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9" r:id="rId4"/>
    <p:sldMasterId id="2147483692" r:id="rId5"/>
    <p:sldMasterId id="2147483704" r:id="rId6"/>
    <p:sldMasterId id="2147483716" r:id="rId7"/>
    <p:sldMasterId id="2147483722" r:id="rId8"/>
  </p:sldMasterIdLst>
  <p:notesMasterIdLst>
    <p:notesMasterId r:id="rId58"/>
  </p:notesMasterIdLst>
  <p:sldIdLst>
    <p:sldId id="25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22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85537583254063E-2"/>
          <c:y val="8.9368258859784305E-2"/>
          <c:w val="0.91817316841103658"/>
          <c:h val="0.74576271186440679"/>
        </c:manualLayout>
      </c:layout>
      <c:barChart>
        <c:barDir val="col"/>
        <c:grouping val="clustered"/>
        <c:varyColors val="0"/>
        <c:ser>
          <c:idx val="0"/>
          <c:order val="0"/>
          <c:tx>
            <c:strRef>
              <c:f>Sheet1!$A$2</c:f>
              <c:strCache>
                <c:ptCount val="1"/>
                <c:pt idx="0">
                  <c:v>Clopidogrel</c:v>
                </c:pt>
              </c:strCache>
            </c:strRef>
          </c:tx>
          <c:spPr>
            <a:solidFill>
              <a:srgbClr val="CCFFFF"/>
            </a:solidFill>
            <a:ln w="11417">
              <a:solidFill>
                <a:schemeClr val="tx1"/>
              </a:solidFill>
              <a:prstDash val="solid"/>
            </a:ln>
          </c:spPr>
          <c:invertIfNegative val="0"/>
          <c:dLbls>
            <c:numFmt formatCode="0.0" sourceLinked="0"/>
            <c:spPr>
              <a:noFill/>
              <a:ln w="22834">
                <a:noFill/>
              </a:ln>
            </c:spPr>
            <c:txPr>
              <a:bodyPr/>
              <a:lstStyle/>
              <a:p>
                <a:pPr>
                  <a:defRPr sz="2090"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TIMI Major Bleeds</c:v>
                </c:pt>
                <c:pt idx="1">
                  <c:v>Life Threatening</c:v>
                </c:pt>
                <c:pt idx="2">
                  <c:v>Nonfatal</c:v>
                </c:pt>
                <c:pt idx="3">
                  <c:v>Fatal</c:v>
                </c:pt>
                <c:pt idx="4">
                  <c:v>ICH</c:v>
                </c:pt>
              </c:strCache>
            </c:strRef>
          </c:cat>
          <c:val>
            <c:numRef>
              <c:f>Sheet1!$B$2:$F$2</c:f>
              <c:numCache>
                <c:formatCode>General</c:formatCode>
                <c:ptCount val="5"/>
                <c:pt idx="0">
                  <c:v>1.8</c:v>
                </c:pt>
                <c:pt idx="1">
                  <c:v>0.9</c:v>
                </c:pt>
                <c:pt idx="2">
                  <c:v>0.9</c:v>
                </c:pt>
                <c:pt idx="3">
                  <c:v>0.1</c:v>
                </c:pt>
                <c:pt idx="4">
                  <c:v>0.30000000000000032</c:v>
                </c:pt>
              </c:numCache>
            </c:numRef>
          </c:val>
        </c:ser>
        <c:ser>
          <c:idx val="1"/>
          <c:order val="1"/>
          <c:tx>
            <c:strRef>
              <c:f>Sheet1!$A$3</c:f>
              <c:strCache>
                <c:ptCount val="1"/>
                <c:pt idx="0">
                  <c:v>Prasugrel</c:v>
                </c:pt>
              </c:strCache>
            </c:strRef>
          </c:tx>
          <c:spPr>
            <a:solidFill>
              <a:srgbClr val="FCF305"/>
            </a:solidFill>
            <a:ln w="11417">
              <a:solidFill>
                <a:schemeClr val="tx1"/>
              </a:solidFill>
              <a:prstDash val="solid"/>
            </a:ln>
          </c:spPr>
          <c:invertIfNegative val="0"/>
          <c:dLbls>
            <c:numFmt formatCode="0.0" sourceLinked="0"/>
            <c:spPr>
              <a:noFill/>
              <a:ln w="22834">
                <a:noFill/>
              </a:ln>
            </c:spPr>
            <c:txPr>
              <a:bodyPr/>
              <a:lstStyle/>
              <a:p>
                <a:pPr algn="ctr" rtl="1">
                  <a:defRPr sz="2090"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TIMI Major Bleeds</c:v>
                </c:pt>
                <c:pt idx="1">
                  <c:v>Life Threatening</c:v>
                </c:pt>
                <c:pt idx="2">
                  <c:v>Nonfatal</c:v>
                </c:pt>
                <c:pt idx="3">
                  <c:v>Fatal</c:v>
                </c:pt>
                <c:pt idx="4">
                  <c:v>ICH</c:v>
                </c:pt>
              </c:strCache>
            </c:strRef>
          </c:cat>
          <c:val>
            <c:numRef>
              <c:f>Sheet1!$B$3:$F$3</c:f>
              <c:numCache>
                <c:formatCode>General</c:formatCode>
                <c:ptCount val="5"/>
                <c:pt idx="0">
                  <c:v>2.4</c:v>
                </c:pt>
                <c:pt idx="1">
                  <c:v>1.4</c:v>
                </c:pt>
                <c:pt idx="2">
                  <c:v>1.1000000000000001</c:v>
                </c:pt>
                <c:pt idx="3">
                  <c:v>0.4</c:v>
                </c:pt>
                <c:pt idx="4">
                  <c:v>0.30000000000000032</c:v>
                </c:pt>
              </c:numCache>
            </c:numRef>
          </c:val>
        </c:ser>
        <c:dLbls>
          <c:showLegendKey val="0"/>
          <c:showVal val="1"/>
          <c:showCatName val="0"/>
          <c:showSerName val="0"/>
          <c:showPercent val="0"/>
          <c:showBubbleSize val="0"/>
        </c:dLbls>
        <c:gapWidth val="40"/>
        <c:overlap val="-30"/>
        <c:axId val="125464576"/>
        <c:axId val="125466112"/>
      </c:barChart>
      <c:catAx>
        <c:axId val="125464576"/>
        <c:scaling>
          <c:orientation val="minMax"/>
        </c:scaling>
        <c:delete val="0"/>
        <c:axPos val="b"/>
        <c:numFmt formatCode="General" sourceLinked="1"/>
        <c:majorTickMark val="out"/>
        <c:minorTickMark val="none"/>
        <c:tickLblPos val="nextTo"/>
        <c:spPr>
          <a:ln w="11417">
            <a:solidFill>
              <a:srgbClr val="CCFFFF"/>
            </a:solidFill>
            <a:prstDash val="solid"/>
          </a:ln>
        </c:spPr>
        <c:txPr>
          <a:bodyPr rot="0" vert="horz"/>
          <a:lstStyle/>
          <a:p>
            <a:pPr>
              <a:defRPr sz="1483" b="1" i="0" u="none" strike="noStrike" baseline="0">
                <a:solidFill>
                  <a:srgbClr val="FFFFFF"/>
                </a:solidFill>
                <a:latin typeface="Arial"/>
                <a:ea typeface="Arial"/>
                <a:cs typeface="Arial"/>
              </a:defRPr>
            </a:pPr>
            <a:endParaRPr lang="en-US"/>
          </a:p>
        </c:txPr>
        <c:crossAx val="125466112"/>
        <c:crosses val="autoZero"/>
        <c:auto val="1"/>
        <c:lblAlgn val="ctr"/>
        <c:lblOffset val="100"/>
        <c:tickLblSkip val="1"/>
        <c:tickMarkSkip val="1"/>
        <c:noMultiLvlLbl val="0"/>
      </c:catAx>
      <c:valAx>
        <c:axId val="125466112"/>
        <c:scaling>
          <c:orientation val="minMax"/>
        </c:scaling>
        <c:delete val="0"/>
        <c:axPos val="l"/>
        <c:numFmt formatCode="General" sourceLinked="1"/>
        <c:majorTickMark val="out"/>
        <c:minorTickMark val="none"/>
        <c:tickLblPos val="nextTo"/>
        <c:spPr>
          <a:ln w="11417">
            <a:solidFill>
              <a:srgbClr val="CCFFFF"/>
            </a:solidFill>
            <a:prstDash val="solid"/>
          </a:ln>
        </c:spPr>
        <c:txPr>
          <a:bodyPr rot="0" vert="horz"/>
          <a:lstStyle/>
          <a:p>
            <a:pPr>
              <a:defRPr sz="2090" b="1" i="0" u="none" strike="noStrike" baseline="0">
                <a:solidFill>
                  <a:srgbClr val="FFFFFF"/>
                </a:solidFill>
                <a:latin typeface="Arial"/>
                <a:ea typeface="Arial"/>
                <a:cs typeface="Arial"/>
              </a:defRPr>
            </a:pPr>
            <a:endParaRPr lang="en-US"/>
          </a:p>
        </c:txPr>
        <c:crossAx val="125464576"/>
        <c:crosses val="autoZero"/>
        <c:crossBetween val="between"/>
        <c:majorUnit val="2"/>
      </c:valAx>
      <c:spPr>
        <a:noFill/>
        <a:ln w="22834">
          <a:noFill/>
        </a:ln>
      </c:spPr>
    </c:plotArea>
    <c:plotVisOnly val="1"/>
    <c:dispBlanksAs val="gap"/>
    <c:showDLblsOverMax val="0"/>
  </c:chart>
  <c:spPr>
    <a:noFill/>
    <a:ln>
      <a:noFill/>
    </a:ln>
  </c:spPr>
  <c:txPr>
    <a:bodyPr/>
    <a:lstStyle/>
    <a:p>
      <a:pPr>
        <a:defRPr sz="182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69723018147083E-2"/>
          <c:y val="5.9760956175298877E-2"/>
          <c:w val="0.36580706781279904"/>
          <c:h val="0.79482071713147506"/>
        </c:manualLayout>
      </c:layout>
      <c:barChart>
        <c:barDir val="col"/>
        <c:grouping val="clustered"/>
        <c:varyColors val="0"/>
        <c:ser>
          <c:idx val="0"/>
          <c:order val="0"/>
          <c:tx>
            <c:strRef>
              <c:f>Sheet1!$A$2</c:f>
              <c:strCache>
                <c:ptCount val="1"/>
                <c:pt idx="0">
                  <c:v>Drug-eluting stents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4.9000000000000004</c:v>
                </c:pt>
              </c:numCache>
            </c:numRef>
          </c:val>
        </c:ser>
        <c:ser>
          <c:idx val="1"/>
          <c:order val="1"/>
          <c:tx>
            <c:strRef>
              <c:f>Sheet1!$A$3</c:f>
              <c:strCache>
                <c:ptCount val="1"/>
                <c:pt idx="0">
                  <c:v>Bare metal stents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1.3</c:v>
                </c:pt>
              </c:numCache>
            </c:numRef>
          </c:val>
        </c:ser>
        <c:dLbls>
          <c:showLegendKey val="0"/>
          <c:showVal val="0"/>
          <c:showCatName val="0"/>
          <c:showSerName val="0"/>
          <c:showPercent val="0"/>
          <c:showBubbleSize val="0"/>
        </c:dLbls>
        <c:gapWidth val="260"/>
        <c:overlap val="-60"/>
        <c:axId val="124514304"/>
        <c:axId val="124515840"/>
      </c:barChart>
      <c:catAx>
        <c:axId val="124514304"/>
        <c:scaling>
          <c:orientation val="minMax"/>
        </c:scaling>
        <c:delete val="0"/>
        <c:axPos val="b"/>
        <c:numFmt formatCode="General" sourceLinked="1"/>
        <c:majorTickMark val="out"/>
        <c:minorTickMark val="none"/>
        <c:tickLblPos val="nextTo"/>
        <c:txPr>
          <a:bodyPr rot="0" vert="horz"/>
          <a:lstStyle/>
          <a:p>
            <a:pPr>
              <a:defRPr/>
            </a:pPr>
            <a:endParaRPr lang="en-US"/>
          </a:p>
        </c:txPr>
        <c:crossAx val="124515840"/>
        <c:crosses val="autoZero"/>
        <c:auto val="1"/>
        <c:lblAlgn val="ctr"/>
        <c:lblOffset val="100"/>
        <c:tickLblSkip val="1"/>
        <c:tickMarkSkip val="1"/>
        <c:noMultiLvlLbl val="0"/>
      </c:catAx>
      <c:valAx>
        <c:axId val="124515840"/>
        <c:scaling>
          <c:orientation val="minMax"/>
        </c:scaling>
        <c:delete val="0"/>
        <c:axPos val="l"/>
        <c:numFmt formatCode="General" sourceLinked="1"/>
        <c:majorTickMark val="out"/>
        <c:minorTickMark val="none"/>
        <c:tickLblPos val="nextTo"/>
        <c:txPr>
          <a:bodyPr rot="0" vert="horz"/>
          <a:lstStyle/>
          <a:p>
            <a:pPr>
              <a:defRPr>
                <a:solidFill>
                  <a:schemeClr val="bg1"/>
                </a:solidFill>
              </a:defRPr>
            </a:pPr>
            <a:endParaRPr lang="en-US"/>
          </a:p>
        </c:txPr>
        <c:crossAx val="124514304"/>
        <c:crosses val="autoZero"/>
        <c:crossBetween val="between"/>
        <c:majorUnit val="2"/>
      </c:valAx>
    </c:plotArea>
    <c:legend>
      <c:legendPos val="b"/>
      <c:layout>
        <c:manualLayout>
          <c:xMode val="edge"/>
          <c:yMode val="edge"/>
          <c:x val="0.23113658070678123"/>
          <c:y val="0.89641434262948261"/>
          <c:w val="0.46036294173830022"/>
          <c:h val="8.16733067729083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870813397129266"/>
          <c:y val="7.3558648111332003E-2"/>
          <c:w val="0.3645933014354068"/>
          <c:h val="0.79522862823061635"/>
        </c:manualLayout>
      </c:layout>
      <c:barChart>
        <c:barDir val="col"/>
        <c:grouping val="clustered"/>
        <c:varyColors val="0"/>
        <c:ser>
          <c:idx val="0"/>
          <c:order val="0"/>
          <c:tx>
            <c:strRef>
              <c:f>Sheet1!$A$2</c:f>
              <c:strCache>
                <c:ptCount val="1"/>
                <c:pt idx="0">
                  <c:v>Drug-eluting stents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4.0999999999999996</c:v>
                </c:pt>
              </c:numCache>
            </c:numRef>
          </c:val>
        </c:ser>
        <c:ser>
          <c:idx val="1"/>
          <c:order val="1"/>
          <c:tx>
            <c:strRef>
              <c:f>Sheet1!$A$3</c:f>
              <c:strCache>
                <c:ptCount val="1"/>
                <c:pt idx="0">
                  <c:v>Bare metal stents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1.3</c:v>
                </c:pt>
              </c:numCache>
            </c:numRef>
          </c:val>
        </c:ser>
        <c:dLbls>
          <c:showLegendKey val="0"/>
          <c:showVal val="0"/>
          <c:showCatName val="0"/>
          <c:showSerName val="0"/>
          <c:showPercent val="0"/>
          <c:showBubbleSize val="0"/>
        </c:dLbls>
        <c:gapWidth val="260"/>
        <c:overlap val="-60"/>
        <c:axId val="125221504"/>
        <c:axId val="125231488"/>
      </c:barChart>
      <c:catAx>
        <c:axId val="125221504"/>
        <c:scaling>
          <c:orientation val="minMax"/>
        </c:scaling>
        <c:delete val="0"/>
        <c:axPos val="b"/>
        <c:numFmt formatCode="General" sourceLinked="1"/>
        <c:majorTickMark val="out"/>
        <c:minorTickMark val="none"/>
        <c:tickLblPos val="nextTo"/>
        <c:txPr>
          <a:bodyPr rot="0" vert="horz"/>
          <a:lstStyle/>
          <a:p>
            <a:pPr>
              <a:defRPr/>
            </a:pPr>
            <a:endParaRPr lang="en-US"/>
          </a:p>
        </c:txPr>
        <c:crossAx val="125231488"/>
        <c:crosses val="autoZero"/>
        <c:auto val="1"/>
        <c:lblAlgn val="ctr"/>
        <c:lblOffset val="100"/>
        <c:tickLblSkip val="1"/>
        <c:tickMarkSkip val="1"/>
        <c:noMultiLvlLbl val="0"/>
      </c:catAx>
      <c:valAx>
        <c:axId val="125231488"/>
        <c:scaling>
          <c:orientation val="minMax"/>
        </c:scaling>
        <c:delete val="0"/>
        <c:axPos val="l"/>
        <c:numFmt formatCode="General" sourceLinked="1"/>
        <c:majorTickMark val="out"/>
        <c:minorTickMark val="none"/>
        <c:tickLblPos val="nextTo"/>
        <c:txPr>
          <a:bodyPr rot="0" vert="horz"/>
          <a:lstStyle/>
          <a:p>
            <a:pPr>
              <a:defRPr>
                <a:solidFill>
                  <a:schemeClr val="bg1"/>
                </a:solidFill>
              </a:defRPr>
            </a:pPr>
            <a:endParaRPr lang="en-US"/>
          </a:p>
        </c:txPr>
        <c:crossAx val="125221504"/>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2C421-8165-409C-8673-886C0B0D5B13}"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5A6F7-A730-4389-ABA4-2B9F712C973A}" type="slidenum">
              <a:rPr lang="en-US" smtClean="0"/>
              <a:t>‹#›</a:t>
            </a:fld>
            <a:endParaRPr lang="en-US"/>
          </a:p>
        </p:txBody>
      </p:sp>
    </p:spTree>
    <p:extLst>
      <p:ext uri="{BB962C8B-B14F-4D97-AF65-F5344CB8AC3E}">
        <p14:creationId xmlns:p14="http://schemas.microsoft.com/office/powerpoint/2010/main" val="25708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ncbi.nlm.nih.gov/pubmed?term=%22Peto%20R%22%5bAuthor%5d" TargetMode="External"/><Relationship Id="rId3" Type="http://schemas.openxmlformats.org/officeDocument/2006/relationships/hyperlink" Target="http://www.ncbi.nlm.nih.gov/pubmed?term=%22Chen%20ZM%22%5bAuthor%5d" TargetMode="External"/><Relationship Id="rId7" Type="http://schemas.openxmlformats.org/officeDocument/2006/relationships/hyperlink" Target="http://www.ncbi.nlm.nih.gov/pubmed?term=%22Pan%20HC%22%5bAuthor%5d"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ncbi.nlm.nih.gov/pubmed?term=%22Xie%20JX%22%5bAuthor%5d" TargetMode="External"/><Relationship Id="rId11" Type="http://schemas.openxmlformats.org/officeDocument/2006/relationships/hyperlink" Target="http://www.ncbi.nlm.nih.gov/pubmed?term=%22COMMIT%20(ClOpidogrel%20and%20Metoprolol%20in%20Myocardial%20Infarction%20Trial)%20collaborative%20group%22%5bCorporate%20Author%5d" TargetMode="External"/><Relationship Id="rId5" Type="http://schemas.openxmlformats.org/officeDocument/2006/relationships/hyperlink" Target="http://www.ncbi.nlm.nih.gov/pubmed?term=%22Chen%20YP%22%5bAuthor%5d" TargetMode="External"/><Relationship Id="rId10" Type="http://schemas.openxmlformats.org/officeDocument/2006/relationships/hyperlink" Target="http://www.ncbi.nlm.nih.gov/pubmed?term=%22Liu%20LS%22%5bAuthor%5d" TargetMode="External"/><Relationship Id="rId4" Type="http://schemas.openxmlformats.org/officeDocument/2006/relationships/hyperlink" Target="http://www.ncbi.nlm.nih.gov/pubmed?term=%22Jiang%20LX%22%5bAuthor%5d" TargetMode="External"/><Relationship Id="rId9" Type="http://schemas.openxmlformats.org/officeDocument/2006/relationships/hyperlink" Target="http://www.ncbi.nlm.nih.gov/pubmed?term=%22Collins%20R%22%5bAuthor%5d"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CA" smtClean="0"/>
          </a:p>
        </p:txBody>
      </p:sp>
      <p:sp>
        <p:nvSpPr>
          <p:cNvPr id="160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1CE75E53-3E4A-48C0-8AFF-7AB925650537}" type="slidenum">
              <a:rPr lang="en-CA" sz="1200">
                <a:solidFill>
                  <a:srgbClr val="000000"/>
                </a:solidFill>
                <a:latin typeface="Arial" charset="0"/>
                <a:cs typeface="Arial" charset="0"/>
              </a:rPr>
              <a:pPr algn="r" fontAlgn="base">
                <a:spcBef>
                  <a:spcPct val="0"/>
                </a:spcBef>
                <a:spcAft>
                  <a:spcPct val="0"/>
                </a:spcAft>
              </a:pPr>
              <a:t>1</a:t>
            </a:fld>
            <a:endParaRPr lang="en-CA" sz="1200">
              <a:solidFill>
                <a:srgbClr val="000000"/>
              </a:solidFill>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fr-FR"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612132-A117-420E-8ABD-412B330151E9}" type="slidenum">
              <a:rPr lang="en-CA" smtClean="0">
                <a:solidFill>
                  <a:srgbClr val="000000"/>
                </a:solidFill>
              </a:rPr>
              <a:pPr>
                <a:defRPr/>
              </a:pPr>
              <a:t>19</a:t>
            </a:fld>
            <a:endParaRPr lang="en-CA"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fr-CA" smtClean="0"/>
          </a:p>
        </p:txBody>
      </p:sp>
      <p:sp>
        <p:nvSpPr>
          <p:cNvPr id="172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CED4E4B6-70FF-4769-A173-0B4B2E741741}" type="slidenum">
              <a:rPr lang="en-US" sz="1200">
                <a:solidFill>
                  <a:prstClr val="black"/>
                </a:solidFill>
                <a:cs typeface="Arial" charset="0"/>
              </a:rPr>
              <a:pPr algn="r" fontAlgn="base">
                <a:spcBef>
                  <a:spcPct val="0"/>
                </a:spcBef>
                <a:spcAft>
                  <a:spcPct val="0"/>
                </a:spcAft>
              </a:pPr>
              <a:t>21</a:t>
            </a:fld>
            <a:endParaRPr lang="en-US" sz="1200">
              <a:solidFill>
                <a:prstClr val="black"/>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fr-FR"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6895565-B9BB-45B8-8CFC-6D0BFDDD5D51}" type="slidenum">
              <a:rPr lang="en-US" smtClean="0">
                <a:solidFill>
                  <a:srgbClr val="000000"/>
                </a:solidFill>
              </a:rPr>
              <a:pPr eaLnBrk="1" hangingPunct="1"/>
              <a:t>23</a:t>
            </a:fld>
            <a:endParaRPr lang="en-US" smtClean="0">
              <a:solidFill>
                <a:srgbClr val="000000"/>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xfrm>
            <a:off x="831850" y="4560888"/>
            <a:ext cx="51085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b="1" smtClean="0">
                <a:latin typeface="Arial" charset="0"/>
              </a:rPr>
              <a:t>Slide 9 	PCI-CURE – Overall Long-term</a:t>
            </a:r>
            <a:r>
              <a:rPr lang="en-US" b="1" baseline="30000" smtClean="0">
                <a:latin typeface="Arial" charset="0"/>
              </a:rPr>
              <a:t>†</a:t>
            </a:r>
            <a:r>
              <a:rPr lang="en-US" b="1" smtClean="0">
                <a:latin typeface="Arial" charset="0"/>
              </a:rPr>
              <a:t> Results</a:t>
            </a:r>
          </a:p>
          <a:p>
            <a:pPr marL="228600" indent="-228600" eaLnBrk="1" hangingPunct="1">
              <a:spcBef>
                <a:spcPct val="0"/>
              </a:spcBef>
            </a:pPr>
            <a:r>
              <a:rPr lang="en-US" b="1" smtClean="0">
                <a:latin typeface="Arial" charset="0"/>
              </a:rPr>
              <a:t>		Composite of cardiovascular death or MI from 		randomization to end of follow-up</a:t>
            </a:r>
          </a:p>
          <a:p>
            <a:pPr marL="228600" indent="-228600" eaLnBrk="1" hangingPunct="1">
              <a:spcBef>
                <a:spcPct val="0"/>
              </a:spcBef>
            </a:pPr>
            <a:endParaRPr lang="en-US" smtClean="0">
              <a:latin typeface="Arial" charset="0"/>
            </a:endParaRPr>
          </a:p>
          <a:p>
            <a:pPr marL="228600" indent="-228600" eaLnBrk="1" hangingPunct="1">
              <a:spcBef>
                <a:spcPct val="0"/>
              </a:spcBef>
              <a:buFont typeface="Symbol" pitchFamily="18" charset="2"/>
              <a:buChar char="·"/>
            </a:pPr>
            <a:r>
              <a:rPr lang="en-US" sz="1100" smtClean="0">
                <a:latin typeface="Arial" charset="0"/>
              </a:rPr>
              <a:t>For the endpoint of cardiovascular death or MI from time of randomization to end of follow-up treatment with clopidogrel on top of standard therapy (including ASA) resulted in a 31% RRR (8.8% clopidogrel vs.. 12.6% placebo, </a:t>
            </a:r>
            <a:r>
              <a:rPr lang="en-US" sz="1100" i="1" smtClean="0">
                <a:latin typeface="Arial" charset="0"/>
              </a:rPr>
              <a:t>p</a:t>
            </a:r>
            <a:r>
              <a:rPr lang="en-US" sz="1100" smtClean="0">
                <a:latin typeface="Arial" charset="0"/>
              </a:rPr>
              <a:t>=0.002).</a:t>
            </a:r>
          </a:p>
          <a:p>
            <a:pPr marL="228600" indent="-228600" eaLnBrk="1" hangingPunct="1">
              <a:spcBef>
                <a:spcPct val="0"/>
              </a:spcBef>
              <a:buFont typeface="Symbol" pitchFamily="18" charset="2"/>
              <a:buChar char="·"/>
            </a:pPr>
            <a:r>
              <a:rPr lang="en-GB" sz="1100" smtClean="0">
                <a:latin typeface="Arial" charset="0"/>
              </a:rPr>
              <a:t>The curves diverged within hours and continued to separate over the course of 12 months. </a:t>
            </a:r>
          </a:p>
          <a:p>
            <a:pPr marL="228600" indent="-228600" eaLnBrk="1" hangingPunct="1">
              <a:spcBef>
                <a:spcPct val="0"/>
              </a:spcBef>
              <a:buFont typeface="Symbol" pitchFamily="18" charset="2"/>
              <a:buChar char="·"/>
            </a:pPr>
            <a:r>
              <a:rPr lang="en-GB" sz="1100" smtClean="0">
                <a:latin typeface="Arial" charset="0"/>
              </a:rPr>
              <a:t>This endpoint included events that were prevented </a:t>
            </a:r>
            <a:r>
              <a:rPr lang="en-GB" sz="1100" b="1" smtClean="0">
                <a:latin typeface="Arial" charset="0"/>
              </a:rPr>
              <a:t>prior </a:t>
            </a:r>
            <a:r>
              <a:rPr lang="en-GB" sz="1100" smtClean="0">
                <a:latin typeface="Arial" charset="0"/>
              </a:rPr>
              <a:t>to PCI, </a:t>
            </a:r>
            <a:br>
              <a:rPr lang="en-GB" sz="1100" smtClean="0">
                <a:latin typeface="Arial" charset="0"/>
              </a:rPr>
            </a:br>
            <a:r>
              <a:rPr lang="en-GB" sz="1100" smtClean="0">
                <a:latin typeface="Arial" charset="0"/>
              </a:rPr>
              <a:t>in addition to those following the procedure.</a:t>
            </a:r>
          </a:p>
          <a:p>
            <a:pPr marL="228600" indent="-228600" eaLnBrk="1" hangingPunct="1">
              <a:spcBef>
                <a:spcPct val="0"/>
              </a:spcBef>
              <a:buFont typeface="Symbol" pitchFamily="18" charset="2"/>
              <a:buChar char="·"/>
            </a:pPr>
            <a:r>
              <a:rPr lang="en-GB" sz="1100" smtClean="0">
                <a:latin typeface="Arial" charset="0"/>
              </a:rPr>
              <a:t>There were consistent reductions in cardiovascular death or MI in almost every subgroup examined.</a:t>
            </a:r>
          </a:p>
          <a:p>
            <a:pPr marL="228600" indent="-228600" algn="just" eaLnBrk="1" hangingPunct="1">
              <a:spcBef>
                <a:spcPct val="0"/>
              </a:spcBef>
              <a:buFontTx/>
              <a:buChar char="•"/>
            </a:pPr>
            <a:endParaRPr lang="en-GB" sz="1100" smtClean="0">
              <a:latin typeface="Arial" charset="0"/>
            </a:endParaRPr>
          </a:p>
          <a:p>
            <a:pPr marL="228600" indent="-228600" eaLnBrk="1" hangingPunct="1">
              <a:spcBef>
                <a:spcPct val="10000"/>
              </a:spcBef>
            </a:pPr>
            <a:r>
              <a:rPr lang="en-US" sz="1000" b="1" baseline="30000" smtClean="0">
                <a:latin typeface="Arial" charset="0"/>
              </a:rPr>
              <a:t>†</a:t>
            </a:r>
            <a:r>
              <a:rPr lang="en-GB" sz="1000" smtClean="0">
                <a:latin typeface="Arial" charset="0"/>
              </a:rPr>
              <a:t>up to 12 months</a:t>
            </a:r>
          </a:p>
          <a:p>
            <a:pPr marL="228600" indent="-228600" eaLnBrk="1" hangingPunct="1">
              <a:spcBef>
                <a:spcPct val="10000"/>
              </a:spcBef>
            </a:pPr>
            <a:endParaRPr lang="en-US" smtClean="0">
              <a:latin typeface="Arial" charset="0"/>
            </a:endParaRPr>
          </a:p>
        </p:txBody>
      </p:sp>
      <p:sp>
        <p:nvSpPr>
          <p:cNvPr id="151557" name="Text Box 4"/>
          <p:cNvSpPr txBox="1">
            <a:spLocks noChangeArrowheads="1"/>
          </p:cNvSpPr>
          <p:nvPr/>
        </p:nvSpPr>
        <p:spPr bwMode="auto">
          <a:xfrm>
            <a:off x="860425" y="7881938"/>
            <a:ext cx="50800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a:solidFill>
                  <a:schemeClr val="tx1"/>
                </a:solidFill>
                <a:latin typeface="Calibri" pitchFamily="34" charset="0"/>
              </a:defRPr>
            </a:lvl1pPr>
            <a:lvl2pPr marL="742950" indent="-285750" defTabSz="762000" eaLnBrk="0" hangingPunct="0">
              <a:defRPr>
                <a:solidFill>
                  <a:schemeClr val="tx1"/>
                </a:solidFill>
                <a:latin typeface="Calibri" pitchFamily="34" charset="0"/>
              </a:defRPr>
            </a:lvl2pPr>
            <a:lvl3pPr marL="1143000" indent="-228600" defTabSz="762000" eaLnBrk="0" hangingPunct="0">
              <a:defRPr>
                <a:solidFill>
                  <a:schemeClr val="tx1"/>
                </a:solidFill>
                <a:latin typeface="Calibri" pitchFamily="34" charset="0"/>
              </a:defRPr>
            </a:lvl3pPr>
            <a:lvl4pPr marL="1600200" indent="-228600" defTabSz="762000" eaLnBrk="0" hangingPunct="0">
              <a:defRPr>
                <a:solidFill>
                  <a:schemeClr val="tx1"/>
                </a:solidFill>
                <a:latin typeface="Calibri" pitchFamily="34" charset="0"/>
              </a:defRPr>
            </a:lvl4pPr>
            <a:lvl5pPr marL="2057400" indent="-228600" defTabSz="762000" eaLnBrk="0" hangingPunct="0">
              <a:defRPr>
                <a:solidFill>
                  <a:schemeClr val="tx1"/>
                </a:solidFill>
                <a:latin typeface="Calibri" pitchFamily="34" charset="0"/>
              </a:defRPr>
            </a:lvl5pPr>
            <a:lvl6pPr marL="2514600" indent="-228600" defTabSz="762000" eaLnBrk="0" fontAlgn="base" hangingPunct="0">
              <a:spcBef>
                <a:spcPct val="0"/>
              </a:spcBef>
              <a:spcAft>
                <a:spcPct val="0"/>
              </a:spcAft>
              <a:defRPr>
                <a:solidFill>
                  <a:schemeClr val="tx1"/>
                </a:solidFill>
                <a:latin typeface="Calibri" pitchFamily="34" charset="0"/>
              </a:defRPr>
            </a:lvl6pPr>
            <a:lvl7pPr marL="2971800" indent="-228600" defTabSz="762000" eaLnBrk="0" fontAlgn="base" hangingPunct="0">
              <a:spcBef>
                <a:spcPct val="0"/>
              </a:spcBef>
              <a:spcAft>
                <a:spcPct val="0"/>
              </a:spcAft>
              <a:defRPr>
                <a:solidFill>
                  <a:schemeClr val="tx1"/>
                </a:solidFill>
                <a:latin typeface="Calibri" pitchFamily="34" charset="0"/>
              </a:defRPr>
            </a:lvl7pPr>
            <a:lvl8pPr marL="3429000" indent="-228600" defTabSz="762000" eaLnBrk="0" fontAlgn="base" hangingPunct="0">
              <a:spcBef>
                <a:spcPct val="0"/>
              </a:spcBef>
              <a:spcAft>
                <a:spcPct val="0"/>
              </a:spcAft>
              <a:defRPr>
                <a:solidFill>
                  <a:schemeClr val="tx1"/>
                </a:solidFill>
                <a:latin typeface="Calibri" pitchFamily="34" charset="0"/>
              </a:defRPr>
            </a:lvl8pPr>
            <a:lvl9pPr marL="3886200" indent="-228600" defTabSz="762000" eaLnBrk="0" fontAlgn="base" hangingPunct="0">
              <a:spcBef>
                <a:spcPct val="0"/>
              </a:spcBef>
              <a:spcAft>
                <a:spcPct val="0"/>
              </a:spcAft>
              <a:defRPr>
                <a:solidFill>
                  <a:schemeClr val="tx1"/>
                </a:solidFill>
                <a:latin typeface="Calibri" pitchFamily="34" charset="0"/>
              </a:defRPr>
            </a:lvl9pPr>
          </a:lstStyle>
          <a:p>
            <a:pPr fontAlgn="base">
              <a:spcBef>
                <a:spcPct val="10000"/>
              </a:spcBef>
              <a:spcAft>
                <a:spcPct val="10000"/>
              </a:spcAft>
              <a:buFont typeface="Symbol" pitchFamily="18" charset="2"/>
              <a:buNone/>
            </a:pPr>
            <a:r>
              <a:rPr lang="en-US" sz="1100" b="1">
                <a:solidFill>
                  <a:srgbClr val="000000"/>
                </a:solidFill>
                <a:latin typeface="Arial" charset="0"/>
                <a:cs typeface="Arial" charset="0"/>
              </a:rPr>
              <a:t>Reference</a:t>
            </a:r>
          </a:p>
          <a:p>
            <a:pPr fontAlgn="base">
              <a:spcBef>
                <a:spcPct val="10000"/>
              </a:spcBef>
              <a:spcAft>
                <a:spcPct val="10000"/>
              </a:spcAft>
            </a:pPr>
            <a:r>
              <a:rPr lang="en-GB" sz="1100">
                <a:solidFill>
                  <a:srgbClr val="000000"/>
                </a:solidFill>
                <a:latin typeface="Arial" charset="0"/>
                <a:cs typeface="Arial" charset="0"/>
              </a:rPr>
              <a:t>The CURE Trial Investigators. Effect of clopidogrel and aspirin pre-treatment followed by long term therapy in patients undergoing percutaneous coronary intervention: The PCI-CURE Study.</a:t>
            </a:r>
            <a:r>
              <a:rPr lang="en-GB" sz="1100" i="1">
                <a:solidFill>
                  <a:srgbClr val="000000"/>
                </a:solidFill>
                <a:latin typeface="Arial" charset="0"/>
                <a:cs typeface="Arial" charset="0"/>
              </a:rPr>
              <a:t> Lancet </a:t>
            </a:r>
            <a:r>
              <a:rPr lang="en-GB" sz="1100">
                <a:solidFill>
                  <a:srgbClr val="000000"/>
                </a:solidFill>
                <a:latin typeface="Arial" charset="0"/>
                <a:cs typeface="Arial" charset="0"/>
              </a:rPr>
              <a:t>August 2001.</a:t>
            </a:r>
            <a:endParaRPr lang="en-US" sz="1100" b="1">
              <a:solidFill>
                <a:srgbClr val="000000"/>
              </a:solidFill>
              <a:latin typeface="Garamond" pitchFamily="18" charset="0"/>
              <a:cs typeface="Arial" charset="0"/>
            </a:endParaRPr>
          </a:p>
          <a:p>
            <a:pPr fontAlgn="base">
              <a:spcBef>
                <a:spcPct val="0"/>
              </a:spcBef>
              <a:spcAft>
                <a:spcPct val="0"/>
              </a:spcAft>
              <a:buFontTx/>
              <a:buChar char="•"/>
            </a:pPr>
            <a:endParaRPr lang="en-US" sz="1100" b="1">
              <a:solidFill>
                <a:srgbClr val="000000"/>
              </a:solidFill>
              <a:latin typeface="Arial" charset="0"/>
              <a:cs typeface="Arial" charset="0"/>
            </a:endParaRPr>
          </a:p>
          <a:p>
            <a:pPr fontAlgn="base">
              <a:spcBef>
                <a:spcPct val="50000"/>
              </a:spcBef>
              <a:spcAft>
                <a:spcPct val="0"/>
              </a:spcAft>
            </a:pPr>
            <a:endParaRPr lang="en-GB" sz="1100" b="1">
              <a:solidFill>
                <a:srgbClr val="000000"/>
              </a:solidFill>
              <a:latin typeface="Times New Roman" pitchFamily="18"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76646E6F-20F2-4786-96CD-015002ABAF1F}" type="slidenum">
              <a:rPr lang="en-US" sz="1200">
                <a:solidFill>
                  <a:prstClr val="black"/>
                </a:solidFill>
                <a:latin typeface="Arial" charset="0"/>
                <a:ea typeface="ＭＳ Ｐゴシック" pitchFamily="34" charset="-128"/>
                <a:cs typeface="Arial" charset="0"/>
              </a:rPr>
              <a:pPr algn="r" fontAlgn="base">
                <a:spcBef>
                  <a:spcPct val="0"/>
                </a:spcBef>
                <a:spcAft>
                  <a:spcPct val="0"/>
                </a:spcAft>
              </a:pPr>
              <a:t>25</a:t>
            </a:fld>
            <a:endParaRPr lang="en-US" sz="1200">
              <a:solidFill>
                <a:prstClr val="black"/>
              </a:solidFill>
              <a:latin typeface="Arial" charset="0"/>
              <a:ea typeface="ＭＳ Ｐゴシック" pitchFamily="34" charset="-128"/>
              <a:cs typeface="Arial" charset="0"/>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Notes Placeholder 4"/>
          <p:cNvSpPr>
            <a:spLocks noGrp="1"/>
          </p:cNvSpPr>
          <p:nvPr/>
        </p:nvSpPr>
        <p:spPr bwMode="auto">
          <a:xfrm>
            <a:off x="914400" y="4343400"/>
            <a:ext cx="5029200" cy="4114800"/>
          </a:xfrm>
          <a:prstGeom prst="rect">
            <a:avLst/>
          </a:prstGeom>
          <a:noFill/>
          <a:ln w="9525">
            <a:noFill/>
            <a:miter lim="800000"/>
            <a:headEnd/>
            <a:tailEnd/>
          </a:ln>
        </p:spPr>
        <p:txBody>
          <a:bodyPr/>
          <a:lstStyle/>
          <a:p>
            <a:pPr fontAlgn="base">
              <a:spcBef>
                <a:spcPct val="30000"/>
              </a:spcBef>
              <a:spcAft>
                <a:spcPct val="0"/>
              </a:spcAft>
            </a:pPr>
            <a:endParaRPr lang="fr-CA" sz="1200">
              <a:solidFill>
                <a:prstClr val="black"/>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DF04EEB8-87E5-4505-A939-5DF612127FCF}" type="slidenum">
              <a:rPr lang="en-US" sz="1200">
                <a:solidFill>
                  <a:srgbClr val="000000"/>
                </a:solidFill>
                <a:latin typeface="Arial" charset="0"/>
                <a:ea typeface="ＭＳ Ｐゴシック" pitchFamily="34" charset="-128"/>
                <a:cs typeface="Arial" charset="0"/>
              </a:rPr>
              <a:pPr algn="r" fontAlgn="base">
                <a:spcBef>
                  <a:spcPct val="0"/>
                </a:spcBef>
                <a:spcAft>
                  <a:spcPct val="0"/>
                </a:spcAft>
              </a:pPr>
              <a:t>26</a:t>
            </a:fld>
            <a:endParaRPr lang="en-US" sz="1200">
              <a:solidFill>
                <a:srgbClr val="000000"/>
              </a:solidFill>
              <a:latin typeface="Arial" charset="0"/>
              <a:ea typeface="ＭＳ Ｐゴシック" pitchFamily="34" charset="-128"/>
              <a:cs typeface="Arial" charset="0"/>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Notes Placeholder 4"/>
          <p:cNvSpPr>
            <a:spLocks noGrp="1"/>
          </p:cNvSpPr>
          <p:nvPr/>
        </p:nvSpPr>
        <p:spPr bwMode="auto">
          <a:xfrm>
            <a:off x="914400" y="4343400"/>
            <a:ext cx="5029200" cy="4114800"/>
          </a:xfrm>
          <a:prstGeom prst="rect">
            <a:avLst/>
          </a:prstGeom>
          <a:noFill/>
          <a:ln w="9525">
            <a:noFill/>
            <a:miter lim="800000"/>
            <a:headEnd/>
            <a:tailEnd/>
          </a:ln>
        </p:spPr>
        <p:txBody>
          <a:bodyPr/>
          <a:lstStyle/>
          <a:p>
            <a:pPr eaLnBrk="0" fontAlgn="base" hangingPunct="0">
              <a:spcBef>
                <a:spcPct val="30000"/>
              </a:spcBef>
              <a:spcAft>
                <a:spcPct val="0"/>
              </a:spcAft>
            </a:pPr>
            <a:endParaRPr lang="fr-CA" sz="1200">
              <a:solidFill>
                <a:srgbClr val="000000"/>
              </a:solidFill>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34D16366-1443-444E-ABC8-159E568D4F0D}" type="slidenum">
              <a:rPr lang="en-US" sz="1200">
                <a:solidFill>
                  <a:srgbClr val="000000"/>
                </a:solidFill>
                <a:latin typeface="Arial" charset="0"/>
                <a:ea typeface="ＭＳ Ｐゴシック" pitchFamily="34" charset="-128"/>
                <a:cs typeface="Arial" charset="0"/>
              </a:rPr>
              <a:pPr algn="r" fontAlgn="base">
                <a:spcBef>
                  <a:spcPct val="0"/>
                </a:spcBef>
                <a:spcAft>
                  <a:spcPct val="0"/>
                </a:spcAft>
              </a:pPr>
              <a:t>27</a:t>
            </a:fld>
            <a:endParaRPr lang="en-US" sz="1200">
              <a:solidFill>
                <a:srgbClr val="000000"/>
              </a:solidFill>
              <a:latin typeface="Arial" charset="0"/>
              <a:ea typeface="ＭＳ Ｐゴシック" pitchFamily="34" charset="-128"/>
              <a:cs typeface="Arial" charset="0"/>
            </a:endParaRPr>
          </a:p>
        </p:txBody>
      </p:sp>
      <p:sp>
        <p:nvSpPr>
          <p:cNvPr id="1761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3A6816AA-22BA-433B-86E7-9E6D312BD105}" type="slidenum">
              <a:rPr lang="en-US" sz="1200">
                <a:solidFill>
                  <a:srgbClr val="000000"/>
                </a:solidFill>
                <a:latin typeface="Arial" charset="0"/>
                <a:ea typeface="ＭＳ Ｐゴシック" pitchFamily="34" charset="-128"/>
                <a:cs typeface="Arial" charset="0"/>
              </a:rPr>
              <a:pPr algn="r" eaLnBrk="0" fontAlgn="base" hangingPunct="0">
                <a:spcBef>
                  <a:spcPct val="0"/>
                </a:spcBef>
                <a:spcAft>
                  <a:spcPct val="0"/>
                </a:spcAft>
              </a:pPr>
              <a:t>27</a:t>
            </a:fld>
            <a:endParaRPr lang="en-US" sz="1200">
              <a:solidFill>
                <a:srgbClr val="000000"/>
              </a:solidFill>
              <a:latin typeface="Arial" charset="0"/>
              <a:ea typeface="ＭＳ Ｐゴシック" pitchFamily="34" charset="-128"/>
              <a:cs typeface="Arial" charset="0"/>
            </a:endParaRPr>
          </a:p>
        </p:txBody>
      </p:sp>
      <p:sp>
        <p:nvSpPr>
          <p:cNvPr id="17613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6133" name="Notes Placeholder 5"/>
          <p:cNvSpPr>
            <a:spLocks noGrp="1"/>
          </p:cNvSpPr>
          <p:nvPr/>
        </p:nvSpPr>
        <p:spPr bwMode="auto">
          <a:xfrm>
            <a:off x="914400" y="4343400"/>
            <a:ext cx="5029200" cy="4114800"/>
          </a:xfrm>
          <a:prstGeom prst="rect">
            <a:avLst/>
          </a:prstGeom>
          <a:noFill/>
          <a:ln w="9525">
            <a:noFill/>
            <a:miter lim="800000"/>
            <a:headEnd/>
            <a:tailEnd/>
          </a:ln>
        </p:spPr>
        <p:txBody>
          <a:bodyPr/>
          <a:lstStyle/>
          <a:p>
            <a:pPr eaLnBrk="0" fontAlgn="base" hangingPunct="0">
              <a:spcBef>
                <a:spcPct val="30000"/>
              </a:spcBef>
              <a:spcAft>
                <a:spcPct val="0"/>
              </a:spcAft>
            </a:pPr>
            <a:endParaRPr lang="fr-CA" sz="1200">
              <a:solidFill>
                <a:srgbClr val="000000"/>
              </a:solidFill>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p:spPr>
      </p:sp>
      <p:sp>
        <p:nvSpPr>
          <p:cNvPr id="177155" name="Rectangle 3"/>
          <p:cNvSpPr>
            <a:spLocks noGrp="1" noChangeArrowheads="1"/>
          </p:cNvSpPr>
          <p:nvPr>
            <p:ph type="body" idx="1"/>
          </p:nvPr>
        </p:nvSpPr>
        <p:spPr bwMode="auto">
          <a:xfrm>
            <a:off x="685800" y="4341813"/>
            <a:ext cx="5486400" cy="2693987"/>
          </a:xfrm>
          <a:noFill/>
        </p:spPr>
        <p:txBody>
          <a:bodyPr wrap="square" numCol="1" anchor="t" anchorCtr="0" compatLnSpc="1">
            <a:prstTxWarp prst="textNoShape">
              <a:avLst/>
            </a:prstTxWarp>
          </a:bodyPr>
          <a:lstStyle/>
          <a:p>
            <a:pPr defTabSz="914400" eaLnBrk="1" hangingPunct="1">
              <a:spcBef>
                <a:spcPct val="0"/>
              </a:spcBef>
            </a:pPr>
            <a:r>
              <a:rPr lang="en-US" smtClean="0"/>
              <a:t>The median time of late SES thrombosis was 15.5 months with a range of 173 to 773 days, whereas the median time of late BMS thrombosis was 4 months with a range of 40 to 181 days. The median time of late PES thrombosis was 18 months with a range of 40 to 548 days, whereas the median time of late BMS thrombosis was 3.5 months with a range of 105 to 109 days.</a:t>
            </a:r>
          </a:p>
          <a:p>
            <a:pPr defTabSz="914400" eaLnBrk="1" hangingPunct="1">
              <a:spcBef>
                <a:spcPct val="0"/>
              </a:spcBef>
            </a:pPr>
            <a:endParaRPr lang="en-US" smtClean="0"/>
          </a:p>
          <a:p>
            <a:pPr defTabSz="914400" eaLnBrk="1" hangingPunct="1">
              <a:spcBef>
                <a:spcPct val="0"/>
              </a:spcBef>
            </a:pPr>
            <a:r>
              <a:rPr lang="en-US" smtClean="0"/>
              <a:t>Although current guidelines recommend that clopidogrel be continued for 1 year post DES, the figure illustrates that approximately one-third of patients will experience stent thrombosis after the 12-month period, suggesting that perhaps longer-term therapy with clopidogrel may be warranted in DES patients. </a:t>
            </a:r>
          </a:p>
          <a:p>
            <a:pPr defTabSz="914400" eaLnBrk="1" hangingPunct="1">
              <a:spcBef>
                <a:spcPct val="0"/>
              </a:spcBef>
            </a:pPr>
            <a:endParaRPr lang="en-US" smtClean="0"/>
          </a:p>
          <a:p>
            <a:pPr defTabSz="914400" eaLnBrk="1" hangingPunct="1">
              <a:spcBef>
                <a:spcPct val="0"/>
              </a:spcBef>
            </a:pPr>
            <a:r>
              <a:rPr lang="en-US" b="1" smtClean="0"/>
              <a:t>Reference:</a:t>
            </a:r>
          </a:p>
          <a:p>
            <a:pPr defTabSz="914400" eaLnBrk="1" hangingPunct="1">
              <a:spcBef>
                <a:spcPct val="0"/>
              </a:spcBef>
            </a:pPr>
            <a:r>
              <a:rPr lang="en-US" smtClean="0"/>
              <a:t>Bavry AA, Kumbhani DJ, Helton TJ, et al. Late thrombosis of drug-eluting stents: a meta-analysis of randomized clinical trials. </a:t>
            </a:r>
            <a:r>
              <a:rPr lang="en-US" i="1" smtClean="0"/>
              <a:t>Am J Med.</a:t>
            </a:r>
            <a:r>
              <a:rPr lang="en-US" smtClean="0"/>
              <a:t> 2006;119(12):1056-61.</a:t>
            </a:r>
          </a:p>
          <a:p>
            <a:pPr defTabSz="914400" eaLnBrk="1" hangingPunct="1">
              <a:spcBef>
                <a:spcPct val="0"/>
              </a:spcBef>
            </a:pPr>
            <a:endParaRPr lang="en-US" smtClean="0"/>
          </a:p>
          <a:p>
            <a:pPr defTabSz="914400" eaLnBrk="1" hangingPunct="1">
              <a:spcBef>
                <a:spcPct val="0"/>
              </a:spcBef>
            </a:pPr>
            <a:endParaRPr lang="en-US" smtClean="0"/>
          </a:p>
          <a:p>
            <a:pPr defTabSz="914400" eaLnBrk="1" hangingPunct="1">
              <a:spcBef>
                <a:spcPct val="0"/>
              </a:spcBef>
            </a:pPr>
            <a:endParaRPr lang="en-US" smtClean="0"/>
          </a:p>
          <a:p>
            <a:pPr defTabSz="914400"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p:spPr>
      </p:sp>
      <p:sp>
        <p:nvSpPr>
          <p:cNvPr id="178179" name="Rectangle 3"/>
          <p:cNvSpPr>
            <a:spLocks noGrp="1" noChangeArrowheads="1"/>
          </p:cNvSpPr>
          <p:nvPr>
            <p:ph type="body" idx="1"/>
          </p:nvPr>
        </p:nvSpPr>
        <p:spPr bwMode="auto">
          <a:xfrm>
            <a:off x="685800" y="4341813"/>
            <a:ext cx="5486400" cy="2782887"/>
          </a:xfrm>
          <a:noFill/>
        </p:spPr>
        <p:txBody>
          <a:bodyPr wrap="square" numCol="1" anchor="t" anchorCtr="0" compatLnSpc="1">
            <a:prstTxWarp prst="textNoShape">
              <a:avLst/>
            </a:prstTxWarp>
          </a:bodyPr>
          <a:lstStyle/>
          <a:p>
            <a:pPr defTabSz="914400" eaLnBrk="1" hangingPunct="1">
              <a:spcBef>
                <a:spcPct val="0"/>
              </a:spcBef>
            </a:pPr>
            <a:r>
              <a:rPr lang="en-US" smtClean="0"/>
              <a:t>Bavry and colleagues performed a meta-analysis on 14 contemporary clinical trials that randomized 6675 patients to DES (paclitaxel-eluting stents [PES] or sirolimus-eluting stents [SES]) compared with BMS. Eight of these trials have reported more than a year of clinical follow-up. </a:t>
            </a:r>
          </a:p>
          <a:p>
            <a:pPr defTabSz="914400" eaLnBrk="1" hangingPunct="1">
              <a:spcBef>
                <a:spcPct val="0"/>
              </a:spcBef>
            </a:pPr>
            <a:r>
              <a:rPr lang="en-US" smtClean="0"/>
              <a:t>The incidence of very late thrombosis (&gt;1 year after the index procedure) was 5.0 events per 1000 DES patients, with no events in BMS patients (risk ratio [RR]=5.02, 95% CI, 1.29 to 19.52, P=0.02). Among SES trials, the incidence of very late thrombosis was 3.6 events per 1000 SES, with no events in BMS patients (RR=3.99, 95% CI, 0.45 to 35.62, P=.22). </a:t>
            </a:r>
          </a:p>
          <a:p>
            <a:pPr defTabSz="914400" eaLnBrk="1" hangingPunct="1">
              <a:spcBef>
                <a:spcPct val="0"/>
              </a:spcBef>
            </a:pPr>
            <a:r>
              <a:rPr lang="en-US" smtClean="0"/>
              <a:t>The investigators concluded that although the incidence of very late stent thrombosis (more than 1 year after coronary revascularization) is low, DES appear to increase the risk for late thrombosis. Although more of this risk was seen with PES, it remains possible that SES similarly increase the risk for late thrombosis compared with BMS.</a:t>
            </a:r>
          </a:p>
          <a:p>
            <a:pPr defTabSz="914400" eaLnBrk="1" hangingPunct="1">
              <a:spcBef>
                <a:spcPct val="0"/>
              </a:spcBef>
            </a:pPr>
            <a:endParaRPr lang="en-US" smtClean="0"/>
          </a:p>
          <a:p>
            <a:pPr defTabSz="914400" eaLnBrk="1" hangingPunct="1">
              <a:spcBef>
                <a:spcPct val="0"/>
              </a:spcBef>
            </a:pPr>
            <a:r>
              <a:rPr lang="en-US" b="1" smtClean="0"/>
              <a:t>Reference:</a:t>
            </a:r>
          </a:p>
          <a:p>
            <a:pPr defTabSz="914400" eaLnBrk="1" hangingPunct="1">
              <a:spcBef>
                <a:spcPct val="0"/>
              </a:spcBef>
            </a:pPr>
            <a:r>
              <a:rPr lang="en-US" smtClean="0"/>
              <a:t>Bavry AA, Kumbhani DJ, Helton TJ, et al. Late thrombosis of drug-eluting stents: a meta-analysis of randomized clinical trials. </a:t>
            </a:r>
            <a:r>
              <a:rPr lang="en-US" i="1" smtClean="0"/>
              <a:t>Am J Med.</a:t>
            </a:r>
            <a:r>
              <a:rPr lang="en-US" smtClean="0"/>
              <a:t> 2006;119(12):1056-61.</a:t>
            </a:r>
          </a:p>
          <a:p>
            <a:pPr marL="111125" lvl="1" indent="-9525" defTabSz="914400" eaLnBrk="1" hangingPunct="1">
              <a:spcBef>
                <a:spcPct val="0"/>
              </a:spcBef>
            </a:pPr>
            <a:endParaRPr lang="en-US" smtClean="0"/>
          </a:p>
          <a:p>
            <a:pPr marL="111125" lvl="1" indent="-9525" defTabSz="914400" eaLnBrk="1" hangingPunct="1">
              <a:spcBef>
                <a:spcPct val="0"/>
              </a:spcBef>
            </a:pPr>
            <a:endParaRPr lang="en-US" smtClean="0"/>
          </a:p>
          <a:p>
            <a:pPr marL="111125" lvl="1" indent="-9525" defTabSz="914400"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fr-FR"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xfrm>
            <a:off x="685800" y="4343400"/>
            <a:ext cx="5486400" cy="2422525"/>
          </a:xfrm>
          <a:noFill/>
        </p:spPr>
        <p:txBody>
          <a:bodyPr wrap="square" numCol="1" anchor="t" anchorCtr="0" compatLnSpc="1">
            <a:prstTxWarp prst="textNoShape">
              <a:avLst/>
            </a:prstTxWarp>
          </a:bodyPr>
          <a:lstStyle/>
          <a:p>
            <a:pPr defTabSz="914400" eaLnBrk="1" hangingPunct="1">
              <a:spcBef>
                <a:spcPct val="0"/>
              </a:spcBef>
            </a:pPr>
            <a:r>
              <a:rPr lang="en-US" smtClean="0"/>
              <a:t>Data were used from a prospective 19-centre study of MI patients to examine the prevalence and predictors of thienopyridine discontinuation 30 days after DES treatment. Mortality and cardiac hospitalization rates for the next 11 months were compared between those who stopped and those who continued thienopyridine therapy. Among 500 DES-treated MI patients who were discharged on thienopyridine therapy, 68 (13.6%) stopped therapy within 30 days. Those who stopped were older, less likely to have completed high school or be married, more likely to avoid health care because of cost, and more likely to have had pre-existing cardiovascular disease or anemia at presentation. They were also less likely to have received discharge instructions about their medications or a cardiac rehabilitation referral. Patients who stopped thienopyridine therapy by 30 days were more likely to die during the next 11 months (7.5% versus 0.7%, P&lt;0.0001; adjusted hazard ratio=9.0; 95% CI=1.3 to 60.6) and to be re-hospitalized (23% versus 14%, P=0.08; adjusted hazard ratio=1.5; 95% CI=0.78 to 3.0). </a:t>
            </a:r>
          </a:p>
          <a:p>
            <a:pPr defTabSz="914400" eaLnBrk="1" hangingPunct="1">
              <a:spcBef>
                <a:spcPct val="0"/>
              </a:spcBef>
            </a:pPr>
            <a:endParaRPr lang="en-US" smtClean="0"/>
          </a:p>
          <a:p>
            <a:pPr defTabSz="914400" eaLnBrk="1" hangingPunct="1">
              <a:spcBef>
                <a:spcPct val="0"/>
              </a:spcBef>
            </a:pPr>
            <a:r>
              <a:rPr lang="en-US" b="1" smtClean="0"/>
              <a:t>Reference:</a:t>
            </a:r>
          </a:p>
          <a:p>
            <a:pPr defTabSz="914400" eaLnBrk="1" hangingPunct="1">
              <a:spcBef>
                <a:spcPct val="0"/>
              </a:spcBef>
            </a:pPr>
            <a:r>
              <a:rPr lang="en-US" smtClean="0"/>
              <a:t>Spertus JA, Kettelkamp R, Vance C, et al. Prevalence, predictors, and outcomes of premature discontinuation of thienopyridine therapy after drug-eluting stent placement: results from the PREMIER registry.</a:t>
            </a:r>
            <a:r>
              <a:rPr lang="en-US" b="1" smtClean="0"/>
              <a:t> </a:t>
            </a:r>
            <a:r>
              <a:rPr lang="en-US" i="1" smtClean="0"/>
              <a:t>Circulation</a:t>
            </a:r>
            <a:r>
              <a:rPr lang="en-US" smtClean="0"/>
              <a:t>. 2006;113:2803–2809.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3"/>
          <p:cNvSpPr>
            <a:spLocks noGrp="1" noChangeArrowheads="1"/>
          </p:cNvSpPr>
          <p:nvPr>
            <p:ph type="body" idx="1"/>
          </p:nvPr>
        </p:nvSpPr>
        <p:spPr bwMode="auto">
          <a:xfrm>
            <a:off x="685800" y="4343400"/>
            <a:ext cx="5486400" cy="2827338"/>
          </a:xfrm>
          <a:noFill/>
        </p:spPr>
        <p:txBody>
          <a:bodyPr wrap="square" numCol="1" anchor="t" anchorCtr="0" compatLnSpc="1">
            <a:prstTxWarp prst="textNoShape">
              <a:avLst/>
            </a:prstTxWarp>
          </a:bodyPr>
          <a:lstStyle/>
          <a:p>
            <a:pPr defTabSz="914400" eaLnBrk="1" hangingPunct="1">
              <a:spcBef>
                <a:spcPct val="0"/>
              </a:spcBef>
            </a:pPr>
            <a:r>
              <a:rPr lang="en-US" dirty="0" smtClean="0"/>
              <a:t>In the original </a:t>
            </a:r>
            <a:r>
              <a:rPr lang="en-US" dirty="0" err="1" smtClean="0"/>
              <a:t>BAsel</a:t>
            </a:r>
            <a:r>
              <a:rPr lang="en-US" dirty="0" smtClean="0"/>
              <a:t> Stent </a:t>
            </a:r>
            <a:r>
              <a:rPr lang="en-US" dirty="0" err="1" smtClean="0"/>
              <a:t>Kosten-Effekivitäts</a:t>
            </a:r>
            <a:r>
              <a:rPr lang="en-US" dirty="0" smtClean="0"/>
              <a:t> Trial (BASKET), a rather complex patient population was enrolled and randomized to receive one of the following: a BMS, PES, or SES and the cost effectiveness of DES </a:t>
            </a:r>
            <a:r>
              <a:rPr lang="en-US" dirty="0" err="1" smtClean="0"/>
              <a:t>vs</a:t>
            </a:r>
            <a:r>
              <a:rPr lang="en-US" dirty="0" smtClean="0"/>
              <a:t> BMS was evaluated. </a:t>
            </a:r>
          </a:p>
          <a:p>
            <a:pPr defTabSz="914400" eaLnBrk="1" hangingPunct="1">
              <a:spcBef>
                <a:spcPct val="0"/>
              </a:spcBef>
            </a:pPr>
            <a:r>
              <a:rPr lang="en-US" dirty="0" smtClean="0"/>
              <a:t>In the BASKET LATE (</a:t>
            </a:r>
            <a:r>
              <a:rPr lang="en-US" dirty="0" err="1" smtClean="0"/>
              <a:t>BAsel</a:t>
            </a:r>
            <a:r>
              <a:rPr lang="en-US" dirty="0" smtClean="0"/>
              <a:t> Stent </a:t>
            </a:r>
            <a:r>
              <a:rPr lang="en-US" dirty="0" err="1" smtClean="0"/>
              <a:t>Kosten-Effekivitäts</a:t>
            </a:r>
            <a:r>
              <a:rPr lang="en-US" dirty="0" smtClean="0"/>
              <a:t> Trial-</a:t>
            </a:r>
            <a:r>
              <a:rPr lang="en-US" dirty="0" err="1" smtClean="0"/>
              <a:t>LAte</a:t>
            </a:r>
            <a:r>
              <a:rPr lang="en-US" dirty="0" smtClean="0"/>
              <a:t> Thrombotic Events) trial, the 743 patients from the BASKET trial who were MACE (major adverse cardiac event) free at 6 months were followed for an additional 12 months after the cessation of </a:t>
            </a:r>
            <a:r>
              <a:rPr lang="en-US" dirty="0" err="1" smtClean="0"/>
              <a:t>clopidogrel</a:t>
            </a:r>
            <a:r>
              <a:rPr lang="en-US" dirty="0" smtClean="0"/>
              <a:t> treatment. The BASKET LATE trial pooled the PES and SES groups into one DES group for analysis. The goal of BASKET LATE was to evaluate late thrombotic events among patients treated with DES </a:t>
            </a:r>
            <a:r>
              <a:rPr lang="en-US" dirty="0" err="1" smtClean="0"/>
              <a:t>vs</a:t>
            </a:r>
            <a:r>
              <a:rPr lang="en-US" dirty="0" smtClean="0"/>
              <a:t> BMS after </a:t>
            </a:r>
            <a:r>
              <a:rPr lang="en-US" dirty="0" err="1" smtClean="0"/>
              <a:t>clopidogrel</a:t>
            </a:r>
            <a:r>
              <a:rPr lang="en-US" dirty="0" smtClean="0"/>
              <a:t> discontinuation. The primary endpoint was a composite of cardiac death or non-fatal MI. </a:t>
            </a:r>
          </a:p>
          <a:p>
            <a:pPr defTabSz="914400" eaLnBrk="1" hangingPunct="1">
              <a:spcBef>
                <a:spcPct val="0"/>
              </a:spcBef>
            </a:pPr>
            <a:r>
              <a:rPr lang="en-US" dirty="0" smtClean="0"/>
              <a:t>In the year following </a:t>
            </a:r>
            <a:r>
              <a:rPr lang="en-US" dirty="0" err="1" smtClean="0"/>
              <a:t>clopidogrel</a:t>
            </a:r>
            <a:r>
              <a:rPr lang="en-US" dirty="0" smtClean="0"/>
              <a:t> discontinuation, the primary composite endpoint of cardiac death or MI occurred significantly more frequently in the DES group than in the BMS group (4.9% </a:t>
            </a:r>
            <a:r>
              <a:rPr lang="en-US" dirty="0" err="1" smtClean="0"/>
              <a:t>vs</a:t>
            </a:r>
            <a:r>
              <a:rPr lang="en-US" dirty="0" smtClean="0"/>
              <a:t> 1.3%, P=0.01). non-fatal MI was also higher in the DES group compared with the BMS group (4.1% </a:t>
            </a:r>
            <a:r>
              <a:rPr lang="en-US" dirty="0" err="1" smtClean="0"/>
              <a:t>vs</a:t>
            </a:r>
            <a:r>
              <a:rPr lang="en-US" dirty="0" smtClean="0"/>
              <a:t> 1.3%, P=0.04). </a:t>
            </a:r>
          </a:p>
          <a:p>
            <a:pPr defTabSz="914400" eaLnBrk="1" hangingPunct="1">
              <a:spcBef>
                <a:spcPct val="0"/>
              </a:spcBef>
            </a:pPr>
            <a:endParaRPr lang="en-US" dirty="0" smtClean="0"/>
          </a:p>
          <a:p>
            <a:pPr defTabSz="914400" eaLnBrk="1" hangingPunct="1">
              <a:spcBef>
                <a:spcPct val="0"/>
              </a:spcBef>
            </a:pPr>
            <a:r>
              <a:rPr lang="en-US" b="1" dirty="0" smtClean="0"/>
              <a:t>Reference:</a:t>
            </a:r>
          </a:p>
          <a:p>
            <a:pPr defTabSz="914400" eaLnBrk="1" hangingPunct="1">
              <a:spcBef>
                <a:spcPct val="0"/>
              </a:spcBef>
            </a:pPr>
            <a:r>
              <a:rPr lang="en-US" dirty="0" err="1" smtClean="0"/>
              <a:t>Pfisterer</a:t>
            </a:r>
            <a:r>
              <a:rPr lang="en-US" dirty="0" smtClean="0"/>
              <a:t> M, Brunner-La </a:t>
            </a:r>
            <a:r>
              <a:rPr lang="en-US" dirty="0" err="1" smtClean="0"/>
              <a:t>Rocca</a:t>
            </a:r>
            <a:r>
              <a:rPr lang="en-US" dirty="0" smtClean="0"/>
              <a:t> HP, </a:t>
            </a:r>
            <a:r>
              <a:rPr lang="en-US" dirty="0" err="1" smtClean="0"/>
              <a:t>Buser</a:t>
            </a:r>
            <a:r>
              <a:rPr lang="en-US" dirty="0" smtClean="0"/>
              <a:t> PT, et al. Late clinical events after </a:t>
            </a:r>
            <a:r>
              <a:rPr lang="en-US" dirty="0" err="1" smtClean="0"/>
              <a:t>clopidogrel</a:t>
            </a:r>
            <a:r>
              <a:rPr lang="en-US" dirty="0" smtClean="0"/>
              <a:t> discontinuation may limit the benefit of drug-eluting stents: an observational study of drug-eluting versus bare-metal stents. </a:t>
            </a:r>
            <a:r>
              <a:rPr lang="en-US" i="1" dirty="0" smtClean="0"/>
              <a:t>J Am </a:t>
            </a:r>
            <a:r>
              <a:rPr lang="en-US" i="1" dirty="0" err="1" smtClean="0"/>
              <a:t>Coll</a:t>
            </a:r>
            <a:r>
              <a:rPr lang="en-US" i="1" dirty="0" smtClean="0"/>
              <a:t> </a:t>
            </a:r>
            <a:r>
              <a:rPr lang="en-US" i="1" dirty="0" err="1" smtClean="0"/>
              <a:t>Cardiol</a:t>
            </a:r>
            <a:r>
              <a:rPr lang="en-US" i="1" dirty="0" smtClean="0"/>
              <a:t>.</a:t>
            </a:r>
            <a:r>
              <a:rPr lang="en-US" dirty="0" smtClean="0"/>
              <a:t> 2006;48(12):2584-2591.</a:t>
            </a:r>
          </a:p>
          <a:p>
            <a:pPr defTabSz="914400" eaLnBrk="1" hangingPunct="1">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xfrm>
            <a:off x="977900" y="3976688"/>
            <a:ext cx="4894263" cy="4108450"/>
          </a:xfrm>
          <a:noFill/>
        </p:spPr>
        <p:txBody>
          <a:bodyPr wrap="square" numCol="1" anchor="t" anchorCtr="0" compatLnSpc="1">
            <a:prstTxWarp prst="textNoShape">
              <a:avLst/>
            </a:prstTxWarp>
          </a:bodyPr>
          <a:lstStyle/>
          <a:p>
            <a:pPr marL="111125" lvl="1" indent="-9525" defTabSz="914400" eaLnBrk="1" hangingPunct="1">
              <a:lnSpc>
                <a:spcPct val="80000"/>
              </a:lnSpc>
              <a:spcBef>
                <a:spcPct val="0"/>
              </a:spcBef>
            </a:pPr>
            <a:endParaRPr lang="en-US" sz="900" b="1" dirty="0" smtClean="0"/>
          </a:p>
          <a:p>
            <a:pPr marL="111125" lvl="1" indent="-9525" defTabSz="914400" eaLnBrk="1" hangingPunct="1">
              <a:lnSpc>
                <a:spcPct val="80000"/>
              </a:lnSpc>
              <a:spcBef>
                <a:spcPct val="0"/>
              </a:spcBef>
            </a:pPr>
            <a:r>
              <a:rPr lang="en-US" sz="900" dirty="0" smtClean="0"/>
              <a:t>Eisenstein and colleagues assessed the association between clopidogrel use and long-term clinical outcomes of patients receiving drug-eluting stents (DES) and bare-metal stents (BMS) for treatment of coronary artery disease. This was an observational study examining consecutive patients receiving intracoronary stents at Duke Heart Center, a tertiary care medical center in Durham, NC, between January 1, 2000, and July 31, 2005, with follow-up contact at 6, 12, and 24 months through September 7, 2006. The study population included 4666 patients undergoing initial PCI with BMS (n=3165) or DES (n=1501). Landmark analyses were performed among patients who were event-free (no death, MI, or revascularization) at 6- and 12-month follow-up. At these points, patients were divided into 4 groups based on stent type and self-reported clopidogrel use: DES with clopidogrel, DES without clopidogrel, BMS with clopidogrel, and BMS without clopidogrel. </a:t>
            </a:r>
          </a:p>
          <a:p>
            <a:pPr marL="111125" lvl="1" indent="-9525" defTabSz="914400" eaLnBrk="1" hangingPunct="1">
              <a:lnSpc>
                <a:spcPct val="80000"/>
              </a:lnSpc>
              <a:spcBef>
                <a:spcPct val="0"/>
              </a:spcBef>
            </a:pPr>
            <a:endParaRPr lang="en-US" sz="900" dirty="0" smtClean="0"/>
          </a:p>
          <a:p>
            <a:pPr marL="111125" lvl="1" indent="-9525" defTabSz="914400" eaLnBrk="1" hangingPunct="1">
              <a:lnSpc>
                <a:spcPct val="80000"/>
              </a:lnSpc>
              <a:spcBef>
                <a:spcPct val="0"/>
              </a:spcBef>
            </a:pPr>
            <a:r>
              <a:rPr lang="en-US" sz="900" dirty="0" smtClean="0"/>
              <a:t>Among patients with DES who were event-free at 12 months (252 with and 276 without clopidogrel), clopidogrel use continued to predict lower rates of death (0% </a:t>
            </a:r>
            <a:r>
              <a:rPr lang="en-US" sz="900" dirty="0" err="1" smtClean="0"/>
              <a:t>vs</a:t>
            </a:r>
            <a:r>
              <a:rPr lang="en-US" sz="900" dirty="0" smtClean="0"/>
              <a:t> 3.5%; difference, -3.5%; 95% CI, -5.9% to -1.1%; P=0.004) and death or MI (0% </a:t>
            </a:r>
            <a:r>
              <a:rPr lang="en-US" sz="900" dirty="0" err="1" smtClean="0"/>
              <a:t>vs</a:t>
            </a:r>
            <a:r>
              <a:rPr lang="en-US" sz="900" dirty="0" smtClean="0"/>
              <a:t> 4.5%; difference, -4.5%; 95% CI, -7.1% to -1.9%; P&lt;.001) at 24 months. However, among patients with BMS (346 with and 1644 without clopidogrel), there continued to be no differences in death (3.3% </a:t>
            </a:r>
            <a:r>
              <a:rPr lang="en-US" sz="900" dirty="0" err="1" smtClean="0"/>
              <a:t>vs</a:t>
            </a:r>
            <a:r>
              <a:rPr lang="en-US" sz="900" dirty="0" smtClean="0"/>
              <a:t> 2.7%; difference, 0.6%; 95% CI, -1.5% to 2.8%; P=0.57) and death or MI (4.7% </a:t>
            </a:r>
            <a:r>
              <a:rPr lang="en-US" sz="900" dirty="0" err="1" smtClean="0"/>
              <a:t>vs</a:t>
            </a:r>
            <a:r>
              <a:rPr lang="en-US" sz="900" dirty="0" smtClean="0"/>
              <a:t> 3.6%; difference, 1.0%; 95% CI, -1.6% to 3.6%; P=0.44). </a:t>
            </a:r>
          </a:p>
          <a:p>
            <a:pPr marL="111125" lvl="1" indent="-9525" defTabSz="914400" eaLnBrk="1" hangingPunct="1">
              <a:lnSpc>
                <a:spcPct val="80000"/>
              </a:lnSpc>
              <a:spcBef>
                <a:spcPct val="0"/>
              </a:spcBef>
            </a:pPr>
            <a:endParaRPr lang="en-US" sz="900" dirty="0" smtClean="0"/>
          </a:p>
          <a:p>
            <a:pPr marL="111125" lvl="1" indent="-9525" defTabSz="914400" eaLnBrk="1" hangingPunct="1">
              <a:lnSpc>
                <a:spcPct val="80000"/>
              </a:lnSpc>
              <a:spcBef>
                <a:spcPct val="0"/>
              </a:spcBef>
            </a:pPr>
            <a:r>
              <a:rPr lang="en-US" sz="900" dirty="0" smtClean="0"/>
              <a:t>The extended use of clopidogrel in patients with DES may be associated with a reduced risk for death and death or MI. However, the appropriate duration for clopidogrel administration can only be determined within the context of a large-scale randomized clinical trial.</a:t>
            </a:r>
          </a:p>
          <a:p>
            <a:pPr marL="111125" lvl="1" indent="-9525" defTabSz="914400" eaLnBrk="1" hangingPunct="1">
              <a:lnSpc>
                <a:spcPct val="80000"/>
              </a:lnSpc>
              <a:spcBef>
                <a:spcPct val="0"/>
              </a:spcBef>
            </a:pPr>
            <a:endParaRPr lang="en-US" sz="900" dirty="0" smtClean="0"/>
          </a:p>
          <a:p>
            <a:pPr marL="111125" lvl="1" indent="-9525" defTabSz="914400" eaLnBrk="1" hangingPunct="1">
              <a:lnSpc>
                <a:spcPct val="80000"/>
              </a:lnSpc>
              <a:spcBef>
                <a:spcPct val="0"/>
              </a:spcBef>
            </a:pPr>
            <a:endParaRPr lang="en-US" sz="900" dirty="0" smtClean="0"/>
          </a:p>
          <a:p>
            <a:pPr marL="111125" lvl="1" indent="-9525" defTabSz="914400" eaLnBrk="1" hangingPunct="1">
              <a:lnSpc>
                <a:spcPct val="80000"/>
              </a:lnSpc>
              <a:spcBef>
                <a:spcPct val="0"/>
              </a:spcBef>
            </a:pPr>
            <a:endParaRPr lang="en-US" sz="900" b="1" dirty="0" smtClean="0"/>
          </a:p>
          <a:p>
            <a:pPr marL="111125" lvl="1" indent="-9525" defTabSz="914400" eaLnBrk="1" hangingPunct="1">
              <a:lnSpc>
                <a:spcPct val="80000"/>
              </a:lnSpc>
              <a:spcBef>
                <a:spcPct val="0"/>
              </a:spcBef>
            </a:pPr>
            <a:r>
              <a:rPr lang="en-US" sz="900" b="1" dirty="0" smtClean="0"/>
              <a:t>Reference:</a:t>
            </a:r>
          </a:p>
          <a:p>
            <a:pPr marL="111125" lvl="1" indent="-9525" defTabSz="914400" eaLnBrk="1" hangingPunct="1">
              <a:lnSpc>
                <a:spcPct val="80000"/>
              </a:lnSpc>
              <a:spcBef>
                <a:spcPct val="0"/>
              </a:spcBef>
            </a:pPr>
            <a:r>
              <a:rPr lang="en-US" sz="900" dirty="0" smtClean="0"/>
              <a:t>Eisenstein EL, </a:t>
            </a:r>
            <a:r>
              <a:rPr lang="en-US" sz="900" dirty="0" err="1" smtClean="0"/>
              <a:t>Anstrom</a:t>
            </a:r>
            <a:r>
              <a:rPr lang="en-US" sz="900" dirty="0" smtClean="0"/>
              <a:t> KJ, Kong DF, et al. Clopidogrel use and long-term clinical outcomes after drug-eluting stent implantation. </a:t>
            </a:r>
            <a:r>
              <a:rPr lang="en-US" sz="900" i="1" dirty="0" smtClean="0"/>
              <a:t>JAMA.</a:t>
            </a:r>
            <a:r>
              <a:rPr lang="en-US" sz="900" dirty="0" smtClean="0"/>
              <a:t> 2007;297(2):159-68. </a:t>
            </a:r>
          </a:p>
          <a:p>
            <a:pPr marL="111125" lvl="1" indent="-9525" defTabSz="914400" eaLnBrk="1" hangingPunct="1">
              <a:lnSpc>
                <a:spcPct val="80000"/>
              </a:lnSpc>
              <a:spcBef>
                <a:spcPct val="0"/>
              </a:spcBef>
            </a:pPr>
            <a:endParaRPr lang="en-US" sz="900" dirty="0" smtClean="0"/>
          </a:p>
          <a:p>
            <a:pPr defTabSz="914400" eaLnBrk="1" hangingPunct="1">
              <a:lnSpc>
                <a:spcPct val="80000"/>
              </a:lnSpc>
              <a:spcBef>
                <a:spcPct val="0"/>
              </a:spcBef>
            </a:pPr>
            <a:endParaRPr lang="en-US" sz="9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en-US" b="1" smtClean="0"/>
              <a:t>Background</a:t>
            </a:r>
          </a:p>
          <a:p>
            <a:pPr defTabSz="914400">
              <a:spcBef>
                <a:spcPct val="0"/>
              </a:spcBef>
            </a:pPr>
            <a:r>
              <a:rPr lang="en-US" smtClean="0"/>
              <a:t>The potential benefits and risks of the use of dual antiplatelet therapy beyond a</a:t>
            </a:r>
          </a:p>
          <a:p>
            <a:pPr defTabSz="914400">
              <a:spcBef>
                <a:spcPct val="0"/>
              </a:spcBef>
            </a:pPr>
            <a:r>
              <a:rPr lang="en-US" smtClean="0"/>
              <a:t>12-month period in patients receiving drug-eluting stents have not been clearly established.</a:t>
            </a:r>
          </a:p>
          <a:p>
            <a:pPr defTabSz="914400">
              <a:spcBef>
                <a:spcPct val="0"/>
              </a:spcBef>
            </a:pPr>
            <a:r>
              <a:rPr lang="en-US" b="1" smtClean="0"/>
              <a:t>Methods</a:t>
            </a:r>
          </a:p>
          <a:p>
            <a:pPr defTabSz="914400">
              <a:spcBef>
                <a:spcPct val="0"/>
              </a:spcBef>
            </a:pPr>
            <a:r>
              <a:rPr lang="en-US" smtClean="0"/>
              <a:t>In two trials, we randomly assigned a total of 2701 patients who had received drug eluting</a:t>
            </a:r>
          </a:p>
          <a:p>
            <a:pPr defTabSz="914400">
              <a:spcBef>
                <a:spcPct val="0"/>
              </a:spcBef>
            </a:pPr>
            <a:r>
              <a:rPr lang="en-US" smtClean="0"/>
              <a:t>stents and had been free of major adverse cardiac or cerebrovascular events</a:t>
            </a:r>
          </a:p>
          <a:p>
            <a:pPr defTabSz="914400">
              <a:spcBef>
                <a:spcPct val="0"/>
              </a:spcBef>
            </a:pPr>
            <a:r>
              <a:rPr lang="en-US" smtClean="0"/>
              <a:t>and major bleeding for a period of at least 12 months to receive clopidogrel plus aspirin</a:t>
            </a:r>
          </a:p>
          <a:p>
            <a:pPr defTabSz="914400">
              <a:spcBef>
                <a:spcPct val="0"/>
              </a:spcBef>
            </a:pPr>
            <a:r>
              <a:rPr lang="en-US" smtClean="0"/>
              <a:t>or aspirin alone. The primary end point was a composite of myocardial infarction or</a:t>
            </a:r>
          </a:p>
          <a:p>
            <a:pPr defTabSz="914400">
              <a:spcBef>
                <a:spcPct val="0"/>
              </a:spcBef>
            </a:pPr>
            <a:r>
              <a:rPr lang="en-US" smtClean="0"/>
              <a:t>death from cardiac causes. Data from the two trials were merged for analysis.</a:t>
            </a:r>
          </a:p>
          <a:p>
            <a:pPr defTabSz="914400">
              <a:spcBef>
                <a:spcPct val="0"/>
              </a:spcBef>
            </a:pPr>
            <a:r>
              <a:rPr lang="en-US" b="1" smtClean="0"/>
              <a:t>Results</a:t>
            </a:r>
          </a:p>
          <a:p>
            <a:pPr defTabSz="914400">
              <a:spcBef>
                <a:spcPct val="0"/>
              </a:spcBef>
            </a:pPr>
            <a:r>
              <a:rPr lang="en-US" smtClean="0"/>
              <a:t>The median duration of follow-up was 19.2 months. The cumulative risk of the primary</a:t>
            </a:r>
          </a:p>
          <a:p>
            <a:pPr defTabSz="914400">
              <a:spcBef>
                <a:spcPct val="0"/>
              </a:spcBef>
            </a:pPr>
            <a:r>
              <a:rPr lang="en-US" smtClean="0"/>
              <a:t>outcome at 2 years was 1.8% with dual antiplatelet therapy, as compared with</a:t>
            </a:r>
          </a:p>
          <a:p>
            <a:pPr defTabSz="914400">
              <a:spcBef>
                <a:spcPct val="0"/>
              </a:spcBef>
            </a:pPr>
            <a:r>
              <a:rPr lang="en-US" smtClean="0"/>
              <a:t>1.2% with aspirin monotherapy (hazard ratio, 1.65; 95% confidence interval [CI],</a:t>
            </a:r>
          </a:p>
          <a:p>
            <a:pPr defTabSz="914400">
              <a:spcBef>
                <a:spcPct val="0"/>
              </a:spcBef>
            </a:pPr>
            <a:r>
              <a:rPr lang="en-US" smtClean="0"/>
              <a:t>0.80 to 3.36; P = 0.17). The individual risks of myocardial infarction, stroke, stent</a:t>
            </a:r>
          </a:p>
          <a:p>
            <a:pPr defTabSz="914400">
              <a:spcBef>
                <a:spcPct val="0"/>
              </a:spcBef>
            </a:pPr>
            <a:r>
              <a:rPr lang="en-US" smtClean="0"/>
              <a:t>thrombosis, need for repeat revascularization, major bleeding, and death from any</a:t>
            </a:r>
          </a:p>
          <a:p>
            <a:pPr defTabSz="914400">
              <a:spcBef>
                <a:spcPct val="0"/>
              </a:spcBef>
            </a:pPr>
            <a:r>
              <a:rPr lang="en-US" smtClean="0"/>
              <a:t>cause did not differ significantly between the two groups. However, in the dual-therapy</a:t>
            </a:r>
          </a:p>
          <a:p>
            <a:pPr defTabSz="914400">
              <a:spcBef>
                <a:spcPct val="0"/>
              </a:spcBef>
            </a:pPr>
            <a:r>
              <a:rPr lang="en-US" smtClean="0"/>
              <a:t>group as compared with the aspirin-alone group, there was a nonsignificant increase</a:t>
            </a:r>
          </a:p>
          <a:p>
            <a:pPr defTabSz="914400">
              <a:spcBef>
                <a:spcPct val="0"/>
              </a:spcBef>
            </a:pPr>
            <a:r>
              <a:rPr lang="en-US" smtClean="0"/>
              <a:t>in the composite risk of myocardial infarction, stroke, or death from any cause (hazard</a:t>
            </a:r>
          </a:p>
          <a:p>
            <a:pPr defTabSz="914400">
              <a:spcBef>
                <a:spcPct val="0"/>
              </a:spcBef>
            </a:pPr>
            <a:r>
              <a:rPr lang="en-US" smtClean="0"/>
              <a:t>ratio, 1.73; 95% CI, 0.99 to 3.00; P = 0.051) and in the composite risk of myocardial</a:t>
            </a:r>
          </a:p>
          <a:p>
            <a:pPr defTabSz="914400">
              <a:spcBef>
                <a:spcPct val="0"/>
              </a:spcBef>
            </a:pPr>
            <a:r>
              <a:rPr lang="en-US" smtClean="0"/>
              <a:t>infarction, stroke, or death from cardiac causes (hazard ratio, 1.84; 95% CI, 0.99</a:t>
            </a:r>
          </a:p>
          <a:p>
            <a:pPr defTabSz="914400">
              <a:spcBef>
                <a:spcPct val="0"/>
              </a:spcBef>
            </a:pPr>
            <a:r>
              <a:rPr lang="en-US" smtClean="0"/>
              <a:t>to 3.45; P = 0.06).</a:t>
            </a:r>
          </a:p>
          <a:p>
            <a:pPr defTabSz="914400">
              <a:spcBef>
                <a:spcPct val="0"/>
              </a:spcBef>
            </a:pPr>
            <a:r>
              <a:rPr lang="en-US" b="1" smtClean="0"/>
              <a:t>CONCLUSIONS</a:t>
            </a:r>
          </a:p>
          <a:p>
            <a:pPr defTabSz="914400">
              <a:spcBef>
                <a:spcPct val="0"/>
              </a:spcBef>
            </a:pPr>
            <a:r>
              <a:rPr lang="en-US" smtClean="0"/>
              <a:t>The use of dual antiplatelet therapy for a period longer than 12 months in patients</a:t>
            </a:r>
          </a:p>
          <a:p>
            <a:pPr defTabSz="914400">
              <a:spcBef>
                <a:spcPct val="0"/>
              </a:spcBef>
            </a:pPr>
            <a:r>
              <a:rPr lang="en-US" smtClean="0"/>
              <a:t>who had received drug-eluting stents was not significantly more effective than aspirin</a:t>
            </a:r>
          </a:p>
          <a:p>
            <a:pPr defTabSz="914400">
              <a:spcBef>
                <a:spcPct val="0"/>
              </a:spcBef>
            </a:pPr>
            <a:r>
              <a:rPr lang="en-US" smtClean="0"/>
              <a:t>monotherapy in reducing the rate of myocardial infarction or death from</a:t>
            </a:r>
          </a:p>
          <a:p>
            <a:pPr defTabSz="914400">
              <a:spcBef>
                <a:spcPct val="0"/>
              </a:spcBef>
            </a:pPr>
            <a:r>
              <a:rPr lang="en-US" smtClean="0"/>
              <a:t>cardiac causes. These findings should be confirmed or refuted through larger,</a:t>
            </a:r>
          </a:p>
          <a:p>
            <a:pPr defTabSz="914400">
              <a:spcBef>
                <a:spcPct val="0"/>
              </a:spcBef>
            </a:pPr>
            <a:r>
              <a:rPr lang="en-US" smtClean="0"/>
              <a:t>randomized clinical trials with longer-term follow-up. (ClinicalTrials.gov numbers,</a:t>
            </a:r>
          </a:p>
          <a:p>
            <a:pPr defTabSz="914400">
              <a:spcBef>
                <a:spcPct val="0"/>
              </a:spcBef>
            </a:pPr>
            <a:r>
              <a:rPr lang="en-US" smtClean="0"/>
              <a:t>NCT00484926 and NCT00590174.)</a:t>
            </a:r>
          </a:p>
        </p:txBody>
      </p:sp>
      <p:sp>
        <p:nvSpPr>
          <p:cNvPr id="182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3A7FB8D7-2D7A-41F4-A922-255F6EA39BCB}" type="slidenum">
              <a:rPr lang="en-US" sz="1200">
                <a:solidFill>
                  <a:prstClr val="black"/>
                </a:solidFill>
                <a:cs typeface="Arial" charset="0"/>
              </a:rPr>
              <a:pPr algn="r" fontAlgn="base">
                <a:spcBef>
                  <a:spcPct val="0"/>
                </a:spcBef>
                <a:spcAft>
                  <a:spcPct val="0"/>
                </a:spcAft>
              </a:pPr>
              <a:t>36</a:t>
            </a:fld>
            <a:endParaRPr lang="en-US" sz="1200">
              <a:solidFill>
                <a:prstClr val="black"/>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C6EAF0-1FFF-45B0-BEA5-D08A97ACB397}" type="slidenum">
              <a:rPr lang="en-CA" smtClean="0">
                <a:solidFill>
                  <a:srgbClr val="000000"/>
                </a:solidFill>
              </a:rPr>
              <a:pPr>
                <a:defRPr/>
              </a:pPr>
              <a:t>37</a:t>
            </a:fld>
            <a:endParaRPr lang="en-CA"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ED02D6-838B-49EB-B3DE-E72E47D1A916}" type="slidenum">
              <a:rPr lang="en-CA" smtClean="0">
                <a:solidFill>
                  <a:srgbClr val="000000"/>
                </a:solidFill>
              </a:rPr>
              <a:pPr>
                <a:defRPr/>
              </a:pPr>
              <a:t>38</a:t>
            </a:fld>
            <a:endParaRPr lang="en-CA"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en-US" b="1" smtClean="0"/>
          </a:p>
          <a:p>
            <a:pPr defTabSz="914400" eaLnBrk="1" hangingPunct="1"/>
            <a:r>
              <a:rPr lang="en-US" smtClean="0"/>
              <a:t>Lancet. 2005 Nov 5;366(9497):1607-21.</a:t>
            </a:r>
          </a:p>
          <a:p>
            <a:pPr defTabSz="914400" eaLnBrk="1" hangingPunct="1"/>
            <a:r>
              <a:rPr lang="en-US" b="1" smtClean="0"/>
              <a:t>Addition of clopidogrel to aspirin in 45,852 patients with acute myocardial infarction: randomised placebo-controlled trial.</a:t>
            </a:r>
          </a:p>
          <a:p>
            <a:pPr defTabSz="914400" eaLnBrk="1" hangingPunct="1"/>
            <a:r>
              <a:rPr lang="en-US" smtClean="0">
                <a:hlinkClick r:id="rId3" action="ppaction://hlinkfile"/>
              </a:rPr>
              <a:t>Chen ZM</a:t>
            </a:r>
            <a:r>
              <a:rPr lang="en-US" smtClean="0"/>
              <a:t>, </a:t>
            </a:r>
            <a:r>
              <a:rPr lang="en-US" smtClean="0">
                <a:hlinkClick r:id="rId4" action="ppaction://hlinkfile"/>
              </a:rPr>
              <a:t>Jiang LX</a:t>
            </a:r>
            <a:r>
              <a:rPr lang="en-US" smtClean="0"/>
              <a:t>, </a:t>
            </a:r>
            <a:r>
              <a:rPr lang="en-US" smtClean="0">
                <a:hlinkClick r:id="rId5" action="ppaction://hlinkfile"/>
              </a:rPr>
              <a:t>Chen YP</a:t>
            </a:r>
            <a:r>
              <a:rPr lang="en-US" smtClean="0"/>
              <a:t>, </a:t>
            </a:r>
            <a:r>
              <a:rPr lang="en-US" smtClean="0">
                <a:hlinkClick r:id="rId6" action="ppaction://hlinkfile"/>
              </a:rPr>
              <a:t>Xie JX</a:t>
            </a:r>
            <a:r>
              <a:rPr lang="en-US" smtClean="0"/>
              <a:t>, </a:t>
            </a:r>
            <a:r>
              <a:rPr lang="en-US" smtClean="0">
                <a:hlinkClick r:id="rId7" action="ppaction://hlinkfile"/>
              </a:rPr>
              <a:t>Pan HC</a:t>
            </a:r>
            <a:r>
              <a:rPr lang="en-US" smtClean="0"/>
              <a:t>, </a:t>
            </a:r>
            <a:r>
              <a:rPr lang="en-US" smtClean="0">
                <a:hlinkClick r:id="rId8" action="ppaction://hlinkfile"/>
              </a:rPr>
              <a:t>Peto R</a:t>
            </a:r>
            <a:r>
              <a:rPr lang="en-US" smtClean="0"/>
              <a:t>, </a:t>
            </a:r>
            <a:r>
              <a:rPr lang="en-US" smtClean="0">
                <a:hlinkClick r:id="rId9" action="ppaction://hlinkfile"/>
              </a:rPr>
              <a:t>Collins R</a:t>
            </a:r>
            <a:r>
              <a:rPr lang="en-US" smtClean="0"/>
              <a:t>, </a:t>
            </a:r>
            <a:r>
              <a:rPr lang="en-US" smtClean="0">
                <a:hlinkClick r:id="rId10" action="ppaction://hlinkfile"/>
              </a:rPr>
              <a:t>Liu LS</a:t>
            </a:r>
            <a:r>
              <a:rPr lang="en-US" smtClean="0"/>
              <a:t>; </a:t>
            </a:r>
            <a:r>
              <a:rPr lang="en-US" smtClean="0">
                <a:hlinkClick r:id="rId11" action="ppaction://hlinkfile"/>
              </a:rPr>
              <a:t>COMMIT (ClOpidogrel and Metoprolol in Myocardial Infarction Trial) collaborative group</a:t>
            </a:r>
            <a:r>
              <a:rPr lang="en-US" smtClean="0"/>
              <a:t>.</a:t>
            </a:r>
          </a:p>
          <a:p>
            <a:pPr defTabSz="914400" eaLnBrk="1" hangingPunct="1"/>
            <a:r>
              <a:rPr lang="en-US" b="1" smtClean="0"/>
              <a:t>Source</a:t>
            </a:r>
          </a:p>
          <a:p>
            <a:pPr defTabSz="914400" eaLnBrk="1" hangingPunct="1"/>
            <a:r>
              <a:rPr lang="en-US" smtClean="0"/>
              <a:t>Clinical Trial Service Unit and Epidemiological Studies Unit (CTSU), Richard Doll Building, Old Road Campus, Oxford OX3 7LF, UK. zhengming.chen@ctsu.ox.ac.uk</a:t>
            </a:r>
          </a:p>
          <a:p>
            <a:pPr defTabSz="914400" eaLnBrk="1" hangingPunct="1"/>
            <a:r>
              <a:rPr lang="en-US" b="1" smtClean="0"/>
              <a:t>Abstract</a:t>
            </a:r>
          </a:p>
          <a:p>
            <a:pPr defTabSz="914400" eaLnBrk="1" hangingPunct="1"/>
            <a:r>
              <a:rPr lang="en-US" b="1" smtClean="0"/>
              <a:t>BACKGROUND: </a:t>
            </a:r>
          </a:p>
          <a:p>
            <a:pPr defTabSz="914400" eaLnBrk="1" hangingPunct="1"/>
            <a:r>
              <a:rPr lang="en-US" smtClean="0"/>
              <a:t>Despite improvements in the emergency treatment of myocardial infarction (MI), early mortality and morbidity remain high. The antiplatelet agent clopidogrel adds to the benefit of aspirin in acute coronary syndromes without ST-segment elevation, but its effects in patients with ST-elevation MI were unclear.</a:t>
            </a:r>
          </a:p>
          <a:p>
            <a:pPr defTabSz="914400" eaLnBrk="1" hangingPunct="1"/>
            <a:r>
              <a:rPr lang="en-US" b="1" smtClean="0"/>
              <a:t>METHODS: </a:t>
            </a:r>
          </a:p>
          <a:p>
            <a:pPr defTabSz="914400" eaLnBrk="1" hangingPunct="1"/>
            <a:r>
              <a:rPr lang="en-US" smtClean="0"/>
              <a:t>45,852 patients admitted to 1250 hospitals within 24 h of suspected acute MI onset were randomly allocated clopidogrel 75 mg daily (n=22,961) or matching placebo (n=22,891) in addition to aspirin 162 mg daily. 93% had ST-segment elevation or bundle branch block, and 7% had ST-segment depression. Treatment was to continue until discharge or up to 4 weeks in hospital (mean 15 days in survivors) and 93% of patients completed it. The two prespecified co-primary outcomes were: (1) the composite of death, reinfarction, or stroke; and (2) death from any cause during the scheduled treatment period. Comparisons were by intention to treat, and used the log-rank method. This trial is registered with ClinicalTrials.gov, number NCT00222573.</a:t>
            </a:r>
          </a:p>
          <a:p>
            <a:pPr defTabSz="914400" eaLnBrk="1" hangingPunct="1"/>
            <a:r>
              <a:rPr lang="en-US" b="1" smtClean="0"/>
              <a:t>FINDINGS: </a:t>
            </a:r>
          </a:p>
          <a:p>
            <a:pPr defTabSz="914400" eaLnBrk="1" hangingPunct="1"/>
            <a:r>
              <a:rPr lang="en-US" smtClean="0"/>
              <a:t>Allocation to clopidogrel produced a highly significant 9% (95% CI 3-14) proportional reduction in death, reinfarction, or stroke (2121 [9.2%] clopidogrel vs 2310 [10.1%] placebo; p=0.002), corresponding to nine (SE 3) fewer events per 1000 patients treated for about 2 weeks. There was also a significant 7% (1-13) proportional reduction in any death (1726 [7.5%] vs 1845 [8.1%]; p=0.03). These effects on death, reinfarction, and stroke seemed consistent across a wide range of patients and independent of other treatments being used. Considering all fatal, transfused, or cerebral bleeds together, no significant excess risk was noted with clopidogrel, either overall (134 [0.58%] vs 125 [0.55%]; p=0.59), or in patients aged older than 70 years or in those given fibrinolytic therapy.</a:t>
            </a:r>
          </a:p>
          <a:p>
            <a:pPr defTabSz="914400" eaLnBrk="1" hangingPunct="1"/>
            <a:r>
              <a:rPr lang="en-US" b="1" smtClean="0"/>
              <a:t>INTERPRETATION: </a:t>
            </a:r>
          </a:p>
          <a:p>
            <a:pPr defTabSz="914400" eaLnBrk="1" hangingPunct="1"/>
            <a:r>
              <a:rPr lang="en-US" smtClean="0"/>
              <a:t>In a wide range of patients with acute MI, adding clopidogrel 75 mg daily to aspirin and other standard treatments (such as fibrinolytic therapy) safely reduces mortality and major vascular events in hospital, and should be considered routinely.</a:t>
            </a:r>
          </a:p>
          <a:p>
            <a:pPr defTabSz="914400" eaLnBrk="1" hangingPunct="1"/>
            <a:endParaRPr lang="en-US" smtClean="0"/>
          </a:p>
        </p:txBody>
      </p:sp>
      <p:sp>
        <p:nvSpPr>
          <p:cNvPr id="1853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73DF2BCF-104D-4FAA-8F78-6CF075283666}" type="slidenum">
              <a:rPr lang="en-US" sz="1200">
                <a:solidFill>
                  <a:prstClr val="black"/>
                </a:solidFill>
                <a:cs typeface="Arial" charset="0"/>
              </a:rPr>
              <a:pPr algn="r" fontAlgn="base">
                <a:spcBef>
                  <a:spcPct val="0"/>
                </a:spcBef>
                <a:spcAft>
                  <a:spcPct val="0"/>
                </a:spcAft>
              </a:pPr>
              <a:t>43</a:t>
            </a:fld>
            <a:endParaRPr lang="en-US" sz="1200">
              <a:solidFill>
                <a:prstClr val="black"/>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6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FR" smtClean="0"/>
          </a:p>
        </p:txBody>
      </p:sp>
      <p:sp>
        <p:nvSpPr>
          <p:cNvPr id="186372"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23925" eaLnBrk="0" fontAlgn="base" hangingPunct="0">
              <a:spcBef>
                <a:spcPct val="0"/>
              </a:spcBef>
              <a:spcAft>
                <a:spcPct val="0"/>
              </a:spcAft>
            </a:pPr>
            <a:fld id="{E3A9C251-D91D-4620-950A-719F51B21C1A}" type="slidenum">
              <a:rPr lang="en-US" sz="1200">
                <a:solidFill>
                  <a:srgbClr val="000000"/>
                </a:solidFill>
                <a:latin typeface="Times" pitchFamily="18" charset="0"/>
                <a:cs typeface="Arial" charset="0"/>
              </a:rPr>
              <a:pPr algn="r" defTabSz="923925" eaLnBrk="0" fontAlgn="base" hangingPunct="0">
                <a:spcBef>
                  <a:spcPct val="0"/>
                </a:spcBef>
                <a:spcAft>
                  <a:spcPct val="0"/>
                </a:spcAft>
              </a:pPr>
              <a:t>44</a:t>
            </a:fld>
            <a:endParaRPr lang="en-US" sz="1200">
              <a:solidFill>
                <a:srgbClr val="000000"/>
              </a:solidFill>
              <a:latin typeface="Times" pitchFamily="18"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7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FR" smtClean="0"/>
          </a:p>
        </p:txBody>
      </p:sp>
      <p:sp>
        <p:nvSpPr>
          <p:cNvPr id="187396"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23925" eaLnBrk="0" fontAlgn="base" hangingPunct="0">
              <a:spcBef>
                <a:spcPct val="0"/>
              </a:spcBef>
              <a:spcAft>
                <a:spcPct val="0"/>
              </a:spcAft>
            </a:pPr>
            <a:fld id="{7795A6CB-177B-4B75-AA0E-260988A0A507}" type="slidenum">
              <a:rPr lang="en-US" sz="1200">
                <a:solidFill>
                  <a:prstClr val="black"/>
                </a:solidFill>
                <a:latin typeface="Times" pitchFamily="18" charset="0"/>
                <a:cs typeface="Arial" charset="0"/>
              </a:rPr>
              <a:pPr algn="r" defTabSz="923925" eaLnBrk="0" fontAlgn="base" hangingPunct="0">
                <a:spcBef>
                  <a:spcPct val="0"/>
                </a:spcBef>
                <a:spcAft>
                  <a:spcPct val="0"/>
                </a:spcAft>
              </a:pPr>
              <a:t>45</a:t>
            </a:fld>
            <a:endParaRPr lang="en-US" sz="1200">
              <a:solidFill>
                <a:prstClr val="black"/>
              </a:solidFill>
              <a:latin typeface="Times" pitchFamily="18"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3AE6CE8D-A642-4CDB-91BA-52285C880367}" type="slidenum">
              <a:rPr lang="en-US" sz="1200">
                <a:solidFill>
                  <a:srgbClr val="000000"/>
                </a:solidFill>
                <a:latin typeface="Arial" charset="0"/>
                <a:ea typeface="ＭＳ Ｐゴシック" pitchFamily="34" charset="-128"/>
                <a:cs typeface="Arial" charset="0"/>
              </a:rPr>
              <a:pPr algn="r" fontAlgn="base">
                <a:spcBef>
                  <a:spcPct val="0"/>
                </a:spcBef>
                <a:spcAft>
                  <a:spcPct val="0"/>
                </a:spcAft>
              </a:pPr>
              <a:t>46</a:t>
            </a:fld>
            <a:endParaRPr lang="en-US" sz="1200">
              <a:solidFill>
                <a:srgbClr val="000000"/>
              </a:solidFill>
              <a:latin typeface="Arial" charset="0"/>
              <a:ea typeface="ＭＳ Ｐゴシック" pitchFamily="34" charset="-128"/>
              <a:cs typeface="Arial" charset="0"/>
            </a:endParaRPr>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20" name="Notes Placeholder 4"/>
          <p:cNvSpPr>
            <a:spLocks noGrp="1"/>
          </p:cNvSpPr>
          <p:nvPr/>
        </p:nvSpPr>
        <p:spPr bwMode="auto">
          <a:xfrm>
            <a:off x="914400" y="4343400"/>
            <a:ext cx="5029200" cy="4114800"/>
          </a:xfrm>
          <a:prstGeom prst="rect">
            <a:avLst/>
          </a:prstGeom>
          <a:noFill/>
          <a:ln w="9525">
            <a:noFill/>
            <a:miter lim="800000"/>
            <a:headEnd/>
            <a:tailEnd/>
          </a:ln>
        </p:spPr>
        <p:txBody>
          <a:bodyPr/>
          <a:lstStyle/>
          <a:p>
            <a:pPr eaLnBrk="0" fontAlgn="base" hangingPunct="0">
              <a:spcBef>
                <a:spcPct val="30000"/>
              </a:spcBef>
              <a:spcAft>
                <a:spcPct val="0"/>
              </a:spcAft>
            </a:pPr>
            <a:endParaRPr lang="fr-CA" sz="1200">
              <a:solidFill>
                <a:srgbClr val="000000"/>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smtClean="0">
                <a:solidFill>
                  <a:srgbClr val="141413"/>
                </a:solidFill>
                <a:ea typeface="ＭＳ Ｐゴシック" pitchFamily="34" charset="-128"/>
              </a:rPr>
              <a:t>Data were available on 19 288 patients with suspected acute myocardial infarction in 15 trials (compared with 18 773 such patients in nine trials previously, nearly all of whom were in the ISIS-2 trial. Allocation to a mean duration of one month of antiplatelet therapy resulted in 38 (5) fewer serious vascular events per 1000 treated patients. This reflects large and highly significant reductions in non-fatal reinfarction (13 (2) fewer/1000; P &lt; 0.0001) and in vascular death (23 (4) fewer/1000; P &lt; 0.0001), together with a small but significant reduction in non-fatal stroke (2 (1) fewer/1000; P = 0.02). The net benefit is substantially larger than the excess risk of major extracranial bleeding (for example from arterial lines), which was estimated to be about 1-2 additional major extracranial bleeds per 1000 patients allocated antiplatelet therapy.</a:t>
            </a:r>
          </a:p>
          <a:p>
            <a:pPr defTabSz="914400" eaLnBrk="1" hangingPunct="1">
              <a:spcBef>
                <a:spcPct val="0"/>
              </a:spcBef>
            </a:pPr>
            <a:endParaRPr lang="en-US" smtClean="0">
              <a:solidFill>
                <a:srgbClr val="141413"/>
              </a:solidFill>
              <a:ea typeface="ＭＳ Ｐゴシック" pitchFamily="34" charset="-128"/>
            </a:endParaRPr>
          </a:p>
          <a:p>
            <a:pPr defTabSz="914400" eaLnBrk="1" hangingPunct="1">
              <a:spcBef>
                <a:spcPct val="0"/>
              </a:spcBef>
            </a:pPr>
            <a:r>
              <a:rPr lang="en-US" smtClean="0">
                <a:solidFill>
                  <a:srgbClr val="141413"/>
                </a:solidFill>
                <a:ea typeface="ＭＳ Ｐゴシック" pitchFamily="34" charset="-128"/>
              </a:rPr>
              <a:t>In 12 unstable angina trials involving about 5000 patients, ASA led to a 46% odds reduction in the risk of a vascular event (13.3% to 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smtClean="0"/>
              <a:t>Indirect comparisons of proportional effects of different antiplatelet regimens on vascular events in high risk patients</a:t>
            </a:r>
          </a:p>
        </p:txBody>
      </p:sp>
      <p:sp>
        <p:nvSpPr>
          <p:cNvPr id="1638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8C0701E8-611B-45D7-99A2-BE9F5E2BC80A}" type="slidenum">
              <a:rPr lang="en-US" sz="1200">
                <a:solidFill>
                  <a:prstClr val="black"/>
                </a:solidFill>
                <a:cs typeface="Arial" charset="0"/>
              </a:rPr>
              <a:pPr algn="r" fontAlgn="base">
                <a:spcBef>
                  <a:spcPct val="0"/>
                </a:spcBef>
                <a:spcAft>
                  <a:spcPct val="0"/>
                </a:spcAft>
              </a:pPr>
              <a:t>7</a:t>
            </a:fld>
            <a:endParaRPr lang="en-US" sz="1200">
              <a:solidFill>
                <a:prstClr val="black"/>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EEC2CF4-5595-454B-9923-7476417A583E}" type="slidenum">
              <a:rPr lang="en-US" smtClean="0">
                <a:solidFill>
                  <a:prstClr val="black"/>
                </a:solidFill>
              </a:rPr>
              <a:pPr>
                <a:defRPr/>
              </a:pPr>
              <a:t>8</a:t>
            </a:fld>
            <a:endParaRPr lang="en-US" smtClean="0">
              <a:solidFill>
                <a:prstClr val="black"/>
              </a:solidFill>
            </a:endParaRPr>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Patients were eligible for CURE if they were admitted to hospital within 24 hours of an episode of chest pain suggestive of unstable angina or non-Q-wave MI.</a:t>
            </a:r>
          </a:p>
          <a:p>
            <a:pPr lvl="1" eaLnBrk="1" hangingPunct="1">
              <a:spcBef>
                <a:spcPct val="0"/>
              </a:spcBef>
              <a:buFont typeface="Symbol" pitchFamily="18" charset="2"/>
              <a:buChar char="·"/>
            </a:pPr>
            <a:r>
              <a:rPr lang="en-US" sz="1000" smtClean="0"/>
              <a:t>Patients were randomized to one of the treatments and received a loading dose of clopidogrel 300 mg or matching placebo on Day 1.</a:t>
            </a:r>
          </a:p>
          <a:p>
            <a:pPr lvl="1" eaLnBrk="1" hangingPunct="1">
              <a:spcBef>
                <a:spcPct val="0"/>
              </a:spcBef>
              <a:buFont typeface="Symbol" pitchFamily="18" charset="2"/>
              <a:buChar char="·"/>
            </a:pPr>
            <a:r>
              <a:rPr lang="en-US" sz="1000" smtClean="0"/>
              <a:t>Treatment continued with either clopidogrel 75 mg or matching placebo once daily for up to 1 year.</a:t>
            </a:r>
          </a:p>
          <a:p>
            <a:pPr lvl="1" eaLnBrk="1" hangingPunct="1">
              <a:spcBef>
                <a:spcPct val="0"/>
              </a:spcBef>
              <a:buFont typeface="Symbol" pitchFamily="18" charset="2"/>
              <a:buChar char="·"/>
            </a:pPr>
            <a:r>
              <a:rPr lang="en-US" sz="1000" smtClean="0"/>
              <a:t>Follow-up assessments took place at 1 and 3 months for all patients and at 6, 9 and 12 months for patients, depending on time of randomization in the study.</a:t>
            </a:r>
          </a:p>
          <a:p>
            <a:pPr eaLnBrk="1" hangingPunct="1">
              <a:spcBef>
                <a:spcPct val="0"/>
              </a:spcBef>
              <a:buFont typeface="Symbol" pitchFamily="18" charset="2"/>
              <a:buNone/>
            </a:pPr>
            <a:endParaRPr lang="en-US" sz="1000" smtClean="0"/>
          </a:p>
          <a:p>
            <a:pPr eaLnBrk="1" hangingPunct="1">
              <a:spcBef>
                <a:spcPct val="0"/>
              </a:spcBef>
              <a:buFont typeface="Symbol" pitchFamily="18" charset="2"/>
              <a:buNone/>
            </a:pPr>
            <a:r>
              <a:rPr lang="en-US" sz="1000" u="sng" smtClean="0"/>
              <a:t>References</a:t>
            </a:r>
            <a:endParaRPr lang="en-US" sz="1000" smtClean="0"/>
          </a:p>
          <a:p>
            <a:pPr eaLnBrk="1" hangingPunct="1">
              <a:lnSpc>
                <a:spcPct val="110000"/>
              </a:lnSpc>
              <a:spcBef>
                <a:spcPct val="10000"/>
              </a:spcBef>
              <a:spcAft>
                <a:spcPct val="10000"/>
              </a:spcAft>
              <a:buFontTx/>
              <a:buAutoNum type="arabicPeriod"/>
            </a:pPr>
            <a:r>
              <a:rPr lang="en-GB" sz="1000" smtClean="0">
                <a:solidFill>
                  <a:srgbClr val="01B6EF"/>
                </a:solidFill>
              </a:rPr>
              <a:t> CURE Study Investigators. Eur Heart J 2000; 21:2033–2041.</a:t>
            </a:r>
          </a:p>
          <a:p>
            <a:pPr eaLnBrk="1" hangingPunct="1">
              <a:lnSpc>
                <a:spcPct val="110000"/>
              </a:lnSpc>
              <a:spcBef>
                <a:spcPct val="10000"/>
              </a:spcBef>
              <a:spcAft>
                <a:spcPct val="10000"/>
              </a:spcAft>
              <a:buFontTx/>
              <a:buAutoNum type="arabicPeriod"/>
            </a:pPr>
            <a:r>
              <a:rPr lang="en-GB" sz="1000" smtClean="0">
                <a:solidFill>
                  <a:srgbClr val="01B6EF"/>
                </a:solidFill>
              </a:rPr>
              <a:t> The CURE Investigators. N Eng J Med 2001;345:494-502.</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fr-CA"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3F41E6-8234-4F52-80F5-423E21027379}" type="slidenum">
              <a:rPr lang="en-US" smtClean="0">
                <a:solidFill>
                  <a:prstClr val="black"/>
                </a:solidFill>
              </a:rPr>
              <a:pPr>
                <a:defRPr/>
              </a:pPr>
              <a:t>11</a:t>
            </a:fld>
            <a:endParaRPr lang="en-US" smtClean="0">
              <a:solidFill>
                <a:prstClr val="black"/>
              </a:solidFill>
            </a:endParaRPr>
          </a:p>
        </p:txBody>
      </p:sp>
      <p:sp>
        <p:nvSpPr>
          <p:cNvPr id="167939"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167940" name="Rectangle 3"/>
          <p:cNvSpPr>
            <a:spLocks noGrp="1" noChangeArrowheads="1"/>
          </p:cNvSpPr>
          <p:nvPr>
            <p:ph type="body" idx="1"/>
          </p:nvPr>
        </p:nvSpPr>
        <p:spPr bwMode="auto">
          <a:xfrm>
            <a:off x="912813" y="4343400"/>
            <a:ext cx="5032375" cy="1436688"/>
          </a:xfrm>
          <a:noFill/>
        </p:spPr>
        <p:txBody>
          <a:bodyPr wrap="square" numCol="1" anchor="t" anchorCtr="0" compatLnSpc="1">
            <a:prstTxWarp prst="textNoShape">
              <a:avLst/>
            </a:prstTxWarp>
          </a:bodyPr>
          <a:lstStyle/>
          <a:p>
            <a:pPr marL="114300" indent="-114300" eaLnBrk="1" hangingPunct="1">
              <a:spcBef>
                <a:spcPct val="0"/>
              </a:spcBef>
            </a:pPr>
            <a:r>
              <a:rPr lang="en-US" sz="1100" b="1" smtClean="0"/>
              <a:t>Notes:</a:t>
            </a:r>
          </a:p>
          <a:p>
            <a:pPr marL="114300" indent="-114300" eaLnBrk="1" hangingPunct="1">
              <a:spcBef>
                <a:spcPct val="0"/>
              </a:spcBef>
              <a:buFontTx/>
              <a:buChar char="•"/>
            </a:pPr>
            <a:r>
              <a:rPr lang="en-US" sz="1100" smtClean="0"/>
              <a:t>The CURE trial found that more potent antiplatelet administration increased patients’ bleeding risk. </a:t>
            </a:r>
          </a:p>
          <a:p>
            <a:pPr marL="114300" indent="-114300" eaLnBrk="1" hangingPunct="1">
              <a:spcBef>
                <a:spcPct val="0"/>
              </a:spcBef>
              <a:buFontTx/>
              <a:buChar char="•"/>
            </a:pPr>
            <a:r>
              <a:rPr lang="en-US" sz="1100" smtClean="0"/>
              <a:t>Major bleeding occurred less frequently in patients who received low-dose ASA, than in those who received a higher dose of ASA, irrespective of the use of clopidogrel</a:t>
            </a:r>
            <a:r>
              <a:rPr lang="en-US" sz="1100" baseline="30000" smtClean="0"/>
              <a:t>.</a:t>
            </a:r>
          </a:p>
          <a:p>
            <a:pPr marL="114300" indent="-114300" eaLnBrk="1" hangingPunct="1">
              <a:spcBef>
                <a:spcPct val="0"/>
              </a:spcBef>
              <a:buFontTx/>
              <a:buChar char="•"/>
            </a:pPr>
            <a:r>
              <a:rPr lang="en-US" sz="1100" smtClean="0">
                <a:sym typeface="Symbol" pitchFamily="18" charset="2"/>
              </a:rPr>
              <a:t>Definition of major bleeding:</a:t>
            </a:r>
            <a:endParaRPr lang="en-US" sz="1100" smtClean="0"/>
          </a:p>
          <a:p>
            <a:pPr marL="400050" lvl="1" indent="-171450" eaLnBrk="1" hangingPunct="1">
              <a:spcBef>
                <a:spcPct val="0"/>
              </a:spcBef>
              <a:buFont typeface="Arial" charset="0"/>
              <a:buChar char="−"/>
            </a:pPr>
            <a:r>
              <a:rPr lang="en-US" sz="1100" b="1" smtClean="0"/>
              <a:t>Life-threatening bleeding</a:t>
            </a:r>
            <a:r>
              <a:rPr lang="en-US" sz="1100" smtClean="0"/>
              <a:t>, which was defined as fatal or leading to one of the following: intracranial hemorrhage, drop in hemoglobin of </a:t>
            </a:r>
            <a:r>
              <a:rPr lang="en-US" sz="1100" smtClean="0">
                <a:sym typeface="Symbol" pitchFamily="18" charset="2"/>
              </a:rPr>
              <a:t>5 g/dL,</a:t>
            </a:r>
            <a:r>
              <a:rPr lang="en-US" sz="1100" smtClean="0"/>
              <a:t> substantial hypotension requiring inotropic therapy,</a:t>
            </a:r>
            <a:r>
              <a:rPr lang="en-US" sz="1100" smtClean="0">
                <a:sym typeface="Symbol" pitchFamily="18" charset="2"/>
              </a:rPr>
              <a:t> surgical intervention, or transfusion of four or more units of blood.</a:t>
            </a:r>
          </a:p>
          <a:p>
            <a:pPr marL="400050" lvl="1" indent="-171450" eaLnBrk="1" hangingPunct="1">
              <a:spcBef>
                <a:spcPct val="0"/>
              </a:spcBef>
              <a:buFont typeface="Arial" charset="0"/>
              <a:buChar char="−"/>
            </a:pPr>
            <a:r>
              <a:rPr lang="en-US" sz="1100" b="1" smtClean="0">
                <a:sym typeface="Symbol" pitchFamily="18" charset="2"/>
              </a:rPr>
              <a:t>Other major bleeding</a:t>
            </a:r>
            <a:r>
              <a:rPr lang="en-US" sz="1100" smtClean="0">
                <a:sym typeface="Symbol" pitchFamily="18" charset="2"/>
              </a:rPr>
              <a:t> was defined as substantially disabling bleeding, intraocular bleeding leading to the loss of vision, or bleeding necessitating the transfusion of two to three units of blood.</a:t>
            </a:r>
          </a:p>
          <a:p>
            <a:pPr marL="114300" indent="-114300" eaLnBrk="1" hangingPunct="1">
              <a:spcBef>
                <a:spcPct val="0"/>
              </a:spcBef>
              <a:buFontTx/>
              <a:buChar char="•"/>
            </a:pPr>
            <a:r>
              <a:rPr lang="en-US" sz="1100" smtClean="0">
                <a:sym typeface="Symbol" pitchFamily="18" charset="2"/>
              </a:rPr>
              <a:t>Major bleeding episodes were primarily gastrointestinal hemorrhages or bleeding at the site of arterial puncture.</a:t>
            </a:r>
            <a:r>
              <a:rPr lang="en-US" smtClean="0">
                <a:sym typeface="Symbol" pitchFamily="18" charset="2"/>
              </a:rPr>
              <a:t> </a:t>
            </a:r>
          </a:p>
          <a:p>
            <a:pPr marL="114300" indent="-114300" eaLnBrk="1" hangingPunct="1">
              <a:spcBef>
                <a:spcPct val="0"/>
              </a:spcBef>
              <a:buFontTx/>
              <a:buChar char="•"/>
            </a:pPr>
            <a:endParaRPr lang="en-US" sz="800" smtClean="0">
              <a:sym typeface="Symbol" pitchFamily="18" charset="2"/>
            </a:endParaRPr>
          </a:p>
          <a:p>
            <a:pPr marL="114300" indent="-114300" eaLnBrk="1" hangingPunct="1">
              <a:spcBef>
                <a:spcPct val="0"/>
              </a:spcBef>
            </a:pPr>
            <a:r>
              <a:rPr lang="en-US" b="1" i="1" smtClean="0">
                <a:sym typeface="Symbol" pitchFamily="18" charset="2"/>
              </a:rPr>
              <a:t>NOTE: SLIDE CONTAINS ANIMATION.</a:t>
            </a:r>
          </a:p>
          <a:p>
            <a:pPr marL="114300" indent="-114300" eaLnBrk="1" hangingPunct="1">
              <a:spcBef>
                <a:spcPct val="0"/>
              </a:spcBef>
            </a:pPr>
            <a:endParaRPr lang="en-US" sz="800" b="1" i="1" smtClean="0">
              <a:sym typeface="Symbol" pitchFamily="18" charset="2"/>
            </a:endParaRPr>
          </a:p>
          <a:p>
            <a:pPr marL="114300" indent="-114300" eaLnBrk="1" hangingPunct="1">
              <a:spcBef>
                <a:spcPct val="0"/>
              </a:spcBef>
            </a:pPr>
            <a:r>
              <a:rPr lang="en-US" sz="1000" b="1" smtClean="0"/>
              <a:t>Reference:</a:t>
            </a:r>
          </a:p>
          <a:p>
            <a:pPr marL="114300" indent="-114300" eaLnBrk="1" hangingPunct="1">
              <a:spcBef>
                <a:spcPct val="0"/>
              </a:spcBef>
            </a:pPr>
            <a:r>
              <a:rPr lang="en-US" sz="1000" smtClean="0"/>
              <a:t>	CURE Trial Investigators. Effects of clopidogrel in addition to ASA in patients with acute coronary syndromes without ST-segment elevation. </a:t>
            </a:r>
            <a:r>
              <a:rPr lang="en-US" sz="1000" i="1" smtClean="0"/>
              <a:t>N Engl J Med </a:t>
            </a:r>
            <a:r>
              <a:rPr lang="en-US" sz="1000" smtClean="0"/>
              <a:t>2001;345(7):494-502.</a:t>
            </a:r>
          </a:p>
          <a:p>
            <a:pPr marL="114300" indent="-114300" eaLnBrk="1" hangingPunct="1">
              <a:spcBef>
                <a:spcPct val="0"/>
              </a:spcBef>
            </a:pPr>
            <a:endParaRPr lang="en-U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08050" eaLnBrk="0" fontAlgn="base" hangingPunct="0">
              <a:spcBef>
                <a:spcPct val="0"/>
              </a:spcBef>
              <a:spcAft>
                <a:spcPct val="0"/>
              </a:spcAft>
            </a:pPr>
            <a:fld id="{4A4CE379-845C-4243-88C4-A4CC75835442}" type="slidenum">
              <a:rPr lang="en-US" sz="1200">
                <a:solidFill>
                  <a:prstClr val="black"/>
                </a:solidFill>
                <a:latin typeface="Times" pitchFamily="18" charset="0"/>
                <a:cs typeface="Arial" charset="0"/>
              </a:rPr>
              <a:pPr algn="r" defTabSz="908050" eaLnBrk="0" fontAlgn="base" hangingPunct="0">
                <a:spcBef>
                  <a:spcPct val="0"/>
                </a:spcBef>
                <a:spcAft>
                  <a:spcPct val="0"/>
                </a:spcAft>
              </a:pPr>
              <a:t>12</a:t>
            </a:fld>
            <a:endParaRPr lang="en-US" sz="1200">
              <a:solidFill>
                <a:prstClr val="black"/>
              </a:solidFill>
              <a:latin typeface="Times" pitchFamily="18" charset="0"/>
              <a:cs typeface="Arial" charset="0"/>
            </a:endParaRPr>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A46097-2933-4C75-9D5E-439B9AF5CFE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287550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46097-2933-4C75-9D5E-439B9AF5CFE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27579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46097-2933-4C75-9D5E-439B9AF5CFE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3337864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extLst>
      <p:ext uri="{BB962C8B-B14F-4D97-AF65-F5344CB8AC3E}">
        <p14:creationId xmlns:p14="http://schemas.microsoft.com/office/powerpoint/2010/main" val="31506992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7360296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228238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8092788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6760755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extLst>
      <p:ext uri="{BB962C8B-B14F-4D97-AF65-F5344CB8AC3E}">
        <p14:creationId xmlns:p14="http://schemas.microsoft.com/office/powerpoint/2010/main" val="32258123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19882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45908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46097-2933-4C75-9D5E-439B9AF5CFE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1997289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176133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42402262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24966609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5"/>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3" cstate="print"/>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6" name="Footer Placeholder 4"/>
          <p:cNvSpPr>
            <a:spLocks noGrp="1"/>
          </p:cNvSpPr>
          <p:nvPr>
            <p:ph type="ftr" sz="quarter" idx="10"/>
          </p:nvPr>
        </p:nvSpPr>
        <p:spPr/>
        <p:txBody>
          <a:bodyPr/>
          <a:lstStyle>
            <a:lvl1pPr algn="r">
              <a:defRPr/>
            </a:lvl1pPr>
          </a:lstStyle>
          <a:p>
            <a:pPr>
              <a:defRPr/>
            </a:pPr>
            <a:r>
              <a:rPr lang="en-US">
                <a:solidFill>
                  <a:srgbClr val="414141"/>
                </a:solidFill>
              </a:rPr>
              <a:t>© 2011 - TIGC</a:t>
            </a:r>
            <a:endParaRPr lang="en-US" dirty="0">
              <a:solidFill>
                <a:srgbClr val="414141"/>
              </a:solidFill>
            </a:endParaRPr>
          </a:p>
        </p:txBody>
      </p:sp>
      <p:sp>
        <p:nvSpPr>
          <p:cNvPr id="7" name="Slide Number Placeholder 5"/>
          <p:cNvSpPr>
            <a:spLocks noGrp="1"/>
          </p:cNvSpPr>
          <p:nvPr>
            <p:ph type="sldNum" sz="quarter" idx="11"/>
          </p:nvPr>
        </p:nvSpPr>
        <p:spPr/>
        <p:txBody>
          <a:bodyPr/>
          <a:lstStyle>
            <a:lvl1pPr>
              <a:defRPr/>
            </a:lvl1pPr>
          </a:lstStyle>
          <a:p>
            <a:pPr>
              <a:defRPr/>
            </a:pPr>
            <a:fld id="{88D0DE39-1DF4-4D2C-AAA0-41FB6CADF34D}"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6401580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2" descr="C:\Users\Manon\Desktop\Picture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6"/>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7" descr="tigclogo300-2.gif"/>
          <p:cNvPicPr>
            <a:picLocks noChangeAspect="1"/>
          </p:cNvPicPr>
          <p:nvPr/>
        </p:nvPicPr>
        <p:blipFill>
          <a:blip r:embed="rId3" cstate="print"/>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7" name="Footer Placeholder 4"/>
          <p:cNvSpPr>
            <a:spLocks noGrp="1"/>
          </p:cNvSpPr>
          <p:nvPr>
            <p:ph type="ftr" sz="quarter" idx="10"/>
          </p:nvPr>
        </p:nvSpPr>
        <p:spPr/>
        <p:txBody>
          <a:bodyPr/>
          <a:lstStyle>
            <a:lvl1pPr algn="r">
              <a:defRPr/>
            </a:lvl1pPr>
          </a:lstStyle>
          <a:p>
            <a:pPr>
              <a:defRPr/>
            </a:pPr>
            <a:r>
              <a:rPr lang="en-US">
                <a:solidFill>
                  <a:srgbClr val="414141"/>
                </a:solidFill>
              </a:rPr>
              <a:t>© 2011 - TIGC</a:t>
            </a:r>
            <a:endParaRPr lang="en-US" dirty="0">
              <a:solidFill>
                <a:srgbClr val="414141"/>
              </a:solidFill>
            </a:endParaRPr>
          </a:p>
        </p:txBody>
      </p:sp>
      <p:sp>
        <p:nvSpPr>
          <p:cNvPr id="8" name="Slide Number Placeholder 5"/>
          <p:cNvSpPr>
            <a:spLocks noGrp="1"/>
          </p:cNvSpPr>
          <p:nvPr>
            <p:ph type="sldNum" sz="quarter" idx="11"/>
          </p:nvPr>
        </p:nvSpPr>
        <p:spPr/>
        <p:txBody>
          <a:bodyPr/>
          <a:lstStyle>
            <a:lvl1pPr>
              <a:defRPr/>
            </a:lvl1pPr>
          </a:lstStyle>
          <a:p>
            <a:pPr>
              <a:defRPr/>
            </a:pPr>
            <a:fld id="{41304868-C5B3-49C3-8ADE-98DE14E4FB2B}"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303564324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4" name="Straight Connector 5"/>
          <p:cNvCxnSpPr/>
          <p:nvPr userDrawn="1"/>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userDrawn="1"/>
        </p:nvPicPr>
        <p:blipFill>
          <a:blip r:embed="rId2" cstate="print"/>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fontAlgn="base">
              <a:spcBef>
                <a:spcPct val="0"/>
              </a:spcBef>
              <a:spcAft>
                <a:spcPct val="0"/>
              </a:spcAft>
              <a:defRPr/>
            </a:pPr>
            <a:fld id="{5CF644AC-7CF6-4781-BABC-B842FE2269DB}" type="datetimeFigureOut">
              <a:rPr lang="en-US">
                <a:solidFill>
                  <a:prstClr val="black"/>
                </a:solidFill>
                <a:latin typeface="Arial" charset="0"/>
                <a:cs typeface="Arial" charset="0"/>
              </a:rPr>
              <a:pPr defTabSz="457200" fontAlgn="base">
                <a:spcBef>
                  <a:spcPct val="0"/>
                </a:spcBef>
                <a:spcAft>
                  <a:spcPct val="0"/>
                </a:spcAft>
                <a:defRPr/>
              </a:pPr>
              <a:t>5/5/2014</a:t>
            </a:fld>
            <a:endParaRPr lang="en-US">
              <a:solidFill>
                <a:prstClr val="black"/>
              </a:solidFill>
              <a:latin typeface="Arial" charset="0"/>
              <a:cs typeface="Arial" charset="0"/>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414141"/>
              </a:solidFill>
            </a:endParaRPr>
          </a:p>
        </p:txBody>
      </p:sp>
      <p:sp>
        <p:nvSpPr>
          <p:cNvPr id="9" name="Slide Number Placeholder 5"/>
          <p:cNvSpPr>
            <a:spLocks noGrp="1"/>
          </p:cNvSpPr>
          <p:nvPr>
            <p:ph type="sldNum" sz="quarter" idx="12"/>
          </p:nvPr>
        </p:nvSpPr>
        <p:spPr/>
        <p:txBody>
          <a:bodyPr/>
          <a:lstStyle>
            <a:lvl1pPr>
              <a:defRPr/>
            </a:lvl1pPr>
          </a:lstStyle>
          <a:p>
            <a:pPr>
              <a:defRPr/>
            </a:pPr>
            <a:fld id="{CE5732B8-01D8-4CE3-B3BB-C3DBE1FEFCD4}" type="slidenum">
              <a:rPr lang="en-US">
                <a:solidFill>
                  <a:srgbClr val="414141"/>
                </a:solidFill>
              </a:rPr>
              <a:pPr>
                <a:defRPr/>
              </a:pPr>
              <a:t>‹#›</a:t>
            </a:fld>
            <a:endParaRPr lang="en-US">
              <a:solidFill>
                <a:srgbClr val="414141"/>
              </a:solidFill>
            </a:endParaRPr>
          </a:p>
        </p:txBody>
      </p:sp>
    </p:spTree>
    <p:extLst>
      <p:ext uri="{BB962C8B-B14F-4D97-AF65-F5344CB8AC3E}">
        <p14:creationId xmlns:p14="http://schemas.microsoft.com/office/powerpoint/2010/main" val="26143797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3" name="Straight Connector 5"/>
          <p:cNvCxnSpPr/>
          <p:nvPr userDrawn="1"/>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 name="Picture 7" descr="tigclogo300-2.gif"/>
          <p:cNvPicPr>
            <a:picLocks noChangeAspect="1"/>
          </p:cNvPicPr>
          <p:nvPr userDrawn="1"/>
        </p:nvPicPr>
        <p:blipFill>
          <a:blip r:embed="rId2" cstate="print"/>
          <a:srcRect/>
          <a:stretch>
            <a:fillRect/>
          </a:stretch>
        </p:blipFill>
        <p:spPr bwMode="auto">
          <a:xfrm>
            <a:off x="7896225" y="5859463"/>
            <a:ext cx="790575" cy="747712"/>
          </a:xfrm>
          <a:prstGeom prst="rect">
            <a:avLst/>
          </a:prstGeom>
          <a:noFill/>
          <a:ln w="9525">
            <a:noFill/>
            <a:miter lim="800000"/>
            <a:headEnd/>
            <a:tailEnd/>
          </a:ln>
        </p:spPr>
      </p:pic>
      <p:sp>
        <p:nvSpPr>
          <p:cNvPr id="7"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fontAlgn="base">
              <a:spcBef>
                <a:spcPct val="0"/>
              </a:spcBef>
              <a:spcAft>
                <a:spcPct val="0"/>
              </a:spcAft>
              <a:defRPr/>
            </a:pPr>
            <a:fld id="{8B7BFB1C-3716-4111-9126-911EC9AEA06B}" type="datetimeFigureOut">
              <a:rPr lang="en-US">
                <a:solidFill>
                  <a:prstClr val="black"/>
                </a:solidFill>
                <a:latin typeface="Arial" charset="0"/>
                <a:cs typeface="Arial" charset="0"/>
              </a:rPr>
              <a:pPr defTabSz="457200" fontAlgn="base">
                <a:spcBef>
                  <a:spcPct val="0"/>
                </a:spcBef>
                <a:spcAft>
                  <a:spcPct val="0"/>
                </a:spcAft>
                <a:defRPr/>
              </a:pPr>
              <a:t>5/5/2014</a:t>
            </a:fld>
            <a:endParaRPr lang="en-US">
              <a:solidFill>
                <a:prstClr val="black"/>
              </a:solidFill>
              <a:latin typeface="Arial" charset="0"/>
              <a:cs typeface="Arial" charset="0"/>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414141"/>
              </a:solidFill>
            </a:endParaRPr>
          </a:p>
        </p:txBody>
      </p:sp>
      <p:sp>
        <p:nvSpPr>
          <p:cNvPr id="8" name="Slide Number Placeholder 5"/>
          <p:cNvSpPr>
            <a:spLocks noGrp="1"/>
          </p:cNvSpPr>
          <p:nvPr>
            <p:ph type="sldNum" sz="quarter" idx="12"/>
          </p:nvPr>
        </p:nvSpPr>
        <p:spPr/>
        <p:txBody>
          <a:bodyPr/>
          <a:lstStyle>
            <a:lvl1pPr>
              <a:defRPr/>
            </a:lvl1pPr>
          </a:lstStyle>
          <a:p>
            <a:pPr>
              <a:defRPr/>
            </a:pPr>
            <a:fld id="{9B262F56-9022-4CE9-9FF0-7AD3EAA7688D}" type="slidenum">
              <a:rPr lang="en-US">
                <a:solidFill>
                  <a:srgbClr val="414141"/>
                </a:solidFill>
              </a:rPr>
              <a:pPr>
                <a:defRPr/>
              </a:pPr>
              <a:t>‹#›</a:t>
            </a:fld>
            <a:endParaRPr lang="en-US">
              <a:solidFill>
                <a:srgbClr val="414141"/>
              </a:solidFill>
            </a:endParaRPr>
          </a:p>
        </p:txBody>
      </p:sp>
    </p:spTree>
    <p:extLst>
      <p:ext uri="{BB962C8B-B14F-4D97-AF65-F5344CB8AC3E}">
        <p14:creationId xmlns:p14="http://schemas.microsoft.com/office/powerpoint/2010/main" val="201855090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347AB3F-0957-4E0A-9113-33DDD8A47354}" type="datetimeFigureOut">
              <a:rPr lang="en-US">
                <a:solidFill>
                  <a:prstClr val="black">
                    <a:tint val="75000"/>
                  </a:prstClr>
                </a:solidFill>
              </a:rPr>
              <a:pPr>
                <a:defRPr/>
              </a:pPr>
              <a:t>5/5/2014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4C84CDA-81BE-47FC-9F6A-A4339DBAD4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8041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4" name="Picture 2" descr="C:\Users\Manon\Desktop\Picture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6"/>
          <p:cNvSpPr/>
          <p:nvPr userDrawn="1"/>
        </p:nvSpPr>
        <p:spPr>
          <a:xfrm>
            <a:off x="0" y="2205038"/>
            <a:ext cx="9144000" cy="7016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C86400"/>
              </a:solidFill>
            </a:endParaRPr>
          </a:p>
        </p:txBody>
      </p:sp>
      <p:cxnSp>
        <p:nvCxnSpPr>
          <p:cNvPr id="6" name="Straight Connector 7"/>
          <p:cNvCxnSpPr/>
          <p:nvPr userDrawn="1"/>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tigclogo300-2.gif"/>
          <p:cNvPicPr>
            <a:picLocks noChangeAspect="1"/>
          </p:cNvPicPr>
          <p:nvPr userDrawn="1"/>
        </p:nvPicPr>
        <p:blipFill>
          <a:blip r:embed="rId3"/>
          <a:srcRect/>
          <a:stretch>
            <a:fillRect/>
          </a:stretch>
        </p:blipFill>
        <p:spPr bwMode="auto">
          <a:xfrm>
            <a:off x="7896225" y="5859463"/>
            <a:ext cx="790575" cy="747712"/>
          </a:xfrm>
          <a:prstGeom prst="rect">
            <a:avLst/>
          </a:prstGeom>
          <a:noFill/>
          <a:ln w="9525">
            <a:noFill/>
            <a:miter lim="800000"/>
            <a:headEnd/>
            <a:tailEnd/>
          </a:ln>
        </p:spPr>
      </p:pic>
      <p:sp>
        <p:nvSpPr>
          <p:cNvPr id="3" name="Text Placeholder 2"/>
          <p:cNvSpPr>
            <a:spLocks noGrp="1"/>
          </p:cNvSpPr>
          <p:nvPr>
            <p:ph type="body" idx="1"/>
          </p:nvPr>
        </p:nvSpPr>
        <p:spPr>
          <a:xfrm>
            <a:off x="722313" y="2906713"/>
            <a:ext cx="7772400" cy="676501"/>
          </a:xfrm>
        </p:spPr>
        <p:txBody>
          <a:bodyPr anchor="b">
            <a:normAutofit/>
          </a:bodyPr>
          <a:lstStyle>
            <a:lvl1pPr marL="0" indent="0">
              <a:buNone/>
              <a:defRPr sz="2400">
                <a:solidFill>
                  <a:srgbClr val="4141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p:txBody>
      </p:sp>
      <p:sp>
        <p:nvSpPr>
          <p:cNvPr id="7" name="Title 1"/>
          <p:cNvSpPr>
            <a:spLocks noGrp="1"/>
          </p:cNvSpPr>
          <p:nvPr>
            <p:ph type="title"/>
          </p:nvPr>
        </p:nvSpPr>
        <p:spPr>
          <a:xfrm>
            <a:off x="722313" y="2204400"/>
            <a:ext cx="8229600" cy="702313"/>
          </a:xfrm>
        </p:spPr>
        <p:txBody>
          <a:bodyPr/>
          <a:lstStyle>
            <a:lvl1pPr>
              <a:defRPr>
                <a:solidFill>
                  <a:schemeClr val="bg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9"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p>
        </p:txBody>
      </p:sp>
      <p:sp>
        <p:nvSpPr>
          <p:cNvPr id="10" name="Slide Number Placeholder 5"/>
          <p:cNvSpPr>
            <a:spLocks noGrp="1"/>
          </p:cNvSpPr>
          <p:nvPr>
            <p:ph type="sldNum" sz="quarter" idx="11"/>
          </p:nvPr>
        </p:nvSpPr>
        <p:spPr>
          <a:xfrm>
            <a:off x="457200" y="6242050"/>
            <a:ext cx="388938" cy="365125"/>
          </a:xfrm>
        </p:spPr>
        <p:txBody>
          <a:bodyPr/>
          <a:lstStyle>
            <a:lvl1pPr>
              <a:defRPr/>
            </a:lvl1pPr>
          </a:lstStyle>
          <a:p>
            <a:pPr>
              <a:defRPr/>
            </a:pPr>
            <a:fld id="{A8BBAB22-504C-48A1-B7F7-EE51254F68B0}"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664517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extLst>
      <p:ext uri="{BB962C8B-B14F-4D97-AF65-F5344CB8AC3E}">
        <p14:creationId xmlns:p14="http://schemas.microsoft.com/office/powerpoint/2010/main" val="42718382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46097-2933-4C75-9D5E-439B9AF5CFE6}"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1863357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23943494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273025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144580768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134623823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extLst>
      <p:ext uri="{BB962C8B-B14F-4D97-AF65-F5344CB8AC3E}">
        <p14:creationId xmlns:p14="http://schemas.microsoft.com/office/powerpoint/2010/main" val="129574416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5">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0609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accent5">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888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569427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04536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4508216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46097-2933-4C75-9D5E-439B9AF5CFE6}"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614340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283649123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extLst>
      <p:ext uri="{BB962C8B-B14F-4D97-AF65-F5344CB8AC3E}">
        <p14:creationId xmlns:p14="http://schemas.microsoft.com/office/powerpoint/2010/main" val="10354773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10746642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91915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66696076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57377699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extLst>
      <p:ext uri="{BB962C8B-B14F-4D97-AF65-F5344CB8AC3E}">
        <p14:creationId xmlns:p14="http://schemas.microsoft.com/office/powerpoint/2010/main" val="119290683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91032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425020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56688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46097-2933-4C75-9D5E-439B9AF5CFE6}"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3428236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228254198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22054385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9C2B264-6D27-417F-87B2-2600F40278B5}" type="slidenum">
              <a:rPr lang="en-US"/>
              <a:pPr>
                <a:defRPr/>
              </a:pPr>
              <a:t>‹#›</a:t>
            </a:fld>
            <a:endParaRPr lang="en-US"/>
          </a:p>
        </p:txBody>
      </p:sp>
    </p:spTree>
    <p:extLst>
      <p:ext uri="{BB962C8B-B14F-4D97-AF65-F5344CB8AC3E}">
        <p14:creationId xmlns:p14="http://schemas.microsoft.com/office/powerpoint/2010/main" val="178169502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7AF17DC-5F5E-4403-BB1D-5BC1E3C2F862}" type="slidenum">
              <a:rPr lang="en-US"/>
              <a:pPr>
                <a:defRPr/>
              </a:pPr>
              <a:t>‹#›</a:t>
            </a:fld>
            <a:endParaRPr lang="en-US"/>
          </a:p>
        </p:txBody>
      </p:sp>
    </p:spTree>
    <p:extLst>
      <p:ext uri="{BB962C8B-B14F-4D97-AF65-F5344CB8AC3E}">
        <p14:creationId xmlns:p14="http://schemas.microsoft.com/office/powerpoint/2010/main" val="228875621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A2D328-0098-4E70-91C2-ABECA1927728}" type="slidenum">
              <a:rPr lang="en-US"/>
              <a:pPr>
                <a:defRPr/>
              </a:pPr>
              <a:t>‹#›</a:t>
            </a:fld>
            <a:endParaRPr lang="en-US"/>
          </a:p>
        </p:txBody>
      </p:sp>
    </p:spTree>
    <p:extLst>
      <p:ext uri="{BB962C8B-B14F-4D97-AF65-F5344CB8AC3E}">
        <p14:creationId xmlns:p14="http://schemas.microsoft.com/office/powerpoint/2010/main" val="6460701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CF46821-0C6C-423F-8C25-690A3445618A}" type="slidenum">
              <a:rPr lang="en-US"/>
              <a:pPr>
                <a:defRPr/>
              </a:pPr>
              <a:t>‹#›</a:t>
            </a:fld>
            <a:endParaRPr lang="en-US"/>
          </a:p>
        </p:txBody>
      </p:sp>
    </p:spTree>
    <p:extLst>
      <p:ext uri="{BB962C8B-B14F-4D97-AF65-F5344CB8AC3E}">
        <p14:creationId xmlns:p14="http://schemas.microsoft.com/office/powerpoint/2010/main" val="223102386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652E127-D934-4586-9968-8657A77E9CE9}" type="slidenum">
              <a:rPr lang="en-US"/>
              <a:pPr>
                <a:defRPr/>
              </a:pPr>
              <a:t>‹#›</a:t>
            </a:fld>
            <a:endParaRPr lang="en-US"/>
          </a:p>
        </p:txBody>
      </p:sp>
    </p:spTree>
    <p:extLst>
      <p:ext uri="{BB962C8B-B14F-4D97-AF65-F5344CB8AC3E}">
        <p14:creationId xmlns:p14="http://schemas.microsoft.com/office/powerpoint/2010/main" val="255380940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8164FDC-3FA5-411B-A313-81BAA3BFD9CF}" type="slidenum">
              <a:rPr lang="en-US"/>
              <a:pPr>
                <a:defRPr/>
              </a:pPr>
              <a:t>‹#›</a:t>
            </a:fld>
            <a:endParaRPr lang="en-US"/>
          </a:p>
        </p:txBody>
      </p:sp>
    </p:spTree>
    <p:extLst>
      <p:ext uri="{BB962C8B-B14F-4D97-AF65-F5344CB8AC3E}">
        <p14:creationId xmlns:p14="http://schemas.microsoft.com/office/powerpoint/2010/main" val="362105007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A5750"/>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p>
        </p:txBody>
      </p:sp>
      <p:sp>
        <p:nvSpPr>
          <p:cNvPr id="3" name="Rectangle 5"/>
          <p:cNvSpPr>
            <a:spLocks noGrp="1" noChangeArrowheads="1"/>
          </p:cNvSpPr>
          <p:nvPr>
            <p:ph type="ftr" sz="quarter" idx="11"/>
          </p:nvPr>
        </p:nvSpPr>
        <p:spPr/>
        <p:txBody>
          <a:bodyPr/>
          <a:lstStyle>
            <a:lvl1pPr>
              <a:defRPr/>
            </a:lvl1pPr>
          </a:lstStyle>
          <a:p>
            <a:pPr>
              <a:defRPr/>
            </a:pPr>
            <a:endParaRPr lang="fr-FR"/>
          </a:p>
        </p:txBody>
      </p:sp>
      <p:sp>
        <p:nvSpPr>
          <p:cNvPr id="4" name="Rectangle 6"/>
          <p:cNvSpPr>
            <a:spLocks noGrp="1" noChangeArrowheads="1"/>
          </p:cNvSpPr>
          <p:nvPr>
            <p:ph type="sldNum" sz="quarter" idx="12"/>
          </p:nvPr>
        </p:nvSpPr>
        <p:spPr/>
        <p:txBody>
          <a:bodyPr/>
          <a:lstStyle>
            <a:lvl1pPr>
              <a:defRPr/>
            </a:lvl1pPr>
          </a:lstStyle>
          <a:p>
            <a:pPr>
              <a:defRPr/>
            </a:pPr>
            <a:fld id="{2DBED920-BF1A-47BA-8A1D-BE89CA29223C}" type="slidenum">
              <a:rPr lang="en-US"/>
              <a:pPr>
                <a:defRPr/>
              </a:pPr>
              <a:t>‹#›</a:t>
            </a:fld>
            <a:endParaRPr lang="en-US"/>
          </a:p>
        </p:txBody>
      </p:sp>
    </p:spTree>
    <p:extLst>
      <p:ext uri="{BB962C8B-B14F-4D97-AF65-F5344CB8AC3E}">
        <p14:creationId xmlns:p14="http://schemas.microsoft.com/office/powerpoint/2010/main" val="213007720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DBF27B9-B018-4B4D-81D1-B6F526134E8C}" type="slidenum">
              <a:rPr lang="en-US"/>
              <a:pPr>
                <a:defRPr/>
              </a:pPr>
              <a:t>‹#›</a:t>
            </a:fld>
            <a:endParaRPr lang="en-US"/>
          </a:p>
        </p:txBody>
      </p:sp>
    </p:spTree>
    <p:extLst>
      <p:ext uri="{BB962C8B-B14F-4D97-AF65-F5344CB8AC3E}">
        <p14:creationId xmlns:p14="http://schemas.microsoft.com/office/powerpoint/2010/main" val="27778963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46097-2933-4C75-9D5E-439B9AF5CFE6}"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33446597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3FC5860-4317-42E7-8CDD-F07698712D0D}" type="slidenum">
              <a:rPr lang="en-US"/>
              <a:pPr>
                <a:defRPr/>
              </a:pPr>
              <a:t>‹#›</a:t>
            </a:fld>
            <a:endParaRPr lang="en-US"/>
          </a:p>
        </p:txBody>
      </p:sp>
    </p:spTree>
    <p:extLst>
      <p:ext uri="{BB962C8B-B14F-4D97-AF65-F5344CB8AC3E}">
        <p14:creationId xmlns:p14="http://schemas.microsoft.com/office/powerpoint/2010/main" val="151899514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9175A9C-701E-4A7D-BEBA-FEE8321AE536}" type="slidenum">
              <a:rPr lang="en-US"/>
              <a:pPr>
                <a:defRPr/>
              </a:pPr>
              <a:t>‹#›</a:t>
            </a:fld>
            <a:endParaRPr lang="en-US"/>
          </a:p>
        </p:txBody>
      </p:sp>
    </p:spTree>
    <p:extLst>
      <p:ext uri="{BB962C8B-B14F-4D97-AF65-F5344CB8AC3E}">
        <p14:creationId xmlns:p14="http://schemas.microsoft.com/office/powerpoint/2010/main" val="374809979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F2EE69A-2414-4343-A83C-A47F92FB136B}" type="slidenum">
              <a:rPr lang="en-US"/>
              <a:pPr>
                <a:defRPr/>
              </a:pPr>
              <a:t>‹#›</a:t>
            </a:fld>
            <a:endParaRPr lang="en-US"/>
          </a:p>
        </p:txBody>
      </p:sp>
    </p:spTree>
    <p:extLst>
      <p:ext uri="{BB962C8B-B14F-4D97-AF65-F5344CB8AC3E}">
        <p14:creationId xmlns:p14="http://schemas.microsoft.com/office/powerpoint/2010/main" val="341606026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6"/>
          <p:cNvCxnSpPr/>
          <p:nvPr/>
        </p:nvCxnSpPr>
        <p:spPr>
          <a:xfrm rot="10800000" flipV="1">
            <a:off x="0"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2"/>
          <a:srcRect/>
          <a:stretch>
            <a:fillRect/>
          </a:stretch>
        </p:blipFill>
        <p:spPr bwMode="auto">
          <a:xfrm>
            <a:off x="3230563" y="681038"/>
            <a:ext cx="2701925" cy="2557462"/>
          </a:xfrm>
          <a:prstGeom prst="rect">
            <a:avLst/>
          </a:prstGeom>
          <a:noFill/>
          <a:ln w="9525">
            <a:noFill/>
            <a:miter lim="800000"/>
            <a:headEnd/>
            <a:tailEnd/>
          </a:ln>
        </p:spPr>
      </p:pic>
      <p:cxnSp>
        <p:nvCxnSpPr>
          <p:cNvPr id="6" name="Straight Connector 8"/>
          <p:cNvCxnSpPr/>
          <p:nvPr/>
        </p:nvCxnSpPr>
        <p:spPr>
          <a:xfrm rot="10800000" flipV="1">
            <a:off x="6022975"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3323044"/>
            <a:ext cx="7772400" cy="1013099"/>
          </a:xfrm>
        </p:spPr>
        <p:txBody>
          <a:bodyPr/>
          <a:lstStyle>
            <a:lvl1pPr algn="ctr">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621718"/>
            <a:ext cx="6400800" cy="900582"/>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8114509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2"/>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6" name="Footer Placeholder 4"/>
          <p:cNvSpPr>
            <a:spLocks noGrp="1"/>
          </p:cNvSpPr>
          <p:nvPr>
            <p:ph type="ftr" sz="quarter" idx="10"/>
          </p:nvPr>
        </p:nvSpPr>
        <p:spPr/>
        <p:txBody>
          <a:bodyPr/>
          <a:lstStyle>
            <a:lvl1pPr algn="l">
              <a:defRPr/>
            </a:lvl1pPr>
          </a:lstStyle>
          <a:p>
            <a:pPr>
              <a:defRPr/>
            </a:pPr>
            <a:endParaRPr lang="fr-FR">
              <a:solidFill>
                <a:srgbClr val="414141"/>
              </a:solidFill>
            </a:endParaRPr>
          </a:p>
        </p:txBody>
      </p:sp>
      <p:sp>
        <p:nvSpPr>
          <p:cNvPr id="7" name="Slide Number Placeholder 5"/>
          <p:cNvSpPr>
            <a:spLocks noGrp="1"/>
          </p:cNvSpPr>
          <p:nvPr>
            <p:ph type="sldNum" sz="quarter" idx="11"/>
          </p:nvPr>
        </p:nvSpPr>
        <p:spPr>
          <a:xfrm>
            <a:off x="454025" y="6246813"/>
            <a:ext cx="495300" cy="365125"/>
          </a:xfrm>
        </p:spPr>
        <p:txBody>
          <a:bodyPr/>
          <a:lstStyle>
            <a:lvl1pPr>
              <a:defRPr/>
            </a:lvl1pPr>
          </a:lstStyle>
          <a:p>
            <a:pPr>
              <a:defRPr/>
            </a:pPr>
            <a:fld id="{E971B033-0747-495D-9A57-EE729D4737A2}" type="slidenum">
              <a:rPr lang="en-US">
                <a:solidFill>
                  <a:srgbClr val="414141"/>
                </a:solidFill>
              </a:rPr>
              <a:pPr>
                <a:defRPr/>
              </a:pPr>
              <a:t>‹#›</a:t>
            </a:fld>
            <a:endParaRPr lang="en-US">
              <a:solidFill>
                <a:srgbClr val="414141"/>
              </a:solidFill>
            </a:endParaRPr>
          </a:p>
        </p:txBody>
      </p:sp>
    </p:spTree>
    <p:extLst>
      <p:ext uri="{BB962C8B-B14F-4D97-AF65-F5344CB8AC3E}">
        <p14:creationId xmlns:p14="http://schemas.microsoft.com/office/powerpoint/2010/main" val="52872206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cxnSp>
        <p:nvCxnSpPr>
          <p:cNvPr id="4" name="Straight Connector 6"/>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2"/>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6" name="Footer Placeholder 4"/>
          <p:cNvSpPr>
            <a:spLocks noGrp="1"/>
          </p:cNvSpPr>
          <p:nvPr>
            <p:ph type="ftr" sz="quarter" idx="10"/>
          </p:nvPr>
        </p:nvSpPr>
        <p:spPr/>
        <p:txBody>
          <a:bodyPr/>
          <a:lstStyle>
            <a:lvl1pPr algn="l">
              <a:defRPr/>
            </a:lvl1pPr>
          </a:lstStyle>
          <a:p>
            <a:pPr>
              <a:defRPr/>
            </a:pPr>
            <a:endParaRPr lang="fr-FR">
              <a:solidFill>
                <a:srgbClr val="414141"/>
              </a:solidFill>
            </a:endParaRPr>
          </a:p>
        </p:txBody>
      </p:sp>
      <p:sp>
        <p:nvSpPr>
          <p:cNvPr id="7" name="Slide Number Placeholder 5"/>
          <p:cNvSpPr>
            <a:spLocks noGrp="1"/>
          </p:cNvSpPr>
          <p:nvPr>
            <p:ph type="sldNum" sz="quarter" idx="11"/>
          </p:nvPr>
        </p:nvSpPr>
        <p:spPr>
          <a:xfrm>
            <a:off x="454025" y="6246813"/>
            <a:ext cx="495300" cy="365125"/>
          </a:xfrm>
        </p:spPr>
        <p:txBody>
          <a:bodyPr/>
          <a:lstStyle>
            <a:lvl1pPr>
              <a:defRPr/>
            </a:lvl1pPr>
          </a:lstStyle>
          <a:p>
            <a:pPr>
              <a:defRPr/>
            </a:pPr>
            <a:fld id="{A180861A-D1B7-410B-93F1-CAD058FD7BA8}" type="slidenum">
              <a:rPr lang="en-US">
                <a:solidFill>
                  <a:srgbClr val="414141"/>
                </a:solidFill>
              </a:rPr>
              <a:pPr>
                <a:defRPr/>
              </a:pPr>
              <a:t>‹#›</a:t>
            </a:fld>
            <a:endParaRPr lang="en-US">
              <a:solidFill>
                <a:srgbClr val="414141"/>
              </a:solidFill>
            </a:endParaRPr>
          </a:p>
        </p:txBody>
      </p:sp>
    </p:spTree>
    <p:extLst>
      <p:ext uri="{BB962C8B-B14F-4D97-AF65-F5344CB8AC3E}">
        <p14:creationId xmlns:p14="http://schemas.microsoft.com/office/powerpoint/2010/main" val="345051482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5" name="Straight Connector 6"/>
          <p:cNvCxnSpPr/>
          <p:nvPr/>
        </p:nvCxnSpPr>
        <p:spPr>
          <a:xfrm rot="5400000">
            <a:off x="-1665287" y="4051300"/>
            <a:ext cx="5614988"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7" descr="tigclogo300-2.gif"/>
          <p:cNvPicPr>
            <a:picLocks noChangeAspect="1"/>
          </p:cNvPicPr>
          <p:nvPr/>
        </p:nvPicPr>
        <p:blipFill>
          <a:blip r:embed="rId2"/>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1" y="274638"/>
            <a:ext cx="8229600" cy="70231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51856" y="1219200"/>
            <a:ext cx="7434943" cy="4906963"/>
          </a:xfrm>
        </p:spPr>
        <p:txBody>
          <a:bodyPr/>
          <a:lstStyle>
            <a:lvl1pPr>
              <a:buNone/>
              <a:defRPr/>
            </a:lvl1pPr>
            <a:lvl2pPr>
              <a:buFont typeface="Arial"/>
              <a:buChar char="•"/>
              <a:defRPr/>
            </a:lvl2pPr>
            <a:lvl3pP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idx="13"/>
          </p:nvPr>
        </p:nvSpPr>
        <p:spPr>
          <a:xfrm>
            <a:off x="457201" y="1219200"/>
            <a:ext cx="675139" cy="4906963"/>
          </a:xfrm>
        </p:spPr>
        <p:txBody>
          <a:bodyPr/>
          <a:lstStyle>
            <a:lvl1pPr algn="r">
              <a:buNone/>
              <a:defRPr/>
            </a:lvl1pPr>
            <a:lvl2pPr algn="r">
              <a:buFont typeface="Arial"/>
              <a:buChar char="•"/>
              <a:defRPr/>
            </a:lvl2pPr>
            <a:lvl3pPr algn="r">
              <a:buFont typeface="Arial"/>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4"/>
          </p:nvPr>
        </p:nvSpPr>
        <p:spPr/>
        <p:txBody>
          <a:bodyPr/>
          <a:lstStyle>
            <a:lvl1pPr algn="l">
              <a:defRPr/>
            </a:lvl1pPr>
          </a:lstStyle>
          <a:p>
            <a:pPr>
              <a:defRPr/>
            </a:pPr>
            <a:endParaRPr lang="fr-FR">
              <a:solidFill>
                <a:srgbClr val="414141"/>
              </a:solidFill>
            </a:endParaRPr>
          </a:p>
        </p:txBody>
      </p:sp>
      <p:sp>
        <p:nvSpPr>
          <p:cNvPr id="8" name="Slide Number Placeholder 5"/>
          <p:cNvSpPr>
            <a:spLocks noGrp="1"/>
          </p:cNvSpPr>
          <p:nvPr>
            <p:ph type="sldNum" sz="quarter" idx="15"/>
          </p:nvPr>
        </p:nvSpPr>
        <p:spPr>
          <a:xfrm>
            <a:off x="454025" y="6246813"/>
            <a:ext cx="495300" cy="365125"/>
          </a:xfrm>
        </p:spPr>
        <p:txBody>
          <a:bodyPr/>
          <a:lstStyle>
            <a:lvl1pPr>
              <a:defRPr/>
            </a:lvl1pPr>
          </a:lstStyle>
          <a:p>
            <a:pPr>
              <a:defRPr/>
            </a:pPr>
            <a:fld id="{7B23E432-1111-4C29-A2A8-A73208A5E600}" type="slidenum">
              <a:rPr lang="en-US">
                <a:solidFill>
                  <a:srgbClr val="414141"/>
                </a:solidFill>
              </a:rPr>
              <a:pPr>
                <a:defRPr/>
              </a:pPr>
              <a:t>‹#›</a:t>
            </a:fld>
            <a:endParaRPr lang="en-US">
              <a:solidFill>
                <a:srgbClr val="414141"/>
              </a:solidFill>
            </a:endParaRPr>
          </a:p>
        </p:txBody>
      </p:sp>
    </p:spTree>
    <p:extLst>
      <p:ext uri="{BB962C8B-B14F-4D97-AF65-F5344CB8AC3E}">
        <p14:creationId xmlns:p14="http://schemas.microsoft.com/office/powerpoint/2010/main" val="372628743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6"/>
          <p:cNvSpPr/>
          <p:nvPr/>
        </p:nvSpPr>
        <p:spPr>
          <a:xfrm>
            <a:off x="0" y="2205038"/>
            <a:ext cx="9144000" cy="7016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C86400"/>
              </a:solidFill>
            </a:endParaRPr>
          </a:p>
        </p:txBody>
      </p:sp>
      <p:cxnSp>
        <p:nvCxnSpPr>
          <p:cNvPr id="5" name="Straight Connector 7"/>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8" descr="tigclogo300-2.gif"/>
          <p:cNvPicPr>
            <a:picLocks noChangeAspect="1"/>
          </p:cNvPicPr>
          <p:nvPr/>
        </p:nvPicPr>
        <p:blipFill>
          <a:blip r:embed="rId2"/>
          <a:srcRect/>
          <a:stretch>
            <a:fillRect/>
          </a:stretch>
        </p:blipFill>
        <p:spPr bwMode="auto">
          <a:xfrm>
            <a:off x="7896225" y="5859463"/>
            <a:ext cx="790575" cy="747712"/>
          </a:xfrm>
          <a:prstGeom prst="rect">
            <a:avLst/>
          </a:prstGeom>
          <a:noFill/>
          <a:ln w="9525">
            <a:noFill/>
            <a:miter lim="800000"/>
            <a:headEnd/>
            <a:tailEnd/>
          </a:ln>
        </p:spPr>
      </p:pic>
      <p:sp>
        <p:nvSpPr>
          <p:cNvPr id="3" name="Text Placeholder 2"/>
          <p:cNvSpPr>
            <a:spLocks noGrp="1"/>
          </p:cNvSpPr>
          <p:nvPr>
            <p:ph type="body" idx="1"/>
          </p:nvPr>
        </p:nvSpPr>
        <p:spPr>
          <a:xfrm>
            <a:off x="722313" y="2906713"/>
            <a:ext cx="7772400" cy="676501"/>
          </a:xfrm>
        </p:spPr>
        <p:txBody>
          <a:bodyPr anchor="b">
            <a:normAutofit/>
          </a:bodyPr>
          <a:lstStyle>
            <a:lvl1pPr marL="0" indent="0">
              <a:buNone/>
              <a:defRPr sz="2400">
                <a:solidFill>
                  <a:srgbClr val="4141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722313" y="2204400"/>
            <a:ext cx="8229600" cy="702313"/>
          </a:xfrm>
        </p:spPr>
        <p:txBody>
          <a:bodyPr/>
          <a:lstStyle>
            <a:lvl1pPr>
              <a:defRPr>
                <a:solidFill>
                  <a:schemeClr val="bg1"/>
                </a:solidFill>
              </a:defRPr>
            </a:lvl1pPr>
          </a:lstStyle>
          <a:p>
            <a:r>
              <a:rPr lang="en-US" smtClean="0"/>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endParaRPr lang="fr-FR">
              <a:solidFill>
                <a:srgbClr val="414141"/>
              </a:solidFill>
            </a:endParaRPr>
          </a:p>
        </p:txBody>
      </p:sp>
      <p:sp>
        <p:nvSpPr>
          <p:cNvPr id="9" name="Slide Number Placeholder 5"/>
          <p:cNvSpPr>
            <a:spLocks noGrp="1"/>
          </p:cNvSpPr>
          <p:nvPr>
            <p:ph type="sldNum" sz="quarter" idx="11"/>
          </p:nvPr>
        </p:nvSpPr>
        <p:spPr>
          <a:xfrm>
            <a:off x="457200" y="6242050"/>
            <a:ext cx="388938" cy="365125"/>
          </a:xfrm>
        </p:spPr>
        <p:txBody>
          <a:bodyPr/>
          <a:lstStyle>
            <a:lvl1pPr>
              <a:defRPr/>
            </a:lvl1pPr>
          </a:lstStyle>
          <a:p>
            <a:pPr>
              <a:defRPr/>
            </a:pPr>
            <a:fld id="{BCEB3BAC-B3DA-48DD-BF90-ECD8BC215E09}" type="slidenum">
              <a:rPr lang="en-US">
                <a:solidFill>
                  <a:srgbClr val="414141"/>
                </a:solidFill>
              </a:rPr>
              <a:pPr>
                <a:defRPr/>
              </a:pPr>
              <a:t>‹#›</a:t>
            </a:fld>
            <a:endParaRPr lang="en-US">
              <a:solidFill>
                <a:srgbClr val="414141"/>
              </a:solidFill>
            </a:endParaRPr>
          </a:p>
        </p:txBody>
      </p:sp>
    </p:spTree>
    <p:extLst>
      <p:ext uri="{BB962C8B-B14F-4D97-AF65-F5344CB8AC3E}">
        <p14:creationId xmlns:p14="http://schemas.microsoft.com/office/powerpoint/2010/main" val="75769923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6071253-21B2-4C9C-B55C-1ED4122821AC}" type="slidenum">
              <a:rPr lang="en-US"/>
              <a:pPr>
                <a:defRPr/>
              </a:pPr>
              <a:t>‹#›</a:t>
            </a:fld>
            <a:endParaRPr lang="en-US"/>
          </a:p>
        </p:txBody>
      </p:sp>
    </p:spTree>
    <p:extLst>
      <p:ext uri="{BB962C8B-B14F-4D97-AF65-F5344CB8AC3E}">
        <p14:creationId xmlns:p14="http://schemas.microsoft.com/office/powerpoint/2010/main" val="129791059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6DD00ED-D337-4907-89A3-9DB9BC5092FE}" type="slidenum">
              <a:rPr lang="en-US"/>
              <a:pPr>
                <a:defRPr/>
              </a:pPr>
              <a:t>‹#›</a:t>
            </a:fld>
            <a:endParaRPr lang="en-US"/>
          </a:p>
        </p:txBody>
      </p:sp>
    </p:spTree>
    <p:extLst>
      <p:ext uri="{BB962C8B-B14F-4D97-AF65-F5344CB8AC3E}">
        <p14:creationId xmlns:p14="http://schemas.microsoft.com/office/powerpoint/2010/main" val="33463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46097-2933-4C75-9D5E-439B9AF5CFE6}"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11371126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F2E88B8-A9CA-4A30-8BBF-2AE7DF826B6C}" type="slidenum">
              <a:rPr lang="en-US"/>
              <a:pPr>
                <a:defRPr/>
              </a:pPr>
              <a:t>‹#›</a:t>
            </a:fld>
            <a:endParaRPr lang="en-US"/>
          </a:p>
        </p:txBody>
      </p:sp>
    </p:spTree>
    <p:extLst>
      <p:ext uri="{BB962C8B-B14F-4D97-AF65-F5344CB8AC3E}">
        <p14:creationId xmlns:p14="http://schemas.microsoft.com/office/powerpoint/2010/main" val="174312323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C3826EA-1DB3-46C1-B8E0-255866DE2A9D}" type="slidenum">
              <a:rPr lang="en-US"/>
              <a:pPr>
                <a:defRPr/>
              </a:pPr>
              <a:t>‹#›</a:t>
            </a:fld>
            <a:endParaRPr lang="en-US"/>
          </a:p>
        </p:txBody>
      </p:sp>
    </p:spTree>
    <p:extLst>
      <p:ext uri="{BB962C8B-B14F-4D97-AF65-F5344CB8AC3E}">
        <p14:creationId xmlns:p14="http://schemas.microsoft.com/office/powerpoint/2010/main" val="196221267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3142448-8ACB-4E5B-BC18-6EB992830804}" type="slidenum">
              <a:rPr lang="en-US"/>
              <a:pPr>
                <a:defRPr/>
              </a:pPr>
              <a:t>‹#›</a:t>
            </a:fld>
            <a:endParaRPr lang="en-US"/>
          </a:p>
        </p:txBody>
      </p:sp>
    </p:spTree>
    <p:extLst>
      <p:ext uri="{BB962C8B-B14F-4D97-AF65-F5344CB8AC3E}">
        <p14:creationId xmlns:p14="http://schemas.microsoft.com/office/powerpoint/2010/main" val="49628973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ED5D522-67F4-41A9-9D3E-1DE3BB16C05C}" type="slidenum">
              <a:rPr lang="en-US"/>
              <a:pPr>
                <a:defRPr/>
              </a:pPr>
              <a:t>‹#›</a:t>
            </a:fld>
            <a:endParaRPr lang="en-US"/>
          </a:p>
        </p:txBody>
      </p:sp>
    </p:spTree>
    <p:extLst>
      <p:ext uri="{BB962C8B-B14F-4D97-AF65-F5344CB8AC3E}">
        <p14:creationId xmlns:p14="http://schemas.microsoft.com/office/powerpoint/2010/main" val="383094669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A5750"/>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p>
        </p:txBody>
      </p:sp>
      <p:sp>
        <p:nvSpPr>
          <p:cNvPr id="3" name="Rectangle 5"/>
          <p:cNvSpPr>
            <a:spLocks noGrp="1" noChangeArrowheads="1"/>
          </p:cNvSpPr>
          <p:nvPr>
            <p:ph type="ftr" sz="quarter" idx="11"/>
          </p:nvPr>
        </p:nvSpPr>
        <p:spPr/>
        <p:txBody>
          <a:bodyPr/>
          <a:lstStyle>
            <a:lvl1pPr>
              <a:defRPr/>
            </a:lvl1pPr>
          </a:lstStyle>
          <a:p>
            <a:pPr>
              <a:defRPr/>
            </a:pPr>
            <a:endParaRPr lang="fr-FR"/>
          </a:p>
        </p:txBody>
      </p:sp>
      <p:sp>
        <p:nvSpPr>
          <p:cNvPr id="4" name="Rectangle 6"/>
          <p:cNvSpPr>
            <a:spLocks noGrp="1" noChangeArrowheads="1"/>
          </p:cNvSpPr>
          <p:nvPr>
            <p:ph type="sldNum" sz="quarter" idx="12"/>
          </p:nvPr>
        </p:nvSpPr>
        <p:spPr/>
        <p:txBody>
          <a:bodyPr/>
          <a:lstStyle>
            <a:lvl1pPr>
              <a:defRPr/>
            </a:lvl1pPr>
          </a:lstStyle>
          <a:p>
            <a:pPr>
              <a:defRPr/>
            </a:pPr>
            <a:fld id="{1C73B2B2-CA7A-4C29-A013-EFB0D9EE941B}" type="slidenum">
              <a:rPr lang="en-US"/>
              <a:pPr>
                <a:defRPr/>
              </a:pPr>
              <a:t>‹#›</a:t>
            </a:fld>
            <a:endParaRPr lang="en-US"/>
          </a:p>
        </p:txBody>
      </p:sp>
    </p:spTree>
    <p:extLst>
      <p:ext uri="{BB962C8B-B14F-4D97-AF65-F5344CB8AC3E}">
        <p14:creationId xmlns:p14="http://schemas.microsoft.com/office/powerpoint/2010/main" val="358074006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1104A98-CABD-4471-9894-AC61DAFF6827}" type="slidenum">
              <a:rPr lang="en-US"/>
              <a:pPr>
                <a:defRPr/>
              </a:pPr>
              <a:t>‹#›</a:t>
            </a:fld>
            <a:endParaRPr lang="en-US"/>
          </a:p>
        </p:txBody>
      </p:sp>
    </p:spTree>
    <p:extLst>
      <p:ext uri="{BB962C8B-B14F-4D97-AF65-F5344CB8AC3E}">
        <p14:creationId xmlns:p14="http://schemas.microsoft.com/office/powerpoint/2010/main" val="365513968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2B9C3CF-5EA3-4FF1-83E3-63FE161FEBC3}" type="slidenum">
              <a:rPr lang="en-US"/>
              <a:pPr>
                <a:defRPr/>
              </a:pPr>
              <a:t>‹#›</a:t>
            </a:fld>
            <a:endParaRPr lang="en-US"/>
          </a:p>
        </p:txBody>
      </p:sp>
    </p:spTree>
    <p:extLst>
      <p:ext uri="{BB962C8B-B14F-4D97-AF65-F5344CB8AC3E}">
        <p14:creationId xmlns:p14="http://schemas.microsoft.com/office/powerpoint/2010/main" val="1539256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88FBDB-7EA1-4C4D-BB22-E048D58B7E62}" type="slidenum">
              <a:rPr lang="en-US"/>
              <a:pPr>
                <a:defRPr/>
              </a:pPr>
              <a:t>‹#›</a:t>
            </a:fld>
            <a:endParaRPr lang="en-US"/>
          </a:p>
        </p:txBody>
      </p:sp>
    </p:spTree>
    <p:extLst>
      <p:ext uri="{BB962C8B-B14F-4D97-AF65-F5344CB8AC3E}">
        <p14:creationId xmlns:p14="http://schemas.microsoft.com/office/powerpoint/2010/main" val="242322842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F71292E-2025-4B67-A07D-B7E485BA8F3C}" type="slidenum">
              <a:rPr lang="en-US"/>
              <a:pPr>
                <a:defRPr/>
              </a:pPr>
              <a:t>‹#›</a:t>
            </a:fld>
            <a:endParaRPr lang="en-US"/>
          </a:p>
        </p:txBody>
      </p:sp>
    </p:spTree>
    <p:extLst>
      <p:ext uri="{BB962C8B-B14F-4D97-AF65-F5344CB8AC3E}">
        <p14:creationId xmlns:p14="http://schemas.microsoft.com/office/powerpoint/2010/main" val="37714254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6097-2933-4C75-9D5E-439B9AF5CFE6}"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31648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6097-2933-4C75-9D5E-439B9AF5CFE6}"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57D56-981E-4091-96A7-B78A4E33B24F}" type="slidenum">
              <a:rPr lang="en-US" smtClean="0"/>
              <a:t>‹#›</a:t>
            </a:fld>
            <a:endParaRPr lang="en-US"/>
          </a:p>
        </p:txBody>
      </p:sp>
    </p:spTree>
    <p:extLst>
      <p:ext uri="{BB962C8B-B14F-4D97-AF65-F5344CB8AC3E}">
        <p14:creationId xmlns:p14="http://schemas.microsoft.com/office/powerpoint/2010/main" val="84856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file:///P:\CCS_PPT\ppt\cover.jpg"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8.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0.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image" Target="file:///P:\PPT\header.jpg" TargetMode="Externa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1.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file:///P:\PPT\leaf.jpg"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2.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3.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7.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2.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46097-2933-4C75-9D5E-439B9AF5CFE6}" type="datetimeFigureOut">
              <a:rPr lang="en-US" smtClean="0"/>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57D56-981E-4091-96A7-B78A4E33B24F}" type="slidenum">
              <a:rPr lang="en-US" smtClean="0"/>
              <a:t>‹#›</a:t>
            </a:fld>
            <a:endParaRPr lang="en-US"/>
          </a:p>
        </p:txBody>
      </p:sp>
    </p:spTree>
    <p:extLst>
      <p:ext uri="{BB962C8B-B14F-4D97-AF65-F5344CB8AC3E}">
        <p14:creationId xmlns:p14="http://schemas.microsoft.com/office/powerpoint/2010/main" val="762441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50000"/>
              </a:spcBef>
              <a:spcAft>
                <a:spcPct val="0"/>
              </a:spcAft>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6147" name="Picture 6" descr="P:\CCS_PPT\ppt\cover.jpg"/>
          <p:cNvPicPr>
            <a:picLocks noChangeAspect="1" noChangeArrowheads="1"/>
          </p:cNvPicPr>
          <p:nvPr/>
        </p:nvPicPr>
        <p:blipFill>
          <a:blip r:embed="rId13" r:link="rId14" cstate="print"/>
          <a:srcRect/>
          <a:stretch>
            <a:fillRect/>
          </a:stretch>
        </p:blipFill>
        <p:spPr bwMode="auto">
          <a:xfrm>
            <a:off x="0" y="1219200"/>
            <a:ext cx="9145588" cy="1998663"/>
          </a:xfrm>
          <a:prstGeom prst="rect">
            <a:avLst/>
          </a:prstGeom>
          <a:noFill/>
          <a:ln w="9525">
            <a:noFill/>
            <a:miter lim="800000"/>
            <a:headEnd/>
            <a:tailEnd/>
          </a:ln>
        </p:spPr>
      </p:pic>
      <p:pic>
        <p:nvPicPr>
          <p:cNvPr id="6148" name="Picture 8" descr="1line-tagENG185k.jpg"/>
          <p:cNvPicPr>
            <a:picLocks noChangeAspect="1"/>
          </p:cNvPicPr>
          <p:nvPr/>
        </p:nvPicPr>
        <p:blipFill>
          <a:blip r:embed="rId15" cstate="print"/>
          <a:srcRect/>
          <a:stretch>
            <a:fillRect/>
          </a:stretch>
        </p:blipFill>
        <p:spPr bwMode="auto">
          <a:xfrm>
            <a:off x="228600" y="304800"/>
            <a:ext cx="4291013" cy="590550"/>
          </a:xfrm>
          <a:prstGeom prst="rect">
            <a:avLst/>
          </a:prstGeom>
          <a:noFill/>
          <a:ln w="9525">
            <a:noFill/>
            <a:miter lim="800000"/>
            <a:headEnd/>
            <a:tailEnd/>
          </a:ln>
        </p:spPr>
      </p:pic>
      <p:sp>
        <p:nvSpPr>
          <p:cNvPr id="6149"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6150"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extLst>
      <p:ext uri="{BB962C8B-B14F-4D97-AF65-F5344CB8AC3E}">
        <p14:creationId xmlns:p14="http://schemas.microsoft.com/office/powerpoint/2010/main" val="41131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2163"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defTabSz="457200">
              <a:defRPr/>
            </a:pPr>
            <a:r>
              <a:rPr lang="en-US">
                <a:solidFill>
                  <a:srgbClr val="414141"/>
                </a:solidFill>
              </a:rPr>
              <a:t>© 2011 - TIGC</a:t>
            </a:r>
            <a:endParaRPr lang="en-US" dirty="0">
              <a:solidFill>
                <a:srgbClr val="414141"/>
              </a:solidFill>
            </a:endParaRPr>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defTabSz="457200">
              <a:defRPr/>
            </a:pPr>
            <a:fld id="{033FC92B-2A62-40F3-A78F-15C04A203416}" type="slidenum">
              <a:rPr lang="en-US">
                <a:solidFill>
                  <a:srgbClr val="414141"/>
                </a:solidFill>
              </a:rPr>
              <a:pPr defTabSz="457200">
                <a:defRPr/>
              </a:pPr>
              <a:t>‹#›</a:t>
            </a:fld>
            <a:endParaRPr lang="en-US" dirty="0">
              <a:solidFill>
                <a:srgbClr val="414141"/>
              </a:solidFill>
            </a:endParaRPr>
          </a:p>
        </p:txBody>
      </p:sp>
    </p:spTree>
    <p:extLst>
      <p:ext uri="{BB962C8B-B14F-4D97-AF65-F5344CB8AC3E}">
        <p14:creationId xmlns:p14="http://schemas.microsoft.com/office/powerpoint/2010/main" val="3084599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ransition/>
  <p:hf hdr="0" dt="0"/>
  <p:txStyles>
    <p:titleStyle>
      <a:lvl1pPr algn="l" defTabSz="457200" rtl="0" eaLnBrk="0" fontAlgn="base" hangingPunct="0">
        <a:spcBef>
          <a:spcPct val="0"/>
        </a:spcBef>
        <a:spcAft>
          <a:spcPct val="0"/>
        </a:spcAft>
        <a:defRPr sz="3200" kern="1200">
          <a:solidFill>
            <a:srgbClr val="C86400"/>
          </a:solidFill>
          <a:latin typeface="Arial" charset="0"/>
          <a:ea typeface="+mj-ea"/>
          <a:cs typeface="+mj-cs"/>
        </a:defRPr>
      </a:lvl1pPr>
      <a:lvl2pPr algn="l" defTabSz="457200" rtl="0" eaLnBrk="0" fontAlgn="base" hangingPunct="0">
        <a:spcBef>
          <a:spcPct val="0"/>
        </a:spcBef>
        <a:spcAft>
          <a:spcPct val="0"/>
        </a:spcAft>
        <a:defRPr sz="3200">
          <a:solidFill>
            <a:srgbClr val="C86400"/>
          </a:solidFill>
          <a:latin typeface="Arial" charset="0"/>
        </a:defRPr>
      </a:lvl2pPr>
      <a:lvl3pPr algn="l" defTabSz="457200" rtl="0" eaLnBrk="0" fontAlgn="base" hangingPunct="0">
        <a:spcBef>
          <a:spcPct val="0"/>
        </a:spcBef>
        <a:spcAft>
          <a:spcPct val="0"/>
        </a:spcAft>
        <a:defRPr sz="3200">
          <a:solidFill>
            <a:srgbClr val="C86400"/>
          </a:solidFill>
          <a:latin typeface="Arial" charset="0"/>
        </a:defRPr>
      </a:lvl3pPr>
      <a:lvl4pPr algn="l" defTabSz="457200" rtl="0" eaLnBrk="0" fontAlgn="base" hangingPunct="0">
        <a:spcBef>
          <a:spcPct val="0"/>
        </a:spcBef>
        <a:spcAft>
          <a:spcPct val="0"/>
        </a:spcAft>
        <a:defRPr sz="3200">
          <a:solidFill>
            <a:srgbClr val="C86400"/>
          </a:solidFill>
          <a:latin typeface="Arial" charset="0"/>
        </a:defRPr>
      </a:lvl4pPr>
      <a:lvl5pPr algn="l" defTabSz="457200" rtl="0" eaLnBrk="0" fontAlgn="base" hangingPunct="0">
        <a:spcBef>
          <a:spcPct val="0"/>
        </a:spcBef>
        <a:spcAft>
          <a:spcPct val="0"/>
        </a:spcAft>
        <a:defRPr sz="3200">
          <a:solidFill>
            <a:srgbClr val="C86400"/>
          </a:solidFill>
          <a:latin typeface="Arial"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kern="1200">
          <a:solidFill>
            <a:schemeClr val="bg2"/>
          </a:solidFill>
          <a:latin typeface="Arial" charset="0"/>
          <a:ea typeface="+mn-ea"/>
          <a:cs typeface="+mn-cs"/>
        </a:defRPr>
      </a:lvl1pPr>
      <a:lvl2pPr marL="742950" indent="-285750" algn="l" defTabSz="457200" rtl="0" eaLnBrk="0" fontAlgn="base" hangingPunct="0">
        <a:spcBef>
          <a:spcPct val="20000"/>
        </a:spcBef>
        <a:spcAft>
          <a:spcPts val="600"/>
        </a:spcAft>
        <a:buFont typeface="Arial" charset="0"/>
        <a:buChar char="–"/>
        <a:defRPr sz="2100" kern="1200">
          <a:solidFill>
            <a:schemeClr val="bg2"/>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bg2"/>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195"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4100"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eaLnBrk="0" fontAlgn="base" hangingPunct="0">
              <a:spcBef>
                <a:spcPct val="0"/>
              </a:spcBef>
              <a:spcAft>
                <a:spcPct val="0"/>
              </a:spcAft>
              <a:defRPr/>
            </a:pPr>
            <a:endParaRPr lang="en-GB" sz="1400">
              <a:solidFill>
                <a:srgbClr val="939905"/>
              </a:solidFill>
              <a:cs typeface="Arial" charset="0"/>
            </a:endParaRPr>
          </a:p>
        </p:txBody>
      </p:sp>
      <p:pic>
        <p:nvPicPr>
          <p:cNvPr id="8197" name="Picture 90" descr="UCR-logo"/>
          <p:cNvPicPr>
            <a:picLocks noChangeAspect="1" noChangeArrowheads="1"/>
          </p:cNvPicPr>
          <p:nvPr/>
        </p:nvPicPr>
        <p:blipFill>
          <a:blip r:embed="rId14"/>
          <a:srcRect/>
          <a:stretch>
            <a:fillRect/>
          </a:stretch>
        </p:blipFill>
        <p:spPr bwMode="auto">
          <a:xfrm>
            <a:off x="8266113" y="6270625"/>
            <a:ext cx="877887" cy="587375"/>
          </a:xfrm>
          <a:prstGeom prst="rect">
            <a:avLst/>
          </a:prstGeom>
          <a:noFill/>
          <a:ln w="9525">
            <a:noFill/>
            <a:miter lim="800000"/>
            <a:headEnd/>
            <a:tailEnd/>
          </a:ln>
        </p:spPr>
      </p:pic>
      <p:pic>
        <p:nvPicPr>
          <p:cNvPr id="8198" name="Picture 91" descr="d_DCRI_rgb"/>
          <p:cNvPicPr>
            <a:picLocks noChangeAspect="1" noChangeArrowheads="1"/>
          </p:cNvPicPr>
          <p:nvPr/>
        </p:nvPicPr>
        <p:blipFill>
          <a:blip r:embed="rId15"/>
          <a:srcRect/>
          <a:stretch>
            <a:fillRect/>
          </a:stretch>
        </p:blipFill>
        <p:spPr bwMode="auto">
          <a:xfrm>
            <a:off x="119063" y="6567488"/>
            <a:ext cx="2203450" cy="182562"/>
          </a:xfrm>
          <a:prstGeom prst="rect">
            <a:avLst/>
          </a:prstGeom>
          <a:noFill/>
          <a:ln w="9525">
            <a:noFill/>
            <a:miter lim="800000"/>
            <a:headEnd/>
            <a:tailEnd/>
          </a:ln>
        </p:spPr>
      </p:pic>
      <p:pic>
        <p:nvPicPr>
          <p:cNvPr id="8199" name="Picture 96" descr="PLATO_LOGO"/>
          <p:cNvPicPr>
            <a:picLocks noChangeAspect="1" noChangeArrowheads="1"/>
          </p:cNvPicPr>
          <p:nvPr/>
        </p:nvPicPr>
        <p:blipFill>
          <a:blip r:embed="rId16"/>
          <a:srcRect/>
          <a:stretch>
            <a:fillRect/>
          </a:stretch>
        </p:blipFill>
        <p:spPr bwMode="auto">
          <a:xfrm>
            <a:off x="7459663" y="0"/>
            <a:ext cx="1684337" cy="581025"/>
          </a:xfrm>
          <a:prstGeom prst="rect">
            <a:avLst/>
          </a:prstGeom>
          <a:noFill/>
          <a:ln w="9525">
            <a:noFill/>
            <a:miter lim="800000"/>
            <a:headEnd/>
            <a:tailEnd/>
          </a:ln>
        </p:spPr>
      </p:pic>
    </p:spTree>
    <p:extLst>
      <p:ext uri="{BB962C8B-B14F-4D97-AF65-F5344CB8AC3E}">
        <p14:creationId xmlns:p14="http://schemas.microsoft.com/office/powerpoint/2010/main" val="13354866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123"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fontAlgn="base">
              <a:spcBef>
                <a:spcPct val="0"/>
              </a:spcBef>
              <a:spcAft>
                <a:spcPct val="0"/>
              </a:spcAft>
              <a:defRPr/>
            </a:pPr>
            <a:endParaRPr lang="fr-CA">
              <a:solidFill>
                <a:srgbClr val="94AF68"/>
              </a:solidFill>
              <a:cs typeface="Arial" charset="0"/>
            </a:endParaRPr>
          </a:p>
        </p:txBody>
      </p:sp>
      <p:pic>
        <p:nvPicPr>
          <p:cNvPr id="9220"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922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defRPr/>
            </a:pPr>
            <a:fld id="{11F67B78-F1F4-4C4F-8E11-68ED279A027D}" type="slidenum">
              <a:rPr lang="en-US" sz="1400" i="1" smtClean="0">
                <a:solidFill>
                  <a:srgbClr val="FFFFFF"/>
                </a:solidFill>
              </a:rPr>
              <a:pPr fontAlgn="base">
                <a:spcBef>
                  <a:spcPct val="50000"/>
                </a:spcBef>
                <a:spcAft>
                  <a:spcPct val="0"/>
                </a:spcAft>
                <a:defRPr/>
              </a:pPr>
              <a:t>‹#›</a:t>
            </a:fld>
            <a:endParaRPr lang="en-US" sz="1400" smtClean="0">
              <a:solidFill>
                <a:srgbClr val="FFFFFF"/>
              </a:solidFill>
              <a:latin typeface="Times New Roman" pitchFamily="18" charset="0"/>
            </a:endParaRPr>
          </a:p>
        </p:txBody>
      </p:sp>
      <p:pic>
        <p:nvPicPr>
          <p:cNvPr id="922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CA" sz="800" smtClean="0">
                <a:solidFill>
                  <a:srgbClr val="FFFFFF"/>
                </a:solidFill>
              </a:rPr>
              <a:t>®</a:t>
            </a:r>
          </a:p>
        </p:txBody>
      </p:sp>
    </p:spTree>
    <p:extLst>
      <p:ext uri="{BB962C8B-B14F-4D97-AF65-F5344CB8AC3E}">
        <p14:creationId xmlns:p14="http://schemas.microsoft.com/office/powerpoint/2010/main" val="4842413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536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536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defTabSz="457200" fontAlgn="base">
              <a:spcBef>
                <a:spcPct val="0"/>
              </a:spcBef>
              <a:spcAft>
                <a:spcPct val="0"/>
              </a:spcAft>
              <a:defRPr/>
            </a:pPr>
            <a:endParaRPr lang="fr-FR">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defTabSz="457200" fontAlgn="base">
              <a:spcBef>
                <a:spcPct val="0"/>
              </a:spcBef>
              <a:spcAft>
                <a:spcPct val="0"/>
              </a:spcAft>
              <a:defRPr/>
            </a:pPr>
            <a:endParaRPr lang="fr-FR">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defTabSz="457200" fontAlgn="base">
              <a:spcBef>
                <a:spcPct val="0"/>
              </a:spcBef>
              <a:spcAft>
                <a:spcPct val="0"/>
              </a:spcAft>
              <a:defRPr/>
            </a:pPr>
            <a:fld id="{9C0E1AA5-E927-4381-A5F1-2201AE93E95B}" type="slidenum">
              <a:rPr lang="en-US">
                <a:cs typeface="Arial" charset="0"/>
              </a:rPr>
              <a:pPr defTabSz="457200"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322388726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9318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8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5"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a:defRPr sz="1000">
                <a:solidFill>
                  <a:schemeClr val="bg2"/>
                </a:solidFill>
              </a:defRPr>
            </a:lvl1pPr>
          </a:lstStyle>
          <a:p>
            <a:pPr defTabSz="457200" fontAlgn="base">
              <a:spcBef>
                <a:spcPct val="0"/>
              </a:spcBef>
              <a:spcAft>
                <a:spcPct val="0"/>
              </a:spcAft>
              <a:defRPr/>
            </a:pPr>
            <a:r>
              <a:rPr lang="en-US">
                <a:solidFill>
                  <a:srgbClr val="414141"/>
                </a:solidFill>
                <a:latin typeface="Arial" charset="0"/>
                <a:cs typeface="Arial" charset="0"/>
              </a:rPr>
              <a:t>© 2011 - TIGC</a:t>
            </a:r>
            <a:endParaRPr lang="en-US" dirty="0">
              <a:solidFill>
                <a:srgbClr val="414141"/>
              </a:solidFill>
              <a:latin typeface="Arial" charset="0"/>
              <a:cs typeface="Arial" charset="0"/>
            </a:endParaRPr>
          </a:p>
        </p:txBody>
      </p:sp>
      <p:sp>
        <p:nvSpPr>
          <p:cNvPr id="6" name="Slide Number Placeholder 5"/>
          <p:cNvSpPr>
            <a:spLocks noGrp="1"/>
          </p:cNvSpPr>
          <p:nvPr>
            <p:ph type="sldNum" sz="quarter" idx="4"/>
          </p:nvPr>
        </p:nvSpPr>
        <p:spPr>
          <a:xfrm>
            <a:off x="457200" y="6246813"/>
            <a:ext cx="495300" cy="365125"/>
          </a:xfrm>
          <a:prstGeom prst="rect">
            <a:avLst/>
          </a:prstGeom>
        </p:spPr>
        <p:txBody>
          <a:bodyPr vert="horz" lIns="91440" tIns="45720" rIns="91440" bIns="45720" rtlCol="0" anchor="ctr"/>
          <a:lstStyle>
            <a:lvl1pPr algn="l">
              <a:defRPr sz="1000">
                <a:solidFill>
                  <a:schemeClr val="bg2"/>
                </a:solidFill>
              </a:defRPr>
            </a:lvl1pPr>
          </a:lstStyle>
          <a:p>
            <a:pPr defTabSz="457200" fontAlgn="base">
              <a:spcBef>
                <a:spcPct val="0"/>
              </a:spcBef>
              <a:spcAft>
                <a:spcPct val="0"/>
              </a:spcAft>
              <a:defRPr/>
            </a:pPr>
            <a:fld id="{FE745A10-D53F-45CC-A2D4-E05B22DD1571}" type="slidenum">
              <a:rPr lang="en-US">
                <a:solidFill>
                  <a:srgbClr val="414141"/>
                </a:solidFill>
                <a:latin typeface="Arial" charset="0"/>
                <a:cs typeface="Arial" charset="0"/>
              </a:rPr>
              <a:pPr defTabSz="457200" fontAlgn="base">
                <a:spcBef>
                  <a:spcPct val="0"/>
                </a:spcBef>
                <a:spcAft>
                  <a:spcPct val="0"/>
                </a:spcAft>
                <a:defRPr/>
              </a:pPr>
              <a:t>‹#›</a:t>
            </a:fld>
            <a:endParaRPr lang="en-US" dirty="0">
              <a:solidFill>
                <a:srgbClr val="414141"/>
              </a:solidFill>
              <a:latin typeface="Arial" charset="0"/>
              <a:cs typeface="Arial" charset="0"/>
            </a:endParaRPr>
          </a:p>
        </p:txBody>
      </p:sp>
    </p:spTree>
    <p:extLst>
      <p:ext uri="{BB962C8B-B14F-4D97-AF65-F5344CB8AC3E}">
        <p14:creationId xmlns:p14="http://schemas.microsoft.com/office/powerpoint/2010/main" val="69348551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ransition/>
  <p:txStyles>
    <p:titleStyle>
      <a:lvl1pPr algn="l" defTabSz="457200" rtl="0" eaLnBrk="0" fontAlgn="base" hangingPunct="0">
        <a:spcBef>
          <a:spcPct val="0"/>
        </a:spcBef>
        <a:spcAft>
          <a:spcPct val="0"/>
        </a:spcAft>
        <a:defRPr sz="3200" kern="1200">
          <a:solidFill>
            <a:srgbClr val="C86400"/>
          </a:solidFill>
          <a:latin typeface="+mj-lt"/>
          <a:ea typeface="+mj-ea"/>
          <a:cs typeface="+mj-cs"/>
        </a:defRPr>
      </a:lvl1pPr>
      <a:lvl2pPr algn="l" defTabSz="457200" rtl="0" eaLnBrk="0" fontAlgn="base" hangingPunct="0">
        <a:spcBef>
          <a:spcPct val="0"/>
        </a:spcBef>
        <a:spcAft>
          <a:spcPct val="0"/>
        </a:spcAft>
        <a:defRPr sz="3200">
          <a:solidFill>
            <a:srgbClr val="C86400"/>
          </a:solidFill>
          <a:latin typeface="Calibri" pitchFamily="34" charset="0"/>
        </a:defRPr>
      </a:lvl2pPr>
      <a:lvl3pPr algn="l" defTabSz="457200" rtl="0" eaLnBrk="0" fontAlgn="base" hangingPunct="0">
        <a:spcBef>
          <a:spcPct val="0"/>
        </a:spcBef>
        <a:spcAft>
          <a:spcPct val="0"/>
        </a:spcAft>
        <a:defRPr sz="3200">
          <a:solidFill>
            <a:srgbClr val="C86400"/>
          </a:solidFill>
          <a:latin typeface="Calibri" pitchFamily="34" charset="0"/>
        </a:defRPr>
      </a:lvl3pPr>
      <a:lvl4pPr algn="l" defTabSz="457200" rtl="0" eaLnBrk="0" fontAlgn="base" hangingPunct="0">
        <a:spcBef>
          <a:spcPct val="0"/>
        </a:spcBef>
        <a:spcAft>
          <a:spcPct val="0"/>
        </a:spcAft>
        <a:defRPr sz="3200">
          <a:solidFill>
            <a:srgbClr val="C86400"/>
          </a:solidFill>
          <a:latin typeface="Calibri" pitchFamily="34" charset="0"/>
        </a:defRPr>
      </a:lvl4pPr>
      <a:lvl5pPr algn="l" defTabSz="457200" rtl="0" eaLnBrk="0" fontAlgn="base" hangingPunct="0">
        <a:spcBef>
          <a:spcPct val="0"/>
        </a:spcBef>
        <a:spcAft>
          <a:spcPct val="0"/>
        </a:spcAft>
        <a:defRPr sz="3200">
          <a:solidFill>
            <a:srgbClr val="C86400"/>
          </a:solidFill>
          <a:latin typeface="Calibri" pitchFamily="34"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kern="1200">
          <a:solidFill>
            <a:schemeClr val="bg2"/>
          </a:solidFill>
          <a:latin typeface="+mn-lt"/>
          <a:ea typeface="+mn-ea"/>
          <a:cs typeface="+mn-cs"/>
        </a:defRPr>
      </a:lvl1pPr>
      <a:lvl2pPr marL="742950" indent="-285750" algn="l" defTabSz="457200" rtl="0" eaLnBrk="0" fontAlgn="base" hangingPunct="0">
        <a:spcBef>
          <a:spcPct val="20000"/>
        </a:spcBef>
        <a:spcAft>
          <a:spcPts val="600"/>
        </a:spcAft>
        <a:buFont typeface="Arial" charset="0"/>
        <a:buChar char="–"/>
        <a:defRPr sz="2100" kern="1200">
          <a:solidFill>
            <a:schemeClr val="bg2"/>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bg2"/>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433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434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defTabSz="457200" fontAlgn="base">
              <a:spcBef>
                <a:spcPct val="0"/>
              </a:spcBef>
              <a:spcAft>
                <a:spcPct val="0"/>
              </a:spcAft>
              <a:defRPr/>
            </a:pPr>
            <a:endParaRPr lang="fr-FR">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defTabSz="457200" fontAlgn="base">
              <a:spcBef>
                <a:spcPct val="0"/>
              </a:spcBef>
              <a:spcAft>
                <a:spcPct val="0"/>
              </a:spcAft>
              <a:defRPr/>
            </a:pPr>
            <a:endParaRPr lang="fr-FR">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defTabSz="457200" fontAlgn="base">
              <a:spcBef>
                <a:spcPct val="0"/>
              </a:spcBef>
              <a:spcAft>
                <a:spcPct val="0"/>
              </a:spcAft>
              <a:defRPr/>
            </a:pPr>
            <a:fld id="{00A38B59-238F-4531-88A1-3B803F1A032A}" type="slidenum">
              <a:rPr lang="en-US">
                <a:cs typeface="Arial" charset="0"/>
              </a:rPr>
              <a:pPr defTabSz="457200"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19683727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8.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jpe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chart" Target="../charts/char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4.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5.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833438" y="4224603"/>
            <a:ext cx="7772400" cy="1470025"/>
          </a:xfrm>
        </p:spPr>
        <p:txBody>
          <a:bodyPr lIns="91440" tIns="45720" rIns="91440" bIns="45720">
            <a:normAutofit fontScale="90000"/>
          </a:bodyPr>
          <a:lstStyle/>
          <a:p>
            <a:pPr>
              <a:defRPr/>
            </a:pPr>
            <a:r>
              <a:rPr lang="en-CA" sz="3600" b="1" dirty="0" err="1">
                <a:solidFill>
                  <a:srgbClr val="003399"/>
                </a:solidFill>
                <a:latin typeface="+mn-lt"/>
                <a:ea typeface="+mn-ea"/>
                <a:cs typeface="+mn-cs"/>
              </a:rPr>
              <a:t>Antiplatelet</a:t>
            </a:r>
            <a:r>
              <a:rPr lang="en-CA" sz="3600" b="1" dirty="0">
                <a:solidFill>
                  <a:srgbClr val="003399"/>
                </a:solidFill>
                <a:latin typeface="+mn-lt"/>
                <a:ea typeface="+mn-ea"/>
                <a:cs typeface="+mn-cs"/>
              </a:rPr>
              <a:t> Therapy for Secondary Prevention in the First Year Following </a:t>
            </a:r>
            <a:r>
              <a:rPr lang="en-CA" sz="3600" b="1" dirty="0" smtClean="0">
                <a:solidFill>
                  <a:srgbClr val="003399"/>
                </a:solidFill>
                <a:latin typeface="+mn-lt"/>
                <a:ea typeface="+mn-ea"/>
                <a:cs typeface="+mn-cs"/>
              </a:rPr>
              <a:t>                    an </a:t>
            </a:r>
            <a:r>
              <a:rPr lang="en-CA" sz="3600" b="1" dirty="0">
                <a:solidFill>
                  <a:srgbClr val="003399"/>
                </a:solidFill>
                <a:latin typeface="+mn-lt"/>
                <a:ea typeface="+mn-ea"/>
                <a:cs typeface="+mn-cs"/>
              </a:rPr>
              <a:t>Acute Coronary Syndrome</a:t>
            </a:r>
            <a:r>
              <a:rPr lang="en-US" b="1" dirty="0"/>
              <a:t/>
            </a:r>
            <a:br>
              <a:rPr lang="en-US" b="1" dirty="0"/>
            </a:br>
            <a:r>
              <a:rPr lang="en-US" b="1" dirty="0"/>
              <a:t/>
            </a:r>
            <a:br>
              <a:rPr lang="en-US" b="1" dirty="0"/>
            </a:br>
            <a:endParaRPr lang="en-US" b="1" dirty="0"/>
          </a:p>
        </p:txBody>
      </p:sp>
      <p:sp>
        <p:nvSpPr>
          <p:cNvPr id="112644" name="TextBox 5"/>
          <p:cNvSpPr txBox="1">
            <a:spLocks noChangeArrowheads="1"/>
          </p:cNvSpPr>
          <p:nvPr/>
        </p:nvSpPr>
        <p:spPr bwMode="auto">
          <a:xfrm>
            <a:off x="833438" y="5741425"/>
            <a:ext cx="8305800" cy="646113"/>
          </a:xfrm>
          <a:prstGeom prst="rect">
            <a:avLst/>
          </a:prstGeom>
          <a:noFill/>
          <a:ln w="9525">
            <a:noFill/>
            <a:miter lim="800000"/>
            <a:headEnd/>
            <a:tailEnd/>
          </a:ln>
        </p:spPr>
        <p:txBody>
          <a:bodyPr>
            <a:spAutoFit/>
          </a:bodyPr>
          <a:lstStyle/>
          <a:p>
            <a:pPr fontAlgn="base">
              <a:spcBef>
                <a:spcPct val="0"/>
              </a:spcBef>
              <a:spcAft>
                <a:spcPct val="0"/>
              </a:spcAft>
            </a:pPr>
            <a:r>
              <a:rPr lang="en-CA" b="1" dirty="0">
                <a:solidFill>
                  <a:srgbClr val="000000"/>
                </a:solidFill>
                <a:latin typeface="Calibri" pitchFamily="34" charset="0"/>
                <a:cs typeface="Arial" charset="0"/>
              </a:rPr>
              <a:t>Working Group: </a:t>
            </a:r>
            <a:r>
              <a:rPr lang="en-CA" dirty="0">
                <a:solidFill>
                  <a:srgbClr val="000000"/>
                </a:solidFill>
                <a:latin typeface="Calibri" pitchFamily="34" charset="0"/>
                <a:cs typeface="Arial" charset="0"/>
              </a:rPr>
              <a:t>Jean-François </a:t>
            </a:r>
            <a:r>
              <a:rPr lang="en-CA" dirty="0" err="1">
                <a:solidFill>
                  <a:srgbClr val="000000"/>
                </a:solidFill>
                <a:latin typeface="Calibri" pitchFamily="34" charset="0"/>
                <a:cs typeface="Arial" charset="0"/>
              </a:rPr>
              <a:t>Tanguay</a:t>
            </a:r>
            <a:r>
              <a:rPr lang="en-CA" dirty="0">
                <a:solidFill>
                  <a:srgbClr val="000000"/>
                </a:solidFill>
                <a:latin typeface="Calibri" pitchFamily="34" charset="0"/>
                <a:cs typeface="Arial" charset="0"/>
              </a:rPr>
              <a:t>, MD, CSPQ, FRCP(C), FACC, FAHA, FESC;         Michael P. Love, MB, ChB, MD, MRCP; and Robert C. Welsh, MD, FRCP, FACC</a:t>
            </a:r>
            <a:endParaRPr lang="en-US" dirty="0">
              <a:solidFill>
                <a:srgbClr val="000000"/>
              </a:solidFill>
              <a:latin typeface="Calibri" pitchFamily="34" charset="0"/>
              <a:cs typeface="Arial" charset="0"/>
            </a:endParaRPr>
          </a:p>
        </p:txBody>
      </p:sp>
      <p:sp>
        <p:nvSpPr>
          <p:cNvPr id="4" name="Title 1"/>
          <p:cNvSpPr txBox="1">
            <a:spLocks/>
          </p:cNvSpPr>
          <p:nvPr/>
        </p:nvSpPr>
        <p:spPr bwMode="auto">
          <a:xfrm>
            <a:off x="833438" y="30226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2500" b="1" kern="0" dirty="0">
                <a:solidFill>
                  <a:srgbClr val="CC9915"/>
                </a:solidFill>
                <a:latin typeface="Arial Black"/>
                <a:cs typeface="Arial" charset="0"/>
              </a:rPr>
              <a:t>Canadian Cardiovascular Society </a:t>
            </a:r>
            <a:br>
              <a:rPr lang="en-US" sz="2500" b="1" kern="0" dirty="0">
                <a:solidFill>
                  <a:srgbClr val="CC9915"/>
                </a:solidFill>
                <a:latin typeface="Arial Black"/>
                <a:cs typeface="Arial" charset="0"/>
              </a:rPr>
            </a:br>
            <a:r>
              <a:rPr lang="en-US" sz="2500" b="1" kern="0" dirty="0">
                <a:solidFill>
                  <a:srgbClr val="CC9915"/>
                </a:solidFill>
                <a:latin typeface="Arial Black"/>
                <a:cs typeface="Arial" charset="0"/>
              </a:rPr>
              <a:t>Antiplatelet Guidelines</a:t>
            </a:r>
          </a:p>
        </p:txBody>
      </p:sp>
    </p:spTree>
    <p:extLst>
      <p:ext uri="{BB962C8B-B14F-4D97-AF65-F5344CB8AC3E}">
        <p14:creationId xmlns:p14="http://schemas.microsoft.com/office/powerpoint/2010/main" val="35190496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rrowheads="1"/>
          </p:cNvPicPr>
          <p:nvPr/>
        </p:nvPicPr>
        <p:blipFill>
          <a:blip r:embed="rId5"/>
          <a:srcRect/>
          <a:stretch>
            <a:fillRect/>
          </a:stretch>
        </p:blipFill>
        <p:spPr bwMode="auto">
          <a:xfrm>
            <a:off x="3590925" y="5791200"/>
            <a:ext cx="5553075" cy="1066800"/>
          </a:xfrm>
          <a:prstGeom prst="rect">
            <a:avLst/>
          </a:prstGeom>
          <a:noFill/>
          <a:ln w="9525">
            <a:noFill/>
            <a:miter lim="800000"/>
            <a:headEnd/>
            <a:tailEnd/>
          </a:ln>
        </p:spPr>
      </p:pic>
      <p:sp>
        <p:nvSpPr>
          <p:cNvPr id="1028" name="Rectangle 4"/>
          <p:cNvSpPr>
            <a:spLocks/>
          </p:cNvSpPr>
          <p:nvPr/>
        </p:nvSpPr>
        <p:spPr bwMode="auto">
          <a:xfrm>
            <a:off x="457200" y="6372225"/>
            <a:ext cx="3244850" cy="311150"/>
          </a:xfrm>
          <a:prstGeom prst="rect">
            <a:avLst/>
          </a:prstGeom>
          <a:solidFill>
            <a:schemeClr val="bg1"/>
          </a:solidFill>
          <a:ln w="12700">
            <a:noFill/>
            <a:miter lim="800000"/>
            <a:headEnd/>
            <a:tailEnd/>
          </a:ln>
        </p:spPr>
        <p:txBody>
          <a:bodyPr lIns="0" tIns="0" rIns="40639" bIns="0" anchor="ctr"/>
          <a:lstStyle/>
          <a:p>
            <a:pPr fontAlgn="base">
              <a:spcBef>
                <a:spcPct val="0"/>
              </a:spcBef>
              <a:spcAft>
                <a:spcPct val="0"/>
              </a:spcAft>
            </a:pPr>
            <a:r>
              <a:rPr lang="en-US" sz="1600">
                <a:solidFill>
                  <a:prstClr val="black"/>
                </a:solidFill>
                <a:latin typeface="Calibri" pitchFamily="34" charset="0"/>
                <a:cs typeface="Arial" charset="0"/>
                <a:sym typeface="Calibri" pitchFamily="34" charset="0"/>
              </a:rPr>
              <a:t>     NEJM 2001; 345: 494-502.</a:t>
            </a:r>
          </a:p>
        </p:txBody>
      </p:sp>
      <p:graphicFrame>
        <p:nvGraphicFramePr>
          <p:cNvPr id="1026" name="Object 2"/>
          <p:cNvGraphicFramePr>
            <a:graphicFrameLocks/>
          </p:cNvGraphicFramePr>
          <p:nvPr/>
        </p:nvGraphicFramePr>
        <p:xfrm>
          <a:off x="709613" y="1703388"/>
          <a:ext cx="6905625" cy="3530600"/>
        </p:xfrm>
        <a:graphic>
          <a:graphicData uri="http://schemas.openxmlformats.org/presentationml/2006/ole">
            <mc:AlternateContent xmlns:mc="http://schemas.openxmlformats.org/markup-compatibility/2006">
              <mc:Choice xmlns:v="urn:schemas-microsoft-com:vml" Requires="v">
                <p:oleObj spid="_x0000_s1027" name="Chart" r:id="rId6" imgW="10760663" imgH="6038055" progId="MSGraph.Chart.8">
                  <p:embed/>
                </p:oleObj>
              </mc:Choice>
              <mc:Fallback>
                <p:oleObj name="Chart" r:id="rId6" imgW="10760663" imgH="6038055" progId="MSGraph.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13" y="1703388"/>
                        <a:ext cx="6905625" cy="35306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9" name="Rectangle 17"/>
          <p:cNvSpPr>
            <a:spLocks noGrp="1"/>
          </p:cNvSpPr>
          <p:nvPr>
            <p:ph type="title"/>
          </p:nvPr>
        </p:nvSpPr>
        <p:spPr>
          <a:xfrm>
            <a:off x="457200" y="274638"/>
            <a:ext cx="8229600" cy="955675"/>
          </a:xfrm>
        </p:spPr>
        <p:txBody>
          <a:bodyPr/>
          <a:lstStyle/>
          <a:p>
            <a:pPr eaLnBrk="1" hangingPunct="1"/>
            <a:r>
              <a:rPr lang="en-US" smtClean="0">
                <a:latin typeface="Calibri" pitchFamily="34" charset="0"/>
              </a:rPr>
              <a:t>Evidence for ASA and clopidogrel</a:t>
            </a:r>
            <a:br>
              <a:rPr lang="en-US" smtClean="0">
                <a:latin typeface="Calibri" pitchFamily="34" charset="0"/>
              </a:rPr>
            </a:br>
            <a:r>
              <a:rPr lang="en-US" smtClean="0">
                <a:latin typeface="Calibri" pitchFamily="34" charset="0"/>
              </a:rPr>
              <a:t>CURE trial</a:t>
            </a:r>
            <a:endParaRPr lang="fr-CA" smtClean="0">
              <a:latin typeface="Calibri" pitchFamily="34" charset="0"/>
            </a:endParaRPr>
          </a:p>
        </p:txBody>
      </p:sp>
    </p:spTree>
    <p:custDataLst>
      <p:tags r:id="rId2"/>
    </p:custDataLst>
    <p:extLst>
      <p:ext uri="{BB962C8B-B14F-4D97-AF65-F5344CB8AC3E}">
        <p14:creationId xmlns:p14="http://schemas.microsoft.com/office/powerpoint/2010/main" val="36914085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3"/>
          <p:cNvSpPr>
            <a:spLocks noGrp="1" noChangeArrowheads="1"/>
          </p:cNvSpPr>
          <p:nvPr>
            <p:ph type="title" idx="4294967295"/>
          </p:nvPr>
        </p:nvSpPr>
        <p:spPr>
          <a:xfrm>
            <a:off x="457200" y="331788"/>
            <a:ext cx="7524750" cy="931862"/>
          </a:xfrm>
        </p:spPr>
        <p:txBody>
          <a:bodyPr/>
          <a:lstStyle/>
          <a:p>
            <a:pPr eaLnBrk="1" hangingPunct="1"/>
            <a:r>
              <a:rPr lang="en-US" smtClean="0">
                <a:latin typeface="Calibri" pitchFamily="34" charset="0"/>
              </a:rPr>
              <a:t>CURE </a:t>
            </a:r>
            <a:br>
              <a:rPr lang="en-US" smtClean="0">
                <a:latin typeface="Calibri" pitchFamily="34" charset="0"/>
              </a:rPr>
            </a:br>
            <a:r>
              <a:rPr lang="en-US" smtClean="0">
                <a:latin typeface="Calibri" pitchFamily="34" charset="0"/>
              </a:rPr>
              <a:t>Major bleeding by ASA dose</a:t>
            </a:r>
            <a:endParaRPr lang="en-CA" smtClean="0">
              <a:latin typeface="Calibri" pitchFamily="34" charset="0"/>
            </a:endParaRPr>
          </a:p>
        </p:txBody>
      </p:sp>
      <p:grpSp>
        <p:nvGrpSpPr>
          <p:cNvPr id="120835" name="Group 1"/>
          <p:cNvGrpSpPr>
            <a:grpSpLocks/>
          </p:cNvGrpSpPr>
          <p:nvPr/>
        </p:nvGrpSpPr>
        <p:grpSpPr bwMode="auto">
          <a:xfrm>
            <a:off x="457200" y="1524000"/>
            <a:ext cx="7786688" cy="5216525"/>
            <a:chOff x="457200" y="1524000"/>
            <a:chExt cx="7786688" cy="5216525"/>
          </a:xfrm>
        </p:grpSpPr>
        <p:sp>
          <p:nvSpPr>
            <p:cNvPr id="120839" name="Text Box 5"/>
            <p:cNvSpPr txBox="1">
              <a:spLocks noChangeArrowheads="1"/>
            </p:cNvSpPr>
            <p:nvPr/>
          </p:nvSpPr>
          <p:spPr bwMode="auto">
            <a:xfrm>
              <a:off x="5381730" y="5115240"/>
              <a:ext cx="927100"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dirty="0">
                  <a:solidFill>
                    <a:prstClr val="black"/>
                  </a:solidFill>
                  <a:latin typeface="Arial" charset="0"/>
                  <a:ea typeface="ＭＳ Ｐゴシック" pitchFamily="34" charset="-128"/>
                  <a:cs typeface="Arial" charset="0"/>
                </a:rPr>
                <a:t>&gt; 200 mg</a:t>
              </a:r>
            </a:p>
          </p:txBody>
        </p:sp>
        <p:sp>
          <p:nvSpPr>
            <p:cNvPr id="120840" name="Text Box 15"/>
            <p:cNvSpPr txBox="1">
              <a:spLocks noChangeArrowheads="1"/>
            </p:cNvSpPr>
            <p:nvPr/>
          </p:nvSpPr>
          <p:spPr bwMode="auto">
            <a:xfrm>
              <a:off x="1997075" y="5865813"/>
              <a:ext cx="4225925" cy="338137"/>
            </a:xfrm>
            <a:prstGeom prst="rect">
              <a:avLst/>
            </a:prstGeom>
            <a:noFill/>
            <a:ln w="25400">
              <a:noFill/>
              <a:miter lim="800000"/>
              <a:headEnd/>
              <a:tailEnd/>
            </a:ln>
          </p:spPr>
          <p:txBody>
            <a:bodyPr wrap="none">
              <a:spAutoFit/>
            </a:bodyPr>
            <a:lstStyle/>
            <a:p>
              <a:pPr defTabSz="457200" eaLnBrk="0" fontAlgn="base" hangingPunct="0">
                <a:spcBef>
                  <a:spcPct val="0"/>
                </a:spcBef>
                <a:spcAft>
                  <a:spcPct val="0"/>
                </a:spcAft>
              </a:pPr>
              <a:r>
                <a:rPr lang="fr-FR" sz="1600">
                  <a:solidFill>
                    <a:prstClr val="black"/>
                  </a:solidFill>
                  <a:latin typeface="Calibri" pitchFamily="34" charset="0"/>
                  <a:ea typeface="ＭＳ Ｐゴシック" pitchFamily="34" charset="-128"/>
                  <a:cs typeface="Arial" charset="0"/>
                </a:rPr>
                <a:t>*In addition to standard therapy (including ASA).</a:t>
              </a:r>
            </a:p>
          </p:txBody>
        </p:sp>
        <p:sp>
          <p:nvSpPr>
            <p:cNvPr id="120841" name="Text Box 31"/>
            <p:cNvSpPr txBox="1">
              <a:spLocks noChangeArrowheads="1"/>
            </p:cNvSpPr>
            <p:nvPr/>
          </p:nvSpPr>
          <p:spPr bwMode="auto">
            <a:xfrm>
              <a:off x="7094538" y="2257425"/>
              <a:ext cx="895350"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Placebo*</a:t>
              </a:r>
            </a:p>
          </p:txBody>
        </p:sp>
        <p:sp>
          <p:nvSpPr>
            <p:cNvPr id="120842" name="Line 2"/>
            <p:cNvSpPr>
              <a:spLocks noChangeShapeType="1"/>
            </p:cNvSpPr>
            <p:nvPr/>
          </p:nvSpPr>
          <p:spPr bwMode="auto">
            <a:xfrm>
              <a:off x="1684166" y="1676400"/>
              <a:ext cx="0" cy="3429000"/>
            </a:xfrm>
            <a:prstGeom prst="line">
              <a:avLst/>
            </a:prstGeom>
            <a:noFill/>
            <a:ln w="25400">
              <a:solidFill>
                <a:schemeClr val="tx1"/>
              </a:solidFill>
              <a:round/>
              <a:headEnd/>
              <a:tailEnd/>
            </a:ln>
          </p:spPr>
          <p:txBody>
            <a:bodyP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43" name="Text Box 3"/>
            <p:cNvSpPr txBox="1">
              <a:spLocks noChangeArrowheads="1"/>
            </p:cNvSpPr>
            <p:nvPr/>
          </p:nvSpPr>
          <p:spPr bwMode="auto">
            <a:xfrm>
              <a:off x="2626937" y="5105400"/>
              <a:ext cx="877699" cy="304800"/>
            </a:xfrm>
            <a:prstGeom prst="rect">
              <a:avLst/>
            </a:prstGeom>
            <a:noFill/>
            <a:ln w="25400">
              <a:noFill/>
              <a:miter lim="800000"/>
              <a:headEnd/>
              <a:tailEnd/>
            </a:ln>
          </p:spPr>
          <p:txBody>
            <a:bodyPr wrap="none">
              <a:spAutoFit/>
            </a:bodyPr>
            <a:lstStyle/>
            <a:p>
              <a:pP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&lt;100 mg</a:t>
              </a:r>
            </a:p>
          </p:txBody>
        </p:sp>
        <p:sp>
          <p:nvSpPr>
            <p:cNvPr id="120844" name="Text Box 4"/>
            <p:cNvSpPr txBox="1">
              <a:spLocks noChangeArrowheads="1"/>
            </p:cNvSpPr>
            <p:nvPr/>
          </p:nvSpPr>
          <p:spPr bwMode="auto">
            <a:xfrm>
              <a:off x="3864920" y="5116513"/>
              <a:ext cx="1128470"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100-200 mg</a:t>
              </a:r>
            </a:p>
          </p:txBody>
        </p:sp>
        <p:sp>
          <p:nvSpPr>
            <p:cNvPr id="120845" name="Text Box 6"/>
            <p:cNvSpPr txBox="1">
              <a:spLocks noChangeArrowheads="1"/>
            </p:cNvSpPr>
            <p:nvPr/>
          </p:nvSpPr>
          <p:spPr bwMode="auto">
            <a:xfrm>
              <a:off x="1266744" y="4953000"/>
              <a:ext cx="430119"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0.0</a:t>
              </a:r>
            </a:p>
          </p:txBody>
        </p:sp>
        <p:sp>
          <p:nvSpPr>
            <p:cNvPr id="120846" name="Text Box 7"/>
            <p:cNvSpPr txBox="1">
              <a:spLocks noChangeArrowheads="1"/>
            </p:cNvSpPr>
            <p:nvPr/>
          </p:nvSpPr>
          <p:spPr bwMode="auto">
            <a:xfrm>
              <a:off x="1266744" y="4343400"/>
              <a:ext cx="430119"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1.0</a:t>
              </a:r>
            </a:p>
          </p:txBody>
        </p:sp>
        <p:sp>
          <p:nvSpPr>
            <p:cNvPr id="120847" name="Text Box 8"/>
            <p:cNvSpPr txBox="1">
              <a:spLocks noChangeArrowheads="1"/>
            </p:cNvSpPr>
            <p:nvPr/>
          </p:nvSpPr>
          <p:spPr bwMode="auto">
            <a:xfrm>
              <a:off x="1266744" y="3810000"/>
              <a:ext cx="430119"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2.0</a:t>
              </a:r>
            </a:p>
          </p:txBody>
        </p:sp>
        <p:sp>
          <p:nvSpPr>
            <p:cNvPr id="120848" name="Text Box 9"/>
            <p:cNvSpPr txBox="1">
              <a:spLocks noChangeArrowheads="1"/>
            </p:cNvSpPr>
            <p:nvPr/>
          </p:nvSpPr>
          <p:spPr bwMode="auto">
            <a:xfrm>
              <a:off x="1266744" y="3200400"/>
              <a:ext cx="430119"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3.0</a:t>
              </a:r>
            </a:p>
          </p:txBody>
        </p:sp>
        <p:sp>
          <p:nvSpPr>
            <p:cNvPr id="120849" name="Text Box 10"/>
            <p:cNvSpPr txBox="1">
              <a:spLocks noChangeArrowheads="1"/>
            </p:cNvSpPr>
            <p:nvPr/>
          </p:nvSpPr>
          <p:spPr bwMode="auto">
            <a:xfrm>
              <a:off x="1266744" y="2667000"/>
              <a:ext cx="430119"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4.0</a:t>
              </a:r>
            </a:p>
          </p:txBody>
        </p:sp>
        <p:sp>
          <p:nvSpPr>
            <p:cNvPr id="120850" name="Text Box 11"/>
            <p:cNvSpPr txBox="1">
              <a:spLocks noChangeArrowheads="1"/>
            </p:cNvSpPr>
            <p:nvPr/>
          </p:nvSpPr>
          <p:spPr bwMode="auto">
            <a:xfrm>
              <a:off x="1266744" y="2057400"/>
              <a:ext cx="430119"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5.0</a:t>
              </a:r>
            </a:p>
          </p:txBody>
        </p:sp>
        <p:sp>
          <p:nvSpPr>
            <p:cNvPr id="120851" name="Text Box 12"/>
            <p:cNvSpPr txBox="1">
              <a:spLocks noChangeArrowheads="1"/>
            </p:cNvSpPr>
            <p:nvPr/>
          </p:nvSpPr>
          <p:spPr bwMode="auto">
            <a:xfrm>
              <a:off x="1266744" y="1524000"/>
              <a:ext cx="430119"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6.0</a:t>
              </a:r>
            </a:p>
          </p:txBody>
        </p:sp>
        <p:sp>
          <p:nvSpPr>
            <p:cNvPr id="120852" name="Text Box 13"/>
            <p:cNvSpPr txBox="1">
              <a:spLocks noChangeArrowheads="1"/>
            </p:cNvSpPr>
            <p:nvPr/>
          </p:nvSpPr>
          <p:spPr bwMode="auto">
            <a:xfrm rot="-5400000">
              <a:off x="225392" y="3157571"/>
              <a:ext cx="1631950" cy="304734"/>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b="1">
                  <a:solidFill>
                    <a:prstClr val="black"/>
                  </a:solidFill>
                  <a:latin typeface="Arial" charset="0"/>
                  <a:ea typeface="ＭＳ Ｐゴシック" pitchFamily="34" charset="-128"/>
                  <a:cs typeface="Arial" charset="0"/>
                </a:rPr>
                <a:t>Bleeding rate (%)</a:t>
              </a:r>
            </a:p>
          </p:txBody>
        </p:sp>
        <p:sp>
          <p:nvSpPr>
            <p:cNvPr id="120853" name="Text Box 14"/>
            <p:cNvSpPr txBox="1">
              <a:spLocks noChangeArrowheads="1"/>
            </p:cNvSpPr>
            <p:nvPr/>
          </p:nvSpPr>
          <p:spPr bwMode="auto">
            <a:xfrm>
              <a:off x="3458608" y="5410200"/>
              <a:ext cx="1937920"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b="1">
                  <a:solidFill>
                    <a:prstClr val="black"/>
                  </a:solidFill>
                  <a:latin typeface="Arial" charset="0"/>
                  <a:ea typeface="ＭＳ Ｐゴシック" pitchFamily="34" charset="-128"/>
                  <a:cs typeface="Arial" charset="0"/>
                </a:rPr>
                <a:t>ASA dose 75-325 mg</a:t>
              </a:r>
            </a:p>
          </p:txBody>
        </p:sp>
        <p:sp>
          <p:nvSpPr>
            <p:cNvPr id="120854" name="Rectangle 16"/>
            <p:cNvSpPr>
              <a:spLocks noChangeArrowheads="1"/>
            </p:cNvSpPr>
            <p:nvPr/>
          </p:nvSpPr>
          <p:spPr bwMode="auto">
            <a:xfrm>
              <a:off x="2598368" y="3962400"/>
              <a:ext cx="457101" cy="1143000"/>
            </a:xfrm>
            <a:prstGeom prst="rect">
              <a:avLst/>
            </a:prstGeom>
            <a:gradFill rotWithShape="1">
              <a:gsLst>
                <a:gs pos="0">
                  <a:srgbClr val="66FFFF"/>
                </a:gs>
                <a:gs pos="50000">
                  <a:srgbClr val="B1FFFF"/>
                </a:gs>
                <a:gs pos="100000">
                  <a:srgbClr val="66FFFF"/>
                </a:gs>
              </a:gsLst>
              <a:lin ang="0" scaled="1"/>
            </a:gradFill>
            <a:ln w="25400">
              <a:noFill/>
              <a:miter lim="800000"/>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55" name="Rectangle 17"/>
            <p:cNvSpPr>
              <a:spLocks noChangeArrowheads="1"/>
            </p:cNvSpPr>
            <p:nvPr/>
          </p:nvSpPr>
          <p:spPr bwMode="auto">
            <a:xfrm>
              <a:off x="3055470" y="3581400"/>
              <a:ext cx="457101" cy="1524000"/>
            </a:xfrm>
            <a:prstGeom prst="rect">
              <a:avLst/>
            </a:prstGeom>
            <a:gradFill rotWithShape="0">
              <a:gsLst>
                <a:gs pos="0">
                  <a:srgbClr val="FFFF00"/>
                </a:gs>
                <a:gs pos="50000">
                  <a:srgbClr val="ACAC00"/>
                </a:gs>
                <a:gs pos="100000">
                  <a:srgbClr val="FFFF00"/>
                </a:gs>
              </a:gsLst>
              <a:lin ang="0" scaled="1"/>
            </a:gradFill>
            <a:ln w="25400">
              <a:noFill/>
              <a:miter lim="800000"/>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56" name="Rectangle 18"/>
            <p:cNvSpPr>
              <a:spLocks noChangeArrowheads="1"/>
            </p:cNvSpPr>
            <p:nvPr/>
          </p:nvSpPr>
          <p:spPr bwMode="auto">
            <a:xfrm>
              <a:off x="3969673" y="3733800"/>
              <a:ext cx="457101" cy="1371600"/>
            </a:xfrm>
            <a:prstGeom prst="rect">
              <a:avLst/>
            </a:prstGeom>
            <a:gradFill rotWithShape="1">
              <a:gsLst>
                <a:gs pos="0">
                  <a:srgbClr val="66FFFF"/>
                </a:gs>
                <a:gs pos="50000">
                  <a:srgbClr val="CAFFFF"/>
                </a:gs>
                <a:gs pos="100000">
                  <a:srgbClr val="66FFFF"/>
                </a:gs>
              </a:gsLst>
              <a:lin ang="0" scaled="1"/>
            </a:gradFill>
            <a:ln w="25400">
              <a:noFill/>
              <a:miter lim="800000"/>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57" name="Rectangle 19"/>
            <p:cNvSpPr>
              <a:spLocks noChangeArrowheads="1"/>
            </p:cNvSpPr>
            <p:nvPr/>
          </p:nvSpPr>
          <p:spPr bwMode="auto">
            <a:xfrm>
              <a:off x="4426774" y="3048000"/>
              <a:ext cx="457101" cy="2057400"/>
            </a:xfrm>
            <a:prstGeom prst="rect">
              <a:avLst/>
            </a:prstGeom>
            <a:gradFill rotWithShape="0">
              <a:gsLst>
                <a:gs pos="0">
                  <a:srgbClr val="FFFF00"/>
                </a:gs>
                <a:gs pos="50000">
                  <a:srgbClr val="ACAC00"/>
                </a:gs>
                <a:gs pos="100000">
                  <a:srgbClr val="FFFF00"/>
                </a:gs>
              </a:gsLst>
              <a:lin ang="0" scaled="1"/>
            </a:gradFill>
            <a:ln w="25400">
              <a:noFill/>
              <a:miter lim="800000"/>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58" name="Rectangle 20"/>
            <p:cNvSpPr>
              <a:spLocks noChangeArrowheads="1"/>
            </p:cNvSpPr>
            <p:nvPr/>
          </p:nvSpPr>
          <p:spPr bwMode="auto">
            <a:xfrm>
              <a:off x="5340977" y="2819400"/>
              <a:ext cx="457101" cy="2286000"/>
            </a:xfrm>
            <a:prstGeom prst="rect">
              <a:avLst/>
            </a:prstGeom>
            <a:gradFill rotWithShape="1">
              <a:gsLst>
                <a:gs pos="0">
                  <a:srgbClr val="66FFFF"/>
                </a:gs>
                <a:gs pos="50000">
                  <a:srgbClr val="ACFFFF"/>
                </a:gs>
                <a:gs pos="100000">
                  <a:srgbClr val="66FFFF"/>
                </a:gs>
              </a:gsLst>
              <a:lin ang="0" scaled="1"/>
            </a:gradFill>
            <a:ln w="25400">
              <a:noFill/>
              <a:miter lim="800000"/>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59" name="Rectangle 21"/>
            <p:cNvSpPr>
              <a:spLocks noChangeArrowheads="1"/>
            </p:cNvSpPr>
            <p:nvPr/>
          </p:nvSpPr>
          <p:spPr bwMode="auto">
            <a:xfrm>
              <a:off x="5798078" y="2286000"/>
              <a:ext cx="457101" cy="2819400"/>
            </a:xfrm>
            <a:prstGeom prst="rect">
              <a:avLst/>
            </a:prstGeom>
            <a:gradFill rotWithShape="0">
              <a:gsLst>
                <a:gs pos="0">
                  <a:srgbClr val="FFFF00"/>
                </a:gs>
                <a:gs pos="50000">
                  <a:srgbClr val="ACAC00"/>
                </a:gs>
                <a:gs pos="100000">
                  <a:srgbClr val="FFFF00"/>
                </a:gs>
              </a:gsLst>
              <a:lin ang="0" scaled="1"/>
            </a:gradFill>
            <a:ln w="25400">
              <a:noFill/>
              <a:miter lim="800000"/>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60" name="Line 22"/>
            <p:cNvSpPr>
              <a:spLocks noChangeShapeType="1"/>
            </p:cNvSpPr>
            <p:nvPr/>
          </p:nvSpPr>
          <p:spPr bwMode="auto">
            <a:xfrm>
              <a:off x="1684166" y="5105400"/>
              <a:ext cx="5028116" cy="0"/>
            </a:xfrm>
            <a:prstGeom prst="line">
              <a:avLst/>
            </a:prstGeom>
            <a:noFill/>
            <a:ln w="25400">
              <a:solidFill>
                <a:schemeClr val="tx1"/>
              </a:solidFill>
              <a:round/>
              <a:headEnd/>
              <a:tailEnd/>
            </a:ln>
          </p:spPr>
          <p:txBody>
            <a:bodyP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61" name="Text Box 23"/>
            <p:cNvSpPr txBox="1">
              <a:spLocks noChangeArrowheads="1"/>
            </p:cNvSpPr>
            <p:nvPr/>
          </p:nvSpPr>
          <p:spPr bwMode="auto">
            <a:xfrm>
              <a:off x="2619002" y="3962400"/>
              <a:ext cx="415835" cy="33655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600" b="1">
                  <a:solidFill>
                    <a:srgbClr val="000000"/>
                  </a:solidFill>
                  <a:latin typeface="Arial" charset="0"/>
                  <a:ea typeface="ＭＳ Ｐゴシック" pitchFamily="34" charset="-128"/>
                  <a:cs typeface="Arial" charset="0"/>
                </a:rPr>
                <a:t>2.0</a:t>
              </a:r>
            </a:p>
          </p:txBody>
        </p:sp>
        <p:sp>
          <p:nvSpPr>
            <p:cNvPr id="120862" name="Text Box 24"/>
            <p:cNvSpPr txBox="1">
              <a:spLocks noChangeArrowheads="1"/>
            </p:cNvSpPr>
            <p:nvPr/>
          </p:nvSpPr>
          <p:spPr bwMode="auto">
            <a:xfrm>
              <a:off x="3076103" y="3581400"/>
              <a:ext cx="415835" cy="33655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600" b="1">
                  <a:solidFill>
                    <a:srgbClr val="000000"/>
                  </a:solidFill>
                  <a:latin typeface="Arial" charset="0"/>
                  <a:ea typeface="ＭＳ Ｐゴシック" pitchFamily="34" charset="-128"/>
                  <a:cs typeface="Arial" charset="0"/>
                </a:rPr>
                <a:t>2.6</a:t>
              </a:r>
            </a:p>
          </p:txBody>
        </p:sp>
        <p:sp>
          <p:nvSpPr>
            <p:cNvPr id="120863" name="Text Box 25"/>
            <p:cNvSpPr txBox="1">
              <a:spLocks noChangeArrowheads="1"/>
            </p:cNvSpPr>
            <p:nvPr/>
          </p:nvSpPr>
          <p:spPr bwMode="auto">
            <a:xfrm>
              <a:off x="3990306" y="3733800"/>
              <a:ext cx="415835" cy="33655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600" b="1">
                  <a:solidFill>
                    <a:srgbClr val="000000"/>
                  </a:solidFill>
                  <a:latin typeface="Arial" charset="0"/>
                  <a:ea typeface="ＭＳ Ｐゴシック" pitchFamily="34" charset="-128"/>
                  <a:cs typeface="Arial" charset="0"/>
                </a:rPr>
                <a:t>2.3</a:t>
              </a:r>
            </a:p>
          </p:txBody>
        </p:sp>
        <p:sp>
          <p:nvSpPr>
            <p:cNvPr id="120864" name="Text Box 26"/>
            <p:cNvSpPr txBox="1">
              <a:spLocks noChangeArrowheads="1"/>
            </p:cNvSpPr>
            <p:nvPr/>
          </p:nvSpPr>
          <p:spPr bwMode="auto">
            <a:xfrm>
              <a:off x="4447408" y="3048000"/>
              <a:ext cx="415835" cy="33655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600" b="1">
                  <a:solidFill>
                    <a:srgbClr val="000000"/>
                  </a:solidFill>
                  <a:latin typeface="Arial" charset="0"/>
                  <a:ea typeface="ＭＳ Ｐゴシック" pitchFamily="34" charset="-128"/>
                  <a:cs typeface="Arial" charset="0"/>
                </a:rPr>
                <a:t>3.5</a:t>
              </a:r>
            </a:p>
          </p:txBody>
        </p:sp>
        <p:sp>
          <p:nvSpPr>
            <p:cNvPr id="120865" name="Text Box 27"/>
            <p:cNvSpPr txBox="1">
              <a:spLocks noChangeArrowheads="1"/>
            </p:cNvSpPr>
            <p:nvPr/>
          </p:nvSpPr>
          <p:spPr bwMode="auto">
            <a:xfrm>
              <a:off x="5361611" y="2819400"/>
              <a:ext cx="415835" cy="33655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600" b="1">
                  <a:solidFill>
                    <a:srgbClr val="000000"/>
                  </a:solidFill>
                  <a:latin typeface="Arial" charset="0"/>
                  <a:ea typeface="ＭＳ Ｐゴシック" pitchFamily="34" charset="-128"/>
                  <a:cs typeface="Arial" charset="0"/>
                </a:rPr>
                <a:t>4.0</a:t>
              </a:r>
            </a:p>
          </p:txBody>
        </p:sp>
        <p:sp>
          <p:nvSpPr>
            <p:cNvPr id="120866" name="Text Box 28"/>
            <p:cNvSpPr txBox="1">
              <a:spLocks noChangeArrowheads="1"/>
            </p:cNvSpPr>
            <p:nvPr/>
          </p:nvSpPr>
          <p:spPr bwMode="auto">
            <a:xfrm>
              <a:off x="5818712" y="2286000"/>
              <a:ext cx="415835" cy="33655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600" b="1">
                  <a:solidFill>
                    <a:srgbClr val="000000"/>
                  </a:solidFill>
                  <a:latin typeface="Arial" charset="0"/>
                  <a:ea typeface="ＭＳ Ｐゴシック" pitchFamily="34" charset="-128"/>
                  <a:cs typeface="Arial" charset="0"/>
                </a:rPr>
                <a:t>4.9</a:t>
              </a:r>
            </a:p>
          </p:txBody>
        </p:sp>
        <p:sp>
          <p:nvSpPr>
            <p:cNvPr id="120867" name="Rectangle 29"/>
            <p:cNvSpPr>
              <a:spLocks noChangeArrowheads="1"/>
            </p:cNvSpPr>
            <p:nvPr/>
          </p:nvSpPr>
          <p:spPr bwMode="auto">
            <a:xfrm>
              <a:off x="6712281" y="2286000"/>
              <a:ext cx="380918" cy="228600"/>
            </a:xfrm>
            <a:prstGeom prst="rect">
              <a:avLst/>
            </a:prstGeom>
            <a:gradFill rotWithShape="1">
              <a:gsLst>
                <a:gs pos="0">
                  <a:srgbClr val="66FFFF"/>
                </a:gs>
                <a:gs pos="50000">
                  <a:srgbClr val="C0FFFF"/>
                </a:gs>
                <a:gs pos="100000">
                  <a:srgbClr val="66FFFF"/>
                </a:gs>
              </a:gsLst>
              <a:lin ang="0" scaled="1"/>
            </a:gradFill>
            <a:ln w="25400">
              <a:noFill/>
              <a:miter lim="800000"/>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68" name="Rectangle 30"/>
            <p:cNvSpPr>
              <a:spLocks noChangeArrowheads="1"/>
            </p:cNvSpPr>
            <p:nvPr/>
          </p:nvSpPr>
          <p:spPr bwMode="auto">
            <a:xfrm>
              <a:off x="6712281" y="2743200"/>
              <a:ext cx="380918" cy="228600"/>
            </a:xfrm>
            <a:prstGeom prst="rect">
              <a:avLst/>
            </a:prstGeom>
            <a:gradFill rotWithShape="0">
              <a:gsLst>
                <a:gs pos="0">
                  <a:srgbClr val="FFFF00"/>
                </a:gs>
                <a:gs pos="50000">
                  <a:srgbClr val="ACAC00"/>
                </a:gs>
                <a:gs pos="100000">
                  <a:srgbClr val="FFFF00"/>
                </a:gs>
              </a:gsLst>
              <a:lin ang="0" scaled="1"/>
            </a:gradFill>
            <a:ln w="25400">
              <a:noFill/>
              <a:miter lim="800000"/>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20869" name="Text Box 32"/>
            <p:cNvSpPr txBox="1">
              <a:spLocks noChangeArrowheads="1"/>
            </p:cNvSpPr>
            <p:nvPr/>
          </p:nvSpPr>
          <p:spPr bwMode="auto">
            <a:xfrm>
              <a:off x="7093199" y="2667000"/>
              <a:ext cx="1150689" cy="304800"/>
            </a:xfrm>
            <a:prstGeom prst="rect">
              <a:avLst/>
            </a:prstGeom>
            <a:noFill/>
            <a:ln w="25400">
              <a:noFill/>
              <a:miter lim="800000"/>
              <a:headEnd/>
              <a:tailEnd/>
            </a:ln>
          </p:spPr>
          <p:txBody>
            <a:bodyPr wrap="none">
              <a:spAutoFit/>
            </a:bodyPr>
            <a:lstStyle/>
            <a:p>
              <a:pPr algn="ctr" defTabSz="457200" eaLnBrk="0" fontAlgn="base" hangingPunct="0">
                <a:spcBef>
                  <a:spcPct val="0"/>
                </a:spcBef>
                <a:spcAft>
                  <a:spcPct val="0"/>
                </a:spcAft>
              </a:pPr>
              <a:r>
                <a:rPr lang="en-US" sz="1400">
                  <a:solidFill>
                    <a:prstClr val="black"/>
                  </a:solidFill>
                  <a:latin typeface="Arial" charset="0"/>
                  <a:ea typeface="ＭＳ Ｐゴシック" pitchFamily="34" charset="-128"/>
                  <a:cs typeface="Arial" charset="0"/>
                </a:rPr>
                <a:t>Clopidogrel*</a:t>
              </a:r>
            </a:p>
          </p:txBody>
        </p:sp>
        <p:sp>
          <p:nvSpPr>
            <p:cNvPr id="120870" name="Text Box 36"/>
            <p:cNvSpPr txBox="1">
              <a:spLocks noChangeArrowheads="1"/>
            </p:cNvSpPr>
            <p:nvPr/>
          </p:nvSpPr>
          <p:spPr bwMode="auto">
            <a:xfrm>
              <a:off x="457200" y="6402388"/>
              <a:ext cx="5797550" cy="338137"/>
            </a:xfrm>
            <a:prstGeom prst="rect">
              <a:avLst/>
            </a:prstGeom>
            <a:noFill/>
            <a:ln w="25400">
              <a:noFill/>
              <a:miter lim="800000"/>
              <a:headEnd/>
              <a:tailEnd/>
            </a:ln>
          </p:spPr>
          <p:txBody>
            <a:bodyPr>
              <a:spAutoFit/>
            </a:bodyPr>
            <a:lstStyle/>
            <a:p>
              <a:pPr defTabSz="457200" eaLnBrk="0" fontAlgn="base" hangingPunct="0">
                <a:spcBef>
                  <a:spcPct val="0"/>
                </a:spcBef>
                <a:spcAft>
                  <a:spcPct val="0"/>
                </a:spcAft>
              </a:pPr>
              <a:r>
                <a:rPr lang="en-GB" sz="1600">
                  <a:solidFill>
                    <a:prstClr val="black"/>
                  </a:solidFill>
                  <a:latin typeface="Calibri" pitchFamily="34" charset="0"/>
                  <a:ea typeface="ＭＳ Ｐゴシック" pitchFamily="34" charset="-128"/>
                  <a:cs typeface="Arial" charset="0"/>
                </a:rPr>
                <a:t>CURE Trial Investigators</a:t>
              </a:r>
              <a:r>
                <a:rPr lang="en-US" sz="1600">
                  <a:solidFill>
                    <a:prstClr val="black"/>
                  </a:solidFill>
                  <a:latin typeface="Calibri" pitchFamily="34" charset="0"/>
                  <a:ea typeface="ＭＳ Ｐゴシック" pitchFamily="34" charset="-128"/>
                  <a:cs typeface="Arial" charset="0"/>
                </a:rPr>
                <a:t>. </a:t>
              </a:r>
              <a:r>
                <a:rPr lang="en-US" sz="1600" i="1">
                  <a:solidFill>
                    <a:prstClr val="black"/>
                  </a:solidFill>
                  <a:latin typeface="Calibri" pitchFamily="34" charset="0"/>
                  <a:ea typeface="ＭＳ Ｐゴシック" pitchFamily="34" charset="-128"/>
                  <a:cs typeface="Arial" charset="0"/>
                </a:rPr>
                <a:t>N Engl J Med </a:t>
              </a:r>
              <a:r>
                <a:rPr lang="en-US" sz="1600">
                  <a:solidFill>
                    <a:prstClr val="black"/>
                  </a:solidFill>
                  <a:latin typeface="Calibri" pitchFamily="34" charset="0"/>
                  <a:ea typeface="ＭＳ Ｐゴシック" pitchFamily="34" charset="-128"/>
                  <a:cs typeface="Arial" charset="0"/>
                </a:rPr>
                <a:t>2001;345(7):494-502.</a:t>
              </a:r>
              <a:endParaRPr lang="en-US" sz="1600">
                <a:solidFill>
                  <a:srgbClr val="EAEAEA"/>
                </a:solidFill>
                <a:latin typeface="Calibri" pitchFamily="34" charset="0"/>
                <a:ea typeface="ＭＳ Ｐゴシック" pitchFamily="34" charset="-128"/>
                <a:cs typeface="Arial" charset="0"/>
              </a:endParaRPr>
            </a:p>
          </p:txBody>
        </p:sp>
      </p:grpSp>
      <p:sp>
        <p:nvSpPr>
          <p:cNvPr id="118821" name="Oval 35"/>
          <p:cNvSpPr>
            <a:spLocks noChangeArrowheads="1"/>
          </p:cNvSpPr>
          <p:nvPr/>
        </p:nvSpPr>
        <p:spPr bwMode="auto">
          <a:xfrm>
            <a:off x="5146675" y="2619375"/>
            <a:ext cx="792163" cy="720725"/>
          </a:xfrm>
          <a:prstGeom prst="ellipse">
            <a:avLst/>
          </a:prstGeom>
          <a:noFill/>
          <a:ln w="57150">
            <a:solidFill>
              <a:srgbClr val="FF0000"/>
            </a:solidFill>
            <a:round/>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18820" name="Oval 34"/>
          <p:cNvSpPr>
            <a:spLocks noChangeArrowheads="1"/>
          </p:cNvSpPr>
          <p:nvPr/>
        </p:nvSpPr>
        <p:spPr bwMode="auto">
          <a:xfrm>
            <a:off x="2914650" y="3340100"/>
            <a:ext cx="792163" cy="720725"/>
          </a:xfrm>
          <a:prstGeom prst="ellipse">
            <a:avLst/>
          </a:prstGeom>
          <a:noFill/>
          <a:ln w="57150">
            <a:solidFill>
              <a:srgbClr val="FF0000"/>
            </a:solidFill>
            <a:round/>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41" name="Footer Placeholder 3"/>
          <p:cNvSpPr>
            <a:spLocks noGrp="1"/>
          </p:cNvSpPr>
          <p:nvPr>
            <p:ph type="ftr" sz="quarter" idx="11"/>
          </p:nvPr>
        </p:nvSpPr>
        <p:spPr bwMode="auto">
          <a:xfrm>
            <a:off x="5086350" y="6251575"/>
            <a:ext cx="262255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050" dirty="0" smtClean="0">
                <a:solidFill>
                  <a:prstClr val="black"/>
                </a:solidFill>
                <a:latin typeface="Calibri" pitchFamily="34" charset="0"/>
                <a:cs typeface="Arial" charset="0"/>
              </a:rPr>
              <a:t>© 2011 - TIGC</a:t>
            </a:r>
          </a:p>
        </p:txBody>
      </p:sp>
    </p:spTree>
    <p:extLst>
      <p:ext uri="{BB962C8B-B14F-4D97-AF65-F5344CB8AC3E}">
        <p14:creationId xmlns:p14="http://schemas.microsoft.com/office/powerpoint/2010/main" val="338622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1" grpId="0" animBg="1"/>
      <p:bldP spid="1188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4"/>
          <p:cNvSpPr>
            <a:spLocks noGrp="1" noChangeArrowheads="1"/>
          </p:cNvSpPr>
          <p:nvPr>
            <p:ph type="title"/>
          </p:nvPr>
        </p:nvSpPr>
        <p:spPr>
          <a:xfrm>
            <a:off x="330200" y="0"/>
            <a:ext cx="8229600" cy="1143000"/>
          </a:xfrm>
        </p:spPr>
        <p:txBody>
          <a:bodyPr/>
          <a:lstStyle/>
          <a:p>
            <a:pPr eaLnBrk="1" hangingPunct="1"/>
            <a:r>
              <a:rPr lang="en-GB" smtClean="0">
                <a:latin typeface="Calibri" pitchFamily="34" charset="0"/>
              </a:rPr>
              <a:t>PLATO study design</a:t>
            </a:r>
          </a:p>
        </p:txBody>
      </p:sp>
      <p:grpSp>
        <p:nvGrpSpPr>
          <p:cNvPr id="121859" name="Group 9"/>
          <p:cNvGrpSpPr>
            <a:grpSpLocks/>
          </p:cNvGrpSpPr>
          <p:nvPr/>
        </p:nvGrpSpPr>
        <p:grpSpPr bwMode="auto">
          <a:xfrm>
            <a:off x="115888" y="2463800"/>
            <a:ext cx="8901112" cy="3692525"/>
            <a:chOff x="115888" y="2616200"/>
            <a:chExt cx="8901112" cy="3692525"/>
          </a:xfrm>
        </p:grpSpPr>
        <p:sp>
          <p:nvSpPr>
            <p:cNvPr id="172035" name="AutoShape 2"/>
            <p:cNvSpPr>
              <a:spLocks noChangeArrowheads="1"/>
            </p:cNvSpPr>
            <p:nvPr/>
          </p:nvSpPr>
          <p:spPr bwMode="blackWhite">
            <a:xfrm>
              <a:off x="1708150" y="5627688"/>
              <a:ext cx="5641975" cy="681037"/>
            </a:xfrm>
            <a:prstGeom prst="roundRect">
              <a:avLst>
                <a:gd name="adj" fmla="val 16667"/>
              </a:avLst>
            </a:prstGeom>
            <a:solidFill>
              <a:schemeClr val="bg2">
                <a:lumMod val="40000"/>
                <a:lumOff val="60000"/>
              </a:schemeClr>
            </a:solidFill>
            <a:ln w="28575" algn="ctr">
              <a:solidFill>
                <a:schemeClr val="tx1"/>
              </a:solidFill>
              <a:round/>
              <a:headEnd/>
              <a:tailEnd/>
            </a:ln>
          </p:spPr>
          <p:txBody>
            <a:bodyPr wrap="none" anchor="ctr"/>
            <a:lstStyle/>
            <a:p>
              <a:pPr algn="ctr" eaLnBrk="0" fontAlgn="base" hangingPunct="0">
                <a:spcBef>
                  <a:spcPct val="30000"/>
                </a:spcBef>
                <a:spcAft>
                  <a:spcPct val="0"/>
                </a:spcAft>
                <a:tabLst>
                  <a:tab pos="1887538" algn="l"/>
                </a:tabLst>
                <a:defRPr/>
              </a:pPr>
              <a:r>
                <a:rPr lang="en-GB" sz="2000" dirty="0">
                  <a:solidFill>
                    <a:srgbClr val="000066"/>
                  </a:solidFill>
                  <a:latin typeface="Calibri" pitchFamily="34" charset="0"/>
                  <a:cs typeface="Arial" charset="0"/>
                </a:rPr>
                <a:t>Primary end point: CV death + MI + Stroke </a:t>
              </a:r>
            </a:p>
            <a:p>
              <a:pPr algn="ctr" eaLnBrk="0" fontAlgn="base" hangingPunct="0">
                <a:spcBef>
                  <a:spcPct val="0"/>
                </a:spcBef>
                <a:spcAft>
                  <a:spcPct val="0"/>
                </a:spcAft>
                <a:tabLst>
                  <a:tab pos="1887538" algn="l"/>
                </a:tabLst>
                <a:defRPr/>
              </a:pPr>
              <a:r>
                <a:rPr lang="en-GB" sz="2000" dirty="0">
                  <a:solidFill>
                    <a:srgbClr val="000066"/>
                  </a:solidFill>
                  <a:latin typeface="Calibri" pitchFamily="34" charset="0"/>
                  <a:cs typeface="Arial" charset="0"/>
                </a:rPr>
                <a:t>Primary safety end point: Total major bleeding</a:t>
              </a:r>
            </a:p>
          </p:txBody>
        </p:sp>
        <p:sp>
          <p:nvSpPr>
            <p:cNvPr id="121863" name="AutoShape 3"/>
            <p:cNvSpPr>
              <a:spLocks noChangeArrowheads="1"/>
            </p:cNvSpPr>
            <p:nvPr/>
          </p:nvSpPr>
          <p:spPr bwMode="blackWhite">
            <a:xfrm>
              <a:off x="2665413" y="4962525"/>
              <a:ext cx="3636962" cy="434975"/>
            </a:xfrm>
            <a:prstGeom prst="roundRect">
              <a:avLst>
                <a:gd name="adj" fmla="val 16667"/>
              </a:avLst>
            </a:prstGeom>
            <a:noFill/>
            <a:ln w="28575" cap="rnd" algn="ctr">
              <a:solidFill>
                <a:schemeClr val="tx1"/>
              </a:solidFill>
              <a:prstDash val="sysDot"/>
              <a:round/>
              <a:headEnd/>
              <a:tailEnd/>
            </a:ln>
          </p:spPr>
          <p:txBody>
            <a:bodyPr wrap="none" anchor="ctr"/>
            <a:lstStyle/>
            <a:p>
              <a:pPr algn="ctr" eaLnBrk="0" fontAlgn="base" hangingPunct="0">
                <a:lnSpc>
                  <a:spcPct val="95000"/>
                </a:lnSpc>
                <a:spcBef>
                  <a:spcPct val="0"/>
                </a:spcBef>
                <a:spcAft>
                  <a:spcPct val="0"/>
                </a:spcAft>
              </a:pPr>
              <a:r>
                <a:rPr lang="en-GB" sz="2000">
                  <a:solidFill>
                    <a:prstClr val="black"/>
                  </a:solidFill>
                  <a:latin typeface="Calibri" pitchFamily="34" charset="0"/>
                  <a:cs typeface="Arial" charset="0"/>
                </a:rPr>
                <a:t>6–12-month exposure</a:t>
              </a:r>
            </a:p>
          </p:txBody>
        </p:sp>
        <p:sp>
          <p:nvSpPr>
            <p:cNvPr id="121864" name="Line 6"/>
            <p:cNvSpPr>
              <a:spLocks noChangeShapeType="1"/>
            </p:cNvSpPr>
            <p:nvPr/>
          </p:nvSpPr>
          <p:spPr bwMode="auto">
            <a:xfrm>
              <a:off x="4440238" y="2616200"/>
              <a:ext cx="0" cy="290513"/>
            </a:xfrm>
            <a:prstGeom prst="line">
              <a:avLst/>
            </a:prstGeom>
            <a:noFill/>
            <a:ln w="28575">
              <a:solidFill>
                <a:schemeClr val="tx1"/>
              </a:solidFill>
              <a:round/>
              <a:headEnd/>
              <a:tailEnd/>
            </a:ln>
          </p:spPr>
          <p:txBody>
            <a:bodyPr/>
            <a:lstStyle/>
            <a:p>
              <a:pPr defTabSz="457200" fontAlgn="base">
                <a:spcBef>
                  <a:spcPct val="0"/>
                </a:spcBef>
                <a:spcAft>
                  <a:spcPct val="0"/>
                </a:spcAft>
              </a:pPr>
              <a:endParaRPr lang="fr-FR">
                <a:solidFill>
                  <a:prstClr val="black"/>
                </a:solidFill>
                <a:latin typeface="Arial" charset="0"/>
                <a:cs typeface="Arial" charset="0"/>
              </a:endParaRPr>
            </a:p>
          </p:txBody>
        </p:sp>
        <p:sp>
          <p:nvSpPr>
            <p:cNvPr id="121865" name="AutoShape 7"/>
            <p:cNvSpPr>
              <a:spLocks/>
            </p:cNvSpPr>
            <p:nvPr/>
          </p:nvSpPr>
          <p:spPr bwMode="auto">
            <a:xfrm rot="5400000">
              <a:off x="4242594" y="872332"/>
              <a:ext cx="473075" cy="4516437"/>
            </a:xfrm>
            <a:prstGeom prst="leftBracket">
              <a:avLst>
                <a:gd name="adj" fmla="val 0"/>
              </a:avLst>
            </a:prstGeom>
            <a:noFill/>
            <a:ln w="28575">
              <a:solidFill>
                <a:schemeClr val="tx1"/>
              </a:solidFill>
              <a:round/>
              <a:headEnd/>
              <a:tailEnd/>
            </a:ln>
          </p:spPr>
          <p:txBody>
            <a:bodyPr wrap="none" anchor="ctr"/>
            <a:lstStyle/>
            <a:p>
              <a:pPr fontAlgn="base">
                <a:spcBef>
                  <a:spcPct val="0"/>
                </a:spcBef>
                <a:spcAft>
                  <a:spcPct val="0"/>
                </a:spcAft>
              </a:pPr>
              <a:endParaRPr lang="en-GB" sz="1400">
                <a:solidFill>
                  <a:prstClr val="black"/>
                </a:solidFill>
                <a:latin typeface="Calibri" pitchFamily="34" charset="0"/>
                <a:cs typeface="Arial" charset="0"/>
              </a:endParaRPr>
            </a:p>
          </p:txBody>
        </p:sp>
        <p:sp>
          <p:nvSpPr>
            <p:cNvPr id="172039" name="AutoShape 8"/>
            <p:cNvSpPr>
              <a:spLocks noChangeArrowheads="1"/>
            </p:cNvSpPr>
            <p:nvPr/>
          </p:nvSpPr>
          <p:spPr bwMode="blackWhite">
            <a:xfrm>
              <a:off x="115888" y="3052763"/>
              <a:ext cx="4572000" cy="1530350"/>
            </a:xfrm>
            <a:prstGeom prst="roundRect">
              <a:avLst>
                <a:gd name="adj" fmla="val 16667"/>
              </a:avLst>
            </a:prstGeom>
            <a:solidFill>
              <a:schemeClr val="accent4"/>
            </a:solidFill>
            <a:ln w="28575" algn="ctr">
              <a:solidFill>
                <a:schemeClr val="tx1"/>
              </a:solidFill>
              <a:round/>
              <a:headEnd/>
              <a:tailEnd/>
            </a:ln>
          </p:spPr>
          <p:txBody>
            <a:bodyPr wrap="none" anchor="ctr"/>
            <a:lstStyle/>
            <a:p>
              <a:pPr algn="ctr" eaLnBrk="0" fontAlgn="base" hangingPunct="0">
                <a:spcBef>
                  <a:spcPct val="0"/>
                </a:spcBef>
                <a:spcAft>
                  <a:spcPct val="0"/>
                </a:spcAft>
                <a:defRPr/>
              </a:pPr>
              <a:r>
                <a:rPr lang="en-GB" sz="2000" dirty="0" err="1">
                  <a:solidFill>
                    <a:prstClr val="white"/>
                  </a:solidFill>
                  <a:latin typeface="Calibri" pitchFamily="34" charset="0"/>
                  <a:cs typeface="Arial" charset="0"/>
                </a:rPr>
                <a:t>Clopidogrel</a:t>
              </a:r>
              <a:endParaRPr lang="en-GB" sz="2000" dirty="0">
                <a:solidFill>
                  <a:prstClr val="white"/>
                </a:solidFill>
                <a:latin typeface="Calibri" pitchFamily="34" charset="0"/>
                <a:cs typeface="Arial" charset="0"/>
              </a:endParaRPr>
            </a:p>
            <a:p>
              <a:pPr algn="ctr" eaLnBrk="0" fontAlgn="base" hangingPunct="0">
                <a:spcBef>
                  <a:spcPct val="0"/>
                </a:spcBef>
                <a:spcAft>
                  <a:spcPct val="0"/>
                </a:spcAft>
                <a:defRPr/>
              </a:pPr>
              <a:r>
                <a:rPr lang="en-GB" sz="2000" dirty="0">
                  <a:solidFill>
                    <a:prstClr val="white"/>
                  </a:solidFill>
                  <a:latin typeface="Calibri" pitchFamily="34" charset="0"/>
                  <a:cs typeface="Arial" charset="0"/>
                </a:rPr>
                <a:t>If pre-treated, no additional loading dose;</a:t>
              </a:r>
            </a:p>
            <a:p>
              <a:pPr algn="ctr" eaLnBrk="0" fontAlgn="base" hangingPunct="0">
                <a:spcBef>
                  <a:spcPct val="0"/>
                </a:spcBef>
                <a:spcAft>
                  <a:spcPct val="0"/>
                </a:spcAft>
                <a:defRPr/>
              </a:pPr>
              <a:r>
                <a:rPr lang="en-GB" sz="2000" dirty="0">
                  <a:solidFill>
                    <a:prstClr val="white"/>
                  </a:solidFill>
                  <a:latin typeface="Calibri" pitchFamily="34" charset="0"/>
                  <a:cs typeface="Arial" charset="0"/>
                </a:rPr>
                <a:t>if naive, standard 300 mg loading dose,</a:t>
              </a:r>
            </a:p>
            <a:p>
              <a:pPr algn="ctr" eaLnBrk="0" fontAlgn="base" hangingPunct="0">
                <a:spcBef>
                  <a:spcPct val="0"/>
                </a:spcBef>
                <a:spcAft>
                  <a:spcPct val="0"/>
                </a:spcAft>
                <a:defRPr/>
              </a:pPr>
              <a:r>
                <a:rPr lang="en-GB" sz="2000" dirty="0">
                  <a:solidFill>
                    <a:prstClr val="white"/>
                  </a:solidFill>
                  <a:latin typeface="Calibri" pitchFamily="34" charset="0"/>
                  <a:cs typeface="Arial" charset="0"/>
                </a:rPr>
                <a:t>then 75 mg </a:t>
              </a:r>
              <a:r>
                <a:rPr lang="en-GB" sz="2000" dirty="0" err="1">
                  <a:solidFill>
                    <a:prstClr val="white"/>
                  </a:solidFill>
                  <a:latin typeface="Calibri" pitchFamily="34" charset="0"/>
                  <a:cs typeface="Arial" charset="0"/>
                </a:rPr>
                <a:t>qd</a:t>
              </a:r>
              <a:r>
                <a:rPr lang="en-GB" sz="2000" dirty="0">
                  <a:solidFill>
                    <a:prstClr val="white"/>
                  </a:solidFill>
                  <a:latin typeface="Calibri" pitchFamily="34" charset="0"/>
                  <a:cs typeface="Arial" charset="0"/>
                </a:rPr>
                <a:t> maintenance;</a:t>
              </a:r>
            </a:p>
            <a:p>
              <a:pPr algn="ctr" eaLnBrk="0" fontAlgn="base" hangingPunct="0">
                <a:spcBef>
                  <a:spcPct val="0"/>
                </a:spcBef>
                <a:spcAft>
                  <a:spcPct val="0"/>
                </a:spcAft>
                <a:defRPr/>
              </a:pPr>
              <a:r>
                <a:rPr lang="en-GB" sz="2000" dirty="0">
                  <a:solidFill>
                    <a:prstClr val="white"/>
                  </a:solidFill>
                  <a:latin typeface="Calibri" pitchFamily="34" charset="0"/>
                  <a:cs typeface="Arial" charset="0"/>
                </a:rPr>
                <a:t>(additional 300 mg allowed pre PCI)</a:t>
              </a:r>
            </a:p>
          </p:txBody>
        </p:sp>
        <p:sp>
          <p:nvSpPr>
            <p:cNvPr id="172040" name="AutoShape 9"/>
            <p:cNvSpPr>
              <a:spLocks noChangeArrowheads="1"/>
            </p:cNvSpPr>
            <p:nvPr/>
          </p:nvSpPr>
          <p:spPr bwMode="blackWhite">
            <a:xfrm>
              <a:off x="4941888" y="3052763"/>
              <a:ext cx="4075112" cy="1530350"/>
            </a:xfrm>
            <a:prstGeom prst="roundRect">
              <a:avLst>
                <a:gd name="adj" fmla="val 16667"/>
              </a:avLst>
            </a:prstGeom>
            <a:solidFill>
              <a:schemeClr val="accent5">
                <a:lumMod val="75000"/>
              </a:schemeClr>
            </a:solidFill>
            <a:ln w="28575" algn="ctr">
              <a:solidFill>
                <a:srgbClr val="000000"/>
              </a:solidFill>
              <a:round/>
              <a:headEnd/>
              <a:tailEnd/>
            </a:ln>
          </p:spPr>
          <p:txBody>
            <a:bodyPr wrap="none" anchor="ctr"/>
            <a:lstStyle/>
            <a:p>
              <a:pPr algn="ctr" eaLnBrk="0" fontAlgn="base" hangingPunct="0">
                <a:spcBef>
                  <a:spcPct val="0"/>
                </a:spcBef>
                <a:spcAft>
                  <a:spcPct val="0"/>
                </a:spcAft>
                <a:defRPr/>
              </a:pPr>
              <a:r>
                <a:rPr lang="en-GB" sz="2000" dirty="0" err="1">
                  <a:solidFill>
                    <a:prstClr val="white"/>
                  </a:solidFill>
                  <a:latin typeface="Calibri" pitchFamily="34" charset="0"/>
                  <a:cs typeface="Arial" charset="0"/>
                </a:rPr>
                <a:t>Ticagrelor</a:t>
              </a:r>
              <a:endParaRPr lang="en-GB" sz="2000" dirty="0">
                <a:solidFill>
                  <a:prstClr val="white"/>
                </a:solidFill>
                <a:latin typeface="Calibri" pitchFamily="34" charset="0"/>
                <a:cs typeface="Arial" charset="0"/>
              </a:endParaRPr>
            </a:p>
            <a:p>
              <a:pPr algn="ctr" eaLnBrk="0" fontAlgn="base" hangingPunct="0">
                <a:spcBef>
                  <a:spcPct val="0"/>
                </a:spcBef>
                <a:spcAft>
                  <a:spcPct val="0"/>
                </a:spcAft>
                <a:defRPr/>
              </a:pPr>
              <a:r>
                <a:rPr lang="en-GB" sz="2000" dirty="0">
                  <a:solidFill>
                    <a:prstClr val="white"/>
                  </a:solidFill>
                  <a:latin typeface="Calibri" pitchFamily="34" charset="0"/>
                  <a:cs typeface="Arial" charset="0"/>
                </a:rPr>
                <a:t>180 mg loading dose, then</a:t>
              </a:r>
            </a:p>
            <a:p>
              <a:pPr algn="ctr" eaLnBrk="0" fontAlgn="base" hangingPunct="0">
                <a:spcBef>
                  <a:spcPct val="0"/>
                </a:spcBef>
                <a:spcAft>
                  <a:spcPct val="0"/>
                </a:spcAft>
                <a:defRPr/>
              </a:pPr>
              <a:r>
                <a:rPr lang="en-GB" sz="2000" dirty="0">
                  <a:solidFill>
                    <a:prstClr val="white"/>
                  </a:solidFill>
                  <a:latin typeface="Calibri" pitchFamily="34" charset="0"/>
                  <a:cs typeface="Arial" charset="0"/>
                </a:rPr>
                <a:t>90 mg bid maintenance;</a:t>
              </a:r>
            </a:p>
            <a:p>
              <a:pPr algn="ctr" eaLnBrk="0" fontAlgn="base" hangingPunct="0">
                <a:spcBef>
                  <a:spcPct val="0"/>
                </a:spcBef>
                <a:spcAft>
                  <a:spcPct val="0"/>
                </a:spcAft>
                <a:defRPr/>
              </a:pPr>
              <a:r>
                <a:rPr lang="en-GB" sz="2000" dirty="0">
                  <a:solidFill>
                    <a:prstClr val="white"/>
                  </a:solidFill>
                  <a:latin typeface="Calibri" pitchFamily="34" charset="0"/>
                  <a:cs typeface="Arial" charset="0"/>
                </a:rPr>
                <a:t>(additional 90 mg pre-PCI)</a:t>
              </a:r>
            </a:p>
          </p:txBody>
        </p:sp>
      </p:grpSp>
      <p:sp>
        <p:nvSpPr>
          <p:cNvPr id="172041" name="AutoShape 10"/>
          <p:cNvSpPr>
            <a:spLocks noChangeArrowheads="1"/>
          </p:cNvSpPr>
          <p:nvPr/>
        </p:nvSpPr>
        <p:spPr bwMode="blackWhite">
          <a:xfrm>
            <a:off x="1358900" y="1143000"/>
            <a:ext cx="6415088" cy="1368425"/>
          </a:xfrm>
          <a:prstGeom prst="roundRect">
            <a:avLst>
              <a:gd name="adj" fmla="val 16667"/>
            </a:avLst>
          </a:prstGeom>
          <a:solidFill>
            <a:schemeClr val="accent3"/>
          </a:solidFill>
          <a:ln w="28575" algn="ctr">
            <a:solidFill>
              <a:schemeClr val="tx1"/>
            </a:solidFill>
            <a:round/>
            <a:headEnd/>
            <a:tailEnd/>
          </a:ln>
        </p:spPr>
        <p:txBody>
          <a:bodyPr wrap="none" anchor="ctr"/>
          <a:lstStyle/>
          <a:p>
            <a:pPr algn="ctr" eaLnBrk="0" fontAlgn="base" hangingPunct="0">
              <a:spcBef>
                <a:spcPct val="0"/>
              </a:spcBef>
              <a:spcAft>
                <a:spcPct val="0"/>
              </a:spcAft>
              <a:defRPr/>
            </a:pPr>
            <a:r>
              <a:rPr lang="en-GB" sz="2000" dirty="0">
                <a:solidFill>
                  <a:prstClr val="white"/>
                </a:solidFill>
                <a:latin typeface="Calibri" pitchFamily="34" charset="0"/>
                <a:cs typeface="Arial" charset="0"/>
              </a:rPr>
              <a:t>NSTE-ACS (moderate-to-high risk) STEMI (if primary PCI)</a:t>
            </a:r>
          </a:p>
          <a:p>
            <a:pPr algn="ctr" eaLnBrk="0" fontAlgn="base" hangingPunct="0">
              <a:spcBef>
                <a:spcPct val="0"/>
              </a:spcBef>
              <a:spcAft>
                <a:spcPct val="0"/>
              </a:spcAft>
              <a:defRPr/>
            </a:pPr>
            <a:r>
              <a:rPr lang="en-GB" sz="2000" dirty="0" err="1">
                <a:solidFill>
                  <a:prstClr val="white"/>
                </a:solidFill>
                <a:latin typeface="Calibri" pitchFamily="34" charset="0"/>
                <a:cs typeface="Arial" charset="0"/>
              </a:rPr>
              <a:t>Clopidogrel</a:t>
            </a:r>
            <a:r>
              <a:rPr lang="en-GB" sz="2000" dirty="0">
                <a:solidFill>
                  <a:prstClr val="white"/>
                </a:solidFill>
                <a:latin typeface="Calibri" pitchFamily="34" charset="0"/>
                <a:cs typeface="Arial" charset="0"/>
              </a:rPr>
              <a:t>-treated or -naive;</a:t>
            </a:r>
          </a:p>
          <a:p>
            <a:pPr algn="ctr" eaLnBrk="0" fontAlgn="base" hangingPunct="0">
              <a:spcBef>
                <a:spcPct val="0"/>
              </a:spcBef>
              <a:spcAft>
                <a:spcPct val="0"/>
              </a:spcAft>
              <a:defRPr/>
            </a:pPr>
            <a:r>
              <a:rPr lang="en-GB" sz="2000" dirty="0">
                <a:solidFill>
                  <a:prstClr val="white"/>
                </a:solidFill>
                <a:latin typeface="Calibri" pitchFamily="34" charset="0"/>
                <a:cs typeface="Arial" charset="0"/>
              </a:rPr>
              <a:t>randomised within 24 hours of index event </a:t>
            </a:r>
          </a:p>
          <a:p>
            <a:pPr algn="ctr" eaLnBrk="0" fontAlgn="base" hangingPunct="0">
              <a:spcBef>
                <a:spcPct val="0"/>
              </a:spcBef>
              <a:spcAft>
                <a:spcPct val="0"/>
              </a:spcAft>
              <a:defRPr/>
            </a:pPr>
            <a:r>
              <a:rPr lang="en-GB" sz="2000" dirty="0">
                <a:solidFill>
                  <a:prstClr val="white"/>
                </a:solidFill>
                <a:latin typeface="Calibri" pitchFamily="34" charset="0"/>
                <a:cs typeface="Arial" charset="0"/>
              </a:rPr>
              <a:t>(N=18,624)</a:t>
            </a:r>
          </a:p>
        </p:txBody>
      </p:sp>
    </p:spTree>
    <p:extLst>
      <p:ext uri="{BB962C8B-B14F-4D97-AF65-F5344CB8AC3E}">
        <p14:creationId xmlns:p14="http://schemas.microsoft.com/office/powerpoint/2010/main" val="10689491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84"/>
          <p:cNvSpPr>
            <a:spLocks noGrp="1" noChangeArrowheads="1"/>
          </p:cNvSpPr>
          <p:nvPr>
            <p:ph type="title" idx="4294967295"/>
          </p:nvPr>
        </p:nvSpPr>
        <p:spPr>
          <a:xfrm>
            <a:off x="495300" y="239713"/>
            <a:ext cx="8148638" cy="954087"/>
          </a:xfrm>
        </p:spPr>
        <p:txBody>
          <a:bodyPr/>
          <a:lstStyle/>
          <a:p>
            <a:r>
              <a:rPr lang="en-GB" sz="2800" b="0" smtClean="0">
                <a:latin typeface="Calibri" pitchFamily="34" charset="0"/>
              </a:rPr>
              <a:t>K-M estimate of time to first primary efficacy </a:t>
            </a:r>
            <a:br>
              <a:rPr lang="en-GB" sz="2800" b="0" smtClean="0">
                <a:latin typeface="Calibri" pitchFamily="34" charset="0"/>
              </a:rPr>
            </a:br>
            <a:r>
              <a:rPr lang="en-GB" sz="2800" b="0" smtClean="0">
                <a:latin typeface="Calibri" pitchFamily="34" charset="0"/>
              </a:rPr>
              <a:t>event (composite of CV death, MI or stroke)</a:t>
            </a:r>
          </a:p>
        </p:txBody>
      </p:sp>
      <p:grpSp>
        <p:nvGrpSpPr>
          <p:cNvPr id="122883" name="Group 272"/>
          <p:cNvGrpSpPr>
            <a:grpSpLocks/>
          </p:cNvGrpSpPr>
          <p:nvPr/>
        </p:nvGrpSpPr>
        <p:grpSpPr bwMode="auto">
          <a:xfrm>
            <a:off x="2438400" y="2146300"/>
            <a:ext cx="5083175" cy="2378075"/>
            <a:chOff x="1545" y="1268"/>
            <a:chExt cx="3202" cy="1498"/>
          </a:xfrm>
        </p:grpSpPr>
        <p:grpSp>
          <p:nvGrpSpPr>
            <p:cNvPr id="122957" name="Group 269"/>
            <p:cNvGrpSpPr>
              <a:grpSpLocks/>
            </p:cNvGrpSpPr>
            <p:nvPr/>
          </p:nvGrpSpPr>
          <p:grpSpPr bwMode="auto">
            <a:xfrm>
              <a:off x="1545" y="2418"/>
              <a:ext cx="45" cy="348"/>
              <a:chOff x="1545" y="2418"/>
              <a:chExt cx="45" cy="348"/>
            </a:xfrm>
          </p:grpSpPr>
          <p:grpSp>
            <p:nvGrpSpPr>
              <p:cNvPr id="122971" name="Group 268"/>
              <p:cNvGrpSpPr>
                <a:grpSpLocks/>
              </p:cNvGrpSpPr>
              <p:nvPr/>
            </p:nvGrpSpPr>
            <p:grpSpPr bwMode="auto">
              <a:xfrm>
                <a:off x="1545" y="2522"/>
                <a:ext cx="21" cy="244"/>
                <a:chOff x="1545" y="2522"/>
                <a:chExt cx="21" cy="244"/>
              </a:xfrm>
            </p:grpSpPr>
            <p:sp>
              <p:nvSpPr>
                <p:cNvPr id="122973" name="Freeform 418"/>
                <p:cNvSpPr>
                  <a:spLocks/>
                </p:cNvSpPr>
                <p:nvPr/>
              </p:nvSpPr>
              <p:spPr bwMode="auto">
                <a:xfrm>
                  <a:off x="1545" y="2638"/>
                  <a:ext cx="11" cy="128"/>
                </a:xfrm>
                <a:custGeom>
                  <a:avLst/>
                  <a:gdLst>
                    <a:gd name="T0" fmla="*/ 0 w 45"/>
                    <a:gd name="T1" fmla="*/ 0 h 511"/>
                    <a:gd name="T2" fmla="*/ 0 w 45"/>
                    <a:gd name="T3" fmla="*/ 0 h 511"/>
                    <a:gd name="T4" fmla="*/ 0 w 45"/>
                    <a:gd name="T5" fmla="*/ 0 h 511"/>
                    <a:gd name="T6" fmla="*/ 0 w 45"/>
                    <a:gd name="T7" fmla="*/ 0 h 511"/>
                    <a:gd name="T8" fmla="*/ 0 w 45"/>
                    <a:gd name="T9" fmla="*/ 0 h 511"/>
                    <a:gd name="T10" fmla="*/ 0 w 45"/>
                    <a:gd name="T11" fmla="*/ 0 h 511"/>
                    <a:gd name="T12" fmla="*/ 0 w 45"/>
                    <a:gd name="T13" fmla="*/ 0 h 511"/>
                    <a:gd name="T14" fmla="*/ 0 w 45"/>
                    <a:gd name="T15" fmla="*/ 0 h 511"/>
                    <a:gd name="T16" fmla="*/ 0 w 45"/>
                    <a:gd name="T17" fmla="*/ 0 h 511"/>
                    <a:gd name="T18" fmla="*/ 0 w 45"/>
                    <a:gd name="T19" fmla="*/ 0 h 511"/>
                    <a:gd name="T20" fmla="*/ 0 w 45"/>
                    <a:gd name="T21" fmla="*/ 0 h 511"/>
                    <a:gd name="T22" fmla="*/ 0 w 45"/>
                    <a:gd name="T23" fmla="*/ 0 h 511"/>
                    <a:gd name="T24" fmla="*/ 0 w 45"/>
                    <a:gd name="T25" fmla="*/ 0 h 511"/>
                    <a:gd name="T26" fmla="*/ 0 w 45"/>
                    <a:gd name="T27" fmla="*/ 0 h 511"/>
                    <a:gd name="T28" fmla="*/ 0 w 45"/>
                    <a:gd name="T29" fmla="*/ 0 h 511"/>
                    <a:gd name="T30" fmla="*/ 0 w 45"/>
                    <a:gd name="T31" fmla="*/ 0 h 511"/>
                    <a:gd name="T32" fmla="*/ 0 w 45"/>
                    <a:gd name="T33" fmla="*/ 0 h 511"/>
                    <a:gd name="T34" fmla="*/ 0 w 45"/>
                    <a:gd name="T35" fmla="*/ 0 h 511"/>
                    <a:gd name="T36" fmla="*/ 0 w 45"/>
                    <a:gd name="T37" fmla="*/ 0 h 511"/>
                    <a:gd name="T38" fmla="*/ 0 w 45"/>
                    <a:gd name="T39" fmla="*/ 0 h 511"/>
                    <a:gd name="T40" fmla="*/ 0 w 45"/>
                    <a:gd name="T41" fmla="*/ 0 h 511"/>
                    <a:gd name="T42" fmla="*/ 0 w 45"/>
                    <a:gd name="T43" fmla="*/ 0 h 511"/>
                    <a:gd name="T44" fmla="*/ 0 w 45"/>
                    <a:gd name="T45" fmla="*/ 0 h 511"/>
                    <a:gd name="T46" fmla="*/ 0 w 45"/>
                    <a:gd name="T47" fmla="*/ 0 h 511"/>
                    <a:gd name="T48" fmla="*/ 0 w 45"/>
                    <a:gd name="T49" fmla="*/ 0 h 511"/>
                    <a:gd name="T50" fmla="*/ 0 w 45"/>
                    <a:gd name="T51" fmla="*/ 0 h 511"/>
                    <a:gd name="T52" fmla="*/ 0 w 45"/>
                    <a:gd name="T53" fmla="*/ 0 h 511"/>
                    <a:gd name="T54" fmla="*/ 0 w 45"/>
                    <a:gd name="T55" fmla="*/ 0 h 511"/>
                    <a:gd name="T56" fmla="*/ 0 w 45"/>
                    <a:gd name="T57" fmla="*/ 0 h 511"/>
                    <a:gd name="T58" fmla="*/ 0 w 45"/>
                    <a:gd name="T59" fmla="*/ 0 h 511"/>
                    <a:gd name="T60" fmla="*/ 0 w 45"/>
                    <a:gd name="T61" fmla="*/ 0 h 511"/>
                    <a:gd name="T62" fmla="*/ 0 w 45"/>
                    <a:gd name="T63" fmla="*/ 0 h 511"/>
                    <a:gd name="T64" fmla="*/ 0 w 45"/>
                    <a:gd name="T65" fmla="*/ 0 h 511"/>
                    <a:gd name="T66" fmla="*/ 0 w 45"/>
                    <a:gd name="T67" fmla="*/ 0 h 511"/>
                    <a:gd name="T68" fmla="*/ 0 w 45"/>
                    <a:gd name="T69" fmla="*/ 0 h 511"/>
                    <a:gd name="T70" fmla="*/ 0 w 45"/>
                    <a:gd name="T71" fmla="*/ 0 h 511"/>
                    <a:gd name="T72" fmla="*/ 0 w 45"/>
                    <a:gd name="T73" fmla="*/ 0 h 511"/>
                    <a:gd name="T74" fmla="*/ 0 w 45"/>
                    <a:gd name="T75" fmla="*/ 0 h 511"/>
                    <a:gd name="T76" fmla="*/ 0 w 45"/>
                    <a:gd name="T77" fmla="*/ 0 h 511"/>
                    <a:gd name="T78" fmla="*/ 0 w 45"/>
                    <a:gd name="T79" fmla="*/ 0 h 511"/>
                    <a:gd name="T80" fmla="*/ 0 w 45"/>
                    <a:gd name="T81" fmla="*/ 0 h 511"/>
                    <a:gd name="T82" fmla="*/ 0 w 45"/>
                    <a:gd name="T83" fmla="*/ 0 h 511"/>
                    <a:gd name="T84" fmla="*/ 0 w 45"/>
                    <a:gd name="T85" fmla="*/ 0 h 511"/>
                    <a:gd name="T86" fmla="*/ 0 w 45"/>
                    <a:gd name="T87" fmla="*/ 0 h 511"/>
                    <a:gd name="T88" fmla="*/ 0 w 45"/>
                    <a:gd name="T89" fmla="*/ 0 h 511"/>
                    <a:gd name="T90" fmla="*/ 0 w 45"/>
                    <a:gd name="T91" fmla="*/ 0 h 511"/>
                    <a:gd name="T92" fmla="*/ 0 w 45"/>
                    <a:gd name="T93" fmla="*/ 0 h 511"/>
                    <a:gd name="T94" fmla="*/ 0 w 45"/>
                    <a:gd name="T95" fmla="*/ 0 h 511"/>
                    <a:gd name="T96" fmla="*/ 0 w 45"/>
                    <a:gd name="T97" fmla="*/ 0 h 511"/>
                    <a:gd name="T98" fmla="*/ 0 w 45"/>
                    <a:gd name="T99" fmla="*/ 0 h 511"/>
                    <a:gd name="T100" fmla="*/ 0 w 45"/>
                    <a:gd name="T101" fmla="*/ 0 h 511"/>
                    <a:gd name="T102" fmla="*/ 0 w 45"/>
                    <a:gd name="T103" fmla="*/ 0 h 511"/>
                    <a:gd name="T104" fmla="*/ 0 w 45"/>
                    <a:gd name="T105" fmla="*/ 0 h 511"/>
                    <a:gd name="T106" fmla="*/ 0 w 45"/>
                    <a:gd name="T107" fmla="*/ 0 h 511"/>
                    <a:gd name="T108" fmla="*/ 0 w 45"/>
                    <a:gd name="T109" fmla="*/ 0 h 511"/>
                    <a:gd name="T110" fmla="*/ 0 w 45"/>
                    <a:gd name="T111" fmla="*/ 0 h 511"/>
                    <a:gd name="T112" fmla="*/ 0 w 45"/>
                    <a:gd name="T113" fmla="*/ 0 h 511"/>
                    <a:gd name="T114" fmla="*/ 0 w 45"/>
                    <a:gd name="T115" fmla="*/ 0 h 511"/>
                    <a:gd name="T116" fmla="*/ 0 w 45"/>
                    <a:gd name="T117" fmla="*/ 0 h 511"/>
                    <a:gd name="T118" fmla="*/ 0 w 45"/>
                    <a:gd name="T119" fmla="*/ 0 h 511"/>
                    <a:gd name="T120" fmla="*/ 0 w 45"/>
                    <a:gd name="T121" fmla="*/ 0 h 511"/>
                    <a:gd name="T122" fmla="*/ 0 w 45"/>
                    <a:gd name="T123" fmla="*/ 0 h 511"/>
                    <a:gd name="T124" fmla="*/ 0 w 45"/>
                    <a:gd name="T125" fmla="*/ 0 h 5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
                    <a:gd name="T190" fmla="*/ 0 h 511"/>
                    <a:gd name="T191" fmla="*/ 45 w 45"/>
                    <a:gd name="T192" fmla="*/ 511 h 5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 h="511">
                      <a:moveTo>
                        <a:pt x="0" y="511"/>
                      </a:moveTo>
                      <a:lnTo>
                        <a:pt x="35" y="497"/>
                      </a:lnTo>
                      <a:lnTo>
                        <a:pt x="35" y="490"/>
                      </a:lnTo>
                      <a:lnTo>
                        <a:pt x="35" y="484"/>
                      </a:lnTo>
                      <a:lnTo>
                        <a:pt x="36" y="478"/>
                      </a:lnTo>
                      <a:lnTo>
                        <a:pt x="36" y="472"/>
                      </a:lnTo>
                      <a:lnTo>
                        <a:pt x="36" y="464"/>
                      </a:lnTo>
                      <a:lnTo>
                        <a:pt x="36" y="451"/>
                      </a:lnTo>
                      <a:lnTo>
                        <a:pt x="36" y="446"/>
                      </a:lnTo>
                      <a:lnTo>
                        <a:pt x="37" y="425"/>
                      </a:lnTo>
                      <a:lnTo>
                        <a:pt x="37" y="418"/>
                      </a:lnTo>
                      <a:lnTo>
                        <a:pt x="37" y="405"/>
                      </a:lnTo>
                      <a:lnTo>
                        <a:pt x="37" y="399"/>
                      </a:lnTo>
                      <a:lnTo>
                        <a:pt x="37" y="392"/>
                      </a:lnTo>
                      <a:lnTo>
                        <a:pt x="37" y="386"/>
                      </a:lnTo>
                      <a:lnTo>
                        <a:pt x="37" y="379"/>
                      </a:lnTo>
                      <a:lnTo>
                        <a:pt x="37" y="373"/>
                      </a:lnTo>
                      <a:lnTo>
                        <a:pt x="37" y="366"/>
                      </a:lnTo>
                      <a:lnTo>
                        <a:pt x="38" y="360"/>
                      </a:lnTo>
                      <a:lnTo>
                        <a:pt x="38" y="347"/>
                      </a:lnTo>
                      <a:lnTo>
                        <a:pt x="38" y="340"/>
                      </a:lnTo>
                      <a:lnTo>
                        <a:pt x="38" y="327"/>
                      </a:lnTo>
                      <a:lnTo>
                        <a:pt x="38" y="321"/>
                      </a:lnTo>
                      <a:lnTo>
                        <a:pt x="38" y="308"/>
                      </a:lnTo>
                      <a:lnTo>
                        <a:pt x="38" y="294"/>
                      </a:lnTo>
                      <a:lnTo>
                        <a:pt x="38" y="280"/>
                      </a:lnTo>
                      <a:lnTo>
                        <a:pt x="38" y="268"/>
                      </a:lnTo>
                      <a:lnTo>
                        <a:pt x="38" y="262"/>
                      </a:lnTo>
                      <a:lnTo>
                        <a:pt x="38" y="248"/>
                      </a:lnTo>
                      <a:lnTo>
                        <a:pt x="38" y="242"/>
                      </a:lnTo>
                      <a:lnTo>
                        <a:pt x="38" y="236"/>
                      </a:lnTo>
                      <a:lnTo>
                        <a:pt x="38" y="222"/>
                      </a:lnTo>
                      <a:lnTo>
                        <a:pt x="38" y="215"/>
                      </a:lnTo>
                      <a:lnTo>
                        <a:pt x="38" y="209"/>
                      </a:lnTo>
                      <a:lnTo>
                        <a:pt x="38" y="197"/>
                      </a:lnTo>
                      <a:lnTo>
                        <a:pt x="39" y="189"/>
                      </a:lnTo>
                      <a:lnTo>
                        <a:pt x="39" y="182"/>
                      </a:lnTo>
                      <a:lnTo>
                        <a:pt x="39" y="170"/>
                      </a:lnTo>
                      <a:lnTo>
                        <a:pt x="39" y="163"/>
                      </a:lnTo>
                      <a:lnTo>
                        <a:pt x="40" y="156"/>
                      </a:lnTo>
                      <a:lnTo>
                        <a:pt x="40" y="150"/>
                      </a:lnTo>
                      <a:lnTo>
                        <a:pt x="40" y="143"/>
                      </a:lnTo>
                      <a:lnTo>
                        <a:pt x="40" y="130"/>
                      </a:lnTo>
                      <a:lnTo>
                        <a:pt x="40" y="124"/>
                      </a:lnTo>
                      <a:lnTo>
                        <a:pt x="41" y="117"/>
                      </a:lnTo>
                      <a:lnTo>
                        <a:pt x="41" y="111"/>
                      </a:lnTo>
                      <a:lnTo>
                        <a:pt x="41" y="104"/>
                      </a:lnTo>
                      <a:lnTo>
                        <a:pt x="41" y="98"/>
                      </a:lnTo>
                      <a:lnTo>
                        <a:pt x="41" y="91"/>
                      </a:lnTo>
                      <a:lnTo>
                        <a:pt x="41" y="85"/>
                      </a:lnTo>
                      <a:lnTo>
                        <a:pt x="41" y="78"/>
                      </a:lnTo>
                      <a:lnTo>
                        <a:pt x="41" y="71"/>
                      </a:lnTo>
                      <a:lnTo>
                        <a:pt x="43" y="65"/>
                      </a:lnTo>
                      <a:lnTo>
                        <a:pt x="43" y="58"/>
                      </a:lnTo>
                      <a:lnTo>
                        <a:pt x="43" y="52"/>
                      </a:lnTo>
                      <a:lnTo>
                        <a:pt x="44" y="45"/>
                      </a:lnTo>
                      <a:lnTo>
                        <a:pt x="44" y="39"/>
                      </a:lnTo>
                      <a:lnTo>
                        <a:pt x="44" y="32"/>
                      </a:lnTo>
                      <a:lnTo>
                        <a:pt x="44" y="26"/>
                      </a:lnTo>
                      <a:lnTo>
                        <a:pt x="44" y="19"/>
                      </a:lnTo>
                      <a:lnTo>
                        <a:pt x="45" y="13"/>
                      </a:lnTo>
                      <a:lnTo>
                        <a:pt x="45" y="5"/>
                      </a:lnTo>
                      <a:lnTo>
                        <a:pt x="45"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74" name="Freeform 419"/>
                <p:cNvSpPr>
                  <a:spLocks/>
                </p:cNvSpPr>
                <p:nvPr/>
              </p:nvSpPr>
              <p:spPr bwMode="auto">
                <a:xfrm>
                  <a:off x="1556" y="2522"/>
                  <a:ext cx="10" cy="116"/>
                </a:xfrm>
                <a:custGeom>
                  <a:avLst/>
                  <a:gdLst>
                    <a:gd name="T0" fmla="*/ 0 w 41"/>
                    <a:gd name="T1" fmla="*/ 0 h 467"/>
                    <a:gd name="T2" fmla="*/ 0 w 41"/>
                    <a:gd name="T3" fmla="*/ 0 h 467"/>
                    <a:gd name="T4" fmla="*/ 0 w 41"/>
                    <a:gd name="T5" fmla="*/ 0 h 467"/>
                    <a:gd name="T6" fmla="*/ 0 w 41"/>
                    <a:gd name="T7" fmla="*/ 0 h 467"/>
                    <a:gd name="T8" fmla="*/ 0 w 41"/>
                    <a:gd name="T9" fmla="*/ 0 h 467"/>
                    <a:gd name="T10" fmla="*/ 0 w 41"/>
                    <a:gd name="T11" fmla="*/ 0 h 467"/>
                    <a:gd name="T12" fmla="*/ 0 w 41"/>
                    <a:gd name="T13" fmla="*/ 0 h 467"/>
                    <a:gd name="T14" fmla="*/ 0 w 41"/>
                    <a:gd name="T15" fmla="*/ 0 h 467"/>
                    <a:gd name="T16" fmla="*/ 0 w 41"/>
                    <a:gd name="T17" fmla="*/ 0 h 467"/>
                    <a:gd name="T18" fmla="*/ 0 w 41"/>
                    <a:gd name="T19" fmla="*/ 0 h 467"/>
                    <a:gd name="T20" fmla="*/ 0 w 41"/>
                    <a:gd name="T21" fmla="*/ 0 h 467"/>
                    <a:gd name="T22" fmla="*/ 0 w 41"/>
                    <a:gd name="T23" fmla="*/ 0 h 467"/>
                    <a:gd name="T24" fmla="*/ 0 w 41"/>
                    <a:gd name="T25" fmla="*/ 0 h 467"/>
                    <a:gd name="T26" fmla="*/ 0 w 41"/>
                    <a:gd name="T27" fmla="*/ 0 h 467"/>
                    <a:gd name="T28" fmla="*/ 0 w 41"/>
                    <a:gd name="T29" fmla="*/ 0 h 467"/>
                    <a:gd name="T30" fmla="*/ 0 w 41"/>
                    <a:gd name="T31" fmla="*/ 0 h 467"/>
                    <a:gd name="T32" fmla="*/ 0 w 41"/>
                    <a:gd name="T33" fmla="*/ 0 h 467"/>
                    <a:gd name="T34" fmla="*/ 0 w 41"/>
                    <a:gd name="T35" fmla="*/ 0 h 467"/>
                    <a:gd name="T36" fmla="*/ 0 w 41"/>
                    <a:gd name="T37" fmla="*/ 0 h 467"/>
                    <a:gd name="T38" fmla="*/ 0 w 41"/>
                    <a:gd name="T39" fmla="*/ 0 h 467"/>
                    <a:gd name="T40" fmla="*/ 0 w 41"/>
                    <a:gd name="T41" fmla="*/ 0 h 467"/>
                    <a:gd name="T42" fmla="*/ 0 w 41"/>
                    <a:gd name="T43" fmla="*/ 0 h 467"/>
                    <a:gd name="T44" fmla="*/ 0 w 41"/>
                    <a:gd name="T45" fmla="*/ 0 h 467"/>
                    <a:gd name="T46" fmla="*/ 0 w 41"/>
                    <a:gd name="T47" fmla="*/ 0 h 467"/>
                    <a:gd name="T48" fmla="*/ 0 w 41"/>
                    <a:gd name="T49" fmla="*/ 0 h 467"/>
                    <a:gd name="T50" fmla="*/ 0 w 41"/>
                    <a:gd name="T51" fmla="*/ 0 h 467"/>
                    <a:gd name="T52" fmla="*/ 0 w 41"/>
                    <a:gd name="T53" fmla="*/ 0 h 467"/>
                    <a:gd name="T54" fmla="*/ 0 w 41"/>
                    <a:gd name="T55" fmla="*/ 0 h 467"/>
                    <a:gd name="T56" fmla="*/ 0 w 41"/>
                    <a:gd name="T57" fmla="*/ 0 h 467"/>
                    <a:gd name="T58" fmla="*/ 0 w 41"/>
                    <a:gd name="T59" fmla="*/ 0 h 467"/>
                    <a:gd name="T60" fmla="*/ 0 w 41"/>
                    <a:gd name="T61" fmla="*/ 0 h 467"/>
                    <a:gd name="T62" fmla="*/ 0 w 41"/>
                    <a:gd name="T63" fmla="*/ 0 h 4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67"/>
                    <a:gd name="T98" fmla="*/ 41 w 41"/>
                    <a:gd name="T99" fmla="*/ 467 h 4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67">
                      <a:moveTo>
                        <a:pt x="0" y="467"/>
                      </a:moveTo>
                      <a:lnTo>
                        <a:pt x="0" y="460"/>
                      </a:lnTo>
                      <a:lnTo>
                        <a:pt x="2" y="454"/>
                      </a:lnTo>
                      <a:lnTo>
                        <a:pt x="2" y="446"/>
                      </a:lnTo>
                      <a:lnTo>
                        <a:pt x="2" y="439"/>
                      </a:lnTo>
                      <a:lnTo>
                        <a:pt x="5" y="434"/>
                      </a:lnTo>
                      <a:lnTo>
                        <a:pt x="5" y="421"/>
                      </a:lnTo>
                      <a:lnTo>
                        <a:pt x="5" y="413"/>
                      </a:lnTo>
                      <a:lnTo>
                        <a:pt x="5" y="407"/>
                      </a:lnTo>
                      <a:lnTo>
                        <a:pt x="7" y="400"/>
                      </a:lnTo>
                      <a:lnTo>
                        <a:pt x="7" y="388"/>
                      </a:lnTo>
                      <a:lnTo>
                        <a:pt x="8" y="381"/>
                      </a:lnTo>
                      <a:lnTo>
                        <a:pt x="8" y="374"/>
                      </a:lnTo>
                      <a:lnTo>
                        <a:pt x="8" y="368"/>
                      </a:lnTo>
                      <a:lnTo>
                        <a:pt x="9" y="362"/>
                      </a:lnTo>
                      <a:lnTo>
                        <a:pt x="9" y="355"/>
                      </a:lnTo>
                      <a:lnTo>
                        <a:pt x="9" y="348"/>
                      </a:lnTo>
                      <a:lnTo>
                        <a:pt x="10" y="342"/>
                      </a:lnTo>
                      <a:lnTo>
                        <a:pt x="11" y="335"/>
                      </a:lnTo>
                      <a:lnTo>
                        <a:pt x="11" y="329"/>
                      </a:lnTo>
                      <a:lnTo>
                        <a:pt x="12" y="322"/>
                      </a:lnTo>
                      <a:lnTo>
                        <a:pt x="13" y="315"/>
                      </a:lnTo>
                      <a:lnTo>
                        <a:pt x="13" y="309"/>
                      </a:lnTo>
                      <a:lnTo>
                        <a:pt x="13" y="302"/>
                      </a:lnTo>
                      <a:lnTo>
                        <a:pt x="14" y="289"/>
                      </a:lnTo>
                      <a:lnTo>
                        <a:pt x="14" y="276"/>
                      </a:lnTo>
                      <a:lnTo>
                        <a:pt x="15" y="270"/>
                      </a:lnTo>
                      <a:lnTo>
                        <a:pt x="15" y="263"/>
                      </a:lnTo>
                      <a:lnTo>
                        <a:pt x="16" y="257"/>
                      </a:lnTo>
                      <a:lnTo>
                        <a:pt x="16" y="250"/>
                      </a:lnTo>
                      <a:lnTo>
                        <a:pt x="16" y="244"/>
                      </a:lnTo>
                      <a:lnTo>
                        <a:pt x="17" y="237"/>
                      </a:lnTo>
                      <a:lnTo>
                        <a:pt x="17" y="224"/>
                      </a:lnTo>
                      <a:lnTo>
                        <a:pt x="20" y="218"/>
                      </a:lnTo>
                      <a:lnTo>
                        <a:pt x="20" y="211"/>
                      </a:lnTo>
                      <a:lnTo>
                        <a:pt x="21" y="203"/>
                      </a:lnTo>
                      <a:lnTo>
                        <a:pt x="23" y="197"/>
                      </a:lnTo>
                      <a:lnTo>
                        <a:pt x="23" y="191"/>
                      </a:lnTo>
                      <a:lnTo>
                        <a:pt x="23" y="185"/>
                      </a:lnTo>
                      <a:lnTo>
                        <a:pt x="24" y="178"/>
                      </a:lnTo>
                      <a:lnTo>
                        <a:pt x="24" y="171"/>
                      </a:lnTo>
                      <a:lnTo>
                        <a:pt x="25" y="164"/>
                      </a:lnTo>
                      <a:lnTo>
                        <a:pt x="25" y="159"/>
                      </a:lnTo>
                      <a:lnTo>
                        <a:pt x="25" y="152"/>
                      </a:lnTo>
                      <a:lnTo>
                        <a:pt x="27" y="146"/>
                      </a:lnTo>
                      <a:lnTo>
                        <a:pt x="28" y="138"/>
                      </a:lnTo>
                      <a:lnTo>
                        <a:pt x="28" y="132"/>
                      </a:lnTo>
                      <a:lnTo>
                        <a:pt x="28" y="125"/>
                      </a:lnTo>
                      <a:lnTo>
                        <a:pt x="28" y="120"/>
                      </a:lnTo>
                      <a:lnTo>
                        <a:pt x="29" y="112"/>
                      </a:lnTo>
                      <a:lnTo>
                        <a:pt x="31" y="106"/>
                      </a:lnTo>
                      <a:lnTo>
                        <a:pt x="31" y="99"/>
                      </a:lnTo>
                      <a:lnTo>
                        <a:pt x="31" y="93"/>
                      </a:lnTo>
                      <a:lnTo>
                        <a:pt x="31" y="86"/>
                      </a:lnTo>
                      <a:lnTo>
                        <a:pt x="33" y="79"/>
                      </a:lnTo>
                      <a:lnTo>
                        <a:pt x="34" y="73"/>
                      </a:lnTo>
                      <a:lnTo>
                        <a:pt x="34" y="66"/>
                      </a:lnTo>
                      <a:lnTo>
                        <a:pt x="34" y="60"/>
                      </a:lnTo>
                      <a:lnTo>
                        <a:pt x="34" y="53"/>
                      </a:lnTo>
                      <a:lnTo>
                        <a:pt x="37" y="40"/>
                      </a:lnTo>
                      <a:lnTo>
                        <a:pt x="37" y="27"/>
                      </a:lnTo>
                      <a:lnTo>
                        <a:pt x="37" y="21"/>
                      </a:lnTo>
                      <a:lnTo>
                        <a:pt x="40" y="14"/>
                      </a:lnTo>
                      <a:lnTo>
                        <a:pt x="40" y="8"/>
                      </a:lnTo>
                      <a:lnTo>
                        <a:pt x="41"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grpSp>
          <p:sp>
            <p:nvSpPr>
              <p:cNvPr id="122972" name="Freeform 420"/>
              <p:cNvSpPr>
                <a:spLocks/>
              </p:cNvSpPr>
              <p:nvPr/>
            </p:nvSpPr>
            <p:spPr bwMode="auto">
              <a:xfrm>
                <a:off x="1566" y="2418"/>
                <a:ext cx="24" cy="104"/>
              </a:xfrm>
              <a:custGeom>
                <a:avLst/>
                <a:gdLst>
                  <a:gd name="T0" fmla="*/ 0 w 93"/>
                  <a:gd name="T1" fmla="*/ 0 h 413"/>
                  <a:gd name="T2" fmla="*/ 0 w 93"/>
                  <a:gd name="T3" fmla="*/ 0 h 413"/>
                  <a:gd name="T4" fmla="*/ 0 w 93"/>
                  <a:gd name="T5" fmla="*/ 0 h 413"/>
                  <a:gd name="T6" fmla="*/ 0 w 93"/>
                  <a:gd name="T7" fmla="*/ 0 h 413"/>
                  <a:gd name="T8" fmla="*/ 0 w 93"/>
                  <a:gd name="T9" fmla="*/ 0 h 413"/>
                  <a:gd name="T10" fmla="*/ 0 w 93"/>
                  <a:gd name="T11" fmla="*/ 0 h 413"/>
                  <a:gd name="T12" fmla="*/ 0 w 93"/>
                  <a:gd name="T13" fmla="*/ 0 h 413"/>
                  <a:gd name="T14" fmla="*/ 0 w 93"/>
                  <a:gd name="T15" fmla="*/ 0 h 413"/>
                  <a:gd name="T16" fmla="*/ 0 w 93"/>
                  <a:gd name="T17" fmla="*/ 0 h 413"/>
                  <a:gd name="T18" fmla="*/ 0 w 93"/>
                  <a:gd name="T19" fmla="*/ 0 h 413"/>
                  <a:gd name="T20" fmla="*/ 0 w 93"/>
                  <a:gd name="T21" fmla="*/ 0 h 413"/>
                  <a:gd name="T22" fmla="*/ 0 w 93"/>
                  <a:gd name="T23" fmla="*/ 0 h 413"/>
                  <a:gd name="T24" fmla="*/ 0 w 93"/>
                  <a:gd name="T25" fmla="*/ 0 h 413"/>
                  <a:gd name="T26" fmla="*/ 0 w 93"/>
                  <a:gd name="T27" fmla="*/ 0 h 413"/>
                  <a:gd name="T28" fmla="*/ 0 w 93"/>
                  <a:gd name="T29" fmla="*/ 0 h 413"/>
                  <a:gd name="T30" fmla="*/ 0 w 93"/>
                  <a:gd name="T31" fmla="*/ 0 h 413"/>
                  <a:gd name="T32" fmla="*/ 0 w 93"/>
                  <a:gd name="T33" fmla="*/ 0 h 413"/>
                  <a:gd name="T34" fmla="*/ 0 w 93"/>
                  <a:gd name="T35" fmla="*/ 0 h 413"/>
                  <a:gd name="T36" fmla="*/ 0 w 93"/>
                  <a:gd name="T37" fmla="*/ 0 h 413"/>
                  <a:gd name="T38" fmla="*/ 0 w 93"/>
                  <a:gd name="T39" fmla="*/ 0 h 413"/>
                  <a:gd name="T40" fmla="*/ 0 w 93"/>
                  <a:gd name="T41" fmla="*/ 0 h 413"/>
                  <a:gd name="T42" fmla="*/ 0 w 93"/>
                  <a:gd name="T43" fmla="*/ 0 h 413"/>
                  <a:gd name="T44" fmla="*/ 0 w 93"/>
                  <a:gd name="T45" fmla="*/ 0 h 413"/>
                  <a:gd name="T46" fmla="*/ 0 w 93"/>
                  <a:gd name="T47" fmla="*/ 0 h 413"/>
                  <a:gd name="T48" fmla="*/ 0 w 93"/>
                  <a:gd name="T49" fmla="*/ 0 h 413"/>
                  <a:gd name="T50" fmla="*/ 0 w 93"/>
                  <a:gd name="T51" fmla="*/ 0 h 413"/>
                  <a:gd name="T52" fmla="*/ 0 w 93"/>
                  <a:gd name="T53" fmla="*/ 0 h 413"/>
                  <a:gd name="T54" fmla="*/ 0 w 93"/>
                  <a:gd name="T55" fmla="*/ 0 h 413"/>
                  <a:gd name="T56" fmla="*/ 0 w 93"/>
                  <a:gd name="T57" fmla="*/ 0 h 413"/>
                  <a:gd name="T58" fmla="*/ 0 w 93"/>
                  <a:gd name="T59" fmla="*/ 0 h 413"/>
                  <a:gd name="T60" fmla="*/ 0 w 93"/>
                  <a:gd name="T61" fmla="*/ 0 h 413"/>
                  <a:gd name="T62" fmla="*/ 0 w 93"/>
                  <a:gd name="T63" fmla="*/ 0 h 413"/>
                  <a:gd name="T64" fmla="*/ 0 w 93"/>
                  <a:gd name="T65" fmla="*/ 0 h 413"/>
                  <a:gd name="T66" fmla="*/ 0 w 93"/>
                  <a:gd name="T67" fmla="*/ 0 h 413"/>
                  <a:gd name="T68" fmla="*/ 0 w 93"/>
                  <a:gd name="T69" fmla="*/ 0 h 413"/>
                  <a:gd name="T70" fmla="*/ 0 w 93"/>
                  <a:gd name="T71" fmla="*/ 0 h 413"/>
                  <a:gd name="T72" fmla="*/ 0 w 93"/>
                  <a:gd name="T73" fmla="*/ 0 h 413"/>
                  <a:gd name="T74" fmla="*/ 0 w 93"/>
                  <a:gd name="T75" fmla="*/ 0 h 413"/>
                  <a:gd name="T76" fmla="*/ 0 w 93"/>
                  <a:gd name="T77" fmla="*/ 0 h 413"/>
                  <a:gd name="T78" fmla="*/ 0 w 93"/>
                  <a:gd name="T79" fmla="*/ 0 h 413"/>
                  <a:gd name="T80" fmla="*/ 0 w 93"/>
                  <a:gd name="T81" fmla="*/ 0 h 413"/>
                  <a:gd name="T82" fmla="*/ 0 w 93"/>
                  <a:gd name="T83" fmla="*/ 0 h 413"/>
                  <a:gd name="T84" fmla="*/ 0 w 93"/>
                  <a:gd name="T85" fmla="*/ 0 h 413"/>
                  <a:gd name="T86" fmla="*/ 0 w 93"/>
                  <a:gd name="T87" fmla="*/ 0 h 413"/>
                  <a:gd name="T88" fmla="*/ 0 w 93"/>
                  <a:gd name="T89" fmla="*/ 0 h 413"/>
                  <a:gd name="T90" fmla="*/ 0 w 93"/>
                  <a:gd name="T91" fmla="*/ 0 h 413"/>
                  <a:gd name="T92" fmla="*/ 0 w 93"/>
                  <a:gd name="T93" fmla="*/ 0 h 413"/>
                  <a:gd name="T94" fmla="*/ 0 w 93"/>
                  <a:gd name="T95" fmla="*/ 0 h 413"/>
                  <a:gd name="T96" fmla="*/ 0 w 93"/>
                  <a:gd name="T97" fmla="*/ 0 h 413"/>
                  <a:gd name="T98" fmla="*/ 0 w 93"/>
                  <a:gd name="T99" fmla="*/ 0 h 413"/>
                  <a:gd name="T100" fmla="*/ 0 w 93"/>
                  <a:gd name="T101" fmla="*/ 0 h 413"/>
                  <a:gd name="T102" fmla="*/ 0 w 93"/>
                  <a:gd name="T103" fmla="*/ 0 h 413"/>
                  <a:gd name="T104" fmla="*/ 0 w 93"/>
                  <a:gd name="T105" fmla="*/ 0 h 413"/>
                  <a:gd name="T106" fmla="*/ 0 w 93"/>
                  <a:gd name="T107" fmla="*/ 0 h 413"/>
                  <a:gd name="T108" fmla="*/ 0 w 93"/>
                  <a:gd name="T109" fmla="*/ 0 h 413"/>
                  <a:gd name="T110" fmla="*/ 0 w 93"/>
                  <a:gd name="T111" fmla="*/ 0 h 413"/>
                  <a:gd name="T112" fmla="*/ 0 w 93"/>
                  <a:gd name="T113" fmla="*/ 0 h 413"/>
                  <a:gd name="T114" fmla="*/ 0 w 93"/>
                  <a:gd name="T115" fmla="*/ 0 h 413"/>
                  <a:gd name="T116" fmla="*/ 0 w 93"/>
                  <a:gd name="T117" fmla="*/ 0 h 413"/>
                  <a:gd name="T118" fmla="*/ 0 w 93"/>
                  <a:gd name="T119" fmla="*/ 0 h 413"/>
                  <a:gd name="T120" fmla="*/ 0 w 93"/>
                  <a:gd name="T121" fmla="*/ 0 h 413"/>
                  <a:gd name="T122" fmla="*/ 0 w 93"/>
                  <a:gd name="T123" fmla="*/ 0 h 413"/>
                  <a:gd name="T124" fmla="*/ 0 w 93"/>
                  <a:gd name="T125" fmla="*/ 0 h 4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
                  <a:gd name="T190" fmla="*/ 0 h 413"/>
                  <a:gd name="T191" fmla="*/ 93 w 93"/>
                  <a:gd name="T192" fmla="*/ 413 h 4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 h="413">
                    <a:moveTo>
                      <a:pt x="0" y="413"/>
                    </a:moveTo>
                    <a:lnTo>
                      <a:pt x="5" y="407"/>
                    </a:lnTo>
                    <a:lnTo>
                      <a:pt x="5" y="401"/>
                    </a:lnTo>
                    <a:lnTo>
                      <a:pt x="5" y="395"/>
                    </a:lnTo>
                    <a:lnTo>
                      <a:pt x="7" y="388"/>
                    </a:lnTo>
                    <a:lnTo>
                      <a:pt x="8" y="380"/>
                    </a:lnTo>
                    <a:lnTo>
                      <a:pt x="10" y="374"/>
                    </a:lnTo>
                    <a:lnTo>
                      <a:pt x="10" y="368"/>
                    </a:lnTo>
                    <a:lnTo>
                      <a:pt x="10" y="362"/>
                    </a:lnTo>
                    <a:lnTo>
                      <a:pt x="12" y="354"/>
                    </a:lnTo>
                    <a:lnTo>
                      <a:pt x="16" y="348"/>
                    </a:lnTo>
                    <a:lnTo>
                      <a:pt x="16" y="335"/>
                    </a:lnTo>
                    <a:lnTo>
                      <a:pt x="17" y="328"/>
                    </a:lnTo>
                    <a:lnTo>
                      <a:pt x="17" y="322"/>
                    </a:lnTo>
                    <a:lnTo>
                      <a:pt x="17" y="315"/>
                    </a:lnTo>
                    <a:lnTo>
                      <a:pt x="19" y="309"/>
                    </a:lnTo>
                    <a:lnTo>
                      <a:pt x="19" y="302"/>
                    </a:lnTo>
                    <a:lnTo>
                      <a:pt x="22" y="296"/>
                    </a:lnTo>
                    <a:lnTo>
                      <a:pt x="22" y="289"/>
                    </a:lnTo>
                    <a:lnTo>
                      <a:pt x="22" y="283"/>
                    </a:lnTo>
                    <a:lnTo>
                      <a:pt x="23" y="276"/>
                    </a:lnTo>
                    <a:lnTo>
                      <a:pt x="25" y="269"/>
                    </a:lnTo>
                    <a:lnTo>
                      <a:pt x="25" y="263"/>
                    </a:lnTo>
                    <a:lnTo>
                      <a:pt x="26" y="256"/>
                    </a:lnTo>
                    <a:lnTo>
                      <a:pt x="26" y="250"/>
                    </a:lnTo>
                    <a:lnTo>
                      <a:pt x="27" y="242"/>
                    </a:lnTo>
                    <a:lnTo>
                      <a:pt x="29" y="237"/>
                    </a:lnTo>
                    <a:lnTo>
                      <a:pt x="30" y="230"/>
                    </a:lnTo>
                    <a:lnTo>
                      <a:pt x="30" y="224"/>
                    </a:lnTo>
                    <a:lnTo>
                      <a:pt x="30" y="216"/>
                    </a:lnTo>
                    <a:lnTo>
                      <a:pt x="31" y="210"/>
                    </a:lnTo>
                    <a:lnTo>
                      <a:pt x="32" y="203"/>
                    </a:lnTo>
                    <a:lnTo>
                      <a:pt x="32" y="198"/>
                    </a:lnTo>
                    <a:lnTo>
                      <a:pt x="36" y="190"/>
                    </a:lnTo>
                    <a:lnTo>
                      <a:pt x="40" y="184"/>
                    </a:lnTo>
                    <a:lnTo>
                      <a:pt x="41" y="177"/>
                    </a:lnTo>
                    <a:lnTo>
                      <a:pt x="41" y="170"/>
                    </a:lnTo>
                    <a:lnTo>
                      <a:pt x="42" y="164"/>
                    </a:lnTo>
                    <a:lnTo>
                      <a:pt x="42" y="157"/>
                    </a:lnTo>
                    <a:lnTo>
                      <a:pt x="45" y="151"/>
                    </a:lnTo>
                    <a:lnTo>
                      <a:pt x="48" y="144"/>
                    </a:lnTo>
                    <a:lnTo>
                      <a:pt x="49" y="138"/>
                    </a:lnTo>
                    <a:lnTo>
                      <a:pt x="49" y="131"/>
                    </a:lnTo>
                    <a:lnTo>
                      <a:pt x="49" y="125"/>
                    </a:lnTo>
                    <a:lnTo>
                      <a:pt x="49" y="118"/>
                    </a:lnTo>
                    <a:lnTo>
                      <a:pt x="50" y="111"/>
                    </a:lnTo>
                    <a:lnTo>
                      <a:pt x="56" y="105"/>
                    </a:lnTo>
                    <a:lnTo>
                      <a:pt x="56" y="99"/>
                    </a:lnTo>
                    <a:lnTo>
                      <a:pt x="66" y="92"/>
                    </a:lnTo>
                    <a:lnTo>
                      <a:pt x="72" y="85"/>
                    </a:lnTo>
                    <a:lnTo>
                      <a:pt x="72" y="78"/>
                    </a:lnTo>
                    <a:lnTo>
                      <a:pt x="73" y="73"/>
                    </a:lnTo>
                    <a:lnTo>
                      <a:pt x="75" y="66"/>
                    </a:lnTo>
                    <a:lnTo>
                      <a:pt x="75" y="58"/>
                    </a:lnTo>
                    <a:lnTo>
                      <a:pt x="78" y="52"/>
                    </a:lnTo>
                    <a:lnTo>
                      <a:pt x="78" y="45"/>
                    </a:lnTo>
                    <a:lnTo>
                      <a:pt x="79" y="39"/>
                    </a:lnTo>
                    <a:lnTo>
                      <a:pt x="81" y="32"/>
                    </a:lnTo>
                    <a:lnTo>
                      <a:pt x="81" y="26"/>
                    </a:lnTo>
                    <a:lnTo>
                      <a:pt x="85" y="19"/>
                    </a:lnTo>
                    <a:lnTo>
                      <a:pt x="89" y="13"/>
                    </a:lnTo>
                    <a:lnTo>
                      <a:pt x="90" y="6"/>
                    </a:lnTo>
                    <a:lnTo>
                      <a:pt x="93"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grpSp>
        <p:sp>
          <p:nvSpPr>
            <p:cNvPr id="122958" name="Freeform 421"/>
            <p:cNvSpPr>
              <a:spLocks/>
            </p:cNvSpPr>
            <p:nvPr/>
          </p:nvSpPr>
          <p:spPr bwMode="auto">
            <a:xfrm>
              <a:off x="1590" y="2313"/>
              <a:ext cx="27" cy="105"/>
            </a:xfrm>
            <a:custGeom>
              <a:avLst/>
              <a:gdLst>
                <a:gd name="T0" fmla="*/ 0 w 111"/>
                <a:gd name="T1" fmla="*/ 0 h 423"/>
                <a:gd name="T2" fmla="*/ 0 w 111"/>
                <a:gd name="T3" fmla="*/ 0 h 423"/>
                <a:gd name="T4" fmla="*/ 0 w 111"/>
                <a:gd name="T5" fmla="*/ 0 h 423"/>
                <a:gd name="T6" fmla="*/ 0 w 111"/>
                <a:gd name="T7" fmla="*/ 0 h 423"/>
                <a:gd name="T8" fmla="*/ 0 w 111"/>
                <a:gd name="T9" fmla="*/ 0 h 423"/>
                <a:gd name="T10" fmla="*/ 0 w 111"/>
                <a:gd name="T11" fmla="*/ 0 h 423"/>
                <a:gd name="T12" fmla="*/ 0 w 111"/>
                <a:gd name="T13" fmla="*/ 0 h 423"/>
                <a:gd name="T14" fmla="*/ 0 w 111"/>
                <a:gd name="T15" fmla="*/ 0 h 423"/>
                <a:gd name="T16" fmla="*/ 0 w 111"/>
                <a:gd name="T17" fmla="*/ 0 h 423"/>
                <a:gd name="T18" fmla="*/ 0 w 111"/>
                <a:gd name="T19" fmla="*/ 0 h 423"/>
                <a:gd name="T20" fmla="*/ 0 w 111"/>
                <a:gd name="T21" fmla="*/ 0 h 423"/>
                <a:gd name="T22" fmla="*/ 0 w 111"/>
                <a:gd name="T23" fmla="*/ 0 h 423"/>
                <a:gd name="T24" fmla="*/ 0 w 111"/>
                <a:gd name="T25" fmla="*/ 0 h 423"/>
                <a:gd name="T26" fmla="*/ 0 w 111"/>
                <a:gd name="T27" fmla="*/ 0 h 423"/>
                <a:gd name="T28" fmla="*/ 0 w 111"/>
                <a:gd name="T29" fmla="*/ 0 h 423"/>
                <a:gd name="T30" fmla="*/ 0 w 111"/>
                <a:gd name="T31" fmla="*/ 0 h 423"/>
                <a:gd name="T32" fmla="*/ 0 w 111"/>
                <a:gd name="T33" fmla="*/ 0 h 423"/>
                <a:gd name="T34" fmla="*/ 0 w 111"/>
                <a:gd name="T35" fmla="*/ 0 h 423"/>
                <a:gd name="T36" fmla="*/ 0 w 111"/>
                <a:gd name="T37" fmla="*/ 0 h 423"/>
                <a:gd name="T38" fmla="*/ 0 w 111"/>
                <a:gd name="T39" fmla="*/ 0 h 423"/>
                <a:gd name="T40" fmla="*/ 0 w 111"/>
                <a:gd name="T41" fmla="*/ 0 h 423"/>
                <a:gd name="T42" fmla="*/ 0 w 111"/>
                <a:gd name="T43" fmla="*/ 0 h 423"/>
                <a:gd name="T44" fmla="*/ 0 w 111"/>
                <a:gd name="T45" fmla="*/ 0 h 423"/>
                <a:gd name="T46" fmla="*/ 0 w 111"/>
                <a:gd name="T47" fmla="*/ 0 h 423"/>
                <a:gd name="T48" fmla="*/ 0 w 111"/>
                <a:gd name="T49" fmla="*/ 0 h 423"/>
                <a:gd name="T50" fmla="*/ 0 w 111"/>
                <a:gd name="T51" fmla="*/ 0 h 423"/>
                <a:gd name="T52" fmla="*/ 0 w 111"/>
                <a:gd name="T53" fmla="*/ 0 h 423"/>
                <a:gd name="T54" fmla="*/ 0 w 111"/>
                <a:gd name="T55" fmla="*/ 0 h 423"/>
                <a:gd name="T56" fmla="*/ 0 w 111"/>
                <a:gd name="T57" fmla="*/ 0 h 423"/>
                <a:gd name="T58" fmla="*/ 0 w 111"/>
                <a:gd name="T59" fmla="*/ 0 h 423"/>
                <a:gd name="T60" fmla="*/ 0 w 111"/>
                <a:gd name="T61" fmla="*/ 0 h 423"/>
                <a:gd name="T62" fmla="*/ 0 w 111"/>
                <a:gd name="T63" fmla="*/ 0 h 4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423"/>
                <a:gd name="T98" fmla="*/ 111 w 111"/>
                <a:gd name="T99" fmla="*/ 423 h 4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423">
                  <a:moveTo>
                    <a:pt x="0" y="423"/>
                  </a:moveTo>
                  <a:lnTo>
                    <a:pt x="3" y="416"/>
                  </a:lnTo>
                  <a:lnTo>
                    <a:pt x="5" y="409"/>
                  </a:lnTo>
                  <a:lnTo>
                    <a:pt x="6" y="402"/>
                  </a:lnTo>
                  <a:lnTo>
                    <a:pt x="7" y="397"/>
                  </a:lnTo>
                  <a:lnTo>
                    <a:pt x="8" y="390"/>
                  </a:lnTo>
                  <a:lnTo>
                    <a:pt x="9" y="382"/>
                  </a:lnTo>
                  <a:lnTo>
                    <a:pt x="10" y="376"/>
                  </a:lnTo>
                  <a:lnTo>
                    <a:pt x="10" y="369"/>
                  </a:lnTo>
                  <a:lnTo>
                    <a:pt x="11" y="363"/>
                  </a:lnTo>
                  <a:lnTo>
                    <a:pt x="14" y="356"/>
                  </a:lnTo>
                  <a:lnTo>
                    <a:pt x="15" y="350"/>
                  </a:lnTo>
                  <a:lnTo>
                    <a:pt x="16" y="343"/>
                  </a:lnTo>
                  <a:lnTo>
                    <a:pt x="20" y="337"/>
                  </a:lnTo>
                  <a:lnTo>
                    <a:pt x="24" y="330"/>
                  </a:lnTo>
                  <a:lnTo>
                    <a:pt x="30" y="324"/>
                  </a:lnTo>
                  <a:lnTo>
                    <a:pt x="31" y="316"/>
                  </a:lnTo>
                  <a:lnTo>
                    <a:pt x="32" y="310"/>
                  </a:lnTo>
                  <a:lnTo>
                    <a:pt x="32" y="304"/>
                  </a:lnTo>
                  <a:lnTo>
                    <a:pt x="38" y="298"/>
                  </a:lnTo>
                  <a:lnTo>
                    <a:pt x="39" y="290"/>
                  </a:lnTo>
                  <a:lnTo>
                    <a:pt x="42" y="283"/>
                  </a:lnTo>
                  <a:lnTo>
                    <a:pt x="43" y="277"/>
                  </a:lnTo>
                  <a:lnTo>
                    <a:pt x="43" y="270"/>
                  </a:lnTo>
                  <a:lnTo>
                    <a:pt x="46" y="264"/>
                  </a:lnTo>
                  <a:lnTo>
                    <a:pt x="46" y="257"/>
                  </a:lnTo>
                  <a:lnTo>
                    <a:pt x="51" y="251"/>
                  </a:lnTo>
                  <a:lnTo>
                    <a:pt x="51" y="244"/>
                  </a:lnTo>
                  <a:lnTo>
                    <a:pt x="53" y="238"/>
                  </a:lnTo>
                  <a:lnTo>
                    <a:pt x="58" y="231"/>
                  </a:lnTo>
                  <a:lnTo>
                    <a:pt x="61" y="225"/>
                  </a:lnTo>
                  <a:lnTo>
                    <a:pt x="64" y="217"/>
                  </a:lnTo>
                  <a:lnTo>
                    <a:pt x="64" y="211"/>
                  </a:lnTo>
                  <a:lnTo>
                    <a:pt x="64" y="205"/>
                  </a:lnTo>
                  <a:lnTo>
                    <a:pt x="66" y="198"/>
                  </a:lnTo>
                  <a:lnTo>
                    <a:pt x="69" y="191"/>
                  </a:lnTo>
                  <a:lnTo>
                    <a:pt x="69" y="184"/>
                  </a:lnTo>
                  <a:lnTo>
                    <a:pt x="70" y="178"/>
                  </a:lnTo>
                  <a:lnTo>
                    <a:pt x="70" y="171"/>
                  </a:lnTo>
                  <a:lnTo>
                    <a:pt x="74" y="165"/>
                  </a:lnTo>
                  <a:lnTo>
                    <a:pt x="75" y="158"/>
                  </a:lnTo>
                  <a:lnTo>
                    <a:pt x="76" y="152"/>
                  </a:lnTo>
                  <a:lnTo>
                    <a:pt x="76" y="145"/>
                  </a:lnTo>
                  <a:lnTo>
                    <a:pt x="76" y="139"/>
                  </a:lnTo>
                  <a:lnTo>
                    <a:pt x="79" y="132"/>
                  </a:lnTo>
                  <a:lnTo>
                    <a:pt x="81" y="125"/>
                  </a:lnTo>
                  <a:lnTo>
                    <a:pt x="86" y="118"/>
                  </a:lnTo>
                  <a:lnTo>
                    <a:pt x="89" y="113"/>
                  </a:lnTo>
                  <a:lnTo>
                    <a:pt x="91" y="106"/>
                  </a:lnTo>
                  <a:lnTo>
                    <a:pt x="96" y="99"/>
                  </a:lnTo>
                  <a:lnTo>
                    <a:pt x="96" y="92"/>
                  </a:lnTo>
                  <a:lnTo>
                    <a:pt x="99" y="86"/>
                  </a:lnTo>
                  <a:lnTo>
                    <a:pt x="99" y="79"/>
                  </a:lnTo>
                  <a:lnTo>
                    <a:pt x="99" y="72"/>
                  </a:lnTo>
                  <a:lnTo>
                    <a:pt x="102" y="66"/>
                  </a:lnTo>
                  <a:lnTo>
                    <a:pt x="103" y="59"/>
                  </a:lnTo>
                  <a:lnTo>
                    <a:pt x="104" y="53"/>
                  </a:lnTo>
                  <a:lnTo>
                    <a:pt x="105" y="46"/>
                  </a:lnTo>
                  <a:lnTo>
                    <a:pt x="105" y="40"/>
                  </a:lnTo>
                  <a:lnTo>
                    <a:pt x="106" y="32"/>
                  </a:lnTo>
                  <a:lnTo>
                    <a:pt x="106" y="26"/>
                  </a:lnTo>
                  <a:lnTo>
                    <a:pt x="106" y="19"/>
                  </a:lnTo>
                  <a:lnTo>
                    <a:pt x="108" y="14"/>
                  </a:lnTo>
                  <a:lnTo>
                    <a:pt x="109" y="6"/>
                  </a:lnTo>
                  <a:lnTo>
                    <a:pt x="111"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59" name="Freeform 422"/>
            <p:cNvSpPr>
              <a:spLocks/>
            </p:cNvSpPr>
            <p:nvPr/>
          </p:nvSpPr>
          <p:spPr bwMode="auto">
            <a:xfrm>
              <a:off x="1617" y="2210"/>
              <a:ext cx="39" cy="103"/>
            </a:xfrm>
            <a:custGeom>
              <a:avLst/>
              <a:gdLst>
                <a:gd name="T0" fmla="*/ 0 w 153"/>
                <a:gd name="T1" fmla="*/ 0 h 410"/>
                <a:gd name="T2" fmla="*/ 0 w 153"/>
                <a:gd name="T3" fmla="*/ 0 h 410"/>
                <a:gd name="T4" fmla="*/ 0 w 153"/>
                <a:gd name="T5" fmla="*/ 0 h 410"/>
                <a:gd name="T6" fmla="*/ 0 w 153"/>
                <a:gd name="T7" fmla="*/ 0 h 410"/>
                <a:gd name="T8" fmla="*/ 0 w 153"/>
                <a:gd name="T9" fmla="*/ 0 h 410"/>
                <a:gd name="T10" fmla="*/ 0 w 153"/>
                <a:gd name="T11" fmla="*/ 0 h 410"/>
                <a:gd name="T12" fmla="*/ 0 w 153"/>
                <a:gd name="T13" fmla="*/ 0 h 410"/>
                <a:gd name="T14" fmla="*/ 0 w 153"/>
                <a:gd name="T15" fmla="*/ 0 h 410"/>
                <a:gd name="T16" fmla="*/ 0 w 153"/>
                <a:gd name="T17" fmla="*/ 0 h 410"/>
                <a:gd name="T18" fmla="*/ 0 w 153"/>
                <a:gd name="T19" fmla="*/ 0 h 410"/>
                <a:gd name="T20" fmla="*/ 0 w 153"/>
                <a:gd name="T21" fmla="*/ 0 h 410"/>
                <a:gd name="T22" fmla="*/ 0 w 153"/>
                <a:gd name="T23" fmla="*/ 0 h 410"/>
                <a:gd name="T24" fmla="*/ 0 w 153"/>
                <a:gd name="T25" fmla="*/ 0 h 410"/>
                <a:gd name="T26" fmla="*/ 0 w 153"/>
                <a:gd name="T27" fmla="*/ 0 h 410"/>
                <a:gd name="T28" fmla="*/ 0 w 153"/>
                <a:gd name="T29" fmla="*/ 0 h 410"/>
                <a:gd name="T30" fmla="*/ 0 w 153"/>
                <a:gd name="T31" fmla="*/ 0 h 410"/>
                <a:gd name="T32" fmla="*/ 0 w 153"/>
                <a:gd name="T33" fmla="*/ 0 h 410"/>
                <a:gd name="T34" fmla="*/ 0 w 153"/>
                <a:gd name="T35" fmla="*/ 0 h 410"/>
                <a:gd name="T36" fmla="*/ 0 w 153"/>
                <a:gd name="T37" fmla="*/ 0 h 410"/>
                <a:gd name="T38" fmla="*/ 0 w 153"/>
                <a:gd name="T39" fmla="*/ 0 h 410"/>
                <a:gd name="T40" fmla="*/ 0 w 153"/>
                <a:gd name="T41" fmla="*/ 0 h 410"/>
                <a:gd name="T42" fmla="*/ 0 w 153"/>
                <a:gd name="T43" fmla="*/ 0 h 410"/>
                <a:gd name="T44" fmla="*/ 0 w 153"/>
                <a:gd name="T45" fmla="*/ 0 h 410"/>
                <a:gd name="T46" fmla="*/ 0 w 153"/>
                <a:gd name="T47" fmla="*/ 0 h 410"/>
                <a:gd name="T48" fmla="*/ 0 w 153"/>
                <a:gd name="T49" fmla="*/ 0 h 410"/>
                <a:gd name="T50" fmla="*/ 0 w 153"/>
                <a:gd name="T51" fmla="*/ 0 h 410"/>
                <a:gd name="T52" fmla="*/ 0 w 153"/>
                <a:gd name="T53" fmla="*/ 0 h 410"/>
                <a:gd name="T54" fmla="*/ 0 w 153"/>
                <a:gd name="T55" fmla="*/ 0 h 410"/>
                <a:gd name="T56" fmla="*/ 0 w 153"/>
                <a:gd name="T57" fmla="*/ 0 h 410"/>
                <a:gd name="T58" fmla="*/ 0 w 153"/>
                <a:gd name="T59" fmla="*/ 0 h 410"/>
                <a:gd name="T60" fmla="*/ 0 w 153"/>
                <a:gd name="T61" fmla="*/ 0 h 410"/>
                <a:gd name="T62" fmla="*/ 0 w 153"/>
                <a:gd name="T63" fmla="*/ 0 h 410"/>
                <a:gd name="T64" fmla="*/ 0 w 153"/>
                <a:gd name="T65" fmla="*/ 0 h 410"/>
                <a:gd name="T66" fmla="*/ 0 w 153"/>
                <a:gd name="T67" fmla="*/ 0 h 410"/>
                <a:gd name="T68" fmla="*/ 0 w 153"/>
                <a:gd name="T69" fmla="*/ 0 h 410"/>
                <a:gd name="T70" fmla="*/ 0 w 153"/>
                <a:gd name="T71" fmla="*/ 0 h 410"/>
                <a:gd name="T72" fmla="*/ 0 w 153"/>
                <a:gd name="T73" fmla="*/ 0 h 410"/>
                <a:gd name="T74" fmla="*/ 0 w 153"/>
                <a:gd name="T75" fmla="*/ 0 h 410"/>
                <a:gd name="T76" fmla="*/ 0 w 153"/>
                <a:gd name="T77" fmla="*/ 0 h 410"/>
                <a:gd name="T78" fmla="*/ 0 w 153"/>
                <a:gd name="T79" fmla="*/ 0 h 410"/>
                <a:gd name="T80" fmla="*/ 0 w 153"/>
                <a:gd name="T81" fmla="*/ 0 h 410"/>
                <a:gd name="T82" fmla="*/ 0 w 153"/>
                <a:gd name="T83" fmla="*/ 0 h 410"/>
                <a:gd name="T84" fmla="*/ 0 w 153"/>
                <a:gd name="T85" fmla="*/ 0 h 410"/>
                <a:gd name="T86" fmla="*/ 0 w 153"/>
                <a:gd name="T87" fmla="*/ 0 h 410"/>
                <a:gd name="T88" fmla="*/ 0 w 153"/>
                <a:gd name="T89" fmla="*/ 0 h 410"/>
                <a:gd name="T90" fmla="*/ 0 w 153"/>
                <a:gd name="T91" fmla="*/ 0 h 410"/>
                <a:gd name="T92" fmla="*/ 0 w 153"/>
                <a:gd name="T93" fmla="*/ 0 h 410"/>
                <a:gd name="T94" fmla="*/ 0 w 153"/>
                <a:gd name="T95" fmla="*/ 0 h 410"/>
                <a:gd name="T96" fmla="*/ 0 w 153"/>
                <a:gd name="T97" fmla="*/ 0 h 410"/>
                <a:gd name="T98" fmla="*/ 0 w 153"/>
                <a:gd name="T99" fmla="*/ 0 h 410"/>
                <a:gd name="T100" fmla="*/ 0 w 153"/>
                <a:gd name="T101" fmla="*/ 0 h 410"/>
                <a:gd name="T102" fmla="*/ 0 w 153"/>
                <a:gd name="T103" fmla="*/ 0 h 410"/>
                <a:gd name="T104" fmla="*/ 0 w 153"/>
                <a:gd name="T105" fmla="*/ 0 h 410"/>
                <a:gd name="T106" fmla="*/ 0 w 153"/>
                <a:gd name="T107" fmla="*/ 0 h 410"/>
                <a:gd name="T108" fmla="*/ 0 w 153"/>
                <a:gd name="T109" fmla="*/ 0 h 410"/>
                <a:gd name="T110" fmla="*/ 0 w 153"/>
                <a:gd name="T111" fmla="*/ 0 h 410"/>
                <a:gd name="T112" fmla="*/ 0 w 153"/>
                <a:gd name="T113" fmla="*/ 0 h 410"/>
                <a:gd name="T114" fmla="*/ 0 w 153"/>
                <a:gd name="T115" fmla="*/ 0 h 410"/>
                <a:gd name="T116" fmla="*/ 0 w 153"/>
                <a:gd name="T117" fmla="*/ 0 h 410"/>
                <a:gd name="T118" fmla="*/ 0 w 153"/>
                <a:gd name="T119" fmla="*/ 0 h 410"/>
                <a:gd name="T120" fmla="*/ 0 w 153"/>
                <a:gd name="T121" fmla="*/ 0 h 410"/>
                <a:gd name="T122" fmla="*/ 0 w 153"/>
                <a:gd name="T123" fmla="*/ 0 h 410"/>
                <a:gd name="T124" fmla="*/ 0 w 153"/>
                <a:gd name="T125" fmla="*/ 0 h 4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3"/>
                <a:gd name="T190" fmla="*/ 0 h 410"/>
                <a:gd name="T191" fmla="*/ 153 w 153"/>
                <a:gd name="T192" fmla="*/ 410 h 4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3" h="410">
                  <a:moveTo>
                    <a:pt x="0" y="410"/>
                  </a:moveTo>
                  <a:lnTo>
                    <a:pt x="2" y="403"/>
                  </a:lnTo>
                  <a:lnTo>
                    <a:pt x="6" y="397"/>
                  </a:lnTo>
                  <a:lnTo>
                    <a:pt x="6" y="390"/>
                  </a:lnTo>
                  <a:lnTo>
                    <a:pt x="7" y="383"/>
                  </a:lnTo>
                  <a:lnTo>
                    <a:pt x="13" y="377"/>
                  </a:lnTo>
                  <a:lnTo>
                    <a:pt x="14" y="369"/>
                  </a:lnTo>
                  <a:lnTo>
                    <a:pt x="17" y="364"/>
                  </a:lnTo>
                  <a:lnTo>
                    <a:pt x="17" y="357"/>
                  </a:lnTo>
                  <a:lnTo>
                    <a:pt x="24" y="350"/>
                  </a:lnTo>
                  <a:lnTo>
                    <a:pt x="26" y="343"/>
                  </a:lnTo>
                  <a:lnTo>
                    <a:pt x="28" y="337"/>
                  </a:lnTo>
                  <a:lnTo>
                    <a:pt x="33" y="331"/>
                  </a:lnTo>
                  <a:lnTo>
                    <a:pt x="36" y="324"/>
                  </a:lnTo>
                  <a:lnTo>
                    <a:pt x="36" y="317"/>
                  </a:lnTo>
                  <a:lnTo>
                    <a:pt x="43" y="311"/>
                  </a:lnTo>
                  <a:lnTo>
                    <a:pt x="43" y="304"/>
                  </a:lnTo>
                  <a:lnTo>
                    <a:pt x="44" y="298"/>
                  </a:lnTo>
                  <a:lnTo>
                    <a:pt x="45" y="291"/>
                  </a:lnTo>
                  <a:lnTo>
                    <a:pt x="48" y="283"/>
                  </a:lnTo>
                  <a:lnTo>
                    <a:pt x="50" y="277"/>
                  </a:lnTo>
                  <a:lnTo>
                    <a:pt x="51" y="271"/>
                  </a:lnTo>
                  <a:lnTo>
                    <a:pt x="52" y="265"/>
                  </a:lnTo>
                  <a:lnTo>
                    <a:pt x="54" y="257"/>
                  </a:lnTo>
                  <a:lnTo>
                    <a:pt x="59" y="251"/>
                  </a:lnTo>
                  <a:lnTo>
                    <a:pt x="61" y="244"/>
                  </a:lnTo>
                  <a:lnTo>
                    <a:pt x="65" y="238"/>
                  </a:lnTo>
                  <a:lnTo>
                    <a:pt x="69" y="231"/>
                  </a:lnTo>
                  <a:lnTo>
                    <a:pt x="69" y="225"/>
                  </a:lnTo>
                  <a:lnTo>
                    <a:pt x="70" y="217"/>
                  </a:lnTo>
                  <a:lnTo>
                    <a:pt x="72" y="212"/>
                  </a:lnTo>
                  <a:lnTo>
                    <a:pt x="76" y="205"/>
                  </a:lnTo>
                  <a:lnTo>
                    <a:pt x="79" y="199"/>
                  </a:lnTo>
                  <a:lnTo>
                    <a:pt x="81" y="191"/>
                  </a:lnTo>
                  <a:lnTo>
                    <a:pt x="91" y="184"/>
                  </a:lnTo>
                  <a:lnTo>
                    <a:pt x="91" y="178"/>
                  </a:lnTo>
                  <a:lnTo>
                    <a:pt x="93" y="171"/>
                  </a:lnTo>
                  <a:lnTo>
                    <a:pt x="93" y="165"/>
                  </a:lnTo>
                  <a:lnTo>
                    <a:pt x="95" y="158"/>
                  </a:lnTo>
                  <a:lnTo>
                    <a:pt x="96" y="152"/>
                  </a:lnTo>
                  <a:lnTo>
                    <a:pt x="96" y="145"/>
                  </a:lnTo>
                  <a:lnTo>
                    <a:pt x="97" y="139"/>
                  </a:lnTo>
                  <a:lnTo>
                    <a:pt x="101" y="132"/>
                  </a:lnTo>
                  <a:lnTo>
                    <a:pt x="103" y="125"/>
                  </a:lnTo>
                  <a:lnTo>
                    <a:pt x="106" y="118"/>
                  </a:lnTo>
                  <a:lnTo>
                    <a:pt x="108" y="113"/>
                  </a:lnTo>
                  <a:lnTo>
                    <a:pt x="108" y="105"/>
                  </a:lnTo>
                  <a:lnTo>
                    <a:pt x="109" y="98"/>
                  </a:lnTo>
                  <a:lnTo>
                    <a:pt x="110" y="92"/>
                  </a:lnTo>
                  <a:lnTo>
                    <a:pt x="111" y="85"/>
                  </a:lnTo>
                  <a:lnTo>
                    <a:pt x="113" y="79"/>
                  </a:lnTo>
                  <a:lnTo>
                    <a:pt x="114" y="72"/>
                  </a:lnTo>
                  <a:lnTo>
                    <a:pt x="123" y="66"/>
                  </a:lnTo>
                  <a:lnTo>
                    <a:pt x="126" y="58"/>
                  </a:lnTo>
                  <a:lnTo>
                    <a:pt x="132" y="53"/>
                  </a:lnTo>
                  <a:lnTo>
                    <a:pt x="135" y="46"/>
                  </a:lnTo>
                  <a:lnTo>
                    <a:pt x="136" y="39"/>
                  </a:lnTo>
                  <a:lnTo>
                    <a:pt x="138" y="32"/>
                  </a:lnTo>
                  <a:lnTo>
                    <a:pt x="142" y="26"/>
                  </a:lnTo>
                  <a:lnTo>
                    <a:pt x="146" y="20"/>
                  </a:lnTo>
                  <a:lnTo>
                    <a:pt x="146" y="13"/>
                  </a:lnTo>
                  <a:lnTo>
                    <a:pt x="149" y="6"/>
                  </a:lnTo>
                  <a:lnTo>
                    <a:pt x="153"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0" name="Freeform 423"/>
            <p:cNvSpPr>
              <a:spLocks/>
            </p:cNvSpPr>
            <p:nvPr/>
          </p:nvSpPr>
          <p:spPr bwMode="auto">
            <a:xfrm>
              <a:off x="1656" y="2104"/>
              <a:ext cx="80" cy="106"/>
            </a:xfrm>
            <a:custGeom>
              <a:avLst/>
              <a:gdLst>
                <a:gd name="T0" fmla="*/ 0 w 323"/>
                <a:gd name="T1" fmla="*/ 0 h 425"/>
                <a:gd name="T2" fmla="*/ 0 w 323"/>
                <a:gd name="T3" fmla="*/ 0 h 425"/>
                <a:gd name="T4" fmla="*/ 0 w 323"/>
                <a:gd name="T5" fmla="*/ 0 h 425"/>
                <a:gd name="T6" fmla="*/ 0 w 323"/>
                <a:gd name="T7" fmla="*/ 0 h 425"/>
                <a:gd name="T8" fmla="*/ 0 w 323"/>
                <a:gd name="T9" fmla="*/ 0 h 425"/>
                <a:gd name="T10" fmla="*/ 0 w 323"/>
                <a:gd name="T11" fmla="*/ 0 h 425"/>
                <a:gd name="T12" fmla="*/ 0 w 323"/>
                <a:gd name="T13" fmla="*/ 0 h 425"/>
                <a:gd name="T14" fmla="*/ 0 w 323"/>
                <a:gd name="T15" fmla="*/ 0 h 425"/>
                <a:gd name="T16" fmla="*/ 0 w 323"/>
                <a:gd name="T17" fmla="*/ 0 h 425"/>
                <a:gd name="T18" fmla="*/ 0 w 323"/>
                <a:gd name="T19" fmla="*/ 0 h 425"/>
                <a:gd name="T20" fmla="*/ 0 w 323"/>
                <a:gd name="T21" fmla="*/ 0 h 425"/>
                <a:gd name="T22" fmla="*/ 0 w 323"/>
                <a:gd name="T23" fmla="*/ 0 h 425"/>
                <a:gd name="T24" fmla="*/ 0 w 323"/>
                <a:gd name="T25" fmla="*/ 0 h 425"/>
                <a:gd name="T26" fmla="*/ 0 w 323"/>
                <a:gd name="T27" fmla="*/ 0 h 425"/>
                <a:gd name="T28" fmla="*/ 0 w 323"/>
                <a:gd name="T29" fmla="*/ 0 h 425"/>
                <a:gd name="T30" fmla="*/ 0 w 323"/>
                <a:gd name="T31" fmla="*/ 0 h 425"/>
                <a:gd name="T32" fmla="*/ 0 w 323"/>
                <a:gd name="T33" fmla="*/ 0 h 425"/>
                <a:gd name="T34" fmla="*/ 0 w 323"/>
                <a:gd name="T35" fmla="*/ 0 h 425"/>
                <a:gd name="T36" fmla="*/ 0 w 323"/>
                <a:gd name="T37" fmla="*/ 0 h 425"/>
                <a:gd name="T38" fmla="*/ 0 w 323"/>
                <a:gd name="T39" fmla="*/ 0 h 425"/>
                <a:gd name="T40" fmla="*/ 0 w 323"/>
                <a:gd name="T41" fmla="*/ 0 h 425"/>
                <a:gd name="T42" fmla="*/ 0 w 323"/>
                <a:gd name="T43" fmla="*/ 0 h 425"/>
                <a:gd name="T44" fmla="*/ 0 w 323"/>
                <a:gd name="T45" fmla="*/ 0 h 425"/>
                <a:gd name="T46" fmla="*/ 0 w 323"/>
                <a:gd name="T47" fmla="*/ 0 h 425"/>
                <a:gd name="T48" fmla="*/ 0 w 323"/>
                <a:gd name="T49" fmla="*/ 0 h 425"/>
                <a:gd name="T50" fmla="*/ 0 w 323"/>
                <a:gd name="T51" fmla="*/ 0 h 425"/>
                <a:gd name="T52" fmla="*/ 0 w 323"/>
                <a:gd name="T53" fmla="*/ 0 h 425"/>
                <a:gd name="T54" fmla="*/ 0 w 323"/>
                <a:gd name="T55" fmla="*/ 0 h 425"/>
                <a:gd name="T56" fmla="*/ 0 w 323"/>
                <a:gd name="T57" fmla="*/ 0 h 425"/>
                <a:gd name="T58" fmla="*/ 0 w 323"/>
                <a:gd name="T59" fmla="*/ 0 h 425"/>
                <a:gd name="T60" fmla="*/ 0 w 323"/>
                <a:gd name="T61" fmla="*/ 0 h 425"/>
                <a:gd name="T62" fmla="*/ 0 w 323"/>
                <a:gd name="T63" fmla="*/ 0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3"/>
                <a:gd name="T97" fmla="*/ 0 h 425"/>
                <a:gd name="T98" fmla="*/ 323 w 323"/>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3" h="425">
                  <a:moveTo>
                    <a:pt x="0" y="425"/>
                  </a:moveTo>
                  <a:lnTo>
                    <a:pt x="6" y="418"/>
                  </a:lnTo>
                  <a:lnTo>
                    <a:pt x="7" y="411"/>
                  </a:lnTo>
                  <a:lnTo>
                    <a:pt x="8" y="405"/>
                  </a:lnTo>
                  <a:lnTo>
                    <a:pt x="11" y="397"/>
                  </a:lnTo>
                  <a:lnTo>
                    <a:pt x="13" y="391"/>
                  </a:lnTo>
                  <a:lnTo>
                    <a:pt x="20" y="385"/>
                  </a:lnTo>
                  <a:lnTo>
                    <a:pt x="24" y="378"/>
                  </a:lnTo>
                  <a:lnTo>
                    <a:pt x="26" y="371"/>
                  </a:lnTo>
                  <a:lnTo>
                    <a:pt x="28" y="365"/>
                  </a:lnTo>
                  <a:lnTo>
                    <a:pt x="29" y="358"/>
                  </a:lnTo>
                  <a:lnTo>
                    <a:pt x="37" y="352"/>
                  </a:lnTo>
                  <a:lnTo>
                    <a:pt x="46" y="345"/>
                  </a:lnTo>
                  <a:lnTo>
                    <a:pt x="52" y="339"/>
                  </a:lnTo>
                  <a:lnTo>
                    <a:pt x="54" y="331"/>
                  </a:lnTo>
                  <a:lnTo>
                    <a:pt x="56" y="326"/>
                  </a:lnTo>
                  <a:lnTo>
                    <a:pt x="56" y="319"/>
                  </a:lnTo>
                  <a:lnTo>
                    <a:pt x="63" y="311"/>
                  </a:lnTo>
                  <a:lnTo>
                    <a:pt x="70" y="305"/>
                  </a:lnTo>
                  <a:lnTo>
                    <a:pt x="70" y="298"/>
                  </a:lnTo>
                  <a:lnTo>
                    <a:pt x="71" y="292"/>
                  </a:lnTo>
                  <a:lnTo>
                    <a:pt x="71" y="285"/>
                  </a:lnTo>
                  <a:lnTo>
                    <a:pt x="75" y="279"/>
                  </a:lnTo>
                  <a:lnTo>
                    <a:pt x="75" y="272"/>
                  </a:lnTo>
                  <a:lnTo>
                    <a:pt x="87" y="266"/>
                  </a:lnTo>
                  <a:lnTo>
                    <a:pt x="88" y="259"/>
                  </a:lnTo>
                  <a:lnTo>
                    <a:pt x="90" y="253"/>
                  </a:lnTo>
                  <a:lnTo>
                    <a:pt x="93" y="245"/>
                  </a:lnTo>
                  <a:lnTo>
                    <a:pt x="95" y="239"/>
                  </a:lnTo>
                  <a:lnTo>
                    <a:pt x="95" y="232"/>
                  </a:lnTo>
                  <a:lnTo>
                    <a:pt x="95" y="227"/>
                  </a:lnTo>
                  <a:lnTo>
                    <a:pt x="96" y="219"/>
                  </a:lnTo>
                  <a:lnTo>
                    <a:pt x="101" y="212"/>
                  </a:lnTo>
                  <a:lnTo>
                    <a:pt x="111" y="206"/>
                  </a:lnTo>
                  <a:lnTo>
                    <a:pt x="117" y="199"/>
                  </a:lnTo>
                  <a:lnTo>
                    <a:pt x="127" y="193"/>
                  </a:lnTo>
                  <a:lnTo>
                    <a:pt x="128" y="186"/>
                  </a:lnTo>
                  <a:lnTo>
                    <a:pt x="142" y="179"/>
                  </a:lnTo>
                  <a:lnTo>
                    <a:pt x="154" y="172"/>
                  </a:lnTo>
                  <a:lnTo>
                    <a:pt x="160" y="167"/>
                  </a:lnTo>
                  <a:lnTo>
                    <a:pt x="165" y="159"/>
                  </a:lnTo>
                  <a:lnTo>
                    <a:pt x="169" y="153"/>
                  </a:lnTo>
                  <a:lnTo>
                    <a:pt x="179" y="146"/>
                  </a:lnTo>
                  <a:lnTo>
                    <a:pt x="180" y="140"/>
                  </a:lnTo>
                  <a:lnTo>
                    <a:pt x="184" y="133"/>
                  </a:lnTo>
                  <a:lnTo>
                    <a:pt x="189" y="126"/>
                  </a:lnTo>
                  <a:lnTo>
                    <a:pt x="189" y="120"/>
                  </a:lnTo>
                  <a:lnTo>
                    <a:pt x="194" y="112"/>
                  </a:lnTo>
                  <a:lnTo>
                    <a:pt x="210" y="107"/>
                  </a:lnTo>
                  <a:lnTo>
                    <a:pt x="212" y="100"/>
                  </a:lnTo>
                  <a:lnTo>
                    <a:pt x="222" y="93"/>
                  </a:lnTo>
                  <a:lnTo>
                    <a:pt x="230" y="86"/>
                  </a:lnTo>
                  <a:lnTo>
                    <a:pt x="231" y="80"/>
                  </a:lnTo>
                  <a:lnTo>
                    <a:pt x="246" y="73"/>
                  </a:lnTo>
                  <a:lnTo>
                    <a:pt x="257" y="67"/>
                  </a:lnTo>
                  <a:lnTo>
                    <a:pt x="259" y="60"/>
                  </a:lnTo>
                  <a:lnTo>
                    <a:pt x="261" y="52"/>
                  </a:lnTo>
                  <a:lnTo>
                    <a:pt x="269" y="47"/>
                  </a:lnTo>
                  <a:lnTo>
                    <a:pt x="271" y="41"/>
                  </a:lnTo>
                  <a:lnTo>
                    <a:pt x="273" y="34"/>
                  </a:lnTo>
                  <a:lnTo>
                    <a:pt x="274" y="26"/>
                  </a:lnTo>
                  <a:lnTo>
                    <a:pt x="282" y="20"/>
                  </a:lnTo>
                  <a:lnTo>
                    <a:pt x="297" y="14"/>
                  </a:lnTo>
                  <a:lnTo>
                    <a:pt x="305" y="7"/>
                  </a:lnTo>
                  <a:lnTo>
                    <a:pt x="323"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1" name="Freeform 424"/>
            <p:cNvSpPr>
              <a:spLocks/>
            </p:cNvSpPr>
            <p:nvPr/>
          </p:nvSpPr>
          <p:spPr bwMode="auto">
            <a:xfrm>
              <a:off x="1736" y="2013"/>
              <a:ext cx="125" cy="91"/>
            </a:xfrm>
            <a:custGeom>
              <a:avLst/>
              <a:gdLst>
                <a:gd name="T0" fmla="*/ 0 w 498"/>
                <a:gd name="T1" fmla="*/ 0 h 365"/>
                <a:gd name="T2" fmla="*/ 0 w 498"/>
                <a:gd name="T3" fmla="*/ 0 h 365"/>
                <a:gd name="T4" fmla="*/ 0 w 498"/>
                <a:gd name="T5" fmla="*/ 0 h 365"/>
                <a:gd name="T6" fmla="*/ 0 w 498"/>
                <a:gd name="T7" fmla="*/ 0 h 365"/>
                <a:gd name="T8" fmla="*/ 0 w 498"/>
                <a:gd name="T9" fmla="*/ 0 h 365"/>
                <a:gd name="T10" fmla="*/ 0 w 498"/>
                <a:gd name="T11" fmla="*/ 0 h 365"/>
                <a:gd name="T12" fmla="*/ 0 w 498"/>
                <a:gd name="T13" fmla="*/ 0 h 365"/>
                <a:gd name="T14" fmla="*/ 0 w 498"/>
                <a:gd name="T15" fmla="*/ 0 h 365"/>
                <a:gd name="T16" fmla="*/ 0 w 498"/>
                <a:gd name="T17" fmla="*/ 0 h 365"/>
                <a:gd name="T18" fmla="*/ 0 w 498"/>
                <a:gd name="T19" fmla="*/ 0 h 365"/>
                <a:gd name="T20" fmla="*/ 0 w 498"/>
                <a:gd name="T21" fmla="*/ 0 h 365"/>
                <a:gd name="T22" fmla="*/ 0 w 498"/>
                <a:gd name="T23" fmla="*/ 0 h 365"/>
                <a:gd name="T24" fmla="*/ 0 w 498"/>
                <a:gd name="T25" fmla="*/ 0 h 365"/>
                <a:gd name="T26" fmla="*/ 0 w 498"/>
                <a:gd name="T27" fmla="*/ 0 h 365"/>
                <a:gd name="T28" fmla="*/ 0 w 498"/>
                <a:gd name="T29" fmla="*/ 0 h 365"/>
                <a:gd name="T30" fmla="*/ 0 w 498"/>
                <a:gd name="T31" fmla="*/ 0 h 365"/>
                <a:gd name="T32" fmla="*/ 0 w 498"/>
                <a:gd name="T33" fmla="*/ 0 h 365"/>
                <a:gd name="T34" fmla="*/ 0 w 498"/>
                <a:gd name="T35" fmla="*/ 0 h 365"/>
                <a:gd name="T36" fmla="*/ 0 w 498"/>
                <a:gd name="T37" fmla="*/ 0 h 365"/>
                <a:gd name="T38" fmla="*/ 0 w 498"/>
                <a:gd name="T39" fmla="*/ 0 h 365"/>
                <a:gd name="T40" fmla="*/ 0 w 498"/>
                <a:gd name="T41" fmla="*/ 0 h 365"/>
                <a:gd name="T42" fmla="*/ 0 w 498"/>
                <a:gd name="T43" fmla="*/ 0 h 365"/>
                <a:gd name="T44" fmla="*/ 0 w 498"/>
                <a:gd name="T45" fmla="*/ 0 h 365"/>
                <a:gd name="T46" fmla="*/ 0 w 498"/>
                <a:gd name="T47" fmla="*/ 0 h 365"/>
                <a:gd name="T48" fmla="*/ 0 w 498"/>
                <a:gd name="T49" fmla="*/ 0 h 365"/>
                <a:gd name="T50" fmla="*/ 0 w 498"/>
                <a:gd name="T51" fmla="*/ 0 h 365"/>
                <a:gd name="T52" fmla="*/ 0 w 498"/>
                <a:gd name="T53" fmla="*/ 0 h 365"/>
                <a:gd name="T54" fmla="*/ 0 w 498"/>
                <a:gd name="T55" fmla="*/ 0 h 365"/>
                <a:gd name="T56" fmla="*/ 0 w 498"/>
                <a:gd name="T57" fmla="*/ 0 h 365"/>
                <a:gd name="T58" fmla="*/ 0 w 498"/>
                <a:gd name="T59" fmla="*/ 0 h 365"/>
                <a:gd name="T60" fmla="*/ 0 w 498"/>
                <a:gd name="T61" fmla="*/ 0 h 365"/>
                <a:gd name="T62" fmla="*/ 0 w 498"/>
                <a:gd name="T63" fmla="*/ 0 h 365"/>
                <a:gd name="T64" fmla="*/ 0 w 498"/>
                <a:gd name="T65" fmla="*/ 0 h 365"/>
                <a:gd name="T66" fmla="*/ 0 w 498"/>
                <a:gd name="T67" fmla="*/ 0 h 365"/>
                <a:gd name="T68" fmla="*/ 0 w 498"/>
                <a:gd name="T69" fmla="*/ 0 h 365"/>
                <a:gd name="T70" fmla="*/ 0 w 498"/>
                <a:gd name="T71" fmla="*/ 0 h 365"/>
                <a:gd name="T72" fmla="*/ 0 w 498"/>
                <a:gd name="T73" fmla="*/ 0 h 365"/>
                <a:gd name="T74" fmla="*/ 0 w 498"/>
                <a:gd name="T75" fmla="*/ 0 h 365"/>
                <a:gd name="T76" fmla="*/ 0 w 498"/>
                <a:gd name="T77" fmla="*/ 0 h 365"/>
                <a:gd name="T78" fmla="*/ 0 w 498"/>
                <a:gd name="T79" fmla="*/ 0 h 365"/>
                <a:gd name="T80" fmla="*/ 0 w 498"/>
                <a:gd name="T81" fmla="*/ 0 h 365"/>
                <a:gd name="T82" fmla="*/ 0 w 498"/>
                <a:gd name="T83" fmla="*/ 0 h 365"/>
                <a:gd name="T84" fmla="*/ 0 w 498"/>
                <a:gd name="T85" fmla="*/ 0 h 365"/>
                <a:gd name="T86" fmla="*/ 0 w 498"/>
                <a:gd name="T87" fmla="*/ 0 h 365"/>
                <a:gd name="T88" fmla="*/ 0 w 498"/>
                <a:gd name="T89" fmla="*/ 0 h 365"/>
                <a:gd name="T90" fmla="*/ 0 w 498"/>
                <a:gd name="T91" fmla="*/ 0 h 365"/>
                <a:gd name="T92" fmla="*/ 0 w 498"/>
                <a:gd name="T93" fmla="*/ 0 h 365"/>
                <a:gd name="T94" fmla="*/ 0 w 498"/>
                <a:gd name="T95" fmla="*/ 0 h 365"/>
                <a:gd name="T96" fmla="*/ 0 w 498"/>
                <a:gd name="T97" fmla="*/ 0 h 365"/>
                <a:gd name="T98" fmla="*/ 0 w 498"/>
                <a:gd name="T99" fmla="*/ 0 h 365"/>
                <a:gd name="T100" fmla="*/ 0 w 498"/>
                <a:gd name="T101" fmla="*/ 0 h 365"/>
                <a:gd name="T102" fmla="*/ 0 w 498"/>
                <a:gd name="T103" fmla="*/ 0 h 365"/>
                <a:gd name="T104" fmla="*/ 0 w 498"/>
                <a:gd name="T105" fmla="*/ 0 h 365"/>
                <a:gd name="T106" fmla="*/ 0 w 498"/>
                <a:gd name="T107" fmla="*/ 0 h 365"/>
                <a:gd name="T108" fmla="*/ 0 w 498"/>
                <a:gd name="T109" fmla="*/ 0 h 365"/>
                <a:gd name="T110" fmla="*/ 0 w 498"/>
                <a:gd name="T111" fmla="*/ 0 h 365"/>
                <a:gd name="T112" fmla="*/ 0 w 498"/>
                <a:gd name="T113" fmla="*/ 0 h 365"/>
                <a:gd name="T114" fmla="*/ 0 w 498"/>
                <a:gd name="T115" fmla="*/ 0 h 365"/>
                <a:gd name="T116" fmla="*/ 0 w 498"/>
                <a:gd name="T117" fmla="*/ 0 h 365"/>
                <a:gd name="T118" fmla="*/ 0 w 498"/>
                <a:gd name="T119" fmla="*/ 0 h 365"/>
                <a:gd name="T120" fmla="*/ 0 w 498"/>
                <a:gd name="T121" fmla="*/ 0 h 365"/>
                <a:gd name="T122" fmla="*/ 0 w 498"/>
                <a:gd name="T123" fmla="*/ 0 h 365"/>
                <a:gd name="T124" fmla="*/ 0 w 498"/>
                <a:gd name="T125" fmla="*/ 0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8"/>
                <a:gd name="T190" fmla="*/ 0 h 365"/>
                <a:gd name="T191" fmla="*/ 498 w 498"/>
                <a:gd name="T192" fmla="*/ 365 h 3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8" h="365">
                  <a:moveTo>
                    <a:pt x="0" y="365"/>
                  </a:moveTo>
                  <a:lnTo>
                    <a:pt x="3" y="359"/>
                  </a:lnTo>
                  <a:lnTo>
                    <a:pt x="6" y="352"/>
                  </a:lnTo>
                  <a:lnTo>
                    <a:pt x="6" y="346"/>
                  </a:lnTo>
                  <a:lnTo>
                    <a:pt x="13" y="339"/>
                  </a:lnTo>
                  <a:lnTo>
                    <a:pt x="23" y="332"/>
                  </a:lnTo>
                  <a:lnTo>
                    <a:pt x="25" y="325"/>
                  </a:lnTo>
                  <a:lnTo>
                    <a:pt x="36" y="320"/>
                  </a:lnTo>
                  <a:lnTo>
                    <a:pt x="40" y="312"/>
                  </a:lnTo>
                  <a:lnTo>
                    <a:pt x="42" y="305"/>
                  </a:lnTo>
                  <a:lnTo>
                    <a:pt x="46" y="299"/>
                  </a:lnTo>
                  <a:lnTo>
                    <a:pt x="56" y="292"/>
                  </a:lnTo>
                  <a:lnTo>
                    <a:pt x="66" y="286"/>
                  </a:lnTo>
                  <a:lnTo>
                    <a:pt x="68" y="279"/>
                  </a:lnTo>
                  <a:lnTo>
                    <a:pt x="80" y="273"/>
                  </a:lnTo>
                  <a:lnTo>
                    <a:pt x="83" y="265"/>
                  </a:lnTo>
                  <a:lnTo>
                    <a:pt x="83" y="260"/>
                  </a:lnTo>
                  <a:lnTo>
                    <a:pt x="86" y="253"/>
                  </a:lnTo>
                  <a:lnTo>
                    <a:pt x="105" y="246"/>
                  </a:lnTo>
                  <a:lnTo>
                    <a:pt x="115" y="246"/>
                  </a:lnTo>
                  <a:lnTo>
                    <a:pt x="124" y="239"/>
                  </a:lnTo>
                  <a:lnTo>
                    <a:pt x="138" y="233"/>
                  </a:lnTo>
                  <a:lnTo>
                    <a:pt x="159" y="233"/>
                  </a:lnTo>
                  <a:lnTo>
                    <a:pt x="168" y="226"/>
                  </a:lnTo>
                  <a:lnTo>
                    <a:pt x="178" y="220"/>
                  </a:lnTo>
                  <a:lnTo>
                    <a:pt x="180" y="213"/>
                  </a:lnTo>
                  <a:lnTo>
                    <a:pt x="185" y="205"/>
                  </a:lnTo>
                  <a:lnTo>
                    <a:pt x="188" y="200"/>
                  </a:lnTo>
                  <a:lnTo>
                    <a:pt x="191" y="193"/>
                  </a:lnTo>
                  <a:lnTo>
                    <a:pt x="201" y="186"/>
                  </a:lnTo>
                  <a:lnTo>
                    <a:pt x="210" y="179"/>
                  </a:lnTo>
                  <a:lnTo>
                    <a:pt x="212" y="173"/>
                  </a:lnTo>
                  <a:lnTo>
                    <a:pt x="227" y="166"/>
                  </a:lnTo>
                  <a:lnTo>
                    <a:pt x="237" y="160"/>
                  </a:lnTo>
                  <a:lnTo>
                    <a:pt x="254" y="153"/>
                  </a:lnTo>
                  <a:lnTo>
                    <a:pt x="256" y="146"/>
                  </a:lnTo>
                  <a:lnTo>
                    <a:pt x="264" y="140"/>
                  </a:lnTo>
                  <a:lnTo>
                    <a:pt x="269" y="134"/>
                  </a:lnTo>
                  <a:lnTo>
                    <a:pt x="274" y="126"/>
                  </a:lnTo>
                  <a:lnTo>
                    <a:pt x="279" y="119"/>
                  </a:lnTo>
                  <a:lnTo>
                    <a:pt x="279" y="113"/>
                  </a:lnTo>
                  <a:lnTo>
                    <a:pt x="293" y="106"/>
                  </a:lnTo>
                  <a:lnTo>
                    <a:pt x="307" y="100"/>
                  </a:lnTo>
                  <a:lnTo>
                    <a:pt x="311" y="93"/>
                  </a:lnTo>
                  <a:lnTo>
                    <a:pt x="318" y="86"/>
                  </a:lnTo>
                  <a:lnTo>
                    <a:pt x="342" y="86"/>
                  </a:lnTo>
                  <a:lnTo>
                    <a:pt x="344" y="80"/>
                  </a:lnTo>
                  <a:lnTo>
                    <a:pt x="346" y="74"/>
                  </a:lnTo>
                  <a:lnTo>
                    <a:pt x="370" y="74"/>
                  </a:lnTo>
                  <a:lnTo>
                    <a:pt x="373" y="66"/>
                  </a:lnTo>
                  <a:lnTo>
                    <a:pt x="383" y="66"/>
                  </a:lnTo>
                  <a:lnTo>
                    <a:pt x="384" y="60"/>
                  </a:lnTo>
                  <a:lnTo>
                    <a:pt x="391" y="53"/>
                  </a:lnTo>
                  <a:lnTo>
                    <a:pt x="411" y="53"/>
                  </a:lnTo>
                  <a:lnTo>
                    <a:pt x="416" y="47"/>
                  </a:lnTo>
                  <a:lnTo>
                    <a:pt x="434" y="40"/>
                  </a:lnTo>
                  <a:lnTo>
                    <a:pt x="444" y="34"/>
                  </a:lnTo>
                  <a:lnTo>
                    <a:pt x="455" y="34"/>
                  </a:lnTo>
                  <a:lnTo>
                    <a:pt x="455" y="26"/>
                  </a:lnTo>
                  <a:lnTo>
                    <a:pt x="460" y="20"/>
                  </a:lnTo>
                  <a:lnTo>
                    <a:pt x="472" y="14"/>
                  </a:lnTo>
                  <a:lnTo>
                    <a:pt x="484" y="6"/>
                  </a:lnTo>
                  <a:lnTo>
                    <a:pt x="498"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2" name="Freeform 425"/>
            <p:cNvSpPr>
              <a:spLocks/>
            </p:cNvSpPr>
            <p:nvPr/>
          </p:nvSpPr>
          <p:spPr bwMode="auto">
            <a:xfrm>
              <a:off x="1861" y="1923"/>
              <a:ext cx="179" cy="90"/>
            </a:xfrm>
            <a:custGeom>
              <a:avLst/>
              <a:gdLst>
                <a:gd name="T0" fmla="*/ 0 w 717"/>
                <a:gd name="T1" fmla="*/ 0 h 360"/>
                <a:gd name="T2" fmla="*/ 0 w 717"/>
                <a:gd name="T3" fmla="*/ 0 h 360"/>
                <a:gd name="T4" fmla="*/ 0 w 717"/>
                <a:gd name="T5" fmla="*/ 0 h 360"/>
                <a:gd name="T6" fmla="*/ 0 w 717"/>
                <a:gd name="T7" fmla="*/ 0 h 360"/>
                <a:gd name="T8" fmla="*/ 0 w 717"/>
                <a:gd name="T9" fmla="*/ 0 h 360"/>
                <a:gd name="T10" fmla="*/ 0 w 717"/>
                <a:gd name="T11" fmla="*/ 0 h 360"/>
                <a:gd name="T12" fmla="*/ 0 w 717"/>
                <a:gd name="T13" fmla="*/ 0 h 360"/>
                <a:gd name="T14" fmla="*/ 0 w 717"/>
                <a:gd name="T15" fmla="*/ 0 h 360"/>
                <a:gd name="T16" fmla="*/ 0 w 717"/>
                <a:gd name="T17" fmla="*/ 0 h 360"/>
                <a:gd name="T18" fmla="*/ 0 w 717"/>
                <a:gd name="T19" fmla="*/ 0 h 360"/>
                <a:gd name="T20" fmla="*/ 0 w 717"/>
                <a:gd name="T21" fmla="*/ 0 h 360"/>
                <a:gd name="T22" fmla="*/ 0 w 717"/>
                <a:gd name="T23" fmla="*/ 0 h 360"/>
                <a:gd name="T24" fmla="*/ 0 w 717"/>
                <a:gd name="T25" fmla="*/ 0 h 360"/>
                <a:gd name="T26" fmla="*/ 0 w 717"/>
                <a:gd name="T27" fmla="*/ 0 h 360"/>
                <a:gd name="T28" fmla="*/ 0 w 717"/>
                <a:gd name="T29" fmla="*/ 0 h 360"/>
                <a:gd name="T30" fmla="*/ 0 w 717"/>
                <a:gd name="T31" fmla="*/ 0 h 360"/>
                <a:gd name="T32" fmla="*/ 0 w 717"/>
                <a:gd name="T33" fmla="*/ 0 h 360"/>
                <a:gd name="T34" fmla="*/ 0 w 717"/>
                <a:gd name="T35" fmla="*/ 0 h 360"/>
                <a:gd name="T36" fmla="*/ 0 w 717"/>
                <a:gd name="T37" fmla="*/ 0 h 360"/>
                <a:gd name="T38" fmla="*/ 0 w 717"/>
                <a:gd name="T39" fmla="*/ 0 h 360"/>
                <a:gd name="T40" fmla="*/ 0 w 717"/>
                <a:gd name="T41" fmla="*/ 0 h 360"/>
                <a:gd name="T42" fmla="*/ 0 w 717"/>
                <a:gd name="T43" fmla="*/ 0 h 360"/>
                <a:gd name="T44" fmla="*/ 0 w 717"/>
                <a:gd name="T45" fmla="*/ 0 h 360"/>
                <a:gd name="T46" fmla="*/ 0 w 717"/>
                <a:gd name="T47" fmla="*/ 0 h 360"/>
                <a:gd name="T48" fmla="*/ 0 w 717"/>
                <a:gd name="T49" fmla="*/ 0 h 360"/>
                <a:gd name="T50" fmla="*/ 0 w 717"/>
                <a:gd name="T51" fmla="*/ 0 h 360"/>
                <a:gd name="T52" fmla="*/ 0 w 717"/>
                <a:gd name="T53" fmla="*/ 0 h 360"/>
                <a:gd name="T54" fmla="*/ 0 w 717"/>
                <a:gd name="T55" fmla="*/ 0 h 360"/>
                <a:gd name="T56" fmla="*/ 0 w 717"/>
                <a:gd name="T57" fmla="*/ 0 h 360"/>
                <a:gd name="T58" fmla="*/ 0 w 717"/>
                <a:gd name="T59" fmla="*/ 0 h 360"/>
                <a:gd name="T60" fmla="*/ 0 w 717"/>
                <a:gd name="T61" fmla="*/ 0 h 360"/>
                <a:gd name="T62" fmla="*/ 0 w 717"/>
                <a:gd name="T63" fmla="*/ 0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7"/>
                <a:gd name="T97" fmla="*/ 0 h 360"/>
                <a:gd name="T98" fmla="*/ 717 w 717"/>
                <a:gd name="T99" fmla="*/ 360 h 3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7" h="360">
                  <a:moveTo>
                    <a:pt x="0" y="360"/>
                  </a:moveTo>
                  <a:lnTo>
                    <a:pt x="12" y="353"/>
                  </a:lnTo>
                  <a:lnTo>
                    <a:pt x="28" y="353"/>
                  </a:lnTo>
                  <a:lnTo>
                    <a:pt x="42" y="347"/>
                  </a:lnTo>
                  <a:lnTo>
                    <a:pt x="53" y="340"/>
                  </a:lnTo>
                  <a:lnTo>
                    <a:pt x="55" y="334"/>
                  </a:lnTo>
                  <a:lnTo>
                    <a:pt x="67" y="334"/>
                  </a:lnTo>
                  <a:lnTo>
                    <a:pt x="77" y="326"/>
                  </a:lnTo>
                  <a:lnTo>
                    <a:pt x="78" y="321"/>
                  </a:lnTo>
                  <a:lnTo>
                    <a:pt x="83" y="313"/>
                  </a:lnTo>
                  <a:lnTo>
                    <a:pt x="85" y="307"/>
                  </a:lnTo>
                  <a:lnTo>
                    <a:pt x="100" y="307"/>
                  </a:lnTo>
                  <a:lnTo>
                    <a:pt x="117" y="300"/>
                  </a:lnTo>
                  <a:lnTo>
                    <a:pt x="141" y="300"/>
                  </a:lnTo>
                  <a:lnTo>
                    <a:pt x="144" y="293"/>
                  </a:lnTo>
                  <a:lnTo>
                    <a:pt x="164" y="293"/>
                  </a:lnTo>
                  <a:lnTo>
                    <a:pt x="166" y="287"/>
                  </a:lnTo>
                  <a:lnTo>
                    <a:pt x="169" y="280"/>
                  </a:lnTo>
                  <a:lnTo>
                    <a:pt x="174" y="273"/>
                  </a:lnTo>
                  <a:lnTo>
                    <a:pt x="188" y="266"/>
                  </a:lnTo>
                  <a:lnTo>
                    <a:pt x="206" y="261"/>
                  </a:lnTo>
                  <a:lnTo>
                    <a:pt x="223" y="253"/>
                  </a:lnTo>
                  <a:lnTo>
                    <a:pt x="230" y="247"/>
                  </a:lnTo>
                  <a:lnTo>
                    <a:pt x="237" y="239"/>
                  </a:lnTo>
                  <a:lnTo>
                    <a:pt x="238" y="234"/>
                  </a:lnTo>
                  <a:lnTo>
                    <a:pt x="245" y="227"/>
                  </a:lnTo>
                  <a:lnTo>
                    <a:pt x="259" y="219"/>
                  </a:lnTo>
                  <a:lnTo>
                    <a:pt x="267" y="213"/>
                  </a:lnTo>
                  <a:lnTo>
                    <a:pt x="279" y="213"/>
                  </a:lnTo>
                  <a:lnTo>
                    <a:pt x="280" y="206"/>
                  </a:lnTo>
                  <a:lnTo>
                    <a:pt x="282" y="200"/>
                  </a:lnTo>
                  <a:lnTo>
                    <a:pt x="286" y="193"/>
                  </a:lnTo>
                  <a:lnTo>
                    <a:pt x="287" y="186"/>
                  </a:lnTo>
                  <a:lnTo>
                    <a:pt x="292" y="179"/>
                  </a:lnTo>
                  <a:lnTo>
                    <a:pt x="298" y="174"/>
                  </a:lnTo>
                  <a:lnTo>
                    <a:pt x="311" y="166"/>
                  </a:lnTo>
                  <a:lnTo>
                    <a:pt x="322" y="160"/>
                  </a:lnTo>
                  <a:lnTo>
                    <a:pt x="336" y="153"/>
                  </a:lnTo>
                  <a:lnTo>
                    <a:pt x="349" y="153"/>
                  </a:lnTo>
                  <a:lnTo>
                    <a:pt x="349" y="147"/>
                  </a:lnTo>
                  <a:lnTo>
                    <a:pt x="363" y="140"/>
                  </a:lnTo>
                  <a:lnTo>
                    <a:pt x="382" y="134"/>
                  </a:lnTo>
                  <a:lnTo>
                    <a:pt x="387" y="126"/>
                  </a:lnTo>
                  <a:lnTo>
                    <a:pt x="428" y="119"/>
                  </a:lnTo>
                  <a:lnTo>
                    <a:pt x="473" y="113"/>
                  </a:lnTo>
                  <a:lnTo>
                    <a:pt x="476" y="106"/>
                  </a:lnTo>
                  <a:lnTo>
                    <a:pt x="493" y="100"/>
                  </a:lnTo>
                  <a:lnTo>
                    <a:pt x="507" y="93"/>
                  </a:lnTo>
                  <a:lnTo>
                    <a:pt x="510" y="87"/>
                  </a:lnTo>
                  <a:lnTo>
                    <a:pt x="527" y="80"/>
                  </a:lnTo>
                  <a:lnTo>
                    <a:pt x="538" y="73"/>
                  </a:lnTo>
                  <a:lnTo>
                    <a:pt x="569" y="73"/>
                  </a:lnTo>
                  <a:lnTo>
                    <a:pt x="584" y="66"/>
                  </a:lnTo>
                  <a:lnTo>
                    <a:pt x="621" y="60"/>
                  </a:lnTo>
                  <a:lnTo>
                    <a:pt x="621" y="53"/>
                  </a:lnTo>
                  <a:lnTo>
                    <a:pt x="641" y="47"/>
                  </a:lnTo>
                  <a:lnTo>
                    <a:pt x="644" y="39"/>
                  </a:lnTo>
                  <a:lnTo>
                    <a:pt x="653" y="33"/>
                  </a:lnTo>
                  <a:lnTo>
                    <a:pt x="659" y="27"/>
                  </a:lnTo>
                  <a:lnTo>
                    <a:pt x="671" y="27"/>
                  </a:lnTo>
                  <a:lnTo>
                    <a:pt x="675" y="19"/>
                  </a:lnTo>
                  <a:lnTo>
                    <a:pt x="676" y="13"/>
                  </a:lnTo>
                  <a:lnTo>
                    <a:pt x="692" y="6"/>
                  </a:lnTo>
                  <a:lnTo>
                    <a:pt x="711" y="6"/>
                  </a:lnTo>
                  <a:lnTo>
                    <a:pt x="717"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3" name="Freeform 426"/>
            <p:cNvSpPr>
              <a:spLocks/>
            </p:cNvSpPr>
            <p:nvPr/>
          </p:nvSpPr>
          <p:spPr bwMode="auto">
            <a:xfrm>
              <a:off x="2040" y="1831"/>
              <a:ext cx="198" cy="92"/>
            </a:xfrm>
            <a:custGeom>
              <a:avLst/>
              <a:gdLst>
                <a:gd name="T0" fmla="*/ 0 w 794"/>
                <a:gd name="T1" fmla="*/ 0 h 368"/>
                <a:gd name="T2" fmla="*/ 0 w 794"/>
                <a:gd name="T3" fmla="*/ 0 h 368"/>
                <a:gd name="T4" fmla="*/ 0 w 794"/>
                <a:gd name="T5" fmla="*/ 0 h 368"/>
                <a:gd name="T6" fmla="*/ 0 w 794"/>
                <a:gd name="T7" fmla="*/ 0 h 368"/>
                <a:gd name="T8" fmla="*/ 0 w 794"/>
                <a:gd name="T9" fmla="*/ 0 h 368"/>
                <a:gd name="T10" fmla="*/ 0 w 794"/>
                <a:gd name="T11" fmla="*/ 0 h 368"/>
                <a:gd name="T12" fmla="*/ 0 w 794"/>
                <a:gd name="T13" fmla="*/ 0 h 368"/>
                <a:gd name="T14" fmla="*/ 0 w 794"/>
                <a:gd name="T15" fmla="*/ 0 h 368"/>
                <a:gd name="T16" fmla="*/ 0 w 794"/>
                <a:gd name="T17" fmla="*/ 0 h 368"/>
                <a:gd name="T18" fmla="*/ 0 w 794"/>
                <a:gd name="T19" fmla="*/ 0 h 368"/>
                <a:gd name="T20" fmla="*/ 0 w 794"/>
                <a:gd name="T21" fmla="*/ 0 h 368"/>
                <a:gd name="T22" fmla="*/ 0 w 794"/>
                <a:gd name="T23" fmla="*/ 0 h 368"/>
                <a:gd name="T24" fmla="*/ 0 w 794"/>
                <a:gd name="T25" fmla="*/ 0 h 368"/>
                <a:gd name="T26" fmla="*/ 0 w 794"/>
                <a:gd name="T27" fmla="*/ 0 h 368"/>
                <a:gd name="T28" fmla="*/ 0 w 794"/>
                <a:gd name="T29" fmla="*/ 0 h 368"/>
                <a:gd name="T30" fmla="*/ 0 w 794"/>
                <a:gd name="T31" fmla="*/ 0 h 368"/>
                <a:gd name="T32" fmla="*/ 0 w 794"/>
                <a:gd name="T33" fmla="*/ 0 h 368"/>
                <a:gd name="T34" fmla="*/ 0 w 794"/>
                <a:gd name="T35" fmla="*/ 0 h 368"/>
                <a:gd name="T36" fmla="*/ 0 w 794"/>
                <a:gd name="T37" fmla="*/ 0 h 368"/>
                <a:gd name="T38" fmla="*/ 0 w 794"/>
                <a:gd name="T39" fmla="*/ 0 h 368"/>
                <a:gd name="T40" fmla="*/ 0 w 794"/>
                <a:gd name="T41" fmla="*/ 0 h 368"/>
                <a:gd name="T42" fmla="*/ 0 w 794"/>
                <a:gd name="T43" fmla="*/ 0 h 368"/>
                <a:gd name="T44" fmla="*/ 0 w 794"/>
                <a:gd name="T45" fmla="*/ 0 h 368"/>
                <a:gd name="T46" fmla="*/ 0 w 794"/>
                <a:gd name="T47" fmla="*/ 0 h 368"/>
                <a:gd name="T48" fmla="*/ 0 w 794"/>
                <a:gd name="T49" fmla="*/ 0 h 368"/>
                <a:gd name="T50" fmla="*/ 0 w 794"/>
                <a:gd name="T51" fmla="*/ 0 h 368"/>
                <a:gd name="T52" fmla="*/ 0 w 794"/>
                <a:gd name="T53" fmla="*/ 0 h 368"/>
                <a:gd name="T54" fmla="*/ 0 w 794"/>
                <a:gd name="T55" fmla="*/ 0 h 368"/>
                <a:gd name="T56" fmla="*/ 0 w 794"/>
                <a:gd name="T57" fmla="*/ 0 h 368"/>
                <a:gd name="T58" fmla="*/ 0 w 794"/>
                <a:gd name="T59" fmla="*/ 0 h 368"/>
                <a:gd name="T60" fmla="*/ 0 w 794"/>
                <a:gd name="T61" fmla="*/ 0 h 368"/>
                <a:gd name="T62" fmla="*/ 0 w 794"/>
                <a:gd name="T63" fmla="*/ 0 h 368"/>
                <a:gd name="T64" fmla="*/ 0 w 794"/>
                <a:gd name="T65" fmla="*/ 0 h 368"/>
                <a:gd name="T66" fmla="*/ 0 w 794"/>
                <a:gd name="T67" fmla="*/ 0 h 368"/>
                <a:gd name="T68" fmla="*/ 0 w 794"/>
                <a:gd name="T69" fmla="*/ 0 h 368"/>
                <a:gd name="T70" fmla="*/ 0 w 794"/>
                <a:gd name="T71" fmla="*/ 0 h 368"/>
                <a:gd name="T72" fmla="*/ 0 w 794"/>
                <a:gd name="T73" fmla="*/ 0 h 368"/>
                <a:gd name="T74" fmla="*/ 0 w 794"/>
                <a:gd name="T75" fmla="*/ 0 h 368"/>
                <a:gd name="T76" fmla="*/ 0 w 794"/>
                <a:gd name="T77" fmla="*/ 0 h 368"/>
                <a:gd name="T78" fmla="*/ 0 w 794"/>
                <a:gd name="T79" fmla="*/ 0 h 368"/>
                <a:gd name="T80" fmla="*/ 0 w 794"/>
                <a:gd name="T81" fmla="*/ 0 h 368"/>
                <a:gd name="T82" fmla="*/ 0 w 794"/>
                <a:gd name="T83" fmla="*/ 0 h 368"/>
                <a:gd name="T84" fmla="*/ 0 w 794"/>
                <a:gd name="T85" fmla="*/ 0 h 368"/>
                <a:gd name="T86" fmla="*/ 0 w 794"/>
                <a:gd name="T87" fmla="*/ 0 h 368"/>
                <a:gd name="T88" fmla="*/ 0 w 794"/>
                <a:gd name="T89" fmla="*/ 0 h 368"/>
                <a:gd name="T90" fmla="*/ 0 w 794"/>
                <a:gd name="T91" fmla="*/ 0 h 368"/>
                <a:gd name="T92" fmla="*/ 0 w 794"/>
                <a:gd name="T93" fmla="*/ 0 h 368"/>
                <a:gd name="T94" fmla="*/ 0 w 794"/>
                <a:gd name="T95" fmla="*/ 0 h 368"/>
                <a:gd name="T96" fmla="*/ 0 w 794"/>
                <a:gd name="T97" fmla="*/ 0 h 368"/>
                <a:gd name="T98" fmla="*/ 0 w 794"/>
                <a:gd name="T99" fmla="*/ 0 h 368"/>
                <a:gd name="T100" fmla="*/ 0 w 794"/>
                <a:gd name="T101" fmla="*/ 0 h 368"/>
                <a:gd name="T102" fmla="*/ 0 w 794"/>
                <a:gd name="T103" fmla="*/ 0 h 368"/>
                <a:gd name="T104" fmla="*/ 0 w 794"/>
                <a:gd name="T105" fmla="*/ 0 h 368"/>
                <a:gd name="T106" fmla="*/ 0 w 794"/>
                <a:gd name="T107" fmla="*/ 0 h 368"/>
                <a:gd name="T108" fmla="*/ 0 w 794"/>
                <a:gd name="T109" fmla="*/ 0 h 368"/>
                <a:gd name="T110" fmla="*/ 0 w 794"/>
                <a:gd name="T111" fmla="*/ 0 h 368"/>
                <a:gd name="T112" fmla="*/ 0 w 794"/>
                <a:gd name="T113" fmla="*/ 0 h 368"/>
                <a:gd name="T114" fmla="*/ 0 w 794"/>
                <a:gd name="T115" fmla="*/ 0 h 368"/>
                <a:gd name="T116" fmla="*/ 0 w 794"/>
                <a:gd name="T117" fmla="*/ 0 h 368"/>
                <a:gd name="T118" fmla="*/ 0 w 794"/>
                <a:gd name="T119" fmla="*/ 0 h 368"/>
                <a:gd name="T120" fmla="*/ 0 w 794"/>
                <a:gd name="T121" fmla="*/ 0 h 368"/>
                <a:gd name="T122" fmla="*/ 0 w 794"/>
                <a:gd name="T123" fmla="*/ 0 h 368"/>
                <a:gd name="T124" fmla="*/ 0 w 794"/>
                <a:gd name="T125" fmla="*/ 0 h 3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4"/>
                <a:gd name="T190" fmla="*/ 0 h 368"/>
                <a:gd name="T191" fmla="*/ 794 w 794"/>
                <a:gd name="T192" fmla="*/ 368 h 3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4" h="368">
                  <a:moveTo>
                    <a:pt x="0" y="368"/>
                  </a:moveTo>
                  <a:lnTo>
                    <a:pt x="51" y="361"/>
                  </a:lnTo>
                  <a:lnTo>
                    <a:pt x="57" y="354"/>
                  </a:lnTo>
                  <a:lnTo>
                    <a:pt x="61" y="347"/>
                  </a:lnTo>
                  <a:lnTo>
                    <a:pt x="88" y="341"/>
                  </a:lnTo>
                  <a:lnTo>
                    <a:pt x="101" y="334"/>
                  </a:lnTo>
                  <a:lnTo>
                    <a:pt x="103" y="328"/>
                  </a:lnTo>
                  <a:lnTo>
                    <a:pt x="105" y="320"/>
                  </a:lnTo>
                  <a:lnTo>
                    <a:pt x="111" y="314"/>
                  </a:lnTo>
                  <a:lnTo>
                    <a:pt x="115" y="308"/>
                  </a:lnTo>
                  <a:lnTo>
                    <a:pt x="121" y="300"/>
                  </a:lnTo>
                  <a:lnTo>
                    <a:pt x="137" y="300"/>
                  </a:lnTo>
                  <a:lnTo>
                    <a:pt x="142" y="294"/>
                  </a:lnTo>
                  <a:lnTo>
                    <a:pt x="150" y="287"/>
                  </a:lnTo>
                  <a:lnTo>
                    <a:pt x="165" y="287"/>
                  </a:lnTo>
                  <a:lnTo>
                    <a:pt x="170" y="281"/>
                  </a:lnTo>
                  <a:lnTo>
                    <a:pt x="184" y="274"/>
                  </a:lnTo>
                  <a:lnTo>
                    <a:pt x="188" y="267"/>
                  </a:lnTo>
                  <a:lnTo>
                    <a:pt x="247" y="260"/>
                  </a:lnTo>
                  <a:lnTo>
                    <a:pt x="258" y="254"/>
                  </a:lnTo>
                  <a:lnTo>
                    <a:pt x="282" y="254"/>
                  </a:lnTo>
                  <a:lnTo>
                    <a:pt x="284" y="247"/>
                  </a:lnTo>
                  <a:lnTo>
                    <a:pt x="290" y="241"/>
                  </a:lnTo>
                  <a:lnTo>
                    <a:pt x="299" y="234"/>
                  </a:lnTo>
                  <a:lnTo>
                    <a:pt x="308" y="227"/>
                  </a:lnTo>
                  <a:lnTo>
                    <a:pt x="314" y="221"/>
                  </a:lnTo>
                  <a:lnTo>
                    <a:pt x="317" y="213"/>
                  </a:lnTo>
                  <a:lnTo>
                    <a:pt x="325" y="207"/>
                  </a:lnTo>
                  <a:lnTo>
                    <a:pt x="331" y="200"/>
                  </a:lnTo>
                  <a:lnTo>
                    <a:pt x="355" y="200"/>
                  </a:lnTo>
                  <a:lnTo>
                    <a:pt x="357" y="194"/>
                  </a:lnTo>
                  <a:lnTo>
                    <a:pt x="370" y="187"/>
                  </a:lnTo>
                  <a:lnTo>
                    <a:pt x="387" y="187"/>
                  </a:lnTo>
                  <a:lnTo>
                    <a:pt x="400" y="180"/>
                  </a:lnTo>
                  <a:lnTo>
                    <a:pt x="407" y="174"/>
                  </a:lnTo>
                  <a:lnTo>
                    <a:pt x="417" y="167"/>
                  </a:lnTo>
                  <a:lnTo>
                    <a:pt x="437" y="160"/>
                  </a:lnTo>
                  <a:lnTo>
                    <a:pt x="449" y="160"/>
                  </a:lnTo>
                  <a:lnTo>
                    <a:pt x="449" y="153"/>
                  </a:lnTo>
                  <a:lnTo>
                    <a:pt x="450" y="147"/>
                  </a:lnTo>
                  <a:lnTo>
                    <a:pt x="458" y="140"/>
                  </a:lnTo>
                  <a:lnTo>
                    <a:pt x="483" y="133"/>
                  </a:lnTo>
                  <a:lnTo>
                    <a:pt x="564" y="133"/>
                  </a:lnTo>
                  <a:lnTo>
                    <a:pt x="564" y="126"/>
                  </a:lnTo>
                  <a:lnTo>
                    <a:pt x="578" y="120"/>
                  </a:lnTo>
                  <a:lnTo>
                    <a:pt x="580" y="113"/>
                  </a:lnTo>
                  <a:lnTo>
                    <a:pt x="583" y="107"/>
                  </a:lnTo>
                  <a:lnTo>
                    <a:pt x="583" y="99"/>
                  </a:lnTo>
                  <a:lnTo>
                    <a:pt x="601" y="93"/>
                  </a:lnTo>
                  <a:lnTo>
                    <a:pt x="642" y="87"/>
                  </a:lnTo>
                  <a:lnTo>
                    <a:pt x="651" y="80"/>
                  </a:lnTo>
                  <a:lnTo>
                    <a:pt x="653" y="73"/>
                  </a:lnTo>
                  <a:lnTo>
                    <a:pt x="694" y="66"/>
                  </a:lnTo>
                  <a:lnTo>
                    <a:pt x="697" y="60"/>
                  </a:lnTo>
                  <a:lnTo>
                    <a:pt x="698" y="53"/>
                  </a:lnTo>
                  <a:lnTo>
                    <a:pt x="702" y="46"/>
                  </a:lnTo>
                  <a:lnTo>
                    <a:pt x="711" y="39"/>
                  </a:lnTo>
                  <a:lnTo>
                    <a:pt x="726" y="33"/>
                  </a:lnTo>
                  <a:lnTo>
                    <a:pt x="748" y="33"/>
                  </a:lnTo>
                  <a:lnTo>
                    <a:pt x="755" y="26"/>
                  </a:lnTo>
                  <a:lnTo>
                    <a:pt x="762" y="12"/>
                  </a:lnTo>
                  <a:lnTo>
                    <a:pt x="782" y="7"/>
                  </a:lnTo>
                  <a:lnTo>
                    <a:pt x="794"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4" name="Freeform 427"/>
            <p:cNvSpPr>
              <a:spLocks/>
            </p:cNvSpPr>
            <p:nvPr/>
          </p:nvSpPr>
          <p:spPr bwMode="auto">
            <a:xfrm>
              <a:off x="2238" y="1742"/>
              <a:ext cx="260" cy="89"/>
            </a:xfrm>
            <a:custGeom>
              <a:avLst/>
              <a:gdLst>
                <a:gd name="T0" fmla="*/ 0 w 1037"/>
                <a:gd name="T1" fmla="*/ 0 h 356"/>
                <a:gd name="T2" fmla="*/ 0 w 1037"/>
                <a:gd name="T3" fmla="*/ 0 h 356"/>
                <a:gd name="T4" fmla="*/ 0 w 1037"/>
                <a:gd name="T5" fmla="*/ 0 h 356"/>
                <a:gd name="T6" fmla="*/ 0 w 1037"/>
                <a:gd name="T7" fmla="*/ 0 h 356"/>
                <a:gd name="T8" fmla="*/ 0 w 1037"/>
                <a:gd name="T9" fmla="*/ 0 h 356"/>
                <a:gd name="T10" fmla="*/ 0 w 1037"/>
                <a:gd name="T11" fmla="*/ 0 h 356"/>
                <a:gd name="T12" fmla="*/ 0 w 1037"/>
                <a:gd name="T13" fmla="*/ 0 h 356"/>
                <a:gd name="T14" fmla="*/ 0 w 1037"/>
                <a:gd name="T15" fmla="*/ 0 h 356"/>
                <a:gd name="T16" fmla="*/ 0 w 1037"/>
                <a:gd name="T17" fmla="*/ 0 h 356"/>
                <a:gd name="T18" fmla="*/ 0 w 1037"/>
                <a:gd name="T19" fmla="*/ 0 h 356"/>
                <a:gd name="T20" fmla="*/ 0 w 1037"/>
                <a:gd name="T21" fmla="*/ 0 h 356"/>
                <a:gd name="T22" fmla="*/ 0 w 1037"/>
                <a:gd name="T23" fmla="*/ 0 h 356"/>
                <a:gd name="T24" fmla="*/ 0 w 1037"/>
                <a:gd name="T25" fmla="*/ 0 h 356"/>
                <a:gd name="T26" fmla="*/ 0 w 1037"/>
                <a:gd name="T27" fmla="*/ 0 h 356"/>
                <a:gd name="T28" fmla="*/ 0 w 1037"/>
                <a:gd name="T29" fmla="*/ 0 h 356"/>
                <a:gd name="T30" fmla="*/ 0 w 1037"/>
                <a:gd name="T31" fmla="*/ 0 h 356"/>
                <a:gd name="T32" fmla="*/ 0 w 1037"/>
                <a:gd name="T33" fmla="*/ 0 h 356"/>
                <a:gd name="T34" fmla="*/ 0 w 1037"/>
                <a:gd name="T35" fmla="*/ 0 h 356"/>
                <a:gd name="T36" fmla="*/ 0 w 1037"/>
                <a:gd name="T37" fmla="*/ 0 h 356"/>
                <a:gd name="T38" fmla="*/ 0 w 1037"/>
                <a:gd name="T39" fmla="*/ 0 h 356"/>
                <a:gd name="T40" fmla="*/ 0 w 1037"/>
                <a:gd name="T41" fmla="*/ 0 h 356"/>
                <a:gd name="T42" fmla="*/ 0 w 1037"/>
                <a:gd name="T43" fmla="*/ 0 h 356"/>
                <a:gd name="T44" fmla="*/ 0 w 1037"/>
                <a:gd name="T45" fmla="*/ 0 h 356"/>
                <a:gd name="T46" fmla="*/ 0 w 1037"/>
                <a:gd name="T47" fmla="*/ 0 h 356"/>
                <a:gd name="T48" fmla="*/ 0 w 1037"/>
                <a:gd name="T49" fmla="*/ 0 h 356"/>
                <a:gd name="T50" fmla="*/ 0 w 1037"/>
                <a:gd name="T51" fmla="*/ 0 h 356"/>
                <a:gd name="T52" fmla="*/ 0 w 1037"/>
                <a:gd name="T53" fmla="*/ 0 h 356"/>
                <a:gd name="T54" fmla="*/ 0 w 1037"/>
                <a:gd name="T55" fmla="*/ 0 h 356"/>
                <a:gd name="T56" fmla="*/ 0 w 1037"/>
                <a:gd name="T57" fmla="*/ 0 h 356"/>
                <a:gd name="T58" fmla="*/ 0 w 1037"/>
                <a:gd name="T59" fmla="*/ 0 h 356"/>
                <a:gd name="T60" fmla="*/ 0 w 1037"/>
                <a:gd name="T61" fmla="*/ 0 h 356"/>
                <a:gd name="T62" fmla="*/ 0 w 1037"/>
                <a:gd name="T63" fmla="*/ 0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7"/>
                <a:gd name="T97" fmla="*/ 0 h 356"/>
                <a:gd name="T98" fmla="*/ 1037 w 1037"/>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7" h="356">
                  <a:moveTo>
                    <a:pt x="0" y="356"/>
                  </a:moveTo>
                  <a:lnTo>
                    <a:pt x="8" y="349"/>
                  </a:lnTo>
                  <a:lnTo>
                    <a:pt x="14" y="342"/>
                  </a:lnTo>
                  <a:lnTo>
                    <a:pt x="42" y="335"/>
                  </a:lnTo>
                  <a:lnTo>
                    <a:pt x="50" y="329"/>
                  </a:lnTo>
                  <a:lnTo>
                    <a:pt x="82" y="322"/>
                  </a:lnTo>
                  <a:lnTo>
                    <a:pt x="86" y="315"/>
                  </a:lnTo>
                  <a:lnTo>
                    <a:pt x="147" y="308"/>
                  </a:lnTo>
                  <a:lnTo>
                    <a:pt x="152" y="302"/>
                  </a:lnTo>
                  <a:lnTo>
                    <a:pt x="154" y="295"/>
                  </a:lnTo>
                  <a:lnTo>
                    <a:pt x="170" y="295"/>
                  </a:lnTo>
                  <a:lnTo>
                    <a:pt x="219" y="289"/>
                  </a:lnTo>
                  <a:lnTo>
                    <a:pt x="231" y="281"/>
                  </a:lnTo>
                  <a:lnTo>
                    <a:pt x="255" y="276"/>
                  </a:lnTo>
                  <a:lnTo>
                    <a:pt x="296" y="268"/>
                  </a:lnTo>
                  <a:lnTo>
                    <a:pt x="299" y="261"/>
                  </a:lnTo>
                  <a:lnTo>
                    <a:pt x="336" y="255"/>
                  </a:lnTo>
                  <a:lnTo>
                    <a:pt x="343" y="248"/>
                  </a:lnTo>
                  <a:lnTo>
                    <a:pt x="347" y="242"/>
                  </a:lnTo>
                  <a:lnTo>
                    <a:pt x="364" y="234"/>
                  </a:lnTo>
                  <a:lnTo>
                    <a:pt x="366" y="228"/>
                  </a:lnTo>
                  <a:lnTo>
                    <a:pt x="382" y="228"/>
                  </a:lnTo>
                  <a:lnTo>
                    <a:pt x="384" y="221"/>
                  </a:lnTo>
                  <a:lnTo>
                    <a:pt x="406" y="215"/>
                  </a:lnTo>
                  <a:lnTo>
                    <a:pt x="413" y="208"/>
                  </a:lnTo>
                  <a:lnTo>
                    <a:pt x="433" y="201"/>
                  </a:lnTo>
                  <a:lnTo>
                    <a:pt x="442" y="195"/>
                  </a:lnTo>
                  <a:lnTo>
                    <a:pt x="532" y="195"/>
                  </a:lnTo>
                  <a:lnTo>
                    <a:pt x="532" y="189"/>
                  </a:lnTo>
                  <a:lnTo>
                    <a:pt x="574" y="181"/>
                  </a:lnTo>
                  <a:lnTo>
                    <a:pt x="585" y="174"/>
                  </a:lnTo>
                  <a:lnTo>
                    <a:pt x="599" y="174"/>
                  </a:lnTo>
                  <a:lnTo>
                    <a:pt x="610" y="168"/>
                  </a:lnTo>
                  <a:lnTo>
                    <a:pt x="617" y="161"/>
                  </a:lnTo>
                  <a:lnTo>
                    <a:pt x="630" y="161"/>
                  </a:lnTo>
                  <a:lnTo>
                    <a:pt x="636" y="154"/>
                  </a:lnTo>
                  <a:lnTo>
                    <a:pt x="665" y="154"/>
                  </a:lnTo>
                  <a:lnTo>
                    <a:pt x="667" y="147"/>
                  </a:lnTo>
                  <a:lnTo>
                    <a:pt x="679" y="147"/>
                  </a:lnTo>
                  <a:lnTo>
                    <a:pt x="679" y="141"/>
                  </a:lnTo>
                  <a:lnTo>
                    <a:pt x="697" y="141"/>
                  </a:lnTo>
                  <a:lnTo>
                    <a:pt x="709" y="134"/>
                  </a:lnTo>
                  <a:lnTo>
                    <a:pt x="716" y="128"/>
                  </a:lnTo>
                  <a:lnTo>
                    <a:pt x="749" y="128"/>
                  </a:lnTo>
                  <a:lnTo>
                    <a:pt x="752" y="120"/>
                  </a:lnTo>
                  <a:lnTo>
                    <a:pt x="764" y="114"/>
                  </a:lnTo>
                  <a:lnTo>
                    <a:pt x="786" y="114"/>
                  </a:lnTo>
                  <a:lnTo>
                    <a:pt x="795" y="108"/>
                  </a:lnTo>
                  <a:lnTo>
                    <a:pt x="813" y="101"/>
                  </a:lnTo>
                  <a:lnTo>
                    <a:pt x="827" y="94"/>
                  </a:lnTo>
                  <a:lnTo>
                    <a:pt x="832" y="87"/>
                  </a:lnTo>
                  <a:lnTo>
                    <a:pt x="847" y="81"/>
                  </a:lnTo>
                  <a:lnTo>
                    <a:pt x="862" y="73"/>
                  </a:lnTo>
                  <a:lnTo>
                    <a:pt x="873" y="67"/>
                  </a:lnTo>
                  <a:lnTo>
                    <a:pt x="873" y="60"/>
                  </a:lnTo>
                  <a:lnTo>
                    <a:pt x="895" y="54"/>
                  </a:lnTo>
                  <a:lnTo>
                    <a:pt x="951" y="54"/>
                  </a:lnTo>
                  <a:lnTo>
                    <a:pt x="960" y="47"/>
                  </a:lnTo>
                  <a:lnTo>
                    <a:pt x="976" y="40"/>
                  </a:lnTo>
                  <a:lnTo>
                    <a:pt x="1007" y="33"/>
                  </a:lnTo>
                  <a:lnTo>
                    <a:pt x="1011" y="28"/>
                  </a:lnTo>
                  <a:lnTo>
                    <a:pt x="1012" y="20"/>
                  </a:lnTo>
                  <a:lnTo>
                    <a:pt x="1022" y="13"/>
                  </a:lnTo>
                  <a:lnTo>
                    <a:pt x="1024" y="6"/>
                  </a:lnTo>
                  <a:lnTo>
                    <a:pt x="1037"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5" name="Freeform 428"/>
            <p:cNvSpPr>
              <a:spLocks/>
            </p:cNvSpPr>
            <p:nvPr/>
          </p:nvSpPr>
          <p:spPr bwMode="auto">
            <a:xfrm>
              <a:off x="2498" y="1658"/>
              <a:ext cx="269" cy="84"/>
            </a:xfrm>
            <a:custGeom>
              <a:avLst/>
              <a:gdLst>
                <a:gd name="T0" fmla="*/ 0 w 1076"/>
                <a:gd name="T1" fmla="*/ 0 h 337"/>
                <a:gd name="T2" fmla="*/ 0 w 1076"/>
                <a:gd name="T3" fmla="*/ 0 h 337"/>
                <a:gd name="T4" fmla="*/ 0 w 1076"/>
                <a:gd name="T5" fmla="*/ 0 h 337"/>
                <a:gd name="T6" fmla="*/ 0 w 1076"/>
                <a:gd name="T7" fmla="*/ 0 h 337"/>
                <a:gd name="T8" fmla="*/ 0 w 1076"/>
                <a:gd name="T9" fmla="*/ 0 h 337"/>
                <a:gd name="T10" fmla="*/ 0 w 1076"/>
                <a:gd name="T11" fmla="*/ 0 h 337"/>
                <a:gd name="T12" fmla="*/ 0 w 1076"/>
                <a:gd name="T13" fmla="*/ 0 h 337"/>
                <a:gd name="T14" fmla="*/ 0 w 1076"/>
                <a:gd name="T15" fmla="*/ 0 h 337"/>
                <a:gd name="T16" fmla="*/ 0 w 1076"/>
                <a:gd name="T17" fmla="*/ 0 h 337"/>
                <a:gd name="T18" fmla="*/ 0 w 1076"/>
                <a:gd name="T19" fmla="*/ 0 h 337"/>
                <a:gd name="T20" fmla="*/ 0 w 1076"/>
                <a:gd name="T21" fmla="*/ 0 h 337"/>
                <a:gd name="T22" fmla="*/ 0 w 1076"/>
                <a:gd name="T23" fmla="*/ 0 h 337"/>
                <a:gd name="T24" fmla="*/ 0 w 1076"/>
                <a:gd name="T25" fmla="*/ 0 h 337"/>
                <a:gd name="T26" fmla="*/ 0 w 1076"/>
                <a:gd name="T27" fmla="*/ 0 h 337"/>
                <a:gd name="T28" fmla="*/ 0 w 1076"/>
                <a:gd name="T29" fmla="*/ 0 h 337"/>
                <a:gd name="T30" fmla="*/ 0 w 1076"/>
                <a:gd name="T31" fmla="*/ 0 h 337"/>
                <a:gd name="T32" fmla="*/ 0 w 1076"/>
                <a:gd name="T33" fmla="*/ 0 h 337"/>
                <a:gd name="T34" fmla="*/ 0 w 1076"/>
                <a:gd name="T35" fmla="*/ 0 h 337"/>
                <a:gd name="T36" fmla="*/ 0 w 1076"/>
                <a:gd name="T37" fmla="*/ 0 h 337"/>
                <a:gd name="T38" fmla="*/ 0 w 1076"/>
                <a:gd name="T39" fmla="*/ 0 h 337"/>
                <a:gd name="T40" fmla="*/ 0 w 1076"/>
                <a:gd name="T41" fmla="*/ 0 h 337"/>
                <a:gd name="T42" fmla="*/ 0 w 1076"/>
                <a:gd name="T43" fmla="*/ 0 h 337"/>
                <a:gd name="T44" fmla="*/ 0 w 1076"/>
                <a:gd name="T45" fmla="*/ 0 h 337"/>
                <a:gd name="T46" fmla="*/ 0 w 1076"/>
                <a:gd name="T47" fmla="*/ 0 h 337"/>
                <a:gd name="T48" fmla="*/ 0 w 1076"/>
                <a:gd name="T49" fmla="*/ 0 h 337"/>
                <a:gd name="T50" fmla="*/ 0 w 1076"/>
                <a:gd name="T51" fmla="*/ 0 h 337"/>
                <a:gd name="T52" fmla="*/ 0 w 1076"/>
                <a:gd name="T53" fmla="*/ 0 h 337"/>
                <a:gd name="T54" fmla="*/ 0 w 1076"/>
                <a:gd name="T55" fmla="*/ 0 h 337"/>
                <a:gd name="T56" fmla="*/ 0 w 1076"/>
                <a:gd name="T57" fmla="*/ 0 h 337"/>
                <a:gd name="T58" fmla="*/ 0 w 1076"/>
                <a:gd name="T59" fmla="*/ 0 h 337"/>
                <a:gd name="T60" fmla="*/ 0 w 1076"/>
                <a:gd name="T61" fmla="*/ 0 h 337"/>
                <a:gd name="T62" fmla="*/ 0 w 1076"/>
                <a:gd name="T63" fmla="*/ 0 h 337"/>
                <a:gd name="T64" fmla="*/ 0 w 1076"/>
                <a:gd name="T65" fmla="*/ 0 h 337"/>
                <a:gd name="T66" fmla="*/ 0 w 1076"/>
                <a:gd name="T67" fmla="*/ 0 h 337"/>
                <a:gd name="T68" fmla="*/ 0 w 1076"/>
                <a:gd name="T69" fmla="*/ 0 h 337"/>
                <a:gd name="T70" fmla="*/ 0 w 1076"/>
                <a:gd name="T71" fmla="*/ 0 h 337"/>
                <a:gd name="T72" fmla="*/ 0 w 1076"/>
                <a:gd name="T73" fmla="*/ 0 h 337"/>
                <a:gd name="T74" fmla="*/ 0 w 1076"/>
                <a:gd name="T75" fmla="*/ 0 h 337"/>
                <a:gd name="T76" fmla="*/ 0 w 1076"/>
                <a:gd name="T77" fmla="*/ 0 h 337"/>
                <a:gd name="T78" fmla="*/ 0 w 1076"/>
                <a:gd name="T79" fmla="*/ 0 h 337"/>
                <a:gd name="T80" fmla="*/ 0 w 1076"/>
                <a:gd name="T81" fmla="*/ 0 h 337"/>
                <a:gd name="T82" fmla="*/ 0 w 1076"/>
                <a:gd name="T83" fmla="*/ 0 h 337"/>
                <a:gd name="T84" fmla="*/ 0 w 1076"/>
                <a:gd name="T85" fmla="*/ 0 h 337"/>
                <a:gd name="T86" fmla="*/ 0 w 1076"/>
                <a:gd name="T87" fmla="*/ 0 h 337"/>
                <a:gd name="T88" fmla="*/ 0 w 1076"/>
                <a:gd name="T89" fmla="*/ 0 h 337"/>
                <a:gd name="T90" fmla="*/ 0 w 1076"/>
                <a:gd name="T91" fmla="*/ 0 h 337"/>
                <a:gd name="T92" fmla="*/ 0 w 1076"/>
                <a:gd name="T93" fmla="*/ 0 h 337"/>
                <a:gd name="T94" fmla="*/ 0 w 1076"/>
                <a:gd name="T95" fmla="*/ 0 h 337"/>
                <a:gd name="T96" fmla="*/ 0 w 1076"/>
                <a:gd name="T97" fmla="*/ 0 h 337"/>
                <a:gd name="T98" fmla="*/ 0 w 1076"/>
                <a:gd name="T99" fmla="*/ 0 h 337"/>
                <a:gd name="T100" fmla="*/ 0 w 1076"/>
                <a:gd name="T101" fmla="*/ 0 h 337"/>
                <a:gd name="T102" fmla="*/ 0 w 1076"/>
                <a:gd name="T103" fmla="*/ 0 h 337"/>
                <a:gd name="T104" fmla="*/ 0 w 1076"/>
                <a:gd name="T105" fmla="*/ 0 h 337"/>
                <a:gd name="T106" fmla="*/ 0 w 1076"/>
                <a:gd name="T107" fmla="*/ 0 h 337"/>
                <a:gd name="T108" fmla="*/ 0 w 1076"/>
                <a:gd name="T109" fmla="*/ 0 h 337"/>
                <a:gd name="T110" fmla="*/ 0 w 1076"/>
                <a:gd name="T111" fmla="*/ 0 h 337"/>
                <a:gd name="T112" fmla="*/ 0 w 1076"/>
                <a:gd name="T113" fmla="*/ 0 h 337"/>
                <a:gd name="T114" fmla="*/ 0 w 1076"/>
                <a:gd name="T115" fmla="*/ 0 h 337"/>
                <a:gd name="T116" fmla="*/ 0 w 1076"/>
                <a:gd name="T117" fmla="*/ 0 h 337"/>
                <a:gd name="T118" fmla="*/ 0 w 1076"/>
                <a:gd name="T119" fmla="*/ 0 h 337"/>
                <a:gd name="T120" fmla="*/ 0 w 1076"/>
                <a:gd name="T121" fmla="*/ 0 h 337"/>
                <a:gd name="T122" fmla="*/ 0 w 1076"/>
                <a:gd name="T123" fmla="*/ 0 h 337"/>
                <a:gd name="T124" fmla="*/ 0 w 1076"/>
                <a:gd name="T125" fmla="*/ 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6"/>
                <a:gd name="T190" fmla="*/ 0 h 337"/>
                <a:gd name="T191" fmla="*/ 1076 w 1076"/>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6" h="337">
                  <a:moveTo>
                    <a:pt x="0" y="337"/>
                  </a:moveTo>
                  <a:lnTo>
                    <a:pt x="28" y="330"/>
                  </a:lnTo>
                  <a:lnTo>
                    <a:pt x="68" y="330"/>
                  </a:lnTo>
                  <a:lnTo>
                    <a:pt x="70" y="323"/>
                  </a:lnTo>
                  <a:lnTo>
                    <a:pt x="87" y="317"/>
                  </a:lnTo>
                  <a:lnTo>
                    <a:pt x="104" y="310"/>
                  </a:lnTo>
                  <a:lnTo>
                    <a:pt x="106" y="304"/>
                  </a:lnTo>
                  <a:lnTo>
                    <a:pt x="107" y="296"/>
                  </a:lnTo>
                  <a:lnTo>
                    <a:pt x="116" y="290"/>
                  </a:lnTo>
                  <a:lnTo>
                    <a:pt x="118" y="283"/>
                  </a:lnTo>
                  <a:lnTo>
                    <a:pt x="142" y="283"/>
                  </a:lnTo>
                  <a:lnTo>
                    <a:pt x="148" y="277"/>
                  </a:lnTo>
                  <a:lnTo>
                    <a:pt x="195" y="277"/>
                  </a:lnTo>
                  <a:lnTo>
                    <a:pt x="201" y="270"/>
                  </a:lnTo>
                  <a:lnTo>
                    <a:pt x="202" y="262"/>
                  </a:lnTo>
                  <a:lnTo>
                    <a:pt x="204" y="257"/>
                  </a:lnTo>
                  <a:lnTo>
                    <a:pt x="213" y="249"/>
                  </a:lnTo>
                  <a:lnTo>
                    <a:pt x="244" y="249"/>
                  </a:lnTo>
                  <a:lnTo>
                    <a:pt x="274" y="243"/>
                  </a:lnTo>
                  <a:lnTo>
                    <a:pt x="317" y="235"/>
                  </a:lnTo>
                  <a:lnTo>
                    <a:pt x="317" y="230"/>
                  </a:lnTo>
                  <a:lnTo>
                    <a:pt x="385" y="230"/>
                  </a:lnTo>
                  <a:lnTo>
                    <a:pt x="386" y="223"/>
                  </a:lnTo>
                  <a:lnTo>
                    <a:pt x="397" y="216"/>
                  </a:lnTo>
                  <a:lnTo>
                    <a:pt x="413" y="209"/>
                  </a:lnTo>
                  <a:lnTo>
                    <a:pt x="423" y="203"/>
                  </a:lnTo>
                  <a:lnTo>
                    <a:pt x="429" y="196"/>
                  </a:lnTo>
                  <a:lnTo>
                    <a:pt x="438" y="188"/>
                  </a:lnTo>
                  <a:lnTo>
                    <a:pt x="445" y="182"/>
                  </a:lnTo>
                  <a:lnTo>
                    <a:pt x="481" y="176"/>
                  </a:lnTo>
                  <a:lnTo>
                    <a:pt x="497" y="176"/>
                  </a:lnTo>
                  <a:lnTo>
                    <a:pt x="515" y="169"/>
                  </a:lnTo>
                  <a:lnTo>
                    <a:pt x="529" y="162"/>
                  </a:lnTo>
                  <a:lnTo>
                    <a:pt x="579" y="155"/>
                  </a:lnTo>
                  <a:lnTo>
                    <a:pt x="584" y="149"/>
                  </a:lnTo>
                  <a:lnTo>
                    <a:pt x="585" y="142"/>
                  </a:lnTo>
                  <a:lnTo>
                    <a:pt x="615" y="135"/>
                  </a:lnTo>
                  <a:lnTo>
                    <a:pt x="617" y="129"/>
                  </a:lnTo>
                  <a:lnTo>
                    <a:pt x="651" y="122"/>
                  </a:lnTo>
                  <a:lnTo>
                    <a:pt x="659" y="116"/>
                  </a:lnTo>
                  <a:lnTo>
                    <a:pt x="697" y="108"/>
                  </a:lnTo>
                  <a:lnTo>
                    <a:pt x="702" y="101"/>
                  </a:lnTo>
                  <a:lnTo>
                    <a:pt x="712" y="101"/>
                  </a:lnTo>
                  <a:lnTo>
                    <a:pt x="732" y="95"/>
                  </a:lnTo>
                  <a:lnTo>
                    <a:pt x="752" y="95"/>
                  </a:lnTo>
                  <a:lnTo>
                    <a:pt x="754" y="88"/>
                  </a:lnTo>
                  <a:lnTo>
                    <a:pt x="811" y="88"/>
                  </a:lnTo>
                  <a:lnTo>
                    <a:pt x="814" y="81"/>
                  </a:lnTo>
                  <a:lnTo>
                    <a:pt x="816" y="74"/>
                  </a:lnTo>
                  <a:lnTo>
                    <a:pt x="816" y="69"/>
                  </a:lnTo>
                  <a:lnTo>
                    <a:pt x="828" y="61"/>
                  </a:lnTo>
                  <a:lnTo>
                    <a:pt x="833" y="55"/>
                  </a:lnTo>
                  <a:lnTo>
                    <a:pt x="852" y="55"/>
                  </a:lnTo>
                  <a:lnTo>
                    <a:pt x="878" y="47"/>
                  </a:lnTo>
                  <a:lnTo>
                    <a:pt x="883" y="42"/>
                  </a:lnTo>
                  <a:lnTo>
                    <a:pt x="893" y="42"/>
                  </a:lnTo>
                  <a:lnTo>
                    <a:pt x="943" y="34"/>
                  </a:lnTo>
                  <a:lnTo>
                    <a:pt x="969" y="27"/>
                  </a:lnTo>
                  <a:lnTo>
                    <a:pt x="977" y="21"/>
                  </a:lnTo>
                  <a:lnTo>
                    <a:pt x="1032" y="21"/>
                  </a:lnTo>
                  <a:lnTo>
                    <a:pt x="1052" y="14"/>
                  </a:lnTo>
                  <a:lnTo>
                    <a:pt x="1061" y="8"/>
                  </a:lnTo>
                  <a:lnTo>
                    <a:pt x="1076"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6" name="Freeform 429"/>
            <p:cNvSpPr>
              <a:spLocks/>
            </p:cNvSpPr>
            <p:nvPr/>
          </p:nvSpPr>
          <p:spPr bwMode="auto">
            <a:xfrm>
              <a:off x="2767" y="1567"/>
              <a:ext cx="339" cy="91"/>
            </a:xfrm>
            <a:custGeom>
              <a:avLst/>
              <a:gdLst>
                <a:gd name="T0" fmla="*/ 0 w 1356"/>
                <a:gd name="T1" fmla="*/ 0 h 363"/>
                <a:gd name="T2" fmla="*/ 0 w 1356"/>
                <a:gd name="T3" fmla="*/ 0 h 363"/>
                <a:gd name="T4" fmla="*/ 0 w 1356"/>
                <a:gd name="T5" fmla="*/ 0 h 363"/>
                <a:gd name="T6" fmla="*/ 0 w 1356"/>
                <a:gd name="T7" fmla="*/ 0 h 363"/>
                <a:gd name="T8" fmla="*/ 0 w 1356"/>
                <a:gd name="T9" fmla="*/ 0 h 363"/>
                <a:gd name="T10" fmla="*/ 0 w 1356"/>
                <a:gd name="T11" fmla="*/ 0 h 363"/>
                <a:gd name="T12" fmla="*/ 0 w 1356"/>
                <a:gd name="T13" fmla="*/ 0 h 363"/>
                <a:gd name="T14" fmla="*/ 0 w 1356"/>
                <a:gd name="T15" fmla="*/ 0 h 363"/>
                <a:gd name="T16" fmla="*/ 0 w 1356"/>
                <a:gd name="T17" fmla="*/ 0 h 363"/>
                <a:gd name="T18" fmla="*/ 0 w 1356"/>
                <a:gd name="T19" fmla="*/ 0 h 363"/>
                <a:gd name="T20" fmla="*/ 0 w 1356"/>
                <a:gd name="T21" fmla="*/ 0 h 363"/>
                <a:gd name="T22" fmla="*/ 0 w 1356"/>
                <a:gd name="T23" fmla="*/ 0 h 363"/>
                <a:gd name="T24" fmla="*/ 0 w 1356"/>
                <a:gd name="T25" fmla="*/ 0 h 363"/>
                <a:gd name="T26" fmla="*/ 0 w 1356"/>
                <a:gd name="T27" fmla="*/ 0 h 363"/>
                <a:gd name="T28" fmla="*/ 0 w 1356"/>
                <a:gd name="T29" fmla="*/ 0 h 363"/>
                <a:gd name="T30" fmla="*/ 0 w 1356"/>
                <a:gd name="T31" fmla="*/ 0 h 363"/>
                <a:gd name="T32" fmla="*/ 0 w 1356"/>
                <a:gd name="T33" fmla="*/ 0 h 363"/>
                <a:gd name="T34" fmla="*/ 0 w 1356"/>
                <a:gd name="T35" fmla="*/ 0 h 363"/>
                <a:gd name="T36" fmla="*/ 0 w 1356"/>
                <a:gd name="T37" fmla="*/ 0 h 363"/>
                <a:gd name="T38" fmla="*/ 0 w 1356"/>
                <a:gd name="T39" fmla="*/ 0 h 363"/>
                <a:gd name="T40" fmla="*/ 0 w 1356"/>
                <a:gd name="T41" fmla="*/ 0 h 363"/>
                <a:gd name="T42" fmla="*/ 0 w 1356"/>
                <a:gd name="T43" fmla="*/ 0 h 363"/>
                <a:gd name="T44" fmla="*/ 0 w 1356"/>
                <a:gd name="T45" fmla="*/ 0 h 363"/>
                <a:gd name="T46" fmla="*/ 0 w 1356"/>
                <a:gd name="T47" fmla="*/ 0 h 363"/>
                <a:gd name="T48" fmla="*/ 0 w 1356"/>
                <a:gd name="T49" fmla="*/ 0 h 363"/>
                <a:gd name="T50" fmla="*/ 0 w 1356"/>
                <a:gd name="T51" fmla="*/ 0 h 363"/>
                <a:gd name="T52" fmla="*/ 0 w 1356"/>
                <a:gd name="T53" fmla="*/ 0 h 363"/>
                <a:gd name="T54" fmla="*/ 0 w 1356"/>
                <a:gd name="T55" fmla="*/ 0 h 363"/>
                <a:gd name="T56" fmla="*/ 0 w 1356"/>
                <a:gd name="T57" fmla="*/ 0 h 363"/>
                <a:gd name="T58" fmla="*/ 0 w 1356"/>
                <a:gd name="T59" fmla="*/ 0 h 363"/>
                <a:gd name="T60" fmla="*/ 0 w 1356"/>
                <a:gd name="T61" fmla="*/ 0 h 363"/>
                <a:gd name="T62" fmla="*/ 0 w 1356"/>
                <a:gd name="T63" fmla="*/ 0 h 3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6"/>
                <a:gd name="T97" fmla="*/ 0 h 363"/>
                <a:gd name="T98" fmla="*/ 1356 w 1356"/>
                <a:gd name="T99" fmla="*/ 363 h 3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6" h="363">
                  <a:moveTo>
                    <a:pt x="0" y="363"/>
                  </a:moveTo>
                  <a:lnTo>
                    <a:pt x="20" y="357"/>
                  </a:lnTo>
                  <a:lnTo>
                    <a:pt x="22" y="350"/>
                  </a:lnTo>
                  <a:lnTo>
                    <a:pt x="28" y="344"/>
                  </a:lnTo>
                  <a:lnTo>
                    <a:pt x="35" y="336"/>
                  </a:lnTo>
                  <a:lnTo>
                    <a:pt x="37" y="330"/>
                  </a:lnTo>
                  <a:lnTo>
                    <a:pt x="45" y="324"/>
                  </a:lnTo>
                  <a:lnTo>
                    <a:pt x="47" y="316"/>
                  </a:lnTo>
                  <a:lnTo>
                    <a:pt x="61" y="310"/>
                  </a:lnTo>
                  <a:lnTo>
                    <a:pt x="80" y="302"/>
                  </a:lnTo>
                  <a:lnTo>
                    <a:pt x="86" y="297"/>
                  </a:lnTo>
                  <a:lnTo>
                    <a:pt x="154" y="289"/>
                  </a:lnTo>
                  <a:lnTo>
                    <a:pt x="226" y="283"/>
                  </a:lnTo>
                  <a:lnTo>
                    <a:pt x="226" y="276"/>
                  </a:lnTo>
                  <a:lnTo>
                    <a:pt x="233" y="270"/>
                  </a:lnTo>
                  <a:lnTo>
                    <a:pt x="247" y="270"/>
                  </a:lnTo>
                  <a:lnTo>
                    <a:pt x="259" y="263"/>
                  </a:lnTo>
                  <a:lnTo>
                    <a:pt x="304" y="256"/>
                  </a:lnTo>
                  <a:lnTo>
                    <a:pt x="313" y="249"/>
                  </a:lnTo>
                  <a:lnTo>
                    <a:pt x="339" y="242"/>
                  </a:lnTo>
                  <a:lnTo>
                    <a:pt x="377" y="242"/>
                  </a:lnTo>
                  <a:lnTo>
                    <a:pt x="387" y="236"/>
                  </a:lnTo>
                  <a:lnTo>
                    <a:pt x="413" y="228"/>
                  </a:lnTo>
                  <a:lnTo>
                    <a:pt x="428" y="222"/>
                  </a:lnTo>
                  <a:lnTo>
                    <a:pt x="443" y="215"/>
                  </a:lnTo>
                  <a:lnTo>
                    <a:pt x="478" y="209"/>
                  </a:lnTo>
                  <a:lnTo>
                    <a:pt x="494" y="202"/>
                  </a:lnTo>
                  <a:lnTo>
                    <a:pt x="509" y="195"/>
                  </a:lnTo>
                  <a:lnTo>
                    <a:pt x="516" y="189"/>
                  </a:lnTo>
                  <a:lnTo>
                    <a:pt x="583" y="182"/>
                  </a:lnTo>
                  <a:lnTo>
                    <a:pt x="589" y="175"/>
                  </a:lnTo>
                  <a:lnTo>
                    <a:pt x="596" y="169"/>
                  </a:lnTo>
                  <a:lnTo>
                    <a:pt x="607" y="162"/>
                  </a:lnTo>
                  <a:lnTo>
                    <a:pt x="642" y="154"/>
                  </a:lnTo>
                  <a:lnTo>
                    <a:pt x="646" y="148"/>
                  </a:lnTo>
                  <a:lnTo>
                    <a:pt x="659" y="141"/>
                  </a:lnTo>
                  <a:lnTo>
                    <a:pt x="752" y="141"/>
                  </a:lnTo>
                  <a:lnTo>
                    <a:pt x="771" y="135"/>
                  </a:lnTo>
                  <a:lnTo>
                    <a:pt x="930" y="135"/>
                  </a:lnTo>
                  <a:lnTo>
                    <a:pt x="942" y="128"/>
                  </a:lnTo>
                  <a:lnTo>
                    <a:pt x="961" y="128"/>
                  </a:lnTo>
                  <a:lnTo>
                    <a:pt x="981" y="121"/>
                  </a:lnTo>
                  <a:lnTo>
                    <a:pt x="983" y="114"/>
                  </a:lnTo>
                  <a:lnTo>
                    <a:pt x="985" y="108"/>
                  </a:lnTo>
                  <a:lnTo>
                    <a:pt x="1000" y="108"/>
                  </a:lnTo>
                  <a:lnTo>
                    <a:pt x="1037" y="93"/>
                  </a:lnTo>
                  <a:lnTo>
                    <a:pt x="1088" y="87"/>
                  </a:lnTo>
                  <a:lnTo>
                    <a:pt x="1104" y="87"/>
                  </a:lnTo>
                  <a:lnTo>
                    <a:pt x="1120" y="80"/>
                  </a:lnTo>
                  <a:lnTo>
                    <a:pt x="1131" y="74"/>
                  </a:lnTo>
                  <a:lnTo>
                    <a:pt x="1169" y="67"/>
                  </a:lnTo>
                  <a:lnTo>
                    <a:pt x="1179" y="67"/>
                  </a:lnTo>
                  <a:lnTo>
                    <a:pt x="1206" y="61"/>
                  </a:lnTo>
                  <a:lnTo>
                    <a:pt x="1219" y="61"/>
                  </a:lnTo>
                  <a:lnTo>
                    <a:pt x="1244" y="54"/>
                  </a:lnTo>
                  <a:lnTo>
                    <a:pt x="1244" y="47"/>
                  </a:lnTo>
                  <a:lnTo>
                    <a:pt x="1249" y="40"/>
                  </a:lnTo>
                  <a:lnTo>
                    <a:pt x="1262" y="34"/>
                  </a:lnTo>
                  <a:lnTo>
                    <a:pt x="1267" y="27"/>
                  </a:lnTo>
                  <a:lnTo>
                    <a:pt x="1277" y="20"/>
                  </a:lnTo>
                  <a:lnTo>
                    <a:pt x="1315" y="20"/>
                  </a:lnTo>
                  <a:lnTo>
                    <a:pt x="1317" y="13"/>
                  </a:lnTo>
                  <a:lnTo>
                    <a:pt x="1321" y="6"/>
                  </a:lnTo>
                  <a:lnTo>
                    <a:pt x="1341" y="0"/>
                  </a:lnTo>
                  <a:lnTo>
                    <a:pt x="1356"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7" name="Freeform 430"/>
            <p:cNvSpPr>
              <a:spLocks/>
            </p:cNvSpPr>
            <p:nvPr/>
          </p:nvSpPr>
          <p:spPr bwMode="auto">
            <a:xfrm>
              <a:off x="3106" y="1511"/>
              <a:ext cx="332" cy="56"/>
            </a:xfrm>
            <a:custGeom>
              <a:avLst/>
              <a:gdLst>
                <a:gd name="T0" fmla="*/ 0 w 1329"/>
                <a:gd name="T1" fmla="*/ 0 h 222"/>
                <a:gd name="T2" fmla="*/ 0 w 1329"/>
                <a:gd name="T3" fmla="*/ 0 h 222"/>
                <a:gd name="T4" fmla="*/ 0 w 1329"/>
                <a:gd name="T5" fmla="*/ 0 h 222"/>
                <a:gd name="T6" fmla="*/ 0 w 1329"/>
                <a:gd name="T7" fmla="*/ 0 h 222"/>
                <a:gd name="T8" fmla="*/ 0 w 1329"/>
                <a:gd name="T9" fmla="*/ 0 h 222"/>
                <a:gd name="T10" fmla="*/ 0 w 1329"/>
                <a:gd name="T11" fmla="*/ 0 h 222"/>
                <a:gd name="T12" fmla="*/ 0 w 1329"/>
                <a:gd name="T13" fmla="*/ 0 h 222"/>
                <a:gd name="T14" fmla="*/ 0 w 1329"/>
                <a:gd name="T15" fmla="*/ 0 h 222"/>
                <a:gd name="T16" fmla="*/ 0 w 1329"/>
                <a:gd name="T17" fmla="*/ 0 h 222"/>
                <a:gd name="T18" fmla="*/ 0 w 1329"/>
                <a:gd name="T19" fmla="*/ 0 h 222"/>
                <a:gd name="T20" fmla="*/ 0 w 1329"/>
                <a:gd name="T21" fmla="*/ 0 h 222"/>
                <a:gd name="T22" fmla="*/ 0 w 1329"/>
                <a:gd name="T23" fmla="*/ 0 h 222"/>
                <a:gd name="T24" fmla="*/ 0 w 1329"/>
                <a:gd name="T25" fmla="*/ 0 h 222"/>
                <a:gd name="T26" fmla="*/ 0 w 1329"/>
                <a:gd name="T27" fmla="*/ 0 h 222"/>
                <a:gd name="T28" fmla="*/ 0 w 1329"/>
                <a:gd name="T29" fmla="*/ 0 h 222"/>
                <a:gd name="T30" fmla="*/ 0 w 1329"/>
                <a:gd name="T31" fmla="*/ 0 h 222"/>
                <a:gd name="T32" fmla="*/ 0 w 1329"/>
                <a:gd name="T33" fmla="*/ 0 h 222"/>
                <a:gd name="T34" fmla="*/ 0 w 1329"/>
                <a:gd name="T35" fmla="*/ 0 h 222"/>
                <a:gd name="T36" fmla="*/ 0 w 1329"/>
                <a:gd name="T37" fmla="*/ 0 h 222"/>
                <a:gd name="T38" fmla="*/ 0 w 1329"/>
                <a:gd name="T39" fmla="*/ 0 h 222"/>
                <a:gd name="T40" fmla="*/ 0 w 1329"/>
                <a:gd name="T41" fmla="*/ 0 h 222"/>
                <a:gd name="T42" fmla="*/ 0 w 1329"/>
                <a:gd name="T43" fmla="*/ 0 h 222"/>
                <a:gd name="T44" fmla="*/ 0 w 1329"/>
                <a:gd name="T45" fmla="*/ 0 h 222"/>
                <a:gd name="T46" fmla="*/ 0 w 1329"/>
                <a:gd name="T47" fmla="*/ 0 h 222"/>
                <a:gd name="T48" fmla="*/ 0 w 1329"/>
                <a:gd name="T49" fmla="*/ 0 h 222"/>
                <a:gd name="T50" fmla="*/ 0 w 1329"/>
                <a:gd name="T51" fmla="*/ 0 h 222"/>
                <a:gd name="T52" fmla="*/ 0 w 1329"/>
                <a:gd name="T53" fmla="*/ 0 h 222"/>
                <a:gd name="T54" fmla="*/ 0 w 1329"/>
                <a:gd name="T55" fmla="*/ 0 h 222"/>
                <a:gd name="T56" fmla="*/ 0 w 1329"/>
                <a:gd name="T57" fmla="*/ 0 h 222"/>
                <a:gd name="T58" fmla="*/ 0 w 1329"/>
                <a:gd name="T59" fmla="*/ 0 h 222"/>
                <a:gd name="T60" fmla="*/ 0 w 1329"/>
                <a:gd name="T61" fmla="*/ 0 h 222"/>
                <a:gd name="T62" fmla="*/ 0 w 1329"/>
                <a:gd name="T63" fmla="*/ 0 h 222"/>
                <a:gd name="T64" fmla="*/ 0 w 1329"/>
                <a:gd name="T65" fmla="*/ 0 h 222"/>
                <a:gd name="T66" fmla="*/ 0 w 1329"/>
                <a:gd name="T67" fmla="*/ 0 h 222"/>
                <a:gd name="T68" fmla="*/ 0 w 1329"/>
                <a:gd name="T69" fmla="*/ 0 h 222"/>
                <a:gd name="T70" fmla="*/ 0 w 1329"/>
                <a:gd name="T71" fmla="*/ 0 h 222"/>
                <a:gd name="T72" fmla="*/ 0 w 1329"/>
                <a:gd name="T73" fmla="*/ 0 h 222"/>
                <a:gd name="T74" fmla="*/ 0 w 1329"/>
                <a:gd name="T75" fmla="*/ 0 h 222"/>
                <a:gd name="T76" fmla="*/ 0 w 1329"/>
                <a:gd name="T77" fmla="*/ 0 h 222"/>
                <a:gd name="T78" fmla="*/ 0 w 1329"/>
                <a:gd name="T79" fmla="*/ 0 h 222"/>
                <a:gd name="T80" fmla="*/ 0 w 1329"/>
                <a:gd name="T81" fmla="*/ 0 h 222"/>
                <a:gd name="T82" fmla="*/ 0 w 1329"/>
                <a:gd name="T83" fmla="*/ 0 h 222"/>
                <a:gd name="T84" fmla="*/ 0 w 1329"/>
                <a:gd name="T85" fmla="*/ 0 h 222"/>
                <a:gd name="T86" fmla="*/ 0 w 1329"/>
                <a:gd name="T87" fmla="*/ 0 h 222"/>
                <a:gd name="T88" fmla="*/ 0 w 1329"/>
                <a:gd name="T89" fmla="*/ 0 h 222"/>
                <a:gd name="T90" fmla="*/ 0 w 1329"/>
                <a:gd name="T91" fmla="*/ 0 h 222"/>
                <a:gd name="T92" fmla="*/ 0 w 1329"/>
                <a:gd name="T93" fmla="*/ 0 h 222"/>
                <a:gd name="T94" fmla="*/ 0 w 1329"/>
                <a:gd name="T95" fmla="*/ 0 h 222"/>
                <a:gd name="T96" fmla="*/ 0 w 1329"/>
                <a:gd name="T97" fmla="*/ 0 h 222"/>
                <a:gd name="T98" fmla="*/ 0 w 1329"/>
                <a:gd name="T99" fmla="*/ 0 h 222"/>
                <a:gd name="T100" fmla="*/ 0 w 1329"/>
                <a:gd name="T101" fmla="*/ 0 h 222"/>
                <a:gd name="T102" fmla="*/ 0 w 1329"/>
                <a:gd name="T103" fmla="*/ 0 h 222"/>
                <a:gd name="T104" fmla="*/ 0 w 1329"/>
                <a:gd name="T105" fmla="*/ 0 h 222"/>
                <a:gd name="T106" fmla="*/ 0 w 1329"/>
                <a:gd name="T107" fmla="*/ 0 h 222"/>
                <a:gd name="T108" fmla="*/ 0 w 1329"/>
                <a:gd name="T109" fmla="*/ 0 h 222"/>
                <a:gd name="T110" fmla="*/ 0 w 1329"/>
                <a:gd name="T111" fmla="*/ 0 h 222"/>
                <a:gd name="T112" fmla="*/ 0 w 1329"/>
                <a:gd name="T113" fmla="*/ 0 h 222"/>
                <a:gd name="T114" fmla="*/ 0 w 1329"/>
                <a:gd name="T115" fmla="*/ 0 h 222"/>
                <a:gd name="T116" fmla="*/ 0 w 1329"/>
                <a:gd name="T117" fmla="*/ 0 h 222"/>
                <a:gd name="T118" fmla="*/ 0 w 1329"/>
                <a:gd name="T119" fmla="*/ 0 h 222"/>
                <a:gd name="T120" fmla="*/ 0 w 1329"/>
                <a:gd name="T121" fmla="*/ 0 h 222"/>
                <a:gd name="T122" fmla="*/ 0 w 1329"/>
                <a:gd name="T123" fmla="*/ 0 h 222"/>
                <a:gd name="T124" fmla="*/ 0 w 1329"/>
                <a:gd name="T125" fmla="*/ 0 h 2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9"/>
                <a:gd name="T190" fmla="*/ 0 h 222"/>
                <a:gd name="T191" fmla="*/ 1329 w 1329"/>
                <a:gd name="T192" fmla="*/ 222 h 2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9" h="222">
                  <a:moveTo>
                    <a:pt x="0" y="222"/>
                  </a:moveTo>
                  <a:lnTo>
                    <a:pt x="2" y="214"/>
                  </a:lnTo>
                  <a:lnTo>
                    <a:pt x="18" y="208"/>
                  </a:lnTo>
                  <a:lnTo>
                    <a:pt x="44" y="208"/>
                  </a:lnTo>
                  <a:lnTo>
                    <a:pt x="53" y="201"/>
                  </a:lnTo>
                  <a:lnTo>
                    <a:pt x="67" y="195"/>
                  </a:lnTo>
                  <a:lnTo>
                    <a:pt x="129" y="195"/>
                  </a:lnTo>
                  <a:lnTo>
                    <a:pt x="129" y="187"/>
                  </a:lnTo>
                  <a:lnTo>
                    <a:pt x="151" y="187"/>
                  </a:lnTo>
                  <a:lnTo>
                    <a:pt x="195" y="187"/>
                  </a:lnTo>
                  <a:lnTo>
                    <a:pt x="196" y="181"/>
                  </a:lnTo>
                  <a:lnTo>
                    <a:pt x="254" y="181"/>
                  </a:lnTo>
                  <a:lnTo>
                    <a:pt x="254" y="174"/>
                  </a:lnTo>
                  <a:lnTo>
                    <a:pt x="266" y="174"/>
                  </a:lnTo>
                  <a:lnTo>
                    <a:pt x="269" y="168"/>
                  </a:lnTo>
                  <a:lnTo>
                    <a:pt x="287" y="168"/>
                  </a:lnTo>
                  <a:lnTo>
                    <a:pt x="287" y="160"/>
                  </a:lnTo>
                  <a:lnTo>
                    <a:pt x="297" y="160"/>
                  </a:lnTo>
                  <a:lnTo>
                    <a:pt x="300" y="153"/>
                  </a:lnTo>
                  <a:lnTo>
                    <a:pt x="301" y="147"/>
                  </a:lnTo>
                  <a:lnTo>
                    <a:pt x="322" y="147"/>
                  </a:lnTo>
                  <a:lnTo>
                    <a:pt x="322" y="139"/>
                  </a:lnTo>
                  <a:lnTo>
                    <a:pt x="353" y="139"/>
                  </a:lnTo>
                  <a:lnTo>
                    <a:pt x="363" y="139"/>
                  </a:lnTo>
                  <a:lnTo>
                    <a:pt x="391" y="139"/>
                  </a:lnTo>
                  <a:lnTo>
                    <a:pt x="400" y="139"/>
                  </a:lnTo>
                  <a:lnTo>
                    <a:pt x="429" y="139"/>
                  </a:lnTo>
                  <a:lnTo>
                    <a:pt x="430" y="133"/>
                  </a:lnTo>
                  <a:lnTo>
                    <a:pt x="447" y="133"/>
                  </a:lnTo>
                  <a:lnTo>
                    <a:pt x="447" y="125"/>
                  </a:lnTo>
                  <a:lnTo>
                    <a:pt x="467" y="125"/>
                  </a:lnTo>
                  <a:lnTo>
                    <a:pt x="500" y="125"/>
                  </a:lnTo>
                  <a:lnTo>
                    <a:pt x="544" y="125"/>
                  </a:lnTo>
                  <a:lnTo>
                    <a:pt x="575" y="125"/>
                  </a:lnTo>
                  <a:lnTo>
                    <a:pt x="577" y="118"/>
                  </a:lnTo>
                  <a:lnTo>
                    <a:pt x="611" y="118"/>
                  </a:lnTo>
                  <a:lnTo>
                    <a:pt x="611" y="110"/>
                  </a:lnTo>
                  <a:lnTo>
                    <a:pt x="653" y="110"/>
                  </a:lnTo>
                  <a:lnTo>
                    <a:pt x="668" y="110"/>
                  </a:lnTo>
                  <a:lnTo>
                    <a:pt x="669" y="102"/>
                  </a:lnTo>
                  <a:lnTo>
                    <a:pt x="683" y="102"/>
                  </a:lnTo>
                  <a:lnTo>
                    <a:pt x="686" y="94"/>
                  </a:lnTo>
                  <a:lnTo>
                    <a:pt x="693" y="87"/>
                  </a:lnTo>
                  <a:lnTo>
                    <a:pt x="710" y="87"/>
                  </a:lnTo>
                  <a:lnTo>
                    <a:pt x="714" y="79"/>
                  </a:lnTo>
                  <a:lnTo>
                    <a:pt x="734" y="79"/>
                  </a:lnTo>
                  <a:lnTo>
                    <a:pt x="736" y="71"/>
                  </a:lnTo>
                  <a:lnTo>
                    <a:pt x="827" y="71"/>
                  </a:lnTo>
                  <a:lnTo>
                    <a:pt x="828" y="63"/>
                  </a:lnTo>
                  <a:lnTo>
                    <a:pt x="869" y="63"/>
                  </a:lnTo>
                  <a:lnTo>
                    <a:pt x="872" y="56"/>
                  </a:lnTo>
                  <a:lnTo>
                    <a:pt x="907" y="56"/>
                  </a:lnTo>
                  <a:lnTo>
                    <a:pt x="916" y="48"/>
                  </a:lnTo>
                  <a:lnTo>
                    <a:pt x="952" y="48"/>
                  </a:lnTo>
                  <a:lnTo>
                    <a:pt x="963" y="40"/>
                  </a:lnTo>
                  <a:lnTo>
                    <a:pt x="972" y="32"/>
                  </a:lnTo>
                  <a:lnTo>
                    <a:pt x="984" y="24"/>
                  </a:lnTo>
                  <a:lnTo>
                    <a:pt x="985" y="16"/>
                  </a:lnTo>
                  <a:lnTo>
                    <a:pt x="992" y="8"/>
                  </a:lnTo>
                  <a:lnTo>
                    <a:pt x="1013" y="8"/>
                  </a:lnTo>
                  <a:lnTo>
                    <a:pt x="1046" y="8"/>
                  </a:lnTo>
                  <a:lnTo>
                    <a:pt x="1046" y="0"/>
                  </a:lnTo>
                  <a:lnTo>
                    <a:pt x="1329"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8" name="Freeform 431"/>
            <p:cNvSpPr>
              <a:spLocks/>
            </p:cNvSpPr>
            <p:nvPr/>
          </p:nvSpPr>
          <p:spPr bwMode="auto">
            <a:xfrm>
              <a:off x="3438" y="1431"/>
              <a:ext cx="387" cy="80"/>
            </a:xfrm>
            <a:custGeom>
              <a:avLst/>
              <a:gdLst>
                <a:gd name="T0" fmla="*/ 0 w 1548"/>
                <a:gd name="T1" fmla="*/ 0 h 322"/>
                <a:gd name="T2" fmla="*/ 0 w 1548"/>
                <a:gd name="T3" fmla="*/ 0 h 322"/>
                <a:gd name="T4" fmla="*/ 0 w 1548"/>
                <a:gd name="T5" fmla="*/ 0 h 322"/>
                <a:gd name="T6" fmla="*/ 0 w 1548"/>
                <a:gd name="T7" fmla="*/ 0 h 322"/>
                <a:gd name="T8" fmla="*/ 0 w 1548"/>
                <a:gd name="T9" fmla="*/ 0 h 322"/>
                <a:gd name="T10" fmla="*/ 0 w 1548"/>
                <a:gd name="T11" fmla="*/ 0 h 322"/>
                <a:gd name="T12" fmla="*/ 0 w 1548"/>
                <a:gd name="T13" fmla="*/ 0 h 322"/>
                <a:gd name="T14" fmla="*/ 0 w 1548"/>
                <a:gd name="T15" fmla="*/ 0 h 322"/>
                <a:gd name="T16" fmla="*/ 0 w 1548"/>
                <a:gd name="T17" fmla="*/ 0 h 322"/>
                <a:gd name="T18" fmla="*/ 0 w 1548"/>
                <a:gd name="T19" fmla="*/ 0 h 322"/>
                <a:gd name="T20" fmla="*/ 0 w 1548"/>
                <a:gd name="T21" fmla="*/ 0 h 322"/>
                <a:gd name="T22" fmla="*/ 0 w 1548"/>
                <a:gd name="T23" fmla="*/ 0 h 322"/>
                <a:gd name="T24" fmla="*/ 0 w 1548"/>
                <a:gd name="T25" fmla="*/ 0 h 322"/>
                <a:gd name="T26" fmla="*/ 0 w 1548"/>
                <a:gd name="T27" fmla="*/ 0 h 322"/>
                <a:gd name="T28" fmla="*/ 0 w 1548"/>
                <a:gd name="T29" fmla="*/ 0 h 322"/>
                <a:gd name="T30" fmla="*/ 0 w 1548"/>
                <a:gd name="T31" fmla="*/ 0 h 322"/>
                <a:gd name="T32" fmla="*/ 0 w 1548"/>
                <a:gd name="T33" fmla="*/ 0 h 322"/>
                <a:gd name="T34" fmla="*/ 0 w 1548"/>
                <a:gd name="T35" fmla="*/ 0 h 322"/>
                <a:gd name="T36" fmla="*/ 0 w 1548"/>
                <a:gd name="T37" fmla="*/ 0 h 322"/>
                <a:gd name="T38" fmla="*/ 0 w 1548"/>
                <a:gd name="T39" fmla="*/ 0 h 322"/>
                <a:gd name="T40" fmla="*/ 0 w 1548"/>
                <a:gd name="T41" fmla="*/ 0 h 322"/>
                <a:gd name="T42" fmla="*/ 0 w 1548"/>
                <a:gd name="T43" fmla="*/ 0 h 322"/>
                <a:gd name="T44" fmla="*/ 0 w 1548"/>
                <a:gd name="T45" fmla="*/ 0 h 322"/>
                <a:gd name="T46" fmla="*/ 0 w 1548"/>
                <a:gd name="T47" fmla="*/ 0 h 322"/>
                <a:gd name="T48" fmla="*/ 0 w 1548"/>
                <a:gd name="T49" fmla="*/ 0 h 322"/>
                <a:gd name="T50" fmla="*/ 0 w 1548"/>
                <a:gd name="T51" fmla="*/ 0 h 322"/>
                <a:gd name="T52" fmla="*/ 0 w 1548"/>
                <a:gd name="T53" fmla="*/ 0 h 322"/>
                <a:gd name="T54" fmla="*/ 0 w 1548"/>
                <a:gd name="T55" fmla="*/ 0 h 322"/>
                <a:gd name="T56" fmla="*/ 0 w 1548"/>
                <a:gd name="T57" fmla="*/ 0 h 322"/>
                <a:gd name="T58" fmla="*/ 0 w 1548"/>
                <a:gd name="T59" fmla="*/ 0 h 322"/>
                <a:gd name="T60" fmla="*/ 0 w 1548"/>
                <a:gd name="T61" fmla="*/ 0 h 322"/>
                <a:gd name="T62" fmla="*/ 0 w 1548"/>
                <a:gd name="T63" fmla="*/ 0 h 3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8"/>
                <a:gd name="T97" fmla="*/ 0 h 322"/>
                <a:gd name="T98" fmla="*/ 1548 w 1548"/>
                <a:gd name="T99" fmla="*/ 322 h 3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8" h="322">
                  <a:moveTo>
                    <a:pt x="0" y="322"/>
                  </a:moveTo>
                  <a:lnTo>
                    <a:pt x="0" y="314"/>
                  </a:lnTo>
                  <a:lnTo>
                    <a:pt x="11" y="306"/>
                  </a:lnTo>
                  <a:lnTo>
                    <a:pt x="37" y="306"/>
                  </a:lnTo>
                  <a:lnTo>
                    <a:pt x="95" y="306"/>
                  </a:lnTo>
                  <a:lnTo>
                    <a:pt x="98" y="298"/>
                  </a:lnTo>
                  <a:lnTo>
                    <a:pt x="113" y="298"/>
                  </a:lnTo>
                  <a:lnTo>
                    <a:pt x="126" y="290"/>
                  </a:lnTo>
                  <a:lnTo>
                    <a:pt x="134" y="282"/>
                  </a:lnTo>
                  <a:lnTo>
                    <a:pt x="142" y="273"/>
                  </a:lnTo>
                  <a:lnTo>
                    <a:pt x="152" y="273"/>
                  </a:lnTo>
                  <a:lnTo>
                    <a:pt x="157" y="265"/>
                  </a:lnTo>
                  <a:lnTo>
                    <a:pt x="177" y="265"/>
                  </a:lnTo>
                  <a:lnTo>
                    <a:pt x="227" y="265"/>
                  </a:lnTo>
                  <a:lnTo>
                    <a:pt x="239" y="258"/>
                  </a:lnTo>
                  <a:lnTo>
                    <a:pt x="267" y="258"/>
                  </a:lnTo>
                  <a:lnTo>
                    <a:pt x="271" y="248"/>
                  </a:lnTo>
                  <a:lnTo>
                    <a:pt x="330" y="248"/>
                  </a:lnTo>
                  <a:lnTo>
                    <a:pt x="346" y="240"/>
                  </a:lnTo>
                  <a:lnTo>
                    <a:pt x="365" y="240"/>
                  </a:lnTo>
                  <a:lnTo>
                    <a:pt x="374" y="233"/>
                  </a:lnTo>
                  <a:lnTo>
                    <a:pt x="381" y="224"/>
                  </a:lnTo>
                  <a:lnTo>
                    <a:pt x="387" y="215"/>
                  </a:lnTo>
                  <a:lnTo>
                    <a:pt x="395" y="208"/>
                  </a:lnTo>
                  <a:lnTo>
                    <a:pt x="461" y="208"/>
                  </a:lnTo>
                  <a:lnTo>
                    <a:pt x="480" y="200"/>
                  </a:lnTo>
                  <a:lnTo>
                    <a:pt x="497" y="192"/>
                  </a:lnTo>
                  <a:lnTo>
                    <a:pt x="512" y="192"/>
                  </a:lnTo>
                  <a:lnTo>
                    <a:pt x="529" y="183"/>
                  </a:lnTo>
                  <a:lnTo>
                    <a:pt x="579" y="183"/>
                  </a:lnTo>
                  <a:lnTo>
                    <a:pt x="581" y="175"/>
                  </a:lnTo>
                  <a:lnTo>
                    <a:pt x="685" y="175"/>
                  </a:lnTo>
                  <a:lnTo>
                    <a:pt x="687" y="166"/>
                  </a:lnTo>
                  <a:lnTo>
                    <a:pt x="728" y="166"/>
                  </a:lnTo>
                  <a:lnTo>
                    <a:pt x="732" y="159"/>
                  </a:lnTo>
                  <a:lnTo>
                    <a:pt x="745" y="150"/>
                  </a:lnTo>
                  <a:lnTo>
                    <a:pt x="789" y="150"/>
                  </a:lnTo>
                  <a:lnTo>
                    <a:pt x="794" y="141"/>
                  </a:lnTo>
                  <a:lnTo>
                    <a:pt x="817" y="134"/>
                  </a:lnTo>
                  <a:lnTo>
                    <a:pt x="825" y="125"/>
                  </a:lnTo>
                  <a:lnTo>
                    <a:pt x="867" y="125"/>
                  </a:lnTo>
                  <a:lnTo>
                    <a:pt x="869" y="116"/>
                  </a:lnTo>
                  <a:lnTo>
                    <a:pt x="883" y="109"/>
                  </a:lnTo>
                  <a:lnTo>
                    <a:pt x="894" y="100"/>
                  </a:lnTo>
                  <a:lnTo>
                    <a:pt x="929" y="93"/>
                  </a:lnTo>
                  <a:lnTo>
                    <a:pt x="1010" y="93"/>
                  </a:lnTo>
                  <a:lnTo>
                    <a:pt x="1010" y="84"/>
                  </a:lnTo>
                  <a:lnTo>
                    <a:pt x="1068" y="84"/>
                  </a:lnTo>
                  <a:lnTo>
                    <a:pt x="1073" y="75"/>
                  </a:lnTo>
                  <a:lnTo>
                    <a:pt x="1116" y="75"/>
                  </a:lnTo>
                  <a:lnTo>
                    <a:pt x="1129" y="68"/>
                  </a:lnTo>
                  <a:lnTo>
                    <a:pt x="1156" y="68"/>
                  </a:lnTo>
                  <a:lnTo>
                    <a:pt x="1176" y="59"/>
                  </a:lnTo>
                  <a:lnTo>
                    <a:pt x="1183" y="51"/>
                  </a:lnTo>
                  <a:lnTo>
                    <a:pt x="1184" y="42"/>
                  </a:lnTo>
                  <a:lnTo>
                    <a:pt x="1300" y="42"/>
                  </a:lnTo>
                  <a:lnTo>
                    <a:pt x="1313" y="34"/>
                  </a:lnTo>
                  <a:lnTo>
                    <a:pt x="1324" y="34"/>
                  </a:lnTo>
                  <a:lnTo>
                    <a:pt x="1331" y="25"/>
                  </a:lnTo>
                  <a:lnTo>
                    <a:pt x="1343" y="25"/>
                  </a:lnTo>
                  <a:lnTo>
                    <a:pt x="1356" y="17"/>
                  </a:lnTo>
                  <a:lnTo>
                    <a:pt x="1365" y="9"/>
                  </a:lnTo>
                  <a:lnTo>
                    <a:pt x="1481" y="9"/>
                  </a:lnTo>
                  <a:lnTo>
                    <a:pt x="1489" y="0"/>
                  </a:lnTo>
                  <a:lnTo>
                    <a:pt x="1548"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69" name="Freeform 432"/>
            <p:cNvSpPr>
              <a:spLocks/>
            </p:cNvSpPr>
            <p:nvPr/>
          </p:nvSpPr>
          <p:spPr bwMode="auto">
            <a:xfrm>
              <a:off x="3825" y="1358"/>
              <a:ext cx="307" cy="73"/>
            </a:xfrm>
            <a:custGeom>
              <a:avLst/>
              <a:gdLst>
                <a:gd name="T0" fmla="*/ 0 w 1230"/>
                <a:gd name="T1" fmla="*/ 0 h 290"/>
                <a:gd name="T2" fmla="*/ 0 w 1230"/>
                <a:gd name="T3" fmla="*/ 0 h 290"/>
                <a:gd name="T4" fmla="*/ 0 w 1230"/>
                <a:gd name="T5" fmla="*/ 0 h 290"/>
                <a:gd name="T6" fmla="*/ 0 w 1230"/>
                <a:gd name="T7" fmla="*/ 0 h 290"/>
                <a:gd name="T8" fmla="*/ 0 w 1230"/>
                <a:gd name="T9" fmla="*/ 0 h 290"/>
                <a:gd name="T10" fmla="*/ 0 w 1230"/>
                <a:gd name="T11" fmla="*/ 0 h 290"/>
                <a:gd name="T12" fmla="*/ 0 w 1230"/>
                <a:gd name="T13" fmla="*/ 0 h 290"/>
                <a:gd name="T14" fmla="*/ 0 w 1230"/>
                <a:gd name="T15" fmla="*/ 0 h 290"/>
                <a:gd name="T16" fmla="*/ 0 w 1230"/>
                <a:gd name="T17" fmla="*/ 0 h 290"/>
                <a:gd name="T18" fmla="*/ 0 w 1230"/>
                <a:gd name="T19" fmla="*/ 0 h 290"/>
                <a:gd name="T20" fmla="*/ 0 w 1230"/>
                <a:gd name="T21" fmla="*/ 0 h 290"/>
                <a:gd name="T22" fmla="*/ 0 w 1230"/>
                <a:gd name="T23" fmla="*/ 0 h 290"/>
                <a:gd name="T24" fmla="*/ 0 w 1230"/>
                <a:gd name="T25" fmla="*/ 0 h 290"/>
                <a:gd name="T26" fmla="*/ 0 w 1230"/>
                <a:gd name="T27" fmla="*/ 0 h 290"/>
                <a:gd name="T28" fmla="*/ 0 w 1230"/>
                <a:gd name="T29" fmla="*/ 0 h 290"/>
                <a:gd name="T30" fmla="*/ 0 w 1230"/>
                <a:gd name="T31" fmla="*/ 0 h 290"/>
                <a:gd name="T32" fmla="*/ 0 w 1230"/>
                <a:gd name="T33" fmla="*/ 0 h 290"/>
                <a:gd name="T34" fmla="*/ 0 w 1230"/>
                <a:gd name="T35" fmla="*/ 0 h 290"/>
                <a:gd name="T36" fmla="*/ 0 w 1230"/>
                <a:gd name="T37" fmla="*/ 0 h 290"/>
                <a:gd name="T38" fmla="*/ 0 w 1230"/>
                <a:gd name="T39" fmla="*/ 0 h 290"/>
                <a:gd name="T40" fmla="*/ 0 w 1230"/>
                <a:gd name="T41" fmla="*/ 0 h 290"/>
                <a:gd name="T42" fmla="*/ 0 w 1230"/>
                <a:gd name="T43" fmla="*/ 0 h 290"/>
                <a:gd name="T44" fmla="*/ 0 w 1230"/>
                <a:gd name="T45" fmla="*/ 0 h 290"/>
                <a:gd name="T46" fmla="*/ 0 w 1230"/>
                <a:gd name="T47" fmla="*/ 0 h 290"/>
                <a:gd name="T48" fmla="*/ 0 w 1230"/>
                <a:gd name="T49" fmla="*/ 0 h 290"/>
                <a:gd name="T50" fmla="*/ 0 w 1230"/>
                <a:gd name="T51" fmla="*/ 0 h 290"/>
                <a:gd name="T52" fmla="*/ 0 w 1230"/>
                <a:gd name="T53" fmla="*/ 0 h 290"/>
                <a:gd name="T54" fmla="*/ 0 w 1230"/>
                <a:gd name="T55" fmla="*/ 0 h 290"/>
                <a:gd name="T56" fmla="*/ 0 w 1230"/>
                <a:gd name="T57" fmla="*/ 0 h 290"/>
                <a:gd name="T58" fmla="*/ 0 w 1230"/>
                <a:gd name="T59" fmla="*/ 0 h 290"/>
                <a:gd name="T60" fmla="*/ 0 w 1230"/>
                <a:gd name="T61" fmla="*/ 0 h 290"/>
                <a:gd name="T62" fmla="*/ 0 w 1230"/>
                <a:gd name="T63" fmla="*/ 0 h 290"/>
                <a:gd name="T64" fmla="*/ 0 w 1230"/>
                <a:gd name="T65" fmla="*/ 0 h 290"/>
                <a:gd name="T66" fmla="*/ 0 w 1230"/>
                <a:gd name="T67" fmla="*/ 0 h 290"/>
                <a:gd name="T68" fmla="*/ 0 w 1230"/>
                <a:gd name="T69" fmla="*/ 0 h 290"/>
                <a:gd name="T70" fmla="*/ 0 w 1230"/>
                <a:gd name="T71" fmla="*/ 0 h 290"/>
                <a:gd name="T72" fmla="*/ 0 w 1230"/>
                <a:gd name="T73" fmla="*/ 0 h 290"/>
                <a:gd name="T74" fmla="*/ 0 w 1230"/>
                <a:gd name="T75" fmla="*/ 0 h 290"/>
                <a:gd name="T76" fmla="*/ 0 w 1230"/>
                <a:gd name="T77" fmla="*/ 0 h 290"/>
                <a:gd name="T78" fmla="*/ 0 w 1230"/>
                <a:gd name="T79" fmla="*/ 0 h 290"/>
                <a:gd name="T80" fmla="*/ 0 w 1230"/>
                <a:gd name="T81" fmla="*/ 0 h 290"/>
                <a:gd name="T82" fmla="*/ 0 w 1230"/>
                <a:gd name="T83" fmla="*/ 0 h 290"/>
                <a:gd name="T84" fmla="*/ 0 w 1230"/>
                <a:gd name="T85" fmla="*/ 0 h 290"/>
                <a:gd name="T86" fmla="*/ 0 w 1230"/>
                <a:gd name="T87" fmla="*/ 0 h 290"/>
                <a:gd name="T88" fmla="*/ 0 w 1230"/>
                <a:gd name="T89" fmla="*/ 0 h 290"/>
                <a:gd name="T90" fmla="*/ 0 w 1230"/>
                <a:gd name="T91" fmla="*/ 0 h 290"/>
                <a:gd name="T92" fmla="*/ 0 w 1230"/>
                <a:gd name="T93" fmla="*/ 0 h 290"/>
                <a:gd name="T94" fmla="*/ 0 w 1230"/>
                <a:gd name="T95" fmla="*/ 0 h 290"/>
                <a:gd name="T96" fmla="*/ 0 w 1230"/>
                <a:gd name="T97" fmla="*/ 0 h 290"/>
                <a:gd name="T98" fmla="*/ 0 w 1230"/>
                <a:gd name="T99" fmla="*/ 0 h 290"/>
                <a:gd name="T100" fmla="*/ 0 w 1230"/>
                <a:gd name="T101" fmla="*/ 0 h 290"/>
                <a:gd name="T102" fmla="*/ 0 w 1230"/>
                <a:gd name="T103" fmla="*/ 0 h 290"/>
                <a:gd name="T104" fmla="*/ 0 w 1230"/>
                <a:gd name="T105" fmla="*/ 0 h 290"/>
                <a:gd name="T106" fmla="*/ 0 w 1230"/>
                <a:gd name="T107" fmla="*/ 0 h 290"/>
                <a:gd name="T108" fmla="*/ 0 w 1230"/>
                <a:gd name="T109" fmla="*/ 0 h 290"/>
                <a:gd name="T110" fmla="*/ 0 w 1230"/>
                <a:gd name="T111" fmla="*/ 0 h 290"/>
                <a:gd name="T112" fmla="*/ 0 w 1230"/>
                <a:gd name="T113" fmla="*/ 0 h 290"/>
                <a:gd name="T114" fmla="*/ 0 w 1230"/>
                <a:gd name="T115" fmla="*/ 0 h 290"/>
                <a:gd name="T116" fmla="*/ 0 w 1230"/>
                <a:gd name="T117" fmla="*/ 0 h 290"/>
                <a:gd name="T118" fmla="*/ 0 w 1230"/>
                <a:gd name="T119" fmla="*/ 0 h 290"/>
                <a:gd name="T120" fmla="*/ 0 w 1230"/>
                <a:gd name="T121" fmla="*/ 0 h 290"/>
                <a:gd name="T122" fmla="*/ 0 w 1230"/>
                <a:gd name="T123" fmla="*/ 0 h 290"/>
                <a:gd name="T124" fmla="*/ 0 w 1230"/>
                <a:gd name="T125" fmla="*/ 0 h 2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0"/>
                <a:gd name="T190" fmla="*/ 0 h 290"/>
                <a:gd name="T191" fmla="*/ 1230 w 1230"/>
                <a:gd name="T192" fmla="*/ 290 h 2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0" h="290">
                  <a:moveTo>
                    <a:pt x="0" y="290"/>
                  </a:moveTo>
                  <a:lnTo>
                    <a:pt x="9" y="282"/>
                  </a:lnTo>
                  <a:lnTo>
                    <a:pt x="16" y="274"/>
                  </a:lnTo>
                  <a:lnTo>
                    <a:pt x="19" y="266"/>
                  </a:lnTo>
                  <a:lnTo>
                    <a:pt x="35" y="266"/>
                  </a:lnTo>
                  <a:lnTo>
                    <a:pt x="53" y="257"/>
                  </a:lnTo>
                  <a:lnTo>
                    <a:pt x="64" y="249"/>
                  </a:lnTo>
                  <a:lnTo>
                    <a:pt x="106" y="240"/>
                  </a:lnTo>
                  <a:lnTo>
                    <a:pt x="139" y="240"/>
                  </a:lnTo>
                  <a:lnTo>
                    <a:pt x="148" y="232"/>
                  </a:lnTo>
                  <a:lnTo>
                    <a:pt x="213" y="232"/>
                  </a:lnTo>
                  <a:lnTo>
                    <a:pt x="239" y="224"/>
                  </a:lnTo>
                  <a:lnTo>
                    <a:pt x="255" y="224"/>
                  </a:lnTo>
                  <a:lnTo>
                    <a:pt x="259" y="215"/>
                  </a:lnTo>
                  <a:lnTo>
                    <a:pt x="267" y="206"/>
                  </a:lnTo>
                  <a:lnTo>
                    <a:pt x="323" y="206"/>
                  </a:lnTo>
                  <a:lnTo>
                    <a:pt x="344" y="199"/>
                  </a:lnTo>
                  <a:lnTo>
                    <a:pt x="429" y="199"/>
                  </a:lnTo>
                  <a:lnTo>
                    <a:pt x="497" y="199"/>
                  </a:lnTo>
                  <a:lnTo>
                    <a:pt x="497" y="190"/>
                  </a:lnTo>
                  <a:lnTo>
                    <a:pt x="577" y="190"/>
                  </a:lnTo>
                  <a:lnTo>
                    <a:pt x="578" y="181"/>
                  </a:lnTo>
                  <a:lnTo>
                    <a:pt x="610" y="181"/>
                  </a:lnTo>
                  <a:lnTo>
                    <a:pt x="620" y="173"/>
                  </a:lnTo>
                  <a:lnTo>
                    <a:pt x="646" y="173"/>
                  </a:lnTo>
                  <a:lnTo>
                    <a:pt x="679" y="173"/>
                  </a:lnTo>
                  <a:lnTo>
                    <a:pt x="688" y="173"/>
                  </a:lnTo>
                  <a:lnTo>
                    <a:pt x="699" y="164"/>
                  </a:lnTo>
                  <a:lnTo>
                    <a:pt x="710" y="164"/>
                  </a:lnTo>
                  <a:lnTo>
                    <a:pt x="712" y="155"/>
                  </a:lnTo>
                  <a:lnTo>
                    <a:pt x="716" y="146"/>
                  </a:lnTo>
                  <a:lnTo>
                    <a:pt x="747" y="146"/>
                  </a:lnTo>
                  <a:lnTo>
                    <a:pt x="752" y="138"/>
                  </a:lnTo>
                  <a:lnTo>
                    <a:pt x="753" y="128"/>
                  </a:lnTo>
                  <a:lnTo>
                    <a:pt x="782" y="128"/>
                  </a:lnTo>
                  <a:lnTo>
                    <a:pt x="791" y="128"/>
                  </a:lnTo>
                  <a:lnTo>
                    <a:pt x="800" y="119"/>
                  </a:lnTo>
                  <a:lnTo>
                    <a:pt x="815" y="119"/>
                  </a:lnTo>
                  <a:lnTo>
                    <a:pt x="828" y="119"/>
                  </a:lnTo>
                  <a:lnTo>
                    <a:pt x="857" y="119"/>
                  </a:lnTo>
                  <a:lnTo>
                    <a:pt x="857" y="110"/>
                  </a:lnTo>
                  <a:lnTo>
                    <a:pt x="858" y="100"/>
                  </a:lnTo>
                  <a:lnTo>
                    <a:pt x="891" y="100"/>
                  </a:lnTo>
                  <a:lnTo>
                    <a:pt x="900" y="100"/>
                  </a:lnTo>
                  <a:lnTo>
                    <a:pt x="900" y="90"/>
                  </a:lnTo>
                  <a:lnTo>
                    <a:pt x="908" y="81"/>
                  </a:lnTo>
                  <a:lnTo>
                    <a:pt x="916" y="71"/>
                  </a:lnTo>
                  <a:lnTo>
                    <a:pt x="926" y="71"/>
                  </a:lnTo>
                  <a:lnTo>
                    <a:pt x="934" y="61"/>
                  </a:lnTo>
                  <a:lnTo>
                    <a:pt x="966" y="61"/>
                  </a:lnTo>
                  <a:lnTo>
                    <a:pt x="967" y="51"/>
                  </a:lnTo>
                  <a:lnTo>
                    <a:pt x="976" y="51"/>
                  </a:lnTo>
                  <a:lnTo>
                    <a:pt x="986" y="41"/>
                  </a:lnTo>
                  <a:lnTo>
                    <a:pt x="997" y="41"/>
                  </a:lnTo>
                  <a:lnTo>
                    <a:pt x="1147" y="41"/>
                  </a:lnTo>
                  <a:lnTo>
                    <a:pt x="1160" y="41"/>
                  </a:lnTo>
                  <a:lnTo>
                    <a:pt x="1164" y="30"/>
                  </a:lnTo>
                  <a:lnTo>
                    <a:pt x="1179" y="30"/>
                  </a:lnTo>
                  <a:lnTo>
                    <a:pt x="1179" y="20"/>
                  </a:lnTo>
                  <a:lnTo>
                    <a:pt x="1207" y="20"/>
                  </a:lnTo>
                  <a:lnTo>
                    <a:pt x="1207" y="9"/>
                  </a:lnTo>
                  <a:lnTo>
                    <a:pt x="1220" y="9"/>
                  </a:lnTo>
                  <a:lnTo>
                    <a:pt x="1230"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70" name="Freeform 433"/>
            <p:cNvSpPr>
              <a:spLocks/>
            </p:cNvSpPr>
            <p:nvPr/>
          </p:nvSpPr>
          <p:spPr bwMode="auto">
            <a:xfrm>
              <a:off x="4132" y="1268"/>
              <a:ext cx="615" cy="90"/>
            </a:xfrm>
            <a:custGeom>
              <a:avLst/>
              <a:gdLst>
                <a:gd name="T0" fmla="*/ 0 w 2458"/>
                <a:gd name="T1" fmla="*/ 0 h 363"/>
                <a:gd name="T2" fmla="*/ 0 w 2458"/>
                <a:gd name="T3" fmla="*/ 0 h 363"/>
                <a:gd name="T4" fmla="*/ 0 w 2458"/>
                <a:gd name="T5" fmla="*/ 0 h 363"/>
                <a:gd name="T6" fmla="*/ 0 w 2458"/>
                <a:gd name="T7" fmla="*/ 0 h 363"/>
                <a:gd name="T8" fmla="*/ 0 w 2458"/>
                <a:gd name="T9" fmla="*/ 0 h 363"/>
                <a:gd name="T10" fmla="*/ 0 w 2458"/>
                <a:gd name="T11" fmla="*/ 0 h 363"/>
                <a:gd name="T12" fmla="*/ 0 w 2458"/>
                <a:gd name="T13" fmla="*/ 0 h 363"/>
                <a:gd name="T14" fmla="*/ 0 w 2458"/>
                <a:gd name="T15" fmla="*/ 0 h 363"/>
                <a:gd name="T16" fmla="*/ 0 w 2458"/>
                <a:gd name="T17" fmla="*/ 0 h 363"/>
                <a:gd name="T18" fmla="*/ 0 w 2458"/>
                <a:gd name="T19" fmla="*/ 0 h 363"/>
                <a:gd name="T20" fmla="*/ 0 w 2458"/>
                <a:gd name="T21" fmla="*/ 0 h 363"/>
                <a:gd name="T22" fmla="*/ 0 w 2458"/>
                <a:gd name="T23" fmla="*/ 0 h 363"/>
                <a:gd name="T24" fmla="*/ 0 w 2458"/>
                <a:gd name="T25" fmla="*/ 0 h 363"/>
                <a:gd name="T26" fmla="*/ 0 w 2458"/>
                <a:gd name="T27" fmla="*/ 0 h 363"/>
                <a:gd name="T28" fmla="*/ 0 w 2458"/>
                <a:gd name="T29" fmla="*/ 0 h 363"/>
                <a:gd name="T30" fmla="*/ 0 w 2458"/>
                <a:gd name="T31" fmla="*/ 0 h 363"/>
                <a:gd name="T32" fmla="*/ 0 w 2458"/>
                <a:gd name="T33" fmla="*/ 0 h 363"/>
                <a:gd name="T34" fmla="*/ 0 w 2458"/>
                <a:gd name="T35" fmla="*/ 0 h 363"/>
                <a:gd name="T36" fmla="*/ 0 w 2458"/>
                <a:gd name="T37" fmla="*/ 0 h 363"/>
                <a:gd name="T38" fmla="*/ 0 w 2458"/>
                <a:gd name="T39" fmla="*/ 0 h 363"/>
                <a:gd name="T40" fmla="*/ 0 w 2458"/>
                <a:gd name="T41" fmla="*/ 0 h 363"/>
                <a:gd name="T42" fmla="*/ 0 w 2458"/>
                <a:gd name="T43" fmla="*/ 0 h 363"/>
                <a:gd name="T44" fmla="*/ 0 w 2458"/>
                <a:gd name="T45" fmla="*/ 0 h 363"/>
                <a:gd name="T46" fmla="*/ 0 w 2458"/>
                <a:gd name="T47" fmla="*/ 0 h 363"/>
                <a:gd name="T48" fmla="*/ 0 w 2458"/>
                <a:gd name="T49" fmla="*/ 0 h 363"/>
                <a:gd name="T50" fmla="*/ 0 w 2458"/>
                <a:gd name="T51" fmla="*/ 0 h 363"/>
                <a:gd name="T52" fmla="*/ 0 w 2458"/>
                <a:gd name="T53" fmla="*/ 0 h 363"/>
                <a:gd name="T54" fmla="*/ 0 w 2458"/>
                <a:gd name="T55" fmla="*/ 0 h 363"/>
                <a:gd name="T56" fmla="*/ 0 w 2458"/>
                <a:gd name="T57" fmla="*/ 0 h 363"/>
                <a:gd name="T58" fmla="*/ 0 w 2458"/>
                <a:gd name="T59" fmla="*/ 0 h 363"/>
                <a:gd name="T60" fmla="*/ 0 w 2458"/>
                <a:gd name="T61" fmla="*/ 0 h 363"/>
                <a:gd name="T62" fmla="*/ 0 w 2458"/>
                <a:gd name="T63" fmla="*/ 0 h 3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8"/>
                <a:gd name="T97" fmla="*/ 0 h 363"/>
                <a:gd name="T98" fmla="*/ 2458 w 2458"/>
                <a:gd name="T99" fmla="*/ 363 h 3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8" h="363">
                  <a:moveTo>
                    <a:pt x="0" y="363"/>
                  </a:moveTo>
                  <a:lnTo>
                    <a:pt x="4" y="352"/>
                  </a:lnTo>
                  <a:lnTo>
                    <a:pt x="22" y="352"/>
                  </a:lnTo>
                  <a:lnTo>
                    <a:pt x="54" y="352"/>
                  </a:lnTo>
                  <a:lnTo>
                    <a:pt x="55" y="342"/>
                  </a:lnTo>
                  <a:lnTo>
                    <a:pt x="99" y="342"/>
                  </a:lnTo>
                  <a:lnTo>
                    <a:pt x="109" y="331"/>
                  </a:lnTo>
                  <a:lnTo>
                    <a:pt x="280" y="331"/>
                  </a:lnTo>
                  <a:lnTo>
                    <a:pt x="295" y="320"/>
                  </a:lnTo>
                  <a:lnTo>
                    <a:pt x="304" y="309"/>
                  </a:lnTo>
                  <a:lnTo>
                    <a:pt x="354" y="309"/>
                  </a:lnTo>
                  <a:lnTo>
                    <a:pt x="370" y="298"/>
                  </a:lnTo>
                  <a:lnTo>
                    <a:pt x="460" y="298"/>
                  </a:lnTo>
                  <a:lnTo>
                    <a:pt x="465" y="289"/>
                  </a:lnTo>
                  <a:lnTo>
                    <a:pt x="482" y="289"/>
                  </a:lnTo>
                  <a:lnTo>
                    <a:pt x="491" y="289"/>
                  </a:lnTo>
                  <a:lnTo>
                    <a:pt x="507" y="289"/>
                  </a:lnTo>
                  <a:lnTo>
                    <a:pt x="509" y="277"/>
                  </a:lnTo>
                  <a:lnTo>
                    <a:pt x="521" y="266"/>
                  </a:lnTo>
                  <a:lnTo>
                    <a:pt x="604" y="266"/>
                  </a:lnTo>
                  <a:lnTo>
                    <a:pt x="630" y="255"/>
                  </a:lnTo>
                  <a:lnTo>
                    <a:pt x="642" y="255"/>
                  </a:lnTo>
                  <a:lnTo>
                    <a:pt x="646" y="243"/>
                  </a:lnTo>
                  <a:lnTo>
                    <a:pt x="783" y="243"/>
                  </a:lnTo>
                  <a:lnTo>
                    <a:pt x="791" y="232"/>
                  </a:lnTo>
                  <a:lnTo>
                    <a:pt x="816" y="232"/>
                  </a:lnTo>
                  <a:lnTo>
                    <a:pt x="831" y="221"/>
                  </a:lnTo>
                  <a:lnTo>
                    <a:pt x="927" y="221"/>
                  </a:lnTo>
                  <a:lnTo>
                    <a:pt x="937" y="209"/>
                  </a:lnTo>
                  <a:lnTo>
                    <a:pt x="959" y="209"/>
                  </a:lnTo>
                  <a:lnTo>
                    <a:pt x="962" y="198"/>
                  </a:lnTo>
                  <a:lnTo>
                    <a:pt x="1037" y="198"/>
                  </a:lnTo>
                  <a:lnTo>
                    <a:pt x="1041" y="186"/>
                  </a:lnTo>
                  <a:lnTo>
                    <a:pt x="1105" y="186"/>
                  </a:lnTo>
                  <a:lnTo>
                    <a:pt x="1115" y="176"/>
                  </a:lnTo>
                  <a:lnTo>
                    <a:pt x="1238" y="176"/>
                  </a:lnTo>
                  <a:lnTo>
                    <a:pt x="1239" y="164"/>
                  </a:lnTo>
                  <a:lnTo>
                    <a:pt x="1348" y="164"/>
                  </a:lnTo>
                  <a:lnTo>
                    <a:pt x="1348" y="153"/>
                  </a:lnTo>
                  <a:lnTo>
                    <a:pt x="1369" y="142"/>
                  </a:lnTo>
                  <a:lnTo>
                    <a:pt x="1426" y="142"/>
                  </a:lnTo>
                  <a:lnTo>
                    <a:pt x="1448" y="130"/>
                  </a:lnTo>
                  <a:lnTo>
                    <a:pt x="1502" y="130"/>
                  </a:lnTo>
                  <a:lnTo>
                    <a:pt x="1504" y="118"/>
                  </a:lnTo>
                  <a:lnTo>
                    <a:pt x="1577" y="118"/>
                  </a:lnTo>
                  <a:lnTo>
                    <a:pt x="1587" y="107"/>
                  </a:lnTo>
                  <a:lnTo>
                    <a:pt x="1892" y="107"/>
                  </a:lnTo>
                  <a:lnTo>
                    <a:pt x="1893" y="95"/>
                  </a:lnTo>
                  <a:lnTo>
                    <a:pt x="2001" y="95"/>
                  </a:lnTo>
                  <a:lnTo>
                    <a:pt x="2001" y="83"/>
                  </a:lnTo>
                  <a:lnTo>
                    <a:pt x="2075" y="83"/>
                  </a:lnTo>
                  <a:lnTo>
                    <a:pt x="2079" y="72"/>
                  </a:lnTo>
                  <a:lnTo>
                    <a:pt x="2086" y="60"/>
                  </a:lnTo>
                  <a:lnTo>
                    <a:pt x="2115" y="60"/>
                  </a:lnTo>
                  <a:lnTo>
                    <a:pt x="2115" y="48"/>
                  </a:lnTo>
                  <a:lnTo>
                    <a:pt x="2222" y="48"/>
                  </a:lnTo>
                  <a:lnTo>
                    <a:pt x="2227" y="37"/>
                  </a:lnTo>
                  <a:lnTo>
                    <a:pt x="2254" y="37"/>
                  </a:lnTo>
                  <a:lnTo>
                    <a:pt x="2282" y="37"/>
                  </a:lnTo>
                  <a:lnTo>
                    <a:pt x="2285" y="25"/>
                  </a:lnTo>
                  <a:lnTo>
                    <a:pt x="2356" y="25"/>
                  </a:lnTo>
                  <a:lnTo>
                    <a:pt x="2357" y="13"/>
                  </a:lnTo>
                  <a:lnTo>
                    <a:pt x="2435" y="13"/>
                  </a:lnTo>
                  <a:lnTo>
                    <a:pt x="2458" y="13"/>
                  </a:lnTo>
                  <a:lnTo>
                    <a:pt x="2458"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grpSp>
      <p:sp>
        <p:nvSpPr>
          <p:cNvPr id="122884" name="Freeform 434"/>
          <p:cNvSpPr>
            <a:spLocks/>
          </p:cNvSpPr>
          <p:nvPr/>
        </p:nvSpPr>
        <p:spPr bwMode="auto">
          <a:xfrm>
            <a:off x="7521575" y="2146300"/>
            <a:ext cx="44450" cy="0"/>
          </a:xfrm>
          <a:custGeom>
            <a:avLst/>
            <a:gdLst>
              <a:gd name="T0" fmla="*/ 0 w 111"/>
              <a:gd name="T1" fmla="*/ 2147483647 w 111"/>
              <a:gd name="T2" fmla="*/ 2147483647 w 111"/>
              <a:gd name="T3" fmla="*/ 2147483647 w 111"/>
              <a:gd name="T4" fmla="*/ 2147483647 w 111"/>
              <a:gd name="T5" fmla="*/ 2147483647 w 111"/>
              <a:gd name="T6" fmla="*/ 0 60000 65536"/>
              <a:gd name="T7" fmla="*/ 0 60000 65536"/>
              <a:gd name="T8" fmla="*/ 0 60000 65536"/>
              <a:gd name="T9" fmla="*/ 0 60000 65536"/>
              <a:gd name="T10" fmla="*/ 0 60000 65536"/>
              <a:gd name="T11" fmla="*/ 0 60000 65536"/>
              <a:gd name="T12" fmla="*/ 0 w 111"/>
              <a:gd name="T13" fmla="*/ 111 w 111"/>
            </a:gdLst>
            <a:ahLst/>
            <a:cxnLst>
              <a:cxn ang="T6">
                <a:pos x="T0" y="0"/>
              </a:cxn>
              <a:cxn ang="T7">
                <a:pos x="T1" y="0"/>
              </a:cxn>
              <a:cxn ang="T8">
                <a:pos x="T2" y="0"/>
              </a:cxn>
              <a:cxn ang="T9">
                <a:pos x="T3" y="0"/>
              </a:cxn>
              <a:cxn ang="T10">
                <a:pos x="T4" y="0"/>
              </a:cxn>
              <a:cxn ang="T11">
                <a:pos x="T5" y="0"/>
              </a:cxn>
            </a:cxnLst>
            <a:rect l="T12" t="0" r="T13" b="0"/>
            <a:pathLst>
              <a:path w="111">
                <a:moveTo>
                  <a:pt x="0" y="0"/>
                </a:moveTo>
                <a:lnTo>
                  <a:pt x="10" y="0"/>
                </a:lnTo>
                <a:lnTo>
                  <a:pt x="38" y="0"/>
                </a:lnTo>
                <a:lnTo>
                  <a:pt x="77" y="0"/>
                </a:lnTo>
                <a:lnTo>
                  <a:pt x="86" y="0"/>
                </a:lnTo>
                <a:lnTo>
                  <a:pt x="111" y="0"/>
                </a:lnTo>
              </a:path>
            </a:pathLst>
          </a:custGeom>
          <a:noFill/>
          <a:ln w="28575">
            <a:solidFill>
              <a:srgbClr val="000066"/>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885" name="Text Box 9"/>
          <p:cNvSpPr txBox="1">
            <a:spLocks noChangeArrowheads="1"/>
          </p:cNvSpPr>
          <p:nvPr/>
        </p:nvSpPr>
        <p:spPr bwMode="auto">
          <a:xfrm>
            <a:off x="811213" y="5195888"/>
            <a:ext cx="1509712" cy="336550"/>
          </a:xfrm>
          <a:prstGeom prst="rect">
            <a:avLst/>
          </a:prstGeom>
          <a:noFill/>
          <a:ln w="9525">
            <a:noFill/>
            <a:miter lim="800000"/>
            <a:headEnd/>
            <a:tailEnd/>
          </a:ln>
        </p:spPr>
        <p:txBody>
          <a:bodyPr>
            <a:spAutoFit/>
          </a:bodyPr>
          <a:lstStyle/>
          <a:p>
            <a:pPr fontAlgn="base">
              <a:spcBef>
                <a:spcPct val="50000"/>
              </a:spcBef>
              <a:spcAft>
                <a:spcPct val="0"/>
              </a:spcAft>
            </a:pPr>
            <a:r>
              <a:rPr lang="en-GB" sz="1600">
                <a:solidFill>
                  <a:srgbClr val="FFFFFF"/>
                </a:solidFill>
                <a:cs typeface="Arial" charset="0"/>
              </a:rPr>
              <a:t>No. at risk</a:t>
            </a:r>
          </a:p>
        </p:txBody>
      </p:sp>
      <p:sp>
        <p:nvSpPr>
          <p:cNvPr id="122886" name="Text Box 10"/>
          <p:cNvSpPr txBox="1">
            <a:spLocks noChangeArrowheads="1"/>
          </p:cNvSpPr>
          <p:nvPr/>
        </p:nvSpPr>
        <p:spPr bwMode="auto">
          <a:xfrm>
            <a:off x="811213" y="5788025"/>
            <a:ext cx="1509712" cy="336550"/>
          </a:xfrm>
          <a:prstGeom prst="rect">
            <a:avLst/>
          </a:prstGeom>
          <a:noFill/>
          <a:ln w="9525">
            <a:noFill/>
            <a:miter lim="800000"/>
            <a:headEnd/>
            <a:tailEnd/>
          </a:ln>
        </p:spPr>
        <p:txBody>
          <a:bodyPr>
            <a:spAutoFit/>
          </a:bodyPr>
          <a:lstStyle/>
          <a:p>
            <a:pPr fontAlgn="base">
              <a:spcBef>
                <a:spcPct val="50000"/>
              </a:spcBef>
              <a:spcAft>
                <a:spcPct val="0"/>
              </a:spcAft>
            </a:pPr>
            <a:r>
              <a:rPr lang="en-GB" sz="1600">
                <a:solidFill>
                  <a:srgbClr val="FFFFFF"/>
                </a:solidFill>
                <a:cs typeface="Arial" charset="0"/>
              </a:rPr>
              <a:t>Clopidogrel</a:t>
            </a:r>
          </a:p>
        </p:txBody>
      </p:sp>
      <p:sp>
        <p:nvSpPr>
          <p:cNvPr id="122887" name="Text Box 11"/>
          <p:cNvSpPr txBox="1">
            <a:spLocks noChangeArrowheads="1"/>
          </p:cNvSpPr>
          <p:nvPr/>
        </p:nvSpPr>
        <p:spPr bwMode="auto">
          <a:xfrm>
            <a:off x="811213" y="5483225"/>
            <a:ext cx="1509712" cy="336550"/>
          </a:xfrm>
          <a:prstGeom prst="rect">
            <a:avLst/>
          </a:prstGeom>
          <a:noFill/>
          <a:ln w="9525">
            <a:noFill/>
            <a:miter lim="800000"/>
            <a:headEnd/>
            <a:tailEnd/>
          </a:ln>
        </p:spPr>
        <p:txBody>
          <a:bodyPr>
            <a:spAutoFit/>
          </a:bodyPr>
          <a:lstStyle/>
          <a:p>
            <a:pPr fontAlgn="base">
              <a:spcBef>
                <a:spcPct val="50000"/>
              </a:spcBef>
              <a:spcAft>
                <a:spcPct val="0"/>
              </a:spcAft>
            </a:pPr>
            <a:r>
              <a:rPr lang="en-GB" sz="1600">
                <a:solidFill>
                  <a:srgbClr val="FFFFFF"/>
                </a:solidFill>
                <a:cs typeface="Arial" charset="0"/>
              </a:rPr>
              <a:t>Ticagrelor</a:t>
            </a:r>
          </a:p>
        </p:txBody>
      </p:sp>
      <p:sp>
        <p:nvSpPr>
          <p:cNvPr id="122888" name="Text Box 12"/>
          <p:cNvSpPr txBox="1">
            <a:spLocks noChangeArrowheads="1"/>
          </p:cNvSpPr>
          <p:nvPr/>
        </p:nvSpPr>
        <p:spPr bwMode="auto">
          <a:xfrm>
            <a:off x="1814513" y="57880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9,291</a:t>
            </a:r>
          </a:p>
        </p:txBody>
      </p:sp>
      <p:sp>
        <p:nvSpPr>
          <p:cNvPr id="122889" name="Text Box 13"/>
          <p:cNvSpPr txBox="1">
            <a:spLocks noChangeArrowheads="1"/>
          </p:cNvSpPr>
          <p:nvPr/>
        </p:nvSpPr>
        <p:spPr bwMode="auto">
          <a:xfrm>
            <a:off x="1814513" y="54832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9,333</a:t>
            </a:r>
          </a:p>
        </p:txBody>
      </p:sp>
      <p:sp>
        <p:nvSpPr>
          <p:cNvPr id="122890" name="Text Box 16"/>
          <p:cNvSpPr txBox="1">
            <a:spLocks noChangeArrowheads="1"/>
          </p:cNvSpPr>
          <p:nvPr/>
        </p:nvSpPr>
        <p:spPr bwMode="auto">
          <a:xfrm>
            <a:off x="2673350" y="57880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dirty="0">
                <a:solidFill>
                  <a:srgbClr val="FFFFFF"/>
                </a:solidFill>
                <a:cs typeface="Arial" charset="0"/>
              </a:rPr>
              <a:t>8,521</a:t>
            </a:r>
          </a:p>
        </p:txBody>
      </p:sp>
      <p:sp>
        <p:nvSpPr>
          <p:cNvPr id="122891" name="Text Box 17"/>
          <p:cNvSpPr txBox="1">
            <a:spLocks noChangeArrowheads="1"/>
          </p:cNvSpPr>
          <p:nvPr/>
        </p:nvSpPr>
        <p:spPr bwMode="auto">
          <a:xfrm>
            <a:off x="2728913" y="5532438"/>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8,628</a:t>
            </a:r>
          </a:p>
        </p:txBody>
      </p:sp>
      <p:sp>
        <p:nvSpPr>
          <p:cNvPr id="122892" name="Text Box 19"/>
          <p:cNvSpPr txBox="1">
            <a:spLocks noChangeArrowheads="1"/>
          </p:cNvSpPr>
          <p:nvPr/>
        </p:nvSpPr>
        <p:spPr bwMode="auto">
          <a:xfrm>
            <a:off x="3530600" y="57880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8,362</a:t>
            </a:r>
          </a:p>
        </p:txBody>
      </p:sp>
      <p:sp>
        <p:nvSpPr>
          <p:cNvPr id="122893" name="Text Box 20"/>
          <p:cNvSpPr txBox="1">
            <a:spLocks noChangeArrowheads="1"/>
          </p:cNvSpPr>
          <p:nvPr/>
        </p:nvSpPr>
        <p:spPr bwMode="auto">
          <a:xfrm>
            <a:off x="3530600" y="54832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8,460</a:t>
            </a:r>
          </a:p>
        </p:txBody>
      </p:sp>
      <p:sp>
        <p:nvSpPr>
          <p:cNvPr id="122894" name="Text Box 22"/>
          <p:cNvSpPr txBox="1">
            <a:spLocks noChangeArrowheads="1"/>
          </p:cNvSpPr>
          <p:nvPr/>
        </p:nvSpPr>
        <p:spPr bwMode="auto">
          <a:xfrm>
            <a:off x="4387850" y="57880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b="1">
                <a:solidFill>
                  <a:srgbClr val="FFFFFF"/>
                </a:solidFill>
                <a:cs typeface="Arial" charset="0"/>
              </a:rPr>
              <a:t>8,124</a:t>
            </a:r>
          </a:p>
        </p:txBody>
      </p:sp>
      <p:sp>
        <p:nvSpPr>
          <p:cNvPr id="122895" name="Text Box 23"/>
          <p:cNvSpPr txBox="1">
            <a:spLocks noChangeArrowheads="1"/>
          </p:cNvSpPr>
          <p:nvPr/>
        </p:nvSpPr>
        <p:spPr bwMode="auto">
          <a:xfrm>
            <a:off x="2322513" y="5070475"/>
            <a:ext cx="5267325"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b="1">
                <a:solidFill>
                  <a:srgbClr val="FFFFFF"/>
                </a:solidFill>
                <a:cs typeface="Arial" charset="0"/>
              </a:rPr>
              <a:t>Days after randomisation</a:t>
            </a:r>
          </a:p>
        </p:txBody>
      </p:sp>
      <p:sp>
        <p:nvSpPr>
          <p:cNvPr id="122896" name="Text Box 25"/>
          <p:cNvSpPr txBox="1">
            <a:spLocks noChangeArrowheads="1"/>
          </p:cNvSpPr>
          <p:nvPr/>
        </p:nvSpPr>
        <p:spPr bwMode="auto">
          <a:xfrm>
            <a:off x="5245100" y="57880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6,743</a:t>
            </a:r>
          </a:p>
        </p:txBody>
      </p:sp>
      <p:sp>
        <p:nvSpPr>
          <p:cNvPr id="122897" name="Text Box 26"/>
          <p:cNvSpPr txBox="1">
            <a:spLocks noChangeArrowheads="1"/>
          </p:cNvSpPr>
          <p:nvPr/>
        </p:nvSpPr>
        <p:spPr bwMode="auto">
          <a:xfrm>
            <a:off x="5245100" y="54832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6,743</a:t>
            </a:r>
          </a:p>
        </p:txBody>
      </p:sp>
      <p:sp>
        <p:nvSpPr>
          <p:cNvPr id="122898" name="Text Box 28"/>
          <p:cNvSpPr txBox="1">
            <a:spLocks noChangeArrowheads="1"/>
          </p:cNvSpPr>
          <p:nvPr/>
        </p:nvSpPr>
        <p:spPr bwMode="auto">
          <a:xfrm>
            <a:off x="6102350" y="57880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5,096</a:t>
            </a:r>
          </a:p>
        </p:txBody>
      </p:sp>
      <p:sp>
        <p:nvSpPr>
          <p:cNvPr id="122899" name="Text Box 29"/>
          <p:cNvSpPr txBox="1">
            <a:spLocks noChangeArrowheads="1"/>
          </p:cNvSpPr>
          <p:nvPr/>
        </p:nvSpPr>
        <p:spPr bwMode="auto">
          <a:xfrm>
            <a:off x="6102350" y="54832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5,161</a:t>
            </a:r>
          </a:p>
        </p:txBody>
      </p:sp>
      <p:sp>
        <p:nvSpPr>
          <p:cNvPr id="122900" name="Text Box 31"/>
          <p:cNvSpPr txBox="1">
            <a:spLocks noChangeArrowheads="1"/>
          </p:cNvSpPr>
          <p:nvPr/>
        </p:nvSpPr>
        <p:spPr bwMode="auto">
          <a:xfrm>
            <a:off x="6959600" y="57880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4,047</a:t>
            </a:r>
          </a:p>
        </p:txBody>
      </p:sp>
      <p:sp>
        <p:nvSpPr>
          <p:cNvPr id="122901" name="Text Box 32"/>
          <p:cNvSpPr txBox="1">
            <a:spLocks noChangeArrowheads="1"/>
          </p:cNvSpPr>
          <p:nvPr/>
        </p:nvSpPr>
        <p:spPr bwMode="auto">
          <a:xfrm>
            <a:off x="6959600" y="54832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4,147</a:t>
            </a:r>
          </a:p>
        </p:txBody>
      </p:sp>
      <p:sp>
        <p:nvSpPr>
          <p:cNvPr id="122902" name="Text Box 33"/>
          <p:cNvSpPr txBox="1">
            <a:spLocks noChangeArrowheads="1"/>
          </p:cNvSpPr>
          <p:nvPr/>
        </p:nvSpPr>
        <p:spPr bwMode="auto">
          <a:xfrm>
            <a:off x="2290763" y="4741863"/>
            <a:ext cx="296862"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FFFF"/>
                </a:solidFill>
                <a:cs typeface="Arial" charset="0"/>
              </a:rPr>
              <a:t>0</a:t>
            </a:r>
          </a:p>
        </p:txBody>
      </p:sp>
      <p:sp>
        <p:nvSpPr>
          <p:cNvPr id="122903" name="Text Box 34"/>
          <p:cNvSpPr txBox="1">
            <a:spLocks noChangeArrowheads="1"/>
          </p:cNvSpPr>
          <p:nvPr/>
        </p:nvSpPr>
        <p:spPr bwMode="auto">
          <a:xfrm>
            <a:off x="3090863" y="4741863"/>
            <a:ext cx="409575"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FFFF"/>
                </a:solidFill>
                <a:cs typeface="Arial" charset="0"/>
              </a:rPr>
              <a:t>60</a:t>
            </a:r>
          </a:p>
        </p:txBody>
      </p:sp>
      <p:sp>
        <p:nvSpPr>
          <p:cNvPr id="122904" name="Text Box 35"/>
          <p:cNvSpPr txBox="1">
            <a:spLocks noChangeArrowheads="1"/>
          </p:cNvSpPr>
          <p:nvPr/>
        </p:nvSpPr>
        <p:spPr bwMode="auto">
          <a:xfrm>
            <a:off x="3890963" y="4741863"/>
            <a:ext cx="522287"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FFFF"/>
                </a:solidFill>
                <a:cs typeface="Arial" charset="0"/>
              </a:rPr>
              <a:t>120</a:t>
            </a:r>
          </a:p>
        </p:txBody>
      </p:sp>
      <p:sp>
        <p:nvSpPr>
          <p:cNvPr id="122905" name="Text Box 36"/>
          <p:cNvSpPr txBox="1">
            <a:spLocks noChangeArrowheads="1"/>
          </p:cNvSpPr>
          <p:nvPr/>
        </p:nvSpPr>
        <p:spPr bwMode="auto">
          <a:xfrm>
            <a:off x="4748213" y="4741863"/>
            <a:ext cx="522287"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dirty="0">
                <a:solidFill>
                  <a:srgbClr val="FFFFFF"/>
                </a:solidFill>
                <a:cs typeface="Arial" charset="0"/>
              </a:rPr>
              <a:t>180</a:t>
            </a:r>
          </a:p>
        </p:txBody>
      </p:sp>
      <p:sp>
        <p:nvSpPr>
          <p:cNvPr id="122906" name="Text Box 37"/>
          <p:cNvSpPr txBox="1">
            <a:spLocks noChangeArrowheads="1"/>
          </p:cNvSpPr>
          <p:nvPr/>
        </p:nvSpPr>
        <p:spPr bwMode="auto">
          <a:xfrm>
            <a:off x="5603875" y="4741863"/>
            <a:ext cx="522288"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FFFF"/>
                </a:solidFill>
                <a:cs typeface="Arial" charset="0"/>
              </a:rPr>
              <a:t>240</a:t>
            </a:r>
          </a:p>
        </p:txBody>
      </p:sp>
      <p:sp>
        <p:nvSpPr>
          <p:cNvPr id="122907" name="Text Box 38"/>
          <p:cNvSpPr txBox="1">
            <a:spLocks noChangeArrowheads="1"/>
          </p:cNvSpPr>
          <p:nvPr/>
        </p:nvSpPr>
        <p:spPr bwMode="auto">
          <a:xfrm>
            <a:off x="6459538" y="4741863"/>
            <a:ext cx="522287"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FFFF"/>
                </a:solidFill>
                <a:cs typeface="Arial" charset="0"/>
              </a:rPr>
              <a:t>300</a:t>
            </a:r>
          </a:p>
        </p:txBody>
      </p:sp>
      <p:sp>
        <p:nvSpPr>
          <p:cNvPr id="122908" name="Text Box 39"/>
          <p:cNvSpPr txBox="1">
            <a:spLocks noChangeArrowheads="1"/>
          </p:cNvSpPr>
          <p:nvPr/>
        </p:nvSpPr>
        <p:spPr bwMode="auto">
          <a:xfrm>
            <a:off x="7316788" y="4741863"/>
            <a:ext cx="522287"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FFFF"/>
                </a:solidFill>
                <a:cs typeface="Arial" charset="0"/>
              </a:rPr>
              <a:t>360</a:t>
            </a:r>
          </a:p>
        </p:txBody>
      </p:sp>
      <p:sp>
        <p:nvSpPr>
          <p:cNvPr id="122909" name="Text Box 40"/>
          <p:cNvSpPr txBox="1">
            <a:spLocks noChangeArrowheads="1"/>
          </p:cNvSpPr>
          <p:nvPr/>
        </p:nvSpPr>
        <p:spPr bwMode="auto">
          <a:xfrm>
            <a:off x="1827213" y="1441450"/>
            <a:ext cx="409575"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12</a:t>
            </a:r>
          </a:p>
        </p:txBody>
      </p:sp>
      <p:sp>
        <p:nvSpPr>
          <p:cNvPr id="122910" name="Text Box 41"/>
          <p:cNvSpPr txBox="1">
            <a:spLocks noChangeArrowheads="1"/>
          </p:cNvSpPr>
          <p:nvPr/>
        </p:nvSpPr>
        <p:spPr bwMode="auto">
          <a:xfrm>
            <a:off x="1849438" y="1684338"/>
            <a:ext cx="409575"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11</a:t>
            </a:r>
          </a:p>
        </p:txBody>
      </p:sp>
      <p:sp>
        <p:nvSpPr>
          <p:cNvPr id="122911" name="Text Box 42"/>
          <p:cNvSpPr txBox="1">
            <a:spLocks noChangeArrowheads="1"/>
          </p:cNvSpPr>
          <p:nvPr/>
        </p:nvSpPr>
        <p:spPr bwMode="auto">
          <a:xfrm>
            <a:off x="1820863" y="1927225"/>
            <a:ext cx="409575"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10</a:t>
            </a:r>
          </a:p>
        </p:txBody>
      </p:sp>
      <p:sp>
        <p:nvSpPr>
          <p:cNvPr id="122912" name="Text Box 43"/>
          <p:cNvSpPr txBox="1">
            <a:spLocks noChangeArrowheads="1"/>
          </p:cNvSpPr>
          <p:nvPr/>
        </p:nvSpPr>
        <p:spPr bwMode="auto">
          <a:xfrm>
            <a:off x="1933575" y="2170113"/>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9</a:t>
            </a:r>
          </a:p>
        </p:txBody>
      </p:sp>
      <p:sp>
        <p:nvSpPr>
          <p:cNvPr id="122913" name="Text Box 44"/>
          <p:cNvSpPr txBox="1">
            <a:spLocks noChangeArrowheads="1"/>
          </p:cNvSpPr>
          <p:nvPr/>
        </p:nvSpPr>
        <p:spPr bwMode="auto">
          <a:xfrm>
            <a:off x="1933575" y="2414588"/>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8</a:t>
            </a:r>
          </a:p>
        </p:txBody>
      </p:sp>
      <p:sp>
        <p:nvSpPr>
          <p:cNvPr id="122914" name="Text Box 45"/>
          <p:cNvSpPr txBox="1">
            <a:spLocks noChangeArrowheads="1"/>
          </p:cNvSpPr>
          <p:nvPr/>
        </p:nvSpPr>
        <p:spPr bwMode="auto">
          <a:xfrm>
            <a:off x="1933575" y="2657475"/>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7</a:t>
            </a:r>
          </a:p>
        </p:txBody>
      </p:sp>
      <p:sp>
        <p:nvSpPr>
          <p:cNvPr id="122915" name="Text Box 46"/>
          <p:cNvSpPr txBox="1">
            <a:spLocks noChangeArrowheads="1"/>
          </p:cNvSpPr>
          <p:nvPr/>
        </p:nvSpPr>
        <p:spPr bwMode="auto">
          <a:xfrm>
            <a:off x="1933575" y="2900363"/>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6</a:t>
            </a:r>
          </a:p>
        </p:txBody>
      </p:sp>
      <p:sp>
        <p:nvSpPr>
          <p:cNvPr id="122916" name="Text Box 47"/>
          <p:cNvSpPr txBox="1">
            <a:spLocks noChangeArrowheads="1"/>
          </p:cNvSpPr>
          <p:nvPr/>
        </p:nvSpPr>
        <p:spPr bwMode="auto">
          <a:xfrm>
            <a:off x="1933575" y="3143250"/>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5</a:t>
            </a:r>
          </a:p>
        </p:txBody>
      </p:sp>
      <p:sp>
        <p:nvSpPr>
          <p:cNvPr id="122917" name="Text Box 48"/>
          <p:cNvSpPr txBox="1">
            <a:spLocks noChangeArrowheads="1"/>
          </p:cNvSpPr>
          <p:nvPr/>
        </p:nvSpPr>
        <p:spPr bwMode="auto">
          <a:xfrm>
            <a:off x="1933575" y="3387725"/>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4</a:t>
            </a:r>
          </a:p>
        </p:txBody>
      </p:sp>
      <p:sp>
        <p:nvSpPr>
          <p:cNvPr id="122918" name="Text Box 49"/>
          <p:cNvSpPr txBox="1">
            <a:spLocks noChangeArrowheads="1"/>
          </p:cNvSpPr>
          <p:nvPr/>
        </p:nvSpPr>
        <p:spPr bwMode="auto">
          <a:xfrm>
            <a:off x="1936750" y="3630613"/>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3</a:t>
            </a:r>
          </a:p>
        </p:txBody>
      </p:sp>
      <p:sp>
        <p:nvSpPr>
          <p:cNvPr id="122919" name="Text Box 50"/>
          <p:cNvSpPr txBox="1">
            <a:spLocks noChangeArrowheads="1"/>
          </p:cNvSpPr>
          <p:nvPr/>
        </p:nvSpPr>
        <p:spPr bwMode="auto">
          <a:xfrm>
            <a:off x="1933575" y="3873500"/>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2</a:t>
            </a:r>
          </a:p>
        </p:txBody>
      </p:sp>
      <p:sp>
        <p:nvSpPr>
          <p:cNvPr id="122920" name="Text Box 51"/>
          <p:cNvSpPr txBox="1">
            <a:spLocks noChangeArrowheads="1"/>
          </p:cNvSpPr>
          <p:nvPr/>
        </p:nvSpPr>
        <p:spPr bwMode="auto">
          <a:xfrm>
            <a:off x="1962150" y="4116388"/>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1</a:t>
            </a:r>
          </a:p>
        </p:txBody>
      </p:sp>
      <p:sp>
        <p:nvSpPr>
          <p:cNvPr id="122921" name="Text Box 52"/>
          <p:cNvSpPr txBox="1">
            <a:spLocks noChangeArrowheads="1"/>
          </p:cNvSpPr>
          <p:nvPr/>
        </p:nvSpPr>
        <p:spPr bwMode="auto">
          <a:xfrm>
            <a:off x="1933575" y="4359275"/>
            <a:ext cx="296863"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0</a:t>
            </a:r>
          </a:p>
        </p:txBody>
      </p:sp>
      <p:sp>
        <p:nvSpPr>
          <p:cNvPr id="122922" name="Text Box 53"/>
          <p:cNvSpPr txBox="1">
            <a:spLocks noChangeArrowheads="1"/>
          </p:cNvSpPr>
          <p:nvPr/>
        </p:nvSpPr>
        <p:spPr bwMode="auto">
          <a:xfrm>
            <a:off x="1824038" y="1196975"/>
            <a:ext cx="409575" cy="33655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600" b="1">
                <a:solidFill>
                  <a:srgbClr val="FFFFFF"/>
                </a:solidFill>
                <a:cs typeface="Arial" charset="0"/>
              </a:rPr>
              <a:t>13</a:t>
            </a:r>
          </a:p>
        </p:txBody>
      </p:sp>
      <p:sp>
        <p:nvSpPr>
          <p:cNvPr id="122923" name="Text Box 54"/>
          <p:cNvSpPr txBox="1">
            <a:spLocks noChangeArrowheads="1"/>
          </p:cNvSpPr>
          <p:nvPr/>
        </p:nvSpPr>
        <p:spPr bwMode="auto">
          <a:xfrm rot="-5400000">
            <a:off x="14287" y="2860676"/>
            <a:ext cx="3311525"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b="1" dirty="0">
                <a:solidFill>
                  <a:srgbClr val="FFFFFF"/>
                </a:solidFill>
                <a:cs typeface="Arial" charset="0"/>
              </a:rPr>
              <a:t>Cumulative incidence (%)</a:t>
            </a:r>
          </a:p>
        </p:txBody>
      </p:sp>
      <p:sp>
        <p:nvSpPr>
          <p:cNvPr id="122924" name="Text Box 58"/>
          <p:cNvSpPr txBox="1">
            <a:spLocks noChangeArrowheads="1"/>
          </p:cNvSpPr>
          <p:nvPr/>
        </p:nvSpPr>
        <p:spPr bwMode="auto">
          <a:xfrm>
            <a:off x="7634288" y="1973263"/>
            <a:ext cx="466725"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CC00"/>
                </a:solidFill>
                <a:cs typeface="Arial" charset="0"/>
              </a:rPr>
              <a:t>9.8</a:t>
            </a:r>
          </a:p>
        </p:txBody>
      </p:sp>
      <p:sp>
        <p:nvSpPr>
          <p:cNvPr id="122925" name="Text Box 59"/>
          <p:cNvSpPr txBox="1">
            <a:spLocks noChangeArrowheads="1"/>
          </p:cNvSpPr>
          <p:nvPr/>
        </p:nvSpPr>
        <p:spPr bwMode="auto">
          <a:xfrm>
            <a:off x="7615238" y="1519238"/>
            <a:ext cx="579437"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00FFFF"/>
                </a:solidFill>
                <a:cs typeface="Arial" charset="0"/>
              </a:rPr>
              <a:t>11.7</a:t>
            </a:r>
          </a:p>
        </p:txBody>
      </p:sp>
      <p:grpSp>
        <p:nvGrpSpPr>
          <p:cNvPr id="122926" name="Group 289"/>
          <p:cNvGrpSpPr>
            <a:grpSpLocks/>
          </p:cNvGrpSpPr>
          <p:nvPr/>
        </p:nvGrpSpPr>
        <p:grpSpPr bwMode="auto">
          <a:xfrm>
            <a:off x="2193925" y="1350963"/>
            <a:ext cx="5389563" cy="3424237"/>
            <a:chOff x="1382" y="947"/>
            <a:chExt cx="3395" cy="2157"/>
          </a:xfrm>
        </p:grpSpPr>
        <p:sp>
          <p:nvSpPr>
            <p:cNvPr id="122934" name="Line 60"/>
            <p:cNvSpPr>
              <a:spLocks noChangeShapeType="1"/>
            </p:cNvSpPr>
            <p:nvPr/>
          </p:nvSpPr>
          <p:spPr bwMode="auto">
            <a:xfrm>
              <a:off x="1416" y="3064"/>
              <a:ext cx="3361"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35" name="Line 61"/>
            <p:cNvSpPr>
              <a:spLocks noChangeShapeType="1"/>
            </p:cNvSpPr>
            <p:nvPr/>
          </p:nvSpPr>
          <p:spPr bwMode="auto">
            <a:xfrm>
              <a:off x="4772" y="3056"/>
              <a:ext cx="0" cy="48"/>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36" name="Line 62"/>
            <p:cNvSpPr>
              <a:spLocks noChangeShapeType="1"/>
            </p:cNvSpPr>
            <p:nvPr/>
          </p:nvSpPr>
          <p:spPr bwMode="auto">
            <a:xfrm>
              <a:off x="1536" y="3058"/>
              <a:ext cx="0" cy="46"/>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37" name="Line 63"/>
            <p:cNvSpPr>
              <a:spLocks noChangeShapeType="1"/>
            </p:cNvSpPr>
            <p:nvPr/>
          </p:nvSpPr>
          <p:spPr bwMode="auto">
            <a:xfrm>
              <a:off x="2075" y="3058"/>
              <a:ext cx="0" cy="46"/>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38" name="Line 65"/>
            <p:cNvSpPr>
              <a:spLocks noChangeShapeType="1"/>
            </p:cNvSpPr>
            <p:nvPr/>
          </p:nvSpPr>
          <p:spPr bwMode="auto">
            <a:xfrm>
              <a:off x="2614" y="3058"/>
              <a:ext cx="0" cy="46"/>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39" name="Line 66"/>
            <p:cNvSpPr>
              <a:spLocks noChangeShapeType="1"/>
            </p:cNvSpPr>
            <p:nvPr/>
          </p:nvSpPr>
          <p:spPr bwMode="auto">
            <a:xfrm>
              <a:off x="3154" y="3058"/>
              <a:ext cx="0" cy="46"/>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0" name="Line 67"/>
            <p:cNvSpPr>
              <a:spLocks noChangeShapeType="1"/>
            </p:cNvSpPr>
            <p:nvPr/>
          </p:nvSpPr>
          <p:spPr bwMode="auto">
            <a:xfrm>
              <a:off x="3693" y="3058"/>
              <a:ext cx="0" cy="46"/>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1" name="Line 68"/>
            <p:cNvSpPr>
              <a:spLocks noChangeShapeType="1"/>
            </p:cNvSpPr>
            <p:nvPr/>
          </p:nvSpPr>
          <p:spPr bwMode="auto">
            <a:xfrm>
              <a:off x="4232" y="3058"/>
              <a:ext cx="0" cy="46"/>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2" name="Line 69"/>
            <p:cNvSpPr>
              <a:spLocks noChangeShapeType="1"/>
            </p:cNvSpPr>
            <p:nvPr/>
          </p:nvSpPr>
          <p:spPr bwMode="auto">
            <a:xfrm>
              <a:off x="1424" y="947"/>
              <a:ext cx="0" cy="21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3" name="Line 70"/>
            <p:cNvSpPr>
              <a:spLocks noChangeShapeType="1"/>
            </p:cNvSpPr>
            <p:nvPr/>
          </p:nvSpPr>
          <p:spPr bwMode="auto">
            <a:xfrm>
              <a:off x="1382" y="956"/>
              <a:ext cx="48"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4" name="Line 71"/>
            <p:cNvSpPr>
              <a:spLocks noChangeShapeType="1"/>
            </p:cNvSpPr>
            <p:nvPr/>
          </p:nvSpPr>
          <p:spPr bwMode="auto">
            <a:xfrm>
              <a:off x="1382" y="1109"/>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5" name="Line 72"/>
            <p:cNvSpPr>
              <a:spLocks noChangeShapeType="1"/>
            </p:cNvSpPr>
            <p:nvPr/>
          </p:nvSpPr>
          <p:spPr bwMode="auto">
            <a:xfrm>
              <a:off x="1382" y="1262"/>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6" name="Line 73"/>
            <p:cNvSpPr>
              <a:spLocks noChangeShapeType="1"/>
            </p:cNvSpPr>
            <p:nvPr/>
          </p:nvSpPr>
          <p:spPr bwMode="auto">
            <a:xfrm>
              <a:off x="1382" y="1415"/>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7" name="Line 74"/>
            <p:cNvSpPr>
              <a:spLocks noChangeShapeType="1"/>
            </p:cNvSpPr>
            <p:nvPr/>
          </p:nvSpPr>
          <p:spPr bwMode="auto">
            <a:xfrm>
              <a:off x="1382" y="1568"/>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8" name="Line 75"/>
            <p:cNvSpPr>
              <a:spLocks noChangeShapeType="1"/>
            </p:cNvSpPr>
            <p:nvPr/>
          </p:nvSpPr>
          <p:spPr bwMode="auto">
            <a:xfrm>
              <a:off x="1382" y="1722"/>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49" name="Line 76"/>
            <p:cNvSpPr>
              <a:spLocks noChangeShapeType="1"/>
            </p:cNvSpPr>
            <p:nvPr/>
          </p:nvSpPr>
          <p:spPr bwMode="auto">
            <a:xfrm>
              <a:off x="1382" y="1875"/>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50" name="Line 77"/>
            <p:cNvSpPr>
              <a:spLocks noChangeShapeType="1"/>
            </p:cNvSpPr>
            <p:nvPr/>
          </p:nvSpPr>
          <p:spPr bwMode="auto">
            <a:xfrm>
              <a:off x="1382" y="2028"/>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51" name="Line 78"/>
            <p:cNvSpPr>
              <a:spLocks noChangeShapeType="1"/>
            </p:cNvSpPr>
            <p:nvPr/>
          </p:nvSpPr>
          <p:spPr bwMode="auto">
            <a:xfrm>
              <a:off x="1382" y="2181"/>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52" name="Line 79"/>
            <p:cNvSpPr>
              <a:spLocks noChangeShapeType="1"/>
            </p:cNvSpPr>
            <p:nvPr/>
          </p:nvSpPr>
          <p:spPr bwMode="auto">
            <a:xfrm>
              <a:off x="1382" y="2335"/>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53" name="Line 80"/>
            <p:cNvSpPr>
              <a:spLocks noChangeShapeType="1"/>
            </p:cNvSpPr>
            <p:nvPr/>
          </p:nvSpPr>
          <p:spPr bwMode="auto">
            <a:xfrm>
              <a:off x="1382" y="2488"/>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54" name="Line 81"/>
            <p:cNvSpPr>
              <a:spLocks noChangeShapeType="1"/>
            </p:cNvSpPr>
            <p:nvPr/>
          </p:nvSpPr>
          <p:spPr bwMode="auto">
            <a:xfrm>
              <a:off x="1382" y="2641"/>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55" name="Line 82"/>
            <p:cNvSpPr>
              <a:spLocks noChangeShapeType="1"/>
            </p:cNvSpPr>
            <p:nvPr/>
          </p:nvSpPr>
          <p:spPr bwMode="auto">
            <a:xfrm>
              <a:off x="1382" y="2794"/>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56" name="Line 83"/>
            <p:cNvSpPr>
              <a:spLocks noChangeShapeType="1"/>
            </p:cNvSpPr>
            <p:nvPr/>
          </p:nvSpPr>
          <p:spPr bwMode="auto">
            <a:xfrm>
              <a:off x="1382" y="2948"/>
              <a:ext cx="44"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grpSp>
      <p:sp>
        <p:nvSpPr>
          <p:cNvPr id="122927" name="Text Box 86"/>
          <p:cNvSpPr txBox="1">
            <a:spLocks noChangeArrowheads="1"/>
          </p:cNvSpPr>
          <p:nvPr/>
        </p:nvSpPr>
        <p:spPr bwMode="auto">
          <a:xfrm>
            <a:off x="4387850" y="5483225"/>
            <a:ext cx="1250950" cy="336550"/>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srgbClr val="FFFFFF"/>
                </a:solidFill>
                <a:cs typeface="Arial" charset="0"/>
              </a:rPr>
              <a:t>8,219</a:t>
            </a:r>
          </a:p>
        </p:txBody>
      </p:sp>
      <p:sp>
        <p:nvSpPr>
          <p:cNvPr id="122928" name="Text Box 55"/>
          <p:cNvSpPr txBox="1">
            <a:spLocks noChangeArrowheads="1"/>
          </p:cNvSpPr>
          <p:nvPr/>
        </p:nvSpPr>
        <p:spPr bwMode="auto">
          <a:xfrm>
            <a:off x="3968750" y="4113213"/>
            <a:ext cx="3727450"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FFFF"/>
                </a:solidFill>
                <a:cs typeface="Arial" charset="0"/>
              </a:rPr>
              <a:t>HR 0.84 (95% CI 0.77–0.92), p=0.0003</a:t>
            </a:r>
          </a:p>
        </p:txBody>
      </p:sp>
      <p:sp>
        <p:nvSpPr>
          <p:cNvPr id="122929" name="Text Box 56"/>
          <p:cNvSpPr txBox="1">
            <a:spLocks noChangeArrowheads="1"/>
          </p:cNvSpPr>
          <p:nvPr/>
        </p:nvSpPr>
        <p:spPr bwMode="auto">
          <a:xfrm>
            <a:off x="5608638" y="1522413"/>
            <a:ext cx="1312862"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00FFFF"/>
                </a:solidFill>
                <a:cs typeface="Arial" charset="0"/>
              </a:rPr>
              <a:t>Clopidogrel</a:t>
            </a:r>
          </a:p>
        </p:txBody>
      </p:sp>
      <p:sp>
        <p:nvSpPr>
          <p:cNvPr id="122930" name="Text Box 57"/>
          <p:cNvSpPr txBox="1">
            <a:spLocks noChangeArrowheads="1"/>
          </p:cNvSpPr>
          <p:nvPr/>
        </p:nvSpPr>
        <p:spPr bwMode="auto">
          <a:xfrm>
            <a:off x="6332516" y="2308225"/>
            <a:ext cx="1173206" cy="338554"/>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dirty="0" err="1">
                <a:solidFill>
                  <a:srgbClr val="FFCC00"/>
                </a:solidFill>
                <a:cs typeface="Arial" charset="0"/>
              </a:rPr>
              <a:t>Ticagrelor</a:t>
            </a:r>
            <a:endParaRPr lang="en-GB" sz="1600" b="1" dirty="0">
              <a:solidFill>
                <a:srgbClr val="FFCC00"/>
              </a:solidFill>
              <a:cs typeface="Arial" charset="0"/>
            </a:endParaRPr>
          </a:p>
        </p:txBody>
      </p:sp>
      <p:sp>
        <p:nvSpPr>
          <p:cNvPr id="122931" name="Freeform 277"/>
          <p:cNvSpPr>
            <a:spLocks/>
          </p:cNvSpPr>
          <p:nvPr/>
        </p:nvSpPr>
        <p:spPr bwMode="auto">
          <a:xfrm>
            <a:off x="2436813" y="1695450"/>
            <a:ext cx="5149850" cy="2846388"/>
          </a:xfrm>
          <a:custGeom>
            <a:avLst/>
            <a:gdLst>
              <a:gd name="T0" fmla="*/ 2147483647 w 3244"/>
              <a:gd name="T1" fmla="*/ 2147483647 h 1793"/>
              <a:gd name="T2" fmla="*/ 2147483647 w 3244"/>
              <a:gd name="T3" fmla="*/ 2147483647 h 1793"/>
              <a:gd name="T4" fmla="*/ 2147483647 w 3244"/>
              <a:gd name="T5" fmla="*/ 2147483647 h 1793"/>
              <a:gd name="T6" fmla="*/ 2147483647 w 3244"/>
              <a:gd name="T7" fmla="*/ 2147483647 h 1793"/>
              <a:gd name="T8" fmla="*/ 2147483647 w 3244"/>
              <a:gd name="T9" fmla="*/ 2147483647 h 1793"/>
              <a:gd name="T10" fmla="*/ 2147483647 w 3244"/>
              <a:gd name="T11" fmla="*/ 2147483647 h 1793"/>
              <a:gd name="T12" fmla="*/ 2147483647 w 3244"/>
              <a:gd name="T13" fmla="*/ 2147483647 h 1793"/>
              <a:gd name="T14" fmla="*/ 2147483647 w 3244"/>
              <a:gd name="T15" fmla="*/ 2147483647 h 1793"/>
              <a:gd name="T16" fmla="*/ 2147483647 w 3244"/>
              <a:gd name="T17" fmla="*/ 2147483647 h 1793"/>
              <a:gd name="T18" fmla="*/ 2147483647 w 3244"/>
              <a:gd name="T19" fmla="*/ 2147483647 h 1793"/>
              <a:gd name="T20" fmla="*/ 2147483647 w 3244"/>
              <a:gd name="T21" fmla="*/ 2147483647 h 1793"/>
              <a:gd name="T22" fmla="*/ 2147483647 w 3244"/>
              <a:gd name="T23" fmla="*/ 2147483647 h 1793"/>
              <a:gd name="T24" fmla="*/ 2147483647 w 3244"/>
              <a:gd name="T25" fmla="*/ 2147483647 h 1793"/>
              <a:gd name="T26" fmla="*/ 2147483647 w 3244"/>
              <a:gd name="T27" fmla="*/ 2147483647 h 1793"/>
              <a:gd name="T28" fmla="*/ 2147483647 w 3244"/>
              <a:gd name="T29" fmla="*/ 2147483647 h 1793"/>
              <a:gd name="T30" fmla="*/ 2147483647 w 3244"/>
              <a:gd name="T31" fmla="*/ 2147483647 h 1793"/>
              <a:gd name="T32" fmla="*/ 2147483647 w 3244"/>
              <a:gd name="T33" fmla="*/ 2147483647 h 1793"/>
              <a:gd name="T34" fmla="*/ 2147483647 w 3244"/>
              <a:gd name="T35" fmla="*/ 2147483647 h 1793"/>
              <a:gd name="T36" fmla="*/ 2147483647 w 3244"/>
              <a:gd name="T37" fmla="*/ 2147483647 h 1793"/>
              <a:gd name="T38" fmla="*/ 2147483647 w 3244"/>
              <a:gd name="T39" fmla="*/ 2147483647 h 1793"/>
              <a:gd name="T40" fmla="*/ 2147483647 w 3244"/>
              <a:gd name="T41" fmla="*/ 2147483647 h 1793"/>
              <a:gd name="T42" fmla="*/ 2147483647 w 3244"/>
              <a:gd name="T43" fmla="*/ 2147483647 h 1793"/>
              <a:gd name="T44" fmla="*/ 2147483647 w 3244"/>
              <a:gd name="T45" fmla="*/ 2147483647 h 1793"/>
              <a:gd name="T46" fmla="*/ 2147483647 w 3244"/>
              <a:gd name="T47" fmla="*/ 2147483647 h 1793"/>
              <a:gd name="T48" fmla="*/ 2147483647 w 3244"/>
              <a:gd name="T49" fmla="*/ 2147483647 h 1793"/>
              <a:gd name="T50" fmla="*/ 2147483647 w 3244"/>
              <a:gd name="T51" fmla="*/ 2147483647 h 1793"/>
              <a:gd name="T52" fmla="*/ 2147483647 w 3244"/>
              <a:gd name="T53" fmla="*/ 2147483647 h 1793"/>
              <a:gd name="T54" fmla="*/ 2147483647 w 3244"/>
              <a:gd name="T55" fmla="*/ 2147483647 h 1793"/>
              <a:gd name="T56" fmla="*/ 2147483647 w 3244"/>
              <a:gd name="T57" fmla="*/ 2147483647 h 1793"/>
              <a:gd name="T58" fmla="*/ 2147483647 w 3244"/>
              <a:gd name="T59" fmla="*/ 2147483647 h 1793"/>
              <a:gd name="T60" fmla="*/ 2147483647 w 3244"/>
              <a:gd name="T61" fmla="*/ 2147483647 h 1793"/>
              <a:gd name="T62" fmla="*/ 2147483647 w 3244"/>
              <a:gd name="T63" fmla="*/ 2147483647 h 1793"/>
              <a:gd name="T64" fmla="*/ 2147483647 w 3244"/>
              <a:gd name="T65" fmla="*/ 2147483647 h 1793"/>
              <a:gd name="T66" fmla="*/ 2147483647 w 3244"/>
              <a:gd name="T67" fmla="*/ 2147483647 h 1793"/>
              <a:gd name="T68" fmla="*/ 2147483647 w 3244"/>
              <a:gd name="T69" fmla="*/ 2147483647 h 1793"/>
              <a:gd name="T70" fmla="*/ 2147483647 w 3244"/>
              <a:gd name="T71" fmla="*/ 2147483647 h 1793"/>
              <a:gd name="T72" fmla="*/ 2147483647 w 3244"/>
              <a:gd name="T73" fmla="*/ 2147483647 h 1793"/>
              <a:gd name="T74" fmla="*/ 2147483647 w 3244"/>
              <a:gd name="T75" fmla="*/ 2147483647 h 1793"/>
              <a:gd name="T76" fmla="*/ 2147483647 w 3244"/>
              <a:gd name="T77" fmla="*/ 2147483647 h 1793"/>
              <a:gd name="T78" fmla="*/ 2147483647 w 3244"/>
              <a:gd name="T79" fmla="*/ 2147483647 h 1793"/>
              <a:gd name="T80" fmla="*/ 2147483647 w 3244"/>
              <a:gd name="T81" fmla="*/ 2147483647 h 1793"/>
              <a:gd name="T82" fmla="*/ 2147483647 w 3244"/>
              <a:gd name="T83" fmla="*/ 2147483647 h 1793"/>
              <a:gd name="T84" fmla="*/ 2147483647 w 3244"/>
              <a:gd name="T85" fmla="*/ 2147483647 h 1793"/>
              <a:gd name="T86" fmla="*/ 2147483647 w 3244"/>
              <a:gd name="T87" fmla="*/ 2147483647 h 1793"/>
              <a:gd name="T88" fmla="*/ 2147483647 w 3244"/>
              <a:gd name="T89" fmla="*/ 2147483647 h 1793"/>
              <a:gd name="T90" fmla="*/ 2147483647 w 3244"/>
              <a:gd name="T91" fmla="*/ 2147483647 h 1793"/>
              <a:gd name="T92" fmla="*/ 2147483647 w 3244"/>
              <a:gd name="T93" fmla="*/ 2147483647 h 1793"/>
              <a:gd name="T94" fmla="*/ 2147483647 w 3244"/>
              <a:gd name="T95" fmla="*/ 2147483647 h 1793"/>
              <a:gd name="T96" fmla="*/ 2147483647 w 3244"/>
              <a:gd name="T97" fmla="*/ 2147483647 h 1793"/>
              <a:gd name="T98" fmla="*/ 2147483647 w 3244"/>
              <a:gd name="T99" fmla="*/ 2147483647 h 1793"/>
              <a:gd name="T100" fmla="*/ 2147483647 w 3244"/>
              <a:gd name="T101" fmla="*/ 2147483647 h 1793"/>
              <a:gd name="T102" fmla="*/ 2147483647 w 3244"/>
              <a:gd name="T103" fmla="*/ 2147483647 h 1793"/>
              <a:gd name="T104" fmla="*/ 2147483647 w 3244"/>
              <a:gd name="T105" fmla="*/ 2147483647 h 1793"/>
              <a:gd name="T106" fmla="*/ 2147483647 w 3244"/>
              <a:gd name="T107" fmla="*/ 2147483647 h 1793"/>
              <a:gd name="T108" fmla="*/ 2147483647 w 3244"/>
              <a:gd name="T109" fmla="*/ 2147483647 h 1793"/>
              <a:gd name="T110" fmla="*/ 2147483647 w 3244"/>
              <a:gd name="T111" fmla="*/ 2147483647 h 1793"/>
              <a:gd name="T112" fmla="*/ 2147483647 w 3244"/>
              <a:gd name="T113" fmla="*/ 2147483647 h 17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44"/>
              <a:gd name="T172" fmla="*/ 0 h 1793"/>
              <a:gd name="T173" fmla="*/ 3244 w 3244"/>
              <a:gd name="T174" fmla="*/ 1793 h 17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44" h="1793">
                <a:moveTo>
                  <a:pt x="0" y="1793"/>
                </a:moveTo>
                <a:lnTo>
                  <a:pt x="15" y="1790"/>
                </a:lnTo>
                <a:lnTo>
                  <a:pt x="13" y="1661"/>
                </a:lnTo>
                <a:lnTo>
                  <a:pt x="18" y="1661"/>
                </a:lnTo>
                <a:lnTo>
                  <a:pt x="18" y="1629"/>
                </a:lnTo>
                <a:lnTo>
                  <a:pt x="22" y="1629"/>
                </a:lnTo>
                <a:lnTo>
                  <a:pt x="19" y="1571"/>
                </a:lnTo>
                <a:lnTo>
                  <a:pt x="25" y="1572"/>
                </a:lnTo>
                <a:lnTo>
                  <a:pt x="24" y="1527"/>
                </a:lnTo>
                <a:lnTo>
                  <a:pt x="30" y="1526"/>
                </a:lnTo>
                <a:lnTo>
                  <a:pt x="30" y="1499"/>
                </a:lnTo>
                <a:lnTo>
                  <a:pt x="34" y="1497"/>
                </a:lnTo>
                <a:lnTo>
                  <a:pt x="33" y="1467"/>
                </a:lnTo>
                <a:lnTo>
                  <a:pt x="40" y="1467"/>
                </a:lnTo>
                <a:lnTo>
                  <a:pt x="39" y="1430"/>
                </a:lnTo>
                <a:lnTo>
                  <a:pt x="43" y="1431"/>
                </a:lnTo>
                <a:lnTo>
                  <a:pt x="43" y="1403"/>
                </a:lnTo>
                <a:lnTo>
                  <a:pt x="48" y="1403"/>
                </a:lnTo>
                <a:lnTo>
                  <a:pt x="48" y="1383"/>
                </a:lnTo>
                <a:lnTo>
                  <a:pt x="55" y="1383"/>
                </a:lnTo>
                <a:lnTo>
                  <a:pt x="55" y="1334"/>
                </a:lnTo>
                <a:lnTo>
                  <a:pt x="61" y="1331"/>
                </a:lnTo>
                <a:lnTo>
                  <a:pt x="63" y="1301"/>
                </a:lnTo>
                <a:lnTo>
                  <a:pt x="69" y="1302"/>
                </a:lnTo>
                <a:lnTo>
                  <a:pt x="69" y="1281"/>
                </a:lnTo>
                <a:lnTo>
                  <a:pt x="76" y="1277"/>
                </a:lnTo>
                <a:lnTo>
                  <a:pt x="76" y="1254"/>
                </a:lnTo>
                <a:lnTo>
                  <a:pt x="79" y="1256"/>
                </a:lnTo>
                <a:lnTo>
                  <a:pt x="79" y="1247"/>
                </a:lnTo>
                <a:lnTo>
                  <a:pt x="81" y="1239"/>
                </a:lnTo>
                <a:lnTo>
                  <a:pt x="88" y="1232"/>
                </a:lnTo>
                <a:lnTo>
                  <a:pt x="90" y="1224"/>
                </a:lnTo>
                <a:lnTo>
                  <a:pt x="91" y="1217"/>
                </a:lnTo>
                <a:lnTo>
                  <a:pt x="93" y="1202"/>
                </a:lnTo>
                <a:lnTo>
                  <a:pt x="99" y="1202"/>
                </a:lnTo>
                <a:lnTo>
                  <a:pt x="99" y="1191"/>
                </a:lnTo>
                <a:lnTo>
                  <a:pt x="103" y="1182"/>
                </a:lnTo>
                <a:lnTo>
                  <a:pt x="106" y="1173"/>
                </a:lnTo>
                <a:lnTo>
                  <a:pt x="112" y="1172"/>
                </a:lnTo>
                <a:lnTo>
                  <a:pt x="111" y="1158"/>
                </a:lnTo>
                <a:lnTo>
                  <a:pt x="115" y="1158"/>
                </a:lnTo>
                <a:lnTo>
                  <a:pt x="117" y="1151"/>
                </a:lnTo>
                <a:lnTo>
                  <a:pt x="120" y="1142"/>
                </a:lnTo>
                <a:lnTo>
                  <a:pt x="126" y="1137"/>
                </a:lnTo>
                <a:lnTo>
                  <a:pt x="129" y="1133"/>
                </a:lnTo>
                <a:lnTo>
                  <a:pt x="132" y="1125"/>
                </a:lnTo>
                <a:lnTo>
                  <a:pt x="136" y="1122"/>
                </a:lnTo>
                <a:lnTo>
                  <a:pt x="139" y="1113"/>
                </a:lnTo>
                <a:lnTo>
                  <a:pt x="141" y="1104"/>
                </a:lnTo>
                <a:lnTo>
                  <a:pt x="144" y="1098"/>
                </a:lnTo>
                <a:lnTo>
                  <a:pt x="147" y="1089"/>
                </a:lnTo>
                <a:lnTo>
                  <a:pt x="153" y="1083"/>
                </a:lnTo>
                <a:lnTo>
                  <a:pt x="153" y="1076"/>
                </a:lnTo>
                <a:lnTo>
                  <a:pt x="162" y="1076"/>
                </a:lnTo>
                <a:lnTo>
                  <a:pt x="166" y="1067"/>
                </a:lnTo>
                <a:lnTo>
                  <a:pt x="175" y="1064"/>
                </a:lnTo>
                <a:lnTo>
                  <a:pt x="181" y="1058"/>
                </a:lnTo>
                <a:lnTo>
                  <a:pt x="189" y="1050"/>
                </a:lnTo>
                <a:lnTo>
                  <a:pt x="189" y="1043"/>
                </a:lnTo>
                <a:lnTo>
                  <a:pt x="198" y="1040"/>
                </a:lnTo>
                <a:lnTo>
                  <a:pt x="199" y="1032"/>
                </a:lnTo>
                <a:lnTo>
                  <a:pt x="202" y="1028"/>
                </a:lnTo>
                <a:lnTo>
                  <a:pt x="213" y="1020"/>
                </a:lnTo>
                <a:lnTo>
                  <a:pt x="216" y="1014"/>
                </a:lnTo>
                <a:lnTo>
                  <a:pt x="220" y="1008"/>
                </a:lnTo>
                <a:lnTo>
                  <a:pt x="225" y="1002"/>
                </a:lnTo>
                <a:lnTo>
                  <a:pt x="228" y="999"/>
                </a:lnTo>
                <a:lnTo>
                  <a:pt x="238" y="996"/>
                </a:lnTo>
                <a:lnTo>
                  <a:pt x="237" y="989"/>
                </a:lnTo>
                <a:lnTo>
                  <a:pt x="241" y="983"/>
                </a:lnTo>
                <a:lnTo>
                  <a:pt x="247" y="980"/>
                </a:lnTo>
                <a:lnTo>
                  <a:pt x="252" y="974"/>
                </a:lnTo>
                <a:lnTo>
                  <a:pt x="255" y="969"/>
                </a:lnTo>
                <a:lnTo>
                  <a:pt x="261" y="965"/>
                </a:lnTo>
                <a:lnTo>
                  <a:pt x="265" y="965"/>
                </a:lnTo>
                <a:lnTo>
                  <a:pt x="271" y="959"/>
                </a:lnTo>
                <a:lnTo>
                  <a:pt x="277" y="957"/>
                </a:lnTo>
                <a:lnTo>
                  <a:pt x="286" y="953"/>
                </a:lnTo>
                <a:lnTo>
                  <a:pt x="291" y="945"/>
                </a:lnTo>
                <a:lnTo>
                  <a:pt x="295" y="941"/>
                </a:lnTo>
                <a:lnTo>
                  <a:pt x="301" y="936"/>
                </a:lnTo>
                <a:lnTo>
                  <a:pt x="306" y="933"/>
                </a:lnTo>
                <a:lnTo>
                  <a:pt x="309" y="929"/>
                </a:lnTo>
                <a:lnTo>
                  <a:pt x="313" y="923"/>
                </a:lnTo>
                <a:lnTo>
                  <a:pt x="313" y="915"/>
                </a:lnTo>
                <a:lnTo>
                  <a:pt x="333" y="915"/>
                </a:lnTo>
                <a:lnTo>
                  <a:pt x="334" y="909"/>
                </a:lnTo>
                <a:lnTo>
                  <a:pt x="346" y="909"/>
                </a:lnTo>
                <a:lnTo>
                  <a:pt x="355" y="906"/>
                </a:lnTo>
                <a:lnTo>
                  <a:pt x="364" y="906"/>
                </a:lnTo>
                <a:lnTo>
                  <a:pt x="367" y="890"/>
                </a:lnTo>
                <a:lnTo>
                  <a:pt x="378" y="890"/>
                </a:lnTo>
                <a:lnTo>
                  <a:pt x="385" y="881"/>
                </a:lnTo>
                <a:lnTo>
                  <a:pt x="391" y="881"/>
                </a:lnTo>
                <a:lnTo>
                  <a:pt x="393" y="872"/>
                </a:lnTo>
                <a:lnTo>
                  <a:pt x="408" y="872"/>
                </a:lnTo>
                <a:lnTo>
                  <a:pt x="409" y="864"/>
                </a:lnTo>
                <a:lnTo>
                  <a:pt x="420" y="861"/>
                </a:lnTo>
                <a:lnTo>
                  <a:pt x="420" y="855"/>
                </a:lnTo>
                <a:lnTo>
                  <a:pt x="432" y="855"/>
                </a:lnTo>
                <a:lnTo>
                  <a:pt x="432" y="846"/>
                </a:lnTo>
                <a:lnTo>
                  <a:pt x="438" y="839"/>
                </a:lnTo>
                <a:lnTo>
                  <a:pt x="439" y="833"/>
                </a:lnTo>
                <a:lnTo>
                  <a:pt x="448" y="833"/>
                </a:lnTo>
                <a:lnTo>
                  <a:pt x="448" y="825"/>
                </a:lnTo>
                <a:lnTo>
                  <a:pt x="457" y="825"/>
                </a:lnTo>
                <a:lnTo>
                  <a:pt x="460" y="816"/>
                </a:lnTo>
                <a:lnTo>
                  <a:pt x="472" y="816"/>
                </a:lnTo>
                <a:lnTo>
                  <a:pt x="477" y="806"/>
                </a:lnTo>
                <a:lnTo>
                  <a:pt x="490" y="806"/>
                </a:lnTo>
                <a:lnTo>
                  <a:pt x="490" y="795"/>
                </a:lnTo>
                <a:lnTo>
                  <a:pt x="507" y="797"/>
                </a:lnTo>
                <a:lnTo>
                  <a:pt x="505" y="779"/>
                </a:lnTo>
                <a:lnTo>
                  <a:pt x="513" y="779"/>
                </a:lnTo>
                <a:lnTo>
                  <a:pt x="519" y="776"/>
                </a:lnTo>
                <a:lnTo>
                  <a:pt x="522" y="770"/>
                </a:lnTo>
                <a:lnTo>
                  <a:pt x="531" y="770"/>
                </a:lnTo>
                <a:lnTo>
                  <a:pt x="531" y="765"/>
                </a:lnTo>
                <a:lnTo>
                  <a:pt x="537" y="765"/>
                </a:lnTo>
                <a:lnTo>
                  <a:pt x="540" y="759"/>
                </a:lnTo>
                <a:lnTo>
                  <a:pt x="546" y="759"/>
                </a:lnTo>
                <a:lnTo>
                  <a:pt x="552" y="755"/>
                </a:lnTo>
                <a:lnTo>
                  <a:pt x="556" y="755"/>
                </a:lnTo>
                <a:lnTo>
                  <a:pt x="559" y="750"/>
                </a:lnTo>
                <a:lnTo>
                  <a:pt x="565" y="747"/>
                </a:lnTo>
                <a:lnTo>
                  <a:pt x="573" y="744"/>
                </a:lnTo>
                <a:lnTo>
                  <a:pt x="579" y="744"/>
                </a:lnTo>
                <a:lnTo>
                  <a:pt x="583" y="738"/>
                </a:lnTo>
                <a:lnTo>
                  <a:pt x="589" y="738"/>
                </a:lnTo>
                <a:lnTo>
                  <a:pt x="597" y="737"/>
                </a:lnTo>
                <a:lnTo>
                  <a:pt x="604" y="734"/>
                </a:lnTo>
                <a:lnTo>
                  <a:pt x="607" y="729"/>
                </a:lnTo>
                <a:lnTo>
                  <a:pt x="612" y="725"/>
                </a:lnTo>
                <a:lnTo>
                  <a:pt x="619" y="720"/>
                </a:lnTo>
                <a:lnTo>
                  <a:pt x="627" y="720"/>
                </a:lnTo>
                <a:lnTo>
                  <a:pt x="631" y="714"/>
                </a:lnTo>
                <a:lnTo>
                  <a:pt x="639" y="716"/>
                </a:lnTo>
                <a:lnTo>
                  <a:pt x="657" y="716"/>
                </a:lnTo>
                <a:lnTo>
                  <a:pt x="657" y="707"/>
                </a:lnTo>
                <a:lnTo>
                  <a:pt x="667" y="705"/>
                </a:lnTo>
                <a:lnTo>
                  <a:pt x="669" y="699"/>
                </a:lnTo>
                <a:lnTo>
                  <a:pt x="684" y="699"/>
                </a:lnTo>
                <a:lnTo>
                  <a:pt x="690" y="690"/>
                </a:lnTo>
                <a:lnTo>
                  <a:pt x="699" y="692"/>
                </a:lnTo>
                <a:lnTo>
                  <a:pt x="711" y="692"/>
                </a:lnTo>
                <a:lnTo>
                  <a:pt x="711" y="686"/>
                </a:lnTo>
                <a:lnTo>
                  <a:pt x="720" y="686"/>
                </a:lnTo>
                <a:lnTo>
                  <a:pt x="721" y="678"/>
                </a:lnTo>
                <a:lnTo>
                  <a:pt x="754" y="678"/>
                </a:lnTo>
                <a:lnTo>
                  <a:pt x="756" y="671"/>
                </a:lnTo>
                <a:lnTo>
                  <a:pt x="763" y="669"/>
                </a:lnTo>
                <a:lnTo>
                  <a:pt x="771" y="666"/>
                </a:lnTo>
                <a:lnTo>
                  <a:pt x="783" y="662"/>
                </a:lnTo>
                <a:lnTo>
                  <a:pt x="789" y="654"/>
                </a:lnTo>
                <a:lnTo>
                  <a:pt x="813" y="656"/>
                </a:lnTo>
                <a:lnTo>
                  <a:pt x="814" y="648"/>
                </a:lnTo>
                <a:lnTo>
                  <a:pt x="828" y="648"/>
                </a:lnTo>
                <a:lnTo>
                  <a:pt x="832" y="644"/>
                </a:lnTo>
                <a:lnTo>
                  <a:pt x="841" y="642"/>
                </a:lnTo>
                <a:lnTo>
                  <a:pt x="850" y="638"/>
                </a:lnTo>
                <a:lnTo>
                  <a:pt x="859" y="632"/>
                </a:lnTo>
                <a:lnTo>
                  <a:pt x="868" y="624"/>
                </a:lnTo>
                <a:lnTo>
                  <a:pt x="877" y="618"/>
                </a:lnTo>
                <a:lnTo>
                  <a:pt x="888" y="618"/>
                </a:lnTo>
                <a:lnTo>
                  <a:pt x="894" y="615"/>
                </a:lnTo>
                <a:lnTo>
                  <a:pt x="901" y="617"/>
                </a:lnTo>
                <a:lnTo>
                  <a:pt x="903" y="611"/>
                </a:lnTo>
                <a:lnTo>
                  <a:pt x="924" y="612"/>
                </a:lnTo>
                <a:lnTo>
                  <a:pt x="928" y="605"/>
                </a:lnTo>
                <a:lnTo>
                  <a:pt x="936" y="602"/>
                </a:lnTo>
                <a:lnTo>
                  <a:pt x="948" y="599"/>
                </a:lnTo>
                <a:lnTo>
                  <a:pt x="952" y="591"/>
                </a:lnTo>
                <a:lnTo>
                  <a:pt x="963" y="591"/>
                </a:lnTo>
                <a:lnTo>
                  <a:pt x="972" y="585"/>
                </a:lnTo>
                <a:lnTo>
                  <a:pt x="982" y="579"/>
                </a:lnTo>
                <a:lnTo>
                  <a:pt x="993" y="573"/>
                </a:lnTo>
                <a:lnTo>
                  <a:pt x="1000" y="570"/>
                </a:lnTo>
                <a:lnTo>
                  <a:pt x="1009" y="569"/>
                </a:lnTo>
                <a:lnTo>
                  <a:pt x="1012" y="563"/>
                </a:lnTo>
                <a:lnTo>
                  <a:pt x="1020" y="563"/>
                </a:lnTo>
                <a:lnTo>
                  <a:pt x="1023" y="558"/>
                </a:lnTo>
                <a:lnTo>
                  <a:pt x="1072" y="558"/>
                </a:lnTo>
                <a:lnTo>
                  <a:pt x="1069" y="549"/>
                </a:lnTo>
                <a:lnTo>
                  <a:pt x="1092" y="551"/>
                </a:lnTo>
                <a:lnTo>
                  <a:pt x="1095" y="540"/>
                </a:lnTo>
                <a:lnTo>
                  <a:pt x="1143" y="540"/>
                </a:lnTo>
                <a:lnTo>
                  <a:pt x="1143" y="528"/>
                </a:lnTo>
                <a:lnTo>
                  <a:pt x="1161" y="530"/>
                </a:lnTo>
                <a:lnTo>
                  <a:pt x="1164" y="518"/>
                </a:lnTo>
                <a:lnTo>
                  <a:pt x="1195" y="516"/>
                </a:lnTo>
                <a:lnTo>
                  <a:pt x="1195" y="507"/>
                </a:lnTo>
                <a:lnTo>
                  <a:pt x="1203" y="506"/>
                </a:lnTo>
                <a:lnTo>
                  <a:pt x="1204" y="500"/>
                </a:lnTo>
                <a:lnTo>
                  <a:pt x="1215" y="498"/>
                </a:lnTo>
                <a:lnTo>
                  <a:pt x="1219" y="492"/>
                </a:lnTo>
                <a:lnTo>
                  <a:pt x="1233" y="489"/>
                </a:lnTo>
                <a:lnTo>
                  <a:pt x="1239" y="483"/>
                </a:lnTo>
                <a:lnTo>
                  <a:pt x="1252" y="482"/>
                </a:lnTo>
                <a:lnTo>
                  <a:pt x="1251" y="473"/>
                </a:lnTo>
                <a:lnTo>
                  <a:pt x="1267" y="474"/>
                </a:lnTo>
                <a:lnTo>
                  <a:pt x="1269" y="468"/>
                </a:lnTo>
                <a:lnTo>
                  <a:pt x="1309" y="470"/>
                </a:lnTo>
                <a:lnTo>
                  <a:pt x="1317" y="465"/>
                </a:lnTo>
                <a:lnTo>
                  <a:pt x="1326" y="462"/>
                </a:lnTo>
                <a:lnTo>
                  <a:pt x="1338" y="459"/>
                </a:lnTo>
                <a:lnTo>
                  <a:pt x="1345" y="455"/>
                </a:lnTo>
                <a:lnTo>
                  <a:pt x="1356" y="452"/>
                </a:lnTo>
                <a:lnTo>
                  <a:pt x="1362" y="446"/>
                </a:lnTo>
                <a:lnTo>
                  <a:pt x="1371" y="444"/>
                </a:lnTo>
                <a:lnTo>
                  <a:pt x="1374" y="434"/>
                </a:lnTo>
                <a:lnTo>
                  <a:pt x="1392" y="434"/>
                </a:lnTo>
                <a:lnTo>
                  <a:pt x="1395" y="429"/>
                </a:lnTo>
                <a:lnTo>
                  <a:pt x="1405" y="432"/>
                </a:lnTo>
                <a:lnTo>
                  <a:pt x="1407" y="425"/>
                </a:lnTo>
                <a:lnTo>
                  <a:pt x="1425" y="425"/>
                </a:lnTo>
                <a:lnTo>
                  <a:pt x="1432" y="422"/>
                </a:lnTo>
                <a:lnTo>
                  <a:pt x="1440" y="422"/>
                </a:lnTo>
                <a:lnTo>
                  <a:pt x="1447" y="419"/>
                </a:lnTo>
                <a:lnTo>
                  <a:pt x="1474" y="420"/>
                </a:lnTo>
                <a:lnTo>
                  <a:pt x="1476" y="416"/>
                </a:lnTo>
                <a:lnTo>
                  <a:pt x="1497" y="414"/>
                </a:lnTo>
                <a:lnTo>
                  <a:pt x="1497" y="410"/>
                </a:lnTo>
                <a:lnTo>
                  <a:pt x="1524" y="411"/>
                </a:lnTo>
                <a:lnTo>
                  <a:pt x="1525" y="404"/>
                </a:lnTo>
                <a:lnTo>
                  <a:pt x="1558" y="405"/>
                </a:lnTo>
                <a:lnTo>
                  <a:pt x="1561" y="398"/>
                </a:lnTo>
                <a:lnTo>
                  <a:pt x="1569" y="398"/>
                </a:lnTo>
                <a:lnTo>
                  <a:pt x="1572" y="389"/>
                </a:lnTo>
                <a:lnTo>
                  <a:pt x="1593" y="387"/>
                </a:lnTo>
                <a:lnTo>
                  <a:pt x="1594" y="383"/>
                </a:lnTo>
                <a:lnTo>
                  <a:pt x="1621" y="381"/>
                </a:lnTo>
                <a:lnTo>
                  <a:pt x="1623" y="372"/>
                </a:lnTo>
                <a:lnTo>
                  <a:pt x="1647" y="372"/>
                </a:lnTo>
                <a:lnTo>
                  <a:pt x="1648" y="366"/>
                </a:lnTo>
                <a:lnTo>
                  <a:pt x="1672" y="368"/>
                </a:lnTo>
                <a:lnTo>
                  <a:pt x="1674" y="360"/>
                </a:lnTo>
                <a:lnTo>
                  <a:pt x="1693" y="359"/>
                </a:lnTo>
                <a:lnTo>
                  <a:pt x="1692" y="351"/>
                </a:lnTo>
                <a:lnTo>
                  <a:pt x="1728" y="351"/>
                </a:lnTo>
                <a:lnTo>
                  <a:pt x="1728" y="347"/>
                </a:lnTo>
                <a:lnTo>
                  <a:pt x="1761" y="348"/>
                </a:lnTo>
                <a:lnTo>
                  <a:pt x="1762" y="345"/>
                </a:lnTo>
                <a:lnTo>
                  <a:pt x="1770" y="342"/>
                </a:lnTo>
                <a:lnTo>
                  <a:pt x="1774" y="335"/>
                </a:lnTo>
                <a:lnTo>
                  <a:pt x="1786" y="335"/>
                </a:lnTo>
                <a:lnTo>
                  <a:pt x="1786" y="330"/>
                </a:lnTo>
                <a:lnTo>
                  <a:pt x="1803" y="333"/>
                </a:lnTo>
                <a:lnTo>
                  <a:pt x="1804" y="324"/>
                </a:lnTo>
                <a:lnTo>
                  <a:pt x="1818" y="323"/>
                </a:lnTo>
                <a:lnTo>
                  <a:pt x="1819" y="320"/>
                </a:lnTo>
                <a:lnTo>
                  <a:pt x="1840" y="321"/>
                </a:lnTo>
                <a:lnTo>
                  <a:pt x="1842" y="315"/>
                </a:lnTo>
                <a:lnTo>
                  <a:pt x="1870" y="314"/>
                </a:lnTo>
                <a:lnTo>
                  <a:pt x="1872" y="308"/>
                </a:lnTo>
                <a:lnTo>
                  <a:pt x="1890" y="311"/>
                </a:lnTo>
                <a:lnTo>
                  <a:pt x="1888" y="302"/>
                </a:lnTo>
                <a:lnTo>
                  <a:pt x="1921" y="303"/>
                </a:lnTo>
                <a:lnTo>
                  <a:pt x="1921" y="291"/>
                </a:lnTo>
                <a:lnTo>
                  <a:pt x="1941" y="294"/>
                </a:lnTo>
                <a:lnTo>
                  <a:pt x="1941" y="288"/>
                </a:lnTo>
                <a:lnTo>
                  <a:pt x="1987" y="288"/>
                </a:lnTo>
                <a:lnTo>
                  <a:pt x="1989" y="279"/>
                </a:lnTo>
                <a:lnTo>
                  <a:pt x="2017" y="279"/>
                </a:lnTo>
                <a:lnTo>
                  <a:pt x="2019" y="272"/>
                </a:lnTo>
                <a:lnTo>
                  <a:pt x="2032" y="273"/>
                </a:lnTo>
                <a:lnTo>
                  <a:pt x="2038" y="270"/>
                </a:lnTo>
                <a:lnTo>
                  <a:pt x="2049" y="272"/>
                </a:lnTo>
                <a:lnTo>
                  <a:pt x="2052" y="266"/>
                </a:lnTo>
                <a:lnTo>
                  <a:pt x="2062" y="266"/>
                </a:lnTo>
                <a:lnTo>
                  <a:pt x="2068" y="261"/>
                </a:lnTo>
                <a:lnTo>
                  <a:pt x="2080" y="263"/>
                </a:lnTo>
                <a:lnTo>
                  <a:pt x="2083" y="257"/>
                </a:lnTo>
                <a:lnTo>
                  <a:pt x="2107" y="258"/>
                </a:lnTo>
                <a:lnTo>
                  <a:pt x="2109" y="242"/>
                </a:lnTo>
                <a:lnTo>
                  <a:pt x="2133" y="240"/>
                </a:lnTo>
                <a:lnTo>
                  <a:pt x="2145" y="236"/>
                </a:lnTo>
                <a:lnTo>
                  <a:pt x="2152" y="230"/>
                </a:lnTo>
                <a:lnTo>
                  <a:pt x="2158" y="225"/>
                </a:lnTo>
                <a:lnTo>
                  <a:pt x="2236" y="225"/>
                </a:lnTo>
                <a:lnTo>
                  <a:pt x="2236" y="218"/>
                </a:lnTo>
                <a:lnTo>
                  <a:pt x="2266" y="219"/>
                </a:lnTo>
                <a:lnTo>
                  <a:pt x="2266" y="203"/>
                </a:lnTo>
                <a:lnTo>
                  <a:pt x="2286" y="206"/>
                </a:lnTo>
                <a:lnTo>
                  <a:pt x="2289" y="198"/>
                </a:lnTo>
                <a:lnTo>
                  <a:pt x="2310" y="198"/>
                </a:lnTo>
                <a:lnTo>
                  <a:pt x="2314" y="194"/>
                </a:lnTo>
                <a:lnTo>
                  <a:pt x="2341" y="195"/>
                </a:lnTo>
                <a:lnTo>
                  <a:pt x="2343" y="191"/>
                </a:lnTo>
                <a:lnTo>
                  <a:pt x="2385" y="189"/>
                </a:lnTo>
                <a:lnTo>
                  <a:pt x="2383" y="183"/>
                </a:lnTo>
                <a:lnTo>
                  <a:pt x="2407" y="183"/>
                </a:lnTo>
                <a:lnTo>
                  <a:pt x="2406" y="176"/>
                </a:lnTo>
                <a:lnTo>
                  <a:pt x="2439" y="174"/>
                </a:lnTo>
                <a:lnTo>
                  <a:pt x="2493" y="176"/>
                </a:lnTo>
                <a:lnTo>
                  <a:pt x="2493" y="168"/>
                </a:lnTo>
                <a:lnTo>
                  <a:pt x="2509" y="168"/>
                </a:lnTo>
                <a:lnTo>
                  <a:pt x="2508" y="164"/>
                </a:lnTo>
                <a:lnTo>
                  <a:pt x="2539" y="164"/>
                </a:lnTo>
                <a:lnTo>
                  <a:pt x="2541" y="158"/>
                </a:lnTo>
                <a:lnTo>
                  <a:pt x="2550" y="156"/>
                </a:lnTo>
                <a:lnTo>
                  <a:pt x="2548" y="149"/>
                </a:lnTo>
                <a:lnTo>
                  <a:pt x="2568" y="152"/>
                </a:lnTo>
                <a:lnTo>
                  <a:pt x="2568" y="146"/>
                </a:lnTo>
                <a:lnTo>
                  <a:pt x="2586" y="146"/>
                </a:lnTo>
                <a:lnTo>
                  <a:pt x="2584" y="140"/>
                </a:lnTo>
                <a:lnTo>
                  <a:pt x="2598" y="140"/>
                </a:lnTo>
                <a:lnTo>
                  <a:pt x="2598" y="134"/>
                </a:lnTo>
                <a:lnTo>
                  <a:pt x="2625" y="132"/>
                </a:lnTo>
                <a:lnTo>
                  <a:pt x="2626" y="128"/>
                </a:lnTo>
                <a:lnTo>
                  <a:pt x="2665" y="129"/>
                </a:lnTo>
                <a:lnTo>
                  <a:pt x="2665" y="119"/>
                </a:lnTo>
                <a:lnTo>
                  <a:pt x="2700" y="119"/>
                </a:lnTo>
                <a:lnTo>
                  <a:pt x="2700" y="111"/>
                </a:lnTo>
                <a:lnTo>
                  <a:pt x="2715" y="110"/>
                </a:lnTo>
                <a:lnTo>
                  <a:pt x="2716" y="105"/>
                </a:lnTo>
                <a:lnTo>
                  <a:pt x="2812" y="104"/>
                </a:lnTo>
                <a:lnTo>
                  <a:pt x="2814" y="99"/>
                </a:lnTo>
                <a:lnTo>
                  <a:pt x="2829" y="102"/>
                </a:lnTo>
                <a:lnTo>
                  <a:pt x="2829" y="92"/>
                </a:lnTo>
                <a:lnTo>
                  <a:pt x="2851" y="92"/>
                </a:lnTo>
                <a:lnTo>
                  <a:pt x="2853" y="83"/>
                </a:lnTo>
                <a:lnTo>
                  <a:pt x="2878" y="83"/>
                </a:lnTo>
                <a:lnTo>
                  <a:pt x="2878" y="74"/>
                </a:lnTo>
                <a:lnTo>
                  <a:pt x="2892" y="74"/>
                </a:lnTo>
                <a:lnTo>
                  <a:pt x="2896" y="62"/>
                </a:lnTo>
                <a:lnTo>
                  <a:pt x="2941" y="62"/>
                </a:lnTo>
                <a:lnTo>
                  <a:pt x="2943" y="54"/>
                </a:lnTo>
                <a:lnTo>
                  <a:pt x="2953" y="56"/>
                </a:lnTo>
                <a:lnTo>
                  <a:pt x="2955" y="51"/>
                </a:lnTo>
                <a:lnTo>
                  <a:pt x="2971" y="51"/>
                </a:lnTo>
                <a:lnTo>
                  <a:pt x="2971" y="44"/>
                </a:lnTo>
                <a:lnTo>
                  <a:pt x="2988" y="45"/>
                </a:lnTo>
                <a:lnTo>
                  <a:pt x="2986" y="39"/>
                </a:lnTo>
                <a:lnTo>
                  <a:pt x="3013" y="39"/>
                </a:lnTo>
                <a:lnTo>
                  <a:pt x="3013" y="33"/>
                </a:lnTo>
                <a:lnTo>
                  <a:pt x="3060" y="33"/>
                </a:lnTo>
                <a:lnTo>
                  <a:pt x="3058" y="26"/>
                </a:lnTo>
                <a:lnTo>
                  <a:pt x="3084" y="27"/>
                </a:lnTo>
                <a:lnTo>
                  <a:pt x="3085" y="23"/>
                </a:lnTo>
                <a:lnTo>
                  <a:pt x="3133" y="23"/>
                </a:lnTo>
                <a:lnTo>
                  <a:pt x="3133" y="18"/>
                </a:lnTo>
                <a:lnTo>
                  <a:pt x="3183" y="18"/>
                </a:lnTo>
                <a:lnTo>
                  <a:pt x="3183" y="8"/>
                </a:lnTo>
                <a:lnTo>
                  <a:pt x="3222" y="8"/>
                </a:lnTo>
                <a:lnTo>
                  <a:pt x="3222" y="0"/>
                </a:lnTo>
                <a:lnTo>
                  <a:pt x="3244" y="0"/>
                </a:lnTo>
              </a:path>
            </a:pathLst>
          </a:custGeom>
          <a:noFill/>
          <a:ln w="28575">
            <a:solidFill>
              <a:srgbClr val="00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2932" name="Text Box 11"/>
          <p:cNvSpPr txBox="1">
            <a:spLocks noChangeArrowheads="1"/>
          </p:cNvSpPr>
          <p:nvPr/>
        </p:nvSpPr>
        <p:spPr bwMode="auto">
          <a:xfrm>
            <a:off x="274638" y="6181725"/>
            <a:ext cx="3079750" cy="369888"/>
          </a:xfrm>
          <a:prstGeom prst="rect">
            <a:avLst/>
          </a:prstGeom>
          <a:noFill/>
          <a:ln w="12700" algn="ctr">
            <a:noFill/>
            <a:miter lim="800000"/>
            <a:headEnd/>
            <a:tailEnd/>
          </a:ln>
        </p:spPr>
        <p:txBody>
          <a:bodyPr lIns="0" tIns="0" rIns="0" bIns="0" anchor="b">
            <a:spAutoFit/>
          </a:bodyPr>
          <a:lstStyle/>
          <a:p>
            <a:pPr eaLnBrk="0" fontAlgn="base" hangingPunct="0">
              <a:lnSpc>
                <a:spcPct val="90000"/>
              </a:lnSpc>
              <a:spcBef>
                <a:spcPct val="20000"/>
              </a:spcBef>
              <a:spcAft>
                <a:spcPct val="0"/>
              </a:spcAft>
            </a:pPr>
            <a:r>
              <a:rPr lang="en-GB" sz="1200">
                <a:solidFill>
                  <a:srgbClr val="FFFFFF"/>
                </a:solidFill>
                <a:cs typeface="Arial" charset="0"/>
              </a:rPr>
              <a:t>K-M = Kaplan-Meier; HR = hazard ratio; </a:t>
            </a:r>
          </a:p>
          <a:p>
            <a:pPr eaLnBrk="0" fontAlgn="base" hangingPunct="0">
              <a:lnSpc>
                <a:spcPct val="90000"/>
              </a:lnSpc>
              <a:spcBef>
                <a:spcPct val="20000"/>
              </a:spcBef>
              <a:spcAft>
                <a:spcPct val="0"/>
              </a:spcAft>
            </a:pPr>
            <a:r>
              <a:rPr lang="en-GB" sz="1200">
                <a:solidFill>
                  <a:srgbClr val="FFFFFF"/>
                </a:solidFill>
                <a:cs typeface="Arial" charset="0"/>
              </a:rPr>
              <a:t>CI = confidence interval   </a:t>
            </a:r>
          </a:p>
        </p:txBody>
      </p:sp>
    </p:spTree>
    <p:extLst>
      <p:ext uri="{BB962C8B-B14F-4D97-AF65-F5344CB8AC3E}">
        <p14:creationId xmlns:p14="http://schemas.microsoft.com/office/powerpoint/2010/main" val="19313396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052"/>
          <p:cNvSpPr txBox="1">
            <a:spLocks noChangeArrowheads="1"/>
          </p:cNvSpPr>
          <p:nvPr/>
        </p:nvSpPr>
        <p:spPr bwMode="auto">
          <a:xfrm>
            <a:off x="4113213" y="5459413"/>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8,688</a:t>
            </a:r>
          </a:p>
        </p:txBody>
      </p:sp>
      <p:sp>
        <p:nvSpPr>
          <p:cNvPr id="123907" name="Text Box 2053"/>
          <p:cNvSpPr txBox="1">
            <a:spLocks noChangeArrowheads="1"/>
          </p:cNvSpPr>
          <p:nvPr/>
        </p:nvSpPr>
        <p:spPr bwMode="auto">
          <a:xfrm>
            <a:off x="4113213" y="5176838"/>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8,763</a:t>
            </a:r>
          </a:p>
        </p:txBody>
      </p:sp>
      <p:sp>
        <p:nvSpPr>
          <p:cNvPr id="123908" name="Text Box 2055"/>
          <p:cNvSpPr txBox="1">
            <a:spLocks noChangeArrowheads="1"/>
          </p:cNvSpPr>
          <p:nvPr/>
        </p:nvSpPr>
        <p:spPr bwMode="auto">
          <a:xfrm>
            <a:off x="868363" y="4379913"/>
            <a:ext cx="282575"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0</a:t>
            </a:r>
          </a:p>
        </p:txBody>
      </p:sp>
      <p:sp>
        <p:nvSpPr>
          <p:cNvPr id="123909" name="Text Box 2056"/>
          <p:cNvSpPr txBox="1">
            <a:spLocks noChangeArrowheads="1"/>
          </p:cNvSpPr>
          <p:nvPr/>
        </p:nvSpPr>
        <p:spPr bwMode="auto">
          <a:xfrm>
            <a:off x="1933575" y="4379913"/>
            <a:ext cx="381000"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10</a:t>
            </a:r>
          </a:p>
        </p:txBody>
      </p:sp>
      <p:sp>
        <p:nvSpPr>
          <p:cNvPr id="123910" name="Text Box 2057"/>
          <p:cNvSpPr txBox="1">
            <a:spLocks noChangeArrowheads="1"/>
          </p:cNvSpPr>
          <p:nvPr/>
        </p:nvSpPr>
        <p:spPr bwMode="auto">
          <a:xfrm>
            <a:off x="3036888" y="4379913"/>
            <a:ext cx="381000"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20</a:t>
            </a:r>
          </a:p>
        </p:txBody>
      </p:sp>
      <p:sp>
        <p:nvSpPr>
          <p:cNvPr id="123911" name="Text Box 2058"/>
          <p:cNvSpPr txBox="1">
            <a:spLocks noChangeArrowheads="1"/>
          </p:cNvSpPr>
          <p:nvPr/>
        </p:nvSpPr>
        <p:spPr bwMode="auto">
          <a:xfrm>
            <a:off x="4135438" y="4379913"/>
            <a:ext cx="381000"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30</a:t>
            </a:r>
          </a:p>
        </p:txBody>
      </p:sp>
      <p:sp>
        <p:nvSpPr>
          <p:cNvPr id="123912" name="Text Box 2059"/>
          <p:cNvSpPr txBox="1">
            <a:spLocks noChangeArrowheads="1"/>
          </p:cNvSpPr>
          <p:nvPr/>
        </p:nvSpPr>
        <p:spPr bwMode="auto">
          <a:xfrm>
            <a:off x="604838" y="1304925"/>
            <a:ext cx="282575"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8</a:t>
            </a:r>
          </a:p>
        </p:txBody>
      </p:sp>
      <p:sp>
        <p:nvSpPr>
          <p:cNvPr id="123913" name="Text Box 2060"/>
          <p:cNvSpPr txBox="1">
            <a:spLocks noChangeArrowheads="1"/>
          </p:cNvSpPr>
          <p:nvPr/>
        </p:nvSpPr>
        <p:spPr bwMode="auto">
          <a:xfrm>
            <a:off x="604838" y="1968500"/>
            <a:ext cx="282575"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6</a:t>
            </a:r>
          </a:p>
        </p:txBody>
      </p:sp>
      <p:sp>
        <p:nvSpPr>
          <p:cNvPr id="123914" name="Text Box 2061"/>
          <p:cNvSpPr txBox="1">
            <a:spLocks noChangeArrowheads="1"/>
          </p:cNvSpPr>
          <p:nvPr/>
        </p:nvSpPr>
        <p:spPr bwMode="auto">
          <a:xfrm>
            <a:off x="604838" y="2649538"/>
            <a:ext cx="282575"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4</a:t>
            </a:r>
          </a:p>
        </p:txBody>
      </p:sp>
      <p:sp>
        <p:nvSpPr>
          <p:cNvPr id="123915" name="Text Box 2062"/>
          <p:cNvSpPr txBox="1">
            <a:spLocks noChangeArrowheads="1"/>
          </p:cNvSpPr>
          <p:nvPr/>
        </p:nvSpPr>
        <p:spPr bwMode="auto">
          <a:xfrm>
            <a:off x="604838" y="3313113"/>
            <a:ext cx="282575"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2</a:t>
            </a:r>
          </a:p>
        </p:txBody>
      </p:sp>
      <p:sp>
        <p:nvSpPr>
          <p:cNvPr id="123916" name="Text Box 2063"/>
          <p:cNvSpPr txBox="1">
            <a:spLocks noChangeArrowheads="1"/>
          </p:cNvSpPr>
          <p:nvPr/>
        </p:nvSpPr>
        <p:spPr bwMode="auto">
          <a:xfrm>
            <a:off x="604838" y="3989388"/>
            <a:ext cx="282575"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0</a:t>
            </a:r>
          </a:p>
        </p:txBody>
      </p:sp>
      <p:sp>
        <p:nvSpPr>
          <p:cNvPr id="123917" name="Line 2064"/>
          <p:cNvSpPr>
            <a:spLocks noChangeShapeType="1"/>
          </p:cNvSpPr>
          <p:nvPr/>
        </p:nvSpPr>
        <p:spPr bwMode="auto">
          <a:xfrm>
            <a:off x="893763" y="4349750"/>
            <a:ext cx="3436937"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18" name="Line 2065"/>
          <p:cNvSpPr>
            <a:spLocks noChangeShapeType="1"/>
          </p:cNvSpPr>
          <p:nvPr/>
        </p:nvSpPr>
        <p:spPr bwMode="auto">
          <a:xfrm>
            <a:off x="4322763" y="4337050"/>
            <a:ext cx="0" cy="7620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19" name="Line 2066"/>
          <p:cNvSpPr>
            <a:spLocks noChangeShapeType="1"/>
          </p:cNvSpPr>
          <p:nvPr/>
        </p:nvSpPr>
        <p:spPr bwMode="auto">
          <a:xfrm>
            <a:off x="1012825" y="4340225"/>
            <a:ext cx="0" cy="730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0" name="Line 2067"/>
          <p:cNvSpPr>
            <a:spLocks noChangeShapeType="1"/>
          </p:cNvSpPr>
          <p:nvPr/>
        </p:nvSpPr>
        <p:spPr bwMode="auto">
          <a:xfrm>
            <a:off x="2122488" y="4340225"/>
            <a:ext cx="0" cy="730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1" name="Line 2068"/>
          <p:cNvSpPr>
            <a:spLocks noChangeShapeType="1"/>
          </p:cNvSpPr>
          <p:nvPr/>
        </p:nvSpPr>
        <p:spPr bwMode="auto">
          <a:xfrm>
            <a:off x="3225800" y="4340225"/>
            <a:ext cx="0" cy="730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2" name="Line 2069"/>
          <p:cNvSpPr>
            <a:spLocks noChangeShapeType="1"/>
          </p:cNvSpPr>
          <p:nvPr/>
        </p:nvSpPr>
        <p:spPr bwMode="auto">
          <a:xfrm>
            <a:off x="901700" y="1481138"/>
            <a:ext cx="0" cy="2881312"/>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3" name="Line 2070"/>
          <p:cNvSpPr>
            <a:spLocks noChangeShapeType="1"/>
          </p:cNvSpPr>
          <p:nvPr/>
        </p:nvSpPr>
        <p:spPr bwMode="auto">
          <a:xfrm>
            <a:off x="862013" y="1481138"/>
            <a:ext cx="47625"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4" name="Line 2071"/>
          <p:cNvSpPr>
            <a:spLocks noChangeShapeType="1"/>
          </p:cNvSpPr>
          <p:nvPr/>
        </p:nvSpPr>
        <p:spPr bwMode="auto">
          <a:xfrm>
            <a:off x="860425" y="2146300"/>
            <a:ext cx="42863"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5" name="Line 2072"/>
          <p:cNvSpPr>
            <a:spLocks noChangeShapeType="1"/>
          </p:cNvSpPr>
          <p:nvPr/>
        </p:nvSpPr>
        <p:spPr bwMode="auto">
          <a:xfrm>
            <a:off x="860425" y="2822575"/>
            <a:ext cx="42863"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6" name="Line 2073"/>
          <p:cNvSpPr>
            <a:spLocks noChangeShapeType="1"/>
          </p:cNvSpPr>
          <p:nvPr/>
        </p:nvSpPr>
        <p:spPr bwMode="auto">
          <a:xfrm>
            <a:off x="860425" y="3486150"/>
            <a:ext cx="42863"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7" name="Line 2074"/>
          <p:cNvSpPr>
            <a:spLocks noChangeShapeType="1"/>
          </p:cNvSpPr>
          <p:nvPr/>
        </p:nvSpPr>
        <p:spPr bwMode="auto">
          <a:xfrm>
            <a:off x="860425" y="4162425"/>
            <a:ext cx="42863"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8" name="Freeform 2075"/>
          <p:cNvSpPr>
            <a:spLocks/>
          </p:cNvSpPr>
          <p:nvPr/>
        </p:nvSpPr>
        <p:spPr bwMode="auto">
          <a:xfrm>
            <a:off x="1014413" y="2351088"/>
            <a:ext cx="3302000" cy="1803400"/>
          </a:xfrm>
          <a:custGeom>
            <a:avLst/>
            <a:gdLst>
              <a:gd name="T0" fmla="*/ 2147483647 w 3331"/>
              <a:gd name="T1" fmla="*/ 2147483647 h 1120"/>
              <a:gd name="T2" fmla="*/ 2147483647 w 3331"/>
              <a:gd name="T3" fmla="*/ 2147483647 h 1120"/>
              <a:gd name="T4" fmla="*/ 2147483647 w 3331"/>
              <a:gd name="T5" fmla="*/ 2147483647 h 1120"/>
              <a:gd name="T6" fmla="*/ 2147483647 w 3331"/>
              <a:gd name="T7" fmla="*/ 2147483647 h 1120"/>
              <a:gd name="T8" fmla="*/ 2147483647 w 3331"/>
              <a:gd name="T9" fmla="*/ 2147483647 h 1120"/>
              <a:gd name="T10" fmla="*/ 2147483647 w 3331"/>
              <a:gd name="T11" fmla="*/ 2147483647 h 1120"/>
              <a:gd name="T12" fmla="*/ 2147483647 w 3331"/>
              <a:gd name="T13" fmla="*/ 2147483647 h 1120"/>
              <a:gd name="T14" fmla="*/ 2147483647 w 3331"/>
              <a:gd name="T15" fmla="*/ 2147483647 h 1120"/>
              <a:gd name="T16" fmla="*/ 2147483647 w 3331"/>
              <a:gd name="T17" fmla="*/ 2147483647 h 1120"/>
              <a:gd name="T18" fmla="*/ 2147483647 w 3331"/>
              <a:gd name="T19" fmla="*/ 2147483647 h 1120"/>
              <a:gd name="T20" fmla="*/ 2147483647 w 3331"/>
              <a:gd name="T21" fmla="*/ 2147483647 h 1120"/>
              <a:gd name="T22" fmla="*/ 2147483647 w 3331"/>
              <a:gd name="T23" fmla="*/ 2147483647 h 1120"/>
              <a:gd name="T24" fmla="*/ 2147483647 w 3331"/>
              <a:gd name="T25" fmla="*/ 2147483647 h 1120"/>
              <a:gd name="T26" fmla="*/ 2147483647 w 3331"/>
              <a:gd name="T27" fmla="*/ 2147483647 h 1120"/>
              <a:gd name="T28" fmla="*/ 2147483647 w 3331"/>
              <a:gd name="T29" fmla="*/ 2147483647 h 1120"/>
              <a:gd name="T30" fmla="*/ 2147483647 w 3331"/>
              <a:gd name="T31" fmla="*/ 2147483647 h 1120"/>
              <a:gd name="T32" fmla="*/ 2147483647 w 3331"/>
              <a:gd name="T33" fmla="*/ 2147483647 h 1120"/>
              <a:gd name="T34" fmla="*/ 2147483647 w 3331"/>
              <a:gd name="T35" fmla="*/ 2147483647 h 1120"/>
              <a:gd name="T36" fmla="*/ 2147483647 w 3331"/>
              <a:gd name="T37" fmla="*/ 2147483647 h 1120"/>
              <a:gd name="T38" fmla="*/ 2147483647 w 3331"/>
              <a:gd name="T39" fmla="*/ 2147483647 h 1120"/>
              <a:gd name="T40" fmla="*/ 2147483647 w 3331"/>
              <a:gd name="T41" fmla="*/ 2147483647 h 1120"/>
              <a:gd name="T42" fmla="*/ 2147483647 w 3331"/>
              <a:gd name="T43" fmla="*/ 2147483647 h 1120"/>
              <a:gd name="T44" fmla="*/ 2147483647 w 3331"/>
              <a:gd name="T45" fmla="*/ 2147483647 h 1120"/>
              <a:gd name="T46" fmla="*/ 2147483647 w 3331"/>
              <a:gd name="T47" fmla="*/ 2147483647 h 1120"/>
              <a:gd name="T48" fmla="*/ 2147483647 w 3331"/>
              <a:gd name="T49" fmla="*/ 2147483647 h 1120"/>
              <a:gd name="T50" fmla="*/ 2147483647 w 3331"/>
              <a:gd name="T51" fmla="*/ 2147483647 h 1120"/>
              <a:gd name="T52" fmla="*/ 2147483647 w 3331"/>
              <a:gd name="T53" fmla="*/ 2147483647 h 1120"/>
              <a:gd name="T54" fmla="*/ 2147483647 w 3331"/>
              <a:gd name="T55" fmla="*/ 2147483647 h 1120"/>
              <a:gd name="T56" fmla="*/ 2147483647 w 3331"/>
              <a:gd name="T57" fmla="*/ 2147483647 h 1120"/>
              <a:gd name="T58" fmla="*/ 2147483647 w 3331"/>
              <a:gd name="T59" fmla="*/ 2147483647 h 1120"/>
              <a:gd name="T60" fmla="*/ 2147483647 w 3331"/>
              <a:gd name="T61" fmla="*/ 2147483647 h 1120"/>
              <a:gd name="T62" fmla="*/ 2147483647 w 3331"/>
              <a:gd name="T63" fmla="*/ 2147483647 h 1120"/>
              <a:gd name="T64" fmla="*/ 2147483647 w 3331"/>
              <a:gd name="T65" fmla="*/ 2147483647 h 1120"/>
              <a:gd name="T66" fmla="*/ 2147483647 w 3331"/>
              <a:gd name="T67" fmla="*/ 2147483647 h 1120"/>
              <a:gd name="T68" fmla="*/ 2147483647 w 3331"/>
              <a:gd name="T69" fmla="*/ 2147483647 h 1120"/>
              <a:gd name="T70" fmla="*/ 2147483647 w 3331"/>
              <a:gd name="T71" fmla="*/ 2147483647 h 1120"/>
              <a:gd name="T72" fmla="*/ 2147483647 w 3331"/>
              <a:gd name="T73" fmla="*/ 2147483647 h 1120"/>
              <a:gd name="T74" fmla="*/ 2147483647 w 3331"/>
              <a:gd name="T75" fmla="*/ 2147483647 h 1120"/>
              <a:gd name="T76" fmla="*/ 2147483647 w 3331"/>
              <a:gd name="T77" fmla="*/ 2147483647 h 1120"/>
              <a:gd name="T78" fmla="*/ 2147483647 w 3331"/>
              <a:gd name="T79" fmla="*/ 2147483647 h 1120"/>
              <a:gd name="T80" fmla="*/ 2147483647 w 3331"/>
              <a:gd name="T81" fmla="*/ 2147483647 h 1120"/>
              <a:gd name="T82" fmla="*/ 2147483647 w 3331"/>
              <a:gd name="T83" fmla="*/ 2147483647 h 1120"/>
              <a:gd name="T84" fmla="*/ 2147483647 w 3331"/>
              <a:gd name="T85" fmla="*/ 2147483647 h 1120"/>
              <a:gd name="T86" fmla="*/ 2147483647 w 3331"/>
              <a:gd name="T87" fmla="*/ 2147483647 h 1120"/>
              <a:gd name="T88" fmla="*/ 2147483647 w 3331"/>
              <a:gd name="T89" fmla="*/ 2147483647 h 1120"/>
              <a:gd name="T90" fmla="*/ 2147483647 w 3331"/>
              <a:gd name="T91" fmla="*/ 2147483647 h 1120"/>
              <a:gd name="T92" fmla="*/ 2147483647 w 3331"/>
              <a:gd name="T93" fmla="*/ 2147483647 h 1120"/>
              <a:gd name="T94" fmla="*/ 2147483647 w 3331"/>
              <a:gd name="T95" fmla="*/ 2147483647 h 1120"/>
              <a:gd name="T96" fmla="*/ 2147483647 w 3331"/>
              <a:gd name="T97" fmla="*/ 2147483647 h 11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31"/>
              <a:gd name="T148" fmla="*/ 0 h 1120"/>
              <a:gd name="T149" fmla="*/ 3331 w 3331"/>
              <a:gd name="T150" fmla="*/ 1120 h 11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31" h="1120">
                <a:moveTo>
                  <a:pt x="0" y="1119"/>
                </a:moveTo>
                <a:lnTo>
                  <a:pt x="12" y="1120"/>
                </a:lnTo>
                <a:lnTo>
                  <a:pt x="55" y="1120"/>
                </a:lnTo>
                <a:lnTo>
                  <a:pt x="90" y="1120"/>
                </a:lnTo>
                <a:lnTo>
                  <a:pt x="108" y="1114"/>
                </a:lnTo>
                <a:lnTo>
                  <a:pt x="117" y="1062"/>
                </a:lnTo>
                <a:lnTo>
                  <a:pt x="121" y="1030"/>
                </a:lnTo>
                <a:lnTo>
                  <a:pt x="129" y="984"/>
                </a:lnTo>
                <a:lnTo>
                  <a:pt x="144" y="936"/>
                </a:lnTo>
                <a:lnTo>
                  <a:pt x="171" y="906"/>
                </a:lnTo>
                <a:lnTo>
                  <a:pt x="178" y="895"/>
                </a:lnTo>
                <a:lnTo>
                  <a:pt x="204" y="856"/>
                </a:lnTo>
                <a:lnTo>
                  <a:pt x="222" y="840"/>
                </a:lnTo>
                <a:lnTo>
                  <a:pt x="244" y="798"/>
                </a:lnTo>
                <a:lnTo>
                  <a:pt x="277" y="769"/>
                </a:lnTo>
                <a:lnTo>
                  <a:pt x="310" y="745"/>
                </a:lnTo>
                <a:lnTo>
                  <a:pt x="346" y="712"/>
                </a:lnTo>
                <a:lnTo>
                  <a:pt x="366" y="699"/>
                </a:lnTo>
                <a:lnTo>
                  <a:pt x="412" y="669"/>
                </a:lnTo>
                <a:lnTo>
                  <a:pt x="444" y="643"/>
                </a:lnTo>
                <a:lnTo>
                  <a:pt x="474" y="628"/>
                </a:lnTo>
                <a:lnTo>
                  <a:pt x="511" y="606"/>
                </a:lnTo>
                <a:lnTo>
                  <a:pt x="564" y="580"/>
                </a:lnTo>
                <a:lnTo>
                  <a:pt x="609" y="558"/>
                </a:lnTo>
                <a:lnTo>
                  <a:pt x="634" y="535"/>
                </a:lnTo>
                <a:lnTo>
                  <a:pt x="663" y="519"/>
                </a:lnTo>
                <a:lnTo>
                  <a:pt x="685" y="507"/>
                </a:lnTo>
                <a:lnTo>
                  <a:pt x="697" y="493"/>
                </a:lnTo>
                <a:lnTo>
                  <a:pt x="744" y="475"/>
                </a:lnTo>
                <a:lnTo>
                  <a:pt x="769" y="454"/>
                </a:lnTo>
                <a:lnTo>
                  <a:pt x="826" y="433"/>
                </a:lnTo>
                <a:lnTo>
                  <a:pt x="861" y="423"/>
                </a:lnTo>
                <a:lnTo>
                  <a:pt x="910" y="411"/>
                </a:lnTo>
                <a:lnTo>
                  <a:pt x="934" y="400"/>
                </a:lnTo>
                <a:lnTo>
                  <a:pt x="958" y="393"/>
                </a:lnTo>
                <a:lnTo>
                  <a:pt x="975" y="382"/>
                </a:lnTo>
                <a:lnTo>
                  <a:pt x="997" y="373"/>
                </a:lnTo>
                <a:lnTo>
                  <a:pt x="1012" y="364"/>
                </a:lnTo>
                <a:lnTo>
                  <a:pt x="1045" y="357"/>
                </a:lnTo>
                <a:lnTo>
                  <a:pt x="1087" y="349"/>
                </a:lnTo>
                <a:lnTo>
                  <a:pt x="1122" y="333"/>
                </a:lnTo>
                <a:lnTo>
                  <a:pt x="1188" y="309"/>
                </a:lnTo>
                <a:lnTo>
                  <a:pt x="1239" y="298"/>
                </a:lnTo>
                <a:lnTo>
                  <a:pt x="1269" y="289"/>
                </a:lnTo>
                <a:lnTo>
                  <a:pt x="1306" y="280"/>
                </a:lnTo>
                <a:lnTo>
                  <a:pt x="1329" y="270"/>
                </a:lnTo>
                <a:lnTo>
                  <a:pt x="1371" y="265"/>
                </a:lnTo>
                <a:lnTo>
                  <a:pt x="1392" y="258"/>
                </a:lnTo>
                <a:lnTo>
                  <a:pt x="1422" y="244"/>
                </a:lnTo>
                <a:lnTo>
                  <a:pt x="1452" y="241"/>
                </a:lnTo>
                <a:lnTo>
                  <a:pt x="1479" y="237"/>
                </a:lnTo>
                <a:lnTo>
                  <a:pt x="1524" y="234"/>
                </a:lnTo>
                <a:lnTo>
                  <a:pt x="1566" y="228"/>
                </a:lnTo>
                <a:lnTo>
                  <a:pt x="1603" y="219"/>
                </a:lnTo>
                <a:lnTo>
                  <a:pt x="1642" y="211"/>
                </a:lnTo>
                <a:lnTo>
                  <a:pt x="1672" y="202"/>
                </a:lnTo>
                <a:lnTo>
                  <a:pt x="1704" y="196"/>
                </a:lnTo>
                <a:lnTo>
                  <a:pt x="1731" y="190"/>
                </a:lnTo>
                <a:lnTo>
                  <a:pt x="1749" y="186"/>
                </a:lnTo>
                <a:lnTo>
                  <a:pt x="1777" y="180"/>
                </a:lnTo>
                <a:lnTo>
                  <a:pt x="1812" y="180"/>
                </a:lnTo>
                <a:lnTo>
                  <a:pt x="1843" y="169"/>
                </a:lnTo>
                <a:lnTo>
                  <a:pt x="1861" y="166"/>
                </a:lnTo>
                <a:lnTo>
                  <a:pt x="1885" y="156"/>
                </a:lnTo>
                <a:lnTo>
                  <a:pt x="1906" y="153"/>
                </a:lnTo>
                <a:lnTo>
                  <a:pt x="1929" y="148"/>
                </a:lnTo>
                <a:lnTo>
                  <a:pt x="1960" y="147"/>
                </a:lnTo>
                <a:lnTo>
                  <a:pt x="2005" y="147"/>
                </a:lnTo>
                <a:lnTo>
                  <a:pt x="2053" y="139"/>
                </a:lnTo>
                <a:lnTo>
                  <a:pt x="2082" y="136"/>
                </a:lnTo>
                <a:lnTo>
                  <a:pt x="2131" y="133"/>
                </a:lnTo>
                <a:lnTo>
                  <a:pt x="2167" y="129"/>
                </a:lnTo>
                <a:lnTo>
                  <a:pt x="2223" y="126"/>
                </a:lnTo>
                <a:lnTo>
                  <a:pt x="2281" y="111"/>
                </a:lnTo>
                <a:lnTo>
                  <a:pt x="2331" y="105"/>
                </a:lnTo>
                <a:lnTo>
                  <a:pt x="2374" y="100"/>
                </a:lnTo>
                <a:lnTo>
                  <a:pt x="2407" y="96"/>
                </a:lnTo>
                <a:lnTo>
                  <a:pt x="2431" y="93"/>
                </a:lnTo>
                <a:lnTo>
                  <a:pt x="2469" y="94"/>
                </a:lnTo>
                <a:lnTo>
                  <a:pt x="2502" y="90"/>
                </a:lnTo>
                <a:lnTo>
                  <a:pt x="2524" y="87"/>
                </a:lnTo>
                <a:lnTo>
                  <a:pt x="2563" y="84"/>
                </a:lnTo>
                <a:lnTo>
                  <a:pt x="2586" y="79"/>
                </a:lnTo>
                <a:lnTo>
                  <a:pt x="2611" y="75"/>
                </a:lnTo>
                <a:lnTo>
                  <a:pt x="2646" y="66"/>
                </a:lnTo>
                <a:lnTo>
                  <a:pt x="2703" y="58"/>
                </a:lnTo>
                <a:lnTo>
                  <a:pt x="2725" y="57"/>
                </a:lnTo>
                <a:lnTo>
                  <a:pt x="2779" y="51"/>
                </a:lnTo>
                <a:lnTo>
                  <a:pt x="2812" y="46"/>
                </a:lnTo>
                <a:lnTo>
                  <a:pt x="2901" y="43"/>
                </a:lnTo>
                <a:lnTo>
                  <a:pt x="2946" y="33"/>
                </a:lnTo>
                <a:lnTo>
                  <a:pt x="3030" y="22"/>
                </a:lnTo>
                <a:lnTo>
                  <a:pt x="3055" y="21"/>
                </a:lnTo>
                <a:lnTo>
                  <a:pt x="3078" y="21"/>
                </a:lnTo>
                <a:lnTo>
                  <a:pt x="3109" y="13"/>
                </a:lnTo>
                <a:lnTo>
                  <a:pt x="3150" y="9"/>
                </a:lnTo>
                <a:lnTo>
                  <a:pt x="3193" y="6"/>
                </a:lnTo>
                <a:lnTo>
                  <a:pt x="3270" y="3"/>
                </a:lnTo>
                <a:lnTo>
                  <a:pt x="3331" y="0"/>
                </a:lnTo>
              </a:path>
            </a:pathLst>
          </a:custGeom>
          <a:noFill/>
          <a:ln w="28575">
            <a:solidFill>
              <a:srgbClr val="00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29" name="Freeform 2076"/>
          <p:cNvSpPr>
            <a:spLocks/>
          </p:cNvSpPr>
          <p:nvPr/>
        </p:nvSpPr>
        <p:spPr bwMode="auto">
          <a:xfrm>
            <a:off x="1014413" y="2560638"/>
            <a:ext cx="3311525" cy="1593850"/>
          </a:xfrm>
          <a:custGeom>
            <a:avLst/>
            <a:gdLst>
              <a:gd name="T0" fmla="*/ 2147483647 w 3340"/>
              <a:gd name="T1" fmla="*/ 2147483647 h 990"/>
              <a:gd name="T2" fmla="*/ 2147483647 w 3340"/>
              <a:gd name="T3" fmla="*/ 2147483647 h 990"/>
              <a:gd name="T4" fmla="*/ 2147483647 w 3340"/>
              <a:gd name="T5" fmla="*/ 2147483647 h 990"/>
              <a:gd name="T6" fmla="*/ 2147483647 w 3340"/>
              <a:gd name="T7" fmla="*/ 2147483647 h 990"/>
              <a:gd name="T8" fmla="*/ 2147483647 w 3340"/>
              <a:gd name="T9" fmla="*/ 2147483647 h 990"/>
              <a:gd name="T10" fmla="*/ 2147483647 w 3340"/>
              <a:gd name="T11" fmla="*/ 2147483647 h 990"/>
              <a:gd name="T12" fmla="*/ 2147483647 w 3340"/>
              <a:gd name="T13" fmla="*/ 2147483647 h 990"/>
              <a:gd name="T14" fmla="*/ 2147483647 w 3340"/>
              <a:gd name="T15" fmla="*/ 2147483647 h 990"/>
              <a:gd name="T16" fmla="*/ 2147483647 w 3340"/>
              <a:gd name="T17" fmla="*/ 2147483647 h 990"/>
              <a:gd name="T18" fmla="*/ 2147483647 w 3340"/>
              <a:gd name="T19" fmla="*/ 2147483647 h 990"/>
              <a:gd name="T20" fmla="*/ 2147483647 w 3340"/>
              <a:gd name="T21" fmla="*/ 2147483647 h 990"/>
              <a:gd name="T22" fmla="*/ 2147483647 w 3340"/>
              <a:gd name="T23" fmla="*/ 2147483647 h 990"/>
              <a:gd name="T24" fmla="*/ 2147483647 w 3340"/>
              <a:gd name="T25" fmla="*/ 2147483647 h 990"/>
              <a:gd name="T26" fmla="*/ 2147483647 w 3340"/>
              <a:gd name="T27" fmla="*/ 2147483647 h 990"/>
              <a:gd name="T28" fmla="*/ 2147483647 w 3340"/>
              <a:gd name="T29" fmla="*/ 2147483647 h 990"/>
              <a:gd name="T30" fmla="*/ 2147483647 w 3340"/>
              <a:gd name="T31" fmla="*/ 2147483647 h 990"/>
              <a:gd name="T32" fmla="*/ 2147483647 w 3340"/>
              <a:gd name="T33" fmla="*/ 2147483647 h 990"/>
              <a:gd name="T34" fmla="*/ 2147483647 w 3340"/>
              <a:gd name="T35" fmla="*/ 2147483647 h 990"/>
              <a:gd name="T36" fmla="*/ 2147483647 w 3340"/>
              <a:gd name="T37" fmla="*/ 2147483647 h 990"/>
              <a:gd name="T38" fmla="*/ 2147483647 w 3340"/>
              <a:gd name="T39" fmla="*/ 2147483647 h 990"/>
              <a:gd name="T40" fmla="*/ 2147483647 w 3340"/>
              <a:gd name="T41" fmla="*/ 2147483647 h 990"/>
              <a:gd name="T42" fmla="*/ 2147483647 w 3340"/>
              <a:gd name="T43" fmla="*/ 2147483647 h 990"/>
              <a:gd name="T44" fmla="*/ 2147483647 w 3340"/>
              <a:gd name="T45" fmla="*/ 2147483647 h 990"/>
              <a:gd name="T46" fmla="*/ 2147483647 w 3340"/>
              <a:gd name="T47" fmla="*/ 2147483647 h 990"/>
              <a:gd name="T48" fmla="*/ 2147483647 w 3340"/>
              <a:gd name="T49" fmla="*/ 2147483647 h 990"/>
              <a:gd name="T50" fmla="*/ 2147483647 w 3340"/>
              <a:gd name="T51" fmla="*/ 2147483647 h 990"/>
              <a:gd name="T52" fmla="*/ 2147483647 w 3340"/>
              <a:gd name="T53" fmla="*/ 2147483647 h 990"/>
              <a:gd name="T54" fmla="*/ 2147483647 w 3340"/>
              <a:gd name="T55" fmla="*/ 2147483647 h 990"/>
              <a:gd name="T56" fmla="*/ 2147483647 w 3340"/>
              <a:gd name="T57" fmla="*/ 2147483647 h 990"/>
              <a:gd name="T58" fmla="*/ 2147483647 w 3340"/>
              <a:gd name="T59" fmla="*/ 2147483647 h 990"/>
              <a:gd name="T60" fmla="*/ 2147483647 w 3340"/>
              <a:gd name="T61" fmla="*/ 2147483647 h 990"/>
              <a:gd name="T62" fmla="*/ 2147483647 w 3340"/>
              <a:gd name="T63" fmla="*/ 2147483647 h 990"/>
              <a:gd name="T64" fmla="*/ 2147483647 w 3340"/>
              <a:gd name="T65" fmla="*/ 2147483647 h 990"/>
              <a:gd name="T66" fmla="*/ 2147483647 w 3340"/>
              <a:gd name="T67" fmla="*/ 2147483647 h 990"/>
              <a:gd name="T68" fmla="*/ 2147483647 w 3340"/>
              <a:gd name="T69" fmla="*/ 2147483647 h 990"/>
              <a:gd name="T70" fmla="*/ 2147483647 w 3340"/>
              <a:gd name="T71" fmla="*/ 2147483647 h 990"/>
              <a:gd name="T72" fmla="*/ 2147483647 w 3340"/>
              <a:gd name="T73" fmla="*/ 2147483647 h 990"/>
              <a:gd name="T74" fmla="*/ 2147483647 w 3340"/>
              <a:gd name="T75" fmla="*/ 2147483647 h 990"/>
              <a:gd name="T76" fmla="*/ 2147483647 w 3340"/>
              <a:gd name="T77" fmla="*/ 2147483647 h 990"/>
              <a:gd name="T78" fmla="*/ 2147483647 w 3340"/>
              <a:gd name="T79" fmla="*/ 2147483647 h 990"/>
              <a:gd name="T80" fmla="*/ 2147483647 w 3340"/>
              <a:gd name="T81" fmla="*/ 2147483647 h 990"/>
              <a:gd name="T82" fmla="*/ 2147483647 w 3340"/>
              <a:gd name="T83" fmla="*/ 2147483647 h 990"/>
              <a:gd name="T84" fmla="*/ 2147483647 w 3340"/>
              <a:gd name="T85" fmla="*/ 2147483647 h 990"/>
              <a:gd name="T86" fmla="*/ 2147483647 w 3340"/>
              <a:gd name="T87" fmla="*/ 2147483647 h 990"/>
              <a:gd name="T88" fmla="*/ 2147483647 w 3340"/>
              <a:gd name="T89" fmla="*/ 2147483647 h 990"/>
              <a:gd name="T90" fmla="*/ 2147483647 w 3340"/>
              <a:gd name="T91" fmla="*/ 2147483647 h 990"/>
              <a:gd name="T92" fmla="*/ 2147483647 w 3340"/>
              <a:gd name="T93" fmla="*/ 2147483647 h 990"/>
              <a:gd name="T94" fmla="*/ 2147483647 w 3340"/>
              <a:gd name="T95" fmla="*/ 2147483647 h 990"/>
              <a:gd name="T96" fmla="*/ 2147483647 w 3340"/>
              <a:gd name="T97" fmla="*/ 2147483647 h 990"/>
              <a:gd name="T98" fmla="*/ 2147483647 w 3340"/>
              <a:gd name="T99" fmla="*/ 0 h 9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
              <a:gd name="T151" fmla="*/ 0 h 990"/>
              <a:gd name="T152" fmla="*/ 3340 w 3340"/>
              <a:gd name="T153" fmla="*/ 990 h 9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 h="990">
                <a:moveTo>
                  <a:pt x="0" y="989"/>
                </a:moveTo>
                <a:lnTo>
                  <a:pt x="12" y="990"/>
                </a:lnTo>
                <a:lnTo>
                  <a:pt x="55" y="990"/>
                </a:lnTo>
                <a:lnTo>
                  <a:pt x="90" y="990"/>
                </a:lnTo>
                <a:lnTo>
                  <a:pt x="108" y="984"/>
                </a:lnTo>
                <a:lnTo>
                  <a:pt x="117" y="932"/>
                </a:lnTo>
                <a:lnTo>
                  <a:pt x="121" y="900"/>
                </a:lnTo>
                <a:lnTo>
                  <a:pt x="129" y="854"/>
                </a:lnTo>
                <a:lnTo>
                  <a:pt x="150" y="806"/>
                </a:lnTo>
                <a:lnTo>
                  <a:pt x="175" y="782"/>
                </a:lnTo>
                <a:lnTo>
                  <a:pt x="195" y="762"/>
                </a:lnTo>
                <a:lnTo>
                  <a:pt x="211" y="728"/>
                </a:lnTo>
                <a:lnTo>
                  <a:pt x="222" y="710"/>
                </a:lnTo>
                <a:lnTo>
                  <a:pt x="249" y="671"/>
                </a:lnTo>
                <a:lnTo>
                  <a:pt x="277" y="656"/>
                </a:lnTo>
                <a:lnTo>
                  <a:pt x="310" y="639"/>
                </a:lnTo>
                <a:lnTo>
                  <a:pt x="333" y="620"/>
                </a:lnTo>
                <a:lnTo>
                  <a:pt x="363" y="593"/>
                </a:lnTo>
                <a:lnTo>
                  <a:pt x="393" y="582"/>
                </a:lnTo>
                <a:lnTo>
                  <a:pt x="417" y="566"/>
                </a:lnTo>
                <a:lnTo>
                  <a:pt x="441" y="554"/>
                </a:lnTo>
                <a:lnTo>
                  <a:pt x="505" y="545"/>
                </a:lnTo>
                <a:lnTo>
                  <a:pt x="529" y="527"/>
                </a:lnTo>
                <a:lnTo>
                  <a:pt x="565" y="516"/>
                </a:lnTo>
                <a:lnTo>
                  <a:pt x="601" y="494"/>
                </a:lnTo>
                <a:lnTo>
                  <a:pt x="654" y="482"/>
                </a:lnTo>
                <a:lnTo>
                  <a:pt x="688" y="467"/>
                </a:lnTo>
                <a:lnTo>
                  <a:pt x="718" y="456"/>
                </a:lnTo>
                <a:lnTo>
                  <a:pt x="748" y="455"/>
                </a:lnTo>
                <a:lnTo>
                  <a:pt x="777" y="437"/>
                </a:lnTo>
                <a:lnTo>
                  <a:pt x="808" y="416"/>
                </a:lnTo>
                <a:lnTo>
                  <a:pt x="856" y="407"/>
                </a:lnTo>
                <a:lnTo>
                  <a:pt x="894" y="380"/>
                </a:lnTo>
                <a:lnTo>
                  <a:pt x="924" y="368"/>
                </a:lnTo>
                <a:lnTo>
                  <a:pt x="970" y="356"/>
                </a:lnTo>
                <a:lnTo>
                  <a:pt x="1002" y="350"/>
                </a:lnTo>
                <a:lnTo>
                  <a:pt x="1033" y="342"/>
                </a:lnTo>
                <a:lnTo>
                  <a:pt x="1068" y="326"/>
                </a:lnTo>
                <a:lnTo>
                  <a:pt x="1120" y="311"/>
                </a:lnTo>
                <a:lnTo>
                  <a:pt x="1185" y="297"/>
                </a:lnTo>
                <a:lnTo>
                  <a:pt x="1219" y="278"/>
                </a:lnTo>
                <a:lnTo>
                  <a:pt x="1248" y="261"/>
                </a:lnTo>
                <a:lnTo>
                  <a:pt x="1276" y="260"/>
                </a:lnTo>
                <a:lnTo>
                  <a:pt x="1309" y="257"/>
                </a:lnTo>
                <a:lnTo>
                  <a:pt x="1335" y="246"/>
                </a:lnTo>
                <a:lnTo>
                  <a:pt x="1369" y="239"/>
                </a:lnTo>
                <a:lnTo>
                  <a:pt x="1401" y="230"/>
                </a:lnTo>
                <a:lnTo>
                  <a:pt x="1434" y="225"/>
                </a:lnTo>
                <a:lnTo>
                  <a:pt x="1467" y="216"/>
                </a:lnTo>
                <a:lnTo>
                  <a:pt x="1491" y="210"/>
                </a:lnTo>
                <a:lnTo>
                  <a:pt x="1515" y="209"/>
                </a:lnTo>
                <a:lnTo>
                  <a:pt x="1546" y="200"/>
                </a:lnTo>
                <a:lnTo>
                  <a:pt x="1590" y="194"/>
                </a:lnTo>
                <a:lnTo>
                  <a:pt x="1615" y="180"/>
                </a:lnTo>
                <a:lnTo>
                  <a:pt x="1645" y="177"/>
                </a:lnTo>
                <a:lnTo>
                  <a:pt x="1671" y="171"/>
                </a:lnTo>
                <a:lnTo>
                  <a:pt x="1687" y="161"/>
                </a:lnTo>
                <a:lnTo>
                  <a:pt x="1711" y="161"/>
                </a:lnTo>
                <a:lnTo>
                  <a:pt x="1738" y="161"/>
                </a:lnTo>
                <a:lnTo>
                  <a:pt x="1774" y="156"/>
                </a:lnTo>
                <a:lnTo>
                  <a:pt x="1840" y="150"/>
                </a:lnTo>
                <a:lnTo>
                  <a:pt x="1867" y="152"/>
                </a:lnTo>
                <a:lnTo>
                  <a:pt x="1885" y="149"/>
                </a:lnTo>
                <a:lnTo>
                  <a:pt x="1909" y="144"/>
                </a:lnTo>
                <a:lnTo>
                  <a:pt x="1930" y="144"/>
                </a:lnTo>
                <a:lnTo>
                  <a:pt x="1953" y="138"/>
                </a:lnTo>
                <a:lnTo>
                  <a:pt x="1980" y="129"/>
                </a:lnTo>
                <a:lnTo>
                  <a:pt x="2004" y="126"/>
                </a:lnTo>
                <a:lnTo>
                  <a:pt x="2077" y="122"/>
                </a:lnTo>
                <a:lnTo>
                  <a:pt x="2161" y="114"/>
                </a:lnTo>
                <a:lnTo>
                  <a:pt x="2202" y="108"/>
                </a:lnTo>
                <a:lnTo>
                  <a:pt x="2229" y="104"/>
                </a:lnTo>
                <a:lnTo>
                  <a:pt x="2253" y="101"/>
                </a:lnTo>
                <a:lnTo>
                  <a:pt x="2289" y="98"/>
                </a:lnTo>
                <a:lnTo>
                  <a:pt x="2328" y="93"/>
                </a:lnTo>
                <a:lnTo>
                  <a:pt x="2368" y="93"/>
                </a:lnTo>
                <a:lnTo>
                  <a:pt x="2400" y="87"/>
                </a:lnTo>
                <a:lnTo>
                  <a:pt x="2428" y="81"/>
                </a:lnTo>
                <a:lnTo>
                  <a:pt x="2460" y="80"/>
                </a:lnTo>
                <a:lnTo>
                  <a:pt x="2500" y="72"/>
                </a:lnTo>
                <a:lnTo>
                  <a:pt x="2542" y="68"/>
                </a:lnTo>
                <a:lnTo>
                  <a:pt x="2583" y="60"/>
                </a:lnTo>
                <a:lnTo>
                  <a:pt x="2617" y="62"/>
                </a:lnTo>
                <a:lnTo>
                  <a:pt x="2643" y="57"/>
                </a:lnTo>
                <a:lnTo>
                  <a:pt x="2665" y="53"/>
                </a:lnTo>
                <a:lnTo>
                  <a:pt x="2686" y="51"/>
                </a:lnTo>
                <a:lnTo>
                  <a:pt x="2724" y="53"/>
                </a:lnTo>
                <a:lnTo>
                  <a:pt x="2761" y="50"/>
                </a:lnTo>
                <a:lnTo>
                  <a:pt x="2808" y="50"/>
                </a:lnTo>
                <a:lnTo>
                  <a:pt x="2844" y="48"/>
                </a:lnTo>
                <a:lnTo>
                  <a:pt x="2881" y="48"/>
                </a:lnTo>
                <a:lnTo>
                  <a:pt x="2926" y="44"/>
                </a:lnTo>
                <a:lnTo>
                  <a:pt x="2970" y="35"/>
                </a:lnTo>
                <a:lnTo>
                  <a:pt x="2998" y="30"/>
                </a:lnTo>
                <a:lnTo>
                  <a:pt x="3042" y="27"/>
                </a:lnTo>
                <a:lnTo>
                  <a:pt x="3117" y="24"/>
                </a:lnTo>
                <a:lnTo>
                  <a:pt x="3174" y="21"/>
                </a:lnTo>
                <a:lnTo>
                  <a:pt x="3228" y="11"/>
                </a:lnTo>
                <a:lnTo>
                  <a:pt x="3298" y="5"/>
                </a:lnTo>
                <a:lnTo>
                  <a:pt x="3340"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30" name="Text Box 2077"/>
          <p:cNvSpPr txBox="1">
            <a:spLocks noChangeArrowheads="1"/>
          </p:cNvSpPr>
          <p:nvPr/>
        </p:nvSpPr>
        <p:spPr bwMode="auto">
          <a:xfrm rot="-5400000">
            <a:off x="-821531" y="2647157"/>
            <a:ext cx="2605087" cy="304800"/>
          </a:xfrm>
          <a:prstGeom prst="rect">
            <a:avLst/>
          </a:prstGeom>
          <a:noFill/>
          <a:ln w="9525">
            <a:noFill/>
            <a:miter lim="800000"/>
            <a:headEnd/>
            <a:tailEnd/>
          </a:ln>
        </p:spPr>
        <p:txBody>
          <a:bodyPr>
            <a:spAutoFit/>
          </a:bodyPr>
          <a:lstStyle/>
          <a:p>
            <a:pPr fontAlgn="base">
              <a:spcBef>
                <a:spcPct val="0"/>
              </a:spcBef>
              <a:spcAft>
                <a:spcPct val="0"/>
              </a:spcAft>
            </a:pPr>
            <a:r>
              <a:rPr lang="en-GB" sz="1400" b="1">
                <a:solidFill>
                  <a:prstClr val="white"/>
                </a:solidFill>
                <a:cs typeface="Arial" charset="0"/>
              </a:rPr>
              <a:t>Cumulative incidence (%)</a:t>
            </a:r>
          </a:p>
        </p:txBody>
      </p:sp>
      <p:sp>
        <p:nvSpPr>
          <p:cNvPr id="123931" name="Text Box 2078"/>
          <p:cNvSpPr txBox="1">
            <a:spLocks noChangeArrowheads="1"/>
          </p:cNvSpPr>
          <p:nvPr/>
        </p:nvSpPr>
        <p:spPr bwMode="auto">
          <a:xfrm>
            <a:off x="2600325" y="2124075"/>
            <a:ext cx="1168400"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srgbClr val="00FFFF"/>
                </a:solidFill>
                <a:cs typeface="Arial" charset="0"/>
              </a:rPr>
              <a:t>Clopidogrel</a:t>
            </a:r>
          </a:p>
        </p:txBody>
      </p:sp>
      <p:sp>
        <p:nvSpPr>
          <p:cNvPr id="123932" name="Text Box 2079"/>
          <p:cNvSpPr txBox="1">
            <a:spLocks noChangeArrowheads="1"/>
          </p:cNvSpPr>
          <p:nvPr/>
        </p:nvSpPr>
        <p:spPr bwMode="auto">
          <a:xfrm>
            <a:off x="3403600" y="2701925"/>
            <a:ext cx="1047018" cy="307777"/>
          </a:xfrm>
          <a:prstGeom prst="rect">
            <a:avLst/>
          </a:prstGeom>
          <a:noFill/>
          <a:ln w="9525">
            <a:noFill/>
            <a:miter lim="800000"/>
            <a:headEnd/>
            <a:tailEnd/>
          </a:ln>
        </p:spPr>
        <p:txBody>
          <a:bodyPr wrap="none">
            <a:spAutoFit/>
          </a:bodyPr>
          <a:lstStyle/>
          <a:p>
            <a:pPr fontAlgn="base">
              <a:spcBef>
                <a:spcPct val="0"/>
              </a:spcBef>
              <a:spcAft>
                <a:spcPct val="0"/>
              </a:spcAft>
            </a:pPr>
            <a:r>
              <a:rPr lang="en-GB" sz="1400" b="1" dirty="0" err="1">
                <a:solidFill>
                  <a:srgbClr val="FFCC00"/>
                </a:solidFill>
                <a:cs typeface="Arial" charset="0"/>
              </a:rPr>
              <a:t>Ticagrelor</a:t>
            </a:r>
            <a:endParaRPr lang="en-GB" sz="1400" b="1" dirty="0">
              <a:solidFill>
                <a:srgbClr val="FFCC00"/>
              </a:solidFill>
              <a:cs typeface="Arial" charset="0"/>
            </a:endParaRPr>
          </a:p>
        </p:txBody>
      </p:sp>
      <p:sp>
        <p:nvSpPr>
          <p:cNvPr id="123933" name="Text Box 2080"/>
          <p:cNvSpPr txBox="1">
            <a:spLocks noChangeArrowheads="1"/>
          </p:cNvSpPr>
          <p:nvPr/>
        </p:nvSpPr>
        <p:spPr bwMode="auto">
          <a:xfrm>
            <a:off x="4283075" y="2397125"/>
            <a:ext cx="528638"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srgbClr val="FFCC00"/>
                </a:solidFill>
                <a:cs typeface="Arial" charset="0"/>
              </a:rPr>
              <a:t>4.77</a:t>
            </a:r>
          </a:p>
        </p:txBody>
      </p:sp>
      <p:sp>
        <p:nvSpPr>
          <p:cNvPr id="123934" name="Text Box 2081"/>
          <p:cNvSpPr txBox="1">
            <a:spLocks noChangeArrowheads="1"/>
          </p:cNvSpPr>
          <p:nvPr/>
        </p:nvSpPr>
        <p:spPr bwMode="auto">
          <a:xfrm>
            <a:off x="4283075" y="2146300"/>
            <a:ext cx="528638"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srgbClr val="00FFFF"/>
                </a:solidFill>
                <a:cs typeface="Arial" charset="0"/>
              </a:rPr>
              <a:t>5.43</a:t>
            </a:r>
          </a:p>
        </p:txBody>
      </p:sp>
      <p:sp>
        <p:nvSpPr>
          <p:cNvPr id="123935" name="Text Box 2082"/>
          <p:cNvSpPr txBox="1">
            <a:spLocks noChangeArrowheads="1"/>
          </p:cNvSpPr>
          <p:nvPr/>
        </p:nvSpPr>
        <p:spPr bwMode="auto">
          <a:xfrm>
            <a:off x="1684338" y="3910013"/>
            <a:ext cx="2749550" cy="274637"/>
          </a:xfrm>
          <a:prstGeom prst="rect">
            <a:avLst/>
          </a:prstGeom>
          <a:noFill/>
          <a:ln w="9525">
            <a:noFill/>
            <a:miter lim="800000"/>
            <a:headEnd/>
            <a:tailEnd/>
          </a:ln>
        </p:spPr>
        <p:txBody>
          <a:bodyPr wrap="none">
            <a:spAutoFit/>
          </a:bodyPr>
          <a:lstStyle/>
          <a:p>
            <a:pPr fontAlgn="base">
              <a:spcBef>
                <a:spcPct val="0"/>
              </a:spcBef>
              <a:spcAft>
                <a:spcPct val="0"/>
              </a:spcAft>
            </a:pPr>
            <a:r>
              <a:rPr lang="en-GB" sz="1200" b="1">
                <a:solidFill>
                  <a:prstClr val="white"/>
                </a:solidFill>
                <a:cs typeface="Arial" charset="0"/>
              </a:rPr>
              <a:t>HR 0.88 (95% CI 0.77–1.00), p=0.045</a:t>
            </a:r>
          </a:p>
        </p:txBody>
      </p:sp>
      <p:sp>
        <p:nvSpPr>
          <p:cNvPr id="123936" name="Text Box 2083"/>
          <p:cNvSpPr txBox="1">
            <a:spLocks noChangeArrowheads="1"/>
          </p:cNvSpPr>
          <p:nvPr/>
        </p:nvSpPr>
        <p:spPr bwMode="auto">
          <a:xfrm>
            <a:off x="630238" y="4937125"/>
            <a:ext cx="1509712"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No. at risk</a:t>
            </a:r>
          </a:p>
        </p:txBody>
      </p:sp>
      <p:sp>
        <p:nvSpPr>
          <p:cNvPr id="123937" name="Text Box 2084"/>
          <p:cNvSpPr txBox="1">
            <a:spLocks noChangeArrowheads="1"/>
          </p:cNvSpPr>
          <p:nvPr/>
        </p:nvSpPr>
        <p:spPr bwMode="auto">
          <a:xfrm>
            <a:off x="615950" y="5451475"/>
            <a:ext cx="1509713"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Clopidogrel</a:t>
            </a:r>
          </a:p>
        </p:txBody>
      </p:sp>
      <p:sp>
        <p:nvSpPr>
          <p:cNvPr id="123938" name="Text Box 2085"/>
          <p:cNvSpPr txBox="1">
            <a:spLocks noChangeArrowheads="1"/>
          </p:cNvSpPr>
          <p:nvPr/>
        </p:nvSpPr>
        <p:spPr bwMode="auto">
          <a:xfrm>
            <a:off x="615950" y="5168900"/>
            <a:ext cx="1509713"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Ticagrelor</a:t>
            </a:r>
          </a:p>
        </p:txBody>
      </p:sp>
      <p:sp>
        <p:nvSpPr>
          <p:cNvPr id="123939" name="Text Box 2086"/>
          <p:cNvSpPr txBox="1">
            <a:spLocks noChangeArrowheads="1"/>
          </p:cNvSpPr>
          <p:nvPr/>
        </p:nvSpPr>
        <p:spPr bwMode="auto">
          <a:xfrm>
            <a:off x="1609725" y="5459413"/>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9,291</a:t>
            </a:r>
          </a:p>
        </p:txBody>
      </p:sp>
      <p:sp>
        <p:nvSpPr>
          <p:cNvPr id="123940" name="Text Box 2087"/>
          <p:cNvSpPr txBox="1">
            <a:spLocks noChangeArrowheads="1"/>
          </p:cNvSpPr>
          <p:nvPr/>
        </p:nvSpPr>
        <p:spPr bwMode="auto">
          <a:xfrm>
            <a:off x="1609725" y="5176838"/>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9,333</a:t>
            </a:r>
          </a:p>
        </p:txBody>
      </p:sp>
      <p:sp>
        <p:nvSpPr>
          <p:cNvPr id="123941" name="Text Box 2088"/>
          <p:cNvSpPr txBox="1">
            <a:spLocks noChangeArrowheads="1"/>
          </p:cNvSpPr>
          <p:nvPr/>
        </p:nvSpPr>
        <p:spPr bwMode="auto">
          <a:xfrm>
            <a:off x="2378075" y="5459413"/>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8,875</a:t>
            </a:r>
          </a:p>
        </p:txBody>
      </p:sp>
      <p:sp>
        <p:nvSpPr>
          <p:cNvPr id="123942" name="Text Box 2089"/>
          <p:cNvSpPr txBox="1">
            <a:spLocks noChangeArrowheads="1"/>
          </p:cNvSpPr>
          <p:nvPr/>
        </p:nvSpPr>
        <p:spPr bwMode="auto">
          <a:xfrm>
            <a:off x="2378075" y="5176838"/>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8,942</a:t>
            </a:r>
          </a:p>
        </p:txBody>
      </p:sp>
      <p:sp>
        <p:nvSpPr>
          <p:cNvPr id="123943" name="Text Box 2090"/>
          <p:cNvSpPr txBox="1">
            <a:spLocks noChangeArrowheads="1"/>
          </p:cNvSpPr>
          <p:nvPr/>
        </p:nvSpPr>
        <p:spPr bwMode="auto">
          <a:xfrm>
            <a:off x="3249613" y="5459413"/>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8,763</a:t>
            </a:r>
          </a:p>
        </p:txBody>
      </p:sp>
      <p:sp>
        <p:nvSpPr>
          <p:cNvPr id="123944" name="Text Box 2091"/>
          <p:cNvSpPr txBox="1">
            <a:spLocks noChangeArrowheads="1"/>
          </p:cNvSpPr>
          <p:nvPr/>
        </p:nvSpPr>
        <p:spPr bwMode="auto">
          <a:xfrm>
            <a:off x="3249613" y="5176838"/>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8,827</a:t>
            </a:r>
          </a:p>
        </p:txBody>
      </p:sp>
      <p:sp>
        <p:nvSpPr>
          <p:cNvPr id="123945" name="Text Box 2092"/>
          <p:cNvSpPr txBox="1">
            <a:spLocks noChangeArrowheads="1"/>
          </p:cNvSpPr>
          <p:nvPr/>
        </p:nvSpPr>
        <p:spPr bwMode="auto">
          <a:xfrm>
            <a:off x="1042988" y="4700588"/>
            <a:ext cx="3106737" cy="304800"/>
          </a:xfrm>
          <a:prstGeom prst="rect">
            <a:avLst/>
          </a:prstGeom>
          <a:noFill/>
          <a:ln w="9525">
            <a:noFill/>
            <a:miter lim="800000"/>
            <a:headEnd/>
            <a:tailEnd/>
          </a:ln>
        </p:spPr>
        <p:txBody>
          <a:bodyPr>
            <a:spAutoFit/>
          </a:bodyPr>
          <a:lstStyle/>
          <a:p>
            <a:pPr fontAlgn="base">
              <a:spcBef>
                <a:spcPct val="0"/>
              </a:spcBef>
              <a:spcAft>
                <a:spcPct val="0"/>
              </a:spcAft>
            </a:pPr>
            <a:r>
              <a:rPr lang="en-GB" sz="1400" b="1">
                <a:solidFill>
                  <a:prstClr val="white"/>
                </a:solidFill>
                <a:cs typeface="Arial" charset="0"/>
              </a:rPr>
              <a:t>Days after randomisation</a:t>
            </a:r>
          </a:p>
        </p:txBody>
      </p:sp>
      <p:sp>
        <p:nvSpPr>
          <p:cNvPr id="123946" name="Text Box 2093"/>
          <p:cNvSpPr txBox="1">
            <a:spLocks noChangeArrowheads="1"/>
          </p:cNvSpPr>
          <p:nvPr/>
        </p:nvSpPr>
        <p:spPr bwMode="auto">
          <a:xfrm>
            <a:off x="5280025" y="4376738"/>
            <a:ext cx="381000"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31</a:t>
            </a:r>
          </a:p>
        </p:txBody>
      </p:sp>
      <p:sp>
        <p:nvSpPr>
          <p:cNvPr id="123947" name="Text Box 2094"/>
          <p:cNvSpPr txBox="1">
            <a:spLocks noChangeArrowheads="1"/>
          </p:cNvSpPr>
          <p:nvPr/>
        </p:nvSpPr>
        <p:spPr bwMode="auto">
          <a:xfrm>
            <a:off x="5859463" y="4376738"/>
            <a:ext cx="382587"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90</a:t>
            </a:r>
          </a:p>
        </p:txBody>
      </p:sp>
      <p:sp>
        <p:nvSpPr>
          <p:cNvPr id="123948" name="Text Box 2095"/>
          <p:cNvSpPr txBox="1">
            <a:spLocks noChangeArrowheads="1"/>
          </p:cNvSpPr>
          <p:nvPr/>
        </p:nvSpPr>
        <p:spPr bwMode="auto">
          <a:xfrm>
            <a:off x="6391275" y="4376738"/>
            <a:ext cx="481013"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150</a:t>
            </a:r>
          </a:p>
        </p:txBody>
      </p:sp>
      <p:sp>
        <p:nvSpPr>
          <p:cNvPr id="123949" name="Text Box 2096"/>
          <p:cNvSpPr txBox="1">
            <a:spLocks noChangeArrowheads="1"/>
          </p:cNvSpPr>
          <p:nvPr/>
        </p:nvSpPr>
        <p:spPr bwMode="auto">
          <a:xfrm>
            <a:off x="6969125" y="4379913"/>
            <a:ext cx="477838" cy="306387"/>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210</a:t>
            </a:r>
          </a:p>
        </p:txBody>
      </p:sp>
      <p:sp>
        <p:nvSpPr>
          <p:cNvPr id="123950" name="Text Box 2097"/>
          <p:cNvSpPr txBox="1">
            <a:spLocks noChangeArrowheads="1"/>
          </p:cNvSpPr>
          <p:nvPr/>
        </p:nvSpPr>
        <p:spPr bwMode="auto">
          <a:xfrm>
            <a:off x="7548563" y="4376738"/>
            <a:ext cx="477837" cy="306387"/>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270</a:t>
            </a:r>
          </a:p>
        </p:txBody>
      </p:sp>
      <p:sp>
        <p:nvSpPr>
          <p:cNvPr id="123951" name="Text Box 2098"/>
          <p:cNvSpPr txBox="1">
            <a:spLocks noChangeArrowheads="1"/>
          </p:cNvSpPr>
          <p:nvPr/>
        </p:nvSpPr>
        <p:spPr bwMode="auto">
          <a:xfrm>
            <a:off x="8132763" y="4376738"/>
            <a:ext cx="477837" cy="306387"/>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prstClr val="white"/>
                </a:solidFill>
                <a:cs typeface="Arial" charset="0"/>
              </a:rPr>
              <a:t>330</a:t>
            </a:r>
          </a:p>
        </p:txBody>
      </p:sp>
      <p:sp>
        <p:nvSpPr>
          <p:cNvPr id="123952" name="Text Box 2099"/>
          <p:cNvSpPr txBox="1">
            <a:spLocks noChangeArrowheads="1"/>
          </p:cNvSpPr>
          <p:nvPr/>
        </p:nvSpPr>
        <p:spPr bwMode="auto">
          <a:xfrm>
            <a:off x="8848725" y="4376738"/>
            <a:ext cx="184150" cy="304800"/>
          </a:xfrm>
          <a:prstGeom prst="rect">
            <a:avLst/>
          </a:prstGeom>
          <a:noFill/>
          <a:ln w="9525">
            <a:noFill/>
            <a:miter lim="800000"/>
            <a:headEnd/>
            <a:tailEnd/>
          </a:ln>
        </p:spPr>
        <p:txBody>
          <a:bodyPr wrap="none">
            <a:spAutoFit/>
          </a:bodyPr>
          <a:lstStyle/>
          <a:p>
            <a:pPr fontAlgn="base">
              <a:spcBef>
                <a:spcPct val="0"/>
              </a:spcBef>
              <a:spcAft>
                <a:spcPct val="0"/>
              </a:spcAft>
            </a:pPr>
            <a:endParaRPr lang="sv-SE" sz="1400" b="1">
              <a:solidFill>
                <a:prstClr val="white"/>
              </a:solidFill>
              <a:cs typeface="Arial" charset="0"/>
            </a:endParaRPr>
          </a:p>
        </p:txBody>
      </p:sp>
      <p:sp>
        <p:nvSpPr>
          <p:cNvPr id="123953" name="Text Box 2100"/>
          <p:cNvSpPr txBox="1">
            <a:spLocks noChangeArrowheads="1"/>
          </p:cNvSpPr>
          <p:nvPr/>
        </p:nvSpPr>
        <p:spPr bwMode="auto">
          <a:xfrm>
            <a:off x="5038725" y="1304925"/>
            <a:ext cx="282575"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8</a:t>
            </a:r>
          </a:p>
        </p:txBody>
      </p:sp>
      <p:sp>
        <p:nvSpPr>
          <p:cNvPr id="123954" name="Text Box 2101"/>
          <p:cNvSpPr txBox="1">
            <a:spLocks noChangeArrowheads="1"/>
          </p:cNvSpPr>
          <p:nvPr/>
        </p:nvSpPr>
        <p:spPr bwMode="auto">
          <a:xfrm>
            <a:off x="5038725" y="1984375"/>
            <a:ext cx="282575"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6</a:t>
            </a:r>
          </a:p>
        </p:txBody>
      </p:sp>
      <p:sp>
        <p:nvSpPr>
          <p:cNvPr id="123955" name="Text Box 2102"/>
          <p:cNvSpPr txBox="1">
            <a:spLocks noChangeArrowheads="1"/>
          </p:cNvSpPr>
          <p:nvPr/>
        </p:nvSpPr>
        <p:spPr bwMode="auto">
          <a:xfrm>
            <a:off x="5038725" y="2641600"/>
            <a:ext cx="282575" cy="306388"/>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4</a:t>
            </a:r>
          </a:p>
        </p:txBody>
      </p:sp>
      <p:sp>
        <p:nvSpPr>
          <p:cNvPr id="123956" name="Text Box 2103"/>
          <p:cNvSpPr txBox="1">
            <a:spLocks noChangeArrowheads="1"/>
          </p:cNvSpPr>
          <p:nvPr/>
        </p:nvSpPr>
        <p:spPr bwMode="auto">
          <a:xfrm>
            <a:off x="5038725" y="3306763"/>
            <a:ext cx="282575" cy="306387"/>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2</a:t>
            </a:r>
          </a:p>
        </p:txBody>
      </p:sp>
      <p:sp>
        <p:nvSpPr>
          <p:cNvPr id="123957" name="Text Box 2104"/>
          <p:cNvSpPr txBox="1">
            <a:spLocks noChangeArrowheads="1"/>
          </p:cNvSpPr>
          <p:nvPr/>
        </p:nvSpPr>
        <p:spPr bwMode="auto">
          <a:xfrm>
            <a:off x="5038725" y="3957638"/>
            <a:ext cx="282575" cy="304800"/>
          </a:xfrm>
          <a:prstGeom prst="rect">
            <a:avLst/>
          </a:prstGeom>
          <a:noFill/>
          <a:ln w="9525">
            <a:noFill/>
            <a:miter lim="800000"/>
            <a:headEnd/>
            <a:tailEnd/>
          </a:ln>
        </p:spPr>
        <p:txBody>
          <a:bodyPr wrap="none">
            <a:spAutoFit/>
          </a:bodyPr>
          <a:lstStyle/>
          <a:p>
            <a:pPr algn="r" fontAlgn="base">
              <a:spcBef>
                <a:spcPct val="0"/>
              </a:spcBef>
              <a:spcAft>
                <a:spcPct val="0"/>
              </a:spcAft>
            </a:pPr>
            <a:r>
              <a:rPr lang="en-GB" sz="1400" b="1">
                <a:solidFill>
                  <a:prstClr val="white"/>
                </a:solidFill>
                <a:cs typeface="Arial" charset="0"/>
              </a:rPr>
              <a:t>0</a:t>
            </a:r>
          </a:p>
        </p:txBody>
      </p:sp>
      <p:sp>
        <p:nvSpPr>
          <p:cNvPr id="123958" name="Line 2105"/>
          <p:cNvSpPr>
            <a:spLocks noChangeShapeType="1"/>
          </p:cNvSpPr>
          <p:nvPr/>
        </p:nvSpPr>
        <p:spPr bwMode="auto">
          <a:xfrm>
            <a:off x="5332413" y="4343400"/>
            <a:ext cx="3321050"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59" name="Line 2106"/>
          <p:cNvSpPr>
            <a:spLocks noChangeShapeType="1"/>
          </p:cNvSpPr>
          <p:nvPr/>
        </p:nvSpPr>
        <p:spPr bwMode="auto">
          <a:xfrm>
            <a:off x="8653463" y="4329113"/>
            <a:ext cx="0" cy="84137"/>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0" name="Line 2107"/>
          <p:cNvSpPr>
            <a:spLocks noChangeShapeType="1"/>
          </p:cNvSpPr>
          <p:nvPr/>
        </p:nvSpPr>
        <p:spPr bwMode="auto">
          <a:xfrm>
            <a:off x="5467350" y="4332288"/>
            <a:ext cx="0" cy="80962"/>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1" name="Line 2108"/>
          <p:cNvSpPr>
            <a:spLocks noChangeShapeType="1"/>
          </p:cNvSpPr>
          <p:nvPr/>
        </p:nvSpPr>
        <p:spPr bwMode="auto">
          <a:xfrm>
            <a:off x="6049963" y="4332288"/>
            <a:ext cx="0" cy="80962"/>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2" name="Line 2109"/>
          <p:cNvSpPr>
            <a:spLocks noChangeShapeType="1"/>
          </p:cNvSpPr>
          <p:nvPr/>
        </p:nvSpPr>
        <p:spPr bwMode="auto">
          <a:xfrm>
            <a:off x="6630988" y="4332288"/>
            <a:ext cx="0" cy="80962"/>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3" name="Line 2110"/>
          <p:cNvSpPr>
            <a:spLocks noChangeShapeType="1"/>
          </p:cNvSpPr>
          <p:nvPr/>
        </p:nvSpPr>
        <p:spPr bwMode="auto">
          <a:xfrm>
            <a:off x="7207250" y="4335463"/>
            <a:ext cx="0" cy="80962"/>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4" name="Line 2111"/>
          <p:cNvSpPr>
            <a:spLocks noChangeShapeType="1"/>
          </p:cNvSpPr>
          <p:nvPr/>
        </p:nvSpPr>
        <p:spPr bwMode="auto">
          <a:xfrm>
            <a:off x="7786688" y="4332288"/>
            <a:ext cx="0" cy="80962"/>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5" name="Line 2112"/>
          <p:cNvSpPr>
            <a:spLocks noChangeShapeType="1"/>
          </p:cNvSpPr>
          <p:nvPr/>
        </p:nvSpPr>
        <p:spPr bwMode="auto">
          <a:xfrm>
            <a:off x="8369300" y="4332288"/>
            <a:ext cx="0" cy="80962"/>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6" name="Line 2113"/>
          <p:cNvSpPr>
            <a:spLocks noChangeShapeType="1"/>
          </p:cNvSpPr>
          <p:nvPr/>
        </p:nvSpPr>
        <p:spPr bwMode="auto">
          <a:xfrm>
            <a:off x="5340350" y="1495425"/>
            <a:ext cx="0" cy="2862263"/>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7" name="Line 2114"/>
          <p:cNvSpPr>
            <a:spLocks noChangeShapeType="1"/>
          </p:cNvSpPr>
          <p:nvPr/>
        </p:nvSpPr>
        <p:spPr bwMode="auto">
          <a:xfrm>
            <a:off x="5292725" y="1495425"/>
            <a:ext cx="58738"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8" name="Line 2115"/>
          <p:cNvSpPr>
            <a:spLocks noChangeShapeType="1"/>
          </p:cNvSpPr>
          <p:nvPr/>
        </p:nvSpPr>
        <p:spPr bwMode="auto">
          <a:xfrm>
            <a:off x="5292725" y="2166938"/>
            <a:ext cx="50800"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69" name="Line 2116"/>
          <p:cNvSpPr>
            <a:spLocks noChangeShapeType="1"/>
          </p:cNvSpPr>
          <p:nvPr/>
        </p:nvSpPr>
        <p:spPr bwMode="auto">
          <a:xfrm>
            <a:off x="5292725" y="2822575"/>
            <a:ext cx="50800"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70" name="Line 2117"/>
          <p:cNvSpPr>
            <a:spLocks noChangeShapeType="1"/>
          </p:cNvSpPr>
          <p:nvPr/>
        </p:nvSpPr>
        <p:spPr bwMode="auto">
          <a:xfrm>
            <a:off x="5292725" y="3489325"/>
            <a:ext cx="50800"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71" name="Line 2118"/>
          <p:cNvSpPr>
            <a:spLocks noChangeShapeType="1"/>
          </p:cNvSpPr>
          <p:nvPr/>
        </p:nvSpPr>
        <p:spPr bwMode="auto">
          <a:xfrm>
            <a:off x="5292725" y="4141788"/>
            <a:ext cx="50800"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72" name="Freeform 2119"/>
          <p:cNvSpPr>
            <a:spLocks/>
          </p:cNvSpPr>
          <p:nvPr/>
        </p:nvSpPr>
        <p:spPr bwMode="auto">
          <a:xfrm>
            <a:off x="5473700" y="1970088"/>
            <a:ext cx="3179763" cy="2181225"/>
          </a:xfrm>
          <a:custGeom>
            <a:avLst/>
            <a:gdLst>
              <a:gd name="T0" fmla="*/ 2147483647 w 2811"/>
              <a:gd name="T1" fmla="*/ 2147483647 h 1258"/>
              <a:gd name="T2" fmla="*/ 2147483647 w 2811"/>
              <a:gd name="T3" fmla="*/ 2147483647 h 1258"/>
              <a:gd name="T4" fmla="*/ 2147483647 w 2811"/>
              <a:gd name="T5" fmla="*/ 2147483647 h 1258"/>
              <a:gd name="T6" fmla="*/ 2147483647 w 2811"/>
              <a:gd name="T7" fmla="*/ 2147483647 h 1258"/>
              <a:gd name="T8" fmla="*/ 2147483647 w 2811"/>
              <a:gd name="T9" fmla="*/ 2147483647 h 1258"/>
              <a:gd name="T10" fmla="*/ 2147483647 w 2811"/>
              <a:gd name="T11" fmla="*/ 2147483647 h 1258"/>
              <a:gd name="T12" fmla="*/ 2147483647 w 2811"/>
              <a:gd name="T13" fmla="*/ 2147483647 h 1258"/>
              <a:gd name="T14" fmla="*/ 2147483647 w 2811"/>
              <a:gd name="T15" fmla="*/ 2147483647 h 1258"/>
              <a:gd name="T16" fmla="*/ 2147483647 w 2811"/>
              <a:gd name="T17" fmla="*/ 2147483647 h 1258"/>
              <a:gd name="T18" fmla="*/ 2147483647 w 2811"/>
              <a:gd name="T19" fmla="*/ 2147483647 h 1258"/>
              <a:gd name="T20" fmla="*/ 2147483647 w 2811"/>
              <a:gd name="T21" fmla="*/ 2147483647 h 1258"/>
              <a:gd name="T22" fmla="*/ 2147483647 w 2811"/>
              <a:gd name="T23" fmla="*/ 2147483647 h 1258"/>
              <a:gd name="T24" fmla="*/ 2147483647 w 2811"/>
              <a:gd name="T25" fmla="*/ 2147483647 h 1258"/>
              <a:gd name="T26" fmla="*/ 2147483647 w 2811"/>
              <a:gd name="T27" fmla="*/ 2147483647 h 1258"/>
              <a:gd name="T28" fmla="*/ 2147483647 w 2811"/>
              <a:gd name="T29" fmla="*/ 2147483647 h 1258"/>
              <a:gd name="T30" fmla="*/ 2147483647 w 2811"/>
              <a:gd name="T31" fmla="*/ 2147483647 h 1258"/>
              <a:gd name="T32" fmla="*/ 2147483647 w 2811"/>
              <a:gd name="T33" fmla="*/ 2147483647 h 1258"/>
              <a:gd name="T34" fmla="*/ 2147483647 w 2811"/>
              <a:gd name="T35" fmla="*/ 2147483647 h 1258"/>
              <a:gd name="T36" fmla="*/ 2147483647 w 2811"/>
              <a:gd name="T37" fmla="*/ 2147483647 h 1258"/>
              <a:gd name="T38" fmla="*/ 2147483647 w 2811"/>
              <a:gd name="T39" fmla="*/ 2147483647 h 1258"/>
              <a:gd name="T40" fmla="*/ 2147483647 w 2811"/>
              <a:gd name="T41" fmla="*/ 2147483647 h 1258"/>
              <a:gd name="T42" fmla="*/ 2147483647 w 2811"/>
              <a:gd name="T43" fmla="*/ 2147483647 h 1258"/>
              <a:gd name="T44" fmla="*/ 2147483647 w 2811"/>
              <a:gd name="T45" fmla="*/ 2147483647 h 1258"/>
              <a:gd name="T46" fmla="*/ 2147483647 w 2811"/>
              <a:gd name="T47" fmla="*/ 2147483647 h 1258"/>
              <a:gd name="T48" fmla="*/ 2147483647 w 2811"/>
              <a:gd name="T49" fmla="*/ 2147483647 h 1258"/>
              <a:gd name="T50" fmla="*/ 2147483647 w 2811"/>
              <a:gd name="T51" fmla="*/ 2147483647 h 1258"/>
              <a:gd name="T52" fmla="*/ 2147483647 w 2811"/>
              <a:gd name="T53" fmla="*/ 2147483647 h 1258"/>
              <a:gd name="T54" fmla="*/ 2147483647 w 2811"/>
              <a:gd name="T55" fmla="*/ 2147483647 h 1258"/>
              <a:gd name="T56" fmla="*/ 2147483647 w 2811"/>
              <a:gd name="T57" fmla="*/ 2147483647 h 1258"/>
              <a:gd name="T58" fmla="*/ 2147483647 w 2811"/>
              <a:gd name="T59" fmla="*/ 2147483647 h 1258"/>
              <a:gd name="T60" fmla="*/ 2147483647 w 2811"/>
              <a:gd name="T61" fmla="*/ 2147483647 h 1258"/>
              <a:gd name="T62" fmla="*/ 2147483647 w 2811"/>
              <a:gd name="T63" fmla="*/ 2147483647 h 1258"/>
              <a:gd name="T64" fmla="*/ 2147483647 w 2811"/>
              <a:gd name="T65" fmla="*/ 2147483647 h 1258"/>
              <a:gd name="T66" fmla="*/ 2147483647 w 2811"/>
              <a:gd name="T67" fmla="*/ 2147483647 h 1258"/>
              <a:gd name="T68" fmla="*/ 2147483647 w 2811"/>
              <a:gd name="T69" fmla="*/ 2147483647 h 1258"/>
              <a:gd name="T70" fmla="*/ 2147483647 w 2811"/>
              <a:gd name="T71" fmla="*/ 2147483647 h 1258"/>
              <a:gd name="T72" fmla="*/ 2147483647 w 2811"/>
              <a:gd name="T73" fmla="*/ 2147483647 h 1258"/>
              <a:gd name="T74" fmla="*/ 2147483647 w 2811"/>
              <a:gd name="T75" fmla="*/ 2147483647 h 1258"/>
              <a:gd name="T76" fmla="*/ 2147483647 w 2811"/>
              <a:gd name="T77" fmla="*/ 2147483647 h 1258"/>
              <a:gd name="T78" fmla="*/ 2147483647 w 2811"/>
              <a:gd name="T79" fmla="*/ 2147483647 h 1258"/>
              <a:gd name="T80" fmla="*/ 2147483647 w 2811"/>
              <a:gd name="T81" fmla="*/ 2147483647 h 1258"/>
              <a:gd name="T82" fmla="*/ 2147483647 w 2811"/>
              <a:gd name="T83" fmla="*/ 2147483647 h 1258"/>
              <a:gd name="T84" fmla="*/ 2147483647 w 2811"/>
              <a:gd name="T85" fmla="*/ 0 h 1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11"/>
              <a:gd name="T130" fmla="*/ 0 h 1258"/>
              <a:gd name="T131" fmla="*/ 2811 w 2811"/>
              <a:gd name="T132" fmla="*/ 1258 h 1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11" h="1258">
                <a:moveTo>
                  <a:pt x="0" y="1258"/>
                </a:moveTo>
                <a:lnTo>
                  <a:pt x="21" y="1236"/>
                </a:lnTo>
                <a:lnTo>
                  <a:pt x="50" y="1204"/>
                </a:lnTo>
                <a:lnTo>
                  <a:pt x="80" y="1179"/>
                </a:lnTo>
                <a:lnTo>
                  <a:pt x="92" y="1165"/>
                </a:lnTo>
                <a:lnTo>
                  <a:pt x="113" y="1149"/>
                </a:lnTo>
                <a:lnTo>
                  <a:pt x="129" y="1123"/>
                </a:lnTo>
                <a:lnTo>
                  <a:pt x="200" y="1047"/>
                </a:lnTo>
                <a:lnTo>
                  <a:pt x="210" y="1027"/>
                </a:lnTo>
                <a:lnTo>
                  <a:pt x="257" y="985"/>
                </a:lnTo>
                <a:lnTo>
                  <a:pt x="312" y="955"/>
                </a:lnTo>
                <a:lnTo>
                  <a:pt x="380" y="916"/>
                </a:lnTo>
                <a:lnTo>
                  <a:pt x="402" y="904"/>
                </a:lnTo>
                <a:lnTo>
                  <a:pt x="426" y="889"/>
                </a:lnTo>
                <a:lnTo>
                  <a:pt x="480" y="867"/>
                </a:lnTo>
                <a:lnTo>
                  <a:pt x="519" y="849"/>
                </a:lnTo>
                <a:lnTo>
                  <a:pt x="554" y="834"/>
                </a:lnTo>
                <a:lnTo>
                  <a:pt x="581" y="808"/>
                </a:lnTo>
                <a:lnTo>
                  <a:pt x="603" y="798"/>
                </a:lnTo>
                <a:lnTo>
                  <a:pt x="617" y="792"/>
                </a:lnTo>
                <a:lnTo>
                  <a:pt x="657" y="765"/>
                </a:lnTo>
                <a:lnTo>
                  <a:pt x="695" y="739"/>
                </a:lnTo>
                <a:lnTo>
                  <a:pt x="717" y="723"/>
                </a:lnTo>
                <a:lnTo>
                  <a:pt x="750" y="718"/>
                </a:lnTo>
                <a:lnTo>
                  <a:pt x="780" y="708"/>
                </a:lnTo>
                <a:lnTo>
                  <a:pt x="806" y="702"/>
                </a:lnTo>
                <a:lnTo>
                  <a:pt x="836" y="688"/>
                </a:lnTo>
                <a:lnTo>
                  <a:pt x="875" y="666"/>
                </a:lnTo>
                <a:lnTo>
                  <a:pt x="887" y="646"/>
                </a:lnTo>
                <a:lnTo>
                  <a:pt x="911" y="636"/>
                </a:lnTo>
                <a:lnTo>
                  <a:pt x="944" y="618"/>
                </a:lnTo>
                <a:lnTo>
                  <a:pt x="966" y="606"/>
                </a:lnTo>
                <a:lnTo>
                  <a:pt x="989" y="604"/>
                </a:lnTo>
                <a:lnTo>
                  <a:pt x="1007" y="589"/>
                </a:lnTo>
                <a:lnTo>
                  <a:pt x="1019" y="583"/>
                </a:lnTo>
                <a:lnTo>
                  <a:pt x="1049" y="568"/>
                </a:lnTo>
                <a:lnTo>
                  <a:pt x="1085" y="547"/>
                </a:lnTo>
                <a:lnTo>
                  <a:pt x="1121" y="538"/>
                </a:lnTo>
                <a:lnTo>
                  <a:pt x="1167" y="535"/>
                </a:lnTo>
                <a:lnTo>
                  <a:pt x="1202" y="520"/>
                </a:lnTo>
                <a:lnTo>
                  <a:pt x="1239" y="501"/>
                </a:lnTo>
                <a:lnTo>
                  <a:pt x="1271" y="484"/>
                </a:lnTo>
                <a:lnTo>
                  <a:pt x="1302" y="477"/>
                </a:lnTo>
                <a:lnTo>
                  <a:pt x="1338" y="460"/>
                </a:lnTo>
                <a:lnTo>
                  <a:pt x="1373" y="447"/>
                </a:lnTo>
                <a:lnTo>
                  <a:pt x="1398" y="448"/>
                </a:lnTo>
                <a:lnTo>
                  <a:pt x="1422" y="432"/>
                </a:lnTo>
                <a:lnTo>
                  <a:pt x="1457" y="415"/>
                </a:lnTo>
                <a:lnTo>
                  <a:pt x="1497" y="406"/>
                </a:lnTo>
                <a:lnTo>
                  <a:pt x="1559" y="390"/>
                </a:lnTo>
                <a:lnTo>
                  <a:pt x="1577" y="378"/>
                </a:lnTo>
                <a:lnTo>
                  <a:pt x="1611" y="370"/>
                </a:lnTo>
                <a:lnTo>
                  <a:pt x="1646" y="355"/>
                </a:lnTo>
                <a:lnTo>
                  <a:pt x="1673" y="346"/>
                </a:lnTo>
                <a:lnTo>
                  <a:pt x="1704" y="335"/>
                </a:lnTo>
                <a:lnTo>
                  <a:pt x="1731" y="329"/>
                </a:lnTo>
                <a:lnTo>
                  <a:pt x="1749" y="325"/>
                </a:lnTo>
                <a:lnTo>
                  <a:pt x="1778" y="304"/>
                </a:lnTo>
                <a:lnTo>
                  <a:pt x="1799" y="294"/>
                </a:lnTo>
                <a:lnTo>
                  <a:pt x="1841" y="291"/>
                </a:lnTo>
                <a:lnTo>
                  <a:pt x="1860" y="283"/>
                </a:lnTo>
                <a:lnTo>
                  <a:pt x="1893" y="273"/>
                </a:lnTo>
                <a:lnTo>
                  <a:pt x="1910" y="264"/>
                </a:lnTo>
                <a:lnTo>
                  <a:pt x="1925" y="261"/>
                </a:lnTo>
                <a:lnTo>
                  <a:pt x="1943" y="252"/>
                </a:lnTo>
                <a:lnTo>
                  <a:pt x="1982" y="246"/>
                </a:lnTo>
                <a:lnTo>
                  <a:pt x="2031" y="237"/>
                </a:lnTo>
                <a:lnTo>
                  <a:pt x="2048" y="228"/>
                </a:lnTo>
                <a:lnTo>
                  <a:pt x="2111" y="226"/>
                </a:lnTo>
                <a:lnTo>
                  <a:pt x="2144" y="211"/>
                </a:lnTo>
                <a:lnTo>
                  <a:pt x="2181" y="190"/>
                </a:lnTo>
                <a:lnTo>
                  <a:pt x="2232" y="165"/>
                </a:lnTo>
                <a:lnTo>
                  <a:pt x="2271" y="160"/>
                </a:lnTo>
                <a:lnTo>
                  <a:pt x="2307" y="144"/>
                </a:lnTo>
                <a:lnTo>
                  <a:pt x="2337" y="132"/>
                </a:lnTo>
                <a:lnTo>
                  <a:pt x="2396" y="130"/>
                </a:lnTo>
                <a:lnTo>
                  <a:pt x="2433" y="121"/>
                </a:lnTo>
                <a:lnTo>
                  <a:pt x="2492" y="81"/>
                </a:lnTo>
                <a:lnTo>
                  <a:pt x="2514" y="82"/>
                </a:lnTo>
                <a:lnTo>
                  <a:pt x="2535" y="70"/>
                </a:lnTo>
                <a:lnTo>
                  <a:pt x="2607" y="34"/>
                </a:lnTo>
                <a:lnTo>
                  <a:pt x="2643" y="34"/>
                </a:lnTo>
                <a:lnTo>
                  <a:pt x="2654" y="25"/>
                </a:lnTo>
                <a:lnTo>
                  <a:pt x="2720" y="22"/>
                </a:lnTo>
                <a:lnTo>
                  <a:pt x="2762" y="18"/>
                </a:lnTo>
                <a:lnTo>
                  <a:pt x="2778" y="0"/>
                </a:lnTo>
                <a:lnTo>
                  <a:pt x="2811" y="0"/>
                </a:lnTo>
              </a:path>
            </a:pathLst>
          </a:custGeom>
          <a:noFill/>
          <a:ln w="28575">
            <a:solidFill>
              <a:srgbClr val="00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73" name="Freeform 2120"/>
          <p:cNvSpPr>
            <a:spLocks/>
          </p:cNvSpPr>
          <p:nvPr/>
        </p:nvSpPr>
        <p:spPr bwMode="auto">
          <a:xfrm>
            <a:off x="5473700" y="2406650"/>
            <a:ext cx="3155950" cy="1744663"/>
          </a:xfrm>
          <a:custGeom>
            <a:avLst/>
            <a:gdLst>
              <a:gd name="T0" fmla="*/ 2147483647 w 2789"/>
              <a:gd name="T1" fmla="*/ 2147483647 h 1006"/>
              <a:gd name="T2" fmla="*/ 2147483647 w 2789"/>
              <a:gd name="T3" fmla="*/ 2147483647 h 1006"/>
              <a:gd name="T4" fmla="*/ 2147483647 w 2789"/>
              <a:gd name="T5" fmla="*/ 2147483647 h 1006"/>
              <a:gd name="T6" fmla="*/ 2147483647 w 2789"/>
              <a:gd name="T7" fmla="*/ 2147483647 h 1006"/>
              <a:gd name="T8" fmla="*/ 2147483647 w 2789"/>
              <a:gd name="T9" fmla="*/ 2147483647 h 1006"/>
              <a:gd name="T10" fmla="*/ 2147483647 w 2789"/>
              <a:gd name="T11" fmla="*/ 2147483647 h 1006"/>
              <a:gd name="T12" fmla="*/ 2147483647 w 2789"/>
              <a:gd name="T13" fmla="*/ 2147483647 h 1006"/>
              <a:gd name="T14" fmla="*/ 2147483647 w 2789"/>
              <a:gd name="T15" fmla="*/ 2147483647 h 1006"/>
              <a:gd name="T16" fmla="*/ 2147483647 w 2789"/>
              <a:gd name="T17" fmla="*/ 2147483647 h 1006"/>
              <a:gd name="T18" fmla="*/ 2147483647 w 2789"/>
              <a:gd name="T19" fmla="*/ 2147483647 h 1006"/>
              <a:gd name="T20" fmla="*/ 2147483647 w 2789"/>
              <a:gd name="T21" fmla="*/ 2147483647 h 1006"/>
              <a:gd name="T22" fmla="*/ 2147483647 w 2789"/>
              <a:gd name="T23" fmla="*/ 2147483647 h 1006"/>
              <a:gd name="T24" fmla="*/ 2147483647 w 2789"/>
              <a:gd name="T25" fmla="*/ 2147483647 h 1006"/>
              <a:gd name="T26" fmla="*/ 2147483647 w 2789"/>
              <a:gd name="T27" fmla="*/ 2147483647 h 1006"/>
              <a:gd name="T28" fmla="*/ 2147483647 w 2789"/>
              <a:gd name="T29" fmla="*/ 2147483647 h 1006"/>
              <a:gd name="T30" fmla="*/ 2147483647 w 2789"/>
              <a:gd name="T31" fmla="*/ 2147483647 h 1006"/>
              <a:gd name="T32" fmla="*/ 2147483647 w 2789"/>
              <a:gd name="T33" fmla="*/ 2147483647 h 1006"/>
              <a:gd name="T34" fmla="*/ 2147483647 w 2789"/>
              <a:gd name="T35" fmla="*/ 2147483647 h 1006"/>
              <a:gd name="T36" fmla="*/ 2147483647 w 2789"/>
              <a:gd name="T37" fmla="*/ 2147483647 h 1006"/>
              <a:gd name="T38" fmla="*/ 2147483647 w 2789"/>
              <a:gd name="T39" fmla="*/ 2147483647 h 1006"/>
              <a:gd name="T40" fmla="*/ 2147483647 w 2789"/>
              <a:gd name="T41" fmla="*/ 2147483647 h 1006"/>
              <a:gd name="T42" fmla="*/ 2147483647 w 2789"/>
              <a:gd name="T43" fmla="*/ 2147483647 h 1006"/>
              <a:gd name="T44" fmla="*/ 2147483647 w 2789"/>
              <a:gd name="T45" fmla="*/ 2147483647 h 1006"/>
              <a:gd name="T46" fmla="*/ 2147483647 w 2789"/>
              <a:gd name="T47" fmla="*/ 2147483647 h 1006"/>
              <a:gd name="T48" fmla="*/ 2147483647 w 2789"/>
              <a:gd name="T49" fmla="*/ 2147483647 h 1006"/>
              <a:gd name="T50" fmla="*/ 2147483647 w 2789"/>
              <a:gd name="T51" fmla="*/ 2147483647 h 1006"/>
              <a:gd name="T52" fmla="*/ 2147483647 w 2789"/>
              <a:gd name="T53" fmla="*/ 2147483647 h 1006"/>
              <a:gd name="T54" fmla="*/ 2147483647 w 2789"/>
              <a:gd name="T55" fmla="*/ 2147483647 h 1006"/>
              <a:gd name="T56" fmla="*/ 2147483647 w 2789"/>
              <a:gd name="T57" fmla="*/ 2147483647 h 1006"/>
              <a:gd name="T58" fmla="*/ 2147483647 w 2789"/>
              <a:gd name="T59" fmla="*/ 2147483647 h 1006"/>
              <a:gd name="T60" fmla="*/ 2147483647 w 2789"/>
              <a:gd name="T61" fmla="*/ 2147483647 h 1006"/>
              <a:gd name="T62" fmla="*/ 2147483647 w 2789"/>
              <a:gd name="T63" fmla="*/ 2147483647 h 1006"/>
              <a:gd name="T64" fmla="*/ 2147483647 w 2789"/>
              <a:gd name="T65" fmla="*/ 2147483647 h 1006"/>
              <a:gd name="T66" fmla="*/ 2147483647 w 2789"/>
              <a:gd name="T67" fmla="*/ 2147483647 h 1006"/>
              <a:gd name="T68" fmla="*/ 2147483647 w 2789"/>
              <a:gd name="T69" fmla="*/ 2147483647 h 1006"/>
              <a:gd name="T70" fmla="*/ 2147483647 w 2789"/>
              <a:gd name="T71" fmla="*/ 2147483647 h 1006"/>
              <a:gd name="T72" fmla="*/ 2147483647 w 2789"/>
              <a:gd name="T73" fmla="*/ 2147483647 h 1006"/>
              <a:gd name="T74" fmla="*/ 2147483647 w 2789"/>
              <a:gd name="T75" fmla="*/ 2147483647 h 1006"/>
              <a:gd name="T76" fmla="*/ 2147483647 w 2789"/>
              <a:gd name="T77" fmla="*/ 2147483647 h 1006"/>
              <a:gd name="T78" fmla="*/ 2147483647 w 2789"/>
              <a:gd name="T79" fmla="*/ 2147483647 h 1006"/>
              <a:gd name="T80" fmla="*/ 2147483647 w 2789"/>
              <a:gd name="T81" fmla="*/ 2147483647 h 1006"/>
              <a:gd name="T82" fmla="*/ 2147483647 w 2789"/>
              <a:gd name="T83" fmla="*/ 2147483647 h 1006"/>
              <a:gd name="T84" fmla="*/ 2147483647 w 2789"/>
              <a:gd name="T85" fmla="*/ 2147483647 h 1006"/>
              <a:gd name="T86" fmla="*/ 2147483647 w 2789"/>
              <a:gd name="T87" fmla="*/ 2147483647 h 1006"/>
              <a:gd name="T88" fmla="*/ 2147483647 w 2789"/>
              <a:gd name="T89" fmla="*/ 2147483647 h 10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89"/>
              <a:gd name="T136" fmla="*/ 0 h 1006"/>
              <a:gd name="T137" fmla="*/ 2789 w 2789"/>
              <a:gd name="T138" fmla="*/ 1006 h 10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89" h="1006">
                <a:moveTo>
                  <a:pt x="0" y="1006"/>
                </a:moveTo>
                <a:lnTo>
                  <a:pt x="20" y="991"/>
                </a:lnTo>
                <a:lnTo>
                  <a:pt x="48" y="970"/>
                </a:lnTo>
                <a:lnTo>
                  <a:pt x="74" y="955"/>
                </a:lnTo>
                <a:lnTo>
                  <a:pt x="92" y="940"/>
                </a:lnTo>
                <a:lnTo>
                  <a:pt x="105" y="927"/>
                </a:lnTo>
                <a:lnTo>
                  <a:pt x="121" y="917"/>
                </a:lnTo>
                <a:lnTo>
                  <a:pt x="141" y="892"/>
                </a:lnTo>
                <a:lnTo>
                  <a:pt x="179" y="877"/>
                </a:lnTo>
                <a:lnTo>
                  <a:pt x="212" y="858"/>
                </a:lnTo>
                <a:lnTo>
                  <a:pt x="245" y="831"/>
                </a:lnTo>
                <a:lnTo>
                  <a:pt x="276" y="813"/>
                </a:lnTo>
                <a:lnTo>
                  <a:pt x="311" y="790"/>
                </a:lnTo>
                <a:lnTo>
                  <a:pt x="333" y="774"/>
                </a:lnTo>
                <a:lnTo>
                  <a:pt x="359" y="763"/>
                </a:lnTo>
                <a:lnTo>
                  <a:pt x="378" y="747"/>
                </a:lnTo>
                <a:lnTo>
                  <a:pt x="395" y="736"/>
                </a:lnTo>
                <a:lnTo>
                  <a:pt x="417" y="723"/>
                </a:lnTo>
                <a:lnTo>
                  <a:pt x="458" y="706"/>
                </a:lnTo>
                <a:lnTo>
                  <a:pt x="489" y="687"/>
                </a:lnTo>
                <a:lnTo>
                  <a:pt x="527" y="679"/>
                </a:lnTo>
                <a:lnTo>
                  <a:pt x="581" y="657"/>
                </a:lnTo>
                <a:lnTo>
                  <a:pt x="605" y="642"/>
                </a:lnTo>
                <a:lnTo>
                  <a:pt x="620" y="631"/>
                </a:lnTo>
                <a:lnTo>
                  <a:pt x="647" y="618"/>
                </a:lnTo>
                <a:lnTo>
                  <a:pt x="665" y="612"/>
                </a:lnTo>
                <a:lnTo>
                  <a:pt x="687" y="594"/>
                </a:lnTo>
                <a:lnTo>
                  <a:pt x="707" y="585"/>
                </a:lnTo>
                <a:lnTo>
                  <a:pt x="737" y="582"/>
                </a:lnTo>
                <a:lnTo>
                  <a:pt x="768" y="559"/>
                </a:lnTo>
                <a:lnTo>
                  <a:pt x="821" y="537"/>
                </a:lnTo>
                <a:lnTo>
                  <a:pt x="855" y="520"/>
                </a:lnTo>
                <a:lnTo>
                  <a:pt x="902" y="510"/>
                </a:lnTo>
                <a:lnTo>
                  <a:pt x="918" y="484"/>
                </a:lnTo>
                <a:lnTo>
                  <a:pt x="950" y="481"/>
                </a:lnTo>
                <a:lnTo>
                  <a:pt x="974" y="474"/>
                </a:lnTo>
                <a:lnTo>
                  <a:pt x="1011" y="457"/>
                </a:lnTo>
                <a:lnTo>
                  <a:pt x="1046" y="444"/>
                </a:lnTo>
                <a:lnTo>
                  <a:pt x="1073" y="433"/>
                </a:lnTo>
                <a:lnTo>
                  <a:pt x="1119" y="432"/>
                </a:lnTo>
                <a:lnTo>
                  <a:pt x="1164" y="415"/>
                </a:lnTo>
                <a:lnTo>
                  <a:pt x="1209" y="402"/>
                </a:lnTo>
                <a:lnTo>
                  <a:pt x="1239" y="381"/>
                </a:lnTo>
                <a:lnTo>
                  <a:pt x="1256" y="376"/>
                </a:lnTo>
                <a:lnTo>
                  <a:pt x="1275" y="373"/>
                </a:lnTo>
                <a:lnTo>
                  <a:pt x="1311" y="363"/>
                </a:lnTo>
                <a:lnTo>
                  <a:pt x="1350" y="360"/>
                </a:lnTo>
                <a:lnTo>
                  <a:pt x="1386" y="346"/>
                </a:lnTo>
                <a:lnTo>
                  <a:pt x="1419" y="339"/>
                </a:lnTo>
                <a:lnTo>
                  <a:pt x="1442" y="327"/>
                </a:lnTo>
                <a:lnTo>
                  <a:pt x="1458" y="319"/>
                </a:lnTo>
                <a:lnTo>
                  <a:pt x="1481" y="315"/>
                </a:lnTo>
                <a:lnTo>
                  <a:pt x="1526" y="312"/>
                </a:lnTo>
                <a:lnTo>
                  <a:pt x="1563" y="306"/>
                </a:lnTo>
                <a:lnTo>
                  <a:pt x="1604" y="295"/>
                </a:lnTo>
                <a:lnTo>
                  <a:pt x="1629" y="286"/>
                </a:lnTo>
                <a:lnTo>
                  <a:pt x="1638" y="276"/>
                </a:lnTo>
                <a:lnTo>
                  <a:pt x="1664" y="270"/>
                </a:lnTo>
                <a:lnTo>
                  <a:pt x="1697" y="265"/>
                </a:lnTo>
                <a:lnTo>
                  <a:pt x="1730" y="261"/>
                </a:lnTo>
                <a:lnTo>
                  <a:pt x="1746" y="250"/>
                </a:lnTo>
                <a:lnTo>
                  <a:pt x="1758" y="240"/>
                </a:lnTo>
                <a:lnTo>
                  <a:pt x="1775" y="237"/>
                </a:lnTo>
                <a:lnTo>
                  <a:pt x="1809" y="229"/>
                </a:lnTo>
                <a:lnTo>
                  <a:pt x="1836" y="220"/>
                </a:lnTo>
                <a:lnTo>
                  <a:pt x="1865" y="213"/>
                </a:lnTo>
                <a:lnTo>
                  <a:pt x="1899" y="208"/>
                </a:lnTo>
                <a:lnTo>
                  <a:pt x="1923" y="196"/>
                </a:lnTo>
                <a:lnTo>
                  <a:pt x="1965" y="189"/>
                </a:lnTo>
                <a:lnTo>
                  <a:pt x="1992" y="178"/>
                </a:lnTo>
                <a:lnTo>
                  <a:pt x="2040" y="177"/>
                </a:lnTo>
                <a:lnTo>
                  <a:pt x="2082" y="166"/>
                </a:lnTo>
                <a:lnTo>
                  <a:pt x="2106" y="153"/>
                </a:lnTo>
                <a:lnTo>
                  <a:pt x="2161" y="131"/>
                </a:lnTo>
                <a:lnTo>
                  <a:pt x="2201" y="123"/>
                </a:lnTo>
                <a:lnTo>
                  <a:pt x="2229" y="109"/>
                </a:lnTo>
                <a:lnTo>
                  <a:pt x="2261" y="105"/>
                </a:lnTo>
                <a:lnTo>
                  <a:pt x="2303" y="97"/>
                </a:lnTo>
                <a:lnTo>
                  <a:pt x="2331" y="87"/>
                </a:lnTo>
                <a:lnTo>
                  <a:pt x="2369" y="78"/>
                </a:lnTo>
                <a:lnTo>
                  <a:pt x="2399" y="72"/>
                </a:lnTo>
                <a:lnTo>
                  <a:pt x="2436" y="67"/>
                </a:lnTo>
                <a:lnTo>
                  <a:pt x="2469" y="61"/>
                </a:lnTo>
                <a:lnTo>
                  <a:pt x="2505" y="55"/>
                </a:lnTo>
                <a:lnTo>
                  <a:pt x="2538" y="46"/>
                </a:lnTo>
                <a:lnTo>
                  <a:pt x="2568" y="34"/>
                </a:lnTo>
                <a:lnTo>
                  <a:pt x="2636" y="34"/>
                </a:lnTo>
                <a:lnTo>
                  <a:pt x="2673" y="31"/>
                </a:lnTo>
                <a:lnTo>
                  <a:pt x="2697" y="21"/>
                </a:lnTo>
                <a:lnTo>
                  <a:pt x="2736" y="13"/>
                </a:lnTo>
                <a:lnTo>
                  <a:pt x="2789"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3974" name="Text Box 2121"/>
          <p:cNvSpPr txBox="1">
            <a:spLocks noChangeArrowheads="1"/>
          </p:cNvSpPr>
          <p:nvPr/>
        </p:nvSpPr>
        <p:spPr bwMode="auto">
          <a:xfrm>
            <a:off x="7102475" y="1893888"/>
            <a:ext cx="1168400"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srgbClr val="00FFFF"/>
                </a:solidFill>
                <a:cs typeface="Arial" charset="0"/>
              </a:rPr>
              <a:t>Clopidogrel</a:t>
            </a:r>
          </a:p>
        </p:txBody>
      </p:sp>
      <p:sp>
        <p:nvSpPr>
          <p:cNvPr id="123975" name="Text Box 2122"/>
          <p:cNvSpPr txBox="1">
            <a:spLocks noChangeArrowheads="1"/>
          </p:cNvSpPr>
          <p:nvPr/>
        </p:nvSpPr>
        <p:spPr bwMode="auto">
          <a:xfrm>
            <a:off x="7739063" y="2679700"/>
            <a:ext cx="1047018" cy="307777"/>
          </a:xfrm>
          <a:prstGeom prst="rect">
            <a:avLst/>
          </a:prstGeom>
          <a:noFill/>
          <a:ln w="9525">
            <a:noFill/>
            <a:miter lim="800000"/>
            <a:headEnd/>
            <a:tailEnd/>
          </a:ln>
        </p:spPr>
        <p:txBody>
          <a:bodyPr wrap="none">
            <a:spAutoFit/>
          </a:bodyPr>
          <a:lstStyle/>
          <a:p>
            <a:pPr fontAlgn="base">
              <a:spcBef>
                <a:spcPct val="0"/>
              </a:spcBef>
              <a:spcAft>
                <a:spcPct val="0"/>
              </a:spcAft>
            </a:pPr>
            <a:r>
              <a:rPr lang="en-GB" sz="1400" b="1" dirty="0" err="1">
                <a:solidFill>
                  <a:srgbClr val="FFCC00"/>
                </a:solidFill>
                <a:cs typeface="Arial" charset="0"/>
              </a:rPr>
              <a:t>Ticagrelor</a:t>
            </a:r>
            <a:endParaRPr lang="en-GB" sz="1400" b="1" dirty="0">
              <a:solidFill>
                <a:srgbClr val="FFCC00"/>
              </a:solidFill>
              <a:cs typeface="Arial" charset="0"/>
            </a:endParaRPr>
          </a:p>
        </p:txBody>
      </p:sp>
      <p:sp>
        <p:nvSpPr>
          <p:cNvPr id="123976" name="Text Box 2123"/>
          <p:cNvSpPr txBox="1">
            <a:spLocks noChangeArrowheads="1"/>
          </p:cNvSpPr>
          <p:nvPr/>
        </p:nvSpPr>
        <p:spPr bwMode="auto">
          <a:xfrm>
            <a:off x="8593138" y="2244725"/>
            <a:ext cx="528637"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srgbClr val="FFCC00"/>
                </a:solidFill>
                <a:cs typeface="Arial" charset="0"/>
              </a:rPr>
              <a:t>5.28</a:t>
            </a:r>
          </a:p>
        </p:txBody>
      </p:sp>
      <p:sp>
        <p:nvSpPr>
          <p:cNvPr id="123977" name="Text Box 2124"/>
          <p:cNvSpPr txBox="1">
            <a:spLocks noChangeArrowheads="1"/>
          </p:cNvSpPr>
          <p:nvPr/>
        </p:nvSpPr>
        <p:spPr bwMode="auto">
          <a:xfrm>
            <a:off x="8604250" y="1793875"/>
            <a:ext cx="528638" cy="304800"/>
          </a:xfrm>
          <a:prstGeom prst="rect">
            <a:avLst/>
          </a:prstGeom>
          <a:noFill/>
          <a:ln w="9525">
            <a:noFill/>
            <a:miter lim="800000"/>
            <a:headEnd/>
            <a:tailEnd/>
          </a:ln>
        </p:spPr>
        <p:txBody>
          <a:bodyPr wrap="none">
            <a:spAutoFit/>
          </a:bodyPr>
          <a:lstStyle/>
          <a:p>
            <a:pPr fontAlgn="base">
              <a:spcBef>
                <a:spcPct val="0"/>
              </a:spcBef>
              <a:spcAft>
                <a:spcPct val="0"/>
              </a:spcAft>
            </a:pPr>
            <a:r>
              <a:rPr lang="en-GB" sz="1400" b="1">
                <a:solidFill>
                  <a:srgbClr val="00FFFF"/>
                </a:solidFill>
                <a:cs typeface="Arial" charset="0"/>
              </a:rPr>
              <a:t>6.60</a:t>
            </a:r>
          </a:p>
        </p:txBody>
      </p:sp>
      <p:sp>
        <p:nvSpPr>
          <p:cNvPr id="123978" name="Text Box 2125"/>
          <p:cNvSpPr txBox="1">
            <a:spLocks noChangeArrowheads="1"/>
          </p:cNvSpPr>
          <p:nvPr/>
        </p:nvSpPr>
        <p:spPr bwMode="auto">
          <a:xfrm>
            <a:off x="4837113" y="5461000"/>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8,688</a:t>
            </a:r>
          </a:p>
        </p:txBody>
      </p:sp>
      <p:sp>
        <p:nvSpPr>
          <p:cNvPr id="123979" name="Text Box 2126"/>
          <p:cNvSpPr txBox="1">
            <a:spLocks noChangeArrowheads="1"/>
          </p:cNvSpPr>
          <p:nvPr/>
        </p:nvSpPr>
        <p:spPr bwMode="auto">
          <a:xfrm>
            <a:off x="4837113" y="5178425"/>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8,673</a:t>
            </a:r>
          </a:p>
        </p:txBody>
      </p:sp>
      <p:sp>
        <p:nvSpPr>
          <p:cNvPr id="123980" name="Text Box 2127"/>
          <p:cNvSpPr txBox="1">
            <a:spLocks noChangeArrowheads="1"/>
          </p:cNvSpPr>
          <p:nvPr/>
        </p:nvSpPr>
        <p:spPr bwMode="auto">
          <a:xfrm>
            <a:off x="6002338" y="5461000"/>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8,286</a:t>
            </a:r>
          </a:p>
        </p:txBody>
      </p:sp>
      <p:sp>
        <p:nvSpPr>
          <p:cNvPr id="123981" name="Text Box 2128"/>
          <p:cNvSpPr txBox="1">
            <a:spLocks noChangeArrowheads="1"/>
          </p:cNvSpPr>
          <p:nvPr/>
        </p:nvSpPr>
        <p:spPr bwMode="auto">
          <a:xfrm>
            <a:off x="6002338" y="5178425"/>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8,397</a:t>
            </a:r>
          </a:p>
        </p:txBody>
      </p:sp>
      <p:sp>
        <p:nvSpPr>
          <p:cNvPr id="123982" name="Text Box 2129"/>
          <p:cNvSpPr txBox="1">
            <a:spLocks noChangeArrowheads="1"/>
          </p:cNvSpPr>
          <p:nvPr/>
        </p:nvSpPr>
        <p:spPr bwMode="auto">
          <a:xfrm>
            <a:off x="7161213" y="5461000"/>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6,379</a:t>
            </a:r>
          </a:p>
        </p:txBody>
      </p:sp>
      <p:sp>
        <p:nvSpPr>
          <p:cNvPr id="123983" name="Text Box 2130"/>
          <p:cNvSpPr txBox="1">
            <a:spLocks noChangeArrowheads="1"/>
          </p:cNvSpPr>
          <p:nvPr/>
        </p:nvSpPr>
        <p:spPr bwMode="auto">
          <a:xfrm>
            <a:off x="7161213" y="5178425"/>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6,480</a:t>
            </a:r>
          </a:p>
        </p:txBody>
      </p:sp>
      <p:sp>
        <p:nvSpPr>
          <p:cNvPr id="123984" name="Text Box 2133"/>
          <p:cNvSpPr txBox="1">
            <a:spLocks noChangeArrowheads="1"/>
          </p:cNvSpPr>
          <p:nvPr/>
        </p:nvSpPr>
        <p:spPr bwMode="auto">
          <a:xfrm>
            <a:off x="5499100" y="4705350"/>
            <a:ext cx="3106738" cy="304800"/>
          </a:xfrm>
          <a:prstGeom prst="rect">
            <a:avLst/>
          </a:prstGeom>
          <a:noFill/>
          <a:ln w="9525">
            <a:noFill/>
            <a:miter lim="800000"/>
            <a:headEnd/>
            <a:tailEnd/>
          </a:ln>
        </p:spPr>
        <p:txBody>
          <a:bodyPr>
            <a:spAutoFit/>
          </a:bodyPr>
          <a:lstStyle/>
          <a:p>
            <a:pPr fontAlgn="base">
              <a:spcBef>
                <a:spcPct val="0"/>
              </a:spcBef>
              <a:spcAft>
                <a:spcPct val="0"/>
              </a:spcAft>
            </a:pPr>
            <a:r>
              <a:rPr lang="en-GB" sz="1400" b="1">
                <a:solidFill>
                  <a:prstClr val="white"/>
                </a:solidFill>
                <a:cs typeface="Arial" charset="0"/>
              </a:rPr>
              <a:t>Days after randomisation</a:t>
            </a:r>
            <a:r>
              <a:rPr lang="en-GB" sz="1400" b="1" baseline="30000">
                <a:solidFill>
                  <a:prstClr val="white"/>
                </a:solidFill>
                <a:cs typeface="Arial" charset="0"/>
              </a:rPr>
              <a:t>*</a:t>
            </a:r>
            <a:endParaRPr lang="en-GB" sz="1400" b="1">
              <a:solidFill>
                <a:prstClr val="white"/>
              </a:solidFill>
              <a:cs typeface="Arial" charset="0"/>
            </a:endParaRPr>
          </a:p>
        </p:txBody>
      </p:sp>
      <p:sp>
        <p:nvSpPr>
          <p:cNvPr id="123985" name="Text Box 2134"/>
          <p:cNvSpPr txBox="1">
            <a:spLocks noChangeArrowheads="1"/>
          </p:cNvSpPr>
          <p:nvPr/>
        </p:nvSpPr>
        <p:spPr bwMode="auto">
          <a:xfrm>
            <a:off x="6034088" y="3910013"/>
            <a:ext cx="2749550" cy="274637"/>
          </a:xfrm>
          <a:prstGeom prst="rect">
            <a:avLst/>
          </a:prstGeom>
          <a:noFill/>
          <a:ln w="9525">
            <a:noFill/>
            <a:miter lim="800000"/>
            <a:headEnd/>
            <a:tailEnd/>
          </a:ln>
        </p:spPr>
        <p:txBody>
          <a:bodyPr wrap="none">
            <a:spAutoFit/>
          </a:bodyPr>
          <a:lstStyle/>
          <a:p>
            <a:pPr fontAlgn="base">
              <a:spcBef>
                <a:spcPct val="0"/>
              </a:spcBef>
              <a:spcAft>
                <a:spcPct val="0"/>
              </a:spcAft>
            </a:pPr>
            <a:r>
              <a:rPr lang="en-GB" sz="1200" b="1">
                <a:solidFill>
                  <a:prstClr val="white"/>
                </a:solidFill>
                <a:cs typeface="Arial" charset="0"/>
              </a:rPr>
              <a:t>HR 0.80 (95% CI 0.70–0.91), p&lt;0.001</a:t>
            </a:r>
          </a:p>
        </p:txBody>
      </p:sp>
      <p:sp>
        <p:nvSpPr>
          <p:cNvPr id="123986" name="Text Box 2135"/>
          <p:cNvSpPr txBox="1">
            <a:spLocks noChangeArrowheads="1"/>
          </p:cNvSpPr>
          <p:nvPr/>
        </p:nvSpPr>
        <p:spPr bwMode="auto">
          <a:xfrm>
            <a:off x="5424488" y="5459413"/>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8,437</a:t>
            </a:r>
          </a:p>
        </p:txBody>
      </p:sp>
      <p:sp>
        <p:nvSpPr>
          <p:cNvPr id="123987" name="Text Box 2136"/>
          <p:cNvSpPr txBox="1">
            <a:spLocks noChangeArrowheads="1"/>
          </p:cNvSpPr>
          <p:nvPr/>
        </p:nvSpPr>
        <p:spPr bwMode="auto">
          <a:xfrm>
            <a:off x="5424488" y="5176838"/>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8,543</a:t>
            </a:r>
          </a:p>
        </p:txBody>
      </p:sp>
      <p:sp>
        <p:nvSpPr>
          <p:cNvPr id="123988" name="Text Box 2137"/>
          <p:cNvSpPr txBox="1">
            <a:spLocks noChangeArrowheads="1"/>
          </p:cNvSpPr>
          <p:nvPr/>
        </p:nvSpPr>
        <p:spPr bwMode="auto">
          <a:xfrm>
            <a:off x="6588125" y="5459413"/>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6,945</a:t>
            </a:r>
          </a:p>
        </p:txBody>
      </p:sp>
      <p:sp>
        <p:nvSpPr>
          <p:cNvPr id="123989" name="Text Box 2138"/>
          <p:cNvSpPr txBox="1">
            <a:spLocks noChangeArrowheads="1"/>
          </p:cNvSpPr>
          <p:nvPr/>
        </p:nvSpPr>
        <p:spPr bwMode="auto">
          <a:xfrm>
            <a:off x="6588125" y="5176838"/>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7,028</a:t>
            </a:r>
          </a:p>
        </p:txBody>
      </p:sp>
      <p:sp>
        <p:nvSpPr>
          <p:cNvPr id="123990" name="Text Box 2139"/>
          <p:cNvSpPr txBox="1">
            <a:spLocks noChangeArrowheads="1"/>
          </p:cNvSpPr>
          <p:nvPr/>
        </p:nvSpPr>
        <p:spPr bwMode="auto">
          <a:xfrm>
            <a:off x="7743825" y="5459413"/>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4,751</a:t>
            </a:r>
          </a:p>
        </p:txBody>
      </p:sp>
      <p:sp>
        <p:nvSpPr>
          <p:cNvPr id="123991" name="Text Box 2140"/>
          <p:cNvSpPr txBox="1">
            <a:spLocks noChangeArrowheads="1"/>
          </p:cNvSpPr>
          <p:nvPr/>
        </p:nvSpPr>
        <p:spPr bwMode="auto">
          <a:xfrm>
            <a:off x="7743825" y="5176838"/>
            <a:ext cx="125095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prstClr val="white"/>
                </a:solidFill>
                <a:cs typeface="Arial" charset="0"/>
              </a:rPr>
              <a:t>4,822</a:t>
            </a:r>
          </a:p>
        </p:txBody>
      </p:sp>
      <p:sp>
        <p:nvSpPr>
          <p:cNvPr id="123992" name="Text Box 2141"/>
          <p:cNvSpPr txBox="1">
            <a:spLocks noChangeArrowheads="1"/>
          </p:cNvSpPr>
          <p:nvPr/>
        </p:nvSpPr>
        <p:spPr bwMode="auto">
          <a:xfrm rot="-5400000">
            <a:off x="3666331" y="2645569"/>
            <a:ext cx="2605088" cy="304800"/>
          </a:xfrm>
          <a:prstGeom prst="rect">
            <a:avLst/>
          </a:prstGeom>
          <a:noFill/>
          <a:ln w="9525">
            <a:noFill/>
            <a:miter lim="800000"/>
            <a:headEnd/>
            <a:tailEnd/>
          </a:ln>
        </p:spPr>
        <p:txBody>
          <a:bodyPr>
            <a:spAutoFit/>
          </a:bodyPr>
          <a:lstStyle/>
          <a:p>
            <a:pPr fontAlgn="base">
              <a:spcBef>
                <a:spcPct val="0"/>
              </a:spcBef>
              <a:spcAft>
                <a:spcPct val="0"/>
              </a:spcAft>
            </a:pPr>
            <a:r>
              <a:rPr lang="en-GB" sz="1400" b="1" dirty="0">
                <a:solidFill>
                  <a:prstClr val="white"/>
                </a:solidFill>
                <a:cs typeface="Arial" charset="0"/>
              </a:rPr>
              <a:t>Cumulative incidence (%)</a:t>
            </a:r>
          </a:p>
        </p:txBody>
      </p:sp>
      <p:sp>
        <p:nvSpPr>
          <p:cNvPr id="123993" name="Rectangle 2143"/>
          <p:cNvSpPr>
            <a:spLocks noGrp="1" noChangeArrowheads="1"/>
          </p:cNvSpPr>
          <p:nvPr>
            <p:ph type="title" idx="4294967295"/>
          </p:nvPr>
        </p:nvSpPr>
        <p:spPr>
          <a:xfrm>
            <a:off x="495300" y="207963"/>
            <a:ext cx="8048625" cy="1077912"/>
          </a:xfrm>
          <a:noFill/>
        </p:spPr>
        <p:txBody>
          <a:bodyPr/>
          <a:lstStyle/>
          <a:p>
            <a:r>
              <a:rPr lang="en-GB" sz="3200" b="0" dirty="0" smtClean="0">
                <a:latin typeface="Calibri" pitchFamily="34" charset="0"/>
              </a:rPr>
              <a:t>Primary efficacy end point over time </a:t>
            </a:r>
            <a:br>
              <a:rPr lang="en-GB" sz="3200" b="0" dirty="0" smtClean="0">
                <a:latin typeface="Calibri" pitchFamily="34" charset="0"/>
              </a:rPr>
            </a:br>
            <a:r>
              <a:rPr lang="en-GB" sz="3200" b="0" dirty="0" smtClean="0">
                <a:latin typeface="Calibri" pitchFamily="34" charset="0"/>
              </a:rPr>
              <a:t>(composite of CV death, MI or stroke)</a:t>
            </a:r>
          </a:p>
        </p:txBody>
      </p:sp>
      <p:sp>
        <p:nvSpPr>
          <p:cNvPr id="123994" name="Rectangle 2144"/>
          <p:cNvSpPr>
            <a:spLocks noChangeArrowheads="1"/>
          </p:cNvSpPr>
          <p:nvPr/>
        </p:nvSpPr>
        <p:spPr bwMode="auto">
          <a:xfrm>
            <a:off x="411163" y="5853113"/>
            <a:ext cx="5651500" cy="338137"/>
          </a:xfrm>
          <a:prstGeom prst="rect">
            <a:avLst/>
          </a:prstGeom>
          <a:noFill/>
          <a:ln w="9525" algn="ctr">
            <a:noFill/>
            <a:miter lim="800000"/>
            <a:headEnd/>
            <a:tailEnd/>
          </a:ln>
        </p:spPr>
        <p:txBody>
          <a:bodyPr wrap="none">
            <a:spAutoFit/>
          </a:bodyPr>
          <a:lstStyle/>
          <a:p>
            <a:pPr fontAlgn="base">
              <a:spcBef>
                <a:spcPct val="0"/>
              </a:spcBef>
              <a:spcAft>
                <a:spcPct val="20000"/>
              </a:spcAft>
              <a:buClr>
                <a:srgbClr val="F7B615"/>
              </a:buClr>
              <a:buSzPct val="110000"/>
            </a:pPr>
            <a:r>
              <a:rPr lang="en-GB" sz="1600">
                <a:solidFill>
                  <a:prstClr val="white"/>
                </a:solidFill>
                <a:latin typeface="Calibri" pitchFamily="34" charset="0"/>
                <a:cs typeface="Arial" charset="0"/>
              </a:rPr>
              <a:t>*Excludes patients with any primary event during the first 30 days</a:t>
            </a:r>
          </a:p>
        </p:txBody>
      </p:sp>
    </p:spTree>
    <p:extLst>
      <p:ext uri="{BB962C8B-B14F-4D97-AF65-F5344CB8AC3E}">
        <p14:creationId xmlns:p14="http://schemas.microsoft.com/office/powerpoint/2010/main" val="10469004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500063" y="207963"/>
            <a:ext cx="7872412" cy="1077912"/>
          </a:xfrm>
        </p:spPr>
        <p:txBody>
          <a:bodyPr/>
          <a:lstStyle/>
          <a:p>
            <a:r>
              <a:rPr lang="en-GB" sz="3200" b="0" dirty="0" smtClean="0">
                <a:latin typeface="Calibri" pitchFamily="34" charset="0"/>
              </a:rPr>
              <a:t>Time to major bleeding </a:t>
            </a:r>
            <a:br>
              <a:rPr lang="en-GB" sz="3200" b="0" dirty="0" smtClean="0">
                <a:latin typeface="Calibri" pitchFamily="34" charset="0"/>
              </a:rPr>
            </a:br>
            <a:r>
              <a:rPr lang="en-GB" sz="3200" b="0" dirty="0" smtClean="0">
                <a:latin typeface="Calibri" pitchFamily="34" charset="0"/>
              </a:rPr>
              <a:t>Primary safety event </a:t>
            </a:r>
          </a:p>
        </p:txBody>
      </p:sp>
      <p:sp>
        <p:nvSpPr>
          <p:cNvPr id="124931" name="Text Box 3"/>
          <p:cNvSpPr txBox="1">
            <a:spLocks noChangeArrowheads="1"/>
          </p:cNvSpPr>
          <p:nvPr/>
        </p:nvSpPr>
        <p:spPr bwMode="auto">
          <a:xfrm>
            <a:off x="825500" y="5524500"/>
            <a:ext cx="1509713"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No. at risk</a:t>
            </a:r>
          </a:p>
        </p:txBody>
      </p:sp>
      <p:sp>
        <p:nvSpPr>
          <p:cNvPr id="124932" name="Text Box 4"/>
          <p:cNvSpPr txBox="1">
            <a:spLocks noChangeArrowheads="1"/>
          </p:cNvSpPr>
          <p:nvPr/>
        </p:nvSpPr>
        <p:spPr bwMode="auto">
          <a:xfrm>
            <a:off x="825500" y="6116638"/>
            <a:ext cx="1509713"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Clopidogrel</a:t>
            </a:r>
          </a:p>
        </p:txBody>
      </p:sp>
      <p:sp>
        <p:nvSpPr>
          <p:cNvPr id="124933" name="Text Box 5"/>
          <p:cNvSpPr txBox="1">
            <a:spLocks noChangeArrowheads="1"/>
          </p:cNvSpPr>
          <p:nvPr/>
        </p:nvSpPr>
        <p:spPr bwMode="auto">
          <a:xfrm>
            <a:off x="825500" y="5811838"/>
            <a:ext cx="1509713"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Ticagrelor</a:t>
            </a:r>
          </a:p>
        </p:txBody>
      </p:sp>
      <p:sp>
        <p:nvSpPr>
          <p:cNvPr id="124934" name="Text Box 6"/>
          <p:cNvSpPr txBox="1">
            <a:spLocks noChangeArrowheads="1"/>
          </p:cNvSpPr>
          <p:nvPr/>
        </p:nvSpPr>
        <p:spPr bwMode="auto">
          <a:xfrm>
            <a:off x="2028825" y="61166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9,186</a:t>
            </a:r>
          </a:p>
        </p:txBody>
      </p:sp>
      <p:sp>
        <p:nvSpPr>
          <p:cNvPr id="124935" name="Text Box 7"/>
          <p:cNvSpPr txBox="1">
            <a:spLocks noChangeArrowheads="1"/>
          </p:cNvSpPr>
          <p:nvPr/>
        </p:nvSpPr>
        <p:spPr bwMode="auto">
          <a:xfrm>
            <a:off x="2028825" y="58118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9,235</a:t>
            </a:r>
          </a:p>
        </p:txBody>
      </p:sp>
      <p:sp>
        <p:nvSpPr>
          <p:cNvPr id="124936" name="Text Box 8"/>
          <p:cNvSpPr txBox="1">
            <a:spLocks noChangeArrowheads="1"/>
          </p:cNvSpPr>
          <p:nvPr/>
        </p:nvSpPr>
        <p:spPr bwMode="auto">
          <a:xfrm>
            <a:off x="2687638" y="61166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dirty="0">
                <a:solidFill>
                  <a:prstClr val="white"/>
                </a:solidFill>
                <a:cs typeface="Arial" charset="0"/>
              </a:rPr>
              <a:t>7,305</a:t>
            </a:r>
          </a:p>
        </p:txBody>
      </p:sp>
      <p:sp>
        <p:nvSpPr>
          <p:cNvPr id="124937" name="Text Box 9"/>
          <p:cNvSpPr txBox="1">
            <a:spLocks noChangeArrowheads="1"/>
          </p:cNvSpPr>
          <p:nvPr/>
        </p:nvSpPr>
        <p:spPr bwMode="auto">
          <a:xfrm>
            <a:off x="2687638" y="58118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7,246</a:t>
            </a:r>
          </a:p>
        </p:txBody>
      </p:sp>
      <p:sp>
        <p:nvSpPr>
          <p:cNvPr id="124938" name="Text Box 10"/>
          <p:cNvSpPr txBox="1">
            <a:spLocks noChangeArrowheads="1"/>
          </p:cNvSpPr>
          <p:nvPr/>
        </p:nvSpPr>
        <p:spPr bwMode="auto">
          <a:xfrm>
            <a:off x="3544888" y="61166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6,930</a:t>
            </a:r>
          </a:p>
        </p:txBody>
      </p:sp>
      <p:sp>
        <p:nvSpPr>
          <p:cNvPr id="124939" name="Text Box 11"/>
          <p:cNvSpPr txBox="1">
            <a:spLocks noChangeArrowheads="1"/>
          </p:cNvSpPr>
          <p:nvPr/>
        </p:nvSpPr>
        <p:spPr bwMode="auto">
          <a:xfrm>
            <a:off x="3544888" y="58118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b="1">
                <a:solidFill>
                  <a:prstClr val="white"/>
                </a:solidFill>
                <a:cs typeface="Arial" charset="0"/>
              </a:rPr>
              <a:t>6,826</a:t>
            </a:r>
          </a:p>
        </p:txBody>
      </p:sp>
      <p:sp>
        <p:nvSpPr>
          <p:cNvPr id="124940" name="Text Box 12"/>
          <p:cNvSpPr txBox="1">
            <a:spLocks noChangeArrowheads="1"/>
          </p:cNvSpPr>
          <p:nvPr/>
        </p:nvSpPr>
        <p:spPr bwMode="auto">
          <a:xfrm>
            <a:off x="4402138" y="61166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b="1">
                <a:solidFill>
                  <a:prstClr val="white"/>
                </a:solidFill>
                <a:cs typeface="Arial" charset="0"/>
              </a:rPr>
              <a:t>6,670</a:t>
            </a:r>
          </a:p>
        </p:txBody>
      </p:sp>
      <p:sp>
        <p:nvSpPr>
          <p:cNvPr id="124941" name="Text Box 13"/>
          <p:cNvSpPr txBox="1">
            <a:spLocks noChangeArrowheads="1"/>
          </p:cNvSpPr>
          <p:nvPr/>
        </p:nvSpPr>
        <p:spPr bwMode="auto">
          <a:xfrm>
            <a:off x="3560763" y="5302250"/>
            <a:ext cx="2932112" cy="336550"/>
          </a:xfrm>
          <a:prstGeom prst="rect">
            <a:avLst/>
          </a:prstGeom>
          <a:noFill/>
          <a:ln w="9525">
            <a:noFill/>
            <a:miter lim="800000"/>
            <a:headEnd/>
            <a:tailEnd/>
          </a:ln>
        </p:spPr>
        <p:txBody>
          <a:bodyPr>
            <a:spAutoFit/>
          </a:bodyPr>
          <a:lstStyle/>
          <a:p>
            <a:pPr fontAlgn="base">
              <a:spcBef>
                <a:spcPct val="0"/>
              </a:spcBef>
              <a:spcAft>
                <a:spcPct val="0"/>
              </a:spcAft>
            </a:pPr>
            <a:r>
              <a:rPr lang="en-GB" sz="1600" b="1">
                <a:solidFill>
                  <a:prstClr val="white"/>
                </a:solidFill>
                <a:cs typeface="Arial" charset="0"/>
              </a:rPr>
              <a:t>Days from first IP dose</a:t>
            </a:r>
          </a:p>
        </p:txBody>
      </p:sp>
      <p:sp>
        <p:nvSpPr>
          <p:cNvPr id="124942" name="Text Box 14"/>
          <p:cNvSpPr txBox="1">
            <a:spLocks noChangeArrowheads="1"/>
          </p:cNvSpPr>
          <p:nvPr/>
        </p:nvSpPr>
        <p:spPr bwMode="auto">
          <a:xfrm>
            <a:off x="5259388" y="61166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5,209</a:t>
            </a:r>
          </a:p>
        </p:txBody>
      </p:sp>
      <p:sp>
        <p:nvSpPr>
          <p:cNvPr id="124943" name="Text Box 15"/>
          <p:cNvSpPr txBox="1">
            <a:spLocks noChangeArrowheads="1"/>
          </p:cNvSpPr>
          <p:nvPr/>
        </p:nvSpPr>
        <p:spPr bwMode="auto">
          <a:xfrm>
            <a:off x="5259388" y="58118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b="1">
                <a:solidFill>
                  <a:prstClr val="white"/>
                </a:solidFill>
                <a:cs typeface="Arial" charset="0"/>
              </a:rPr>
              <a:t>5,129</a:t>
            </a:r>
          </a:p>
        </p:txBody>
      </p:sp>
      <p:sp>
        <p:nvSpPr>
          <p:cNvPr id="124944" name="Text Box 16"/>
          <p:cNvSpPr txBox="1">
            <a:spLocks noChangeArrowheads="1"/>
          </p:cNvSpPr>
          <p:nvPr/>
        </p:nvSpPr>
        <p:spPr bwMode="auto">
          <a:xfrm>
            <a:off x="6116638" y="61166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dirty="0">
                <a:solidFill>
                  <a:prstClr val="white"/>
                </a:solidFill>
                <a:cs typeface="Arial" charset="0"/>
              </a:rPr>
              <a:t>3,841</a:t>
            </a:r>
          </a:p>
        </p:txBody>
      </p:sp>
      <p:sp>
        <p:nvSpPr>
          <p:cNvPr id="124945" name="Text Box 17"/>
          <p:cNvSpPr txBox="1">
            <a:spLocks noChangeArrowheads="1"/>
          </p:cNvSpPr>
          <p:nvPr/>
        </p:nvSpPr>
        <p:spPr bwMode="auto">
          <a:xfrm>
            <a:off x="6116638" y="58118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3,783</a:t>
            </a:r>
          </a:p>
        </p:txBody>
      </p:sp>
      <p:sp>
        <p:nvSpPr>
          <p:cNvPr id="124946" name="Text Box 18"/>
          <p:cNvSpPr txBox="1">
            <a:spLocks noChangeArrowheads="1"/>
          </p:cNvSpPr>
          <p:nvPr/>
        </p:nvSpPr>
        <p:spPr bwMode="auto">
          <a:xfrm>
            <a:off x="6973888" y="61166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3,479</a:t>
            </a:r>
          </a:p>
        </p:txBody>
      </p:sp>
      <p:sp>
        <p:nvSpPr>
          <p:cNvPr id="124947" name="Text Box 19"/>
          <p:cNvSpPr txBox="1">
            <a:spLocks noChangeArrowheads="1"/>
          </p:cNvSpPr>
          <p:nvPr/>
        </p:nvSpPr>
        <p:spPr bwMode="auto">
          <a:xfrm>
            <a:off x="6973888" y="58118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3,433</a:t>
            </a:r>
          </a:p>
        </p:txBody>
      </p:sp>
      <p:sp>
        <p:nvSpPr>
          <p:cNvPr id="124948" name="Text Box 20"/>
          <p:cNvSpPr txBox="1">
            <a:spLocks noChangeArrowheads="1"/>
          </p:cNvSpPr>
          <p:nvPr/>
        </p:nvSpPr>
        <p:spPr bwMode="auto">
          <a:xfrm>
            <a:off x="2305050" y="4945063"/>
            <a:ext cx="296863"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prstClr val="white"/>
                </a:solidFill>
                <a:cs typeface="Arial" charset="0"/>
              </a:rPr>
              <a:t>0</a:t>
            </a:r>
          </a:p>
        </p:txBody>
      </p:sp>
      <p:sp>
        <p:nvSpPr>
          <p:cNvPr id="124949" name="Text Box 21"/>
          <p:cNvSpPr txBox="1">
            <a:spLocks noChangeArrowheads="1"/>
          </p:cNvSpPr>
          <p:nvPr/>
        </p:nvSpPr>
        <p:spPr bwMode="auto">
          <a:xfrm>
            <a:off x="3105150" y="4945063"/>
            <a:ext cx="409575"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prstClr val="white"/>
                </a:solidFill>
                <a:cs typeface="Arial" charset="0"/>
              </a:rPr>
              <a:t>60</a:t>
            </a:r>
          </a:p>
        </p:txBody>
      </p:sp>
      <p:sp>
        <p:nvSpPr>
          <p:cNvPr id="124950" name="Text Box 22"/>
          <p:cNvSpPr txBox="1">
            <a:spLocks noChangeArrowheads="1"/>
          </p:cNvSpPr>
          <p:nvPr/>
        </p:nvSpPr>
        <p:spPr bwMode="auto">
          <a:xfrm>
            <a:off x="3905250" y="4945063"/>
            <a:ext cx="522288"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prstClr val="white"/>
                </a:solidFill>
                <a:cs typeface="Arial" charset="0"/>
              </a:rPr>
              <a:t>120</a:t>
            </a:r>
          </a:p>
        </p:txBody>
      </p:sp>
      <p:sp>
        <p:nvSpPr>
          <p:cNvPr id="124951" name="Text Box 23"/>
          <p:cNvSpPr txBox="1">
            <a:spLocks noChangeArrowheads="1"/>
          </p:cNvSpPr>
          <p:nvPr/>
        </p:nvSpPr>
        <p:spPr bwMode="auto">
          <a:xfrm>
            <a:off x="4762500" y="4945063"/>
            <a:ext cx="522288"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prstClr val="white"/>
                </a:solidFill>
                <a:cs typeface="Arial" charset="0"/>
              </a:rPr>
              <a:t>180</a:t>
            </a:r>
          </a:p>
        </p:txBody>
      </p:sp>
      <p:sp>
        <p:nvSpPr>
          <p:cNvPr id="124952" name="Text Box 24"/>
          <p:cNvSpPr txBox="1">
            <a:spLocks noChangeArrowheads="1"/>
          </p:cNvSpPr>
          <p:nvPr/>
        </p:nvSpPr>
        <p:spPr bwMode="auto">
          <a:xfrm>
            <a:off x="5618163" y="4945063"/>
            <a:ext cx="522287"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prstClr val="white"/>
                </a:solidFill>
                <a:cs typeface="Arial" charset="0"/>
              </a:rPr>
              <a:t>240</a:t>
            </a:r>
          </a:p>
        </p:txBody>
      </p:sp>
      <p:sp>
        <p:nvSpPr>
          <p:cNvPr id="124953" name="Text Box 25"/>
          <p:cNvSpPr txBox="1">
            <a:spLocks noChangeArrowheads="1"/>
          </p:cNvSpPr>
          <p:nvPr/>
        </p:nvSpPr>
        <p:spPr bwMode="auto">
          <a:xfrm>
            <a:off x="6473825" y="4945063"/>
            <a:ext cx="522288"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prstClr val="white"/>
                </a:solidFill>
                <a:cs typeface="Arial" charset="0"/>
              </a:rPr>
              <a:t>300</a:t>
            </a:r>
          </a:p>
        </p:txBody>
      </p:sp>
      <p:sp>
        <p:nvSpPr>
          <p:cNvPr id="124954" name="Text Box 26"/>
          <p:cNvSpPr txBox="1">
            <a:spLocks noChangeArrowheads="1"/>
          </p:cNvSpPr>
          <p:nvPr/>
        </p:nvSpPr>
        <p:spPr bwMode="auto">
          <a:xfrm>
            <a:off x="7331075" y="4945063"/>
            <a:ext cx="522288"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prstClr val="white"/>
                </a:solidFill>
                <a:cs typeface="Arial" charset="0"/>
              </a:rPr>
              <a:t>360</a:t>
            </a:r>
          </a:p>
        </p:txBody>
      </p:sp>
      <p:sp>
        <p:nvSpPr>
          <p:cNvPr id="124955" name="Text Box 27"/>
          <p:cNvSpPr txBox="1">
            <a:spLocks noChangeArrowheads="1"/>
          </p:cNvSpPr>
          <p:nvPr/>
        </p:nvSpPr>
        <p:spPr bwMode="auto">
          <a:xfrm>
            <a:off x="1857375" y="2454275"/>
            <a:ext cx="409575" cy="336550"/>
          </a:xfrm>
          <a:prstGeom prst="rect">
            <a:avLst/>
          </a:prstGeom>
          <a:noFill/>
          <a:ln w="9525">
            <a:noFill/>
            <a:miter lim="800000"/>
            <a:headEnd/>
            <a:tailEnd/>
          </a:ln>
        </p:spPr>
        <p:txBody>
          <a:bodyPr wrap="none">
            <a:spAutoFit/>
          </a:bodyPr>
          <a:lstStyle/>
          <a:p>
            <a:pPr algn="r" fontAlgn="base">
              <a:spcBef>
                <a:spcPct val="0"/>
              </a:spcBef>
              <a:spcAft>
                <a:spcPct val="0"/>
              </a:spcAft>
            </a:pPr>
            <a:r>
              <a:rPr lang="en-GB" sz="1600" b="1">
                <a:solidFill>
                  <a:prstClr val="white"/>
                </a:solidFill>
                <a:cs typeface="Arial" charset="0"/>
              </a:rPr>
              <a:t>10</a:t>
            </a:r>
          </a:p>
        </p:txBody>
      </p:sp>
      <p:sp>
        <p:nvSpPr>
          <p:cNvPr id="124956" name="Text Box 28"/>
          <p:cNvSpPr txBox="1">
            <a:spLocks noChangeArrowheads="1"/>
          </p:cNvSpPr>
          <p:nvPr/>
        </p:nvSpPr>
        <p:spPr bwMode="auto">
          <a:xfrm>
            <a:off x="1970088" y="3508375"/>
            <a:ext cx="296862" cy="336550"/>
          </a:xfrm>
          <a:prstGeom prst="rect">
            <a:avLst/>
          </a:prstGeom>
          <a:noFill/>
          <a:ln w="9525">
            <a:noFill/>
            <a:miter lim="800000"/>
            <a:headEnd/>
            <a:tailEnd/>
          </a:ln>
        </p:spPr>
        <p:txBody>
          <a:bodyPr wrap="none">
            <a:spAutoFit/>
          </a:bodyPr>
          <a:lstStyle/>
          <a:p>
            <a:pPr algn="r" fontAlgn="base">
              <a:spcBef>
                <a:spcPct val="0"/>
              </a:spcBef>
              <a:spcAft>
                <a:spcPct val="0"/>
              </a:spcAft>
            </a:pPr>
            <a:r>
              <a:rPr lang="en-GB" sz="1600" b="1">
                <a:solidFill>
                  <a:prstClr val="white"/>
                </a:solidFill>
                <a:cs typeface="Arial" charset="0"/>
              </a:rPr>
              <a:t>5</a:t>
            </a:r>
          </a:p>
        </p:txBody>
      </p:sp>
      <p:sp>
        <p:nvSpPr>
          <p:cNvPr id="124957" name="Text Box 29"/>
          <p:cNvSpPr txBox="1">
            <a:spLocks noChangeArrowheads="1"/>
          </p:cNvSpPr>
          <p:nvPr/>
        </p:nvSpPr>
        <p:spPr bwMode="auto">
          <a:xfrm>
            <a:off x="1966913" y="4562475"/>
            <a:ext cx="296862" cy="336550"/>
          </a:xfrm>
          <a:prstGeom prst="rect">
            <a:avLst/>
          </a:prstGeom>
          <a:noFill/>
          <a:ln w="9525">
            <a:noFill/>
            <a:miter lim="800000"/>
            <a:headEnd/>
            <a:tailEnd/>
          </a:ln>
        </p:spPr>
        <p:txBody>
          <a:bodyPr wrap="none">
            <a:spAutoFit/>
          </a:bodyPr>
          <a:lstStyle/>
          <a:p>
            <a:pPr algn="r" fontAlgn="base">
              <a:spcBef>
                <a:spcPct val="0"/>
              </a:spcBef>
              <a:spcAft>
                <a:spcPct val="0"/>
              </a:spcAft>
            </a:pPr>
            <a:r>
              <a:rPr lang="en-GB" sz="1600" b="1">
                <a:solidFill>
                  <a:prstClr val="white"/>
                </a:solidFill>
                <a:cs typeface="Arial" charset="0"/>
              </a:rPr>
              <a:t>0</a:t>
            </a:r>
          </a:p>
        </p:txBody>
      </p:sp>
      <p:sp>
        <p:nvSpPr>
          <p:cNvPr id="124958" name="Text Box 30"/>
          <p:cNvSpPr txBox="1">
            <a:spLocks noChangeArrowheads="1"/>
          </p:cNvSpPr>
          <p:nvPr/>
        </p:nvSpPr>
        <p:spPr bwMode="auto">
          <a:xfrm>
            <a:off x="1857375" y="1400175"/>
            <a:ext cx="409575" cy="336550"/>
          </a:xfrm>
          <a:prstGeom prst="rect">
            <a:avLst/>
          </a:prstGeom>
          <a:noFill/>
          <a:ln w="9525">
            <a:noFill/>
            <a:miter lim="800000"/>
            <a:headEnd/>
            <a:tailEnd/>
          </a:ln>
        </p:spPr>
        <p:txBody>
          <a:bodyPr wrap="none">
            <a:spAutoFit/>
          </a:bodyPr>
          <a:lstStyle/>
          <a:p>
            <a:pPr algn="r" fontAlgn="base">
              <a:spcBef>
                <a:spcPct val="0"/>
              </a:spcBef>
              <a:spcAft>
                <a:spcPct val="0"/>
              </a:spcAft>
            </a:pPr>
            <a:r>
              <a:rPr lang="en-GB" sz="1600" b="1">
                <a:solidFill>
                  <a:prstClr val="white"/>
                </a:solidFill>
                <a:cs typeface="Arial" charset="0"/>
              </a:rPr>
              <a:t>15</a:t>
            </a:r>
          </a:p>
        </p:txBody>
      </p:sp>
      <p:sp>
        <p:nvSpPr>
          <p:cNvPr id="124959" name="Text Box 31"/>
          <p:cNvSpPr txBox="1">
            <a:spLocks noChangeArrowheads="1"/>
          </p:cNvSpPr>
          <p:nvPr/>
        </p:nvSpPr>
        <p:spPr bwMode="auto">
          <a:xfrm>
            <a:off x="6276975" y="2459038"/>
            <a:ext cx="1312863"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srgbClr val="00FFFF"/>
                </a:solidFill>
                <a:cs typeface="Arial" charset="0"/>
              </a:rPr>
              <a:t>Clopidogrel</a:t>
            </a:r>
          </a:p>
        </p:txBody>
      </p:sp>
      <p:sp>
        <p:nvSpPr>
          <p:cNvPr id="124960" name="Text Box 32"/>
          <p:cNvSpPr txBox="1">
            <a:spLocks noChangeArrowheads="1"/>
          </p:cNvSpPr>
          <p:nvPr/>
        </p:nvSpPr>
        <p:spPr bwMode="auto">
          <a:xfrm>
            <a:off x="5845175" y="1931988"/>
            <a:ext cx="1173206" cy="338554"/>
          </a:xfrm>
          <a:prstGeom prst="rect">
            <a:avLst/>
          </a:prstGeom>
          <a:noFill/>
          <a:ln w="9525">
            <a:noFill/>
            <a:miter lim="800000"/>
            <a:headEnd/>
            <a:tailEnd/>
          </a:ln>
        </p:spPr>
        <p:txBody>
          <a:bodyPr wrap="none">
            <a:spAutoFit/>
          </a:bodyPr>
          <a:lstStyle/>
          <a:p>
            <a:pPr fontAlgn="base">
              <a:spcBef>
                <a:spcPct val="0"/>
              </a:spcBef>
              <a:spcAft>
                <a:spcPct val="0"/>
              </a:spcAft>
            </a:pPr>
            <a:r>
              <a:rPr lang="en-GB" sz="1600" b="1" dirty="0" err="1">
                <a:solidFill>
                  <a:srgbClr val="FFCC00"/>
                </a:solidFill>
                <a:cs typeface="Arial" charset="0"/>
              </a:rPr>
              <a:t>Ticagrelor</a:t>
            </a:r>
            <a:endParaRPr lang="en-GB" sz="1600" b="1" dirty="0">
              <a:solidFill>
                <a:srgbClr val="FFCC00"/>
              </a:solidFill>
              <a:cs typeface="Arial" charset="0"/>
            </a:endParaRPr>
          </a:p>
        </p:txBody>
      </p:sp>
      <p:sp>
        <p:nvSpPr>
          <p:cNvPr id="124961" name="Text Box 33"/>
          <p:cNvSpPr txBox="1">
            <a:spLocks noChangeArrowheads="1"/>
          </p:cNvSpPr>
          <p:nvPr/>
        </p:nvSpPr>
        <p:spPr bwMode="auto">
          <a:xfrm>
            <a:off x="7612063" y="2279650"/>
            <a:ext cx="692150"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srgbClr val="00FFFF"/>
                </a:solidFill>
                <a:cs typeface="Arial" charset="0"/>
              </a:rPr>
              <a:t>11.20</a:t>
            </a:r>
          </a:p>
        </p:txBody>
      </p:sp>
      <p:sp>
        <p:nvSpPr>
          <p:cNvPr id="124962" name="Text Box 34"/>
          <p:cNvSpPr txBox="1">
            <a:spLocks noChangeArrowheads="1"/>
          </p:cNvSpPr>
          <p:nvPr/>
        </p:nvSpPr>
        <p:spPr bwMode="auto">
          <a:xfrm>
            <a:off x="7612063" y="2019300"/>
            <a:ext cx="692150"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srgbClr val="FFCC00"/>
                </a:solidFill>
                <a:cs typeface="Arial" charset="0"/>
              </a:rPr>
              <a:t>11.58</a:t>
            </a:r>
          </a:p>
        </p:txBody>
      </p:sp>
      <p:sp>
        <p:nvSpPr>
          <p:cNvPr id="124963" name="Line 35"/>
          <p:cNvSpPr>
            <a:spLocks noChangeShapeType="1"/>
          </p:cNvSpPr>
          <p:nvPr/>
        </p:nvSpPr>
        <p:spPr bwMode="auto">
          <a:xfrm>
            <a:off x="2265363" y="4914900"/>
            <a:ext cx="5332412"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64" name="Line 36"/>
          <p:cNvSpPr>
            <a:spLocks noChangeShapeType="1"/>
          </p:cNvSpPr>
          <p:nvPr/>
        </p:nvSpPr>
        <p:spPr bwMode="auto">
          <a:xfrm>
            <a:off x="7589838" y="4902200"/>
            <a:ext cx="0" cy="7620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65" name="Line 37"/>
          <p:cNvSpPr>
            <a:spLocks noChangeShapeType="1"/>
          </p:cNvSpPr>
          <p:nvPr/>
        </p:nvSpPr>
        <p:spPr bwMode="auto">
          <a:xfrm>
            <a:off x="2452688" y="4905375"/>
            <a:ext cx="0" cy="730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66" name="Line 38"/>
          <p:cNvSpPr>
            <a:spLocks noChangeShapeType="1"/>
          </p:cNvSpPr>
          <p:nvPr/>
        </p:nvSpPr>
        <p:spPr bwMode="auto">
          <a:xfrm>
            <a:off x="3308350" y="4905375"/>
            <a:ext cx="0" cy="730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67" name="Line 39"/>
          <p:cNvSpPr>
            <a:spLocks noChangeShapeType="1"/>
          </p:cNvSpPr>
          <p:nvPr/>
        </p:nvSpPr>
        <p:spPr bwMode="auto">
          <a:xfrm>
            <a:off x="4164013" y="4905375"/>
            <a:ext cx="0" cy="730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68" name="Line 40"/>
          <p:cNvSpPr>
            <a:spLocks noChangeShapeType="1"/>
          </p:cNvSpPr>
          <p:nvPr/>
        </p:nvSpPr>
        <p:spPr bwMode="auto">
          <a:xfrm>
            <a:off x="5021263" y="4905375"/>
            <a:ext cx="0" cy="730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69" name="Line 41"/>
          <p:cNvSpPr>
            <a:spLocks noChangeShapeType="1"/>
          </p:cNvSpPr>
          <p:nvPr/>
        </p:nvSpPr>
        <p:spPr bwMode="auto">
          <a:xfrm>
            <a:off x="5876925" y="4905375"/>
            <a:ext cx="0" cy="730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70" name="Line 42"/>
          <p:cNvSpPr>
            <a:spLocks noChangeShapeType="1"/>
          </p:cNvSpPr>
          <p:nvPr/>
        </p:nvSpPr>
        <p:spPr bwMode="auto">
          <a:xfrm>
            <a:off x="6732588" y="4905375"/>
            <a:ext cx="0" cy="73025"/>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71" name="Line 43"/>
          <p:cNvSpPr>
            <a:spLocks noChangeShapeType="1"/>
          </p:cNvSpPr>
          <p:nvPr/>
        </p:nvSpPr>
        <p:spPr bwMode="auto">
          <a:xfrm>
            <a:off x="2274888" y="1554163"/>
            <a:ext cx="0" cy="3373437"/>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72" name="Line 44"/>
          <p:cNvSpPr>
            <a:spLocks noChangeShapeType="1"/>
          </p:cNvSpPr>
          <p:nvPr/>
        </p:nvSpPr>
        <p:spPr bwMode="auto">
          <a:xfrm>
            <a:off x="2208213" y="1568450"/>
            <a:ext cx="73025"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73" name="Line 45"/>
          <p:cNvSpPr>
            <a:spLocks noChangeShapeType="1"/>
          </p:cNvSpPr>
          <p:nvPr/>
        </p:nvSpPr>
        <p:spPr bwMode="auto">
          <a:xfrm>
            <a:off x="2208213" y="2622550"/>
            <a:ext cx="69850"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74" name="Line 46"/>
          <p:cNvSpPr>
            <a:spLocks noChangeShapeType="1"/>
          </p:cNvSpPr>
          <p:nvPr/>
        </p:nvSpPr>
        <p:spPr bwMode="auto">
          <a:xfrm>
            <a:off x="2208213" y="3676650"/>
            <a:ext cx="69850"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75" name="Line 47"/>
          <p:cNvSpPr>
            <a:spLocks noChangeShapeType="1"/>
          </p:cNvSpPr>
          <p:nvPr/>
        </p:nvSpPr>
        <p:spPr bwMode="auto">
          <a:xfrm>
            <a:off x="2208213" y="4730750"/>
            <a:ext cx="69850" cy="0"/>
          </a:xfrm>
          <a:prstGeom prst="line">
            <a:avLst/>
          </a:prstGeom>
          <a:noFill/>
          <a:ln w="2857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76" name="Text Box 48"/>
          <p:cNvSpPr txBox="1">
            <a:spLocks noChangeArrowheads="1"/>
          </p:cNvSpPr>
          <p:nvPr/>
        </p:nvSpPr>
        <p:spPr bwMode="auto">
          <a:xfrm>
            <a:off x="4402138" y="5811838"/>
            <a:ext cx="1250950" cy="336550"/>
          </a:xfrm>
          <a:prstGeom prst="rect">
            <a:avLst/>
          </a:prstGeom>
          <a:noFill/>
          <a:ln w="9525">
            <a:noFill/>
            <a:miter lim="800000"/>
            <a:headEnd/>
            <a:tailEnd/>
          </a:ln>
        </p:spPr>
        <p:txBody>
          <a:bodyPr>
            <a:spAutoFit/>
          </a:bodyPr>
          <a:lstStyle/>
          <a:p>
            <a:pPr fontAlgn="base">
              <a:spcBef>
                <a:spcPct val="0"/>
              </a:spcBef>
              <a:spcAft>
                <a:spcPct val="0"/>
              </a:spcAft>
            </a:pPr>
            <a:r>
              <a:rPr lang="en-GB" sz="1600">
                <a:solidFill>
                  <a:prstClr val="white"/>
                </a:solidFill>
                <a:cs typeface="Arial" charset="0"/>
              </a:rPr>
              <a:t>6,545</a:t>
            </a:r>
          </a:p>
        </p:txBody>
      </p:sp>
      <p:sp>
        <p:nvSpPr>
          <p:cNvPr id="124977" name="Text Box 49"/>
          <p:cNvSpPr txBox="1">
            <a:spLocks noChangeArrowheads="1"/>
          </p:cNvSpPr>
          <p:nvPr/>
        </p:nvSpPr>
        <p:spPr bwMode="auto">
          <a:xfrm>
            <a:off x="4086225" y="4316413"/>
            <a:ext cx="3614738" cy="336550"/>
          </a:xfrm>
          <a:prstGeom prst="rect">
            <a:avLst/>
          </a:prstGeom>
          <a:noFill/>
          <a:ln w="9525">
            <a:noFill/>
            <a:miter lim="800000"/>
            <a:headEnd/>
            <a:tailEnd/>
          </a:ln>
        </p:spPr>
        <p:txBody>
          <a:bodyPr wrap="none">
            <a:spAutoFit/>
          </a:bodyPr>
          <a:lstStyle/>
          <a:p>
            <a:pPr fontAlgn="base">
              <a:spcBef>
                <a:spcPct val="0"/>
              </a:spcBef>
              <a:spcAft>
                <a:spcPct val="0"/>
              </a:spcAft>
            </a:pPr>
            <a:r>
              <a:rPr lang="en-GB" sz="1600" b="1">
                <a:solidFill>
                  <a:prstClr val="white"/>
                </a:solidFill>
                <a:cs typeface="Arial" charset="0"/>
              </a:rPr>
              <a:t>HR 1.04 (95% CI 0.95–1.13), p=0.434</a:t>
            </a:r>
          </a:p>
        </p:txBody>
      </p:sp>
      <p:grpSp>
        <p:nvGrpSpPr>
          <p:cNvPr id="124978" name="Group 50"/>
          <p:cNvGrpSpPr>
            <a:grpSpLocks/>
          </p:cNvGrpSpPr>
          <p:nvPr/>
        </p:nvGrpSpPr>
        <p:grpSpPr bwMode="auto">
          <a:xfrm>
            <a:off x="2449513" y="2292350"/>
            <a:ext cx="5138737" cy="2446338"/>
            <a:chOff x="1543" y="1232"/>
            <a:chExt cx="3237" cy="1541"/>
          </a:xfrm>
        </p:grpSpPr>
        <p:sp>
          <p:nvSpPr>
            <p:cNvPr id="124982" name="Freeform 51"/>
            <p:cNvSpPr>
              <a:spLocks/>
            </p:cNvSpPr>
            <p:nvPr/>
          </p:nvSpPr>
          <p:spPr bwMode="auto">
            <a:xfrm>
              <a:off x="1543" y="2567"/>
              <a:ext cx="19" cy="206"/>
            </a:xfrm>
            <a:custGeom>
              <a:avLst/>
              <a:gdLst>
                <a:gd name="T0" fmla="*/ 0 w 76"/>
                <a:gd name="T1" fmla="*/ 0 h 824"/>
                <a:gd name="T2" fmla="*/ 0 w 76"/>
                <a:gd name="T3" fmla="*/ 0 h 824"/>
                <a:gd name="T4" fmla="*/ 0 w 76"/>
                <a:gd name="T5" fmla="*/ 0 h 824"/>
                <a:gd name="T6" fmla="*/ 0 w 76"/>
                <a:gd name="T7" fmla="*/ 0 h 824"/>
                <a:gd name="T8" fmla="*/ 0 w 76"/>
                <a:gd name="T9" fmla="*/ 0 h 824"/>
                <a:gd name="T10" fmla="*/ 0 w 76"/>
                <a:gd name="T11" fmla="*/ 0 h 824"/>
                <a:gd name="T12" fmla="*/ 0 w 76"/>
                <a:gd name="T13" fmla="*/ 0 h 824"/>
                <a:gd name="T14" fmla="*/ 0 w 76"/>
                <a:gd name="T15" fmla="*/ 0 h 824"/>
                <a:gd name="T16" fmla="*/ 0 w 76"/>
                <a:gd name="T17" fmla="*/ 0 h 824"/>
                <a:gd name="T18" fmla="*/ 0 w 76"/>
                <a:gd name="T19" fmla="*/ 0 h 824"/>
                <a:gd name="T20" fmla="*/ 0 w 76"/>
                <a:gd name="T21" fmla="*/ 0 h 824"/>
                <a:gd name="T22" fmla="*/ 0 w 76"/>
                <a:gd name="T23" fmla="*/ 0 h 824"/>
                <a:gd name="T24" fmla="*/ 0 w 76"/>
                <a:gd name="T25" fmla="*/ 0 h 824"/>
                <a:gd name="T26" fmla="*/ 0 w 76"/>
                <a:gd name="T27" fmla="*/ 0 h 824"/>
                <a:gd name="T28" fmla="*/ 0 w 76"/>
                <a:gd name="T29" fmla="*/ 0 h 824"/>
                <a:gd name="T30" fmla="*/ 0 w 76"/>
                <a:gd name="T31" fmla="*/ 0 h 824"/>
                <a:gd name="T32" fmla="*/ 0 w 76"/>
                <a:gd name="T33" fmla="*/ 0 h 824"/>
                <a:gd name="T34" fmla="*/ 0 w 76"/>
                <a:gd name="T35" fmla="*/ 0 h 824"/>
                <a:gd name="T36" fmla="*/ 0 w 76"/>
                <a:gd name="T37" fmla="*/ 0 h 824"/>
                <a:gd name="T38" fmla="*/ 0 w 76"/>
                <a:gd name="T39" fmla="*/ 0 h 824"/>
                <a:gd name="T40" fmla="*/ 0 w 76"/>
                <a:gd name="T41" fmla="*/ 0 h 824"/>
                <a:gd name="T42" fmla="*/ 0 w 76"/>
                <a:gd name="T43" fmla="*/ 0 h 824"/>
                <a:gd name="T44" fmla="*/ 0 w 76"/>
                <a:gd name="T45" fmla="*/ 0 h 824"/>
                <a:gd name="T46" fmla="*/ 0 w 76"/>
                <a:gd name="T47" fmla="*/ 0 h 824"/>
                <a:gd name="T48" fmla="*/ 0 w 76"/>
                <a:gd name="T49" fmla="*/ 0 h 824"/>
                <a:gd name="T50" fmla="*/ 0 w 76"/>
                <a:gd name="T51" fmla="*/ 0 h 824"/>
                <a:gd name="T52" fmla="*/ 0 w 76"/>
                <a:gd name="T53" fmla="*/ 0 h 824"/>
                <a:gd name="T54" fmla="*/ 0 w 76"/>
                <a:gd name="T55" fmla="*/ 0 h 824"/>
                <a:gd name="T56" fmla="*/ 0 w 76"/>
                <a:gd name="T57" fmla="*/ 0 h 824"/>
                <a:gd name="T58" fmla="*/ 0 w 76"/>
                <a:gd name="T59" fmla="*/ 0 h 824"/>
                <a:gd name="T60" fmla="*/ 0 w 76"/>
                <a:gd name="T61" fmla="*/ 0 h 824"/>
                <a:gd name="T62" fmla="*/ 0 w 76"/>
                <a:gd name="T63" fmla="*/ 0 h 824"/>
                <a:gd name="T64" fmla="*/ 0 w 76"/>
                <a:gd name="T65" fmla="*/ 0 h 824"/>
                <a:gd name="T66" fmla="*/ 0 w 76"/>
                <a:gd name="T67" fmla="*/ 0 h 824"/>
                <a:gd name="T68" fmla="*/ 0 w 76"/>
                <a:gd name="T69" fmla="*/ 0 h 824"/>
                <a:gd name="T70" fmla="*/ 0 w 76"/>
                <a:gd name="T71" fmla="*/ 0 h 824"/>
                <a:gd name="T72" fmla="*/ 0 w 76"/>
                <a:gd name="T73" fmla="*/ 0 h 824"/>
                <a:gd name="T74" fmla="*/ 0 w 76"/>
                <a:gd name="T75" fmla="*/ 0 h 824"/>
                <a:gd name="T76" fmla="*/ 0 w 76"/>
                <a:gd name="T77" fmla="*/ 0 h 824"/>
                <a:gd name="T78" fmla="*/ 0 w 76"/>
                <a:gd name="T79" fmla="*/ 0 h 824"/>
                <a:gd name="T80" fmla="*/ 0 w 76"/>
                <a:gd name="T81" fmla="*/ 0 h 824"/>
                <a:gd name="T82" fmla="*/ 0 w 76"/>
                <a:gd name="T83" fmla="*/ 0 h 824"/>
                <a:gd name="T84" fmla="*/ 0 w 76"/>
                <a:gd name="T85" fmla="*/ 0 h 824"/>
                <a:gd name="T86" fmla="*/ 0 w 76"/>
                <a:gd name="T87" fmla="*/ 0 h 824"/>
                <a:gd name="T88" fmla="*/ 0 w 76"/>
                <a:gd name="T89" fmla="*/ 0 h 824"/>
                <a:gd name="T90" fmla="*/ 0 w 76"/>
                <a:gd name="T91" fmla="*/ 0 h 824"/>
                <a:gd name="T92" fmla="*/ 0 w 76"/>
                <a:gd name="T93" fmla="*/ 0 h 824"/>
                <a:gd name="T94" fmla="*/ 0 w 76"/>
                <a:gd name="T95" fmla="*/ 0 h 824"/>
                <a:gd name="T96" fmla="*/ 0 w 76"/>
                <a:gd name="T97" fmla="*/ 0 h 824"/>
                <a:gd name="T98" fmla="*/ 0 w 76"/>
                <a:gd name="T99" fmla="*/ 0 h 824"/>
                <a:gd name="T100" fmla="*/ 0 w 76"/>
                <a:gd name="T101" fmla="*/ 0 h 824"/>
                <a:gd name="T102" fmla="*/ 0 w 76"/>
                <a:gd name="T103" fmla="*/ 0 h 824"/>
                <a:gd name="T104" fmla="*/ 0 w 76"/>
                <a:gd name="T105" fmla="*/ 0 h 824"/>
                <a:gd name="T106" fmla="*/ 0 w 76"/>
                <a:gd name="T107" fmla="*/ 0 h 824"/>
                <a:gd name="T108" fmla="*/ 0 w 76"/>
                <a:gd name="T109" fmla="*/ 0 h 824"/>
                <a:gd name="T110" fmla="*/ 0 w 76"/>
                <a:gd name="T111" fmla="*/ 0 h 824"/>
                <a:gd name="T112" fmla="*/ 0 w 76"/>
                <a:gd name="T113" fmla="*/ 0 h 824"/>
                <a:gd name="T114" fmla="*/ 0 w 76"/>
                <a:gd name="T115" fmla="*/ 0 h 824"/>
                <a:gd name="T116" fmla="*/ 0 w 76"/>
                <a:gd name="T117" fmla="*/ 0 h 824"/>
                <a:gd name="T118" fmla="*/ 0 w 76"/>
                <a:gd name="T119" fmla="*/ 0 h 824"/>
                <a:gd name="T120" fmla="*/ 0 w 76"/>
                <a:gd name="T121" fmla="*/ 0 h 824"/>
                <a:gd name="T122" fmla="*/ 0 w 76"/>
                <a:gd name="T123" fmla="*/ 0 h 824"/>
                <a:gd name="T124" fmla="*/ 0 w 76"/>
                <a:gd name="T125" fmla="*/ 0 h 8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
                <a:gd name="T190" fmla="*/ 0 h 824"/>
                <a:gd name="T191" fmla="*/ 76 w 76"/>
                <a:gd name="T192" fmla="*/ 824 h 8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 h="824">
                  <a:moveTo>
                    <a:pt x="0" y="824"/>
                  </a:moveTo>
                  <a:lnTo>
                    <a:pt x="36" y="807"/>
                  </a:lnTo>
                  <a:lnTo>
                    <a:pt x="36" y="790"/>
                  </a:lnTo>
                  <a:lnTo>
                    <a:pt x="36" y="766"/>
                  </a:lnTo>
                  <a:lnTo>
                    <a:pt x="36" y="743"/>
                  </a:lnTo>
                  <a:lnTo>
                    <a:pt x="36" y="727"/>
                  </a:lnTo>
                  <a:lnTo>
                    <a:pt x="36" y="715"/>
                  </a:lnTo>
                  <a:lnTo>
                    <a:pt x="36" y="697"/>
                  </a:lnTo>
                  <a:lnTo>
                    <a:pt x="36" y="685"/>
                  </a:lnTo>
                  <a:lnTo>
                    <a:pt x="37" y="674"/>
                  </a:lnTo>
                  <a:lnTo>
                    <a:pt x="37" y="663"/>
                  </a:lnTo>
                  <a:lnTo>
                    <a:pt x="37" y="646"/>
                  </a:lnTo>
                  <a:lnTo>
                    <a:pt x="37" y="628"/>
                  </a:lnTo>
                  <a:lnTo>
                    <a:pt x="37" y="616"/>
                  </a:lnTo>
                  <a:lnTo>
                    <a:pt x="37" y="605"/>
                  </a:lnTo>
                  <a:lnTo>
                    <a:pt x="37" y="593"/>
                  </a:lnTo>
                  <a:lnTo>
                    <a:pt x="38" y="582"/>
                  </a:lnTo>
                  <a:lnTo>
                    <a:pt x="39" y="572"/>
                  </a:lnTo>
                  <a:lnTo>
                    <a:pt x="39" y="560"/>
                  </a:lnTo>
                  <a:lnTo>
                    <a:pt x="39" y="548"/>
                  </a:lnTo>
                  <a:lnTo>
                    <a:pt x="40" y="536"/>
                  </a:lnTo>
                  <a:lnTo>
                    <a:pt x="40" y="525"/>
                  </a:lnTo>
                  <a:lnTo>
                    <a:pt x="40" y="514"/>
                  </a:lnTo>
                  <a:lnTo>
                    <a:pt x="40" y="496"/>
                  </a:lnTo>
                  <a:lnTo>
                    <a:pt x="40" y="484"/>
                  </a:lnTo>
                  <a:lnTo>
                    <a:pt x="42" y="467"/>
                  </a:lnTo>
                  <a:lnTo>
                    <a:pt x="44" y="449"/>
                  </a:lnTo>
                  <a:lnTo>
                    <a:pt x="44" y="438"/>
                  </a:lnTo>
                  <a:lnTo>
                    <a:pt x="44" y="421"/>
                  </a:lnTo>
                  <a:lnTo>
                    <a:pt x="44" y="409"/>
                  </a:lnTo>
                  <a:lnTo>
                    <a:pt x="44" y="391"/>
                  </a:lnTo>
                  <a:lnTo>
                    <a:pt x="44" y="380"/>
                  </a:lnTo>
                  <a:lnTo>
                    <a:pt x="45" y="370"/>
                  </a:lnTo>
                  <a:lnTo>
                    <a:pt x="46" y="357"/>
                  </a:lnTo>
                  <a:lnTo>
                    <a:pt x="46" y="345"/>
                  </a:lnTo>
                  <a:lnTo>
                    <a:pt x="46" y="335"/>
                  </a:lnTo>
                  <a:lnTo>
                    <a:pt x="46" y="323"/>
                  </a:lnTo>
                  <a:lnTo>
                    <a:pt x="47" y="312"/>
                  </a:lnTo>
                  <a:lnTo>
                    <a:pt x="48" y="300"/>
                  </a:lnTo>
                  <a:lnTo>
                    <a:pt x="49" y="289"/>
                  </a:lnTo>
                  <a:lnTo>
                    <a:pt x="50" y="277"/>
                  </a:lnTo>
                  <a:lnTo>
                    <a:pt x="51" y="265"/>
                  </a:lnTo>
                  <a:lnTo>
                    <a:pt x="52" y="254"/>
                  </a:lnTo>
                  <a:lnTo>
                    <a:pt x="52" y="242"/>
                  </a:lnTo>
                  <a:lnTo>
                    <a:pt x="53" y="231"/>
                  </a:lnTo>
                  <a:lnTo>
                    <a:pt x="55" y="220"/>
                  </a:lnTo>
                  <a:lnTo>
                    <a:pt x="56" y="208"/>
                  </a:lnTo>
                  <a:lnTo>
                    <a:pt x="57" y="196"/>
                  </a:lnTo>
                  <a:lnTo>
                    <a:pt x="61" y="184"/>
                  </a:lnTo>
                  <a:lnTo>
                    <a:pt x="61" y="173"/>
                  </a:lnTo>
                  <a:lnTo>
                    <a:pt x="64" y="162"/>
                  </a:lnTo>
                  <a:lnTo>
                    <a:pt x="64" y="150"/>
                  </a:lnTo>
                  <a:lnTo>
                    <a:pt x="65" y="139"/>
                  </a:lnTo>
                  <a:lnTo>
                    <a:pt x="67" y="127"/>
                  </a:lnTo>
                  <a:lnTo>
                    <a:pt x="68" y="115"/>
                  </a:lnTo>
                  <a:lnTo>
                    <a:pt x="69" y="104"/>
                  </a:lnTo>
                  <a:lnTo>
                    <a:pt x="70" y="92"/>
                  </a:lnTo>
                  <a:lnTo>
                    <a:pt x="70" y="81"/>
                  </a:lnTo>
                  <a:lnTo>
                    <a:pt x="72" y="64"/>
                  </a:lnTo>
                  <a:lnTo>
                    <a:pt x="72" y="34"/>
                  </a:lnTo>
                  <a:lnTo>
                    <a:pt x="72" y="23"/>
                  </a:lnTo>
                  <a:lnTo>
                    <a:pt x="76" y="12"/>
                  </a:lnTo>
                  <a:lnTo>
                    <a:pt x="76"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83" name="Freeform 52"/>
            <p:cNvSpPr>
              <a:spLocks/>
            </p:cNvSpPr>
            <p:nvPr/>
          </p:nvSpPr>
          <p:spPr bwMode="auto">
            <a:xfrm>
              <a:off x="1562" y="2380"/>
              <a:ext cx="25" cy="187"/>
            </a:xfrm>
            <a:custGeom>
              <a:avLst/>
              <a:gdLst>
                <a:gd name="T0" fmla="*/ 0 w 99"/>
                <a:gd name="T1" fmla="*/ 0 h 749"/>
                <a:gd name="T2" fmla="*/ 0 w 99"/>
                <a:gd name="T3" fmla="*/ 0 h 749"/>
                <a:gd name="T4" fmla="*/ 0 w 99"/>
                <a:gd name="T5" fmla="*/ 0 h 749"/>
                <a:gd name="T6" fmla="*/ 0 w 99"/>
                <a:gd name="T7" fmla="*/ 0 h 749"/>
                <a:gd name="T8" fmla="*/ 0 w 99"/>
                <a:gd name="T9" fmla="*/ 0 h 749"/>
                <a:gd name="T10" fmla="*/ 0 w 99"/>
                <a:gd name="T11" fmla="*/ 0 h 749"/>
                <a:gd name="T12" fmla="*/ 0 w 99"/>
                <a:gd name="T13" fmla="*/ 0 h 749"/>
                <a:gd name="T14" fmla="*/ 0 w 99"/>
                <a:gd name="T15" fmla="*/ 0 h 749"/>
                <a:gd name="T16" fmla="*/ 0 w 99"/>
                <a:gd name="T17" fmla="*/ 0 h 749"/>
                <a:gd name="T18" fmla="*/ 0 w 99"/>
                <a:gd name="T19" fmla="*/ 0 h 749"/>
                <a:gd name="T20" fmla="*/ 0 w 99"/>
                <a:gd name="T21" fmla="*/ 0 h 749"/>
                <a:gd name="T22" fmla="*/ 0 w 99"/>
                <a:gd name="T23" fmla="*/ 0 h 749"/>
                <a:gd name="T24" fmla="*/ 0 w 99"/>
                <a:gd name="T25" fmla="*/ 0 h 749"/>
                <a:gd name="T26" fmla="*/ 0 w 99"/>
                <a:gd name="T27" fmla="*/ 0 h 749"/>
                <a:gd name="T28" fmla="*/ 0 w 99"/>
                <a:gd name="T29" fmla="*/ 0 h 749"/>
                <a:gd name="T30" fmla="*/ 0 w 99"/>
                <a:gd name="T31" fmla="*/ 0 h 749"/>
                <a:gd name="T32" fmla="*/ 0 w 99"/>
                <a:gd name="T33" fmla="*/ 0 h 749"/>
                <a:gd name="T34" fmla="*/ 0 w 99"/>
                <a:gd name="T35" fmla="*/ 0 h 749"/>
                <a:gd name="T36" fmla="*/ 0 w 99"/>
                <a:gd name="T37" fmla="*/ 0 h 749"/>
                <a:gd name="T38" fmla="*/ 0 w 99"/>
                <a:gd name="T39" fmla="*/ 0 h 749"/>
                <a:gd name="T40" fmla="*/ 0 w 99"/>
                <a:gd name="T41" fmla="*/ 0 h 749"/>
                <a:gd name="T42" fmla="*/ 0 w 99"/>
                <a:gd name="T43" fmla="*/ 0 h 749"/>
                <a:gd name="T44" fmla="*/ 0 w 99"/>
                <a:gd name="T45" fmla="*/ 0 h 749"/>
                <a:gd name="T46" fmla="*/ 0 w 99"/>
                <a:gd name="T47" fmla="*/ 0 h 749"/>
                <a:gd name="T48" fmla="*/ 0 w 99"/>
                <a:gd name="T49" fmla="*/ 0 h 749"/>
                <a:gd name="T50" fmla="*/ 0 w 99"/>
                <a:gd name="T51" fmla="*/ 0 h 749"/>
                <a:gd name="T52" fmla="*/ 0 w 99"/>
                <a:gd name="T53" fmla="*/ 0 h 749"/>
                <a:gd name="T54" fmla="*/ 0 w 99"/>
                <a:gd name="T55" fmla="*/ 0 h 749"/>
                <a:gd name="T56" fmla="*/ 0 w 99"/>
                <a:gd name="T57" fmla="*/ 0 h 749"/>
                <a:gd name="T58" fmla="*/ 0 w 99"/>
                <a:gd name="T59" fmla="*/ 0 h 749"/>
                <a:gd name="T60" fmla="*/ 0 w 99"/>
                <a:gd name="T61" fmla="*/ 0 h 749"/>
                <a:gd name="T62" fmla="*/ 0 w 99"/>
                <a:gd name="T63" fmla="*/ 0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
                <a:gd name="T97" fmla="*/ 0 h 749"/>
                <a:gd name="T98" fmla="*/ 99 w 99"/>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 h="749">
                  <a:moveTo>
                    <a:pt x="0" y="749"/>
                  </a:moveTo>
                  <a:lnTo>
                    <a:pt x="2" y="737"/>
                  </a:lnTo>
                  <a:lnTo>
                    <a:pt x="3" y="725"/>
                  </a:lnTo>
                  <a:lnTo>
                    <a:pt x="4" y="714"/>
                  </a:lnTo>
                  <a:lnTo>
                    <a:pt x="5" y="704"/>
                  </a:lnTo>
                  <a:lnTo>
                    <a:pt x="7" y="692"/>
                  </a:lnTo>
                  <a:lnTo>
                    <a:pt x="8" y="681"/>
                  </a:lnTo>
                  <a:lnTo>
                    <a:pt x="9" y="669"/>
                  </a:lnTo>
                  <a:lnTo>
                    <a:pt x="10" y="657"/>
                  </a:lnTo>
                  <a:lnTo>
                    <a:pt x="11" y="646"/>
                  </a:lnTo>
                  <a:lnTo>
                    <a:pt x="11" y="634"/>
                  </a:lnTo>
                  <a:lnTo>
                    <a:pt x="17" y="623"/>
                  </a:lnTo>
                  <a:lnTo>
                    <a:pt x="18" y="611"/>
                  </a:lnTo>
                  <a:lnTo>
                    <a:pt x="20" y="600"/>
                  </a:lnTo>
                  <a:lnTo>
                    <a:pt x="22" y="588"/>
                  </a:lnTo>
                  <a:lnTo>
                    <a:pt x="23" y="576"/>
                  </a:lnTo>
                  <a:lnTo>
                    <a:pt x="23" y="565"/>
                  </a:lnTo>
                  <a:lnTo>
                    <a:pt x="25" y="554"/>
                  </a:lnTo>
                  <a:lnTo>
                    <a:pt x="26" y="542"/>
                  </a:lnTo>
                  <a:lnTo>
                    <a:pt x="27" y="530"/>
                  </a:lnTo>
                  <a:lnTo>
                    <a:pt x="28" y="518"/>
                  </a:lnTo>
                  <a:lnTo>
                    <a:pt x="28" y="501"/>
                  </a:lnTo>
                  <a:lnTo>
                    <a:pt x="29" y="489"/>
                  </a:lnTo>
                  <a:lnTo>
                    <a:pt x="32" y="479"/>
                  </a:lnTo>
                  <a:lnTo>
                    <a:pt x="32" y="468"/>
                  </a:lnTo>
                  <a:lnTo>
                    <a:pt x="33" y="456"/>
                  </a:lnTo>
                  <a:lnTo>
                    <a:pt x="35" y="444"/>
                  </a:lnTo>
                  <a:lnTo>
                    <a:pt x="36" y="432"/>
                  </a:lnTo>
                  <a:lnTo>
                    <a:pt x="36" y="421"/>
                  </a:lnTo>
                  <a:lnTo>
                    <a:pt x="40" y="410"/>
                  </a:lnTo>
                  <a:lnTo>
                    <a:pt x="43" y="398"/>
                  </a:lnTo>
                  <a:lnTo>
                    <a:pt x="44" y="386"/>
                  </a:lnTo>
                  <a:lnTo>
                    <a:pt x="46" y="374"/>
                  </a:lnTo>
                  <a:lnTo>
                    <a:pt x="46" y="363"/>
                  </a:lnTo>
                  <a:lnTo>
                    <a:pt x="49" y="352"/>
                  </a:lnTo>
                  <a:lnTo>
                    <a:pt x="53" y="340"/>
                  </a:lnTo>
                  <a:lnTo>
                    <a:pt x="54" y="329"/>
                  </a:lnTo>
                  <a:lnTo>
                    <a:pt x="56" y="317"/>
                  </a:lnTo>
                  <a:lnTo>
                    <a:pt x="58" y="305"/>
                  </a:lnTo>
                  <a:lnTo>
                    <a:pt x="58" y="294"/>
                  </a:lnTo>
                  <a:lnTo>
                    <a:pt x="59" y="282"/>
                  </a:lnTo>
                  <a:lnTo>
                    <a:pt x="59" y="271"/>
                  </a:lnTo>
                  <a:lnTo>
                    <a:pt x="61" y="260"/>
                  </a:lnTo>
                  <a:lnTo>
                    <a:pt x="61" y="248"/>
                  </a:lnTo>
                  <a:lnTo>
                    <a:pt x="62" y="236"/>
                  </a:lnTo>
                  <a:lnTo>
                    <a:pt x="63" y="224"/>
                  </a:lnTo>
                  <a:lnTo>
                    <a:pt x="63" y="213"/>
                  </a:lnTo>
                  <a:lnTo>
                    <a:pt x="66" y="196"/>
                  </a:lnTo>
                  <a:lnTo>
                    <a:pt x="66" y="185"/>
                  </a:lnTo>
                  <a:lnTo>
                    <a:pt x="67" y="173"/>
                  </a:lnTo>
                  <a:lnTo>
                    <a:pt x="67" y="161"/>
                  </a:lnTo>
                  <a:lnTo>
                    <a:pt x="67" y="150"/>
                  </a:lnTo>
                  <a:lnTo>
                    <a:pt x="70" y="138"/>
                  </a:lnTo>
                  <a:lnTo>
                    <a:pt x="71" y="127"/>
                  </a:lnTo>
                  <a:lnTo>
                    <a:pt x="76" y="116"/>
                  </a:lnTo>
                  <a:lnTo>
                    <a:pt x="82" y="104"/>
                  </a:lnTo>
                  <a:lnTo>
                    <a:pt x="85" y="92"/>
                  </a:lnTo>
                  <a:lnTo>
                    <a:pt x="90" y="80"/>
                  </a:lnTo>
                  <a:lnTo>
                    <a:pt x="91" y="69"/>
                  </a:lnTo>
                  <a:lnTo>
                    <a:pt x="93" y="58"/>
                  </a:lnTo>
                  <a:lnTo>
                    <a:pt x="93" y="46"/>
                  </a:lnTo>
                  <a:lnTo>
                    <a:pt x="95" y="35"/>
                  </a:lnTo>
                  <a:lnTo>
                    <a:pt x="97" y="23"/>
                  </a:lnTo>
                  <a:lnTo>
                    <a:pt x="97" y="11"/>
                  </a:lnTo>
                  <a:lnTo>
                    <a:pt x="99"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84" name="Freeform 53"/>
            <p:cNvSpPr>
              <a:spLocks/>
            </p:cNvSpPr>
            <p:nvPr/>
          </p:nvSpPr>
          <p:spPr bwMode="auto">
            <a:xfrm>
              <a:off x="1587" y="2191"/>
              <a:ext cx="36" cy="189"/>
            </a:xfrm>
            <a:custGeom>
              <a:avLst/>
              <a:gdLst>
                <a:gd name="T0" fmla="*/ 0 w 147"/>
                <a:gd name="T1" fmla="*/ 0 h 752"/>
                <a:gd name="T2" fmla="*/ 0 w 147"/>
                <a:gd name="T3" fmla="*/ 0 h 752"/>
                <a:gd name="T4" fmla="*/ 0 w 147"/>
                <a:gd name="T5" fmla="*/ 0 h 752"/>
                <a:gd name="T6" fmla="*/ 0 w 147"/>
                <a:gd name="T7" fmla="*/ 0 h 752"/>
                <a:gd name="T8" fmla="*/ 0 w 147"/>
                <a:gd name="T9" fmla="*/ 0 h 752"/>
                <a:gd name="T10" fmla="*/ 0 w 147"/>
                <a:gd name="T11" fmla="*/ 0 h 752"/>
                <a:gd name="T12" fmla="*/ 0 w 147"/>
                <a:gd name="T13" fmla="*/ 0 h 752"/>
                <a:gd name="T14" fmla="*/ 0 w 147"/>
                <a:gd name="T15" fmla="*/ 0 h 752"/>
                <a:gd name="T16" fmla="*/ 0 w 147"/>
                <a:gd name="T17" fmla="*/ 0 h 752"/>
                <a:gd name="T18" fmla="*/ 0 w 147"/>
                <a:gd name="T19" fmla="*/ 0 h 752"/>
                <a:gd name="T20" fmla="*/ 0 w 147"/>
                <a:gd name="T21" fmla="*/ 0 h 752"/>
                <a:gd name="T22" fmla="*/ 0 w 147"/>
                <a:gd name="T23" fmla="*/ 0 h 752"/>
                <a:gd name="T24" fmla="*/ 0 w 147"/>
                <a:gd name="T25" fmla="*/ 0 h 752"/>
                <a:gd name="T26" fmla="*/ 0 w 147"/>
                <a:gd name="T27" fmla="*/ 0 h 752"/>
                <a:gd name="T28" fmla="*/ 0 w 147"/>
                <a:gd name="T29" fmla="*/ 0 h 752"/>
                <a:gd name="T30" fmla="*/ 0 w 147"/>
                <a:gd name="T31" fmla="*/ 0 h 752"/>
                <a:gd name="T32" fmla="*/ 0 w 147"/>
                <a:gd name="T33" fmla="*/ 0 h 752"/>
                <a:gd name="T34" fmla="*/ 0 w 147"/>
                <a:gd name="T35" fmla="*/ 0 h 752"/>
                <a:gd name="T36" fmla="*/ 0 w 147"/>
                <a:gd name="T37" fmla="*/ 0 h 752"/>
                <a:gd name="T38" fmla="*/ 0 w 147"/>
                <a:gd name="T39" fmla="*/ 0 h 752"/>
                <a:gd name="T40" fmla="*/ 0 w 147"/>
                <a:gd name="T41" fmla="*/ 0 h 752"/>
                <a:gd name="T42" fmla="*/ 0 w 147"/>
                <a:gd name="T43" fmla="*/ 0 h 752"/>
                <a:gd name="T44" fmla="*/ 0 w 147"/>
                <a:gd name="T45" fmla="*/ 0 h 752"/>
                <a:gd name="T46" fmla="*/ 0 w 147"/>
                <a:gd name="T47" fmla="*/ 0 h 752"/>
                <a:gd name="T48" fmla="*/ 0 w 147"/>
                <a:gd name="T49" fmla="*/ 0 h 752"/>
                <a:gd name="T50" fmla="*/ 0 w 147"/>
                <a:gd name="T51" fmla="*/ 0 h 752"/>
                <a:gd name="T52" fmla="*/ 0 w 147"/>
                <a:gd name="T53" fmla="*/ 0 h 752"/>
                <a:gd name="T54" fmla="*/ 0 w 147"/>
                <a:gd name="T55" fmla="*/ 0 h 752"/>
                <a:gd name="T56" fmla="*/ 0 w 147"/>
                <a:gd name="T57" fmla="*/ 0 h 752"/>
                <a:gd name="T58" fmla="*/ 0 w 147"/>
                <a:gd name="T59" fmla="*/ 0 h 752"/>
                <a:gd name="T60" fmla="*/ 0 w 147"/>
                <a:gd name="T61" fmla="*/ 0 h 752"/>
                <a:gd name="T62" fmla="*/ 0 w 147"/>
                <a:gd name="T63" fmla="*/ 0 h 752"/>
                <a:gd name="T64" fmla="*/ 0 w 147"/>
                <a:gd name="T65" fmla="*/ 0 h 752"/>
                <a:gd name="T66" fmla="*/ 0 w 147"/>
                <a:gd name="T67" fmla="*/ 0 h 752"/>
                <a:gd name="T68" fmla="*/ 0 w 147"/>
                <a:gd name="T69" fmla="*/ 0 h 752"/>
                <a:gd name="T70" fmla="*/ 0 w 147"/>
                <a:gd name="T71" fmla="*/ 0 h 752"/>
                <a:gd name="T72" fmla="*/ 0 w 147"/>
                <a:gd name="T73" fmla="*/ 0 h 752"/>
                <a:gd name="T74" fmla="*/ 0 w 147"/>
                <a:gd name="T75" fmla="*/ 0 h 752"/>
                <a:gd name="T76" fmla="*/ 0 w 147"/>
                <a:gd name="T77" fmla="*/ 0 h 752"/>
                <a:gd name="T78" fmla="*/ 0 w 147"/>
                <a:gd name="T79" fmla="*/ 0 h 752"/>
                <a:gd name="T80" fmla="*/ 0 w 147"/>
                <a:gd name="T81" fmla="*/ 0 h 752"/>
                <a:gd name="T82" fmla="*/ 0 w 147"/>
                <a:gd name="T83" fmla="*/ 0 h 752"/>
                <a:gd name="T84" fmla="*/ 0 w 147"/>
                <a:gd name="T85" fmla="*/ 0 h 752"/>
                <a:gd name="T86" fmla="*/ 0 w 147"/>
                <a:gd name="T87" fmla="*/ 0 h 752"/>
                <a:gd name="T88" fmla="*/ 0 w 147"/>
                <a:gd name="T89" fmla="*/ 0 h 752"/>
                <a:gd name="T90" fmla="*/ 0 w 147"/>
                <a:gd name="T91" fmla="*/ 0 h 752"/>
                <a:gd name="T92" fmla="*/ 0 w 147"/>
                <a:gd name="T93" fmla="*/ 0 h 752"/>
                <a:gd name="T94" fmla="*/ 0 w 147"/>
                <a:gd name="T95" fmla="*/ 0 h 752"/>
                <a:gd name="T96" fmla="*/ 0 w 147"/>
                <a:gd name="T97" fmla="*/ 0 h 752"/>
                <a:gd name="T98" fmla="*/ 0 w 147"/>
                <a:gd name="T99" fmla="*/ 0 h 752"/>
                <a:gd name="T100" fmla="*/ 0 w 147"/>
                <a:gd name="T101" fmla="*/ 0 h 752"/>
                <a:gd name="T102" fmla="*/ 0 w 147"/>
                <a:gd name="T103" fmla="*/ 0 h 752"/>
                <a:gd name="T104" fmla="*/ 0 w 147"/>
                <a:gd name="T105" fmla="*/ 0 h 752"/>
                <a:gd name="T106" fmla="*/ 0 w 147"/>
                <a:gd name="T107" fmla="*/ 0 h 752"/>
                <a:gd name="T108" fmla="*/ 0 w 147"/>
                <a:gd name="T109" fmla="*/ 0 h 752"/>
                <a:gd name="T110" fmla="*/ 0 w 147"/>
                <a:gd name="T111" fmla="*/ 0 h 752"/>
                <a:gd name="T112" fmla="*/ 0 w 147"/>
                <a:gd name="T113" fmla="*/ 0 h 752"/>
                <a:gd name="T114" fmla="*/ 0 w 147"/>
                <a:gd name="T115" fmla="*/ 0 h 752"/>
                <a:gd name="T116" fmla="*/ 0 w 147"/>
                <a:gd name="T117" fmla="*/ 0 h 752"/>
                <a:gd name="T118" fmla="*/ 0 w 147"/>
                <a:gd name="T119" fmla="*/ 0 h 752"/>
                <a:gd name="T120" fmla="*/ 0 w 147"/>
                <a:gd name="T121" fmla="*/ 0 h 752"/>
                <a:gd name="T122" fmla="*/ 0 w 147"/>
                <a:gd name="T123" fmla="*/ 0 h 752"/>
                <a:gd name="T124" fmla="*/ 0 w 147"/>
                <a:gd name="T125" fmla="*/ 0 h 7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
                <a:gd name="T190" fmla="*/ 0 h 752"/>
                <a:gd name="T191" fmla="*/ 147 w 147"/>
                <a:gd name="T192" fmla="*/ 752 h 7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 h="752">
                  <a:moveTo>
                    <a:pt x="0" y="752"/>
                  </a:moveTo>
                  <a:lnTo>
                    <a:pt x="1" y="740"/>
                  </a:lnTo>
                  <a:lnTo>
                    <a:pt x="2" y="729"/>
                  </a:lnTo>
                  <a:lnTo>
                    <a:pt x="3" y="718"/>
                  </a:lnTo>
                  <a:lnTo>
                    <a:pt x="4" y="706"/>
                  </a:lnTo>
                  <a:lnTo>
                    <a:pt x="6" y="694"/>
                  </a:lnTo>
                  <a:lnTo>
                    <a:pt x="9" y="682"/>
                  </a:lnTo>
                  <a:lnTo>
                    <a:pt x="16" y="671"/>
                  </a:lnTo>
                  <a:lnTo>
                    <a:pt x="18" y="661"/>
                  </a:lnTo>
                  <a:lnTo>
                    <a:pt x="21" y="648"/>
                  </a:lnTo>
                  <a:lnTo>
                    <a:pt x="25" y="636"/>
                  </a:lnTo>
                  <a:lnTo>
                    <a:pt x="26" y="624"/>
                  </a:lnTo>
                  <a:lnTo>
                    <a:pt x="30" y="614"/>
                  </a:lnTo>
                  <a:lnTo>
                    <a:pt x="31" y="603"/>
                  </a:lnTo>
                  <a:lnTo>
                    <a:pt x="35" y="591"/>
                  </a:lnTo>
                  <a:lnTo>
                    <a:pt x="36" y="580"/>
                  </a:lnTo>
                  <a:lnTo>
                    <a:pt x="37" y="568"/>
                  </a:lnTo>
                  <a:lnTo>
                    <a:pt x="40" y="556"/>
                  </a:lnTo>
                  <a:lnTo>
                    <a:pt x="41" y="545"/>
                  </a:lnTo>
                  <a:lnTo>
                    <a:pt x="42" y="533"/>
                  </a:lnTo>
                  <a:lnTo>
                    <a:pt x="50" y="522"/>
                  </a:lnTo>
                  <a:lnTo>
                    <a:pt x="58" y="511"/>
                  </a:lnTo>
                  <a:lnTo>
                    <a:pt x="63" y="499"/>
                  </a:lnTo>
                  <a:lnTo>
                    <a:pt x="65" y="487"/>
                  </a:lnTo>
                  <a:lnTo>
                    <a:pt x="69" y="469"/>
                  </a:lnTo>
                  <a:lnTo>
                    <a:pt x="70" y="453"/>
                  </a:lnTo>
                  <a:lnTo>
                    <a:pt x="71" y="441"/>
                  </a:lnTo>
                  <a:lnTo>
                    <a:pt x="73" y="430"/>
                  </a:lnTo>
                  <a:lnTo>
                    <a:pt x="73" y="418"/>
                  </a:lnTo>
                  <a:lnTo>
                    <a:pt x="73" y="406"/>
                  </a:lnTo>
                  <a:lnTo>
                    <a:pt x="75" y="395"/>
                  </a:lnTo>
                  <a:lnTo>
                    <a:pt x="75" y="383"/>
                  </a:lnTo>
                  <a:lnTo>
                    <a:pt x="76" y="372"/>
                  </a:lnTo>
                  <a:lnTo>
                    <a:pt x="78" y="360"/>
                  </a:lnTo>
                  <a:lnTo>
                    <a:pt x="80" y="348"/>
                  </a:lnTo>
                  <a:lnTo>
                    <a:pt x="80" y="337"/>
                  </a:lnTo>
                  <a:lnTo>
                    <a:pt x="82" y="325"/>
                  </a:lnTo>
                  <a:lnTo>
                    <a:pt x="89" y="314"/>
                  </a:lnTo>
                  <a:lnTo>
                    <a:pt x="94" y="297"/>
                  </a:lnTo>
                  <a:lnTo>
                    <a:pt x="97" y="286"/>
                  </a:lnTo>
                  <a:lnTo>
                    <a:pt x="100" y="274"/>
                  </a:lnTo>
                  <a:lnTo>
                    <a:pt x="101" y="256"/>
                  </a:lnTo>
                  <a:lnTo>
                    <a:pt x="102" y="246"/>
                  </a:lnTo>
                  <a:lnTo>
                    <a:pt x="103" y="234"/>
                  </a:lnTo>
                  <a:lnTo>
                    <a:pt x="105" y="223"/>
                  </a:lnTo>
                  <a:lnTo>
                    <a:pt x="106" y="211"/>
                  </a:lnTo>
                  <a:lnTo>
                    <a:pt x="108" y="199"/>
                  </a:lnTo>
                  <a:lnTo>
                    <a:pt x="111" y="188"/>
                  </a:lnTo>
                  <a:lnTo>
                    <a:pt x="111" y="176"/>
                  </a:lnTo>
                  <a:lnTo>
                    <a:pt x="112" y="165"/>
                  </a:lnTo>
                  <a:lnTo>
                    <a:pt x="112" y="147"/>
                  </a:lnTo>
                  <a:lnTo>
                    <a:pt x="117" y="135"/>
                  </a:lnTo>
                  <a:lnTo>
                    <a:pt x="123" y="123"/>
                  </a:lnTo>
                  <a:lnTo>
                    <a:pt x="129" y="111"/>
                  </a:lnTo>
                  <a:lnTo>
                    <a:pt x="131" y="99"/>
                  </a:lnTo>
                  <a:lnTo>
                    <a:pt x="134" y="88"/>
                  </a:lnTo>
                  <a:lnTo>
                    <a:pt x="135" y="76"/>
                  </a:lnTo>
                  <a:lnTo>
                    <a:pt x="138" y="59"/>
                  </a:lnTo>
                  <a:lnTo>
                    <a:pt x="139" y="47"/>
                  </a:lnTo>
                  <a:lnTo>
                    <a:pt x="143" y="36"/>
                  </a:lnTo>
                  <a:lnTo>
                    <a:pt x="144" y="24"/>
                  </a:lnTo>
                  <a:lnTo>
                    <a:pt x="146" y="12"/>
                  </a:lnTo>
                  <a:lnTo>
                    <a:pt x="147"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85" name="Freeform 54"/>
            <p:cNvSpPr>
              <a:spLocks/>
            </p:cNvSpPr>
            <p:nvPr/>
          </p:nvSpPr>
          <p:spPr bwMode="auto">
            <a:xfrm>
              <a:off x="1623" y="1990"/>
              <a:ext cx="60" cy="201"/>
            </a:xfrm>
            <a:custGeom>
              <a:avLst/>
              <a:gdLst>
                <a:gd name="T0" fmla="*/ 0 w 239"/>
                <a:gd name="T1" fmla="*/ 0 h 806"/>
                <a:gd name="T2" fmla="*/ 0 w 239"/>
                <a:gd name="T3" fmla="*/ 0 h 806"/>
                <a:gd name="T4" fmla="*/ 0 w 239"/>
                <a:gd name="T5" fmla="*/ 0 h 806"/>
                <a:gd name="T6" fmla="*/ 0 w 239"/>
                <a:gd name="T7" fmla="*/ 0 h 806"/>
                <a:gd name="T8" fmla="*/ 0 w 239"/>
                <a:gd name="T9" fmla="*/ 0 h 806"/>
                <a:gd name="T10" fmla="*/ 0 w 239"/>
                <a:gd name="T11" fmla="*/ 0 h 806"/>
                <a:gd name="T12" fmla="*/ 0 w 239"/>
                <a:gd name="T13" fmla="*/ 0 h 806"/>
                <a:gd name="T14" fmla="*/ 0 w 239"/>
                <a:gd name="T15" fmla="*/ 0 h 806"/>
                <a:gd name="T16" fmla="*/ 0 w 239"/>
                <a:gd name="T17" fmla="*/ 0 h 806"/>
                <a:gd name="T18" fmla="*/ 0 w 239"/>
                <a:gd name="T19" fmla="*/ 0 h 806"/>
                <a:gd name="T20" fmla="*/ 0 w 239"/>
                <a:gd name="T21" fmla="*/ 0 h 806"/>
                <a:gd name="T22" fmla="*/ 0 w 239"/>
                <a:gd name="T23" fmla="*/ 0 h 806"/>
                <a:gd name="T24" fmla="*/ 0 w 239"/>
                <a:gd name="T25" fmla="*/ 0 h 806"/>
                <a:gd name="T26" fmla="*/ 0 w 239"/>
                <a:gd name="T27" fmla="*/ 0 h 806"/>
                <a:gd name="T28" fmla="*/ 0 w 239"/>
                <a:gd name="T29" fmla="*/ 0 h 806"/>
                <a:gd name="T30" fmla="*/ 0 w 239"/>
                <a:gd name="T31" fmla="*/ 0 h 806"/>
                <a:gd name="T32" fmla="*/ 0 w 239"/>
                <a:gd name="T33" fmla="*/ 0 h 806"/>
                <a:gd name="T34" fmla="*/ 0 w 239"/>
                <a:gd name="T35" fmla="*/ 0 h 806"/>
                <a:gd name="T36" fmla="*/ 0 w 239"/>
                <a:gd name="T37" fmla="*/ 0 h 806"/>
                <a:gd name="T38" fmla="*/ 0 w 239"/>
                <a:gd name="T39" fmla="*/ 0 h 806"/>
                <a:gd name="T40" fmla="*/ 0 w 239"/>
                <a:gd name="T41" fmla="*/ 0 h 806"/>
                <a:gd name="T42" fmla="*/ 0 w 239"/>
                <a:gd name="T43" fmla="*/ 0 h 806"/>
                <a:gd name="T44" fmla="*/ 0 w 239"/>
                <a:gd name="T45" fmla="*/ 0 h 806"/>
                <a:gd name="T46" fmla="*/ 0 w 239"/>
                <a:gd name="T47" fmla="*/ 0 h 806"/>
                <a:gd name="T48" fmla="*/ 0 w 239"/>
                <a:gd name="T49" fmla="*/ 0 h 806"/>
                <a:gd name="T50" fmla="*/ 0 w 239"/>
                <a:gd name="T51" fmla="*/ 0 h 806"/>
                <a:gd name="T52" fmla="*/ 0 w 239"/>
                <a:gd name="T53" fmla="*/ 0 h 806"/>
                <a:gd name="T54" fmla="*/ 0 w 239"/>
                <a:gd name="T55" fmla="*/ 0 h 806"/>
                <a:gd name="T56" fmla="*/ 0 w 239"/>
                <a:gd name="T57" fmla="*/ 0 h 806"/>
                <a:gd name="T58" fmla="*/ 0 w 239"/>
                <a:gd name="T59" fmla="*/ 0 h 806"/>
                <a:gd name="T60" fmla="*/ 0 w 239"/>
                <a:gd name="T61" fmla="*/ 0 h 806"/>
                <a:gd name="T62" fmla="*/ 0 w 239"/>
                <a:gd name="T63" fmla="*/ 0 h 8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9"/>
                <a:gd name="T97" fmla="*/ 0 h 806"/>
                <a:gd name="T98" fmla="*/ 239 w 239"/>
                <a:gd name="T99" fmla="*/ 806 h 8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9" h="806">
                  <a:moveTo>
                    <a:pt x="0" y="806"/>
                  </a:moveTo>
                  <a:lnTo>
                    <a:pt x="1" y="794"/>
                  </a:lnTo>
                  <a:lnTo>
                    <a:pt x="2" y="782"/>
                  </a:lnTo>
                  <a:lnTo>
                    <a:pt x="7" y="770"/>
                  </a:lnTo>
                  <a:lnTo>
                    <a:pt x="8" y="752"/>
                  </a:lnTo>
                  <a:lnTo>
                    <a:pt x="17" y="740"/>
                  </a:lnTo>
                  <a:lnTo>
                    <a:pt x="18" y="728"/>
                  </a:lnTo>
                  <a:lnTo>
                    <a:pt x="20" y="716"/>
                  </a:lnTo>
                  <a:lnTo>
                    <a:pt x="24" y="704"/>
                  </a:lnTo>
                  <a:lnTo>
                    <a:pt x="29" y="692"/>
                  </a:lnTo>
                  <a:lnTo>
                    <a:pt x="31" y="680"/>
                  </a:lnTo>
                  <a:lnTo>
                    <a:pt x="33" y="669"/>
                  </a:lnTo>
                  <a:lnTo>
                    <a:pt x="37" y="657"/>
                  </a:lnTo>
                  <a:lnTo>
                    <a:pt x="40" y="645"/>
                  </a:lnTo>
                  <a:lnTo>
                    <a:pt x="50" y="633"/>
                  </a:lnTo>
                  <a:lnTo>
                    <a:pt x="52" y="621"/>
                  </a:lnTo>
                  <a:lnTo>
                    <a:pt x="60" y="609"/>
                  </a:lnTo>
                  <a:lnTo>
                    <a:pt x="64" y="596"/>
                  </a:lnTo>
                  <a:lnTo>
                    <a:pt x="66" y="584"/>
                  </a:lnTo>
                  <a:lnTo>
                    <a:pt x="67" y="572"/>
                  </a:lnTo>
                  <a:lnTo>
                    <a:pt x="69" y="560"/>
                  </a:lnTo>
                  <a:lnTo>
                    <a:pt x="70" y="548"/>
                  </a:lnTo>
                  <a:lnTo>
                    <a:pt x="74" y="536"/>
                  </a:lnTo>
                  <a:lnTo>
                    <a:pt x="86" y="531"/>
                  </a:lnTo>
                  <a:lnTo>
                    <a:pt x="96" y="524"/>
                  </a:lnTo>
                  <a:lnTo>
                    <a:pt x="102" y="512"/>
                  </a:lnTo>
                  <a:lnTo>
                    <a:pt x="105" y="500"/>
                  </a:lnTo>
                  <a:lnTo>
                    <a:pt x="110" y="488"/>
                  </a:lnTo>
                  <a:lnTo>
                    <a:pt x="111" y="476"/>
                  </a:lnTo>
                  <a:lnTo>
                    <a:pt x="114" y="464"/>
                  </a:lnTo>
                  <a:lnTo>
                    <a:pt x="129" y="451"/>
                  </a:lnTo>
                  <a:lnTo>
                    <a:pt x="131" y="432"/>
                  </a:lnTo>
                  <a:lnTo>
                    <a:pt x="132" y="420"/>
                  </a:lnTo>
                  <a:lnTo>
                    <a:pt x="134" y="408"/>
                  </a:lnTo>
                  <a:lnTo>
                    <a:pt x="135" y="395"/>
                  </a:lnTo>
                  <a:lnTo>
                    <a:pt x="138" y="371"/>
                  </a:lnTo>
                  <a:lnTo>
                    <a:pt x="141" y="353"/>
                  </a:lnTo>
                  <a:lnTo>
                    <a:pt x="146" y="341"/>
                  </a:lnTo>
                  <a:lnTo>
                    <a:pt x="147" y="329"/>
                  </a:lnTo>
                  <a:lnTo>
                    <a:pt x="148" y="315"/>
                  </a:lnTo>
                  <a:lnTo>
                    <a:pt x="148" y="303"/>
                  </a:lnTo>
                  <a:lnTo>
                    <a:pt x="152" y="291"/>
                  </a:lnTo>
                  <a:lnTo>
                    <a:pt x="164" y="285"/>
                  </a:lnTo>
                  <a:lnTo>
                    <a:pt x="168" y="272"/>
                  </a:lnTo>
                  <a:lnTo>
                    <a:pt x="173" y="260"/>
                  </a:lnTo>
                  <a:lnTo>
                    <a:pt x="174" y="248"/>
                  </a:lnTo>
                  <a:lnTo>
                    <a:pt x="176" y="236"/>
                  </a:lnTo>
                  <a:lnTo>
                    <a:pt x="179" y="224"/>
                  </a:lnTo>
                  <a:lnTo>
                    <a:pt x="181" y="211"/>
                  </a:lnTo>
                  <a:lnTo>
                    <a:pt x="183" y="199"/>
                  </a:lnTo>
                  <a:lnTo>
                    <a:pt x="184" y="186"/>
                  </a:lnTo>
                  <a:lnTo>
                    <a:pt x="184" y="174"/>
                  </a:lnTo>
                  <a:lnTo>
                    <a:pt x="187" y="160"/>
                  </a:lnTo>
                  <a:lnTo>
                    <a:pt x="198" y="148"/>
                  </a:lnTo>
                  <a:lnTo>
                    <a:pt x="201" y="136"/>
                  </a:lnTo>
                  <a:lnTo>
                    <a:pt x="205" y="124"/>
                  </a:lnTo>
                  <a:lnTo>
                    <a:pt x="208" y="111"/>
                  </a:lnTo>
                  <a:lnTo>
                    <a:pt x="211" y="99"/>
                  </a:lnTo>
                  <a:lnTo>
                    <a:pt x="212" y="86"/>
                  </a:lnTo>
                  <a:lnTo>
                    <a:pt x="216" y="61"/>
                  </a:lnTo>
                  <a:lnTo>
                    <a:pt x="219" y="49"/>
                  </a:lnTo>
                  <a:lnTo>
                    <a:pt x="225" y="37"/>
                  </a:lnTo>
                  <a:lnTo>
                    <a:pt x="230" y="25"/>
                  </a:lnTo>
                  <a:lnTo>
                    <a:pt x="233" y="12"/>
                  </a:lnTo>
                  <a:lnTo>
                    <a:pt x="239"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86" name="Freeform 55"/>
            <p:cNvSpPr>
              <a:spLocks/>
            </p:cNvSpPr>
            <p:nvPr/>
          </p:nvSpPr>
          <p:spPr bwMode="auto">
            <a:xfrm>
              <a:off x="1683" y="1824"/>
              <a:ext cx="129" cy="166"/>
            </a:xfrm>
            <a:custGeom>
              <a:avLst/>
              <a:gdLst>
                <a:gd name="T0" fmla="*/ 0 w 515"/>
                <a:gd name="T1" fmla="*/ 0 h 665"/>
                <a:gd name="T2" fmla="*/ 0 w 515"/>
                <a:gd name="T3" fmla="*/ 0 h 665"/>
                <a:gd name="T4" fmla="*/ 0 w 515"/>
                <a:gd name="T5" fmla="*/ 0 h 665"/>
                <a:gd name="T6" fmla="*/ 0 w 515"/>
                <a:gd name="T7" fmla="*/ 0 h 665"/>
                <a:gd name="T8" fmla="*/ 0 w 515"/>
                <a:gd name="T9" fmla="*/ 0 h 665"/>
                <a:gd name="T10" fmla="*/ 0 w 515"/>
                <a:gd name="T11" fmla="*/ 0 h 665"/>
                <a:gd name="T12" fmla="*/ 0 w 515"/>
                <a:gd name="T13" fmla="*/ 0 h 665"/>
                <a:gd name="T14" fmla="*/ 0 w 515"/>
                <a:gd name="T15" fmla="*/ 0 h 665"/>
                <a:gd name="T16" fmla="*/ 0 w 515"/>
                <a:gd name="T17" fmla="*/ 0 h 665"/>
                <a:gd name="T18" fmla="*/ 0 w 515"/>
                <a:gd name="T19" fmla="*/ 0 h 665"/>
                <a:gd name="T20" fmla="*/ 0 w 515"/>
                <a:gd name="T21" fmla="*/ 0 h 665"/>
                <a:gd name="T22" fmla="*/ 0 w 515"/>
                <a:gd name="T23" fmla="*/ 0 h 665"/>
                <a:gd name="T24" fmla="*/ 0 w 515"/>
                <a:gd name="T25" fmla="*/ 0 h 665"/>
                <a:gd name="T26" fmla="*/ 0 w 515"/>
                <a:gd name="T27" fmla="*/ 0 h 665"/>
                <a:gd name="T28" fmla="*/ 0 w 515"/>
                <a:gd name="T29" fmla="*/ 0 h 665"/>
                <a:gd name="T30" fmla="*/ 0 w 515"/>
                <a:gd name="T31" fmla="*/ 0 h 665"/>
                <a:gd name="T32" fmla="*/ 0 w 515"/>
                <a:gd name="T33" fmla="*/ 0 h 665"/>
                <a:gd name="T34" fmla="*/ 0 w 515"/>
                <a:gd name="T35" fmla="*/ 0 h 665"/>
                <a:gd name="T36" fmla="*/ 0 w 515"/>
                <a:gd name="T37" fmla="*/ 0 h 665"/>
                <a:gd name="T38" fmla="*/ 0 w 515"/>
                <a:gd name="T39" fmla="*/ 0 h 665"/>
                <a:gd name="T40" fmla="*/ 0 w 515"/>
                <a:gd name="T41" fmla="*/ 0 h 665"/>
                <a:gd name="T42" fmla="*/ 0 w 515"/>
                <a:gd name="T43" fmla="*/ 0 h 665"/>
                <a:gd name="T44" fmla="*/ 0 w 515"/>
                <a:gd name="T45" fmla="*/ 0 h 665"/>
                <a:gd name="T46" fmla="*/ 0 w 515"/>
                <a:gd name="T47" fmla="*/ 0 h 665"/>
                <a:gd name="T48" fmla="*/ 0 w 515"/>
                <a:gd name="T49" fmla="*/ 0 h 665"/>
                <a:gd name="T50" fmla="*/ 0 w 515"/>
                <a:gd name="T51" fmla="*/ 0 h 665"/>
                <a:gd name="T52" fmla="*/ 0 w 515"/>
                <a:gd name="T53" fmla="*/ 0 h 665"/>
                <a:gd name="T54" fmla="*/ 0 w 515"/>
                <a:gd name="T55" fmla="*/ 0 h 665"/>
                <a:gd name="T56" fmla="*/ 0 w 515"/>
                <a:gd name="T57" fmla="*/ 0 h 665"/>
                <a:gd name="T58" fmla="*/ 0 w 515"/>
                <a:gd name="T59" fmla="*/ 0 h 665"/>
                <a:gd name="T60" fmla="*/ 0 w 515"/>
                <a:gd name="T61" fmla="*/ 0 h 665"/>
                <a:gd name="T62" fmla="*/ 0 w 515"/>
                <a:gd name="T63" fmla="*/ 0 h 665"/>
                <a:gd name="T64" fmla="*/ 0 w 515"/>
                <a:gd name="T65" fmla="*/ 0 h 665"/>
                <a:gd name="T66" fmla="*/ 0 w 515"/>
                <a:gd name="T67" fmla="*/ 0 h 665"/>
                <a:gd name="T68" fmla="*/ 0 w 515"/>
                <a:gd name="T69" fmla="*/ 0 h 665"/>
                <a:gd name="T70" fmla="*/ 0 w 515"/>
                <a:gd name="T71" fmla="*/ 0 h 665"/>
                <a:gd name="T72" fmla="*/ 0 w 515"/>
                <a:gd name="T73" fmla="*/ 0 h 665"/>
                <a:gd name="T74" fmla="*/ 0 w 515"/>
                <a:gd name="T75" fmla="*/ 0 h 665"/>
                <a:gd name="T76" fmla="*/ 0 w 515"/>
                <a:gd name="T77" fmla="*/ 0 h 665"/>
                <a:gd name="T78" fmla="*/ 0 w 515"/>
                <a:gd name="T79" fmla="*/ 0 h 665"/>
                <a:gd name="T80" fmla="*/ 0 w 515"/>
                <a:gd name="T81" fmla="*/ 0 h 665"/>
                <a:gd name="T82" fmla="*/ 0 w 515"/>
                <a:gd name="T83" fmla="*/ 0 h 665"/>
                <a:gd name="T84" fmla="*/ 0 w 515"/>
                <a:gd name="T85" fmla="*/ 0 h 665"/>
                <a:gd name="T86" fmla="*/ 0 w 515"/>
                <a:gd name="T87" fmla="*/ 0 h 665"/>
                <a:gd name="T88" fmla="*/ 0 w 515"/>
                <a:gd name="T89" fmla="*/ 0 h 665"/>
                <a:gd name="T90" fmla="*/ 0 w 515"/>
                <a:gd name="T91" fmla="*/ 0 h 665"/>
                <a:gd name="T92" fmla="*/ 0 w 515"/>
                <a:gd name="T93" fmla="*/ 0 h 665"/>
                <a:gd name="T94" fmla="*/ 0 w 515"/>
                <a:gd name="T95" fmla="*/ 0 h 665"/>
                <a:gd name="T96" fmla="*/ 0 w 515"/>
                <a:gd name="T97" fmla="*/ 0 h 665"/>
                <a:gd name="T98" fmla="*/ 0 w 515"/>
                <a:gd name="T99" fmla="*/ 0 h 665"/>
                <a:gd name="T100" fmla="*/ 0 w 515"/>
                <a:gd name="T101" fmla="*/ 0 h 665"/>
                <a:gd name="T102" fmla="*/ 0 w 515"/>
                <a:gd name="T103" fmla="*/ 0 h 665"/>
                <a:gd name="T104" fmla="*/ 0 w 515"/>
                <a:gd name="T105" fmla="*/ 0 h 665"/>
                <a:gd name="T106" fmla="*/ 0 w 515"/>
                <a:gd name="T107" fmla="*/ 0 h 665"/>
                <a:gd name="T108" fmla="*/ 0 w 515"/>
                <a:gd name="T109" fmla="*/ 0 h 665"/>
                <a:gd name="T110" fmla="*/ 0 w 515"/>
                <a:gd name="T111" fmla="*/ 0 h 665"/>
                <a:gd name="T112" fmla="*/ 0 w 515"/>
                <a:gd name="T113" fmla="*/ 0 h 665"/>
                <a:gd name="T114" fmla="*/ 0 w 515"/>
                <a:gd name="T115" fmla="*/ 0 h 665"/>
                <a:gd name="T116" fmla="*/ 0 w 515"/>
                <a:gd name="T117" fmla="*/ 0 h 665"/>
                <a:gd name="T118" fmla="*/ 0 w 515"/>
                <a:gd name="T119" fmla="*/ 0 h 665"/>
                <a:gd name="T120" fmla="*/ 0 w 515"/>
                <a:gd name="T121" fmla="*/ 0 h 665"/>
                <a:gd name="T122" fmla="*/ 0 w 515"/>
                <a:gd name="T123" fmla="*/ 0 h 665"/>
                <a:gd name="T124" fmla="*/ 0 w 515"/>
                <a:gd name="T125" fmla="*/ 0 h 6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5"/>
                <a:gd name="T190" fmla="*/ 0 h 665"/>
                <a:gd name="T191" fmla="*/ 515 w 515"/>
                <a:gd name="T192" fmla="*/ 665 h 6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5" h="665">
                  <a:moveTo>
                    <a:pt x="0" y="665"/>
                  </a:moveTo>
                  <a:lnTo>
                    <a:pt x="4" y="652"/>
                  </a:lnTo>
                  <a:lnTo>
                    <a:pt x="8" y="640"/>
                  </a:lnTo>
                  <a:lnTo>
                    <a:pt x="10" y="628"/>
                  </a:lnTo>
                  <a:lnTo>
                    <a:pt x="10" y="615"/>
                  </a:lnTo>
                  <a:lnTo>
                    <a:pt x="10" y="603"/>
                  </a:lnTo>
                  <a:lnTo>
                    <a:pt x="14" y="590"/>
                  </a:lnTo>
                  <a:lnTo>
                    <a:pt x="22" y="576"/>
                  </a:lnTo>
                  <a:lnTo>
                    <a:pt x="34" y="571"/>
                  </a:lnTo>
                  <a:lnTo>
                    <a:pt x="41" y="558"/>
                  </a:lnTo>
                  <a:lnTo>
                    <a:pt x="42" y="546"/>
                  </a:lnTo>
                  <a:lnTo>
                    <a:pt x="46" y="534"/>
                  </a:lnTo>
                  <a:lnTo>
                    <a:pt x="47" y="521"/>
                  </a:lnTo>
                  <a:lnTo>
                    <a:pt x="56" y="514"/>
                  </a:lnTo>
                  <a:lnTo>
                    <a:pt x="60" y="502"/>
                  </a:lnTo>
                  <a:lnTo>
                    <a:pt x="70" y="496"/>
                  </a:lnTo>
                  <a:lnTo>
                    <a:pt x="75" y="484"/>
                  </a:lnTo>
                  <a:lnTo>
                    <a:pt x="77" y="470"/>
                  </a:lnTo>
                  <a:lnTo>
                    <a:pt x="84" y="458"/>
                  </a:lnTo>
                  <a:lnTo>
                    <a:pt x="85" y="445"/>
                  </a:lnTo>
                  <a:lnTo>
                    <a:pt x="98" y="439"/>
                  </a:lnTo>
                  <a:lnTo>
                    <a:pt x="105" y="426"/>
                  </a:lnTo>
                  <a:lnTo>
                    <a:pt x="116" y="414"/>
                  </a:lnTo>
                  <a:lnTo>
                    <a:pt x="124" y="402"/>
                  </a:lnTo>
                  <a:lnTo>
                    <a:pt x="136" y="395"/>
                  </a:lnTo>
                  <a:lnTo>
                    <a:pt x="146" y="389"/>
                  </a:lnTo>
                  <a:lnTo>
                    <a:pt x="154" y="375"/>
                  </a:lnTo>
                  <a:lnTo>
                    <a:pt x="157" y="363"/>
                  </a:lnTo>
                  <a:lnTo>
                    <a:pt x="161" y="351"/>
                  </a:lnTo>
                  <a:lnTo>
                    <a:pt x="187" y="345"/>
                  </a:lnTo>
                  <a:lnTo>
                    <a:pt x="191" y="332"/>
                  </a:lnTo>
                  <a:lnTo>
                    <a:pt x="195" y="319"/>
                  </a:lnTo>
                  <a:lnTo>
                    <a:pt x="217" y="312"/>
                  </a:lnTo>
                  <a:lnTo>
                    <a:pt x="225" y="300"/>
                  </a:lnTo>
                  <a:lnTo>
                    <a:pt x="227" y="288"/>
                  </a:lnTo>
                  <a:lnTo>
                    <a:pt x="230" y="275"/>
                  </a:lnTo>
                  <a:lnTo>
                    <a:pt x="235" y="262"/>
                  </a:lnTo>
                  <a:lnTo>
                    <a:pt x="251" y="255"/>
                  </a:lnTo>
                  <a:lnTo>
                    <a:pt x="258" y="243"/>
                  </a:lnTo>
                  <a:lnTo>
                    <a:pt x="261" y="230"/>
                  </a:lnTo>
                  <a:lnTo>
                    <a:pt x="279" y="217"/>
                  </a:lnTo>
                  <a:lnTo>
                    <a:pt x="285" y="204"/>
                  </a:lnTo>
                  <a:lnTo>
                    <a:pt x="291" y="192"/>
                  </a:lnTo>
                  <a:lnTo>
                    <a:pt x="296" y="180"/>
                  </a:lnTo>
                  <a:lnTo>
                    <a:pt x="302" y="167"/>
                  </a:lnTo>
                  <a:lnTo>
                    <a:pt x="312" y="154"/>
                  </a:lnTo>
                  <a:lnTo>
                    <a:pt x="321" y="147"/>
                  </a:lnTo>
                  <a:lnTo>
                    <a:pt x="331" y="141"/>
                  </a:lnTo>
                  <a:lnTo>
                    <a:pt x="337" y="129"/>
                  </a:lnTo>
                  <a:lnTo>
                    <a:pt x="359" y="122"/>
                  </a:lnTo>
                  <a:lnTo>
                    <a:pt x="373" y="116"/>
                  </a:lnTo>
                  <a:lnTo>
                    <a:pt x="397" y="109"/>
                  </a:lnTo>
                  <a:lnTo>
                    <a:pt x="409" y="102"/>
                  </a:lnTo>
                  <a:lnTo>
                    <a:pt x="428" y="89"/>
                  </a:lnTo>
                  <a:lnTo>
                    <a:pt x="446" y="84"/>
                  </a:lnTo>
                  <a:lnTo>
                    <a:pt x="456" y="77"/>
                  </a:lnTo>
                  <a:lnTo>
                    <a:pt x="468" y="71"/>
                  </a:lnTo>
                  <a:lnTo>
                    <a:pt x="476" y="58"/>
                  </a:lnTo>
                  <a:lnTo>
                    <a:pt x="479" y="45"/>
                  </a:lnTo>
                  <a:lnTo>
                    <a:pt x="495" y="33"/>
                  </a:lnTo>
                  <a:lnTo>
                    <a:pt x="502" y="18"/>
                  </a:lnTo>
                  <a:lnTo>
                    <a:pt x="511" y="12"/>
                  </a:lnTo>
                  <a:lnTo>
                    <a:pt x="515"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87" name="Freeform 56"/>
            <p:cNvSpPr>
              <a:spLocks/>
            </p:cNvSpPr>
            <p:nvPr/>
          </p:nvSpPr>
          <p:spPr bwMode="auto">
            <a:xfrm>
              <a:off x="1812" y="1702"/>
              <a:ext cx="208" cy="122"/>
            </a:xfrm>
            <a:custGeom>
              <a:avLst/>
              <a:gdLst>
                <a:gd name="T0" fmla="*/ 0 w 830"/>
                <a:gd name="T1" fmla="*/ 0 h 485"/>
                <a:gd name="T2" fmla="*/ 0 w 830"/>
                <a:gd name="T3" fmla="*/ 0 h 485"/>
                <a:gd name="T4" fmla="*/ 0 w 830"/>
                <a:gd name="T5" fmla="*/ 0 h 485"/>
                <a:gd name="T6" fmla="*/ 0 w 830"/>
                <a:gd name="T7" fmla="*/ 0 h 485"/>
                <a:gd name="T8" fmla="*/ 0 w 830"/>
                <a:gd name="T9" fmla="*/ 0 h 485"/>
                <a:gd name="T10" fmla="*/ 0 w 830"/>
                <a:gd name="T11" fmla="*/ 0 h 485"/>
                <a:gd name="T12" fmla="*/ 0 w 830"/>
                <a:gd name="T13" fmla="*/ 0 h 485"/>
                <a:gd name="T14" fmla="*/ 0 w 830"/>
                <a:gd name="T15" fmla="*/ 0 h 485"/>
                <a:gd name="T16" fmla="*/ 0 w 830"/>
                <a:gd name="T17" fmla="*/ 0 h 485"/>
                <a:gd name="T18" fmla="*/ 0 w 830"/>
                <a:gd name="T19" fmla="*/ 0 h 485"/>
                <a:gd name="T20" fmla="*/ 0 w 830"/>
                <a:gd name="T21" fmla="*/ 0 h 485"/>
                <a:gd name="T22" fmla="*/ 0 w 830"/>
                <a:gd name="T23" fmla="*/ 0 h 485"/>
                <a:gd name="T24" fmla="*/ 0 w 830"/>
                <a:gd name="T25" fmla="*/ 0 h 485"/>
                <a:gd name="T26" fmla="*/ 0 w 830"/>
                <a:gd name="T27" fmla="*/ 0 h 485"/>
                <a:gd name="T28" fmla="*/ 0 w 830"/>
                <a:gd name="T29" fmla="*/ 0 h 485"/>
                <a:gd name="T30" fmla="*/ 0 w 830"/>
                <a:gd name="T31" fmla="*/ 0 h 485"/>
                <a:gd name="T32" fmla="*/ 0 w 830"/>
                <a:gd name="T33" fmla="*/ 0 h 485"/>
                <a:gd name="T34" fmla="*/ 0 w 830"/>
                <a:gd name="T35" fmla="*/ 0 h 485"/>
                <a:gd name="T36" fmla="*/ 0 w 830"/>
                <a:gd name="T37" fmla="*/ 0 h 485"/>
                <a:gd name="T38" fmla="*/ 0 w 830"/>
                <a:gd name="T39" fmla="*/ 0 h 485"/>
                <a:gd name="T40" fmla="*/ 0 w 830"/>
                <a:gd name="T41" fmla="*/ 0 h 485"/>
                <a:gd name="T42" fmla="*/ 0 w 830"/>
                <a:gd name="T43" fmla="*/ 0 h 485"/>
                <a:gd name="T44" fmla="*/ 0 w 830"/>
                <a:gd name="T45" fmla="*/ 0 h 485"/>
                <a:gd name="T46" fmla="*/ 0 w 830"/>
                <a:gd name="T47" fmla="*/ 0 h 485"/>
                <a:gd name="T48" fmla="*/ 0 w 830"/>
                <a:gd name="T49" fmla="*/ 0 h 485"/>
                <a:gd name="T50" fmla="*/ 0 w 830"/>
                <a:gd name="T51" fmla="*/ 0 h 485"/>
                <a:gd name="T52" fmla="*/ 0 w 830"/>
                <a:gd name="T53" fmla="*/ 0 h 485"/>
                <a:gd name="T54" fmla="*/ 0 w 830"/>
                <a:gd name="T55" fmla="*/ 0 h 485"/>
                <a:gd name="T56" fmla="*/ 0 w 830"/>
                <a:gd name="T57" fmla="*/ 0 h 485"/>
                <a:gd name="T58" fmla="*/ 0 w 830"/>
                <a:gd name="T59" fmla="*/ 0 h 485"/>
                <a:gd name="T60" fmla="*/ 0 w 830"/>
                <a:gd name="T61" fmla="*/ 0 h 485"/>
                <a:gd name="T62" fmla="*/ 0 w 830"/>
                <a:gd name="T63" fmla="*/ 0 h 4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485"/>
                <a:gd name="T98" fmla="*/ 830 w 830"/>
                <a:gd name="T99" fmla="*/ 485 h 4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485">
                  <a:moveTo>
                    <a:pt x="0" y="485"/>
                  </a:moveTo>
                  <a:lnTo>
                    <a:pt x="26" y="472"/>
                  </a:lnTo>
                  <a:lnTo>
                    <a:pt x="32" y="459"/>
                  </a:lnTo>
                  <a:lnTo>
                    <a:pt x="48" y="445"/>
                  </a:lnTo>
                  <a:lnTo>
                    <a:pt x="60" y="433"/>
                  </a:lnTo>
                  <a:lnTo>
                    <a:pt x="75" y="427"/>
                  </a:lnTo>
                  <a:lnTo>
                    <a:pt x="99" y="420"/>
                  </a:lnTo>
                  <a:lnTo>
                    <a:pt x="109" y="414"/>
                  </a:lnTo>
                  <a:lnTo>
                    <a:pt x="133" y="401"/>
                  </a:lnTo>
                  <a:lnTo>
                    <a:pt x="144" y="388"/>
                  </a:lnTo>
                  <a:lnTo>
                    <a:pt x="152" y="375"/>
                  </a:lnTo>
                  <a:lnTo>
                    <a:pt x="183" y="368"/>
                  </a:lnTo>
                  <a:lnTo>
                    <a:pt x="195" y="356"/>
                  </a:lnTo>
                  <a:lnTo>
                    <a:pt x="205" y="343"/>
                  </a:lnTo>
                  <a:lnTo>
                    <a:pt x="214" y="330"/>
                  </a:lnTo>
                  <a:lnTo>
                    <a:pt x="217" y="317"/>
                  </a:lnTo>
                  <a:lnTo>
                    <a:pt x="221" y="304"/>
                  </a:lnTo>
                  <a:lnTo>
                    <a:pt x="247" y="297"/>
                  </a:lnTo>
                  <a:lnTo>
                    <a:pt x="252" y="284"/>
                  </a:lnTo>
                  <a:lnTo>
                    <a:pt x="278" y="277"/>
                  </a:lnTo>
                  <a:lnTo>
                    <a:pt x="290" y="264"/>
                  </a:lnTo>
                  <a:lnTo>
                    <a:pt x="301" y="251"/>
                  </a:lnTo>
                  <a:lnTo>
                    <a:pt x="317" y="245"/>
                  </a:lnTo>
                  <a:lnTo>
                    <a:pt x="325" y="231"/>
                  </a:lnTo>
                  <a:lnTo>
                    <a:pt x="349" y="225"/>
                  </a:lnTo>
                  <a:lnTo>
                    <a:pt x="359" y="218"/>
                  </a:lnTo>
                  <a:lnTo>
                    <a:pt x="361" y="212"/>
                  </a:lnTo>
                  <a:lnTo>
                    <a:pt x="366" y="205"/>
                  </a:lnTo>
                  <a:lnTo>
                    <a:pt x="378" y="199"/>
                  </a:lnTo>
                  <a:lnTo>
                    <a:pt x="386" y="192"/>
                  </a:lnTo>
                  <a:lnTo>
                    <a:pt x="398" y="192"/>
                  </a:lnTo>
                  <a:lnTo>
                    <a:pt x="403" y="186"/>
                  </a:lnTo>
                  <a:lnTo>
                    <a:pt x="410" y="179"/>
                  </a:lnTo>
                  <a:lnTo>
                    <a:pt x="415" y="172"/>
                  </a:lnTo>
                  <a:lnTo>
                    <a:pt x="427" y="166"/>
                  </a:lnTo>
                  <a:lnTo>
                    <a:pt x="430" y="159"/>
                  </a:lnTo>
                  <a:lnTo>
                    <a:pt x="430" y="153"/>
                  </a:lnTo>
                  <a:lnTo>
                    <a:pt x="435" y="145"/>
                  </a:lnTo>
                  <a:lnTo>
                    <a:pt x="456" y="140"/>
                  </a:lnTo>
                  <a:lnTo>
                    <a:pt x="466" y="133"/>
                  </a:lnTo>
                  <a:lnTo>
                    <a:pt x="471" y="127"/>
                  </a:lnTo>
                  <a:lnTo>
                    <a:pt x="486" y="119"/>
                  </a:lnTo>
                  <a:lnTo>
                    <a:pt x="506" y="119"/>
                  </a:lnTo>
                  <a:lnTo>
                    <a:pt x="516" y="112"/>
                  </a:lnTo>
                  <a:lnTo>
                    <a:pt x="536" y="106"/>
                  </a:lnTo>
                  <a:lnTo>
                    <a:pt x="551" y="99"/>
                  </a:lnTo>
                  <a:lnTo>
                    <a:pt x="578" y="93"/>
                  </a:lnTo>
                  <a:lnTo>
                    <a:pt x="583" y="86"/>
                  </a:lnTo>
                  <a:lnTo>
                    <a:pt x="599" y="80"/>
                  </a:lnTo>
                  <a:lnTo>
                    <a:pt x="605" y="73"/>
                  </a:lnTo>
                  <a:lnTo>
                    <a:pt x="615" y="73"/>
                  </a:lnTo>
                  <a:lnTo>
                    <a:pt x="647" y="67"/>
                  </a:lnTo>
                  <a:lnTo>
                    <a:pt x="648" y="60"/>
                  </a:lnTo>
                  <a:lnTo>
                    <a:pt x="656" y="52"/>
                  </a:lnTo>
                  <a:lnTo>
                    <a:pt x="686" y="52"/>
                  </a:lnTo>
                  <a:lnTo>
                    <a:pt x="717" y="47"/>
                  </a:lnTo>
                  <a:lnTo>
                    <a:pt x="731" y="40"/>
                  </a:lnTo>
                  <a:lnTo>
                    <a:pt x="746" y="33"/>
                  </a:lnTo>
                  <a:lnTo>
                    <a:pt x="747" y="26"/>
                  </a:lnTo>
                  <a:lnTo>
                    <a:pt x="749" y="20"/>
                  </a:lnTo>
                  <a:lnTo>
                    <a:pt x="750" y="13"/>
                  </a:lnTo>
                  <a:lnTo>
                    <a:pt x="794" y="13"/>
                  </a:lnTo>
                  <a:lnTo>
                    <a:pt x="801" y="6"/>
                  </a:lnTo>
                  <a:lnTo>
                    <a:pt x="801" y="0"/>
                  </a:lnTo>
                  <a:lnTo>
                    <a:pt x="830"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88" name="Freeform 57"/>
            <p:cNvSpPr>
              <a:spLocks/>
            </p:cNvSpPr>
            <p:nvPr/>
          </p:nvSpPr>
          <p:spPr bwMode="auto">
            <a:xfrm>
              <a:off x="2020" y="1614"/>
              <a:ext cx="222" cy="88"/>
            </a:xfrm>
            <a:custGeom>
              <a:avLst/>
              <a:gdLst>
                <a:gd name="T0" fmla="*/ 0 w 889"/>
                <a:gd name="T1" fmla="*/ 0 h 353"/>
                <a:gd name="T2" fmla="*/ 0 w 889"/>
                <a:gd name="T3" fmla="*/ 0 h 353"/>
                <a:gd name="T4" fmla="*/ 0 w 889"/>
                <a:gd name="T5" fmla="*/ 0 h 353"/>
                <a:gd name="T6" fmla="*/ 0 w 889"/>
                <a:gd name="T7" fmla="*/ 0 h 353"/>
                <a:gd name="T8" fmla="*/ 0 w 889"/>
                <a:gd name="T9" fmla="*/ 0 h 353"/>
                <a:gd name="T10" fmla="*/ 0 w 889"/>
                <a:gd name="T11" fmla="*/ 0 h 353"/>
                <a:gd name="T12" fmla="*/ 0 w 889"/>
                <a:gd name="T13" fmla="*/ 0 h 353"/>
                <a:gd name="T14" fmla="*/ 0 w 889"/>
                <a:gd name="T15" fmla="*/ 0 h 353"/>
                <a:gd name="T16" fmla="*/ 0 w 889"/>
                <a:gd name="T17" fmla="*/ 0 h 353"/>
                <a:gd name="T18" fmla="*/ 0 w 889"/>
                <a:gd name="T19" fmla="*/ 0 h 353"/>
                <a:gd name="T20" fmla="*/ 0 w 889"/>
                <a:gd name="T21" fmla="*/ 0 h 353"/>
                <a:gd name="T22" fmla="*/ 0 w 889"/>
                <a:gd name="T23" fmla="*/ 0 h 353"/>
                <a:gd name="T24" fmla="*/ 0 w 889"/>
                <a:gd name="T25" fmla="*/ 0 h 353"/>
                <a:gd name="T26" fmla="*/ 0 w 889"/>
                <a:gd name="T27" fmla="*/ 0 h 353"/>
                <a:gd name="T28" fmla="*/ 0 w 889"/>
                <a:gd name="T29" fmla="*/ 0 h 353"/>
                <a:gd name="T30" fmla="*/ 0 w 889"/>
                <a:gd name="T31" fmla="*/ 0 h 353"/>
                <a:gd name="T32" fmla="*/ 0 w 889"/>
                <a:gd name="T33" fmla="*/ 0 h 353"/>
                <a:gd name="T34" fmla="*/ 0 w 889"/>
                <a:gd name="T35" fmla="*/ 0 h 353"/>
                <a:gd name="T36" fmla="*/ 0 w 889"/>
                <a:gd name="T37" fmla="*/ 0 h 353"/>
                <a:gd name="T38" fmla="*/ 0 w 889"/>
                <a:gd name="T39" fmla="*/ 0 h 353"/>
                <a:gd name="T40" fmla="*/ 0 w 889"/>
                <a:gd name="T41" fmla="*/ 0 h 353"/>
                <a:gd name="T42" fmla="*/ 0 w 889"/>
                <a:gd name="T43" fmla="*/ 0 h 353"/>
                <a:gd name="T44" fmla="*/ 0 w 889"/>
                <a:gd name="T45" fmla="*/ 0 h 353"/>
                <a:gd name="T46" fmla="*/ 0 w 889"/>
                <a:gd name="T47" fmla="*/ 0 h 353"/>
                <a:gd name="T48" fmla="*/ 0 w 889"/>
                <a:gd name="T49" fmla="*/ 0 h 353"/>
                <a:gd name="T50" fmla="*/ 0 w 889"/>
                <a:gd name="T51" fmla="*/ 0 h 353"/>
                <a:gd name="T52" fmla="*/ 0 w 889"/>
                <a:gd name="T53" fmla="*/ 0 h 353"/>
                <a:gd name="T54" fmla="*/ 0 w 889"/>
                <a:gd name="T55" fmla="*/ 0 h 353"/>
                <a:gd name="T56" fmla="*/ 0 w 889"/>
                <a:gd name="T57" fmla="*/ 0 h 353"/>
                <a:gd name="T58" fmla="*/ 0 w 889"/>
                <a:gd name="T59" fmla="*/ 0 h 353"/>
                <a:gd name="T60" fmla="*/ 0 w 889"/>
                <a:gd name="T61" fmla="*/ 0 h 353"/>
                <a:gd name="T62" fmla="*/ 0 w 889"/>
                <a:gd name="T63" fmla="*/ 0 h 353"/>
                <a:gd name="T64" fmla="*/ 0 w 889"/>
                <a:gd name="T65" fmla="*/ 0 h 353"/>
                <a:gd name="T66" fmla="*/ 0 w 889"/>
                <a:gd name="T67" fmla="*/ 0 h 353"/>
                <a:gd name="T68" fmla="*/ 0 w 889"/>
                <a:gd name="T69" fmla="*/ 0 h 353"/>
                <a:gd name="T70" fmla="*/ 0 w 889"/>
                <a:gd name="T71" fmla="*/ 0 h 353"/>
                <a:gd name="T72" fmla="*/ 0 w 889"/>
                <a:gd name="T73" fmla="*/ 0 h 353"/>
                <a:gd name="T74" fmla="*/ 0 w 889"/>
                <a:gd name="T75" fmla="*/ 0 h 353"/>
                <a:gd name="T76" fmla="*/ 0 w 889"/>
                <a:gd name="T77" fmla="*/ 0 h 353"/>
                <a:gd name="T78" fmla="*/ 0 w 889"/>
                <a:gd name="T79" fmla="*/ 0 h 353"/>
                <a:gd name="T80" fmla="*/ 0 w 889"/>
                <a:gd name="T81" fmla="*/ 0 h 353"/>
                <a:gd name="T82" fmla="*/ 0 w 889"/>
                <a:gd name="T83" fmla="*/ 0 h 353"/>
                <a:gd name="T84" fmla="*/ 0 w 889"/>
                <a:gd name="T85" fmla="*/ 0 h 353"/>
                <a:gd name="T86" fmla="*/ 0 w 889"/>
                <a:gd name="T87" fmla="*/ 0 h 353"/>
                <a:gd name="T88" fmla="*/ 0 w 889"/>
                <a:gd name="T89" fmla="*/ 0 h 353"/>
                <a:gd name="T90" fmla="*/ 0 w 889"/>
                <a:gd name="T91" fmla="*/ 0 h 353"/>
                <a:gd name="T92" fmla="*/ 0 w 889"/>
                <a:gd name="T93" fmla="*/ 0 h 353"/>
                <a:gd name="T94" fmla="*/ 0 w 889"/>
                <a:gd name="T95" fmla="*/ 0 h 353"/>
                <a:gd name="T96" fmla="*/ 0 w 889"/>
                <a:gd name="T97" fmla="*/ 0 h 353"/>
                <a:gd name="T98" fmla="*/ 0 w 889"/>
                <a:gd name="T99" fmla="*/ 0 h 353"/>
                <a:gd name="T100" fmla="*/ 0 w 889"/>
                <a:gd name="T101" fmla="*/ 0 h 353"/>
                <a:gd name="T102" fmla="*/ 0 w 889"/>
                <a:gd name="T103" fmla="*/ 0 h 353"/>
                <a:gd name="T104" fmla="*/ 0 w 889"/>
                <a:gd name="T105" fmla="*/ 0 h 353"/>
                <a:gd name="T106" fmla="*/ 0 w 889"/>
                <a:gd name="T107" fmla="*/ 0 h 353"/>
                <a:gd name="T108" fmla="*/ 0 w 889"/>
                <a:gd name="T109" fmla="*/ 0 h 353"/>
                <a:gd name="T110" fmla="*/ 0 w 889"/>
                <a:gd name="T111" fmla="*/ 0 h 353"/>
                <a:gd name="T112" fmla="*/ 0 w 889"/>
                <a:gd name="T113" fmla="*/ 0 h 353"/>
                <a:gd name="T114" fmla="*/ 0 w 889"/>
                <a:gd name="T115" fmla="*/ 0 h 353"/>
                <a:gd name="T116" fmla="*/ 0 w 889"/>
                <a:gd name="T117" fmla="*/ 0 h 353"/>
                <a:gd name="T118" fmla="*/ 0 w 889"/>
                <a:gd name="T119" fmla="*/ 0 h 353"/>
                <a:gd name="T120" fmla="*/ 0 w 889"/>
                <a:gd name="T121" fmla="*/ 0 h 353"/>
                <a:gd name="T122" fmla="*/ 0 w 889"/>
                <a:gd name="T123" fmla="*/ 0 h 353"/>
                <a:gd name="T124" fmla="*/ 0 w 889"/>
                <a:gd name="T125" fmla="*/ 0 h 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9"/>
                <a:gd name="T190" fmla="*/ 0 h 353"/>
                <a:gd name="T191" fmla="*/ 889 w 889"/>
                <a:gd name="T192" fmla="*/ 353 h 3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9" h="353">
                  <a:moveTo>
                    <a:pt x="0" y="353"/>
                  </a:moveTo>
                  <a:lnTo>
                    <a:pt x="25" y="345"/>
                  </a:lnTo>
                  <a:lnTo>
                    <a:pt x="31" y="340"/>
                  </a:lnTo>
                  <a:lnTo>
                    <a:pt x="46" y="332"/>
                  </a:lnTo>
                  <a:lnTo>
                    <a:pt x="58" y="326"/>
                  </a:lnTo>
                  <a:lnTo>
                    <a:pt x="58" y="319"/>
                  </a:lnTo>
                  <a:lnTo>
                    <a:pt x="70" y="313"/>
                  </a:lnTo>
                  <a:lnTo>
                    <a:pt x="103" y="306"/>
                  </a:lnTo>
                  <a:lnTo>
                    <a:pt x="130" y="299"/>
                  </a:lnTo>
                  <a:lnTo>
                    <a:pt x="140" y="292"/>
                  </a:lnTo>
                  <a:lnTo>
                    <a:pt x="172" y="285"/>
                  </a:lnTo>
                  <a:lnTo>
                    <a:pt x="172" y="279"/>
                  </a:lnTo>
                  <a:lnTo>
                    <a:pt x="174" y="266"/>
                  </a:lnTo>
                  <a:lnTo>
                    <a:pt x="184" y="258"/>
                  </a:lnTo>
                  <a:lnTo>
                    <a:pt x="184" y="252"/>
                  </a:lnTo>
                  <a:lnTo>
                    <a:pt x="187" y="245"/>
                  </a:lnTo>
                  <a:lnTo>
                    <a:pt x="200" y="238"/>
                  </a:lnTo>
                  <a:lnTo>
                    <a:pt x="205" y="232"/>
                  </a:lnTo>
                  <a:lnTo>
                    <a:pt x="210" y="225"/>
                  </a:lnTo>
                  <a:lnTo>
                    <a:pt x="228" y="219"/>
                  </a:lnTo>
                  <a:lnTo>
                    <a:pt x="231" y="211"/>
                  </a:lnTo>
                  <a:lnTo>
                    <a:pt x="252" y="211"/>
                  </a:lnTo>
                  <a:lnTo>
                    <a:pt x="263" y="204"/>
                  </a:lnTo>
                  <a:lnTo>
                    <a:pt x="288" y="204"/>
                  </a:lnTo>
                  <a:lnTo>
                    <a:pt x="324" y="204"/>
                  </a:lnTo>
                  <a:lnTo>
                    <a:pt x="345" y="198"/>
                  </a:lnTo>
                  <a:lnTo>
                    <a:pt x="346" y="191"/>
                  </a:lnTo>
                  <a:lnTo>
                    <a:pt x="357" y="185"/>
                  </a:lnTo>
                  <a:lnTo>
                    <a:pt x="371" y="177"/>
                  </a:lnTo>
                  <a:lnTo>
                    <a:pt x="378" y="172"/>
                  </a:lnTo>
                  <a:lnTo>
                    <a:pt x="396" y="172"/>
                  </a:lnTo>
                  <a:lnTo>
                    <a:pt x="403" y="164"/>
                  </a:lnTo>
                  <a:lnTo>
                    <a:pt x="432" y="164"/>
                  </a:lnTo>
                  <a:lnTo>
                    <a:pt x="438" y="157"/>
                  </a:lnTo>
                  <a:lnTo>
                    <a:pt x="468" y="157"/>
                  </a:lnTo>
                  <a:lnTo>
                    <a:pt x="503" y="157"/>
                  </a:lnTo>
                  <a:lnTo>
                    <a:pt x="507" y="150"/>
                  </a:lnTo>
                  <a:lnTo>
                    <a:pt x="514" y="144"/>
                  </a:lnTo>
                  <a:lnTo>
                    <a:pt x="540" y="144"/>
                  </a:lnTo>
                  <a:lnTo>
                    <a:pt x="575" y="138"/>
                  </a:lnTo>
                  <a:lnTo>
                    <a:pt x="576" y="130"/>
                  </a:lnTo>
                  <a:lnTo>
                    <a:pt x="581" y="124"/>
                  </a:lnTo>
                  <a:lnTo>
                    <a:pt x="604" y="117"/>
                  </a:lnTo>
                  <a:lnTo>
                    <a:pt x="631" y="110"/>
                  </a:lnTo>
                  <a:lnTo>
                    <a:pt x="647" y="110"/>
                  </a:lnTo>
                  <a:lnTo>
                    <a:pt x="684" y="110"/>
                  </a:lnTo>
                  <a:lnTo>
                    <a:pt x="684" y="103"/>
                  </a:lnTo>
                  <a:lnTo>
                    <a:pt x="684" y="96"/>
                  </a:lnTo>
                  <a:lnTo>
                    <a:pt x="706" y="90"/>
                  </a:lnTo>
                  <a:lnTo>
                    <a:pt x="718" y="83"/>
                  </a:lnTo>
                  <a:lnTo>
                    <a:pt x="747" y="76"/>
                  </a:lnTo>
                  <a:lnTo>
                    <a:pt x="753" y="69"/>
                  </a:lnTo>
                  <a:lnTo>
                    <a:pt x="756" y="62"/>
                  </a:lnTo>
                  <a:lnTo>
                    <a:pt x="757" y="56"/>
                  </a:lnTo>
                  <a:lnTo>
                    <a:pt x="767" y="48"/>
                  </a:lnTo>
                  <a:lnTo>
                    <a:pt x="782" y="42"/>
                  </a:lnTo>
                  <a:lnTo>
                    <a:pt x="787" y="35"/>
                  </a:lnTo>
                  <a:lnTo>
                    <a:pt x="827" y="29"/>
                  </a:lnTo>
                  <a:lnTo>
                    <a:pt x="849" y="21"/>
                  </a:lnTo>
                  <a:lnTo>
                    <a:pt x="852" y="14"/>
                  </a:lnTo>
                  <a:lnTo>
                    <a:pt x="864" y="14"/>
                  </a:lnTo>
                  <a:lnTo>
                    <a:pt x="887" y="8"/>
                  </a:lnTo>
                  <a:lnTo>
                    <a:pt x="889"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89" name="Freeform 58"/>
            <p:cNvSpPr>
              <a:spLocks/>
            </p:cNvSpPr>
            <p:nvPr/>
          </p:nvSpPr>
          <p:spPr bwMode="auto">
            <a:xfrm>
              <a:off x="2242" y="1530"/>
              <a:ext cx="271" cy="84"/>
            </a:xfrm>
            <a:custGeom>
              <a:avLst/>
              <a:gdLst>
                <a:gd name="T0" fmla="*/ 0 w 1085"/>
                <a:gd name="T1" fmla="*/ 0 h 337"/>
                <a:gd name="T2" fmla="*/ 0 w 1085"/>
                <a:gd name="T3" fmla="*/ 0 h 337"/>
                <a:gd name="T4" fmla="*/ 0 w 1085"/>
                <a:gd name="T5" fmla="*/ 0 h 337"/>
                <a:gd name="T6" fmla="*/ 0 w 1085"/>
                <a:gd name="T7" fmla="*/ 0 h 337"/>
                <a:gd name="T8" fmla="*/ 0 w 1085"/>
                <a:gd name="T9" fmla="*/ 0 h 337"/>
                <a:gd name="T10" fmla="*/ 0 w 1085"/>
                <a:gd name="T11" fmla="*/ 0 h 337"/>
                <a:gd name="T12" fmla="*/ 0 w 1085"/>
                <a:gd name="T13" fmla="*/ 0 h 337"/>
                <a:gd name="T14" fmla="*/ 0 w 1085"/>
                <a:gd name="T15" fmla="*/ 0 h 337"/>
                <a:gd name="T16" fmla="*/ 0 w 1085"/>
                <a:gd name="T17" fmla="*/ 0 h 337"/>
                <a:gd name="T18" fmla="*/ 0 w 1085"/>
                <a:gd name="T19" fmla="*/ 0 h 337"/>
                <a:gd name="T20" fmla="*/ 0 w 1085"/>
                <a:gd name="T21" fmla="*/ 0 h 337"/>
                <a:gd name="T22" fmla="*/ 0 w 1085"/>
                <a:gd name="T23" fmla="*/ 0 h 337"/>
                <a:gd name="T24" fmla="*/ 0 w 1085"/>
                <a:gd name="T25" fmla="*/ 0 h 337"/>
                <a:gd name="T26" fmla="*/ 0 w 1085"/>
                <a:gd name="T27" fmla="*/ 0 h 337"/>
                <a:gd name="T28" fmla="*/ 0 w 1085"/>
                <a:gd name="T29" fmla="*/ 0 h 337"/>
                <a:gd name="T30" fmla="*/ 0 w 1085"/>
                <a:gd name="T31" fmla="*/ 0 h 337"/>
                <a:gd name="T32" fmla="*/ 0 w 1085"/>
                <a:gd name="T33" fmla="*/ 0 h 337"/>
                <a:gd name="T34" fmla="*/ 0 w 1085"/>
                <a:gd name="T35" fmla="*/ 0 h 337"/>
                <a:gd name="T36" fmla="*/ 0 w 1085"/>
                <a:gd name="T37" fmla="*/ 0 h 337"/>
                <a:gd name="T38" fmla="*/ 0 w 1085"/>
                <a:gd name="T39" fmla="*/ 0 h 337"/>
                <a:gd name="T40" fmla="*/ 0 w 1085"/>
                <a:gd name="T41" fmla="*/ 0 h 337"/>
                <a:gd name="T42" fmla="*/ 0 w 1085"/>
                <a:gd name="T43" fmla="*/ 0 h 337"/>
                <a:gd name="T44" fmla="*/ 0 w 1085"/>
                <a:gd name="T45" fmla="*/ 0 h 337"/>
                <a:gd name="T46" fmla="*/ 0 w 1085"/>
                <a:gd name="T47" fmla="*/ 0 h 337"/>
                <a:gd name="T48" fmla="*/ 0 w 1085"/>
                <a:gd name="T49" fmla="*/ 0 h 337"/>
                <a:gd name="T50" fmla="*/ 0 w 1085"/>
                <a:gd name="T51" fmla="*/ 0 h 337"/>
                <a:gd name="T52" fmla="*/ 0 w 1085"/>
                <a:gd name="T53" fmla="*/ 0 h 337"/>
                <a:gd name="T54" fmla="*/ 0 w 1085"/>
                <a:gd name="T55" fmla="*/ 0 h 337"/>
                <a:gd name="T56" fmla="*/ 0 w 1085"/>
                <a:gd name="T57" fmla="*/ 0 h 337"/>
                <a:gd name="T58" fmla="*/ 0 w 1085"/>
                <a:gd name="T59" fmla="*/ 0 h 337"/>
                <a:gd name="T60" fmla="*/ 0 w 1085"/>
                <a:gd name="T61" fmla="*/ 0 h 337"/>
                <a:gd name="T62" fmla="*/ 0 w 1085"/>
                <a:gd name="T63" fmla="*/ 0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5"/>
                <a:gd name="T97" fmla="*/ 0 h 337"/>
                <a:gd name="T98" fmla="*/ 1085 w 1085"/>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5" h="337">
                  <a:moveTo>
                    <a:pt x="0" y="337"/>
                  </a:moveTo>
                  <a:lnTo>
                    <a:pt x="10" y="337"/>
                  </a:lnTo>
                  <a:lnTo>
                    <a:pt x="37" y="331"/>
                  </a:lnTo>
                  <a:lnTo>
                    <a:pt x="46" y="331"/>
                  </a:lnTo>
                  <a:lnTo>
                    <a:pt x="50" y="324"/>
                  </a:lnTo>
                  <a:lnTo>
                    <a:pt x="83" y="324"/>
                  </a:lnTo>
                  <a:lnTo>
                    <a:pt x="119" y="324"/>
                  </a:lnTo>
                  <a:lnTo>
                    <a:pt x="135" y="318"/>
                  </a:lnTo>
                  <a:lnTo>
                    <a:pt x="154" y="318"/>
                  </a:lnTo>
                  <a:lnTo>
                    <a:pt x="183" y="310"/>
                  </a:lnTo>
                  <a:lnTo>
                    <a:pt x="221" y="304"/>
                  </a:lnTo>
                  <a:lnTo>
                    <a:pt x="222" y="297"/>
                  </a:lnTo>
                  <a:lnTo>
                    <a:pt x="246" y="290"/>
                  </a:lnTo>
                  <a:lnTo>
                    <a:pt x="249" y="283"/>
                  </a:lnTo>
                  <a:lnTo>
                    <a:pt x="251" y="277"/>
                  </a:lnTo>
                  <a:lnTo>
                    <a:pt x="262" y="277"/>
                  </a:lnTo>
                  <a:lnTo>
                    <a:pt x="279" y="269"/>
                  </a:lnTo>
                  <a:lnTo>
                    <a:pt x="288" y="262"/>
                  </a:lnTo>
                  <a:lnTo>
                    <a:pt x="289" y="256"/>
                  </a:lnTo>
                  <a:lnTo>
                    <a:pt x="332" y="249"/>
                  </a:lnTo>
                  <a:lnTo>
                    <a:pt x="350" y="242"/>
                  </a:lnTo>
                  <a:lnTo>
                    <a:pt x="370" y="242"/>
                  </a:lnTo>
                  <a:lnTo>
                    <a:pt x="397" y="235"/>
                  </a:lnTo>
                  <a:lnTo>
                    <a:pt x="442" y="235"/>
                  </a:lnTo>
                  <a:lnTo>
                    <a:pt x="466" y="229"/>
                  </a:lnTo>
                  <a:lnTo>
                    <a:pt x="478" y="229"/>
                  </a:lnTo>
                  <a:lnTo>
                    <a:pt x="508" y="221"/>
                  </a:lnTo>
                  <a:lnTo>
                    <a:pt x="510" y="214"/>
                  </a:lnTo>
                  <a:lnTo>
                    <a:pt x="510" y="208"/>
                  </a:lnTo>
                  <a:lnTo>
                    <a:pt x="521" y="201"/>
                  </a:lnTo>
                  <a:lnTo>
                    <a:pt x="550" y="201"/>
                  </a:lnTo>
                  <a:lnTo>
                    <a:pt x="577" y="194"/>
                  </a:lnTo>
                  <a:lnTo>
                    <a:pt x="580" y="186"/>
                  </a:lnTo>
                  <a:lnTo>
                    <a:pt x="582" y="180"/>
                  </a:lnTo>
                  <a:lnTo>
                    <a:pt x="588" y="173"/>
                  </a:lnTo>
                  <a:lnTo>
                    <a:pt x="609" y="166"/>
                  </a:lnTo>
                  <a:lnTo>
                    <a:pt x="620" y="159"/>
                  </a:lnTo>
                  <a:lnTo>
                    <a:pt x="658" y="159"/>
                  </a:lnTo>
                  <a:lnTo>
                    <a:pt x="660" y="153"/>
                  </a:lnTo>
                  <a:lnTo>
                    <a:pt x="684" y="145"/>
                  </a:lnTo>
                  <a:lnTo>
                    <a:pt x="686" y="138"/>
                  </a:lnTo>
                  <a:lnTo>
                    <a:pt x="712" y="132"/>
                  </a:lnTo>
                  <a:lnTo>
                    <a:pt x="729" y="124"/>
                  </a:lnTo>
                  <a:lnTo>
                    <a:pt x="740" y="118"/>
                  </a:lnTo>
                  <a:lnTo>
                    <a:pt x="751" y="111"/>
                  </a:lnTo>
                  <a:lnTo>
                    <a:pt x="754" y="103"/>
                  </a:lnTo>
                  <a:lnTo>
                    <a:pt x="766" y="103"/>
                  </a:lnTo>
                  <a:lnTo>
                    <a:pt x="775" y="97"/>
                  </a:lnTo>
                  <a:lnTo>
                    <a:pt x="801" y="97"/>
                  </a:lnTo>
                  <a:lnTo>
                    <a:pt x="812" y="90"/>
                  </a:lnTo>
                  <a:lnTo>
                    <a:pt x="836" y="83"/>
                  </a:lnTo>
                  <a:lnTo>
                    <a:pt x="844" y="76"/>
                  </a:lnTo>
                  <a:lnTo>
                    <a:pt x="874" y="76"/>
                  </a:lnTo>
                  <a:lnTo>
                    <a:pt x="905" y="70"/>
                  </a:lnTo>
                  <a:lnTo>
                    <a:pt x="934" y="62"/>
                  </a:lnTo>
                  <a:lnTo>
                    <a:pt x="937" y="54"/>
                  </a:lnTo>
                  <a:lnTo>
                    <a:pt x="945" y="49"/>
                  </a:lnTo>
                  <a:lnTo>
                    <a:pt x="969" y="41"/>
                  </a:lnTo>
                  <a:lnTo>
                    <a:pt x="980" y="34"/>
                  </a:lnTo>
                  <a:lnTo>
                    <a:pt x="986" y="28"/>
                  </a:lnTo>
                  <a:lnTo>
                    <a:pt x="987" y="21"/>
                  </a:lnTo>
                  <a:lnTo>
                    <a:pt x="1018" y="21"/>
                  </a:lnTo>
                  <a:lnTo>
                    <a:pt x="1045" y="13"/>
                  </a:lnTo>
                  <a:lnTo>
                    <a:pt x="1083" y="6"/>
                  </a:lnTo>
                  <a:lnTo>
                    <a:pt x="1085"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90" name="Freeform 59"/>
            <p:cNvSpPr>
              <a:spLocks/>
            </p:cNvSpPr>
            <p:nvPr/>
          </p:nvSpPr>
          <p:spPr bwMode="auto">
            <a:xfrm>
              <a:off x="2513" y="1454"/>
              <a:ext cx="287" cy="76"/>
            </a:xfrm>
            <a:custGeom>
              <a:avLst/>
              <a:gdLst>
                <a:gd name="T0" fmla="*/ 0 w 1146"/>
                <a:gd name="T1" fmla="*/ 0 h 305"/>
                <a:gd name="T2" fmla="*/ 0 w 1146"/>
                <a:gd name="T3" fmla="*/ 0 h 305"/>
                <a:gd name="T4" fmla="*/ 0 w 1146"/>
                <a:gd name="T5" fmla="*/ 0 h 305"/>
                <a:gd name="T6" fmla="*/ 0 w 1146"/>
                <a:gd name="T7" fmla="*/ 0 h 305"/>
                <a:gd name="T8" fmla="*/ 0 w 1146"/>
                <a:gd name="T9" fmla="*/ 0 h 305"/>
                <a:gd name="T10" fmla="*/ 0 w 1146"/>
                <a:gd name="T11" fmla="*/ 0 h 305"/>
                <a:gd name="T12" fmla="*/ 0 w 1146"/>
                <a:gd name="T13" fmla="*/ 0 h 305"/>
                <a:gd name="T14" fmla="*/ 0 w 1146"/>
                <a:gd name="T15" fmla="*/ 0 h 305"/>
                <a:gd name="T16" fmla="*/ 0 w 1146"/>
                <a:gd name="T17" fmla="*/ 0 h 305"/>
                <a:gd name="T18" fmla="*/ 0 w 1146"/>
                <a:gd name="T19" fmla="*/ 0 h 305"/>
                <a:gd name="T20" fmla="*/ 0 w 1146"/>
                <a:gd name="T21" fmla="*/ 0 h 305"/>
                <a:gd name="T22" fmla="*/ 0 w 1146"/>
                <a:gd name="T23" fmla="*/ 0 h 305"/>
                <a:gd name="T24" fmla="*/ 0 w 1146"/>
                <a:gd name="T25" fmla="*/ 0 h 305"/>
                <a:gd name="T26" fmla="*/ 0 w 1146"/>
                <a:gd name="T27" fmla="*/ 0 h 305"/>
                <a:gd name="T28" fmla="*/ 0 w 1146"/>
                <a:gd name="T29" fmla="*/ 0 h 305"/>
                <a:gd name="T30" fmla="*/ 0 w 1146"/>
                <a:gd name="T31" fmla="*/ 0 h 305"/>
                <a:gd name="T32" fmla="*/ 0 w 1146"/>
                <a:gd name="T33" fmla="*/ 0 h 305"/>
                <a:gd name="T34" fmla="*/ 0 w 1146"/>
                <a:gd name="T35" fmla="*/ 0 h 305"/>
                <a:gd name="T36" fmla="*/ 0 w 1146"/>
                <a:gd name="T37" fmla="*/ 0 h 305"/>
                <a:gd name="T38" fmla="*/ 0 w 1146"/>
                <a:gd name="T39" fmla="*/ 0 h 305"/>
                <a:gd name="T40" fmla="*/ 0 w 1146"/>
                <a:gd name="T41" fmla="*/ 0 h 305"/>
                <a:gd name="T42" fmla="*/ 0 w 1146"/>
                <a:gd name="T43" fmla="*/ 0 h 305"/>
                <a:gd name="T44" fmla="*/ 0 w 1146"/>
                <a:gd name="T45" fmla="*/ 0 h 305"/>
                <a:gd name="T46" fmla="*/ 0 w 1146"/>
                <a:gd name="T47" fmla="*/ 0 h 305"/>
                <a:gd name="T48" fmla="*/ 0 w 1146"/>
                <a:gd name="T49" fmla="*/ 0 h 305"/>
                <a:gd name="T50" fmla="*/ 0 w 1146"/>
                <a:gd name="T51" fmla="*/ 0 h 305"/>
                <a:gd name="T52" fmla="*/ 0 w 1146"/>
                <a:gd name="T53" fmla="*/ 0 h 305"/>
                <a:gd name="T54" fmla="*/ 0 w 1146"/>
                <a:gd name="T55" fmla="*/ 0 h 305"/>
                <a:gd name="T56" fmla="*/ 0 w 1146"/>
                <a:gd name="T57" fmla="*/ 0 h 305"/>
                <a:gd name="T58" fmla="*/ 0 w 1146"/>
                <a:gd name="T59" fmla="*/ 0 h 305"/>
                <a:gd name="T60" fmla="*/ 0 w 1146"/>
                <a:gd name="T61" fmla="*/ 0 h 305"/>
                <a:gd name="T62" fmla="*/ 0 w 1146"/>
                <a:gd name="T63" fmla="*/ 0 h 305"/>
                <a:gd name="T64" fmla="*/ 0 w 1146"/>
                <a:gd name="T65" fmla="*/ 0 h 305"/>
                <a:gd name="T66" fmla="*/ 0 w 1146"/>
                <a:gd name="T67" fmla="*/ 0 h 305"/>
                <a:gd name="T68" fmla="*/ 0 w 1146"/>
                <a:gd name="T69" fmla="*/ 0 h 305"/>
                <a:gd name="T70" fmla="*/ 0 w 1146"/>
                <a:gd name="T71" fmla="*/ 0 h 305"/>
                <a:gd name="T72" fmla="*/ 0 w 1146"/>
                <a:gd name="T73" fmla="*/ 0 h 305"/>
                <a:gd name="T74" fmla="*/ 0 w 1146"/>
                <a:gd name="T75" fmla="*/ 0 h 305"/>
                <a:gd name="T76" fmla="*/ 0 w 1146"/>
                <a:gd name="T77" fmla="*/ 0 h 305"/>
                <a:gd name="T78" fmla="*/ 0 w 1146"/>
                <a:gd name="T79" fmla="*/ 0 h 305"/>
                <a:gd name="T80" fmla="*/ 0 w 1146"/>
                <a:gd name="T81" fmla="*/ 0 h 305"/>
                <a:gd name="T82" fmla="*/ 0 w 1146"/>
                <a:gd name="T83" fmla="*/ 0 h 305"/>
                <a:gd name="T84" fmla="*/ 0 w 1146"/>
                <a:gd name="T85" fmla="*/ 0 h 305"/>
                <a:gd name="T86" fmla="*/ 0 w 1146"/>
                <a:gd name="T87" fmla="*/ 0 h 305"/>
                <a:gd name="T88" fmla="*/ 0 w 1146"/>
                <a:gd name="T89" fmla="*/ 0 h 305"/>
                <a:gd name="T90" fmla="*/ 0 w 1146"/>
                <a:gd name="T91" fmla="*/ 0 h 305"/>
                <a:gd name="T92" fmla="*/ 0 w 1146"/>
                <a:gd name="T93" fmla="*/ 0 h 305"/>
                <a:gd name="T94" fmla="*/ 0 w 1146"/>
                <a:gd name="T95" fmla="*/ 0 h 305"/>
                <a:gd name="T96" fmla="*/ 0 w 1146"/>
                <a:gd name="T97" fmla="*/ 0 h 305"/>
                <a:gd name="T98" fmla="*/ 0 w 1146"/>
                <a:gd name="T99" fmla="*/ 0 h 305"/>
                <a:gd name="T100" fmla="*/ 0 w 1146"/>
                <a:gd name="T101" fmla="*/ 0 h 305"/>
                <a:gd name="T102" fmla="*/ 0 w 1146"/>
                <a:gd name="T103" fmla="*/ 0 h 305"/>
                <a:gd name="T104" fmla="*/ 0 w 1146"/>
                <a:gd name="T105" fmla="*/ 0 h 305"/>
                <a:gd name="T106" fmla="*/ 0 w 1146"/>
                <a:gd name="T107" fmla="*/ 0 h 305"/>
                <a:gd name="T108" fmla="*/ 0 w 1146"/>
                <a:gd name="T109" fmla="*/ 0 h 305"/>
                <a:gd name="T110" fmla="*/ 0 w 1146"/>
                <a:gd name="T111" fmla="*/ 0 h 305"/>
                <a:gd name="T112" fmla="*/ 0 w 1146"/>
                <a:gd name="T113" fmla="*/ 0 h 305"/>
                <a:gd name="T114" fmla="*/ 0 w 1146"/>
                <a:gd name="T115" fmla="*/ 0 h 305"/>
                <a:gd name="T116" fmla="*/ 0 w 1146"/>
                <a:gd name="T117" fmla="*/ 0 h 305"/>
                <a:gd name="T118" fmla="*/ 0 w 1146"/>
                <a:gd name="T119" fmla="*/ 0 h 305"/>
                <a:gd name="T120" fmla="*/ 0 w 1146"/>
                <a:gd name="T121" fmla="*/ 0 h 305"/>
                <a:gd name="T122" fmla="*/ 0 w 1146"/>
                <a:gd name="T123" fmla="*/ 0 h 305"/>
                <a:gd name="T124" fmla="*/ 0 w 1146"/>
                <a:gd name="T125" fmla="*/ 0 h 3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6"/>
                <a:gd name="T190" fmla="*/ 0 h 305"/>
                <a:gd name="T191" fmla="*/ 1146 w 1146"/>
                <a:gd name="T192" fmla="*/ 305 h 3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6" h="305">
                  <a:moveTo>
                    <a:pt x="0" y="305"/>
                  </a:moveTo>
                  <a:lnTo>
                    <a:pt x="13" y="297"/>
                  </a:lnTo>
                  <a:lnTo>
                    <a:pt x="29" y="291"/>
                  </a:lnTo>
                  <a:lnTo>
                    <a:pt x="32" y="283"/>
                  </a:lnTo>
                  <a:lnTo>
                    <a:pt x="39" y="276"/>
                  </a:lnTo>
                  <a:lnTo>
                    <a:pt x="71" y="270"/>
                  </a:lnTo>
                  <a:lnTo>
                    <a:pt x="77" y="262"/>
                  </a:lnTo>
                  <a:lnTo>
                    <a:pt x="79" y="255"/>
                  </a:lnTo>
                  <a:lnTo>
                    <a:pt x="80" y="249"/>
                  </a:lnTo>
                  <a:lnTo>
                    <a:pt x="89" y="241"/>
                  </a:lnTo>
                  <a:lnTo>
                    <a:pt x="98" y="234"/>
                  </a:lnTo>
                  <a:lnTo>
                    <a:pt x="113" y="234"/>
                  </a:lnTo>
                  <a:lnTo>
                    <a:pt x="132" y="227"/>
                  </a:lnTo>
                  <a:lnTo>
                    <a:pt x="148" y="227"/>
                  </a:lnTo>
                  <a:lnTo>
                    <a:pt x="150" y="221"/>
                  </a:lnTo>
                  <a:lnTo>
                    <a:pt x="153" y="213"/>
                  </a:lnTo>
                  <a:lnTo>
                    <a:pt x="184" y="213"/>
                  </a:lnTo>
                  <a:lnTo>
                    <a:pt x="213" y="206"/>
                  </a:lnTo>
                  <a:lnTo>
                    <a:pt x="239" y="199"/>
                  </a:lnTo>
                  <a:lnTo>
                    <a:pt x="256" y="199"/>
                  </a:lnTo>
                  <a:lnTo>
                    <a:pt x="292" y="199"/>
                  </a:lnTo>
                  <a:lnTo>
                    <a:pt x="297" y="191"/>
                  </a:lnTo>
                  <a:lnTo>
                    <a:pt x="320" y="186"/>
                  </a:lnTo>
                  <a:lnTo>
                    <a:pt x="338" y="178"/>
                  </a:lnTo>
                  <a:lnTo>
                    <a:pt x="364" y="178"/>
                  </a:lnTo>
                  <a:lnTo>
                    <a:pt x="400" y="178"/>
                  </a:lnTo>
                  <a:lnTo>
                    <a:pt x="436" y="178"/>
                  </a:lnTo>
                  <a:lnTo>
                    <a:pt x="460" y="170"/>
                  </a:lnTo>
                  <a:lnTo>
                    <a:pt x="472" y="170"/>
                  </a:lnTo>
                  <a:lnTo>
                    <a:pt x="503" y="164"/>
                  </a:lnTo>
                  <a:lnTo>
                    <a:pt x="525" y="156"/>
                  </a:lnTo>
                  <a:lnTo>
                    <a:pt x="537" y="150"/>
                  </a:lnTo>
                  <a:lnTo>
                    <a:pt x="572" y="143"/>
                  </a:lnTo>
                  <a:lnTo>
                    <a:pt x="616" y="143"/>
                  </a:lnTo>
                  <a:lnTo>
                    <a:pt x="616" y="135"/>
                  </a:lnTo>
                  <a:lnTo>
                    <a:pt x="652" y="135"/>
                  </a:lnTo>
                  <a:lnTo>
                    <a:pt x="654" y="129"/>
                  </a:lnTo>
                  <a:lnTo>
                    <a:pt x="654" y="121"/>
                  </a:lnTo>
                  <a:lnTo>
                    <a:pt x="657" y="114"/>
                  </a:lnTo>
                  <a:lnTo>
                    <a:pt x="668" y="107"/>
                  </a:lnTo>
                  <a:lnTo>
                    <a:pt x="670" y="101"/>
                  </a:lnTo>
                  <a:lnTo>
                    <a:pt x="688" y="101"/>
                  </a:lnTo>
                  <a:lnTo>
                    <a:pt x="690" y="93"/>
                  </a:lnTo>
                  <a:lnTo>
                    <a:pt x="718" y="86"/>
                  </a:lnTo>
                  <a:lnTo>
                    <a:pt x="725" y="79"/>
                  </a:lnTo>
                  <a:lnTo>
                    <a:pt x="760" y="71"/>
                  </a:lnTo>
                  <a:lnTo>
                    <a:pt x="760" y="64"/>
                  </a:lnTo>
                  <a:lnTo>
                    <a:pt x="795" y="64"/>
                  </a:lnTo>
                  <a:lnTo>
                    <a:pt x="821" y="58"/>
                  </a:lnTo>
                  <a:lnTo>
                    <a:pt x="831" y="58"/>
                  </a:lnTo>
                  <a:lnTo>
                    <a:pt x="853" y="50"/>
                  </a:lnTo>
                  <a:lnTo>
                    <a:pt x="868" y="50"/>
                  </a:lnTo>
                  <a:lnTo>
                    <a:pt x="904" y="50"/>
                  </a:lnTo>
                  <a:lnTo>
                    <a:pt x="916" y="44"/>
                  </a:lnTo>
                  <a:lnTo>
                    <a:pt x="939" y="44"/>
                  </a:lnTo>
                  <a:lnTo>
                    <a:pt x="971" y="36"/>
                  </a:lnTo>
                  <a:lnTo>
                    <a:pt x="1006" y="30"/>
                  </a:lnTo>
                  <a:lnTo>
                    <a:pt x="1052" y="22"/>
                  </a:lnTo>
                  <a:lnTo>
                    <a:pt x="1069" y="14"/>
                  </a:lnTo>
                  <a:lnTo>
                    <a:pt x="1083" y="14"/>
                  </a:lnTo>
                  <a:lnTo>
                    <a:pt x="1119" y="14"/>
                  </a:lnTo>
                  <a:lnTo>
                    <a:pt x="1124" y="8"/>
                  </a:lnTo>
                  <a:lnTo>
                    <a:pt x="1146"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91" name="Freeform 60"/>
            <p:cNvSpPr>
              <a:spLocks/>
            </p:cNvSpPr>
            <p:nvPr/>
          </p:nvSpPr>
          <p:spPr bwMode="auto">
            <a:xfrm>
              <a:off x="2800" y="1385"/>
              <a:ext cx="406" cy="69"/>
            </a:xfrm>
            <a:custGeom>
              <a:avLst/>
              <a:gdLst>
                <a:gd name="T0" fmla="*/ 0 w 1627"/>
                <a:gd name="T1" fmla="*/ 0 h 274"/>
                <a:gd name="T2" fmla="*/ 0 w 1627"/>
                <a:gd name="T3" fmla="*/ 0 h 274"/>
                <a:gd name="T4" fmla="*/ 0 w 1627"/>
                <a:gd name="T5" fmla="*/ 0 h 274"/>
                <a:gd name="T6" fmla="*/ 0 w 1627"/>
                <a:gd name="T7" fmla="*/ 0 h 274"/>
                <a:gd name="T8" fmla="*/ 0 w 1627"/>
                <a:gd name="T9" fmla="*/ 0 h 274"/>
                <a:gd name="T10" fmla="*/ 0 w 1627"/>
                <a:gd name="T11" fmla="*/ 0 h 274"/>
                <a:gd name="T12" fmla="*/ 0 w 1627"/>
                <a:gd name="T13" fmla="*/ 0 h 274"/>
                <a:gd name="T14" fmla="*/ 0 w 1627"/>
                <a:gd name="T15" fmla="*/ 0 h 274"/>
                <a:gd name="T16" fmla="*/ 0 w 1627"/>
                <a:gd name="T17" fmla="*/ 0 h 274"/>
                <a:gd name="T18" fmla="*/ 0 w 1627"/>
                <a:gd name="T19" fmla="*/ 0 h 274"/>
                <a:gd name="T20" fmla="*/ 0 w 1627"/>
                <a:gd name="T21" fmla="*/ 0 h 274"/>
                <a:gd name="T22" fmla="*/ 0 w 1627"/>
                <a:gd name="T23" fmla="*/ 0 h 274"/>
                <a:gd name="T24" fmla="*/ 0 w 1627"/>
                <a:gd name="T25" fmla="*/ 0 h 274"/>
                <a:gd name="T26" fmla="*/ 0 w 1627"/>
                <a:gd name="T27" fmla="*/ 0 h 274"/>
                <a:gd name="T28" fmla="*/ 0 w 1627"/>
                <a:gd name="T29" fmla="*/ 0 h 274"/>
                <a:gd name="T30" fmla="*/ 0 w 1627"/>
                <a:gd name="T31" fmla="*/ 0 h 274"/>
                <a:gd name="T32" fmla="*/ 0 w 1627"/>
                <a:gd name="T33" fmla="*/ 0 h 274"/>
                <a:gd name="T34" fmla="*/ 0 w 1627"/>
                <a:gd name="T35" fmla="*/ 0 h 274"/>
                <a:gd name="T36" fmla="*/ 0 w 1627"/>
                <a:gd name="T37" fmla="*/ 0 h 274"/>
                <a:gd name="T38" fmla="*/ 0 w 1627"/>
                <a:gd name="T39" fmla="*/ 0 h 274"/>
                <a:gd name="T40" fmla="*/ 0 w 1627"/>
                <a:gd name="T41" fmla="*/ 0 h 274"/>
                <a:gd name="T42" fmla="*/ 0 w 1627"/>
                <a:gd name="T43" fmla="*/ 0 h 274"/>
                <a:gd name="T44" fmla="*/ 0 w 1627"/>
                <a:gd name="T45" fmla="*/ 0 h 274"/>
                <a:gd name="T46" fmla="*/ 0 w 1627"/>
                <a:gd name="T47" fmla="*/ 0 h 274"/>
                <a:gd name="T48" fmla="*/ 0 w 1627"/>
                <a:gd name="T49" fmla="*/ 0 h 274"/>
                <a:gd name="T50" fmla="*/ 0 w 1627"/>
                <a:gd name="T51" fmla="*/ 0 h 274"/>
                <a:gd name="T52" fmla="*/ 0 w 1627"/>
                <a:gd name="T53" fmla="*/ 0 h 274"/>
                <a:gd name="T54" fmla="*/ 0 w 1627"/>
                <a:gd name="T55" fmla="*/ 0 h 274"/>
                <a:gd name="T56" fmla="*/ 0 w 1627"/>
                <a:gd name="T57" fmla="*/ 0 h 274"/>
                <a:gd name="T58" fmla="*/ 0 w 1627"/>
                <a:gd name="T59" fmla="*/ 0 h 274"/>
                <a:gd name="T60" fmla="*/ 0 w 1627"/>
                <a:gd name="T61" fmla="*/ 0 h 274"/>
                <a:gd name="T62" fmla="*/ 0 w 162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7"/>
                <a:gd name="T97" fmla="*/ 0 h 274"/>
                <a:gd name="T98" fmla="*/ 1627 w 162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7" h="274">
                  <a:moveTo>
                    <a:pt x="0" y="274"/>
                  </a:moveTo>
                  <a:lnTo>
                    <a:pt x="6" y="268"/>
                  </a:lnTo>
                  <a:lnTo>
                    <a:pt x="19" y="261"/>
                  </a:lnTo>
                  <a:lnTo>
                    <a:pt x="36" y="253"/>
                  </a:lnTo>
                  <a:lnTo>
                    <a:pt x="78" y="247"/>
                  </a:lnTo>
                  <a:lnTo>
                    <a:pt x="79" y="239"/>
                  </a:lnTo>
                  <a:lnTo>
                    <a:pt x="95" y="231"/>
                  </a:lnTo>
                  <a:lnTo>
                    <a:pt x="110" y="225"/>
                  </a:lnTo>
                  <a:lnTo>
                    <a:pt x="113" y="217"/>
                  </a:lnTo>
                  <a:lnTo>
                    <a:pt x="146" y="211"/>
                  </a:lnTo>
                  <a:lnTo>
                    <a:pt x="225" y="211"/>
                  </a:lnTo>
                  <a:lnTo>
                    <a:pt x="261" y="211"/>
                  </a:lnTo>
                  <a:lnTo>
                    <a:pt x="262" y="203"/>
                  </a:lnTo>
                  <a:lnTo>
                    <a:pt x="283" y="195"/>
                  </a:lnTo>
                  <a:lnTo>
                    <a:pt x="405" y="195"/>
                  </a:lnTo>
                  <a:lnTo>
                    <a:pt x="441" y="195"/>
                  </a:lnTo>
                  <a:lnTo>
                    <a:pt x="451" y="189"/>
                  </a:lnTo>
                  <a:lnTo>
                    <a:pt x="477" y="189"/>
                  </a:lnTo>
                  <a:lnTo>
                    <a:pt x="513" y="189"/>
                  </a:lnTo>
                  <a:lnTo>
                    <a:pt x="521" y="181"/>
                  </a:lnTo>
                  <a:lnTo>
                    <a:pt x="535" y="175"/>
                  </a:lnTo>
                  <a:lnTo>
                    <a:pt x="549" y="175"/>
                  </a:lnTo>
                  <a:lnTo>
                    <a:pt x="584" y="175"/>
                  </a:lnTo>
                  <a:lnTo>
                    <a:pt x="617" y="168"/>
                  </a:lnTo>
                  <a:lnTo>
                    <a:pt x="657" y="168"/>
                  </a:lnTo>
                  <a:lnTo>
                    <a:pt x="679" y="160"/>
                  </a:lnTo>
                  <a:lnTo>
                    <a:pt x="693" y="160"/>
                  </a:lnTo>
                  <a:lnTo>
                    <a:pt x="693" y="153"/>
                  </a:lnTo>
                  <a:lnTo>
                    <a:pt x="728" y="153"/>
                  </a:lnTo>
                  <a:lnTo>
                    <a:pt x="764" y="153"/>
                  </a:lnTo>
                  <a:lnTo>
                    <a:pt x="801" y="153"/>
                  </a:lnTo>
                  <a:lnTo>
                    <a:pt x="818" y="146"/>
                  </a:lnTo>
                  <a:lnTo>
                    <a:pt x="828" y="139"/>
                  </a:lnTo>
                  <a:lnTo>
                    <a:pt x="908" y="139"/>
                  </a:lnTo>
                  <a:lnTo>
                    <a:pt x="945" y="139"/>
                  </a:lnTo>
                  <a:lnTo>
                    <a:pt x="973" y="132"/>
                  </a:lnTo>
                  <a:lnTo>
                    <a:pt x="1016" y="132"/>
                  </a:lnTo>
                  <a:lnTo>
                    <a:pt x="1036" y="124"/>
                  </a:lnTo>
                  <a:lnTo>
                    <a:pt x="1052" y="124"/>
                  </a:lnTo>
                  <a:lnTo>
                    <a:pt x="1080" y="117"/>
                  </a:lnTo>
                  <a:lnTo>
                    <a:pt x="1098" y="110"/>
                  </a:lnTo>
                  <a:lnTo>
                    <a:pt x="1118" y="103"/>
                  </a:lnTo>
                  <a:lnTo>
                    <a:pt x="1160" y="103"/>
                  </a:lnTo>
                  <a:lnTo>
                    <a:pt x="1162" y="95"/>
                  </a:lnTo>
                  <a:lnTo>
                    <a:pt x="1177" y="87"/>
                  </a:lnTo>
                  <a:lnTo>
                    <a:pt x="1192" y="81"/>
                  </a:lnTo>
                  <a:lnTo>
                    <a:pt x="1233" y="81"/>
                  </a:lnTo>
                  <a:lnTo>
                    <a:pt x="1242" y="73"/>
                  </a:lnTo>
                  <a:lnTo>
                    <a:pt x="1257" y="67"/>
                  </a:lnTo>
                  <a:lnTo>
                    <a:pt x="1268" y="59"/>
                  </a:lnTo>
                  <a:lnTo>
                    <a:pt x="1283" y="51"/>
                  </a:lnTo>
                  <a:lnTo>
                    <a:pt x="1304" y="51"/>
                  </a:lnTo>
                  <a:lnTo>
                    <a:pt x="1340" y="51"/>
                  </a:lnTo>
                  <a:lnTo>
                    <a:pt x="1361" y="45"/>
                  </a:lnTo>
                  <a:lnTo>
                    <a:pt x="1377" y="45"/>
                  </a:lnTo>
                  <a:lnTo>
                    <a:pt x="1407" y="37"/>
                  </a:lnTo>
                  <a:lnTo>
                    <a:pt x="1448" y="37"/>
                  </a:lnTo>
                  <a:lnTo>
                    <a:pt x="1471" y="31"/>
                  </a:lnTo>
                  <a:lnTo>
                    <a:pt x="1480" y="23"/>
                  </a:lnTo>
                  <a:lnTo>
                    <a:pt x="1520" y="23"/>
                  </a:lnTo>
                  <a:lnTo>
                    <a:pt x="1556" y="23"/>
                  </a:lnTo>
                  <a:lnTo>
                    <a:pt x="1563" y="15"/>
                  </a:lnTo>
                  <a:lnTo>
                    <a:pt x="1564" y="8"/>
                  </a:lnTo>
                  <a:lnTo>
                    <a:pt x="1592" y="8"/>
                  </a:lnTo>
                  <a:lnTo>
                    <a:pt x="1627"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92" name="Freeform 61"/>
            <p:cNvSpPr>
              <a:spLocks/>
            </p:cNvSpPr>
            <p:nvPr/>
          </p:nvSpPr>
          <p:spPr bwMode="auto">
            <a:xfrm>
              <a:off x="3206" y="1328"/>
              <a:ext cx="423" cy="57"/>
            </a:xfrm>
            <a:custGeom>
              <a:avLst/>
              <a:gdLst>
                <a:gd name="T0" fmla="*/ 0 w 1691"/>
                <a:gd name="T1" fmla="*/ 0 h 228"/>
                <a:gd name="T2" fmla="*/ 0 w 1691"/>
                <a:gd name="T3" fmla="*/ 0 h 228"/>
                <a:gd name="T4" fmla="*/ 0 w 1691"/>
                <a:gd name="T5" fmla="*/ 0 h 228"/>
                <a:gd name="T6" fmla="*/ 0 w 1691"/>
                <a:gd name="T7" fmla="*/ 0 h 228"/>
                <a:gd name="T8" fmla="*/ 0 w 1691"/>
                <a:gd name="T9" fmla="*/ 0 h 228"/>
                <a:gd name="T10" fmla="*/ 0 w 1691"/>
                <a:gd name="T11" fmla="*/ 0 h 228"/>
                <a:gd name="T12" fmla="*/ 0 w 1691"/>
                <a:gd name="T13" fmla="*/ 0 h 228"/>
                <a:gd name="T14" fmla="*/ 0 w 1691"/>
                <a:gd name="T15" fmla="*/ 0 h 228"/>
                <a:gd name="T16" fmla="*/ 0 w 1691"/>
                <a:gd name="T17" fmla="*/ 0 h 228"/>
                <a:gd name="T18" fmla="*/ 0 w 1691"/>
                <a:gd name="T19" fmla="*/ 0 h 228"/>
                <a:gd name="T20" fmla="*/ 0 w 1691"/>
                <a:gd name="T21" fmla="*/ 0 h 228"/>
                <a:gd name="T22" fmla="*/ 0 w 1691"/>
                <a:gd name="T23" fmla="*/ 0 h 228"/>
                <a:gd name="T24" fmla="*/ 0 w 1691"/>
                <a:gd name="T25" fmla="*/ 0 h 228"/>
                <a:gd name="T26" fmla="*/ 0 w 1691"/>
                <a:gd name="T27" fmla="*/ 0 h 228"/>
                <a:gd name="T28" fmla="*/ 0 w 1691"/>
                <a:gd name="T29" fmla="*/ 0 h 228"/>
                <a:gd name="T30" fmla="*/ 0 w 1691"/>
                <a:gd name="T31" fmla="*/ 0 h 228"/>
                <a:gd name="T32" fmla="*/ 0 w 1691"/>
                <a:gd name="T33" fmla="*/ 0 h 228"/>
                <a:gd name="T34" fmla="*/ 0 w 1691"/>
                <a:gd name="T35" fmla="*/ 0 h 228"/>
                <a:gd name="T36" fmla="*/ 0 w 1691"/>
                <a:gd name="T37" fmla="*/ 0 h 228"/>
                <a:gd name="T38" fmla="*/ 0 w 1691"/>
                <a:gd name="T39" fmla="*/ 0 h 228"/>
                <a:gd name="T40" fmla="*/ 0 w 1691"/>
                <a:gd name="T41" fmla="*/ 0 h 228"/>
                <a:gd name="T42" fmla="*/ 0 w 1691"/>
                <a:gd name="T43" fmla="*/ 0 h 228"/>
                <a:gd name="T44" fmla="*/ 0 w 1691"/>
                <a:gd name="T45" fmla="*/ 0 h 228"/>
                <a:gd name="T46" fmla="*/ 0 w 1691"/>
                <a:gd name="T47" fmla="*/ 0 h 228"/>
                <a:gd name="T48" fmla="*/ 0 w 1691"/>
                <a:gd name="T49" fmla="*/ 0 h 228"/>
                <a:gd name="T50" fmla="*/ 0 w 1691"/>
                <a:gd name="T51" fmla="*/ 0 h 228"/>
                <a:gd name="T52" fmla="*/ 0 w 1691"/>
                <a:gd name="T53" fmla="*/ 0 h 228"/>
                <a:gd name="T54" fmla="*/ 0 w 1691"/>
                <a:gd name="T55" fmla="*/ 0 h 228"/>
                <a:gd name="T56" fmla="*/ 0 w 1691"/>
                <a:gd name="T57" fmla="*/ 0 h 228"/>
                <a:gd name="T58" fmla="*/ 0 w 1691"/>
                <a:gd name="T59" fmla="*/ 0 h 228"/>
                <a:gd name="T60" fmla="*/ 0 w 1691"/>
                <a:gd name="T61" fmla="*/ 0 h 228"/>
                <a:gd name="T62" fmla="*/ 0 w 1691"/>
                <a:gd name="T63" fmla="*/ 0 h 228"/>
                <a:gd name="T64" fmla="*/ 0 w 1691"/>
                <a:gd name="T65" fmla="*/ 0 h 228"/>
                <a:gd name="T66" fmla="*/ 0 w 1691"/>
                <a:gd name="T67" fmla="*/ 0 h 228"/>
                <a:gd name="T68" fmla="*/ 0 w 1691"/>
                <a:gd name="T69" fmla="*/ 0 h 228"/>
                <a:gd name="T70" fmla="*/ 0 w 1691"/>
                <a:gd name="T71" fmla="*/ 0 h 228"/>
                <a:gd name="T72" fmla="*/ 0 w 1691"/>
                <a:gd name="T73" fmla="*/ 0 h 228"/>
                <a:gd name="T74" fmla="*/ 0 w 1691"/>
                <a:gd name="T75" fmla="*/ 0 h 228"/>
                <a:gd name="T76" fmla="*/ 0 w 1691"/>
                <a:gd name="T77" fmla="*/ 0 h 228"/>
                <a:gd name="T78" fmla="*/ 0 w 1691"/>
                <a:gd name="T79" fmla="*/ 0 h 228"/>
                <a:gd name="T80" fmla="*/ 0 w 1691"/>
                <a:gd name="T81" fmla="*/ 0 h 228"/>
                <a:gd name="T82" fmla="*/ 0 w 1691"/>
                <a:gd name="T83" fmla="*/ 0 h 228"/>
                <a:gd name="T84" fmla="*/ 0 w 1691"/>
                <a:gd name="T85" fmla="*/ 0 h 228"/>
                <a:gd name="T86" fmla="*/ 0 w 1691"/>
                <a:gd name="T87" fmla="*/ 0 h 228"/>
                <a:gd name="T88" fmla="*/ 0 w 1691"/>
                <a:gd name="T89" fmla="*/ 0 h 228"/>
                <a:gd name="T90" fmla="*/ 0 w 1691"/>
                <a:gd name="T91" fmla="*/ 0 h 228"/>
                <a:gd name="T92" fmla="*/ 0 w 1691"/>
                <a:gd name="T93" fmla="*/ 0 h 228"/>
                <a:gd name="T94" fmla="*/ 0 w 1691"/>
                <a:gd name="T95" fmla="*/ 0 h 228"/>
                <a:gd name="T96" fmla="*/ 0 w 1691"/>
                <a:gd name="T97" fmla="*/ 0 h 228"/>
                <a:gd name="T98" fmla="*/ 0 w 1691"/>
                <a:gd name="T99" fmla="*/ 0 h 228"/>
                <a:gd name="T100" fmla="*/ 0 w 1691"/>
                <a:gd name="T101" fmla="*/ 0 h 228"/>
                <a:gd name="T102" fmla="*/ 0 w 1691"/>
                <a:gd name="T103" fmla="*/ 0 h 228"/>
                <a:gd name="T104" fmla="*/ 0 w 1691"/>
                <a:gd name="T105" fmla="*/ 0 h 228"/>
                <a:gd name="T106" fmla="*/ 0 w 1691"/>
                <a:gd name="T107" fmla="*/ 0 h 228"/>
                <a:gd name="T108" fmla="*/ 0 w 1691"/>
                <a:gd name="T109" fmla="*/ 0 h 228"/>
                <a:gd name="T110" fmla="*/ 0 w 1691"/>
                <a:gd name="T111" fmla="*/ 0 h 228"/>
                <a:gd name="T112" fmla="*/ 0 w 1691"/>
                <a:gd name="T113" fmla="*/ 0 h 228"/>
                <a:gd name="T114" fmla="*/ 0 w 1691"/>
                <a:gd name="T115" fmla="*/ 0 h 228"/>
                <a:gd name="T116" fmla="*/ 0 w 1691"/>
                <a:gd name="T117" fmla="*/ 0 h 228"/>
                <a:gd name="T118" fmla="*/ 0 w 1691"/>
                <a:gd name="T119" fmla="*/ 0 h 228"/>
                <a:gd name="T120" fmla="*/ 0 w 1691"/>
                <a:gd name="T121" fmla="*/ 0 h 228"/>
                <a:gd name="T122" fmla="*/ 0 w 1691"/>
                <a:gd name="T123" fmla="*/ 0 h 228"/>
                <a:gd name="T124" fmla="*/ 0 w 1691"/>
                <a:gd name="T125" fmla="*/ 0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1"/>
                <a:gd name="T190" fmla="*/ 0 h 228"/>
                <a:gd name="T191" fmla="*/ 1691 w 1691"/>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1" h="228">
                  <a:moveTo>
                    <a:pt x="0" y="228"/>
                  </a:moveTo>
                  <a:lnTo>
                    <a:pt x="36" y="228"/>
                  </a:lnTo>
                  <a:lnTo>
                    <a:pt x="73" y="228"/>
                  </a:lnTo>
                  <a:lnTo>
                    <a:pt x="109" y="228"/>
                  </a:lnTo>
                  <a:lnTo>
                    <a:pt x="145" y="228"/>
                  </a:lnTo>
                  <a:lnTo>
                    <a:pt x="145" y="220"/>
                  </a:lnTo>
                  <a:lnTo>
                    <a:pt x="180" y="220"/>
                  </a:lnTo>
                  <a:lnTo>
                    <a:pt x="187" y="213"/>
                  </a:lnTo>
                  <a:lnTo>
                    <a:pt x="217" y="213"/>
                  </a:lnTo>
                  <a:lnTo>
                    <a:pt x="253" y="204"/>
                  </a:lnTo>
                  <a:lnTo>
                    <a:pt x="289" y="204"/>
                  </a:lnTo>
                  <a:lnTo>
                    <a:pt x="324" y="204"/>
                  </a:lnTo>
                  <a:lnTo>
                    <a:pt x="360" y="204"/>
                  </a:lnTo>
                  <a:lnTo>
                    <a:pt x="390" y="196"/>
                  </a:lnTo>
                  <a:lnTo>
                    <a:pt x="414" y="188"/>
                  </a:lnTo>
                  <a:lnTo>
                    <a:pt x="433" y="188"/>
                  </a:lnTo>
                  <a:lnTo>
                    <a:pt x="441" y="180"/>
                  </a:lnTo>
                  <a:lnTo>
                    <a:pt x="468" y="180"/>
                  </a:lnTo>
                  <a:lnTo>
                    <a:pt x="504" y="180"/>
                  </a:lnTo>
                  <a:lnTo>
                    <a:pt x="509" y="171"/>
                  </a:lnTo>
                  <a:lnTo>
                    <a:pt x="541" y="171"/>
                  </a:lnTo>
                  <a:lnTo>
                    <a:pt x="576" y="171"/>
                  </a:lnTo>
                  <a:lnTo>
                    <a:pt x="587" y="162"/>
                  </a:lnTo>
                  <a:lnTo>
                    <a:pt x="612" y="162"/>
                  </a:lnTo>
                  <a:lnTo>
                    <a:pt x="630" y="153"/>
                  </a:lnTo>
                  <a:lnTo>
                    <a:pt x="648" y="153"/>
                  </a:lnTo>
                  <a:lnTo>
                    <a:pt x="676" y="144"/>
                  </a:lnTo>
                  <a:lnTo>
                    <a:pt x="706" y="135"/>
                  </a:lnTo>
                  <a:lnTo>
                    <a:pt x="720" y="135"/>
                  </a:lnTo>
                  <a:lnTo>
                    <a:pt x="756" y="135"/>
                  </a:lnTo>
                  <a:lnTo>
                    <a:pt x="758" y="126"/>
                  </a:lnTo>
                  <a:lnTo>
                    <a:pt x="784" y="118"/>
                  </a:lnTo>
                  <a:lnTo>
                    <a:pt x="793" y="109"/>
                  </a:lnTo>
                  <a:lnTo>
                    <a:pt x="829" y="109"/>
                  </a:lnTo>
                  <a:lnTo>
                    <a:pt x="834" y="99"/>
                  </a:lnTo>
                  <a:lnTo>
                    <a:pt x="863" y="90"/>
                  </a:lnTo>
                  <a:lnTo>
                    <a:pt x="900" y="90"/>
                  </a:lnTo>
                  <a:lnTo>
                    <a:pt x="936" y="90"/>
                  </a:lnTo>
                  <a:lnTo>
                    <a:pt x="966" y="82"/>
                  </a:lnTo>
                  <a:lnTo>
                    <a:pt x="1008" y="82"/>
                  </a:lnTo>
                  <a:lnTo>
                    <a:pt x="1044" y="82"/>
                  </a:lnTo>
                  <a:lnTo>
                    <a:pt x="1080" y="82"/>
                  </a:lnTo>
                  <a:lnTo>
                    <a:pt x="1100" y="73"/>
                  </a:lnTo>
                  <a:lnTo>
                    <a:pt x="1115" y="73"/>
                  </a:lnTo>
                  <a:lnTo>
                    <a:pt x="1137" y="63"/>
                  </a:lnTo>
                  <a:lnTo>
                    <a:pt x="1152" y="63"/>
                  </a:lnTo>
                  <a:lnTo>
                    <a:pt x="1185" y="54"/>
                  </a:lnTo>
                  <a:lnTo>
                    <a:pt x="1224" y="54"/>
                  </a:lnTo>
                  <a:lnTo>
                    <a:pt x="1259" y="54"/>
                  </a:lnTo>
                  <a:lnTo>
                    <a:pt x="1296" y="54"/>
                  </a:lnTo>
                  <a:lnTo>
                    <a:pt x="1300" y="46"/>
                  </a:lnTo>
                  <a:lnTo>
                    <a:pt x="1326" y="36"/>
                  </a:lnTo>
                  <a:lnTo>
                    <a:pt x="1368" y="36"/>
                  </a:lnTo>
                  <a:lnTo>
                    <a:pt x="1400" y="27"/>
                  </a:lnTo>
                  <a:lnTo>
                    <a:pt x="1439" y="27"/>
                  </a:lnTo>
                  <a:lnTo>
                    <a:pt x="1476" y="27"/>
                  </a:lnTo>
                  <a:lnTo>
                    <a:pt x="1505" y="18"/>
                  </a:lnTo>
                  <a:lnTo>
                    <a:pt x="1524" y="8"/>
                  </a:lnTo>
                  <a:lnTo>
                    <a:pt x="1547" y="8"/>
                  </a:lnTo>
                  <a:lnTo>
                    <a:pt x="1583" y="8"/>
                  </a:lnTo>
                  <a:lnTo>
                    <a:pt x="1620" y="8"/>
                  </a:lnTo>
                  <a:lnTo>
                    <a:pt x="1650" y="0"/>
                  </a:lnTo>
                  <a:lnTo>
                    <a:pt x="1691"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93" name="Freeform 62"/>
            <p:cNvSpPr>
              <a:spLocks/>
            </p:cNvSpPr>
            <p:nvPr/>
          </p:nvSpPr>
          <p:spPr bwMode="auto">
            <a:xfrm>
              <a:off x="3629" y="1273"/>
              <a:ext cx="434" cy="55"/>
            </a:xfrm>
            <a:custGeom>
              <a:avLst/>
              <a:gdLst>
                <a:gd name="T0" fmla="*/ 0 w 1737"/>
                <a:gd name="T1" fmla="*/ 0 h 220"/>
                <a:gd name="T2" fmla="*/ 0 w 1737"/>
                <a:gd name="T3" fmla="*/ 0 h 220"/>
                <a:gd name="T4" fmla="*/ 0 w 1737"/>
                <a:gd name="T5" fmla="*/ 0 h 220"/>
                <a:gd name="T6" fmla="*/ 0 w 1737"/>
                <a:gd name="T7" fmla="*/ 0 h 220"/>
                <a:gd name="T8" fmla="*/ 0 w 1737"/>
                <a:gd name="T9" fmla="*/ 0 h 220"/>
                <a:gd name="T10" fmla="*/ 0 w 1737"/>
                <a:gd name="T11" fmla="*/ 0 h 220"/>
                <a:gd name="T12" fmla="*/ 0 w 1737"/>
                <a:gd name="T13" fmla="*/ 0 h 220"/>
                <a:gd name="T14" fmla="*/ 0 w 1737"/>
                <a:gd name="T15" fmla="*/ 0 h 220"/>
                <a:gd name="T16" fmla="*/ 0 w 1737"/>
                <a:gd name="T17" fmla="*/ 0 h 220"/>
                <a:gd name="T18" fmla="*/ 0 w 1737"/>
                <a:gd name="T19" fmla="*/ 0 h 220"/>
                <a:gd name="T20" fmla="*/ 0 w 1737"/>
                <a:gd name="T21" fmla="*/ 0 h 220"/>
                <a:gd name="T22" fmla="*/ 0 w 1737"/>
                <a:gd name="T23" fmla="*/ 0 h 220"/>
                <a:gd name="T24" fmla="*/ 0 w 1737"/>
                <a:gd name="T25" fmla="*/ 0 h 220"/>
                <a:gd name="T26" fmla="*/ 0 w 1737"/>
                <a:gd name="T27" fmla="*/ 0 h 220"/>
                <a:gd name="T28" fmla="*/ 0 w 1737"/>
                <a:gd name="T29" fmla="*/ 0 h 220"/>
                <a:gd name="T30" fmla="*/ 0 w 1737"/>
                <a:gd name="T31" fmla="*/ 0 h 220"/>
                <a:gd name="T32" fmla="*/ 0 w 1737"/>
                <a:gd name="T33" fmla="*/ 0 h 220"/>
                <a:gd name="T34" fmla="*/ 0 w 1737"/>
                <a:gd name="T35" fmla="*/ 0 h 220"/>
                <a:gd name="T36" fmla="*/ 0 w 1737"/>
                <a:gd name="T37" fmla="*/ 0 h 220"/>
                <a:gd name="T38" fmla="*/ 0 w 1737"/>
                <a:gd name="T39" fmla="*/ 0 h 220"/>
                <a:gd name="T40" fmla="*/ 0 w 1737"/>
                <a:gd name="T41" fmla="*/ 0 h 220"/>
                <a:gd name="T42" fmla="*/ 0 w 1737"/>
                <a:gd name="T43" fmla="*/ 0 h 220"/>
                <a:gd name="T44" fmla="*/ 0 w 1737"/>
                <a:gd name="T45" fmla="*/ 0 h 220"/>
                <a:gd name="T46" fmla="*/ 0 w 1737"/>
                <a:gd name="T47" fmla="*/ 0 h 220"/>
                <a:gd name="T48" fmla="*/ 0 w 1737"/>
                <a:gd name="T49" fmla="*/ 0 h 220"/>
                <a:gd name="T50" fmla="*/ 0 w 1737"/>
                <a:gd name="T51" fmla="*/ 0 h 220"/>
                <a:gd name="T52" fmla="*/ 0 w 1737"/>
                <a:gd name="T53" fmla="*/ 0 h 220"/>
                <a:gd name="T54" fmla="*/ 0 w 1737"/>
                <a:gd name="T55" fmla="*/ 0 h 220"/>
                <a:gd name="T56" fmla="*/ 0 w 1737"/>
                <a:gd name="T57" fmla="*/ 0 h 220"/>
                <a:gd name="T58" fmla="*/ 0 w 1737"/>
                <a:gd name="T59" fmla="*/ 0 h 220"/>
                <a:gd name="T60" fmla="*/ 0 w 1737"/>
                <a:gd name="T61" fmla="*/ 0 h 220"/>
                <a:gd name="T62" fmla="*/ 0 w 1737"/>
                <a:gd name="T63" fmla="*/ 0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7"/>
                <a:gd name="T97" fmla="*/ 0 h 220"/>
                <a:gd name="T98" fmla="*/ 1737 w 1737"/>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7" h="220">
                  <a:moveTo>
                    <a:pt x="0" y="220"/>
                  </a:moveTo>
                  <a:lnTo>
                    <a:pt x="2" y="211"/>
                  </a:lnTo>
                  <a:lnTo>
                    <a:pt x="36" y="211"/>
                  </a:lnTo>
                  <a:lnTo>
                    <a:pt x="62" y="202"/>
                  </a:lnTo>
                  <a:lnTo>
                    <a:pt x="73" y="202"/>
                  </a:lnTo>
                  <a:lnTo>
                    <a:pt x="108" y="202"/>
                  </a:lnTo>
                  <a:lnTo>
                    <a:pt x="144" y="202"/>
                  </a:lnTo>
                  <a:lnTo>
                    <a:pt x="180" y="202"/>
                  </a:lnTo>
                  <a:lnTo>
                    <a:pt x="194" y="192"/>
                  </a:lnTo>
                  <a:lnTo>
                    <a:pt x="201" y="184"/>
                  </a:lnTo>
                  <a:lnTo>
                    <a:pt x="217" y="184"/>
                  </a:lnTo>
                  <a:lnTo>
                    <a:pt x="252" y="184"/>
                  </a:lnTo>
                  <a:lnTo>
                    <a:pt x="275" y="174"/>
                  </a:lnTo>
                  <a:lnTo>
                    <a:pt x="288" y="174"/>
                  </a:lnTo>
                  <a:lnTo>
                    <a:pt x="324" y="174"/>
                  </a:lnTo>
                  <a:lnTo>
                    <a:pt x="359" y="174"/>
                  </a:lnTo>
                  <a:lnTo>
                    <a:pt x="376" y="165"/>
                  </a:lnTo>
                  <a:lnTo>
                    <a:pt x="396" y="165"/>
                  </a:lnTo>
                  <a:lnTo>
                    <a:pt x="432" y="165"/>
                  </a:lnTo>
                  <a:lnTo>
                    <a:pt x="453" y="155"/>
                  </a:lnTo>
                  <a:lnTo>
                    <a:pt x="468" y="155"/>
                  </a:lnTo>
                  <a:lnTo>
                    <a:pt x="503" y="155"/>
                  </a:lnTo>
                  <a:lnTo>
                    <a:pt x="529" y="145"/>
                  </a:lnTo>
                  <a:lnTo>
                    <a:pt x="540" y="145"/>
                  </a:lnTo>
                  <a:lnTo>
                    <a:pt x="576" y="145"/>
                  </a:lnTo>
                  <a:lnTo>
                    <a:pt x="605" y="137"/>
                  </a:lnTo>
                  <a:lnTo>
                    <a:pt x="684" y="137"/>
                  </a:lnTo>
                  <a:lnTo>
                    <a:pt x="711" y="127"/>
                  </a:lnTo>
                  <a:lnTo>
                    <a:pt x="756" y="127"/>
                  </a:lnTo>
                  <a:lnTo>
                    <a:pt x="791" y="127"/>
                  </a:lnTo>
                  <a:lnTo>
                    <a:pt x="828" y="127"/>
                  </a:lnTo>
                  <a:lnTo>
                    <a:pt x="864" y="127"/>
                  </a:lnTo>
                  <a:lnTo>
                    <a:pt x="899" y="127"/>
                  </a:lnTo>
                  <a:lnTo>
                    <a:pt x="918" y="118"/>
                  </a:lnTo>
                  <a:lnTo>
                    <a:pt x="935" y="118"/>
                  </a:lnTo>
                  <a:lnTo>
                    <a:pt x="971" y="118"/>
                  </a:lnTo>
                  <a:lnTo>
                    <a:pt x="992" y="108"/>
                  </a:lnTo>
                  <a:lnTo>
                    <a:pt x="1008" y="108"/>
                  </a:lnTo>
                  <a:lnTo>
                    <a:pt x="1035" y="100"/>
                  </a:lnTo>
                  <a:lnTo>
                    <a:pt x="1079" y="100"/>
                  </a:lnTo>
                  <a:lnTo>
                    <a:pt x="1115" y="100"/>
                  </a:lnTo>
                  <a:lnTo>
                    <a:pt x="1152" y="100"/>
                  </a:lnTo>
                  <a:lnTo>
                    <a:pt x="1187" y="100"/>
                  </a:lnTo>
                  <a:lnTo>
                    <a:pt x="1223" y="100"/>
                  </a:lnTo>
                  <a:lnTo>
                    <a:pt x="1259" y="100"/>
                  </a:lnTo>
                  <a:lnTo>
                    <a:pt x="1291" y="90"/>
                  </a:lnTo>
                  <a:lnTo>
                    <a:pt x="1302" y="80"/>
                  </a:lnTo>
                  <a:lnTo>
                    <a:pt x="1331" y="80"/>
                  </a:lnTo>
                  <a:lnTo>
                    <a:pt x="1367" y="80"/>
                  </a:lnTo>
                  <a:lnTo>
                    <a:pt x="1394" y="70"/>
                  </a:lnTo>
                  <a:lnTo>
                    <a:pt x="1395" y="60"/>
                  </a:lnTo>
                  <a:lnTo>
                    <a:pt x="1438" y="60"/>
                  </a:lnTo>
                  <a:lnTo>
                    <a:pt x="1475" y="60"/>
                  </a:lnTo>
                  <a:lnTo>
                    <a:pt x="1511" y="60"/>
                  </a:lnTo>
                  <a:lnTo>
                    <a:pt x="1534" y="52"/>
                  </a:lnTo>
                  <a:lnTo>
                    <a:pt x="1547" y="52"/>
                  </a:lnTo>
                  <a:lnTo>
                    <a:pt x="1582" y="52"/>
                  </a:lnTo>
                  <a:lnTo>
                    <a:pt x="1588" y="42"/>
                  </a:lnTo>
                  <a:lnTo>
                    <a:pt x="1619" y="42"/>
                  </a:lnTo>
                  <a:lnTo>
                    <a:pt x="1655" y="42"/>
                  </a:lnTo>
                  <a:lnTo>
                    <a:pt x="1679" y="31"/>
                  </a:lnTo>
                  <a:lnTo>
                    <a:pt x="1691" y="31"/>
                  </a:lnTo>
                  <a:lnTo>
                    <a:pt x="1719" y="21"/>
                  </a:lnTo>
                  <a:lnTo>
                    <a:pt x="1727" y="10"/>
                  </a:lnTo>
                  <a:lnTo>
                    <a:pt x="1737"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94" name="Freeform 63"/>
            <p:cNvSpPr>
              <a:spLocks/>
            </p:cNvSpPr>
            <p:nvPr/>
          </p:nvSpPr>
          <p:spPr bwMode="auto">
            <a:xfrm>
              <a:off x="4063" y="1242"/>
              <a:ext cx="537" cy="31"/>
            </a:xfrm>
            <a:custGeom>
              <a:avLst/>
              <a:gdLst>
                <a:gd name="T0" fmla="*/ 0 w 2147"/>
                <a:gd name="T1" fmla="*/ 0 h 124"/>
                <a:gd name="T2" fmla="*/ 0 w 2147"/>
                <a:gd name="T3" fmla="*/ 0 h 124"/>
                <a:gd name="T4" fmla="*/ 0 w 2147"/>
                <a:gd name="T5" fmla="*/ 0 h 124"/>
                <a:gd name="T6" fmla="*/ 0 w 2147"/>
                <a:gd name="T7" fmla="*/ 0 h 124"/>
                <a:gd name="T8" fmla="*/ 0 w 2147"/>
                <a:gd name="T9" fmla="*/ 0 h 124"/>
                <a:gd name="T10" fmla="*/ 0 w 2147"/>
                <a:gd name="T11" fmla="*/ 0 h 124"/>
                <a:gd name="T12" fmla="*/ 0 w 2147"/>
                <a:gd name="T13" fmla="*/ 0 h 124"/>
                <a:gd name="T14" fmla="*/ 0 w 2147"/>
                <a:gd name="T15" fmla="*/ 0 h 124"/>
                <a:gd name="T16" fmla="*/ 0 w 2147"/>
                <a:gd name="T17" fmla="*/ 0 h 124"/>
                <a:gd name="T18" fmla="*/ 0 w 2147"/>
                <a:gd name="T19" fmla="*/ 0 h 124"/>
                <a:gd name="T20" fmla="*/ 0 w 2147"/>
                <a:gd name="T21" fmla="*/ 0 h 124"/>
                <a:gd name="T22" fmla="*/ 0 w 2147"/>
                <a:gd name="T23" fmla="*/ 0 h 124"/>
                <a:gd name="T24" fmla="*/ 0 w 2147"/>
                <a:gd name="T25" fmla="*/ 0 h 124"/>
                <a:gd name="T26" fmla="*/ 0 w 2147"/>
                <a:gd name="T27" fmla="*/ 0 h 124"/>
                <a:gd name="T28" fmla="*/ 0 w 2147"/>
                <a:gd name="T29" fmla="*/ 0 h 124"/>
                <a:gd name="T30" fmla="*/ 0 w 2147"/>
                <a:gd name="T31" fmla="*/ 0 h 124"/>
                <a:gd name="T32" fmla="*/ 0 w 2147"/>
                <a:gd name="T33" fmla="*/ 0 h 124"/>
                <a:gd name="T34" fmla="*/ 0 w 2147"/>
                <a:gd name="T35" fmla="*/ 0 h 124"/>
                <a:gd name="T36" fmla="*/ 0 w 2147"/>
                <a:gd name="T37" fmla="*/ 0 h 124"/>
                <a:gd name="T38" fmla="*/ 0 w 2147"/>
                <a:gd name="T39" fmla="*/ 0 h 124"/>
                <a:gd name="T40" fmla="*/ 0 w 2147"/>
                <a:gd name="T41" fmla="*/ 0 h 124"/>
                <a:gd name="T42" fmla="*/ 0 w 2147"/>
                <a:gd name="T43" fmla="*/ 0 h 124"/>
                <a:gd name="T44" fmla="*/ 0 w 2147"/>
                <a:gd name="T45" fmla="*/ 0 h 124"/>
                <a:gd name="T46" fmla="*/ 0 w 2147"/>
                <a:gd name="T47" fmla="*/ 0 h 124"/>
                <a:gd name="T48" fmla="*/ 0 w 2147"/>
                <a:gd name="T49" fmla="*/ 0 h 124"/>
                <a:gd name="T50" fmla="*/ 0 w 2147"/>
                <a:gd name="T51" fmla="*/ 0 h 124"/>
                <a:gd name="T52" fmla="*/ 0 w 2147"/>
                <a:gd name="T53" fmla="*/ 0 h 124"/>
                <a:gd name="T54" fmla="*/ 0 w 2147"/>
                <a:gd name="T55" fmla="*/ 0 h 124"/>
                <a:gd name="T56" fmla="*/ 0 w 2147"/>
                <a:gd name="T57" fmla="*/ 0 h 124"/>
                <a:gd name="T58" fmla="*/ 0 w 2147"/>
                <a:gd name="T59" fmla="*/ 0 h 124"/>
                <a:gd name="T60" fmla="*/ 0 w 2147"/>
                <a:gd name="T61" fmla="*/ 0 h 124"/>
                <a:gd name="T62" fmla="*/ 0 w 2147"/>
                <a:gd name="T63" fmla="*/ 0 h 124"/>
                <a:gd name="T64" fmla="*/ 0 w 2147"/>
                <a:gd name="T65" fmla="*/ 0 h 124"/>
                <a:gd name="T66" fmla="*/ 0 w 2147"/>
                <a:gd name="T67" fmla="*/ 0 h 124"/>
                <a:gd name="T68" fmla="*/ 0 w 2147"/>
                <a:gd name="T69" fmla="*/ 0 h 124"/>
                <a:gd name="T70" fmla="*/ 0 w 2147"/>
                <a:gd name="T71" fmla="*/ 0 h 124"/>
                <a:gd name="T72" fmla="*/ 0 w 2147"/>
                <a:gd name="T73" fmla="*/ 0 h 124"/>
                <a:gd name="T74" fmla="*/ 0 w 2147"/>
                <a:gd name="T75" fmla="*/ 0 h 124"/>
                <a:gd name="T76" fmla="*/ 0 w 2147"/>
                <a:gd name="T77" fmla="*/ 0 h 124"/>
                <a:gd name="T78" fmla="*/ 0 w 2147"/>
                <a:gd name="T79" fmla="*/ 0 h 124"/>
                <a:gd name="T80" fmla="*/ 0 w 2147"/>
                <a:gd name="T81" fmla="*/ 0 h 124"/>
                <a:gd name="T82" fmla="*/ 0 w 2147"/>
                <a:gd name="T83" fmla="*/ 0 h 124"/>
                <a:gd name="T84" fmla="*/ 0 w 2147"/>
                <a:gd name="T85" fmla="*/ 0 h 124"/>
                <a:gd name="T86" fmla="*/ 0 w 2147"/>
                <a:gd name="T87" fmla="*/ 0 h 124"/>
                <a:gd name="T88" fmla="*/ 0 w 2147"/>
                <a:gd name="T89" fmla="*/ 0 h 124"/>
                <a:gd name="T90" fmla="*/ 0 w 2147"/>
                <a:gd name="T91" fmla="*/ 0 h 124"/>
                <a:gd name="T92" fmla="*/ 0 w 2147"/>
                <a:gd name="T93" fmla="*/ 0 h 124"/>
                <a:gd name="T94" fmla="*/ 0 w 2147"/>
                <a:gd name="T95" fmla="*/ 0 h 124"/>
                <a:gd name="T96" fmla="*/ 0 w 2147"/>
                <a:gd name="T97" fmla="*/ 0 h 124"/>
                <a:gd name="T98" fmla="*/ 0 w 2147"/>
                <a:gd name="T99" fmla="*/ 0 h 124"/>
                <a:gd name="T100" fmla="*/ 0 w 2147"/>
                <a:gd name="T101" fmla="*/ 0 h 124"/>
                <a:gd name="T102" fmla="*/ 0 w 2147"/>
                <a:gd name="T103" fmla="*/ 0 h 124"/>
                <a:gd name="T104" fmla="*/ 0 w 2147"/>
                <a:gd name="T105" fmla="*/ 0 h 124"/>
                <a:gd name="T106" fmla="*/ 0 w 2147"/>
                <a:gd name="T107" fmla="*/ 0 h 124"/>
                <a:gd name="T108" fmla="*/ 0 w 2147"/>
                <a:gd name="T109" fmla="*/ 0 h 124"/>
                <a:gd name="T110" fmla="*/ 0 w 2147"/>
                <a:gd name="T111" fmla="*/ 0 h 124"/>
                <a:gd name="T112" fmla="*/ 0 w 2147"/>
                <a:gd name="T113" fmla="*/ 0 h 124"/>
                <a:gd name="T114" fmla="*/ 0 w 2147"/>
                <a:gd name="T115" fmla="*/ 0 h 124"/>
                <a:gd name="T116" fmla="*/ 0 w 2147"/>
                <a:gd name="T117" fmla="*/ 0 h 124"/>
                <a:gd name="T118" fmla="*/ 0 w 2147"/>
                <a:gd name="T119" fmla="*/ 0 h 124"/>
                <a:gd name="T120" fmla="*/ 0 w 2147"/>
                <a:gd name="T121" fmla="*/ 0 h 124"/>
                <a:gd name="T122" fmla="*/ 0 w 2147"/>
                <a:gd name="T123" fmla="*/ 0 h 124"/>
                <a:gd name="T124" fmla="*/ 0 w 2147"/>
                <a:gd name="T125" fmla="*/ 0 h 1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7"/>
                <a:gd name="T190" fmla="*/ 0 h 124"/>
                <a:gd name="T191" fmla="*/ 2147 w 2147"/>
                <a:gd name="T192" fmla="*/ 124 h 1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7" h="124">
                  <a:moveTo>
                    <a:pt x="0" y="124"/>
                  </a:moveTo>
                  <a:lnTo>
                    <a:pt x="26" y="124"/>
                  </a:lnTo>
                  <a:lnTo>
                    <a:pt x="57" y="112"/>
                  </a:lnTo>
                  <a:lnTo>
                    <a:pt x="98" y="112"/>
                  </a:lnTo>
                  <a:lnTo>
                    <a:pt x="133" y="112"/>
                  </a:lnTo>
                  <a:lnTo>
                    <a:pt x="170" y="112"/>
                  </a:lnTo>
                  <a:lnTo>
                    <a:pt x="189" y="101"/>
                  </a:lnTo>
                  <a:lnTo>
                    <a:pt x="206" y="101"/>
                  </a:lnTo>
                  <a:lnTo>
                    <a:pt x="241" y="101"/>
                  </a:lnTo>
                  <a:lnTo>
                    <a:pt x="277" y="101"/>
                  </a:lnTo>
                  <a:lnTo>
                    <a:pt x="313" y="101"/>
                  </a:lnTo>
                  <a:lnTo>
                    <a:pt x="350" y="101"/>
                  </a:lnTo>
                  <a:lnTo>
                    <a:pt x="385" y="101"/>
                  </a:lnTo>
                  <a:lnTo>
                    <a:pt x="421" y="101"/>
                  </a:lnTo>
                  <a:lnTo>
                    <a:pt x="457" y="101"/>
                  </a:lnTo>
                  <a:lnTo>
                    <a:pt x="494" y="101"/>
                  </a:lnTo>
                  <a:lnTo>
                    <a:pt x="529" y="101"/>
                  </a:lnTo>
                  <a:lnTo>
                    <a:pt x="565" y="101"/>
                  </a:lnTo>
                  <a:lnTo>
                    <a:pt x="591" y="89"/>
                  </a:lnTo>
                  <a:lnTo>
                    <a:pt x="601" y="89"/>
                  </a:lnTo>
                  <a:lnTo>
                    <a:pt x="638" y="89"/>
                  </a:lnTo>
                  <a:lnTo>
                    <a:pt x="657" y="76"/>
                  </a:lnTo>
                  <a:lnTo>
                    <a:pt x="673" y="76"/>
                  </a:lnTo>
                  <a:lnTo>
                    <a:pt x="709" y="76"/>
                  </a:lnTo>
                  <a:lnTo>
                    <a:pt x="738" y="64"/>
                  </a:lnTo>
                  <a:lnTo>
                    <a:pt x="772" y="52"/>
                  </a:lnTo>
                  <a:lnTo>
                    <a:pt x="817" y="52"/>
                  </a:lnTo>
                  <a:lnTo>
                    <a:pt x="853" y="52"/>
                  </a:lnTo>
                  <a:lnTo>
                    <a:pt x="889" y="52"/>
                  </a:lnTo>
                  <a:lnTo>
                    <a:pt x="924" y="52"/>
                  </a:lnTo>
                  <a:lnTo>
                    <a:pt x="961" y="52"/>
                  </a:lnTo>
                  <a:lnTo>
                    <a:pt x="997" y="52"/>
                  </a:lnTo>
                  <a:lnTo>
                    <a:pt x="1033" y="52"/>
                  </a:lnTo>
                  <a:lnTo>
                    <a:pt x="1068" y="52"/>
                  </a:lnTo>
                  <a:lnTo>
                    <a:pt x="1105" y="52"/>
                  </a:lnTo>
                  <a:lnTo>
                    <a:pt x="1141" y="52"/>
                  </a:lnTo>
                  <a:lnTo>
                    <a:pt x="1176" y="52"/>
                  </a:lnTo>
                  <a:lnTo>
                    <a:pt x="1212" y="52"/>
                  </a:lnTo>
                  <a:lnTo>
                    <a:pt x="1249" y="52"/>
                  </a:lnTo>
                  <a:lnTo>
                    <a:pt x="1320" y="52"/>
                  </a:lnTo>
                  <a:lnTo>
                    <a:pt x="1356" y="52"/>
                  </a:lnTo>
                  <a:lnTo>
                    <a:pt x="1368" y="39"/>
                  </a:lnTo>
                  <a:lnTo>
                    <a:pt x="1392" y="39"/>
                  </a:lnTo>
                  <a:lnTo>
                    <a:pt x="1464" y="39"/>
                  </a:lnTo>
                  <a:lnTo>
                    <a:pt x="1500" y="39"/>
                  </a:lnTo>
                  <a:lnTo>
                    <a:pt x="1524" y="26"/>
                  </a:lnTo>
                  <a:lnTo>
                    <a:pt x="1536" y="26"/>
                  </a:lnTo>
                  <a:lnTo>
                    <a:pt x="1644" y="26"/>
                  </a:lnTo>
                  <a:lnTo>
                    <a:pt x="1680" y="26"/>
                  </a:lnTo>
                  <a:lnTo>
                    <a:pt x="1716" y="26"/>
                  </a:lnTo>
                  <a:lnTo>
                    <a:pt x="1752" y="26"/>
                  </a:lnTo>
                  <a:lnTo>
                    <a:pt x="1788" y="26"/>
                  </a:lnTo>
                  <a:lnTo>
                    <a:pt x="1824" y="26"/>
                  </a:lnTo>
                  <a:lnTo>
                    <a:pt x="1859" y="26"/>
                  </a:lnTo>
                  <a:lnTo>
                    <a:pt x="1896" y="26"/>
                  </a:lnTo>
                  <a:lnTo>
                    <a:pt x="1932" y="26"/>
                  </a:lnTo>
                  <a:lnTo>
                    <a:pt x="1963" y="14"/>
                  </a:lnTo>
                  <a:lnTo>
                    <a:pt x="2003" y="14"/>
                  </a:lnTo>
                  <a:lnTo>
                    <a:pt x="2040" y="14"/>
                  </a:lnTo>
                  <a:lnTo>
                    <a:pt x="2076" y="14"/>
                  </a:lnTo>
                  <a:lnTo>
                    <a:pt x="2112" y="14"/>
                  </a:lnTo>
                  <a:lnTo>
                    <a:pt x="2147" y="14"/>
                  </a:lnTo>
                  <a:lnTo>
                    <a:pt x="2147"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95" name="Freeform 64"/>
            <p:cNvSpPr>
              <a:spLocks/>
            </p:cNvSpPr>
            <p:nvPr/>
          </p:nvSpPr>
          <p:spPr bwMode="auto">
            <a:xfrm>
              <a:off x="4600" y="1232"/>
              <a:ext cx="180" cy="10"/>
            </a:xfrm>
            <a:custGeom>
              <a:avLst/>
              <a:gdLst>
                <a:gd name="T0" fmla="*/ 0 w 719"/>
                <a:gd name="T1" fmla="*/ 0 h 40"/>
                <a:gd name="T2" fmla="*/ 0 w 719"/>
                <a:gd name="T3" fmla="*/ 0 h 40"/>
                <a:gd name="T4" fmla="*/ 0 w 719"/>
                <a:gd name="T5" fmla="*/ 0 h 40"/>
                <a:gd name="T6" fmla="*/ 0 w 719"/>
                <a:gd name="T7" fmla="*/ 0 h 40"/>
                <a:gd name="T8" fmla="*/ 0 w 719"/>
                <a:gd name="T9" fmla="*/ 0 h 40"/>
                <a:gd name="T10" fmla="*/ 0 w 719"/>
                <a:gd name="T11" fmla="*/ 0 h 40"/>
                <a:gd name="T12" fmla="*/ 0 w 719"/>
                <a:gd name="T13" fmla="*/ 0 h 40"/>
                <a:gd name="T14" fmla="*/ 0 w 719"/>
                <a:gd name="T15" fmla="*/ 0 h 40"/>
                <a:gd name="T16" fmla="*/ 0 w 719"/>
                <a:gd name="T17" fmla="*/ 0 h 40"/>
                <a:gd name="T18" fmla="*/ 0 w 719"/>
                <a:gd name="T19" fmla="*/ 0 h 40"/>
                <a:gd name="T20" fmla="*/ 0 w 719"/>
                <a:gd name="T21" fmla="*/ 0 h 40"/>
                <a:gd name="T22" fmla="*/ 0 w 719"/>
                <a:gd name="T23" fmla="*/ 0 h 40"/>
                <a:gd name="T24" fmla="*/ 0 w 719"/>
                <a:gd name="T25" fmla="*/ 0 h 40"/>
                <a:gd name="T26" fmla="*/ 0 w 719"/>
                <a:gd name="T27" fmla="*/ 0 h 40"/>
                <a:gd name="T28" fmla="*/ 0 w 719"/>
                <a:gd name="T29" fmla="*/ 0 h 40"/>
                <a:gd name="T30" fmla="*/ 0 w 719"/>
                <a:gd name="T31" fmla="*/ 0 h 40"/>
                <a:gd name="T32" fmla="*/ 0 w 719"/>
                <a:gd name="T33" fmla="*/ 0 h 40"/>
                <a:gd name="T34" fmla="*/ 0 w 719"/>
                <a:gd name="T35" fmla="*/ 0 h 40"/>
                <a:gd name="T36" fmla="*/ 0 w 719"/>
                <a:gd name="T37" fmla="*/ 0 h 40"/>
                <a:gd name="T38" fmla="*/ 0 w 719"/>
                <a:gd name="T39" fmla="*/ 0 h 40"/>
                <a:gd name="T40" fmla="*/ 0 w 719"/>
                <a:gd name="T41" fmla="*/ 0 h 40"/>
                <a:gd name="T42" fmla="*/ 0 w 719"/>
                <a:gd name="T43" fmla="*/ 0 h 40"/>
                <a:gd name="T44" fmla="*/ 0 w 719"/>
                <a:gd name="T45" fmla="*/ 0 h 40"/>
                <a:gd name="T46" fmla="*/ 0 w 719"/>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9"/>
                <a:gd name="T73" fmla="*/ 0 h 40"/>
                <a:gd name="T74" fmla="*/ 719 w 719"/>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9" h="40">
                  <a:moveTo>
                    <a:pt x="0" y="40"/>
                  </a:moveTo>
                  <a:lnTo>
                    <a:pt x="37" y="40"/>
                  </a:lnTo>
                  <a:lnTo>
                    <a:pt x="73" y="40"/>
                  </a:lnTo>
                  <a:lnTo>
                    <a:pt x="108" y="40"/>
                  </a:lnTo>
                  <a:lnTo>
                    <a:pt x="144" y="40"/>
                  </a:lnTo>
                  <a:lnTo>
                    <a:pt x="181" y="40"/>
                  </a:lnTo>
                  <a:lnTo>
                    <a:pt x="205" y="27"/>
                  </a:lnTo>
                  <a:lnTo>
                    <a:pt x="217" y="27"/>
                  </a:lnTo>
                  <a:lnTo>
                    <a:pt x="252" y="27"/>
                  </a:lnTo>
                  <a:lnTo>
                    <a:pt x="258" y="14"/>
                  </a:lnTo>
                  <a:lnTo>
                    <a:pt x="288" y="14"/>
                  </a:lnTo>
                  <a:lnTo>
                    <a:pt x="299" y="0"/>
                  </a:lnTo>
                  <a:lnTo>
                    <a:pt x="325" y="0"/>
                  </a:lnTo>
                  <a:lnTo>
                    <a:pt x="361" y="0"/>
                  </a:lnTo>
                  <a:lnTo>
                    <a:pt x="396" y="0"/>
                  </a:lnTo>
                  <a:lnTo>
                    <a:pt x="432" y="0"/>
                  </a:lnTo>
                  <a:lnTo>
                    <a:pt x="468" y="0"/>
                  </a:lnTo>
                  <a:lnTo>
                    <a:pt x="505" y="0"/>
                  </a:lnTo>
                  <a:lnTo>
                    <a:pt x="540" y="0"/>
                  </a:lnTo>
                  <a:lnTo>
                    <a:pt x="576" y="0"/>
                  </a:lnTo>
                  <a:lnTo>
                    <a:pt x="612" y="0"/>
                  </a:lnTo>
                  <a:lnTo>
                    <a:pt x="648" y="0"/>
                  </a:lnTo>
                  <a:lnTo>
                    <a:pt x="683" y="0"/>
                  </a:lnTo>
                  <a:lnTo>
                    <a:pt x="719" y="0"/>
                  </a:lnTo>
                </a:path>
              </a:pathLst>
            </a:cu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grpSp>
      <p:sp>
        <p:nvSpPr>
          <p:cNvPr id="124979" name="Freeform 65"/>
          <p:cNvSpPr>
            <a:spLocks/>
          </p:cNvSpPr>
          <p:nvPr/>
        </p:nvSpPr>
        <p:spPr bwMode="auto">
          <a:xfrm>
            <a:off x="2451100" y="2374900"/>
            <a:ext cx="5159375" cy="2362200"/>
          </a:xfrm>
          <a:custGeom>
            <a:avLst/>
            <a:gdLst>
              <a:gd name="T0" fmla="*/ 2147483647 w 3250"/>
              <a:gd name="T1" fmla="*/ 2147483647 h 1488"/>
              <a:gd name="T2" fmla="*/ 2147483647 w 3250"/>
              <a:gd name="T3" fmla="*/ 2147483647 h 1488"/>
              <a:gd name="T4" fmla="*/ 2147483647 w 3250"/>
              <a:gd name="T5" fmla="*/ 2147483647 h 1488"/>
              <a:gd name="T6" fmla="*/ 2147483647 w 3250"/>
              <a:gd name="T7" fmla="*/ 2147483647 h 1488"/>
              <a:gd name="T8" fmla="*/ 2147483647 w 3250"/>
              <a:gd name="T9" fmla="*/ 2147483647 h 1488"/>
              <a:gd name="T10" fmla="*/ 2147483647 w 3250"/>
              <a:gd name="T11" fmla="*/ 2147483647 h 1488"/>
              <a:gd name="T12" fmla="*/ 2147483647 w 3250"/>
              <a:gd name="T13" fmla="*/ 2147483647 h 1488"/>
              <a:gd name="T14" fmla="*/ 2147483647 w 3250"/>
              <a:gd name="T15" fmla="*/ 2147483647 h 1488"/>
              <a:gd name="T16" fmla="*/ 2147483647 w 3250"/>
              <a:gd name="T17" fmla="*/ 2147483647 h 1488"/>
              <a:gd name="T18" fmla="*/ 2147483647 w 3250"/>
              <a:gd name="T19" fmla="*/ 2147483647 h 1488"/>
              <a:gd name="T20" fmla="*/ 2147483647 w 3250"/>
              <a:gd name="T21" fmla="*/ 2147483647 h 1488"/>
              <a:gd name="T22" fmla="*/ 2147483647 w 3250"/>
              <a:gd name="T23" fmla="*/ 2147483647 h 1488"/>
              <a:gd name="T24" fmla="*/ 2147483647 w 3250"/>
              <a:gd name="T25" fmla="*/ 2147483647 h 1488"/>
              <a:gd name="T26" fmla="*/ 2147483647 w 3250"/>
              <a:gd name="T27" fmla="*/ 2147483647 h 1488"/>
              <a:gd name="T28" fmla="*/ 2147483647 w 3250"/>
              <a:gd name="T29" fmla="*/ 2147483647 h 1488"/>
              <a:gd name="T30" fmla="*/ 2147483647 w 3250"/>
              <a:gd name="T31" fmla="*/ 2147483647 h 1488"/>
              <a:gd name="T32" fmla="*/ 2147483647 w 3250"/>
              <a:gd name="T33" fmla="*/ 2147483647 h 1488"/>
              <a:gd name="T34" fmla="*/ 2147483647 w 3250"/>
              <a:gd name="T35" fmla="*/ 2147483647 h 1488"/>
              <a:gd name="T36" fmla="*/ 2147483647 w 3250"/>
              <a:gd name="T37" fmla="*/ 2147483647 h 1488"/>
              <a:gd name="T38" fmla="*/ 2147483647 w 3250"/>
              <a:gd name="T39" fmla="*/ 2147483647 h 1488"/>
              <a:gd name="T40" fmla="*/ 2147483647 w 3250"/>
              <a:gd name="T41" fmla="*/ 2147483647 h 1488"/>
              <a:gd name="T42" fmla="*/ 2147483647 w 3250"/>
              <a:gd name="T43" fmla="*/ 2147483647 h 1488"/>
              <a:gd name="T44" fmla="*/ 2147483647 w 3250"/>
              <a:gd name="T45" fmla="*/ 2147483647 h 1488"/>
              <a:gd name="T46" fmla="*/ 2147483647 w 3250"/>
              <a:gd name="T47" fmla="*/ 2147483647 h 1488"/>
              <a:gd name="T48" fmla="*/ 2147483647 w 3250"/>
              <a:gd name="T49" fmla="*/ 2147483647 h 1488"/>
              <a:gd name="T50" fmla="*/ 2147483647 w 3250"/>
              <a:gd name="T51" fmla="*/ 2147483647 h 1488"/>
              <a:gd name="T52" fmla="*/ 2147483647 w 3250"/>
              <a:gd name="T53" fmla="*/ 2147483647 h 1488"/>
              <a:gd name="T54" fmla="*/ 2147483647 w 3250"/>
              <a:gd name="T55" fmla="*/ 2147483647 h 1488"/>
              <a:gd name="T56" fmla="*/ 2147483647 w 3250"/>
              <a:gd name="T57" fmla="*/ 2147483647 h 1488"/>
              <a:gd name="T58" fmla="*/ 2147483647 w 3250"/>
              <a:gd name="T59" fmla="*/ 2147483647 h 1488"/>
              <a:gd name="T60" fmla="*/ 2147483647 w 3250"/>
              <a:gd name="T61" fmla="*/ 2147483647 h 1488"/>
              <a:gd name="T62" fmla="*/ 2147483647 w 3250"/>
              <a:gd name="T63" fmla="*/ 2147483647 h 1488"/>
              <a:gd name="T64" fmla="*/ 2147483647 w 3250"/>
              <a:gd name="T65" fmla="*/ 2147483647 h 1488"/>
              <a:gd name="T66" fmla="*/ 2147483647 w 3250"/>
              <a:gd name="T67" fmla="*/ 2147483647 h 1488"/>
              <a:gd name="T68" fmla="*/ 2147483647 w 3250"/>
              <a:gd name="T69" fmla="*/ 2147483647 h 1488"/>
              <a:gd name="T70" fmla="*/ 2147483647 w 3250"/>
              <a:gd name="T71" fmla="*/ 2147483647 h 1488"/>
              <a:gd name="T72" fmla="*/ 2147483647 w 3250"/>
              <a:gd name="T73" fmla="*/ 2147483647 h 1488"/>
              <a:gd name="T74" fmla="*/ 2147483647 w 3250"/>
              <a:gd name="T75" fmla="*/ 2147483647 h 1488"/>
              <a:gd name="T76" fmla="*/ 2147483647 w 3250"/>
              <a:gd name="T77" fmla="*/ 2147483647 h 1488"/>
              <a:gd name="T78" fmla="*/ 2147483647 w 3250"/>
              <a:gd name="T79" fmla="*/ 2147483647 h 1488"/>
              <a:gd name="T80" fmla="*/ 2147483647 w 3250"/>
              <a:gd name="T81" fmla="*/ 2147483647 h 1488"/>
              <a:gd name="T82" fmla="*/ 2147483647 w 3250"/>
              <a:gd name="T83" fmla="*/ 2147483647 h 1488"/>
              <a:gd name="T84" fmla="*/ 2147483647 w 3250"/>
              <a:gd name="T85" fmla="*/ 2147483647 h 1488"/>
              <a:gd name="T86" fmla="*/ 2147483647 w 3250"/>
              <a:gd name="T87" fmla="*/ 2147483647 h 1488"/>
              <a:gd name="T88" fmla="*/ 2147483647 w 3250"/>
              <a:gd name="T89" fmla="*/ 2147483647 h 1488"/>
              <a:gd name="T90" fmla="*/ 2147483647 w 3250"/>
              <a:gd name="T91" fmla="*/ 2147483647 h 1488"/>
              <a:gd name="T92" fmla="*/ 2147483647 w 3250"/>
              <a:gd name="T93" fmla="*/ 2147483647 h 1488"/>
              <a:gd name="T94" fmla="*/ 2147483647 w 3250"/>
              <a:gd name="T95" fmla="*/ 2147483647 h 1488"/>
              <a:gd name="T96" fmla="*/ 2147483647 w 3250"/>
              <a:gd name="T97" fmla="*/ 2147483647 h 1488"/>
              <a:gd name="T98" fmla="*/ 2147483647 w 3250"/>
              <a:gd name="T99" fmla="*/ 2147483647 h 1488"/>
              <a:gd name="T100" fmla="*/ 2147483647 w 3250"/>
              <a:gd name="T101" fmla="*/ 2147483647 h 1488"/>
              <a:gd name="T102" fmla="*/ 2147483647 w 3250"/>
              <a:gd name="T103" fmla="*/ 2147483647 h 14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50"/>
              <a:gd name="T157" fmla="*/ 0 h 1488"/>
              <a:gd name="T158" fmla="*/ 3250 w 3250"/>
              <a:gd name="T159" fmla="*/ 1488 h 14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50" h="1488">
                <a:moveTo>
                  <a:pt x="0" y="1488"/>
                </a:moveTo>
                <a:lnTo>
                  <a:pt x="12" y="1484"/>
                </a:lnTo>
                <a:lnTo>
                  <a:pt x="10" y="1452"/>
                </a:lnTo>
                <a:lnTo>
                  <a:pt x="13" y="1448"/>
                </a:lnTo>
                <a:lnTo>
                  <a:pt x="12" y="1371"/>
                </a:lnTo>
                <a:lnTo>
                  <a:pt x="18" y="1370"/>
                </a:lnTo>
                <a:lnTo>
                  <a:pt x="18" y="1325"/>
                </a:lnTo>
                <a:lnTo>
                  <a:pt x="24" y="1323"/>
                </a:lnTo>
                <a:lnTo>
                  <a:pt x="22" y="1277"/>
                </a:lnTo>
                <a:lnTo>
                  <a:pt x="27" y="1274"/>
                </a:lnTo>
                <a:lnTo>
                  <a:pt x="30" y="1212"/>
                </a:lnTo>
                <a:lnTo>
                  <a:pt x="36" y="1208"/>
                </a:lnTo>
                <a:lnTo>
                  <a:pt x="34" y="1149"/>
                </a:lnTo>
                <a:lnTo>
                  <a:pt x="40" y="1146"/>
                </a:lnTo>
                <a:lnTo>
                  <a:pt x="42" y="1125"/>
                </a:lnTo>
                <a:lnTo>
                  <a:pt x="49" y="1124"/>
                </a:lnTo>
                <a:lnTo>
                  <a:pt x="45" y="1100"/>
                </a:lnTo>
                <a:lnTo>
                  <a:pt x="51" y="1097"/>
                </a:lnTo>
                <a:lnTo>
                  <a:pt x="54" y="1070"/>
                </a:lnTo>
                <a:lnTo>
                  <a:pt x="55" y="1038"/>
                </a:lnTo>
                <a:lnTo>
                  <a:pt x="61" y="1037"/>
                </a:lnTo>
                <a:lnTo>
                  <a:pt x="61" y="1007"/>
                </a:lnTo>
                <a:lnTo>
                  <a:pt x="72" y="1007"/>
                </a:lnTo>
                <a:lnTo>
                  <a:pt x="72" y="953"/>
                </a:lnTo>
                <a:lnTo>
                  <a:pt x="81" y="953"/>
                </a:lnTo>
                <a:lnTo>
                  <a:pt x="81" y="936"/>
                </a:lnTo>
                <a:lnTo>
                  <a:pt x="82" y="936"/>
                </a:lnTo>
                <a:lnTo>
                  <a:pt x="84" y="905"/>
                </a:lnTo>
                <a:lnTo>
                  <a:pt x="90" y="906"/>
                </a:lnTo>
                <a:lnTo>
                  <a:pt x="90" y="869"/>
                </a:lnTo>
                <a:lnTo>
                  <a:pt x="96" y="867"/>
                </a:lnTo>
                <a:lnTo>
                  <a:pt x="97" y="851"/>
                </a:lnTo>
                <a:lnTo>
                  <a:pt x="105" y="851"/>
                </a:lnTo>
                <a:lnTo>
                  <a:pt x="102" y="834"/>
                </a:lnTo>
                <a:lnTo>
                  <a:pt x="109" y="833"/>
                </a:lnTo>
                <a:lnTo>
                  <a:pt x="109" y="810"/>
                </a:lnTo>
                <a:lnTo>
                  <a:pt x="115" y="809"/>
                </a:lnTo>
                <a:lnTo>
                  <a:pt x="115" y="798"/>
                </a:lnTo>
                <a:lnTo>
                  <a:pt x="117" y="792"/>
                </a:lnTo>
                <a:lnTo>
                  <a:pt x="121" y="786"/>
                </a:lnTo>
                <a:lnTo>
                  <a:pt x="124" y="774"/>
                </a:lnTo>
                <a:lnTo>
                  <a:pt x="126" y="768"/>
                </a:lnTo>
                <a:lnTo>
                  <a:pt x="130" y="759"/>
                </a:lnTo>
                <a:lnTo>
                  <a:pt x="129" y="752"/>
                </a:lnTo>
                <a:lnTo>
                  <a:pt x="136" y="746"/>
                </a:lnTo>
                <a:lnTo>
                  <a:pt x="132" y="735"/>
                </a:lnTo>
                <a:lnTo>
                  <a:pt x="141" y="723"/>
                </a:lnTo>
                <a:lnTo>
                  <a:pt x="141" y="714"/>
                </a:lnTo>
                <a:lnTo>
                  <a:pt x="144" y="707"/>
                </a:lnTo>
                <a:lnTo>
                  <a:pt x="153" y="699"/>
                </a:lnTo>
                <a:lnTo>
                  <a:pt x="157" y="690"/>
                </a:lnTo>
                <a:lnTo>
                  <a:pt x="160" y="678"/>
                </a:lnTo>
                <a:lnTo>
                  <a:pt x="163" y="669"/>
                </a:lnTo>
                <a:lnTo>
                  <a:pt x="169" y="662"/>
                </a:lnTo>
                <a:lnTo>
                  <a:pt x="177" y="651"/>
                </a:lnTo>
                <a:lnTo>
                  <a:pt x="184" y="647"/>
                </a:lnTo>
                <a:lnTo>
                  <a:pt x="186" y="630"/>
                </a:lnTo>
                <a:lnTo>
                  <a:pt x="196" y="626"/>
                </a:lnTo>
                <a:lnTo>
                  <a:pt x="201" y="618"/>
                </a:lnTo>
                <a:lnTo>
                  <a:pt x="216" y="612"/>
                </a:lnTo>
                <a:lnTo>
                  <a:pt x="214" y="597"/>
                </a:lnTo>
                <a:lnTo>
                  <a:pt x="226" y="593"/>
                </a:lnTo>
                <a:lnTo>
                  <a:pt x="241" y="588"/>
                </a:lnTo>
                <a:lnTo>
                  <a:pt x="243" y="576"/>
                </a:lnTo>
                <a:lnTo>
                  <a:pt x="256" y="572"/>
                </a:lnTo>
                <a:lnTo>
                  <a:pt x="259" y="563"/>
                </a:lnTo>
                <a:lnTo>
                  <a:pt x="268" y="558"/>
                </a:lnTo>
                <a:lnTo>
                  <a:pt x="268" y="549"/>
                </a:lnTo>
                <a:lnTo>
                  <a:pt x="277" y="548"/>
                </a:lnTo>
                <a:lnTo>
                  <a:pt x="280" y="534"/>
                </a:lnTo>
                <a:lnTo>
                  <a:pt x="288" y="528"/>
                </a:lnTo>
                <a:lnTo>
                  <a:pt x="301" y="522"/>
                </a:lnTo>
                <a:lnTo>
                  <a:pt x="315" y="521"/>
                </a:lnTo>
                <a:lnTo>
                  <a:pt x="324" y="507"/>
                </a:lnTo>
                <a:lnTo>
                  <a:pt x="342" y="503"/>
                </a:lnTo>
                <a:lnTo>
                  <a:pt x="348" y="495"/>
                </a:lnTo>
                <a:lnTo>
                  <a:pt x="360" y="491"/>
                </a:lnTo>
                <a:lnTo>
                  <a:pt x="370" y="486"/>
                </a:lnTo>
                <a:lnTo>
                  <a:pt x="390" y="480"/>
                </a:lnTo>
                <a:lnTo>
                  <a:pt x="423" y="479"/>
                </a:lnTo>
                <a:lnTo>
                  <a:pt x="424" y="471"/>
                </a:lnTo>
                <a:lnTo>
                  <a:pt x="433" y="470"/>
                </a:lnTo>
                <a:lnTo>
                  <a:pt x="442" y="464"/>
                </a:lnTo>
                <a:lnTo>
                  <a:pt x="459" y="458"/>
                </a:lnTo>
                <a:lnTo>
                  <a:pt x="465" y="452"/>
                </a:lnTo>
                <a:lnTo>
                  <a:pt x="478" y="449"/>
                </a:lnTo>
                <a:lnTo>
                  <a:pt x="486" y="438"/>
                </a:lnTo>
                <a:lnTo>
                  <a:pt x="499" y="438"/>
                </a:lnTo>
                <a:lnTo>
                  <a:pt x="514" y="435"/>
                </a:lnTo>
                <a:lnTo>
                  <a:pt x="513" y="428"/>
                </a:lnTo>
                <a:lnTo>
                  <a:pt x="520" y="425"/>
                </a:lnTo>
                <a:lnTo>
                  <a:pt x="522" y="420"/>
                </a:lnTo>
                <a:lnTo>
                  <a:pt x="538" y="419"/>
                </a:lnTo>
                <a:lnTo>
                  <a:pt x="540" y="410"/>
                </a:lnTo>
                <a:lnTo>
                  <a:pt x="570" y="410"/>
                </a:lnTo>
                <a:lnTo>
                  <a:pt x="571" y="402"/>
                </a:lnTo>
                <a:lnTo>
                  <a:pt x="588" y="401"/>
                </a:lnTo>
                <a:lnTo>
                  <a:pt x="589" y="392"/>
                </a:lnTo>
                <a:lnTo>
                  <a:pt x="616" y="392"/>
                </a:lnTo>
                <a:lnTo>
                  <a:pt x="615" y="381"/>
                </a:lnTo>
                <a:lnTo>
                  <a:pt x="643" y="383"/>
                </a:lnTo>
                <a:lnTo>
                  <a:pt x="645" y="378"/>
                </a:lnTo>
                <a:lnTo>
                  <a:pt x="658" y="380"/>
                </a:lnTo>
                <a:lnTo>
                  <a:pt x="664" y="371"/>
                </a:lnTo>
                <a:lnTo>
                  <a:pt x="690" y="371"/>
                </a:lnTo>
                <a:lnTo>
                  <a:pt x="688" y="365"/>
                </a:lnTo>
                <a:lnTo>
                  <a:pt x="706" y="366"/>
                </a:lnTo>
                <a:lnTo>
                  <a:pt x="708" y="359"/>
                </a:lnTo>
                <a:lnTo>
                  <a:pt x="720" y="359"/>
                </a:lnTo>
                <a:lnTo>
                  <a:pt x="723" y="353"/>
                </a:lnTo>
                <a:lnTo>
                  <a:pt x="750" y="354"/>
                </a:lnTo>
                <a:lnTo>
                  <a:pt x="750" y="347"/>
                </a:lnTo>
                <a:lnTo>
                  <a:pt x="792" y="347"/>
                </a:lnTo>
                <a:lnTo>
                  <a:pt x="796" y="339"/>
                </a:lnTo>
                <a:lnTo>
                  <a:pt x="814" y="338"/>
                </a:lnTo>
                <a:lnTo>
                  <a:pt x="829" y="335"/>
                </a:lnTo>
                <a:lnTo>
                  <a:pt x="829" y="330"/>
                </a:lnTo>
                <a:lnTo>
                  <a:pt x="850" y="335"/>
                </a:lnTo>
                <a:lnTo>
                  <a:pt x="850" y="323"/>
                </a:lnTo>
                <a:lnTo>
                  <a:pt x="885" y="326"/>
                </a:lnTo>
                <a:lnTo>
                  <a:pt x="885" y="318"/>
                </a:lnTo>
                <a:lnTo>
                  <a:pt x="898" y="320"/>
                </a:lnTo>
                <a:lnTo>
                  <a:pt x="904" y="315"/>
                </a:lnTo>
                <a:lnTo>
                  <a:pt x="918" y="315"/>
                </a:lnTo>
                <a:lnTo>
                  <a:pt x="922" y="305"/>
                </a:lnTo>
                <a:lnTo>
                  <a:pt x="942" y="306"/>
                </a:lnTo>
                <a:lnTo>
                  <a:pt x="943" y="297"/>
                </a:lnTo>
                <a:lnTo>
                  <a:pt x="985" y="296"/>
                </a:lnTo>
                <a:lnTo>
                  <a:pt x="987" y="290"/>
                </a:lnTo>
                <a:lnTo>
                  <a:pt x="1020" y="293"/>
                </a:lnTo>
                <a:lnTo>
                  <a:pt x="1018" y="281"/>
                </a:lnTo>
                <a:lnTo>
                  <a:pt x="1030" y="282"/>
                </a:lnTo>
                <a:lnTo>
                  <a:pt x="1030" y="273"/>
                </a:lnTo>
                <a:lnTo>
                  <a:pt x="1081" y="275"/>
                </a:lnTo>
                <a:lnTo>
                  <a:pt x="1081" y="267"/>
                </a:lnTo>
                <a:lnTo>
                  <a:pt x="1105" y="269"/>
                </a:lnTo>
                <a:lnTo>
                  <a:pt x="1107" y="255"/>
                </a:lnTo>
                <a:lnTo>
                  <a:pt x="1158" y="254"/>
                </a:lnTo>
                <a:lnTo>
                  <a:pt x="1158" y="245"/>
                </a:lnTo>
                <a:lnTo>
                  <a:pt x="1198" y="246"/>
                </a:lnTo>
                <a:lnTo>
                  <a:pt x="1200" y="236"/>
                </a:lnTo>
                <a:lnTo>
                  <a:pt x="1212" y="236"/>
                </a:lnTo>
                <a:lnTo>
                  <a:pt x="1213" y="227"/>
                </a:lnTo>
                <a:lnTo>
                  <a:pt x="1260" y="228"/>
                </a:lnTo>
                <a:lnTo>
                  <a:pt x="1260" y="216"/>
                </a:lnTo>
                <a:lnTo>
                  <a:pt x="1291" y="215"/>
                </a:lnTo>
                <a:lnTo>
                  <a:pt x="1290" y="209"/>
                </a:lnTo>
                <a:lnTo>
                  <a:pt x="1320" y="209"/>
                </a:lnTo>
                <a:lnTo>
                  <a:pt x="1320" y="200"/>
                </a:lnTo>
                <a:lnTo>
                  <a:pt x="1345" y="200"/>
                </a:lnTo>
                <a:lnTo>
                  <a:pt x="1345" y="192"/>
                </a:lnTo>
                <a:lnTo>
                  <a:pt x="1408" y="192"/>
                </a:lnTo>
                <a:lnTo>
                  <a:pt x="1410" y="185"/>
                </a:lnTo>
                <a:lnTo>
                  <a:pt x="1438" y="185"/>
                </a:lnTo>
                <a:lnTo>
                  <a:pt x="1443" y="176"/>
                </a:lnTo>
                <a:lnTo>
                  <a:pt x="1483" y="177"/>
                </a:lnTo>
                <a:lnTo>
                  <a:pt x="1485" y="168"/>
                </a:lnTo>
                <a:lnTo>
                  <a:pt x="1549" y="171"/>
                </a:lnTo>
                <a:lnTo>
                  <a:pt x="1549" y="161"/>
                </a:lnTo>
                <a:lnTo>
                  <a:pt x="1656" y="161"/>
                </a:lnTo>
                <a:lnTo>
                  <a:pt x="1656" y="150"/>
                </a:lnTo>
                <a:lnTo>
                  <a:pt x="1702" y="152"/>
                </a:lnTo>
                <a:lnTo>
                  <a:pt x="1707" y="143"/>
                </a:lnTo>
                <a:lnTo>
                  <a:pt x="1744" y="141"/>
                </a:lnTo>
                <a:lnTo>
                  <a:pt x="1743" y="135"/>
                </a:lnTo>
                <a:lnTo>
                  <a:pt x="1816" y="137"/>
                </a:lnTo>
                <a:lnTo>
                  <a:pt x="1815" y="129"/>
                </a:lnTo>
                <a:lnTo>
                  <a:pt x="1912" y="129"/>
                </a:lnTo>
                <a:lnTo>
                  <a:pt x="1914" y="122"/>
                </a:lnTo>
                <a:lnTo>
                  <a:pt x="1929" y="123"/>
                </a:lnTo>
                <a:lnTo>
                  <a:pt x="1930" y="116"/>
                </a:lnTo>
                <a:lnTo>
                  <a:pt x="1953" y="117"/>
                </a:lnTo>
                <a:lnTo>
                  <a:pt x="1956" y="113"/>
                </a:lnTo>
                <a:lnTo>
                  <a:pt x="1990" y="111"/>
                </a:lnTo>
                <a:lnTo>
                  <a:pt x="1992" y="105"/>
                </a:lnTo>
                <a:lnTo>
                  <a:pt x="2017" y="107"/>
                </a:lnTo>
                <a:lnTo>
                  <a:pt x="2020" y="101"/>
                </a:lnTo>
                <a:lnTo>
                  <a:pt x="2143" y="99"/>
                </a:lnTo>
                <a:lnTo>
                  <a:pt x="2143" y="93"/>
                </a:lnTo>
                <a:lnTo>
                  <a:pt x="2185" y="93"/>
                </a:lnTo>
                <a:lnTo>
                  <a:pt x="2187" y="90"/>
                </a:lnTo>
                <a:lnTo>
                  <a:pt x="2202" y="92"/>
                </a:lnTo>
                <a:lnTo>
                  <a:pt x="2202" y="86"/>
                </a:lnTo>
                <a:lnTo>
                  <a:pt x="2268" y="87"/>
                </a:lnTo>
                <a:lnTo>
                  <a:pt x="2268" y="78"/>
                </a:lnTo>
                <a:lnTo>
                  <a:pt x="2361" y="80"/>
                </a:lnTo>
                <a:lnTo>
                  <a:pt x="2361" y="75"/>
                </a:lnTo>
                <a:lnTo>
                  <a:pt x="2436" y="75"/>
                </a:lnTo>
                <a:lnTo>
                  <a:pt x="2437" y="69"/>
                </a:lnTo>
                <a:lnTo>
                  <a:pt x="2518" y="68"/>
                </a:lnTo>
                <a:lnTo>
                  <a:pt x="2518" y="59"/>
                </a:lnTo>
                <a:lnTo>
                  <a:pt x="2610" y="62"/>
                </a:lnTo>
                <a:lnTo>
                  <a:pt x="2610" y="56"/>
                </a:lnTo>
                <a:lnTo>
                  <a:pt x="2625" y="59"/>
                </a:lnTo>
                <a:lnTo>
                  <a:pt x="2626" y="51"/>
                </a:lnTo>
                <a:lnTo>
                  <a:pt x="2662" y="53"/>
                </a:lnTo>
                <a:lnTo>
                  <a:pt x="2662" y="42"/>
                </a:lnTo>
                <a:lnTo>
                  <a:pt x="2757" y="42"/>
                </a:lnTo>
                <a:lnTo>
                  <a:pt x="2757" y="35"/>
                </a:lnTo>
                <a:lnTo>
                  <a:pt x="2823" y="35"/>
                </a:lnTo>
                <a:lnTo>
                  <a:pt x="2821" y="29"/>
                </a:lnTo>
                <a:lnTo>
                  <a:pt x="2967" y="30"/>
                </a:lnTo>
                <a:lnTo>
                  <a:pt x="2970" y="23"/>
                </a:lnTo>
                <a:lnTo>
                  <a:pt x="3133" y="20"/>
                </a:lnTo>
                <a:lnTo>
                  <a:pt x="3135" y="14"/>
                </a:lnTo>
                <a:lnTo>
                  <a:pt x="3150" y="15"/>
                </a:lnTo>
                <a:lnTo>
                  <a:pt x="3148" y="9"/>
                </a:lnTo>
                <a:lnTo>
                  <a:pt x="3229" y="6"/>
                </a:lnTo>
                <a:lnTo>
                  <a:pt x="3228" y="0"/>
                </a:lnTo>
                <a:lnTo>
                  <a:pt x="3250" y="0"/>
                </a:lnTo>
              </a:path>
            </a:pathLst>
          </a:custGeom>
          <a:noFill/>
          <a:ln w="28575">
            <a:solidFill>
              <a:srgbClr val="00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4980" name="Text Box 67"/>
          <p:cNvSpPr txBox="1">
            <a:spLocks noChangeArrowheads="1"/>
          </p:cNvSpPr>
          <p:nvPr/>
        </p:nvSpPr>
        <p:spPr bwMode="auto">
          <a:xfrm rot="-5400000">
            <a:off x="-584994" y="3004344"/>
            <a:ext cx="4624388" cy="336550"/>
          </a:xfrm>
          <a:prstGeom prst="rect">
            <a:avLst/>
          </a:prstGeom>
          <a:noFill/>
          <a:ln w="9525" algn="ctr">
            <a:noFill/>
            <a:miter lim="800000"/>
            <a:headEnd/>
            <a:tailEnd/>
          </a:ln>
        </p:spPr>
        <p:txBody>
          <a:bodyPr>
            <a:spAutoFit/>
          </a:bodyPr>
          <a:lstStyle/>
          <a:p>
            <a:pPr eaLnBrk="0" fontAlgn="base" hangingPunct="0">
              <a:spcBef>
                <a:spcPct val="0"/>
              </a:spcBef>
              <a:spcAft>
                <a:spcPct val="0"/>
              </a:spcAft>
            </a:pPr>
            <a:r>
              <a:rPr lang="en-GB" sz="1600" b="1">
                <a:solidFill>
                  <a:prstClr val="white"/>
                </a:solidFill>
                <a:cs typeface="Arial" charset="0"/>
              </a:rPr>
              <a:t>K-M estimated rate (% per year)</a:t>
            </a:r>
          </a:p>
        </p:txBody>
      </p:sp>
    </p:spTree>
    <p:extLst>
      <p:ext uri="{BB962C8B-B14F-4D97-AF65-F5344CB8AC3E}">
        <p14:creationId xmlns:p14="http://schemas.microsoft.com/office/powerpoint/2010/main" val="32812531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3"/>
          <p:cNvGraphicFramePr>
            <a:graphicFrameLocks noGrp="1"/>
          </p:cNvGraphicFramePr>
          <p:nvPr/>
        </p:nvGraphicFramePr>
        <p:xfrm>
          <a:off x="501650" y="5318125"/>
          <a:ext cx="8051800" cy="909639"/>
        </p:xfrm>
        <a:graphic>
          <a:graphicData uri="http://schemas.openxmlformats.org/drawingml/2006/table">
            <a:tbl>
              <a:tblPr/>
              <a:tblGrid>
                <a:gridCol w="1249363"/>
                <a:gridCol w="1000125"/>
                <a:gridCol w="965200"/>
                <a:gridCol w="957262"/>
                <a:gridCol w="974725"/>
                <a:gridCol w="965200"/>
                <a:gridCol w="947738"/>
                <a:gridCol w="992187"/>
              </a:tblGrid>
              <a:tr h="303213">
                <a:tc>
                  <a:txBody>
                    <a:bodyPr/>
                    <a:lstStyle/>
                    <a:p>
                      <a:pPr marL="0" marR="0" lvl="0" indent="0" algn="l"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dirty="0" smtClean="0">
                          <a:ln>
                            <a:noFill/>
                          </a:ln>
                          <a:solidFill>
                            <a:schemeClr val="bg2"/>
                          </a:solidFill>
                          <a:effectLst/>
                          <a:latin typeface="Arial" charset="0"/>
                        </a:rPr>
                        <a:t>No. at risk</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endParaRPr kumimoji="0" lang="fr-CA" sz="1000" b="1" i="0" u="none" strike="noStrike" cap="none" normalizeH="0" baseline="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endParaRPr kumimoji="0" lang="fr-CA" sz="1000" b="1" i="0" u="none" strike="noStrike" cap="none" normalizeH="0" baseline="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endParaRPr kumimoji="0" lang="fr-CA" sz="1000" b="1" i="0" u="none" strike="noStrike" cap="none" normalizeH="0" baseline="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endParaRPr kumimoji="0" lang="fr-CA" sz="1000" b="1" i="0" u="none" strike="noStrike" cap="none" normalizeH="0" baseline="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endParaRPr kumimoji="0" lang="fr-CA" sz="1000" b="1" i="0" u="none" strike="noStrike" cap="none" normalizeH="0" baseline="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endParaRPr kumimoji="0" lang="fr-CA" sz="1000" b="1" i="0" u="none" strike="noStrike" cap="none" normalizeH="0" baseline="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endParaRPr kumimoji="0" lang="fr-CA" sz="1000" b="1" i="0" u="none" strike="noStrike" cap="none" normalizeH="0" baseline="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dirty="0" err="1" smtClean="0">
                          <a:ln>
                            <a:noFill/>
                          </a:ln>
                          <a:solidFill>
                            <a:schemeClr val="bg2"/>
                          </a:solidFill>
                          <a:effectLst/>
                          <a:latin typeface="Arial" charset="0"/>
                        </a:rPr>
                        <a:t>Ticagrelor</a:t>
                      </a:r>
                      <a:endParaRPr kumimoji="0" lang="en-US" sz="10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dirty="0" smtClean="0">
                          <a:ln>
                            <a:noFill/>
                          </a:ln>
                          <a:solidFill>
                            <a:schemeClr val="bg2"/>
                          </a:solidFill>
                          <a:effectLst/>
                          <a:latin typeface="Arial" charset="0"/>
                        </a:rPr>
                        <a:t>9,235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7,641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7,247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6,979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5,496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dirty="0" smtClean="0">
                          <a:ln>
                            <a:noFill/>
                          </a:ln>
                          <a:solidFill>
                            <a:schemeClr val="bg2"/>
                          </a:solidFill>
                          <a:effectLst/>
                          <a:latin typeface="Arial" charset="0"/>
                        </a:rPr>
                        <a:t>4,067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3,698</a:t>
                      </a:r>
                    </a:p>
                  </a:txBody>
                  <a:tcPr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Clopidogrel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dirty="0" smtClean="0">
                          <a:ln>
                            <a:noFill/>
                          </a:ln>
                          <a:solidFill>
                            <a:schemeClr val="bg2"/>
                          </a:solidFill>
                          <a:effectLst/>
                          <a:latin typeface="Arial" charset="0"/>
                        </a:rPr>
                        <a:t>9,186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7,718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7,371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7,134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5,597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smtClean="0">
                          <a:ln>
                            <a:noFill/>
                          </a:ln>
                          <a:solidFill>
                            <a:schemeClr val="bg2"/>
                          </a:solidFill>
                          <a:effectLst/>
                          <a:latin typeface="Arial" charset="0"/>
                        </a:rPr>
                        <a:t>4,147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ts val="1200"/>
                        </a:spcAft>
                        <a:buClrTx/>
                        <a:buSzTx/>
                        <a:buFont typeface="Arial" charset="0"/>
                        <a:buNone/>
                        <a:tabLst/>
                      </a:pPr>
                      <a:r>
                        <a:rPr kumimoji="0" lang="en-US" sz="1000" b="1" i="0" u="none" strike="noStrike" cap="none" normalizeH="0" baseline="0" dirty="0" smtClean="0">
                          <a:ln>
                            <a:noFill/>
                          </a:ln>
                          <a:solidFill>
                            <a:schemeClr val="bg2"/>
                          </a:solidFill>
                          <a:effectLst/>
                          <a:latin typeface="Arial" charset="0"/>
                        </a:rPr>
                        <a:t>3,764</a:t>
                      </a:r>
                    </a:p>
                  </a:txBody>
                  <a:tcPr horzOverflow="overflow">
                    <a:lnL>
                      <a:noFill/>
                    </a:lnL>
                    <a:lnR>
                      <a:noFill/>
                    </a:lnR>
                    <a:lnT>
                      <a:noFill/>
                    </a:lnT>
                    <a:lnB>
                      <a:noFill/>
                    </a:lnB>
                    <a:lnTlToBr>
                      <a:noFill/>
                    </a:lnTlToBr>
                    <a:lnBlToTr>
                      <a:noFill/>
                    </a:lnBlToTr>
                    <a:noFill/>
                  </a:tcPr>
                </a:tc>
              </a:tr>
            </a:tbl>
          </a:graphicData>
        </a:graphic>
      </p:graphicFrame>
      <p:sp>
        <p:nvSpPr>
          <p:cNvPr id="125979" name="Rectangle 2"/>
          <p:cNvSpPr txBox="1">
            <a:spLocks noChangeArrowheads="1"/>
          </p:cNvSpPr>
          <p:nvPr/>
        </p:nvSpPr>
        <p:spPr bwMode="auto">
          <a:xfrm>
            <a:off x="501650" y="285754"/>
            <a:ext cx="6570663" cy="677862"/>
          </a:xfrm>
          <a:prstGeom prst="rect">
            <a:avLst/>
          </a:prstGeom>
          <a:noFill/>
          <a:ln w="9525">
            <a:noFill/>
            <a:miter lim="800000"/>
            <a:headEnd/>
            <a:tailEnd/>
          </a:ln>
        </p:spPr>
        <p:txBody>
          <a:bodyPr anchor="ctr"/>
          <a:lstStyle/>
          <a:p>
            <a:pPr fontAlgn="base">
              <a:lnSpc>
                <a:spcPct val="80000"/>
              </a:lnSpc>
              <a:spcBef>
                <a:spcPct val="0"/>
              </a:spcBef>
              <a:spcAft>
                <a:spcPct val="0"/>
              </a:spcAft>
            </a:pPr>
            <a:r>
              <a:rPr lang="en-GB" sz="3200" dirty="0">
                <a:solidFill>
                  <a:prstClr val="white"/>
                </a:solidFill>
                <a:latin typeface="Calibri" pitchFamily="34" charset="0"/>
                <a:cs typeface="Arial" charset="0"/>
              </a:rPr>
              <a:t>Time to non-procedure-related </a:t>
            </a:r>
          </a:p>
          <a:p>
            <a:pPr fontAlgn="base">
              <a:lnSpc>
                <a:spcPct val="80000"/>
              </a:lnSpc>
              <a:spcBef>
                <a:spcPct val="0"/>
              </a:spcBef>
              <a:spcAft>
                <a:spcPct val="0"/>
              </a:spcAft>
            </a:pPr>
            <a:r>
              <a:rPr lang="en-GB" sz="3200" dirty="0">
                <a:solidFill>
                  <a:prstClr val="white"/>
                </a:solidFill>
                <a:latin typeface="Calibri" pitchFamily="34" charset="0"/>
                <a:cs typeface="Arial" charset="0"/>
              </a:rPr>
              <a:t>Major bleeding</a:t>
            </a:r>
          </a:p>
        </p:txBody>
      </p:sp>
      <p:grpSp>
        <p:nvGrpSpPr>
          <p:cNvPr id="125980" name="Group 52"/>
          <p:cNvGrpSpPr>
            <a:grpSpLocks/>
          </p:cNvGrpSpPr>
          <p:nvPr/>
        </p:nvGrpSpPr>
        <p:grpSpPr bwMode="auto">
          <a:xfrm>
            <a:off x="1250950" y="1109663"/>
            <a:ext cx="7489825" cy="4208462"/>
            <a:chOff x="1593852" y="1326735"/>
            <a:chExt cx="7489825" cy="4208883"/>
          </a:xfrm>
        </p:grpSpPr>
        <p:grpSp>
          <p:nvGrpSpPr>
            <p:cNvPr id="125983" name="Group 4"/>
            <p:cNvGrpSpPr>
              <a:grpSpLocks/>
            </p:cNvGrpSpPr>
            <p:nvPr/>
          </p:nvGrpSpPr>
          <p:grpSpPr bwMode="auto">
            <a:xfrm>
              <a:off x="1593852" y="1360489"/>
              <a:ext cx="7489825" cy="4175129"/>
              <a:chOff x="1003" y="857"/>
              <a:chExt cx="4719" cy="2630"/>
            </a:xfrm>
          </p:grpSpPr>
          <p:sp>
            <p:nvSpPr>
              <p:cNvPr id="125985" name="Text Box 12"/>
              <p:cNvSpPr txBox="1">
                <a:spLocks noChangeArrowheads="1"/>
              </p:cNvSpPr>
              <p:nvPr/>
            </p:nvSpPr>
            <p:spPr bwMode="auto">
              <a:xfrm>
                <a:off x="2418" y="3275"/>
                <a:ext cx="2078" cy="212"/>
              </a:xfrm>
              <a:prstGeom prst="rect">
                <a:avLst/>
              </a:prstGeom>
              <a:noFill/>
              <a:ln w="9525">
                <a:noFill/>
                <a:miter lim="800000"/>
                <a:headEnd/>
                <a:tailEnd/>
              </a:ln>
            </p:spPr>
            <p:txBody>
              <a:bodyPr>
                <a:spAutoFit/>
              </a:bodyPr>
              <a:lstStyle/>
              <a:p>
                <a:pPr algn="ctr" fontAlgn="base">
                  <a:spcBef>
                    <a:spcPct val="50000"/>
                  </a:spcBef>
                  <a:spcAft>
                    <a:spcPct val="0"/>
                  </a:spcAft>
                </a:pPr>
                <a:r>
                  <a:rPr lang="en-GB" sz="1600">
                    <a:solidFill>
                      <a:prstClr val="white"/>
                    </a:solidFill>
                    <a:cs typeface="Arial" charset="0"/>
                  </a:rPr>
                  <a:t>Days from first IP dose</a:t>
                </a:r>
              </a:p>
            </p:txBody>
          </p:sp>
          <p:sp>
            <p:nvSpPr>
              <p:cNvPr id="125986" name="Text Box 19"/>
              <p:cNvSpPr txBox="1">
                <a:spLocks noChangeArrowheads="1"/>
              </p:cNvSpPr>
              <p:nvPr/>
            </p:nvSpPr>
            <p:spPr bwMode="auto">
              <a:xfrm>
                <a:off x="1544" y="3102"/>
                <a:ext cx="178"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a:solidFill>
                      <a:prstClr val="white"/>
                    </a:solidFill>
                    <a:cs typeface="Arial" charset="0"/>
                  </a:rPr>
                  <a:t>0</a:t>
                </a:r>
              </a:p>
            </p:txBody>
          </p:sp>
          <p:sp>
            <p:nvSpPr>
              <p:cNvPr id="125987" name="Text Box 20"/>
              <p:cNvSpPr txBox="1">
                <a:spLocks noChangeArrowheads="1"/>
              </p:cNvSpPr>
              <p:nvPr/>
            </p:nvSpPr>
            <p:spPr bwMode="auto">
              <a:xfrm>
                <a:off x="2123" y="3102"/>
                <a:ext cx="240"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a:solidFill>
                      <a:prstClr val="white"/>
                    </a:solidFill>
                    <a:cs typeface="Arial" charset="0"/>
                  </a:rPr>
                  <a:t>60</a:t>
                </a:r>
              </a:p>
            </p:txBody>
          </p:sp>
          <p:sp>
            <p:nvSpPr>
              <p:cNvPr id="125988" name="Text Box 21"/>
              <p:cNvSpPr txBox="1">
                <a:spLocks noChangeArrowheads="1"/>
              </p:cNvSpPr>
              <p:nvPr/>
            </p:nvSpPr>
            <p:spPr bwMode="auto">
              <a:xfrm>
                <a:off x="2696" y="3102"/>
                <a:ext cx="302"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a:solidFill>
                      <a:prstClr val="white"/>
                    </a:solidFill>
                    <a:cs typeface="Arial" charset="0"/>
                  </a:rPr>
                  <a:t>120</a:t>
                </a:r>
              </a:p>
            </p:txBody>
          </p:sp>
          <p:sp>
            <p:nvSpPr>
              <p:cNvPr id="125989" name="Text Box 22"/>
              <p:cNvSpPr txBox="1">
                <a:spLocks noChangeArrowheads="1"/>
              </p:cNvSpPr>
              <p:nvPr/>
            </p:nvSpPr>
            <p:spPr bwMode="auto">
              <a:xfrm>
                <a:off x="3303" y="3102"/>
                <a:ext cx="302"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a:solidFill>
                      <a:prstClr val="white"/>
                    </a:solidFill>
                    <a:cs typeface="Arial" charset="0"/>
                  </a:rPr>
                  <a:t>180</a:t>
                </a:r>
              </a:p>
            </p:txBody>
          </p:sp>
          <p:sp>
            <p:nvSpPr>
              <p:cNvPr id="125990" name="Text Box 23"/>
              <p:cNvSpPr txBox="1">
                <a:spLocks noChangeArrowheads="1"/>
              </p:cNvSpPr>
              <p:nvPr/>
            </p:nvSpPr>
            <p:spPr bwMode="auto">
              <a:xfrm>
                <a:off x="3910" y="3102"/>
                <a:ext cx="302"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a:solidFill>
                      <a:prstClr val="white"/>
                    </a:solidFill>
                    <a:cs typeface="Arial" charset="0"/>
                  </a:rPr>
                  <a:t>240</a:t>
                </a:r>
              </a:p>
            </p:txBody>
          </p:sp>
          <p:sp>
            <p:nvSpPr>
              <p:cNvPr id="125991" name="Text Box 24"/>
              <p:cNvSpPr txBox="1">
                <a:spLocks noChangeArrowheads="1"/>
              </p:cNvSpPr>
              <p:nvPr/>
            </p:nvSpPr>
            <p:spPr bwMode="auto">
              <a:xfrm>
                <a:off x="4516" y="3102"/>
                <a:ext cx="302"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a:solidFill>
                      <a:prstClr val="white"/>
                    </a:solidFill>
                    <a:cs typeface="Arial" charset="0"/>
                  </a:rPr>
                  <a:t>300</a:t>
                </a:r>
              </a:p>
            </p:txBody>
          </p:sp>
          <p:sp>
            <p:nvSpPr>
              <p:cNvPr id="125992" name="Text Box 25"/>
              <p:cNvSpPr txBox="1">
                <a:spLocks noChangeArrowheads="1"/>
              </p:cNvSpPr>
              <p:nvPr/>
            </p:nvSpPr>
            <p:spPr bwMode="auto">
              <a:xfrm>
                <a:off x="5124" y="3102"/>
                <a:ext cx="302" cy="19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a:solidFill>
                      <a:prstClr val="white"/>
                    </a:solidFill>
                    <a:cs typeface="Arial" charset="0"/>
                  </a:rPr>
                  <a:t>360</a:t>
                </a:r>
              </a:p>
            </p:txBody>
          </p:sp>
          <p:sp>
            <p:nvSpPr>
              <p:cNvPr id="125993" name="Text Box 26"/>
              <p:cNvSpPr txBox="1">
                <a:spLocks noChangeArrowheads="1"/>
              </p:cNvSpPr>
              <p:nvPr/>
            </p:nvSpPr>
            <p:spPr bwMode="auto">
              <a:xfrm>
                <a:off x="1310" y="1355"/>
                <a:ext cx="178" cy="192"/>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400">
                    <a:solidFill>
                      <a:prstClr val="white"/>
                    </a:solidFill>
                    <a:cs typeface="Arial" charset="0"/>
                  </a:rPr>
                  <a:t>3</a:t>
                </a:r>
              </a:p>
            </p:txBody>
          </p:sp>
          <p:sp>
            <p:nvSpPr>
              <p:cNvPr id="125994" name="Text Box 27"/>
              <p:cNvSpPr txBox="1">
                <a:spLocks noChangeArrowheads="1"/>
              </p:cNvSpPr>
              <p:nvPr/>
            </p:nvSpPr>
            <p:spPr bwMode="auto">
              <a:xfrm>
                <a:off x="1310" y="1853"/>
                <a:ext cx="178" cy="192"/>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400">
                    <a:solidFill>
                      <a:prstClr val="white"/>
                    </a:solidFill>
                    <a:cs typeface="Arial" charset="0"/>
                  </a:rPr>
                  <a:t>2</a:t>
                </a:r>
              </a:p>
            </p:txBody>
          </p:sp>
          <p:sp>
            <p:nvSpPr>
              <p:cNvPr id="125995" name="Text Box 28"/>
              <p:cNvSpPr txBox="1">
                <a:spLocks noChangeArrowheads="1"/>
              </p:cNvSpPr>
              <p:nvPr/>
            </p:nvSpPr>
            <p:spPr bwMode="auto">
              <a:xfrm>
                <a:off x="1310" y="2351"/>
                <a:ext cx="178" cy="192"/>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400">
                    <a:solidFill>
                      <a:prstClr val="white"/>
                    </a:solidFill>
                    <a:cs typeface="Arial" charset="0"/>
                  </a:rPr>
                  <a:t>1</a:t>
                </a:r>
              </a:p>
            </p:txBody>
          </p:sp>
          <p:sp>
            <p:nvSpPr>
              <p:cNvPr id="125996" name="Text Box 29"/>
              <p:cNvSpPr txBox="1">
                <a:spLocks noChangeArrowheads="1"/>
              </p:cNvSpPr>
              <p:nvPr/>
            </p:nvSpPr>
            <p:spPr bwMode="auto">
              <a:xfrm>
                <a:off x="1310" y="2849"/>
                <a:ext cx="178" cy="192"/>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400">
                    <a:solidFill>
                      <a:prstClr val="white"/>
                    </a:solidFill>
                    <a:cs typeface="Arial" charset="0"/>
                  </a:rPr>
                  <a:t>0</a:t>
                </a:r>
              </a:p>
            </p:txBody>
          </p:sp>
          <p:sp>
            <p:nvSpPr>
              <p:cNvPr id="125997" name="Text Box 30"/>
              <p:cNvSpPr txBox="1">
                <a:spLocks noChangeArrowheads="1"/>
              </p:cNvSpPr>
              <p:nvPr/>
            </p:nvSpPr>
            <p:spPr bwMode="auto">
              <a:xfrm>
                <a:off x="1310" y="857"/>
                <a:ext cx="178" cy="192"/>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400">
                    <a:solidFill>
                      <a:prstClr val="white"/>
                    </a:solidFill>
                    <a:cs typeface="Arial" charset="0"/>
                  </a:rPr>
                  <a:t>4</a:t>
                </a:r>
              </a:p>
            </p:txBody>
          </p:sp>
          <p:sp>
            <p:nvSpPr>
              <p:cNvPr id="125998" name="Text Box 31"/>
              <p:cNvSpPr txBox="1">
                <a:spLocks noChangeArrowheads="1"/>
              </p:cNvSpPr>
              <p:nvPr/>
            </p:nvSpPr>
            <p:spPr bwMode="auto">
              <a:xfrm>
                <a:off x="4541" y="1939"/>
                <a:ext cx="687" cy="194"/>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a:solidFill>
                      <a:prstClr val="white"/>
                    </a:solidFill>
                    <a:cs typeface="Arial" charset="0"/>
                  </a:rPr>
                  <a:t>Clopidogrel</a:t>
                </a:r>
              </a:p>
            </p:txBody>
          </p:sp>
          <p:sp>
            <p:nvSpPr>
              <p:cNvPr id="125999" name="Text Box 32"/>
              <p:cNvSpPr txBox="1">
                <a:spLocks noChangeArrowheads="1"/>
              </p:cNvSpPr>
              <p:nvPr/>
            </p:nvSpPr>
            <p:spPr bwMode="auto">
              <a:xfrm>
                <a:off x="4150" y="1276"/>
                <a:ext cx="613" cy="194"/>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400" dirty="0" err="1">
                    <a:solidFill>
                      <a:prstClr val="white"/>
                    </a:solidFill>
                    <a:cs typeface="Arial" charset="0"/>
                  </a:rPr>
                  <a:t>Ticagrelor</a:t>
                </a:r>
                <a:endParaRPr lang="en-GB" sz="1400" dirty="0">
                  <a:solidFill>
                    <a:prstClr val="white"/>
                  </a:solidFill>
                  <a:cs typeface="Arial" charset="0"/>
                </a:endParaRPr>
              </a:p>
            </p:txBody>
          </p:sp>
          <p:sp>
            <p:nvSpPr>
              <p:cNvPr id="126000" name="Text Box 33"/>
              <p:cNvSpPr txBox="1">
                <a:spLocks noChangeArrowheads="1"/>
              </p:cNvSpPr>
              <p:nvPr/>
            </p:nvSpPr>
            <p:spPr bwMode="auto">
              <a:xfrm>
                <a:off x="5289" y="1691"/>
                <a:ext cx="433" cy="192"/>
              </a:xfrm>
              <a:prstGeom prst="rect">
                <a:avLst/>
              </a:prstGeom>
              <a:noFill/>
              <a:ln w="9525">
                <a:noFill/>
                <a:miter lim="800000"/>
                <a:headEnd/>
                <a:tailEnd/>
              </a:ln>
            </p:spPr>
            <p:txBody>
              <a:bodyPr wrap="none">
                <a:spAutoFit/>
              </a:bodyPr>
              <a:lstStyle/>
              <a:p>
                <a:pPr fontAlgn="base">
                  <a:spcBef>
                    <a:spcPct val="50000"/>
                  </a:spcBef>
                  <a:spcAft>
                    <a:spcPct val="0"/>
                  </a:spcAft>
                </a:pPr>
                <a:r>
                  <a:rPr lang="en-GB" sz="1400">
                    <a:solidFill>
                      <a:prstClr val="white"/>
                    </a:solidFill>
                    <a:cs typeface="Arial" charset="0"/>
                  </a:rPr>
                  <a:t>2.31%</a:t>
                </a:r>
              </a:p>
            </p:txBody>
          </p:sp>
          <p:sp>
            <p:nvSpPr>
              <p:cNvPr id="126001" name="Text Box 34"/>
              <p:cNvSpPr txBox="1">
                <a:spLocks noChangeArrowheads="1"/>
              </p:cNvSpPr>
              <p:nvPr/>
            </p:nvSpPr>
            <p:spPr bwMode="auto">
              <a:xfrm>
                <a:off x="5289" y="1322"/>
                <a:ext cx="433" cy="192"/>
              </a:xfrm>
              <a:prstGeom prst="rect">
                <a:avLst/>
              </a:prstGeom>
              <a:noFill/>
              <a:ln w="9525">
                <a:noFill/>
                <a:miter lim="800000"/>
                <a:headEnd/>
                <a:tailEnd/>
              </a:ln>
            </p:spPr>
            <p:txBody>
              <a:bodyPr wrap="none">
                <a:spAutoFit/>
              </a:bodyPr>
              <a:lstStyle/>
              <a:p>
                <a:pPr fontAlgn="base">
                  <a:spcBef>
                    <a:spcPct val="50000"/>
                  </a:spcBef>
                  <a:spcAft>
                    <a:spcPct val="0"/>
                  </a:spcAft>
                </a:pPr>
                <a:r>
                  <a:rPr lang="en-GB" sz="1400">
                    <a:solidFill>
                      <a:prstClr val="white"/>
                    </a:solidFill>
                    <a:cs typeface="Arial" charset="0"/>
                  </a:rPr>
                  <a:t>3.06%</a:t>
                </a:r>
              </a:p>
            </p:txBody>
          </p:sp>
          <p:sp>
            <p:nvSpPr>
              <p:cNvPr id="126002" name="Line 35"/>
              <p:cNvSpPr>
                <a:spLocks noChangeShapeType="1"/>
              </p:cNvSpPr>
              <p:nvPr/>
            </p:nvSpPr>
            <p:spPr bwMode="auto">
              <a:xfrm>
                <a:off x="1517" y="3072"/>
                <a:ext cx="3782" cy="0"/>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grpSp>
            <p:nvGrpSpPr>
              <p:cNvPr id="126003" name="Group 23"/>
              <p:cNvGrpSpPr>
                <a:grpSpLocks/>
              </p:cNvGrpSpPr>
              <p:nvPr/>
            </p:nvGrpSpPr>
            <p:grpSpPr bwMode="auto">
              <a:xfrm>
                <a:off x="1638" y="3072"/>
                <a:ext cx="3641" cy="49"/>
                <a:chOff x="1738" y="2997"/>
                <a:chExt cx="3641" cy="49"/>
              </a:xfrm>
            </p:grpSpPr>
            <p:sp>
              <p:nvSpPr>
                <p:cNvPr id="126023" name="Line 36"/>
                <p:cNvSpPr>
                  <a:spLocks noChangeShapeType="1"/>
                </p:cNvSpPr>
                <p:nvPr/>
              </p:nvSpPr>
              <p:spPr bwMode="auto">
                <a:xfrm>
                  <a:off x="5379" y="2997"/>
                  <a:ext cx="0" cy="49"/>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24" name="Line 37"/>
                <p:cNvSpPr>
                  <a:spLocks noChangeShapeType="1"/>
                </p:cNvSpPr>
                <p:nvPr/>
              </p:nvSpPr>
              <p:spPr bwMode="auto">
                <a:xfrm>
                  <a:off x="1738" y="2997"/>
                  <a:ext cx="0" cy="46"/>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25" name="Line 38"/>
                <p:cNvSpPr>
                  <a:spLocks noChangeShapeType="1"/>
                </p:cNvSpPr>
                <p:nvPr/>
              </p:nvSpPr>
              <p:spPr bwMode="auto">
                <a:xfrm>
                  <a:off x="2345" y="2997"/>
                  <a:ext cx="0" cy="46"/>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26" name="Line 39"/>
                <p:cNvSpPr>
                  <a:spLocks noChangeShapeType="1"/>
                </p:cNvSpPr>
                <p:nvPr/>
              </p:nvSpPr>
              <p:spPr bwMode="auto">
                <a:xfrm>
                  <a:off x="2951" y="2997"/>
                  <a:ext cx="0" cy="46"/>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27" name="Line 40"/>
                <p:cNvSpPr>
                  <a:spLocks noChangeShapeType="1"/>
                </p:cNvSpPr>
                <p:nvPr/>
              </p:nvSpPr>
              <p:spPr bwMode="auto">
                <a:xfrm>
                  <a:off x="3558" y="2997"/>
                  <a:ext cx="0" cy="46"/>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28" name="Line 41"/>
                <p:cNvSpPr>
                  <a:spLocks noChangeShapeType="1"/>
                </p:cNvSpPr>
                <p:nvPr/>
              </p:nvSpPr>
              <p:spPr bwMode="auto">
                <a:xfrm>
                  <a:off x="4165" y="2997"/>
                  <a:ext cx="0" cy="46"/>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29" name="Line 42"/>
                <p:cNvSpPr>
                  <a:spLocks noChangeShapeType="1"/>
                </p:cNvSpPr>
                <p:nvPr/>
              </p:nvSpPr>
              <p:spPr bwMode="auto">
                <a:xfrm>
                  <a:off x="4771" y="2997"/>
                  <a:ext cx="0" cy="46"/>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grpSp>
          <p:sp>
            <p:nvSpPr>
              <p:cNvPr id="126004" name="Line 43"/>
              <p:cNvSpPr>
                <a:spLocks noChangeShapeType="1"/>
              </p:cNvSpPr>
              <p:nvPr/>
            </p:nvSpPr>
            <p:spPr bwMode="auto">
              <a:xfrm>
                <a:off x="1517" y="959"/>
                <a:ext cx="0" cy="2111"/>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05" name="Line 44"/>
              <p:cNvSpPr>
                <a:spLocks noChangeShapeType="1"/>
              </p:cNvSpPr>
              <p:nvPr/>
            </p:nvSpPr>
            <p:spPr bwMode="auto">
              <a:xfrm>
                <a:off x="1460" y="959"/>
                <a:ext cx="57" cy="0"/>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06" name="Line 45"/>
              <p:cNvSpPr>
                <a:spLocks noChangeShapeType="1"/>
              </p:cNvSpPr>
              <p:nvPr/>
            </p:nvSpPr>
            <p:spPr bwMode="auto">
              <a:xfrm>
                <a:off x="1468" y="1461"/>
                <a:ext cx="49" cy="0"/>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07" name="Line 46"/>
              <p:cNvSpPr>
                <a:spLocks noChangeShapeType="1"/>
              </p:cNvSpPr>
              <p:nvPr/>
            </p:nvSpPr>
            <p:spPr bwMode="auto">
              <a:xfrm>
                <a:off x="1468" y="1959"/>
                <a:ext cx="49" cy="0"/>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08" name="Line 47"/>
              <p:cNvSpPr>
                <a:spLocks noChangeShapeType="1"/>
              </p:cNvSpPr>
              <p:nvPr/>
            </p:nvSpPr>
            <p:spPr bwMode="auto">
              <a:xfrm>
                <a:off x="1468" y="2457"/>
                <a:ext cx="49" cy="0"/>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09" name="Line 48"/>
              <p:cNvSpPr>
                <a:spLocks noChangeShapeType="1"/>
              </p:cNvSpPr>
              <p:nvPr/>
            </p:nvSpPr>
            <p:spPr bwMode="auto">
              <a:xfrm>
                <a:off x="1468" y="2955"/>
                <a:ext cx="49" cy="0"/>
              </a:xfrm>
              <a:prstGeom prst="line">
                <a:avLst/>
              </a:prstGeom>
              <a:noFill/>
              <a:ln w="9525">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10" name="Text Box 50"/>
              <p:cNvSpPr txBox="1">
                <a:spLocks noChangeArrowheads="1"/>
              </p:cNvSpPr>
              <p:nvPr/>
            </p:nvSpPr>
            <p:spPr bwMode="auto">
              <a:xfrm>
                <a:off x="2802" y="2694"/>
                <a:ext cx="2277" cy="212"/>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a:solidFill>
                      <a:prstClr val="white"/>
                    </a:solidFill>
                    <a:cs typeface="Arial" charset="0"/>
                  </a:rPr>
                  <a:t>HR 1.31 (95% CI 1.08–1.60), p=0.006</a:t>
                </a:r>
              </a:p>
            </p:txBody>
          </p:sp>
          <p:grpSp>
            <p:nvGrpSpPr>
              <p:cNvPr id="126011" name="Group 51"/>
              <p:cNvGrpSpPr>
                <a:grpSpLocks/>
              </p:cNvGrpSpPr>
              <p:nvPr/>
            </p:nvGrpSpPr>
            <p:grpSpPr bwMode="auto">
              <a:xfrm>
                <a:off x="1634" y="1427"/>
                <a:ext cx="3642" cy="1522"/>
                <a:chOff x="1544" y="1240"/>
                <a:chExt cx="3234" cy="1522"/>
              </a:xfrm>
            </p:grpSpPr>
            <p:sp>
              <p:nvSpPr>
                <p:cNvPr id="126014" name="Freeform 52"/>
                <p:cNvSpPr>
                  <a:spLocks/>
                </p:cNvSpPr>
                <p:nvPr/>
              </p:nvSpPr>
              <p:spPr bwMode="auto">
                <a:xfrm>
                  <a:off x="1544" y="2412"/>
                  <a:ext cx="56" cy="350"/>
                </a:xfrm>
                <a:custGeom>
                  <a:avLst/>
                  <a:gdLst>
                    <a:gd name="T0" fmla="*/ 0 w 226"/>
                    <a:gd name="T1" fmla="*/ 0 h 1401"/>
                    <a:gd name="T2" fmla="*/ 0 w 226"/>
                    <a:gd name="T3" fmla="*/ 0 h 1401"/>
                    <a:gd name="T4" fmla="*/ 0 w 226"/>
                    <a:gd name="T5" fmla="*/ 0 h 1401"/>
                    <a:gd name="T6" fmla="*/ 0 w 226"/>
                    <a:gd name="T7" fmla="*/ 0 h 1401"/>
                    <a:gd name="T8" fmla="*/ 0 w 226"/>
                    <a:gd name="T9" fmla="*/ 0 h 1401"/>
                    <a:gd name="T10" fmla="*/ 0 w 226"/>
                    <a:gd name="T11" fmla="*/ 0 h 1401"/>
                    <a:gd name="T12" fmla="*/ 0 w 226"/>
                    <a:gd name="T13" fmla="*/ 0 h 1401"/>
                    <a:gd name="T14" fmla="*/ 0 w 226"/>
                    <a:gd name="T15" fmla="*/ 0 h 1401"/>
                    <a:gd name="T16" fmla="*/ 0 w 226"/>
                    <a:gd name="T17" fmla="*/ 0 h 1401"/>
                    <a:gd name="T18" fmla="*/ 0 w 226"/>
                    <a:gd name="T19" fmla="*/ 0 h 1401"/>
                    <a:gd name="T20" fmla="*/ 0 w 226"/>
                    <a:gd name="T21" fmla="*/ 0 h 1401"/>
                    <a:gd name="T22" fmla="*/ 0 w 226"/>
                    <a:gd name="T23" fmla="*/ 0 h 1401"/>
                    <a:gd name="T24" fmla="*/ 0 w 226"/>
                    <a:gd name="T25" fmla="*/ 0 h 1401"/>
                    <a:gd name="T26" fmla="*/ 0 w 226"/>
                    <a:gd name="T27" fmla="*/ 0 h 1401"/>
                    <a:gd name="T28" fmla="*/ 0 w 226"/>
                    <a:gd name="T29" fmla="*/ 0 h 1401"/>
                    <a:gd name="T30" fmla="*/ 0 w 226"/>
                    <a:gd name="T31" fmla="*/ 0 h 1401"/>
                    <a:gd name="T32" fmla="*/ 0 w 226"/>
                    <a:gd name="T33" fmla="*/ 0 h 1401"/>
                    <a:gd name="T34" fmla="*/ 0 w 226"/>
                    <a:gd name="T35" fmla="*/ 0 h 1401"/>
                    <a:gd name="T36" fmla="*/ 0 w 226"/>
                    <a:gd name="T37" fmla="*/ 0 h 1401"/>
                    <a:gd name="T38" fmla="*/ 0 w 226"/>
                    <a:gd name="T39" fmla="*/ 0 h 1401"/>
                    <a:gd name="T40" fmla="*/ 0 w 226"/>
                    <a:gd name="T41" fmla="*/ 0 h 1401"/>
                    <a:gd name="T42" fmla="*/ 0 w 226"/>
                    <a:gd name="T43" fmla="*/ 0 h 1401"/>
                    <a:gd name="T44" fmla="*/ 0 w 226"/>
                    <a:gd name="T45" fmla="*/ 0 h 1401"/>
                    <a:gd name="T46" fmla="*/ 0 w 226"/>
                    <a:gd name="T47" fmla="*/ 0 h 1401"/>
                    <a:gd name="T48" fmla="*/ 0 w 226"/>
                    <a:gd name="T49" fmla="*/ 0 h 1401"/>
                    <a:gd name="T50" fmla="*/ 0 w 226"/>
                    <a:gd name="T51" fmla="*/ 0 h 1401"/>
                    <a:gd name="T52" fmla="*/ 0 w 226"/>
                    <a:gd name="T53" fmla="*/ 0 h 1401"/>
                    <a:gd name="T54" fmla="*/ 0 w 226"/>
                    <a:gd name="T55" fmla="*/ 0 h 1401"/>
                    <a:gd name="T56" fmla="*/ 0 w 226"/>
                    <a:gd name="T57" fmla="*/ 0 h 1401"/>
                    <a:gd name="T58" fmla="*/ 0 w 226"/>
                    <a:gd name="T59" fmla="*/ 0 h 1401"/>
                    <a:gd name="T60" fmla="*/ 0 w 226"/>
                    <a:gd name="T61" fmla="*/ 0 h 1401"/>
                    <a:gd name="T62" fmla="*/ 0 w 226"/>
                    <a:gd name="T63" fmla="*/ 0 h 1401"/>
                    <a:gd name="T64" fmla="*/ 0 w 226"/>
                    <a:gd name="T65" fmla="*/ 0 h 1401"/>
                    <a:gd name="T66" fmla="*/ 0 w 226"/>
                    <a:gd name="T67" fmla="*/ 0 h 1401"/>
                    <a:gd name="T68" fmla="*/ 0 w 226"/>
                    <a:gd name="T69" fmla="*/ 0 h 1401"/>
                    <a:gd name="T70" fmla="*/ 0 w 226"/>
                    <a:gd name="T71" fmla="*/ 0 h 1401"/>
                    <a:gd name="T72" fmla="*/ 0 w 226"/>
                    <a:gd name="T73" fmla="*/ 0 h 1401"/>
                    <a:gd name="T74" fmla="*/ 0 w 226"/>
                    <a:gd name="T75" fmla="*/ 0 h 1401"/>
                    <a:gd name="T76" fmla="*/ 0 w 226"/>
                    <a:gd name="T77" fmla="*/ 0 h 1401"/>
                    <a:gd name="T78" fmla="*/ 0 w 226"/>
                    <a:gd name="T79" fmla="*/ 0 h 1401"/>
                    <a:gd name="T80" fmla="*/ 0 w 226"/>
                    <a:gd name="T81" fmla="*/ 0 h 1401"/>
                    <a:gd name="T82" fmla="*/ 0 w 226"/>
                    <a:gd name="T83" fmla="*/ 0 h 1401"/>
                    <a:gd name="T84" fmla="*/ 0 w 226"/>
                    <a:gd name="T85" fmla="*/ 0 h 1401"/>
                    <a:gd name="T86" fmla="*/ 0 w 226"/>
                    <a:gd name="T87" fmla="*/ 0 h 1401"/>
                    <a:gd name="T88" fmla="*/ 0 w 226"/>
                    <a:gd name="T89" fmla="*/ 0 h 1401"/>
                    <a:gd name="T90" fmla="*/ 0 w 226"/>
                    <a:gd name="T91" fmla="*/ 0 h 1401"/>
                    <a:gd name="T92" fmla="*/ 0 w 226"/>
                    <a:gd name="T93" fmla="*/ 0 h 1401"/>
                    <a:gd name="T94" fmla="*/ 0 w 226"/>
                    <a:gd name="T95" fmla="*/ 0 h 1401"/>
                    <a:gd name="T96" fmla="*/ 0 w 226"/>
                    <a:gd name="T97" fmla="*/ 0 h 1401"/>
                    <a:gd name="T98" fmla="*/ 0 w 226"/>
                    <a:gd name="T99" fmla="*/ 0 h 1401"/>
                    <a:gd name="T100" fmla="*/ 0 w 226"/>
                    <a:gd name="T101" fmla="*/ 0 h 1401"/>
                    <a:gd name="T102" fmla="*/ 0 w 226"/>
                    <a:gd name="T103" fmla="*/ 0 h 1401"/>
                    <a:gd name="T104" fmla="*/ 0 w 226"/>
                    <a:gd name="T105" fmla="*/ 0 h 1401"/>
                    <a:gd name="T106" fmla="*/ 0 w 226"/>
                    <a:gd name="T107" fmla="*/ 0 h 1401"/>
                    <a:gd name="T108" fmla="*/ 0 w 226"/>
                    <a:gd name="T109" fmla="*/ 0 h 1401"/>
                    <a:gd name="T110" fmla="*/ 0 w 226"/>
                    <a:gd name="T111" fmla="*/ 0 h 1401"/>
                    <a:gd name="T112" fmla="*/ 0 w 226"/>
                    <a:gd name="T113" fmla="*/ 0 h 1401"/>
                    <a:gd name="T114" fmla="*/ 0 w 226"/>
                    <a:gd name="T115" fmla="*/ 0 h 1401"/>
                    <a:gd name="T116" fmla="*/ 0 w 226"/>
                    <a:gd name="T117" fmla="*/ 0 h 1401"/>
                    <a:gd name="T118" fmla="*/ 0 w 226"/>
                    <a:gd name="T119" fmla="*/ 0 h 1401"/>
                    <a:gd name="T120" fmla="*/ 0 w 226"/>
                    <a:gd name="T121" fmla="*/ 0 h 1401"/>
                    <a:gd name="T122" fmla="*/ 0 w 226"/>
                    <a:gd name="T123" fmla="*/ 0 h 1401"/>
                    <a:gd name="T124" fmla="*/ 0 w 226"/>
                    <a:gd name="T125" fmla="*/ 0 h 14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1401"/>
                    <a:gd name="T191" fmla="*/ 226 w 226"/>
                    <a:gd name="T192" fmla="*/ 1401 h 14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1401">
                      <a:moveTo>
                        <a:pt x="0" y="1401"/>
                      </a:moveTo>
                      <a:lnTo>
                        <a:pt x="36" y="1358"/>
                      </a:lnTo>
                      <a:lnTo>
                        <a:pt x="37" y="1336"/>
                      </a:lnTo>
                      <a:lnTo>
                        <a:pt x="37" y="1315"/>
                      </a:lnTo>
                      <a:lnTo>
                        <a:pt x="37" y="1293"/>
                      </a:lnTo>
                      <a:lnTo>
                        <a:pt x="41" y="1271"/>
                      </a:lnTo>
                      <a:lnTo>
                        <a:pt x="41" y="1250"/>
                      </a:lnTo>
                      <a:lnTo>
                        <a:pt x="43" y="1229"/>
                      </a:lnTo>
                      <a:lnTo>
                        <a:pt x="43" y="1207"/>
                      </a:lnTo>
                      <a:lnTo>
                        <a:pt x="44" y="1185"/>
                      </a:lnTo>
                      <a:lnTo>
                        <a:pt x="44" y="1143"/>
                      </a:lnTo>
                      <a:lnTo>
                        <a:pt x="44" y="1121"/>
                      </a:lnTo>
                      <a:lnTo>
                        <a:pt x="45" y="1099"/>
                      </a:lnTo>
                      <a:lnTo>
                        <a:pt x="47" y="1077"/>
                      </a:lnTo>
                      <a:lnTo>
                        <a:pt x="49" y="1055"/>
                      </a:lnTo>
                      <a:lnTo>
                        <a:pt x="49" y="1035"/>
                      </a:lnTo>
                      <a:lnTo>
                        <a:pt x="50" y="1013"/>
                      </a:lnTo>
                      <a:lnTo>
                        <a:pt x="51" y="991"/>
                      </a:lnTo>
                      <a:lnTo>
                        <a:pt x="52" y="969"/>
                      </a:lnTo>
                      <a:lnTo>
                        <a:pt x="52" y="948"/>
                      </a:lnTo>
                      <a:lnTo>
                        <a:pt x="53" y="927"/>
                      </a:lnTo>
                      <a:lnTo>
                        <a:pt x="55" y="906"/>
                      </a:lnTo>
                      <a:lnTo>
                        <a:pt x="56" y="885"/>
                      </a:lnTo>
                      <a:lnTo>
                        <a:pt x="61" y="863"/>
                      </a:lnTo>
                      <a:lnTo>
                        <a:pt x="64" y="841"/>
                      </a:lnTo>
                      <a:lnTo>
                        <a:pt x="64" y="819"/>
                      </a:lnTo>
                      <a:lnTo>
                        <a:pt x="66" y="799"/>
                      </a:lnTo>
                      <a:lnTo>
                        <a:pt x="73" y="755"/>
                      </a:lnTo>
                      <a:lnTo>
                        <a:pt x="73" y="733"/>
                      </a:lnTo>
                      <a:lnTo>
                        <a:pt x="73" y="711"/>
                      </a:lnTo>
                      <a:lnTo>
                        <a:pt x="78" y="691"/>
                      </a:lnTo>
                      <a:lnTo>
                        <a:pt x="80" y="669"/>
                      </a:lnTo>
                      <a:lnTo>
                        <a:pt x="84" y="647"/>
                      </a:lnTo>
                      <a:lnTo>
                        <a:pt x="93" y="625"/>
                      </a:lnTo>
                      <a:lnTo>
                        <a:pt x="96" y="604"/>
                      </a:lnTo>
                      <a:lnTo>
                        <a:pt x="96" y="583"/>
                      </a:lnTo>
                      <a:lnTo>
                        <a:pt x="99" y="561"/>
                      </a:lnTo>
                      <a:lnTo>
                        <a:pt x="102" y="539"/>
                      </a:lnTo>
                      <a:lnTo>
                        <a:pt x="105" y="518"/>
                      </a:lnTo>
                      <a:lnTo>
                        <a:pt x="105" y="496"/>
                      </a:lnTo>
                      <a:lnTo>
                        <a:pt x="105" y="475"/>
                      </a:lnTo>
                      <a:lnTo>
                        <a:pt x="110" y="453"/>
                      </a:lnTo>
                      <a:lnTo>
                        <a:pt x="116" y="432"/>
                      </a:lnTo>
                      <a:lnTo>
                        <a:pt x="120" y="410"/>
                      </a:lnTo>
                      <a:lnTo>
                        <a:pt x="123" y="388"/>
                      </a:lnTo>
                      <a:lnTo>
                        <a:pt x="125" y="367"/>
                      </a:lnTo>
                      <a:lnTo>
                        <a:pt x="132" y="346"/>
                      </a:lnTo>
                      <a:lnTo>
                        <a:pt x="134" y="324"/>
                      </a:lnTo>
                      <a:lnTo>
                        <a:pt x="139" y="302"/>
                      </a:lnTo>
                      <a:lnTo>
                        <a:pt x="142" y="280"/>
                      </a:lnTo>
                      <a:lnTo>
                        <a:pt x="143" y="260"/>
                      </a:lnTo>
                      <a:lnTo>
                        <a:pt x="143" y="238"/>
                      </a:lnTo>
                      <a:lnTo>
                        <a:pt x="153" y="216"/>
                      </a:lnTo>
                      <a:lnTo>
                        <a:pt x="155" y="194"/>
                      </a:lnTo>
                      <a:lnTo>
                        <a:pt x="158" y="172"/>
                      </a:lnTo>
                      <a:lnTo>
                        <a:pt x="173" y="152"/>
                      </a:lnTo>
                      <a:lnTo>
                        <a:pt x="178" y="130"/>
                      </a:lnTo>
                      <a:lnTo>
                        <a:pt x="178" y="108"/>
                      </a:lnTo>
                      <a:lnTo>
                        <a:pt x="188" y="86"/>
                      </a:lnTo>
                      <a:lnTo>
                        <a:pt x="193" y="65"/>
                      </a:lnTo>
                      <a:lnTo>
                        <a:pt x="206" y="44"/>
                      </a:lnTo>
                      <a:lnTo>
                        <a:pt x="206" y="22"/>
                      </a:lnTo>
                      <a:lnTo>
                        <a:pt x="226" y="0"/>
                      </a:lnTo>
                    </a:path>
                  </a:pathLst>
                </a:custGeom>
                <a:noFill/>
                <a:ln w="25400" cmpd="sng">
                  <a:solidFill>
                    <a:schemeClr val="accent1"/>
                  </a:solidFill>
                  <a:prstDash val="solid"/>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15" name="Freeform 53"/>
                <p:cNvSpPr>
                  <a:spLocks/>
                </p:cNvSpPr>
                <p:nvPr/>
              </p:nvSpPr>
              <p:spPr bwMode="auto">
                <a:xfrm>
                  <a:off x="1600" y="2128"/>
                  <a:ext cx="220" cy="284"/>
                </a:xfrm>
                <a:custGeom>
                  <a:avLst/>
                  <a:gdLst>
                    <a:gd name="T0" fmla="*/ 0 w 881"/>
                    <a:gd name="T1" fmla="*/ 0 h 1136"/>
                    <a:gd name="T2" fmla="*/ 0 w 881"/>
                    <a:gd name="T3" fmla="*/ 0 h 1136"/>
                    <a:gd name="T4" fmla="*/ 0 w 881"/>
                    <a:gd name="T5" fmla="*/ 0 h 1136"/>
                    <a:gd name="T6" fmla="*/ 0 w 881"/>
                    <a:gd name="T7" fmla="*/ 0 h 1136"/>
                    <a:gd name="T8" fmla="*/ 0 w 881"/>
                    <a:gd name="T9" fmla="*/ 0 h 1136"/>
                    <a:gd name="T10" fmla="*/ 0 w 881"/>
                    <a:gd name="T11" fmla="*/ 0 h 1136"/>
                    <a:gd name="T12" fmla="*/ 0 w 881"/>
                    <a:gd name="T13" fmla="*/ 0 h 1136"/>
                    <a:gd name="T14" fmla="*/ 0 w 881"/>
                    <a:gd name="T15" fmla="*/ 0 h 1136"/>
                    <a:gd name="T16" fmla="*/ 0 w 881"/>
                    <a:gd name="T17" fmla="*/ 0 h 1136"/>
                    <a:gd name="T18" fmla="*/ 0 w 881"/>
                    <a:gd name="T19" fmla="*/ 0 h 1136"/>
                    <a:gd name="T20" fmla="*/ 0 w 881"/>
                    <a:gd name="T21" fmla="*/ 0 h 1136"/>
                    <a:gd name="T22" fmla="*/ 0 w 881"/>
                    <a:gd name="T23" fmla="*/ 0 h 1136"/>
                    <a:gd name="T24" fmla="*/ 0 w 881"/>
                    <a:gd name="T25" fmla="*/ 0 h 1136"/>
                    <a:gd name="T26" fmla="*/ 0 w 881"/>
                    <a:gd name="T27" fmla="*/ 0 h 1136"/>
                    <a:gd name="T28" fmla="*/ 0 w 881"/>
                    <a:gd name="T29" fmla="*/ 0 h 1136"/>
                    <a:gd name="T30" fmla="*/ 0 w 881"/>
                    <a:gd name="T31" fmla="*/ 0 h 1136"/>
                    <a:gd name="T32" fmla="*/ 0 w 881"/>
                    <a:gd name="T33" fmla="*/ 0 h 1136"/>
                    <a:gd name="T34" fmla="*/ 0 w 881"/>
                    <a:gd name="T35" fmla="*/ 0 h 1136"/>
                    <a:gd name="T36" fmla="*/ 0 w 881"/>
                    <a:gd name="T37" fmla="*/ 0 h 1136"/>
                    <a:gd name="T38" fmla="*/ 0 w 881"/>
                    <a:gd name="T39" fmla="*/ 0 h 1136"/>
                    <a:gd name="T40" fmla="*/ 0 w 881"/>
                    <a:gd name="T41" fmla="*/ 0 h 1136"/>
                    <a:gd name="T42" fmla="*/ 0 w 881"/>
                    <a:gd name="T43" fmla="*/ 0 h 1136"/>
                    <a:gd name="T44" fmla="*/ 0 w 881"/>
                    <a:gd name="T45" fmla="*/ 0 h 1136"/>
                    <a:gd name="T46" fmla="*/ 0 w 881"/>
                    <a:gd name="T47" fmla="*/ 0 h 1136"/>
                    <a:gd name="T48" fmla="*/ 0 w 881"/>
                    <a:gd name="T49" fmla="*/ 0 h 1136"/>
                    <a:gd name="T50" fmla="*/ 0 w 881"/>
                    <a:gd name="T51" fmla="*/ 0 h 1136"/>
                    <a:gd name="T52" fmla="*/ 0 w 881"/>
                    <a:gd name="T53" fmla="*/ 0 h 1136"/>
                    <a:gd name="T54" fmla="*/ 0 w 881"/>
                    <a:gd name="T55" fmla="*/ 0 h 1136"/>
                    <a:gd name="T56" fmla="*/ 0 w 881"/>
                    <a:gd name="T57" fmla="*/ 0 h 1136"/>
                    <a:gd name="T58" fmla="*/ 0 w 881"/>
                    <a:gd name="T59" fmla="*/ 0 h 1136"/>
                    <a:gd name="T60" fmla="*/ 0 w 881"/>
                    <a:gd name="T61" fmla="*/ 0 h 1136"/>
                    <a:gd name="T62" fmla="*/ 0 w 881"/>
                    <a:gd name="T63" fmla="*/ 0 h 11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1"/>
                    <a:gd name="T97" fmla="*/ 0 h 1136"/>
                    <a:gd name="T98" fmla="*/ 881 w 881"/>
                    <a:gd name="T99" fmla="*/ 1136 h 11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1" h="1136">
                      <a:moveTo>
                        <a:pt x="0" y="1136"/>
                      </a:moveTo>
                      <a:lnTo>
                        <a:pt x="13" y="1115"/>
                      </a:lnTo>
                      <a:lnTo>
                        <a:pt x="20" y="1093"/>
                      </a:lnTo>
                      <a:lnTo>
                        <a:pt x="29" y="1072"/>
                      </a:lnTo>
                      <a:lnTo>
                        <a:pt x="29" y="1050"/>
                      </a:lnTo>
                      <a:lnTo>
                        <a:pt x="39" y="1029"/>
                      </a:lnTo>
                      <a:lnTo>
                        <a:pt x="47" y="1007"/>
                      </a:lnTo>
                      <a:lnTo>
                        <a:pt x="54" y="985"/>
                      </a:lnTo>
                      <a:lnTo>
                        <a:pt x="57" y="964"/>
                      </a:lnTo>
                      <a:lnTo>
                        <a:pt x="69" y="943"/>
                      </a:lnTo>
                      <a:lnTo>
                        <a:pt x="98" y="943"/>
                      </a:lnTo>
                      <a:lnTo>
                        <a:pt x="114" y="920"/>
                      </a:lnTo>
                      <a:lnTo>
                        <a:pt x="134" y="920"/>
                      </a:lnTo>
                      <a:lnTo>
                        <a:pt x="136" y="897"/>
                      </a:lnTo>
                      <a:lnTo>
                        <a:pt x="140" y="875"/>
                      </a:lnTo>
                      <a:lnTo>
                        <a:pt x="145" y="851"/>
                      </a:lnTo>
                      <a:lnTo>
                        <a:pt x="157" y="829"/>
                      </a:lnTo>
                      <a:lnTo>
                        <a:pt x="163" y="805"/>
                      </a:lnTo>
                      <a:lnTo>
                        <a:pt x="164" y="784"/>
                      </a:lnTo>
                      <a:lnTo>
                        <a:pt x="182" y="761"/>
                      </a:lnTo>
                      <a:lnTo>
                        <a:pt x="192" y="738"/>
                      </a:lnTo>
                      <a:lnTo>
                        <a:pt x="201" y="715"/>
                      </a:lnTo>
                      <a:lnTo>
                        <a:pt x="228" y="692"/>
                      </a:lnTo>
                      <a:lnTo>
                        <a:pt x="231" y="668"/>
                      </a:lnTo>
                      <a:lnTo>
                        <a:pt x="240" y="645"/>
                      </a:lnTo>
                      <a:lnTo>
                        <a:pt x="243" y="623"/>
                      </a:lnTo>
                      <a:lnTo>
                        <a:pt x="260" y="600"/>
                      </a:lnTo>
                      <a:lnTo>
                        <a:pt x="277" y="600"/>
                      </a:lnTo>
                      <a:lnTo>
                        <a:pt x="285" y="576"/>
                      </a:lnTo>
                      <a:lnTo>
                        <a:pt x="294" y="552"/>
                      </a:lnTo>
                      <a:lnTo>
                        <a:pt x="313" y="552"/>
                      </a:lnTo>
                      <a:lnTo>
                        <a:pt x="350" y="552"/>
                      </a:lnTo>
                      <a:lnTo>
                        <a:pt x="357" y="528"/>
                      </a:lnTo>
                      <a:lnTo>
                        <a:pt x="371" y="505"/>
                      </a:lnTo>
                      <a:lnTo>
                        <a:pt x="386" y="505"/>
                      </a:lnTo>
                      <a:lnTo>
                        <a:pt x="391" y="481"/>
                      </a:lnTo>
                      <a:lnTo>
                        <a:pt x="410" y="457"/>
                      </a:lnTo>
                      <a:lnTo>
                        <a:pt x="421" y="457"/>
                      </a:lnTo>
                      <a:lnTo>
                        <a:pt x="433" y="433"/>
                      </a:lnTo>
                      <a:lnTo>
                        <a:pt x="433" y="410"/>
                      </a:lnTo>
                      <a:lnTo>
                        <a:pt x="433" y="386"/>
                      </a:lnTo>
                      <a:lnTo>
                        <a:pt x="443" y="362"/>
                      </a:lnTo>
                      <a:lnTo>
                        <a:pt x="457" y="362"/>
                      </a:lnTo>
                      <a:lnTo>
                        <a:pt x="493" y="362"/>
                      </a:lnTo>
                      <a:lnTo>
                        <a:pt x="494" y="338"/>
                      </a:lnTo>
                      <a:lnTo>
                        <a:pt x="522" y="314"/>
                      </a:lnTo>
                      <a:lnTo>
                        <a:pt x="541" y="291"/>
                      </a:lnTo>
                      <a:lnTo>
                        <a:pt x="552" y="267"/>
                      </a:lnTo>
                      <a:lnTo>
                        <a:pt x="565" y="243"/>
                      </a:lnTo>
                      <a:lnTo>
                        <a:pt x="586" y="219"/>
                      </a:lnTo>
                      <a:lnTo>
                        <a:pt x="596" y="195"/>
                      </a:lnTo>
                      <a:lnTo>
                        <a:pt x="617" y="170"/>
                      </a:lnTo>
                      <a:lnTo>
                        <a:pt x="626" y="146"/>
                      </a:lnTo>
                      <a:lnTo>
                        <a:pt x="631" y="122"/>
                      </a:lnTo>
                      <a:lnTo>
                        <a:pt x="637" y="98"/>
                      </a:lnTo>
                      <a:lnTo>
                        <a:pt x="673" y="98"/>
                      </a:lnTo>
                      <a:lnTo>
                        <a:pt x="709" y="98"/>
                      </a:lnTo>
                      <a:lnTo>
                        <a:pt x="745" y="98"/>
                      </a:lnTo>
                      <a:lnTo>
                        <a:pt x="781" y="98"/>
                      </a:lnTo>
                      <a:lnTo>
                        <a:pt x="816" y="98"/>
                      </a:lnTo>
                      <a:lnTo>
                        <a:pt x="834" y="73"/>
                      </a:lnTo>
                      <a:lnTo>
                        <a:pt x="836" y="49"/>
                      </a:lnTo>
                      <a:lnTo>
                        <a:pt x="852" y="49"/>
                      </a:lnTo>
                      <a:lnTo>
                        <a:pt x="879" y="25"/>
                      </a:lnTo>
                      <a:lnTo>
                        <a:pt x="881" y="0"/>
                      </a:lnTo>
                    </a:path>
                  </a:pathLst>
                </a:custGeom>
                <a:noFill/>
                <a:ln w="25400" cmpd="sng">
                  <a:solidFill>
                    <a:schemeClr val="accent1"/>
                  </a:solidFill>
                  <a:prstDash val="solid"/>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16" name="Freeform 54"/>
                <p:cNvSpPr>
                  <a:spLocks/>
                </p:cNvSpPr>
                <p:nvPr/>
              </p:nvSpPr>
              <p:spPr bwMode="auto">
                <a:xfrm>
                  <a:off x="1820" y="1920"/>
                  <a:ext cx="326" cy="208"/>
                </a:xfrm>
                <a:custGeom>
                  <a:avLst/>
                  <a:gdLst>
                    <a:gd name="T0" fmla="*/ 0 w 1301"/>
                    <a:gd name="T1" fmla="*/ 0 h 831"/>
                    <a:gd name="T2" fmla="*/ 0 w 1301"/>
                    <a:gd name="T3" fmla="*/ 0 h 831"/>
                    <a:gd name="T4" fmla="*/ 0 w 1301"/>
                    <a:gd name="T5" fmla="*/ 0 h 831"/>
                    <a:gd name="T6" fmla="*/ 0 w 1301"/>
                    <a:gd name="T7" fmla="*/ 0 h 831"/>
                    <a:gd name="T8" fmla="*/ 0 w 1301"/>
                    <a:gd name="T9" fmla="*/ 0 h 831"/>
                    <a:gd name="T10" fmla="*/ 0 w 1301"/>
                    <a:gd name="T11" fmla="*/ 0 h 831"/>
                    <a:gd name="T12" fmla="*/ 0 w 1301"/>
                    <a:gd name="T13" fmla="*/ 0 h 831"/>
                    <a:gd name="T14" fmla="*/ 0 w 1301"/>
                    <a:gd name="T15" fmla="*/ 0 h 831"/>
                    <a:gd name="T16" fmla="*/ 0 w 1301"/>
                    <a:gd name="T17" fmla="*/ 0 h 831"/>
                    <a:gd name="T18" fmla="*/ 0 w 1301"/>
                    <a:gd name="T19" fmla="*/ 0 h 831"/>
                    <a:gd name="T20" fmla="*/ 0 w 1301"/>
                    <a:gd name="T21" fmla="*/ 0 h 831"/>
                    <a:gd name="T22" fmla="*/ 0 w 1301"/>
                    <a:gd name="T23" fmla="*/ 0 h 831"/>
                    <a:gd name="T24" fmla="*/ 0 w 1301"/>
                    <a:gd name="T25" fmla="*/ 0 h 831"/>
                    <a:gd name="T26" fmla="*/ 0 w 1301"/>
                    <a:gd name="T27" fmla="*/ 0 h 831"/>
                    <a:gd name="T28" fmla="*/ 0 w 1301"/>
                    <a:gd name="T29" fmla="*/ 0 h 831"/>
                    <a:gd name="T30" fmla="*/ 0 w 1301"/>
                    <a:gd name="T31" fmla="*/ 0 h 831"/>
                    <a:gd name="T32" fmla="*/ 0 w 1301"/>
                    <a:gd name="T33" fmla="*/ 0 h 831"/>
                    <a:gd name="T34" fmla="*/ 0 w 1301"/>
                    <a:gd name="T35" fmla="*/ 0 h 831"/>
                    <a:gd name="T36" fmla="*/ 0 w 1301"/>
                    <a:gd name="T37" fmla="*/ 0 h 831"/>
                    <a:gd name="T38" fmla="*/ 0 w 1301"/>
                    <a:gd name="T39" fmla="*/ 0 h 831"/>
                    <a:gd name="T40" fmla="*/ 0 w 1301"/>
                    <a:gd name="T41" fmla="*/ 0 h 831"/>
                    <a:gd name="T42" fmla="*/ 0 w 1301"/>
                    <a:gd name="T43" fmla="*/ 0 h 831"/>
                    <a:gd name="T44" fmla="*/ 0 w 1301"/>
                    <a:gd name="T45" fmla="*/ 0 h 831"/>
                    <a:gd name="T46" fmla="*/ 0 w 1301"/>
                    <a:gd name="T47" fmla="*/ 0 h 831"/>
                    <a:gd name="T48" fmla="*/ 0 w 1301"/>
                    <a:gd name="T49" fmla="*/ 0 h 831"/>
                    <a:gd name="T50" fmla="*/ 0 w 1301"/>
                    <a:gd name="T51" fmla="*/ 0 h 831"/>
                    <a:gd name="T52" fmla="*/ 0 w 1301"/>
                    <a:gd name="T53" fmla="*/ 0 h 831"/>
                    <a:gd name="T54" fmla="*/ 0 w 1301"/>
                    <a:gd name="T55" fmla="*/ 0 h 831"/>
                    <a:gd name="T56" fmla="*/ 0 w 1301"/>
                    <a:gd name="T57" fmla="*/ 0 h 831"/>
                    <a:gd name="T58" fmla="*/ 0 w 1301"/>
                    <a:gd name="T59" fmla="*/ 0 h 831"/>
                    <a:gd name="T60" fmla="*/ 0 w 1301"/>
                    <a:gd name="T61" fmla="*/ 0 h 831"/>
                    <a:gd name="T62" fmla="*/ 0 w 1301"/>
                    <a:gd name="T63" fmla="*/ 0 h 831"/>
                    <a:gd name="T64" fmla="*/ 0 w 1301"/>
                    <a:gd name="T65" fmla="*/ 0 h 831"/>
                    <a:gd name="T66" fmla="*/ 0 w 1301"/>
                    <a:gd name="T67" fmla="*/ 0 h 831"/>
                    <a:gd name="T68" fmla="*/ 0 w 1301"/>
                    <a:gd name="T69" fmla="*/ 0 h 831"/>
                    <a:gd name="T70" fmla="*/ 0 w 1301"/>
                    <a:gd name="T71" fmla="*/ 0 h 831"/>
                    <a:gd name="T72" fmla="*/ 0 w 1301"/>
                    <a:gd name="T73" fmla="*/ 0 h 831"/>
                    <a:gd name="T74" fmla="*/ 0 w 1301"/>
                    <a:gd name="T75" fmla="*/ 0 h 831"/>
                    <a:gd name="T76" fmla="*/ 0 w 1301"/>
                    <a:gd name="T77" fmla="*/ 0 h 831"/>
                    <a:gd name="T78" fmla="*/ 0 w 1301"/>
                    <a:gd name="T79" fmla="*/ 0 h 831"/>
                    <a:gd name="T80" fmla="*/ 0 w 1301"/>
                    <a:gd name="T81" fmla="*/ 0 h 831"/>
                    <a:gd name="T82" fmla="*/ 0 w 1301"/>
                    <a:gd name="T83" fmla="*/ 0 h 831"/>
                    <a:gd name="T84" fmla="*/ 0 w 1301"/>
                    <a:gd name="T85" fmla="*/ 0 h 831"/>
                    <a:gd name="T86" fmla="*/ 0 w 1301"/>
                    <a:gd name="T87" fmla="*/ 0 h 831"/>
                    <a:gd name="T88" fmla="*/ 0 w 1301"/>
                    <a:gd name="T89" fmla="*/ 0 h 831"/>
                    <a:gd name="T90" fmla="*/ 0 w 1301"/>
                    <a:gd name="T91" fmla="*/ 0 h 831"/>
                    <a:gd name="T92" fmla="*/ 0 w 1301"/>
                    <a:gd name="T93" fmla="*/ 0 h 831"/>
                    <a:gd name="T94" fmla="*/ 0 w 1301"/>
                    <a:gd name="T95" fmla="*/ 0 h 831"/>
                    <a:gd name="T96" fmla="*/ 0 w 1301"/>
                    <a:gd name="T97" fmla="*/ 0 h 831"/>
                    <a:gd name="T98" fmla="*/ 0 w 1301"/>
                    <a:gd name="T99" fmla="*/ 0 h 831"/>
                    <a:gd name="T100" fmla="*/ 0 w 1301"/>
                    <a:gd name="T101" fmla="*/ 0 h 831"/>
                    <a:gd name="T102" fmla="*/ 0 w 1301"/>
                    <a:gd name="T103" fmla="*/ 0 h 831"/>
                    <a:gd name="T104" fmla="*/ 0 w 1301"/>
                    <a:gd name="T105" fmla="*/ 0 h 831"/>
                    <a:gd name="T106" fmla="*/ 0 w 1301"/>
                    <a:gd name="T107" fmla="*/ 0 h 831"/>
                    <a:gd name="T108" fmla="*/ 0 w 1301"/>
                    <a:gd name="T109" fmla="*/ 0 h 831"/>
                    <a:gd name="T110" fmla="*/ 0 w 1301"/>
                    <a:gd name="T111" fmla="*/ 0 h 831"/>
                    <a:gd name="T112" fmla="*/ 0 w 1301"/>
                    <a:gd name="T113" fmla="*/ 0 h 831"/>
                    <a:gd name="T114" fmla="*/ 0 w 1301"/>
                    <a:gd name="T115" fmla="*/ 0 h 831"/>
                    <a:gd name="T116" fmla="*/ 0 w 1301"/>
                    <a:gd name="T117" fmla="*/ 0 h 831"/>
                    <a:gd name="T118" fmla="*/ 0 w 1301"/>
                    <a:gd name="T119" fmla="*/ 0 h 831"/>
                    <a:gd name="T120" fmla="*/ 0 w 1301"/>
                    <a:gd name="T121" fmla="*/ 0 h 831"/>
                    <a:gd name="T122" fmla="*/ 0 w 1301"/>
                    <a:gd name="T123" fmla="*/ 0 h 831"/>
                    <a:gd name="T124" fmla="*/ 0 w 1301"/>
                    <a:gd name="T125" fmla="*/ 0 h 8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1"/>
                    <a:gd name="T190" fmla="*/ 0 h 831"/>
                    <a:gd name="T191" fmla="*/ 1301 w 1301"/>
                    <a:gd name="T192" fmla="*/ 831 h 8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1" h="831">
                      <a:moveTo>
                        <a:pt x="0" y="831"/>
                      </a:moveTo>
                      <a:lnTo>
                        <a:pt x="16" y="806"/>
                      </a:lnTo>
                      <a:lnTo>
                        <a:pt x="29" y="782"/>
                      </a:lnTo>
                      <a:lnTo>
                        <a:pt x="44" y="782"/>
                      </a:lnTo>
                      <a:lnTo>
                        <a:pt x="77" y="757"/>
                      </a:lnTo>
                      <a:lnTo>
                        <a:pt x="113" y="733"/>
                      </a:lnTo>
                      <a:lnTo>
                        <a:pt x="121" y="709"/>
                      </a:lnTo>
                      <a:lnTo>
                        <a:pt x="138" y="684"/>
                      </a:lnTo>
                      <a:lnTo>
                        <a:pt x="152" y="684"/>
                      </a:lnTo>
                      <a:lnTo>
                        <a:pt x="174" y="659"/>
                      </a:lnTo>
                      <a:lnTo>
                        <a:pt x="185" y="634"/>
                      </a:lnTo>
                      <a:lnTo>
                        <a:pt x="215" y="610"/>
                      </a:lnTo>
                      <a:lnTo>
                        <a:pt x="259" y="610"/>
                      </a:lnTo>
                      <a:lnTo>
                        <a:pt x="270" y="585"/>
                      </a:lnTo>
                      <a:lnTo>
                        <a:pt x="295" y="585"/>
                      </a:lnTo>
                      <a:lnTo>
                        <a:pt x="332" y="585"/>
                      </a:lnTo>
                      <a:lnTo>
                        <a:pt x="347" y="560"/>
                      </a:lnTo>
                      <a:lnTo>
                        <a:pt x="367" y="560"/>
                      </a:lnTo>
                      <a:lnTo>
                        <a:pt x="378" y="535"/>
                      </a:lnTo>
                      <a:lnTo>
                        <a:pt x="403" y="535"/>
                      </a:lnTo>
                      <a:lnTo>
                        <a:pt x="407" y="510"/>
                      </a:lnTo>
                      <a:lnTo>
                        <a:pt x="439" y="510"/>
                      </a:lnTo>
                      <a:lnTo>
                        <a:pt x="454" y="485"/>
                      </a:lnTo>
                      <a:lnTo>
                        <a:pt x="474" y="485"/>
                      </a:lnTo>
                      <a:lnTo>
                        <a:pt x="511" y="485"/>
                      </a:lnTo>
                      <a:lnTo>
                        <a:pt x="519" y="460"/>
                      </a:lnTo>
                      <a:lnTo>
                        <a:pt x="546" y="433"/>
                      </a:lnTo>
                      <a:lnTo>
                        <a:pt x="551" y="408"/>
                      </a:lnTo>
                      <a:lnTo>
                        <a:pt x="567" y="383"/>
                      </a:lnTo>
                      <a:lnTo>
                        <a:pt x="583" y="383"/>
                      </a:lnTo>
                      <a:lnTo>
                        <a:pt x="583" y="358"/>
                      </a:lnTo>
                      <a:lnTo>
                        <a:pt x="616" y="332"/>
                      </a:lnTo>
                      <a:lnTo>
                        <a:pt x="654" y="332"/>
                      </a:lnTo>
                      <a:lnTo>
                        <a:pt x="685" y="307"/>
                      </a:lnTo>
                      <a:lnTo>
                        <a:pt x="699" y="282"/>
                      </a:lnTo>
                      <a:lnTo>
                        <a:pt x="727" y="282"/>
                      </a:lnTo>
                      <a:lnTo>
                        <a:pt x="736" y="257"/>
                      </a:lnTo>
                      <a:lnTo>
                        <a:pt x="762" y="257"/>
                      </a:lnTo>
                      <a:lnTo>
                        <a:pt x="770" y="231"/>
                      </a:lnTo>
                      <a:lnTo>
                        <a:pt x="798" y="231"/>
                      </a:lnTo>
                      <a:lnTo>
                        <a:pt x="823" y="206"/>
                      </a:lnTo>
                      <a:lnTo>
                        <a:pt x="835" y="206"/>
                      </a:lnTo>
                      <a:lnTo>
                        <a:pt x="856" y="180"/>
                      </a:lnTo>
                      <a:lnTo>
                        <a:pt x="856" y="155"/>
                      </a:lnTo>
                      <a:lnTo>
                        <a:pt x="871" y="155"/>
                      </a:lnTo>
                      <a:lnTo>
                        <a:pt x="906" y="155"/>
                      </a:lnTo>
                      <a:lnTo>
                        <a:pt x="942" y="155"/>
                      </a:lnTo>
                      <a:lnTo>
                        <a:pt x="978" y="155"/>
                      </a:lnTo>
                      <a:lnTo>
                        <a:pt x="980" y="129"/>
                      </a:lnTo>
                      <a:lnTo>
                        <a:pt x="1014" y="129"/>
                      </a:lnTo>
                      <a:lnTo>
                        <a:pt x="1028" y="104"/>
                      </a:lnTo>
                      <a:lnTo>
                        <a:pt x="1050" y="104"/>
                      </a:lnTo>
                      <a:lnTo>
                        <a:pt x="1086" y="104"/>
                      </a:lnTo>
                      <a:lnTo>
                        <a:pt x="1122" y="104"/>
                      </a:lnTo>
                      <a:lnTo>
                        <a:pt x="1144" y="77"/>
                      </a:lnTo>
                      <a:lnTo>
                        <a:pt x="1157" y="77"/>
                      </a:lnTo>
                      <a:lnTo>
                        <a:pt x="1169" y="52"/>
                      </a:lnTo>
                      <a:lnTo>
                        <a:pt x="1175" y="26"/>
                      </a:lnTo>
                      <a:lnTo>
                        <a:pt x="1194" y="26"/>
                      </a:lnTo>
                      <a:lnTo>
                        <a:pt x="1230" y="26"/>
                      </a:lnTo>
                      <a:lnTo>
                        <a:pt x="1242" y="0"/>
                      </a:lnTo>
                      <a:lnTo>
                        <a:pt x="1266" y="0"/>
                      </a:lnTo>
                      <a:lnTo>
                        <a:pt x="1301" y="0"/>
                      </a:lnTo>
                    </a:path>
                  </a:pathLst>
                </a:custGeom>
                <a:noFill/>
                <a:ln w="25400" cmpd="sng">
                  <a:solidFill>
                    <a:schemeClr val="accent1"/>
                  </a:solidFill>
                  <a:prstDash val="solid"/>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17" name="Freeform 55"/>
                <p:cNvSpPr>
                  <a:spLocks/>
                </p:cNvSpPr>
                <p:nvPr/>
              </p:nvSpPr>
              <p:spPr bwMode="auto">
                <a:xfrm>
                  <a:off x="2146" y="1756"/>
                  <a:ext cx="404" cy="164"/>
                </a:xfrm>
                <a:custGeom>
                  <a:avLst/>
                  <a:gdLst>
                    <a:gd name="T0" fmla="*/ 0 w 1618"/>
                    <a:gd name="T1" fmla="*/ 0 h 656"/>
                    <a:gd name="T2" fmla="*/ 0 w 1618"/>
                    <a:gd name="T3" fmla="*/ 0 h 656"/>
                    <a:gd name="T4" fmla="*/ 0 w 1618"/>
                    <a:gd name="T5" fmla="*/ 0 h 656"/>
                    <a:gd name="T6" fmla="*/ 0 w 1618"/>
                    <a:gd name="T7" fmla="*/ 0 h 656"/>
                    <a:gd name="T8" fmla="*/ 0 w 1618"/>
                    <a:gd name="T9" fmla="*/ 0 h 656"/>
                    <a:gd name="T10" fmla="*/ 0 w 1618"/>
                    <a:gd name="T11" fmla="*/ 0 h 656"/>
                    <a:gd name="T12" fmla="*/ 0 w 1618"/>
                    <a:gd name="T13" fmla="*/ 0 h 656"/>
                    <a:gd name="T14" fmla="*/ 0 w 1618"/>
                    <a:gd name="T15" fmla="*/ 0 h 656"/>
                    <a:gd name="T16" fmla="*/ 0 w 1618"/>
                    <a:gd name="T17" fmla="*/ 0 h 656"/>
                    <a:gd name="T18" fmla="*/ 0 w 1618"/>
                    <a:gd name="T19" fmla="*/ 0 h 656"/>
                    <a:gd name="T20" fmla="*/ 0 w 1618"/>
                    <a:gd name="T21" fmla="*/ 0 h 656"/>
                    <a:gd name="T22" fmla="*/ 0 w 1618"/>
                    <a:gd name="T23" fmla="*/ 0 h 656"/>
                    <a:gd name="T24" fmla="*/ 0 w 1618"/>
                    <a:gd name="T25" fmla="*/ 0 h 656"/>
                    <a:gd name="T26" fmla="*/ 0 w 1618"/>
                    <a:gd name="T27" fmla="*/ 0 h 656"/>
                    <a:gd name="T28" fmla="*/ 0 w 1618"/>
                    <a:gd name="T29" fmla="*/ 0 h 656"/>
                    <a:gd name="T30" fmla="*/ 0 w 1618"/>
                    <a:gd name="T31" fmla="*/ 0 h 656"/>
                    <a:gd name="T32" fmla="*/ 0 w 1618"/>
                    <a:gd name="T33" fmla="*/ 0 h 656"/>
                    <a:gd name="T34" fmla="*/ 0 w 1618"/>
                    <a:gd name="T35" fmla="*/ 0 h 656"/>
                    <a:gd name="T36" fmla="*/ 0 w 1618"/>
                    <a:gd name="T37" fmla="*/ 0 h 656"/>
                    <a:gd name="T38" fmla="*/ 0 w 1618"/>
                    <a:gd name="T39" fmla="*/ 0 h 656"/>
                    <a:gd name="T40" fmla="*/ 0 w 1618"/>
                    <a:gd name="T41" fmla="*/ 0 h 656"/>
                    <a:gd name="T42" fmla="*/ 0 w 1618"/>
                    <a:gd name="T43" fmla="*/ 0 h 656"/>
                    <a:gd name="T44" fmla="*/ 0 w 1618"/>
                    <a:gd name="T45" fmla="*/ 0 h 656"/>
                    <a:gd name="T46" fmla="*/ 0 w 1618"/>
                    <a:gd name="T47" fmla="*/ 0 h 656"/>
                    <a:gd name="T48" fmla="*/ 0 w 1618"/>
                    <a:gd name="T49" fmla="*/ 0 h 656"/>
                    <a:gd name="T50" fmla="*/ 0 w 1618"/>
                    <a:gd name="T51" fmla="*/ 0 h 656"/>
                    <a:gd name="T52" fmla="*/ 0 w 1618"/>
                    <a:gd name="T53" fmla="*/ 0 h 656"/>
                    <a:gd name="T54" fmla="*/ 0 w 1618"/>
                    <a:gd name="T55" fmla="*/ 0 h 656"/>
                    <a:gd name="T56" fmla="*/ 0 w 1618"/>
                    <a:gd name="T57" fmla="*/ 0 h 656"/>
                    <a:gd name="T58" fmla="*/ 0 w 1618"/>
                    <a:gd name="T59" fmla="*/ 0 h 656"/>
                    <a:gd name="T60" fmla="*/ 0 w 1618"/>
                    <a:gd name="T61" fmla="*/ 0 h 656"/>
                    <a:gd name="T62" fmla="*/ 0 w 1618"/>
                    <a:gd name="T63" fmla="*/ 0 h 6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8"/>
                    <a:gd name="T97" fmla="*/ 0 h 656"/>
                    <a:gd name="T98" fmla="*/ 1618 w 1618"/>
                    <a:gd name="T99" fmla="*/ 656 h 6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8" h="656">
                      <a:moveTo>
                        <a:pt x="0" y="656"/>
                      </a:moveTo>
                      <a:lnTo>
                        <a:pt x="3" y="631"/>
                      </a:lnTo>
                      <a:lnTo>
                        <a:pt x="36" y="631"/>
                      </a:lnTo>
                      <a:lnTo>
                        <a:pt x="73" y="631"/>
                      </a:lnTo>
                      <a:lnTo>
                        <a:pt x="78" y="605"/>
                      </a:lnTo>
                      <a:lnTo>
                        <a:pt x="108" y="605"/>
                      </a:lnTo>
                      <a:lnTo>
                        <a:pt x="144" y="605"/>
                      </a:lnTo>
                      <a:lnTo>
                        <a:pt x="180" y="605"/>
                      </a:lnTo>
                      <a:lnTo>
                        <a:pt x="180" y="579"/>
                      </a:lnTo>
                      <a:lnTo>
                        <a:pt x="216" y="579"/>
                      </a:lnTo>
                      <a:lnTo>
                        <a:pt x="252" y="579"/>
                      </a:lnTo>
                      <a:lnTo>
                        <a:pt x="253" y="554"/>
                      </a:lnTo>
                      <a:lnTo>
                        <a:pt x="263" y="527"/>
                      </a:lnTo>
                      <a:lnTo>
                        <a:pt x="278" y="502"/>
                      </a:lnTo>
                      <a:lnTo>
                        <a:pt x="288" y="502"/>
                      </a:lnTo>
                      <a:lnTo>
                        <a:pt x="324" y="502"/>
                      </a:lnTo>
                      <a:lnTo>
                        <a:pt x="349" y="475"/>
                      </a:lnTo>
                      <a:lnTo>
                        <a:pt x="353" y="449"/>
                      </a:lnTo>
                      <a:lnTo>
                        <a:pt x="396" y="449"/>
                      </a:lnTo>
                      <a:lnTo>
                        <a:pt x="422" y="423"/>
                      </a:lnTo>
                      <a:lnTo>
                        <a:pt x="432" y="423"/>
                      </a:lnTo>
                      <a:lnTo>
                        <a:pt x="468" y="423"/>
                      </a:lnTo>
                      <a:lnTo>
                        <a:pt x="504" y="423"/>
                      </a:lnTo>
                      <a:lnTo>
                        <a:pt x="520" y="398"/>
                      </a:lnTo>
                      <a:lnTo>
                        <a:pt x="539" y="398"/>
                      </a:lnTo>
                      <a:lnTo>
                        <a:pt x="576" y="398"/>
                      </a:lnTo>
                      <a:lnTo>
                        <a:pt x="612" y="398"/>
                      </a:lnTo>
                      <a:lnTo>
                        <a:pt x="647" y="398"/>
                      </a:lnTo>
                      <a:lnTo>
                        <a:pt x="675" y="371"/>
                      </a:lnTo>
                      <a:lnTo>
                        <a:pt x="719" y="371"/>
                      </a:lnTo>
                      <a:lnTo>
                        <a:pt x="735" y="345"/>
                      </a:lnTo>
                      <a:lnTo>
                        <a:pt x="756" y="345"/>
                      </a:lnTo>
                      <a:lnTo>
                        <a:pt x="791" y="345"/>
                      </a:lnTo>
                      <a:lnTo>
                        <a:pt x="827" y="345"/>
                      </a:lnTo>
                      <a:lnTo>
                        <a:pt x="863" y="345"/>
                      </a:lnTo>
                      <a:lnTo>
                        <a:pt x="899" y="345"/>
                      </a:lnTo>
                      <a:lnTo>
                        <a:pt x="935" y="345"/>
                      </a:lnTo>
                      <a:lnTo>
                        <a:pt x="971" y="345"/>
                      </a:lnTo>
                      <a:lnTo>
                        <a:pt x="973" y="319"/>
                      </a:lnTo>
                      <a:lnTo>
                        <a:pt x="1005" y="293"/>
                      </a:lnTo>
                      <a:lnTo>
                        <a:pt x="1043" y="293"/>
                      </a:lnTo>
                      <a:lnTo>
                        <a:pt x="1045" y="266"/>
                      </a:lnTo>
                      <a:lnTo>
                        <a:pt x="1071" y="239"/>
                      </a:lnTo>
                      <a:lnTo>
                        <a:pt x="1115" y="239"/>
                      </a:lnTo>
                      <a:lnTo>
                        <a:pt x="1151" y="239"/>
                      </a:lnTo>
                      <a:lnTo>
                        <a:pt x="1186" y="239"/>
                      </a:lnTo>
                      <a:lnTo>
                        <a:pt x="1197" y="213"/>
                      </a:lnTo>
                      <a:lnTo>
                        <a:pt x="1222" y="213"/>
                      </a:lnTo>
                      <a:lnTo>
                        <a:pt x="1229" y="187"/>
                      </a:lnTo>
                      <a:lnTo>
                        <a:pt x="1259" y="187"/>
                      </a:lnTo>
                      <a:lnTo>
                        <a:pt x="1295" y="187"/>
                      </a:lnTo>
                      <a:lnTo>
                        <a:pt x="1321" y="160"/>
                      </a:lnTo>
                      <a:lnTo>
                        <a:pt x="1353" y="134"/>
                      </a:lnTo>
                      <a:lnTo>
                        <a:pt x="1366" y="134"/>
                      </a:lnTo>
                      <a:lnTo>
                        <a:pt x="1402" y="134"/>
                      </a:lnTo>
                      <a:lnTo>
                        <a:pt x="1439" y="134"/>
                      </a:lnTo>
                      <a:lnTo>
                        <a:pt x="1448" y="107"/>
                      </a:lnTo>
                      <a:lnTo>
                        <a:pt x="1451" y="80"/>
                      </a:lnTo>
                      <a:lnTo>
                        <a:pt x="1470" y="53"/>
                      </a:lnTo>
                      <a:lnTo>
                        <a:pt x="1510" y="53"/>
                      </a:lnTo>
                      <a:lnTo>
                        <a:pt x="1546" y="53"/>
                      </a:lnTo>
                      <a:lnTo>
                        <a:pt x="1549" y="27"/>
                      </a:lnTo>
                      <a:lnTo>
                        <a:pt x="1559" y="0"/>
                      </a:lnTo>
                      <a:lnTo>
                        <a:pt x="1582" y="0"/>
                      </a:lnTo>
                      <a:lnTo>
                        <a:pt x="1618" y="0"/>
                      </a:lnTo>
                    </a:path>
                  </a:pathLst>
                </a:custGeom>
                <a:noFill/>
                <a:ln w="25400" cmpd="sng">
                  <a:solidFill>
                    <a:schemeClr val="accent1"/>
                  </a:solidFill>
                  <a:prstDash val="solid"/>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18" name="Freeform 56"/>
                <p:cNvSpPr>
                  <a:spLocks/>
                </p:cNvSpPr>
                <p:nvPr/>
              </p:nvSpPr>
              <p:spPr bwMode="auto">
                <a:xfrm>
                  <a:off x="2550" y="1627"/>
                  <a:ext cx="458" cy="129"/>
                </a:xfrm>
                <a:custGeom>
                  <a:avLst/>
                  <a:gdLst>
                    <a:gd name="T0" fmla="*/ 0 w 1833"/>
                    <a:gd name="T1" fmla="*/ 0 h 516"/>
                    <a:gd name="T2" fmla="*/ 0 w 1833"/>
                    <a:gd name="T3" fmla="*/ 0 h 516"/>
                    <a:gd name="T4" fmla="*/ 0 w 1833"/>
                    <a:gd name="T5" fmla="*/ 0 h 516"/>
                    <a:gd name="T6" fmla="*/ 0 w 1833"/>
                    <a:gd name="T7" fmla="*/ 0 h 516"/>
                    <a:gd name="T8" fmla="*/ 0 w 1833"/>
                    <a:gd name="T9" fmla="*/ 0 h 516"/>
                    <a:gd name="T10" fmla="*/ 0 w 1833"/>
                    <a:gd name="T11" fmla="*/ 0 h 516"/>
                    <a:gd name="T12" fmla="*/ 0 w 1833"/>
                    <a:gd name="T13" fmla="*/ 0 h 516"/>
                    <a:gd name="T14" fmla="*/ 0 w 1833"/>
                    <a:gd name="T15" fmla="*/ 0 h 516"/>
                    <a:gd name="T16" fmla="*/ 0 w 1833"/>
                    <a:gd name="T17" fmla="*/ 0 h 516"/>
                    <a:gd name="T18" fmla="*/ 0 w 1833"/>
                    <a:gd name="T19" fmla="*/ 0 h 516"/>
                    <a:gd name="T20" fmla="*/ 0 w 1833"/>
                    <a:gd name="T21" fmla="*/ 0 h 516"/>
                    <a:gd name="T22" fmla="*/ 0 w 1833"/>
                    <a:gd name="T23" fmla="*/ 0 h 516"/>
                    <a:gd name="T24" fmla="*/ 0 w 1833"/>
                    <a:gd name="T25" fmla="*/ 0 h 516"/>
                    <a:gd name="T26" fmla="*/ 0 w 1833"/>
                    <a:gd name="T27" fmla="*/ 0 h 516"/>
                    <a:gd name="T28" fmla="*/ 0 w 1833"/>
                    <a:gd name="T29" fmla="*/ 0 h 516"/>
                    <a:gd name="T30" fmla="*/ 0 w 1833"/>
                    <a:gd name="T31" fmla="*/ 0 h 516"/>
                    <a:gd name="T32" fmla="*/ 0 w 1833"/>
                    <a:gd name="T33" fmla="*/ 0 h 516"/>
                    <a:gd name="T34" fmla="*/ 0 w 1833"/>
                    <a:gd name="T35" fmla="*/ 0 h 516"/>
                    <a:gd name="T36" fmla="*/ 0 w 1833"/>
                    <a:gd name="T37" fmla="*/ 0 h 516"/>
                    <a:gd name="T38" fmla="*/ 0 w 1833"/>
                    <a:gd name="T39" fmla="*/ 0 h 516"/>
                    <a:gd name="T40" fmla="*/ 0 w 1833"/>
                    <a:gd name="T41" fmla="*/ 0 h 516"/>
                    <a:gd name="T42" fmla="*/ 0 w 1833"/>
                    <a:gd name="T43" fmla="*/ 0 h 516"/>
                    <a:gd name="T44" fmla="*/ 0 w 1833"/>
                    <a:gd name="T45" fmla="*/ 0 h 516"/>
                    <a:gd name="T46" fmla="*/ 0 w 1833"/>
                    <a:gd name="T47" fmla="*/ 0 h 516"/>
                    <a:gd name="T48" fmla="*/ 0 w 1833"/>
                    <a:gd name="T49" fmla="*/ 0 h 516"/>
                    <a:gd name="T50" fmla="*/ 0 w 1833"/>
                    <a:gd name="T51" fmla="*/ 0 h 516"/>
                    <a:gd name="T52" fmla="*/ 0 w 1833"/>
                    <a:gd name="T53" fmla="*/ 0 h 516"/>
                    <a:gd name="T54" fmla="*/ 0 w 1833"/>
                    <a:gd name="T55" fmla="*/ 0 h 516"/>
                    <a:gd name="T56" fmla="*/ 0 w 1833"/>
                    <a:gd name="T57" fmla="*/ 0 h 516"/>
                    <a:gd name="T58" fmla="*/ 0 w 1833"/>
                    <a:gd name="T59" fmla="*/ 0 h 516"/>
                    <a:gd name="T60" fmla="*/ 0 w 1833"/>
                    <a:gd name="T61" fmla="*/ 0 h 516"/>
                    <a:gd name="T62" fmla="*/ 0 w 1833"/>
                    <a:gd name="T63" fmla="*/ 0 h 516"/>
                    <a:gd name="T64" fmla="*/ 0 w 1833"/>
                    <a:gd name="T65" fmla="*/ 0 h 516"/>
                    <a:gd name="T66" fmla="*/ 0 w 1833"/>
                    <a:gd name="T67" fmla="*/ 0 h 516"/>
                    <a:gd name="T68" fmla="*/ 0 w 1833"/>
                    <a:gd name="T69" fmla="*/ 0 h 516"/>
                    <a:gd name="T70" fmla="*/ 0 w 1833"/>
                    <a:gd name="T71" fmla="*/ 0 h 516"/>
                    <a:gd name="T72" fmla="*/ 0 w 1833"/>
                    <a:gd name="T73" fmla="*/ 0 h 516"/>
                    <a:gd name="T74" fmla="*/ 0 w 1833"/>
                    <a:gd name="T75" fmla="*/ 0 h 516"/>
                    <a:gd name="T76" fmla="*/ 0 w 1833"/>
                    <a:gd name="T77" fmla="*/ 0 h 516"/>
                    <a:gd name="T78" fmla="*/ 0 w 1833"/>
                    <a:gd name="T79" fmla="*/ 0 h 516"/>
                    <a:gd name="T80" fmla="*/ 0 w 1833"/>
                    <a:gd name="T81" fmla="*/ 0 h 516"/>
                    <a:gd name="T82" fmla="*/ 0 w 1833"/>
                    <a:gd name="T83" fmla="*/ 0 h 516"/>
                    <a:gd name="T84" fmla="*/ 0 w 1833"/>
                    <a:gd name="T85" fmla="*/ 0 h 516"/>
                    <a:gd name="T86" fmla="*/ 0 w 1833"/>
                    <a:gd name="T87" fmla="*/ 0 h 516"/>
                    <a:gd name="T88" fmla="*/ 0 w 1833"/>
                    <a:gd name="T89" fmla="*/ 0 h 516"/>
                    <a:gd name="T90" fmla="*/ 0 w 1833"/>
                    <a:gd name="T91" fmla="*/ 0 h 516"/>
                    <a:gd name="T92" fmla="*/ 0 w 1833"/>
                    <a:gd name="T93" fmla="*/ 0 h 516"/>
                    <a:gd name="T94" fmla="*/ 0 w 1833"/>
                    <a:gd name="T95" fmla="*/ 0 h 516"/>
                    <a:gd name="T96" fmla="*/ 0 w 1833"/>
                    <a:gd name="T97" fmla="*/ 0 h 516"/>
                    <a:gd name="T98" fmla="*/ 0 w 1833"/>
                    <a:gd name="T99" fmla="*/ 0 h 516"/>
                    <a:gd name="T100" fmla="*/ 0 w 1833"/>
                    <a:gd name="T101" fmla="*/ 0 h 516"/>
                    <a:gd name="T102" fmla="*/ 0 w 1833"/>
                    <a:gd name="T103" fmla="*/ 0 h 516"/>
                    <a:gd name="T104" fmla="*/ 0 w 1833"/>
                    <a:gd name="T105" fmla="*/ 0 h 516"/>
                    <a:gd name="T106" fmla="*/ 0 w 1833"/>
                    <a:gd name="T107" fmla="*/ 0 h 516"/>
                    <a:gd name="T108" fmla="*/ 0 w 1833"/>
                    <a:gd name="T109" fmla="*/ 0 h 516"/>
                    <a:gd name="T110" fmla="*/ 0 w 1833"/>
                    <a:gd name="T111" fmla="*/ 0 h 516"/>
                    <a:gd name="T112" fmla="*/ 0 w 1833"/>
                    <a:gd name="T113" fmla="*/ 0 h 516"/>
                    <a:gd name="T114" fmla="*/ 0 w 1833"/>
                    <a:gd name="T115" fmla="*/ 0 h 516"/>
                    <a:gd name="T116" fmla="*/ 0 w 1833"/>
                    <a:gd name="T117" fmla="*/ 0 h 516"/>
                    <a:gd name="T118" fmla="*/ 0 w 1833"/>
                    <a:gd name="T119" fmla="*/ 0 h 516"/>
                    <a:gd name="T120" fmla="*/ 0 w 1833"/>
                    <a:gd name="T121" fmla="*/ 0 h 516"/>
                    <a:gd name="T122" fmla="*/ 0 w 1833"/>
                    <a:gd name="T123" fmla="*/ 0 h 516"/>
                    <a:gd name="T124" fmla="*/ 0 w 1833"/>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33"/>
                    <a:gd name="T190" fmla="*/ 0 h 516"/>
                    <a:gd name="T191" fmla="*/ 1833 w 1833"/>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33" h="516">
                      <a:moveTo>
                        <a:pt x="0" y="516"/>
                      </a:moveTo>
                      <a:lnTo>
                        <a:pt x="36" y="516"/>
                      </a:lnTo>
                      <a:lnTo>
                        <a:pt x="72" y="516"/>
                      </a:lnTo>
                      <a:lnTo>
                        <a:pt x="107" y="516"/>
                      </a:lnTo>
                      <a:lnTo>
                        <a:pt x="143" y="516"/>
                      </a:lnTo>
                      <a:lnTo>
                        <a:pt x="171" y="488"/>
                      </a:lnTo>
                      <a:lnTo>
                        <a:pt x="216" y="488"/>
                      </a:lnTo>
                      <a:lnTo>
                        <a:pt x="251" y="488"/>
                      </a:lnTo>
                      <a:lnTo>
                        <a:pt x="287" y="488"/>
                      </a:lnTo>
                      <a:lnTo>
                        <a:pt x="324" y="488"/>
                      </a:lnTo>
                      <a:lnTo>
                        <a:pt x="360" y="488"/>
                      </a:lnTo>
                      <a:lnTo>
                        <a:pt x="377" y="461"/>
                      </a:lnTo>
                      <a:lnTo>
                        <a:pt x="395" y="461"/>
                      </a:lnTo>
                      <a:lnTo>
                        <a:pt x="431" y="461"/>
                      </a:lnTo>
                      <a:lnTo>
                        <a:pt x="467" y="461"/>
                      </a:lnTo>
                      <a:lnTo>
                        <a:pt x="504" y="461"/>
                      </a:lnTo>
                      <a:lnTo>
                        <a:pt x="506" y="435"/>
                      </a:lnTo>
                      <a:lnTo>
                        <a:pt x="508" y="408"/>
                      </a:lnTo>
                      <a:lnTo>
                        <a:pt x="520" y="381"/>
                      </a:lnTo>
                      <a:lnTo>
                        <a:pt x="539" y="381"/>
                      </a:lnTo>
                      <a:lnTo>
                        <a:pt x="570" y="353"/>
                      </a:lnTo>
                      <a:lnTo>
                        <a:pt x="611" y="353"/>
                      </a:lnTo>
                      <a:lnTo>
                        <a:pt x="611" y="327"/>
                      </a:lnTo>
                      <a:lnTo>
                        <a:pt x="646" y="327"/>
                      </a:lnTo>
                      <a:lnTo>
                        <a:pt x="683" y="327"/>
                      </a:lnTo>
                      <a:lnTo>
                        <a:pt x="704" y="300"/>
                      </a:lnTo>
                      <a:lnTo>
                        <a:pt x="719" y="300"/>
                      </a:lnTo>
                      <a:lnTo>
                        <a:pt x="755" y="300"/>
                      </a:lnTo>
                      <a:lnTo>
                        <a:pt x="790" y="300"/>
                      </a:lnTo>
                      <a:lnTo>
                        <a:pt x="822" y="273"/>
                      </a:lnTo>
                      <a:lnTo>
                        <a:pt x="863" y="273"/>
                      </a:lnTo>
                      <a:lnTo>
                        <a:pt x="903" y="246"/>
                      </a:lnTo>
                      <a:lnTo>
                        <a:pt x="934" y="246"/>
                      </a:lnTo>
                      <a:lnTo>
                        <a:pt x="970" y="246"/>
                      </a:lnTo>
                      <a:lnTo>
                        <a:pt x="1007" y="246"/>
                      </a:lnTo>
                      <a:lnTo>
                        <a:pt x="1016" y="218"/>
                      </a:lnTo>
                      <a:lnTo>
                        <a:pt x="1042" y="218"/>
                      </a:lnTo>
                      <a:lnTo>
                        <a:pt x="1078" y="218"/>
                      </a:lnTo>
                      <a:lnTo>
                        <a:pt x="1092" y="191"/>
                      </a:lnTo>
                      <a:lnTo>
                        <a:pt x="1110" y="164"/>
                      </a:lnTo>
                      <a:lnTo>
                        <a:pt x="1150" y="164"/>
                      </a:lnTo>
                      <a:lnTo>
                        <a:pt x="1222" y="164"/>
                      </a:lnTo>
                      <a:lnTo>
                        <a:pt x="1258" y="164"/>
                      </a:lnTo>
                      <a:lnTo>
                        <a:pt x="1279" y="136"/>
                      </a:lnTo>
                      <a:lnTo>
                        <a:pt x="1294" y="136"/>
                      </a:lnTo>
                      <a:lnTo>
                        <a:pt x="1366" y="136"/>
                      </a:lnTo>
                      <a:lnTo>
                        <a:pt x="1402" y="136"/>
                      </a:lnTo>
                      <a:lnTo>
                        <a:pt x="1438" y="136"/>
                      </a:lnTo>
                      <a:lnTo>
                        <a:pt x="1448" y="108"/>
                      </a:lnTo>
                      <a:lnTo>
                        <a:pt x="1473" y="108"/>
                      </a:lnTo>
                      <a:lnTo>
                        <a:pt x="1509" y="108"/>
                      </a:lnTo>
                      <a:lnTo>
                        <a:pt x="1518" y="81"/>
                      </a:lnTo>
                      <a:lnTo>
                        <a:pt x="1532" y="55"/>
                      </a:lnTo>
                      <a:lnTo>
                        <a:pt x="1546" y="55"/>
                      </a:lnTo>
                      <a:lnTo>
                        <a:pt x="1581" y="55"/>
                      </a:lnTo>
                      <a:lnTo>
                        <a:pt x="1614" y="27"/>
                      </a:lnTo>
                      <a:lnTo>
                        <a:pt x="1653" y="27"/>
                      </a:lnTo>
                      <a:lnTo>
                        <a:pt x="1689" y="27"/>
                      </a:lnTo>
                      <a:lnTo>
                        <a:pt x="1689" y="0"/>
                      </a:lnTo>
                      <a:lnTo>
                        <a:pt x="1725" y="0"/>
                      </a:lnTo>
                      <a:lnTo>
                        <a:pt x="1761" y="0"/>
                      </a:lnTo>
                      <a:lnTo>
                        <a:pt x="1797" y="0"/>
                      </a:lnTo>
                      <a:lnTo>
                        <a:pt x="1833" y="0"/>
                      </a:lnTo>
                    </a:path>
                  </a:pathLst>
                </a:custGeom>
                <a:noFill/>
                <a:ln w="25400" cmpd="sng">
                  <a:solidFill>
                    <a:schemeClr val="accent1"/>
                  </a:solidFill>
                  <a:prstDash val="solid"/>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19" name="Freeform 57"/>
                <p:cNvSpPr>
                  <a:spLocks/>
                </p:cNvSpPr>
                <p:nvPr/>
              </p:nvSpPr>
              <p:spPr bwMode="auto">
                <a:xfrm>
                  <a:off x="3008" y="1486"/>
                  <a:ext cx="485" cy="141"/>
                </a:xfrm>
                <a:custGeom>
                  <a:avLst/>
                  <a:gdLst>
                    <a:gd name="T0" fmla="*/ 0 w 1941"/>
                    <a:gd name="T1" fmla="*/ 0 h 563"/>
                    <a:gd name="T2" fmla="*/ 0 w 1941"/>
                    <a:gd name="T3" fmla="*/ 0 h 563"/>
                    <a:gd name="T4" fmla="*/ 0 w 1941"/>
                    <a:gd name="T5" fmla="*/ 0 h 563"/>
                    <a:gd name="T6" fmla="*/ 0 w 1941"/>
                    <a:gd name="T7" fmla="*/ 0 h 563"/>
                    <a:gd name="T8" fmla="*/ 0 w 1941"/>
                    <a:gd name="T9" fmla="*/ 0 h 563"/>
                    <a:gd name="T10" fmla="*/ 0 w 1941"/>
                    <a:gd name="T11" fmla="*/ 0 h 563"/>
                    <a:gd name="T12" fmla="*/ 0 w 1941"/>
                    <a:gd name="T13" fmla="*/ 0 h 563"/>
                    <a:gd name="T14" fmla="*/ 0 w 1941"/>
                    <a:gd name="T15" fmla="*/ 0 h 563"/>
                    <a:gd name="T16" fmla="*/ 0 w 1941"/>
                    <a:gd name="T17" fmla="*/ 0 h 563"/>
                    <a:gd name="T18" fmla="*/ 0 w 1941"/>
                    <a:gd name="T19" fmla="*/ 0 h 563"/>
                    <a:gd name="T20" fmla="*/ 0 w 1941"/>
                    <a:gd name="T21" fmla="*/ 0 h 563"/>
                    <a:gd name="T22" fmla="*/ 0 w 1941"/>
                    <a:gd name="T23" fmla="*/ 0 h 563"/>
                    <a:gd name="T24" fmla="*/ 0 w 1941"/>
                    <a:gd name="T25" fmla="*/ 0 h 563"/>
                    <a:gd name="T26" fmla="*/ 0 w 1941"/>
                    <a:gd name="T27" fmla="*/ 0 h 563"/>
                    <a:gd name="T28" fmla="*/ 0 w 1941"/>
                    <a:gd name="T29" fmla="*/ 0 h 563"/>
                    <a:gd name="T30" fmla="*/ 0 w 1941"/>
                    <a:gd name="T31" fmla="*/ 0 h 563"/>
                    <a:gd name="T32" fmla="*/ 0 w 1941"/>
                    <a:gd name="T33" fmla="*/ 0 h 563"/>
                    <a:gd name="T34" fmla="*/ 0 w 1941"/>
                    <a:gd name="T35" fmla="*/ 0 h 563"/>
                    <a:gd name="T36" fmla="*/ 0 w 1941"/>
                    <a:gd name="T37" fmla="*/ 0 h 563"/>
                    <a:gd name="T38" fmla="*/ 0 w 1941"/>
                    <a:gd name="T39" fmla="*/ 0 h 563"/>
                    <a:gd name="T40" fmla="*/ 0 w 1941"/>
                    <a:gd name="T41" fmla="*/ 0 h 563"/>
                    <a:gd name="T42" fmla="*/ 0 w 1941"/>
                    <a:gd name="T43" fmla="*/ 0 h 563"/>
                    <a:gd name="T44" fmla="*/ 0 w 1941"/>
                    <a:gd name="T45" fmla="*/ 0 h 563"/>
                    <a:gd name="T46" fmla="*/ 0 w 1941"/>
                    <a:gd name="T47" fmla="*/ 0 h 563"/>
                    <a:gd name="T48" fmla="*/ 0 w 1941"/>
                    <a:gd name="T49" fmla="*/ 0 h 563"/>
                    <a:gd name="T50" fmla="*/ 0 w 1941"/>
                    <a:gd name="T51" fmla="*/ 0 h 563"/>
                    <a:gd name="T52" fmla="*/ 0 w 1941"/>
                    <a:gd name="T53" fmla="*/ 0 h 563"/>
                    <a:gd name="T54" fmla="*/ 0 w 1941"/>
                    <a:gd name="T55" fmla="*/ 0 h 563"/>
                    <a:gd name="T56" fmla="*/ 0 w 1941"/>
                    <a:gd name="T57" fmla="*/ 0 h 563"/>
                    <a:gd name="T58" fmla="*/ 0 w 1941"/>
                    <a:gd name="T59" fmla="*/ 0 h 563"/>
                    <a:gd name="T60" fmla="*/ 0 w 1941"/>
                    <a:gd name="T61" fmla="*/ 0 h 563"/>
                    <a:gd name="T62" fmla="*/ 0 w 1941"/>
                    <a:gd name="T63" fmla="*/ 0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1"/>
                    <a:gd name="T97" fmla="*/ 0 h 563"/>
                    <a:gd name="T98" fmla="*/ 1941 w 1941"/>
                    <a:gd name="T99" fmla="*/ 563 h 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1" h="563">
                      <a:moveTo>
                        <a:pt x="0" y="563"/>
                      </a:moveTo>
                      <a:lnTo>
                        <a:pt x="72" y="563"/>
                      </a:lnTo>
                      <a:lnTo>
                        <a:pt x="93" y="535"/>
                      </a:lnTo>
                      <a:lnTo>
                        <a:pt x="144" y="535"/>
                      </a:lnTo>
                      <a:lnTo>
                        <a:pt x="179" y="535"/>
                      </a:lnTo>
                      <a:lnTo>
                        <a:pt x="200" y="507"/>
                      </a:lnTo>
                      <a:lnTo>
                        <a:pt x="216" y="507"/>
                      </a:lnTo>
                      <a:lnTo>
                        <a:pt x="252" y="507"/>
                      </a:lnTo>
                      <a:lnTo>
                        <a:pt x="261" y="480"/>
                      </a:lnTo>
                      <a:lnTo>
                        <a:pt x="282" y="453"/>
                      </a:lnTo>
                      <a:lnTo>
                        <a:pt x="323" y="453"/>
                      </a:lnTo>
                      <a:lnTo>
                        <a:pt x="355" y="424"/>
                      </a:lnTo>
                      <a:lnTo>
                        <a:pt x="396" y="424"/>
                      </a:lnTo>
                      <a:lnTo>
                        <a:pt x="405" y="397"/>
                      </a:lnTo>
                      <a:lnTo>
                        <a:pt x="420" y="369"/>
                      </a:lnTo>
                      <a:lnTo>
                        <a:pt x="431" y="342"/>
                      </a:lnTo>
                      <a:lnTo>
                        <a:pt x="467" y="342"/>
                      </a:lnTo>
                      <a:lnTo>
                        <a:pt x="503" y="342"/>
                      </a:lnTo>
                      <a:lnTo>
                        <a:pt x="523" y="314"/>
                      </a:lnTo>
                      <a:lnTo>
                        <a:pt x="539" y="314"/>
                      </a:lnTo>
                      <a:lnTo>
                        <a:pt x="570" y="286"/>
                      </a:lnTo>
                      <a:lnTo>
                        <a:pt x="611" y="286"/>
                      </a:lnTo>
                      <a:lnTo>
                        <a:pt x="643" y="259"/>
                      </a:lnTo>
                      <a:lnTo>
                        <a:pt x="683" y="259"/>
                      </a:lnTo>
                      <a:lnTo>
                        <a:pt x="718" y="259"/>
                      </a:lnTo>
                      <a:lnTo>
                        <a:pt x="755" y="259"/>
                      </a:lnTo>
                      <a:lnTo>
                        <a:pt x="790" y="229"/>
                      </a:lnTo>
                      <a:lnTo>
                        <a:pt x="826" y="229"/>
                      </a:lnTo>
                      <a:lnTo>
                        <a:pt x="862" y="229"/>
                      </a:lnTo>
                      <a:lnTo>
                        <a:pt x="899" y="229"/>
                      </a:lnTo>
                      <a:lnTo>
                        <a:pt x="935" y="229"/>
                      </a:lnTo>
                      <a:lnTo>
                        <a:pt x="970" y="229"/>
                      </a:lnTo>
                      <a:lnTo>
                        <a:pt x="976" y="200"/>
                      </a:lnTo>
                      <a:lnTo>
                        <a:pt x="1006" y="200"/>
                      </a:lnTo>
                      <a:lnTo>
                        <a:pt x="1042" y="200"/>
                      </a:lnTo>
                      <a:lnTo>
                        <a:pt x="1079" y="200"/>
                      </a:lnTo>
                      <a:lnTo>
                        <a:pt x="1114" y="200"/>
                      </a:lnTo>
                      <a:lnTo>
                        <a:pt x="1150" y="200"/>
                      </a:lnTo>
                      <a:lnTo>
                        <a:pt x="1186" y="200"/>
                      </a:lnTo>
                      <a:lnTo>
                        <a:pt x="1222" y="200"/>
                      </a:lnTo>
                      <a:lnTo>
                        <a:pt x="1231" y="167"/>
                      </a:lnTo>
                      <a:lnTo>
                        <a:pt x="1258" y="167"/>
                      </a:lnTo>
                      <a:lnTo>
                        <a:pt x="1294" y="167"/>
                      </a:lnTo>
                      <a:lnTo>
                        <a:pt x="1298" y="134"/>
                      </a:lnTo>
                      <a:lnTo>
                        <a:pt x="1330" y="134"/>
                      </a:lnTo>
                      <a:lnTo>
                        <a:pt x="1365" y="134"/>
                      </a:lnTo>
                      <a:lnTo>
                        <a:pt x="1376" y="101"/>
                      </a:lnTo>
                      <a:lnTo>
                        <a:pt x="1401" y="101"/>
                      </a:lnTo>
                      <a:lnTo>
                        <a:pt x="1438" y="101"/>
                      </a:lnTo>
                      <a:lnTo>
                        <a:pt x="1465" y="67"/>
                      </a:lnTo>
                      <a:lnTo>
                        <a:pt x="1495" y="33"/>
                      </a:lnTo>
                      <a:lnTo>
                        <a:pt x="1509" y="33"/>
                      </a:lnTo>
                      <a:lnTo>
                        <a:pt x="1545" y="33"/>
                      </a:lnTo>
                      <a:lnTo>
                        <a:pt x="1547" y="0"/>
                      </a:lnTo>
                      <a:lnTo>
                        <a:pt x="1582" y="0"/>
                      </a:lnTo>
                      <a:lnTo>
                        <a:pt x="1618" y="0"/>
                      </a:lnTo>
                      <a:lnTo>
                        <a:pt x="1653" y="0"/>
                      </a:lnTo>
                      <a:lnTo>
                        <a:pt x="1689" y="0"/>
                      </a:lnTo>
                      <a:lnTo>
                        <a:pt x="1725" y="0"/>
                      </a:lnTo>
                      <a:lnTo>
                        <a:pt x="1762" y="0"/>
                      </a:lnTo>
                      <a:lnTo>
                        <a:pt x="1797" y="0"/>
                      </a:lnTo>
                      <a:lnTo>
                        <a:pt x="1833" y="0"/>
                      </a:lnTo>
                      <a:lnTo>
                        <a:pt x="1869" y="0"/>
                      </a:lnTo>
                      <a:lnTo>
                        <a:pt x="1904" y="0"/>
                      </a:lnTo>
                      <a:lnTo>
                        <a:pt x="1941" y="0"/>
                      </a:lnTo>
                    </a:path>
                  </a:pathLst>
                </a:custGeom>
                <a:noFill/>
                <a:ln w="25400" cmpd="sng">
                  <a:solidFill>
                    <a:schemeClr val="accent1"/>
                  </a:solidFill>
                  <a:prstDash val="solid"/>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20" name="Freeform 58"/>
                <p:cNvSpPr>
                  <a:spLocks/>
                </p:cNvSpPr>
                <p:nvPr/>
              </p:nvSpPr>
              <p:spPr bwMode="auto">
                <a:xfrm>
                  <a:off x="3493" y="1380"/>
                  <a:ext cx="486" cy="106"/>
                </a:xfrm>
                <a:custGeom>
                  <a:avLst/>
                  <a:gdLst>
                    <a:gd name="T0" fmla="*/ 0 w 1941"/>
                    <a:gd name="T1" fmla="*/ 0 h 425"/>
                    <a:gd name="T2" fmla="*/ 0 w 1941"/>
                    <a:gd name="T3" fmla="*/ 0 h 425"/>
                    <a:gd name="T4" fmla="*/ 0 w 1941"/>
                    <a:gd name="T5" fmla="*/ 0 h 425"/>
                    <a:gd name="T6" fmla="*/ 0 w 1941"/>
                    <a:gd name="T7" fmla="*/ 0 h 425"/>
                    <a:gd name="T8" fmla="*/ 0 w 1941"/>
                    <a:gd name="T9" fmla="*/ 0 h 425"/>
                    <a:gd name="T10" fmla="*/ 0 w 1941"/>
                    <a:gd name="T11" fmla="*/ 0 h 425"/>
                    <a:gd name="T12" fmla="*/ 0 w 1941"/>
                    <a:gd name="T13" fmla="*/ 0 h 425"/>
                    <a:gd name="T14" fmla="*/ 0 w 1941"/>
                    <a:gd name="T15" fmla="*/ 0 h 425"/>
                    <a:gd name="T16" fmla="*/ 0 w 1941"/>
                    <a:gd name="T17" fmla="*/ 0 h 425"/>
                    <a:gd name="T18" fmla="*/ 0 w 1941"/>
                    <a:gd name="T19" fmla="*/ 0 h 425"/>
                    <a:gd name="T20" fmla="*/ 0 w 1941"/>
                    <a:gd name="T21" fmla="*/ 0 h 425"/>
                    <a:gd name="T22" fmla="*/ 0 w 1941"/>
                    <a:gd name="T23" fmla="*/ 0 h 425"/>
                    <a:gd name="T24" fmla="*/ 0 w 1941"/>
                    <a:gd name="T25" fmla="*/ 0 h 425"/>
                    <a:gd name="T26" fmla="*/ 0 w 1941"/>
                    <a:gd name="T27" fmla="*/ 0 h 425"/>
                    <a:gd name="T28" fmla="*/ 0 w 1941"/>
                    <a:gd name="T29" fmla="*/ 0 h 425"/>
                    <a:gd name="T30" fmla="*/ 0 w 1941"/>
                    <a:gd name="T31" fmla="*/ 0 h 425"/>
                    <a:gd name="T32" fmla="*/ 0 w 1941"/>
                    <a:gd name="T33" fmla="*/ 0 h 425"/>
                    <a:gd name="T34" fmla="*/ 0 w 1941"/>
                    <a:gd name="T35" fmla="*/ 0 h 425"/>
                    <a:gd name="T36" fmla="*/ 0 w 1941"/>
                    <a:gd name="T37" fmla="*/ 0 h 425"/>
                    <a:gd name="T38" fmla="*/ 0 w 1941"/>
                    <a:gd name="T39" fmla="*/ 0 h 425"/>
                    <a:gd name="T40" fmla="*/ 0 w 1941"/>
                    <a:gd name="T41" fmla="*/ 0 h 425"/>
                    <a:gd name="T42" fmla="*/ 0 w 1941"/>
                    <a:gd name="T43" fmla="*/ 0 h 425"/>
                    <a:gd name="T44" fmla="*/ 0 w 1941"/>
                    <a:gd name="T45" fmla="*/ 0 h 425"/>
                    <a:gd name="T46" fmla="*/ 0 w 1941"/>
                    <a:gd name="T47" fmla="*/ 0 h 425"/>
                    <a:gd name="T48" fmla="*/ 0 w 1941"/>
                    <a:gd name="T49" fmla="*/ 0 h 425"/>
                    <a:gd name="T50" fmla="*/ 0 w 1941"/>
                    <a:gd name="T51" fmla="*/ 0 h 425"/>
                    <a:gd name="T52" fmla="*/ 0 w 1941"/>
                    <a:gd name="T53" fmla="*/ 0 h 425"/>
                    <a:gd name="T54" fmla="*/ 0 w 1941"/>
                    <a:gd name="T55" fmla="*/ 0 h 425"/>
                    <a:gd name="T56" fmla="*/ 0 w 1941"/>
                    <a:gd name="T57" fmla="*/ 0 h 425"/>
                    <a:gd name="T58" fmla="*/ 0 w 1941"/>
                    <a:gd name="T59" fmla="*/ 0 h 425"/>
                    <a:gd name="T60" fmla="*/ 0 w 1941"/>
                    <a:gd name="T61" fmla="*/ 0 h 425"/>
                    <a:gd name="T62" fmla="*/ 0 w 1941"/>
                    <a:gd name="T63" fmla="*/ 0 h 425"/>
                    <a:gd name="T64" fmla="*/ 0 w 1941"/>
                    <a:gd name="T65" fmla="*/ 0 h 425"/>
                    <a:gd name="T66" fmla="*/ 0 w 1941"/>
                    <a:gd name="T67" fmla="*/ 0 h 425"/>
                    <a:gd name="T68" fmla="*/ 0 w 1941"/>
                    <a:gd name="T69" fmla="*/ 0 h 425"/>
                    <a:gd name="T70" fmla="*/ 0 w 1941"/>
                    <a:gd name="T71" fmla="*/ 0 h 425"/>
                    <a:gd name="T72" fmla="*/ 0 w 1941"/>
                    <a:gd name="T73" fmla="*/ 0 h 425"/>
                    <a:gd name="T74" fmla="*/ 0 w 1941"/>
                    <a:gd name="T75" fmla="*/ 0 h 425"/>
                    <a:gd name="T76" fmla="*/ 0 w 1941"/>
                    <a:gd name="T77" fmla="*/ 0 h 425"/>
                    <a:gd name="T78" fmla="*/ 0 w 1941"/>
                    <a:gd name="T79" fmla="*/ 0 h 425"/>
                    <a:gd name="T80" fmla="*/ 0 w 1941"/>
                    <a:gd name="T81" fmla="*/ 0 h 425"/>
                    <a:gd name="T82" fmla="*/ 0 w 1941"/>
                    <a:gd name="T83" fmla="*/ 0 h 425"/>
                    <a:gd name="T84" fmla="*/ 0 w 1941"/>
                    <a:gd name="T85" fmla="*/ 0 h 425"/>
                    <a:gd name="T86" fmla="*/ 0 w 1941"/>
                    <a:gd name="T87" fmla="*/ 0 h 425"/>
                    <a:gd name="T88" fmla="*/ 0 w 1941"/>
                    <a:gd name="T89" fmla="*/ 0 h 425"/>
                    <a:gd name="T90" fmla="*/ 0 w 1941"/>
                    <a:gd name="T91" fmla="*/ 0 h 425"/>
                    <a:gd name="T92" fmla="*/ 0 w 1941"/>
                    <a:gd name="T93" fmla="*/ 0 h 425"/>
                    <a:gd name="T94" fmla="*/ 0 w 1941"/>
                    <a:gd name="T95" fmla="*/ 0 h 425"/>
                    <a:gd name="T96" fmla="*/ 0 w 1941"/>
                    <a:gd name="T97" fmla="*/ 0 h 425"/>
                    <a:gd name="T98" fmla="*/ 0 w 1941"/>
                    <a:gd name="T99" fmla="*/ 0 h 425"/>
                    <a:gd name="T100" fmla="*/ 0 w 1941"/>
                    <a:gd name="T101" fmla="*/ 0 h 425"/>
                    <a:gd name="T102" fmla="*/ 0 w 1941"/>
                    <a:gd name="T103" fmla="*/ 0 h 425"/>
                    <a:gd name="T104" fmla="*/ 0 w 1941"/>
                    <a:gd name="T105" fmla="*/ 0 h 425"/>
                    <a:gd name="T106" fmla="*/ 0 w 1941"/>
                    <a:gd name="T107" fmla="*/ 0 h 425"/>
                    <a:gd name="T108" fmla="*/ 0 w 1941"/>
                    <a:gd name="T109" fmla="*/ 0 h 425"/>
                    <a:gd name="T110" fmla="*/ 0 w 1941"/>
                    <a:gd name="T111" fmla="*/ 0 h 425"/>
                    <a:gd name="T112" fmla="*/ 0 w 1941"/>
                    <a:gd name="T113" fmla="*/ 0 h 425"/>
                    <a:gd name="T114" fmla="*/ 0 w 1941"/>
                    <a:gd name="T115" fmla="*/ 0 h 425"/>
                    <a:gd name="T116" fmla="*/ 0 w 1941"/>
                    <a:gd name="T117" fmla="*/ 0 h 425"/>
                    <a:gd name="T118" fmla="*/ 0 w 1941"/>
                    <a:gd name="T119" fmla="*/ 0 h 425"/>
                    <a:gd name="T120" fmla="*/ 0 w 1941"/>
                    <a:gd name="T121" fmla="*/ 0 h 425"/>
                    <a:gd name="T122" fmla="*/ 0 w 1941"/>
                    <a:gd name="T123" fmla="*/ 0 h 425"/>
                    <a:gd name="T124" fmla="*/ 0 w 1941"/>
                    <a:gd name="T125" fmla="*/ 0 h 4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1"/>
                    <a:gd name="T190" fmla="*/ 0 h 425"/>
                    <a:gd name="T191" fmla="*/ 1941 w 1941"/>
                    <a:gd name="T192" fmla="*/ 425 h 4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1" h="425">
                      <a:moveTo>
                        <a:pt x="0" y="425"/>
                      </a:moveTo>
                      <a:lnTo>
                        <a:pt x="36" y="425"/>
                      </a:lnTo>
                      <a:lnTo>
                        <a:pt x="72" y="425"/>
                      </a:lnTo>
                      <a:lnTo>
                        <a:pt x="107" y="425"/>
                      </a:lnTo>
                      <a:lnTo>
                        <a:pt x="143" y="425"/>
                      </a:lnTo>
                      <a:lnTo>
                        <a:pt x="180" y="425"/>
                      </a:lnTo>
                      <a:lnTo>
                        <a:pt x="216" y="425"/>
                      </a:lnTo>
                      <a:lnTo>
                        <a:pt x="251" y="425"/>
                      </a:lnTo>
                      <a:lnTo>
                        <a:pt x="287" y="425"/>
                      </a:lnTo>
                      <a:lnTo>
                        <a:pt x="324" y="425"/>
                      </a:lnTo>
                      <a:lnTo>
                        <a:pt x="352" y="390"/>
                      </a:lnTo>
                      <a:lnTo>
                        <a:pt x="371" y="354"/>
                      </a:lnTo>
                      <a:lnTo>
                        <a:pt x="395" y="354"/>
                      </a:lnTo>
                      <a:lnTo>
                        <a:pt x="431" y="354"/>
                      </a:lnTo>
                      <a:lnTo>
                        <a:pt x="467" y="354"/>
                      </a:lnTo>
                      <a:lnTo>
                        <a:pt x="503" y="354"/>
                      </a:lnTo>
                      <a:lnTo>
                        <a:pt x="539" y="354"/>
                      </a:lnTo>
                      <a:lnTo>
                        <a:pt x="541" y="319"/>
                      </a:lnTo>
                      <a:lnTo>
                        <a:pt x="575" y="319"/>
                      </a:lnTo>
                      <a:lnTo>
                        <a:pt x="601" y="284"/>
                      </a:lnTo>
                      <a:lnTo>
                        <a:pt x="611" y="284"/>
                      </a:lnTo>
                      <a:lnTo>
                        <a:pt x="646" y="284"/>
                      </a:lnTo>
                      <a:lnTo>
                        <a:pt x="683" y="284"/>
                      </a:lnTo>
                      <a:lnTo>
                        <a:pt x="719" y="284"/>
                      </a:lnTo>
                      <a:lnTo>
                        <a:pt x="739" y="249"/>
                      </a:lnTo>
                      <a:lnTo>
                        <a:pt x="755" y="249"/>
                      </a:lnTo>
                      <a:lnTo>
                        <a:pt x="790" y="249"/>
                      </a:lnTo>
                      <a:lnTo>
                        <a:pt x="814" y="213"/>
                      </a:lnTo>
                      <a:lnTo>
                        <a:pt x="826" y="213"/>
                      </a:lnTo>
                      <a:lnTo>
                        <a:pt x="863" y="213"/>
                      </a:lnTo>
                      <a:lnTo>
                        <a:pt x="898" y="213"/>
                      </a:lnTo>
                      <a:lnTo>
                        <a:pt x="915" y="179"/>
                      </a:lnTo>
                      <a:lnTo>
                        <a:pt x="934" y="179"/>
                      </a:lnTo>
                      <a:lnTo>
                        <a:pt x="970" y="179"/>
                      </a:lnTo>
                      <a:lnTo>
                        <a:pt x="992" y="144"/>
                      </a:lnTo>
                      <a:lnTo>
                        <a:pt x="1006" y="144"/>
                      </a:lnTo>
                      <a:lnTo>
                        <a:pt x="1042" y="144"/>
                      </a:lnTo>
                      <a:lnTo>
                        <a:pt x="1078" y="144"/>
                      </a:lnTo>
                      <a:lnTo>
                        <a:pt x="1114" y="144"/>
                      </a:lnTo>
                      <a:lnTo>
                        <a:pt x="1143" y="108"/>
                      </a:lnTo>
                      <a:lnTo>
                        <a:pt x="1258" y="108"/>
                      </a:lnTo>
                      <a:lnTo>
                        <a:pt x="1294" y="108"/>
                      </a:lnTo>
                      <a:lnTo>
                        <a:pt x="1329" y="108"/>
                      </a:lnTo>
                      <a:lnTo>
                        <a:pt x="1366" y="108"/>
                      </a:lnTo>
                      <a:lnTo>
                        <a:pt x="1402" y="108"/>
                      </a:lnTo>
                      <a:lnTo>
                        <a:pt x="1437" y="108"/>
                      </a:lnTo>
                      <a:lnTo>
                        <a:pt x="1456" y="72"/>
                      </a:lnTo>
                      <a:lnTo>
                        <a:pt x="1473" y="72"/>
                      </a:lnTo>
                      <a:lnTo>
                        <a:pt x="1509" y="72"/>
                      </a:lnTo>
                      <a:lnTo>
                        <a:pt x="1530" y="36"/>
                      </a:lnTo>
                      <a:lnTo>
                        <a:pt x="1546" y="36"/>
                      </a:lnTo>
                      <a:lnTo>
                        <a:pt x="1581" y="36"/>
                      </a:lnTo>
                      <a:lnTo>
                        <a:pt x="1617" y="36"/>
                      </a:lnTo>
                      <a:lnTo>
                        <a:pt x="1653" y="36"/>
                      </a:lnTo>
                      <a:lnTo>
                        <a:pt x="1689" y="36"/>
                      </a:lnTo>
                      <a:lnTo>
                        <a:pt x="1725" y="36"/>
                      </a:lnTo>
                      <a:lnTo>
                        <a:pt x="1761" y="36"/>
                      </a:lnTo>
                      <a:lnTo>
                        <a:pt x="1797" y="36"/>
                      </a:lnTo>
                      <a:lnTo>
                        <a:pt x="1833" y="36"/>
                      </a:lnTo>
                      <a:lnTo>
                        <a:pt x="1840" y="0"/>
                      </a:lnTo>
                      <a:lnTo>
                        <a:pt x="1868" y="0"/>
                      </a:lnTo>
                      <a:lnTo>
                        <a:pt x="1905" y="0"/>
                      </a:lnTo>
                      <a:lnTo>
                        <a:pt x="1941" y="0"/>
                      </a:lnTo>
                    </a:path>
                  </a:pathLst>
                </a:custGeom>
                <a:noFill/>
                <a:ln w="25400" cmpd="sng">
                  <a:solidFill>
                    <a:schemeClr val="accent1"/>
                  </a:solidFill>
                  <a:prstDash val="solid"/>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21" name="Freeform 59"/>
                <p:cNvSpPr>
                  <a:spLocks/>
                </p:cNvSpPr>
                <p:nvPr/>
              </p:nvSpPr>
              <p:spPr bwMode="auto">
                <a:xfrm>
                  <a:off x="3979" y="1290"/>
                  <a:ext cx="539" cy="90"/>
                </a:xfrm>
                <a:custGeom>
                  <a:avLst/>
                  <a:gdLst>
                    <a:gd name="T0" fmla="*/ 0 w 2156"/>
                    <a:gd name="T1" fmla="*/ 0 h 362"/>
                    <a:gd name="T2" fmla="*/ 0 w 2156"/>
                    <a:gd name="T3" fmla="*/ 0 h 362"/>
                    <a:gd name="T4" fmla="*/ 0 w 2156"/>
                    <a:gd name="T5" fmla="*/ 0 h 362"/>
                    <a:gd name="T6" fmla="*/ 0 w 2156"/>
                    <a:gd name="T7" fmla="*/ 0 h 362"/>
                    <a:gd name="T8" fmla="*/ 0 w 2156"/>
                    <a:gd name="T9" fmla="*/ 0 h 362"/>
                    <a:gd name="T10" fmla="*/ 0 w 2156"/>
                    <a:gd name="T11" fmla="*/ 0 h 362"/>
                    <a:gd name="T12" fmla="*/ 0 w 2156"/>
                    <a:gd name="T13" fmla="*/ 0 h 362"/>
                    <a:gd name="T14" fmla="*/ 0 w 2156"/>
                    <a:gd name="T15" fmla="*/ 0 h 362"/>
                    <a:gd name="T16" fmla="*/ 0 w 2156"/>
                    <a:gd name="T17" fmla="*/ 0 h 362"/>
                    <a:gd name="T18" fmla="*/ 0 w 2156"/>
                    <a:gd name="T19" fmla="*/ 0 h 362"/>
                    <a:gd name="T20" fmla="*/ 0 w 2156"/>
                    <a:gd name="T21" fmla="*/ 0 h 362"/>
                    <a:gd name="T22" fmla="*/ 0 w 2156"/>
                    <a:gd name="T23" fmla="*/ 0 h 362"/>
                    <a:gd name="T24" fmla="*/ 0 w 2156"/>
                    <a:gd name="T25" fmla="*/ 0 h 362"/>
                    <a:gd name="T26" fmla="*/ 0 w 2156"/>
                    <a:gd name="T27" fmla="*/ 0 h 362"/>
                    <a:gd name="T28" fmla="*/ 0 w 2156"/>
                    <a:gd name="T29" fmla="*/ 0 h 362"/>
                    <a:gd name="T30" fmla="*/ 0 w 2156"/>
                    <a:gd name="T31" fmla="*/ 0 h 362"/>
                    <a:gd name="T32" fmla="*/ 0 w 2156"/>
                    <a:gd name="T33" fmla="*/ 0 h 362"/>
                    <a:gd name="T34" fmla="*/ 0 w 2156"/>
                    <a:gd name="T35" fmla="*/ 0 h 362"/>
                    <a:gd name="T36" fmla="*/ 0 w 2156"/>
                    <a:gd name="T37" fmla="*/ 0 h 362"/>
                    <a:gd name="T38" fmla="*/ 0 w 2156"/>
                    <a:gd name="T39" fmla="*/ 0 h 362"/>
                    <a:gd name="T40" fmla="*/ 0 w 2156"/>
                    <a:gd name="T41" fmla="*/ 0 h 362"/>
                    <a:gd name="T42" fmla="*/ 0 w 2156"/>
                    <a:gd name="T43" fmla="*/ 0 h 362"/>
                    <a:gd name="T44" fmla="*/ 0 w 2156"/>
                    <a:gd name="T45" fmla="*/ 0 h 362"/>
                    <a:gd name="T46" fmla="*/ 0 w 2156"/>
                    <a:gd name="T47" fmla="*/ 0 h 362"/>
                    <a:gd name="T48" fmla="*/ 0 w 2156"/>
                    <a:gd name="T49" fmla="*/ 0 h 362"/>
                    <a:gd name="T50" fmla="*/ 0 w 2156"/>
                    <a:gd name="T51" fmla="*/ 0 h 362"/>
                    <a:gd name="T52" fmla="*/ 0 w 2156"/>
                    <a:gd name="T53" fmla="*/ 0 h 362"/>
                    <a:gd name="T54" fmla="*/ 0 w 2156"/>
                    <a:gd name="T55" fmla="*/ 0 h 362"/>
                    <a:gd name="T56" fmla="*/ 0 w 2156"/>
                    <a:gd name="T57" fmla="*/ 0 h 362"/>
                    <a:gd name="T58" fmla="*/ 0 w 2156"/>
                    <a:gd name="T59" fmla="*/ 0 h 362"/>
                    <a:gd name="T60" fmla="*/ 0 w 2156"/>
                    <a:gd name="T61" fmla="*/ 0 h 362"/>
                    <a:gd name="T62" fmla="*/ 0 w 2156"/>
                    <a:gd name="T63" fmla="*/ 0 h 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6"/>
                    <a:gd name="T97" fmla="*/ 0 h 362"/>
                    <a:gd name="T98" fmla="*/ 2156 w 2156"/>
                    <a:gd name="T99" fmla="*/ 362 h 3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6" h="362">
                      <a:moveTo>
                        <a:pt x="0" y="362"/>
                      </a:moveTo>
                      <a:lnTo>
                        <a:pt x="35" y="362"/>
                      </a:lnTo>
                      <a:lnTo>
                        <a:pt x="71" y="362"/>
                      </a:lnTo>
                      <a:lnTo>
                        <a:pt x="108" y="362"/>
                      </a:lnTo>
                      <a:lnTo>
                        <a:pt x="144" y="362"/>
                      </a:lnTo>
                      <a:lnTo>
                        <a:pt x="179" y="362"/>
                      </a:lnTo>
                      <a:lnTo>
                        <a:pt x="184" y="324"/>
                      </a:lnTo>
                      <a:lnTo>
                        <a:pt x="215" y="324"/>
                      </a:lnTo>
                      <a:lnTo>
                        <a:pt x="251" y="324"/>
                      </a:lnTo>
                      <a:lnTo>
                        <a:pt x="276" y="285"/>
                      </a:lnTo>
                      <a:lnTo>
                        <a:pt x="288" y="285"/>
                      </a:lnTo>
                      <a:lnTo>
                        <a:pt x="323" y="285"/>
                      </a:lnTo>
                      <a:lnTo>
                        <a:pt x="359" y="285"/>
                      </a:lnTo>
                      <a:lnTo>
                        <a:pt x="395" y="285"/>
                      </a:lnTo>
                      <a:lnTo>
                        <a:pt x="431" y="285"/>
                      </a:lnTo>
                      <a:lnTo>
                        <a:pt x="467" y="285"/>
                      </a:lnTo>
                      <a:lnTo>
                        <a:pt x="503" y="285"/>
                      </a:lnTo>
                      <a:lnTo>
                        <a:pt x="522" y="241"/>
                      </a:lnTo>
                      <a:lnTo>
                        <a:pt x="539" y="241"/>
                      </a:lnTo>
                      <a:lnTo>
                        <a:pt x="574" y="241"/>
                      </a:lnTo>
                      <a:lnTo>
                        <a:pt x="610" y="241"/>
                      </a:lnTo>
                      <a:lnTo>
                        <a:pt x="647" y="241"/>
                      </a:lnTo>
                      <a:lnTo>
                        <a:pt x="683" y="241"/>
                      </a:lnTo>
                      <a:lnTo>
                        <a:pt x="718" y="241"/>
                      </a:lnTo>
                      <a:lnTo>
                        <a:pt x="754" y="241"/>
                      </a:lnTo>
                      <a:lnTo>
                        <a:pt x="791" y="241"/>
                      </a:lnTo>
                      <a:lnTo>
                        <a:pt x="827" y="241"/>
                      </a:lnTo>
                      <a:lnTo>
                        <a:pt x="862" y="241"/>
                      </a:lnTo>
                      <a:lnTo>
                        <a:pt x="898" y="241"/>
                      </a:lnTo>
                      <a:lnTo>
                        <a:pt x="924" y="194"/>
                      </a:lnTo>
                      <a:lnTo>
                        <a:pt x="934" y="194"/>
                      </a:lnTo>
                      <a:lnTo>
                        <a:pt x="971" y="194"/>
                      </a:lnTo>
                      <a:lnTo>
                        <a:pt x="1006" y="194"/>
                      </a:lnTo>
                      <a:lnTo>
                        <a:pt x="1042" y="194"/>
                      </a:lnTo>
                      <a:lnTo>
                        <a:pt x="1071" y="147"/>
                      </a:lnTo>
                      <a:lnTo>
                        <a:pt x="1113" y="147"/>
                      </a:lnTo>
                      <a:lnTo>
                        <a:pt x="1150" y="147"/>
                      </a:lnTo>
                      <a:lnTo>
                        <a:pt x="1186" y="147"/>
                      </a:lnTo>
                      <a:lnTo>
                        <a:pt x="1222" y="147"/>
                      </a:lnTo>
                      <a:lnTo>
                        <a:pt x="1257" y="147"/>
                      </a:lnTo>
                      <a:lnTo>
                        <a:pt x="1293" y="147"/>
                      </a:lnTo>
                      <a:lnTo>
                        <a:pt x="1330" y="147"/>
                      </a:lnTo>
                      <a:lnTo>
                        <a:pt x="1366" y="147"/>
                      </a:lnTo>
                      <a:lnTo>
                        <a:pt x="1401" y="147"/>
                      </a:lnTo>
                      <a:lnTo>
                        <a:pt x="1437" y="147"/>
                      </a:lnTo>
                      <a:lnTo>
                        <a:pt x="1474" y="147"/>
                      </a:lnTo>
                      <a:lnTo>
                        <a:pt x="1509" y="147"/>
                      </a:lnTo>
                      <a:lnTo>
                        <a:pt x="1545" y="147"/>
                      </a:lnTo>
                      <a:lnTo>
                        <a:pt x="1581" y="147"/>
                      </a:lnTo>
                      <a:lnTo>
                        <a:pt x="1653" y="147"/>
                      </a:lnTo>
                      <a:lnTo>
                        <a:pt x="1689" y="147"/>
                      </a:lnTo>
                      <a:lnTo>
                        <a:pt x="1700" y="98"/>
                      </a:lnTo>
                      <a:lnTo>
                        <a:pt x="1725" y="98"/>
                      </a:lnTo>
                      <a:lnTo>
                        <a:pt x="1761" y="98"/>
                      </a:lnTo>
                      <a:lnTo>
                        <a:pt x="1778" y="49"/>
                      </a:lnTo>
                      <a:lnTo>
                        <a:pt x="1796" y="49"/>
                      </a:lnTo>
                      <a:lnTo>
                        <a:pt x="1833" y="49"/>
                      </a:lnTo>
                      <a:lnTo>
                        <a:pt x="1856" y="0"/>
                      </a:lnTo>
                      <a:lnTo>
                        <a:pt x="1869" y="0"/>
                      </a:lnTo>
                      <a:lnTo>
                        <a:pt x="1976" y="0"/>
                      </a:lnTo>
                      <a:lnTo>
                        <a:pt x="2013" y="0"/>
                      </a:lnTo>
                      <a:lnTo>
                        <a:pt x="2048" y="0"/>
                      </a:lnTo>
                      <a:lnTo>
                        <a:pt x="2084" y="0"/>
                      </a:lnTo>
                      <a:lnTo>
                        <a:pt x="2120" y="0"/>
                      </a:lnTo>
                      <a:lnTo>
                        <a:pt x="2156" y="0"/>
                      </a:lnTo>
                    </a:path>
                  </a:pathLst>
                </a:custGeom>
                <a:noFill/>
                <a:ln w="25400" cmpd="sng">
                  <a:solidFill>
                    <a:schemeClr val="accent1"/>
                  </a:solidFill>
                  <a:prstDash val="solid"/>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26022" name="Freeform 60"/>
                <p:cNvSpPr>
                  <a:spLocks/>
                </p:cNvSpPr>
                <p:nvPr/>
              </p:nvSpPr>
              <p:spPr bwMode="auto">
                <a:xfrm>
                  <a:off x="4518" y="1240"/>
                  <a:ext cx="260" cy="50"/>
                </a:xfrm>
                <a:custGeom>
                  <a:avLst/>
                  <a:gdLst>
                    <a:gd name="T0" fmla="*/ 0 w 1041"/>
                    <a:gd name="T1" fmla="*/ 0 h 201"/>
                    <a:gd name="T2" fmla="*/ 0 w 1041"/>
                    <a:gd name="T3" fmla="*/ 0 h 201"/>
                    <a:gd name="T4" fmla="*/ 0 w 1041"/>
                    <a:gd name="T5" fmla="*/ 0 h 201"/>
                    <a:gd name="T6" fmla="*/ 0 w 1041"/>
                    <a:gd name="T7" fmla="*/ 0 h 201"/>
                    <a:gd name="T8" fmla="*/ 0 w 1041"/>
                    <a:gd name="T9" fmla="*/ 0 h 201"/>
                    <a:gd name="T10" fmla="*/ 0 w 1041"/>
                    <a:gd name="T11" fmla="*/ 0 h 201"/>
                    <a:gd name="T12" fmla="*/ 0 w 1041"/>
                    <a:gd name="T13" fmla="*/ 0 h 201"/>
                    <a:gd name="T14" fmla="*/ 0 w 1041"/>
                    <a:gd name="T15" fmla="*/ 0 h 201"/>
                    <a:gd name="T16" fmla="*/ 0 w 1041"/>
                    <a:gd name="T17" fmla="*/ 0 h 201"/>
                    <a:gd name="T18" fmla="*/ 0 w 1041"/>
                    <a:gd name="T19" fmla="*/ 0 h 201"/>
                    <a:gd name="T20" fmla="*/ 0 w 1041"/>
                    <a:gd name="T21" fmla="*/ 0 h 201"/>
                    <a:gd name="T22" fmla="*/ 0 w 1041"/>
                    <a:gd name="T23" fmla="*/ 0 h 201"/>
                    <a:gd name="T24" fmla="*/ 0 w 1041"/>
                    <a:gd name="T25" fmla="*/ 0 h 201"/>
                    <a:gd name="T26" fmla="*/ 0 w 1041"/>
                    <a:gd name="T27" fmla="*/ 0 h 201"/>
                    <a:gd name="T28" fmla="*/ 0 w 1041"/>
                    <a:gd name="T29" fmla="*/ 0 h 201"/>
                    <a:gd name="T30" fmla="*/ 0 w 1041"/>
                    <a:gd name="T31" fmla="*/ 0 h 201"/>
                    <a:gd name="T32" fmla="*/ 0 w 1041"/>
                    <a:gd name="T33" fmla="*/ 0 h 201"/>
                    <a:gd name="T34" fmla="*/ 0 w 1041"/>
                    <a:gd name="T35" fmla="*/ 0 h 201"/>
                    <a:gd name="T36" fmla="*/ 0 w 1041"/>
                    <a:gd name="T37" fmla="*/ 0 h 201"/>
                    <a:gd name="T38" fmla="*/ 0 w 1041"/>
                    <a:gd name="T39" fmla="*/ 0 h 201"/>
                    <a:gd name="T40" fmla="*/ 0 w 1041"/>
                    <a:gd name="T41" fmla="*/ 0 h 201"/>
                    <a:gd name="T42" fmla="*/ 0 w 1041"/>
                    <a:gd name="T43" fmla="*/ 0 h 201"/>
                    <a:gd name="T44" fmla="*/ 0 w 1041"/>
                    <a:gd name="T45" fmla="*/ 0 h 201"/>
                    <a:gd name="T46" fmla="*/ 0 w 1041"/>
                    <a:gd name="T47" fmla="*/ 0 h 201"/>
                    <a:gd name="T48" fmla="*/ 0 w 1041"/>
                    <a:gd name="T49" fmla="*/ 0 h 201"/>
                    <a:gd name="T50" fmla="*/ 0 w 1041"/>
                    <a:gd name="T51" fmla="*/ 0 h 201"/>
                    <a:gd name="T52" fmla="*/ 0 w 1041"/>
                    <a:gd name="T53" fmla="*/ 0 h 201"/>
                    <a:gd name="T54" fmla="*/ 0 w 1041"/>
                    <a:gd name="T55" fmla="*/ 0 h 201"/>
                    <a:gd name="T56" fmla="*/ 0 w 1041"/>
                    <a:gd name="T57" fmla="*/ 0 h 201"/>
                    <a:gd name="T58" fmla="*/ 0 w 1041"/>
                    <a:gd name="T59" fmla="*/ 0 h 201"/>
                    <a:gd name="T60" fmla="*/ 0 w 1041"/>
                    <a:gd name="T61" fmla="*/ 0 h 201"/>
                    <a:gd name="T62" fmla="*/ 0 w 1041"/>
                    <a:gd name="T63" fmla="*/ 0 h 201"/>
                    <a:gd name="T64" fmla="*/ 0 w 1041"/>
                    <a:gd name="T65" fmla="*/ 0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1"/>
                    <a:gd name="T100" fmla="*/ 0 h 201"/>
                    <a:gd name="T101" fmla="*/ 1041 w 1041"/>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1" h="201">
                      <a:moveTo>
                        <a:pt x="0" y="201"/>
                      </a:moveTo>
                      <a:lnTo>
                        <a:pt x="36" y="201"/>
                      </a:lnTo>
                      <a:lnTo>
                        <a:pt x="72" y="201"/>
                      </a:lnTo>
                      <a:lnTo>
                        <a:pt x="108" y="201"/>
                      </a:lnTo>
                      <a:lnTo>
                        <a:pt x="139" y="150"/>
                      </a:lnTo>
                      <a:lnTo>
                        <a:pt x="180" y="150"/>
                      </a:lnTo>
                      <a:lnTo>
                        <a:pt x="216" y="150"/>
                      </a:lnTo>
                      <a:lnTo>
                        <a:pt x="252" y="150"/>
                      </a:lnTo>
                      <a:lnTo>
                        <a:pt x="288" y="150"/>
                      </a:lnTo>
                      <a:lnTo>
                        <a:pt x="323" y="150"/>
                      </a:lnTo>
                      <a:lnTo>
                        <a:pt x="360" y="150"/>
                      </a:lnTo>
                      <a:lnTo>
                        <a:pt x="396" y="150"/>
                      </a:lnTo>
                      <a:lnTo>
                        <a:pt x="431" y="150"/>
                      </a:lnTo>
                      <a:lnTo>
                        <a:pt x="467" y="150"/>
                      </a:lnTo>
                      <a:lnTo>
                        <a:pt x="503" y="150"/>
                      </a:lnTo>
                      <a:lnTo>
                        <a:pt x="540" y="150"/>
                      </a:lnTo>
                      <a:lnTo>
                        <a:pt x="556" y="100"/>
                      </a:lnTo>
                      <a:lnTo>
                        <a:pt x="575" y="100"/>
                      </a:lnTo>
                      <a:lnTo>
                        <a:pt x="581" y="50"/>
                      </a:lnTo>
                      <a:lnTo>
                        <a:pt x="611" y="50"/>
                      </a:lnTo>
                      <a:lnTo>
                        <a:pt x="622" y="0"/>
                      </a:lnTo>
                      <a:lnTo>
                        <a:pt x="647" y="0"/>
                      </a:lnTo>
                      <a:lnTo>
                        <a:pt x="683" y="0"/>
                      </a:lnTo>
                      <a:lnTo>
                        <a:pt x="719" y="0"/>
                      </a:lnTo>
                      <a:lnTo>
                        <a:pt x="755" y="0"/>
                      </a:lnTo>
                      <a:lnTo>
                        <a:pt x="791" y="0"/>
                      </a:lnTo>
                      <a:lnTo>
                        <a:pt x="827" y="0"/>
                      </a:lnTo>
                      <a:lnTo>
                        <a:pt x="862" y="0"/>
                      </a:lnTo>
                      <a:lnTo>
                        <a:pt x="899" y="0"/>
                      </a:lnTo>
                      <a:lnTo>
                        <a:pt x="935" y="0"/>
                      </a:lnTo>
                      <a:lnTo>
                        <a:pt x="970" y="0"/>
                      </a:lnTo>
                      <a:lnTo>
                        <a:pt x="1005" y="0"/>
                      </a:lnTo>
                      <a:lnTo>
                        <a:pt x="1041" y="0"/>
                      </a:lnTo>
                    </a:path>
                  </a:pathLst>
                </a:custGeom>
                <a:noFill/>
                <a:ln w="25400" cmpd="sng">
                  <a:solidFill>
                    <a:schemeClr val="accent1"/>
                  </a:solidFill>
                  <a:prstDash val="solid"/>
                  <a:round/>
                  <a:headEnd/>
                  <a:tailEnd/>
                </a:ln>
              </p:spPr>
              <p:txBody>
                <a:bodyPr/>
                <a:lstStyle/>
                <a:p>
                  <a:pPr defTabSz="457200" fontAlgn="base">
                    <a:spcBef>
                      <a:spcPct val="0"/>
                    </a:spcBef>
                    <a:spcAft>
                      <a:spcPct val="0"/>
                    </a:spcAft>
                  </a:pPr>
                  <a:endParaRPr lang="fr-FR">
                    <a:solidFill>
                      <a:prstClr val="black"/>
                    </a:solidFill>
                    <a:cs typeface="Arial" charset="0"/>
                  </a:endParaRPr>
                </a:p>
              </p:txBody>
            </p:sp>
          </p:grpSp>
          <p:sp>
            <p:nvSpPr>
              <p:cNvPr id="126012" name="Freeform 61"/>
              <p:cNvSpPr>
                <a:spLocks/>
              </p:cNvSpPr>
              <p:nvPr/>
            </p:nvSpPr>
            <p:spPr bwMode="auto">
              <a:xfrm>
                <a:off x="1630" y="1803"/>
                <a:ext cx="3654" cy="1155"/>
              </a:xfrm>
              <a:custGeom>
                <a:avLst/>
                <a:gdLst>
                  <a:gd name="T0" fmla="*/ 124 w 3248"/>
                  <a:gd name="T1" fmla="*/ 1116 h 1155"/>
                  <a:gd name="T2" fmla="*/ 192 w 3248"/>
                  <a:gd name="T3" fmla="*/ 1080 h 1155"/>
                  <a:gd name="T4" fmla="*/ 243 w 3248"/>
                  <a:gd name="T5" fmla="*/ 1008 h 1155"/>
                  <a:gd name="T6" fmla="*/ 345 w 3248"/>
                  <a:gd name="T7" fmla="*/ 975 h 1155"/>
                  <a:gd name="T8" fmla="*/ 417 w 3248"/>
                  <a:gd name="T9" fmla="*/ 937 h 1155"/>
                  <a:gd name="T10" fmla="*/ 515 w 3248"/>
                  <a:gd name="T11" fmla="*/ 913 h 1155"/>
                  <a:gd name="T12" fmla="*/ 596 w 3248"/>
                  <a:gd name="T13" fmla="*/ 894 h 1155"/>
                  <a:gd name="T14" fmla="*/ 596 w 3248"/>
                  <a:gd name="T15" fmla="*/ 868 h 1155"/>
                  <a:gd name="T16" fmla="*/ 824 w 3248"/>
                  <a:gd name="T17" fmla="*/ 853 h 1155"/>
                  <a:gd name="T18" fmla="*/ 989 w 3248"/>
                  <a:gd name="T19" fmla="*/ 835 h 1155"/>
                  <a:gd name="T20" fmla="*/ 1171 w 3248"/>
                  <a:gd name="T21" fmla="*/ 819 h 1155"/>
                  <a:gd name="T22" fmla="*/ 1263 w 3248"/>
                  <a:gd name="T23" fmla="*/ 799 h 1155"/>
                  <a:gd name="T24" fmla="*/ 1409 w 3248"/>
                  <a:gd name="T25" fmla="*/ 778 h 1155"/>
                  <a:gd name="T26" fmla="*/ 1585 w 3248"/>
                  <a:gd name="T27" fmla="*/ 757 h 1155"/>
                  <a:gd name="T28" fmla="*/ 1772 w 3248"/>
                  <a:gd name="T29" fmla="*/ 741 h 1155"/>
                  <a:gd name="T30" fmla="*/ 1900 w 3248"/>
                  <a:gd name="T31" fmla="*/ 717 h 1155"/>
                  <a:gd name="T32" fmla="*/ 2047 w 3248"/>
                  <a:gd name="T33" fmla="*/ 691 h 1155"/>
                  <a:gd name="T34" fmla="*/ 2369 w 3248"/>
                  <a:gd name="T35" fmla="*/ 678 h 1155"/>
                  <a:gd name="T36" fmla="*/ 2622 w 3248"/>
                  <a:gd name="T37" fmla="*/ 667 h 1155"/>
                  <a:gd name="T38" fmla="*/ 2815 w 3248"/>
                  <a:gd name="T39" fmla="*/ 640 h 1155"/>
                  <a:gd name="T40" fmla="*/ 3068 w 3248"/>
                  <a:gd name="T41" fmla="*/ 622 h 1155"/>
                  <a:gd name="T42" fmla="*/ 3600 w 3248"/>
                  <a:gd name="T43" fmla="*/ 621 h 1155"/>
                  <a:gd name="T44" fmla="*/ 3918 w 3248"/>
                  <a:gd name="T45" fmla="*/ 601 h 1155"/>
                  <a:gd name="T46" fmla="*/ 4692 w 3248"/>
                  <a:gd name="T47" fmla="*/ 592 h 1155"/>
                  <a:gd name="T48" fmla="*/ 4964 w 3248"/>
                  <a:gd name="T49" fmla="*/ 573 h 1155"/>
                  <a:gd name="T50" fmla="*/ 5447 w 3248"/>
                  <a:gd name="T51" fmla="*/ 562 h 1155"/>
                  <a:gd name="T52" fmla="*/ 6255 w 3248"/>
                  <a:gd name="T53" fmla="*/ 541 h 1155"/>
                  <a:gd name="T54" fmla="*/ 6831 w 3248"/>
                  <a:gd name="T55" fmla="*/ 534 h 1155"/>
                  <a:gd name="T56" fmla="*/ 7429 w 3248"/>
                  <a:gd name="T57" fmla="*/ 511 h 1155"/>
                  <a:gd name="T58" fmla="*/ 8471 w 3248"/>
                  <a:gd name="T59" fmla="*/ 501 h 1155"/>
                  <a:gd name="T60" fmla="*/ 8918 w 3248"/>
                  <a:gd name="T61" fmla="*/ 471 h 1155"/>
                  <a:gd name="T62" fmla="*/ 9244 w 3248"/>
                  <a:gd name="T63" fmla="*/ 460 h 1155"/>
                  <a:gd name="T64" fmla="*/ 9838 w 3248"/>
                  <a:gd name="T65" fmla="*/ 444 h 1155"/>
                  <a:gd name="T66" fmla="*/ 10510 w 3248"/>
                  <a:gd name="T67" fmla="*/ 430 h 1155"/>
                  <a:gd name="T68" fmla="*/ 11037 w 3248"/>
                  <a:gd name="T69" fmla="*/ 412 h 1155"/>
                  <a:gd name="T70" fmla="*/ 12439 w 3248"/>
                  <a:gd name="T71" fmla="*/ 405 h 1155"/>
                  <a:gd name="T72" fmla="*/ 12913 w 3248"/>
                  <a:gd name="T73" fmla="*/ 385 h 1155"/>
                  <a:gd name="T74" fmla="*/ 13569 w 3248"/>
                  <a:gd name="T75" fmla="*/ 373 h 1155"/>
                  <a:gd name="T76" fmla="*/ 13852 w 3248"/>
                  <a:gd name="T77" fmla="*/ 351 h 1155"/>
                  <a:gd name="T78" fmla="*/ 14856 w 3248"/>
                  <a:gd name="T79" fmla="*/ 342 h 1155"/>
                  <a:gd name="T80" fmla="*/ 15349 w 3248"/>
                  <a:gd name="T81" fmla="*/ 318 h 1155"/>
                  <a:gd name="T82" fmla="*/ 16216 w 3248"/>
                  <a:gd name="T83" fmla="*/ 312 h 1155"/>
                  <a:gd name="T84" fmla="*/ 16515 w 3248"/>
                  <a:gd name="T85" fmla="*/ 291 h 1155"/>
                  <a:gd name="T86" fmla="*/ 17120 w 3248"/>
                  <a:gd name="T87" fmla="*/ 276 h 1155"/>
                  <a:gd name="T88" fmla="*/ 17711 w 3248"/>
                  <a:gd name="T89" fmla="*/ 252 h 1155"/>
                  <a:gd name="T90" fmla="*/ 18288 w 3248"/>
                  <a:gd name="T91" fmla="*/ 247 h 1155"/>
                  <a:gd name="T92" fmla="*/ 18759 w 3248"/>
                  <a:gd name="T93" fmla="*/ 231 h 1155"/>
                  <a:gd name="T94" fmla="*/ 19818 w 3248"/>
                  <a:gd name="T95" fmla="*/ 216 h 1155"/>
                  <a:gd name="T96" fmla="*/ 20217 w 3248"/>
                  <a:gd name="T97" fmla="*/ 201 h 1155"/>
                  <a:gd name="T98" fmla="*/ 21015 w 3248"/>
                  <a:gd name="T99" fmla="*/ 192 h 1155"/>
                  <a:gd name="T100" fmla="*/ 21978 w 3248"/>
                  <a:gd name="T101" fmla="*/ 175 h 1155"/>
                  <a:gd name="T102" fmla="*/ 23644 w 3248"/>
                  <a:gd name="T103" fmla="*/ 166 h 1155"/>
                  <a:gd name="T104" fmla="*/ 23858 w 3248"/>
                  <a:gd name="T105" fmla="*/ 148 h 1155"/>
                  <a:gd name="T106" fmla="*/ 26092 w 3248"/>
                  <a:gd name="T107" fmla="*/ 141 h 1155"/>
                  <a:gd name="T108" fmla="*/ 26214 w 3248"/>
                  <a:gd name="T109" fmla="*/ 120 h 1155"/>
                  <a:gd name="T110" fmla="*/ 27386 w 3248"/>
                  <a:gd name="T111" fmla="*/ 108 h 1155"/>
                  <a:gd name="T112" fmla="*/ 27714 w 3248"/>
                  <a:gd name="T113" fmla="*/ 88 h 1155"/>
                  <a:gd name="T114" fmla="*/ 28753 w 3248"/>
                  <a:gd name="T115" fmla="*/ 66 h 1155"/>
                  <a:gd name="T116" fmla="*/ 32114 w 3248"/>
                  <a:gd name="T117" fmla="*/ 39 h 1155"/>
                  <a:gd name="T118" fmla="*/ 33468 w 3248"/>
                  <a:gd name="T119" fmla="*/ 16 h 1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48"/>
                  <a:gd name="T181" fmla="*/ 0 h 1155"/>
                  <a:gd name="T182" fmla="*/ 3248 w 3248"/>
                  <a:gd name="T183" fmla="*/ 1155 h 1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48" h="1155">
                    <a:moveTo>
                      <a:pt x="0" y="1155"/>
                    </a:moveTo>
                    <a:lnTo>
                      <a:pt x="11" y="1153"/>
                    </a:lnTo>
                    <a:lnTo>
                      <a:pt x="11" y="1116"/>
                    </a:lnTo>
                    <a:lnTo>
                      <a:pt x="17" y="1116"/>
                    </a:lnTo>
                    <a:lnTo>
                      <a:pt x="17" y="1084"/>
                    </a:lnTo>
                    <a:lnTo>
                      <a:pt x="18" y="1080"/>
                    </a:lnTo>
                    <a:lnTo>
                      <a:pt x="18" y="1048"/>
                    </a:lnTo>
                    <a:lnTo>
                      <a:pt x="24" y="1048"/>
                    </a:lnTo>
                    <a:lnTo>
                      <a:pt x="23" y="1008"/>
                    </a:lnTo>
                    <a:lnTo>
                      <a:pt x="29" y="1009"/>
                    </a:lnTo>
                    <a:lnTo>
                      <a:pt x="27" y="975"/>
                    </a:lnTo>
                    <a:lnTo>
                      <a:pt x="33" y="975"/>
                    </a:lnTo>
                    <a:lnTo>
                      <a:pt x="35" y="955"/>
                    </a:lnTo>
                    <a:lnTo>
                      <a:pt x="41" y="945"/>
                    </a:lnTo>
                    <a:lnTo>
                      <a:pt x="39" y="937"/>
                    </a:lnTo>
                    <a:lnTo>
                      <a:pt x="44" y="928"/>
                    </a:lnTo>
                    <a:lnTo>
                      <a:pt x="45" y="919"/>
                    </a:lnTo>
                    <a:lnTo>
                      <a:pt x="48" y="913"/>
                    </a:lnTo>
                    <a:lnTo>
                      <a:pt x="50" y="903"/>
                    </a:lnTo>
                    <a:lnTo>
                      <a:pt x="57" y="900"/>
                    </a:lnTo>
                    <a:lnTo>
                      <a:pt x="57" y="894"/>
                    </a:lnTo>
                    <a:lnTo>
                      <a:pt x="57" y="886"/>
                    </a:lnTo>
                    <a:lnTo>
                      <a:pt x="59" y="874"/>
                    </a:lnTo>
                    <a:lnTo>
                      <a:pt x="57" y="868"/>
                    </a:lnTo>
                    <a:lnTo>
                      <a:pt x="65" y="862"/>
                    </a:lnTo>
                    <a:lnTo>
                      <a:pt x="65" y="855"/>
                    </a:lnTo>
                    <a:lnTo>
                      <a:pt x="78" y="853"/>
                    </a:lnTo>
                    <a:lnTo>
                      <a:pt x="81" y="847"/>
                    </a:lnTo>
                    <a:lnTo>
                      <a:pt x="89" y="843"/>
                    </a:lnTo>
                    <a:lnTo>
                      <a:pt x="92" y="835"/>
                    </a:lnTo>
                    <a:lnTo>
                      <a:pt x="98" y="829"/>
                    </a:lnTo>
                    <a:lnTo>
                      <a:pt x="102" y="822"/>
                    </a:lnTo>
                    <a:lnTo>
                      <a:pt x="110" y="819"/>
                    </a:lnTo>
                    <a:lnTo>
                      <a:pt x="108" y="810"/>
                    </a:lnTo>
                    <a:lnTo>
                      <a:pt x="117" y="808"/>
                    </a:lnTo>
                    <a:lnTo>
                      <a:pt x="120" y="799"/>
                    </a:lnTo>
                    <a:lnTo>
                      <a:pt x="122" y="790"/>
                    </a:lnTo>
                    <a:lnTo>
                      <a:pt x="129" y="786"/>
                    </a:lnTo>
                    <a:lnTo>
                      <a:pt x="132" y="778"/>
                    </a:lnTo>
                    <a:lnTo>
                      <a:pt x="138" y="771"/>
                    </a:lnTo>
                    <a:lnTo>
                      <a:pt x="144" y="766"/>
                    </a:lnTo>
                    <a:lnTo>
                      <a:pt x="149" y="757"/>
                    </a:lnTo>
                    <a:lnTo>
                      <a:pt x="159" y="753"/>
                    </a:lnTo>
                    <a:lnTo>
                      <a:pt x="158" y="741"/>
                    </a:lnTo>
                    <a:lnTo>
                      <a:pt x="167" y="741"/>
                    </a:lnTo>
                    <a:lnTo>
                      <a:pt x="167" y="732"/>
                    </a:lnTo>
                    <a:lnTo>
                      <a:pt x="177" y="732"/>
                    </a:lnTo>
                    <a:lnTo>
                      <a:pt x="180" y="717"/>
                    </a:lnTo>
                    <a:lnTo>
                      <a:pt x="188" y="714"/>
                    </a:lnTo>
                    <a:lnTo>
                      <a:pt x="191" y="702"/>
                    </a:lnTo>
                    <a:lnTo>
                      <a:pt x="194" y="691"/>
                    </a:lnTo>
                    <a:lnTo>
                      <a:pt x="201" y="685"/>
                    </a:lnTo>
                    <a:lnTo>
                      <a:pt x="222" y="685"/>
                    </a:lnTo>
                    <a:lnTo>
                      <a:pt x="224" y="678"/>
                    </a:lnTo>
                    <a:lnTo>
                      <a:pt x="230" y="678"/>
                    </a:lnTo>
                    <a:lnTo>
                      <a:pt x="231" y="669"/>
                    </a:lnTo>
                    <a:lnTo>
                      <a:pt x="248" y="667"/>
                    </a:lnTo>
                    <a:lnTo>
                      <a:pt x="251" y="646"/>
                    </a:lnTo>
                    <a:lnTo>
                      <a:pt x="260" y="645"/>
                    </a:lnTo>
                    <a:lnTo>
                      <a:pt x="267" y="640"/>
                    </a:lnTo>
                    <a:lnTo>
                      <a:pt x="270" y="628"/>
                    </a:lnTo>
                    <a:lnTo>
                      <a:pt x="290" y="628"/>
                    </a:lnTo>
                    <a:lnTo>
                      <a:pt x="291" y="622"/>
                    </a:lnTo>
                    <a:lnTo>
                      <a:pt x="320" y="624"/>
                    </a:lnTo>
                    <a:lnTo>
                      <a:pt x="320" y="618"/>
                    </a:lnTo>
                    <a:lnTo>
                      <a:pt x="341" y="621"/>
                    </a:lnTo>
                    <a:lnTo>
                      <a:pt x="344" y="610"/>
                    </a:lnTo>
                    <a:lnTo>
                      <a:pt x="368" y="613"/>
                    </a:lnTo>
                    <a:lnTo>
                      <a:pt x="371" y="601"/>
                    </a:lnTo>
                    <a:lnTo>
                      <a:pt x="384" y="598"/>
                    </a:lnTo>
                    <a:lnTo>
                      <a:pt x="386" y="592"/>
                    </a:lnTo>
                    <a:lnTo>
                      <a:pt x="444" y="592"/>
                    </a:lnTo>
                    <a:lnTo>
                      <a:pt x="446" y="583"/>
                    </a:lnTo>
                    <a:lnTo>
                      <a:pt x="471" y="583"/>
                    </a:lnTo>
                    <a:lnTo>
                      <a:pt x="471" y="573"/>
                    </a:lnTo>
                    <a:lnTo>
                      <a:pt x="498" y="573"/>
                    </a:lnTo>
                    <a:lnTo>
                      <a:pt x="501" y="567"/>
                    </a:lnTo>
                    <a:lnTo>
                      <a:pt x="516" y="562"/>
                    </a:lnTo>
                    <a:lnTo>
                      <a:pt x="518" y="555"/>
                    </a:lnTo>
                    <a:lnTo>
                      <a:pt x="593" y="555"/>
                    </a:lnTo>
                    <a:lnTo>
                      <a:pt x="593" y="541"/>
                    </a:lnTo>
                    <a:lnTo>
                      <a:pt x="612" y="543"/>
                    </a:lnTo>
                    <a:lnTo>
                      <a:pt x="614" y="532"/>
                    </a:lnTo>
                    <a:lnTo>
                      <a:pt x="647" y="534"/>
                    </a:lnTo>
                    <a:lnTo>
                      <a:pt x="648" y="522"/>
                    </a:lnTo>
                    <a:lnTo>
                      <a:pt x="690" y="522"/>
                    </a:lnTo>
                    <a:lnTo>
                      <a:pt x="705" y="511"/>
                    </a:lnTo>
                    <a:lnTo>
                      <a:pt x="767" y="510"/>
                    </a:lnTo>
                    <a:lnTo>
                      <a:pt x="767" y="499"/>
                    </a:lnTo>
                    <a:lnTo>
                      <a:pt x="803" y="501"/>
                    </a:lnTo>
                    <a:lnTo>
                      <a:pt x="803" y="480"/>
                    </a:lnTo>
                    <a:lnTo>
                      <a:pt x="843" y="480"/>
                    </a:lnTo>
                    <a:lnTo>
                      <a:pt x="845" y="471"/>
                    </a:lnTo>
                    <a:lnTo>
                      <a:pt x="861" y="469"/>
                    </a:lnTo>
                    <a:lnTo>
                      <a:pt x="861" y="460"/>
                    </a:lnTo>
                    <a:lnTo>
                      <a:pt x="876" y="460"/>
                    </a:lnTo>
                    <a:lnTo>
                      <a:pt x="878" y="451"/>
                    </a:lnTo>
                    <a:lnTo>
                      <a:pt x="932" y="450"/>
                    </a:lnTo>
                    <a:lnTo>
                      <a:pt x="932" y="444"/>
                    </a:lnTo>
                    <a:lnTo>
                      <a:pt x="981" y="444"/>
                    </a:lnTo>
                    <a:lnTo>
                      <a:pt x="984" y="429"/>
                    </a:lnTo>
                    <a:lnTo>
                      <a:pt x="996" y="430"/>
                    </a:lnTo>
                    <a:lnTo>
                      <a:pt x="996" y="421"/>
                    </a:lnTo>
                    <a:lnTo>
                      <a:pt x="1047" y="421"/>
                    </a:lnTo>
                    <a:lnTo>
                      <a:pt x="1046" y="412"/>
                    </a:lnTo>
                    <a:lnTo>
                      <a:pt x="1137" y="412"/>
                    </a:lnTo>
                    <a:lnTo>
                      <a:pt x="1136" y="403"/>
                    </a:lnTo>
                    <a:lnTo>
                      <a:pt x="1179" y="405"/>
                    </a:lnTo>
                    <a:lnTo>
                      <a:pt x="1179" y="391"/>
                    </a:lnTo>
                    <a:lnTo>
                      <a:pt x="1220" y="393"/>
                    </a:lnTo>
                    <a:lnTo>
                      <a:pt x="1224" y="385"/>
                    </a:lnTo>
                    <a:lnTo>
                      <a:pt x="1230" y="385"/>
                    </a:lnTo>
                    <a:lnTo>
                      <a:pt x="1235" y="375"/>
                    </a:lnTo>
                    <a:lnTo>
                      <a:pt x="1286" y="373"/>
                    </a:lnTo>
                    <a:lnTo>
                      <a:pt x="1286" y="360"/>
                    </a:lnTo>
                    <a:lnTo>
                      <a:pt x="1311" y="360"/>
                    </a:lnTo>
                    <a:lnTo>
                      <a:pt x="1313" y="351"/>
                    </a:lnTo>
                    <a:lnTo>
                      <a:pt x="1382" y="351"/>
                    </a:lnTo>
                    <a:lnTo>
                      <a:pt x="1380" y="342"/>
                    </a:lnTo>
                    <a:lnTo>
                      <a:pt x="1409" y="342"/>
                    </a:lnTo>
                    <a:lnTo>
                      <a:pt x="1409" y="330"/>
                    </a:lnTo>
                    <a:lnTo>
                      <a:pt x="1457" y="330"/>
                    </a:lnTo>
                    <a:lnTo>
                      <a:pt x="1455" y="318"/>
                    </a:lnTo>
                    <a:lnTo>
                      <a:pt x="1475" y="316"/>
                    </a:lnTo>
                    <a:lnTo>
                      <a:pt x="1476" y="309"/>
                    </a:lnTo>
                    <a:lnTo>
                      <a:pt x="1538" y="312"/>
                    </a:lnTo>
                    <a:lnTo>
                      <a:pt x="1539" y="301"/>
                    </a:lnTo>
                    <a:lnTo>
                      <a:pt x="1562" y="300"/>
                    </a:lnTo>
                    <a:lnTo>
                      <a:pt x="1565" y="291"/>
                    </a:lnTo>
                    <a:lnTo>
                      <a:pt x="1616" y="291"/>
                    </a:lnTo>
                    <a:lnTo>
                      <a:pt x="1617" y="276"/>
                    </a:lnTo>
                    <a:lnTo>
                      <a:pt x="1623" y="276"/>
                    </a:lnTo>
                    <a:lnTo>
                      <a:pt x="1625" y="268"/>
                    </a:lnTo>
                    <a:lnTo>
                      <a:pt x="1676" y="270"/>
                    </a:lnTo>
                    <a:lnTo>
                      <a:pt x="1679" y="252"/>
                    </a:lnTo>
                    <a:lnTo>
                      <a:pt x="1688" y="252"/>
                    </a:lnTo>
                    <a:lnTo>
                      <a:pt x="1689" y="246"/>
                    </a:lnTo>
                    <a:lnTo>
                      <a:pt x="1734" y="247"/>
                    </a:lnTo>
                    <a:lnTo>
                      <a:pt x="1736" y="243"/>
                    </a:lnTo>
                    <a:lnTo>
                      <a:pt x="1782" y="244"/>
                    </a:lnTo>
                    <a:lnTo>
                      <a:pt x="1779" y="231"/>
                    </a:lnTo>
                    <a:lnTo>
                      <a:pt x="1821" y="232"/>
                    </a:lnTo>
                    <a:lnTo>
                      <a:pt x="1821" y="216"/>
                    </a:lnTo>
                    <a:lnTo>
                      <a:pt x="1880" y="216"/>
                    </a:lnTo>
                    <a:lnTo>
                      <a:pt x="1880" y="208"/>
                    </a:lnTo>
                    <a:lnTo>
                      <a:pt x="1916" y="210"/>
                    </a:lnTo>
                    <a:lnTo>
                      <a:pt x="1916" y="201"/>
                    </a:lnTo>
                    <a:lnTo>
                      <a:pt x="1947" y="201"/>
                    </a:lnTo>
                    <a:lnTo>
                      <a:pt x="1946" y="189"/>
                    </a:lnTo>
                    <a:lnTo>
                      <a:pt x="1992" y="192"/>
                    </a:lnTo>
                    <a:lnTo>
                      <a:pt x="1994" y="183"/>
                    </a:lnTo>
                    <a:lnTo>
                      <a:pt x="2085" y="181"/>
                    </a:lnTo>
                    <a:lnTo>
                      <a:pt x="2084" y="175"/>
                    </a:lnTo>
                    <a:lnTo>
                      <a:pt x="2115" y="175"/>
                    </a:lnTo>
                    <a:lnTo>
                      <a:pt x="2117" y="166"/>
                    </a:lnTo>
                    <a:lnTo>
                      <a:pt x="2243" y="166"/>
                    </a:lnTo>
                    <a:lnTo>
                      <a:pt x="2241" y="156"/>
                    </a:lnTo>
                    <a:lnTo>
                      <a:pt x="2261" y="159"/>
                    </a:lnTo>
                    <a:lnTo>
                      <a:pt x="2262" y="148"/>
                    </a:lnTo>
                    <a:lnTo>
                      <a:pt x="2345" y="147"/>
                    </a:lnTo>
                    <a:lnTo>
                      <a:pt x="2345" y="141"/>
                    </a:lnTo>
                    <a:lnTo>
                      <a:pt x="2475" y="141"/>
                    </a:lnTo>
                    <a:lnTo>
                      <a:pt x="2477" y="132"/>
                    </a:lnTo>
                    <a:lnTo>
                      <a:pt x="2484" y="133"/>
                    </a:lnTo>
                    <a:lnTo>
                      <a:pt x="2486" y="120"/>
                    </a:lnTo>
                    <a:lnTo>
                      <a:pt x="2535" y="121"/>
                    </a:lnTo>
                    <a:lnTo>
                      <a:pt x="2535" y="109"/>
                    </a:lnTo>
                    <a:lnTo>
                      <a:pt x="2597" y="108"/>
                    </a:lnTo>
                    <a:lnTo>
                      <a:pt x="2597" y="100"/>
                    </a:lnTo>
                    <a:lnTo>
                      <a:pt x="2627" y="99"/>
                    </a:lnTo>
                    <a:lnTo>
                      <a:pt x="2628" y="88"/>
                    </a:lnTo>
                    <a:lnTo>
                      <a:pt x="2651" y="88"/>
                    </a:lnTo>
                    <a:lnTo>
                      <a:pt x="2655" y="64"/>
                    </a:lnTo>
                    <a:lnTo>
                      <a:pt x="2727" y="66"/>
                    </a:lnTo>
                    <a:lnTo>
                      <a:pt x="2729" y="52"/>
                    </a:lnTo>
                    <a:lnTo>
                      <a:pt x="3044" y="51"/>
                    </a:lnTo>
                    <a:lnTo>
                      <a:pt x="3044" y="39"/>
                    </a:lnTo>
                    <a:lnTo>
                      <a:pt x="3137" y="37"/>
                    </a:lnTo>
                    <a:lnTo>
                      <a:pt x="3134" y="18"/>
                    </a:lnTo>
                    <a:lnTo>
                      <a:pt x="3174" y="16"/>
                    </a:lnTo>
                    <a:lnTo>
                      <a:pt x="3176" y="1"/>
                    </a:lnTo>
                    <a:lnTo>
                      <a:pt x="3248" y="0"/>
                    </a:lnTo>
                  </a:path>
                </a:pathLst>
              </a:custGeom>
              <a:noFill/>
              <a:ln w="25400" cap="flat" cmpd="sng">
                <a:solidFill>
                  <a:schemeClr val="accent2"/>
                </a:solidFill>
                <a:prstDash val="solid"/>
                <a:round/>
                <a:headEnd type="none" w="med" len="med"/>
                <a:tailEnd type="none" w="med" len="med"/>
              </a:ln>
            </p:spPr>
            <p:txBody>
              <a:bodyPr/>
              <a:lstStyle/>
              <a:p>
                <a:pPr defTabSz="457200" fontAlgn="base">
                  <a:spcBef>
                    <a:spcPct val="0"/>
                  </a:spcBef>
                  <a:spcAft>
                    <a:spcPct val="0"/>
                  </a:spcAft>
                </a:pPr>
                <a:endParaRPr lang="fr-FR">
                  <a:solidFill>
                    <a:prstClr val="black"/>
                  </a:solidFill>
                  <a:cs typeface="Arial" charset="0"/>
                </a:endParaRPr>
              </a:p>
            </p:txBody>
          </p:sp>
          <p:sp>
            <p:nvSpPr>
              <p:cNvPr id="126013" name="Text Box 64"/>
              <p:cNvSpPr txBox="1">
                <a:spLocks noChangeArrowheads="1"/>
              </p:cNvSpPr>
              <p:nvPr/>
            </p:nvSpPr>
            <p:spPr bwMode="auto">
              <a:xfrm rot="-5400000">
                <a:off x="51" y="1898"/>
                <a:ext cx="2116" cy="212"/>
              </a:xfrm>
              <a:prstGeom prst="rect">
                <a:avLst/>
              </a:prstGeom>
              <a:noFill/>
              <a:ln w="9525" algn="ctr">
                <a:noFill/>
                <a:miter lim="800000"/>
                <a:headEnd/>
                <a:tailEnd/>
              </a:ln>
            </p:spPr>
            <p:txBody>
              <a:bodyPr>
                <a:spAutoFit/>
              </a:bodyPr>
              <a:lstStyle/>
              <a:p>
                <a:pPr algn="ctr" fontAlgn="base">
                  <a:spcBef>
                    <a:spcPct val="0"/>
                  </a:spcBef>
                  <a:spcAft>
                    <a:spcPct val="0"/>
                  </a:spcAft>
                </a:pPr>
                <a:r>
                  <a:rPr lang="en-GB" sz="1600">
                    <a:solidFill>
                      <a:prstClr val="white"/>
                    </a:solidFill>
                    <a:cs typeface="Arial" charset="0"/>
                  </a:rPr>
                  <a:t>K-M estimated rate (% per year)</a:t>
                </a:r>
              </a:p>
            </p:txBody>
          </p:sp>
        </p:grpSp>
        <p:sp>
          <p:nvSpPr>
            <p:cNvPr id="125984" name="Text Box 63"/>
            <p:cNvSpPr txBox="1">
              <a:spLocks noChangeArrowheads="1"/>
            </p:cNvSpPr>
            <p:nvPr/>
          </p:nvSpPr>
          <p:spPr bwMode="auto">
            <a:xfrm>
              <a:off x="2589004" y="1326735"/>
              <a:ext cx="6167073" cy="338554"/>
            </a:xfrm>
            <a:prstGeom prst="rect">
              <a:avLst/>
            </a:prstGeom>
            <a:noFill/>
            <a:ln w="25400" algn="ctr">
              <a:noFill/>
              <a:miter lim="800000"/>
              <a:headEnd/>
              <a:tailEnd/>
            </a:ln>
          </p:spPr>
          <p:txBody>
            <a:bodyPr wrap="none">
              <a:spAutoFit/>
            </a:bodyPr>
            <a:lstStyle/>
            <a:p>
              <a:pPr algn="ctr" fontAlgn="base">
                <a:spcBef>
                  <a:spcPct val="0"/>
                </a:spcBef>
                <a:spcAft>
                  <a:spcPct val="0"/>
                </a:spcAft>
              </a:pPr>
              <a:r>
                <a:rPr lang="en-GB" sz="1600">
                  <a:solidFill>
                    <a:prstClr val="white"/>
                  </a:solidFill>
                  <a:cs typeface="Arial" charset="0"/>
                </a:rPr>
                <a:t>Completeness of follow-up 99.97% = five patients lost to follow-up</a:t>
              </a:r>
            </a:p>
          </p:txBody>
        </p:sp>
      </p:grpSp>
      <p:sp>
        <p:nvSpPr>
          <p:cNvPr id="125981" name="Text Box 8"/>
          <p:cNvSpPr txBox="1">
            <a:spLocks noChangeArrowheads="1"/>
          </p:cNvSpPr>
          <p:nvPr/>
        </p:nvSpPr>
        <p:spPr bwMode="gray">
          <a:xfrm>
            <a:off x="307123" y="6338888"/>
            <a:ext cx="4089400" cy="442912"/>
          </a:xfrm>
          <a:prstGeom prst="rect">
            <a:avLst/>
          </a:prstGeom>
          <a:noFill/>
          <a:ln w="9525">
            <a:noFill/>
            <a:miter lim="800000"/>
            <a:headEnd/>
            <a:tailEnd/>
          </a:ln>
        </p:spPr>
        <p:txBody>
          <a:bodyPr lIns="0" tIns="0" rIns="0" bIns="0" anchor="b">
            <a:spAutoFit/>
          </a:bodyPr>
          <a:lstStyle/>
          <a:p>
            <a:pPr fontAlgn="base">
              <a:lnSpc>
                <a:spcPct val="80000"/>
              </a:lnSpc>
              <a:spcBef>
                <a:spcPct val="20000"/>
              </a:spcBef>
              <a:spcAft>
                <a:spcPct val="0"/>
              </a:spcAft>
            </a:pPr>
            <a:r>
              <a:rPr lang="fr-FR" sz="1600" dirty="0" err="1">
                <a:solidFill>
                  <a:prstClr val="white"/>
                </a:solidFill>
                <a:latin typeface="Calibri" pitchFamily="34" charset="0"/>
                <a:cs typeface="Arial" charset="0"/>
              </a:rPr>
              <a:t>Wallentin</a:t>
            </a:r>
            <a:r>
              <a:rPr lang="fr-FR" sz="1600" dirty="0">
                <a:solidFill>
                  <a:prstClr val="white"/>
                </a:solidFill>
                <a:latin typeface="Calibri" pitchFamily="34" charset="0"/>
                <a:cs typeface="Arial" charset="0"/>
              </a:rPr>
              <a:t> L et al. NEJM . 2009;</a:t>
            </a:r>
          </a:p>
          <a:p>
            <a:pPr fontAlgn="base">
              <a:lnSpc>
                <a:spcPct val="80000"/>
              </a:lnSpc>
              <a:spcBef>
                <a:spcPct val="20000"/>
              </a:spcBef>
              <a:spcAft>
                <a:spcPct val="0"/>
              </a:spcAft>
            </a:pPr>
            <a:r>
              <a:rPr lang="fr-FR" sz="1600" dirty="0">
                <a:solidFill>
                  <a:prstClr val="white"/>
                </a:solidFill>
                <a:latin typeface="Calibri" pitchFamily="34" charset="0"/>
                <a:cs typeface="Arial" charset="0"/>
              </a:rPr>
              <a:t>361:1045-57 (</a:t>
            </a:r>
            <a:r>
              <a:rPr lang="fr-FR" sz="1600" dirty="0" err="1">
                <a:solidFill>
                  <a:prstClr val="white"/>
                </a:solidFill>
                <a:latin typeface="Calibri" pitchFamily="34" charset="0"/>
                <a:cs typeface="Arial" charset="0"/>
              </a:rPr>
              <a:t>Supplementary</a:t>
            </a:r>
            <a:r>
              <a:rPr lang="fr-FR" sz="1600" dirty="0">
                <a:solidFill>
                  <a:prstClr val="white"/>
                </a:solidFill>
                <a:latin typeface="Calibri" pitchFamily="34" charset="0"/>
                <a:cs typeface="Arial" charset="0"/>
              </a:rPr>
              <a:t> </a:t>
            </a:r>
            <a:r>
              <a:rPr lang="fr-FR" sz="1600" dirty="0" err="1">
                <a:solidFill>
                  <a:prstClr val="white"/>
                </a:solidFill>
                <a:latin typeface="Calibri" pitchFamily="34" charset="0"/>
                <a:cs typeface="Arial" charset="0"/>
              </a:rPr>
              <a:t>Appendix</a:t>
            </a:r>
            <a:r>
              <a:rPr lang="fr-FR" sz="1600" dirty="0">
                <a:solidFill>
                  <a:prstClr val="white"/>
                </a:solidFill>
                <a:latin typeface="Calibri" pitchFamily="34" charset="0"/>
                <a:cs typeface="Arial" charset="0"/>
              </a:rPr>
              <a:t>).</a:t>
            </a:r>
            <a:endParaRPr lang="en-US" sz="1600" dirty="0">
              <a:solidFill>
                <a:prstClr val="white"/>
              </a:solidFill>
              <a:latin typeface="Calibri" pitchFamily="34" charset="0"/>
              <a:cs typeface="Arial" charset="0"/>
            </a:endParaRPr>
          </a:p>
        </p:txBody>
      </p:sp>
    </p:spTree>
    <p:extLst>
      <p:ext uri="{BB962C8B-B14F-4D97-AF65-F5344CB8AC3E}">
        <p14:creationId xmlns:p14="http://schemas.microsoft.com/office/powerpoint/2010/main" val="31120481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293688"/>
            <a:ext cx="8229600" cy="560387"/>
          </a:xfrm>
        </p:spPr>
        <p:txBody>
          <a:bodyPr/>
          <a:lstStyle/>
          <a:p>
            <a:pPr eaLnBrk="1" hangingPunct="1"/>
            <a:r>
              <a:rPr lang="en-US" smtClean="0">
                <a:latin typeface="Calibri" pitchFamily="34" charset="0"/>
                <a:ea typeface="ＭＳ Ｐゴシック" pitchFamily="34" charset="-128"/>
              </a:rPr>
              <a:t>Prasugrel?</a:t>
            </a:r>
          </a:p>
        </p:txBody>
      </p:sp>
      <p:sp>
        <p:nvSpPr>
          <p:cNvPr id="126979" name="Content Placeholder 2"/>
          <p:cNvSpPr>
            <a:spLocks noGrp="1"/>
          </p:cNvSpPr>
          <p:nvPr>
            <p:ph idx="1"/>
          </p:nvPr>
        </p:nvSpPr>
        <p:spPr>
          <a:xfrm>
            <a:off x="457200" y="1300163"/>
            <a:ext cx="7215188" cy="2890837"/>
          </a:xfrm>
        </p:spPr>
        <p:txBody>
          <a:bodyPr/>
          <a:lstStyle/>
          <a:p>
            <a:pPr marL="0" lvl="1" indent="0" eaLnBrk="1" hangingPunct="1">
              <a:buFont typeface="Arial" charset="0"/>
              <a:buNone/>
            </a:pPr>
            <a:r>
              <a:rPr lang="en-US" sz="2400" smtClean="0">
                <a:latin typeface="Calibri" pitchFamily="34" charset="0"/>
                <a:ea typeface="ＭＳ Ｐゴシック" pitchFamily="34" charset="-128"/>
              </a:rPr>
              <a:t>Efficacy benefit over clopidogrel in patients undergoing PCI in TRITON TIMI-38 but with increased bleeding risk</a:t>
            </a:r>
          </a:p>
          <a:p>
            <a:pPr marL="0" lvl="1" indent="0" eaLnBrk="1" hangingPunct="1">
              <a:buFont typeface="Arial" charset="0"/>
              <a:buNone/>
            </a:pPr>
            <a:r>
              <a:rPr lang="en-US" sz="2400" smtClean="0">
                <a:latin typeface="Calibri" pitchFamily="34" charset="0"/>
                <a:ea typeface="ＭＳ Ｐゴシック" pitchFamily="34" charset="-128"/>
              </a:rPr>
              <a:t>Medically-managed ACS not studied</a:t>
            </a: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custDataLst>
      <p:tags r:id="rId1"/>
    </p:custDataLst>
    <p:extLst>
      <p:ext uri="{BB962C8B-B14F-4D97-AF65-F5344CB8AC3E}">
        <p14:creationId xmlns:p14="http://schemas.microsoft.com/office/powerpoint/2010/main" val="35222968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81" y="894735"/>
            <a:ext cx="7534791" cy="593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63329" y="894735"/>
            <a:ext cx="3972232" cy="4129548"/>
            <a:chOff x="1563329" y="894735"/>
            <a:chExt cx="3972232" cy="4129548"/>
          </a:xfrm>
        </p:grpSpPr>
        <p:sp>
          <p:nvSpPr>
            <p:cNvPr id="17" name="Rectangle 16"/>
            <p:cNvSpPr/>
            <p:nvPr/>
          </p:nvSpPr>
          <p:spPr bwMode="auto">
            <a:xfrm>
              <a:off x="4070555" y="894735"/>
              <a:ext cx="1465006" cy="1740310"/>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
          <p:nvSpPr>
            <p:cNvPr id="18" name="Rectangle 17"/>
            <p:cNvSpPr/>
            <p:nvPr/>
          </p:nvSpPr>
          <p:spPr bwMode="auto">
            <a:xfrm>
              <a:off x="1563329" y="2565605"/>
              <a:ext cx="3972232" cy="97708"/>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
          <p:nvSpPr>
            <p:cNvPr id="19" name="Rectangle 18"/>
            <p:cNvSpPr/>
            <p:nvPr/>
          </p:nvSpPr>
          <p:spPr bwMode="auto">
            <a:xfrm>
              <a:off x="1563329" y="2637502"/>
              <a:ext cx="2428567" cy="2386781"/>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grpSp>
    </p:spTree>
    <p:extLst>
      <p:ext uri="{BB962C8B-B14F-4D97-AF65-F5344CB8AC3E}">
        <p14:creationId xmlns:p14="http://schemas.microsoft.com/office/powerpoint/2010/main" val="969153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p:cNvSpPr>
            <a:spLocks noGrp="1"/>
          </p:cNvSpPr>
          <p:nvPr>
            <p:ph type="title"/>
          </p:nvPr>
        </p:nvSpPr>
        <p:spPr>
          <a:xfrm>
            <a:off x="457200" y="1184030"/>
            <a:ext cx="8036168" cy="685800"/>
          </a:xfrm>
        </p:spPr>
        <p:txBody>
          <a:bodyPr lIns="91440" tIns="45720" rIns="91440" bIns="45720"/>
          <a:lstStyle/>
          <a:p>
            <a:pPr>
              <a:defRPr/>
            </a:pPr>
            <a:r>
              <a:rPr lang="en-CA" sz="2400" b="1" dirty="0" err="1" smtClean="0">
                <a:latin typeface="+mn-lt"/>
              </a:rPr>
              <a:t>Antiplatelet</a:t>
            </a:r>
            <a:r>
              <a:rPr lang="en-CA" sz="2400" b="1" dirty="0" smtClean="0">
                <a:latin typeface="+mn-lt"/>
              </a:rPr>
              <a:t> therapy for secondary prevention in the first year following an acute coronary syndrome</a:t>
            </a:r>
            <a:endParaRPr lang="en-US" sz="2400" b="1" dirty="0" smtClean="0">
              <a:latin typeface="+mn-lt"/>
            </a:endParaRPr>
          </a:p>
        </p:txBody>
      </p:sp>
      <p:sp>
        <p:nvSpPr>
          <p:cNvPr id="6147" name="Content Placeholder 4"/>
          <p:cNvSpPr>
            <a:spLocks noGrp="1"/>
          </p:cNvSpPr>
          <p:nvPr>
            <p:ph idx="1"/>
          </p:nvPr>
        </p:nvSpPr>
        <p:spPr>
          <a:xfrm>
            <a:off x="234949" y="1951038"/>
            <a:ext cx="8258419" cy="4449762"/>
          </a:xfrm>
        </p:spPr>
        <p:txBody>
          <a:bodyPr lIns="91440" tIns="45720" rIns="91440" bIns="45720"/>
          <a:lstStyle/>
          <a:p>
            <a:pPr>
              <a:spcAft>
                <a:spcPts val="1200"/>
              </a:spcAft>
              <a:buFont typeface="+mj-lt"/>
              <a:buAutoNum type="arabicPeriod"/>
              <a:defRPr/>
            </a:pPr>
            <a:r>
              <a:rPr lang="en-CA" sz="1800" b="0" dirty="0" smtClean="0"/>
              <a:t>For all patients with ACS who survive to hospital discharge, indefinite therapy with low-dose ASA (75-162 mg daily) is recommended (Class I, Level A). For patients allergic to or intolerant of ASA, indefinite therapy             with clopidogrel 75 mg daily is recommended (Class </a:t>
            </a:r>
            <a:r>
              <a:rPr lang="en-CA" sz="1800" b="0" dirty="0" err="1" smtClean="0"/>
              <a:t>IIa</a:t>
            </a:r>
            <a:r>
              <a:rPr lang="en-CA" sz="1800" b="0" dirty="0" smtClean="0"/>
              <a:t>, Level B).</a:t>
            </a:r>
          </a:p>
          <a:p>
            <a:pPr>
              <a:spcAft>
                <a:spcPts val="1200"/>
              </a:spcAft>
              <a:buFont typeface="+mj-lt"/>
              <a:buAutoNum type="arabicPeriod"/>
              <a:defRPr/>
            </a:pPr>
            <a:r>
              <a:rPr lang="en-CA" sz="1800" b="0" dirty="0" smtClean="0">
                <a:solidFill>
                  <a:srgbClr val="FF0000"/>
                </a:solidFill>
              </a:rPr>
              <a:t>For patients presenting with NSTEACS who are medically managed, clopidogrel 75 mg daily is recommended in addition to ASA 75-162 mg daily for at least 1 month (Class I, Level A) and up to 12 months in the absence of an excessive risk of bleeding (Class I, Level B).</a:t>
            </a:r>
            <a:endParaRPr lang="en-US" sz="1800" b="0" dirty="0" smtClean="0">
              <a:solidFill>
                <a:srgbClr val="FF0000"/>
              </a:solidFill>
            </a:endParaRPr>
          </a:p>
          <a:p>
            <a:pPr>
              <a:spcAft>
                <a:spcPts val="1200"/>
              </a:spcAft>
              <a:buFont typeface="+mj-lt"/>
              <a:buAutoNum type="arabicPeriod"/>
              <a:defRPr/>
            </a:pPr>
            <a:r>
              <a:rPr lang="en-CA" sz="1800" b="0" dirty="0" smtClean="0"/>
              <a:t>For patients presenting with STEMI who are medically managed, clopidogrel 75 mg daily is recommended in addition to ASA 75-162 mg daily for at least 14 days (Class I, Level B) and up to 12 months in the absence of an excessive risk of bleeding (Class </a:t>
            </a:r>
            <a:r>
              <a:rPr lang="en-CA" sz="1800" b="0" dirty="0" err="1" smtClean="0"/>
              <a:t>IIb</a:t>
            </a:r>
            <a:r>
              <a:rPr lang="en-CA" sz="1800" b="0" dirty="0" smtClean="0"/>
              <a:t>, Level C). </a:t>
            </a:r>
          </a:p>
          <a:p>
            <a:pPr>
              <a:spcAft>
                <a:spcPts val="1200"/>
              </a:spcAft>
              <a:buFont typeface="+mj-lt"/>
              <a:buAutoNum type="arabicPeriod"/>
              <a:defRPr/>
            </a:pPr>
            <a:r>
              <a:rPr lang="en-CA" sz="1800" b="0" dirty="0">
                <a:solidFill>
                  <a:srgbClr val="FF0000"/>
                </a:solidFill>
              </a:rPr>
              <a:t>For patients with ACS, </a:t>
            </a:r>
            <a:r>
              <a:rPr lang="en-CA" sz="1800" b="0" dirty="0" err="1">
                <a:solidFill>
                  <a:srgbClr val="FF0000"/>
                </a:solidFill>
              </a:rPr>
              <a:t>ticagrelor</a:t>
            </a:r>
            <a:r>
              <a:rPr lang="en-CA" sz="1800" b="0" dirty="0">
                <a:solidFill>
                  <a:srgbClr val="FF0000"/>
                </a:solidFill>
              </a:rPr>
              <a:t> 90 mg twice daily may be added to ASA 75-162 mg daily for 12 months (Class I, Level B)</a:t>
            </a:r>
            <a:r>
              <a:rPr lang="en-CA" sz="1800" b="0" dirty="0" smtClean="0"/>
              <a:t>.</a:t>
            </a:r>
          </a:p>
          <a:p>
            <a:pPr marL="457200" indent="-457200">
              <a:buFont typeface="Calibri" pitchFamily="34" charset="0"/>
              <a:buAutoNum type="arabicPeriod"/>
              <a:defRPr/>
            </a:pPr>
            <a:endParaRPr lang="en-CA" sz="1800" dirty="0" smtClean="0"/>
          </a:p>
        </p:txBody>
      </p:sp>
    </p:spTree>
    <p:extLst>
      <p:ext uri="{BB962C8B-B14F-4D97-AF65-F5344CB8AC3E}">
        <p14:creationId xmlns:p14="http://schemas.microsoft.com/office/powerpoint/2010/main" val="1133049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274638"/>
            <a:ext cx="8229600" cy="701675"/>
          </a:xfrm>
        </p:spPr>
        <p:txBody>
          <a:bodyPr/>
          <a:lstStyle/>
          <a:p>
            <a:pPr eaLnBrk="1" hangingPunct="1"/>
            <a:r>
              <a:rPr lang="en-US" dirty="0" smtClean="0">
                <a:latin typeface="Calibri" pitchFamily="34" charset="0"/>
              </a:rPr>
              <a:t>Objectives</a:t>
            </a:r>
          </a:p>
        </p:txBody>
      </p:sp>
      <p:sp>
        <p:nvSpPr>
          <p:cNvPr id="113667" name="Content Placeholder 2"/>
          <p:cNvSpPr>
            <a:spLocks noGrp="1"/>
          </p:cNvSpPr>
          <p:nvPr>
            <p:ph idx="1"/>
          </p:nvPr>
        </p:nvSpPr>
        <p:spPr>
          <a:xfrm>
            <a:off x="457199" y="999301"/>
            <a:ext cx="7323139" cy="4906963"/>
          </a:xfrm>
        </p:spPr>
        <p:txBody>
          <a:bodyPr/>
          <a:lstStyle/>
          <a:p>
            <a:pPr marL="0" indent="0" eaLnBrk="1" hangingPunct="1"/>
            <a:r>
              <a:rPr lang="en-US" dirty="0" smtClean="0">
                <a:latin typeface="Calibri" pitchFamily="34" charset="0"/>
              </a:rPr>
              <a:t>Interpret </a:t>
            </a:r>
            <a:r>
              <a:rPr lang="en-US" dirty="0">
                <a:latin typeface="Calibri" pitchFamily="34" charset="0"/>
              </a:rPr>
              <a:t>the Canadian Cardiovascular Society Guideline recommendations regarding the use antiplatelet therapy </a:t>
            </a:r>
            <a:r>
              <a:rPr lang="en-US" dirty="0" smtClean="0">
                <a:latin typeface="Calibri" pitchFamily="34" charset="0"/>
              </a:rPr>
              <a:t>                 in </a:t>
            </a:r>
            <a:r>
              <a:rPr lang="en-US" dirty="0">
                <a:latin typeface="Calibri" pitchFamily="34" charset="0"/>
              </a:rPr>
              <a:t>patients with acute coronary </a:t>
            </a:r>
            <a:r>
              <a:rPr lang="en-US" dirty="0" smtClean="0">
                <a:latin typeface="Calibri" pitchFamily="34" charset="0"/>
              </a:rPr>
              <a:t>syndrome.</a:t>
            </a:r>
            <a:endParaRPr lang="en-US" dirty="0">
              <a:latin typeface="Calibri" pitchFamily="34" charset="0"/>
            </a:endParaRPr>
          </a:p>
          <a:p>
            <a:pPr marL="0" indent="0" eaLnBrk="1" hangingPunct="1"/>
            <a:r>
              <a:rPr lang="en-US" dirty="0" smtClean="0">
                <a:latin typeface="Calibri" pitchFamily="34" charset="0"/>
              </a:rPr>
              <a:t>Recognize when antiplatelet therapy may be interrupted                     and when it should be continued.</a:t>
            </a:r>
          </a:p>
          <a:p>
            <a:pPr marL="0" indent="0" eaLnBrk="1" hangingPunct="1"/>
            <a:r>
              <a:rPr lang="en-US" dirty="0" smtClean="0">
                <a:latin typeface="Calibri" pitchFamily="34" charset="0"/>
              </a:rPr>
              <a:t>Examine the role of antiplatelet therapy in clinical scenarios including:</a:t>
            </a:r>
          </a:p>
          <a:p>
            <a:pPr marL="0" indent="0" eaLnBrk="1" hangingPunct="1"/>
            <a:r>
              <a:rPr lang="en-US" dirty="0">
                <a:latin typeface="Calibri" pitchFamily="34" charset="0"/>
              </a:rPr>
              <a:t>	</a:t>
            </a:r>
            <a:r>
              <a:rPr lang="en-US" dirty="0" smtClean="0">
                <a:latin typeface="Calibri" pitchFamily="34" charset="0"/>
              </a:rPr>
              <a:t>Medically managed ACS</a:t>
            </a:r>
          </a:p>
          <a:p>
            <a:pPr marL="0" indent="0" eaLnBrk="1" hangingPunct="1"/>
            <a:r>
              <a:rPr lang="en-US" dirty="0">
                <a:latin typeface="Calibri" pitchFamily="34" charset="0"/>
              </a:rPr>
              <a:t>	</a:t>
            </a:r>
            <a:r>
              <a:rPr lang="en-US" dirty="0" smtClean="0">
                <a:latin typeface="Calibri" pitchFamily="34" charset="0"/>
              </a:rPr>
              <a:t>PCI managed ACS with bare metal and drug eluting 	stents</a:t>
            </a:r>
            <a:endParaRPr lang="en-US" dirty="0">
              <a:latin typeface="Calibri" pitchFamily="34" charset="0"/>
            </a:endParaRPr>
          </a:p>
          <a:p>
            <a:pPr marL="0" indent="0" eaLnBrk="1" hangingPunct="1"/>
            <a:r>
              <a:rPr lang="en-US" dirty="0" smtClean="0">
                <a:latin typeface="Calibri" pitchFamily="34" charset="0"/>
              </a:rPr>
              <a:t>	High risk ACS</a:t>
            </a:r>
          </a:p>
        </p:txBody>
      </p:sp>
      <p:sp>
        <p:nvSpPr>
          <p:cNvPr id="1024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28886671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Arthur</a:t>
            </a:r>
          </a:p>
        </p:txBody>
      </p:sp>
      <p:sp>
        <p:nvSpPr>
          <p:cNvPr id="114691" name="Content Placeholder 2"/>
          <p:cNvSpPr>
            <a:spLocks noGrp="1"/>
          </p:cNvSpPr>
          <p:nvPr>
            <p:ph idx="1"/>
          </p:nvPr>
        </p:nvSpPr>
        <p:spPr>
          <a:xfrm>
            <a:off x="457200" y="1066800"/>
            <a:ext cx="7697788" cy="4525963"/>
          </a:xfrm>
        </p:spPr>
        <p:txBody>
          <a:bodyPr/>
          <a:lstStyle/>
          <a:p>
            <a:pPr marL="0" indent="0" eaLnBrk="1" hangingPunct="1">
              <a:defRPr/>
            </a:pPr>
            <a:r>
              <a:rPr lang="en-US" dirty="0" smtClean="0">
                <a:latin typeface="Calibri" pitchFamily="34" charset="0"/>
              </a:rPr>
              <a:t>Our patient experienced an uncomplicated NSTEACS (NSTEMI) medically managed.</a:t>
            </a:r>
          </a:p>
          <a:p>
            <a:pPr marL="0" indent="0" eaLnBrk="1" hangingPunct="1">
              <a:defRPr/>
            </a:pPr>
            <a:r>
              <a:rPr lang="en-US" dirty="0" smtClean="0">
                <a:latin typeface="Calibri" pitchFamily="34" charset="0"/>
              </a:rPr>
              <a:t>He is discharged from hospital on the usual cocktail of </a:t>
            </a:r>
            <a:r>
              <a:rPr lang="en-US" dirty="0" err="1" smtClean="0">
                <a:latin typeface="Calibri" pitchFamily="34" charset="0"/>
              </a:rPr>
              <a:t>Statin</a:t>
            </a:r>
            <a:r>
              <a:rPr lang="en-US" dirty="0" smtClean="0">
                <a:latin typeface="Calibri" pitchFamily="34" charset="0"/>
              </a:rPr>
              <a:t>, ACEI and Beta blocker.</a:t>
            </a:r>
          </a:p>
          <a:p>
            <a:pPr eaLnBrk="1" hangingPunct="1">
              <a:defRPr/>
            </a:pPr>
            <a:r>
              <a:rPr lang="en-US" dirty="0" smtClean="0">
                <a:latin typeface="Calibri" pitchFamily="34" charset="0"/>
              </a:rPr>
              <a:t>His discharge </a:t>
            </a:r>
            <a:r>
              <a:rPr lang="en-US" dirty="0" err="1" smtClean="0">
                <a:latin typeface="Calibri" pitchFamily="34" charset="0"/>
              </a:rPr>
              <a:t>antiplatelet</a:t>
            </a:r>
            <a:r>
              <a:rPr lang="en-US" dirty="0" smtClean="0">
                <a:latin typeface="Calibri" pitchFamily="34" charset="0"/>
              </a:rPr>
              <a:t> regimen is:</a:t>
            </a:r>
          </a:p>
          <a:p>
            <a:pPr marL="536575" lvl="1" indent="-268288" eaLnBrk="1" hangingPunct="1">
              <a:defRPr/>
            </a:pPr>
            <a:r>
              <a:rPr lang="en-US" sz="2400" dirty="0" smtClean="0">
                <a:latin typeface="Calibri" pitchFamily="34" charset="0"/>
              </a:rPr>
              <a:t>ASA 81 mg OD with a view to lifetime use </a:t>
            </a:r>
          </a:p>
          <a:p>
            <a:pPr marL="536575" lvl="1" indent="-268288" eaLnBrk="1" hangingPunct="1">
              <a:defRPr/>
            </a:pPr>
            <a:r>
              <a:rPr lang="en-US" sz="2400" dirty="0" smtClean="0">
                <a:latin typeface="Calibri" pitchFamily="34" charset="0"/>
              </a:rPr>
              <a:t>Clopidogrel 75 mg OD with a view to 1 year of use but:</a:t>
            </a:r>
          </a:p>
          <a:p>
            <a:pPr marL="811213" lvl="2" indent="-7938" eaLnBrk="1" hangingPunct="1">
              <a:spcBef>
                <a:spcPts val="0"/>
              </a:spcBef>
              <a:buFont typeface="Arial" charset="0"/>
              <a:buNone/>
              <a:defRPr/>
            </a:pPr>
            <a:r>
              <a:rPr lang="en-US" sz="2000" dirty="0" smtClean="0">
                <a:latin typeface="Calibri" pitchFamily="34" charset="0"/>
              </a:rPr>
              <a:t>This may be discontinued after a minimum of 1 month                          if there is a high risk of bleeding.</a:t>
            </a:r>
          </a:p>
          <a:p>
            <a:pPr marL="811213" lvl="2" indent="-7938" eaLnBrk="1" hangingPunct="1">
              <a:buFont typeface="Arial" charset="0"/>
              <a:buNone/>
              <a:defRPr/>
            </a:pPr>
            <a:r>
              <a:rPr lang="en-US" sz="2000" dirty="0" smtClean="0">
                <a:latin typeface="Calibri" pitchFamily="34" charset="0"/>
              </a:rPr>
              <a:t>This  may be continued beyond 1 year if there is a high risk                       of thrombosis and low risk of bleeding.</a:t>
            </a:r>
          </a:p>
        </p:txBody>
      </p:sp>
      <p:cxnSp>
        <p:nvCxnSpPr>
          <p:cNvPr id="5" name="Straight Connector 4"/>
          <p:cNvCxnSpPr/>
          <p:nvPr/>
        </p:nvCxnSpPr>
        <p:spPr>
          <a:xfrm rot="5400000">
            <a:off x="677863" y="5197475"/>
            <a:ext cx="1104900"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24240329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722313" y="3557588"/>
            <a:ext cx="7772400" cy="1362075"/>
          </a:xfrm>
        </p:spPr>
        <p:txBody>
          <a:bodyPr anchor="t"/>
          <a:lstStyle/>
          <a:p>
            <a:pPr eaLnBrk="1" hangingPunct="1"/>
            <a:r>
              <a:rPr lang="en-US" sz="2800" b="1" smtClean="0">
                <a:latin typeface="Calibri" pitchFamily="34" charset="0"/>
              </a:rPr>
              <a:t/>
            </a:r>
            <a:br>
              <a:rPr lang="en-US" sz="2800" b="1" smtClean="0">
                <a:latin typeface="Calibri" pitchFamily="34" charset="0"/>
              </a:rPr>
            </a:br>
            <a:r>
              <a:rPr lang="en-US" sz="2800" b="1" smtClean="0">
                <a:latin typeface="Calibri" pitchFamily="34" charset="0"/>
              </a:rPr>
              <a:t>ARTHUR UNDERWENT PCI?</a:t>
            </a:r>
            <a:br>
              <a:rPr lang="en-US" sz="2800" b="1" smtClean="0">
                <a:latin typeface="Calibri" pitchFamily="34" charset="0"/>
              </a:rPr>
            </a:br>
            <a:r>
              <a:rPr lang="en-US" sz="2000" b="1" smtClean="0">
                <a:latin typeface="Calibri" pitchFamily="34" charset="0"/>
              </a:rPr>
              <a:t>	</a:t>
            </a:r>
            <a:r>
              <a:rPr lang="en-US" sz="2400" smtClean="0">
                <a:latin typeface="Calibri" pitchFamily="34" charset="0"/>
              </a:rPr>
              <a:t>WITH A BARE METAL STENT (BMS)</a:t>
            </a:r>
            <a:br>
              <a:rPr lang="en-US" sz="2400" smtClean="0">
                <a:latin typeface="Calibri" pitchFamily="34" charset="0"/>
              </a:rPr>
            </a:br>
            <a:r>
              <a:rPr lang="en-US" sz="2400" smtClean="0">
                <a:latin typeface="Calibri" pitchFamily="34" charset="0"/>
              </a:rPr>
              <a:t>	WITH A DRUG ELUTING STENT (DES)</a:t>
            </a:r>
            <a:br>
              <a:rPr lang="en-US" sz="2400" smtClean="0">
                <a:latin typeface="Calibri" pitchFamily="34" charset="0"/>
              </a:rPr>
            </a:br>
            <a:endParaRPr lang="en-US" sz="2400" smtClean="0">
              <a:latin typeface="Calibri" pitchFamily="34" charset="0"/>
            </a:endParaRPr>
          </a:p>
        </p:txBody>
      </p:sp>
      <p:sp>
        <p:nvSpPr>
          <p:cNvPr id="132099" name="Content Placeholder 2"/>
          <p:cNvSpPr>
            <a:spLocks noGrp="1"/>
          </p:cNvSpPr>
          <p:nvPr>
            <p:ph idx="1"/>
          </p:nvPr>
        </p:nvSpPr>
        <p:spPr>
          <a:xfrm>
            <a:off x="722313" y="2251075"/>
            <a:ext cx="7772400" cy="1625600"/>
          </a:xfrm>
        </p:spPr>
        <p:txBody>
          <a:bodyPr anchor="b"/>
          <a:lstStyle/>
          <a:p>
            <a:pPr marL="0" indent="0" defTabSz="914400" eaLnBrk="1" hangingPunct="1"/>
            <a:r>
              <a:rPr lang="en-US" sz="3200" smtClean="0">
                <a:solidFill>
                  <a:srgbClr val="898989"/>
                </a:solidFill>
                <a:latin typeface="Calibri" pitchFamily="34" charset="0"/>
              </a:rPr>
              <a:t>What if…</a:t>
            </a: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109276514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274638"/>
            <a:ext cx="8229600" cy="701675"/>
          </a:xfrm>
        </p:spPr>
        <p:txBody>
          <a:bodyPr anchor="t"/>
          <a:lstStyle/>
          <a:p>
            <a:pPr eaLnBrk="1" hangingPunct="1"/>
            <a:r>
              <a:rPr lang="en-US" dirty="0" smtClean="0">
                <a:latin typeface="Calibri" pitchFamily="34" charset="0"/>
              </a:rPr>
              <a:t>PCI Arthur</a:t>
            </a:r>
          </a:p>
        </p:txBody>
      </p:sp>
      <p:sp>
        <p:nvSpPr>
          <p:cNvPr id="115715" name="Content Placeholder 2"/>
          <p:cNvSpPr>
            <a:spLocks noGrp="1"/>
          </p:cNvSpPr>
          <p:nvPr>
            <p:ph idx="1"/>
          </p:nvPr>
        </p:nvSpPr>
        <p:spPr>
          <a:xfrm>
            <a:off x="457200" y="1219200"/>
            <a:ext cx="7189788" cy="4525963"/>
          </a:xfrm>
        </p:spPr>
        <p:txBody>
          <a:bodyPr/>
          <a:lstStyle/>
          <a:p>
            <a:pPr marL="0" indent="0" defTabSz="914400" eaLnBrk="1" hangingPunct="1"/>
            <a:r>
              <a:rPr lang="en-US" dirty="0" smtClean="0">
                <a:latin typeface="Calibri" pitchFamily="34" charset="0"/>
                <a:ea typeface="ＭＳ Ｐゴシック" pitchFamily="34" charset="-128"/>
              </a:rPr>
              <a:t>What antiplatelet therapy would you recommend                       on discharge expect him to be receiving?</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ASA 81 mg od indefinitely</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ASA 81 mg od indefinitely + a platelet P2Y12 inhibitor for 1 month</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ASA 81 mg od indefinitely </a:t>
            </a:r>
            <a:r>
              <a:rPr lang="en-US" sz="2400" dirty="0">
                <a:latin typeface="Calibri" pitchFamily="34" charset="0"/>
                <a:ea typeface="ＭＳ Ｐゴシック" pitchFamily="34" charset="-128"/>
              </a:rPr>
              <a:t>+ a platelet P2Y12 inhibitor </a:t>
            </a:r>
            <a:r>
              <a:rPr lang="en-US" sz="2400" dirty="0" smtClean="0">
                <a:latin typeface="Calibri" pitchFamily="34" charset="0"/>
                <a:ea typeface="ＭＳ Ｐゴシック" pitchFamily="34" charset="-128"/>
              </a:rPr>
              <a:t>for 12 months</a:t>
            </a:r>
          </a:p>
          <a:p>
            <a:pPr marL="457200" lvl="1" indent="0" defTabSz="914400" eaLnBrk="1" hangingPunct="1">
              <a:buNone/>
            </a:pPr>
            <a:endParaRPr lang="en-US" dirty="0" smtClean="0">
              <a:latin typeface="Calibri" pitchFamily="34" charset="0"/>
              <a:ea typeface="ＭＳ Ｐゴシック" pitchFamily="34" charset="-128"/>
            </a:endParaRP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custDataLst>
      <p:tags r:id="rId1"/>
    </p:custDataLst>
    <p:extLst>
      <p:ext uri="{BB962C8B-B14F-4D97-AF65-F5344CB8AC3E}">
        <p14:creationId xmlns:p14="http://schemas.microsoft.com/office/powerpoint/2010/main" val="7262179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FFFFFF"/>
            </a:solidFill>
          </a:ln>
        </p:spPr>
      </p:pic>
      <p:sp>
        <p:nvSpPr>
          <p:cNvPr id="109571" name="Line 3"/>
          <p:cNvSpPr>
            <a:spLocks noChangeShapeType="1"/>
          </p:cNvSpPr>
          <p:nvPr/>
        </p:nvSpPr>
        <p:spPr bwMode="auto">
          <a:xfrm>
            <a:off x="2501900" y="1854200"/>
            <a:ext cx="0" cy="347980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32" name="Text Box 4"/>
          <p:cNvSpPr txBox="1">
            <a:spLocks noChangeArrowheads="1"/>
          </p:cNvSpPr>
          <p:nvPr/>
        </p:nvSpPr>
        <p:spPr bwMode="auto">
          <a:xfrm>
            <a:off x="1933575" y="1741488"/>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a:solidFill>
                  <a:srgbClr val="FFFFFF"/>
                </a:solidFill>
                <a:effectLst>
                  <a:outerShdw blurRad="38100" dist="38100" dir="2700000" algn="tl">
                    <a:srgbClr val="000000"/>
                  </a:outerShdw>
                </a:effectLst>
                <a:latin typeface="Arial" pitchFamily="34" charset="0"/>
                <a:cs typeface="Arial" charset="0"/>
              </a:rPr>
              <a:t>0.15</a:t>
            </a:r>
          </a:p>
        </p:txBody>
      </p:sp>
      <p:sp>
        <p:nvSpPr>
          <p:cNvPr id="380933" name="Text Box 5"/>
          <p:cNvSpPr txBox="1">
            <a:spLocks noChangeArrowheads="1"/>
          </p:cNvSpPr>
          <p:nvPr/>
        </p:nvSpPr>
        <p:spPr bwMode="auto">
          <a:xfrm>
            <a:off x="1924050" y="2895600"/>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eaLnBrk="0" fontAlgn="base" hangingPunct="0">
              <a:spcBef>
                <a:spcPct val="0"/>
              </a:spcBef>
              <a:spcAft>
                <a:spcPct val="0"/>
              </a:spcAft>
              <a:defRPr/>
            </a:pPr>
            <a:r>
              <a:rPr lang="en-GB" sz="1400" dirty="0">
                <a:solidFill>
                  <a:srgbClr val="FFFFFF"/>
                </a:solidFill>
                <a:effectLst>
                  <a:outerShdw blurRad="38100" dist="38100" dir="2700000" algn="tl">
                    <a:srgbClr val="000000"/>
                  </a:outerShdw>
                </a:effectLst>
                <a:latin typeface="Arial" pitchFamily="34" charset="0"/>
                <a:cs typeface="Arial" charset="0"/>
              </a:rPr>
              <a:t>0.10</a:t>
            </a:r>
          </a:p>
        </p:txBody>
      </p:sp>
      <p:sp>
        <p:nvSpPr>
          <p:cNvPr id="380934" name="Text Box 6"/>
          <p:cNvSpPr txBox="1">
            <a:spLocks noChangeArrowheads="1"/>
          </p:cNvSpPr>
          <p:nvPr/>
        </p:nvSpPr>
        <p:spPr bwMode="auto">
          <a:xfrm>
            <a:off x="1895475" y="4040188"/>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a:solidFill>
                  <a:srgbClr val="FFFFFF"/>
                </a:solidFill>
                <a:effectLst>
                  <a:outerShdw blurRad="38100" dist="38100" dir="2700000" algn="tl">
                    <a:srgbClr val="000000"/>
                  </a:outerShdw>
                </a:effectLst>
                <a:latin typeface="Arial" pitchFamily="34" charset="0"/>
                <a:cs typeface="Arial" charset="0"/>
              </a:rPr>
              <a:t>0.05</a:t>
            </a:r>
          </a:p>
        </p:txBody>
      </p:sp>
      <p:grpSp>
        <p:nvGrpSpPr>
          <p:cNvPr id="109575" name="Group 7"/>
          <p:cNvGrpSpPr>
            <a:grpSpLocks/>
          </p:cNvGrpSpPr>
          <p:nvPr/>
        </p:nvGrpSpPr>
        <p:grpSpPr bwMode="auto">
          <a:xfrm>
            <a:off x="2413000" y="1860550"/>
            <a:ext cx="76200" cy="3455988"/>
            <a:chOff x="1392" y="672"/>
            <a:chExt cx="96" cy="2177"/>
          </a:xfrm>
        </p:grpSpPr>
        <p:sp>
          <p:nvSpPr>
            <p:cNvPr id="109611" name="Line 8"/>
            <p:cNvSpPr>
              <a:spLocks noChangeShapeType="1"/>
            </p:cNvSpPr>
            <p:nvPr/>
          </p:nvSpPr>
          <p:spPr bwMode="auto">
            <a:xfrm flipH="1">
              <a:off x="1392" y="672"/>
              <a:ext cx="96"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109612" name="Line 9"/>
            <p:cNvSpPr>
              <a:spLocks noChangeShapeType="1"/>
            </p:cNvSpPr>
            <p:nvPr/>
          </p:nvSpPr>
          <p:spPr bwMode="auto">
            <a:xfrm flipH="1">
              <a:off x="1392" y="1417"/>
              <a:ext cx="96"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109613" name="Line 10"/>
            <p:cNvSpPr>
              <a:spLocks noChangeShapeType="1"/>
            </p:cNvSpPr>
            <p:nvPr/>
          </p:nvSpPr>
          <p:spPr bwMode="auto">
            <a:xfrm flipH="1">
              <a:off x="1392" y="2138"/>
              <a:ext cx="96"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109614" name="Line 11"/>
            <p:cNvSpPr>
              <a:spLocks noChangeShapeType="1"/>
            </p:cNvSpPr>
            <p:nvPr/>
          </p:nvSpPr>
          <p:spPr bwMode="auto">
            <a:xfrm flipH="1">
              <a:off x="1392" y="2849"/>
              <a:ext cx="96"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grpSp>
      <p:sp>
        <p:nvSpPr>
          <p:cNvPr id="380940" name="Text Box 12"/>
          <p:cNvSpPr txBox="1">
            <a:spLocks noChangeArrowheads="1"/>
          </p:cNvSpPr>
          <p:nvPr/>
        </p:nvSpPr>
        <p:spPr bwMode="auto">
          <a:xfrm>
            <a:off x="2008188" y="5181600"/>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457200" eaLnBrk="0" fontAlgn="base" hangingPunct="0">
              <a:spcBef>
                <a:spcPct val="0"/>
              </a:spcBef>
              <a:spcAft>
                <a:spcPct val="0"/>
              </a:spcAft>
              <a:defRPr/>
            </a:pPr>
            <a:r>
              <a:rPr lang="en-GB" sz="1400">
                <a:solidFill>
                  <a:srgbClr val="FFFFFF"/>
                </a:solidFill>
                <a:effectLst>
                  <a:outerShdw blurRad="38100" dist="38100" dir="2700000" algn="tl">
                    <a:srgbClr val="000000"/>
                  </a:outerShdw>
                </a:effectLst>
                <a:latin typeface="Arial" pitchFamily="34" charset="0"/>
                <a:cs typeface="Arial" charset="0"/>
              </a:rPr>
              <a:t>0.0</a:t>
            </a:r>
          </a:p>
        </p:txBody>
      </p:sp>
      <p:sp>
        <p:nvSpPr>
          <p:cNvPr id="109577" name="Line 13"/>
          <p:cNvSpPr>
            <a:spLocks noChangeShapeType="1"/>
          </p:cNvSpPr>
          <p:nvPr/>
        </p:nvSpPr>
        <p:spPr bwMode="auto">
          <a:xfrm>
            <a:off x="2514600" y="5334000"/>
            <a:ext cx="4800600"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109578" name="Line 14"/>
          <p:cNvSpPr>
            <a:spLocks noChangeShapeType="1"/>
          </p:cNvSpPr>
          <p:nvPr/>
        </p:nvSpPr>
        <p:spPr bwMode="auto">
          <a:xfrm>
            <a:off x="2667000" y="5334000"/>
            <a:ext cx="0" cy="7620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43" name="Text Box 15"/>
          <p:cNvSpPr txBox="1">
            <a:spLocks noChangeArrowheads="1"/>
          </p:cNvSpPr>
          <p:nvPr/>
        </p:nvSpPr>
        <p:spPr bwMode="auto">
          <a:xfrm>
            <a:off x="2476500" y="54213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a:solidFill>
                  <a:srgbClr val="FFFFFF"/>
                </a:solidFill>
                <a:effectLst>
                  <a:outerShdw blurRad="38100" dist="38100" dir="2700000" algn="tl">
                    <a:srgbClr val="000000"/>
                  </a:outerShdw>
                </a:effectLst>
                <a:latin typeface="Arial" pitchFamily="34" charset="0"/>
                <a:cs typeface="Arial" charset="0"/>
              </a:rPr>
              <a:t>10</a:t>
            </a:r>
          </a:p>
        </p:txBody>
      </p:sp>
      <p:sp>
        <p:nvSpPr>
          <p:cNvPr id="109580" name="Text Box 17"/>
          <p:cNvSpPr txBox="1">
            <a:spLocks noChangeArrowheads="1"/>
          </p:cNvSpPr>
          <p:nvPr/>
        </p:nvSpPr>
        <p:spPr bwMode="auto">
          <a:xfrm>
            <a:off x="2362200" y="54213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457200" fontAlgn="base">
              <a:spcBef>
                <a:spcPct val="0"/>
              </a:spcBef>
              <a:spcAft>
                <a:spcPct val="0"/>
              </a:spcAft>
            </a:pPr>
            <a:r>
              <a:rPr lang="en-GB" sz="1400">
                <a:solidFill>
                  <a:srgbClr val="FFFFFF"/>
                </a:solidFill>
                <a:latin typeface="Arial" charset="0"/>
                <a:cs typeface="Arial" charset="0"/>
              </a:rPr>
              <a:t>0</a:t>
            </a:r>
          </a:p>
        </p:txBody>
      </p:sp>
      <p:sp>
        <p:nvSpPr>
          <p:cNvPr id="109581" name="Line 18"/>
          <p:cNvSpPr>
            <a:spLocks noChangeShapeType="1"/>
          </p:cNvSpPr>
          <p:nvPr/>
        </p:nvSpPr>
        <p:spPr bwMode="auto">
          <a:xfrm>
            <a:off x="3035300" y="5334000"/>
            <a:ext cx="0" cy="7620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47" name="Text Box 19"/>
          <p:cNvSpPr txBox="1">
            <a:spLocks noChangeArrowheads="1"/>
          </p:cNvSpPr>
          <p:nvPr/>
        </p:nvSpPr>
        <p:spPr bwMode="auto">
          <a:xfrm>
            <a:off x="2806700" y="54213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a:solidFill>
                  <a:srgbClr val="FFFFFF"/>
                </a:solidFill>
                <a:effectLst>
                  <a:outerShdw blurRad="38100" dist="38100" dir="2700000" algn="tl">
                    <a:srgbClr val="000000"/>
                  </a:outerShdw>
                </a:effectLst>
                <a:latin typeface="Arial" pitchFamily="34" charset="0"/>
                <a:cs typeface="Arial" charset="0"/>
              </a:rPr>
              <a:t>40</a:t>
            </a:r>
          </a:p>
        </p:txBody>
      </p:sp>
      <p:sp>
        <p:nvSpPr>
          <p:cNvPr id="109583" name="Line 20"/>
          <p:cNvSpPr>
            <a:spLocks noChangeShapeType="1"/>
          </p:cNvSpPr>
          <p:nvPr/>
        </p:nvSpPr>
        <p:spPr bwMode="auto">
          <a:xfrm>
            <a:off x="3759200" y="5334000"/>
            <a:ext cx="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49" name="Text Box 21"/>
          <p:cNvSpPr txBox="1">
            <a:spLocks noChangeArrowheads="1"/>
          </p:cNvSpPr>
          <p:nvPr/>
        </p:nvSpPr>
        <p:spPr bwMode="auto">
          <a:xfrm>
            <a:off x="3467100" y="542131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a:solidFill>
                  <a:srgbClr val="FFFFFF"/>
                </a:solidFill>
                <a:effectLst>
                  <a:outerShdw blurRad="38100" dist="38100" dir="2700000" algn="tl">
                    <a:srgbClr val="000000"/>
                  </a:outerShdw>
                </a:effectLst>
                <a:latin typeface="Arial" pitchFamily="34" charset="0"/>
                <a:cs typeface="Arial" charset="0"/>
              </a:rPr>
              <a:t>100</a:t>
            </a:r>
          </a:p>
        </p:txBody>
      </p:sp>
      <p:sp>
        <p:nvSpPr>
          <p:cNvPr id="109585" name="Line 22"/>
          <p:cNvSpPr>
            <a:spLocks noChangeShapeType="1"/>
          </p:cNvSpPr>
          <p:nvPr/>
        </p:nvSpPr>
        <p:spPr bwMode="auto">
          <a:xfrm>
            <a:off x="4946650" y="5334000"/>
            <a:ext cx="0" cy="7620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51" name="Text Box 23"/>
          <p:cNvSpPr txBox="1">
            <a:spLocks noChangeArrowheads="1"/>
          </p:cNvSpPr>
          <p:nvPr/>
        </p:nvSpPr>
        <p:spPr bwMode="auto">
          <a:xfrm>
            <a:off x="4654550" y="542131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a:solidFill>
                  <a:srgbClr val="FFFFFF"/>
                </a:solidFill>
                <a:effectLst>
                  <a:outerShdw blurRad="38100" dist="38100" dir="2700000" algn="tl">
                    <a:srgbClr val="000000"/>
                  </a:outerShdw>
                </a:effectLst>
                <a:latin typeface="Arial" pitchFamily="34" charset="0"/>
                <a:cs typeface="Arial" charset="0"/>
              </a:rPr>
              <a:t>200</a:t>
            </a:r>
          </a:p>
        </p:txBody>
      </p:sp>
      <p:sp>
        <p:nvSpPr>
          <p:cNvPr id="109587" name="Line 24"/>
          <p:cNvSpPr>
            <a:spLocks noChangeShapeType="1"/>
          </p:cNvSpPr>
          <p:nvPr/>
        </p:nvSpPr>
        <p:spPr bwMode="auto">
          <a:xfrm>
            <a:off x="6165850" y="5334000"/>
            <a:ext cx="0" cy="7620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53" name="Text Box 25"/>
          <p:cNvSpPr txBox="1">
            <a:spLocks noChangeArrowheads="1"/>
          </p:cNvSpPr>
          <p:nvPr/>
        </p:nvSpPr>
        <p:spPr bwMode="auto">
          <a:xfrm>
            <a:off x="5873750" y="542131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a:solidFill>
                  <a:srgbClr val="FFFFFF"/>
                </a:solidFill>
                <a:effectLst>
                  <a:outerShdw blurRad="38100" dist="38100" dir="2700000" algn="tl">
                    <a:srgbClr val="000000"/>
                  </a:outerShdw>
                </a:effectLst>
                <a:latin typeface="Arial" pitchFamily="34" charset="0"/>
                <a:cs typeface="Arial" charset="0"/>
              </a:rPr>
              <a:t>300</a:t>
            </a:r>
          </a:p>
        </p:txBody>
      </p:sp>
      <p:sp>
        <p:nvSpPr>
          <p:cNvPr id="109589" name="Line 26"/>
          <p:cNvSpPr>
            <a:spLocks noChangeShapeType="1"/>
          </p:cNvSpPr>
          <p:nvPr/>
        </p:nvSpPr>
        <p:spPr bwMode="auto">
          <a:xfrm>
            <a:off x="7315200" y="5334000"/>
            <a:ext cx="0" cy="76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55" name="Text Box 27"/>
          <p:cNvSpPr txBox="1">
            <a:spLocks noChangeArrowheads="1"/>
          </p:cNvSpPr>
          <p:nvPr/>
        </p:nvSpPr>
        <p:spPr bwMode="auto">
          <a:xfrm>
            <a:off x="7061200" y="542131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a:solidFill>
                  <a:srgbClr val="FFFFFF"/>
                </a:solidFill>
                <a:effectLst>
                  <a:outerShdw blurRad="38100" dist="38100" dir="2700000" algn="tl">
                    <a:srgbClr val="000000"/>
                  </a:outerShdw>
                </a:effectLst>
                <a:latin typeface="Arial" pitchFamily="34" charset="0"/>
                <a:cs typeface="Arial" charset="0"/>
              </a:rPr>
              <a:t>400</a:t>
            </a:r>
          </a:p>
        </p:txBody>
      </p:sp>
      <p:sp>
        <p:nvSpPr>
          <p:cNvPr id="380956" name="Text Box 28"/>
          <p:cNvSpPr txBox="1">
            <a:spLocks noChangeArrowheads="1"/>
          </p:cNvSpPr>
          <p:nvPr/>
        </p:nvSpPr>
        <p:spPr bwMode="auto">
          <a:xfrm rot="16200000">
            <a:off x="7938" y="3228975"/>
            <a:ext cx="30670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defTabSz="457200" eaLnBrk="0" fontAlgn="base" hangingPunct="0">
              <a:spcBef>
                <a:spcPct val="0"/>
              </a:spcBef>
              <a:spcAft>
                <a:spcPct val="0"/>
              </a:spcAft>
              <a:defRPr/>
            </a:pPr>
            <a:r>
              <a:rPr lang="en-GB" sz="1600" b="1" dirty="0">
                <a:solidFill>
                  <a:srgbClr val="FFFFFF"/>
                </a:solidFill>
                <a:latin typeface="Arial" pitchFamily="34" charset="0"/>
                <a:cs typeface="Arial" charset="0"/>
              </a:rPr>
              <a:t>Cumulative hazard rates (%)</a:t>
            </a:r>
          </a:p>
        </p:txBody>
      </p:sp>
      <p:sp>
        <p:nvSpPr>
          <p:cNvPr id="380957" name="Text Box 29"/>
          <p:cNvSpPr txBox="1">
            <a:spLocks noChangeArrowheads="1"/>
          </p:cNvSpPr>
          <p:nvPr/>
        </p:nvSpPr>
        <p:spPr bwMode="auto">
          <a:xfrm>
            <a:off x="7670800" y="1985963"/>
            <a:ext cx="1200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b="1">
                <a:solidFill>
                  <a:srgbClr val="FFFFFF"/>
                </a:solidFill>
                <a:effectLst>
                  <a:outerShdw blurRad="38100" dist="38100" dir="2700000" algn="tl">
                    <a:srgbClr val="000000"/>
                  </a:outerShdw>
                </a:effectLst>
                <a:latin typeface="Arial" pitchFamily="34" charset="0"/>
                <a:cs typeface="Arial" charset="0"/>
              </a:rPr>
              <a:t>31% RRR</a:t>
            </a:r>
          </a:p>
          <a:p>
            <a:pPr defTabSz="457200" eaLnBrk="0" fontAlgn="base" hangingPunct="0">
              <a:spcBef>
                <a:spcPct val="0"/>
              </a:spcBef>
              <a:spcAft>
                <a:spcPct val="0"/>
              </a:spcAft>
              <a:defRPr/>
            </a:pPr>
            <a:r>
              <a:rPr lang="en-GB" b="1" i="1">
                <a:solidFill>
                  <a:srgbClr val="FFFFFF"/>
                </a:solidFill>
                <a:effectLst>
                  <a:outerShdw blurRad="38100" dist="38100" dir="2700000" algn="tl">
                    <a:srgbClr val="000000"/>
                  </a:outerShdw>
                </a:effectLst>
                <a:latin typeface="Arial" pitchFamily="34" charset="0"/>
                <a:cs typeface="Arial" charset="0"/>
              </a:rPr>
              <a:t>p</a:t>
            </a:r>
            <a:r>
              <a:rPr lang="en-GB" b="1">
                <a:solidFill>
                  <a:srgbClr val="FFFFFF"/>
                </a:solidFill>
                <a:effectLst>
                  <a:outerShdw blurRad="38100" dist="38100" dir="2700000" algn="tl">
                    <a:srgbClr val="000000"/>
                  </a:outerShdw>
                </a:effectLst>
                <a:latin typeface="Arial" pitchFamily="34" charset="0"/>
                <a:cs typeface="Arial" charset="0"/>
              </a:rPr>
              <a:t>=0.002</a:t>
            </a:r>
          </a:p>
        </p:txBody>
      </p:sp>
      <p:sp>
        <p:nvSpPr>
          <p:cNvPr id="380958" name="Text Box 30"/>
          <p:cNvSpPr txBox="1">
            <a:spLocks noChangeArrowheads="1"/>
          </p:cNvSpPr>
          <p:nvPr/>
        </p:nvSpPr>
        <p:spPr bwMode="auto">
          <a:xfrm>
            <a:off x="4114800" y="5708650"/>
            <a:ext cx="1658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b="1" dirty="0">
                <a:solidFill>
                  <a:srgbClr val="FFFFFF"/>
                </a:solidFill>
                <a:latin typeface="Arial" pitchFamily="34" charset="0"/>
                <a:cs typeface="Arial" charset="0"/>
              </a:rPr>
              <a:t>Days of follow-up</a:t>
            </a:r>
          </a:p>
        </p:txBody>
      </p:sp>
      <p:sp>
        <p:nvSpPr>
          <p:cNvPr id="380959" name="Text Box 31"/>
          <p:cNvSpPr txBox="1">
            <a:spLocks noChangeArrowheads="1"/>
          </p:cNvSpPr>
          <p:nvPr/>
        </p:nvSpPr>
        <p:spPr bwMode="auto">
          <a:xfrm>
            <a:off x="2514600" y="59182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b="1">
                <a:solidFill>
                  <a:srgbClr val="FFFFFF"/>
                </a:solidFill>
                <a:effectLst>
                  <a:outerShdw blurRad="38100" dist="38100" dir="2700000" algn="tl">
                    <a:srgbClr val="000000"/>
                  </a:outerShdw>
                </a:effectLst>
                <a:latin typeface="Arial" pitchFamily="34" charset="0"/>
                <a:cs typeface="Arial" charset="0"/>
              </a:rPr>
              <a:t>a</a:t>
            </a:r>
          </a:p>
        </p:txBody>
      </p:sp>
      <p:sp>
        <p:nvSpPr>
          <p:cNvPr id="380960" name="Text Box 32"/>
          <p:cNvSpPr txBox="1">
            <a:spLocks noChangeArrowheads="1"/>
          </p:cNvSpPr>
          <p:nvPr/>
        </p:nvSpPr>
        <p:spPr bwMode="auto">
          <a:xfrm>
            <a:off x="2895600" y="5918200"/>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b="1">
                <a:solidFill>
                  <a:srgbClr val="FFFFFF"/>
                </a:solidFill>
                <a:effectLst>
                  <a:outerShdw blurRad="38100" dist="38100" dir="2700000" algn="tl">
                    <a:srgbClr val="000000"/>
                  </a:outerShdw>
                </a:effectLst>
                <a:latin typeface="Arial" pitchFamily="34" charset="0"/>
                <a:cs typeface="Arial" charset="0"/>
              </a:rPr>
              <a:t>b</a:t>
            </a:r>
          </a:p>
        </p:txBody>
      </p:sp>
      <p:sp>
        <p:nvSpPr>
          <p:cNvPr id="109596" name="Line 33"/>
          <p:cNvSpPr>
            <a:spLocks noChangeShapeType="1"/>
          </p:cNvSpPr>
          <p:nvPr/>
        </p:nvSpPr>
        <p:spPr bwMode="auto">
          <a:xfrm flipV="1">
            <a:off x="2667000" y="57150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109597" name="Line 34"/>
          <p:cNvSpPr>
            <a:spLocks noChangeShapeType="1"/>
          </p:cNvSpPr>
          <p:nvPr/>
        </p:nvSpPr>
        <p:spPr bwMode="auto">
          <a:xfrm flipV="1">
            <a:off x="3022600" y="57150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63" name="Text Box 35"/>
          <p:cNvSpPr txBox="1">
            <a:spLocks noChangeArrowheads="1"/>
          </p:cNvSpPr>
          <p:nvPr/>
        </p:nvSpPr>
        <p:spPr bwMode="auto">
          <a:xfrm>
            <a:off x="3314700" y="6337299"/>
            <a:ext cx="4386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400" dirty="0">
                <a:solidFill>
                  <a:srgbClr val="FFFFFF"/>
                </a:solidFill>
                <a:latin typeface="Arial" pitchFamily="34" charset="0"/>
                <a:cs typeface="Arial" charset="0"/>
              </a:rPr>
              <a:t>a = median time from randomization to PCI (10 days)</a:t>
            </a:r>
          </a:p>
          <a:p>
            <a:pPr defTabSz="457200" eaLnBrk="0" fontAlgn="base" hangingPunct="0">
              <a:spcBef>
                <a:spcPct val="0"/>
              </a:spcBef>
              <a:spcAft>
                <a:spcPct val="0"/>
              </a:spcAft>
              <a:defRPr/>
            </a:pPr>
            <a:r>
              <a:rPr lang="en-GB" sz="1400" dirty="0">
                <a:solidFill>
                  <a:srgbClr val="FFFFFF"/>
                </a:solidFill>
                <a:latin typeface="Arial" pitchFamily="34" charset="0"/>
                <a:cs typeface="Arial" charset="0"/>
              </a:rPr>
              <a:t>b = 30 days after median time of PCI</a:t>
            </a:r>
          </a:p>
        </p:txBody>
      </p:sp>
      <p:sp>
        <p:nvSpPr>
          <p:cNvPr id="380964" name="Text Box 36"/>
          <p:cNvSpPr txBox="1">
            <a:spLocks noChangeArrowheads="1"/>
          </p:cNvSpPr>
          <p:nvPr/>
        </p:nvSpPr>
        <p:spPr bwMode="auto">
          <a:xfrm>
            <a:off x="6396038" y="3186113"/>
            <a:ext cx="20859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600" b="1">
                <a:solidFill>
                  <a:srgbClr val="FFFFFF"/>
                </a:solidFill>
                <a:effectLst>
                  <a:outerShdw blurRad="38100" dist="38100" dir="2700000" algn="tl">
                    <a:srgbClr val="000000"/>
                  </a:outerShdw>
                </a:effectLst>
                <a:latin typeface="Arial" pitchFamily="34" charset="0"/>
                <a:cs typeface="Arial" charset="0"/>
              </a:rPr>
              <a:t>Standard therapy</a:t>
            </a:r>
            <a:r>
              <a:rPr lang="en-GB" sz="1600" b="1" baseline="30000">
                <a:solidFill>
                  <a:srgbClr val="FFFFFF"/>
                </a:solidFill>
                <a:effectLst>
                  <a:outerShdw blurRad="38100" dist="38100" dir="2700000" algn="tl">
                    <a:srgbClr val="000000"/>
                  </a:outerShdw>
                </a:effectLst>
                <a:latin typeface="Arial" pitchFamily="34" charset="0"/>
                <a:cs typeface="Arial" charset="0"/>
              </a:rPr>
              <a:t>‡</a:t>
            </a:r>
            <a:r>
              <a:rPr lang="en-GB" sz="1600" b="1">
                <a:solidFill>
                  <a:srgbClr val="FFFFFF"/>
                </a:solidFill>
                <a:effectLst>
                  <a:outerShdw blurRad="38100" dist="38100" dir="2700000" algn="tl">
                    <a:srgbClr val="000000"/>
                  </a:outerShdw>
                </a:effectLst>
                <a:latin typeface="Arial" pitchFamily="34" charset="0"/>
                <a:cs typeface="Arial" charset="0"/>
              </a:rPr>
              <a:t> </a:t>
            </a:r>
          </a:p>
          <a:p>
            <a:pPr defTabSz="457200" eaLnBrk="0" fontAlgn="base" hangingPunct="0">
              <a:spcBef>
                <a:spcPct val="0"/>
              </a:spcBef>
              <a:spcAft>
                <a:spcPct val="0"/>
              </a:spcAft>
              <a:defRPr/>
            </a:pPr>
            <a:r>
              <a:rPr lang="en-GB" sz="1600" b="1">
                <a:solidFill>
                  <a:srgbClr val="FFFFFF"/>
                </a:solidFill>
                <a:effectLst>
                  <a:outerShdw blurRad="38100" dist="38100" dir="2700000" algn="tl">
                    <a:srgbClr val="000000"/>
                  </a:outerShdw>
                </a:effectLst>
                <a:latin typeface="Arial" pitchFamily="34" charset="0"/>
                <a:cs typeface="Arial" charset="0"/>
              </a:rPr>
              <a:t>Clopidogrel </a:t>
            </a:r>
            <a:br>
              <a:rPr lang="en-GB" sz="1600" b="1">
                <a:solidFill>
                  <a:srgbClr val="FFFFFF"/>
                </a:solidFill>
                <a:effectLst>
                  <a:outerShdw blurRad="38100" dist="38100" dir="2700000" algn="tl">
                    <a:srgbClr val="000000"/>
                  </a:outerShdw>
                </a:effectLst>
                <a:latin typeface="Arial" pitchFamily="34" charset="0"/>
                <a:cs typeface="Arial" charset="0"/>
              </a:rPr>
            </a:br>
            <a:r>
              <a:rPr lang="en-GB" sz="1600" b="1">
                <a:solidFill>
                  <a:srgbClr val="FFFFFF"/>
                </a:solidFill>
                <a:effectLst>
                  <a:outerShdw blurRad="38100" dist="38100" dir="2700000" algn="tl">
                    <a:srgbClr val="000000"/>
                  </a:outerShdw>
                </a:effectLst>
                <a:latin typeface="Arial" pitchFamily="34" charset="0"/>
                <a:cs typeface="Arial" charset="0"/>
              </a:rPr>
              <a:t>+ standard therapy</a:t>
            </a:r>
            <a:r>
              <a:rPr lang="en-GB" sz="1600" b="1" baseline="30000">
                <a:solidFill>
                  <a:srgbClr val="FFFFFF"/>
                </a:solidFill>
                <a:effectLst>
                  <a:outerShdw blurRad="38100" dist="38100" dir="2700000" algn="tl">
                    <a:srgbClr val="000000"/>
                  </a:outerShdw>
                </a:effectLst>
                <a:latin typeface="Arial" pitchFamily="34" charset="0"/>
                <a:cs typeface="Arial" charset="0"/>
              </a:rPr>
              <a:t>‡</a:t>
            </a:r>
          </a:p>
        </p:txBody>
      </p:sp>
      <p:sp>
        <p:nvSpPr>
          <p:cNvPr id="380965" name="Rectangle 37"/>
          <p:cNvSpPr>
            <a:spLocks noChangeArrowheads="1"/>
          </p:cNvSpPr>
          <p:nvPr/>
        </p:nvSpPr>
        <p:spPr bwMode="auto">
          <a:xfrm>
            <a:off x="0" y="6383330"/>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eaLnBrk="0" fontAlgn="base" hangingPunct="0">
              <a:spcBef>
                <a:spcPct val="0"/>
              </a:spcBef>
              <a:spcAft>
                <a:spcPct val="0"/>
              </a:spcAft>
              <a:defRPr/>
            </a:pPr>
            <a:r>
              <a:rPr lang="en-GB" sz="1200" dirty="0">
                <a:solidFill>
                  <a:srgbClr val="FFFFFF"/>
                </a:solidFill>
                <a:latin typeface="Arial" pitchFamily="34" charset="0"/>
                <a:cs typeface="Arial" charset="0"/>
              </a:rPr>
              <a:t>The CURE Investigators. </a:t>
            </a:r>
            <a:r>
              <a:rPr lang="en-GB" sz="1200" i="1" dirty="0">
                <a:solidFill>
                  <a:srgbClr val="FFFFFF"/>
                </a:solidFill>
                <a:latin typeface="Arial" pitchFamily="34" charset="0"/>
                <a:cs typeface="Arial" charset="0"/>
              </a:rPr>
              <a:t>Lancet </a:t>
            </a:r>
            <a:r>
              <a:rPr lang="en-GB" sz="1200" dirty="0">
                <a:solidFill>
                  <a:srgbClr val="FFFFFF"/>
                </a:solidFill>
                <a:latin typeface="Arial" pitchFamily="34" charset="0"/>
                <a:cs typeface="Arial" charset="0"/>
              </a:rPr>
              <a:t>August 2001</a:t>
            </a:r>
            <a:endParaRPr lang="en-US" sz="1200" dirty="0">
              <a:solidFill>
                <a:srgbClr val="FFFFFF"/>
              </a:solidFill>
              <a:latin typeface="Arial" pitchFamily="34" charset="0"/>
              <a:cs typeface="Arial" charset="0"/>
            </a:endParaRPr>
          </a:p>
        </p:txBody>
      </p:sp>
      <p:sp>
        <p:nvSpPr>
          <p:cNvPr id="109601" name="Freeform 38"/>
          <p:cNvSpPr>
            <a:spLocks/>
          </p:cNvSpPr>
          <p:nvPr/>
        </p:nvSpPr>
        <p:spPr bwMode="auto">
          <a:xfrm>
            <a:off x="2546350" y="2927350"/>
            <a:ext cx="4400550" cy="2317750"/>
          </a:xfrm>
          <a:custGeom>
            <a:avLst/>
            <a:gdLst>
              <a:gd name="T0" fmla="*/ 2147483647 w 2772"/>
              <a:gd name="T1" fmla="*/ 0 h 1460"/>
              <a:gd name="T2" fmla="*/ 2147483647 w 2772"/>
              <a:gd name="T3" fmla="*/ 80645000 h 1460"/>
              <a:gd name="T4" fmla="*/ 2147483647 w 2772"/>
              <a:gd name="T5" fmla="*/ 141128750 h 1460"/>
              <a:gd name="T6" fmla="*/ 2147483647 w 2772"/>
              <a:gd name="T7" fmla="*/ 191531875 h 1460"/>
              <a:gd name="T8" fmla="*/ 2147483647 w 2772"/>
              <a:gd name="T9" fmla="*/ 252015625 h 1460"/>
              <a:gd name="T10" fmla="*/ 2147483647 w 2772"/>
              <a:gd name="T11" fmla="*/ 282257500 h 1460"/>
              <a:gd name="T12" fmla="*/ 2147483647 w 2772"/>
              <a:gd name="T13" fmla="*/ 342741250 h 1460"/>
              <a:gd name="T14" fmla="*/ 2147483647 w 2772"/>
              <a:gd name="T15" fmla="*/ 473789375 h 1460"/>
              <a:gd name="T16" fmla="*/ 2147483647 w 2772"/>
              <a:gd name="T17" fmla="*/ 493950625 h 1460"/>
              <a:gd name="T18" fmla="*/ 2147483647 w 2772"/>
              <a:gd name="T19" fmla="*/ 544353750 h 1460"/>
              <a:gd name="T20" fmla="*/ 2147483647 w 2772"/>
              <a:gd name="T21" fmla="*/ 715724375 h 1460"/>
              <a:gd name="T22" fmla="*/ 2147483647 w 2772"/>
              <a:gd name="T23" fmla="*/ 846772500 h 1460"/>
              <a:gd name="T24" fmla="*/ 2147483647 w 2772"/>
              <a:gd name="T25" fmla="*/ 887095000 h 1460"/>
              <a:gd name="T26" fmla="*/ 2147483647 w 2772"/>
              <a:gd name="T27" fmla="*/ 957659375 h 1460"/>
              <a:gd name="T28" fmla="*/ 2147483647 w 2772"/>
              <a:gd name="T29" fmla="*/ 1078626875 h 1460"/>
              <a:gd name="T30" fmla="*/ 2147483647 w 2772"/>
              <a:gd name="T31" fmla="*/ 1118949375 h 1460"/>
              <a:gd name="T32" fmla="*/ 2147483647 w 2772"/>
              <a:gd name="T33" fmla="*/ 1179433125 h 1460"/>
              <a:gd name="T34" fmla="*/ 2147483647 w 2772"/>
              <a:gd name="T35" fmla="*/ 1229836250 h 1460"/>
              <a:gd name="T36" fmla="*/ 1985883125 w 2772"/>
              <a:gd name="T37" fmla="*/ 1270158750 h 1460"/>
              <a:gd name="T38" fmla="*/ 1532255000 w 2772"/>
              <a:gd name="T39" fmla="*/ 1411287500 h 1460"/>
              <a:gd name="T40" fmla="*/ 1310481250 w 2772"/>
              <a:gd name="T41" fmla="*/ 1562496875 h 1460"/>
              <a:gd name="T42" fmla="*/ 1129030000 w 2772"/>
              <a:gd name="T43" fmla="*/ 1625501575 h 1460"/>
              <a:gd name="T44" fmla="*/ 977820625 w 2772"/>
              <a:gd name="T45" fmla="*/ 1784270625 h 1460"/>
              <a:gd name="T46" fmla="*/ 897175625 w 2772"/>
              <a:gd name="T47" fmla="*/ 1844754375 h 1460"/>
              <a:gd name="T48" fmla="*/ 796369375 w 2772"/>
              <a:gd name="T49" fmla="*/ 1895157500 h 1460"/>
              <a:gd name="T50" fmla="*/ 614918125 w 2772"/>
              <a:gd name="T51" fmla="*/ 1995963750 h 1460"/>
              <a:gd name="T52" fmla="*/ 463708750 w 2772"/>
              <a:gd name="T53" fmla="*/ 2127011875 h 1460"/>
              <a:gd name="T54" fmla="*/ 292338125 w 2772"/>
              <a:gd name="T55" fmla="*/ 2147483647 h 1460"/>
              <a:gd name="T56" fmla="*/ 161290000 w 2772"/>
              <a:gd name="T57" fmla="*/ 2147483647 h 1460"/>
              <a:gd name="T58" fmla="*/ 110886875 w 2772"/>
              <a:gd name="T59" fmla="*/ 2147483647 h 1460"/>
              <a:gd name="T60" fmla="*/ 60483750 w 2772"/>
              <a:gd name="T61" fmla="*/ 2147483647 h 1460"/>
              <a:gd name="T62" fmla="*/ 30241875 w 2772"/>
              <a:gd name="T63" fmla="*/ 2147483647 h 14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72" h="1460">
                <a:moveTo>
                  <a:pt x="2772" y="0"/>
                </a:moveTo>
                <a:lnTo>
                  <a:pt x="2680" y="0"/>
                </a:lnTo>
                <a:lnTo>
                  <a:pt x="2680" y="32"/>
                </a:lnTo>
                <a:lnTo>
                  <a:pt x="2476" y="32"/>
                </a:lnTo>
                <a:lnTo>
                  <a:pt x="2476" y="56"/>
                </a:lnTo>
                <a:lnTo>
                  <a:pt x="2348" y="56"/>
                </a:lnTo>
                <a:lnTo>
                  <a:pt x="2348" y="80"/>
                </a:lnTo>
                <a:cubicBezTo>
                  <a:pt x="2273" y="78"/>
                  <a:pt x="2198" y="69"/>
                  <a:pt x="2124" y="76"/>
                </a:cubicBezTo>
                <a:cubicBezTo>
                  <a:pt x="2115" y="76"/>
                  <a:pt x="2120" y="100"/>
                  <a:pt x="2120" y="100"/>
                </a:cubicBezTo>
                <a:lnTo>
                  <a:pt x="1820" y="100"/>
                </a:lnTo>
                <a:cubicBezTo>
                  <a:pt x="1814" y="126"/>
                  <a:pt x="1822" y="120"/>
                  <a:pt x="1796" y="120"/>
                </a:cubicBezTo>
                <a:cubicBezTo>
                  <a:pt x="1734" y="117"/>
                  <a:pt x="1673" y="110"/>
                  <a:pt x="1612" y="112"/>
                </a:cubicBezTo>
                <a:cubicBezTo>
                  <a:pt x="1603" y="112"/>
                  <a:pt x="1604" y="129"/>
                  <a:pt x="1596" y="132"/>
                </a:cubicBezTo>
                <a:cubicBezTo>
                  <a:pt x="1584" y="134"/>
                  <a:pt x="1572" y="134"/>
                  <a:pt x="1560" y="136"/>
                </a:cubicBezTo>
                <a:cubicBezTo>
                  <a:pt x="1552" y="158"/>
                  <a:pt x="1543" y="166"/>
                  <a:pt x="1520" y="172"/>
                </a:cubicBezTo>
                <a:cubicBezTo>
                  <a:pt x="1498" y="186"/>
                  <a:pt x="1477" y="185"/>
                  <a:pt x="1452" y="188"/>
                </a:cubicBezTo>
                <a:cubicBezTo>
                  <a:pt x="1438" y="196"/>
                  <a:pt x="1425" y="197"/>
                  <a:pt x="1412" y="204"/>
                </a:cubicBezTo>
                <a:cubicBezTo>
                  <a:pt x="1380" y="201"/>
                  <a:pt x="1348" y="194"/>
                  <a:pt x="1316" y="196"/>
                </a:cubicBezTo>
                <a:cubicBezTo>
                  <a:pt x="1311" y="196"/>
                  <a:pt x="1314" y="204"/>
                  <a:pt x="1312" y="208"/>
                </a:cubicBezTo>
                <a:cubicBezTo>
                  <a:pt x="1308" y="211"/>
                  <a:pt x="1304" y="213"/>
                  <a:pt x="1300" y="216"/>
                </a:cubicBezTo>
                <a:cubicBezTo>
                  <a:pt x="1285" y="237"/>
                  <a:pt x="1285" y="266"/>
                  <a:pt x="1268" y="284"/>
                </a:cubicBezTo>
                <a:lnTo>
                  <a:pt x="1136" y="284"/>
                </a:lnTo>
                <a:lnTo>
                  <a:pt x="1136" y="336"/>
                </a:lnTo>
                <a:lnTo>
                  <a:pt x="1100" y="336"/>
                </a:lnTo>
                <a:cubicBezTo>
                  <a:pt x="1097" y="340"/>
                  <a:pt x="1097" y="346"/>
                  <a:pt x="1093" y="348"/>
                </a:cubicBezTo>
                <a:cubicBezTo>
                  <a:pt x="1084" y="351"/>
                  <a:pt x="1071" y="345"/>
                  <a:pt x="1064" y="352"/>
                </a:cubicBezTo>
                <a:cubicBezTo>
                  <a:pt x="1057" y="357"/>
                  <a:pt x="1064" y="368"/>
                  <a:pt x="1060" y="376"/>
                </a:cubicBezTo>
                <a:cubicBezTo>
                  <a:pt x="1057" y="379"/>
                  <a:pt x="1052" y="378"/>
                  <a:pt x="1048" y="380"/>
                </a:cubicBezTo>
                <a:cubicBezTo>
                  <a:pt x="1043" y="393"/>
                  <a:pt x="1040" y="406"/>
                  <a:pt x="1040" y="420"/>
                </a:cubicBezTo>
                <a:cubicBezTo>
                  <a:pt x="1021" y="422"/>
                  <a:pt x="1001" y="422"/>
                  <a:pt x="984" y="428"/>
                </a:cubicBezTo>
                <a:cubicBezTo>
                  <a:pt x="980" y="429"/>
                  <a:pt x="983" y="437"/>
                  <a:pt x="980" y="440"/>
                </a:cubicBezTo>
                <a:cubicBezTo>
                  <a:pt x="972" y="444"/>
                  <a:pt x="964" y="442"/>
                  <a:pt x="956" y="444"/>
                </a:cubicBezTo>
                <a:cubicBezTo>
                  <a:pt x="948" y="449"/>
                  <a:pt x="941" y="456"/>
                  <a:pt x="932" y="460"/>
                </a:cubicBezTo>
                <a:cubicBezTo>
                  <a:pt x="924" y="462"/>
                  <a:pt x="908" y="468"/>
                  <a:pt x="908" y="468"/>
                </a:cubicBezTo>
                <a:cubicBezTo>
                  <a:pt x="905" y="472"/>
                  <a:pt x="903" y="476"/>
                  <a:pt x="900" y="480"/>
                </a:cubicBezTo>
                <a:cubicBezTo>
                  <a:pt x="896" y="483"/>
                  <a:pt x="888" y="488"/>
                  <a:pt x="888" y="488"/>
                </a:cubicBezTo>
                <a:cubicBezTo>
                  <a:pt x="857" y="489"/>
                  <a:pt x="826" y="487"/>
                  <a:pt x="796" y="492"/>
                </a:cubicBezTo>
                <a:cubicBezTo>
                  <a:pt x="791" y="492"/>
                  <a:pt x="788" y="504"/>
                  <a:pt x="788" y="504"/>
                </a:cubicBezTo>
                <a:cubicBezTo>
                  <a:pt x="737" y="506"/>
                  <a:pt x="676" y="498"/>
                  <a:pt x="632" y="528"/>
                </a:cubicBezTo>
                <a:cubicBezTo>
                  <a:pt x="627" y="542"/>
                  <a:pt x="618" y="549"/>
                  <a:pt x="608" y="560"/>
                </a:cubicBezTo>
                <a:lnTo>
                  <a:pt x="536" y="560"/>
                </a:lnTo>
                <a:cubicBezTo>
                  <a:pt x="534" y="577"/>
                  <a:pt x="539" y="610"/>
                  <a:pt x="520" y="620"/>
                </a:cubicBezTo>
                <a:lnTo>
                  <a:pt x="480" y="620"/>
                </a:lnTo>
                <a:lnTo>
                  <a:pt x="448" y="645"/>
                </a:lnTo>
                <a:cubicBezTo>
                  <a:pt x="429" y="647"/>
                  <a:pt x="404" y="638"/>
                  <a:pt x="392" y="652"/>
                </a:cubicBezTo>
                <a:cubicBezTo>
                  <a:pt x="379" y="665"/>
                  <a:pt x="392" y="689"/>
                  <a:pt x="388" y="708"/>
                </a:cubicBezTo>
                <a:cubicBezTo>
                  <a:pt x="385" y="716"/>
                  <a:pt x="371" y="715"/>
                  <a:pt x="364" y="720"/>
                </a:cubicBezTo>
                <a:cubicBezTo>
                  <a:pt x="361" y="724"/>
                  <a:pt x="360" y="729"/>
                  <a:pt x="356" y="732"/>
                </a:cubicBezTo>
                <a:cubicBezTo>
                  <a:pt x="346" y="736"/>
                  <a:pt x="324" y="740"/>
                  <a:pt x="324" y="740"/>
                </a:cubicBezTo>
                <a:cubicBezTo>
                  <a:pt x="321" y="744"/>
                  <a:pt x="320" y="750"/>
                  <a:pt x="316" y="752"/>
                </a:cubicBezTo>
                <a:cubicBezTo>
                  <a:pt x="303" y="757"/>
                  <a:pt x="276" y="760"/>
                  <a:pt x="276" y="760"/>
                </a:cubicBezTo>
                <a:cubicBezTo>
                  <a:pt x="265" y="792"/>
                  <a:pt x="276" y="781"/>
                  <a:pt x="244" y="792"/>
                </a:cubicBezTo>
                <a:cubicBezTo>
                  <a:pt x="236" y="794"/>
                  <a:pt x="220" y="800"/>
                  <a:pt x="220" y="800"/>
                </a:cubicBezTo>
                <a:cubicBezTo>
                  <a:pt x="207" y="818"/>
                  <a:pt x="201" y="832"/>
                  <a:pt x="184" y="844"/>
                </a:cubicBezTo>
                <a:cubicBezTo>
                  <a:pt x="173" y="860"/>
                  <a:pt x="160" y="889"/>
                  <a:pt x="144" y="900"/>
                </a:cubicBezTo>
                <a:cubicBezTo>
                  <a:pt x="131" y="919"/>
                  <a:pt x="135" y="946"/>
                  <a:pt x="116" y="960"/>
                </a:cubicBezTo>
                <a:cubicBezTo>
                  <a:pt x="108" y="964"/>
                  <a:pt x="80" y="971"/>
                  <a:pt x="80" y="980"/>
                </a:cubicBezTo>
                <a:lnTo>
                  <a:pt x="64" y="1008"/>
                </a:lnTo>
                <a:lnTo>
                  <a:pt x="44" y="1043"/>
                </a:lnTo>
                <a:lnTo>
                  <a:pt x="44" y="1120"/>
                </a:lnTo>
                <a:lnTo>
                  <a:pt x="28" y="1216"/>
                </a:lnTo>
                <a:lnTo>
                  <a:pt x="24" y="1260"/>
                </a:lnTo>
                <a:lnTo>
                  <a:pt x="28" y="1288"/>
                </a:lnTo>
                <a:lnTo>
                  <a:pt x="12" y="1328"/>
                </a:lnTo>
                <a:lnTo>
                  <a:pt x="0" y="1460"/>
                </a:lnTo>
              </a:path>
            </a:pathLst>
          </a:custGeom>
          <a:noFill/>
          <a:ln w="28575" cap="flat"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109602" name="Freeform 39"/>
          <p:cNvSpPr>
            <a:spLocks/>
          </p:cNvSpPr>
          <p:nvPr/>
        </p:nvSpPr>
        <p:spPr bwMode="auto">
          <a:xfrm>
            <a:off x="2546350" y="1828800"/>
            <a:ext cx="4387850" cy="3409950"/>
          </a:xfrm>
          <a:custGeom>
            <a:avLst/>
            <a:gdLst>
              <a:gd name="T0" fmla="*/ 2147483647 w 2764"/>
              <a:gd name="T1" fmla="*/ 0 h 2148"/>
              <a:gd name="T2" fmla="*/ 2147483647 w 2764"/>
              <a:gd name="T3" fmla="*/ 60483750 h 2148"/>
              <a:gd name="T4" fmla="*/ 2147483647 w 2764"/>
              <a:gd name="T5" fmla="*/ 110886875 h 2148"/>
              <a:gd name="T6" fmla="*/ 2147483647 w 2764"/>
              <a:gd name="T7" fmla="*/ 181451250 h 2148"/>
              <a:gd name="T8" fmla="*/ 2147483647 w 2764"/>
              <a:gd name="T9" fmla="*/ 252015625 h 2148"/>
              <a:gd name="T10" fmla="*/ 2147483647 w 2764"/>
              <a:gd name="T11" fmla="*/ 362902500 h 2148"/>
              <a:gd name="T12" fmla="*/ 2147483647 w 2764"/>
              <a:gd name="T13" fmla="*/ 433466875 h 2148"/>
              <a:gd name="T14" fmla="*/ 2147483647 w 2764"/>
              <a:gd name="T15" fmla="*/ 514111875 h 2148"/>
              <a:gd name="T16" fmla="*/ 2147483647 w 2764"/>
              <a:gd name="T17" fmla="*/ 564515000 h 2148"/>
              <a:gd name="T18" fmla="*/ 2147483647 w 2764"/>
              <a:gd name="T19" fmla="*/ 745966250 h 2148"/>
              <a:gd name="T20" fmla="*/ 2147483647 w 2764"/>
              <a:gd name="T21" fmla="*/ 776208125 h 2148"/>
              <a:gd name="T22" fmla="*/ 2147483647 w 2764"/>
              <a:gd name="T23" fmla="*/ 806450000 h 2148"/>
              <a:gd name="T24" fmla="*/ 2147483647 w 2764"/>
              <a:gd name="T25" fmla="*/ 846772500 h 2148"/>
              <a:gd name="T26" fmla="*/ 2147483647 w 2764"/>
              <a:gd name="T27" fmla="*/ 877014375 h 2148"/>
              <a:gd name="T28" fmla="*/ 2147483647 w 2764"/>
              <a:gd name="T29" fmla="*/ 927417500 h 2148"/>
              <a:gd name="T30" fmla="*/ 2147483647 w 2764"/>
              <a:gd name="T31" fmla="*/ 1048385000 h 2148"/>
              <a:gd name="T32" fmla="*/ 2147483647 w 2764"/>
              <a:gd name="T33" fmla="*/ 1058465625 h 2148"/>
              <a:gd name="T34" fmla="*/ 2147483647 w 2764"/>
              <a:gd name="T35" fmla="*/ 1149191250 h 2148"/>
              <a:gd name="T36" fmla="*/ 2147483647 w 2764"/>
              <a:gd name="T37" fmla="*/ 1169352500 h 2148"/>
              <a:gd name="T38" fmla="*/ 2147483647 w 2764"/>
              <a:gd name="T39" fmla="*/ 1280239375 h 2148"/>
              <a:gd name="T40" fmla="*/ 2147483647 w 2764"/>
              <a:gd name="T41" fmla="*/ 1391126250 h 2148"/>
              <a:gd name="T42" fmla="*/ 2147483647 w 2764"/>
              <a:gd name="T43" fmla="*/ 1441529375 h 2148"/>
              <a:gd name="T44" fmla="*/ 2147483647 w 2764"/>
              <a:gd name="T45" fmla="*/ 1572577500 h 2148"/>
              <a:gd name="T46" fmla="*/ 2147483647 w 2764"/>
              <a:gd name="T47" fmla="*/ 1622980625 h 2148"/>
              <a:gd name="T48" fmla="*/ 2147483647 w 2764"/>
              <a:gd name="T49" fmla="*/ 1693545000 h 2148"/>
              <a:gd name="T50" fmla="*/ 1844754375 w 2764"/>
              <a:gd name="T51" fmla="*/ 1804431875 h 2148"/>
              <a:gd name="T52" fmla="*/ 1633061250 w 2764"/>
              <a:gd name="T53" fmla="*/ 1854835000 h 2148"/>
              <a:gd name="T54" fmla="*/ 1411287500 w 2764"/>
              <a:gd name="T55" fmla="*/ 1925399375 h 2148"/>
              <a:gd name="T56" fmla="*/ 1219755625 w 2764"/>
              <a:gd name="T57" fmla="*/ 2086689375 h 2148"/>
              <a:gd name="T58" fmla="*/ 1169352500 w 2764"/>
              <a:gd name="T59" fmla="*/ 2127011875 h 2148"/>
              <a:gd name="T60" fmla="*/ 1018143125 w 2764"/>
              <a:gd name="T61" fmla="*/ 2147483647 h 2148"/>
              <a:gd name="T62" fmla="*/ 967740000 w 2764"/>
              <a:gd name="T63" fmla="*/ 2147483647 h 2148"/>
              <a:gd name="T64" fmla="*/ 796369375 w 2764"/>
              <a:gd name="T65" fmla="*/ 2147483647 h 2148"/>
              <a:gd name="T66" fmla="*/ 635079375 w 2764"/>
              <a:gd name="T67" fmla="*/ 2147483647 h 2148"/>
              <a:gd name="T68" fmla="*/ 514111875 w 2764"/>
              <a:gd name="T69" fmla="*/ 2147483647 h 2148"/>
              <a:gd name="T70" fmla="*/ 433466875 w 2764"/>
              <a:gd name="T71" fmla="*/ 2147483647 h 2148"/>
              <a:gd name="T72" fmla="*/ 362902500 w 2764"/>
              <a:gd name="T73" fmla="*/ 2147483647 h 2148"/>
              <a:gd name="T74" fmla="*/ 201612500 w 2764"/>
              <a:gd name="T75" fmla="*/ 2147483647 h 2148"/>
              <a:gd name="T76" fmla="*/ 141128750 w 2764"/>
              <a:gd name="T77" fmla="*/ 2147483647 h 2148"/>
              <a:gd name="T78" fmla="*/ 100806250 w 2764"/>
              <a:gd name="T79" fmla="*/ 2147483647 h 2148"/>
              <a:gd name="T80" fmla="*/ 70564375 w 2764"/>
              <a:gd name="T81" fmla="*/ 2147483647 h 2148"/>
              <a:gd name="T82" fmla="*/ 40322500 w 2764"/>
              <a:gd name="T83" fmla="*/ 2147483647 h 2148"/>
              <a:gd name="T84" fmla="*/ 30241875 w 2764"/>
              <a:gd name="T85" fmla="*/ 2147483647 h 21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64" h="2148">
                <a:moveTo>
                  <a:pt x="2764" y="0"/>
                </a:moveTo>
                <a:lnTo>
                  <a:pt x="2724" y="0"/>
                </a:lnTo>
                <a:lnTo>
                  <a:pt x="2724" y="28"/>
                </a:lnTo>
                <a:lnTo>
                  <a:pt x="2420" y="24"/>
                </a:lnTo>
                <a:lnTo>
                  <a:pt x="2420" y="56"/>
                </a:lnTo>
                <a:lnTo>
                  <a:pt x="2364" y="44"/>
                </a:lnTo>
                <a:lnTo>
                  <a:pt x="2364" y="72"/>
                </a:lnTo>
                <a:lnTo>
                  <a:pt x="2336" y="72"/>
                </a:lnTo>
                <a:lnTo>
                  <a:pt x="2336" y="96"/>
                </a:lnTo>
                <a:lnTo>
                  <a:pt x="2304" y="100"/>
                </a:lnTo>
                <a:lnTo>
                  <a:pt x="2296" y="136"/>
                </a:lnTo>
                <a:cubicBezTo>
                  <a:pt x="2272" y="138"/>
                  <a:pt x="2247" y="137"/>
                  <a:pt x="2224" y="144"/>
                </a:cubicBezTo>
                <a:cubicBezTo>
                  <a:pt x="2215" y="146"/>
                  <a:pt x="2218" y="162"/>
                  <a:pt x="2212" y="168"/>
                </a:cubicBezTo>
                <a:cubicBezTo>
                  <a:pt x="2208" y="170"/>
                  <a:pt x="2200" y="172"/>
                  <a:pt x="2200" y="172"/>
                </a:cubicBezTo>
                <a:cubicBezTo>
                  <a:pt x="2144" y="177"/>
                  <a:pt x="2156" y="164"/>
                  <a:pt x="2168" y="188"/>
                </a:cubicBezTo>
                <a:cubicBezTo>
                  <a:pt x="2177" y="206"/>
                  <a:pt x="2166" y="194"/>
                  <a:pt x="2176" y="204"/>
                </a:cubicBezTo>
                <a:cubicBezTo>
                  <a:pt x="2110" y="202"/>
                  <a:pt x="2045" y="197"/>
                  <a:pt x="1980" y="200"/>
                </a:cubicBezTo>
                <a:cubicBezTo>
                  <a:pt x="1972" y="200"/>
                  <a:pt x="1983" y="216"/>
                  <a:pt x="1980" y="224"/>
                </a:cubicBezTo>
                <a:cubicBezTo>
                  <a:pt x="1972" y="239"/>
                  <a:pt x="1965" y="254"/>
                  <a:pt x="1960" y="272"/>
                </a:cubicBezTo>
                <a:cubicBezTo>
                  <a:pt x="1957" y="280"/>
                  <a:pt x="1952" y="296"/>
                  <a:pt x="1952" y="296"/>
                </a:cubicBezTo>
                <a:cubicBezTo>
                  <a:pt x="1926" y="294"/>
                  <a:pt x="1901" y="288"/>
                  <a:pt x="1876" y="292"/>
                </a:cubicBezTo>
                <a:cubicBezTo>
                  <a:pt x="1870" y="292"/>
                  <a:pt x="1874" y="303"/>
                  <a:pt x="1872" y="308"/>
                </a:cubicBezTo>
                <a:cubicBezTo>
                  <a:pt x="1870" y="310"/>
                  <a:pt x="1866" y="310"/>
                  <a:pt x="1864" y="312"/>
                </a:cubicBezTo>
                <a:cubicBezTo>
                  <a:pt x="1850" y="314"/>
                  <a:pt x="1836" y="314"/>
                  <a:pt x="1824" y="320"/>
                </a:cubicBezTo>
                <a:cubicBezTo>
                  <a:pt x="1819" y="321"/>
                  <a:pt x="1820" y="329"/>
                  <a:pt x="1816" y="332"/>
                </a:cubicBezTo>
                <a:cubicBezTo>
                  <a:pt x="1808" y="335"/>
                  <a:pt x="1800" y="334"/>
                  <a:pt x="1792" y="336"/>
                </a:cubicBezTo>
                <a:cubicBezTo>
                  <a:pt x="1778" y="344"/>
                  <a:pt x="1784" y="344"/>
                  <a:pt x="1776" y="344"/>
                </a:cubicBezTo>
                <a:cubicBezTo>
                  <a:pt x="1758" y="345"/>
                  <a:pt x="1740" y="343"/>
                  <a:pt x="1724" y="348"/>
                </a:cubicBezTo>
                <a:cubicBezTo>
                  <a:pt x="1719" y="349"/>
                  <a:pt x="1723" y="357"/>
                  <a:pt x="1720" y="360"/>
                </a:cubicBezTo>
                <a:cubicBezTo>
                  <a:pt x="1710" y="365"/>
                  <a:pt x="1688" y="368"/>
                  <a:pt x="1688" y="368"/>
                </a:cubicBezTo>
                <a:cubicBezTo>
                  <a:pt x="1682" y="385"/>
                  <a:pt x="1684" y="375"/>
                  <a:pt x="1684" y="396"/>
                </a:cubicBezTo>
                <a:cubicBezTo>
                  <a:pt x="1543" y="408"/>
                  <a:pt x="1612" y="375"/>
                  <a:pt x="1592" y="416"/>
                </a:cubicBezTo>
                <a:cubicBezTo>
                  <a:pt x="1591" y="417"/>
                  <a:pt x="1589" y="418"/>
                  <a:pt x="1588" y="420"/>
                </a:cubicBezTo>
                <a:lnTo>
                  <a:pt x="1416" y="420"/>
                </a:lnTo>
                <a:lnTo>
                  <a:pt x="1408" y="448"/>
                </a:lnTo>
                <a:cubicBezTo>
                  <a:pt x="1378" y="450"/>
                  <a:pt x="1348" y="449"/>
                  <a:pt x="1320" y="456"/>
                </a:cubicBezTo>
                <a:cubicBezTo>
                  <a:pt x="1315" y="456"/>
                  <a:pt x="1320" y="466"/>
                  <a:pt x="1316" y="468"/>
                </a:cubicBezTo>
                <a:cubicBezTo>
                  <a:pt x="1306" y="470"/>
                  <a:pt x="1297" y="465"/>
                  <a:pt x="1288" y="464"/>
                </a:cubicBezTo>
                <a:cubicBezTo>
                  <a:pt x="1261" y="470"/>
                  <a:pt x="1239" y="482"/>
                  <a:pt x="1212" y="488"/>
                </a:cubicBezTo>
                <a:cubicBezTo>
                  <a:pt x="1204" y="510"/>
                  <a:pt x="1184" y="501"/>
                  <a:pt x="1164" y="508"/>
                </a:cubicBezTo>
                <a:cubicBezTo>
                  <a:pt x="1155" y="520"/>
                  <a:pt x="1151" y="524"/>
                  <a:pt x="1136" y="524"/>
                </a:cubicBezTo>
                <a:cubicBezTo>
                  <a:pt x="1059" y="539"/>
                  <a:pt x="1117" y="522"/>
                  <a:pt x="1088" y="552"/>
                </a:cubicBezTo>
                <a:cubicBezTo>
                  <a:pt x="1070" y="549"/>
                  <a:pt x="1053" y="542"/>
                  <a:pt x="1036" y="544"/>
                </a:cubicBezTo>
                <a:cubicBezTo>
                  <a:pt x="1026" y="544"/>
                  <a:pt x="1036" y="567"/>
                  <a:pt x="1028" y="572"/>
                </a:cubicBezTo>
                <a:cubicBezTo>
                  <a:pt x="1017" y="577"/>
                  <a:pt x="1004" y="574"/>
                  <a:pt x="992" y="576"/>
                </a:cubicBezTo>
                <a:cubicBezTo>
                  <a:pt x="981" y="606"/>
                  <a:pt x="984" y="615"/>
                  <a:pt x="952" y="624"/>
                </a:cubicBezTo>
                <a:cubicBezTo>
                  <a:pt x="950" y="632"/>
                  <a:pt x="954" y="642"/>
                  <a:pt x="948" y="648"/>
                </a:cubicBezTo>
                <a:cubicBezTo>
                  <a:pt x="942" y="652"/>
                  <a:pt x="934" y="641"/>
                  <a:pt x="928" y="644"/>
                </a:cubicBezTo>
                <a:cubicBezTo>
                  <a:pt x="924" y="645"/>
                  <a:pt x="926" y="653"/>
                  <a:pt x="924" y="656"/>
                </a:cubicBezTo>
                <a:cubicBezTo>
                  <a:pt x="913" y="666"/>
                  <a:pt x="884" y="670"/>
                  <a:pt x="872" y="672"/>
                </a:cubicBezTo>
                <a:cubicBezTo>
                  <a:pt x="854" y="698"/>
                  <a:pt x="821" y="700"/>
                  <a:pt x="792" y="700"/>
                </a:cubicBezTo>
                <a:cubicBezTo>
                  <a:pt x="769" y="708"/>
                  <a:pt x="756" y="712"/>
                  <a:pt x="732" y="716"/>
                </a:cubicBezTo>
                <a:cubicBezTo>
                  <a:pt x="725" y="736"/>
                  <a:pt x="709" y="723"/>
                  <a:pt x="684" y="728"/>
                </a:cubicBezTo>
                <a:cubicBezTo>
                  <a:pt x="667" y="744"/>
                  <a:pt x="668" y="736"/>
                  <a:pt x="648" y="736"/>
                </a:cubicBezTo>
                <a:cubicBezTo>
                  <a:pt x="628" y="741"/>
                  <a:pt x="614" y="750"/>
                  <a:pt x="596" y="744"/>
                </a:cubicBezTo>
                <a:cubicBezTo>
                  <a:pt x="569" y="752"/>
                  <a:pt x="595" y="756"/>
                  <a:pt x="560" y="764"/>
                </a:cubicBezTo>
                <a:cubicBezTo>
                  <a:pt x="550" y="777"/>
                  <a:pt x="532" y="791"/>
                  <a:pt x="516" y="796"/>
                </a:cubicBezTo>
                <a:cubicBezTo>
                  <a:pt x="504" y="807"/>
                  <a:pt x="497" y="818"/>
                  <a:pt x="484" y="828"/>
                </a:cubicBezTo>
                <a:cubicBezTo>
                  <a:pt x="481" y="832"/>
                  <a:pt x="479" y="836"/>
                  <a:pt x="476" y="840"/>
                </a:cubicBezTo>
                <a:cubicBezTo>
                  <a:pt x="472" y="842"/>
                  <a:pt x="466" y="841"/>
                  <a:pt x="464" y="844"/>
                </a:cubicBezTo>
                <a:cubicBezTo>
                  <a:pt x="442" y="865"/>
                  <a:pt x="480" y="849"/>
                  <a:pt x="448" y="860"/>
                </a:cubicBezTo>
                <a:cubicBezTo>
                  <a:pt x="439" y="886"/>
                  <a:pt x="425" y="889"/>
                  <a:pt x="404" y="908"/>
                </a:cubicBezTo>
                <a:cubicBezTo>
                  <a:pt x="399" y="911"/>
                  <a:pt x="389" y="932"/>
                  <a:pt x="380" y="932"/>
                </a:cubicBezTo>
                <a:cubicBezTo>
                  <a:pt x="377" y="932"/>
                  <a:pt x="382" y="926"/>
                  <a:pt x="384" y="924"/>
                </a:cubicBezTo>
                <a:cubicBezTo>
                  <a:pt x="373" y="928"/>
                  <a:pt x="361" y="929"/>
                  <a:pt x="352" y="936"/>
                </a:cubicBezTo>
                <a:cubicBezTo>
                  <a:pt x="344" y="941"/>
                  <a:pt x="332" y="981"/>
                  <a:pt x="316" y="992"/>
                </a:cubicBezTo>
                <a:cubicBezTo>
                  <a:pt x="312" y="1001"/>
                  <a:pt x="284" y="1039"/>
                  <a:pt x="276" y="1048"/>
                </a:cubicBezTo>
                <a:cubicBezTo>
                  <a:pt x="270" y="1063"/>
                  <a:pt x="263" y="1072"/>
                  <a:pt x="252" y="1084"/>
                </a:cubicBezTo>
                <a:cubicBezTo>
                  <a:pt x="244" y="1107"/>
                  <a:pt x="254" y="1085"/>
                  <a:pt x="236" y="1104"/>
                </a:cubicBezTo>
                <a:cubicBezTo>
                  <a:pt x="222" y="1117"/>
                  <a:pt x="218" y="1137"/>
                  <a:pt x="204" y="1152"/>
                </a:cubicBezTo>
                <a:cubicBezTo>
                  <a:pt x="195" y="1178"/>
                  <a:pt x="207" y="1152"/>
                  <a:pt x="188" y="1168"/>
                </a:cubicBezTo>
                <a:cubicBezTo>
                  <a:pt x="155" y="1193"/>
                  <a:pt x="198" y="1170"/>
                  <a:pt x="172" y="1184"/>
                </a:cubicBezTo>
                <a:lnTo>
                  <a:pt x="152" y="1208"/>
                </a:lnTo>
                <a:lnTo>
                  <a:pt x="144" y="1232"/>
                </a:lnTo>
                <a:cubicBezTo>
                  <a:pt x="135" y="1282"/>
                  <a:pt x="108" y="1327"/>
                  <a:pt x="92" y="1376"/>
                </a:cubicBezTo>
                <a:cubicBezTo>
                  <a:pt x="87" y="1388"/>
                  <a:pt x="84" y="1400"/>
                  <a:pt x="80" y="1412"/>
                </a:cubicBezTo>
                <a:cubicBezTo>
                  <a:pt x="77" y="1420"/>
                  <a:pt x="72" y="1436"/>
                  <a:pt x="72" y="1436"/>
                </a:cubicBezTo>
                <a:cubicBezTo>
                  <a:pt x="67" y="1469"/>
                  <a:pt x="56" y="1498"/>
                  <a:pt x="56" y="1532"/>
                </a:cubicBezTo>
                <a:lnTo>
                  <a:pt x="44" y="1556"/>
                </a:lnTo>
                <a:lnTo>
                  <a:pt x="40" y="1644"/>
                </a:lnTo>
                <a:lnTo>
                  <a:pt x="40" y="1704"/>
                </a:lnTo>
                <a:lnTo>
                  <a:pt x="28" y="1796"/>
                </a:lnTo>
                <a:lnTo>
                  <a:pt x="24" y="1868"/>
                </a:lnTo>
                <a:lnTo>
                  <a:pt x="16" y="1916"/>
                </a:lnTo>
                <a:lnTo>
                  <a:pt x="8" y="1964"/>
                </a:lnTo>
                <a:lnTo>
                  <a:pt x="12" y="2072"/>
                </a:lnTo>
                <a:lnTo>
                  <a:pt x="0" y="2148"/>
                </a:lnTo>
              </a:path>
            </a:pathLst>
          </a:custGeom>
          <a:noFill/>
          <a:ln w="28575" cap="flat"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68" name="Rectangle 40"/>
          <p:cNvSpPr>
            <a:spLocks noChangeArrowheads="1"/>
          </p:cNvSpPr>
          <p:nvPr/>
        </p:nvSpPr>
        <p:spPr bwMode="auto">
          <a:xfrm>
            <a:off x="7626350" y="5981700"/>
            <a:ext cx="1517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eaLnBrk="0" fontAlgn="base" hangingPunct="0">
              <a:spcBef>
                <a:spcPct val="0"/>
              </a:spcBef>
              <a:spcAft>
                <a:spcPct val="0"/>
              </a:spcAft>
              <a:defRPr/>
            </a:pPr>
            <a:r>
              <a:rPr lang="en-GB" sz="1400" baseline="30000">
                <a:solidFill>
                  <a:srgbClr val="FFFFFF"/>
                </a:solidFill>
                <a:effectLst>
                  <a:outerShdw blurRad="38100" dist="38100" dir="2700000" algn="tl">
                    <a:srgbClr val="000000"/>
                  </a:outerShdw>
                </a:effectLst>
                <a:latin typeface="Arial" pitchFamily="34" charset="0"/>
                <a:cs typeface="Arial" charset="0"/>
              </a:rPr>
              <a:t>†</a:t>
            </a:r>
            <a:r>
              <a:rPr lang="en-GB" sz="1400">
                <a:solidFill>
                  <a:srgbClr val="FFFFFF"/>
                </a:solidFill>
                <a:effectLst>
                  <a:outerShdw blurRad="38100" dist="38100" dir="2700000" algn="tl">
                    <a:srgbClr val="000000"/>
                  </a:outerShdw>
                </a:effectLst>
                <a:latin typeface="Arial" pitchFamily="34" charset="0"/>
                <a:cs typeface="Arial" charset="0"/>
              </a:rPr>
              <a:t>up to 12 months</a:t>
            </a:r>
          </a:p>
          <a:p>
            <a:pPr defTabSz="762000" eaLnBrk="0" fontAlgn="base" hangingPunct="0">
              <a:spcBef>
                <a:spcPct val="0"/>
              </a:spcBef>
              <a:spcAft>
                <a:spcPct val="0"/>
              </a:spcAft>
              <a:defRPr/>
            </a:pPr>
            <a:r>
              <a:rPr lang="en-GB" sz="1400" baseline="30000">
                <a:solidFill>
                  <a:srgbClr val="FFFFFF"/>
                </a:solidFill>
                <a:effectLst>
                  <a:outerShdw blurRad="38100" dist="38100" dir="2700000" algn="tl">
                    <a:srgbClr val="000000"/>
                  </a:outerShdw>
                </a:effectLst>
                <a:latin typeface="Arial" pitchFamily="34" charset="0"/>
                <a:cs typeface="Arial" charset="0"/>
              </a:rPr>
              <a:t>‡</a:t>
            </a:r>
            <a:r>
              <a:rPr lang="en-GB" sz="1400">
                <a:solidFill>
                  <a:srgbClr val="FFFFFF"/>
                </a:solidFill>
                <a:effectLst>
                  <a:outerShdw blurRad="38100" dist="38100" dir="2700000" algn="tl">
                    <a:srgbClr val="000000"/>
                  </a:outerShdw>
                </a:effectLst>
                <a:latin typeface="Arial" pitchFamily="34" charset="0"/>
                <a:cs typeface="Arial" charset="0"/>
              </a:rPr>
              <a:t>including ASA</a:t>
            </a:r>
            <a:endParaRPr lang="en-US" sz="1400">
              <a:solidFill>
                <a:srgbClr val="FFFFFF"/>
              </a:solidFill>
              <a:effectLst>
                <a:outerShdw blurRad="38100" dist="38100" dir="2700000" algn="tl">
                  <a:srgbClr val="000000"/>
                </a:outerShdw>
              </a:effectLst>
              <a:latin typeface="Arial" pitchFamily="34" charset="0"/>
              <a:cs typeface="Arial" charset="0"/>
            </a:endParaRPr>
          </a:p>
        </p:txBody>
      </p:sp>
      <p:sp>
        <p:nvSpPr>
          <p:cNvPr id="109604" name="Line 41"/>
          <p:cNvSpPr>
            <a:spLocks noChangeShapeType="1"/>
          </p:cNvSpPr>
          <p:nvPr/>
        </p:nvSpPr>
        <p:spPr bwMode="auto">
          <a:xfrm>
            <a:off x="5924550" y="3352800"/>
            <a:ext cx="438150" cy="0"/>
          </a:xfrm>
          <a:prstGeom prst="line">
            <a:avLst/>
          </a:prstGeom>
          <a:noFill/>
          <a:ln w="2857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109605" name="Line 42"/>
          <p:cNvSpPr>
            <a:spLocks noChangeShapeType="1"/>
          </p:cNvSpPr>
          <p:nvPr/>
        </p:nvSpPr>
        <p:spPr bwMode="auto">
          <a:xfrm>
            <a:off x="5905500" y="3619500"/>
            <a:ext cx="466725" cy="0"/>
          </a:xfrm>
          <a:prstGeom prst="line">
            <a:avLst/>
          </a:prstGeom>
          <a:noFill/>
          <a:ln w="28575">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380971" name="Text Box 43"/>
          <p:cNvSpPr txBox="1">
            <a:spLocks noChangeArrowheads="1"/>
          </p:cNvSpPr>
          <p:nvPr/>
        </p:nvSpPr>
        <p:spPr bwMode="auto">
          <a:xfrm>
            <a:off x="6991350" y="1657350"/>
            <a:ext cx="760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600" b="1">
                <a:solidFill>
                  <a:srgbClr val="FFFFFF"/>
                </a:solidFill>
                <a:effectLst>
                  <a:outerShdw blurRad="38100" dist="38100" dir="2700000" algn="tl">
                    <a:srgbClr val="000000"/>
                  </a:outerShdw>
                </a:effectLst>
                <a:latin typeface="Arial" pitchFamily="34" charset="0"/>
                <a:cs typeface="Arial" charset="0"/>
              </a:rPr>
              <a:t>12.6%</a:t>
            </a:r>
          </a:p>
        </p:txBody>
      </p:sp>
      <p:sp>
        <p:nvSpPr>
          <p:cNvPr id="380972" name="Text Box 44"/>
          <p:cNvSpPr txBox="1">
            <a:spLocks noChangeArrowheads="1"/>
          </p:cNvSpPr>
          <p:nvPr/>
        </p:nvSpPr>
        <p:spPr bwMode="auto">
          <a:xfrm>
            <a:off x="7048500" y="2705100"/>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0" fontAlgn="base" hangingPunct="0">
              <a:spcBef>
                <a:spcPct val="0"/>
              </a:spcBef>
              <a:spcAft>
                <a:spcPct val="0"/>
              </a:spcAft>
              <a:defRPr/>
            </a:pPr>
            <a:r>
              <a:rPr lang="en-GB" sz="1600" b="1">
                <a:solidFill>
                  <a:srgbClr val="FFFFFF"/>
                </a:solidFill>
                <a:effectLst>
                  <a:outerShdw blurRad="38100" dist="38100" dir="2700000" algn="tl">
                    <a:srgbClr val="000000"/>
                  </a:outerShdw>
                </a:effectLst>
                <a:latin typeface="Arial" pitchFamily="34" charset="0"/>
                <a:cs typeface="Arial" charset="0"/>
              </a:rPr>
              <a:t>8.8%</a:t>
            </a:r>
          </a:p>
        </p:txBody>
      </p:sp>
      <p:sp>
        <p:nvSpPr>
          <p:cNvPr id="109608" name="Line 45"/>
          <p:cNvSpPr>
            <a:spLocks noChangeShapeType="1"/>
          </p:cNvSpPr>
          <p:nvPr/>
        </p:nvSpPr>
        <p:spPr bwMode="auto">
          <a:xfrm>
            <a:off x="2501900" y="5334000"/>
            <a:ext cx="0" cy="7620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109609" name="Line 46"/>
          <p:cNvSpPr>
            <a:spLocks noChangeShapeType="1"/>
          </p:cNvSpPr>
          <p:nvPr/>
        </p:nvSpPr>
        <p:spPr bwMode="auto">
          <a:xfrm>
            <a:off x="7366000" y="1981200"/>
            <a:ext cx="0" cy="723900"/>
          </a:xfrm>
          <a:prstGeom prst="line">
            <a:avLst/>
          </a:prstGeom>
          <a:noFill/>
          <a:ln w="76200">
            <a:solidFill>
              <a:srgbClr val="FF33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Arial" charset="0"/>
              <a:cs typeface="Arial" charset="0"/>
            </a:endParaRPr>
          </a:p>
        </p:txBody>
      </p:sp>
      <p:sp>
        <p:nvSpPr>
          <p:cNvPr id="48" name="Rectangle 2"/>
          <p:cNvSpPr>
            <a:spLocks noChangeArrowheads="1"/>
          </p:cNvSpPr>
          <p:nvPr/>
        </p:nvSpPr>
        <p:spPr bwMode="auto">
          <a:xfrm>
            <a:off x="400050" y="398466"/>
            <a:ext cx="8081963" cy="800100"/>
          </a:xfrm>
          <a:prstGeom prst="rect">
            <a:avLst/>
          </a:prstGeom>
          <a:noFill/>
          <a:ln w="9525">
            <a:noFill/>
            <a:miter lim="800000"/>
            <a:headEnd/>
            <a:tailEnd/>
          </a:ln>
        </p:spPr>
        <p:txBody>
          <a:bodyPr lIns="90488" tIns="44450" rIns="90488" bIns="44450" anchor="ctr"/>
          <a:lstStyle/>
          <a:p>
            <a:pPr fontAlgn="base">
              <a:spcBef>
                <a:spcPct val="0"/>
              </a:spcBef>
              <a:spcAft>
                <a:spcPct val="0"/>
              </a:spcAft>
            </a:pPr>
            <a:r>
              <a:rPr lang="en-US" sz="3200" dirty="0">
                <a:solidFill>
                  <a:prstClr val="white"/>
                </a:solidFill>
                <a:latin typeface="Calibri" pitchFamily="34" charset="0"/>
                <a:cs typeface="Arial" charset="0"/>
              </a:rPr>
              <a:t>PCI-CURE: Overall long-term</a:t>
            </a:r>
            <a:r>
              <a:rPr lang="en-US" sz="3200" baseline="30000" dirty="0">
                <a:solidFill>
                  <a:prstClr val="white"/>
                </a:solidFill>
                <a:latin typeface="Calibri" pitchFamily="34" charset="0"/>
                <a:cs typeface="Arial" charset="0"/>
              </a:rPr>
              <a:t>†</a:t>
            </a:r>
            <a:r>
              <a:rPr lang="en-US" sz="3200" dirty="0">
                <a:solidFill>
                  <a:prstClr val="white"/>
                </a:solidFill>
                <a:latin typeface="Calibri" pitchFamily="34" charset="0"/>
                <a:cs typeface="Arial" charset="0"/>
              </a:rPr>
              <a:t> results</a:t>
            </a:r>
            <a:r>
              <a:rPr lang="en-US" sz="2400" dirty="0">
                <a:solidFill>
                  <a:prstClr val="white"/>
                </a:solidFill>
                <a:latin typeface="Calibri" pitchFamily="34" charset="0"/>
                <a:cs typeface="Arial" charset="0"/>
              </a:rPr>
              <a:t/>
            </a:r>
            <a:br>
              <a:rPr lang="en-US" sz="2400" dirty="0">
                <a:solidFill>
                  <a:prstClr val="white"/>
                </a:solidFill>
                <a:latin typeface="Calibri" pitchFamily="34" charset="0"/>
                <a:cs typeface="Arial" charset="0"/>
              </a:rPr>
            </a:br>
            <a:r>
              <a:rPr lang="en-US" sz="2400" dirty="0">
                <a:solidFill>
                  <a:prstClr val="white"/>
                </a:solidFill>
                <a:latin typeface="Calibri" pitchFamily="34" charset="0"/>
                <a:cs typeface="Arial" charset="0"/>
              </a:rPr>
              <a:t>Composite of cardiovascular death or MI from randomization              to end of follow-up</a:t>
            </a:r>
            <a:r>
              <a:rPr lang="en-US" sz="2400" baseline="30000" dirty="0">
                <a:solidFill>
                  <a:prstClr val="white"/>
                </a:solidFill>
                <a:latin typeface="Calibri" pitchFamily="34" charset="0"/>
                <a:cs typeface="Arial" charset="0"/>
              </a:rPr>
              <a:t>†</a:t>
            </a:r>
          </a:p>
        </p:txBody>
      </p:sp>
      <p:sp>
        <p:nvSpPr>
          <p:cNvPr id="50" name="Text Box 27"/>
          <p:cNvSpPr txBox="1">
            <a:spLocks noChangeArrowheads="1"/>
          </p:cNvSpPr>
          <p:nvPr/>
        </p:nvSpPr>
        <p:spPr bwMode="auto">
          <a:xfrm>
            <a:off x="7131050" y="4568825"/>
            <a:ext cx="1174750" cy="369888"/>
          </a:xfrm>
          <a:prstGeom prst="rect">
            <a:avLst/>
          </a:prstGeom>
          <a:solidFill>
            <a:srgbClr val="DD8047"/>
          </a:solidFill>
          <a:ln w="25400">
            <a:noFill/>
            <a:miter lim="800000"/>
            <a:headEnd/>
            <a:tailEnd/>
          </a:ln>
        </p:spPr>
        <p:txBody>
          <a:bodyPr wrap="none">
            <a:spAutoFit/>
          </a:bodyPr>
          <a:lstStyle/>
          <a:p>
            <a:pPr algn="r">
              <a:defRPr/>
            </a:pPr>
            <a:r>
              <a:rPr lang="en-US" kern="0" dirty="0">
                <a:solidFill>
                  <a:sysClr val="windowText" lastClr="000000"/>
                </a:solidFill>
                <a:latin typeface="Arial" charset="0"/>
                <a:cs typeface="Arial" charset="0"/>
              </a:rPr>
              <a:t>NNT = 26</a:t>
            </a:r>
          </a:p>
        </p:txBody>
      </p:sp>
    </p:spTree>
    <p:extLst>
      <p:ext uri="{BB962C8B-B14F-4D97-AF65-F5344CB8AC3E}">
        <p14:creationId xmlns:p14="http://schemas.microsoft.com/office/powerpoint/2010/main" val="150193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2"/>
          <p:cNvSpPr txBox="1">
            <a:spLocks noChangeArrowheads="1"/>
          </p:cNvSpPr>
          <p:nvPr/>
        </p:nvSpPr>
        <p:spPr bwMode="auto">
          <a:xfrm>
            <a:off x="307975" y="150813"/>
            <a:ext cx="7000875" cy="584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CA" sz="3200" dirty="0">
                <a:solidFill>
                  <a:prstClr val="white"/>
                </a:solidFill>
                <a:latin typeface="Calibri" pitchFamily="34" charset="0"/>
                <a:cs typeface="Arial" charset="0"/>
              </a:rPr>
              <a:t>Ticagrelor in patients managed with PCI</a:t>
            </a:r>
            <a:endParaRPr lang="fr-CA" sz="3200" dirty="0">
              <a:solidFill>
                <a:prstClr val="white"/>
              </a:solidFill>
              <a:latin typeface="Calibri" pitchFamily="34" charset="0"/>
              <a:cs typeface="Arial" charset="0"/>
            </a:endParaRPr>
          </a:p>
        </p:txBody>
      </p:sp>
      <p:sp>
        <p:nvSpPr>
          <p:cNvPr id="135171" name="Rectangle 5"/>
          <p:cNvSpPr>
            <a:spLocks noChangeArrowheads="1"/>
          </p:cNvSpPr>
          <p:nvPr/>
        </p:nvSpPr>
        <p:spPr bwMode="auto">
          <a:xfrm>
            <a:off x="307975" y="6129337"/>
            <a:ext cx="7577138" cy="554037"/>
          </a:xfrm>
          <a:prstGeom prst="rect">
            <a:avLst/>
          </a:prstGeom>
          <a:noFill/>
          <a:ln w="9525">
            <a:noFill/>
            <a:miter lim="800000"/>
            <a:headEnd/>
            <a:tailEnd/>
          </a:ln>
        </p:spPr>
        <p:txBody>
          <a:bodyPr>
            <a:spAutoFit/>
          </a:bodyPr>
          <a:lstStyle/>
          <a:p>
            <a:pPr eaLnBrk="0" fontAlgn="base" hangingPunct="0">
              <a:spcBef>
                <a:spcPct val="0"/>
              </a:spcBef>
              <a:spcAft>
                <a:spcPct val="0"/>
              </a:spcAft>
            </a:pPr>
            <a:r>
              <a:rPr lang="fr-CA" sz="1000" dirty="0" err="1">
                <a:solidFill>
                  <a:srgbClr val="F2F2F2"/>
                </a:solidFill>
                <a:latin typeface="Calibri" pitchFamily="34" charset="0"/>
                <a:cs typeface="Arial" charset="0"/>
              </a:rPr>
              <a:t>Adapted</a:t>
            </a:r>
            <a:r>
              <a:rPr lang="fr-CA" sz="1000" dirty="0">
                <a:solidFill>
                  <a:srgbClr val="F2F2F2"/>
                </a:solidFill>
                <a:latin typeface="Calibri" pitchFamily="34" charset="0"/>
                <a:cs typeface="Arial" charset="0"/>
              </a:rPr>
              <a:t> </a:t>
            </a:r>
            <a:r>
              <a:rPr lang="fr-CA" sz="1000" dirty="0" err="1">
                <a:solidFill>
                  <a:srgbClr val="F2F2F2"/>
                </a:solidFill>
                <a:latin typeface="Calibri" pitchFamily="34" charset="0"/>
                <a:cs typeface="Arial" charset="0"/>
              </a:rPr>
              <a:t>from</a:t>
            </a:r>
            <a:r>
              <a:rPr lang="fr-CA" sz="1000" dirty="0">
                <a:solidFill>
                  <a:srgbClr val="F2F2F2"/>
                </a:solidFill>
                <a:latin typeface="Calibri" pitchFamily="34" charset="0"/>
                <a:cs typeface="Arial" charset="0"/>
              </a:rPr>
              <a:t>  http://www.fda.gov/downloads/AdvisoryCommittees/CommitteesMeetingMaterials/Drugs/CardiovascularandRenalDrugsAdvisoryCommittee/UCM221384.pdf</a:t>
            </a:r>
          </a:p>
        </p:txBody>
      </p:sp>
      <p:grpSp>
        <p:nvGrpSpPr>
          <p:cNvPr id="135172" name="Group 5"/>
          <p:cNvGrpSpPr>
            <a:grpSpLocks/>
          </p:cNvGrpSpPr>
          <p:nvPr/>
        </p:nvGrpSpPr>
        <p:grpSpPr bwMode="auto">
          <a:xfrm>
            <a:off x="1363663" y="884238"/>
            <a:ext cx="5118100" cy="5424487"/>
            <a:chOff x="1619250" y="620713"/>
            <a:chExt cx="5638800" cy="5832475"/>
          </a:xfrm>
        </p:grpSpPr>
        <p:pic>
          <p:nvPicPr>
            <p:cNvPr id="135174" name="Picture 2"/>
            <p:cNvPicPr>
              <a:picLocks noChangeAspect="1" noChangeArrowheads="1"/>
            </p:cNvPicPr>
            <p:nvPr/>
          </p:nvPicPr>
          <p:blipFill>
            <a:blip r:embed="rId2"/>
            <a:srcRect/>
            <a:stretch>
              <a:fillRect/>
            </a:stretch>
          </p:blipFill>
          <p:spPr bwMode="auto">
            <a:xfrm>
              <a:off x="1619250" y="620713"/>
              <a:ext cx="5638800" cy="5832475"/>
            </a:xfrm>
            <a:prstGeom prst="rect">
              <a:avLst/>
            </a:prstGeom>
            <a:noFill/>
            <a:ln w="9525">
              <a:noFill/>
              <a:miter lim="800000"/>
              <a:headEnd/>
              <a:tailEnd/>
            </a:ln>
          </p:spPr>
        </p:pic>
        <p:sp>
          <p:nvSpPr>
            <p:cNvPr id="135175" name="Text Box 27"/>
            <p:cNvSpPr txBox="1">
              <a:spLocks noChangeArrowheads="1"/>
            </p:cNvSpPr>
            <p:nvPr/>
          </p:nvSpPr>
          <p:spPr bwMode="auto">
            <a:xfrm>
              <a:off x="5562600" y="3429000"/>
              <a:ext cx="1415186" cy="397110"/>
            </a:xfrm>
            <a:prstGeom prst="rect">
              <a:avLst/>
            </a:prstGeom>
            <a:solidFill>
              <a:schemeClr val="accent2"/>
            </a:solidFill>
            <a:ln w="25400">
              <a:noFill/>
              <a:miter lim="800000"/>
              <a:headEnd/>
              <a:tailEnd/>
            </a:ln>
          </p:spPr>
          <p:txBody>
            <a:bodyPr>
              <a:spAutoFit/>
            </a:bodyPr>
            <a:lstStyle/>
            <a:p>
              <a:pPr algn="r" fontAlgn="base">
                <a:spcBef>
                  <a:spcPct val="0"/>
                </a:spcBef>
                <a:spcAft>
                  <a:spcPct val="0"/>
                </a:spcAft>
              </a:pPr>
              <a:r>
                <a:rPr lang="en-US">
                  <a:solidFill>
                    <a:prstClr val="black"/>
                  </a:solidFill>
                  <a:cs typeface="Arial" charset="0"/>
                </a:rPr>
                <a:t>NNT = 59</a:t>
              </a:r>
            </a:p>
          </p:txBody>
        </p:sp>
      </p:grpSp>
    </p:spTree>
    <p:extLst>
      <p:ext uri="{BB962C8B-B14F-4D97-AF65-F5344CB8AC3E}">
        <p14:creationId xmlns:p14="http://schemas.microsoft.com/office/powerpoint/2010/main" val="12618294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346075" y="273045"/>
            <a:ext cx="8613775" cy="712787"/>
          </a:xfrm>
        </p:spPr>
        <p:txBody>
          <a:bodyPr/>
          <a:lstStyle/>
          <a:p>
            <a:pPr algn="l" eaLnBrk="1" hangingPunct="1"/>
            <a:r>
              <a:rPr lang="en-US" b="0" dirty="0" smtClean="0">
                <a:solidFill>
                  <a:schemeClr val="bg1"/>
                </a:solidFill>
                <a:latin typeface="Calibri" pitchFamily="34" charset="0"/>
              </a:rPr>
              <a:t>TRITON TIMI 38: Study Design</a:t>
            </a:r>
          </a:p>
        </p:txBody>
      </p:sp>
      <p:sp>
        <p:nvSpPr>
          <p:cNvPr id="136195" name="Rectangle 3"/>
          <p:cNvSpPr>
            <a:spLocks noChangeArrowheads="1"/>
          </p:cNvSpPr>
          <p:nvPr/>
        </p:nvSpPr>
        <p:spPr bwMode="auto">
          <a:xfrm>
            <a:off x="936625" y="2592388"/>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fr-CA">
              <a:solidFill>
                <a:srgbClr val="000000"/>
              </a:solidFill>
              <a:latin typeface="Calibri" pitchFamily="34" charset="0"/>
              <a:cs typeface="Arial" charset="0"/>
            </a:endParaRPr>
          </a:p>
        </p:txBody>
      </p:sp>
      <p:sp>
        <p:nvSpPr>
          <p:cNvPr id="136199" name="Text Box 7"/>
          <p:cNvSpPr txBox="1">
            <a:spLocks noChangeArrowheads="1"/>
          </p:cNvSpPr>
          <p:nvPr/>
        </p:nvSpPr>
        <p:spPr bwMode="auto">
          <a:xfrm>
            <a:off x="2159000" y="3998913"/>
            <a:ext cx="184150" cy="457200"/>
          </a:xfrm>
          <a:prstGeom prst="rect">
            <a:avLst/>
          </a:prstGeom>
          <a:noFill/>
          <a:ln w="9525">
            <a:noFill/>
            <a:miter lim="800000"/>
            <a:headEnd/>
            <a:tailEnd/>
          </a:ln>
        </p:spPr>
        <p:txBody>
          <a:bodyPr>
            <a:spAutoFit/>
          </a:bodyPr>
          <a:lstStyle/>
          <a:p>
            <a:pPr fontAlgn="base">
              <a:spcBef>
                <a:spcPct val="0"/>
              </a:spcBef>
              <a:spcAft>
                <a:spcPct val="0"/>
              </a:spcAft>
            </a:pPr>
            <a:endParaRPr lang="fr-CA" sz="2400" b="1" i="1">
              <a:solidFill>
                <a:srgbClr val="000000"/>
              </a:solidFill>
              <a:cs typeface="Arial" charset="0"/>
            </a:endParaRPr>
          </a:p>
        </p:txBody>
      </p:sp>
      <p:grpSp>
        <p:nvGrpSpPr>
          <p:cNvPr id="17" name="Group 16"/>
          <p:cNvGrpSpPr/>
          <p:nvPr/>
        </p:nvGrpSpPr>
        <p:grpSpPr>
          <a:xfrm>
            <a:off x="0" y="1558128"/>
            <a:ext cx="9036050" cy="4652962"/>
            <a:chOff x="14288" y="1881188"/>
            <a:chExt cx="9144000" cy="4652962"/>
          </a:xfrm>
        </p:grpSpPr>
        <p:sp>
          <p:nvSpPr>
            <p:cNvPr id="136196" name="Text Box 4"/>
            <p:cNvSpPr txBox="1">
              <a:spLocks noChangeArrowheads="1"/>
            </p:cNvSpPr>
            <p:nvPr/>
          </p:nvSpPr>
          <p:spPr bwMode="auto">
            <a:xfrm>
              <a:off x="3416300" y="2754313"/>
              <a:ext cx="2360613" cy="409575"/>
            </a:xfrm>
            <a:prstGeom prst="rect">
              <a:avLst/>
            </a:prstGeom>
            <a:noFill/>
            <a:ln w="12700">
              <a:solidFill>
                <a:srgbClr val="FFFFFF"/>
              </a:solidFill>
              <a:miter lim="800000"/>
              <a:headEnd/>
              <a:tailEnd/>
            </a:ln>
          </p:spPr>
          <p:txBody>
            <a:bodyPr>
              <a:spAutoFit/>
            </a:bodyPr>
            <a:lstStyle/>
            <a:p>
              <a:pPr fontAlgn="base">
                <a:spcBef>
                  <a:spcPct val="0"/>
                </a:spcBef>
                <a:spcAft>
                  <a:spcPct val="0"/>
                </a:spcAft>
              </a:pPr>
              <a:r>
                <a:rPr lang="en-US" sz="2000" b="1">
                  <a:solidFill>
                    <a:srgbClr val="FFFFFF"/>
                  </a:solidFill>
                  <a:cs typeface="Arial" charset="0"/>
                </a:rPr>
                <a:t>Double-blind</a:t>
              </a:r>
              <a:endParaRPr lang="en-US" sz="2400" b="1" i="1">
                <a:solidFill>
                  <a:srgbClr val="000000"/>
                </a:solidFill>
                <a:cs typeface="Arial" charset="0"/>
              </a:endParaRPr>
            </a:p>
          </p:txBody>
        </p:sp>
        <p:sp>
          <p:nvSpPr>
            <p:cNvPr id="136197" name="Text Box 5"/>
            <p:cNvSpPr txBox="1">
              <a:spLocks noChangeArrowheads="1"/>
            </p:cNvSpPr>
            <p:nvPr/>
          </p:nvSpPr>
          <p:spPr bwMode="auto">
            <a:xfrm>
              <a:off x="1319213" y="1881188"/>
              <a:ext cx="6502400" cy="495300"/>
            </a:xfrm>
            <a:prstGeom prst="rect">
              <a:avLst/>
            </a:prstGeom>
            <a:solidFill>
              <a:srgbClr val="C9C9C9"/>
            </a:solidFill>
            <a:ln w="19050">
              <a:solidFill>
                <a:schemeClr val="tx1"/>
              </a:solidFill>
              <a:miter lim="800000"/>
              <a:headEnd/>
              <a:tailEnd/>
            </a:ln>
          </p:spPr>
          <p:txBody>
            <a:bodyPr>
              <a:spAutoFit/>
            </a:bodyPr>
            <a:lstStyle/>
            <a:p>
              <a:pPr fontAlgn="base">
                <a:spcBef>
                  <a:spcPct val="0"/>
                </a:spcBef>
                <a:spcAft>
                  <a:spcPct val="0"/>
                </a:spcAft>
              </a:pPr>
              <a:r>
                <a:rPr lang="en-US" sz="2400" b="1" dirty="0">
                  <a:solidFill>
                    <a:srgbClr val="000000"/>
                  </a:solidFill>
                  <a:cs typeface="Arial" charset="0"/>
                </a:rPr>
                <a:t>ACS (STEMI or UA/NSTEMI) &amp; Planned PCI</a:t>
              </a:r>
              <a:endParaRPr lang="en-US" sz="2400" b="1" i="1" dirty="0">
                <a:solidFill>
                  <a:srgbClr val="000000"/>
                </a:solidFill>
                <a:cs typeface="Arial" charset="0"/>
              </a:endParaRPr>
            </a:p>
          </p:txBody>
        </p:sp>
        <p:sp>
          <p:nvSpPr>
            <p:cNvPr id="136198" name="Text Box 6"/>
            <p:cNvSpPr txBox="1">
              <a:spLocks noChangeArrowheads="1"/>
            </p:cNvSpPr>
            <p:nvPr/>
          </p:nvSpPr>
          <p:spPr bwMode="auto">
            <a:xfrm>
              <a:off x="2905125" y="2341563"/>
              <a:ext cx="1370013" cy="457200"/>
            </a:xfrm>
            <a:prstGeom prst="rect">
              <a:avLst/>
            </a:prstGeom>
            <a:noFill/>
            <a:ln w="9525">
              <a:noFill/>
              <a:miter lim="800000"/>
              <a:headEnd/>
              <a:tailEnd/>
            </a:ln>
          </p:spPr>
          <p:txBody>
            <a:bodyPr>
              <a:spAutoFit/>
            </a:bodyPr>
            <a:lstStyle/>
            <a:p>
              <a:pPr fontAlgn="base">
                <a:spcBef>
                  <a:spcPct val="0"/>
                </a:spcBef>
                <a:spcAft>
                  <a:spcPct val="0"/>
                </a:spcAft>
              </a:pPr>
              <a:r>
                <a:rPr lang="en-US" sz="2400" b="1">
                  <a:solidFill>
                    <a:srgbClr val="FFFFFF"/>
                  </a:solidFill>
                  <a:cs typeface="Arial" charset="0"/>
                </a:rPr>
                <a:t>ASA</a:t>
              </a:r>
              <a:endParaRPr lang="en-US" sz="2400" b="1" i="1">
                <a:solidFill>
                  <a:srgbClr val="000000"/>
                </a:solidFill>
                <a:cs typeface="Arial" charset="0"/>
              </a:endParaRPr>
            </a:p>
          </p:txBody>
        </p:sp>
        <p:sp>
          <p:nvSpPr>
            <p:cNvPr id="136200" name="Text Box 8"/>
            <p:cNvSpPr txBox="1">
              <a:spLocks noChangeArrowheads="1"/>
            </p:cNvSpPr>
            <p:nvPr/>
          </p:nvSpPr>
          <p:spPr bwMode="auto">
            <a:xfrm>
              <a:off x="5254625" y="3663950"/>
              <a:ext cx="3328988" cy="860425"/>
            </a:xfrm>
            <a:prstGeom prst="rect">
              <a:avLst/>
            </a:prstGeom>
            <a:solidFill>
              <a:srgbClr val="FFFF66"/>
            </a:solidFill>
            <a:ln w="19050">
              <a:solidFill>
                <a:schemeClr val="tx1"/>
              </a:solidFill>
              <a:miter lim="800000"/>
              <a:headEnd/>
              <a:tailEnd/>
            </a:ln>
          </p:spPr>
          <p:txBody>
            <a:bodyPr>
              <a:spAutoFit/>
            </a:bodyPr>
            <a:lstStyle/>
            <a:p>
              <a:pPr algn="ctr" fontAlgn="base">
                <a:spcBef>
                  <a:spcPct val="0"/>
                </a:spcBef>
                <a:spcAft>
                  <a:spcPct val="0"/>
                </a:spcAft>
              </a:pPr>
              <a:r>
                <a:rPr lang="en-US" sz="2400" b="1" dirty="0">
                  <a:solidFill>
                    <a:srgbClr val="000000"/>
                  </a:solidFill>
                  <a:cs typeface="Arial" charset="0"/>
                </a:rPr>
                <a:t>PRASUGREL</a:t>
              </a:r>
            </a:p>
            <a:p>
              <a:pPr algn="ctr" fontAlgn="base">
                <a:spcBef>
                  <a:spcPct val="0"/>
                </a:spcBef>
                <a:spcAft>
                  <a:spcPct val="0"/>
                </a:spcAft>
              </a:pPr>
              <a:r>
                <a:rPr lang="en-US" sz="2400" b="1" dirty="0">
                  <a:solidFill>
                    <a:srgbClr val="000000"/>
                  </a:solidFill>
                  <a:cs typeface="Arial" charset="0"/>
                </a:rPr>
                <a:t>60 mg LD/ 10 mg MD</a:t>
              </a:r>
              <a:endParaRPr lang="en-US" sz="2400" b="1" i="1" dirty="0">
                <a:solidFill>
                  <a:srgbClr val="000000"/>
                </a:solidFill>
                <a:cs typeface="Arial" charset="0"/>
              </a:endParaRPr>
            </a:p>
          </p:txBody>
        </p:sp>
        <p:sp>
          <p:nvSpPr>
            <p:cNvPr id="136201" name="Text Box 9"/>
            <p:cNvSpPr txBox="1">
              <a:spLocks noChangeArrowheads="1"/>
            </p:cNvSpPr>
            <p:nvPr/>
          </p:nvSpPr>
          <p:spPr bwMode="auto">
            <a:xfrm>
              <a:off x="682625" y="3656013"/>
              <a:ext cx="3781425" cy="860425"/>
            </a:xfrm>
            <a:prstGeom prst="rect">
              <a:avLst/>
            </a:prstGeom>
            <a:solidFill>
              <a:srgbClr val="009999"/>
            </a:solidFill>
            <a:ln w="19050">
              <a:solidFill>
                <a:schemeClr val="tx1"/>
              </a:solidFill>
              <a:miter lim="800000"/>
              <a:headEnd/>
              <a:tailEnd/>
            </a:ln>
          </p:spPr>
          <p:txBody>
            <a:bodyPr>
              <a:spAutoFit/>
            </a:bodyPr>
            <a:lstStyle/>
            <a:p>
              <a:pPr algn="ctr" fontAlgn="base">
                <a:spcBef>
                  <a:spcPct val="0"/>
                </a:spcBef>
                <a:spcAft>
                  <a:spcPct val="0"/>
                </a:spcAft>
              </a:pPr>
              <a:r>
                <a:rPr lang="en-US" sz="2400" b="1" dirty="0">
                  <a:solidFill>
                    <a:srgbClr val="000000"/>
                  </a:solidFill>
                  <a:cs typeface="Arial" charset="0"/>
                </a:rPr>
                <a:t>CLOPIDOGREL</a:t>
              </a:r>
            </a:p>
            <a:p>
              <a:pPr algn="ctr" fontAlgn="base">
                <a:spcBef>
                  <a:spcPct val="0"/>
                </a:spcBef>
                <a:spcAft>
                  <a:spcPct val="0"/>
                </a:spcAft>
              </a:pPr>
              <a:r>
                <a:rPr lang="en-US" sz="2400" b="1" dirty="0">
                  <a:solidFill>
                    <a:srgbClr val="000000"/>
                  </a:solidFill>
                  <a:cs typeface="Arial" charset="0"/>
                </a:rPr>
                <a:t>300 mg LD/ 75 mg MD</a:t>
              </a:r>
            </a:p>
          </p:txBody>
        </p:sp>
        <p:sp>
          <p:nvSpPr>
            <p:cNvPr id="136202" name="Rectangle 10"/>
            <p:cNvSpPr>
              <a:spLocks noChangeArrowheads="1"/>
            </p:cNvSpPr>
            <p:nvPr/>
          </p:nvSpPr>
          <p:spPr bwMode="auto">
            <a:xfrm>
              <a:off x="14288" y="5334000"/>
              <a:ext cx="9144000" cy="1200150"/>
            </a:xfrm>
            <a:prstGeom prst="rect">
              <a:avLst/>
            </a:prstGeom>
            <a:solidFill>
              <a:srgbClr val="C9C9C9"/>
            </a:solidFill>
            <a:ln w="19050">
              <a:solidFill>
                <a:schemeClr val="tx1"/>
              </a:solidFill>
              <a:miter lim="800000"/>
              <a:headEnd/>
              <a:tailEnd/>
            </a:ln>
          </p:spPr>
          <p:txBody>
            <a:bodyPr>
              <a:spAutoFit/>
            </a:bodyPr>
            <a:lstStyle/>
            <a:p>
              <a:pPr fontAlgn="base">
                <a:spcBef>
                  <a:spcPct val="0"/>
                </a:spcBef>
                <a:spcAft>
                  <a:spcPct val="0"/>
                </a:spcAft>
              </a:pPr>
              <a:r>
                <a:rPr lang="en-US" b="1">
                  <a:solidFill>
                    <a:srgbClr val="000000"/>
                  </a:solidFill>
                  <a:latin typeface="Calibri" pitchFamily="34" charset="0"/>
                  <a:cs typeface="Arial" charset="0"/>
                </a:rPr>
                <a:t>1</a:t>
              </a:r>
              <a:r>
                <a:rPr lang="en-US" b="1" baseline="30000">
                  <a:solidFill>
                    <a:srgbClr val="000000"/>
                  </a:solidFill>
                  <a:latin typeface="Calibri" pitchFamily="34" charset="0"/>
                  <a:cs typeface="Arial" charset="0"/>
                </a:rPr>
                <a:t>o</a:t>
              </a:r>
              <a:r>
                <a:rPr lang="en-US" b="1">
                  <a:solidFill>
                    <a:srgbClr val="000000"/>
                  </a:solidFill>
                  <a:latin typeface="Calibri" pitchFamily="34" charset="0"/>
                  <a:cs typeface="Arial" charset="0"/>
                </a:rPr>
                <a:t> endpoint: 	CV death, MI, Stroke</a:t>
              </a:r>
            </a:p>
            <a:p>
              <a:pPr fontAlgn="base">
                <a:spcBef>
                  <a:spcPct val="0"/>
                </a:spcBef>
                <a:spcAft>
                  <a:spcPct val="0"/>
                </a:spcAft>
              </a:pPr>
              <a:r>
                <a:rPr lang="en-US" b="1">
                  <a:solidFill>
                    <a:srgbClr val="000000"/>
                  </a:solidFill>
                  <a:latin typeface="Calibri" pitchFamily="34" charset="0"/>
                  <a:cs typeface="Arial" charset="0"/>
                </a:rPr>
                <a:t>2</a:t>
              </a:r>
              <a:r>
                <a:rPr lang="en-US" b="1" baseline="30000">
                  <a:solidFill>
                    <a:srgbClr val="000000"/>
                  </a:solidFill>
                  <a:latin typeface="Calibri" pitchFamily="34" charset="0"/>
                  <a:cs typeface="Arial" charset="0"/>
                </a:rPr>
                <a:t>o</a:t>
              </a:r>
              <a:r>
                <a:rPr lang="en-US" b="1">
                  <a:solidFill>
                    <a:srgbClr val="000000"/>
                  </a:solidFill>
                  <a:latin typeface="Calibri" pitchFamily="34" charset="0"/>
                  <a:cs typeface="Arial" charset="0"/>
                </a:rPr>
                <a:t> endpoints:	CV death, MI, Stroke, Rehosp-Rec Isch,	CV death, MI, UTVR</a:t>
              </a:r>
              <a:br>
                <a:rPr lang="en-US" b="1">
                  <a:solidFill>
                    <a:srgbClr val="000000"/>
                  </a:solidFill>
                  <a:latin typeface="Calibri" pitchFamily="34" charset="0"/>
                  <a:cs typeface="Arial" charset="0"/>
                </a:rPr>
              </a:br>
              <a:r>
                <a:rPr lang="en-US" b="1">
                  <a:solidFill>
                    <a:srgbClr val="000000"/>
                  </a:solidFill>
                  <a:latin typeface="Calibri" pitchFamily="34" charset="0"/>
                  <a:cs typeface="Arial" charset="0"/>
                </a:rPr>
                <a:t> 			Stent Thrombosis (ARC definite/prob.) </a:t>
              </a:r>
              <a:br>
                <a:rPr lang="en-US" b="1">
                  <a:solidFill>
                    <a:srgbClr val="000000"/>
                  </a:solidFill>
                  <a:latin typeface="Calibri" pitchFamily="34" charset="0"/>
                  <a:cs typeface="Arial" charset="0"/>
                </a:rPr>
              </a:br>
              <a:r>
                <a:rPr lang="en-US" b="1">
                  <a:solidFill>
                    <a:srgbClr val="000000"/>
                  </a:solidFill>
                  <a:latin typeface="Calibri" pitchFamily="34" charset="0"/>
                  <a:cs typeface="Arial" charset="0"/>
                </a:rPr>
                <a:t>Safety endpoints:  TIMI major bleeds, Life-threatening bleeds</a:t>
              </a:r>
            </a:p>
          </p:txBody>
        </p:sp>
        <p:sp>
          <p:nvSpPr>
            <p:cNvPr id="136203" name="Text Box 11"/>
            <p:cNvSpPr txBox="1">
              <a:spLocks noChangeArrowheads="1"/>
            </p:cNvSpPr>
            <p:nvPr/>
          </p:nvSpPr>
          <p:spPr bwMode="auto">
            <a:xfrm>
              <a:off x="1993645" y="4619625"/>
              <a:ext cx="5542641" cy="409575"/>
            </a:xfrm>
            <a:prstGeom prst="rect">
              <a:avLst/>
            </a:prstGeom>
            <a:noFill/>
            <a:ln w="12700">
              <a:solidFill>
                <a:srgbClr val="FFFFFF"/>
              </a:solidFill>
              <a:miter lim="800000"/>
              <a:headEnd/>
              <a:tailEnd/>
            </a:ln>
          </p:spPr>
          <p:txBody>
            <a:bodyPr wrap="square">
              <a:spAutoFit/>
            </a:bodyPr>
            <a:lstStyle/>
            <a:p>
              <a:pPr algn="ctr" fontAlgn="base">
                <a:spcBef>
                  <a:spcPct val="0"/>
                </a:spcBef>
                <a:spcAft>
                  <a:spcPct val="0"/>
                </a:spcAft>
              </a:pPr>
              <a:r>
                <a:rPr lang="en-US" sz="2000" b="1" dirty="0">
                  <a:solidFill>
                    <a:srgbClr val="FFFFFF"/>
                  </a:solidFill>
                  <a:cs typeface="Arial" charset="0"/>
                </a:rPr>
                <a:t>Median duration of therapy - 12 months</a:t>
              </a:r>
              <a:endParaRPr lang="en-US" sz="2400" b="1" i="1" dirty="0">
                <a:solidFill>
                  <a:srgbClr val="000000"/>
                </a:solidFill>
                <a:cs typeface="Arial" charset="0"/>
              </a:endParaRPr>
            </a:p>
          </p:txBody>
        </p:sp>
        <p:sp>
          <p:nvSpPr>
            <p:cNvPr id="136204" name="Line 12"/>
            <p:cNvSpPr>
              <a:spLocks noChangeShapeType="1"/>
            </p:cNvSpPr>
            <p:nvPr/>
          </p:nvSpPr>
          <p:spPr bwMode="auto">
            <a:xfrm flipH="1">
              <a:off x="3365500" y="3182938"/>
              <a:ext cx="487363" cy="393700"/>
            </a:xfrm>
            <a:prstGeom prst="line">
              <a:avLst/>
            </a:prstGeom>
            <a:noFill/>
            <a:ln w="38100">
              <a:solidFill>
                <a:schemeClr val="bg1"/>
              </a:solidFill>
              <a:round/>
              <a:headEnd/>
              <a:tailEnd type="triangle" w="med" len="med"/>
            </a:ln>
          </p:spPr>
          <p:txBody>
            <a:bodyPr/>
            <a:lstStyle/>
            <a:p>
              <a:pPr defTabSz="457200" fontAlgn="base">
                <a:spcBef>
                  <a:spcPct val="0"/>
                </a:spcBef>
                <a:spcAft>
                  <a:spcPct val="0"/>
                </a:spcAft>
              </a:pPr>
              <a:endParaRPr lang="fr-FR">
                <a:solidFill>
                  <a:srgbClr val="000000"/>
                </a:solidFill>
                <a:cs typeface="Arial" charset="0"/>
              </a:endParaRPr>
            </a:p>
          </p:txBody>
        </p:sp>
        <p:sp>
          <p:nvSpPr>
            <p:cNvPr id="136205" name="Line 13"/>
            <p:cNvSpPr>
              <a:spLocks noChangeShapeType="1"/>
            </p:cNvSpPr>
            <p:nvPr/>
          </p:nvSpPr>
          <p:spPr bwMode="auto">
            <a:xfrm>
              <a:off x="5022850" y="3179763"/>
              <a:ext cx="487363" cy="393700"/>
            </a:xfrm>
            <a:prstGeom prst="line">
              <a:avLst/>
            </a:prstGeom>
            <a:noFill/>
            <a:ln w="38100">
              <a:solidFill>
                <a:schemeClr val="bg1"/>
              </a:solidFill>
              <a:round/>
              <a:headEnd/>
              <a:tailEnd type="triangle" w="med" len="med"/>
            </a:ln>
          </p:spPr>
          <p:txBody>
            <a:bodyPr/>
            <a:lstStyle/>
            <a:p>
              <a:pPr defTabSz="457200" fontAlgn="base">
                <a:spcBef>
                  <a:spcPct val="0"/>
                </a:spcBef>
                <a:spcAft>
                  <a:spcPct val="0"/>
                </a:spcAft>
              </a:pPr>
              <a:endParaRPr lang="fr-FR">
                <a:solidFill>
                  <a:srgbClr val="000000"/>
                </a:solidFill>
                <a:cs typeface="Arial" charset="0"/>
              </a:endParaRPr>
            </a:p>
          </p:txBody>
        </p:sp>
        <p:sp>
          <p:nvSpPr>
            <p:cNvPr id="136206" name="Text Box 14"/>
            <p:cNvSpPr txBox="1">
              <a:spLocks noChangeArrowheads="1"/>
            </p:cNvSpPr>
            <p:nvPr/>
          </p:nvSpPr>
          <p:spPr bwMode="auto">
            <a:xfrm>
              <a:off x="5197475" y="2324100"/>
              <a:ext cx="1993900" cy="457200"/>
            </a:xfrm>
            <a:prstGeom prst="rect">
              <a:avLst/>
            </a:prstGeom>
            <a:noFill/>
            <a:ln w="9525">
              <a:noFill/>
              <a:miter lim="800000"/>
              <a:headEnd/>
              <a:tailEnd/>
            </a:ln>
          </p:spPr>
          <p:txBody>
            <a:bodyPr>
              <a:spAutoFit/>
            </a:bodyPr>
            <a:lstStyle/>
            <a:p>
              <a:pPr fontAlgn="base">
                <a:spcBef>
                  <a:spcPct val="0"/>
                </a:spcBef>
                <a:spcAft>
                  <a:spcPct val="0"/>
                </a:spcAft>
              </a:pPr>
              <a:r>
                <a:rPr lang="en-US" sz="2400" b="1">
                  <a:solidFill>
                    <a:srgbClr val="FFFFFF"/>
                  </a:solidFill>
                  <a:cs typeface="Arial" charset="0"/>
                </a:rPr>
                <a:t>N= 13,600</a:t>
              </a:r>
              <a:endParaRPr lang="en-US" sz="2400" b="1" i="1">
                <a:solidFill>
                  <a:srgbClr val="000000"/>
                </a:solidFill>
                <a:cs typeface="Arial" charset="0"/>
              </a:endParaRPr>
            </a:p>
          </p:txBody>
        </p:sp>
        <p:sp>
          <p:nvSpPr>
            <p:cNvPr id="136207" name="Line 15"/>
            <p:cNvSpPr>
              <a:spLocks noChangeShapeType="1"/>
            </p:cNvSpPr>
            <p:nvPr/>
          </p:nvSpPr>
          <p:spPr bwMode="auto">
            <a:xfrm flipH="1">
              <a:off x="4586288" y="2428875"/>
              <a:ext cx="1588" cy="304800"/>
            </a:xfrm>
            <a:prstGeom prst="line">
              <a:avLst/>
            </a:prstGeom>
            <a:noFill/>
            <a:ln w="38100">
              <a:solidFill>
                <a:schemeClr val="bg1"/>
              </a:solidFill>
              <a:round/>
              <a:headEnd/>
              <a:tailEnd type="triangle" w="med" len="med"/>
            </a:ln>
          </p:spPr>
          <p:txBody>
            <a:bodyPr wrap="none" anchor="ctr"/>
            <a:lstStyle/>
            <a:p>
              <a:pPr defTabSz="457200" fontAlgn="base">
                <a:spcBef>
                  <a:spcPct val="0"/>
                </a:spcBef>
                <a:spcAft>
                  <a:spcPct val="0"/>
                </a:spcAft>
              </a:pPr>
              <a:endParaRPr lang="fr-FR">
                <a:solidFill>
                  <a:srgbClr val="000000"/>
                </a:solidFill>
                <a:cs typeface="Arial" charset="0"/>
              </a:endParaRPr>
            </a:p>
          </p:txBody>
        </p:sp>
      </p:grpSp>
      <p:sp>
        <p:nvSpPr>
          <p:cNvPr id="136208" name="TextBox 15"/>
          <p:cNvSpPr txBox="1">
            <a:spLocks noChangeArrowheads="1"/>
          </p:cNvSpPr>
          <p:nvPr/>
        </p:nvSpPr>
        <p:spPr bwMode="auto">
          <a:xfrm>
            <a:off x="346075" y="6519863"/>
            <a:ext cx="3994150" cy="338137"/>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FFFFFF"/>
                </a:solidFill>
                <a:latin typeface="Calibri" pitchFamily="34" charset="0"/>
                <a:cs typeface="Arial" charset="0"/>
              </a:rPr>
              <a:t>Wiviott, et al. N Engl J Med 2007;357</a:t>
            </a:r>
          </a:p>
        </p:txBody>
      </p:sp>
    </p:spTree>
    <p:extLst>
      <p:ext uri="{BB962C8B-B14F-4D97-AF65-F5344CB8AC3E}">
        <p14:creationId xmlns:p14="http://schemas.microsoft.com/office/powerpoint/2010/main" val="127414124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340"/>
          <p:cNvSpPr>
            <a:spLocks noChangeArrowheads="1"/>
          </p:cNvSpPr>
          <p:nvPr/>
        </p:nvSpPr>
        <p:spPr bwMode="auto">
          <a:xfrm>
            <a:off x="1549400" y="1274763"/>
            <a:ext cx="7086600" cy="4800600"/>
          </a:xfrm>
          <a:prstGeom prst="rect">
            <a:avLst/>
          </a:prstGeom>
          <a:solidFill>
            <a:schemeClr val="tx1"/>
          </a:solidFill>
          <a:ln w="9525">
            <a:solidFill>
              <a:schemeClr val="bg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37219" name="Rectangle 20"/>
          <p:cNvSpPr>
            <a:spLocks noChangeArrowheads="1"/>
          </p:cNvSpPr>
          <p:nvPr/>
        </p:nvSpPr>
        <p:spPr bwMode="auto">
          <a:xfrm>
            <a:off x="1252538" y="1196975"/>
            <a:ext cx="11112" cy="460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300" b="1">
                <a:solidFill>
                  <a:srgbClr val="FFFFFF"/>
                </a:solidFill>
                <a:latin typeface="Helvetica" pitchFamily="8" charset="0"/>
                <a:cs typeface="Arial" charset="0"/>
              </a:rPr>
              <a:t> </a:t>
            </a:r>
            <a:endParaRPr lang="en-US" sz="2400">
              <a:solidFill>
                <a:srgbClr val="FFFFFF"/>
              </a:solidFill>
              <a:cs typeface="Arial" charset="0"/>
            </a:endParaRPr>
          </a:p>
        </p:txBody>
      </p:sp>
      <p:sp>
        <p:nvSpPr>
          <p:cNvPr id="137220" name="Rectangle 21"/>
          <p:cNvSpPr>
            <a:spLocks noChangeArrowheads="1"/>
          </p:cNvSpPr>
          <p:nvPr/>
        </p:nvSpPr>
        <p:spPr bwMode="auto">
          <a:xfrm>
            <a:off x="1563688" y="1292225"/>
            <a:ext cx="7072312" cy="4787900"/>
          </a:xfrm>
          <a:prstGeom prst="rect">
            <a:avLst/>
          </a:prstGeom>
          <a:solidFill>
            <a:schemeClr val="bg2"/>
          </a:solidFill>
          <a:ln w="9525">
            <a:noFill/>
            <a:miter lim="800000"/>
            <a:headEnd/>
            <a:tailEnd/>
          </a:ln>
        </p:spPr>
        <p:txBody>
          <a:bodyPr/>
          <a:lstStyle/>
          <a:p>
            <a:pPr algn="ctr" eaLnBrk="0" fontAlgn="base" hangingPunct="0">
              <a:spcBef>
                <a:spcPct val="0"/>
              </a:spcBef>
              <a:spcAft>
                <a:spcPct val="0"/>
              </a:spcAft>
            </a:pPr>
            <a:endParaRPr lang="fr-CA" sz="2400">
              <a:solidFill>
                <a:srgbClr val="000000"/>
              </a:solidFill>
              <a:cs typeface="Arial" charset="0"/>
            </a:endParaRPr>
          </a:p>
        </p:txBody>
      </p:sp>
      <p:sp>
        <p:nvSpPr>
          <p:cNvPr id="137221" name="Line 22"/>
          <p:cNvSpPr>
            <a:spLocks noChangeShapeType="1"/>
          </p:cNvSpPr>
          <p:nvPr/>
        </p:nvSpPr>
        <p:spPr bwMode="auto">
          <a:xfrm>
            <a:off x="1563688" y="6080125"/>
            <a:ext cx="6197600" cy="1588"/>
          </a:xfrm>
          <a:prstGeom prst="line">
            <a:avLst/>
          </a:prstGeom>
          <a:noFill/>
          <a:ln w="12700">
            <a:solidFill>
              <a:srgbClr val="FFFFFF"/>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22" name="Line 23"/>
          <p:cNvSpPr>
            <a:spLocks noChangeShapeType="1"/>
          </p:cNvSpPr>
          <p:nvPr/>
        </p:nvSpPr>
        <p:spPr bwMode="auto">
          <a:xfrm>
            <a:off x="1563688" y="1292225"/>
            <a:ext cx="6197600" cy="1588"/>
          </a:xfrm>
          <a:prstGeom prst="line">
            <a:avLst/>
          </a:prstGeom>
          <a:noFill/>
          <a:ln w="12700">
            <a:no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23" name="Line 24"/>
          <p:cNvSpPr>
            <a:spLocks noChangeShapeType="1"/>
          </p:cNvSpPr>
          <p:nvPr/>
        </p:nvSpPr>
        <p:spPr bwMode="auto">
          <a:xfrm flipV="1">
            <a:off x="1563688" y="1292225"/>
            <a:ext cx="1587" cy="4787900"/>
          </a:xfrm>
          <a:prstGeom prst="line">
            <a:avLst/>
          </a:prstGeom>
          <a:noFill/>
          <a:ln w="12700">
            <a:solidFill>
              <a:srgbClr val="FFFFFF"/>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24" name="Line 25"/>
          <p:cNvSpPr>
            <a:spLocks noChangeShapeType="1"/>
          </p:cNvSpPr>
          <p:nvPr/>
        </p:nvSpPr>
        <p:spPr bwMode="auto">
          <a:xfrm flipV="1">
            <a:off x="7761288" y="1292225"/>
            <a:ext cx="1587" cy="4787900"/>
          </a:xfrm>
          <a:prstGeom prst="line">
            <a:avLst/>
          </a:prstGeom>
          <a:noFill/>
          <a:ln w="12700">
            <a:no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25" name="Line 26"/>
          <p:cNvSpPr>
            <a:spLocks noChangeShapeType="1"/>
          </p:cNvSpPr>
          <p:nvPr/>
        </p:nvSpPr>
        <p:spPr bwMode="auto">
          <a:xfrm>
            <a:off x="1462088" y="6080125"/>
            <a:ext cx="101600" cy="1588"/>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26" name="Line 27"/>
          <p:cNvSpPr>
            <a:spLocks noChangeShapeType="1"/>
          </p:cNvSpPr>
          <p:nvPr/>
        </p:nvSpPr>
        <p:spPr bwMode="auto">
          <a:xfrm>
            <a:off x="1462088" y="5762625"/>
            <a:ext cx="101600" cy="1588"/>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27" name="Line 28"/>
          <p:cNvSpPr>
            <a:spLocks noChangeShapeType="1"/>
          </p:cNvSpPr>
          <p:nvPr/>
        </p:nvSpPr>
        <p:spPr bwMode="auto">
          <a:xfrm>
            <a:off x="1462088" y="5445125"/>
            <a:ext cx="101600" cy="1588"/>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28" name="Line 29"/>
          <p:cNvSpPr>
            <a:spLocks noChangeShapeType="1"/>
          </p:cNvSpPr>
          <p:nvPr/>
        </p:nvSpPr>
        <p:spPr bwMode="auto">
          <a:xfrm>
            <a:off x="1462088" y="5114925"/>
            <a:ext cx="101600" cy="1588"/>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29" name="Line 30"/>
          <p:cNvSpPr>
            <a:spLocks noChangeShapeType="1"/>
          </p:cNvSpPr>
          <p:nvPr/>
        </p:nvSpPr>
        <p:spPr bwMode="auto">
          <a:xfrm>
            <a:off x="1462088" y="4797425"/>
            <a:ext cx="101600" cy="1588"/>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0" name="Line 31"/>
          <p:cNvSpPr>
            <a:spLocks noChangeShapeType="1"/>
          </p:cNvSpPr>
          <p:nvPr/>
        </p:nvSpPr>
        <p:spPr bwMode="auto">
          <a:xfrm>
            <a:off x="1462088" y="4479925"/>
            <a:ext cx="101600" cy="1588"/>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1" name="Line 36"/>
          <p:cNvSpPr>
            <a:spLocks noChangeShapeType="1"/>
          </p:cNvSpPr>
          <p:nvPr/>
        </p:nvSpPr>
        <p:spPr bwMode="auto">
          <a:xfrm>
            <a:off x="1462088" y="2892425"/>
            <a:ext cx="101600" cy="1588"/>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2" name="Line 41"/>
          <p:cNvSpPr>
            <a:spLocks noChangeShapeType="1"/>
          </p:cNvSpPr>
          <p:nvPr/>
        </p:nvSpPr>
        <p:spPr bwMode="auto">
          <a:xfrm>
            <a:off x="1462088" y="1292225"/>
            <a:ext cx="101600" cy="1588"/>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3" name="Line 42"/>
          <p:cNvSpPr>
            <a:spLocks noChangeShapeType="1"/>
          </p:cNvSpPr>
          <p:nvPr/>
        </p:nvSpPr>
        <p:spPr bwMode="auto">
          <a:xfrm>
            <a:off x="1436688" y="6080125"/>
            <a:ext cx="127000" cy="1588"/>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4" name="Line 43"/>
          <p:cNvSpPr>
            <a:spLocks noChangeShapeType="1"/>
          </p:cNvSpPr>
          <p:nvPr/>
        </p:nvSpPr>
        <p:spPr bwMode="auto">
          <a:xfrm>
            <a:off x="1436688" y="4479925"/>
            <a:ext cx="127000" cy="1588"/>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5" name="Line 44"/>
          <p:cNvSpPr>
            <a:spLocks noChangeShapeType="1"/>
          </p:cNvSpPr>
          <p:nvPr/>
        </p:nvSpPr>
        <p:spPr bwMode="auto">
          <a:xfrm>
            <a:off x="1436688" y="2892425"/>
            <a:ext cx="127000" cy="1588"/>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6" name="Line 45"/>
          <p:cNvSpPr>
            <a:spLocks noChangeShapeType="1"/>
          </p:cNvSpPr>
          <p:nvPr/>
        </p:nvSpPr>
        <p:spPr bwMode="auto">
          <a:xfrm>
            <a:off x="1436688" y="1292225"/>
            <a:ext cx="127000" cy="1588"/>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7" name="Line 46"/>
          <p:cNvSpPr>
            <a:spLocks noChangeShapeType="1"/>
          </p:cNvSpPr>
          <p:nvPr/>
        </p:nvSpPr>
        <p:spPr bwMode="auto">
          <a:xfrm flipV="1">
            <a:off x="1563688" y="6080125"/>
            <a:ext cx="1587" cy="762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8" name="Line 47"/>
          <p:cNvSpPr>
            <a:spLocks noChangeShapeType="1"/>
          </p:cNvSpPr>
          <p:nvPr/>
        </p:nvSpPr>
        <p:spPr bwMode="auto">
          <a:xfrm flipV="1">
            <a:off x="19700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39" name="Line 48"/>
          <p:cNvSpPr>
            <a:spLocks noChangeShapeType="1"/>
          </p:cNvSpPr>
          <p:nvPr/>
        </p:nvSpPr>
        <p:spPr bwMode="auto">
          <a:xfrm flipV="1">
            <a:off x="23891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0" name="Line 49"/>
          <p:cNvSpPr>
            <a:spLocks noChangeShapeType="1"/>
          </p:cNvSpPr>
          <p:nvPr/>
        </p:nvSpPr>
        <p:spPr bwMode="auto">
          <a:xfrm flipV="1">
            <a:off x="27955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1" name="Line 50"/>
          <p:cNvSpPr>
            <a:spLocks noChangeShapeType="1"/>
          </p:cNvSpPr>
          <p:nvPr/>
        </p:nvSpPr>
        <p:spPr bwMode="auto">
          <a:xfrm flipV="1">
            <a:off x="32146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2" name="Line 51"/>
          <p:cNvSpPr>
            <a:spLocks noChangeShapeType="1"/>
          </p:cNvSpPr>
          <p:nvPr/>
        </p:nvSpPr>
        <p:spPr bwMode="auto">
          <a:xfrm flipV="1">
            <a:off x="36210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3" name="Line 52"/>
          <p:cNvSpPr>
            <a:spLocks noChangeShapeType="1"/>
          </p:cNvSpPr>
          <p:nvPr/>
        </p:nvSpPr>
        <p:spPr bwMode="auto">
          <a:xfrm flipV="1">
            <a:off x="40401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4" name="Line 53"/>
          <p:cNvSpPr>
            <a:spLocks noChangeShapeType="1"/>
          </p:cNvSpPr>
          <p:nvPr/>
        </p:nvSpPr>
        <p:spPr bwMode="auto">
          <a:xfrm flipV="1">
            <a:off x="44592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5" name="Line 54"/>
          <p:cNvSpPr>
            <a:spLocks noChangeShapeType="1"/>
          </p:cNvSpPr>
          <p:nvPr/>
        </p:nvSpPr>
        <p:spPr bwMode="auto">
          <a:xfrm flipV="1">
            <a:off x="48656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6" name="Line 55"/>
          <p:cNvSpPr>
            <a:spLocks noChangeShapeType="1"/>
          </p:cNvSpPr>
          <p:nvPr/>
        </p:nvSpPr>
        <p:spPr bwMode="auto">
          <a:xfrm flipV="1">
            <a:off x="52847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7" name="Line 56"/>
          <p:cNvSpPr>
            <a:spLocks noChangeShapeType="1"/>
          </p:cNvSpPr>
          <p:nvPr/>
        </p:nvSpPr>
        <p:spPr bwMode="auto">
          <a:xfrm flipV="1">
            <a:off x="56911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8" name="Line 57"/>
          <p:cNvSpPr>
            <a:spLocks noChangeShapeType="1"/>
          </p:cNvSpPr>
          <p:nvPr/>
        </p:nvSpPr>
        <p:spPr bwMode="auto">
          <a:xfrm flipV="1">
            <a:off x="61102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49" name="Line 58"/>
          <p:cNvSpPr>
            <a:spLocks noChangeShapeType="1"/>
          </p:cNvSpPr>
          <p:nvPr/>
        </p:nvSpPr>
        <p:spPr bwMode="auto">
          <a:xfrm flipV="1">
            <a:off x="65166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50" name="Line 59"/>
          <p:cNvSpPr>
            <a:spLocks noChangeShapeType="1"/>
          </p:cNvSpPr>
          <p:nvPr/>
        </p:nvSpPr>
        <p:spPr bwMode="auto">
          <a:xfrm flipV="1">
            <a:off x="69357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51" name="Line 60"/>
          <p:cNvSpPr>
            <a:spLocks noChangeShapeType="1"/>
          </p:cNvSpPr>
          <p:nvPr/>
        </p:nvSpPr>
        <p:spPr bwMode="auto">
          <a:xfrm flipV="1">
            <a:off x="73421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52" name="Line 61"/>
          <p:cNvSpPr>
            <a:spLocks noChangeShapeType="1"/>
          </p:cNvSpPr>
          <p:nvPr/>
        </p:nvSpPr>
        <p:spPr bwMode="auto">
          <a:xfrm flipV="1">
            <a:off x="7761288" y="6080125"/>
            <a:ext cx="1587"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53" name="Line 62"/>
          <p:cNvSpPr>
            <a:spLocks noChangeShapeType="1"/>
          </p:cNvSpPr>
          <p:nvPr/>
        </p:nvSpPr>
        <p:spPr bwMode="auto">
          <a:xfrm flipV="1">
            <a:off x="1563688" y="1292225"/>
            <a:ext cx="1587" cy="47879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54" name="Line 63"/>
          <p:cNvSpPr>
            <a:spLocks noChangeShapeType="1"/>
          </p:cNvSpPr>
          <p:nvPr/>
        </p:nvSpPr>
        <p:spPr bwMode="auto">
          <a:xfrm>
            <a:off x="1563688" y="6080125"/>
            <a:ext cx="6197600" cy="1588"/>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55" name="Freeform 64"/>
          <p:cNvSpPr>
            <a:spLocks/>
          </p:cNvSpPr>
          <p:nvPr/>
        </p:nvSpPr>
        <p:spPr bwMode="auto">
          <a:xfrm>
            <a:off x="1538288" y="2206625"/>
            <a:ext cx="6197600" cy="3848100"/>
          </a:xfrm>
          <a:custGeom>
            <a:avLst/>
            <a:gdLst>
              <a:gd name="T0" fmla="*/ 2147483647 w 3904"/>
              <a:gd name="T1" fmla="*/ 2147483647 h 2424"/>
              <a:gd name="T2" fmla="*/ 2147483647 w 3904"/>
              <a:gd name="T3" fmla="*/ 2147483647 h 2424"/>
              <a:gd name="T4" fmla="*/ 2147483647 w 3904"/>
              <a:gd name="T5" fmla="*/ 2147483647 h 2424"/>
              <a:gd name="T6" fmla="*/ 2147483647 w 3904"/>
              <a:gd name="T7" fmla="*/ 2147483647 h 2424"/>
              <a:gd name="T8" fmla="*/ 2147483647 w 3904"/>
              <a:gd name="T9" fmla="*/ 2147483647 h 2424"/>
              <a:gd name="T10" fmla="*/ 2147483647 w 3904"/>
              <a:gd name="T11" fmla="*/ 2147483647 h 2424"/>
              <a:gd name="T12" fmla="*/ 2147483647 w 3904"/>
              <a:gd name="T13" fmla="*/ 2147483647 h 2424"/>
              <a:gd name="T14" fmla="*/ 2147483647 w 3904"/>
              <a:gd name="T15" fmla="*/ 2147483647 h 2424"/>
              <a:gd name="T16" fmla="*/ 2147483647 w 3904"/>
              <a:gd name="T17" fmla="*/ 2147483647 h 2424"/>
              <a:gd name="T18" fmla="*/ 2147483647 w 3904"/>
              <a:gd name="T19" fmla="*/ 2147483647 h 2424"/>
              <a:gd name="T20" fmla="*/ 2147483647 w 3904"/>
              <a:gd name="T21" fmla="*/ 2147483647 h 2424"/>
              <a:gd name="T22" fmla="*/ 2147483647 w 3904"/>
              <a:gd name="T23" fmla="*/ 2147483647 h 2424"/>
              <a:gd name="T24" fmla="*/ 2147483647 w 3904"/>
              <a:gd name="T25" fmla="*/ 2147483647 h 2424"/>
              <a:gd name="T26" fmla="*/ 2147483647 w 3904"/>
              <a:gd name="T27" fmla="*/ 2147483647 h 2424"/>
              <a:gd name="T28" fmla="*/ 2147483647 w 3904"/>
              <a:gd name="T29" fmla="*/ 2147483647 h 2424"/>
              <a:gd name="T30" fmla="*/ 2147483647 w 3904"/>
              <a:gd name="T31" fmla="*/ 2147483647 h 2424"/>
              <a:gd name="T32" fmla="*/ 2147483647 w 3904"/>
              <a:gd name="T33" fmla="*/ 2147483647 h 2424"/>
              <a:gd name="T34" fmla="*/ 2147483647 w 3904"/>
              <a:gd name="T35" fmla="*/ 2147483647 h 2424"/>
              <a:gd name="T36" fmla="*/ 2147483647 w 3904"/>
              <a:gd name="T37" fmla="*/ 2147483647 h 2424"/>
              <a:gd name="T38" fmla="*/ 2147483647 w 3904"/>
              <a:gd name="T39" fmla="*/ 2147483647 h 2424"/>
              <a:gd name="T40" fmla="*/ 2147483647 w 3904"/>
              <a:gd name="T41" fmla="*/ 2147483647 h 2424"/>
              <a:gd name="T42" fmla="*/ 2147483647 w 3904"/>
              <a:gd name="T43" fmla="*/ 2147483647 h 2424"/>
              <a:gd name="T44" fmla="*/ 2147483647 w 3904"/>
              <a:gd name="T45" fmla="*/ 2147483647 h 2424"/>
              <a:gd name="T46" fmla="*/ 2147483647 w 3904"/>
              <a:gd name="T47" fmla="*/ 2147483647 h 2424"/>
              <a:gd name="T48" fmla="*/ 2147483647 w 3904"/>
              <a:gd name="T49" fmla="*/ 2147483647 h 2424"/>
              <a:gd name="T50" fmla="*/ 2147483647 w 3904"/>
              <a:gd name="T51" fmla="*/ 2147483647 h 2424"/>
              <a:gd name="T52" fmla="*/ 2147483647 w 3904"/>
              <a:gd name="T53" fmla="*/ 2147483647 h 2424"/>
              <a:gd name="T54" fmla="*/ 2147483647 w 3904"/>
              <a:gd name="T55" fmla="*/ 2147483647 h 2424"/>
              <a:gd name="T56" fmla="*/ 2147483647 w 3904"/>
              <a:gd name="T57" fmla="*/ 2147483647 h 2424"/>
              <a:gd name="T58" fmla="*/ 2147483647 w 3904"/>
              <a:gd name="T59" fmla="*/ 2147483647 h 2424"/>
              <a:gd name="T60" fmla="*/ 2147483647 w 3904"/>
              <a:gd name="T61" fmla="*/ 2147483647 h 2424"/>
              <a:gd name="T62" fmla="*/ 2147483647 w 3904"/>
              <a:gd name="T63" fmla="*/ 2147483647 h 2424"/>
              <a:gd name="T64" fmla="*/ 2147483647 w 3904"/>
              <a:gd name="T65" fmla="*/ 2147483647 h 2424"/>
              <a:gd name="T66" fmla="*/ 2147483647 w 3904"/>
              <a:gd name="T67" fmla="*/ 2147483647 h 2424"/>
              <a:gd name="T68" fmla="*/ 2147483647 w 3904"/>
              <a:gd name="T69" fmla="*/ 2147483647 h 2424"/>
              <a:gd name="T70" fmla="*/ 2147483647 w 3904"/>
              <a:gd name="T71" fmla="*/ 2147483647 h 2424"/>
              <a:gd name="T72" fmla="*/ 2147483647 w 3904"/>
              <a:gd name="T73" fmla="*/ 2147483647 h 2424"/>
              <a:gd name="T74" fmla="*/ 2147483647 w 3904"/>
              <a:gd name="T75" fmla="*/ 2147483647 h 2424"/>
              <a:gd name="T76" fmla="*/ 2147483647 w 3904"/>
              <a:gd name="T77" fmla="*/ 2147483647 h 2424"/>
              <a:gd name="T78" fmla="*/ 2147483647 w 3904"/>
              <a:gd name="T79" fmla="*/ 2147483647 h 2424"/>
              <a:gd name="T80" fmla="*/ 2147483647 w 3904"/>
              <a:gd name="T81" fmla="*/ 2147483647 h 2424"/>
              <a:gd name="T82" fmla="*/ 2147483647 w 3904"/>
              <a:gd name="T83" fmla="*/ 2147483647 h 2424"/>
              <a:gd name="T84" fmla="*/ 2147483647 w 3904"/>
              <a:gd name="T85" fmla="*/ 2147483647 h 2424"/>
              <a:gd name="T86" fmla="*/ 2147483647 w 3904"/>
              <a:gd name="T87" fmla="*/ 2147483647 h 2424"/>
              <a:gd name="T88" fmla="*/ 2147483647 w 3904"/>
              <a:gd name="T89" fmla="*/ 2147483647 h 2424"/>
              <a:gd name="T90" fmla="*/ 2147483647 w 3904"/>
              <a:gd name="T91" fmla="*/ 2147483647 h 2424"/>
              <a:gd name="T92" fmla="*/ 2147483647 w 3904"/>
              <a:gd name="T93" fmla="*/ 2147483647 h 2424"/>
              <a:gd name="T94" fmla="*/ 2147483647 w 3904"/>
              <a:gd name="T95" fmla="*/ 2147483647 h 2424"/>
              <a:gd name="T96" fmla="*/ 2147483647 w 3904"/>
              <a:gd name="T97" fmla="*/ 2147483647 h 2424"/>
              <a:gd name="T98" fmla="*/ 2147483647 w 3904"/>
              <a:gd name="T99" fmla="*/ 2147483647 h 2424"/>
              <a:gd name="T100" fmla="*/ 2147483647 w 3904"/>
              <a:gd name="T101" fmla="*/ 2147483647 h 2424"/>
              <a:gd name="T102" fmla="*/ 2147483647 w 3904"/>
              <a:gd name="T103" fmla="*/ 2147483647 h 2424"/>
              <a:gd name="T104" fmla="*/ 2147483647 w 3904"/>
              <a:gd name="T105" fmla="*/ 2147483647 h 2424"/>
              <a:gd name="T106" fmla="*/ 2147483647 w 3904"/>
              <a:gd name="T107" fmla="*/ 2147483647 h 2424"/>
              <a:gd name="T108" fmla="*/ 2147483647 w 3904"/>
              <a:gd name="T109" fmla="*/ 2147483647 h 2424"/>
              <a:gd name="T110" fmla="*/ 2147483647 w 3904"/>
              <a:gd name="T111" fmla="*/ 2147483647 h 2424"/>
              <a:gd name="T112" fmla="*/ 2147483647 w 3904"/>
              <a:gd name="T113" fmla="*/ 2147483647 h 2424"/>
              <a:gd name="T114" fmla="*/ 2147483647 w 3904"/>
              <a:gd name="T115" fmla="*/ 2147483647 h 2424"/>
              <a:gd name="T116" fmla="*/ 2147483647 w 3904"/>
              <a:gd name="T117" fmla="*/ 2147483647 h 2424"/>
              <a:gd name="T118" fmla="*/ 2147483647 w 3904"/>
              <a:gd name="T119" fmla="*/ 0 h 24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04"/>
              <a:gd name="T181" fmla="*/ 0 h 2424"/>
              <a:gd name="T182" fmla="*/ 3904 w 3904"/>
              <a:gd name="T183" fmla="*/ 2424 h 24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04" h="2424">
                <a:moveTo>
                  <a:pt x="0" y="2424"/>
                </a:moveTo>
                <a:lnTo>
                  <a:pt x="0" y="2424"/>
                </a:lnTo>
                <a:lnTo>
                  <a:pt x="8" y="2424"/>
                </a:lnTo>
                <a:lnTo>
                  <a:pt x="8" y="1408"/>
                </a:lnTo>
                <a:lnTo>
                  <a:pt x="16" y="1408"/>
                </a:lnTo>
                <a:lnTo>
                  <a:pt x="16" y="1344"/>
                </a:lnTo>
                <a:lnTo>
                  <a:pt x="24" y="1344"/>
                </a:lnTo>
                <a:lnTo>
                  <a:pt x="24" y="1288"/>
                </a:lnTo>
                <a:lnTo>
                  <a:pt x="32" y="1288"/>
                </a:lnTo>
                <a:lnTo>
                  <a:pt x="32" y="1248"/>
                </a:lnTo>
                <a:lnTo>
                  <a:pt x="40" y="1248"/>
                </a:lnTo>
                <a:lnTo>
                  <a:pt x="40" y="1216"/>
                </a:lnTo>
                <a:lnTo>
                  <a:pt x="48" y="1216"/>
                </a:lnTo>
                <a:lnTo>
                  <a:pt x="48" y="1168"/>
                </a:lnTo>
                <a:lnTo>
                  <a:pt x="56" y="1168"/>
                </a:lnTo>
                <a:lnTo>
                  <a:pt x="56" y="1136"/>
                </a:lnTo>
                <a:lnTo>
                  <a:pt x="64" y="1136"/>
                </a:lnTo>
                <a:lnTo>
                  <a:pt x="64" y="1112"/>
                </a:lnTo>
                <a:lnTo>
                  <a:pt x="72" y="1112"/>
                </a:lnTo>
                <a:lnTo>
                  <a:pt x="72" y="1096"/>
                </a:lnTo>
                <a:lnTo>
                  <a:pt x="88" y="1096"/>
                </a:lnTo>
                <a:lnTo>
                  <a:pt x="88" y="1080"/>
                </a:lnTo>
                <a:lnTo>
                  <a:pt x="96" y="1080"/>
                </a:lnTo>
                <a:lnTo>
                  <a:pt x="96" y="1072"/>
                </a:lnTo>
                <a:lnTo>
                  <a:pt x="104" y="1072"/>
                </a:lnTo>
                <a:lnTo>
                  <a:pt x="104" y="1056"/>
                </a:lnTo>
                <a:lnTo>
                  <a:pt x="112" y="1056"/>
                </a:lnTo>
                <a:lnTo>
                  <a:pt x="112" y="1040"/>
                </a:lnTo>
                <a:lnTo>
                  <a:pt x="120" y="1040"/>
                </a:lnTo>
                <a:lnTo>
                  <a:pt x="120" y="1032"/>
                </a:lnTo>
                <a:lnTo>
                  <a:pt x="128" y="1032"/>
                </a:lnTo>
                <a:lnTo>
                  <a:pt x="128" y="1008"/>
                </a:lnTo>
                <a:lnTo>
                  <a:pt x="136" y="1008"/>
                </a:lnTo>
                <a:lnTo>
                  <a:pt x="136" y="992"/>
                </a:lnTo>
                <a:lnTo>
                  <a:pt x="144" y="992"/>
                </a:lnTo>
                <a:lnTo>
                  <a:pt x="152" y="992"/>
                </a:lnTo>
                <a:lnTo>
                  <a:pt x="152" y="976"/>
                </a:lnTo>
                <a:lnTo>
                  <a:pt x="160" y="976"/>
                </a:lnTo>
                <a:lnTo>
                  <a:pt x="168" y="976"/>
                </a:lnTo>
                <a:lnTo>
                  <a:pt x="176" y="976"/>
                </a:lnTo>
                <a:lnTo>
                  <a:pt x="176" y="968"/>
                </a:lnTo>
                <a:lnTo>
                  <a:pt x="192" y="968"/>
                </a:lnTo>
                <a:lnTo>
                  <a:pt x="200" y="968"/>
                </a:lnTo>
                <a:lnTo>
                  <a:pt x="208" y="968"/>
                </a:lnTo>
                <a:lnTo>
                  <a:pt x="208" y="960"/>
                </a:lnTo>
                <a:lnTo>
                  <a:pt x="216" y="960"/>
                </a:lnTo>
                <a:lnTo>
                  <a:pt x="216" y="952"/>
                </a:lnTo>
                <a:lnTo>
                  <a:pt x="224" y="952"/>
                </a:lnTo>
                <a:lnTo>
                  <a:pt x="224" y="944"/>
                </a:lnTo>
                <a:lnTo>
                  <a:pt x="232" y="944"/>
                </a:lnTo>
                <a:lnTo>
                  <a:pt x="240" y="944"/>
                </a:lnTo>
                <a:lnTo>
                  <a:pt x="240" y="936"/>
                </a:lnTo>
                <a:lnTo>
                  <a:pt x="248" y="936"/>
                </a:lnTo>
                <a:lnTo>
                  <a:pt x="256" y="936"/>
                </a:lnTo>
                <a:lnTo>
                  <a:pt x="256" y="928"/>
                </a:lnTo>
                <a:lnTo>
                  <a:pt x="264" y="928"/>
                </a:lnTo>
                <a:lnTo>
                  <a:pt x="272" y="928"/>
                </a:lnTo>
                <a:lnTo>
                  <a:pt x="288" y="928"/>
                </a:lnTo>
                <a:lnTo>
                  <a:pt x="296" y="928"/>
                </a:lnTo>
                <a:lnTo>
                  <a:pt x="296" y="920"/>
                </a:lnTo>
                <a:lnTo>
                  <a:pt x="304" y="920"/>
                </a:lnTo>
                <a:lnTo>
                  <a:pt x="312" y="920"/>
                </a:lnTo>
                <a:lnTo>
                  <a:pt x="320" y="920"/>
                </a:lnTo>
                <a:lnTo>
                  <a:pt x="328" y="920"/>
                </a:lnTo>
                <a:lnTo>
                  <a:pt x="328" y="912"/>
                </a:lnTo>
                <a:lnTo>
                  <a:pt x="336" y="912"/>
                </a:lnTo>
                <a:lnTo>
                  <a:pt x="336" y="904"/>
                </a:lnTo>
                <a:lnTo>
                  <a:pt x="344" y="904"/>
                </a:lnTo>
                <a:lnTo>
                  <a:pt x="344" y="896"/>
                </a:lnTo>
                <a:lnTo>
                  <a:pt x="352" y="896"/>
                </a:lnTo>
                <a:lnTo>
                  <a:pt x="352" y="880"/>
                </a:lnTo>
                <a:lnTo>
                  <a:pt x="360" y="880"/>
                </a:lnTo>
                <a:lnTo>
                  <a:pt x="368" y="880"/>
                </a:lnTo>
                <a:lnTo>
                  <a:pt x="376" y="880"/>
                </a:lnTo>
                <a:lnTo>
                  <a:pt x="392" y="880"/>
                </a:lnTo>
                <a:lnTo>
                  <a:pt x="392" y="872"/>
                </a:lnTo>
                <a:lnTo>
                  <a:pt x="400" y="872"/>
                </a:lnTo>
                <a:lnTo>
                  <a:pt x="408" y="872"/>
                </a:lnTo>
                <a:lnTo>
                  <a:pt x="416" y="872"/>
                </a:lnTo>
                <a:lnTo>
                  <a:pt x="424" y="872"/>
                </a:lnTo>
                <a:lnTo>
                  <a:pt x="424" y="864"/>
                </a:lnTo>
                <a:lnTo>
                  <a:pt x="432" y="864"/>
                </a:lnTo>
                <a:lnTo>
                  <a:pt x="432" y="856"/>
                </a:lnTo>
                <a:lnTo>
                  <a:pt x="440" y="856"/>
                </a:lnTo>
                <a:lnTo>
                  <a:pt x="440" y="848"/>
                </a:lnTo>
                <a:lnTo>
                  <a:pt x="448" y="848"/>
                </a:lnTo>
                <a:lnTo>
                  <a:pt x="456" y="848"/>
                </a:lnTo>
                <a:lnTo>
                  <a:pt x="464" y="848"/>
                </a:lnTo>
                <a:lnTo>
                  <a:pt x="472" y="848"/>
                </a:lnTo>
                <a:lnTo>
                  <a:pt x="480" y="848"/>
                </a:lnTo>
                <a:lnTo>
                  <a:pt x="480" y="840"/>
                </a:lnTo>
                <a:lnTo>
                  <a:pt x="496" y="840"/>
                </a:lnTo>
                <a:lnTo>
                  <a:pt x="496" y="832"/>
                </a:lnTo>
                <a:lnTo>
                  <a:pt x="504" y="832"/>
                </a:lnTo>
                <a:lnTo>
                  <a:pt x="512" y="832"/>
                </a:lnTo>
                <a:lnTo>
                  <a:pt x="512" y="824"/>
                </a:lnTo>
                <a:lnTo>
                  <a:pt x="520" y="824"/>
                </a:lnTo>
                <a:lnTo>
                  <a:pt x="528" y="824"/>
                </a:lnTo>
                <a:lnTo>
                  <a:pt x="528" y="816"/>
                </a:lnTo>
                <a:lnTo>
                  <a:pt x="536" y="816"/>
                </a:lnTo>
                <a:lnTo>
                  <a:pt x="544" y="816"/>
                </a:lnTo>
                <a:lnTo>
                  <a:pt x="552" y="816"/>
                </a:lnTo>
                <a:lnTo>
                  <a:pt x="560" y="816"/>
                </a:lnTo>
                <a:lnTo>
                  <a:pt x="568" y="816"/>
                </a:lnTo>
                <a:lnTo>
                  <a:pt x="576" y="816"/>
                </a:lnTo>
                <a:lnTo>
                  <a:pt x="576" y="808"/>
                </a:lnTo>
                <a:lnTo>
                  <a:pt x="584" y="808"/>
                </a:lnTo>
                <a:lnTo>
                  <a:pt x="600" y="808"/>
                </a:lnTo>
                <a:lnTo>
                  <a:pt x="608" y="808"/>
                </a:lnTo>
                <a:lnTo>
                  <a:pt x="608" y="800"/>
                </a:lnTo>
                <a:lnTo>
                  <a:pt x="616" y="800"/>
                </a:lnTo>
                <a:lnTo>
                  <a:pt x="616" y="784"/>
                </a:lnTo>
                <a:lnTo>
                  <a:pt x="624" y="784"/>
                </a:lnTo>
                <a:lnTo>
                  <a:pt x="632" y="784"/>
                </a:lnTo>
                <a:lnTo>
                  <a:pt x="632" y="776"/>
                </a:lnTo>
                <a:lnTo>
                  <a:pt x="640" y="776"/>
                </a:lnTo>
                <a:lnTo>
                  <a:pt x="648" y="776"/>
                </a:lnTo>
                <a:lnTo>
                  <a:pt x="656" y="776"/>
                </a:lnTo>
                <a:lnTo>
                  <a:pt x="664" y="776"/>
                </a:lnTo>
                <a:lnTo>
                  <a:pt x="664" y="768"/>
                </a:lnTo>
                <a:lnTo>
                  <a:pt x="672" y="768"/>
                </a:lnTo>
                <a:lnTo>
                  <a:pt x="672" y="760"/>
                </a:lnTo>
                <a:lnTo>
                  <a:pt x="680" y="760"/>
                </a:lnTo>
                <a:lnTo>
                  <a:pt x="696" y="760"/>
                </a:lnTo>
                <a:lnTo>
                  <a:pt x="704" y="760"/>
                </a:lnTo>
                <a:lnTo>
                  <a:pt x="704" y="752"/>
                </a:lnTo>
                <a:lnTo>
                  <a:pt x="712" y="752"/>
                </a:lnTo>
                <a:lnTo>
                  <a:pt x="712" y="744"/>
                </a:lnTo>
                <a:lnTo>
                  <a:pt x="720" y="744"/>
                </a:lnTo>
                <a:lnTo>
                  <a:pt x="728" y="744"/>
                </a:lnTo>
                <a:lnTo>
                  <a:pt x="736" y="744"/>
                </a:lnTo>
                <a:lnTo>
                  <a:pt x="736" y="736"/>
                </a:lnTo>
                <a:lnTo>
                  <a:pt x="744" y="736"/>
                </a:lnTo>
                <a:lnTo>
                  <a:pt x="744" y="728"/>
                </a:lnTo>
                <a:lnTo>
                  <a:pt x="752" y="728"/>
                </a:lnTo>
                <a:lnTo>
                  <a:pt x="760" y="728"/>
                </a:lnTo>
                <a:lnTo>
                  <a:pt x="768" y="728"/>
                </a:lnTo>
                <a:lnTo>
                  <a:pt x="768" y="720"/>
                </a:lnTo>
                <a:lnTo>
                  <a:pt x="776" y="720"/>
                </a:lnTo>
                <a:lnTo>
                  <a:pt x="784" y="720"/>
                </a:lnTo>
                <a:lnTo>
                  <a:pt x="784" y="704"/>
                </a:lnTo>
                <a:lnTo>
                  <a:pt x="800" y="704"/>
                </a:lnTo>
                <a:lnTo>
                  <a:pt x="808" y="704"/>
                </a:lnTo>
                <a:lnTo>
                  <a:pt x="808" y="696"/>
                </a:lnTo>
                <a:lnTo>
                  <a:pt x="816" y="696"/>
                </a:lnTo>
                <a:lnTo>
                  <a:pt x="824" y="696"/>
                </a:lnTo>
                <a:lnTo>
                  <a:pt x="832" y="696"/>
                </a:lnTo>
                <a:lnTo>
                  <a:pt x="840" y="696"/>
                </a:lnTo>
                <a:lnTo>
                  <a:pt x="840" y="688"/>
                </a:lnTo>
                <a:lnTo>
                  <a:pt x="848" y="688"/>
                </a:lnTo>
                <a:lnTo>
                  <a:pt x="856" y="688"/>
                </a:lnTo>
                <a:lnTo>
                  <a:pt x="856" y="680"/>
                </a:lnTo>
                <a:lnTo>
                  <a:pt x="864" y="680"/>
                </a:lnTo>
                <a:lnTo>
                  <a:pt x="864" y="672"/>
                </a:lnTo>
                <a:lnTo>
                  <a:pt x="872" y="672"/>
                </a:lnTo>
                <a:lnTo>
                  <a:pt x="880" y="672"/>
                </a:lnTo>
                <a:lnTo>
                  <a:pt x="888" y="672"/>
                </a:lnTo>
                <a:lnTo>
                  <a:pt x="888" y="664"/>
                </a:lnTo>
                <a:lnTo>
                  <a:pt x="904" y="664"/>
                </a:lnTo>
                <a:lnTo>
                  <a:pt x="904" y="656"/>
                </a:lnTo>
                <a:lnTo>
                  <a:pt x="912" y="656"/>
                </a:lnTo>
                <a:lnTo>
                  <a:pt x="920" y="656"/>
                </a:lnTo>
                <a:lnTo>
                  <a:pt x="920" y="648"/>
                </a:lnTo>
                <a:lnTo>
                  <a:pt x="928" y="648"/>
                </a:lnTo>
                <a:lnTo>
                  <a:pt x="928" y="640"/>
                </a:lnTo>
                <a:lnTo>
                  <a:pt x="936" y="640"/>
                </a:lnTo>
                <a:lnTo>
                  <a:pt x="944" y="640"/>
                </a:lnTo>
                <a:lnTo>
                  <a:pt x="944" y="632"/>
                </a:lnTo>
                <a:lnTo>
                  <a:pt x="952" y="632"/>
                </a:lnTo>
                <a:lnTo>
                  <a:pt x="960" y="632"/>
                </a:lnTo>
                <a:lnTo>
                  <a:pt x="960" y="624"/>
                </a:lnTo>
                <a:lnTo>
                  <a:pt x="968" y="624"/>
                </a:lnTo>
                <a:lnTo>
                  <a:pt x="976" y="624"/>
                </a:lnTo>
                <a:lnTo>
                  <a:pt x="984" y="624"/>
                </a:lnTo>
                <a:lnTo>
                  <a:pt x="984" y="616"/>
                </a:lnTo>
                <a:lnTo>
                  <a:pt x="992" y="616"/>
                </a:lnTo>
                <a:lnTo>
                  <a:pt x="1008" y="616"/>
                </a:lnTo>
                <a:lnTo>
                  <a:pt x="1016" y="616"/>
                </a:lnTo>
                <a:lnTo>
                  <a:pt x="1024" y="616"/>
                </a:lnTo>
                <a:lnTo>
                  <a:pt x="1032" y="616"/>
                </a:lnTo>
                <a:lnTo>
                  <a:pt x="1032" y="600"/>
                </a:lnTo>
                <a:lnTo>
                  <a:pt x="1040" y="600"/>
                </a:lnTo>
                <a:lnTo>
                  <a:pt x="1048" y="600"/>
                </a:lnTo>
                <a:lnTo>
                  <a:pt x="1056" y="600"/>
                </a:lnTo>
                <a:lnTo>
                  <a:pt x="1056" y="592"/>
                </a:lnTo>
                <a:lnTo>
                  <a:pt x="1064" y="592"/>
                </a:lnTo>
                <a:lnTo>
                  <a:pt x="1064" y="584"/>
                </a:lnTo>
                <a:lnTo>
                  <a:pt x="1072" y="584"/>
                </a:lnTo>
                <a:lnTo>
                  <a:pt x="1080" y="584"/>
                </a:lnTo>
                <a:lnTo>
                  <a:pt x="1080" y="576"/>
                </a:lnTo>
                <a:lnTo>
                  <a:pt x="1088" y="576"/>
                </a:lnTo>
                <a:lnTo>
                  <a:pt x="1104" y="576"/>
                </a:lnTo>
                <a:lnTo>
                  <a:pt x="1112" y="576"/>
                </a:lnTo>
                <a:lnTo>
                  <a:pt x="1120" y="576"/>
                </a:lnTo>
                <a:lnTo>
                  <a:pt x="1128" y="576"/>
                </a:lnTo>
                <a:lnTo>
                  <a:pt x="1136" y="576"/>
                </a:lnTo>
                <a:lnTo>
                  <a:pt x="1144" y="576"/>
                </a:lnTo>
                <a:lnTo>
                  <a:pt x="1144" y="568"/>
                </a:lnTo>
                <a:lnTo>
                  <a:pt x="1152" y="568"/>
                </a:lnTo>
                <a:lnTo>
                  <a:pt x="1160" y="568"/>
                </a:lnTo>
                <a:lnTo>
                  <a:pt x="1168" y="568"/>
                </a:lnTo>
                <a:lnTo>
                  <a:pt x="1176" y="568"/>
                </a:lnTo>
                <a:lnTo>
                  <a:pt x="1176" y="560"/>
                </a:lnTo>
                <a:lnTo>
                  <a:pt x="1184" y="560"/>
                </a:lnTo>
                <a:lnTo>
                  <a:pt x="1192" y="560"/>
                </a:lnTo>
                <a:lnTo>
                  <a:pt x="1208" y="560"/>
                </a:lnTo>
                <a:lnTo>
                  <a:pt x="1208" y="552"/>
                </a:lnTo>
                <a:lnTo>
                  <a:pt x="1216" y="552"/>
                </a:lnTo>
                <a:lnTo>
                  <a:pt x="1216" y="544"/>
                </a:lnTo>
                <a:lnTo>
                  <a:pt x="1224" y="544"/>
                </a:lnTo>
                <a:lnTo>
                  <a:pt x="1232" y="544"/>
                </a:lnTo>
                <a:lnTo>
                  <a:pt x="1240" y="544"/>
                </a:lnTo>
                <a:lnTo>
                  <a:pt x="1248" y="544"/>
                </a:lnTo>
                <a:lnTo>
                  <a:pt x="1248" y="536"/>
                </a:lnTo>
                <a:lnTo>
                  <a:pt x="1256" y="536"/>
                </a:lnTo>
                <a:lnTo>
                  <a:pt x="1264" y="536"/>
                </a:lnTo>
                <a:lnTo>
                  <a:pt x="1272" y="536"/>
                </a:lnTo>
                <a:lnTo>
                  <a:pt x="1280" y="536"/>
                </a:lnTo>
                <a:lnTo>
                  <a:pt x="1288" y="536"/>
                </a:lnTo>
                <a:lnTo>
                  <a:pt x="1288" y="528"/>
                </a:lnTo>
                <a:lnTo>
                  <a:pt x="1296" y="528"/>
                </a:lnTo>
                <a:lnTo>
                  <a:pt x="1312" y="528"/>
                </a:lnTo>
                <a:lnTo>
                  <a:pt x="1320" y="528"/>
                </a:lnTo>
                <a:lnTo>
                  <a:pt x="1328" y="528"/>
                </a:lnTo>
                <a:lnTo>
                  <a:pt x="1328" y="520"/>
                </a:lnTo>
                <a:lnTo>
                  <a:pt x="1336" y="520"/>
                </a:lnTo>
                <a:lnTo>
                  <a:pt x="1344" y="520"/>
                </a:lnTo>
                <a:lnTo>
                  <a:pt x="1352" y="520"/>
                </a:lnTo>
                <a:lnTo>
                  <a:pt x="1352" y="512"/>
                </a:lnTo>
                <a:lnTo>
                  <a:pt x="1360" y="512"/>
                </a:lnTo>
                <a:lnTo>
                  <a:pt x="1368" y="512"/>
                </a:lnTo>
                <a:lnTo>
                  <a:pt x="1376" y="512"/>
                </a:lnTo>
                <a:lnTo>
                  <a:pt x="1384" y="512"/>
                </a:lnTo>
                <a:lnTo>
                  <a:pt x="1384" y="504"/>
                </a:lnTo>
                <a:lnTo>
                  <a:pt x="1392" y="504"/>
                </a:lnTo>
                <a:lnTo>
                  <a:pt x="1400" y="504"/>
                </a:lnTo>
                <a:lnTo>
                  <a:pt x="1400" y="496"/>
                </a:lnTo>
                <a:lnTo>
                  <a:pt x="1416" y="496"/>
                </a:lnTo>
                <a:lnTo>
                  <a:pt x="1424" y="496"/>
                </a:lnTo>
                <a:lnTo>
                  <a:pt x="1432" y="496"/>
                </a:lnTo>
                <a:lnTo>
                  <a:pt x="1440" y="496"/>
                </a:lnTo>
                <a:lnTo>
                  <a:pt x="1440" y="488"/>
                </a:lnTo>
                <a:lnTo>
                  <a:pt x="1448" y="488"/>
                </a:lnTo>
                <a:lnTo>
                  <a:pt x="1456" y="488"/>
                </a:lnTo>
                <a:lnTo>
                  <a:pt x="1456" y="480"/>
                </a:lnTo>
                <a:lnTo>
                  <a:pt x="1464" y="480"/>
                </a:lnTo>
                <a:lnTo>
                  <a:pt x="1472" y="480"/>
                </a:lnTo>
                <a:lnTo>
                  <a:pt x="1472" y="472"/>
                </a:lnTo>
                <a:lnTo>
                  <a:pt x="1480" y="472"/>
                </a:lnTo>
                <a:lnTo>
                  <a:pt x="1488" y="472"/>
                </a:lnTo>
                <a:lnTo>
                  <a:pt x="1496" y="472"/>
                </a:lnTo>
                <a:lnTo>
                  <a:pt x="1496" y="464"/>
                </a:lnTo>
                <a:lnTo>
                  <a:pt x="1512" y="464"/>
                </a:lnTo>
                <a:lnTo>
                  <a:pt x="1520" y="464"/>
                </a:lnTo>
                <a:lnTo>
                  <a:pt x="1528" y="464"/>
                </a:lnTo>
                <a:lnTo>
                  <a:pt x="1536" y="464"/>
                </a:lnTo>
                <a:lnTo>
                  <a:pt x="1544" y="464"/>
                </a:lnTo>
                <a:lnTo>
                  <a:pt x="1544" y="456"/>
                </a:lnTo>
                <a:lnTo>
                  <a:pt x="1552" y="456"/>
                </a:lnTo>
                <a:lnTo>
                  <a:pt x="1560" y="456"/>
                </a:lnTo>
                <a:lnTo>
                  <a:pt x="1560" y="448"/>
                </a:lnTo>
                <a:lnTo>
                  <a:pt x="1568" y="448"/>
                </a:lnTo>
                <a:lnTo>
                  <a:pt x="1576" y="448"/>
                </a:lnTo>
                <a:lnTo>
                  <a:pt x="1576" y="440"/>
                </a:lnTo>
                <a:lnTo>
                  <a:pt x="1584" y="440"/>
                </a:lnTo>
                <a:lnTo>
                  <a:pt x="1592" y="440"/>
                </a:lnTo>
                <a:lnTo>
                  <a:pt x="1592" y="432"/>
                </a:lnTo>
                <a:lnTo>
                  <a:pt x="1600" y="432"/>
                </a:lnTo>
                <a:lnTo>
                  <a:pt x="1616" y="432"/>
                </a:lnTo>
                <a:lnTo>
                  <a:pt x="1616" y="424"/>
                </a:lnTo>
                <a:lnTo>
                  <a:pt x="1624" y="424"/>
                </a:lnTo>
                <a:lnTo>
                  <a:pt x="1632" y="424"/>
                </a:lnTo>
                <a:lnTo>
                  <a:pt x="1640" y="424"/>
                </a:lnTo>
                <a:lnTo>
                  <a:pt x="1648" y="424"/>
                </a:lnTo>
                <a:lnTo>
                  <a:pt x="1648" y="416"/>
                </a:lnTo>
                <a:lnTo>
                  <a:pt x="1656" y="416"/>
                </a:lnTo>
                <a:lnTo>
                  <a:pt x="1656" y="408"/>
                </a:lnTo>
                <a:lnTo>
                  <a:pt x="1664" y="408"/>
                </a:lnTo>
                <a:lnTo>
                  <a:pt x="1672" y="408"/>
                </a:lnTo>
                <a:lnTo>
                  <a:pt x="1680" y="408"/>
                </a:lnTo>
                <a:lnTo>
                  <a:pt x="1688" y="408"/>
                </a:lnTo>
                <a:lnTo>
                  <a:pt x="1696" y="408"/>
                </a:lnTo>
                <a:lnTo>
                  <a:pt x="1704" y="408"/>
                </a:lnTo>
                <a:lnTo>
                  <a:pt x="1704" y="400"/>
                </a:lnTo>
                <a:lnTo>
                  <a:pt x="1720" y="400"/>
                </a:lnTo>
                <a:lnTo>
                  <a:pt x="1720" y="392"/>
                </a:lnTo>
                <a:lnTo>
                  <a:pt x="1728" y="392"/>
                </a:lnTo>
                <a:lnTo>
                  <a:pt x="1728" y="384"/>
                </a:lnTo>
                <a:lnTo>
                  <a:pt x="1736" y="384"/>
                </a:lnTo>
                <a:lnTo>
                  <a:pt x="1744" y="384"/>
                </a:lnTo>
                <a:lnTo>
                  <a:pt x="1752" y="384"/>
                </a:lnTo>
                <a:lnTo>
                  <a:pt x="1760" y="384"/>
                </a:lnTo>
                <a:lnTo>
                  <a:pt x="1768" y="384"/>
                </a:lnTo>
                <a:lnTo>
                  <a:pt x="1776" y="384"/>
                </a:lnTo>
                <a:lnTo>
                  <a:pt x="1784" y="384"/>
                </a:lnTo>
                <a:lnTo>
                  <a:pt x="1792" y="384"/>
                </a:lnTo>
                <a:lnTo>
                  <a:pt x="1800" y="384"/>
                </a:lnTo>
                <a:lnTo>
                  <a:pt x="1808" y="384"/>
                </a:lnTo>
                <a:lnTo>
                  <a:pt x="1824" y="384"/>
                </a:lnTo>
                <a:lnTo>
                  <a:pt x="1824" y="376"/>
                </a:lnTo>
                <a:lnTo>
                  <a:pt x="1832" y="376"/>
                </a:lnTo>
                <a:lnTo>
                  <a:pt x="1840" y="376"/>
                </a:lnTo>
                <a:lnTo>
                  <a:pt x="1848" y="376"/>
                </a:lnTo>
                <a:lnTo>
                  <a:pt x="1848" y="368"/>
                </a:lnTo>
                <a:lnTo>
                  <a:pt x="1856" y="368"/>
                </a:lnTo>
                <a:lnTo>
                  <a:pt x="1864" y="368"/>
                </a:lnTo>
                <a:lnTo>
                  <a:pt x="1872" y="368"/>
                </a:lnTo>
                <a:lnTo>
                  <a:pt x="1880" y="368"/>
                </a:lnTo>
                <a:lnTo>
                  <a:pt x="1888" y="368"/>
                </a:lnTo>
                <a:lnTo>
                  <a:pt x="1888" y="360"/>
                </a:lnTo>
                <a:lnTo>
                  <a:pt x="1896" y="360"/>
                </a:lnTo>
                <a:lnTo>
                  <a:pt x="1904" y="360"/>
                </a:lnTo>
                <a:lnTo>
                  <a:pt x="1920" y="360"/>
                </a:lnTo>
                <a:lnTo>
                  <a:pt x="1928" y="360"/>
                </a:lnTo>
                <a:lnTo>
                  <a:pt x="1928" y="352"/>
                </a:lnTo>
                <a:lnTo>
                  <a:pt x="1936" y="352"/>
                </a:lnTo>
                <a:lnTo>
                  <a:pt x="1936" y="344"/>
                </a:lnTo>
                <a:lnTo>
                  <a:pt x="1944" y="344"/>
                </a:lnTo>
                <a:lnTo>
                  <a:pt x="1952" y="344"/>
                </a:lnTo>
                <a:lnTo>
                  <a:pt x="1960" y="344"/>
                </a:lnTo>
                <a:lnTo>
                  <a:pt x="1968" y="344"/>
                </a:lnTo>
                <a:lnTo>
                  <a:pt x="1976" y="344"/>
                </a:lnTo>
                <a:lnTo>
                  <a:pt x="1984" y="344"/>
                </a:lnTo>
                <a:lnTo>
                  <a:pt x="1992" y="344"/>
                </a:lnTo>
                <a:lnTo>
                  <a:pt x="1992" y="336"/>
                </a:lnTo>
                <a:lnTo>
                  <a:pt x="2000" y="336"/>
                </a:lnTo>
                <a:lnTo>
                  <a:pt x="2000" y="328"/>
                </a:lnTo>
                <a:lnTo>
                  <a:pt x="2008" y="328"/>
                </a:lnTo>
                <a:lnTo>
                  <a:pt x="2024" y="328"/>
                </a:lnTo>
                <a:lnTo>
                  <a:pt x="2024" y="320"/>
                </a:lnTo>
                <a:lnTo>
                  <a:pt x="2032" y="320"/>
                </a:lnTo>
                <a:lnTo>
                  <a:pt x="2040" y="320"/>
                </a:lnTo>
                <a:lnTo>
                  <a:pt x="2048" y="320"/>
                </a:lnTo>
                <a:lnTo>
                  <a:pt x="2056" y="320"/>
                </a:lnTo>
                <a:lnTo>
                  <a:pt x="2064" y="320"/>
                </a:lnTo>
                <a:lnTo>
                  <a:pt x="2072" y="320"/>
                </a:lnTo>
                <a:lnTo>
                  <a:pt x="2080" y="320"/>
                </a:lnTo>
                <a:lnTo>
                  <a:pt x="2080" y="312"/>
                </a:lnTo>
                <a:lnTo>
                  <a:pt x="2088" y="312"/>
                </a:lnTo>
                <a:lnTo>
                  <a:pt x="2088" y="304"/>
                </a:lnTo>
                <a:lnTo>
                  <a:pt x="2096" y="304"/>
                </a:lnTo>
                <a:lnTo>
                  <a:pt x="2104" y="304"/>
                </a:lnTo>
                <a:lnTo>
                  <a:pt x="2112" y="304"/>
                </a:lnTo>
                <a:lnTo>
                  <a:pt x="2128" y="304"/>
                </a:lnTo>
                <a:lnTo>
                  <a:pt x="2136" y="304"/>
                </a:lnTo>
                <a:lnTo>
                  <a:pt x="2144" y="304"/>
                </a:lnTo>
                <a:lnTo>
                  <a:pt x="2152" y="304"/>
                </a:lnTo>
                <a:lnTo>
                  <a:pt x="2160" y="304"/>
                </a:lnTo>
                <a:lnTo>
                  <a:pt x="2168" y="304"/>
                </a:lnTo>
                <a:lnTo>
                  <a:pt x="2168" y="296"/>
                </a:lnTo>
                <a:lnTo>
                  <a:pt x="2176" y="296"/>
                </a:lnTo>
                <a:lnTo>
                  <a:pt x="2176" y="288"/>
                </a:lnTo>
                <a:lnTo>
                  <a:pt x="2184" y="288"/>
                </a:lnTo>
                <a:lnTo>
                  <a:pt x="2192" y="288"/>
                </a:lnTo>
                <a:lnTo>
                  <a:pt x="2200" y="288"/>
                </a:lnTo>
                <a:lnTo>
                  <a:pt x="2208" y="288"/>
                </a:lnTo>
                <a:lnTo>
                  <a:pt x="2216" y="288"/>
                </a:lnTo>
                <a:lnTo>
                  <a:pt x="2232" y="288"/>
                </a:lnTo>
                <a:lnTo>
                  <a:pt x="2240" y="288"/>
                </a:lnTo>
                <a:lnTo>
                  <a:pt x="2248" y="288"/>
                </a:lnTo>
                <a:lnTo>
                  <a:pt x="2256" y="288"/>
                </a:lnTo>
                <a:lnTo>
                  <a:pt x="2264" y="288"/>
                </a:lnTo>
                <a:lnTo>
                  <a:pt x="2264" y="280"/>
                </a:lnTo>
                <a:lnTo>
                  <a:pt x="2272" y="280"/>
                </a:lnTo>
                <a:lnTo>
                  <a:pt x="2280" y="280"/>
                </a:lnTo>
                <a:lnTo>
                  <a:pt x="2288" y="280"/>
                </a:lnTo>
                <a:lnTo>
                  <a:pt x="2296" y="280"/>
                </a:lnTo>
                <a:lnTo>
                  <a:pt x="2304" y="280"/>
                </a:lnTo>
                <a:lnTo>
                  <a:pt x="2312" y="280"/>
                </a:lnTo>
                <a:lnTo>
                  <a:pt x="2328" y="280"/>
                </a:lnTo>
                <a:lnTo>
                  <a:pt x="2336" y="280"/>
                </a:lnTo>
                <a:lnTo>
                  <a:pt x="2336" y="272"/>
                </a:lnTo>
                <a:lnTo>
                  <a:pt x="2344" y="272"/>
                </a:lnTo>
                <a:lnTo>
                  <a:pt x="2352" y="272"/>
                </a:lnTo>
                <a:lnTo>
                  <a:pt x="2360" y="272"/>
                </a:lnTo>
                <a:lnTo>
                  <a:pt x="2368" y="272"/>
                </a:lnTo>
                <a:lnTo>
                  <a:pt x="2368" y="264"/>
                </a:lnTo>
                <a:lnTo>
                  <a:pt x="2376" y="264"/>
                </a:lnTo>
                <a:lnTo>
                  <a:pt x="2384" y="264"/>
                </a:lnTo>
                <a:lnTo>
                  <a:pt x="2392" y="264"/>
                </a:lnTo>
                <a:lnTo>
                  <a:pt x="2392" y="256"/>
                </a:lnTo>
                <a:lnTo>
                  <a:pt x="2400" y="256"/>
                </a:lnTo>
                <a:lnTo>
                  <a:pt x="2400" y="248"/>
                </a:lnTo>
                <a:lnTo>
                  <a:pt x="2408" y="248"/>
                </a:lnTo>
                <a:lnTo>
                  <a:pt x="2416" y="248"/>
                </a:lnTo>
                <a:lnTo>
                  <a:pt x="2432" y="248"/>
                </a:lnTo>
                <a:lnTo>
                  <a:pt x="2440" y="248"/>
                </a:lnTo>
                <a:lnTo>
                  <a:pt x="2440" y="240"/>
                </a:lnTo>
                <a:lnTo>
                  <a:pt x="2448" y="240"/>
                </a:lnTo>
                <a:lnTo>
                  <a:pt x="2456" y="240"/>
                </a:lnTo>
                <a:lnTo>
                  <a:pt x="2464" y="240"/>
                </a:lnTo>
                <a:lnTo>
                  <a:pt x="2472" y="240"/>
                </a:lnTo>
                <a:lnTo>
                  <a:pt x="2480" y="240"/>
                </a:lnTo>
                <a:lnTo>
                  <a:pt x="2488" y="240"/>
                </a:lnTo>
                <a:lnTo>
                  <a:pt x="2496" y="240"/>
                </a:lnTo>
                <a:lnTo>
                  <a:pt x="2504" y="240"/>
                </a:lnTo>
                <a:lnTo>
                  <a:pt x="2512" y="240"/>
                </a:lnTo>
                <a:lnTo>
                  <a:pt x="2520" y="240"/>
                </a:lnTo>
                <a:lnTo>
                  <a:pt x="2536" y="240"/>
                </a:lnTo>
                <a:lnTo>
                  <a:pt x="2544" y="240"/>
                </a:lnTo>
                <a:lnTo>
                  <a:pt x="2544" y="232"/>
                </a:lnTo>
                <a:lnTo>
                  <a:pt x="2552" y="232"/>
                </a:lnTo>
                <a:lnTo>
                  <a:pt x="2552" y="224"/>
                </a:lnTo>
                <a:lnTo>
                  <a:pt x="2560" y="224"/>
                </a:lnTo>
                <a:lnTo>
                  <a:pt x="2568" y="224"/>
                </a:lnTo>
                <a:lnTo>
                  <a:pt x="2576" y="224"/>
                </a:lnTo>
                <a:lnTo>
                  <a:pt x="2584" y="224"/>
                </a:lnTo>
                <a:lnTo>
                  <a:pt x="2592" y="224"/>
                </a:lnTo>
                <a:lnTo>
                  <a:pt x="2600" y="224"/>
                </a:lnTo>
                <a:lnTo>
                  <a:pt x="2608" y="224"/>
                </a:lnTo>
                <a:lnTo>
                  <a:pt x="2608" y="216"/>
                </a:lnTo>
                <a:lnTo>
                  <a:pt x="2616" y="216"/>
                </a:lnTo>
                <a:lnTo>
                  <a:pt x="2632" y="216"/>
                </a:lnTo>
                <a:lnTo>
                  <a:pt x="2640" y="216"/>
                </a:lnTo>
                <a:lnTo>
                  <a:pt x="2640" y="208"/>
                </a:lnTo>
                <a:lnTo>
                  <a:pt x="2648" y="208"/>
                </a:lnTo>
                <a:lnTo>
                  <a:pt x="2656" y="208"/>
                </a:lnTo>
                <a:lnTo>
                  <a:pt x="2664" y="208"/>
                </a:lnTo>
                <a:lnTo>
                  <a:pt x="2672" y="208"/>
                </a:lnTo>
                <a:lnTo>
                  <a:pt x="2672" y="200"/>
                </a:lnTo>
                <a:lnTo>
                  <a:pt x="2680" y="200"/>
                </a:lnTo>
                <a:lnTo>
                  <a:pt x="2688" y="200"/>
                </a:lnTo>
                <a:lnTo>
                  <a:pt x="2696" y="200"/>
                </a:lnTo>
                <a:lnTo>
                  <a:pt x="2704" y="200"/>
                </a:lnTo>
                <a:lnTo>
                  <a:pt x="2712" y="200"/>
                </a:lnTo>
                <a:lnTo>
                  <a:pt x="2720" y="200"/>
                </a:lnTo>
                <a:lnTo>
                  <a:pt x="2736" y="200"/>
                </a:lnTo>
                <a:lnTo>
                  <a:pt x="2744" y="200"/>
                </a:lnTo>
                <a:lnTo>
                  <a:pt x="2752" y="200"/>
                </a:lnTo>
                <a:lnTo>
                  <a:pt x="2760" y="200"/>
                </a:lnTo>
                <a:lnTo>
                  <a:pt x="2760" y="192"/>
                </a:lnTo>
                <a:lnTo>
                  <a:pt x="2768" y="192"/>
                </a:lnTo>
                <a:lnTo>
                  <a:pt x="2776" y="192"/>
                </a:lnTo>
                <a:lnTo>
                  <a:pt x="2784" y="192"/>
                </a:lnTo>
                <a:lnTo>
                  <a:pt x="2784" y="184"/>
                </a:lnTo>
                <a:lnTo>
                  <a:pt x="2792" y="184"/>
                </a:lnTo>
                <a:lnTo>
                  <a:pt x="2800" y="184"/>
                </a:lnTo>
                <a:lnTo>
                  <a:pt x="2800" y="176"/>
                </a:lnTo>
                <a:lnTo>
                  <a:pt x="2808" y="176"/>
                </a:lnTo>
                <a:lnTo>
                  <a:pt x="2816" y="176"/>
                </a:lnTo>
                <a:lnTo>
                  <a:pt x="2824" y="176"/>
                </a:lnTo>
                <a:lnTo>
                  <a:pt x="2840" y="176"/>
                </a:lnTo>
                <a:lnTo>
                  <a:pt x="2848" y="176"/>
                </a:lnTo>
                <a:lnTo>
                  <a:pt x="2856" y="176"/>
                </a:lnTo>
                <a:lnTo>
                  <a:pt x="2864" y="176"/>
                </a:lnTo>
                <a:lnTo>
                  <a:pt x="2872" y="176"/>
                </a:lnTo>
                <a:lnTo>
                  <a:pt x="2880" y="176"/>
                </a:lnTo>
                <a:lnTo>
                  <a:pt x="2888" y="176"/>
                </a:lnTo>
                <a:lnTo>
                  <a:pt x="2896" y="176"/>
                </a:lnTo>
                <a:lnTo>
                  <a:pt x="2896" y="168"/>
                </a:lnTo>
                <a:lnTo>
                  <a:pt x="2904" y="168"/>
                </a:lnTo>
                <a:lnTo>
                  <a:pt x="2912" y="168"/>
                </a:lnTo>
                <a:lnTo>
                  <a:pt x="2920" y="168"/>
                </a:lnTo>
                <a:lnTo>
                  <a:pt x="2928" y="168"/>
                </a:lnTo>
                <a:lnTo>
                  <a:pt x="2944" y="168"/>
                </a:lnTo>
                <a:lnTo>
                  <a:pt x="2952" y="168"/>
                </a:lnTo>
                <a:lnTo>
                  <a:pt x="2952" y="160"/>
                </a:lnTo>
                <a:lnTo>
                  <a:pt x="2960" y="160"/>
                </a:lnTo>
                <a:lnTo>
                  <a:pt x="2960" y="152"/>
                </a:lnTo>
                <a:lnTo>
                  <a:pt x="2968" y="152"/>
                </a:lnTo>
                <a:lnTo>
                  <a:pt x="2976" y="152"/>
                </a:lnTo>
                <a:lnTo>
                  <a:pt x="2984" y="152"/>
                </a:lnTo>
                <a:lnTo>
                  <a:pt x="2992" y="152"/>
                </a:lnTo>
                <a:lnTo>
                  <a:pt x="3000" y="152"/>
                </a:lnTo>
                <a:lnTo>
                  <a:pt x="3008" y="152"/>
                </a:lnTo>
                <a:lnTo>
                  <a:pt x="3016" y="152"/>
                </a:lnTo>
                <a:lnTo>
                  <a:pt x="3024" y="152"/>
                </a:lnTo>
                <a:lnTo>
                  <a:pt x="3040" y="152"/>
                </a:lnTo>
                <a:lnTo>
                  <a:pt x="3048" y="152"/>
                </a:lnTo>
                <a:lnTo>
                  <a:pt x="3056" y="152"/>
                </a:lnTo>
                <a:lnTo>
                  <a:pt x="3056" y="144"/>
                </a:lnTo>
                <a:lnTo>
                  <a:pt x="3064" y="144"/>
                </a:lnTo>
                <a:lnTo>
                  <a:pt x="3072" y="144"/>
                </a:lnTo>
                <a:lnTo>
                  <a:pt x="3080" y="144"/>
                </a:lnTo>
                <a:lnTo>
                  <a:pt x="3080" y="136"/>
                </a:lnTo>
                <a:lnTo>
                  <a:pt x="3088" y="136"/>
                </a:lnTo>
                <a:lnTo>
                  <a:pt x="3096" y="136"/>
                </a:lnTo>
                <a:lnTo>
                  <a:pt x="3104" y="136"/>
                </a:lnTo>
                <a:lnTo>
                  <a:pt x="3112" y="136"/>
                </a:lnTo>
                <a:lnTo>
                  <a:pt x="3120" y="136"/>
                </a:lnTo>
                <a:lnTo>
                  <a:pt x="3128" y="136"/>
                </a:lnTo>
                <a:lnTo>
                  <a:pt x="3144" y="136"/>
                </a:lnTo>
                <a:lnTo>
                  <a:pt x="3152" y="136"/>
                </a:lnTo>
                <a:lnTo>
                  <a:pt x="3160" y="136"/>
                </a:lnTo>
                <a:lnTo>
                  <a:pt x="3160" y="128"/>
                </a:lnTo>
                <a:lnTo>
                  <a:pt x="3168" y="128"/>
                </a:lnTo>
                <a:lnTo>
                  <a:pt x="3176" y="128"/>
                </a:lnTo>
                <a:lnTo>
                  <a:pt x="3184" y="128"/>
                </a:lnTo>
                <a:lnTo>
                  <a:pt x="3192" y="128"/>
                </a:lnTo>
                <a:lnTo>
                  <a:pt x="3200" y="128"/>
                </a:lnTo>
                <a:lnTo>
                  <a:pt x="3208" y="128"/>
                </a:lnTo>
                <a:lnTo>
                  <a:pt x="3208" y="120"/>
                </a:lnTo>
                <a:lnTo>
                  <a:pt x="3216" y="120"/>
                </a:lnTo>
                <a:lnTo>
                  <a:pt x="3224" y="120"/>
                </a:lnTo>
                <a:lnTo>
                  <a:pt x="3232" y="120"/>
                </a:lnTo>
                <a:lnTo>
                  <a:pt x="3248" y="120"/>
                </a:lnTo>
                <a:lnTo>
                  <a:pt x="3248" y="112"/>
                </a:lnTo>
                <a:lnTo>
                  <a:pt x="3256" y="112"/>
                </a:lnTo>
                <a:lnTo>
                  <a:pt x="3264" y="112"/>
                </a:lnTo>
                <a:lnTo>
                  <a:pt x="3272" y="112"/>
                </a:lnTo>
                <a:lnTo>
                  <a:pt x="3272" y="104"/>
                </a:lnTo>
                <a:lnTo>
                  <a:pt x="3280" y="104"/>
                </a:lnTo>
                <a:lnTo>
                  <a:pt x="3288" y="104"/>
                </a:lnTo>
                <a:lnTo>
                  <a:pt x="3296" y="104"/>
                </a:lnTo>
                <a:lnTo>
                  <a:pt x="3304" y="104"/>
                </a:lnTo>
                <a:lnTo>
                  <a:pt x="3312" y="104"/>
                </a:lnTo>
                <a:lnTo>
                  <a:pt x="3320" y="104"/>
                </a:lnTo>
                <a:lnTo>
                  <a:pt x="3328" y="104"/>
                </a:lnTo>
                <a:lnTo>
                  <a:pt x="3328" y="88"/>
                </a:lnTo>
                <a:lnTo>
                  <a:pt x="3336" y="88"/>
                </a:lnTo>
                <a:lnTo>
                  <a:pt x="3336" y="80"/>
                </a:lnTo>
                <a:lnTo>
                  <a:pt x="3352" y="80"/>
                </a:lnTo>
                <a:lnTo>
                  <a:pt x="3360" y="80"/>
                </a:lnTo>
                <a:lnTo>
                  <a:pt x="3368" y="80"/>
                </a:lnTo>
                <a:lnTo>
                  <a:pt x="3376" y="80"/>
                </a:lnTo>
                <a:lnTo>
                  <a:pt x="3384" y="80"/>
                </a:lnTo>
                <a:lnTo>
                  <a:pt x="3392" y="80"/>
                </a:lnTo>
                <a:lnTo>
                  <a:pt x="3392" y="72"/>
                </a:lnTo>
                <a:lnTo>
                  <a:pt x="3400" y="72"/>
                </a:lnTo>
                <a:lnTo>
                  <a:pt x="3408" y="72"/>
                </a:lnTo>
                <a:lnTo>
                  <a:pt x="3416" y="72"/>
                </a:lnTo>
                <a:lnTo>
                  <a:pt x="3424" y="72"/>
                </a:lnTo>
                <a:lnTo>
                  <a:pt x="3432" y="72"/>
                </a:lnTo>
                <a:lnTo>
                  <a:pt x="3448" y="72"/>
                </a:lnTo>
                <a:lnTo>
                  <a:pt x="3456" y="72"/>
                </a:lnTo>
                <a:lnTo>
                  <a:pt x="3464" y="72"/>
                </a:lnTo>
                <a:lnTo>
                  <a:pt x="3472" y="72"/>
                </a:lnTo>
                <a:lnTo>
                  <a:pt x="3472" y="64"/>
                </a:lnTo>
                <a:lnTo>
                  <a:pt x="3480" y="64"/>
                </a:lnTo>
                <a:lnTo>
                  <a:pt x="3488" y="64"/>
                </a:lnTo>
                <a:lnTo>
                  <a:pt x="3496" y="64"/>
                </a:lnTo>
                <a:lnTo>
                  <a:pt x="3504" y="64"/>
                </a:lnTo>
                <a:lnTo>
                  <a:pt x="3512" y="64"/>
                </a:lnTo>
                <a:lnTo>
                  <a:pt x="3520" y="64"/>
                </a:lnTo>
                <a:lnTo>
                  <a:pt x="3520" y="48"/>
                </a:lnTo>
                <a:lnTo>
                  <a:pt x="3528" y="48"/>
                </a:lnTo>
                <a:lnTo>
                  <a:pt x="3536" y="48"/>
                </a:lnTo>
                <a:lnTo>
                  <a:pt x="3552" y="48"/>
                </a:lnTo>
                <a:lnTo>
                  <a:pt x="3560" y="48"/>
                </a:lnTo>
                <a:lnTo>
                  <a:pt x="3568" y="48"/>
                </a:lnTo>
                <a:lnTo>
                  <a:pt x="3576" y="48"/>
                </a:lnTo>
                <a:lnTo>
                  <a:pt x="3584" y="48"/>
                </a:lnTo>
                <a:lnTo>
                  <a:pt x="3592" y="48"/>
                </a:lnTo>
                <a:lnTo>
                  <a:pt x="3600" y="48"/>
                </a:lnTo>
                <a:lnTo>
                  <a:pt x="3600" y="40"/>
                </a:lnTo>
                <a:lnTo>
                  <a:pt x="3608" y="40"/>
                </a:lnTo>
                <a:lnTo>
                  <a:pt x="3616" y="40"/>
                </a:lnTo>
                <a:lnTo>
                  <a:pt x="3624" y="40"/>
                </a:lnTo>
                <a:lnTo>
                  <a:pt x="3632" y="40"/>
                </a:lnTo>
                <a:lnTo>
                  <a:pt x="3632" y="32"/>
                </a:lnTo>
                <a:lnTo>
                  <a:pt x="3640" y="32"/>
                </a:lnTo>
                <a:lnTo>
                  <a:pt x="3640" y="24"/>
                </a:lnTo>
                <a:lnTo>
                  <a:pt x="3656" y="24"/>
                </a:lnTo>
                <a:lnTo>
                  <a:pt x="3656" y="16"/>
                </a:lnTo>
                <a:lnTo>
                  <a:pt x="3664" y="16"/>
                </a:lnTo>
                <a:lnTo>
                  <a:pt x="3672" y="16"/>
                </a:lnTo>
                <a:lnTo>
                  <a:pt x="3680" y="16"/>
                </a:lnTo>
                <a:lnTo>
                  <a:pt x="3688" y="16"/>
                </a:lnTo>
                <a:lnTo>
                  <a:pt x="3696" y="16"/>
                </a:lnTo>
                <a:lnTo>
                  <a:pt x="3704" y="16"/>
                </a:lnTo>
                <a:lnTo>
                  <a:pt x="3704" y="8"/>
                </a:lnTo>
                <a:lnTo>
                  <a:pt x="3712" y="8"/>
                </a:lnTo>
                <a:lnTo>
                  <a:pt x="3720" y="8"/>
                </a:lnTo>
                <a:lnTo>
                  <a:pt x="3728" y="8"/>
                </a:lnTo>
                <a:lnTo>
                  <a:pt x="3736" y="8"/>
                </a:lnTo>
                <a:lnTo>
                  <a:pt x="3744" y="8"/>
                </a:lnTo>
                <a:lnTo>
                  <a:pt x="3760" y="8"/>
                </a:lnTo>
                <a:lnTo>
                  <a:pt x="3768" y="8"/>
                </a:lnTo>
                <a:lnTo>
                  <a:pt x="3776" y="8"/>
                </a:lnTo>
                <a:lnTo>
                  <a:pt x="3784" y="8"/>
                </a:lnTo>
                <a:lnTo>
                  <a:pt x="3792" y="8"/>
                </a:lnTo>
                <a:lnTo>
                  <a:pt x="3800" y="8"/>
                </a:lnTo>
                <a:lnTo>
                  <a:pt x="3808" y="8"/>
                </a:lnTo>
                <a:lnTo>
                  <a:pt x="3816" y="8"/>
                </a:lnTo>
                <a:lnTo>
                  <a:pt x="3824" y="8"/>
                </a:lnTo>
                <a:lnTo>
                  <a:pt x="3832" y="8"/>
                </a:lnTo>
                <a:lnTo>
                  <a:pt x="3840" y="8"/>
                </a:lnTo>
                <a:lnTo>
                  <a:pt x="3856" y="8"/>
                </a:lnTo>
                <a:lnTo>
                  <a:pt x="3864" y="8"/>
                </a:lnTo>
                <a:lnTo>
                  <a:pt x="3872" y="8"/>
                </a:lnTo>
                <a:lnTo>
                  <a:pt x="3880" y="8"/>
                </a:lnTo>
                <a:lnTo>
                  <a:pt x="3880" y="0"/>
                </a:lnTo>
                <a:lnTo>
                  <a:pt x="3888" y="0"/>
                </a:lnTo>
                <a:lnTo>
                  <a:pt x="3896" y="0"/>
                </a:lnTo>
                <a:lnTo>
                  <a:pt x="3904" y="0"/>
                </a:lnTo>
              </a:path>
            </a:pathLst>
          </a:custGeom>
          <a:noFill/>
          <a:ln w="63500">
            <a:solidFill>
              <a:schemeClr val="accent1"/>
            </a:solidFill>
            <a:prstDash val="sysDot"/>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56" name="Freeform 65"/>
          <p:cNvSpPr>
            <a:spLocks/>
          </p:cNvSpPr>
          <p:nvPr/>
        </p:nvSpPr>
        <p:spPr bwMode="auto">
          <a:xfrm>
            <a:off x="1538288" y="2892425"/>
            <a:ext cx="6197600" cy="3162300"/>
          </a:xfrm>
          <a:custGeom>
            <a:avLst/>
            <a:gdLst>
              <a:gd name="T0" fmla="*/ 2147483647 w 3904"/>
              <a:gd name="T1" fmla="*/ 2147483647 h 1992"/>
              <a:gd name="T2" fmla="*/ 2147483647 w 3904"/>
              <a:gd name="T3" fmla="*/ 2147483647 h 1992"/>
              <a:gd name="T4" fmla="*/ 2147483647 w 3904"/>
              <a:gd name="T5" fmla="*/ 2147483647 h 1992"/>
              <a:gd name="T6" fmla="*/ 2147483647 w 3904"/>
              <a:gd name="T7" fmla="*/ 2147483647 h 1992"/>
              <a:gd name="T8" fmla="*/ 2147483647 w 3904"/>
              <a:gd name="T9" fmla="*/ 2147483647 h 1992"/>
              <a:gd name="T10" fmla="*/ 2147483647 w 3904"/>
              <a:gd name="T11" fmla="*/ 2147483647 h 1992"/>
              <a:gd name="T12" fmla="*/ 2147483647 w 3904"/>
              <a:gd name="T13" fmla="*/ 2147483647 h 1992"/>
              <a:gd name="T14" fmla="*/ 2147483647 w 3904"/>
              <a:gd name="T15" fmla="*/ 2147483647 h 1992"/>
              <a:gd name="T16" fmla="*/ 2147483647 w 3904"/>
              <a:gd name="T17" fmla="*/ 2147483647 h 1992"/>
              <a:gd name="T18" fmla="*/ 2147483647 w 3904"/>
              <a:gd name="T19" fmla="*/ 2147483647 h 1992"/>
              <a:gd name="T20" fmla="*/ 2147483647 w 3904"/>
              <a:gd name="T21" fmla="*/ 2147483647 h 1992"/>
              <a:gd name="T22" fmla="*/ 2147483647 w 3904"/>
              <a:gd name="T23" fmla="*/ 2147483647 h 1992"/>
              <a:gd name="T24" fmla="*/ 2147483647 w 3904"/>
              <a:gd name="T25" fmla="*/ 2147483647 h 1992"/>
              <a:gd name="T26" fmla="*/ 2147483647 w 3904"/>
              <a:gd name="T27" fmla="*/ 2147483647 h 1992"/>
              <a:gd name="T28" fmla="*/ 2147483647 w 3904"/>
              <a:gd name="T29" fmla="*/ 2147483647 h 1992"/>
              <a:gd name="T30" fmla="*/ 2147483647 w 3904"/>
              <a:gd name="T31" fmla="*/ 2147483647 h 1992"/>
              <a:gd name="T32" fmla="*/ 2147483647 w 3904"/>
              <a:gd name="T33" fmla="*/ 2147483647 h 1992"/>
              <a:gd name="T34" fmla="*/ 2147483647 w 3904"/>
              <a:gd name="T35" fmla="*/ 2147483647 h 1992"/>
              <a:gd name="T36" fmla="*/ 2147483647 w 3904"/>
              <a:gd name="T37" fmla="*/ 2147483647 h 1992"/>
              <a:gd name="T38" fmla="*/ 2147483647 w 3904"/>
              <a:gd name="T39" fmla="*/ 2147483647 h 1992"/>
              <a:gd name="T40" fmla="*/ 2147483647 w 3904"/>
              <a:gd name="T41" fmla="*/ 2147483647 h 1992"/>
              <a:gd name="T42" fmla="*/ 2147483647 w 3904"/>
              <a:gd name="T43" fmla="*/ 2147483647 h 1992"/>
              <a:gd name="T44" fmla="*/ 2147483647 w 3904"/>
              <a:gd name="T45" fmla="*/ 2147483647 h 1992"/>
              <a:gd name="T46" fmla="*/ 2147483647 w 3904"/>
              <a:gd name="T47" fmla="*/ 2147483647 h 1992"/>
              <a:gd name="T48" fmla="*/ 2147483647 w 3904"/>
              <a:gd name="T49" fmla="*/ 2147483647 h 1992"/>
              <a:gd name="T50" fmla="*/ 2147483647 w 3904"/>
              <a:gd name="T51" fmla="*/ 2147483647 h 1992"/>
              <a:gd name="T52" fmla="*/ 2147483647 w 3904"/>
              <a:gd name="T53" fmla="*/ 2147483647 h 1992"/>
              <a:gd name="T54" fmla="*/ 2147483647 w 3904"/>
              <a:gd name="T55" fmla="*/ 2147483647 h 1992"/>
              <a:gd name="T56" fmla="*/ 2147483647 w 3904"/>
              <a:gd name="T57" fmla="*/ 2147483647 h 1992"/>
              <a:gd name="T58" fmla="*/ 2147483647 w 3904"/>
              <a:gd name="T59" fmla="*/ 2147483647 h 1992"/>
              <a:gd name="T60" fmla="*/ 2147483647 w 3904"/>
              <a:gd name="T61" fmla="*/ 2147483647 h 1992"/>
              <a:gd name="T62" fmla="*/ 2147483647 w 3904"/>
              <a:gd name="T63" fmla="*/ 2147483647 h 1992"/>
              <a:gd name="T64" fmla="*/ 2147483647 w 3904"/>
              <a:gd name="T65" fmla="*/ 2147483647 h 1992"/>
              <a:gd name="T66" fmla="*/ 2147483647 w 3904"/>
              <a:gd name="T67" fmla="*/ 2147483647 h 1992"/>
              <a:gd name="T68" fmla="*/ 2147483647 w 3904"/>
              <a:gd name="T69" fmla="*/ 2147483647 h 1992"/>
              <a:gd name="T70" fmla="*/ 2147483647 w 3904"/>
              <a:gd name="T71" fmla="*/ 2147483647 h 1992"/>
              <a:gd name="T72" fmla="*/ 2147483647 w 3904"/>
              <a:gd name="T73" fmla="*/ 2147483647 h 1992"/>
              <a:gd name="T74" fmla="*/ 2147483647 w 3904"/>
              <a:gd name="T75" fmla="*/ 2147483647 h 1992"/>
              <a:gd name="T76" fmla="*/ 2147483647 w 3904"/>
              <a:gd name="T77" fmla="*/ 2147483647 h 1992"/>
              <a:gd name="T78" fmla="*/ 2147483647 w 3904"/>
              <a:gd name="T79" fmla="*/ 2147483647 h 1992"/>
              <a:gd name="T80" fmla="*/ 2147483647 w 3904"/>
              <a:gd name="T81" fmla="*/ 2147483647 h 1992"/>
              <a:gd name="T82" fmla="*/ 2147483647 w 3904"/>
              <a:gd name="T83" fmla="*/ 2147483647 h 1992"/>
              <a:gd name="T84" fmla="*/ 2147483647 w 3904"/>
              <a:gd name="T85" fmla="*/ 2147483647 h 1992"/>
              <a:gd name="T86" fmla="*/ 2147483647 w 3904"/>
              <a:gd name="T87" fmla="*/ 2147483647 h 1992"/>
              <a:gd name="T88" fmla="*/ 2147483647 w 3904"/>
              <a:gd name="T89" fmla="*/ 2147483647 h 1992"/>
              <a:gd name="T90" fmla="*/ 2147483647 w 3904"/>
              <a:gd name="T91" fmla="*/ 2147483647 h 1992"/>
              <a:gd name="T92" fmla="*/ 2147483647 w 3904"/>
              <a:gd name="T93" fmla="*/ 2147483647 h 1992"/>
              <a:gd name="T94" fmla="*/ 2147483647 w 3904"/>
              <a:gd name="T95" fmla="*/ 2147483647 h 1992"/>
              <a:gd name="T96" fmla="*/ 2147483647 w 3904"/>
              <a:gd name="T97" fmla="*/ 2147483647 h 1992"/>
              <a:gd name="T98" fmla="*/ 2147483647 w 3904"/>
              <a:gd name="T99" fmla="*/ 2147483647 h 1992"/>
              <a:gd name="T100" fmla="*/ 2147483647 w 3904"/>
              <a:gd name="T101" fmla="*/ 2147483647 h 1992"/>
              <a:gd name="T102" fmla="*/ 2147483647 w 3904"/>
              <a:gd name="T103" fmla="*/ 2147483647 h 1992"/>
              <a:gd name="T104" fmla="*/ 2147483647 w 3904"/>
              <a:gd name="T105" fmla="*/ 2147483647 h 1992"/>
              <a:gd name="T106" fmla="*/ 2147483647 w 3904"/>
              <a:gd name="T107" fmla="*/ 2147483647 h 1992"/>
              <a:gd name="T108" fmla="*/ 2147483647 w 3904"/>
              <a:gd name="T109" fmla="*/ 2147483647 h 1992"/>
              <a:gd name="T110" fmla="*/ 2147483647 w 3904"/>
              <a:gd name="T111" fmla="*/ 2147483647 h 1992"/>
              <a:gd name="T112" fmla="*/ 2147483647 w 3904"/>
              <a:gd name="T113" fmla="*/ 2147483647 h 1992"/>
              <a:gd name="T114" fmla="*/ 2147483647 w 3904"/>
              <a:gd name="T115" fmla="*/ 0 h 1992"/>
              <a:gd name="T116" fmla="*/ 2147483647 w 3904"/>
              <a:gd name="T117" fmla="*/ 0 h 1992"/>
              <a:gd name="T118" fmla="*/ 2147483647 w 3904"/>
              <a:gd name="T119" fmla="*/ 0 h 19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04"/>
              <a:gd name="T181" fmla="*/ 0 h 1992"/>
              <a:gd name="T182" fmla="*/ 3904 w 3904"/>
              <a:gd name="T183" fmla="*/ 1992 h 19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04" h="1992">
                <a:moveTo>
                  <a:pt x="0" y="1992"/>
                </a:moveTo>
                <a:lnTo>
                  <a:pt x="0" y="1992"/>
                </a:lnTo>
                <a:lnTo>
                  <a:pt x="8" y="1992"/>
                </a:lnTo>
                <a:lnTo>
                  <a:pt x="8" y="1120"/>
                </a:lnTo>
                <a:lnTo>
                  <a:pt x="16" y="1120"/>
                </a:lnTo>
                <a:lnTo>
                  <a:pt x="16" y="1072"/>
                </a:lnTo>
                <a:lnTo>
                  <a:pt x="24" y="1072"/>
                </a:lnTo>
                <a:lnTo>
                  <a:pt x="24" y="1048"/>
                </a:lnTo>
                <a:lnTo>
                  <a:pt x="32" y="1048"/>
                </a:lnTo>
                <a:lnTo>
                  <a:pt x="32" y="1040"/>
                </a:lnTo>
                <a:lnTo>
                  <a:pt x="40" y="1040"/>
                </a:lnTo>
                <a:lnTo>
                  <a:pt x="40" y="1016"/>
                </a:lnTo>
                <a:lnTo>
                  <a:pt x="48" y="1016"/>
                </a:lnTo>
                <a:lnTo>
                  <a:pt x="48" y="1000"/>
                </a:lnTo>
                <a:lnTo>
                  <a:pt x="56" y="1000"/>
                </a:lnTo>
                <a:lnTo>
                  <a:pt x="56" y="984"/>
                </a:lnTo>
                <a:lnTo>
                  <a:pt x="64" y="984"/>
                </a:lnTo>
                <a:lnTo>
                  <a:pt x="72" y="984"/>
                </a:lnTo>
                <a:lnTo>
                  <a:pt x="72" y="960"/>
                </a:lnTo>
                <a:lnTo>
                  <a:pt x="88" y="960"/>
                </a:lnTo>
                <a:lnTo>
                  <a:pt x="88" y="936"/>
                </a:lnTo>
                <a:lnTo>
                  <a:pt x="96" y="936"/>
                </a:lnTo>
                <a:lnTo>
                  <a:pt x="96" y="928"/>
                </a:lnTo>
                <a:lnTo>
                  <a:pt x="104" y="928"/>
                </a:lnTo>
                <a:lnTo>
                  <a:pt x="104" y="920"/>
                </a:lnTo>
                <a:lnTo>
                  <a:pt x="112" y="920"/>
                </a:lnTo>
                <a:lnTo>
                  <a:pt x="112" y="912"/>
                </a:lnTo>
                <a:lnTo>
                  <a:pt x="120" y="912"/>
                </a:lnTo>
                <a:lnTo>
                  <a:pt x="128" y="912"/>
                </a:lnTo>
                <a:lnTo>
                  <a:pt x="128" y="904"/>
                </a:lnTo>
                <a:lnTo>
                  <a:pt x="136" y="904"/>
                </a:lnTo>
                <a:lnTo>
                  <a:pt x="144" y="904"/>
                </a:lnTo>
                <a:lnTo>
                  <a:pt x="144" y="896"/>
                </a:lnTo>
                <a:lnTo>
                  <a:pt x="152" y="896"/>
                </a:lnTo>
                <a:lnTo>
                  <a:pt x="160" y="896"/>
                </a:lnTo>
                <a:lnTo>
                  <a:pt x="168" y="896"/>
                </a:lnTo>
                <a:lnTo>
                  <a:pt x="168" y="888"/>
                </a:lnTo>
                <a:lnTo>
                  <a:pt x="176" y="888"/>
                </a:lnTo>
                <a:lnTo>
                  <a:pt x="176" y="880"/>
                </a:lnTo>
                <a:lnTo>
                  <a:pt x="192" y="880"/>
                </a:lnTo>
                <a:lnTo>
                  <a:pt x="192" y="872"/>
                </a:lnTo>
                <a:lnTo>
                  <a:pt x="200" y="872"/>
                </a:lnTo>
                <a:lnTo>
                  <a:pt x="200" y="864"/>
                </a:lnTo>
                <a:lnTo>
                  <a:pt x="208" y="864"/>
                </a:lnTo>
                <a:lnTo>
                  <a:pt x="208" y="856"/>
                </a:lnTo>
                <a:lnTo>
                  <a:pt x="216" y="856"/>
                </a:lnTo>
                <a:lnTo>
                  <a:pt x="224" y="856"/>
                </a:lnTo>
                <a:lnTo>
                  <a:pt x="232" y="856"/>
                </a:lnTo>
                <a:lnTo>
                  <a:pt x="232" y="848"/>
                </a:lnTo>
                <a:lnTo>
                  <a:pt x="240" y="848"/>
                </a:lnTo>
                <a:lnTo>
                  <a:pt x="248" y="848"/>
                </a:lnTo>
                <a:lnTo>
                  <a:pt x="256" y="848"/>
                </a:lnTo>
                <a:lnTo>
                  <a:pt x="256" y="840"/>
                </a:lnTo>
                <a:lnTo>
                  <a:pt x="264" y="840"/>
                </a:lnTo>
                <a:lnTo>
                  <a:pt x="264" y="824"/>
                </a:lnTo>
                <a:lnTo>
                  <a:pt x="272" y="824"/>
                </a:lnTo>
                <a:lnTo>
                  <a:pt x="272" y="816"/>
                </a:lnTo>
                <a:lnTo>
                  <a:pt x="288" y="816"/>
                </a:lnTo>
                <a:lnTo>
                  <a:pt x="296" y="816"/>
                </a:lnTo>
                <a:lnTo>
                  <a:pt x="304" y="816"/>
                </a:lnTo>
                <a:lnTo>
                  <a:pt x="304" y="808"/>
                </a:lnTo>
                <a:lnTo>
                  <a:pt x="312" y="808"/>
                </a:lnTo>
                <a:lnTo>
                  <a:pt x="312" y="800"/>
                </a:lnTo>
                <a:lnTo>
                  <a:pt x="320" y="800"/>
                </a:lnTo>
                <a:lnTo>
                  <a:pt x="328" y="800"/>
                </a:lnTo>
                <a:lnTo>
                  <a:pt x="336" y="800"/>
                </a:lnTo>
                <a:lnTo>
                  <a:pt x="344" y="800"/>
                </a:lnTo>
                <a:lnTo>
                  <a:pt x="344" y="792"/>
                </a:lnTo>
                <a:lnTo>
                  <a:pt x="352" y="792"/>
                </a:lnTo>
                <a:lnTo>
                  <a:pt x="360" y="792"/>
                </a:lnTo>
                <a:lnTo>
                  <a:pt x="368" y="792"/>
                </a:lnTo>
                <a:lnTo>
                  <a:pt x="376" y="792"/>
                </a:lnTo>
                <a:lnTo>
                  <a:pt x="376" y="784"/>
                </a:lnTo>
                <a:lnTo>
                  <a:pt x="392" y="784"/>
                </a:lnTo>
                <a:lnTo>
                  <a:pt x="392" y="776"/>
                </a:lnTo>
                <a:lnTo>
                  <a:pt x="400" y="776"/>
                </a:lnTo>
                <a:lnTo>
                  <a:pt x="400" y="768"/>
                </a:lnTo>
                <a:lnTo>
                  <a:pt x="408" y="768"/>
                </a:lnTo>
                <a:lnTo>
                  <a:pt x="416" y="768"/>
                </a:lnTo>
                <a:lnTo>
                  <a:pt x="416" y="760"/>
                </a:lnTo>
                <a:lnTo>
                  <a:pt x="424" y="760"/>
                </a:lnTo>
                <a:lnTo>
                  <a:pt x="424" y="752"/>
                </a:lnTo>
                <a:lnTo>
                  <a:pt x="432" y="752"/>
                </a:lnTo>
                <a:lnTo>
                  <a:pt x="440" y="752"/>
                </a:lnTo>
                <a:lnTo>
                  <a:pt x="448" y="752"/>
                </a:lnTo>
                <a:lnTo>
                  <a:pt x="456" y="752"/>
                </a:lnTo>
                <a:lnTo>
                  <a:pt x="456" y="744"/>
                </a:lnTo>
                <a:lnTo>
                  <a:pt x="464" y="744"/>
                </a:lnTo>
                <a:lnTo>
                  <a:pt x="472" y="744"/>
                </a:lnTo>
                <a:lnTo>
                  <a:pt x="472" y="728"/>
                </a:lnTo>
                <a:lnTo>
                  <a:pt x="480" y="728"/>
                </a:lnTo>
                <a:lnTo>
                  <a:pt x="496" y="728"/>
                </a:lnTo>
                <a:lnTo>
                  <a:pt x="504" y="728"/>
                </a:lnTo>
                <a:lnTo>
                  <a:pt x="504" y="720"/>
                </a:lnTo>
                <a:lnTo>
                  <a:pt x="512" y="720"/>
                </a:lnTo>
                <a:lnTo>
                  <a:pt x="520" y="720"/>
                </a:lnTo>
                <a:lnTo>
                  <a:pt x="520" y="712"/>
                </a:lnTo>
                <a:lnTo>
                  <a:pt x="528" y="712"/>
                </a:lnTo>
                <a:lnTo>
                  <a:pt x="528" y="704"/>
                </a:lnTo>
                <a:lnTo>
                  <a:pt x="536" y="704"/>
                </a:lnTo>
                <a:lnTo>
                  <a:pt x="544" y="704"/>
                </a:lnTo>
                <a:lnTo>
                  <a:pt x="544" y="696"/>
                </a:lnTo>
                <a:lnTo>
                  <a:pt x="552" y="696"/>
                </a:lnTo>
                <a:lnTo>
                  <a:pt x="560" y="696"/>
                </a:lnTo>
                <a:lnTo>
                  <a:pt x="560" y="688"/>
                </a:lnTo>
                <a:lnTo>
                  <a:pt x="568" y="688"/>
                </a:lnTo>
                <a:lnTo>
                  <a:pt x="576" y="688"/>
                </a:lnTo>
                <a:lnTo>
                  <a:pt x="576" y="680"/>
                </a:lnTo>
                <a:lnTo>
                  <a:pt x="584" y="680"/>
                </a:lnTo>
                <a:lnTo>
                  <a:pt x="600" y="680"/>
                </a:lnTo>
                <a:lnTo>
                  <a:pt x="608" y="680"/>
                </a:lnTo>
                <a:lnTo>
                  <a:pt x="616" y="680"/>
                </a:lnTo>
                <a:lnTo>
                  <a:pt x="616" y="672"/>
                </a:lnTo>
                <a:lnTo>
                  <a:pt x="624" y="672"/>
                </a:lnTo>
                <a:lnTo>
                  <a:pt x="632" y="672"/>
                </a:lnTo>
                <a:lnTo>
                  <a:pt x="640" y="672"/>
                </a:lnTo>
                <a:lnTo>
                  <a:pt x="648" y="672"/>
                </a:lnTo>
                <a:lnTo>
                  <a:pt x="656" y="672"/>
                </a:lnTo>
                <a:lnTo>
                  <a:pt x="664" y="672"/>
                </a:lnTo>
                <a:lnTo>
                  <a:pt x="664" y="656"/>
                </a:lnTo>
                <a:lnTo>
                  <a:pt x="672" y="656"/>
                </a:lnTo>
                <a:lnTo>
                  <a:pt x="672" y="648"/>
                </a:lnTo>
                <a:lnTo>
                  <a:pt x="680" y="648"/>
                </a:lnTo>
                <a:lnTo>
                  <a:pt x="696" y="648"/>
                </a:lnTo>
                <a:lnTo>
                  <a:pt x="704" y="648"/>
                </a:lnTo>
                <a:lnTo>
                  <a:pt x="712" y="648"/>
                </a:lnTo>
                <a:lnTo>
                  <a:pt x="720" y="648"/>
                </a:lnTo>
                <a:lnTo>
                  <a:pt x="720" y="632"/>
                </a:lnTo>
                <a:lnTo>
                  <a:pt x="728" y="632"/>
                </a:lnTo>
                <a:lnTo>
                  <a:pt x="736" y="632"/>
                </a:lnTo>
                <a:lnTo>
                  <a:pt x="736" y="624"/>
                </a:lnTo>
                <a:lnTo>
                  <a:pt x="744" y="624"/>
                </a:lnTo>
                <a:lnTo>
                  <a:pt x="752" y="624"/>
                </a:lnTo>
                <a:lnTo>
                  <a:pt x="760" y="624"/>
                </a:lnTo>
                <a:lnTo>
                  <a:pt x="768" y="624"/>
                </a:lnTo>
                <a:lnTo>
                  <a:pt x="776" y="624"/>
                </a:lnTo>
                <a:lnTo>
                  <a:pt x="776" y="616"/>
                </a:lnTo>
                <a:lnTo>
                  <a:pt x="784" y="616"/>
                </a:lnTo>
                <a:lnTo>
                  <a:pt x="800" y="616"/>
                </a:lnTo>
                <a:lnTo>
                  <a:pt x="808" y="616"/>
                </a:lnTo>
                <a:lnTo>
                  <a:pt x="808" y="608"/>
                </a:lnTo>
                <a:lnTo>
                  <a:pt x="816" y="608"/>
                </a:lnTo>
                <a:lnTo>
                  <a:pt x="816" y="600"/>
                </a:lnTo>
                <a:lnTo>
                  <a:pt x="824" y="600"/>
                </a:lnTo>
                <a:lnTo>
                  <a:pt x="832" y="600"/>
                </a:lnTo>
                <a:lnTo>
                  <a:pt x="840" y="600"/>
                </a:lnTo>
                <a:lnTo>
                  <a:pt x="848" y="600"/>
                </a:lnTo>
                <a:lnTo>
                  <a:pt x="856" y="600"/>
                </a:lnTo>
                <a:lnTo>
                  <a:pt x="864" y="600"/>
                </a:lnTo>
                <a:lnTo>
                  <a:pt x="864" y="592"/>
                </a:lnTo>
                <a:lnTo>
                  <a:pt x="872" y="592"/>
                </a:lnTo>
                <a:lnTo>
                  <a:pt x="872" y="584"/>
                </a:lnTo>
                <a:lnTo>
                  <a:pt x="880" y="584"/>
                </a:lnTo>
                <a:lnTo>
                  <a:pt x="888" y="584"/>
                </a:lnTo>
                <a:lnTo>
                  <a:pt x="904" y="584"/>
                </a:lnTo>
                <a:lnTo>
                  <a:pt x="912" y="584"/>
                </a:lnTo>
                <a:lnTo>
                  <a:pt x="912" y="576"/>
                </a:lnTo>
                <a:lnTo>
                  <a:pt x="920" y="576"/>
                </a:lnTo>
                <a:lnTo>
                  <a:pt x="928" y="576"/>
                </a:lnTo>
                <a:lnTo>
                  <a:pt x="928" y="568"/>
                </a:lnTo>
                <a:lnTo>
                  <a:pt x="936" y="568"/>
                </a:lnTo>
                <a:lnTo>
                  <a:pt x="944" y="568"/>
                </a:lnTo>
                <a:lnTo>
                  <a:pt x="944" y="560"/>
                </a:lnTo>
                <a:lnTo>
                  <a:pt x="952" y="560"/>
                </a:lnTo>
                <a:lnTo>
                  <a:pt x="952" y="552"/>
                </a:lnTo>
                <a:lnTo>
                  <a:pt x="960" y="552"/>
                </a:lnTo>
                <a:lnTo>
                  <a:pt x="968" y="552"/>
                </a:lnTo>
                <a:lnTo>
                  <a:pt x="968" y="544"/>
                </a:lnTo>
                <a:lnTo>
                  <a:pt x="976" y="544"/>
                </a:lnTo>
                <a:lnTo>
                  <a:pt x="976" y="536"/>
                </a:lnTo>
                <a:lnTo>
                  <a:pt x="984" y="536"/>
                </a:lnTo>
                <a:lnTo>
                  <a:pt x="992" y="536"/>
                </a:lnTo>
                <a:lnTo>
                  <a:pt x="1008" y="536"/>
                </a:lnTo>
                <a:lnTo>
                  <a:pt x="1008" y="528"/>
                </a:lnTo>
                <a:lnTo>
                  <a:pt x="1016" y="528"/>
                </a:lnTo>
                <a:lnTo>
                  <a:pt x="1016" y="520"/>
                </a:lnTo>
                <a:lnTo>
                  <a:pt x="1024" y="520"/>
                </a:lnTo>
                <a:lnTo>
                  <a:pt x="1032" y="520"/>
                </a:lnTo>
                <a:lnTo>
                  <a:pt x="1032" y="512"/>
                </a:lnTo>
                <a:lnTo>
                  <a:pt x="1040" y="512"/>
                </a:lnTo>
                <a:lnTo>
                  <a:pt x="1048" y="512"/>
                </a:lnTo>
                <a:lnTo>
                  <a:pt x="1056" y="512"/>
                </a:lnTo>
                <a:lnTo>
                  <a:pt x="1064" y="512"/>
                </a:lnTo>
                <a:lnTo>
                  <a:pt x="1072" y="512"/>
                </a:lnTo>
                <a:lnTo>
                  <a:pt x="1080" y="512"/>
                </a:lnTo>
                <a:lnTo>
                  <a:pt x="1088" y="512"/>
                </a:lnTo>
                <a:lnTo>
                  <a:pt x="1104" y="512"/>
                </a:lnTo>
                <a:lnTo>
                  <a:pt x="1112" y="512"/>
                </a:lnTo>
                <a:lnTo>
                  <a:pt x="1120" y="512"/>
                </a:lnTo>
                <a:lnTo>
                  <a:pt x="1120" y="504"/>
                </a:lnTo>
                <a:lnTo>
                  <a:pt x="1128" y="504"/>
                </a:lnTo>
                <a:lnTo>
                  <a:pt x="1136" y="504"/>
                </a:lnTo>
                <a:lnTo>
                  <a:pt x="1144" y="504"/>
                </a:lnTo>
                <a:lnTo>
                  <a:pt x="1152" y="504"/>
                </a:lnTo>
                <a:lnTo>
                  <a:pt x="1152" y="496"/>
                </a:lnTo>
                <a:lnTo>
                  <a:pt x="1160" y="496"/>
                </a:lnTo>
                <a:lnTo>
                  <a:pt x="1168" y="496"/>
                </a:lnTo>
                <a:lnTo>
                  <a:pt x="1176" y="496"/>
                </a:lnTo>
                <a:lnTo>
                  <a:pt x="1184" y="496"/>
                </a:lnTo>
                <a:lnTo>
                  <a:pt x="1184" y="488"/>
                </a:lnTo>
                <a:lnTo>
                  <a:pt x="1192" y="488"/>
                </a:lnTo>
                <a:lnTo>
                  <a:pt x="1208" y="488"/>
                </a:lnTo>
                <a:lnTo>
                  <a:pt x="1208" y="480"/>
                </a:lnTo>
                <a:lnTo>
                  <a:pt x="1216" y="480"/>
                </a:lnTo>
                <a:lnTo>
                  <a:pt x="1216" y="472"/>
                </a:lnTo>
                <a:lnTo>
                  <a:pt x="1224" y="472"/>
                </a:lnTo>
                <a:lnTo>
                  <a:pt x="1232" y="472"/>
                </a:lnTo>
                <a:lnTo>
                  <a:pt x="1232" y="464"/>
                </a:lnTo>
                <a:lnTo>
                  <a:pt x="1240" y="464"/>
                </a:lnTo>
                <a:lnTo>
                  <a:pt x="1248" y="464"/>
                </a:lnTo>
                <a:lnTo>
                  <a:pt x="1256" y="464"/>
                </a:lnTo>
                <a:lnTo>
                  <a:pt x="1264" y="464"/>
                </a:lnTo>
                <a:lnTo>
                  <a:pt x="1264" y="456"/>
                </a:lnTo>
                <a:lnTo>
                  <a:pt x="1272" y="456"/>
                </a:lnTo>
                <a:lnTo>
                  <a:pt x="1280" y="456"/>
                </a:lnTo>
                <a:lnTo>
                  <a:pt x="1288" y="456"/>
                </a:lnTo>
                <a:lnTo>
                  <a:pt x="1288" y="448"/>
                </a:lnTo>
                <a:lnTo>
                  <a:pt x="1296" y="448"/>
                </a:lnTo>
                <a:lnTo>
                  <a:pt x="1312" y="448"/>
                </a:lnTo>
                <a:lnTo>
                  <a:pt x="1312" y="440"/>
                </a:lnTo>
                <a:lnTo>
                  <a:pt x="1320" y="440"/>
                </a:lnTo>
                <a:lnTo>
                  <a:pt x="1328" y="440"/>
                </a:lnTo>
                <a:lnTo>
                  <a:pt x="1336" y="440"/>
                </a:lnTo>
                <a:lnTo>
                  <a:pt x="1336" y="432"/>
                </a:lnTo>
                <a:lnTo>
                  <a:pt x="1344" y="432"/>
                </a:lnTo>
                <a:lnTo>
                  <a:pt x="1352" y="432"/>
                </a:lnTo>
                <a:lnTo>
                  <a:pt x="1360" y="432"/>
                </a:lnTo>
                <a:lnTo>
                  <a:pt x="1360" y="424"/>
                </a:lnTo>
                <a:lnTo>
                  <a:pt x="1368" y="424"/>
                </a:lnTo>
                <a:lnTo>
                  <a:pt x="1368" y="416"/>
                </a:lnTo>
                <a:lnTo>
                  <a:pt x="1376" y="416"/>
                </a:lnTo>
                <a:lnTo>
                  <a:pt x="1384" y="416"/>
                </a:lnTo>
                <a:lnTo>
                  <a:pt x="1384" y="408"/>
                </a:lnTo>
                <a:lnTo>
                  <a:pt x="1392" y="408"/>
                </a:lnTo>
                <a:lnTo>
                  <a:pt x="1400" y="408"/>
                </a:lnTo>
                <a:lnTo>
                  <a:pt x="1416" y="408"/>
                </a:lnTo>
                <a:lnTo>
                  <a:pt x="1416" y="400"/>
                </a:lnTo>
                <a:lnTo>
                  <a:pt x="1424" y="400"/>
                </a:lnTo>
                <a:lnTo>
                  <a:pt x="1432" y="400"/>
                </a:lnTo>
                <a:lnTo>
                  <a:pt x="1440" y="400"/>
                </a:lnTo>
                <a:lnTo>
                  <a:pt x="1448" y="400"/>
                </a:lnTo>
                <a:lnTo>
                  <a:pt x="1456" y="400"/>
                </a:lnTo>
                <a:lnTo>
                  <a:pt x="1464" y="400"/>
                </a:lnTo>
                <a:lnTo>
                  <a:pt x="1472" y="400"/>
                </a:lnTo>
                <a:lnTo>
                  <a:pt x="1472" y="392"/>
                </a:lnTo>
                <a:lnTo>
                  <a:pt x="1480" y="392"/>
                </a:lnTo>
                <a:lnTo>
                  <a:pt x="1488" y="392"/>
                </a:lnTo>
                <a:lnTo>
                  <a:pt x="1488" y="384"/>
                </a:lnTo>
                <a:lnTo>
                  <a:pt x="1496" y="384"/>
                </a:lnTo>
                <a:lnTo>
                  <a:pt x="1512" y="384"/>
                </a:lnTo>
                <a:lnTo>
                  <a:pt x="1520" y="384"/>
                </a:lnTo>
                <a:lnTo>
                  <a:pt x="1528" y="384"/>
                </a:lnTo>
                <a:lnTo>
                  <a:pt x="1528" y="376"/>
                </a:lnTo>
                <a:lnTo>
                  <a:pt x="1536" y="376"/>
                </a:lnTo>
                <a:lnTo>
                  <a:pt x="1544" y="376"/>
                </a:lnTo>
                <a:lnTo>
                  <a:pt x="1552" y="376"/>
                </a:lnTo>
                <a:lnTo>
                  <a:pt x="1560" y="376"/>
                </a:lnTo>
                <a:lnTo>
                  <a:pt x="1560" y="368"/>
                </a:lnTo>
                <a:lnTo>
                  <a:pt x="1568" y="368"/>
                </a:lnTo>
                <a:lnTo>
                  <a:pt x="1576" y="368"/>
                </a:lnTo>
                <a:lnTo>
                  <a:pt x="1584" y="368"/>
                </a:lnTo>
                <a:lnTo>
                  <a:pt x="1584" y="360"/>
                </a:lnTo>
                <a:lnTo>
                  <a:pt x="1592" y="360"/>
                </a:lnTo>
                <a:lnTo>
                  <a:pt x="1600" y="360"/>
                </a:lnTo>
                <a:lnTo>
                  <a:pt x="1616" y="360"/>
                </a:lnTo>
                <a:lnTo>
                  <a:pt x="1624" y="360"/>
                </a:lnTo>
                <a:lnTo>
                  <a:pt x="1632" y="360"/>
                </a:lnTo>
                <a:lnTo>
                  <a:pt x="1640" y="360"/>
                </a:lnTo>
                <a:lnTo>
                  <a:pt x="1648" y="360"/>
                </a:lnTo>
                <a:lnTo>
                  <a:pt x="1656" y="360"/>
                </a:lnTo>
                <a:lnTo>
                  <a:pt x="1664" y="360"/>
                </a:lnTo>
                <a:lnTo>
                  <a:pt x="1672" y="360"/>
                </a:lnTo>
                <a:lnTo>
                  <a:pt x="1680" y="360"/>
                </a:lnTo>
                <a:lnTo>
                  <a:pt x="1680" y="352"/>
                </a:lnTo>
                <a:lnTo>
                  <a:pt x="1688" y="352"/>
                </a:lnTo>
                <a:lnTo>
                  <a:pt x="1696" y="352"/>
                </a:lnTo>
                <a:lnTo>
                  <a:pt x="1704" y="352"/>
                </a:lnTo>
                <a:lnTo>
                  <a:pt x="1720" y="352"/>
                </a:lnTo>
                <a:lnTo>
                  <a:pt x="1728" y="352"/>
                </a:lnTo>
                <a:lnTo>
                  <a:pt x="1736" y="352"/>
                </a:lnTo>
                <a:lnTo>
                  <a:pt x="1736" y="344"/>
                </a:lnTo>
                <a:lnTo>
                  <a:pt x="1744" y="344"/>
                </a:lnTo>
                <a:lnTo>
                  <a:pt x="1744" y="336"/>
                </a:lnTo>
                <a:lnTo>
                  <a:pt x="1752" y="336"/>
                </a:lnTo>
                <a:lnTo>
                  <a:pt x="1760" y="336"/>
                </a:lnTo>
                <a:lnTo>
                  <a:pt x="1768" y="336"/>
                </a:lnTo>
                <a:lnTo>
                  <a:pt x="1776" y="336"/>
                </a:lnTo>
                <a:lnTo>
                  <a:pt x="1784" y="336"/>
                </a:lnTo>
                <a:lnTo>
                  <a:pt x="1792" y="336"/>
                </a:lnTo>
                <a:lnTo>
                  <a:pt x="1800" y="336"/>
                </a:lnTo>
                <a:lnTo>
                  <a:pt x="1808" y="336"/>
                </a:lnTo>
                <a:lnTo>
                  <a:pt x="1824" y="336"/>
                </a:lnTo>
                <a:lnTo>
                  <a:pt x="1832" y="336"/>
                </a:lnTo>
                <a:lnTo>
                  <a:pt x="1840" y="336"/>
                </a:lnTo>
                <a:lnTo>
                  <a:pt x="1840" y="328"/>
                </a:lnTo>
                <a:lnTo>
                  <a:pt x="1848" y="328"/>
                </a:lnTo>
                <a:lnTo>
                  <a:pt x="1856" y="328"/>
                </a:lnTo>
                <a:lnTo>
                  <a:pt x="1864" y="328"/>
                </a:lnTo>
                <a:lnTo>
                  <a:pt x="1872" y="328"/>
                </a:lnTo>
                <a:lnTo>
                  <a:pt x="1880" y="328"/>
                </a:lnTo>
                <a:lnTo>
                  <a:pt x="1880" y="312"/>
                </a:lnTo>
                <a:lnTo>
                  <a:pt x="1888" y="312"/>
                </a:lnTo>
                <a:lnTo>
                  <a:pt x="1896" y="312"/>
                </a:lnTo>
                <a:lnTo>
                  <a:pt x="1904" y="312"/>
                </a:lnTo>
                <a:lnTo>
                  <a:pt x="1904" y="304"/>
                </a:lnTo>
                <a:lnTo>
                  <a:pt x="1920" y="304"/>
                </a:lnTo>
                <a:lnTo>
                  <a:pt x="1928" y="304"/>
                </a:lnTo>
                <a:lnTo>
                  <a:pt x="1936" y="304"/>
                </a:lnTo>
                <a:lnTo>
                  <a:pt x="1944" y="304"/>
                </a:lnTo>
                <a:lnTo>
                  <a:pt x="1952" y="304"/>
                </a:lnTo>
                <a:lnTo>
                  <a:pt x="1960" y="304"/>
                </a:lnTo>
                <a:lnTo>
                  <a:pt x="1968" y="304"/>
                </a:lnTo>
                <a:lnTo>
                  <a:pt x="1976" y="304"/>
                </a:lnTo>
                <a:lnTo>
                  <a:pt x="1976" y="296"/>
                </a:lnTo>
                <a:lnTo>
                  <a:pt x="1984" y="296"/>
                </a:lnTo>
                <a:lnTo>
                  <a:pt x="1984" y="288"/>
                </a:lnTo>
                <a:lnTo>
                  <a:pt x="1992" y="288"/>
                </a:lnTo>
                <a:lnTo>
                  <a:pt x="2000" y="288"/>
                </a:lnTo>
                <a:lnTo>
                  <a:pt x="2008" y="288"/>
                </a:lnTo>
                <a:lnTo>
                  <a:pt x="2024" y="288"/>
                </a:lnTo>
                <a:lnTo>
                  <a:pt x="2024" y="280"/>
                </a:lnTo>
                <a:lnTo>
                  <a:pt x="2032" y="280"/>
                </a:lnTo>
                <a:lnTo>
                  <a:pt x="2040" y="280"/>
                </a:lnTo>
                <a:lnTo>
                  <a:pt x="2040" y="272"/>
                </a:lnTo>
                <a:lnTo>
                  <a:pt x="2048" y="272"/>
                </a:lnTo>
                <a:lnTo>
                  <a:pt x="2056" y="272"/>
                </a:lnTo>
                <a:lnTo>
                  <a:pt x="2064" y="272"/>
                </a:lnTo>
                <a:lnTo>
                  <a:pt x="2072" y="272"/>
                </a:lnTo>
                <a:lnTo>
                  <a:pt x="2080" y="272"/>
                </a:lnTo>
                <a:lnTo>
                  <a:pt x="2088" y="272"/>
                </a:lnTo>
                <a:lnTo>
                  <a:pt x="2088" y="264"/>
                </a:lnTo>
                <a:lnTo>
                  <a:pt x="2096" y="264"/>
                </a:lnTo>
                <a:lnTo>
                  <a:pt x="2104" y="264"/>
                </a:lnTo>
                <a:lnTo>
                  <a:pt x="2112" y="264"/>
                </a:lnTo>
                <a:lnTo>
                  <a:pt x="2128" y="264"/>
                </a:lnTo>
                <a:lnTo>
                  <a:pt x="2136" y="264"/>
                </a:lnTo>
                <a:lnTo>
                  <a:pt x="2136" y="256"/>
                </a:lnTo>
                <a:lnTo>
                  <a:pt x="2144" y="256"/>
                </a:lnTo>
                <a:lnTo>
                  <a:pt x="2152" y="256"/>
                </a:lnTo>
                <a:lnTo>
                  <a:pt x="2160" y="256"/>
                </a:lnTo>
                <a:lnTo>
                  <a:pt x="2168" y="256"/>
                </a:lnTo>
                <a:lnTo>
                  <a:pt x="2168" y="248"/>
                </a:lnTo>
                <a:lnTo>
                  <a:pt x="2176" y="248"/>
                </a:lnTo>
                <a:lnTo>
                  <a:pt x="2184" y="248"/>
                </a:lnTo>
                <a:lnTo>
                  <a:pt x="2192" y="248"/>
                </a:lnTo>
                <a:lnTo>
                  <a:pt x="2200" y="248"/>
                </a:lnTo>
                <a:lnTo>
                  <a:pt x="2208" y="248"/>
                </a:lnTo>
                <a:lnTo>
                  <a:pt x="2216" y="248"/>
                </a:lnTo>
                <a:lnTo>
                  <a:pt x="2232" y="248"/>
                </a:lnTo>
                <a:lnTo>
                  <a:pt x="2240" y="248"/>
                </a:lnTo>
                <a:lnTo>
                  <a:pt x="2248" y="248"/>
                </a:lnTo>
                <a:lnTo>
                  <a:pt x="2248" y="240"/>
                </a:lnTo>
                <a:lnTo>
                  <a:pt x="2256" y="240"/>
                </a:lnTo>
                <a:lnTo>
                  <a:pt x="2264" y="240"/>
                </a:lnTo>
                <a:lnTo>
                  <a:pt x="2272" y="240"/>
                </a:lnTo>
                <a:lnTo>
                  <a:pt x="2272" y="232"/>
                </a:lnTo>
                <a:lnTo>
                  <a:pt x="2280" y="232"/>
                </a:lnTo>
                <a:lnTo>
                  <a:pt x="2288" y="232"/>
                </a:lnTo>
                <a:lnTo>
                  <a:pt x="2296" y="232"/>
                </a:lnTo>
                <a:lnTo>
                  <a:pt x="2296" y="224"/>
                </a:lnTo>
                <a:lnTo>
                  <a:pt x="2304" y="224"/>
                </a:lnTo>
                <a:lnTo>
                  <a:pt x="2312" y="224"/>
                </a:lnTo>
                <a:lnTo>
                  <a:pt x="2328" y="224"/>
                </a:lnTo>
                <a:lnTo>
                  <a:pt x="2336" y="224"/>
                </a:lnTo>
                <a:lnTo>
                  <a:pt x="2336" y="216"/>
                </a:lnTo>
                <a:lnTo>
                  <a:pt x="2344" y="216"/>
                </a:lnTo>
                <a:lnTo>
                  <a:pt x="2352" y="216"/>
                </a:lnTo>
                <a:lnTo>
                  <a:pt x="2360" y="216"/>
                </a:lnTo>
                <a:lnTo>
                  <a:pt x="2368" y="216"/>
                </a:lnTo>
                <a:lnTo>
                  <a:pt x="2376" y="216"/>
                </a:lnTo>
                <a:lnTo>
                  <a:pt x="2384" y="216"/>
                </a:lnTo>
                <a:lnTo>
                  <a:pt x="2384" y="208"/>
                </a:lnTo>
                <a:lnTo>
                  <a:pt x="2392" y="208"/>
                </a:lnTo>
                <a:lnTo>
                  <a:pt x="2400" y="208"/>
                </a:lnTo>
                <a:lnTo>
                  <a:pt x="2408" y="208"/>
                </a:lnTo>
                <a:lnTo>
                  <a:pt x="2416" y="208"/>
                </a:lnTo>
                <a:lnTo>
                  <a:pt x="2432" y="208"/>
                </a:lnTo>
                <a:lnTo>
                  <a:pt x="2440" y="208"/>
                </a:lnTo>
                <a:lnTo>
                  <a:pt x="2440" y="200"/>
                </a:lnTo>
                <a:lnTo>
                  <a:pt x="2448" y="200"/>
                </a:lnTo>
                <a:lnTo>
                  <a:pt x="2456" y="200"/>
                </a:lnTo>
                <a:lnTo>
                  <a:pt x="2464" y="200"/>
                </a:lnTo>
                <a:lnTo>
                  <a:pt x="2472" y="200"/>
                </a:lnTo>
                <a:lnTo>
                  <a:pt x="2480" y="200"/>
                </a:lnTo>
                <a:lnTo>
                  <a:pt x="2488" y="200"/>
                </a:lnTo>
                <a:lnTo>
                  <a:pt x="2496" y="200"/>
                </a:lnTo>
                <a:lnTo>
                  <a:pt x="2504" y="200"/>
                </a:lnTo>
                <a:lnTo>
                  <a:pt x="2512" y="200"/>
                </a:lnTo>
                <a:lnTo>
                  <a:pt x="2520" y="200"/>
                </a:lnTo>
                <a:lnTo>
                  <a:pt x="2520" y="192"/>
                </a:lnTo>
                <a:lnTo>
                  <a:pt x="2536" y="192"/>
                </a:lnTo>
                <a:lnTo>
                  <a:pt x="2544" y="192"/>
                </a:lnTo>
                <a:lnTo>
                  <a:pt x="2552" y="192"/>
                </a:lnTo>
                <a:lnTo>
                  <a:pt x="2560" y="192"/>
                </a:lnTo>
                <a:lnTo>
                  <a:pt x="2560" y="184"/>
                </a:lnTo>
                <a:lnTo>
                  <a:pt x="2568" y="184"/>
                </a:lnTo>
                <a:lnTo>
                  <a:pt x="2576" y="184"/>
                </a:lnTo>
                <a:lnTo>
                  <a:pt x="2584" y="184"/>
                </a:lnTo>
                <a:lnTo>
                  <a:pt x="2592" y="184"/>
                </a:lnTo>
                <a:lnTo>
                  <a:pt x="2600" y="184"/>
                </a:lnTo>
                <a:lnTo>
                  <a:pt x="2608" y="184"/>
                </a:lnTo>
                <a:lnTo>
                  <a:pt x="2616" y="184"/>
                </a:lnTo>
                <a:lnTo>
                  <a:pt x="2632" y="184"/>
                </a:lnTo>
                <a:lnTo>
                  <a:pt x="2640" y="184"/>
                </a:lnTo>
                <a:lnTo>
                  <a:pt x="2648" y="184"/>
                </a:lnTo>
                <a:lnTo>
                  <a:pt x="2648" y="176"/>
                </a:lnTo>
                <a:lnTo>
                  <a:pt x="2656" y="176"/>
                </a:lnTo>
                <a:lnTo>
                  <a:pt x="2664" y="176"/>
                </a:lnTo>
                <a:lnTo>
                  <a:pt x="2672" y="176"/>
                </a:lnTo>
                <a:lnTo>
                  <a:pt x="2680" y="176"/>
                </a:lnTo>
                <a:lnTo>
                  <a:pt x="2688" y="176"/>
                </a:lnTo>
                <a:lnTo>
                  <a:pt x="2696" y="176"/>
                </a:lnTo>
                <a:lnTo>
                  <a:pt x="2704" y="176"/>
                </a:lnTo>
                <a:lnTo>
                  <a:pt x="2712" y="176"/>
                </a:lnTo>
                <a:lnTo>
                  <a:pt x="2720" y="176"/>
                </a:lnTo>
                <a:lnTo>
                  <a:pt x="2736" y="176"/>
                </a:lnTo>
                <a:lnTo>
                  <a:pt x="2744" y="176"/>
                </a:lnTo>
                <a:lnTo>
                  <a:pt x="2744" y="168"/>
                </a:lnTo>
                <a:lnTo>
                  <a:pt x="2752" y="168"/>
                </a:lnTo>
                <a:lnTo>
                  <a:pt x="2752" y="160"/>
                </a:lnTo>
                <a:lnTo>
                  <a:pt x="2760" y="160"/>
                </a:lnTo>
                <a:lnTo>
                  <a:pt x="2760" y="152"/>
                </a:lnTo>
                <a:lnTo>
                  <a:pt x="2768" y="152"/>
                </a:lnTo>
                <a:lnTo>
                  <a:pt x="2776" y="152"/>
                </a:lnTo>
                <a:lnTo>
                  <a:pt x="2784" y="152"/>
                </a:lnTo>
                <a:lnTo>
                  <a:pt x="2792" y="152"/>
                </a:lnTo>
                <a:lnTo>
                  <a:pt x="2800" y="152"/>
                </a:lnTo>
                <a:lnTo>
                  <a:pt x="2808" y="152"/>
                </a:lnTo>
                <a:lnTo>
                  <a:pt x="2808" y="144"/>
                </a:lnTo>
                <a:lnTo>
                  <a:pt x="2816" y="144"/>
                </a:lnTo>
                <a:lnTo>
                  <a:pt x="2824" y="144"/>
                </a:lnTo>
                <a:lnTo>
                  <a:pt x="2840" y="144"/>
                </a:lnTo>
                <a:lnTo>
                  <a:pt x="2848" y="144"/>
                </a:lnTo>
                <a:lnTo>
                  <a:pt x="2856" y="144"/>
                </a:lnTo>
                <a:lnTo>
                  <a:pt x="2864" y="144"/>
                </a:lnTo>
                <a:lnTo>
                  <a:pt x="2872" y="144"/>
                </a:lnTo>
                <a:lnTo>
                  <a:pt x="2880" y="144"/>
                </a:lnTo>
                <a:lnTo>
                  <a:pt x="2888" y="144"/>
                </a:lnTo>
                <a:lnTo>
                  <a:pt x="2888" y="136"/>
                </a:lnTo>
                <a:lnTo>
                  <a:pt x="2896" y="136"/>
                </a:lnTo>
                <a:lnTo>
                  <a:pt x="2904" y="136"/>
                </a:lnTo>
                <a:lnTo>
                  <a:pt x="2912" y="136"/>
                </a:lnTo>
                <a:lnTo>
                  <a:pt x="2920" y="136"/>
                </a:lnTo>
                <a:lnTo>
                  <a:pt x="2928" y="136"/>
                </a:lnTo>
                <a:lnTo>
                  <a:pt x="2944" y="136"/>
                </a:lnTo>
                <a:lnTo>
                  <a:pt x="2952" y="136"/>
                </a:lnTo>
                <a:lnTo>
                  <a:pt x="2960" y="136"/>
                </a:lnTo>
                <a:lnTo>
                  <a:pt x="2968" y="136"/>
                </a:lnTo>
                <a:lnTo>
                  <a:pt x="2976" y="136"/>
                </a:lnTo>
                <a:lnTo>
                  <a:pt x="2984" y="136"/>
                </a:lnTo>
                <a:lnTo>
                  <a:pt x="2992" y="136"/>
                </a:lnTo>
                <a:lnTo>
                  <a:pt x="2992" y="128"/>
                </a:lnTo>
                <a:lnTo>
                  <a:pt x="3000" y="128"/>
                </a:lnTo>
                <a:lnTo>
                  <a:pt x="3008" y="128"/>
                </a:lnTo>
                <a:lnTo>
                  <a:pt x="3016" y="128"/>
                </a:lnTo>
                <a:lnTo>
                  <a:pt x="3024" y="128"/>
                </a:lnTo>
                <a:lnTo>
                  <a:pt x="3024" y="120"/>
                </a:lnTo>
                <a:lnTo>
                  <a:pt x="3040" y="120"/>
                </a:lnTo>
                <a:lnTo>
                  <a:pt x="3048" y="120"/>
                </a:lnTo>
                <a:lnTo>
                  <a:pt x="3056" y="120"/>
                </a:lnTo>
                <a:lnTo>
                  <a:pt x="3064" y="120"/>
                </a:lnTo>
                <a:lnTo>
                  <a:pt x="3072" y="120"/>
                </a:lnTo>
                <a:lnTo>
                  <a:pt x="3080" y="120"/>
                </a:lnTo>
                <a:lnTo>
                  <a:pt x="3088" y="120"/>
                </a:lnTo>
                <a:lnTo>
                  <a:pt x="3096" y="120"/>
                </a:lnTo>
                <a:lnTo>
                  <a:pt x="3104" y="120"/>
                </a:lnTo>
                <a:lnTo>
                  <a:pt x="3104" y="112"/>
                </a:lnTo>
                <a:lnTo>
                  <a:pt x="3112" y="112"/>
                </a:lnTo>
                <a:lnTo>
                  <a:pt x="3120" y="112"/>
                </a:lnTo>
                <a:lnTo>
                  <a:pt x="3128" y="112"/>
                </a:lnTo>
                <a:lnTo>
                  <a:pt x="3144" y="112"/>
                </a:lnTo>
                <a:lnTo>
                  <a:pt x="3152" y="112"/>
                </a:lnTo>
                <a:lnTo>
                  <a:pt x="3160" y="112"/>
                </a:lnTo>
                <a:lnTo>
                  <a:pt x="3168" y="112"/>
                </a:lnTo>
                <a:lnTo>
                  <a:pt x="3176" y="112"/>
                </a:lnTo>
                <a:lnTo>
                  <a:pt x="3184" y="112"/>
                </a:lnTo>
                <a:lnTo>
                  <a:pt x="3184" y="104"/>
                </a:lnTo>
                <a:lnTo>
                  <a:pt x="3192" y="104"/>
                </a:lnTo>
                <a:lnTo>
                  <a:pt x="3200" y="104"/>
                </a:lnTo>
                <a:lnTo>
                  <a:pt x="3208" y="104"/>
                </a:lnTo>
                <a:lnTo>
                  <a:pt x="3216" y="104"/>
                </a:lnTo>
                <a:lnTo>
                  <a:pt x="3224" y="104"/>
                </a:lnTo>
                <a:lnTo>
                  <a:pt x="3232" y="104"/>
                </a:lnTo>
                <a:lnTo>
                  <a:pt x="3248" y="104"/>
                </a:lnTo>
                <a:lnTo>
                  <a:pt x="3256" y="104"/>
                </a:lnTo>
                <a:lnTo>
                  <a:pt x="3264" y="104"/>
                </a:lnTo>
                <a:lnTo>
                  <a:pt x="3272" y="104"/>
                </a:lnTo>
                <a:lnTo>
                  <a:pt x="3272" y="96"/>
                </a:lnTo>
                <a:lnTo>
                  <a:pt x="3280" y="96"/>
                </a:lnTo>
                <a:lnTo>
                  <a:pt x="3280" y="88"/>
                </a:lnTo>
                <a:lnTo>
                  <a:pt x="3288" y="88"/>
                </a:lnTo>
                <a:lnTo>
                  <a:pt x="3288" y="80"/>
                </a:lnTo>
                <a:lnTo>
                  <a:pt x="3296" y="80"/>
                </a:lnTo>
                <a:lnTo>
                  <a:pt x="3304" y="80"/>
                </a:lnTo>
                <a:lnTo>
                  <a:pt x="3312" y="80"/>
                </a:lnTo>
                <a:lnTo>
                  <a:pt x="3320" y="80"/>
                </a:lnTo>
                <a:lnTo>
                  <a:pt x="3328" y="80"/>
                </a:lnTo>
                <a:lnTo>
                  <a:pt x="3328" y="72"/>
                </a:lnTo>
                <a:lnTo>
                  <a:pt x="3336" y="72"/>
                </a:lnTo>
                <a:lnTo>
                  <a:pt x="3352" y="72"/>
                </a:lnTo>
                <a:lnTo>
                  <a:pt x="3360" y="72"/>
                </a:lnTo>
                <a:lnTo>
                  <a:pt x="3368" y="72"/>
                </a:lnTo>
                <a:lnTo>
                  <a:pt x="3376" y="72"/>
                </a:lnTo>
                <a:lnTo>
                  <a:pt x="3384" y="72"/>
                </a:lnTo>
                <a:lnTo>
                  <a:pt x="3392" y="72"/>
                </a:lnTo>
                <a:lnTo>
                  <a:pt x="3392" y="64"/>
                </a:lnTo>
                <a:lnTo>
                  <a:pt x="3400" y="64"/>
                </a:lnTo>
                <a:lnTo>
                  <a:pt x="3408" y="64"/>
                </a:lnTo>
                <a:lnTo>
                  <a:pt x="3416" y="64"/>
                </a:lnTo>
                <a:lnTo>
                  <a:pt x="3424" y="64"/>
                </a:lnTo>
                <a:lnTo>
                  <a:pt x="3432" y="64"/>
                </a:lnTo>
                <a:lnTo>
                  <a:pt x="3448" y="64"/>
                </a:lnTo>
                <a:lnTo>
                  <a:pt x="3456" y="64"/>
                </a:lnTo>
                <a:lnTo>
                  <a:pt x="3456" y="56"/>
                </a:lnTo>
                <a:lnTo>
                  <a:pt x="3464" y="56"/>
                </a:lnTo>
                <a:lnTo>
                  <a:pt x="3472" y="56"/>
                </a:lnTo>
                <a:lnTo>
                  <a:pt x="3480" y="56"/>
                </a:lnTo>
                <a:lnTo>
                  <a:pt x="3488" y="56"/>
                </a:lnTo>
                <a:lnTo>
                  <a:pt x="3488" y="48"/>
                </a:lnTo>
                <a:lnTo>
                  <a:pt x="3496" y="48"/>
                </a:lnTo>
                <a:lnTo>
                  <a:pt x="3504" y="48"/>
                </a:lnTo>
                <a:lnTo>
                  <a:pt x="3512" y="48"/>
                </a:lnTo>
                <a:lnTo>
                  <a:pt x="3520" y="48"/>
                </a:lnTo>
                <a:lnTo>
                  <a:pt x="3528" y="48"/>
                </a:lnTo>
                <a:lnTo>
                  <a:pt x="3528" y="32"/>
                </a:lnTo>
                <a:lnTo>
                  <a:pt x="3536" y="32"/>
                </a:lnTo>
                <a:lnTo>
                  <a:pt x="3552" y="32"/>
                </a:lnTo>
                <a:lnTo>
                  <a:pt x="3560" y="32"/>
                </a:lnTo>
                <a:lnTo>
                  <a:pt x="3568" y="32"/>
                </a:lnTo>
                <a:lnTo>
                  <a:pt x="3576" y="32"/>
                </a:lnTo>
                <a:lnTo>
                  <a:pt x="3584" y="32"/>
                </a:lnTo>
                <a:lnTo>
                  <a:pt x="3592" y="32"/>
                </a:lnTo>
                <a:lnTo>
                  <a:pt x="3592" y="24"/>
                </a:lnTo>
                <a:lnTo>
                  <a:pt x="3600" y="24"/>
                </a:lnTo>
                <a:lnTo>
                  <a:pt x="3608" y="24"/>
                </a:lnTo>
                <a:lnTo>
                  <a:pt x="3616" y="24"/>
                </a:lnTo>
                <a:lnTo>
                  <a:pt x="3624" y="24"/>
                </a:lnTo>
                <a:lnTo>
                  <a:pt x="3632" y="24"/>
                </a:lnTo>
                <a:lnTo>
                  <a:pt x="3640" y="24"/>
                </a:lnTo>
                <a:lnTo>
                  <a:pt x="3656" y="24"/>
                </a:lnTo>
                <a:lnTo>
                  <a:pt x="3664" y="24"/>
                </a:lnTo>
                <a:lnTo>
                  <a:pt x="3672" y="24"/>
                </a:lnTo>
                <a:lnTo>
                  <a:pt x="3680" y="24"/>
                </a:lnTo>
                <a:lnTo>
                  <a:pt x="3680" y="16"/>
                </a:lnTo>
                <a:lnTo>
                  <a:pt x="3688" y="16"/>
                </a:lnTo>
                <a:lnTo>
                  <a:pt x="3696" y="16"/>
                </a:lnTo>
                <a:lnTo>
                  <a:pt x="3704" y="16"/>
                </a:lnTo>
                <a:lnTo>
                  <a:pt x="3712" y="16"/>
                </a:lnTo>
                <a:lnTo>
                  <a:pt x="3720" y="16"/>
                </a:lnTo>
                <a:lnTo>
                  <a:pt x="3728" y="16"/>
                </a:lnTo>
                <a:lnTo>
                  <a:pt x="3736" y="16"/>
                </a:lnTo>
                <a:lnTo>
                  <a:pt x="3744" y="16"/>
                </a:lnTo>
                <a:lnTo>
                  <a:pt x="3744" y="8"/>
                </a:lnTo>
                <a:lnTo>
                  <a:pt x="3760" y="8"/>
                </a:lnTo>
                <a:lnTo>
                  <a:pt x="3760" y="0"/>
                </a:lnTo>
                <a:lnTo>
                  <a:pt x="3768" y="0"/>
                </a:lnTo>
                <a:lnTo>
                  <a:pt x="3776" y="0"/>
                </a:lnTo>
                <a:lnTo>
                  <a:pt x="3784" y="0"/>
                </a:lnTo>
                <a:lnTo>
                  <a:pt x="3792" y="0"/>
                </a:lnTo>
                <a:lnTo>
                  <a:pt x="3800" y="0"/>
                </a:lnTo>
                <a:lnTo>
                  <a:pt x="3808" y="0"/>
                </a:lnTo>
                <a:lnTo>
                  <a:pt x="3816" y="0"/>
                </a:lnTo>
                <a:lnTo>
                  <a:pt x="3824" y="0"/>
                </a:lnTo>
                <a:lnTo>
                  <a:pt x="3832" y="0"/>
                </a:lnTo>
                <a:lnTo>
                  <a:pt x="3840" y="0"/>
                </a:lnTo>
                <a:lnTo>
                  <a:pt x="3856" y="0"/>
                </a:lnTo>
                <a:lnTo>
                  <a:pt x="3864" y="0"/>
                </a:lnTo>
                <a:lnTo>
                  <a:pt x="3872" y="0"/>
                </a:lnTo>
                <a:lnTo>
                  <a:pt x="3880" y="0"/>
                </a:lnTo>
                <a:lnTo>
                  <a:pt x="3888" y="0"/>
                </a:lnTo>
                <a:lnTo>
                  <a:pt x="3896" y="0"/>
                </a:lnTo>
                <a:lnTo>
                  <a:pt x="3904" y="0"/>
                </a:lnTo>
              </a:path>
            </a:pathLst>
          </a:custGeom>
          <a:noFill/>
          <a:ln w="635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57" name="Rectangle 66"/>
          <p:cNvSpPr>
            <a:spLocks noChangeArrowheads="1"/>
          </p:cNvSpPr>
          <p:nvPr/>
        </p:nvSpPr>
        <p:spPr bwMode="auto">
          <a:xfrm>
            <a:off x="1201738" y="5959475"/>
            <a:ext cx="141287"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0</a:t>
            </a:r>
            <a:endParaRPr lang="en-US" sz="2000">
              <a:solidFill>
                <a:srgbClr val="FFFFFF"/>
              </a:solidFill>
              <a:cs typeface="Arial" charset="0"/>
            </a:endParaRPr>
          </a:p>
        </p:txBody>
      </p:sp>
      <p:sp>
        <p:nvSpPr>
          <p:cNvPr id="137258" name="Rectangle 67"/>
          <p:cNvSpPr>
            <a:spLocks noChangeArrowheads="1"/>
          </p:cNvSpPr>
          <p:nvPr/>
        </p:nvSpPr>
        <p:spPr bwMode="auto">
          <a:xfrm>
            <a:off x="1201738" y="4359275"/>
            <a:ext cx="141287"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5</a:t>
            </a:r>
            <a:endParaRPr lang="en-US" sz="2000">
              <a:solidFill>
                <a:srgbClr val="FFFFFF"/>
              </a:solidFill>
              <a:cs typeface="Arial" charset="0"/>
            </a:endParaRPr>
          </a:p>
        </p:txBody>
      </p:sp>
      <p:sp>
        <p:nvSpPr>
          <p:cNvPr id="137259" name="Rectangle 68"/>
          <p:cNvSpPr>
            <a:spLocks noChangeArrowheads="1"/>
          </p:cNvSpPr>
          <p:nvPr/>
        </p:nvSpPr>
        <p:spPr bwMode="auto">
          <a:xfrm>
            <a:off x="1112838" y="2771775"/>
            <a:ext cx="282575"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10</a:t>
            </a:r>
            <a:endParaRPr lang="en-US" sz="2000">
              <a:solidFill>
                <a:srgbClr val="FFFFFF"/>
              </a:solidFill>
              <a:cs typeface="Arial" charset="0"/>
            </a:endParaRPr>
          </a:p>
        </p:txBody>
      </p:sp>
      <p:sp>
        <p:nvSpPr>
          <p:cNvPr id="137260" name="Rectangle 69"/>
          <p:cNvSpPr>
            <a:spLocks noChangeArrowheads="1"/>
          </p:cNvSpPr>
          <p:nvPr/>
        </p:nvSpPr>
        <p:spPr bwMode="auto">
          <a:xfrm>
            <a:off x="1112838" y="1171575"/>
            <a:ext cx="282575"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15</a:t>
            </a:r>
            <a:endParaRPr lang="en-US" sz="2000">
              <a:solidFill>
                <a:srgbClr val="FFFFFF"/>
              </a:solidFill>
              <a:cs typeface="Arial" charset="0"/>
            </a:endParaRPr>
          </a:p>
        </p:txBody>
      </p:sp>
      <p:sp>
        <p:nvSpPr>
          <p:cNvPr id="137261" name="Rectangle 70"/>
          <p:cNvSpPr>
            <a:spLocks noChangeArrowheads="1"/>
          </p:cNvSpPr>
          <p:nvPr/>
        </p:nvSpPr>
        <p:spPr bwMode="auto">
          <a:xfrm>
            <a:off x="1531938" y="6188075"/>
            <a:ext cx="141287"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0</a:t>
            </a:r>
            <a:endParaRPr lang="en-US" sz="2000">
              <a:solidFill>
                <a:srgbClr val="FFFFFF"/>
              </a:solidFill>
              <a:cs typeface="Arial" charset="0"/>
            </a:endParaRPr>
          </a:p>
        </p:txBody>
      </p:sp>
      <p:sp>
        <p:nvSpPr>
          <p:cNvPr id="137262" name="Rectangle 71"/>
          <p:cNvSpPr>
            <a:spLocks noChangeArrowheads="1"/>
          </p:cNvSpPr>
          <p:nvPr/>
        </p:nvSpPr>
        <p:spPr bwMode="auto">
          <a:xfrm>
            <a:off x="1900238" y="6188075"/>
            <a:ext cx="282575"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30</a:t>
            </a:r>
            <a:endParaRPr lang="en-US" sz="2000">
              <a:solidFill>
                <a:srgbClr val="FFFFFF"/>
              </a:solidFill>
              <a:cs typeface="Arial" charset="0"/>
            </a:endParaRPr>
          </a:p>
        </p:txBody>
      </p:sp>
      <p:sp>
        <p:nvSpPr>
          <p:cNvPr id="137263" name="Rectangle 72"/>
          <p:cNvSpPr>
            <a:spLocks noChangeArrowheads="1"/>
          </p:cNvSpPr>
          <p:nvPr/>
        </p:nvSpPr>
        <p:spPr bwMode="auto">
          <a:xfrm>
            <a:off x="2306638" y="6188075"/>
            <a:ext cx="282575"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60</a:t>
            </a:r>
            <a:endParaRPr lang="en-US" sz="2000">
              <a:solidFill>
                <a:srgbClr val="FFFFFF"/>
              </a:solidFill>
              <a:cs typeface="Arial" charset="0"/>
            </a:endParaRPr>
          </a:p>
        </p:txBody>
      </p:sp>
      <p:sp>
        <p:nvSpPr>
          <p:cNvPr id="137264" name="Rectangle 73"/>
          <p:cNvSpPr>
            <a:spLocks noChangeArrowheads="1"/>
          </p:cNvSpPr>
          <p:nvPr/>
        </p:nvSpPr>
        <p:spPr bwMode="auto">
          <a:xfrm>
            <a:off x="2725738" y="6188075"/>
            <a:ext cx="282575"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90</a:t>
            </a:r>
            <a:endParaRPr lang="en-US" sz="2000">
              <a:solidFill>
                <a:srgbClr val="FFFFFF"/>
              </a:solidFill>
              <a:cs typeface="Arial" charset="0"/>
            </a:endParaRPr>
          </a:p>
        </p:txBody>
      </p:sp>
      <p:sp>
        <p:nvSpPr>
          <p:cNvPr id="137265" name="Rectangle 76"/>
          <p:cNvSpPr>
            <a:spLocks noChangeArrowheads="1"/>
          </p:cNvSpPr>
          <p:nvPr/>
        </p:nvSpPr>
        <p:spPr bwMode="auto">
          <a:xfrm>
            <a:off x="3919538" y="6188075"/>
            <a:ext cx="423862"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180</a:t>
            </a:r>
            <a:endParaRPr lang="en-US" sz="2000">
              <a:solidFill>
                <a:srgbClr val="FFFFFF"/>
              </a:solidFill>
              <a:cs typeface="Arial" charset="0"/>
            </a:endParaRPr>
          </a:p>
        </p:txBody>
      </p:sp>
      <p:sp>
        <p:nvSpPr>
          <p:cNvPr id="137266" name="Rectangle 79"/>
          <p:cNvSpPr>
            <a:spLocks noChangeArrowheads="1"/>
          </p:cNvSpPr>
          <p:nvPr/>
        </p:nvSpPr>
        <p:spPr bwMode="auto">
          <a:xfrm>
            <a:off x="5164138" y="6188075"/>
            <a:ext cx="423862"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270</a:t>
            </a:r>
            <a:endParaRPr lang="en-US" sz="2000">
              <a:solidFill>
                <a:srgbClr val="FFFFFF"/>
              </a:solidFill>
              <a:cs typeface="Arial" charset="0"/>
            </a:endParaRPr>
          </a:p>
        </p:txBody>
      </p:sp>
      <p:sp>
        <p:nvSpPr>
          <p:cNvPr id="137267" name="Rectangle 82"/>
          <p:cNvSpPr>
            <a:spLocks noChangeArrowheads="1"/>
          </p:cNvSpPr>
          <p:nvPr/>
        </p:nvSpPr>
        <p:spPr bwMode="auto">
          <a:xfrm>
            <a:off x="6396038" y="6188075"/>
            <a:ext cx="423862"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360</a:t>
            </a:r>
            <a:endParaRPr lang="en-US" sz="2000">
              <a:solidFill>
                <a:srgbClr val="FFFFFF"/>
              </a:solidFill>
              <a:cs typeface="Arial" charset="0"/>
            </a:endParaRPr>
          </a:p>
        </p:txBody>
      </p:sp>
      <p:sp>
        <p:nvSpPr>
          <p:cNvPr id="137268" name="Rectangle 85"/>
          <p:cNvSpPr>
            <a:spLocks noChangeArrowheads="1"/>
          </p:cNvSpPr>
          <p:nvPr/>
        </p:nvSpPr>
        <p:spPr bwMode="auto">
          <a:xfrm>
            <a:off x="7640638" y="6188075"/>
            <a:ext cx="423862" cy="3048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000" b="1">
                <a:solidFill>
                  <a:srgbClr val="FFFFFF"/>
                </a:solidFill>
                <a:latin typeface="Helvetica" pitchFamily="8" charset="0"/>
                <a:cs typeface="Arial" charset="0"/>
              </a:rPr>
              <a:t>450</a:t>
            </a:r>
            <a:endParaRPr lang="en-US" sz="2000">
              <a:solidFill>
                <a:srgbClr val="FFFFFF"/>
              </a:solidFill>
              <a:cs typeface="Arial" charset="0"/>
            </a:endParaRPr>
          </a:p>
        </p:txBody>
      </p:sp>
      <p:sp>
        <p:nvSpPr>
          <p:cNvPr id="137269" name="Line 86"/>
          <p:cNvSpPr>
            <a:spLocks noChangeShapeType="1"/>
          </p:cNvSpPr>
          <p:nvPr/>
        </p:nvSpPr>
        <p:spPr bwMode="auto">
          <a:xfrm flipV="1">
            <a:off x="1970088" y="6054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0" name="Line 87"/>
          <p:cNvSpPr>
            <a:spLocks noChangeShapeType="1"/>
          </p:cNvSpPr>
          <p:nvPr/>
        </p:nvSpPr>
        <p:spPr bwMode="auto">
          <a:xfrm flipV="1">
            <a:off x="1970088" y="6016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1" name="Line 88"/>
          <p:cNvSpPr>
            <a:spLocks noChangeShapeType="1"/>
          </p:cNvSpPr>
          <p:nvPr/>
        </p:nvSpPr>
        <p:spPr bwMode="auto">
          <a:xfrm flipV="1">
            <a:off x="1970088" y="5978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2" name="Line 89"/>
          <p:cNvSpPr>
            <a:spLocks noChangeShapeType="1"/>
          </p:cNvSpPr>
          <p:nvPr/>
        </p:nvSpPr>
        <p:spPr bwMode="auto">
          <a:xfrm flipV="1">
            <a:off x="1970088" y="5940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3" name="Line 90"/>
          <p:cNvSpPr>
            <a:spLocks noChangeShapeType="1"/>
          </p:cNvSpPr>
          <p:nvPr/>
        </p:nvSpPr>
        <p:spPr bwMode="auto">
          <a:xfrm flipV="1">
            <a:off x="1970088" y="5902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4" name="Line 91"/>
          <p:cNvSpPr>
            <a:spLocks noChangeShapeType="1"/>
          </p:cNvSpPr>
          <p:nvPr/>
        </p:nvSpPr>
        <p:spPr bwMode="auto">
          <a:xfrm flipV="1">
            <a:off x="1970088" y="5864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5" name="Line 92"/>
          <p:cNvSpPr>
            <a:spLocks noChangeShapeType="1"/>
          </p:cNvSpPr>
          <p:nvPr/>
        </p:nvSpPr>
        <p:spPr bwMode="auto">
          <a:xfrm flipV="1">
            <a:off x="1970088" y="5826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6" name="Line 93"/>
          <p:cNvSpPr>
            <a:spLocks noChangeShapeType="1"/>
          </p:cNvSpPr>
          <p:nvPr/>
        </p:nvSpPr>
        <p:spPr bwMode="auto">
          <a:xfrm flipV="1">
            <a:off x="1970088" y="5788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7" name="Line 94"/>
          <p:cNvSpPr>
            <a:spLocks noChangeShapeType="1"/>
          </p:cNvSpPr>
          <p:nvPr/>
        </p:nvSpPr>
        <p:spPr bwMode="auto">
          <a:xfrm flipV="1">
            <a:off x="1970088" y="5749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8" name="Line 95"/>
          <p:cNvSpPr>
            <a:spLocks noChangeShapeType="1"/>
          </p:cNvSpPr>
          <p:nvPr/>
        </p:nvSpPr>
        <p:spPr bwMode="auto">
          <a:xfrm flipV="1">
            <a:off x="1970088" y="5711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79" name="Line 96"/>
          <p:cNvSpPr>
            <a:spLocks noChangeShapeType="1"/>
          </p:cNvSpPr>
          <p:nvPr/>
        </p:nvSpPr>
        <p:spPr bwMode="auto">
          <a:xfrm flipV="1">
            <a:off x="1970088" y="5673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0" name="Line 97"/>
          <p:cNvSpPr>
            <a:spLocks noChangeShapeType="1"/>
          </p:cNvSpPr>
          <p:nvPr/>
        </p:nvSpPr>
        <p:spPr bwMode="auto">
          <a:xfrm flipV="1">
            <a:off x="1970088" y="5635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1" name="Line 98"/>
          <p:cNvSpPr>
            <a:spLocks noChangeShapeType="1"/>
          </p:cNvSpPr>
          <p:nvPr/>
        </p:nvSpPr>
        <p:spPr bwMode="auto">
          <a:xfrm flipV="1">
            <a:off x="1970088" y="5597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2" name="Line 99"/>
          <p:cNvSpPr>
            <a:spLocks noChangeShapeType="1"/>
          </p:cNvSpPr>
          <p:nvPr/>
        </p:nvSpPr>
        <p:spPr bwMode="auto">
          <a:xfrm flipV="1">
            <a:off x="1970088" y="5559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3" name="Line 100"/>
          <p:cNvSpPr>
            <a:spLocks noChangeShapeType="1"/>
          </p:cNvSpPr>
          <p:nvPr/>
        </p:nvSpPr>
        <p:spPr bwMode="auto">
          <a:xfrm flipV="1">
            <a:off x="1970088" y="5521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4" name="Line 101"/>
          <p:cNvSpPr>
            <a:spLocks noChangeShapeType="1"/>
          </p:cNvSpPr>
          <p:nvPr/>
        </p:nvSpPr>
        <p:spPr bwMode="auto">
          <a:xfrm flipV="1">
            <a:off x="1970088" y="5483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5" name="Line 102"/>
          <p:cNvSpPr>
            <a:spLocks noChangeShapeType="1"/>
          </p:cNvSpPr>
          <p:nvPr/>
        </p:nvSpPr>
        <p:spPr bwMode="auto">
          <a:xfrm flipV="1">
            <a:off x="1970088" y="5445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6" name="Line 103"/>
          <p:cNvSpPr>
            <a:spLocks noChangeShapeType="1"/>
          </p:cNvSpPr>
          <p:nvPr/>
        </p:nvSpPr>
        <p:spPr bwMode="auto">
          <a:xfrm flipV="1">
            <a:off x="1970088" y="5407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7" name="Line 104"/>
          <p:cNvSpPr>
            <a:spLocks noChangeShapeType="1"/>
          </p:cNvSpPr>
          <p:nvPr/>
        </p:nvSpPr>
        <p:spPr bwMode="auto">
          <a:xfrm flipV="1">
            <a:off x="1970088" y="5368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8" name="Line 105"/>
          <p:cNvSpPr>
            <a:spLocks noChangeShapeType="1"/>
          </p:cNvSpPr>
          <p:nvPr/>
        </p:nvSpPr>
        <p:spPr bwMode="auto">
          <a:xfrm flipV="1">
            <a:off x="1970088" y="5330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89" name="Line 106"/>
          <p:cNvSpPr>
            <a:spLocks noChangeShapeType="1"/>
          </p:cNvSpPr>
          <p:nvPr/>
        </p:nvSpPr>
        <p:spPr bwMode="auto">
          <a:xfrm flipV="1">
            <a:off x="1970088" y="5292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0" name="Line 107"/>
          <p:cNvSpPr>
            <a:spLocks noChangeShapeType="1"/>
          </p:cNvSpPr>
          <p:nvPr/>
        </p:nvSpPr>
        <p:spPr bwMode="auto">
          <a:xfrm flipV="1">
            <a:off x="1970088" y="5254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1" name="Line 108"/>
          <p:cNvSpPr>
            <a:spLocks noChangeShapeType="1"/>
          </p:cNvSpPr>
          <p:nvPr/>
        </p:nvSpPr>
        <p:spPr bwMode="auto">
          <a:xfrm flipV="1">
            <a:off x="1970088" y="5216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2" name="Line 109"/>
          <p:cNvSpPr>
            <a:spLocks noChangeShapeType="1"/>
          </p:cNvSpPr>
          <p:nvPr/>
        </p:nvSpPr>
        <p:spPr bwMode="auto">
          <a:xfrm flipV="1">
            <a:off x="1970088" y="5178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3" name="Line 110"/>
          <p:cNvSpPr>
            <a:spLocks noChangeShapeType="1"/>
          </p:cNvSpPr>
          <p:nvPr/>
        </p:nvSpPr>
        <p:spPr bwMode="auto">
          <a:xfrm flipV="1">
            <a:off x="1970088" y="5140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4" name="Line 111"/>
          <p:cNvSpPr>
            <a:spLocks noChangeShapeType="1"/>
          </p:cNvSpPr>
          <p:nvPr/>
        </p:nvSpPr>
        <p:spPr bwMode="auto">
          <a:xfrm flipV="1">
            <a:off x="1970088" y="5102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5" name="Line 112"/>
          <p:cNvSpPr>
            <a:spLocks noChangeShapeType="1"/>
          </p:cNvSpPr>
          <p:nvPr/>
        </p:nvSpPr>
        <p:spPr bwMode="auto">
          <a:xfrm flipV="1">
            <a:off x="1970088" y="5064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6" name="Line 113"/>
          <p:cNvSpPr>
            <a:spLocks noChangeShapeType="1"/>
          </p:cNvSpPr>
          <p:nvPr/>
        </p:nvSpPr>
        <p:spPr bwMode="auto">
          <a:xfrm flipV="1">
            <a:off x="1970088" y="5026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7" name="Line 114"/>
          <p:cNvSpPr>
            <a:spLocks noChangeShapeType="1"/>
          </p:cNvSpPr>
          <p:nvPr/>
        </p:nvSpPr>
        <p:spPr bwMode="auto">
          <a:xfrm flipV="1">
            <a:off x="1970088" y="4987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8" name="Line 115"/>
          <p:cNvSpPr>
            <a:spLocks noChangeShapeType="1"/>
          </p:cNvSpPr>
          <p:nvPr/>
        </p:nvSpPr>
        <p:spPr bwMode="auto">
          <a:xfrm flipV="1">
            <a:off x="1970088" y="4949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299" name="Line 116"/>
          <p:cNvSpPr>
            <a:spLocks noChangeShapeType="1"/>
          </p:cNvSpPr>
          <p:nvPr/>
        </p:nvSpPr>
        <p:spPr bwMode="auto">
          <a:xfrm flipV="1">
            <a:off x="1970088" y="4911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0" name="Line 117"/>
          <p:cNvSpPr>
            <a:spLocks noChangeShapeType="1"/>
          </p:cNvSpPr>
          <p:nvPr/>
        </p:nvSpPr>
        <p:spPr bwMode="auto">
          <a:xfrm flipV="1">
            <a:off x="1970088" y="4873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1" name="Line 118"/>
          <p:cNvSpPr>
            <a:spLocks noChangeShapeType="1"/>
          </p:cNvSpPr>
          <p:nvPr/>
        </p:nvSpPr>
        <p:spPr bwMode="auto">
          <a:xfrm flipV="1">
            <a:off x="1970088" y="4835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2" name="Line 119"/>
          <p:cNvSpPr>
            <a:spLocks noChangeShapeType="1"/>
          </p:cNvSpPr>
          <p:nvPr/>
        </p:nvSpPr>
        <p:spPr bwMode="auto">
          <a:xfrm flipV="1">
            <a:off x="1970088" y="4797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3" name="Line 120"/>
          <p:cNvSpPr>
            <a:spLocks noChangeShapeType="1"/>
          </p:cNvSpPr>
          <p:nvPr/>
        </p:nvSpPr>
        <p:spPr bwMode="auto">
          <a:xfrm flipV="1">
            <a:off x="1970088" y="4759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4" name="Line 121"/>
          <p:cNvSpPr>
            <a:spLocks noChangeShapeType="1"/>
          </p:cNvSpPr>
          <p:nvPr/>
        </p:nvSpPr>
        <p:spPr bwMode="auto">
          <a:xfrm flipV="1">
            <a:off x="1970088" y="4721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5" name="Line 122"/>
          <p:cNvSpPr>
            <a:spLocks noChangeShapeType="1"/>
          </p:cNvSpPr>
          <p:nvPr/>
        </p:nvSpPr>
        <p:spPr bwMode="auto">
          <a:xfrm flipV="1">
            <a:off x="1970088" y="4683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6" name="Line 123"/>
          <p:cNvSpPr>
            <a:spLocks noChangeShapeType="1"/>
          </p:cNvSpPr>
          <p:nvPr/>
        </p:nvSpPr>
        <p:spPr bwMode="auto">
          <a:xfrm flipV="1">
            <a:off x="1970088" y="4645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7" name="Line 124"/>
          <p:cNvSpPr>
            <a:spLocks noChangeShapeType="1"/>
          </p:cNvSpPr>
          <p:nvPr/>
        </p:nvSpPr>
        <p:spPr bwMode="auto">
          <a:xfrm flipV="1">
            <a:off x="1970088" y="4606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8" name="Line 125"/>
          <p:cNvSpPr>
            <a:spLocks noChangeShapeType="1"/>
          </p:cNvSpPr>
          <p:nvPr/>
        </p:nvSpPr>
        <p:spPr bwMode="auto">
          <a:xfrm flipV="1">
            <a:off x="1970088" y="4568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09" name="Line 126"/>
          <p:cNvSpPr>
            <a:spLocks noChangeShapeType="1"/>
          </p:cNvSpPr>
          <p:nvPr/>
        </p:nvSpPr>
        <p:spPr bwMode="auto">
          <a:xfrm flipV="1">
            <a:off x="1970088" y="4530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0" name="Line 127"/>
          <p:cNvSpPr>
            <a:spLocks noChangeShapeType="1"/>
          </p:cNvSpPr>
          <p:nvPr/>
        </p:nvSpPr>
        <p:spPr bwMode="auto">
          <a:xfrm flipV="1">
            <a:off x="1970088" y="4492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1" name="Line 128"/>
          <p:cNvSpPr>
            <a:spLocks noChangeShapeType="1"/>
          </p:cNvSpPr>
          <p:nvPr/>
        </p:nvSpPr>
        <p:spPr bwMode="auto">
          <a:xfrm flipV="1">
            <a:off x="1970088" y="4454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2" name="Line 129"/>
          <p:cNvSpPr>
            <a:spLocks noChangeShapeType="1"/>
          </p:cNvSpPr>
          <p:nvPr/>
        </p:nvSpPr>
        <p:spPr bwMode="auto">
          <a:xfrm flipV="1">
            <a:off x="1970088" y="4416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3" name="Line 130"/>
          <p:cNvSpPr>
            <a:spLocks noChangeShapeType="1"/>
          </p:cNvSpPr>
          <p:nvPr/>
        </p:nvSpPr>
        <p:spPr bwMode="auto">
          <a:xfrm flipV="1">
            <a:off x="1970088" y="4378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4" name="Line 131"/>
          <p:cNvSpPr>
            <a:spLocks noChangeShapeType="1"/>
          </p:cNvSpPr>
          <p:nvPr/>
        </p:nvSpPr>
        <p:spPr bwMode="auto">
          <a:xfrm flipV="1">
            <a:off x="1970088" y="4340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5" name="Line 132"/>
          <p:cNvSpPr>
            <a:spLocks noChangeShapeType="1"/>
          </p:cNvSpPr>
          <p:nvPr/>
        </p:nvSpPr>
        <p:spPr bwMode="auto">
          <a:xfrm flipV="1">
            <a:off x="1970088" y="4302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6" name="Line 133"/>
          <p:cNvSpPr>
            <a:spLocks noChangeShapeType="1"/>
          </p:cNvSpPr>
          <p:nvPr/>
        </p:nvSpPr>
        <p:spPr bwMode="auto">
          <a:xfrm flipV="1">
            <a:off x="1970088" y="4264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7" name="Line 134"/>
          <p:cNvSpPr>
            <a:spLocks noChangeShapeType="1"/>
          </p:cNvSpPr>
          <p:nvPr/>
        </p:nvSpPr>
        <p:spPr bwMode="auto">
          <a:xfrm flipV="1">
            <a:off x="1970088" y="4225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8" name="Line 135"/>
          <p:cNvSpPr>
            <a:spLocks noChangeShapeType="1"/>
          </p:cNvSpPr>
          <p:nvPr/>
        </p:nvSpPr>
        <p:spPr bwMode="auto">
          <a:xfrm flipV="1">
            <a:off x="1970088" y="4187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19" name="Line 136"/>
          <p:cNvSpPr>
            <a:spLocks noChangeShapeType="1"/>
          </p:cNvSpPr>
          <p:nvPr/>
        </p:nvSpPr>
        <p:spPr bwMode="auto">
          <a:xfrm flipV="1">
            <a:off x="1970088" y="4149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0" name="Line 137"/>
          <p:cNvSpPr>
            <a:spLocks noChangeShapeType="1"/>
          </p:cNvSpPr>
          <p:nvPr/>
        </p:nvSpPr>
        <p:spPr bwMode="auto">
          <a:xfrm flipV="1">
            <a:off x="1970088" y="4111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1" name="Line 138"/>
          <p:cNvSpPr>
            <a:spLocks noChangeShapeType="1"/>
          </p:cNvSpPr>
          <p:nvPr/>
        </p:nvSpPr>
        <p:spPr bwMode="auto">
          <a:xfrm flipV="1">
            <a:off x="1970088" y="4073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2" name="Line 139"/>
          <p:cNvSpPr>
            <a:spLocks noChangeShapeType="1"/>
          </p:cNvSpPr>
          <p:nvPr/>
        </p:nvSpPr>
        <p:spPr bwMode="auto">
          <a:xfrm flipV="1">
            <a:off x="1970088" y="4035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3" name="Line 140"/>
          <p:cNvSpPr>
            <a:spLocks noChangeShapeType="1"/>
          </p:cNvSpPr>
          <p:nvPr/>
        </p:nvSpPr>
        <p:spPr bwMode="auto">
          <a:xfrm flipV="1">
            <a:off x="1970088" y="3997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4" name="Line 141"/>
          <p:cNvSpPr>
            <a:spLocks noChangeShapeType="1"/>
          </p:cNvSpPr>
          <p:nvPr/>
        </p:nvSpPr>
        <p:spPr bwMode="auto">
          <a:xfrm flipV="1">
            <a:off x="1970088" y="3959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5" name="Line 142"/>
          <p:cNvSpPr>
            <a:spLocks noChangeShapeType="1"/>
          </p:cNvSpPr>
          <p:nvPr/>
        </p:nvSpPr>
        <p:spPr bwMode="auto">
          <a:xfrm flipV="1">
            <a:off x="1970088" y="3921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6" name="Line 143"/>
          <p:cNvSpPr>
            <a:spLocks noChangeShapeType="1"/>
          </p:cNvSpPr>
          <p:nvPr/>
        </p:nvSpPr>
        <p:spPr bwMode="auto">
          <a:xfrm flipV="1">
            <a:off x="1970088" y="3883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7" name="Line 144"/>
          <p:cNvSpPr>
            <a:spLocks noChangeShapeType="1"/>
          </p:cNvSpPr>
          <p:nvPr/>
        </p:nvSpPr>
        <p:spPr bwMode="auto">
          <a:xfrm flipV="1">
            <a:off x="1970088" y="3844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8" name="Line 145"/>
          <p:cNvSpPr>
            <a:spLocks noChangeShapeType="1"/>
          </p:cNvSpPr>
          <p:nvPr/>
        </p:nvSpPr>
        <p:spPr bwMode="auto">
          <a:xfrm flipV="1">
            <a:off x="1970088" y="3806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29" name="Line 146"/>
          <p:cNvSpPr>
            <a:spLocks noChangeShapeType="1"/>
          </p:cNvSpPr>
          <p:nvPr/>
        </p:nvSpPr>
        <p:spPr bwMode="auto">
          <a:xfrm flipV="1">
            <a:off x="1970088" y="3768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0" name="Line 147"/>
          <p:cNvSpPr>
            <a:spLocks noChangeShapeType="1"/>
          </p:cNvSpPr>
          <p:nvPr/>
        </p:nvSpPr>
        <p:spPr bwMode="auto">
          <a:xfrm flipV="1">
            <a:off x="1970088" y="3730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1" name="Line 148"/>
          <p:cNvSpPr>
            <a:spLocks noChangeShapeType="1"/>
          </p:cNvSpPr>
          <p:nvPr/>
        </p:nvSpPr>
        <p:spPr bwMode="auto">
          <a:xfrm flipV="1">
            <a:off x="1970088" y="3692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2" name="Line 149"/>
          <p:cNvSpPr>
            <a:spLocks noChangeShapeType="1"/>
          </p:cNvSpPr>
          <p:nvPr/>
        </p:nvSpPr>
        <p:spPr bwMode="auto">
          <a:xfrm flipV="1">
            <a:off x="1970088" y="3654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3" name="Line 150"/>
          <p:cNvSpPr>
            <a:spLocks noChangeShapeType="1"/>
          </p:cNvSpPr>
          <p:nvPr/>
        </p:nvSpPr>
        <p:spPr bwMode="auto">
          <a:xfrm flipV="1">
            <a:off x="1970088" y="3616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4" name="Line 151"/>
          <p:cNvSpPr>
            <a:spLocks noChangeShapeType="1"/>
          </p:cNvSpPr>
          <p:nvPr/>
        </p:nvSpPr>
        <p:spPr bwMode="auto">
          <a:xfrm flipV="1">
            <a:off x="1970088" y="3578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5" name="Line 152"/>
          <p:cNvSpPr>
            <a:spLocks noChangeShapeType="1"/>
          </p:cNvSpPr>
          <p:nvPr/>
        </p:nvSpPr>
        <p:spPr bwMode="auto">
          <a:xfrm flipV="1">
            <a:off x="1970088" y="3540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6" name="Line 153"/>
          <p:cNvSpPr>
            <a:spLocks noChangeShapeType="1"/>
          </p:cNvSpPr>
          <p:nvPr/>
        </p:nvSpPr>
        <p:spPr bwMode="auto">
          <a:xfrm flipV="1">
            <a:off x="1970088" y="3502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7" name="Line 154"/>
          <p:cNvSpPr>
            <a:spLocks noChangeShapeType="1"/>
          </p:cNvSpPr>
          <p:nvPr/>
        </p:nvSpPr>
        <p:spPr bwMode="auto">
          <a:xfrm flipV="1">
            <a:off x="1970088" y="3463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8" name="Line 155"/>
          <p:cNvSpPr>
            <a:spLocks noChangeShapeType="1"/>
          </p:cNvSpPr>
          <p:nvPr/>
        </p:nvSpPr>
        <p:spPr bwMode="auto">
          <a:xfrm flipV="1">
            <a:off x="1970088" y="3425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39" name="Line 156"/>
          <p:cNvSpPr>
            <a:spLocks noChangeShapeType="1"/>
          </p:cNvSpPr>
          <p:nvPr/>
        </p:nvSpPr>
        <p:spPr bwMode="auto">
          <a:xfrm flipV="1">
            <a:off x="1970088" y="3387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0" name="Line 157"/>
          <p:cNvSpPr>
            <a:spLocks noChangeShapeType="1"/>
          </p:cNvSpPr>
          <p:nvPr/>
        </p:nvSpPr>
        <p:spPr bwMode="auto">
          <a:xfrm flipV="1">
            <a:off x="1970088" y="3349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1" name="Line 158"/>
          <p:cNvSpPr>
            <a:spLocks noChangeShapeType="1"/>
          </p:cNvSpPr>
          <p:nvPr/>
        </p:nvSpPr>
        <p:spPr bwMode="auto">
          <a:xfrm flipV="1">
            <a:off x="1970088" y="3311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2" name="Line 159"/>
          <p:cNvSpPr>
            <a:spLocks noChangeShapeType="1"/>
          </p:cNvSpPr>
          <p:nvPr/>
        </p:nvSpPr>
        <p:spPr bwMode="auto">
          <a:xfrm flipV="1">
            <a:off x="1970088" y="3273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3" name="Line 160"/>
          <p:cNvSpPr>
            <a:spLocks noChangeShapeType="1"/>
          </p:cNvSpPr>
          <p:nvPr/>
        </p:nvSpPr>
        <p:spPr bwMode="auto">
          <a:xfrm flipV="1">
            <a:off x="1970088" y="3235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4" name="Line 161"/>
          <p:cNvSpPr>
            <a:spLocks noChangeShapeType="1"/>
          </p:cNvSpPr>
          <p:nvPr/>
        </p:nvSpPr>
        <p:spPr bwMode="auto">
          <a:xfrm flipV="1">
            <a:off x="1970088" y="3197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5" name="Line 162"/>
          <p:cNvSpPr>
            <a:spLocks noChangeShapeType="1"/>
          </p:cNvSpPr>
          <p:nvPr/>
        </p:nvSpPr>
        <p:spPr bwMode="auto">
          <a:xfrm flipV="1">
            <a:off x="1970088" y="3159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6" name="Line 163"/>
          <p:cNvSpPr>
            <a:spLocks noChangeShapeType="1"/>
          </p:cNvSpPr>
          <p:nvPr/>
        </p:nvSpPr>
        <p:spPr bwMode="auto">
          <a:xfrm flipV="1">
            <a:off x="1970088" y="3121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7" name="Line 164"/>
          <p:cNvSpPr>
            <a:spLocks noChangeShapeType="1"/>
          </p:cNvSpPr>
          <p:nvPr/>
        </p:nvSpPr>
        <p:spPr bwMode="auto">
          <a:xfrm flipV="1">
            <a:off x="1970088" y="3082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8" name="Line 165"/>
          <p:cNvSpPr>
            <a:spLocks noChangeShapeType="1"/>
          </p:cNvSpPr>
          <p:nvPr/>
        </p:nvSpPr>
        <p:spPr bwMode="auto">
          <a:xfrm flipV="1">
            <a:off x="1970088" y="3044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49" name="Line 166"/>
          <p:cNvSpPr>
            <a:spLocks noChangeShapeType="1"/>
          </p:cNvSpPr>
          <p:nvPr/>
        </p:nvSpPr>
        <p:spPr bwMode="auto">
          <a:xfrm flipV="1">
            <a:off x="1970088" y="3006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0" name="Line 167"/>
          <p:cNvSpPr>
            <a:spLocks noChangeShapeType="1"/>
          </p:cNvSpPr>
          <p:nvPr/>
        </p:nvSpPr>
        <p:spPr bwMode="auto">
          <a:xfrm flipV="1">
            <a:off x="1970088" y="2968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1" name="Line 168"/>
          <p:cNvSpPr>
            <a:spLocks noChangeShapeType="1"/>
          </p:cNvSpPr>
          <p:nvPr/>
        </p:nvSpPr>
        <p:spPr bwMode="auto">
          <a:xfrm flipV="1">
            <a:off x="1970088" y="2930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2" name="Line 169"/>
          <p:cNvSpPr>
            <a:spLocks noChangeShapeType="1"/>
          </p:cNvSpPr>
          <p:nvPr/>
        </p:nvSpPr>
        <p:spPr bwMode="auto">
          <a:xfrm flipV="1">
            <a:off x="1970088" y="2892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3" name="Line 170"/>
          <p:cNvSpPr>
            <a:spLocks noChangeShapeType="1"/>
          </p:cNvSpPr>
          <p:nvPr/>
        </p:nvSpPr>
        <p:spPr bwMode="auto">
          <a:xfrm flipV="1">
            <a:off x="1970088" y="2854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4" name="Line 171"/>
          <p:cNvSpPr>
            <a:spLocks noChangeShapeType="1"/>
          </p:cNvSpPr>
          <p:nvPr/>
        </p:nvSpPr>
        <p:spPr bwMode="auto">
          <a:xfrm flipV="1">
            <a:off x="1970088" y="2816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5" name="Line 172"/>
          <p:cNvSpPr>
            <a:spLocks noChangeShapeType="1"/>
          </p:cNvSpPr>
          <p:nvPr/>
        </p:nvSpPr>
        <p:spPr bwMode="auto">
          <a:xfrm flipV="1">
            <a:off x="1970088" y="2778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6" name="Line 173"/>
          <p:cNvSpPr>
            <a:spLocks noChangeShapeType="1"/>
          </p:cNvSpPr>
          <p:nvPr/>
        </p:nvSpPr>
        <p:spPr bwMode="auto">
          <a:xfrm flipV="1">
            <a:off x="1970088" y="2740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7" name="Line 174"/>
          <p:cNvSpPr>
            <a:spLocks noChangeShapeType="1"/>
          </p:cNvSpPr>
          <p:nvPr/>
        </p:nvSpPr>
        <p:spPr bwMode="auto">
          <a:xfrm flipV="1">
            <a:off x="1970088" y="2701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8" name="Line 175"/>
          <p:cNvSpPr>
            <a:spLocks noChangeShapeType="1"/>
          </p:cNvSpPr>
          <p:nvPr/>
        </p:nvSpPr>
        <p:spPr bwMode="auto">
          <a:xfrm flipV="1">
            <a:off x="1970088" y="2663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59" name="Line 176"/>
          <p:cNvSpPr>
            <a:spLocks noChangeShapeType="1"/>
          </p:cNvSpPr>
          <p:nvPr/>
        </p:nvSpPr>
        <p:spPr bwMode="auto">
          <a:xfrm flipV="1">
            <a:off x="1970088" y="2625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0" name="Line 177"/>
          <p:cNvSpPr>
            <a:spLocks noChangeShapeType="1"/>
          </p:cNvSpPr>
          <p:nvPr/>
        </p:nvSpPr>
        <p:spPr bwMode="auto">
          <a:xfrm flipV="1">
            <a:off x="1970088" y="2587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1" name="Line 178"/>
          <p:cNvSpPr>
            <a:spLocks noChangeShapeType="1"/>
          </p:cNvSpPr>
          <p:nvPr/>
        </p:nvSpPr>
        <p:spPr bwMode="auto">
          <a:xfrm flipV="1">
            <a:off x="1970088" y="2549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2" name="Line 179"/>
          <p:cNvSpPr>
            <a:spLocks noChangeShapeType="1"/>
          </p:cNvSpPr>
          <p:nvPr/>
        </p:nvSpPr>
        <p:spPr bwMode="auto">
          <a:xfrm flipV="1">
            <a:off x="1970088" y="2511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3" name="Line 180"/>
          <p:cNvSpPr>
            <a:spLocks noChangeShapeType="1"/>
          </p:cNvSpPr>
          <p:nvPr/>
        </p:nvSpPr>
        <p:spPr bwMode="auto">
          <a:xfrm flipV="1">
            <a:off x="1970088" y="2473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4" name="Line 181"/>
          <p:cNvSpPr>
            <a:spLocks noChangeShapeType="1"/>
          </p:cNvSpPr>
          <p:nvPr/>
        </p:nvSpPr>
        <p:spPr bwMode="auto">
          <a:xfrm flipV="1">
            <a:off x="1970088" y="2435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5" name="Line 182"/>
          <p:cNvSpPr>
            <a:spLocks noChangeShapeType="1"/>
          </p:cNvSpPr>
          <p:nvPr/>
        </p:nvSpPr>
        <p:spPr bwMode="auto">
          <a:xfrm flipV="1">
            <a:off x="1970088" y="2397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6" name="Line 183"/>
          <p:cNvSpPr>
            <a:spLocks noChangeShapeType="1"/>
          </p:cNvSpPr>
          <p:nvPr/>
        </p:nvSpPr>
        <p:spPr bwMode="auto">
          <a:xfrm flipV="1">
            <a:off x="1970088" y="2359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7" name="Line 184"/>
          <p:cNvSpPr>
            <a:spLocks noChangeShapeType="1"/>
          </p:cNvSpPr>
          <p:nvPr/>
        </p:nvSpPr>
        <p:spPr bwMode="auto">
          <a:xfrm flipV="1">
            <a:off x="1970088" y="2320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8" name="Line 185"/>
          <p:cNvSpPr>
            <a:spLocks noChangeShapeType="1"/>
          </p:cNvSpPr>
          <p:nvPr/>
        </p:nvSpPr>
        <p:spPr bwMode="auto">
          <a:xfrm flipV="1">
            <a:off x="1970088" y="2282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69" name="Line 186"/>
          <p:cNvSpPr>
            <a:spLocks noChangeShapeType="1"/>
          </p:cNvSpPr>
          <p:nvPr/>
        </p:nvSpPr>
        <p:spPr bwMode="auto">
          <a:xfrm flipV="1">
            <a:off x="1970088" y="2244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0" name="Line 187"/>
          <p:cNvSpPr>
            <a:spLocks noChangeShapeType="1"/>
          </p:cNvSpPr>
          <p:nvPr/>
        </p:nvSpPr>
        <p:spPr bwMode="auto">
          <a:xfrm flipV="1">
            <a:off x="1970088" y="2206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1" name="Line 188"/>
          <p:cNvSpPr>
            <a:spLocks noChangeShapeType="1"/>
          </p:cNvSpPr>
          <p:nvPr/>
        </p:nvSpPr>
        <p:spPr bwMode="auto">
          <a:xfrm flipV="1">
            <a:off x="1970088" y="2168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2" name="Line 189"/>
          <p:cNvSpPr>
            <a:spLocks noChangeShapeType="1"/>
          </p:cNvSpPr>
          <p:nvPr/>
        </p:nvSpPr>
        <p:spPr bwMode="auto">
          <a:xfrm flipV="1">
            <a:off x="1970088" y="2130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3" name="Line 190"/>
          <p:cNvSpPr>
            <a:spLocks noChangeShapeType="1"/>
          </p:cNvSpPr>
          <p:nvPr/>
        </p:nvSpPr>
        <p:spPr bwMode="auto">
          <a:xfrm flipV="1">
            <a:off x="1970088" y="2092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4" name="Line 191"/>
          <p:cNvSpPr>
            <a:spLocks noChangeShapeType="1"/>
          </p:cNvSpPr>
          <p:nvPr/>
        </p:nvSpPr>
        <p:spPr bwMode="auto">
          <a:xfrm flipV="1">
            <a:off x="1970088" y="2054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5" name="Line 192"/>
          <p:cNvSpPr>
            <a:spLocks noChangeShapeType="1"/>
          </p:cNvSpPr>
          <p:nvPr/>
        </p:nvSpPr>
        <p:spPr bwMode="auto">
          <a:xfrm flipV="1">
            <a:off x="1970088" y="2016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6" name="Line 193"/>
          <p:cNvSpPr>
            <a:spLocks noChangeShapeType="1"/>
          </p:cNvSpPr>
          <p:nvPr/>
        </p:nvSpPr>
        <p:spPr bwMode="auto">
          <a:xfrm flipV="1">
            <a:off x="1970088" y="1978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7" name="Line 194"/>
          <p:cNvSpPr>
            <a:spLocks noChangeShapeType="1"/>
          </p:cNvSpPr>
          <p:nvPr/>
        </p:nvSpPr>
        <p:spPr bwMode="auto">
          <a:xfrm flipV="1">
            <a:off x="1970088" y="1939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8" name="Line 195"/>
          <p:cNvSpPr>
            <a:spLocks noChangeShapeType="1"/>
          </p:cNvSpPr>
          <p:nvPr/>
        </p:nvSpPr>
        <p:spPr bwMode="auto">
          <a:xfrm flipV="1">
            <a:off x="1970088" y="1901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79" name="Line 196"/>
          <p:cNvSpPr>
            <a:spLocks noChangeShapeType="1"/>
          </p:cNvSpPr>
          <p:nvPr/>
        </p:nvSpPr>
        <p:spPr bwMode="auto">
          <a:xfrm flipV="1">
            <a:off x="1970088" y="1863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0" name="Line 197"/>
          <p:cNvSpPr>
            <a:spLocks noChangeShapeType="1"/>
          </p:cNvSpPr>
          <p:nvPr/>
        </p:nvSpPr>
        <p:spPr bwMode="auto">
          <a:xfrm flipV="1">
            <a:off x="1970088" y="1825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1" name="Line 198"/>
          <p:cNvSpPr>
            <a:spLocks noChangeShapeType="1"/>
          </p:cNvSpPr>
          <p:nvPr/>
        </p:nvSpPr>
        <p:spPr bwMode="auto">
          <a:xfrm flipV="1">
            <a:off x="1970088" y="1787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2" name="Line 199"/>
          <p:cNvSpPr>
            <a:spLocks noChangeShapeType="1"/>
          </p:cNvSpPr>
          <p:nvPr/>
        </p:nvSpPr>
        <p:spPr bwMode="auto">
          <a:xfrm flipV="1">
            <a:off x="1970088" y="1749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3" name="Line 200"/>
          <p:cNvSpPr>
            <a:spLocks noChangeShapeType="1"/>
          </p:cNvSpPr>
          <p:nvPr/>
        </p:nvSpPr>
        <p:spPr bwMode="auto">
          <a:xfrm flipV="1">
            <a:off x="1970088" y="1711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4" name="Line 201"/>
          <p:cNvSpPr>
            <a:spLocks noChangeShapeType="1"/>
          </p:cNvSpPr>
          <p:nvPr/>
        </p:nvSpPr>
        <p:spPr bwMode="auto">
          <a:xfrm flipV="1">
            <a:off x="1970088" y="1673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5" name="Line 202"/>
          <p:cNvSpPr>
            <a:spLocks noChangeShapeType="1"/>
          </p:cNvSpPr>
          <p:nvPr/>
        </p:nvSpPr>
        <p:spPr bwMode="auto">
          <a:xfrm flipV="1">
            <a:off x="1970088" y="1635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6" name="Line 203"/>
          <p:cNvSpPr>
            <a:spLocks noChangeShapeType="1"/>
          </p:cNvSpPr>
          <p:nvPr/>
        </p:nvSpPr>
        <p:spPr bwMode="auto">
          <a:xfrm flipV="1">
            <a:off x="1970088" y="1597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7" name="Line 204"/>
          <p:cNvSpPr>
            <a:spLocks noChangeShapeType="1"/>
          </p:cNvSpPr>
          <p:nvPr/>
        </p:nvSpPr>
        <p:spPr bwMode="auto">
          <a:xfrm flipV="1">
            <a:off x="1970088" y="1558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8" name="Line 205"/>
          <p:cNvSpPr>
            <a:spLocks noChangeShapeType="1"/>
          </p:cNvSpPr>
          <p:nvPr/>
        </p:nvSpPr>
        <p:spPr bwMode="auto">
          <a:xfrm flipV="1">
            <a:off x="1970088" y="1520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89" name="Line 206"/>
          <p:cNvSpPr>
            <a:spLocks noChangeShapeType="1"/>
          </p:cNvSpPr>
          <p:nvPr/>
        </p:nvSpPr>
        <p:spPr bwMode="auto">
          <a:xfrm flipV="1">
            <a:off x="1970088" y="1482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0" name="Line 207"/>
          <p:cNvSpPr>
            <a:spLocks noChangeShapeType="1"/>
          </p:cNvSpPr>
          <p:nvPr/>
        </p:nvSpPr>
        <p:spPr bwMode="auto">
          <a:xfrm flipV="1">
            <a:off x="1970088" y="1444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1" name="Line 208"/>
          <p:cNvSpPr>
            <a:spLocks noChangeShapeType="1"/>
          </p:cNvSpPr>
          <p:nvPr/>
        </p:nvSpPr>
        <p:spPr bwMode="auto">
          <a:xfrm flipV="1">
            <a:off x="1970088" y="1406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2" name="Line 209"/>
          <p:cNvSpPr>
            <a:spLocks noChangeShapeType="1"/>
          </p:cNvSpPr>
          <p:nvPr/>
        </p:nvSpPr>
        <p:spPr bwMode="auto">
          <a:xfrm flipV="1">
            <a:off x="1970088" y="1368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3" name="Line 210"/>
          <p:cNvSpPr>
            <a:spLocks noChangeShapeType="1"/>
          </p:cNvSpPr>
          <p:nvPr/>
        </p:nvSpPr>
        <p:spPr bwMode="auto">
          <a:xfrm flipV="1">
            <a:off x="1970088" y="1330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4" name="Line 211"/>
          <p:cNvSpPr>
            <a:spLocks noChangeShapeType="1"/>
          </p:cNvSpPr>
          <p:nvPr/>
        </p:nvSpPr>
        <p:spPr bwMode="auto">
          <a:xfrm flipV="1">
            <a:off x="1970088" y="1292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5" name="Line 212"/>
          <p:cNvSpPr>
            <a:spLocks noChangeShapeType="1"/>
          </p:cNvSpPr>
          <p:nvPr/>
        </p:nvSpPr>
        <p:spPr bwMode="auto">
          <a:xfrm flipV="1">
            <a:off x="2795588" y="6067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6" name="Line 213"/>
          <p:cNvSpPr>
            <a:spLocks noChangeShapeType="1"/>
          </p:cNvSpPr>
          <p:nvPr/>
        </p:nvSpPr>
        <p:spPr bwMode="auto">
          <a:xfrm flipV="1">
            <a:off x="2795588" y="6029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7" name="Line 214"/>
          <p:cNvSpPr>
            <a:spLocks noChangeShapeType="1"/>
          </p:cNvSpPr>
          <p:nvPr/>
        </p:nvSpPr>
        <p:spPr bwMode="auto">
          <a:xfrm flipV="1">
            <a:off x="2795588" y="5991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8" name="Line 215"/>
          <p:cNvSpPr>
            <a:spLocks noChangeShapeType="1"/>
          </p:cNvSpPr>
          <p:nvPr/>
        </p:nvSpPr>
        <p:spPr bwMode="auto">
          <a:xfrm flipV="1">
            <a:off x="2795588" y="5953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399" name="Line 216"/>
          <p:cNvSpPr>
            <a:spLocks noChangeShapeType="1"/>
          </p:cNvSpPr>
          <p:nvPr/>
        </p:nvSpPr>
        <p:spPr bwMode="auto">
          <a:xfrm flipV="1">
            <a:off x="2795588" y="5915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0" name="Line 217"/>
          <p:cNvSpPr>
            <a:spLocks noChangeShapeType="1"/>
          </p:cNvSpPr>
          <p:nvPr/>
        </p:nvSpPr>
        <p:spPr bwMode="auto">
          <a:xfrm flipV="1">
            <a:off x="2795588" y="5876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1" name="Line 218"/>
          <p:cNvSpPr>
            <a:spLocks noChangeShapeType="1"/>
          </p:cNvSpPr>
          <p:nvPr/>
        </p:nvSpPr>
        <p:spPr bwMode="auto">
          <a:xfrm flipV="1">
            <a:off x="2795588" y="5838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2" name="Line 219"/>
          <p:cNvSpPr>
            <a:spLocks noChangeShapeType="1"/>
          </p:cNvSpPr>
          <p:nvPr/>
        </p:nvSpPr>
        <p:spPr bwMode="auto">
          <a:xfrm flipV="1">
            <a:off x="2795588" y="5800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3" name="Line 220"/>
          <p:cNvSpPr>
            <a:spLocks noChangeShapeType="1"/>
          </p:cNvSpPr>
          <p:nvPr/>
        </p:nvSpPr>
        <p:spPr bwMode="auto">
          <a:xfrm flipV="1">
            <a:off x="2795588" y="5762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4" name="Line 222"/>
          <p:cNvSpPr>
            <a:spLocks noChangeShapeType="1"/>
          </p:cNvSpPr>
          <p:nvPr/>
        </p:nvSpPr>
        <p:spPr bwMode="auto">
          <a:xfrm flipV="1">
            <a:off x="2795588" y="5724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5" name="Line 223"/>
          <p:cNvSpPr>
            <a:spLocks noChangeShapeType="1"/>
          </p:cNvSpPr>
          <p:nvPr/>
        </p:nvSpPr>
        <p:spPr bwMode="auto">
          <a:xfrm flipV="1">
            <a:off x="2795588" y="5686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6" name="Line 224"/>
          <p:cNvSpPr>
            <a:spLocks noChangeShapeType="1"/>
          </p:cNvSpPr>
          <p:nvPr/>
        </p:nvSpPr>
        <p:spPr bwMode="auto">
          <a:xfrm flipV="1">
            <a:off x="2795588" y="5648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7" name="Line 225"/>
          <p:cNvSpPr>
            <a:spLocks noChangeShapeType="1"/>
          </p:cNvSpPr>
          <p:nvPr/>
        </p:nvSpPr>
        <p:spPr bwMode="auto">
          <a:xfrm flipV="1">
            <a:off x="2795588" y="5610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8" name="Line 226"/>
          <p:cNvSpPr>
            <a:spLocks noChangeShapeType="1"/>
          </p:cNvSpPr>
          <p:nvPr/>
        </p:nvSpPr>
        <p:spPr bwMode="auto">
          <a:xfrm flipV="1">
            <a:off x="2795588" y="5572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09" name="Line 227"/>
          <p:cNvSpPr>
            <a:spLocks noChangeShapeType="1"/>
          </p:cNvSpPr>
          <p:nvPr/>
        </p:nvSpPr>
        <p:spPr bwMode="auto">
          <a:xfrm flipV="1">
            <a:off x="2795588" y="5534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0" name="Line 228"/>
          <p:cNvSpPr>
            <a:spLocks noChangeShapeType="1"/>
          </p:cNvSpPr>
          <p:nvPr/>
        </p:nvSpPr>
        <p:spPr bwMode="auto">
          <a:xfrm flipV="1">
            <a:off x="2795588" y="5495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1" name="Line 229"/>
          <p:cNvSpPr>
            <a:spLocks noChangeShapeType="1"/>
          </p:cNvSpPr>
          <p:nvPr/>
        </p:nvSpPr>
        <p:spPr bwMode="auto">
          <a:xfrm flipV="1">
            <a:off x="2795588" y="5457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2" name="Line 230"/>
          <p:cNvSpPr>
            <a:spLocks noChangeShapeType="1"/>
          </p:cNvSpPr>
          <p:nvPr/>
        </p:nvSpPr>
        <p:spPr bwMode="auto">
          <a:xfrm flipV="1">
            <a:off x="2795588" y="5419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3" name="Line 231"/>
          <p:cNvSpPr>
            <a:spLocks noChangeShapeType="1"/>
          </p:cNvSpPr>
          <p:nvPr/>
        </p:nvSpPr>
        <p:spPr bwMode="auto">
          <a:xfrm flipV="1">
            <a:off x="2795588" y="5381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4" name="Line 232"/>
          <p:cNvSpPr>
            <a:spLocks noChangeShapeType="1"/>
          </p:cNvSpPr>
          <p:nvPr/>
        </p:nvSpPr>
        <p:spPr bwMode="auto">
          <a:xfrm flipV="1">
            <a:off x="2795588" y="5343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5" name="Line 233"/>
          <p:cNvSpPr>
            <a:spLocks noChangeShapeType="1"/>
          </p:cNvSpPr>
          <p:nvPr/>
        </p:nvSpPr>
        <p:spPr bwMode="auto">
          <a:xfrm flipV="1">
            <a:off x="2795588" y="5305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6" name="Line 234"/>
          <p:cNvSpPr>
            <a:spLocks noChangeShapeType="1"/>
          </p:cNvSpPr>
          <p:nvPr/>
        </p:nvSpPr>
        <p:spPr bwMode="auto">
          <a:xfrm flipV="1">
            <a:off x="2795588" y="5267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7" name="Line 235"/>
          <p:cNvSpPr>
            <a:spLocks noChangeShapeType="1"/>
          </p:cNvSpPr>
          <p:nvPr/>
        </p:nvSpPr>
        <p:spPr bwMode="auto">
          <a:xfrm flipV="1">
            <a:off x="2795588" y="5229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8" name="Line 236"/>
          <p:cNvSpPr>
            <a:spLocks noChangeShapeType="1"/>
          </p:cNvSpPr>
          <p:nvPr/>
        </p:nvSpPr>
        <p:spPr bwMode="auto">
          <a:xfrm flipV="1">
            <a:off x="2795588" y="5191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19" name="Line 237"/>
          <p:cNvSpPr>
            <a:spLocks noChangeShapeType="1"/>
          </p:cNvSpPr>
          <p:nvPr/>
        </p:nvSpPr>
        <p:spPr bwMode="auto">
          <a:xfrm flipV="1">
            <a:off x="2795588" y="5153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0" name="Line 238"/>
          <p:cNvSpPr>
            <a:spLocks noChangeShapeType="1"/>
          </p:cNvSpPr>
          <p:nvPr/>
        </p:nvSpPr>
        <p:spPr bwMode="auto">
          <a:xfrm flipV="1">
            <a:off x="2795588" y="5114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1" name="Line 239"/>
          <p:cNvSpPr>
            <a:spLocks noChangeShapeType="1"/>
          </p:cNvSpPr>
          <p:nvPr/>
        </p:nvSpPr>
        <p:spPr bwMode="auto">
          <a:xfrm flipV="1">
            <a:off x="2795588" y="5076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2" name="Line 240"/>
          <p:cNvSpPr>
            <a:spLocks noChangeShapeType="1"/>
          </p:cNvSpPr>
          <p:nvPr/>
        </p:nvSpPr>
        <p:spPr bwMode="auto">
          <a:xfrm flipV="1">
            <a:off x="2795588" y="5038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3" name="Line 241"/>
          <p:cNvSpPr>
            <a:spLocks noChangeShapeType="1"/>
          </p:cNvSpPr>
          <p:nvPr/>
        </p:nvSpPr>
        <p:spPr bwMode="auto">
          <a:xfrm flipV="1">
            <a:off x="2795588" y="5000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4" name="Line 242"/>
          <p:cNvSpPr>
            <a:spLocks noChangeShapeType="1"/>
          </p:cNvSpPr>
          <p:nvPr/>
        </p:nvSpPr>
        <p:spPr bwMode="auto">
          <a:xfrm flipV="1">
            <a:off x="2795588" y="4962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5" name="Line 243"/>
          <p:cNvSpPr>
            <a:spLocks noChangeShapeType="1"/>
          </p:cNvSpPr>
          <p:nvPr/>
        </p:nvSpPr>
        <p:spPr bwMode="auto">
          <a:xfrm flipV="1">
            <a:off x="2795588" y="4924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6" name="Line 244"/>
          <p:cNvSpPr>
            <a:spLocks noChangeShapeType="1"/>
          </p:cNvSpPr>
          <p:nvPr/>
        </p:nvSpPr>
        <p:spPr bwMode="auto">
          <a:xfrm flipV="1">
            <a:off x="2795588" y="4886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7" name="Line 245"/>
          <p:cNvSpPr>
            <a:spLocks noChangeShapeType="1"/>
          </p:cNvSpPr>
          <p:nvPr/>
        </p:nvSpPr>
        <p:spPr bwMode="auto">
          <a:xfrm flipV="1">
            <a:off x="2795588" y="4848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8" name="Line 246"/>
          <p:cNvSpPr>
            <a:spLocks noChangeShapeType="1"/>
          </p:cNvSpPr>
          <p:nvPr/>
        </p:nvSpPr>
        <p:spPr bwMode="auto">
          <a:xfrm flipV="1">
            <a:off x="2795588" y="4810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29" name="Line 247"/>
          <p:cNvSpPr>
            <a:spLocks noChangeShapeType="1"/>
          </p:cNvSpPr>
          <p:nvPr/>
        </p:nvSpPr>
        <p:spPr bwMode="auto">
          <a:xfrm flipV="1">
            <a:off x="2795588" y="4772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0" name="Line 248"/>
          <p:cNvSpPr>
            <a:spLocks noChangeShapeType="1"/>
          </p:cNvSpPr>
          <p:nvPr/>
        </p:nvSpPr>
        <p:spPr bwMode="auto">
          <a:xfrm flipV="1">
            <a:off x="2795588" y="4733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1" name="Line 249"/>
          <p:cNvSpPr>
            <a:spLocks noChangeShapeType="1"/>
          </p:cNvSpPr>
          <p:nvPr/>
        </p:nvSpPr>
        <p:spPr bwMode="auto">
          <a:xfrm flipV="1">
            <a:off x="2795588" y="4695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2" name="Line 250"/>
          <p:cNvSpPr>
            <a:spLocks noChangeShapeType="1"/>
          </p:cNvSpPr>
          <p:nvPr/>
        </p:nvSpPr>
        <p:spPr bwMode="auto">
          <a:xfrm flipV="1">
            <a:off x="2795588" y="4657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3" name="Line 251"/>
          <p:cNvSpPr>
            <a:spLocks noChangeShapeType="1"/>
          </p:cNvSpPr>
          <p:nvPr/>
        </p:nvSpPr>
        <p:spPr bwMode="auto">
          <a:xfrm flipV="1">
            <a:off x="2795588" y="4619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4" name="Line 252"/>
          <p:cNvSpPr>
            <a:spLocks noChangeShapeType="1"/>
          </p:cNvSpPr>
          <p:nvPr/>
        </p:nvSpPr>
        <p:spPr bwMode="auto">
          <a:xfrm flipV="1">
            <a:off x="2795588" y="4581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5" name="Line 253"/>
          <p:cNvSpPr>
            <a:spLocks noChangeShapeType="1"/>
          </p:cNvSpPr>
          <p:nvPr/>
        </p:nvSpPr>
        <p:spPr bwMode="auto">
          <a:xfrm flipV="1">
            <a:off x="2795588" y="4543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6" name="Line 254"/>
          <p:cNvSpPr>
            <a:spLocks noChangeShapeType="1"/>
          </p:cNvSpPr>
          <p:nvPr/>
        </p:nvSpPr>
        <p:spPr bwMode="auto">
          <a:xfrm flipV="1">
            <a:off x="2795588" y="4505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7" name="Line 255"/>
          <p:cNvSpPr>
            <a:spLocks noChangeShapeType="1"/>
          </p:cNvSpPr>
          <p:nvPr/>
        </p:nvSpPr>
        <p:spPr bwMode="auto">
          <a:xfrm flipV="1">
            <a:off x="2795588" y="4467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8" name="Line 256"/>
          <p:cNvSpPr>
            <a:spLocks noChangeShapeType="1"/>
          </p:cNvSpPr>
          <p:nvPr/>
        </p:nvSpPr>
        <p:spPr bwMode="auto">
          <a:xfrm flipV="1">
            <a:off x="2795588" y="4429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39" name="Line 257"/>
          <p:cNvSpPr>
            <a:spLocks noChangeShapeType="1"/>
          </p:cNvSpPr>
          <p:nvPr/>
        </p:nvSpPr>
        <p:spPr bwMode="auto">
          <a:xfrm flipV="1">
            <a:off x="2795588" y="4391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0" name="Line 258"/>
          <p:cNvSpPr>
            <a:spLocks noChangeShapeType="1"/>
          </p:cNvSpPr>
          <p:nvPr/>
        </p:nvSpPr>
        <p:spPr bwMode="auto">
          <a:xfrm flipV="1">
            <a:off x="2795588" y="4352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1" name="Line 259"/>
          <p:cNvSpPr>
            <a:spLocks noChangeShapeType="1"/>
          </p:cNvSpPr>
          <p:nvPr/>
        </p:nvSpPr>
        <p:spPr bwMode="auto">
          <a:xfrm flipV="1">
            <a:off x="2795588" y="4314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2" name="Line 260"/>
          <p:cNvSpPr>
            <a:spLocks noChangeShapeType="1"/>
          </p:cNvSpPr>
          <p:nvPr/>
        </p:nvSpPr>
        <p:spPr bwMode="auto">
          <a:xfrm flipV="1">
            <a:off x="2795588" y="4276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3" name="Line 261"/>
          <p:cNvSpPr>
            <a:spLocks noChangeShapeType="1"/>
          </p:cNvSpPr>
          <p:nvPr/>
        </p:nvSpPr>
        <p:spPr bwMode="auto">
          <a:xfrm flipV="1">
            <a:off x="2795588" y="4238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4" name="Line 262"/>
          <p:cNvSpPr>
            <a:spLocks noChangeShapeType="1"/>
          </p:cNvSpPr>
          <p:nvPr/>
        </p:nvSpPr>
        <p:spPr bwMode="auto">
          <a:xfrm flipV="1">
            <a:off x="2795588" y="4200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5" name="Line 263"/>
          <p:cNvSpPr>
            <a:spLocks noChangeShapeType="1"/>
          </p:cNvSpPr>
          <p:nvPr/>
        </p:nvSpPr>
        <p:spPr bwMode="auto">
          <a:xfrm flipV="1">
            <a:off x="2795588" y="4162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6" name="Line 264"/>
          <p:cNvSpPr>
            <a:spLocks noChangeShapeType="1"/>
          </p:cNvSpPr>
          <p:nvPr/>
        </p:nvSpPr>
        <p:spPr bwMode="auto">
          <a:xfrm flipV="1">
            <a:off x="2795588" y="4124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7" name="Line 265"/>
          <p:cNvSpPr>
            <a:spLocks noChangeShapeType="1"/>
          </p:cNvSpPr>
          <p:nvPr/>
        </p:nvSpPr>
        <p:spPr bwMode="auto">
          <a:xfrm flipV="1">
            <a:off x="2795588" y="4086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8" name="Line 266"/>
          <p:cNvSpPr>
            <a:spLocks noChangeShapeType="1"/>
          </p:cNvSpPr>
          <p:nvPr/>
        </p:nvSpPr>
        <p:spPr bwMode="auto">
          <a:xfrm flipV="1">
            <a:off x="2795588" y="4048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49" name="Line 267"/>
          <p:cNvSpPr>
            <a:spLocks noChangeShapeType="1"/>
          </p:cNvSpPr>
          <p:nvPr/>
        </p:nvSpPr>
        <p:spPr bwMode="auto">
          <a:xfrm flipV="1">
            <a:off x="2795588" y="4010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0" name="Line 268"/>
          <p:cNvSpPr>
            <a:spLocks noChangeShapeType="1"/>
          </p:cNvSpPr>
          <p:nvPr/>
        </p:nvSpPr>
        <p:spPr bwMode="auto">
          <a:xfrm flipV="1">
            <a:off x="2795588" y="3971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1" name="Line 269"/>
          <p:cNvSpPr>
            <a:spLocks noChangeShapeType="1"/>
          </p:cNvSpPr>
          <p:nvPr/>
        </p:nvSpPr>
        <p:spPr bwMode="auto">
          <a:xfrm flipV="1">
            <a:off x="2795588" y="3933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2" name="Line 270"/>
          <p:cNvSpPr>
            <a:spLocks noChangeShapeType="1"/>
          </p:cNvSpPr>
          <p:nvPr/>
        </p:nvSpPr>
        <p:spPr bwMode="auto">
          <a:xfrm flipV="1">
            <a:off x="2795588" y="3895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3" name="Line 271"/>
          <p:cNvSpPr>
            <a:spLocks noChangeShapeType="1"/>
          </p:cNvSpPr>
          <p:nvPr/>
        </p:nvSpPr>
        <p:spPr bwMode="auto">
          <a:xfrm flipV="1">
            <a:off x="2795588" y="3857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4" name="Line 272"/>
          <p:cNvSpPr>
            <a:spLocks noChangeShapeType="1"/>
          </p:cNvSpPr>
          <p:nvPr/>
        </p:nvSpPr>
        <p:spPr bwMode="auto">
          <a:xfrm flipV="1">
            <a:off x="2795588" y="3819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5" name="Line 273"/>
          <p:cNvSpPr>
            <a:spLocks noChangeShapeType="1"/>
          </p:cNvSpPr>
          <p:nvPr/>
        </p:nvSpPr>
        <p:spPr bwMode="auto">
          <a:xfrm flipV="1">
            <a:off x="2795588" y="3781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6" name="Line 274"/>
          <p:cNvSpPr>
            <a:spLocks noChangeShapeType="1"/>
          </p:cNvSpPr>
          <p:nvPr/>
        </p:nvSpPr>
        <p:spPr bwMode="auto">
          <a:xfrm flipV="1">
            <a:off x="2795588" y="3743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7" name="Line 275"/>
          <p:cNvSpPr>
            <a:spLocks noChangeShapeType="1"/>
          </p:cNvSpPr>
          <p:nvPr/>
        </p:nvSpPr>
        <p:spPr bwMode="auto">
          <a:xfrm flipV="1">
            <a:off x="2795588" y="3705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8" name="Line 276"/>
          <p:cNvSpPr>
            <a:spLocks noChangeShapeType="1"/>
          </p:cNvSpPr>
          <p:nvPr/>
        </p:nvSpPr>
        <p:spPr bwMode="auto">
          <a:xfrm flipV="1">
            <a:off x="2795588" y="3667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59" name="Line 277"/>
          <p:cNvSpPr>
            <a:spLocks noChangeShapeType="1"/>
          </p:cNvSpPr>
          <p:nvPr/>
        </p:nvSpPr>
        <p:spPr bwMode="auto">
          <a:xfrm flipV="1">
            <a:off x="2795588" y="3629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0" name="Line 278"/>
          <p:cNvSpPr>
            <a:spLocks noChangeShapeType="1"/>
          </p:cNvSpPr>
          <p:nvPr/>
        </p:nvSpPr>
        <p:spPr bwMode="auto">
          <a:xfrm flipV="1">
            <a:off x="2795588" y="3590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1" name="Line 279"/>
          <p:cNvSpPr>
            <a:spLocks noChangeShapeType="1"/>
          </p:cNvSpPr>
          <p:nvPr/>
        </p:nvSpPr>
        <p:spPr bwMode="auto">
          <a:xfrm flipV="1">
            <a:off x="2795588" y="3552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2" name="Line 280"/>
          <p:cNvSpPr>
            <a:spLocks noChangeShapeType="1"/>
          </p:cNvSpPr>
          <p:nvPr/>
        </p:nvSpPr>
        <p:spPr bwMode="auto">
          <a:xfrm flipV="1">
            <a:off x="2795588" y="3514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3" name="Line 281"/>
          <p:cNvSpPr>
            <a:spLocks noChangeShapeType="1"/>
          </p:cNvSpPr>
          <p:nvPr/>
        </p:nvSpPr>
        <p:spPr bwMode="auto">
          <a:xfrm flipV="1">
            <a:off x="2795588" y="3476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4" name="Line 282"/>
          <p:cNvSpPr>
            <a:spLocks noChangeShapeType="1"/>
          </p:cNvSpPr>
          <p:nvPr/>
        </p:nvSpPr>
        <p:spPr bwMode="auto">
          <a:xfrm flipV="1">
            <a:off x="2795588" y="3438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5" name="Line 283"/>
          <p:cNvSpPr>
            <a:spLocks noChangeShapeType="1"/>
          </p:cNvSpPr>
          <p:nvPr/>
        </p:nvSpPr>
        <p:spPr bwMode="auto">
          <a:xfrm flipV="1">
            <a:off x="2795588" y="3400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6" name="Line 284"/>
          <p:cNvSpPr>
            <a:spLocks noChangeShapeType="1"/>
          </p:cNvSpPr>
          <p:nvPr/>
        </p:nvSpPr>
        <p:spPr bwMode="auto">
          <a:xfrm flipV="1">
            <a:off x="2795588" y="3362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7" name="Line 285"/>
          <p:cNvSpPr>
            <a:spLocks noChangeShapeType="1"/>
          </p:cNvSpPr>
          <p:nvPr/>
        </p:nvSpPr>
        <p:spPr bwMode="auto">
          <a:xfrm flipV="1">
            <a:off x="2795588" y="3324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8" name="Line 286"/>
          <p:cNvSpPr>
            <a:spLocks noChangeShapeType="1"/>
          </p:cNvSpPr>
          <p:nvPr/>
        </p:nvSpPr>
        <p:spPr bwMode="auto">
          <a:xfrm flipV="1">
            <a:off x="2795588" y="3286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69" name="Line 287"/>
          <p:cNvSpPr>
            <a:spLocks noChangeShapeType="1"/>
          </p:cNvSpPr>
          <p:nvPr/>
        </p:nvSpPr>
        <p:spPr bwMode="auto">
          <a:xfrm flipV="1">
            <a:off x="2795588" y="3248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0" name="Line 288"/>
          <p:cNvSpPr>
            <a:spLocks noChangeShapeType="1"/>
          </p:cNvSpPr>
          <p:nvPr/>
        </p:nvSpPr>
        <p:spPr bwMode="auto">
          <a:xfrm flipV="1">
            <a:off x="2795588" y="3209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1" name="Line 289"/>
          <p:cNvSpPr>
            <a:spLocks noChangeShapeType="1"/>
          </p:cNvSpPr>
          <p:nvPr/>
        </p:nvSpPr>
        <p:spPr bwMode="auto">
          <a:xfrm flipV="1">
            <a:off x="2795588" y="3171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2" name="Line 290"/>
          <p:cNvSpPr>
            <a:spLocks noChangeShapeType="1"/>
          </p:cNvSpPr>
          <p:nvPr/>
        </p:nvSpPr>
        <p:spPr bwMode="auto">
          <a:xfrm flipV="1">
            <a:off x="2795588" y="3133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3" name="Line 291"/>
          <p:cNvSpPr>
            <a:spLocks noChangeShapeType="1"/>
          </p:cNvSpPr>
          <p:nvPr/>
        </p:nvSpPr>
        <p:spPr bwMode="auto">
          <a:xfrm flipV="1">
            <a:off x="2795588" y="3095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4" name="Line 292"/>
          <p:cNvSpPr>
            <a:spLocks noChangeShapeType="1"/>
          </p:cNvSpPr>
          <p:nvPr/>
        </p:nvSpPr>
        <p:spPr bwMode="auto">
          <a:xfrm flipV="1">
            <a:off x="2795588" y="3057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5" name="Line 293"/>
          <p:cNvSpPr>
            <a:spLocks noChangeShapeType="1"/>
          </p:cNvSpPr>
          <p:nvPr/>
        </p:nvSpPr>
        <p:spPr bwMode="auto">
          <a:xfrm flipV="1">
            <a:off x="2795588" y="3019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6" name="Line 294"/>
          <p:cNvSpPr>
            <a:spLocks noChangeShapeType="1"/>
          </p:cNvSpPr>
          <p:nvPr/>
        </p:nvSpPr>
        <p:spPr bwMode="auto">
          <a:xfrm flipV="1">
            <a:off x="2795588" y="2981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7" name="Line 295"/>
          <p:cNvSpPr>
            <a:spLocks noChangeShapeType="1"/>
          </p:cNvSpPr>
          <p:nvPr/>
        </p:nvSpPr>
        <p:spPr bwMode="auto">
          <a:xfrm flipV="1">
            <a:off x="2795588" y="2943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8" name="Line 296"/>
          <p:cNvSpPr>
            <a:spLocks noChangeShapeType="1"/>
          </p:cNvSpPr>
          <p:nvPr/>
        </p:nvSpPr>
        <p:spPr bwMode="auto">
          <a:xfrm flipV="1">
            <a:off x="2795588" y="2905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79" name="Line 297"/>
          <p:cNvSpPr>
            <a:spLocks noChangeShapeType="1"/>
          </p:cNvSpPr>
          <p:nvPr/>
        </p:nvSpPr>
        <p:spPr bwMode="auto">
          <a:xfrm flipV="1">
            <a:off x="2795588" y="2867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0" name="Line 298"/>
          <p:cNvSpPr>
            <a:spLocks noChangeShapeType="1"/>
          </p:cNvSpPr>
          <p:nvPr/>
        </p:nvSpPr>
        <p:spPr bwMode="auto">
          <a:xfrm flipV="1">
            <a:off x="2795588" y="2828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1" name="Line 299"/>
          <p:cNvSpPr>
            <a:spLocks noChangeShapeType="1"/>
          </p:cNvSpPr>
          <p:nvPr/>
        </p:nvSpPr>
        <p:spPr bwMode="auto">
          <a:xfrm flipV="1">
            <a:off x="2795588" y="2790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2" name="Line 300"/>
          <p:cNvSpPr>
            <a:spLocks noChangeShapeType="1"/>
          </p:cNvSpPr>
          <p:nvPr/>
        </p:nvSpPr>
        <p:spPr bwMode="auto">
          <a:xfrm flipV="1">
            <a:off x="2795588" y="2752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3" name="Line 301"/>
          <p:cNvSpPr>
            <a:spLocks noChangeShapeType="1"/>
          </p:cNvSpPr>
          <p:nvPr/>
        </p:nvSpPr>
        <p:spPr bwMode="auto">
          <a:xfrm flipV="1">
            <a:off x="2795588" y="2714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4" name="Line 302"/>
          <p:cNvSpPr>
            <a:spLocks noChangeShapeType="1"/>
          </p:cNvSpPr>
          <p:nvPr/>
        </p:nvSpPr>
        <p:spPr bwMode="auto">
          <a:xfrm flipV="1">
            <a:off x="2795588" y="2676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5" name="Line 303"/>
          <p:cNvSpPr>
            <a:spLocks noChangeShapeType="1"/>
          </p:cNvSpPr>
          <p:nvPr/>
        </p:nvSpPr>
        <p:spPr bwMode="auto">
          <a:xfrm flipV="1">
            <a:off x="2795588" y="2638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6" name="Line 304"/>
          <p:cNvSpPr>
            <a:spLocks noChangeShapeType="1"/>
          </p:cNvSpPr>
          <p:nvPr/>
        </p:nvSpPr>
        <p:spPr bwMode="auto">
          <a:xfrm flipV="1">
            <a:off x="2795588" y="2600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7" name="Line 305"/>
          <p:cNvSpPr>
            <a:spLocks noChangeShapeType="1"/>
          </p:cNvSpPr>
          <p:nvPr/>
        </p:nvSpPr>
        <p:spPr bwMode="auto">
          <a:xfrm flipV="1">
            <a:off x="2795588" y="2562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8" name="Line 306"/>
          <p:cNvSpPr>
            <a:spLocks noChangeShapeType="1"/>
          </p:cNvSpPr>
          <p:nvPr/>
        </p:nvSpPr>
        <p:spPr bwMode="auto">
          <a:xfrm flipV="1">
            <a:off x="2795588" y="2524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89" name="Line 307"/>
          <p:cNvSpPr>
            <a:spLocks noChangeShapeType="1"/>
          </p:cNvSpPr>
          <p:nvPr/>
        </p:nvSpPr>
        <p:spPr bwMode="auto">
          <a:xfrm flipV="1">
            <a:off x="2795588" y="2486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0" name="Line 308"/>
          <p:cNvSpPr>
            <a:spLocks noChangeShapeType="1"/>
          </p:cNvSpPr>
          <p:nvPr/>
        </p:nvSpPr>
        <p:spPr bwMode="auto">
          <a:xfrm flipV="1">
            <a:off x="2795588" y="2447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1" name="Line 309"/>
          <p:cNvSpPr>
            <a:spLocks noChangeShapeType="1"/>
          </p:cNvSpPr>
          <p:nvPr/>
        </p:nvSpPr>
        <p:spPr bwMode="auto">
          <a:xfrm flipV="1">
            <a:off x="2795588" y="2409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2" name="Line 310"/>
          <p:cNvSpPr>
            <a:spLocks noChangeShapeType="1"/>
          </p:cNvSpPr>
          <p:nvPr/>
        </p:nvSpPr>
        <p:spPr bwMode="auto">
          <a:xfrm flipV="1">
            <a:off x="2795588" y="2371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3" name="Line 311"/>
          <p:cNvSpPr>
            <a:spLocks noChangeShapeType="1"/>
          </p:cNvSpPr>
          <p:nvPr/>
        </p:nvSpPr>
        <p:spPr bwMode="auto">
          <a:xfrm flipV="1">
            <a:off x="2795588" y="2333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4" name="Line 312"/>
          <p:cNvSpPr>
            <a:spLocks noChangeShapeType="1"/>
          </p:cNvSpPr>
          <p:nvPr/>
        </p:nvSpPr>
        <p:spPr bwMode="auto">
          <a:xfrm flipV="1">
            <a:off x="2795588" y="2295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5" name="Line 313"/>
          <p:cNvSpPr>
            <a:spLocks noChangeShapeType="1"/>
          </p:cNvSpPr>
          <p:nvPr/>
        </p:nvSpPr>
        <p:spPr bwMode="auto">
          <a:xfrm flipV="1">
            <a:off x="2795588" y="2257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6" name="Line 314"/>
          <p:cNvSpPr>
            <a:spLocks noChangeShapeType="1"/>
          </p:cNvSpPr>
          <p:nvPr/>
        </p:nvSpPr>
        <p:spPr bwMode="auto">
          <a:xfrm flipV="1">
            <a:off x="2795588" y="2219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7" name="Line 315"/>
          <p:cNvSpPr>
            <a:spLocks noChangeShapeType="1"/>
          </p:cNvSpPr>
          <p:nvPr/>
        </p:nvSpPr>
        <p:spPr bwMode="auto">
          <a:xfrm flipV="1">
            <a:off x="2795588" y="2181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8" name="Line 316"/>
          <p:cNvSpPr>
            <a:spLocks noChangeShapeType="1"/>
          </p:cNvSpPr>
          <p:nvPr/>
        </p:nvSpPr>
        <p:spPr bwMode="auto">
          <a:xfrm flipV="1">
            <a:off x="2795588" y="2143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499" name="Line 317"/>
          <p:cNvSpPr>
            <a:spLocks noChangeShapeType="1"/>
          </p:cNvSpPr>
          <p:nvPr/>
        </p:nvSpPr>
        <p:spPr bwMode="auto">
          <a:xfrm flipV="1">
            <a:off x="2795588" y="2105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0" name="Line 318"/>
          <p:cNvSpPr>
            <a:spLocks noChangeShapeType="1"/>
          </p:cNvSpPr>
          <p:nvPr/>
        </p:nvSpPr>
        <p:spPr bwMode="auto">
          <a:xfrm flipV="1">
            <a:off x="2795588" y="2066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1" name="Line 319"/>
          <p:cNvSpPr>
            <a:spLocks noChangeShapeType="1"/>
          </p:cNvSpPr>
          <p:nvPr/>
        </p:nvSpPr>
        <p:spPr bwMode="auto">
          <a:xfrm flipV="1">
            <a:off x="2795588" y="2028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2" name="Line 320"/>
          <p:cNvSpPr>
            <a:spLocks noChangeShapeType="1"/>
          </p:cNvSpPr>
          <p:nvPr/>
        </p:nvSpPr>
        <p:spPr bwMode="auto">
          <a:xfrm flipV="1">
            <a:off x="2795588" y="1990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3" name="Line 321"/>
          <p:cNvSpPr>
            <a:spLocks noChangeShapeType="1"/>
          </p:cNvSpPr>
          <p:nvPr/>
        </p:nvSpPr>
        <p:spPr bwMode="auto">
          <a:xfrm flipV="1">
            <a:off x="2795588" y="1952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4" name="Line 322"/>
          <p:cNvSpPr>
            <a:spLocks noChangeShapeType="1"/>
          </p:cNvSpPr>
          <p:nvPr/>
        </p:nvSpPr>
        <p:spPr bwMode="auto">
          <a:xfrm flipV="1">
            <a:off x="2795588" y="1914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5" name="Line 323"/>
          <p:cNvSpPr>
            <a:spLocks noChangeShapeType="1"/>
          </p:cNvSpPr>
          <p:nvPr/>
        </p:nvSpPr>
        <p:spPr bwMode="auto">
          <a:xfrm flipV="1">
            <a:off x="2795588" y="1876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6" name="Line 324"/>
          <p:cNvSpPr>
            <a:spLocks noChangeShapeType="1"/>
          </p:cNvSpPr>
          <p:nvPr/>
        </p:nvSpPr>
        <p:spPr bwMode="auto">
          <a:xfrm flipV="1">
            <a:off x="2795588" y="1838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7" name="Line 325"/>
          <p:cNvSpPr>
            <a:spLocks noChangeShapeType="1"/>
          </p:cNvSpPr>
          <p:nvPr/>
        </p:nvSpPr>
        <p:spPr bwMode="auto">
          <a:xfrm flipV="1">
            <a:off x="2795588" y="1800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8" name="Line 326"/>
          <p:cNvSpPr>
            <a:spLocks noChangeShapeType="1"/>
          </p:cNvSpPr>
          <p:nvPr/>
        </p:nvSpPr>
        <p:spPr bwMode="auto">
          <a:xfrm flipV="1">
            <a:off x="2795588" y="1762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09" name="Line 327"/>
          <p:cNvSpPr>
            <a:spLocks noChangeShapeType="1"/>
          </p:cNvSpPr>
          <p:nvPr/>
        </p:nvSpPr>
        <p:spPr bwMode="auto">
          <a:xfrm flipV="1">
            <a:off x="2795588" y="1724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0" name="Line 328"/>
          <p:cNvSpPr>
            <a:spLocks noChangeShapeType="1"/>
          </p:cNvSpPr>
          <p:nvPr/>
        </p:nvSpPr>
        <p:spPr bwMode="auto">
          <a:xfrm flipV="1">
            <a:off x="2795588" y="1685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1" name="Line 329"/>
          <p:cNvSpPr>
            <a:spLocks noChangeShapeType="1"/>
          </p:cNvSpPr>
          <p:nvPr/>
        </p:nvSpPr>
        <p:spPr bwMode="auto">
          <a:xfrm flipV="1">
            <a:off x="2795588" y="16478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2" name="Line 330"/>
          <p:cNvSpPr>
            <a:spLocks noChangeShapeType="1"/>
          </p:cNvSpPr>
          <p:nvPr/>
        </p:nvSpPr>
        <p:spPr bwMode="auto">
          <a:xfrm flipV="1">
            <a:off x="2795588" y="16097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3" name="Line 331"/>
          <p:cNvSpPr>
            <a:spLocks noChangeShapeType="1"/>
          </p:cNvSpPr>
          <p:nvPr/>
        </p:nvSpPr>
        <p:spPr bwMode="auto">
          <a:xfrm flipV="1">
            <a:off x="2795588" y="15716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4" name="Line 332"/>
          <p:cNvSpPr>
            <a:spLocks noChangeShapeType="1"/>
          </p:cNvSpPr>
          <p:nvPr/>
        </p:nvSpPr>
        <p:spPr bwMode="auto">
          <a:xfrm flipV="1">
            <a:off x="2795588" y="15335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5" name="Line 333"/>
          <p:cNvSpPr>
            <a:spLocks noChangeShapeType="1"/>
          </p:cNvSpPr>
          <p:nvPr/>
        </p:nvSpPr>
        <p:spPr bwMode="auto">
          <a:xfrm flipV="1">
            <a:off x="2795588" y="14954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6" name="Line 334"/>
          <p:cNvSpPr>
            <a:spLocks noChangeShapeType="1"/>
          </p:cNvSpPr>
          <p:nvPr/>
        </p:nvSpPr>
        <p:spPr bwMode="auto">
          <a:xfrm flipV="1">
            <a:off x="2795588" y="14573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7" name="Line 335"/>
          <p:cNvSpPr>
            <a:spLocks noChangeShapeType="1"/>
          </p:cNvSpPr>
          <p:nvPr/>
        </p:nvSpPr>
        <p:spPr bwMode="auto">
          <a:xfrm flipV="1">
            <a:off x="2795588" y="14192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8" name="Line 336"/>
          <p:cNvSpPr>
            <a:spLocks noChangeShapeType="1"/>
          </p:cNvSpPr>
          <p:nvPr/>
        </p:nvSpPr>
        <p:spPr bwMode="auto">
          <a:xfrm flipV="1">
            <a:off x="2795588" y="13811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19" name="Line 337"/>
          <p:cNvSpPr>
            <a:spLocks noChangeShapeType="1"/>
          </p:cNvSpPr>
          <p:nvPr/>
        </p:nvSpPr>
        <p:spPr bwMode="auto">
          <a:xfrm flipV="1">
            <a:off x="2795588" y="13430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20" name="Line 338"/>
          <p:cNvSpPr>
            <a:spLocks noChangeShapeType="1"/>
          </p:cNvSpPr>
          <p:nvPr/>
        </p:nvSpPr>
        <p:spPr bwMode="auto">
          <a:xfrm flipV="1">
            <a:off x="2795588" y="1304925"/>
            <a:ext cx="1587"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37521" name="Text Box 3"/>
          <p:cNvSpPr txBox="1">
            <a:spLocks noChangeArrowheads="1"/>
          </p:cNvSpPr>
          <p:nvPr/>
        </p:nvSpPr>
        <p:spPr bwMode="auto">
          <a:xfrm>
            <a:off x="7197725" y="3560763"/>
            <a:ext cx="1600200" cy="915987"/>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b="1">
                <a:solidFill>
                  <a:srgbClr val="FFFF00"/>
                </a:solidFill>
                <a:cs typeface="Arial" charset="0"/>
              </a:rPr>
              <a:t>HR 0.81</a:t>
            </a:r>
            <a:br>
              <a:rPr lang="en-US" b="1">
                <a:solidFill>
                  <a:srgbClr val="FFFF00"/>
                </a:solidFill>
                <a:cs typeface="Arial" charset="0"/>
              </a:rPr>
            </a:br>
            <a:r>
              <a:rPr lang="en-US" b="1">
                <a:solidFill>
                  <a:srgbClr val="FFFF00"/>
                </a:solidFill>
                <a:cs typeface="Arial" charset="0"/>
              </a:rPr>
              <a:t>(0.73-0.90)</a:t>
            </a:r>
            <a:br>
              <a:rPr lang="en-US" b="1">
                <a:solidFill>
                  <a:srgbClr val="FFFF00"/>
                </a:solidFill>
                <a:cs typeface="Arial" charset="0"/>
              </a:rPr>
            </a:br>
            <a:r>
              <a:rPr lang="en-US" b="1">
                <a:solidFill>
                  <a:srgbClr val="FFFF00"/>
                </a:solidFill>
                <a:cs typeface="Arial" charset="0"/>
              </a:rPr>
              <a:t>P=0.0004</a:t>
            </a:r>
          </a:p>
        </p:txBody>
      </p:sp>
      <p:sp>
        <p:nvSpPr>
          <p:cNvPr id="137522" name="Text Box 4"/>
          <p:cNvSpPr txBox="1">
            <a:spLocks noChangeArrowheads="1"/>
          </p:cNvSpPr>
          <p:nvPr/>
        </p:nvSpPr>
        <p:spPr bwMode="auto">
          <a:xfrm>
            <a:off x="5383213" y="3222625"/>
            <a:ext cx="27305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b="1">
                <a:solidFill>
                  <a:srgbClr val="FFFF00"/>
                </a:solidFill>
                <a:cs typeface="Arial" charset="0"/>
              </a:rPr>
              <a:t>Prasugrel </a:t>
            </a:r>
          </a:p>
        </p:txBody>
      </p:sp>
      <p:sp>
        <p:nvSpPr>
          <p:cNvPr id="137523" name="Text Box 5"/>
          <p:cNvSpPr txBox="1">
            <a:spLocks noChangeArrowheads="1"/>
          </p:cNvSpPr>
          <p:nvPr/>
        </p:nvSpPr>
        <p:spPr bwMode="auto">
          <a:xfrm>
            <a:off x="5384800" y="1668463"/>
            <a:ext cx="27305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b="1">
                <a:solidFill>
                  <a:srgbClr val="BBE0E3"/>
                </a:solidFill>
                <a:cs typeface="Arial" charset="0"/>
              </a:rPr>
              <a:t>Clopidogrel</a:t>
            </a:r>
            <a:endParaRPr lang="en-US" sz="2000" b="1">
              <a:solidFill>
                <a:srgbClr val="66FFFF"/>
              </a:solidFill>
              <a:cs typeface="Arial" charset="0"/>
            </a:endParaRPr>
          </a:p>
        </p:txBody>
      </p:sp>
      <p:sp>
        <p:nvSpPr>
          <p:cNvPr id="137524" name="Text Box 6"/>
          <p:cNvSpPr txBox="1">
            <a:spLocks noChangeArrowheads="1"/>
          </p:cNvSpPr>
          <p:nvPr/>
        </p:nvSpPr>
        <p:spPr bwMode="auto">
          <a:xfrm>
            <a:off x="2413000" y="3852863"/>
            <a:ext cx="16002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200" b="1">
                <a:solidFill>
                  <a:srgbClr val="FFFF00"/>
                </a:solidFill>
                <a:cs typeface="Arial" charset="0"/>
              </a:rPr>
              <a:t>HR 0.80</a:t>
            </a:r>
            <a:br>
              <a:rPr lang="en-US" sz="1200" b="1">
                <a:solidFill>
                  <a:srgbClr val="FFFF00"/>
                </a:solidFill>
                <a:cs typeface="Arial" charset="0"/>
              </a:rPr>
            </a:br>
            <a:r>
              <a:rPr lang="en-US" sz="1200" b="1">
                <a:solidFill>
                  <a:srgbClr val="FFFF00"/>
                </a:solidFill>
                <a:cs typeface="Arial" charset="0"/>
              </a:rPr>
              <a:t>P=0.0003</a:t>
            </a:r>
          </a:p>
        </p:txBody>
      </p:sp>
      <p:sp>
        <p:nvSpPr>
          <p:cNvPr id="137525" name="Text Box 7"/>
          <p:cNvSpPr txBox="1">
            <a:spLocks noChangeArrowheads="1"/>
          </p:cNvSpPr>
          <p:nvPr/>
        </p:nvSpPr>
        <p:spPr bwMode="auto">
          <a:xfrm>
            <a:off x="1587500" y="4271963"/>
            <a:ext cx="16002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200" b="1">
                <a:solidFill>
                  <a:srgbClr val="FFFF00"/>
                </a:solidFill>
                <a:cs typeface="Arial" charset="0"/>
              </a:rPr>
              <a:t>HR 0.77</a:t>
            </a:r>
            <a:br>
              <a:rPr lang="en-US" sz="1200" b="1">
                <a:solidFill>
                  <a:srgbClr val="FFFF00"/>
                </a:solidFill>
                <a:cs typeface="Arial" charset="0"/>
              </a:rPr>
            </a:br>
            <a:r>
              <a:rPr lang="en-US" sz="1200" b="1">
                <a:solidFill>
                  <a:srgbClr val="FFFF00"/>
                </a:solidFill>
                <a:cs typeface="Arial" charset="0"/>
              </a:rPr>
              <a:t>P=0.0001</a:t>
            </a:r>
          </a:p>
        </p:txBody>
      </p:sp>
      <p:sp>
        <p:nvSpPr>
          <p:cNvPr id="137526" name="Text Box 15"/>
          <p:cNvSpPr txBox="1">
            <a:spLocks noChangeArrowheads="1"/>
          </p:cNvSpPr>
          <p:nvPr/>
        </p:nvSpPr>
        <p:spPr bwMode="auto">
          <a:xfrm>
            <a:off x="2597150" y="6408738"/>
            <a:ext cx="44577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b="1">
                <a:solidFill>
                  <a:srgbClr val="FFFFFF"/>
                </a:solidFill>
                <a:cs typeface="Arial" charset="0"/>
              </a:rPr>
              <a:t>Days</a:t>
            </a:r>
          </a:p>
        </p:txBody>
      </p:sp>
      <p:sp>
        <p:nvSpPr>
          <p:cNvPr id="137527" name="Text Box 16"/>
          <p:cNvSpPr txBox="1">
            <a:spLocks noChangeArrowheads="1"/>
          </p:cNvSpPr>
          <p:nvPr/>
        </p:nvSpPr>
        <p:spPr bwMode="auto">
          <a:xfrm rot="-5400000">
            <a:off x="-827087" y="2994025"/>
            <a:ext cx="34417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b="1">
                <a:solidFill>
                  <a:srgbClr val="FFFFFF"/>
                </a:solidFill>
                <a:cs typeface="Arial" charset="0"/>
              </a:rPr>
              <a:t> Primary Endpoint (%)</a:t>
            </a:r>
          </a:p>
        </p:txBody>
      </p:sp>
      <p:sp>
        <p:nvSpPr>
          <p:cNvPr id="137528" name="Text Box 18"/>
          <p:cNvSpPr txBox="1">
            <a:spLocks noChangeArrowheads="1"/>
          </p:cNvSpPr>
          <p:nvPr/>
        </p:nvSpPr>
        <p:spPr bwMode="auto">
          <a:xfrm>
            <a:off x="7578725" y="1909763"/>
            <a:ext cx="838200" cy="6413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b="1">
                <a:solidFill>
                  <a:srgbClr val="BBE0E3"/>
                </a:solidFill>
                <a:cs typeface="Arial" charset="0"/>
              </a:rPr>
              <a:t>12.1</a:t>
            </a:r>
            <a:br>
              <a:rPr lang="en-US" b="1">
                <a:solidFill>
                  <a:srgbClr val="BBE0E3"/>
                </a:solidFill>
                <a:cs typeface="Arial" charset="0"/>
              </a:rPr>
            </a:br>
            <a:r>
              <a:rPr lang="en-US" b="1">
                <a:solidFill>
                  <a:srgbClr val="BBE0E3"/>
                </a:solidFill>
                <a:cs typeface="Arial" charset="0"/>
              </a:rPr>
              <a:t>(781)</a:t>
            </a:r>
          </a:p>
        </p:txBody>
      </p:sp>
      <p:sp>
        <p:nvSpPr>
          <p:cNvPr id="137529" name="Text Box 19"/>
          <p:cNvSpPr txBox="1">
            <a:spLocks noChangeArrowheads="1"/>
          </p:cNvSpPr>
          <p:nvPr/>
        </p:nvSpPr>
        <p:spPr bwMode="auto">
          <a:xfrm>
            <a:off x="7578725" y="2709863"/>
            <a:ext cx="838200" cy="6413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b="1">
                <a:solidFill>
                  <a:srgbClr val="FFFF00"/>
                </a:solidFill>
                <a:cs typeface="Arial" charset="0"/>
              </a:rPr>
              <a:t>9.9 (643)</a:t>
            </a:r>
          </a:p>
        </p:txBody>
      </p:sp>
      <p:sp>
        <p:nvSpPr>
          <p:cNvPr id="137530" name="Line 341"/>
          <p:cNvSpPr>
            <a:spLocks noChangeShapeType="1"/>
          </p:cNvSpPr>
          <p:nvPr/>
        </p:nvSpPr>
        <p:spPr bwMode="auto">
          <a:xfrm flipV="1">
            <a:off x="1981200" y="1300163"/>
            <a:ext cx="0" cy="4775200"/>
          </a:xfrm>
          <a:prstGeom prst="line">
            <a:avLst/>
          </a:prstGeom>
          <a:noFill/>
          <a:ln w="38100" cap="rnd">
            <a:solidFill>
              <a:schemeClr val="bg1"/>
            </a:solidFill>
            <a:prstDash val="sysDot"/>
            <a:round/>
            <a:headEnd/>
            <a:tailEnd/>
          </a:ln>
        </p:spPr>
        <p:txBody>
          <a:bodyPr wrap="none" anchor="ctr"/>
          <a:lstStyle/>
          <a:p>
            <a:pPr defTabSz="457200" fontAlgn="base">
              <a:spcBef>
                <a:spcPct val="0"/>
              </a:spcBef>
              <a:spcAft>
                <a:spcPct val="0"/>
              </a:spcAft>
            </a:pPr>
            <a:endParaRPr lang="fr-FR">
              <a:solidFill>
                <a:srgbClr val="000000"/>
              </a:solidFill>
              <a:cs typeface="Arial" charset="0"/>
            </a:endParaRPr>
          </a:p>
        </p:txBody>
      </p:sp>
      <p:sp>
        <p:nvSpPr>
          <p:cNvPr id="137531" name="Line 342"/>
          <p:cNvSpPr>
            <a:spLocks noChangeShapeType="1"/>
          </p:cNvSpPr>
          <p:nvPr/>
        </p:nvSpPr>
        <p:spPr bwMode="auto">
          <a:xfrm flipV="1">
            <a:off x="2794000" y="1300163"/>
            <a:ext cx="0" cy="4775200"/>
          </a:xfrm>
          <a:prstGeom prst="line">
            <a:avLst/>
          </a:prstGeom>
          <a:noFill/>
          <a:ln w="38100" cap="rnd">
            <a:solidFill>
              <a:schemeClr val="bg1"/>
            </a:solidFill>
            <a:prstDash val="sysDot"/>
            <a:round/>
            <a:headEnd/>
            <a:tailEnd/>
          </a:ln>
        </p:spPr>
        <p:txBody>
          <a:bodyPr wrap="none" anchor="ctr"/>
          <a:lstStyle/>
          <a:p>
            <a:pPr defTabSz="457200" fontAlgn="base">
              <a:spcBef>
                <a:spcPct val="0"/>
              </a:spcBef>
              <a:spcAft>
                <a:spcPct val="0"/>
              </a:spcAft>
            </a:pPr>
            <a:endParaRPr lang="fr-FR">
              <a:solidFill>
                <a:srgbClr val="000000"/>
              </a:solidFill>
              <a:cs typeface="Arial" charset="0"/>
            </a:endParaRPr>
          </a:p>
        </p:txBody>
      </p:sp>
      <p:sp>
        <p:nvSpPr>
          <p:cNvPr id="18778" name="Text Box 346"/>
          <p:cNvSpPr txBox="1">
            <a:spLocks noChangeArrowheads="1"/>
          </p:cNvSpPr>
          <p:nvPr/>
        </p:nvSpPr>
        <p:spPr bwMode="auto">
          <a:xfrm>
            <a:off x="349250" y="176213"/>
            <a:ext cx="8286750" cy="1066800"/>
          </a:xfrm>
          <a:prstGeom prst="rect">
            <a:avLst/>
          </a:prstGeom>
          <a:noFill/>
          <a:ln w="9525">
            <a:noFill/>
            <a:miter lim="800000"/>
            <a:headEnd/>
            <a:tailEnd/>
          </a:ln>
        </p:spPr>
        <p:txBody>
          <a:bodyPr wrap="square">
            <a:spAutoFit/>
          </a:bodyPr>
          <a:lstStyle/>
          <a:p>
            <a:pPr eaLnBrk="0" fontAlgn="base" hangingPunct="0">
              <a:spcBef>
                <a:spcPct val="50000"/>
              </a:spcBef>
              <a:spcAft>
                <a:spcPct val="0"/>
              </a:spcAft>
              <a:defRPr/>
            </a:pPr>
            <a:r>
              <a:rPr lang="en-US" sz="3200" dirty="0">
                <a:solidFill>
                  <a:srgbClr val="FFFFFF"/>
                </a:solidFill>
                <a:latin typeface="Calibri" pitchFamily="34" charset="0"/>
                <a:cs typeface="Arial" charset="0"/>
              </a:rPr>
              <a:t>Primary endpoint</a:t>
            </a:r>
            <a:br>
              <a:rPr lang="en-US" sz="3200" dirty="0">
                <a:solidFill>
                  <a:srgbClr val="FFFFFF"/>
                </a:solidFill>
                <a:latin typeface="Calibri" pitchFamily="34" charset="0"/>
                <a:cs typeface="Arial" charset="0"/>
              </a:rPr>
            </a:br>
            <a:r>
              <a:rPr lang="en-US" sz="3200" dirty="0">
                <a:solidFill>
                  <a:srgbClr val="FFFFFF"/>
                </a:solidFill>
                <a:latin typeface="Calibri" pitchFamily="34" charset="0"/>
                <a:cs typeface="Arial" charset="0"/>
              </a:rPr>
              <a:t>CV death, MI, stroke</a:t>
            </a:r>
          </a:p>
        </p:txBody>
      </p:sp>
      <p:sp>
        <p:nvSpPr>
          <p:cNvPr id="137533" name="Text Box 347"/>
          <p:cNvSpPr txBox="1">
            <a:spLocks noChangeArrowheads="1"/>
          </p:cNvSpPr>
          <p:nvPr/>
        </p:nvSpPr>
        <p:spPr bwMode="auto">
          <a:xfrm>
            <a:off x="7197725" y="4424363"/>
            <a:ext cx="1600200" cy="366712"/>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b="1">
                <a:solidFill>
                  <a:srgbClr val="FFFF00"/>
                </a:solidFill>
                <a:cs typeface="Arial" charset="0"/>
              </a:rPr>
              <a:t>NNT= 46</a:t>
            </a:r>
          </a:p>
        </p:txBody>
      </p:sp>
      <p:sp>
        <p:nvSpPr>
          <p:cNvPr id="18780" name="Rectangle 348"/>
          <p:cNvSpPr>
            <a:spLocks noChangeArrowheads="1"/>
          </p:cNvSpPr>
          <p:nvPr/>
        </p:nvSpPr>
        <p:spPr bwMode="auto">
          <a:xfrm>
            <a:off x="4629150" y="5608638"/>
            <a:ext cx="1422400" cy="3667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defRPr/>
            </a:pPr>
            <a:r>
              <a:rPr lang="en-US" b="1">
                <a:solidFill>
                  <a:srgbClr val="FFFFFF"/>
                </a:solidFill>
                <a:effectLst>
                  <a:outerShdw blurRad="38100" dist="38100" dir="2700000" algn="tl">
                    <a:srgbClr val="000000"/>
                  </a:outerShdw>
                </a:effectLst>
                <a:cs typeface="Arial" charset="0"/>
              </a:rPr>
              <a:t>ITT= 13,608</a:t>
            </a:r>
          </a:p>
        </p:txBody>
      </p:sp>
      <p:sp>
        <p:nvSpPr>
          <p:cNvPr id="18781" name="Rectangle 349"/>
          <p:cNvSpPr>
            <a:spLocks noChangeArrowheads="1"/>
          </p:cNvSpPr>
          <p:nvPr/>
        </p:nvSpPr>
        <p:spPr bwMode="auto">
          <a:xfrm>
            <a:off x="6672263" y="5584825"/>
            <a:ext cx="2019300" cy="3667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defRPr/>
            </a:pPr>
            <a:r>
              <a:rPr lang="en-US" b="1">
                <a:solidFill>
                  <a:srgbClr val="FFFFFF"/>
                </a:solidFill>
                <a:effectLst>
                  <a:outerShdw blurRad="38100" dist="38100" dir="2700000" algn="tl">
                    <a:srgbClr val="000000"/>
                  </a:outerShdw>
                </a:effectLst>
                <a:cs typeface="Arial" charset="0"/>
              </a:rPr>
              <a:t>LTFU = 14 (0.1%)</a:t>
            </a:r>
            <a:endParaRPr lang="en-US" sz="1200" b="1">
              <a:solidFill>
                <a:srgbClr val="FFFFFF"/>
              </a:solidFill>
              <a:effectLst>
                <a:outerShdw blurRad="38100" dist="38100" dir="2700000" algn="tl">
                  <a:srgbClr val="000000"/>
                </a:outerShdw>
              </a:effectLst>
              <a:cs typeface="Arial" charset="0"/>
            </a:endParaRPr>
          </a:p>
        </p:txBody>
      </p:sp>
      <p:sp>
        <p:nvSpPr>
          <p:cNvPr id="137536" name="TextBox 319"/>
          <p:cNvSpPr txBox="1">
            <a:spLocks noChangeArrowheads="1"/>
          </p:cNvSpPr>
          <p:nvPr/>
        </p:nvSpPr>
        <p:spPr bwMode="auto">
          <a:xfrm>
            <a:off x="349250" y="6467475"/>
            <a:ext cx="3994150" cy="338138"/>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FFFFFF"/>
                </a:solidFill>
                <a:latin typeface="Calibri" pitchFamily="34" charset="0"/>
                <a:cs typeface="Arial" charset="0"/>
              </a:rPr>
              <a:t>Wiviott, et al. N Engl J Med 2007;357</a:t>
            </a:r>
          </a:p>
        </p:txBody>
      </p:sp>
      <p:sp>
        <p:nvSpPr>
          <p:cNvPr id="321" name="Rectangle 320"/>
          <p:cNvSpPr/>
          <p:nvPr/>
        </p:nvSpPr>
        <p:spPr>
          <a:xfrm>
            <a:off x="5454061" y="522288"/>
            <a:ext cx="1881925" cy="369332"/>
          </a:xfrm>
          <a:prstGeom prst="rect">
            <a:avLst/>
          </a:prstGeom>
        </p:spPr>
        <p:txBody>
          <a:bodyPr wrap="none">
            <a:spAutoFit/>
          </a:bodyPr>
          <a:lstStyle/>
          <a:p>
            <a:pPr defTabSz="457200" fontAlgn="base">
              <a:spcBef>
                <a:spcPct val="0"/>
              </a:spcBef>
              <a:spcAft>
                <a:spcPct val="0"/>
              </a:spcAft>
            </a:pPr>
            <a:r>
              <a:rPr lang="en-US" dirty="0">
                <a:solidFill>
                  <a:srgbClr val="FFFFFF"/>
                </a:solidFill>
                <a:cs typeface="Arial" charset="0"/>
              </a:rPr>
              <a:t>TRITON TIMI 38</a:t>
            </a:r>
            <a:endParaRPr lang="fr-CA" dirty="0">
              <a:solidFill>
                <a:srgbClr val="000000"/>
              </a:solidFill>
              <a:cs typeface="Arial" charset="0"/>
            </a:endParaRPr>
          </a:p>
        </p:txBody>
      </p:sp>
    </p:spTree>
    <p:extLst>
      <p:ext uri="{BB962C8B-B14F-4D97-AF65-F5344CB8AC3E}">
        <p14:creationId xmlns:p14="http://schemas.microsoft.com/office/powerpoint/2010/main" val="26556216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14"/>
          <p:cNvSpPr>
            <a:spLocks noChangeArrowheads="1"/>
          </p:cNvSpPr>
          <p:nvPr/>
        </p:nvSpPr>
        <p:spPr bwMode="auto">
          <a:xfrm>
            <a:off x="842963" y="1409700"/>
            <a:ext cx="7937500" cy="3556000"/>
          </a:xfrm>
          <a:prstGeom prst="rect">
            <a:avLst/>
          </a:prstGeom>
          <a:solidFill>
            <a:schemeClr val="tx1"/>
          </a:solidFill>
          <a:ln w="9525">
            <a:solidFill>
              <a:schemeClr val="bg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graphicFrame>
        <p:nvGraphicFramePr>
          <p:cNvPr id="22" name="Object 17"/>
          <p:cNvGraphicFramePr>
            <a:graphicFrameLocks noChangeAspect="1"/>
          </p:cNvGraphicFramePr>
          <p:nvPr/>
        </p:nvGraphicFramePr>
        <p:xfrm>
          <a:off x="404813" y="996950"/>
          <a:ext cx="8570912" cy="4756150"/>
        </p:xfrm>
        <a:graphic>
          <a:graphicData uri="http://schemas.openxmlformats.org/drawingml/2006/chart">
            <c:chart xmlns:c="http://schemas.openxmlformats.org/drawingml/2006/chart" xmlns:r="http://schemas.openxmlformats.org/officeDocument/2006/relationships" r:id="rId3"/>
          </a:graphicData>
        </a:graphic>
      </p:graphicFrame>
      <p:sp>
        <p:nvSpPr>
          <p:cNvPr id="2052" name="Rectangle 2"/>
          <p:cNvSpPr>
            <a:spLocks noGrp="1" noChangeArrowheads="1"/>
          </p:cNvSpPr>
          <p:nvPr>
            <p:ph type="title" idx="4294967295"/>
          </p:nvPr>
        </p:nvSpPr>
        <p:spPr>
          <a:xfrm>
            <a:off x="436564" y="265113"/>
            <a:ext cx="4252911" cy="1143000"/>
          </a:xfrm>
        </p:spPr>
        <p:txBody>
          <a:bodyPr/>
          <a:lstStyle/>
          <a:p>
            <a:pPr algn="l" eaLnBrk="1" hangingPunct="1"/>
            <a:r>
              <a:rPr lang="en-US" b="0" dirty="0" smtClean="0">
                <a:solidFill>
                  <a:schemeClr val="bg1"/>
                </a:solidFill>
              </a:rPr>
              <a:t>Bleeding events</a:t>
            </a:r>
            <a:br>
              <a:rPr lang="en-US" b="0" dirty="0" smtClean="0">
                <a:solidFill>
                  <a:schemeClr val="bg1"/>
                </a:solidFill>
              </a:rPr>
            </a:br>
            <a:r>
              <a:rPr lang="en-US" b="0" dirty="0" smtClean="0">
                <a:solidFill>
                  <a:schemeClr val="bg1"/>
                </a:solidFill>
              </a:rPr>
              <a:t>Safety cohort</a:t>
            </a:r>
            <a:r>
              <a:rPr lang="en-US" b="0" dirty="0" smtClean="0"/>
              <a:t> </a:t>
            </a:r>
            <a:r>
              <a:rPr lang="en-US" sz="1600" b="0" dirty="0" smtClean="0"/>
              <a:t>(N=13,457)</a:t>
            </a:r>
            <a:endParaRPr lang="en-US" b="0" dirty="0" smtClean="0"/>
          </a:p>
        </p:txBody>
      </p:sp>
      <p:sp>
        <p:nvSpPr>
          <p:cNvPr id="43013" name="Text Box 5"/>
          <p:cNvSpPr txBox="1">
            <a:spLocks noChangeArrowheads="1"/>
          </p:cNvSpPr>
          <p:nvPr/>
        </p:nvSpPr>
        <p:spPr bwMode="auto">
          <a:xfrm rot="16200000">
            <a:off x="-964406" y="2980531"/>
            <a:ext cx="2435225" cy="366713"/>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b="1" dirty="0">
                <a:solidFill>
                  <a:srgbClr val="FFFFFF"/>
                </a:solidFill>
                <a:cs typeface="Arial" charset="0"/>
              </a:rPr>
              <a:t>% Events</a:t>
            </a:r>
            <a:endParaRPr lang="en-US" dirty="0">
              <a:solidFill>
                <a:srgbClr val="000000"/>
              </a:solidFill>
              <a:latin typeface="Times New Roman" pitchFamily="-80" charset="0"/>
              <a:cs typeface="Arial" charset="0"/>
            </a:endParaRPr>
          </a:p>
        </p:txBody>
      </p:sp>
      <p:sp>
        <p:nvSpPr>
          <p:cNvPr id="43014" name="Text Box 6"/>
          <p:cNvSpPr txBox="1">
            <a:spLocks noChangeArrowheads="1"/>
          </p:cNvSpPr>
          <p:nvPr/>
        </p:nvSpPr>
        <p:spPr bwMode="auto">
          <a:xfrm>
            <a:off x="157163" y="5664200"/>
            <a:ext cx="2916237" cy="10699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dirty="0">
                <a:solidFill>
                  <a:srgbClr val="FFFF00"/>
                </a:solidFill>
                <a:cs typeface="Arial" charset="0"/>
              </a:rPr>
              <a:t>ARD 0.6%</a:t>
            </a:r>
            <a:br>
              <a:rPr lang="en-US" sz="1600" dirty="0">
                <a:solidFill>
                  <a:srgbClr val="FFFF00"/>
                </a:solidFill>
                <a:cs typeface="Arial" charset="0"/>
              </a:rPr>
            </a:br>
            <a:r>
              <a:rPr lang="en-US" sz="1600" dirty="0">
                <a:solidFill>
                  <a:srgbClr val="FFFF00"/>
                </a:solidFill>
                <a:cs typeface="Arial" charset="0"/>
              </a:rPr>
              <a:t>HR 1.32</a:t>
            </a:r>
            <a:br>
              <a:rPr lang="en-US" sz="1600" dirty="0">
                <a:solidFill>
                  <a:srgbClr val="FFFF00"/>
                </a:solidFill>
                <a:cs typeface="Arial" charset="0"/>
              </a:rPr>
            </a:br>
            <a:r>
              <a:rPr lang="en-US" sz="1600" dirty="0">
                <a:solidFill>
                  <a:srgbClr val="FFFF00"/>
                </a:solidFill>
                <a:cs typeface="Arial" charset="0"/>
              </a:rPr>
              <a:t>P=0.03</a:t>
            </a:r>
            <a:br>
              <a:rPr lang="en-US" sz="1600" dirty="0">
                <a:solidFill>
                  <a:srgbClr val="FFFF00"/>
                </a:solidFill>
                <a:cs typeface="Arial" charset="0"/>
              </a:rPr>
            </a:br>
            <a:r>
              <a:rPr lang="en-US" sz="1600" dirty="0">
                <a:solidFill>
                  <a:srgbClr val="FFFF00"/>
                </a:solidFill>
                <a:cs typeface="Arial" charset="0"/>
              </a:rPr>
              <a:t>NNH=167  </a:t>
            </a:r>
          </a:p>
        </p:txBody>
      </p:sp>
      <p:sp>
        <p:nvSpPr>
          <p:cNvPr id="2055" name="Rectangle 10"/>
          <p:cNvSpPr>
            <a:spLocks noChangeArrowheads="1"/>
          </p:cNvSpPr>
          <p:nvPr/>
        </p:nvSpPr>
        <p:spPr bwMode="auto">
          <a:xfrm>
            <a:off x="877888" y="1595438"/>
            <a:ext cx="215900" cy="203200"/>
          </a:xfrm>
          <a:prstGeom prst="rect">
            <a:avLst/>
          </a:prstGeom>
          <a:solidFill>
            <a:schemeClr val="accent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2056" name="Rectangle 11"/>
          <p:cNvSpPr>
            <a:spLocks noChangeArrowheads="1"/>
          </p:cNvSpPr>
          <p:nvPr/>
        </p:nvSpPr>
        <p:spPr bwMode="auto">
          <a:xfrm>
            <a:off x="877888" y="1912938"/>
            <a:ext cx="215900" cy="203200"/>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43020" name="Text Box 12"/>
          <p:cNvSpPr txBox="1">
            <a:spLocks noChangeArrowheads="1"/>
          </p:cNvSpPr>
          <p:nvPr/>
        </p:nvSpPr>
        <p:spPr bwMode="auto">
          <a:xfrm>
            <a:off x="858838" y="1516063"/>
            <a:ext cx="1803400" cy="366712"/>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b="1">
                <a:solidFill>
                  <a:srgbClr val="BBE0E3"/>
                </a:solidFill>
                <a:effectLst>
                  <a:outerShdw blurRad="38100" dist="38100" dir="2700000" algn="tl">
                    <a:srgbClr val="000000"/>
                  </a:outerShdw>
                </a:effectLst>
                <a:cs typeface="Arial" charset="0"/>
              </a:rPr>
              <a:t>Clopidogrel</a:t>
            </a:r>
            <a:endParaRPr lang="en-US">
              <a:solidFill>
                <a:srgbClr val="BBE0E3"/>
              </a:solidFill>
              <a:latin typeface="Times New Roman" pitchFamily="-80" charset="0"/>
              <a:cs typeface="Arial" charset="0"/>
            </a:endParaRPr>
          </a:p>
        </p:txBody>
      </p:sp>
      <p:sp>
        <p:nvSpPr>
          <p:cNvPr id="43021" name="Text Box 13"/>
          <p:cNvSpPr txBox="1">
            <a:spLocks noChangeArrowheads="1"/>
          </p:cNvSpPr>
          <p:nvPr/>
        </p:nvSpPr>
        <p:spPr bwMode="auto">
          <a:xfrm>
            <a:off x="884238" y="1836738"/>
            <a:ext cx="1638300" cy="366712"/>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b="1">
                <a:solidFill>
                  <a:srgbClr val="FFFF00"/>
                </a:solidFill>
                <a:effectLst>
                  <a:outerShdw blurRad="38100" dist="38100" dir="2700000" algn="tl">
                    <a:srgbClr val="000000"/>
                  </a:outerShdw>
                </a:effectLst>
                <a:cs typeface="Arial" charset="0"/>
              </a:rPr>
              <a:t>Prasugrel</a:t>
            </a:r>
            <a:endParaRPr lang="en-US">
              <a:solidFill>
                <a:srgbClr val="FFFF00"/>
              </a:solidFill>
              <a:latin typeface="Times New Roman" pitchFamily="-80" charset="0"/>
              <a:cs typeface="Arial" charset="0"/>
            </a:endParaRPr>
          </a:p>
        </p:txBody>
      </p:sp>
      <p:sp>
        <p:nvSpPr>
          <p:cNvPr id="2059" name="Line 16"/>
          <p:cNvSpPr>
            <a:spLocks noChangeShapeType="1"/>
          </p:cNvSpPr>
          <p:nvPr/>
        </p:nvSpPr>
        <p:spPr bwMode="auto">
          <a:xfrm flipV="1">
            <a:off x="2417763" y="1435100"/>
            <a:ext cx="0" cy="3492000"/>
          </a:xfrm>
          <a:prstGeom prst="line">
            <a:avLst/>
          </a:prstGeom>
          <a:noFill/>
          <a:ln w="28575">
            <a:solidFill>
              <a:schemeClr val="bg1"/>
            </a:solidFill>
            <a:round/>
            <a:headEnd/>
            <a:tailEnd/>
          </a:ln>
        </p:spPr>
        <p:txBody>
          <a:bodyPr wrap="none" anchor="ctr"/>
          <a:lstStyle/>
          <a:p>
            <a:pPr defTabSz="457200" fontAlgn="base">
              <a:spcBef>
                <a:spcPct val="0"/>
              </a:spcBef>
              <a:spcAft>
                <a:spcPct val="0"/>
              </a:spcAft>
            </a:pPr>
            <a:endParaRPr lang="fr-FR">
              <a:solidFill>
                <a:srgbClr val="000000"/>
              </a:solidFill>
              <a:cs typeface="Arial" charset="0"/>
            </a:endParaRPr>
          </a:p>
        </p:txBody>
      </p:sp>
      <p:sp>
        <p:nvSpPr>
          <p:cNvPr id="2060" name="Line 17"/>
          <p:cNvSpPr>
            <a:spLocks noChangeShapeType="1"/>
          </p:cNvSpPr>
          <p:nvPr/>
        </p:nvSpPr>
        <p:spPr bwMode="auto">
          <a:xfrm flipV="1">
            <a:off x="4005263" y="1435100"/>
            <a:ext cx="0" cy="3564000"/>
          </a:xfrm>
          <a:prstGeom prst="line">
            <a:avLst/>
          </a:prstGeom>
          <a:noFill/>
          <a:ln w="28575">
            <a:solidFill>
              <a:schemeClr val="bg1"/>
            </a:solidFill>
            <a:round/>
            <a:headEnd/>
            <a:tailEnd/>
          </a:ln>
        </p:spPr>
        <p:txBody>
          <a:bodyPr wrap="none" anchor="ctr"/>
          <a:lstStyle/>
          <a:p>
            <a:pPr defTabSz="457200" fontAlgn="base">
              <a:spcBef>
                <a:spcPct val="0"/>
              </a:spcBef>
              <a:spcAft>
                <a:spcPct val="0"/>
              </a:spcAft>
            </a:pPr>
            <a:endParaRPr lang="fr-FR">
              <a:solidFill>
                <a:srgbClr val="000000"/>
              </a:solidFill>
              <a:cs typeface="Arial" charset="0"/>
            </a:endParaRPr>
          </a:p>
        </p:txBody>
      </p:sp>
      <p:sp>
        <p:nvSpPr>
          <p:cNvPr id="43029" name="Text Box 21"/>
          <p:cNvSpPr txBox="1">
            <a:spLocks noChangeArrowheads="1"/>
          </p:cNvSpPr>
          <p:nvPr/>
        </p:nvSpPr>
        <p:spPr bwMode="auto">
          <a:xfrm>
            <a:off x="1773238" y="5664200"/>
            <a:ext cx="2916237" cy="10699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a:solidFill>
                  <a:srgbClr val="FFFF00"/>
                </a:solidFill>
                <a:cs typeface="Arial" charset="0"/>
              </a:rPr>
              <a:t>ARD 0.5%</a:t>
            </a:r>
            <a:br>
              <a:rPr lang="en-US" sz="1600">
                <a:solidFill>
                  <a:srgbClr val="FFFF00"/>
                </a:solidFill>
                <a:cs typeface="Arial" charset="0"/>
              </a:rPr>
            </a:br>
            <a:r>
              <a:rPr lang="en-US" sz="1600">
                <a:solidFill>
                  <a:srgbClr val="FFFF00"/>
                </a:solidFill>
                <a:cs typeface="Arial" charset="0"/>
              </a:rPr>
              <a:t>HR 1.52</a:t>
            </a:r>
            <a:br>
              <a:rPr lang="en-US" sz="1600">
                <a:solidFill>
                  <a:srgbClr val="FFFF00"/>
                </a:solidFill>
                <a:cs typeface="Arial" charset="0"/>
              </a:rPr>
            </a:br>
            <a:r>
              <a:rPr lang="en-US" sz="1600">
                <a:solidFill>
                  <a:srgbClr val="FFFF00"/>
                </a:solidFill>
                <a:cs typeface="Arial" charset="0"/>
              </a:rPr>
              <a:t>P=0.01</a:t>
            </a:r>
            <a:br>
              <a:rPr lang="en-US" sz="1600">
                <a:solidFill>
                  <a:srgbClr val="FFFF00"/>
                </a:solidFill>
                <a:cs typeface="Arial" charset="0"/>
              </a:rPr>
            </a:br>
            <a:endParaRPr lang="en-US" sz="1600">
              <a:solidFill>
                <a:srgbClr val="FFFF00"/>
              </a:solidFill>
              <a:cs typeface="Arial" charset="0"/>
            </a:endParaRPr>
          </a:p>
        </p:txBody>
      </p:sp>
      <p:sp>
        <p:nvSpPr>
          <p:cNvPr id="43030" name="Text Box 22"/>
          <p:cNvSpPr txBox="1">
            <a:spLocks noChangeArrowheads="1"/>
          </p:cNvSpPr>
          <p:nvPr/>
        </p:nvSpPr>
        <p:spPr bwMode="auto">
          <a:xfrm>
            <a:off x="3467100" y="5664200"/>
            <a:ext cx="2916238" cy="8255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a:solidFill>
                  <a:srgbClr val="FFFF00"/>
                </a:solidFill>
                <a:cs typeface="Arial" charset="0"/>
              </a:rPr>
              <a:t>ARD 0.2%</a:t>
            </a:r>
            <a:br>
              <a:rPr lang="en-US" sz="1600">
                <a:solidFill>
                  <a:srgbClr val="FFFF00"/>
                </a:solidFill>
                <a:cs typeface="Arial" charset="0"/>
              </a:rPr>
            </a:br>
            <a:r>
              <a:rPr lang="en-US" sz="1600">
                <a:solidFill>
                  <a:srgbClr val="FFFF00"/>
                </a:solidFill>
                <a:cs typeface="Arial" charset="0"/>
              </a:rPr>
              <a:t>P=0.23</a:t>
            </a:r>
            <a:br>
              <a:rPr lang="en-US" sz="1600">
                <a:solidFill>
                  <a:srgbClr val="FFFF00"/>
                </a:solidFill>
                <a:cs typeface="Arial" charset="0"/>
              </a:rPr>
            </a:br>
            <a:endParaRPr lang="en-US" sz="1600">
              <a:solidFill>
                <a:srgbClr val="FFFF00"/>
              </a:solidFill>
              <a:cs typeface="Arial" charset="0"/>
            </a:endParaRPr>
          </a:p>
        </p:txBody>
      </p:sp>
      <p:sp>
        <p:nvSpPr>
          <p:cNvPr id="43031" name="Text Box 23"/>
          <p:cNvSpPr txBox="1">
            <a:spLocks noChangeArrowheads="1"/>
          </p:cNvSpPr>
          <p:nvPr/>
        </p:nvSpPr>
        <p:spPr bwMode="auto">
          <a:xfrm>
            <a:off x="6584950" y="5664200"/>
            <a:ext cx="2916238" cy="8255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a:solidFill>
                  <a:srgbClr val="FFFF00"/>
                </a:solidFill>
                <a:cs typeface="Arial" charset="0"/>
              </a:rPr>
              <a:t>ARD 0%</a:t>
            </a:r>
            <a:br>
              <a:rPr lang="en-US" sz="1600">
                <a:solidFill>
                  <a:srgbClr val="FFFF00"/>
                </a:solidFill>
                <a:cs typeface="Arial" charset="0"/>
              </a:rPr>
            </a:br>
            <a:r>
              <a:rPr lang="en-US" sz="1600">
                <a:solidFill>
                  <a:srgbClr val="FFFF00"/>
                </a:solidFill>
                <a:cs typeface="Arial" charset="0"/>
              </a:rPr>
              <a:t>P=0.74</a:t>
            </a:r>
            <a:br>
              <a:rPr lang="en-US" sz="1600">
                <a:solidFill>
                  <a:srgbClr val="FFFF00"/>
                </a:solidFill>
                <a:cs typeface="Arial" charset="0"/>
              </a:rPr>
            </a:br>
            <a:endParaRPr lang="en-US" sz="1600">
              <a:solidFill>
                <a:srgbClr val="FFFF00"/>
              </a:solidFill>
              <a:cs typeface="Arial" charset="0"/>
            </a:endParaRPr>
          </a:p>
        </p:txBody>
      </p:sp>
      <p:sp>
        <p:nvSpPr>
          <p:cNvPr id="43032" name="Text Box 24"/>
          <p:cNvSpPr txBox="1">
            <a:spLocks noChangeArrowheads="1"/>
          </p:cNvSpPr>
          <p:nvPr/>
        </p:nvSpPr>
        <p:spPr bwMode="auto">
          <a:xfrm>
            <a:off x="4978400" y="5664200"/>
            <a:ext cx="2916238" cy="8255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a:solidFill>
                  <a:srgbClr val="FFFF00"/>
                </a:solidFill>
                <a:cs typeface="Arial" charset="0"/>
              </a:rPr>
              <a:t>ARD 0.3%</a:t>
            </a:r>
            <a:br>
              <a:rPr lang="en-US" sz="1600">
                <a:solidFill>
                  <a:srgbClr val="FFFF00"/>
                </a:solidFill>
                <a:cs typeface="Arial" charset="0"/>
              </a:rPr>
            </a:br>
            <a:r>
              <a:rPr lang="en-US" sz="1600">
                <a:solidFill>
                  <a:srgbClr val="FFFF00"/>
                </a:solidFill>
                <a:cs typeface="Arial" charset="0"/>
              </a:rPr>
              <a:t>P=0.002</a:t>
            </a:r>
            <a:br>
              <a:rPr lang="en-US" sz="1600">
                <a:solidFill>
                  <a:srgbClr val="FFFF00"/>
                </a:solidFill>
                <a:cs typeface="Arial" charset="0"/>
              </a:rPr>
            </a:br>
            <a:endParaRPr lang="en-US" sz="1600">
              <a:solidFill>
                <a:srgbClr val="FFFF00"/>
              </a:solidFill>
              <a:cs typeface="Arial" charset="0"/>
            </a:endParaRPr>
          </a:p>
        </p:txBody>
      </p:sp>
      <p:sp>
        <p:nvSpPr>
          <p:cNvPr id="43033" name="Text Box 25"/>
          <p:cNvSpPr txBox="1">
            <a:spLocks noChangeArrowheads="1"/>
          </p:cNvSpPr>
          <p:nvPr/>
        </p:nvSpPr>
        <p:spPr bwMode="auto">
          <a:xfrm>
            <a:off x="6527800" y="1441450"/>
            <a:ext cx="2916238" cy="8255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a:solidFill>
                  <a:srgbClr val="FFFFFF"/>
                </a:solidFill>
                <a:effectLst>
                  <a:outerShdw blurRad="38100" dist="38100" dir="2700000" algn="tl">
                    <a:srgbClr val="000000"/>
                  </a:outerShdw>
                </a:effectLst>
                <a:cs typeface="Arial" charset="0"/>
              </a:rPr>
              <a:t> ICH in Pts w </a:t>
            </a:r>
            <a:br>
              <a:rPr lang="en-US" sz="1600" b="1">
                <a:solidFill>
                  <a:srgbClr val="FFFFFF"/>
                </a:solidFill>
                <a:effectLst>
                  <a:outerShdw blurRad="38100" dist="38100" dir="2700000" algn="tl">
                    <a:srgbClr val="000000"/>
                  </a:outerShdw>
                </a:effectLst>
                <a:cs typeface="Arial" charset="0"/>
              </a:rPr>
            </a:br>
            <a:r>
              <a:rPr lang="en-US" sz="1600" b="1">
                <a:solidFill>
                  <a:srgbClr val="FFFFFF"/>
                </a:solidFill>
                <a:effectLst>
                  <a:outerShdw blurRad="38100" dist="38100" dir="2700000" algn="tl">
                    <a:srgbClr val="000000"/>
                  </a:outerShdw>
                </a:effectLst>
                <a:cs typeface="Arial" charset="0"/>
              </a:rPr>
              <a:t>Prior Stroke/TIA </a:t>
            </a:r>
            <a:br>
              <a:rPr lang="en-US" sz="1600" b="1">
                <a:solidFill>
                  <a:srgbClr val="FFFFFF"/>
                </a:solidFill>
                <a:effectLst>
                  <a:outerShdw blurRad="38100" dist="38100" dir="2700000" algn="tl">
                    <a:srgbClr val="000000"/>
                  </a:outerShdw>
                </a:effectLst>
                <a:cs typeface="Arial" charset="0"/>
              </a:rPr>
            </a:br>
            <a:r>
              <a:rPr lang="en-US" sz="1600" b="1">
                <a:solidFill>
                  <a:srgbClr val="FFFFFF"/>
                </a:solidFill>
                <a:effectLst>
                  <a:outerShdw blurRad="38100" dist="38100" dir="2700000" algn="tl">
                    <a:srgbClr val="000000"/>
                  </a:outerShdw>
                </a:effectLst>
                <a:cs typeface="Arial" charset="0"/>
              </a:rPr>
              <a:t>(N=518)</a:t>
            </a:r>
            <a:endParaRPr lang="en-US" sz="1600" b="1">
              <a:solidFill>
                <a:srgbClr val="FFFF00"/>
              </a:solidFill>
              <a:effectLst>
                <a:outerShdw blurRad="38100" dist="38100" dir="2700000" algn="tl">
                  <a:srgbClr val="000000"/>
                </a:outerShdw>
              </a:effectLst>
              <a:cs typeface="Arial" charset="0"/>
            </a:endParaRPr>
          </a:p>
        </p:txBody>
      </p:sp>
      <p:sp>
        <p:nvSpPr>
          <p:cNvPr id="2066" name="Line 17"/>
          <p:cNvSpPr>
            <a:spLocks noChangeShapeType="1"/>
          </p:cNvSpPr>
          <p:nvPr/>
        </p:nvSpPr>
        <p:spPr bwMode="auto">
          <a:xfrm flipV="1">
            <a:off x="5591175" y="1408113"/>
            <a:ext cx="0" cy="3564000"/>
          </a:xfrm>
          <a:prstGeom prst="line">
            <a:avLst/>
          </a:prstGeom>
          <a:noFill/>
          <a:ln w="28575">
            <a:solidFill>
              <a:schemeClr val="bg1"/>
            </a:solidFill>
            <a:round/>
            <a:headEnd/>
            <a:tailEnd/>
          </a:ln>
        </p:spPr>
        <p:txBody>
          <a:bodyPr wrap="none" anchor="ctr"/>
          <a:lstStyle/>
          <a:p>
            <a:pPr defTabSz="457200" fontAlgn="base">
              <a:spcBef>
                <a:spcPct val="0"/>
              </a:spcBef>
              <a:spcAft>
                <a:spcPct val="0"/>
              </a:spcAft>
            </a:pPr>
            <a:endParaRPr lang="fr-FR">
              <a:solidFill>
                <a:srgbClr val="000000"/>
              </a:solidFill>
              <a:cs typeface="Arial" charset="0"/>
            </a:endParaRPr>
          </a:p>
        </p:txBody>
      </p:sp>
      <p:sp>
        <p:nvSpPr>
          <p:cNvPr id="2067" name="Line 17"/>
          <p:cNvSpPr>
            <a:spLocks noChangeShapeType="1"/>
          </p:cNvSpPr>
          <p:nvPr/>
        </p:nvSpPr>
        <p:spPr bwMode="auto">
          <a:xfrm flipV="1">
            <a:off x="7165975" y="1408113"/>
            <a:ext cx="0" cy="3564000"/>
          </a:xfrm>
          <a:prstGeom prst="line">
            <a:avLst/>
          </a:prstGeom>
          <a:noFill/>
          <a:ln w="28575">
            <a:solidFill>
              <a:schemeClr val="bg1"/>
            </a:solidFill>
            <a:round/>
            <a:headEnd/>
            <a:tailEnd/>
          </a:ln>
        </p:spPr>
        <p:txBody>
          <a:bodyPr wrap="none" anchor="ctr"/>
          <a:lstStyle/>
          <a:p>
            <a:pPr defTabSz="457200" fontAlgn="base">
              <a:spcBef>
                <a:spcPct val="0"/>
              </a:spcBef>
              <a:spcAft>
                <a:spcPct val="0"/>
              </a:spcAft>
            </a:pPr>
            <a:endParaRPr lang="fr-FR">
              <a:solidFill>
                <a:srgbClr val="000000"/>
              </a:solidFill>
              <a:cs typeface="Arial" charset="0"/>
            </a:endParaRPr>
          </a:p>
        </p:txBody>
      </p:sp>
      <p:sp>
        <p:nvSpPr>
          <p:cNvPr id="2" name="Text Box 25"/>
          <p:cNvSpPr txBox="1">
            <a:spLocks noChangeArrowheads="1"/>
          </p:cNvSpPr>
          <p:nvPr/>
        </p:nvSpPr>
        <p:spPr bwMode="auto">
          <a:xfrm>
            <a:off x="7337425" y="2281238"/>
            <a:ext cx="1855788" cy="1069975"/>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1600" b="1">
                <a:solidFill>
                  <a:srgbClr val="BBE0E3"/>
                </a:solidFill>
                <a:effectLst>
                  <a:outerShdw blurRad="38100" dist="38100" dir="2700000" algn="tl">
                    <a:srgbClr val="000000"/>
                  </a:outerShdw>
                </a:effectLst>
                <a:cs typeface="Arial" charset="0"/>
              </a:rPr>
              <a:t>Clop 0 (0)  %</a:t>
            </a:r>
            <a:r>
              <a:rPr lang="en-US" sz="1600" b="1">
                <a:solidFill>
                  <a:srgbClr val="FFFF00"/>
                </a:solidFill>
                <a:effectLst>
                  <a:outerShdw blurRad="38100" dist="38100" dir="2700000" algn="tl">
                    <a:srgbClr val="000000"/>
                  </a:outerShdw>
                </a:effectLst>
                <a:cs typeface="Arial" charset="0"/>
              </a:rPr>
              <a:t> </a:t>
            </a:r>
            <a:br>
              <a:rPr lang="en-US" sz="1600" b="1">
                <a:solidFill>
                  <a:srgbClr val="FFFF00"/>
                </a:solidFill>
                <a:effectLst>
                  <a:outerShdw blurRad="38100" dist="38100" dir="2700000" algn="tl">
                    <a:srgbClr val="000000"/>
                  </a:outerShdw>
                </a:effectLst>
                <a:cs typeface="Arial" charset="0"/>
              </a:rPr>
            </a:br>
            <a:r>
              <a:rPr lang="en-US" sz="1600" b="1">
                <a:solidFill>
                  <a:srgbClr val="FFFF00"/>
                </a:solidFill>
                <a:effectLst>
                  <a:outerShdw blurRad="38100" dist="38100" dir="2700000" algn="tl">
                    <a:srgbClr val="000000"/>
                  </a:outerShdw>
                </a:effectLst>
                <a:cs typeface="Arial" charset="0"/>
              </a:rPr>
              <a:t>Pras 6 (2.3)%</a:t>
            </a:r>
            <a:br>
              <a:rPr lang="en-US" sz="1600" b="1">
                <a:solidFill>
                  <a:srgbClr val="FFFF00"/>
                </a:solidFill>
                <a:effectLst>
                  <a:outerShdw blurRad="38100" dist="38100" dir="2700000" algn="tl">
                    <a:srgbClr val="000000"/>
                  </a:outerShdw>
                </a:effectLst>
                <a:cs typeface="Arial" charset="0"/>
              </a:rPr>
            </a:br>
            <a:r>
              <a:rPr lang="en-US" sz="1600" b="1">
                <a:solidFill>
                  <a:srgbClr val="FFFF00"/>
                </a:solidFill>
                <a:effectLst>
                  <a:outerShdw blurRad="38100" dist="38100" dir="2700000" algn="tl">
                    <a:srgbClr val="000000"/>
                  </a:outerShdw>
                </a:effectLst>
                <a:cs typeface="Arial" charset="0"/>
              </a:rPr>
              <a:t>   (P=0.02)</a:t>
            </a:r>
            <a:br>
              <a:rPr lang="en-US" sz="1600" b="1">
                <a:solidFill>
                  <a:srgbClr val="FFFF00"/>
                </a:solidFill>
                <a:effectLst>
                  <a:outerShdw blurRad="38100" dist="38100" dir="2700000" algn="tl">
                    <a:srgbClr val="000000"/>
                  </a:outerShdw>
                </a:effectLst>
                <a:cs typeface="Arial" charset="0"/>
              </a:rPr>
            </a:br>
            <a:endParaRPr lang="en-US" sz="1600" b="1">
              <a:solidFill>
                <a:srgbClr val="FFFF00"/>
              </a:solidFill>
              <a:effectLst>
                <a:outerShdw blurRad="38100" dist="38100" dir="2700000" algn="tl">
                  <a:srgbClr val="000000"/>
                </a:outerShdw>
              </a:effectLst>
              <a:cs typeface="Arial" charset="0"/>
            </a:endParaRPr>
          </a:p>
        </p:txBody>
      </p:sp>
      <p:sp>
        <p:nvSpPr>
          <p:cNvPr id="2069" name="TextBox 20"/>
          <p:cNvSpPr txBox="1">
            <a:spLocks noChangeArrowheads="1"/>
          </p:cNvSpPr>
          <p:nvPr/>
        </p:nvSpPr>
        <p:spPr bwMode="auto">
          <a:xfrm>
            <a:off x="4976813" y="6505575"/>
            <a:ext cx="3994150" cy="338138"/>
          </a:xfrm>
          <a:prstGeom prst="rect">
            <a:avLst/>
          </a:prstGeom>
          <a:noFill/>
          <a:ln w="9525">
            <a:noFill/>
            <a:miter lim="800000"/>
            <a:headEnd/>
            <a:tailEnd/>
          </a:ln>
        </p:spPr>
        <p:txBody>
          <a:bodyPr>
            <a:spAutoFit/>
          </a:bodyPr>
          <a:lstStyle/>
          <a:p>
            <a:pPr algn="r" fontAlgn="base">
              <a:spcBef>
                <a:spcPct val="0"/>
              </a:spcBef>
              <a:spcAft>
                <a:spcPct val="0"/>
              </a:spcAft>
            </a:pPr>
            <a:r>
              <a:rPr lang="en-US" sz="1600">
                <a:solidFill>
                  <a:srgbClr val="FFFFFF"/>
                </a:solidFill>
                <a:latin typeface="Calibri" pitchFamily="34" charset="0"/>
                <a:cs typeface="Arial" charset="0"/>
              </a:rPr>
              <a:t>Wiviott, et al. N Engl J Med 2007;357</a:t>
            </a:r>
          </a:p>
        </p:txBody>
      </p:sp>
      <p:sp>
        <p:nvSpPr>
          <p:cNvPr id="24" name="Rectangle 23"/>
          <p:cNvSpPr/>
          <p:nvPr/>
        </p:nvSpPr>
        <p:spPr>
          <a:xfrm>
            <a:off x="5454061" y="522288"/>
            <a:ext cx="3343864" cy="369332"/>
          </a:xfrm>
          <a:prstGeom prst="rect">
            <a:avLst/>
          </a:prstGeom>
        </p:spPr>
        <p:txBody>
          <a:bodyPr wrap="none">
            <a:spAutoFit/>
          </a:bodyPr>
          <a:lstStyle/>
          <a:p>
            <a:pPr defTabSz="457200" fontAlgn="base">
              <a:spcBef>
                <a:spcPct val="0"/>
              </a:spcBef>
              <a:spcAft>
                <a:spcPct val="0"/>
              </a:spcAft>
            </a:pPr>
            <a:r>
              <a:rPr lang="en-US" dirty="0">
                <a:solidFill>
                  <a:srgbClr val="FFFFFF"/>
                </a:solidFill>
                <a:cs typeface="Arial" charset="0"/>
              </a:rPr>
              <a:t>TRITON TIMI 38: Study design</a:t>
            </a:r>
            <a:endParaRPr lang="fr-CA" dirty="0">
              <a:solidFill>
                <a:srgbClr val="000000"/>
              </a:solidFill>
              <a:cs typeface="Arial" charset="0"/>
            </a:endParaRPr>
          </a:p>
        </p:txBody>
      </p:sp>
    </p:spTree>
    <p:extLst>
      <p:ext uri="{BB962C8B-B14F-4D97-AF65-F5344CB8AC3E}">
        <p14:creationId xmlns:p14="http://schemas.microsoft.com/office/powerpoint/2010/main" val="2243873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6"/>
          <p:cNvSpPr>
            <a:spLocks noGrp="1"/>
          </p:cNvSpPr>
          <p:nvPr>
            <p:ph type="title"/>
          </p:nvPr>
        </p:nvSpPr>
        <p:spPr>
          <a:xfrm>
            <a:off x="722313" y="2205038"/>
            <a:ext cx="8229600" cy="701675"/>
          </a:xfrm>
        </p:spPr>
        <p:txBody>
          <a:bodyPr/>
          <a:lstStyle/>
          <a:p>
            <a:r>
              <a:rPr lang="en-US" dirty="0" smtClean="0">
                <a:latin typeface="Calibri" pitchFamily="34" charset="0"/>
              </a:rPr>
              <a:t>BARE METAL VS DRUG ELUTING STENT</a:t>
            </a:r>
          </a:p>
        </p:txBody>
      </p:sp>
      <p:sp>
        <p:nvSpPr>
          <p:cNvPr id="3"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42447275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457200" y="274638"/>
            <a:ext cx="8229600" cy="701675"/>
          </a:xfrm>
        </p:spPr>
        <p:txBody>
          <a:bodyPr/>
          <a:lstStyle/>
          <a:p>
            <a:pPr eaLnBrk="1" hangingPunct="1"/>
            <a:r>
              <a:rPr lang="en-US" smtClean="0">
                <a:latin typeface="Calibri" pitchFamily="34" charset="0"/>
              </a:rPr>
              <a:t>Stent thrombosis</a:t>
            </a:r>
          </a:p>
        </p:txBody>
      </p:sp>
      <p:sp>
        <p:nvSpPr>
          <p:cNvPr id="122883" name="Content Placeholder 4"/>
          <p:cNvSpPr>
            <a:spLocks noGrp="1"/>
          </p:cNvSpPr>
          <p:nvPr>
            <p:ph idx="1"/>
          </p:nvPr>
        </p:nvSpPr>
        <p:spPr>
          <a:xfrm>
            <a:off x="457200" y="1241425"/>
            <a:ext cx="8229600" cy="3500438"/>
          </a:xfrm>
        </p:spPr>
        <p:txBody>
          <a:bodyPr/>
          <a:lstStyle/>
          <a:p>
            <a:pPr>
              <a:defRPr/>
            </a:pPr>
            <a:r>
              <a:rPr lang="en-US" dirty="0" smtClean="0">
                <a:latin typeface="Calibri" pitchFamily="34" charset="0"/>
              </a:rPr>
              <a:t>Stent thrombosis occurs following 0.5%-2% of stent placements.</a:t>
            </a:r>
          </a:p>
          <a:p>
            <a:pPr>
              <a:defRPr/>
            </a:pPr>
            <a:r>
              <a:rPr lang="en-US" dirty="0" smtClean="0">
                <a:latin typeface="Calibri" pitchFamily="34" charset="0"/>
              </a:rPr>
              <a:t>Major safety concern with rates of mortality as high as 45%</a:t>
            </a:r>
          </a:p>
          <a:p>
            <a:pPr marL="620713" indent="0">
              <a:defRPr/>
            </a:pPr>
            <a:r>
              <a:rPr lang="en-US" dirty="0" smtClean="0">
                <a:latin typeface="Calibri" pitchFamily="34" charset="0"/>
              </a:rPr>
              <a:t>Occurs most frequently in the first month after stent implantation (</a:t>
            </a:r>
            <a:r>
              <a:rPr lang="en-US" dirty="0" err="1" smtClean="0">
                <a:latin typeface="Calibri" pitchFamily="34" charset="0"/>
              </a:rPr>
              <a:t>subacute</a:t>
            </a:r>
            <a:r>
              <a:rPr lang="en-US" dirty="0" smtClean="0">
                <a:latin typeface="Calibri" pitchFamily="34" charset="0"/>
              </a:rPr>
              <a:t>).</a:t>
            </a:r>
          </a:p>
          <a:p>
            <a:pPr marL="620713" indent="0">
              <a:defRPr/>
            </a:pPr>
            <a:r>
              <a:rPr lang="en-US" dirty="0" smtClean="0">
                <a:latin typeface="Calibri" pitchFamily="34" charset="0"/>
              </a:rPr>
              <a:t>Cases of late (30 days to 1 year) and very late (&gt; 1 year) stent thrombosis occur particularly in DES recipients.</a:t>
            </a: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19615657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Arthur</a:t>
            </a:r>
          </a:p>
        </p:txBody>
      </p:sp>
      <p:sp>
        <p:nvSpPr>
          <p:cNvPr id="113667" name="Content Placeholder 2"/>
          <p:cNvSpPr>
            <a:spLocks noGrp="1"/>
          </p:cNvSpPr>
          <p:nvPr>
            <p:ph idx="1"/>
          </p:nvPr>
        </p:nvSpPr>
        <p:spPr>
          <a:xfrm>
            <a:off x="457200" y="1219200"/>
            <a:ext cx="7323138" cy="4906963"/>
          </a:xfrm>
        </p:spPr>
        <p:txBody>
          <a:bodyPr/>
          <a:lstStyle/>
          <a:p>
            <a:pPr marL="0" indent="0" eaLnBrk="1" hangingPunct="1"/>
            <a:r>
              <a:rPr lang="en-US" smtClean="0">
                <a:latin typeface="Calibri" pitchFamily="34" charset="0"/>
              </a:rPr>
              <a:t>69 year-old male, hypertensive, diabetic, smoker</a:t>
            </a:r>
          </a:p>
          <a:p>
            <a:pPr marL="0" indent="0" eaLnBrk="1" hangingPunct="1"/>
            <a:r>
              <a:rPr lang="en-US" smtClean="0">
                <a:latin typeface="Calibri" pitchFamily="34" charset="0"/>
              </a:rPr>
              <a:t>Only current Rx: hydrochlorothiazide 25 mg OD</a:t>
            </a:r>
          </a:p>
          <a:p>
            <a:pPr marL="0" indent="0" eaLnBrk="1" hangingPunct="1"/>
            <a:r>
              <a:rPr lang="en-US" smtClean="0">
                <a:latin typeface="Calibri" pitchFamily="34" charset="0"/>
              </a:rPr>
              <a:t>Presented to ED with prolonged typical ischemic chest pain and 2mm ST depression in leads II, III, aVF, V5                   and V6</a:t>
            </a:r>
          </a:p>
          <a:p>
            <a:pPr marL="0" indent="0" eaLnBrk="1" hangingPunct="1"/>
            <a:r>
              <a:rPr lang="en-US" smtClean="0">
                <a:latin typeface="Calibri" pitchFamily="34" charset="0"/>
              </a:rPr>
              <a:t>Pain, EKG changes resolved quickly after ASA, oxygen              and sublingual nitroglycerin</a:t>
            </a:r>
          </a:p>
        </p:txBody>
      </p:sp>
      <p:sp>
        <p:nvSpPr>
          <p:cNvPr id="1024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33047909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Stent thrombosis</a:t>
            </a:r>
          </a:p>
        </p:txBody>
      </p:sp>
      <p:sp>
        <p:nvSpPr>
          <p:cNvPr id="140291" name="Content Placeholder 2"/>
          <p:cNvSpPr>
            <a:spLocks noGrp="1"/>
          </p:cNvSpPr>
          <p:nvPr>
            <p:ph idx="1"/>
          </p:nvPr>
        </p:nvSpPr>
        <p:spPr>
          <a:xfrm>
            <a:off x="457200" y="1265238"/>
            <a:ext cx="8229600" cy="577850"/>
          </a:xfrm>
        </p:spPr>
        <p:txBody>
          <a:bodyPr/>
          <a:lstStyle/>
          <a:p>
            <a:pPr algn="ctr" eaLnBrk="1" hangingPunct="1"/>
            <a:r>
              <a:rPr lang="en-US" smtClean="0">
                <a:latin typeface="Calibri" pitchFamily="34" charset="0"/>
              </a:rPr>
              <a:t>Predictors of late stent thrombosis</a:t>
            </a:r>
          </a:p>
        </p:txBody>
      </p:sp>
      <p:sp>
        <p:nvSpPr>
          <p:cNvPr id="140292" name="Content Placeholder 2"/>
          <p:cNvSpPr>
            <a:spLocks noGrp="1"/>
          </p:cNvSpPr>
          <p:nvPr>
            <p:ph idx="4294967295"/>
          </p:nvPr>
        </p:nvSpPr>
        <p:spPr>
          <a:xfrm>
            <a:off x="377825" y="1843088"/>
            <a:ext cx="4319588" cy="4525962"/>
          </a:xfrm>
        </p:spPr>
        <p:txBody>
          <a:bodyPr/>
          <a:lstStyle/>
          <a:p>
            <a:pPr marL="276225" lvl="1" indent="-276225" eaLnBrk="1" hangingPunct="1">
              <a:buFont typeface="Arial" charset="0"/>
              <a:buNone/>
            </a:pPr>
            <a:r>
              <a:rPr lang="en-US" sz="2400" smtClean="0">
                <a:latin typeface="Calibri" pitchFamily="34" charset="0"/>
              </a:rPr>
              <a:t>Drug Eluting Stent</a:t>
            </a:r>
          </a:p>
          <a:p>
            <a:pPr marL="276225" lvl="1" indent="-276225" eaLnBrk="1" hangingPunct="1">
              <a:buFont typeface="Arial" charset="0"/>
              <a:buNone/>
            </a:pPr>
            <a:r>
              <a:rPr lang="en-US" sz="2400" smtClean="0">
                <a:latin typeface="Calibri" pitchFamily="34" charset="0"/>
              </a:rPr>
              <a:t>Stenting of small vessels</a:t>
            </a:r>
          </a:p>
          <a:p>
            <a:pPr marL="276225" lvl="1" indent="-276225" eaLnBrk="1" hangingPunct="1">
              <a:buFont typeface="Arial" charset="0"/>
              <a:buNone/>
            </a:pPr>
            <a:r>
              <a:rPr lang="en-US" sz="2400" smtClean="0">
                <a:latin typeface="Calibri" pitchFamily="34" charset="0"/>
              </a:rPr>
              <a:t>Presence of multiple lesions</a:t>
            </a:r>
          </a:p>
          <a:p>
            <a:pPr marL="276225" lvl="1" indent="-276225" eaLnBrk="1" hangingPunct="1">
              <a:buFont typeface="Arial" charset="0"/>
              <a:buNone/>
            </a:pPr>
            <a:r>
              <a:rPr lang="en-US" sz="2400" smtClean="0">
                <a:latin typeface="Calibri" pitchFamily="34" charset="0"/>
              </a:rPr>
              <a:t>Long segments implanted with overlapping stents</a:t>
            </a:r>
          </a:p>
          <a:p>
            <a:pPr marL="276225" lvl="1" indent="-276225" eaLnBrk="1" hangingPunct="1">
              <a:buFont typeface="Arial" charset="0"/>
              <a:buNone/>
            </a:pPr>
            <a:r>
              <a:rPr lang="en-US" sz="2400" smtClean="0">
                <a:latin typeface="Calibri" pitchFamily="34" charset="0"/>
              </a:rPr>
              <a:t>Stenting of ostial bifurcation lesions</a:t>
            </a:r>
          </a:p>
          <a:p>
            <a:pPr marL="276225" lvl="1" indent="-276225" eaLnBrk="1" hangingPunct="1">
              <a:buFont typeface="Arial" charset="0"/>
              <a:buNone/>
            </a:pPr>
            <a:r>
              <a:rPr lang="en-US" sz="2400" smtClean="0">
                <a:latin typeface="Calibri" pitchFamily="34" charset="0"/>
              </a:rPr>
              <a:t>Suboptimal stent deployment</a:t>
            </a:r>
          </a:p>
        </p:txBody>
      </p:sp>
      <p:sp>
        <p:nvSpPr>
          <p:cNvPr id="140293" name="Content Placeholder 2"/>
          <p:cNvSpPr>
            <a:spLocks noGrp="1"/>
          </p:cNvSpPr>
          <p:nvPr>
            <p:ph idx="4294967295"/>
          </p:nvPr>
        </p:nvSpPr>
        <p:spPr>
          <a:xfrm>
            <a:off x="4918075" y="1843088"/>
            <a:ext cx="3910013" cy="4525962"/>
          </a:xfrm>
        </p:spPr>
        <p:txBody>
          <a:bodyPr/>
          <a:lstStyle/>
          <a:p>
            <a:pPr lvl="1" eaLnBrk="1" hangingPunct="1">
              <a:buFont typeface="Arial" charset="0"/>
              <a:buNone/>
            </a:pPr>
            <a:r>
              <a:rPr lang="en-US" sz="2400" smtClean="0">
                <a:latin typeface="Calibri" pitchFamily="34" charset="0"/>
              </a:rPr>
              <a:t>Decreased left ventricular function</a:t>
            </a:r>
          </a:p>
          <a:p>
            <a:pPr lvl="1" eaLnBrk="1" hangingPunct="1">
              <a:buFont typeface="Arial" charset="0"/>
              <a:buNone/>
            </a:pPr>
            <a:r>
              <a:rPr lang="en-US" sz="2400" smtClean="0">
                <a:latin typeface="Calibri" pitchFamily="34" charset="0"/>
              </a:rPr>
              <a:t>Advanced age</a:t>
            </a:r>
          </a:p>
          <a:p>
            <a:pPr lvl="1" eaLnBrk="1" hangingPunct="1">
              <a:buFont typeface="Arial" charset="0"/>
              <a:buNone/>
            </a:pPr>
            <a:r>
              <a:rPr lang="en-US" sz="2400" smtClean="0">
                <a:latin typeface="Calibri" pitchFamily="34" charset="0"/>
              </a:rPr>
              <a:t>Diabetes</a:t>
            </a:r>
          </a:p>
          <a:p>
            <a:pPr lvl="1" eaLnBrk="1" hangingPunct="1">
              <a:buFont typeface="Arial" charset="0"/>
              <a:buNone/>
            </a:pPr>
            <a:r>
              <a:rPr lang="en-US" sz="2400" smtClean="0">
                <a:latin typeface="Calibri" pitchFamily="34" charset="0"/>
              </a:rPr>
              <a:t>Renal failure</a:t>
            </a:r>
          </a:p>
          <a:p>
            <a:pPr lvl="1" eaLnBrk="1" hangingPunct="1">
              <a:buFont typeface="Arial" charset="0"/>
              <a:buNone/>
            </a:pPr>
            <a:r>
              <a:rPr lang="en-US" sz="2400" smtClean="0">
                <a:latin typeface="Calibri" pitchFamily="34" charset="0"/>
              </a:rPr>
              <a:t>ACS</a:t>
            </a:r>
          </a:p>
        </p:txBody>
      </p:sp>
      <p:cxnSp>
        <p:nvCxnSpPr>
          <p:cNvPr id="9" name="Straight Connector 8"/>
          <p:cNvCxnSpPr/>
          <p:nvPr/>
        </p:nvCxnSpPr>
        <p:spPr>
          <a:xfrm rot="5400000">
            <a:off x="3004466" y="3678910"/>
            <a:ext cx="3544646"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7"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8820752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94210" name="Rectangle 2"/>
          <p:cNvSpPr>
            <a:spLocks noChangeArrowheads="1"/>
          </p:cNvSpPr>
          <p:nvPr/>
        </p:nvSpPr>
        <p:spPr bwMode="auto">
          <a:xfrm>
            <a:off x="485775" y="71438"/>
            <a:ext cx="8229600" cy="1143000"/>
          </a:xfrm>
          <a:prstGeom prst="rect">
            <a:avLst/>
          </a:prstGeom>
          <a:noFill/>
          <a:ln>
            <a:noFill/>
          </a:ln>
          <a:effectLst/>
          <a:extLst/>
        </p:spPr>
        <p:txBody>
          <a:bodyPr anchor="ctr"/>
          <a:lstStyle/>
          <a:p>
            <a:pPr defTabSz="973138" fontAlgn="base">
              <a:lnSpc>
                <a:spcPct val="90000"/>
              </a:lnSpc>
              <a:spcBef>
                <a:spcPct val="0"/>
              </a:spcBef>
              <a:spcAft>
                <a:spcPct val="0"/>
              </a:spcAft>
              <a:defRPr/>
            </a:pPr>
            <a:r>
              <a:rPr lang="en-US" sz="3200" dirty="0">
                <a:solidFill>
                  <a:prstClr val="white"/>
                </a:solidFill>
                <a:latin typeface="Calibri" pitchFamily="34" charset="0"/>
                <a:cs typeface="Arial" charset="0"/>
              </a:rPr>
              <a:t>Stent thrombosis</a:t>
            </a:r>
          </a:p>
          <a:p>
            <a:pPr defTabSz="973138" fontAlgn="base">
              <a:lnSpc>
                <a:spcPct val="90000"/>
              </a:lnSpc>
              <a:spcBef>
                <a:spcPct val="0"/>
              </a:spcBef>
              <a:spcAft>
                <a:spcPct val="0"/>
              </a:spcAft>
              <a:defRPr/>
            </a:pPr>
            <a:r>
              <a:rPr lang="en-US" sz="3200" dirty="0">
                <a:solidFill>
                  <a:prstClr val="white"/>
                </a:solidFill>
                <a:latin typeface="Calibri" pitchFamily="34" charset="0"/>
                <a:cs typeface="Arial" charset="0"/>
              </a:rPr>
              <a:t>Drug Eluting </a:t>
            </a:r>
            <a:r>
              <a:rPr lang="en-US" sz="3200" dirty="0" err="1">
                <a:solidFill>
                  <a:prstClr val="white"/>
                </a:solidFill>
                <a:latin typeface="Calibri" pitchFamily="34" charset="0"/>
                <a:cs typeface="Arial" charset="0"/>
              </a:rPr>
              <a:t>vs</a:t>
            </a:r>
            <a:r>
              <a:rPr lang="en-US" sz="3200" dirty="0">
                <a:solidFill>
                  <a:prstClr val="white"/>
                </a:solidFill>
                <a:latin typeface="Calibri" pitchFamily="34" charset="0"/>
                <a:cs typeface="Arial" charset="0"/>
              </a:rPr>
              <a:t> Bare Metal</a:t>
            </a:r>
          </a:p>
        </p:txBody>
      </p:sp>
      <p:sp>
        <p:nvSpPr>
          <p:cNvPr id="141315" name="Text Box 3"/>
          <p:cNvSpPr txBox="1">
            <a:spLocks noChangeArrowheads="1"/>
          </p:cNvSpPr>
          <p:nvPr/>
        </p:nvSpPr>
        <p:spPr bwMode="auto">
          <a:xfrm>
            <a:off x="6362700" y="1690688"/>
            <a:ext cx="1350963"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srgbClr val="FFFFFF"/>
                </a:solidFill>
                <a:cs typeface="Arial" charset="0"/>
                <a:sym typeface="Symbol" pitchFamily="18" charset="2"/>
              </a:rPr>
              <a:t>p = 0.04</a:t>
            </a:r>
          </a:p>
        </p:txBody>
      </p:sp>
      <p:sp>
        <p:nvSpPr>
          <p:cNvPr id="141316" name="Text Box 4"/>
          <p:cNvSpPr txBox="1">
            <a:spLocks noChangeArrowheads="1"/>
          </p:cNvSpPr>
          <p:nvPr/>
        </p:nvSpPr>
        <p:spPr bwMode="auto">
          <a:xfrm>
            <a:off x="2209800" y="1690688"/>
            <a:ext cx="1447800"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srgbClr val="FFFFFF"/>
                </a:solidFill>
                <a:cs typeface="Arial" charset="0"/>
              </a:rPr>
              <a:t>p = 0.0003</a:t>
            </a:r>
          </a:p>
        </p:txBody>
      </p:sp>
      <p:sp>
        <p:nvSpPr>
          <p:cNvPr id="141317" name="Text Box 5"/>
          <p:cNvSpPr txBox="1">
            <a:spLocks noChangeArrowheads="1"/>
          </p:cNvSpPr>
          <p:nvPr/>
        </p:nvSpPr>
        <p:spPr bwMode="auto">
          <a:xfrm>
            <a:off x="4219575" y="1690688"/>
            <a:ext cx="1404938"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srgbClr val="FFFFFF"/>
                </a:solidFill>
                <a:cs typeface="Arial" charset="0"/>
              </a:rPr>
              <a:t>p = 0.0052</a:t>
            </a:r>
          </a:p>
        </p:txBody>
      </p:sp>
      <p:sp>
        <p:nvSpPr>
          <p:cNvPr id="141318" name="Text Box 6"/>
          <p:cNvSpPr txBox="1">
            <a:spLocks noChangeArrowheads="1"/>
          </p:cNvSpPr>
          <p:nvPr/>
        </p:nvSpPr>
        <p:spPr bwMode="auto">
          <a:xfrm rot="-5400000">
            <a:off x="-793" y="3939381"/>
            <a:ext cx="1785938" cy="396875"/>
          </a:xfrm>
          <a:prstGeom prst="rect">
            <a:avLst/>
          </a:prstGeom>
          <a:noFill/>
          <a:ln w="9525">
            <a:noFill/>
            <a:miter lim="800000"/>
            <a:headEnd/>
            <a:tailEnd/>
          </a:ln>
        </p:spPr>
        <p:txBody>
          <a:bodyPr>
            <a:spAutoFit/>
          </a:bodyPr>
          <a:lstStyle/>
          <a:p>
            <a:pPr algn="ctr" fontAlgn="base">
              <a:spcBef>
                <a:spcPct val="50000"/>
              </a:spcBef>
              <a:spcAft>
                <a:spcPct val="0"/>
              </a:spcAft>
            </a:pPr>
            <a:r>
              <a:rPr lang="en-US" sz="2000" b="1">
                <a:solidFill>
                  <a:srgbClr val="FFFFFF"/>
                </a:solidFill>
                <a:cs typeface="Arial" charset="0"/>
              </a:rPr>
              <a:t>Months</a:t>
            </a:r>
          </a:p>
        </p:txBody>
      </p:sp>
      <p:grpSp>
        <p:nvGrpSpPr>
          <p:cNvPr id="141319" name="Group 8"/>
          <p:cNvGrpSpPr>
            <a:grpSpLocks noChangeAspect="1"/>
          </p:cNvGrpSpPr>
          <p:nvPr/>
        </p:nvGrpSpPr>
        <p:grpSpPr bwMode="auto">
          <a:xfrm>
            <a:off x="990600" y="1447800"/>
            <a:ext cx="7096125" cy="5334000"/>
            <a:chOff x="624" y="912"/>
            <a:chExt cx="4470" cy="3360"/>
          </a:xfrm>
        </p:grpSpPr>
        <p:sp>
          <p:nvSpPr>
            <p:cNvPr id="6494217" name="AutoShape 9"/>
            <p:cNvSpPr>
              <a:spLocks noChangeAspect="1" noChangeArrowheads="1" noTextEdit="1"/>
            </p:cNvSpPr>
            <p:nvPr/>
          </p:nvSpPr>
          <p:spPr bwMode="auto">
            <a:xfrm>
              <a:off x="624" y="912"/>
              <a:ext cx="4470" cy="3360"/>
            </a:xfrm>
            <a:prstGeom prst="rect">
              <a:avLst/>
            </a:prstGeom>
            <a:noFill/>
            <a:ln>
              <a:noFill/>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18" name="Rectangle 10"/>
            <p:cNvSpPr>
              <a:spLocks noChangeArrowheads="1"/>
            </p:cNvSpPr>
            <p:nvPr/>
          </p:nvSpPr>
          <p:spPr bwMode="auto">
            <a:xfrm>
              <a:off x="1270" y="1396"/>
              <a:ext cx="383" cy="2443"/>
            </a:xfrm>
            <a:prstGeom prst="rect">
              <a:avLst/>
            </a:prstGeom>
            <a:solidFill>
              <a:schemeClr val="bg1">
                <a:lumMod val="40000"/>
                <a:lumOff val="60000"/>
              </a:schemeClr>
            </a:solidFill>
            <a:ln w="7938">
              <a:solidFill>
                <a:srgbClr val="000000"/>
              </a:solidFill>
              <a:miter lim="800000"/>
              <a:headEnd/>
              <a:tailEnd/>
            </a:ln>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19" name="Rectangle 11"/>
            <p:cNvSpPr>
              <a:spLocks noChangeArrowheads="1"/>
            </p:cNvSpPr>
            <p:nvPr/>
          </p:nvSpPr>
          <p:spPr bwMode="auto">
            <a:xfrm>
              <a:off x="2609" y="1737"/>
              <a:ext cx="388" cy="2102"/>
            </a:xfrm>
            <a:prstGeom prst="rect">
              <a:avLst/>
            </a:prstGeom>
            <a:solidFill>
              <a:schemeClr val="bg1">
                <a:lumMod val="40000"/>
                <a:lumOff val="60000"/>
              </a:schemeClr>
            </a:solidFill>
            <a:ln w="7938">
              <a:solidFill>
                <a:srgbClr val="000000"/>
              </a:solidFill>
              <a:miter lim="800000"/>
              <a:headEnd/>
              <a:tailEnd/>
            </a:ln>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0" name="Rectangle 12"/>
            <p:cNvSpPr>
              <a:spLocks noChangeArrowheads="1"/>
            </p:cNvSpPr>
            <p:nvPr/>
          </p:nvSpPr>
          <p:spPr bwMode="auto">
            <a:xfrm>
              <a:off x="3953" y="1396"/>
              <a:ext cx="384" cy="2443"/>
            </a:xfrm>
            <a:prstGeom prst="rect">
              <a:avLst/>
            </a:prstGeom>
            <a:solidFill>
              <a:schemeClr val="bg1">
                <a:lumMod val="40000"/>
                <a:lumOff val="60000"/>
              </a:schemeClr>
            </a:solidFill>
            <a:ln w="7938">
              <a:solidFill>
                <a:srgbClr val="000000"/>
              </a:solidFill>
              <a:miter lim="800000"/>
              <a:headEnd/>
              <a:tailEnd/>
            </a:ln>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1" name="Rectangle 13"/>
            <p:cNvSpPr>
              <a:spLocks noChangeArrowheads="1"/>
            </p:cNvSpPr>
            <p:nvPr/>
          </p:nvSpPr>
          <p:spPr bwMode="auto">
            <a:xfrm>
              <a:off x="1653" y="3325"/>
              <a:ext cx="383" cy="514"/>
            </a:xfrm>
            <a:prstGeom prst="rect">
              <a:avLst/>
            </a:prstGeom>
            <a:solidFill>
              <a:srgbClr val="FFFF00"/>
            </a:solidFill>
            <a:ln w="23813">
              <a:solidFill>
                <a:srgbClr val="000000"/>
              </a:solidFill>
              <a:miter lim="800000"/>
              <a:headEnd/>
              <a:tailEnd/>
            </a:ln>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2" name="Rectangle 14"/>
            <p:cNvSpPr>
              <a:spLocks noChangeArrowheads="1"/>
            </p:cNvSpPr>
            <p:nvPr/>
          </p:nvSpPr>
          <p:spPr bwMode="auto">
            <a:xfrm>
              <a:off x="2997" y="3295"/>
              <a:ext cx="384" cy="544"/>
            </a:xfrm>
            <a:prstGeom prst="rect">
              <a:avLst/>
            </a:prstGeom>
            <a:solidFill>
              <a:srgbClr val="FFFF00"/>
            </a:solidFill>
            <a:ln w="23813">
              <a:solidFill>
                <a:srgbClr val="000000"/>
              </a:solidFill>
              <a:miter lim="800000"/>
              <a:headEnd/>
              <a:tailEnd/>
            </a:ln>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3" name="Rectangle 15"/>
            <p:cNvSpPr>
              <a:spLocks noChangeArrowheads="1"/>
            </p:cNvSpPr>
            <p:nvPr/>
          </p:nvSpPr>
          <p:spPr bwMode="auto">
            <a:xfrm>
              <a:off x="4337" y="3366"/>
              <a:ext cx="383" cy="473"/>
            </a:xfrm>
            <a:prstGeom prst="rect">
              <a:avLst/>
            </a:prstGeom>
            <a:solidFill>
              <a:srgbClr val="FFFF00"/>
            </a:solidFill>
            <a:ln w="23813">
              <a:solidFill>
                <a:srgbClr val="000000"/>
              </a:solidFill>
              <a:miter lim="800000"/>
              <a:headEnd/>
              <a:tailEnd/>
            </a:ln>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4" name="Line 16"/>
            <p:cNvSpPr>
              <a:spLocks noChangeShapeType="1"/>
            </p:cNvSpPr>
            <p:nvPr/>
          </p:nvSpPr>
          <p:spPr bwMode="auto">
            <a:xfrm>
              <a:off x="983" y="1126"/>
              <a:ext cx="1" cy="2713"/>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5" name="Line 17"/>
            <p:cNvSpPr>
              <a:spLocks noChangeShapeType="1"/>
            </p:cNvSpPr>
            <p:nvPr/>
          </p:nvSpPr>
          <p:spPr bwMode="auto">
            <a:xfrm>
              <a:off x="939" y="3839"/>
              <a:ext cx="44" cy="1"/>
            </a:xfrm>
            <a:prstGeom prst="line">
              <a:avLst/>
            </a:prstGeom>
            <a:noFill/>
            <a:ln w="0">
              <a:solidFill>
                <a:schemeClr val="bg1"/>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6" name="Line 18"/>
            <p:cNvSpPr>
              <a:spLocks noChangeShapeType="1"/>
            </p:cNvSpPr>
            <p:nvPr/>
          </p:nvSpPr>
          <p:spPr bwMode="auto">
            <a:xfrm>
              <a:off x="939" y="3295"/>
              <a:ext cx="44" cy="1"/>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7" name="Line 19"/>
            <p:cNvSpPr>
              <a:spLocks noChangeShapeType="1"/>
            </p:cNvSpPr>
            <p:nvPr/>
          </p:nvSpPr>
          <p:spPr bwMode="auto">
            <a:xfrm>
              <a:off x="939" y="2755"/>
              <a:ext cx="44" cy="1"/>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8" name="Line 20"/>
            <p:cNvSpPr>
              <a:spLocks noChangeShapeType="1"/>
            </p:cNvSpPr>
            <p:nvPr/>
          </p:nvSpPr>
          <p:spPr bwMode="auto">
            <a:xfrm>
              <a:off x="939" y="2210"/>
              <a:ext cx="44" cy="1"/>
            </a:xfrm>
            <a:prstGeom prst="line">
              <a:avLst/>
            </a:prstGeom>
            <a:noFill/>
            <a:ln w="0">
              <a:solidFill>
                <a:srgbClr val="000000"/>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29" name="Line 21"/>
            <p:cNvSpPr>
              <a:spLocks noChangeShapeType="1"/>
            </p:cNvSpPr>
            <p:nvPr/>
          </p:nvSpPr>
          <p:spPr bwMode="auto">
            <a:xfrm>
              <a:off x="939" y="1671"/>
              <a:ext cx="44" cy="1"/>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30" name="Line 22"/>
            <p:cNvSpPr>
              <a:spLocks noChangeShapeType="1"/>
            </p:cNvSpPr>
            <p:nvPr/>
          </p:nvSpPr>
          <p:spPr bwMode="auto">
            <a:xfrm>
              <a:off x="939" y="1126"/>
              <a:ext cx="44" cy="1"/>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31" name="Line 23"/>
            <p:cNvSpPr>
              <a:spLocks noChangeShapeType="1"/>
            </p:cNvSpPr>
            <p:nvPr/>
          </p:nvSpPr>
          <p:spPr bwMode="auto">
            <a:xfrm>
              <a:off x="983" y="3839"/>
              <a:ext cx="4024" cy="1"/>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32" name="Line 24"/>
            <p:cNvSpPr>
              <a:spLocks noChangeShapeType="1"/>
            </p:cNvSpPr>
            <p:nvPr/>
          </p:nvSpPr>
          <p:spPr bwMode="auto">
            <a:xfrm flipV="1">
              <a:off x="983" y="3839"/>
              <a:ext cx="1" cy="46"/>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33" name="Line 25"/>
            <p:cNvSpPr>
              <a:spLocks noChangeShapeType="1"/>
            </p:cNvSpPr>
            <p:nvPr/>
          </p:nvSpPr>
          <p:spPr bwMode="auto">
            <a:xfrm flipV="1">
              <a:off x="2323" y="3839"/>
              <a:ext cx="1" cy="46"/>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34" name="Line 26"/>
            <p:cNvSpPr>
              <a:spLocks noChangeShapeType="1"/>
            </p:cNvSpPr>
            <p:nvPr/>
          </p:nvSpPr>
          <p:spPr bwMode="auto">
            <a:xfrm flipV="1">
              <a:off x="3668" y="3839"/>
              <a:ext cx="0" cy="45"/>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6494235" name="Line 27"/>
            <p:cNvSpPr>
              <a:spLocks noChangeShapeType="1"/>
            </p:cNvSpPr>
            <p:nvPr/>
          </p:nvSpPr>
          <p:spPr bwMode="auto">
            <a:xfrm flipV="1">
              <a:off x="5007" y="3839"/>
              <a:ext cx="1" cy="46"/>
            </a:xfrm>
            <a:prstGeom prst="line">
              <a:avLst/>
            </a:prstGeom>
            <a:noFill/>
            <a:ln w="0">
              <a:solidFill>
                <a:srgbClr val="FFFFFF"/>
              </a:solidFill>
              <a:round/>
              <a:headEnd/>
              <a:tailEnd/>
            </a:ln>
            <a:extLst/>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141342" name="Rectangle 28"/>
            <p:cNvSpPr>
              <a:spLocks noChangeArrowheads="1"/>
            </p:cNvSpPr>
            <p:nvPr/>
          </p:nvSpPr>
          <p:spPr bwMode="auto">
            <a:xfrm>
              <a:off x="836" y="3763"/>
              <a:ext cx="77" cy="16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0</a:t>
              </a:r>
              <a:endParaRPr lang="en-US" sz="4400" u="sng">
                <a:solidFill>
                  <a:srgbClr val="FFFFFF"/>
                </a:solidFill>
                <a:cs typeface="Times New Roman" pitchFamily="18" charset="0"/>
              </a:endParaRPr>
            </a:p>
          </p:txBody>
        </p:sp>
        <p:sp>
          <p:nvSpPr>
            <p:cNvPr id="141343" name="Rectangle 29"/>
            <p:cNvSpPr>
              <a:spLocks noChangeArrowheads="1"/>
            </p:cNvSpPr>
            <p:nvPr/>
          </p:nvSpPr>
          <p:spPr bwMode="auto">
            <a:xfrm>
              <a:off x="836" y="3218"/>
              <a:ext cx="77" cy="16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4</a:t>
              </a:r>
              <a:endParaRPr lang="en-US" sz="4400" u="sng">
                <a:solidFill>
                  <a:srgbClr val="FFFFFF"/>
                </a:solidFill>
                <a:cs typeface="Times New Roman" pitchFamily="18" charset="0"/>
              </a:endParaRPr>
            </a:p>
          </p:txBody>
        </p:sp>
        <p:sp>
          <p:nvSpPr>
            <p:cNvPr id="141344" name="Rectangle 30"/>
            <p:cNvSpPr>
              <a:spLocks noChangeArrowheads="1"/>
            </p:cNvSpPr>
            <p:nvPr/>
          </p:nvSpPr>
          <p:spPr bwMode="auto">
            <a:xfrm>
              <a:off x="836" y="2679"/>
              <a:ext cx="77" cy="16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8</a:t>
              </a:r>
              <a:endParaRPr lang="en-US" sz="4400" u="sng">
                <a:solidFill>
                  <a:srgbClr val="FFFFFF"/>
                </a:solidFill>
                <a:cs typeface="Times New Roman" pitchFamily="18" charset="0"/>
              </a:endParaRPr>
            </a:p>
          </p:txBody>
        </p:sp>
        <p:sp>
          <p:nvSpPr>
            <p:cNvPr id="141345" name="Rectangle 31"/>
            <p:cNvSpPr>
              <a:spLocks noChangeArrowheads="1"/>
            </p:cNvSpPr>
            <p:nvPr/>
          </p:nvSpPr>
          <p:spPr bwMode="auto">
            <a:xfrm>
              <a:off x="760" y="2134"/>
              <a:ext cx="153" cy="16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12</a:t>
              </a:r>
              <a:endParaRPr lang="en-US" sz="4400" u="sng">
                <a:solidFill>
                  <a:srgbClr val="FFFFFF"/>
                </a:solidFill>
                <a:cs typeface="Times New Roman" pitchFamily="18" charset="0"/>
              </a:endParaRPr>
            </a:p>
          </p:txBody>
        </p:sp>
        <p:sp>
          <p:nvSpPr>
            <p:cNvPr id="141346" name="Rectangle 32"/>
            <p:cNvSpPr>
              <a:spLocks noChangeArrowheads="1"/>
            </p:cNvSpPr>
            <p:nvPr/>
          </p:nvSpPr>
          <p:spPr bwMode="auto">
            <a:xfrm>
              <a:off x="760" y="1594"/>
              <a:ext cx="153" cy="16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16</a:t>
              </a:r>
              <a:endParaRPr lang="en-US" sz="4400" u="sng">
                <a:solidFill>
                  <a:srgbClr val="FFFFFF"/>
                </a:solidFill>
                <a:cs typeface="Times New Roman" pitchFamily="18" charset="0"/>
              </a:endParaRPr>
            </a:p>
          </p:txBody>
        </p:sp>
        <p:sp>
          <p:nvSpPr>
            <p:cNvPr id="141347" name="Rectangle 33"/>
            <p:cNvSpPr>
              <a:spLocks noChangeArrowheads="1"/>
            </p:cNvSpPr>
            <p:nvPr/>
          </p:nvSpPr>
          <p:spPr bwMode="auto">
            <a:xfrm>
              <a:off x="760" y="1049"/>
              <a:ext cx="153" cy="16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20</a:t>
              </a:r>
              <a:endParaRPr lang="en-US" sz="4400" u="sng">
                <a:solidFill>
                  <a:srgbClr val="FFFFFF"/>
                </a:solidFill>
                <a:cs typeface="Times New Roman" pitchFamily="18" charset="0"/>
              </a:endParaRPr>
            </a:p>
          </p:txBody>
        </p:sp>
        <p:sp>
          <p:nvSpPr>
            <p:cNvPr id="141348" name="Rectangle 34"/>
            <p:cNvSpPr>
              <a:spLocks noChangeArrowheads="1"/>
            </p:cNvSpPr>
            <p:nvPr/>
          </p:nvSpPr>
          <p:spPr bwMode="auto">
            <a:xfrm>
              <a:off x="1366" y="3977"/>
              <a:ext cx="664" cy="16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DES  BMS</a:t>
              </a:r>
              <a:endParaRPr lang="en-US" sz="4400" u="sng">
                <a:solidFill>
                  <a:srgbClr val="FFFFFF"/>
                </a:solidFill>
                <a:cs typeface="Times New Roman" pitchFamily="18" charset="0"/>
              </a:endParaRPr>
            </a:p>
          </p:txBody>
        </p:sp>
        <p:sp>
          <p:nvSpPr>
            <p:cNvPr id="141349" name="Rectangle 35"/>
            <p:cNvSpPr>
              <a:spLocks noChangeArrowheads="1"/>
            </p:cNvSpPr>
            <p:nvPr/>
          </p:nvSpPr>
          <p:spPr bwMode="auto">
            <a:xfrm>
              <a:off x="2716" y="3977"/>
              <a:ext cx="657" cy="16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dirty="0">
                  <a:solidFill>
                    <a:srgbClr val="FFFFFF"/>
                  </a:solidFill>
                  <a:cs typeface="Times New Roman" pitchFamily="18" charset="0"/>
                </a:rPr>
                <a:t>SES  BMS</a:t>
              </a:r>
              <a:endParaRPr lang="en-US" sz="4400" u="sng" dirty="0">
                <a:solidFill>
                  <a:srgbClr val="FFFFFF"/>
                </a:solidFill>
                <a:cs typeface="Times New Roman" pitchFamily="18" charset="0"/>
              </a:endParaRPr>
            </a:p>
          </p:txBody>
        </p:sp>
        <p:sp>
          <p:nvSpPr>
            <p:cNvPr id="141350" name="Rectangle 36"/>
            <p:cNvSpPr>
              <a:spLocks noChangeArrowheads="1"/>
            </p:cNvSpPr>
            <p:nvPr/>
          </p:nvSpPr>
          <p:spPr bwMode="auto">
            <a:xfrm>
              <a:off x="4057" y="3977"/>
              <a:ext cx="657" cy="16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PES  BMS</a:t>
              </a:r>
              <a:endParaRPr lang="en-US" sz="4400" u="sng">
                <a:solidFill>
                  <a:srgbClr val="FFFFFF"/>
                </a:solidFill>
                <a:cs typeface="Times New Roman" pitchFamily="18" charset="0"/>
              </a:endParaRPr>
            </a:p>
          </p:txBody>
        </p:sp>
      </p:grpSp>
      <p:sp>
        <p:nvSpPr>
          <p:cNvPr id="141320" name="Text Box 37"/>
          <p:cNvSpPr txBox="1">
            <a:spLocks noChangeArrowheads="1"/>
          </p:cNvSpPr>
          <p:nvPr/>
        </p:nvSpPr>
        <p:spPr bwMode="auto">
          <a:xfrm>
            <a:off x="485775" y="6578600"/>
            <a:ext cx="5815013" cy="338138"/>
          </a:xfrm>
          <a:prstGeom prst="rect">
            <a:avLst/>
          </a:prstGeom>
          <a:noFill/>
          <a:ln w="9525">
            <a:noFill/>
            <a:miter lim="800000"/>
            <a:headEnd/>
            <a:tailEnd/>
          </a:ln>
        </p:spPr>
        <p:txBody>
          <a:bodyPr>
            <a:spAutoFit/>
          </a:bodyPr>
          <a:lstStyle/>
          <a:p>
            <a:pPr fontAlgn="base">
              <a:spcBef>
                <a:spcPct val="50000"/>
              </a:spcBef>
              <a:spcAft>
                <a:spcPct val="0"/>
              </a:spcAft>
            </a:pPr>
            <a:r>
              <a:rPr lang="en-US" sz="1600" dirty="0" err="1">
                <a:solidFill>
                  <a:srgbClr val="DDDDDD"/>
                </a:solidFill>
                <a:latin typeface="Calibri" pitchFamily="34" charset="0"/>
                <a:cs typeface="Times New Roman" pitchFamily="18" charset="0"/>
              </a:rPr>
              <a:t>Bavry</a:t>
            </a:r>
            <a:r>
              <a:rPr lang="en-US" sz="1600" dirty="0">
                <a:solidFill>
                  <a:srgbClr val="DDDDDD"/>
                </a:solidFill>
                <a:latin typeface="Calibri" pitchFamily="34" charset="0"/>
                <a:cs typeface="Times New Roman" pitchFamily="18" charset="0"/>
              </a:rPr>
              <a:t> AA, et al. </a:t>
            </a:r>
            <a:r>
              <a:rPr lang="en-US" sz="1600" i="1" dirty="0">
                <a:solidFill>
                  <a:srgbClr val="DDDDDD"/>
                </a:solidFill>
                <a:latin typeface="Calibri" pitchFamily="34" charset="0"/>
                <a:cs typeface="Times New Roman" pitchFamily="18" charset="0"/>
              </a:rPr>
              <a:t>Am J Med.</a:t>
            </a:r>
            <a:r>
              <a:rPr lang="en-US" sz="1600" dirty="0">
                <a:solidFill>
                  <a:srgbClr val="DDDDDD"/>
                </a:solidFill>
                <a:latin typeface="Calibri" pitchFamily="34" charset="0"/>
                <a:cs typeface="Times New Roman" pitchFamily="18" charset="0"/>
              </a:rPr>
              <a:t> 2006;119:1056-61.</a:t>
            </a:r>
          </a:p>
        </p:txBody>
      </p:sp>
      <p:sp>
        <p:nvSpPr>
          <p:cNvPr id="6494246" name="Line 38"/>
          <p:cNvSpPr>
            <a:spLocks noChangeShapeType="1"/>
          </p:cNvSpPr>
          <p:nvPr/>
        </p:nvSpPr>
        <p:spPr bwMode="auto">
          <a:xfrm flipV="1">
            <a:off x="1162050" y="3498850"/>
            <a:ext cx="6759575" cy="28575"/>
          </a:xfrm>
          <a:prstGeom prst="line">
            <a:avLst/>
          </a:prstGeom>
          <a:noFill/>
          <a:ln w="57150" cap="rnd">
            <a:solidFill>
              <a:schemeClr val="bg2"/>
            </a:solidFill>
            <a:prstDash val="sysDot"/>
            <a:round/>
            <a:headEnd/>
            <a:tailEnd/>
          </a:ln>
          <a:effectLst/>
          <a:extLst/>
        </p:spPr>
        <p:txBody>
          <a:bodyPr lIns="93527" tIns="46763" rIns="93527" bIns="46763"/>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141322" name="TextBox 1"/>
          <p:cNvSpPr txBox="1">
            <a:spLocks noChangeArrowheads="1"/>
          </p:cNvSpPr>
          <p:nvPr/>
        </p:nvSpPr>
        <p:spPr bwMode="auto">
          <a:xfrm>
            <a:off x="485775" y="1214438"/>
            <a:ext cx="7820025"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prstClr val="white"/>
                </a:solidFill>
                <a:latin typeface="Calibri" pitchFamily="34" charset="0"/>
                <a:cs typeface="Arial" charset="0"/>
              </a:rPr>
              <a:t>Median time to stent thrombosis</a:t>
            </a:r>
          </a:p>
        </p:txBody>
      </p:sp>
    </p:spTree>
    <p:extLst>
      <p:ext uri="{BB962C8B-B14F-4D97-AF65-F5344CB8AC3E}">
        <p14:creationId xmlns:p14="http://schemas.microsoft.com/office/powerpoint/2010/main" val="78299910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92162" name="Rectangle 2"/>
          <p:cNvSpPr>
            <a:spLocks noChangeArrowheads="1"/>
          </p:cNvSpPr>
          <p:nvPr/>
        </p:nvSpPr>
        <p:spPr bwMode="auto">
          <a:xfrm>
            <a:off x="522288" y="204788"/>
            <a:ext cx="8410575" cy="954087"/>
          </a:xfrm>
          <a:prstGeom prst="rect">
            <a:avLst/>
          </a:prstGeom>
          <a:noFill/>
          <a:ln>
            <a:noFill/>
          </a:ln>
          <a:effectLst/>
          <a:extLst/>
        </p:spPr>
        <p:txBody>
          <a:bodyPr anchor="ctr"/>
          <a:lstStyle/>
          <a:p>
            <a:pPr defTabSz="973138" fontAlgn="base">
              <a:lnSpc>
                <a:spcPct val="90000"/>
              </a:lnSpc>
              <a:spcBef>
                <a:spcPct val="0"/>
              </a:spcBef>
              <a:spcAft>
                <a:spcPct val="0"/>
              </a:spcAft>
              <a:defRPr/>
            </a:pPr>
            <a:r>
              <a:rPr lang="en-US" sz="3200" dirty="0">
                <a:solidFill>
                  <a:prstClr val="white"/>
                </a:solidFill>
                <a:latin typeface="Calibri" pitchFamily="34" charset="0"/>
                <a:cs typeface="Arial" charset="0"/>
              </a:rPr>
              <a:t>Incidence of very late stent thrombosis                                  &gt; 1 Year</a:t>
            </a:r>
          </a:p>
        </p:txBody>
      </p:sp>
      <p:sp>
        <p:nvSpPr>
          <p:cNvPr id="142339" name="Text Box 3"/>
          <p:cNvSpPr txBox="1">
            <a:spLocks noChangeArrowheads="1"/>
          </p:cNvSpPr>
          <p:nvPr/>
        </p:nvSpPr>
        <p:spPr bwMode="auto">
          <a:xfrm>
            <a:off x="6553200" y="1676400"/>
            <a:ext cx="1350963" cy="779463"/>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white"/>
                </a:solidFill>
                <a:latin typeface="Calibri" pitchFamily="34" charset="0"/>
                <a:cs typeface="Arial" charset="0"/>
                <a:sym typeface="Symbol" pitchFamily="18" charset="2"/>
              </a:rPr>
              <a:t>RR = 5.7</a:t>
            </a:r>
          </a:p>
          <a:p>
            <a:pPr algn="ctr" fontAlgn="base">
              <a:spcBef>
                <a:spcPct val="50000"/>
              </a:spcBef>
              <a:spcAft>
                <a:spcPct val="0"/>
              </a:spcAft>
            </a:pPr>
            <a:r>
              <a:rPr lang="en-US" b="1">
                <a:solidFill>
                  <a:prstClr val="white"/>
                </a:solidFill>
                <a:latin typeface="Calibri" pitchFamily="34" charset="0"/>
                <a:cs typeface="Arial" charset="0"/>
                <a:sym typeface="Symbol" pitchFamily="18" charset="2"/>
              </a:rPr>
              <a:t>p = 0.049</a:t>
            </a:r>
          </a:p>
        </p:txBody>
      </p:sp>
      <p:sp>
        <p:nvSpPr>
          <p:cNvPr id="142340" name="Text Box 4"/>
          <p:cNvSpPr txBox="1">
            <a:spLocks noChangeArrowheads="1"/>
          </p:cNvSpPr>
          <p:nvPr/>
        </p:nvSpPr>
        <p:spPr bwMode="auto">
          <a:xfrm>
            <a:off x="1981200" y="2227263"/>
            <a:ext cx="1447800" cy="781050"/>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white"/>
                </a:solidFill>
                <a:latin typeface="Calibri" pitchFamily="34" charset="0"/>
                <a:cs typeface="Arial" charset="0"/>
              </a:rPr>
              <a:t>RR = 5.0</a:t>
            </a:r>
          </a:p>
          <a:p>
            <a:pPr algn="ctr" fontAlgn="base">
              <a:spcBef>
                <a:spcPct val="50000"/>
              </a:spcBef>
              <a:spcAft>
                <a:spcPct val="0"/>
              </a:spcAft>
            </a:pPr>
            <a:r>
              <a:rPr lang="en-US" b="1">
                <a:solidFill>
                  <a:prstClr val="white"/>
                </a:solidFill>
                <a:latin typeface="Calibri" pitchFamily="34" charset="0"/>
                <a:cs typeface="Arial" charset="0"/>
              </a:rPr>
              <a:t>p = 0.02</a:t>
            </a:r>
          </a:p>
        </p:txBody>
      </p:sp>
      <p:sp>
        <p:nvSpPr>
          <p:cNvPr id="142341" name="Text Box 5"/>
          <p:cNvSpPr txBox="1">
            <a:spLocks noChangeArrowheads="1"/>
          </p:cNvSpPr>
          <p:nvPr/>
        </p:nvSpPr>
        <p:spPr bwMode="auto">
          <a:xfrm>
            <a:off x="4112419" y="3465622"/>
            <a:ext cx="1404937" cy="368300"/>
          </a:xfrm>
          <a:prstGeom prst="rect">
            <a:avLst/>
          </a:prstGeom>
          <a:noFill/>
          <a:ln w="9525">
            <a:noFill/>
            <a:miter lim="800000"/>
            <a:headEnd/>
            <a:tailEnd/>
          </a:ln>
        </p:spPr>
        <p:txBody>
          <a:bodyPr>
            <a:spAutoFit/>
          </a:bodyPr>
          <a:lstStyle/>
          <a:p>
            <a:pPr algn="ctr" fontAlgn="base">
              <a:spcBef>
                <a:spcPct val="50000"/>
              </a:spcBef>
              <a:spcAft>
                <a:spcPct val="0"/>
              </a:spcAft>
            </a:pPr>
            <a:r>
              <a:rPr lang="en-US" b="1" dirty="0">
                <a:solidFill>
                  <a:prstClr val="white"/>
                </a:solidFill>
                <a:latin typeface="Calibri" pitchFamily="34" charset="0"/>
                <a:cs typeface="Arial" charset="0"/>
              </a:rPr>
              <a:t>p = 0.22</a:t>
            </a:r>
          </a:p>
        </p:txBody>
      </p:sp>
      <p:sp>
        <p:nvSpPr>
          <p:cNvPr id="142342" name="Text Box 6"/>
          <p:cNvSpPr txBox="1">
            <a:spLocks noChangeArrowheads="1"/>
          </p:cNvSpPr>
          <p:nvPr/>
        </p:nvSpPr>
        <p:spPr bwMode="auto">
          <a:xfrm>
            <a:off x="0" y="1465263"/>
            <a:ext cx="1784350" cy="369887"/>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white"/>
                </a:solidFill>
                <a:latin typeface="Calibri" pitchFamily="34" charset="0"/>
                <a:cs typeface="Arial" charset="0"/>
              </a:rPr>
              <a:t>Per 1,000 pts</a:t>
            </a:r>
          </a:p>
        </p:txBody>
      </p:sp>
      <p:grpSp>
        <p:nvGrpSpPr>
          <p:cNvPr id="142343" name="Group 7"/>
          <p:cNvGrpSpPr>
            <a:grpSpLocks noChangeAspect="1"/>
          </p:cNvGrpSpPr>
          <p:nvPr/>
        </p:nvGrpSpPr>
        <p:grpSpPr bwMode="auto">
          <a:xfrm>
            <a:off x="1023938" y="1524000"/>
            <a:ext cx="7096125" cy="5502275"/>
            <a:chOff x="645" y="960"/>
            <a:chExt cx="4470" cy="3466"/>
          </a:xfrm>
        </p:grpSpPr>
        <p:sp>
          <p:nvSpPr>
            <p:cNvPr id="142351" name="AutoShape 8"/>
            <p:cNvSpPr>
              <a:spLocks noChangeAspect="1" noChangeArrowheads="1" noTextEdit="1"/>
            </p:cNvSpPr>
            <p:nvPr/>
          </p:nvSpPr>
          <p:spPr bwMode="auto">
            <a:xfrm>
              <a:off x="645" y="960"/>
              <a:ext cx="4470" cy="3360"/>
            </a:xfrm>
            <a:prstGeom prst="rect">
              <a:avLst/>
            </a:prstGeom>
            <a:noFill/>
            <a:ln w="9525">
              <a:noFill/>
              <a:miter lim="800000"/>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36208" name="Rectangle 9"/>
            <p:cNvSpPr>
              <a:spLocks noChangeArrowheads="1"/>
            </p:cNvSpPr>
            <p:nvPr/>
          </p:nvSpPr>
          <p:spPr bwMode="auto">
            <a:xfrm>
              <a:off x="1233" y="1964"/>
              <a:ext cx="386" cy="1892"/>
            </a:xfrm>
            <a:prstGeom prst="rect">
              <a:avLst/>
            </a:prstGeom>
            <a:solidFill>
              <a:schemeClr val="bg1">
                <a:lumMod val="40000"/>
                <a:lumOff val="60000"/>
              </a:schemeClr>
            </a:solidFill>
            <a:ln w="9525">
              <a:solidFill>
                <a:srgbClr val="000000"/>
              </a:solidFill>
              <a:miter lim="800000"/>
              <a:headEnd/>
              <a:tailEnd/>
            </a:ln>
          </p:spPr>
          <p:txBody>
            <a:bodyPr/>
            <a:lstStyle/>
            <a:p>
              <a:pPr fontAlgn="base">
                <a:spcBef>
                  <a:spcPct val="0"/>
                </a:spcBef>
                <a:spcAft>
                  <a:spcPct val="0"/>
                </a:spcAft>
                <a:defRPr/>
              </a:pPr>
              <a:endParaRPr lang="fr-CA">
                <a:solidFill>
                  <a:prstClr val="white"/>
                </a:solidFill>
                <a:latin typeface="Calibri" pitchFamily="34" charset="0"/>
                <a:cs typeface="Arial" charset="0"/>
              </a:endParaRPr>
            </a:p>
          </p:txBody>
        </p:sp>
        <p:sp>
          <p:nvSpPr>
            <p:cNvPr id="136209" name="Rectangle 10"/>
            <p:cNvSpPr>
              <a:spLocks noChangeArrowheads="1"/>
            </p:cNvSpPr>
            <p:nvPr/>
          </p:nvSpPr>
          <p:spPr bwMode="auto">
            <a:xfrm>
              <a:off x="2586" y="2483"/>
              <a:ext cx="392" cy="1373"/>
            </a:xfrm>
            <a:prstGeom prst="rect">
              <a:avLst/>
            </a:prstGeom>
            <a:solidFill>
              <a:schemeClr val="bg1">
                <a:lumMod val="40000"/>
                <a:lumOff val="60000"/>
              </a:schemeClr>
            </a:solidFill>
            <a:ln w="9525">
              <a:solidFill>
                <a:srgbClr val="000000"/>
              </a:solidFill>
              <a:miter lim="800000"/>
              <a:headEnd/>
              <a:tailEnd/>
            </a:ln>
          </p:spPr>
          <p:txBody>
            <a:bodyPr/>
            <a:lstStyle/>
            <a:p>
              <a:pPr fontAlgn="base">
                <a:spcBef>
                  <a:spcPct val="0"/>
                </a:spcBef>
                <a:spcAft>
                  <a:spcPct val="0"/>
                </a:spcAft>
                <a:defRPr/>
              </a:pPr>
              <a:endParaRPr lang="fr-CA">
                <a:solidFill>
                  <a:prstClr val="white"/>
                </a:solidFill>
                <a:latin typeface="Calibri" pitchFamily="34" charset="0"/>
                <a:cs typeface="Arial" charset="0"/>
              </a:endParaRPr>
            </a:p>
          </p:txBody>
        </p:sp>
        <p:sp>
          <p:nvSpPr>
            <p:cNvPr id="136210" name="Rectangle 11"/>
            <p:cNvSpPr>
              <a:spLocks noChangeArrowheads="1"/>
            </p:cNvSpPr>
            <p:nvPr/>
          </p:nvSpPr>
          <p:spPr bwMode="auto">
            <a:xfrm>
              <a:off x="3945" y="1602"/>
              <a:ext cx="386" cy="2254"/>
            </a:xfrm>
            <a:prstGeom prst="rect">
              <a:avLst/>
            </a:prstGeom>
            <a:solidFill>
              <a:schemeClr val="bg1">
                <a:lumMod val="40000"/>
                <a:lumOff val="60000"/>
              </a:schemeClr>
            </a:solidFill>
            <a:ln w="9525">
              <a:solidFill>
                <a:srgbClr val="000000"/>
              </a:solidFill>
              <a:miter lim="800000"/>
              <a:headEnd/>
              <a:tailEnd/>
            </a:ln>
          </p:spPr>
          <p:txBody>
            <a:bodyPr/>
            <a:lstStyle/>
            <a:p>
              <a:pPr fontAlgn="base">
                <a:spcBef>
                  <a:spcPct val="0"/>
                </a:spcBef>
                <a:spcAft>
                  <a:spcPct val="0"/>
                </a:spcAft>
                <a:defRPr/>
              </a:pPr>
              <a:endParaRPr lang="fr-CA">
                <a:solidFill>
                  <a:prstClr val="white"/>
                </a:solidFill>
                <a:latin typeface="Calibri" pitchFamily="34" charset="0"/>
                <a:cs typeface="Arial" charset="0"/>
              </a:endParaRPr>
            </a:p>
          </p:txBody>
        </p:sp>
        <p:sp>
          <p:nvSpPr>
            <p:cNvPr id="142355" name="Line 12"/>
            <p:cNvSpPr>
              <a:spLocks noChangeShapeType="1"/>
            </p:cNvSpPr>
            <p:nvPr/>
          </p:nvSpPr>
          <p:spPr bwMode="auto">
            <a:xfrm>
              <a:off x="945" y="1199"/>
              <a:ext cx="1" cy="2657"/>
            </a:xfrm>
            <a:prstGeom prst="line">
              <a:avLst/>
            </a:prstGeom>
            <a:noFill/>
            <a:ln w="0">
              <a:solidFill>
                <a:srgbClr val="FF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56" name="Line 13"/>
            <p:cNvSpPr>
              <a:spLocks noChangeShapeType="1"/>
            </p:cNvSpPr>
            <p:nvPr/>
          </p:nvSpPr>
          <p:spPr bwMode="auto">
            <a:xfrm>
              <a:off x="902" y="3856"/>
              <a:ext cx="43" cy="1"/>
            </a:xfrm>
            <a:prstGeom prst="line">
              <a:avLst/>
            </a:prstGeom>
            <a:noFill/>
            <a:ln w="0">
              <a:solidFill>
                <a:srgbClr val="FF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57" name="Line 14"/>
            <p:cNvSpPr>
              <a:spLocks noChangeShapeType="1"/>
            </p:cNvSpPr>
            <p:nvPr/>
          </p:nvSpPr>
          <p:spPr bwMode="auto">
            <a:xfrm>
              <a:off x="902" y="3473"/>
              <a:ext cx="43" cy="1"/>
            </a:xfrm>
            <a:prstGeom prst="line">
              <a:avLst/>
            </a:prstGeom>
            <a:noFill/>
            <a:ln w="0">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58" name="Line 15"/>
            <p:cNvSpPr>
              <a:spLocks noChangeShapeType="1"/>
            </p:cNvSpPr>
            <p:nvPr/>
          </p:nvSpPr>
          <p:spPr bwMode="auto">
            <a:xfrm>
              <a:off x="902" y="3098"/>
              <a:ext cx="43" cy="1"/>
            </a:xfrm>
            <a:prstGeom prst="line">
              <a:avLst/>
            </a:prstGeom>
            <a:noFill/>
            <a:ln w="0">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59" name="Line 16"/>
            <p:cNvSpPr>
              <a:spLocks noChangeShapeType="1"/>
            </p:cNvSpPr>
            <p:nvPr/>
          </p:nvSpPr>
          <p:spPr bwMode="auto">
            <a:xfrm>
              <a:off x="902" y="2715"/>
              <a:ext cx="43" cy="1"/>
            </a:xfrm>
            <a:prstGeom prst="line">
              <a:avLst/>
            </a:prstGeom>
            <a:noFill/>
            <a:ln w="0">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0" name="Line 17"/>
            <p:cNvSpPr>
              <a:spLocks noChangeShapeType="1"/>
            </p:cNvSpPr>
            <p:nvPr/>
          </p:nvSpPr>
          <p:spPr bwMode="auto">
            <a:xfrm>
              <a:off x="902" y="2340"/>
              <a:ext cx="43" cy="1"/>
            </a:xfrm>
            <a:prstGeom prst="line">
              <a:avLst/>
            </a:prstGeom>
            <a:noFill/>
            <a:ln w="0">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1" name="Line 18"/>
            <p:cNvSpPr>
              <a:spLocks noChangeShapeType="1"/>
            </p:cNvSpPr>
            <p:nvPr/>
          </p:nvSpPr>
          <p:spPr bwMode="auto">
            <a:xfrm>
              <a:off x="902" y="1957"/>
              <a:ext cx="43" cy="1"/>
            </a:xfrm>
            <a:prstGeom prst="line">
              <a:avLst/>
            </a:prstGeom>
            <a:noFill/>
            <a:ln w="0">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2" name="Line 19"/>
            <p:cNvSpPr>
              <a:spLocks noChangeShapeType="1"/>
            </p:cNvSpPr>
            <p:nvPr/>
          </p:nvSpPr>
          <p:spPr bwMode="auto">
            <a:xfrm>
              <a:off x="902" y="1581"/>
              <a:ext cx="43" cy="1"/>
            </a:xfrm>
            <a:prstGeom prst="line">
              <a:avLst/>
            </a:prstGeom>
            <a:noFill/>
            <a:ln w="0">
              <a:solidFill>
                <a:srgbClr val="FF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3" name="Line 20"/>
            <p:cNvSpPr>
              <a:spLocks noChangeShapeType="1"/>
            </p:cNvSpPr>
            <p:nvPr/>
          </p:nvSpPr>
          <p:spPr bwMode="auto">
            <a:xfrm>
              <a:off x="902" y="1199"/>
              <a:ext cx="43" cy="1"/>
            </a:xfrm>
            <a:prstGeom prst="line">
              <a:avLst/>
            </a:prstGeom>
            <a:noFill/>
            <a:ln w="0">
              <a:solidFill>
                <a:schemeClr val="bg1"/>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4" name="Line 21"/>
            <p:cNvSpPr>
              <a:spLocks noChangeShapeType="1"/>
            </p:cNvSpPr>
            <p:nvPr/>
          </p:nvSpPr>
          <p:spPr bwMode="auto">
            <a:xfrm>
              <a:off x="945" y="3856"/>
              <a:ext cx="4066" cy="1"/>
            </a:xfrm>
            <a:prstGeom prst="line">
              <a:avLst/>
            </a:prstGeom>
            <a:noFill/>
            <a:ln w="0">
              <a:solidFill>
                <a:srgbClr val="FF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5" name="Line 22"/>
            <p:cNvSpPr>
              <a:spLocks noChangeShapeType="1"/>
            </p:cNvSpPr>
            <p:nvPr/>
          </p:nvSpPr>
          <p:spPr bwMode="auto">
            <a:xfrm flipV="1">
              <a:off x="945" y="3856"/>
              <a:ext cx="1" cy="47"/>
            </a:xfrm>
            <a:prstGeom prst="line">
              <a:avLst/>
            </a:prstGeom>
            <a:noFill/>
            <a:ln w="0">
              <a:solidFill>
                <a:srgbClr val="FF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6" name="Line 23"/>
            <p:cNvSpPr>
              <a:spLocks noChangeShapeType="1"/>
            </p:cNvSpPr>
            <p:nvPr/>
          </p:nvSpPr>
          <p:spPr bwMode="auto">
            <a:xfrm flipV="1">
              <a:off x="2298" y="3856"/>
              <a:ext cx="1" cy="47"/>
            </a:xfrm>
            <a:prstGeom prst="line">
              <a:avLst/>
            </a:prstGeom>
            <a:noFill/>
            <a:ln w="0">
              <a:solidFill>
                <a:srgbClr val="FF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7" name="Line 24"/>
            <p:cNvSpPr>
              <a:spLocks noChangeShapeType="1"/>
            </p:cNvSpPr>
            <p:nvPr/>
          </p:nvSpPr>
          <p:spPr bwMode="auto">
            <a:xfrm flipV="1">
              <a:off x="3659" y="3856"/>
              <a:ext cx="0" cy="47"/>
            </a:xfrm>
            <a:prstGeom prst="line">
              <a:avLst/>
            </a:prstGeom>
            <a:noFill/>
            <a:ln w="0">
              <a:solidFill>
                <a:srgbClr val="FF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8" name="Line 25"/>
            <p:cNvSpPr>
              <a:spLocks noChangeShapeType="1"/>
            </p:cNvSpPr>
            <p:nvPr/>
          </p:nvSpPr>
          <p:spPr bwMode="auto">
            <a:xfrm flipV="1">
              <a:off x="5011" y="3856"/>
              <a:ext cx="1" cy="47"/>
            </a:xfrm>
            <a:prstGeom prst="line">
              <a:avLst/>
            </a:prstGeom>
            <a:noFill/>
            <a:ln w="0">
              <a:solidFill>
                <a:srgbClr val="FFFFFF"/>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42369" name="Rectangle 26"/>
            <p:cNvSpPr>
              <a:spLocks noChangeArrowheads="1"/>
            </p:cNvSpPr>
            <p:nvPr/>
          </p:nvSpPr>
          <p:spPr bwMode="auto">
            <a:xfrm>
              <a:off x="798" y="3780"/>
              <a:ext cx="74"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a:solidFill>
                    <a:prstClr val="white"/>
                  </a:solidFill>
                  <a:latin typeface="Calibri" pitchFamily="34" charset="0"/>
                  <a:cs typeface="Times New Roman" pitchFamily="18" charset="0"/>
                </a:rPr>
                <a:t>0</a:t>
              </a:r>
              <a:endParaRPr lang="en-US" sz="4400" u="sng">
                <a:solidFill>
                  <a:prstClr val="white"/>
                </a:solidFill>
                <a:latin typeface="Calibri" pitchFamily="34" charset="0"/>
                <a:cs typeface="Times New Roman" pitchFamily="18" charset="0"/>
              </a:endParaRPr>
            </a:p>
          </p:txBody>
        </p:sp>
        <p:sp>
          <p:nvSpPr>
            <p:cNvPr id="142370" name="Rectangle 27"/>
            <p:cNvSpPr>
              <a:spLocks noChangeArrowheads="1"/>
            </p:cNvSpPr>
            <p:nvPr/>
          </p:nvSpPr>
          <p:spPr bwMode="auto">
            <a:xfrm>
              <a:off x="798" y="3398"/>
              <a:ext cx="74"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dirty="0">
                  <a:solidFill>
                    <a:prstClr val="white"/>
                  </a:solidFill>
                  <a:latin typeface="Calibri" pitchFamily="34" charset="0"/>
                  <a:cs typeface="Times New Roman" pitchFamily="18" charset="0"/>
                </a:rPr>
                <a:t>1</a:t>
              </a:r>
              <a:endParaRPr lang="en-US" sz="4400" u="sng" dirty="0">
                <a:solidFill>
                  <a:prstClr val="white"/>
                </a:solidFill>
                <a:latin typeface="Calibri" pitchFamily="34" charset="0"/>
                <a:cs typeface="Times New Roman" pitchFamily="18" charset="0"/>
              </a:endParaRPr>
            </a:p>
          </p:txBody>
        </p:sp>
        <p:sp>
          <p:nvSpPr>
            <p:cNvPr id="142371" name="Rectangle 28"/>
            <p:cNvSpPr>
              <a:spLocks noChangeArrowheads="1"/>
            </p:cNvSpPr>
            <p:nvPr/>
          </p:nvSpPr>
          <p:spPr bwMode="auto">
            <a:xfrm>
              <a:off x="798" y="3022"/>
              <a:ext cx="74"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a:solidFill>
                    <a:prstClr val="white"/>
                  </a:solidFill>
                  <a:latin typeface="Calibri" pitchFamily="34" charset="0"/>
                  <a:cs typeface="Times New Roman" pitchFamily="18" charset="0"/>
                </a:rPr>
                <a:t>2</a:t>
              </a:r>
              <a:endParaRPr lang="en-US" sz="4400" u="sng">
                <a:solidFill>
                  <a:prstClr val="white"/>
                </a:solidFill>
                <a:latin typeface="Calibri" pitchFamily="34" charset="0"/>
                <a:cs typeface="Times New Roman" pitchFamily="18" charset="0"/>
              </a:endParaRPr>
            </a:p>
          </p:txBody>
        </p:sp>
        <p:sp>
          <p:nvSpPr>
            <p:cNvPr id="142372" name="Rectangle 29"/>
            <p:cNvSpPr>
              <a:spLocks noChangeArrowheads="1"/>
            </p:cNvSpPr>
            <p:nvPr/>
          </p:nvSpPr>
          <p:spPr bwMode="auto">
            <a:xfrm>
              <a:off x="798" y="2640"/>
              <a:ext cx="74"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a:solidFill>
                    <a:prstClr val="white"/>
                  </a:solidFill>
                  <a:latin typeface="Calibri" pitchFamily="34" charset="0"/>
                  <a:cs typeface="Times New Roman" pitchFamily="18" charset="0"/>
                </a:rPr>
                <a:t>3</a:t>
              </a:r>
              <a:endParaRPr lang="en-US" sz="4400" u="sng">
                <a:solidFill>
                  <a:prstClr val="white"/>
                </a:solidFill>
                <a:latin typeface="Calibri" pitchFamily="34" charset="0"/>
                <a:cs typeface="Times New Roman" pitchFamily="18" charset="0"/>
              </a:endParaRPr>
            </a:p>
          </p:txBody>
        </p:sp>
        <p:sp>
          <p:nvSpPr>
            <p:cNvPr id="142373" name="Rectangle 30"/>
            <p:cNvSpPr>
              <a:spLocks noChangeArrowheads="1"/>
            </p:cNvSpPr>
            <p:nvPr/>
          </p:nvSpPr>
          <p:spPr bwMode="auto">
            <a:xfrm>
              <a:off x="798" y="2264"/>
              <a:ext cx="74"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a:solidFill>
                    <a:prstClr val="white"/>
                  </a:solidFill>
                  <a:latin typeface="Calibri" pitchFamily="34" charset="0"/>
                  <a:cs typeface="Times New Roman" pitchFamily="18" charset="0"/>
                </a:rPr>
                <a:t>4</a:t>
              </a:r>
              <a:endParaRPr lang="en-US" sz="4400" u="sng">
                <a:solidFill>
                  <a:prstClr val="white"/>
                </a:solidFill>
                <a:latin typeface="Calibri" pitchFamily="34" charset="0"/>
                <a:cs typeface="Times New Roman" pitchFamily="18" charset="0"/>
              </a:endParaRPr>
            </a:p>
          </p:txBody>
        </p:sp>
        <p:sp>
          <p:nvSpPr>
            <p:cNvPr id="142374" name="Rectangle 31"/>
            <p:cNvSpPr>
              <a:spLocks noChangeArrowheads="1"/>
            </p:cNvSpPr>
            <p:nvPr/>
          </p:nvSpPr>
          <p:spPr bwMode="auto">
            <a:xfrm>
              <a:off x="798" y="1882"/>
              <a:ext cx="74"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a:solidFill>
                    <a:prstClr val="white"/>
                  </a:solidFill>
                  <a:latin typeface="Calibri" pitchFamily="34" charset="0"/>
                  <a:cs typeface="Times New Roman" pitchFamily="18" charset="0"/>
                </a:rPr>
                <a:t>5</a:t>
              </a:r>
              <a:endParaRPr lang="en-US" sz="4400" u="sng">
                <a:solidFill>
                  <a:prstClr val="white"/>
                </a:solidFill>
                <a:latin typeface="Calibri" pitchFamily="34" charset="0"/>
                <a:cs typeface="Times New Roman" pitchFamily="18" charset="0"/>
              </a:endParaRPr>
            </a:p>
          </p:txBody>
        </p:sp>
        <p:sp>
          <p:nvSpPr>
            <p:cNvPr id="142375" name="Rectangle 32"/>
            <p:cNvSpPr>
              <a:spLocks noChangeArrowheads="1"/>
            </p:cNvSpPr>
            <p:nvPr/>
          </p:nvSpPr>
          <p:spPr bwMode="auto">
            <a:xfrm>
              <a:off x="798" y="1506"/>
              <a:ext cx="74"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a:solidFill>
                    <a:prstClr val="white"/>
                  </a:solidFill>
                  <a:latin typeface="Calibri" pitchFamily="34" charset="0"/>
                  <a:cs typeface="Times New Roman" pitchFamily="18" charset="0"/>
                </a:rPr>
                <a:t>6</a:t>
              </a:r>
              <a:endParaRPr lang="en-US" sz="4400" u="sng">
                <a:solidFill>
                  <a:prstClr val="white"/>
                </a:solidFill>
                <a:latin typeface="Calibri" pitchFamily="34" charset="0"/>
                <a:cs typeface="Times New Roman" pitchFamily="18" charset="0"/>
              </a:endParaRPr>
            </a:p>
          </p:txBody>
        </p:sp>
        <p:sp>
          <p:nvSpPr>
            <p:cNvPr id="142376" name="Rectangle 33"/>
            <p:cNvSpPr>
              <a:spLocks noChangeArrowheads="1"/>
            </p:cNvSpPr>
            <p:nvPr/>
          </p:nvSpPr>
          <p:spPr bwMode="auto">
            <a:xfrm>
              <a:off x="798" y="1124"/>
              <a:ext cx="74"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b="1">
                  <a:solidFill>
                    <a:prstClr val="white"/>
                  </a:solidFill>
                  <a:latin typeface="Calibri" pitchFamily="34" charset="0"/>
                  <a:cs typeface="Times New Roman" pitchFamily="18" charset="0"/>
                </a:rPr>
                <a:t>7</a:t>
              </a:r>
              <a:endParaRPr lang="en-US" sz="4400" u="sng">
                <a:solidFill>
                  <a:prstClr val="white"/>
                </a:solidFill>
                <a:latin typeface="Calibri" pitchFamily="34" charset="0"/>
                <a:cs typeface="Times New Roman" pitchFamily="18" charset="0"/>
              </a:endParaRPr>
            </a:p>
          </p:txBody>
        </p:sp>
        <p:sp>
          <p:nvSpPr>
            <p:cNvPr id="142377" name="Rectangle 34"/>
            <p:cNvSpPr>
              <a:spLocks noChangeArrowheads="1"/>
            </p:cNvSpPr>
            <p:nvPr/>
          </p:nvSpPr>
          <p:spPr bwMode="auto">
            <a:xfrm>
              <a:off x="1662" y="3999"/>
              <a:ext cx="0"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endParaRPr lang="fr-CA" sz="4400" u="sng">
                <a:solidFill>
                  <a:prstClr val="white"/>
                </a:solidFill>
                <a:latin typeface="Calibri" pitchFamily="34" charset="0"/>
                <a:cs typeface="Times New Roman" pitchFamily="18" charset="0"/>
              </a:endParaRPr>
            </a:p>
          </p:txBody>
        </p:sp>
        <p:sp>
          <p:nvSpPr>
            <p:cNvPr id="142378" name="Rectangle 35"/>
            <p:cNvSpPr>
              <a:spLocks noChangeArrowheads="1"/>
            </p:cNvSpPr>
            <p:nvPr/>
          </p:nvSpPr>
          <p:spPr bwMode="auto">
            <a:xfrm>
              <a:off x="3012" y="3999"/>
              <a:ext cx="0"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endParaRPr lang="fr-CA" sz="4400" u="sng">
                <a:solidFill>
                  <a:prstClr val="white"/>
                </a:solidFill>
                <a:latin typeface="Calibri" pitchFamily="34" charset="0"/>
                <a:cs typeface="Times New Roman" pitchFamily="18" charset="0"/>
              </a:endParaRPr>
            </a:p>
          </p:txBody>
        </p:sp>
        <p:sp>
          <p:nvSpPr>
            <p:cNvPr id="142379" name="Rectangle 36"/>
            <p:cNvSpPr>
              <a:spLocks noChangeArrowheads="1"/>
            </p:cNvSpPr>
            <p:nvPr/>
          </p:nvSpPr>
          <p:spPr bwMode="auto">
            <a:xfrm>
              <a:off x="4365" y="3999"/>
              <a:ext cx="0" cy="42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endParaRPr lang="fr-CA" sz="4400" u="sng">
                <a:solidFill>
                  <a:prstClr val="white"/>
                </a:solidFill>
                <a:latin typeface="Calibri" pitchFamily="34" charset="0"/>
                <a:cs typeface="Times New Roman" pitchFamily="18" charset="0"/>
              </a:endParaRPr>
            </a:p>
          </p:txBody>
        </p:sp>
      </p:grpSp>
      <p:sp>
        <p:nvSpPr>
          <p:cNvPr id="142344" name="Text Box 38"/>
          <p:cNvSpPr txBox="1">
            <a:spLocks noChangeArrowheads="1"/>
          </p:cNvSpPr>
          <p:nvPr/>
        </p:nvSpPr>
        <p:spPr bwMode="auto">
          <a:xfrm>
            <a:off x="522288" y="6553200"/>
            <a:ext cx="5692775" cy="338138"/>
          </a:xfrm>
          <a:prstGeom prst="rect">
            <a:avLst/>
          </a:prstGeom>
          <a:noFill/>
          <a:ln w="9525">
            <a:noFill/>
            <a:miter lim="800000"/>
            <a:headEnd/>
            <a:tailEnd/>
          </a:ln>
        </p:spPr>
        <p:txBody>
          <a:bodyPr>
            <a:spAutoFit/>
          </a:bodyPr>
          <a:lstStyle/>
          <a:p>
            <a:pPr fontAlgn="base">
              <a:spcBef>
                <a:spcPct val="50000"/>
              </a:spcBef>
              <a:spcAft>
                <a:spcPct val="0"/>
              </a:spcAft>
            </a:pPr>
            <a:r>
              <a:rPr lang="en-US" sz="1600">
                <a:solidFill>
                  <a:srgbClr val="EAEAEA"/>
                </a:solidFill>
                <a:latin typeface="Calibri" pitchFamily="34" charset="0"/>
                <a:cs typeface="Times New Roman" pitchFamily="18" charset="0"/>
              </a:rPr>
              <a:t>Bavry AA, et al. </a:t>
            </a:r>
            <a:r>
              <a:rPr lang="en-US" sz="1600" i="1">
                <a:solidFill>
                  <a:srgbClr val="EAEAEA"/>
                </a:solidFill>
                <a:latin typeface="Calibri" pitchFamily="34" charset="0"/>
                <a:cs typeface="Times New Roman" pitchFamily="18" charset="0"/>
              </a:rPr>
              <a:t>Am J Med.</a:t>
            </a:r>
            <a:r>
              <a:rPr lang="en-US" sz="1600">
                <a:solidFill>
                  <a:srgbClr val="EAEAEA"/>
                </a:solidFill>
                <a:latin typeface="Calibri" pitchFamily="34" charset="0"/>
                <a:cs typeface="Times New Roman" pitchFamily="18" charset="0"/>
              </a:rPr>
              <a:t> 2006;119:1056-61.</a:t>
            </a:r>
          </a:p>
        </p:txBody>
      </p:sp>
      <p:sp>
        <p:nvSpPr>
          <p:cNvPr id="38" name="Rectangle 13"/>
          <p:cNvSpPr>
            <a:spLocks noChangeArrowheads="1"/>
          </p:cNvSpPr>
          <p:nvPr/>
        </p:nvSpPr>
        <p:spPr bwMode="auto">
          <a:xfrm>
            <a:off x="2638425" y="6083074"/>
            <a:ext cx="608013" cy="92075"/>
          </a:xfrm>
          <a:prstGeom prst="rect">
            <a:avLst/>
          </a:prstGeom>
          <a:solidFill>
            <a:srgbClr val="FFFF00"/>
          </a:solidFill>
          <a:ln w="23813">
            <a:solidFill>
              <a:srgbClr val="000000"/>
            </a:solidFill>
            <a:miter lim="800000"/>
            <a:headEnd/>
            <a:tailEnd/>
          </a:ln>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39" name="Rectangle 13"/>
          <p:cNvSpPr>
            <a:spLocks noChangeArrowheads="1"/>
          </p:cNvSpPr>
          <p:nvPr/>
        </p:nvSpPr>
        <p:spPr bwMode="auto">
          <a:xfrm>
            <a:off x="4814888" y="6094413"/>
            <a:ext cx="608012" cy="95250"/>
          </a:xfrm>
          <a:prstGeom prst="rect">
            <a:avLst/>
          </a:prstGeom>
          <a:solidFill>
            <a:srgbClr val="FFFF00"/>
          </a:solidFill>
          <a:ln w="23813">
            <a:solidFill>
              <a:srgbClr val="000000"/>
            </a:solidFill>
            <a:miter lim="800000"/>
            <a:headEnd/>
            <a:tailEnd/>
          </a:ln>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40" name="Rectangle 13"/>
          <p:cNvSpPr>
            <a:spLocks noChangeArrowheads="1"/>
          </p:cNvSpPr>
          <p:nvPr/>
        </p:nvSpPr>
        <p:spPr bwMode="auto">
          <a:xfrm>
            <a:off x="6910388" y="6079899"/>
            <a:ext cx="608012" cy="95250"/>
          </a:xfrm>
          <a:prstGeom prst="rect">
            <a:avLst/>
          </a:prstGeom>
          <a:solidFill>
            <a:srgbClr val="FFFF00"/>
          </a:solidFill>
          <a:ln w="23813">
            <a:solidFill>
              <a:srgbClr val="000000"/>
            </a:solidFill>
            <a:miter lim="800000"/>
            <a:headEnd/>
            <a:tailEnd/>
          </a:ln>
        </p:spPr>
        <p:txBody>
          <a:bodyPr/>
          <a:lstStyle/>
          <a:p>
            <a:pPr fontAlgn="base">
              <a:spcBef>
                <a:spcPct val="30000"/>
              </a:spcBef>
              <a:spcAft>
                <a:spcPct val="0"/>
              </a:spcAft>
              <a:defRPr/>
            </a:pPr>
            <a:endParaRPr lang="en-US" sz="3200">
              <a:solidFill>
                <a:srgbClr val="FFFFFF"/>
              </a:solidFill>
              <a:effectLst>
                <a:outerShdw blurRad="38100" dist="38100" dir="2700000" algn="tl">
                  <a:srgbClr val="000000">
                    <a:alpha val="43137"/>
                  </a:srgbClr>
                </a:outerShdw>
              </a:effectLst>
              <a:cs typeface="Arial" charset="0"/>
            </a:endParaRPr>
          </a:p>
        </p:txBody>
      </p:sp>
      <p:sp>
        <p:nvSpPr>
          <p:cNvPr id="142348" name="Rectangle 34"/>
          <p:cNvSpPr>
            <a:spLocks noChangeArrowheads="1"/>
          </p:cNvSpPr>
          <p:nvPr/>
        </p:nvSpPr>
        <p:spPr bwMode="auto">
          <a:xfrm>
            <a:off x="2070100" y="6332538"/>
            <a:ext cx="1054100" cy="2619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DES  BMS</a:t>
            </a:r>
            <a:endParaRPr lang="en-US" sz="4400" u="sng">
              <a:solidFill>
                <a:srgbClr val="FFFFFF"/>
              </a:solidFill>
              <a:cs typeface="Times New Roman" pitchFamily="18" charset="0"/>
            </a:endParaRPr>
          </a:p>
        </p:txBody>
      </p:sp>
      <p:sp>
        <p:nvSpPr>
          <p:cNvPr id="142349" name="Rectangle 35"/>
          <p:cNvSpPr>
            <a:spLocks noChangeArrowheads="1"/>
          </p:cNvSpPr>
          <p:nvPr/>
        </p:nvSpPr>
        <p:spPr bwMode="auto">
          <a:xfrm>
            <a:off x="4191000" y="6332538"/>
            <a:ext cx="1042988" cy="2619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SES  BMS</a:t>
            </a:r>
            <a:endParaRPr lang="en-US" sz="4400" u="sng">
              <a:solidFill>
                <a:srgbClr val="FFFFFF"/>
              </a:solidFill>
              <a:cs typeface="Times New Roman" pitchFamily="18" charset="0"/>
            </a:endParaRPr>
          </a:p>
        </p:txBody>
      </p:sp>
      <p:sp>
        <p:nvSpPr>
          <p:cNvPr id="142350" name="Rectangle 36"/>
          <p:cNvSpPr>
            <a:spLocks noChangeArrowheads="1"/>
          </p:cNvSpPr>
          <p:nvPr/>
        </p:nvSpPr>
        <p:spPr bwMode="auto">
          <a:xfrm>
            <a:off x="6348413" y="6332538"/>
            <a:ext cx="1042987" cy="2619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700" b="1">
                <a:solidFill>
                  <a:srgbClr val="FFFFFF"/>
                </a:solidFill>
                <a:cs typeface="Times New Roman" pitchFamily="18" charset="0"/>
              </a:rPr>
              <a:t>PES  BMS</a:t>
            </a:r>
            <a:endParaRPr lang="en-US" sz="4400" u="sng">
              <a:solidFill>
                <a:srgbClr val="FFFFFF"/>
              </a:solidFill>
              <a:cs typeface="Times New Roman" pitchFamily="18" charset="0"/>
            </a:endParaRPr>
          </a:p>
        </p:txBody>
      </p:sp>
    </p:spTree>
    <p:extLst>
      <p:ext uri="{BB962C8B-B14F-4D97-AF65-F5344CB8AC3E}">
        <p14:creationId xmlns:p14="http://schemas.microsoft.com/office/powerpoint/2010/main" val="296606641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80258" name="Rectangle 2" hidden="1"/>
          <p:cNvSpPr>
            <a:spLocks noGrp="1" noChangeArrowheads="1"/>
          </p:cNvSpPr>
          <p:nvPr>
            <p:ph type="title" idx="4294967295"/>
          </p:nvPr>
        </p:nvSpPr>
        <p:spPr/>
        <p:txBody>
          <a:bodyPr/>
          <a:lstStyle/>
          <a:p>
            <a:pPr eaLnBrk="1" hangingPunct="1">
              <a:defRPr/>
            </a:pPr>
            <a:r>
              <a:rPr lang="en-US">
                <a:effectLst>
                  <a:outerShdw blurRad="38100" dist="38100" dir="2700000" algn="tl">
                    <a:srgbClr val="000000"/>
                  </a:outerShdw>
                </a:effectLst>
              </a:rPr>
              <a:t> </a:t>
            </a:r>
          </a:p>
        </p:txBody>
      </p:sp>
      <p:sp>
        <p:nvSpPr>
          <p:cNvPr id="143363" name="Rectangle 3"/>
          <p:cNvSpPr>
            <a:spLocks noChangeArrowheads="1"/>
          </p:cNvSpPr>
          <p:nvPr/>
        </p:nvSpPr>
        <p:spPr bwMode="auto">
          <a:xfrm>
            <a:off x="536575" y="277813"/>
            <a:ext cx="7926388" cy="885825"/>
          </a:xfrm>
          <a:prstGeom prst="rect">
            <a:avLst/>
          </a:prstGeom>
          <a:noFill/>
          <a:ln w="12700">
            <a:noFill/>
            <a:miter lim="800000"/>
            <a:headEnd/>
            <a:tailEnd/>
          </a:ln>
        </p:spPr>
        <p:txBody>
          <a:bodyPr lIns="0" tIns="0" rIns="0" bIns="0" anchor="b">
            <a:spAutoFit/>
          </a:bodyPr>
          <a:lstStyle/>
          <a:p>
            <a:pPr defTabSz="973138" fontAlgn="base">
              <a:lnSpc>
                <a:spcPct val="90000"/>
              </a:lnSpc>
              <a:spcBef>
                <a:spcPct val="0"/>
              </a:spcBef>
              <a:spcAft>
                <a:spcPct val="0"/>
              </a:spcAft>
            </a:pPr>
            <a:r>
              <a:rPr lang="en-US" sz="3200" dirty="0">
                <a:solidFill>
                  <a:prstClr val="white"/>
                </a:solidFill>
                <a:latin typeface="Calibri" pitchFamily="34" charset="0"/>
                <a:cs typeface="Arial" charset="0"/>
              </a:rPr>
              <a:t>Discontinuation of </a:t>
            </a:r>
            <a:r>
              <a:rPr lang="en-US" sz="3200" dirty="0" err="1">
                <a:solidFill>
                  <a:prstClr val="white"/>
                </a:solidFill>
                <a:latin typeface="Calibri" pitchFamily="34" charset="0"/>
                <a:cs typeface="Arial" charset="0"/>
              </a:rPr>
              <a:t>Thienopyridine</a:t>
            </a:r>
            <a:r>
              <a:rPr lang="en-US" sz="3200" dirty="0">
                <a:solidFill>
                  <a:prstClr val="white"/>
                </a:solidFill>
                <a:latin typeface="Calibri" pitchFamily="34" charset="0"/>
                <a:cs typeface="Arial" charset="0"/>
              </a:rPr>
              <a:t> therapy            after DES implantation </a:t>
            </a:r>
          </a:p>
        </p:txBody>
      </p:sp>
      <p:sp>
        <p:nvSpPr>
          <p:cNvPr id="143364" name="Rectangle 4"/>
          <p:cNvSpPr>
            <a:spLocks noChangeArrowheads="1"/>
          </p:cNvSpPr>
          <p:nvPr/>
        </p:nvSpPr>
        <p:spPr bwMode="auto">
          <a:xfrm>
            <a:off x="536575" y="6448424"/>
            <a:ext cx="4676775" cy="341313"/>
          </a:xfrm>
          <a:prstGeom prst="rect">
            <a:avLst/>
          </a:prstGeom>
          <a:noFill/>
          <a:ln w="9525" algn="ctr">
            <a:noFill/>
            <a:miter lim="800000"/>
            <a:headEnd/>
            <a:tailEnd/>
          </a:ln>
        </p:spPr>
        <p:txBody>
          <a:bodyPr lIns="93527" tIns="46763" rIns="93527" bIns="46763">
            <a:spAutoFit/>
          </a:bodyPr>
          <a:lstStyle/>
          <a:p>
            <a:pPr fontAlgn="base">
              <a:spcBef>
                <a:spcPct val="0"/>
              </a:spcBef>
              <a:spcAft>
                <a:spcPct val="0"/>
              </a:spcAft>
            </a:pPr>
            <a:r>
              <a:rPr lang="en-US" sz="1600" dirty="0" err="1">
                <a:solidFill>
                  <a:srgbClr val="DDDDDD"/>
                </a:solidFill>
                <a:latin typeface="Calibri" pitchFamily="34" charset="0"/>
                <a:cs typeface="Arial" charset="0"/>
              </a:rPr>
              <a:t>Spertus</a:t>
            </a:r>
            <a:r>
              <a:rPr lang="en-US" sz="1600" dirty="0">
                <a:solidFill>
                  <a:srgbClr val="DDDDDD"/>
                </a:solidFill>
                <a:latin typeface="Calibri" pitchFamily="34" charset="0"/>
                <a:cs typeface="Arial" charset="0"/>
              </a:rPr>
              <a:t> JA, et al. </a:t>
            </a:r>
            <a:r>
              <a:rPr lang="en-US" sz="1600" i="1" dirty="0">
                <a:solidFill>
                  <a:srgbClr val="DDDDDD"/>
                </a:solidFill>
                <a:latin typeface="Calibri" pitchFamily="34" charset="0"/>
                <a:cs typeface="Arial" charset="0"/>
              </a:rPr>
              <a:t>Circulation</a:t>
            </a:r>
            <a:r>
              <a:rPr lang="en-US" sz="1600" dirty="0">
                <a:solidFill>
                  <a:srgbClr val="DDDDDD"/>
                </a:solidFill>
                <a:latin typeface="Calibri" pitchFamily="34" charset="0"/>
                <a:cs typeface="Arial" charset="0"/>
              </a:rPr>
              <a:t>. 2006;113:2803–2809.</a:t>
            </a:r>
          </a:p>
        </p:txBody>
      </p:sp>
      <p:sp>
        <p:nvSpPr>
          <p:cNvPr id="143365" name="Line 5"/>
          <p:cNvSpPr>
            <a:spLocks noChangeShapeType="1"/>
          </p:cNvSpPr>
          <p:nvPr/>
        </p:nvSpPr>
        <p:spPr bwMode="auto">
          <a:xfrm>
            <a:off x="1901825" y="1797050"/>
            <a:ext cx="0" cy="39433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66" name="Line 6"/>
          <p:cNvSpPr>
            <a:spLocks noChangeShapeType="1"/>
          </p:cNvSpPr>
          <p:nvPr/>
        </p:nvSpPr>
        <p:spPr bwMode="auto">
          <a:xfrm>
            <a:off x="1908175" y="5740400"/>
            <a:ext cx="5045075" cy="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67" name="Text Box 7"/>
          <p:cNvSpPr txBox="1">
            <a:spLocks noChangeArrowheads="1"/>
          </p:cNvSpPr>
          <p:nvPr/>
        </p:nvSpPr>
        <p:spPr bwMode="auto">
          <a:xfrm>
            <a:off x="1466850" y="1690688"/>
            <a:ext cx="342900" cy="279400"/>
          </a:xfrm>
          <a:prstGeom prst="rect">
            <a:avLst/>
          </a:prstGeom>
          <a:noFill/>
          <a:ln w="9525" algn="ctr">
            <a:noFill/>
            <a:miter lim="800000"/>
            <a:headEnd/>
            <a:tailEnd/>
          </a:ln>
        </p:spPr>
        <p:txBody>
          <a:bodyPr lIns="93527" tIns="46763" rIns="93527" bIns="46763">
            <a:spAutoFit/>
          </a:bodyPr>
          <a:lstStyle/>
          <a:p>
            <a:pPr algn="r" fontAlgn="base">
              <a:spcBef>
                <a:spcPct val="50000"/>
              </a:spcBef>
              <a:spcAft>
                <a:spcPct val="0"/>
              </a:spcAft>
            </a:pPr>
            <a:r>
              <a:rPr lang="en-US" sz="1200">
                <a:solidFill>
                  <a:prstClr val="white"/>
                </a:solidFill>
                <a:latin typeface="Calibri" pitchFamily="34" charset="0"/>
                <a:cs typeface="Arial" charset="0"/>
              </a:rPr>
              <a:t>15</a:t>
            </a:r>
          </a:p>
        </p:txBody>
      </p:sp>
      <p:sp>
        <p:nvSpPr>
          <p:cNvPr id="143368" name="Text Box 8"/>
          <p:cNvSpPr txBox="1">
            <a:spLocks noChangeArrowheads="1"/>
          </p:cNvSpPr>
          <p:nvPr/>
        </p:nvSpPr>
        <p:spPr bwMode="auto">
          <a:xfrm>
            <a:off x="1454150" y="2998788"/>
            <a:ext cx="355600" cy="279400"/>
          </a:xfrm>
          <a:prstGeom prst="rect">
            <a:avLst/>
          </a:prstGeom>
          <a:noFill/>
          <a:ln w="9525" algn="ctr">
            <a:noFill/>
            <a:miter lim="800000"/>
            <a:headEnd/>
            <a:tailEnd/>
          </a:ln>
        </p:spPr>
        <p:txBody>
          <a:bodyPr lIns="93527" tIns="46763" rIns="93527" bIns="46763">
            <a:spAutoFit/>
          </a:bodyPr>
          <a:lstStyle/>
          <a:p>
            <a:pPr algn="r" fontAlgn="base">
              <a:spcBef>
                <a:spcPct val="50000"/>
              </a:spcBef>
              <a:spcAft>
                <a:spcPct val="0"/>
              </a:spcAft>
            </a:pPr>
            <a:r>
              <a:rPr lang="en-US" sz="1200">
                <a:solidFill>
                  <a:prstClr val="white"/>
                </a:solidFill>
                <a:latin typeface="Calibri" pitchFamily="34" charset="0"/>
                <a:cs typeface="Arial" charset="0"/>
              </a:rPr>
              <a:t>10</a:t>
            </a:r>
          </a:p>
        </p:txBody>
      </p:sp>
      <p:sp>
        <p:nvSpPr>
          <p:cNvPr id="143369" name="Text Box 9"/>
          <p:cNvSpPr txBox="1">
            <a:spLocks noChangeArrowheads="1"/>
          </p:cNvSpPr>
          <p:nvPr/>
        </p:nvSpPr>
        <p:spPr bwMode="auto">
          <a:xfrm>
            <a:off x="1555750" y="4294188"/>
            <a:ext cx="254000" cy="279400"/>
          </a:xfrm>
          <a:prstGeom prst="rect">
            <a:avLst/>
          </a:prstGeom>
          <a:noFill/>
          <a:ln w="9525" algn="ctr">
            <a:noFill/>
            <a:miter lim="800000"/>
            <a:headEnd/>
            <a:tailEnd/>
          </a:ln>
        </p:spPr>
        <p:txBody>
          <a:bodyPr lIns="93527" tIns="46763" rIns="93527" bIns="46763">
            <a:spAutoFit/>
          </a:bodyPr>
          <a:lstStyle/>
          <a:p>
            <a:pPr algn="r" fontAlgn="base">
              <a:spcBef>
                <a:spcPct val="50000"/>
              </a:spcBef>
              <a:spcAft>
                <a:spcPct val="0"/>
              </a:spcAft>
            </a:pPr>
            <a:r>
              <a:rPr lang="en-US" sz="1200">
                <a:solidFill>
                  <a:prstClr val="white"/>
                </a:solidFill>
                <a:latin typeface="Calibri" pitchFamily="34" charset="0"/>
                <a:cs typeface="Arial" charset="0"/>
              </a:rPr>
              <a:t>5</a:t>
            </a:r>
          </a:p>
        </p:txBody>
      </p:sp>
      <p:sp>
        <p:nvSpPr>
          <p:cNvPr id="143370" name="Text Box 10"/>
          <p:cNvSpPr txBox="1">
            <a:spLocks noChangeArrowheads="1"/>
          </p:cNvSpPr>
          <p:nvPr/>
        </p:nvSpPr>
        <p:spPr bwMode="auto">
          <a:xfrm>
            <a:off x="1511300" y="5589588"/>
            <a:ext cx="298450" cy="279400"/>
          </a:xfrm>
          <a:prstGeom prst="rect">
            <a:avLst/>
          </a:prstGeom>
          <a:noFill/>
          <a:ln w="9525" algn="ctr">
            <a:noFill/>
            <a:miter lim="800000"/>
            <a:headEnd/>
            <a:tailEnd/>
          </a:ln>
        </p:spPr>
        <p:txBody>
          <a:bodyPr lIns="93527" tIns="46763" rIns="93527" bIns="46763">
            <a:spAutoFit/>
          </a:bodyPr>
          <a:lstStyle/>
          <a:p>
            <a:pPr algn="r" fontAlgn="base">
              <a:spcBef>
                <a:spcPct val="50000"/>
              </a:spcBef>
              <a:spcAft>
                <a:spcPct val="0"/>
              </a:spcAft>
            </a:pPr>
            <a:r>
              <a:rPr lang="en-US" sz="1200">
                <a:solidFill>
                  <a:prstClr val="white"/>
                </a:solidFill>
                <a:latin typeface="Calibri" pitchFamily="34" charset="0"/>
                <a:cs typeface="Arial" charset="0"/>
              </a:rPr>
              <a:t>0</a:t>
            </a:r>
          </a:p>
        </p:txBody>
      </p:sp>
      <p:sp>
        <p:nvSpPr>
          <p:cNvPr id="143371" name="Text Box 11"/>
          <p:cNvSpPr txBox="1">
            <a:spLocks noChangeArrowheads="1"/>
          </p:cNvSpPr>
          <p:nvPr/>
        </p:nvSpPr>
        <p:spPr bwMode="auto">
          <a:xfrm>
            <a:off x="3013075" y="2312988"/>
            <a:ext cx="1133475" cy="309562"/>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sz="1400" b="1">
                <a:solidFill>
                  <a:prstClr val="white"/>
                </a:solidFill>
                <a:latin typeface="Calibri" pitchFamily="34" charset="0"/>
                <a:cs typeface="Arial" charset="0"/>
              </a:rPr>
              <a:t>Continued</a:t>
            </a:r>
          </a:p>
        </p:txBody>
      </p:sp>
      <p:sp>
        <p:nvSpPr>
          <p:cNvPr id="143372" name="Text Box 12"/>
          <p:cNvSpPr txBox="1">
            <a:spLocks noChangeArrowheads="1"/>
          </p:cNvSpPr>
          <p:nvPr/>
        </p:nvSpPr>
        <p:spPr bwMode="auto">
          <a:xfrm>
            <a:off x="3013075" y="2541588"/>
            <a:ext cx="1508125" cy="309562"/>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sz="1400" b="1">
                <a:solidFill>
                  <a:prstClr val="white"/>
                </a:solidFill>
                <a:latin typeface="Calibri" pitchFamily="34" charset="0"/>
                <a:cs typeface="Arial" charset="0"/>
              </a:rPr>
              <a:t>Discontinued</a:t>
            </a:r>
          </a:p>
        </p:txBody>
      </p:sp>
      <p:sp>
        <p:nvSpPr>
          <p:cNvPr id="143373" name="Text Box 13"/>
          <p:cNvSpPr txBox="1">
            <a:spLocks noChangeArrowheads="1"/>
          </p:cNvSpPr>
          <p:nvPr/>
        </p:nvSpPr>
        <p:spPr bwMode="auto">
          <a:xfrm>
            <a:off x="4972050" y="1508125"/>
            <a:ext cx="3543300" cy="1201738"/>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a:solidFill>
                  <a:prstClr val="white"/>
                </a:solidFill>
                <a:latin typeface="Calibri" pitchFamily="34" charset="0"/>
                <a:cs typeface="Arial" charset="0"/>
              </a:rPr>
              <a:t>MI patients who stopped thienopyridine therapy by 30 days post-DES were more likely to die during the next 11 months</a:t>
            </a:r>
          </a:p>
        </p:txBody>
      </p:sp>
      <p:sp>
        <p:nvSpPr>
          <p:cNvPr id="143374" name="Text Box 14"/>
          <p:cNvSpPr txBox="1">
            <a:spLocks noChangeArrowheads="1"/>
          </p:cNvSpPr>
          <p:nvPr/>
        </p:nvSpPr>
        <p:spPr bwMode="auto">
          <a:xfrm>
            <a:off x="5027613" y="2851150"/>
            <a:ext cx="2667000" cy="1017588"/>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sz="2000" b="1">
                <a:solidFill>
                  <a:prstClr val="white"/>
                </a:solidFill>
                <a:latin typeface="Calibri" pitchFamily="34" charset="0"/>
                <a:cs typeface="Arial" charset="0"/>
              </a:rPr>
              <a:t>Adjusted hazard ratio</a:t>
            </a:r>
            <a:br>
              <a:rPr lang="en-US" sz="2000" b="1">
                <a:solidFill>
                  <a:prstClr val="white"/>
                </a:solidFill>
                <a:latin typeface="Calibri" pitchFamily="34" charset="0"/>
                <a:cs typeface="Arial" charset="0"/>
              </a:rPr>
            </a:br>
            <a:r>
              <a:rPr lang="en-US" sz="2000" b="1">
                <a:solidFill>
                  <a:prstClr val="white"/>
                </a:solidFill>
                <a:latin typeface="Calibri" pitchFamily="34" charset="0"/>
                <a:cs typeface="Arial" charset="0"/>
              </a:rPr>
              <a:t>9.0; 95% CI = 1.3 to 60.6</a:t>
            </a:r>
          </a:p>
        </p:txBody>
      </p:sp>
      <p:sp>
        <p:nvSpPr>
          <p:cNvPr id="143375" name="Text Box 15"/>
          <p:cNvSpPr txBox="1">
            <a:spLocks noChangeArrowheads="1"/>
          </p:cNvSpPr>
          <p:nvPr/>
        </p:nvSpPr>
        <p:spPr bwMode="auto">
          <a:xfrm>
            <a:off x="6332538" y="4186238"/>
            <a:ext cx="1298575" cy="371475"/>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a:solidFill>
                  <a:prstClr val="white"/>
                </a:solidFill>
                <a:latin typeface="Calibri" pitchFamily="34" charset="0"/>
                <a:cs typeface="Arial" charset="0"/>
              </a:rPr>
              <a:t>P&lt;0.001</a:t>
            </a:r>
          </a:p>
        </p:txBody>
      </p:sp>
      <p:sp>
        <p:nvSpPr>
          <p:cNvPr id="143376" name="Text Box 16"/>
          <p:cNvSpPr txBox="1">
            <a:spLocks noChangeArrowheads="1"/>
          </p:cNvSpPr>
          <p:nvPr/>
        </p:nvSpPr>
        <p:spPr bwMode="auto">
          <a:xfrm>
            <a:off x="1725613" y="5843588"/>
            <a:ext cx="344487"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0</a:t>
            </a:r>
          </a:p>
        </p:txBody>
      </p:sp>
      <p:sp>
        <p:nvSpPr>
          <p:cNvPr id="143377" name="Text Box 17"/>
          <p:cNvSpPr txBox="1">
            <a:spLocks noChangeArrowheads="1"/>
          </p:cNvSpPr>
          <p:nvPr/>
        </p:nvSpPr>
        <p:spPr bwMode="auto">
          <a:xfrm>
            <a:off x="2143125" y="5843588"/>
            <a:ext cx="344488"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1</a:t>
            </a:r>
          </a:p>
        </p:txBody>
      </p:sp>
      <p:sp>
        <p:nvSpPr>
          <p:cNvPr id="143378" name="Line 18"/>
          <p:cNvSpPr>
            <a:spLocks noChangeShapeType="1"/>
          </p:cNvSpPr>
          <p:nvPr/>
        </p:nvSpPr>
        <p:spPr bwMode="auto">
          <a:xfrm>
            <a:off x="1817688" y="5740400"/>
            <a:ext cx="90487" cy="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79" name="Line 19"/>
          <p:cNvSpPr>
            <a:spLocks noChangeShapeType="1"/>
          </p:cNvSpPr>
          <p:nvPr/>
        </p:nvSpPr>
        <p:spPr bwMode="auto">
          <a:xfrm>
            <a:off x="1817688" y="4438650"/>
            <a:ext cx="90487" cy="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0" name="Line 20"/>
          <p:cNvSpPr>
            <a:spLocks noChangeShapeType="1"/>
          </p:cNvSpPr>
          <p:nvPr/>
        </p:nvSpPr>
        <p:spPr bwMode="auto">
          <a:xfrm>
            <a:off x="1817688" y="3149600"/>
            <a:ext cx="90487" cy="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1" name="Line 21"/>
          <p:cNvSpPr>
            <a:spLocks noChangeShapeType="1"/>
          </p:cNvSpPr>
          <p:nvPr/>
        </p:nvSpPr>
        <p:spPr bwMode="auto">
          <a:xfrm>
            <a:off x="1803400" y="1797050"/>
            <a:ext cx="90487" cy="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2" name="Line 22"/>
          <p:cNvSpPr>
            <a:spLocks noChangeShapeType="1"/>
          </p:cNvSpPr>
          <p:nvPr/>
        </p:nvSpPr>
        <p:spPr bwMode="auto">
          <a:xfrm>
            <a:off x="1897063" y="5740400"/>
            <a:ext cx="0" cy="82550"/>
          </a:xfrm>
          <a:prstGeom prst="line">
            <a:avLst/>
          </a:prstGeom>
          <a:noFill/>
          <a:ln w="9525">
            <a:solidFill>
              <a:schemeClr val="bg1"/>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3" name="Line 23"/>
          <p:cNvSpPr>
            <a:spLocks noChangeShapeType="1"/>
          </p:cNvSpPr>
          <p:nvPr/>
        </p:nvSpPr>
        <p:spPr bwMode="auto">
          <a:xfrm>
            <a:off x="2325688"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4" name="Line 24"/>
          <p:cNvSpPr>
            <a:spLocks noChangeShapeType="1"/>
          </p:cNvSpPr>
          <p:nvPr/>
        </p:nvSpPr>
        <p:spPr bwMode="auto">
          <a:xfrm>
            <a:off x="2749550"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5" name="Line 25"/>
          <p:cNvSpPr>
            <a:spLocks noChangeShapeType="1"/>
          </p:cNvSpPr>
          <p:nvPr/>
        </p:nvSpPr>
        <p:spPr bwMode="auto">
          <a:xfrm>
            <a:off x="3167063"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6" name="Line 26"/>
          <p:cNvSpPr>
            <a:spLocks noChangeShapeType="1"/>
          </p:cNvSpPr>
          <p:nvPr/>
        </p:nvSpPr>
        <p:spPr bwMode="auto">
          <a:xfrm>
            <a:off x="3578225"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7" name="Line 27"/>
          <p:cNvSpPr>
            <a:spLocks noChangeShapeType="1"/>
          </p:cNvSpPr>
          <p:nvPr/>
        </p:nvSpPr>
        <p:spPr bwMode="auto">
          <a:xfrm>
            <a:off x="3995738" y="5740400"/>
            <a:ext cx="0" cy="82550"/>
          </a:xfrm>
          <a:prstGeom prst="line">
            <a:avLst/>
          </a:prstGeom>
          <a:noFill/>
          <a:ln w="9525">
            <a:solidFill>
              <a:schemeClr val="bg1"/>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8" name="Line 28"/>
          <p:cNvSpPr>
            <a:spLocks noChangeShapeType="1"/>
          </p:cNvSpPr>
          <p:nvPr/>
        </p:nvSpPr>
        <p:spPr bwMode="auto">
          <a:xfrm>
            <a:off x="4425950"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89" name="Line 29"/>
          <p:cNvSpPr>
            <a:spLocks noChangeShapeType="1"/>
          </p:cNvSpPr>
          <p:nvPr/>
        </p:nvSpPr>
        <p:spPr bwMode="auto">
          <a:xfrm>
            <a:off x="4854575"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90" name="Line 30"/>
          <p:cNvSpPr>
            <a:spLocks noChangeShapeType="1"/>
          </p:cNvSpPr>
          <p:nvPr/>
        </p:nvSpPr>
        <p:spPr bwMode="auto">
          <a:xfrm>
            <a:off x="5265738"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91" name="Line 31"/>
          <p:cNvSpPr>
            <a:spLocks noChangeShapeType="1"/>
          </p:cNvSpPr>
          <p:nvPr/>
        </p:nvSpPr>
        <p:spPr bwMode="auto">
          <a:xfrm>
            <a:off x="5672138"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92" name="Line 32"/>
          <p:cNvSpPr>
            <a:spLocks noChangeShapeType="1"/>
          </p:cNvSpPr>
          <p:nvPr/>
        </p:nvSpPr>
        <p:spPr bwMode="auto">
          <a:xfrm>
            <a:off x="6107113"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93" name="Line 33"/>
          <p:cNvSpPr>
            <a:spLocks noChangeShapeType="1"/>
          </p:cNvSpPr>
          <p:nvPr/>
        </p:nvSpPr>
        <p:spPr bwMode="auto">
          <a:xfrm>
            <a:off x="6513513" y="5740400"/>
            <a:ext cx="0" cy="82550"/>
          </a:xfrm>
          <a:prstGeom prst="line">
            <a:avLst/>
          </a:prstGeom>
          <a:noFill/>
          <a:ln w="9525">
            <a:solidFill>
              <a:schemeClr val="bg1"/>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94" name="Line 34"/>
          <p:cNvSpPr>
            <a:spLocks noChangeShapeType="1"/>
          </p:cNvSpPr>
          <p:nvPr/>
        </p:nvSpPr>
        <p:spPr bwMode="auto">
          <a:xfrm>
            <a:off x="6959600" y="5740400"/>
            <a:ext cx="0" cy="82550"/>
          </a:xfrm>
          <a:prstGeom prst="line">
            <a:avLst/>
          </a:prstGeom>
          <a:noFill/>
          <a:ln w="9525">
            <a:solidFill>
              <a:srgbClr val="FFFFFF"/>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395" name="Text Box 35"/>
          <p:cNvSpPr txBox="1">
            <a:spLocks noChangeArrowheads="1"/>
          </p:cNvSpPr>
          <p:nvPr/>
        </p:nvSpPr>
        <p:spPr bwMode="auto">
          <a:xfrm>
            <a:off x="2571750" y="5843588"/>
            <a:ext cx="344488"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2</a:t>
            </a:r>
          </a:p>
        </p:txBody>
      </p:sp>
      <p:sp>
        <p:nvSpPr>
          <p:cNvPr id="143396" name="Text Box 36"/>
          <p:cNvSpPr txBox="1">
            <a:spLocks noChangeArrowheads="1"/>
          </p:cNvSpPr>
          <p:nvPr/>
        </p:nvSpPr>
        <p:spPr bwMode="auto">
          <a:xfrm>
            <a:off x="2995613" y="5843588"/>
            <a:ext cx="344487"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3</a:t>
            </a:r>
          </a:p>
        </p:txBody>
      </p:sp>
      <p:sp>
        <p:nvSpPr>
          <p:cNvPr id="143397" name="Text Box 37"/>
          <p:cNvSpPr txBox="1">
            <a:spLocks noChangeArrowheads="1"/>
          </p:cNvSpPr>
          <p:nvPr/>
        </p:nvSpPr>
        <p:spPr bwMode="auto">
          <a:xfrm>
            <a:off x="3402013" y="5843588"/>
            <a:ext cx="344487"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4</a:t>
            </a:r>
          </a:p>
        </p:txBody>
      </p:sp>
      <p:sp>
        <p:nvSpPr>
          <p:cNvPr id="143398" name="Text Box 38"/>
          <p:cNvSpPr txBox="1">
            <a:spLocks noChangeArrowheads="1"/>
          </p:cNvSpPr>
          <p:nvPr/>
        </p:nvSpPr>
        <p:spPr bwMode="auto">
          <a:xfrm>
            <a:off x="3825875" y="5843588"/>
            <a:ext cx="344488"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5</a:t>
            </a:r>
          </a:p>
        </p:txBody>
      </p:sp>
      <p:sp>
        <p:nvSpPr>
          <p:cNvPr id="143399" name="Text Box 39"/>
          <p:cNvSpPr txBox="1">
            <a:spLocks noChangeArrowheads="1"/>
          </p:cNvSpPr>
          <p:nvPr/>
        </p:nvSpPr>
        <p:spPr bwMode="auto">
          <a:xfrm>
            <a:off x="4248150" y="5843588"/>
            <a:ext cx="344488"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6</a:t>
            </a:r>
          </a:p>
        </p:txBody>
      </p:sp>
      <p:sp>
        <p:nvSpPr>
          <p:cNvPr id="143400" name="Text Box 40"/>
          <p:cNvSpPr txBox="1">
            <a:spLocks noChangeArrowheads="1"/>
          </p:cNvSpPr>
          <p:nvPr/>
        </p:nvSpPr>
        <p:spPr bwMode="auto">
          <a:xfrm>
            <a:off x="4683125" y="5843588"/>
            <a:ext cx="344488"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7</a:t>
            </a:r>
          </a:p>
        </p:txBody>
      </p:sp>
      <p:sp>
        <p:nvSpPr>
          <p:cNvPr id="143401" name="Text Box 41"/>
          <p:cNvSpPr txBox="1">
            <a:spLocks noChangeArrowheads="1"/>
          </p:cNvSpPr>
          <p:nvPr/>
        </p:nvSpPr>
        <p:spPr bwMode="auto">
          <a:xfrm>
            <a:off x="5095875" y="5843588"/>
            <a:ext cx="344488"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8</a:t>
            </a:r>
          </a:p>
        </p:txBody>
      </p:sp>
      <p:sp>
        <p:nvSpPr>
          <p:cNvPr id="143402" name="Text Box 42"/>
          <p:cNvSpPr txBox="1">
            <a:spLocks noChangeArrowheads="1"/>
          </p:cNvSpPr>
          <p:nvPr/>
        </p:nvSpPr>
        <p:spPr bwMode="auto">
          <a:xfrm>
            <a:off x="5495925" y="5843588"/>
            <a:ext cx="344488"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9</a:t>
            </a:r>
          </a:p>
        </p:txBody>
      </p:sp>
      <p:sp>
        <p:nvSpPr>
          <p:cNvPr id="143403" name="Text Box 43"/>
          <p:cNvSpPr txBox="1">
            <a:spLocks noChangeArrowheads="1"/>
          </p:cNvSpPr>
          <p:nvPr/>
        </p:nvSpPr>
        <p:spPr bwMode="auto">
          <a:xfrm>
            <a:off x="5930900" y="5843588"/>
            <a:ext cx="344488"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10</a:t>
            </a:r>
          </a:p>
        </p:txBody>
      </p:sp>
      <p:sp>
        <p:nvSpPr>
          <p:cNvPr id="143404" name="Text Box 44"/>
          <p:cNvSpPr txBox="1">
            <a:spLocks noChangeArrowheads="1"/>
          </p:cNvSpPr>
          <p:nvPr/>
        </p:nvSpPr>
        <p:spPr bwMode="auto">
          <a:xfrm>
            <a:off x="6348413" y="5843588"/>
            <a:ext cx="344487"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11</a:t>
            </a:r>
          </a:p>
        </p:txBody>
      </p:sp>
      <p:sp>
        <p:nvSpPr>
          <p:cNvPr id="143405" name="Text Box 45"/>
          <p:cNvSpPr txBox="1">
            <a:spLocks noChangeArrowheads="1"/>
          </p:cNvSpPr>
          <p:nvPr/>
        </p:nvSpPr>
        <p:spPr bwMode="auto">
          <a:xfrm>
            <a:off x="6794500" y="5843588"/>
            <a:ext cx="344488" cy="279400"/>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12</a:t>
            </a:r>
          </a:p>
        </p:txBody>
      </p:sp>
      <p:sp>
        <p:nvSpPr>
          <p:cNvPr id="143406" name="Text Box 46"/>
          <p:cNvSpPr txBox="1">
            <a:spLocks noChangeArrowheads="1"/>
          </p:cNvSpPr>
          <p:nvPr/>
        </p:nvSpPr>
        <p:spPr bwMode="auto">
          <a:xfrm>
            <a:off x="4019550" y="6129338"/>
            <a:ext cx="1193800" cy="371475"/>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b="1">
                <a:solidFill>
                  <a:prstClr val="white"/>
                </a:solidFill>
                <a:latin typeface="Calibri" pitchFamily="34" charset="0"/>
                <a:cs typeface="Arial" charset="0"/>
              </a:rPr>
              <a:t>Months</a:t>
            </a:r>
          </a:p>
        </p:txBody>
      </p:sp>
      <p:sp>
        <p:nvSpPr>
          <p:cNvPr id="143407" name="Text Box 47"/>
          <p:cNvSpPr txBox="1">
            <a:spLocks noChangeArrowheads="1"/>
          </p:cNvSpPr>
          <p:nvPr/>
        </p:nvSpPr>
        <p:spPr bwMode="auto">
          <a:xfrm rot="-5400000">
            <a:off x="530226" y="3336925"/>
            <a:ext cx="1625600" cy="371475"/>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b="1">
                <a:solidFill>
                  <a:prstClr val="white"/>
                </a:solidFill>
                <a:latin typeface="Calibri" pitchFamily="34" charset="0"/>
                <a:cs typeface="Arial" charset="0"/>
              </a:rPr>
              <a:t>Mortality (%)</a:t>
            </a:r>
          </a:p>
        </p:txBody>
      </p:sp>
      <p:sp>
        <p:nvSpPr>
          <p:cNvPr id="143408" name="Freeform 48"/>
          <p:cNvSpPr>
            <a:spLocks/>
          </p:cNvSpPr>
          <p:nvPr/>
        </p:nvSpPr>
        <p:spPr bwMode="auto">
          <a:xfrm>
            <a:off x="3160713" y="4616450"/>
            <a:ext cx="3792537" cy="1123950"/>
          </a:xfrm>
          <a:custGeom>
            <a:avLst/>
            <a:gdLst>
              <a:gd name="T0" fmla="*/ 0 w 2688"/>
              <a:gd name="T1" fmla="*/ 2147483647 h 708"/>
              <a:gd name="T2" fmla="*/ 0 w 2688"/>
              <a:gd name="T3" fmla="*/ 2147483647 h 708"/>
              <a:gd name="T4" fmla="*/ 2147483647 w 2688"/>
              <a:gd name="T5" fmla="*/ 2147483647 h 708"/>
              <a:gd name="T6" fmla="*/ 2147483647 w 2688"/>
              <a:gd name="T7" fmla="*/ 2147483647 h 708"/>
              <a:gd name="T8" fmla="*/ 2147483647 w 2688"/>
              <a:gd name="T9" fmla="*/ 2147483647 h 708"/>
              <a:gd name="T10" fmla="*/ 2147483647 w 2688"/>
              <a:gd name="T11" fmla="*/ 0 h 708"/>
              <a:gd name="T12" fmla="*/ 2147483647 w 2688"/>
              <a:gd name="T13" fmla="*/ 0 h 708"/>
              <a:gd name="T14" fmla="*/ 0 60000 65536"/>
              <a:gd name="T15" fmla="*/ 0 60000 65536"/>
              <a:gd name="T16" fmla="*/ 0 60000 65536"/>
              <a:gd name="T17" fmla="*/ 0 60000 65536"/>
              <a:gd name="T18" fmla="*/ 0 60000 65536"/>
              <a:gd name="T19" fmla="*/ 0 60000 65536"/>
              <a:gd name="T20" fmla="*/ 0 60000 65536"/>
              <a:gd name="T21" fmla="*/ 0 w 2688"/>
              <a:gd name="T22" fmla="*/ 0 h 708"/>
              <a:gd name="T23" fmla="*/ 2688 w 2688"/>
              <a:gd name="T24" fmla="*/ 708 h 7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8" h="708">
                <a:moveTo>
                  <a:pt x="0" y="708"/>
                </a:moveTo>
                <a:lnTo>
                  <a:pt x="0" y="468"/>
                </a:lnTo>
                <a:lnTo>
                  <a:pt x="736" y="468"/>
                </a:lnTo>
                <a:lnTo>
                  <a:pt x="736" y="228"/>
                </a:lnTo>
                <a:lnTo>
                  <a:pt x="1140" y="228"/>
                </a:lnTo>
                <a:lnTo>
                  <a:pt x="1140" y="0"/>
                </a:lnTo>
                <a:lnTo>
                  <a:pt x="2688" y="0"/>
                </a:lnTo>
              </a:path>
            </a:pathLst>
          </a:custGeom>
          <a:noFill/>
          <a:ln w="50800" cap="flat" cmpd="sng">
            <a:solidFill>
              <a:srgbClr val="FFFF00"/>
            </a:solidFill>
            <a:prstDash val="dash"/>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409" name="Freeform 49"/>
          <p:cNvSpPr>
            <a:spLocks/>
          </p:cNvSpPr>
          <p:nvPr/>
        </p:nvSpPr>
        <p:spPr bwMode="auto">
          <a:xfrm>
            <a:off x="4938713" y="5505450"/>
            <a:ext cx="2014537" cy="228600"/>
          </a:xfrm>
          <a:custGeom>
            <a:avLst/>
            <a:gdLst>
              <a:gd name="T0" fmla="*/ 0 w 1428"/>
              <a:gd name="T1" fmla="*/ 2147483647 h 144"/>
              <a:gd name="T2" fmla="*/ 0 w 1428"/>
              <a:gd name="T3" fmla="*/ 2147483647 h 144"/>
              <a:gd name="T4" fmla="*/ 2147483647 w 1428"/>
              <a:gd name="T5" fmla="*/ 2147483647 h 144"/>
              <a:gd name="T6" fmla="*/ 2147483647 w 1428"/>
              <a:gd name="T7" fmla="*/ 2147483647 h 144"/>
              <a:gd name="T8" fmla="*/ 2147483647 w 1428"/>
              <a:gd name="T9" fmla="*/ 2147483647 h 144"/>
              <a:gd name="T10" fmla="*/ 2147483647 w 1428"/>
              <a:gd name="T11" fmla="*/ 0 h 144"/>
              <a:gd name="T12" fmla="*/ 2147483647 w 1428"/>
              <a:gd name="T13" fmla="*/ 0 h 144"/>
              <a:gd name="T14" fmla="*/ 0 60000 65536"/>
              <a:gd name="T15" fmla="*/ 0 60000 65536"/>
              <a:gd name="T16" fmla="*/ 0 60000 65536"/>
              <a:gd name="T17" fmla="*/ 0 60000 65536"/>
              <a:gd name="T18" fmla="*/ 0 60000 65536"/>
              <a:gd name="T19" fmla="*/ 0 60000 65536"/>
              <a:gd name="T20" fmla="*/ 0 60000 65536"/>
              <a:gd name="T21" fmla="*/ 0 w 1428"/>
              <a:gd name="T22" fmla="*/ 0 h 144"/>
              <a:gd name="T23" fmla="*/ 1428 w 142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8" h="144">
                <a:moveTo>
                  <a:pt x="0" y="144"/>
                </a:moveTo>
                <a:lnTo>
                  <a:pt x="0" y="112"/>
                </a:lnTo>
                <a:lnTo>
                  <a:pt x="576" y="112"/>
                </a:lnTo>
                <a:lnTo>
                  <a:pt x="576" y="56"/>
                </a:lnTo>
                <a:lnTo>
                  <a:pt x="1076" y="56"/>
                </a:lnTo>
                <a:lnTo>
                  <a:pt x="1076" y="0"/>
                </a:lnTo>
                <a:lnTo>
                  <a:pt x="1428" y="0"/>
                </a:lnTo>
              </a:path>
            </a:pathLst>
          </a:custGeom>
          <a:noFill/>
          <a:ln w="50800" cap="flat" cmpd="sng">
            <a:solidFill>
              <a:srgbClr val="FFFF00"/>
            </a:solidFill>
            <a:prstDash val="solid"/>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410" name="Line 50"/>
          <p:cNvSpPr>
            <a:spLocks noChangeShapeType="1"/>
          </p:cNvSpPr>
          <p:nvPr/>
        </p:nvSpPr>
        <p:spPr bwMode="auto">
          <a:xfrm>
            <a:off x="2568575" y="2457450"/>
            <a:ext cx="360363" cy="0"/>
          </a:xfrm>
          <a:prstGeom prst="line">
            <a:avLst/>
          </a:prstGeom>
          <a:noFill/>
          <a:ln w="50800">
            <a:solidFill>
              <a:srgbClr val="FFFF00"/>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3411" name="Line 51"/>
          <p:cNvSpPr>
            <a:spLocks noChangeShapeType="1"/>
          </p:cNvSpPr>
          <p:nvPr/>
        </p:nvSpPr>
        <p:spPr bwMode="auto">
          <a:xfrm>
            <a:off x="2568575" y="2705100"/>
            <a:ext cx="360363" cy="0"/>
          </a:xfrm>
          <a:prstGeom prst="line">
            <a:avLst/>
          </a:prstGeom>
          <a:noFill/>
          <a:ln w="50800">
            <a:solidFill>
              <a:srgbClr val="FFFF00"/>
            </a:solidFill>
            <a:prstDash val="dash"/>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Tree>
    <p:extLst>
      <p:ext uri="{BB962C8B-B14F-4D97-AF65-F5344CB8AC3E}">
        <p14:creationId xmlns:p14="http://schemas.microsoft.com/office/powerpoint/2010/main" val="168486688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Object 3"/>
          <p:cNvGraphicFramePr>
            <a:graphicFrameLocks noGrp="1" noChangeAspect="1"/>
          </p:cNvGraphicFramePr>
          <p:nvPr>
            <p:ph sz="half" idx="4294967295"/>
          </p:nvPr>
        </p:nvGraphicFramePr>
        <p:xfrm>
          <a:off x="1417638" y="2136775"/>
          <a:ext cx="7240587"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3076" name="Rectangle 5"/>
          <p:cNvSpPr>
            <a:spLocks noChangeArrowheads="1"/>
          </p:cNvSpPr>
          <p:nvPr/>
        </p:nvSpPr>
        <p:spPr bwMode="auto">
          <a:xfrm>
            <a:off x="603250" y="392113"/>
            <a:ext cx="8540750" cy="774700"/>
          </a:xfrm>
          <a:prstGeom prst="rect">
            <a:avLst/>
          </a:prstGeom>
          <a:noFill/>
          <a:ln w="12700">
            <a:noFill/>
            <a:miter lim="800000"/>
            <a:headEnd/>
            <a:tailEnd/>
          </a:ln>
        </p:spPr>
        <p:txBody>
          <a:bodyPr lIns="0" tIns="0" rIns="0" bIns="0" anchor="b">
            <a:spAutoFit/>
          </a:bodyPr>
          <a:lstStyle/>
          <a:p>
            <a:pPr defTabSz="973138" fontAlgn="base">
              <a:lnSpc>
                <a:spcPct val="90000"/>
              </a:lnSpc>
              <a:spcBef>
                <a:spcPct val="0"/>
              </a:spcBef>
              <a:spcAft>
                <a:spcPct val="0"/>
              </a:spcAft>
            </a:pPr>
            <a:r>
              <a:rPr lang="en-US" sz="3200" dirty="0">
                <a:solidFill>
                  <a:prstClr val="white"/>
                </a:solidFill>
                <a:latin typeface="Calibri" pitchFamily="34" charset="0"/>
                <a:cs typeface="Arial" charset="0"/>
              </a:rPr>
              <a:t>BASKET LATE</a:t>
            </a:r>
            <a:r>
              <a:rPr lang="en-US" sz="3600" dirty="0">
                <a:solidFill>
                  <a:prstClr val="white"/>
                </a:solidFill>
                <a:latin typeface="Calibri" pitchFamily="34" charset="0"/>
                <a:cs typeface="Arial" charset="0"/>
              </a:rPr>
              <a:t/>
            </a:r>
            <a:br>
              <a:rPr lang="en-US" sz="3600" dirty="0">
                <a:solidFill>
                  <a:prstClr val="white"/>
                </a:solidFill>
                <a:latin typeface="Calibri" pitchFamily="34" charset="0"/>
                <a:cs typeface="Arial" charset="0"/>
              </a:rPr>
            </a:br>
            <a:r>
              <a:rPr lang="en-US" sz="2400" dirty="0">
                <a:solidFill>
                  <a:prstClr val="white"/>
                </a:solidFill>
                <a:latin typeface="Calibri" pitchFamily="34" charset="0"/>
                <a:cs typeface="Arial" charset="0"/>
              </a:rPr>
              <a:t>Late thrombotic events following </a:t>
            </a:r>
            <a:r>
              <a:rPr lang="en-US" sz="2400" dirty="0" err="1">
                <a:solidFill>
                  <a:prstClr val="white"/>
                </a:solidFill>
                <a:latin typeface="Calibri" pitchFamily="34" charset="0"/>
                <a:cs typeface="Arial" charset="0"/>
              </a:rPr>
              <a:t>Thienopyridine</a:t>
            </a:r>
            <a:r>
              <a:rPr lang="en-US" sz="2400" dirty="0">
                <a:solidFill>
                  <a:prstClr val="white"/>
                </a:solidFill>
                <a:latin typeface="Calibri" pitchFamily="34" charset="0"/>
                <a:cs typeface="Arial" charset="0"/>
              </a:rPr>
              <a:t> discontinuation </a:t>
            </a:r>
            <a:endParaRPr lang="en-US" sz="2600" dirty="0">
              <a:solidFill>
                <a:prstClr val="white"/>
              </a:solidFill>
              <a:latin typeface="Calibri" pitchFamily="34" charset="0"/>
              <a:cs typeface="Arial" charset="0"/>
            </a:endParaRPr>
          </a:p>
        </p:txBody>
      </p:sp>
      <p:sp>
        <p:nvSpPr>
          <p:cNvPr id="3077" name="Rectangle 6"/>
          <p:cNvSpPr>
            <a:spLocks noChangeArrowheads="1"/>
          </p:cNvSpPr>
          <p:nvPr/>
        </p:nvSpPr>
        <p:spPr bwMode="auto">
          <a:xfrm>
            <a:off x="441434" y="6400194"/>
            <a:ext cx="4719529" cy="316038"/>
          </a:xfrm>
          <a:prstGeom prst="rect">
            <a:avLst/>
          </a:prstGeom>
          <a:noFill/>
          <a:ln w="9525" algn="ctr">
            <a:noFill/>
            <a:miter lim="800000"/>
            <a:headEnd/>
            <a:tailEnd/>
          </a:ln>
        </p:spPr>
        <p:txBody>
          <a:bodyPr wrap="square" lIns="93527" tIns="46763" rIns="93527" bIns="46763">
            <a:spAutoFit/>
          </a:bodyPr>
          <a:lstStyle/>
          <a:p>
            <a:pPr fontAlgn="base">
              <a:lnSpc>
                <a:spcPct val="90000"/>
              </a:lnSpc>
              <a:spcBef>
                <a:spcPct val="0"/>
              </a:spcBef>
              <a:spcAft>
                <a:spcPct val="0"/>
              </a:spcAft>
            </a:pPr>
            <a:r>
              <a:rPr lang="en-US" sz="1600" dirty="0" err="1">
                <a:solidFill>
                  <a:srgbClr val="DDDDDD"/>
                </a:solidFill>
                <a:latin typeface="Calibri" pitchFamily="34" charset="0"/>
                <a:cs typeface="Arial" charset="0"/>
              </a:rPr>
              <a:t>Pfisterer</a:t>
            </a:r>
            <a:r>
              <a:rPr lang="en-US" sz="1600" dirty="0">
                <a:solidFill>
                  <a:srgbClr val="DDDDDD"/>
                </a:solidFill>
                <a:latin typeface="Calibri" pitchFamily="34" charset="0"/>
                <a:cs typeface="Arial" charset="0"/>
              </a:rPr>
              <a:t> ME, et al. </a:t>
            </a:r>
            <a:r>
              <a:rPr lang="en-US" sz="1600" i="1" dirty="0">
                <a:solidFill>
                  <a:srgbClr val="DDDDDD"/>
                </a:solidFill>
                <a:latin typeface="Calibri" pitchFamily="34" charset="0"/>
                <a:cs typeface="Arial" charset="0"/>
              </a:rPr>
              <a:t>J Am </a:t>
            </a:r>
            <a:r>
              <a:rPr lang="en-US" sz="1600" i="1" dirty="0" err="1">
                <a:solidFill>
                  <a:srgbClr val="DDDDDD"/>
                </a:solidFill>
                <a:latin typeface="Calibri" pitchFamily="34" charset="0"/>
                <a:cs typeface="Arial" charset="0"/>
              </a:rPr>
              <a:t>Coll</a:t>
            </a:r>
            <a:r>
              <a:rPr lang="en-US" sz="1600" i="1" dirty="0">
                <a:solidFill>
                  <a:srgbClr val="DDDDDD"/>
                </a:solidFill>
                <a:latin typeface="Calibri" pitchFamily="34" charset="0"/>
                <a:cs typeface="Arial" charset="0"/>
              </a:rPr>
              <a:t> </a:t>
            </a:r>
            <a:r>
              <a:rPr lang="en-US" sz="1600" i="1" dirty="0" err="1">
                <a:solidFill>
                  <a:srgbClr val="DDDDDD"/>
                </a:solidFill>
                <a:latin typeface="Calibri" pitchFamily="34" charset="0"/>
                <a:cs typeface="Arial" charset="0"/>
              </a:rPr>
              <a:t>Cardiol</a:t>
            </a:r>
            <a:r>
              <a:rPr lang="en-US" sz="1600" i="1" dirty="0">
                <a:solidFill>
                  <a:srgbClr val="DDDDDD"/>
                </a:solidFill>
                <a:latin typeface="Calibri" pitchFamily="34" charset="0"/>
                <a:cs typeface="Arial" charset="0"/>
              </a:rPr>
              <a:t>.</a:t>
            </a:r>
            <a:r>
              <a:rPr lang="en-US" sz="1600" dirty="0">
                <a:solidFill>
                  <a:srgbClr val="DDDDDD"/>
                </a:solidFill>
                <a:latin typeface="Calibri" pitchFamily="34" charset="0"/>
                <a:cs typeface="Arial" charset="0"/>
              </a:rPr>
              <a:t> 2006;48(12)</a:t>
            </a:r>
          </a:p>
        </p:txBody>
      </p:sp>
      <p:sp>
        <p:nvSpPr>
          <p:cNvPr id="3078" name="Text Box 7"/>
          <p:cNvSpPr txBox="1">
            <a:spLocks noChangeArrowheads="1"/>
          </p:cNvSpPr>
          <p:nvPr/>
        </p:nvSpPr>
        <p:spPr bwMode="auto">
          <a:xfrm>
            <a:off x="1639677" y="1477942"/>
            <a:ext cx="2534074" cy="833103"/>
          </a:xfrm>
          <a:prstGeom prst="rect">
            <a:avLst/>
          </a:prstGeom>
          <a:noFill/>
          <a:ln w="9525" algn="ctr">
            <a:noFill/>
            <a:miter lim="800000"/>
            <a:headEnd/>
            <a:tailEnd/>
          </a:ln>
        </p:spPr>
        <p:txBody>
          <a:bodyPr wrap="none" lIns="93527" tIns="46763" rIns="93527" bIns="46763">
            <a:spAutoFit/>
          </a:bodyPr>
          <a:lstStyle/>
          <a:p>
            <a:pPr algn="ctr" fontAlgn="base">
              <a:spcBef>
                <a:spcPct val="0"/>
              </a:spcBef>
              <a:spcAft>
                <a:spcPct val="0"/>
              </a:spcAft>
            </a:pPr>
            <a:r>
              <a:rPr lang="en-US" sz="2400" b="1" dirty="0">
                <a:solidFill>
                  <a:prstClr val="white"/>
                </a:solidFill>
                <a:latin typeface="Arial Narrow" pitchFamily="34" charset="0"/>
                <a:cs typeface="Arial" charset="0"/>
              </a:rPr>
              <a:t>Cardiac death or MI</a:t>
            </a:r>
          </a:p>
          <a:p>
            <a:pPr algn="ctr" fontAlgn="base">
              <a:spcBef>
                <a:spcPct val="0"/>
              </a:spcBef>
              <a:spcAft>
                <a:spcPct val="0"/>
              </a:spcAft>
            </a:pPr>
            <a:r>
              <a:rPr lang="en-US" sz="2400" b="1" dirty="0">
                <a:solidFill>
                  <a:prstClr val="white"/>
                </a:solidFill>
                <a:latin typeface="Arial Narrow" pitchFamily="34" charset="0"/>
                <a:cs typeface="Arial" charset="0"/>
              </a:rPr>
              <a:t>P=0.01</a:t>
            </a:r>
          </a:p>
        </p:txBody>
      </p:sp>
      <p:sp>
        <p:nvSpPr>
          <p:cNvPr id="3079" name="Text Box 8"/>
          <p:cNvSpPr txBox="1">
            <a:spLocks noChangeArrowheads="1"/>
          </p:cNvSpPr>
          <p:nvPr/>
        </p:nvSpPr>
        <p:spPr bwMode="auto">
          <a:xfrm>
            <a:off x="6668365" y="1477942"/>
            <a:ext cx="998398" cy="833103"/>
          </a:xfrm>
          <a:prstGeom prst="rect">
            <a:avLst/>
          </a:prstGeom>
          <a:noFill/>
          <a:ln w="9525" algn="ctr">
            <a:noFill/>
            <a:miter lim="800000"/>
            <a:headEnd/>
            <a:tailEnd/>
          </a:ln>
        </p:spPr>
        <p:txBody>
          <a:bodyPr wrap="none" lIns="93527" tIns="46763" rIns="93527" bIns="46763">
            <a:spAutoFit/>
          </a:bodyPr>
          <a:lstStyle/>
          <a:p>
            <a:pPr algn="ctr" fontAlgn="base">
              <a:spcBef>
                <a:spcPct val="0"/>
              </a:spcBef>
              <a:spcAft>
                <a:spcPct val="0"/>
              </a:spcAft>
            </a:pPr>
            <a:r>
              <a:rPr lang="en-US" sz="2400" b="1" dirty="0">
                <a:solidFill>
                  <a:prstClr val="white"/>
                </a:solidFill>
                <a:latin typeface="Arial Narrow" pitchFamily="34" charset="0"/>
                <a:cs typeface="Arial" charset="0"/>
              </a:rPr>
              <a:t>MI</a:t>
            </a:r>
          </a:p>
          <a:p>
            <a:pPr algn="ctr" fontAlgn="base">
              <a:spcBef>
                <a:spcPct val="0"/>
              </a:spcBef>
              <a:spcAft>
                <a:spcPct val="0"/>
              </a:spcAft>
            </a:pPr>
            <a:r>
              <a:rPr lang="en-US" sz="2400" b="1" dirty="0">
                <a:solidFill>
                  <a:prstClr val="white"/>
                </a:solidFill>
                <a:latin typeface="Arial Narrow" pitchFamily="34" charset="0"/>
                <a:cs typeface="Arial" charset="0"/>
              </a:rPr>
              <a:t>P=0.04</a:t>
            </a:r>
          </a:p>
        </p:txBody>
      </p:sp>
      <p:sp>
        <p:nvSpPr>
          <p:cNvPr id="3080" name="Text Box 9"/>
          <p:cNvSpPr txBox="1">
            <a:spLocks noChangeArrowheads="1"/>
          </p:cNvSpPr>
          <p:nvPr/>
        </p:nvSpPr>
        <p:spPr bwMode="auto">
          <a:xfrm rot="-5400000">
            <a:off x="3861298" y="4251216"/>
            <a:ext cx="2013099" cy="463771"/>
          </a:xfrm>
          <a:prstGeom prst="rect">
            <a:avLst/>
          </a:prstGeom>
          <a:noFill/>
          <a:ln w="9525" algn="ctr">
            <a:noFill/>
            <a:miter lim="800000"/>
            <a:headEnd/>
            <a:tailEnd/>
          </a:ln>
        </p:spPr>
        <p:txBody>
          <a:bodyPr wrap="none" lIns="93527" tIns="46763" rIns="93527" bIns="46763">
            <a:spAutoFit/>
          </a:bodyPr>
          <a:lstStyle/>
          <a:p>
            <a:pPr algn="ctr" fontAlgn="base">
              <a:spcBef>
                <a:spcPct val="0"/>
              </a:spcBef>
              <a:spcAft>
                <a:spcPct val="0"/>
              </a:spcAft>
            </a:pPr>
            <a:r>
              <a:rPr lang="en-US" sz="2400" b="1" dirty="0">
                <a:solidFill>
                  <a:prstClr val="white"/>
                </a:solidFill>
                <a:latin typeface="Arial Narrow" pitchFamily="34" charset="0"/>
                <a:cs typeface="Arial" charset="0"/>
              </a:rPr>
              <a:t>Percentage (%)</a:t>
            </a:r>
          </a:p>
        </p:txBody>
      </p:sp>
      <p:sp>
        <p:nvSpPr>
          <p:cNvPr id="3081" name="Text Box 10"/>
          <p:cNvSpPr txBox="1">
            <a:spLocks noChangeArrowheads="1"/>
          </p:cNvSpPr>
          <p:nvPr/>
        </p:nvSpPr>
        <p:spPr bwMode="auto">
          <a:xfrm rot="-5400000">
            <a:off x="77714" y="4230578"/>
            <a:ext cx="2013099" cy="463771"/>
          </a:xfrm>
          <a:prstGeom prst="rect">
            <a:avLst/>
          </a:prstGeom>
          <a:noFill/>
          <a:ln w="9525" algn="ctr">
            <a:noFill/>
            <a:miter lim="800000"/>
            <a:headEnd/>
            <a:tailEnd/>
          </a:ln>
        </p:spPr>
        <p:txBody>
          <a:bodyPr wrap="none" lIns="93527" tIns="46763" rIns="93527" bIns="46763">
            <a:spAutoFit/>
          </a:bodyPr>
          <a:lstStyle/>
          <a:p>
            <a:pPr algn="ctr" fontAlgn="base">
              <a:spcBef>
                <a:spcPct val="0"/>
              </a:spcBef>
              <a:spcAft>
                <a:spcPct val="0"/>
              </a:spcAft>
            </a:pPr>
            <a:r>
              <a:rPr lang="en-US" sz="2400" b="1" dirty="0">
                <a:solidFill>
                  <a:prstClr val="white"/>
                </a:solidFill>
                <a:latin typeface="Arial Narrow" pitchFamily="34" charset="0"/>
                <a:cs typeface="Arial" charset="0"/>
              </a:rPr>
              <a:t>Percentage (%)</a:t>
            </a:r>
          </a:p>
        </p:txBody>
      </p:sp>
      <p:graphicFrame>
        <p:nvGraphicFramePr>
          <p:cNvPr id="11" name="Object 14"/>
          <p:cNvGraphicFramePr>
            <a:graphicFrameLocks noGrp="1" noChangeAspect="1"/>
          </p:cNvGraphicFramePr>
          <p:nvPr>
            <p:ph sz="half" idx="4294967295"/>
          </p:nvPr>
        </p:nvGraphicFramePr>
        <p:xfrm>
          <a:off x="603251" y="2089477"/>
          <a:ext cx="8054974" cy="3895725"/>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3405800" y="5707115"/>
            <a:ext cx="472517" cy="262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endParaRPr>
          </a:p>
        </p:txBody>
      </p:sp>
      <p:sp>
        <p:nvSpPr>
          <p:cNvPr id="20" name="Rectangle 19"/>
          <p:cNvSpPr/>
          <p:nvPr/>
        </p:nvSpPr>
        <p:spPr>
          <a:xfrm>
            <a:off x="5970320" y="5717624"/>
            <a:ext cx="472517" cy="262321"/>
          </a:xfrm>
          <a:prstGeom prst="rect">
            <a:avLst/>
          </a:prstGeom>
          <a:solidFill>
            <a:srgbClr val="DF86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fr-CA">
              <a:solidFill>
                <a:prstClr val="white"/>
              </a:solidFill>
            </a:endParaRPr>
          </a:p>
        </p:txBody>
      </p:sp>
      <p:sp>
        <p:nvSpPr>
          <p:cNvPr id="21" name="TextBox 20"/>
          <p:cNvSpPr txBox="1"/>
          <p:nvPr/>
        </p:nvSpPr>
        <p:spPr>
          <a:xfrm>
            <a:off x="6448085" y="5675585"/>
            <a:ext cx="2317532" cy="369332"/>
          </a:xfrm>
          <a:prstGeom prst="rect">
            <a:avLst/>
          </a:prstGeom>
          <a:noFill/>
        </p:spPr>
        <p:txBody>
          <a:bodyPr wrap="square" rtlCol="0">
            <a:spAutoFit/>
          </a:bodyPr>
          <a:lstStyle/>
          <a:p>
            <a:pPr defTabSz="457200" fontAlgn="base">
              <a:spcBef>
                <a:spcPct val="0"/>
              </a:spcBef>
              <a:spcAft>
                <a:spcPct val="0"/>
              </a:spcAft>
            </a:pPr>
            <a:r>
              <a:rPr lang="fr-CA" dirty="0" err="1">
                <a:solidFill>
                  <a:prstClr val="white"/>
                </a:solidFill>
                <a:cs typeface="Arial" charset="0"/>
              </a:rPr>
              <a:t>Bare</a:t>
            </a:r>
            <a:r>
              <a:rPr lang="fr-CA" dirty="0">
                <a:solidFill>
                  <a:prstClr val="white"/>
                </a:solidFill>
                <a:cs typeface="Arial" charset="0"/>
              </a:rPr>
              <a:t>-</a:t>
            </a:r>
            <a:r>
              <a:rPr lang="fr-CA" dirty="0" err="1">
                <a:solidFill>
                  <a:prstClr val="white"/>
                </a:solidFill>
                <a:cs typeface="Arial" charset="0"/>
              </a:rPr>
              <a:t>metal</a:t>
            </a:r>
            <a:r>
              <a:rPr lang="fr-CA" dirty="0">
                <a:solidFill>
                  <a:prstClr val="white"/>
                </a:solidFill>
                <a:cs typeface="Arial" charset="0"/>
              </a:rPr>
              <a:t> </a:t>
            </a:r>
            <a:r>
              <a:rPr lang="fr-CA" dirty="0" err="1">
                <a:solidFill>
                  <a:prstClr val="white"/>
                </a:solidFill>
                <a:cs typeface="Arial" charset="0"/>
              </a:rPr>
              <a:t>stents</a:t>
            </a:r>
            <a:endParaRPr lang="fr-CA" dirty="0">
              <a:solidFill>
                <a:prstClr val="white"/>
              </a:solidFill>
              <a:cs typeface="Arial" charset="0"/>
            </a:endParaRPr>
          </a:p>
        </p:txBody>
      </p:sp>
      <p:sp>
        <p:nvSpPr>
          <p:cNvPr id="22" name="TextBox 21"/>
          <p:cNvSpPr txBox="1"/>
          <p:nvPr/>
        </p:nvSpPr>
        <p:spPr>
          <a:xfrm>
            <a:off x="3841519" y="5638799"/>
            <a:ext cx="2243970" cy="369332"/>
          </a:xfrm>
          <a:prstGeom prst="rect">
            <a:avLst/>
          </a:prstGeom>
          <a:noFill/>
        </p:spPr>
        <p:txBody>
          <a:bodyPr wrap="square" rtlCol="0">
            <a:spAutoFit/>
          </a:bodyPr>
          <a:lstStyle/>
          <a:p>
            <a:pPr defTabSz="457200" fontAlgn="base">
              <a:spcBef>
                <a:spcPct val="0"/>
              </a:spcBef>
              <a:spcAft>
                <a:spcPct val="0"/>
              </a:spcAft>
            </a:pPr>
            <a:r>
              <a:rPr lang="fr-CA" dirty="0">
                <a:solidFill>
                  <a:prstClr val="white"/>
                </a:solidFill>
                <a:cs typeface="Arial" charset="0"/>
              </a:rPr>
              <a:t>Drug-</a:t>
            </a:r>
            <a:r>
              <a:rPr lang="fr-CA" dirty="0" err="1">
                <a:solidFill>
                  <a:prstClr val="white"/>
                </a:solidFill>
                <a:cs typeface="Arial" charset="0"/>
              </a:rPr>
              <a:t>eluting</a:t>
            </a:r>
            <a:r>
              <a:rPr lang="fr-CA" dirty="0">
                <a:solidFill>
                  <a:prstClr val="white"/>
                </a:solidFill>
                <a:cs typeface="Arial" charset="0"/>
              </a:rPr>
              <a:t> </a:t>
            </a:r>
            <a:r>
              <a:rPr lang="fr-CA" dirty="0" err="1">
                <a:solidFill>
                  <a:prstClr val="white"/>
                </a:solidFill>
                <a:cs typeface="Arial" charset="0"/>
              </a:rPr>
              <a:t>stents</a:t>
            </a:r>
            <a:endParaRPr lang="fr-CA" dirty="0">
              <a:solidFill>
                <a:prstClr val="white"/>
              </a:solidFill>
              <a:cs typeface="Arial" charset="0"/>
            </a:endParaRPr>
          </a:p>
        </p:txBody>
      </p:sp>
    </p:spTree>
    <p:extLst>
      <p:ext uri="{BB962C8B-B14F-4D97-AF65-F5344CB8AC3E}">
        <p14:creationId xmlns:p14="http://schemas.microsoft.com/office/powerpoint/2010/main" val="355601051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86402" name="Rectangle 2"/>
          <p:cNvSpPr>
            <a:spLocks noGrp="1" noChangeArrowheads="1"/>
          </p:cNvSpPr>
          <p:nvPr>
            <p:ph type="title" idx="4294967295"/>
          </p:nvPr>
        </p:nvSpPr>
        <p:spPr>
          <a:xfrm>
            <a:off x="639763" y="273050"/>
            <a:ext cx="7285037" cy="1446213"/>
          </a:xfrm>
        </p:spPr>
        <p:txBody>
          <a:bodyPr/>
          <a:lstStyle/>
          <a:p>
            <a:pPr eaLnBrk="1" hangingPunct="1">
              <a:defRPr/>
            </a:pPr>
            <a:r>
              <a:rPr lang="en-US" sz="3200" b="0" kern="1200" dirty="0" err="1">
                <a:latin typeface="Calibri" pitchFamily="34" charset="0"/>
                <a:ea typeface="+mn-ea"/>
                <a:cs typeface="Arial" charset="0"/>
              </a:rPr>
              <a:t>Clopidogrel</a:t>
            </a:r>
            <a:r>
              <a:rPr lang="en-US" sz="3200" b="0" kern="1200" dirty="0">
                <a:latin typeface="Calibri" pitchFamily="34" charset="0"/>
                <a:ea typeface="+mn-ea"/>
                <a:cs typeface="Arial" charset="0"/>
              </a:rPr>
              <a:t> </a:t>
            </a:r>
            <a:r>
              <a:rPr lang="en-US" sz="3200" b="0" kern="1200" dirty="0" smtClean="0">
                <a:latin typeface="Calibri" pitchFamily="34" charset="0"/>
                <a:ea typeface="+mn-ea"/>
                <a:cs typeface="Arial" charset="0"/>
              </a:rPr>
              <a:t>use </a:t>
            </a:r>
            <a:r>
              <a:rPr lang="en-US" sz="3200" b="0" kern="1200" dirty="0">
                <a:latin typeface="Calibri" pitchFamily="34" charset="0"/>
                <a:ea typeface="+mn-ea"/>
                <a:cs typeface="Arial" charset="0"/>
              </a:rPr>
              <a:t>and </a:t>
            </a:r>
            <a:r>
              <a:rPr lang="en-US" sz="3200" b="0" kern="1200" dirty="0" smtClean="0">
                <a:latin typeface="Calibri" pitchFamily="34" charset="0"/>
                <a:ea typeface="+mn-ea"/>
                <a:cs typeface="Arial" charset="0"/>
              </a:rPr>
              <a:t>long-term                    outcomes after BMS or DES </a:t>
            </a:r>
            <a:r>
              <a:rPr lang="en-US" sz="3200" b="0" kern="1200" dirty="0" err="1" smtClean="0">
                <a:latin typeface="Calibri" pitchFamily="34" charset="0"/>
                <a:ea typeface="+mn-ea"/>
                <a:cs typeface="Arial" charset="0"/>
              </a:rPr>
              <a:t>stenting</a:t>
            </a:r>
            <a:r>
              <a:rPr lang="en-US" dirty="0">
                <a:latin typeface="Calibri" pitchFamily="34" charset="0"/>
              </a:rPr>
              <a:t/>
            </a:r>
            <a:br>
              <a:rPr lang="en-US" dirty="0">
                <a:latin typeface="Calibri" pitchFamily="34" charset="0"/>
              </a:rPr>
            </a:br>
            <a:endParaRPr lang="fr-CA" dirty="0">
              <a:latin typeface="Calibri" pitchFamily="34" charset="0"/>
            </a:endParaRPr>
          </a:p>
        </p:txBody>
      </p:sp>
      <p:sp>
        <p:nvSpPr>
          <p:cNvPr id="6886403" name="Rectangle 3"/>
          <p:cNvSpPr>
            <a:spLocks noChangeArrowheads="1"/>
          </p:cNvSpPr>
          <p:nvPr/>
        </p:nvSpPr>
        <p:spPr bwMode="auto">
          <a:xfrm>
            <a:off x="528638" y="1589088"/>
            <a:ext cx="7708900" cy="679450"/>
          </a:xfrm>
          <a:prstGeom prst="rect">
            <a:avLst/>
          </a:prstGeom>
          <a:noFill/>
          <a:ln>
            <a:noFill/>
          </a:ln>
          <a:effectLst/>
          <a:extLst/>
        </p:spPr>
        <p:txBody>
          <a:bodyPr lIns="93527" tIns="46763" rIns="93527" bIns="46763">
            <a:spAutoFit/>
          </a:bodyPr>
          <a:lstStyle/>
          <a:p>
            <a:pPr fontAlgn="base">
              <a:spcBef>
                <a:spcPct val="0"/>
              </a:spcBef>
              <a:spcAft>
                <a:spcPct val="0"/>
              </a:spcAft>
              <a:defRPr/>
            </a:pPr>
            <a:r>
              <a:rPr lang="en-US" b="1" dirty="0">
                <a:solidFill>
                  <a:prstClr val="white"/>
                </a:solidFill>
                <a:latin typeface="Calibri" pitchFamily="34" charset="0"/>
                <a:cs typeface="Arial" charset="0"/>
              </a:rPr>
              <a:t>Adjusted cumulative rates of composite of death or MI using the 6-month landmark analysis</a:t>
            </a:r>
            <a:endParaRPr lang="en-US" sz="2000" b="1" dirty="0">
              <a:solidFill>
                <a:prstClr val="white"/>
              </a:solidFill>
              <a:latin typeface="Calibri" pitchFamily="34" charset="0"/>
              <a:cs typeface="Arial" charset="0"/>
            </a:endParaRPr>
          </a:p>
        </p:txBody>
      </p:sp>
      <p:sp>
        <p:nvSpPr>
          <p:cNvPr id="144388" name="Line 20"/>
          <p:cNvSpPr>
            <a:spLocks noChangeShapeType="1"/>
          </p:cNvSpPr>
          <p:nvPr/>
        </p:nvSpPr>
        <p:spPr bwMode="auto">
          <a:xfrm>
            <a:off x="6484938" y="3363913"/>
            <a:ext cx="325437" cy="0"/>
          </a:xfrm>
          <a:prstGeom prst="line">
            <a:avLst/>
          </a:prstGeom>
          <a:noFill/>
          <a:ln w="31750">
            <a:solidFill>
              <a:schemeClr val="accent2"/>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4389" name="Line 21"/>
          <p:cNvSpPr>
            <a:spLocks noChangeShapeType="1"/>
          </p:cNvSpPr>
          <p:nvPr/>
        </p:nvSpPr>
        <p:spPr bwMode="auto">
          <a:xfrm>
            <a:off x="6496050" y="3727450"/>
            <a:ext cx="355600" cy="0"/>
          </a:xfrm>
          <a:prstGeom prst="line">
            <a:avLst/>
          </a:prstGeom>
          <a:noFill/>
          <a:ln w="31750">
            <a:solidFill>
              <a:schemeClr val="accent2"/>
            </a:solidFill>
            <a:prstDash val="dash"/>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4390" name="Text Box 24"/>
          <p:cNvSpPr txBox="1">
            <a:spLocks noChangeArrowheads="1"/>
          </p:cNvSpPr>
          <p:nvPr/>
        </p:nvSpPr>
        <p:spPr bwMode="auto">
          <a:xfrm>
            <a:off x="6497638" y="2822575"/>
            <a:ext cx="950912" cy="371475"/>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b="1">
                <a:solidFill>
                  <a:prstClr val="white"/>
                </a:solidFill>
                <a:latin typeface="Calibri" pitchFamily="34" charset="0"/>
                <a:cs typeface="Arial" charset="0"/>
              </a:rPr>
              <a:t>DES</a:t>
            </a:r>
          </a:p>
        </p:txBody>
      </p:sp>
      <p:sp>
        <p:nvSpPr>
          <p:cNvPr id="144391" name="Text Box 28"/>
          <p:cNvSpPr txBox="1">
            <a:spLocks noChangeArrowheads="1"/>
          </p:cNvSpPr>
          <p:nvPr/>
        </p:nvSpPr>
        <p:spPr bwMode="auto">
          <a:xfrm>
            <a:off x="6810375" y="3186113"/>
            <a:ext cx="2022475" cy="341312"/>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sz="1600">
                <a:solidFill>
                  <a:prstClr val="white"/>
                </a:solidFill>
                <a:latin typeface="Calibri" pitchFamily="34" charset="0"/>
                <a:cs typeface="Arial" charset="0"/>
              </a:rPr>
              <a:t>With Clopidogrel</a:t>
            </a:r>
          </a:p>
        </p:txBody>
      </p:sp>
      <p:sp>
        <p:nvSpPr>
          <p:cNvPr id="144392" name="Text Box 29"/>
          <p:cNvSpPr txBox="1">
            <a:spLocks noChangeArrowheads="1"/>
          </p:cNvSpPr>
          <p:nvPr/>
        </p:nvSpPr>
        <p:spPr bwMode="auto">
          <a:xfrm>
            <a:off x="6826250" y="3581400"/>
            <a:ext cx="2006600" cy="341313"/>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sz="1600">
                <a:solidFill>
                  <a:prstClr val="white"/>
                </a:solidFill>
                <a:latin typeface="Calibri" pitchFamily="34" charset="0"/>
                <a:cs typeface="Arial" charset="0"/>
              </a:rPr>
              <a:t>Without Clopidogrel</a:t>
            </a:r>
          </a:p>
        </p:txBody>
      </p:sp>
      <p:sp>
        <p:nvSpPr>
          <p:cNvPr id="144393" name="Rectangle 5"/>
          <p:cNvSpPr>
            <a:spLocks noChangeArrowheads="1"/>
          </p:cNvSpPr>
          <p:nvPr/>
        </p:nvSpPr>
        <p:spPr bwMode="auto">
          <a:xfrm>
            <a:off x="89013" y="6446838"/>
            <a:ext cx="4495800" cy="325272"/>
          </a:xfrm>
          <a:prstGeom prst="rect">
            <a:avLst/>
          </a:prstGeom>
          <a:noFill/>
          <a:ln w="9525" algn="ctr">
            <a:noFill/>
            <a:miter lim="800000"/>
            <a:headEnd/>
            <a:tailEnd/>
          </a:ln>
        </p:spPr>
        <p:txBody>
          <a:bodyPr lIns="93527" tIns="46763" rIns="93527" bIns="46763">
            <a:spAutoFit/>
          </a:bodyPr>
          <a:lstStyle/>
          <a:p>
            <a:pPr fontAlgn="base">
              <a:spcBef>
                <a:spcPct val="0"/>
              </a:spcBef>
              <a:spcAft>
                <a:spcPct val="0"/>
              </a:spcAft>
            </a:pPr>
            <a:r>
              <a:rPr lang="en-US" sz="1500" dirty="0">
                <a:solidFill>
                  <a:srgbClr val="DDDDDD"/>
                </a:solidFill>
                <a:latin typeface="Calibri" pitchFamily="34" charset="0"/>
                <a:cs typeface="Arial" charset="0"/>
              </a:rPr>
              <a:t>Eisenstein EL, et  al. </a:t>
            </a:r>
            <a:r>
              <a:rPr lang="en-US" sz="1500" i="1" dirty="0">
                <a:solidFill>
                  <a:srgbClr val="DDDDDD"/>
                </a:solidFill>
                <a:latin typeface="Calibri" pitchFamily="34" charset="0"/>
                <a:cs typeface="Arial" charset="0"/>
              </a:rPr>
              <a:t>JAMA.</a:t>
            </a:r>
            <a:r>
              <a:rPr lang="en-US" sz="1500" dirty="0">
                <a:solidFill>
                  <a:srgbClr val="DDDDDD"/>
                </a:solidFill>
                <a:latin typeface="Calibri" pitchFamily="34" charset="0"/>
                <a:cs typeface="Arial" charset="0"/>
              </a:rPr>
              <a:t> 2007;297(2):159-68.</a:t>
            </a:r>
          </a:p>
        </p:txBody>
      </p:sp>
      <p:sp>
        <p:nvSpPr>
          <p:cNvPr id="144394" name="Line 8"/>
          <p:cNvSpPr>
            <a:spLocks noChangeShapeType="1"/>
          </p:cNvSpPr>
          <p:nvPr/>
        </p:nvSpPr>
        <p:spPr bwMode="auto">
          <a:xfrm>
            <a:off x="-361950" y="4824413"/>
            <a:ext cx="641350" cy="187325"/>
          </a:xfrm>
          <a:prstGeom prst="line">
            <a:avLst/>
          </a:prstGeom>
          <a:noFill/>
          <a:ln w="9525">
            <a:no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grpSp>
        <p:nvGrpSpPr>
          <p:cNvPr id="144395" name="Group 53"/>
          <p:cNvGrpSpPr>
            <a:grpSpLocks/>
          </p:cNvGrpSpPr>
          <p:nvPr/>
        </p:nvGrpSpPr>
        <p:grpSpPr bwMode="auto">
          <a:xfrm>
            <a:off x="1398588" y="2314575"/>
            <a:ext cx="5868987" cy="4302125"/>
            <a:chOff x="2072" y="1529"/>
            <a:chExt cx="3014" cy="1827"/>
          </a:xfrm>
        </p:grpSpPr>
        <p:sp>
          <p:nvSpPr>
            <p:cNvPr id="144401" name="Freeform 7"/>
            <p:cNvSpPr>
              <a:spLocks/>
            </p:cNvSpPr>
            <p:nvPr/>
          </p:nvSpPr>
          <p:spPr bwMode="auto">
            <a:xfrm>
              <a:off x="2559" y="1746"/>
              <a:ext cx="1870" cy="1373"/>
            </a:xfrm>
            <a:custGeom>
              <a:avLst/>
              <a:gdLst>
                <a:gd name="T0" fmla="*/ 0 w 1488"/>
                <a:gd name="T1" fmla="*/ 0 h 1280"/>
                <a:gd name="T2" fmla="*/ 0 w 1488"/>
                <a:gd name="T3" fmla="*/ 5208 h 1280"/>
                <a:gd name="T4" fmla="*/ 143646 w 1488"/>
                <a:gd name="T5" fmla="*/ 5208 h 1280"/>
                <a:gd name="T6" fmla="*/ 0 60000 65536"/>
                <a:gd name="T7" fmla="*/ 0 60000 65536"/>
                <a:gd name="T8" fmla="*/ 0 60000 65536"/>
                <a:gd name="T9" fmla="*/ 0 w 1488"/>
                <a:gd name="T10" fmla="*/ 0 h 1280"/>
                <a:gd name="T11" fmla="*/ 1488 w 1488"/>
                <a:gd name="T12" fmla="*/ 1280 h 1280"/>
              </a:gdLst>
              <a:ahLst/>
              <a:cxnLst>
                <a:cxn ang="T6">
                  <a:pos x="T0" y="T1"/>
                </a:cxn>
                <a:cxn ang="T7">
                  <a:pos x="T2" y="T3"/>
                </a:cxn>
                <a:cxn ang="T8">
                  <a:pos x="T4" y="T5"/>
                </a:cxn>
              </a:cxnLst>
              <a:rect l="T9" t="T10" r="T11" b="T12"/>
              <a:pathLst>
                <a:path w="1488" h="1280">
                  <a:moveTo>
                    <a:pt x="0" y="0"/>
                  </a:moveTo>
                  <a:lnTo>
                    <a:pt x="0" y="1280"/>
                  </a:lnTo>
                  <a:lnTo>
                    <a:pt x="1488" y="1280"/>
                  </a:lnTo>
                </a:path>
              </a:pathLst>
            </a:custGeom>
            <a:noFill/>
            <a:ln w="9525" cap="flat" cmpd="sng">
              <a:solidFill>
                <a:schemeClr val="bg1"/>
              </a:solidFill>
              <a:prstDash val="solid"/>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4402" name="Text Box 31"/>
            <p:cNvSpPr txBox="1">
              <a:spLocks noChangeArrowheads="1"/>
            </p:cNvSpPr>
            <p:nvPr/>
          </p:nvSpPr>
          <p:spPr bwMode="auto">
            <a:xfrm>
              <a:off x="2272" y="1529"/>
              <a:ext cx="2814" cy="145"/>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600" b="1">
                  <a:solidFill>
                    <a:prstClr val="white"/>
                  </a:solidFill>
                  <a:latin typeface="Calibri" pitchFamily="34" charset="0"/>
                  <a:cs typeface="Arial" charset="0"/>
                </a:rPr>
                <a:t>Composite of Death or MI</a:t>
              </a:r>
            </a:p>
          </p:txBody>
        </p:sp>
        <p:sp>
          <p:nvSpPr>
            <p:cNvPr id="144403" name="Freeform 36"/>
            <p:cNvSpPr>
              <a:spLocks/>
            </p:cNvSpPr>
            <p:nvPr/>
          </p:nvSpPr>
          <p:spPr bwMode="auto">
            <a:xfrm>
              <a:off x="2614" y="2661"/>
              <a:ext cx="1807" cy="401"/>
            </a:xfrm>
            <a:custGeom>
              <a:avLst/>
              <a:gdLst>
                <a:gd name="T0" fmla="*/ 0 w 1438"/>
                <a:gd name="T1" fmla="*/ 1508 h 374"/>
                <a:gd name="T2" fmla="*/ 0 w 1438"/>
                <a:gd name="T3" fmla="*/ 1312 h 374"/>
                <a:gd name="T4" fmla="*/ 13272 w 1438"/>
                <a:gd name="T5" fmla="*/ 1312 h 374"/>
                <a:gd name="T6" fmla="*/ 13272 w 1438"/>
                <a:gd name="T7" fmla="*/ 1137 h 374"/>
                <a:gd name="T8" fmla="*/ 18123 w 1438"/>
                <a:gd name="T9" fmla="*/ 1137 h 374"/>
                <a:gd name="T10" fmla="*/ 18123 w 1438"/>
                <a:gd name="T11" fmla="*/ 990 h 374"/>
                <a:gd name="T12" fmla="*/ 28157 w 1438"/>
                <a:gd name="T13" fmla="*/ 990 h 374"/>
                <a:gd name="T14" fmla="*/ 28157 w 1438"/>
                <a:gd name="T15" fmla="*/ 902 h 374"/>
                <a:gd name="T16" fmla="*/ 32209 w 1438"/>
                <a:gd name="T17" fmla="*/ 902 h 374"/>
                <a:gd name="T18" fmla="*/ 32209 w 1438"/>
                <a:gd name="T19" fmla="*/ 817 h 374"/>
                <a:gd name="T20" fmla="*/ 37986 w 1438"/>
                <a:gd name="T21" fmla="*/ 817 h 374"/>
                <a:gd name="T22" fmla="*/ 37986 w 1438"/>
                <a:gd name="T23" fmla="*/ 721 h 374"/>
                <a:gd name="T24" fmla="*/ 40127 w 1438"/>
                <a:gd name="T25" fmla="*/ 721 h 374"/>
                <a:gd name="T26" fmla="*/ 40127 w 1438"/>
                <a:gd name="T27" fmla="*/ 628 h 374"/>
                <a:gd name="T28" fmla="*/ 79730 w 1438"/>
                <a:gd name="T29" fmla="*/ 628 h 374"/>
                <a:gd name="T30" fmla="*/ 79730 w 1438"/>
                <a:gd name="T31" fmla="*/ 426 h 374"/>
                <a:gd name="T32" fmla="*/ 100765 w 1438"/>
                <a:gd name="T33" fmla="*/ 426 h 374"/>
                <a:gd name="T34" fmla="*/ 100765 w 1438"/>
                <a:gd name="T35" fmla="*/ 0 h 374"/>
                <a:gd name="T36" fmla="*/ 138602 w 1438"/>
                <a:gd name="T37" fmla="*/ 0 h 3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8"/>
                <a:gd name="T58" fmla="*/ 0 h 374"/>
                <a:gd name="T59" fmla="*/ 1438 w 1438"/>
                <a:gd name="T60" fmla="*/ 374 h 3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8" h="374">
                  <a:moveTo>
                    <a:pt x="0" y="374"/>
                  </a:moveTo>
                  <a:lnTo>
                    <a:pt x="0" y="326"/>
                  </a:lnTo>
                  <a:lnTo>
                    <a:pt x="138" y="326"/>
                  </a:lnTo>
                  <a:lnTo>
                    <a:pt x="138" y="282"/>
                  </a:lnTo>
                  <a:lnTo>
                    <a:pt x="188" y="282"/>
                  </a:lnTo>
                  <a:lnTo>
                    <a:pt x="188" y="246"/>
                  </a:lnTo>
                  <a:lnTo>
                    <a:pt x="292" y="246"/>
                  </a:lnTo>
                  <a:lnTo>
                    <a:pt x="292" y="224"/>
                  </a:lnTo>
                  <a:lnTo>
                    <a:pt x="334" y="224"/>
                  </a:lnTo>
                  <a:lnTo>
                    <a:pt x="334" y="202"/>
                  </a:lnTo>
                  <a:lnTo>
                    <a:pt x="394" y="202"/>
                  </a:lnTo>
                  <a:lnTo>
                    <a:pt x="394" y="178"/>
                  </a:lnTo>
                  <a:lnTo>
                    <a:pt x="416" y="178"/>
                  </a:lnTo>
                  <a:lnTo>
                    <a:pt x="416" y="156"/>
                  </a:lnTo>
                  <a:lnTo>
                    <a:pt x="828" y="156"/>
                  </a:lnTo>
                  <a:lnTo>
                    <a:pt x="828" y="106"/>
                  </a:lnTo>
                  <a:lnTo>
                    <a:pt x="1046" y="106"/>
                  </a:lnTo>
                  <a:lnTo>
                    <a:pt x="1046" y="0"/>
                  </a:lnTo>
                  <a:lnTo>
                    <a:pt x="1438" y="0"/>
                  </a:lnTo>
                </a:path>
              </a:pathLst>
            </a:custGeom>
            <a:noFill/>
            <a:ln w="38100" cap="flat" cmpd="sng">
              <a:solidFill>
                <a:schemeClr val="accent2"/>
              </a:solidFill>
              <a:prstDash val="solid"/>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4404" name="Freeform 37"/>
            <p:cNvSpPr>
              <a:spLocks/>
            </p:cNvSpPr>
            <p:nvPr/>
          </p:nvSpPr>
          <p:spPr bwMode="auto">
            <a:xfrm>
              <a:off x="2614" y="1991"/>
              <a:ext cx="1804" cy="1069"/>
            </a:xfrm>
            <a:custGeom>
              <a:avLst/>
              <a:gdLst>
                <a:gd name="T0" fmla="*/ 0 w 1436"/>
                <a:gd name="T1" fmla="*/ 4100 h 996"/>
                <a:gd name="T2" fmla="*/ 12470 w 1436"/>
                <a:gd name="T3" fmla="*/ 4100 h 996"/>
                <a:gd name="T4" fmla="*/ 12470 w 1436"/>
                <a:gd name="T5" fmla="*/ 3593 h 996"/>
                <a:gd name="T6" fmla="*/ 20620 w 1436"/>
                <a:gd name="T7" fmla="*/ 3593 h 996"/>
                <a:gd name="T8" fmla="*/ 20620 w 1436"/>
                <a:gd name="T9" fmla="*/ 3416 h 996"/>
                <a:gd name="T10" fmla="*/ 25859 w 1436"/>
                <a:gd name="T11" fmla="*/ 3416 h 996"/>
                <a:gd name="T12" fmla="*/ 25859 w 1436"/>
                <a:gd name="T13" fmla="*/ 3228 h 996"/>
                <a:gd name="T14" fmla="*/ 34128 w 1436"/>
                <a:gd name="T15" fmla="*/ 3228 h 996"/>
                <a:gd name="T16" fmla="*/ 34128 w 1436"/>
                <a:gd name="T17" fmla="*/ 2867 h 996"/>
                <a:gd name="T18" fmla="*/ 63247 w 1436"/>
                <a:gd name="T19" fmla="*/ 2867 h 996"/>
                <a:gd name="T20" fmla="*/ 63247 w 1436"/>
                <a:gd name="T21" fmla="*/ 2639 h 996"/>
                <a:gd name="T22" fmla="*/ 73253 w 1436"/>
                <a:gd name="T23" fmla="*/ 2639 h 996"/>
                <a:gd name="T24" fmla="*/ 73253 w 1436"/>
                <a:gd name="T25" fmla="*/ 2297 h 996"/>
                <a:gd name="T26" fmla="*/ 80915 w 1436"/>
                <a:gd name="T27" fmla="*/ 2297 h 996"/>
                <a:gd name="T28" fmla="*/ 80915 w 1436"/>
                <a:gd name="T29" fmla="*/ 1851 h 996"/>
                <a:gd name="T30" fmla="*/ 87252 w 1436"/>
                <a:gd name="T31" fmla="*/ 1851 h 996"/>
                <a:gd name="T32" fmla="*/ 87252 w 1436"/>
                <a:gd name="T33" fmla="*/ 1702 h 996"/>
                <a:gd name="T34" fmla="*/ 91662 w 1436"/>
                <a:gd name="T35" fmla="*/ 1702 h 996"/>
                <a:gd name="T36" fmla="*/ 91662 w 1436"/>
                <a:gd name="T37" fmla="*/ 1299 h 996"/>
                <a:gd name="T38" fmla="*/ 103153 w 1436"/>
                <a:gd name="T39" fmla="*/ 1299 h 996"/>
                <a:gd name="T40" fmla="*/ 103153 w 1436"/>
                <a:gd name="T41" fmla="*/ 881 h 996"/>
                <a:gd name="T42" fmla="*/ 110783 w 1436"/>
                <a:gd name="T43" fmla="*/ 881 h 996"/>
                <a:gd name="T44" fmla="*/ 110783 w 1436"/>
                <a:gd name="T45" fmla="*/ 680 h 996"/>
                <a:gd name="T46" fmla="*/ 114283 w 1436"/>
                <a:gd name="T47" fmla="*/ 680 h 996"/>
                <a:gd name="T48" fmla="*/ 114889 w 1436"/>
                <a:gd name="T49" fmla="*/ 478 h 996"/>
                <a:gd name="T50" fmla="*/ 122687 w 1436"/>
                <a:gd name="T51" fmla="*/ 478 h 996"/>
                <a:gd name="T52" fmla="*/ 122687 w 1436"/>
                <a:gd name="T53" fmla="*/ 182 h 996"/>
                <a:gd name="T54" fmla="*/ 130539 w 1436"/>
                <a:gd name="T55" fmla="*/ 182 h 996"/>
                <a:gd name="T56" fmla="*/ 130539 w 1436"/>
                <a:gd name="T57" fmla="*/ 0 h 996"/>
                <a:gd name="T58" fmla="*/ 137702 w 1436"/>
                <a:gd name="T59" fmla="*/ 0 h 9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6"/>
                <a:gd name="T91" fmla="*/ 0 h 996"/>
                <a:gd name="T92" fmla="*/ 1436 w 1436"/>
                <a:gd name="T93" fmla="*/ 996 h 9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6" h="996">
                  <a:moveTo>
                    <a:pt x="0" y="996"/>
                  </a:moveTo>
                  <a:lnTo>
                    <a:pt x="130" y="996"/>
                  </a:lnTo>
                  <a:lnTo>
                    <a:pt x="130" y="872"/>
                  </a:lnTo>
                  <a:lnTo>
                    <a:pt x="216" y="872"/>
                  </a:lnTo>
                  <a:lnTo>
                    <a:pt x="216" y="830"/>
                  </a:lnTo>
                  <a:lnTo>
                    <a:pt x="270" y="830"/>
                  </a:lnTo>
                  <a:lnTo>
                    <a:pt x="270" y="786"/>
                  </a:lnTo>
                  <a:lnTo>
                    <a:pt x="356" y="786"/>
                  </a:lnTo>
                  <a:lnTo>
                    <a:pt x="356" y="696"/>
                  </a:lnTo>
                  <a:lnTo>
                    <a:pt x="660" y="696"/>
                  </a:lnTo>
                  <a:lnTo>
                    <a:pt x="660" y="642"/>
                  </a:lnTo>
                  <a:lnTo>
                    <a:pt x="764" y="642"/>
                  </a:lnTo>
                  <a:lnTo>
                    <a:pt x="764" y="558"/>
                  </a:lnTo>
                  <a:lnTo>
                    <a:pt x="844" y="558"/>
                  </a:lnTo>
                  <a:lnTo>
                    <a:pt x="844" y="450"/>
                  </a:lnTo>
                  <a:lnTo>
                    <a:pt x="910" y="450"/>
                  </a:lnTo>
                  <a:lnTo>
                    <a:pt x="910" y="414"/>
                  </a:lnTo>
                  <a:lnTo>
                    <a:pt x="956" y="414"/>
                  </a:lnTo>
                  <a:lnTo>
                    <a:pt x="956" y="314"/>
                  </a:lnTo>
                  <a:lnTo>
                    <a:pt x="1076" y="314"/>
                  </a:lnTo>
                  <a:lnTo>
                    <a:pt x="1076" y="214"/>
                  </a:lnTo>
                  <a:lnTo>
                    <a:pt x="1156" y="214"/>
                  </a:lnTo>
                  <a:lnTo>
                    <a:pt x="1156" y="166"/>
                  </a:lnTo>
                  <a:lnTo>
                    <a:pt x="1192" y="166"/>
                  </a:lnTo>
                  <a:cubicBezTo>
                    <a:pt x="1194" y="149"/>
                    <a:pt x="1196" y="132"/>
                    <a:pt x="1198" y="116"/>
                  </a:cubicBezTo>
                  <a:lnTo>
                    <a:pt x="1280" y="116"/>
                  </a:lnTo>
                  <a:lnTo>
                    <a:pt x="1280" y="44"/>
                  </a:lnTo>
                  <a:lnTo>
                    <a:pt x="1362" y="44"/>
                  </a:lnTo>
                  <a:lnTo>
                    <a:pt x="1362" y="0"/>
                  </a:lnTo>
                  <a:lnTo>
                    <a:pt x="1436" y="0"/>
                  </a:lnTo>
                </a:path>
              </a:pathLst>
            </a:custGeom>
            <a:noFill/>
            <a:ln w="38100" cap="flat" cmpd="sng">
              <a:solidFill>
                <a:schemeClr val="accent2"/>
              </a:solidFill>
              <a:prstDash val="dash"/>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4405" name="Freeform 38"/>
            <p:cNvSpPr>
              <a:spLocks/>
            </p:cNvSpPr>
            <p:nvPr/>
          </p:nvSpPr>
          <p:spPr bwMode="auto">
            <a:xfrm>
              <a:off x="2619" y="2449"/>
              <a:ext cx="1797" cy="607"/>
            </a:xfrm>
            <a:custGeom>
              <a:avLst/>
              <a:gdLst>
                <a:gd name="T0" fmla="*/ 0 w 1430"/>
                <a:gd name="T1" fmla="*/ 2295 h 566"/>
                <a:gd name="T2" fmla="*/ 0 w 1430"/>
                <a:gd name="T3" fmla="*/ 2143 h 566"/>
                <a:gd name="T4" fmla="*/ 31978 w 1430"/>
                <a:gd name="T5" fmla="*/ 2143 h 566"/>
                <a:gd name="T6" fmla="*/ 31978 w 1430"/>
                <a:gd name="T7" fmla="*/ 1842 h 566"/>
                <a:gd name="T8" fmla="*/ 49244 w 1430"/>
                <a:gd name="T9" fmla="*/ 1842 h 566"/>
                <a:gd name="T10" fmla="*/ 49244 w 1430"/>
                <a:gd name="T11" fmla="*/ 1686 h 566"/>
                <a:gd name="T12" fmla="*/ 50498 w 1430"/>
                <a:gd name="T13" fmla="*/ 1686 h 566"/>
                <a:gd name="T14" fmla="*/ 50498 w 1430"/>
                <a:gd name="T15" fmla="*/ 1604 h 566"/>
                <a:gd name="T16" fmla="*/ 56112 w 1430"/>
                <a:gd name="T17" fmla="*/ 1604 h 566"/>
                <a:gd name="T18" fmla="*/ 56112 w 1430"/>
                <a:gd name="T19" fmla="*/ 1277 h 566"/>
                <a:gd name="T20" fmla="*/ 78071 w 1430"/>
                <a:gd name="T21" fmla="*/ 1277 h 566"/>
                <a:gd name="T22" fmla="*/ 78071 w 1430"/>
                <a:gd name="T23" fmla="*/ 1036 h 566"/>
                <a:gd name="T24" fmla="*/ 84519 w 1430"/>
                <a:gd name="T25" fmla="*/ 1036 h 566"/>
                <a:gd name="T26" fmla="*/ 84519 w 1430"/>
                <a:gd name="T27" fmla="*/ 727 h 566"/>
                <a:gd name="T28" fmla="*/ 88944 w 1430"/>
                <a:gd name="T29" fmla="*/ 727 h 566"/>
                <a:gd name="T30" fmla="*/ 88944 w 1430"/>
                <a:gd name="T31" fmla="*/ 515 h 566"/>
                <a:gd name="T32" fmla="*/ 102971 w 1430"/>
                <a:gd name="T33" fmla="*/ 515 h 566"/>
                <a:gd name="T34" fmla="*/ 102971 w 1430"/>
                <a:gd name="T35" fmla="*/ 412 h 566"/>
                <a:gd name="T36" fmla="*/ 123474 w 1430"/>
                <a:gd name="T37" fmla="*/ 412 h 566"/>
                <a:gd name="T38" fmla="*/ 123474 w 1430"/>
                <a:gd name="T39" fmla="*/ 299 h 566"/>
                <a:gd name="T40" fmla="*/ 132139 w 1430"/>
                <a:gd name="T41" fmla="*/ 299 h 566"/>
                <a:gd name="T42" fmla="*/ 132139 w 1430"/>
                <a:gd name="T43" fmla="*/ 97 h 566"/>
                <a:gd name="T44" fmla="*/ 134987 w 1430"/>
                <a:gd name="T45" fmla="*/ 97 h 566"/>
                <a:gd name="T46" fmla="*/ 134987 w 1430"/>
                <a:gd name="T47" fmla="*/ 0 h 566"/>
                <a:gd name="T48" fmla="*/ 137899 w 1430"/>
                <a:gd name="T49" fmla="*/ 0 h 5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0"/>
                <a:gd name="T76" fmla="*/ 0 h 566"/>
                <a:gd name="T77" fmla="*/ 1430 w 1430"/>
                <a:gd name="T78" fmla="*/ 566 h 5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0" h="566">
                  <a:moveTo>
                    <a:pt x="0" y="566"/>
                  </a:moveTo>
                  <a:lnTo>
                    <a:pt x="0" y="530"/>
                  </a:lnTo>
                  <a:lnTo>
                    <a:pt x="332" y="530"/>
                  </a:lnTo>
                  <a:lnTo>
                    <a:pt x="332" y="454"/>
                  </a:lnTo>
                  <a:lnTo>
                    <a:pt x="510" y="454"/>
                  </a:lnTo>
                  <a:lnTo>
                    <a:pt x="510" y="416"/>
                  </a:lnTo>
                  <a:lnTo>
                    <a:pt x="524" y="416"/>
                  </a:lnTo>
                  <a:lnTo>
                    <a:pt x="524" y="396"/>
                  </a:lnTo>
                  <a:lnTo>
                    <a:pt x="582" y="396"/>
                  </a:lnTo>
                  <a:lnTo>
                    <a:pt x="582" y="316"/>
                  </a:lnTo>
                  <a:lnTo>
                    <a:pt x="810" y="316"/>
                  </a:lnTo>
                  <a:lnTo>
                    <a:pt x="810" y="256"/>
                  </a:lnTo>
                  <a:lnTo>
                    <a:pt x="876" y="256"/>
                  </a:lnTo>
                  <a:lnTo>
                    <a:pt x="876" y="180"/>
                  </a:lnTo>
                  <a:lnTo>
                    <a:pt x="922" y="180"/>
                  </a:lnTo>
                  <a:lnTo>
                    <a:pt x="922" y="128"/>
                  </a:lnTo>
                  <a:lnTo>
                    <a:pt x="1068" y="128"/>
                  </a:lnTo>
                  <a:lnTo>
                    <a:pt x="1068" y="102"/>
                  </a:lnTo>
                  <a:lnTo>
                    <a:pt x="1280" y="102"/>
                  </a:lnTo>
                  <a:lnTo>
                    <a:pt x="1280" y="74"/>
                  </a:lnTo>
                  <a:lnTo>
                    <a:pt x="1370" y="74"/>
                  </a:lnTo>
                  <a:lnTo>
                    <a:pt x="1370" y="24"/>
                  </a:lnTo>
                  <a:lnTo>
                    <a:pt x="1400" y="24"/>
                  </a:lnTo>
                  <a:lnTo>
                    <a:pt x="1400" y="0"/>
                  </a:lnTo>
                  <a:lnTo>
                    <a:pt x="1430" y="0"/>
                  </a:lnTo>
                </a:path>
              </a:pathLst>
            </a:custGeom>
            <a:noFill/>
            <a:ln w="38100" cap="flat" cmpd="sng">
              <a:solidFill>
                <a:schemeClr val="bg2"/>
              </a:solidFill>
              <a:prstDash val="solid"/>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4406" name="Freeform 39"/>
            <p:cNvSpPr>
              <a:spLocks/>
            </p:cNvSpPr>
            <p:nvPr/>
          </p:nvSpPr>
          <p:spPr bwMode="auto">
            <a:xfrm>
              <a:off x="2637" y="2200"/>
              <a:ext cx="1781" cy="854"/>
            </a:xfrm>
            <a:custGeom>
              <a:avLst/>
              <a:gdLst>
                <a:gd name="T0" fmla="*/ 135355 w 1418"/>
                <a:gd name="T1" fmla="*/ 0 h 796"/>
                <a:gd name="T2" fmla="*/ 131559 w 1418"/>
                <a:gd name="T3" fmla="*/ 95 h 796"/>
                <a:gd name="T4" fmla="*/ 128275 w 1418"/>
                <a:gd name="T5" fmla="*/ 95 h 796"/>
                <a:gd name="T6" fmla="*/ 126484 w 1418"/>
                <a:gd name="T7" fmla="*/ 221 h 796"/>
                <a:gd name="T8" fmla="*/ 119679 w 1418"/>
                <a:gd name="T9" fmla="*/ 221 h 796"/>
                <a:gd name="T10" fmla="*/ 118931 w 1418"/>
                <a:gd name="T11" fmla="*/ 343 h 796"/>
                <a:gd name="T12" fmla="*/ 117763 w 1418"/>
                <a:gd name="T13" fmla="*/ 393 h 796"/>
                <a:gd name="T14" fmla="*/ 113220 w 1418"/>
                <a:gd name="T15" fmla="*/ 393 h 796"/>
                <a:gd name="T16" fmla="*/ 112222 w 1418"/>
                <a:gd name="T17" fmla="*/ 459 h 796"/>
                <a:gd name="T18" fmla="*/ 111061 w 1418"/>
                <a:gd name="T19" fmla="*/ 488 h 796"/>
                <a:gd name="T20" fmla="*/ 109714 w 1418"/>
                <a:gd name="T21" fmla="*/ 590 h 796"/>
                <a:gd name="T22" fmla="*/ 106859 w 1418"/>
                <a:gd name="T23" fmla="*/ 666 h 796"/>
                <a:gd name="T24" fmla="*/ 104261 w 1418"/>
                <a:gd name="T25" fmla="*/ 725 h 796"/>
                <a:gd name="T26" fmla="*/ 102669 w 1418"/>
                <a:gd name="T27" fmla="*/ 725 h 796"/>
                <a:gd name="T28" fmla="*/ 101000 w 1418"/>
                <a:gd name="T29" fmla="*/ 857 h 796"/>
                <a:gd name="T30" fmla="*/ 99692 w 1418"/>
                <a:gd name="T31" fmla="*/ 892 h 796"/>
                <a:gd name="T32" fmla="*/ 97691 w 1418"/>
                <a:gd name="T33" fmla="*/ 1030 h 796"/>
                <a:gd name="T34" fmla="*/ 94691 w 1418"/>
                <a:gd name="T35" fmla="*/ 1105 h 796"/>
                <a:gd name="T36" fmla="*/ 92583 w 1418"/>
                <a:gd name="T37" fmla="*/ 1157 h 796"/>
                <a:gd name="T38" fmla="*/ 89569 w 1418"/>
                <a:gd name="T39" fmla="*/ 1188 h 796"/>
                <a:gd name="T40" fmla="*/ 89001 w 1418"/>
                <a:gd name="T41" fmla="*/ 1236 h 796"/>
                <a:gd name="T42" fmla="*/ 84690 w 1418"/>
                <a:gd name="T43" fmla="*/ 1236 h 796"/>
                <a:gd name="T44" fmla="*/ 83612 w 1418"/>
                <a:gd name="T45" fmla="*/ 1315 h 796"/>
                <a:gd name="T46" fmla="*/ 78266 w 1418"/>
                <a:gd name="T47" fmla="*/ 1315 h 796"/>
                <a:gd name="T48" fmla="*/ 77461 w 1418"/>
                <a:gd name="T49" fmla="*/ 1378 h 796"/>
                <a:gd name="T50" fmla="*/ 77461 w 1418"/>
                <a:gd name="T51" fmla="*/ 1575 h 796"/>
                <a:gd name="T52" fmla="*/ 73899 w 1418"/>
                <a:gd name="T53" fmla="*/ 1575 h 796"/>
                <a:gd name="T54" fmla="*/ 73899 w 1418"/>
                <a:gd name="T55" fmla="*/ 1659 h 796"/>
                <a:gd name="T56" fmla="*/ 71216 w 1418"/>
                <a:gd name="T57" fmla="*/ 1659 h 796"/>
                <a:gd name="T58" fmla="*/ 71216 w 1418"/>
                <a:gd name="T59" fmla="*/ 1735 h 796"/>
                <a:gd name="T60" fmla="*/ 66666 w 1418"/>
                <a:gd name="T61" fmla="*/ 1735 h 796"/>
                <a:gd name="T62" fmla="*/ 66666 w 1418"/>
                <a:gd name="T63" fmla="*/ 1894 h 796"/>
                <a:gd name="T64" fmla="*/ 64519 w 1418"/>
                <a:gd name="T65" fmla="*/ 1894 h 796"/>
                <a:gd name="T66" fmla="*/ 64519 w 1418"/>
                <a:gd name="T67" fmla="*/ 1959 h 796"/>
                <a:gd name="T68" fmla="*/ 62408 w 1418"/>
                <a:gd name="T69" fmla="*/ 1959 h 796"/>
                <a:gd name="T70" fmla="*/ 58837 w 1418"/>
                <a:gd name="T71" fmla="*/ 1993 h 796"/>
                <a:gd name="T72" fmla="*/ 58837 w 1418"/>
                <a:gd name="T73" fmla="*/ 2095 h 796"/>
                <a:gd name="T74" fmla="*/ 55565 w 1418"/>
                <a:gd name="T75" fmla="*/ 2095 h 796"/>
                <a:gd name="T76" fmla="*/ 53817 w 1418"/>
                <a:gd name="T77" fmla="*/ 2138 h 796"/>
                <a:gd name="T78" fmla="*/ 51546 w 1418"/>
                <a:gd name="T79" fmla="*/ 2239 h 796"/>
                <a:gd name="T80" fmla="*/ 47973 w 1418"/>
                <a:gd name="T81" fmla="*/ 2239 h 796"/>
                <a:gd name="T82" fmla="*/ 47097 w 1418"/>
                <a:gd name="T83" fmla="*/ 2289 h 796"/>
                <a:gd name="T84" fmla="*/ 46601 w 1418"/>
                <a:gd name="T85" fmla="*/ 2386 h 796"/>
                <a:gd name="T86" fmla="*/ 38538 w 1418"/>
                <a:gd name="T87" fmla="*/ 2403 h 796"/>
                <a:gd name="T88" fmla="*/ 38926 w 1418"/>
                <a:gd name="T89" fmla="*/ 2464 h 796"/>
                <a:gd name="T90" fmla="*/ 37430 w 1418"/>
                <a:gd name="T91" fmla="*/ 2530 h 796"/>
                <a:gd name="T92" fmla="*/ 34954 w 1418"/>
                <a:gd name="T93" fmla="*/ 2624 h 796"/>
                <a:gd name="T94" fmla="*/ 31255 w 1418"/>
                <a:gd name="T95" fmla="*/ 2624 h 796"/>
                <a:gd name="T96" fmla="*/ 31255 w 1418"/>
                <a:gd name="T97" fmla="*/ 2784 h 796"/>
                <a:gd name="T98" fmla="*/ 28656 w 1418"/>
                <a:gd name="T99" fmla="*/ 2850 h 796"/>
                <a:gd name="T100" fmla="*/ 24101 w 1418"/>
                <a:gd name="T101" fmla="*/ 2850 h 796"/>
                <a:gd name="T102" fmla="*/ 21573 w 1418"/>
                <a:gd name="T103" fmla="*/ 2959 h 796"/>
                <a:gd name="T104" fmla="*/ 19189 w 1418"/>
                <a:gd name="T105" fmla="*/ 3013 h 796"/>
                <a:gd name="T106" fmla="*/ 16619 w 1418"/>
                <a:gd name="T107" fmla="*/ 3078 h 796"/>
                <a:gd name="T108" fmla="*/ 5349 w 1418"/>
                <a:gd name="T109" fmla="*/ 3078 h 796"/>
                <a:gd name="T110" fmla="*/ 3249 w 1418"/>
                <a:gd name="T111" fmla="*/ 3169 h 796"/>
                <a:gd name="T112" fmla="*/ 1384 w 1418"/>
                <a:gd name="T113" fmla="*/ 3220 h 796"/>
                <a:gd name="T114" fmla="*/ 0 w 1418"/>
                <a:gd name="T115" fmla="*/ 3251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8"/>
                <a:gd name="T175" fmla="*/ 0 h 796"/>
                <a:gd name="T176" fmla="*/ 1418 w 1418"/>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8" h="796">
                  <a:moveTo>
                    <a:pt x="1418" y="0"/>
                  </a:moveTo>
                  <a:lnTo>
                    <a:pt x="1378" y="23"/>
                  </a:lnTo>
                  <a:lnTo>
                    <a:pt x="1344" y="23"/>
                  </a:lnTo>
                  <a:lnTo>
                    <a:pt x="1326" y="54"/>
                  </a:lnTo>
                  <a:lnTo>
                    <a:pt x="1254" y="54"/>
                  </a:lnTo>
                  <a:lnTo>
                    <a:pt x="1246" y="84"/>
                  </a:lnTo>
                  <a:lnTo>
                    <a:pt x="1234" y="96"/>
                  </a:lnTo>
                  <a:lnTo>
                    <a:pt x="1186" y="96"/>
                  </a:lnTo>
                  <a:lnTo>
                    <a:pt x="1176" y="113"/>
                  </a:lnTo>
                  <a:lnTo>
                    <a:pt x="1164" y="120"/>
                  </a:lnTo>
                  <a:lnTo>
                    <a:pt x="1150" y="145"/>
                  </a:lnTo>
                  <a:lnTo>
                    <a:pt x="1120" y="162"/>
                  </a:lnTo>
                  <a:lnTo>
                    <a:pt x="1092" y="178"/>
                  </a:lnTo>
                  <a:lnTo>
                    <a:pt x="1076" y="178"/>
                  </a:lnTo>
                  <a:lnTo>
                    <a:pt x="1058" y="210"/>
                  </a:lnTo>
                  <a:lnTo>
                    <a:pt x="1044" y="218"/>
                  </a:lnTo>
                  <a:lnTo>
                    <a:pt x="1024" y="252"/>
                  </a:lnTo>
                  <a:lnTo>
                    <a:pt x="992" y="270"/>
                  </a:lnTo>
                  <a:lnTo>
                    <a:pt x="970" y="283"/>
                  </a:lnTo>
                  <a:lnTo>
                    <a:pt x="938" y="292"/>
                  </a:lnTo>
                  <a:lnTo>
                    <a:pt x="932" y="303"/>
                  </a:lnTo>
                  <a:lnTo>
                    <a:pt x="888" y="303"/>
                  </a:lnTo>
                  <a:lnTo>
                    <a:pt x="876" y="323"/>
                  </a:lnTo>
                  <a:lnTo>
                    <a:pt x="820" y="323"/>
                  </a:lnTo>
                  <a:lnTo>
                    <a:pt x="811" y="338"/>
                  </a:lnTo>
                  <a:lnTo>
                    <a:pt x="811" y="386"/>
                  </a:lnTo>
                  <a:lnTo>
                    <a:pt x="774" y="386"/>
                  </a:lnTo>
                  <a:lnTo>
                    <a:pt x="774" y="406"/>
                  </a:lnTo>
                  <a:lnTo>
                    <a:pt x="746" y="406"/>
                  </a:lnTo>
                  <a:lnTo>
                    <a:pt x="746" y="426"/>
                  </a:lnTo>
                  <a:lnTo>
                    <a:pt x="698" y="426"/>
                  </a:lnTo>
                  <a:lnTo>
                    <a:pt x="698" y="464"/>
                  </a:lnTo>
                  <a:lnTo>
                    <a:pt x="676" y="464"/>
                  </a:lnTo>
                  <a:lnTo>
                    <a:pt x="676" y="480"/>
                  </a:lnTo>
                  <a:lnTo>
                    <a:pt x="654" y="480"/>
                  </a:lnTo>
                  <a:lnTo>
                    <a:pt x="616" y="488"/>
                  </a:lnTo>
                  <a:lnTo>
                    <a:pt x="616" y="514"/>
                  </a:lnTo>
                  <a:lnTo>
                    <a:pt x="582" y="514"/>
                  </a:lnTo>
                  <a:lnTo>
                    <a:pt x="564" y="524"/>
                  </a:lnTo>
                  <a:lnTo>
                    <a:pt x="540" y="548"/>
                  </a:lnTo>
                  <a:lnTo>
                    <a:pt x="502" y="548"/>
                  </a:lnTo>
                  <a:lnTo>
                    <a:pt x="494" y="561"/>
                  </a:lnTo>
                  <a:lnTo>
                    <a:pt x="488" y="584"/>
                  </a:lnTo>
                  <a:lnTo>
                    <a:pt x="404" y="589"/>
                  </a:lnTo>
                  <a:lnTo>
                    <a:pt x="408" y="604"/>
                  </a:lnTo>
                  <a:lnTo>
                    <a:pt x="392" y="620"/>
                  </a:lnTo>
                  <a:cubicBezTo>
                    <a:pt x="369" y="642"/>
                    <a:pt x="380" y="642"/>
                    <a:pt x="366" y="642"/>
                  </a:cubicBezTo>
                  <a:lnTo>
                    <a:pt x="328" y="642"/>
                  </a:lnTo>
                  <a:lnTo>
                    <a:pt x="328" y="682"/>
                  </a:lnTo>
                  <a:lnTo>
                    <a:pt x="300" y="698"/>
                  </a:lnTo>
                  <a:lnTo>
                    <a:pt x="252" y="698"/>
                  </a:lnTo>
                  <a:lnTo>
                    <a:pt x="226" y="724"/>
                  </a:lnTo>
                  <a:lnTo>
                    <a:pt x="201" y="738"/>
                  </a:lnTo>
                  <a:lnTo>
                    <a:pt x="174" y="754"/>
                  </a:lnTo>
                  <a:lnTo>
                    <a:pt x="56" y="754"/>
                  </a:lnTo>
                  <a:cubicBezTo>
                    <a:pt x="48" y="761"/>
                    <a:pt x="41" y="768"/>
                    <a:pt x="34" y="776"/>
                  </a:cubicBezTo>
                  <a:lnTo>
                    <a:pt x="14" y="788"/>
                  </a:lnTo>
                  <a:lnTo>
                    <a:pt x="0" y="796"/>
                  </a:lnTo>
                </a:path>
              </a:pathLst>
            </a:custGeom>
            <a:noFill/>
            <a:ln w="38100" cap="rnd" cmpd="sng">
              <a:solidFill>
                <a:schemeClr val="bg2"/>
              </a:solidFill>
              <a:prstDash val="sysDot"/>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4407" name="Text Box 40"/>
            <p:cNvSpPr txBox="1">
              <a:spLocks noChangeArrowheads="1"/>
            </p:cNvSpPr>
            <p:nvPr/>
          </p:nvSpPr>
          <p:spPr bwMode="auto">
            <a:xfrm>
              <a:off x="3182" y="3237"/>
              <a:ext cx="723"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Months</a:t>
              </a:r>
            </a:p>
          </p:txBody>
        </p:sp>
        <p:sp>
          <p:nvSpPr>
            <p:cNvPr id="144408" name="Text Box 41"/>
            <p:cNvSpPr txBox="1">
              <a:spLocks noChangeArrowheads="1"/>
            </p:cNvSpPr>
            <p:nvPr/>
          </p:nvSpPr>
          <p:spPr bwMode="auto">
            <a:xfrm>
              <a:off x="2487" y="3113"/>
              <a:ext cx="307"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6</a:t>
              </a:r>
            </a:p>
          </p:txBody>
        </p:sp>
        <p:sp>
          <p:nvSpPr>
            <p:cNvPr id="144409" name="Text Box 42"/>
            <p:cNvSpPr txBox="1">
              <a:spLocks noChangeArrowheads="1"/>
            </p:cNvSpPr>
            <p:nvPr/>
          </p:nvSpPr>
          <p:spPr bwMode="auto">
            <a:xfrm>
              <a:off x="3081" y="3113"/>
              <a:ext cx="306"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12</a:t>
              </a:r>
            </a:p>
          </p:txBody>
        </p:sp>
        <p:sp>
          <p:nvSpPr>
            <p:cNvPr id="144410" name="Text Box 43"/>
            <p:cNvSpPr txBox="1">
              <a:spLocks noChangeArrowheads="1"/>
            </p:cNvSpPr>
            <p:nvPr/>
          </p:nvSpPr>
          <p:spPr bwMode="auto">
            <a:xfrm>
              <a:off x="3684" y="3113"/>
              <a:ext cx="306"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18</a:t>
              </a:r>
            </a:p>
          </p:txBody>
        </p:sp>
        <p:sp>
          <p:nvSpPr>
            <p:cNvPr id="144411" name="Text Box 44"/>
            <p:cNvSpPr txBox="1">
              <a:spLocks noChangeArrowheads="1"/>
            </p:cNvSpPr>
            <p:nvPr/>
          </p:nvSpPr>
          <p:spPr bwMode="auto">
            <a:xfrm>
              <a:off x="4287" y="3113"/>
              <a:ext cx="306"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24</a:t>
              </a:r>
            </a:p>
          </p:txBody>
        </p:sp>
        <p:sp>
          <p:nvSpPr>
            <p:cNvPr id="144412" name="Text Box 45"/>
            <p:cNvSpPr txBox="1">
              <a:spLocks noChangeArrowheads="1"/>
            </p:cNvSpPr>
            <p:nvPr/>
          </p:nvSpPr>
          <p:spPr bwMode="auto">
            <a:xfrm>
              <a:off x="2296" y="1649"/>
              <a:ext cx="307"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8</a:t>
              </a:r>
            </a:p>
          </p:txBody>
        </p:sp>
        <p:sp>
          <p:nvSpPr>
            <p:cNvPr id="144413" name="Text Box 46"/>
            <p:cNvSpPr txBox="1">
              <a:spLocks noChangeArrowheads="1"/>
            </p:cNvSpPr>
            <p:nvPr/>
          </p:nvSpPr>
          <p:spPr bwMode="auto">
            <a:xfrm>
              <a:off x="2296" y="1980"/>
              <a:ext cx="307"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6</a:t>
              </a:r>
            </a:p>
          </p:txBody>
        </p:sp>
        <p:sp>
          <p:nvSpPr>
            <p:cNvPr id="144414" name="Text Box 47"/>
            <p:cNvSpPr txBox="1">
              <a:spLocks noChangeArrowheads="1"/>
            </p:cNvSpPr>
            <p:nvPr/>
          </p:nvSpPr>
          <p:spPr bwMode="auto">
            <a:xfrm>
              <a:off x="2296" y="2267"/>
              <a:ext cx="307"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4</a:t>
              </a:r>
            </a:p>
          </p:txBody>
        </p:sp>
        <p:sp>
          <p:nvSpPr>
            <p:cNvPr id="144415" name="Text Box 48"/>
            <p:cNvSpPr txBox="1">
              <a:spLocks noChangeArrowheads="1"/>
            </p:cNvSpPr>
            <p:nvPr/>
          </p:nvSpPr>
          <p:spPr bwMode="auto">
            <a:xfrm>
              <a:off x="2296" y="2623"/>
              <a:ext cx="307"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2</a:t>
              </a:r>
            </a:p>
          </p:txBody>
        </p:sp>
        <p:sp>
          <p:nvSpPr>
            <p:cNvPr id="144416" name="Text Box 49"/>
            <p:cNvSpPr txBox="1">
              <a:spLocks noChangeArrowheads="1"/>
            </p:cNvSpPr>
            <p:nvPr/>
          </p:nvSpPr>
          <p:spPr bwMode="auto">
            <a:xfrm>
              <a:off x="2296" y="2941"/>
              <a:ext cx="307" cy="119"/>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0</a:t>
              </a:r>
            </a:p>
          </p:txBody>
        </p:sp>
        <p:sp>
          <p:nvSpPr>
            <p:cNvPr id="144417" name="Text Box 50"/>
            <p:cNvSpPr txBox="1">
              <a:spLocks noChangeArrowheads="1"/>
            </p:cNvSpPr>
            <p:nvPr/>
          </p:nvSpPr>
          <p:spPr bwMode="auto">
            <a:xfrm rot="-5400000">
              <a:off x="1399" y="2329"/>
              <a:ext cx="1490" cy="143"/>
            </a:xfrm>
            <a:prstGeom prst="rect">
              <a:avLst/>
            </a:prstGeom>
            <a:noFill/>
            <a:ln w="9525" algn="ctr">
              <a:noFill/>
              <a:miter lim="800000"/>
              <a:headEnd/>
              <a:tailEnd/>
            </a:ln>
          </p:spPr>
          <p:txBody>
            <a:bodyPr lIns="93527" tIns="46763" rIns="93527" bIns="46763">
              <a:spAutoFit/>
            </a:bodyPr>
            <a:lstStyle/>
            <a:p>
              <a:pPr algn="ctr" fontAlgn="base">
                <a:spcBef>
                  <a:spcPct val="50000"/>
                </a:spcBef>
                <a:spcAft>
                  <a:spcPct val="0"/>
                </a:spcAft>
              </a:pPr>
              <a:r>
                <a:rPr lang="en-US" sz="1200">
                  <a:solidFill>
                    <a:prstClr val="white"/>
                  </a:solidFill>
                  <a:latin typeface="Calibri" pitchFamily="34" charset="0"/>
                  <a:cs typeface="Arial" charset="0"/>
                </a:rPr>
                <a:t>Cumulative Incidence (%)</a:t>
              </a:r>
            </a:p>
          </p:txBody>
        </p:sp>
      </p:grpSp>
      <p:sp>
        <p:nvSpPr>
          <p:cNvPr id="144396" name="Line 54"/>
          <p:cNvSpPr>
            <a:spLocks noChangeShapeType="1"/>
          </p:cNvSpPr>
          <p:nvPr/>
        </p:nvSpPr>
        <p:spPr bwMode="auto">
          <a:xfrm flipV="1">
            <a:off x="6643688" y="4919663"/>
            <a:ext cx="220662" cy="0"/>
          </a:xfrm>
          <a:prstGeom prst="line">
            <a:avLst/>
          </a:prstGeom>
          <a:noFill/>
          <a:ln w="31750">
            <a:solidFill>
              <a:schemeClr val="bg2"/>
            </a:solidFill>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4397" name="Line 55"/>
          <p:cNvSpPr>
            <a:spLocks noChangeShapeType="1"/>
          </p:cNvSpPr>
          <p:nvPr/>
        </p:nvSpPr>
        <p:spPr bwMode="auto">
          <a:xfrm>
            <a:off x="6637338" y="5334000"/>
            <a:ext cx="203200" cy="0"/>
          </a:xfrm>
          <a:prstGeom prst="line">
            <a:avLst/>
          </a:prstGeom>
          <a:noFill/>
          <a:ln w="31750" cap="rnd">
            <a:solidFill>
              <a:schemeClr val="bg2"/>
            </a:solidFill>
            <a:prstDash val="sysDot"/>
            <a:round/>
            <a:headEnd/>
            <a:tailEnd/>
          </a:ln>
        </p:spPr>
        <p:txBody>
          <a:bodyPr wrap="none" lIns="93527" tIns="46763" rIns="93527" bIns="46763" anchor="ctr"/>
          <a:lstStyle/>
          <a:p>
            <a:pPr defTabSz="457200" fontAlgn="base">
              <a:spcBef>
                <a:spcPct val="0"/>
              </a:spcBef>
              <a:spcAft>
                <a:spcPct val="0"/>
              </a:spcAft>
            </a:pPr>
            <a:endParaRPr lang="fr-FR">
              <a:solidFill>
                <a:prstClr val="black"/>
              </a:solidFill>
              <a:cs typeface="Arial" charset="0"/>
            </a:endParaRPr>
          </a:p>
        </p:txBody>
      </p:sp>
      <p:sp>
        <p:nvSpPr>
          <p:cNvPr id="144398" name="Text Box 56"/>
          <p:cNvSpPr txBox="1">
            <a:spLocks noChangeArrowheads="1"/>
          </p:cNvSpPr>
          <p:nvPr/>
        </p:nvSpPr>
        <p:spPr bwMode="auto">
          <a:xfrm>
            <a:off x="6534150" y="4384675"/>
            <a:ext cx="952500" cy="371475"/>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b="1">
                <a:solidFill>
                  <a:prstClr val="white"/>
                </a:solidFill>
                <a:latin typeface="Calibri" pitchFamily="34" charset="0"/>
                <a:cs typeface="Arial" charset="0"/>
              </a:rPr>
              <a:t>BMS</a:t>
            </a:r>
          </a:p>
        </p:txBody>
      </p:sp>
      <p:sp>
        <p:nvSpPr>
          <p:cNvPr id="144399" name="Text Box 57"/>
          <p:cNvSpPr txBox="1">
            <a:spLocks noChangeArrowheads="1"/>
          </p:cNvSpPr>
          <p:nvPr/>
        </p:nvSpPr>
        <p:spPr bwMode="auto">
          <a:xfrm>
            <a:off x="6875463" y="4710113"/>
            <a:ext cx="2268537" cy="341312"/>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sz="1600">
                <a:solidFill>
                  <a:prstClr val="white"/>
                </a:solidFill>
                <a:latin typeface="Calibri" pitchFamily="34" charset="0"/>
                <a:cs typeface="Arial" charset="0"/>
              </a:rPr>
              <a:t>With Clopidogrel</a:t>
            </a:r>
          </a:p>
        </p:txBody>
      </p:sp>
      <p:sp>
        <p:nvSpPr>
          <p:cNvPr id="144400" name="Text Box 58"/>
          <p:cNvSpPr txBox="1">
            <a:spLocks noChangeArrowheads="1"/>
          </p:cNvSpPr>
          <p:nvPr/>
        </p:nvSpPr>
        <p:spPr bwMode="auto">
          <a:xfrm>
            <a:off x="6829425" y="5187950"/>
            <a:ext cx="2009775" cy="341313"/>
          </a:xfrm>
          <a:prstGeom prst="rect">
            <a:avLst/>
          </a:prstGeom>
          <a:noFill/>
          <a:ln w="9525" algn="ctr">
            <a:noFill/>
            <a:miter lim="800000"/>
            <a:headEnd/>
            <a:tailEnd/>
          </a:ln>
        </p:spPr>
        <p:txBody>
          <a:bodyPr lIns="93527" tIns="46763" rIns="93527" bIns="46763">
            <a:spAutoFit/>
          </a:bodyPr>
          <a:lstStyle/>
          <a:p>
            <a:pPr fontAlgn="base">
              <a:spcBef>
                <a:spcPct val="50000"/>
              </a:spcBef>
              <a:spcAft>
                <a:spcPct val="0"/>
              </a:spcAft>
            </a:pPr>
            <a:r>
              <a:rPr lang="en-US" sz="1600">
                <a:solidFill>
                  <a:prstClr val="white"/>
                </a:solidFill>
                <a:latin typeface="Calibri" pitchFamily="34" charset="0"/>
                <a:cs typeface="Arial" charset="0"/>
              </a:rPr>
              <a:t>Without Clopidogrel</a:t>
            </a:r>
          </a:p>
        </p:txBody>
      </p:sp>
    </p:spTree>
    <p:extLst>
      <p:ext uri="{BB962C8B-B14F-4D97-AF65-F5344CB8AC3E}">
        <p14:creationId xmlns:p14="http://schemas.microsoft.com/office/powerpoint/2010/main" val="127355105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5"/>
          <p:cNvSpPr>
            <a:spLocks noGrp="1"/>
          </p:cNvSpPr>
          <p:nvPr>
            <p:ph type="title"/>
          </p:nvPr>
        </p:nvSpPr>
        <p:spPr>
          <a:xfrm>
            <a:off x="457200" y="176213"/>
            <a:ext cx="8229600" cy="701675"/>
          </a:xfrm>
        </p:spPr>
        <p:txBody>
          <a:bodyPr/>
          <a:lstStyle/>
          <a:p>
            <a:pPr eaLnBrk="1" hangingPunct="1"/>
            <a:r>
              <a:rPr lang="en-US" smtClean="0"/>
              <a:t>REAL-LATE/ZEST-LATE</a:t>
            </a:r>
          </a:p>
        </p:txBody>
      </p:sp>
      <p:pic>
        <p:nvPicPr>
          <p:cNvPr id="145411" name="Picture 3"/>
          <p:cNvPicPr>
            <a:picLocks noChangeAspect="1"/>
          </p:cNvPicPr>
          <p:nvPr/>
        </p:nvPicPr>
        <p:blipFill>
          <a:blip r:embed="rId3"/>
          <a:srcRect/>
          <a:stretch>
            <a:fillRect/>
          </a:stretch>
        </p:blipFill>
        <p:spPr bwMode="auto">
          <a:xfrm>
            <a:off x="230188" y="2744788"/>
            <a:ext cx="4457700" cy="2971800"/>
          </a:xfrm>
          <a:prstGeom prst="rect">
            <a:avLst/>
          </a:prstGeom>
          <a:noFill/>
          <a:ln w="9525">
            <a:noFill/>
            <a:miter lim="800000"/>
            <a:headEnd/>
            <a:tailEnd/>
          </a:ln>
        </p:spPr>
      </p:pic>
      <p:pic>
        <p:nvPicPr>
          <p:cNvPr id="145412" name="Picture 4"/>
          <p:cNvPicPr>
            <a:picLocks noChangeAspect="1"/>
          </p:cNvPicPr>
          <p:nvPr/>
        </p:nvPicPr>
        <p:blipFill>
          <a:blip r:embed="rId4"/>
          <a:srcRect/>
          <a:stretch>
            <a:fillRect/>
          </a:stretch>
        </p:blipFill>
        <p:spPr bwMode="auto">
          <a:xfrm>
            <a:off x="4497388" y="2725738"/>
            <a:ext cx="4298950" cy="3143250"/>
          </a:xfrm>
          <a:prstGeom prst="rect">
            <a:avLst/>
          </a:prstGeom>
          <a:noFill/>
          <a:ln w="9525">
            <a:noFill/>
            <a:miter lim="800000"/>
            <a:headEnd/>
            <a:tailEnd/>
          </a:ln>
        </p:spPr>
      </p:pic>
      <p:sp>
        <p:nvSpPr>
          <p:cNvPr id="145413" name="TextBox 6"/>
          <p:cNvSpPr txBox="1">
            <a:spLocks noChangeArrowheads="1"/>
          </p:cNvSpPr>
          <p:nvPr/>
        </p:nvSpPr>
        <p:spPr bwMode="auto">
          <a:xfrm>
            <a:off x="457200" y="863600"/>
            <a:ext cx="8337550" cy="1862138"/>
          </a:xfrm>
          <a:prstGeom prst="rect">
            <a:avLst/>
          </a:prstGeom>
          <a:noFill/>
          <a:ln w="9525">
            <a:noFill/>
            <a:miter lim="800000"/>
            <a:headEnd/>
            <a:tailEnd/>
          </a:ln>
        </p:spPr>
        <p:txBody>
          <a:bodyPr>
            <a:spAutoFit/>
          </a:bodyPr>
          <a:lstStyle/>
          <a:p>
            <a:pPr marL="285750" indent="-285750" fontAlgn="base">
              <a:spcBef>
                <a:spcPct val="0"/>
              </a:spcBef>
              <a:spcAft>
                <a:spcPct val="0"/>
              </a:spcAft>
              <a:buFont typeface="Arial" charset="0"/>
              <a:buChar char="•"/>
            </a:pPr>
            <a:r>
              <a:rPr lang="en-US" sz="2300">
                <a:solidFill>
                  <a:prstClr val="black"/>
                </a:solidFill>
                <a:cs typeface="Arial" charset="0"/>
              </a:rPr>
              <a:t>2701 patients who had received drug eluting stents </a:t>
            </a:r>
          </a:p>
          <a:p>
            <a:pPr marL="285750" indent="-285750" fontAlgn="base">
              <a:spcBef>
                <a:spcPct val="0"/>
              </a:spcBef>
              <a:spcAft>
                <a:spcPct val="0"/>
              </a:spcAft>
              <a:buFont typeface="Arial" charset="0"/>
              <a:buChar char="•"/>
            </a:pPr>
            <a:r>
              <a:rPr lang="en-US" sz="2300">
                <a:solidFill>
                  <a:prstClr val="black"/>
                </a:solidFill>
                <a:cs typeface="Arial" charset="0"/>
              </a:rPr>
              <a:t>Free of major adverse cardiac or cerebrovascular events and major bleeding for a period of at least 12 months </a:t>
            </a:r>
          </a:p>
          <a:p>
            <a:pPr marL="285750" indent="-285750" fontAlgn="base">
              <a:spcBef>
                <a:spcPct val="0"/>
              </a:spcBef>
              <a:spcAft>
                <a:spcPct val="0"/>
              </a:spcAft>
              <a:buFont typeface="Arial" charset="0"/>
              <a:buChar char="•"/>
            </a:pPr>
            <a:r>
              <a:rPr lang="en-US" sz="2300">
                <a:solidFill>
                  <a:prstClr val="black"/>
                </a:solidFill>
                <a:cs typeface="Arial" charset="0"/>
              </a:rPr>
              <a:t>Randomized open label to receive clopidogrel plus aspirin or aspirin alone</a:t>
            </a:r>
          </a:p>
        </p:txBody>
      </p:sp>
      <p:sp>
        <p:nvSpPr>
          <p:cNvPr id="145414" name="TextBox 7"/>
          <p:cNvSpPr txBox="1">
            <a:spLocks noChangeArrowheads="1"/>
          </p:cNvSpPr>
          <p:nvPr/>
        </p:nvSpPr>
        <p:spPr bwMode="auto">
          <a:xfrm>
            <a:off x="457200" y="6367463"/>
            <a:ext cx="4229100" cy="338137"/>
          </a:xfrm>
          <a:prstGeom prst="rect">
            <a:avLst/>
          </a:prstGeom>
          <a:noFill/>
          <a:ln w="9525">
            <a:noFill/>
            <a:miter lim="800000"/>
            <a:headEnd/>
            <a:tailEnd/>
          </a:ln>
        </p:spPr>
        <p:txBody>
          <a:bodyPr>
            <a:spAutoFit/>
          </a:bodyPr>
          <a:lstStyle/>
          <a:p>
            <a:pPr fontAlgn="base">
              <a:spcBef>
                <a:spcPct val="0"/>
              </a:spcBef>
              <a:spcAft>
                <a:spcPct val="0"/>
              </a:spcAft>
            </a:pPr>
            <a:r>
              <a:rPr lang="en-US" sz="1600">
                <a:solidFill>
                  <a:prstClr val="black"/>
                </a:solidFill>
                <a:cs typeface="Arial" charset="0"/>
              </a:rPr>
              <a:t>Park SJ, Park DW, et al. N Engl J Med 2010;362</a:t>
            </a:r>
          </a:p>
        </p:txBody>
      </p:sp>
      <p:sp>
        <p:nvSpPr>
          <p:cNvPr id="145415" name="TextBox 8"/>
          <p:cNvSpPr txBox="1">
            <a:spLocks noChangeArrowheads="1"/>
          </p:cNvSpPr>
          <p:nvPr/>
        </p:nvSpPr>
        <p:spPr bwMode="auto">
          <a:xfrm>
            <a:off x="1219200" y="5672138"/>
            <a:ext cx="2514600" cy="338137"/>
          </a:xfrm>
          <a:prstGeom prst="rect">
            <a:avLst/>
          </a:prstGeom>
          <a:noFill/>
          <a:ln w="9525">
            <a:noFill/>
            <a:miter lim="800000"/>
            <a:headEnd/>
            <a:tailEnd/>
          </a:ln>
        </p:spPr>
        <p:txBody>
          <a:bodyPr>
            <a:spAutoFit/>
          </a:bodyPr>
          <a:lstStyle/>
          <a:p>
            <a:pPr algn="ctr" fontAlgn="base">
              <a:spcBef>
                <a:spcPct val="0"/>
              </a:spcBef>
              <a:spcAft>
                <a:spcPct val="0"/>
              </a:spcAft>
            </a:pPr>
            <a:r>
              <a:rPr lang="en-US" sz="1600">
                <a:solidFill>
                  <a:prstClr val="black"/>
                </a:solidFill>
                <a:cs typeface="Arial" charset="0"/>
              </a:rPr>
              <a:t>Days from Randomization</a:t>
            </a:r>
          </a:p>
        </p:txBody>
      </p:sp>
      <p:sp>
        <p:nvSpPr>
          <p:cNvPr id="145416" name="TextBox 9"/>
          <p:cNvSpPr txBox="1">
            <a:spLocks noChangeArrowheads="1"/>
          </p:cNvSpPr>
          <p:nvPr/>
        </p:nvSpPr>
        <p:spPr bwMode="auto">
          <a:xfrm>
            <a:off x="5410200" y="5672138"/>
            <a:ext cx="2514600" cy="338137"/>
          </a:xfrm>
          <a:prstGeom prst="rect">
            <a:avLst/>
          </a:prstGeom>
          <a:noFill/>
          <a:ln w="9525">
            <a:noFill/>
            <a:miter lim="800000"/>
            <a:headEnd/>
            <a:tailEnd/>
          </a:ln>
        </p:spPr>
        <p:txBody>
          <a:bodyPr>
            <a:spAutoFit/>
          </a:bodyPr>
          <a:lstStyle/>
          <a:p>
            <a:pPr algn="ctr" fontAlgn="base">
              <a:spcBef>
                <a:spcPct val="0"/>
              </a:spcBef>
              <a:spcAft>
                <a:spcPct val="0"/>
              </a:spcAft>
            </a:pPr>
            <a:r>
              <a:rPr lang="en-US" sz="1600">
                <a:solidFill>
                  <a:prstClr val="black"/>
                </a:solidFill>
                <a:cs typeface="Arial" charset="0"/>
              </a:rPr>
              <a:t>Days from Randomization</a:t>
            </a:r>
          </a:p>
        </p:txBody>
      </p:sp>
      <p:sp>
        <p:nvSpPr>
          <p:cNvPr id="145417" name="TextBox 10"/>
          <p:cNvSpPr txBox="1">
            <a:spLocks noChangeArrowheads="1"/>
          </p:cNvSpPr>
          <p:nvPr/>
        </p:nvSpPr>
        <p:spPr bwMode="auto">
          <a:xfrm>
            <a:off x="990600" y="3135313"/>
            <a:ext cx="2743200" cy="641350"/>
          </a:xfrm>
          <a:prstGeom prst="rect">
            <a:avLst/>
          </a:prstGeom>
          <a:noFill/>
          <a:ln w="9525">
            <a:noFill/>
            <a:miter lim="800000"/>
            <a:headEnd/>
            <a:tailEnd/>
          </a:ln>
        </p:spPr>
        <p:txBody>
          <a:bodyPr>
            <a:spAutoFit/>
          </a:bodyPr>
          <a:lstStyle/>
          <a:p>
            <a:pPr fontAlgn="base">
              <a:spcBef>
                <a:spcPct val="0"/>
              </a:spcBef>
              <a:spcAft>
                <a:spcPct val="0"/>
              </a:spcAft>
            </a:pPr>
            <a:r>
              <a:rPr lang="en-US" b="1">
                <a:solidFill>
                  <a:prstClr val="black"/>
                </a:solidFill>
                <a:cs typeface="Arial" charset="0"/>
              </a:rPr>
              <a:t>Definite Stent Thrombosis</a:t>
            </a:r>
            <a:endParaRPr lang="en-US">
              <a:solidFill>
                <a:prstClr val="black"/>
              </a:solidFill>
              <a:cs typeface="Arial" charset="0"/>
            </a:endParaRPr>
          </a:p>
        </p:txBody>
      </p:sp>
      <p:sp>
        <p:nvSpPr>
          <p:cNvPr id="145418" name="TextBox 11"/>
          <p:cNvSpPr txBox="1">
            <a:spLocks noChangeArrowheads="1"/>
          </p:cNvSpPr>
          <p:nvPr/>
        </p:nvSpPr>
        <p:spPr bwMode="auto">
          <a:xfrm rot="-5400000">
            <a:off x="-660399" y="3371850"/>
            <a:ext cx="2362200" cy="581025"/>
          </a:xfrm>
          <a:prstGeom prst="rect">
            <a:avLst/>
          </a:prstGeom>
          <a:noFill/>
          <a:ln w="9525">
            <a:noFill/>
            <a:miter lim="800000"/>
            <a:headEnd/>
            <a:tailEnd/>
          </a:ln>
        </p:spPr>
        <p:txBody>
          <a:bodyPr>
            <a:spAutoFit/>
          </a:bodyPr>
          <a:lstStyle/>
          <a:p>
            <a:pPr fontAlgn="base">
              <a:spcBef>
                <a:spcPct val="0"/>
              </a:spcBef>
              <a:spcAft>
                <a:spcPct val="0"/>
              </a:spcAft>
            </a:pPr>
            <a:r>
              <a:rPr lang="en-US" sz="1600">
                <a:solidFill>
                  <a:prstClr val="black"/>
                </a:solidFill>
                <a:cs typeface="Arial" charset="0"/>
              </a:rPr>
              <a:t>Cumulative Incidence (%)</a:t>
            </a:r>
          </a:p>
        </p:txBody>
      </p:sp>
      <p:sp>
        <p:nvSpPr>
          <p:cNvPr id="145419" name="TextBox 12"/>
          <p:cNvSpPr txBox="1">
            <a:spLocks noChangeArrowheads="1"/>
          </p:cNvSpPr>
          <p:nvPr/>
        </p:nvSpPr>
        <p:spPr bwMode="auto">
          <a:xfrm rot="-5400000">
            <a:off x="3530601" y="3370262"/>
            <a:ext cx="2362200" cy="581025"/>
          </a:xfrm>
          <a:prstGeom prst="rect">
            <a:avLst/>
          </a:prstGeom>
          <a:noFill/>
          <a:ln w="9525">
            <a:noFill/>
            <a:miter lim="800000"/>
            <a:headEnd/>
            <a:tailEnd/>
          </a:ln>
        </p:spPr>
        <p:txBody>
          <a:bodyPr>
            <a:spAutoFit/>
          </a:bodyPr>
          <a:lstStyle/>
          <a:p>
            <a:pPr fontAlgn="base">
              <a:spcBef>
                <a:spcPct val="0"/>
              </a:spcBef>
              <a:spcAft>
                <a:spcPct val="0"/>
              </a:spcAft>
            </a:pPr>
            <a:r>
              <a:rPr lang="en-US" sz="1600">
                <a:solidFill>
                  <a:prstClr val="black"/>
                </a:solidFill>
                <a:cs typeface="Arial" charset="0"/>
              </a:rPr>
              <a:t>Cumulative Incidence (%)</a:t>
            </a:r>
          </a:p>
        </p:txBody>
      </p:sp>
      <p:sp>
        <p:nvSpPr>
          <p:cNvPr id="14542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algn="r"/>
            <a:r>
              <a:rPr lang="en-US" smtClean="0">
                <a:solidFill>
                  <a:srgbClr val="414141"/>
                </a:solidFill>
              </a:rPr>
              <a:t>© 2011 - TIGC</a:t>
            </a:r>
          </a:p>
        </p:txBody>
      </p:sp>
    </p:spTree>
    <p:extLst>
      <p:ext uri="{BB962C8B-B14F-4D97-AF65-F5344CB8AC3E}">
        <p14:creationId xmlns:p14="http://schemas.microsoft.com/office/powerpoint/2010/main" val="3164647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3"/>
          <p:cNvSpPr>
            <a:spLocks noGrp="1"/>
          </p:cNvSpPr>
          <p:nvPr>
            <p:ph type="title"/>
          </p:nvPr>
        </p:nvSpPr>
        <p:spPr>
          <a:xfrm>
            <a:off x="457200" y="1166807"/>
            <a:ext cx="8386763" cy="924277"/>
          </a:xfrm>
        </p:spPr>
        <p:txBody>
          <a:bodyPr lIns="91440" tIns="45720" rIns="91440" bIns="45720"/>
          <a:lstStyle/>
          <a:p>
            <a:pPr>
              <a:defRPr/>
            </a:pPr>
            <a:r>
              <a:rPr lang="en-CA" sz="2400" b="1" dirty="0" err="1" smtClean="0">
                <a:latin typeface="+mn-lt"/>
              </a:rPr>
              <a:t>Antiplatelet</a:t>
            </a:r>
            <a:r>
              <a:rPr lang="en-CA" sz="2400" b="1" dirty="0" smtClean="0">
                <a:latin typeface="+mn-lt"/>
              </a:rPr>
              <a:t> therapy for secondary prevention in the  first year following </a:t>
            </a:r>
            <a:r>
              <a:rPr lang="en-CA" sz="2400" b="1" dirty="0" err="1" smtClean="0">
                <a:latin typeface="+mn-lt"/>
              </a:rPr>
              <a:t>percutaneous</a:t>
            </a:r>
            <a:r>
              <a:rPr lang="en-CA" sz="2400" b="1" dirty="0" smtClean="0">
                <a:latin typeface="+mn-lt"/>
              </a:rPr>
              <a:t> coronary intervention</a:t>
            </a:r>
            <a:endParaRPr lang="en-US" sz="2400" b="1" dirty="0" smtClean="0">
              <a:latin typeface="+mn-lt"/>
            </a:endParaRPr>
          </a:p>
        </p:txBody>
      </p:sp>
      <p:sp>
        <p:nvSpPr>
          <p:cNvPr id="146435" name="Content Placeholder 4"/>
          <p:cNvSpPr>
            <a:spLocks noGrp="1"/>
          </p:cNvSpPr>
          <p:nvPr>
            <p:ph idx="1"/>
          </p:nvPr>
        </p:nvSpPr>
        <p:spPr>
          <a:xfrm>
            <a:off x="457199" y="2091085"/>
            <a:ext cx="8386763" cy="4555900"/>
          </a:xfrm>
          <a:solidFill>
            <a:schemeClr val="bg1"/>
          </a:solidFill>
        </p:spPr>
        <p:txBody>
          <a:bodyPr lIns="91440" tIns="45720" rIns="91440" bIns="45720"/>
          <a:lstStyle/>
          <a:p>
            <a:pPr marL="457200" indent="-457200">
              <a:buFont typeface="Calibri" pitchFamily="34" charset="0"/>
              <a:buAutoNum type="arabicPeriod"/>
            </a:pPr>
            <a:r>
              <a:rPr lang="en-CA" sz="1900" b="0" dirty="0" smtClean="0"/>
              <a:t>Indefinite therapy with ASA 75-162 mg daily should be used in all patients with acute or chronic ischemic heart disease without contraindications to its therapy (Class I, Level A). This includes patients who have undergone PCI. </a:t>
            </a:r>
            <a:endParaRPr lang="en-US" sz="1900" b="0" dirty="0" smtClean="0"/>
          </a:p>
          <a:p>
            <a:pPr marL="457200" indent="-457200">
              <a:buFont typeface="Calibri" pitchFamily="34" charset="0"/>
              <a:buAutoNum type="arabicPeriod"/>
            </a:pPr>
            <a:r>
              <a:rPr lang="en-CA" sz="1900" b="0" dirty="0" smtClean="0"/>
              <a:t>All patients who have undergone PCI with bare-metal stent (BMS) implantation should be given clopidogrel 75 mg daily in addition to ASA 75-162 mg daily for at least 1 month (Class I, Level B) and up to 12 months in the absence of an excessive risk of bleeding (Class I, Level B) after stent implantation. </a:t>
            </a:r>
            <a:endParaRPr lang="en-US" sz="1900" b="0" dirty="0" smtClean="0"/>
          </a:p>
          <a:p>
            <a:pPr marL="457200" indent="-457200">
              <a:buFont typeface="Calibri" pitchFamily="34" charset="0"/>
              <a:buAutoNum type="arabicPeriod"/>
            </a:pPr>
            <a:r>
              <a:rPr lang="en-CA" sz="1900" b="0" dirty="0" smtClean="0"/>
              <a:t>For  patients with recent bleeding or at increased risk for bleeding, a BMS should be implanted and clopidogrel 75 mg daily should be added to ASA 75-162 mg daily for a minimum of 2 weeks (Class I, Level B). </a:t>
            </a:r>
            <a:endParaRPr lang="en-US" sz="1900" b="0" dirty="0" smtClean="0"/>
          </a:p>
          <a:p>
            <a:pPr marL="457200" indent="-457200">
              <a:buFont typeface="Calibri" pitchFamily="34" charset="0"/>
              <a:buAutoNum type="arabicPeriod"/>
            </a:pPr>
            <a:r>
              <a:rPr lang="en-CA" sz="1900" b="0" dirty="0" smtClean="0">
                <a:solidFill>
                  <a:srgbClr val="FF0000"/>
                </a:solidFill>
              </a:rPr>
              <a:t>All patients who have undergone PCI with DES implantation should be given clopidogrel 75 mg daily in addition to ASA 75-162 mg daily for 12 months (Class I, Level A).</a:t>
            </a:r>
            <a:endParaRPr lang="en-US" sz="1900" b="0" dirty="0" smtClean="0">
              <a:solidFill>
                <a:srgbClr val="FF0000"/>
              </a:solidFill>
            </a:endParaRPr>
          </a:p>
          <a:p>
            <a:pPr marL="457200" indent="-457200">
              <a:buFont typeface="Calibri" pitchFamily="34" charset="0"/>
              <a:buAutoNum type="arabicPeriod"/>
            </a:pPr>
            <a:endParaRPr lang="en-US" sz="2000" b="0" dirty="0" smtClean="0"/>
          </a:p>
        </p:txBody>
      </p:sp>
    </p:spTree>
    <p:extLst>
      <p:ext uri="{BB962C8B-B14F-4D97-AF65-F5344CB8AC3E}">
        <p14:creationId xmlns:p14="http://schemas.microsoft.com/office/powerpoint/2010/main" val="736329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643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643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6435">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3"/>
          <p:cNvSpPr>
            <a:spLocks noGrp="1"/>
          </p:cNvSpPr>
          <p:nvPr>
            <p:ph type="title"/>
          </p:nvPr>
        </p:nvSpPr>
        <p:spPr>
          <a:xfrm>
            <a:off x="457200" y="1166808"/>
            <a:ext cx="8610600" cy="762000"/>
          </a:xfrm>
        </p:spPr>
        <p:txBody>
          <a:bodyPr lIns="91440" tIns="45720" rIns="91440" bIns="45720"/>
          <a:lstStyle/>
          <a:p>
            <a:pPr>
              <a:defRPr/>
            </a:pPr>
            <a:r>
              <a:rPr lang="en-CA" sz="2400" b="1" dirty="0" err="1" smtClean="0">
                <a:latin typeface="+mn-lt"/>
              </a:rPr>
              <a:t>Antiplatelet</a:t>
            </a:r>
            <a:r>
              <a:rPr lang="en-CA" sz="2400" b="1" dirty="0" smtClean="0">
                <a:latin typeface="+mn-lt"/>
              </a:rPr>
              <a:t> therapy for secondary prevention in the               first year following </a:t>
            </a:r>
            <a:r>
              <a:rPr lang="en-CA" sz="2400" b="1" dirty="0" err="1" smtClean="0">
                <a:latin typeface="+mn-lt"/>
              </a:rPr>
              <a:t>percutaneous</a:t>
            </a:r>
            <a:r>
              <a:rPr lang="en-CA" sz="2400" b="1" dirty="0" smtClean="0">
                <a:latin typeface="+mn-lt"/>
              </a:rPr>
              <a:t> coronary intervention</a:t>
            </a:r>
            <a:endParaRPr lang="en-US" sz="2400" b="1" dirty="0" smtClean="0">
              <a:latin typeface="+mn-lt"/>
            </a:endParaRPr>
          </a:p>
        </p:txBody>
      </p:sp>
      <p:sp>
        <p:nvSpPr>
          <p:cNvPr id="147459" name="Content Placeholder 4"/>
          <p:cNvSpPr>
            <a:spLocks noGrp="1"/>
          </p:cNvSpPr>
          <p:nvPr>
            <p:ph idx="1"/>
          </p:nvPr>
        </p:nvSpPr>
        <p:spPr>
          <a:xfrm>
            <a:off x="469287" y="2136775"/>
            <a:ext cx="8302625" cy="3962400"/>
          </a:xfrm>
        </p:spPr>
        <p:txBody>
          <a:bodyPr lIns="91440" tIns="45720" rIns="91440" bIns="45720"/>
          <a:lstStyle/>
          <a:p>
            <a:pPr marL="457200" indent="-457200">
              <a:buFont typeface="Calibri" pitchFamily="34" charset="0"/>
              <a:buAutoNum type="arabicPeriod" startAt="5"/>
            </a:pPr>
            <a:r>
              <a:rPr lang="en-CA" sz="1900" b="0" dirty="0" smtClean="0">
                <a:solidFill>
                  <a:srgbClr val="FF0000"/>
                </a:solidFill>
              </a:rPr>
              <a:t>Continuation of dual antiplatelet therapy with ASA 75-162 mg daily and clopidogrel 75 mg daily beyond 1 year may be considered in patients wit an increased risk of stent thrombosis as long as the perceived risk of bleeding is deemed acceptable (Class </a:t>
            </a:r>
            <a:r>
              <a:rPr lang="en-CA" sz="1900" b="0" dirty="0" err="1" smtClean="0">
                <a:solidFill>
                  <a:srgbClr val="FF0000"/>
                </a:solidFill>
              </a:rPr>
              <a:t>IIb</a:t>
            </a:r>
            <a:r>
              <a:rPr lang="en-CA" sz="1900" b="0" dirty="0" smtClean="0">
                <a:solidFill>
                  <a:srgbClr val="FF0000"/>
                </a:solidFill>
              </a:rPr>
              <a:t>, Level C).</a:t>
            </a:r>
            <a:endParaRPr lang="en-US" sz="1900" b="0" dirty="0" smtClean="0">
              <a:solidFill>
                <a:srgbClr val="FF0000"/>
              </a:solidFill>
            </a:endParaRPr>
          </a:p>
          <a:p>
            <a:pPr marL="457200" indent="-457200">
              <a:buFont typeface="Calibri" pitchFamily="34" charset="0"/>
              <a:buAutoNum type="arabicPeriod" startAt="5"/>
            </a:pPr>
            <a:r>
              <a:rPr lang="en-CA" sz="1900" b="0" dirty="0" smtClean="0"/>
              <a:t>For patients with ACS who undergo stent implantation and have an increased risk of stent thrombosis (</a:t>
            </a:r>
            <a:r>
              <a:rPr lang="en-CA" sz="1900" b="0" dirty="0" err="1" smtClean="0"/>
              <a:t>eg</a:t>
            </a:r>
            <a:r>
              <a:rPr lang="en-CA" sz="1900" b="0" dirty="0" smtClean="0"/>
              <a:t>, STEMI, history of diabetes mellitus, or prior documented stent thrombosis), prasugrel 10 mg daily may be considered in addition to ASA 75-162 mg daily for 12 months (Class </a:t>
            </a:r>
            <a:r>
              <a:rPr lang="en-CA" sz="1900" b="0" dirty="0" err="1" smtClean="0"/>
              <a:t>IIa</a:t>
            </a:r>
            <a:r>
              <a:rPr lang="en-CA" sz="1900" b="0" dirty="0" smtClean="0"/>
              <a:t>, Level B). Prasugrel should be avoided in patients with an increased bleeding risk, likely to undergo CABG within 7 days, with a history of stroke or TIA, aged ≥75 years, or weight &lt;60 kg (Class III, Level B).</a:t>
            </a:r>
          </a:p>
          <a:p>
            <a:pPr marL="457200" indent="-457200">
              <a:buFont typeface="Calibri" pitchFamily="34" charset="0"/>
              <a:buAutoNum type="arabicPeriod" startAt="5"/>
            </a:pPr>
            <a:r>
              <a:rPr lang="en-CA" sz="1900" b="0" dirty="0" smtClean="0"/>
              <a:t>For patients with ACS who undergo stent implantation, </a:t>
            </a:r>
            <a:r>
              <a:rPr lang="en-CA" sz="1900" b="0" dirty="0" err="1" smtClean="0"/>
              <a:t>ticagrelor</a:t>
            </a:r>
            <a:r>
              <a:rPr lang="en-CA" sz="1900" b="0" dirty="0" smtClean="0"/>
              <a:t> 90 mg twice daily may be added to ASA 75-162 mg daily for 12 months (Class I, Level B).</a:t>
            </a:r>
          </a:p>
        </p:txBody>
      </p:sp>
    </p:spTree>
    <p:extLst>
      <p:ext uri="{BB962C8B-B14F-4D97-AF65-F5344CB8AC3E}">
        <p14:creationId xmlns:p14="http://schemas.microsoft.com/office/powerpoint/2010/main" val="1244348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745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7459">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709" y="813998"/>
            <a:ext cx="7118554"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109884" y="813998"/>
            <a:ext cx="3913126" cy="3050080"/>
            <a:chOff x="4109884" y="813998"/>
            <a:chExt cx="3913126" cy="3050080"/>
          </a:xfrm>
        </p:grpSpPr>
        <p:sp>
          <p:nvSpPr>
            <p:cNvPr id="9" name="Rectangle 8"/>
            <p:cNvSpPr/>
            <p:nvPr/>
          </p:nvSpPr>
          <p:spPr bwMode="auto">
            <a:xfrm>
              <a:off x="5397797" y="2273710"/>
              <a:ext cx="2625213" cy="1590368"/>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
          <p:nvSpPr>
            <p:cNvPr id="10" name="Rectangle 9"/>
            <p:cNvSpPr/>
            <p:nvPr/>
          </p:nvSpPr>
          <p:spPr bwMode="auto">
            <a:xfrm>
              <a:off x="4119670" y="2305662"/>
              <a:ext cx="2428567" cy="76201"/>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
          <p:nvSpPr>
            <p:cNvPr id="11" name="Rectangle 10"/>
            <p:cNvSpPr/>
            <p:nvPr/>
          </p:nvSpPr>
          <p:spPr bwMode="auto">
            <a:xfrm>
              <a:off x="4109884" y="813998"/>
              <a:ext cx="1258529" cy="1567865"/>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grpSp>
    </p:spTree>
    <p:extLst>
      <p:ext uri="{BB962C8B-B14F-4D97-AF65-F5344CB8AC3E}">
        <p14:creationId xmlns:p14="http://schemas.microsoft.com/office/powerpoint/2010/main" val="2327091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Arthur</a:t>
            </a:r>
          </a:p>
        </p:txBody>
      </p:sp>
      <p:sp>
        <p:nvSpPr>
          <p:cNvPr id="114691" name="Content Placeholder 2"/>
          <p:cNvSpPr>
            <a:spLocks noGrp="1"/>
          </p:cNvSpPr>
          <p:nvPr>
            <p:ph idx="1"/>
          </p:nvPr>
        </p:nvSpPr>
        <p:spPr>
          <a:xfrm>
            <a:off x="457200" y="1220788"/>
            <a:ext cx="7126288" cy="4905375"/>
          </a:xfrm>
        </p:spPr>
        <p:txBody>
          <a:bodyPr/>
          <a:lstStyle/>
          <a:p>
            <a:pPr marL="0" indent="0" eaLnBrk="1" hangingPunct="1"/>
            <a:r>
              <a:rPr lang="en-US" smtClean="0">
                <a:latin typeface="Calibri" pitchFamily="34" charset="0"/>
              </a:rPr>
              <a:t>Troponin T mildly positive with a peak of 0.85</a:t>
            </a:r>
          </a:p>
          <a:p>
            <a:pPr marL="0" indent="0" eaLnBrk="1" hangingPunct="1"/>
            <a:r>
              <a:rPr lang="en-US" smtClean="0">
                <a:latin typeface="Calibri" pitchFamily="34" charset="0"/>
              </a:rPr>
              <a:t>Receives oral ASA, clopidogrel, beta blocker and iv heparin; statin and ACE inhibitor added subsequently</a:t>
            </a:r>
          </a:p>
          <a:p>
            <a:pPr marL="0" indent="0" eaLnBrk="1" hangingPunct="1"/>
            <a:r>
              <a:rPr lang="en-US" smtClean="0">
                <a:latin typeface="Calibri" pitchFamily="34" charset="0"/>
              </a:rPr>
              <a:t>Cardiac cath recommended, but refused by patient</a:t>
            </a:r>
          </a:p>
          <a:p>
            <a:pPr marL="0" indent="0" eaLnBrk="1" hangingPunct="1"/>
            <a:r>
              <a:rPr lang="en-US" smtClean="0">
                <a:latin typeface="Calibri" pitchFamily="34" charset="0"/>
              </a:rPr>
              <a:t>Discharged home after ambulating without recurrent symptoms (unable to perform stress test due to osteoarthritis)</a:t>
            </a: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1495293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PCI Arthur</a:t>
            </a:r>
          </a:p>
        </p:txBody>
      </p:sp>
      <p:sp>
        <p:nvSpPr>
          <p:cNvPr id="133123" name="Content Placeholder 2"/>
          <p:cNvSpPr>
            <a:spLocks noGrp="1"/>
          </p:cNvSpPr>
          <p:nvPr>
            <p:ph idx="1"/>
          </p:nvPr>
        </p:nvSpPr>
        <p:spPr>
          <a:xfrm>
            <a:off x="457200" y="1189038"/>
            <a:ext cx="7529513" cy="5418137"/>
          </a:xfrm>
        </p:spPr>
        <p:txBody>
          <a:bodyPr/>
          <a:lstStyle/>
          <a:p>
            <a:pPr marL="0" indent="0" eaLnBrk="1" hangingPunct="1">
              <a:defRPr/>
            </a:pPr>
            <a:r>
              <a:rPr lang="en-US" dirty="0" smtClean="0">
                <a:latin typeface="Calibri" pitchFamily="34" charset="0"/>
              </a:rPr>
              <a:t>Arthur is discharged following the same uncomplicated NSTEMI, but managed with a single, short, wide lumen                   DES in the mid-LAD.</a:t>
            </a:r>
          </a:p>
          <a:p>
            <a:pPr marL="0" indent="0" eaLnBrk="1" hangingPunct="1">
              <a:spcAft>
                <a:spcPts val="0"/>
              </a:spcAft>
              <a:defRPr/>
            </a:pPr>
            <a:r>
              <a:rPr lang="en-US" dirty="0" smtClean="0">
                <a:latin typeface="Calibri" pitchFamily="34" charset="0"/>
              </a:rPr>
              <a:t>In addition to the usual meds, his discharge </a:t>
            </a:r>
            <a:r>
              <a:rPr lang="en-US" dirty="0" err="1" smtClean="0">
                <a:latin typeface="Calibri" pitchFamily="34" charset="0"/>
              </a:rPr>
              <a:t>antiplatelet</a:t>
            </a:r>
            <a:r>
              <a:rPr lang="en-US" dirty="0" smtClean="0">
                <a:latin typeface="Calibri" pitchFamily="34" charset="0"/>
              </a:rPr>
              <a:t> regimen is:</a:t>
            </a:r>
          </a:p>
          <a:p>
            <a:pPr marL="536575" lvl="1" indent="-268288" eaLnBrk="1" hangingPunct="1">
              <a:defRPr/>
            </a:pPr>
            <a:r>
              <a:rPr lang="en-US" sz="2400" dirty="0" smtClean="0">
                <a:latin typeface="Calibri" pitchFamily="34" charset="0"/>
              </a:rPr>
              <a:t>ASA 81 mg OD with a view to lifetime use</a:t>
            </a:r>
          </a:p>
          <a:p>
            <a:pPr marL="536575" lvl="1" indent="-268288" eaLnBrk="1" hangingPunct="1">
              <a:defRPr/>
            </a:pPr>
            <a:r>
              <a:rPr lang="en-US" sz="2400" dirty="0" err="1" smtClean="0">
                <a:latin typeface="Calibri" pitchFamily="34" charset="0"/>
              </a:rPr>
              <a:t>Clopidogrel</a:t>
            </a:r>
            <a:r>
              <a:rPr lang="en-US" sz="2400" dirty="0" smtClean="0">
                <a:latin typeface="Calibri" pitchFamily="34" charset="0"/>
              </a:rPr>
              <a:t> 75 mg OD with a view to 1 year of use but:</a:t>
            </a:r>
          </a:p>
          <a:p>
            <a:pPr marL="811213" lvl="2" indent="-7938" eaLnBrk="1" hangingPunct="1">
              <a:buFont typeface="Arial" charset="0"/>
              <a:buNone/>
              <a:defRPr/>
            </a:pPr>
            <a:r>
              <a:rPr lang="en-US" sz="2000" dirty="0" smtClean="0">
                <a:latin typeface="Calibri" pitchFamily="34" charset="0"/>
              </a:rPr>
              <a:t>This  may be continued beyond 1 year if there is a high                      risk of thrombosis and low risk of bleeding.</a:t>
            </a:r>
          </a:p>
          <a:p>
            <a:pPr marL="811213" lvl="2" indent="-7938" eaLnBrk="1" hangingPunct="1">
              <a:buFont typeface="Arial" charset="0"/>
              <a:buNone/>
              <a:defRPr/>
            </a:pPr>
            <a:r>
              <a:rPr lang="en-US" sz="2000" dirty="0" smtClean="0">
                <a:latin typeface="Calibri" pitchFamily="34" charset="0"/>
              </a:rPr>
              <a:t>Due to the risk of stent thrombosis with a DES, dual </a:t>
            </a:r>
            <a:r>
              <a:rPr lang="en-US" sz="2000" dirty="0" err="1" smtClean="0">
                <a:latin typeface="Calibri" pitchFamily="34" charset="0"/>
              </a:rPr>
              <a:t>antiplatelet</a:t>
            </a:r>
            <a:r>
              <a:rPr lang="en-US" sz="2000" dirty="0" smtClean="0">
                <a:latin typeface="Calibri" pitchFamily="34" charset="0"/>
              </a:rPr>
              <a:t> therapy should NOT be discontinued prior                        to 1 year.</a:t>
            </a:r>
          </a:p>
          <a:p>
            <a:pPr eaLnBrk="1" hangingPunct="1">
              <a:defRPr/>
            </a:pPr>
            <a:endParaRPr lang="en-US" dirty="0" smtClean="0">
              <a:latin typeface="Calibri" pitchFamily="34" charset="0"/>
            </a:endParaRPr>
          </a:p>
          <a:p>
            <a:pPr lvl="1" eaLnBrk="1" hangingPunct="1">
              <a:defRPr/>
            </a:pPr>
            <a:endParaRPr lang="en-US" sz="2000" dirty="0" smtClean="0">
              <a:latin typeface="Calibri" pitchFamily="34" charset="0"/>
            </a:endParaRPr>
          </a:p>
        </p:txBody>
      </p:sp>
      <p:cxnSp>
        <p:nvCxnSpPr>
          <p:cNvPr id="5" name="Straight Connector 4"/>
          <p:cNvCxnSpPr/>
          <p:nvPr/>
        </p:nvCxnSpPr>
        <p:spPr>
          <a:xfrm rot="16200000" flipH="1">
            <a:off x="528638" y="5162550"/>
            <a:ext cx="1403350"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18985790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722313" y="4406900"/>
            <a:ext cx="7772400" cy="1362075"/>
          </a:xfrm>
        </p:spPr>
        <p:txBody>
          <a:bodyPr anchor="t"/>
          <a:lstStyle/>
          <a:p>
            <a:pPr eaLnBrk="1" hangingPunct="1"/>
            <a:r>
              <a:rPr lang="en-US" sz="2800" b="1" smtClean="0">
                <a:latin typeface="Calibri" pitchFamily="34" charset="0"/>
              </a:rPr>
              <a:t>ARTHUR WAS AT INCREASED THROMBOTIC RISK?</a:t>
            </a:r>
            <a:br>
              <a:rPr lang="en-US" sz="2800" b="1" smtClean="0">
                <a:latin typeface="Calibri" pitchFamily="34" charset="0"/>
              </a:rPr>
            </a:br>
            <a:endParaRPr lang="en-US" sz="2800" b="1" smtClean="0">
              <a:latin typeface="Calibri" pitchFamily="34" charset="0"/>
            </a:endParaRPr>
          </a:p>
        </p:txBody>
      </p:sp>
      <p:sp>
        <p:nvSpPr>
          <p:cNvPr id="150531" name="Content Placeholder 2"/>
          <p:cNvSpPr>
            <a:spLocks noGrp="1"/>
          </p:cNvSpPr>
          <p:nvPr>
            <p:ph idx="1"/>
          </p:nvPr>
        </p:nvSpPr>
        <p:spPr>
          <a:xfrm>
            <a:off x="722313" y="2636838"/>
            <a:ext cx="7772400" cy="1625600"/>
          </a:xfrm>
        </p:spPr>
        <p:txBody>
          <a:bodyPr anchor="b"/>
          <a:lstStyle/>
          <a:p>
            <a:pPr marL="0" indent="0" eaLnBrk="1" hangingPunct="1"/>
            <a:r>
              <a:rPr lang="en-US" smtClean="0">
                <a:latin typeface="Calibri" pitchFamily="34" charset="0"/>
              </a:rPr>
              <a:t>What if…</a:t>
            </a: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22979827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High-risk Arthur</a:t>
            </a:r>
          </a:p>
        </p:txBody>
      </p:sp>
      <p:sp>
        <p:nvSpPr>
          <p:cNvPr id="149507" name="Content Placeholder 2"/>
          <p:cNvSpPr txBox="1">
            <a:spLocks/>
          </p:cNvSpPr>
          <p:nvPr/>
        </p:nvSpPr>
        <p:spPr bwMode="auto">
          <a:xfrm>
            <a:off x="457200" y="1366838"/>
            <a:ext cx="7851775" cy="4525962"/>
          </a:xfrm>
          <a:prstGeom prst="rect">
            <a:avLst/>
          </a:prstGeom>
          <a:noFill/>
          <a:ln w="9525">
            <a:noFill/>
            <a:miter lim="800000"/>
            <a:headEnd/>
            <a:tailEnd/>
          </a:ln>
        </p:spPr>
        <p:txBody>
          <a:bodyPr/>
          <a:lstStyle/>
          <a:p>
            <a:pPr fontAlgn="base">
              <a:spcBef>
                <a:spcPct val="20000"/>
              </a:spcBef>
              <a:spcAft>
                <a:spcPct val="0"/>
              </a:spcAft>
              <a:buFont typeface="Arial" charset="0"/>
              <a:buNone/>
              <a:defRPr/>
            </a:pPr>
            <a:r>
              <a:rPr lang="en-US" sz="2400" dirty="0">
                <a:solidFill>
                  <a:srgbClr val="414141"/>
                </a:solidFill>
                <a:latin typeface="Calibri" pitchFamily="34" charset="0"/>
                <a:ea typeface="ＭＳ Ｐゴシック" pitchFamily="34" charset="-128"/>
                <a:cs typeface="Arial" charset="0"/>
              </a:rPr>
              <a:t>If Arthur is an obese diabetic and suffered a STEMI, treated with multiple complex DES, how would that influence your antiplatelet management?</a:t>
            </a:r>
          </a:p>
          <a:p>
            <a:pPr marL="990600" lvl="1" indent="-533400" fontAlgn="base">
              <a:spcBef>
                <a:spcPct val="20000"/>
              </a:spcBef>
              <a:spcAft>
                <a:spcPts val="600"/>
              </a:spcAft>
              <a:buFont typeface="Calibri" pitchFamily="34" charset="0"/>
              <a:buAutoNum type="alphaUcPeriod"/>
              <a:defRPr/>
            </a:pPr>
            <a:r>
              <a:rPr lang="en-US" sz="2400" dirty="0">
                <a:solidFill>
                  <a:srgbClr val="414141"/>
                </a:solidFill>
                <a:latin typeface="Calibri" pitchFamily="34" charset="0"/>
                <a:ea typeface="ＭＳ Ｐゴシック" pitchFamily="34" charset="-128"/>
                <a:cs typeface="Arial" charset="0"/>
              </a:rPr>
              <a:t>I would treat him the same.</a:t>
            </a:r>
          </a:p>
          <a:p>
            <a:pPr marL="990600" lvl="1" indent="-533400" fontAlgn="base">
              <a:spcBef>
                <a:spcPct val="20000"/>
              </a:spcBef>
              <a:spcAft>
                <a:spcPts val="600"/>
              </a:spcAft>
              <a:buFont typeface="Calibri" pitchFamily="34" charset="0"/>
              <a:buAutoNum type="alphaUcPeriod"/>
              <a:defRPr/>
            </a:pPr>
            <a:r>
              <a:rPr lang="en-US" sz="2400" dirty="0">
                <a:solidFill>
                  <a:srgbClr val="414141"/>
                </a:solidFill>
                <a:latin typeface="Calibri" pitchFamily="34" charset="0"/>
                <a:ea typeface="ＭＳ Ｐゴシック" pitchFamily="34" charset="-128"/>
                <a:cs typeface="Arial" charset="0"/>
              </a:rPr>
              <a:t>I would consider a longer course of dual                       </a:t>
            </a:r>
            <a:r>
              <a:rPr lang="en-US" sz="2400" dirty="0" err="1">
                <a:solidFill>
                  <a:srgbClr val="414141"/>
                </a:solidFill>
                <a:latin typeface="Calibri" pitchFamily="34" charset="0"/>
                <a:ea typeface="ＭＳ Ｐゴシック" pitchFamily="34" charset="-128"/>
                <a:cs typeface="Arial" charset="0"/>
              </a:rPr>
              <a:t>antiplatelet</a:t>
            </a:r>
            <a:r>
              <a:rPr lang="en-US" sz="2400" dirty="0">
                <a:solidFill>
                  <a:srgbClr val="414141"/>
                </a:solidFill>
                <a:latin typeface="Calibri" pitchFamily="34" charset="0"/>
                <a:ea typeface="ＭＳ Ｐゴシック" pitchFamily="34" charset="-128"/>
                <a:cs typeface="Arial" charset="0"/>
              </a:rPr>
              <a:t> therapy.</a:t>
            </a:r>
          </a:p>
          <a:p>
            <a:pPr marL="990600" lvl="1" indent="-533400" fontAlgn="base">
              <a:spcBef>
                <a:spcPct val="20000"/>
              </a:spcBef>
              <a:spcAft>
                <a:spcPts val="600"/>
              </a:spcAft>
              <a:buFont typeface="Calibri" pitchFamily="34" charset="0"/>
              <a:buAutoNum type="alphaUcPeriod"/>
              <a:defRPr/>
            </a:pPr>
            <a:r>
              <a:rPr lang="en-US" sz="2400" dirty="0">
                <a:solidFill>
                  <a:srgbClr val="414141"/>
                </a:solidFill>
                <a:latin typeface="Calibri" pitchFamily="34" charset="0"/>
                <a:ea typeface="ＭＳ Ｐゴシック" pitchFamily="34" charset="-128"/>
                <a:cs typeface="Arial" charset="0"/>
              </a:rPr>
              <a:t>I would consider a shorter course of dual                  </a:t>
            </a:r>
            <a:r>
              <a:rPr lang="en-US" sz="2400" dirty="0" err="1">
                <a:solidFill>
                  <a:srgbClr val="414141"/>
                </a:solidFill>
                <a:latin typeface="Calibri" pitchFamily="34" charset="0"/>
                <a:ea typeface="ＭＳ Ｐゴシック" pitchFamily="34" charset="-128"/>
                <a:cs typeface="Arial" charset="0"/>
              </a:rPr>
              <a:t>antiplatelet</a:t>
            </a:r>
            <a:r>
              <a:rPr lang="en-US" sz="2400" dirty="0">
                <a:solidFill>
                  <a:srgbClr val="414141"/>
                </a:solidFill>
                <a:latin typeface="Calibri" pitchFamily="34" charset="0"/>
                <a:ea typeface="ＭＳ Ｐゴシック" pitchFamily="34" charset="-128"/>
                <a:cs typeface="Arial" charset="0"/>
              </a:rPr>
              <a:t> therapy.</a:t>
            </a:r>
          </a:p>
          <a:p>
            <a:pPr marL="990600" lvl="1" indent="-533400" fontAlgn="base">
              <a:spcBef>
                <a:spcPct val="20000"/>
              </a:spcBef>
              <a:spcAft>
                <a:spcPts val="600"/>
              </a:spcAft>
              <a:buFont typeface="Calibri" pitchFamily="34" charset="0"/>
              <a:buAutoNum type="alphaUcPeriod"/>
              <a:defRPr/>
            </a:pPr>
            <a:r>
              <a:rPr lang="en-US" sz="2400" dirty="0">
                <a:solidFill>
                  <a:srgbClr val="414141"/>
                </a:solidFill>
                <a:latin typeface="Calibri" pitchFamily="34" charset="0"/>
                <a:ea typeface="ＭＳ Ｐゴシック" pitchFamily="34" charset="-128"/>
                <a:cs typeface="Arial" charset="0"/>
              </a:rPr>
              <a:t>I would consider the use of </a:t>
            </a:r>
            <a:r>
              <a:rPr lang="en-US" sz="2400" dirty="0" err="1">
                <a:solidFill>
                  <a:srgbClr val="414141"/>
                </a:solidFill>
                <a:latin typeface="Calibri" pitchFamily="34" charset="0"/>
                <a:ea typeface="ＭＳ Ｐゴシック" pitchFamily="34" charset="-128"/>
                <a:cs typeface="Arial" charset="0"/>
              </a:rPr>
              <a:t>prasugrel</a:t>
            </a:r>
            <a:r>
              <a:rPr lang="en-US" sz="2400" dirty="0">
                <a:solidFill>
                  <a:srgbClr val="414141"/>
                </a:solidFill>
                <a:latin typeface="Calibri" pitchFamily="34" charset="0"/>
                <a:ea typeface="ＭＳ Ｐゴシック" pitchFamily="34" charset="-128"/>
                <a:cs typeface="Arial" charset="0"/>
              </a:rPr>
              <a:t> or </a:t>
            </a:r>
            <a:r>
              <a:rPr lang="en-US" sz="2400" dirty="0" err="1">
                <a:solidFill>
                  <a:srgbClr val="414141"/>
                </a:solidFill>
                <a:latin typeface="Calibri" pitchFamily="34" charset="0"/>
                <a:ea typeface="ＭＳ Ｐゴシック" pitchFamily="34" charset="-128"/>
                <a:cs typeface="Arial" charset="0"/>
              </a:rPr>
              <a:t>ticagrelor</a:t>
            </a:r>
            <a:r>
              <a:rPr lang="en-US" sz="2400" dirty="0">
                <a:solidFill>
                  <a:srgbClr val="414141"/>
                </a:solidFill>
                <a:latin typeface="Calibri" pitchFamily="34" charset="0"/>
                <a:ea typeface="ＭＳ Ｐゴシック" pitchFamily="34" charset="-128"/>
                <a:cs typeface="Arial" charset="0"/>
              </a:rPr>
              <a:t>                                 over </a:t>
            </a:r>
            <a:r>
              <a:rPr lang="en-US" sz="2400" dirty="0" err="1">
                <a:solidFill>
                  <a:srgbClr val="414141"/>
                </a:solidFill>
                <a:latin typeface="Calibri" pitchFamily="34" charset="0"/>
                <a:ea typeface="ＭＳ Ｐゴシック" pitchFamily="34" charset="-128"/>
                <a:cs typeface="Arial" charset="0"/>
              </a:rPr>
              <a:t>clopidogrel</a:t>
            </a:r>
            <a:r>
              <a:rPr lang="en-US" sz="2400" dirty="0">
                <a:solidFill>
                  <a:srgbClr val="414141"/>
                </a:solidFill>
                <a:latin typeface="Calibri" pitchFamily="34" charset="0"/>
                <a:ea typeface="ＭＳ Ｐゴシック" pitchFamily="34" charset="-128"/>
                <a:cs typeface="Arial" charset="0"/>
              </a:rPr>
              <a:t>.</a:t>
            </a: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15563911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352425" y="150813"/>
            <a:ext cx="8229600" cy="1143000"/>
          </a:xfrm>
        </p:spPr>
        <p:txBody>
          <a:bodyPr/>
          <a:lstStyle/>
          <a:p>
            <a:pPr eaLnBrk="1" hangingPunct="1"/>
            <a:r>
              <a:rPr lang="en-US" smtClean="0">
                <a:latin typeface="Calibri" pitchFamily="34" charset="0"/>
              </a:rPr>
              <a:t>COMMIT</a:t>
            </a:r>
          </a:p>
        </p:txBody>
      </p:sp>
      <p:pic>
        <p:nvPicPr>
          <p:cNvPr id="152579" name="Picture 3"/>
          <p:cNvPicPr>
            <a:picLocks noChangeAspect="1"/>
          </p:cNvPicPr>
          <p:nvPr/>
        </p:nvPicPr>
        <p:blipFill>
          <a:blip r:embed="rId3"/>
          <a:srcRect/>
          <a:stretch>
            <a:fillRect/>
          </a:stretch>
        </p:blipFill>
        <p:spPr bwMode="auto">
          <a:xfrm>
            <a:off x="381000" y="1101725"/>
            <a:ext cx="4086225" cy="4886325"/>
          </a:xfrm>
          <a:prstGeom prst="rect">
            <a:avLst/>
          </a:prstGeom>
          <a:noFill/>
          <a:ln w="9525">
            <a:noFill/>
            <a:miter lim="800000"/>
            <a:headEnd/>
            <a:tailEnd/>
          </a:ln>
        </p:spPr>
      </p:pic>
      <p:sp>
        <p:nvSpPr>
          <p:cNvPr id="152580" name="TextBox 4"/>
          <p:cNvSpPr txBox="1">
            <a:spLocks noChangeArrowheads="1"/>
          </p:cNvSpPr>
          <p:nvPr/>
        </p:nvSpPr>
        <p:spPr bwMode="auto">
          <a:xfrm>
            <a:off x="4467225" y="927100"/>
            <a:ext cx="4600575" cy="366713"/>
          </a:xfrm>
          <a:prstGeom prst="rect">
            <a:avLst/>
          </a:prstGeom>
          <a:noFill/>
          <a:ln w="9525">
            <a:noFill/>
            <a:miter lim="800000"/>
            <a:headEnd/>
            <a:tailEnd/>
          </a:ln>
        </p:spPr>
        <p:txBody>
          <a:bodyPr>
            <a:spAutoFit/>
          </a:bodyPr>
          <a:lstStyle/>
          <a:p>
            <a:pPr fontAlgn="base">
              <a:spcBef>
                <a:spcPct val="0"/>
              </a:spcBef>
              <a:spcAft>
                <a:spcPct val="0"/>
              </a:spcAft>
            </a:pPr>
            <a:endParaRPr lang="fr-CA">
              <a:solidFill>
                <a:prstClr val="black"/>
              </a:solidFill>
              <a:latin typeface="Calibri" pitchFamily="34" charset="0"/>
              <a:cs typeface="Arial" charset="0"/>
            </a:endParaRPr>
          </a:p>
        </p:txBody>
      </p:sp>
      <p:sp>
        <p:nvSpPr>
          <p:cNvPr id="142341" name="TextBox 5"/>
          <p:cNvSpPr txBox="1">
            <a:spLocks noChangeArrowheads="1"/>
          </p:cNvSpPr>
          <p:nvPr/>
        </p:nvSpPr>
        <p:spPr bwMode="auto">
          <a:xfrm>
            <a:off x="4800600" y="1103313"/>
            <a:ext cx="4191000" cy="4186237"/>
          </a:xfrm>
          <a:prstGeom prst="rect">
            <a:avLst/>
          </a:prstGeom>
          <a:noFill/>
          <a:ln w="9525">
            <a:noFill/>
            <a:miter lim="800000"/>
            <a:headEnd/>
            <a:tailEnd/>
          </a:ln>
        </p:spPr>
        <p:txBody>
          <a:bodyPr>
            <a:spAutoFit/>
          </a:bodyPr>
          <a:lstStyle/>
          <a:p>
            <a:pPr marL="285750" indent="-285750" fontAlgn="base">
              <a:spcBef>
                <a:spcPts val="600"/>
              </a:spcBef>
              <a:spcAft>
                <a:spcPts val="600"/>
              </a:spcAft>
              <a:defRPr/>
            </a:pPr>
            <a:r>
              <a:rPr lang="en-US" sz="2400" dirty="0">
                <a:solidFill>
                  <a:srgbClr val="414141"/>
                </a:solidFill>
                <a:latin typeface="Calibri" pitchFamily="34" charset="0"/>
                <a:cs typeface="Arial" charset="0"/>
              </a:rPr>
              <a:t>45,852 patients</a:t>
            </a:r>
          </a:p>
          <a:p>
            <a:pPr marL="285750" indent="-285750" fontAlgn="base">
              <a:spcBef>
                <a:spcPts val="600"/>
              </a:spcBef>
              <a:spcAft>
                <a:spcPts val="600"/>
              </a:spcAft>
              <a:defRPr/>
            </a:pPr>
            <a:r>
              <a:rPr lang="en-US" sz="2400" dirty="0">
                <a:solidFill>
                  <a:srgbClr val="414141"/>
                </a:solidFill>
                <a:latin typeface="Calibri" pitchFamily="34" charset="0"/>
                <a:cs typeface="Arial" charset="0"/>
              </a:rPr>
              <a:t>Randomized within 24 h of MI </a:t>
            </a:r>
          </a:p>
          <a:p>
            <a:pPr marL="285750" indent="-285750" fontAlgn="base">
              <a:spcBef>
                <a:spcPts val="600"/>
              </a:spcBef>
              <a:spcAft>
                <a:spcPts val="600"/>
              </a:spcAft>
              <a:defRPr/>
            </a:pPr>
            <a:r>
              <a:rPr lang="en-US" sz="2400" dirty="0">
                <a:solidFill>
                  <a:srgbClr val="414141"/>
                </a:solidFill>
                <a:latin typeface="Calibri" pitchFamily="34" charset="0"/>
                <a:cs typeface="Arial" charset="0"/>
              </a:rPr>
              <a:t>93% STEMI</a:t>
            </a:r>
          </a:p>
          <a:p>
            <a:pPr fontAlgn="base">
              <a:spcBef>
                <a:spcPts val="600"/>
              </a:spcBef>
              <a:spcAft>
                <a:spcPts val="600"/>
              </a:spcAft>
              <a:defRPr/>
            </a:pPr>
            <a:r>
              <a:rPr lang="en-US" sz="2400" dirty="0" err="1">
                <a:solidFill>
                  <a:srgbClr val="414141"/>
                </a:solidFill>
                <a:latin typeface="Calibri" pitchFamily="34" charset="0"/>
                <a:cs typeface="Arial" charset="0"/>
              </a:rPr>
              <a:t>Clopidogrel</a:t>
            </a:r>
            <a:r>
              <a:rPr lang="en-US" sz="2400" dirty="0">
                <a:solidFill>
                  <a:srgbClr val="414141"/>
                </a:solidFill>
                <a:latin typeface="Calibri" pitchFamily="34" charset="0"/>
                <a:cs typeface="Arial" charset="0"/>
              </a:rPr>
              <a:t> 75 mg daily or matching placebo in addition    to aspirin 162 mg daily</a:t>
            </a:r>
          </a:p>
          <a:p>
            <a:pPr fontAlgn="base">
              <a:spcBef>
                <a:spcPts val="600"/>
              </a:spcBef>
              <a:spcAft>
                <a:spcPts val="600"/>
              </a:spcAft>
              <a:defRPr/>
            </a:pPr>
            <a:r>
              <a:rPr lang="en-US" sz="2400" dirty="0">
                <a:solidFill>
                  <a:srgbClr val="414141"/>
                </a:solidFill>
                <a:latin typeface="Calibri" pitchFamily="34" charset="0"/>
                <a:cs typeface="Arial" charset="0"/>
              </a:rPr>
              <a:t>Followed for 4 weeks or discharge</a:t>
            </a:r>
          </a:p>
          <a:p>
            <a:pPr marL="285750" indent="-285750" fontAlgn="base">
              <a:spcBef>
                <a:spcPts val="600"/>
              </a:spcBef>
              <a:spcAft>
                <a:spcPts val="600"/>
              </a:spcAft>
              <a:defRPr/>
            </a:pPr>
            <a:r>
              <a:rPr lang="en-US" sz="2400" dirty="0">
                <a:solidFill>
                  <a:srgbClr val="414141"/>
                </a:solidFill>
                <a:latin typeface="Calibri" pitchFamily="34" charset="0"/>
                <a:cs typeface="Arial" charset="0"/>
              </a:rPr>
              <a:t>Mean follow up 15 days</a:t>
            </a:r>
          </a:p>
        </p:txBody>
      </p:sp>
      <p:sp>
        <p:nvSpPr>
          <p:cNvPr id="152582" name="TextBox 6"/>
          <p:cNvSpPr txBox="1">
            <a:spLocks noChangeArrowheads="1"/>
          </p:cNvSpPr>
          <p:nvPr/>
        </p:nvSpPr>
        <p:spPr bwMode="auto">
          <a:xfrm>
            <a:off x="381000" y="6334125"/>
            <a:ext cx="4953000" cy="338138"/>
          </a:xfrm>
          <a:prstGeom prst="rect">
            <a:avLst/>
          </a:prstGeom>
          <a:noFill/>
          <a:ln w="9525">
            <a:noFill/>
            <a:miter lim="800000"/>
            <a:headEnd/>
            <a:tailEnd/>
          </a:ln>
        </p:spPr>
        <p:txBody>
          <a:bodyPr>
            <a:spAutoFit/>
          </a:bodyPr>
          <a:lstStyle/>
          <a:p>
            <a:pPr marL="0" lvl="1" fontAlgn="base">
              <a:spcBef>
                <a:spcPct val="0"/>
              </a:spcBef>
              <a:spcAft>
                <a:spcPct val="0"/>
              </a:spcAft>
            </a:pPr>
            <a:r>
              <a:rPr lang="en-US" sz="1600">
                <a:solidFill>
                  <a:prstClr val="black"/>
                </a:solidFill>
                <a:latin typeface="Calibri" pitchFamily="34" charset="0"/>
                <a:cs typeface="Arial" charset="0"/>
              </a:rPr>
              <a:t>COMMIT Collaborative Group. Lancet 2005; 366:</a:t>
            </a:r>
          </a:p>
        </p:txBody>
      </p:sp>
      <p:sp>
        <p:nvSpPr>
          <p:cNvPr id="7"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393465381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53602" name="Rectangle 4"/>
          <p:cNvSpPr>
            <a:spLocks noGrp="1" noChangeArrowheads="1"/>
          </p:cNvSpPr>
          <p:nvPr>
            <p:ph type="title" idx="4294967295"/>
          </p:nvPr>
        </p:nvSpPr>
        <p:spPr>
          <a:xfrm>
            <a:off x="333375" y="217488"/>
            <a:ext cx="8048625" cy="457200"/>
          </a:xfrm>
        </p:spPr>
        <p:txBody>
          <a:bodyPr/>
          <a:lstStyle/>
          <a:p>
            <a:r>
              <a:rPr lang="en-GB" smtClean="0"/>
              <a:t>Patient disposition</a:t>
            </a:r>
          </a:p>
        </p:txBody>
      </p:sp>
      <p:sp>
        <p:nvSpPr>
          <p:cNvPr id="153603" name="Rectangle 4"/>
          <p:cNvSpPr>
            <a:spLocks noChangeArrowheads="1"/>
          </p:cNvSpPr>
          <p:nvPr/>
        </p:nvSpPr>
        <p:spPr bwMode="auto">
          <a:xfrm>
            <a:off x="3298825" y="665163"/>
            <a:ext cx="2438400" cy="609600"/>
          </a:xfrm>
          <a:prstGeom prst="rect">
            <a:avLst/>
          </a:prstGeom>
          <a:noFill/>
          <a:ln w="28575">
            <a:solidFill>
              <a:srgbClr val="FFCC00"/>
            </a:solidFill>
            <a:miter lim="800000"/>
            <a:headEnd/>
            <a:tailEnd/>
          </a:ln>
        </p:spPr>
        <p:txBody>
          <a:bodyPr wrap="none" anchor="ctr"/>
          <a:lstStyle/>
          <a:p>
            <a:pPr algn="ctr" fontAlgn="base">
              <a:spcBef>
                <a:spcPct val="50000"/>
              </a:spcBef>
              <a:spcAft>
                <a:spcPct val="0"/>
              </a:spcAft>
            </a:pPr>
            <a:endParaRPr lang="en-GB" sz="1600" b="1">
              <a:solidFill>
                <a:srgbClr val="333333"/>
              </a:solidFill>
              <a:cs typeface="Arial" charset="0"/>
            </a:endParaRPr>
          </a:p>
        </p:txBody>
      </p:sp>
      <p:sp>
        <p:nvSpPr>
          <p:cNvPr id="153604" name="Text Box 11"/>
          <p:cNvSpPr txBox="1">
            <a:spLocks noChangeArrowheads="1"/>
          </p:cNvSpPr>
          <p:nvPr/>
        </p:nvSpPr>
        <p:spPr bwMode="auto">
          <a:xfrm>
            <a:off x="3348038" y="674688"/>
            <a:ext cx="2324100" cy="581025"/>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FFFFFF"/>
                </a:solidFill>
                <a:cs typeface="Arial" charset="0"/>
              </a:rPr>
              <a:t>18,758 patients enrolled in PLATO</a:t>
            </a:r>
          </a:p>
        </p:txBody>
      </p:sp>
      <p:sp>
        <p:nvSpPr>
          <p:cNvPr id="153605" name="Line 14"/>
          <p:cNvSpPr>
            <a:spLocks noChangeShapeType="1"/>
          </p:cNvSpPr>
          <p:nvPr/>
        </p:nvSpPr>
        <p:spPr bwMode="auto">
          <a:xfrm>
            <a:off x="4529138" y="1284288"/>
            <a:ext cx="0" cy="682625"/>
          </a:xfrm>
          <a:prstGeom prst="line">
            <a:avLst/>
          </a:pr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53606" name="Line 15"/>
          <p:cNvSpPr>
            <a:spLocks noChangeShapeType="1"/>
          </p:cNvSpPr>
          <p:nvPr/>
        </p:nvSpPr>
        <p:spPr bwMode="auto">
          <a:xfrm>
            <a:off x="4537075" y="1624013"/>
            <a:ext cx="1541463" cy="0"/>
          </a:xfrm>
          <a:prstGeom prst="line">
            <a:avLst/>
          </a:prstGeom>
          <a:noFill/>
          <a:ln w="28575">
            <a:solidFill>
              <a:srgbClr val="FFC0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53607" name="Line 16"/>
          <p:cNvSpPr>
            <a:spLocks noChangeShapeType="1"/>
          </p:cNvSpPr>
          <p:nvPr/>
        </p:nvSpPr>
        <p:spPr bwMode="auto">
          <a:xfrm>
            <a:off x="4538663" y="2574925"/>
            <a:ext cx="0" cy="590550"/>
          </a:xfrm>
          <a:prstGeom prst="line">
            <a:avLst/>
          </a:pr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grpSp>
        <p:nvGrpSpPr>
          <p:cNvPr id="153608" name="Group 28"/>
          <p:cNvGrpSpPr>
            <a:grpSpLocks/>
          </p:cNvGrpSpPr>
          <p:nvPr/>
        </p:nvGrpSpPr>
        <p:grpSpPr bwMode="auto">
          <a:xfrm>
            <a:off x="6083300" y="1303338"/>
            <a:ext cx="2438400" cy="623887"/>
            <a:chOff x="3832" y="1176"/>
            <a:chExt cx="1536" cy="393"/>
          </a:xfrm>
        </p:grpSpPr>
        <p:sp>
          <p:nvSpPr>
            <p:cNvPr id="153638" name="Text Box 26"/>
            <p:cNvSpPr txBox="1">
              <a:spLocks noChangeArrowheads="1"/>
            </p:cNvSpPr>
            <p:nvPr/>
          </p:nvSpPr>
          <p:spPr bwMode="auto">
            <a:xfrm>
              <a:off x="3853" y="1203"/>
              <a:ext cx="1464" cy="366"/>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FFFFFF"/>
                  </a:solidFill>
                  <a:cs typeface="Arial" charset="0"/>
                </a:rPr>
                <a:t>134 patients not randomized</a:t>
              </a:r>
            </a:p>
          </p:txBody>
        </p:sp>
        <p:sp>
          <p:nvSpPr>
            <p:cNvPr id="153639" name="Rectangle 27"/>
            <p:cNvSpPr>
              <a:spLocks noChangeArrowheads="1"/>
            </p:cNvSpPr>
            <p:nvPr/>
          </p:nvSpPr>
          <p:spPr bwMode="auto">
            <a:xfrm>
              <a:off x="3832" y="1176"/>
              <a:ext cx="1536" cy="384"/>
            </a:xfrm>
            <a:prstGeom prst="rect">
              <a:avLst/>
            </a:prstGeom>
            <a:noFill/>
            <a:ln w="28575">
              <a:solidFill>
                <a:srgbClr val="FFCC00"/>
              </a:solidFill>
              <a:miter lim="800000"/>
              <a:headEnd/>
              <a:tailEnd/>
            </a:ln>
          </p:spPr>
          <p:txBody>
            <a:bodyPr wrap="none" anchor="ctr"/>
            <a:lstStyle/>
            <a:p>
              <a:pPr algn="ctr" fontAlgn="base">
                <a:spcBef>
                  <a:spcPct val="50000"/>
                </a:spcBef>
                <a:spcAft>
                  <a:spcPct val="0"/>
                </a:spcAft>
              </a:pPr>
              <a:endParaRPr lang="en-GB" sz="1600" b="1">
                <a:solidFill>
                  <a:srgbClr val="333333"/>
                </a:solidFill>
                <a:cs typeface="Arial" charset="0"/>
              </a:endParaRPr>
            </a:p>
          </p:txBody>
        </p:sp>
      </p:grpSp>
      <p:grpSp>
        <p:nvGrpSpPr>
          <p:cNvPr id="153609" name="Group 29"/>
          <p:cNvGrpSpPr>
            <a:grpSpLocks/>
          </p:cNvGrpSpPr>
          <p:nvPr/>
        </p:nvGrpSpPr>
        <p:grpSpPr bwMode="auto">
          <a:xfrm>
            <a:off x="3309938" y="1962150"/>
            <a:ext cx="2438400" cy="623888"/>
            <a:chOff x="3832" y="1176"/>
            <a:chExt cx="1536" cy="393"/>
          </a:xfrm>
        </p:grpSpPr>
        <p:sp>
          <p:nvSpPr>
            <p:cNvPr id="153636" name="Text Box 30"/>
            <p:cNvSpPr txBox="1">
              <a:spLocks noChangeArrowheads="1"/>
            </p:cNvSpPr>
            <p:nvPr/>
          </p:nvSpPr>
          <p:spPr bwMode="auto">
            <a:xfrm>
              <a:off x="3853" y="1203"/>
              <a:ext cx="1464" cy="366"/>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FFFFFF"/>
                  </a:solidFill>
                  <a:cs typeface="Arial" charset="0"/>
                </a:rPr>
                <a:t>18,624 patients randomized</a:t>
              </a:r>
            </a:p>
          </p:txBody>
        </p:sp>
        <p:sp>
          <p:nvSpPr>
            <p:cNvPr id="153637" name="Rectangle 31"/>
            <p:cNvSpPr>
              <a:spLocks noChangeArrowheads="1"/>
            </p:cNvSpPr>
            <p:nvPr/>
          </p:nvSpPr>
          <p:spPr bwMode="auto">
            <a:xfrm>
              <a:off x="3832" y="1176"/>
              <a:ext cx="1536" cy="384"/>
            </a:xfrm>
            <a:prstGeom prst="rect">
              <a:avLst/>
            </a:prstGeom>
            <a:noFill/>
            <a:ln w="28575">
              <a:solidFill>
                <a:srgbClr val="FFCC00"/>
              </a:solidFill>
              <a:miter lim="800000"/>
              <a:headEnd/>
              <a:tailEnd/>
            </a:ln>
          </p:spPr>
          <p:txBody>
            <a:bodyPr wrap="none" anchor="ctr"/>
            <a:lstStyle/>
            <a:p>
              <a:pPr algn="ctr" fontAlgn="base">
                <a:spcBef>
                  <a:spcPct val="50000"/>
                </a:spcBef>
                <a:spcAft>
                  <a:spcPct val="0"/>
                </a:spcAft>
              </a:pPr>
              <a:endParaRPr lang="en-GB" sz="1600" b="1">
                <a:solidFill>
                  <a:srgbClr val="333333"/>
                </a:solidFill>
                <a:cs typeface="Arial" charset="0"/>
              </a:endParaRPr>
            </a:p>
          </p:txBody>
        </p:sp>
      </p:grpSp>
      <p:grpSp>
        <p:nvGrpSpPr>
          <p:cNvPr id="153610" name="Group 32"/>
          <p:cNvGrpSpPr>
            <a:grpSpLocks/>
          </p:cNvGrpSpPr>
          <p:nvPr/>
        </p:nvGrpSpPr>
        <p:grpSpPr bwMode="auto">
          <a:xfrm>
            <a:off x="525463" y="2582863"/>
            <a:ext cx="2438400" cy="623887"/>
            <a:chOff x="3832" y="1176"/>
            <a:chExt cx="1536" cy="393"/>
          </a:xfrm>
        </p:grpSpPr>
        <p:sp>
          <p:nvSpPr>
            <p:cNvPr id="153634" name="Text Box 33"/>
            <p:cNvSpPr txBox="1">
              <a:spLocks noChangeArrowheads="1"/>
            </p:cNvSpPr>
            <p:nvPr/>
          </p:nvSpPr>
          <p:spPr bwMode="auto">
            <a:xfrm>
              <a:off x="3853" y="1203"/>
              <a:ext cx="1464" cy="366"/>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FFFFFF"/>
                  </a:solidFill>
                  <a:cs typeface="Arial" charset="0"/>
                </a:rPr>
                <a:t>NSTEMI/UA/other: 10,194 patients</a:t>
              </a:r>
            </a:p>
          </p:txBody>
        </p:sp>
        <p:sp>
          <p:nvSpPr>
            <p:cNvPr id="153635" name="Rectangle 34"/>
            <p:cNvSpPr>
              <a:spLocks noChangeArrowheads="1"/>
            </p:cNvSpPr>
            <p:nvPr/>
          </p:nvSpPr>
          <p:spPr bwMode="auto">
            <a:xfrm>
              <a:off x="3832" y="1176"/>
              <a:ext cx="1536" cy="384"/>
            </a:xfrm>
            <a:prstGeom prst="rect">
              <a:avLst/>
            </a:prstGeom>
            <a:noFill/>
            <a:ln w="28575">
              <a:solidFill>
                <a:srgbClr val="FFCC00"/>
              </a:solidFill>
              <a:miter lim="800000"/>
              <a:headEnd/>
              <a:tailEnd/>
            </a:ln>
          </p:spPr>
          <p:txBody>
            <a:bodyPr wrap="none" anchor="ctr"/>
            <a:lstStyle/>
            <a:p>
              <a:pPr algn="ctr" fontAlgn="base">
                <a:spcBef>
                  <a:spcPct val="50000"/>
                </a:spcBef>
                <a:spcAft>
                  <a:spcPct val="0"/>
                </a:spcAft>
              </a:pPr>
              <a:endParaRPr lang="en-GB" sz="1600" b="1">
                <a:solidFill>
                  <a:srgbClr val="333333"/>
                </a:solidFill>
                <a:cs typeface="Arial" charset="0"/>
              </a:endParaRPr>
            </a:p>
          </p:txBody>
        </p:sp>
      </p:grpSp>
      <p:sp>
        <p:nvSpPr>
          <p:cNvPr id="153611" name="Line 35"/>
          <p:cNvSpPr>
            <a:spLocks noChangeShapeType="1"/>
          </p:cNvSpPr>
          <p:nvPr/>
        </p:nvSpPr>
        <p:spPr bwMode="auto">
          <a:xfrm>
            <a:off x="2965450" y="2882900"/>
            <a:ext cx="1566863" cy="0"/>
          </a:xfrm>
          <a:prstGeom prst="line">
            <a:avLst/>
          </a:pr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8446" name="Rectangle 38"/>
          <p:cNvSpPr>
            <a:spLocks noChangeArrowheads="1"/>
          </p:cNvSpPr>
          <p:nvPr/>
        </p:nvSpPr>
        <p:spPr bwMode="auto">
          <a:xfrm>
            <a:off x="3313113" y="3168650"/>
            <a:ext cx="2438400" cy="609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FFCC00"/>
            </a:solidFill>
            <a:miter lim="800000"/>
            <a:headEnd/>
            <a:tailEnd/>
          </a:ln>
        </p:spPr>
        <p:txBody>
          <a:bodyPr wrap="none" anchor="ctr"/>
          <a:lstStyle/>
          <a:p>
            <a:pPr algn="ctr" fontAlgn="base">
              <a:spcBef>
                <a:spcPct val="50000"/>
              </a:spcBef>
              <a:spcAft>
                <a:spcPct val="0"/>
              </a:spcAft>
              <a:defRPr/>
            </a:pPr>
            <a:endParaRPr lang="en-US" sz="1600" b="1">
              <a:solidFill>
                <a:srgbClr val="333333"/>
              </a:solidFill>
              <a:cs typeface="Arial" charset="0"/>
            </a:endParaRPr>
          </a:p>
        </p:txBody>
      </p:sp>
      <p:sp>
        <p:nvSpPr>
          <p:cNvPr id="18468" name="Rectangle 42"/>
          <p:cNvSpPr>
            <a:spLocks noChangeArrowheads="1"/>
          </p:cNvSpPr>
          <p:nvPr/>
        </p:nvSpPr>
        <p:spPr bwMode="auto">
          <a:xfrm>
            <a:off x="508000" y="3968750"/>
            <a:ext cx="2438400" cy="8540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FFCC00"/>
            </a:solidFill>
            <a:miter lim="800000"/>
            <a:headEnd/>
            <a:tailEnd/>
          </a:ln>
        </p:spPr>
        <p:txBody>
          <a:bodyPr wrap="none" anchor="ctr"/>
          <a:lstStyle/>
          <a:p>
            <a:pPr algn="ctr" fontAlgn="base">
              <a:spcBef>
                <a:spcPct val="50000"/>
              </a:spcBef>
              <a:spcAft>
                <a:spcPct val="0"/>
              </a:spcAft>
              <a:defRPr/>
            </a:pPr>
            <a:endParaRPr lang="en-US" sz="1600" b="1">
              <a:solidFill>
                <a:srgbClr val="333333"/>
              </a:solidFill>
              <a:cs typeface="Arial" charset="0"/>
            </a:endParaRPr>
          </a:p>
        </p:txBody>
      </p:sp>
      <p:sp>
        <p:nvSpPr>
          <p:cNvPr id="18466" name="Rectangle 49"/>
          <p:cNvSpPr>
            <a:spLocks noChangeArrowheads="1"/>
          </p:cNvSpPr>
          <p:nvPr/>
        </p:nvSpPr>
        <p:spPr bwMode="auto">
          <a:xfrm>
            <a:off x="6154738" y="3968750"/>
            <a:ext cx="2438400" cy="8540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FFCC00"/>
            </a:solidFill>
            <a:miter lim="800000"/>
            <a:headEnd/>
            <a:tailEnd/>
          </a:ln>
        </p:spPr>
        <p:txBody>
          <a:bodyPr wrap="none" anchor="ctr"/>
          <a:lstStyle/>
          <a:p>
            <a:pPr algn="ctr" fontAlgn="base">
              <a:spcBef>
                <a:spcPct val="50000"/>
              </a:spcBef>
              <a:spcAft>
                <a:spcPct val="0"/>
              </a:spcAft>
              <a:defRPr/>
            </a:pPr>
            <a:endParaRPr lang="en-US" sz="1600" b="1">
              <a:solidFill>
                <a:srgbClr val="333333"/>
              </a:solidFill>
              <a:cs typeface="Arial" charset="0"/>
            </a:endParaRPr>
          </a:p>
        </p:txBody>
      </p:sp>
      <p:sp>
        <p:nvSpPr>
          <p:cNvPr id="18464" name="Rectangle 52"/>
          <p:cNvSpPr>
            <a:spLocks noChangeArrowheads="1"/>
          </p:cNvSpPr>
          <p:nvPr/>
        </p:nvSpPr>
        <p:spPr bwMode="auto">
          <a:xfrm>
            <a:off x="1976438" y="5037138"/>
            <a:ext cx="2438400" cy="8540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FFCC00"/>
            </a:solidFill>
            <a:miter lim="800000"/>
            <a:headEnd/>
            <a:tailEnd/>
          </a:ln>
        </p:spPr>
        <p:txBody>
          <a:bodyPr wrap="none" anchor="ctr"/>
          <a:lstStyle/>
          <a:p>
            <a:pPr algn="ctr" fontAlgn="base">
              <a:spcBef>
                <a:spcPct val="50000"/>
              </a:spcBef>
              <a:spcAft>
                <a:spcPct val="0"/>
              </a:spcAft>
              <a:defRPr/>
            </a:pPr>
            <a:endParaRPr lang="en-US" sz="1600" b="1">
              <a:solidFill>
                <a:srgbClr val="333333"/>
              </a:solidFill>
              <a:cs typeface="Arial" charset="0"/>
            </a:endParaRPr>
          </a:p>
        </p:txBody>
      </p:sp>
      <p:sp>
        <p:nvSpPr>
          <p:cNvPr id="18462" name="Rectangle 55"/>
          <p:cNvSpPr>
            <a:spLocks noChangeArrowheads="1"/>
          </p:cNvSpPr>
          <p:nvPr/>
        </p:nvSpPr>
        <p:spPr bwMode="auto">
          <a:xfrm>
            <a:off x="4711700" y="5037138"/>
            <a:ext cx="2438400" cy="8540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FFCC00"/>
            </a:solidFill>
            <a:miter lim="800000"/>
            <a:headEnd/>
            <a:tailEnd/>
          </a:ln>
        </p:spPr>
        <p:txBody>
          <a:bodyPr wrap="none" anchor="ctr"/>
          <a:lstStyle/>
          <a:p>
            <a:pPr algn="ctr" fontAlgn="base">
              <a:spcBef>
                <a:spcPct val="50000"/>
              </a:spcBef>
              <a:spcAft>
                <a:spcPct val="0"/>
              </a:spcAft>
              <a:defRPr/>
            </a:pPr>
            <a:endParaRPr lang="en-US" sz="1600" b="1">
              <a:solidFill>
                <a:srgbClr val="333333"/>
              </a:solidFill>
              <a:cs typeface="Arial" charset="0"/>
            </a:endParaRPr>
          </a:p>
        </p:txBody>
      </p:sp>
      <p:sp>
        <p:nvSpPr>
          <p:cNvPr id="18452" name="Rectangle 58"/>
          <p:cNvSpPr>
            <a:spLocks noChangeArrowheads="1"/>
          </p:cNvSpPr>
          <p:nvPr/>
        </p:nvSpPr>
        <p:spPr bwMode="auto">
          <a:xfrm>
            <a:off x="514350" y="6083300"/>
            <a:ext cx="2438400" cy="609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FFCC00"/>
            </a:solidFill>
            <a:miter lim="800000"/>
            <a:headEnd/>
            <a:tailEnd/>
          </a:ln>
        </p:spPr>
        <p:txBody>
          <a:bodyPr wrap="none" anchor="ctr"/>
          <a:lstStyle/>
          <a:p>
            <a:pPr algn="ctr" fontAlgn="base">
              <a:spcBef>
                <a:spcPct val="50000"/>
              </a:spcBef>
              <a:spcAft>
                <a:spcPct val="0"/>
              </a:spcAft>
              <a:defRPr/>
            </a:pPr>
            <a:endParaRPr lang="en-US" sz="1600" b="1">
              <a:solidFill>
                <a:srgbClr val="333333"/>
              </a:solidFill>
              <a:cs typeface="Arial" charset="0"/>
            </a:endParaRPr>
          </a:p>
        </p:txBody>
      </p:sp>
      <p:sp>
        <p:nvSpPr>
          <p:cNvPr id="18454" name="Rectangle 61"/>
          <p:cNvSpPr>
            <a:spLocks noChangeArrowheads="1"/>
          </p:cNvSpPr>
          <p:nvPr/>
        </p:nvSpPr>
        <p:spPr bwMode="auto">
          <a:xfrm>
            <a:off x="6181725" y="6073775"/>
            <a:ext cx="2438400" cy="609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FFCC00"/>
            </a:solidFill>
            <a:miter lim="800000"/>
            <a:headEnd/>
            <a:tailEnd/>
          </a:ln>
        </p:spPr>
        <p:txBody>
          <a:bodyPr wrap="none" anchor="ctr"/>
          <a:lstStyle/>
          <a:p>
            <a:pPr algn="ctr" fontAlgn="base">
              <a:spcBef>
                <a:spcPct val="50000"/>
              </a:spcBef>
              <a:spcAft>
                <a:spcPct val="0"/>
              </a:spcAft>
              <a:defRPr/>
            </a:pPr>
            <a:endParaRPr lang="en-US" sz="1600" b="1">
              <a:solidFill>
                <a:srgbClr val="333333"/>
              </a:solidFill>
              <a:cs typeface="Arial" charset="0"/>
            </a:endParaRPr>
          </a:p>
        </p:txBody>
      </p:sp>
      <p:sp>
        <p:nvSpPr>
          <p:cNvPr id="153619" name="Line 62"/>
          <p:cNvSpPr>
            <a:spLocks noChangeShapeType="1"/>
          </p:cNvSpPr>
          <p:nvPr/>
        </p:nvSpPr>
        <p:spPr bwMode="auto">
          <a:xfrm>
            <a:off x="4548188" y="3778250"/>
            <a:ext cx="0" cy="611188"/>
          </a:xfrm>
          <a:prstGeom prst="line">
            <a:avLst/>
          </a:pr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53620" name="Line 64"/>
          <p:cNvSpPr>
            <a:spLocks noChangeShapeType="1"/>
          </p:cNvSpPr>
          <p:nvPr/>
        </p:nvSpPr>
        <p:spPr bwMode="auto">
          <a:xfrm>
            <a:off x="2952750" y="4402138"/>
            <a:ext cx="3221038" cy="0"/>
          </a:xfrm>
          <a:prstGeom prst="line">
            <a:avLst/>
          </a:pr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53621" name="Line 65"/>
          <p:cNvSpPr>
            <a:spLocks noChangeShapeType="1"/>
          </p:cNvSpPr>
          <p:nvPr/>
        </p:nvSpPr>
        <p:spPr bwMode="auto">
          <a:xfrm>
            <a:off x="1190625" y="4832350"/>
            <a:ext cx="0" cy="1255713"/>
          </a:xfrm>
          <a:prstGeom prst="line">
            <a:avLst/>
          </a:pr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53622" name="Line 66"/>
          <p:cNvSpPr>
            <a:spLocks noChangeShapeType="1"/>
          </p:cNvSpPr>
          <p:nvPr/>
        </p:nvSpPr>
        <p:spPr bwMode="auto">
          <a:xfrm>
            <a:off x="8188325" y="4837113"/>
            <a:ext cx="0" cy="1255712"/>
          </a:xfrm>
          <a:prstGeom prst="line">
            <a:avLst/>
          </a:prstGeom>
          <a:noFill/>
          <a:ln w="28575">
            <a:solidFill>
              <a:srgbClr val="FFC0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53623" name="Line 68"/>
          <p:cNvSpPr>
            <a:spLocks noChangeShapeType="1"/>
          </p:cNvSpPr>
          <p:nvPr/>
        </p:nvSpPr>
        <p:spPr bwMode="auto">
          <a:xfrm flipH="1">
            <a:off x="1200150" y="5456238"/>
            <a:ext cx="757238" cy="0"/>
          </a:xfrm>
          <a:prstGeom prst="line">
            <a:avLst/>
          </a:prstGeom>
          <a:noFill/>
          <a:ln w="28575">
            <a:solidFill>
              <a:srgbClr val="FFCC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53624" name="Line 70"/>
          <p:cNvSpPr>
            <a:spLocks noChangeShapeType="1"/>
          </p:cNvSpPr>
          <p:nvPr/>
        </p:nvSpPr>
        <p:spPr bwMode="auto">
          <a:xfrm>
            <a:off x="7158038" y="5438775"/>
            <a:ext cx="1046162" cy="0"/>
          </a:xfrm>
          <a:prstGeom prst="line">
            <a:avLst/>
          </a:prstGeom>
          <a:noFill/>
          <a:ln w="28575">
            <a:solidFill>
              <a:srgbClr val="FFC000"/>
            </a:solidFill>
            <a:round/>
            <a:headEnd/>
            <a:tailEnd/>
          </a:ln>
        </p:spPr>
        <p:txBody>
          <a:bodyPr/>
          <a:lstStyle/>
          <a:p>
            <a:pPr defTabSz="457200" fontAlgn="base">
              <a:spcBef>
                <a:spcPct val="0"/>
              </a:spcBef>
              <a:spcAft>
                <a:spcPct val="0"/>
              </a:spcAft>
            </a:pPr>
            <a:endParaRPr lang="fr-FR">
              <a:solidFill>
                <a:prstClr val="black"/>
              </a:solidFill>
              <a:cs typeface="Arial" charset="0"/>
            </a:endParaRPr>
          </a:p>
        </p:txBody>
      </p:sp>
      <p:sp>
        <p:nvSpPr>
          <p:cNvPr id="153625" name="Text Box 37"/>
          <p:cNvSpPr txBox="1">
            <a:spLocks noChangeArrowheads="1"/>
          </p:cNvSpPr>
          <p:nvPr/>
        </p:nvSpPr>
        <p:spPr bwMode="auto">
          <a:xfrm>
            <a:off x="3371850" y="3316288"/>
            <a:ext cx="2324100" cy="336550"/>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000066"/>
                </a:solidFill>
                <a:cs typeface="Arial" charset="0"/>
              </a:rPr>
              <a:t>STEMI: 8,430 patients</a:t>
            </a:r>
          </a:p>
        </p:txBody>
      </p:sp>
      <p:sp>
        <p:nvSpPr>
          <p:cNvPr id="153626" name="Text Box 41"/>
          <p:cNvSpPr txBox="1">
            <a:spLocks noChangeArrowheads="1"/>
          </p:cNvSpPr>
          <p:nvPr/>
        </p:nvSpPr>
        <p:spPr bwMode="auto">
          <a:xfrm>
            <a:off x="563563" y="3994150"/>
            <a:ext cx="2324100" cy="825500"/>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000066"/>
                </a:solidFill>
                <a:cs typeface="Arial" charset="0"/>
              </a:rPr>
              <a:t>Randomized to ticagrelor*: efficacy population N= 4,201 </a:t>
            </a:r>
          </a:p>
        </p:txBody>
      </p:sp>
      <p:sp>
        <p:nvSpPr>
          <p:cNvPr id="153627" name="Text Box 48"/>
          <p:cNvSpPr txBox="1">
            <a:spLocks noChangeArrowheads="1"/>
          </p:cNvSpPr>
          <p:nvPr/>
        </p:nvSpPr>
        <p:spPr bwMode="auto">
          <a:xfrm>
            <a:off x="6211888" y="3994150"/>
            <a:ext cx="2324100" cy="825500"/>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000066"/>
                </a:solidFill>
                <a:cs typeface="Arial" charset="0"/>
              </a:rPr>
              <a:t>Randomized to clopidogrel: efficacy population N= 4,229 </a:t>
            </a:r>
          </a:p>
        </p:txBody>
      </p:sp>
      <p:sp>
        <p:nvSpPr>
          <p:cNvPr id="153628" name="Text Box 51"/>
          <p:cNvSpPr txBox="1">
            <a:spLocks noChangeArrowheads="1"/>
          </p:cNvSpPr>
          <p:nvPr/>
        </p:nvSpPr>
        <p:spPr bwMode="auto">
          <a:xfrm>
            <a:off x="2033588" y="5057775"/>
            <a:ext cx="2324100" cy="825500"/>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000066"/>
                </a:solidFill>
                <a:cs typeface="Arial" charset="0"/>
              </a:rPr>
              <a:t>No intake of study medication: 36 patients </a:t>
            </a:r>
          </a:p>
        </p:txBody>
      </p:sp>
      <p:sp>
        <p:nvSpPr>
          <p:cNvPr id="153629" name="Text Box 54"/>
          <p:cNvSpPr txBox="1">
            <a:spLocks noChangeArrowheads="1"/>
          </p:cNvSpPr>
          <p:nvPr/>
        </p:nvSpPr>
        <p:spPr bwMode="auto">
          <a:xfrm>
            <a:off x="4776788" y="5057775"/>
            <a:ext cx="2324100" cy="825500"/>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000066"/>
                </a:solidFill>
                <a:cs typeface="Arial" charset="0"/>
              </a:rPr>
              <a:t>No intake of study medication: 48 patients </a:t>
            </a:r>
          </a:p>
        </p:txBody>
      </p:sp>
      <p:sp>
        <p:nvSpPr>
          <p:cNvPr id="153630" name="Text Box 57"/>
          <p:cNvSpPr txBox="1">
            <a:spLocks noChangeArrowheads="1"/>
          </p:cNvSpPr>
          <p:nvPr/>
        </p:nvSpPr>
        <p:spPr bwMode="auto">
          <a:xfrm>
            <a:off x="565150" y="6103938"/>
            <a:ext cx="2324100" cy="581025"/>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000066"/>
                </a:solidFill>
                <a:cs typeface="Arial" charset="0"/>
              </a:rPr>
              <a:t>Safety population N=4,165</a:t>
            </a:r>
          </a:p>
        </p:txBody>
      </p:sp>
      <p:sp>
        <p:nvSpPr>
          <p:cNvPr id="153631" name="Text Box 60"/>
          <p:cNvSpPr txBox="1">
            <a:spLocks noChangeArrowheads="1"/>
          </p:cNvSpPr>
          <p:nvPr/>
        </p:nvSpPr>
        <p:spPr bwMode="auto">
          <a:xfrm>
            <a:off x="6232525" y="6084888"/>
            <a:ext cx="2324100" cy="581025"/>
          </a:xfrm>
          <a:prstGeom prst="rect">
            <a:avLst/>
          </a:prstGeom>
          <a:noFill/>
          <a:ln w="28575">
            <a:noFill/>
            <a:miter lim="800000"/>
            <a:headEnd/>
            <a:tailEnd/>
          </a:ln>
        </p:spPr>
        <p:txBody>
          <a:bodyPr>
            <a:spAutoFit/>
          </a:bodyPr>
          <a:lstStyle/>
          <a:p>
            <a:pPr algn="ctr" fontAlgn="base">
              <a:spcBef>
                <a:spcPct val="50000"/>
              </a:spcBef>
              <a:spcAft>
                <a:spcPct val="0"/>
              </a:spcAft>
            </a:pPr>
            <a:r>
              <a:rPr lang="en-US" sz="1600" b="1">
                <a:solidFill>
                  <a:srgbClr val="000066"/>
                </a:solidFill>
                <a:cs typeface="Arial" charset="0"/>
              </a:rPr>
              <a:t>Safety population N=4,181</a:t>
            </a:r>
          </a:p>
        </p:txBody>
      </p:sp>
      <p:sp>
        <p:nvSpPr>
          <p:cNvPr id="153632" name="TextBox 1"/>
          <p:cNvSpPr txBox="1">
            <a:spLocks noChangeArrowheads="1"/>
          </p:cNvSpPr>
          <p:nvPr/>
        </p:nvSpPr>
        <p:spPr bwMode="auto">
          <a:xfrm>
            <a:off x="2882900" y="6103938"/>
            <a:ext cx="3233738" cy="600075"/>
          </a:xfrm>
          <a:prstGeom prst="rect">
            <a:avLst/>
          </a:prstGeom>
          <a:noFill/>
          <a:ln w="9525">
            <a:noFill/>
            <a:miter lim="800000"/>
            <a:headEnd/>
            <a:tailEnd/>
          </a:ln>
        </p:spPr>
        <p:txBody>
          <a:bodyPr>
            <a:spAutoFit/>
          </a:bodyPr>
          <a:lstStyle/>
          <a:p>
            <a:pPr algn="r" defTabSz="457200" fontAlgn="base">
              <a:spcBef>
                <a:spcPct val="0"/>
              </a:spcBef>
              <a:spcAft>
                <a:spcPct val="0"/>
              </a:spcAft>
            </a:pPr>
            <a:r>
              <a:rPr lang="en-US" sz="1100" baseline="30000">
                <a:solidFill>
                  <a:prstClr val="white"/>
                </a:solidFill>
                <a:cs typeface="Arial" charset="0"/>
                <a:sym typeface="Symbol" pitchFamily="18" charset="2"/>
              </a:rPr>
              <a:t></a:t>
            </a:r>
            <a:r>
              <a:rPr lang="en-US" sz="1100">
                <a:solidFill>
                  <a:prstClr val="white"/>
                </a:solidFill>
                <a:cs typeface="Arial" charset="0"/>
              </a:rPr>
              <a:t> Currently under review by Health Canada.  All recommendations concerning ticagrelor are conditional on approval by Health Canada. </a:t>
            </a:r>
          </a:p>
        </p:txBody>
      </p:sp>
      <p:sp>
        <p:nvSpPr>
          <p:cNvPr id="153633" name="TextBox 38"/>
          <p:cNvSpPr txBox="1">
            <a:spLocks noChangeArrowheads="1"/>
          </p:cNvSpPr>
          <p:nvPr/>
        </p:nvSpPr>
        <p:spPr bwMode="auto">
          <a:xfrm>
            <a:off x="7543800" y="538163"/>
            <a:ext cx="1163638" cy="400050"/>
          </a:xfrm>
          <a:prstGeom prst="rect">
            <a:avLst/>
          </a:prstGeom>
          <a:noFill/>
          <a:ln w="9525">
            <a:noFill/>
            <a:miter lim="800000"/>
            <a:headEnd/>
            <a:tailEnd/>
          </a:ln>
        </p:spPr>
        <p:txBody>
          <a:bodyPr>
            <a:spAutoFit/>
          </a:bodyPr>
          <a:lstStyle/>
          <a:p>
            <a:pPr defTabSz="457200" fontAlgn="base">
              <a:spcBef>
                <a:spcPct val="0"/>
              </a:spcBef>
              <a:spcAft>
                <a:spcPct val="0"/>
              </a:spcAft>
            </a:pPr>
            <a:r>
              <a:rPr lang="fr-CA" sz="2000" b="1">
                <a:solidFill>
                  <a:prstClr val="white"/>
                </a:solidFill>
                <a:cs typeface="Arial" charset="0"/>
              </a:rPr>
              <a:t>STEMI</a:t>
            </a:r>
          </a:p>
        </p:txBody>
      </p:sp>
    </p:spTree>
    <p:extLst>
      <p:ext uri="{BB962C8B-B14F-4D97-AF65-F5344CB8AC3E}">
        <p14:creationId xmlns:p14="http://schemas.microsoft.com/office/powerpoint/2010/main" val="409171501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lstStyle/>
          <a:p>
            <a:r>
              <a:rPr lang="en-GB" dirty="0" smtClean="0"/>
              <a:t>Primary end point: CV death, MI or stroke</a:t>
            </a:r>
          </a:p>
        </p:txBody>
      </p:sp>
      <p:graphicFrame>
        <p:nvGraphicFramePr>
          <p:cNvPr id="4098" name="Object 4"/>
          <p:cNvGraphicFramePr>
            <a:graphicFrameLocks noChangeAspect="1"/>
          </p:cNvGraphicFramePr>
          <p:nvPr/>
        </p:nvGraphicFramePr>
        <p:xfrm>
          <a:off x="1098550" y="1150938"/>
          <a:ext cx="7192963" cy="4343400"/>
        </p:xfrm>
        <a:graphic>
          <a:graphicData uri="http://schemas.openxmlformats.org/presentationml/2006/ole">
            <mc:AlternateContent xmlns:mc="http://schemas.openxmlformats.org/markup-compatibility/2006">
              <mc:Choice xmlns:v="urn:schemas-microsoft-com:vml" Requires="v">
                <p:oleObj spid="_x0000_s2051" name="CorelDRAW" r:id="rId4" imgW="7931160" imgH="4777560" progId="">
                  <p:embed/>
                </p:oleObj>
              </mc:Choice>
              <mc:Fallback>
                <p:oleObj name="CorelDRAW" r:id="rId4" imgW="7931160" imgH="4777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550" y="1150938"/>
                        <a:ext cx="7192963" cy="43434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4100" name="Text Box 5"/>
          <p:cNvSpPr txBox="1">
            <a:spLocks noChangeArrowheads="1"/>
          </p:cNvSpPr>
          <p:nvPr/>
        </p:nvSpPr>
        <p:spPr bwMode="auto">
          <a:xfrm>
            <a:off x="1008063" y="5446713"/>
            <a:ext cx="7666037" cy="304800"/>
          </a:xfrm>
          <a:prstGeom prst="rect">
            <a:avLst/>
          </a:prstGeom>
          <a:noFill/>
          <a:ln w="9525" algn="ctr">
            <a:noFill/>
            <a:miter lim="800000"/>
            <a:headEnd/>
            <a:tailEnd/>
          </a:ln>
        </p:spPr>
        <p:txBody>
          <a:bodyPr>
            <a:spAutoFit/>
          </a:bodyPr>
          <a:lstStyle/>
          <a:p>
            <a:pPr fontAlgn="base">
              <a:spcBef>
                <a:spcPct val="50000"/>
              </a:spcBef>
              <a:spcAft>
                <a:spcPct val="0"/>
              </a:spcAft>
              <a:tabLst>
                <a:tab pos="255588" algn="ctr"/>
                <a:tab pos="833438" algn="ctr"/>
                <a:tab pos="1411288" algn="ctr"/>
                <a:tab pos="1989138" algn="ctr"/>
                <a:tab pos="2560638" algn="ctr"/>
                <a:tab pos="3138488" algn="ctr"/>
                <a:tab pos="3716338" algn="ctr"/>
                <a:tab pos="4294188" algn="ctr"/>
                <a:tab pos="4872038" algn="ctr"/>
                <a:tab pos="5441950" algn="ctr"/>
                <a:tab pos="6019800" algn="ctr"/>
                <a:tab pos="6591300" algn="ctr"/>
                <a:tab pos="7169150" algn="ctr"/>
              </a:tabLst>
            </a:pPr>
            <a:r>
              <a:rPr lang="en-GB" sz="1400" b="1">
                <a:solidFill>
                  <a:prstClr val="white"/>
                </a:solidFill>
                <a:ea typeface="ＭＳ Ｐゴシック" pitchFamily="34" charset="-128"/>
                <a:cs typeface="Arial" charset="0"/>
              </a:rPr>
              <a:t>	0	1	2	3	4	5	6	7	8	9	10	11	12</a:t>
            </a:r>
          </a:p>
        </p:txBody>
      </p:sp>
      <p:sp>
        <p:nvSpPr>
          <p:cNvPr id="4101" name="Text Box 6"/>
          <p:cNvSpPr txBox="1">
            <a:spLocks noChangeArrowheads="1"/>
          </p:cNvSpPr>
          <p:nvPr/>
        </p:nvSpPr>
        <p:spPr bwMode="auto">
          <a:xfrm>
            <a:off x="641350" y="998538"/>
            <a:ext cx="519113" cy="4514850"/>
          </a:xfrm>
          <a:prstGeom prst="rect">
            <a:avLst/>
          </a:prstGeom>
          <a:noFill/>
          <a:ln w="9525" algn="ctr">
            <a:noFill/>
            <a:miter lim="800000"/>
            <a:headEnd/>
            <a:tailEnd/>
          </a:ln>
        </p:spPr>
        <p:txBody>
          <a:bodyPr>
            <a:spAutoFit/>
          </a:bodyPr>
          <a:lstStyle/>
          <a:p>
            <a:pPr algn="r" fontAlgn="base">
              <a:spcBef>
                <a:spcPct val="0"/>
              </a:spcBef>
              <a:spcAft>
                <a:spcPct val="65000"/>
              </a:spcAft>
            </a:pPr>
            <a:r>
              <a:rPr lang="en-GB" sz="1400" b="1">
                <a:solidFill>
                  <a:prstClr val="white"/>
                </a:solidFill>
                <a:ea typeface="ＭＳ Ｐゴシック" pitchFamily="34" charset="-128"/>
                <a:cs typeface="Arial" charset="0"/>
              </a:rPr>
              <a:t>12</a:t>
            </a:r>
          </a:p>
          <a:p>
            <a:pPr algn="r" fontAlgn="base">
              <a:spcBef>
                <a:spcPct val="0"/>
              </a:spcBef>
              <a:spcAft>
                <a:spcPct val="65000"/>
              </a:spcAft>
            </a:pPr>
            <a:r>
              <a:rPr lang="en-GB" sz="1400" b="1">
                <a:solidFill>
                  <a:prstClr val="white"/>
                </a:solidFill>
                <a:ea typeface="ＭＳ Ｐゴシック" pitchFamily="34" charset="-128"/>
                <a:cs typeface="Arial" charset="0"/>
              </a:rPr>
              <a:t>11</a:t>
            </a:r>
          </a:p>
          <a:p>
            <a:pPr algn="r" fontAlgn="base">
              <a:spcBef>
                <a:spcPct val="0"/>
              </a:spcBef>
              <a:spcAft>
                <a:spcPct val="65000"/>
              </a:spcAft>
            </a:pPr>
            <a:r>
              <a:rPr lang="en-GB" sz="1400" b="1">
                <a:solidFill>
                  <a:prstClr val="white"/>
                </a:solidFill>
                <a:ea typeface="ＭＳ Ｐゴシック" pitchFamily="34" charset="-128"/>
                <a:cs typeface="Arial" charset="0"/>
              </a:rPr>
              <a:t>10</a:t>
            </a:r>
          </a:p>
          <a:p>
            <a:pPr algn="r" fontAlgn="base">
              <a:spcBef>
                <a:spcPct val="0"/>
              </a:spcBef>
              <a:spcAft>
                <a:spcPct val="65000"/>
              </a:spcAft>
            </a:pPr>
            <a:r>
              <a:rPr lang="en-GB" sz="1400" b="1">
                <a:solidFill>
                  <a:prstClr val="white"/>
                </a:solidFill>
                <a:ea typeface="ＭＳ Ｐゴシック" pitchFamily="34" charset="-128"/>
                <a:cs typeface="Arial" charset="0"/>
              </a:rPr>
              <a:t>9</a:t>
            </a:r>
          </a:p>
          <a:p>
            <a:pPr algn="r" fontAlgn="base">
              <a:spcBef>
                <a:spcPct val="0"/>
              </a:spcBef>
              <a:spcAft>
                <a:spcPct val="65000"/>
              </a:spcAft>
            </a:pPr>
            <a:r>
              <a:rPr lang="en-GB" sz="1400" b="1">
                <a:solidFill>
                  <a:prstClr val="white"/>
                </a:solidFill>
                <a:ea typeface="ＭＳ Ｐゴシック" pitchFamily="34" charset="-128"/>
                <a:cs typeface="Arial" charset="0"/>
              </a:rPr>
              <a:t>8</a:t>
            </a:r>
          </a:p>
          <a:p>
            <a:pPr algn="r" fontAlgn="base">
              <a:spcBef>
                <a:spcPct val="0"/>
              </a:spcBef>
              <a:spcAft>
                <a:spcPct val="65000"/>
              </a:spcAft>
            </a:pPr>
            <a:r>
              <a:rPr lang="en-GB" sz="1400" b="1">
                <a:solidFill>
                  <a:prstClr val="white"/>
                </a:solidFill>
                <a:ea typeface="ＭＳ Ｐゴシック" pitchFamily="34" charset="-128"/>
                <a:cs typeface="Arial" charset="0"/>
              </a:rPr>
              <a:t>7</a:t>
            </a:r>
          </a:p>
          <a:p>
            <a:pPr algn="r" fontAlgn="base">
              <a:spcBef>
                <a:spcPct val="0"/>
              </a:spcBef>
              <a:spcAft>
                <a:spcPct val="65000"/>
              </a:spcAft>
            </a:pPr>
            <a:r>
              <a:rPr lang="en-GB" sz="1400" b="1">
                <a:solidFill>
                  <a:prstClr val="white"/>
                </a:solidFill>
                <a:ea typeface="ＭＳ Ｐゴシック" pitchFamily="34" charset="-128"/>
                <a:cs typeface="Arial" charset="0"/>
              </a:rPr>
              <a:t>6</a:t>
            </a:r>
          </a:p>
          <a:p>
            <a:pPr algn="r" fontAlgn="base">
              <a:spcBef>
                <a:spcPct val="0"/>
              </a:spcBef>
              <a:spcAft>
                <a:spcPct val="65000"/>
              </a:spcAft>
            </a:pPr>
            <a:r>
              <a:rPr lang="en-GB" sz="1400" b="1">
                <a:solidFill>
                  <a:prstClr val="white"/>
                </a:solidFill>
                <a:ea typeface="ＭＳ Ｐゴシック" pitchFamily="34" charset="-128"/>
                <a:cs typeface="Arial" charset="0"/>
              </a:rPr>
              <a:t>5</a:t>
            </a:r>
          </a:p>
          <a:p>
            <a:pPr algn="r" fontAlgn="base">
              <a:spcBef>
                <a:spcPct val="0"/>
              </a:spcBef>
              <a:spcAft>
                <a:spcPct val="65000"/>
              </a:spcAft>
            </a:pPr>
            <a:r>
              <a:rPr lang="en-GB" sz="1400" b="1">
                <a:solidFill>
                  <a:prstClr val="white"/>
                </a:solidFill>
                <a:ea typeface="ＭＳ Ｐゴシック" pitchFamily="34" charset="-128"/>
                <a:cs typeface="Arial" charset="0"/>
              </a:rPr>
              <a:t>4</a:t>
            </a:r>
          </a:p>
          <a:p>
            <a:pPr algn="r" fontAlgn="base">
              <a:spcBef>
                <a:spcPct val="0"/>
              </a:spcBef>
              <a:spcAft>
                <a:spcPct val="65000"/>
              </a:spcAft>
            </a:pPr>
            <a:r>
              <a:rPr lang="en-GB" sz="1400" b="1">
                <a:solidFill>
                  <a:prstClr val="white"/>
                </a:solidFill>
                <a:ea typeface="ＭＳ Ｐゴシック" pitchFamily="34" charset="-128"/>
                <a:cs typeface="Arial" charset="0"/>
              </a:rPr>
              <a:t>3</a:t>
            </a:r>
          </a:p>
          <a:p>
            <a:pPr algn="r" fontAlgn="base">
              <a:spcBef>
                <a:spcPct val="0"/>
              </a:spcBef>
              <a:spcAft>
                <a:spcPct val="65000"/>
              </a:spcAft>
            </a:pPr>
            <a:r>
              <a:rPr lang="en-GB" sz="1400" b="1">
                <a:solidFill>
                  <a:prstClr val="white"/>
                </a:solidFill>
                <a:ea typeface="ＭＳ Ｐゴシック" pitchFamily="34" charset="-128"/>
                <a:cs typeface="Arial" charset="0"/>
              </a:rPr>
              <a:t>2</a:t>
            </a:r>
          </a:p>
          <a:p>
            <a:pPr algn="r" fontAlgn="base">
              <a:spcBef>
                <a:spcPct val="0"/>
              </a:spcBef>
              <a:spcAft>
                <a:spcPct val="65000"/>
              </a:spcAft>
            </a:pPr>
            <a:r>
              <a:rPr lang="en-GB" sz="1400" b="1">
                <a:solidFill>
                  <a:prstClr val="white"/>
                </a:solidFill>
                <a:ea typeface="ＭＳ Ｐゴシック" pitchFamily="34" charset="-128"/>
                <a:cs typeface="Arial" charset="0"/>
              </a:rPr>
              <a:t>1</a:t>
            </a:r>
          </a:p>
          <a:p>
            <a:pPr algn="r" fontAlgn="base">
              <a:spcBef>
                <a:spcPct val="0"/>
              </a:spcBef>
              <a:spcAft>
                <a:spcPct val="65000"/>
              </a:spcAft>
            </a:pPr>
            <a:r>
              <a:rPr lang="en-GB" sz="1400" b="1">
                <a:solidFill>
                  <a:prstClr val="white"/>
                </a:solidFill>
                <a:ea typeface="ＭＳ Ｐゴシック" pitchFamily="34" charset="-128"/>
                <a:cs typeface="Arial" charset="0"/>
              </a:rPr>
              <a:t>0</a:t>
            </a:r>
          </a:p>
        </p:txBody>
      </p:sp>
      <p:sp>
        <p:nvSpPr>
          <p:cNvPr id="4102" name="Text Box 7"/>
          <p:cNvSpPr txBox="1">
            <a:spLocks noChangeArrowheads="1"/>
          </p:cNvSpPr>
          <p:nvPr/>
        </p:nvSpPr>
        <p:spPr bwMode="auto">
          <a:xfrm>
            <a:off x="2984500" y="5700713"/>
            <a:ext cx="3648075" cy="304800"/>
          </a:xfrm>
          <a:prstGeom prst="rect">
            <a:avLst/>
          </a:prstGeom>
          <a:noFill/>
          <a:ln w="9525" algn="ctr">
            <a:noFill/>
            <a:miter lim="800000"/>
            <a:headEnd/>
            <a:tailEnd/>
          </a:ln>
        </p:spPr>
        <p:txBody>
          <a:bodyPr>
            <a:spAutoFit/>
          </a:bodyPr>
          <a:lstStyle/>
          <a:p>
            <a:pPr algn="ctr" fontAlgn="base">
              <a:spcBef>
                <a:spcPct val="50000"/>
              </a:spcBef>
              <a:spcAft>
                <a:spcPct val="0"/>
              </a:spcAft>
            </a:pPr>
            <a:r>
              <a:rPr lang="en-GB" sz="1400" b="1">
                <a:solidFill>
                  <a:prstClr val="white"/>
                </a:solidFill>
                <a:ea typeface="ＭＳ Ｐゴシック" pitchFamily="34" charset="-128"/>
                <a:cs typeface="Arial" charset="0"/>
              </a:rPr>
              <a:t>Months</a:t>
            </a:r>
          </a:p>
        </p:txBody>
      </p:sp>
      <p:sp>
        <p:nvSpPr>
          <p:cNvPr id="4103" name="Text Box 8"/>
          <p:cNvSpPr txBox="1">
            <a:spLocks noChangeArrowheads="1"/>
          </p:cNvSpPr>
          <p:nvPr/>
        </p:nvSpPr>
        <p:spPr bwMode="auto">
          <a:xfrm>
            <a:off x="5154613" y="4613275"/>
            <a:ext cx="3286125"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b="1">
                <a:solidFill>
                  <a:srgbClr val="FFFF00"/>
                </a:solidFill>
                <a:cs typeface="Arial" charset="0"/>
              </a:rPr>
              <a:t>HR: 0.85 (95% CI = 0.74–0.97), p=0.02</a:t>
            </a:r>
          </a:p>
        </p:txBody>
      </p:sp>
      <p:sp>
        <p:nvSpPr>
          <p:cNvPr id="4104" name="Text Box 9"/>
          <p:cNvSpPr txBox="1">
            <a:spLocks noChangeArrowheads="1"/>
          </p:cNvSpPr>
          <p:nvPr/>
        </p:nvSpPr>
        <p:spPr bwMode="auto">
          <a:xfrm>
            <a:off x="77788" y="5784850"/>
            <a:ext cx="1509712" cy="304800"/>
          </a:xfrm>
          <a:prstGeom prst="rect">
            <a:avLst/>
          </a:prstGeom>
          <a:noFill/>
          <a:ln w="9525">
            <a:noFill/>
            <a:miter lim="800000"/>
            <a:headEnd/>
            <a:tailEnd/>
          </a:ln>
        </p:spPr>
        <p:txBody>
          <a:bodyPr>
            <a:spAutoFit/>
          </a:bodyPr>
          <a:lstStyle/>
          <a:p>
            <a:pPr fontAlgn="base">
              <a:spcBef>
                <a:spcPct val="50000"/>
              </a:spcBef>
              <a:spcAft>
                <a:spcPct val="0"/>
              </a:spcAft>
            </a:pPr>
            <a:r>
              <a:rPr lang="en-GB" sz="1400">
                <a:solidFill>
                  <a:prstClr val="white"/>
                </a:solidFill>
                <a:cs typeface="Arial" charset="0"/>
              </a:rPr>
              <a:t>No. at risk</a:t>
            </a:r>
          </a:p>
        </p:txBody>
      </p:sp>
      <p:sp>
        <p:nvSpPr>
          <p:cNvPr id="4105" name="Text Box 10"/>
          <p:cNvSpPr txBox="1">
            <a:spLocks noChangeArrowheads="1"/>
          </p:cNvSpPr>
          <p:nvPr/>
        </p:nvSpPr>
        <p:spPr bwMode="auto">
          <a:xfrm>
            <a:off x="77788" y="6265863"/>
            <a:ext cx="1509712" cy="304800"/>
          </a:xfrm>
          <a:prstGeom prst="rect">
            <a:avLst/>
          </a:prstGeom>
          <a:noFill/>
          <a:ln w="9525">
            <a:noFill/>
            <a:miter lim="800000"/>
            <a:headEnd/>
            <a:tailEnd/>
          </a:ln>
        </p:spPr>
        <p:txBody>
          <a:bodyPr>
            <a:spAutoFit/>
          </a:bodyPr>
          <a:lstStyle/>
          <a:p>
            <a:pPr fontAlgn="base">
              <a:spcBef>
                <a:spcPct val="50000"/>
              </a:spcBef>
              <a:spcAft>
                <a:spcPct val="0"/>
              </a:spcAft>
            </a:pPr>
            <a:r>
              <a:rPr lang="en-GB" sz="1400">
                <a:solidFill>
                  <a:prstClr val="white"/>
                </a:solidFill>
                <a:cs typeface="Arial" charset="0"/>
              </a:rPr>
              <a:t>Clopidogrel</a:t>
            </a:r>
          </a:p>
        </p:txBody>
      </p:sp>
      <p:sp>
        <p:nvSpPr>
          <p:cNvPr id="4106" name="Text Box 11"/>
          <p:cNvSpPr txBox="1">
            <a:spLocks noChangeArrowheads="1"/>
          </p:cNvSpPr>
          <p:nvPr/>
        </p:nvSpPr>
        <p:spPr bwMode="auto">
          <a:xfrm>
            <a:off x="77788" y="6016625"/>
            <a:ext cx="1509712" cy="304800"/>
          </a:xfrm>
          <a:prstGeom prst="rect">
            <a:avLst/>
          </a:prstGeom>
          <a:noFill/>
          <a:ln w="9525">
            <a:noFill/>
            <a:miter lim="800000"/>
            <a:headEnd/>
            <a:tailEnd/>
          </a:ln>
        </p:spPr>
        <p:txBody>
          <a:bodyPr>
            <a:spAutoFit/>
          </a:bodyPr>
          <a:lstStyle/>
          <a:p>
            <a:pPr fontAlgn="base">
              <a:spcBef>
                <a:spcPct val="50000"/>
              </a:spcBef>
              <a:spcAft>
                <a:spcPct val="0"/>
              </a:spcAft>
            </a:pPr>
            <a:r>
              <a:rPr lang="en-GB" sz="1400">
                <a:solidFill>
                  <a:prstClr val="white"/>
                </a:solidFill>
                <a:cs typeface="Arial" charset="0"/>
              </a:rPr>
              <a:t>Ticagrelor</a:t>
            </a:r>
          </a:p>
        </p:txBody>
      </p:sp>
      <p:sp>
        <p:nvSpPr>
          <p:cNvPr id="4107" name="Text Box 12"/>
          <p:cNvSpPr txBox="1">
            <a:spLocks noChangeArrowheads="1"/>
          </p:cNvSpPr>
          <p:nvPr/>
        </p:nvSpPr>
        <p:spPr bwMode="auto">
          <a:xfrm>
            <a:off x="854075" y="6265863"/>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4,229</a:t>
            </a:r>
          </a:p>
        </p:txBody>
      </p:sp>
      <p:sp>
        <p:nvSpPr>
          <p:cNvPr id="4108" name="Text Box 13"/>
          <p:cNvSpPr txBox="1">
            <a:spLocks noChangeArrowheads="1"/>
          </p:cNvSpPr>
          <p:nvPr/>
        </p:nvSpPr>
        <p:spPr bwMode="auto">
          <a:xfrm>
            <a:off x="854075" y="6016625"/>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4,201</a:t>
            </a:r>
          </a:p>
        </p:txBody>
      </p:sp>
      <p:sp>
        <p:nvSpPr>
          <p:cNvPr id="4109" name="Text Box 14"/>
          <p:cNvSpPr txBox="1">
            <a:spLocks noChangeArrowheads="1"/>
          </p:cNvSpPr>
          <p:nvPr/>
        </p:nvSpPr>
        <p:spPr bwMode="auto">
          <a:xfrm>
            <a:off x="1878013" y="6265863"/>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3,892</a:t>
            </a:r>
          </a:p>
        </p:txBody>
      </p:sp>
      <p:sp>
        <p:nvSpPr>
          <p:cNvPr id="4110" name="Text Box 15"/>
          <p:cNvSpPr txBox="1">
            <a:spLocks noChangeArrowheads="1"/>
          </p:cNvSpPr>
          <p:nvPr/>
        </p:nvSpPr>
        <p:spPr bwMode="auto">
          <a:xfrm>
            <a:off x="1878013" y="6016625"/>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3,887</a:t>
            </a:r>
          </a:p>
        </p:txBody>
      </p:sp>
      <p:sp>
        <p:nvSpPr>
          <p:cNvPr id="4111" name="Text Box 16"/>
          <p:cNvSpPr txBox="1">
            <a:spLocks noChangeArrowheads="1"/>
          </p:cNvSpPr>
          <p:nvPr/>
        </p:nvSpPr>
        <p:spPr bwMode="auto">
          <a:xfrm>
            <a:off x="3028950" y="6265863"/>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3,823</a:t>
            </a:r>
          </a:p>
        </p:txBody>
      </p:sp>
      <p:sp>
        <p:nvSpPr>
          <p:cNvPr id="4112" name="Text Box 17"/>
          <p:cNvSpPr txBox="1">
            <a:spLocks noChangeArrowheads="1"/>
          </p:cNvSpPr>
          <p:nvPr/>
        </p:nvSpPr>
        <p:spPr bwMode="auto">
          <a:xfrm>
            <a:off x="3028950" y="6016625"/>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3,834</a:t>
            </a:r>
          </a:p>
        </p:txBody>
      </p:sp>
      <p:sp>
        <p:nvSpPr>
          <p:cNvPr id="4113" name="Text Box 18"/>
          <p:cNvSpPr txBox="1">
            <a:spLocks noChangeArrowheads="1"/>
          </p:cNvSpPr>
          <p:nvPr/>
        </p:nvSpPr>
        <p:spPr bwMode="auto">
          <a:xfrm>
            <a:off x="4191000" y="6265863"/>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3,730</a:t>
            </a:r>
          </a:p>
        </p:txBody>
      </p:sp>
      <p:sp>
        <p:nvSpPr>
          <p:cNvPr id="4114" name="Text Box 19"/>
          <p:cNvSpPr txBox="1">
            <a:spLocks noChangeArrowheads="1"/>
          </p:cNvSpPr>
          <p:nvPr/>
        </p:nvSpPr>
        <p:spPr bwMode="auto">
          <a:xfrm>
            <a:off x="5332413" y="6265863"/>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3,022</a:t>
            </a:r>
          </a:p>
        </p:txBody>
      </p:sp>
      <p:sp>
        <p:nvSpPr>
          <p:cNvPr id="4115" name="Text Box 20"/>
          <p:cNvSpPr txBox="1">
            <a:spLocks noChangeArrowheads="1"/>
          </p:cNvSpPr>
          <p:nvPr/>
        </p:nvSpPr>
        <p:spPr bwMode="auto">
          <a:xfrm>
            <a:off x="5332413" y="6016625"/>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3,011</a:t>
            </a:r>
          </a:p>
        </p:txBody>
      </p:sp>
      <p:sp>
        <p:nvSpPr>
          <p:cNvPr id="4116" name="Text Box 21"/>
          <p:cNvSpPr txBox="1">
            <a:spLocks noChangeArrowheads="1"/>
          </p:cNvSpPr>
          <p:nvPr/>
        </p:nvSpPr>
        <p:spPr bwMode="auto">
          <a:xfrm>
            <a:off x="6511925" y="6265863"/>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2,333</a:t>
            </a:r>
          </a:p>
        </p:txBody>
      </p:sp>
      <p:sp>
        <p:nvSpPr>
          <p:cNvPr id="4117" name="Text Box 22"/>
          <p:cNvSpPr txBox="1">
            <a:spLocks noChangeArrowheads="1"/>
          </p:cNvSpPr>
          <p:nvPr/>
        </p:nvSpPr>
        <p:spPr bwMode="auto">
          <a:xfrm>
            <a:off x="6511925" y="6016625"/>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2,297</a:t>
            </a:r>
          </a:p>
        </p:txBody>
      </p:sp>
      <p:sp>
        <p:nvSpPr>
          <p:cNvPr id="4118" name="Text Box 23"/>
          <p:cNvSpPr txBox="1">
            <a:spLocks noChangeArrowheads="1"/>
          </p:cNvSpPr>
          <p:nvPr/>
        </p:nvSpPr>
        <p:spPr bwMode="auto">
          <a:xfrm>
            <a:off x="7643813" y="6265863"/>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1,868</a:t>
            </a:r>
          </a:p>
        </p:txBody>
      </p:sp>
      <p:sp>
        <p:nvSpPr>
          <p:cNvPr id="4119" name="Text Box 24"/>
          <p:cNvSpPr txBox="1">
            <a:spLocks noChangeArrowheads="1"/>
          </p:cNvSpPr>
          <p:nvPr/>
        </p:nvSpPr>
        <p:spPr bwMode="auto">
          <a:xfrm>
            <a:off x="7643813" y="6016625"/>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1,891</a:t>
            </a:r>
          </a:p>
        </p:txBody>
      </p:sp>
      <p:sp>
        <p:nvSpPr>
          <p:cNvPr id="4120" name="Text Box 25"/>
          <p:cNvSpPr txBox="1">
            <a:spLocks noChangeArrowheads="1"/>
          </p:cNvSpPr>
          <p:nvPr/>
        </p:nvSpPr>
        <p:spPr bwMode="auto">
          <a:xfrm>
            <a:off x="4191000" y="6016625"/>
            <a:ext cx="1250950" cy="304800"/>
          </a:xfrm>
          <a:prstGeom prst="rect">
            <a:avLst/>
          </a:prstGeom>
          <a:noFill/>
          <a:ln w="9525">
            <a:noFill/>
            <a:miter lim="800000"/>
            <a:headEnd/>
            <a:tailEnd/>
          </a:ln>
        </p:spPr>
        <p:txBody>
          <a:bodyPr>
            <a:spAutoFit/>
          </a:bodyPr>
          <a:lstStyle/>
          <a:p>
            <a:pPr algn="ctr" fontAlgn="base">
              <a:spcBef>
                <a:spcPct val="50000"/>
              </a:spcBef>
              <a:spcAft>
                <a:spcPct val="0"/>
              </a:spcAft>
            </a:pPr>
            <a:r>
              <a:rPr lang="en-GB" sz="1400">
                <a:solidFill>
                  <a:prstClr val="white"/>
                </a:solidFill>
                <a:cs typeface="Arial" charset="0"/>
              </a:rPr>
              <a:t>3,732</a:t>
            </a:r>
          </a:p>
        </p:txBody>
      </p:sp>
      <p:sp>
        <p:nvSpPr>
          <p:cNvPr id="4121" name="Text Box 27"/>
          <p:cNvSpPr txBox="1">
            <a:spLocks noChangeArrowheads="1"/>
          </p:cNvSpPr>
          <p:nvPr/>
        </p:nvSpPr>
        <p:spPr bwMode="auto">
          <a:xfrm>
            <a:off x="8180388" y="1330325"/>
            <a:ext cx="579437"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00FFFF"/>
                </a:solidFill>
                <a:cs typeface="Arial" charset="0"/>
              </a:rPr>
              <a:t>11.0</a:t>
            </a:r>
          </a:p>
        </p:txBody>
      </p:sp>
      <p:sp>
        <p:nvSpPr>
          <p:cNvPr id="4122" name="Text Box 28"/>
          <p:cNvSpPr txBox="1">
            <a:spLocks noChangeArrowheads="1"/>
          </p:cNvSpPr>
          <p:nvPr/>
        </p:nvSpPr>
        <p:spPr bwMode="auto">
          <a:xfrm>
            <a:off x="8304213" y="1892300"/>
            <a:ext cx="466725"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CC00"/>
                </a:solidFill>
                <a:cs typeface="Arial" charset="0"/>
              </a:rPr>
              <a:t>9.3</a:t>
            </a:r>
          </a:p>
        </p:txBody>
      </p:sp>
      <p:sp>
        <p:nvSpPr>
          <p:cNvPr id="4123" name="Text Box 29"/>
          <p:cNvSpPr txBox="1">
            <a:spLocks noChangeArrowheads="1"/>
          </p:cNvSpPr>
          <p:nvPr/>
        </p:nvSpPr>
        <p:spPr bwMode="auto">
          <a:xfrm>
            <a:off x="6599238" y="1281113"/>
            <a:ext cx="1312862" cy="336550"/>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00FFFF"/>
                </a:solidFill>
                <a:cs typeface="Arial" charset="0"/>
              </a:rPr>
              <a:t>Clopidogrel</a:t>
            </a:r>
          </a:p>
        </p:txBody>
      </p:sp>
      <p:sp>
        <p:nvSpPr>
          <p:cNvPr id="4124" name="Text Box 30"/>
          <p:cNvSpPr txBox="1">
            <a:spLocks noChangeArrowheads="1"/>
          </p:cNvSpPr>
          <p:nvPr/>
        </p:nvSpPr>
        <p:spPr bwMode="auto">
          <a:xfrm>
            <a:off x="7285038" y="2198688"/>
            <a:ext cx="1252537" cy="338137"/>
          </a:xfrm>
          <a:prstGeom prst="rect">
            <a:avLst/>
          </a:prstGeom>
          <a:noFill/>
          <a:ln w="9525">
            <a:noFill/>
            <a:miter lim="800000"/>
            <a:headEnd/>
            <a:tailEnd/>
          </a:ln>
        </p:spPr>
        <p:txBody>
          <a:bodyPr wrap="none">
            <a:spAutoFit/>
          </a:bodyPr>
          <a:lstStyle/>
          <a:p>
            <a:pPr algn="ctr" fontAlgn="base">
              <a:spcBef>
                <a:spcPct val="50000"/>
              </a:spcBef>
              <a:spcAft>
                <a:spcPct val="0"/>
              </a:spcAft>
            </a:pPr>
            <a:r>
              <a:rPr lang="en-GB" sz="1600" b="1">
                <a:solidFill>
                  <a:srgbClr val="FFCC00"/>
                </a:solidFill>
                <a:cs typeface="Arial" charset="0"/>
              </a:rPr>
              <a:t>Ticagrelor*</a:t>
            </a:r>
          </a:p>
        </p:txBody>
      </p:sp>
      <p:sp>
        <p:nvSpPr>
          <p:cNvPr id="4125" name="Text Box 31"/>
          <p:cNvSpPr txBox="1">
            <a:spLocks noChangeArrowheads="1"/>
          </p:cNvSpPr>
          <p:nvPr/>
        </p:nvSpPr>
        <p:spPr bwMode="auto">
          <a:xfrm rot="-5400000">
            <a:off x="-746125" y="2894013"/>
            <a:ext cx="2835275" cy="304800"/>
          </a:xfrm>
          <a:prstGeom prst="rect">
            <a:avLst/>
          </a:prstGeom>
          <a:noFill/>
          <a:ln w="9525">
            <a:noFill/>
            <a:miter lim="800000"/>
            <a:headEnd/>
            <a:tailEnd/>
          </a:ln>
        </p:spPr>
        <p:txBody>
          <a:bodyPr wrap="none">
            <a:spAutoFit/>
          </a:bodyPr>
          <a:lstStyle/>
          <a:p>
            <a:pPr algn="r" fontAlgn="base">
              <a:spcBef>
                <a:spcPct val="50000"/>
              </a:spcBef>
              <a:spcAft>
                <a:spcPct val="0"/>
              </a:spcAft>
            </a:pPr>
            <a:r>
              <a:rPr lang="en-GB" sz="1400" b="1">
                <a:solidFill>
                  <a:prstClr val="white"/>
                </a:solidFill>
                <a:ea typeface="ＭＳ Ｐゴシック" pitchFamily="34" charset="-128"/>
                <a:cs typeface="Arial" charset="0"/>
              </a:rPr>
              <a:t>K-M estimated rate (% per year)</a:t>
            </a:r>
          </a:p>
        </p:txBody>
      </p:sp>
      <p:sp>
        <p:nvSpPr>
          <p:cNvPr id="4126" name="TextBox 1"/>
          <p:cNvSpPr txBox="1">
            <a:spLocks noChangeArrowheads="1"/>
          </p:cNvSpPr>
          <p:nvPr/>
        </p:nvSpPr>
        <p:spPr bwMode="auto">
          <a:xfrm>
            <a:off x="6745288" y="3279775"/>
            <a:ext cx="2144712" cy="1108075"/>
          </a:xfrm>
          <a:prstGeom prst="rect">
            <a:avLst/>
          </a:prstGeom>
          <a:noFill/>
          <a:ln w="9525">
            <a:noFill/>
            <a:miter lim="800000"/>
            <a:headEnd/>
            <a:tailEnd/>
          </a:ln>
        </p:spPr>
        <p:txBody>
          <a:bodyPr>
            <a:spAutoFit/>
          </a:bodyPr>
          <a:lstStyle/>
          <a:p>
            <a:pPr algn="r" defTabSz="457200" fontAlgn="base">
              <a:spcBef>
                <a:spcPct val="0"/>
              </a:spcBef>
              <a:spcAft>
                <a:spcPct val="0"/>
              </a:spcAft>
            </a:pPr>
            <a:r>
              <a:rPr lang="en-US" sz="1100" baseline="30000">
                <a:solidFill>
                  <a:prstClr val="white"/>
                </a:solidFill>
                <a:cs typeface="Arial" charset="0"/>
                <a:sym typeface="Symbol" pitchFamily="18" charset="2"/>
              </a:rPr>
              <a:t></a:t>
            </a:r>
            <a:r>
              <a:rPr lang="en-US" sz="1100">
                <a:solidFill>
                  <a:prstClr val="white"/>
                </a:solidFill>
                <a:cs typeface="Arial" charset="0"/>
              </a:rPr>
              <a:t>Currently under review by Health Canada.                                    All recommendations concerning ticagrelor are conditional on approval                          by Health Canada. </a:t>
            </a:r>
          </a:p>
        </p:txBody>
      </p:sp>
      <p:sp>
        <p:nvSpPr>
          <p:cNvPr id="4127" name="TextBox 30"/>
          <p:cNvSpPr txBox="1">
            <a:spLocks noChangeArrowheads="1"/>
          </p:cNvSpPr>
          <p:nvPr/>
        </p:nvSpPr>
        <p:spPr bwMode="auto">
          <a:xfrm>
            <a:off x="7543800" y="538163"/>
            <a:ext cx="1163638" cy="400050"/>
          </a:xfrm>
          <a:prstGeom prst="rect">
            <a:avLst/>
          </a:prstGeom>
          <a:noFill/>
          <a:ln w="9525">
            <a:noFill/>
            <a:miter lim="800000"/>
            <a:headEnd/>
            <a:tailEnd/>
          </a:ln>
        </p:spPr>
        <p:txBody>
          <a:bodyPr>
            <a:spAutoFit/>
          </a:bodyPr>
          <a:lstStyle/>
          <a:p>
            <a:pPr defTabSz="457200" fontAlgn="base">
              <a:spcBef>
                <a:spcPct val="0"/>
              </a:spcBef>
              <a:spcAft>
                <a:spcPct val="0"/>
              </a:spcAft>
            </a:pPr>
            <a:r>
              <a:rPr lang="fr-CA" sz="2000" b="1">
                <a:solidFill>
                  <a:prstClr val="white"/>
                </a:solidFill>
                <a:cs typeface="Arial" charset="0"/>
              </a:rPr>
              <a:t>STEMI</a:t>
            </a:r>
          </a:p>
        </p:txBody>
      </p:sp>
    </p:spTree>
    <p:extLst>
      <p:ext uri="{BB962C8B-B14F-4D97-AF65-F5344CB8AC3E}">
        <p14:creationId xmlns:p14="http://schemas.microsoft.com/office/powerpoint/2010/main" val="356963675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82"/>
          <p:cNvSpPr>
            <a:spLocks noChangeArrowheads="1"/>
          </p:cNvSpPr>
          <p:nvPr/>
        </p:nvSpPr>
        <p:spPr bwMode="auto">
          <a:xfrm>
            <a:off x="1292225" y="1425575"/>
            <a:ext cx="11113" cy="460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300">
                <a:solidFill>
                  <a:srgbClr val="FFFFFF"/>
                </a:solidFill>
                <a:latin typeface="Helvetica" pitchFamily="8" charset="0"/>
                <a:cs typeface="Arial" charset="0"/>
              </a:rPr>
              <a:t> </a:t>
            </a:r>
            <a:endParaRPr lang="en-US" sz="2400">
              <a:solidFill>
                <a:srgbClr val="FFFFFF"/>
              </a:solidFill>
              <a:cs typeface="Arial" charset="0"/>
            </a:endParaRPr>
          </a:p>
        </p:txBody>
      </p:sp>
      <p:sp>
        <p:nvSpPr>
          <p:cNvPr id="154627" name="Rectangle 83"/>
          <p:cNvSpPr>
            <a:spLocks noChangeArrowheads="1"/>
          </p:cNvSpPr>
          <p:nvPr/>
        </p:nvSpPr>
        <p:spPr bwMode="auto">
          <a:xfrm>
            <a:off x="1292225" y="1412875"/>
            <a:ext cx="12700" cy="460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300">
                <a:solidFill>
                  <a:srgbClr val="FFFFFF"/>
                </a:solidFill>
                <a:latin typeface="Geneva" pitchFamily="8" charset="0"/>
                <a:cs typeface="Arial" charset="0"/>
              </a:rPr>
              <a:t> </a:t>
            </a:r>
            <a:endParaRPr lang="en-US" sz="2400">
              <a:solidFill>
                <a:srgbClr val="FFFFFF"/>
              </a:solidFill>
              <a:cs typeface="Arial" charset="0"/>
            </a:endParaRPr>
          </a:p>
        </p:txBody>
      </p:sp>
      <p:sp>
        <p:nvSpPr>
          <p:cNvPr id="154628" name="Line 85"/>
          <p:cNvSpPr>
            <a:spLocks noChangeShapeType="1"/>
          </p:cNvSpPr>
          <p:nvPr/>
        </p:nvSpPr>
        <p:spPr bwMode="auto">
          <a:xfrm flipV="1">
            <a:off x="2720975" y="6097588"/>
            <a:ext cx="1588" cy="38100"/>
          </a:xfrm>
          <a:prstGeom prst="line">
            <a:avLst/>
          </a:prstGeom>
          <a:noFill/>
          <a:ln w="635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29" name="Line 86"/>
          <p:cNvSpPr>
            <a:spLocks noChangeShapeType="1"/>
          </p:cNvSpPr>
          <p:nvPr/>
        </p:nvSpPr>
        <p:spPr bwMode="auto">
          <a:xfrm flipV="1">
            <a:off x="3482975" y="6097588"/>
            <a:ext cx="1588" cy="38100"/>
          </a:xfrm>
          <a:prstGeom prst="line">
            <a:avLst/>
          </a:prstGeom>
          <a:noFill/>
          <a:ln w="635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0" name="Line 87"/>
          <p:cNvSpPr>
            <a:spLocks noChangeShapeType="1"/>
          </p:cNvSpPr>
          <p:nvPr/>
        </p:nvSpPr>
        <p:spPr bwMode="auto">
          <a:xfrm flipV="1">
            <a:off x="4143375" y="6097588"/>
            <a:ext cx="1588" cy="38100"/>
          </a:xfrm>
          <a:prstGeom prst="line">
            <a:avLst/>
          </a:prstGeom>
          <a:noFill/>
          <a:ln w="635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1" name="Line 88"/>
          <p:cNvSpPr>
            <a:spLocks noChangeShapeType="1"/>
          </p:cNvSpPr>
          <p:nvPr/>
        </p:nvSpPr>
        <p:spPr bwMode="auto">
          <a:xfrm flipV="1">
            <a:off x="4714875" y="6097588"/>
            <a:ext cx="1588" cy="38100"/>
          </a:xfrm>
          <a:prstGeom prst="line">
            <a:avLst/>
          </a:prstGeom>
          <a:noFill/>
          <a:ln w="635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2" name="Line 89"/>
          <p:cNvSpPr>
            <a:spLocks noChangeShapeType="1"/>
          </p:cNvSpPr>
          <p:nvPr/>
        </p:nvSpPr>
        <p:spPr bwMode="auto">
          <a:xfrm flipV="1">
            <a:off x="5235575" y="6097588"/>
            <a:ext cx="1588" cy="38100"/>
          </a:xfrm>
          <a:prstGeom prst="line">
            <a:avLst/>
          </a:prstGeom>
          <a:noFill/>
          <a:ln w="635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3" name="Line 90"/>
          <p:cNvSpPr>
            <a:spLocks noChangeShapeType="1"/>
          </p:cNvSpPr>
          <p:nvPr/>
        </p:nvSpPr>
        <p:spPr bwMode="auto">
          <a:xfrm flipV="1">
            <a:off x="8664575" y="6097588"/>
            <a:ext cx="1588" cy="38100"/>
          </a:xfrm>
          <a:prstGeom prst="line">
            <a:avLst/>
          </a:prstGeom>
          <a:noFill/>
          <a:ln w="635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4" name="Line 91"/>
          <p:cNvSpPr>
            <a:spLocks noChangeShapeType="1"/>
          </p:cNvSpPr>
          <p:nvPr/>
        </p:nvSpPr>
        <p:spPr bwMode="auto">
          <a:xfrm flipV="1">
            <a:off x="1844675" y="6122988"/>
            <a:ext cx="1588"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5" name="Line 93"/>
          <p:cNvSpPr>
            <a:spLocks noChangeShapeType="1"/>
          </p:cNvSpPr>
          <p:nvPr/>
        </p:nvSpPr>
        <p:spPr bwMode="auto">
          <a:xfrm flipV="1">
            <a:off x="8689975" y="6122988"/>
            <a:ext cx="1588" cy="76200"/>
          </a:xfrm>
          <a:prstGeom prst="line">
            <a:avLst/>
          </a:prstGeom>
          <a:noFill/>
          <a:ln w="127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6" name="Line 95"/>
          <p:cNvSpPr>
            <a:spLocks noChangeShapeType="1"/>
          </p:cNvSpPr>
          <p:nvPr/>
        </p:nvSpPr>
        <p:spPr bwMode="auto">
          <a:xfrm>
            <a:off x="1844675" y="6122988"/>
            <a:ext cx="6845300" cy="1587"/>
          </a:xfrm>
          <a:prstGeom prst="line">
            <a:avLst/>
          </a:prstGeom>
          <a:noFill/>
          <a:ln w="381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7" name="Line 96"/>
          <p:cNvSpPr>
            <a:spLocks noChangeShapeType="1"/>
          </p:cNvSpPr>
          <p:nvPr/>
        </p:nvSpPr>
        <p:spPr bwMode="auto">
          <a:xfrm flipH="1">
            <a:off x="3698875" y="5902325"/>
            <a:ext cx="1028700" cy="1588"/>
          </a:xfrm>
          <a:prstGeom prst="line">
            <a:avLst/>
          </a:prstGeom>
          <a:noFill/>
          <a:ln w="381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8" name="Line 97"/>
          <p:cNvSpPr>
            <a:spLocks noChangeShapeType="1"/>
          </p:cNvSpPr>
          <p:nvPr/>
        </p:nvSpPr>
        <p:spPr bwMode="auto">
          <a:xfrm flipH="1">
            <a:off x="3635375" y="4981575"/>
            <a:ext cx="15621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39" name="Line 98"/>
          <p:cNvSpPr>
            <a:spLocks noChangeShapeType="1"/>
          </p:cNvSpPr>
          <p:nvPr/>
        </p:nvSpPr>
        <p:spPr bwMode="auto">
          <a:xfrm flipH="1">
            <a:off x="3419475" y="4733925"/>
            <a:ext cx="13716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0" name="Line 99"/>
          <p:cNvSpPr>
            <a:spLocks noChangeShapeType="1"/>
          </p:cNvSpPr>
          <p:nvPr/>
        </p:nvSpPr>
        <p:spPr bwMode="auto">
          <a:xfrm flipH="1">
            <a:off x="3381375" y="4378325"/>
            <a:ext cx="16637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1" name="Line 100"/>
          <p:cNvSpPr>
            <a:spLocks noChangeShapeType="1"/>
          </p:cNvSpPr>
          <p:nvPr/>
        </p:nvSpPr>
        <p:spPr bwMode="auto">
          <a:xfrm flipH="1">
            <a:off x="3355975" y="4137025"/>
            <a:ext cx="15367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2" name="Line 101"/>
          <p:cNvSpPr>
            <a:spLocks noChangeShapeType="1"/>
          </p:cNvSpPr>
          <p:nvPr/>
        </p:nvSpPr>
        <p:spPr bwMode="auto">
          <a:xfrm flipH="1">
            <a:off x="2644775" y="3768725"/>
            <a:ext cx="18034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3" name="Line 102"/>
          <p:cNvSpPr>
            <a:spLocks noChangeShapeType="1"/>
          </p:cNvSpPr>
          <p:nvPr/>
        </p:nvSpPr>
        <p:spPr bwMode="auto">
          <a:xfrm flipH="1">
            <a:off x="3902075" y="3527425"/>
            <a:ext cx="12065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4" name="Line 103"/>
          <p:cNvSpPr>
            <a:spLocks noChangeShapeType="1"/>
          </p:cNvSpPr>
          <p:nvPr/>
        </p:nvSpPr>
        <p:spPr bwMode="auto">
          <a:xfrm flipH="1">
            <a:off x="3838575" y="3146425"/>
            <a:ext cx="22352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5" name="Line 104"/>
          <p:cNvSpPr>
            <a:spLocks noChangeShapeType="1"/>
          </p:cNvSpPr>
          <p:nvPr/>
        </p:nvSpPr>
        <p:spPr bwMode="auto">
          <a:xfrm flipH="1">
            <a:off x="3559175" y="2905125"/>
            <a:ext cx="19304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6" name="Line 105"/>
          <p:cNvSpPr>
            <a:spLocks noChangeShapeType="1"/>
          </p:cNvSpPr>
          <p:nvPr/>
        </p:nvSpPr>
        <p:spPr bwMode="auto">
          <a:xfrm flipH="1">
            <a:off x="3051175" y="2676525"/>
            <a:ext cx="15113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7" name="Line 106"/>
          <p:cNvSpPr>
            <a:spLocks noChangeShapeType="1"/>
          </p:cNvSpPr>
          <p:nvPr/>
        </p:nvSpPr>
        <p:spPr bwMode="auto">
          <a:xfrm flipH="1">
            <a:off x="3635375" y="2320925"/>
            <a:ext cx="19558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8" name="Line 107"/>
          <p:cNvSpPr>
            <a:spLocks noChangeShapeType="1"/>
          </p:cNvSpPr>
          <p:nvPr/>
        </p:nvSpPr>
        <p:spPr bwMode="auto">
          <a:xfrm flipH="1">
            <a:off x="3495675" y="2092325"/>
            <a:ext cx="12319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49" name="Line 108"/>
          <p:cNvSpPr>
            <a:spLocks noChangeShapeType="1"/>
          </p:cNvSpPr>
          <p:nvPr/>
        </p:nvSpPr>
        <p:spPr bwMode="auto">
          <a:xfrm flipH="1">
            <a:off x="3127375" y="1762125"/>
            <a:ext cx="19177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50" name="Line 109"/>
          <p:cNvSpPr>
            <a:spLocks noChangeShapeType="1"/>
          </p:cNvSpPr>
          <p:nvPr/>
        </p:nvSpPr>
        <p:spPr bwMode="auto">
          <a:xfrm flipH="1">
            <a:off x="3698875" y="1520825"/>
            <a:ext cx="11938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51" name="Rectangle 123"/>
          <p:cNvSpPr>
            <a:spLocks noChangeArrowheads="1"/>
          </p:cNvSpPr>
          <p:nvPr/>
        </p:nvSpPr>
        <p:spPr bwMode="auto">
          <a:xfrm>
            <a:off x="4251325" y="1489075"/>
            <a:ext cx="96838" cy="1825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a:solidFill>
                  <a:srgbClr val="FFFFFF"/>
                </a:solidFill>
                <a:latin typeface="Geneva" pitchFamily="8" charset="0"/>
                <a:cs typeface="Arial" charset="0"/>
              </a:rPr>
              <a:t>B</a:t>
            </a:r>
            <a:endParaRPr lang="en-US" sz="2400">
              <a:solidFill>
                <a:srgbClr val="FFFFFF"/>
              </a:solidFill>
              <a:cs typeface="Arial" charset="0"/>
            </a:endParaRPr>
          </a:p>
        </p:txBody>
      </p:sp>
      <p:sp>
        <p:nvSpPr>
          <p:cNvPr id="154652" name="Rectangle 124"/>
          <p:cNvSpPr>
            <a:spLocks noChangeArrowheads="1"/>
          </p:cNvSpPr>
          <p:nvPr/>
        </p:nvSpPr>
        <p:spPr bwMode="auto">
          <a:xfrm>
            <a:off x="1749425" y="5794375"/>
            <a:ext cx="1335088" cy="3349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200" b="1">
                <a:solidFill>
                  <a:srgbClr val="FFFFFF"/>
                </a:solidFill>
                <a:latin typeface="Helvetica" pitchFamily="8" charset="0"/>
                <a:cs typeface="Arial" charset="0"/>
              </a:rPr>
              <a:t>OVERALL</a:t>
            </a:r>
            <a:endParaRPr lang="en-US" sz="2200">
              <a:solidFill>
                <a:srgbClr val="FFFFFF"/>
              </a:solidFill>
              <a:cs typeface="Arial" charset="0"/>
            </a:endParaRPr>
          </a:p>
        </p:txBody>
      </p:sp>
      <p:sp>
        <p:nvSpPr>
          <p:cNvPr id="154653" name="Rectangle 125"/>
          <p:cNvSpPr>
            <a:spLocks noChangeArrowheads="1"/>
          </p:cNvSpPr>
          <p:nvPr/>
        </p:nvSpPr>
        <p:spPr bwMode="auto">
          <a:xfrm>
            <a:off x="1965325" y="4864100"/>
            <a:ext cx="677863"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No GPI</a:t>
            </a:r>
            <a:endParaRPr lang="en-US" sz="1600">
              <a:solidFill>
                <a:srgbClr val="FFFFFF"/>
              </a:solidFill>
              <a:cs typeface="Arial" charset="0"/>
            </a:endParaRPr>
          </a:p>
        </p:txBody>
      </p:sp>
      <p:sp>
        <p:nvSpPr>
          <p:cNvPr id="154654" name="Rectangle 126"/>
          <p:cNvSpPr>
            <a:spLocks noChangeArrowheads="1"/>
          </p:cNvSpPr>
          <p:nvPr/>
        </p:nvSpPr>
        <p:spPr bwMode="auto">
          <a:xfrm>
            <a:off x="2219325" y="4648200"/>
            <a:ext cx="350838"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GPI</a:t>
            </a:r>
            <a:endParaRPr lang="en-US" sz="1600">
              <a:solidFill>
                <a:srgbClr val="FFFFFF"/>
              </a:solidFill>
              <a:cs typeface="Arial" charset="0"/>
            </a:endParaRPr>
          </a:p>
        </p:txBody>
      </p:sp>
      <p:sp>
        <p:nvSpPr>
          <p:cNvPr id="154655" name="Rectangle 127"/>
          <p:cNvSpPr>
            <a:spLocks noChangeArrowheads="1"/>
          </p:cNvSpPr>
          <p:nvPr/>
        </p:nvSpPr>
        <p:spPr bwMode="auto">
          <a:xfrm>
            <a:off x="2168525" y="4248150"/>
            <a:ext cx="417513"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DES</a:t>
            </a:r>
            <a:endParaRPr lang="en-US" sz="1600">
              <a:solidFill>
                <a:srgbClr val="FFFFFF"/>
              </a:solidFill>
              <a:cs typeface="Arial" charset="0"/>
            </a:endParaRPr>
          </a:p>
        </p:txBody>
      </p:sp>
      <p:sp>
        <p:nvSpPr>
          <p:cNvPr id="154656" name="Rectangle 128"/>
          <p:cNvSpPr>
            <a:spLocks noChangeArrowheads="1"/>
          </p:cNvSpPr>
          <p:nvPr/>
        </p:nvSpPr>
        <p:spPr bwMode="auto">
          <a:xfrm>
            <a:off x="2143125" y="4019550"/>
            <a:ext cx="45085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BMS</a:t>
            </a:r>
            <a:endParaRPr lang="en-US" sz="1600">
              <a:solidFill>
                <a:srgbClr val="FFFFFF"/>
              </a:solidFill>
              <a:cs typeface="Arial" charset="0"/>
            </a:endParaRPr>
          </a:p>
        </p:txBody>
      </p:sp>
      <p:sp>
        <p:nvSpPr>
          <p:cNvPr id="154657" name="Rectangle 129"/>
          <p:cNvSpPr>
            <a:spLocks noChangeArrowheads="1"/>
          </p:cNvSpPr>
          <p:nvPr/>
        </p:nvSpPr>
        <p:spPr bwMode="auto">
          <a:xfrm>
            <a:off x="2244725" y="3619500"/>
            <a:ext cx="315913"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DM</a:t>
            </a:r>
            <a:endParaRPr lang="en-US" sz="1600">
              <a:solidFill>
                <a:srgbClr val="FFFFFF"/>
              </a:solidFill>
              <a:cs typeface="Arial" charset="0"/>
            </a:endParaRPr>
          </a:p>
        </p:txBody>
      </p:sp>
      <p:sp>
        <p:nvSpPr>
          <p:cNvPr id="154658" name="Rectangle 130"/>
          <p:cNvSpPr>
            <a:spLocks noChangeArrowheads="1"/>
          </p:cNvSpPr>
          <p:nvPr/>
        </p:nvSpPr>
        <p:spPr bwMode="auto">
          <a:xfrm>
            <a:off x="2003425" y="3384550"/>
            <a:ext cx="642938"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No DM</a:t>
            </a:r>
            <a:endParaRPr lang="en-US" sz="1600">
              <a:solidFill>
                <a:srgbClr val="FFFFFF"/>
              </a:solidFill>
              <a:cs typeface="Arial" charset="0"/>
            </a:endParaRPr>
          </a:p>
        </p:txBody>
      </p:sp>
      <p:sp>
        <p:nvSpPr>
          <p:cNvPr id="154659" name="Rectangle 131"/>
          <p:cNvSpPr>
            <a:spLocks noChangeArrowheads="1"/>
          </p:cNvSpPr>
          <p:nvPr/>
        </p:nvSpPr>
        <p:spPr bwMode="auto">
          <a:xfrm>
            <a:off x="2219325" y="3017838"/>
            <a:ext cx="344488"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u="sng">
                <a:solidFill>
                  <a:srgbClr val="FFFFFF"/>
                </a:solidFill>
                <a:latin typeface="Helvetica" pitchFamily="8" charset="0"/>
                <a:cs typeface="Arial" charset="0"/>
              </a:rPr>
              <a:t>&gt;</a:t>
            </a:r>
            <a:r>
              <a:rPr lang="en-US" sz="1600" b="1">
                <a:solidFill>
                  <a:srgbClr val="FFFFFF"/>
                </a:solidFill>
                <a:latin typeface="Helvetica" pitchFamily="8" charset="0"/>
                <a:cs typeface="Arial" charset="0"/>
              </a:rPr>
              <a:t>75</a:t>
            </a:r>
            <a:endParaRPr lang="en-US" sz="1600">
              <a:solidFill>
                <a:srgbClr val="FFFFFF"/>
              </a:solidFill>
              <a:cs typeface="Arial" charset="0"/>
            </a:endParaRPr>
          </a:p>
        </p:txBody>
      </p:sp>
      <p:sp>
        <p:nvSpPr>
          <p:cNvPr id="154660" name="Rectangle 132"/>
          <p:cNvSpPr>
            <a:spLocks noChangeArrowheads="1"/>
          </p:cNvSpPr>
          <p:nvPr/>
        </p:nvSpPr>
        <p:spPr bwMode="auto">
          <a:xfrm>
            <a:off x="2092325" y="2760663"/>
            <a:ext cx="56515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65-74</a:t>
            </a:r>
            <a:endParaRPr lang="en-US" sz="1600">
              <a:solidFill>
                <a:srgbClr val="FFFFFF"/>
              </a:solidFill>
              <a:cs typeface="Arial" charset="0"/>
            </a:endParaRPr>
          </a:p>
        </p:txBody>
      </p:sp>
      <p:sp>
        <p:nvSpPr>
          <p:cNvPr id="154661" name="Rectangle 133"/>
          <p:cNvSpPr>
            <a:spLocks noChangeArrowheads="1"/>
          </p:cNvSpPr>
          <p:nvPr/>
        </p:nvSpPr>
        <p:spPr bwMode="auto">
          <a:xfrm>
            <a:off x="2219325" y="2516188"/>
            <a:ext cx="344488"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&lt;65</a:t>
            </a:r>
            <a:endParaRPr lang="en-US" sz="1600">
              <a:solidFill>
                <a:srgbClr val="FFFFFF"/>
              </a:solidFill>
              <a:cs typeface="Arial" charset="0"/>
            </a:endParaRPr>
          </a:p>
        </p:txBody>
      </p:sp>
      <p:sp>
        <p:nvSpPr>
          <p:cNvPr id="154662" name="Rectangle 134"/>
          <p:cNvSpPr>
            <a:spLocks noChangeArrowheads="1"/>
          </p:cNvSpPr>
          <p:nvPr/>
        </p:nvSpPr>
        <p:spPr bwMode="auto">
          <a:xfrm>
            <a:off x="1952625" y="2155825"/>
            <a:ext cx="700088"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Female</a:t>
            </a:r>
            <a:endParaRPr lang="en-US" sz="1600">
              <a:solidFill>
                <a:srgbClr val="FFFFFF"/>
              </a:solidFill>
              <a:cs typeface="Arial" charset="0"/>
            </a:endParaRPr>
          </a:p>
        </p:txBody>
      </p:sp>
      <p:sp>
        <p:nvSpPr>
          <p:cNvPr id="154663" name="Rectangle 135"/>
          <p:cNvSpPr>
            <a:spLocks noChangeArrowheads="1"/>
          </p:cNvSpPr>
          <p:nvPr/>
        </p:nvSpPr>
        <p:spPr bwMode="auto">
          <a:xfrm>
            <a:off x="2143125" y="1919288"/>
            <a:ext cx="452438"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Male</a:t>
            </a:r>
            <a:endParaRPr lang="en-US" sz="1600">
              <a:solidFill>
                <a:srgbClr val="FFFFFF"/>
              </a:solidFill>
              <a:cs typeface="Arial" charset="0"/>
            </a:endParaRPr>
          </a:p>
        </p:txBody>
      </p:sp>
      <p:sp>
        <p:nvSpPr>
          <p:cNvPr id="154664" name="Rectangle 136"/>
          <p:cNvSpPr>
            <a:spLocks noChangeArrowheads="1"/>
          </p:cNvSpPr>
          <p:nvPr/>
        </p:nvSpPr>
        <p:spPr bwMode="auto">
          <a:xfrm>
            <a:off x="2016125" y="1608138"/>
            <a:ext cx="620713"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STEMI</a:t>
            </a:r>
            <a:endParaRPr lang="en-US" sz="1600">
              <a:solidFill>
                <a:srgbClr val="FFFFFF"/>
              </a:solidFill>
              <a:cs typeface="Arial" charset="0"/>
            </a:endParaRPr>
          </a:p>
        </p:txBody>
      </p:sp>
      <p:sp>
        <p:nvSpPr>
          <p:cNvPr id="154665" name="Rectangle 137"/>
          <p:cNvSpPr>
            <a:spLocks noChangeArrowheads="1"/>
          </p:cNvSpPr>
          <p:nvPr/>
        </p:nvSpPr>
        <p:spPr bwMode="auto">
          <a:xfrm>
            <a:off x="1635125" y="1377950"/>
            <a:ext cx="1117600"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UA/NSTEMI</a:t>
            </a:r>
            <a:endParaRPr lang="en-US" sz="1600">
              <a:solidFill>
                <a:srgbClr val="FFFFFF"/>
              </a:solidFill>
              <a:cs typeface="Arial" charset="0"/>
            </a:endParaRPr>
          </a:p>
        </p:txBody>
      </p:sp>
      <p:sp>
        <p:nvSpPr>
          <p:cNvPr id="154666" name="Rectangle 138"/>
          <p:cNvSpPr>
            <a:spLocks noChangeArrowheads="1"/>
          </p:cNvSpPr>
          <p:nvPr/>
        </p:nvSpPr>
        <p:spPr bwMode="auto">
          <a:xfrm>
            <a:off x="1762125" y="6218238"/>
            <a:ext cx="211138" cy="18256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Helvetica" pitchFamily="8" charset="0"/>
                <a:cs typeface="Arial" charset="0"/>
              </a:rPr>
              <a:t>0.5</a:t>
            </a:r>
            <a:endParaRPr lang="en-US" sz="2400">
              <a:solidFill>
                <a:srgbClr val="FFFFFF"/>
              </a:solidFill>
              <a:cs typeface="Arial" charset="0"/>
            </a:endParaRPr>
          </a:p>
        </p:txBody>
      </p:sp>
      <p:sp>
        <p:nvSpPr>
          <p:cNvPr id="154667" name="Rectangle 139"/>
          <p:cNvSpPr>
            <a:spLocks noChangeArrowheads="1"/>
          </p:cNvSpPr>
          <p:nvPr/>
        </p:nvSpPr>
        <p:spPr bwMode="auto">
          <a:xfrm>
            <a:off x="5229225" y="6230938"/>
            <a:ext cx="84138" cy="18256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Helvetica" pitchFamily="8" charset="0"/>
                <a:cs typeface="Arial" charset="0"/>
              </a:rPr>
              <a:t>1</a:t>
            </a:r>
            <a:endParaRPr lang="en-US" sz="2400">
              <a:solidFill>
                <a:srgbClr val="FFFFFF"/>
              </a:solidFill>
              <a:cs typeface="Arial" charset="0"/>
            </a:endParaRPr>
          </a:p>
        </p:txBody>
      </p:sp>
      <p:sp>
        <p:nvSpPr>
          <p:cNvPr id="154668" name="Rectangle 140"/>
          <p:cNvSpPr>
            <a:spLocks noChangeArrowheads="1"/>
          </p:cNvSpPr>
          <p:nvPr/>
        </p:nvSpPr>
        <p:spPr bwMode="auto">
          <a:xfrm>
            <a:off x="8658225" y="6230938"/>
            <a:ext cx="84138" cy="18256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200" b="1">
                <a:solidFill>
                  <a:srgbClr val="FFFFFF"/>
                </a:solidFill>
                <a:latin typeface="Helvetica" pitchFamily="8" charset="0"/>
                <a:cs typeface="Arial" charset="0"/>
              </a:rPr>
              <a:t>2</a:t>
            </a:r>
            <a:endParaRPr lang="en-US" sz="2400">
              <a:solidFill>
                <a:srgbClr val="FFFFFF"/>
              </a:solidFill>
              <a:cs typeface="Arial" charset="0"/>
            </a:endParaRPr>
          </a:p>
        </p:txBody>
      </p:sp>
      <p:sp>
        <p:nvSpPr>
          <p:cNvPr id="154669" name="Line 141"/>
          <p:cNvSpPr>
            <a:spLocks noChangeShapeType="1"/>
          </p:cNvSpPr>
          <p:nvPr/>
        </p:nvSpPr>
        <p:spPr bwMode="auto">
          <a:xfrm flipV="1">
            <a:off x="5273675" y="1457325"/>
            <a:ext cx="1588" cy="4692650"/>
          </a:xfrm>
          <a:prstGeom prst="line">
            <a:avLst/>
          </a:prstGeom>
          <a:noFill/>
          <a:ln w="38100">
            <a:solidFill>
              <a:schemeClr val="bg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0" name="Line 142"/>
          <p:cNvSpPr>
            <a:spLocks noChangeShapeType="1"/>
          </p:cNvSpPr>
          <p:nvPr/>
        </p:nvSpPr>
        <p:spPr bwMode="auto">
          <a:xfrm flipV="1">
            <a:off x="4219575" y="6372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1" name="Line 143"/>
          <p:cNvSpPr>
            <a:spLocks noChangeShapeType="1"/>
          </p:cNvSpPr>
          <p:nvPr/>
        </p:nvSpPr>
        <p:spPr bwMode="auto">
          <a:xfrm flipV="1">
            <a:off x="4219575" y="6334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2" name="Line 144"/>
          <p:cNvSpPr>
            <a:spLocks noChangeShapeType="1"/>
          </p:cNvSpPr>
          <p:nvPr/>
        </p:nvSpPr>
        <p:spPr bwMode="auto">
          <a:xfrm flipV="1">
            <a:off x="4219575" y="6296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3" name="Line 145"/>
          <p:cNvSpPr>
            <a:spLocks noChangeShapeType="1"/>
          </p:cNvSpPr>
          <p:nvPr/>
        </p:nvSpPr>
        <p:spPr bwMode="auto">
          <a:xfrm flipV="1">
            <a:off x="4219575" y="6257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4" name="Line 146"/>
          <p:cNvSpPr>
            <a:spLocks noChangeShapeType="1"/>
          </p:cNvSpPr>
          <p:nvPr/>
        </p:nvSpPr>
        <p:spPr bwMode="auto">
          <a:xfrm flipV="1">
            <a:off x="4219575" y="6219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5" name="Line 147"/>
          <p:cNvSpPr>
            <a:spLocks noChangeShapeType="1"/>
          </p:cNvSpPr>
          <p:nvPr/>
        </p:nvSpPr>
        <p:spPr bwMode="auto">
          <a:xfrm flipV="1">
            <a:off x="4219575" y="6181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6" name="Line 148"/>
          <p:cNvSpPr>
            <a:spLocks noChangeShapeType="1"/>
          </p:cNvSpPr>
          <p:nvPr/>
        </p:nvSpPr>
        <p:spPr bwMode="auto">
          <a:xfrm flipV="1">
            <a:off x="4219575" y="6143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7" name="Line 149"/>
          <p:cNvSpPr>
            <a:spLocks noChangeShapeType="1"/>
          </p:cNvSpPr>
          <p:nvPr/>
        </p:nvSpPr>
        <p:spPr bwMode="auto">
          <a:xfrm flipV="1">
            <a:off x="4219575" y="6105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8" name="Line 150"/>
          <p:cNvSpPr>
            <a:spLocks noChangeShapeType="1"/>
          </p:cNvSpPr>
          <p:nvPr/>
        </p:nvSpPr>
        <p:spPr bwMode="auto">
          <a:xfrm flipV="1">
            <a:off x="4219575" y="6067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79" name="Line 151"/>
          <p:cNvSpPr>
            <a:spLocks noChangeShapeType="1"/>
          </p:cNvSpPr>
          <p:nvPr/>
        </p:nvSpPr>
        <p:spPr bwMode="auto">
          <a:xfrm flipV="1">
            <a:off x="4219575" y="6029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0" name="Line 152"/>
          <p:cNvSpPr>
            <a:spLocks noChangeShapeType="1"/>
          </p:cNvSpPr>
          <p:nvPr/>
        </p:nvSpPr>
        <p:spPr bwMode="auto">
          <a:xfrm flipV="1">
            <a:off x="4219575" y="5991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1" name="Line 153"/>
          <p:cNvSpPr>
            <a:spLocks noChangeShapeType="1"/>
          </p:cNvSpPr>
          <p:nvPr/>
        </p:nvSpPr>
        <p:spPr bwMode="auto">
          <a:xfrm flipV="1">
            <a:off x="4219575" y="5953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2" name="Line 154"/>
          <p:cNvSpPr>
            <a:spLocks noChangeShapeType="1"/>
          </p:cNvSpPr>
          <p:nvPr/>
        </p:nvSpPr>
        <p:spPr bwMode="auto">
          <a:xfrm flipV="1">
            <a:off x="4219575" y="5915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3" name="Line 155"/>
          <p:cNvSpPr>
            <a:spLocks noChangeShapeType="1"/>
          </p:cNvSpPr>
          <p:nvPr/>
        </p:nvSpPr>
        <p:spPr bwMode="auto">
          <a:xfrm flipV="1">
            <a:off x="4219575" y="5876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4" name="Line 156"/>
          <p:cNvSpPr>
            <a:spLocks noChangeShapeType="1"/>
          </p:cNvSpPr>
          <p:nvPr/>
        </p:nvSpPr>
        <p:spPr bwMode="auto">
          <a:xfrm flipV="1">
            <a:off x="4219575" y="5838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5" name="Line 157"/>
          <p:cNvSpPr>
            <a:spLocks noChangeShapeType="1"/>
          </p:cNvSpPr>
          <p:nvPr/>
        </p:nvSpPr>
        <p:spPr bwMode="auto">
          <a:xfrm flipV="1">
            <a:off x="4219575" y="5800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6" name="Line 158"/>
          <p:cNvSpPr>
            <a:spLocks noChangeShapeType="1"/>
          </p:cNvSpPr>
          <p:nvPr/>
        </p:nvSpPr>
        <p:spPr bwMode="auto">
          <a:xfrm flipV="1">
            <a:off x="4219575" y="5762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7" name="Line 159"/>
          <p:cNvSpPr>
            <a:spLocks noChangeShapeType="1"/>
          </p:cNvSpPr>
          <p:nvPr/>
        </p:nvSpPr>
        <p:spPr bwMode="auto">
          <a:xfrm flipV="1">
            <a:off x="4219575" y="5724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8" name="Line 160"/>
          <p:cNvSpPr>
            <a:spLocks noChangeShapeType="1"/>
          </p:cNvSpPr>
          <p:nvPr/>
        </p:nvSpPr>
        <p:spPr bwMode="auto">
          <a:xfrm flipV="1">
            <a:off x="4219575" y="5686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89" name="Line 161"/>
          <p:cNvSpPr>
            <a:spLocks noChangeShapeType="1"/>
          </p:cNvSpPr>
          <p:nvPr/>
        </p:nvSpPr>
        <p:spPr bwMode="auto">
          <a:xfrm flipV="1">
            <a:off x="4219575" y="5648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0" name="Line 162"/>
          <p:cNvSpPr>
            <a:spLocks noChangeShapeType="1"/>
          </p:cNvSpPr>
          <p:nvPr/>
        </p:nvSpPr>
        <p:spPr bwMode="auto">
          <a:xfrm flipV="1">
            <a:off x="4219575" y="5610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1" name="Line 163"/>
          <p:cNvSpPr>
            <a:spLocks noChangeShapeType="1"/>
          </p:cNvSpPr>
          <p:nvPr/>
        </p:nvSpPr>
        <p:spPr bwMode="auto">
          <a:xfrm flipV="1">
            <a:off x="4219575" y="5572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2" name="Line 164"/>
          <p:cNvSpPr>
            <a:spLocks noChangeShapeType="1"/>
          </p:cNvSpPr>
          <p:nvPr/>
        </p:nvSpPr>
        <p:spPr bwMode="auto">
          <a:xfrm flipV="1">
            <a:off x="4219575" y="5534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3" name="Line 165"/>
          <p:cNvSpPr>
            <a:spLocks noChangeShapeType="1"/>
          </p:cNvSpPr>
          <p:nvPr/>
        </p:nvSpPr>
        <p:spPr bwMode="auto">
          <a:xfrm flipV="1">
            <a:off x="4219575" y="5495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4" name="Line 166"/>
          <p:cNvSpPr>
            <a:spLocks noChangeShapeType="1"/>
          </p:cNvSpPr>
          <p:nvPr/>
        </p:nvSpPr>
        <p:spPr bwMode="auto">
          <a:xfrm flipV="1">
            <a:off x="4219575" y="5457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5" name="Line 167"/>
          <p:cNvSpPr>
            <a:spLocks noChangeShapeType="1"/>
          </p:cNvSpPr>
          <p:nvPr/>
        </p:nvSpPr>
        <p:spPr bwMode="auto">
          <a:xfrm flipV="1">
            <a:off x="4219575" y="5419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6" name="Line 168"/>
          <p:cNvSpPr>
            <a:spLocks noChangeShapeType="1"/>
          </p:cNvSpPr>
          <p:nvPr/>
        </p:nvSpPr>
        <p:spPr bwMode="auto">
          <a:xfrm flipV="1">
            <a:off x="4219575" y="5381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7" name="Line 169"/>
          <p:cNvSpPr>
            <a:spLocks noChangeShapeType="1"/>
          </p:cNvSpPr>
          <p:nvPr/>
        </p:nvSpPr>
        <p:spPr bwMode="auto">
          <a:xfrm flipV="1">
            <a:off x="4219575" y="5343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8" name="Line 170"/>
          <p:cNvSpPr>
            <a:spLocks noChangeShapeType="1"/>
          </p:cNvSpPr>
          <p:nvPr/>
        </p:nvSpPr>
        <p:spPr bwMode="auto">
          <a:xfrm flipV="1">
            <a:off x="4219575" y="5305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699" name="Line 171"/>
          <p:cNvSpPr>
            <a:spLocks noChangeShapeType="1"/>
          </p:cNvSpPr>
          <p:nvPr/>
        </p:nvSpPr>
        <p:spPr bwMode="auto">
          <a:xfrm flipV="1">
            <a:off x="4219575" y="5267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0" name="Line 172"/>
          <p:cNvSpPr>
            <a:spLocks noChangeShapeType="1"/>
          </p:cNvSpPr>
          <p:nvPr/>
        </p:nvSpPr>
        <p:spPr bwMode="auto">
          <a:xfrm flipV="1">
            <a:off x="4219575" y="5229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1" name="Line 173"/>
          <p:cNvSpPr>
            <a:spLocks noChangeShapeType="1"/>
          </p:cNvSpPr>
          <p:nvPr/>
        </p:nvSpPr>
        <p:spPr bwMode="auto">
          <a:xfrm flipV="1">
            <a:off x="4219575" y="5191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2" name="Line 174"/>
          <p:cNvSpPr>
            <a:spLocks noChangeShapeType="1"/>
          </p:cNvSpPr>
          <p:nvPr/>
        </p:nvSpPr>
        <p:spPr bwMode="auto">
          <a:xfrm flipV="1">
            <a:off x="4219575" y="5153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3" name="Line 175"/>
          <p:cNvSpPr>
            <a:spLocks noChangeShapeType="1"/>
          </p:cNvSpPr>
          <p:nvPr/>
        </p:nvSpPr>
        <p:spPr bwMode="auto">
          <a:xfrm flipV="1">
            <a:off x="4219575" y="5114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4" name="Line 176"/>
          <p:cNvSpPr>
            <a:spLocks noChangeShapeType="1"/>
          </p:cNvSpPr>
          <p:nvPr/>
        </p:nvSpPr>
        <p:spPr bwMode="auto">
          <a:xfrm flipV="1">
            <a:off x="4219575" y="5076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5" name="Line 177"/>
          <p:cNvSpPr>
            <a:spLocks noChangeShapeType="1"/>
          </p:cNvSpPr>
          <p:nvPr/>
        </p:nvSpPr>
        <p:spPr bwMode="auto">
          <a:xfrm flipV="1">
            <a:off x="4219575" y="5038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6" name="Line 178"/>
          <p:cNvSpPr>
            <a:spLocks noChangeShapeType="1"/>
          </p:cNvSpPr>
          <p:nvPr/>
        </p:nvSpPr>
        <p:spPr bwMode="auto">
          <a:xfrm flipV="1">
            <a:off x="4219575" y="5000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7" name="Line 179"/>
          <p:cNvSpPr>
            <a:spLocks noChangeShapeType="1"/>
          </p:cNvSpPr>
          <p:nvPr/>
        </p:nvSpPr>
        <p:spPr bwMode="auto">
          <a:xfrm flipV="1">
            <a:off x="4219575" y="4962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8" name="Line 180"/>
          <p:cNvSpPr>
            <a:spLocks noChangeShapeType="1"/>
          </p:cNvSpPr>
          <p:nvPr/>
        </p:nvSpPr>
        <p:spPr bwMode="auto">
          <a:xfrm flipV="1">
            <a:off x="4219575" y="4924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09" name="Line 181"/>
          <p:cNvSpPr>
            <a:spLocks noChangeShapeType="1"/>
          </p:cNvSpPr>
          <p:nvPr/>
        </p:nvSpPr>
        <p:spPr bwMode="auto">
          <a:xfrm flipV="1">
            <a:off x="4219575" y="4886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0" name="Line 182"/>
          <p:cNvSpPr>
            <a:spLocks noChangeShapeType="1"/>
          </p:cNvSpPr>
          <p:nvPr/>
        </p:nvSpPr>
        <p:spPr bwMode="auto">
          <a:xfrm flipV="1">
            <a:off x="4219575" y="4848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1" name="Line 183"/>
          <p:cNvSpPr>
            <a:spLocks noChangeShapeType="1"/>
          </p:cNvSpPr>
          <p:nvPr/>
        </p:nvSpPr>
        <p:spPr bwMode="auto">
          <a:xfrm flipV="1">
            <a:off x="4219575" y="4810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2" name="Line 184"/>
          <p:cNvSpPr>
            <a:spLocks noChangeShapeType="1"/>
          </p:cNvSpPr>
          <p:nvPr/>
        </p:nvSpPr>
        <p:spPr bwMode="auto">
          <a:xfrm flipV="1">
            <a:off x="4219575" y="4772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3" name="Line 185"/>
          <p:cNvSpPr>
            <a:spLocks noChangeShapeType="1"/>
          </p:cNvSpPr>
          <p:nvPr/>
        </p:nvSpPr>
        <p:spPr bwMode="auto">
          <a:xfrm flipV="1">
            <a:off x="4219575" y="4733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4" name="Line 186"/>
          <p:cNvSpPr>
            <a:spLocks noChangeShapeType="1"/>
          </p:cNvSpPr>
          <p:nvPr/>
        </p:nvSpPr>
        <p:spPr bwMode="auto">
          <a:xfrm flipV="1">
            <a:off x="4219575" y="4695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5" name="Line 187"/>
          <p:cNvSpPr>
            <a:spLocks noChangeShapeType="1"/>
          </p:cNvSpPr>
          <p:nvPr/>
        </p:nvSpPr>
        <p:spPr bwMode="auto">
          <a:xfrm flipV="1">
            <a:off x="4219575" y="4657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6" name="Line 188"/>
          <p:cNvSpPr>
            <a:spLocks noChangeShapeType="1"/>
          </p:cNvSpPr>
          <p:nvPr/>
        </p:nvSpPr>
        <p:spPr bwMode="auto">
          <a:xfrm flipV="1">
            <a:off x="4219575" y="4619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7" name="Line 189"/>
          <p:cNvSpPr>
            <a:spLocks noChangeShapeType="1"/>
          </p:cNvSpPr>
          <p:nvPr/>
        </p:nvSpPr>
        <p:spPr bwMode="auto">
          <a:xfrm flipV="1">
            <a:off x="4219575" y="4581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8" name="Line 190"/>
          <p:cNvSpPr>
            <a:spLocks noChangeShapeType="1"/>
          </p:cNvSpPr>
          <p:nvPr/>
        </p:nvSpPr>
        <p:spPr bwMode="auto">
          <a:xfrm flipV="1">
            <a:off x="4219575" y="4543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19" name="Line 191"/>
          <p:cNvSpPr>
            <a:spLocks noChangeShapeType="1"/>
          </p:cNvSpPr>
          <p:nvPr/>
        </p:nvSpPr>
        <p:spPr bwMode="auto">
          <a:xfrm flipV="1">
            <a:off x="4219575" y="4505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0" name="Line 192"/>
          <p:cNvSpPr>
            <a:spLocks noChangeShapeType="1"/>
          </p:cNvSpPr>
          <p:nvPr/>
        </p:nvSpPr>
        <p:spPr bwMode="auto">
          <a:xfrm flipV="1">
            <a:off x="4219575" y="4467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1" name="Line 193"/>
          <p:cNvSpPr>
            <a:spLocks noChangeShapeType="1"/>
          </p:cNvSpPr>
          <p:nvPr/>
        </p:nvSpPr>
        <p:spPr bwMode="auto">
          <a:xfrm flipV="1">
            <a:off x="4219575" y="4429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2" name="Line 194"/>
          <p:cNvSpPr>
            <a:spLocks noChangeShapeType="1"/>
          </p:cNvSpPr>
          <p:nvPr/>
        </p:nvSpPr>
        <p:spPr bwMode="auto">
          <a:xfrm flipV="1">
            <a:off x="4219575" y="4391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3" name="Line 195"/>
          <p:cNvSpPr>
            <a:spLocks noChangeShapeType="1"/>
          </p:cNvSpPr>
          <p:nvPr/>
        </p:nvSpPr>
        <p:spPr bwMode="auto">
          <a:xfrm flipV="1">
            <a:off x="4219575" y="4352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4" name="Line 196"/>
          <p:cNvSpPr>
            <a:spLocks noChangeShapeType="1"/>
          </p:cNvSpPr>
          <p:nvPr/>
        </p:nvSpPr>
        <p:spPr bwMode="auto">
          <a:xfrm flipV="1">
            <a:off x="4219575" y="4314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5" name="Line 197"/>
          <p:cNvSpPr>
            <a:spLocks noChangeShapeType="1"/>
          </p:cNvSpPr>
          <p:nvPr/>
        </p:nvSpPr>
        <p:spPr bwMode="auto">
          <a:xfrm flipV="1">
            <a:off x="4219575" y="4276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6" name="Line 198"/>
          <p:cNvSpPr>
            <a:spLocks noChangeShapeType="1"/>
          </p:cNvSpPr>
          <p:nvPr/>
        </p:nvSpPr>
        <p:spPr bwMode="auto">
          <a:xfrm flipV="1">
            <a:off x="4219575" y="4238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7" name="Line 199"/>
          <p:cNvSpPr>
            <a:spLocks noChangeShapeType="1"/>
          </p:cNvSpPr>
          <p:nvPr/>
        </p:nvSpPr>
        <p:spPr bwMode="auto">
          <a:xfrm flipV="1">
            <a:off x="4219575" y="4200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8" name="Line 200"/>
          <p:cNvSpPr>
            <a:spLocks noChangeShapeType="1"/>
          </p:cNvSpPr>
          <p:nvPr/>
        </p:nvSpPr>
        <p:spPr bwMode="auto">
          <a:xfrm flipV="1">
            <a:off x="4219575" y="4162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29" name="Line 201"/>
          <p:cNvSpPr>
            <a:spLocks noChangeShapeType="1"/>
          </p:cNvSpPr>
          <p:nvPr/>
        </p:nvSpPr>
        <p:spPr bwMode="auto">
          <a:xfrm flipV="1">
            <a:off x="4219575" y="4124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0" name="Line 202"/>
          <p:cNvSpPr>
            <a:spLocks noChangeShapeType="1"/>
          </p:cNvSpPr>
          <p:nvPr/>
        </p:nvSpPr>
        <p:spPr bwMode="auto">
          <a:xfrm flipV="1">
            <a:off x="4219575" y="4086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1" name="Line 203"/>
          <p:cNvSpPr>
            <a:spLocks noChangeShapeType="1"/>
          </p:cNvSpPr>
          <p:nvPr/>
        </p:nvSpPr>
        <p:spPr bwMode="auto">
          <a:xfrm flipV="1">
            <a:off x="4219575" y="4048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2" name="Line 204"/>
          <p:cNvSpPr>
            <a:spLocks noChangeShapeType="1"/>
          </p:cNvSpPr>
          <p:nvPr/>
        </p:nvSpPr>
        <p:spPr bwMode="auto">
          <a:xfrm flipV="1">
            <a:off x="4219575" y="4010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3" name="Line 205"/>
          <p:cNvSpPr>
            <a:spLocks noChangeShapeType="1"/>
          </p:cNvSpPr>
          <p:nvPr/>
        </p:nvSpPr>
        <p:spPr bwMode="auto">
          <a:xfrm flipV="1">
            <a:off x="4219575" y="3971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4" name="Line 206"/>
          <p:cNvSpPr>
            <a:spLocks noChangeShapeType="1"/>
          </p:cNvSpPr>
          <p:nvPr/>
        </p:nvSpPr>
        <p:spPr bwMode="auto">
          <a:xfrm flipV="1">
            <a:off x="4219575" y="3933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5" name="Line 207"/>
          <p:cNvSpPr>
            <a:spLocks noChangeShapeType="1"/>
          </p:cNvSpPr>
          <p:nvPr/>
        </p:nvSpPr>
        <p:spPr bwMode="auto">
          <a:xfrm flipV="1">
            <a:off x="4219575" y="3895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6" name="Line 208"/>
          <p:cNvSpPr>
            <a:spLocks noChangeShapeType="1"/>
          </p:cNvSpPr>
          <p:nvPr/>
        </p:nvSpPr>
        <p:spPr bwMode="auto">
          <a:xfrm flipV="1">
            <a:off x="4219575" y="3857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7" name="Line 209"/>
          <p:cNvSpPr>
            <a:spLocks noChangeShapeType="1"/>
          </p:cNvSpPr>
          <p:nvPr/>
        </p:nvSpPr>
        <p:spPr bwMode="auto">
          <a:xfrm flipV="1">
            <a:off x="4219575" y="3819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8" name="Line 210"/>
          <p:cNvSpPr>
            <a:spLocks noChangeShapeType="1"/>
          </p:cNvSpPr>
          <p:nvPr/>
        </p:nvSpPr>
        <p:spPr bwMode="auto">
          <a:xfrm flipV="1">
            <a:off x="4219575" y="3781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39" name="Line 211"/>
          <p:cNvSpPr>
            <a:spLocks noChangeShapeType="1"/>
          </p:cNvSpPr>
          <p:nvPr/>
        </p:nvSpPr>
        <p:spPr bwMode="auto">
          <a:xfrm flipV="1">
            <a:off x="4219575" y="3743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0" name="Line 212"/>
          <p:cNvSpPr>
            <a:spLocks noChangeShapeType="1"/>
          </p:cNvSpPr>
          <p:nvPr/>
        </p:nvSpPr>
        <p:spPr bwMode="auto">
          <a:xfrm flipV="1">
            <a:off x="4219575" y="3705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1" name="Line 213"/>
          <p:cNvSpPr>
            <a:spLocks noChangeShapeType="1"/>
          </p:cNvSpPr>
          <p:nvPr/>
        </p:nvSpPr>
        <p:spPr bwMode="auto">
          <a:xfrm flipV="1">
            <a:off x="4219575" y="3667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2" name="Line 214"/>
          <p:cNvSpPr>
            <a:spLocks noChangeShapeType="1"/>
          </p:cNvSpPr>
          <p:nvPr/>
        </p:nvSpPr>
        <p:spPr bwMode="auto">
          <a:xfrm flipV="1">
            <a:off x="4219575" y="3629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3" name="Line 215"/>
          <p:cNvSpPr>
            <a:spLocks noChangeShapeType="1"/>
          </p:cNvSpPr>
          <p:nvPr/>
        </p:nvSpPr>
        <p:spPr bwMode="auto">
          <a:xfrm flipV="1">
            <a:off x="4219575" y="3590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4" name="Line 216"/>
          <p:cNvSpPr>
            <a:spLocks noChangeShapeType="1"/>
          </p:cNvSpPr>
          <p:nvPr/>
        </p:nvSpPr>
        <p:spPr bwMode="auto">
          <a:xfrm flipV="1">
            <a:off x="4219575" y="3552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5" name="Line 217"/>
          <p:cNvSpPr>
            <a:spLocks noChangeShapeType="1"/>
          </p:cNvSpPr>
          <p:nvPr/>
        </p:nvSpPr>
        <p:spPr bwMode="auto">
          <a:xfrm flipV="1">
            <a:off x="4219575" y="3514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6" name="Line 218"/>
          <p:cNvSpPr>
            <a:spLocks noChangeShapeType="1"/>
          </p:cNvSpPr>
          <p:nvPr/>
        </p:nvSpPr>
        <p:spPr bwMode="auto">
          <a:xfrm flipV="1">
            <a:off x="4219575" y="3476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7" name="Line 219"/>
          <p:cNvSpPr>
            <a:spLocks noChangeShapeType="1"/>
          </p:cNvSpPr>
          <p:nvPr/>
        </p:nvSpPr>
        <p:spPr bwMode="auto">
          <a:xfrm flipV="1">
            <a:off x="4219575" y="3438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8" name="Line 220"/>
          <p:cNvSpPr>
            <a:spLocks noChangeShapeType="1"/>
          </p:cNvSpPr>
          <p:nvPr/>
        </p:nvSpPr>
        <p:spPr bwMode="auto">
          <a:xfrm flipV="1">
            <a:off x="4219575" y="3400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49" name="Line 221"/>
          <p:cNvSpPr>
            <a:spLocks noChangeShapeType="1"/>
          </p:cNvSpPr>
          <p:nvPr/>
        </p:nvSpPr>
        <p:spPr bwMode="auto">
          <a:xfrm flipV="1">
            <a:off x="4219575" y="3362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0" name="Line 222"/>
          <p:cNvSpPr>
            <a:spLocks noChangeShapeType="1"/>
          </p:cNvSpPr>
          <p:nvPr/>
        </p:nvSpPr>
        <p:spPr bwMode="auto">
          <a:xfrm flipV="1">
            <a:off x="4219575" y="3324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1" name="Line 223"/>
          <p:cNvSpPr>
            <a:spLocks noChangeShapeType="1"/>
          </p:cNvSpPr>
          <p:nvPr/>
        </p:nvSpPr>
        <p:spPr bwMode="auto">
          <a:xfrm flipV="1">
            <a:off x="4219575" y="3286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2" name="Line 224"/>
          <p:cNvSpPr>
            <a:spLocks noChangeShapeType="1"/>
          </p:cNvSpPr>
          <p:nvPr/>
        </p:nvSpPr>
        <p:spPr bwMode="auto">
          <a:xfrm flipV="1">
            <a:off x="4219575" y="3248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3" name="Line 225"/>
          <p:cNvSpPr>
            <a:spLocks noChangeShapeType="1"/>
          </p:cNvSpPr>
          <p:nvPr/>
        </p:nvSpPr>
        <p:spPr bwMode="auto">
          <a:xfrm flipV="1">
            <a:off x="4219575" y="3209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4" name="Line 226"/>
          <p:cNvSpPr>
            <a:spLocks noChangeShapeType="1"/>
          </p:cNvSpPr>
          <p:nvPr/>
        </p:nvSpPr>
        <p:spPr bwMode="auto">
          <a:xfrm flipV="1">
            <a:off x="4219575" y="3171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5" name="Line 227"/>
          <p:cNvSpPr>
            <a:spLocks noChangeShapeType="1"/>
          </p:cNvSpPr>
          <p:nvPr/>
        </p:nvSpPr>
        <p:spPr bwMode="auto">
          <a:xfrm flipV="1">
            <a:off x="4219575" y="3133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6" name="Line 228"/>
          <p:cNvSpPr>
            <a:spLocks noChangeShapeType="1"/>
          </p:cNvSpPr>
          <p:nvPr/>
        </p:nvSpPr>
        <p:spPr bwMode="auto">
          <a:xfrm flipV="1">
            <a:off x="4219575" y="3095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7" name="Line 229"/>
          <p:cNvSpPr>
            <a:spLocks noChangeShapeType="1"/>
          </p:cNvSpPr>
          <p:nvPr/>
        </p:nvSpPr>
        <p:spPr bwMode="auto">
          <a:xfrm flipV="1">
            <a:off x="4219575" y="3057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8" name="Line 230"/>
          <p:cNvSpPr>
            <a:spLocks noChangeShapeType="1"/>
          </p:cNvSpPr>
          <p:nvPr/>
        </p:nvSpPr>
        <p:spPr bwMode="auto">
          <a:xfrm flipV="1">
            <a:off x="4219575" y="3019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59" name="Line 231"/>
          <p:cNvSpPr>
            <a:spLocks noChangeShapeType="1"/>
          </p:cNvSpPr>
          <p:nvPr/>
        </p:nvSpPr>
        <p:spPr bwMode="auto">
          <a:xfrm flipV="1">
            <a:off x="4219575" y="2981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0" name="Line 232"/>
          <p:cNvSpPr>
            <a:spLocks noChangeShapeType="1"/>
          </p:cNvSpPr>
          <p:nvPr/>
        </p:nvSpPr>
        <p:spPr bwMode="auto">
          <a:xfrm flipV="1">
            <a:off x="4219575" y="2943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1" name="Line 233"/>
          <p:cNvSpPr>
            <a:spLocks noChangeShapeType="1"/>
          </p:cNvSpPr>
          <p:nvPr/>
        </p:nvSpPr>
        <p:spPr bwMode="auto">
          <a:xfrm flipV="1">
            <a:off x="4219575" y="2905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2" name="Line 234"/>
          <p:cNvSpPr>
            <a:spLocks noChangeShapeType="1"/>
          </p:cNvSpPr>
          <p:nvPr/>
        </p:nvSpPr>
        <p:spPr bwMode="auto">
          <a:xfrm flipV="1">
            <a:off x="4219575" y="2867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3" name="Line 235"/>
          <p:cNvSpPr>
            <a:spLocks noChangeShapeType="1"/>
          </p:cNvSpPr>
          <p:nvPr/>
        </p:nvSpPr>
        <p:spPr bwMode="auto">
          <a:xfrm flipV="1">
            <a:off x="4219575" y="2828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4" name="Line 236"/>
          <p:cNvSpPr>
            <a:spLocks noChangeShapeType="1"/>
          </p:cNvSpPr>
          <p:nvPr/>
        </p:nvSpPr>
        <p:spPr bwMode="auto">
          <a:xfrm flipV="1">
            <a:off x="4219575" y="2790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5" name="Line 237"/>
          <p:cNvSpPr>
            <a:spLocks noChangeShapeType="1"/>
          </p:cNvSpPr>
          <p:nvPr/>
        </p:nvSpPr>
        <p:spPr bwMode="auto">
          <a:xfrm flipV="1">
            <a:off x="4219575" y="2752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6" name="Line 238"/>
          <p:cNvSpPr>
            <a:spLocks noChangeShapeType="1"/>
          </p:cNvSpPr>
          <p:nvPr/>
        </p:nvSpPr>
        <p:spPr bwMode="auto">
          <a:xfrm flipV="1">
            <a:off x="4219575" y="2714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7" name="Line 239"/>
          <p:cNvSpPr>
            <a:spLocks noChangeShapeType="1"/>
          </p:cNvSpPr>
          <p:nvPr/>
        </p:nvSpPr>
        <p:spPr bwMode="auto">
          <a:xfrm flipV="1">
            <a:off x="4219575" y="2676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8" name="Line 240"/>
          <p:cNvSpPr>
            <a:spLocks noChangeShapeType="1"/>
          </p:cNvSpPr>
          <p:nvPr/>
        </p:nvSpPr>
        <p:spPr bwMode="auto">
          <a:xfrm flipV="1">
            <a:off x="4219575" y="2638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69" name="Line 241"/>
          <p:cNvSpPr>
            <a:spLocks noChangeShapeType="1"/>
          </p:cNvSpPr>
          <p:nvPr/>
        </p:nvSpPr>
        <p:spPr bwMode="auto">
          <a:xfrm flipV="1">
            <a:off x="4219575" y="2600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0" name="Line 242"/>
          <p:cNvSpPr>
            <a:spLocks noChangeShapeType="1"/>
          </p:cNvSpPr>
          <p:nvPr/>
        </p:nvSpPr>
        <p:spPr bwMode="auto">
          <a:xfrm flipV="1">
            <a:off x="4219575" y="2562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1" name="Line 243"/>
          <p:cNvSpPr>
            <a:spLocks noChangeShapeType="1"/>
          </p:cNvSpPr>
          <p:nvPr/>
        </p:nvSpPr>
        <p:spPr bwMode="auto">
          <a:xfrm flipV="1">
            <a:off x="4219575" y="2524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2" name="Line 244"/>
          <p:cNvSpPr>
            <a:spLocks noChangeShapeType="1"/>
          </p:cNvSpPr>
          <p:nvPr/>
        </p:nvSpPr>
        <p:spPr bwMode="auto">
          <a:xfrm flipV="1">
            <a:off x="4219575" y="2486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3" name="Line 245"/>
          <p:cNvSpPr>
            <a:spLocks noChangeShapeType="1"/>
          </p:cNvSpPr>
          <p:nvPr/>
        </p:nvSpPr>
        <p:spPr bwMode="auto">
          <a:xfrm flipV="1">
            <a:off x="4219575" y="2447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4" name="Line 246"/>
          <p:cNvSpPr>
            <a:spLocks noChangeShapeType="1"/>
          </p:cNvSpPr>
          <p:nvPr/>
        </p:nvSpPr>
        <p:spPr bwMode="auto">
          <a:xfrm flipV="1">
            <a:off x="4219575" y="2409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5" name="Line 247"/>
          <p:cNvSpPr>
            <a:spLocks noChangeShapeType="1"/>
          </p:cNvSpPr>
          <p:nvPr/>
        </p:nvSpPr>
        <p:spPr bwMode="auto">
          <a:xfrm flipV="1">
            <a:off x="4219575" y="2371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6" name="Line 248"/>
          <p:cNvSpPr>
            <a:spLocks noChangeShapeType="1"/>
          </p:cNvSpPr>
          <p:nvPr/>
        </p:nvSpPr>
        <p:spPr bwMode="auto">
          <a:xfrm flipV="1">
            <a:off x="4219575" y="2333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7" name="Line 249"/>
          <p:cNvSpPr>
            <a:spLocks noChangeShapeType="1"/>
          </p:cNvSpPr>
          <p:nvPr/>
        </p:nvSpPr>
        <p:spPr bwMode="auto">
          <a:xfrm flipV="1">
            <a:off x="4219575" y="2295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8" name="Line 250"/>
          <p:cNvSpPr>
            <a:spLocks noChangeShapeType="1"/>
          </p:cNvSpPr>
          <p:nvPr/>
        </p:nvSpPr>
        <p:spPr bwMode="auto">
          <a:xfrm flipV="1">
            <a:off x="4219575" y="2257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79" name="Line 251"/>
          <p:cNvSpPr>
            <a:spLocks noChangeShapeType="1"/>
          </p:cNvSpPr>
          <p:nvPr/>
        </p:nvSpPr>
        <p:spPr bwMode="auto">
          <a:xfrm flipV="1">
            <a:off x="4219575" y="2219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0" name="Line 252"/>
          <p:cNvSpPr>
            <a:spLocks noChangeShapeType="1"/>
          </p:cNvSpPr>
          <p:nvPr/>
        </p:nvSpPr>
        <p:spPr bwMode="auto">
          <a:xfrm flipV="1">
            <a:off x="4219575" y="2181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1" name="Line 253"/>
          <p:cNvSpPr>
            <a:spLocks noChangeShapeType="1"/>
          </p:cNvSpPr>
          <p:nvPr/>
        </p:nvSpPr>
        <p:spPr bwMode="auto">
          <a:xfrm flipV="1">
            <a:off x="4219575" y="2143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2" name="Line 254"/>
          <p:cNvSpPr>
            <a:spLocks noChangeShapeType="1"/>
          </p:cNvSpPr>
          <p:nvPr/>
        </p:nvSpPr>
        <p:spPr bwMode="auto">
          <a:xfrm flipV="1">
            <a:off x="4219575" y="2105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3" name="Line 255"/>
          <p:cNvSpPr>
            <a:spLocks noChangeShapeType="1"/>
          </p:cNvSpPr>
          <p:nvPr/>
        </p:nvSpPr>
        <p:spPr bwMode="auto">
          <a:xfrm flipV="1">
            <a:off x="4219575" y="2066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4" name="Line 256"/>
          <p:cNvSpPr>
            <a:spLocks noChangeShapeType="1"/>
          </p:cNvSpPr>
          <p:nvPr/>
        </p:nvSpPr>
        <p:spPr bwMode="auto">
          <a:xfrm flipV="1">
            <a:off x="4219575" y="2028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5" name="Line 257"/>
          <p:cNvSpPr>
            <a:spLocks noChangeShapeType="1"/>
          </p:cNvSpPr>
          <p:nvPr/>
        </p:nvSpPr>
        <p:spPr bwMode="auto">
          <a:xfrm flipV="1">
            <a:off x="4219575" y="1990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6" name="Line 258"/>
          <p:cNvSpPr>
            <a:spLocks noChangeShapeType="1"/>
          </p:cNvSpPr>
          <p:nvPr/>
        </p:nvSpPr>
        <p:spPr bwMode="auto">
          <a:xfrm flipV="1">
            <a:off x="4219575" y="1952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7" name="Line 259"/>
          <p:cNvSpPr>
            <a:spLocks noChangeShapeType="1"/>
          </p:cNvSpPr>
          <p:nvPr/>
        </p:nvSpPr>
        <p:spPr bwMode="auto">
          <a:xfrm flipV="1">
            <a:off x="4219575" y="1914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8" name="Line 260"/>
          <p:cNvSpPr>
            <a:spLocks noChangeShapeType="1"/>
          </p:cNvSpPr>
          <p:nvPr/>
        </p:nvSpPr>
        <p:spPr bwMode="auto">
          <a:xfrm flipV="1">
            <a:off x="4219575" y="1876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89" name="Line 261"/>
          <p:cNvSpPr>
            <a:spLocks noChangeShapeType="1"/>
          </p:cNvSpPr>
          <p:nvPr/>
        </p:nvSpPr>
        <p:spPr bwMode="auto">
          <a:xfrm flipV="1">
            <a:off x="4219575" y="18383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90" name="Line 262"/>
          <p:cNvSpPr>
            <a:spLocks noChangeShapeType="1"/>
          </p:cNvSpPr>
          <p:nvPr/>
        </p:nvSpPr>
        <p:spPr bwMode="auto">
          <a:xfrm flipV="1">
            <a:off x="4219575" y="18002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91" name="Line 263"/>
          <p:cNvSpPr>
            <a:spLocks noChangeShapeType="1"/>
          </p:cNvSpPr>
          <p:nvPr/>
        </p:nvSpPr>
        <p:spPr bwMode="auto">
          <a:xfrm flipV="1">
            <a:off x="4219575" y="17621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92" name="Line 264"/>
          <p:cNvSpPr>
            <a:spLocks noChangeShapeType="1"/>
          </p:cNvSpPr>
          <p:nvPr/>
        </p:nvSpPr>
        <p:spPr bwMode="auto">
          <a:xfrm flipV="1">
            <a:off x="4219575" y="17240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93" name="Line 265"/>
          <p:cNvSpPr>
            <a:spLocks noChangeShapeType="1"/>
          </p:cNvSpPr>
          <p:nvPr/>
        </p:nvSpPr>
        <p:spPr bwMode="auto">
          <a:xfrm flipV="1">
            <a:off x="4219575" y="16859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94" name="Line 266"/>
          <p:cNvSpPr>
            <a:spLocks noChangeShapeType="1"/>
          </p:cNvSpPr>
          <p:nvPr/>
        </p:nvSpPr>
        <p:spPr bwMode="auto">
          <a:xfrm flipV="1">
            <a:off x="4219575" y="16478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95" name="Line 267"/>
          <p:cNvSpPr>
            <a:spLocks noChangeShapeType="1"/>
          </p:cNvSpPr>
          <p:nvPr/>
        </p:nvSpPr>
        <p:spPr bwMode="auto">
          <a:xfrm flipV="1">
            <a:off x="4219575" y="16097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96" name="Line 268"/>
          <p:cNvSpPr>
            <a:spLocks noChangeShapeType="1"/>
          </p:cNvSpPr>
          <p:nvPr/>
        </p:nvSpPr>
        <p:spPr bwMode="auto">
          <a:xfrm flipV="1">
            <a:off x="4219575" y="15716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97" name="Line 269"/>
          <p:cNvSpPr>
            <a:spLocks noChangeShapeType="1"/>
          </p:cNvSpPr>
          <p:nvPr/>
        </p:nvSpPr>
        <p:spPr bwMode="auto">
          <a:xfrm flipV="1">
            <a:off x="4219575" y="15335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798" name="Line 270"/>
          <p:cNvSpPr>
            <a:spLocks noChangeShapeType="1"/>
          </p:cNvSpPr>
          <p:nvPr/>
        </p:nvSpPr>
        <p:spPr bwMode="auto">
          <a:xfrm flipV="1">
            <a:off x="4219575" y="1495425"/>
            <a:ext cx="1588" cy="12700"/>
          </a:xfrm>
          <a:prstGeom prst="line">
            <a:avLst/>
          </a:prstGeom>
          <a:no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grpSp>
        <p:nvGrpSpPr>
          <p:cNvPr id="154799" name="Group 289"/>
          <p:cNvGrpSpPr>
            <a:grpSpLocks/>
          </p:cNvGrpSpPr>
          <p:nvPr/>
        </p:nvGrpSpPr>
        <p:grpSpPr bwMode="auto">
          <a:xfrm>
            <a:off x="2670175" y="6237288"/>
            <a:ext cx="2374900" cy="101600"/>
            <a:chOff x="1010" y="3951"/>
            <a:chExt cx="1496" cy="64"/>
          </a:xfrm>
        </p:grpSpPr>
        <p:sp>
          <p:nvSpPr>
            <p:cNvPr id="154855" name="Freeform 271"/>
            <p:cNvSpPr>
              <a:spLocks/>
            </p:cNvSpPr>
            <p:nvPr/>
          </p:nvSpPr>
          <p:spPr bwMode="auto">
            <a:xfrm>
              <a:off x="1010" y="3951"/>
              <a:ext cx="64" cy="64"/>
            </a:xfrm>
            <a:custGeom>
              <a:avLst/>
              <a:gdLst>
                <a:gd name="T0" fmla="*/ 64 w 64"/>
                <a:gd name="T1" fmla="*/ 64 h 64"/>
                <a:gd name="T2" fmla="*/ 64 w 64"/>
                <a:gd name="T3" fmla="*/ 0 h 64"/>
                <a:gd name="T4" fmla="*/ 0 w 64"/>
                <a:gd name="T5" fmla="*/ 32 h 64"/>
                <a:gd name="T6" fmla="*/ 64 w 64"/>
                <a:gd name="T7" fmla="*/ 64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64" y="64"/>
                  </a:moveTo>
                  <a:lnTo>
                    <a:pt x="64" y="0"/>
                  </a:lnTo>
                  <a:lnTo>
                    <a:pt x="0" y="32"/>
                  </a:lnTo>
                  <a:lnTo>
                    <a:pt x="64" y="64"/>
                  </a:lnTo>
                  <a:close/>
                </a:path>
              </a:pathLst>
            </a:custGeom>
            <a:solidFill>
              <a:srgbClr val="FFFFFF"/>
            </a:solidFill>
            <a:ln w="127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856" name="Line 272"/>
            <p:cNvSpPr>
              <a:spLocks noChangeShapeType="1"/>
            </p:cNvSpPr>
            <p:nvPr/>
          </p:nvSpPr>
          <p:spPr bwMode="auto">
            <a:xfrm>
              <a:off x="1074" y="3983"/>
              <a:ext cx="1432" cy="1"/>
            </a:xfrm>
            <a:prstGeom prst="line">
              <a:avLst/>
            </a:prstGeom>
            <a:noFill/>
            <a:ln w="127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grpSp>
      <p:grpSp>
        <p:nvGrpSpPr>
          <p:cNvPr id="154800" name="Group 290"/>
          <p:cNvGrpSpPr>
            <a:grpSpLocks/>
          </p:cNvGrpSpPr>
          <p:nvPr/>
        </p:nvGrpSpPr>
        <p:grpSpPr bwMode="auto">
          <a:xfrm>
            <a:off x="5603875" y="6237288"/>
            <a:ext cx="2374900" cy="101600"/>
            <a:chOff x="2858" y="3951"/>
            <a:chExt cx="1496" cy="64"/>
          </a:xfrm>
        </p:grpSpPr>
        <p:sp>
          <p:nvSpPr>
            <p:cNvPr id="154853" name="Freeform 273"/>
            <p:cNvSpPr>
              <a:spLocks/>
            </p:cNvSpPr>
            <p:nvPr/>
          </p:nvSpPr>
          <p:spPr bwMode="auto">
            <a:xfrm>
              <a:off x="4290" y="3951"/>
              <a:ext cx="64" cy="64"/>
            </a:xfrm>
            <a:custGeom>
              <a:avLst/>
              <a:gdLst>
                <a:gd name="T0" fmla="*/ 0 w 64"/>
                <a:gd name="T1" fmla="*/ 0 h 64"/>
                <a:gd name="T2" fmla="*/ 0 w 64"/>
                <a:gd name="T3" fmla="*/ 64 h 64"/>
                <a:gd name="T4" fmla="*/ 64 w 64"/>
                <a:gd name="T5" fmla="*/ 32 h 64"/>
                <a:gd name="T6" fmla="*/ 0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0" y="0"/>
                  </a:moveTo>
                  <a:lnTo>
                    <a:pt x="0" y="64"/>
                  </a:lnTo>
                  <a:lnTo>
                    <a:pt x="64" y="32"/>
                  </a:lnTo>
                  <a:lnTo>
                    <a:pt x="0" y="0"/>
                  </a:lnTo>
                  <a:close/>
                </a:path>
              </a:pathLst>
            </a:custGeom>
            <a:solidFill>
              <a:srgbClr val="66FFFF"/>
            </a:solidFill>
            <a:ln w="12700">
              <a:solidFill>
                <a:schemeClr val="accent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854" name="Line 274"/>
            <p:cNvSpPr>
              <a:spLocks noChangeShapeType="1"/>
            </p:cNvSpPr>
            <p:nvPr/>
          </p:nvSpPr>
          <p:spPr bwMode="auto">
            <a:xfrm flipH="1">
              <a:off x="2858" y="3983"/>
              <a:ext cx="1432" cy="1"/>
            </a:xfrm>
            <a:prstGeom prst="line">
              <a:avLst/>
            </a:prstGeom>
            <a:noFill/>
            <a:ln w="12700">
              <a:solidFill>
                <a:schemeClr val="accent1"/>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grpSp>
      <p:sp>
        <p:nvSpPr>
          <p:cNvPr id="154801" name="Rectangle 275"/>
          <p:cNvSpPr>
            <a:spLocks noChangeArrowheads="1"/>
          </p:cNvSpPr>
          <p:nvPr/>
        </p:nvSpPr>
        <p:spPr bwMode="auto">
          <a:xfrm>
            <a:off x="3324225" y="6332538"/>
            <a:ext cx="1382713" cy="21272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b="1">
                <a:solidFill>
                  <a:srgbClr val="FFFF00"/>
                </a:solidFill>
                <a:latin typeface="Helvetica" pitchFamily="8" charset="0"/>
                <a:cs typeface="Arial" charset="0"/>
              </a:rPr>
              <a:t>Prasugrel Better</a:t>
            </a:r>
            <a:endParaRPr lang="en-US" sz="1400">
              <a:solidFill>
                <a:srgbClr val="FFFF00"/>
              </a:solidFill>
              <a:cs typeface="Arial" charset="0"/>
            </a:endParaRPr>
          </a:p>
        </p:txBody>
      </p:sp>
      <p:sp>
        <p:nvSpPr>
          <p:cNvPr id="154802" name="Rectangle 276"/>
          <p:cNvSpPr>
            <a:spLocks noChangeArrowheads="1"/>
          </p:cNvSpPr>
          <p:nvPr/>
        </p:nvSpPr>
        <p:spPr bwMode="auto">
          <a:xfrm>
            <a:off x="6207125" y="6332538"/>
            <a:ext cx="1550988" cy="21272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b="1">
                <a:solidFill>
                  <a:srgbClr val="BBE0E3"/>
                </a:solidFill>
                <a:latin typeface="Helvetica" pitchFamily="8" charset="0"/>
                <a:cs typeface="Arial" charset="0"/>
              </a:rPr>
              <a:t>Clopidogrel Better</a:t>
            </a:r>
            <a:endParaRPr lang="en-US" sz="1400">
              <a:solidFill>
                <a:srgbClr val="BBE0E3"/>
              </a:solidFill>
              <a:cs typeface="Arial" charset="0"/>
            </a:endParaRPr>
          </a:p>
        </p:txBody>
      </p:sp>
      <p:sp>
        <p:nvSpPr>
          <p:cNvPr id="154803" name="Rectangle 277"/>
          <p:cNvSpPr>
            <a:spLocks noChangeArrowheads="1"/>
          </p:cNvSpPr>
          <p:nvPr/>
        </p:nvSpPr>
        <p:spPr bwMode="auto">
          <a:xfrm>
            <a:off x="5165725" y="6421438"/>
            <a:ext cx="257175" cy="21272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400" b="1">
                <a:solidFill>
                  <a:srgbClr val="FFFFFF"/>
                </a:solidFill>
                <a:latin typeface="Helvetica" pitchFamily="8" charset="0"/>
                <a:cs typeface="Arial" charset="0"/>
              </a:rPr>
              <a:t>HR</a:t>
            </a:r>
            <a:endParaRPr lang="en-US" sz="1400">
              <a:solidFill>
                <a:srgbClr val="FFFFFF"/>
              </a:solidFill>
              <a:cs typeface="Arial" charset="0"/>
            </a:endParaRPr>
          </a:p>
        </p:txBody>
      </p:sp>
      <p:sp>
        <p:nvSpPr>
          <p:cNvPr id="154804" name="Rectangle 278"/>
          <p:cNvSpPr>
            <a:spLocks noChangeArrowheads="1"/>
          </p:cNvSpPr>
          <p:nvPr/>
        </p:nvSpPr>
        <p:spPr bwMode="auto">
          <a:xfrm>
            <a:off x="1584325" y="2760663"/>
            <a:ext cx="384175"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Age</a:t>
            </a:r>
            <a:endParaRPr lang="en-US" sz="1600">
              <a:solidFill>
                <a:srgbClr val="FFFFFF"/>
              </a:solidFill>
              <a:cs typeface="Arial" charset="0"/>
            </a:endParaRPr>
          </a:p>
        </p:txBody>
      </p:sp>
      <p:sp>
        <p:nvSpPr>
          <p:cNvPr id="154805" name="Text Box 9"/>
          <p:cNvSpPr txBox="1">
            <a:spLocks noChangeArrowheads="1"/>
          </p:cNvSpPr>
          <p:nvPr/>
        </p:nvSpPr>
        <p:spPr bwMode="auto">
          <a:xfrm>
            <a:off x="5387975" y="1039813"/>
            <a:ext cx="2416175"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u="sng">
                <a:solidFill>
                  <a:srgbClr val="FFFF00"/>
                </a:solidFill>
                <a:cs typeface="Arial" charset="0"/>
              </a:rPr>
              <a:t>Reduction in risk (%)</a:t>
            </a:r>
            <a:endParaRPr lang="en-US" sz="1600" u="sng">
              <a:solidFill>
                <a:srgbClr val="FFFF00"/>
              </a:solidFill>
              <a:cs typeface="Arial" charset="0"/>
            </a:endParaRPr>
          </a:p>
        </p:txBody>
      </p:sp>
      <p:sp>
        <p:nvSpPr>
          <p:cNvPr id="154806" name="Text Box 54"/>
          <p:cNvSpPr txBox="1">
            <a:spLocks noChangeArrowheads="1"/>
          </p:cNvSpPr>
          <p:nvPr/>
        </p:nvSpPr>
        <p:spPr bwMode="auto">
          <a:xfrm>
            <a:off x="6108700" y="128111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18</a:t>
            </a:r>
            <a:endParaRPr lang="en-US" sz="1600">
              <a:solidFill>
                <a:srgbClr val="FFFF00"/>
              </a:solidFill>
              <a:cs typeface="Arial" charset="0"/>
            </a:endParaRPr>
          </a:p>
        </p:txBody>
      </p:sp>
      <p:sp>
        <p:nvSpPr>
          <p:cNvPr id="154807" name="Text Box 55"/>
          <p:cNvSpPr txBox="1">
            <a:spLocks noChangeArrowheads="1"/>
          </p:cNvSpPr>
          <p:nvPr/>
        </p:nvSpPr>
        <p:spPr bwMode="auto">
          <a:xfrm>
            <a:off x="6108700" y="1873250"/>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21</a:t>
            </a:r>
            <a:endParaRPr lang="en-US" sz="1600">
              <a:solidFill>
                <a:srgbClr val="FFFF00"/>
              </a:solidFill>
              <a:cs typeface="Arial" charset="0"/>
            </a:endParaRPr>
          </a:p>
        </p:txBody>
      </p:sp>
      <p:sp>
        <p:nvSpPr>
          <p:cNvPr id="154808" name="Text Box 56"/>
          <p:cNvSpPr txBox="1">
            <a:spLocks noChangeArrowheads="1"/>
          </p:cNvSpPr>
          <p:nvPr/>
        </p:nvSpPr>
        <p:spPr bwMode="auto">
          <a:xfrm>
            <a:off x="6108700" y="2109788"/>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12</a:t>
            </a:r>
            <a:endParaRPr lang="en-US" sz="1600">
              <a:solidFill>
                <a:srgbClr val="FFFF00"/>
              </a:solidFill>
              <a:cs typeface="Arial" charset="0"/>
            </a:endParaRPr>
          </a:p>
        </p:txBody>
      </p:sp>
      <p:sp>
        <p:nvSpPr>
          <p:cNvPr id="154809" name="Text Box 57"/>
          <p:cNvSpPr txBox="1">
            <a:spLocks noChangeArrowheads="1"/>
          </p:cNvSpPr>
          <p:nvPr/>
        </p:nvSpPr>
        <p:spPr bwMode="auto">
          <a:xfrm>
            <a:off x="6108700" y="2470150"/>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25</a:t>
            </a:r>
            <a:endParaRPr lang="en-US" sz="1600">
              <a:solidFill>
                <a:srgbClr val="FFFF00"/>
              </a:solidFill>
              <a:cs typeface="Arial" charset="0"/>
            </a:endParaRPr>
          </a:p>
        </p:txBody>
      </p:sp>
      <p:sp>
        <p:nvSpPr>
          <p:cNvPr id="154810" name="Text Box 58"/>
          <p:cNvSpPr txBox="1">
            <a:spLocks noChangeArrowheads="1"/>
          </p:cNvSpPr>
          <p:nvPr/>
        </p:nvSpPr>
        <p:spPr bwMode="auto">
          <a:xfrm>
            <a:off x="6108700" y="2714625"/>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14</a:t>
            </a:r>
            <a:endParaRPr lang="en-US" sz="1600">
              <a:solidFill>
                <a:srgbClr val="FFFF00"/>
              </a:solidFill>
              <a:cs typeface="Arial" charset="0"/>
            </a:endParaRPr>
          </a:p>
        </p:txBody>
      </p:sp>
      <p:sp>
        <p:nvSpPr>
          <p:cNvPr id="154811" name="Text Box 59"/>
          <p:cNvSpPr txBox="1">
            <a:spLocks noChangeArrowheads="1"/>
          </p:cNvSpPr>
          <p:nvPr/>
        </p:nvSpPr>
        <p:spPr bwMode="auto">
          <a:xfrm>
            <a:off x="6108700" y="2971800"/>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6</a:t>
            </a:r>
            <a:endParaRPr lang="en-US" sz="1600">
              <a:solidFill>
                <a:srgbClr val="FFFF00"/>
              </a:solidFill>
              <a:cs typeface="Arial" charset="0"/>
            </a:endParaRPr>
          </a:p>
        </p:txBody>
      </p:sp>
      <p:sp>
        <p:nvSpPr>
          <p:cNvPr id="154812" name="Text Box 60"/>
          <p:cNvSpPr txBox="1">
            <a:spLocks noChangeArrowheads="1"/>
          </p:cNvSpPr>
          <p:nvPr/>
        </p:nvSpPr>
        <p:spPr bwMode="auto">
          <a:xfrm>
            <a:off x="6108700" y="333851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14</a:t>
            </a:r>
            <a:endParaRPr lang="en-US" sz="1600">
              <a:solidFill>
                <a:srgbClr val="FFFF00"/>
              </a:solidFill>
              <a:cs typeface="Arial" charset="0"/>
            </a:endParaRPr>
          </a:p>
        </p:txBody>
      </p:sp>
      <p:sp>
        <p:nvSpPr>
          <p:cNvPr id="154813" name="Text Box 61"/>
          <p:cNvSpPr txBox="1">
            <a:spLocks noChangeArrowheads="1"/>
          </p:cNvSpPr>
          <p:nvPr/>
        </p:nvSpPr>
        <p:spPr bwMode="auto">
          <a:xfrm>
            <a:off x="6108700" y="357346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30</a:t>
            </a:r>
            <a:endParaRPr lang="en-US" sz="1600">
              <a:solidFill>
                <a:srgbClr val="FFFF00"/>
              </a:solidFill>
              <a:cs typeface="Arial" charset="0"/>
            </a:endParaRPr>
          </a:p>
        </p:txBody>
      </p:sp>
      <p:sp>
        <p:nvSpPr>
          <p:cNvPr id="154814" name="Text Box 62"/>
          <p:cNvSpPr txBox="1">
            <a:spLocks noChangeArrowheads="1"/>
          </p:cNvSpPr>
          <p:nvPr/>
        </p:nvSpPr>
        <p:spPr bwMode="auto">
          <a:xfrm>
            <a:off x="6108700" y="397351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20</a:t>
            </a:r>
            <a:endParaRPr lang="en-US" sz="1600">
              <a:solidFill>
                <a:srgbClr val="FFFF00"/>
              </a:solidFill>
              <a:cs typeface="Arial" charset="0"/>
            </a:endParaRPr>
          </a:p>
        </p:txBody>
      </p:sp>
      <p:sp>
        <p:nvSpPr>
          <p:cNvPr id="154815" name="Text Box 63"/>
          <p:cNvSpPr txBox="1">
            <a:spLocks noChangeArrowheads="1"/>
          </p:cNvSpPr>
          <p:nvPr/>
        </p:nvSpPr>
        <p:spPr bwMode="auto">
          <a:xfrm>
            <a:off x="6108700" y="420211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18</a:t>
            </a:r>
            <a:endParaRPr lang="en-US" sz="1600">
              <a:solidFill>
                <a:srgbClr val="FFFF00"/>
              </a:solidFill>
              <a:cs typeface="Arial" charset="0"/>
            </a:endParaRPr>
          </a:p>
        </p:txBody>
      </p:sp>
      <p:sp>
        <p:nvSpPr>
          <p:cNvPr id="154816" name="Text Box 64"/>
          <p:cNvSpPr txBox="1">
            <a:spLocks noChangeArrowheads="1"/>
          </p:cNvSpPr>
          <p:nvPr/>
        </p:nvSpPr>
        <p:spPr bwMode="auto">
          <a:xfrm>
            <a:off x="6108700" y="460216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21</a:t>
            </a:r>
            <a:endParaRPr lang="en-US" sz="1600">
              <a:solidFill>
                <a:srgbClr val="FFFF00"/>
              </a:solidFill>
              <a:cs typeface="Arial" charset="0"/>
            </a:endParaRPr>
          </a:p>
        </p:txBody>
      </p:sp>
      <p:sp>
        <p:nvSpPr>
          <p:cNvPr id="154817" name="Text Box 65"/>
          <p:cNvSpPr txBox="1">
            <a:spLocks noChangeArrowheads="1"/>
          </p:cNvSpPr>
          <p:nvPr/>
        </p:nvSpPr>
        <p:spPr bwMode="auto">
          <a:xfrm>
            <a:off x="6108700" y="481806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16</a:t>
            </a:r>
            <a:endParaRPr lang="en-US" sz="1600">
              <a:solidFill>
                <a:srgbClr val="FFFF00"/>
              </a:solidFill>
              <a:cs typeface="Arial" charset="0"/>
            </a:endParaRPr>
          </a:p>
        </p:txBody>
      </p:sp>
      <p:sp>
        <p:nvSpPr>
          <p:cNvPr id="154818" name="Text Box 66"/>
          <p:cNvSpPr txBox="1">
            <a:spLocks noChangeArrowheads="1"/>
          </p:cNvSpPr>
          <p:nvPr/>
        </p:nvSpPr>
        <p:spPr bwMode="auto">
          <a:xfrm>
            <a:off x="6108700" y="5716588"/>
            <a:ext cx="1104900" cy="427037"/>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200" b="1">
                <a:solidFill>
                  <a:srgbClr val="FFFF00"/>
                </a:solidFill>
                <a:cs typeface="Arial" charset="0"/>
              </a:rPr>
              <a:t>19</a:t>
            </a:r>
            <a:endParaRPr lang="en-US" sz="2200">
              <a:solidFill>
                <a:srgbClr val="FFFF00"/>
              </a:solidFill>
              <a:cs typeface="Arial" charset="0"/>
            </a:endParaRPr>
          </a:p>
        </p:txBody>
      </p:sp>
      <p:sp>
        <p:nvSpPr>
          <p:cNvPr id="154819" name="Text Box 67"/>
          <p:cNvSpPr txBox="1">
            <a:spLocks noChangeArrowheads="1"/>
          </p:cNvSpPr>
          <p:nvPr/>
        </p:nvSpPr>
        <p:spPr bwMode="auto">
          <a:xfrm>
            <a:off x="6108700" y="150971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21</a:t>
            </a:r>
            <a:endParaRPr lang="en-US" sz="1600">
              <a:solidFill>
                <a:srgbClr val="FFFF00"/>
              </a:solidFill>
              <a:cs typeface="Arial" charset="0"/>
            </a:endParaRPr>
          </a:p>
        </p:txBody>
      </p:sp>
      <p:sp>
        <p:nvSpPr>
          <p:cNvPr id="154820" name="Line 68"/>
          <p:cNvSpPr>
            <a:spLocks noChangeShapeType="1"/>
          </p:cNvSpPr>
          <p:nvPr/>
        </p:nvSpPr>
        <p:spPr bwMode="auto">
          <a:xfrm>
            <a:off x="2208213" y="3360738"/>
            <a:ext cx="80962" cy="0"/>
          </a:xfrm>
          <a:prstGeom prst="line">
            <a:avLst/>
          </a:prstGeom>
          <a:noFill/>
          <a:ln w="9525">
            <a:solidFill>
              <a:schemeClr val="tx1"/>
            </a:solidFill>
            <a:round/>
            <a:headEnd/>
            <a:tailEnd/>
          </a:ln>
        </p:spPr>
        <p:txBody>
          <a:bodyPr wrap="none" anchor="ctr"/>
          <a:lstStyle/>
          <a:p>
            <a:pPr defTabSz="457200" fontAlgn="base">
              <a:spcBef>
                <a:spcPct val="0"/>
              </a:spcBef>
              <a:spcAft>
                <a:spcPct val="0"/>
              </a:spcAft>
            </a:pPr>
            <a:endParaRPr lang="fr-FR">
              <a:solidFill>
                <a:srgbClr val="000000"/>
              </a:solidFill>
              <a:cs typeface="Arial" charset="0"/>
            </a:endParaRPr>
          </a:p>
        </p:txBody>
      </p:sp>
      <p:sp>
        <p:nvSpPr>
          <p:cNvPr id="154821" name="Rectangle 70"/>
          <p:cNvSpPr>
            <a:spLocks noChangeAspect="1" noChangeArrowheads="1"/>
          </p:cNvSpPr>
          <p:nvPr/>
        </p:nvSpPr>
        <p:spPr bwMode="auto">
          <a:xfrm>
            <a:off x="3748088" y="2605088"/>
            <a:ext cx="173037" cy="173037"/>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22" name="Rectangle 72"/>
          <p:cNvSpPr>
            <a:spLocks noChangeAspect="1" noChangeArrowheads="1"/>
          </p:cNvSpPr>
          <p:nvPr/>
        </p:nvSpPr>
        <p:spPr bwMode="auto">
          <a:xfrm>
            <a:off x="4008438" y="1966913"/>
            <a:ext cx="228600" cy="228600"/>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23" name="Rectangle 76"/>
          <p:cNvSpPr>
            <a:spLocks noChangeAspect="1" noChangeArrowheads="1"/>
          </p:cNvSpPr>
          <p:nvPr/>
        </p:nvSpPr>
        <p:spPr bwMode="auto">
          <a:xfrm>
            <a:off x="4400550" y="3417888"/>
            <a:ext cx="228600" cy="228600"/>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24" name="Rectangle 78"/>
          <p:cNvSpPr>
            <a:spLocks noChangeAspect="1" noChangeArrowheads="1"/>
          </p:cNvSpPr>
          <p:nvPr/>
        </p:nvSpPr>
        <p:spPr bwMode="auto">
          <a:xfrm>
            <a:off x="4052888" y="4067175"/>
            <a:ext cx="173037" cy="173038"/>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25" name="Rectangle 79"/>
          <p:cNvSpPr>
            <a:spLocks noChangeAspect="1" noChangeArrowheads="1"/>
          </p:cNvSpPr>
          <p:nvPr/>
        </p:nvSpPr>
        <p:spPr bwMode="auto">
          <a:xfrm>
            <a:off x="4129088" y="4313238"/>
            <a:ext cx="173037" cy="173037"/>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26" name="Rectangle 80"/>
          <p:cNvSpPr>
            <a:spLocks noChangeAspect="1" noChangeArrowheads="1"/>
          </p:cNvSpPr>
          <p:nvPr/>
        </p:nvSpPr>
        <p:spPr bwMode="auto">
          <a:xfrm>
            <a:off x="4002088" y="4670425"/>
            <a:ext cx="173037" cy="173038"/>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27" name="Rectangle 81"/>
          <p:cNvSpPr>
            <a:spLocks noChangeAspect="1" noChangeArrowheads="1"/>
          </p:cNvSpPr>
          <p:nvPr/>
        </p:nvSpPr>
        <p:spPr bwMode="auto">
          <a:xfrm>
            <a:off x="4291013" y="4916488"/>
            <a:ext cx="173037" cy="173037"/>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28" name="Line 281"/>
          <p:cNvSpPr>
            <a:spLocks noChangeShapeType="1"/>
          </p:cNvSpPr>
          <p:nvPr/>
        </p:nvSpPr>
        <p:spPr bwMode="auto">
          <a:xfrm flipV="1">
            <a:off x="4216400" y="1420813"/>
            <a:ext cx="0" cy="4914900"/>
          </a:xfrm>
          <a:prstGeom prst="line">
            <a:avLst/>
          </a:prstGeom>
          <a:noFill/>
          <a:ln w="9525" cap="rnd">
            <a:noFill/>
            <a:prstDash val="sysDot"/>
            <a:round/>
            <a:headEnd/>
            <a:tailEnd/>
          </a:ln>
        </p:spPr>
        <p:txBody>
          <a:bodyPr wrap="none" anchor="ctr"/>
          <a:lstStyle/>
          <a:p>
            <a:pPr defTabSz="457200" fontAlgn="base">
              <a:spcBef>
                <a:spcPct val="0"/>
              </a:spcBef>
              <a:spcAft>
                <a:spcPct val="0"/>
              </a:spcAft>
            </a:pPr>
            <a:endParaRPr lang="fr-FR">
              <a:solidFill>
                <a:srgbClr val="000000"/>
              </a:solidFill>
              <a:cs typeface="Arial" charset="0"/>
            </a:endParaRPr>
          </a:p>
        </p:txBody>
      </p:sp>
      <p:sp>
        <p:nvSpPr>
          <p:cNvPr id="154829" name="Line 283"/>
          <p:cNvSpPr>
            <a:spLocks noChangeShapeType="1"/>
          </p:cNvSpPr>
          <p:nvPr/>
        </p:nvSpPr>
        <p:spPr bwMode="auto">
          <a:xfrm flipV="1">
            <a:off x="4203700" y="1420813"/>
            <a:ext cx="0" cy="4718050"/>
          </a:xfrm>
          <a:prstGeom prst="line">
            <a:avLst/>
          </a:prstGeom>
          <a:noFill/>
          <a:ln w="38100" cap="rnd">
            <a:solidFill>
              <a:schemeClr val="bg1"/>
            </a:solidFill>
            <a:prstDash val="sysDot"/>
            <a:round/>
            <a:headEnd/>
            <a:tailEnd/>
          </a:ln>
        </p:spPr>
        <p:txBody>
          <a:bodyPr wrap="none" anchor="ctr"/>
          <a:lstStyle/>
          <a:p>
            <a:pPr defTabSz="457200" fontAlgn="base">
              <a:spcBef>
                <a:spcPct val="0"/>
              </a:spcBef>
              <a:spcAft>
                <a:spcPct val="0"/>
              </a:spcAft>
            </a:pPr>
            <a:endParaRPr lang="fr-FR">
              <a:solidFill>
                <a:srgbClr val="000000"/>
              </a:solidFill>
              <a:cs typeface="Arial" charset="0"/>
            </a:endParaRPr>
          </a:p>
        </p:txBody>
      </p:sp>
      <p:sp>
        <p:nvSpPr>
          <p:cNvPr id="154830" name="Rectangle 71"/>
          <p:cNvSpPr>
            <a:spLocks noChangeAspect="1" noChangeArrowheads="1"/>
          </p:cNvSpPr>
          <p:nvPr/>
        </p:nvSpPr>
        <p:spPr bwMode="auto">
          <a:xfrm>
            <a:off x="4197350" y="1408113"/>
            <a:ext cx="228600" cy="228600"/>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31" name="Rectangle 284"/>
          <p:cNvSpPr>
            <a:spLocks noChangeArrowheads="1"/>
          </p:cNvSpPr>
          <p:nvPr/>
        </p:nvSpPr>
        <p:spPr bwMode="auto">
          <a:xfrm>
            <a:off x="4575175" y="2276475"/>
            <a:ext cx="109538" cy="109538"/>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32" name="Rectangle 285"/>
          <p:cNvSpPr>
            <a:spLocks noChangeArrowheads="1"/>
          </p:cNvSpPr>
          <p:nvPr/>
        </p:nvSpPr>
        <p:spPr bwMode="auto">
          <a:xfrm>
            <a:off x="4903788" y="3095625"/>
            <a:ext cx="109537" cy="109538"/>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33" name="Rectangle 286"/>
          <p:cNvSpPr>
            <a:spLocks noChangeArrowheads="1"/>
          </p:cNvSpPr>
          <p:nvPr/>
        </p:nvSpPr>
        <p:spPr bwMode="auto">
          <a:xfrm>
            <a:off x="4462463" y="2859088"/>
            <a:ext cx="109537" cy="109537"/>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34" name="Rectangle 287"/>
          <p:cNvSpPr>
            <a:spLocks noChangeArrowheads="1"/>
          </p:cNvSpPr>
          <p:nvPr/>
        </p:nvSpPr>
        <p:spPr bwMode="auto">
          <a:xfrm>
            <a:off x="3514725" y="3724275"/>
            <a:ext cx="109538" cy="109538"/>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35" name="Rectangle 288"/>
          <p:cNvSpPr>
            <a:spLocks noChangeArrowheads="1"/>
          </p:cNvSpPr>
          <p:nvPr/>
        </p:nvSpPr>
        <p:spPr bwMode="auto">
          <a:xfrm>
            <a:off x="4029075" y="1716088"/>
            <a:ext cx="109538" cy="109537"/>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grpSp>
        <p:nvGrpSpPr>
          <p:cNvPr id="154836" name="Group 3"/>
          <p:cNvGrpSpPr>
            <a:grpSpLocks/>
          </p:cNvGrpSpPr>
          <p:nvPr/>
        </p:nvGrpSpPr>
        <p:grpSpPr bwMode="auto">
          <a:xfrm>
            <a:off x="3646488" y="5762625"/>
            <a:ext cx="1143000" cy="304800"/>
            <a:chOff x="2984" y="3348"/>
            <a:chExt cx="512" cy="184"/>
          </a:xfrm>
        </p:grpSpPr>
        <p:sp>
          <p:nvSpPr>
            <p:cNvPr id="154850" name="Freeform 4"/>
            <p:cNvSpPr>
              <a:spLocks/>
            </p:cNvSpPr>
            <p:nvPr/>
          </p:nvSpPr>
          <p:spPr bwMode="auto">
            <a:xfrm>
              <a:off x="2992" y="3348"/>
              <a:ext cx="504" cy="184"/>
            </a:xfrm>
            <a:custGeom>
              <a:avLst/>
              <a:gdLst>
                <a:gd name="T0" fmla="*/ 256 w 504"/>
                <a:gd name="T1" fmla="*/ 0 h 184"/>
                <a:gd name="T2" fmla="*/ 0 w 504"/>
                <a:gd name="T3" fmla="*/ 96 h 184"/>
                <a:gd name="T4" fmla="*/ 256 w 504"/>
                <a:gd name="T5" fmla="*/ 184 h 184"/>
                <a:gd name="T6" fmla="*/ 504 w 504"/>
                <a:gd name="T7" fmla="*/ 96 h 184"/>
                <a:gd name="T8" fmla="*/ 256 w 504"/>
                <a:gd name="T9" fmla="*/ 0 h 184"/>
                <a:gd name="T10" fmla="*/ 0 60000 65536"/>
                <a:gd name="T11" fmla="*/ 0 60000 65536"/>
                <a:gd name="T12" fmla="*/ 0 60000 65536"/>
                <a:gd name="T13" fmla="*/ 0 60000 65536"/>
                <a:gd name="T14" fmla="*/ 0 60000 65536"/>
                <a:gd name="T15" fmla="*/ 0 w 504"/>
                <a:gd name="T16" fmla="*/ 0 h 184"/>
                <a:gd name="T17" fmla="*/ 504 w 504"/>
                <a:gd name="T18" fmla="*/ 184 h 184"/>
              </a:gdLst>
              <a:ahLst/>
              <a:cxnLst>
                <a:cxn ang="T10">
                  <a:pos x="T0" y="T1"/>
                </a:cxn>
                <a:cxn ang="T11">
                  <a:pos x="T2" y="T3"/>
                </a:cxn>
                <a:cxn ang="T12">
                  <a:pos x="T4" y="T5"/>
                </a:cxn>
                <a:cxn ang="T13">
                  <a:pos x="T6" y="T7"/>
                </a:cxn>
                <a:cxn ang="T14">
                  <a:pos x="T8" y="T9"/>
                </a:cxn>
              </a:cxnLst>
              <a:rect l="T15" t="T16" r="T17" b="T18"/>
              <a:pathLst>
                <a:path w="504" h="184">
                  <a:moveTo>
                    <a:pt x="256" y="0"/>
                  </a:moveTo>
                  <a:lnTo>
                    <a:pt x="0" y="96"/>
                  </a:lnTo>
                  <a:lnTo>
                    <a:pt x="256" y="184"/>
                  </a:lnTo>
                  <a:lnTo>
                    <a:pt x="504" y="96"/>
                  </a:lnTo>
                  <a:lnTo>
                    <a:pt x="256" y="0"/>
                  </a:lnTo>
                  <a:close/>
                </a:path>
              </a:pathLst>
            </a:custGeom>
            <a:solidFill>
              <a:srgbClr val="FFFF00"/>
            </a:solidFill>
            <a:ln w="9525">
              <a:no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851" name="Freeform 5"/>
            <p:cNvSpPr>
              <a:spLocks/>
            </p:cNvSpPr>
            <p:nvPr/>
          </p:nvSpPr>
          <p:spPr bwMode="auto">
            <a:xfrm>
              <a:off x="2984" y="3348"/>
              <a:ext cx="512" cy="184"/>
            </a:xfrm>
            <a:custGeom>
              <a:avLst/>
              <a:gdLst>
                <a:gd name="T0" fmla="*/ 8 w 512"/>
                <a:gd name="T1" fmla="*/ 88 h 184"/>
                <a:gd name="T2" fmla="*/ 8 w 512"/>
                <a:gd name="T3" fmla="*/ 88 h 184"/>
                <a:gd name="T4" fmla="*/ 0 w 512"/>
                <a:gd name="T5" fmla="*/ 88 h 184"/>
                <a:gd name="T6" fmla="*/ 0 w 512"/>
                <a:gd name="T7" fmla="*/ 88 h 184"/>
                <a:gd name="T8" fmla="*/ 8 w 512"/>
                <a:gd name="T9" fmla="*/ 88 h 184"/>
                <a:gd name="T10" fmla="*/ 8 w 512"/>
                <a:gd name="T11" fmla="*/ 96 h 184"/>
                <a:gd name="T12" fmla="*/ 256 w 512"/>
                <a:gd name="T13" fmla="*/ 184 h 184"/>
                <a:gd name="T14" fmla="*/ 256 w 512"/>
                <a:gd name="T15" fmla="*/ 184 h 184"/>
                <a:gd name="T16" fmla="*/ 256 w 512"/>
                <a:gd name="T17" fmla="*/ 184 h 184"/>
                <a:gd name="T18" fmla="*/ 256 w 512"/>
                <a:gd name="T19" fmla="*/ 184 h 184"/>
                <a:gd name="T20" fmla="*/ 512 w 512"/>
                <a:gd name="T21" fmla="*/ 96 h 184"/>
                <a:gd name="T22" fmla="*/ 512 w 512"/>
                <a:gd name="T23" fmla="*/ 88 h 184"/>
                <a:gd name="T24" fmla="*/ 512 w 512"/>
                <a:gd name="T25" fmla="*/ 88 h 184"/>
                <a:gd name="T26" fmla="*/ 512 w 512"/>
                <a:gd name="T27" fmla="*/ 88 h 184"/>
                <a:gd name="T28" fmla="*/ 512 w 512"/>
                <a:gd name="T29" fmla="*/ 88 h 184"/>
                <a:gd name="T30" fmla="*/ 512 w 512"/>
                <a:gd name="T31" fmla="*/ 88 h 184"/>
                <a:gd name="T32" fmla="*/ 256 w 512"/>
                <a:gd name="T33" fmla="*/ 0 h 184"/>
                <a:gd name="T34" fmla="*/ 256 w 512"/>
                <a:gd name="T35" fmla="*/ 0 h 184"/>
                <a:gd name="T36" fmla="*/ 256 w 512"/>
                <a:gd name="T37" fmla="*/ 0 h 184"/>
                <a:gd name="T38" fmla="*/ 256 w 512"/>
                <a:gd name="T39" fmla="*/ 0 h 184"/>
                <a:gd name="T40" fmla="*/ 8 w 512"/>
                <a:gd name="T41" fmla="*/ 88 h 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2"/>
                <a:gd name="T64" fmla="*/ 0 h 184"/>
                <a:gd name="T65" fmla="*/ 512 w 512"/>
                <a:gd name="T66" fmla="*/ 184 h 1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2" h="184">
                  <a:moveTo>
                    <a:pt x="8" y="88"/>
                  </a:moveTo>
                  <a:lnTo>
                    <a:pt x="8" y="88"/>
                  </a:lnTo>
                  <a:lnTo>
                    <a:pt x="0" y="88"/>
                  </a:lnTo>
                  <a:lnTo>
                    <a:pt x="8" y="88"/>
                  </a:lnTo>
                  <a:lnTo>
                    <a:pt x="8" y="96"/>
                  </a:lnTo>
                  <a:lnTo>
                    <a:pt x="256" y="184"/>
                  </a:lnTo>
                  <a:lnTo>
                    <a:pt x="512" y="96"/>
                  </a:lnTo>
                  <a:lnTo>
                    <a:pt x="512" y="88"/>
                  </a:lnTo>
                  <a:lnTo>
                    <a:pt x="256" y="0"/>
                  </a:lnTo>
                  <a:lnTo>
                    <a:pt x="8" y="88"/>
                  </a:lnTo>
                  <a:close/>
                </a:path>
              </a:pathLst>
            </a:custGeom>
            <a:solidFill>
              <a:srgbClr val="FFFF00"/>
            </a:solid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852" name="Freeform 6"/>
            <p:cNvSpPr>
              <a:spLocks/>
            </p:cNvSpPr>
            <p:nvPr/>
          </p:nvSpPr>
          <p:spPr bwMode="auto">
            <a:xfrm>
              <a:off x="2992" y="3348"/>
              <a:ext cx="496" cy="184"/>
            </a:xfrm>
            <a:custGeom>
              <a:avLst/>
              <a:gdLst>
                <a:gd name="T0" fmla="*/ 248 w 496"/>
                <a:gd name="T1" fmla="*/ 0 h 184"/>
                <a:gd name="T2" fmla="*/ 496 w 496"/>
                <a:gd name="T3" fmla="*/ 88 h 184"/>
                <a:gd name="T4" fmla="*/ 248 w 496"/>
                <a:gd name="T5" fmla="*/ 184 h 184"/>
                <a:gd name="T6" fmla="*/ 0 w 496"/>
                <a:gd name="T7" fmla="*/ 88 h 184"/>
                <a:gd name="T8" fmla="*/ 248 w 496"/>
                <a:gd name="T9" fmla="*/ 0 h 184"/>
                <a:gd name="T10" fmla="*/ 0 60000 65536"/>
                <a:gd name="T11" fmla="*/ 0 60000 65536"/>
                <a:gd name="T12" fmla="*/ 0 60000 65536"/>
                <a:gd name="T13" fmla="*/ 0 60000 65536"/>
                <a:gd name="T14" fmla="*/ 0 60000 65536"/>
                <a:gd name="T15" fmla="*/ 0 w 496"/>
                <a:gd name="T16" fmla="*/ 0 h 184"/>
                <a:gd name="T17" fmla="*/ 496 w 496"/>
                <a:gd name="T18" fmla="*/ 184 h 184"/>
              </a:gdLst>
              <a:ahLst/>
              <a:cxnLst>
                <a:cxn ang="T10">
                  <a:pos x="T0" y="T1"/>
                </a:cxn>
                <a:cxn ang="T11">
                  <a:pos x="T2" y="T3"/>
                </a:cxn>
                <a:cxn ang="T12">
                  <a:pos x="T4" y="T5"/>
                </a:cxn>
                <a:cxn ang="T13">
                  <a:pos x="T6" y="T7"/>
                </a:cxn>
                <a:cxn ang="T14">
                  <a:pos x="T8" y="T9"/>
                </a:cxn>
              </a:cxnLst>
              <a:rect l="T15" t="T16" r="T17" b="T18"/>
              <a:pathLst>
                <a:path w="496" h="184">
                  <a:moveTo>
                    <a:pt x="248" y="0"/>
                  </a:moveTo>
                  <a:lnTo>
                    <a:pt x="496" y="88"/>
                  </a:lnTo>
                  <a:lnTo>
                    <a:pt x="248" y="184"/>
                  </a:lnTo>
                  <a:lnTo>
                    <a:pt x="0" y="88"/>
                  </a:lnTo>
                  <a:lnTo>
                    <a:pt x="248" y="0"/>
                  </a:lnTo>
                  <a:close/>
                </a:path>
              </a:pathLst>
            </a:custGeom>
            <a:solidFill>
              <a:srgbClr val="FFFF00"/>
            </a:solidFill>
            <a:ln w="12700">
              <a:solidFill>
                <a:srgbClr val="0000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grpSp>
      <p:sp>
        <p:nvSpPr>
          <p:cNvPr id="154837" name="Text Box 291"/>
          <p:cNvSpPr txBox="1">
            <a:spLocks noChangeArrowheads="1"/>
          </p:cNvSpPr>
          <p:nvPr/>
        </p:nvSpPr>
        <p:spPr bwMode="auto">
          <a:xfrm>
            <a:off x="7600950" y="5695950"/>
            <a:ext cx="13716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b="1">
                <a:solidFill>
                  <a:srgbClr val="FFFF00"/>
                </a:solidFill>
                <a:cs typeface="Arial" charset="0"/>
              </a:rPr>
              <a:t>P</a:t>
            </a:r>
            <a:r>
              <a:rPr lang="en-US" sz="2000" b="1" baseline="-25000">
                <a:solidFill>
                  <a:srgbClr val="FFFF00"/>
                </a:solidFill>
                <a:cs typeface="Arial" charset="0"/>
              </a:rPr>
              <a:t>inter</a:t>
            </a:r>
            <a:r>
              <a:rPr lang="en-US" sz="2000" b="1">
                <a:solidFill>
                  <a:srgbClr val="FFFF00"/>
                </a:solidFill>
                <a:cs typeface="Arial" charset="0"/>
              </a:rPr>
              <a:t> = NS</a:t>
            </a:r>
            <a:endParaRPr lang="en-US" sz="2000">
              <a:solidFill>
                <a:srgbClr val="FFFF00"/>
              </a:solidFill>
              <a:cs typeface="Arial" charset="0"/>
            </a:endParaRPr>
          </a:p>
        </p:txBody>
      </p:sp>
      <p:sp>
        <p:nvSpPr>
          <p:cNvPr id="27940" name="Rectangle 292"/>
          <p:cNvSpPr>
            <a:spLocks noChangeArrowheads="1"/>
          </p:cNvSpPr>
          <p:nvPr/>
        </p:nvSpPr>
        <p:spPr bwMode="auto">
          <a:xfrm>
            <a:off x="4203700" y="0"/>
            <a:ext cx="49403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3200" dirty="0">
                <a:solidFill>
                  <a:srgbClr val="FFFFFF"/>
                </a:solidFill>
                <a:latin typeface="Calibri" pitchFamily="34" charset="0"/>
                <a:cs typeface="Arial" charset="0"/>
              </a:rPr>
              <a:t>CV death, MI, stroke</a:t>
            </a:r>
            <a:br>
              <a:rPr lang="en-US" sz="3200" dirty="0">
                <a:solidFill>
                  <a:srgbClr val="FFFFFF"/>
                </a:solidFill>
                <a:latin typeface="Calibri" pitchFamily="34" charset="0"/>
                <a:cs typeface="Arial" charset="0"/>
              </a:rPr>
            </a:br>
            <a:r>
              <a:rPr lang="en-US" sz="3200" i="1" dirty="0">
                <a:solidFill>
                  <a:srgbClr val="FFFFFF"/>
                </a:solidFill>
                <a:latin typeface="Calibri" pitchFamily="34" charset="0"/>
                <a:cs typeface="Arial" charset="0"/>
              </a:rPr>
              <a:t>Major subgroups</a:t>
            </a:r>
            <a:endParaRPr lang="en-US" sz="3200" dirty="0">
              <a:solidFill>
                <a:srgbClr val="FFFFFF"/>
              </a:solidFill>
              <a:latin typeface="Calibri" pitchFamily="34" charset="0"/>
              <a:cs typeface="Arial" charset="0"/>
            </a:endParaRPr>
          </a:p>
        </p:txBody>
      </p:sp>
      <p:sp>
        <p:nvSpPr>
          <p:cNvPr id="154839" name="Line 294"/>
          <p:cNvSpPr>
            <a:spLocks noChangeShapeType="1"/>
          </p:cNvSpPr>
          <p:nvPr/>
        </p:nvSpPr>
        <p:spPr bwMode="auto">
          <a:xfrm flipH="1">
            <a:off x="3394075" y="5292725"/>
            <a:ext cx="22352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840" name="Rectangle 293"/>
          <p:cNvSpPr>
            <a:spLocks noChangeArrowheads="1"/>
          </p:cNvSpPr>
          <p:nvPr/>
        </p:nvSpPr>
        <p:spPr bwMode="auto">
          <a:xfrm>
            <a:off x="4352925" y="5248275"/>
            <a:ext cx="109538" cy="109538"/>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41" name="Rectangle 295"/>
          <p:cNvSpPr>
            <a:spLocks noChangeAspect="1" noChangeArrowheads="1"/>
          </p:cNvSpPr>
          <p:nvPr/>
        </p:nvSpPr>
        <p:spPr bwMode="auto">
          <a:xfrm>
            <a:off x="4057650" y="5399088"/>
            <a:ext cx="228600" cy="228600"/>
          </a:xfrm>
          <a:prstGeom prst="rect">
            <a:avLst/>
          </a:prstGeom>
          <a:solidFill>
            <a:srgbClr val="FFFF00"/>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fr-CA" sz="2400">
              <a:solidFill>
                <a:srgbClr val="000000"/>
              </a:solidFill>
              <a:cs typeface="Arial" charset="0"/>
            </a:endParaRPr>
          </a:p>
        </p:txBody>
      </p:sp>
      <p:sp>
        <p:nvSpPr>
          <p:cNvPr id="154842" name="Line 296"/>
          <p:cNvSpPr>
            <a:spLocks noChangeShapeType="1"/>
          </p:cNvSpPr>
          <p:nvPr/>
        </p:nvSpPr>
        <p:spPr bwMode="auto">
          <a:xfrm flipH="1">
            <a:off x="3597275" y="5495925"/>
            <a:ext cx="1206500" cy="1588"/>
          </a:xfrm>
          <a:prstGeom prst="line">
            <a:avLst/>
          </a:prstGeom>
          <a:noFill/>
          <a:ln w="38100">
            <a:solidFill>
              <a:srgbClr val="FFFF00"/>
            </a:solidFill>
            <a:round/>
            <a:headEnd/>
            <a:tailEnd/>
          </a:ln>
        </p:spPr>
        <p:txBody>
          <a:bodyPr/>
          <a:lstStyle/>
          <a:p>
            <a:pPr defTabSz="457200" fontAlgn="base">
              <a:spcBef>
                <a:spcPct val="0"/>
              </a:spcBef>
              <a:spcAft>
                <a:spcPct val="0"/>
              </a:spcAft>
            </a:pPr>
            <a:endParaRPr lang="fr-FR">
              <a:solidFill>
                <a:srgbClr val="000000"/>
              </a:solidFill>
              <a:cs typeface="Arial" charset="0"/>
            </a:endParaRPr>
          </a:p>
        </p:txBody>
      </p:sp>
      <p:sp>
        <p:nvSpPr>
          <p:cNvPr id="154843" name="Rectangle 297"/>
          <p:cNvSpPr>
            <a:spLocks noChangeArrowheads="1"/>
          </p:cNvSpPr>
          <p:nvPr/>
        </p:nvSpPr>
        <p:spPr bwMode="auto">
          <a:xfrm>
            <a:off x="1901825" y="5397500"/>
            <a:ext cx="887413"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CrCl </a:t>
            </a:r>
            <a:r>
              <a:rPr lang="en-US" sz="1600" b="1" u="sng">
                <a:solidFill>
                  <a:srgbClr val="FFFFFF"/>
                </a:solidFill>
                <a:latin typeface="Helvetica" pitchFamily="8" charset="0"/>
                <a:cs typeface="Arial" charset="0"/>
              </a:rPr>
              <a:t>&gt;</a:t>
            </a:r>
            <a:r>
              <a:rPr lang="en-US" sz="1600" b="1">
                <a:solidFill>
                  <a:srgbClr val="FFFFFF"/>
                </a:solidFill>
                <a:latin typeface="Helvetica" pitchFamily="8" charset="0"/>
                <a:cs typeface="Arial" charset="0"/>
              </a:rPr>
              <a:t> 60</a:t>
            </a:r>
            <a:endParaRPr lang="en-US" sz="1600">
              <a:solidFill>
                <a:srgbClr val="FFFFFF"/>
              </a:solidFill>
              <a:cs typeface="Arial" charset="0"/>
            </a:endParaRPr>
          </a:p>
        </p:txBody>
      </p:sp>
      <p:sp>
        <p:nvSpPr>
          <p:cNvPr id="154844" name="Rectangle 298"/>
          <p:cNvSpPr>
            <a:spLocks noChangeArrowheads="1"/>
          </p:cNvSpPr>
          <p:nvPr/>
        </p:nvSpPr>
        <p:spPr bwMode="auto">
          <a:xfrm>
            <a:off x="1901825" y="5181600"/>
            <a:ext cx="887413"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600" b="1">
                <a:solidFill>
                  <a:srgbClr val="FFFFFF"/>
                </a:solidFill>
                <a:latin typeface="Helvetica" pitchFamily="8" charset="0"/>
                <a:cs typeface="Arial" charset="0"/>
              </a:rPr>
              <a:t>CrCl &lt; 60</a:t>
            </a:r>
            <a:endParaRPr lang="en-US" sz="1600">
              <a:solidFill>
                <a:srgbClr val="FFFFFF"/>
              </a:solidFill>
              <a:cs typeface="Arial" charset="0"/>
            </a:endParaRPr>
          </a:p>
        </p:txBody>
      </p:sp>
      <p:sp>
        <p:nvSpPr>
          <p:cNvPr id="154845" name="Text Box 299"/>
          <p:cNvSpPr txBox="1">
            <a:spLocks noChangeArrowheads="1"/>
          </p:cNvSpPr>
          <p:nvPr/>
        </p:nvSpPr>
        <p:spPr bwMode="auto">
          <a:xfrm>
            <a:off x="6121400" y="512286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14</a:t>
            </a:r>
            <a:endParaRPr lang="en-US" sz="1600">
              <a:solidFill>
                <a:srgbClr val="FFFF00"/>
              </a:solidFill>
              <a:cs typeface="Arial" charset="0"/>
            </a:endParaRPr>
          </a:p>
        </p:txBody>
      </p:sp>
      <p:sp>
        <p:nvSpPr>
          <p:cNvPr id="154846" name="Text Box 300"/>
          <p:cNvSpPr txBox="1">
            <a:spLocks noChangeArrowheads="1"/>
          </p:cNvSpPr>
          <p:nvPr/>
        </p:nvSpPr>
        <p:spPr bwMode="auto">
          <a:xfrm>
            <a:off x="6121400" y="5338763"/>
            <a:ext cx="11049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a:solidFill>
                  <a:srgbClr val="FFFF00"/>
                </a:solidFill>
                <a:cs typeface="Arial" charset="0"/>
              </a:rPr>
              <a:t>20</a:t>
            </a:r>
            <a:endParaRPr lang="en-US" sz="1600">
              <a:solidFill>
                <a:srgbClr val="FFFF00"/>
              </a:solidFill>
              <a:cs typeface="Arial" charset="0"/>
            </a:endParaRPr>
          </a:p>
        </p:txBody>
      </p:sp>
      <p:sp>
        <p:nvSpPr>
          <p:cNvPr id="154847" name="Rectangle 1"/>
          <p:cNvSpPr>
            <a:spLocks noChangeArrowheads="1"/>
          </p:cNvSpPr>
          <p:nvPr/>
        </p:nvSpPr>
        <p:spPr bwMode="auto">
          <a:xfrm>
            <a:off x="1304925" y="1584325"/>
            <a:ext cx="5678488" cy="320675"/>
          </a:xfrm>
          <a:prstGeom prst="rect">
            <a:avLst/>
          </a:prstGeom>
          <a:solidFill>
            <a:schemeClr val="accent1">
              <a:alpha val="12941"/>
            </a:schemeClr>
          </a:solidFill>
          <a:ln w="9525" algn="ctr">
            <a:solidFill>
              <a:schemeClr val="bg1"/>
            </a:solidFill>
            <a:round/>
            <a:headEnd/>
            <a:tailEnd/>
          </a:ln>
        </p:spPr>
        <p:txBody>
          <a:bodyPr/>
          <a:lstStyle/>
          <a:p>
            <a:pPr algn="ctr" eaLnBrk="0" fontAlgn="base" hangingPunct="0">
              <a:spcBef>
                <a:spcPct val="0"/>
              </a:spcBef>
              <a:spcAft>
                <a:spcPct val="0"/>
              </a:spcAft>
            </a:pPr>
            <a:endParaRPr lang="fr-CA" sz="2400">
              <a:solidFill>
                <a:srgbClr val="000000"/>
              </a:solidFill>
              <a:cs typeface="Arial" charset="0"/>
            </a:endParaRPr>
          </a:p>
        </p:txBody>
      </p:sp>
      <p:sp>
        <p:nvSpPr>
          <p:cNvPr id="154848" name="TextBox 2"/>
          <p:cNvSpPr txBox="1">
            <a:spLocks noChangeArrowheads="1"/>
          </p:cNvSpPr>
          <p:nvPr/>
        </p:nvSpPr>
        <p:spPr bwMode="auto">
          <a:xfrm>
            <a:off x="7315200" y="1295400"/>
            <a:ext cx="1343025" cy="923925"/>
          </a:xfrm>
          <a:prstGeom prst="rect">
            <a:avLst/>
          </a:prstGeom>
          <a:noFill/>
          <a:ln w="9525">
            <a:solidFill>
              <a:schemeClr val="bg1"/>
            </a:solidFill>
            <a:miter lim="800000"/>
            <a:headEnd/>
            <a:tailEnd/>
          </a:ln>
        </p:spPr>
        <p:txBody>
          <a:bodyPr>
            <a:spAutoFit/>
          </a:bodyPr>
          <a:lstStyle/>
          <a:p>
            <a:pPr fontAlgn="base">
              <a:spcBef>
                <a:spcPct val="0"/>
              </a:spcBef>
              <a:spcAft>
                <a:spcPct val="0"/>
              </a:spcAft>
            </a:pPr>
            <a:r>
              <a:rPr lang="en-US">
                <a:solidFill>
                  <a:srgbClr val="FFFFFF"/>
                </a:solidFill>
                <a:latin typeface="Calibri" pitchFamily="34" charset="0"/>
                <a:cs typeface="Arial" charset="0"/>
              </a:rPr>
              <a:t>26% of enrolled population</a:t>
            </a:r>
          </a:p>
        </p:txBody>
      </p:sp>
      <p:sp>
        <p:nvSpPr>
          <p:cNvPr id="154849" name="TextBox 231"/>
          <p:cNvSpPr txBox="1">
            <a:spLocks noChangeArrowheads="1"/>
          </p:cNvSpPr>
          <p:nvPr/>
        </p:nvSpPr>
        <p:spPr bwMode="auto">
          <a:xfrm>
            <a:off x="457200" y="6465888"/>
            <a:ext cx="3600450" cy="338137"/>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FFFFFF"/>
                </a:solidFill>
                <a:latin typeface="Calibri" pitchFamily="34" charset="0"/>
                <a:cs typeface="Arial" charset="0"/>
              </a:rPr>
              <a:t>Wiviott, et al. N Engl J Med 2007;357</a:t>
            </a:r>
          </a:p>
        </p:txBody>
      </p:sp>
      <p:sp>
        <p:nvSpPr>
          <p:cNvPr id="233" name="Rectangle 232"/>
          <p:cNvSpPr/>
          <p:nvPr/>
        </p:nvSpPr>
        <p:spPr>
          <a:xfrm>
            <a:off x="537202" y="523140"/>
            <a:ext cx="1881925" cy="369332"/>
          </a:xfrm>
          <a:prstGeom prst="rect">
            <a:avLst/>
          </a:prstGeom>
        </p:spPr>
        <p:txBody>
          <a:bodyPr wrap="none">
            <a:spAutoFit/>
          </a:bodyPr>
          <a:lstStyle/>
          <a:p>
            <a:pPr defTabSz="457200" fontAlgn="base">
              <a:spcBef>
                <a:spcPct val="0"/>
              </a:spcBef>
              <a:spcAft>
                <a:spcPct val="0"/>
              </a:spcAft>
            </a:pPr>
            <a:r>
              <a:rPr lang="en-US" dirty="0">
                <a:solidFill>
                  <a:srgbClr val="FFFFFF"/>
                </a:solidFill>
                <a:cs typeface="Arial" charset="0"/>
              </a:rPr>
              <a:t>TRITON TIMI 38</a:t>
            </a:r>
            <a:endParaRPr lang="fr-CA" dirty="0">
              <a:solidFill>
                <a:srgbClr val="000000"/>
              </a:solidFill>
              <a:cs typeface="Arial" charset="0"/>
            </a:endParaRPr>
          </a:p>
        </p:txBody>
      </p:sp>
      <p:sp>
        <p:nvSpPr>
          <p:cNvPr id="234" name="Rectangle 1"/>
          <p:cNvSpPr>
            <a:spLocks noChangeArrowheads="1"/>
          </p:cNvSpPr>
          <p:nvPr/>
        </p:nvSpPr>
        <p:spPr bwMode="auto">
          <a:xfrm>
            <a:off x="1326699" y="3565489"/>
            <a:ext cx="5678488" cy="320675"/>
          </a:xfrm>
          <a:prstGeom prst="rect">
            <a:avLst/>
          </a:prstGeom>
          <a:solidFill>
            <a:schemeClr val="accent1">
              <a:alpha val="12941"/>
            </a:schemeClr>
          </a:solidFill>
          <a:ln w="9525" algn="ctr">
            <a:solidFill>
              <a:schemeClr val="bg1"/>
            </a:solidFill>
            <a:round/>
            <a:headEnd/>
            <a:tailEnd/>
          </a:ln>
        </p:spPr>
        <p:txBody>
          <a:bodyPr/>
          <a:lstStyle/>
          <a:p>
            <a:pPr algn="ctr" eaLnBrk="0" fontAlgn="base" hangingPunct="0">
              <a:spcBef>
                <a:spcPct val="0"/>
              </a:spcBef>
              <a:spcAft>
                <a:spcPct val="0"/>
              </a:spcAft>
            </a:pPr>
            <a:endParaRPr lang="fr-CA" sz="2400">
              <a:solidFill>
                <a:srgbClr val="000000"/>
              </a:solidFill>
              <a:cs typeface="Arial" charset="0"/>
            </a:endParaRPr>
          </a:p>
        </p:txBody>
      </p:sp>
    </p:spTree>
    <p:extLst>
      <p:ext uri="{BB962C8B-B14F-4D97-AF65-F5344CB8AC3E}">
        <p14:creationId xmlns:p14="http://schemas.microsoft.com/office/powerpoint/2010/main" val="276536153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High-risk Arthur</a:t>
            </a:r>
          </a:p>
        </p:txBody>
      </p:sp>
      <p:sp>
        <p:nvSpPr>
          <p:cNvPr id="139267" name="Content Placeholder 2"/>
          <p:cNvSpPr>
            <a:spLocks noGrp="1"/>
          </p:cNvSpPr>
          <p:nvPr>
            <p:ph idx="1"/>
          </p:nvPr>
        </p:nvSpPr>
        <p:spPr>
          <a:xfrm>
            <a:off x="457200" y="1189038"/>
            <a:ext cx="7543800" cy="4987925"/>
          </a:xfrm>
        </p:spPr>
        <p:txBody>
          <a:bodyPr/>
          <a:lstStyle/>
          <a:p>
            <a:pPr marL="0" indent="0" eaLnBrk="1" hangingPunct="1">
              <a:defRPr/>
            </a:pPr>
            <a:r>
              <a:rPr lang="en-US" dirty="0" smtClean="0">
                <a:latin typeface="Calibri" pitchFamily="34" charset="0"/>
              </a:rPr>
              <a:t>Discharged following STEMI, managed by primary PCI with multiple, long DES, one of which is at an </a:t>
            </a:r>
            <a:r>
              <a:rPr lang="en-US" dirty="0" err="1" smtClean="0">
                <a:latin typeface="Calibri" pitchFamily="34" charset="0"/>
              </a:rPr>
              <a:t>ostial</a:t>
            </a:r>
            <a:r>
              <a:rPr lang="en-US" dirty="0" smtClean="0">
                <a:latin typeface="Calibri" pitchFamily="34" charset="0"/>
              </a:rPr>
              <a:t> bifurcation</a:t>
            </a:r>
          </a:p>
          <a:p>
            <a:pPr marL="0" indent="0" eaLnBrk="1" hangingPunct="1">
              <a:defRPr/>
            </a:pPr>
            <a:r>
              <a:rPr lang="en-US" dirty="0" smtClean="0">
                <a:latin typeface="Calibri" pitchFamily="34" charset="0"/>
              </a:rPr>
              <a:t>In addition to </a:t>
            </a:r>
            <a:r>
              <a:rPr lang="en-US" dirty="0" err="1" smtClean="0">
                <a:latin typeface="Calibri" pitchFamily="34" charset="0"/>
              </a:rPr>
              <a:t>statin</a:t>
            </a:r>
            <a:r>
              <a:rPr lang="en-US" dirty="0" smtClean="0">
                <a:latin typeface="Calibri" pitchFamily="34" charset="0"/>
              </a:rPr>
              <a:t>, ACEI and beta blocker his </a:t>
            </a:r>
            <a:r>
              <a:rPr lang="en-US" dirty="0" err="1" smtClean="0">
                <a:latin typeface="Calibri" pitchFamily="34" charset="0"/>
              </a:rPr>
              <a:t>antiplatelet</a:t>
            </a:r>
            <a:r>
              <a:rPr lang="en-US" dirty="0" smtClean="0">
                <a:latin typeface="Calibri" pitchFamily="34" charset="0"/>
              </a:rPr>
              <a:t> regimen is:</a:t>
            </a:r>
          </a:p>
          <a:p>
            <a:pPr marL="536575" lvl="1" indent="-268288" eaLnBrk="1" hangingPunct="1">
              <a:defRPr/>
            </a:pPr>
            <a:r>
              <a:rPr lang="en-US" sz="2400" dirty="0" smtClean="0">
                <a:latin typeface="Calibri" pitchFamily="34" charset="0"/>
              </a:rPr>
              <a:t>ASA 81 mg OD with a view to lifetime use</a:t>
            </a:r>
          </a:p>
          <a:p>
            <a:pPr marL="536575" lvl="1" indent="-268288" eaLnBrk="1" hangingPunct="1">
              <a:defRPr/>
            </a:pPr>
            <a:r>
              <a:rPr lang="en-US" sz="2400" dirty="0" err="1" smtClean="0">
                <a:latin typeface="Calibri" pitchFamily="34" charset="0"/>
              </a:rPr>
              <a:t>Prasugrel</a:t>
            </a:r>
            <a:r>
              <a:rPr lang="en-US" sz="2400" dirty="0" smtClean="0">
                <a:latin typeface="Calibri" pitchFamily="34" charset="0"/>
              </a:rPr>
              <a:t> 10 mg OD with a view to 1 year of use but:</a:t>
            </a:r>
          </a:p>
          <a:p>
            <a:pPr marL="742950" lvl="2" indent="-17463" eaLnBrk="1" hangingPunct="1">
              <a:buFont typeface="Arial" charset="0"/>
              <a:buNone/>
              <a:defRPr/>
            </a:pPr>
            <a:r>
              <a:rPr lang="en-US" sz="2400" dirty="0" smtClean="0">
                <a:latin typeface="Calibri" pitchFamily="34" charset="0"/>
              </a:rPr>
              <a:t>This  may be continued beyond 1 year if there is a high risk of thrombosis and low risk of bleeding.</a:t>
            </a:r>
          </a:p>
          <a:p>
            <a:pPr marL="742950" lvl="2" indent="-17463" eaLnBrk="1" hangingPunct="1">
              <a:buFont typeface="Arial" charset="0"/>
              <a:buNone/>
              <a:defRPr/>
            </a:pPr>
            <a:r>
              <a:rPr lang="en-US" sz="2400" dirty="0" smtClean="0">
                <a:latin typeface="Calibri" pitchFamily="34" charset="0"/>
              </a:rPr>
              <a:t>Due to the risk of stent thrombosis with a DES, dual </a:t>
            </a:r>
            <a:r>
              <a:rPr lang="en-US" sz="2400" dirty="0" err="1" smtClean="0">
                <a:latin typeface="Calibri" pitchFamily="34" charset="0"/>
              </a:rPr>
              <a:t>antiplatelet</a:t>
            </a:r>
            <a:r>
              <a:rPr lang="en-US" sz="2400" dirty="0" smtClean="0">
                <a:latin typeface="Calibri" pitchFamily="34" charset="0"/>
              </a:rPr>
              <a:t> therapy should NOT be discontinued prior to 1 year.</a:t>
            </a:r>
          </a:p>
          <a:p>
            <a:pPr marL="742950" lvl="2" indent="-342900" eaLnBrk="1" hangingPunct="1">
              <a:defRPr/>
            </a:pPr>
            <a:endParaRPr lang="en-US" sz="2400" dirty="0" smtClean="0">
              <a:latin typeface="Calibri" pitchFamily="34" charset="0"/>
            </a:endParaRPr>
          </a:p>
          <a:p>
            <a:pPr eaLnBrk="1" hangingPunct="1">
              <a:defRPr/>
            </a:pPr>
            <a:endParaRPr lang="en-US" sz="2100" dirty="0" smtClean="0">
              <a:latin typeface="Calibri" pitchFamily="34" charset="0"/>
            </a:endParaRPr>
          </a:p>
          <a:p>
            <a:pPr lvl="1" eaLnBrk="1" hangingPunct="1">
              <a:defRPr/>
            </a:pPr>
            <a:endParaRPr lang="en-US" sz="2000" dirty="0" smtClean="0">
              <a:latin typeface="Calibri" pitchFamily="34" charset="0"/>
            </a:endParaRPr>
          </a:p>
          <a:p>
            <a:pPr eaLnBrk="1" hangingPunct="1">
              <a:defRPr/>
            </a:pPr>
            <a:endParaRPr lang="en-US" sz="2100" dirty="0" smtClean="0">
              <a:latin typeface="Calibri" pitchFamily="34" charset="0"/>
            </a:endParaRPr>
          </a:p>
          <a:p>
            <a:pPr lvl="1" eaLnBrk="1" hangingPunct="1">
              <a:defRPr/>
            </a:pPr>
            <a:endParaRPr lang="en-US" sz="2000" dirty="0" smtClean="0">
              <a:latin typeface="Calibri" pitchFamily="34" charset="0"/>
            </a:endParaRPr>
          </a:p>
        </p:txBody>
      </p:sp>
      <p:cxnSp>
        <p:nvCxnSpPr>
          <p:cNvPr id="5" name="Straight Connector 4"/>
          <p:cNvCxnSpPr/>
          <p:nvPr/>
        </p:nvCxnSpPr>
        <p:spPr>
          <a:xfrm rot="16200000" flipH="1">
            <a:off x="289780" y="5096608"/>
            <a:ext cx="1658818" cy="2"/>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rPr>
              <a:t>© 2011 - TIGC</a:t>
            </a:r>
          </a:p>
        </p:txBody>
      </p:sp>
    </p:spTree>
    <p:extLst>
      <p:ext uri="{BB962C8B-B14F-4D97-AF65-F5344CB8AC3E}">
        <p14:creationId xmlns:p14="http://schemas.microsoft.com/office/powerpoint/2010/main" val="408349999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High-risk Arthur</a:t>
            </a:r>
          </a:p>
        </p:txBody>
      </p:sp>
      <p:sp>
        <p:nvSpPr>
          <p:cNvPr id="321539" name="Content Placeholder 2"/>
          <p:cNvSpPr>
            <a:spLocks noGrp="1"/>
          </p:cNvSpPr>
          <p:nvPr>
            <p:ph idx="1"/>
          </p:nvPr>
        </p:nvSpPr>
        <p:spPr>
          <a:xfrm>
            <a:off x="457200" y="1185863"/>
            <a:ext cx="8229600" cy="4525962"/>
          </a:xfrm>
        </p:spPr>
        <p:txBody>
          <a:bodyPr/>
          <a:lstStyle/>
          <a:p>
            <a:pPr marL="0" indent="0" eaLnBrk="1" hangingPunct="1">
              <a:spcBef>
                <a:spcPts val="0"/>
              </a:spcBef>
              <a:spcAft>
                <a:spcPts val="600"/>
              </a:spcAft>
              <a:defRPr/>
            </a:pPr>
            <a:r>
              <a:rPr lang="en-US" dirty="0" err="1" smtClean="0">
                <a:latin typeface="Calibri" pitchFamily="34" charset="0"/>
              </a:rPr>
              <a:t>Prasugrel</a:t>
            </a:r>
            <a:r>
              <a:rPr lang="en-US" dirty="0" smtClean="0">
                <a:latin typeface="Calibri" pitchFamily="34" charset="0"/>
              </a:rPr>
              <a:t> is considered in view of multiple high risk features including:</a:t>
            </a:r>
          </a:p>
          <a:p>
            <a:pPr lvl="1" eaLnBrk="1" hangingPunct="1">
              <a:spcBef>
                <a:spcPts val="0"/>
              </a:spcBef>
              <a:buFont typeface="Arial" charset="0"/>
              <a:buNone/>
              <a:defRPr/>
            </a:pPr>
            <a:r>
              <a:rPr lang="en-US" sz="2400" dirty="0" smtClean="0">
                <a:latin typeface="Calibri" pitchFamily="34" charset="0"/>
              </a:rPr>
              <a:t>STEMI</a:t>
            </a:r>
          </a:p>
          <a:p>
            <a:pPr lvl="1" eaLnBrk="1" hangingPunct="1">
              <a:spcBef>
                <a:spcPts val="0"/>
              </a:spcBef>
              <a:buFont typeface="Arial" charset="0"/>
              <a:buNone/>
              <a:defRPr/>
            </a:pPr>
            <a:r>
              <a:rPr lang="en-US" sz="2400" dirty="0" smtClean="0">
                <a:latin typeface="Calibri" pitchFamily="34" charset="0"/>
              </a:rPr>
              <a:t>Diabetes</a:t>
            </a:r>
          </a:p>
          <a:p>
            <a:pPr lvl="1" eaLnBrk="1" hangingPunct="1">
              <a:spcBef>
                <a:spcPts val="0"/>
              </a:spcBef>
              <a:buFont typeface="Arial" charset="0"/>
              <a:buNone/>
              <a:defRPr/>
            </a:pPr>
            <a:r>
              <a:rPr lang="en-US" sz="2400" dirty="0" err="1" smtClean="0">
                <a:latin typeface="Calibri" pitchFamily="34" charset="0"/>
              </a:rPr>
              <a:t>Ostial</a:t>
            </a:r>
            <a:r>
              <a:rPr lang="en-US" sz="2400" dirty="0" smtClean="0">
                <a:latin typeface="Calibri" pitchFamily="34" charset="0"/>
              </a:rPr>
              <a:t> bifurcation lesion</a:t>
            </a:r>
          </a:p>
          <a:p>
            <a:pPr lvl="1" eaLnBrk="1" hangingPunct="1">
              <a:spcBef>
                <a:spcPts val="0"/>
              </a:spcBef>
              <a:buFont typeface="Arial" charset="0"/>
              <a:buNone/>
              <a:defRPr/>
            </a:pPr>
            <a:r>
              <a:rPr lang="en-US" sz="2400" dirty="0" smtClean="0">
                <a:latin typeface="Calibri" pitchFamily="34" charset="0"/>
              </a:rPr>
              <a:t>Long, DES stent implantation</a:t>
            </a:r>
          </a:p>
          <a:p>
            <a:pPr eaLnBrk="1" hangingPunct="1">
              <a:spcBef>
                <a:spcPts val="0"/>
              </a:spcBef>
              <a:spcAft>
                <a:spcPts val="600"/>
              </a:spcAft>
              <a:defRPr/>
            </a:pPr>
            <a:endParaRPr lang="en-US" dirty="0" smtClean="0">
              <a:latin typeface="Calibri" pitchFamily="34" charset="0"/>
            </a:endParaRPr>
          </a:p>
          <a:p>
            <a:pPr eaLnBrk="1" hangingPunct="1">
              <a:spcBef>
                <a:spcPts val="0"/>
              </a:spcBef>
              <a:spcAft>
                <a:spcPts val="600"/>
              </a:spcAft>
              <a:defRPr/>
            </a:pPr>
            <a:r>
              <a:rPr lang="en-US" dirty="0" smtClean="0">
                <a:latin typeface="Calibri" pitchFamily="34" charset="0"/>
              </a:rPr>
              <a:t>Absence of:</a:t>
            </a:r>
          </a:p>
          <a:p>
            <a:pPr lvl="1" eaLnBrk="1" hangingPunct="1">
              <a:spcBef>
                <a:spcPts val="0"/>
              </a:spcBef>
              <a:buFont typeface="Arial" charset="0"/>
              <a:buNone/>
              <a:defRPr/>
            </a:pPr>
            <a:r>
              <a:rPr lang="en-US" sz="2400" dirty="0" smtClean="0">
                <a:latin typeface="Calibri" pitchFamily="34" charset="0"/>
              </a:rPr>
              <a:t>Advanced age (&gt;75 yrs)</a:t>
            </a:r>
          </a:p>
          <a:p>
            <a:pPr lvl="1" eaLnBrk="1" hangingPunct="1">
              <a:spcBef>
                <a:spcPts val="0"/>
              </a:spcBef>
              <a:buFont typeface="Arial" charset="0"/>
              <a:buNone/>
              <a:defRPr/>
            </a:pPr>
            <a:r>
              <a:rPr lang="en-US" sz="2400" dirty="0" smtClean="0">
                <a:latin typeface="Calibri" pitchFamily="34" charset="0"/>
              </a:rPr>
              <a:t>History of </a:t>
            </a:r>
            <a:r>
              <a:rPr lang="en-US" sz="2400" dirty="0" err="1" smtClean="0">
                <a:latin typeface="Calibri" pitchFamily="34" charset="0"/>
              </a:rPr>
              <a:t>cerebrovascular</a:t>
            </a:r>
            <a:r>
              <a:rPr lang="en-US" sz="2400" dirty="0" smtClean="0">
                <a:latin typeface="Calibri" pitchFamily="34" charset="0"/>
              </a:rPr>
              <a:t> disease</a:t>
            </a:r>
          </a:p>
          <a:p>
            <a:pPr lvl="1" eaLnBrk="1" hangingPunct="1">
              <a:spcBef>
                <a:spcPts val="0"/>
              </a:spcBef>
              <a:buFont typeface="Arial" charset="0"/>
              <a:buNone/>
              <a:defRPr/>
            </a:pPr>
            <a:r>
              <a:rPr lang="en-US" sz="2400" dirty="0" smtClean="0">
                <a:latin typeface="Calibri" pitchFamily="34" charset="0"/>
              </a:rPr>
              <a:t>Body weight &lt; 60 kg</a:t>
            </a:r>
          </a:p>
          <a:p>
            <a:pPr lvl="2" eaLnBrk="1" hangingPunct="1">
              <a:defRPr/>
            </a:pPr>
            <a:endParaRPr lang="en-US" sz="2400" dirty="0" smtClean="0">
              <a:latin typeface="Calibri" pitchFamily="34" charset="0"/>
            </a:endParaRP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296894147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534" y="853726"/>
            <a:ext cx="7187382" cy="600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187675" y="853726"/>
            <a:ext cx="6012412" cy="5714222"/>
            <a:chOff x="2187675" y="853726"/>
            <a:chExt cx="6012412" cy="5714222"/>
          </a:xfrm>
        </p:grpSpPr>
        <p:sp>
          <p:nvSpPr>
            <p:cNvPr id="25" name="Rectangle 24"/>
            <p:cNvSpPr/>
            <p:nvPr/>
          </p:nvSpPr>
          <p:spPr bwMode="auto">
            <a:xfrm>
              <a:off x="5574874" y="2362199"/>
              <a:ext cx="2625213" cy="2386781"/>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pPr>
              <a:endParaRPr lang="en-US" b="1">
                <a:solidFill>
                  <a:srgbClr val="000000"/>
                </a:solidFill>
                <a:cs typeface="Arial" charset="0"/>
              </a:endParaRPr>
            </a:p>
          </p:txBody>
        </p:sp>
        <p:sp>
          <p:nvSpPr>
            <p:cNvPr id="26" name="Rectangle 25"/>
            <p:cNvSpPr/>
            <p:nvPr/>
          </p:nvSpPr>
          <p:spPr bwMode="auto">
            <a:xfrm>
              <a:off x="3923070" y="853726"/>
              <a:ext cx="1759975" cy="1427358"/>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pPr>
              <a:endParaRPr lang="en-US" b="1">
                <a:solidFill>
                  <a:srgbClr val="000000"/>
                </a:solidFill>
                <a:cs typeface="Arial" charset="0"/>
              </a:endParaRPr>
            </a:p>
          </p:txBody>
        </p:sp>
        <p:sp>
          <p:nvSpPr>
            <p:cNvPr id="31" name="Rectangle 30"/>
            <p:cNvSpPr/>
            <p:nvPr/>
          </p:nvSpPr>
          <p:spPr bwMode="auto">
            <a:xfrm>
              <a:off x="4793225" y="2281084"/>
              <a:ext cx="1853381" cy="159774"/>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pPr>
              <a:endParaRPr lang="en-US" b="1">
                <a:solidFill>
                  <a:srgbClr val="000000"/>
                </a:solidFill>
                <a:cs typeface="Arial" charset="0"/>
              </a:endParaRPr>
            </a:p>
          </p:txBody>
        </p:sp>
        <p:sp>
          <p:nvSpPr>
            <p:cNvPr id="32" name="Rectangle 31"/>
            <p:cNvSpPr/>
            <p:nvPr/>
          </p:nvSpPr>
          <p:spPr bwMode="auto">
            <a:xfrm>
              <a:off x="3923070" y="4102509"/>
              <a:ext cx="3460956" cy="1010265"/>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pPr>
              <a:endParaRPr lang="en-US" b="1">
                <a:solidFill>
                  <a:srgbClr val="000000"/>
                </a:solidFill>
                <a:cs typeface="Arial" charset="0"/>
              </a:endParaRPr>
            </a:p>
          </p:txBody>
        </p:sp>
        <p:sp>
          <p:nvSpPr>
            <p:cNvPr id="33" name="Rectangle 32"/>
            <p:cNvSpPr/>
            <p:nvPr/>
          </p:nvSpPr>
          <p:spPr bwMode="auto">
            <a:xfrm>
              <a:off x="2187675" y="5112774"/>
              <a:ext cx="2625213" cy="1455174"/>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pPr>
              <a:endParaRPr lang="en-US" b="1">
                <a:solidFill>
                  <a:srgbClr val="000000"/>
                </a:solidFill>
                <a:cs typeface="Arial" charset="0"/>
              </a:endParaRPr>
            </a:p>
          </p:txBody>
        </p:sp>
        <p:sp>
          <p:nvSpPr>
            <p:cNvPr id="34" name="Rectangle 33"/>
            <p:cNvSpPr/>
            <p:nvPr/>
          </p:nvSpPr>
          <p:spPr bwMode="auto">
            <a:xfrm>
              <a:off x="4812889" y="5112774"/>
              <a:ext cx="2571138" cy="786581"/>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pPr>
              <a:endParaRPr lang="en-US" b="1">
                <a:solidFill>
                  <a:srgbClr val="000000"/>
                </a:solidFill>
                <a:cs typeface="Arial" charset="0"/>
              </a:endParaRPr>
            </a:p>
          </p:txBody>
        </p:sp>
      </p:grpSp>
    </p:spTree>
    <p:extLst>
      <p:ext uri="{BB962C8B-B14F-4D97-AF65-F5344CB8AC3E}">
        <p14:creationId xmlns:p14="http://schemas.microsoft.com/office/powerpoint/2010/main" val="566480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274638"/>
            <a:ext cx="8229600" cy="701675"/>
          </a:xfrm>
        </p:spPr>
        <p:txBody>
          <a:bodyPr anchor="t"/>
          <a:lstStyle/>
          <a:p>
            <a:pPr eaLnBrk="1" hangingPunct="1"/>
            <a:r>
              <a:rPr lang="en-US" smtClean="0">
                <a:latin typeface="Calibri" pitchFamily="34" charset="0"/>
              </a:rPr>
              <a:t>Medically-managed Arthur</a:t>
            </a:r>
          </a:p>
        </p:txBody>
      </p:sp>
      <p:sp>
        <p:nvSpPr>
          <p:cNvPr id="115715" name="Content Placeholder 2"/>
          <p:cNvSpPr>
            <a:spLocks noGrp="1"/>
          </p:cNvSpPr>
          <p:nvPr>
            <p:ph idx="1"/>
          </p:nvPr>
        </p:nvSpPr>
        <p:spPr>
          <a:xfrm>
            <a:off x="457200" y="1219200"/>
            <a:ext cx="7189788" cy="4525963"/>
          </a:xfrm>
        </p:spPr>
        <p:txBody>
          <a:bodyPr/>
          <a:lstStyle/>
          <a:p>
            <a:pPr marL="0" indent="0" defTabSz="914400" eaLnBrk="1" hangingPunct="1"/>
            <a:r>
              <a:rPr lang="en-US" dirty="0" smtClean="0">
                <a:latin typeface="Calibri" pitchFamily="34" charset="0"/>
                <a:ea typeface="ＭＳ Ｐゴシック" pitchFamily="34" charset="-128"/>
              </a:rPr>
              <a:t>What antiplatelet therapy would you recommend                       on discharge expect him to be receiving?</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ASA 81 mg od indefinitely</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ASA 81 mg od indefinitely + a platelet P2Y12 inhibitor for 1 month</a:t>
            </a:r>
          </a:p>
          <a:p>
            <a:pPr marL="990600" lvl="1" indent="-533400" defTabSz="914400" eaLnBrk="1" hangingPunct="1">
              <a:buFont typeface="Calibri" pitchFamily="34" charset="0"/>
              <a:buAutoNum type="alphaUcPeriod"/>
            </a:pPr>
            <a:r>
              <a:rPr lang="en-US" sz="2400" dirty="0" smtClean="0">
                <a:latin typeface="Calibri" pitchFamily="34" charset="0"/>
                <a:ea typeface="ＭＳ Ｐゴシック" pitchFamily="34" charset="-128"/>
              </a:rPr>
              <a:t>ASA 81 mg od indefinitely </a:t>
            </a:r>
            <a:r>
              <a:rPr lang="en-US" sz="2400" dirty="0">
                <a:latin typeface="Calibri" pitchFamily="34" charset="0"/>
                <a:ea typeface="ＭＳ Ｐゴシック" pitchFamily="34" charset="-128"/>
              </a:rPr>
              <a:t>+ a platelet P2Y12 inhibitor </a:t>
            </a:r>
            <a:r>
              <a:rPr lang="en-US" sz="2400" dirty="0" smtClean="0">
                <a:latin typeface="Calibri" pitchFamily="34" charset="0"/>
                <a:ea typeface="ＭＳ Ｐゴシック" pitchFamily="34" charset="-128"/>
              </a:rPr>
              <a:t>for 12 months</a:t>
            </a:r>
          </a:p>
          <a:p>
            <a:pPr marL="457200" lvl="1" indent="0" defTabSz="914400" eaLnBrk="1" hangingPunct="1">
              <a:buNone/>
            </a:pPr>
            <a:endParaRPr lang="en-US" dirty="0" smtClean="0">
              <a:latin typeface="Calibri" pitchFamily="34" charset="0"/>
              <a:ea typeface="ＭＳ Ｐゴシック" pitchFamily="34" charset="-128"/>
            </a:endParaRP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custDataLst>
      <p:tags r:id="rId1"/>
    </p:custDataLst>
    <p:extLst>
      <p:ext uri="{BB962C8B-B14F-4D97-AF65-F5344CB8AC3E}">
        <p14:creationId xmlns:p14="http://schemas.microsoft.com/office/powerpoint/2010/main" val="16719479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228600"/>
            <a:ext cx="8229600" cy="1143000"/>
          </a:xfrm>
        </p:spPr>
        <p:txBody>
          <a:bodyPr/>
          <a:lstStyle/>
          <a:p>
            <a:pPr eaLnBrk="1" hangingPunct="1">
              <a:lnSpc>
                <a:spcPct val="80000"/>
              </a:lnSpc>
            </a:pPr>
            <a:r>
              <a:rPr lang="en-US" smtClean="0">
                <a:latin typeface="Calibri" pitchFamily="34" charset="0"/>
                <a:ea typeface="ＭＳ Ｐゴシック" pitchFamily="34" charset="-128"/>
              </a:rPr>
              <a:t>Benefit of antiplatelet therapy</a:t>
            </a:r>
            <a:br>
              <a:rPr lang="en-US" smtClean="0">
                <a:latin typeface="Calibri" pitchFamily="34" charset="0"/>
                <a:ea typeface="ＭＳ Ｐゴシック" pitchFamily="34" charset="-128"/>
              </a:rPr>
            </a:br>
            <a:r>
              <a:rPr lang="en-US" sz="2800" smtClean="0">
                <a:latin typeface="Calibri" pitchFamily="34" charset="0"/>
                <a:ea typeface="ＭＳ Ｐゴシック" pitchFamily="34" charset="-128"/>
              </a:rPr>
              <a:t>Antithrombotic trialists collaboration</a:t>
            </a:r>
            <a:endParaRPr lang="en-US" smtClean="0">
              <a:latin typeface="Calibri" pitchFamily="34" charset="0"/>
              <a:ea typeface="ＭＳ Ｐゴシック" pitchFamily="34" charset="-128"/>
            </a:endParaRPr>
          </a:p>
        </p:txBody>
      </p:sp>
      <p:sp>
        <p:nvSpPr>
          <p:cNvPr id="116739" name="Title 1"/>
          <p:cNvSpPr>
            <a:spLocks/>
          </p:cNvSpPr>
          <p:nvPr/>
        </p:nvSpPr>
        <p:spPr bwMode="auto">
          <a:xfrm>
            <a:off x="457200" y="6361113"/>
            <a:ext cx="2590800" cy="457200"/>
          </a:xfrm>
          <a:prstGeom prst="rect">
            <a:avLst/>
          </a:prstGeom>
          <a:noFill/>
          <a:ln w="9525">
            <a:noFill/>
            <a:miter lim="800000"/>
            <a:headEnd/>
            <a:tailEnd/>
          </a:ln>
        </p:spPr>
        <p:txBody>
          <a:bodyPr anchor="ctr"/>
          <a:lstStyle/>
          <a:p>
            <a:pPr fontAlgn="base">
              <a:spcBef>
                <a:spcPct val="0"/>
              </a:spcBef>
              <a:spcAft>
                <a:spcPct val="0"/>
              </a:spcAft>
            </a:pPr>
            <a:r>
              <a:rPr lang="en-US" sz="1600">
                <a:solidFill>
                  <a:prstClr val="black"/>
                </a:solidFill>
                <a:latin typeface="Calibri" pitchFamily="34" charset="0"/>
                <a:cs typeface="Arial" charset="0"/>
              </a:rPr>
              <a:t>BMJ 2002; 324: 71-86.</a:t>
            </a:r>
          </a:p>
        </p:txBody>
      </p:sp>
      <p:pic>
        <p:nvPicPr>
          <p:cNvPr id="116740" name="Picture 6"/>
          <p:cNvPicPr>
            <a:picLocks noChangeAspect="1" noChangeArrowheads="1"/>
          </p:cNvPicPr>
          <p:nvPr/>
        </p:nvPicPr>
        <p:blipFill>
          <a:blip r:embed="rId4"/>
          <a:srcRect/>
          <a:stretch>
            <a:fillRect/>
          </a:stretch>
        </p:blipFill>
        <p:spPr bwMode="auto">
          <a:xfrm>
            <a:off x="457200" y="1239838"/>
            <a:ext cx="6553200" cy="4170362"/>
          </a:xfrm>
          <a:prstGeom prst="rect">
            <a:avLst/>
          </a:prstGeom>
          <a:noFill/>
          <a:ln w="9525">
            <a:noFill/>
            <a:miter lim="800000"/>
            <a:headEnd/>
            <a:tailEnd/>
          </a:ln>
        </p:spPr>
      </p:pic>
      <p:sp>
        <p:nvSpPr>
          <p:cNvPr id="5" name="Oval 4"/>
          <p:cNvSpPr>
            <a:spLocks noChangeArrowheads="1"/>
          </p:cNvSpPr>
          <p:nvPr/>
        </p:nvSpPr>
        <p:spPr bwMode="auto">
          <a:xfrm>
            <a:off x="2819400" y="2590800"/>
            <a:ext cx="1676400" cy="2819400"/>
          </a:xfrm>
          <a:prstGeom prst="ellipse">
            <a:avLst/>
          </a:prstGeom>
          <a:solidFill>
            <a:srgbClr val="800000">
              <a:alpha val="0"/>
            </a:srgbClr>
          </a:solidFill>
          <a:ln w="57150">
            <a:solidFill>
              <a:srgbClr val="800000">
                <a:alpha val="0"/>
              </a:srgbClr>
            </a:solidFill>
            <a:round/>
            <a:headEnd/>
            <a:tailEnd/>
          </a:ln>
          <a:effectLst>
            <a:outerShdw dist="22999" dir="8100000" rotWithShape="0">
              <a:srgbClr val="800000">
                <a:alpha val="25000"/>
              </a:srgbClr>
            </a:outerShdw>
          </a:effectLst>
        </p:spPr>
        <p:txBody>
          <a:bodyPr anchor="ctr"/>
          <a:lstStyle/>
          <a:p>
            <a:pPr algn="ctr">
              <a:defRPr/>
            </a:pPr>
            <a:endParaRPr lang="fr-FR" dirty="0">
              <a:solidFill>
                <a:srgbClr val="800000"/>
              </a:solidFill>
              <a:latin typeface="Arial" charset="0"/>
              <a:cs typeface="Arial" charset="0"/>
            </a:endParaRPr>
          </a:p>
        </p:txBody>
      </p:sp>
      <p:grpSp>
        <p:nvGrpSpPr>
          <p:cNvPr id="3" name="Group 2"/>
          <p:cNvGrpSpPr/>
          <p:nvPr/>
        </p:nvGrpSpPr>
        <p:grpSpPr>
          <a:xfrm>
            <a:off x="228600" y="5089525"/>
            <a:ext cx="2819400" cy="1158875"/>
            <a:chOff x="228600" y="5089525"/>
            <a:chExt cx="2819400" cy="1158875"/>
          </a:xfrm>
        </p:grpSpPr>
        <p:sp>
          <p:nvSpPr>
            <p:cNvPr id="116742" name="TextBox 5"/>
            <p:cNvSpPr txBox="1">
              <a:spLocks noChangeArrowheads="1"/>
            </p:cNvSpPr>
            <p:nvPr/>
          </p:nvSpPr>
          <p:spPr bwMode="auto">
            <a:xfrm>
              <a:off x="228600" y="5600700"/>
              <a:ext cx="2819400" cy="647700"/>
            </a:xfrm>
            <a:prstGeom prst="rect">
              <a:avLst/>
            </a:prstGeom>
            <a:noFill/>
            <a:ln w="9525">
              <a:solidFill>
                <a:srgbClr val="800000"/>
              </a:solidFill>
              <a:miter lim="800000"/>
              <a:headEnd/>
              <a:tailEnd/>
            </a:ln>
          </p:spPr>
          <p:txBody>
            <a:bodyPr>
              <a:spAutoFit/>
            </a:bodyPr>
            <a:lstStyle/>
            <a:p>
              <a:pPr fontAlgn="base">
                <a:spcBef>
                  <a:spcPct val="0"/>
                </a:spcBef>
                <a:spcAft>
                  <a:spcPct val="0"/>
                </a:spcAft>
              </a:pPr>
              <a:r>
                <a:rPr lang="fr-FR" dirty="0">
                  <a:solidFill>
                    <a:prstClr val="black"/>
                  </a:solidFill>
                  <a:latin typeface="Calibri" pitchFamily="34" charset="0"/>
                  <a:cs typeface="Arial" charset="0"/>
                </a:rPr>
                <a:t>ARR 3.5 % (13.5% vs 17.0%)</a:t>
              </a:r>
            </a:p>
            <a:p>
              <a:pPr fontAlgn="base">
                <a:spcBef>
                  <a:spcPct val="0"/>
                </a:spcBef>
                <a:spcAft>
                  <a:spcPct val="0"/>
                </a:spcAft>
              </a:pPr>
              <a:r>
                <a:rPr lang="fr-FR" dirty="0">
                  <a:solidFill>
                    <a:prstClr val="black"/>
                  </a:solidFill>
                  <a:latin typeface="Calibri" pitchFamily="34" charset="0"/>
                  <a:cs typeface="Arial" charset="0"/>
                </a:rPr>
                <a:t>NNT 29</a:t>
              </a:r>
            </a:p>
          </p:txBody>
        </p:sp>
        <p:sp>
          <p:nvSpPr>
            <p:cNvPr id="2" name="Down Arrow 1"/>
            <p:cNvSpPr/>
            <p:nvPr/>
          </p:nvSpPr>
          <p:spPr bwMode="auto">
            <a:xfrm>
              <a:off x="2819400" y="5089525"/>
              <a:ext cx="228600" cy="468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pitchFamily="34" charset="0"/>
              </a:endParaRPr>
            </a:p>
          </p:txBody>
        </p:sp>
      </p:grpSp>
      <p:grpSp>
        <p:nvGrpSpPr>
          <p:cNvPr id="4" name="Group 3"/>
          <p:cNvGrpSpPr/>
          <p:nvPr/>
        </p:nvGrpSpPr>
        <p:grpSpPr>
          <a:xfrm>
            <a:off x="3589338" y="5091113"/>
            <a:ext cx="2654146" cy="1159093"/>
            <a:chOff x="3589338" y="5091113"/>
            <a:chExt cx="2654146" cy="1159093"/>
          </a:xfrm>
        </p:grpSpPr>
        <p:sp>
          <p:nvSpPr>
            <p:cNvPr id="116744" name="TextBox 5"/>
            <p:cNvSpPr txBox="1">
              <a:spLocks noChangeArrowheads="1"/>
            </p:cNvSpPr>
            <p:nvPr/>
          </p:nvSpPr>
          <p:spPr bwMode="auto">
            <a:xfrm>
              <a:off x="3589338" y="5603875"/>
              <a:ext cx="2654146" cy="646331"/>
            </a:xfrm>
            <a:prstGeom prst="rect">
              <a:avLst/>
            </a:prstGeom>
            <a:noFill/>
            <a:ln w="9525">
              <a:solidFill>
                <a:srgbClr val="800000"/>
              </a:solidFill>
              <a:miter lim="800000"/>
              <a:headEnd/>
              <a:tailEnd/>
            </a:ln>
          </p:spPr>
          <p:txBody>
            <a:bodyPr wrap="square">
              <a:spAutoFit/>
            </a:bodyPr>
            <a:lstStyle/>
            <a:p>
              <a:pPr fontAlgn="base">
                <a:spcBef>
                  <a:spcPct val="0"/>
                </a:spcBef>
                <a:spcAft>
                  <a:spcPct val="0"/>
                </a:spcAft>
              </a:pPr>
              <a:r>
                <a:rPr lang="fr-FR" dirty="0">
                  <a:solidFill>
                    <a:prstClr val="black"/>
                  </a:solidFill>
                  <a:latin typeface="Calibri" pitchFamily="34" charset="0"/>
                  <a:cs typeface="Arial" charset="0"/>
                </a:rPr>
                <a:t>ARR 3.8 (10.4% vs 14.2%)</a:t>
              </a:r>
            </a:p>
            <a:p>
              <a:pPr fontAlgn="base">
                <a:spcBef>
                  <a:spcPct val="0"/>
                </a:spcBef>
                <a:spcAft>
                  <a:spcPct val="0"/>
                </a:spcAft>
              </a:pPr>
              <a:r>
                <a:rPr lang="fr-FR" dirty="0">
                  <a:solidFill>
                    <a:prstClr val="black"/>
                  </a:solidFill>
                  <a:latin typeface="Calibri" pitchFamily="34" charset="0"/>
                  <a:cs typeface="Arial" charset="0"/>
                </a:rPr>
                <a:t>NNT 26</a:t>
              </a:r>
            </a:p>
          </p:txBody>
        </p:sp>
        <p:sp>
          <p:nvSpPr>
            <p:cNvPr id="9" name="Down Arrow 8"/>
            <p:cNvSpPr/>
            <p:nvPr/>
          </p:nvSpPr>
          <p:spPr bwMode="auto">
            <a:xfrm>
              <a:off x="3589338" y="5091113"/>
              <a:ext cx="228600" cy="468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pitchFamily="34" charset="0"/>
              </a:endParaRPr>
            </a:p>
          </p:txBody>
        </p:sp>
      </p:grpSp>
      <p:sp>
        <p:nvSpPr>
          <p:cNvPr id="1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custDataLst>
      <p:tags r:id="rId1"/>
    </p:custDataLst>
    <p:extLst>
      <p:ext uri="{BB962C8B-B14F-4D97-AF65-F5344CB8AC3E}">
        <p14:creationId xmlns:p14="http://schemas.microsoft.com/office/powerpoint/2010/main" val="859091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What is the benefit of ASA?</a:t>
            </a:r>
          </a:p>
        </p:txBody>
      </p:sp>
      <p:grpSp>
        <p:nvGrpSpPr>
          <p:cNvPr id="117763" name="Group 13"/>
          <p:cNvGrpSpPr>
            <a:grpSpLocks/>
          </p:cNvGrpSpPr>
          <p:nvPr/>
        </p:nvGrpSpPr>
        <p:grpSpPr bwMode="auto">
          <a:xfrm>
            <a:off x="838200" y="1225550"/>
            <a:ext cx="7408863" cy="4743450"/>
            <a:chOff x="1219200" y="2362200"/>
            <a:chExt cx="5562600" cy="3438524"/>
          </a:xfrm>
        </p:grpSpPr>
        <p:grpSp>
          <p:nvGrpSpPr>
            <p:cNvPr id="117766" name="Group 12"/>
            <p:cNvGrpSpPr>
              <a:grpSpLocks/>
            </p:cNvGrpSpPr>
            <p:nvPr/>
          </p:nvGrpSpPr>
          <p:grpSpPr bwMode="auto">
            <a:xfrm>
              <a:off x="3027589" y="2371687"/>
              <a:ext cx="3754211" cy="3429037"/>
              <a:chOff x="674914" y="2371687"/>
              <a:chExt cx="3754211" cy="3429037"/>
            </a:xfrm>
          </p:grpSpPr>
          <p:pic>
            <p:nvPicPr>
              <p:cNvPr id="117768" name="Picture 9"/>
              <p:cNvPicPr>
                <a:picLocks noChangeAspect="1"/>
              </p:cNvPicPr>
              <p:nvPr/>
            </p:nvPicPr>
            <p:blipFill>
              <a:blip r:embed="rId3"/>
              <a:srcRect/>
              <a:stretch>
                <a:fillRect/>
              </a:stretch>
            </p:blipFill>
            <p:spPr bwMode="auto">
              <a:xfrm>
                <a:off x="674914" y="5029199"/>
                <a:ext cx="3390900" cy="771525"/>
              </a:xfrm>
              <a:prstGeom prst="rect">
                <a:avLst/>
              </a:prstGeom>
              <a:noFill/>
              <a:ln w="9525">
                <a:noFill/>
                <a:miter lim="800000"/>
                <a:headEnd/>
                <a:tailEnd/>
              </a:ln>
            </p:spPr>
          </p:pic>
          <p:pic>
            <p:nvPicPr>
              <p:cNvPr id="117769" name="Picture 11"/>
              <p:cNvPicPr>
                <a:picLocks noChangeAspect="1"/>
              </p:cNvPicPr>
              <p:nvPr/>
            </p:nvPicPr>
            <p:blipFill>
              <a:blip r:embed="rId4"/>
              <a:srcRect/>
              <a:stretch>
                <a:fillRect/>
              </a:stretch>
            </p:blipFill>
            <p:spPr bwMode="auto">
              <a:xfrm>
                <a:off x="685800" y="2371687"/>
                <a:ext cx="3743325" cy="2714625"/>
              </a:xfrm>
              <a:prstGeom prst="rect">
                <a:avLst/>
              </a:prstGeom>
              <a:noFill/>
              <a:ln w="9525">
                <a:noFill/>
                <a:miter lim="800000"/>
                <a:headEnd/>
                <a:tailEnd/>
              </a:ln>
            </p:spPr>
          </p:pic>
        </p:grpSp>
        <p:pic>
          <p:nvPicPr>
            <p:cNvPr id="117767" name="Picture 10"/>
            <p:cNvPicPr>
              <a:picLocks noChangeAspect="1"/>
            </p:cNvPicPr>
            <p:nvPr/>
          </p:nvPicPr>
          <p:blipFill>
            <a:blip r:embed="rId5"/>
            <a:srcRect/>
            <a:stretch>
              <a:fillRect/>
            </a:stretch>
          </p:blipFill>
          <p:spPr bwMode="auto">
            <a:xfrm>
              <a:off x="1219200" y="2362200"/>
              <a:ext cx="1819275" cy="2657475"/>
            </a:xfrm>
            <a:prstGeom prst="rect">
              <a:avLst/>
            </a:prstGeom>
            <a:noFill/>
            <a:ln w="9525">
              <a:noFill/>
              <a:miter lim="800000"/>
              <a:headEnd/>
              <a:tailEnd/>
            </a:ln>
          </p:spPr>
        </p:pic>
      </p:grpSp>
      <p:sp>
        <p:nvSpPr>
          <p:cNvPr id="117764" name="TextBox 14"/>
          <p:cNvSpPr txBox="1">
            <a:spLocks noChangeArrowheads="1"/>
          </p:cNvSpPr>
          <p:nvPr/>
        </p:nvSpPr>
        <p:spPr bwMode="auto">
          <a:xfrm>
            <a:off x="457200" y="6400800"/>
            <a:ext cx="2789238" cy="338138"/>
          </a:xfrm>
          <a:prstGeom prst="rect">
            <a:avLst/>
          </a:prstGeom>
          <a:noFill/>
          <a:ln w="9525">
            <a:noFill/>
            <a:miter lim="800000"/>
            <a:headEnd/>
            <a:tailEnd/>
          </a:ln>
        </p:spPr>
        <p:txBody>
          <a:bodyPr>
            <a:spAutoFit/>
          </a:bodyPr>
          <a:lstStyle/>
          <a:p>
            <a:pPr fontAlgn="base">
              <a:spcBef>
                <a:spcPct val="0"/>
              </a:spcBef>
              <a:spcAft>
                <a:spcPct val="0"/>
              </a:spcAft>
            </a:pPr>
            <a:r>
              <a:rPr lang="en-US" sz="1600" dirty="0">
                <a:solidFill>
                  <a:prstClr val="black"/>
                </a:solidFill>
                <a:latin typeface="Calibri" pitchFamily="34" charset="0"/>
                <a:cs typeface="Arial" charset="0"/>
              </a:rPr>
              <a:t>ATTC, </a:t>
            </a:r>
            <a:r>
              <a:rPr lang="en-US" sz="1600" i="1" dirty="0">
                <a:solidFill>
                  <a:prstClr val="black"/>
                </a:solidFill>
                <a:latin typeface="Calibri" pitchFamily="34" charset="0"/>
                <a:cs typeface="Arial" charset="0"/>
              </a:rPr>
              <a:t>BMJ </a:t>
            </a:r>
            <a:r>
              <a:rPr lang="en-US" sz="1600" dirty="0">
                <a:solidFill>
                  <a:prstClr val="black"/>
                </a:solidFill>
                <a:latin typeface="Calibri" pitchFamily="34" charset="0"/>
                <a:cs typeface="Arial" charset="0"/>
              </a:rPr>
              <a:t>2002;324:71–86</a:t>
            </a:r>
          </a:p>
        </p:txBody>
      </p:sp>
      <p:sp>
        <p:nvSpPr>
          <p:cNvPr id="9"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spTree>
    <p:extLst>
      <p:ext uri="{BB962C8B-B14F-4D97-AF65-F5344CB8AC3E}">
        <p14:creationId xmlns:p14="http://schemas.microsoft.com/office/powerpoint/2010/main" val="26874128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04800" y="304800"/>
            <a:ext cx="8153400" cy="762000"/>
          </a:xfrm>
        </p:spPr>
        <p:txBody>
          <a:bodyPr/>
          <a:lstStyle/>
          <a:p>
            <a:r>
              <a:rPr lang="en-US" altLang="en-US" dirty="0" smtClean="0"/>
              <a:t>ASA + Clopidogrel</a:t>
            </a:r>
            <a:br>
              <a:rPr lang="en-US" altLang="en-US" dirty="0" smtClean="0"/>
            </a:br>
            <a:r>
              <a:rPr lang="en-US" altLang="en-US" dirty="0" smtClean="0"/>
              <a:t>CURE Study design</a:t>
            </a:r>
            <a:endParaRPr lang="en-US" dirty="0" smtClean="0"/>
          </a:p>
        </p:txBody>
      </p:sp>
      <p:sp>
        <p:nvSpPr>
          <p:cNvPr id="118787" name="Rectangle 5"/>
          <p:cNvSpPr>
            <a:spLocks noChangeArrowheads="1"/>
          </p:cNvSpPr>
          <p:nvPr/>
        </p:nvSpPr>
        <p:spPr bwMode="auto">
          <a:xfrm>
            <a:off x="304800" y="5394325"/>
            <a:ext cx="7543800" cy="854075"/>
          </a:xfrm>
          <a:prstGeom prst="rect">
            <a:avLst/>
          </a:prstGeom>
          <a:noFill/>
          <a:ln w="25400">
            <a:noFill/>
            <a:miter lim="800000"/>
            <a:headEnd/>
            <a:tailEnd/>
          </a:ln>
        </p:spPr>
        <p:txBody>
          <a:bodyPr>
            <a:spAutoFit/>
          </a:bodyPr>
          <a:lstStyle/>
          <a:p>
            <a:pPr defTabSz="457200" fontAlgn="base">
              <a:spcBef>
                <a:spcPct val="50000"/>
              </a:spcBef>
              <a:spcAft>
                <a:spcPct val="0"/>
              </a:spcAft>
            </a:pPr>
            <a:r>
              <a:rPr lang="en-US" altLang="en-US" sz="1000" baseline="30000">
                <a:solidFill>
                  <a:prstClr val="black"/>
                </a:solidFill>
                <a:latin typeface="Calibri" pitchFamily="34" charset="0"/>
                <a:cs typeface="Arial" charset="0"/>
              </a:rPr>
              <a:t>†</a:t>
            </a:r>
            <a:r>
              <a:rPr lang="en-US" altLang="en-US" sz="1000">
                <a:solidFill>
                  <a:prstClr val="black"/>
                </a:solidFill>
                <a:latin typeface="Calibri" pitchFamily="34" charset="0"/>
                <a:cs typeface="Arial" charset="0"/>
              </a:rPr>
              <a:t>Standard therapy always included ASA, and could also include heparin, LMWH, GP IIb/IIIa inhibitors post-randomization, beta-blockers,</a:t>
            </a:r>
          </a:p>
          <a:p>
            <a:pPr defTabSz="457200" fontAlgn="base">
              <a:spcBef>
                <a:spcPct val="50000"/>
              </a:spcBef>
              <a:spcAft>
                <a:spcPct val="0"/>
              </a:spcAft>
            </a:pPr>
            <a:r>
              <a:rPr lang="en-US" altLang="en-US" sz="1000">
                <a:solidFill>
                  <a:prstClr val="black"/>
                </a:solidFill>
                <a:latin typeface="Calibri" pitchFamily="34" charset="0"/>
                <a:cs typeface="Arial" charset="0"/>
              </a:rPr>
              <a:t>ACE-inhibitors, lipid-lowering agents, and/or other therapies or interventions (e.g. PTCA, CABG) at physician’s discretion.</a:t>
            </a:r>
          </a:p>
          <a:p>
            <a:pPr defTabSz="457200" fontAlgn="base">
              <a:spcBef>
                <a:spcPct val="50000"/>
              </a:spcBef>
              <a:spcAft>
                <a:spcPct val="0"/>
              </a:spcAft>
            </a:pPr>
            <a:r>
              <a:rPr lang="en-GB" sz="1000">
                <a:solidFill>
                  <a:prstClr val="black"/>
                </a:solidFill>
                <a:latin typeface="Calibri" pitchFamily="34" charset="0"/>
                <a:cs typeface="Arial" charset="0"/>
              </a:rPr>
              <a:t>LMWH, low-molecular-weight heparin; GP, glycoprotein; PTCA, percutaneous transluminal  coronary angioplasty; CABG, coronary artery bypass graft</a:t>
            </a:r>
            <a:endParaRPr lang="en-US" altLang="en-US" sz="1000">
              <a:solidFill>
                <a:prstClr val="black"/>
              </a:solidFill>
              <a:latin typeface="Calibri" pitchFamily="34" charset="0"/>
              <a:cs typeface="Arial" charset="0"/>
            </a:endParaRPr>
          </a:p>
        </p:txBody>
      </p:sp>
      <p:sp>
        <p:nvSpPr>
          <p:cNvPr id="118788" name="Rectangle 6"/>
          <p:cNvSpPr>
            <a:spLocks noChangeArrowheads="1"/>
          </p:cNvSpPr>
          <p:nvPr/>
        </p:nvSpPr>
        <p:spPr bwMode="auto">
          <a:xfrm>
            <a:off x="304800" y="5410200"/>
            <a:ext cx="7543800" cy="838200"/>
          </a:xfrm>
          <a:prstGeom prst="rect">
            <a:avLst/>
          </a:prstGeom>
          <a:noFill/>
          <a:ln w="12700">
            <a:solidFill>
              <a:schemeClr val="bg1"/>
            </a:solidFill>
            <a:miter lim="800000"/>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18789" name="Rectangle 7"/>
          <p:cNvSpPr>
            <a:spLocks noChangeArrowheads="1"/>
          </p:cNvSpPr>
          <p:nvPr/>
        </p:nvSpPr>
        <p:spPr bwMode="auto">
          <a:xfrm>
            <a:off x="282575" y="5135563"/>
            <a:ext cx="4089400" cy="276225"/>
          </a:xfrm>
          <a:prstGeom prst="rect">
            <a:avLst/>
          </a:prstGeom>
          <a:noFill/>
          <a:ln w="25400">
            <a:noFill/>
            <a:miter lim="800000"/>
            <a:headEnd/>
            <a:tailEnd/>
          </a:ln>
        </p:spPr>
        <p:txBody>
          <a:bodyPr wrap="none">
            <a:spAutoFit/>
          </a:bodyPr>
          <a:lstStyle/>
          <a:p>
            <a:pPr algn="ctr" defTabSz="457200" fontAlgn="base">
              <a:spcBef>
                <a:spcPct val="0"/>
              </a:spcBef>
              <a:spcAft>
                <a:spcPct val="0"/>
              </a:spcAft>
            </a:pPr>
            <a:r>
              <a:rPr lang="en-US" altLang="en-US" sz="1200">
                <a:solidFill>
                  <a:prstClr val="black"/>
                </a:solidFill>
                <a:latin typeface="Calibri" pitchFamily="34" charset="0"/>
                <a:cs typeface="Arial" charset="0"/>
              </a:rPr>
              <a:t>R=Randomization, occurred within 24 hours of symptom onset</a:t>
            </a:r>
          </a:p>
        </p:txBody>
      </p:sp>
      <p:sp>
        <p:nvSpPr>
          <p:cNvPr id="118790" name="Line 9"/>
          <p:cNvSpPr>
            <a:spLocks noChangeShapeType="1"/>
          </p:cNvSpPr>
          <p:nvPr/>
        </p:nvSpPr>
        <p:spPr bwMode="auto">
          <a:xfrm>
            <a:off x="3657600" y="2895600"/>
            <a:ext cx="3081338" cy="3175"/>
          </a:xfrm>
          <a:prstGeom prst="line">
            <a:avLst/>
          </a:prstGeom>
          <a:noFill/>
          <a:ln w="25400">
            <a:solidFill>
              <a:srgbClr val="00B5EF"/>
            </a:solidFill>
            <a:round/>
            <a:headEnd/>
            <a:tailEnd type="oval" w="med" len="med"/>
          </a:ln>
        </p:spPr>
        <p:txBody>
          <a:bodyPr anchor="ctr">
            <a:spAutoFit/>
          </a:bodyPr>
          <a:lstStyle/>
          <a:p>
            <a:pPr defTabSz="457200" fontAlgn="base">
              <a:spcBef>
                <a:spcPct val="0"/>
              </a:spcBef>
              <a:spcAft>
                <a:spcPct val="0"/>
              </a:spcAft>
            </a:pPr>
            <a:endParaRPr lang="fr-FR">
              <a:solidFill>
                <a:prstClr val="black"/>
              </a:solidFill>
              <a:latin typeface="Arial" charset="0"/>
              <a:cs typeface="Arial" charset="0"/>
            </a:endParaRPr>
          </a:p>
        </p:txBody>
      </p:sp>
      <p:sp>
        <p:nvSpPr>
          <p:cNvPr id="118791" name="Line 14"/>
          <p:cNvSpPr>
            <a:spLocks noChangeShapeType="1"/>
          </p:cNvSpPr>
          <p:nvPr/>
        </p:nvSpPr>
        <p:spPr bwMode="auto">
          <a:xfrm>
            <a:off x="685800" y="3429000"/>
            <a:ext cx="1903413" cy="0"/>
          </a:xfrm>
          <a:prstGeom prst="line">
            <a:avLst/>
          </a:prstGeom>
          <a:noFill/>
          <a:ln w="25400">
            <a:solidFill>
              <a:schemeClr val="bg2"/>
            </a:solidFill>
            <a:round/>
            <a:headEnd/>
            <a:tailEnd/>
          </a:ln>
        </p:spPr>
        <p:txBody>
          <a:bodyPr anchor="ctr">
            <a:spAutoFit/>
          </a:bodyPr>
          <a:lstStyle/>
          <a:p>
            <a:pPr defTabSz="457200" fontAlgn="base">
              <a:spcBef>
                <a:spcPct val="0"/>
              </a:spcBef>
              <a:spcAft>
                <a:spcPct val="0"/>
              </a:spcAft>
            </a:pPr>
            <a:endParaRPr lang="fr-FR">
              <a:solidFill>
                <a:prstClr val="black"/>
              </a:solidFill>
              <a:latin typeface="Arial" charset="0"/>
              <a:cs typeface="Arial" charset="0"/>
            </a:endParaRPr>
          </a:p>
        </p:txBody>
      </p:sp>
      <p:sp>
        <p:nvSpPr>
          <p:cNvPr id="118792" name="Line 26"/>
          <p:cNvSpPr>
            <a:spLocks noChangeShapeType="1"/>
          </p:cNvSpPr>
          <p:nvPr/>
        </p:nvSpPr>
        <p:spPr bwMode="auto">
          <a:xfrm>
            <a:off x="5562600" y="4114800"/>
            <a:ext cx="560388" cy="0"/>
          </a:xfrm>
          <a:prstGeom prst="line">
            <a:avLst/>
          </a:prstGeom>
          <a:noFill/>
          <a:ln w="12700">
            <a:solidFill>
              <a:schemeClr val="accent1"/>
            </a:solidFill>
            <a:round/>
            <a:headEnd/>
            <a:tailEnd type="triangle" w="med" len="me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18793" name="Rectangle 38"/>
          <p:cNvSpPr>
            <a:spLocks noChangeArrowheads="1"/>
          </p:cNvSpPr>
          <p:nvPr/>
        </p:nvSpPr>
        <p:spPr bwMode="auto">
          <a:xfrm>
            <a:off x="36513" y="6534150"/>
            <a:ext cx="8870950" cy="328613"/>
          </a:xfrm>
          <a:prstGeom prst="rect">
            <a:avLst/>
          </a:prstGeom>
          <a:noFill/>
          <a:ln w="25400">
            <a:noFill/>
            <a:miter lim="800000"/>
            <a:headEnd/>
            <a:tailEnd/>
          </a:ln>
        </p:spPr>
        <p:txBody>
          <a:bodyPr>
            <a:spAutoFit/>
          </a:bodyPr>
          <a:lstStyle/>
          <a:p>
            <a:pPr defTabSz="457200" fontAlgn="base">
              <a:lnSpc>
                <a:spcPct val="110000"/>
              </a:lnSpc>
              <a:spcBef>
                <a:spcPct val="50000"/>
              </a:spcBef>
              <a:spcAft>
                <a:spcPct val="10000"/>
              </a:spcAft>
            </a:pPr>
            <a:r>
              <a:rPr lang="en-GB" sz="1400">
                <a:solidFill>
                  <a:prstClr val="black"/>
                </a:solidFill>
                <a:latin typeface="Calibri" pitchFamily="34" charset="0"/>
                <a:cs typeface="Arial" charset="0"/>
              </a:rPr>
              <a:t>CURE Study Investigators. Eur Heart J 2000; 21:2033–2041. The CURE Investigators. N Eng J Med 2001;345:494-502.</a:t>
            </a:r>
          </a:p>
        </p:txBody>
      </p:sp>
      <p:grpSp>
        <p:nvGrpSpPr>
          <p:cNvPr id="118794" name="Group 27"/>
          <p:cNvGrpSpPr>
            <a:grpSpLocks/>
          </p:cNvGrpSpPr>
          <p:nvPr/>
        </p:nvGrpSpPr>
        <p:grpSpPr bwMode="auto">
          <a:xfrm>
            <a:off x="187325" y="1187450"/>
            <a:ext cx="8426450" cy="3994150"/>
            <a:chOff x="187325" y="1187450"/>
            <a:chExt cx="8426450" cy="3994150"/>
          </a:xfrm>
        </p:grpSpPr>
        <p:sp>
          <p:nvSpPr>
            <p:cNvPr id="118795" name="Freeform 8"/>
            <p:cNvSpPr>
              <a:spLocks/>
            </p:cNvSpPr>
            <p:nvPr/>
          </p:nvSpPr>
          <p:spPr bwMode="auto">
            <a:xfrm>
              <a:off x="2819400" y="3251200"/>
              <a:ext cx="838200" cy="369888"/>
            </a:xfrm>
            <a:custGeom>
              <a:avLst/>
              <a:gdLst>
                <a:gd name="T0" fmla="*/ 2147483647 w 576"/>
                <a:gd name="T1" fmla="*/ 0 h 672"/>
                <a:gd name="T2" fmla="*/ 0 w 576"/>
                <a:gd name="T3" fmla="*/ 2147483647 h 672"/>
                <a:gd name="T4" fmla="*/ 2147483647 w 576"/>
                <a:gd name="T5" fmla="*/ 2147483647 h 672"/>
                <a:gd name="T6" fmla="*/ 0 60000 65536"/>
                <a:gd name="T7" fmla="*/ 0 60000 65536"/>
                <a:gd name="T8" fmla="*/ 0 60000 65536"/>
                <a:gd name="T9" fmla="*/ 0 w 576"/>
                <a:gd name="T10" fmla="*/ 0 h 672"/>
                <a:gd name="T11" fmla="*/ 576 w 576"/>
                <a:gd name="T12" fmla="*/ 672 h 672"/>
              </a:gdLst>
              <a:ahLst/>
              <a:cxnLst>
                <a:cxn ang="T6">
                  <a:pos x="T0" y="T1"/>
                </a:cxn>
                <a:cxn ang="T7">
                  <a:pos x="T2" y="T3"/>
                </a:cxn>
                <a:cxn ang="T8">
                  <a:pos x="T4" y="T5"/>
                </a:cxn>
              </a:cxnLst>
              <a:rect l="T9" t="T10" r="T11" b="T12"/>
              <a:pathLst>
                <a:path w="576" h="672">
                  <a:moveTo>
                    <a:pt x="576" y="0"/>
                  </a:moveTo>
                  <a:lnTo>
                    <a:pt x="0" y="333"/>
                  </a:lnTo>
                  <a:lnTo>
                    <a:pt x="576" y="672"/>
                  </a:lnTo>
                </a:path>
              </a:pathLst>
            </a:custGeom>
            <a:noFill/>
            <a:ln w="25400" cap="flat" cmpd="sng">
              <a:solidFill>
                <a:schemeClr val="bg2"/>
              </a:solidFill>
              <a:prstDash val="solid"/>
              <a:round/>
              <a:headEnd/>
              <a:tailEnd/>
            </a:ln>
          </p:spPr>
          <p:txBody>
            <a:bodyPr anchor="ctr">
              <a:spAutoFit/>
            </a:bodyPr>
            <a:lstStyle/>
            <a:p>
              <a:pPr defTabSz="457200" fontAlgn="base">
                <a:spcBef>
                  <a:spcPct val="0"/>
                </a:spcBef>
                <a:spcAft>
                  <a:spcPct val="0"/>
                </a:spcAft>
              </a:pPr>
              <a:endParaRPr lang="fr-FR">
                <a:solidFill>
                  <a:prstClr val="black"/>
                </a:solidFill>
                <a:latin typeface="Arial" charset="0"/>
                <a:cs typeface="Arial" charset="0"/>
              </a:endParaRPr>
            </a:p>
          </p:txBody>
        </p:sp>
        <p:grpSp>
          <p:nvGrpSpPr>
            <p:cNvPr id="118796" name="Group 26"/>
            <p:cNvGrpSpPr>
              <a:grpSpLocks/>
            </p:cNvGrpSpPr>
            <p:nvPr/>
          </p:nvGrpSpPr>
          <p:grpSpPr bwMode="auto">
            <a:xfrm>
              <a:off x="187325" y="1187450"/>
              <a:ext cx="8426450" cy="3994150"/>
              <a:chOff x="187325" y="1187450"/>
              <a:chExt cx="8426450" cy="3994150"/>
            </a:xfrm>
          </p:grpSpPr>
          <p:sp>
            <p:nvSpPr>
              <p:cNvPr id="118797" name="Rectangle 4"/>
              <p:cNvSpPr>
                <a:spLocks noChangeArrowheads="1"/>
              </p:cNvSpPr>
              <p:nvPr/>
            </p:nvSpPr>
            <p:spPr bwMode="auto">
              <a:xfrm>
                <a:off x="4156075" y="1187450"/>
                <a:ext cx="831850" cy="366713"/>
              </a:xfrm>
              <a:prstGeom prst="rect">
                <a:avLst/>
              </a:prstGeom>
              <a:noFill/>
              <a:ln w="25400">
                <a:noFill/>
                <a:miter lim="800000"/>
                <a:headEnd/>
                <a:tailEnd/>
              </a:ln>
            </p:spPr>
            <p:txBody>
              <a:bodyPr wrap="none">
                <a:spAutoFit/>
              </a:bodyPr>
              <a:lstStyle/>
              <a:p>
                <a:pPr algn="ctr" defTabSz="457200" fontAlgn="base">
                  <a:spcBef>
                    <a:spcPct val="0"/>
                  </a:spcBef>
                  <a:spcAft>
                    <a:spcPct val="0"/>
                  </a:spcAft>
                </a:pPr>
                <a:r>
                  <a:rPr lang="en-CA" b="1">
                    <a:solidFill>
                      <a:prstClr val="black"/>
                    </a:solidFill>
                    <a:latin typeface="Arial" charset="0"/>
                    <a:cs typeface="Arial" charset="0"/>
                  </a:rPr>
                  <a:t>CURE</a:t>
                </a:r>
                <a:endParaRPr lang="en-US" b="1">
                  <a:solidFill>
                    <a:prstClr val="black"/>
                  </a:solidFill>
                  <a:latin typeface="Arial" charset="0"/>
                  <a:cs typeface="Arial" charset="0"/>
                </a:endParaRPr>
              </a:p>
            </p:txBody>
          </p:sp>
          <p:sp>
            <p:nvSpPr>
              <p:cNvPr id="118798" name="Line 10"/>
              <p:cNvSpPr>
                <a:spLocks noChangeShapeType="1"/>
              </p:cNvSpPr>
              <p:nvPr/>
            </p:nvSpPr>
            <p:spPr bwMode="auto">
              <a:xfrm>
                <a:off x="3657600" y="3962400"/>
                <a:ext cx="3116263" cy="0"/>
              </a:xfrm>
              <a:prstGeom prst="line">
                <a:avLst/>
              </a:prstGeom>
              <a:noFill/>
              <a:ln w="25400">
                <a:solidFill>
                  <a:schemeClr val="accent1"/>
                </a:solidFill>
                <a:round/>
                <a:headEnd/>
                <a:tailEnd type="oval" w="med" len="med"/>
              </a:ln>
            </p:spPr>
            <p:txBody>
              <a:bodyPr anchor="ctr">
                <a:spAutoFit/>
              </a:bodyPr>
              <a:lstStyle/>
              <a:p>
                <a:pPr defTabSz="457200" fontAlgn="base">
                  <a:spcBef>
                    <a:spcPct val="0"/>
                  </a:spcBef>
                  <a:spcAft>
                    <a:spcPct val="0"/>
                  </a:spcAft>
                </a:pPr>
                <a:endParaRPr lang="fr-FR">
                  <a:solidFill>
                    <a:prstClr val="black"/>
                  </a:solidFill>
                  <a:latin typeface="Arial" charset="0"/>
                  <a:cs typeface="Arial" charset="0"/>
                </a:endParaRPr>
              </a:p>
            </p:txBody>
          </p:sp>
          <p:sp>
            <p:nvSpPr>
              <p:cNvPr id="118799" name="Line 11"/>
              <p:cNvSpPr>
                <a:spLocks noChangeShapeType="1"/>
              </p:cNvSpPr>
              <p:nvPr/>
            </p:nvSpPr>
            <p:spPr bwMode="auto">
              <a:xfrm>
                <a:off x="4572000" y="2073275"/>
                <a:ext cx="0" cy="2709863"/>
              </a:xfrm>
              <a:prstGeom prst="line">
                <a:avLst/>
              </a:prstGeom>
              <a:noFill/>
              <a:ln w="25400">
                <a:solidFill>
                  <a:srgbClr val="FFFF00"/>
                </a:solidFill>
                <a:round/>
                <a:headEnd/>
                <a:tailEn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18800" name="Oval 15"/>
              <p:cNvSpPr>
                <a:spLocks noChangeArrowheads="1"/>
              </p:cNvSpPr>
              <p:nvPr/>
            </p:nvSpPr>
            <p:spPr bwMode="auto">
              <a:xfrm>
                <a:off x="2514600" y="3227388"/>
                <a:ext cx="414338" cy="403225"/>
              </a:xfrm>
              <a:prstGeom prst="ellipse">
                <a:avLst/>
              </a:prstGeom>
              <a:solidFill>
                <a:srgbClr val="FFFF00"/>
              </a:solidFill>
              <a:ln w="25400">
                <a:solidFill>
                  <a:srgbClr val="FFFF00"/>
                </a:solidFill>
                <a:round/>
                <a:headEnd/>
                <a:tailEnd/>
              </a:ln>
            </p:spPr>
            <p:txBody>
              <a:bodyPr wrap="none" lIns="82058" tIns="41029" rIns="82058" bIns="41029" anchor="ctr"/>
              <a:lstStyle/>
              <a:p>
                <a:pPr algn="ctr" defTabSz="820738" fontAlgn="base">
                  <a:spcBef>
                    <a:spcPct val="0"/>
                  </a:spcBef>
                  <a:spcAft>
                    <a:spcPct val="0"/>
                  </a:spcAft>
                </a:pPr>
                <a:r>
                  <a:rPr lang="en-US" altLang="en-US" b="1">
                    <a:solidFill>
                      <a:prstClr val="black"/>
                    </a:solidFill>
                    <a:latin typeface="Arial" charset="0"/>
                    <a:cs typeface="Arial" charset="0"/>
                  </a:rPr>
                  <a:t>R</a:t>
                </a:r>
              </a:p>
            </p:txBody>
          </p:sp>
          <p:sp>
            <p:nvSpPr>
              <p:cNvPr id="118801" name="Rectangle 16"/>
              <p:cNvSpPr>
                <a:spLocks noChangeArrowheads="1"/>
              </p:cNvSpPr>
              <p:nvPr/>
            </p:nvSpPr>
            <p:spPr bwMode="auto">
              <a:xfrm>
                <a:off x="625475" y="3124200"/>
                <a:ext cx="1822450" cy="369888"/>
              </a:xfrm>
              <a:prstGeom prst="rect">
                <a:avLst/>
              </a:prstGeom>
              <a:noFill/>
              <a:ln w="25400">
                <a:noFill/>
                <a:miter lim="800000"/>
                <a:headEnd/>
                <a:tailEnd/>
              </a:ln>
            </p:spPr>
            <p:txBody>
              <a:bodyPr wrap="none">
                <a:spAutoFit/>
              </a:bodyPr>
              <a:lstStyle/>
              <a:p>
                <a:pPr algn="ctr" defTabSz="457200" fontAlgn="base">
                  <a:spcBef>
                    <a:spcPct val="0"/>
                  </a:spcBef>
                  <a:spcAft>
                    <a:spcPct val="0"/>
                  </a:spcAft>
                </a:pPr>
                <a:r>
                  <a:rPr lang="en-US" altLang="en-US">
                    <a:solidFill>
                      <a:prstClr val="black"/>
                    </a:solidFill>
                    <a:latin typeface="Calibri" pitchFamily="34" charset="0"/>
                    <a:cs typeface="Arial" charset="0"/>
                  </a:rPr>
                  <a:t>Patients with ACS</a:t>
                </a:r>
              </a:p>
            </p:txBody>
          </p:sp>
          <p:sp>
            <p:nvSpPr>
              <p:cNvPr id="118802" name="Rectangle 17"/>
              <p:cNvSpPr>
                <a:spLocks noChangeArrowheads="1"/>
              </p:cNvSpPr>
              <p:nvPr/>
            </p:nvSpPr>
            <p:spPr bwMode="auto">
              <a:xfrm>
                <a:off x="187325" y="3429000"/>
                <a:ext cx="2792413" cy="646113"/>
              </a:xfrm>
              <a:prstGeom prst="rect">
                <a:avLst/>
              </a:prstGeom>
              <a:noFill/>
              <a:ln w="25400">
                <a:noFill/>
                <a:miter lim="800000"/>
                <a:headEnd/>
                <a:tailEnd/>
              </a:ln>
            </p:spPr>
            <p:txBody>
              <a:bodyPr wrap="none">
                <a:spAutoFit/>
              </a:bodyPr>
              <a:lstStyle/>
              <a:p>
                <a:pPr algn="ctr" defTabSz="457200" fontAlgn="base">
                  <a:spcBef>
                    <a:spcPct val="0"/>
                  </a:spcBef>
                  <a:spcAft>
                    <a:spcPct val="0"/>
                  </a:spcAft>
                </a:pPr>
                <a:r>
                  <a:rPr lang="en-US" altLang="en-US">
                    <a:solidFill>
                      <a:prstClr val="black"/>
                    </a:solidFill>
                    <a:latin typeface="Calibri" pitchFamily="34" charset="0"/>
                    <a:cs typeface="Arial" charset="0"/>
                  </a:rPr>
                  <a:t>(unstable angina or </a:t>
                </a:r>
                <a:br>
                  <a:rPr lang="en-US" altLang="en-US">
                    <a:solidFill>
                      <a:prstClr val="black"/>
                    </a:solidFill>
                    <a:latin typeface="Calibri" pitchFamily="34" charset="0"/>
                    <a:cs typeface="Arial" charset="0"/>
                  </a:rPr>
                </a:br>
                <a:r>
                  <a:rPr lang="en-US" altLang="en-US">
                    <a:solidFill>
                      <a:prstClr val="black"/>
                    </a:solidFill>
                    <a:latin typeface="Calibri" pitchFamily="34" charset="0"/>
                    <a:cs typeface="Arial" charset="0"/>
                  </a:rPr>
                  <a:t>NQMI without ST elevation)</a:t>
                </a:r>
              </a:p>
            </p:txBody>
          </p:sp>
          <p:sp>
            <p:nvSpPr>
              <p:cNvPr id="118803" name="Rectangle 20"/>
              <p:cNvSpPr>
                <a:spLocks noChangeArrowheads="1"/>
              </p:cNvSpPr>
              <p:nvPr/>
            </p:nvSpPr>
            <p:spPr bwMode="auto">
              <a:xfrm>
                <a:off x="3382963" y="3276600"/>
                <a:ext cx="706437" cy="369888"/>
              </a:xfrm>
              <a:prstGeom prst="rect">
                <a:avLst/>
              </a:prstGeom>
              <a:noFill/>
              <a:ln w="25400">
                <a:noFill/>
                <a:miter lim="800000"/>
                <a:headEnd/>
                <a:tailEnd/>
              </a:ln>
            </p:spPr>
            <p:txBody>
              <a:bodyPr wrap="none">
                <a:spAutoFit/>
              </a:bodyPr>
              <a:lstStyle/>
              <a:p>
                <a:pPr algn="ctr" defTabSz="457200" fontAlgn="base">
                  <a:spcBef>
                    <a:spcPct val="0"/>
                  </a:spcBef>
                  <a:spcAft>
                    <a:spcPct val="0"/>
                  </a:spcAft>
                </a:pPr>
                <a:r>
                  <a:rPr lang="en-US" altLang="en-US">
                    <a:solidFill>
                      <a:prstClr val="black"/>
                    </a:solidFill>
                    <a:latin typeface="Calibri" pitchFamily="34" charset="0"/>
                    <a:cs typeface="Arial" charset="0"/>
                  </a:rPr>
                  <a:t>Day 0</a:t>
                </a:r>
              </a:p>
            </p:txBody>
          </p:sp>
          <p:sp>
            <p:nvSpPr>
              <p:cNvPr id="118804" name="Rectangle 21"/>
              <p:cNvSpPr>
                <a:spLocks noChangeArrowheads="1"/>
              </p:cNvSpPr>
              <p:nvPr/>
            </p:nvSpPr>
            <p:spPr bwMode="auto">
              <a:xfrm>
                <a:off x="4678363" y="2590800"/>
                <a:ext cx="706437" cy="369888"/>
              </a:xfrm>
              <a:prstGeom prst="rect">
                <a:avLst/>
              </a:prstGeom>
              <a:noFill/>
              <a:ln w="25400">
                <a:noFill/>
                <a:miter lim="800000"/>
                <a:headEnd/>
                <a:tailEnd/>
              </a:ln>
            </p:spPr>
            <p:txBody>
              <a:bodyPr wrap="none">
                <a:spAutoFit/>
              </a:bodyPr>
              <a:lstStyle/>
              <a:p>
                <a:pPr algn="ctr" defTabSz="457200" fontAlgn="base">
                  <a:spcBef>
                    <a:spcPct val="0"/>
                  </a:spcBef>
                  <a:spcAft>
                    <a:spcPct val="0"/>
                  </a:spcAft>
                </a:pPr>
                <a:r>
                  <a:rPr lang="en-US" altLang="en-US">
                    <a:solidFill>
                      <a:prstClr val="black"/>
                    </a:solidFill>
                    <a:latin typeface="Calibri" pitchFamily="34" charset="0"/>
                    <a:cs typeface="Arial" charset="0"/>
                  </a:rPr>
                  <a:t>Day 1</a:t>
                </a:r>
              </a:p>
            </p:txBody>
          </p:sp>
          <p:sp>
            <p:nvSpPr>
              <p:cNvPr id="118805" name="Line 22"/>
              <p:cNvSpPr>
                <a:spLocks noChangeShapeType="1"/>
              </p:cNvSpPr>
              <p:nvPr/>
            </p:nvSpPr>
            <p:spPr bwMode="auto">
              <a:xfrm>
                <a:off x="5562600" y="2743200"/>
                <a:ext cx="560388" cy="0"/>
              </a:xfrm>
              <a:prstGeom prst="line">
                <a:avLst/>
              </a:prstGeom>
              <a:noFill/>
              <a:ln w="12700">
                <a:solidFill>
                  <a:srgbClr val="00B5EF"/>
                </a:solidFill>
                <a:round/>
                <a:headEnd/>
                <a:tailEnd type="triangle" w="med" len="med"/>
              </a:ln>
            </p:spPr>
            <p:txBody>
              <a:bodyPr wrap="none" anchor="ctr"/>
              <a:lstStyle/>
              <a:p>
                <a:pPr defTabSz="457200" fontAlgn="base">
                  <a:spcBef>
                    <a:spcPct val="0"/>
                  </a:spcBef>
                  <a:spcAft>
                    <a:spcPct val="0"/>
                  </a:spcAft>
                </a:pPr>
                <a:endParaRPr lang="fr-FR">
                  <a:solidFill>
                    <a:prstClr val="black"/>
                  </a:solidFill>
                  <a:latin typeface="Arial" charset="0"/>
                  <a:cs typeface="Arial" charset="0"/>
                </a:endParaRPr>
              </a:p>
            </p:txBody>
          </p:sp>
          <p:sp>
            <p:nvSpPr>
              <p:cNvPr id="118806" name="Rectangle 23"/>
              <p:cNvSpPr>
                <a:spLocks noChangeArrowheads="1"/>
              </p:cNvSpPr>
              <p:nvPr/>
            </p:nvSpPr>
            <p:spPr bwMode="auto">
              <a:xfrm>
                <a:off x="6119813" y="2590800"/>
                <a:ext cx="1187450" cy="369888"/>
              </a:xfrm>
              <a:prstGeom prst="rect">
                <a:avLst/>
              </a:prstGeom>
              <a:noFill/>
              <a:ln w="25400">
                <a:noFill/>
                <a:miter lim="800000"/>
                <a:headEnd/>
                <a:tailEnd/>
              </a:ln>
            </p:spPr>
            <p:txBody>
              <a:bodyPr wrap="none">
                <a:spAutoFit/>
              </a:bodyPr>
              <a:lstStyle/>
              <a:p>
                <a:pPr algn="ctr" defTabSz="457200" fontAlgn="base">
                  <a:spcBef>
                    <a:spcPct val="0"/>
                  </a:spcBef>
                  <a:spcAft>
                    <a:spcPct val="0"/>
                  </a:spcAft>
                </a:pPr>
                <a:r>
                  <a:rPr lang="en-US" altLang="en-US">
                    <a:solidFill>
                      <a:prstClr val="black"/>
                    </a:solidFill>
                    <a:latin typeface="Calibri" pitchFamily="34" charset="0"/>
                    <a:cs typeface="Arial" charset="0"/>
                  </a:rPr>
                  <a:t>12 months</a:t>
                </a:r>
              </a:p>
            </p:txBody>
          </p:sp>
          <p:sp>
            <p:nvSpPr>
              <p:cNvPr id="118807" name="Text Box 25"/>
              <p:cNvSpPr txBox="1">
                <a:spLocks noChangeArrowheads="1"/>
              </p:cNvSpPr>
              <p:nvPr/>
            </p:nvSpPr>
            <p:spPr bwMode="auto">
              <a:xfrm>
                <a:off x="6553200" y="1684338"/>
                <a:ext cx="2060575" cy="830262"/>
              </a:xfrm>
              <a:prstGeom prst="rect">
                <a:avLst/>
              </a:prstGeom>
              <a:noFill/>
              <a:ln w="25400">
                <a:noFill/>
                <a:miter lim="800000"/>
                <a:headEnd/>
                <a:tailEnd/>
              </a:ln>
            </p:spPr>
            <p:txBody>
              <a:bodyPr wrap="none">
                <a:spAutoFit/>
              </a:bodyPr>
              <a:lstStyle/>
              <a:p>
                <a:pPr defTabSz="457200" fontAlgn="base">
                  <a:spcBef>
                    <a:spcPct val="0"/>
                  </a:spcBef>
                  <a:spcAft>
                    <a:spcPct val="0"/>
                  </a:spcAft>
                </a:pPr>
                <a:r>
                  <a:rPr lang="en-US" sz="1600">
                    <a:solidFill>
                      <a:prstClr val="black"/>
                    </a:solidFill>
                    <a:latin typeface="Calibri" pitchFamily="34" charset="0"/>
                    <a:cs typeface="Arial" charset="0"/>
                  </a:rPr>
                  <a:t>Clopidogrel 75 mg o.d.</a:t>
                </a:r>
              </a:p>
              <a:p>
                <a:pPr defTabSz="457200" fontAlgn="base">
                  <a:spcBef>
                    <a:spcPct val="0"/>
                  </a:spcBef>
                  <a:spcAft>
                    <a:spcPct val="0"/>
                  </a:spcAft>
                </a:pPr>
                <a:r>
                  <a:rPr lang="en-US" sz="1600">
                    <a:solidFill>
                      <a:prstClr val="black"/>
                    </a:solidFill>
                    <a:latin typeface="Calibri" pitchFamily="34" charset="0"/>
                    <a:cs typeface="Arial" charset="0"/>
                  </a:rPr>
                  <a:t>+ standard therapy</a:t>
                </a:r>
                <a:r>
                  <a:rPr lang="en-US" sz="1600" baseline="30000">
                    <a:solidFill>
                      <a:prstClr val="black"/>
                    </a:solidFill>
                    <a:latin typeface="Calibri" pitchFamily="34" charset="0"/>
                    <a:cs typeface="Times New Roman" pitchFamily="18" charset="0"/>
                  </a:rPr>
                  <a:t>†</a:t>
                </a:r>
                <a:endParaRPr lang="en-US" sz="1600">
                  <a:solidFill>
                    <a:prstClr val="black"/>
                  </a:solidFill>
                  <a:latin typeface="Calibri" pitchFamily="34" charset="0"/>
                  <a:cs typeface="Times New Roman" pitchFamily="18" charset="0"/>
                </a:endParaRPr>
              </a:p>
              <a:p>
                <a:pPr defTabSz="457200" fontAlgn="base">
                  <a:spcBef>
                    <a:spcPct val="0"/>
                  </a:spcBef>
                  <a:spcAft>
                    <a:spcPct val="0"/>
                  </a:spcAft>
                </a:pPr>
                <a:r>
                  <a:rPr lang="en-US" sz="1600">
                    <a:solidFill>
                      <a:prstClr val="black"/>
                    </a:solidFill>
                    <a:latin typeface="Calibri" pitchFamily="34" charset="0"/>
                    <a:cs typeface="Times New Roman" pitchFamily="18" charset="0"/>
                  </a:rPr>
                  <a:t>(n=6259)</a:t>
                </a:r>
                <a:endParaRPr lang="en-US" sz="1600">
                  <a:solidFill>
                    <a:prstClr val="black"/>
                  </a:solidFill>
                  <a:latin typeface="Calibri" pitchFamily="34" charset="0"/>
                  <a:cs typeface="Arial" charset="0"/>
                </a:endParaRPr>
              </a:p>
            </p:txBody>
          </p:sp>
          <p:sp>
            <p:nvSpPr>
              <p:cNvPr id="118808" name="Rectangle 27"/>
              <p:cNvSpPr>
                <a:spLocks noChangeArrowheads="1"/>
              </p:cNvSpPr>
              <p:nvPr/>
            </p:nvSpPr>
            <p:spPr bwMode="auto">
              <a:xfrm>
                <a:off x="4754563" y="3962400"/>
                <a:ext cx="706437" cy="369888"/>
              </a:xfrm>
              <a:prstGeom prst="rect">
                <a:avLst/>
              </a:prstGeom>
              <a:noFill/>
              <a:ln w="25400">
                <a:noFill/>
                <a:miter lim="800000"/>
                <a:headEnd/>
                <a:tailEnd/>
              </a:ln>
            </p:spPr>
            <p:txBody>
              <a:bodyPr wrap="none">
                <a:spAutoFit/>
              </a:bodyPr>
              <a:lstStyle/>
              <a:p>
                <a:pPr algn="ctr" defTabSz="457200" fontAlgn="base">
                  <a:spcBef>
                    <a:spcPct val="0"/>
                  </a:spcBef>
                  <a:spcAft>
                    <a:spcPct val="0"/>
                  </a:spcAft>
                </a:pPr>
                <a:r>
                  <a:rPr lang="en-US" altLang="en-US">
                    <a:solidFill>
                      <a:prstClr val="black"/>
                    </a:solidFill>
                    <a:latin typeface="Calibri" pitchFamily="34" charset="0"/>
                    <a:cs typeface="Arial" charset="0"/>
                  </a:rPr>
                  <a:t>Day 1</a:t>
                </a:r>
              </a:p>
            </p:txBody>
          </p:sp>
          <p:sp>
            <p:nvSpPr>
              <p:cNvPr id="118809" name="Rectangle 28"/>
              <p:cNvSpPr>
                <a:spLocks noChangeArrowheads="1"/>
              </p:cNvSpPr>
              <p:nvPr/>
            </p:nvSpPr>
            <p:spPr bwMode="auto">
              <a:xfrm>
                <a:off x="6196013" y="3962400"/>
                <a:ext cx="1187450" cy="369888"/>
              </a:xfrm>
              <a:prstGeom prst="rect">
                <a:avLst/>
              </a:prstGeom>
              <a:noFill/>
              <a:ln w="25400">
                <a:noFill/>
                <a:miter lim="800000"/>
                <a:headEnd/>
                <a:tailEnd/>
              </a:ln>
            </p:spPr>
            <p:txBody>
              <a:bodyPr wrap="none">
                <a:spAutoFit/>
              </a:bodyPr>
              <a:lstStyle/>
              <a:p>
                <a:pPr algn="ctr" defTabSz="457200" fontAlgn="base">
                  <a:spcBef>
                    <a:spcPct val="0"/>
                  </a:spcBef>
                  <a:spcAft>
                    <a:spcPct val="0"/>
                  </a:spcAft>
                </a:pPr>
                <a:r>
                  <a:rPr lang="en-US" altLang="en-US">
                    <a:solidFill>
                      <a:prstClr val="black"/>
                    </a:solidFill>
                    <a:latin typeface="Calibri" pitchFamily="34" charset="0"/>
                    <a:cs typeface="Arial" charset="0"/>
                  </a:rPr>
                  <a:t>12 months</a:t>
                </a:r>
              </a:p>
            </p:txBody>
          </p:sp>
          <p:sp>
            <p:nvSpPr>
              <p:cNvPr id="118810" name="Text Box 29"/>
              <p:cNvSpPr txBox="1">
                <a:spLocks noChangeArrowheads="1"/>
              </p:cNvSpPr>
              <p:nvPr/>
            </p:nvSpPr>
            <p:spPr bwMode="auto">
              <a:xfrm>
                <a:off x="6705600" y="4351338"/>
                <a:ext cx="1822450" cy="830262"/>
              </a:xfrm>
              <a:prstGeom prst="rect">
                <a:avLst/>
              </a:prstGeom>
              <a:noFill/>
              <a:ln w="25400">
                <a:noFill/>
                <a:miter lim="800000"/>
                <a:headEnd/>
                <a:tailEnd/>
              </a:ln>
            </p:spPr>
            <p:txBody>
              <a:bodyPr wrap="none">
                <a:spAutoFit/>
              </a:bodyPr>
              <a:lstStyle/>
              <a:p>
                <a:pPr defTabSz="457200" fontAlgn="base">
                  <a:spcBef>
                    <a:spcPct val="0"/>
                  </a:spcBef>
                  <a:spcAft>
                    <a:spcPct val="0"/>
                  </a:spcAft>
                </a:pPr>
                <a:r>
                  <a:rPr lang="en-US" sz="1600">
                    <a:solidFill>
                      <a:prstClr val="black"/>
                    </a:solidFill>
                    <a:latin typeface="Calibri" pitchFamily="34" charset="0"/>
                    <a:cs typeface="Arial" charset="0"/>
                  </a:rPr>
                  <a:t>Placebo 1 tab o.d.</a:t>
                </a:r>
              </a:p>
              <a:p>
                <a:pPr defTabSz="457200" fontAlgn="base">
                  <a:spcBef>
                    <a:spcPct val="0"/>
                  </a:spcBef>
                  <a:spcAft>
                    <a:spcPct val="0"/>
                  </a:spcAft>
                </a:pPr>
                <a:r>
                  <a:rPr lang="en-US" sz="1600">
                    <a:solidFill>
                      <a:prstClr val="black"/>
                    </a:solidFill>
                    <a:latin typeface="Calibri" pitchFamily="34" charset="0"/>
                    <a:cs typeface="Arial" charset="0"/>
                  </a:rPr>
                  <a:t>+ standard therapy</a:t>
                </a:r>
                <a:r>
                  <a:rPr lang="en-US" sz="1600" baseline="30000">
                    <a:solidFill>
                      <a:prstClr val="black"/>
                    </a:solidFill>
                    <a:latin typeface="Calibri" pitchFamily="34" charset="0"/>
                    <a:cs typeface="Times New Roman" pitchFamily="18" charset="0"/>
                  </a:rPr>
                  <a:t>†</a:t>
                </a:r>
                <a:endParaRPr lang="en-US" sz="1600">
                  <a:solidFill>
                    <a:prstClr val="black"/>
                  </a:solidFill>
                  <a:latin typeface="Calibri" pitchFamily="34" charset="0"/>
                  <a:cs typeface="Times New Roman" pitchFamily="18" charset="0"/>
                </a:endParaRPr>
              </a:p>
              <a:p>
                <a:pPr defTabSz="457200" fontAlgn="base">
                  <a:spcBef>
                    <a:spcPct val="0"/>
                  </a:spcBef>
                  <a:spcAft>
                    <a:spcPct val="0"/>
                  </a:spcAft>
                </a:pPr>
                <a:r>
                  <a:rPr lang="en-US" sz="1600">
                    <a:solidFill>
                      <a:prstClr val="black"/>
                    </a:solidFill>
                    <a:latin typeface="Calibri" pitchFamily="34" charset="0"/>
                    <a:cs typeface="Times New Roman" pitchFamily="18" charset="0"/>
                  </a:rPr>
                  <a:t>(n=6303)</a:t>
                </a:r>
                <a:endParaRPr lang="en-US" sz="1600">
                  <a:solidFill>
                    <a:prstClr val="black"/>
                  </a:solidFill>
                  <a:latin typeface="Calibri" pitchFamily="34" charset="0"/>
                  <a:cs typeface="Arial" charset="0"/>
                </a:endParaRPr>
              </a:p>
            </p:txBody>
          </p:sp>
          <p:sp>
            <p:nvSpPr>
              <p:cNvPr id="118811" name="Text Box 39"/>
              <p:cNvSpPr txBox="1">
                <a:spLocks noChangeArrowheads="1"/>
              </p:cNvSpPr>
              <p:nvPr/>
            </p:nvSpPr>
            <p:spPr bwMode="auto">
              <a:xfrm>
                <a:off x="2590800" y="4114800"/>
                <a:ext cx="1377950" cy="646113"/>
              </a:xfrm>
              <a:prstGeom prst="rect">
                <a:avLst/>
              </a:prstGeom>
              <a:noFill/>
              <a:ln w="25400">
                <a:noFill/>
                <a:miter lim="800000"/>
                <a:headEnd/>
                <a:tailEnd/>
              </a:ln>
            </p:spPr>
            <p:txBody>
              <a:bodyPr wrap="none">
                <a:spAutoFit/>
              </a:bodyPr>
              <a:lstStyle/>
              <a:p>
                <a:pPr defTabSz="457200" fontAlgn="base">
                  <a:spcBef>
                    <a:spcPct val="0"/>
                  </a:spcBef>
                  <a:spcAft>
                    <a:spcPct val="0"/>
                  </a:spcAft>
                </a:pPr>
                <a:r>
                  <a:rPr lang="en-US">
                    <a:solidFill>
                      <a:prstClr val="black"/>
                    </a:solidFill>
                    <a:latin typeface="Calibri" pitchFamily="34" charset="0"/>
                    <a:cs typeface="Arial" charset="0"/>
                  </a:rPr>
                  <a:t>Placebo</a:t>
                </a:r>
              </a:p>
              <a:p>
                <a:pPr defTabSz="457200" fontAlgn="base">
                  <a:spcBef>
                    <a:spcPct val="0"/>
                  </a:spcBef>
                  <a:spcAft>
                    <a:spcPct val="0"/>
                  </a:spcAft>
                </a:pPr>
                <a:r>
                  <a:rPr lang="en-US">
                    <a:solidFill>
                      <a:prstClr val="black"/>
                    </a:solidFill>
                    <a:latin typeface="Calibri" pitchFamily="34" charset="0"/>
                    <a:cs typeface="Arial" charset="0"/>
                  </a:rPr>
                  <a:t>loading dose</a:t>
                </a:r>
              </a:p>
            </p:txBody>
          </p:sp>
          <p:sp>
            <p:nvSpPr>
              <p:cNvPr id="118812" name="Text Box 40"/>
              <p:cNvSpPr txBox="1">
                <a:spLocks noChangeArrowheads="1"/>
              </p:cNvSpPr>
              <p:nvPr/>
            </p:nvSpPr>
            <p:spPr bwMode="auto">
              <a:xfrm>
                <a:off x="2590800" y="2209800"/>
                <a:ext cx="2006600" cy="646113"/>
              </a:xfrm>
              <a:prstGeom prst="rect">
                <a:avLst/>
              </a:prstGeom>
              <a:noFill/>
              <a:ln w="25400">
                <a:noFill/>
                <a:miter lim="800000"/>
                <a:headEnd/>
                <a:tailEnd/>
              </a:ln>
            </p:spPr>
            <p:txBody>
              <a:bodyPr wrap="none">
                <a:spAutoFit/>
              </a:bodyPr>
              <a:lstStyle/>
              <a:p>
                <a:pPr defTabSz="457200" fontAlgn="base">
                  <a:spcBef>
                    <a:spcPct val="0"/>
                  </a:spcBef>
                  <a:spcAft>
                    <a:spcPct val="0"/>
                  </a:spcAft>
                </a:pPr>
                <a:r>
                  <a:rPr lang="en-US">
                    <a:solidFill>
                      <a:prstClr val="black"/>
                    </a:solidFill>
                    <a:latin typeface="Calibri" pitchFamily="34" charset="0"/>
                    <a:cs typeface="Arial" charset="0"/>
                  </a:rPr>
                  <a:t>Clopidogrel 300 mg</a:t>
                </a:r>
              </a:p>
              <a:p>
                <a:pPr defTabSz="457200" fontAlgn="base">
                  <a:spcBef>
                    <a:spcPct val="0"/>
                  </a:spcBef>
                  <a:spcAft>
                    <a:spcPct val="0"/>
                  </a:spcAft>
                </a:pPr>
                <a:r>
                  <a:rPr lang="en-US">
                    <a:solidFill>
                      <a:prstClr val="black"/>
                    </a:solidFill>
                    <a:latin typeface="Calibri" pitchFamily="34" charset="0"/>
                    <a:cs typeface="Arial" charset="0"/>
                  </a:rPr>
                  <a:t>loading dose</a:t>
                </a:r>
              </a:p>
            </p:txBody>
          </p:sp>
        </p:grpSp>
      </p:grpSp>
    </p:spTree>
    <p:extLst>
      <p:ext uri="{BB962C8B-B14F-4D97-AF65-F5344CB8AC3E}">
        <p14:creationId xmlns:p14="http://schemas.microsoft.com/office/powerpoint/2010/main" val="22871414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7"/>
          <p:cNvPicPr>
            <a:picLocks noChangeAspect="1" noChangeArrowheads="1"/>
          </p:cNvPicPr>
          <p:nvPr/>
        </p:nvPicPr>
        <p:blipFill>
          <a:blip r:embed="rId4"/>
          <a:srcRect/>
          <a:stretch>
            <a:fillRect/>
          </a:stretch>
        </p:blipFill>
        <p:spPr bwMode="auto">
          <a:xfrm>
            <a:off x="1752600" y="1371600"/>
            <a:ext cx="5715000" cy="4121150"/>
          </a:xfrm>
          <a:prstGeom prst="rect">
            <a:avLst/>
          </a:prstGeom>
          <a:noFill/>
          <a:ln w="9525">
            <a:solidFill>
              <a:schemeClr val="tx1">
                <a:lumMod val="50000"/>
                <a:lumOff val="50000"/>
              </a:schemeClr>
            </a:solidFill>
            <a:miter lim="800000"/>
            <a:headEnd/>
            <a:tailEnd/>
          </a:ln>
        </p:spPr>
      </p:pic>
      <p:sp>
        <p:nvSpPr>
          <p:cNvPr id="119815" name="TextBox 12"/>
          <p:cNvSpPr txBox="1">
            <a:spLocks noChangeArrowheads="1"/>
          </p:cNvSpPr>
          <p:nvPr/>
        </p:nvSpPr>
        <p:spPr bwMode="auto">
          <a:xfrm>
            <a:off x="5943600" y="1735138"/>
            <a:ext cx="544513" cy="244475"/>
          </a:xfrm>
          <a:prstGeom prst="rect">
            <a:avLst/>
          </a:prstGeom>
          <a:noFill/>
          <a:ln w="9525">
            <a:noFill/>
            <a:miter lim="800000"/>
            <a:headEnd/>
            <a:tailEnd/>
          </a:ln>
        </p:spPr>
        <p:txBody>
          <a:bodyPr wrap="none">
            <a:spAutoFit/>
          </a:bodyPr>
          <a:lstStyle/>
          <a:p>
            <a:pPr defTabSz="457200" fontAlgn="base">
              <a:spcBef>
                <a:spcPct val="0"/>
              </a:spcBef>
              <a:spcAft>
                <a:spcPct val="0"/>
              </a:spcAft>
            </a:pPr>
            <a:r>
              <a:rPr lang="fr-FR" sz="1000">
                <a:solidFill>
                  <a:prstClr val="black"/>
                </a:solidFill>
                <a:latin typeface="Arial" charset="0"/>
                <a:cs typeface="Arial" charset="0"/>
              </a:rPr>
              <a:t>11.4%</a:t>
            </a:r>
          </a:p>
        </p:txBody>
      </p:sp>
      <p:sp>
        <p:nvSpPr>
          <p:cNvPr id="119816" name="TextBox 13"/>
          <p:cNvSpPr txBox="1">
            <a:spLocks noChangeArrowheads="1"/>
          </p:cNvSpPr>
          <p:nvPr/>
        </p:nvSpPr>
        <p:spPr bwMode="auto">
          <a:xfrm>
            <a:off x="6569075" y="2438400"/>
            <a:ext cx="473075" cy="244475"/>
          </a:xfrm>
          <a:prstGeom prst="rect">
            <a:avLst/>
          </a:prstGeom>
          <a:noFill/>
          <a:ln w="9525">
            <a:noFill/>
            <a:miter lim="800000"/>
            <a:headEnd/>
            <a:tailEnd/>
          </a:ln>
        </p:spPr>
        <p:txBody>
          <a:bodyPr wrap="none">
            <a:spAutoFit/>
          </a:bodyPr>
          <a:lstStyle/>
          <a:p>
            <a:pPr defTabSz="457200" fontAlgn="base">
              <a:spcBef>
                <a:spcPct val="0"/>
              </a:spcBef>
              <a:spcAft>
                <a:spcPct val="0"/>
              </a:spcAft>
            </a:pPr>
            <a:r>
              <a:rPr lang="fr-FR" sz="1000" dirty="0">
                <a:solidFill>
                  <a:prstClr val="black"/>
                </a:solidFill>
                <a:latin typeface="Arial" charset="0"/>
                <a:cs typeface="Arial" charset="0"/>
              </a:rPr>
              <a:t>9.3%</a:t>
            </a:r>
          </a:p>
        </p:txBody>
      </p:sp>
      <p:sp>
        <p:nvSpPr>
          <p:cNvPr id="119819" name="Rectangle 17"/>
          <p:cNvSpPr>
            <a:spLocks noGrp="1"/>
          </p:cNvSpPr>
          <p:nvPr>
            <p:ph type="title"/>
          </p:nvPr>
        </p:nvSpPr>
        <p:spPr>
          <a:xfrm>
            <a:off x="457200" y="274638"/>
            <a:ext cx="8229600" cy="701675"/>
          </a:xfrm>
        </p:spPr>
        <p:txBody>
          <a:bodyPr/>
          <a:lstStyle/>
          <a:p>
            <a:pPr eaLnBrk="1" hangingPunct="1"/>
            <a:r>
              <a:rPr lang="en-US" smtClean="0">
                <a:latin typeface="Calibri" pitchFamily="34" charset="0"/>
              </a:rPr>
              <a:t>Evidence for ASA and clopidogrel</a:t>
            </a:r>
            <a:br>
              <a:rPr lang="en-US" smtClean="0">
                <a:latin typeface="Calibri" pitchFamily="34" charset="0"/>
              </a:rPr>
            </a:br>
            <a:r>
              <a:rPr lang="en-US" smtClean="0">
                <a:latin typeface="Calibri" pitchFamily="34" charset="0"/>
              </a:rPr>
              <a:t>CURE trial</a:t>
            </a:r>
            <a:endParaRPr lang="fr-CA" smtClean="0">
              <a:latin typeface="Calibri" pitchFamily="34" charset="0"/>
            </a:endParaRPr>
          </a:p>
        </p:txBody>
      </p:sp>
      <p:sp>
        <p:nvSpPr>
          <p:cNvPr id="119820" name="Rectangle 4"/>
          <p:cNvSpPr>
            <a:spLocks/>
          </p:cNvSpPr>
          <p:nvPr/>
        </p:nvSpPr>
        <p:spPr bwMode="auto">
          <a:xfrm>
            <a:off x="457200" y="6372225"/>
            <a:ext cx="3244850" cy="311150"/>
          </a:xfrm>
          <a:prstGeom prst="rect">
            <a:avLst/>
          </a:prstGeom>
          <a:solidFill>
            <a:schemeClr val="bg1"/>
          </a:solidFill>
          <a:ln w="12700">
            <a:noFill/>
            <a:miter lim="800000"/>
            <a:headEnd/>
            <a:tailEnd/>
          </a:ln>
        </p:spPr>
        <p:txBody>
          <a:bodyPr lIns="0" tIns="0" rIns="40639" bIns="0" anchor="ctr"/>
          <a:lstStyle/>
          <a:p>
            <a:pPr marL="39688" fontAlgn="base">
              <a:spcBef>
                <a:spcPct val="0"/>
              </a:spcBef>
              <a:spcAft>
                <a:spcPct val="0"/>
              </a:spcAft>
            </a:pPr>
            <a:r>
              <a:rPr lang="en-US" sz="1600">
                <a:solidFill>
                  <a:prstClr val="black"/>
                </a:solidFill>
                <a:latin typeface="Calibri" pitchFamily="34" charset="0"/>
                <a:cs typeface="Arial" charset="0"/>
                <a:sym typeface="Calibri" pitchFamily="34" charset="0"/>
              </a:rPr>
              <a:t>NEJM 2001; 345: 494-502.</a:t>
            </a:r>
          </a:p>
        </p:txBody>
      </p:sp>
      <p:sp>
        <p:nvSpPr>
          <p:cNvPr id="15"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414141"/>
                </a:solidFill>
                <a:latin typeface="Calibri" pitchFamily="34" charset="0"/>
              </a:rPr>
              <a:t>© 2011 - TIGC</a:t>
            </a:r>
          </a:p>
        </p:txBody>
      </p:sp>
      <p:grpSp>
        <p:nvGrpSpPr>
          <p:cNvPr id="23" name="Group 22"/>
          <p:cNvGrpSpPr/>
          <p:nvPr/>
        </p:nvGrpSpPr>
        <p:grpSpPr>
          <a:xfrm>
            <a:off x="2890688" y="3200400"/>
            <a:ext cx="4253062" cy="556020"/>
            <a:chOff x="2890688" y="3200400"/>
            <a:chExt cx="4253062" cy="556020"/>
          </a:xfrm>
        </p:grpSpPr>
        <p:sp>
          <p:nvSpPr>
            <p:cNvPr id="6" name="Text Box 862"/>
            <p:cNvSpPr txBox="1">
              <a:spLocks noChangeArrowheads="1"/>
            </p:cNvSpPr>
            <p:nvPr/>
          </p:nvSpPr>
          <p:spPr bwMode="auto">
            <a:xfrm>
              <a:off x="4518110" y="3200400"/>
              <a:ext cx="1253869" cy="553998"/>
            </a:xfrm>
            <a:prstGeom prst="rect">
              <a:avLst/>
            </a:prstGeom>
            <a:solidFill>
              <a:schemeClr val="bg1">
                <a:lumMod val="85000"/>
              </a:schemeClr>
            </a:solidFill>
            <a:ln w="9525">
              <a:noFill/>
              <a:miter lim="800000"/>
              <a:headEnd/>
              <a:tailEnd/>
            </a:ln>
          </p:spPr>
          <p:txBody>
            <a:bodyPr wrap="none">
              <a:spAutoFit/>
            </a:bodyPr>
            <a:lstStyle/>
            <a:p>
              <a:pPr defTabSz="457200">
                <a:defRPr/>
              </a:pPr>
              <a:r>
                <a:rPr lang="en-US" sz="1000" dirty="0">
                  <a:solidFill>
                    <a:prstClr val="black"/>
                  </a:solidFill>
                  <a:latin typeface="Times" charset="0"/>
                  <a:cs typeface="Arial" charset="0"/>
                </a:rPr>
                <a:t>&gt;30d – End of Study</a:t>
              </a:r>
            </a:p>
            <a:p>
              <a:pPr defTabSz="457200">
                <a:defRPr/>
              </a:pPr>
              <a:r>
                <a:rPr lang="en-US" sz="1000" dirty="0">
                  <a:solidFill>
                    <a:prstClr val="black"/>
                  </a:solidFill>
                  <a:latin typeface="Times" charset="0"/>
                  <a:cs typeface="Arial" charset="0"/>
                </a:rPr>
                <a:t>RR  0.82</a:t>
              </a:r>
            </a:p>
            <a:p>
              <a:pPr defTabSz="457200">
                <a:defRPr/>
              </a:pPr>
              <a:r>
                <a:rPr lang="en-US" sz="1000" dirty="0">
                  <a:solidFill>
                    <a:prstClr val="black"/>
                  </a:solidFill>
                  <a:latin typeface="Times" charset="0"/>
                  <a:cs typeface="Arial" charset="0"/>
                </a:rPr>
                <a:t>95% CI </a:t>
              </a:r>
              <a:r>
                <a:rPr lang="fr-CA" sz="1000" dirty="0">
                  <a:solidFill>
                    <a:prstClr val="black"/>
                  </a:solidFill>
                  <a:latin typeface="Times" charset="0"/>
                  <a:cs typeface="Arial" charset="0"/>
                </a:rPr>
                <a:t> </a:t>
              </a:r>
              <a:r>
                <a:rPr lang="en-US" sz="1000" dirty="0">
                  <a:solidFill>
                    <a:prstClr val="black"/>
                  </a:solidFill>
                  <a:latin typeface="Times" charset="0"/>
                  <a:cs typeface="Arial" charset="0"/>
                </a:rPr>
                <a:t>0.70-0.95</a:t>
              </a:r>
            </a:p>
          </p:txBody>
        </p:sp>
        <p:cxnSp>
          <p:nvCxnSpPr>
            <p:cNvPr id="16" name="Straight Connector 11"/>
            <p:cNvCxnSpPr>
              <a:cxnSpLocks noChangeShapeType="1"/>
            </p:cNvCxnSpPr>
            <p:nvPr/>
          </p:nvCxnSpPr>
          <p:spPr bwMode="auto">
            <a:xfrm flipH="1" flipV="1">
              <a:off x="2890688" y="3754400"/>
              <a:ext cx="4253062" cy="2020"/>
            </a:xfrm>
            <a:prstGeom prst="line">
              <a:avLst/>
            </a:prstGeom>
            <a:noFill/>
            <a:ln w="12700">
              <a:solidFill>
                <a:srgbClr val="7F7F7F"/>
              </a:solidFill>
              <a:prstDash val="sysDash"/>
              <a:round/>
              <a:headEnd type="arrow" w="med" len="med"/>
              <a:tailEnd type="arrow" w="med" len="med"/>
            </a:ln>
            <a:effectLst>
              <a:outerShdw dist="20000" dir="5400000" rotWithShape="0">
                <a:srgbClr val="808080">
                  <a:alpha val="37999"/>
                </a:srgbClr>
              </a:outerShdw>
            </a:effectLst>
          </p:spPr>
        </p:cxnSp>
      </p:grpSp>
      <p:grpSp>
        <p:nvGrpSpPr>
          <p:cNvPr id="25" name="Group 24"/>
          <p:cNvGrpSpPr/>
          <p:nvPr/>
        </p:nvGrpSpPr>
        <p:grpSpPr>
          <a:xfrm>
            <a:off x="2526890" y="1600200"/>
            <a:ext cx="1720638" cy="3278188"/>
            <a:chOff x="2526890" y="1600200"/>
            <a:chExt cx="1720638" cy="3278188"/>
          </a:xfrm>
        </p:grpSpPr>
        <p:cxnSp>
          <p:nvCxnSpPr>
            <p:cNvPr id="113670" name="Straight Connector 11"/>
            <p:cNvCxnSpPr>
              <a:cxnSpLocks noChangeShapeType="1"/>
            </p:cNvCxnSpPr>
            <p:nvPr/>
          </p:nvCxnSpPr>
          <p:spPr bwMode="auto">
            <a:xfrm flipH="1" flipV="1">
              <a:off x="2890690" y="1600200"/>
              <a:ext cx="3323" cy="3278188"/>
            </a:xfrm>
            <a:prstGeom prst="line">
              <a:avLst/>
            </a:prstGeom>
            <a:noFill/>
            <a:ln w="12700">
              <a:solidFill>
                <a:srgbClr val="7F7F7F"/>
              </a:solidFill>
              <a:prstDash val="sysDash"/>
              <a:round/>
              <a:headEnd type="none" w="med" len="med"/>
              <a:tailEnd type="none" w="med" len="med"/>
            </a:ln>
            <a:effectLst>
              <a:outerShdw dist="20000" dir="5400000" rotWithShape="0">
                <a:srgbClr val="808080">
                  <a:alpha val="37999"/>
                </a:srgbClr>
              </a:outerShdw>
            </a:effectLst>
          </p:spPr>
        </p:cxnSp>
        <p:grpSp>
          <p:nvGrpSpPr>
            <p:cNvPr id="21" name="Group 20"/>
            <p:cNvGrpSpPr/>
            <p:nvPr/>
          </p:nvGrpSpPr>
          <p:grpSpPr>
            <a:xfrm>
              <a:off x="2526890" y="1639528"/>
              <a:ext cx="1720638" cy="593478"/>
              <a:chOff x="2526890" y="1639528"/>
              <a:chExt cx="1720638" cy="593478"/>
            </a:xfrm>
          </p:grpSpPr>
          <p:sp>
            <p:nvSpPr>
              <p:cNvPr id="8" name="Text Box 861"/>
              <p:cNvSpPr txBox="1">
                <a:spLocks noChangeArrowheads="1"/>
              </p:cNvSpPr>
              <p:nvPr/>
            </p:nvSpPr>
            <p:spPr bwMode="auto">
              <a:xfrm>
                <a:off x="2991816" y="1639528"/>
                <a:ext cx="1255712" cy="554038"/>
              </a:xfrm>
              <a:prstGeom prst="rect">
                <a:avLst/>
              </a:prstGeom>
              <a:solidFill>
                <a:schemeClr val="bg1">
                  <a:lumMod val="85000"/>
                </a:schemeClr>
              </a:solidFill>
              <a:ln w="9525">
                <a:noFill/>
                <a:miter lim="800000"/>
                <a:headEnd/>
                <a:tailEnd/>
              </a:ln>
            </p:spPr>
            <p:txBody>
              <a:bodyPr>
                <a:spAutoFit/>
              </a:bodyPr>
              <a:lstStyle/>
              <a:p>
                <a:pPr defTabSz="457200">
                  <a:defRPr/>
                </a:pPr>
                <a:r>
                  <a:rPr lang="en-US" sz="1000" dirty="0">
                    <a:solidFill>
                      <a:srgbClr val="000000"/>
                    </a:solidFill>
                    <a:latin typeface="Times" charset="0"/>
                    <a:cs typeface="Arial" charset="0"/>
                  </a:rPr>
                  <a:t>&lt;30 </a:t>
                </a:r>
                <a:r>
                  <a:rPr lang="fr-CA" sz="1000" dirty="0">
                    <a:solidFill>
                      <a:srgbClr val="000000"/>
                    </a:solidFill>
                    <a:latin typeface="Times" charset="0"/>
                    <a:cs typeface="Arial" charset="0"/>
                  </a:rPr>
                  <a:t>d</a:t>
                </a:r>
                <a:endParaRPr lang="en-US" sz="1000" dirty="0">
                  <a:solidFill>
                    <a:srgbClr val="000000"/>
                  </a:solidFill>
                  <a:latin typeface="Times" charset="0"/>
                  <a:cs typeface="Arial" charset="0"/>
                </a:endParaRPr>
              </a:p>
              <a:p>
                <a:pPr defTabSz="457200">
                  <a:defRPr/>
                </a:pPr>
                <a:r>
                  <a:rPr lang="en-US" sz="1000" dirty="0">
                    <a:solidFill>
                      <a:srgbClr val="000000"/>
                    </a:solidFill>
                    <a:latin typeface="Times" charset="0"/>
                    <a:cs typeface="Arial" charset="0"/>
                  </a:rPr>
                  <a:t>RR  0.79</a:t>
                </a:r>
              </a:p>
              <a:p>
                <a:pPr defTabSz="457200">
                  <a:defRPr/>
                </a:pPr>
                <a:r>
                  <a:rPr lang="en-US" sz="1000" dirty="0">
                    <a:solidFill>
                      <a:srgbClr val="000000"/>
                    </a:solidFill>
                    <a:latin typeface="Times" charset="0"/>
                    <a:cs typeface="Arial" charset="0"/>
                  </a:rPr>
                  <a:t>95%</a:t>
                </a:r>
                <a:r>
                  <a:rPr lang="fr-CA" sz="1000" dirty="0">
                    <a:solidFill>
                      <a:srgbClr val="000000"/>
                    </a:solidFill>
                    <a:latin typeface="Times" charset="0"/>
                    <a:cs typeface="Arial" charset="0"/>
                  </a:rPr>
                  <a:t> </a:t>
                </a:r>
                <a:r>
                  <a:rPr lang="en-US" sz="1000" dirty="0">
                    <a:solidFill>
                      <a:srgbClr val="000000"/>
                    </a:solidFill>
                    <a:latin typeface="Times" charset="0"/>
                    <a:cs typeface="Arial" charset="0"/>
                  </a:rPr>
                  <a:t>C</a:t>
                </a:r>
                <a:r>
                  <a:rPr lang="fr-CA" sz="1000" dirty="0">
                    <a:solidFill>
                      <a:srgbClr val="000000"/>
                    </a:solidFill>
                    <a:latin typeface="Times" charset="0"/>
                    <a:cs typeface="Arial" charset="0"/>
                  </a:rPr>
                  <a:t>I</a:t>
                </a:r>
                <a:r>
                  <a:rPr lang="en-US" sz="1000" dirty="0">
                    <a:solidFill>
                      <a:srgbClr val="000000"/>
                    </a:solidFill>
                    <a:latin typeface="Times" charset="0"/>
                    <a:cs typeface="Arial" charset="0"/>
                  </a:rPr>
                  <a:t> 0.67-0.92</a:t>
                </a:r>
              </a:p>
            </p:txBody>
          </p:sp>
          <p:cxnSp>
            <p:nvCxnSpPr>
              <p:cNvPr id="29" name="Straight Connector 11"/>
              <p:cNvCxnSpPr>
                <a:cxnSpLocks noChangeShapeType="1"/>
              </p:cNvCxnSpPr>
              <p:nvPr/>
            </p:nvCxnSpPr>
            <p:spPr bwMode="auto">
              <a:xfrm flipH="1" flipV="1">
                <a:off x="2526890" y="2230986"/>
                <a:ext cx="370299" cy="2020"/>
              </a:xfrm>
              <a:prstGeom prst="line">
                <a:avLst/>
              </a:prstGeom>
              <a:noFill/>
              <a:ln w="12700">
                <a:solidFill>
                  <a:srgbClr val="7F7F7F"/>
                </a:solidFill>
                <a:prstDash val="sysDash"/>
                <a:round/>
                <a:headEnd type="arrow" w="med" len="med"/>
                <a:tailEnd type="arrow" w="med" len="med"/>
              </a:ln>
              <a:effectLst>
                <a:outerShdw dist="20000" dir="5400000" rotWithShape="0">
                  <a:srgbClr val="808080">
                    <a:alpha val="37999"/>
                  </a:srgbClr>
                </a:outerShdw>
              </a:effectLst>
            </p:spPr>
          </p:cxnSp>
        </p:grpSp>
      </p:grpSp>
      <p:grpSp>
        <p:nvGrpSpPr>
          <p:cNvPr id="2" name="Group 1"/>
          <p:cNvGrpSpPr/>
          <p:nvPr/>
        </p:nvGrpSpPr>
        <p:grpSpPr>
          <a:xfrm>
            <a:off x="2526890" y="2066566"/>
            <a:ext cx="4712110" cy="2662852"/>
            <a:chOff x="2526890" y="2066566"/>
            <a:chExt cx="4712110" cy="2662852"/>
          </a:xfrm>
        </p:grpSpPr>
        <p:grpSp>
          <p:nvGrpSpPr>
            <p:cNvPr id="24" name="Group 23"/>
            <p:cNvGrpSpPr/>
            <p:nvPr/>
          </p:nvGrpSpPr>
          <p:grpSpPr>
            <a:xfrm>
              <a:off x="2526890" y="4021393"/>
              <a:ext cx="4616860" cy="708025"/>
              <a:chOff x="2526890" y="4021393"/>
              <a:chExt cx="4616860" cy="708025"/>
            </a:xfrm>
          </p:grpSpPr>
          <p:sp>
            <p:nvSpPr>
              <p:cNvPr id="13" name="Text Box 862"/>
              <p:cNvSpPr txBox="1">
                <a:spLocks noChangeArrowheads="1"/>
              </p:cNvSpPr>
              <p:nvPr/>
            </p:nvSpPr>
            <p:spPr bwMode="auto">
              <a:xfrm>
                <a:off x="5887602" y="4021393"/>
                <a:ext cx="1104790" cy="707886"/>
              </a:xfrm>
              <a:prstGeom prst="rect">
                <a:avLst/>
              </a:prstGeom>
              <a:solidFill>
                <a:schemeClr val="bg1">
                  <a:lumMod val="85000"/>
                </a:schemeClr>
              </a:solidFill>
              <a:ln w="9525">
                <a:noFill/>
                <a:miter lim="800000"/>
                <a:headEnd/>
                <a:tailEnd/>
              </a:ln>
            </p:spPr>
            <p:txBody>
              <a:bodyPr wrap="none">
                <a:spAutoFit/>
              </a:bodyPr>
              <a:lstStyle/>
              <a:p>
                <a:pPr defTabSz="457200">
                  <a:defRPr/>
                </a:pPr>
                <a:r>
                  <a:rPr lang="en-US" sz="1000" dirty="0">
                    <a:solidFill>
                      <a:prstClr val="black"/>
                    </a:solidFill>
                    <a:latin typeface="Times" charset="0"/>
                    <a:cs typeface="Arial" charset="0"/>
                  </a:rPr>
                  <a:t>End of Study</a:t>
                </a:r>
              </a:p>
              <a:p>
                <a:pPr defTabSz="457200">
                  <a:defRPr/>
                </a:pPr>
                <a:r>
                  <a:rPr lang="en-US" sz="1000" dirty="0">
                    <a:solidFill>
                      <a:prstClr val="black"/>
                    </a:solidFill>
                    <a:latin typeface="Times" charset="0"/>
                    <a:cs typeface="Arial" charset="0"/>
                  </a:rPr>
                  <a:t>RR 0.82</a:t>
                </a:r>
              </a:p>
              <a:p>
                <a:pPr defTabSz="457200">
                  <a:defRPr/>
                </a:pPr>
                <a:r>
                  <a:rPr lang="en-US" sz="1000" dirty="0">
                    <a:solidFill>
                      <a:prstClr val="black"/>
                    </a:solidFill>
                    <a:latin typeface="Times" charset="0"/>
                    <a:cs typeface="Arial" charset="0"/>
                  </a:rPr>
                  <a:t>95%CI </a:t>
                </a:r>
                <a:r>
                  <a:rPr lang="fr-CA" sz="1000" dirty="0">
                    <a:solidFill>
                      <a:prstClr val="black"/>
                    </a:solidFill>
                    <a:latin typeface="Times" charset="0"/>
                    <a:cs typeface="Arial" charset="0"/>
                  </a:rPr>
                  <a:t> </a:t>
                </a:r>
                <a:r>
                  <a:rPr lang="en-US" sz="1000" dirty="0">
                    <a:solidFill>
                      <a:prstClr val="black"/>
                    </a:solidFill>
                    <a:latin typeface="Times" charset="0"/>
                    <a:cs typeface="Arial" charset="0"/>
                  </a:rPr>
                  <a:t>0.67-0.92</a:t>
                </a:r>
              </a:p>
              <a:p>
                <a:pPr defTabSz="457200">
                  <a:defRPr/>
                </a:pPr>
                <a:r>
                  <a:rPr lang="en-US" sz="1000" dirty="0">
                    <a:solidFill>
                      <a:prstClr val="black"/>
                    </a:solidFill>
                    <a:latin typeface="Times" charset="0"/>
                    <a:cs typeface="Arial" charset="0"/>
                  </a:rPr>
                  <a:t>ARR  2.1</a:t>
                </a:r>
              </a:p>
            </p:txBody>
          </p:sp>
          <p:cxnSp>
            <p:nvCxnSpPr>
              <p:cNvPr id="22" name="Straight Connector 11"/>
              <p:cNvCxnSpPr>
                <a:cxnSpLocks noChangeShapeType="1"/>
              </p:cNvCxnSpPr>
              <p:nvPr/>
            </p:nvCxnSpPr>
            <p:spPr bwMode="auto">
              <a:xfrm flipH="1">
                <a:off x="2526890" y="4729357"/>
                <a:ext cx="4616860" cy="61"/>
              </a:xfrm>
              <a:prstGeom prst="line">
                <a:avLst/>
              </a:prstGeom>
              <a:noFill/>
              <a:ln w="12700">
                <a:solidFill>
                  <a:srgbClr val="7F7F7F"/>
                </a:solidFill>
                <a:prstDash val="sysDash"/>
                <a:round/>
                <a:headEnd type="arrow" w="med" len="med"/>
                <a:tailEnd type="arrow" w="med" len="med"/>
              </a:ln>
              <a:effectLst>
                <a:outerShdw dist="20000" dir="5400000" rotWithShape="0">
                  <a:srgbClr val="808080">
                    <a:alpha val="37999"/>
                  </a:srgbClr>
                </a:outerShdw>
              </a:effectLst>
            </p:spPr>
          </p:cxnSp>
        </p:grpSp>
        <p:sp>
          <p:nvSpPr>
            <p:cNvPr id="27" name="TextBox 26"/>
            <p:cNvSpPr txBox="1"/>
            <p:nvPr/>
          </p:nvSpPr>
          <p:spPr>
            <a:xfrm>
              <a:off x="6488113" y="2066566"/>
              <a:ext cx="750887" cy="246221"/>
            </a:xfrm>
            <a:prstGeom prst="rect">
              <a:avLst/>
            </a:prstGeom>
            <a:solidFill>
              <a:schemeClr val="bg2">
                <a:lumMod val="20000"/>
                <a:lumOff val="80000"/>
              </a:schemeClr>
            </a:solidFill>
          </p:spPr>
          <p:txBody>
            <a:bodyPr wrap="square" rtlCol="0">
              <a:spAutoFit/>
            </a:bodyPr>
            <a:lstStyle/>
            <a:p>
              <a:pPr algn="ctr" defTabSz="457200" fontAlgn="base">
                <a:spcBef>
                  <a:spcPct val="0"/>
                </a:spcBef>
                <a:spcAft>
                  <a:spcPct val="0"/>
                </a:spcAft>
              </a:pPr>
              <a:r>
                <a:rPr lang="en-US" sz="1000" dirty="0">
                  <a:solidFill>
                    <a:srgbClr val="000000"/>
                  </a:solidFill>
                  <a:latin typeface="Times" charset="0"/>
                  <a:cs typeface="Arial" charset="0"/>
                </a:rPr>
                <a:t>NNT 48</a:t>
              </a:r>
            </a:p>
          </p:txBody>
        </p:sp>
      </p:grpSp>
    </p:spTree>
    <p:custDataLst>
      <p:tags r:id="rId1"/>
    </p:custDataLst>
    <p:extLst>
      <p:ext uri="{BB962C8B-B14F-4D97-AF65-F5344CB8AC3E}">
        <p14:creationId xmlns:p14="http://schemas.microsoft.com/office/powerpoint/2010/main" val="1315750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cs_powerpoint">
  <a:themeElements>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TIGC">
      <a:dk1>
        <a:sysClr val="windowText" lastClr="000000"/>
      </a:dk1>
      <a:lt1>
        <a:sysClr val="window" lastClr="FFFFFF"/>
      </a:lt1>
      <a:dk2>
        <a:srgbClr val="1C0C78"/>
      </a:dk2>
      <a:lt2>
        <a:srgbClr val="414141"/>
      </a:lt2>
      <a:accent1>
        <a:srgbClr val="000000"/>
      </a:accent1>
      <a:accent2>
        <a:srgbClr val="FFFFFF"/>
      </a:accent2>
      <a:accent3>
        <a:srgbClr val="1C0C78"/>
      </a:accent3>
      <a:accent4>
        <a:srgbClr val="414141"/>
      </a:accent4>
      <a:accent5>
        <a:srgbClr val="C86400"/>
      </a:accent5>
      <a:accent6>
        <a:srgbClr val="FFFFFF"/>
      </a:accent6>
      <a:hlink>
        <a:srgbClr val="FFFFFF"/>
      </a:hlink>
      <a:folHlink>
        <a:srgbClr val="FFFFFF"/>
      </a:folHlink>
    </a:clrScheme>
    <a:fontScheme name="5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Custom 1">
      <a:dk1>
        <a:sysClr val="windowText" lastClr="000000"/>
      </a:dk1>
      <a:lt1>
        <a:sysClr val="window" lastClr="FFFFFF"/>
      </a:lt1>
      <a:dk2>
        <a:srgbClr val="000099"/>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GIC">
  <a:themeElements>
    <a:clrScheme name="TIGC">
      <a:dk1>
        <a:sysClr val="windowText" lastClr="000000"/>
      </a:dk1>
      <a:lt1>
        <a:sysClr val="window" lastClr="FFFFFF"/>
      </a:lt1>
      <a:dk2>
        <a:srgbClr val="1C0C78"/>
      </a:dk2>
      <a:lt2>
        <a:srgbClr val="414141"/>
      </a:lt2>
      <a:accent1>
        <a:srgbClr val="000000"/>
      </a:accent1>
      <a:accent2>
        <a:srgbClr val="FFFFFF"/>
      </a:accent2>
      <a:accent3>
        <a:srgbClr val="1C0C78"/>
      </a:accent3>
      <a:accent4>
        <a:srgbClr val="414141"/>
      </a:accent4>
      <a:accent5>
        <a:srgbClr val="C86400"/>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5815</Words>
  <Application>Microsoft Office PowerPoint</Application>
  <PresentationFormat>On-screen Show (4:3)</PresentationFormat>
  <Paragraphs>841</Paragraphs>
  <Slides>49</Slides>
  <Notes>29</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49</vt:i4>
      </vt:variant>
    </vt:vector>
  </HeadingPairs>
  <TitlesOfParts>
    <vt:vector size="59" baseType="lpstr">
      <vt:lpstr>Office Theme</vt:lpstr>
      <vt:lpstr>6_ccs_powerpoint</vt:lpstr>
      <vt:lpstr>5_Office Theme</vt:lpstr>
      <vt:lpstr>Default Design</vt:lpstr>
      <vt:lpstr>2_ccs_powerpoint</vt:lpstr>
      <vt:lpstr>1_Blank Presentation</vt:lpstr>
      <vt:lpstr>TGIC</vt:lpstr>
      <vt:lpstr>Blank Presentation</vt:lpstr>
      <vt:lpstr>Chart</vt:lpstr>
      <vt:lpstr>CorelDRAW</vt:lpstr>
      <vt:lpstr>Antiplatelet Therapy for Secondary Prevention in the First Year Following                     an Acute Coronary Syndrome  </vt:lpstr>
      <vt:lpstr>Objectives</vt:lpstr>
      <vt:lpstr>Arthur</vt:lpstr>
      <vt:lpstr>Arthur</vt:lpstr>
      <vt:lpstr>Medically-managed Arthur</vt:lpstr>
      <vt:lpstr>Benefit of antiplatelet therapy Antithrombotic trialists collaboration</vt:lpstr>
      <vt:lpstr>What is the benefit of ASA?</vt:lpstr>
      <vt:lpstr>ASA + Clopidogrel CURE Study design</vt:lpstr>
      <vt:lpstr>Evidence for ASA and clopidogrel CURE trial</vt:lpstr>
      <vt:lpstr>Evidence for ASA and clopidogrel CURE trial</vt:lpstr>
      <vt:lpstr>CURE  Major bleeding by ASA dose</vt:lpstr>
      <vt:lpstr>PLATO study design</vt:lpstr>
      <vt:lpstr>K-M estimate of time to first primary efficacy  event (composite of CV death, MI or stroke)</vt:lpstr>
      <vt:lpstr>Primary efficacy end point over time  (composite of CV death, MI or stroke)</vt:lpstr>
      <vt:lpstr>Time to major bleeding  Primary safety event </vt:lpstr>
      <vt:lpstr>PowerPoint Presentation</vt:lpstr>
      <vt:lpstr>Prasugrel?</vt:lpstr>
      <vt:lpstr>PowerPoint Presentation</vt:lpstr>
      <vt:lpstr>Antiplatelet therapy for secondary prevention in the first year following an acute coronary syndrome</vt:lpstr>
      <vt:lpstr>Arthur</vt:lpstr>
      <vt:lpstr> ARTHUR UNDERWENT PCI?  WITH A BARE METAL STENT (BMS)  WITH A DRUG ELUTING STENT (DES) </vt:lpstr>
      <vt:lpstr>PCI Arthur</vt:lpstr>
      <vt:lpstr>PowerPoint Presentation</vt:lpstr>
      <vt:lpstr>PowerPoint Presentation</vt:lpstr>
      <vt:lpstr>TRITON TIMI 38: Study Design</vt:lpstr>
      <vt:lpstr>PowerPoint Presentation</vt:lpstr>
      <vt:lpstr>Bleeding events Safety cohort (N=13,457)</vt:lpstr>
      <vt:lpstr>BARE METAL VS DRUG ELUTING STENT</vt:lpstr>
      <vt:lpstr>Stent thrombosis</vt:lpstr>
      <vt:lpstr>Stent thrombosis</vt:lpstr>
      <vt:lpstr>PowerPoint Presentation</vt:lpstr>
      <vt:lpstr>PowerPoint Presentation</vt:lpstr>
      <vt:lpstr> </vt:lpstr>
      <vt:lpstr>PowerPoint Presentation</vt:lpstr>
      <vt:lpstr>Clopidogrel use and long-term                    outcomes after BMS or DES stenting </vt:lpstr>
      <vt:lpstr>REAL-LATE/ZEST-LATE</vt:lpstr>
      <vt:lpstr>Antiplatelet therapy for secondary prevention in the  first year following percutaneous coronary intervention</vt:lpstr>
      <vt:lpstr>Antiplatelet therapy for secondary prevention in the               first year following percutaneous coronary intervention</vt:lpstr>
      <vt:lpstr>PowerPoint Presentation</vt:lpstr>
      <vt:lpstr>PCI Arthur</vt:lpstr>
      <vt:lpstr>ARTHUR WAS AT INCREASED THROMBOTIC RISK? </vt:lpstr>
      <vt:lpstr>High-risk Arthur</vt:lpstr>
      <vt:lpstr>COMMIT</vt:lpstr>
      <vt:lpstr>Patient disposition</vt:lpstr>
      <vt:lpstr>Primary end point: CV death, MI or stroke</vt:lpstr>
      <vt:lpstr>PowerPoint Presentation</vt:lpstr>
      <vt:lpstr>High-risk Arthur</vt:lpstr>
      <vt:lpstr>High-risk Arthur</vt:lpstr>
      <vt:lpstr>PowerPoint Presentation</vt:lpstr>
    </vt:vector>
  </TitlesOfParts>
  <Company>Sheeri Bell Holdings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Antiplatelet Therapy for Secondary Prevention in the First Year Following                     an Acute Coronary Syndrome</dc:title>
  <dc:creator>Alan Bell</dc:creator>
  <cp:lastModifiedBy>Kaytlin Mullen</cp:lastModifiedBy>
  <cp:revision>1</cp:revision>
  <dcterms:created xsi:type="dcterms:W3CDTF">2011-11-16T04:21:12Z</dcterms:created>
  <dcterms:modified xsi:type="dcterms:W3CDTF">2014-05-05T17:42:12Z</dcterms:modified>
</cp:coreProperties>
</file>