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83"/>
  </p:notesMasterIdLst>
  <p:sldIdLst>
    <p:sldId id="697" r:id="rId3"/>
    <p:sldId id="256" r:id="rId4"/>
    <p:sldId id="584" r:id="rId5"/>
    <p:sldId id="651" r:id="rId6"/>
    <p:sldId id="269" r:id="rId7"/>
    <p:sldId id="588" r:id="rId8"/>
    <p:sldId id="589" r:id="rId9"/>
    <p:sldId id="271" r:id="rId10"/>
    <p:sldId id="616" r:id="rId11"/>
    <p:sldId id="624" r:id="rId12"/>
    <p:sldId id="625" r:id="rId13"/>
    <p:sldId id="626" r:id="rId14"/>
    <p:sldId id="627" r:id="rId15"/>
    <p:sldId id="628" r:id="rId16"/>
    <p:sldId id="630" r:id="rId17"/>
    <p:sldId id="643" r:id="rId18"/>
    <p:sldId id="644" r:id="rId19"/>
    <p:sldId id="645" r:id="rId20"/>
    <p:sldId id="646" r:id="rId21"/>
    <p:sldId id="647" r:id="rId22"/>
    <p:sldId id="648" r:id="rId23"/>
    <p:sldId id="268" r:id="rId24"/>
    <p:sldId id="649" r:id="rId25"/>
    <p:sldId id="617" r:id="rId26"/>
    <p:sldId id="631" r:id="rId27"/>
    <p:sldId id="632" r:id="rId28"/>
    <p:sldId id="633" r:id="rId29"/>
    <p:sldId id="680" r:id="rId30"/>
    <p:sldId id="681" r:id="rId31"/>
    <p:sldId id="683" r:id="rId32"/>
    <p:sldId id="597" r:id="rId33"/>
    <p:sldId id="357" r:id="rId34"/>
    <p:sldId id="688" r:id="rId35"/>
    <p:sldId id="689" r:id="rId36"/>
    <p:sldId id="690" r:id="rId37"/>
    <p:sldId id="691" r:id="rId38"/>
    <p:sldId id="692" r:id="rId39"/>
    <p:sldId id="695" r:id="rId40"/>
    <p:sldId id="594" r:id="rId41"/>
    <p:sldId id="618" r:id="rId42"/>
    <p:sldId id="635" r:id="rId43"/>
    <p:sldId id="665" r:id="rId44"/>
    <p:sldId id="666" r:id="rId45"/>
    <p:sldId id="667" r:id="rId46"/>
    <p:sldId id="668" r:id="rId47"/>
    <p:sldId id="669" r:id="rId48"/>
    <p:sldId id="670" r:id="rId49"/>
    <p:sldId id="671" r:id="rId50"/>
    <p:sldId id="672" r:id="rId51"/>
    <p:sldId id="673" r:id="rId52"/>
    <p:sldId id="674" r:id="rId53"/>
    <p:sldId id="619" r:id="rId54"/>
    <p:sldId id="258" r:id="rId55"/>
    <p:sldId id="259" r:id="rId56"/>
    <p:sldId id="260" r:id="rId57"/>
    <p:sldId id="261" r:id="rId58"/>
    <p:sldId id="262" r:id="rId59"/>
    <p:sldId id="620" r:id="rId60"/>
    <p:sldId id="640" r:id="rId61"/>
    <p:sldId id="641" r:id="rId62"/>
    <p:sldId id="642" r:id="rId63"/>
    <p:sldId id="675" r:id="rId64"/>
    <p:sldId id="676" r:id="rId65"/>
    <p:sldId id="621" r:id="rId66"/>
    <p:sldId id="652" r:id="rId67"/>
    <p:sldId id="653" r:id="rId68"/>
    <p:sldId id="677" r:id="rId69"/>
    <p:sldId id="654" r:id="rId70"/>
    <p:sldId id="655" r:id="rId71"/>
    <p:sldId id="656" r:id="rId72"/>
    <p:sldId id="657" r:id="rId73"/>
    <p:sldId id="678" r:id="rId74"/>
    <p:sldId id="658" r:id="rId75"/>
    <p:sldId id="659" r:id="rId76"/>
    <p:sldId id="679" r:id="rId77"/>
    <p:sldId id="660" r:id="rId78"/>
    <p:sldId id="661" r:id="rId79"/>
    <p:sldId id="662" r:id="rId80"/>
    <p:sldId id="663" r:id="rId81"/>
    <p:sldId id="58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87869" autoAdjust="0"/>
  </p:normalViewPr>
  <p:slideViewPr>
    <p:cSldViewPr snapToGrid="0">
      <p:cViewPr varScale="1">
        <p:scale>
          <a:sx n="59" d="100"/>
          <a:sy n="59" d="100"/>
        </p:scale>
        <p:origin x="1170" y="7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 in Microsoft PowerPoint]Sheet1'!$B$1</c:f>
              <c:strCache>
                <c:ptCount val="1"/>
                <c:pt idx="0">
                  <c:v>Monitoring Tool</c:v>
                </c:pt>
              </c:strCache>
            </c:strRef>
          </c:tx>
          <c:spPr>
            <a:solidFill>
              <a:srgbClr val="00B0F0"/>
            </a:solidFill>
            <a:ln>
              <a:noFill/>
            </a:ln>
            <a:effectLst/>
          </c:spPr>
          <c:invertIfNegative val="0"/>
          <c:cat>
            <c:strRef>
              <c:f>'[Chart in Microsoft PowerPoint]Sheet1'!$A$2:$A$7</c:f>
              <c:strCache>
                <c:ptCount val="6"/>
                <c:pt idx="0">
                  <c:v>Admission ECG</c:v>
                </c:pt>
                <c:pt idx="1">
                  <c:v>Inpatient Telemetry</c:v>
                </c:pt>
                <c:pt idx="2">
                  <c:v>Ambulatory Holter</c:v>
                </c:pt>
                <c:pt idx="3">
                  <c:v>MCOT</c:v>
                </c:pt>
                <c:pt idx="4">
                  <c:v>External Loop </c:v>
                </c:pt>
                <c:pt idx="5">
                  <c:v>Implantable Loop</c:v>
                </c:pt>
              </c:strCache>
            </c:strRef>
          </c:cat>
          <c:val>
            <c:numRef>
              <c:f>'[Chart in Microsoft PowerPoint]Sheet1'!$B$2:$B$7</c:f>
              <c:numCache>
                <c:formatCode>General</c:formatCode>
                <c:ptCount val="6"/>
                <c:pt idx="0">
                  <c:v>7.7</c:v>
                </c:pt>
                <c:pt idx="1">
                  <c:v>4.0999999999999996</c:v>
                </c:pt>
                <c:pt idx="2">
                  <c:v>10.7</c:v>
                </c:pt>
                <c:pt idx="3">
                  <c:v>15.3</c:v>
                </c:pt>
                <c:pt idx="4">
                  <c:v>16.2</c:v>
                </c:pt>
                <c:pt idx="5">
                  <c:v>16.899999999999999</c:v>
                </c:pt>
              </c:numCache>
            </c:numRef>
          </c:val>
          <c:extLst>
            <c:ext xmlns:c16="http://schemas.microsoft.com/office/drawing/2014/chart" uri="{C3380CC4-5D6E-409C-BE32-E72D297353CC}">
              <c16:uniqueId val="{00000000-CDB4-43D1-82D6-E2F791462AA0}"/>
            </c:ext>
          </c:extLst>
        </c:ser>
        <c:dLbls>
          <c:showLegendKey val="0"/>
          <c:showVal val="0"/>
          <c:showCatName val="0"/>
          <c:showSerName val="0"/>
          <c:showPercent val="0"/>
          <c:showBubbleSize val="0"/>
        </c:dLbls>
        <c:gapWidth val="219"/>
        <c:overlap val="-27"/>
        <c:axId val="2122192223"/>
        <c:axId val="49145824"/>
      </c:barChart>
      <c:catAx>
        <c:axId val="212219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mn-cs"/>
              </a:defRPr>
            </a:pPr>
            <a:endParaRPr lang="en-US"/>
          </a:p>
        </c:txPr>
        <c:crossAx val="49145824"/>
        <c:crosses val="autoZero"/>
        <c:auto val="1"/>
        <c:lblAlgn val="ctr"/>
        <c:lblOffset val="100"/>
        <c:noMultiLvlLbl val="0"/>
      </c:catAx>
      <c:valAx>
        <c:axId val="49145824"/>
        <c:scaling>
          <c:orientation val="minMax"/>
        </c:scaling>
        <c:delete val="0"/>
        <c:axPos val="l"/>
        <c:numFmt formatCode="General" sourceLinked="1"/>
        <c:majorTickMark val="in"/>
        <c:minorTickMark val="none"/>
        <c:tickLblPos val="nextTo"/>
        <c:spPr>
          <a:noFill/>
          <a:ln>
            <a:solidFill>
              <a:srgbClr val="00B0F0"/>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mn-cs"/>
              </a:defRPr>
            </a:pPr>
            <a:endParaRPr lang="en-US"/>
          </a:p>
        </c:txPr>
        <c:crossAx val="2122192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4A1DF-8B15-4F1D-B706-1B4B8859A592}" type="doc">
      <dgm:prSet loTypeId="urn:microsoft.com/office/officeart/2005/8/layout/hierarchy2" loCatId="hierarchy" qsTypeId="urn:microsoft.com/office/officeart/2005/8/quickstyle/simple5" qsCatId="simple" csTypeId="urn:microsoft.com/office/officeart/2005/8/colors/accent5_2" csCatId="accent5" phldr="1"/>
      <dgm:spPr/>
      <dgm:t>
        <a:bodyPr/>
        <a:lstStyle/>
        <a:p>
          <a:endParaRPr lang="en-US"/>
        </a:p>
      </dgm:t>
    </dgm:pt>
    <dgm:pt modelId="{290993EA-4D6E-4F18-9594-A1F3223B2777}">
      <dgm:prSet phldrT="[Text]" custT="1"/>
      <dgm:spPr>
        <a:solidFill>
          <a:srgbClr val="FF0000"/>
        </a:solidFill>
        <a:ln>
          <a:solidFill>
            <a:schemeClr val="tx1"/>
          </a:solidFill>
        </a:ln>
      </dgm:spPr>
      <dgm:t>
        <a:bodyPr/>
        <a:lstStyle/>
        <a:p>
          <a:r>
            <a:rPr lang="en-US" sz="2200" b="1" i="0" baseline="0" dirty="0">
              <a:solidFill>
                <a:schemeClr val="bg1"/>
              </a:solidFill>
              <a:latin typeface="Arial" panose="020B0604020202020204" pitchFamily="34" charset="0"/>
              <a:cs typeface="Arial" panose="020B0604020202020204" pitchFamily="34" charset="0"/>
            </a:rPr>
            <a:t>OAC</a:t>
          </a:r>
        </a:p>
        <a:p>
          <a:r>
            <a:rPr lang="en-US" sz="2200" b="1" i="0" baseline="0" dirty="0">
              <a:solidFill>
                <a:schemeClr val="bg1"/>
              </a:solidFill>
              <a:latin typeface="Arial" panose="020B0604020202020204" pitchFamily="34" charset="0"/>
              <a:cs typeface="Arial" panose="020B0604020202020204" pitchFamily="34" charset="0"/>
            </a:rPr>
            <a:t>Interruption</a:t>
          </a:r>
        </a:p>
      </dgm:t>
    </dgm:pt>
    <dgm:pt modelId="{83C2D7EB-E8FC-424A-A745-A687296F9915}" type="parTrans" cxnId="{24FC1BCB-D7FA-4A31-AC03-69E4BBD36F37}">
      <dgm:prSet/>
      <dgm:spPr/>
      <dgm:t>
        <a:bodyPr/>
        <a:lstStyle/>
        <a:p>
          <a:endParaRPr lang="en-US"/>
        </a:p>
      </dgm:t>
    </dgm:pt>
    <dgm:pt modelId="{865343AF-DFD8-4A10-8E42-81FCEE2D5DBD}" type="sibTrans" cxnId="{24FC1BCB-D7FA-4A31-AC03-69E4BBD36F37}">
      <dgm:prSet/>
      <dgm:spPr/>
      <dgm:t>
        <a:bodyPr/>
        <a:lstStyle/>
        <a:p>
          <a:endParaRPr lang="en-US"/>
        </a:p>
      </dgm:t>
    </dgm:pt>
    <dgm:pt modelId="{F41B7B2C-86A6-4466-B40B-CF56404BAD96}">
      <dgm:prSet phldrT="[Text]" custT="1"/>
      <dgm:spPr>
        <a:solidFill>
          <a:srgbClr val="FFC000"/>
        </a:solidFill>
        <a:ln>
          <a:solidFill>
            <a:schemeClr val="tx1"/>
          </a:solidFill>
        </a:ln>
      </dgm:spPr>
      <dgm:t>
        <a:bodyPr/>
        <a:lstStyle/>
        <a:p>
          <a:r>
            <a:rPr lang="en-US" sz="2400" b="1" baseline="0" dirty="0">
              <a:solidFill>
                <a:schemeClr val="tx1"/>
              </a:solidFill>
            </a:rPr>
            <a:t>Yes</a:t>
          </a:r>
        </a:p>
      </dgm:t>
    </dgm:pt>
    <dgm:pt modelId="{08E8DC07-CA69-457E-A2E7-DAA9CEA65336}" type="parTrans" cxnId="{F3E66C50-C4E5-4FC3-8DB7-BC68ED7A7FA7}">
      <dgm:prSet/>
      <dgm:spPr/>
      <dgm:t>
        <a:bodyPr/>
        <a:lstStyle/>
        <a:p>
          <a:endParaRPr lang="en-US"/>
        </a:p>
      </dgm:t>
    </dgm:pt>
    <dgm:pt modelId="{312BAAF4-DB57-4BC2-A825-FFF1D260BB1B}" type="sibTrans" cxnId="{F3E66C50-C4E5-4FC3-8DB7-BC68ED7A7FA7}">
      <dgm:prSet/>
      <dgm:spPr/>
      <dgm:t>
        <a:bodyPr/>
        <a:lstStyle/>
        <a:p>
          <a:endParaRPr lang="en-US"/>
        </a:p>
      </dgm:t>
    </dgm:pt>
    <dgm:pt modelId="{22723A73-19F6-4CC0-92DA-72D6E6BF1EAB}">
      <dgm:prSet phldrT="[Text]" custT="1"/>
      <dgm:spPr>
        <a:solidFill>
          <a:schemeClr val="accent6">
            <a:lumMod val="60000"/>
            <a:lumOff val="40000"/>
          </a:schemeClr>
        </a:solidFill>
        <a:ln>
          <a:solidFill>
            <a:schemeClr val="tx1"/>
          </a:solidFill>
        </a:ln>
      </dgm:spPr>
      <dgm:t>
        <a:bodyPr/>
        <a:lstStyle/>
        <a:p>
          <a:r>
            <a:rPr lang="en-US" sz="2400" b="1" baseline="0" dirty="0">
              <a:solidFill>
                <a:schemeClr val="tx1"/>
              </a:solidFill>
            </a:rPr>
            <a:t>When to Stop</a:t>
          </a:r>
        </a:p>
      </dgm:t>
    </dgm:pt>
    <dgm:pt modelId="{D5728C72-03DD-438A-AB79-D8FA587D470A}" type="parTrans" cxnId="{A7503020-D16D-4F4A-BA96-FF31087CDD97}">
      <dgm:prSet/>
      <dgm:spPr/>
      <dgm:t>
        <a:bodyPr/>
        <a:lstStyle/>
        <a:p>
          <a:endParaRPr lang="en-US"/>
        </a:p>
      </dgm:t>
    </dgm:pt>
    <dgm:pt modelId="{0FE6DC9A-D112-462F-8E9E-D66F5CC219E7}" type="sibTrans" cxnId="{A7503020-D16D-4F4A-BA96-FF31087CDD97}">
      <dgm:prSet/>
      <dgm:spPr/>
      <dgm:t>
        <a:bodyPr/>
        <a:lstStyle/>
        <a:p>
          <a:endParaRPr lang="en-US"/>
        </a:p>
      </dgm:t>
    </dgm:pt>
    <dgm:pt modelId="{4449DE8F-90FC-4BD9-8607-E3992034D02D}">
      <dgm:prSet phldrT="[Text]" custT="1"/>
      <dgm:spPr>
        <a:solidFill>
          <a:schemeClr val="accent6">
            <a:lumMod val="60000"/>
            <a:lumOff val="40000"/>
          </a:schemeClr>
        </a:solidFill>
        <a:ln>
          <a:solidFill>
            <a:schemeClr val="tx1"/>
          </a:solidFill>
        </a:ln>
      </dgm:spPr>
      <dgm:t>
        <a:bodyPr/>
        <a:lstStyle/>
        <a:p>
          <a:r>
            <a:rPr lang="en-US" sz="2400" b="1" baseline="0" dirty="0">
              <a:solidFill>
                <a:schemeClr val="tx1"/>
              </a:solidFill>
            </a:rPr>
            <a:t>Bridge or Not</a:t>
          </a:r>
        </a:p>
      </dgm:t>
    </dgm:pt>
    <dgm:pt modelId="{694E0CC8-AE3B-4BD5-B8D3-9D43C3D2478F}" type="parTrans" cxnId="{EE985E81-9838-4B39-AF29-C78ADC1F346B}">
      <dgm:prSet/>
      <dgm:spPr/>
      <dgm:t>
        <a:bodyPr/>
        <a:lstStyle/>
        <a:p>
          <a:endParaRPr lang="en-US" dirty="0"/>
        </a:p>
      </dgm:t>
    </dgm:pt>
    <dgm:pt modelId="{FD3AA1F9-4ABF-490A-8BAB-2B4F6DF6C92B}" type="sibTrans" cxnId="{EE985E81-9838-4B39-AF29-C78ADC1F346B}">
      <dgm:prSet/>
      <dgm:spPr/>
      <dgm:t>
        <a:bodyPr/>
        <a:lstStyle/>
        <a:p>
          <a:endParaRPr lang="en-US"/>
        </a:p>
      </dgm:t>
    </dgm:pt>
    <dgm:pt modelId="{D241BCD1-359E-4D13-B48B-610AC2D065AE}">
      <dgm:prSet phldrT="[Text]" custT="1"/>
      <dgm:spPr>
        <a:solidFill>
          <a:srgbClr val="FFC000"/>
        </a:solidFill>
        <a:ln>
          <a:solidFill>
            <a:schemeClr val="tx1"/>
          </a:solidFill>
        </a:ln>
      </dgm:spPr>
      <dgm:t>
        <a:bodyPr/>
        <a:lstStyle/>
        <a:p>
          <a:r>
            <a:rPr lang="en-US" sz="2400" b="1" baseline="0" dirty="0">
              <a:solidFill>
                <a:schemeClr val="tx1"/>
              </a:solidFill>
            </a:rPr>
            <a:t>No</a:t>
          </a:r>
        </a:p>
      </dgm:t>
    </dgm:pt>
    <dgm:pt modelId="{3B7556A5-CE98-4363-87B4-5348DE2469CA}" type="parTrans" cxnId="{3FF7A4CA-13CC-4C16-8564-47AEA97EAD0C}">
      <dgm:prSet/>
      <dgm:spPr/>
      <dgm:t>
        <a:bodyPr/>
        <a:lstStyle/>
        <a:p>
          <a:endParaRPr lang="en-US"/>
        </a:p>
      </dgm:t>
    </dgm:pt>
    <dgm:pt modelId="{3767AE7F-8216-4233-B57C-9D94A6ADF41B}" type="sibTrans" cxnId="{3FF7A4CA-13CC-4C16-8564-47AEA97EAD0C}">
      <dgm:prSet/>
      <dgm:spPr/>
      <dgm:t>
        <a:bodyPr/>
        <a:lstStyle/>
        <a:p>
          <a:endParaRPr lang="en-US"/>
        </a:p>
      </dgm:t>
    </dgm:pt>
    <dgm:pt modelId="{D6A4A813-A0C6-4B0C-9F23-3BA169AA2A13}">
      <dgm:prSet custT="1"/>
      <dgm:spPr>
        <a:solidFill>
          <a:schemeClr val="accent6">
            <a:lumMod val="60000"/>
            <a:lumOff val="40000"/>
          </a:schemeClr>
        </a:solidFill>
        <a:ln>
          <a:solidFill>
            <a:schemeClr val="tx1"/>
          </a:solidFill>
        </a:ln>
      </dgm:spPr>
      <dgm:t>
        <a:bodyPr/>
        <a:lstStyle/>
        <a:p>
          <a:r>
            <a:rPr lang="en-US" sz="2400" b="1" baseline="0" dirty="0">
              <a:solidFill>
                <a:schemeClr val="tx1"/>
              </a:solidFill>
            </a:rPr>
            <a:t>When to Restart</a:t>
          </a:r>
        </a:p>
      </dgm:t>
    </dgm:pt>
    <dgm:pt modelId="{7C1533AD-DDC6-4109-AA0F-B3FDF4DD4D50}" type="parTrans" cxnId="{23C6EDCC-6ECF-4304-8ABF-8BA8C8AE91B1}">
      <dgm:prSet/>
      <dgm:spPr/>
      <dgm:t>
        <a:bodyPr/>
        <a:lstStyle/>
        <a:p>
          <a:endParaRPr lang="en-US"/>
        </a:p>
      </dgm:t>
    </dgm:pt>
    <dgm:pt modelId="{AA72FE73-C4AE-4CEF-89C8-05FF372B8C98}" type="sibTrans" cxnId="{23C6EDCC-6ECF-4304-8ABF-8BA8C8AE91B1}">
      <dgm:prSet/>
      <dgm:spPr/>
      <dgm:t>
        <a:bodyPr/>
        <a:lstStyle/>
        <a:p>
          <a:endParaRPr lang="en-US"/>
        </a:p>
      </dgm:t>
    </dgm:pt>
    <dgm:pt modelId="{BB35BDE8-75AD-4F04-8128-E512D3C6E769}" type="pres">
      <dgm:prSet presAssocID="{2194A1DF-8B15-4F1D-B706-1B4B8859A592}" presName="diagram" presStyleCnt="0">
        <dgm:presLayoutVars>
          <dgm:chPref val="1"/>
          <dgm:dir/>
          <dgm:animOne val="branch"/>
          <dgm:animLvl val="lvl"/>
          <dgm:resizeHandles val="exact"/>
        </dgm:presLayoutVars>
      </dgm:prSet>
      <dgm:spPr/>
    </dgm:pt>
    <dgm:pt modelId="{35621E3D-D44E-451F-845B-46928590D7A2}" type="pres">
      <dgm:prSet presAssocID="{290993EA-4D6E-4F18-9594-A1F3223B2777}" presName="root1" presStyleCnt="0"/>
      <dgm:spPr/>
    </dgm:pt>
    <dgm:pt modelId="{656FDC13-124E-4DB2-8F10-A54154C2C9CD}" type="pres">
      <dgm:prSet presAssocID="{290993EA-4D6E-4F18-9594-A1F3223B2777}" presName="LevelOneTextNode" presStyleLbl="node0" presStyleIdx="0" presStyleCnt="1" custScaleX="84996" custScaleY="113459">
        <dgm:presLayoutVars>
          <dgm:chPref val="3"/>
        </dgm:presLayoutVars>
      </dgm:prSet>
      <dgm:spPr/>
    </dgm:pt>
    <dgm:pt modelId="{1423A7F0-EDBF-4CF1-A918-3E1FE3F659A5}" type="pres">
      <dgm:prSet presAssocID="{290993EA-4D6E-4F18-9594-A1F3223B2777}" presName="level2hierChild" presStyleCnt="0"/>
      <dgm:spPr/>
    </dgm:pt>
    <dgm:pt modelId="{600121D2-5CDE-438A-8A3B-85898C4950CC}" type="pres">
      <dgm:prSet presAssocID="{08E8DC07-CA69-457E-A2E7-DAA9CEA65336}" presName="conn2-1" presStyleLbl="parChTrans1D2" presStyleIdx="0" presStyleCnt="2"/>
      <dgm:spPr/>
    </dgm:pt>
    <dgm:pt modelId="{C28CEC3D-01FE-4FC7-8F35-F8F5B1F3AC12}" type="pres">
      <dgm:prSet presAssocID="{08E8DC07-CA69-457E-A2E7-DAA9CEA65336}" presName="connTx" presStyleLbl="parChTrans1D2" presStyleIdx="0" presStyleCnt="2"/>
      <dgm:spPr/>
    </dgm:pt>
    <dgm:pt modelId="{CC36115F-A9D7-4B92-9A2B-3865A137B391}" type="pres">
      <dgm:prSet presAssocID="{F41B7B2C-86A6-4466-B40B-CF56404BAD96}" presName="root2" presStyleCnt="0"/>
      <dgm:spPr/>
    </dgm:pt>
    <dgm:pt modelId="{4DA24022-3A33-4F12-922A-4F522B401F03}" type="pres">
      <dgm:prSet presAssocID="{F41B7B2C-86A6-4466-B40B-CF56404BAD96}" presName="LevelTwoTextNode" presStyleLbl="node2" presStyleIdx="0" presStyleCnt="2">
        <dgm:presLayoutVars>
          <dgm:chPref val="3"/>
        </dgm:presLayoutVars>
      </dgm:prSet>
      <dgm:spPr/>
    </dgm:pt>
    <dgm:pt modelId="{985ED0AB-6FA3-49F8-9B32-40897B877CA6}" type="pres">
      <dgm:prSet presAssocID="{F41B7B2C-86A6-4466-B40B-CF56404BAD96}" presName="level3hierChild" presStyleCnt="0"/>
      <dgm:spPr/>
    </dgm:pt>
    <dgm:pt modelId="{93B61B0A-4103-4240-98ED-016966CA0341}" type="pres">
      <dgm:prSet presAssocID="{D5728C72-03DD-438A-AB79-D8FA587D470A}" presName="conn2-1" presStyleLbl="parChTrans1D3" presStyleIdx="0" presStyleCnt="3"/>
      <dgm:spPr/>
    </dgm:pt>
    <dgm:pt modelId="{5675F012-BCBE-4FE1-BBCC-57E2D51796C5}" type="pres">
      <dgm:prSet presAssocID="{D5728C72-03DD-438A-AB79-D8FA587D470A}" presName="connTx" presStyleLbl="parChTrans1D3" presStyleIdx="0" presStyleCnt="3"/>
      <dgm:spPr/>
    </dgm:pt>
    <dgm:pt modelId="{FACB1A5D-0AC2-437B-91E1-0850387C3955}" type="pres">
      <dgm:prSet presAssocID="{22723A73-19F6-4CC0-92DA-72D6E6BF1EAB}" presName="root2" presStyleCnt="0"/>
      <dgm:spPr/>
    </dgm:pt>
    <dgm:pt modelId="{7738AC30-B101-4ECC-9073-89CB96215671}" type="pres">
      <dgm:prSet presAssocID="{22723A73-19F6-4CC0-92DA-72D6E6BF1EAB}" presName="LevelTwoTextNode" presStyleLbl="node3" presStyleIdx="0" presStyleCnt="3">
        <dgm:presLayoutVars>
          <dgm:chPref val="3"/>
        </dgm:presLayoutVars>
      </dgm:prSet>
      <dgm:spPr/>
    </dgm:pt>
    <dgm:pt modelId="{1E17E313-409C-4239-A71F-556E17C0C02C}" type="pres">
      <dgm:prSet presAssocID="{22723A73-19F6-4CC0-92DA-72D6E6BF1EAB}" presName="level3hierChild" presStyleCnt="0"/>
      <dgm:spPr/>
    </dgm:pt>
    <dgm:pt modelId="{8EA5EE9A-4ED7-462B-929D-8919809BEE45}" type="pres">
      <dgm:prSet presAssocID="{694E0CC8-AE3B-4BD5-B8D3-9D43C3D2478F}" presName="conn2-1" presStyleLbl="parChTrans1D3" presStyleIdx="1" presStyleCnt="3"/>
      <dgm:spPr/>
    </dgm:pt>
    <dgm:pt modelId="{03C50D3A-069F-410F-BB28-7A508AC31FD5}" type="pres">
      <dgm:prSet presAssocID="{694E0CC8-AE3B-4BD5-B8D3-9D43C3D2478F}" presName="connTx" presStyleLbl="parChTrans1D3" presStyleIdx="1" presStyleCnt="3"/>
      <dgm:spPr/>
    </dgm:pt>
    <dgm:pt modelId="{0BD8F6D6-F42C-4BB7-8DEB-B1EC7A02675E}" type="pres">
      <dgm:prSet presAssocID="{4449DE8F-90FC-4BD9-8607-E3992034D02D}" presName="root2" presStyleCnt="0"/>
      <dgm:spPr/>
    </dgm:pt>
    <dgm:pt modelId="{9AB79CD2-C0CC-4A61-8F4A-D3A50C794FD4}" type="pres">
      <dgm:prSet presAssocID="{4449DE8F-90FC-4BD9-8607-E3992034D02D}" presName="LevelTwoTextNode" presStyleLbl="node3" presStyleIdx="1" presStyleCnt="3">
        <dgm:presLayoutVars>
          <dgm:chPref val="3"/>
        </dgm:presLayoutVars>
      </dgm:prSet>
      <dgm:spPr/>
    </dgm:pt>
    <dgm:pt modelId="{D84D2201-3B4D-4DC4-8326-7532EC9824BF}" type="pres">
      <dgm:prSet presAssocID="{4449DE8F-90FC-4BD9-8607-E3992034D02D}" presName="level3hierChild" presStyleCnt="0"/>
      <dgm:spPr/>
    </dgm:pt>
    <dgm:pt modelId="{AD89079A-C88E-4863-BF92-3F60231E9FC0}" type="pres">
      <dgm:prSet presAssocID="{7C1533AD-DDC6-4109-AA0F-B3FDF4DD4D50}" presName="conn2-1" presStyleLbl="parChTrans1D3" presStyleIdx="2" presStyleCnt="3"/>
      <dgm:spPr/>
    </dgm:pt>
    <dgm:pt modelId="{07A5E40B-61FB-4427-A823-188E9582914A}" type="pres">
      <dgm:prSet presAssocID="{7C1533AD-DDC6-4109-AA0F-B3FDF4DD4D50}" presName="connTx" presStyleLbl="parChTrans1D3" presStyleIdx="2" presStyleCnt="3"/>
      <dgm:spPr/>
    </dgm:pt>
    <dgm:pt modelId="{10585055-AC12-472A-8BDF-44ADA3DFF399}" type="pres">
      <dgm:prSet presAssocID="{D6A4A813-A0C6-4B0C-9F23-3BA169AA2A13}" presName="root2" presStyleCnt="0"/>
      <dgm:spPr/>
    </dgm:pt>
    <dgm:pt modelId="{6E2E92F9-2FAA-4CBE-B0E4-7A1BCB3E8601}" type="pres">
      <dgm:prSet presAssocID="{D6A4A813-A0C6-4B0C-9F23-3BA169AA2A13}" presName="LevelTwoTextNode" presStyleLbl="node3" presStyleIdx="2" presStyleCnt="3">
        <dgm:presLayoutVars>
          <dgm:chPref val="3"/>
        </dgm:presLayoutVars>
      </dgm:prSet>
      <dgm:spPr/>
    </dgm:pt>
    <dgm:pt modelId="{B9189645-78D9-4D0F-86E2-7BA8C8C2DA10}" type="pres">
      <dgm:prSet presAssocID="{D6A4A813-A0C6-4B0C-9F23-3BA169AA2A13}" presName="level3hierChild" presStyleCnt="0"/>
      <dgm:spPr/>
    </dgm:pt>
    <dgm:pt modelId="{3CFD43EF-8AF0-4ED8-9D5C-B23EBE95DE89}" type="pres">
      <dgm:prSet presAssocID="{3B7556A5-CE98-4363-87B4-5348DE2469CA}" presName="conn2-1" presStyleLbl="parChTrans1D2" presStyleIdx="1" presStyleCnt="2"/>
      <dgm:spPr/>
    </dgm:pt>
    <dgm:pt modelId="{78E410A8-F9A4-41A6-8761-90F31483A96C}" type="pres">
      <dgm:prSet presAssocID="{3B7556A5-CE98-4363-87B4-5348DE2469CA}" presName="connTx" presStyleLbl="parChTrans1D2" presStyleIdx="1" presStyleCnt="2"/>
      <dgm:spPr/>
    </dgm:pt>
    <dgm:pt modelId="{52839EE1-E384-4E10-BD8C-263655E3B0A5}" type="pres">
      <dgm:prSet presAssocID="{D241BCD1-359E-4D13-B48B-610AC2D065AE}" presName="root2" presStyleCnt="0"/>
      <dgm:spPr/>
    </dgm:pt>
    <dgm:pt modelId="{7E7F8868-1FD4-411D-9714-C8B5C5945F64}" type="pres">
      <dgm:prSet presAssocID="{D241BCD1-359E-4D13-B48B-610AC2D065AE}" presName="LevelTwoTextNode" presStyleLbl="node2" presStyleIdx="1" presStyleCnt="2">
        <dgm:presLayoutVars>
          <dgm:chPref val="3"/>
        </dgm:presLayoutVars>
      </dgm:prSet>
      <dgm:spPr/>
    </dgm:pt>
    <dgm:pt modelId="{E2777123-C0F6-43FB-9CB7-E0D59530F3F7}" type="pres">
      <dgm:prSet presAssocID="{D241BCD1-359E-4D13-B48B-610AC2D065AE}" presName="level3hierChild" presStyleCnt="0"/>
      <dgm:spPr/>
    </dgm:pt>
  </dgm:ptLst>
  <dgm:cxnLst>
    <dgm:cxn modelId="{26A3ED03-2854-4D14-A871-514D28E7AD37}" type="presOf" srcId="{D241BCD1-359E-4D13-B48B-610AC2D065AE}" destId="{7E7F8868-1FD4-411D-9714-C8B5C5945F64}" srcOrd="0" destOrd="0" presId="urn:microsoft.com/office/officeart/2005/8/layout/hierarchy2"/>
    <dgm:cxn modelId="{B42B6909-9967-4050-B43B-0AD771802B5D}" type="presOf" srcId="{7C1533AD-DDC6-4109-AA0F-B3FDF4DD4D50}" destId="{AD89079A-C88E-4863-BF92-3F60231E9FC0}" srcOrd="0" destOrd="0" presId="urn:microsoft.com/office/officeart/2005/8/layout/hierarchy2"/>
    <dgm:cxn modelId="{04858D13-DCFF-4AD4-AB5B-022BCD0490A2}" type="presOf" srcId="{D6A4A813-A0C6-4B0C-9F23-3BA169AA2A13}" destId="{6E2E92F9-2FAA-4CBE-B0E4-7A1BCB3E8601}" srcOrd="0" destOrd="0" presId="urn:microsoft.com/office/officeart/2005/8/layout/hierarchy2"/>
    <dgm:cxn modelId="{A7503020-D16D-4F4A-BA96-FF31087CDD97}" srcId="{F41B7B2C-86A6-4466-B40B-CF56404BAD96}" destId="{22723A73-19F6-4CC0-92DA-72D6E6BF1EAB}" srcOrd="0" destOrd="0" parTransId="{D5728C72-03DD-438A-AB79-D8FA587D470A}" sibTransId="{0FE6DC9A-D112-462F-8E9E-D66F5CC219E7}"/>
    <dgm:cxn modelId="{9602E12B-779D-4D9F-AE0D-9C4B0B706E9D}" type="presOf" srcId="{08E8DC07-CA69-457E-A2E7-DAA9CEA65336}" destId="{C28CEC3D-01FE-4FC7-8F35-F8F5B1F3AC12}" srcOrd="1" destOrd="0" presId="urn:microsoft.com/office/officeart/2005/8/layout/hierarchy2"/>
    <dgm:cxn modelId="{4D446E39-58AD-4645-B31E-2B6A7327ED85}" type="presOf" srcId="{694E0CC8-AE3B-4BD5-B8D3-9D43C3D2478F}" destId="{8EA5EE9A-4ED7-462B-929D-8919809BEE45}" srcOrd="0" destOrd="0" presId="urn:microsoft.com/office/officeart/2005/8/layout/hierarchy2"/>
    <dgm:cxn modelId="{43D25044-2402-4062-90DC-E864EACB9ECF}" type="presOf" srcId="{694E0CC8-AE3B-4BD5-B8D3-9D43C3D2478F}" destId="{03C50D3A-069F-410F-BB28-7A508AC31FD5}" srcOrd="1" destOrd="0" presId="urn:microsoft.com/office/officeart/2005/8/layout/hierarchy2"/>
    <dgm:cxn modelId="{5DEB324E-A818-4ACA-A123-D727A0997737}" type="presOf" srcId="{3B7556A5-CE98-4363-87B4-5348DE2469CA}" destId="{3CFD43EF-8AF0-4ED8-9D5C-B23EBE95DE89}" srcOrd="0" destOrd="0" presId="urn:microsoft.com/office/officeart/2005/8/layout/hierarchy2"/>
    <dgm:cxn modelId="{F3E66C50-C4E5-4FC3-8DB7-BC68ED7A7FA7}" srcId="{290993EA-4D6E-4F18-9594-A1F3223B2777}" destId="{F41B7B2C-86A6-4466-B40B-CF56404BAD96}" srcOrd="0" destOrd="0" parTransId="{08E8DC07-CA69-457E-A2E7-DAA9CEA65336}" sibTransId="{312BAAF4-DB57-4BC2-A825-FFF1D260BB1B}"/>
    <dgm:cxn modelId="{F0157D50-3721-497A-AA44-1A483A523E46}" type="presOf" srcId="{2194A1DF-8B15-4F1D-B706-1B4B8859A592}" destId="{BB35BDE8-75AD-4F04-8128-E512D3C6E769}" srcOrd="0" destOrd="0" presId="urn:microsoft.com/office/officeart/2005/8/layout/hierarchy2"/>
    <dgm:cxn modelId="{EE985E81-9838-4B39-AF29-C78ADC1F346B}" srcId="{F41B7B2C-86A6-4466-B40B-CF56404BAD96}" destId="{4449DE8F-90FC-4BD9-8607-E3992034D02D}" srcOrd="1" destOrd="0" parTransId="{694E0CC8-AE3B-4BD5-B8D3-9D43C3D2478F}" sibTransId="{FD3AA1F9-4ABF-490A-8BAB-2B4F6DF6C92B}"/>
    <dgm:cxn modelId="{54DD059A-156F-4DAF-B32A-6EAA04614E22}" type="presOf" srcId="{290993EA-4D6E-4F18-9594-A1F3223B2777}" destId="{656FDC13-124E-4DB2-8F10-A54154C2C9CD}" srcOrd="0" destOrd="0" presId="urn:microsoft.com/office/officeart/2005/8/layout/hierarchy2"/>
    <dgm:cxn modelId="{A2C07F9E-C4DD-4227-824F-C574D544A593}" type="presOf" srcId="{D5728C72-03DD-438A-AB79-D8FA587D470A}" destId="{93B61B0A-4103-4240-98ED-016966CA0341}" srcOrd="0" destOrd="0" presId="urn:microsoft.com/office/officeart/2005/8/layout/hierarchy2"/>
    <dgm:cxn modelId="{37E8B1A4-68C0-4EC7-AE57-F73B66D73D80}" type="presOf" srcId="{4449DE8F-90FC-4BD9-8607-E3992034D02D}" destId="{9AB79CD2-C0CC-4A61-8F4A-D3A50C794FD4}" srcOrd="0" destOrd="0" presId="urn:microsoft.com/office/officeart/2005/8/layout/hierarchy2"/>
    <dgm:cxn modelId="{3B9554B0-7BB5-472A-A7E6-56AD78627B30}" type="presOf" srcId="{22723A73-19F6-4CC0-92DA-72D6E6BF1EAB}" destId="{7738AC30-B101-4ECC-9073-89CB96215671}" srcOrd="0" destOrd="0" presId="urn:microsoft.com/office/officeart/2005/8/layout/hierarchy2"/>
    <dgm:cxn modelId="{D05CB9B3-1C6D-4A07-A544-04D747F34BC1}" type="presOf" srcId="{F41B7B2C-86A6-4466-B40B-CF56404BAD96}" destId="{4DA24022-3A33-4F12-922A-4F522B401F03}" srcOrd="0" destOrd="0" presId="urn:microsoft.com/office/officeart/2005/8/layout/hierarchy2"/>
    <dgm:cxn modelId="{9F39F8BC-D6C0-4BA8-B74D-23FA5C38668F}" type="presOf" srcId="{08E8DC07-CA69-457E-A2E7-DAA9CEA65336}" destId="{600121D2-5CDE-438A-8A3B-85898C4950CC}" srcOrd="0" destOrd="0" presId="urn:microsoft.com/office/officeart/2005/8/layout/hierarchy2"/>
    <dgm:cxn modelId="{3FF7A4CA-13CC-4C16-8564-47AEA97EAD0C}" srcId="{290993EA-4D6E-4F18-9594-A1F3223B2777}" destId="{D241BCD1-359E-4D13-B48B-610AC2D065AE}" srcOrd="1" destOrd="0" parTransId="{3B7556A5-CE98-4363-87B4-5348DE2469CA}" sibTransId="{3767AE7F-8216-4233-B57C-9D94A6ADF41B}"/>
    <dgm:cxn modelId="{24FC1BCB-D7FA-4A31-AC03-69E4BBD36F37}" srcId="{2194A1DF-8B15-4F1D-B706-1B4B8859A592}" destId="{290993EA-4D6E-4F18-9594-A1F3223B2777}" srcOrd="0" destOrd="0" parTransId="{83C2D7EB-E8FC-424A-A745-A687296F9915}" sibTransId="{865343AF-DFD8-4A10-8E42-81FCEE2D5DBD}"/>
    <dgm:cxn modelId="{23C6EDCC-6ECF-4304-8ABF-8BA8C8AE91B1}" srcId="{F41B7B2C-86A6-4466-B40B-CF56404BAD96}" destId="{D6A4A813-A0C6-4B0C-9F23-3BA169AA2A13}" srcOrd="2" destOrd="0" parTransId="{7C1533AD-DDC6-4109-AA0F-B3FDF4DD4D50}" sibTransId="{AA72FE73-C4AE-4CEF-89C8-05FF372B8C98}"/>
    <dgm:cxn modelId="{D06130DE-5B0A-447B-8310-C506C887C5AC}" type="presOf" srcId="{3B7556A5-CE98-4363-87B4-5348DE2469CA}" destId="{78E410A8-F9A4-41A6-8761-90F31483A96C}" srcOrd="1" destOrd="0" presId="urn:microsoft.com/office/officeart/2005/8/layout/hierarchy2"/>
    <dgm:cxn modelId="{3C8DCFE2-A58E-443F-A951-9B270BE22266}" type="presOf" srcId="{7C1533AD-DDC6-4109-AA0F-B3FDF4DD4D50}" destId="{07A5E40B-61FB-4427-A823-188E9582914A}" srcOrd="1" destOrd="0" presId="urn:microsoft.com/office/officeart/2005/8/layout/hierarchy2"/>
    <dgm:cxn modelId="{389199EF-7DA5-4812-A949-745A28226C9F}" type="presOf" srcId="{D5728C72-03DD-438A-AB79-D8FA587D470A}" destId="{5675F012-BCBE-4FE1-BBCC-57E2D51796C5}" srcOrd="1" destOrd="0" presId="urn:microsoft.com/office/officeart/2005/8/layout/hierarchy2"/>
    <dgm:cxn modelId="{FBAB6E35-699C-4ECD-B14B-B4406262385D}" type="presParOf" srcId="{BB35BDE8-75AD-4F04-8128-E512D3C6E769}" destId="{35621E3D-D44E-451F-845B-46928590D7A2}" srcOrd="0" destOrd="0" presId="urn:microsoft.com/office/officeart/2005/8/layout/hierarchy2"/>
    <dgm:cxn modelId="{CE174DCB-3DD4-4E03-93A7-57338CC94078}" type="presParOf" srcId="{35621E3D-D44E-451F-845B-46928590D7A2}" destId="{656FDC13-124E-4DB2-8F10-A54154C2C9CD}" srcOrd="0" destOrd="0" presId="urn:microsoft.com/office/officeart/2005/8/layout/hierarchy2"/>
    <dgm:cxn modelId="{EE2F65CE-F19C-4644-9E78-C5A1248CD3D6}" type="presParOf" srcId="{35621E3D-D44E-451F-845B-46928590D7A2}" destId="{1423A7F0-EDBF-4CF1-A918-3E1FE3F659A5}" srcOrd="1" destOrd="0" presId="urn:microsoft.com/office/officeart/2005/8/layout/hierarchy2"/>
    <dgm:cxn modelId="{AA6D5F39-245A-42EF-B4EF-F00911C55FBA}" type="presParOf" srcId="{1423A7F0-EDBF-4CF1-A918-3E1FE3F659A5}" destId="{600121D2-5CDE-438A-8A3B-85898C4950CC}" srcOrd="0" destOrd="0" presId="urn:microsoft.com/office/officeart/2005/8/layout/hierarchy2"/>
    <dgm:cxn modelId="{F95E4B2B-63BF-405D-9B4C-19B03397ED6E}" type="presParOf" srcId="{600121D2-5CDE-438A-8A3B-85898C4950CC}" destId="{C28CEC3D-01FE-4FC7-8F35-F8F5B1F3AC12}" srcOrd="0" destOrd="0" presId="urn:microsoft.com/office/officeart/2005/8/layout/hierarchy2"/>
    <dgm:cxn modelId="{D62E9A07-FA41-447D-A4BA-F9B3BBF10611}" type="presParOf" srcId="{1423A7F0-EDBF-4CF1-A918-3E1FE3F659A5}" destId="{CC36115F-A9D7-4B92-9A2B-3865A137B391}" srcOrd="1" destOrd="0" presId="urn:microsoft.com/office/officeart/2005/8/layout/hierarchy2"/>
    <dgm:cxn modelId="{2EFAE273-A2E3-4574-A352-B8AF5626D5F9}" type="presParOf" srcId="{CC36115F-A9D7-4B92-9A2B-3865A137B391}" destId="{4DA24022-3A33-4F12-922A-4F522B401F03}" srcOrd="0" destOrd="0" presId="urn:microsoft.com/office/officeart/2005/8/layout/hierarchy2"/>
    <dgm:cxn modelId="{7E1BDA8D-1F2B-41CE-ADD3-533C0EB15DEA}" type="presParOf" srcId="{CC36115F-A9D7-4B92-9A2B-3865A137B391}" destId="{985ED0AB-6FA3-49F8-9B32-40897B877CA6}" srcOrd="1" destOrd="0" presId="urn:microsoft.com/office/officeart/2005/8/layout/hierarchy2"/>
    <dgm:cxn modelId="{2FE43971-27C8-4BB0-8E3B-88290D48F79B}" type="presParOf" srcId="{985ED0AB-6FA3-49F8-9B32-40897B877CA6}" destId="{93B61B0A-4103-4240-98ED-016966CA0341}" srcOrd="0" destOrd="0" presId="urn:microsoft.com/office/officeart/2005/8/layout/hierarchy2"/>
    <dgm:cxn modelId="{5B77AFAB-CBED-4533-BFB2-0C11E42BEEBF}" type="presParOf" srcId="{93B61B0A-4103-4240-98ED-016966CA0341}" destId="{5675F012-BCBE-4FE1-BBCC-57E2D51796C5}" srcOrd="0" destOrd="0" presId="urn:microsoft.com/office/officeart/2005/8/layout/hierarchy2"/>
    <dgm:cxn modelId="{D7CA72E7-B404-4D93-92C3-946F5C908721}" type="presParOf" srcId="{985ED0AB-6FA3-49F8-9B32-40897B877CA6}" destId="{FACB1A5D-0AC2-437B-91E1-0850387C3955}" srcOrd="1" destOrd="0" presId="urn:microsoft.com/office/officeart/2005/8/layout/hierarchy2"/>
    <dgm:cxn modelId="{BDB8B306-1A1C-44AB-B228-DD78F1154166}" type="presParOf" srcId="{FACB1A5D-0AC2-437B-91E1-0850387C3955}" destId="{7738AC30-B101-4ECC-9073-89CB96215671}" srcOrd="0" destOrd="0" presId="urn:microsoft.com/office/officeart/2005/8/layout/hierarchy2"/>
    <dgm:cxn modelId="{CA2DD833-A038-40D5-B147-D013C11645F1}" type="presParOf" srcId="{FACB1A5D-0AC2-437B-91E1-0850387C3955}" destId="{1E17E313-409C-4239-A71F-556E17C0C02C}" srcOrd="1" destOrd="0" presId="urn:microsoft.com/office/officeart/2005/8/layout/hierarchy2"/>
    <dgm:cxn modelId="{94FF4F07-D552-4773-8D4D-2C04F313B963}" type="presParOf" srcId="{985ED0AB-6FA3-49F8-9B32-40897B877CA6}" destId="{8EA5EE9A-4ED7-462B-929D-8919809BEE45}" srcOrd="2" destOrd="0" presId="urn:microsoft.com/office/officeart/2005/8/layout/hierarchy2"/>
    <dgm:cxn modelId="{F266E7EF-51E6-4DB5-8EE2-0D296AD31564}" type="presParOf" srcId="{8EA5EE9A-4ED7-462B-929D-8919809BEE45}" destId="{03C50D3A-069F-410F-BB28-7A508AC31FD5}" srcOrd="0" destOrd="0" presId="urn:microsoft.com/office/officeart/2005/8/layout/hierarchy2"/>
    <dgm:cxn modelId="{B8812858-76D9-4156-BD5B-7CD2A62E777D}" type="presParOf" srcId="{985ED0AB-6FA3-49F8-9B32-40897B877CA6}" destId="{0BD8F6D6-F42C-4BB7-8DEB-B1EC7A02675E}" srcOrd="3" destOrd="0" presId="urn:microsoft.com/office/officeart/2005/8/layout/hierarchy2"/>
    <dgm:cxn modelId="{E206512A-D055-44A9-B250-FAEC2CD4CDAD}" type="presParOf" srcId="{0BD8F6D6-F42C-4BB7-8DEB-B1EC7A02675E}" destId="{9AB79CD2-C0CC-4A61-8F4A-D3A50C794FD4}" srcOrd="0" destOrd="0" presId="urn:microsoft.com/office/officeart/2005/8/layout/hierarchy2"/>
    <dgm:cxn modelId="{C08C6205-2E8F-45AE-9128-F6553716CF7D}" type="presParOf" srcId="{0BD8F6D6-F42C-4BB7-8DEB-B1EC7A02675E}" destId="{D84D2201-3B4D-4DC4-8326-7532EC9824BF}" srcOrd="1" destOrd="0" presId="urn:microsoft.com/office/officeart/2005/8/layout/hierarchy2"/>
    <dgm:cxn modelId="{73D91DA7-86AF-4052-AAD1-9AF9E48940E5}" type="presParOf" srcId="{985ED0AB-6FA3-49F8-9B32-40897B877CA6}" destId="{AD89079A-C88E-4863-BF92-3F60231E9FC0}" srcOrd="4" destOrd="0" presId="urn:microsoft.com/office/officeart/2005/8/layout/hierarchy2"/>
    <dgm:cxn modelId="{FEEF299A-E180-4E65-AE6C-5F549471E6FA}" type="presParOf" srcId="{AD89079A-C88E-4863-BF92-3F60231E9FC0}" destId="{07A5E40B-61FB-4427-A823-188E9582914A}" srcOrd="0" destOrd="0" presId="urn:microsoft.com/office/officeart/2005/8/layout/hierarchy2"/>
    <dgm:cxn modelId="{5489B0B6-6728-4A21-99EE-4AFE40F845B4}" type="presParOf" srcId="{985ED0AB-6FA3-49F8-9B32-40897B877CA6}" destId="{10585055-AC12-472A-8BDF-44ADA3DFF399}" srcOrd="5" destOrd="0" presId="urn:microsoft.com/office/officeart/2005/8/layout/hierarchy2"/>
    <dgm:cxn modelId="{E2301EA6-0E1F-4AD0-BC7E-0A41B93446C8}" type="presParOf" srcId="{10585055-AC12-472A-8BDF-44ADA3DFF399}" destId="{6E2E92F9-2FAA-4CBE-B0E4-7A1BCB3E8601}" srcOrd="0" destOrd="0" presId="urn:microsoft.com/office/officeart/2005/8/layout/hierarchy2"/>
    <dgm:cxn modelId="{9CCF8E61-08ED-4BD1-AD73-0BFD59E54525}" type="presParOf" srcId="{10585055-AC12-472A-8BDF-44ADA3DFF399}" destId="{B9189645-78D9-4D0F-86E2-7BA8C8C2DA10}" srcOrd="1" destOrd="0" presId="urn:microsoft.com/office/officeart/2005/8/layout/hierarchy2"/>
    <dgm:cxn modelId="{CEB03A74-FC90-4CF9-B76E-1129C18B22B7}" type="presParOf" srcId="{1423A7F0-EDBF-4CF1-A918-3E1FE3F659A5}" destId="{3CFD43EF-8AF0-4ED8-9D5C-B23EBE95DE89}" srcOrd="2" destOrd="0" presId="urn:microsoft.com/office/officeart/2005/8/layout/hierarchy2"/>
    <dgm:cxn modelId="{66BE116F-64F8-4650-A6F7-0E120C40F883}" type="presParOf" srcId="{3CFD43EF-8AF0-4ED8-9D5C-B23EBE95DE89}" destId="{78E410A8-F9A4-41A6-8761-90F31483A96C}" srcOrd="0" destOrd="0" presId="urn:microsoft.com/office/officeart/2005/8/layout/hierarchy2"/>
    <dgm:cxn modelId="{91D93582-2486-4D53-9279-D697E9D27878}" type="presParOf" srcId="{1423A7F0-EDBF-4CF1-A918-3E1FE3F659A5}" destId="{52839EE1-E384-4E10-BD8C-263655E3B0A5}" srcOrd="3" destOrd="0" presId="urn:microsoft.com/office/officeart/2005/8/layout/hierarchy2"/>
    <dgm:cxn modelId="{B316DE65-0A8E-4666-A616-B4FF56776FE2}" type="presParOf" srcId="{52839EE1-E384-4E10-BD8C-263655E3B0A5}" destId="{7E7F8868-1FD4-411D-9714-C8B5C5945F64}" srcOrd="0" destOrd="0" presId="urn:microsoft.com/office/officeart/2005/8/layout/hierarchy2"/>
    <dgm:cxn modelId="{49F70B1E-884E-4122-BA87-0421F79559BA}" type="presParOf" srcId="{52839EE1-E384-4E10-BD8C-263655E3B0A5}" destId="{E2777123-C0F6-43FB-9CB7-E0D59530F3F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FDC13-124E-4DB2-8F10-A54154C2C9CD}">
      <dsp:nvSpPr>
        <dsp:cNvPr id="0" name=""/>
        <dsp:cNvSpPr/>
      </dsp:nvSpPr>
      <dsp:spPr>
        <a:xfrm>
          <a:off x="58375" y="2147513"/>
          <a:ext cx="2200061" cy="1468402"/>
        </a:xfrm>
        <a:prstGeom prst="roundRect">
          <a:avLst>
            <a:gd name="adj" fmla="val 10000"/>
          </a:avLst>
        </a:prstGeom>
        <a:solidFill>
          <a:srgbClr val="FF0000"/>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i="0" kern="1200" baseline="0" dirty="0">
              <a:solidFill>
                <a:schemeClr val="bg1"/>
              </a:solidFill>
              <a:latin typeface="Arial" panose="020B0604020202020204" pitchFamily="34" charset="0"/>
              <a:cs typeface="Arial" panose="020B0604020202020204" pitchFamily="34" charset="0"/>
            </a:rPr>
            <a:t>OAC</a:t>
          </a:r>
        </a:p>
        <a:p>
          <a:pPr marL="0" lvl="0" indent="0" algn="ctr" defTabSz="977900">
            <a:lnSpc>
              <a:spcPct val="90000"/>
            </a:lnSpc>
            <a:spcBef>
              <a:spcPct val="0"/>
            </a:spcBef>
            <a:spcAft>
              <a:spcPct val="35000"/>
            </a:spcAft>
            <a:buNone/>
          </a:pPr>
          <a:r>
            <a:rPr lang="en-US" sz="2200" b="1" i="0" kern="1200" baseline="0" dirty="0">
              <a:solidFill>
                <a:schemeClr val="bg1"/>
              </a:solidFill>
              <a:latin typeface="Arial" panose="020B0604020202020204" pitchFamily="34" charset="0"/>
              <a:cs typeface="Arial" panose="020B0604020202020204" pitchFamily="34" charset="0"/>
            </a:rPr>
            <a:t>Interruption</a:t>
          </a:r>
        </a:p>
      </dsp:txBody>
      <dsp:txXfrm>
        <a:off x="101383" y="2190521"/>
        <a:ext cx="2114045" cy="1382386"/>
      </dsp:txXfrm>
    </dsp:sp>
    <dsp:sp modelId="{600121D2-5CDE-438A-8A3B-85898C4950CC}">
      <dsp:nvSpPr>
        <dsp:cNvPr id="0" name=""/>
        <dsp:cNvSpPr/>
      </dsp:nvSpPr>
      <dsp:spPr>
        <a:xfrm rot="19457599">
          <a:off x="2138590" y="2482382"/>
          <a:ext cx="1275064" cy="54492"/>
        </a:xfrm>
        <a:custGeom>
          <a:avLst/>
          <a:gdLst/>
          <a:ahLst/>
          <a:cxnLst/>
          <a:rect l="0" t="0" r="0" b="0"/>
          <a:pathLst>
            <a:path>
              <a:moveTo>
                <a:pt x="0" y="27246"/>
              </a:moveTo>
              <a:lnTo>
                <a:pt x="1275064" y="2724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4246" y="2477751"/>
        <a:ext cx="63753" cy="63753"/>
      </dsp:txXfrm>
    </dsp:sp>
    <dsp:sp modelId="{4DA24022-3A33-4F12-922A-4F522B401F03}">
      <dsp:nvSpPr>
        <dsp:cNvPr id="0" name=""/>
        <dsp:cNvSpPr/>
      </dsp:nvSpPr>
      <dsp:spPr>
        <a:xfrm>
          <a:off x="3293808" y="1490434"/>
          <a:ext cx="2588429" cy="1294214"/>
        </a:xfrm>
        <a:prstGeom prst="roundRect">
          <a:avLst>
            <a:gd name="adj" fmla="val 10000"/>
          </a:avLst>
        </a:prstGeom>
        <a:solidFill>
          <a:srgbClr val="FFC000"/>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tx1"/>
              </a:solidFill>
            </a:rPr>
            <a:t>Yes</a:t>
          </a:r>
        </a:p>
      </dsp:txBody>
      <dsp:txXfrm>
        <a:off x="3331714" y="1528340"/>
        <a:ext cx="2512617" cy="1218402"/>
      </dsp:txXfrm>
    </dsp:sp>
    <dsp:sp modelId="{93B61B0A-4103-4240-98ED-016966CA0341}">
      <dsp:nvSpPr>
        <dsp:cNvPr id="0" name=""/>
        <dsp:cNvSpPr/>
      </dsp:nvSpPr>
      <dsp:spPr>
        <a:xfrm rot="18289469">
          <a:off x="5493395" y="1366122"/>
          <a:ext cx="1813055" cy="54492"/>
        </a:xfrm>
        <a:custGeom>
          <a:avLst/>
          <a:gdLst/>
          <a:ahLst/>
          <a:cxnLst/>
          <a:rect l="0" t="0" r="0" b="0"/>
          <a:pathLst>
            <a:path>
              <a:moveTo>
                <a:pt x="0" y="27246"/>
              </a:moveTo>
              <a:lnTo>
                <a:pt x="1813055" y="2724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354597" y="1348041"/>
        <a:ext cx="90652" cy="90652"/>
      </dsp:txXfrm>
    </dsp:sp>
    <dsp:sp modelId="{7738AC30-B101-4ECC-9073-89CB96215671}">
      <dsp:nvSpPr>
        <dsp:cNvPr id="0" name=""/>
        <dsp:cNvSpPr/>
      </dsp:nvSpPr>
      <dsp:spPr>
        <a:xfrm>
          <a:off x="6917609" y="2087"/>
          <a:ext cx="2588429" cy="1294214"/>
        </a:xfrm>
        <a:prstGeom prst="roundRect">
          <a:avLst>
            <a:gd name="adj" fmla="val 10000"/>
          </a:avLst>
        </a:prstGeom>
        <a:solidFill>
          <a:schemeClr val="accent6">
            <a:lumMod val="60000"/>
            <a:lumOff val="40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tx1"/>
              </a:solidFill>
            </a:rPr>
            <a:t>When to Stop</a:t>
          </a:r>
        </a:p>
      </dsp:txBody>
      <dsp:txXfrm>
        <a:off x="6955515" y="39993"/>
        <a:ext cx="2512617" cy="1218402"/>
      </dsp:txXfrm>
    </dsp:sp>
    <dsp:sp modelId="{8EA5EE9A-4ED7-462B-929D-8919809BEE45}">
      <dsp:nvSpPr>
        <dsp:cNvPr id="0" name=""/>
        <dsp:cNvSpPr/>
      </dsp:nvSpPr>
      <dsp:spPr>
        <a:xfrm>
          <a:off x="5882237" y="2110295"/>
          <a:ext cx="1035371" cy="54492"/>
        </a:xfrm>
        <a:custGeom>
          <a:avLst/>
          <a:gdLst/>
          <a:ahLst/>
          <a:cxnLst/>
          <a:rect l="0" t="0" r="0" b="0"/>
          <a:pathLst>
            <a:path>
              <a:moveTo>
                <a:pt x="0" y="27246"/>
              </a:moveTo>
              <a:lnTo>
                <a:pt x="1035371" y="2724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374039" y="2111657"/>
        <a:ext cx="51768" cy="51768"/>
      </dsp:txXfrm>
    </dsp:sp>
    <dsp:sp modelId="{9AB79CD2-C0CC-4A61-8F4A-D3A50C794FD4}">
      <dsp:nvSpPr>
        <dsp:cNvPr id="0" name=""/>
        <dsp:cNvSpPr/>
      </dsp:nvSpPr>
      <dsp:spPr>
        <a:xfrm>
          <a:off x="6917609" y="1490434"/>
          <a:ext cx="2588429" cy="1294214"/>
        </a:xfrm>
        <a:prstGeom prst="roundRect">
          <a:avLst>
            <a:gd name="adj" fmla="val 10000"/>
          </a:avLst>
        </a:prstGeom>
        <a:solidFill>
          <a:schemeClr val="accent6">
            <a:lumMod val="60000"/>
            <a:lumOff val="40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tx1"/>
              </a:solidFill>
            </a:rPr>
            <a:t>Bridge or Not</a:t>
          </a:r>
        </a:p>
      </dsp:txBody>
      <dsp:txXfrm>
        <a:off x="6955515" y="1528340"/>
        <a:ext cx="2512617" cy="1218402"/>
      </dsp:txXfrm>
    </dsp:sp>
    <dsp:sp modelId="{AD89079A-C88E-4863-BF92-3F60231E9FC0}">
      <dsp:nvSpPr>
        <dsp:cNvPr id="0" name=""/>
        <dsp:cNvSpPr/>
      </dsp:nvSpPr>
      <dsp:spPr>
        <a:xfrm rot="3310531">
          <a:off x="5493395" y="2854468"/>
          <a:ext cx="1813055" cy="54492"/>
        </a:xfrm>
        <a:custGeom>
          <a:avLst/>
          <a:gdLst/>
          <a:ahLst/>
          <a:cxnLst/>
          <a:rect l="0" t="0" r="0" b="0"/>
          <a:pathLst>
            <a:path>
              <a:moveTo>
                <a:pt x="0" y="27246"/>
              </a:moveTo>
              <a:lnTo>
                <a:pt x="1813055" y="2724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354597" y="2836388"/>
        <a:ext cx="90652" cy="90652"/>
      </dsp:txXfrm>
    </dsp:sp>
    <dsp:sp modelId="{6E2E92F9-2FAA-4CBE-B0E4-7A1BCB3E8601}">
      <dsp:nvSpPr>
        <dsp:cNvPr id="0" name=""/>
        <dsp:cNvSpPr/>
      </dsp:nvSpPr>
      <dsp:spPr>
        <a:xfrm>
          <a:off x="6917609" y="2978780"/>
          <a:ext cx="2588429" cy="1294214"/>
        </a:xfrm>
        <a:prstGeom prst="roundRect">
          <a:avLst>
            <a:gd name="adj" fmla="val 10000"/>
          </a:avLst>
        </a:prstGeom>
        <a:solidFill>
          <a:schemeClr val="accent6">
            <a:lumMod val="60000"/>
            <a:lumOff val="40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tx1"/>
              </a:solidFill>
            </a:rPr>
            <a:t>When to Restart</a:t>
          </a:r>
        </a:p>
      </dsp:txBody>
      <dsp:txXfrm>
        <a:off x="6955515" y="3016686"/>
        <a:ext cx="2512617" cy="1218402"/>
      </dsp:txXfrm>
    </dsp:sp>
    <dsp:sp modelId="{3CFD43EF-8AF0-4ED8-9D5C-B23EBE95DE89}">
      <dsp:nvSpPr>
        <dsp:cNvPr id="0" name=""/>
        <dsp:cNvSpPr/>
      </dsp:nvSpPr>
      <dsp:spPr>
        <a:xfrm rot="2142401">
          <a:off x="2138590" y="3226555"/>
          <a:ext cx="1275064" cy="54492"/>
        </a:xfrm>
        <a:custGeom>
          <a:avLst/>
          <a:gdLst/>
          <a:ahLst/>
          <a:cxnLst/>
          <a:rect l="0" t="0" r="0" b="0"/>
          <a:pathLst>
            <a:path>
              <a:moveTo>
                <a:pt x="0" y="27246"/>
              </a:moveTo>
              <a:lnTo>
                <a:pt x="1275064" y="2724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4246" y="3221924"/>
        <a:ext cx="63753" cy="63753"/>
      </dsp:txXfrm>
    </dsp:sp>
    <dsp:sp modelId="{7E7F8868-1FD4-411D-9714-C8B5C5945F64}">
      <dsp:nvSpPr>
        <dsp:cNvPr id="0" name=""/>
        <dsp:cNvSpPr/>
      </dsp:nvSpPr>
      <dsp:spPr>
        <a:xfrm>
          <a:off x="3293808" y="2978780"/>
          <a:ext cx="2588429" cy="1294214"/>
        </a:xfrm>
        <a:prstGeom prst="roundRect">
          <a:avLst>
            <a:gd name="adj" fmla="val 10000"/>
          </a:avLst>
        </a:prstGeom>
        <a:solidFill>
          <a:srgbClr val="FFC000"/>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tx1"/>
              </a:solidFill>
            </a:rPr>
            <a:t>No</a:t>
          </a:r>
        </a:p>
      </dsp:txBody>
      <dsp:txXfrm>
        <a:off x="3331714" y="3016686"/>
        <a:ext cx="2512617" cy="12184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B7E85-3E81-4991-AA90-4511867FB188}" type="datetimeFigureOut">
              <a:rPr lang="en-US" smtClean="0"/>
              <a:t>10/29/2020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EF19D-43FA-411D-B9EF-0711736BD79A}" type="slidenum">
              <a:rPr lang="en-US" smtClean="0"/>
              <a:t>‹#›</a:t>
            </a:fld>
            <a:endParaRPr lang="en-US"/>
          </a:p>
        </p:txBody>
      </p:sp>
    </p:spTree>
    <p:extLst>
      <p:ext uri="{BB962C8B-B14F-4D97-AF65-F5344CB8AC3E}">
        <p14:creationId xmlns:p14="http://schemas.microsoft.com/office/powerpoint/2010/main" val="173954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fr-FR" b="1" dirty="0">
                <a:latin typeface="Arial" panose="020B0604020202020204" pitchFamily="34" charset="0"/>
                <a:ea typeface="ＭＳ Ｐゴシック" panose="020B0600070205080204" pitchFamily="34" charset="-128"/>
              </a:rPr>
              <a:t>LAURENT</a:t>
            </a:r>
          </a:p>
          <a:p>
            <a:endParaRPr lang="en-CA" altLang="fr-FR" dirty="0">
              <a:latin typeface="Arial" panose="020B0604020202020204" pitchFamily="34" charset="0"/>
              <a:ea typeface="ＭＳ Ｐゴシック" panose="020B0600070205080204" pitchFamily="34" charset="-128"/>
            </a:endParaRPr>
          </a:p>
          <a:p>
            <a:r>
              <a:rPr lang="en-CA" altLang="fr-FR" dirty="0">
                <a:latin typeface="Arial" panose="020B0604020202020204" pitchFamily="34" charset="0"/>
                <a:ea typeface="ＭＳ Ｐゴシック" panose="020B0600070205080204" pitchFamily="34" charset="-128"/>
              </a:rPr>
              <a:t>The Canadian Cardiovascular Society (CCS) Atrial Fibrillation (AF) Guidelines committee provides periodic reviews of new data to produce focused updates that address clinically-important advances in AF management. </a:t>
            </a:r>
          </a:p>
          <a:p>
            <a:endParaRPr lang="en-CA" altLang="fr-FR"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2020 iteration of the CCS AF guidelines represents a comprehensive renewal that integrates, updates and replaces the past decade of guidelines, recommendations, and practical tips. It is intended to be used by practising clinicians across all disciplines who care for patients with AF.</a:t>
            </a:r>
            <a:r>
              <a:rPr lang="fr-CA" dirty="0">
                <a:effectLst/>
              </a:rPr>
              <a:t> </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a:t>
            </a:fld>
            <a:endParaRPr lang="en-US"/>
          </a:p>
        </p:txBody>
      </p:sp>
    </p:spTree>
    <p:extLst>
      <p:ext uri="{BB962C8B-B14F-4D97-AF65-F5344CB8AC3E}">
        <p14:creationId xmlns:p14="http://schemas.microsoft.com/office/powerpoint/2010/main" val="637119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27</a:t>
            </a:fld>
            <a:endParaRPr lang="en-US"/>
          </a:p>
        </p:txBody>
      </p:sp>
    </p:spTree>
    <p:extLst>
      <p:ext uri="{BB962C8B-B14F-4D97-AF65-F5344CB8AC3E}">
        <p14:creationId xmlns:p14="http://schemas.microsoft.com/office/powerpoint/2010/main" val="185627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28</a:t>
            </a:fld>
            <a:endParaRPr lang="en-US"/>
          </a:p>
        </p:txBody>
      </p:sp>
    </p:spTree>
    <p:extLst>
      <p:ext uri="{BB962C8B-B14F-4D97-AF65-F5344CB8AC3E}">
        <p14:creationId xmlns:p14="http://schemas.microsoft.com/office/powerpoint/2010/main" val="291131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29</a:t>
            </a:fld>
            <a:endParaRPr lang="en-US"/>
          </a:p>
        </p:txBody>
      </p:sp>
    </p:spTree>
    <p:extLst>
      <p:ext uri="{BB962C8B-B14F-4D97-AF65-F5344CB8AC3E}">
        <p14:creationId xmlns:p14="http://schemas.microsoft.com/office/powerpoint/2010/main" val="318526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30</a:t>
            </a:fld>
            <a:endParaRPr lang="en-US"/>
          </a:p>
        </p:txBody>
      </p:sp>
    </p:spTree>
    <p:extLst>
      <p:ext uri="{BB962C8B-B14F-4D97-AF65-F5344CB8AC3E}">
        <p14:creationId xmlns:p14="http://schemas.microsoft.com/office/powerpoint/2010/main" val="342411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31</a:t>
            </a:fld>
            <a:endParaRPr lang="en-US"/>
          </a:p>
        </p:txBody>
      </p:sp>
    </p:spTree>
    <p:extLst>
      <p:ext uri="{BB962C8B-B14F-4D97-AF65-F5344CB8AC3E}">
        <p14:creationId xmlns:p14="http://schemas.microsoft.com/office/powerpoint/2010/main" val="188266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decide of you need to bridge or not</a:t>
            </a:r>
          </a:p>
        </p:txBody>
      </p:sp>
      <p:sp>
        <p:nvSpPr>
          <p:cNvPr id="4" name="Slide Number Placeholder 3"/>
          <p:cNvSpPr>
            <a:spLocks noGrp="1"/>
          </p:cNvSpPr>
          <p:nvPr>
            <p:ph type="sldNum" sz="quarter" idx="5"/>
          </p:nvPr>
        </p:nvSpPr>
        <p:spPr/>
        <p:txBody>
          <a:bodyPr/>
          <a:lstStyle/>
          <a:p>
            <a:fld id="{C7AEC436-A9CB-41E4-ACD1-B5F2C8AFF8F9}" type="slidenum">
              <a:rPr lang="en-US" smtClean="0"/>
              <a:t>32</a:t>
            </a:fld>
            <a:endParaRPr lang="en-US"/>
          </a:p>
        </p:txBody>
      </p:sp>
    </p:spTree>
    <p:extLst>
      <p:ext uri="{BB962C8B-B14F-4D97-AF65-F5344CB8AC3E}">
        <p14:creationId xmlns:p14="http://schemas.microsoft.com/office/powerpoint/2010/main" val="257174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33</a:t>
            </a:fld>
            <a:endParaRPr lang="en-US"/>
          </a:p>
        </p:txBody>
      </p:sp>
    </p:spTree>
    <p:extLst>
      <p:ext uri="{BB962C8B-B14F-4D97-AF65-F5344CB8AC3E}">
        <p14:creationId xmlns:p14="http://schemas.microsoft.com/office/powerpoint/2010/main" val="2091307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34</a:t>
            </a:fld>
            <a:endParaRPr lang="en-US"/>
          </a:p>
        </p:txBody>
      </p:sp>
    </p:spTree>
    <p:extLst>
      <p:ext uri="{BB962C8B-B14F-4D97-AF65-F5344CB8AC3E}">
        <p14:creationId xmlns:p14="http://schemas.microsoft.com/office/powerpoint/2010/main" val="371034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35</a:t>
            </a:fld>
            <a:endParaRPr lang="en-US"/>
          </a:p>
        </p:txBody>
      </p:sp>
    </p:spTree>
    <p:extLst>
      <p:ext uri="{BB962C8B-B14F-4D97-AF65-F5344CB8AC3E}">
        <p14:creationId xmlns:p14="http://schemas.microsoft.com/office/powerpoint/2010/main" val="309633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36</a:t>
            </a:fld>
            <a:endParaRPr lang="en-US"/>
          </a:p>
        </p:txBody>
      </p:sp>
    </p:spTree>
    <p:extLst>
      <p:ext uri="{BB962C8B-B14F-4D97-AF65-F5344CB8AC3E}">
        <p14:creationId xmlns:p14="http://schemas.microsoft.com/office/powerpoint/2010/main" val="217752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LAURENT</a:t>
            </a:r>
            <a:endParaRPr lang="fr-CA" altLang="fr-FR" b="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document was developed in accordance with CCS best practices and the Grading of Recommendations, Assessment, Development, and Evaluation (GRADE) approach.</a:t>
            </a:r>
            <a:r>
              <a:rPr lang="en-CA" sz="1200" kern="1200" baseline="30000" dirty="0">
                <a:solidFill>
                  <a:schemeClr val="tx1"/>
                </a:solidFill>
                <a:effectLst/>
                <a:latin typeface="+mn-lt"/>
                <a:ea typeface="+mn-ea"/>
                <a:cs typeface="+mn-cs"/>
              </a:rPr>
              <a:t>9</a:t>
            </a:r>
            <a:r>
              <a:rPr lang="en-CA" sz="1200" kern="1200" dirty="0">
                <a:solidFill>
                  <a:schemeClr val="tx1"/>
                </a:solidFill>
                <a:effectLst/>
                <a:latin typeface="+mn-lt"/>
                <a:ea typeface="+mn-ea"/>
                <a:cs typeface="+mn-cs"/>
              </a:rPr>
              <a:t> The primary panelists developed the scope of the document, identified topics for review, performed the literature review, evaluated the quality of evidence, and drafted the recommendations. A systematic search was performed to identify relevant studies within each topic, including systematic reviews and meta-analyses. Draft recommendations were presented, reviewed, and refined by the primary panel. Final review was performed by the primary and secondary panels, with each recommendation achieving more than 90%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Peer review of the guideline document was provided by external content experts, patient partners, and the CCS Guidelines Committee. The final draft was presented and approved by the CCS Executive Committee. </a:t>
            </a:r>
            <a:endParaRPr lang="fr-CA" altLang="fr-FR" dirty="0">
              <a:latin typeface="Arial" panose="020B0604020202020204" pitchFamily="34" charset="0"/>
              <a:ea typeface="ＭＳ Ｐゴシック" panose="020B0600070205080204" pitchFamily="34" charset="-128"/>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Quality of evidence was evaluated according to the GRADE approach. Evidence derived from randomised clinical trials (RCTs) was initially estimated as high quality evidence, with observational evidence initially deemed low quality evidence. These estimates were further refined through detailed appraisal into four categorical grades (“high,” “moderate,” “low,” and “very low”) based on a consideration of the risk of bias, confounding, consistency of results, directness of evidence, precision, publication bias, magnitude of effect, and dose-response gradient. </a:t>
            </a:r>
            <a:endParaRPr lang="fr-FR" altLang="fr-FR"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6</a:t>
            </a:fld>
            <a:endParaRPr lang="en-US"/>
          </a:p>
        </p:txBody>
      </p:sp>
    </p:spTree>
    <p:extLst>
      <p:ext uri="{BB962C8B-B14F-4D97-AF65-F5344CB8AC3E}">
        <p14:creationId xmlns:p14="http://schemas.microsoft.com/office/powerpoint/2010/main" val="338187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37</a:t>
            </a:fld>
            <a:endParaRPr lang="en-US"/>
          </a:p>
        </p:txBody>
      </p:sp>
    </p:spTree>
    <p:extLst>
      <p:ext uri="{BB962C8B-B14F-4D97-AF65-F5344CB8AC3E}">
        <p14:creationId xmlns:p14="http://schemas.microsoft.com/office/powerpoint/2010/main" val="200519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38</a:t>
            </a:fld>
            <a:endParaRPr lang="en-US"/>
          </a:p>
        </p:txBody>
      </p:sp>
    </p:spTree>
    <p:extLst>
      <p:ext uri="{BB962C8B-B14F-4D97-AF65-F5344CB8AC3E}">
        <p14:creationId xmlns:p14="http://schemas.microsoft.com/office/powerpoint/2010/main" val="2644453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EC436-A9CB-41E4-ACD1-B5F2C8AFF8F9}" type="slidenum">
              <a:rPr lang="en-US" smtClean="0"/>
              <a:t>39</a:t>
            </a:fld>
            <a:endParaRPr lang="en-US"/>
          </a:p>
        </p:txBody>
      </p:sp>
    </p:spTree>
    <p:extLst>
      <p:ext uri="{BB962C8B-B14F-4D97-AF65-F5344CB8AC3E}">
        <p14:creationId xmlns:p14="http://schemas.microsoft.com/office/powerpoint/2010/main" val="385692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review screening in the general population, those with implantable cardiac devices and for patients with ESUS.</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40</a:t>
            </a:fld>
            <a:endParaRPr lang="en-US"/>
          </a:p>
        </p:txBody>
      </p:sp>
    </p:spTree>
    <p:extLst>
      <p:ext uri="{BB962C8B-B14F-4D97-AF65-F5344CB8AC3E}">
        <p14:creationId xmlns:p14="http://schemas.microsoft.com/office/powerpoint/2010/main" val="1432567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Screening initiatives that identify asymptomatic AF provide an opportunity for early initiation of treatment</a:t>
            </a:r>
            <a:r>
              <a:rPr lang="en-CA" sz="1000" dirty="0">
                <a:effectLst/>
              </a:rPr>
              <a:t> including </a:t>
            </a:r>
            <a:r>
              <a:rPr lang="en-CA" sz="1200" kern="1200" dirty="0">
                <a:solidFill>
                  <a:schemeClr val="tx1"/>
                </a:solidFill>
                <a:effectLst/>
                <a:latin typeface="+mn-lt"/>
                <a:ea typeface="+mn-ea"/>
                <a:cs typeface="+mn-cs"/>
              </a:rPr>
              <a:t>stroke prevention therapy to reduce the risk of AF-related complications.</a:t>
            </a:r>
            <a:r>
              <a:rPr lang="en-CA" sz="1000" dirty="0">
                <a:effectLst/>
              </a:rPr>
              <a:t> </a:t>
            </a:r>
            <a:endParaRPr lang="en-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tx1"/>
                </a:solidFill>
                <a:effectLst/>
                <a:latin typeface="+mn-lt"/>
                <a:ea typeface="+mn-ea"/>
                <a:cs typeface="+mn-cs"/>
              </a:rPr>
              <a:t>This is a figure from a recent, large systematic review of 19 studies from multiple countries including the 2 screening studies we conducted in Canada, the </a:t>
            </a:r>
            <a:r>
              <a:rPr lang="en-CA" sz="1200" kern="1200" dirty="0">
                <a:solidFill>
                  <a:schemeClr val="tx1"/>
                </a:solidFill>
                <a:effectLst/>
                <a:latin typeface="+mn-lt"/>
                <a:ea typeface="+mn-ea"/>
                <a:cs typeface="+mn-cs"/>
              </a:rPr>
              <a:t>detection rate for cases of new AF </a:t>
            </a:r>
            <a:r>
              <a:rPr lang="en-CA" sz="1000" kern="1200" dirty="0">
                <a:solidFill>
                  <a:schemeClr val="tx1"/>
                </a:solidFill>
                <a:effectLst/>
                <a:latin typeface="+mn-lt"/>
                <a:ea typeface="+mn-ea"/>
                <a:cs typeface="+mn-cs"/>
              </a:rPr>
              <a:t>was 1.44% for those </a:t>
            </a:r>
            <a:r>
              <a:rPr lang="en-CA" sz="1000" u="sng" kern="1200" dirty="0">
                <a:solidFill>
                  <a:schemeClr val="tx1"/>
                </a:solidFill>
                <a:effectLst/>
                <a:latin typeface="+mn-lt"/>
                <a:ea typeface="+mn-ea"/>
                <a:cs typeface="+mn-cs"/>
              </a:rPr>
              <a:t>&gt; </a:t>
            </a:r>
            <a:r>
              <a:rPr lang="en-CA" sz="1000" kern="1200" dirty="0">
                <a:solidFill>
                  <a:schemeClr val="tx1"/>
                </a:solidFill>
                <a:effectLst/>
                <a:latin typeface="+mn-lt"/>
                <a:ea typeface="+mn-ea"/>
                <a:cs typeface="+mn-cs"/>
              </a:rPr>
              <a:t>65 years compared to 0.41% for those &lt; 65 years when </a:t>
            </a:r>
            <a:r>
              <a:rPr lang="en-CA" sz="1200" kern="1200" dirty="0">
                <a:solidFill>
                  <a:schemeClr val="tx1"/>
                </a:solidFill>
                <a:effectLst/>
                <a:latin typeface="+mn-lt"/>
                <a:ea typeface="+mn-ea"/>
                <a:cs typeface="+mn-cs"/>
              </a:rPr>
              <a:t>using single time point screen in a general ambulant population.</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41</a:t>
            </a:fld>
            <a:endParaRPr lang="en-US"/>
          </a:p>
        </p:txBody>
      </p:sp>
    </p:spTree>
    <p:extLst>
      <p:ext uri="{BB962C8B-B14F-4D97-AF65-F5344CB8AC3E}">
        <p14:creationId xmlns:p14="http://schemas.microsoft.com/office/powerpoint/2010/main" val="3841669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Multiple screening tools exist. In a pooled analysis, the sensitivity of pulse palpation, BP monitors, non-12-lead ECG, and smart phone-based applications were similar when compared to the gold standard 12-lead ECG, but specificity was lower with pulse palpation. Given the simplicity, ease of use and cost-effectiveness,</a:t>
            </a:r>
            <a:r>
              <a:rPr lang="en-CA" dirty="0">
                <a:effectLst/>
              </a:rPr>
              <a:t> </a:t>
            </a:r>
            <a:r>
              <a:rPr lang="en-CA" sz="1200" kern="1200" dirty="0">
                <a:solidFill>
                  <a:schemeClr val="tx1"/>
                </a:solidFill>
                <a:effectLst/>
                <a:latin typeface="+mn-lt"/>
                <a:ea typeface="+mn-ea"/>
                <a:cs typeface="+mn-cs"/>
              </a:rPr>
              <a:t>pulse palpation remains the cornerstone for AF detection.</a:t>
            </a:r>
            <a:r>
              <a:rPr lang="en-CA" sz="1200" b="1"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42</a:t>
            </a:fld>
            <a:endParaRPr lang="en-US"/>
          </a:p>
        </p:txBody>
      </p:sp>
    </p:spTree>
    <p:extLst>
      <p:ext uri="{BB962C8B-B14F-4D97-AF65-F5344CB8AC3E}">
        <p14:creationId xmlns:p14="http://schemas.microsoft.com/office/powerpoint/2010/main" val="402745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recommend opportunistic screening for individuals </a:t>
            </a:r>
            <a:r>
              <a:rPr lang="en-CA" sz="1200" u="sng" kern="1200" dirty="0">
                <a:solidFill>
                  <a:schemeClr val="tx1"/>
                </a:solidFill>
                <a:effectLst/>
                <a:latin typeface="+mn-lt"/>
                <a:ea typeface="+mn-ea"/>
                <a:cs typeface="+mn-cs"/>
              </a:rPr>
              <a:t>&gt;</a:t>
            </a:r>
            <a:r>
              <a:rPr lang="en-CA" sz="1200" u="none"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65 years occur at the time of a medical encounter. When screening is pursued pulse-based screening, e.g. manual palpitation, is a reasonable first step. Consideration can also be made to use rhythm-based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recommend downstream confirmatory testing when AF is suspected but not documented i.e. pulse-based screening methods, or when ECG rhythm acquisition does not clearly demonstrate AF.</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43</a:t>
            </a:fld>
            <a:endParaRPr lang="en-US"/>
          </a:p>
        </p:txBody>
      </p:sp>
    </p:spTree>
    <p:extLst>
      <p:ext uri="{BB962C8B-B14F-4D97-AF65-F5344CB8AC3E}">
        <p14:creationId xmlns:p14="http://schemas.microsoft.com/office/powerpoint/2010/main" val="3891711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a:t>
            </a:r>
          </a:p>
        </p:txBody>
      </p:sp>
      <p:sp>
        <p:nvSpPr>
          <p:cNvPr id="4" name="Slide Number Placeholder 3"/>
          <p:cNvSpPr>
            <a:spLocks noGrp="1"/>
          </p:cNvSpPr>
          <p:nvPr>
            <p:ph type="sldNum" sz="quarter" idx="5"/>
          </p:nvPr>
        </p:nvSpPr>
        <p:spPr/>
        <p:txBody>
          <a:bodyPr/>
          <a:lstStyle/>
          <a:p>
            <a:fld id="{40BEF19D-43FA-411D-B9EF-0711736BD79A}" type="slidenum">
              <a:rPr lang="en-US" smtClean="0"/>
              <a:t>44</a:t>
            </a:fld>
            <a:endParaRPr lang="en-US"/>
          </a:p>
        </p:txBody>
      </p:sp>
    </p:spTree>
    <p:extLst>
      <p:ext uri="{BB962C8B-B14F-4D97-AF65-F5344CB8AC3E}">
        <p14:creationId xmlns:p14="http://schemas.microsoft.com/office/powerpoint/2010/main" val="541986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Observational and registry data have demonstrated at least a doubling of thromboembolic risk when AHRE are present compared to their absence.</a:t>
            </a:r>
            <a:r>
              <a:rPr lang="en-CA"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45</a:t>
            </a:fld>
            <a:endParaRPr lang="en-US"/>
          </a:p>
        </p:txBody>
      </p:sp>
    </p:spTree>
    <p:extLst>
      <p:ext uri="{BB962C8B-B14F-4D97-AF65-F5344CB8AC3E}">
        <p14:creationId xmlns:p14="http://schemas.microsoft.com/office/powerpoint/2010/main" val="396132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Adjusted stroke rates observed with AHREs appear to be lower than reported among patients with similar risk profiles and clinically apparent AF. For example, in the TRENDS study a mean CHADS2 score =2.2 had a stroke rate=2.4%/yr. For an individual with  clinical AF, the adjusted stroke rate would be 4%/yr.</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46</a:t>
            </a:fld>
            <a:endParaRPr lang="en-US"/>
          </a:p>
        </p:txBody>
      </p:sp>
    </p:spTree>
    <p:extLst>
      <p:ext uri="{BB962C8B-B14F-4D97-AF65-F5344CB8AC3E}">
        <p14:creationId xmlns:p14="http://schemas.microsoft.com/office/powerpoint/2010/main" val="288347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fr-FR" b="1" dirty="0">
                <a:latin typeface="Arial" panose="020B0604020202020204" pitchFamily="34" charset="0"/>
                <a:ea typeface="ＭＳ Ｐゴシック" panose="020B0600070205080204" pitchFamily="34" charset="-128"/>
              </a:rPr>
              <a:t>LAURENT</a:t>
            </a:r>
          </a:p>
          <a:p>
            <a:endParaRPr lang="fr-FR" altLang="fr-FR"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document was developed in accordance with CCS best practices and the Grading of Recommendations, Assessment, Development, and Evaluation (GRADE) approach.</a:t>
            </a:r>
            <a:r>
              <a:rPr lang="en-CA" sz="1200" kern="1200" baseline="30000" dirty="0">
                <a:solidFill>
                  <a:schemeClr val="tx1"/>
                </a:solidFill>
                <a:effectLst/>
                <a:latin typeface="+mn-lt"/>
                <a:ea typeface="+mn-ea"/>
                <a:cs typeface="+mn-cs"/>
              </a:rPr>
              <a:t>9</a:t>
            </a:r>
            <a:r>
              <a:rPr lang="en-CA" sz="1200" kern="1200" dirty="0">
                <a:solidFill>
                  <a:schemeClr val="tx1"/>
                </a:solidFill>
                <a:effectLst/>
                <a:latin typeface="+mn-lt"/>
                <a:ea typeface="+mn-ea"/>
                <a:cs typeface="+mn-cs"/>
              </a:rPr>
              <a:t> The primary panelists developed the scope of the document, identified topics for review, performed the literature review, evaluated the quality of evidence, and drafted the recommendations. A systematic search was performed to identify relevant studies within each topic, including systematic reviews and meta-analyses. Draft recommendations were presented, reviewed, and refined by the primary panel. Final review was performed by the primary and secondary panels, with each recommendation achieving more than 90%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Peer review of the guideline document was provided by external content experts, patient partners, and the CCS Guidelines Committee. The final draft was presented and approved by the CCS Executive Committee. </a:t>
            </a:r>
            <a:endParaRPr lang="fr-CA" altLang="fr-FR" dirty="0">
              <a:latin typeface="Arial" panose="020B0604020202020204" pitchFamily="34" charset="0"/>
              <a:ea typeface="ＭＳ Ｐゴシック" panose="020B0600070205080204" pitchFamily="34" charset="-128"/>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Quality of evidence was evaluated according to the GRADE approach. Evidence derived from randomised clinical trials (RCTs) was initially estimated as high quality evidence, with observational evidence initially deemed low quality evidence. These estimates were further refined through detailed appraisal into four categorical grades (“high,” “moderate,” “low,” and “very low”) based on a consideration of the risk of bias, confounding, consistency of results, directness of evidence, precision, publication bias, magnitude of effect, and dose-response gradient. </a:t>
            </a:r>
            <a:endParaRPr lang="fr-FR" altLang="fr-FR" dirty="0">
              <a:latin typeface="Arial" panose="020B0604020202020204" pitchFamily="34" charset="0"/>
              <a:ea typeface="ＭＳ Ｐゴシック" panose="020B0600070205080204" pitchFamily="34" charset="-128"/>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Following this evaluation, the strength of recommendation was determined by considering the balance between desirable and undesirable effects (i.e. risk-benefit), confidence in the magnitude of effect (quality of evidence), patient values and preferences, as well as resource considerations.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strength of recommendation was graded as “strong” (the desirable effects outweigh the undesirable effects, and therefore, most individuals will be best served by the recommended course of action) or “weak” (the desirable effects probably outweigh the undesirable effects, indicating that there is a need to consider the individual patient’s clinical details, circumstances, values, and preferences). </a:t>
            </a:r>
            <a:endParaRPr lang="fr-FR" altLang="fr-FR"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7</a:t>
            </a:fld>
            <a:endParaRPr lang="en-US"/>
          </a:p>
        </p:txBody>
      </p:sp>
    </p:spTree>
    <p:extLst>
      <p:ext uri="{BB962C8B-B14F-4D97-AF65-F5344CB8AC3E}">
        <p14:creationId xmlns:p14="http://schemas.microsoft.com/office/powerpoint/2010/main" val="183938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a:t>
            </a:r>
          </a:p>
        </p:txBody>
      </p:sp>
      <p:sp>
        <p:nvSpPr>
          <p:cNvPr id="4" name="Slide Number Placeholder 3"/>
          <p:cNvSpPr>
            <a:spLocks noGrp="1"/>
          </p:cNvSpPr>
          <p:nvPr>
            <p:ph type="sldNum" sz="quarter" idx="5"/>
          </p:nvPr>
        </p:nvSpPr>
        <p:spPr/>
        <p:txBody>
          <a:bodyPr/>
          <a:lstStyle/>
          <a:p>
            <a:fld id="{40BEF19D-43FA-411D-B9EF-0711736BD79A}" type="slidenum">
              <a:rPr lang="en-US" smtClean="0"/>
              <a:t>47</a:t>
            </a:fld>
            <a:endParaRPr lang="en-US"/>
          </a:p>
        </p:txBody>
      </p:sp>
    </p:spTree>
    <p:extLst>
      <p:ext uri="{BB962C8B-B14F-4D97-AF65-F5344CB8AC3E}">
        <p14:creationId xmlns:p14="http://schemas.microsoft.com/office/powerpoint/2010/main" val="2895593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Screening is important in order to identify patients who would benefit from OAC for the secondary prevention of AF-associated thromboembolism</a:t>
            </a:r>
            <a:r>
              <a:rPr lang="en-CA" dirty="0">
                <a:effectLst/>
              </a:rPr>
              <a:t> in place of antiplatelet therapy which is standard of care in those without history of AF</a:t>
            </a:r>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48</a:t>
            </a:fld>
            <a:endParaRPr lang="en-US"/>
          </a:p>
        </p:txBody>
      </p:sp>
    </p:spTree>
    <p:extLst>
      <p:ext uri="{BB962C8B-B14F-4D97-AF65-F5344CB8AC3E}">
        <p14:creationId xmlns:p14="http://schemas.microsoft.com/office/powerpoint/2010/main" val="1400883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the ESUS population, detection of AF is related to burden and improves with increasing intensity of monitoring.</a:t>
            </a:r>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49</a:t>
            </a:fld>
            <a:endParaRPr lang="en-US"/>
          </a:p>
        </p:txBody>
      </p:sp>
    </p:spTree>
    <p:extLst>
      <p:ext uri="{BB962C8B-B14F-4D97-AF65-F5344CB8AC3E}">
        <p14:creationId xmlns:p14="http://schemas.microsoft.com/office/powerpoint/2010/main" val="218126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large RCT </a:t>
            </a:r>
            <a:r>
              <a:rPr lang="en-CA" sz="1200" kern="1200" dirty="0">
                <a:solidFill>
                  <a:schemeClr val="tx1"/>
                </a:solidFill>
                <a:effectLst/>
                <a:latin typeface="+mn-lt"/>
                <a:ea typeface="+mn-ea"/>
                <a:cs typeface="+mn-cs"/>
              </a:rPr>
              <a:t>evaluated prolonged post-discharge cardiac monitoring strategies for the purpose of AF detection following stroke. The EMBRACE trial showed a 30-day monitor detected AF in 16% of patients compared to 3.2% undergoing a 24-hour Holter within 90 days. The CRYSTAL AF trial found a 6-fold higher rate of AF detection at 6 months using an implantable cardiac monitor compared to usual care.</a:t>
            </a:r>
            <a:r>
              <a:rPr lang="en-CA" dirty="0">
                <a:effectLst/>
              </a:rPr>
              <a:t> </a:t>
            </a:r>
            <a:r>
              <a:rPr lang="en-CA" sz="1200" kern="1200" dirty="0">
                <a:solidFill>
                  <a:schemeClr val="tx1"/>
                </a:solidFill>
                <a:effectLst/>
                <a:latin typeface="+mn-lt"/>
                <a:ea typeface="+mn-ea"/>
                <a:cs typeface="+mn-cs"/>
              </a:rPr>
              <a:t>Sub-study analyses from both trials found that prolonged rhythm monitoring was cost-effective for the prevention of recurrent stroke.</a:t>
            </a:r>
            <a:endParaRPr lang="en-US" dirty="0"/>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50</a:t>
            </a:fld>
            <a:endParaRPr lang="en-US"/>
          </a:p>
        </p:txBody>
      </p:sp>
    </p:spTree>
    <p:extLst>
      <p:ext uri="{BB962C8B-B14F-4D97-AF65-F5344CB8AC3E}">
        <p14:creationId xmlns:p14="http://schemas.microsoft.com/office/powerpoint/2010/main" val="3864080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a:t>
            </a:r>
          </a:p>
          <a:p>
            <a:endParaRPr lang="en-US" dirty="0"/>
          </a:p>
          <a:p>
            <a:r>
              <a:rPr lang="en-US" dirty="0"/>
              <a:t>We suggest</a:t>
            </a:r>
          </a:p>
        </p:txBody>
      </p:sp>
      <p:sp>
        <p:nvSpPr>
          <p:cNvPr id="4" name="Slide Number Placeholder 3"/>
          <p:cNvSpPr>
            <a:spLocks noGrp="1"/>
          </p:cNvSpPr>
          <p:nvPr>
            <p:ph type="sldNum" sz="quarter" idx="5"/>
          </p:nvPr>
        </p:nvSpPr>
        <p:spPr/>
        <p:txBody>
          <a:bodyPr/>
          <a:lstStyle/>
          <a:p>
            <a:fld id="{40BEF19D-43FA-411D-B9EF-0711736BD79A}" type="slidenum">
              <a:rPr lang="en-US" smtClean="0"/>
              <a:t>51</a:t>
            </a:fld>
            <a:endParaRPr lang="en-US"/>
          </a:p>
        </p:txBody>
      </p:sp>
    </p:spTree>
    <p:extLst>
      <p:ext uri="{BB962C8B-B14F-4D97-AF65-F5344CB8AC3E}">
        <p14:creationId xmlns:p14="http://schemas.microsoft.com/office/powerpoint/2010/main" val="25386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52</a:t>
            </a:fld>
            <a:endParaRPr lang="en-US"/>
          </a:p>
        </p:txBody>
      </p:sp>
    </p:spTree>
    <p:extLst>
      <p:ext uri="{BB962C8B-B14F-4D97-AF65-F5344CB8AC3E}">
        <p14:creationId xmlns:p14="http://schemas.microsoft.com/office/powerpoint/2010/main" val="4030132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59</a:t>
            </a:fld>
            <a:endParaRPr lang="en-US"/>
          </a:p>
        </p:txBody>
      </p:sp>
    </p:spTree>
    <p:extLst>
      <p:ext uri="{BB962C8B-B14F-4D97-AF65-F5344CB8AC3E}">
        <p14:creationId xmlns:p14="http://schemas.microsoft.com/office/powerpoint/2010/main" val="3611248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60</a:t>
            </a:fld>
            <a:endParaRPr lang="en-US"/>
          </a:p>
        </p:txBody>
      </p:sp>
    </p:spTree>
    <p:extLst>
      <p:ext uri="{BB962C8B-B14F-4D97-AF65-F5344CB8AC3E}">
        <p14:creationId xmlns:p14="http://schemas.microsoft.com/office/powerpoint/2010/main" val="1094352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61</a:t>
            </a:fld>
            <a:endParaRPr lang="en-US"/>
          </a:p>
        </p:txBody>
      </p:sp>
    </p:spTree>
    <p:extLst>
      <p:ext uri="{BB962C8B-B14F-4D97-AF65-F5344CB8AC3E}">
        <p14:creationId xmlns:p14="http://schemas.microsoft.com/office/powerpoint/2010/main" val="3596196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62</a:t>
            </a:fld>
            <a:endParaRPr lang="en-US"/>
          </a:p>
        </p:txBody>
      </p:sp>
    </p:spTree>
    <p:extLst>
      <p:ext uri="{BB962C8B-B14F-4D97-AF65-F5344CB8AC3E}">
        <p14:creationId xmlns:p14="http://schemas.microsoft.com/office/powerpoint/2010/main" val="3816832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2020 iteration of the CCS AF guidelines represents a comprehensive renewal that integrates, updates and replaces the past decade of guidelines, recommendations, and practical tips. It is intended to be used by practising clinicians across all disciplines who care for patients with AF.</a:t>
            </a:r>
            <a:r>
              <a:rPr lang="fr-CA" dirty="0">
                <a:effectLst/>
              </a:rPr>
              <a:t> </a:t>
            </a:r>
          </a:p>
          <a:p>
            <a:endParaRPr lang="fr-CA" dirty="0">
              <a:effectLst/>
            </a:endParaRPr>
          </a:p>
          <a:p>
            <a:r>
              <a:rPr lang="fr-FR" dirty="0"/>
              <a:t>Total: 130 </a:t>
            </a:r>
            <a:r>
              <a:rPr lang="fr-FR" dirty="0" err="1"/>
              <a:t>recommendations</a:t>
            </a:r>
            <a:endParaRPr lang="fr-FR" dirty="0"/>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8</a:t>
            </a:fld>
            <a:endParaRPr lang="en-US"/>
          </a:p>
        </p:txBody>
      </p:sp>
    </p:spTree>
    <p:extLst>
      <p:ext uri="{BB962C8B-B14F-4D97-AF65-F5344CB8AC3E}">
        <p14:creationId xmlns:p14="http://schemas.microsoft.com/office/powerpoint/2010/main" val="2620411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72</a:t>
            </a:fld>
            <a:endParaRPr lang="en-US"/>
          </a:p>
        </p:txBody>
      </p:sp>
    </p:spTree>
    <p:extLst>
      <p:ext uri="{BB962C8B-B14F-4D97-AF65-F5344CB8AC3E}">
        <p14:creationId xmlns:p14="http://schemas.microsoft.com/office/powerpoint/2010/main" val="174399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IMPORTANCE The antithrombotic treatment of patients with atrial fibrillation (AF) and coronary</a:t>
            </a:r>
          </a:p>
          <a:p>
            <a:r>
              <a:rPr lang="en-CA" sz="1200" b="0" i="0" u="none" strike="noStrike" kern="1200" baseline="0" dirty="0">
                <a:solidFill>
                  <a:schemeClr val="tx1"/>
                </a:solidFill>
                <a:latin typeface="+mn-lt"/>
                <a:ea typeface="+mn-ea"/>
                <a:cs typeface="+mn-cs"/>
              </a:rPr>
              <a:t>artery disease, in particular with acute coronary syndrome (ACS) and/or percutaneous coronary</a:t>
            </a:r>
          </a:p>
          <a:p>
            <a:r>
              <a:rPr lang="en-CA" sz="1200" b="0" i="0" u="none" strike="noStrike" kern="1200" baseline="0" dirty="0">
                <a:solidFill>
                  <a:schemeClr val="tx1"/>
                </a:solidFill>
                <a:latin typeface="+mn-lt"/>
                <a:ea typeface="+mn-ea"/>
                <a:cs typeface="+mn-cs"/>
              </a:rPr>
              <a:t>intervention (PCI), poses a significant treatment dilemma in clinical practice.</a:t>
            </a:r>
          </a:p>
          <a:p>
            <a:r>
              <a:rPr lang="en-CA" sz="1200" b="0" i="0" u="none" strike="noStrike" kern="1200" baseline="0" dirty="0">
                <a:solidFill>
                  <a:schemeClr val="tx1"/>
                </a:solidFill>
                <a:latin typeface="+mn-lt"/>
                <a:ea typeface="+mn-ea"/>
                <a:cs typeface="+mn-cs"/>
              </a:rPr>
              <a:t>OBJECTIVE To study the safety and efficacy of different antithrombotic regimens using a</a:t>
            </a:r>
          </a:p>
          <a:p>
            <a:r>
              <a:rPr lang="en-CA" sz="1200" b="0" i="0" u="none" strike="noStrike" kern="1200" baseline="0" dirty="0">
                <a:solidFill>
                  <a:schemeClr val="tx1"/>
                </a:solidFill>
                <a:latin typeface="+mn-lt"/>
                <a:ea typeface="+mn-ea"/>
                <a:cs typeface="+mn-cs"/>
              </a:rPr>
              <a:t>network meta-analysis of randomized controlled trials in this population.</a:t>
            </a:r>
          </a:p>
          <a:p>
            <a:r>
              <a:rPr lang="en-CA" sz="1200" b="0" i="0" u="none" strike="noStrike" kern="1200" baseline="0" dirty="0">
                <a:solidFill>
                  <a:schemeClr val="tx1"/>
                </a:solidFill>
                <a:latin typeface="+mn-lt"/>
                <a:ea typeface="+mn-ea"/>
                <a:cs typeface="+mn-cs"/>
              </a:rPr>
              <a:t>DATA SOURCES PubMed, EMBASE, EBSCO, and Cochrane databases were searched to</a:t>
            </a:r>
          </a:p>
          <a:p>
            <a:r>
              <a:rPr lang="en-CA" sz="1200" b="0" i="0" u="none" strike="noStrike" kern="1200" baseline="0" dirty="0">
                <a:solidFill>
                  <a:schemeClr val="tx1"/>
                </a:solidFill>
                <a:latin typeface="+mn-lt"/>
                <a:ea typeface="+mn-ea"/>
                <a:cs typeface="+mn-cs"/>
              </a:rPr>
              <a:t>identify randomized controlled trials comparing antithrombotic regimens.</a:t>
            </a:r>
          </a:p>
          <a:p>
            <a:r>
              <a:rPr lang="en-CA" sz="1200" b="0" i="0" u="none" strike="noStrike" kern="1200" baseline="0" dirty="0">
                <a:solidFill>
                  <a:schemeClr val="tx1"/>
                </a:solidFill>
                <a:latin typeface="+mn-lt"/>
                <a:ea typeface="+mn-ea"/>
                <a:cs typeface="+mn-cs"/>
              </a:rPr>
              <a:t>STUDY SELECTION Four randomized studies were included (n = 10 026;WOEST, PIONEER</a:t>
            </a:r>
          </a:p>
          <a:p>
            <a:r>
              <a:rPr lang="da-DK" sz="1200" b="0" i="0" u="none" strike="noStrike" kern="1200" baseline="0" dirty="0">
                <a:solidFill>
                  <a:schemeClr val="tx1"/>
                </a:solidFill>
                <a:latin typeface="+mn-lt"/>
                <a:ea typeface="+mn-ea"/>
                <a:cs typeface="+mn-cs"/>
              </a:rPr>
              <a:t>AF-PCI, RE-DUAL PCI, and AUGUSTUS).</a:t>
            </a:r>
          </a:p>
          <a:p>
            <a:r>
              <a:rPr lang="en-CA" sz="1200" b="0" i="0" u="none" strike="noStrike" kern="1200" baseline="0" dirty="0">
                <a:solidFill>
                  <a:schemeClr val="tx1"/>
                </a:solidFill>
                <a:latin typeface="+mn-lt"/>
                <a:ea typeface="+mn-ea"/>
                <a:cs typeface="+mn-cs"/>
              </a:rPr>
              <a:t>DATA EXTRACTION AND SYNTHESIS The Preferred Reporting Items for Systematic Reviews</a:t>
            </a:r>
          </a:p>
          <a:p>
            <a:r>
              <a:rPr lang="en-CA" sz="1200" b="0" i="0" u="none" strike="noStrike" kern="1200" baseline="0" dirty="0">
                <a:solidFill>
                  <a:schemeClr val="tx1"/>
                </a:solidFill>
                <a:latin typeface="+mn-lt"/>
                <a:ea typeface="+mn-ea"/>
                <a:cs typeface="+mn-cs"/>
              </a:rPr>
              <a:t>and Meta-Analyses guidelines were used in this systematic review and network meta-analysis</a:t>
            </a:r>
          </a:p>
          <a:p>
            <a:r>
              <a:rPr lang="en-CA" sz="1200" b="0" i="0" u="none" strike="noStrike" kern="1200" baseline="0" dirty="0">
                <a:solidFill>
                  <a:schemeClr val="tx1"/>
                </a:solidFill>
                <a:latin typeface="+mn-lt"/>
                <a:ea typeface="+mn-ea"/>
                <a:cs typeface="+mn-cs"/>
              </a:rPr>
              <a:t>between 4 regimens using a Bayesian random-effects model. A pre hoc statistical analysis</a:t>
            </a:r>
          </a:p>
          <a:p>
            <a:r>
              <a:rPr lang="en-CA" sz="1200" b="0" i="0" u="none" strike="noStrike" kern="1200" baseline="0" dirty="0">
                <a:solidFill>
                  <a:schemeClr val="tx1"/>
                </a:solidFill>
                <a:latin typeface="+mn-lt"/>
                <a:ea typeface="+mn-ea"/>
                <a:cs typeface="+mn-cs"/>
              </a:rPr>
              <a:t>plan was written, and the review protocol was registered at PROSPERO. Data were analyzed</a:t>
            </a:r>
          </a:p>
          <a:p>
            <a:r>
              <a:rPr lang="en-CA" sz="1200" b="0" i="0" u="none" strike="noStrike" kern="1200" baseline="0" dirty="0">
                <a:solidFill>
                  <a:schemeClr val="tx1"/>
                </a:solidFill>
                <a:latin typeface="+mn-lt"/>
                <a:ea typeface="+mn-ea"/>
                <a:cs typeface="+mn-cs"/>
              </a:rPr>
              <a:t>between November 2018 and February 2019.</a:t>
            </a:r>
          </a:p>
          <a:p>
            <a:r>
              <a:rPr lang="en-CA" sz="1200" b="0" i="0" u="none" strike="noStrike" kern="1200" baseline="0" dirty="0">
                <a:solidFill>
                  <a:schemeClr val="tx1"/>
                </a:solidFill>
                <a:latin typeface="+mn-lt"/>
                <a:ea typeface="+mn-ea"/>
                <a:cs typeface="+mn-cs"/>
              </a:rPr>
              <a:t>MAIN OUTCOMES AND MEASURES The primary safety </a:t>
            </a:r>
            <a:r>
              <a:rPr lang="en-CA" sz="1200" b="0" i="0" u="none" strike="noStrike" kern="1200" baseline="0" dirty="0" err="1">
                <a:solidFill>
                  <a:schemeClr val="tx1"/>
                </a:solidFill>
                <a:latin typeface="+mn-lt"/>
                <a:ea typeface="+mn-ea"/>
                <a:cs typeface="+mn-cs"/>
              </a:rPr>
              <a:t>outcomewas</a:t>
            </a:r>
            <a:r>
              <a:rPr lang="en-CA" sz="1200" b="0" i="0" u="none" strike="noStrike" kern="1200" baseline="0" dirty="0">
                <a:solidFill>
                  <a:schemeClr val="tx1"/>
                </a:solidFill>
                <a:latin typeface="+mn-lt"/>
                <a:ea typeface="+mn-ea"/>
                <a:cs typeface="+mn-cs"/>
              </a:rPr>
              <a:t> Thrombolysis </a:t>
            </a:r>
            <a:r>
              <a:rPr lang="en-CA" sz="1200" b="0" i="0" u="none" strike="noStrike" kern="1200" baseline="0" dirty="0" err="1">
                <a:solidFill>
                  <a:schemeClr val="tx1"/>
                </a:solidFill>
                <a:latin typeface="+mn-lt"/>
                <a:ea typeface="+mn-ea"/>
                <a:cs typeface="+mn-cs"/>
              </a:rPr>
              <a:t>inMyocardial</a:t>
            </a:r>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Infarction (TIMI) major bleeding; secondary safety </a:t>
            </a:r>
            <a:r>
              <a:rPr lang="en-CA" sz="1200" b="0" i="0" u="none" strike="noStrike" kern="1200" baseline="0" dirty="0" err="1">
                <a:solidFill>
                  <a:schemeClr val="tx1"/>
                </a:solidFill>
                <a:latin typeface="+mn-lt"/>
                <a:ea typeface="+mn-ea"/>
                <a:cs typeface="+mn-cs"/>
              </a:rPr>
              <a:t>outcomeswere</a:t>
            </a:r>
            <a:r>
              <a:rPr lang="en-CA" sz="1200" b="0" i="0" u="none" strike="noStrike" kern="1200" baseline="0" dirty="0">
                <a:solidFill>
                  <a:schemeClr val="tx1"/>
                </a:solidFill>
                <a:latin typeface="+mn-lt"/>
                <a:ea typeface="+mn-ea"/>
                <a:cs typeface="+mn-cs"/>
              </a:rPr>
              <a:t> combined TIMI major and</a:t>
            </a:r>
          </a:p>
          <a:p>
            <a:r>
              <a:rPr lang="en-CA" sz="1200" b="0" i="0" u="none" strike="noStrike" kern="1200" baseline="0" dirty="0">
                <a:solidFill>
                  <a:schemeClr val="tx1"/>
                </a:solidFill>
                <a:latin typeface="+mn-lt"/>
                <a:ea typeface="+mn-ea"/>
                <a:cs typeface="+mn-cs"/>
              </a:rPr>
              <a:t>minor bleeding, trial-defined primary bleeding events, intracranial hemorrhage, and</a:t>
            </a:r>
          </a:p>
          <a:p>
            <a:r>
              <a:rPr lang="en-CA" sz="1200" b="0" i="0" u="none" strike="noStrike" kern="1200" baseline="0" dirty="0">
                <a:solidFill>
                  <a:schemeClr val="tx1"/>
                </a:solidFill>
                <a:latin typeface="+mn-lt"/>
                <a:ea typeface="+mn-ea"/>
                <a:cs typeface="+mn-cs"/>
              </a:rPr>
              <a:t>hospitalization. The primary efficacy </a:t>
            </a:r>
            <a:r>
              <a:rPr lang="en-CA" sz="1200" b="0" i="0" u="none" strike="noStrike" kern="1200" baseline="0" dirty="0" err="1">
                <a:solidFill>
                  <a:schemeClr val="tx1"/>
                </a:solidFill>
                <a:latin typeface="+mn-lt"/>
                <a:ea typeface="+mn-ea"/>
                <a:cs typeface="+mn-cs"/>
              </a:rPr>
              <a:t>outcomewas</a:t>
            </a:r>
            <a:r>
              <a:rPr lang="en-CA" sz="1200" b="0" i="0" u="none" strike="noStrike" kern="1200" baseline="0" dirty="0">
                <a:solidFill>
                  <a:schemeClr val="tx1"/>
                </a:solidFill>
                <a:latin typeface="+mn-lt"/>
                <a:ea typeface="+mn-ea"/>
                <a:cs typeface="+mn-cs"/>
              </a:rPr>
              <a:t> trial-defined major adverse cardiovascular</a:t>
            </a:r>
          </a:p>
          <a:p>
            <a:r>
              <a:rPr lang="en-CA" sz="1200" b="0" i="0" u="none" strike="noStrike" kern="1200" baseline="0" dirty="0">
                <a:solidFill>
                  <a:schemeClr val="tx1"/>
                </a:solidFill>
                <a:latin typeface="+mn-lt"/>
                <a:ea typeface="+mn-ea"/>
                <a:cs typeface="+mn-cs"/>
              </a:rPr>
              <a:t>events (MACE); secondary efficacy </a:t>
            </a:r>
            <a:r>
              <a:rPr lang="en-CA" sz="1200" b="0" i="0" u="none" strike="noStrike" kern="1200" baseline="0" dirty="0" err="1">
                <a:solidFill>
                  <a:schemeClr val="tx1"/>
                </a:solidFill>
                <a:latin typeface="+mn-lt"/>
                <a:ea typeface="+mn-ea"/>
                <a:cs typeface="+mn-cs"/>
              </a:rPr>
              <a:t>outcomeswere</a:t>
            </a:r>
            <a:r>
              <a:rPr lang="en-CA" sz="1200" b="0" i="0" u="none" strike="noStrike" kern="1200" baseline="0" dirty="0">
                <a:solidFill>
                  <a:schemeClr val="tx1"/>
                </a:solidFill>
                <a:latin typeface="+mn-lt"/>
                <a:ea typeface="+mn-ea"/>
                <a:cs typeface="+mn-cs"/>
              </a:rPr>
              <a:t> individual components </a:t>
            </a:r>
            <a:r>
              <a:rPr lang="en-CA" sz="1200" b="0" i="0" u="none" strike="noStrike" kern="1200" baseline="0" dirty="0" err="1">
                <a:solidFill>
                  <a:schemeClr val="tx1"/>
                </a:solidFill>
                <a:latin typeface="+mn-lt"/>
                <a:ea typeface="+mn-ea"/>
                <a:cs typeface="+mn-cs"/>
              </a:rPr>
              <a:t>ofMACE</a:t>
            </a:r>
            <a:r>
              <a:rPr lang="en-CA" sz="1200" b="0" i="0" u="none" strike="noStrike" kern="1200" baseline="0" dirty="0">
                <a:solidFill>
                  <a:schemeClr val="tx1"/>
                </a:solidFill>
                <a:latin typeface="+mn-lt"/>
                <a:ea typeface="+mn-ea"/>
                <a:cs typeface="+mn-cs"/>
              </a:rPr>
              <a:t>.</a:t>
            </a:r>
          </a:p>
          <a:p>
            <a:r>
              <a:rPr lang="en-CA" sz="1200" b="0" i="0" u="none" strike="noStrike" kern="1200" baseline="0" dirty="0">
                <a:solidFill>
                  <a:schemeClr val="tx1"/>
                </a:solidFill>
                <a:latin typeface="+mn-lt"/>
                <a:ea typeface="+mn-ea"/>
                <a:cs typeface="+mn-cs"/>
              </a:rPr>
              <a:t>RESULTS The overall prevalence of ACS varied from 28%to 61%. The mean age ranged from</a:t>
            </a:r>
          </a:p>
          <a:p>
            <a:r>
              <a:rPr lang="en-CA" sz="1200" b="0" i="0" u="none" strike="noStrike" kern="1200" baseline="0" dirty="0">
                <a:solidFill>
                  <a:schemeClr val="tx1"/>
                </a:solidFill>
                <a:latin typeface="+mn-lt"/>
                <a:ea typeface="+mn-ea"/>
                <a:cs typeface="+mn-cs"/>
              </a:rPr>
              <a:t>70 to 72 years; 20%to 29% of the trial population were women; and most patients were at</a:t>
            </a:r>
          </a:p>
          <a:p>
            <a:r>
              <a:rPr lang="en-CA" sz="1200" b="0" i="0" u="none" strike="noStrike" kern="1200" baseline="0" dirty="0">
                <a:solidFill>
                  <a:schemeClr val="tx1"/>
                </a:solidFill>
                <a:latin typeface="+mn-lt"/>
                <a:ea typeface="+mn-ea"/>
                <a:cs typeface="+mn-cs"/>
              </a:rPr>
              <a:t>high risk for thromboembolic and bleeding events. Compared with a regimen of vitamin K</a:t>
            </a:r>
          </a:p>
          <a:p>
            <a:r>
              <a:rPr lang="en-CA" sz="1200" b="0" i="0" u="none" strike="noStrike" kern="1200" baseline="0" dirty="0">
                <a:solidFill>
                  <a:schemeClr val="tx1"/>
                </a:solidFill>
                <a:latin typeface="+mn-lt"/>
                <a:ea typeface="+mn-ea"/>
                <a:cs typeface="+mn-cs"/>
              </a:rPr>
              <a:t>antagonist (VKA) plus dual antiplatelet therapy (DAPT; P2Y12 inhibitor plus aspirin), the odds</a:t>
            </a:r>
          </a:p>
          <a:p>
            <a:r>
              <a:rPr lang="en-CA" sz="1200" b="0" i="0" u="none" strike="noStrike" kern="1200" baseline="0" dirty="0">
                <a:solidFill>
                  <a:schemeClr val="tx1"/>
                </a:solidFill>
                <a:latin typeface="+mn-lt"/>
                <a:ea typeface="+mn-ea"/>
                <a:cs typeface="+mn-cs"/>
              </a:rPr>
              <a:t>ratios (ORs) for TIMI major bleeding were 0.58 (95%CI, 0.31-1.08) for VKA plus P2Y12</a:t>
            </a:r>
          </a:p>
          <a:p>
            <a:r>
              <a:rPr lang="en-CA" sz="1200" b="0" i="0" u="none" strike="noStrike" kern="1200" baseline="0" dirty="0">
                <a:solidFill>
                  <a:schemeClr val="tx1"/>
                </a:solidFill>
                <a:latin typeface="+mn-lt"/>
                <a:ea typeface="+mn-ea"/>
                <a:cs typeface="+mn-cs"/>
              </a:rPr>
              <a:t>inhibitor, 0.49 (95%CI, 0.30-0.82) for non-VKA oral anticoagulant (NOAC) plus P2Y12</a:t>
            </a:r>
          </a:p>
          <a:p>
            <a:r>
              <a:rPr lang="en-CA" sz="1200" b="0" i="0" u="none" strike="noStrike" kern="1200" baseline="0" dirty="0">
                <a:solidFill>
                  <a:schemeClr val="tx1"/>
                </a:solidFill>
                <a:latin typeface="+mn-lt"/>
                <a:ea typeface="+mn-ea"/>
                <a:cs typeface="+mn-cs"/>
              </a:rPr>
              <a:t>inhibitor, and 0.70 (95%CI, 0.38-1.23) for NOAC plus DAPT. Compared with VKA plus DAPT,</a:t>
            </a:r>
          </a:p>
          <a:p>
            <a:r>
              <a:rPr lang="en-CA" sz="1200" b="0" i="0" u="none" strike="noStrike" kern="1200" baseline="0" dirty="0">
                <a:solidFill>
                  <a:schemeClr val="tx1"/>
                </a:solidFill>
                <a:latin typeface="+mn-lt"/>
                <a:ea typeface="+mn-ea"/>
                <a:cs typeface="+mn-cs"/>
              </a:rPr>
              <a:t>the ORs </a:t>
            </a:r>
            <a:r>
              <a:rPr lang="en-CA" sz="1200" b="0" i="0" u="none" strike="noStrike" kern="1200" baseline="0" dirty="0" err="1">
                <a:solidFill>
                  <a:schemeClr val="tx1"/>
                </a:solidFill>
                <a:latin typeface="+mn-lt"/>
                <a:ea typeface="+mn-ea"/>
                <a:cs typeface="+mn-cs"/>
              </a:rPr>
              <a:t>forMACE</a:t>
            </a:r>
            <a:r>
              <a:rPr lang="en-CA" sz="1200" b="0" i="0" u="none" strike="noStrike" kern="1200" baseline="0" dirty="0">
                <a:solidFill>
                  <a:schemeClr val="tx1"/>
                </a:solidFill>
                <a:latin typeface="+mn-lt"/>
                <a:ea typeface="+mn-ea"/>
                <a:cs typeface="+mn-cs"/>
              </a:rPr>
              <a:t> were 0.96 (95%CI, 0.60-1.46) for VKA plus P2Y12 inhibitor, 1.02 (95%CI,</a:t>
            </a:r>
          </a:p>
          <a:p>
            <a:r>
              <a:rPr lang="en-CA" sz="1200" b="0" i="0" u="none" strike="noStrike" kern="1200" baseline="0" dirty="0">
                <a:solidFill>
                  <a:schemeClr val="tx1"/>
                </a:solidFill>
                <a:latin typeface="+mn-lt"/>
                <a:ea typeface="+mn-ea"/>
                <a:cs typeface="+mn-cs"/>
              </a:rPr>
              <a:t>0.71-1.47) for NOAC plus P2Y12 inhibitor, and 0.94 (95%CI, 0.60-1.45) for NOAC plus DAPT.</a:t>
            </a:r>
          </a:p>
          <a:p>
            <a:r>
              <a:rPr lang="en-CA" sz="1200" b="0" i="0" u="none" strike="noStrike" kern="1200" baseline="0" dirty="0">
                <a:solidFill>
                  <a:schemeClr val="tx1"/>
                </a:solidFill>
                <a:latin typeface="+mn-lt"/>
                <a:ea typeface="+mn-ea"/>
                <a:cs typeface="+mn-cs"/>
              </a:rPr>
              <a:t>CONCLUSIONS AND RELEVANCE A regimen of NOACs plus P2Y12 inhibitor was associated with</a:t>
            </a:r>
          </a:p>
          <a:p>
            <a:r>
              <a:rPr lang="en-CA" sz="1200" b="0" i="0" u="none" strike="noStrike" kern="1200" baseline="0" dirty="0">
                <a:solidFill>
                  <a:schemeClr val="tx1"/>
                </a:solidFill>
                <a:latin typeface="+mn-lt"/>
                <a:ea typeface="+mn-ea"/>
                <a:cs typeface="+mn-cs"/>
              </a:rPr>
              <a:t>less bleeding compared with VKAs plus DAPT. Strategies omitting aspirin caused less</a:t>
            </a:r>
          </a:p>
          <a:p>
            <a:r>
              <a:rPr lang="en-CA" sz="1200" b="0" i="0" u="none" strike="noStrike" kern="1200" baseline="0" dirty="0">
                <a:solidFill>
                  <a:schemeClr val="tx1"/>
                </a:solidFill>
                <a:latin typeface="+mn-lt"/>
                <a:ea typeface="+mn-ea"/>
                <a:cs typeface="+mn-cs"/>
              </a:rPr>
              <a:t>bleeding, including intracranial bleeding, without significant difference in MACE, compared</a:t>
            </a:r>
          </a:p>
          <a:p>
            <a:r>
              <a:rPr lang="en-CA" sz="1200" b="0" i="0" u="none" strike="noStrike" kern="1200" baseline="0" dirty="0">
                <a:solidFill>
                  <a:schemeClr val="tx1"/>
                </a:solidFill>
                <a:latin typeface="+mn-lt"/>
                <a:ea typeface="+mn-ea"/>
                <a:cs typeface="+mn-cs"/>
              </a:rPr>
              <a:t>with strategies including aspirin. Our results support the use of NOAC plus P2Y12 inhibitor as</a:t>
            </a:r>
          </a:p>
          <a:p>
            <a:r>
              <a:rPr lang="en-CA" sz="1200" b="0" i="0" u="none" strike="noStrike" kern="1200" baseline="0" dirty="0">
                <a:solidFill>
                  <a:schemeClr val="tx1"/>
                </a:solidFill>
                <a:latin typeface="+mn-lt"/>
                <a:ea typeface="+mn-ea"/>
                <a:cs typeface="+mn-cs"/>
              </a:rPr>
              <a:t>the preferred regimen post–percutaneous coronary intervention for these high-risk patients</a:t>
            </a:r>
          </a:p>
          <a:p>
            <a:r>
              <a:rPr lang="en-CA" sz="1200" b="0" i="0" u="none" strike="noStrike" kern="1200" baseline="0" dirty="0">
                <a:solidFill>
                  <a:schemeClr val="tx1"/>
                </a:solidFill>
                <a:latin typeface="+mn-lt"/>
                <a:ea typeface="+mn-ea"/>
                <a:cs typeface="+mn-cs"/>
              </a:rPr>
              <a:t>with AF. A regimen of VKA plus DAPT should generally be avoided.</a:t>
            </a:r>
            <a:endParaRPr lang="en-CA" dirty="0"/>
          </a:p>
          <a:p>
            <a:endParaRPr lang="en-US" dirty="0"/>
          </a:p>
        </p:txBody>
      </p:sp>
      <p:sp>
        <p:nvSpPr>
          <p:cNvPr id="4" name="Slide Number Placeholder 3"/>
          <p:cNvSpPr>
            <a:spLocks noGrp="1"/>
          </p:cNvSpPr>
          <p:nvPr>
            <p:ph type="sldNum" sz="quarter" idx="5"/>
          </p:nvPr>
        </p:nvSpPr>
        <p:spPr/>
        <p:txBody>
          <a:bodyPr/>
          <a:lstStyle/>
          <a:p>
            <a:fld id="{40BEF19D-43FA-411D-B9EF-0711736BD79A}" type="slidenum">
              <a:rPr lang="en-US" smtClean="0"/>
              <a:t>20</a:t>
            </a:fld>
            <a:endParaRPr lang="en-US"/>
          </a:p>
        </p:txBody>
      </p:sp>
    </p:spTree>
    <p:extLst>
      <p:ext uri="{BB962C8B-B14F-4D97-AF65-F5344CB8AC3E}">
        <p14:creationId xmlns:p14="http://schemas.microsoft.com/office/powerpoint/2010/main" val="351373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22</a:t>
            </a:fld>
            <a:endParaRPr lang="en-US"/>
          </a:p>
        </p:txBody>
      </p:sp>
    </p:spTree>
    <p:extLst>
      <p:ext uri="{BB962C8B-B14F-4D97-AF65-F5344CB8AC3E}">
        <p14:creationId xmlns:p14="http://schemas.microsoft.com/office/powerpoint/2010/main" val="200409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24</a:t>
            </a:fld>
            <a:endParaRPr lang="en-US"/>
          </a:p>
        </p:txBody>
      </p:sp>
    </p:spTree>
    <p:extLst>
      <p:ext uri="{BB962C8B-B14F-4D97-AF65-F5344CB8AC3E}">
        <p14:creationId xmlns:p14="http://schemas.microsoft.com/office/powerpoint/2010/main" val="2264006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25</a:t>
            </a:fld>
            <a:endParaRPr lang="en-US"/>
          </a:p>
        </p:txBody>
      </p:sp>
    </p:spTree>
    <p:extLst>
      <p:ext uri="{BB962C8B-B14F-4D97-AF65-F5344CB8AC3E}">
        <p14:creationId xmlns:p14="http://schemas.microsoft.com/office/powerpoint/2010/main" val="1074501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BEF19D-43FA-411D-B9EF-0711736BD79A}" type="slidenum">
              <a:rPr lang="en-US" smtClean="0"/>
              <a:t>26</a:t>
            </a:fld>
            <a:endParaRPr lang="en-US"/>
          </a:p>
        </p:txBody>
      </p:sp>
    </p:spTree>
    <p:extLst>
      <p:ext uri="{BB962C8B-B14F-4D97-AF65-F5344CB8AC3E}">
        <p14:creationId xmlns:p14="http://schemas.microsoft.com/office/powerpoint/2010/main" val="2611811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DB5F-6AFC-4905-BCC8-874B4641A25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336A7D83-A0DE-4CE3-969A-44E9B7D50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pic>
        <p:nvPicPr>
          <p:cNvPr id="5" name="Picture 2">
            <a:extLst>
              <a:ext uri="{FF2B5EF4-FFF2-40B4-BE49-F238E27FC236}">
                <a16:creationId xmlns:a16="http://schemas.microsoft.com/office/drawing/2014/main" id="{0FC9DACE-ED16-4B2D-B168-84F5B840CC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8572BE-69D2-41A3-992C-A25A89E5CA3A}"/>
              </a:ext>
            </a:extLst>
          </p:cNvPr>
          <p:cNvSpPr txBox="1"/>
          <p:nvPr userDrawn="1"/>
        </p:nvSpPr>
        <p:spPr>
          <a:xfrm>
            <a:off x="5819775" y="6576579"/>
            <a:ext cx="1838325" cy="246221"/>
          </a:xfrm>
          <a:prstGeom prst="rect">
            <a:avLst/>
          </a:prstGeom>
          <a:noFill/>
        </p:spPr>
        <p:txBody>
          <a:bodyPr wrap="square" rtlCol="0">
            <a:spAutoFit/>
          </a:bodyPr>
          <a:lstStyle/>
          <a:p>
            <a:pPr algn="ctr"/>
            <a:r>
              <a:rPr lang="en-US" sz="1000" dirty="0"/>
              <a:t>October 24, 2020</a:t>
            </a:r>
          </a:p>
        </p:txBody>
      </p:sp>
    </p:spTree>
    <p:extLst>
      <p:ext uri="{BB962C8B-B14F-4D97-AF65-F5344CB8AC3E}">
        <p14:creationId xmlns:p14="http://schemas.microsoft.com/office/powerpoint/2010/main" val="108710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9C75643-F61B-41A8-84E8-B1CFCDAA2282}" type="datetimeFigureOut">
              <a:rPr lang="en-CA" smtClean="0"/>
              <a:t>2020-10-29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334573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9C75643-F61B-41A8-84E8-B1CFCDAA2282}" type="datetimeFigureOut">
              <a:rPr lang="en-CA" smtClean="0"/>
              <a:t>2020-10-29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727731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9C75643-F61B-41A8-84E8-B1CFCDAA2282}" type="datetimeFigureOut">
              <a:rPr lang="en-CA" smtClean="0"/>
              <a:t>2020-10-29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341818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75643-F61B-41A8-84E8-B1CFCDAA2282}" type="datetimeFigureOut">
              <a:rPr lang="en-CA" smtClean="0"/>
              <a:t>2020-10-29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1717488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9C75643-F61B-41A8-84E8-B1CFCDAA2282}" type="datetimeFigureOut">
              <a:rPr lang="en-CA" smtClean="0"/>
              <a:t>2020-10-29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1521010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CA"/>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9C75643-F61B-41A8-84E8-B1CFCDAA2282}" type="datetimeFigureOut">
              <a:rPr lang="en-CA" smtClean="0"/>
              <a:t>2020-10-29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2270558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C75643-F61B-41A8-84E8-B1CFCDAA2282}" type="datetimeFigureOut">
              <a:rPr lang="en-CA" smtClean="0"/>
              <a:t>2020-10-29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1131775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C75643-F61B-41A8-84E8-B1CFCDAA2282}" type="datetimeFigureOut">
              <a:rPr lang="en-CA" smtClean="0"/>
              <a:t>2020-10-29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322894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219F-E4C8-47EF-A685-D9BD9FB90D3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A64A05-759F-4760-9FFE-F15E9F028B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Box 4">
            <a:extLst>
              <a:ext uri="{FF2B5EF4-FFF2-40B4-BE49-F238E27FC236}">
                <a16:creationId xmlns:a16="http://schemas.microsoft.com/office/drawing/2014/main" id="{4E577291-0FA2-4636-AF50-969D568F20F8}"/>
              </a:ext>
            </a:extLst>
          </p:cNvPr>
          <p:cNvSpPr txBox="1"/>
          <p:nvPr userDrawn="1"/>
        </p:nvSpPr>
        <p:spPr>
          <a:xfrm>
            <a:off x="5819775" y="6562724"/>
            <a:ext cx="1838325" cy="246221"/>
          </a:xfrm>
          <a:prstGeom prst="rect">
            <a:avLst/>
          </a:prstGeom>
          <a:noFill/>
        </p:spPr>
        <p:txBody>
          <a:bodyPr wrap="square" rtlCol="0">
            <a:spAutoFit/>
          </a:bodyPr>
          <a:lstStyle/>
          <a:p>
            <a:pPr algn="ctr"/>
            <a:r>
              <a:rPr lang="en-US" sz="1000" dirty="0"/>
              <a:t>October 24, 2020</a:t>
            </a:r>
          </a:p>
        </p:txBody>
      </p:sp>
      <p:pic>
        <p:nvPicPr>
          <p:cNvPr id="7" name="Picture 2">
            <a:extLst>
              <a:ext uri="{FF2B5EF4-FFF2-40B4-BE49-F238E27FC236}">
                <a16:creationId xmlns:a16="http://schemas.microsoft.com/office/drawing/2014/main" id="{ECBB65C3-012F-46BB-98DB-963D8AA600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7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83FD-3681-4B63-ABEB-C10D954972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2D9CFB-A21E-4671-8A5C-FB8708ACBA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786A8D2-41D0-4023-BBFA-03B264E24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Box 5">
            <a:extLst>
              <a:ext uri="{FF2B5EF4-FFF2-40B4-BE49-F238E27FC236}">
                <a16:creationId xmlns:a16="http://schemas.microsoft.com/office/drawing/2014/main" id="{3EF6D016-4829-45C0-B7BE-0FD584B1AAF6}"/>
              </a:ext>
            </a:extLst>
          </p:cNvPr>
          <p:cNvSpPr txBox="1"/>
          <p:nvPr userDrawn="1"/>
        </p:nvSpPr>
        <p:spPr>
          <a:xfrm>
            <a:off x="5819775" y="6562724"/>
            <a:ext cx="1838325" cy="246221"/>
          </a:xfrm>
          <a:prstGeom prst="rect">
            <a:avLst/>
          </a:prstGeom>
          <a:noFill/>
        </p:spPr>
        <p:txBody>
          <a:bodyPr wrap="square" rtlCol="0">
            <a:spAutoFit/>
          </a:bodyPr>
          <a:lstStyle/>
          <a:p>
            <a:pPr algn="ctr"/>
            <a:r>
              <a:rPr lang="en-US" sz="1000" dirty="0"/>
              <a:t>October 24, 2020</a:t>
            </a:r>
          </a:p>
        </p:txBody>
      </p:sp>
      <p:pic>
        <p:nvPicPr>
          <p:cNvPr id="8" name="Picture 2">
            <a:extLst>
              <a:ext uri="{FF2B5EF4-FFF2-40B4-BE49-F238E27FC236}">
                <a16:creationId xmlns:a16="http://schemas.microsoft.com/office/drawing/2014/main" id="{2526EDA2-E0E4-4B7B-A93E-D00188EF8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5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42A9-4DD2-4D06-92E0-53DF47A76AA4}"/>
              </a:ext>
            </a:extLst>
          </p:cNvPr>
          <p:cNvSpPr>
            <a:spLocks noGrp="1"/>
          </p:cNvSpPr>
          <p:nvPr>
            <p:ph type="title"/>
          </p:nvPr>
        </p:nvSpPr>
        <p:spPr/>
        <p:txBody>
          <a:bodyPr/>
          <a:lstStyle/>
          <a:p>
            <a:r>
              <a:rPr lang="en-US"/>
              <a:t>Click to edit Master title style</a:t>
            </a:r>
            <a:endParaRPr lang="en-CA"/>
          </a:p>
        </p:txBody>
      </p:sp>
      <p:sp>
        <p:nvSpPr>
          <p:cNvPr id="4" name="TextBox 3">
            <a:extLst>
              <a:ext uri="{FF2B5EF4-FFF2-40B4-BE49-F238E27FC236}">
                <a16:creationId xmlns:a16="http://schemas.microsoft.com/office/drawing/2014/main" id="{CB93AA75-C236-4C53-93D7-1F8A82BBDD76}"/>
              </a:ext>
            </a:extLst>
          </p:cNvPr>
          <p:cNvSpPr txBox="1"/>
          <p:nvPr userDrawn="1"/>
        </p:nvSpPr>
        <p:spPr>
          <a:xfrm>
            <a:off x="5819775" y="6562724"/>
            <a:ext cx="1838325" cy="246221"/>
          </a:xfrm>
          <a:prstGeom prst="rect">
            <a:avLst/>
          </a:prstGeom>
          <a:noFill/>
        </p:spPr>
        <p:txBody>
          <a:bodyPr wrap="square" rtlCol="0">
            <a:spAutoFit/>
          </a:bodyPr>
          <a:lstStyle/>
          <a:p>
            <a:pPr algn="ctr"/>
            <a:r>
              <a:rPr lang="en-US" sz="1000" dirty="0"/>
              <a:t>October 24, 2020</a:t>
            </a:r>
          </a:p>
        </p:txBody>
      </p:sp>
      <p:pic>
        <p:nvPicPr>
          <p:cNvPr id="6" name="Picture 2">
            <a:extLst>
              <a:ext uri="{FF2B5EF4-FFF2-40B4-BE49-F238E27FC236}">
                <a16:creationId xmlns:a16="http://schemas.microsoft.com/office/drawing/2014/main" id="{33FEDC63-6AAD-406F-A1F9-F38A91AF01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6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F11B4-69D1-4D25-9C79-950C46153646}"/>
              </a:ext>
            </a:extLst>
          </p:cNvPr>
          <p:cNvSpPr txBox="1"/>
          <p:nvPr userDrawn="1"/>
        </p:nvSpPr>
        <p:spPr>
          <a:xfrm>
            <a:off x="5819775" y="6562724"/>
            <a:ext cx="1838325" cy="246221"/>
          </a:xfrm>
          <a:prstGeom prst="rect">
            <a:avLst/>
          </a:prstGeom>
          <a:noFill/>
        </p:spPr>
        <p:txBody>
          <a:bodyPr wrap="square" rtlCol="0">
            <a:spAutoFit/>
          </a:bodyPr>
          <a:lstStyle/>
          <a:p>
            <a:pPr algn="ctr"/>
            <a:r>
              <a:rPr lang="en-US" sz="1000" dirty="0"/>
              <a:t>October 24, 2020</a:t>
            </a:r>
          </a:p>
        </p:txBody>
      </p:sp>
      <p:pic>
        <p:nvPicPr>
          <p:cNvPr id="5" name="Picture 2">
            <a:extLst>
              <a:ext uri="{FF2B5EF4-FFF2-40B4-BE49-F238E27FC236}">
                <a16:creationId xmlns:a16="http://schemas.microsoft.com/office/drawing/2014/main" id="{15C9E843-BABC-4484-90D6-D817BD21ED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1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3EC0FD-C28F-4150-AAF1-8BB501AE21EA}"/>
              </a:ext>
            </a:extLst>
          </p:cNvPr>
          <p:cNvSpPr txBox="1"/>
          <p:nvPr userDrawn="1"/>
        </p:nvSpPr>
        <p:spPr>
          <a:xfrm>
            <a:off x="5819775" y="6562724"/>
            <a:ext cx="1838325" cy="246221"/>
          </a:xfrm>
          <a:prstGeom prst="rect">
            <a:avLst/>
          </a:prstGeom>
          <a:noFill/>
        </p:spPr>
        <p:txBody>
          <a:bodyPr wrap="square" rtlCol="0">
            <a:spAutoFit/>
          </a:bodyPr>
          <a:lstStyle/>
          <a:p>
            <a:pPr algn="ctr"/>
            <a:r>
              <a:rPr lang="en-US" sz="1000" dirty="0"/>
              <a:t>October 24, 2020</a:t>
            </a:r>
          </a:p>
        </p:txBody>
      </p:sp>
      <p:pic>
        <p:nvPicPr>
          <p:cNvPr id="5" name="Picture 2">
            <a:extLst>
              <a:ext uri="{FF2B5EF4-FFF2-40B4-BE49-F238E27FC236}">
                <a16:creationId xmlns:a16="http://schemas.microsoft.com/office/drawing/2014/main" id="{7A2E56C7-6CE0-4D1D-9ED6-24442A7159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12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9C75643-F61B-41A8-84E8-B1CFCDAA2282}" type="datetimeFigureOut">
              <a:rPr lang="en-CA" smtClean="0"/>
              <a:t>2020-10-29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FF415-98B7-45BB-BA80-41E10B892330}" type="slidenum">
              <a:rPr lang="en-CA" smtClean="0"/>
              <a:t>‹#›</a:t>
            </a:fld>
            <a:endParaRPr lang="en-CA"/>
          </a:p>
        </p:txBody>
      </p:sp>
      <p:pic>
        <p:nvPicPr>
          <p:cNvPr id="8" name="Picture 2">
            <a:extLst>
              <a:ext uri="{FF2B5EF4-FFF2-40B4-BE49-F238E27FC236}">
                <a16:creationId xmlns:a16="http://schemas.microsoft.com/office/drawing/2014/main" id="{6CB80BB9-842A-497C-87C4-71C894F9B3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C75643-F61B-41A8-84E8-B1CFCDAA2282}" type="datetimeFigureOut">
              <a:rPr lang="en-CA" smtClean="0"/>
              <a:t>2020-10-29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197195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75643-F61B-41A8-84E8-B1CFCDAA2282}" type="datetimeFigureOut">
              <a:rPr lang="en-CA" smtClean="0"/>
              <a:t>2020-10-29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FF415-98B7-45BB-BA80-41E10B892330}" type="slidenum">
              <a:rPr lang="en-CA" smtClean="0"/>
              <a:t>‹#›</a:t>
            </a:fld>
            <a:endParaRPr lang="en-CA"/>
          </a:p>
        </p:txBody>
      </p:sp>
    </p:spTree>
    <p:extLst>
      <p:ext uri="{BB962C8B-B14F-4D97-AF65-F5344CB8AC3E}">
        <p14:creationId xmlns:p14="http://schemas.microsoft.com/office/powerpoint/2010/main" val="378835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doi.org/10.1016/j.cjca.2020.09.001" TargetMode="Externa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59B02-9667-4077-927E-0F22585D2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453123-382C-4708-818B-CB4FFCD31969}"/>
              </a:ext>
            </a:extLst>
          </p:cNvPr>
          <p:cNvSpPr>
            <a:spLocks noGrp="1"/>
          </p:cNvSpPr>
          <p:nvPr>
            <p:ph type="body" idx="1"/>
          </p:nvPr>
        </p:nvSpPr>
        <p:spPr>
          <a:xfrm>
            <a:off x="838199" y="163516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5C32FC28-6D4D-4EB9-BEB6-190A1EBAFE67}"/>
              </a:ext>
            </a:extLst>
          </p:cNvPr>
          <p:cNvSpPr/>
          <p:nvPr userDrawn="1"/>
        </p:nvSpPr>
        <p:spPr>
          <a:xfrm>
            <a:off x="7811416" y="6561572"/>
            <a:ext cx="4353034" cy="261610"/>
          </a:xfrm>
          <a:prstGeom prst="rect">
            <a:avLst/>
          </a:prstGeom>
        </p:spPr>
        <p:txBody>
          <a:bodyPr wrap="square">
            <a:spAutoFit/>
          </a:bodyPr>
          <a:lstStyle/>
          <a:p>
            <a:pPr algn="r"/>
            <a:r>
              <a:rPr lang="en-US" sz="1100" dirty="0"/>
              <a:t>Copyright © 2020 Canadian Cardiovascular Society ™ All Rights Reserved</a:t>
            </a:r>
          </a:p>
        </p:txBody>
      </p:sp>
      <p:sp>
        <p:nvSpPr>
          <p:cNvPr id="6" name="Rectangle 5">
            <a:extLst>
              <a:ext uri="{FF2B5EF4-FFF2-40B4-BE49-F238E27FC236}">
                <a16:creationId xmlns:a16="http://schemas.microsoft.com/office/drawing/2014/main" id="{D6B97D07-25A3-4F85-8BD6-E3EEBB5347BA}"/>
              </a:ext>
            </a:extLst>
          </p:cNvPr>
          <p:cNvSpPr/>
          <p:nvPr userDrawn="1"/>
        </p:nvSpPr>
        <p:spPr>
          <a:xfrm>
            <a:off x="47362" y="6558190"/>
            <a:ext cx="8225246" cy="261610"/>
          </a:xfrm>
          <a:prstGeom prst="rect">
            <a:avLst/>
          </a:prstGeom>
        </p:spPr>
        <p:txBody>
          <a:bodyPr wrap="square">
            <a:spAutoFit/>
          </a:bodyPr>
          <a:lstStyle/>
          <a:p>
            <a:pPr algn="l"/>
            <a:r>
              <a:rPr lang="en-US" sz="1100" b="0" i="0" dirty="0">
                <a:solidFill>
                  <a:srgbClr val="333333"/>
                </a:solidFill>
                <a:effectLst/>
                <a:latin typeface="+mn-lt"/>
              </a:rPr>
              <a:t>Andrade J, et al., </a:t>
            </a:r>
            <a:r>
              <a:rPr lang="en-US" sz="1100" b="0" i="1" dirty="0">
                <a:solidFill>
                  <a:srgbClr val="333333"/>
                </a:solidFill>
                <a:effectLst/>
                <a:latin typeface="+mn-lt"/>
              </a:rPr>
              <a:t>Canadian Journal of Cardiology</a:t>
            </a:r>
            <a:r>
              <a:rPr lang="en-US" sz="1100" b="0" i="0" dirty="0">
                <a:solidFill>
                  <a:srgbClr val="333333"/>
                </a:solidFill>
                <a:effectLst/>
                <a:latin typeface="+mn-lt"/>
              </a:rPr>
              <a:t>, DOI:</a:t>
            </a:r>
            <a:r>
              <a:rPr lang="en-US" sz="1100" b="0" i="0" u="none" strike="noStrike" dirty="0">
                <a:effectLst/>
                <a:latin typeface="Helvetica" panose="020B0604020202020204" pitchFamily="34" charset="0"/>
                <a:hlinkClick r:id="rId8"/>
              </a:rPr>
              <a:t> https://doi.org/10.1016/j.cjca.2020.09.001</a:t>
            </a:r>
            <a:r>
              <a:rPr lang="en-US" sz="1100" b="0" i="0" dirty="0">
                <a:solidFill>
                  <a:srgbClr val="333333"/>
                </a:solidFill>
                <a:effectLst/>
                <a:latin typeface="+mn-lt"/>
              </a:rPr>
              <a:t> </a:t>
            </a:r>
          </a:p>
        </p:txBody>
      </p:sp>
      <p:pic>
        <p:nvPicPr>
          <p:cNvPr id="4" name="Picture 2">
            <a:extLst>
              <a:ext uri="{FF2B5EF4-FFF2-40B4-BE49-F238E27FC236}">
                <a16:creationId xmlns:a16="http://schemas.microsoft.com/office/drawing/2014/main" id="{32A7E718-C14C-47B2-B9AB-08D08653795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92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9C75643-F61B-41A8-84E8-B1CFCDAA2282}" type="datetimeFigureOut">
              <a:rPr lang="en-CA" smtClean="0"/>
              <a:t>2020-10-29</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14FF415-98B7-45BB-BA80-41E10B892330}" type="slidenum">
              <a:rPr lang="en-CA" smtClean="0"/>
              <a:t>‹#›</a:t>
            </a:fld>
            <a:endParaRPr lang="en-CA"/>
          </a:p>
        </p:txBody>
      </p:sp>
      <p:pic>
        <p:nvPicPr>
          <p:cNvPr id="8" name="Picture 2">
            <a:extLst>
              <a:ext uri="{FF2B5EF4-FFF2-40B4-BE49-F238E27FC236}">
                <a16:creationId xmlns:a16="http://schemas.microsoft.com/office/drawing/2014/main" id="{3F7CDF03-14BD-4EEF-8A0A-8BE510F4CC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5751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uidelines@ccs.ca"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www.ncbi.nlm.nih.gov/pubmed/23090098" TargetMode="External"/><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bwMode="auto">
          <a:xfrm>
            <a:off x="887895" y="1354667"/>
            <a:ext cx="1051559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marL="0" indent="0" eaLnBrk="1" hangingPunct="1">
              <a:buNone/>
            </a:pPr>
            <a:r>
              <a:rPr lang="en-US" altLang="en-US" sz="2000" kern="0" dirty="0">
                <a:latin typeface="Calibri" pitchFamily="34" charset="0"/>
              </a:rPr>
              <a:t>The Canadian Cardiovascular Society (CCS) welcomes reuse of our Guideline educational slide decks.</a:t>
            </a:r>
          </a:p>
          <a:p>
            <a:pPr eaLnBrk="1" hangingPunct="1">
              <a:spcBef>
                <a:spcPts val="1800"/>
              </a:spcBef>
            </a:pPr>
            <a:r>
              <a:rPr lang="en-US" altLang="en-US" sz="2000" kern="0" dirty="0">
                <a:latin typeface="Calibri" pitchFamily="34" charset="0"/>
              </a:rPr>
              <a:t>For medical institution internal education or training (i.e. grand rounds, medical college/classroom education, etc.), kindly consider and implement the following:</a:t>
            </a:r>
          </a:p>
          <a:p>
            <a:pPr lvl="1" eaLnBrk="1" hangingPunct="1"/>
            <a:r>
              <a:rPr lang="en-US" altLang="en-US" sz="1600" kern="0" dirty="0">
                <a:latin typeface="Calibri" pitchFamily="34" charset="0"/>
              </a:rPr>
              <a:t>Include the citation for the Canadian Journal of Cardiology</a:t>
            </a:r>
          </a:p>
          <a:p>
            <a:pPr lvl="1" eaLnBrk="1" hangingPunct="1"/>
            <a:r>
              <a:rPr lang="en-US" altLang="en-US" sz="1600" kern="0" dirty="0">
                <a:latin typeface="Calibri" pitchFamily="34" charset="0"/>
              </a:rPr>
              <a:t>Add ‘Reproduced with permission from the Canadian Cardiovascular Society. [insert year].’</a:t>
            </a:r>
          </a:p>
          <a:p>
            <a:pPr lvl="1" eaLnBrk="1" hangingPunct="1"/>
            <a:r>
              <a:rPr lang="en-US" altLang="en-US" sz="1600" kern="0" dirty="0">
                <a:latin typeface="Calibri" pitchFamily="34" charset="0"/>
              </a:rPr>
              <a:t>Avoid use of CCS logos or trademarks on slides, tools or publications that are not the property of the CCS</a:t>
            </a:r>
          </a:p>
          <a:p>
            <a:pPr lvl="1" eaLnBrk="1" hangingPunct="1"/>
            <a:r>
              <a:rPr lang="en-US" altLang="en-US" sz="1600" kern="0" dirty="0">
                <a:latin typeface="Calibri" pitchFamily="34" charset="0"/>
              </a:rPr>
              <a:t>Do not modify the slide content and, the layout and CCS branding on the Guideline-related slides</a:t>
            </a:r>
          </a:p>
          <a:p>
            <a:pPr lvl="1" eaLnBrk="1" hangingPunct="1"/>
            <a:r>
              <a:rPr lang="en-US" altLang="en-US" sz="1600" kern="0" dirty="0">
                <a:latin typeface="Calibri" pitchFamily="34" charset="0"/>
              </a:rPr>
              <a:t>Guideline recommendations must be reproduced exactly as published </a:t>
            </a:r>
          </a:p>
          <a:p>
            <a:pPr eaLnBrk="1" hangingPunct="1">
              <a:spcBef>
                <a:spcPts val="1800"/>
              </a:spcBef>
            </a:pPr>
            <a:r>
              <a:rPr lang="en-US" altLang="en-US" sz="2000" kern="0" dirty="0">
                <a:latin typeface="Calibri" pitchFamily="34" charset="0"/>
              </a:rPr>
              <a:t>For an industry supported or involved program, permissions are required:</a:t>
            </a:r>
          </a:p>
          <a:p>
            <a:pPr lvl="1" eaLnBrk="1" hangingPunct="1"/>
            <a:r>
              <a:rPr lang="en-US" altLang="en-US" sz="1600" kern="0" dirty="0">
                <a:latin typeface="Calibri" pitchFamily="34" charset="0"/>
              </a:rPr>
              <a:t>If content is published in the Canadian Journal of Cardiology, permissions must be sought through our publisher Elsevier (www.onlinecjc.com)</a:t>
            </a:r>
          </a:p>
          <a:p>
            <a:pPr lvl="1" eaLnBrk="1" hangingPunct="1"/>
            <a:r>
              <a:rPr lang="en-US" altLang="en-US" sz="1600" kern="0" dirty="0">
                <a:latin typeface="Calibri" pitchFamily="34" charset="0"/>
              </a:rPr>
              <a:t>If content is property of the CCS, contact </a:t>
            </a:r>
            <a:r>
              <a:rPr lang="en-US" altLang="en-US" sz="1600" kern="0" dirty="0">
                <a:latin typeface="Calibri" pitchFamily="34" charset="0"/>
                <a:hlinkClick r:id="rId2"/>
              </a:rPr>
              <a:t>guidelines@ccs.ca</a:t>
            </a:r>
            <a:r>
              <a:rPr lang="en-US" altLang="en-US" sz="1600" kern="0" dirty="0">
                <a:latin typeface="Calibri" pitchFamily="34" charset="0"/>
              </a:rPr>
              <a:t>   </a:t>
            </a:r>
          </a:p>
        </p:txBody>
      </p:sp>
      <p:sp>
        <p:nvSpPr>
          <p:cNvPr id="4" name="Title 1">
            <a:extLst>
              <a:ext uri="{FF2B5EF4-FFF2-40B4-BE49-F238E27FC236}">
                <a16:creationId xmlns:a16="http://schemas.microsoft.com/office/drawing/2014/main" id="{F71B46C8-1E31-48EE-8E51-4E011AEA83A8}"/>
              </a:ext>
            </a:extLst>
          </p:cNvPr>
          <p:cNvSpPr txBox="1">
            <a:spLocks/>
          </p:cNvSpPr>
          <p:nvPr/>
        </p:nvSpPr>
        <p:spPr>
          <a:xfrm>
            <a:off x="788505" y="3518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dirty="0"/>
              <a:t>Disclaimer</a:t>
            </a:r>
          </a:p>
        </p:txBody>
      </p:sp>
    </p:spTree>
    <p:extLst>
      <p:ext uri="{BB962C8B-B14F-4D97-AF65-F5344CB8AC3E}">
        <p14:creationId xmlns:p14="http://schemas.microsoft.com/office/powerpoint/2010/main" val="291537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3D72-6F9F-4134-AABF-BE47526497B7}"/>
              </a:ext>
            </a:extLst>
          </p:cNvPr>
          <p:cNvSpPr>
            <a:spLocks noGrp="1"/>
          </p:cNvSpPr>
          <p:nvPr>
            <p:ph type="title"/>
          </p:nvPr>
        </p:nvSpPr>
        <p:spPr/>
        <p:txBody>
          <a:bodyPr/>
          <a:lstStyle/>
          <a:p>
            <a:r>
              <a:rPr lang="en-US" b="1" dirty="0"/>
              <a:t>CCS Stroke Risk Assessment and Antithrombotic Rx</a:t>
            </a:r>
          </a:p>
        </p:txBody>
      </p:sp>
      <p:sp>
        <p:nvSpPr>
          <p:cNvPr id="4" name="Content Placeholder 2">
            <a:extLst>
              <a:ext uri="{FF2B5EF4-FFF2-40B4-BE49-F238E27FC236}">
                <a16:creationId xmlns:a16="http://schemas.microsoft.com/office/drawing/2014/main" id="{9F264669-B5AE-42DC-93E8-C35F66FF5A82}"/>
              </a:ext>
            </a:extLst>
          </p:cNvPr>
          <p:cNvSpPr>
            <a:spLocks noGrp="1"/>
          </p:cNvSpPr>
          <p:nvPr>
            <p:ph idx="1"/>
          </p:nvPr>
        </p:nvSpPr>
        <p:spPr>
          <a:xfrm>
            <a:off x="838198" y="2046647"/>
            <a:ext cx="10805161" cy="4175684"/>
          </a:xfrm>
        </p:spPr>
        <p:txBody>
          <a:bodyPr>
            <a:normAutofit/>
          </a:bodyPr>
          <a:lstStyle/>
          <a:p>
            <a:r>
              <a:rPr lang="en-CA" dirty="0"/>
              <a:t>2010 – CHADS</a:t>
            </a:r>
            <a:r>
              <a:rPr lang="en-CA" baseline="-25000" dirty="0"/>
              <a:t>2 </a:t>
            </a:r>
            <a:endParaRPr lang="en-CA" dirty="0"/>
          </a:p>
          <a:p>
            <a:r>
              <a:rPr lang="en-CA" dirty="0"/>
              <a:t>2012 – based on CHA</a:t>
            </a:r>
            <a:r>
              <a:rPr lang="en-CA" baseline="-25000" dirty="0"/>
              <a:t>2</a:t>
            </a:r>
            <a:r>
              <a:rPr lang="en-CA" dirty="0"/>
              <a:t>DS</a:t>
            </a:r>
            <a:r>
              <a:rPr lang="en-CA" baseline="-25000" dirty="0"/>
              <a:t>2</a:t>
            </a:r>
            <a:r>
              <a:rPr lang="en-CA" dirty="0"/>
              <a:t>-VASc</a:t>
            </a:r>
          </a:p>
          <a:p>
            <a:r>
              <a:rPr lang="en-CA" dirty="0">
                <a:solidFill>
                  <a:srgbClr val="FF0000"/>
                </a:solidFill>
              </a:rPr>
              <a:t>2014 – Present – CHADS-65</a:t>
            </a:r>
          </a:p>
          <a:p>
            <a:r>
              <a:rPr lang="en-CA" dirty="0"/>
              <a:t>Decision based on:</a:t>
            </a:r>
          </a:p>
          <a:p>
            <a:pPr lvl="1"/>
            <a:r>
              <a:rPr lang="en-CA" dirty="0"/>
              <a:t>A cut off for OAC at annual risk of stroke </a:t>
            </a:r>
            <a:r>
              <a:rPr lang="en-CA" u="sng" dirty="0"/>
              <a:t>&gt;</a:t>
            </a:r>
            <a:r>
              <a:rPr lang="en-CA" dirty="0"/>
              <a:t> 1.5% / year</a:t>
            </a:r>
          </a:p>
          <a:p>
            <a:pPr lvl="2"/>
            <a:r>
              <a:rPr lang="en-CA" dirty="0"/>
              <a:t>OAC increases the risk of bleeding 0.5 – 1% / year</a:t>
            </a:r>
          </a:p>
          <a:p>
            <a:pPr lvl="2"/>
            <a:r>
              <a:rPr lang="en-CA" dirty="0"/>
              <a:t>OAC reduces the risk of stroke by 66+%</a:t>
            </a:r>
          </a:p>
          <a:p>
            <a:pPr lvl="2"/>
            <a:r>
              <a:rPr lang="en-CA" dirty="0"/>
              <a:t>Risk of major bleeding increases &lt; risk of stroke as risk factors accumulate</a:t>
            </a:r>
          </a:p>
          <a:p>
            <a:pPr lvl="2"/>
            <a:r>
              <a:rPr lang="en-CA" dirty="0"/>
              <a:t>Impact of stroke &gt; Impact of major bleeding</a:t>
            </a:r>
          </a:p>
          <a:p>
            <a:pPr lvl="1"/>
            <a:r>
              <a:rPr lang="en-CA" dirty="0"/>
              <a:t>No role for ASA in SPAF</a:t>
            </a:r>
          </a:p>
        </p:txBody>
      </p:sp>
    </p:spTree>
    <p:extLst>
      <p:ext uri="{BB962C8B-B14F-4D97-AF65-F5344CB8AC3E}">
        <p14:creationId xmlns:p14="http://schemas.microsoft.com/office/powerpoint/2010/main" val="393312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b="1" dirty="0"/>
              <a:t>Annual Stroke Rate by Risk Factor</a:t>
            </a:r>
          </a:p>
        </p:txBody>
      </p:sp>
      <p:pic>
        <p:nvPicPr>
          <p:cNvPr id="5" name="Picture 2">
            <a:extLst>
              <a:ext uri="{FF2B5EF4-FFF2-40B4-BE49-F238E27FC236}">
                <a16:creationId xmlns:a16="http://schemas.microsoft.com/office/drawing/2014/main" id="{F447FAB9-91FE-4E08-AE62-C290A850E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9622"/>
            <a:ext cx="9164292" cy="394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A95D52D-AEBA-4A8F-9919-30A73CCF75B5}"/>
              </a:ext>
            </a:extLst>
          </p:cNvPr>
          <p:cNvSpPr txBox="1"/>
          <p:nvPr/>
        </p:nvSpPr>
        <p:spPr>
          <a:xfrm>
            <a:off x="971600" y="5615910"/>
            <a:ext cx="6480720" cy="307777"/>
          </a:xfrm>
          <a:prstGeom prst="rect">
            <a:avLst/>
          </a:prstGeom>
          <a:noFill/>
        </p:spPr>
        <p:txBody>
          <a:bodyPr wrap="square" rtlCol="0">
            <a:spAutoFit/>
          </a:bodyPr>
          <a:lstStyle/>
          <a:p>
            <a:r>
              <a:rPr lang="en-CA" sz="1400" dirty="0" err="1"/>
              <a:t>Olesen</a:t>
            </a:r>
            <a:r>
              <a:rPr lang="en-CA" sz="1400" dirty="0"/>
              <a:t> JB, Lip GY, Hansen ML, et al. BMJ 2011;342:d124</a:t>
            </a:r>
          </a:p>
        </p:txBody>
      </p:sp>
      <p:cxnSp>
        <p:nvCxnSpPr>
          <p:cNvPr id="6" name="Straight Connector 5">
            <a:extLst>
              <a:ext uri="{FF2B5EF4-FFF2-40B4-BE49-F238E27FC236}">
                <a16:creationId xmlns:a16="http://schemas.microsoft.com/office/drawing/2014/main" id="{D70D1FB3-B9F2-4589-9769-12DE7FDA852F}"/>
              </a:ext>
            </a:extLst>
          </p:cNvPr>
          <p:cNvCxnSpPr/>
          <p:nvPr/>
        </p:nvCxnSpPr>
        <p:spPr>
          <a:xfrm>
            <a:off x="4060098" y="4883145"/>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E49DFD-B8ED-4315-A0B6-801C5AF68A19}"/>
              </a:ext>
            </a:extLst>
          </p:cNvPr>
          <p:cNvCxnSpPr/>
          <p:nvPr/>
        </p:nvCxnSpPr>
        <p:spPr>
          <a:xfrm>
            <a:off x="4068336" y="4542646"/>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E4F0B9-6165-4685-B1B8-6E2E4189F305}"/>
              </a:ext>
            </a:extLst>
          </p:cNvPr>
          <p:cNvCxnSpPr/>
          <p:nvPr/>
        </p:nvCxnSpPr>
        <p:spPr>
          <a:xfrm>
            <a:off x="4068336" y="5214342"/>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92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p:txBody>
          <a:bodyPr/>
          <a:lstStyle/>
          <a:p>
            <a:r>
              <a:rPr lang="en-US" b="1" dirty="0"/>
              <a:t>CHADS-65</a:t>
            </a:r>
          </a:p>
        </p:txBody>
      </p:sp>
      <p:pic>
        <p:nvPicPr>
          <p:cNvPr id="5" name="Picture 4">
            <a:extLst>
              <a:ext uri="{FF2B5EF4-FFF2-40B4-BE49-F238E27FC236}">
                <a16:creationId xmlns:a16="http://schemas.microsoft.com/office/drawing/2014/main" id="{18A85950-97B4-4F10-82ED-B055DA59EDA9}"/>
              </a:ext>
            </a:extLst>
          </p:cNvPr>
          <p:cNvPicPr>
            <a:picLocks noChangeAspect="1"/>
          </p:cNvPicPr>
          <p:nvPr/>
        </p:nvPicPr>
        <p:blipFill rotWithShape="1">
          <a:blip r:embed="rId2">
            <a:extLst>
              <a:ext uri="{28A0092B-C50C-407E-A947-70E740481C1C}">
                <a14:useLocalDpi xmlns:a14="http://schemas.microsoft.com/office/drawing/2010/main"/>
              </a:ext>
            </a:extLst>
          </a:blip>
          <a:srcRect r="41822" b="51991"/>
          <a:stretch/>
        </p:blipFill>
        <p:spPr>
          <a:xfrm>
            <a:off x="3629796" y="1220906"/>
            <a:ext cx="4932405" cy="5179860"/>
          </a:xfrm>
          <a:prstGeom prst="rect">
            <a:avLst/>
          </a:prstGeom>
        </p:spPr>
      </p:pic>
    </p:spTree>
    <p:extLst>
      <p:ext uri="{BB962C8B-B14F-4D97-AF65-F5344CB8AC3E}">
        <p14:creationId xmlns:p14="http://schemas.microsoft.com/office/powerpoint/2010/main" val="279818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t>Definition of Risk Factors</a:t>
            </a:r>
          </a:p>
        </p:txBody>
      </p:sp>
      <p:pic>
        <p:nvPicPr>
          <p:cNvPr id="5" name="Picture 2">
            <a:extLst>
              <a:ext uri="{FF2B5EF4-FFF2-40B4-BE49-F238E27FC236}">
                <a16:creationId xmlns:a16="http://schemas.microsoft.com/office/drawing/2014/main" id="{54572A84-522A-4192-A7D1-19045F3B4E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54772"/>
            <a:ext cx="11060083" cy="374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91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b="1" dirty="0"/>
              <a:t>Choice of Anticoagulant</a:t>
            </a:r>
          </a:p>
        </p:txBody>
      </p:sp>
      <p:sp>
        <p:nvSpPr>
          <p:cNvPr id="3" name="Content Placeholder 2">
            <a:extLst>
              <a:ext uri="{FF2B5EF4-FFF2-40B4-BE49-F238E27FC236}">
                <a16:creationId xmlns:a16="http://schemas.microsoft.com/office/drawing/2014/main" id="{768F2535-C138-4E63-A25A-C7936A26455F}"/>
              </a:ext>
            </a:extLst>
          </p:cNvPr>
          <p:cNvSpPr>
            <a:spLocks noGrp="1"/>
          </p:cNvSpPr>
          <p:nvPr>
            <p:ph idx="1"/>
          </p:nvPr>
        </p:nvSpPr>
        <p:spPr/>
        <p:txBody>
          <a:bodyPr>
            <a:normAutofit/>
          </a:bodyPr>
          <a:lstStyle/>
          <a:p>
            <a:r>
              <a:rPr lang="en-CA" sz="3200" dirty="0"/>
              <a:t>DOAC preferred over Warfarin</a:t>
            </a:r>
          </a:p>
          <a:p>
            <a:pPr lvl="1"/>
            <a:r>
              <a:rPr lang="en-CA" sz="2800" dirty="0"/>
              <a:t>Efficacy at least as good</a:t>
            </a:r>
          </a:p>
          <a:p>
            <a:pPr lvl="1"/>
            <a:r>
              <a:rPr lang="en-CA" sz="2800" dirty="0"/>
              <a:t>Bleeding less particularly ICH</a:t>
            </a:r>
          </a:p>
          <a:p>
            <a:pPr lvl="1"/>
            <a:r>
              <a:rPr lang="en-CA" sz="2800" dirty="0"/>
              <a:t>Convenience</a:t>
            </a:r>
          </a:p>
          <a:p>
            <a:r>
              <a:rPr lang="en-CA" sz="3200" dirty="0"/>
              <a:t>No head to head comparisons between DOAC</a:t>
            </a:r>
          </a:p>
          <a:p>
            <a:r>
              <a:rPr lang="en-CA" sz="3200" dirty="0"/>
              <a:t>“Real World” data plentiful but too subject to bias for decision making</a:t>
            </a:r>
          </a:p>
          <a:p>
            <a:pPr marL="0" indent="0">
              <a:buNone/>
            </a:pPr>
            <a:endParaRPr lang="en-US" sz="3200" dirty="0"/>
          </a:p>
        </p:txBody>
      </p:sp>
    </p:spTree>
    <p:extLst>
      <p:ext uri="{BB962C8B-B14F-4D97-AF65-F5344CB8AC3E}">
        <p14:creationId xmlns:p14="http://schemas.microsoft.com/office/powerpoint/2010/main" val="1117495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t>Valvular AF</a:t>
            </a:r>
          </a:p>
        </p:txBody>
      </p:sp>
      <p:sp>
        <p:nvSpPr>
          <p:cNvPr id="3" name="Content Placeholder 2">
            <a:extLst>
              <a:ext uri="{FF2B5EF4-FFF2-40B4-BE49-F238E27FC236}">
                <a16:creationId xmlns:a16="http://schemas.microsoft.com/office/drawing/2014/main" id="{06B7954B-40E6-4B72-99D5-2AB200F06FE9}"/>
              </a:ext>
            </a:extLst>
          </p:cNvPr>
          <p:cNvSpPr>
            <a:spLocks noGrp="1"/>
          </p:cNvSpPr>
          <p:nvPr>
            <p:ph idx="1"/>
          </p:nvPr>
        </p:nvSpPr>
        <p:spPr/>
        <p:txBody>
          <a:bodyPr/>
          <a:lstStyle/>
          <a:p>
            <a:r>
              <a:rPr lang="en-CA" i="1" dirty="0"/>
              <a:t>We recommend that warfarin be used for those patients with a </a:t>
            </a:r>
            <a:r>
              <a:rPr lang="en-CA" i="1" u="sng" dirty="0"/>
              <a:t>mechanical prosthetic valve and those with AF and moderate-to-severe mitral stenosis </a:t>
            </a:r>
            <a:r>
              <a:rPr lang="en-CA" i="1" dirty="0"/>
              <a:t>(Strong Recommendation; Moderate-Quality Evidence).</a:t>
            </a:r>
          </a:p>
          <a:p>
            <a:r>
              <a:rPr lang="en-CA" dirty="0"/>
              <a:t>RE-ALIGN -&gt; </a:t>
            </a:r>
            <a:r>
              <a:rPr lang="en-CA" dirty="0">
                <a:latin typeface="Calibri"/>
                <a:cs typeface="Calibri"/>
              </a:rPr>
              <a:t>↑ TE and bleeding events in patients with mechanical valves</a:t>
            </a:r>
            <a:endParaRPr lang="en-CA" dirty="0"/>
          </a:p>
          <a:p>
            <a:r>
              <a:rPr lang="en-CA" dirty="0"/>
              <a:t>No current RCT of DOAC in mitral stenosis</a:t>
            </a:r>
          </a:p>
          <a:p>
            <a:pPr lvl="1"/>
            <a:r>
              <a:rPr lang="en-CA" dirty="0"/>
              <a:t>RIVER (bioprosthetic mitral valve)</a:t>
            </a:r>
          </a:p>
          <a:p>
            <a:pPr lvl="1"/>
            <a:r>
              <a:rPr lang="en-CA" dirty="0"/>
              <a:t>INVICTUS (rheumatic heart disease)</a:t>
            </a:r>
          </a:p>
        </p:txBody>
      </p:sp>
    </p:spTree>
    <p:extLst>
      <p:ext uri="{BB962C8B-B14F-4D97-AF65-F5344CB8AC3E}">
        <p14:creationId xmlns:p14="http://schemas.microsoft.com/office/powerpoint/2010/main" val="2711801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sz="4400" b="1" kern="0" dirty="0">
                <a:solidFill>
                  <a:srgbClr val="000000"/>
                </a:solidFill>
              </a:rPr>
              <a:t>Concomitant AF and CAD</a:t>
            </a:r>
          </a:p>
        </p:txBody>
      </p:sp>
      <p:pic>
        <p:nvPicPr>
          <p:cNvPr id="14" name="Picture 4">
            <a:extLst>
              <a:ext uri="{FF2B5EF4-FFF2-40B4-BE49-F238E27FC236}">
                <a16:creationId xmlns:a16="http://schemas.microsoft.com/office/drawing/2014/main" id="{A416C8BF-8B7C-4137-B80B-E2680F661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177" y="1525111"/>
            <a:ext cx="2677442" cy="190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6" descr="Related image">
            <a:extLst>
              <a:ext uri="{FF2B5EF4-FFF2-40B4-BE49-F238E27FC236}">
                <a16:creationId xmlns:a16="http://schemas.microsoft.com/office/drawing/2014/main" id="{827210A6-850C-4F8A-BC26-E33DB7957C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256" y="1523532"/>
            <a:ext cx="2559567" cy="190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7F86E69-3FC7-400B-A76F-F719CF3D8BF0}"/>
              </a:ext>
            </a:extLst>
          </p:cNvPr>
          <p:cNvSpPr/>
          <p:nvPr/>
        </p:nvSpPr>
        <p:spPr>
          <a:xfrm>
            <a:off x="1523048" y="3909059"/>
            <a:ext cx="5106349" cy="2171700"/>
          </a:xfrm>
          <a:prstGeom prst="ellipse">
            <a:avLst/>
          </a:prstGeom>
          <a:solidFill>
            <a:srgbClr val="FFFF00"/>
          </a:solidFill>
          <a:ln w="25400" cap="flat" cmpd="sng" algn="ctr">
            <a:solidFill>
              <a:srgbClr val="4F81BD">
                <a:shade val="50000"/>
              </a:srgbClr>
            </a:solidFill>
            <a:prstDash val="solid"/>
          </a:ln>
          <a:effec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CA" altLang="en-US" sz="1800" b="0" i="0" u="none" strike="noStrike" kern="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7" name="Oval 16">
            <a:extLst>
              <a:ext uri="{FF2B5EF4-FFF2-40B4-BE49-F238E27FC236}">
                <a16:creationId xmlns:a16="http://schemas.microsoft.com/office/drawing/2014/main" id="{29F1FBB0-2C82-4043-ACD3-90B95FE21AF4}"/>
              </a:ext>
            </a:extLst>
          </p:cNvPr>
          <p:cNvSpPr/>
          <p:nvPr/>
        </p:nvSpPr>
        <p:spPr>
          <a:xfrm>
            <a:off x="5562600" y="3881676"/>
            <a:ext cx="5106349" cy="2171700"/>
          </a:xfrm>
          <a:prstGeom prst="ellipse">
            <a:avLst/>
          </a:prstGeom>
          <a:solidFill>
            <a:srgbClr val="6FA0C8">
              <a:alpha val="66000"/>
            </a:srgbClr>
          </a:solidFill>
          <a:ln w="25400" cap="flat" cmpd="sng" algn="ctr">
            <a:solidFill>
              <a:srgbClr val="4F81BD">
                <a:shade val="50000"/>
              </a:srgbClr>
            </a:solidFill>
            <a:prstDash val="solid"/>
          </a:ln>
          <a:effec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CA" altLang="en-US" sz="1800" b="0" i="0" u="none" strike="noStrike" kern="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8" name="TextBox 8">
            <a:extLst>
              <a:ext uri="{FF2B5EF4-FFF2-40B4-BE49-F238E27FC236}">
                <a16:creationId xmlns:a16="http://schemas.microsoft.com/office/drawing/2014/main" id="{882CA9F2-32F5-48F7-8A14-EC2D4739FA38}"/>
              </a:ext>
            </a:extLst>
          </p:cNvPr>
          <p:cNvSpPr txBox="1">
            <a:spLocks noChangeArrowheads="1"/>
          </p:cNvSpPr>
          <p:nvPr/>
        </p:nvSpPr>
        <p:spPr bwMode="auto">
          <a:xfrm>
            <a:off x="2815554" y="4632475"/>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CA" altLang="fr-FR" b="0" i="0" u="none" strike="noStrike" kern="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Atrial Fibrillation</a:t>
            </a:r>
          </a:p>
        </p:txBody>
      </p:sp>
      <p:sp>
        <p:nvSpPr>
          <p:cNvPr id="19" name="TextBox 10">
            <a:extLst>
              <a:ext uri="{FF2B5EF4-FFF2-40B4-BE49-F238E27FC236}">
                <a16:creationId xmlns:a16="http://schemas.microsoft.com/office/drawing/2014/main" id="{CE2ACE4E-607C-426B-B9A3-42B7C5E6FE65}"/>
              </a:ext>
            </a:extLst>
          </p:cNvPr>
          <p:cNvSpPr txBox="1">
            <a:spLocks noChangeArrowheads="1"/>
          </p:cNvSpPr>
          <p:nvPr/>
        </p:nvSpPr>
        <p:spPr bwMode="auto">
          <a:xfrm>
            <a:off x="6889430" y="4540141"/>
            <a:ext cx="2452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CA" altLang="fr-FR" b="0" i="0" u="none" strike="noStrike" kern="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Coronary Artery Disease</a:t>
            </a:r>
          </a:p>
        </p:txBody>
      </p:sp>
      <p:sp>
        <p:nvSpPr>
          <p:cNvPr id="20" name="TextBox 11">
            <a:extLst>
              <a:ext uri="{FF2B5EF4-FFF2-40B4-BE49-F238E27FC236}">
                <a16:creationId xmlns:a16="http://schemas.microsoft.com/office/drawing/2014/main" id="{9702DB9C-1507-415B-A1DA-051FAFD46316}"/>
              </a:ext>
            </a:extLst>
          </p:cNvPr>
          <p:cNvSpPr txBox="1">
            <a:spLocks noChangeArrowheads="1"/>
          </p:cNvSpPr>
          <p:nvPr/>
        </p:nvSpPr>
        <p:spPr bwMode="auto">
          <a:xfrm>
            <a:off x="2716528" y="3456383"/>
            <a:ext cx="66713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CA" altLang="fr-FR" sz="20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Up to 30% of patients with AF also have CAD</a:t>
            </a:r>
          </a:p>
        </p:txBody>
      </p:sp>
      <p:cxnSp>
        <p:nvCxnSpPr>
          <p:cNvPr id="21" name="Straight Arrow Connector 20">
            <a:extLst>
              <a:ext uri="{FF2B5EF4-FFF2-40B4-BE49-F238E27FC236}">
                <a16:creationId xmlns:a16="http://schemas.microsoft.com/office/drawing/2014/main" id="{B654B9D4-DA91-47BD-AA97-C6C21BBA4C82}"/>
              </a:ext>
            </a:extLst>
          </p:cNvPr>
          <p:cNvCxnSpPr/>
          <p:nvPr/>
        </p:nvCxnSpPr>
        <p:spPr>
          <a:xfrm>
            <a:off x="6050280" y="3894202"/>
            <a:ext cx="0" cy="865118"/>
          </a:xfrm>
          <a:prstGeom prst="straightConnector1">
            <a:avLst/>
          </a:prstGeom>
          <a:noFill/>
          <a:ln w="38100" cap="flat" cmpd="sng" algn="ctr">
            <a:solidFill>
              <a:sysClr val="windowText" lastClr="000000"/>
            </a:solidFill>
            <a:prstDash val="solid"/>
            <a:tailEnd type="arrow"/>
          </a:ln>
          <a:effectLst/>
        </p:spPr>
      </p:cxnSp>
      <p:sp>
        <p:nvSpPr>
          <p:cNvPr id="24" name="TextBox 15">
            <a:extLst>
              <a:ext uri="{FF2B5EF4-FFF2-40B4-BE49-F238E27FC236}">
                <a16:creationId xmlns:a16="http://schemas.microsoft.com/office/drawing/2014/main" id="{5A5DEB3A-A1EA-44DD-BEA7-74C84BB26732}"/>
              </a:ext>
            </a:extLst>
          </p:cNvPr>
          <p:cNvSpPr txBox="1">
            <a:spLocks noChangeArrowheads="1"/>
          </p:cNvSpPr>
          <p:nvPr/>
        </p:nvSpPr>
        <p:spPr bwMode="auto">
          <a:xfrm>
            <a:off x="0" y="6117432"/>
            <a:ext cx="434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r" eaLnBrk="0" fontAlgn="base" hangingPunct="0">
              <a:spcBef>
                <a:spcPct val="0"/>
              </a:spcBef>
              <a:spcAft>
                <a:spcPct val="0"/>
              </a:spcAft>
              <a:buFontTx/>
              <a:buNone/>
            </a:pPr>
            <a:r>
              <a:rPr lang="en-CA" altLang="fr-FR" sz="1200" b="0" dirty="0">
                <a:solidFill>
                  <a:srgbClr val="000000"/>
                </a:solidFill>
                <a:latin typeface="+mn-lt"/>
              </a:rPr>
              <a:t>Singer DE, et al. Ann Intern Med 2009;151:297-305</a:t>
            </a:r>
          </a:p>
        </p:txBody>
      </p:sp>
    </p:spTree>
    <p:extLst>
      <p:ext uri="{BB962C8B-B14F-4D97-AF65-F5344CB8AC3E}">
        <p14:creationId xmlns:p14="http://schemas.microsoft.com/office/powerpoint/2010/main" val="230708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177C9-90E3-4574-881A-D9223FDFA8FF}"/>
              </a:ext>
            </a:extLst>
          </p:cNvPr>
          <p:cNvPicPr>
            <a:picLocks noChangeAspect="1"/>
          </p:cNvPicPr>
          <p:nvPr/>
        </p:nvPicPr>
        <p:blipFill rotWithShape="1">
          <a:blip r:embed="rId2">
            <a:extLst>
              <a:ext uri="{28A0092B-C50C-407E-A947-70E740481C1C}">
                <a14:useLocalDpi xmlns:a14="http://schemas.microsoft.com/office/drawing/2010/main"/>
              </a:ext>
            </a:extLst>
          </a:blip>
          <a:srcRect r="41822" b="51991"/>
          <a:stretch/>
        </p:blipFill>
        <p:spPr>
          <a:xfrm>
            <a:off x="1512755" y="1845474"/>
            <a:ext cx="4429894" cy="4652139"/>
          </a:xfrm>
          <a:prstGeom prst="rect">
            <a:avLst/>
          </a:prstGeom>
        </p:spPr>
      </p:pic>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CA" b="1" dirty="0"/>
              <a:t>Management of CAD + AF</a:t>
            </a:r>
            <a:endParaRPr lang="en-US" b="1" dirty="0"/>
          </a:p>
        </p:txBody>
      </p:sp>
      <p:sp>
        <p:nvSpPr>
          <p:cNvPr id="6" name="Content Placeholder 1">
            <a:extLst>
              <a:ext uri="{FF2B5EF4-FFF2-40B4-BE49-F238E27FC236}">
                <a16:creationId xmlns:a16="http://schemas.microsoft.com/office/drawing/2014/main" id="{F294A21F-B3A2-4121-8253-3E9DD43C422D}"/>
              </a:ext>
            </a:extLst>
          </p:cNvPr>
          <p:cNvSpPr>
            <a:spLocks noGrp="1"/>
          </p:cNvSpPr>
          <p:nvPr>
            <p:ph sz="half" idx="1"/>
          </p:nvPr>
        </p:nvSpPr>
        <p:spPr>
          <a:xfrm>
            <a:off x="1341120" y="1522096"/>
            <a:ext cx="4766748" cy="4025264"/>
          </a:xfrm>
        </p:spPr>
        <p:txBody>
          <a:bodyPr/>
          <a:lstStyle/>
          <a:p>
            <a:pPr marL="0" indent="0" algn="ctr">
              <a:buNone/>
            </a:pPr>
            <a:r>
              <a:rPr lang="en-US" b="1" dirty="0"/>
              <a:t>STROKE RISK</a:t>
            </a:r>
          </a:p>
        </p:txBody>
      </p:sp>
      <p:grpSp>
        <p:nvGrpSpPr>
          <p:cNvPr id="8" name="Group 7">
            <a:extLst>
              <a:ext uri="{FF2B5EF4-FFF2-40B4-BE49-F238E27FC236}">
                <a16:creationId xmlns:a16="http://schemas.microsoft.com/office/drawing/2014/main" id="{A5F3D82C-5ECF-4428-A738-D70E661DC534}"/>
              </a:ext>
            </a:extLst>
          </p:cNvPr>
          <p:cNvGrpSpPr/>
          <p:nvPr/>
        </p:nvGrpSpPr>
        <p:grpSpPr>
          <a:xfrm>
            <a:off x="6232014" y="1491583"/>
            <a:ext cx="4596656" cy="4284377"/>
            <a:chOff x="5105400" y="1173448"/>
            <a:chExt cx="3374571" cy="3455702"/>
          </a:xfrm>
        </p:grpSpPr>
        <p:grpSp>
          <p:nvGrpSpPr>
            <p:cNvPr id="9" name="Group 8">
              <a:extLst>
                <a:ext uri="{FF2B5EF4-FFF2-40B4-BE49-F238E27FC236}">
                  <a16:creationId xmlns:a16="http://schemas.microsoft.com/office/drawing/2014/main" id="{3BBA2E15-61CA-4C83-B7D2-2B737A6B12B4}"/>
                </a:ext>
              </a:extLst>
            </p:cNvPr>
            <p:cNvGrpSpPr/>
            <p:nvPr/>
          </p:nvGrpSpPr>
          <p:grpSpPr>
            <a:xfrm>
              <a:off x="5105400" y="1173448"/>
              <a:ext cx="3374571" cy="3455702"/>
              <a:chOff x="5105400" y="1621580"/>
              <a:chExt cx="3374571" cy="4607602"/>
            </a:xfrm>
          </p:grpSpPr>
          <p:grpSp>
            <p:nvGrpSpPr>
              <p:cNvPr id="13" name="Group 12">
                <a:extLst>
                  <a:ext uri="{FF2B5EF4-FFF2-40B4-BE49-F238E27FC236}">
                    <a16:creationId xmlns:a16="http://schemas.microsoft.com/office/drawing/2014/main" id="{4541E276-60BB-4E90-B959-C03DC71F4A7A}"/>
                  </a:ext>
                </a:extLst>
              </p:cNvPr>
              <p:cNvGrpSpPr/>
              <p:nvPr/>
            </p:nvGrpSpPr>
            <p:grpSpPr>
              <a:xfrm>
                <a:off x="5105400" y="2589859"/>
                <a:ext cx="3047208" cy="3639323"/>
                <a:chOff x="5105400" y="2589859"/>
                <a:chExt cx="3047208" cy="3639323"/>
              </a:xfrm>
            </p:grpSpPr>
            <p:sp>
              <p:nvSpPr>
                <p:cNvPr id="15" name="Rounded Rectangle 13">
                  <a:extLst>
                    <a:ext uri="{FF2B5EF4-FFF2-40B4-BE49-F238E27FC236}">
                      <a16:creationId xmlns:a16="http://schemas.microsoft.com/office/drawing/2014/main" id="{15F130DB-6383-4478-AFF0-339180F8EDBD}"/>
                    </a:ext>
                  </a:extLst>
                </p:cNvPr>
                <p:cNvSpPr/>
                <p:nvPr/>
              </p:nvSpPr>
              <p:spPr>
                <a:xfrm>
                  <a:off x="5181601" y="2589859"/>
                  <a:ext cx="2971007" cy="62630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Stable CAD</a:t>
                  </a:r>
                </a:p>
              </p:txBody>
            </p:sp>
            <p:sp>
              <p:nvSpPr>
                <p:cNvPr id="16" name="Rounded Rectangle 17">
                  <a:extLst>
                    <a:ext uri="{FF2B5EF4-FFF2-40B4-BE49-F238E27FC236}">
                      <a16:creationId xmlns:a16="http://schemas.microsoft.com/office/drawing/2014/main" id="{7011E8BE-22E0-4A28-9EF0-16CB7C2B5F8C}"/>
                    </a:ext>
                  </a:extLst>
                </p:cNvPr>
                <p:cNvSpPr/>
                <p:nvPr/>
              </p:nvSpPr>
              <p:spPr>
                <a:xfrm>
                  <a:off x="5181600" y="3524871"/>
                  <a:ext cx="2971007" cy="1078712"/>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 Recent ACS or PCI</a:t>
                  </a:r>
                </a:p>
              </p:txBody>
            </p:sp>
            <p:sp>
              <p:nvSpPr>
                <p:cNvPr id="17" name="Rounded Rectangle 18">
                  <a:extLst>
                    <a:ext uri="{FF2B5EF4-FFF2-40B4-BE49-F238E27FC236}">
                      <a16:creationId xmlns:a16="http://schemas.microsoft.com/office/drawing/2014/main" id="{B95E5324-875C-4522-B913-51C2B331295B}"/>
                    </a:ext>
                  </a:extLst>
                </p:cNvPr>
                <p:cNvSpPr/>
                <p:nvPr/>
              </p:nvSpPr>
              <p:spPr>
                <a:xfrm>
                  <a:off x="5105400" y="5069481"/>
                  <a:ext cx="1485502" cy="1159701"/>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Low Risk</a:t>
                  </a:r>
                </a:p>
              </p:txBody>
            </p:sp>
          </p:grpSp>
          <p:sp>
            <p:nvSpPr>
              <p:cNvPr id="14" name="TextBox 13">
                <a:extLst>
                  <a:ext uri="{FF2B5EF4-FFF2-40B4-BE49-F238E27FC236}">
                    <a16:creationId xmlns:a16="http://schemas.microsoft.com/office/drawing/2014/main" id="{FB06F9CE-6AFF-4BF3-B27E-7D58E979C4C3}"/>
                  </a:ext>
                </a:extLst>
              </p:cNvPr>
              <p:cNvSpPr txBox="1"/>
              <p:nvPr/>
            </p:nvSpPr>
            <p:spPr>
              <a:xfrm>
                <a:off x="5127171" y="1621580"/>
                <a:ext cx="3352800" cy="697627"/>
              </a:xfrm>
              <a:prstGeom prst="rect">
                <a:avLst/>
              </a:prstGeom>
              <a:noFill/>
            </p:spPr>
            <p:txBody>
              <a:bodyPr wrap="square" rtlCol="0">
                <a:spAutoFit/>
              </a:bodyPr>
              <a:lstStyle/>
              <a:p>
                <a:pPr algn="ctr" eaLnBrk="0" fontAlgn="base" hangingPunct="0">
                  <a:spcBef>
                    <a:spcPct val="20000"/>
                  </a:spcBef>
                  <a:spcAft>
                    <a:spcPct val="0"/>
                  </a:spcAft>
                </a:pPr>
                <a:r>
                  <a:rPr lang="en-CA" sz="2800" b="1" dirty="0"/>
                  <a:t>CORONARY RISK</a:t>
                </a:r>
              </a:p>
            </p:txBody>
          </p:sp>
        </p:grpSp>
        <p:sp>
          <p:nvSpPr>
            <p:cNvPr id="10" name="Rounded Rectangle 10">
              <a:extLst>
                <a:ext uri="{FF2B5EF4-FFF2-40B4-BE49-F238E27FC236}">
                  <a16:creationId xmlns:a16="http://schemas.microsoft.com/office/drawing/2014/main" id="{0E11BC98-6793-42E4-8C2F-4DD00EBF942F}"/>
                </a:ext>
              </a:extLst>
            </p:cNvPr>
            <p:cNvSpPr/>
            <p:nvPr/>
          </p:nvSpPr>
          <p:spPr>
            <a:xfrm>
              <a:off x="6858000" y="3759374"/>
              <a:ext cx="1485502" cy="869776"/>
            </a:xfrm>
            <a:prstGeom prst="round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High Risk</a:t>
              </a:r>
            </a:p>
          </p:txBody>
        </p:sp>
        <p:cxnSp>
          <p:nvCxnSpPr>
            <p:cNvPr id="11" name="Straight Arrow Connector 10">
              <a:extLst>
                <a:ext uri="{FF2B5EF4-FFF2-40B4-BE49-F238E27FC236}">
                  <a16:creationId xmlns:a16="http://schemas.microsoft.com/office/drawing/2014/main" id="{EDEFDB15-A793-491E-AD68-AC94B54EAB15}"/>
                </a:ext>
              </a:extLst>
            </p:cNvPr>
            <p:cNvCxnSpPr>
              <a:stCxn id="16" idx="2"/>
              <a:endCxn id="17" idx="0"/>
            </p:cNvCxnSpPr>
            <p:nvPr/>
          </p:nvCxnSpPr>
          <p:spPr>
            <a:xfrm flipH="1">
              <a:off x="5848151" y="3409950"/>
              <a:ext cx="818953" cy="3494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8E7B8C-2540-4005-AD13-AECDDE085A1F}"/>
                </a:ext>
              </a:extLst>
            </p:cNvPr>
            <p:cNvCxnSpPr>
              <a:stCxn id="16" idx="2"/>
              <a:endCxn id="10" idx="0"/>
            </p:cNvCxnSpPr>
            <p:nvPr/>
          </p:nvCxnSpPr>
          <p:spPr>
            <a:xfrm>
              <a:off x="6667104" y="3409950"/>
              <a:ext cx="933647" cy="3494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09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b="1" dirty="0"/>
              <a:t>Where we were 6 years ago</a:t>
            </a:r>
          </a:p>
        </p:txBody>
      </p:sp>
      <p:pic>
        <p:nvPicPr>
          <p:cNvPr id="4" name="Picture 2">
            <a:extLst>
              <a:ext uri="{FF2B5EF4-FFF2-40B4-BE49-F238E27FC236}">
                <a16:creationId xmlns:a16="http://schemas.microsoft.com/office/drawing/2014/main" id="{1C947099-374D-4485-B273-2510B543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49163"/>
            <a:ext cx="10652760" cy="376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9254143-3B77-43C2-8762-9520E9D4FC11}"/>
              </a:ext>
            </a:extLst>
          </p:cNvPr>
          <p:cNvSpPr txBox="1"/>
          <p:nvPr/>
        </p:nvSpPr>
        <p:spPr>
          <a:xfrm>
            <a:off x="744070" y="2464101"/>
            <a:ext cx="10246941" cy="1754326"/>
          </a:xfrm>
          <a:prstGeom prst="rect">
            <a:avLst/>
          </a:prstGeom>
          <a:solidFill>
            <a:schemeClr val="tx1"/>
          </a:solidFill>
        </p:spPr>
        <p:txBody>
          <a:bodyPr wrap="square" rtlCol="0">
            <a:spAutoFit/>
          </a:bodyPr>
          <a:lstStyle/>
          <a:p>
            <a:pPr algn="ctr"/>
            <a:r>
              <a:rPr lang="en-CA" sz="3600" dirty="0">
                <a:solidFill>
                  <a:schemeClr val="bg1"/>
                </a:solidFill>
              </a:rPr>
              <a:t>Additional research studies are required to further optimize treatment strategies in this high-risk population</a:t>
            </a:r>
          </a:p>
        </p:txBody>
      </p:sp>
    </p:spTree>
    <p:extLst>
      <p:ext uri="{BB962C8B-B14F-4D97-AF65-F5344CB8AC3E}">
        <p14:creationId xmlns:p14="http://schemas.microsoft.com/office/powerpoint/2010/main" val="31907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t>Where we are now</a:t>
            </a:r>
          </a:p>
        </p:txBody>
      </p:sp>
      <p:sp>
        <p:nvSpPr>
          <p:cNvPr id="3" name="Content Placeholder 2">
            <a:extLst>
              <a:ext uri="{FF2B5EF4-FFF2-40B4-BE49-F238E27FC236}">
                <a16:creationId xmlns:a16="http://schemas.microsoft.com/office/drawing/2014/main" id="{06B7954B-40E6-4B72-99D5-2AB200F06FE9}"/>
              </a:ext>
            </a:extLst>
          </p:cNvPr>
          <p:cNvSpPr>
            <a:spLocks noGrp="1"/>
          </p:cNvSpPr>
          <p:nvPr>
            <p:ph idx="1"/>
          </p:nvPr>
        </p:nvSpPr>
        <p:spPr/>
        <p:txBody>
          <a:bodyPr>
            <a:normAutofit fontScale="92500" lnSpcReduction="10000"/>
          </a:bodyPr>
          <a:lstStyle/>
          <a:p>
            <a:pPr marL="0" indent="0">
              <a:buNone/>
            </a:pPr>
            <a:r>
              <a:rPr lang="en-CA" sz="2800" b="1" dirty="0">
                <a:solidFill>
                  <a:srgbClr val="FF0000"/>
                </a:solidFill>
              </a:rPr>
              <a:t>RANDOMIZED CONTROLLED TRIALS</a:t>
            </a:r>
          </a:p>
          <a:p>
            <a:pPr marL="0" indent="0">
              <a:buNone/>
            </a:pPr>
            <a:r>
              <a:rPr lang="en-CA" sz="2800" b="1" dirty="0">
                <a:solidFill>
                  <a:srgbClr val="800000"/>
                </a:solidFill>
              </a:rPr>
              <a:t>AF + PCI / ACS</a:t>
            </a:r>
          </a:p>
          <a:p>
            <a:pPr marL="285750" indent="-285750">
              <a:buFont typeface="Arial" panose="020B0604020202020204" pitchFamily="34" charset="0"/>
              <a:buChar char="•"/>
            </a:pPr>
            <a:r>
              <a:rPr lang="en-CA" sz="2800" dirty="0"/>
              <a:t>WOEST – WARFARIN</a:t>
            </a:r>
          </a:p>
          <a:p>
            <a:pPr marL="285750" indent="-285750">
              <a:buFont typeface="Arial" panose="020B0604020202020204" pitchFamily="34" charset="0"/>
              <a:buChar char="•"/>
            </a:pPr>
            <a:r>
              <a:rPr lang="en-CA" sz="2800" dirty="0"/>
              <a:t>PIONEER AF PCI – RIVAROXABAN</a:t>
            </a:r>
          </a:p>
          <a:p>
            <a:pPr marL="285750" indent="-285750">
              <a:buFont typeface="Arial" panose="020B0604020202020204" pitchFamily="34" charset="0"/>
              <a:buChar char="•"/>
            </a:pPr>
            <a:r>
              <a:rPr lang="en-CA" sz="2800" dirty="0"/>
              <a:t>RE-DUAL PCI – DABIGATRAN</a:t>
            </a:r>
          </a:p>
          <a:p>
            <a:pPr marL="285750" indent="-285750">
              <a:buFont typeface="Arial" panose="020B0604020202020204" pitchFamily="34" charset="0"/>
              <a:buChar char="•"/>
            </a:pPr>
            <a:r>
              <a:rPr lang="en-CA" sz="2800" dirty="0"/>
              <a:t>AUGUSTUS – APIXABAN</a:t>
            </a:r>
          </a:p>
          <a:p>
            <a:pPr marL="285750" indent="-285750">
              <a:buFont typeface="Arial" panose="020B0604020202020204" pitchFamily="34" charset="0"/>
              <a:buChar char="•"/>
            </a:pPr>
            <a:r>
              <a:rPr lang="en-CA" sz="2800" dirty="0"/>
              <a:t>ENTRUST AF – EDOXABAN</a:t>
            </a:r>
            <a:br>
              <a:rPr lang="en-CA" sz="2800" dirty="0"/>
            </a:br>
            <a:endParaRPr lang="en-CA" sz="2800" dirty="0">
              <a:solidFill>
                <a:srgbClr val="800000"/>
              </a:solidFill>
            </a:endParaRPr>
          </a:p>
          <a:p>
            <a:pPr marL="0" indent="0">
              <a:buNone/>
            </a:pPr>
            <a:r>
              <a:rPr lang="en-CA" sz="2800" b="1" dirty="0">
                <a:solidFill>
                  <a:srgbClr val="800000"/>
                </a:solidFill>
              </a:rPr>
              <a:t>AF + STABLE CAD</a:t>
            </a:r>
          </a:p>
          <a:p>
            <a:pPr marL="285750" indent="-285750">
              <a:buFont typeface="Arial" panose="020B0604020202020204" pitchFamily="34" charset="0"/>
              <a:buChar char="•"/>
            </a:pPr>
            <a:r>
              <a:rPr lang="en-CA" sz="2800" dirty="0"/>
              <a:t>AFIRE - RIVAROXABAN</a:t>
            </a:r>
          </a:p>
        </p:txBody>
      </p:sp>
    </p:spTree>
    <p:extLst>
      <p:ext uri="{BB962C8B-B14F-4D97-AF65-F5344CB8AC3E}">
        <p14:creationId xmlns:p14="http://schemas.microsoft.com/office/powerpoint/2010/main" val="714813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5935B8B-9786-4449-8EC5-E00B33E243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93" t="13661" r="25091" b="16048"/>
          <a:stretch/>
        </p:blipFill>
        <p:spPr bwMode="auto">
          <a:xfrm>
            <a:off x="9617727" y="49809"/>
            <a:ext cx="1498294" cy="989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DC4559-478C-4257-9CF0-5C5E333306F9}"/>
              </a:ext>
            </a:extLst>
          </p:cNvPr>
          <p:cNvSpPr>
            <a:spLocks noGrp="1"/>
          </p:cNvSpPr>
          <p:nvPr>
            <p:ph type="ctrTitle"/>
          </p:nvPr>
        </p:nvSpPr>
        <p:spPr>
          <a:xfrm>
            <a:off x="0" y="3358298"/>
            <a:ext cx="12192000" cy="1372359"/>
          </a:xfrm>
        </p:spPr>
        <p:txBody>
          <a:bodyPr>
            <a:noAutofit/>
          </a:bodyPr>
          <a:lstStyle/>
          <a:p>
            <a:r>
              <a:rPr lang="en-US" b="1" dirty="0"/>
              <a:t>CCS ǀ CHRS</a:t>
            </a:r>
            <a:br>
              <a:rPr lang="en-US" sz="1600" b="1" dirty="0"/>
            </a:br>
            <a:br>
              <a:rPr lang="en-US" b="1" dirty="0"/>
            </a:br>
            <a:r>
              <a:rPr lang="en-US" sz="4400" b="1" dirty="0"/>
              <a:t>Comprehensive Atrial Fibrillation Guidelines: </a:t>
            </a:r>
            <a:br>
              <a:rPr lang="en-US" sz="4400" b="1" dirty="0"/>
            </a:br>
            <a:r>
              <a:rPr lang="en-US" sz="4400" b="1" dirty="0"/>
              <a:t>A fresh look for 2020 </a:t>
            </a:r>
          </a:p>
        </p:txBody>
      </p:sp>
      <p:sp>
        <p:nvSpPr>
          <p:cNvPr id="3" name="Subtitle 2">
            <a:extLst>
              <a:ext uri="{FF2B5EF4-FFF2-40B4-BE49-F238E27FC236}">
                <a16:creationId xmlns:a16="http://schemas.microsoft.com/office/drawing/2014/main" id="{0A8069B7-1BA6-44D9-8CF8-D66D94A6093D}"/>
              </a:ext>
            </a:extLst>
          </p:cNvPr>
          <p:cNvSpPr>
            <a:spLocks noGrp="1"/>
          </p:cNvSpPr>
          <p:nvPr>
            <p:ph type="subTitle" idx="1"/>
          </p:nvPr>
        </p:nvSpPr>
        <p:spPr>
          <a:xfrm>
            <a:off x="1523999" y="5331447"/>
            <a:ext cx="9144000" cy="989840"/>
          </a:xfrm>
        </p:spPr>
        <p:txBody>
          <a:bodyPr/>
          <a:lstStyle/>
          <a:p>
            <a:r>
              <a:rPr lang="en-CA" dirty="0"/>
              <a:t>October 2020</a:t>
            </a:r>
          </a:p>
        </p:txBody>
      </p:sp>
      <p:pic>
        <p:nvPicPr>
          <p:cNvPr id="1026" name="Picture 2">
            <a:extLst>
              <a:ext uri="{FF2B5EF4-FFF2-40B4-BE49-F238E27FC236}">
                <a16:creationId xmlns:a16="http://schemas.microsoft.com/office/drawing/2014/main" id="{B4B5852B-A0D8-43C8-891B-15D9BF4E3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0240" y="123986"/>
            <a:ext cx="727619" cy="8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5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t>Dual Pathway vs Triple RX Metanalysis</a:t>
            </a:r>
          </a:p>
        </p:txBody>
      </p:sp>
      <p:pic>
        <p:nvPicPr>
          <p:cNvPr id="7" name="Picture 2">
            <a:extLst>
              <a:ext uri="{FF2B5EF4-FFF2-40B4-BE49-F238E27FC236}">
                <a16:creationId xmlns:a16="http://schemas.microsoft.com/office/drawing/2014/main" id="{703CE974-CF00-49C7-B0DB-98586D15C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572" y="1275044"/>
            <a:ext cx="6764856" cy="521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EDE0718B-3C55-4402-9CBC-37F77EE983F4}"/>
              </a:ext>
            </a:extLst>
          </p:cNvPr>
          <p:cNvCxnSpPr>
            <a:cxnSpLocks/>
          </p:cNvCxnSpPr>
          <p:nvPr/>
        </p:nvCxnSpPr>
        <p:spPr>
          <a:xfrm flipV="1">
            <a:off x="4831080" y="3535681"/>
            <a:ext cx="2095874" cy="15849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F83DF83-6A96-4C94-8F57-A1505A869EA5}"/>
              </a:ext>
            </a:extLst>
          </p:cNvPr>
          <p:cNvCxnSpPr>
            <a:cxnSpLocks/>
          </p:cNvCxnSpPr>
          <p:nvPr/>
        </p:nvCxnSpPr>
        <p:spPr>
          <a:xfrm flipV="1">
            <a:off x="3855720" y="3535681"/>
            <a:ext cx="1409328" cy="20472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A207E99-6B43-458D-99FC-1608D2C79693}"/>
              </a:ext>
            </a:extLst>
          </p:cNvPr>
          <p:cNvSpPr txBox="1"/>
          <p:nvPr/>
        </p:nvSpPr>
        <p:spPr>
          <a:xfrm>
            <a:off x="335935" y="6285126"/>
            <a:ext cx="4649020" cy="238525"/>
          </a:xfrm>
          <a:prstGeom prst="rect">
            <a:avLst/>
          </a:prstGeom>
          <a:noFill/>
        </p:spPr>
        <p:txBody>
          <a:bodyPr wrap="square" lIns="68577" tIns="34289" rIns="68577" bIns="34289" rtlCol="0">
            <a:spAutoFit/>
          </a:bodyPr>
          <a:lstStyle/>
          <a:p>
            <a:pPr defTabSz="685766"/>
            <a:r>
              <a:rPr lang="en-CA" sz="1100" dirty="0">
                <a:solidFill>
                  <a:prstClr val="black"/>
                </a:solidFill>
              </a:rPr>
              <a:t>Lopes RD, Hong H, </a:t>
            </a:r>
            <a:r>
              <a:rPr lang="en-CA" sz="1100" dirty="0" err="1">
                <a:solidFill>
                  <a:prstClr val="black"/>
                </a:solidFill>
              </a:rPr>
              <a:t>Harskamp</a:t>
            </a:r>
            <a:r>
              <a:rPr lang="en-CA" sz="1100" dirty="0">
                <a:solidFill>
                  <a:prstClr val="black"/>
                </a:solidFill>
              </a:rPr>
              <a:t> RE, et al. J</a:t>
            </a:r>
            <a:r>
              <a:rPr lang="en-CA" sz="1100" i="1" dirty="0">
                <a:solidFill>
                  <a:prstClr val="black"/>
                </a:solidFill>
              </a:rPr>
              <a:t>AMA </a:t>
            </a:r>
            <a:r>
              <a:rPr lang="en-CA" sz="1100" i="1" dirty="0" err="1">
                <a:solidFill>
                  <a:prstClr val="black"/>
                </a:solidFill>
              </a:rPr>
              <a:t>Cardiol</a:t>
            </a:r>
            <a:r>
              <a:rPr lang="en-CA" sz="1100" i="1" dirty="0">
                <a:solidFill>
                  <a:prstClr val="black"/>
                </a:solidFill>
              </a:rPr>
              <a:t>.</a:t>
            </a:r>
            <a:r>
              <a:rPr lang="en-CA" sz="1100" dirty="0">
                <a:solidFill>
                  <a:prstClr val="black"/>
                </a:solidFill>
              </a:rPr>
              <a:t> 2019;4(8):747–755</a:t>
            </a:r>
          </a:p>
        </p:txBody>
      </p:sp>
    </p:spTree>
    <p:extLst>
      <p:ext uri="{BB962C8B-B14F-4D97-AF65-F5344CB8AC3E}">
        <p14:creationId xmlns:p14="http://schemas.microsoft.com/office/powerpoint/2010/main" val="35655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t>AF + Stable CAD</a:t>
            </a:r>
          </a:p>
        </p:txBody>
      </p:sp>
      <p:pic>
        <p:nvPicPr>
          <p:cNvPr id="6" name="Picture 2">
            <a:extLst>
              <a:ext uri="{FF2B5EF4-FFF2-40B4-BE49-F238E27FC236}">
                <a16:creationId xmlns:a16="http://schemas.microsoft.com/office/drawing/2014/main" id="{89268418-625C-4531-ABB0-B9E7BE49B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719" y="1261641"/>
            <a:ext cx="10142511" cy="515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E01722EF-50A8-4074-9655-2A9DFD6AE54D}"/>
              </a:ext>
            </a:extLst>
          </p:cNvPr>
          <p:cNvGrpSpPr/>
          <p:nvPr/>
        </p:nvGrpSpPr>
        <p:grpSpPr>
          <a:xfrm>
            <a:off x="768534" y="1810060"/>
            <a:ext cx="10515600" cy="4179260"/>
            <a:chOff x="0" y="123479"/>
            <a:chExt cx="8570098" cy="3352842"/>
          </a:xfrm>
        </p:grpSpPr>
        <p:pic>
          <p:nvPicPr>
            <p:cNvPr id="8" name="Picture 3">
              <a:extLst>
                <a:ext uri="{FF2B5EF4-FFF2-40B4-BE49-F238E27FC236}">
                  <a16:creationId xmlns:a16="http://schemas.microsoft.com/office/drawing/2014/main" id="{4C9ADE46-104E-4CC4-BC93-AADAFEC96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479"/>
              <a:ext cx="4211960" cy="335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6F87DF81-E297-4D39-96DD-14BFB3027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23479"/>
              <a:ext cx="4214122" cy="335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7965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C9BD5-58E4-4226-92A9-29A487491006}"/>
              </a:ext>
            </a:extLst>
          </p:cNvPr>
          <p:cNvPicPr>
            <a:picLocks noChangeAspect="1"/>
          </p:cNvPicPr>
          <p:nvPr/>
        </p:nvPicPr>
        <p:blipFill rotWithShape="1">
          <a:blip r:embed="rId3">
            <a:extLst>
              <a:ext uri="{28A0092B-C50C-407E-A947-70E740481C1C}">
                <a14:useLocalDpi xmlns:a14="http://schemas.microsoft.com/office/drawing/2010/main" val="0"/>
              </a:ext>
            </a:extLst>
          </a:blip>
          <a:srcRect r="37600" b="51536"/>
          <a:stretch/>
        </p:blipFill>
        <p:spPr>
          <a:xfrm>
            <a:off x="2571926" y="20046"/>
            <a:ext cx="6938460" cy="6858000"/>
          </a:xfrm>
          <a:prstGeom prst="rect">
            <a:avLst/>
          </a:prstGeom>
        </p:spPr>
      </p:pic>
      <p:grpSp>
        <p:nvGrpSpPr>
          <p:cNvPr id="10" name="Group 9"/>
          <p:cNvGrpSpPr/>
          <p:nvPr/>
        </p:nvGrpSpPr>
        <p:grpSpPr>
          <a:xfrm>
            <a:off x="0" y="2540913"/>
            <a:ext cx="4775200" cy="1816266"/>
            <a:chOff x="-1976398" y="3441582"/>
            <a:chExt cx="3581400" cy="1816267"/>
          </a:xfrm>
        </p:grpSpPr>
        <p:sp>
          <p:nvSpPr>
            <p:cNvPr id="3" name="TextBox 2"/>
            <p:cNvSpPr txBox="1"/>
            <p:nvPr/>
          </p:nvSpPr>
          <p:spPr>
            <a:xfrm>
              <a:off x="-1976398" y="3441582"/>
              <a:ext cx="3200400" cy="1816267"/>
            </a:xfrm>
            <a:prstGeom prst="rect">
              <a:avLst/>
            </a:prstGeom>
            <a:solidFill>
              <a:srgbClr val="7030A0"/>
            </a:solidFill>
          </p:spPr>
          <p:txBody>
            <a:bodyPr wrap="square" rtlCol="0">
              <a:spAutoFit/>
            </a:bodyPr>
            <a:lstStyle/>
            <a:p>
              <a:pPr defTabSz="1219170"/>
              <a:r>
                <a:rPr lang="en-CA" sz="1867" dirty="0">
                  <a:solidFill>
                    <a:prstClr val="white"/>
                  </a:solidFill>
                  <a:latin typeface="Calibri"/>
                </a:rPr>
                <a:t>Tested OAC regimens include:</a:t>
              </a:r>
            </a:p>
            <a:p>
              <a:pPr marL="380990" indent="-380990" defTabSz="1219170">
                <a:buFont typeface="Arial" panose="020B0604020202020204" pitchFamily="34" charset="0"/>
                <a:buChar char="•"/>
              </a:pPr>
              <a:r>
                <a:rPr lang="en-CA" sz="1867" dirty="0">
                  <a:solidFill>
                    <a:prstClr val="white"/>
                  </a:solidFill>
                  <a:latin typeface="Calibri"/>
                </a:rPr>
                <a:t>Rivaroxaban 15 mg OD</a:t>
              </a:r>
            </a:p>
            <a:p>
              <a:pPr marL="380990" indent="-380990" defTabSz="1219170">
                <a:buFont typeface="Arial" panose="020B0604020202020204" pitchFamily="34" charset="0"/>
                <a:buChar char="•"/>
              </a:pPr>
              <a:r>
                <a:rPr lang="en-CA" sz="1867" dirty="0">
                  <a:solidFill>
                    <a:prstClr val="white"/>
                  </a:solidFill>
                  <a:latin typeface="Calibri"/>
                </a:rPr>
                <a:t>Dabigatran 110/150 BID</a:t>
              </a:r>
            </a:p>
            <a:p>
              <a:pPr marL="380990" indent="-380990" defTabSz="1219170">
                <a:buFont typeface="Arial" panose="020B0604020202020204" pitchFamily="34" charset="0"/>
                <a:buChar char="•"/>
              </a:pPr>
              <a:r>
                <a:rPr lang="en-CA" sz="1867" dirty="0" err="1">
                  <a:solidFill>
                    <a:prstClr val="white"/>
                  </a:solidFill>
                  <a:latin typeface="Calibri"/>
                </a:rPr>
                <a:t>Apixaban</a:t>
              </a:r>
              <a:r>
                <a:rPr lang="en-CA" sz="1867" dirty="0">
                  <a:solidFill>
                    <a:prstClr val="white"/>
                  </a:solidFill>
                  <a:latin typeface="Calibri"/>
                </a:rPr>
                <a:t> 5/2.5 mg BID</a:t>
              </a:r>
            </a:p>
            <a:p>
              <a:pPr marL="380990" indent="-380990" defTabSz="1219170">
                <a:buFont typeface="Arial" panose="020B0604020202020204" pitchFamily="34" charset="0"/>
                <a:buChar char="•"/>
              </a:pPr>
              <a:r>
                <a:rPr lang="en-CA" sz="1867" dirty="0" err="1">
                  <a:solidFill>
                    <a:prstClr val="white"/>
                  </a:solidFill>
                  <a:latin typeface="Calibri"/>
                </a:rPr>
                <a:t>Edoxaban</a:t>
              </a:r>
              <a:r>
                <a:rPr lang="en-CA" sz="1867" dirty="0">
                  <a:solidFill>
                    <a:prstClr val="white"/>
                  </a:solidFill>
                  <a:latin typeface="Calibri"/>
                </a:rPr>
                <a:t> 60/30 mg OD</a:t>
              </a:r>
            </a:p>
            <a:p>
              <a:pPr marL="380990" indent="-380990" defTabSz="1219170">
                <a:buFont typeface="Arial" panose="020B0604020202020204" pitchFamily="34" charset="0"/>
                <a:buChar char="•"/>
              </a:pPr>
              <a:r>
                <a:rPr lang="en-CA" sz="1867" dirty="0">
                  <a:solidFill>
                    <a:prstClr val="white"/>
                  </a:solidFill>
                  <a:latin typeface="Calibri"/>
                </a:rPr>
                <a:t>Warfarin (DOAC preferred)</a:t>
              </a:r>
            </a:p>
          </p:txBody>
        </p:sp>
        <p:cxnSp>
          <p:nvCxnSpPr>
            <p:cNvPr id="9" name="Straight Arrow Connector 8"/>
            <p:cNvCxnSpPr/>
            <p:nvPr/>
          </p:nvCxnSpPr>
          <p:spPr>
            <a:xfrm>
              <a:off x="1180459" y="4153933"/>
              <a:ext cx="424543"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536160" y="2372882"/>
            <a:ext cx="4435491" cy="1816266"/>
            <a:chOff x="5817382" y="2971800"/>
            <a:chExt cx="3326618" cy="1816266"/>
          </a:xfrm>
        </p:grpSpPr>
        <p:sp>
          <p:nvSpPr>
            <p:cNvPr id="12" name="TextBox 11"/>
            <p:cNvSpPr txBox="1"/>
            <p:nvPr/>
          </p:nvSpPr>
          <p:spPr>
            <a:xfrm>
              <a:off x="6270171" y="2971800"/>
              <a:ext cx="2873829" cy="1816266"/>
            </a:xfrm>
            <a:prstGeom prst="rect">
              <a:avLst/>
            </a:prstGeom>
            <a:solidFill>
              <a:srgbClr val="7030A0"/>
            </a:solidFill>
          </p:spPr>
          <p:txBody>
            <a:bodyPr wrap="square" rtlCol="0">
              <a:spAutoFit/>
            </a:bodyPr>
            <a:lstStyle/>
            <a:p>
              <a:pPr defTabSz="1219170"/>
              <a:r>
                <a:rPr lang="en-CA" sz="1867" dirty="0">
                  <a:solidFill>
                    <a:prstClr val="white"/>
                  </a:solidFill>
                  <a:latin typeface="Calibri"/>
                </a:rPr>
                <a:t>Tested OAC regimens include:</a:t>
              </a:r>
            </a:p>
            <a:p>
              <a:pPr marL="380990" indent="-380990" defTabSz="1219170">
                <a:buFont typeface="Arial" panose="020B0604020202020204" pitchFamily="34" charset="0"/>
                <a:buChar char="•"/>
              </a:pPr>
              <a:r>
                <a:rPr lang="en-CA" sz="1867" dirty="0">
                  <a:solidFill>
                    <a:prstClr val="white"/>
                  </a:solidFill>
                  <a:latin typeface="Calibri"/>
                </a:rPr>
                <a:t>Rivaroxaban 2.5 mg BID</a:t>
              </a:r>
            </a:p>
            <a:p>
              <a:pPr marL="380990" indent="-380990" defTabSz="1219170">
                <a:buFont typeface="Arial" panose="020B0604020202020204" pitchFamily="34" charset="0"/>
                <a:buChar char="•"/>
              </a:pPr>
              <a:r>
                <a:rPr lang="en-CA" sz="1867" dirty="0" err="1">
                  <a:solidFill>
                    <a:prstClr val="white"/>
                  </a:solidFill>
                  <a:latin typeface="Calibri"/>
                </a:rPr>
                <a:t>Apixaban</a:t>
              </a:r>
              <a:r>
                <a:rPr lang="en-CA" sz="1867" dirty="0">
                  <a:solidFill>
                    <a:prstClr val="white"/>
                  </a:solidFill>
                  <a:latin typeface="Calibri"/>
                </a:rPr>
                <a:t> 5/2.5 BID</a:t>
              </a:r>
            </a:p>
            <a:p>
              <a:pPr marL="380990" indent="-380990" defTabSz="1219170">
                <a:buFont typeface="Arial" panose="020B0604020202020204" pitchFamily="34" charset="0"/>
                <a:buChar char="•"/>
              </a:pPr>
              <a:r>
                <a:rPr lang="en-CA" sz="1867" dirty="0">
                  <a:solidFill>
                    <a:prstClr val="white"/>
                  </a:solidFill>
                  <a:latin typeface="Calibri"/>
                </a:rPr>
                <a:t>NOAC Preferred over warfarin</a:t>
              </a:r>
            </a:p>
            <a:p>
              <a:pPr marL="990575" lvl="1" indent="-380990" defTabSz="1219170">
                <a:buFont typeface="Arial" panose="020B0604020202020204" pitchFamily="34" charset="0"/>
                <a:buChar char="•"/>
              </a:pPr>
              <a:r>
                <a:rPr lang="en-CA" sz="1867" dirty="0">
                  <a:solidFill>
                    <a:prstClr val="white"/>
                  </a:solidFill>
                  <a:latin typeface="Calibri"/>
                </a:rPr>
                <a:t>If warfarin used target INR 2 – 2.5</a:t>
              </a:r>
            </a:p>
          </p:txBody>
        </p:sp>
        <p:cxnSp>
          <p:nvCxnSpPr>
            <p:cNvPr id="13" name="Straight Arrow Connector 12"/>
            <p:cNvCxnSpPr/>
            <p:nvPr/>
          </p:nvCxnSpPr>
          <p:spPr>
            <a:xfrm flipH="1">
              <a:off x="5817382" y="3276600"/>
              <a:ext cx="45279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9168342" y="3323695"/>
            <a:ext cx="3002359" cy="3252879"/>
            <a:chOff x="6876256" y="2492771"/>
            <a:chExt cx="2251769" cy="2439659"/>
          </a:xfrm>
        </p:grpSpPr>
        <p:sp>
          <p:nvSpPr>
            <p:cNvPr id="20" name="TextBox 19"/>
            <p:cNvSpPr txBox="1"/>
            <p:nvPr/>
          </p:nvSpPr>
          <p:spPr>
            <a:xfrm>
              <a:off x="7251656" y="2492771"/>
              <a:ext cx="1876369" cy="2439659"/>
            </a:xfrm>
            <a:prstGeom prst="rect">
              <a:avLst/>
            </a:prstGeom>
            <a:solidFill>
              <a:srgbClr val="7030A0"/>
            </a:solidFill>
          </p:spPr>
          <p:txBody>
            <a:bodyPr wrap="square" rtlCol="0">
              <a:spAutoFit/>
            </a:bodyPr>
            <a:lstStyle/>
            <a:p>
              <a:pPr defTabSz="1219170"/>
              <a:r>
                <a:rPr lang="en-CA" sz="1867" dirty="0">
                  <a:solidFill>
                    <a:prstClr val="white"/>
                  </a:solidFill>
                  <a:latin typeface="Calibri"/>
                </a:rPr>
                <a:t>Tested OAC regimens include</a:t>
              </a:r>
            </a:p>
            <a:p>
              <a:pPr marL="380990" indent="-380990" defTabSz="1219170">
                <a:buFont typeface="Arial" panose="020B0604020202020204" pitchFamily="34" charset="0"/>
                <a:buChar char="•"/>
              </a:pPr>
              <a:r>
                <a:rPr lang="en-CA" sz="1867" dirty="0">
                  <a:solidFill>
                    <a:prstClr val="white"/>
                  </a:solidFill>
                  <a:latin typeface="Calibri"/>
                </a:rPr>
                <a:t>Rivaroxaban 15/10 mg OD</a:t>
              </a:r>
            </a:p>
            <a:p>
              <a:pPr marL="380990" indent="-380990" defTabSz="1219170">
                <a:buFont typeface="Arial" panose="020B0604020202020204" pitchFamily="34" charset="0"/>
                <a:buChar char="•"/>
              </a:pPr>
              <a:r>
                <a:rPr lang="en-CA" sz="1867" dirty="0">
                  <a:solidFill>
                    <a:prstClr val="white"/>
                  </a:solidFill>
                  <a:latin typeface="Calibri"/>
                </a:rPr>
                <a:t>Single antiplatelet may be added only in highly-selected patients with high-risk for ischemia and low risk of bleeding</a:t>
              </a:r>
            </a:p>
          </p:txBody>
        </p:sp>
        <p:cxnSp>
          <p:nvCxnSpPr>
            <p:cNvPr id="23" name="Straight Arrow Connector 22"/>
            <p:cNvCxnSpPr/>
            <p:nvPr/>
          </p:nvCxnSpPr>
          <p:spPr>
            <a:xfrm flipH="1">
              <a:off x="6876256" y="3723878"/>
              <a:ext cx="45279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792664" y="2372883"/>
            <a:ext cx="3178987" cy="954300"/>
            <a:chOff x="5393704" y="2971800"/>
            <a:chExt cx="3750296" cy="954300"/>
          </a:xfrm>
        </p:grpSpPr>
        <p:sp>
          <p:nvSpPr>
            <p:cNvPr id="16" name="TextBox 15"/>
            <p:cNvSpPr txBox="1"/>
            <p:nvPr/>
          </p:nvSpPr>
          <p:spPr>
            <a:xfrm>
              <a:off x="6270170" y="2971800"/>
              <a:ext cx="2873830" cy="954300"/>
            </a:xfrm>
            <a:prstGeom prst="rect">
              <a:avLst/>
            </a:prstGeom>
            <a:solidFill>
              <a:srgbClr val="7030A0"/>
            </a:solidFill>
          </p:spPr>
          <p:txBody>
            <a:bodyPr wrap="square" rtlCol="0">
              <a:spAutoFit/>
            </a:bodyPr>
            <a:lstStyle/>
            <a:p>
              <a:pPr defTabSz="1219170"/>
              <a:r>
                <a:rPr lang="en-CA" sz="1867" dirty="0">
                  <a:solidFill>
                    <a:prstClr val="white"/>
                  </a:solidFill>
                  <a:latin typeface="Calibri"/>
                </a:rPr>
                <a:t>Tested OAC regimens include</a:t>
              </a:r>
            </a:p>
            <a:p>
              <a:pPr marL="380990" indent="-380990" defTabSz="1219170">
                <a:buFont typeface="Arial" panose="020B0604020202020204" pitchFamily="34" charset="0"/>
                <a:buChar char="•"/>
              </a:pPr>
              <a:r>
                <a:rPr lang="en-CA" sz="1867" dirty="0" err="1">
                  <a:solidFill>
                    <a:prstClr val="white"/>
                  </a:solidFill>
                  <a:latin typeface="Calibri"/>
                </a:rPr>
                <a:t>Apixaban</a:t>
              </a:r>
              <a:r>
                <a:rPr lang="en-CA" sz="1867" dirty="0">
                  <a:solidFill>
                    <a:prstClr val="white"/>
                  </a:solidFill>
                  <a:latin typeface="Calibri"/>
                </a:rPr>
                <a:t> 5/2.5 BID</a:t>
              </a:r>
            </a:p>
          </p:txBody>
        </p:sp>
        <p:cxnSp>
          <p:nvCxnSpPr>
            <p:cNvPr id="17" name="Straight Arrow Connector 16"/>
            <p:cNvCxnSpPr/>
            <p:nvPr/>
          </p:nvCxnSpPr>
          <p:spPr>
            <a:xfrm flipH="1">
              <a:off x="5393704" y="3276600"/>
              <a:ext cx="876468"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67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1A6E2-990E-4BB2-903B-1445872B2DFC}"/>
              </a:ext>
            </a:extLst>
          </p:cNvPr>
          <p:cNvPicPr>
            <a:picLocks noChangeAspect="1"/>
          </p:cNvPicPr>
          <p:nvPr/>
        </p:nvPicPr>
        <p:blipFill rotWithShape="1">
          <a:blip r:embed="rId2">
            <a:extLst>
              <a:ext uri="{28A0092B-C50C-407E-A947-70E740481C1C}">
                <a14:useLocalDpi xmlns:a14="http://schemas.microsoft.com/office/drawing/2010/main" val="0"/>
              </a:ext>
            </a:extLst>
          </a:blip>
          <a:srcRect r="25216" b="65333"/>
          <a:stretch/>
        </p:blipFill>
        <p:spPr>
          <a:xfrm>
            <a:off x="881972" y="105506"/>
            <a:ext cx="10273818" cy="6060831"/>
          </a:xfrm>
          <a:prstGeom prst="rect">
            <a:avLst/>
          </a:prstGeom>
        </p:spPr>
      </p:pic>
    </p:spTree>
    <p:extLst>
      <p:ext uri="{BB962C8B-B14F-4D97-AF65-F5344CB8AC3E}">
        <p14:creationId xmlns:p14="http://schemas.microsoft.com/office/powerpoint/2010/main" val="349090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2400403"/>
            <a:ext cx="10515600" cy="1325563"/>
          </a:xfrm>
        </p:spPr>
        <p:txBody>
          <a:bodyPr>
            <a:noAutofit/>
          </a:bodyPr>
          <a:lstStyle/>
          <a:p>
            <a:pPr algn="ctr"/>
            <a:br>
              <a:rPr lang="en-US" b="1" dirty="0"/>
            </a:br>
            <a:r>
              <a:rPr lang="en-CA" b="1" dirty="0"/>
              <a:t>Bleeding and Bridging</a:t>
            </a:r>
            <a:br>
              <a:rPr lang="en-US" b="1" dirty="0"/>
            </a:br>
            <a:endParaRPr lang="en-US" sz="4400" b="1" dirty="0"/>
          </a:p>
        </p:txBody>
      </p:sp>
    </p:spTree>
    <p:extLst>
      <p:ext uri="{BB962C8B-B14F-4D97-AF65-F5344CB8AC3E}">
        <p14:creationId xmlns:p14="http://schemas.microsoft.com/office/powerpoint/2010/main" val="408583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768F2535-C138-4E63-A25A-C7936A26455F}"/>
              </a:ext>
            </a:extLst>
          </p:cNvPr>
          <p:cNvSpPr>
            <a:spLocks noGrp="1"/>
          </p:cNvSpPr>
          <p:nvPr>
            <p:ph idx="1"/>
          </p:nvPr>
        </p:nvSpPr>
        <p:spPr/>
        <p:txBody>
          <a:bodyPr>
            <a:normAutofit lnSpcReduction="10000"/>
          </a:bodyPr>
          <a:lstStyle/>
          <a:p>
            <a:pPr marL="0" indent="0">
              <a:buNone/>
            </a:pPr>
            <a:r>
              <a:rPr lang="en-CA" dirty="0">
                <a:solidFill>
                  <a:schemeClr val="accent1"/>
                </a:solidFill>
              </a:rPr>
              <a:t>Bleeding </a:t>
            </a:r>
          </a:p>
          <a:p>
            <a:r>
              <a:rPr lang="en-US" dirty="0"/>
              <a:t>Bleeding risks of antithrombotic therapy</a:t>
            </a:r>
          </a:p>
          <a:p>
            <a:r>
              <a:rPr lang="en-US" dirty="0"/>
              <a:t>Mitigation of bleeding risks</a:t>
            </a:r>
          </a:p>
          <a:p>
            <a:r>
              <a:rPr lang="en-US" dirty="0"/>
              <a:t>Management when bleeding occurs including use of antidotes</a:t>
            </a:r>
          </a:p>
          <a:p>
            <a:pPr marL="0" indent="0">
              <a:buNone/>
            </a:pPr>
            <a:endParaRPr lang="en-CA" dirty="0">
              <a:solidFill>
                <a:schemeClr val="accent1"/>
              </a:solidFill>
            </a:endParaRPr>
          </a:p>
          <a:p>
            <a:pPr marL="0" indent="0">
              <a:buNone/>
            </a:pPr>
            <a:r>
              <a:rPr lang="en-CA" dirty="0">
                <a:solidFill>
                  <a:schemeClr val="accent1"/>
                </a:solidFill>
              </a:rPr>
              <a:t>Periprocedural management: OAC Interruption and Bridging </a:t>
            </a:r>
          </a:p>
          <a:p>
            <a:r>
              <a:rPr lang="en-US" dirty="0"/>
              <a:t>Decision regarding OAC interruption</a:t>
            </a:r>
          </a:p>
          <a:p>
            <a:r>
              <a:rPr lang="en-US" dirty="0"/>
              <a:t>Management of OAC for emergency, urgent, non-urgent procedures</a:t>
            </a:r>
          </a:p>
          <a:p>
            <a:r>
              <a:rPr lang="en-US" dirty="0"/>
              <a:t>Bridging needs for OAC interruption: who, how, and when?</a:t>
            </a:r>
          </a:p>
        </p:txBody>
      </p:sp>
    </p:spTree>
    <p:extLst>
      <p:ext uri="{BB962C8B-B14F-4D97-AF65-F5344CB8AC3E}">
        <p14:creationId xmlns:p14="http://schemas.microsoft.com/office/powerpoint/2010/main" val="3727418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a:xfrm>
            <a:off x="405213" y="122358"/>
            <a:ext cx="11572568" cy="1325563"/>
          </a:xfrm>
        </p:spPr>
        <p:txBody>
          <a:bodyPr>
            <a:normAutofit fontScale="90000"/>
          </a:bodyPr>
          <a:lstStyle/>
          <a:p>
            <a:r>
              <a:rPr lang="en-US" b="1" dirty="0"/>
              <a:t>Incidence Rate of Major Bleeding: Single, Dual and Triple Therapy: Nationwide Danish Cohort (N=272,315)</a:t>
            </a:r>
          </a:p>
        </p:txBody>
      </p:sp>
      <p:pic>
        <p:nvPicPr>
          <p:cNvPr id="3" name="Picture 2">
            <a:extLst>
              <a:ext uri="{FF2B5EF4-FFF2-40B4-BE49-F238E27FC236}">
                <a16:creationId xmlns:a16="http://schemas.microsoft.com/office/drawing/2014/main" id="{46257B6A-E3AB-497B-A909-73419EAC7969}"/>
              </a:ext>
            </a:extLst>
          </p:cNvPr>
          <p:cNvPicPr>
            <a:picLocks noChangeAspect="1"/>
          </p:cNvPicPr>
          <p:nvPr/>
        </p:nvPicPr>
        <p:blipFill>
          <a:blip r:embed="rId3"/>
          <a:stretch>
            <a:fillRect/>
          </a:stretch>
        </p:blipFill>
        <p:spPr>
          <a:xfrm>
            <a:off x="1898165" y="1473687"/>
            <a:ext cx="7750785" cy="4785819"/>
          </a:xfrm>
          <a:prstGeom prst="rect">
            <a:avLst/>
          </a:prstGeom>
        </p:spPr>
      </p:pic>
      <p:sp>
        <p:nvSpPr>
          <p:cNvPr id="8" name="TextBox 7">
            <a:extLst>
              <a:ext uri="{FF2B5EF4-FFF2-40B4-BE49-F238E27FC236}">
                <a16:creationId xmlns:a16="http://schemas.microsoft.com/office/drawing/2014/main" id="{BEF1C2C8-4F27-4095-8CFC-D5CB77CD4620}"/>
              </a:ext>
            </a:extLst>
          </p:cNvPr>
          <p:cNvSpPr txBox="1"/>
          <p:nvPr/>
        </p:nvSpPr>
        <p:spPr>
          <a:xfrm>
            <a:off x="7800518" y="6253338"/>
            <a:ext cx="2670731" cy="276999"/>
          </a:xfrm>
          <a:prstGeom prst="rect">
            <a:avLst/>
          </a:prstGeom>
          <a:noFill/>
        </p:spPr>
        <p:txBody>
          <a:bodyPr wrap="non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Van Rein et al. Circulation 2019: 139</a:t>
            </a:r>
          </a:p>
        </p:txBody>
      </p:sp>
      <p:sp>
        <p:nvSpPr>
          <p:cNvPr id="10" name="TextBox 9">
            <a:extLst>
              <a:ext uri="{FF2B5EF4-FFF2-40B4-BE49-F238E27FC236}">
                <a16:creationId xmlns:a16="http://schemas.microsoft.com/office/drawing/2014/main" id="{A3BC2667-F2C8-48A9-B5DF-1565BF7D5B2A}"/>
              </a:ext>
            </a:extLst>
          </p:cNvPr>
          <p:cNvSpPr txBox="1"/>
          <p:nvPr/>
        </p:nvSpPr>
        <p:spPr>
          <a:xfrm rot="18990506">
            <a:off x="1528252" y="5670526"/>
            <a:ext cx="1433021" cy="276999"/>
          </a:xfrm>
          <a:prstGeom prst="rect">
            <a:avLst/>
          </a:prstGeom>
          <a:noFill/>
        </p:spPr>
        <p:txBody>
          <a:bodyPr wrap="none" rtlCol="0">
            <a:spAutoFit/>
          </a:bodyPr>
          <a:lstStyle/>
          <a:p>
            <a:r>
              <a:rPr lang="en-US" sz="1200" dirty="0">
                <a:highlight>
                  <a:srgbClr val="C0C0C0"/>
                </a:highlight>
              </a:rPr>
              <a:t>DOAC triple therapy</a:t>
            </a:r>
          </a:p>
        </p:txBody>
      </p:sp>
      <p:sp>
        <p:nvSpPr>
          <p:cNvPr id="12" name="TextBox 11">
            <a:extLst>
              <a:ext uri="{FF2B5EF4-FFF2-40B4-BE49-F238E27FC236}">
                <a16:creationId xmlns:a16="http://schemas.microsoft.com/office/drawing/2014/main" id="{30CEF294-50EE-4101-88C6-068438B5367C}"/>
              </a:ext>
            </a:extLst>
          </p:cNvPr>
          <p:cNvSpPr txBox="1"/>
          <p:nvPr/>
        </p:nvSpPr>
        <p:spPr>
          <a:xfrm rot="18990506">
            <a:off x="2153851" y="5688832"/>
            <a:ext cx="1404504" cy="279504"/>
          </a:xfrm>
          <a:prstGeom prst="rect">
            <a:avLst/>
          </a:prstGeom>
          <a:noFill/>
        </p:spPr>
        <p:txBody>
          <a:bodyPr wrap="square" rtlCol="0">
            <a:spAutoFit/>
          </a:bodyPr>
          <a:lstStyle/>
          <a:p>
            <a:r>
              <a:rPr lang="en-US" sz="1200" dirty="0">
                <a:highlight>
                  <a:srgbClr val="C0C0C0"/>
                </a:highlight>
              </a:rPr>
              <a:t>VKA triple therapy</a:t>
            </a:r>
          </a:p>
        </p:txBody>
      </p:sp>
      <p:sp>
        <p:nvSpPr>
          <p:cNvPr id="14" name="TextBox 13">
            <a:extLst>
              <a:ext uri="{FF2B5EF4-FFF2-40B4-BE49-F238E27FC236}">
                <a16:creationId xmlns:a16="http://schemas.microsoft.com/office/drawing/2014/main" id="{9FECE901-976B-461D-877C-8B54F178ABD0}"/>
              </a:ext>
            </a:extLst>
          </p:cNvPr>
          <p:cNvSpPr txBox="1"/>
          <p:nvPr/>
        </p:nvSpPr>
        <p:spPr>
          <a:xfrm rot="18990506">
            <a:off x="2668395" y="5715489"/>
            <a:ext cx="1413977" cy="276999"/>
          </a:xfrm>
          <a:prstGeom prst="rect">
            <a:avLst/>
          </a:prstGeom>
          <a:noFill/>
        </p:spPr>
        <p:txBody>
          <a:bodyPr wrap="none" rtlCol="0">
            <a:spAutoFit/>
          </a:bodyPr>
          <a:lstStyle/>
          <a:p>
            <a:r>
              <a:rPr lang="en-US" sz="1200" dirty="0">
                <a:highlight>
                  <a:srgbClr val="C0C0C0"/>
                </a:highlight>
              </a:rPr>
              <a:t>DOAC + antiplatelet</a:t>
            </a:r>
          </a:p>
        </p:txBody>
      </p:sp>
      <p:sp>
        <p:nvSpPr>
          <p:cNvPr id="16" name="TextBox 15">
            <a:extLst>
              <a:ext uri="{FF2B5EF4-FFF2-40B4-BE49-F238E27FC236}">
                <a16:creationId xmlns:a16="http://schemas.microsoft.com/office/drawing/2014/main" id="{CFE28557-7965-45EB-A655-E1EB60B276D6}"/>
              </a:ext>
            </a:extLst>
          </p:cNvPr>
          <p:cNvSpPr txBox="1"/>
          <p:nvPr/>
        </p:nvSpPr>
        <p:spPr>
          <a:xfrm rot="18990506">
            <a:off x="3319161" y="5696013"/>
            <a:ext cx="1304653" cy="276999"/>
          </a:xfrm>
          <a:prstGeom prst="rect">
            <a:avLst/>
          </a:prstGeom>
          <a:noFill/>
        </p:spPr>
        <p:txBody>
          <a:bodyPr wrap="none" rtlCol="0">
            <a:spAutoFit/>
          </a:bodyPr>
          <a:lstStyle/>
          <a:p>
            <a:r>
              <a:rPr lang="en-US" sz="1200" dirty="0">
                <a:highlight>
                  <a:srgbClr val="C0C0C0"/>
                </a:highlight>
              </a:rPr>
              <a:t>VKA + antiplatelet</a:t>
            </a:r>
          </a:p>
        </p:txBody>
      </p:sp>
      <p:sp>
        <p:nvSpPr>
          <p:cNvPr id="18" name="TextBox 17">
            <a:extLst>
              <a:ext uri="{FF2B5EF4-FFF2-40B4-BE49-F238E27FC236}">
                <a16:creationId xmlns:a16="http://schemas.microsoft.com/office/drawing/2014/main" id="{2EC3A5BC-E69E-4858-A62A-3AAA1EBC3DFA}"/>
              </a:ext>
            </a:extLst>
          </p:cNvPr>
          <p:cNvSpPr txBox="1"/>
          <p:nvPr/>
        </p:nvSpPr>
        <p:spPr>
          <a:xfrm rot="18990506">
            <a:off x="3998620" y="5659026"/>
            <a:ext cx="1219693" cy="276999"/>
          </a:xfrm>
          <a:prstGeom prst="rect">
            <a:avLst/>
          </a:prstGeom>
          <a:noFill/>
        </p:spPr>
        <p:txBody>
          <a:bodyPr wrap="none" rtlCol="0">
            <a:spAutoFit/>
          </a:bodyPr>
          <a:lstStyle/>
          <a:p>
            <a:r>
              <a:rPr lang="en-US" sz="1200" dirty="0">
                <a:highlight>
                  <a:srgbClr val="C0C0C0"/>
                </a:highlight>
              </a:rPr>
              <a:t>Dual antiplatelet</a:t>
            </a:r>
          </a:p>
        </p:txBody>
      </p:sp>
      <p:sp>
        <p:nvSpPr>
          <p:cNvPr id="20" name="TextBox 19">
            <a:extLst>
              <a:ext uri="{FF2B5EF4-FFF2-40B4-BE49-F238E27FC236}">
                <a16:creationId xmlns:a16="http://schemas.microsoft.com/office/drawing/2014/main" id="{31017FE8-5ED9-4627-ADCC-8BD700D89FE2}"/>
              </a:ext>
            </a:extLst>
          </p:cNvPr>
          <p:cNvSpPr txBox="1"/>
          <p:nvPr/>
        </p:nvSpPr>
        <p:spPr>
          <a:xfrm rot="18990506">
            <a:off x="3857692" y="5892855"/>
            <a:ext cx="2110193" cy="276999"/>
          </a:xfrm>
          <a:prstGeom prst="rect">
            <a:avLst/>
          </a:prstGeom>
          <a:noFill/>
        </p:spPr>
        <p:txBody>
          <a:bodyPr wrap="none" rtlCol="0">
            <a:spAutoFit/>
          </a:bodyPr>
          <a:lstStyle/>
          <a:p>
            <a:r>
              <a:rPr lang="en-US" sz="1200" dirty="0">
                <a:highlight>
                  <a:srgbClr val="C0C0C0"/>
                </a:highlight>
              </a:rPr>
              <a:t>Platelet inhibitor monotherapy</a:t>
            </a:r>
          </a:p>
        </p:txBody>
      </p:sp>
      <p:sp>
        <p:nvSpPr>
          <p:cNvPr id="22" name="TextBox 21">
            <a:extLst>
              <a:ext uri="{FF2B5EF4-FFF2-40B4-BE49-F238E27FC236}">
                <a16:creationId xmlns:a16="http://schemas.microsoft.com/office/drawing/2014/main" id="{F30B09C7-6CB5-4807-98F4-2B633EBF4C83}"/>
              </a:ext>
            </a:extLst>
          </p:cNvPr>
          <p:cNvSpPr txBox="1"/>
          <p:nvPr/>
        </p:nvSpPr>
        <p:spPr>
          <a:xfrm rot="18990506">
            <a:off x="4880114" y="5734965"/>
            <a:ext cx="1501630" cy="276999"/>
          </a:xfrm>
          <a:prstGeom prst="rect">
            <a:avLst/>
          </a:prstGeom>
          <a:noFill/>
        </p:spPr>
        <p:txBody>
          <a:bodyPr wrap="none" rtlCol="0">
            <a:spAutoFit/>
          </a:bodyPr>
          <a:lstStyle/>
          <a:p>
            <a:r>
              <a:rPr lang="en-US" sz="1200" dirty="0">
                <a:highlight>
                  <a:srgbClr val="C0C0C0"/>
                </a:highlight>
              </a:rPr>
              <a:t>Aspirin monotherapy</a:t>
            </a:r>
          </a:p>
        </p:txBody>
      </p:sp>
      <p:sp>
        <p:nvSpPr>
          <p:cNvPr id="24" name="TextBox 23">
            <a:extLst>
              <a:ext uri="{FF2B5EF4-FFF2-40B4-BE49-F238E27FC236}">
                <a16:creationId xmlns:a16="http://schemas.microsoft.com/office/drawing/2014/main" id="{2CBFEFBE-AFA2-47F1-9A84-7A3FF50F2275}"/>
              </a:ext>
            </a:extLst>
          </p:cNvPr>
          <p:cNvSpPr txBox="1"/>
          <p:nvPr/>
        </p:nvSpPr>
        <p:spPr>
          <a:xfrm rot="18990506">
            <a:off x="5474987" y="5715491"/>
            <a:ext cx="1433021" cy="276999"/>
          </a:xfrm>
          <a:prstGeom prst="rect">
            <a:avLst/>
          </a:prstGeom>
          <a:noFill/>
        </p:spPr>
        <p:txBody>
          <a:bodyPr wrap="none" rtlCol="0">
            <a:spAutoFit/>
          </a:bodyPr>
          <a:lstStyle/>
          <a:p>
            <a:r>
              <a:rPr lang="en-US" sz="1200" dirty="0">
                <a:highlight>
                  <a:srgbClr val="C0C0C0"/>
                </a:highlight>
              </a:rPr>
              <a:t>DOAC monotherapy</a:t>
            </a:r>
          </a:p>
        </p:txBody>
      </p:sp>
      <p:sp>
        <p:nvSpPr>
          <p:cNvPr id="26" name="TextBox 25">
            <a:extLst>
              <a:ext uri="{FF2B5EF4-FFF2-40B4-BE49-F238E27FC236}">
                <a16:creationId xmlns:a16="http://schemas.microsoft.com/office/drawing/2014/main" id="{43BC55FC-EBAF-4F7D-A161-B5F397E22E3D}"/>
              </a:ext>
            </a:extLst>
          </p:cNvPr>
          <p:cNvSpPr txBox="1"/>
          <p:nvPr/>
        </p:nvSpPr>
        <p:spPr>
          <a:xfrm rot="18990506">
            <a:off x="6215268" y="5696012"/>
            <a:ext cx="1358962" cy="276999"/>
          </a:xfrm>
          <a:prstGeom prst="rect">
            <a:avLst/>
          </a:prstGeom>
          <a:noFill/>
        </p:spPr>
        <p:txBody>
          <a:bodyPr wrap="none" rtlCol="0">
            <a:spAutoFit/>
          </a:bodyPr>
          <a:lstStyle/>
          <a:p>
            <a:r>
              <a:rPr lang="en-US" sz="1200" dirty="0">
                <a:highlight>
                  <a:srgbClr val="C0C0C0"/>
                </a:highlight>
              </a:rPr>
              <a:t>VKA monotherapy</a:t>
            </a:r>
          </a:p>
        </p:txBody>
      </p:sp>
      <p:sp>
        <p:nvSpPr>
          <p:cNvPr id="28" name="TextBox 27">
            <a:extLst>
              <a:ext uri="{FF2B5EF4-FFF2-40B4-BE49-F238E27FC236}">
                <a16:creationId xmlns:a16="http://schemas.microsoft.com/office/drawing/2014/main" id="{9858BC2E-F56F-4FCD-B05D-30876ABD029F}"/>
              </a:ext>
            </a:extLst>
          </p:cNvPr>
          <p:cNvSpPr txBox="1"/>
          <p:nvPr/>
        </p:nvSpPr>
        <p:spPr>
          <a:xfrm rot="18990506">
            <a:off x="6321048" y="5768726"/>
            <a:ext cx="1998674" cy="276999"/>
          </a:xfrm>
          <a:prstGeom prst="rect">
            <a:avLst/>
          </a:prstGeom>
          <a:noFill/>
        </p:spPr>
        <p:txBody>
          <a:bodyPr wrap="square" rtlCol="0">
            <a:spAutoFit/>
          </a:bodyPr>
          <a:lstStyle/>
          <a:p>
            <a:r>
              <a:rPr lang="en-US" sz="1200" dirty="0">
                <a:highlight>
                  <a:srgbClr val="C0C0C0"/>
                </a:highlight>
              </a:rPr>
              <a:t>No antithrombotic therapy</a:t>
            </a:r>
          </a:p>
        </p:txBody>
      </p:sp>
      <p:sp>
        <p:nvSpPr>
          <p:cNvPr id="30" name="TextBox 29">
            <a:extLst>
              <a:ext uri="{FF2B5EF4-FFF2-40B4-BE49-F238E27FC236}">
                <a16:creationId xmlns:a16="http://schemas.microsoft.com/office/drawing/2014/main" id="{DC83CA80-D474-42ED-A0A9-DD86BA91F70C}"/>
              </a:ext>
            </a:extLst>
          </p:cNvPr>
          <p:cNvSpPr txBox="1"/>
          <p:nvPr/>
        </p:nvSpPr>
        <p:spPr>
          <a:xfrm rot="16200000">
            <a:off x="404560" y="3554954"/>
            <a:ext cx="3292183" cy="276999"/>
          </a:xfrm>
          <a:prstGeom prst="rect">
            <a:avLst/>
          </a:prstGeom>
          <a:noFill/>
        </p:spPr>
        <p:txBody>
          <a:bodyPr wrap="none" rtlCol="0">
            <a:spAutoFit/>
          </a:bodyPr>
          <a:lstStyle/>
          <a:p>
            <a:r>
              <a:rPr lang="en-US" sz="1200" dirty="0">
                <a:highlight>
                  <a:srgbClr val="C0C0C0"/>
                </a:highlight>
              </a:rPr>
              <a:t>Incidence of Major Bleeding per 100 person-years</a:t>
            </a:r>
          </a:p>
        </p:txBody>
      </p:sp>
      <p:sp>
        <p:nvSpPr>
          <p:cNvPr id="32" name="TextBox 31">
            <a:extLst>
              <a:ext uri="{FF2B5EF4-FFF2-40B4-BE49-F238E27FC236}">
                <a16:creationId xmlns:a16="http://schemas.microsoft.com/office/drawing/2014/main" id="{B190605C-478A-4047-A106-E36C088DB28A}"/>
              </a:ext>
            </a:extLst>
          </p:cNvPr>
          <p:cNvSpPr txBox="1"/>
          <p:nvPr/>
        </p:nvSpPr>
        <p:spPr>
          <a:xfrm rot="284337">
            <a:off x="8093100" y="5286796"/>
            <a:ext cx="1998674" cy="276999"/>
          </a:xfrm>
          <a:prstGeom prst="rect">
            <a:avLst/>
          </a:prstGeom>
          <a:noFill/>
        </p:spPr>
        <p:txBody>
          <a:bodyPr wrap="square" rtlCol="0">
            <a:spAutoFit/>
          </a:bodyPr>
          <a:lstStyle/>
          <a:p>
            <a:r>
              <a:rPr lang="en-US" sz="1200" dirty="0">
                <a:highlight>
                  <a:srgbClr val="C0C0C0"/>
                </a:highlight>
              </a:rPr>
              <a:t>Male</a:t>
            </a:r>
          </a:p>
        </p:txBody>
      </p:sp>
      <p:sp>
        <p:nvSpPr>
          <p:cNvPr id="34" name="TextBox 33">
            <a:extLst>
              <a:ext uri="{FF2B5EF4-FFF2-40B4-BE49-F238E27FC236}">
                <a16:creationId xmlns:a16="http://schemas.microsoft.com/office/drawing/2014/main" id="{EC2C21B0-ABB9-41C2-B87C-96CE2B627F1B}"/>
              </a:ext>
            </a:extLst>
          </p:cNvPr>
          <p:cNvSpPr txBox="1"/>
          <p:nvPr/>
        </p:nvSpPr>
        <p:spPr>
          <a:xfrm rot="284337">
            <a:off x="8236952" y="5146572"/>
            <a:ext cx="1998674" cy="276999"/>
          </a:xfrm>
          <a:prstGeom prst="rect">
            <a:avLst/>
          </a:prstGeom>
          <a:noFill/>
        </p:spPr>
        <p:txBody>
          <a:bodyPr wrap="square" rtlCol="0">
            <a:spAutoFit/>
          </a:bodyPr>
          <a:lstStyle/>
          <a:p>
            <a:r>
              <a:rPr lang="en-US" sz="1200" dirty="0">
                <a:highlight>
                  <a:srgbClr val="C0C0C0"/>
                </a:highlight>
              </a:rPr>
              <a:t>Female</a:t>
            </a:r>
          </a:p>
        </p:txBody>
      </p:sp>
      <p:sp>
        <p:nvSpPr>
          <p:cNvPr id="36" name="TextBox 35">
            <a:extLst>
              <a:ext uri="{FF2B5EF4-FFF2-40B4-BE49-F238E27FC236}">
                <a16:creationId xmlns:a16="http://schemas.microsoft.com/office/drawing/2014/main" id="{F6D35262-D97B-4623-96F4-AAD2DC8F8311}"/>
              </a:ext>
            </a:extLst>
          </p:cNvPr>
          <p:cNvSpPr txBox="1"/>
          <p:nvPr/>
        </p:nvSpPr>
        <p:spPr>
          <a:xfrm rot="284337">
            <a:off x="8489325" y="4980458"/>
            <a:ext cx="1998674" cy="276999"/>
          </a:xfrm>
          <a:prstGeom prst="rect">
            <a:avLst/>
          </a:prstGeom>
          <a:noFill/>
        </p:spPr>
        <p:txBody>
          <a:bodyPr wrap="square" rtlCol="0">
            <a:spAutoFit/>
          </a:bodyPr>
          <a:lstStyle/>
          <a:p>
            <a:r>
              <a:rPr lang="en-US" sz="1200" dirty="0">
                <a:highlight>
                  <a:srgbClr val="C0C0C0"/>
                </a:highlight>
              </a:rPr>
              <a:t>Ischemic CVA</a:t>
            </a:r>
          </a:p>
        </p:txBody>
      </p:sp>
      <p:sp>
        <p:nvSpPr>
          <p:cNvPr id="38" name="TextBox 37">
            <a:extLst>
              <a:ext uri="{FF2B5EF4-FFF2-40B4-BE49-F238E27FC236}">
                <a16:creationId xmlns:a16="http://schemas.microsoft.com/office/drawing/2014/main" id="{659AAA56-AF04-406E-B7DF-583D1AD7C41B}"/>
              </a:ext>
            </a:extLst>
          </p:cNvPr>
          <p:cNvSpPr txBox="1"/>
          <p:nvPr/>
        </p:nvSpPr>
        <p:spPr>
          <a:xfrm rot="284337">
            <a:off x="8723470" y="4804807"/>
            <a:ext cx="1998674" cy="276999"/>
          </a:xfrm>
          <a:prstGeom prst="rect">
            <a:avLst/>
          </a:prstGeom>
          <a:noFill/>
        </p:spPr>
        <p:txBody>
          <a:bodyPr wrap="square" rtlCol="0">
            <a:spAutoFit/>
          </a:bodyPr>
          <a:lstStyle/>
          <a:p>
            <a:r>
              <a:rPr lang="en-US" sz="1200" dirty="0">
                <a:highlight>
                  <a:srgbClr val="C0C0C0"/>
                </a:highlight>
              </a:rPr>
              <a:t>IHD</a:t>
            </a:r>
          </a:p>
        </p:txBody>
      </p:sp>
      <p:sp>
        <p:nvSpPr>
          <p:cNvPr id="40" name="TextBox 39">
            <a:extLst>
              <a:ext uri="{FF2B5EF4-FFF2-40B4-BE49-F238E27FC236}">
                <a16:creationId xmlns:a16="http://schemas.microsoft.com/office/drawing/2014/main" id="{2880B10A-777C-4D7C-B44A-128B3E33A13A}"/>
              </a:ext>
            </a:extLst>
          </p:cNvPr>
          <p:cNvSpPr txBox="1"/>
          <p:nvPr/>
        </p:nvSpPr>
        <p:spPr>
          <a:xfrm rot="284337">
            <a:off x="8957616" y="4676254"/>
            <a:ext cx="1998674" cy="276999"/>
          </a:xfrm>
          <a:prstGeom prst="rect">
            <a:avLst/>
          </a:prstGeom>
          <a:noFill/>
        </p:spPr>
        <p:txBody>
          <a:bodyPr wrap="square" rtlCol="0">
            <a:spAutoFit/>
          </a:bodyPr>
          <a:lstStyle/>
          <a:p>
            <a:r>
              <a:rPr lang="en-US" sz="1200" dirty="0">
                <a:highlight>
                  <a:srgbClr val="C0C0C0"/>
                </a:highlight>
              </a:rPr>
              <a:t>MI</a:t>
            </a:r>
          </a:p>
        </p:txBody>
      </p:sp>
      <p:sp>
        <p:nvSpPr>
          <p:cNvPr id="42" name="TextBox 41">
            <a:extLst>
              <a:ext uri="{FF2B5EF4-FFF2-40B4-BE49-F238E27FC236}">
                <a16:creationId xmlns:a16="http://schemas.microsoft.com/office/drawing/2014/main" id="{FE00E599-156B-48AF-A802-F2973BE20D9C}"/>
              </a:ext>
            </a:extLst>
          </p:cNvPr>
          <p:cNvSpPr txBox="1"/>
          <p:nvPr/>
        </p:nvSpPr>
        <p:spPr>
          <a:xfrm rot="284337">
            <a:off x="9071152" y="4514108"/>
            <a:ext cx="1998674" cy="276999"/>
          </a:xfrm>
          <a:prstGeom prst="rect">
            <a:avLst/>
          </a:prstGeom>
          <a:noFill/>
        </p:spPr>
        <p:txBody>
          <a:bodyPr wrap="square" rtlCol="0">
            <a:spAutoFit/>
          </a:bodyPr>
          <a:lstStyle/>
          <a:p>
            <a:r>
              <a:rPr lang="en-US" sz="1200" dirty="0">
                <a:highlight>
                  <a:srgbClr val="C0C0C0"/>
                </a:highlight>
              </a:rPr>
              <a:t>Bleed</a:t>
            </a:r>
          </a:p>
        </p:txBody>
      </p:sp>
    </p:spTree>
    <p:extLst>
      <p:ext uri="{BB962C8B-B14F-4D97-AF65-F5344CB8AC3E}">
        <p14:creationId xmlns:p14="http://schemas.microsoft.com/office/powerpoint/2010/main" val="1190506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a:xfrm>
            <a:off x="412902" y="182621"/>
            <a:ext cx="11120329" cy="1325563"/>
          </a:xfrm>
        </p:spPr>
        <p:txBody>
          <a:bodyPr/>
          <a:lstStyle/>
          <a:p>
            <a:r>
              <a:rPr lang="en-US" b="1" dirty="0"/>
              <a:t>HASBLED Bleeding Risk Score and Risk Mitigation</a:t>
            </a:r>
          </a:p>
        </p:txBody>
      </p:sp>
      <p:graphicFrame>
        <p:nvGraphicFramePr>
          <p:cNvPr id="4" name="Content Placeholder 7">
            <a:extLst>
              <a:ext uri="{FF2B5EF4-FFF2-40B4-BE49-F238E27FC236}">
                <a16:creationId xmlns:a16="http://schemas.microsoft.com/office/drawing/2014/main" id="{0FCD0687-121D-47A7-ADC0-753B6BF1BA2C}"/>
              </a:ext>
            </a:extLst>
          </p:cNvPr>
          <p:cNvGraphicFramePr>
            <a:graphicFrameLocks/>
          </p:cNvGraphicFramePr>
          <p:nvPr>
            <p:extLst>
              <p:ext uri="{D42A27DB-BD31-4B8C-83A1-F6EECF244321}">
                <p14:modId xmlns:p14="http://schemas.microsoft.com/office/powerpoint/2010/main" val="924688971"/>
              </p:ext>
            </p:extLst>
          </p:nvPr>
        </p:nvGraphicFramePr>
        <p:xfrm>
          <a:off x="494409" y="1569265"/>
          <a:ext cx="4521200" cy="4769746"/>
        </p:xfrm>
        <a:graphic>
          <a:graphicData uri="http://schemas.openxmlformats.org/drawingml/2006/table">
            <a:tbl>
              <a:tblPr firstRow="1" bandRow="1">
                <a:tableStyleId>{FABFCF23-3B69-468F-B69F-88F6DE6A72F2}</a:tableStyleId>
              </a:tblPr>
              <a:tblGrid>
                <a:gridCol w="3581587">
                  <a:extLst>
                    <a:ext uri="{9D8B030D-6E8A-4147-A177-3AD203B41FA5}">
                      <a16:colId xmlns:a16="http://schemas.microsoft.com/office/drawing/2014/main" val="20000"/>
                    </a:ext>
                  </a:extLst>
                </a:gridCol>
                <a:gridCol w="939613">
                  <a:extLst>
                    <a:ext uri="{9D8B030D-6E8A-4147-A177-3AD203B41FA5}">
                      <a16:colId xmlns:a16="http://schemas.microsoft.com/office/drawing/2014/main" val="20001"/>
                    </a:ext>
                  </a:extLst>
                </a:gridCol>
              </a:tblGrid>
              <a:tr h="436729">
                <a:tc>
                  <a:txBody>
                    <a:bodyPr/>
                    <a:lstStyle/>
                    <a:p>
                      <a:r>
                        <a:rPr lang="en-US" sz="1600" dirty="0">
                          <a:solidFill>
                            <a:schemeClr val="tx1"/>
                          </a:solidFill>
                        </a:rPr>
                        <a:t>HAS-BLED</a:t>
                      </a:r>
                    </a:p>
                  </a:txBody>
                  <a:tcPr marL="91445" marR="91445"/>
                </a:tc>
                <a:tc>
                  <a:txBody>
                    <a:bodyPr/>
                    <a:lstStyle/>
                    <a:p>
                      <a:pPr algn="ctr"/>
                      <a:r>
                        <a:rPr lang="en-US" sz="1600" dirty="0">
                          <a:solidFill>
                            <a:schemeClr val="tx1"/>
                          </a:solidFill>
                        </a:rPr>
                        <a:t>SCORE</a:t>
                      </a:r>
                    </a:p>
                  </a:txBody>
                  <a:tcPr marL="91445" marR="91445"/>
                </a:tc>
                <a:extLst>
                  <a:ext uri="{0D108BD9-81ED-4DB2-BD59-A6C34878D82A}">
                    <a16:rowId xmlns:a16="http://schemas.microsoft.com/office/drawing/2014/main" val="10000"/>
                  </a:ext>
                </a:extLst>
              </a:tr>
              <a:tr h="484219">
                <a:tc>
                  <a:txBody>
                    <a:bodyPr/>
                    <a:lstStyle/>
                    <a:p>
                      <a:r>
                        <a:rPr lang="en-US" sz="1500" b="1" dirty="0">
                          <a:latin typeface="Arial" panose="020B0604020202020204" pitchFamily="34" charset="0"/>
                          <a:cs typeface="Arial" panose="020B0604020202020204" pitchFamily="34" charset="0"/>
                        </a:rPr>
                        <a:t>H</a:t>
                      </a:r>
                      <a:r>
                        <a:rPr lang="en-US" sz="1500" dirty="0">
                          <a:latin typeface="Arial" panose="020B0604020202020204" pitchFamily="34" charset="0"/>
                          <a:cs typeface="Arial" panose="020B0604020202020204" pitchFamily="34" charset="0"/>
                        </a:rPr>
                        <a:t>ypertension</a:t>
                      </a:r>
                      <a:r>
                        <a:rPr lang="en-US" sz="1500" baseline="0" dirty="0">
                          <a:latin typeface="Arial" panose="020B0604020202020204" pitchFamily="34" charset="0"/>
                          <a:cs typeface="Arial" panose="020B0604020202020204" pitchFamily="34" charset="0"/>
                        </a:rPr>
                        <a:t> (SBP&gt;160 mm Hg)</a:t>
                      </a:r>
                      <a:endParaRPr lang="en-US" sz="1500" dirty="0">
                        <a:latin typeface="Arial" panose="020B0604020202020204" pitchFamily="34" charset="0"/>
                        <a:cs typeface="Arial" panose="020B0604020202020204" pitchFamily="34" charset="0"/>
                      </a:endParaRP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1"/>
                  </a:ext>
                </a:extLst>
              </a:tr>
              <a:tr h="944942">
                <a:tc>
                  <a:txBody>
                    <a:bodyPr/>
                    <a:lstStyle/>
                    <a:p>
                      <a:r>
                        <a:rPr lang="en-US" sz="1500" b="1" dirty="0">
                          <a:latin typeface="Arial" panose="020B0604020202020204" pitchFamily="34" charset="0"/>
                          <a:cs typeface="Arial" panose="020B0604020202020204" pitchFamily="34" charset="0"/>
                        </a:rPr>
                        <a:t>A</a:t>
                      </a:r>
                      <a:r>
                        <a:rPr lang="en-US" sz="1500" dirty="0">
                          <a:latin typeface="Arial" panose="020B0604020202020204" pitchFamily="34" charset="0"/>
                          <a:cs typeface="Arial" panose="020B0604020202020204" pitchFamily="34" charset="0"/>
                        </a:rPr>
                        <a:t>bnormal</a:t>
                      </a:r>
                      <a:r>
                        <a:rPr lang="en-US" sz="1500" baseline="0" dirty="0">
                          <a:latin typeface="Arial" panose="020B0604020202020204" pitchFamily="34" charset="0"/>
                          <a:cs typeface="Arial" panose="020B0604020202020204" pitchFamily="34" charset="0"/>
                        </a:rPr>
                        <a:t> renal function (Cr&gt;200 </a:t>
                      </a:r>
                      <a:r>
                        <a:rPr lang="en-US" sz="1500" baseline="0" dirty="0" err="1">
                          <a:latin typeface="Arial" panose="020B0604020202020204" pitchFamily="34" charset="0"/>
                          <a:cs typeface="Arial" panose="020B0604020202020204" pitchFamily="34" charset="0"/>
                        </a:rPr>
                        <a:t>umol</a:t>
                      </a:r>
                      <a:r>
                        <a:rPr lang="en-US" sz="1500" baseline="0" dirty="0">
                          <a:latin typeface="Arial" panose="020B0604020202020204" pitchFamily="34" charset="0"/>
                          <a:cs typeface="Arial" panose="020B0604020202020204" pitchFamily="34" charset="0"/>
                        </a:rPr>
                        <a:t>/L) or l</a:t>
                      </a:r>
                      <a:r>
                        <a:rPr lang="en-US" sz="1500" dirty="0">
                          <a:latin typeface="Arial" panose="020B0604020202020204" pitchFamily="34" charset="0"/>
                          <a:cs typeface="Arial" panose="020B0604020202020204" pitchFamily="34" charset="0"/>
                        </a:rPr>
                        <a:t>iver</a:t>
                      </a:r>
                      <a:r>
                        <a:rPr lang="en-US" sz="1500" baseline="0" dirty="0">
                          <a:latin typeface="Arial" panose="020B0604020202020204" pitchFamily="34" charset="0"/>
                          <a:cs typeface="Arial" panose="020B0604020202020204" pitchFamily="34" charset="0"/>
                        </a:rPr>
                        <a:t> function (cirrhosis, bilirubin &gt;2x upper normal, or AST/ALT/ALP &gt;3 x upper normal</a:t>
                      </a:r>
                      <a:endParaRPr lang="en-US" sz="1500" dirty="0">
                        <a:latin typeface="Arial" panose="020B0604020202020204" pitchFamily="34" charset="0"/>
                        <a:cs typeface="Arial" panose="020B0604020202020204" pitchFamily="34" charset="0"/>
                      </a:endParaRPr>
                    </a:p>
                  </a:txBody>
                  <a:tcPr marL="91445" marR="91445"/>
                </a:tc>
                <a:tc>
                  <a:txBody>
                    <a:bodyPr/>
                    <a:lstStyle/>
                    <a:p>
                      <a:pPr algn="ctr"/>
                      <a:r>
                        <a:rPr lang="en-US" sz="1600" dirty="0"/>
                        <a:t>1 </a:t>
                      </a:r>
                    </a:p>
                    <a:p>
                      <a:pPr algn="ctr"/>
                      <a:endParaRPr lang="en-US" sz="1600" dirty="0"/>
                    </a:p>
                    <a:p>
                      <a:pPr algn="ctr"/>
                      <a:r>
                        <a:rPr lang="en-US" sz="1600" dirty="0"/>
                        <a:t>1</a:t>
                      </a:r>
                    </a:p>
                  </a:txBody>
                  <a:tcPr marL="91445" marR="91445"/>
                </a:tc>
                <a:extLst>
                  <a:ext uri="{0D108BD9-81ED-4DB2-BD59-A6C34878D82A}">
                    <a16:rowId xmlns:a16="http://schemas.microsoft.com/office/drawing/2014/main" val="10002"/>
                  </a:ext>
                </a:extLst>
              </a:tr>
              <a:tr h="484219">
                <a:tc>
                  <a:txBody>
                    <a:bodyPr/>
                    <a:lstStyle/>
                    <a:p>
                      <a:r>
                        <a:rPr lang="en-US" sz="1500" b="1" dirty="0">
                          <a:latin typeface="Arial" panose="020B0604020202020204" pitchFamily="34" charset="0"/>
                          <a:cs typeface="Arial" panose="020B0604020202020204" pitchFamily="34" charset="0"/>
                        </a:rPr>
                        <a:t>S</a:t>
                      </a:r>
                      <a:r>
                        <a:rPr lang="en-US" sz="1500" dirty="0">
                          <a:latin typeface="Arial" panose="020B0604020202020204" pitchFamily="34" charset="0"/>
                          <a:cs typeface="Arial" panose="020B0604020202020204" pitchFamily="34" charset="0"/>
                        </a:rPr>
                        <a:t>troke history</a:t>
                      </a: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3"/>
                  </a:ext>
                </a:extLst>
              </a:tr>
              <a:tr h="484219">
                <a:tc>
                  <a:txBody>
                    <a:bodyPr/>
                    <a:lstStyle/>
                    <a:p>
                      <a:r>
                        <a:rPr lang="en-US" sz="1500" b="1" baseline="0" dirty="0">
                          <a:latin typeface="Arial" panose="020B0604020202020204" pitchFamily="34" charset="0"/>
                          <a:cs typeface="Arial" panose="020B0604020202020204" pitchFamily="34" charset="0"/>
                        </a:rPr>
                        <a:t>B</a:t>
                      </a:r>
                      <a:r>
                        <a:rPr lang="en-US" sz="1500" baseline="0" dirty="0">
                          <a:latin typeface="Arial" panose="020B0604020202020204" pitchFamily="34" charset="0"/>
                          <a:cs typeface="Arial" panose="020B0604020202020204" pitchFamily="34" charset="0"/>
                        </a:rPr>
                        <a:t>leeding (major) or tendency (prior GI bleed, PUD, prior cerebral hemorrhage)</a:t>
                      </a:r>
                      <a:endParaRPr lang="en-US" sz="1500" dirty="0">
                        <a:latin typeface="Arial" panose="020B0604020202020204" pitchFamily="34" charset="0"/>
                        <a:cs typeface="Arial" panose="020B0604020202020204" pitchFamily="34" charset="0"/>
                      </a:endParaRP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4"/>
                  </a:ext>
                </a:extLst>
              </a:tr>
              <a:tr h="518191">
                <a:tc>
                  <a:txBody>
                    <a:bodyPr/>
                    <a:lstStyle/>
                    <a:p>
                      <a:r>
                        <a:rPr lang="en-US" sz="1500" b="1" dirty="0">
                          <a:latin typeface="Arial" panose="020B0604020202020204" pitchFamily="34" charset="0"/>
                          <a:cs typeface="Arial" panose="020B0604020202020204" pitchFamily="34" charset="0"/>
                        </a:rPr>
                        <a:t>L</a:t>
                      </a:r>
                      <a:r>
                        <a:rPr lang="en-US" sz="1500" dirty="0">
                          <a:latin typeface="Arial" panose="020B0604020202020204" pitchFamily="34" charset="0"/>
                          <a:cs typeface="Arial" panose="020B0604020202020204" pitchFamily="34" charset="0"/>
                        </a:rPr>
                        <a:t>abile INR (unstable INR, time</a:t>
                      </a:r>
                      <a:r>
                        <a:rPr lang="en-US" sz="1500" baseline="0" dirty="0">
                          <a:latin typeface="Arial" panose="020B0604020202020204" pitchFamily="34" charset="0"/>
                          <a:cs typeface="Arial" panose="020B0604020202020204" pitchFamily="34" charset="0"/>
                        </a:rPr>
                        <a:t> in therapeutic range &lt;60%)</a:t>
                      </a:r>
                      <a:endParaRPr lang="en-US" sz="1500" dirty="0">
                        <a:latin typeface="Arial" panose="020B0604020202020204" pitchFamily="34" charset="0"/>
                        <a:cs typeface="Arial" panose="020B0604020202020204" pitchFamily="34" charset="0"/>
                      </a:endParaRP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5"/>
                  </a:ext>
                </a:extLst>
              </a:tr>
              <a:tr h="484219">
                <a:tc>
                  <a:txBody>
                    <a:bodyPr/>
                    <a:lstStyle/>
                    <a:p>
                      <a:r>
                        <a:rPr lang="en-US" sz="1500" b="1" dirty="0">
                          <a:latin typeface="Arial" panose="020B0604020202020204" pitchFamily="34" charset="0"/>
                          <a:cs typeface="Arial" panose="020B0604020202020204" pitchFamily="34" charset="0"/>
                        </a:rPr>
                        <a:t>E</a:t>
                      </a:r>
                      <a:r>
                        <a:rPr lang="en-US" sz="1500" b="0" dirty="0">
                          <a:latin typeface="Arial" panose="020B0604020202020204" pitchFamily="34" charset="0"/>
                          <a:cs typeface="Arial" panose="020B0604020202020204" pitchFamily="34" charset="0"/>
                        </a:rPr>
                        <a:t>lderly</a:t>
                      </a:r>
                      <a:r>
                        <a:rPr lang="en-US" sz="1500" b="1" dirty="0">
                          <a:latin typeface="Arial" panose="020B0604020202020204" pitchFamily="34" charset="0"/>
                          <a:cs typeface="Arial" panose="020B0604020202020204" pitchFamily="34" charset="0"/>
                        </a:rPr>
                        <a:t>:</a:t>
                      </a:r>
                      <a:r>
                        <a:rPr lang="en-US" sz="1500" b="1" baseline="0" dirty="0">
                          <a:latin typeface="Arial" panose="020B0604020202020204" pitchFamily="34" charset="0"/>
                          <a:cs typeface="Arial" panose="020B0604020202020204" pitchFamily="34" charset="0"/>
                        </a:rPr>
                        <a:t> </a:t>
                      </a:r>
                      <a:r>
                        <a:rPr lang="en-US" sz="1500" b="0" baseline="0" dirty="0">
                          <a:latin typeface="Arial" panose="020B0604020202020204" pitchFamily="34" charset="0"/>
                          <a:cs typeface="Arial" panose="020B0604020202020204" pitchFamily="34" charset="0"/>
                        </a:rPr>
                        <a:t>A</a:t>
                      </a:r>
                      <a:r>
                        <a:rPr lang="en-US" sz="1500" dirty="0">
                          <a:latin typeface="Arial" panose="020B0604020202020204" pitchFamily="34" charset="0"/>
                          <a:cs typeface="Arial" panose="020B0604020202020204" pitchFamily="34" charset="0"/>
                        </a:rPr>
                        <a:t>ge &gt;65 years</a:t>
                      </a: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6"/>
                  </a:ext>
                </a:extLst>
              </a:tr>
              <a:tr h="518191">
                <a:tc>
                  <a:txBody>
                    <a:bodyPr/>
                    <a:lstStyle/>
                    <a:p>
                      <a:r>
                        <a:rPr lang="en-US" sz="1500" b="1" dirty="0">
                          <a:latin typeface="Arial" panose="020B0604020202020204" pitchFamily="34" charset="0"/>
                          <a:cs typeface="Arial" panose="020B0604020202020204" pitchFamily="34" charset="0"/>
                        </a:rPr>
                        <a:t>D</a:t>
                      </a:r>
                      <a:r>
                        <a:rPr lang="en-US" sz="1500" dirty="0">
                          <a:latin typeface="Arial" panose="020B0604020202020204" pitchFamily="34" charset="0"/>
                          <a:cs typeface="Arial" panose="020B0604020202020204" pitchFamily="34" charset="0"/>
                        </a:rPr>
                        <a:t>rugs (antiplatelet, NSAIDS</a:t>
                      </a:r>
                      <a:r>
                        <a:rPr lang="en-US" sz="1500" baseline="0" dirty="0">
                          <a:latin typeface="Arial" panose="020B0604020202020204" pitchFamily="34" charset="0"/>
                          <a:cs typeface="Arial" panose="020B0604020202020204" pitchFamily="34" charset="0"/>
                        </a:rPr>
                        <a:t>, anti-inflammatory medications, steroids</a:t>
                      </a:r>
                      <a:r>
                        <a:rPr lang="en-US" sz="1500" dirty="0">
                          <a:latin typeface="Arial" panose="020B0604020202020204" pitchFamily="34" charset="0"/>
                          <a:cs typeface="Arial" panose="020B0604020202020204" pitchFamily="34" charset="0"/>
                        </a:rPr>
                        <a:t>)</a:t>
                      </a:r>
                      <a:r>
                        <a:rPr lang="en-US" sz="1500" baseline="0" dirty="0">
                          <a:latin typeface="Arial" panose="020B0604020202020204" pitchFamily="34" charset="0"/>
                          <a:cs typeface="Arial" panose="020B0604020202020204" pitchFamily="34" charset="0"/>
                        </a:rPr>
                        <a:t>; alcohol or drug abuse</a:t>
                      </a:r>
                      <a:endParaRPr lang="en-US" sz="1500" dirty="0">
                        <a:latin typeface="Arial" panose="020B0604020202020204" pitchFamily="34" charset="0"/>
                        <a:cs typeface="Arial" panose="020B0604020202020204" pitchFamily="34" charset="0"/>
                      </a:endParaRPr>
                    </a:p>
                  </a:txBody>
                  <a:tcPr marL="91445" marR="91445"/>
                </a:tc>
                <a:tc>
                  <a:txBody>
                    <a:bodyPr/>
                    <a:lstStyle/>
                    <a:p>
                      <a:pPr algn="ctr"/>
                      <a:r>
                        <a:rPr lang="en-US" sz="1600" dirty="0"/>
                        <a:t>1</a:t>
                      </a:r>
                    </a:p>
                  </a:txBody>
                  <a:tcPr marL="91445" marR="91445"/>
                </a:tc>
                <a:extLst>
                  <a:ext uri="{0D108BD9-81ED-4DB2-BD59-A6C34878D82A}">
                    <a16:rowId xmlns:a16="http://schemas.microsoft.com/office/drawing/2014/main" val="10007"/>
                  </a:ext>
                </a:extLst>
              </a:tr>
            </a:tbl>
          </a:graphicData>
        </a:graphic>
      </p:graphicFrame>
      <p:grpSp>
        <p:nvGrpSpPr>
          <p:cNvPr id="5" name="Group 10">
            <a:extLst>
              <a:ext uri="{FF2B5EF4-FFF2-40B4-BE49-F238E27FC236}">
                <a16:creationId xmlns:a16="http://schemas.microsoft.com/office/drawing/2014/main" id="{ACCF912E-A9F9-4394-BB30-02F39ADA51DA}"/>
              </a:ext>
            </a:extLst>
          </p:cNvPr>
          <p:cNvGrpSpPr>
            <a:grpSpLocks/>
          </p:cNvGrpSpPr>
          <p:nvPr/>
        </p:nvGrpSpPr>
        <p:grpSpPr bwMode="auto">
          <a:xfrm>
            <a:off x="6316980" y="1431209"/>
            <a:ext cx="4300467" cy="3414816"/>
            <a:chOff x="5453380" y="1684163"/>
            <a:chExt cx="3567114" cy="4380528"/>
          </a:xfrm>
        </p:grpSpPr>
        <p:sp>
          <p:nvSpPr>
            <p:cNvPr id="6" name="TextBox 6">
              <a:extLst>
                <a:ext uri="{FF2B5EF4-FFF2-40B4-BE49-F238E27FC236}">
                  <a16:creationId xmlns:a16="http://schemas.microsoft.com/office/drawing/2014/main" id="{B1F98F00-B678-4F16-99F6-3B8F85F4423D}"/>
                </a:ext>
              </a:extLst>
            </p:cNvPr>
            <p:cNvSpPr txBox="1">
              <a:spLocks noChangeArrowheads="1"/>
            </p:cNvSpPr>
            <p:nvPr/>
          </p:nvSpPr>
          <p:spPr bwMode="auto">
            <a:xfrm>
              <a:off x="6074007" y="5695348"/>
              <a:ext cx="2916561" cy="36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800" b="0">
                  <a:solidFill>
                    <a:srgbClr val="3B3B3B"/>
                  </a:solidFill>
                </a:rPr>
                <a:t>HASBLED Score</a:t>
              </a:r>
            </a:p>
          </p:txBody>
        </p:sp>
        <p:sp>
          <p:nvSpPr>
            <p:cNvPr id="7" name="TextBox 15">
              <a:extLst>
                <a:ext uri="{FF2B5EF4-FFF2-40B4-BE49-F238E27FC236}">
                  <a16:creationId xmlns:a16="http://schemas.microsoft.com/office/drawing/2014/main" id="{A15F9084-C039-4483-8717-9DD45AC5D531}"/>
                </a:ext>
              </a:extLst>
            </p:cNvPr>
            <p:cNvSpPr txBox="1">
              <a:spLocks noChangeArrowheads="1"/>
            </p:cNvSpPr>
            <p:nvPr/>
          </p:nvSpPr>
          <p:spPr bwMode="auto">
            <a:xfrm>
              <a:off x="5453380" y="5171402"/>
              <a:ext cx="551373" cy="3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r>
                <a:rPr lang="en-US" altLang="en-US" sz="1400">
                  <a:solidFill>
                    <a:srgbClr val="3B3B3B"/>
                  </a:solidFill>
                  <a:latin typeface="Arial Narrow" panose="020B0606020202030204" pitchFamily="34" charset="0"/>
                </a:rPr>
                <a:t>0 %</a:t>
              </a:r>
            </a:p>
          </p:txBody>
        </p:sp>
        <p:sp>
          <p:nvSpPr>
            <p:cNvPr id="8" name="TextBox 16">
              <a:extLst>
                <a:ext uri="{FF2B5EF4-FFF2-40B4-BE49-F238E27FC236}">
                  <a16:creationId xmlns:a16="http://schemas.microsoft.com/office/drawing/2014/main" id="{146FA7DA-268F-40C4-95EC-38B599012641}"/>
                </a:ext>
              </a:extLst>
            </p:cNvPr>
            <p:cNvSpPr txBox="1">
              <a:spLocks noChangeArrowheads="1"/>
            </p:cNvSpPr>
            <p:nvPr/>
          </p:nvSpPr>
          <p:spPr bwMode="auto">
            <a:xfrm>
              <a:off x="5453380" y="2273393"/>
              <a:ext cx="551373" cy="3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r>
                <a:rPr lang="en-US" altLang="en-US" sz="1400">
                  <a:solidFill>
                    <a:srgbClr val="3B3B3B"/>
                  </a:solidFill>
                  <a:latin typeface="Arial Narrow" panose="020B0606020202030204" pitchFamily="34" charset="0"/>
                </a:rPr>
                <a:t>15 %</a:t>
              </a:r>
            </a:p>
          </p:txBody>
        </p:sp>
        <p:grpSp>
          <p:nvGrpSpPr>
            <p:cNvPr id="9" name="Group 6">
              <a:extLst>
                <a:ext uri="{FF2B5EF4-FFF2-40B4-BE49-F238E27FC236}">
                  <a16:creationId xmlns:a16="http://schemas.microsoft.com/office/drawing/2014/main" id="{5EE5798B-40D1-40B9-9282-1EEB890063B5}"/>
                </a:ext>
              </a:extLst>
            </p:cNvPr>
            <p:cNvGrpSpPr>
              <a:grpSpLocks/>
            </p:cNvGrpSpPr>
            <p:nvPr/>
          </p:nvGrpSpPr>
          <p:grpSpPr bwMode="auto">
            <a:xfrm>
              <a:off x="5950268" y="1684163"/>
              <a:ext cx="3070226" cy="3965204"/>
              <a:chOff x="5995988" y="2193068"/>
              <a:chExt cx="3070226" cy="3229454"/>
            </a:xfrm>
          </p:grpSpPr>
          <p:sp>
            <p:nvSpPr>
              <p:cNvPr id="10" name="TextBox 7">
                <a:extLst>
                  <a:ext uri="{FF2B5EF4-FFF2-40B4-BE49-F238E27FC236}">
                    <a16:creationId xmlns:a16="http://schemas.microsoft.com/office/drawing/2014/main" id="{F71FA603-08AE-4A16-9E22-F25924CD1BB5}"/>
                  </a:ext>
                </a:extLst>
              </p:cNvPr>
              <p:cNvSpPr txBox="1">
                <a:spLocks noChangeArrowheads="1"/>
              </p:cNvSpPr>
              <p:nvPr/>
            </p:nvSpPr>
            <p:spPr bwMode="auto">
              <a:xfrm>
                <a:off x="6050472" y="2193068"/>
                <a:ext cx="2940095" cy="57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500" dirty="0">
                    <a:solidFill>
                      <a:srgbClr val="3B3B3B"/>
                    </a:solidFill>
                  </a:rPr>
                  <a:t>Major bleeding risk </a:t>
                </a:r>
                <a:br>
                  <a:rPr lang="en-US" altLang="en-US" sz="1500" dirty="0">
                    <a:solidFill>
                      <a:srgbClr val="3B3B3B"/>
                    </a:solidFill>
                  </a:rPr>
                </a:br>
                <a:r>
                  <a:rPr lang="en-US" altLang="en-US" sz="1500" dirty="0">
                    <a:solidFill>
                      <a:srgbClr val="3B3B3B"/>
                    </a:solidFill>
                  </a:rPr>
                  <a:t>(% per year)</a:t>
                </a:r>
              </a:p>
            </p:txBody>
          </p:sp>
          <p:cxnSp>
            <p:nvCxnSpPr>
              <p:cNvPr id="11" name="Straight Connector 10">
                <a:extLst>
                  <a:ext uri="{FF2B5EF4-FFF2-40B4-BE49-F238E27FC236}">
                    <a16:creationId xmlns:a16="http://schemas.microsoft.com/office/drawing/2014/main" id="{FE9D57F6-1CA7-42CE-B207-D7E3BCE19D05}"/>
                  </a:ext>
                </a:extLst>
              </p:cNvPr>
              <p:cNvCxnSpPr/>
              <p:nvPr/>
            </p:nvCxnSpPr>
            <p:spPr bwMode="auto">
              <a:xfrm flipV="1">
                <a:off x="6073775" y="2769799"/>
                <a:ext cx="0" cy="2515116"/>
              </a:xfrm>
              <a:prstGeom prst="line">
                <a:avLst/>
              </a:prstGeom>
              <a:ln w="9525">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2" name="TextBox 19">
                <a:extLst>
                  <a:ext uri="{FF2B5EF4-FFF2-40B4-BE49-F238E27FC236}">
                    <a16:creationId xmlns:a16="http://schemas.microsoft.com/office/drawing/2014/main" id="{D69B83C7-EC5F-4784-8502-38BE743DCC4F}"/>
                  </a:ext>
                </a:extLst>
              </p:cNvPr>
              <p:cNvSpPr txBox="1">
                <a:spLocks noChangeArrowheads="1"/>
              </p:cNvSpPr>
              <p:nvPr/>
            </p:nvSpPr>
            <p:spPr bwMode="auto">
              <a:xfrm>
                <a:off x="6193358" y="5166311"/>
                <a:ext cx="331161"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0</a:t>
                </a:r>
              </a:p>
            </p:txBody>
          </p:sp>
          <p:sp>
            <p:nvSpPr>
              <p:cNvPr id="13" name="TextBox 20">
                <a:extLst>
                  <a:ext uri="{FF2B5EF4-FFF2-40B4-BE49-F238E27FC236}">
                    <a16:creationId xmlns:a16="http://schemas.microsoft.com/office/drawing/2014/main" id="{747210A0-FBDB-4919-AC10-C45EC0EC51BB}"/>
                  </a:ext>
                </a:extLst>
              </p:cNvPr>
              <p:cNvSpPr txBox="1">
                <a:spLocks noChangeArrowheads="1"/>
              </p:cNvSpPr>
              <p:nvPr/>
            </p:nvSpPr>
            <p:spPr bwMode="auto">
              <a:xfrm>
                <a:off x="6665724" y="5166311"/>
                <a:ext cx="334522"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1</a:t>
                </a:r>
              </a:p>
            </p:txBody>
          </p:sp>
          <p:sp>
            <p:nvSpPr>
              <p:cNvPr id="14" name="TextBox 21">
                <a:extLst>
                  <a:ext uri="{FF2B5EF4-FFF2-40B4-BE49-F238E27FC236}">
                    <a16:creationId xmlns:a16="http://schemas.microsoft.com/office/drawing/2014/main" id="{6CEEA60C-6D22-4BC3-AD34-BECFAEA56AE7}"/>
                  </a:ext>
                </a:extLst>
              </p:cNvPr>
              <p:cNvSpPr txBox="1">
                <a:spLocks noChangeArrowheads="1"/>
              </p:cNvSpPr>
              <p:nvPr/>
            </p:nvSpPr>
            <p:spPr bwMode="auto">
              <a:xfrm>
                <a:off x="7143132" y="5169079"/>
                <a:ext cx="334522"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2</a:t>
                </a:r>
              </a:p>
            </p:txBody>
          </p:sp>
          <p:sp>
            <p:nvSpPr>
              <p:cNvPr id="15" name="TextBox 22">
                <a:extLst>
                  <a:ext uri="{FF2B5EF4-FFF2-40B4-BE49-F238E27FC236}">
                    <a16:creationId xmlns:a16="http://schemas.microsoft.com/office/drawing/2014/main" id="{0F731690-983F-4721-82DB-D74619762A39}"/>
                  </a:ext>
                </a:extLst>
              </p:cNvPr>
              <p:cNvSpPr txBox="1">
                <a:spLocks noChangeArrowheads="1"/>
              </p:cNvSpPr>
              <p:nvPr/>
            </p:nvSpPr>
            <p:spPr bwMode="auto">
              <a:xfrm>
                <a:off x="7620541" y="5169079"/>
                <a:ext cx="326117"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3</a:t>
                </a:r>
              </a:p>
            </p:txBody>
          </p:sp>
          <p:sp>
            <p:nvSpPr>
              <p:cNvPr id="16" name="TextBox 23">
                <a:extLst>
                  <a:ext uri="{FF2B5EF4-FFF2-40B4-BE49-F238E27FC236}">
                    <a16:creationId xmlns:a16="http://schemas.microsoft.com/office/drawing/2014/main" id="{8089D059-CFA5-41FD-A468-C8FAA3508687}"/>
                  </a:ext>
                </a:extLst>
              </p:cNvPr>
              <p:cNvSpPr txBox="1">
                <a:spLocks noChangeArrowheads="1"/>
              </p:cNvSpPr>
              <p:nvPr/>
            </p:nvSpPr>
            <p:spPr bwMode="auto">
              <a:xfrm>
                <a:off x="8089544" y="5171846"/>
                <a:ext cx="332841"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4</a:t>
                </a:r>
              </a:p>
            </p:txBody>
          </p:sp>
          <p:sp>
            <p:nvSpPr>
              <p:cNvPr id="17" name="TextBox 24">
                <a:extLst>
                  <a:ext uri="{FF2B5EF4-FFF2-40B4-BE49-F238E27FC236}">
                    <a16:creationId xmlns:a16="http://schemas.microsoft.com/office/drawing/2014/main" id="{8A643DC8-A7E8-46D3-8278-8D690F225C09}"/>
                  </a:ext>
                </a:extLst>
              </p:cNvPr>
              <p:cNvSpPr txBox="1">
                <a:spLocks noChangeArrowheads="1"/>
              </p:cNvSpPr>
              <p:nvPr/>
            </p:nvSpPr>
            <p:spPr bwMode="auto">
              <a:xfrm>
                <a:off x="8578720" y="5171846"/>
                <a:ext cx="334522" cy="2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5</a:t>
                </a:r>
              </a:p>
            </p:txBody>
          </p:sp>
          <p:sp>
            <p:nvSpPr>
              <p:cNvPr id="18" name="Rectangle 17">
                <a:extLst>
                  <a:ext uri="{FF2B5EF4-FFF2-40B4-BE49-F238E27FC236}">
                    <a16:creationId xmlns:a16="http://schemas.microsoft.com/office/drawing/2014/main" id="{B2A5E5E5-853D-4B36-8281-94A244CBFBB6}"/>
                  </a:ext>
                </a:extLst>
              </p:cNvPr>
              <p:cNvSpPr/>
              <p:nvPr/>
            </p:nvSpPr>
            <p:spPr bwMode="auto">
              <a:xfrm>
                <a:off x="6191250" y="4915083"/>
                <a:ext cx="331788" cy="24310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19" name="Rectangle 18">
                <a:extLst>
                  <a:ext uri="{FF2B5EF4-FFF2-40B4-BE49-F238E27FC236}">
                    <a16:creationId xmlns:a16="http://schemas.microsoft.com/office/drawing/2014/main" id="{06945D97-8D3E-4143-A229-5E113EA1FA25}"/>
                  </a:ext>
                </a:extLst>
              </p:cNvPr>
              <p:cNvSpPr/>
              <p:nvPr/>
            </p:nvSpPr>
            <p:spPr bwMode="auto">
              <a:xfrm>
                <a:off x="6669088" y="4966807"/>
                <a:ext cx="330200" cy="19396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20" name="Rectangle 19">
                <a:extLst>
                  <a:ext uri="{FF2B5EF4-FFF2-40B4-BE49-F238E27FC236}">
                    <a16:creationId xmlns:a16="http://schemas.microsoft.com/office/drawing/2014/main" id="{236DB7BF-1E6B-4830-8118-B4BAF70558BD}"/>
                  </a:ext>
                </a:extLst>
              </p:cNvPr>
              <p:cNvSpPr/>
              <p:nvPr/>
            </p:nvSpPr>
            <p:spPr bwMode="auto">
              <a:xfrm>
                <a:off x="7145338" y="4838789"/>
                <a:ext cx="331787" cy="32069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21" name="Rectangle 20">
                <a:extLst>
                  <a:ext uri="{FF2B5EF4-FFF2-40B4-BE49-F238E27FC236}">
                    <a16:creationId xmlns:a16="http://schemas.microsoft.com/office/drawing/2014/main" id="{15B3DD11-27AC-4F5C-B6F5-9833D9774679}"/>
                  </a:ext>
                </a:extLst>
              </p:cNvPr>
              <p:cNvSpPr/>
              <p:nvPr/>
            </p:nvSpPr>
            <p:spPr bwMode="auto">
              <a:xfrm>
                <a:off x="7620001" y="4525854"/>
                <a:ext cx="330200" cy="64009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22" name="Rectangle 21">
                <a:extLst>
                  <a:ext uri="{FF2B5EF4-FFF2-40B4-BE49-F238E27FC236}">
                    <a16:creationId xmlns:a16="http://schemas.microsoft.com/office/drawing/2014/main" id="{159BC164-41A6-468C-9C51-A01CDD93C093}"/>
                  </a:ext>
                </a:extLst>
              </p:cNvPr>
              <p:cNvSpPr/>
              <p:nvPr/>
            </p:nvSpPr>
            <p:spPr bwMode="auto">
              <a:xfrm>
                <a:off x="8094664" y="3972399"/>
                <a:ext cx="333375" cy="118837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23" name="Rectangle 22">
                <a:extLst>
                  <a:ext uri="{FF2B5EF4-FFF2-40B4-BE49-F238E27FC236}">
                    <a16:creationId xmlns:a16="http://schemas.microsoft.com/office/drawing/2014/main" id="{4CC4ACF8-76E3-41EB-891E-DB55A3668C92}"/>
                  </a:ext>
                </a:extLst>
              </p:cNvPr>
              <p:cNvSpPr/>
              <p:nvPr/>
            </p:nvSpPr>
            <p:spPr bwMode="auto">
              <a:xfrm>
                <a:off x="8577264" y="3235322"/>
                <a:ext cx="334962" cy="192157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CA" dirty="0">
                  <a:solidFill>
                    <a:srgbClr val="3B3B3B"/>
                  </a:solidFill>
                </a:endParaRPr>
              </a:p>
            </p:txBody>
          </p:sp>
          <p:sp>
            <p:nvSpPr>
              <p:cNvPr id="24" name="TextBox 63">
                <a:extLst>
                  <a:ext uri="{FF2B5EF4-FFF2-40B4-BE49-F238E27FC236}">
                    <a16:creationId xmlns:a16="http://schemas.microsoft.com/office/drawing/2014/main" id="{032F0064-3B51-4EA0-BEC8-95CD3861B6B3}"/>
                  </a:ext>
                </a:extLst>
              </p:cNvPr>
              <p:cNvSpPr txBox="1">
                <a:spLocks noChangeArrowheads="1"/>
              </p:cNvSpPr>
              <p:nvPr/>
            </p:nvSpPr>
            <p:spPr bwMode="auto">
              <a:xfrm>
                <a:off x="5995988" y="4514764"/>
                <a:ext cx="650552"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1.1</a:t>
                </a:r>
              </a:p>
            </p:txBody>
          </p:sp>
          <p:sp>
            <p:nvSpPr>
              <p:cNvPr id="25" name="TextBox 64">
                <a:extLst>
                  <a:ext uri="{FF2B5EF4-FFF2-40B4-BE49-F238E27FC236}">
                    <a16:creationId xmlns:a16="http://schemas.microsoft.com/office/drawing/2014/main" id="{3D66879F-0CB7-4FE2-BA9D-A8DCB77AC504}"/>
                  </a:ext>
                </a:extLst>
              </p:cNvPr>
              <p:cNvSpPr txBox="1">
                <a:spLocks noChangeArrowheads="1"/>
              </p:cNvSpPr>
              <p:nvPr/>
            </p:nvSpPr>
            <p:spPr bwMode="auto">
              <a:xfrm>
                <a:off x="6532923" y="4485550"/>
                <a:ext cx="662320"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1.02</a:t>
                </a:r>
              </a:p>
            </p:txBody>
          </p:sp>
          <p:sp>
            <p:nvSpPr>
              <p:cNvPr id="26" name="TextBox 65">
                <a:extLst>
                  <a:ext uri="{FF2B5EF4-FFF2-40B4-BE49-F238E27FC236}">
                    <a16:creationId xmlns:a16="http://schemas.microsoft.com/office/drawing/2014/main" id="{2EFBBC27-F8F5-433F-B30A-CA1DFA516B27}"/>
                  </a:ext>
                </a:extLst>
              </p:cNvPr>
              <p:cNvSpPr txBox="1">
                <a:spLocks noChangeArrowheads="1"/>
              </p:cNvSpPr>
              <p:nvPr/>
            </p:nvSpPr>
            <p:spPr bwMode="auto">
              <a:xfrm>
                <a:off x="6985117" y="4361022"/>
                <a:ext cx="719475"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1.9</a:t>
                </a:r>
              </a:p>
            </p:txBody>
          </p:sp>
          <p:sp>
            <p:nvSpPr>
              <p:cNvPr id="27" name="TextBox 66">
                <a:extLst>
                  <a:ext uri="{FF2B5EF4-FFF2-40B4-BE49-F238E27FC236}">
                    <a16:creationId xmlns:a16="http://schemas.microsoft.com/office/drawing/2014/main" id="{4D531172-5B3B-4641-91EF-3073FE8C64B3}"/>
                  </a:ext>
                </a:extLst>
              </p:cNvPr>
              <p:cNvSpPr txBox="1">
                <a:spLocks noChangeArrowheads="1"/>
              </p:cNvSpPr>
              <p:nvPr/>
            </p:nvSpPr>
            <p:spPr bwMode="auto">
              <a:xfrm>
                <a:off x="7416296" y="4070757"/>
                <a:ext cx="734603"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3.7</a:t>
                </a:r>
              </a:p>
            </p:txBody>
          </p:sp>
          <p:sp>
            <p:nvSpPr>
              <p:cNvPr id="28" name="TextBox 67">
                <a:extLst>
                  <a:ext uri="{FF2B5EF4-FFF2-40B4-BE49-F238E27FC236}">
                    <a16:creationId xmlns:a16="http://schemas.microsoft.com/office/drawing/2014/main" id="{C9BBC57E-0DE8-4D3A-82A8-9969CDC2222E}"/>
                  </a:ext>
                </a:extLst>
              </p:cNvPr>
              <p:cNvSpPr txBox="1">
                <a:spLocks noChangeArrowheads="1"/>
              </p:cNvSpPr>
              <p:nvPr/>
            </p:nvSpPr>
            <p:spPr bwMode="auto">
              <a:xfrm>
                <a:off x="7929848" y="3478246"/>
                <a:ext cx="707707"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8.7</a:t>
                </a:r>
              </a:p>
            </p:txBody>
          </p:sp>
          <p:sp>
            <p:nvSpPr>
              <p:cNvPr id="29" name="TextBox 68">
                <a:extLst>
                  <a:ext uri="{FF2B5EF4-FFF2-40B4-BE49-F238E27FC236}">
                    <a16:creationId xmlns:a16="http://schemas.microsoft.com/office/drawing/2014/main" id="{F7D18DBC-0413-4A85-8B64-7631AE137994}"/>
                  </a:ext>
                </a:extLst>
              </p:cNvPr>
              <p:cNvSpPr txBox="1">
                <a:spLocks noChangeArrowheads="1"/>
              </p:cNvSpPr>
              <p:nvPr/>
            </p:nvSpPr>
            <p:spPr bwMode="auto">
              <a:xfrm>
                <a:off x="8413980" y="2847410"/>
                <a:ext cx="652234" cy="2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400">
                    <a:solidFill>
                      <a:srgbClr val="3B3B3B"/>
                    </a:solidFill>
                    <a:latin typeface="Arial Narrow" panose="020B0606020202030204" pitchFamily="34" charset="0"/>
                  </a:rPr>
                  <a:t>12.5</a:t>
                </a:r>
              </a:p>
            </p:txBody>
          </p:sp>
          <p:cxnSp>
            <p:nvCxnSpPr>
              <p:cNvPr id="30" name="Straight Connector 29">
                <a:extLst>
                  <a:ext uri="{FF2B5EF4-FFF2-40B4-BE49-F238E27FC236}">
                    <a16:creationId xmlns:a16="http://schemas.microsoft.com/office/drawing/2014/main" id="{B8CE6506-F1E2-42AE-B0BB-79B5BC1C8AC1}"/>
                  </a:ext>
                </a:extLst>
              </p:cNvPr>
              <p:cNvCxnSpPr/>
              <p:nvPr/>
            </p:nvCxnSpPr>
            <p:spPr bwMode="auto">
              <a:xfrm>
                <a:off x="5995988" y="5154310"/>
                <a:ext cx="2992438" cy="0"/>
              </a:xfrm>
              <a:prstGeom prst="line">
                <a:avLst/>
              </a:prstGeom>
              <a:ln w="9525">
                <a:solidFill>
                  <a:srgbClr val="595959"/>
                </a:solidFill>
              </a:ln>
              <a:effectLst/>
            </p:spPr>
            <p:style>
              <a:lnRef idx="2">
                <a:schemeClr val="accent1"/>
              </a:lnRef>
              <a:fillRef idx="0">
                <a:schemeClr val="accent1"/>
              </a:fillRef>
              <a:effectRef idx="1">
                <a:schemeClr val="accent1"/>
              </a:effectRef>
              <a:fontRef idx="minor">
                <a:schemeClr val="tx1"/>
              </a:fontRef>
            </p:style>
          </p:cxnSp>
        </p:grpSp>
      </p:grpSp>
      <p:sp>
        <p:nvSpPr>
          <p:cNvPr id="31" name="Rectangle 4">
            <a:extLst>
              <a:ext uri="{FF2B5EF4-FFF2-40B4-BE49-F238E27FC236}">
                <a16:creationId xmlns:a16="http://schemas.microsoft.com/office/drawing/2014/main" id="{CE0F2EBF-26E8-467E-A658-3F6A43434B75}"/>
              </a:ext>
            </a:extLst>
          </p:cNvPr>
          <p:cNvSpPr>
            <a:spLocks noChangeArrowheads="1"/>
          </p:cNvSpPr>
          <p:nvPr/>
        </p:nvSpPr>
        <p:spPr bwMode="auto">
          <a:xfrm>
            <a:off x="7723447" y="6191195"/>
            <a:ext cx="27771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har char="–"/>
              <a:defRPr sz="2000" b="1">
                <a:solidFill>
                  <a:schemeClr val="tx1"/>
                </a:solidFill>
                <a:latin typeface="Arial" charset="0"/>
                <a:ea typeface="ＭＳ Ｐゴシック" pitchFamily="34" charset="-128"/>
                <a:cs typeface="Arial" charset="0"/>
              </a:defRPr>
            </a:lvl2pPr>
            <a:lvl3pPr marL="1143000" indent="-228600" eaLnBrk="0" hangingPunct="0">
              <a:spcBef>
                <a:spcPct val="20000"/>
              </a:spcBef>
              <a:buChar char="•"/>
              <a:defRPr sz="2400" b="1">
                <a:solidFill>
                  <a:schemeClr val="tx1"/>
                </a:solidFill>
                <a:latin typeface="Arial" charset="0"/>
                <a:ea typeface="ＭＳ Ｐゴシック" pitchFamily="34" charset="-128"/>
                <a:cs typeface="Arial" charset="0"/>
              </a:defRPr>
            </a:lvl3pPr>
            <a:lvl4pPr marL="1600200" indent="-228600" eaLnBrk="0" hangingPunct="0">
              <a:spcBef>
                <a:spcPct val="20000"/>
              </a:spcBef>
              <a:buChar char="–"/>
              <a:defRPr sz="1400" b="1">
                <a:solidFill>
                  <a:schemeClr val="tx1"/>
                </a:solidFill>
                <a:latin typeface="Arial" charset="0"/>
                <a:ea typeface="ＭＳ Ｐゴシック" pitchFamily="34" charset="-128"/>
                <a:cs typeface="Arial" charset="0"/>
              </a:defRPr>
            </a:lvl4pPr>
            <a:lvl5pPr marL="2057400" indent="-228600" eaLnBrk="0" hangingPunct="0">
              <a:spcBef>
                <a:spcPct val="20000"/>
              </a:spcBef>
              <a:buChar char="»"/>
              <a:defRPr sz="1200" b="1">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har char="»"/>
              <a:defRPr sz="1200" b="1">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har char="»"/>
              <a:defRPr sz="1200" b="1">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har char="»"/>
              <a:defRPr sz="1200" b="1">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har char="»"/>
              <a:defRPr sz="1200" b="1">
                <a:solidFill>
                  <a:schemeClr val="tx1"/>
                </a:solidFill>
                <a:latin typeface="Arial" charset="0"/>
                <a:ea typeface="ＭＳ Ｐゴシック" pitchFamily="34" charset="-128"/>
                <a:cs typeface="Arial" charset="0"/>
              </a:defRPr>
            </a:lvl9pPr>
          </a:lstStyle>
          <a:p>
            <a:pPr eaLnBrk="1" hangingPunct="1">
              <a:spcBef>
                <a:spcPct val="0"/>
              </a:spcBef>
              <a:buFontTx/>
              <a:buNone/>
              <a:defRPr/>
            </a:pPr>
            <a:r>
              <a:rPr lang="it-IT" altLang="en-US" sz="1200" b="0" i="1" dirty="0">
                <a:latin typeface="+mn-lt"/>
              </a:rPr>
              <a:t>Pisters R, et al. Chest. 2010;138:1093-100</a:t>
            </a:r>
            <a:endParaRPr lang="en-US" altLang="en-US" sz="1200" b="0" i="1" dirty="0">
              <a:latin typeface="+mn-lt"/>
            </a:endParaRPr>
          </a:p>
        </p:txBody>
      </p:sp>
      <p:sp>
        <p:nvSpPr>
          <p:cNvPr id="32" name="TextBox 31">
            <a:extLst>
              <a:ext uri="{FF2B5EF4-FFF2-40B4-BE49-F238E27FC236}">
                <a16:creationId xmlns:a16="http://schemas.microsoft.com/office/drawing/2014/main" id="{AB67D92A-F405-4DF7-9BAE-AE53669D2CED}"/>
              </a:ext>
            </a:extLst>
          </p:cNvPr>
          <p:cNvSpPr txBox="1"/>
          <p:nvPr/>
        </p:nvSpPr>
        <p:spPr>
          <a:xfrm>
            <a:off x="5126801" y="5030256"/>
            <a:ext cx="6831728" cy="1569660"/>
          </a:xfrm>
          <a:prstGeom prst="rect">
            <a:avLst/>
          </a:prstGeom>
          <a:noFill/>
        </p:spPr>
        <p:txBody>
          <a:bodyPr wrap="square" rtlCol="0">
            <a:spAutoFit/>
          </a:bodyPr>
          <a:lstStyle/>
          <a:p>
            <a:r>
              <a:rPr lang="en-US" sz="1400" dirty="0">
                <a:cs typeface="Arial" panose="020B0604020202020204" pitchFamily="34" charset="0"/>
              </a:rPr>
              <a:t>*</a:t>
            </a:r>
            <a:r>
              <a:rPr lang="en-US" sz="1400" b="1" dirty="0">
                <a:cs typeface="Arial" panose="020B0604020202020204" pitchFamily="34" charset="0"/>
              </a:rPr>
              <a:t>Other conditions </a:t>
            </a:r>
            <a:r>
              <a:rPr lang="en-US" sz="1400" dirty="0">
                <a:cs typeface="Arial" panose="020B0604020202020204" pitchFamily="34" charset="0"/>
              </a:rPr>
              <a:t>with increased bleeding risk: Thrombocytopenia, coagulation defects, anemia, Lower body weight, drug interactions</a:t>
            </a:r>
          </a:p>
          <a:p>
            <a:r>
              <a:rPr lang="en-US" sz="1400" dirty="0">
                <a:cs typeface="Arial" panose="020B0604020202020204" pitchFamily="34" charset="0"/>
              </a:rPr>
              <a:t>*</a:t>
            </a:r>
            <a:r>
              <a:rPr lang="en-US" sz="1400" b="1" dirty="0">
                <a:cs typeface="Arial" panose="020B0604020202020204" pitchFamily="34" charset="0"/>
              </a:rPr>
              <a:t>Correct dosing of DOACs </a:t>
            </a:r>
            <a:r>
              <a:rPr lang="en-US" sz="1400" dirty="0">
                <a:cs typeface="Arial" panose="020B0604020202020204" pitchFamily="34" charset="0"/>
              </a:rPr>
              <a:t>with changing renal function; effective INR monitoring</a:t>
            </a:r>
          </a:p>
          <a:p>
            <a:r>
              <a:rPr lang="en-CA" sz="1400" dirty="0">
                <a:cs typeface="Arial" panose="020B0604020202020204" pitchFamily="34" charset="0"/>
              </a:rPr>
              <a:t>*PPI to decrease the risk of gastrointestinal adverse effects, for patients who require daily antithrombotic therapy that includes acetylsalicylic acid (ASA) (Weak Recommendation; Moderate-Quality Evidence).</a:t>
            </a:r>
            <a:endParaRPr lang="en-US" sz="1400" dirty="0">
              <a:cs typeface="Arial" panose="020B0604020202020204" pitchFamily="34" charset="0"/>
            </a:endParaRPr>
          </a:p>
          <a:p>
            <a:endParaRPr lang="en-US" sz="1200" dirty="0">
              <a:cs typeface="Arial" panose="020B0604020202020204" pitchFamily="34" charset="0"/>
            </a:endParaRPr>
          </a:p>
        </p:txBody>
      </p:sp>
    </p:spTree>
    <p:extLst>
      <p:ext uri="{BB962C8B-B14F-4D97-AF65-F5344CB8AC3E}">
        <p14:creationId xmlns:p14="http://schemas.microsoft.com/office/powerpoint/2010/main" val="4168119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49A8-6C82-41AC-93C9-D11BA15C61D7}"/>
              </a:ext>
            </a:extLst>
          </p:cNvPr>
          <p:cNvSpPr>
            <a:spLocks noGrp="1"/>
          </p:cNvSpPr>
          <p:nvPr>
            <p:ph type="title"/>
          </p:nvPr>
        </p:nvSpPr>
        <p:spPr>
          <a:xfrm>
            <a:off x="699300" y="52608"/>
            <a:ext cx="10515599" cy="1325563"/>
          </a:xfrm>
        </p:spPr>
        <p:txBody>
          <a:bodyPr/>
          <a:lstStyle/>
          <a:p>
            <a:r>
              <a:rPr lang="en-US" b="1" dirty="0"/>
              <a:t>General Principles for Treatment of Bleeding and Anticoagulation Management</a:t>
            </a:r>
          </a:p>
        </p:txBody>
      </p:sp>
      <p:sp>
        <p:nvSpPr>
          <p:cNvPr id="3" name="Content Placeholder 2">
            <a:extLst>
              <a:ext uri="{FF2B5EF4-FFF2-40B4-BE49-F238E27FC236}">
                <a16:creationId xmlns:a16="http://schemas.microsoft.com/office/drawing/2014/main" id="{A1875B84-9B68-4F67-B02F-34CAAF958522}"/>
              </a:ext>
            </a:extLst>
          </p:cNvPr>
          <p:cNvSpPr>
            <a:spLocks noGrp="1"/>
          </p:cNvSpPr>
          <p:nvPr>
            <p:ph idx="1"/>
          </p:nvPr>
        </p:nvSpPr>
        <p:spPr>
          <a:xfrm>
            <a:off x="699298" y="1615654"/>
            <a:ext cx="10739285" cy="4693858"/>
          </a:xfrm>
        </p:spPr>
        <p:txBody>
          <a:bodyPr>
            <a:normAutofit fontScale="92500" lnSpcReduction="20000"/>
          </a:bodyPr>
          <a:lstStyle/>
          <a:p>
            <a:pPr>
              <a:lnSpc>
                <a:spcPct val="120000"/>
              </a:lnSpc>
            </a:pPr>
            <a:r>
              <a:rPr lang="en-US" sz="2400" dirty="0">
                <a:cs typeface="Arial" panose="020B0604020202020204" pitchFamily="34" charset="0"/>
              </a:rPr>
              <a:t>Best strategy: proactively reduce risk of bleeding</a:t>
            </a:r>
          </a:p>
          <a:p>
            <a:pPr>
              <a:lnSpc>
                <a:spcPct val="120000"/>
              </a:lnSpc>
            </a:pPr>
            <a:r>
              <a:rPr lang="en-US" sz="2400" dirty="0">
                <a:cs typeface="Arial" panose="020B0604020202020204" pitchFamily="34" charset="0"/>
              </a:rPr>
              <a:t>Most bleeding not severe and can be treated with supportive measures: compression at bleeding sites, fluid and blood products where necessary.</a:t>
            </a:r>
          </a:p>
          <a:p>
            <a:pPr>
              <a:lnSpc>
                <a:spcPct val="120000"/>
              </a:lnSpc>
            </a:pPr>
            <a:r>
              <a:rPr lang="en-US" sz="2400" dirty="0">
                <a:cs typeface="Arial" panose="020B0604020202020204" pitchFamily="34" charset="0"/>
              </a:rPr>
              <a:t>Bleeding difficult to stop, hematuria, GI bleed, hemoptysis need urgent assessment and treatment.</a:t>
            </a:r>
          </a:p>
          <a:p>
            <a:pPr>
              <a:lnSpc>
                <a:spcPct val="120000"/>
              </a:lnSpc>
            </a:pPr>
            <a:r>
              <a:rPr lang="en-US" sz="2400" dirty="0">
                <a:cs typeface="Arial" panose="020B0604020202020204" pitchFamily="34" charset="0"/>
              </a:rPr>
              <a:t>Warfarin: hold off, let INR comes down; reversal with vitamin K, 2-10 mg IV; prothrombin complex concentrates (PCC) 30-50 IU/kg; FFP.  If life-threatening, consider also tranexamic acid and aminocaproic acid.</a:t>
            </a:r>
          </a:p>
          <a:p>
            <a:pPr>
              <a:lnSpc>
                <a:spcPct val="120000"/>
              </a:lnSpc>
            </a:pPr>
            <a:r>
              <a:rPr lang="en-US" sz="2400" dirty="0">
                <a:cs typeface="Arial" panose="020B0604020202020204" pitchFamily="34" charset="0"/>
              </a:rPr>
              <a:t>DOACs: Delay next dose; </a:t>
            </a:r>
            <a:r>
              <a:rPr lang="en-US" sz="2400" dirty="0" err="1">
                <a:cs typeface="Arial" panose="020B0604020202020204" pitchFamily="34" charset="0"/>
              </a:rPr>
              <a:t>Idarucizumab</a:t>
            </a:r>
            <a:r>
              <a:rPr lang="en-US" sz="2400" dirty="0">
                <a:cs typeface="Arial" panose="020B0604020202020204" pitchFamily="34" charset="0"/>
              </a:rPr>
              <a:t> specific for Dabigatran; PCC 50 IU/kg (non- specific reversal). If life-threatening, consider also tranexamic acid and aminocaproic acid.</a:t>
            </a:r>
          </a:p>
          <a:p>
            <a:pPr>
              <a:lnSpc>
                <a:spcPct val="120000"/>
              </a:lnSpc>
            </a:pPr>
            <a:r>
              <a:rPr lang="en-US" sz="2400" dirty="0">
                <a:cs typeface="Arial" panose="020B0604020202020204" pitchFamily="34" charset="0"/>
              </a:rPr>
              <a:t>OAC should be reintroduced as soon as medically appropriate.</a:t>
            </a:r>
          </a:p>
        </p:txBody>
      </p:sp>
    </p:spTree>
    <p:extLst>
      <p:ext uri="{BB962C8B-B14F-4D97-AF65-F5344CB8AC3E}">
        <p14:creationId xmlns:p14="http://schemas.microsoft.com/office/powerpoint/2010/main" val="2773745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DCA69-914F-4238-8693-A9E2D71FD9BE}"/>
              </a:ext>
            </a:extLst>
          </p:cNvPr>
          <p:cNvPicPr/>
          <p:nvPr/>
        </p:nvPicPr>
        <p:blipFill rotWithShape="1">
          <a:blip r:embed="rId3">
            <a:extLst>
              <a:ext uri="{28A0092B-C50C-407E-A947-70E740481C1C}">
                <a14:useLocalDpi xmlns:a14="http://schemas.microsoft.com/office/drawing/2010/main"/>
              </a:ext>
            </a:extLst>
          </a:blip>
          <a:srcRect r="17058" b="51440"/>
          <a:stretch/>
        </p:blipFill>
        <p:spPr bwMode="auto">
          <a:xfrm>
            <a:off x="2176462" y="447462"/>
            <a:ext cx="7686675" cy="552926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5D44ED33-7122-4018-B89B-2D194B29F450}"/>
              </a:ext>
            </a:extLst>
          </p:cNvPr>
          <p:cNvSpPr/>
          <p:nvPr/>
        </p:nvSpPr>
        <p:spPr>
          <a:xfrm>
            <a:off x="76199" y="6157912"/>
            <a:ext cx="9786938" cy="400110"/>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p:txBody>
      </p:sp>
    </p:spTree>
    <p:extLst>
      <p:ext uri="{BB962C8B-B14F-4D97-AF65-F5344CB8AC3E}">
        <p14:creationId xmlns:p14="http://schemas.microsoft.com/office/powerpoint/2010/main" val="422675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E86689-1D4D-49F2-8E89-0C61AB7E95D4}"/>
              </a:ext>
            </a:extLst>
          </p:cNvPr>
          <p:cNvSpPr>
            <a:spLocks noGrp="1"/>
          </p:cNvSpPr>
          <p:nvPr>
            <p:ph idx="1"/>
          </p:nvPr>
        </p:nvSpPr>
        <p:spPr/>
        <p:txBody>
          <a:bodyPr>
            <a:normAutofit/>
          </a:bodyPr>
          <a:lstStyle/>
          <a:p>
            <a:pPr marL="0" indent="0">
              <a:buNone/>
            </a:pPr>
            <a:endParaRPr lang="en-US" sz="2400" dirty="0">
              <a:effectLst/>
              <a:ea typeface="Calibri" panose="020F0502020204030204" pitchFamily="34" charset="0"/>
            </a:endParaRPr>
          </a:p>
          <a:p>
            <a:pPr marL="0" indent="0" algn="ctr">
              <a:buNone/>
            </a:pPr>
            <a:endParaRPr lang="en-US" sz="2400" dirty="0">
              <a:effectLst/>
              <a:ea typeface="Calibri" panose="020F0502020204030204" pitchFamily="34" charset="0"/>
            </a:endParaRPr>
          </a:p>
          <a:p>
            <a:pPr marL="0" indent="0" algn="ctr">
              <a:buNone/>
            </a:pPr>
            <a:endParaRPr lang="en-US" sz="2400" dirty="0">
              <a:ea typeface="Calibri" panose="020F0502020204030204" pitchFamily="34" charset="0"/>
            </a:endParaRPr>
          </a:p>
          <a:p>
            <a:pPr marL="0" indent="0" algn="ctr">
              <a:buNone/>
            </a:pPr>
            <a:r>
              <a:rPr lang="en-US" sz="2400" dirty="0">
                <a:effectLst/>
                <a:ea typeface="Calibri" panose="020F0502020204030204" pitchFamily="34" charset="0"/>
              </a:rPr>
              <a:t>© Canadian Cardiovascular Society. 2020. All rights reserved. </a:t>
            </a:r>
          </a:p>
          <a:p>
            <a:pPr marL="0" indent="0" algn="ctr">
              <a:buNone/>
            </a:pPr>
            <a:r>
              <a:rPr lang="en-US" sz="2400" dirty="0">
                <a:effectLst/>
                <a:ea typeface="Calibri" panose="020F0502020204030204" pitchFamily="34" charset="0"/>
              </a:rPr>
              <a:t>Distribution, transmission or republication is strictly prohibited without the prior written permission of the Canadian Cardiovascular Society.</a:t>
            </a:r>
          </a:p>
          <a:p>
            <a:endParaRPr lang="en-US" sz="3600" dirty="0"/>
          </a:p>
        </p:txBody>
      </p:sp>
    </p:spTree>
    <p:extLst>
      <p:ext uri="{BB962C8B-B14F-4D97-AF65-F5344CB8AC3E}">
        <p14:creationId xmlns:p14="http://schemas.microsoft.com/office/powerpoint/2010/main" val="373606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3061-787E-4ADE-B637-A2D6B2A6C8D9}"/>
              </a:ext>
            </a:extLst>
          </p:cNvPr>
          <p:cNvSpPr>
            <a:spLocks noGrp="1"/>
          </p:cNvSpPr>
          <p:nvPr>
            <p:ph type="title"/>
          </p:nvPr>
        </p:nvSpPr>
        <p:spPr>
          <a:xfrm>
            <a:off x="363638" y="17883"/>
            <a:ext cx="10515600" cy="1325563"/>
          </a:xfrm>
        </p:spPr>
        <p:txBody>
          <a:bodyPr/>
          <a:lstStyle/>
          <a:p>
            <a:r>
              <a:rPr lang="en-US" b="1" dirty="0"/>
              <a:t>DOAC Antidotes</a:t>
            </a:r>
          </a:p>
        </p:txBody>
      </p:sp>
      <p:sp>
        <p:nvSpPr>
          <p:cNvPr id="3" name="Content Placeholder 2">
            <a:extLst>
              <a:ext uri="{FF2B5EF4-FFF2-40B4-BE49-F238E27FC236}">
                <a16:creationId xmlns:a16="http://schemas.microsoft.com/office/drawing/2014/main" id="{AA72D399-3580-4E28-8E3F-EA9B78361E4F}"/>
              </a:ext>
            </a:extLst>
          </p:cNvPr>
          <p:cNvSpPr>
            <a:spLocks noGrp="1"/>
          </p:cNvSpPr>
          <p:nvPr>
            <p:ph idx="1"/>
          </p:nvPr>
        </p:nvSpPr>
        <p:spPr>
          <a:xfrm>
            <a:off x="363636" y="1096201"/>
            <a:ext cx="10630547" cy="4351338"/>
          </a:xfrm>
        </p:spPr>
        <p:txBody>
          <a:bodyPr>
            <a:normAutofit fontScale="25000" lnSpcReduction="20000"/>
          </a:bodyPr>
          <a:lstStyle/>
          <a:p>
            <a:pPr marL="0" indent="0">
              <a:lnSpc>
                <a:spcPct val="110000"/>
              </a:lnSpc>
              <a:buNone/>
            </a:pPr>
            <a:r>
              <a:rPr lang="en-US" altLang="en-US" sz="9600" dirty="0" err="1">
                <a:cs typeface="Arial" panose="020B0604020202020204" pitchFamily="34" charset="0"/>
              </a:rPr>
              <a:t>Idarucizumab</a:t>
            </a:r>
            <a:r>
              <a:rPr lang="en-US" altLang="en-US" sz="9600" dirty="0">
                <a:cs typeface="Arial" panose="020B0604020202020204" pitchFamily="34" charset="0"/>
              </a:rPr>
              <a:t> (</a:t>
            </a:r>
            <a:r>
              <a:rPr lang="en-US" altLang="en-US" sz="9600" dirty="0" err="1">
                <a:cs typeface="Arial" panose="020B0604020202020204" pitchFamily="34" charset="0"/>
              </a:rPr>
              <a:t>Praxbind</a:t>
            </a:r>
            <a:r>
              <a:rPr lang="en-US" altLang="en-US" sz="9600" dirty="0">
                <a:cs typeface="Arial" panose="020B0604020202020204" pitchFamily="34" charset="0"/>
              </a:rPr>
              <a:t>®)-</a:t>
            </a:r>
            <a:r>
              <a:rPr lang="en-US" altLang="en-US" sz="9600" b="0" dirty="0">
                <a:cs typeface="Arial" panose="020B0604020202020204" pitchFamily="34" charset="0"/>
              </a:rPr>
              <a:t>Dabigatran-specific reversal </a:t>
            </a:r>
          </a:p>
          <a:p>
            <a:pPr lvl="1">
              <a:lnSpc>
                <a:spcPct val="110000"/>
              </a:lnSpc>
            </a:pPr>
            <a:r>
              <a:rPr lang="en-US" altLang="en-US" sz="9600" dirty="0">
                <a:cs typeface="Arial" panose="020B0604020202020204" pitchFamily="34" charset="0"/>
              </a:rPr>
              <a:t>RE-VERSE AD Trial*: </a:t>
            </a:r>
            <a:r>
              <a:rPr lang="en-GB" altLang="en-US" sz="9600" dirty="0">
                <a:cs typeface="Arial" panose="020B0604020202020204" pitchFamily="34" charset="0"/>
              </a:rPr>
              <a:t>No serious adverse safety signals</a:t>
            </a:r>
            <a:endParaRPr lang="en-US" altLang="en-US" sz="9600" dirty="0">
              <a:cs typeface="Arial" panose="020B0604020202020204" pitchFamily="34" charset="0"/>
            </a:endParaRPr>
          </a:p>
          <a:p>
            <a:pPr lvl="1">
              <a:lnSpc>
                <a:spcPct val="110000"/>
              </a:lnSpc>
            </a:pPr>
            <a:r>
              <a:rPr lang="en-US" altLang="en-US" sz="9600" dirty="0">
                <a:cs typeface="Arial" panose="020B0604020202020204" pitchFamily="34" charset="0"/>
              </a:rPr>
              <a:t>Two IV doses, each 2.5 g, within 15 minutes</a:t>
            </a:r>
          </a:p>
          <a:p>
            <a:pPr lvl="1">
              <a:lnSpc>
                <a:spcPct val="110000"/>
              </a:lnSpc>
            </a:pPr>
            <a:r>
              <a:rPr lang="en-US" altLang="en-US" sz="9600" dirty="0">
                <a:cs typeface="Arial" panose="020B0604020202020204" pitchFamily="34" charset="0"/>
              </a:rPr>
              <a:t>Binds specifically to dabigatran</a:t>
            </a:r>
          </a:p>
          <a:p>
            <a:pPr lvl="1">
              <a:lnSpc>
                <a:spcPct val="110000"/>
              </a:lnSpc>
            </a:pPr>
            <a:r>
              <a:rPr lang="en-US" altLang="en-US" sz="9600" dirty="0">
                <a:cs typeface="Arial" panose="020B0604020202020204" pitchFamily="34" charset="0"/>
              </a:rPr>
              <a:t>Primarily renal excretion</a:t>
            </a:r>
          </a:p>
          <a:p>
            <a:pPr lvl="1">
              <a:lnSpc>
                <a:spcPct val="110000"/>
              </a:lnSpc>
            </a:pPr>
            <a:r>
              <a:rPr lang="en-US" altLang="en-US" sz="9600" dirty="0">
                <a:cs typeface="Arial" panose="020B0604020202020204" pitchFamily="34" charset="0"/>
              </a:rPr>
              <a:t>Short half-life (half-life: initial 45 min; terminal:10.3 hours)</a:t>
            </a:r>
          </a:p>
          <a:p>
            <a:pPr lvl="1">
              <a:lnSpc>
                <a:spcPct val="110000"/>
              </a:lnSpc>
            </a:pPr>
            <a:r>
              <a:rPr lang="en-US" altLang="en-US" sz="9600" dirty="0">
                <a:cs typeface="Arial" panose="020B0604020202020204" pitchFamily="34" charset="0"/>
              </a:rPr>
              <a:t>No interaction with other drugs</a:t>
            </a:r>
          </a:p>
          <a:p>
            <a:pPr lvl="1">
              <a:lnSpc>
                <a:spcPct val="110000"/>
              </a:lnSpc>
            </a:pPr>
            <a:r>
              <a:rPr lang="en-US" altLang="en-US" sz="9600" dirty="0">
                <a:cs typeface="Arial" panose="020B0604020202020204" pitchFamily="34" charset="0"/>
              </a:rPr>
              <a:t>No intrinsic pro-coagulant or anticoagulant activity</a:t>
            </a:r>
          </a:p>
          <a:p>
            <a:pPr lvl="1">
              <a:lnSpc>
                <a:spcPct val="110000"/>
              </a:lnSpc>
            </a:pPr>
            <a:r>
              <a:rPr lang="en-US" altLang="en-US" sz="9600" dirty="0">
                <a:cs typeface="Arial" panose="020B0604020202020204" pitchFamily="34" charset="0"/>
              </a:rPr>
              <a:t>Acts immediately with complete and sustained reversal </a:t>
            </a:r>
          </a:p>
          <a:p>
            <a:pPr marL="457200" lvl="1" indent="0">
              <a:lnSpc>
                <a:spcPct val="110000"/>
              </a:lnSpc>
              <a:buNone/>
            </a:pPr>
            <a:endParaRPr lang="en-US" altLang="en-US" sz="9600" b="1" dirty="0">
              <a:cs typeface="Arial" panose="020B0604020202020204" pitchFamily="34" charset="0"/>
            </a:endParaRPr>
          </a:p>
          <a:p>
            <a:pPr marL="457200" lvl="1" indent="0">
              <a:lnSpc>
                <a:spcPct val="110000"/>
              </a:lnSpc>
              <a:buNone/>
            </a:pPr>
            <a:r>
              <a:rPr lang="en-US" altLang="en-US" sz="9600" b="1" dirty="0">
                <a:cs typeface="Arial" panose="020B0604020202020204" pitchFamily="34" charset="0"/>
              </a:rPr>
              <a:t>Recommendation: </a:t>
            </a:r>
            <a:r>
              <a:rPr lang="en-US" altLang="en-US" sz="9600" dirty="0">
                <a:cs typeface="Arial" panose="020B0604020202020204" pitchFamily="34" charset="0"/>
              </a:rPr>
              <a:t>Administer </a:t>
            </a:r>
            <a:r>
              <a:rPr lang="en-US" altLang="en-US" sz="9600" dirty="0" err="1">
                <a:cs typeface="Arial" panose="020B0604020202020204" pitchFamily="34" charset="0"/>
              </a:rPr>
              <a:t>idarucizimab</a:t>
            </a:r>
            <a:r>
              <a:rPr lang="en-US" altLang="en-US" sz="9600" dirty="0">
                <a:cs typeface="Arial" panose="020B0604020202020204" pitchFamily="34" charset="0"/>
              </a:rPr>
              <a:t> for emergency reversal of dabigatran's anticoagulant effect in patients with uncontrollable or potentially life-threatening bleeding and/or requiring urgent surgery.</a:t>
            </a:r>
          </a:p>
        </p:txBody>
      </p:sp>
      <p:pic>
        <p:nvPicPr>
          <p:cNvPr id="5" name="Picture 2" descr="T:\BI Pradaxa\2015 jobs\786205911-002 - NewsHub\40 Content\EMA FDA Canada Submission\Accompanying images\Idarucizumab and dabigatran.JPG">
            <a:extLst>
              <a:ext uri="{FF2B5EF4-FFF2-40B4-BE49-F238E27FC236}">
                <a16:creationId xmlns:a16="http://schemas.microsoft.com/office/drawing/2014/main" id="{706815CE-113D-42D9-B7CF-74F4B127A3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649" t="3795" r="5356" b="18997"/>
          <a:stretch>
            <a:fillRect/>
          </a:stretch>
        </p:blipFill>
        <p:spPr bwMode="auto">
          <a:xfrm>
            <a:off x="8704258" y="1772063"/>
            <a:ext cx="3013180" cy="215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6AE39DD-C635-4D7C-9B0D-1650FF614EF5}"/>
              </a:ext>
            </a:extLst>
          </p:cNvPr>
          <p:cNvSpPr/>
          <p:nvPr/>
        </p:nvSpPr>
        <p:spPr>
          <a:xfrm>
            <a:off x="8362266" y="4709632"/>
            <a:ext cx="3237681" cy="276999"/>
          </a:xfrm>
          <a:prstGeom prst="rect">
            <a:avLst/>
          </a:prstGeom>
        </p:spPr>
        <p:txBody>
          <a:bodyPr wrap="none">
            <a:spAutoFit/>
          </a:bodyPr>
          <a:lstStyle/>
          <a:p>
            <a:pPr lvl="1"/>
            <a:r>
              <a:rPr lang="en-GB" altLang="en-US" sz="1200" dirty="0">
                <a:solidFill>
                  <a:schemeClr val="bg2">
                    <a:lumMod val="50000"/>
                  </a:schemeClr>
                </a:solidFill>
              </a:rPr>
              <a:t>*Pollack C et </a:t>
            </a:r>
            <a:r>
              <a:rPr lang="en-GB" altLang="en-US" sz="1200" dirty="0" err="1">
                <a:solidFill>
                  <a:schemeClr val="bg2">
                    <a:lumMod val="50000"/>
                  </a:schemeClr>
                </a:solidFill>
              </a:rPr>
              <a:t>al.NEJM</a:t>
            </a:r>
            <a:r>
              <a:rPr lang="en-GB" altLang="en-US" sz="1200" dirty="0">
                <a:solidFill>
                  <a:schemeClr val="bg2">
                    <a:lumMod val="50000"/>
                  </a:schemeClr>
                </a:solidFill>
              </a:rPr>
              <a:t> 2017; 377: 431-441</a:t>
            </a:r>
          </a:p>
        </p:txBody>
      </p:sp>
    </p:spTree>
    <p:extLst>
      <p:ext uri="{BB962C8B-B14F-4D97-AF65-F5344CB8AC3E}">
        <p14:creationId xmlns:p14="http://schemas.microsoft.com/office/powerpoint/2010/main" val="195919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2968-F85D-4AD5-A8FE-CB0B93E1C6E1}"/>
              </a:ext>
            </a:extLst>
          </p:cNvPr>
          <p:cNvSpPr>
            <a:spLocks noGrp="1"/>
          </p:cNvSpPr>
          <p:nvPr>
            <p:ph type="title"/>
          </p:nvPr>
        </p:nvSpPr>
        <p:spPr>
          <a:xfrm>
            <a:off x="734025" y="52606"/>
            <a:ext cx="10515600" cy="1325563"/>
          </a:xfrm>
        </p:spPr>
        <p:txBody>
          <a:bodyPr>
            <a:noAutofit/>
          </a:bodyPr>
          <a:lstStyle/>
          <a:p>
            <a:r>
              <a:rPr lang="en-US" b="1" dirty="0">
                <a:cs typeface="Arial" panose="020B0604020202020204" pitchFamily="34" charset="0"/>
              </a:rPr>
              <a:t>Other DOAC Antidotes (PIPELINE)</a:t>
            </a:r>
          </a:p>
        </p:txBody>
      </p:sp>
      <p:sp>
        <p:nvSpPr>
          <p:cNvPr id="3" name="Content Placeholder 2">
            <a:extLst>
              <a:ext uri="{FF2B5EF4-FFF2-40B4-BE49-F238E27FC236}">
                <a16:creationId xmlns:a16="http://schemas.microsoft.com/office/drawing/2014/main" id="{D3E4E1C8-972F-40AA-8084-D9A65C42BD65}"/>
              </a:ext>
            </a:extLst>
          </p:cNvPr>
          <p:cNvSpPr>
            <a:spLocks noGrp="1"/>
          </p:cNvSpPr>
          <p:nvPr>
            <p:ph idx="1"/>
          </p:nvPr>
        </p:nvSpPr>
        <p:spPr>
          <a:xfrm>
            <a:off x="734024" y="1322648"/>
            <a:ext cx="10515600" cy="4351338"/>
          </a:xfrm>
        </p:spPr>
        <p:txBody>
          <a:bodyPr>
            <a:normAutofit fontScale="25000" lnSpcReduction="20000"/>
          </a:bodyPr>
          <a:lstStyle/>
          <a:p>
            <a:pPr marL="0" indent="0">
              <a:lnSpc>
                <a:spcPct val="120000"/>
              </a:lnSpc>
              <a:buNone/>
            </a:pPr>
            <a:r>
              <a:rPr lang="en-US" altLang="en-US" sz="9600" b="1" dirty="0" err="1">
                <a:cs typeface="Arial" panose="020B0604020202020204" pitchFamily="34" charset="0"/>
              </a:rPr>
              <a:t>Andexanet</a:t>
            </a:r>
            <a:r>
              <a:rPr lang="en-US" altLang="en-US" sz="9600" b="1" dirty="0">
                <a:cs typeface="Arial" panose="020B0604020202020204" pitchFamily="34" charset="0"/>
              </a:rPr>
              <a:t> Alpha</a:t>
            </a:r>
            <a:r>
              <a:rPr lang="en-US" altLang="en-US" sz="9600" dirty="0">
                <a:cs typeface="Arial" panose="020B0604020202020204" pitchFamily="34" charset="0"/>
              </a:rPr>
              <a:t>: Factor </a:t>
            </a:r>
            <a:r>
              <a:rPr lang="en-US" altLang="en-US" sz="9600" dirty="0" err="1">
                <a:cs typeface="Arial" panose="020B0604020202020204" pitchFamily="34" charset="0"/>
              </a:rPr>
              <a:t>Xa</a:t>
            </a:r>
            <a:r>
              <a:rPr lang="en-US" altLang="en-US" sz="9600" dirty="0">
                <a:cs typeface="Arial" panose="020B0604020202020204" pitchFamily="34" charset="0"/>
              </a:rPr>
              <a:t> reversal agent.</a:t>
            </a:r>
          </a:p>
          <a:p>
            <a:pPr>
              <a:lnSpc>
                <a:spcPct val="120000"/>
              </a:lnSpc>
            </a:pPr>
            <a:r>
              <a:rPr lang="en-CA" sz="8800" dirty="0">
                <a:cs typeface="Arial" panose="020B0604020202020204" pitchFamily="34" charset="0"/>
              </a:rPr>
              <a:t>Recommendation: Administer </a:t>
            </a:r>
            <a:r>
              <a:rPr lang="en-CA" sz="8800" dirty="0" err="1">
                <a:cs typeface="Arial" panose="020B0604020202020204" pitchFamily="34" charset="0"/>
              </a:rPr>
              <a:t>andexanet</a:t>
            </a:r>
            <a:r>
              <a:rPr lang="en-CA" sz="8800" dirty="0">
                <a:cs typeface="Arial" panose="020B0604020202020204" pitchFamily="34" charset="0"/>
              </a:rPr>
              <a:t> alfa for emergency reversal of Factor </a:t>
            </a:r>
            <a:r>
              <a:rPr lang="en-CA" sz="8800" dirty="0" err="1">
                <a:cs typeface="Arial" panose="020B0604020202020204" pitchFamily="34" charset="0"/>
              </a:rPr>
              <a:t>Xa</a:t>
            </a:r>
            <a:r>
              <a:rPr lang="en-CA" sz="8800" dirty="0">
                <a:cs typeface="Arial" panose="020B0604020202020204" pitchFamily="34" charset="0"/>
              </a:rPr>
              <a:t> inhibitors: apixaban, </a:t>
            </a:r>
            <a:r>
              <a:rPr lang="en-CA" sz="8800" dirty="0" err="1">
                <a:cs typeface="Arial" panose="020B0604020202020204" pitchFamily="34" charset="0"/>
              </a:rPr>
              <a:t>edoxaban</a:t>
            </a:r>
            <a:r>
              <a:rPr lang="en-CA" sz="8800" dirty="0">
                <a:cs typeface="Arial" panose="020B0604020202020204" pitchFamily="34" charset="0"/>
              </a:rPr>
              <a:t>, and rivaroxaban in patients presenting with uncontrollable or potentially life-threatening bleeding who have received any of these agents within the preceding 18 hours. Patients who are anticipated to require unfractionated or low-molecular-weight heparin within 12-24 hours should NOT receive </a:t>
            </a:r>
            <a:r>
              <a:rPr lang="en-CA" sz="8800" dirty="0" err="1">
                <a:cs typeface="Arial" panose="020B0604020202020204" pitchFamily="34" charset="0"/>
              </a:rPr>
              <a:t>andexanet</a:t>
            </a:r>
            <a:r>
              <a:rPr lang="en-CA" sz="8800" dirty="0">
                <a:cs typeface="Arial" panose="020B0604020202020204" pitchFamily="34" charset="0"/>
              </a:rPr>
              <a:t> alfa. </a:t>
            </a:r>
          </a:p>
          <a:p>
            <a:pPr>
              <a:lnSpc>
                <a:spcPct val="120000"/>
              </a:lnSpc>
            </a:pPr>
            <a:r>
              <a:rPr lang="en-CA" sz="8800" dirty="0">
                <a:cs typeface="Arial" panose="020B0604020202020204" pitchFamily="34" charset="0"/>
              </a:rPr>
              <a:t>Dosage of </a:t>
            </a:r>
            <a:r>
              <a:rPr lang="en-CA" sz="8800" dirty="0" err="1">
                <a:cs typeface="Arial" panose="020B0604020202020204" pitchFamily="34" charset="0"/>
              </a:rPr>
              <a:t>Andexanet</a:t>
            </a:r>
            <a:r>
              <a:rPr lang="en-CA" sz="8800" dirty="0">
                <a:cs typeface="Arial" panose="020B0604020202020204" pitchFamily="34" charset="0"/>
              </a:rPr>
              <a:t> based on the specific </a:t>
            </a:r>
            <a:r>
              <a:rPr lang="en-CA" sz="8800" dirty="0" err="1">
                <a:cs typeface="Arial" panose="020B0604020202020204" pitchFamily="34" charset="0"/>
              </a:rPr>
              <a:t>FXa</a:t>
            </a:r>
            <a:r>
              <a:rPr lang="en-CA" sz="8800" dirty="0">
                <a:cs typeface="Arial" panose="020B0604020202020204" pitchFamily="34" charset="0"/>
              </a:rPr>
              <a:t> inhibitor, the dose of DOAC patient is taking, and the timing of the last DOAC dose prior to the bleed. </a:t>
            </a:r>
          </a:p>
          <a:p>
            <a:pPr>
              <a:lnSpc>
                <a:spcPct val="120000"/>
              </a:lnSpc>
              <a:spcAft>
                <a:spcPts val="1200"/>
              </a:spcAft>
            </a:pPr>
            <a:r>
              <a:rPr lang="en-CA" sz="8800" dirty="0">
                <a:cs typeface="Arial" panose="020B0604020202020204" pitchFamily="34" charset="0"/>
              </a:rPr>
              <a:t>OAC should be reintroduced as soon as medically appropriate.</a:t>
            </a:r>
          </a:p>
          <a:p>
            <a:pPr marL="0" indent="0">
              <a:lnSpc>
                <a:spcPct val="120000"/>
              </a:lnSpc>
              <a:buNone/>
            </a:pPr>
            <a:r>
              <a:rPr lang="en-US" altLang="en-US" sz="9600" b="1" dirty="0" err="1">
                <a:cs typeface="Arial" panose="020B0604020202020204" pitchFamily="34" charset="0"/>
              </a:rPr>
              <a:t>Ciraparantag</a:t>
            </a:r>
            <a:r>
              <a:rPr lang="en-US" altLang="en-US" sz="9600" b="1" dirty="0">
                <a:cs typeface="Arial" panose="020B0604020202020204" pitchFamily="34" charset="0"/>
              </a:rPr>
              <a:t> (PER-977, </a:t>
            </a:r>
            <a:r>
              <a:rPr lang="en-US" altLang="en-US" sz="9600" b="1" dirty="0" err="1">
                <a:cs typeface="Arial" panose="020B0604020202020204" pitchFamily="34" charset="0"/>
              </a:rPr>
              <a:t>aripazine</a:t>
            </a:r>
            <a:r>
              <a:rPr lang="en-US" altLang="en-US" sz="9600" b="1" dirty="0">
                <a:cs typeface="Arial" panose="020B0604020202020204" pitchFamily="34" charset="0"/>
              </a:rPr>
              <a:t>): </a:t>
            </a:r>
            <a:r>
              <a:rPr lang="en-US" altLang="fr-FR" sz="9600" dirty="0">
                <a:cs typeface="Arial" panose="020B0604020202020204" pitchFamily="34" charset="0"/>
              </a:rPr>
              <a:t>“</a:t>
            </a:r>
            <a:r>
              <a:rPr lang="en-US" altLang="en-US" sz="9600" dirty="0">
                <a:cs typeface="Arial" panose="020B0604020202020204" pitchFamily="34" charset="0"/>
              </a:rPr>
              <a:t>universal</a:t>
            </a:r>
            <a:r>
              <a:rPr lang="en-US" altLang="fr-FR" sz="9600" dirty="0">
                <a:cs typeface="Arial" panose="020B0604020202020204" pitchFamily="34" charset="0"/>
              </a:rPr>
              <a:t>”</a:t>
            </a:r>
            <a:r>
              <a:rPr lang="en-US" altLang="en-US" sz="9600" dirty="0">
                <a:cs typeface="Arial" panose="020B0604020202020204" pitchFamily="34" charset="0"/>
              </a:rPr>
              <a:t> reversal agent.</a:t>
            </a:r>
            <a:endParaRPr lang="en-US" sz="9600" dirty="0">
              <a:cs typeface="Arial" panose="020B0604020202020204" pitchFamily="34"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06076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BD97FFF-4A70-4DAB-94DB-1E879D92C3F2}"/>
              </a:ext>
            </a:extLst>
          </p:cNvPr>
          <p:cNvGraphicFramePr/>
          <p:nvPr>
            <p:extLst>
              <p:ext uri="{D42A27DB-BD31-4B8C-83A1-F6EECF244321}">
                <p14:modId xmlns:p14="http://schemas.microsoft.com/office/powerpoint/2010/main" val="4294776480"/>
              </p:ext>
            </p:extLst>
          </p:nvPr>
        </p:nvGraphicFramePr>
        <p:xfrm>
          <a:off x="1261241" y="1667784"/>
          <a:ext cx="9564414" cy="427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192F81C-7901-45D7-B285-DBA6E6492F2F}"/>
              </a:ext>
            </a:extLst>
          </p:cNvPr>
          <p:cNvSpPr>
            <a:spLocks noGrp="1"/>
          </p:cNvSpPr>
          <p:nvPr>
            <p:ph type="title"/>
          </p:nvPr>
        </p:nvSpPr>
        <p:spPr>
          <a:xfrm>
            <a:off x="785648" y="113456"/>
            <a:ext cx="10515600" cy="1325563"/>
          </a:xfrm>
        </p:spPr>
        <p:txBody>
          <a:bodyPr>
            <a:normAutofit fontScale="90000"/>
          </a:bodyPr>
          <a:lstStyle/>
          <a:p>
            <a:r>
              <a:rPr lang="en-US" b="1" dirty="0"/>
              <a:t>Periprocedural Management of Anticoagulation OAC Interruption and Bridging Considerations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506C-ED13-4475-939E-4F4E8815B1A8}"/>
              </a:ext>
            </a:extLst>
          </p:cNvPr>
          <p:cNvSpPr>
            <a:spLocks noGrp="1"/>
          </p:cNvSpPr>
          <p:nvPr>
            <p:ph type="title"/>
          </p:nvPr>
        </p:nvSpPr>
        <p:spPr/>
        <p:txBody>
          <a:bodyPr/>
          <a:lstStyle/>
          <a:p>
            <a:r>
              <a:rPr lang="en-US" b="1" dirty="0"/>
              <a:t>Interrupting Anticoagulation for a Procedure</a:t>
            </a:r>
          </a:p>
        </p:txBody>
      </p:sp>
      <p:pic>
        <p:nvPicPr>
          <p:cNvPr id="5" name="Picture 6" descr="Image result for scale picture">
            <a:extLst>
              <a:ext uri="{FF2B5EF4-FFF2-40B4-BE49-F238E27FC236}">
                <a16:creationId xmlns:a16="http://schemas.microsoft.com/office/drawing/2014/main" id="{61438799-83F2-4E04-8A5D-CC2A703A1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2065338"/>
            <a:ext cx="38100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E3675140-2402-4B06-9C77-9FD7982FBA3E}"/>
              </a:ext>
            </a:extLst>
          </p:cNvPr>
          <p:cNvSpPr txBox="1">
            <a:spLocks noChangeArrowheads="1"/>
          </p:cNvSpPr>
          <p:nvPr/>
        </p:nvSpPr>
        <p:spPr bwMode="auto">
          <a:xfrm>
            <a:off x="371048" y="2257465"/>
            <a:ext cx="415402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lvl="1" eaLnBrk="1" hangingPunct="1">
              <a:spcBef>
                <a:spcPct val="0"/>
              </a:spcBef>
              <a:buFontTx/>
              <a:buNone/>
            </a:pPr>
            <a:r>
              <a:rPr lang="en-US" altLang="en-US" sz="2200" dirty="0">
                <a:solidFill>
                  <a:srgbClr val="FF0000"/>
                </a:solidFill>
                <a:latin typeface="+mn-lt"/>
              </a:rPr>
              <a:t>Bleeding Risks:</a:t>
            </a:r>
          </a:p>
          <a:p>
            <a:pPr lvl="1" eaLnBrk="1" hangingPunct="1">
              <a:spcBef>
                <a:spcPct val="0"/>
              </a:spcBef>
              <a:buFontTx/>
              <a:buNone/>
            </a:pPr>
            <a:r>
              <a:rPr lang="en-US" altLang="en-US" sz="2200" b="0" dirty="0">
                <a:latin typeface="+mn-lt"/>
              </a:rPr>
              <a:t>1. Procedural risks</a:t>
            </a:r>
          </a:p>
          <a:p>
            <a:pPr lvl="1" eaLnBrk="1" hangingPunct="1">
              <a:spcBef>
                <a:spcPct val="0"/>
              </a:spcBef>
              <a:buFontTx/>
              <a:buNone/>
            </a:pPr>
            <a:r>
              <a:rPr lang="en-US" altLang="en-US" sz="2200" b="0" dirty="0">
                <a:latin typeface="+mn-lt"/>
              </a:rPr>
              <a:t>(High, low-moderate, minimal)</a:t>
            </a:r>
          </a:p>
          <a:p>
            <a:pPr lvl="1" eaLnBrk="1" hangingPunct="1">
              <a:spcBef>
                <a:spcPct val="0"/>
              </a:spcBef>
              <a:buFontTx/>
              <a:buNone/>
            </a:pPr>
            <a:endParaRPr lang="en-US" altLang="en-US" sz="2200" b="0" dirty="0">
              <a:latin typeface="+mn-lt"/>
            </a:endParaRPr>
          </a:p>
          <a:p>
            <a:pPr lvl="1" eaLnBrk="1" hangingPunct="1">
              <a:spcBef>
                <a:spcPct val="0"/>
              </a:spcBef>
              <a:buFontTx/>
              <a:buNone/>
            </a:pPr>
            <a:r>
              <a:rPr lang="en-US" altLang="en-US" sz="2200" b="0" dirty="0">
                <a:latin typeface="+mn-lt"/>
              </a:rPr>
              <a:t>2. Patient bleeding risks</a:t>
            </a:r>
          </a:p>
          <a:p>
            <a:pPr lvl="1" eaLnBrk="1" hangingPunct="1">
              <a:spcBef>
                <a:spcPct val="0"/>
              </a:spcBef>
              <a:buFontTx/>
              <a:buNone/>
            </a:pPr>
            <a:r>
              <a:rPr lang="en-US" altLang="en-US" sz="2200" b="0" dirty="0">
                <a:latin typeface="+mn-lt"/>
              </a:rPr>
              <a:t>(HASBLED Score) </a:t>
            </a:r>
          </a:p>
        </p:txBody>
      </p:sp>
      <p:sp>
        <p:nvSpPr>
          <p:cNvPr id="9" name="TextBox 5">
            <a:extLst>
              <a:ext uri="{FF2B5EF4-FFF2-40B4-BE49-F238E27FC236}">
                <a16:creationId xmlns:a16="http://schemas.microsoft.com/office/drawing/2014/main" id="{886B1CF7-E678-43DD-B893-B98EB662C747}"/>
              </a:ext>
            </a:extLst>
          </p:cNvPr>
          <p:cNvSpPr txBox="1">
            <a:spLocks noChangeArrowheads="1"/>
          </p:cNvSpPr>
          <p:nvPr/>
        </p:nvSpPr>
        <p:spPr bwMode="auto">
          <a:xfrm>
            <a:off x="8382000" y="2257465"/>
            <a:ext cx="3810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2200" dirty="0">
                <a:solidFill>
                  <a:schemeClr val="accent1">
                    <a:lumMod val="50000"/>
                  </a:schemeClr>
                </a:solidFill>
                <a:latin typeface="+mn-lt"/>
              </a:rPr>
              <a:t>Thromboembolic Risks:</a:t>
            </a:r>
          </a:p>
          <a:p>
            <a:pPr eaLnBrk="1" hangingPunct="1">
              <a:spcBef>
                <a:spcPct val="0"/>
              </a:spcBef>
              <a:buFontTx/>
              <a:buNone/>
            </a:pPr>
            <a:r>
              <a:rPr lang="en-US" altLang="en-US" sz="2200" b="0" dirty="0">
                <a:latin typeface="+mn-lt"/>
              </a:rPr>
              <a:t>1. CHADS2 score 5-6</a:t>
            </a:r>
          </a:p>
          <a:p>
            <a:pPr eaLnBrk="1" hangingPunct="1">
              <a:spcBef>
                <a:spcPct val="0"/>
              </a:spcBef>
              <a:buFontTx/>
              <a:buNone/>
            </a:pPr>
            <a:r>
              <a:rPr lang="en-US" altLang="en-US" sz="2200" b="0" dirty="0">
                <a:latin typeface="+mn-lt"/>
              </a:rPr>
              <a:t>2. Mechanical valve</a:t>
            </a:r>
          </a:p>
          <a:p>
            <a:pPr eaLnBrk="1" hangingPunct="1">
              <a:spcBef>
                <a:spcPct val="0"/>
              </a:spcBef>
              <a:buFontTx/>
              <a:buNone/>
            </a:pPr>
            <a:r>
              <a:rPr lang="en-US" altLang="en-US" sz="2200" b="0" dirty="0">
                <a:latin typeface="+mn-lt"/>
              </a:rPr>
              <a:t>3. Thromboembolism &lt;3 m</a:t>
            </a:r>
          </a:p>
          <a:p>
            <a:pPr eaLnBrk="1" hangingPunct="1">
              <a:spcBef>
                <a:spcPct val="0"/>
              </a:spcBef>
              <a:buFontTx/>
              <a:buNone/>
            </a:pPr>
            <a:r>
              <a:rPr lang="en-US" altLang="en-US" sz="2200" b="0" dirty="0">
                <a:latin typeface="+mn-lt"/>
              </a:rPr>
              <a:t>4. Moderate-severe mitral stenosis</a:t>
            </a:r>
          </a:p>
        </p:txBody>
      </p:sp>
    </p:spTree>
    <p:extLst>
      <p:ext uri="{BB962C8B-B14F-4D97-AF65-F5344CB8AC3E}">
        <p14:creationId xmlns:p14="http://schemas.microsoft.com/office/powerpoint/2010/main" val="1528713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F24C-47C1-4A28-A5B8-42DCA69C954B}"/>
              </a:ext>
            </a:extLst>
          </p:cNvPr>
          <p:cNvSpPr>
            <a:spLocks noGrp="1"/>
          </p:cNvSpPr>
          <p:nvPr>
            <p:ph type="title"/>
          </p:nvPr>
        </p:nvSpPr>
        <p:spPr>
          <a:xfrm>
            <a:off x="734028" y="0"/>
            <a:ext cx="10515600" cy="1325563"/>
          </a:xfrm>
        </p:spPr>
        <p:txBody>
          <a:bodyPr/>
          <a:lstStyle/>
          <a:p>
            <a:r>
              <a:rPr lang="en-US" b="1" dirty="0"/>
              <a:t>Anticoagulation Interruption</a:t>
            </a:r>
          </a:p>
        </p:txBody>
      </p:sp>
      <p:sp>
        <p:nvSpPr>
          <p:cNvPr id="3" name="Content Placeholder 2">
            <a:extLst>
              <a:ext uri="{FF2B5EF4-FFF2-40B4-BE49-F238E27FC236}">
                <a16:creationId xmlns:a16="http://schemas.microsoft.com/office/drawing/2014/main" id="{C7960643-AA15-40C9-906E-6AB7E56700EF}"/>
              </a:ext>
            </a:extLst>
          </p:cNvPr>
          <p:cNvSpPr>
            <a:spLocks noGrp="1"/>
          </p:cNvSpPr>
          <p:nvPr>
            <p:ph idx="1"/>
          </p:nvPr>
        </p:nvSpPr>
        <p:spPr>
          <a:xfrm>
            <a:off x="808402" y="1235057"/>
            <a:ext cx="10515600" cy="4857708"/>
          </a:xfrm>
        </p:spPr>
        <p:txBody>
          <a:bodyPr>
            <a:normAutofit/>
          </a:bodyPr>
          <a:lstStyle/>
          <a:p>
            <a:pPr marL="0" indent="0">
              <a:spcBef>
                <a:spcPts val="600"/>
              </a:spcBef>
              <a:spcAft>
                <a:spcPts val="600"/>
              </a:spcAft>
              <a:buNone/>
            </a:pPr>
            <a:r>
              <a:rPr lang="en-US" dirty="0"/>
              <a:t>Decision to interrupt antithrombotic therapy for an invasive procedure must balance the risks of a thromboembolic event with those of a peri-procedural bleeding event.</a:t>
            </a:r>
          </a:p>
          <a:p>
            <a:pPr marL="0" indent="0">
              <a:spcBef>
                <a:spcPts val="600"/>
              </a:spcBef>
              <a:spcAft>
                <a:spcPts val="600"/>
              </a:spcAft>
              <a:buNone/>
            </a:pPr>
            <a:endParaRPr lang="en-US" b="1" dirty="0"/>
          </a:p>
          <a:p>
            <a:pPr marL="0" indent="0">
              <a:lnSpc>
                <a:spcPct val="100000"/>
              </a:lnSpc>
              <a:spcBef>
                <a:spcPts val="0"/>
              </a:spcBef>
              <a:buNone/>
            </a:pPr>
            <a:r>
              <a:rPr lang="en-US" b="1" dirty="0"/>
              <a:t>Recommendations:</a:t>
            </a:r>
          </a:p>
          <a:p>
            <a:pPr marL="0" indent="0">
              <a:lnSpc>
                <a:spcPct val="100000"/>
              </a:lnSpc>
              <a:spcBef>
                <a:spcPts val="0"/>
              </a:spcBef>
              <a:buNone/>
            </a:pPr>
            <a:r>
              <a:rPr lang="en-US" dirty="0"/>
              <a:t>Minimal risk procedures: No need to interrupt</a:t>
            </a:r>
          </a:p>
          <a:p>
            <a:pPr marL="0" indent="0">
              <a:lnSpc>
                <a:spcPct val="100000"/>
              </a:lnSpc>
              <a:spcBef>
                <a:spcPts val="0"/>
              </a:spcBef>
              <a:buNone/>
            </a:pPr>
            <a:r>
              <a:rPr lang="en-US" dirty="0"/>
              <a:t>Low-moderate, high, uncertain risks: Recommend interruption</a:t>
            </a:r>
            <a:endParaRPr lang="en-US" b="1" dirty="0"/>
          </a:p>
          <a:p>
            <a:pPr marL="0" indent="0">
              <a:lnSpc>
                <a:spcPct val="100000"/>
              </a:lnSpc>
              <a:spcBef>
                <a:spcPts val="0"/>
              </a:spcBef>
              <a:buNone/>
            </a:pPr>
            <a:endParaRPr lang="en-US" b="1" dirty="0"/>
          </a:p>
          <a:p>
            <a:pPr marL="0" indent="0">
              <a:lnSpc>
                <a:spcPct val="100000"/>
              </a:lnSpc>
              <a:spcBef>
                <a:spcPts val="0"/>
              </a:spcBef>
              <a:buNone/>
            </a:pPr>
            <a:r>
              <a:rPr lang="en-US" b="1" dirty="0"/>
              <a:t>Practical Tip:  </a:t>
            </a:r>
            <a:r>
              <a:rPr lang="en-US" dirty="0"/>
              <a:t>Thrombosis Canada (http://thrombosiscanada.ca) Perioperative Anticoagulant Management Algorithm.</a:t>
            </a:r>
          </a:p>
        </p:txBody>
      </p:sp>
      <p:sp>
        <p:nvSpPr>
          <p:cNvPr id="4" name="Rectangle 3">
            <a:extLst>
              <a:ext uri="{FF2B5EF4-FFF2-40B4-BE49-F238E27FC236}">
                <a16:creationId xmlns:a16="http://schemas.microsoft.com/office/drawing/2014/main" id="{6340778D-0017-4786-AE9E-55B159717FB5}"/>
              </a:ext>
            </a:extLst>
          </p:cNvPr>
          <p:cNvSpPr/>
          <p:nvPr/>
        </p:nvSpPr>
        <p:spPr>
          <a:xfrm>
            <a:off x="867998" y="5892710"/>
            <a:ext cx="9172833" cy="400110"/>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p:txBody>
      </p:sp>
    </p:spTree>
    <p:extLst>
      <p:ext uri="{BB962C8B-B14F-4D97-AF65-F5344CB8AC3E}">
        <p14:creationId xmlns:p14="http://schemas.microsoft.com/office/powerpoint/2010/main" val="3604548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51C364-0021-4E02-BAD3-E79731CEF8EC}"/>
              </a:ext>
            </a:extLst>
          </p:cNvPr>
          <p:cNvSpPr/>
          <p:nvPr/>
        </p:nvSpPr>
        <p:spPr>
          <a:xfrm>
            <a:off x="0" y="5865016"/>
            <a:ext cx="12192000" cy="9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A74CF-252A-4612-8414-A17A58625613}"/>
              </a:ext>
            </a:extLst>
          </p:cNvPr>
          <p:cNvSpPr>
            <a:spLocks noGrp="1"/>
          </p:cNvSpPr>
          <p:nvPr>
            <p:ph type="title"/>
          </p:nvPr>
        </p:nvSpPr>
        <p:spPr>
          <a:xfrm>
            <a:off x="838199" y="7366"/>
            <a:ext cx="10515600" cy="1325563"/>
          </a:xfrm>
        </p:spPr>
        <p:txBody>
          <a:bodyPr/>
          <a:lstStyle/>
          <a:p>
            <a:r>
              <a:rPr lang="en-US" b="1" dirty="0"/>
              <a:t>Risk Categories of Procedures</a:t>
            </a:r>
          </a:p>
        </p:txBody>
      </p:sp>
      <p:sp>
        <p:nvSpPr>
          <p:cNvPr id="31" name="Content Placeholder 30">
            <a:extLst>
              <a:ext uri="{FF2B5EF4-FFF2-40B4-BE49-F238E27FC236}">
                <a16:creationId xmlns:a16="http://schemas.microsoft.com/office/drawing/2014/main" id="{3D5BE259-B2D9-48D6-AE52-610DF6F0B832}"/>
              </a:ext>
            </a:extLst>
          </p:cNvPr>
          <p:cNvSpPr>
            <a:spLocks noGrp="1"/>
          </p:cNvSpPr>
          <p:nvPr>
            <p:ph idx="1"/>
          </p:nvPr>
        </p:nvSpPr>
        <p:spPr/>
        <p:txBody>
          <a:bodyPr/>
          <a:lstStyle/>
          <a:p>
            <a:endParaRPr lang="en-US"/>
          </a:p>
        </p:txBody>
      </p:sp>
      <p:graphicFrame>
        <p:nvGraphicFramePr>
          <p:cNvPr id="33" name="Table 32">
            <a:extLst>
              <a:ext uri="{FF2B5EF4-FFF2-40B4-BE49-F238E27FC236}">
                <a16:creationId xmlns:a16="http://schemas.microsoft.com/office/drawing/2014/main" id="{9BB36C87-FB00-48AB-BB4B-E1271B31B97D}"/>
              </a:ext>
            </a:extLst>
          </p:cNvPr>
          <p:cNvGraphicFramePr>
            <a:graphicFrameLocks noGrp="1"/>
          </p:cNvGraphicFramePr>
          <p:nvPr>
            <p:extLst>
              <p:ext uri="{D42A27DB-BD31-4B8C-83A1-F6EECF244321}">
                <p14:modId xmlns:p14="http://schemas.microsoft.com/office/powerpoint/2010/main" val="738814846"/>
              </p:ext>
            </p:extLst>
          </p:nvPr>
        </p:nvGraphicFramePr>
        <p:xfrm>
          <a:off x="449579" y="1332929"/>
          <a:ext cx="11292840" cy="5388293"/>
        </p:xfrm>
        <a:graphic>
          <a:graphicData uri="http://schemas.openxmlformats.org/drawingml/2006/table">
            <a:tbl>
              <a:tblPr firstRow="1" firstCol="1" bandRow="1">
                <a:tableStyleId>{5C22544A-7EE6-4342-B048-85BDC9FD1C3A}</a:tableStyleId>
              </a:tblPr>
              <a:tblGrid>
                <a:gridCol w="3824098">
                  <a:extLst>
                    <a:ext uri="{9D8B030D-6E8A-4147-A177-3AD203B41FA5}">
                      <a16:colId xmlns:a16="http://schemas.microsoft.com/office/drawing/2014/main" val="82037915"/>
                    </a:ext>
                  </a:extLst>
                </a:gridCol>
                <a:gridCol w="3643289">
                  <a:extLst>
                    <a:ext uri="{9D8B030D-6E8A-4147-A177-3AD203B41FA5}">
                      <a16:colId xmlns:a16="http://schemas.microsoft.com/office/drawing/2014/main" val="3703175510"/>
                    </a:ext>
                  </a:extLst>
                </a:gridCol>
                <a:gridCol w="3825453">
                  <a:extLst>
                    <a:ext uri="{9D8B030D-6E8A-4147-A177-3AD203B41FA5}">
                      <a16:colId xmlns:a16="http://schemas.microsoft.com/office/drawing/2014/main" val="4068485203"/>
                    </a:ext>
                  </a:extLst>
                </a:gridCol>
              </a:tblGrid>
              <a:tr h="224945">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Minimal Bleed Risk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Low/Moderate Bleed Risk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High Bleed Risk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9715145"/>
                  </a:ext>
                </a:extLst>
              </a:tr>
              <a:tr h="5062168">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Cataract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Dermatologic procedures (e.g. biopsy)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Gastroscopy or colonoscopy without biopsies</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Coronary angiography (using radial arterial approach)</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Permanent pacemaker insertion or internal defibrillator placement (if bridging anticoagulation is not used)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Selected procedures with small-bore needles (e.g. thoracentesis, paracentesis, arthrocentesis)</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Dental extractions (1 or 2 teeth)</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Endodontic (root canal) procedure</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Subgingival scaling or other cleaning</a:t>
                      </a:r>
                    </a:p>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Abdominal surgery (e.g. cholecystectomy, hernia repair, colon resection)</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Other general surgery (e.g. breast)</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Other intrathoracic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Other orthopedic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Other vascular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Non-cataract ophthalmologic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Gastroscopy or colonoscopy with biopsies</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Coronary angiography*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Selected procedures with large-bore needles (e.g. bone marrow biopsy, lymph node biopsy)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Complex dental procedure (e.g. multiple tooth extractions)</a:t>
                      </a:r>
                    </a:p>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Any surgery or procedure with neuraxial (spinal or epidural) anesthesia</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Neurosurgery (intracranial or spinal)</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Cardiac surgery (e.g. CABG, heart valve replacement)</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Major vascular surgery (e.g. aortic aneurysm repair, </a:t>
                      </a:r>
                      <a:r>
                        <a:rPr lang="en-US" sz="1400" dirty="0" err="1">
                          <a:effectLst/>
                          <a:latin typeface="Arial" panose="020B0604020202020204" pitchFamily="34" charset="0"/>
                          <a:cs typeface="Arial" panose="020B0604020202020204" pitchFamily="34" charset="0"/>
                        </a:rPr>
                        <a:t>aortofemoral</a:t>
                      </a:r>
                      <a:r>
                        <a:rPr lang="en-US" sz="1400" dirty="0">
                          <a:effectLst/>
                          <a:latin typeface="Arial" panose="020B0604020202020204" pitchFamily="34" charset="0"/>
                          <a:cs typeface="Arial" panose="020B0604020202020204" pitchFamily="34" charset="0"/>
                        </a:rPr>
                        <a:t> bypass)</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Major orthopedic surgery (e.g. hip/knee joint replacement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Lung resection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Urological surgery (e.g. prostatectomy, bladder </a:t>
                      </a:r>
                      <a:r>
                        <a:rPr lang="en-US" sz="1400" dirty="0" err="1">
                          <a:effectLst/>
                          <a:latin typeface="Arial" panose="020B0604020202020204" pitchFamily="34" charset="0"/>
                          <a:cs typeface="Arial" panose="020B0604020202020204" pitchFamily="34" charset="0"/>
                        </a:rPr>
                        <a:t>tumour</a:t>
                      </a:r>
                      <a:r>
                        <a:rPr lang="en-US" sz="1400" dirty="0">
                          <a:effectLst/>
                          <a:latin typeface="Arial" panose="020B0604020202020204" pitchFamily="34" charset="0"/>
                          <a:cs typeface="Arial" panose="020B0604020202020204" pitchFamily="34" charset="0"/>
                        </a:rPr>
                        <a:t> resection)</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Extensive cancer surgery (e.g. pancreas, liver)</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Intestinal anastomosis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Reconstructive plastic surgery</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Selected procedures involving vascular organs (e.g. kidney biopsy, prostate biopsy) or high bleed risk interventions (e.g., colonic polypectomy, spinal injection, pericardiocentesis)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8840473"/>
                  </a:ext>
                </a:extLst>
              </a:tr>
            </a:tbl>
          </a:graphicData>
        </a:graphic>
      </p:graphicFrame>
    </p:spTree>
    <p:extLst>
      <p:ext uri="{BB962C8B-B14F-4D97-AF65-F5344CB8AC3E}">
        <p14:creationId xmlns:p14="http://schemas.microsoft.com/office/powerpoint/2010/main" val="288238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B6AEB6-4651-471D-882F-CCDB68B99F53}"/>
              </a:ext>
            </a:extLst>
          </p:cNvPr>
          <p:cNvPicPr>
            <a:picLocks noChangeAspect="1"/>
          </p:cNvPicPr>
          <p:nvPr/>
        </p:nvPicPr>
        <p:blipFill rotWithShape="1">
          <a:blip r:embed="rId3">
            <a:extLst>
              <a:ext uri="{28A0092B-C50C-407E-A947-70E740481C1C}">
                <a14:useLocalDpi xmlns:a14="http://schemas.microsoft.com/office/drawing/2010/main" val="0"/>
              </a:ext>
            </a:extLst>
          </a:blip>
          <a:srcRect r="16578" b="61212"/>
          <a:stretch/>
        </p:blipFill>
        <p:spPr>
          <a:xfrm>
            <a:off x="1043875" y="152772"/>
            <a:ext cx="10104251" cy="5978809"/>
          </a:xfrm>
          <a:prstGeom prst="rect">
            <a:avLst/>
          </a:prstGeom>
        </p:spPr>
      </p:pic>
      <p:sp>
        <p:nvSpPr>
          <p:cNvPr id="3" name="Rectangle 2">
            <a:extLst>
              <a:ext uri="{FF2B5EF4-FFF2-40B4-BE49-F238E27FC236}">
                <a16:creationId xmlns:a16="http://schemas.microsoft.com/office/drawing/2014/main" id="{1DC6821C-C732-4ED0-AA25-CA04321D799E}"/>
              </a:ext>
            </a:extLst>
          </p:cNvPr>
          <p:cNvSpPr/>
          <p:nvPr/>
        </p:nvSpPr>
        <p:spPr>
          <a:xfrm>
            <a:off x="1516942" y="6027364"/>
            <a:ext cx="7938656" cy="584775"/>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a:p>
            <a:pPr>
              <a:spcBef>
                <a:spcPct val="0"/>
              </a:spcBef>
            </a:pPr>
            <a:endParaRPr lang="en-CA" altLang="en-US" sz="1200" dirty="0"/>
          </a:p>
        </p:txBody>
      </p:sp>
    </p:spTree>
    <p:extLst>
      <p:ext uri="{BB962C8B-B14F-4D97-AF65-F5344CB8AC3E}">
        <p14:creationId xmlns:p14="http://schemas.microsoft.com/office/powerpoint/2010/main" val="123665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842CA4-3A5D-485D-8DF6-92DA8C0FFD84}"/>
              </a:ext>
            </a:extLst>
          </p:cNvPr>
          <p:cNvPicPr>
            <a:picLocks noChangeAspect="1"/>
          </p:cNvPicPr>
          <p:nvPr/>
        </p:nvPicPr>
        <p:blipFill rotWithShape="1">
          <a:blip r:embed="rId3">
            <a:extLst>
              <a:ext uri="{28A0092B-C50C-407E-A947-70E740481C1C}">
                <a14:useLocalDpi xmlns:a14="http://schemas.microsoft.com/office/drawing/2010/main"/>
              </a:ext>
            </a:extLst>
          </a:blip>
          <a:srcRect r="16599" b="69189"/>
          <a:stretch/>
        </p:blipFill>
        <p:spPr>
          <a:xfrm>
            <a:off x="331807" y="84198"/>
            <a:ext cx="11860193" cy="6031221"/>
          </a:xfrm>
          <a:prstGeom prst="rect">
            <a:avLst/>
          </a:prstGeom>
        </p:spPr>
      </p:pic>
      <p:sp>
        <p:nvSpPr>
          <p:cNvPr id="3" name="Rectangle 2">
            <a:extLst>
              <a:ext uri="{FF2B5EF4-FFF2-40B4-BE49-F238E27FC236}">
                <a16:creationId xmlns:a16="http://schemas.microsoft.com/office/drawing/2014/main" id="{18EB95C5-5825-43E0-B126-36A161560B3E}"/>
              </a:ext>
            </a:extLst>
          </p:cNvPr>
          <p:cNvSpPr/>
          <p:nvPr/>
        </p:nvSpPr>
        <p:spPr>
          <a:xfrm>
            <a:off x="624854" y="6045969"/>
            <a:ext cx="7938656" cy="584775"/>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a:p>
            <a:pPr>
              <a:spcBef>
                <a:spcPct val="0"/>
              </a:spcBef>
            </a:pPr>
            <a:endParaRPr lang="en-CA" altLang="en-US" sz="1200" dirty="0"/>
          </a:p>
        </p:txBody>
      </p:sp>
    </p:spTree>
    <p:extLst>
      <p:ext uri="{BB962C8B-B14F-4D97-AF65-F5344CB8AC3E}">
        <p14:creationId xmlns:p14="http://schemas.microsoft.com/office/powerpoint/2010/main" val="2472467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CDDD-97D8-4CBA-9733-64F0E7EEB311}"/>
              </a:ext>
            </a:extLst>
          </p:cNvPr>
          <p:cNvSpPr>
            <a:spLocks noGrp="1"/>
          </p:cNvSpPr>
          <p:nvPr>
            <p:ph type="title"/>
          </p:nvPr>
        </p:nvSpPr>
        <p:spPr>
          <a:xfrm>
            <a:off x="768750" y="17883"/>
            <a:ext cx="10515600" cy="1325563"/>
          </a:xfrm>
        </p:spPr>
        <p:txBody>
          <a:bodyPr/>
          <a:lstStyle/>
          <a:p>
            <a:r>
              <a:rPr lang="en-US" b="1" dirty="0"/>
              <a:t>Bridging in Patients on Warfarin</a:t>
            </a:r>
          </a:p>
        </p:txBody>
      </p:sp>
      <p:sp>
        <p:nvSpPr>
          <p:cNvPr id="3" name="Content Placeholder 2">
            <a:extLst>
              <a:ext uri="{FF2B5EF4-FFF2-40B4-BE49-F238E27FC236}">
                <a16:creationId xmlns:a16="http://schemas.microsoft.com/office/drawing/2014/main" id="{CAF023EF-572B-4826-A6D2-D4857DE3CDD9}"/>
              </a:ext>
            </a:extLst>
          </p:cNvPr>
          <p:cNvSpPr>
            <a:spLocks noGrp="1"/>
          </p:cNvSpPr>
          <p:nvPr>
            <p:ph idx="1"/>
          </p:nvPr>
        </p:nvSpPr>
        <p:spPr>
          <a:xfrm>
            <a:off x="468152" y="1315647"/>
            <a:ext cx="11430622" cy="4689433"/>
          </a:xfrm>
        </p:spPr>
        <p:txBody>
          <a:bodyPr>
            <a:normAutofit fontScale="92500"/>
          </a:bodyPr>
          <a:lstStyle/>
          <a:p>
            <a:pPr marL="0" indent="0">
              <a:lnSpc>
                <a:spcPct val="115000"/>
              </a:lnSpc>
              <a:spcBef>
                <a:spcPts val="200"/>
              </a:spcBef>
              <a:buNone/>
            </a:pPr>
            <a:r>
              <a:rPr lang="en-CA" sz="2400" b="1" dirty="0">
                <a:solidFill>
                  <a:schemeClr val="accent1"/>
                </a:solidFill>
                <a:cs typeface="Arial" panose="020B0604020202020204" pitchFamily="34" charset="0"/>
              </a:rPr>
              <a:t>No Bridging for Interrupted VKA in Patients with Low Thromboembolic risks</a:t>
            </a:r>
            <a:endParaRPr lang="en-CA" sz="2400" b="1" dirty="0">
              <a:solidFill>
                <a:schemeClr val="accent1"/>
              </a:solidFill>
              <a:ea typeface="MS Gothic" panose="020B0609070205080204" pitchFamily="49" charset="-128"/>
              <a:cs typeface="Arial" panose="020B0604020202020204" pitchFamily="34" charset="0"/>
            </a:endParaRPr>
          </a:p>
          <a:p>
            <a:pPr marL="0" indent="0">
              <a:lnSpc>
                <a:spcPct val="115000"/>
              </a:lnSpc>
              <a:spcBef>
                <a:spcPts val="200"/>
              </a:spcBef>
              <a:buNone/>
            </a:pPr>
            <a:r>
              <a:rPr lang="en-US" sz="2400" dirty="0">
                <a:cs typeface="Arial" panose="020B0604020202020204" pitchFamily="34" charset="0"/>
              </a:rPr>
              <a:t>When a decision to interrupt VKA therapy for an invasive procedure has been made, we suggest interruption to begin 5 days prior to the procedure, and that a procedure with a low bleeding risk may proceed when the INR is ≤1.5, and a procedure with an intermediate or high bleeding risk may proceed when the INR is ≤1.2.</a:t>
            </a:r>
          </a:p>
          <a:p>
            <a:pPr>
              <a:lnSpc>
                <a:spcPct val="115000"/>
              </a:lnSpc>
              <a:spcBef>
                <a:spcPts val="200"/>
              </a:spcBef>
            </a:pPr>
            <a:endParaRPr lang="en-CA" sz="2400" b="1" dirty="0">
              <a:solidFill>
                <a:srgbClr val="365F91"/>
              </a:solidFill>
              <a:ea typeface="MS Gothic" panose="020B0609070205080204" pitchFamily="49" charset="-128"/>
              <a:cs typeface="Times New Roman" panose="02020603050405020304" pitchFamily="18" charset="0"/>
            </a:endParaRPr>
          </a:p>
          <a:p>
            <a:pPr marL="0" indent="0">
              <a:lnSpc>
                <a:spcPct val="115000"/>
              </a:lnSpc>
              <a:spcBef>
                <a:spcPts val="200"/>
              </a:spcBef>
              <a:buNone/>
            </a:pPr>
            <a:r>
              <a:rPr lang="en-CA" sz="2400" b="1" dirty="0">
                <a:solidFill>
                  <a:schemeClr val="accent1"/>
                </a:solidFill>
                <a:ea typeface="MS Gothic" panose="020B0609070205080204" pitchFamily="49" charset="-128"/>
                <a:cs typeface="Arial" panose="020B0604020202020204" pitchFamily="34" charset="0"/>
              </a:rPr>
              <a:t>Bridging for Interrupted VKA in Patients on VKA with High Thromboembolic Risks</a:t>
            </a:r>
            <a:endParaRPr lang="en-US" sz="2400" b="1" dirty="0">
              <a:solidFill>
                <a:schemeClr val="accent1"/>
              </a:solidFill>
              <a:ea typeface="MS Gothic" panose="020B0609070205080204" pitchFamily="49" charset="-128"/>
              <a:cs typeface="Arial" panose="020B0604020202020204" pitchFamily="34" charset="0"/>
            </a:endParaRPr>
          </a:p>
          <a:p>
            <a:pPr marL="0" marR="0" lvl="0" indent="0">
              <a:lnSpc>
                <a:spcPct val="115000"/>
              </a:lnSpc>
              <a:spcBef>
                <a:spcPts val="0"/>
              </a:spcBef>
              <a:spcAft>
                <a:spcPts val="1000"/>
              </a:spcAft>
              <a:buNone/>
            </a:pPr>
            <a:r>
              <a:rPr lang="en-US" sz="2400" dirty="0">
                <a:ea typeface="Calibri" panose="020F0502020204030204" pitchFamily="34" charset="0"/>
                <a:cs typeface="Arial" panose="020B0604020202020204" pitchFamily="34" charset="0"/>
              </a:rPr>
              <a:t>When a decision to interrupt VKA-therapy for an invasive procedure has been made, we suggest that bridging therapy with LMWH or UFH be started when INR is below therapeutic level only in patients at high risk of thromboembolic events (mechanical heart valves, moderate-severe mitral valve stenosis, nonvalvular AF with a CHADS2 score of 5-6, and those with a recent stroke or TIA).</a:t>
            </a:r>
          </a:p>
        </p:txBody>
      </p:sp>
      <p:sp>
        <p:nvSpPr>
          <p:cNvPr id="5" name="Rectangle 4">
            <a:extLst>
              <a:ext uri="{FF2B5EF4-FFF2-40B4-BE49-F238E27FC236}">
                <a16:creationId xmlns:a16="http://schemas.microsoft.com/office/drawing/2014/main" id="{62407D7E-9681-4FBF-95E7-7C6E6DEDC694}"/>
              </a:ext>
            </a:extLst>
          </p:cNvPr>
          <p:cNvSpPr/>
          <p:nvPr/>
        </p:nvSpPr>
        <p:spPr>
          <a:xfrm>
            <a:off x="768748" y="6005080"/>
            <a:ext cx="7938656" cy="584775"/>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a:p>
            <a:pPr>
              <a:spcBef>
                <a:spcPct val="0"/>
              </a:spcBef>
            </a:pPr>
            <a:endParaRPr lang="en-CA" altLang="en-US" sz="1200" dirty="0"/>
          </a:p>
        </p:txBody>
      </p:sp>
    </p:spTree>
    <p:extLst>
      <p:ext uri="{BB962C8B-B14F-4D97-AF65-F5344CB8AC3E}">
        <p14:creationId xmlns:p14="http://schemas.microsoft.com/office/powerpoint/2010/main" val="1885435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5275F-7AF7-4150-845B-19E77A954222}"/>
              </a:ext>
            </a:extLst>
          </p:cNvPr>
          <p:cNvSpPr/>
          <p:nvPr/>
        </p:nvSpPr>
        <p:spPr>
          <a:xfrm>
            <a:off x="723900" y="1096430"/>
            <a:ext cx="10744200" cy="2179828"/>
          </a:xfrm>
          <a:prstGeom prst="rect">
            <a:avLst/>
          </a:prstGeom>
        </p:spPr>
        <p:txBody>
          <a:bodyPr wrap="square">
            <a:spAutoFit/>
          </a:bodyPr>
          <a:lstStyle/>
          <a:p>
            <a:pPr marR="0" lvl="0">
              <a:lnSpc>
                <a:spcPct val="115000"/>
              </a:lnSpc>
              <a:spcBef>
                <a:spcPts val="0"/>
              </a:spcBef>
              <a:spcAft>
                <a:spcPts val="0"/>
              </a:spcAft>
            </a:pPr>
            <a:r>
              <a:rPr lang="en-US" sz="2400" dirty="0">
                <a:ea typeface="Calibri" panose="020F0502020204030204" pitchFamily="34" charset="0"/>
                <a:cs typeface="Arial" panose="020B0604020202020204" pitchFamily="34" charset="0"/>
              </a:rPr>
              <a:t>When a decision to interrupt a DOAC for an invasive procedure has been made for a patient with AF, we suggest that the duration of interruption be based on the risk of bleeding associated with the procedure and the patient’s renal function. No bridging is necessary.</a:t>
            </a:r>
          </a:p>
          <a:p>
            <a:pPr marL="457200" marR="0">
              <a:lnSpc>
                <a:spcPct val="115000"/>
              </a:lnSpc>
              <a:spcBef>
                <a:spcPts val="0"/>
              </a:spcBef>
              <a:spcAft>
                <a:spcPts val="0"/>
              </a:spcAft>
            </a:pPr>
            <a:r>
              <a:rPr lang="en-CA" sz="2400" dirty="0">
                <a:ea typeface="Calibri" panose="020F0502020204030204" pitchFamily="34" charset="0"/>
                <a:cs typeface="Arial" panose="020B0604020202020204" pitchFamily="34" charset="0"/>
              </a:rPr>
              <a:t>  </a:t>
            </a:r>
            <a:endParaRPr lang="en-US" sz="2400" dirty="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F51DE99-6045-4183-9014-F6554D95BD61}"/>
              </a:ext>
            </a:extLst>
          </p:cNvPr>
          <p:cNvSpPr/>
          <p:nvPr/>
        </p:nvSpPr>
        <p:spPr>
          <a:xfrm>
            <a:off x="1547005" y="501134"/>
            <a:ext cx="9098003" cy="584775"/>
          </a:xfrm>
          <a:prstGeom prst="rect">
            <a:avLst/>
          </a:prstGeom>
        </p:spPr>
        <p:txBody>
          <a:bodyPr wrap="none">
            <a:spAutoFit/>
          </a:bodyPr>
          <a:lstStyle/>
          <a:p>
            <a:pPr algn="ctr">
              <a:spcBef>
                <a:spcPct val="0"/>
              </a:spcBef>
            </a:pPr>
            <a:r>
              <a:rPr lang="en-US" altLang="en-US" sz="3200" b="1" dirty="0">
                <a:cs typeface="Arial" panose="020B0604020202020204" pitchFamily="34" charset="0"/>
              </a:rPr>
              <a:t>No Bridging for Patients Needing DOAC Interruption </a:t>
            </a:r>
          </a:p>
        </p:txBody>
      </p:sp>
      <p:sp>
        <p:nvSpPr>
          <p:cNvPr id="4" name="Rectangle 3">
            <a:extLst>
              <a:ext uri="{FF2B5EF4-FFF2-40B4-BE49-F238E27FC236}">
                <a16:creationId xmlns:a16="http://schemas.microsoft.com/office/drawing/2014/main" id="{67F596D5-4258-4837-9309-612EAA1FA8D0}"/>
              </a:ext>
            </a:extLst>
          </p:cNvPr>
          <p:cNvSpPr/>
          <p:nvPr/>
        </p:nvSpPr>
        <p:spPr>
          <a:xfrm>
            <a:off x="3048725" y="3158816"/>
            <a:ext cx="6594689" cy="584775"/>
          </a:xfrm>
          <a:prstGeom prst="rect">
            <a:avLst/>
          </a:prstGeom>
        </p:spPr>
        <p:txBody>
          <a:bodyPr wrap="none">
            <a:spAutoFit/>
          </a:bodyPr>
          <a:lstStyle/>
          <a:p>
            <a:pPr algn="ctr">
              <a:spcBef>
                <a:spcPct val="0"/>
              </a:spcBef>
            </a:pPr>
            <a:r>
              <a:rPr lang="en-US" altLang="en-US" sz="3200" b="1" dirty="0">
                <a:cs typeface="Arial" panose="020B0604020202020204" pitchFamily="34" charset="0"/>
              </a:rPr>
              <a:t>Resumption of OAC after Interruption</a:t>
            </a:r>
          </a:p>
        </p:txBody>
      </p:sp>
      <p:sp>
        <p:nvSpPr>
          <p:cNvPr id="5" name="Rectangle 4">
            <a:extLst>
              <a:ext uri="{FF2B5EF4-FFF2-40B4-BE49-F238E27FC236}">
                <a16:creationId xmlns:a16="http://schemas.microsoft.com/office/drawing/2014/main" id="{94D7A2E6-FD94-4EFC-88E9-184C2EAC43CB}"/>
              </a:ext>
            </a:extLst>
          </p:cNvPr>
          <p:cNvSpPr/>
          <p:nvPr/>
        </p:nvSpPr>
        <p:spPr>
          <a:xfrm>
            <a:off x="723900" y="3995253"/>
            <a:ext cx="10346725" cy="1766317"/>
          </a:xfrm>
          <a:prstGeom prst="rect">
            <a:avLst/>
          </a:prstGeom>
        </p:spPr>
        <p:txBody>
          <a:bodyPr wrap="square">
            <a:spAutoFit/>
          </a:bodyPr>
          <a:lstStyle/>
          <a:p>
            <a:pPr>
              <a:lnSpc>
                <a:spcPct val="115000"/>
              </a:lnSpc>
            </a:pPr>
            <a:r>
              <a:rPr lang="en-CA" sz="2400" dirty="0">
                <a:cs typeface="Arial" panose="020B0604020202020204" pitchFamily="34" charset="0"/>
              </a:rPr>
              <a:t>When OAC has been interrupted for an invasive procedure, we suggest that such therapy be restarted when hemostasis is established (within 24 hours for a procedure with a low risk of bleeding and 48-72 hours for a procedure with an intermediate or high risk of bleeding). </a:t>
            </a:r>
            <a:endParaRPr lang="en-US" sz="2400" dirty="0">
              <a:cs typeface="Arial" panose="020B0604020202020204" pitchFamily="34" charset="0"/>
            </a:endParaRPr>
          </a:p>
        </p:txBody>
      </p:sp>
      <p:sp>
        <p:nvSpPr>
          <p:cNvPr id="6" name="Rectangle 5">
            <a:extLst>
              <a:ext uri="{FF2B5EF4-FFF2-40B4-BE49-F238E27FC236}">
                <a16:creationId xmlns:a16="http://schemas.microsoft.com/office/drawing/2014/main" id="{BECA9401-BCDD-954E-B7C2-A61923AE8337}"/>
              </a:ext>
            </a:extLst>
          </p:cNvPr>
          <p:cNvSpPr/>
          <p:nvPr/>
        </p:nvSpPr>
        <p:spPr>
          <a:xfrm>
            <a:off x="768748" y="6005080"/>
            <a:ext cx="7938656" cy="584775"/>
          </a:xfrm>
          <a:prstGeom prst="rect">
            <a:avLst/>
          </a:prstGeom>
        </p:spPr>
        <p:txBody>
          <a:bodyPr wrap="square">
            <a:spAutoFit/>
          </a:bodyPr>
          <a:lstStyle/>
          <a:p>
            <a:pPr>
              <a:spcBef>
                <a:spcPct val="0"/>
              </a:spcBef>
            </a:pPr>
            <a:r>
              <a:rPr lang="en-CA" altLang="en-US" sz="1000" dirty="0"/>
              <a:t>Andrade et al. </a:t>
            </a:r>
            <a:r>
              <a:rPr lang="en-CA" sz="1000" dirty="0"/>
              <a:t>2020 Canadian Cardiovascular Society/Canadian Heart Rhythm Society Comprehensive Guidelines </a:t>
            </a:r>
          </a:p>
          <a:p>
            <a:pPr>
              <a:spcBef>
                <a:spcPct val="0"/>
              </a:spcBef>
            </a:pPr>
            <a:r>
              <a:rPr lang="en-CA" sz="1000" dirty="0"/>
              <a:t>for the Management of Atrial Fibrillation</a:t>
            </a:r>
            <a:r>
              <a:rPr lang="en-CA" altLang="en-US" sz="1000" dirty="0"/>
              <a:t> Canadian Journal of Cardiology</a:t>
            </a:r>
            <a:r>
              <a:rPr lang="en-CA" altLang="en-US" sz="1000" b="1" dirty="0"/>
              <a:t>.</a:t>
            </a:r>
          </a:p>
          <a:p>
            <a:pPr>
              <a:spcBef>
                <a:spcPct val="0"/>
              </a:spcBef>
            </a:pPr>
            <a:endParaRPr lang="en-CA" altLang="en-US" sz="1200" dirty="0"/>
          </a:p>
        </p:txBody>
      </p:sp>
    </p:spTree>
    <p:extLst>
      <p:ext uri="{BB962C8B-B14F-4D97-AF65-F5344CB8AC3E}">
        <p14:creationId xmlns:p14="http://schemas.microsoft.com/office/powerpoint/2010/main" val="241803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irick\Desktop\PP Screen shot.png">
            <a:extLst>
              <a:ext uri="{FF2B5EF4-FFF2-40B4-BE49-F238E27FC236}">
                <a16:creationId xmlns:a16="http://schemas.microsoft.com/office/drawing/2014/main" id="{FB878B87-F0C3-4D53-9EC0-CA5A32F48A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255" y="3394225"/>
            <a:ext cx="11277600" cy="7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6CC57B7-5246-4BFF-BFB4-948D379F866E}"/>
              </a:ext>
            </a:extLst>
          </p:cNvPr>
          <p:cNvSpPr>
            <a:spLocks noChangeArrowheads="1"/>
          </p:cNvSpPr>
          <p:nvPr/>
        </p:nvSpPr>
        <p:spPr bwMode="auto">
          <a:xfrm>
            <a:off x="5991323" y="4082257"/>
            <a:ext cx="5663755"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defTabSz="4556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56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56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56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56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err="1">
                <a:solidFill>
                  <a:srgbClr val="800000"/>
                </a:solidFill>
              </a:rPr>
              <a:t>Macle</a:t>
            </a:r>
            <a:r>
              <a:rPr lang="en-US" altLang="fr-FR" sz="1200" dirty="0">
                <a:solidFill>
                  <a:srgbClr val="800000"/>
                </a:solidFill>
              </a:rPr>
              <a:t> et al. Canadian Journal of Cardiology 2015;31:1207-18</a:t>
            </a:r>
          </a:p>
        </p:txBody>
      </p:sp>
      <p:pic>
        <p:nvPicPr>
          <p:cNvPr id="9" name="Image 3">
            <a:extLst>
              <a:ext uri="{FF2B5EF4-FFF2-40B4-BE49-F238E27FC236}">
                <a16:creationId xmlns:a16="http://schemas.microsoft.com/office/drawing/2014/main" id="{221974DB-E01B-438E-8DB8-6D12B4FFDEE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2055" y="2445385"/>
            <a:ext cx="10668000" cy="57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ED72D462-DA94-4B0C-BF19-EEED39A26F2C}"/>
              </a:ext>
            </a:extLst>
          </p:cNvPr>
          <p:cNvSpPr>
            <a:spLocks noChangeArrowheads="1"/>
          </p:cNvSpPr>
          <p:nvPr/>
        </p:nvSpPr>
        <p:spPr bwMode="auto">
          <a:xfrm>
            <a:off x="5991323" y="2964174"/>
            <a:ext cx="5718116"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defTabSz="4556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56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56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56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56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a:solidFill>
                  <a:srgbClr val="800000"/>
                </a:solidFill>
              </a:rPr>
              <a:t>Verma et al. Canadian Journal of Cardiology 2014;30:1114-30</a:t>
            </a:r>
          </a:p>
        </p:txBody>
      </p:sp>
      <p:pic>
        <p:nvPicPr>
          <p:cNvPr id="13" name="Image 1">
            <a:extLst>
              <a:ext uri="{FF2B5EF4-FFF2-40B4-BE49-F238E27FC236}">
                <a16:creationId xmlns:a16="http://schemas.microsoft.com/office/drawing/2014/main" id="{83987D64-0A40-4EF0-8B87-D7AD7652048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9655" y="4448913"/>
            <a:ext cx="10972800" cy="59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a:extLst>
              <a:ext uri="{FF2B5EF4-FFF2-40B4-BE49-F238E27FC236}">
                <a16:creationId xmlns:a16="http://schemas.microsoft.com/office/drawing/2014/main" id="{1741ACE1-6930-4D10-89EA-67D7C55C590E}"/>
              </a:ext>
            </a:extLst>
          </p:cNvPr>
          <p:cNvSpPr>
            <a:spLocks noChangeArrowheads="1"/>
          </p:cNvSpPr>
          <p:nvPr/>
        </p:nvSpPr>
        <p:spPr bwMode="auto">
          <a:xfrm>
            <a:off x="5991323" y="4990180"/>
            <a:ext cx="6010308"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err="1">
                <a:solidFill>
                  <a:srgbClr val="800000"/>
                </a:solidFill>
              </a:rPr>
              <a:t>Macle</a:t>
            </a:r>
            <a:r>
              <a:rPr lang="en-US" altLang="fr-FR" sz="1200" dirty="0">
                <a:solidFill>
                  <a:srgbClr val="800000"/>
                </a:solidFill>
              </a:rPr>
              <a:t> et al. Canadian Journal of Cardiology </a:t>
            </a:r>
            <a:r>
              <a:rPr lang="en-CA" altLang="fr-FR" sz="1200" dirty="0">
                <a:solidFill>
                  <a:srgbClr val="800000"/>
                </a:solidFill>
              </a:rPr>
              <a:t>2016;32:1170-85</a:t>
            </a:r>
          </a:p>
        </p:txBody>
      </p:sp>
      <p:pic>
        <p:nvPicPr>
          <p:cNvPr id="17" name="Image 4">
            <a:extLst>
              <a:ext uri="{FF2B5EF4-FFF2-40B4-BE49-F238E27FC236}">
                <a16:creationId xmlns:a16="http://schemas.microsoft.com/office/drawing/2014/main" id="{8442430A-C52F-4DF9-A7F9-CA7B209C7E5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38455" y="294798"/>
            <a:ext cx="9855200" cy="8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
            <a:extLst>
              <a:ext uri="{FF2B5EF4-FFF2-40B4-BE49-F238E27FC236}">
                <a16:creationId xmlns:a16="http://schemas.microsoft.com/office/drawing/2014/main" id="{759158AB-E725-4A3A-909F-2E92A4D5A79C}"/>
              </a:ext>
            </a:extLst>
          </p:cNvPr>
          <p:cNvSpPr>
            <a:spLocks noChangeArrowheads="1"/>
          </p:cNvSpPr>
          <p:nvPr/>
        </p:nvSpPr>
        <p:spPr bwMode="auto">
          <a:xfrm>
            <a:off x="5991323" y="979927"/>
            <a:ext cx="5718116"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defTabSz="4556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56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56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56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56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a:solidFill>
                  <a:srgbClr val="800000"/>
                </a:solidFill>
              </a:rPr>
              <a:t>Gillis et al. Canadian Journal of Cardiology 2011;27:27-30</a:t>
            </a:r>
          </a:p>
        </p:txBody>
      </p:sp>
      <p:pic>
        <p:nvPicPr>
          <p:cNvPr id="21" name="Image 10">
            <a:extLst>
              <a:ext uri="{FF2B5EF4-FFF2-40B4-BE49-F238E27FC236}">
                <a16:creationId xmlns:a16="http://schemas.microsoft.com/office/drawing/2014/main" id="{E862CDB8-56B8-428B-99FB-B2BFB8BEA21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89255" y="1467775"/>
            <a:ext cx="9753600" cy="69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1">
            <a:extLst>
              <a:ext uri="{FF2B5EF4-FFF2-40B4-BE49-F238E27FC236}">
                <a16:creationId xmlns:a16="http://schemas.microsoft.com/office/drawing/2014/main" id="{C6D59DE7-C582-4D76-ADCF-2CD2C4C56976}"/>
              </a:ext>
            </a:extLst>
          </p:cNvPr>
          <p:cNvSpPr>
            <a:spLocks noChangeArrowheads="1"/>
          </p:cNvSpPr>
          <p:nvPr/>
        </p:nvSpPr>
        <p:spPr bwMode="auto">
          <a:xfrm>
            <a:off x="5991323" y="1993230"/>
            <a:ext cx="5719815"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defTabSz="4556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56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56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56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56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err="1">
                <a:solidFill>
                  <a:srgbClr val="800000"/>
                </a:solidFill>
              </a:rPr>
              <a:t>Skanes</a:t>
            </a:r>
            <a:r>
              <a:rPr lang="en-US" altLang="fr-FR" sz="1200" dirty="0">
                <a:solidFill>
                  <a:srgbClr val="800000"/>
                </a:solidFill>
              </a:rPr>
              <a:t> et al. Canadian Journal of Cardiology 2012;28:125-36</a:t>
            </a:r>
          </a:p>
        </p:txBody>
      </p:sp>
      <p:pic>
        <p:nvPicPr>
          <p:cNvPr id="25" name="Image 3">
            <a:extLst>
              <a:ext uri="{FF2B5EF4-FFF2-40B4-BE49-F238E27FC236}">
                <a16:creationId xmlns:a16="http://schemas.microsoft.com/office/drawing/2014/main" id="{52B2A3A2-BD3F-4B38-8644-714C6F86C6E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79655" y="5447841"/>
            <a:ext cx="10972800" cy="599018"/>
          </a:xfrm>
          <a:prstGeom prst="rect">
            <a:avLst/>
          </a:prstGeom>
        </p:spPr>
      </p:pic>
      <p:sp>
        <p:nvSpPr>
          <p:cNvPr id="27" name="Rectangle 8">
            <a:extLst>
              <a:ext uri="{FF2B5EF4-FFF2-40B4-BE49-F238E27FC236}">
                <a16:creationId xmlns:a16="http://schemas.microsoft.com/office/drawing/2014/main" id="{A2D6E725-E7FE-4699-BA8C-19C305E5DB41}"/>
              </a:ext>
            </a:extLst>
          </p:cNvPr>
          <p:cNvSpPr>
            <a:spLocks noChangeArrowheads="1"/>
          </p:cNvSpPr>
          <p:nvPr/>
        </p:nvSpPr>
        <p:spPr bwMode="auto">
          <a:xfrm>
            <a:off x="5991323" y="5963069"/>
            <a:ext cx="6010308" cy="4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3291" tIns="106648" rIns="213291" bIns="106648">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fr-FR" sz="1200" dirty="0">
                <a:solidFill>
                  <a:srgbClr val="800000"/>
                </a:solidFill>
              </a:rPr>
              <a:t>Andrade et al. Canadian Journal of Cardiology </a:t>
            </a:r>
            <a:r>
              <a:rPr lang="en-CA" altLang="fr-FR" sz="1200" dirty="0">
                <a:solidFill>
                  <a:srgbClr val="800000"/>
                </a:solidFill>
              </a:rPr>
              <a:t>2018;34:1371-92</a:t>
            </a:r>
          </a:p>
        </p:txBody>
      </p:sp>
    </p:spTree>
    <p:extLst>
      <p:ext uri="{BB962C8B-B14F-4D97-AF65-F5344CB8AC3E}">
        <p14:creationId xmlns:p14="http://schemas.microsoft.com/office/powerpoint/2010/main" val="3346344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1641053"/>
            <a:ext cx="10515600" cy="2547902"/>
          </a:xfrm>
        </p:spPr>
        <p:txBody>
          <a:bodyPr>
            <a:noAutofit/>
          </a:bodyPr>
          <a:lstStyle/>
          <a:p>
            <a:pPr algn="ctr"/>
            <a:br>
              <a:rPr lang="en-US" b="1" dirty="0"/>
            </a:br>
            <a:r>
              <a:rPr lang="fr-CA" dirty="0">
                <a:latin typeface="Calibri" panose="020F0502020204030204" pitchFamily="34" charset="0"/>
              </a:rPr>
              <a:t>Screening for AF /</a:t>
            </a:r>
            <a:br>
              <a:rPr lang="fr-CA" dirty="0">
                <a:latin typeface="Calibri" panose="020F0502020204030204" pitchFamily="34" charset="0"/>
              </a:rPr>
            </a:br>
            <a:r>
              <a:rPr lang="fr-CA" dirty="0" err="1">
                <a:latin typeface="Calibri" panose="020F0502020204030204" pitchFamily="34" charset="0"/>
              </a:rPr>
              <a:t>Device-detected</a:t>
            </a:r>
            <a:r>
              <a:rPr lang="fr-CA" dirty="0">
                <a:latin typeface="Calibri" panose="020F0502020204030204" pitchFamily="34" charset="0"/>
              </a:rPr>
              <a:t> AF /</a:t>
            </a:r>
            <a:br>
              <a:rPr lang="fr-CA" dirty="0">
                <a:latin typeface="Calibri" panose="020F0502020204030204" pitchFamily="34" charset="0"/>
              </a:rPr>
            </a:br>
            <a:r>
              <a:rPr lang="fr-CA" dirty="0" err="1">
                <a:latin typeface="Calibri" panose="020F0502020204030204" pitchFamily="34" charset="0"/>
              </a:rPr>
              <a:t>Embolic</a:t>
            </a:r>
            <a:r>
              <a:rPr lang="fr-CA" dirty="0">
                <a:latin typeface="Calibri" panose="020F0502020204030204" pitchFamily="34" charset="0"/>
              </a:rPr>
              <a:t> Stroke of </a:t>
            </a:r>
            <a:r>
              <a:rPr lang="fr-CA" dirty="0" err="1">
                <a:latin typeface="Calibri" panose="020F0502020204030204" pitchFamily="34" charset="0"/>
              </a:rPr>
              <a:t>Unknown</a:t>
            </a:r>
            <a:r>
              <a:rPr lang="fr-CA" dirty="0">
                <a:latin typeface="Calibri" panose="020F0502020204030204" pitchFamily="34" charset="0"/>
              </a:rPr>
              <a:t> Source (ESUS)</a:t>
            </a:r>
            <a:br>
              <a:rPr lang="en-US" b="1" dirty="0"/>
            </a:br>
            <a:endParaRPr lang="en-US" sz="4400" b="1" dirty="0"/>
          </a:p>
        </p:txBody>
      </p:sp>
    </p:spTree>
    <p:extLst>
      <p:ext uri="{BB962C8B-B14F-4D97-AF65-F5344CB8AC3E}">
        <p14:creationId xmlns:p14="http://schemas.microsoft.com/office/powerpoint/2010/main" val="533578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a:xfrm>
            <a:off x="185195" y="0"/>
            <a:ext cx="11429807" cy="1325563"/>
          </a:xfrm>
        </p:spPr>
        <p:txBody>
          <a:bodyPr/>
          <a:lstStyle/>
          <a:p>
            <a:r>
              <a:rPr lang="en-CA" b="1" dirty="0"/>
              <a:t>Opportunistic AF Detection in General Population</a:t>
            </a:r>
            <a:endParaRPr lang="en-US" dirty="0"/>
          </a:p>
        </p:txBody>
      </p:sp>
      <p:pic>
        <p:nvPicPr>
          <p:cNvPr id="6" name="Content Placeholder 4">
            <a:extLst>
              <a:ext uri="{FF2B5EF4-FFF2-40B4-BE49-F238E27FC236}">
                <a16:creationId xmlns:a16="http://schemas.microsoft.com/office/drawing/2014/main" id="{DA213864-D091-4026-83B1-88937A60386E}"/>
              </a:ext>
            </a:extLst>
          </p:cNvPr>
          <p:cNvPicPr>
            <a:picLocks noChangeAspect="1"/>
          </p:cNvPicPr>
          <p:nvPr/>
        </p:nvPicPr>
        <p:blipFill>
          <a:blip r:embed="rId3"/>
          <a:stretch>
            <a:fillRect/>
          </a:stretch>
        </p:blipFill>
        <p:spPr>
          <a:xfrm>
            <a:off x="2617573" y="1127760"/>
            <a:ext cx="6743494" cy="4900940"/>
          </a:xfrm>
          <a:prstGeom prst="rect">
            <a:avLst/>
          </a:prstGeom>
        </p:spPr>
      </p:pic>
      <p:sp>
        <p:nvSpPr>
          <p:cNvPr id="7" name="TextBox 6">
            <a:extLst>
              <a:ext uri="{FF2B5EF4-FFF2-40B4-BE49-F238E27FC236}">
                <a16:creationId xmlns:a16="http://schemas.microsoft.com/office/drawing/2014/main" id="{1DA8357A-5E4C-4214-AF7B-680C9C68E379}"/>
              </a:ext>
            </a:extLst>
          </p:cNvPr>
          <p:cNvSpPr txBox="1"/>
          <p:nvPr/>
        </p:nvSpPr>
        <p:spPr>
          <a:xfrm>
            <a:off x="8966948" y="5901742"/>
            <a:ext cx="3225052" cy="253916"/>
          </a:xfrm>
          <a:prstGeom prst="rect">
            <a:avLst/>
          </a:prstGeom>
          <a:noFill/>
        </p:spPr>
        <p:txBody>
          <a:bodyPr wrap="square" rtlCol="0">
            <a:spAutoFit/>
          </a:bodyPr>
          <a:lstStyle/>
          <a:p>
            <a:pPr algn="r"/>
            <a:r>
              <a:rPr lang="en-US" sz="1000" dirty="0" err="1">
                <a:latin typeface="+mj-lt"/>
                <a:cs typeface="Calibri Light"/>
              </a:rPr>
              <a:t>Lowres</a:t>
            </a:r>
            <a:r>
              <a:rPr lang="en-US" sz="1000" dirty="0">
                <a:latin typeface="+mj-lt"/>
                <a:cs typeface="Calibri Light"/>
              </a:rPr>
              <a:t> et al. PLOS Medicine 2019;16:e1002903.</a:t>
            </a:r>
          </a:p>
        </p:txBody>
      </p:sp>
    </p:spTree>
    <p:extLst>
      <p:ext uri="{BB962C8B-B14F-4D97-AF65-F5344CB8AC3E}">
        <p14:creationId xmlns:p14="http://schemas.microsoft.com/office/powerpoint/2010/main" val="4168403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p:txBody>
          <a:bodyPr/>
          <a:lstStyle/>
          <a:p>
            <a:r>
              <a:rPr lang="en-US" b="1" dirty="0">
                <a:cs typeface="Candara"/>
              </a:rPr>
              <a:t>ROC plots of AF screening tools </a:t>
            </a:r>
            <a:endParaRPr lang="en-US" dirty="0"/>
          </a:p>
        </p:txBody>
      </p:sp>
      <p:pic>
        <p:nvPicPr>
          <p:cNvPr id="4" name="Picture 3">
            <a:extLst>
              <a:ext uri="{FF2B5EF4-FFF2-40B4-BE49-F238E27FC236}">
                <a16:creationId xmlns:a16="http://schemas.microsoft.com/office/drawing/2014/main" id="{7F4F1B94-2AD4-4610-9FBC-7A255AD36278}"/>
              </a:ext>
            </a:extLst>
          </p:cNvPr>
          <p:cNvPicPr>
            <a:picLocks noChangeAspect="1"/>
          </p:cNvPicPr>
          <p:nvPr/>
        </p:nvPicPr>
        <p:blipFill rotWithShape="1">
          <a:blip r:embed="rId3"/>
          <a:srcRect t="5486"/>
          <a:stretch/>
        </p:blipFill>
        <p:spPr>
          <a:xfrm>
            <a:off x="242940" y="2113280"/>
            <a:ext cx="2835546" cy="2844800"/>
          </a:xfrm>
          <a:prstGeom prst="rect">
            <a:avLst/>
          </a:prstGeom>
        </p:spPr>
      </p:pic>
      <p:pic>
        <p:nvPicPr>
          <p:cNvPr id="5" name="Picture 4">
            <a:extLst>
              <a:ext uri="{FF2B5EF4-FFF2-40B4-BE49-F238E27FC236}">
                <a16:creationId xmlns:a16="http://schemas.microsoft.com/office/drawing/2014/main" id="{06887FA7-092A-40B3-8EB3-3C93F43851AE}"/>
              </a:ext>
            </a:extLst>
          </p:cNvPr>
          <p:cNvPicPr>
            <a:picLocks noChangeAspect="1"/>
          </p:cNvPicPr>
          <p:nvPr/>
        </p:nvPicPr>
        <p:blipFill>
          <a:blip r:embed="rId4"/>
          <a:stretch>
            <a:fillRect/>
          </a:stretch>
        </p:blipFill>
        <p:spPr>
          <a:xfrm>
            <a:off x="3108965" y="2068526"/>
            <a:ext cx="2835545" cy="2798479"/>
          </a:xfrm>
          <a:prstGeom prst="rect">
            <a:avLst/>
          </a:prstGeom>
        </p:spPr>
      </p:pic>
      <p:pic>
        <p:nvPicPr>
          <p:cNvPr id="6" name="Picture 5">
            <a:extLst>
              <a:ext uri="{FF2B5EF4-FFF2-40B4-BE49-F238E27FC236}">
                <a16:creationId xmlns:a16="http://schemas.microsoft.com/office/drawing/2014/main" id="{E58E10B7-11E5-4A97-B2DB-9AA2FF808C3D}"/>
              </a:ext>
            </a:extLst>
          </p:cNvPr>
          <p:cNvPicPr>
            <a:picLocks noChangeAspect="1"/>
          </p:cNvPicPr>
          <p:nvPr/>
        </p:nvPicPr>
        <p:blipFill>
          <a:blip r:embed="rId5"/>
          <a:stretch>
            <a:fillRect/>
          </a:stretch>
        </p:blipFill>
        <p:spPr>
          <a:xfrm>
            <a:off x="6089953" y="2113281"/>
            <a:ext cx="2863322" cy="2799080"/>
          </a:xfrm>
          <a:prstGeom prst="rect">
            <a:avLst/>
          </a:prstGeom>
        </p:spPr>
      </p:pic>
      <p:pic>
        <p:nvPicPr>
          <p:cNvPr id="7" name="Picture 6">
            <a:extLst>
              <a:ext uri="{FF2B5EF4-FFF2-40B4-BE49-F238E27FC236}">
                <a16:creationId xmlns:a16="http://schemas.microsoft.com/office/drawing/2014/main" id="{B06D2D1B-4832-41F4-AE31-3C7A5A45BE6E}"/>
              </a:ext>
            </a:extLst>
          </p:cNvPr>
          <p:cNvPicPr>
            <a:picLocks noChangeAspect="1"/>
          </p:cNvPicPr>
          <p:nvPr/>
        </p:nvPicPr>
        <p:blipFill>
          <a:blip r:embed="rId6"/>
          <a:stretch>
            <a:fillRect/>
          </a:stretch>
        </p:blipFill>
        <p:spPr>
          <a:xfrm>
            <a:off x="9012580" y="2090869"/>
            <a:ext cx="2895600" cy="2867211"/>
          </a:xfrm>
          <a:prstGeom prst="rect">
            <a:avLst/>
          </a:prstGeom>
        </p:spPr>
      </p:pic>
      <p:sp>
        <p:nvSpPr>
          <p:cNvPr id="8" name="TextBox 7">
            <a:extLst>
              <a:ext uri="{FF2B5EF4-FFF2-40B4-BE49-F238E27FC236}">
                <a16:creationId xmlns:a16="http://schemas.microsoft.com/office/drawing/2014/main" id="{8E791031-E2DF-4564-920F-77840A711705}"/>
              </a:ext>
            </a:extLst>
          </p:cNvPr>
          <p:cNvSpPr txBox="1"/>
          <p:nvPr/>
        </p:nvSpPr>
        <p:spPr>
          <a:xfrm>
            <a:off x="8966948" y="5847097"/>
            <a:ext cx="3225052" cy="253916"/>
          </a:xfrm>
          <a:prstGeom prst="rect">
            <a:avLst/>
          </a:prstGeom>
          <a:noFill/>
        </p:spPr>
        <p:txBody>
          <a:bodyPr wrap="square" rtlCol="0">
            <a:spAutoFit/>
          </a:bodyPr>
          <a:lstStyle/>
          <a:p>
            <a:pPr algn="r"/>
            <a:r>
              <a:rPr lang="en-US" sz="1050" dirty="0">
                <a:latin typeface="Calibri Light"/>
                <a:cs typeface="Calibri Light"/>
              </a:rPr>
              <a:t>Tagger et al. </a:t>
            </a:r>
            <a:r>
              <a:rPr lang="en-US" sz="1050" dirty="0" err="1">
                <a:latin typeface="Calibri Light"/>
                <a:cs typeface="Calibri Light"/>
              </a:rPr>
              <a:t>Eur</a:t>
            </a:r>
            <a:r>
              <a:rPr lang="en-US" sz="1050" dirty="0">
                <a:latin typeface="Calibri Light"/>
                <a:cs typeface="Calibri Light"/>
              </a:rPr>
              <a:t> J </a:t>
            </a:r>
            <a:r>
              <a:rPr lang="en-US" sz="1050" dirty="0" err="1">
                <a:latin typeface="Calibri Light"/>
                <a:cs typeface="Calibri Light"/>
              </a:rPr>
              <a:t>Prev</a:t>
            </a:r>
            <a:r>
              <a:rPr lang="en-US" sz="1050" dirty="0">
                <a:latin typeface="Calibri Light"/>
                <a:cs typeface="Calibri Light"/>
              </a:rPr>
              <a:t> Card 2016;23:1330-1338.</a:t>
            </a:r>
          </a:p>
        </p:txBody>
      </p:sp>
      <p:sp>
        <p:nvSpPr>
          <p:cNvPr id="9" name="TextBox 8">
            <a:extLst>
              <a:ext uri="{FF2B5EF4-FFF2-40B4-BE49-F238E27FC236}">
                <a16:creationId xmlns:a16="http://schemas.microsoft.com/office/drawing/2014/main" id="{43A7CFB7-8539-4B57-A372-C77C84368566}"/>
              </a:ext>
            </a:extLst>
          </p:cNvPr>
          <p:cNvSpPr txBox="1"/>
          <p:nvPr/>
        </p:nvSpPr>
        <p:spPr>
          <a:xfrm>
            <a:off x="1271462" y="2731579"/>
            <a:ext cx="1692060" cy="276999"/>
          </a:xfrm>
          <a:prstGeom prst="rect">
            <a:avLst/>
          </a:prstGeom>
          <a:noFill/>
        </p:spPr>
        <p:txBody>
          <a:bodyPr wrap="square" rtlCol="0">
            <a:spAutoFit/>
          </a:bodyPr>
          <a:lstStyle/>
          <a:p>
            <a:pPr algn="ctr"/>
            <a:r>
              <a:rPr lang="en-US" sz="1200" b="1" dirty="0">
                <a:solidFill>
                  <a:srgbClr val="FF0000"/>
                </a:solidFill>
                <a:latin typeface="Candara"/>
                <a:cs typeface="Candara"/>
              </a:rPr>
              <a:t>SENS=0.92; SPEC=0.82</a:t>
            </a:r>
          </a:p>
        </p:txBody>
      </p:sp>
      <p:sp>
        <p:nvSpPr>
          <p:cNvPr id="10" name="TextBox 9">
            <a:extLst>
              <a:ext uri="{FF2B5EF4-FFF2-40B4-BE49-F238E27FC236}">
                <a16:creationId xmlns:a16="http://schemas.microsoft.com/office/drawing/2014/main" id="{48DCAAF9-6286-4F53-9737-E58711C4DFAF}"/>
              </a:ext>
            </a:extLst>
          </p:cNvPr>
          <p:cNvSpPr txBox="1"/>
          <p:nvPr/>
        </p:nvSpPr>
        <p:spPr>
          <a:xfrm>
            <a:off x="10104988" y="2731578"/>
            <a:ext cx="1692060" cy="276999"/>
          </a:xfrm>
          <a:prstGeom prst="rect">
            <a:avLst/>
          </a:prstGeom>
          <a:noFill/>
        </p:spPr>
        <p:txBody>
          <a:bodyPr wrap="square" rtlCol="0">
            <a:spAutoFit/>
          </a:bodyPr>
          <a:lstStyle/>
          <a:p>
            <a:pPr algn="ctr"/>
            <a:r>
              <a:rPr lang="en-US" sz="1200" b="1" dirty="0">
                <a:solidFill>
                  <a:srgbClr val="FF0000"/>
                </a:solidFill>
                <a:latin typeface="Candara"/>
                <a:cs typeface="Candara"/>
              </a:rPr>
              <a:t>SENS=0.97; SPEC=0.95</a:t>
            </a:r>
          </a:p>
        </p:txBody>
      </p:sp>
      <p:sp>
        <p:nvSpPr>
          <p:cNvPr id="11" name="TextBox 10">
            <a:extLst>
              <a:ext uri="{FF2B5EF4-FFF2-40B4-BE49-F238E27FC236}">
                <a16:creationId xmlns:a16="http://schemas.microsoft.com/office/drawing/2014/main" id="{B96FA75B-FAC1-47EC-899B-0536016ABE8C}"/>
              </a:ext>
            </a:extLst>
          </p:cNvPr>
          <p:cNvSpPr txBox="1"/>
          <p:nvPr/>
        </p:nvSpPr>
        <p:spPr>
          <a:xfrm>
            <a:off x="7205556" y="2731578"/>
            <a:ext cx="1692060" cy="276999"/>
          </a:xfrm>
          <a:prstGeom prst="rect">
            <a:avLst/>
          </a:prstGeom>
          <a:noFill/>
        </p:spPr>
        <p:txBody>
          <a:bodyPr wrap="square" rtlCol="0">
            <a:spAutoFit/>
          </a:bodyPr>
          <a:lstStyle/>
          <a:p>
            <a:pPr algn="ctr"/>
            <a:r>
              <a:rPr lang="en-US" sz="1200" b="1" dirty="0">
                <a:solidFill>
                  <a:srgbClr val="FF0000"/>
                </a:solidFill>
                <a:latin typeface="Candara"/>
                <a:cs typeface="Candara"/>
              </a:rPr>
              <a:t>SENS=0.91; SPEC=0.95</a:t>
            </a:r>
          </a:p>
        </p:txBody>
      </p:sp>
      <p:sp>
        <p:nvSpPr>
          <p:cNvPr id="12" name="TextBox 11">
            <a:extLst>
              <a:ext uri="{FF2B5EF4-FFF2-40B4-BE49-F238E27FC236}">
                <a16:creationId xmlns:a16="http://schemas.microsoft.com/office/drawing/2014/main" id="{89B5A4A4-B251-4568-90DD-52D6CEE0E853}"/>
              </a:ext>
            </a:extLst>
          </p:cNvPr>
          <p:cNvSpPr txBox="1"/>
          <p:nvPr/>
        </p:nvSpPr>
        <p:spPr>
          <a:xfrm>
            <a:off x="4197596" y="2731578"/>
            <a:ext cx="1692060" cy="276999"/>
          </a:xfrm>
          <a:prstGeom prst="rect">
            <a:avLst/>
          </a:prstGeom>
          <a:noFill/>
        </p:spPr>
        <p:txBody>
          <a:bodyPr wrap="square" rtlCol="0">
            <a:spAutoFit/>
          </a:bodyPr>
          <a:lstStyle/>
          <a:p>
            <a:pPr algn="ctr"/>
            <a:r>
              <a:rPr lang="en-US" sz="1200" b="1" dirty="0">
                <a:solidFill>
                  <a:srgbClr val="FF0000"/>
                </a:solidFill>
                <a:latin typeface="Candara"/>
                <a:cs typeface="Candara"/>
              </a:rPr>
              <a:t>SENS=0.98; SPEC=0.92</a:t>
            </a:r>
          </a:p>
        </p:txBody>
      </p:sp>
    </p:spTree>
    <p:extLst>
      <p:ext uri="{BB962C8B-B14F-4D97-AF65-F5344CB8AC3E}">
        <p14:creationId xmlns:p14="http://schemas.microsoft.com/office/powerpoint/2010/main" val="1003371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4F537-57C6-4816-8899-D60E0C6CB40E}"/>
              </a:ext>
            </a:extLst>
          </p:cNvPr>
          <p:cNvPicPr>
            <a:picLocks noChangeAspect="1"/>
          </p:cNvPicPr>
          <p:nvPr/>
        </p:nvPicPr>
        <p:blipFill rotWithShape="1">
          <a:blip r:embed="rId3">
            <a:extLst>
              <a:ext uri="{28A0092B-C50C-407E-A947-70E740481C1C}">
                <a14:useLocalDpi xmlns:a14="http://schemas.microsoft.com/office/drawing/2010/main" val="0"/>
              </a:ext>
            </a:extLst>
          </a:blip>
          <a:srcRect r="22748" b="50000"/>
          <a:stretch/>
        </p:blipFill>
        <p:spPr>
          <a:xfrm>
            <a:off x="2291231" y="103518"/>
            <a:ext cx="7609538" cy="6267796"/>
          </a:xfrm>
          <a:prstGeom prst="rect">
            <a:avLst/>
          </a:prstGeom>
        </p:spPr>
      </p:pic>
    </p:spTree>
    <p:extLst>
      <p:ext uri="{BB962C8B-B14F-4D97-AF65-F5344CB8AC3E}">
        <p14:creationId xmlns:p14="http://schemas.microsoft.com/office/powerpoint/2010/main" val="88458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2CD895-0A8E-4B09-9BD7-6A03A61ED57B}"/>
              </a:ext>
            </a:extLst>
          </p:cNvPr>
          <p:cNvSpPr/>
          <p:nvPr/>
        </p:nvSpPr>
        <p:spPr>
          <a:xfrm>
            <a:off x="10439400" y="5897880"/>
            <a:ext cx="175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CE1E8-436D-4951-BA50-3971800BE20B}"/>
              </a:ext>
            </a:extLst>
          </p:cNvPr>
          <p:cNvSpPr>
            <a:spLocks noGrp="1"/>
          </p:cNvSpPr>
          <p:nvPr>
            <p:ph type="title"/>
          </p:nvPr>
        </p:nvSpPr>
        <p:spPr>
          <a:xfrm>
            <a:off x="676111" y="179930"/>
            <a:ext cx="10515600" cy="1325563"/>
          </a:xfrm>
        </p:spPr>
        <p:txBody>
          <a:bodyPr/>
          <a:lstStyle/>
          <a:p>
            <a:r>
              <a:rPr lang="en-US" b="1" kern="1200" dirty="0">
                <a:solidFill>
                  <a:schemeClr val="tx1"/>
                </a:solidFill>
                <a:latin typeface="+mj-lt"/>
                <a:ea typeface="+mj-ea"/>
                <a:cs typeface="+mj-cs"/>
              </a:rPr>
              <a:t>Opportunistic AF Detection in Patients with Cardiac Implantable Devices</a:t>
            </a:r>
            <a:endParaRPr lang="en-US" dirty="0"/>
          </a:p>
        </p:txBody>
      </p:sp>
      <p:pic>
        <p:nvPicPr>
          <p:cNvPr id="5" name="Picture 4">
            <a:extLst>
              <a:ext uri="{FF2B5EF4-FFF2-40B4-BE49-F238E27FC236}">
                <a16:creationId xmlns:a16="http://schemas.microsoft.com/office/drawing/2014/main" id="{08ED3967-5ABD-45A8-B1AD-DD61B38CD33F}"/>
              </a:ext>
            </a:extLst>
          </p:cNvPr>
          <p:cNvPicPr>
            <a:picLocks noChangeAspect="1"/>
          </p:cNvPicPr>
          <p:nvPr/>
        </p:nvPicPr>
        <p:blipFill>
          <a:blip r:embed="rId3"/>
          <a:stretch>
            <a:fillRect/>
          </a:stretch>
        </p:blipFill>
        <p:spPr>
          <a:xfrm>
            <a:off x="1000286" y="1782128"/>
            <a:ext cx="10191425" cy="4640737"/>
          </a:xfrm>
          <a:prstGeom prst="rect">
            <a:avLst/>
          </a:prstGeom>
        </p:spPr>
      </p:pic>
    </p:spTree>
    <p:extLst>
      <p:ext uri="{BB962C8B-B14F-4D97-AF65-F5344CB8AC3E}">
        <p14:creationId xmlns:p14="http://schemas.microsoft.com/office/powerpoint/2010/main" val="2387290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9EE6-D1A0-4EA7-90BB-E71464FE2D98}"/>
              </a:ext>
            </a:extLst>
          </p:cNvPr>
          <p:cNvSpPr>
            <a:spLocks noGrp="1"/>
          </p:cNvSpPr>
          <p:nvPr>
            <p:ph type="title"/>
          </p:nvPr>
        </p:nvSpPr>
        <p:spPr/>
        <p:txBody>
          <a:bodyPr/>
          <a:lstStyle/>
          <a:p>
            <a:r>
              <a:rPr lang="en-CA" b="1" dirty="0"/>
              <a:t>Link Between AHRE and TE</a:t>
            </a:r>
            <a:endParaRPr lang="en-US" dirty="0"/>
          </a:p>
        </p:txBody>
      </p:sp>
      <p:pic>
        <p:nvPicPr>
          <p:cNvPr id="5" name="Picture 4">
            <a:extLst>
              <a:ext uri="{FF2B5EF4-FFF2-40B4-BE49-F238E27FC236}">
                <a16:creationId xmlns:a16="http://schemas.microsoft.com/office/drawing/2014/main" id="{134DFEC0-EFCD-4C3E-AD80-AD01C27C052F}"/>
              </a:ext>
            </a:extLst>
          </p:cNvPr>
          <p:cNvPicPr>
            <a:picLocks noChangeAspect="1"/>
          </p:cNvPicPr>
          <p:nvPr/>
        </p:nvPicPr>
        <p:blipFill rotWithShape="1">
          <a:blip r:embed="rId3"/>
          <a:srcRect t="2456" r="1000" b="3179"/>
          <a:stretch/>
        </p:blipFill>
        <p:spPr>
          <a:xfrm>
            <a:off x="50272" y="2158305"/>
            <a:ext cx="12091456" cy="3650507"/>
          </a:xfrm>
          <a:prstGeom prst="rect">
            <a:avLst/>
          </a:prstGeom>
        </p:spPr>
      </p:pic>
      <p:sp>
        <p:nvSpPr>
          <p:cNvPr id="7" name="Rectangle 6">
            <a:extLst>
              <a:ext uri="{FF2B5EF4-FFF2-40B4-BE49-F238E27FC236}">
                <a16:creationId xmlns:a16="http://schemas.microsoft.com/office/drawing/2014/main" id="{C30C68FA-E9DE-44C6-A924-1E4102C857C2}"/>
              </a:ext>
            </a:extLst>
          </p:cNvPr>
          <p:cNvSpPr/>
          <p:nvPr/>
        </p:nvSpPr>
        <p:spPr>
          <a:xfrm>
            <a:off x="1513840" y="1666240"/>
            <a:ext cx="142240" cy="9144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8C464F-E4D2-40F8-82C7-1B55D00EA4FF}"/>
              </a:ext>
            </a:extLst>
          </p:cNvPr>
          <p:cNvSpPr/>
          <p:nvPr/>
        </p:nvSpPr>
        <p:spPr>
          <a:xfrm>
            <a:off x="1889760" y="1894840"/>
            <a:ext cx="142240" cy="9144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B033A-51B3-4B09-8D36-11A645217E44}"/>
              </a:ext>
            </a:extLst>
          </p:cNvPr>
          <p:cNvSpPr/>
          <p:nvPr/>
        </p:nvSpPr>
        <p:spPr>
          <a:xfrm>
            <a:off x="1229360" y="2133600"/>
            <a:ext cx="142240" cy="9144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2C7BE8-7616-407F-8253-253141404098}"/>
              </a:ext>
            </a:extLst>
          </p:cNvPr>
          <p:cNvSpPr/>
          <p:nvPr/>
        </p:nvSpPr>
        <p:spPr>
          <a:xfrm>
            <a:off x="1788160" y="2794000"/>
            <a:ext cx="142240" cy="9144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64DD96-C91D-48BC-971B-A0CA007755B7}"/>
              </a:ext>
            </a:extLst>
          </p:cNvPr>
          <p:cNvSpPr/>
          <p:nvPr/>
        </p:nvSpPr>
        <p:spPr>
          <a:xfrm>
            <a:off x="8396857" y="2144335"/>
            <a:ext cx="1331726" cy="3704374"/>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362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E1E8-436D-4951-BA50-3971800BE20B}"/>
              </a:ext>
            </a:extLst>
          </p:cNvPr>
          <p:cNvSpPr>
            <a:spLocks noGrp="1"/>
          </p:cNvSpPr>
          <p:nvPr>
            <p:ph type="title"/>
          </p:nvPr>
        </p:nvSpPr>
        <p:spPr/>
        <p:txBody>
          <a:bodyPr/>
          <a:lstStyle/>
          <a:p>
            <a:r>
              <a:rPr lang="en-CA" b="1" dirty="0"/>
              <a:t>Stroke Risk for AHRE and AF</a:t>
            </a:r>
            <a:endParaRPr lang="en-US" dirty="0"/>
          </a:p>
        </p:txBody>
      </p:sp>
      <p:sp>
        <p:nvSpPr>
          <p:cNvPr id="4" name="TextBox 3">
            <a:extLst>
              <a:ext uri="{FF2B5EF4-FFF2-40B4-BE49-F238E27FC236}">
                <a16:creationId xmlns:a16="http://schemas.microsoft.com/office/drawing/2014/main" id="{16454E31-4CCF-40D3-9A2E-1315850E7F02}"/>
              </a:ext>
            </a:extLst>
          </p:cNvPr>
          <p:cNvSpPr txBox="1"/>
          <p:nvPr/>
        </p:nvSpPr>
        <p:spPr>
          <a:xfrm>
            <a:off x="838201" y="1546072"/>
            <a:ext cx="10347960" cy="954107"/>
          </a:xfrm>
          <a:prstGeom prst="rect">
            <a:avLst/>
          </a:prstGeom>
          <a:noFill/>
        </p:spPr>
        <p:txBody>
          <a:bodyPr wrap="square" rtlCol="0">
            <a:spAutoFit/>
          </a:bodyPr>
          <a:lstStyle/>
          <a:p>
            <a:r>
              <a:rPr lang="en-US" sz="2800" dirty="0">
                <a:latin typeface="+mj-lt"/>
                <a:cs typeface="Candara"/>
              </a:rPr>
              <a:t>TRENDS Study:</a:t>
            </a:r>
          </a:p>
          <a:p>
            <a:r>
              <a:rPr lang="en-US" sz="2800" dirty="0">
                <a:latin typeface="+mj-lt"/>
                <a:cs typeface="Candara"/>
              </a:rPr>
              <a:t>Overall mean CHADS</a:t>
            </a:r>
            <a:r>
              <a:rPr lang="en-US" sz="2800" baseline="-25000" dirty="0">
                <a:latin typeface="+mj-lt"/>
                <a:cs typeface="Candara"/>
              </a:rPr>
              <a:t>2</a:t>
            </a:r>
            <a:r>
              <a:rPr lang="en-US" sz="2800" dirty="0">
                <a:latin typeface="+mj-lt"/>
                <a:cs typeface="Candara"/>
              </a:rPr>
              <a:t>=2.2</a:t>
            </a:r>
            <a:r>
              <a:rPr lang="en-US" sz="2800" u="sng" dirty="0">
                <a:latin typeface="+mj-lt"/>
                <a:cs typeface="Candara"/>
              </a:rPr>
              <a:t>+</a:t>
            </a:r>
            <a:r>
              <a:rPr lang="en-US" sz="2800" dirty="0">
                <a:latin typeface="+mj-lt"/>
                <a:cs typeface="Candara"/>
              </a:rPr>
              <a:t>1.2; Stroke rate AHRE </a:t>
            </a:r>
            <a:r>
              <a:rPr lang="en-US" sz="2800" dirty="0">
                <a:latin typeface="+mj-lt"/>
                <a:cs typeface="Arial" panose="020B0604020202020204" pitchFamily="34" charset="0"/>
              </a:rPr>
              <a:t>≥</a:t>
            </a:r>
            <a:r>
              <a:rPr lang="en-US" sz="2800" dirty="0">
                <a:latin typeface="+mj-lt"/>
                <a:cs typeface="Candara"/>
              </a:rPr>
              <a:t> 5.5 h=</a:t>
            </a:r>
            <a:r>
              <a:rPr lang="en-US" sz="2800" dirty="0">
                <a:solidFill>
                  <a:srgbClr val="FF0000"/>
                </a:solidFill>
                <a:latin typeface="+mj-lt"/>
                <a:cs typeface="Candara"/>
              </a:rPr>
              <a:t>2.4%/year</a:t>
            </a:r>
          </a:p>
        </p:txBody>
      </p:sp>
      <p:pic>
        <p:nvPicPr>
          <p:cNvPr id="5" name="Picture 2">
            <a:extLst>
              <a:ext uri="{FF2B5EF4-FFF2-40B4-BE49-F238E27FC236}">
                <a16:creationId xmlns:a16="http://schemas.microsoft.com/office/drawing/2014/main" id="{228A9800-1C17-4BB8-8CE3-A4E6383FE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67"/>
          <a:stretch/>
        </p:blipFill>
        <p:spPr bwMode="auto">
          <a:xfrm>
            <a:off x="1970778" y="2364210"/>
            <a:ext cx="8233189" cy="414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A39EBA90-A798-4262-A107-BC8ED2B0201B}"/>
              </a:ext>
            </a:extLst>
          </p:cNvPr>
          <p:cNvSpPr/>
          <p:nvPr/>
        </p:nvSpPr>
        <p:spPr>
          <a:xfrm>
            <a:off x="4607779" y="4555008"/>
            <a:ext cx="1198880" cy="14427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8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83C262C-2DD6-450C-92B5-2624D09DA710}"/>
              </a:ext>
            </a:extLst>
          </p:cNvPr>
          <p:cNvGraphicFramePr>
            <a:graphicFrameLocks noGrp="1"/>
          </p:cNvGraphicFramePr>
          <p:nvPr>
            <p:extLst>
              <p:ext uri="{D42A27DB-BD31-4B8C-83A1-F6EECF244321}">
                <p14:modId xmlns:p14="http://schemas.microsoft.com/office/powerpoint/2010/main" val="3408995340"/>
              </p:ext>
            </p:extLst>
          </p:nvPr>
        </p:nvGraphicFramePr>
        <p:xfrm>
          <a:off x="506450" y="2325946"/>
          <a:ext cx="11179099" cy="1689465"/>
        </p:xfrm>
        <a:graphic>
          <a:graphicData uri="http://schemas.openxmlformats.org/drawingml/2006/table">
            <a:tbl>
              <a:tblPr firstRow="1" firstCol="1" bandRow="1"/>
              <a:tblGrid>
                <a:gridCol w="1342524">
                  <a:extLst>
                    <a:ext uri="{9D8B030D-6E8A-4147-A177-3AD203B41FA5}">
                      <a16:colId xmlns:a16="http://schemas.microsoft.com/office/drawing/2014/main" val="20000"/>
                    </a:ext>
                  </a:extLst>
                </a:gridCol>
                <a:gridCol w="1342524">
                  <a:extLst>
                    <a:ext uri="{9D8B030D-6E8A-4147-A177-3AD203B41FA5}">
                      <a16:colId xmlns:a16="http://schemas.microsoft.com/office/drawing/2014/main" val="20001"/>
                    </a:ext>
                  </a:extLst>
                </a:gridCol>
                <a:gridCol w="8494051">
                  <a:extLst>
                    <a:ext uri="{9D8B030D-6E8A-4147-A177-3AD203B41FA5}">
                      <a16:colId xmlns:a16="http://schemas.microsoft.com/office/drawing/2014/main" val="20002"/>
                    </a:ext>
                  </a:extLst>
                </a:gridCol>
              </a:tblGrid>
              <a:tr h="4207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SOR</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QOE</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3200" b="0" i="0" dirty="0">
                          <a:effectLst/>
                          <a:latin typeface="+mj-lt"/>
                          <a:ea typeface="Times New Roman"/>
                          <a:cs typeface="Candara"/>
                        </a:rPr>
                        <a:t>Recommendation</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2017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0" dirty="0">
                          <a:effectLst/>
                          <a:latin typeface="+mj-lt"/>
                          <a:ea typeface="Times New Roman"/>
                          <a:cs typeface="Candara"/>
                        </a:rPr>
                        <a:t>Strong</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800" b="1" i="0" dirty="0">
                          <a:effectLst/>
                          <a:latin typeface="+mj-lt"/>
                          <a:ea typeface="Times New Roman"/>
                          <a:cs typeface="Candara"/>
                        </a:rPr>
                        <a:t>Low Quality</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u="none" kern="1200" baseline="0" dirty="0">
                          <a:solidFill>
                            <a:schemeClr val="tx1"/>
                          </a:solidFill>
                          <a:latin typeface="+mj-lt"/>
                          <a:ea typeface="+mn-ea"/>
                          <a:cs typeface="Candara"/>
                        </a:rPr>
                        <a:t>Atrial high-rate episodes (AHREs) be assessed at the time of cardiac implantable electronic device (loop recorder, pacemaker, or cardioverter-defibrillator) interrogation. </a:t>
                      </a:r>
                      <a:endParaRPr lang="en-US" sz="2400" b="0" i="0" dirty="0">
                        <a:latin typeface="+mj-lt"/>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3499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429D8-DDBE-4F6A-9A9D-6B04831C7861}"/>
              </a:ext>
            </a:extLst>
          </p:cNvPr>
          <p:cNvSpPr txBox="1">
            <a:spLocks/>
          </p:cNvSpPr>
          <p:nvPr/>
        </p:nvSpPr>
        <p:spPr>
          <a:xfrm>
            <a:off x="838200" y="1923117"/>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AF Detection After ESUS</a:t>
            </a:r>
          </a:p>
        </p:txBody>
      </p:sp>
      <p:pic>
        <p:nvPicPr>
          <p:cNvPr id="8" name="Picture 7">
            <a:extLst>
              <a:ext uri="{FF2B5EF4-FFF2-40B4-BE49-F238E27FC236}">
                <a16:creationId xmlns:a16="http://schemas.microsoft.com/office/drawing/2014/main" id="{8E5D7301-21C7-4E80-9888-04BAF29D05B4}"/>
              </a:ext>
            </a:extLst>
          </p:cNvPr>
          <p:cNvPicPr>
            <a:picLocks noChangeAspect="1"/>
          </p:cNvPicPr>
          <p:nvPr/>
        </p:nvPicPr>
        <p:blipFill rotWithShape="1">
          <a:blip r:embed="rId3"/>
          <a:srcRect t="14321" r="51362" b="39506"/>
          <a:stretch/>
        </p:blipFill>
        <p:spPr>
          <a:xfrm>
            <a:off x="2446020" y="3429000"/>
            <a:ext cx="2190750" cy="1792868"/>
          </a:xfrm>
          <a:prstGeom prst="rect">
            <a:avLst/>
          </a:prstGeom>
        </p:spPr>
      </p:pic>
      <p:pic>
        <p:nvPicPr>
          <p:cNvPr id="9" name="Picture 8">
            <a:extLst>
              <a:ext uri="{FF2B5EF4-FFF2-40B4-BE49-F238E27FC236}">
                <a16:creationId xmlns:a16="http://schemas.microsoft.com/office/drawing/2014/main" id="{00897CB9-4F2D-4C1F-9296-786BF4C63DBB}"/>
              </a:ext>
            </a:extLst>
          </p:cNvPr>
          <p:cNvPicPr>
            <a:picLocks noChangeAspect="1"/>
          </p:cNvPicPr>
          <p:nvPr/>
        </p:nvPicPr>
        <p:blipFill>
          <a:blip r:embed="rId4"/>
          <a:stretch>
            <a:fillRect/>
          </a:stretch>
        </p:blipFill>
        <p:spPr>
          <a:xfrm>
            <a:off x="7228618" y="3429000"/>
            <a:ext cx="2361152" cy="1328148"/>
          </a:xfrm>
          <a:prstGeom prst="rect">
            <a:avLst/>
          </a:prstGeom>
        </p:spPr>
      </p:pic>
      <p:sp>
        <p:nvSpPr>
          <p:cNvPr id="10" name="Up Arrow 7">
            <a:extLst>
              <a:ext uri="{FF2B5EF4-FFF2-40B4-BE49-F238E27FC236}">
                <a16:creationId xmlns:a16="http://schemas.microsoft.com/office/drawing/2014/main" id="{D983C3DD-224C-4D1E-8E03-426A0AA678AC}"/>
              </a:ext>
            </a:extLst>
          </p:cNvPr>
          <p:cNvSpPr/>
          <p:nvPr/>
        </p:nvSpPr>
        <p:spPr>
          <a:xfrm rot="5400000">
            <a:off x="5656471" y="3529780"/>
            <a:ext cx="685799" cy="1447800"/>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0000"/>
              </a:solidFill>
            </a:endParaRPr>
          </a:p>
        </p:txBody>
      </p:sp>
    </p:spTree>
    <p:extLst>
      <p:ext uri="{BB962C8B-B14F-4D97-AF65-F5344CB8AC3E}">
        <p14:creationId xmlns:p14="http://schemas.microsoft.com/office/powerpoint/2010/main" val="1786088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p:txBody>
          <a:bodyPr/>
          <a:lstStyle/>
          <a:p>
            <a:r>
              <a:rPr lang="en-US" b="1" dirty="0"/>
              <a:t>Yield of Monitoring Tools for AF </a:t>
            </a:r>
          </a:p>
        </p:txBody>
      </p:sp>
      <p:graphicFrame>
        <p:nvGraphicFramePr>
          <p:cNvPr id="7" name="Chart 6">
            <a:extLst>
              <a:ext uri="{FF2B5EF4-FFF2-40B4-BE49-F238E27FC236}">
                <a16:creationId xmlns:a16="http://schemas.microsoft.com/office/drawing/2014/main" id="{76AFB763-0C66-49B3-B0A3-058822EE0CFE}"/>
              </a:ext>
            </a:extLst>
          </p:cNvPr>
          <p:cNvGraphicFramePr>
            <a:graphicFrameLocks/>
          </p:cNvGraphicFramePr>
          <p:nvPr>
            <p:extLst>
              <p:ext uri="{D42A27DB-BD31-4B8C-83A1-F6EECF244321}">
                <p14:modId xmlns:p14="http://schemas.microsoft.com/office/powerpoint/2010/main" val="2002996787"/>
              </p:ext>
            </p:extLst>
          </p:nvPr>
        </p:nvGraphicFramePr>
        <p:xfrm>
          <a:off x="981075" y="1690688"/>
          <a:ext cx="10229850" cy="42148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4E90900-CEF2-49D2-AB77-20B58817C8F8}"/>
              </a:ext>
            </a:extLst>
          </p:cNvPr>
          <p:cNvSpPr txBox="1"/>
          <p:nvPr/>
        </p:nvSpPr>
        <p:spPr>
          <a:xfrm>
            <a:off x="700088" y="3244096"/>
            <a:ext cx="400050" cy="369332"/>
          </a:xfrm>
          <a:prstGeom prst="rect">
            <a:avLst/>
          </a:prstGeom>
          <a:noFill/>
        </p:spPr>
        <p:txBody>
          <a:bodyPr wrap="square" rtlCol="0">
            <a:spAutoFit/>
          </a:bodyPr>
          <a:lstStyle/>
          <a:p>
            <a:r>
              <a:rPr lang="en-US" b="1" dirty="0">
                <a:solidFill>
                  <a:schemeClr val="bg2">
                    <a:lumMod val="50000"/>
                  </a:schemeClr>
                </a:solidFill>
              </a:rPr>
              <a:t>%</a:t>
            </a:r>
          </a:p>
        </p:txBody>
      </p:sp>
    </p:spTree>
    <p:extLst>
      <p:ext uri="{BB962C8B-B14F-4D97-AF65-F5344CB8AC3E}">
        <p14:creationId xmlns:p14="http://schemas.microsoft.com/office/powerpoint/2010/main" val="189370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499-51BC-449E-8E4A-C4A77A2F6D2C}"/>
              </a:ext>
            </a:extLst>
          </p:cNvPr>
          <p:cNvSpPr>
            <a:spLocks noGrp="1"/>
          </p:cNvSpPr>
          <p:nvPr>
            <p:ph type="title"/>
          </p:nvPr>
        </p:nvSpPr>
        <p:spPr>
          <a:xfrm>
            <a:off x="771368" y="1695231"/>
            <a:ext cx="11019508" cy="1325563"/>
          </a:xfrm>
        </p:spPr>
        <p:txBody>
          <a:bodyPr/>
          <a:lstStyle/>
          <a:p>
            <a:r>
              <a:rPr lang="en-CA" b="1" dirty="0"/>
              <a:t>Authors</a:t>
            </a:r>
          </a:p>
        </p:txBody>
      </p:sp>
      <p:sp>
        <p:nvSpPr>
          <p:cNvPr id="3" name="Content Placeholder 2">
            <a:extLst>
              <a:ext uri="{FF2B5EF4-FFF2-40B4-BE49-F238E27FC236}">
                <a16:creationId xmlns:a16="http://schemas.microsoft.com/office/drawing/2014/main" id="{F054A7FF-EF6E-4FEA-810A-71E46E03D1AD}"/>
              </a:ext>
            </a:extLst>
          </p:cNvPr>
          <p:cNvSpPr>
            <a:spLocks noGrp="1"/>
          </p:cNvSpPr>
          <p:nvPr>
            <p:ph idx="1"/>
          </p:nvPr>
        </p:nvSpPr>
        <p:spPr>
          <a:xfrm>
            <a:off x="781655" y="2612794"/>
            <a:ext cx="11153172" cy="3538554"/>
          </a:xfrm>
        </p:spPr>
        <p:txBody>
          <a:bodyPr>
            <a:normAutofit fontScale="85000" lnSpcReduction="10000"/>
          </a:bodyPr>
          <a:lstStyle/>
          <a:p>
            <a:pPr marL="0" indent="0" eaLnBrk="0" fontAlgn="base" hangingPunct="0">
              <a:lnSpc>
                <a:spcPct val="100000"/>
              </a:lnSpc>
              <a:spcBef>
                <a:spcPts val="1200"/>
              </a:spcBef>
              <a:spcAft>
                <a:spcPts val="1200"/>
              </a:spcAft>
              <a:buNone/>
            </a:pPr>
            <a:r>
              <a:rPr lang="en-US" b="1" dirty="0">
                <a:solidFill>
                  <a:srgbClr val="800000"/>
                </a:solidFill>
              </a:rPr>
              <a:t>Primary Panel</a:t>
            </a:r>
            <a:r>
              <a:rPr lang="en-US" dirty="0">
                <a:solidFill>
                  <a:srgbClr val="800000"/>
                </a:solidFill>
              </a:rPr>
              <a:t>: </a:t>
            </a:r>
            <a:r>
              <a:rPr lang="en-US" dirty="0"/>
              <a:t>Jason G. Andrade (co-chair), Laurent Macle (co-chair), </a:t>
            </a:r>
            <a:r>
              <a:rPr lang="en-US" dirty="0">
                <a:latin typeface="Calibri" panose="020F0502020204030204" pitchFamily="34" charset="0"/>
              </a:rPr>
              <a:t>Martin Aguilar, Clare Atzema, Alan Bell, John A. Cairns, Christopher C. Cheung, Jafna L. Cox, Paul Dorian, David J. Gladstone, Jeff S. Healey, Paul Khairy, Kori Leblanc, M. Sean McMurtry, L. Brent Mitchell, Girish M. Nair, Stanley Nattel, Ratika Parkash, Louise Pilote, Roopinder K. Sandhu, Jean-François Sarrazin, Mukul Sharma, Allan C. Skanes, Mario Talajic, Teresa S. M. Tsang, Atul Verma, Subodh Verma, Richard Whitlock, D. George Wyse</a:t>
            </a:r>
          </a:p>
          <a:p>
            <a:pPr marL="0" indent="0" eaLnBrk="0" fontAlgn="base" hangingPunct="0">
              <a:lnSpc>
                <a:spcPct val="100000"/>
              </a:lnSpc>
              <a:spcBef>
                <a:spcPts val="1200"/>
              </a:spcBef>
              <a:spcAft>
                <a:spcPts val="1200"/>
              </a:spcAft>
              <a:buNone/>
            </a:pPr>
            <a:r>
              <a:rPr lang="en-US" b="1" dirty="0">
                <a:solidFill>
                  <a:srgbClr val="800000"/>
                </a:solidFill>
              </a:rPr>
              <a:t>Secondary Panel</a:t>
            </a:r>
            <a:r>
              <a:rPr lang="en-US" dirty="0">
                <a:solidFill>
                  <a:srgbClr val="800000"/>
                </a:solidFill>
              </a:rPr>
              <a:t>: </a:t>
            </a:r>
            <a:r>
              <a:rPr lang="en-US" dirty="0">
                <a:latin typeface="Calibri" panose="020F0502020204030204" pitchFamily="34" charset="0"/>
              </a:rPr>
              <a:t>David </a:t>
            </a:r>
            <a:r>
              <a:rPr lang="en-US" dirty="0" err="1">
                <a:latin typeface="Calibri" panose="020F0502020204030204" pitchFamily="34" charset="0"/>
              </a:rPr>
              <a:t>Bewick</a:t>
            </a:r>
            <a:r>
              <a:rPr lang="en-US" dirty="0">
                <a:latin typeface="Calibri" panose="020F0502020204030204" pitchFamily="34" charset="0"/>
              </a:rPr>
              <a:t>, Vidal Essebag, Peter Guerra, Milan Gupta, Brett </a:t>
            </a:r>
            <a:r>
              <a:rPr lang="en-US" dirty="0" err="1">
                <a:latin typeface="Calibri" panose="020F0502020204030204" pitchFamily="34" charset="0"/>
              </a:rPr>
              <a:t>Heilbron</a:t>
            </a:r>
            <a:r>
              <a:rPr lang="en-US" dirty="0">
                <a:latin typeface="Calibri" panose="020F0502020204030204" pitchFamily="34" charset="0"/>
              </a:rPr>
              <a:t>, George Klein, Simon Kouz, Daniel Ngui, Pierre Pagé, Calum Redpath, Jan </a:t>
            </a:r>
            <a:r>
              <a:rPr lang="en-US" dirty="0" err="1">
                <a:latin typeface="Calibri" panose="020F0502020204030204" pitchFamily="34" charset="0"/>
              </a:rPr>
              <a:t>Surkes</a:t>
            </a:r>
            <a:endParaRPr lang="en-US" dirty="0">
              <a:latin typeface="Calibri" panose="020F0502020204030204" pitchFamily="34" charset="0"/>
            </a:endParaRPr>
          </a:p>
          <a:p>
            <a:pPr marL="0" lvl="0" indent="0" eaLnBrk="0" fontAlgn="base" hangingPunct="0">
              <a:lnSpc>
                <a:spcPct val="100000"/>
              </a:lnSpc>
              <a:spcBef>
                <a:spcPts val="1200"/>
              </a:spcBef>
              <a:spcAft>
                <a:spcPts val="1200"/>
              </a:spcAft>
              <a:buNone/>
            </a:pPr>
            <a:endParaRPr lang="en-CA" dirty="0">
              <a:solidFill>
                <a:srgbClr val="FF0000"/>
              </a:solidFill>
            </a:endParaRPr>
          </a:p>
        </p:txBody>
      </p:sp>
      <p:sp>
        <p:nvSpPr>
          <p:cNvPr id="4" name="Title 1">
            <a:extLst>
              <a:ext uri="{FF2B5EF4-FFF2-40B4-BE49-F238E27FC236}">
                <a16:creationId xmlns:a16="http://schemas.microsoft.com/office/drawing/2014/main" id="{EEC18A93-71BF-DA4A-B762-E7CA934CAEE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2020 CCS/CHRS Comprehensive Guidelines for the Management of Atrial Fibrillation</a:t>
            </a:r>
          </a:p>
        </p:txBody>
      </p:sp>
    </p:spTree>
    <p:extLst>
      <p:ext uri="{BB962C8B-B14F-4D97-AF65-F5344CB8AC3E}">
        <p14:creationId xmlns:p14="http://schemas.microsoft.com/office/powerpoint/2010/main" val="3634257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1884153-1234-475E-BDD1-2DC74B5A92E2}"/>
              </a:ext>
            </a:extLst>
          </p:cNvPr>
          <p:cNvSpPr txBox="1">
            <a:spLocks/>
          </p:cNvSpPr>
          <p:nvPr/>
        </p:nvSpPr>
        <p:spPr>
          <a:xfrm>
            <a:off x="276225" y="1683540"/>
            <a:ext cx="5181600" cy="2469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a:latin typeface="+mj-lt"/>
              </a:rPr>
              <a:t>EMBRACE  (N=572)</a:t>
            </a:r>
          </a:p>
          <a:p>
            <a:r>
              <a:rPr lang="en-US" sz="3000" dirty="0">
                <a:latin typeface="+mj-lt"/>
              </a:rPr>
              <a:t>AF detection (30s) at 3 months was 16.1% 30-d event recorder versus 3.2% control group</a:t>
            </a:r>
          </a:p>
        </p:txBody>
      </p:sp>
      <p:sp>
        <p:nvSpPr>
          <p:cNvPr id="5" name="Content Placeholder 3">
            <a:extLst>
              <a:ext uri="{FF2B5EF4-FFF2-40B4-BE49-F238E27FC236}">
                <a16:creationId xmlns:a16="http://schemas.microsoft.com/office/drawing/2014/main" id="{A4F8E3BB-A4A3-4E2C-B9D1-C38955D2D26E}"/>
              </a:ext>
            </a:extLst>
          </p:cNvPr>
          <p:cNvSpPr txBox="1">
            <a:spLocks/>
          </p:cNvSpPr>
          <p:nvPr/>
        </p:nvSpPr>
        <p:spPr>
          <a:xfrm>
            <a:off x="6172199" y="1731161"/>
            <a:ext cx="5743575" cy="169783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a:latin typeface="+mj-lt"/>
              </a:rPr>
              <a:t>CRYSTAL AF (N=441)</a:t>
            </a:r>
          </a:p>
          <a:p>
            <a:r>
              <a:rPr lang="en-US" sz="3000" dirty="0">
                <a:latin typeface="+mj-lt"/>
              </a:rPr>
              <a:t>AF detection (30s) at 6 months was 8.9% ICM versus 1.4% control group.</a:t>
            </a:r>
          </a:p>
        </p:txBody>
      </p:sp>
      <p:pic>
        <p:nvPicPr>
          <p:cNvPr id="6" name="Picture 5">
            <a:extLst>
              <a:ext uri="{FF2B5EF4-FFF2-40B4-BE49-F238E27FC236}">
                <a16:creationId xmlns:a16="http://schemas.microsoft.com/office/drawing/2014/main" id="{2C729F45-5C21-43B4-859A-B123C8B76176}"/>
              </a:ext>
            </a:extLst>
          </p:cNvPr>
          <p:cNvPicPr>
            <a:picLocks noChangeAspect="1"/>
          </p:cNvPicPr>
          <p:nvPr/>
        </p:nvPicPr>
        <p:blipFill>
          <a:blip r:embed="rId3"/>
          <a:stretch>
            <a:fillRect/>
          </a:stretch>
        </p:blipFill>
        <p:spPr>
          <a:xfrm>
            <a:off x="2867025" y="152399"/>
            <a:ext cx="6000750" cy="1217543"/>
          </a:xfrm>
          <a:prstGeom prst="rect">
            <a:avLst/>
          </a:prstGeom>
        </p:spPr>
      </p:pic>
      <p:sp>
        <p:nvSpPr>
          <p:cNvPr id="7" name="Down Arrow 7">
            <a:extLst>
              <a:ext uri="{FF2B5EF4-FFF2-40B4-BE49-F238E27FC236}">
                <a16:creationId xmlns:a16="http://schemas.microsoft.com/office/drawing/2014/main" id="{233E9A41-E31E-4D22-BCA0-245E73DB0055}"/>
              </a:ext>
            </a:extLst>
          </p:cNvPr>
          <p:cNvSpPr/>
          <p:nvPr/>
        </p:nvSpPr>
        <p:spPr>
          <a:xfrm>
            <a:off x="4667250" y="3504468"/>
            <a:ext cx="2066927" cy="246935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Dollar Sign Currency Symbol Money Clip Art, PNG, 668x783px, Dollar Sign, Australian Dollar, Cent, Currency, Currency Symbol Download Free">
            <a:extLst>
              <a:ext uri="{FF2B5EF4-FFF2-40B4-BE49-F238E27FC236}">
                <a16:creationId xmlns:a16="http://schemas.microsoft.com/office/drawing/2014/main" id="{F47BA10C-1AA3-412D-8F79-522CEC73DA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710" b="78619" l="24229" r="76961"/>
                    </a14:imgEffect>
                  </a14:imgLayer>
                </a14:imgProps>
              </a:ext>
              <a:ext uri="{28A0092B-C50C-407E-A947-70E740481C1C}">
                <a14:useLocalDpi xmlns:a14="http://schemas.microsoft.com/office/drawing/2010/main" val="0"/>
              </a:ext>
            </a:extLst>
          </a:blip>
          <a:srcRect l="17638" t="2222" r="16447" b="12892"/>
          <a:stretch/>
        </p:blipFill>
        <p:spPr bwMode="auto">
          <a:xfrm>
            <a:off x="5208193" y="4012411"/>
            <a:ext cx="985039" cy="12113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94DDED-5F93-4792-B3C4-040280173219}"/>
              </a:ext>
            </a:extLst>
          </p:cNvPr>
          <p:cNvSpPr txBox="1"/>
          <p:nvPr/>
        </p:nvSpPr>
        <p:spPr>
          <a:xfrm>
            <a:off x="998011" y="3840167"/>
            <a:ext cx="2954865" cy="415498"/>
          </a:xfrm>
          <a:prstGeom prst="rect">
            <a:avLst/>
          </a:prstGeom>
          <a:noFill/>
        </p:spPr>
        <p:txBody>
          <a:bodyPr wrap="square" rtlCol="0">
            <a:spAutoFit/>
          </a:bodyPr>
          <a:lstStyle/>
          <a:p>
            <a:r>
              <a:rPr lang="en-US" sz="1050" dirty="0">
                <a:latin typeface="+mj-lt"/>
                <a:cs typeface="Candara"/>
              </a:rPr>
              <a:t>Gladstone DJ LA et al. NEJM 2014;370:2467-2477.</a:t>
            </a:r>
          </a:p>
          <a:p>
            <a:endParaRPr lang="en-US" sz="1050" dirty="0">
              <a:latin typeface="+mj-lt"/>
              <a:cs typeface="Candara"/>
            </a:endParaRPr>
          </a:p>
        </p:txBody>
      </p:sp>
      <p:sp>
        <p:nvSpPr>
          <p:cNvPr id="3" name="TextBox 2">
            <a:extLst>
              <a:ext uri="{FF2B5EF4-FFF2-40B4-BE49-F238E27FC236}">
                <a16:creationId xmlns:a16="http://schemas.microsoft.com/office/drawing/2014/main" id="{FCDCE23D-07D0-4844-8CFE-7738558F7E03}"/>
              </a:ext>
            </a:extLst>
          </p:cNvPr>
          <p:cNvSpPr txBox="1"/>
          <p:nvPr/>
        </p:nvSpPr>
        <p:spPr>
          <a:xfrm>
            <a:off x="7566553" y="3752790"/>
            <a:ext cx="2954865" cy="415498"/>
          </a:xfrm>
          <a:prstGeom prst="rect">
            <a:avLst/>
          </a:prstGeom>
          <a:noFill/>
        </p:spPr>
        <p:txBody>
          <a:bodyPr wrap="square" rtlCol="0">
            <a:spAutoFit/>
          </a:bodyPr>
          <a:lstStyle/>
          <a:p>
            <a:r>
              <a:rPr lang="en-US" sz="1050" dirty="0" err="1">
                <a:latin typeface="+mj-lt"/>
                <a:cs typeface="Candara"/>
              </a:rPr>
              <a:t>Sanna</a:t>
            </a:r>
            <a:r>
              <a:rPr lang="en-US" sz="1050" dirty="0">
                <a:latin typeface="+mj-lt"/>
                <a:cs typeface="Candara"/>
              </a:rPr>
              <a:t> t et al. NEJM 2014;370:2478-2486.</a:t>
            </a:r>
          </a:p>
          <a:p>
            <a:endParaRPr lang="en-US" sz="1050" dirty="0">
              <a:latin typeface="+mj-lt"/>
              <a:cs typeface="Candara"/>
            </a:endParaRPr>
          </a:p>
        </p:txBody>
      </p:sp>
    </p:spTree>
    <p:extLst>
      <p:ext uri="{BB962C8B-B14F-4D97-AF65-F5344CB8AC3E}">
        <p14:creationId xmlns:p14="http://schemas.microsoft.com/office/powerpoint/2010/main" val="19425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E622B97-EACB-4CCB-BAEC-682C5B481C99}"/>
              </a:ext>
            </a:extLst>
          </p:cNvPr>
          <p:cNvGraphicFramePr>
            <a:graphicFrameLocks noGrp="1"/>
          </p:cNvGraphicFramePr>
          <p:nvPr>
            <p:extLst>
              <p:ext uri="{D42A27DB-BD31-4B8C-83A1-F6EECF244321}">
                <p14:modId xmlns:p14="http://schemas.microsoft.com/office/powerpoint/2010/main" val="222594858"/>
              </p:ext>
            </p:extLst>
          </p:nvPr>
        </p:nvGraphicFramePr>
        <p:xfrm>
          <a:off x="506450" y="1182946"/>
          <a:ext cx="11179099" cy="1689465"/>
        </p:xfrm>
        <a:graphic>
          <a:graphicData uri="http://schemas.openxmlformats.org/drawingml/2006/table">
            <a:tbl>
              <a:tblPr firstRow="1" firstCol="1" bandRow="1"/>
              <a:tblGrid>
                <a:gridCol w="1342524">
                  <a:extLst>
                    <a:ext uri="{9D8B030D-6E8A-4147-A177-3AD203B41FA5}">
                      <a16:colId xmlns:a16="http://schemas.microsoft.com/office/drawing/2014/main" val="20000"/>
                    </a:ext>
                  </a:extLst>
                </a:gridCol>
                <a:gridCol w="1342524">
                  <a:extLst>
                    <a:ext uri="{9D8B030D-6E8A-4147-A177-3AD203B41FA5}">
                      <a16:colId xmlns:a16="http://schemas.microsoft.com/office/drawing/2014/main" val="20001"/>
                    </a:ext>
                  </a:extLst>
                </a:gridCol>
                <a:gridCol w="8494051">
                  <a:extLst>
                    <a:ext uri="{9D8B030D-6E8A-4147-A177-3AD203B41FA5}">
                      <a16:colId xmlns:a16="http://schemas.microsoft.com/office/drawing/2014/main" val="20002"/>
                    </a:ext>
                  </a:extLst>
                </a:gridCol>
              </a:tblGrid>
              <a:tr h="4207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SOR</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QOE</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3200" b="0" i="0" dirty="0">
                          <a:effectLst/>
                          <a:latin typeface="+mj-lt"/>
                          <a:ea typeface="Times New Roman"/>
                          <a:cs typeface="Candara"/>
                        </a:rPr>
                        <a:t>Recommendation</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2017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0" dirty="0">
                          <a:effectLst/>
                          <a:latin typeface="+mj-lt"/>
                          <a:ea typeface="Times New Roman"/>
                          <a:cs typeface="Candara"/>
                        </a:rPr>
                        <a:t>Strong</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800" b="1" i="0" dirty="0">
                          <a:effectLst/>
                          <a:latin typeface="+mj-lt"/>
                          <a:ea typeface="Times New Roman"/>
                          <a:cs typeface="Candara"/>
                        </a:rPr>
                        <a:t>Low Quality</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dirty="0">
                          <a:latin typeface="+mj-lt"/>
                          <a:cs typeface="Candara"/>
                        </a:rPr>
                        <a:t>At least 24 hours of ambulatory ECG monitoring to identify AF in patients with non-lacunar ESUS.</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299AFA0E-C395-441F-A2C7-5728901873B2}"/>
              </a:ext>
            </a:extLst>
          </p:cNvPr>
          <p:cNvGraphicFramePr>
            <a:graphicFrameLocks noGrp="1"/>
          </p:cNvGraphicFramePr>
          <p:nvPr>
            <p:extLst>
              <p:ext uri="{D42A27DB-BD31-4B8C-83A1-F6EECF244321}">
                <p14:modId xmlns:p14="http://schemas.microsoft.com/office/powerpoint/2010/main" val="3001066156"/>
              </p:ext>
            </p:extLst>
          </p:nvPr>
        </p:nvGraphicFramePr>
        <p:xfrm>
          <a:off x="506450" y="3716596"/>
          <a:ext cx="11179099" cy="1689465"/>
        </p:xfrm>
        <a:graphic>
          <a:graphicData uri="http://schemas.openxmlformats.org/drawingml/2006/table">
            <a:tbl>
              <a:tblPr firstRow="1" firstCol="1" bandRow="1"/>
              <a:tblGrid>
                <a:gridCol w="1342524">
                  <a:extLst>
                    <a:ext uri="{9D8B030D-6E8A-4147-A177-3AD203B41FA5}">
                      <a16:colId xmlns:a16="http://schemas.microsoft.com/office/drawing/2014/main" val="20000"/>
                    </a:ext>
                  </a:extLst>
                </a:gridCol>
                <a:gridCol w="1342524">
                  <a:extLst>
                    <a:ext uri="{9D8B030D-6E8A-4147-A177-3AD203B41FA5}">
                      <a16:colId xmlns:a16="http://schemas.microsoft.com/office/drawing/2014/main" val="20001"/>
                    </a:ext>
                  </a:extLst>
                </a:gridCol>
                <a:gridCol w="8494051">
                  <a:extLst>
                    <a:ext uri="{9D8B030D-6E8A-4147-A177-3AD203B41FA5}">
                      <a16:colId xmlns:a16="http://schemas.microsoft.com/office/drawing/2014/main" val="20002"/>
                    </a:ext>
                  </a:extLst>
                </a:gridCol>
              </a:tblGrid>
              <a:tr h="4207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SOR</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mj-lt"/>
                          <a:ea typeface="Calibri"/>
                          <a:cs typeface="Candara"/>
                        </a:rPr>
                        <a:t>QOE</a:t>
                      </a:r>
                      <a:endParaRPr lang="en-US" sz="3200" b="1" i="0" dirty="0">
                        <a:effectLst/>
                        <a:latin typeface="+mj-lt"/>
                        <a:ea typeface="Times New Roman"/>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3200" b="0" i="0" dirty="0">
                          <a:effectLst/>
                          <a:latin typeface="+mj-lt"/>
                          <a:ea typeface="Times New Roman"/>
                          <a:cs typeface="Candara"/>
                        </a:rPr>
                        <a:t>Recommendation</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2017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0" dirty="0">
                          <a:effectLst/>
                          <a:latin typeface="+mj-lt"/>
                          <a:ea typeface="Times New Roman"/>
                          <a:cs typeface="Candara"/>
                        </a:rPr>
                        <a:t>Weak</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300" b="1" i="0" dirty="0">
                          <a:effectLst/>
                          <a:latin typeface="+mj-lt"/>
                          <a:ea typeface="Times New Roman"/>
                          <a:cs typeface="Candara"/>
                        </a:rPr>
                        <a:t>Moderate </a:t>
                      </a:r>
                    </a:p>
                    <a:p>
                      <a:pPr marL="0" marR="0" algn="ctr">
                        <a:spcBef>
                          <a:spcPts val="0"/>
                        </a:spcBef>
                        <a:spcAft>
                          <a:spcPts val="0"/>
                        </a:spcAft>
                      </a:pPr>
                      <a:r>
                        <a:rPr lang="en-US" sz="2300" b="1" i="0" dirty="0">
                          <a:effectLst/>
                          <a:latin typeface="+mj-lt"/>
                          <a:ea typeface="Times New Roman"/>
                          <a:cs typeface="Candara"/>
                        </a:rPr>
                        <a:t>Quality</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i="0" u="none" kern="1200" baseline="0" dirty="0">
                          <a:solidFill>
                            <a:schemeClr val="tx1"/>
                          </a:solidFill>
                          <a:latin typeface="+mj-lt"/>
                          <a:ea typeface="+mn-ea"/>
                          <a:cs typeface="Candara"/>
                        </a:rPr>
                        <a:t>Additional monitoring for AF detection be performed for selected older patients with non-lacunar ESUS in whom AF is suspected but not proven. </a:t>
                      </a:r>
                      <a:endParaRPr lang="en-US" sz="2400" b="0" i="0" dirty="0">
                        <a:latin typeface="+mj-lt"/>
                        <a:cs typeface="Candara"/>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0868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2400403"/>
            <a:ext cx="10515600" cy="1325563"/>
          </a:xfrm>
        </p:spPr>
        <p:txBody>
          <a:bodyPr>
            <a:noAutofit/>
          </a:bodyPr>
          <a:lstStyle/>
          <a:p>
            <a:pPr algn="ctr"/>
            <a:br>
              <a:rPr lang="en-US" b="1" dirty="0"/>
            </a:br>
            <a:r>
              <a:rPr lang="en-CA" b="1" dirty="0"/>
              <a:t>Secondary Stroke Prevention</a:t>
            </a:r>
            <a:br>
              <a:rPr lang="en-US" b="1" dirty="0"/>
            </a:br>
            <a:endParaRPr lang="en-US" sz="4400" b="1" dirty="0"/>
          </a:p>
        </p:txBody>
      </p:sp>
    </p:spTree>
    <p:extLst>
      <p:ext uri="{BB962C8B-B14F-4D97-AF65-F5344CB8AC3E}">
        <p14:creationId xmlns:p14="http://schemas.microsoft.com/office/powerpoint/2010/main" val="2379978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p:txBody>
          <a:bodyPr/>
          <a:lstStyle/>
          <a:p>
            <a:r>
              <a:rPr lang="en-US" b="1" dirty="0"/>
              <a:t>Stroke on OAC – Potential Causes</a:t>
            </a:r>
          </a:p>
        </p:txBody>
      </p:sp>
      <p:sp>
        <p:nvSpPr>
          <p:cNvPr id="3" name="Content Placeholder 2">
            <a:extLst>
              <a:ext uri="{FF2B5EF4-FFF2-40B4-BE49-F238E27FC236}">
                <a16:creationId xmlns:a16="http://schemas.microsoft.com/office/drawing/2014/main" id="{768F2535-C138-4E63-A25A-C7936A26455F}"/>
              </a:ext>
            </a:extLst>
          </p:cNvPr>
          <p:cNvSpPr>
            <a:spLocks noGrp="1"/>
          </p:cNvSpPr>
          <p:nvPr>
            <p:ph idx="1"/>
          </p:nvPr>
        </p:nvSpPr>
        <p:spPr/>
        <p:txBody>
          <a:bodyPr/>
          <a:lstStyle/>
          <a:p>
            <a:r>
              <a:rPr lang="en-US" dirty="0"/>
              <a:t>Inadequate intensity of anticoagulation</a:t>
            </a:r>
          </a:p>
          <a:p>
            <a:pPr lvl="1"/>
            <a:r>
              <a:rPr lang="en-US" dirty="0"/>
              <a:t>INR (warfarin), dose (DOAC)</a:t>
            </a:r>
          </a:p>
          <a:p>
            <a:pPr lvl="1"/>
            <a:endParaRPr lang="en-US" dirty="0"/>
          </a:p>
          <a:p>
            <a:r>
              <a:rPr lang="en-US" dirty="0"/>
              <a:t>Suboptimal adherence or persistence</a:t>
            </a:r>
          </a:p>
          <a:p>
            <a:endParaRPr lang="en-US" dirty="0"/>
          </a:p>
          <a:p>
            <a:r>
              <a:rPr lang="en-US" dirty="0"/>
              <a:t>Alternate Stroke Etiology</a:t>
            </a:r>
          </a:p>
          <a:p>
            <a:pPr lvl="1"/>
            <a:r>
              <a:rPr lang="en-US" dirty="0" err="1"/>
              <a:t>Eg.</a:t>
            </a:r>
            <a:r>
              <a:rPr lang="en-US" dirty="0"/>
              <a:t> Carotid stenosis, ICAD, dissection, vasculitis, hemodynamic</a:t>
            </a:r>
          </a:p>
          <a:p>
            <a:pPr lvl="1"/>
            <a:endParaRPr lang="en-US" dirty="0"/>
          </a:p>
          <a:p>
            <a:r>
              <a:rPr lang="en-US" dirty="0"/>
              <a:t>Suboptimal Risk Factor management</a:t>
            </a:r>
          </a:p>
        </p:txBody>
      </p:sp>
    </p:spTree>
    <p:extLst>
      <p:ext uri="{BB962C8B-B14F-4D97-AF65-F5344CB8AC3E}">
        <p14:creationId xmlns:p14="http://schemas.microsoft.com/office/powerpoint/2010/main" val="2873589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p:txBody>
          <a:bodyPr/>
          <a:lstStyle/>
          <a:p>
            <a:r>
              <a:rPr lang="en-US" b="1" dirty="0"/>
              <a:t>Stroke on OAC – Recommendation</a:t>
            </a:r>
          </a:p>
        </p:txBody>
      </p:sp>
      <p:sp>
        <p:nvSpPr>
          <p:cNvPr id="3" name="Content Placeholder 2">
            <a:extLst>
              <a:ext uri="{FF2B5EF4-FFF2-40B4-BE49-F238E27FC236}">
                <a16:creationId xmlns:a16="http://schemas.microsoft.com/office/drawing/2014/main" id="{76BC2639-3263-49D6-8E67-F0F2870C8E0B}"/>
              </a:ext>
            </a:extLst>
          </p:cNvPr>
          <p:cNvSpPr>
            <a:spLocks noGrp="1"/>
          </p:cNvSpPr>
          <p:nvPr>
            <p:ph idx="1"/>
          </p:nvPr>
        </p:nvSpPr>
        <p:spPr>
          <a:xfrm>
            <a:off x="838200" y="1635167"/>
            <a:ext cx="10515600" cy="4351338"/>
          </a:xfrm>
        </p:spPr>
        <p:txBody>
          <a:bodyPr/>
          <a:lstStyle/>
          <a:p>
            <a:r>
              <a:rPr lang="en-CA" dirty="0"/>
              <a:t>We recommend that patients with AF who experience an ischemic stroke while receiving OAC be managed acutely according to the secondary stroke prevention practice guidelines (e.g. Canadian Stroke Best Practice Recommendations), with emphasis on addressing OAC medication adherence, ensuring correct OAC dosing and avoidance of drug interactions, identifying and treating other potential causes for the stroke other than AF, and promoting general vascular risk factor modification and healthy lifestyle choices (Strong Recommendation; Moderate-Quality Evidence).</a:t>
            </a:r>
            <a:endParaRPr lang="en-US" dirty="0"/>
          </a:p>
          <a:p>
            <a:endParaRPr lang="en-US" dirty="0"/>
          </a:p>
        </p:txBody>
      </p:sp>
    </p:spTree>
    <p:extLst>
      <p:ext uri="{BB962C8B-B14F-4D97-AF65-F5344CB8AC3E}">
        <p14:creationId xmlns:p14="http://schemas.microsoft.com/office/powerpoint/2010/main" val="3759735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Stroke on OAC – Practical Approach</a:t>
            </a:r>
          </a:p>
        </p:txBody>
      </p:sp>
      <p:sp>
        <p:nvSpPr>
          <p:cNvPr id="3" name="Content Placeholder 2"/>
          <p:cNvSpPr>
            <a:spLocks noGrp="1"/>
          </p:cNvSpPr>
          <p:nvPr>
            <p:ph idx="1"/>
          </p:nvPr>
        </p:nvSpPr>
        <p:spPr/>
        <p:txBody>
          <a:bodyPr>
            <a:normAutofit lnSpcReduction="10000"/>
          </a:bodyPr>
          <a:lstStyle/>
          <a:p>
            <a:r>
              <a:rPr lang="en-US" dirty="0"/>
              <a:t>Confirm diagnosis</a:t>
            </a:r>
          </a:p>
          <a:p>
            <a:pPr lvl="1"/>
            <a:r>
              <a:rPr lang="en-US" dirty="0"/>
              <a:t>CT/MRI, clinical evaluation to exclude mimics</a:t>
            </a:r>
          </a:p>
          <a:p>
            <a:pPr lvl="1"/>
            <a:r>
              <a:rPr lang="en-US" dirty="0"/>
              <a:t>TIA over diagnosed</a:t>
            </a:r>
          </a:p>
          <a:p>
            <a:r>
              <a:rPr lang="en-US" dirty="0"/>
              <a:t>Etiologic investigation</a:t>
            </a:r>
          </a:p>
          <a:p>
            <a:pPr lvl="1"/>
            <a:r>
              <a:rPr lang="en-US" dirty="0"/>
              <a:t>Vascular imaging critical </a:t>
            </a:r>
          </a:p>
          <a:p>
            <a:r>
              <a:rPr lang="en-US" dirty="0"/>
              <a:t>Medication adherence</a:t>
            </a:r>
          </a:p>
          <a:p>
            <a:pPr lvl="1"/>
            <a:r>
              <a:rPr lang="en-US" dirty="0"/>
              <a:t>Dosing/intensity, medication interaction</a:t>
            </a:r>
          </a:p>
          <a:p>
            <a:r>
              <a:rPr lang="en-US" dirty="0"/>
              <a:t>Risk factor optimization</a:t>
            </a:r>
          </a:p>
          <a:p>
            <a:r>
              <a:rPr lang="en-US" dirty="0"/>
              <a:t>Determine if change required to OAC</a:t>
            </a:r>
          </a:p>
          <a:p>
            <a:pPr lvl="1"/>
            <a:r>
              <a:rPr lang="en-US" dirty="0"/>
              <a:t>Interruption, change on </a:t>
            </a:r>
            <a:r>
              <a:rPr lang="en-US" dirty="0" err="1"/>
              <a:t>reinitiation</a:t>
            </a:r>
            <a:endParaRPr lang="en-US" dirty="0"/>
          </a:p>
        </p:txBody>
      </p:sp>
    </p:spTree>
    <p:extLst>
      <p:ext uri="{BB962C8B-B14F-4D97-AF65-F5344CB8AC3E}">
        <p14:creationId xmlns:p14="http://schemas.microsoft.com/office/powerpoint/2010/main" val="1314393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Timing of OAC initiation after ischemic stroke in patients with AF</a:t>
            </a:r>
          </a:p>
        </p:txBody>
      </p:sp>
      <p:sp>
        <p:nvSpPr>
          <p:cNvPr id="3" name="Content Placeholder 2"/>
          <p:cNvSpPr>
            <a:spLocks noGrp="1"/>
          </p:cNvSpPr>
          <p:nvPr>
            <p:ph idx="1"/>
          </p:nvPr>
        </p:nvSpPr>
        <p:spPr>
          <a:xfrm>
            <a:off x="838199" y="1588869"/>
            <a:ext cx="10515601" cy="4351338"/>
          </a:xfrm>
        </p:spPr>
        <p:txBody>
          <a:bodyPr/>
          <a:lstStyle/>
          <a:p>
            <a:endParaRPr lang="en-CA" dirty="0"/>
          </a:p>
          <a:p>
            <a:endParaRPr lang="en-CA" dirty="0"/>
          </a:p>
          <a:p>
            <a:r>
              <a:rPr lang="en-CA" dirty="0"/>
              <a:t>We recommend that the timing of initiation of anticoagulant therapy following an ischaemic stroke should be individualised and take into account the competing risks of recurrent stroke against the risk of haemorrhagic transformation of infarction (Strong Recommendation; Moderate-Quality Evidence).</a:t>
            </a:r>
            <a:endParaRPr lang="en-US" dirty="0"/>
          </a:p>
          <a:p>
            <a:endParaRPr lang="en-US" dirty="0"/>
          </a:p>
        </p:txBody>
      </p:sp>
    </p:spTree>
    <p:extLst>
      <p:ext uri="{BB962C8B-B14F-4D97-AF65-F5344CB8AC3E}">
        <p14:creationId xmlns:p14="http://schemas.microsoft.com/office/powerpoint/2010/main" val="4205685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1949" y="998870"/>
            <a:ext cx="7893934" cy="5770737"/>
          </a:xfrm>
          <a:prstGeom prst="rect">
            <a:avLst/>
          </a:prstGeom>
        </p:spPr>
      </p:pic>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a:xfrm>
            <a:off x="635159" y="0"/>
            <a:ext cx="10921679" cy="1325563"/>
          </a:xfrm>
        </p:spPr>
        <p:txBody>
          <a:bodyPr/>
          <a:lstStyle/>
          <a:p>
            <a:r>
              <a:rPr lang="en-US" b="1" dirty="0"/>
              <a:t>Timing of initiation of OAC – Practical approach</a:t>
            </a:r>
          </a:p>
        </p:txBody>
      </p:sp>
    </p:spTree>
    <p:extLst>
      <p:ext uri="{BB962C8B-B14F-4D97-AF65-F5344CB8AC3E}">
        <p14:creationId xmlns:p14="http://schemas.microsoft.com/office/powerpoint/2010/main" val="2078744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2400403"/>
            <a:ext cx="10515600" cy="1325563"/>
          </a:xfrm>
        </p:spPr>
        <p:txBody>
          <a:bodyPr>
            <a:noAutofit/>
          </a:bodyPr>
          <a:lstStyle/>
          <a:p>
            <a:pPr algn="ctr"/>
            <a:br>
              <a:rPr lang="en-US" b="1" dirty="0"/>
            </a:br>
            <a:r>
              <a:rPr lang="en-CA" b="1" dirty="0"/>
              <a:t>Rate and Rhythm</a:t>
            </a:r>
            <a:br>
              <a:rPr lang="en-CA" b="1" dirty="0"/>
            </a:br>
            <a:r>
              <a:rPr lang="en-CA" b="1" dirty="0"/>
              <a:t>Acute and Non-Acute</a:t>
            </a:r>
            <a:br>
              <a:rPr lang="en-US" b="1" dirty="0"/>
            </a:br>
            <a:endParaRPr lang="en-US" sz="4400" b="1" dirty="0"/>
          </a:p>
        </p:txBody>
      </p:sp>
    </p:spTree>
    <p:extLst>
      <p:ext uri="{BB962C8B-B14F-4D97-AF65-F5344CB8AC3E}">
        <p14:creationId xmlns:p14="http://schemas.microsoft.com/office/powerpoint/2010/main" val="214587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2BF1E3-7CFB-4CA3-AD53-2C0ECB0A0A08}"/>
              </a:ext>
            </a:extLst>
          </p:cNvPr>
          <p:cNvGrpSpPr/>
          <p:nvPr/>
        </p:nvGrpSpPr>
        <p:grpSpPr>
          <a:xfrm>
            <a:off x="1215343" y="775505"/>
            <a:ext cx="9132590" cy="5180438"/>
            <a:chOff x="1981276" y="1429200"/>
            <a:chExt cx="8247312" cy="4633200"/>
          </a:xfrm>
        </p:grpSpPr>
        <p:pic>
          <p:nvPicPr>
            <p:cNvPr id="5" name="Picture 4">
              <a:extLst>
                <a:ext uri="{FF2B5EF4-FFF2-40B4-BE49-F238E27FC236}">
                  <a16:creationId xmlns:a16="http://schemas.microsoft.com/office/drawing/2014/main" id="{EDBD9548-4D11-4477-BDCD-7D24A45ECEA3}"/>
                </a:ext>
              </a:extLst>
            </p:cNvPr>
            <p:cNvPicPr>
              <a:picLocks noChangeAspect="1"/>
            </p:cNvPicPr>
            <p:nvPr/>
          </p:nvPicPr>
          <p:blipFill rotWithShape="1">
            <a:blip r:embed="rId3">
              <a:extLst>
                <a:ext uri="{28A0092B-C50C-407E-A947-70E740481C1C}">
                  <a14:useLocalDpi xmlns:a14="http://schemas.microsoft.com/office/drawing/2010/main"/>
                </a:ext>
              </a:extLst>
            </a:blip>
            <a:srcRect b="55856"/>
            <a:stretch/>
          </p:blipFill>
          <p:spPr>
            <a:xfrm>
              <a:off x="1981276" y="1429200"/>
              <a:ext cx="8247312" cy="4633200"/>
            </a:xfrm>
            <a:prstGeom prst="rect">
              <a:avLst/>
            </a:prstGeom>
          </p:spPr>
        </p:pic>
        <p:sp>
          <p:nvSpPr>
            <p:cNvPr id="6" name="TextBox 5">
              <a:extLst>
                <a:ext uri="{FF2B5EF4-FFF2-40B4-BE49-F238E27FC236}">
                  <a16:creationId xmlns:a16="http://schemas.microsoft.com/office/drawing/2014/main" id="{47CABE16-353B-44E7-9A5C-74DB2C9BF332}"/>
                </a:ext>
              </a:extLst>
            </p:cNvPr>
            <p:cNvSpPr txBox="1"/>
            <p:nvPr/>
          </p:nvSpPr>
          <p:spPr>
            <a:xfrm>
              <a:off x="2799468" y="1463041"/>
              <a:ext cx="5421677" cy="369332"/>
            </a:xfrm>
            <a:prstGeom prst="rect">
              <a:avLst/>
            </a:prstGeom>
            <a:solidFill>
              <a:schemeClr val="bg1"/>
            </a:solidFill>
          </p:spPr>
          <p:txBody>
            <a:bodyPr wrap="none" rtlCol="0">
              <a:spAutoFit/>
            </a:bodyPr>
            <a:lstStyle/>
            <a:p>
              <a:r>
                <a:rPr lang="en-US" dirty="0"/>
                <a:t>                                                                                                    </a:t>
              </a:r>
            </a:p>
          </p:txBody>
        </p:sp>
      </p:grpSp>
      <p:sp>
        <p:nvSpPr>
          <p:cNvPr id="2" name="Title 1">
            <a:extLst>
              <a:ext uri="{FF2B5EF4-FFF2-40B4-BE49-F238E27FC236}">
                <a16:creationId xmlns:a16="http://schemas.microsoft.com/office/drawing/2014/main" id="{610E2A1F-29CA-4AA7-B025-63F87879CDE3}"/>
              </a:ext>
            </a:extLst>
          </p:cNvPr>
          <p:cNvSpPr>
            <a:spLocks noGrp="1"/>
          </p:cNvSpPr>
          <p:nvPr>
            <p:ph type="title"/>
          </p:nvPr>
        </p:nvSpPr>
        <p:spPr>
          <a:xfrm>
            <a:off x="836463" y="-3488"/>
            <a:ext cx="10515600" cy="1325563"/>
          </a:xfrm>
        </p:spPr>
        <p:txBody>
          <a:bodyPr/>
          <a:lstStyle/>
          <a:p>
            <a:r>
              <a:rPr lang="en-US" b="1" dirty="0"/>
              <a:t>Approach to Rate and Rhythm for AF</a:t>
            </a:r>
          </a:p>
        </p:txBody>
      </p:sp>
      <p:sp>
        <p:nvSpPr>
          <p:cNvPr id="8" name="Text Box 27">
            <a:extLst>
              <a:ext uri="{FF2B5EF4-FFF2-40B4-BE49-F238E27FC236}">
                <a16:creationId xmlns:a16="http://schemas.microsoft.com/office/drawing/2014/main" id="{EE09627C-B8A1-44B7-ACF6-A0DF286175FB}"/>
              </a:ext>
            </a:extLst>
          </p:cNvPr>
          <p:cNvSpPr txBox="1">
            <a:spLocks noChangeArrowheads="1"/>
          </p:cNvSpPr>
          <p:nvPr/>
        </p:nvSpPr>
        <p:spPr bwMode="auto">
          <a:xfrm>
            <a:off x="1611378" y="6139148"/>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(in press)</a:t>
            </a:r>
          </a:p>
        </p:txBody>
      </p:sp>
      <p:cxnSp>
        <p:nvCxnSpPr>
          <p:cNvPr id="14" name="Straight Connector 13">
            <a:extLst>
              <a:ext uri="{FF2B5EF4-FFF2-40B4-BE49-F238E27FC236}">
                <a16:creationId xmlns:a16="http://schemas.microsoft.com/office/drawing/2014/main" id="{EB319A5E-4E3A-4E60-A04B-8CDF9338F5E2}"/>
              </a:ext>
            </a:extLst>
          </p:cNvPr>
          <p:cNvCxnSpPr>
            <a:cxnSpLocks/>
          </p:cNvCxnSpPr>
          <p:nvPr/>
        </p:nvCxnSpPr>
        <p:spPr>
          <a:xfrm flipH="1">
            <a:off x="4721475" y="5161288"/>
            <a:ext cx="122385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C992528-A84C-455D-9DA3-0BF57DA73C39}"/>
              </a:ext>
            </a:extLst>
          </p:cNvPr>
          <p:cNvCxnSpPr>
            <a:cxnSpLocks/>
          </p:cNvCxnSpPr>
          <p:nvPr/>
        </p:nvCxnSpPr>
        <p:spPr>
          <a:xfrm flipH="1">
            <a:off x="4721475" y="5147921"/>
            <a:ext cx="122385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567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0D77-7884-40C9-964A-2035F183A3C4}"/>
              </a:ext>
            </a:extLst>
          </p:cNvPr>
          <p:cNvSpPr>
            <a:spLocks noGrp="1"/>
          </p:cNvSpPr>
          <p:nvPr>
            <p:ph idx="1"/>
          </p:nvPr>
        </p:nvSpPr>
        <p:spPr>
          <a:xfrm>
            <a:off x="838198" y="2046647"/>
            <a:ext cx="10805161" cy="3835993"/>
          </a:xfrm>
        </p:spPr>
        <p:txBody>
          <a:bodyPr>
            <a:normAutofit/>
          </a:bodyPr>
          <a:lstStyle/>
          <a:p>
            <a:pPr marL="0" indent="0">
              <a:buNone/>
            </a:pPr>
            <a:r>
              <a:rPr lang="en-US" b="1" dirty="0">
                <a:solidFill>
                  <a:srgbClr val="800000"/>
                </a:solidFill>
              </a:rPr>
              <a:t>Methodology: Grading of Recommendations Assessment, Development and Evaluation (GRADE)</a:t>
            </a:r>
          </a:p>
          <a:p>
            <a:pPr marL="0" lvl="1" indent="0">
              <a:buNone/>
              <a:defRPr/>
            </a:pPr>
            <a:endParaRPr lang="en-CA" b="1" dirty="0">
              <a:latin typeface="Calibri" panose="020F0502020204030204" pitchFamily="34" charset="0"/>
              <a:cs typeface="Calibri" panose="020F0502020204030204" pitchFamily="34" charset="0"/>
            </a:endParaRPr>
          </a:p>
          <a:p>
            <a:pPr marL="0" lvl="1" indent="0">
              <a:buNone/>
              <a:defRPr/>
            </a:pPr>
            <a:r>
              <a:rPr lang="en-CA" b="1" dirty="0">
                <a:latin typeface="Calibri" panose="020F0502020204030204" pitchFamily="34" charset="0"/>
                <a:cs typeface="Calibri" panose="020F0502020204030204" pitchFamily="34" charset="0"/>
              </a:rPr>
              <a:t>Quality of Evidence: </a:t>
            </a:r>
          </a:p>
          <a:p>
            <a:pPr lvl="1">
              <a:defRPr/>
            </a:pPr>
            <a:r>
              <a:rPr lang="en-CA" sz="2100" b="1" dirty="0">
                <a:latin typeface="Calibri" panose="020F0502020204030204" pitchFamily="34" charset="0"/>
                <a:cs typeface="Calibri" panose="020F0502020204030204" pitchFamily="34" charset="0"/>
              </a:rPr>
              <a:t>High: </a:t>
            </a:r>
            <a:r>
              <a:rPr lang="en-CA" sz="2100" b="0" dirty="0">
                <a:latin typeface="Calibri" panose="020F0502020204030204" pitchFamily="34" charset="0"/>
                <a:cs typeface="Calibri" panose="020F0502020204030204" pitchFamily="34" charset="0"/>
              </a:rPr>
              <a:t>Further research is very unlikely to change our confidence in the estimate of effect </a:t>
            </a:r>
          </a:p>
          <a:p>
            <a:pPr lvl="1">
              <a:defRPr/>
            </a:pPr>
            <a:r>
              <a:rPr lang="en-CA" sz="2100" b="1" dirty="0">
                <a:latin typeface="Calibri" panose="020F0502020204030204" pitchFamily="34" charset="0"/>
                <a:cs typeface="Calibri" panose="020F0502020204030204" pitchFamily="34" charset="0"/>
              </a:rPr>
              <a:t>Moderate: </a:t>
            </a:r>
            <a:r>
              <a:rPr lang="en-CA" sz="2100" b="0" dirty="0">
                <a:latin typeface="Calibri" panose="020F0502020204030204" pitchFamily="34" charset="0"/>
                <a:cs typeface="Calibri" panose="020F0502020204030204" pitchFamily="34" charset="0"/>
              </a:rPr>
              <a:t>Further research is likely to have an important impact on our confidence in the estimate of effect and may change the estimate </a:t>
            </a:r>
          </a:p>
          <a:p>
            <a:pPr lvl="1">
              <a:defRPr/>
            </a:pPr>
            <a:r>
              <a:rPr lang="en-CA" sz="2100" b="1" dirty="0">
                <a:latin typeface="Calibri" panose="020F0502020204030204" pitchFamily="34" charset="0"/>
                <a:cs typeface="Calibri" panose="020F0502020204030204" pitchFamily="34" charset="0"/>
              </a:rPr>
              <a:t>Low: </a:t>
            </a:r>
            <a:r>
              <a:rPr lang="en-CA" sz="2100" b="0" dirty="0">
                <a:latin typeface="Calibri" panose="020F0502020204030204" pitchFamily="34" charset="0"/>
                <a:cs typeface="Calibri" panose="020F0502020204030204" pitchFamily="34" charset="0"/>
              </a:rPr>
              <a:t>Further research is very likely to have an important impact on our confidence in the estimate of effect and is likely to change the estimate </a:t>
            </a:r>
          </a:p>
          <a:p>
            <a:pPr lvl="1">
              <a:defRPr/>
            </a:pPr>
            <a:r>
              <a:rPr lang="en-CA" sz="2100" b="1" dirty="0">
                <a:latin typeface="Calibri" panose="020F0502020204030204" pitchFamily="34" charset="0"/>
                <a:cs typeface="Calibri" panose="020F0502020204030204" pitchFamily="34" charset="0"/>
              </a:rPr>
              <a:t>Very Low: </a:t>
            </a:r>
            <a:r>
              <a:rPr lang="en-CA" sz="2100" b="0" dirty="0">
                <a:latin typeface="Calibri" panose="020F0502020204030204" pitchFamily="34" charset="0"/>
                <a:cs typeface="Calibri" panose="020F0502020204030204" pitchFamily="34" charset="0"/>
              </a:rPr>
              <a:t>Any estimate of effect is very uncertain</a:t>
            </a:r>
          </a:p>
        </p:txBody>
      </p:sp>
      <p:sp>
        <p:nvSpPr>
          <p:cNvPr id="5" name="TextBox 2">
            <a:extLst>
              <a:ext uri="{FF2B5EF4-FFF2-40B4-BE49-F238E27FC236}">
                <a16:creationId xmlns:a16="http://schemas.microsoft.com/office/drawing/2014/main" id="{3CF46DFB-63A5-47E7-BBC1-0AB50BDECB17}"/>
              </a:ext>
            </a:extLst>
          </p:cNvPr>
          <p:cNvSpPr txBox="1">
            <a:spLocks noChangeArrowheads="1"/>
          </p:cNvSpPr>
          <p:nvPr/>
        </p:nvSpPr>
        <p:spPr bwMode="auto">
          <a:xfrm>
            <a:off x="838198" y="6020341"/>
            <a:ext cx="10637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fr-FR" sz="1800" i="1" dirty="0">
                <a:solidFill>
                  <a:srgbClr val="FF0000"/>
                </a:solidFill>
                <a:latin typeface="Calibri" panose="020F0502020204030204" pitchFamily="34" charset="0"/>
              </a:rPr>
              <a:t>For more information on the GRADE process and development of recommendations visit </a:t>
            </a:r>
            <a:r>
              <a:rPr lang="en-CA" altLang="fr-FR" sz="1800" i="1" u="sng" dirty="0">
                <a:solidFill>
                  <a:srgbClr val="FF0000"/>
                </a:solidFill>
                <a:latin typeface="Calibri" panose="020F0502020204030204" pitchFamily="34" charset="0"/>
              </a:rPr>
              <a:t>www.ccs.ca</a:t>
            </a:r>
            <a:r>
              <a:rPr lang="en-CA" altLang="fr-FR" sz="1800" i="1" dirty="0">
                <a:solidFill>
                  <a:srgbClr val="FF0000"/>
                </a:solidFill>
                <a:latin typeface="Calibri" panose="020F0502020204030204" pitchFamily="34" charset="0"/>
              </a:rPr>
              <a:t>. </a:t>
            </a:r>
          </a:p>
        </p:txBody>
      </p:sp>
      <p:sp>
        <p:nvSpPr>
          <p:cNvPr id="7" name="Title 1">
            <a:extLst>
              <a:ext uri="{FF2B5EF4-FFF2-40B4-BE49-F238E27FC236}">
                <a16:creationId xmlns:a16="http://schemas.microsoft.com/office/drawing/2014/main" id="{08F2B6AE-BF27-0B4A-8DFD-332773F9CFA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2020 CCS/CHRS Comprehensive Guidelines for the Management of Atrial Fibrillation</a:t>
            </a:r>
          </a:p>
        </p:txBody>
      </p:sp>
    </p:spTree>
    <p:extLst>
      <p:ext uri="{BB962C8B-B14F-4D97-AF65-F5344CB8AC3E}">
        <p14:creationId xmlns:p14="http://schemas.microsoft.com/office/powerpoint/2010/main" val="2436010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C89D-FCC1-4838-9A3C-EB127C62C872}"/>
              </a:ext>
            </a:extLst>
          </p:cNvPr>
          <p:cNvSpPr>
            <a:spLocks noGrp="1"/>
          </p:cNvSpPr>
          <p:nvPr>
            <p:ph type="title"/>
          </p:nvPr>
        </p:nvSpPr>
        <p:spPr>
          <a:xfrm>
            <a:off x="745603" y="-7366"/>
            <a:ext cx="10515600" cy="1325563"/>
          </a:xfrm>
        </p:spPr>
        <p:txBody>
          <a:bodyPr/>
          <a:lstStyle/>
          <a:p>
            <a:r>
              <a:rPr lang="en-US" b="1" dirty="0"/>
              <a:t>Long-Term Rate Control</a:t>
            </a:r>
          </a:p>
        </p:txBody>
      </p:sp>
      <p:sp>
        <p:nvSpPr>
          <p:cNvPr id="14" name="Text Box 27">
            <a:extLst>
              <a:ext uri="{FF2B5EF4-FFF2-40B4-BE49-F238E27FC236}">
                <a16:creationId xmlns:a16="http://schemas.microsoft.com/office/drawing/2014/main" id="{8CD5C6D9-77D7-47A4-8E6F-DA950FB7C5D5}"/>
              </a:ext>
            </a:extLst>
          </p:cNvPr>
          <p:cNvSpPr txBox="1">
            <a:spLocks noChangeArrowheads="1"/>
          </p:cNvSpPr>
          <p:nvPr/>
        </p:nvSpPr>
        <p:spPr bwMode="auto">
          <a:xfrm>
            <a:off x="1611378" y="6139148"/>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(in press)</a:t>
            </a:r>
          </a:p>
        </p:txBody>
      </p:sp>
      <p:pic>
        <p:nvPicPr>
          <p:cNvPr id="3" name="Picture 2">
            <a:extLst>
              <a:ext uri="{FF2B5EF4-FFF2-40B4-BE49-F238E27FC236}">
                <a16:creationId xmlns:a16="http://schemas.microsoft.com/office/drawing/2014/main" id="{65D5FA0B-9250-41F4-BE6D-61BA9BCD448E}"/>
              </a:ext>
            </a:extLst>
          </p:cNvPr>
          <p:cNvPicPr>
            <a:picLocks noChangeAspect="1"/>
          </p:cNvPicPr>
          <p:nvPr/>
        </p:nvPicPr>
        <p:blipFill rotWithShape="1">
          <a:blip r:embed="rId3">
            <a:extLst>
              <a:ext uri="{28A0092B-C50C-407E-A947-70E740481C1C}">
                <a14:useLocalDpi xmlns:a14="http://schemas.microsoft.com/office/drawing/2010/main"/>
              </a:ext>
            </a:extLst>
          </a:blip>
          <a:srcRect r="21184" b="62509"/>
          <a:stretch/>
        </p:blipFill>
        <p:spPr>
          <a:xfrm>
            <a:off x="1767016" y="1010061"/>
            <a:ext cx="8472773" cy="5129087"/>
          </a:xfrm>
          <a:prstGeom prst="rect">
            <a:avLst/>
          </a:prstGeom>
        </p:spPr>
      </p:pic>
    </p:spTree>
    <p:extLst>
      <p:ext uri="{BB962C8B-B14F-4D97-AF65-F5344CB8AC3E}">
        <p14:creationId xmlns:p14="http://schemas.microsoft.com/office/powerpoint/2010/main" val="4248983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69E-15C8-474E-9428-C2722FDC4FB2}"/>
              </a:ext>
            </a:extLst>
          </p:cNvPr>
          <p:cNvSpPr>
            <a:spLocks noGrp="1"/>
          </p:cNvSpPr>
          <p:nvPr>
            <p:ph type="title"/>
          </p:nvPr>
        </p:nvSpPr>
        <p:spPr>
          <a:xfrm>
            <a:off x="584295" y="43259"/>
            <a:ext cx="10515600" cy="1325563"/>
          </a:xfrm>
        </p:spPr>
        <p:txBody>
          <a:bodyPr/>
          <a:lstStyle/>
          <a:p>
            <a:r>
              <a:rPr lang="en-US" b="1" dirty="0"/>
              <a:t>Long-Term Rhythm Control</a:t>
            </a:r>
          </a:p>
        </p:txBody>
      </p:sp>
      <p:sp>
        <p:nvSpPr>
          <p:cNvPr id="5" name="Text Box 27">
            <a:extLst>
              <a:ext uri="{FF2B5EF4-FFF2-40B4-BE49-F238E27FC236}">
                <a16:creationId xmlns:a16="http://schemas.microsoft.com/office/drawing/2014/main" id="{FB3660E1-D767-4250-BC13-2C4B10E5D5B5}"/>
              </a:ext>
            </a:extLst>
          </p:cNvPr>
          <p:cNvSpPr txBox="1">
            <a:spLocks noChangeArrowheads="1"/>
          </p:cNvSpPr>
          <p:nvPr/>
        </p:nvSpPr>
        <p:spPr bwMode="auto">
          <a:xfrm>
            <a:off x="1611378" y="6139148"/>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(in press)</a:t>
            </a:r>
          </a:p>
        </p:txBody>
      </p:sp>
      <p:pic>
        <p:nvPicPr>
          <p:cNvPr id="19" name="Picture 18" descr="Diagram&#10;&#10;Description automatically generated">
            <a:extLst>
              <a:ext uri="{FF2B5EF4-FFF2-40B4-BE49-F238E27FC236}">
                <a16:creationId xmlns:a16="http://schemas.microsoft.com/office/drawing/2014/main" id="{2A3B4151-B6CA-473F-89FC-1536FF2D8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983" y="1191229"/>
            <a:ext cx="9860035" cy="4693377"/>
          </a:xfrm>
          <a:prstGeom prst="rect">
            <a:avLst/>
          </a:prstGeom>
        </p:spPr>
      </p:pic>
    </p:spTree>
    <p:extLst>
      <p:ext uri="{BB962C8B-B14F-4D97-AF65-F5344CB8AC3E}">
        <p14:creationId xmlns:p14="http://schemas.microsoft.com/office/powerpoint/2010/main" val="72140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9EC-0FC5-473B-B2D7-D41B15985079}"/>
              </a:ext>
            </a:extLst>
          </p:cNvPr>
          <p:cNvSpPr>
            <a:spLocks noGrp="1"/>
          </p:cNvSpPr>
          <p:nvPr>
            <p:ph type="title"/>
          </p:nvPr>
        </p:nvSpPr>
        <p:spPr>
          <a:xfrm>
            <a:off x="444660" y="0"/>
            <a:ext cx="10515600" cy="1325563"/>
          </a:xfrm>
        </p:spPr>
        <p:txBody>
          <a:bodyPr/>
          <a:lstStyle/>
          <a:p>
            <a:r>
              <a:rPr lang="en-US" b="1" dirty="0"/>
              <a:t>Approach to Acute AF/AFL</a:t>
            </a:r>
          </a:p>
        </p:txBody>
      </p:sp>
      <p:sp>
        <p:nvSpPr>
          <p:cNvPr id="5" name="Text Box 27">
            <a:extLst>
              <a:ext uri="{FF2B5EF4-FFF2-40B4-BE49-F238E27FC236}">
                <a16:creationId xmlns:a16="http://schemas.microsoft.com/office/drawing/2014/main" id="{386B5D09-5F8D-4B34-9478-E4B85439A66E}"/>
              </a:ext>
            </a:extLst>
          </p:cNvPr>
          <p:cNvSpPr txBox="1">
            <a:spLocks noChangeArrowheads="1"/>
          </p:cNvSpPr>
          <p:nvPr/>
        </p:nvSpPr>
        <p:spPr bwMode="auto">
          <a:xfrm>
            <a:off x="1611378" y="6139148"/>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(in press)</a:t>
            </a:r>
          </a:p>
        </p:txBody>
      </p:sp>
      <p:pic>
        <p:nvPicPr>
          <p:cNvPr id="3" name="Picture 2">
            <a:extLst>
              <a:ext uri="{FF2B5EF4-FFF2-40B4-BE49-F238E27FC236}">
                <a16:creationId xmlns:a16="http://schemas.microsoft.com/office/drawing/2014/main" id="{2FDD77AC-3689-4BFD-9E1D-0C31A9446867}"/>
              </a:ext>
            </a:extLst>
          </p:cNvPr>
          <p:cNvPicPr>
            <a:picLocks noChangeAspect="1"/>
          </p:cNvPicPr>
          <p:nvPr/>
        </p:nvPicPr>
        <p:blipFill rotWithShape="1">
          <a:blip r:embed="rId3">
            <a:extLst>
              <a:ext uri="{28A0092B-C50C-407E-A947-70E740481C1C}">
                <a14:useLocalDpi xmlns:a14="http://schemas.microsoft.com/office/drawing/2010/main"/>
              </a:ext>
            </a:extLst>
          </a:blip>
          <a:srcRect r="16828" b="62047"/>
          <a:stretch/>
        </p:blipFill>
        <p:spPr>
          <a:xfrm>
            <a:off x="1346834" y="1080343"/>
            <a:ext cx="8711252" cy="5058805"/>
          </a:xfrm>
          <a:prstGeom prst="rect">
            <a:avLst/>
          </a:prstGeom>
        </p:spPr>
      </p:pic>
    </p:spTree>
    <p:extLst>
      <p:ext uri="{BB962C8B-B14F-4D97-AF65-F5344CB8AC3E}">
        <p14:creationId xmlns:p14="http://schemas.microsoft.com/office/powerpoint/2010/main" val="197931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B756B-DB7B-4E95-A129-D5A73B85CCFF}"/>
              </a:ext>
            </a:extLst>
          </p:cNvPr>
          <p:cNvPicPr>
            <a:picLocks noChangeAspect="1"/>
          </p:cNvPicPr>
          <p:nvPr/>
        </p:nvPicPr>
        <p:blipFill rotWithShape="1">
          <a:blip r:embed="rId2">
            <a:extLst>
              <a:ext uri="{28A0092B-C50C-407E-A947-70E740481C1C}">
                <a14:useLocalDpi xmlns:a14="http://schemas.microsoft.com/office/drawing/2010/main"/>
              </a:ext>
            </a:extLst>
          </a:blip>
          <a:srcRect r="16828" b="56264"/>
          <a:stretch/>
        </p:blipFill>
        <p:spPr>
          <a:xfrm>
            <a:off x="1886674" y="993965"/>
            <a:ext cx="8368496" cy="5418410"/>
          </a:xfrm>
          <a:prstGeom prst="rect">
            <a:avLst/>
          </a:prstGeom>
        </p:spPr>
      </p:pic>
      <p:sp>
        <p:nvSpPr>
          <p:cNvPr id="2" name="Title 1">
            <a:extLst>
              <a:ext uri="{FF2B5EF4-FFF2-40B4-BE49-F238E27FC236}">
                <a16:creationId xmlns:a16="http://schemas.microsoft.com/office/drawing/2014/main" id="{DD81F8AC-EB4A-4F22-A514-4998259DF24D}"/>
              </a:ext>
            </a:extLst>
          </p:cNvPr>
          <p:cNvSpPr>
            <a:spLocks noGrp="1"/>
          </p:cNvSpPr>
          <p:nvPr>
            <p:ph type="title"/>
          </p:nvPr>
        </p:nvSpPr>
        <p:spPr>
          <a:xfrm>
            <a:off x="386788" y="0"/>
            <a:ext cx="10515600" cy="1325563"/>
          </a:xfrm>
        </p:spPr>
        <p:txBody>
          <a:bodyPr/>
          <a:lstStyle/>
          <a:p>
            <a:r>
              <a:rPr lang="en-US" b="1" dirty="0"/>
              <a:t>Anticoagulation Considerations for CV</a:t>
            </a:r>
          </a:p>
        </p:txBody>
      </p:sp>
      <p:sp>
        <p:nvSpPr>
          <p:cNvPr id="5" name="Text Box 27">
            <a:extLst>
              <a:ext uri="{FF2B5EF4-FFF2-40B4-BE49-F238E27FC236}">
                <a16:creationId xmlns:a16="http://schemas.microsoft.com/office/drawing/2014/main" id="{E0C9928C-5837-4B21-9E9C-16226895A32B}"/>
              </a:ext>
            </a:extLst>
          </p:cNvPr>
          <p:cNvSpPr txBox="1">
            <a:spLocks noChangeArrowheads="1"/>
          </p:cNvSpPr>
          <p:nvPr/>
        </p:nvSpPr>
        <p:spPr bwMode="auto">
          <a:xfrm>
            <a:off x="164542" y="6230516"/>
            <a:ext cx="9742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US" altLang="en-US" sz="1200" dirty="0">
                <a:latin typeface="+mn-lt"/>
              </a:rPr>
              <a:t>Andrade JG et al.  Can J </a:t>
            </a:r>
            <a:r>
              <a:rPr lang="en-US" altLang="en-US" sz="1200" dirty="0" err="1">
                <a:latin typeface="+mn-lt"/>
              </a:rPr>
              <a:t>Cardiol</a:t>
            </a:r>
            <a:r>
              <a:rPr lang="en-US" altLang="en-US" sz="1200" dirty="0">
                <a:latin typeface="+mn-lt"/>
              </a:rPr>
              <a:t> (in press)</a:t>
            </a:r>
          </a:p>
        </p:txBody>
      </p:sp>
    </p:spTree>
    <p:extLst>
      <p:ext uri="{BB962C8B-B14F-4D97-AF65-F5344CB8AC3E}">
        <p14:creationId xmlns:p14="http://schemas.microsoft.com/office/powerpoint/2010/main" val="3348854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2400403"/>
            <a:ext cx="10515600" cy="1325563"/>
          </a:xfrm>
        </p:spPr>
        <p:txBody>
          <a:bodyPr>
            <a:noAutofit/>
          </a:bodyPr>
          <a:lstStyle/>
          <a:p>
            <a:pPr algn="ctr"/>
            <a:br>
              <a:rPr lang="en-US" b="1" dirty="0"/>
            </a:br>
            <a:r>
              <a:rPr lang="en-CA" b="1" dirty="0"/>
              <a:t>Risk Factors and Other Considerations</a:t>
            </a:r>
            <a:br>
              <a:rPr lang="en-US" b="1" dirty="0"/>
            </a:br>
            <a:endParaRPr lang="en-US" sz="4400" b="1" dirty="0"/>
          </a:p>
        </p:txBody>
      </p:sp>
    </p:spTree>
    <p:extLst>
      <p:ext uri="{BB962C8B-B14F-4D97-AF65-F5344CB8AC3E}">
        <p14:creationId xmlns:p14="http://schemas.microsoft.com/office/powerpoint/2010/main" val="2308394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B2F2-F3E8-1647-AA90-7DF52F36BE0F}"/>
              </a:ext>
            </a:extLst>
          </p:cNvPr>
          <p:cNvSpPr>
            <a:spLocks noGrp="1"/>
          </p:cNvSpPr>
          <p:nvPr>
            <p:ph type="title"/>
          </p:nvPr>
        </p:nvSpPr>
        <p:spPr/>
        <p:txBody>
          <a:bodyPr/>
          <a:lstStyle/>
          <a:p>
            <a:r>
              <a:rPr lang="en-US" b="1" dirty="0"/>
              <a:t>Risk Factors</a:t>
            </a:r>
          </a:p>
        </p:txBody>
      </p:sp>
      <p:pic>
        <p:nvPicPr>
          <p:cNvPr id="4" name="Picture 3">
            <a:extLst>
              <a:ext uri="{FF2B5EF4-FFF2-40B4-BE49-F238E27FC236}">
                <a16:creationId xmlns:a16="http://schemas.microsoft.com/office/drawing/2014/main" id="{41FC0F19-BC69-AD40-A779-BC627DA31BC1}"/>
              </a:ext>
            </a:extLst>
          </p:cNvPr>
          <p:cNvPicPr>
            <a:picLocks noChangeAspect="1"/>
          </p:cNvPicPr>
          <p:nvPr/>
        </p:nvPicPr>
        <p:blipFill rotWithShape="1">
          <a:blip r:embed="rId2">
            <a:extLst>
              <a:ext uri="{28A0092B-C50C-407E-A947-70E740481C1C}">
                <a14:useLocalDpi xmlns:a14="http://schemas.microsoft.com/office/drawing/2010/main"/>
              </a:ext>
            </a:extLst>
          </a:blip>
          <a:srcRect l="-1" r="1236" b="58919"/>
          <a:stretch/>
        </p:blipFill>
        <p:spPr>
          <a:xfrm>
            <a:off x="838200" y="1690688"/>
            <a:ext cx="8787714" cy="4651719"/>
          </a:xfrm>
          <a:prstGeom prst="rect">
            <a:avLst/>
          </a:prstGeom>
        </p:spPr>
      </p:pic>
    </p:spTree>
    <p:extLst>
      <p:ext uri="{BB962C8B-B14F-4D97-AF65-F5344CB8AC3E}">
        <p14:creationId xmlns:p14="http://schemas.microsoft.com/office/powerpoint/2010/main" val="4235366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B2F2-F3E8-1647-AA90-7DF52F36BE0F}"/>
              </a:ext>
            </a:extLst>
          </p:cNvPr>
          <p:cNvSpPr>
            <a:spLocks noGrp="1"/>
          </p:cNvSpPr>
          <p:nvPr>
            <p:ph type="title"/>
          </p:nvPr>
        </p:nvSpPr>
        <p:spPr>
          <a:xfrm>
            <a:off x="1126524" y="0"/>
            <a:ext cx="10515600" cy="951023"/>
          </a:xfrm>
        </p:spPr>
        <p:txBody>
          <a:bodyPr/>
          <a:lstStyle/>
          <a:p>
            <a:r>
              <a:rPr lang="en-US" b="1" dirty="0"/>
              <a:t>Risk Factors</a:t>
            </a:r>
          </a:p>
        </p:txBody>
      </p:sp>
      <p:pic>
        <p:nvPicPr>
          <p:cNvPr id="5" name="Picture 4" descr="Graphical user interface&#10;&#10;Description automatically generated">
            <a:extLst>
              <a:ext uri="{FF2B5EF4-FFF2-40B4-BE49-F238E27FC236}">
                <a16:creationId xmlns:a16="http://schemas.microsoft.com/office/drawing/2014/main" id="{6CD4B7D1-933C-124E-96F4-CF9D4AE165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9676" y="971972"/>
            <a:ext cx="4260830" cy="5807756"/>
          </a:xfrm>
          <a:prstGeom prst="rect">
            <a:avLst/>
          </a:prstGeom>
        </p:spPr>
      </p:pic>
      <p:pic>
        <p:nvPicPr>
          <p:cNvPr id="7" name="Picture 6" descr="A picture containing Word&#10;&#10;Description automatically generated">
            <a:extLst>
              <a:ext uri="{FF2B5EF4-FFF2-40B4-BE49-F238E27FC236}">
                <a16:creationId xmlns:a16="http://schemas.microsoft.com/office/drawing/2014/main" id="{1D89C440-5A18-B542-9592-5E94580B9E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5999" y="324826"/>
            <a:ext cx="6016325" cy="6514742"/>
          </a:xfrm>
          <a:prstGeom prst="rect">
            <a:avLst/>
          </a:prstGeom>
        </p:spPr>
      </p:pic>
      <p:sp>
        <p:nvSpPr>
          <p:cNvPr id="8" name="Striped Right Arrow 7">
            <a:extLst>
              <a:ext uri="{FF2B5EF4-FFF2-40B4-BE49-F238E27FC236}">
                <a16:creationId xmlns:a16="http://schemas.microsoft.com/office/drawing/2014/main" id="{2D7152C1-BD8B-D34E-B86F-5C5A3751324B}"/>
              </a:ext>
            </a:extLst>
          </p:cNvPr>
          <p:cNvSpPr/>
          <p:nvPr/>
        </p:nvSpPr>
        <p:spPr>
          <a:xfrm>
            <a:off x="4464651" y="3173722"/>
            <a:ext cx="1343025" cy="1325563"/>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159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0851-F472-40DA-AD8F-141C1EF5D077}"/>
              </a:ext>
            </a:extLst>
          </p:cNvPr>
          <p:cNvSpPr>
            <a:spLocks noGrp="1"/>
          </p:cNvSpPr>
          <p:nvPr>
            <p:ph type="title"/>
          </p:nvPr>
        </p:nvSpPr>
        <p:spPr/>
        <p:txBody>
          <a:bodyPr/>
          <a:lstStyle/>
          <a:p>
            <a:r>
              <a:rPr lang="en-US" b="1" dirty="0"/>
              <a:t>2020 AF Guidelines Recommendation</a:t>
            </a:r>
          </a:p>
        </p:txBody>
      </p:sp>
      <p:sp>
        <p:nvSpPr>
          <p:cNvPr id="3" name="Content Placeholder 2">
            <a:extLst>
              <a:ext uri="{FF2B5EF4-FFF2-40B4-BE49-F238E27FC236}">
                <a16:creationId xmlns:a16="http://schemas.microsoft.com/office/drawing/2014/main" id="{B024FC09-173F-481F-A590-41ECFF5E46FC}"/>
              </a:ext>
            </a:extLst>
          </p:cNvPr>
          <p:cNvSpPr>
            <a:spLocks noGrp="1"/>
          </p:cNvSpPr>
          <p:nvPr>
            <p:ph idx="1"/>
          </p:nvPr>
        </p:nvSpPr>
        <p:spPr>
          <a:xfrm>
            <a:off x="838200" y="1690688"/>
            <a:ext cx="10318830" cy="4351338"/>
          </a:xfrm>
        </p:spPr>
        <p:txBody>
          <a:bodyPr/>
          <a:lstStyle/>
          <a:p>
            <a:pPr marL="0" indent="0">
              <a:buNone/>
            </a:pPr>
            <a:r>
              <a:rPr lang="en-CA" dirty="0"/>
              <a:t>In patients with established AF or at high risk of developing AF, we recommend a systematic approach to the identification of traditional modifiable cardiovascular risk factors and/or conditions associated with AF, with strict guideline-adherent management in order to reduce major cardiovascular events </a:t>
            </a:r>
            <a:r>
              <a:rPr lang="en-CA" i="1" dirty="0"/>
              <a:t>(Strong Recommendation; High-Quality Evidence) </a:t>
            </a:r>
            <a:r>
              <a:rPr lang="en-CA" dirty="0"/>
              <a:t>and to prevent recurrence of the arrhythmia and/or decrease its symptom burden </a:t>
            </a:r>
            <a:r>
              <a:rPr lang="en-CA" i="1" dirty="0"/>
              <a:t>(Strong Recommendation; Low-Quality Evidence)</a:t>
            </a:r>
            <a:r>
              <a:rPr lang="en-CA" dirty="0"/>
              <a:t>.</a:t>
            </a:r>
          </a:p>
          <a:p>
            <a:endParaRPr lang="en-US" dirty="0"/>
          </a:p>
        </p:txBody>
      </p:sp>
    </p:spTree>
    <p:extLst>
      <p:ext uri="{BB962C8B-B14F-4D97-AF65-F5344CB8AC3E}">
        <p14:creationId xmlns:p14="http://schemas.microsoft.com/office/powerpoint/2010/main" val="1821142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B2F2-F3E8-1647-AA90-7DF52F36BE0F}"/>
              </a:ext>
            </a:extLst>
          </p:cNvPr>
          <p:cNvSpPr>
            <a:spLocks noGrp="1"/>
          </p:cNvSpPr>
          <p:nvPr>
            <p:ph type="title"/>
          </p:nvPr>
        </p:nvSpPr>
        <p:spPr>
          <a:xfrm>
            <a:off x="838199" y="-138896"/>
            <a:ext cx="10515600" cy="1325563"/>
          </a:xfrm>
        </p:spPr>
        <p:txBody>
          <a:bodyPr/>
          <a:lstStyle/>
          <a:p>
            <a:r>
              <a:rPr lang="en-US" b="1" dirty="0"/>
              <a:t>Risk Factors</a:t>
            </a:r>
          </a:p>
        </p:txBody>
      </p:sp>
      <p:pic>
        <p:nvPicPr>
          <p:cNvPr id="3" name="Picture 2">
            <a:extLst>
              <a:ext uri="{FF2B5EF4-FFF2-40B4-BE49-F238E27FC236}">
                <a16:creationId xmlns:a16="http://schemas.microsoft.com/office/drawing/2014/main" id="{E482C431-FBCC-054E-A190-4F3DD0333744}"/>
              </a:ext>
            </a:extLst>
          </p:cNvPr>
          <p:cNvPicPr>
            <a:picLocks noChangeAspect="1"/>
          </p:cNvPicPr>
          <p:nvPr/>
        </p:nvPicPr>
        <p:blipFill rotWithShape="1">
          <a:blip r:embed="rId2">
            <a:extLst>
              <a:ext uri="{28A0092B-C50C-407E-A947-70E740481C1C}">
                <a14:useLocalDpi xmlns:a14="http://schemas.microsoft.com/office/drawing/2010/main"/>
              </a:ext>
            </a:extLst>
          </a:blip>
          <a:srcRect r="20726" b="61261"/>
          <a:stretch/>
        </p:blipFill>
        <p:spPr>
          <a:xfrm>
            <a:off x="838199" y="805487"/>
            <a:ext cx="9602165" cy="5971455"/>
          </a:xfrm>
          <a:prstGeom prst="rect">
            <a:avLst/>
          </a:prstGeom>
        </p:spPr>
      </p:pic>
    </p:spTree>
    <p:extLst>
      <p:ext uri="{BB962C8B-B14F-4D97-AF65-F5344CB8AC3E}">
        <p14:creationId xmlns:p14="http://schemas.microsoft.com/office/powerpoint/2010/main" val="50349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028B-4C9F-FE40-AA4A-6B0C30F4C3DE}"/>
              </a:ext>
            </a:extLst>
          </p:cNvPr>
          <p:cNvSpPr>
            <a:spLocks noGrp="1"/>
          </p:cNvSpPr>
          <p:nvPr>
            <p:ph type="title"/>
          </p:nvPr>
        </p:nvSpPr>
        <p:spPr/>
        <p:txBody>
          <a:bodyPr/>
          <a:lstStyle/>
          <a:p>
            <a:r>
              <a:rPr lang="en-US" b="1" dirty="0"/>
              <a:t>Secondary AF</a:t>
            </a:r>
          </a:p>
        </p:txBody>
      </p:sp>
      <p:pic>
        <p:nvPicPr>
          <p:cNvPr id="4" name="Picture 3">
            <a:extLst>
              <a:ext uri="{FF2B5EF4-FFF2-40B4-BE49-F238E27FC236}">
                <a16:creationId xmlns:a16="http://schemas.microsoft.com/office/drawing/2014/main" id="{897FA77F-1575-5B47-8D19-78B7F608BACC}"/>
              </a:ext>
            </a:extLst>
          </p:cNvPr>
          <p:cNvPicPr>
            <a:picLocks noChangeAspect="1"/>
          </p:cNvPicPr>
          <p:nvPr/>
        </p:nvPicPr>
        <p:blipFill rotWithShape="1">
          <a:blip r:embed="rId2">
            <a:extLst>
              <a:ext uri="{28A0092B-C50C-407E-A947-70E740481C1C}">
                <a14:useLocalDpi xmlns:a14="http://schemas.microsoft.com/office/drawing/2010/main"/>
              </a:ext>
            </a:extLst>
          </a:blip>
          <a:srcRect r="17058" b="59623"/>
          <a:stretch/>
        </p:blipFill>
        <p:spPr>
          <a:xfrm>
            <a:off x="838200" y="1319985"/>
            <a:ext cx="7862192" cy="4870749"/>
          </a:xfrm>
          <a:prstGeom prst="rect">
            <a:avLst/>
          </a:prstGeom>
        </p:spPr>
      </p:pic>
    </p:spTree>
    <p:extLst>
      <p:ext uri="{BB962C8B-B14F-4D97-AF65-F5344CB8AC3E}">
        <p14:creationId xmlns:p14="http://schemas.microsoft.com/office/powerpoint/2010/main" val="2771441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0D77-7884-40C9-964A-2035F183A3C4}"/>
              </a:ext>
            </a:extLst>
          </p:cNvPr>
          <p:cNvSpPr>
            <a:spLocks noGrp="1"/>
          </p:cNvSpPr>
          <p:nvPr>
            <p:ph idx="1"/>
          </p:nvPr>
        </p:nvSpPr>
        <p:spPr>
          <a:xfrm>
            <a:off x="838198" y="2046647"/>
            <a:ext cx="10805161" cy="4175684"/>
          </a:xfrm>
        </p:spPr>
        <p:txBody>
          <a:bodyPr>
            <a:normAutofit/>
          </a:bodyPr>
          <a:lstStyle/>
          <a:p>
            <a:pPr marL="0" indent="0">
              <a:buNone/>
            </a:pPr>
            <a:r>
              <a:rPr lang="en-US" b="1" dirty="0">
                <a:solidFill>
                  <a:srgbClr val="800000"/>
                </a:solidFill>
              </a:rPr>
              <a:t>Methodology: Grading of Recommendations Assessment, Development and Evaluation (GRADE)</a:t>
            </a:r>
          </a:p>
          <a:p>
            <a:pPr marL="0" indent="0">
              <a:spcBef>
                <a:spcPct val="20000"/>
              </a:spcBef>
              <a:buNone/>
            </a:pPr>
            <a:r>
              <a:rPr lang="en-CA" altLang="fr-FR" sz="2400" b="1" dirty="0">
                <a:latin typeface="Calibri" panose="020F0502020204030204" pitchFamily="34" charset="0"/>
              </a:rPr>
              <a:t>Strength of a Recommendation: </a:t>
            </a:r>
          </a:p>
          <a:p>
            <a:pPr lvl="1">
              <a:spcBef>
                <a:spcPct val="20000"/>
              </a:spcBef>
            </a:pPr>
            <a:r>
              <a:rPr lang="en-CA" altLang="fr-FR" sz="2100" b="1" dirty="0">
                <a:latin typeface="Calibri" panose="020F0502020204030204" pitchFamily="34" charset="0"/>
              </a:rPr>
              <a:t>Quality of evidence: </a:t>
            </a:r>
            <a:r>
              <a:rPr lang="en-CA" altLang="fr-FR" sz="2100" dirty="0">
                <a:latin typeface="Calibri" panose="020F0502020204030204" pitchFamily="34" charset="0"/>
              </a:rPr>
              <a:t>The higher the quality of evidence, the greater the probability that a strong recommendation is indicated </a:t>
            </a:r>
          </a:p>
          <a:p>
            <a:pPr lvl="1">
              <a:spcBef>
                <a:spcPct val="20000"/>
              </a:spcBef>
            </a:pPr>
            <a:r>
              <a:rPr lang="en-CA" altLang="fr-FR" sz="2100" b="1" dirty="0">
                <a:latin typeface="Calibri" panose="020F0502020204030204" pitchFamily="34" charset="0"/>
              </a:rPr>
              <a:t>Difference between desirable and undesirable effects: </a:t>
            </a:r>
            <a:r>
              <a:rPr lang="en-CA" altLang="fr-FR" sz="2100" dirty="0">
                <a:latin typeface="Calibri" panose="020F0502020204030204" pitchFamily="34" charset="0"/>
              </a:rPr>
              <a:t>The greater the difference between desirable and undesirable effects, the greater the probability that a strong recommendation is indicated </a:t>
            </a:r>
          </a:p>
          <a:p>
            <a:pPr lvl="1">
              <a:spcBef>
                <a:spcPct val="20000"/>
              </a:spcBef>
            </a:pPr>
            <a:r>
              <a:rPr lang="en-CA" altLang="fr-FR" sz="2100" b="1" dirty="0">
                <a:latin typeface="Calibri" panose="020F0502020204030204" pitchFamily="34" charset="0"/>
              </a:rPr>
              <a:t>Values and preferences: </a:t>
            </a:r>
            <a:r>
              <a:rPr lang="en-CA" altLang="fr-FR" sz="2100" dirty="0">
                <a:latin typeface="Calibri" panose="020F0502020204030204" pitchFamily="34" charset="0"/>
              </a:rPr>
              <a:t>The greater the variation or uncertainty in values and preferences, the higher the probability that a conditional recommendation is indicated </a:t>
            </a:r>
          </a:p>
          <a:p>
            <a:pPr lvl="1">
              <a:spcBef>
                <a:spcPct val="20000"/>
              </a:spcBef>
            </a:pPr>
            <a:r>
              <a:rPr lang="en-CA" altLang="fr-FR" sz="2100" b="1" dirty="0">
                <a:latin typeface="Calibri" panose="020F0502020204030204" pitchFamily="34" charset="0"/>
              </a:rPr>
              <a:t>Cost: </a:t>
            </a:r>
            <a:r>
              <a:rPr lang="en-CA" altLang="fr-FR" sz="2100" dirty="0">
                <a:latin typeface="Calibri" panose="020F0502020204030204" pitchFamily="34" charset="0"/>
              </a:rPr>
              <a:t>The higher the cost, the lower the likelihood that a strong recommendation is indicated </a:t>
            </a:r>
          </a:p>
        </p:txBody>
      </p:sp>
      <p:sp>
        <p:nvSpPr>
          <p:cNvPr id="8" name="TextBox 2">
            <a:extLst>
              <a:ext uri="{FF2B5EF4-FFF2-40B4-BE49-F238E27FC236}">
                <a16:creationId xmlns:a16="http://schemas.microsoft.com/office/drawing/2014/main" id="{F02E5763-9DAC-4563-9314-5347F2CEF18A}"/>
              </a:ext>
            </a:extLst>
          </p:cNvPr>
          <p:cNvSpPr txBox="1">
            <a:spLocks noChangeArrowheads="1"/>
          </p:cNvSpPr>
          <p:nvPr/>
        </p:nvSpPr>
        <p:spPr bwMode="auto">
          <a:xfrm>
            <a:off x="838198" y="6020341"/>
            <a:ext cx="10637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fr-FR" sz="1800" i="1" dirty="0">
                <a:solidFill>
                  <a:srgbClr val="FF0000"/>
                </a:solidFill>
                <a:latin typeface="Calibri" panose="020F0502020204030204" pitchFamily="34" charset="0"/>
              </a:rPr>
              <a:t>For more information on the GRADE process and development of recommendations visit </a:t>
            </a:r>
            <a:r>
              <a:rPr lang="en-CA" altLang="fr-FR" sz="1800" i="1" u="sng" dirty="0">
                <a:solidFill>
                  <a:srgbClr val="FF0000"/>
                </a:solidFill>
                <a:latin typeface="Calibri" panose="020F0502020204030204" pitchFamily="34" charset="0"/>
              </a:rPr>
              <a:t>www.ccs.ca</a:t>
            </a:r>
            <a:r>
              <a:rPr lang="en-CA" altLang="fr-FR" sz="1800" i="1" dirty="0">
                <a:solidFill>
                  <a:srgbClr val="FF0000"/>
                </a:solidFill>
                <a:latin typeface="Calibri" panose="020F0502020204030204" pitchFamily="34" charset="0"/>
              </a:rPr>
              <a:t>. </a:t>
            </a:r>
          </a:p>
        </p:txBody>
      </p:sp>
      <p:sp>
        <p:nvSpPr>
          <p:cNvPr id="7" name="Title 1">
            <a:extLst>
              <a:ext uri="{FF2B5EF4-FFF2-40B4-BE49-F238E27FC236}">
                <a16:creationId xmlns:a16="http://schemas.microsoft.com/office/drawing/2014/main" id="{B8F26F27-2585-8048-8779-0BF0B69AB0C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2020 CCS/CHRS Comprehensive Guidelines for the Management of Atrial Fibrillation</a:t>
            </a:r>
          </a:p>
        </p:txBody>
      </p:sp>
    </p:spTree>
    <p:extLst>
      <p:ext uri="{BB962C8B-B14F-4D97-AF65-F5344CB8AC3E}">
        <p14:creationId xmlns:p14="http://schemas.microsoft.com/office/powerpoint/2010/main" val="2384539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028B-4C9F-FE40-AA4A-6B0C30F4C3DE}"/>
              </a:ext>
            </a:extLst>
          </p:cNvPr>
          <p:cNvSpPr>
            <a:spLocks noGrp="1"/>
          </p:cNvSpPr>
          <p:nvPr>
            <p:ph type="title"/>
          </p:nvPr>
        </p:nvSpPr>
        <p:spPr/>
        <p:txBody>
          <a:bodyPr/>
          <a:lstStyle/>
          <a:p>
            <a:r>
              <a:rPr lang="en-US" b="1" dirty="0"/>
              <a:t>Secondary AF</a:t>
            </a:r>
          </a:p>
        </p:txBody>
      </p:sp>
      <p:pic>
        <p:nvPicPr>
          <p:cNvPr id="4" name="Picture 3">
            <a:extLst>
              <a:ext uri="{FF2B5EF4-FFF2-40B4-BE49-F238E27FC236}">
                <a16:creationId xmlns:a16="http://schemas.microsoft.com/office/drawing/2014/main" id="{897FA77F-1575-5B47-8D19-78B7F608BACC}"/>
              </a:ext>
            </a:extLst>
          </p:cNvPr>
          <p:cNvPicPr>
            <a:picLocks noChangeAspect="1"/>
          </p:cNvPicPr>
          <p:nvPr/>
        </p:nvPicPr>
        <p:blipFill rotWithShape="1">
          <a:blip r:embed="rId2">
            <a:extLst>
              <a:ext uri="{28A0092B-C50C-407E-A947-70E740481C1C}">
                <a14:useLocalDpi xmlns:a14="http://schemas.microsoft.com/office/drawing/2010/main"/>
              </a:ext>
            </a:extLst>
          </a:blip>
          <a:srcRect r="17058" b="59623"/>
          <a:stretch/>
        </p:blipFill>
        <p:spPr>
          <a:xfrm>
            <a:off x="838200" y="1319985"/>
            <a:ext cx="7862192" cy="4870749"/>
          </a:xfrm>
          <a:prstGeom prst="rect">
            <a:avLst/>
          </a:prstGeom>
        </p:spPr>
      </p:pic>
      <p:pic>
        <p:nvPicPr>
          <p:cNvPr id="5" name="Picture 4">
            <a:extLst>
              <a:ext uri="{FF2B5EF4-FFF2-40B4-BE49-F238E27FC236}">
                <a16:creationId xmlns:a16="http://schemas.microsoft.com/office/drawing/2014/main" id="{558B0F6A-D3B2-464C-AD8E-9FB40EFE6DB6}"/>
              </a:ext>
            </a:extLst>
          </p:cNvPr>
          <p:cNvPicPr>
            <a:picLocks noChangeAspect="1"/>
          </p:cNvPicPr>
          <p:nvPr/>
        </p:nvPicPr>
        <p:blipFill rotWithShape="1">
          <a:blip r:embed="rId2">
            <a:extLst>
              <a:ext uri="{28A0092B-C50C-407E-A947-70E740481C1C}">
                <a14:useLocalDpi xmlns:a14="http://schemas.microsoft.com/office/drawing/2010/main"/>
              </a:ext>
            </a:extLst>
          </a:blip>
          <a:srcRect t="40377" r="60502" b="32798"/>
          <a:stretch/>
        </p:blipFill>
        <p:spPr>
          <a:xfrm>
            <a:off x="8835081" y="364867"/>
            <a:ext cx="3356919" cy="2901332"/>
          </a:xfrm>
          <a:prstGeom prst="rect">
            <a:avLst/>
          </a:prstGeom>
        </p:spPr>
      </p:pic>
    </p:spTree>
    <p:extLst>
      <p:ext uri="{BB962C8B-B14F-4D97-AF65-F5344CB8AC3E}">
        <p14:creationId xmlns:p14="http://schemas.microsoft.com/office/powerpoint/2010/main" val="1113060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028B-4C9F-FE40-AA4A-6B0C30F4C3DE}"/>
              </a:ext>
            </a:extLst>
          </p:cNvPr>
          <p:cNvSpPr>
            <a:spLocks noGrp="1"/>
          </p:cNvSpPr>
          <p:nvPr>
            <p:ph type="title"/>
          </p:nvPr>
        </p:nvSpPr>
        <p:spPr/>
        <p:txBody>
          <a:bodyPr/>
          <a:lstStyle/>
          <a:p>
            <a:r>
              <a:rPr lang="en-US" b="1" dirty="0"/>
              <a:t>Secondary AF</a:t>
            </a:r>
          </a:p>
        </p:txBody>
      </p:sp>
      <p:pic>
        <p:nvPicPr>
          <p:cNvPr id="4" name="Picture 3">
            <a:extLst>
              <a:ext uri="{FF2B5EF4-FFF2-40B4-BE49-F238E27FC236}">
                <a16:creationId xmlns:a16="http://schemas.microsoft.com/office/drawing/2014/main" id="{897FA77F-1575-5B47-8D19-78B7F608BACC}"/>
              </a:ext>
            </a:extLst>
          </p:cNvPr>
          <p:cNvPicPr>
            <a:picLocks noChangeAspect="1"/>
          </p:cNvPicPr>
          <p:nvPr/>
        </p:nvPicPr>
        <p:blipFill rotWithShape="1">
          <a:blip r:embed="rId2">
            <a:extLst>
              <a:ext uri="{28A0092B-C50C-407E-A947-70E740481C1C}">
                <a14:useLocalDpi xmlns:a14="http://schemas.microsoft.com/office/drawing/2010/main"/>
              </a:ext>
            </a:extLst>
          </a:blip>
          <a:srcRect r="17058" b="59623"/>
          <a:stretch/>
        </p:blipFill>
        <p:spPr>
          <a:xfrm>
            <a:off x="838200" y="1319985"/>
            <a:ext cx="7862192" cy="4870749"/>
          </a:xfrm>
          <a:prstGeom prst="rect">
            <a:avLst/>
          </a:prstGeom>
        </p:spPr>
      </p:pic>
      <p:grpSp>
        <p:nvGrpSpPr>
          <p:cNvPr id="3" name="Group 2">
            <a:extLst>
              <a:ext uri="{FF2B5EF4-FFF2-40B4-BE49-F238E27FC236}">
                <a16:creationId xmlns:a16="http://schemas.microsoft.com/office/drawing/2014/main" id="{A882CFB0-982A-934D-ABC9-6FFC22AD0201}"/>
              </a:ext>
            </a:extLst>
          </p:cNvPr>
          <p:cNvGrpSpPr/>
          <p:nvPr/>
        </p:nvGrpSpPr>
        <p:grpSpPr>
          <a:xfrm>
            <a:off x="8835081" y="364867"/>
            <a:ext cx="3356919" cy="5747389"/>
            <a:chOff x="8447921" y="-297989"/>
            <a:chExt cx="3744079" cy="6410246"/>
          </a:xfrm>
        </p:grpSpPr>
        <p:pic>
          <p:nvPicPr>
            <p:cNvPr id="5" name="Picture 4">
              <a:extLst>
                <a:ext uri="{FF2B5EF4-FFF2-40B4-BE49-F238E27FC236}">
                  <a16:creationId xmlns:a16="http://schemas.microsoft.com/office/drawing/2014/main" id="{558B0F6A-D3B2-464C-AD8E-9FB40EFE6DB6}"/>
                </a:ext>
              </a:extLst>
            </p:cNvPr>
            <p:cNvPicPr>
              <a:picLocks noChangeAspect="1"/>
            </p:cNvPicPr>
            <p:nvPr/>
          </p:nvPicPr>
          <p:blipFill rotWithShape="1">
            <a:blip r:embed="rId2">
              <a:extLst>
                <a:ext uri="{28A0092B-C50C-407E-A947-70E740481C1C}">
                  <a14:useLocalDpi xmlns:a14="http://schemas.microsoft.com/office/drawing/2010/main"/>
                </a:ext>
              </a:extLst>
            </a:blip>
            <a:srcRect t="40377" r="60502" b="32798"/>
            <a:stretch/>
          </p:blipFill>
          <p:spPr>
            <a:xfrm>
              <a:off x="8447921" y="-297989"/>
              <a:ext cx="3744079" cy="3235948"/>
            </a:xfrm>
            <a:prstGeom prst="rect">
              <a:avLst/>
            </a:prstGeom>
          </p:spPr>
        </p:pic>
        <p:pic>
          <p:nvPicPr>
            <p:cNvPr id="6" name="Picture 5">
              <a:extLst>
                <a:ext uri="{FF2B5EF4-FFF2-40B4-BE49-F238E27FC236}">
                  <a16:creationId xmlns:a16="http://schemas.microsoft.com/office/drawing/2014/main" id="{00193EEC-0CDE-6D40-8C5A-32126F7FB432}"/>
                </a:ext>
              </a:extLst>
            </p:cNvPr>
            <p:cNvPicPr>
              <a:picLocks noChangeAspect="1"/>
            </p:cNvPicPr>
            <p:nvPr/>
          </p:nvPicPr>
          <p:blipFill rotWithShape="1">
            <a:blip r:embed="rId2">
              <a:extLst>
                <a:ext uri="{28A0092B-C50C-407E-A947-70E740481C1C}">
                  <a14:useLocalDpi xmlns:a14="http://schemas.microsoft.com/office/drawing/2010/main"/>
                </a:ext>
              </a:extLst>
            </a:blip>
            <a:srcRect l="42220" t="40924" r="18282" b="32251"/>
            <a:stretch/>
          </p:blipFill>
          <p:spPr>
            <a:xfrm>
              <a:off x="8447921" y="2876309"/>
              <a:ext cx="3744079" cy="3235948"/>
            </a:xfrm>
            <a:prstGeom prst="rect">
              <a:avLst/>
            </a:prstGeom>
          </p:spPr>
        </p:pic>
      </p:grpSp>
    </p:spTree>
    <p:extLst>
      <p:ext uri="{BB962C8B-B14F-4D97-AF65-F5344CB8AC3E}">
        <p14:creationId xmlns:p14="http://schemas.microsoft.com/office/powerpoint/2010/main" val="3279561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B9090-0DDA-4C52-B74A-479E10D20834}"/>
              </a:ext>
            </a:extLst>
          </p:cNvPr>
          <p:cNvSpPr>
            <a:spLocks noGrp="1"/>
          </p:cNvSpPr>
          <p:nvPr>
            <p:ph type="title"/>
          </p:nvPr>
        </p:nvSpPr>
        <p:spPr/>
        <p:txBody>
          <a:bodyPr/>
          <a:lstStyle/>
          <a:p>
            <a:r>
              <a:rPr lang="en-US" b="1" dirty="0"/>
              <a:t>2020 AF Guidelines Recommendations</a:t>
            </a:r>
          </a:p>
        </p:txBody>
      </p:sp>
      <p:sp>
        <p:nvSpPr>
          <p:cNvPr id="5" name="Content Placeholder 3">
            <a:extLst>
              <a:ext uri="{FF2B5EF4-FFF2-40B4-BE49-F238E27FC236}">
                <a16:creationId xmlns:a16="http://schemas.microsoft.com/office/drawing/2014/main" id="{F955944E-E998-464C-8229-3B56B7D76EA3}"/>
              </a:ext>
            </a:extLst>
          </p:cNvPr>
          <p:cNvSpPr>
            <a:spLocks noGrp="1"/>
          </p:cNvSpPr>
          <p:nvPr>
            <p:ph idx="1"/>
          </p:nvPr>
        </p:nvSpPr>
        <p:spPr>
          <a:xfrm>
            <a:off x="678426" y="1619669"/>
            <a:ext cx="11332759" cy="4351338"/>
          </a:xfrm>
        </p:spPr>
        <p:txBody>
          <a:bodyPr>
            <a:noAutofit/>
          </a:bodyPr>
          <a:lstStyle/>
          <a:p>
            <a:pPr>
              <a:lnSpc>
                <a:spcPct val="120000"/>
              </a:lnSpc>
              <a:spcBef>
                <a:spcPts val="600"/>
              </a:spcBef>
              <a:spcAft>
                <a:spcPts val="600"/>
              </a:spcAft>
            </a:pPr>
            <a:r>
              <a:rPr lang="en-CA" sz="2200" dirty="0"/>
              <a:t>We recommend that the management of patients presenting with recent-onset AF due to a reversible or secondary cause should be directed at the primary illness </a:t>
            </a:r>
            <a:r>
              <a:rPr lang="en-CA" sz="2200" i="1" dirty="0"/>
              <a:t>(Strong Recommendation; Low-Quality Evidence).</a:t>
            </a:r>
          </a:p>
          <a:p>
            <a:pPr>
              <a:lnSpc>
                <a:spcPct val="120000"/>
              </a:lnSpc>
              <a:spcBef>
                <a:spcPts val="600"/>
              </a:spcBef>
              <a:spcAft>
                <a:spcPts val="600"/>
              </a:spcAft>
            </a:pPr>
            <a:r>
              <a:rPr lang="en-CA" sz="2200" dirty="0"/>
              <a:t>We suggest that most patients with secondary AF due to thyrotoxicosis be anticoagulated until a euthyroid state is restored </a:t>
            </a:r>
            <a:r>
              <a:rPr lang="en-CA" sz="2200" i="1" dirty="0"/>
              <a:t>(Weak Recommendation; Low-Quality Evidence).</a:t>
            </a:r>
          </a:p>
          <a:p>
            <a:pPr>
              <a:lnSpc>
                <a:spcPct val="120000"/>
              </a:lnSpc>
              <a:spcBef>
                <a:spcPts val="600"/>
              </a:spcBef>
              <a:spcAft>
                <a:spcPts val="600"/>
              </a:spcAft>
            </a:pPr>
            <a:r>
              <a:rPr lang="en-CA" sz="2200" dirty="0"/>
              <a:t>We suggest that patients with secondary AF, which has resolved, not be routinely anticoagulated in the absence of recurrence </a:t>
            </a:r>
            <a:r>
              <a:rPr lang="en-CA" sz="2200" i="1" dirty="0"/>
              <a:t>(Weak Recommendation; Low-Quality Evidence).</a:t>
            </a:r>
          </a:p>
          <a:p>
            <a:pPr>
              <a:lnSpc>
                <a:spcPct val="120000"/>
              </a:lnSpc>
              <a:spcBef>
                <a:spcPts val="600"/>
              </a:spcBef>
              <a:spcAft>
                <a:spcPts val="600"/>
              </a:spcAft>
            </a:pPr>
            <a:r>
              <a:rPr lang="en-CA" sz="2200" dirty="0"/>
              <a:t>We recommend that patients who have experienced secondary AF be followed indefinitely for the possible emergence of recurrent clinical AF, with opportunistic screening for AF conducted at the time of medical encounters </a:t>
            </a:r>
            <a:r>
              <a:rPr lang="en-CA" sz="2200" i="1" dirty="0"/>
              <a:t>(Strong Recommendation; Moderate-Quality Evidence). </a:t>
            </a:r>
          </a:p>
        </p:txBody>
      </p:sp>
    </p:spTree>
    <p:extLst>
      <p:ext uri="{BB962C8B-B14F-4D97-AF65-F5344CB8AC3E}">
        <p14:creationId xmlns:p14="http://schemas.microsoft.com/office/powerpoint/2010/main" val="4019098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B2F2-F3E8-1647-AA90-7DF52F36BE0F}"/>
              </a:ext>
            </a:extLst>
          </p:cNvPr>
          <p:cNvSpPr>
            <a:spLocks noGrp="1"/>
          </p:cNvSpPr>
          <p:nvPr>
            <p:ph type="title"/>
          </p:nvPr>
        </p:nvSpPr>
        <p:spPr/>
        <p:txBody>
          <a:bodyPr/>
          <a:lstStyle/>
          <a:p>
            <a:r>
              <a:rPr lang="en-US" b="1" dirty="0"/>
              <a:t>AF Clinics and Multidisciplinary AF Care</a:t>
            </a:r>
          </a:p>
        </p:txBody>
      </p:sp>
      <p:pic>
        <p:nvPicPr>
          <p:cNvPr id="4" name="Picture 3">
            <a:extLst>
              <a:ext uri="{FF2B5EF4-FFF2-40B4-BE49-F238E27FC236}">
                <a16:creationId xmlns:a16="http://schemas.microsoft.com/office/drawing/2014/main" id="{46F7053D-7280-0641-AFE3-EC5870D3B3DA}"/>
              </a:ext>
            </a:extLst>
          </p:cNvPr>
          <p:cNvPicPr>
            <a:picLocks noChangeAspect="1"/>
          </p:cNvPicPr>
          <p:nvPr/>
        </p:nvPicPr>
        <p:blipFill rotWithShape="1">
          <a:blip r:embed="rId2">
            <a:extLst>
              <a:ext uri="{28A0092B-C50C-407E-A947-70E740481C1C}">
                <a14:useLocalDpi xmlns:a14="http://schemas.microsoft.com/office/drawing/2010/main"/>
              </a:ext>
            </a:extLst>
          </a:blip>
          <a:srcRect r="17287" b="50000"/>
          <a:stretch/>
        </p:blipFill>
        <p:spPr>
          <a:xfrm>
            <a:off x="2703040" y="1542408"/>
            <a:ext cx="6785919" cy="5220338"/>
          </a:xfrm>
          <a:prstGeom prst="rect">
            <a:avLst/>
          </a:prstGeom>
        </p:spPr>
      </p:pic>
      <p:sp>
        <p:nvSpPr>
          <p:cNvPr id="3" name="Rectangle 2">
            <a:extLst>
              <a:ext uri="{FF2B5EF4-FFF2-40B4-BE49-F238E27FC236}">
                <a16:creationId xmlns:a16="http://schemas.microsoft.com/office/drawing/2014/main" id="{8B59B826-A784-1A4B-AA10-A2B560DC0A0B}"/>
              </a:ext>
            </a:extLst>
          </p:cNvPr>
          <p:cNvSpPr/>
          <p:nvPr/>
        </p:nvSpPr>
        <p:spPr>
          <a:xfrm>
            <a:off x="2703040" y="3466071"/>
            <a:ext cx="4253814" cy="3296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120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B2F2-F3E8-1647-AA90-7DF52F36BE0F}"/>
              </a:ext>
            </a:extLst>
          </p:cNvPr>
          <p:cNvSpPr>
            <a:spLocks noGrp="1"/>
          </p:cNvSpPr>
          <p:nvPr>
            <p:ph type="title"/>
          </p:nvPr>
        </p:nvSpPr>
        <p:spPr/>
        <p:txBody>
          <a:bodyPr/>
          <a:lstStyle/>
          <a:p>
            <a:r>
              <a:rPr lang="en-US" b="1" dirty="0"/>
              <a:t>AF Clinics and Multidisciplinary AF Care</a:t>
            </a:r>
          </a:p>
        </p:txBody>
      </p:sp>
      <p:pic>
        <p:nvPicPr>
          <p:cNvPr id="4" name="Picture 3">
            <a:extLst>
              <a:ext uri="{FF2B5EF4-FFF2-40B4-BE49-F238E27FC236}">
                <a16:creationId xmlns:a16="http://schemas.microsoft.com/office/drawing/2014/main" id="{46F7053D-7280-0641-AFE3-EC5870D3B3DA}"/>
              </a:ext>
            </a:extLst>
          </p:cNvPr>
          <p:cNvPicPr>
            <a:picLocks noChangeAspect="1"/>
          </p:cNvPicPr>
          <p:nvPr/>
        </p:nvPicPr>
        <p:blipFill rotWithShape="1">
          <a:blip r:embed="rId2">
            <a:extLst>
              <a:ext uri="{28A0092B-C50C-407E-A947-70E740481C1C}">
                <a14:useLocalDpi xmlns:a14="http://schemas.microsoft.com/office/drawing/2010/main"/>
              </a:ext>
            </a:extLst>
          </a:blip>
          <a:srcRect r="17287" b="50000"/>
          <a:stretch/>
        </p:blipFill>
        <p:spPr>
          <a:xfrm>
            <a:off x="2703040" y="1542408"/>
            <a:ext cx="6785919" cy="5220338"/>
          </a:xfrm>
          <a:prstGeom prst="rect">
            <a:avLst/>
          </a:prstGeom>
        </p:spPr>
      </p:pic>
    </p:spTree>
    <p:extLst>
      <p:ext uri="{BB962C8B-B14F-4D97-AF65-F5344CB8AC3E}">
        <p14:creationId xmlns:p14="http://schemas.microsoft.com/office/powerpoint/2010/main" val="981445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260-D578-4B27-8D5E-2BDC9C77912D}"/>
              </a:ext>
            </a:extLst>
          </p:cNvPr>
          <p:cNvSpPr>
            <a:spLocks noGrp="1"/>
          </p:cNvSpPr>
          <p:nvPr>
            <p:ph type="title"/>
          </p:nvPr>
        </p:nvSpPr>
        <p:spPr/>
        <p:txBody>
          <a:bodyPr/>
          <a:lstStyle/>
          <a:p>
            <a:r>
              <a:rPr lang="en-US" b="1" dirty="0"/>
              <a:t>2020 AF Guidelines Recommendation</a:t>
            </a:r>
          </a:p>
        </p:txBody>
      </p:sp>
      <p:sp>
        <p:nvSpPr>
          <p:cNvPr id="4" name="Content Placeholder 3">
            <a:extLst>
              <a:ext uri="{FF2B5EF4-FFF2-40B4-BE49-F238E27FC236}">
                <a16:creationId xmlns:a16="http://schemas.microsoft.com/office/drawing/2014/main" id="{1B620FB5-7211-4FFE-B54D-7BF62EB04D08}"/>
              </a:ext>
            </a:extLst>
          </p:cNvPr>
          <p:cNvSpPr>
            <a:spLocks noGrp="1"/>
          </p:cNvSpPr>
          <p:nvPr>
            <p:ph idx="1"/>
          </p:nvPr>
        </p:nvSpPr>
        <p:spPr>
          <a:xfrm>
            <a:off x="838200" y="1635167"/>
            <a:ext cx="10878519" cy="4351338"/>
          </a:xfrm>
        </p:spPr>
        <p:txBody>
          <a:bodyPr/>
          <a:lstStyle/>
          <a:p>
            <a:pPr marL="0" indent="0">
              <a:lnSpc>
                <a:spcPct val="100000"/>
              </a:lnSpc>
              <a:buNone/>
            </a:pPr>
            <a:r>
              <a:rPr lang="en-CA" dirty="0"/>
              <a:t>We suggest a structured, integrated, multidisciplinary, patient-focused approach to care should be implemented for patients with AF (Weak Recommendation; Moderate-Quality Evidence).</a:t>
            </a:r>
          </a:p>
          <a:p>
            <a:pPr marL="0" indent="0">
              <a:lnSpc>
                <a:spcPct val="100000"/>
              </a:lnSpc>
              <a:buNone/>
            </a:pPr>
            <a:endParaRPr lang="en-CA" dirty="0"/>
          </a:p>
          <a:p>
            <a:pPr lvl="1">
              <a:lnSpc>
                <a:spcPct val="100000"/>
              </a:lnSpc>
            </a:pPr>
            <a:r>
              <a:rPr lang="en-CA" b="1" i="1" dirty="0"/>
              <a:t>Values and Preferences –</a:t>
            </a:r>
            <a:r>
              <a:rPr lang="en-CA" i="1" dirty="0"/>
              <a:t> This recommendation recognises that AF is a multi-factorial disease that requires long-term treatment. An integrated patient-focused team-based approach to care has been shown to improve guideline adherence, reduce adverse clinical outcomes such as hospitalization and mortality, and improve quality-of-life</a:t>
            </a:r>
            <a:endParaRPr lang="en-CA" dirty="0"/>
          </a:p>
          <a:p>
            <a:pPr marL="0" indent="0">
              <a:buNone/>
            </a:pPr>
            <a:endParaRPr lang="en-US" dirty="0"/>
          </a:p>
        </p:txBody>
      </p:sp>
    </p:spTree>
    <p:extLst>
      <p:ext uri="{BB962C8B-B14F-4D97-AF65-F5344CB8AC3E}">
        <p14:creationId xmlns:p14="http://schemas.microsoft.com/office/powerpoint/2010/main" val="3490520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565B-EB1F-8A4B-8D0E-96E7AF5284A2}"/>
              </a:ext>
            </a:extLst>
          </p:cNvPr>
          <p:cNvSpPr>
            <a:spLocks noGrp="1"/>
          </p:cNvSpPr>
          <p:nvPr>
            <p:ph type="title"/>
          </p:nvPr>
        </p:nvSpPr>
        <p:spPr/>
        <p:txBody>
          <a:bodyPr/>
          <a:lstStyle/>
          <a:p>
            <a:r>
              <a:rPr lang="en-US" b="1" dirty="0"/>
              <a:t>Sex Differences</a:t>
            </a:r>
          </a:p>
        </p:txBody>
      </p:sp>
      <p:pic>
        <p:nvPicPr>
          <p:cNvPr id="6" name="Picture 5" descr="Graphical user interface, text, application&#10;&#10;Description automatically generated">
            <a:extLst>
              <a:ext uri="{FF2B5EF4-FFF2-40B4-BE49-F238E27FC236}">
                <a16:creationId xmlns:a16="http://schemas.microsoft.com/office/drawing/2014/main" id="{B063AD0A-2B33-0D49-9D35-91E7CF5D543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8200" y="1510777"/>
            <a:ext cx="3783227" cy="481200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B80ADF41-5812-F447-B021-21B3BEBA88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21427" y="1244070"/>
            <a:ext cx="3783227" cy="507870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B166B88-3D93-3941-BD7F-3F5419D6EAF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03605" y="735227"/>
            <a:ext cx="2187147" cy="269377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593394C7-5851-024E-8139-5F2B3BD7264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903041" y="3429000"/>
            <a:ext cx="3037704" cy="2693773"/>
          </a:xfrm>
          <a:prstGeom prst="rect">
            <a:avLst/>
          </a:prstGeom>
        </p:spPr>
      </p:pic>
      <p:sp>
        <p:nvSpPr>
          <p:cNvPr id="12" name="Rectangle 11">
            <a:extLst>
              <a:ext uri="{FF2B5EF4-FFF2-40B4-BE49-F238E27FC236}">
                <a16:creationId xmlns:a16="http://schemas.microsoft.com/office/drawing/2014/main" id="{29BDBA3E-8802-8F40-9164-E5D0A8AC9780}"/>
              </a:ext>
            </a:extLst>
          </p:cNvPr>
          <p:cNvSpPr/>
          <p:nvPr/>
        </p:nvSpPr>
        <p:spPr>
          <a:xfrm>
            <a:off x="8903041" y="6122773"/>
            <a:ext cx="1923925" cy="246221"/>
          </a:xfrm>
          <a:prstGeom prst="rect">
            <a:avLst/>
          </a:prstGeom>
        </p:spPr>
        <p:txBody>
          <a:bodyPr wrap="none">
            <a:spAutoFit/>
          </a:bodyPr>
          <a:lstStyle/>
          <a:p>
            <a:r>
              <a:rPr lang="en-CA" sz="1000" dirty="0"/>
              <a:t>J Am Coll </a:t>
            </a:r>
            <a:r>
              <a:rPr lang="en-CA" sz="1000" dirty="0" err="1"/>
              <a:t>Cardiol</a:t>
            </a:r>
            <a:r>
              <a:rPr lang="en-CA" sz="1000" dirty="0"/>
              <a:t> EP 2020;6:945 </a:t>
            </a:r>
          </a:p>
        </p:txBody>
      </p:sp>
    </p:spTree>
    <p:extLst>
      <p:ext uri="{BB962C8B-B14F-4D97-AF65-F5344CB8AC3E}">
        <p14:creationId xmlns:p14="http://schemas.microsoft.com/office/powerpoint/2010/main" val="1224848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BE1A-B755-5C4A-867D-B1C3F2D25BA3}"/>
              </a:ext>
            </a:extLst>
          </p:cNvPr>
          <p:cNvSpPr>
            <a:spLocks noGrp="1"/>
          </p:cNvSpPr>
          <p:nvPr>
            <p:ph type="title"/>
          </p:nvPr>
        </p:nvSpPr>
        <p:spPr/>
        <p:txBody>
          <a:bodyPr/>
          <a:lstStyle/>
          <a:p>
            <a:r>
              <a:rPr lang="en-US" b="1" dirty="0"/>
              <a:t>Special Populations</a:t>
            </a:r>
          </a:p>
        </p:txBody>
      </p:sp>
      <p:sp>
        <p:nvSpPr>
          <p:cNvPr id="6" name="Content Placeholder 2">
            <a:extLst>
              <a:ext uri="{FF2B5EF4-FFF2-40B4-BE49-F238E27FC236}">
                <a16:creationId xmlns:a16="http://schemas.microsoft.com/office/drawing/2014/main" id="{47F691BD-5600-47D5-B1A9-24F0431353B5}"/>
              </a:ext>
            </a:extLst>
          </p:cNvPr>
          <p:cNvSpPr txBox="1">
            <a:spLocks/>
          </p:cNvSpPr>
          <p:nvPr/>
        </p:nvSpPr>
        <p:spPr>
          <a:xfrm>
            <a:off x="704335" y="1688465"/>
            <a:ext cx="5315465" cy="36484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AF management in populations with:</a:t>
            </a:r>
          </a:p>
          <a:p>
            <a:r>
              <a:rPr lang="en-US" dirty="0"/>
              <a:t>Device Detected AF</a:t>
            </a:r>
          </a:p>
          <a:p>
            <a:r>
              <a:rPr lang="en-US" dirty="0"/>
              <a:t>Hypertrophic Cardiomyopathy</a:t>
            </a:r>
          </a:p>
          <a:p>
            <a:r>
              <a:rPr lang="en-US" dirty="0"/>
              <a:t>Athletes</a:t>
            </a:r>
          </a:p>
          <a:p>
            <a:r>
              <a:rPr lang="en-US" dirty="0"/>
              <a:t>Adult Congenital Heart Disease</a:t>
            </a:r>
          </a:p>
          <a:p>
            <a:r>
              <a:rPr lang="en-US" dirty="0"/>
              <a:t>Secondary AF</a:t>
            </a:r>
          </a:p>
          <a:p>
            <a:r>
              <a:rPr lang="en-US" dirty="0"/>
              <a:t>Post-Operative AF</a:t>
            </a:r>
          </a:p>
          <a:p>
            <a:r>
              <a:rPr lang="en-US" dirty="0"/>
              <a:t>AF in patients with SVT and WPW</a:t>
            </a:r>
          </a:p>
          <a:p>
            <a:endParaRPr lang="en-US" dirty="0"/>
          </a:p>
        </p:txBody>
      </p:sp>
      <p:sp>
        <p:nvSpPr>
          <p:cNvPr id="7" name="Content Placeholder 3">
            <a:extLst>
              <a:ext uri="{FF2B5EF4-FFF2-40B4-BE49-F238E27FC236}">
                <a16:creationId xmlns:a16="http://schemas.microsoft.com/office/drawing/2014/main" id="{4B4241DB-BA00-4AED-8B73-E7C1AB61E0ED}"/>
              </a:ext>
            </a:extLst>
          </p:cNvPr>
          <p:cNvSpPr txBox="1">
            <a:spLocks/>
          </p:cNvSpPr>
          <p:nvPr/>
        </p:nvSpPr>
        <p:spPr>
          <a:xfrm>
            <a:off x="6172200" y="1642745"/>
            <a:ext cx="60198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OAC management in populations with:</a:t>
            </a:r>
          </a:p>
          <a:p>
            <a:r>
              <a:rPr lang="en-US" dirty="0"/>
              <a:t>Chronic Kidney Disease</a:t>
            </a:r>
          </a:p>
          <a:p>
            <a:r>
              <a:rPr lang="en-US" dirty="0"/>
              <a:t>Coronary Artery Disease</a:t>
            </a:r>
          </a:p>
          <a:p>
            <a:r>
              <a:rPr lang="en-US" dirty="0"/>
              <a:t>Liver Disease</a:t>
            </a:r>
          </a:p>
          <a:p>
            <a:r>
              <a:rPr lang="en-US" dirty="0"/>
              <a:t>Cancer</a:t>
            </a:r>
          </a:p>
          <a:p>
            <a:r>
              <a:rPr lang="en-US" dirty="0"/>
              <a:t>Amyloidosis</a:t>
            </a:r>
          </a:p>
          <a:p>
            <a:r>
              <a:rPr lang="en-US" dirty="0"/>
              <a:t>Frail Elderly</a:t>
            </a:r>
          </a:p>
          <a:p>
            <a:r>
              <a:rPr lang="en-US" dirty="0"/>
              <a:t>Obesity</a:t>
            </a:r>
          </a:p>
          <a:p>
            <a:endParaRPr lang="en-US" dirty="0"/>
          </a:p>
          <a:p>
            <a:endParaRPr lang="en-US" dirty="0"/>
          </a:p>
        </p:txBody>
      </p:sp>
    </p:spTree>
    <p:extLst>
      <p:ext uri="{BB962C8B-B14F-4D97-AF65-F5344CB8AC3E}">
        <p14:creationId xmlns:p14="http://schemas.microsoft.com/office/powerpoint/2010/main" val="2059875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7F23-307F-5D4E-BF58-1DC4645A3387}"/>
              </a:ext>
            </a:extLst>
          </p:cNvPr>
          <p:cNvSpPr>
            <a:spLocks noGrp="1"/>
          </p:cNvSpPr>
          <p:nvPr>
            <p:ph type="title"/>
          </p:nvPr>
        </p:nvSpPr>
        <p:spPr/>
        <p:txBody>
          <a:bodyPr/>
          <a:lstStyle/>
          <a:p>
            <a:r>
              <a:rPr lang="en-US" b="1" dirty="0"/>
              <a:t>Other Aspects of AF Care</a:t>
            </a:r>
          </a:p>
        </p:txBody>
      </p:sp>
      <p:sp>
        <p:nvSpPr>
          <p:cNvPr id="4" name="Content Placeholder 3">
            <a:extLst>
              <a:ext uri="{FF2B5EF4-FFF2-40B4-BE49-F238E27FC236}">
                <a16:creationId xmlns:a16="http://schemas.microsoft.com/office/drawing/2014/main" id="{A52614A1-7363-9745-8577-C70EA4F99DE0}"/>
              </a:ext>
            </a:extLst>
          </p:cNvPr>
          <p:cNvSpPr>
            <a:spLocks noGrp="1"/>
          </p:cNvSpPr>
          <p:nvPr>
            <p:ph sz="half" idx="1"/>
          </p:nvPr>
        </p:nvSpPr>
        <p:spPr>
          <a:xfrm>
            <a:off x="701040" y="1810385"/>
            <a:ext cx="4897877" cy="4351338"/>
          </a:xfrm>
        </p:spPr>
        <p:txBody>
          <a:bodyPr>
            <a:normAutofit fontScale="77500" lnSpcReduction="20000"/>
          </a:bodyPr>
          <a:lstStyle/>
          <a:p>
            <a:pPr marL="0" indent="0" algn="ctr">
              <a:buNone/>
            </a:pPr>
            <a:r>
              <a:rPr lang="en-US" b="1" dirty="0"/>
              <a:t>Quality of Life</a:t>
            </a:r>
          </a:p>
        </p:txBody>
      </p:sp>
      <p:pic>
        <p:nvPicPr>
          <p:cNvPr id="7" name="Picture 6" descr="Graphical user interface, table&#10;&#10;Description automatically generated">
            <a:extLst>
              <a:ext uri="{FF2B5EF4-FFF2-40B4-BE49-F238E27FC236}">
                <a16:creationId xmlns:a16="http://schemas.microsoft.com/office/drawing/2014/main" id="{D2CB163E-53BF-7E46-8814-64D4ACC02D7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89562" y="2186391"/>
            <a:ext cx="4897877" cy="3975332"/>
          </a:xfrm>
          <a:prstGeom prst="rect">
            <a:avLst/>
          </a:prstGeom>
        </p:spPr>
      </p:pic>
      <p:sp>
        <p:nvSpPr>
          <p:cNvPr id="5" name="Content Placeholder 15">
            <a:extLst>
              <a:ext uri="{FF2B5EF4-FFF2-40B4-BE49-F238E27FC236}">
                <a16:creationId xmlns:a16="http://schemas.microsoft.com/office/drawing/2014/main" id="{31D5C6CE-4695-4AD2-B5BC-FE55EA9A1008}"/>
              </a:ext>
            </a:extLst>
          </p:cNvPr>
          <p:cNvSpPr>
            <a:spLocks noGrp="1"/>
          </p:cNvSpPr>
          <p:nvPr>
            <p:ph sz="half" idx="2"/>
          </p:nvPr>
        </p:nvSpPr>
        <p:spPr>
          <a:xfrm>
            <a:off x="5775961" y="2059391"/>
            <a:ext cx="6098882" cy="4486275"/>
          </a:xfrm>
        </p:spPr>
        <p:txBody>
          <a:bodyPr>
            <a:normAutofit fontScale="77500" lnSpcReduction="20000"/>
          </a:bodyPr>
          <a:lstStyle/>
          <a:p>
            <a:pPr marL="0" indent="0">
              <a:lnSpc>
                <a:spcPct val="120000"/>
              </a:lnSpc>
              <a:buNone/>
            </a:pPr>
            <a:r>
              <a:rPr lang="en-US" dirty="0"/>
              <a:t>We recommend that patient-reported AF-related symptoms and quality-of-life be assessed with validated instruments as part of the longitudinal management of patients with AF (Strong Recommendation Low-Quality Evidence). </a:t>
            </a:r>
          </a:p>
          <a:p>
            <a:pPr lvl="1">
              <a:lnSpc>
                <a:spcPct val="120000"/>
              </a:lnSpc>
              <a:spcBef>
                <a:spcPts val="1200"/>
              </a:spcBef>
              <a:spcAft>
                <a:spcPts val="600"/>
              </a:spcAft>
            </a:pPr>
            <a:r>
              <a:rPr lang="en-US" b="1" i="1" dirty="0"/>
              <a:t>Values and Preferences </a:t>
            </a:r>
            <a:r>
              <a:rPr lang="en-US" i="1" dirty="0"/>
              <a:t>- This recommendation places a high value on the recognition that symptom control has a powerful influence on disability and healthcare resource utilization. The assessment of patient-reported outcomes with validated multi-dimensional instruments offers a relevant and complementary means to evaluate the impact of therapeutic interventions.</a:t>
            </a:r>
          </a:p>
          <a:p>
            <a:endParaRPr lang="en-US" dirty="0"/>
          </a:p>
        </p:txBody>
      </p:sp>
    </p:spTree>
    <p:extLst>
      <p:ext uri="{BB962C8B-B14F-4D97-AF65-F5344CB8AC3E}">
        <p14:creationId xmlns:p14="http://schemas.microsoft.com/office/powerpoint/2010/main" val="3362234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7F23-307F-5D4E-BF58-1DC4645A3387}"/>
              </a:ext>
            </a:extLst>
          </p:cNvPr>
          <p:cNvSpPr>
            <a:spLocks noGrp="1"/>
          </p:cNvSpPr>
          <p:nvPr>
            <p:ph type="title"/>
          </p:nvPr>
        </p:nvSpPr>
        <p:spPr/>
        <p:txBody>
          <a:bodyPr/>
          <a:lstStyle/>
          <a:p>
            <a:r>
              <a:rPr lang="en-US" b="1" dirty="0"/>
              <a:t>Other Aspects of AF Care</a:t>
            </a:r>
          </a:p>
        </p:txBody>
      </p:sp>
      <p:sp>
        <p:nvSpPr>
          <p:cNvPr id="11" name="Content Placeholder 3">
            <a:extLst>
              <a:ext uri="{FF2B5EF4-FFF2-40B4-BE49-F238E27FC236}">
                <a16:creationId xmlns:a16="http://schemas.microsoft.com/office/drawing/2014/main" id="{0ED2A296-6C47-44A7-B8B8-C2100B87E688}"/>
              </a:ext>
            </a:extLst>
          </p:cNvPr>
          <p:cNvSpPr>
            <a:spLocks noGrp="1"/>
          </p:cNvSpPr>
          <p:nvPr>
            <p:ph sz="half" idx="1"/>
          </p:nvPr>
        </p:nvSpPr>
        <p:spPr>
          <a:xfrm>
            <a:off x="838200" y="1825625"/>
            <a:ext cx="5181600" cy="4351338"/>
          </a:xfrm>
        </p:spPr>
        <p:txBody>
          <a:bodyPr>
            <a:normAutofit fontScale="77500" lnSpcReduction="20000"/>
          </a:bodyPr>
          <a:lstStyle/>
          <a:p>
            <a:pPr marL="0" indent="0">
              <a:lnSpc>
                <a:spcPct val="110000"/>
              </a:lnSpc>
              <a:buNone/>
            </a:pPr>
            <a:r>
              <a:rPr lang="en-CA" dirty="0"/>
              <a:t>We recommend that adherence and persistence to pharmacotherapy be regularly assessed at each clinical encounter and supported using patient-centered strategies. (Strong Recommendation; Low-Quality Evidence).</a:t>
            </a:r>
          </a:p>
          <a:p>
            <a:pPr lvl="1">
              <a:lnSpc>
                <a:spcPct val="110000"/>
              </a:lnSpc>
              <a:spcBef>
                <a:spcPts val="1200"/>
              </a:spcBef>
            </a:pPr>
            <a:r>
              <a:rPr lang="en-CA" b="1" i="1" dirty="0"/>
              <a:t>Values and Preferences</a:t>
            </a:r>
            <a:r>
              <a:rPr lang="en-CA" i="1" dirty="0"/>
              <a:t> – This recommendation puts high value on the evidence indicating poor long-term persistence and adherence with OAC, as well as the recognition that strategies to improve persistence and adherence can substantially reduce the risk of stroke/systemic embolism.</a:t>
            </a:r>
          </a:p>
          <a:p>
            <a:endParaRPr lang="en-US" b="1" dirty="0"/>
          </a:p>
        </p:txBody>
      </p:sp>
      <p:sp>
        <p:nvSpPr>
          <p:cNvPr id="20" name="Content Placeholder 4">
            <a:extLst>
              <a:ext uri="{FF2B5EF4-FFF2-40B4-BE49-F238E27FC236}">
                <a16:creationId xmlns:a16="http://schemas.microsoft.com/office/drawing/2014/main" id="{E980C881-28A2-432D-8342-B00408A79B4F}"/>
              </a:ext>
            </a:extLst>
          </p:cNvPr>
          <p:cNvSpPr>
            <a:spLocks noGrp="1"/>
          </p:cNvSpPr>
          <p:nvPr>
            <p:ph sz="half" idx="2"/>
          </p:nvPr>
        </p:nvSpPr>
        <p:spPr>
          <a:xfrm>
            <a:off x="6096000" y="1825625"/>
            <a:ext cx="5690431" cy="4351338"/>
          </a:xfrm>
        </p:spPr>
        <p:txBody>
          <a:bodyPr>
            <a:normAutofit fontScale="77500" lnSpcReduction="20000"/>
          </a:bodyPr>
          <a:lstStyle/>
          <a:p>
            <a:pPr marL="0" indent="0">
              <a:buNone/>
            </a:pPr>
            <a:r>
              <a:rPr lang="en-US" b="1" dirty="0"/>
              <a:t>Medication Adherence &amp; Persistence</a:t>
            </a:r>
          </a:p>
        </p:txBody>
      </p:sp>
      <p:pic>
        <p:nvPicPr>
          <p:cNvPr id="21" name="Picture 20">
            <a:extLst>
              <a:ext uri="{FF2B5EF4-FFF2-40B4-BE49-F238E27FC236}">
                <a16:creationId xmlns:a16="http://schemas.microsoft.com/office/drawing/2014/main" id="{0E2346C2-74A3-42CB-85B2-B1C144A1FE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2213" y="3929449"/>
            <a:ext cx="4075891" cy="2247514"/>
          </a:xfrm>
          <a:prstGeom prst="rect">
            <a:avLst/>
          </a:prstGeom>
        </p:spPr>
      </p:pic>
      <p:sp>
        <p:nvSpPr>
          <p:cNvPr id="22" name="Rectangle 21">
            <a:extLst>
              <a:ext uri="{FF2B5EF4-FFF2-40B4-BE49-F238E27FC236}">
                <a16:creationId xmlns:a16="http://schemas.microsoft.com/office/drawing/2014/main" id="{37DD6CA7-4E55-4BD7-9A19-73DCB618EF50}"/>
              </a:ext>
            </a:extLst>
          </p:cNvPr>
          <p:cNvSpPr/>
          <p:nvPr/>
        </p:nvSpPr>
        <p:spPr>
          <a:xfrm>
            <a:off x="9669439" y="5641793"/>
            <a:ext cx="2635658" cy="246221"/>
          </a:xfrm>
          <a:prstGeom prst="rect">
            <a:avLst/>
          </a:prstGeom>
        </p:spPr>
        <p:txBody>
          <a:bodyPr wrap="none">
            <a:spAutoFit/>
          </a:bodyPr>
          <a:lstStyle/>
          <a:p>
            <a:r>
              <a:rPr lang="sk-SK" sz="1000" dirty="0">
                <a:hlinkClick r:id="rId3" tooltip="Archives of internal medicine."/>
              </a:rPr>
              <a:t>Arch Intern Med.</a:t>
            </a:r>
            <a:r>
              <a:rPr lang="sk-SK" sz="1000" dirty="0"/>
              <a:t> 2012 Nov 26;172(21):1687-9.</a:t>
            </a:r>
            <a:endParaRPr lang="en-US" sz="1000" dirty="0"/>
          </a:p>
        </p:txBody>
      </p:sp>
      <p:sp>
        <p:nvSpPr>
          <p:cNvPr id="23" name="Rectangle 22">
            <a:extLst>
              <a:ext uri="{FF2B5EF4-FFF2-40B4-BE49-F238E27FC236}">
                <a16:creationId xmlns:a16="http://schemas.microsoft.com/office/drawing/2014/main" id="{A02A13BD-334B-4965-B1BC-109625798F93}"/>
              </a:ext>
            </a:extLst>
          </p:cNvPr>
          <p:cNvSpPr/>
          <p:nvPr/>
        </p:nvSpPr>
        <p:spPr>
          <a:xfrm>
            <a:off x="7684287" y="4367961"/>
            <a:ext cx="4507713" cy="1231106"/>
          </a:xfrm>
          <a:prstGeom prst="rect">
            <a:avLst/>
          </a:prstGeom>
        </p:spPr>
        <p:txBody>
          <a:bodyPr wrap="square">
            <a:spAutoFit/>
          </a:bodyPr>
          <a:lstStyle/>
          <a:p>
            <a:pPr algn="ctr"/>
            <a:r>
              <a:rPr lang="en-US" sz="1400" dirty="0">
                <a:solidFill>
                  <a:srgbClr val="2F2A2B"/>
                </a:solidFill>
                <a:latin typeface="Calibri" charset="0"/>
                <a:ea typeface="Calibri" charset="0"/>
                <a:cs typeface="Calibri" charset="0"/>
              </a:rPr>
              <a:t>125,195 new users of warfarin in Ontario &gt;65 years with AF</a:t>
            </a:r>
          </a:p>
          <a:p>
            <a:pPr algn="r"/>
            <a:r>
              <a:rPr lang="en-US" sz="1200" dirty="0">
                <a:latin typeface="Calibri" charset="0"/>
                <a:ea typeface="Calibri" charset="0"/>
                <a:cs typeface="Calibri" charset="0"/>
              </a:rPr>
              <a:t>8.9% did not fill a second warfarin prescription</a:t>
            </a:r>
          </a:p>
          <a:p>
            <a:pPr algn="r"/>
            <a:r>
              <a:rPr lang="en-US" sz="1200" dirty="0">
                <a:latin typeface="Calibri" charset="0"/>
                <a:ea typeface="Calibri" charset="0"/>
                <a:cs typeface="Calibri" charset="0"/>
              </a:rPr>
              <a:t>31.8% discontinued therapy within 1 year</a:t>
            </a:r>
          </a:p>
          <a:p>
            <a:pPr algn="r"/>
            <a:r>
              <a:rPr lang="en-US" sz="1200" dirty="0">
                <a:latin typeface="Calibri" charset="0"/>
                <a:ea typeface="Calibri" charset="0"/>
                <a:cs typeface="Calibri" charset="0"/>
              </a:rPr>
              <a:t>43.2% discontinued therapy within 2 years</a:t>
            </a:r>
          </a:p>
          <a:p>
            <a:pPr algn="r"/>
            <a:r>
              <a:rPr lang="en-US" sz="1200" dirty="0">
                <a:latin typeface="Calibri" charset="0"/>
                <a:ea typeface="Calibri" charset="0"/>
                <a:cs typeface="Calibri" charset="0"/>
              </a:rPr>
              <a:t>61.3% discontinued therapy within 5 years</a:t>
            </a:r>
          </a:p>
          <a:p>
            <a:pPr algn="ctr"/>
            <a:endParaRPr lang="en-US" sz="1200" dirty="0">
              <a:solidFill>
                <a:srgbClr val="2F2A2B"/>
              </a:solidFill>
              <a:effectLst/>
              <a:latin typeface="Calibri" charset="0"/>
              <a:ea typeface="Calibri" charset="0"/>
              <a:cs typeface="Calibri" charset="0"/>
            </a:endParaRPr>
          </a:p>
        </p:txBody>
      </p:sp>
      <p:pic>
        <p:nvPicPr>
          <p:cNvPr id="24" name="Picture 23" descr="Graphical user interface, text, application&#10;&#10;Description automatically generated">
            <a:extLst>
              <a:ext uri="{FF2B5EF4-FFF2-40B4-BE49-F238E27FC236}">
                <a16:creationId xmlns:a16="http://schemas.microsoft.com/office/drawing/2014/main" id="{50397574-8725-455A-A19D-BAF6353E6B30}"/>
              </a:ext>
            </a:extLst>
          </p:cNvPr>
          <p:cNvPicPr>
            <a:picLocks noChangeAspect="1"/>
          </p:cNvPicPr>
          <p:nvPr/>
        </p:nvPicPr>
        <p:blipFill rotWithShape="1">
          <a:blip r:embed="rId4">
            <a:extLst>
              <a:ext uri="{28A0092B-C50C-407E-A947-70E740481C1C}">
                <a14:useLocalDpi xmlns:a14="http://schemas.microsoft.com/office/drawing/2010/main"/>
              </a:ext>
            </a:extLst>
          </a:blip>
          <a:srcRect t="13988"/>
          <a:stretch/>
        </p:blipFill>
        <p:spPr>
          <a:xfrm>
            <a:off x="6301048" y="2129199"/>
            <a:ext cx="5688168" cy="1800249"/>
          </a:xfrm>
          <a:prstGeom prst="rect">
            <a:avLst/>
          </a:prstGeom>
        </p:spPr>
      </p:pic>
    </p:spTree>
    <p:extLst>
      <p:ext uri="{BB962C8B-B14F-4D97-AF65-F5344CB8AC3E}">
        <p14:creationId xmlns:p14="http://schemas.microsoft.com/office/powerpoint/2010/main" val="48903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91B67-D882-45C8-9ECF-986A5C84ADEA}"/>
              </a:ext>
            </a:extLst>
          </p:cNvPr>
          <p:cNvSpPr>
            <a:spLocks noGrp="1"/>
          </p:cNvSpPr>
          <p:nvPr>
            <p:ph type="title"/>
          </p:nvPr>
        </p:nvSpPr>
        <p:spPr/>
        <p:txBody>
          <a:bodyPr/>
          <a:lstStyle/>
          <a:p>
            <a:r>
              <a:rPr lang="en-CA" b="1" dirty="0"/>
              <a:t>Overview of Topics</a:t>
            </a:r>
          </a:p>
        </p:txBody>
      </p:sp>
      <p:sp>
        <p:nvSpPr>
          <p:cNvPr id="3" name="Content Placeholder 2">
            <a:extLst>
              <a:ext uri="{FF2B5EF4-FFF2-40B4-BE49-F238E27FC236}">
                <a16:creationId xmlns:a16="http://schemas.microsoft.com/office/drawing/2014/main" id="{628DF707-B7D5-4D74-998B-682369AFC534}"/>
              </a:ext>
            </a:extLst>
          </p:cNvPr>
          <p:cNvSpPr>
            <a:spLocks noGrp="1"/>
          </p:cNvSpPr>
          <p:nvPr>
            <p:ph idx="1"/>
          </p:nvPr>
        </p:nvSpPr>
        <p:spPr>
          <a:xfrm>
            <a:off x="838199" y="1635166"/>
            <a:ext cx="10515600" cy="4689433"/>
          </a:xfrm>
        </p:spPr>
        <p:txBody>
          <a:bodyPr>
            <a:normAutofit lnSpcReduction="10000"/>
          </a:bodyPr>
          <a:lstStyle/>
          <a:p>
            <a:pPr marL="0" indent="0">
              <a:spcBef>
                <a:spcPct val="20000"/>
              </a:spcBef>
              <a:buNone/>
            </a:pPr>
            <a:r>
              <a:rPr lang="fr-FR" altLang="fr-FR" b="1" dirty="0">
                <a:solidFill>
                  <a:srgbClr val="800000"/>
                </a:solidFill>
                <a:latin typeface="Calibri" panose="020F0502020204030204" pitchFamily="34" charset="0"/>
              </a:rPr>
              <a:t>Content</a:t>
            </a:r>
          </a:p>
          <a:p>
            <a:pPr>
              <a:spcBef>
                <a:spcPct val="20000"/>
              </a:spcBef>
            </a:pPr>
            <a:endParaRPr lang="fr-FR" altLang="fr-FR" sz="1050" dirty="0">
              <a:solidFill>
                <a:srgbClr val="800000"/>
              </a:solidFill>
              <a:latin typeface="Calibri" panose="020F0502020204030204" pitchFamily="34" charset="0"/>
            </a:endParaRPr>
          </a:p>
          <a:p>
            <a:pPr marL="1028700" lvl="1" indent="-514350">
              <a:buFont typeface="+mj-lt"/>
              <a:buAutoNum type="romanUcPeriod"/>
            </a:pPr>
            <a:r>
              <a:rPr lang="en-CA" dirty="0"/>
              <a:t>Classification and Definitions</a:t>
            </a:r>
            <a:endParaRPr lang="fr-CA" dirty="0"/>
          </a:p>
          <a:p>
            <a:pPr marL="1028700" lvl="1" indent="-514350">
              <a:buFont typeface="+mj-lt"/>
              <a:buAutoNum type="romanUcPeriod"/>
            </a:pPr>
            <a:r>
              <a:rPr lang="en-CA" dirty="0"/>
              <a:t>Epidemiology</a:t>
            </a:r>
            <a:endParaRPr lang="fr-CA" dirty="0"/>
          </a:p>
          <a:p>
            <a:pPr marL="1028700" lvl="1" indent="-514350">
              <a:buFont typeface="+mj-lt"/>
              <a:buAutoNum type="romanUcPeriod"/>
            </a:pPr>
            <a:r>
              <a:rPr lang="en-CA" dirty="0"/>
              <a:t>Pathophysiology</a:t>
            </a:r>
            <a:endParaRPr lang="fr-CA" dirty="0"/>
          </a:p>
          <a:p>
            <a:pPr marL="1028700" lvl="1" indent="-514350">
              <a:buFont typeface="+mj-lt"/>
              <a:buAutoNum type="romanUcPeriod"/>
            </a:pPr>
            <a:r>
              <a:rPr lang="en-CA" dirty="0"/>
              <a:t>Clinical Evaluation</a:t>
            </a:r>
            <a:endParaRPr lang="fr-CA" dirty="0"/>
          </a:p>
          <a:p>
            <a:pPr marL="1028700" lvl="1" indent="-514350">
              <a:buFont typeface="+mj-lt"/>
              <a:buAutoNum type="romanUcPeriod"/>
            </a:pPr>
            <a:r>
              <a:rPr lang="en-CA" dirty="0"/>
              <a:t>Screening and Opportunistic AF Detection</a:t>
            </a:r>
            <a:endParaRPr lang="fr-CA" dirty="0"/>
          </a:p>
          <a:p>
            <a:pPr marL="1028700" lvl="1" indent="-514350">
              <a:buFont typeface="+mj-lt"/>
              <a:buAutoNum type="romanUcPeriod"/>
            </a:pPr>
            <a:r>
              <a:rPr lang="en-CA" dirty="0"/>
              <a:t>Detection and Management of Modifiable Risk Factors</a:t>
            </a:r>
            <a:endParaRPr lang="fr-CA" dirty="0"/>
          </a:p>
          <a:p>
            <a:pPr marL="1028700" lvl="1" indent="-514350">
              <a:buFont typeface="+mj-lt"/>
              <a:buAutoNum type="romanUcPeriod"/>
            </a:pPr>
            <a:r>
              <a:rPr lang="en-CA" dirty="0"/>
              <a:t>Integrated Approach to AF Management</a:t>
            </a:r>
            <a:endParaRPr lang="fr-CA" dirty="0"/>
          </a:p>
          <a:p>
            <a:pPr marL="1028700" lvl="1" indent="-514350">
              <a:buFont typeface="+mj-lt"/>
              <a:buAutoNum type="romanUcPeriod"/>
            </a:pPr>
            <a:r>
              <a:rPr lang="en-CA" dirty="0"/>
              <a:t>Stroke Prevention</a:t>
            </a:r>
            <a:endParaRPr lang="fr-CA" dirty="0"/>
          </a:p>
          <a:p>
            <a:pPr marL="1028700" lvl="1" indent="-514350">
              <a:buFont typeface="+mj-lt"/>
              <a:buAutoNum type="romanUcPeriod"/>
            </a:pPr>
            <a:r>
              <a:rPr lang="en-CA" dirty="0"/>
              <a:t>Arrhythmia Management</a:t>
            </a:r>
            <a:endParaRPr lang="fr-CA" dirty="0"/>
          </a:p>
          <a:p>
            <a:pPr marL="1028700" lvl="1" indent="-514350">
              <a:buFont typeface="+mj-lt"/>
              <a:buAutoNum type="romanUcPeriod"/>
            </a:pPr>
            <a:r>
              <a:rPr lang="en-CA" dirty="0"/>
              <a:t>Sex Differences</a:t>
            </a:r>
            <a:endParaRPr lang="fr-CA" dirty="0"/>
          </a:p>
          <a:p>
            <a:pPr marL="1028700" lvl="1" indent="-514350">
              <a:buFont typeface="+mj-lt"/>
              <a:buAutoNum type="romanUcPeriod"/>
            </a:pPr>
            <a:r>
              <a:rPr lang="en-CA" dirty="0"/>
              <a:t>Atrial Fibrillation and Special Populations</a:t>
            </a:r>
            <a:r>
              <a:rPr lang="fr-CA" dirty="0"/>
              <a:t> </a:t>
            </a:r>
            <a:endParaRPr lang="fr-FR" altLang="fr-FR" dirty="0">
              <a:latin typeface="Calibri" panose="020F0502020204030204" pitchFamily="34" charset="0"/>
            </a:endParaRPr>
          </a:p>
          <a:p>
            <a:endParaRPr lang="en-CA" dirty="0"/>
          </a:p>
        </p:txBody>
      </p:sp>
    </p:spTree>
    <p:extLst>
      <p:ext uri="{BB962C8B-B14F-4D97-AF65-F5344CB8AC3E}">
        <p14:creationId xmlns:p14="http://schemas.microsoft.com/office/powerpoint/2010/main" val="2584981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7C3CB4-B9D6-4E92-B014-4F27E900A620}"/>
              </a:ext>
            </a:extLst>
          </p:cNvPr>
          <p:cNvSpPr>
            <a:spLocks noGrp="1"/>
          </p:cNvSpPr>
          <p:nvPr>
            <p:ph type="title"/>
          </p:nvPr>
        </p:nvSpPr>
        <p:spPr/>
        <p:txBody>
          <a:bodyPr>
            <a:normAutofit/>
          </a:bodyPr>
          <a:lstStyle/>
          <a:p>
            <a:pPr algn="ctr"/>
            <a:r>
              <a:rPr lang="en-US" sz="5400" b="1" dirty="0"/>
              <a:t>Thank you!</a:t>
            </a:r>
          </a:p>
        </p:txBody>
      </p:sp>
      <p:pic>
        <p:nvPicPr>
          <p:cNvPr id="6" name="Picture 4" descr="questionmark">
            <a:extLst>
              <a:ext uri="{FF2B5EF4-FFF2-40B4-BE49-F238E27FC236}">
                <a16:creationId xmlns:a16="http://schemas.microsoft.com/office/drawing/2014/main" id="{00D7A907-7ED6-4F9F-BD05-B5AAC6931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650" y="1907624"/>
            <a:ext cx="45847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title"/>
          </p:nvPr>
        </p:nvSpPr>
        <p:spPr>
          <a:xfrm>
            <a:off x="838200" y="2400403"/>
            <a:ext cx="10515600" cy="1325563"/>
          </a:xfrm>
        </p:spPr>
        <p:txBody>
          <a:bodyPr>
            <a:noAutofit/>
          </a:bodyPr>
          <a:lstStyle/>
          <a:p>
            <a:pPr algn="ctr"/>
            <a:br>
              <a:rPr lang="en-US" b="1" dirty="0"/>
            </a:br>
            <a:r>
              <a:rPr lang="en-US" b="1" dirty="0"/>
              <a:t>Key Considerations for Stroke Prevention in AF</a:t>
            </a:r>
            <a:br>
              <a:rPr lang="en-US" b="1" dirty="0"/>
            </a:br>
            <a:endParaRPr lang="en-US" sz="4400" b="1" dirty="0"/>
          </a:p>
        </p:txBody>
      </p:sp>
    </p:spTree>
    <p:extLst>
      <p:ext uri="{BB962C8B-B14F-4D97-AF65-F5344CB8AC3E}">
        <p14:creationId xmlns:p14="http://schemas.microsoft.com/office/powerpoint/2010/main" val="506117561"/>
      </p:ext>
    </p:extLst>
  </p:cSld>
  <p:clrMapOvr>
    <a:masterClrMapping/>
  </p:clrMapOvr>
</p:sld>
</file>

<file path=ppt/theme/theme1.xml><?xml version="1.0" encoding="utf-8"?>
<a:theme xmlns:a="http://schemas.openxmlformats.org/drawingml/2006/main" name="CCC Branded Guidelines/PS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4202</TotalTime>
  <Words>5747</Words>
  <Application>Microsoft Office PowerPoint</Application>
  <PresentationFormat>Widescreen</PresentationFormat>
  <Paragraphs>569</Paragraphs>
  <Slides>80</Slides>
  <Notes>40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80</vt:i4>
      </vt:variant>
    </vt:vector>
  </HeadingPairs>
  <TitlesOfParts>
    <vt:vector size="89" baseType="lpstr">
      <vt:lpstr>Arial</vt:lpstr>
      <vt:lpstr>Arial Narrow</vt:lpstr>
      <vt:lpstr>Calibri</vt:lpstr>
      <vt:lpstr>Calibri Light</vt:lpstr>
      <vt:lpstr>Candara</vt:lpstr>
      <vt:lpstr>Helvetica</vt:lpstr>
      <vt:lpstr>Symbol</vt:lpstr>
      <vt:lpstr>CCC Branded Guidelines/PS Slides</vt:lpstr>
      <vt:lpstr>Office Theme</vt:lpstr>
      <vt:lpstr>PowerPoint Presentation</vt:lpstr>
      <vt:lpstr>CCS ǀ CHRS  Comprehensive Atrial Fibrillation Guidelines:  A fresh look for 2020 </vt:lpstr>
      <vt:lpstr>PowerPoint Presentation</vt:lpstr>
      <vt:lpstr>PowerPoint Presentation</vt:lpstr>
      <vt:lpstr>Authors</vt:lpstr>
      <vt:lpstr>PowerPoint Presentation</vt:lpstr>
      <vt:lpstr>PowerPoint Presentation</vt:lpstr>
      <vt:lpstr>Overview of Topics</vt:lpstr>
      <vt:lpstr> Key Considerations for Stroke Prevention in AF </vt:lpstr>
      <vt:lpstr>CCS Stroke Risk Assessment and Antithrombotic Rx</vt:lpstr>
      <vt:lpstr>Annual Stroke Rate by Risk Factor</vt:lpstr>
      <vt:lpstr>CHADS-65</vt:lpstr>
      <vt:lpstr>Definition of Risk Factors</vt:lpstr>
      <vt:lpstr>Choice of Anticoagulant</vt:lpstr>
      <vt:lpstr>Valvular AF</vt:lpstr>
      <vt:lpstr>Concomitant AF and CAD</vt:lpstr>
      <vt:lpstr>Management of CAD + AF</vt:lpstr>
      <vt:lpstr>Where we were 6 years ago</vt:lpstr>
      <vt:lpstr>Where we are now</vt:lpstr>
      <vt:lpstr>Dual Pathway vs Triple RX Metanalysis</vt:lpstr>
      <vt:lpstr>AF + Stable CAD</vt:lpstr>
      <vt:lpstr>PowerPoint Presentation</vt:lpstr>
      <vt:lpstr>PowerPoint Presentation</vt:lpstr>
      <vt:lpstr> Bleeding and Bridging </vt:lpstr>
      <vt:lpstr>Outline</vt:lpstr>
      <vt:lpstr>Incidence Rate of Major Bleeding: Single, Dual and Triple Therapy: Nationwide Danish Cohort (N=272,315)</vt:lpstr>
      <vt:lpstr>HASBLED Bleeding Risk Score and Risk Mitigation</vt:lpstr>
      <vt:lpstr>General Principles for Treatment of Bleeding and Anticoagulation Management</vt:lpstr>
      <vt:lpstr>PowerPoint Presentation</vt:lpstr>
      <vt:lpstr>DOAC Antidotes</vt:lpstr>
      <vt:lpstr>Other DOAC Antidotes (PIPELINE)</vt:lpstr>
      <vt:lpstr>Periprocedural Management of Anticoagulation OAC Interruption and Bridging Considerations</vt:lpstr>
      <vt:lpstr>Interrupting Anticoagulation for a Procedure</vt:lpstr>
      <vt:lpstr>Anticoagulation Interruption</vt:lpstr>
      <vt:lpstr>Risk Categories of Procedures</vt:lpstr>
      <vt:lpstr>PowerPoint Presentation</vt:lpstr>
      <vt:lpstr>PowerPoint Presentation</vt:lpstr>
      <vt:lpstr>Bridging in Patients on Warfarin</vt:lpstr>
      <vt:lpstr>PowerPoint Presentation</vt:lpstr>
      <vt:lpstr> Screening for AF / Device-detected AF / Embolic Stroke of Unknown Source (ESUS) </vt:lpstr>
      <vt:lpstr>Opportunistic AF Detection in General Population</vt:lpstr>
      <vt:lpstr>ROC plots of AF screening tools </vt:lpstr>
      <vt:lpstr>PowerPoint Presentation</vt:lpstr>
      <vt:lpstr>Opportunistic AF Detection in Patients with Cardiac Implantable Devices</vt:lpstr>
      <vt:lpstr>Link Between AHRE and TE</vt:lpstr>
      <vt:lpstr>Stroke Risk for AHRE and AF</vt:lpstr>
      <vt:lpstr>PowerPoint Presentation</vt:lpstr>
      <vt:lpstr>PowerPoint Presentation</vt:lpstr>
      <vt:lpstr>Yield of Monitoring Tools for AF </vt:lpstr>
      <vt:lpstr>PowerPoint Presentation</vt:lpstr>
      <vt:lpstr>PowerPoint Presentation</vt:lpstr>
      <vt:lpstr> Secondary Stroke Prevention </vt:lpstr>
      <vt:lpstr>Stroke on OAC – Potential Causes</vt:lpstr>
      <vt:lpstr>Stroke on OAC – Recommendation</vt:lpstr>
      <vt:lpstr>Stroke on OAC – Practical Approach</vt:lpstr>
      <vt:lpstr>Timing of OAC initiation after ischemic stroke in patients with AF</vt:lpstr>
      <vt:lpstr>Timing of initiation of OAC – Practical approach</vt:lpstr>
      <vt:lpstr> Rate and Rhythm Acute and Non-Acute </vt:lpstr>
      <vt:lpstr>Approach to Rate and Rhythm for AF</vt:lpstr>
      <vt:lpstr>Long-Term Rate Control</vt:lpstr>
      <vt:lpstr>Long-Term Rhythm Control</vt:lpstr>
      <vt:lpstr>Approach to Acute AF/AFL</vt:lpstr>
      <vt:lpstr>Anticoagulation Considerations for CV</vt:lpstr>
      <vt:lpstr> Risk Factors and Other Considerations </vt:lpstr>
      <vt:lpstr>Risk Factors</vt:lpstr>
      <vt:lpstr>Risk Factors</vt:lpstr>
      <vt:lpstr>2020 AF Guidelines Recommendation</vt:lpstr>
      <vt:lpstr>Risk Factors</vt:lpstr>
      <vt:lpstr>Secondary AF</vt:lpstr>
      <vt:lpstr>Secondary AF</vt:lpstr>
      <vt:lpstr>Secondary AF</vt:lpstr>
      <vt:lpstr>2020 AF Guidelines Recommendations</vt:lpstr>
      <vt:lpstr>AF Clinics and Multidisciplinary AF Care</vt:lpstr>
      <vt:lpstr>AF Clinics and Multidisciplinary AF Care</vt:lpstr>
      <vt:lpstr>2020 AF Guidelines Recommendation</vt:lpstr>
      <vt:lpstr>Sex Differences</vt:lpstr>
      <vt:lpstr>Special Populations</vt:lpstr>
      <vt:lpstr>Other Aspects of AF Care</vt:lpstr>
      <vt:lpstr>Other Aspects of AF Care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Forrest</dc:creator>
  <cp:lastModifiedBy>Christianna Brooks</cp:lastModifiedBy>
  <cp:revision>122</cp:revision>
  <dcterms:created xsi:type="dcterms:W3CDTF">2018-09-18T15:01:26Z</dcterms:created>
  <dcterms:modified xsi:type="dcterms:W3CDTF">2020-10-29T14:47:10Z</dcterms:modified>
</cp:coreProperties>
</file>