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7" r:id="rId2"/>
    <p:sldId id="631" r:id="rId3"/>
    <p:sldId id="314" r:id="rId4"/>
    <p:sldId id="300" r:id="rId5"/>
    <p:sldId id="290" r:id="rId6"/>
    <p:sldId id="284" r:id="rId7"/>
    <p:sldId id="285" r:id="rId8"/>
    <p:sldId id="286" r:id="rId9"/>
    <p:sldId id="278" r:id="rId10"/>
    <p:sldId id="279" r:id="rId11"/>
    <p:sldId id="280" r:id="rId12"/>
    <p:sldId id="274" r:id="rId13"/>
    <p:sldId id="272" r:id="rId14"/>
    <p:sldId id="273" r:id="rId15"/>
    <p:sldId id="268" r:id="rId16"/>
    <p:sldId id="281" r:id="rId17"/>
    <p:sldId id="269" r:id="rId18"/>
    <p:sldId id="282" r:id="rId19"/>
    <p:sldId id="292" r:id="rId20"/>
    <p:sldId id="293" r:id="rId21"/>
    <p:sldId id="299" r:id="rId22"/>
    <p:sldId id="294" r:id="rId23"/>
    <p:sldId id="258" r:id="rId24"/>
    <p:sldId id="260" r:id="rId25"/>
    <p:sldId id="261" r:id="rId26"/>
    <p:sldId id="262" r:id="rId27"/>
    <p:sldId id="295" r:id="rId28"/>
    <p:sldId id="266" r:id="rId29"/>
    <p:sldId id="267" r:id="rId30"/>
    <p:sldId id="271" r:id="rId31"/>
    <p:sldId id="296" r:id="rId32"/>
    <p:sldId id="297" r:id="rId33"/>
    <p:sldId id="276" r:id="rId34"/>
    <p:sldId id="298" r:id="rId35"/>
    <p:sldId id="301" r:id="rId36"/>
    <p:sldId id="277" r:id="rId37"/>
    <p:sldId id="302" r:id="rId38"/>
    <p:sldId id="303" r:id="rId39"/>
    <p:sldId id="304" r:id="rId40"/>
    <p:sldId id="305" r:id="rId41"/>
    <p:sldId id="306" r:id="rId42"/>
    <p:sldId id="307" r:id="rId43"/>
    <p:sldId id="275" r:id="rId44"/>
    <p:sldId id="308" r:id="rId45"/>
    <p:sldId id="309" r:id="rId46"/>
    <p:sldId id="270" r:id="rId47"/>
    <p:sldId id="310" r:id="rId48"/>
    <p:sldId id="311"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0000"/>
    <a:srgbClr val="D60000"/>
    <a:srgbClr val="EA0000"/>
    <a:srgbClr val="FF2D1D"/>
    <a:srgbClr val="FF682A"/>
    <a:srgbClr val="77B2B5"/>
    <a:srgbClr val="356887"/>
    <a:srgbClr val="FFFF00"/>
    <a:srgbClr val="C50202"/>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107" autoAdjust="0"/>
  </p:normalViewPr>
  <p:slideViewPr>
    <p:cSldViewPr snapToGrid="0">
      <p:cViewPr varScale="1">
        <p:scale>
          <a:sx n="66" d="100"/>
          <a:sy n="66" d="100"/>
        </p:scale>
        <p:origin x="84"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145D9C-06B9-7242-B183-44C498660958}" type="datetimeFigureOut">
              <a:rPr lang="en-US" smtClean="0"/>
              <a:t>10/22/2018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5FD500-AF4C-CB49-BD3D-0CC00777E433}" type="slidenum">
              <a:rPr lang="en-US" smtClean="0"/>
              <a:t>‹#›</a:t>
            </a:fld>
            <a:endParaRPr lang="en-US"/>
          </a:p>
        </p:txBody>
      </p:sp>
    </p:spTree>
    <p:extLst>
      <p:ext uri="{BB962C8B-B14F-4D97-AF65-F5344CB8AC3E}">
        <p14:creationId xmlns:p14="http://schemas.microsoft.com/office/powerpoint/2010/main" val="293051799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Updated</a:t>
            </a:r>
            <a:r>
              <a:rPr lang="en-US" baseline="0" dirty="0"/>
              <a:t> 2014 statement on the use of 12-lead ECG screening in healthy populations of young people 12-25 years of age. Updated from 2007. </a:t>
            </a:r>
          </a:p>
          <a:p>
            <a:endParaRPr lang="en-US" baseline="0" dirty="0"/>
          </a:p>
          <a:p>
            <a:r>
              <a:rPr lang="en-US" baseline="0" dirty="0"/>
              <a:t>Much of their cited concern regarding the use of a 12-lead ECG stems from concern regarding high false positive rates, and cost and feasibility of implementing a universal program </a:t>
            </a:r>
            <a:endParaRPr lang="en-US" dirty="0"/>
          </a:p>
        </p:txBody>
      </p:sp>
      <p:sp>
        <p:nvSpPr>
          <p:cNvPr id="4" name="Slide Number Placeholder 3"/>
          <p:cNvSpPr>
            <a:spLocks noGrp="1"/>
          </p:cNvSpPr>
          <p:nvPr>
            <p:ph type="sldNum" sz="quarter" idx="10"/>
          </p:nvPr>
        </p:nvSpPr>
        <p:spPr/>
        <p:txBody>
          <a:bodyPr/>
          <a:lstStyle/>
          <a:p>
            <a:fld id="{8380AE46-DF7B-A74E-894C-8A44257C08BE}" type="slidenum">
              <a:rPr lang="en-US" smtClean="0"/>
              <a:t>7</a:t>
            </a:fld>
            <a:endParaRPr lang="en-US"/>
          </a:p>
        </p:txBody>
      </p:sp>
    </p:spTree>
    <p:extLst>
      <p:ext uri="{BB962C8B-B14F-4D97-AF65-F5344CB8AC3E}">
        <p14:creationId xmlns:p14="http://schemas.microsoft.com/office/powerpoint/2010/main" val="12921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a:t>
            </a:r>
            <a:r>
              <a:rPr lang="en-US" baseline="0" dirty="0"/>
              <a:t> difference from the Europeans is that they suggest an ECG, but they also don’t mandate this –stating that the decision should be regional. </a:t>
            </a:r>
            <a:endParaRPr lang="en-US" dirty="0"/>
          </a:p>
        </p:txBody>
      </p:sp>
      <p:sp>
        <p:nvSpPr>
          <p:cNvPr id="4" name="Slide Number Placeholder 3"/>
          <p:cNvSpPr>
            <a:spLocks noGrp="1"/>
          </p:cNvSpPr>
          <p:nvPr>
            <p:ph type="sldNum" sz="quarter" idx="10"/>
          </p:nvPr>
        </p:nvSpPr>
        <p:spPr/>
        <p:txBody>
          <a:bodyPr/>
          <a:lstStyle/>
          <a:p>
            <a:fld id="{8380AE46-DF7B-A74E-894C-8A44257C08BE}" type="slidenum">
              <a:rPr lang="en-US" smtClean="0"/>
              <a:t>8</a:t>
            </a:fld>
            <a:endParaRPr lang="en-US"/>
          </a:p>
        </p:txBody>
      </p:sp>
    </p:spTree>
    <p:extLst>
      <p:ext uri="{BB962C8B-B14F-4D97-AF65-F5344CB8AC3E}">
        <p14:creationId xmlns:p14="http://schemas.microsoft.com/office/powerpoint/2010/main" val="1384132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were fortunate</a:t>
            </a:r>
            <a:r>
              <a:rPr lang="en-US" baseline="0" dirty="0"/>
              <a:t> to have the right timing to be able to contribute to this area of research with the first study on the current state of </a:t>
            </a:r>
            <a:r>
              <a:rPr lang="en-US" baseline="0" dirty="0" err="1"/>
              <a:t>Preparticipation</a:t>
            </a:r>
            <a:r>
              <a:rPr lang="en-US" baseline="0" dirty="0"/>
              <a:t> screening in Canada</a:t>
            </a:r>
            <a:endParaRPr lang="en-US" dirty="0"/>
          </a:p>
        </p:txBody>
      </p:sp>
      <p:sp>
        <p:nvSpPr>
          <p:cNvPr id="4" name="Slide Number Placeholder 3"/>
          <p:cNvSpPr>
            <a:spLocks noGrp="1"/>
          </p:cNvSpPr>
          <p:nvPr>
            <p:ph type="sldNum" sz="quarter" idx="10"/>
          </p:nvPr>
        </p:nvSpPr>
        <p:spPr/>
        <p:txBody>
          <a:bodyPr/>
          <a:lstStyle/>
          <a:p>
            <a:fld id="{8380AE46-DF7B-A74E-894C-8A44257C08BE}" type="slidenum">
              <a:rPr lang="en-US" smtClean="0"/>
              <a:t>9</a:t>
            </a:fld>
            <a:endParaRPr lang="en-US"/>
          </a:p>
        </p:txBody>
      </p:sp>
    </p:spTree>
    <p:extLst>
      <p:ext uri="{BB962C8B-B14F-4D97-AF65-F5344CB8AC3E}">
        <p14:creationId xmlns:p14="http://schemas.microsoft.com/office/powerpoint/2010/main" val="443126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45FD500-AF4C-CB49-BD3D-0CC00777E433}" type="slidenum">
              <a:rPr lang="en-US" smtClean="0"/>
              <a:t>11</a:t>
            </a:fld>
            <a:endParaRPr lang="en-US"/>
          </a:p>
        </p:txBody>
      </p:sp>
    </p:spTree>
    <p:extLst>
      <p:ext uri="{BB962C8B-B14F-4D97-AF65-F5344CB8AC3E}">
        <p14:creationId xmlns:p14="http://schemas.microsoft.com/office/powerpoint/2010/main" val="1873159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45FD500-AF4C-CB49-BD3D-0CC00777E433}" type="slidenum">
              <a:rPr lang="en-US" smtClean="0"/>
              <a:t>14</a:t>
            </a:fld>
            <a:endParaRPr lang="en-US"/>
          </a:p>
        </p:txBody>
      </p:sp>
    </p:spTree>
    <p:extLst>
      <p:ext uri="{BB962C8B-B14F-4D97-AF65-F5344CB8AC3E}">
        <p14:creationId xmlns:p14="http://schemas.microsoft.com/office/powerpoint/2010/main" val="9904130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altLang="en-US">
                <a:latin typeface="Arial" charset="0"/>
                <a:ea typeface="msgothic" charset="0"/>
                <a:cs typeface="msgothic" charset="0"/>
              </a:rPr>
              <a:t>Prevalence of the 7 commonest abnormal ECG patterns in athletes, defined by the European Society of Cardiology recommendations and refined criteria.</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058" tIns="41029" rIns="82058" bIns="41029" anchor="ctr"/>
          <a:lstStyle/>
          <a:p>
            <a:pPr defTabSz="410248" fontAlgn="base" hangingPunct="0">
              <a:lnSpc>
                <a:spcPct val="93000"/>
              </a:lnSpc>
              <a:spcBef>
                <a:spcPct val="0"/>
              </a:spcBef>
              <a:spcAft>
                <a:spcPct val="0"/>
              </a:spcAft>
              <a:buClr>
                <a:srgbClr val="000000"/>
              </a:buClr>
              <a:buSzPct val="45000"/>
            </a:pPr>
            <a:endParaRPr lang="en-US" sz="2200">
              <a:solidFill>
                <a:prstClr val="black"/>
              </a:solidFill>
              <a:latin typeface="Times New Roman" pitchFamily="16" charset="0"/>
            </a:endParaRPr>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altLang="en-US">
                <a:latin typeface="Arial" charset="0"/>
                <a:ea typeface="msgothic" charset="0"/>
                <a:cs typeface="msgothic" charset="0"/>
              </a:rPr>
              <a:t>The estimated interobserver reliability among cardiologists for categorizing an ECG as abnormal. Interobserver reliability for an abnormal ECG among experienced cardiologists was moderate for all 3 criteria. Among inexperienced cardiologists, modification of ECG criteria improved interobserver reliability from poor to moderate. CI indicates confidence interval; and ESC, European Society of Cardiology.</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3.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8" name="TextBox 7"/>
          <p:cNvSpPr txBox="1"/>
          <p:nvPr userDrawn="1"/>
        </p:nvSpPr>
        <p:spPr>
          <a:xfrm>
            <a:off x="0" y="1832236"/>
            <a:ext cx="12192000" cy="3570208"/>
          </a:xfrm>
          <a:prstGeom prst="rect">
            <a:avLst/>
          </a:prstGeom>
          <a:noFill/>
        </p:spPr>
        <p:txBody>
          <a:bodyPr wrap="square" rtlCol="0">
            <a:spAutoFit/>
          </a:bodyPr>
          <a:lstStyle/>
          <a:p>
            <a:pPr algn="ctr"/>
            <a:r>
              <a:rPr lang="en-US" sz="3200" b="1" i="1" dirty="0">
                <a:solidFill>
                  <a:srgbClr val="E20000"/>
                </a:solidFill>
                <a:latin typeface="Arial"/>
                <a:cs typeface="Arial"/>
              </a:rPr>
              <a:t>CCS/CHRS</a:t>
            </a:r>
            <a:endParaRPr lang="en-CA" sz="3200" b="1" i="1" dirty="0">
              <a:solidFill>
                <a:srgbClr val="E20000"/>
              </a:solidFill>
              <a:latin typeface="Arial"/>
              <a:cs typeface="Arial"/>
            </a:endParaRPr>
          </a:p>
          <a:p>
            <a:pPr algn="ctr"/>
            <a:r>
              <a:rPr lang="en-US" sz="3200" b="1" i="1" dirty="0">
                <a:solidFill>
                  <a:srgbClr val="E20000"/>
                </a:solidFill>
                <a:latin typeface="Arial"/>
                <a:cs typeface="Arial"/>
              </a:rPr>
              <a:t>Joint Position Statement </a:t>
            </a:r>
            <a:endParaRPr lang="en-CA" sz="3200" b="1" i="1" dirty="0">
              <a:solidFill>
                <a:srgbClr val="E20000"/>
              </a:solidFill>
              <a:latin typeface="Arial"/>
              <a:cs typeface="Arial"/>
            </a:endParaRPr>
          </a:p>
          <a:p>
            <a:pPr algn="ctr"/>
            <a:r>
              <a:rPr lang="en-US" sz="3200" b="1" i="1" dirty="0">
                <a:solidFill>
                  <a:srgbClr val="E20000"/>
                </a:solidFill>
                <a:latin typeface="Arial"/>
                <a:cs typeface="Arial"/>
              </a:rPr>
              <a:t>Cardiovascular Screening of Competitive Athletes</a:t>
            </a:r>
          </a:p>
          <a:p>
            <a:pPr algn="ctr"/>
            <a:endParaRPr lang="en-US" sz="3200" b="1" dirty="0">
              <a:solidFill>
                <a:srgbClr val="FFFF00"/>
              </a:solidFill>
            </a:endParaRPr>
          </a:p>
          <a:p>
            <a:pPr algn="ctr"/>
            <a:r>
              <a:rPr lang="en-US" sz="2000" baseline="30000" dirty="0"/>
              <a:t>1</a:t>
            </a:r>
            <a:r>
              <a:rPr lang="en-US" sz="2000" dirty="0"/>
              <a:t>Amer M. Johri MD (co-chair), </a:t>
            </a:r>
            <a:r>
              <a:rPr lang="en-US" sz="2000" baseline="30000" dirty="0"/>
              <a:t>2</a:t>
            </a:r>
            <a:r>
              <a:rPr lang="en-US" sz="2000" dirty="0"/>
              <a:t>Paul Poirier MD (co-Chair), </a:t>
            </a:r>
            <a:endParaRPr lang="en-CA" sz="2000" dirty="0"/>
          </a:p>
          <a:p>
            <a:pPr algn="ctr"/>
            <a:r>
              <a:rPr lang="en-CA" sz="2000" baseline="30000" dirty="0"/>
              <a:t>3</a:t>
            </a:r>
            <a:r>
              <a:rPr lang="en-CA" sz="2000" dirty="0"/>
              <a:t>Paul Dorian, </a:t>
            </a:r>
            <a:r>
              <a:rPr lang="en-CA" sz="2000" baseline="30000" dirty="0"/>
              <a:t>4</a:t>
            </a:r>
            <a:r>
              <a:rPr lang="en-US" sz="2000" dirty="0"/>
              <a:t>Anne Fournier</a:t>
            </a:r>
            <a:r>
              <a:rPr lang="en-CA" sz="2000" dirty="0"/>
              <a:t>, </a:t>
            </a:r>
            <a:r>
              <a:rPr lang="en-CA" sz="2000" baseline="30000" dirty="0"/>
              <a:t>3</a:t>
            </a:r>
            <a:r>
              <a:rPr lang="en-US" sz="2000" dirty="0"/>
              <a:t>Jack M. Goodman,</a:t>
            </a:r>
          </a:p>
          <a:p>
            <a:pPr algn="ctr"/>
            <a:r>
              <a:rPr lang="en-US" sz="2000" dirty="0"/>
              <a:t> </a:t>
            </a:r>
            <a:r>
              <a:rPr lang="en-CA" sz="2000" baseline="30000" dirty="0"/>
              <a:t>5</a:t>
            </a:r>
            <a:r>
              <a:rPr lang="en-CA" sz="2000" dirty="0"/>
              <a:t>Jimmy McKinney</a:t>
            </a:r>
            <a:r>
              <a:rPr lang="en-US" sz="2000" dirty="0"/>
              <a:t>, </a:t>
            </a:r>
            <a:r>
              <a:rPr lang="en-CA" sz="2000" dirty="0"/>
              <a:t> </a:t>
            </a:r>
            <a:r>
              <a:rPr lang="en-US" sz="2000" baseline="30000" dirty="0"/>
              <a:t>5</a:t>
            </a:r>
            <a:r>
              <a:rPr lang="en-US" sz="2000" dirty="0"/>
              <a:t>Nathaniel </a:t>
            </a:r>
            <a:r>
              <a:rPr lang="en-US" sz="2000" dirty="0" err="1"/>
              <a:t>Moulson</a:t>
            </a:r>
            <a:r>
              <a:rPr lang="en-US" sz="2000" dirty="0"/>
              <a:t>, </a:t>
            </a:r>
            <a:r>
              <a:rPr lang="en-US" sz="2000" baseline="30000" dirty="0"/>
              <a:t>6</a:t>
            </a:r>
            <a:r>
              <a:rPr lang="en-US" sz="2000" dirty="0"/>
              <a:t>Andrew Pipe,</a:t>
            </a:r>
          </a:p>
          <a:p>
            <a:pPr algn="ctr"/>
            <a:r>
              <a:rPr lang="en-US" sz="2000" dirty="0"/>
              <a:t> </a:t>
            </a:r>
            <a:r>
              <a:rPr lang="en-US" sz="2000" baseline="30000" dirty="0"/>
              <a:t>2</a:t>
            </a:r>
            <a:r>
              <a:rPr lang="en-US" sz="2000" dirty="0"/>
              <a:t>François </a:t>
            </a:r>
            <a:r>
              <a:rPr lang="en-US" sz="2000" dirty="0" err="1"/>
              <a:t>Philippon</a:t>
            </a:r>
            <a:r>
              <a:rPr lang="en-US" sz="2000" dirty="0"/>
              <a:t>,  </a:t>
            </a:r>
            <a:r>
              <a:rPr lang="en-US" sz="2000" baseline="30000" dirty="0"/>
              <a:t>6</a:t>
            </a:r>
            <a:r>
              <a:rPr lang="en-US" sz="2000" dirty="0"/>
              <a:t>Taryn Taylor,</a:t>
            </a:r>
            <a:r>
              <a:rPr lang="en-US" sz="2000" baseline="0" dirty="0"/>
              <a:t> </a:t>
            </a:r>
            <a:r>
              <a:rPr lang="en-US" sz="2000" baseline="30000" dirty="0"/>
              <a:t>3</a:t>
            </a:r>
            <a:r>
              <a:rPr lang="en-US" sz="2000" baseline="0" dirty="0"/>
              <a:t>Kim Connelly</a:t>
            </a:r>
            <a:r>
              <a:rPr lang="en-US" sz="2000" dirty="0"/>
              <a:t> </a:t>
            </a:r>
            <a:endParaRPr lang="en-CA" sz="2800" dirty="0"/>
          </a:p>
          <a:p>
            <a:endParaRPr lang="en-CA"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B0B6360-6D59-4827-9633-1D32972CD022}" type="datetimeFigureOut">
              <a:rPr lang="en-CA" smtClean="0"/>
              <a:t>2018-10-22</a:t>
            </a:fld>
            <a:endParaRPr lang="en-CA"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62865D1-26F3-423A-9F7D-D96D7C973542}" type="slidenum">
              <a:rPr lang="en-CA" smtClean="0"/>
              <a:t>‹#›</a:t>
            </a:fld>
            <a:endParaRPr lang="en-CA"/>
          </a:p>
        </p:txBody>
      </p:sp>
      <p:pic>
        <p:nvPicPr>
          <p:cNvPr id="7" name="Picture 6"/>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852" y="-51151"/>
            <a:ext cx="1697527" cy="848764"/>
          </a:xfrm>
          <a:prstGeom prst="rect">
            <a:avLst/>
          </a:prstGeom>
        </p:spPr>
      </p:pic>
      <p:sp>
        <p:nvSpPr>
          <p:cNvPr id="9" name="TextBox 8"/>
          <p:cNvSpPr txBox="1"/>
          <p:nvPr userDrawn="1"/>
        </p:nvSpPr>
        <p:spPr>
          <a:xfrm>
            <a:off x="0" y="5402444"/>
            <a:ext cx="12192000" cy="584775"/>
          </a:xfrm>
          <a:prstGeom prst="rect">
            <a:avLst/>
          </a:prstGeom>
          <a:noFill/>
        </p:spPr>
        <p:txBody>
          <a:bodyPr wrap="square" rtlCol="0">
            <a:spAutoFit/>
          </a:bodyPr>
          <a:lstStyle/>
          <a:p>
            <a:pPr algn="ctr"/>
            <a:r>
              <a:rPr lang="en-CA" sz="1600" baseline="30000" dirty="0"/>
              <a:t>1</a:t>
            </a:r>
            <a:r>
              <a:rPr lang="en-CA" sz="1600" dirty="0"/>
              <a:t>Queen’s University; </a:t>
            </a:r>
            <a:r>
              <a:rPr lang="en-CA" sz="1600" baseline="30000" dirty="0"/>
              <a:t>2</a:t>
            </a:r>
            <a:r>
              <a:rPr lang="en-CA" sz="1600" dirty="0"/>
              <a:t>Université Laval; </a:t>
            </a:r>
            <a:r>
              <a:rPr lang="en-CA" sz="1600" baseline="30000" dirty="0"/>
              <a:t>3</a:t>
            </a:r>
            <a:r>
              <a:rPr lang="en-CA" sz="1600" dirty="0"/>
              <a:t>University of Toronto; </a:t>
            </a:r>
            <a:r>
              <a:rPr lang="en-CA" sz="1600" baseline="30000" dirty="0"/>
              <a:t>4</a:t>
            </a:r>
            <a:r>
              <a:rPr lang="en-CA" sz="1600" dirty="0"/>
              <a:t>Université of Montréal;</a:t>
            </a:r>
          </a:p>
          <a:p>
            <a:pPr algn="ctr"/>
            <a:r>
              <a:rPr lang="en-CA" sz="1600" dirty="0"/>
              <a:t>  </a:t>
            </a:r>
            <a:r>
              <a:rPr lang="en-CA" sz="1600" baseline="30000" dirty="0"/>
              <a:t>5</a:t>
            </a:r>
            <a:r>
              <a:rPr lang="en-CA" sz="1600" dirty="0"/>
              <a:t>University of British Columbia; </a:t>
            </a:r>
            <a:r>
              <a:rPr lang="en-CA" sz="1600" baseline="30000" dirty="0"/>
              <a:t>6</a:t>
            </a:r>
            <a:r>
              <a:rPr lang="en-CA" sz="1600" dirty="0"/>
              <a:t>University of Ottawa</a:t>
            </a:r>
          </a:p>
        </p:txBody>
      </p:sp>
      <p:sp>
        <p:nvSpPr>
          <p:cNvPr id="10" name="TextBox 9"/>
          <p:cNvSpPr txBox="1"/>
          <p:nvPr userDrawn="1"/>
        </p:nvSpPr>
        <p:spPr>
          <a:xfrm>
            <a:off x="9459902" y="26787"/>
            <a:ext cx="3375199" cy="954107"/>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i="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CCS</a:t>
            </a:r>
            <a:r>
              <a:rPr lang="en-US" sz="2800" b="1" i="1" cap="none" spc="50" baseline="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 Sport </a:t>
            </a:r>
          </a:p>
          <a:p>
            <a:pPr algn="ctr"/>
            <a:r>
              <a:rPr lang="en-US" sz="2800" b="1" i="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 </a:t>
            </a:r>
            <a:r>
              <a:rPr lang="en-US" sz="2800" b="1" i="1" cap="none" spc="50" baseline="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Group</a:t>
            </a:r>
            <a:endParaRPr lang="en-CA" sz="2800" b="1" i="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endParaRPr>
          </a:p>
        </p:txBody>
      </p:sp>
      <p:grpSp>
        <p:nvGrpSpPr>
          <p:cNvPr id="17" name="Group 16"/>
          <p:cNvGrpSpPr/>
          <p:nvPr userDrawn="1"/>
        </p:nvGrpSpPr>
        <p:grpSpPr>
          <a:xfrm>
            <a:off x="9045035" y="-51151"/>
            <a:ext cx="1157298" cy="1531408"/>
            <a:chOff x="929256" y="1686197"/>
            <a:chExt cx="1822683" cy="2227723"/>
          </a:xfrm>
        </p:grpSpPr>
        <p:pic>
          <p:nvPicPr>
            <p:cNvPr id="11" name="Picture 10"/>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929256" y="1686197"/>
              <a:ext cx="1822683" cy="2227723"/>
            </a:xfrm>
            <a:prstGeom prst="rect">
              <a:avLst/>
            </a:prstGeom>
            <a:noFill/>
            <a:ln>
              <a:noFill/>
            </a:ln>
            <a:effectLst>
              <a:reflection blurRad="6350" stA="52000" endA="300" endPos="35000" dir="5400000" sy="-100000" algn="bl" rotWithShape="0"/>
            </a:effectLst>
          </p:spPr>
        </p:pic>
        <p:pic>
          <p:nvPicPr>
            <p:cNvPr id="13" name="Picture 12"/>
            <p:cNvPicPr>
              <a:picLocks noChangeAspect="1"/>
            </p:cNvPicPr>
            <p:nvPr userDrawn="1"/>
          </p:nvPicPr>
          <p:blipFill rotWithShape="1">
            <a:blip r:embed="rId5" cstate="print">
              <a:extLst>
                <a:ext uri="{28A0092B-C50C-407E-A947-70E740481C1C}">
                  <a14:useLocalDpi xmlns:a14="http://schemas.microsoft.com/office/drawing/2010/main" val="0"/>
                </a:ext>
              </a:extLst>
            </a:blip>
            <a:srcRect r="87979" b="1606"/>
            <a:stretch/>
          </p:blipFill>
          <p:spPr>
            <a:xfrm rot="20456635">
              <a:off x="1799362" y="1843658"/>
              <a:ext cx="502763" cy="511459"/>
            </a:xfrm>
            <a:prstGeom prst="rect">
              <a:avLst/>
            </a:prstGeom>
          </p:spPr>
        </p:pic>
      </p:grpSp>
      <p:sp>
        <p:nvSpPr>
          <p:cNvPr id="15" name="TextBox 14"/>
          <p:cNvSpPr txBox="1"/>
          <p:nvPr userDrawn="1"/>
        </p:nvSpPr>
        <p:spPr>
          <a:xfrm>
            <a:off x="3148883" y="4867394"/>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902535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B0B6360-6D59-4827-9633-1D32972CD022}" type="datetimeFigureOut">
              <a:rPr lang="en-CA" smtClean="0"/>
              <a:t>2018-10-22</a:t>
            </a:fld>
            <a:endParaRPr lang="en-CA"/>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CA"/>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62865D1-26F3-423A-9F7D-D96D7C973542}" type="slidenum">
              <a:rPr lang="en-CA" smtClean="0"/>
              <a:t>‹#›</a:t>
            </a:fld>
            <a:endParaRPr lang="en-CA"/>
          </a:p>
        </p:txBody>
      </p:sp>
      <p:sp>
        <p:nvSpPr>
          <p:cNvPr id="10" name="TextBox 9"/>
          <p:cNvSpPr txBox="1"/>
          <p:nvPr userDrawn="1"/>
        </p:nvSpPr>
        <p:spPr>
          <a:xfrm>
            <a:off x="354719" y="6060497"/>
            <a:ext cx="1007356" cy="430887"/>
          </a:xfrm>
          <a:prstGeom prst="rect">
            <a:avLst/>
          </a:prstGeom>
          <a:noFill/>
        </p:spPr>
        <p:txBody>
          <a:bodyPr wrap="square" rtlCol="0">
            <a:spAutoFit/>
          </a:bodyPr>
          <a:lstStyle/>
          <a:p>
            <a:pPr algn="l"/>
            <a:r>
              <a:rPr lang="en-US" sz="1100" b="1" dirty="0">
                <a:latin typeface="Arial" panose="020B0604020202020204" pitchFamily="34" charset="0"/>
                <a:cs typeface="Arial" panose="020B0604020202020204" pitchFamily="34" charset="0"/>
              </a:rPr>
              <a:t>CCS</a:t>
            </a:r>
            <a:r>
              <a:rPr lang="en-US" sz="1100" b="1" baseline="0" dirty="0">
                <a:latin typeface="Arial" panose="020B0604020202020204" pitchFamily="34" charset="0"/>
                <a:cs typeface="Arial" panose="020B0604020202020204" pitchFamily="34" charset="0"/>
              </a:rPr>
              <a:t> Sport </a:t>
            </a:r>
          </a:p>
          <a:p>
            <a:pPr algn="l"/>
            <a:r>
              <a:rPr lang="en-US" sz="1100" b="1" baseline="0" dirty="0">
                <a:latin typeface="Arial" panose="020B0604020202020204" pitchFamily="34" charset="0"/>
                <a:cs typeface="Arial" panose="020B0604020202020204" pitchFamily="34" charset="0"/>
              </a:rPr>
              <a:t>Group</a:t>
            </a:r>
            <a:endParaRPr lang="en-CA" sz="1100" b="1" dirty="0">
              <a:latin typeface="Arial" panose="020B0604020202020204" pitchFamily="34" charset="0"/>
              <a:cs typeface="Arial" panose="020B0604020202020204" pitchFamily="34" charset="0"/>
            </a:endParaRPr>
          </a:p>
        </p:txBody>
      </p:sp>
      <p:grpSp>
        <p:nvGrpSpPr>
          <p:cNvPr id="11" name="Group 10"/>
          <p:cNvGrpSpPr/>
          <p:nvPr userDrawn="1"/>
        </p:nvGrpSpPr>
        <p:grpSpPr>
          <a:xfrm flipH="1">
            <a:off x="-41782" y="5962650"/>
            <a:ext cx="620857" cy="758825"/>
            <a:chOff x="745114" y="5839618"/>
            <a:chExt cx="845561" cy="1033463"/>
          </a:xfrm>
        </p:grpSpPr>
        <p:pic>
          <p:nvPicPr>
            <p:cNvPr id="12" name="Picture 11"/>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5114" y="5839618"/>
              <a:ext cx="845561" cy="1033463"/>
            </a:xfrm>
            <a:prstGeom prst="rect">
              <a:avLst/>
            </a:prstGeom>
            <a:noFill/>
            <a:ln>
              <a:noFill/>
            </a:ln>
          </p:spPr>
        </p:pic>
        <p:pic>
          <p:nvPicPr>
            <p:cNvPr id="13" name="Picture 12"/>
            <p:cNvPicPr>
              <a:picLocks noChangeAspect="1"/>
            </p:cNvPicPr>
            <p:nvPr userDrawn="1"/>
          </p:nvPicPr>
          <p:blipFill rotWithShape="1">
            <a:blip r:embed="rId4" cstate="print">
              <a:extLst>
                <a:ext uri="{28A0092B-C50C-407E-A947-70E740481C1C}">
                  <a14:useLocalDpi xmlns:a14="http://schemas.microsoft.com/office/drawing/2010/main" val="0"/>
                </a:ext>
              </a:extLst>
            </a:blip>
            <a:srcRect r="87979" b="1606"/>
            <a:stretch/>
          </p:blipFill>
          <p:spPr>
            <a:xfrm>
              <a:off x="1093363" y="5925513"/>
              <a:ext cx="260035" cy="264533"/>
            </a:xfrm>
            <a:prstGeom prst="rect">
              <a:avLst/>
            </a:prstGeom>
          </p:spPr>
        </p:pic>
      </p:grpSp>
    </p:spTree>
    <p:extLst>
      <p:ext uri="{BB962C8B-B14F-4D97-AF65-F5344CB8AC3E}">
        <p14:creationId xmlns:p14="http://schemas.microsoft.com/office/powerpoint/2010/main" val="342508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B0B6360-6D59-4827-9633-1D32972CD022}" type="datetimeFigureOut">
              <a:rPr lang="en-CA" smtClean="0"/>
              <a:t>2018-10-22</a:t>
            </a:fld>
            <a:endParaRPr lang="en-CA"/>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CA"/>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62865D1-26F3-423A-9F7D-D96D7C973542}" type="slidenum">
              <a:rPr lang="en-CA" smtClean="0"/>
              <a:t>‹#›</a:t>
            </a:fld>
            <a:endParaRPr lang="en-CA"/>
          </a:p>
        </p:txBody>
      </p:sp>
      <p:sp>
        <p:nvSpPr>
          <p:cNvPr id="10" name="TextBox 9"/>
          <p:cNvSpPr txBox="1"/>
          <p:nvPr userDrawn="1"/>
        </p:nvSpPr>
        <p:spPr>
          <a:xfrm>
            <a:off x="354719" y="6060497"/>
            <a:ext cx="1007356" cy="430887"/>
          </a:xfrm>
          <a:prstGeom prst="rect">
            <a:avLst/>
          </a:prstGeom>
          <a:noFill/>
        </p:spPr>
        <p:txBody>
          <a:bodyPr wrap="square" rtlCol="0">
            <a:spAutoFit/>
          </a:bodyPr>
          <a:lstStyle/>
          <a:p>
            <a:pPr algn="l"/>
            <a:r>
              <a:rPr lang="en-US" sz="1100" b="1" dirty="0">
                <a:latin typeface="Arial" panose="020B0604020202020204" pitchFamily="34" charset="0"/>
                <a:cs typeface="Arial" panose="020B0604020202020204" pitchFamily="34" charset="0"/>
              </a:rPr>
              <a:t>CCS</a:t>
            </a:r>
            <a:r>
              <a:rPr lang="en-US" sz="1100" b="1" baseline="0" dirty="0">
                <a:latin typeface="Arial" panose="020B0604020202020204" pitchFamily="34" charset="0"/>
                <a:cs typeface="Arial" panose="020B0604020202020204" pitchFamily="34" charset="0"/>
              </a:rPr>
              <a:t> Sport </a:t>
            </a:r>
          </a:p>
          <a:p>
            <a:pPr algn="l"/>
            <a:r>
              <a:rPr lang="en-US" sz="1100" b="1" baseline="0" dirty="0">
                <a:latin typeface="Arial" panose="020B0604020202020204" pitchFamily="34" charset="0"/>
                <a:cs typeface="Arial" panose="020B0604020202020204" pitchFamily="34" charset="0"/>
              </a:rPr>
              <a:t>Group</a:t>
            </a:r>
            <a:endParaRPr lang="en-CA" sz="1100" b="1" dirty="0">
              <a:latin typeface="Arial" panose="020B0604020202020204" pitchFamily="34" charset="0"/>
              <a:cs typeface="Arial" panose="020B0604020202020204" pitchFamily="34" charset="0"/>
            </a:endParaRPr>
          </a:p>
        </p:txBody>
      </p:sp>
      <p:grpSp>
        <p:nvGrpSpPr>
          <p:cNvPr id="11" name="Group 10"/>
          <p:cNvGrpSpPr/>
          <p:nvPr userDrawn="1"/>
        </p:nvGrpSpPr>
        <p:grpSpPr>
          <a:xfrm flipH="1">
            <a:off x="-41782" y="5962650"/>
            <a:ext cx="620857" cy="758825"/>
            <a:chOff x="745114" y="5839618"/>
            <a:chExt cx="845561" cy="1033463"/>
          </a:xfrm>
        </p:grpSpPr>
        <p:pic>
          <p:nvPicPr>
            <p:cNvPr id="12" name="Picture 11"/>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5114" y="5839618"/>
              <a:ext cx="845561" cy="1033463"/>
            </a:xfrm>
            <a:prstGeom prst="rect">
              <a:avLst/>
            </a:prstGeom>
            <a:noFill/>
            <a:ln>
              <a:noFill/>
            </a:ln>
          </p:spPr>
        </p:pic>
        <p:pic>
          <p:nvPicPr>
            <p:cNvPr id="13" name="Picture 12"/>
            <p:cNvPicPr>
              <a:picLocks noChangeAspect="1"/>
            </p:cNvPicPr>
            <p:nvPr userDrawn="1"/>
          </p:nvPicPr>
          <p:blipFill rotWithShape="1">
            <a:blip r:embed="rId4" cstate="print">
              <a:extLst>
                <a:ext uri="{28A0092B-C50C-407E-A947-70E740481C1C}">
                  <a14:useLocalDpi xmlns:a14="http://schemas.microsoft.com/office/drawing/2010/main" val="0"/>
                </a:ext>
              </a:extLst>
            </a:blip>
            <a:srcRect r="87979" b="1606"/>
            <a:stretch/>
          </p:blipFill>
          <p:spPr>
            <a:xfrm>
              <a:off x="1093363" y="5925513"/>
              <a:ext cx="260035" cy="264533"/>
            </a:xfrm>
            <a:prstGeom prst="rect">
              <a:avLst/>
            </a:prstGeom>
          </p:spPr>
        </p:pic>
      </p:grpSp>
    </p:spTree>
    <p:extLst>
      <p:ext uri="{BB962C8B-B14F-4D97-AF65-F5344CB8AC3E}">
        <p14:creationId xmlns:p14="http://schemas.microsoft.com/office/powerpoint/2010/main" val="16502729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B0B6360-6D59-4827-9633-1D32972CD022}" type="datetimeFigureOut">
              <a:rPr lang="en-CA" smtClean="0"/>
              <a:t>2018-10-22</a:t>
            </a:fld>
            <a:endParaRPr lang="en-CA"/>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62865D1-26F3-423A-9F7D-D96D7C973542}" type="slidenum">
              <a:rPr lang="en-CA" smtClean="0"/>
              <a:t>‹#›</a:t>
            </a:fld>
            <a:endParaRPr lang="en-CA"/>
          </a:p>
        </p:txBody>
      </p:sp>
      <p:sp>
        <p:nvSpPr>
          <p:cNvPr id="9" name="TextBox 8"/>
          <p:cNvSpPr txBox="1"/>
          <p:nvPr userDrawn="1"/>
        </p:nvSpPr>
        <p:spPr>
          <a:xfrm>
            <a:off x="354719" y="6060497"/>
            <a:ext cx="1007356" cy="430887"/>
          </a:xfrm>
          <a:prstGeom prst="rect">
            <a:avLst/>
          </a:prstGeom>
          <a:noFill/>
        </p:spPr>
        <p:txBody>
          <a:bodyPr wrap="square" rtlCol="0">
            <a:spAutoFit/>
          </a:bodyPr>
          <a:lstStyle/>
          <a:p>
            <a:pPr algn="l"/>
            <a:r>
              <a:rPr lang="en-US" sz="1100" b="1" dirty="0">
                <a:latin typeface="Arial" panose="020B0604020202020204" pitchFamily="34" charset="0"/>
                <a:cs typeface="Arial" panose="020B0604020202020204" pitchFamily="34" charset="0"/>
              </a:rPr>
              <a:t>CCS</a:t>
            </a:r>
            <a:r>
              <a:rPr lang="en-US" sz="1100" b="1" baseline="0" dirty="0">
                <a:latin typeface="Arial" panose="020B0604020202020204" pitchFamily="34" charset="0"/>
                <a:cs typeface="Arial" panose="020B0604020202020204" pitchFamily="34" charset="0"/>
              </a:rPr>
              <a:t> Sport </a:t>
            </a:r>
          </a:p>
          <a:p>
            <a:pPr algn="l"/>
            <a:r>
              <a:rPr lang="en-US" sz="1100" b="1" baseline="0" dirty="0">
                <a:latin typeface="Arial" panose="020B0604020202020204" pitchFamily="34" charset="0"/>
                <a:cs typeface="Arial" panose="020B0604020202020204" pitchFamily="34" charset="0"/>
              </a:rPr>
              <a:t>Group</a:t>
            </a:r>
            <a:endParaRPr lang="en-CA" sz="1100" b="1" dirty="0">
              <a:latin typeface="Arial" panose="020B0604020202020204" pitchFamily="34" charset="0"/>
              <a:cs typeface="Arial" panose="020B0604020202020204" pitchFamily="34" charset="0"/>
            </a:endParaRPr>
          </a:p>
        </p:txBody>
      </p:sp>
      <p:grpSp>
        <p:nvGrpSpPr>
          <p:cNvPr id="10" name="Group 9"/>
          <p:cNvGrpSpPr/>
          <p:nvPr userDrawn="1"/>
        </p:nvGrpSpPr>
        <p:grpSpPr>
          <a:xfrm flipH="1">
            <a:off x="-41782" y="5962650"/>
            <a:ext cx="620857" cy="758825"/>
            <a:chOff x="745114" y="5839618"/>
            <a:chExt cx="845561" cy="1033463"/>
          </a:xfrm>
        </p:grpSpPr>
        <p:pic>
          <p:nvPicPr>
            <p:cNvPr id="11" name="Picture 10"/>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5114" y="5839618"/>
              <a:ext cx="845561" cy="1033463"/>
            </a:xfrm>
            <a:prstGeom prst="rect">
              <a:avLst/>
            </a:prstGeom>
            <a:noFill/>
            <a:ln>
              <a:noFill/>
            </a:ln>
          </p:spPr>
        </p:pic>
        <p:pic>
          <p:nvPicPr>
            <p:cNvPr id="12" name="Picture 11"/>
            <p:cNvPicPr>
              <a:picLocks noChangeAspect="1"/>
            </p:cNvPicPr>
            <p:nvPr userDrawn="1"/>
          </p:nvPicPr>
          <p:blipFill rotWithShape="1">
            <a:blip r:embed="rId4" cstate="print">
              <a:extLst>
                <a:ext uri="{28A0092B-C50C-407E-A947-70E740481C1C}">
                  <a14:useLocalDpi xmlns:a14="http://schemas.microsoft.com/office/drawing/2010/main" val="0"/>
                </a:ext>
              </a:extLst>
            </a:blip>
            <a:srcRect r="87979" b="1606"/>
            <a:stretch/>
          </p:blipFill>
          <p:spPr>
            <a:xfrm>
              <a:off x="1093363" y="5925513"/>
              <a:ext cx="260035" cy="264533"/>
            </a:xfrm>
            <a:prstGeom prst="rect">
              <a:avLst/>
            </a:prstGeom>
          </p:spPr>
        </p:pic>
      </p:grpSp>
    </p:spTree>
    <p:extLst>
      <p:ext uri="{BB962C8B-B14F-4D97-AF65-F5344CB8AC3E}">
        <p14:creationId xmlns:p14="http://schemas.microsoft.com/office/powerpoint/2010/main" val="14404277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B0B6360-6D59-4827-9633-1D32972CD022}" type="datetimeFigureOut">
              <a:rPr lang="en-CA" smtClean="0"/>
              <a:t>2018-10-22</a:t>
            </a:fld>
            <a:endParaRPr lang="en-CA"/>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62865D1-26F3-423A-9F7D-D96D7C973542}" type="slidenum">
              <a:rPr lang="en-CA" smtClean="0"/>
              <a:t>‹#›</a:t>
            </a:fld>
            <a:endParaRPr lang="en-CA"/>
          </a:p>
        </p:txBody>
      </p:sp>
      <p:sp>
        <p:nvSpPr>
          <p:cNvPr id="9" name="TextBox 8"/>
          <p:cNvSpPr txBox="1"/>
          <p:nvPr userDrawn="1"/>
        </p:nvSpPr>
        <p:spPr>
          <a:xfrm>
            <a:off x="354719" y="6060497"/>
            <a:ext cx="1007356" cy="430887"/>
          </a:xfrm>
          <a:prstGeom prst="rect">
            <a:avLst/>
          </a:prstGeom>
          <a:noFill/>
        </p:spPr>
        <p:txBody>
          <a:bodyPr wrap="square" rtlCol="0">
            <a:spAutoFit/>
          </a:bodyPr>
          <a:lstStyle/>
          <a:p>
            <a:pPr algn="l"/>
            <a:r>
              <a:rPr lang="en-US" sz="1100" b="1" dirty="0">
                <a:latin typeface="Arial" panose="020B0604020202020204" pitchFamily="34" charset="0"/>
                <a:cs typeface="Arial" panose="020B0604020202020204" pitchFamily="34" charset="0"/>
              </a:rPr>
              <a:t>CCS</a:t>
            </a:r>
            <a:r>
              <a:rPr lang="en-US" sz="1100" b="1" baseline="0" dirty="0">
                <a:latin typeface="Arial" panose="020B0604020202020204" pitchFamily="34" charset="0"/>
                <a:cs typeface="Arial" panose="020B0604020202020204" pitchFamily="34" charset="0"/>
              </a:rPr>
              <a:t> Sport </a:t>
            </a:r>
          </a:p>
          <a:p>
            <a:pPr algn="l"/>
            <a:r>
              <a:rPr lang="en-US" sz="1100" b="1" baseline="0" dirty="0">
                <a:latin typeface="Arial" panose="020B0604020202020204" pitchFamily="34" charset="0"/>
                <a:cs typeface="Arial" panose="020B0604020202020204" pitchFamily="34" charset="0"/>
              </a:rPr>
              <a:t>Group</a:t>
            </a:r>
            <a:endParaRPr lang="en-CA" sz="1100" b="1" dirty="0">
              <a:latin typeface="Arial" panose="020B0604020202020204" pitchFamily="34" charset="0"/>
              <a:cs typeface="Arial" panose="020B0604020202020204" pitchFamily="34" charset="0"/>
            </a:endParaRPr>
          </a:p>
        </p:txBody>
      </p:sp>
      <p:grpSp>
        <p:nvGrpSpPr>
          <p:cNvPr id="10" name="Group 9"/>
          <p:cNvGrpSpPr/>
          <p:nvPr userDrawn="1"/>
        </p:nvGrpSpPr>
        <p:grpSpPr>
          <a:xfrm flipH="1">
            <a:off x="-41782" y="5962650"/>
            <a:ext cx="620857" cy="758825"/>
            <a:chOff x="745114" y="5839618"/>
            <a:chExt cx="845561" cy="1033463"/>
          </a:xfrm>
        </p:grpSpPr>
        <p:pic>
          <p:nvPicPr>
            <p:cNvPr id="11" name="Picture 10"/>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5114" y="5839618"/>
              <a:ext cx="845561" cy="1033463"/>
            </a:xfrm>
            <a:prstGeom prst="rect">
              <a:avLst/>
            </a:prstGeom>
            <a:noFill/>
            <a:ln>
              <a:noFill/>
            </a:ln>
          </p:spPr>
        </p:pic>
        <p:pic>
          <p:nvPicPr>
            <p:cNvPr id="12" name="Picture 11"/>
            <p:cNvPicPr>
              <a:picLocks noChangeAspect="1"/>
            </p:cNvPicPr>
            <p:nvPr userDrawn="1"/>
          </p:nvPicPr>
          <p:blipFill rotWithShape="1">
            <a:blip r:embed="rId4" cstate="print">
              <a:extLst>
                <a:ext uri="{28A0092B-C50C-407E-A947-70E740481C1C}">
                  <a14:useLocalDpi xmlns:a14="http://schemas.microsoft.com/office/drawing/2010/main" val="0"/>
                </a:ext>
              </a:extLst>
            </a:blip>
            <a:srcRect r="87979" b="1606"/>
            <a:stretch/>
          </p:blipFill>
          <p:spPr>
            <a:xfrm>
              <a:off x="1093363" y="5925513"/>
              <a:ext cx="260035" cy="264533"/>
            </a:xfrm>
            <a:prstGeom prst="rect">
              <a:avLst/>
            </a:prstGeom>
          </p:spPr>
        </p:pic>
      </p:grpSp>
    </p:spTree>
    <p:extLst>
      <p:ext uri="{BB962C8B-B14F-4D97-AF65-F5344CB8AC3E}">
        <p14:creationId xmlns:p14="http://schemas.microsoft.com/office/powerpoint/2010/main" val="196099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091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b="1"/>
            </a:lvl1pPr>
          </a:lstStyle>
          <a:p>
            <a:r>
              <a:rPr lang="en-US" dirty="0"/>
              <a:t>Click to edit Master title style</a:t>
            </a:r>
            <a:endParaRPr lang="en-CA"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B0B6360-6D59-4827-9633-1D32972CD022}" type="datetimeFigureOut">
              <a:rPr lang="en-CA" smtClean="0"/>
              <a:t>2018-10-22</a:t>
            </a:fld>
            <a:endParaRPr lang="en-CA"/>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62865D1-26F3-423A-9F7D-D96D7C973542}" type="slidenum">
              <a:rPr lang="en-CA" smtClean="0"/>
              <a:t>‹#›</a:t>
            </a:fld>
            <a:endParaRPr lang="en-CA"/>
          </a:p>
        </p:txBody>
      </p:sp>
      <p:pic>
        <p:nvPicPr>
          <p:cNvPr id="8" name="Picture 7"/>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852" y="-51151"/>
            <a:ext cx="1697527" cy="848764"/>
          </a:xfrm>
          <a:prstGeom prst="rect">
            <a:avLst/>
          </a:prstGeom>
        </p:spPr>
      </p:pic>
    </p:spTree>
    <p:extLst>
      <p:ext uri="{BB962C8B-B14F-4D97-AF65-F5344CB8AC3E}">
        <p14:creationId xmlns:p14="http://schemas.microsoft.com/office/powerpoint/2010/main" val="2216661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endParaRPr lang="en-CA"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B0B6360-6D59-4827-9633-1D32972CD022}" type="datetimeFigureOut">
              <a:rPr lang="en-CA" smtClean="0"/>
              <a:t>2018-10-22</a:t>
            </a:fld>
            <a:endParaRPr lang="en-CA"/>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62865D1-26F3-423A-9F7D-D96D7C973542}" type="slidenum">
              <a:rPr lang="en-CA" smtClean="0"/>
              <a:t>‹#›</a:t>
            </a:fld>
            <a:endParaRPr lang="en-CA"/>
          </a:p>
        </p:txBody>
      </p:sp>
      <p:sp>
        <p:nvSpPr>
          <p:cNvPr id="7" name="TextBox 6"/>
          <p:cNvSpPr txBox="1"/>
          <p:nvPr userDrawn="1"/>
        </p:nvSpPr>
        <p:spPr>
          <a:xfrm>
            <a:off x="354719" y="6060497"/>
            <a:ext cx="1007356" cy="430887"/>
          </a:xfrm>
          <a:prstGeom prst="rect">
            <a:avLst/>
          </a:prstGeom>
          <a:noFill/>
        </p:spPr>
        <p:txBody>
          <a:bodyPr wrap="square" rtlCol="0">
            <a:spAutoFit/>
          </a:bodyPr>
          <a:lstStyle/>
          <a:p>
            <a:pPr algn="l"/>
            <a:r>
              <a:rPr lang="en-US" sz="1100" b="1" dirty="0">
                <a:latin typeface="Arial" panose="020B0604020202020204" pitchFamily="34" charset="0"/>
                <a:cs typeface="Arial" panose="020B0604020202020204" pitchFamily="34" charset="0"/>
              </a:rPr>
              <a:t>CCS</a:t>
            </a:r>
            <a:r>
              <a:rPr lang="en-US" sz="1100" b="1" baseline="0" dirty="0">
                <a:latin typeface="Arial" panose="020B0604020202020204" pitchFamily="34" charset="0"/>
                <a:cs typeface="Arial" panose="020B0604020202020204" pitchFamily="34" charset="0"/>
              </a:rPr>
              <a:t> Sport </a:t>
            </a:r>
          </a:p>
          <a:p>
            <a:pPr algn="l"/>
            <a:r>
              <a:rPr lang="en-US" sz="1100" b="1" baseline="0" dirty="0">
                <a:latin typeface="Arial" panose="020B0604020202020204" pitchFamily="34" charset="0"/>
                <a:cs typeface="Arial" panose="020B0604020202020204" pitchFamily="34" charset="0"/>
              </a:rPr>
              <a:t>Group</a:t>
            </a:r>
            <a:endParaRPr lang="en-CA" sz="1100" b="1" dirty="0">
              <a:latin typeface="Arial" panose="020B0604020202020204" pitchFamily="34" charset="0"/>
              <a:cs typeface="Arial" panose="020B0604020202020204" pitchFamily="34" charset="0"/>
            </a:endParaRPr>
          </a:p>
        </p:txBody>
      </p:sp>
      <p:grpSp>
        <p:nvGrpSpPr>
          <p:cNvPr id="10" name="Group 9"/>
          <p:cNvGrpSpPr/>
          <p:nvPr userDrawn="1"/>
        </p:nvGrpSpPr>
        <p:grpSpPr>
          <a:xfrm flipH="1">
            <a:off x="-41782" y="5962650"/>
            <a:ext cx="620857" cy="758825"/>
            <a:chOff x="745114" y="5839618"/>
            <a:chExt cx="845561" cy="1033463"/>
          </a:xfrm>
        </p:grpSpPr>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5114" y="5839618"/>
              <a:ext cx="845561" cy="1033463"/>
            </a:xfrm>
            <a:prstGeom prst="rect">
              <a:avLst/>
            </a:prstGeom>
            <a:noFill/>
            <a:ln>
              <a:noFill/>
            </a:ln>
          </p:spPr>
        </p:pic>
        <p:pic>
          <p:nvPicPr>
            <p:cNvPr id="9" name="Picture 8"/>
            <p:cNvPicPr>
              <a:picLocks noChangeAspect="1"/>
            </p:cNvPicPr>
            <p:nvPr userDrawn="1"/>
          </p:nvPicPr>
          <p:blipFill rotWithShape="1">
            <a:blip r:embed="rId4" cstate="print">
              <a:extLst>
                <a:ext uri="{28A0092B-C50C-407E-A947-70E740481C1C}">
                  <a14:useLocalDpi xmlns:a14="http://schemas.microsoft.com/office/drawing/2010/main" val="0"/>
                </a:ext>
              </a:extLst>
            </a:blip>
            <a:srcRect r="87979" b="1606"/>
            <a:stretch/>
          </p:blipFill>
          <p:spPr>
            <a:xfrm>
              <a:off x="1093363" y="5925513"/>
              <a:ext cx="260035" cy="264533"/>
            </a:xfrm>
            <a:prstGeom prst="rect">
              <a:avLst/>
            </a:prstGeom>
          </p:spPr>
        </p:pic>
      </p:grpSp>
    </p:spTree>
    <p:extLst>
      <p:ext uri="{BB962C8B-B14F-4D97-AF65-F5344CB8AC3E}">
        <p14:creationId xmlns:p14="http://schemas.microsoft.com/office/powerpoint/2010/main" val="1385947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B0B6360-6D59-4827-9633-1D32972CD022}" type="datetimeFigureOut">
              <a:rPr lang="en-CA" smtClean="0"/>
              <a:t>2018-10-22</a:t>
            </a:fld>
            <a:endParaRPr lang="en-CA"/>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62865D1-26F3-423A-9F7D-D96D7C973542}" type="slidenum">
              <a:rPr lang="en-CA" smtClean="0"/>
              <a:t>‹#›</a:t>
            </a:fld>
            <a:endParaRPr lang="en-CA"/>
          </a:p>
        </p:txBody>
      </p:sp>
      <p:sp>
        <p:nvSpPr>
          <p:cNvPr id="9" name="TextBox 8"/>
          <p:cNvSpPr txBox="1"/>
          <p:nvPr userDrawn="1"/>
        </p:nvSpPr>
        <p:spPr>
          <a:xfrm>
            <a:off x="354719" y="6060497"/>
            <a:ext cx="1007356" cy="430887"/>
          </a:xfrm>
          <a:prstGeom prst="rect">
            <a:avLst/>
          </a:prstGeom>
          <a:noFill/>
        </p:spPr>
        <p:txBody>
          <a:bodyPr wrap="square" rtlCol="0">
            <a:spAutoFit/>
          </a:bodyPr>
          <a:lstStyle/>
          <a:p>
            <a:pPr algn="l"/>
            <a:r>
              <a:rPr lang="en-US" sz="1100" b="1" dirty="0">
                <a:latin typeface="Arial" panose="020B0604020202020204" pitchFamily="34" charset="0"/>
                <a:cs typeface="Arial" panose="020B0604020202020204" pitchFamily="34" charset="0"/>
              </a:rPr>
              <a:t>CCS</a:t>
            </a:r>
            <a:r>
              <a:rPr lang="en-US" sz="1100" b="1" baseline="0" dirty="0">
                <a:latin typeface="Arial" panose="020B0604020202020204" pitchFamily="34" charset="0"/>
                <a:cs typeface="Arial" panose="020B0604020202020204" pitchFamily="34" charset="0"/>
              </a:rPr>
              <a:t> Sport </a:t>
            </a:r>
          </a:p>
          <a:p>
            <a:pPr algn="l"/>
            <a:r>
              <a:rPr lang="en-US" sz="1100" b="1" baseline="0" dirty="0">
                <a:latin typeface="Arial" panose="020B0604020202020204" pitchFamily="34" charset="0"/>
                <a:cs typeface="Arial" panose="020B0604020202020204" pitchFamily="34" charset="0"/>
              </a:rPr>
              <a:t>Group</a:t>
            </a:r>
            <a:endParaRPr lang="en-CA" sz="1100" b="1" dirty="0">
              <a:latin typeface="Arial" panose="020B0604020202020204" pitchFamily="34" charset="0"/>
              <a:cs typeface="Arial" panose="020B0604020202020204" pitchFamily="34" charset="0"/>
            </a:endParaRPr>
          </a:p>
        </p:txBody>
      </p:sp>
      <p:grpSp>
        <p:nvGrpSpPr>
          <p:cNvPr id="10" name="Group 9"/>
          <p:cNvGrpSpPr/>
          <p:nvPr userDrawn="1"/>
        </p:nvGrpSpPr>
        <p:grpSpPr>
          <a:xfrm flipH="1">
            <a:off x="-41782" y="5962650"/>
            <a:ext cx="620857" cy="758825"/>
            <a:chOff x="745114" y="5839618"/>
            <a:chExt cx="845561" cy="1033463"/>
          </a:xfrm>
        </p:grpSpPr>
        <p:pic>
          <p:nvPicPr>
            <p:cNvPr id="11" name="Picture 10"/>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5114" y="5839618"/>
              <a:ext cx="845561" cy="1033463"/>
            </a:xfrm>
            <a:prstGeom prst="rect">
              <a:avLst/>
            </a:prstGeom>
            <a:noFill/>
            <a:ln>
              <a:noFill/>
            </a:ln>
          </p:spPr>
        </p:pic>
        <p:pic>
          <p:nvPicPr>
            <p:cNvPr id="12" name="Picture 11"/>
            <p:cNvPicPr>
              <a:picLocks noChangeAspect="1"/>
            </p:cNvPicPr>
            <p:nvPr userDrawn="1"/>
          </p:nvPicPr>
          <p:blipFill rotWithShape="1">
            <a:blip r:embed="rId4" cstate="print">
              <a:extLst>
                <a:ext uri="{28A0092B-C50C-407E-A947-70E740481C1C}">
                  <a14:useLocalDpi xmlns:a14="http://schemas.microsoft.com/office/drawing/2010/main" val="0"/>
                </a:ext>
              </a:extLst>
            </a:blip>
            <a:srcRect r="87979" b="1606"/>
            <a:stretch/>
          </p:blipFill>
          <p:spPr>
            <a:xfrm>
              <a:off x="1093363" y="5925513"/>
              <a:ext cx="260035" cy="264533"/>
            </a:xfrm>
            <a:prstGeom prst="rect">
              <a:avLst/>
            </a:prstGeom>
          </p:spPr>
        </p:pic>
      </p:grpSp>
    </p:spTree>
    <p:extLst>
      <p:ext uri="{BB962C8B-B14F-4D97-AF65-F5344CB8AC3E}">
        <p14:creationId xmlns:p14="http://schemas.microsoft.com/office/powerpoint/2010/main" val="2647407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B0B6360-6D59-4827-9633-1D32972CD022}" type="datetimeFigureOut">
              <a:rPr lang="en-CA" smtClean="0"/>
              <a:t>2018-10-22</a:t>
            </a:fld>
            <a:endParaRPr lang="en-CA"/>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CA"/>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62865D1-26F3-423A-9F7D-D96D7C973542}" type="slidenum">
              <a:rPr lang="en-CA" smtClean="0"/>
              <a:t>‹#›</a:t>
            </a:fld>
            <a:endParaRPr lang="en-CA"/>
          </a:p>
        </p:txBody>
      </p:sp>
      <p:sp>
        <p:nvSpPr>
          <p:cNvPr id="10" name="TextBox 9"/>
          <p:cNvSpPr txBox="1"/>
          <p:nvPr userDrawn="1"/>
        </p:nvSpPr>
        <p:spPr>
          <a:xfrm>
            <a:off x="354719" y="6060497"/>
            <a:ext cx="1007356" cy="430887"/>
          </a:xfrm>
          <a:prstGeom prst="rect">
            <a:avLst/>
          </a:prstGeom>
          <a:noFill/>
        </p:spPr>
        <p:txBody>
          <a:bodyPr wrap="square" rtlCol="0">
            <a:spAutoFit/>
          </a:bodyPr>
          <a:lstStyle/>
          <a:p>
            <a:pPr algn="l"/>
            <a:r>
              <a:rPr lang="en-US" sz="1100" b="1" dirty="0">
                <a:latin typeface="Arial" panose="020B0604020202020204" pitchFamily="34" charset="0"/>
                <a:cs typeface="Arial" panose="020B0604020202020204" pitchFamily="34" charset="0"/>
              </a:rPr>
              <a:t>CCS</a:t>
            </a:r>
            <a:r>
              <a:rPr lang="en-US" sz="1100" b="1" baseline="0" dirty="0">
                <a:latin typeface="Arial" panose="020B0604020202020204" pitchFamily="34" charset="0"/>
                <a:cs typeface="Arial" panose="020B0604020202020204" pitchFamily="34" charset="0"/>
              </a:rPr>
              <a:t> Sport </a:t>
            </a:r>
          </a:p>
          <a:p>
            <a:pPr algn="l"/>
            <a:r>
              <a:rPr lang="en-US" sz="1100" b="1" baseline="0" dirty="0">
                <a:latin typeface="Arial" panose="020B0604020202020204" pitchFamily="34" charset="0"/>
                <a:cs typeface="Arial" panose="020B0604020202020204" pitchFamily="34" charset="0"/>
              </a:rPr>
              <a:t>Group</a:t>
            </a:r>
            <a:endParaRPr lang="en-CA" sz="1100" b="1" dirty="0">
              <a:latin typeface="Arial" panose="020B0604020202020204" pitchFamily="34" charset="0"/>
              <a:cs typeface="Arial" panose="020B0604020202020204" pitchFamily="34" charset="0"/>
            </a:endParaRPr>
          </a:p>
        </p:txBody>
      </p:sp>
      <p:grpSp>
        <p:nvGrpSpPr>
          <p:cNvPr id="11" name="Group 10"/>
          <p:cNvGrpSpPr/>
          <p:nvPr userDrawn="1"/>
        </p:nvGrpSpPr>
        <p:grpSpPr>
          <a:xfrm flipH="1">
            <a:off x="-41782" y="5962650"/>
            <a:ext cx="620857" cy="758825"/>
            <a:chOff x="745114" y="5839618"/>
            <a:chExt cx="845561" cy="1033463"/>
          </a:xfrm>
        </p:grpSpPr>
        <p:pic>
          <p:nvPicPr>
            <p:cNvPr id="12" name="Picture 11"/>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5114" y="5839618"/>
              <a:ext cx="845561" cy="1033463"/>
            </a:xfrm>
            <a:prstGeom prst="rect">
              <a:avLst/>
            </a:prstGeom>
            <a:noFill/>
            <a:ln>
              <a:noFill/>
            </a:ln>
          </p:spPr>
        </p:pic>
        <p:pic>
          <p:nvPicPr>
            <p:cNvPr id="13" name="Picture 12"/>
            <p:cNvPicPr>
              <a:picLocks noChangeAspect="1"/>
            </p:cNvPicPr>
            <p:nvPr userDrawn="1"/>
          </p:nvPicPr>
          <p:blipFill rotWithShape="1">
            <a:blip r:embed="rId4" cstate="print">
              <a:extLst>
                <a:ext uri="{28A0092B-C50C-407E-A947-70E740481C1C}">
                  <a14:useLocalDpi xmlns:a14="http://schemas.microsoft.com/office/drawing/2010/main" val="0"/>
                </a:ext>
              </a:extLst>
            </a:blip>
            <a:srcRect r="87979" b="1606"/>
            <a:stretch/>
          </p:blipFill>
          <p:spPr>
            <a:xfrm>
              <a:off x="1093363" y="5925513"/>
              <a:ext cx="260035" cy="264533"/>
            </a:xfrm>
            <a:prstGeom prst="rect">
              <a:avLst/>
            </a:prstGeom>
          </p:spPr>
        </p:pic>
      </p:grpSp>
    </p:spTree>
    <p:extLst>
      <p:ext uri="{BB962C8B-B14F-4D97-AF65-F5344CB8AC3E}">
        <p14:creationId xmlns:p14="http://schemas.microsoft.com/office/powerpoint/2010/main" val="2603412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3B0B6360-6D59-4827-9633-1D32972CD022}" type="datetimeFigureOut">
              <a:rPr lang="en-CA" smtClean="0"/>
              <a:t>2018-10-22</a:t>
            </a:fld>
            <a:endParaRPr lang="en-CA"/>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CA"/>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62865D1-26F3-423A-9F7D-D96D7C973542}" type="slidenum">
              <a:rPr lang="en-CA" smtClean="0"/>
              <a:t>‹#›</a:t>
            </a:fld>
            <a:endParaRPr lang="en-CA"/>
          </a:p>
        </p:txBody>
      </p:sp>
      <p:sp>
        <p:nvSpPr>
          <p:cNvPr id="12" name="TextBox 11"/>
          <p:cNvSpPr txBox="1"/>
          <p:nvPr userDrawn="1"/>
        </p:nvSpPr>
        <p:spPr>
          <a:xfrm>
            <a:off x="354719" y="6060497"/>
            <a:ext cx="1007356" cy="430887"/>
          </a:xfrm>
          <a:prstGeom prst="rect">
            <a:avLst/>
          </a:prstGeom>
          <a:noFill/>
        </p:spPr>
        <p:txBody>
          <a:bodyPr wrap="square" rtlCol="0">
            <a:spAutoFit/>
          </a:bodyPr>
          <a:lstStyle/>
          <a:p>
            <a:pPr algn="l"/>
            <a:r>
              <a:rPr lang="en-US" sz="1100" b="1" dirty="0">
                <a:latin typeface="Arial" panose="020B0604020202020204" pitchFamily="34" charset="0"/>
                <a:cs typeface="Arial" panose="020B0604020202020204" pitchFamily="34" charset="0"/>
              </a:rPr>
              <a:t>CCS</a:t>
            </a:r>
            <a:r>
              <a:rPr lang="en-US" sz="1100" b="1" baseline="0" dirty="0">
                <a:latin typeface="Arial" panose="020B0604020202020204" pitchFamily="34" charset="0"/>
                <a:cs typeface="Arial" panose="020B0604020202020204" pitchFamily="34" charset="0"/>
              </a:rPr>
              <a:t> Sport </a:t>
            </a:r>
          </a:p>
          <a:p>
            <a:pPr algn="l"/>
            <a:r>
              <a:rPr lang="en-US" sz="1100" b="1" baseline="0" dirty="0">
                <a:latin typeface="Arial" panose="020B0604020202020204" pitchFamily="34" charset="0"/>
                <a:cs typeface="Arial" panose="020B0604020202020204" pitchFamily="34" charset="0"/>
              </a:rPr>
              <a:t>Group</a:t>
            </a:r>
            <a:endParaRPr lang="en-CA" sz="1100" b="1" dirty="0">
              <a:latin typeface="Arial" panose="020B0604020202020204" pitchFamily="34" charset="0"/>
              <a:cs typeface="Arial" panose="020B0604020202020204" pitchFamily="34" charset="0"/>
            </a:endParaRPr>
          </a:p>
        </p:txBody>
      </p:sp>
      <p:grpSp>
        <p:nvGrpSpPr>
          <p:cNvPr id="13" name="Group 12"/>
          <p:cNvGrpSpPr/>
          <p:nvPr userDrawn="1"/>
        </p:nvGrpSpPr>
        <p:grpSpPr>
          <a:xfrm flipH="1">
            <a:off x="-41782" y="5962650"/>
            <a:ext cx="620857" cy="758825"/>
            <a:chOff x="745114" y="5839618"/>
            <a:chExt cx="845561" cy="1033463"/>
          </a:xfrm>
        </p:grpSpPr>
        <p:pic>
          <p:nvPicPr>
            <p:cNvPr id="14" name="Picture 13"/>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5114" y="5839618"/>
              <a:ext cx="845561" cy="1033463"/>
            </a:xfrm>
            <a:prstGeom prst="rect">
              <a:avLst/>
            </a:prstGeom>
            <a:noFill/>
            <a:ln>
              <a:noFill/>
            </a:ln>
          </p:spPr>
        </p:pic>
        <p:pic>
          <p:nvPicPr>
            <p:cNvPr id="15" name="Picture 14"/>
            <p:cNvPicPr>
              <a:picLocks noChangeAspect="1"/>
            </p:cNvPicPr>
            <p:nvPr userDrawn="1"/>
          </p:nvPicPr>
          <p:blipFill rotWithShape="1">
            <a:blip r:embed="rId4" cstate="print">
              <a:extLst>
                <a:ext uri="{28A0092B-C50C-407E-A947-70E740481C1C}">
                  <a14:useLocalDpi xmlns:a14="http://schemas.microsoft.com/office/drawing/2010/main" val="0"/>
                </a:ext>
              </a:extLst>
            </a:blip>
            <a:srcRect r="87979" b="1606"/>
            <a:stretch/>
          </p:blipFill>
          <p:spPr>
            <a:xfrm>
              <a:off x="1093363" y="5925513"/>
              <a:ext cx="260035" cy="264533"/>
            </a:xfrm>
            <a:prstGeom prst="rect">
              <a:avLst/>
            </a:prstGeom>
          </p:spPr>
        </p:pic>
      </p:grpSp>
    </p:spTree>
    <p:extLst>
      <p:ext uri="{BB962C8B-B14F-4D97-AF65-F5344CB8AC3E}">
        <p14:creationId xmlns:p14="http://schemas.microsoft.com/office/powerpoint/2010/main" val="1308359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3B0B6360-6D59-4827-9633-1D32972CD022}" type="datetimeFigureOut">
              <a:rPr lang="en-CA" smtClean="0"/>
              <a:t>2018-10-22</a:t>
            </a:fld>
            <a:endParaRPr lang="en-CA"/>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CA"/>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62865D1-26F3-423A-9F7D-D96D7C973542}" type="slidenum">
              <a:rPr lang="en-CA" smtClean="0"/>
              <a:t>‹#›</a:t>
            </a:fld>
            <a:endParaRPr lang="en-CA"/>
          </a:p>
        </p:txBody>
      </p:sp>
      <p:sp>
        <p:nvSpPr>
          <p:cNvPr id="8" name="TextBox 7"/>
          <p:cNvSpPr txBox="1"/>
          <p:nvPr userDrawn="1"/>
        </p:nvSpPr>
        <p:spPr>
          <a:xfrm>
            <a:off x="354719" y="6060497"/>
            <a:ext cx="1007356" cy="430887"/>
          </a:xfrm>
          <a:prstGeom prst="rect">
            <a:avLst/>
          </a:prstGeom>
          <a:noFill/>
        </p:spPr>
        <p:txBody>
          <a:bodyPr wrap="square" rtlCol="0">
            <a:spAutoFit/>
          </a:bodyPr>
          <a:lstStyle/>
          <a:p>
            <a:pPr algn="l"/>
            <a:r>
              <a:rPr lang="en-US" sz="1100" b="1" dirty="0">
                <a:latin typeface="Arial" panose="020B0604020202020204" pitchFamily="34" charset="0"/>
                <a:cs typeface="Arial" panose="020B0604020202020204" pitchFamily="34" charset="0"/>
              </a:rPr>
              <a:t>CCS</a:t>
            </a:r>
            <a:r>
              <a:rPr lang="en-US" sz="1100" b="1" baseline="0" dirty="0">
                <a:latin typeface="Arial" panose="020B0604020202020204" pitchFamily="34" charset="0"/>
                <a:cs typeface="Arial" panose="020B0604020202020204" pitchFamily="34" charset="0"/>
              </a:rPr>
              <a:t> Sport </a:t>
            </a:r>
          </a:p>
          <a:p>
            <a:pPr algn="l"/>
            <a:r>
              <a:rPr lang="en-US" sz="1100" b="1" baseline="0" dirty="0">
                <a:latin typeface="Arial" panose="020B0604020202020204" pitchFamily="34" charset="0"/>
                <a:cs typeface="Arial" panose="020B0604020202020204" pitchFamily="34" charset="0"/>
              </a:rPr>
              <a:t>Group</a:t>
            </a:r>
            <a:endParaRPr lang="en-CA" sz="1100" b="1" dirty="0">
              <a:latin typeface="Arial" panose="020B0604020202020204" pitchFamily="34" charset="0"/>
              <a:cs typeface="Arial" panose="020B0604020202020204" pitchFamily="34" charset="0"/>
            </a:endParaRPr>
          </a:p>
        </p:txBody>
      </p:sp>
      <p:grpSp>
        <p:nvGrpSpPr>
          <p:cNvPr id="9" name="Group 8"/>
          <p:cNvGrpSpPr/>
          <p:nvPr userDrawn="1"/>
        </p:nvGrpSpPr>
        <p:grpSpPr>
          <a:xfrm flipH="1">
            <a:off x="-41782" y="5962650"/>
            <a:ext cx="620857" cy="758825"/>
            <a:chOff x="745114" y="5839618"/>
            <a:chExt cx="845561" cy="1033463"/>
          </a:xfrm>
        </p:grpSpPr>
        <p:pic>
          <p:nvPicPr>
            <p:cNvPr id="10" name="Picture 9"/>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5114" y="5839618"/>
              <a:ext cx="845561" cy="1033463"/>
            </a:xfrm>
            <a:prstGeom prst="rect">
              <a:avLst/>
            </a:prstGeom>
            <a:noFill/>
            <a:ln>
              <a:noFill/>
            </a:ln>
          </p:spPr>
        </p:pic>
        <p:pic>
          <p:nvPicPr>
            <p:cNvPr id="11" name="Picture 10"/>
            <p:cNvPicPr>
              <a:picLocks noChangeAspect="1"/>
            </p:cNvPicPr>
            <p:nvPr userDrawn="1"/>
          </p:nvPicPr>
          <p:blipFill rotWithShape="1">
            <a:blip r:embed="rId4" cstate="print">
              <a:extLst>
                <a:ext uri="{28A0092B-C50C-407E-A947-70E740481C1C}">
                  <a14:useLocalDpi xmlns:a14="http://schemas.microsoft.com/office/drawing/2010/main" val="0"/>
                </a:ext>
              </a:extLst>
            </a:blip>
            <a:srcRect r="87979" b="1606"/>
            <a:stretch/>
          </p:blipFill>
          <p:spPr>
            <a:xfrm>
              <a:off x="1093363" y="5925513"/>
              <a:ext cx="260035" cy="264533"/>
            </a:xfrm>
            <a:prstGeom prst="rect">
              <a:avLst/>
            </a:prstGeom>
          </p:spPr>
        </p:pic>
      </p:grpSp>
    </p:spTree>
    <p:extLst>
      <p:ext uri="{BB962C8B-B14F-4D97-AF65-F5344CB8AC3E}">
        <p14:creationId xmlns:p14="http://schemas.microsoft.com/office/powerpoint/2010/main" val="1560321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3B0B6360-6D59-4827-9633-1D32972CD022}" type="datetimeFigureOut">
              <a:rPr lang="en-CA" smtClean="0"/>
              <a:t>2018-10-22</a:t>
            </a:fld>
            <a:endParaRPr lang="en-CA"/>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CA"/>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62865D1-26F3-423A-9F7D-D96D7C973542}" type="slidenum">
              <a:rPr lang="en-CA" smtClean="0"/>
              <a:t>‹#›</a:t>
            </a:fld>
            <a:endParaRPr lang="en-CA"/>
          </a:p>
        </p:txBody>
      </p:sp>
      <p:sp>
        <p:nvSpPr>
          <p:cNvPr id="7" name="TextBox 6"/>
          <p:cNvSpPr txBox="1"/>
          <p:nvPr userDrawn="1"/>
        </p:nvSpPr>
        <p:spPr>
          <a:xfrm>
            <a:off x="354719" y="6060497"/>
            <a:ext cx="1007356" cy="430887"/>
          </a:xfrm>
          <a:prstGeom prst="rect">
            <a:avLst/>
          </a:prstGeom>
          <a:noFill/>
        </p:spPr>
        <p:txBody>
          <a:bodyPr wrap="square" rtlCol="0">
            <a:spAutoFit/>
          </a:bodyPr>
          <a:lstStyle/>
          <a:p>
            <a:pPr algn="l"/>
            <a:r>
              <a:rPr lang="en-US" sz="1100" b="1" dirty="0">
                <a:latin typeface="Arial" panose="020B0604020202020204" pitchFamily="34" charset="0"/>
                <a:cs typeface="Arial" panose="020B0604020202020204" pitchFamily="34" charset="0"/>
              </a:rPr>
              <a:t>CCS</a:t>
            </a:r>
            <a:r>
              <a:rPr lang="en-US" sz="1100" b="1" baseline="0" dirty="0">
                <a:latin typeface="Arial" panose="020B0604020202020204" pitchFamily="34" charset="0"/>
                <a:cs typeface="Arial" panose="020B0604020202020204" pitchFamily="34" charset="0"/>
              </a:rPr>
              <a:t> Sport </a:t>
            </a:r>
          </a:p>
          <a:p>
            <a:pPr algn="l"/>
            <a:r>
              <a:rPr lang="en-US" sz="1100" b="1" baseline="0" dirty="0">
                <a:latin typeface="Arial" panose="020B0604020202020204" pitchFamily="34" charset="0"/>
                <a:cs typeface="Arial" panose="020B0604020202020204" pitchFamily="34" charset="0"/>
              </a:rPr>
              <a:t>Group</a:t>
            </a:r>
            <a:endParaRPr lang="en-CA" sz="1100" b="1" dirty="0">
              <a:latin typeface="Arial" panose="020B0604020202020204" pitchFamily="34" charset="0"/>
              <a:cs typeface="Arial" panose="020B0604020202020204" pitchFamily="34" charset="0"/>
            </a:endParaRPr>
          </a:p>
        </p:txBody>
      </p:sp>
      <p:grpSp>
        <p:nvGrpSpPr>
          <p:cNvPr id="8" name="Group 7"/>
          <p:cNvGrpSpPr/>
          <p:nvPr userDrawn="1"/>
        </p:nvGrpSpPr>
        <p:grpSpPr>
          <a:xfrm flipH="1">
            <a:off x="-41782" y="5962650"/>
            <a:ext cx="620857" cy="758825"/>
            <a:chOff x="745114" y="5839618"/>
            <a:chExt cx="845561" cy="1033463"/>
          </a:xfrm>
        </p:grpSpPr>
        <p:pic>
          <p:nvPicPr>
            <p:cNvPr id="9" name="Picture 8"/>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5114" y="5839618"/>
              <a:ext cx="845561" cy="1033463"/>
            </a:xfrm>
            <a:prstGeom prst="rect">
              <a:avLst/>
            </a:prstGeom>
            <a:noFill/>
            <a:ln>
              <a:noFill/>
            </a:ln>
          </p:spPr>
        </p:pic>
        <p:pic>
          <p:nvPicPr>
            <p:cNvPr id="10" name="Picture 9"/>
            <p:cNvPicPr>
              <a:picLocks noChangeAspect="1"/>
            </p:cNvPicPr>
            <p:nvPr userDrawn="1"/>
          </p:nvPicPr>
          <p:blipFill rotWithShape="1">
            <a:blip r:embed="rId4" cstate="print">
              <a:extLst>
                <a:ext uri="{28A0092B-C50C-407E-A947-70E740481C1C}">
                  <a14:useLocalDpi xmlns:a14="http://schemas.microsoft.com/office/drawing/2010/main" val="0"/>
                </a:ext>
              </a:extLst>
            </a:blip>
            <a:srcRect r="87979" b="1606"/>
            <a:stretch/>
          </p:blipFill>
          <p:spPr>
            <a:xfrm>
              <a:off x="1093363" y="5925513"/>
              <a:ext cx="260035" cy="264533"/>
            </a:xfrm>
            <a:prstGeom prst="rect">
              <a:avLst/>
            </a:prstGeom>
          </p:spPr>
        </p:pic>
      </p:grpSp>
    </p:spTree>
    <p:extLst>
      <p:ext uri="{BB962C8B-B14F-4D97-AF65-F5344CB8AC3E}">
        <p14:creationId xmlns:p14="http://schemas.microsoft.com/office/powerpoint/2010/main" val="3591233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3B0B6360-6D59-4827-9633-1D32972CD022}" type="datetimeFigureOut">
              <a:rPr lang="en-CA" smtClean="0"/>
              <a:t>2018-10-22</a:t>
            </a:fld>
            <a:endParaRPr lang="en-CA"/>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CA"/>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62865D1-26F3-423A-9F7D-D96D7C973542}" type="slidenum">
              <a:rPr lang="en-CA" smtClean="0"/>
              <a:t>‹#›</a:t>
            </a:fld>
            <a:endParaRPr lang="en-CA"/>
          </a:p>
        </p:txBody>
      </p:sp>
    </p:spTree>
    <p:extLst>
      <p:ext uri="{BB962C8B-B14F-4D97-AF65-F5344CB8AC3E}">
        <p14:creationId xmlns:p14="http://schemas.microsoft.com/office/powerpoint/2010/main" val="1286869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cxnSp>
        <p:nvCxnSpPr>
          <p:cNvPr id="8" name="Straight Connector 7">
            <a:extLst>
              <a:ext uri="{FF2B5EF4-FFF2-40B4-BE49-F238E27FC236}">
                <a16:creationId xmlns:a16="http://schemas.microsoft.com/office/drawing/2014/main" id="{427EC982-E8F6-458F-AFB1-618826F84116}"/>
              </a:ext>
            </a:extLst>
          </p:cNvPr>
          <p:cNvCxnSpPr/>
          <p:nvPr userDrawn="1"/>
        </p:nvCxnSpPr>
        <p:spPr>
          <a:xfrm>
            <a:off x="0" y="6858000"/>
            <a:ext cx="12192000" cy="0"/>
          </a:xfrm>
          <a:prstGeom prst="line">
            <a:avLst/>
          </a:prstGeom>
          <a:ln w="136525">
            <a:solidFill>
              <a:srgbClr val="E2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A6DD690-7C6B-4405-A5A3-EEA65E4901D3}"/>
              </a:ext>
            </a:extLst>
          </p:cNvPr>
          <p:cNvSpPr txBox="1"/>
          <p:nvPr userDrawn="1"/>
        </p:nvSpPr>
        <p:spPr>
          <a:xfrm>
            <a:off x="8402778" y="6749177"/>
            <a:ext cx="4025231" cy="246221"/>
          </a:xfrm>
          <a:prstGeom prst="rect">
            <a:avLst/>
          </a:prstGeom>
          <a:noFill/>
        </p:spPr>
        <p:txBody>
          <a:bodyPr wrap="square" rtlCol="0">
            <a:spAutoFit/>
          </a:bodyPr>
          <a:lstStyle/>
          <a:p>
            <a:r>
              <a:rPr lang="en-CA" sz="1000" dirty="0">
                <a:solidFill>
                  <a:schemeClr val="bg1"/>
                </a:solidFill>
              </a:rPr>
              <a:t>CCS Guideline/Position Statement Workshop as Presented at CCC 2018</a:t>
            </a:r>
          </a:p>
        </p:txBody>
      </p:sp>
      <p:sp>
        <p:nvSpPr>
          <p:cNvPr id="12" name="TextBox 11">
            <a:extLst>
              <a:ext uri="{FF2B5EF4-FFF2-40B4-BE49-F238E27FC236}">
                <a16:creationId xmlns:a16="http://schemas.microsoft.com/office/drawing/2014/main" id="{3B852BE3-17AE-4FBE-96AA-E1117F06774D}"/>
              </a:ext>
            </a:extLst>
          </p:cNvPr>
          <p:cNvSpPr txBox="1"/>
          <p:nvPr userDrawn="1"/>
        </p:nvSpPr>
        <p:spPr>
          <a:xfrm>
            <a:off x="6843713" y="6441400"/>
            <a:ext cx="5700713" cy="307777"/>
          </a:xfrm>
          <a:prstGeom prst="rect">
            <a:avLst/>
          </a:prstGeom>
          <a:noFill/>
        </p:spPr>
        <p:txBody>
          <a:bodyPr wrap="square" rtlCol="0">
            <a:spAutoFit/>
          </a:bodyPr>
          <a:lstStyle/>
          <a:p>
            <a:r>
              <a:rPr lang="en-CA" sz="1400" dirty="0"/>
              <a:t>Copyright © 2018 Canadian Cardiovascular Society ™ All Rights Reserved</a:t>
            </a:r>
          </a:p>
        </p:txBody>
      </p:sp>
    </p:spTree>
    <p:extLst>
      <p:ext uri="{BB962C8B-B14F-4D97-AF65-F5344CB8AC3E}">
        <p14:creationId xmlns:p14="http://schemas.microsoft.com/office/powerpoint/2010/main" val="60888465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61" r:id="rId9"/>
    <p:sldLayoutId id="2147483656" r:id="rId10"/>
    <p:sldLayoutId id="2147483657" r:id="rId11"/>
    <p:sldLayoutId id="2147483658" r:id="rId12"/>
    <p:sldLayoutId id="2147483659" r:id="rId13"/>
    <p:sldLayoutId id="2147483662" r:id="rId14"/>
  </p:sldLayoutIdLst>
  <p:txStyles>
    <p:titleStyle>
      <a:lvl1pPr algn="l" defTabSz="914400" rtl="0" eaLnBrk="1" latinLnBrk="0" hangingPunct="1">
        <a:lnSpc>
          <a:spcPct val="90000"/>
        </a:lnSpc>
        <a:spcBef>
          <a:spcPct val="0"/>
        </a:spcBef>
        <a:buNone/>
        <a:defRPr sz="4400" b="1" kern="1200">
          <a:solidFill>
            <a:srgbClr val="E200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microsoft.com/office/2007/relationships/hdphoto" Target="../media/hdphoto6.wdp"/><Relationship Id="rId5" Type="http://schemas.openxmlformats.org/officeDocument/2006/relationships/image" Target="../media/image11.jpeg"/><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hyperlink" Target="http://www.onlinecjc.com/" TargetMode="Externa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tiff"/><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g"/><Relationship Id="rId1" Type="http://schemas.openxmlformats.org/officeDocument/2006/relationships/slideLayout" Target="../slideLayouts/slideLayout3.xml"/><Relationship Id="rId6" Type="http://schemas.openxmlformats.org/officeDocument/2006/relationships/image" Target="../media/image32.jpg"/><Relationship Id="rId5" Type="http://schemas.openxmlformats.org/officeDocument/2006/relationships/image" Target="../media/image31.jpeg"/><Relationship Id="rId4" Type="http://schemas.openxmlformats.org/officeDocument/2006/relationships/image" Target="../media/image30.jpeg"/></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slideLayout" Target="../slideLayouts/slideLayout3.xml"/><Relationship Id="rId5" Type="http://schemas.openxmlformats.org/officeDocument/2006/relationships/image" Target="../media/image39.jpeg"/><Relationship Id="rId4" Type="http://schemas.openxmlformats.org/officeDocument/2006/relationships/image" Target="../media/image38.jpg"/></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image" Target="../media/image42.jpeg"/></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image" Target="../media/image43.jpeg"/><Relationship Id="rId1" Type="http://schemas.openxmlformats.org/officeDocument/2006/relationships/slideLayout" Target="../slideLayouts/slideLayout3.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jpg"/></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jpeg"/><Relationship Id="rId2" Type="http://schemas.openxmlformats.org/officeDocument/2006/relationships/image" Target="../media/image41.jpeg"/><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image" Target="../media/image43.jpeg"/><Relationship Id="rId1" Type="http://schemas.openxmlformats.org/officeDocument/2006/relationships/slideLayout" Target="../slideLayouts/slideLayout3.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jpg"/></Relationships>
</file>

<file path=ppt/slides/_rels/slide4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eg"/><Relationship Id="rId1" Type="http://schemas.openxmlformats.org/officeDocument/2006/relationships/slideLayout" Target="../slideLayouts/slideLayout3.xml"/><Relationship Id="rId4" Type="http://schemas.openxmlformats.org/officeDocument/2006/relationships/image" Target="../media/image61.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microsoft.com/office/2007/relationships/hdphoto" Target="../media/hdphoto3.wdp"/><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600841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sponse by location.tiff"/>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7805"/>
          <a:stretch/>
        </p:blipFill>
        <p:spPr>
          <a:xfrm>
            <a:off x="1027070" y="0"/>
            <a:ext cx="10137860" cy="6056244"/>
          </a:xfrm>
          <a:prstGeom prst="rect">
            <a:avLst/>
          </a:prstGeom>
        </p:spPr>
      </p:pic>
      <p:sp>
        <p:nvSpPr>
          <p:cNvPr id="5" name="Rectangle 4"/>
          <p:cNvSpPr/>
          <p:nvPr/>
        </p:nvSpPr>
        <p:spPr>
          <a:xfrm>
            <a:off x="6453401" y="1393524"/>
            <a:ext cx="5238490" cy="1402943"/>
          </a:xfrm>
          <a:prstGeom prst="rect">
            <a:avLst/>
          </a:prstGeom>
          <a:solidFill>
            <a:schemeClr val="bg1"/>
          </a:solidFill>
          <a:ln w="19050">
            <a:solidFill>
              <a:srgbClr val="FF0000"/>
            </a:solidFill>
          </a:ln>
        </p:spPr>
        <p:txBody>
          <a:bodyPr wrap="square">
            <a:spAutoFit/>
          </a:bodyPr>
          <a:lstStyle/>
          <a:p>
            <a:pPr marL="342900" indent="-342900">
              <a:buFont typeface="Arial" panose="020B0604020202020204" pitchFamily="34" charset="0"/>
              <a:buChar char="•"/>
            </a:pPr>
            <a:r>
              <a:rPr lang="en-US" sz="1400" b="1" dirty="0"/>
              <a:t>56 Canadian Interuniversity Sport and 20 OHL teams invited</a:t>
            </a:r>
          </a:p>
          <a:p>
            <a:pPr marL="342900" indent="-342900">
              <a:buFont typeface="Arial" panose="020B0604020202020204" pitchFamily="34" charset="0"/>
              <a:buChar char="•"/>
            </a:pPr>
            <a:r>
              <a:rPr lang="en-US" sz="1400" b="1" dirty="0"/>
              <a:t>27 and 11 responded respectively</a:t>
            </a:r>
          </a:p>
          <a:p>
            <a:pPr marL="342900" indent="-342900">
              <a:buFont typeface="Arial" panose="020B0604020202020204" pitchFamily="34" charset="0"/>
              <a:buChar char="•"/>
            </a:pPr>
            <a:r>
              <a:rPr lang="en-US" sz="1400" b="1" dirty="0"/>
              <a:t>5500 athletes</a:t>
            </a:r>
          </a:p>
          <a:p>
            <a:endParaRPr lang="en-US" sz="1400" b="1" dirty="0"/>
          </a:p>
          <a:p>
            <a:pPr marL="342900" indent="-342900">
              <a:buFont typeface="Arial" panose="020B0604020202020204" pitchFamily="34" charset="0"/>
              <a:buChar char="•"/>
            </a:pPr>
            <a:r>
              <a:rPr lang="en-US" sz="1400" b="1" dirty="0"/>
              <a:t>92% team physicians performed some kind of screening</a:t>
            </a:r>
          </a:p>
          <a:p>
            <a:pPr marL="342900" indent="-342900">
              <a:buFont typeface="Arial" panose="020B0604020202020204" pitchFamily="34" charset="0"/>
              <a:buChar char="•"/>
            </a:pPr>
            <a:r>
              <a:rPr lang="en-US" sz="1400" b="1" dirty="0"/>
              <a:t>22% used ECG, rest History and Physical</a:t>
            </a:r>
          </a:p>
        </p:txBody>
      </p:sp>
    </p:spTree>
    <p:extLst>
      <p:ext uri="{BB962C8B-B14F-4D97-AF65-F5344CB8AC3E}">
        <p14:creationId xmlns:p14="http://schemas.microsoft.com/office/powerpoint/2010/main" val="33480954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1.jp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597763" y="2586455"/>
            <a:ext cx="4707467" cy="2799981"/>
          </a:xfrm>
          <a:prstGeom prst="rect">
            <a:avLst/>
          </a:prstGeom>
        </p:spPr>
      </p:pic>
      <p:sp>
        <p:nvSpPr>
          <p:cNvPr id="5"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E20000"/>
                </a:solidFill>
              </a:rPr>
              <a:t>Varsity Screening may be widespread though variable in consistency</a:t>
            </a:r>
          </a:p>
        </p:txBody>
      </p:sp>
      <p:pic>
        <p:nvPicPr>
          <p:cNvPr id="6" name="Picture 5" descr="Figure2.jpg"/>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5575176" y="2428727"/>
            <a:ext cx="6019061" cy="3115438"/>
          </a:xfrm>
          <a:prstGeom prst="rect">
            <a:avLst/>
          </a:prstGeom>
        </p:spPr>
      </p:pic>
    </p:spTree>
    <p:extLst>
      <p:ext uri="{BB962C8B-B14F-4D97-AF65-F5344CB8AC3E}">
        <p14:creationId xmlns:p14="http://schemas.microsoft.com/office/powerpoint/2010/main" val="14131022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Problems to Consider with Screening</a:t>
            </a:r>
          </a:p>
        </p:txBody>
      </p:sp>
      <p:sp>
        <p:nvSpPr>
          <p:cNvPr id="3" name="Content Placeholder 2"/>
          <p:cNvSpPr>
            <a:spLocks noGrp="1"/>
          </p:cNvSpPr>
          <p:nvPr>
            <p:ph idx="1"/>
          </p:nvPr>
        </p:nvSpPr>
        <p:spPr/>
        <p:txBody>
          <a:bodyPr/>
          <a:lstStyle/>
          <a:p>
            <a:r>
              <a:rPr lang="en-US" sz="2400" dirty="0"/>
              <a:t>Benefits of testing versus the potential problems:</a:t>
            </a:r>
          </a:p>
          <a:p>
            <a:pPr marL="457200" lvl="1" indent="0">
              <a:buNone/>
            </a:pPr>
            <a:endParaRPr lang="en-US" sz="2000" dirty="0"/>
          </a:p>
          <a:p>
            <a:pPr lvl="1"/>
            <a:r>
              <a:rPr lang="en-US" sz="2000" dirty="0"/>
              <a:t>Capacity and resources – varies across institutions</a:t>
            </a:r>
          </a:p>
          <a:p>
            <a:pPr lvl="1"/>
            <a:endParaRPr lang="en-US" sz="2000" dirty="0"/>
          </a:p>
          <a:p>
            <a:pPr lvl="1"/>
            <a:r>
              <a:rPr lang="en-US" sz="2000" dirty="0"/>
              <a:t>Cascade of follow-up can, result in unnecessary testing?</a:t>
            </a:r>
          </a:p>
          <a:p>
            <a:pPr lvl="1"/>
            <a:endParaRPr lang="en-US" sz="2000" dirty="0"/>
          </a:p>
          <a:p>
            <a:pPr lvl="1"/>
            <a:r>
              <a:rPr lang="en-US" sz="2000" dirty="0"/>
              <a:t>Could false positives lead to unnecessary restriction?</a:t>
            </a:r>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6415137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Considerations for Canada and CCS Approach</a:t>
            </a:r>
          </a:p>
        </p:txBody>
      </p:sp>
      <p:sp>
        <p:nvSpPr>
          <p:cNvPr id="3" name="Content Placeholder 2"/>
          <p:cNvSpPr>
            <a:spLocks noGrp="1"/>
          </p:cNvSpPr>
          <p:nvPr>
            <p:ph idx="1"/>
          </p:nvPr>
        </p:nvSpPr>
        <p:spPr>
          <a:xfrm>
            <a:off x="485030" y="1958571"/>
            <a:ext cx="8002022" cy="4351338"/>
          </a:xfrm>
        </p:spPr>
        <p:txBody>
          <a:bodyPr>
            <a:normAutofit/>
          </a:bodyPr>
          <a:lstStyle/>
          <a:p>
            <a:pPr>
              <a:spcAft>
                <a:spcPts val="600"/>
              </a:spcAft>
            </a:pPr>
            <a:r>
              <a:rPr lang="en-US" sz="2200" dirty="0"/>
              <a:t>Canadian Healthcare system</a:t>
            </a:r>
          </a:p>
          <a:p>
            <a:pPr>
              <a:spcAft>
                <a:spcPts val="600"/>
              </a:spcAft>
            </a:pPr>
            <a:r>
              <a:rPr lang="en-US" sz="2200" b="1" dirty="0"/>
              <a:t>ECG:</a:t>
            </a:r>
            <a:r>
              <a:rPr lang="en-US" sz="2200" dirty="0"/>
              <a:t> need for accurate performance and interpretation</a:t>
            </a:r>
          </a:p>
          <a:p>
            <a:pPr>
              <a:spcAft>
                <a:spcPts val="600"/>
              </a:spcAft>
            </a:pPr>
            <a:r>
              <a:rPr lang="en-US" sz="2200" dirty="0"/>
              <a:t>10 National experts from across Canada</a:t>
            </a:r>
          </a:p>
          <a:p>
            <a:pPr>
              <a:spcAft>
                <a:spcPts val="600"/>
              </a:spcAft>
            </a:pPr>
            <a:r>
              <a:rPr lang="en-US" sz="2200" dirty="0"/>
              <a:t>Grade Approach, Values &amp; Preferences</a:t>
            </a:r>
          </a:p>
          <a:p>
            <a:pPr>
              <a:spcAft>
                <a:spcPts val="600"/>
              </a:spcAft>
            </a:pPr>
            <a:r>
              <a:rPr lang="en-US" sz="2200" b="1" dirty="0"/>
              <a:t>Limited Scope</a:t>
            </a:r>
            <a:r>
              <a:rPr lang="en-US" sz="2200" dirty="0"/>
              <a:t>: Varsity/college athletes</a:t>
            </a:r>
          </a:p>
        </p:txBody>
      </p:sp>
      <p:pic>
        <p:nvPicPr>
          <p:cNvPr id="4" name="Picture 3" descr="rowing.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3718" y="1958571"/>
            <a:ext cx="4625336" cy="29408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206647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solidFill>
                  <a:srgbClr val="EA0000"/>
                </a:solidFill>
              </a:rPr>
              <a:t>Solution: An Institution-Centered Approach</a:t>
            </a:r>
            <a:br>
              <a:rPr lang="en-US" dirty="0">
                <a:solidFill>
                  <a:srgbClr val="EA0000"/>
                </a:solidFill>
              </a:rPr>
            </a:br>
            <a:r>
              <a:rPr lang="en-US" sz="3200" b="0" i="1" dirty="0">
                <a:solidFill>
                  <a:srgbClr val="EA0000"/>
                </a:solidFill>
              </a:rPr>
              <a:t>Cardiovascular Screening and Care of the Athlete Program</a:t>
            </a:r>
          </a:p>
        </p:txBody>
      </p:sp>
      <p:sp>
        <p:nvSpPr>
          <p:cNvPr id="3" name="Content Placeholder 2"/>
          <p:cNvSpPr>
            <a:spLocks noGrp="1"/>
          </p:cNvSpPr>
          <p:nvPr>
            <p:ph idx="1"/>
          </p:nvPr>
        </p:nvSpPr>
        <p:spPr>
          <a:xfrm>
            <a:off x="437502" y="2118132"/>
            <a:ext cx="7566811" cy="4351338"/>
          </a:xfrm>
        </p:spPr>
        <p:txBody>
          <a:bodyPr>
            <a:normAutofit/>
          </a:bodyPr>
          <a:lstStyle/>
          <a:p>
            <a:pPr>
              <a:spcAft>
                <a:spcPts val="1200"/>
              </a:spcAft>
            </a:pPr>
            <a:r>
              <a:rPr lang="en-US" sz="2000" dirty="0"/>
              <a:t>Recognizes that a foundation of emergency procedures and protocols is critical, upon which a screening program could be built</a:t>
            </a:r>
          </a:p>
          <a:p>
            <a:pPr>
              <a:spcAft>
                <a:spcPts val="1200"/>
              </a:spcAft>
            </a:pPr>
            <a:r>
              <a:rPr lang="en-US" sz="2000" dirty="0"/>
              <a:t>Offers a ‘menu’ of options, but suggests where to start, and prioritizes steps in a TIERED approach</a:t>
            </a:r>
          </a:p>
          <a:p>
            <a:pPr>
              <a:spcAft>
                <a:spcPts val="1200"/>
              </a:spcAft>
            </a:pPr>
            <a:r>
              <a:rPr lang="en-US" sz="2000" dirty="0"/>
              <a:t>Recognizes that some institutions may wish to incorporate more advanced screening approaches </a:t>
            </a:r>
          </a:p>
        </p:txBody>
      </p:sp>
      <p:pic>
        <p:nvPicPr>
          <p:cNvPr id="4" name="Picture 3"/>
          <p:cNvPicPr>
            <a:picLocks noChangeAspect="1"/>
          </p:cNvPicPr>
          <p:nvPr/>
        </p:nvPicPr>
        <p:blipFill>
          <a:blip r:embed="rId3">
            <a:grayscl/>
          </a:blip>
          <a:stretch>
            <a:fillRect/>
          </a:stretch>
        </p:blipFill>
        <p:spPr>
          <a:xfrm>
            <a:off x="8271649" y="2118132"/>
            <a:ext cx="3920351" cy="26217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667505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6123"/>
          <a:stretch/>
        </p:blipFill>
        <p:spPr>
          <a:xfrm>
            <a:off x="2467655" y="76200"/>
            <a:ext cx="6871682" cy="6705600"/>
          </a:xfrm>
        </p:spPr>
      </p:pic>
    </p:spTree>
    <p:extLst>
      <p:ext uri="{BB962C8B-B14F-4D97-AF65-F5344CB8AC3E}">
        <p14:creationId xmlns:p14="http://schemas.microsoft.com/office/powerpoint/2010/main" val="3380736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D454A7-5789-401D-BC1F-6AFB172B8E30}"/>
              </a:ext>
            </a:extLst>
          </p:cNvPr>
          <p:cNvSpPr/>
          <p:nvPr/>
        </p:nvSpPr>
        <p:spPr>
          <a:xfrm>
            <a:off x="923277" y="1632089"/>
            <a:ext cx="10430523" cy="331097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838200" y="365125"/>
            <a:ext cx="10515600" cy="1325563"/>
          </a:xfrm>
        </p:spPr>
        <p:txBody>
          <a:bodyPr>
            <a:normAutofit/>
          </a:bodyPr>
          <a:lstStyle/>
          <a:p>
            <a:pPr algn="ctr"/>
            <a:r>
              <a:rPr lang="en-US" sz="4000" dirty="0"/>
              <a:t>Recommendation #1 </a:t>
            </a:r>
          </a:p>
        </p:txBody>
      </p:sp>
      <p:sp>
        <p:nvSpPr>
          <p:cNvPr id="3" name="Content Placeholder 2"/>
          <p:cNvSpPr>
            <a:spLocks noGrp="1"/>
          </p:cNvSpPr>
          <p:nvPr>
            <p:ph idx="1"/>
          </p:nvPr>
        </p:nvSpPr>
        <p:spPr>
          <a:xfrm>
            <a:off x="1067178" y="1690688"/>
            <a:ext cx="10057644" cy="4217366"/>
          </a:xfrm>
        </p:spPr>
        <p:txBody>
          <a:bodyPr>
            <a:normAutofit/>
          </a:bodyPr>
          <a:lstStyle/>
          <a:p>
            <a:pPr marL="0" indent="0">
              <a:buNone/>
            </a:pPr>
            <a:r>
              <a:rPr lang="en-CA" sz="2400" dirty="0"/>
              <a:t>We recommend an incremental (</a:t>
            </a:r>
            <a:r>
              <a:rPr lang="en-CA" sz="2400" i="1" dirty="0"/>
              <a:t>tiered)</a:t>
            </a:r>
            <a:r>
              <a:rPr lang="en-CA" sz="2400" dirty="0"/>
              <a:t> approach to cardiovascular screening of competitive athletes as part of a broad, organization/athlete-centred </a:t>
            </a:r>
            <a:r>
              <a:rPr lang="en-CA" sz="2400" i="1" dirty="0">
                <a:solidFill>
                  <a:srgbClr val="0000FF"/>
                </a:solidFill>
              </a:rPr>
              <a:t>Cardiovascular Screening and Care of Athletes Program</a:t>
            </a:r>
            <a:r>
              <a:rPr lang="en-CA" sz="2400" dirty="0">
                <a:solidFill>
                  <a:srgbClr val="0000FF"/>
                </a:solidFill>
              </a:rPr>
              <a:t> (CSCAP)</a:t>
            </a:r>
            <a:r>
              <a:rPr lang="en-CA" sz="2400" dirty="0"/>
              <a:t>. Such screening should occur in the context of a consistent, </a:t>
            </a:r>
            <a:r>
              <a:rPr lang="en-CA" sz="2400" dirty="0">
                <a:solidFill>
                  <a:srgbClr val="0000FF"/>
                </a:solidFill>
              </a:rPr>
              <a:t>systematic approach </a:t>
            </a:r>
            <a:r>
              <a:rPr lang="en-CA" sz="2400" dirty="0"/>
              <a:t>to cardiovascular screening and care that provides: assessment, appropriate investigations, interpretation, management, counselling and follow-up. </a:t>
            </a:r>
          </a:p>
          <a:p>
            <a:pPr marL="0" indent="0">
              <a:buNone/>
            </a:pPr>
            <a:endParaRPr lang="en-CA" sz="2400" dirty="0"/>
          </a:p>
          <a:p>
            <a:pPr marL="0" indent="0">
              <a:buNone/>
            </a:pPr>
            <a:r>
              <a:rPr lang="en-CA" b="1" i="1" dirty="0"/>
              <a:t>Strong recommendation, low quality of evidence.</a:t>
            </a:r>
            <a:endParaRPr lang="en-CA" dirty="0"/>
          </a:p>
          <a:p>
            <a:endParaRPr lang="en-US" dirty="0"/>
          </a:p>
        </p:txBody>
      </p:sp>
    </p:spTree>
    <p:extLst>
      <p:ext uri="{BB962C8B-B14F-4D97-AF65-F5344CB8AC3E}">
        <p14:creationId xmlns:p14="http://schemas.microsoft.com/office/powerpoint/2010/main" val="36444067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What does the Tiered Approach Mean?</a:t>
            </a:r>
            <a:endParaRPr lang="en-CA" sz="4000" dirty="0"/>
          </a:p>
        </p:txBody>
      </p:sp>
      <p:sp>
        <p:nvSpPr>
          <p:cNvPr id="3" name="Content Placeholder 2"/>
          <p:cNvSpPr>
            <a:spLocks noGrp="1"/>
          </p:cNvSpPr>
          <p:nvPr>
            <p:ph idx="1"/>
          </p:nvPr>
        </p:nvSpPr>
        <p:spPr/>
        <p:txBody>
          <a:bodyPr>
            <a:normAutofit/>
          </a:bodyPr>
          <a:lstStyle/>
          <a:p>
            <a:r>
              <a:rPr lang="en-US" sz="2400" dirty="0"/>
              <a:t>Such screening should occur in the context of a consistent, systematic approach to cardiovascular screening and care that provides: </a:t>
            </a:r>
          </a:p>
          <a:p>
            <a:pPr lvl="1"/>
            <a:r>
              <a:rPr lang="en-US" sz="2000" dirty="0"/>
              <a:t>Assessment, appropriate investigations, interpretation, management, counselling and follow-up. </a:t>
            </a:r>
          </a:p>
          <a:p>
            <a:pPr lvl="1"/>
            <a:endParaRPr lang="en-US" sz="2000" dirty="0"/>
          </a:p>
          <a:p>
            <a:r>
              <a:rPr lang="en-US" sz="2400" dirty="0"/>
              <a:t>ECG is not part of blanket screening, nor are we prohibiting</a:t>
            </a:r>
            <a:endParaRPr lang="en-CA" sz="2400" dirty="0"/>
          </a:p>
        </p:txBody>
      </p:sp>
      <p:sp>
        <p:nvSpPr>
          <p:cNvPr id="4" name="TextBox 3"/>
          <p:cNvSpPr txBox="1"/>
          <p:nvPr/>
        </p:nvSpPr>
        <p:spPr>
          <a:xfrm>
            <a:off x="7921940" y="5554250"/>
            <a:ext cx="3375199" cy="430887"/>
          </a:xfrm>
          <a:prstGeom prst="rect">
            <a:avLst/>
          </a:prstGeom>
          <a:noFill/>
        </p:spPr>
        <p:txBody>
          <a:bodyPr wrap="square" rtlCol="0">
            <a:spAutoFit/>
          </a:bodyPr>
          <a:lstStyle/>
          <a:p>
            <a:pPr algn="r"/>
            <a:r>
              <a:rPr lang="en-US" sz="1100" b="1" dirty="0">
                <a:latin typeface="Arial" panose="020B0604020202020204" pitchFamily="34" charset="0"/>
                <a:cs typeface="Arial" panose="020B0604020202020204" pitchFamily="34" charset="0"/>
              </a:rPr>
              <a:t>CCS</a:t>
            </a:r>
            <a:r>
              <a:rPr lang="en-US" sz="1100" b="1" baseline="0" dirty="0">
                <a:latin typeface="Arial" panose="020B0604020202020204" pitchFamily="34" charset="0"/>
                <a:cs typeface="Arial" panose="020B0604020202020204" pitchFamily="34" charset="0"/>
              </a:rPr>
              <a:t> Sport </a:t>
            </a:r>
          </a:p>
          <a:p>
            <a:pPr algn="r"/>
            <a:r>
              <a:rPr lang="en-US" sz="1100" b="1" baseline="0" dirty="0">
                <a:latin typeface="Arial" panose="020B0604020202020204" pitchFamily="34" charset="0"/>
                <a:cs typeface="Arial" panose="020B0604020202020204" pitchFamily="34" charset="0"/>
              </a:rPr>
              <a:t>Group</a:t>
            </a:r>
            <a:endParaRPr lang="en-CA" sz="1100" b="1"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1171250" y="5336078"/>
            <a:ext cx="845561" cy="1033463"/>
          </a:xfrm>
          <a:prstGeom prst="rect">
            <a:avLst/>
          </a:prstGeom>
          <a:noFill/>
          <a:ln>
            <a:noFill/>
          </a:ln>
        </p:spPr>
      </p:pic>
    </p:spTree>
    <p:extLst>
      <p:ext uri="{BB962C8B-B14F-4D97-AF65-F5344CB8AC3E}">
        <p14:creationId xmlns:p14="http://schemas.microsoft.com/office/powerpoint/2010/main" val="19493687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Critical Review- American Perspective:</a:t>
            </a:r>
          </a:p>
        </p:txBody>
      </p:sp>
      <p:sp>
        <p:nvSpPr>
          <p:cNvPr id="3" name="Content Placeholder 2"/>
          <p:cNvSpPr>
            <a:spLocks noGrp="1"/>
          </p:cNvSpPr>
          <p:nvPr>
            <p:ph idx="1"/>
          </p:nvPr>
        </p:nvSpPr>
        <p:spPr>
          <a:xfrm>
            <a:off x="838200" y="1825273"/>
            <a:ext cx="10515600" cy="4351338"/>
          </a:xfrm>
        </p:spPr>
        <p:txBody>
          <a:bodyPr/>
          <a:lstStyle/>
          <a:p>
            <a:pPr>
              <a:spcAft>
                <a:spcPts val="600"/>
              </a:spcAft>
            </a:pPr>
            <a:r>
              <a:rPr lang="en-US" sz="2400" dirty="0"/>
              <a:t>Paraphrasing: “</a:t>
            </a:r>
            <a:r>
              <a:rPr lang="en-US" sz="2400" i="1" dirty="0"/>
              <a:t>You are downplaying the value of Screening - For some athletes this may be the only health care they get”</a:t>
            </a:r>
            <a:r>
              <a:rPr lang="en-US" sz="2400" dirty="0"/>
              <a:t>  </a:t>
            </a:r>
          </a:p>
          <a:p>
            <a:pPr lvl="1">
              <a:spcAft>
                <a:spcPts val="600"/>
              </a:spcAft>
            </a:pPr>
            <a:r>
              <a:rPr lang="en-US" sz="2000" b="1" dirty="0"/>
              <a:t>Response</a:t>
            </a:r>
            <a:r>
              <a:rPr lang="en-US" sz="2000" dirty="0"/>
              <a:t>:  Canadian system, primary care network, system of well checks</a:t>
            </a:r>
          </a:p>
          <a:p>
            <a:pPr lvl="1"/>
            <a:endParaRPr lang="en-US" dirty="0"/>
          </a:p>
          <a:p>
            <a:endParaRPr lang="en-US" dirty="0"/>
          </a:p>
          <a:p>
            <a:endParaRPr lang="en-US" dirty="0"/>
          </a:p>
        </p:txBody>
      </p:sp>
      <p:pic>
        <p:nvPicPr>
          <p:cNvPr id="6" name="Picture 5" descr="aaron.tiff"/>
          <p:cNvPicPr>
            <a:picLocks noChangeAspect="1"/>
          </p:cNvPicPr>
          <p:nvPr/>
        </p:nvPicPr>
        <p:blipFill rotWithShape="1">
          <a:blip r:embed="rId2">
            <a:extLst>
              <a:ext uri="{28A0092B-C50C-407E-A947-70E740481C1C}">
                <a14:useLocalDpi xmlns:a14="http://schemas.microsoft.com/office/drawing/2010/main" val="0"/>
              </a:ext>
            </a:extLst>
          </a:blip>
          <a:srcRect t="2632" r="10851" b="6687"/>
          <a:stretch/>
        </p:blipFill>
        <p:spPr>
          <a:xfrm>
            <a:off x="2973286" y="3510638"/>
            <a:ext cx="6245428" cy="2665973"/>
          </a:xfrm>
          <a:prstGeom prst="rect">
            <a:avLst/>
          </a:prstGeom>
        </p:spPr>
      </p:pic>
    </p:spTree>
    <p:extLst>
      <p:ext uri="{BB962C8B-B14F-4D97-AF65-F5344CB8AC3E}">
        <p14:creationId xmlns:p14="http://schemas.microsoft.com/office/powerpoint/2010/main" val="22864021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Critical Review- European Perspective:</a:t>
            </a:r>
          </a:p>
        </p:txBody>
      </p:sp>
      <p:sp>
        <p:nvSpPr>
          <p:cNvPr id="3" name="Content Placeholder 2"/>
          <p:cNvSpPr>
            <a:spLocks noGrp="1"/>
          </p:cNvSpPr>
          <p:nvPr>
            <p:ph idx="1"/>
          </p:nvPr>
        </p:nvSpPr>
        <p:spPr>
          <a:xfrm>
            <a:off x="838200" y="1820621"/>
            <a:ext cx="10515600" cy="4351338"/>
          </a:xfrm>
        </p:spPr>
        <p:txBody>
          <a:bodyPr/>
          <a:lstStyle/>
          <a:p>
            <a:r>
              <a:rPr lang="en-US" sz="2400" dirty="0"/>
              <a:t>Paraphrasing</a:t>
            </a:r>
            <a:r>
              <a:rPr lang="en-US" sz="2400" i="1" dirty="0"/>
              <a:t>: “You are down playing the value of ECG.  History and physical should not be above ECG”</a:t>
            </a:r>
            <a:r>
              <a:rPr lang="en-US" sz="2400" dirty="0"/>
              <a:t> </a:t>
            </a:r>
          </a:p>
          <a:p>
            <a:pPr lvl="1"/>
            <a:r>
              <a:rPr lang="en-US" sz="2000" b="1" dirty="0"/>
              <a:t>Response</a:t>
            </a:r>
            <a:r>
              <a:rPr lang="en-US" sz="2000" dirty="0"/>
              <a:t>:  Tiered approach does not mean </a:t>
            </a:r>
            <a:r>
              <a:rPr lang="en-US" sz="2000" dirty="0" err="1"/>
              <a:t>Hx</a:t>
            </a:r>
            <a:r>
              <a:rPr lang="en-US" sz="2000" dirty="0"/>
              <a:t> and </a:t>
            </a:r>
            <a:r>
              <a:rPr lang="en-US" sz="2000" dirty="0" err="1"/>
              <a:t>Px</a:t>
            </a:r>
            <a:r>
              <a:rPr lang="en-US" sz="2000" dirty="0"/>
              <a:t> have greater evidence</a:t>
            </a:r>
          </a:p>
          <a:p>
            <a:pPr lvl="1"/>
            <a:r>
              <a:rPr lang="en-US" sz="2000" dirty="0"/>
              <a:t>We consider principles of good clinical practice and clinical practicality</a:t>
            </a:r>
          </a:p>
          <a:p>
            <a:endParaRPr lang="en-US" dirty="0"/>
          </a:p>
        </p:txBody>
      </p:sp>
      <p:pic>
        <p:nvPicPr>
          <p:cNvPr id="4" name="Picture 3" descr="sharma.tiff"/>
          <p:cNvPicPr>
            <a:picLocks noChangeAspect="1"/>
          </p:cNvPicPr>
          <p:nvPr/>
        </p:nvPicPr>
        <p:blipFill rotWithShape="1">
          <a:blip r:embed="rId2">
            <a:extLst>
              <a:ext uri="{28A0092B-C50C-407E-A947-70E740481C1C}">
                <a14:useLocalDpi xmlns:a14="http://schemas.microsoft.com/office/drawing/2010/main" val="0"/>
              </a:ext>
            </a:extLst>
          </a:blip>
          <a:srcRect t="4425" b="26599"/>
          <a:stretch/>
        </p:blipFill>
        <p:spPr>
          <a:xfrm>
            <a:off x="2592910" y="3505200"/>
            <a:ext cx="6275875" cy="2666759"/>
          </a:xfrm>
          <a:prstGeom prst="rect">
            <a:avLst/>
          </a:prstGeom>
        </p:spPr>
      </p:pic>
    </p:spTree>
    <p:extLst>
      <p:ext uri="{BB962C8B-B14F-4D97-AF65-F5344CB8AC3E}">
        <p14:creationId xmlns:p14="http://schemas.microsoft.com/office/powerpoint/2010/main" val="1028586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524000" y="7620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0000" lnSpcReduction="20000"/>
          </a:bodyPr>
          <a:lstStyle>
            <a:lvl1pPr algn="ctr" rtl="0" eaLnBrk="0" fontAlgn="base" hangingPunct="0">
              <a:spcBef>
                <a:spcPct val="0"/>
              </a:spcBef>
              <a:spcAft>
                <a:spcPct val="0"/>
              </a:spcAft>
              <a:defRPr sz="3200">
                <a:solidFill>
                  <a:schemeClr val="tx1"/>
                </a:solidFill>
                <a:latin typeface="+mj-lt"/>
                <a:ea typeface="+mj-ea"/>
                <a:cs typeface="+mj-cs"/>
              </a:defRPr>
            </a:lvl1pPr>
            <a:lvl2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2pPr>
            <a:lvl3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3pPr>
            <a:lvl4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4pPr>
            <a:lvl5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5pPr>
            <a:lvl6pPr marL="4572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6pPr>
            <a:lvl7pPr marL="9144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7pPr>
            <a:lvl8pPr marL="13716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8pPr>
            <a:lvl9pPr marL="18288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9pPr>
          </a:lstStyle>
          <a:p>
            <a:pPr>
              <a:defRPr/>
            </a:pPr>
            <a:r>
              <a:rPr lang="en-US" altLang="en-US" kern="0" dirty="0">
                <a:solidFill>
                  <a:srgbClr val="000000"/>
                </a:solidFill>
                <a:latin typeface="Arial Black"/>
                <a:ea typeface="ＭＳ Ｐゴシック"/>
                <a:cs typeface="Arial"/>
              </a:rPr>
              <a:t>Disclaimer</a:t>
            </a:r>
          </a:p>
        </p:txBody>
      </p:sp>
      <p:sp>
        <p:nvSpPr>
          <p:cNvPr id="5" name="Content Placeholder 6"/>
          <p:cNvSpPr txBox="1">
            <a:spLocks/>
          </p:cNvSpPr>
          <p:nvPr/>
        </p:nvSpPr>
        <p:spPr bwMode="auto">
          <a:xfrm>
            <a:off x="1905000" y="1371600"/>
            <a:ext cx="8382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b="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b="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b="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b="0">
                <a:solidFill>
                  <a:schemeClr val="tx1"/>
                </a:solidFill>
                <a:latin typeface="+mn-lt"/>
                <a:ea typeface="+mn-ea"/>
                <a:cs typeface="+mn-cs"/>
              </a:defRPr>
            </a:lvl5pPr>
            <a:lvl6pPr marL="2514600" indent="-228600" algn="l" rtl="0" fontAlgn="base">
              <a:spcBef>
                <a:spcPct val="20000"/>
              </a:spcBef>
              <a:spcAft>
                <a:spcPct val="0"/>
              </a:spcAft>
              <a:buChar char="»"/>
              <a:defRPr sz="1200" b="1">
                <a:solidFill>
                  <a:schemeClr val="tx1"/>
                </a:solidFill>
                <a:latin typeface="+mn-lt"/>
                <a:ea typeface="+mn-ea"/>
                <a:cs typeface="+mn-cs"/>
              </a:defRPr>
            </a:lvl6pPr>
            <a:lvl7pPr marL="2971800" indent="-228600" algn="l" rtl="0" fontAlgn="base">
              <a:spcBef>
                <a:spcPct val="20000"/>
              </a:spcBef>
              <a:spcAft>
                <a:spcPct val="0"/>
              </a:spcAft>
              <a:buChar char="»"/>
              <a:defRPr sz="1200" b="1">
                <a:solidFill>
                  <a:schemeClr val="tx1"/>
                </a:solidFill>
                <a:latin typeface="+mn-lt"/>
                <a:ea typeface="+mn-ea"/>
                <a:cs typeface="+mn-cs"/>
              </a:defRPr>
            </a:lvl7pPr>
            <a:lvl8pPr marL="3429000" indent="-228600" algn="l" rtl="0" fontAlgn="base">
              <a:spcBef>
                <a:spcPct val="20000"/>
              </a:spcBef>
              <a:spcAft>
                <a:spcPct val="0"/>
              </a:spcAft>
              <a:buChar char="»"/>
              <a:defRPr sz="1200" b="1">
                <a:solidFill>
                  <a:schemeClr val="tx1"/>
                </a:solidFill>
                <a:latin typeface="+mn-lt"/>
                <a:ea typeface="+mn-ea"/>
                <a:cs typeface="+mn-cs"/>
              </a:defRPr>
            </a:lvl8pPr>
            <a:lvl9pPr marL="3886200" indent="-228600" algn="l" rtl="0" fontAlgn="base">
              <a:spcBef>
                <a:spcPct val="20000"/>
              </a:spcBef>
              <a:spcAft>
                <a:spcPct val="0"/>
              </a:spcAft>
              <a:buChar char="»"/>
              <a:defRPr sz="1200" b="1">
                <a:solidFill>
                  <a:schemeClr val="tx1"/>
                </a:solidFill>
                <a:latin typeface="+mn-lt"/>
                <a:ea typeface="+mn-ea"/>
                <a:cs typeface="+mn-cs"/>
              </a:defRPr>
            </a:lvl9pPr>
          </a:lstStyle>
          <a:p>
            <a:pPr eaLnBrk="1" hangingPunct="1"/>
            <a:r>
              <a:rPr lang="en-US" altLang="en-US" sz="2000" kern="0" dirty="0">
                <a:latin typeface="Calibri" pitchFamily="34" charset="0"/>
              </a:rPr>
              <a:t>The Canadian Cardiovascular Society (CCS) welcomes reuse of our educational slide deck for medical institution internal education or training (i.e. grand rounds, medical college/classroom education, etc.).  However, if the material is being used in an industry sponsored CME program, permission must be sought through our publisher Elsevier (</a:t>
            </a:r>
            <a:r>
              <a:rPr lang="en-US" altLang="en-US" sz="2000" u="sng" kern="0" dirty="0">
                <a:latin typeface="Calibri" pitchFamily="34" charset="0"/>
                <a:hlinkClick r:id="rId2"/>
              </a:rPr>
              <a:t>www.onlinecjc.com</a:t>
            </a:r>
            <a:r>
              <a:rPr lang="en-US" altLang="en-US" sz="2000" kern="0" dirty="0">
                <a:latin typeface="Calibri" pitchFamily="34" charset="0"/>
              </a:rPr>
              <a:t>).  </a:t>
            </a:r>
          </a:p>
          <a:p>
            <a:pPr eaLnBrk="1" hangingPunct="1"/>
            <a:r>
              <a:rPr lang="en-US" altLang="en-US" sz="2000" kern="0" dirty="0">
                <a:latin typeface="Calibri" pitchFamily="34" charset="0"/>
              </a:rPr>
              <a:t>If your reuse request qualifies as medical institution internal education, you may reuse the material under the following conditions:</a:t>
            </a:r>
          </a:p>
          <a:p>
            <a:pPr eaLnBrk="1" hangingPunct="1"/>
            <a:endParaRPr lang="en-CA" altLang="en-US" sz="700" kern="0" dirty="0">
              <a:latin typeface="Calibri" pitchFamily="34" charset="0"/>
            </a:endParaRPr>
          </a:p>
          <a:p>
            <a:pPr lvl="1" eaLnBrk="1" hangingPunct="1">
              <a:buFont typeface="Arial" charset="0"/>
              <a:buChar char="•"/>
            </a:pPr>
            <a:r>
              <a:rPr lang="en-CA" altLang="en-US" sz="1800" kern="0" dirty="0">
                <a:latin typeface="Calibri" pitchFamily="34" charset="0"/>
              </a:rPr>
              <a:t>You must cite the Canadian Journal of Cardiology and the Canadian    Cardiovascular Society as references.</a:t>
            </a:r>
            <a:endParaRPr lang="en-US" altLang="en-US" sz="1800" kern="0" dirty="0">
              <a:latin typeface="Calibri" pitchFamily="34" charset="0"/>
            </a:endParaRPr>
          </a:p>
          <a:p>
            <a:pPr lvl="1" eaLnBrk="1" hangingPunct="1">
              <a:buFont typeface="Arial" charset="0"/>
              <a:buChar char="•"/>
            </a:pPr>
            <a:r>
              <a:rPr lang="en-CA" altLang="en-US" sz="1800" kern="0" dirty="0">
                <a:latin typeface="Calibri" pitchFamily="34" charset="0"/>
              </a:rPr>
              <a:t>You may not use any Canadian Cardiovascular Society logos or trademarks on any slides or anywhere in your presentation or publications.</a:t>
            </a:r>
            <a:endParaRPr lang="en-US" altLang="en-US" sz="1800" kern="0" dirty="0">
              <a:latin typeface="Calibri" pitchFamily="34" charset="0"/>
            </a:endParaRPr>
          </a:p>
          <a:p>
            <a:pPr lvl="1" eaLnBrk="1" hangingPunct="1">
              <a:buFont typeface="Arial" charset="0"/>
              <a:buChar char="•"/>
            </a:pPr>
            <a:r>
              <a:rPr lang="en-CA" altLang="en-US" sz="1800" kern="0" dirty="0">
                <a:latin typeface="Calibri" pitchFamily="34" charset="0"/>
              </a:rPr>
              <a:t>Do not modify the slide content.</a:t>
            </a:r>
            <a:endParaRPr lang="en-US" altLang="en-US" sz="1800" kern="0" dirty="0">
              <a:latin typeface="Calibri" pitchFamily="34" charset="0"/>
            </a:endParaRPr>
          </a:p>
          <a:p>
            <a:pPr lvl="1" eaLnBrk="1" hangingPunct="1">
              <a:buFont typeface="Arial" charset="0"/>
              <a:buChar char="•"/>
            </a:pPr>
            <a:r>
              <a:rPr lang="en-CA" altLang="en-US" sz="1800" kern="0" dirty="0">
                <a:latin typeface="Calibri" pitchFamily="34" charset="0"/>
              </a:rPr>
              <a:t>If repeating recommendations from the published guideline, do not modify the recommendation wording.</a:t>
            </a:r>
            <a:endParaRPr lang="en-US" altLang="en-US" sz="1800" kern="0" dirty="0">
              <a:latin typeface="Calibri" pitchFamily="34" charset="0"/>
            </a:endParaRPr>
          </a:p>
        </p:txBody>
      </p:sp>
    </p:spTree>
    <p:extLst>
      <p:ext uri="{BB962C8B-B14F-4D97-AF65-F5344CB8AC3E}">
        <p14:creationId xmlns:p14="http://schemas.microsoft.com/office/powerpoint/2010/main" val="29153718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eedle.tiff">
            <a:extLst>
              <a:ext uri="{FF2B5EF4-FFF2-40B4-BE49-F238E27FC236}">
                <a16:creationId xmlns:a16="http://schemas.microsoft.com/office/drawing/2014/main" id="{F5EDEBB2-B802-4050-B055-B9C94523C7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4839" y="850463"/>
            <a:ext cx="5662322" cy="4262889"/>
          </a:xfrm>
          <a:prstGeom prst="rect">
            <a:avLst/>
          </a:prstGeom>
        </p:spPr>
      </p:pic>
    </p:spTree>
    <p:extLst>
      <p:ext uri="{BB962C8B-B14F-4D97-AF65-F5344CB8AC3E}">
        <p14:creationId xmlns:p14="http://schemas.microsoft.com/office/powerpoint/2010/main" val="4215005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31777-25C6-41E9-B5DF-5AFC47526C31}"/>
              </a:ext>
            </a:extLst>
          </p:cNvPr>
          <p:cNvSpPr>
            <a:spLocks noGrp="1"/>
          </p:cNvSpPr>
          <p:nvPr>
            <p:ph type="title"/>
          </p:nvPr>
        </p:nvSpPr>
        <p:spPr>
          <a:xfrm>
            <a:off x="838200" y="2644091"/>
            <a:ext cx="10515600" cy="1325563"/>
          </a:xfrm>
        </p:spPr>
        <p:txBody>
          <a:bodyPr>
            <a:normAutofit fontScale="90000"/>
          </a:bodyPr>
          <a:lstStyle/>
          <a:p>
            <a:pPr algn="ctr"/>
            <a:r>
              <a:rPr lang="en-US" sz="5300" dirty="0"/>
              <a:t>Recommendations Regarding History, Physical, 12 Lead ECG </a:t>
            </a:r>
            <a:br>
              <a:rPr lang="en-US" dirty="0"/>
            </a:br>
            <a:endParaRPr lang="en-CA" dirty="0"/>
          </a:p>
        </p:txBody>
      </p:sp>
      <p:sp>
        <p:nvSpPr>
          <p:cNvPr id="3" name="Content Placeholder 2">
            <a:extLst>
              <a:ext uri="{FF2B5EF4-FFF2-40B4-BE49-F238E27FC236}">
                <a16:creationId xmlns:a16="http://schemas.microsoft.com/office/drawing/2014/main" id="{7B698BD7-51DD-444D-8FAB-32227010C201}"/>
              </a:ext>
            </a:extLst>
          </p:cNvPr>
          <p:cNvSpPr>
            <a:spLocks noGrp="1"/>
          </p:cNvSpPr>
          <p:nvPr>
            <p:ph idx="1"/>
          </p:nvPr>
        </p:nvSpPr>
        <p:spPr>
          <a:xfrm>
            <a:off x="3687494" y="3837304"/>
            <a:ext cx="4817012" cy="734695"/>
          </a:xfrm>
        </p:spPr>
        <p:txBody>
          <a:bodyPr/>
          <a:lstStyle/>
          <a:p>
            <a:pPr marL="0" indent="0" algn="ctr">
              <a:buNone/>
            </a:pPr>
            <a:r>
              <a:rPr lang="en-US" dirty="0"/>
              <a:t>Dr. Paul Dorian</a:t>
            </a:r>
            <a:endParaRPr lang="en-CA" dirty="0"/>
          </a:p>
        </p:txBody>
      </p:sp>
    </p:spTree>
    <p:extLst>
      <p:ext uri="{BB962C8B-B14F-4D97-AF65-F5344CB8AC3E}">
        <p14:creationId xmlns:p14="http://schemas.microsoft.com/office/powerpoint/2010/main" val="1564203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6BE049B-332E-45A7-82E0-89A97A451C49}"/>
              </a:ext>
            </a:extLst>
          </p:cNvPr>
          <p:cNvSpPr/>
          <p:nvPr/>
        </p:nvSpPr>
        <p:spPr>
          <a:xfrm>
            <a:off x="630315" y="1632089"/>
            <a:ext cx="10866268" cy="41638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p:cNvSpPr/>
          <p:nvPr/>
        </p:nvSpPr>
        <p:spPr>
          <a:xfrm>
            <a:off x="826910" y="1656294"/>
            <a:ext cx="10538180" cy="4139595"/>
          </a:xfrm>
          <a:prstGeom prst="rect">
            <a:avLst/>
          </a:prstGeom>
        </p:spPr>
        <p:txBody>
          <a:bodyPr wrap="square">
            <a:spAutoFit/>
          </a:bodyPr>
          <a:lstStyle/>
          <a:p>
            <a:pPr algn="just">
              <a:spcBef>
                <a:spcPts val="600"/>
              </a:spcBef>
              <a:spcAft>
                <a:spcPts val="600"/>
              </a:spcAft>
            </a:pPr>
            <a:r>
              <a:rPr lang="en-CA" sz="2000" dirty="0">
                <a:solidFill>
                  <a:srgbClr val="000000"/>
                </a:solidFill>
                <a:ea typeface="Times New Roman"/>
                <a:cs typeface="Calibri"/>
              </a:rPr>
              <a:t>We recommend that a history/questionnaire should constitute the initial cardiovascular screening (Tier 1), provided it is: </a:t>
            </a:r>
            <a:endParaRPr lang="en-US" sz="2000" dirty="0">
              <a:ea typeface="Times New Roman"/>
              <a:cs typeface="Calibri"/>
            </a:endParaRPr>
          </a:p>
          <a:p>
            <a:pPr marL="342900" indent="-342900" algn="just">
              <a:spcBef>
                <a:spcPts val="600"/>
              </a:spcBef>
              <a:spcAft>
                <a:spcPts val="600"/>
              </a:spcAft>
              <a:buFont typeface="+mj-lt"/>
              <a:buAutoNum type="alphaLcParenR"/>
            </a:pPr>
            <a:r>
              <a:rPr lang="en-CA" sz="2000" b="1" i="1" u="sng" dirty="0">
                <a:solidFill>
                  <a:srgbClr val="000000"/>
                </a:solidFill>
                <a:ea typeface="Times New Roman"/>
                <a:cs typeface="Calibri"/>
              </a:rPr>
              <a:t>Standardized</a:t>
            </a:r>
            <a:r>
              <a:rPr lang="en-CA" sz="2000" b="1" dirty="0">
                <a:solidFill>
                  <a:srgbClr val="000000"/>
                </a:solidFill>
                <a:ea typeface="Times New Roman"/>
                <a:cs typeface="Calibri"/>
              </a:rPr>
              <a:t> </a:t>
            </a:r>
            <a:r>
              <a:rPr lang="en-CA" sz="2000" dirty="0">
                <a:solidFill>
                  <a:srgbClr val="000000"/>
                </a:solidFill>
                <a:ea typeface="Times New Roman"/>
                <a:cs typeface="Calibri"/>
              </a:rPr>
              <a:t>according to at least one of the AHA, ESC, PPE-4, SCBC tools or equivalent</a:t>
            </a:r>
            <a:r>
              <a:rPr lang="en-CA" sz="2000" b="1" dirty="0">
                <a:solidFill>
                  <a:srgbClr val="000000"/>
                </a:solidFill>
                <a:ea typeface="Times New Roman"/>
                <a:cs typeface="Calibri"/>
              </a:rPr>
              <a:t>;</a:t>
            </a:r>
            <a:endParaRPr lang="en-US" sz="2000" dirty="0">
              <a:ea typeface="Times New Roman"/>
              <a:cs typeface="Calibri"/>
            </a:endParaRPr>
          </a:p>
          <a:p>
            <a:pPr marL="342900" indent="-342900" algn="just">
              <a:spcBef>
                <a:spcPts val="600"/>
              </a:spcBef>
              <a:spcAft>
                <a:spcPts val="600"/>
              </a:spcAft>
              <a:buFont typeface="+mj-lt"/>
              <a:buAutoNum type="alphaLcParenR"/>
            </a:pPr>
            <a:r>
              <a:rPr lang="en-CA" sz="2000" b="1" i="1" u="sng" dirty="0">
                <a:solidFill>
                  <a:srgbClr val="000000"/>
                </a:solidFill>
                <a:ea typeface="Times New Roman"/>
                <a:cs typeface="Calibri"/>
              </a:rPr>
              <a:t>Accurately interpreted </a:t>
            </a:r>
            <a:r>
              <a:rPr lang="en-CA" sz="2000" dirty="0">
                <a:solidFill>
                  <a:srgbClr val="000000"/>
                </a:solidFill>
                <a:ea typeface="Times New Roman"/>
                <a:cs typeface="Calibri"/>
              </a:rPr>
              <a:t>by an appropriately qualified professional experienced in the care of athletes; </a:t>
            </a:r>
            <a:r>
              <a:rPr lang="en-CA" sz="2000" i="1" dirty="0">
                <a:solidFill>
                  <a:srgbClr val="000000"/>
                </a:solidFill>
                <a:ea typeface="Times New Roman"/>
                <a:cs typeface="Calibri"/>
              </a:rPr>
              <a:t>and.</a:t>
            </a:r>
            <a:endParaRPr lang="en-US" sz="2000" dirty="0">
              <a:ea typeface="Times New Roman"/>
              <a:cs typeface="Calibri"/>
            </a:endParaRPr>
          </a:p>
          <a:p>
            <a:pPr marL="342900" indent="-342900" algn="just">
              <a:spcBef>
                <a:spcPts val="600"/>
              </a:spcBef>
              <a:spcAft>
                <a:spcPts val="600"/>
              </a:spcAft>
              <a:buFont typeface="+mj-lt"/>
              <a:buAutoNum type="alphaLcParenR"/>
            </a:pPr>
            <a:r>
              <a:rPr lang="en-CA" sz="2000" b="1" i="1" u="sng" dirty="0">
                <a:solidFill>
                  <a:srgbClr val="000000"/>
                </a:solidFill>
                <a:ea typeface="Times New Roman"/>
                <a:cs typeface="Calibri"/>
              </a:rPr>
              <a:t>Is followed </a:t>
            </a:r>
            <a:r>
              <a:rPr lang="en-CA" sz="2000" dirty="0">
                <a:solidFill>
                  <a:srgbClr val="000000"/>
                </a:solidFill>
                <a:ea typeface="Times New Roman"/>
                <a:cs typeface="Calibri"/>
              </a:rPr>
              <a:t>with appropriate investigations as clinically warranted*.</a:t>
            </a:r>
            <a:endParaRPr lang="en-US" sz="2000" dirty="0">
              <a:ea typeface="Times New Roman"/>
              <a:cs typeface="Calibri"/>
            </a:endParaRPr>
          </a:p>
          <a:p>
            <a:pPr algn="just">
              <a:spcBef>
                <a:spcPts val="1200"/>
              </a:spcBef>
            </a:pPr>
            <a:r>
              <a:rPr lang="en-CA" sz="2000" dirty="0">
                <a:solidFill>
                  <a:srgbClr val="000000"/>
                </a:solidFill>
                <a:ea typeface="Times New Roman"/>
                <a:cs typeface="Calibri"/>
              </a:rPr>
              <a:t>*Clinically warranted findings are those deemed by the interpreter as requiring further assessment, for example by: physical examination; investigations such as ECG testing, imaging or stress testing; and/or consultation with a specialist.</a:t>
            </a:r>
            <a:endParaRPr lang="en-US" sz="2000" dirty="0">
              <a:ea typeface="Times New Roman"/>
              <a:cs typeface="Calibri"/>
            </a:endParaRPr>
          </a:p>
          <a:p>
            <a:pPr algn="just"/>
            <a:r>
              <a:rPr lang="en-CA" sz="1400" b="1" dirty="0">
                <a:solidFill>
                  <a:srgbClr val="000000"/>
                </a:solidFill>
                <a:ea typeface="Times New Roman"/>
                <a:cs typeface="Calibri"/>
              </a:rPr>
              <a:t> </a:t>
            </a:r>
            <a:endParaRPr lang="en-US" sz="1200" dirty="0">
              <a:ea typeface="Times New Roman"/>
              <a:cs typeface="Calibri"/>
            </a:endParaRPr>
          </a:p>
          <a:p>
            <a:pPr algn="just"/>
            <a:r>
              <a:rPr lang="en-CA" sz="2400" b="1" i="1" dirty="0">
                <a:ea typeface="Times New Roman"/>
                <a:cs typeface="Calibri"/>
              </a:rPr>
              <a:t>Strong recommendation, low quality of evidence. </a:t>
            </a:r>
            <a:endParaRPr lang="en-US" sz="2000" dirty="0">
              <a:ea typeface="Times New Roman"/>
              <a:cs typeface="Calibri"/>
            </a:endParaRPr>
          </a:p>
        </p:txBody>
      </p:sp>
      <p:sp>
        <p:nvSpPr>
          <p:cNvPr id="5" name="Rectangle 4">
            <a:extLst>
              <a:ext uri="{FF2B5EF4-FFF2-40B4-BE49-F238E27FC236}">
                <a16:creationId xmlns:a16="http://schemas.microsoft.com/office/drawing/2014/main" id="{C06F5CC2-BF20-4C96-ACFF-7A950B7E4D08}"/>
              </a:ext>
            </a:extLst>
          </p:cNvPr>
          <p:cNvSpPr/>
          <p:nvPr/>
        </p:nvSpPr>
        <p:spPr>
          <a:xfrm>
            <a:off x="3676597" y="458661"/>
            <a:ext cx="4380558" cy="707886"/>
          </a:xfrm>
          <a:prstGeom prst="rect">
            <a:avLst/>
          </a:prstGeom>
        </p:spPr>
        <p:txBody>
          <a:bodyPr wrap="none">
            <a:spAutoFit/>
          </a:bodyPr>
          <a:lstStyle/>
          <a:p>
            <a:r>
              <a:rPr lang="en-US" sz="4000" b="1" dirty="0">
                <a:solidFill>
                  <a:srgbClr val="E20000"/>
                </a:solidFill>
                <a:latin typeface="Calibri Light"/>
                <a:ea typeface="+mj-ea"/>
                <a:cs typeface="+mj-cs"/>
              </a:rPr>
              <a:t>Recommendation #2</a:t>
            </a:r>
            <a:endParaRPr lang="en-CA" sz="1600" dirty="0">
              <a:solidFill>
                <a:srgbClr val="E20000"/>
              </a:solidFill>
            </a:endParaRPr>
          </a:p>
        </p:txBody>
      </p:sp>
    </p:spTree>
    <p:extLst>
      <p:ext uri="{BB962C8B-B14F-4D97-AF65-F5344CB8AC3E}">
        <p14:creationId xmlns:p14="http://schemas.microsoft.com/office/powerpoint/2010/main" val="39772707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D48AEBF-AF3C-44C4-8166-D156B0B29E7C}"/>
              </a:ext>
            </a:extLst>
          </p:cNvPr>
          <p:cNvSpPr/>
          <p:nvPr/>
        </p:nvSpPr>
        <p:spPr>
          <a:xfrm>
            <a:off x="633046" y="1871003"/>
            <a:ext cx="10902462" cy="327777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p:cNvSpPr/>
          <p:nvPr/>
        </p:nvSpPr>
        <p:spPr>
          <a:xfrm>
            <a:off x="970873" y="2057246"/>
            <a:ext cx="10213145" cy="2928174"/>
          </a:xfrm>
          <a:prstGeom prst="rect">
            <a:avLst/>
          </a:prstGeom>
        </p:spPr>
        <p:txBody>
          <a:bodyPr wrap="square">
            <a:spAutoFit/>
          </a:bodyPr>
          <a:lstStyle/>
          <a:p>
            <a:pPr algn="just">
              <a:spcAft>
                <a:spcPts val="1200"/>
              </a:spcAft>
            </a:pPr>
            <a:r>
              <a:rPr lang="en-CA" sz="2400" dirty="0">
                <a:solidFill>
                  <a:srgbClr val="000000"/>
                </a:solidFill>
                <a:ea typeface="Times New Roman"/>
                <a:cs typeface="Calibri"/>
              </a:rPr>
              <a:t>We recommend that a physical examination should be considered as an </a:t>
            </a:r>
            <a:r>
              <a:rPr lang="en-CA" sz="2400" i="1" dirty="0">
                <a:solidFill>
                  <a:srgbClr val="000000"/>
                </a:solidFill>
                <a:ea typeface="Times New Roman"/>
                <a:cs typeface="Calibri"/>
              </a:rPr>
              <a:t>adjunct</a:t>
            </a:r>
            <a:r>
              <a:rPr lang="en-CA" sz="2400" dirty="0">
                <a:solidFill>
                  <a:srgbClr val="000000"/>
                </a:solidFill>
                <a:ea typeface="Times New Roman"/>
                <a:cs typeface="Calibri"/>
              </a:rPr>
              <a:t> component of cardiovascular screening of competitive athletes (Tier 2) provided it is: </a:t>
            </a:r>
            <a:endParaRPr lang="en-US" sz="2000" dirty="0">
              <a:ea typeface="Times New Roman"/>
              <a:cs typeface="Calibri"/>
            </a:endParaRPr>
          </a:p>
          <a:p>
            <a:pPr marL="342900" indent="-342900" algn="just">
              <a:lnSpc>
                <a:spcPct val="150000"/>
              </a:lnSpc>
              <a:buFont typeface="+mj-lt"/>
              <a:buAutoNum type="alphaLcParenR"/>
            </a:pPr>
            <a:r>
              <a:rPr lang="en-CA" sz="2000" b="1" i="1" u="sng" dirty="0">
                <a:solidFill>
                  <a:srgbClr val="000000"/>
                </a:solidFill>
                <a:ea typeface="Times New Roman"/>
                <a:cs typeface="Calibri"/>
              </a:rPr>
              <a:t>Performed by</a:t>
            </a:r>
            <a:r>
              <a:rPr lang="en-CA" sz="2000" b="1" i="1" dirty="0">
                <a:solidFill>
                  <a:srgbClr val="000000"/>
                </a:solidFill>
                <a:ea typeface="Times New Roman"/>
                <a:cs typeface="Calibri"/>
              </a:rPr>
              <a:t> </a:t>
            </a:r>
            <a:r>
              <a:rPr lang="en-CA" sz="2000" dirty="0">
                <a:solidFill>
                  <a:srgbClr val="000000"/>
                </a:solidFill>
                <a:ea typeface="Times New Roman"/>
                <a:cs typeface="Calibri"/>
              </a:rPr>
              <a:t>an appropriately qualified professional involved in the care of athletes </a:t>
            </a:r>
            <a:r>
              <a:rPr lang="en-CA" sz="2000" i="1" dirty="0">
                <a:solidFill>
                  <a:srgbClr val="000000"/>
                </a:solidFill>
                <a:ea typeface="Times New Roman"/>
                <a:cs typeface="Calibri"/>
              </a:rPr>
              <a:t>and</a:t>
            </a:r>
            <a:endParaRPr lang="en-US" dirty="0">
              <a:ea typeface="Times New Roman"/>
              <a:cs typeface="Calibri"/>
            </a:endParaRPr>
          </a:p>
          <a:p>
            <a:pPr marL="342900" indent="-342900" algn="just">
              <a:lnSpc>
                <a:spcPct val="150000"/>
              </a:lnSpc>
              <a:spcAft>
                <a:spcPts val="1200"/>
              </a:spcAft>
              <a:buFont typeface="+mj-lt"/>
              <a:buAutoNum type="alphaLcParenR"/>
            </a:pPr>
            <a:r>
              <a:rPr lang="en-CA" sz="2000" b="1" i="1" u="sng" dirty="0">
                <a:solidFill>
                  <a:srgbClr val="000000"/>
                </a:solidFill>
                <a:ea typeface="Times New Roman"/>
                <a:cs typeface="Calibri"/>
              </a:rPr>
              <a:t>Followed up</a:t>
            </a:r>
            <a:r>
              <a:rPr lang="en-CA" sz="2000" i="1" dirty="0">
                <a:solidFill>
                  <a:srgbClr val="000000"/>
                </a:solidFill>
                <a:ea typeface="Times New Roman"/>
                <a:cs typeface="Calibri"/>
              </a:rPr>
              <a:t> </a:t>
            </a:r>
            <a:r>
              <a:rPr lang="en-CA" sz="2000" dirty="0">
                <a:solidFill>
                  <a:srgbClr val="000000"/>
                </a:solidFill>
                <a:ea typeface="Times New Roman"/>
                <a:cs typeface="Calibri"/>
              </a:rPr>
              <a:t>as clinically warranted.</a:t>
            </a:r>
            <a:endParaRPr lang="en-US" sz="1600" dirty="0">
              <a:ea typeface="Times New Roman"/>
              <a:cs typeface="Calibri"/>
            </a:endParaRPr>
          </a:p>
          <a:p>
            <a:pPr algn="just">
              <a:lnSpc>
                <a:spcPct val="150000"/>
              </a:lnSpc>
              <a:spcAft>
                <a:spcPts val="1200"/>
              </a:spcAft>
            </a:pPr>
            <a:r>
              <a:rPr lang="en-CA" sz="2400" b="1" i="1" dirty="0">
                <a:ea typeface="Times New Roman"/>
                <a:cs typeface="Calibri"/>
              </a:rPr>
              <a:t>Strong recommendation, low quality of evidence. </a:t>
            </a:r>
            <a:endParaRPr lang="en-US" sz="2000" dirty="0">
              <a:ea typeface="Times New Roman"/>
              <a:cs typeface="Calibri"/>
            </a:endParaRPr>
          </a:p>
        </p:txBody>
      </p:sp>
      <p:sp>
        <p:nvSpPr>
          <p:cNvPr id="4" name="Rectangle 3">
            <a:extLst>
              <a:ext uri="{FF2B5EF4-FFF2-40B4-BE49-F238E27FC236}">
                <a16:creationId xmlns:a16="http://schemas.microsoft.com/office/drawing/2014/main" id="{3C24E05C-97D0-47A7-8F90-9F868A604901}"/>
              </a:ext>
            </a:extLst>
          </p:cNvPr>
          <p:cNvSpPr/>
          <p:nvPr/>
        </p:nvSpPr>
        <p:spPr>
          <a:xfrm>
            <a:off x="3676597" y="458661"/>
            <a:ext cx="4380558" cy="707886"/>
          </a:xfrm>
          <a:prstGeom prst="rect">
            <a:avLst/>
          </a:prstGeom>
        </p:spPr>
        <p:txBody>
          <a:bodyPr wrap="none">
            <a:spAutoFit/>
          </a:bodyPr>
          <a:lstStyle/>
          <a:p>
            <a:r>
              <a:rPr lang="en-US" sz="4000" b="1" dirty="0">
                <a:solidFill>
                  <a:srgbClr val="E20000"/>
                </a:solidFill>
                <a:latin typeface="Calibri Light"/>
                <a:ea typeface="+mj-ea"/>
                <a:cs typeface="+mj-cs"/>
              </a:rPr>
              <a:t>Recommendation #3</a:t>
            </a:r>
            <a:endParaRPr lang="en-CA" sz="1600" dirty="0">
              <a:solidFill>
                <a:srgbClr val="E20000"/>
              </a:solidFill>
            </a:endParaRPr>
          </a:p>
        </p:txBody>
      </p:sp>
    </p:spTree>
    <p:extLst>
      <p:ext uri="{BB962C8B-B14F-4D97-AF65-F5344CB8AC3E}">
        <p14:creationId xmlns:p14="http://schemas.microsoft.com/office/powerpoint/2010/main" val="19519463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EA8A62F-AB9B-4C3C-8A62-B5A75BA7B307}"/>
              </a:ext>
            </a:extLst>
          </p:cNvPr>
          <p:cNvSpPr/>
          <p:nvPr/>
        </p:nvSpPr>
        <p:spPr>
          <a:xfrm>
            <a:off x="633046" y="1871003"/>
            <a:ext cx="10902462" cy="270099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p:cNvSpPr/>
          <p:nvPr/>
        </p:nvSpPr>
        <p:spPr>
          <a:xfrm>
            <a:off x="970670" y="2044028"/>
            <a:ext cx="10365544" cy="2246769"/>
          </a:xfrm>
          <a:prstGeom prst="rect">
            <a:avLst/>
          </a:prstGeom>
        </p:spPr>
        <p:txBody>
          <a:bodyPr wrap="square">
            <a:spAutoFit/>
          </a:bodyPr>
          <a:lstStyle/>
          <a:p>
            <a:pPr algn="just">
              <a:spcAft>
                <a:spcPts val="1200"/>
              </a:spcAft>
            </a:pPr>
            <a:r>
              <a:rPr lang="en-CA" sz="2400" dirty="0">
                <a:solidFill>
                  <a:srgbClr val="000000"/>
                </a:solidFill>
                <a:ea typeface="Times New Roman"/>
                <a:cs typeface="Arial"/>
              </a:rPr>
              <a:t>We recommend against the *</a:t>
            </a:r>
            <a:r>
              <a:rPr lang="en-CA" sz="2400" i="1" dirty="0">
                <a:solidFill>
                  <a:srgbClr val="000000"/>
                </a:solidFill>
                <a:ea typeface="Times New Roman"/>
                <a:cs typeface="Arial"/>
              </a:rPr>
              <a:t>routine</a:t>
            </a:r>
            <a:r>
              <a:rPr lang="en-CA" sz="2400" dirty="0">
                <a:solidFill>
                  <a:srgbClr val="000000"/>
                </a:solidFill>
                <a:ea typeface="Times New Roman"/>
                <a:cs typeface="Arial"/>
              </a:rPr>
              <a:t> performance of a 12-lead ECG for the initial cardiovascular screening of competitive athletes.   </a:t>
            </a:r>
            <a:endParaRPr lang="en-US" sz="2000" dirty="0">
              <a:ea typeface="Times New Roman"/>
              <a:cs typeface="Calibri"/>
            </a:endParaRPr>
          </a:p>
          <a:p>
            <a:pPr algn="just">
              <a:spcAft>
                <a:spcPts val="1200"/>
              </a:spcAft>
            </a:pPr>
            <a:r>
              <a:rPr lang="en-CA" sz="2400" dirty="0">
                <a:solidFill>
                  <a:srgbClr val="E20000"/>
                </a:solidFill>
                <a:ea typeface="Times New Roman"/>
                <a:cs typeface="Arial"/>
              </a:rPr>
              <a:t>*Routine in this context is defined as ‘first-line’ or blanket mass performance of ECG not occurring in context of an integrated program as described in #4b. </a:t>
            </a:r>
            <a:endParaRPr lang="en-US" sz="2400" dirty="0">
              <a:solidFill>
                <a:srgbClr val="E20000"/>
              </a:solidFill>
              <a:ea typeface="Times New Roman"/>
              <a:cs typeface="Calibri"/>
            </a:endParaRPr>
          </a:p>
          <a:p>
            <a:pPr algn="just">
              <a:spcAft>
                <a:spcPts val="1200"/>
              </a:spcAft>
            </a:pPr>
            <a:r>
              <a:rPr lang="en-CA" sz="2400" b="1" i="1" dirty="0">
                <a:solidFill>
                  <a:srgbClr val="000000"/>
                </a:solidFill>
                <a:ea typeface="Times New Roman"/>
                <a:cs typeface="Arial"/>
              </a:rPr>
              <a:t>Strong recommendation, low quality of evidence.</a:t>
            </a:r>
            <a:endParaRPr lang="en-US" sz="2000" dirty="0">
              <a:ea typeface="Times New Roman"/>
              <a:cs typeface="Calibri"/>
            </a:endParaRPr>
          </a:p>
        </p:txBody>
      </p:sp>
      <p:sp>
        <p:nvSpPr>
          <p:cNvPr id="4" name="Rectangle 3">
            <a:extLst>
              <a:ext uri="{FF2B5EF4-FFF2-40B4-BE49-F238E27FC236}">
                <a16:creationId xmlns:a16="http://schemas.microsoft.com/office/drawing/2014/main" id="{D964AFC1-66C9-4F6E-BAEC-852D4AA9EEC0}"/>
              </a:ext>
            </a:extLst>
          </p:cNvPr>
          <p:cNvSpPr/>
          <p:nvPr/>
        </p:nvSpPr>
        <p:spPr>
          <a:xfrm>
            <a:off x="3676597" y="458661"/>
            <a:ext cx="4617803" cy="707886"/>
          </a:xfrm>
          <a:prstGeom prst="rect">
            <a:avLst/>
          </a:prstGeom>
        </p:spPr>
        <p:txBody>
          <a:bodyPr wrap="none">
            <a:spAutoFit/>
          </a:bodyPr>
          <a:lstStyle/>
          <a:p>
            <a:r>
              <a:rPr lang="en-US" sz="4000" b="1" dirty="0">
                <a:solidFill>
                  <a:srgbClr val="E20000"/>
                </a:solidFill>
                <a:latin typeface="Calibri Light"/>
                <a:ea typeface="+mj-ea"/>
                <a:cs typeface="+mj-cs"/>
              </a:rPr>
              <a:t>Recommendation #4a</a:t>
            </a:r>
            <a:endParaRPr lang="en-CA" sz="1600" dirty="0">
              <a:solidFill>
                <a:srgbClr val="E20000"/>
              </a:solidFill>
            </a:endParaRPr>
          </a:p>
        </p:txBody>
      </p:sp>
    </p:spTree>
    <p:extLst>
      <p:ext uri="{BB962C8B-B14F-4D97-AF65-F5344CB8AC3E}">
        <p14:creationId xmlns:p14="http://schemas.microsoft.com/office/powerpoint/2010/main" val="32830934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91145E0-DFF3-4985-9D2B-94150BC39E7D}"/>
              </a:ext>
            </a:extLst>
          </p:cNvPr>
          <p:cNvSpPr/>
          <p:nvPr/>
        </p:nvSpPr>
        <p:spPr>
          <a:xfrm>
            <a:off x="466527" y="1516446"/>
            <a:ext cx="11258945" cy="441701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Rectangle 1"/>
          <p:cNvSpPr/>
          <p:nvPr/>
        </p:nvSpPr>
        <p:spPr>
          <a:xfrm>
            <a:off x="740897" y="1622231"/>
            <a:ext cx="10710203" cy="4205447"/>
          </a:xfrm>
          <a:prstGeom prst="rect">
            <a:avLst/>
          </a:prstGeom>
        </p:spPr>
        <p:txBody>
          <a:bodyPr wrap="square">
            <a:spAutoFit/>
          </a:bodyPr>
          <a:lstStyle/>
          <a:p>
            <a:pPr algn="just">
              <a:spcBef>
                <a:spcPts val="1200"/>
              </a:spcBef>
              <a:spcAft>
                <a:spcPts val="1200"/>
              </a:spcAft>
            </a:pPr>
            <a:r>
              <a:rPr lang="en-CA" dirty="0">
                <a:solidFill>
                  <a:srgbClr val="000000"/>
                </a:solidFill>
                <a:ea typeface="Times New Roman"/>
                <a:cs typeface="Arial"/>
              </a:rPr>
              <a:t>We recommend that a 12-lead ECG should be performed for screening of competitive athletes only when indicated by history/questionnaire and/or physical examination (Targeted Screening, Tier 3)</a:t>
            </a:r>
            <a:r>
              <a:rPr lang="en-CA" i="1" dirty="0">
                <a:solidFill>
                  <a:srgbClr val="000000"/>
                </a:solidFill>
                <a:ea typeface="Times New Roman"/>
                <a:cs typeface="Arial"/>
              </a:rPr>
              <a:t> </a:t>
            </a:r>
            <a:r>
              <a:rPr lang="en-CA" u="sng" dirty="0">
                <a:solidFill>
                  <a:srgbClr val="000000"/>
                </a:solidFill>
                <a:ea typeface="Times New Roman"/>
                <a:cs typeface="Arial"/>
              </a:rPr>
              <a:t>and provided </a:t>
            </a:r>
            <a:r>
              <a:rPr lang="en-CA" dirty="0">
                <a:solidFill>
                  <a:srgbClr val="000000"/>
                </a:solidFill>
                <a:ea typeface="Times New Roman"/>
                <a:cs typeface="Arial"/>
              </a:rPr>
              <a:t>it is:  </a:t>
            </a:r>
            <a:endParaRPr lang="en-US" dirty="0">
              <a:ea typeface="Times New Roman"/>
              <a:cs typeface="Calibri"/>
            </a:endParaRPr>
          </a:p>
          <a:p>
            <a:pPr marL="342900" indent="-342900" algn="just">
              <a:spcBef>
                <a:spcPts val="600"/>
              </a:spcBef>
              <a:spcAft>
                <a:spcPts val="600"/>
              </a:spcAft>
              <a:buFont typeface="+mj-lt"/>
              <a:buAutoNum type="alphaLcParenR"/>
            </a:pPr>
            <a:r>
              <a:rPr lang="en-CA" b="1" dirty="0">
                <a:solidFill>
                  <a:srgbClr val="000000"/>
                </a:solidFill>
                <a:ea typeface="Times New Roman"/>
                <a:cs typeface="Arial"/>
              </a:rPr>
              <a:t>Of </a:t>
            </a:r>
            <a:r>
              <a:rPr lang="en-CA" b="1" i="1" u="sng" dirty="0">
                <a:solidFill>
                  <a:srgbClr val="000000"/>
                </a:solidFill>
                <a:ea typeface="Times New Roman"/>
                <a:cs typeface="Arial"/>
              </a:rPr>
              <a:t>adequate* quality</a:t>
            </a:r>
            <a:r>
              <a:rPr lang="en-CA" b="1" dirty="0">
                <a:solidFill>
                  <a:srgbClr val="000000"/>
                </a:solidFill>
                <a:ea typeface="Times New Roman"/>
                <a:cs typeface="Arial"/>
              </a:rPr>
              <a:t>; </a:t>
            </a:r>
            <a:endParaRPr lang="en-US" dirty="0">
              <a:ea typeface="Times New Roman"/>
              <a:cs typeface="Calibri"/>
            </a:endParaRPr>
          </a:p>
          <a:p>
            <a:pPr marL="342900" indent="-342900" algn="just">
              <a:spcBef>
                <a:spcPts val="600"/>
              </a:spcBef>
              <a:spcAft>
                <a:spcPts val="600"/>
              </a:spcAft>
              <a:buFont typeface="+mj-lt"/>
              <a:buAutoNum type="alphaLcParenR"/>
            </a:pPr>
            <a:r>
              <a:rPr lang="en-CA" b="1" i="1" u="sng" dirty="0">
                <a:solidFill>
                  <a:srgbClr val="000000"/>
                </a:solidFill>
                <a:ea typeface="Times New Roman"/>
                <a:cs typeface="Arial"/>
              </a:rPr>
              <a:t>Interpreted by those with appropriate expertise</a:t>
            </a:r>
            <a:r>
              <a:rPr lang="en-CA" b="1" baseline="30000" dirty="0">
                <a:solidFill>
                  <a:srgbClr val="000000"/>
                </a:solidFill>
                <a:ea typeface="Times New Roman"/>
                <a:cs typeface="Arial"/>
              </a:rPr>
              <a:t>†</a:t>
            </a:r>
            <a:r>
              <a:rPr lang="en-CA" b="1" dirty="0">
                <a:solidFill>
                  <a:srgbClr val="000000"/>
                </a:solidFill>
                <a:ea typeface="Times New Roman"/>
                <a:cs typeface="Arial"/>
              </a:rPr>
              <a:t> </a:t>
            </a:r>
            <a:r>
              <a:rPr lang="en-CA" dirty="0">
                <a:solidFill>
                  <a:srgbClr val="000000"/>
                </a:solidFill>
                <a:ea typeface="Times New Roman"/>
                <a:cs typeface="Arial"/>
              </a:rPr>
              <a:t>and with consideration of sport history, gender, ethnicity, age, family history, relevant clinical findings, regional</a:t>
            </a:r>
            <a:r>
              <a:rPr lang="en-CA" baseline="30000" dirty="0">
                <a:solidFill>
                  <a:srgbClr val="000000"/>
                </a:solidFill>
                <a:ea typeface="Times New Roman"/>
                <a:cs typeface="Arial"/>
              </a:rPr>
              <a:t>§</a:t>
            </a:r>
            <a:r>
              <a:rPr lang="en-CA" dirty="0">
                <a:solidFill>
                  <a:srgbClr val="000000"/>
                </a:solidFill>
                <a:ea typeface="Times New Roman"/>
                <a:cs typeface="Arial"/>
              </a:rPr>
              <a:t> occurrence of disease; </a:t>
            </a:r>
            <a:r>
              <a:rPr lang="en-CA" i="1" dirty="0">
                <a:solidFill>
                  <a:srgbClr val="000000"/>
                </a:solidFill>
                <a:ea typeface="Times New Roman"/>
                <a:cs typeface="Arial"/>
              </a:rPr>
              <a:t>and,</a:t>
            </a:r>
            <a:endParaRPr lang="en-US" dirty="0">
              <a:ea typeface="Times New Roman"/>
              <a:cs typeface="Calibri"/>
            </a:endParaRPr>
          </a:p>
          <a:p>
            <a:pPr marL="342900" indent="-342900" algn="just">
              <a:spcBef>
                <a:spcPts val="600"/>
              </a:spcBef>
              <a:spcAft>
                <a:spcPts val="600"/>
              </a:spcAft>
              <a:buFont typeface="+mj-lt"/>
              <a:buAutoNum type="alphaLcParenR"/>
            </a:pPr>
            <a:r>
              <a:rPr lang="en-CA" b="1" i="1" u="sng" dirty="0">
                <a:solidFill>
                  <a:srgbClr val="000000"/>
                </a:solidFill>
                <a:ea typeface="Times New Roman"/>
                <a:cs typeface="Arial"/>
              </a:rPr>
              <a:t>Accompanied by appropriate investigations and expert referral </a:t>
            </a:r>
            <a:r>
              <a:rPr lang="en-CA" dirty="0">
                <a:solidFill>
                  <a:srgbClr val="000000"/>
                </a:solidFill>
                <a:ea typeface="Times New Roman"/>
                <a:cs typeface="Arial"/>
              </a:rPr>
              <a:t>if clinically warranted.</a:t>
            </a:r>
            <a:endParaRPr lang="en-US" dirty="0">
              <a:ea typeface="Times New Roman"/>
              <a:cs typeface="Calibri"/>
            </a:endParaRPr>
          </a:p>
          <a:p>
            <a:pPr algn="just">
              <a:spcAft>
                <a:spcPts val="600"/>
              </a:spcAft>
            </a:pPr>
            <a:r>
              <a:rPr lang="en-CA" dirty="0">
                <a:solidFill>
                  <a:srgbClr val="000000"/>
                </a:solidFill>
                <a:ea typeface="Times New Roman"/>
                <a:cs typeface="Times New Roman"/>
              </a:rPr>
              <a:t>*In this context “adequate” is defined as technically sufficient and </a:t>
            </a:r>
            <a:r>
              <a:rPr lang="en-CA" dirty="0">
                <a:ea typeface="Times New Roman"/>
                <a:cs typeface="Calibri"/>
              </a:rPr>
              <a:t>of the highest possible quality</a:t>
            </a:r>
            <a:r>
              <a:rPr lang="en-CA" dirty="0">
                <a:solidFill>
                  <a:srgbClr val="000000"/>
                </a:solidFill>
                <a:ea typeface="Times New Roman"/>
                <a:cs typeface="Times New Roman"/>
              </a:rPr>
              <a:t>.  </a:t>
            </a:r>
            <a:endParaRPr lang="en-US" dirty="0">
              <a:ea typeface="Times New Roman"/>
              <a:cs typeface="Calibri"/>
            </a:endParaRPr>
          </a:p>
          <a:p>
            <a:pPr algn="just">
              <a:spcAft>
                <a:spcPts val="600"/>
              </a:spcAft>
            </a:pPr>
            <a:r>
              <a:rPr lang="en-CA" baseline="30000" dirty="0">
                <a:solidFill>
                  <a:srgbClr val="000000"/>
                </a:solidFill>
                <a:ea typeface="Times New Roman"/>
                <a:cs typeface="Arial"/>
              </a:rPr>
              <a:t>†</a:t>
            </a:r>
            <a:r>
              <a:rPr lang="en-CA" dirty="0">
                <a:solidFill>
                  <a:srgbClr val="000000"/>
                </a:solidFill>
                <a:ea typeface="Times New Roman"/>
                <a:cs typeface="Times New Roman"/>
              </a:rPr>
              <a:t>Appropriate expertise is defined as training and skills in ECG interpretation specific to athletes and persons with disorders associated with arrhythmias.  </a:t>
            </a:r>
            <a:endParaRPr lang="en-US" dirty="0">
              <a:ea typeface="Times New Roman"/>
              <a:cs typeface="Calibri"/>
            </a:endParaRPr>
          </a:p>
          <a:p>
            <a:pPr algn="just">
              <a:spcAft>
                <a:spcPts val="600"/>
              </a:spcAft>
            </a:pPr>
            <a:r>
              <a:rPr lang="en-CA" baseline="30000" dirty="0">
                <a:solidFill>
                  <a:srgbClr val="000000"/>
                </a:solidFill>
                <a:ea typeface="Times New Roman"/>
                <a:cs typeface="Arial"/>
              </a:rPr>
              <a:t>§</a:t>
            </a:r>
            <a:r>
              <a:rPr lang="en-CA" dirty="0">
                <a:solidFill>
                  <a:srgbClr val="000000"/>
                </a:solidFill>
                <a:ea typeface="Times New Roman"/>
                <a:cs typeface="Times New Roman"/>
              </a:rPr>
              <a:t>Regional refers to geographic areas with a relatively high incidence of certain relevant cardiac conditions.</a:t>
            </a:r>
            <a:r>
              <a:rPr lang="en-CA" i="1" dirty="0">
                <a:solidFill>
                  <a:srgbClr val="000000"/>
                </a:solidFill>
                <a:ea typeface="Times New Roman"/>
                <a:cs typeface="Times New Roman"/>
              </a:rPr>
              <a:t>  </a:t>
            </a:r>
            <a:endParaRPr lang="en-US" sz="1600" dirty="0">
              <a:ea typeface="Times New Roman"/>
              <a:cs typeface="Calibri"/>
            </a:endParaRPr>
          </a:p>
          <a:p>
            <a:pPr algn="just">
              <a:lnSpc>
                <a:spcPct val="150000"/>
              </a:lnSpc>
            </a:pPr>
            <a:r>
              <a:rPr lang="en-CA" sz="2400" b="1" i="1" dirty="0">
                <a:ea typeface="Times New Roman"/>
                <a:cs typeface="Times New Roman"/>
              </a:rPr>
              <a:t>Strong recommendation, low quality of evidence </a:t>
            </a:r>
            <a:endParaRPr lang="en-US" sz="2000" dirty="0">
              <a:ea typeface="Times New Roman"/>
              <a:cs typeface="Calibri"/>
            </a:endParaRPr>
          </a:p>
        </p:txBody>
      </p:sp>
      <p:sp>
        <p:nvSpPr>
          <p:cNvPr id="3" name="Rectangle 2">
            <a:extLst>
              <a:ext uri="{FF2B5EF4-FFF2-40B4-BE49-F238E27FC236}">
                <a16:creationId xmlns:a16="http://schemas.microsoft.com/office/drawing/2014/main" id="{7900C421-ACB5-444A-AB9F-232E0C4797ED}"/>
              </a:ext>
            </a:extLst>
          </p:cNvPr>
          <p:cNvSpPr/>
          <p:nvPr/>
        </p:nvSpPr>
        <p:spPr>
          <a:xfrm>
            <a:off x="3676597" y="458661"/>
            <a:ext cx="4641848" cy="707886"/>
          </a:xfrm>
          <a:prstGeom prst="rect">
            <a:avLst/>
          </a:prstGeom>
        </p:spPr>
        <p:txBody>
          <a:bodyPr wrap="none">
            <a:spAutoFit/>
          </a:bodyPr>
          <a:lstStyle/>
          <a:p>
            <a:r>
              <a:rPr lang="en-US" sz="4000" b="1" dirty="0">
                <a:solidFill>
                  <a:srgbClr val="E20000"/>
                </a:solidFill>
                <a:latin typeface="Calibri Light"/>
                <a:ea typeface="+mj-ea"/>
                <a:cs typeface="+mj-cs"/>
              </a:rPr>
              <a:t>Recommendation #4b</a:t>
            </a:r>
            <a:endParaRPr lang="en-CA" sz="1600" dirty="0">
              <a:solidFill>
                <a:srgbClr val="E20000"/>
              </a:solidFill>
            </a:endParaRPr>
          </a:p>
        </p:txBody>
      </p:sp>
    </p:spTree>
    <p:extLst>
      <p:ext uri="{BB962C8B-B14F-4D97-AF65-F5344CB8AC3E}">
        <p14:creationId xmlns:p14="http://schemas.microsoft.com/office/powerpoint/2010/main" val="12374138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3EAFD2-027A-44A9-A50E-CC78160CEF6D}"/>
              </a:ext>
            </a:extLst>
          </p:cNvPr>
          <p:cNvSpPr/>
          <p:nvPr/>
        </p:nvSpPr>
        <p:spPr>
          <a:xfrm>
            <a:off x="1045234" y="1642486"/>
            <a:ext cx="10244970" cy="4209021"/>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Rectangle 1"/>
          <p:cNvSpPr/>
          <p:nvPr/>
        </p:nvSpPr>
        <p:spPr>
          <a:xfrm>
            <a:off x="1214229" y="1838781"/>
            <a:ext cx="9906979" cy="3816429"/>
          </a:xfrm>
          <a:prstGeom prst="rect">
            <a:avLst/>
          </a:prstGeom>
        </p:spPr>
        <p:txBody>
          <a:bodyPr wrap="square">
            <a:spAutoFit/>
          </a:bodyPr>
          <a:lstStyle/>
          <a:p>
            <a:r>
              <a:rPr lang="en-CA" sz="2200" i="1" dirty="0"/>
              <a:t>“… the primary panel clarified our position that these recommendations do not prohibit organizations from performing ECG screening, but suggest a tiered approach that can be tailored to regional needs, resources, and values. </a:t>
            </a:r>
          </a:p>
          <a:p>
            <a:endParaRPr lang="en-CA" sz="2200" i="1" dirty="0"/>
          </a:p>
          <a:p>
            <a:r>
              <a:rPr lang="en-CA" sz="2200" i="1" dirty="0"/>
              <a:t>The benefit of mass ECG screening to prevent SCD in asymptomatic athletes is challenging to assess. </a:t>
            </a:r>
          </a:p>
          <a:p>
            <a:endParaRPr lang="en-CA" sz="2200" b="1" i="1" dirty="0"/>
          </a:p>
          <a:p>
            <a:r>
              <a:rPr lang="en-CA" sz="2200" i="1" dirty="0"/>
              <a:t>As further detailed, our current position is that any ECG performance, whether it is targeted or not, occur in context of an expert led, integrated program to ensure accuracy, minimization of false positives, prioritization of safety protocols in the case of sudden cardiac arrest and follow up of abnormal findings. “</a:t>
            </a:r>
            <a:endParaRPr lang="en-US" sz="2200" dirty="0"/>
          </a:p>
        </p:txBody>
      </p:sp>
      <p:sp>
        <p:nvSpPr>
          <p:cNvPr id="4" name="Rectangle 3">
            <a:extLst>
              <a:ext uri="{FF2B5EF4-FFF2-40B4-BE49-F238E27FC236}">
                <a16:creationId xmlns:a16="http://schemas.microsoft.com/office/drawing/2014/main" id="{8750F89A-C41F-401A-BE1B-F71146B62180}"/>
              </a:ext>
            </a:extLst>
          </p:cNvPr>
          <p:cNvSpPr/>
          <p:nvPr/>
        </p:nvSpPr>
        <p:spPr>
          <a:xfrm>
            <a:off x="3676597" y="458661"/>
            <a:ext cx="4854342" cy="707886"/>
          </a:xfrm>
          <a:prstGeom prst="rect">
            <a:avLst/>
          </a:prstGeom>
        </p:spPr>
        <p:txBody>
          <a:bodyPr wrap="none">
            <a:spAutoFit/>
          </a:bodyPr>
          <a:lstStyle/>
          <a:p>
            <a:r>
              <a:rPr lang="en-US" sz="4000" b="1" dirty="0">
                <a:solidFill>
                  <a:srgbClr val="E20000"/>
                </a:solidFill>
                <a:latin typeface="Calibri Light"/>
                <a:ea typeface="+mj-ea"/>
                <a:cs typeface="+mj-cs"/>
              </a:rPr>
              <a:t>Values and Preferences</a:t>
            </a:r>
            <a:endParaRPr lang="en-CA" sz="1600" dirty="0">
              <a:solidFill>
                <a:srgbClr val="E20000"/>
              </a:solidFill>
            </a:endParaRPr>
          </a:p>
        </p:txBody>
      </p:sp>
    </p:spTree>
    <p:extLst>
      <p:ext uri="{BB962C8B-B14F-4D97-AF65-F5344CB8AC3E}">
        <p14:creationId xmlns:p14="http://schemas.microsoft.com/office/powerpoint/2010/main" val="24337652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68658" y="2345710"/>
            <a:ext cx="8454683" cy="2308324"/>
          </a:xfrm>
          <a:prstGeom prst="rect">
            <a:avLst/>
          </a:prstGeom>
        </p:spPr>
        <p:txBody>
          <a:bodyPr wrap="square">
            <a:spAutoFit/>
          </a:bodyPr>
          <a:lstStyle/>
          <a:p>
            <a:r>
              <a:rPr lang="en-US" sz="2800" b="1" dirty="0"/>
              <a:t>In conclusion, in a meta-analysis of observational</a:t>
            </a:r>
          </a:p>
          <a:p>
            <a:r>
              <a:rPr lang="en-US" sz="2800" b="1" dirty="0"/>
              <a:t>studies incorporating 1,994 </a:t>
            </a:r>
            <a:r>
              <a:rPr lang="en-US" sz="2800" b="1" dirty="0" err="1"/>
              <a:t>SrSCD</a:t>
            </a:r>
            <a:r>
              <a:rPr lang="en-US" sz="2800" b="1" dirty="0"/>
              <a:t> over &gt;430 million PY,  </a:t>
            </a:r>
          </a:p>
          <a:p>
            <a:endParaRPr lang="en-US" sz="2800" b="1" dirty="0"/>
          </a:p>
          <a:p>
            <a:r>
              <a:rPr lang="en-US" sz="2800" b="1" dirty="0"/>
              <a:t>the incidence of </a:t>
            </a:r>
            <a:r>
              <a:rPr lang="en-US" sz="2800" b="1" dirty="0" err="1"/>
              <a:t>SrSCD</a:t>
            </a:r>
            <a:r>
              <a:rPr lang="en-US" sz="2800" b="1" dirty="0"/>
              <a:t> is low at </a:t>
            </a:r>
            <a:r>
              <a:rPr lang="en-US" sz="3200" b="1" dirty="0">
                <a:solidFill>
                  <a:schemeClr val="accent1"/>
                </a:solidFill>
              </a:rPr>
              <a:t>0.72 per 100,000 PY</a:t>
            </a:r>
            <a:endParaRPr lang="en-US" sz="2800" b="1" dirty="0">
              <a:solidFill>
                <a:schemeClr val="accent1"/>
              </a:solidFill>
            </a:endParaRPr>
          </a:p>
          <a:p>
            <a:r>
              <a:rPr lang="en-US" sz="2800" b="1" dirty="0"/>
              <a:t>                          (1 death per 138,889 PY).</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5424" y="525839"/>
            <a:ext cx="4360472" cy="1727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5424" y="5410200"/>
            <a:ext cx="9201150" cy="57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37138" y="5225534"/>
            <a:ext cx="2017412" cy="369332"/>
          </a:xfrm>
          <a:prstGeom prst="rect">
            <a:avLst/>
          </a:prstGeom>
          <a:noFill/>
        </p:spPr>
        <p:txBody>
          <a:bodyPr wrap="none" rtlCol="0">
            <a:spAutoFit/>
          </a:bodyPr>
          <a:lstStyle/>
          <a:p>
            <a:r>
              <a:rPr lang="en-US" dirty="0" err="1"/>
              <a:t>Mohananey</a:t>
            </a:r>
            <a:r>
              <a:rPr lang="en-US" dirty="0"/>
              <a:t> D et al </a:t>
            </a:r>
          </a:p>
        </p:txBody>
      </p:sp>
    </p:spTree>
    <p:extLst>
      <p:ext uri="{BB962C8B-B14F-4D97-AF65-F5344CB8AC3E}">
        <p14:creationId xmlns:p14="http://schemas.microsoft.com/office/powerpoint/2010/main" val="42534343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31" y="266652"/>
            <a:ext cx="12033738" cy="1325563"/>
          </a:xfrm>
        </p:spPr>
        <p:txBody>
          <a:bodyPr>
            <a:normAutofit/>
          </a:bodyPr>
          <a:lstStyle/>
          <a:p>
            <a:pPr algn="ctr"/>
            <a:r>
              <a:rPr lang="en-CA" sz="4000" dirty="0"/>
              <a:t>Screening to detect at risk athletes for heart disease?</a:t>
            </a:r>
          </a:p>
        </p:txBody>
      </p:sp>
      <p:sp>
        <p:nvSpPr>
          <p:cNvPr id="3" name="Content Placeholder 2"/>
          <p:cNvSpPr>
            <a:spLocks noGrp="1"/>
          </p:cNvSpPr>
          <p:nvPr>
            <p:ph idx="1"/>
          </p:nvPr>
        </p:nvSpPr>
        <p:spPr/>
        <p:txBody>
          <a:bodyPr>
            <a:normAutofit/>
          </a:bodyPr>
          <a:lstStyle/>
          <a:p>
            <a:pPr marL="0" indent="0" algn="ctr">
              <a:buNone/>
            </a:pPr>
            <a:r>
              <a:rPr lang="en-CA" sz="2400" u="sng" dirty="0"/>
              <a:t>The presumption is that effective screening will lead to reduced death/event rates.</a:t>
            </a:r>
          </a:p>
          <a:p>
            <a:endParaRPr lang="en-CA" dirty="0"/>
          </a:p>
          <a:p>
            <a:pPr marL="0" indent="0">
              <a:buNone/>
            </a:pPr>
            <a:r>
              <a:rPr lang="en-CA" b="1" dirty="0"/>
              <a:t>BUT :</a:t>
            </a:r>
          </a:p>
          <a:p>
            <a:r>
              <a:rPr lang="en-CA" sz="2000" dirty="0"/>
              <a:t>Screening has to be sensitive</a:t>
            </a:r>
          </a:p>
          <a:p>
            <a:r>
              <a:rPr lang="en-CA" sz="2000" dirty="0"/>
              <a:t>Has to have few false positives</a:t>
            </a:r>
          </a:p>
          <a:p>
            <a:r>
              <a:rPr lang="en-CA" sz="2000" dirty="0"/>
              <a:t>Has to be practical</a:t>
            </a:r>
          </a:p>
          <a:p>
            <a:r>
              <a:rPr lang="en-CA" sz="2400" b="1" dirty="0"/>
              <a:t>Screening results have to lead to action, and this action has to lead to reduced events  </a:t>
            </a:r>
          </a:p>
        </p:txBody>
      </p:sp>
    </p:spTree>
    <p:extLst>
      <p:ext uri="{BB962C8B-B14F-4D97-AF65-F5344CB8AC3E}">
        <p14:creationId xmlns:p14="http://schemas.microsoft.com/office/powerpoint/2010/main" val="2348612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1062627" y="250374"/>
            <a:ext cx="10066746"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9pPr>
          </a:lstStyle>
          <a:p>
            <a:pPr algn="ctr"/>
            <a:r>
              <a:rPr lang="en-GB" altLang="en-US" b="1" dirty="0">
                <a:solidFill>
                  <a:srgbClr val="E20000"/>
                </a:solidFill>
                <a:latin typeface="Calibri" panose="020F0502020204030204" pitchFamily="34" charset="0"/>
                <a:cs typeface="Calibri" panose="020F0502020204030204" pitchFamily="34" charset="0"/>
              </a:rPr>
              <a:t>Prevalence of the 7 commonest abnormal ECG patterns in athletes, defined by the European Society of Cardiology recommendations and refined criteria.</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3600" y="1182735"/>
            <a:ext cx="7804800" cy="47193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6944160" y="5999744"/>
            <a:ext cx="391824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9pPr>
          </a:lstStyle>
          <a:p>
            <a:r>
              <a:rPr lang="en-GB" altLang="en-US" sz="1100" b="1" dirty="0">
                <a:latin typeface="Arial" charset="0"/>
              </a:rPr>
              <a:t>Sheikh N et al. Circulation. 2014;129:1637-1649</a:t>
            </a:r>
          </a:p>
        </p:txBody>
      </p:sp>
      <p:sp>
        <p:nvSpPr>
          <p:cNvPr id="3077" name="Text Box 5"/>
          <p:cNvSpPr txBox="1">
            <a:spLocks noChangeArrowheads="1"/>
          </p:cNvSpPr>
          <p:nvPr/>
        </p:nvSpPr>
        <p:spPr bwMode="auto">
          <a:xfrm>
            <a:off x="6944160" y="6231608"/>
            <a:ext cx="3624480"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9pPr>
          </a:lstStyle>
          <a:p>
            <a:r>
              <a:rPr lang="en-GB" altLang="en-US" sz="900">
                <a:latin typeface="Arial" charset="0"/>
              </a:rPr>
              <a:t>Copyright © American Heart Association, Inc. All rights reserved.</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8400" y="1182735"/>
            <a:ext cx="1260000" cy="50981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248726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28FD00-21B1-4902-900B-2D57F03901AE}"/>
              </a:ext>
            </a:extLst>
          </p:cNvPr>
          <p:cNvSpPr>
            <a:spLocks noGrp="1"/>
          </p:cNvSpPr>
          <p:nvPr>
            <p:ph idx="1"/>
          </p:nvPr>
        </p:nvSpPr>
        <p:spPr>
          <a:xfrm>
            <a:off x="1676400" y="920103"/>
            <a:ext cx="10515600" cy="5445186"/>
          </a:xfrm>
        </p:spPr>
        <p:txBody>
          <a:bodyPr>
            <a:normAutofit/>
          </a:bodyPr>
          <a:lstStyle/>
          <a:p>
            <a:r>
              <a:rPr lang="en-CA" sz="1600" b="1" dirty="0"/>
              <a:t>Amer Johri</a:t>
            </a:r>
          </a:p>
          <a:p>
            <a:pPr lvl="1"/>
            <a:r>
              <a:rPr lang="en-CA" sz="1200" dirty="0"/>
              <a:t>None</a:t>
            </a:r>
          </a:p>
          <a:p>
            <a:r>
              <a:rPr lang="en-CA" sz="1600" b="1" dirty="0"/>
              <a:t>Paul Poirier</a:t>
            </a:r>
          </a:p>
          <a:p>
            <a:pPr lvl="1"/>
            <a:r>
              <a:rPr lang="en-CA" sz="1200" dirty="0"/>
              <a:t>None</a:t>
            </a:r>
          </a:p>
          <a:p>
            <a:r>
              <a:rPr lang="en-CA" sz="1600" b="1" dirty="0"/>
              <a:t>François Philippon</a:t>
            </a:r>
          </a:p>
          <a:p>
            <a:pPr lvl="1"/>
            <a:r>
              <a:rPr lang="en-CA" sz="1200" dirty="0"/>
              <a:t>None</a:t>
            </a:r>
          </a:p>
          <a:p>
            <a:r>
              <a:rPr lang="en-CA" sz="1600" b="1" dirty="0"/>
              <a:t>Paul Dorian</a:t>
            </a:r>
          </a:p>
          <a:p>
            <a:pPr lvl="1"/>
            <a:r>
              <a:rPr lang="en-CA" sz="1200" dirty="0"/>
              <a:t>Grant support related to sudden death (sudden death epidemiology Program Grant) from the </a:t>
            </a:r>
            <a:r>
              <a:rPr lang="en-CA" sz="1200" dirty="0" err="1"/>
              <a:t>CaNET</a:t>
            </a:r>
            <a:r>
              <a:rPr lang="en-CA" sz="1200" dirty="0"/>
              <a:t> NCE </a:t>
            </a:r>
          </a:p>
          <a:p>
            <a:r>
              <a:rPr lang="en-CA" sz="1600" b="1" dirty="0"/>
              <a:t>Andrew Pipe</a:t>
            </a:r>
          </a:p>
          <a:p>
            <a:pPr lvl="1"/>
            <a:r>
              <a:rPr lang="en-CA" sz="1200" dirty="0"/>
              <a:t>None</a:t>
            </a:r>
          </a:p>
          <a:p>
            <a:r>
              <a:rPr lang="en-CA" sz="1600" b="1" dirty="0"/>
              <a:t>Jimmy McKinney</a:t>
            </a:r>
          </a:p>
          <a:p>
            <a:pPr lvl="1"/>
            <a:r>
              <a:rPr lang="en-CA" sz="1200" dirty="0"/>
              <a:t>None</a:t>
            </a:r>
          </a:p>
          <a:p>
            <a:r>
              <a:rPr lang="en-CA" sz="1600" b="1" dirty="0"/>
              <a:t>Anne Fournier</a:t>
            </a:r>
          </a:p>
          <a:p>
            <a:pPr lvl="1"/>
            <a:r>
              <a:rPr lang="en-CA" sz="1200" dirty="0"/>
              <a:t>None</a:t>
            </a:r>
          </a:p>
          <a:p>
            <a:r>
              <a:rPr lang="en-CA" sz="1600" b="1" dirty="0"/>
              <a:t>Nate Moulson</a:t>
            </a:r>
          </a:p>
          <a:p>
            <a:pPr lvl="1"/>
            <a:r>
              <a:rPr lang="en-CA" sz="1200" dirty="0"/>
              <a:t>None</a:t>
            </a:r>
          </a:p>
          <a:p>
            <a:r>
              <a:rPr lang="en-CA" sz="1600" b="1" dirty="0"/>
              <a:t>Jack Goodman</a:t>
            </a:r>
          </a:p>
          <a:p>
            <a:pPr lvl="1"/>
            <a:r>
              <a:rPr lang="en-CA" sz="1200" dirty="0"/>
              <a:t>None</a:t>
            </a:r>
          </a:p>
          <a:p>
            <a:pPr marL="457200" lvl="1" indent="0">
              <a:buNone/>
            </a:pPr>
            <a:endParaRPr lang="en-CA" dirty="0"/>
          </a:p>
        </p:txBody>
      </p:sp>
      <p:sp>
        <p:nvSpPr>
          <p:cNvPr id="4" name="Title 1">
            <a:extLst>
              <a:ext uri="{FF2B5EF4-FFF2-40B4-BE49-F238E27FC236}">
                <a16:creationId xmlns:a16="http://schemas.microsoft.com/office/drawing/2014/main" id="{DF6E4BF5-7571-4B6D-83BB-774D042E8D8A}"/>
              </a:ext>
            </a:extLst>
          </p:cNvPr>
          <p:cNvSpPr txBox="1">
            <a:spLocks/>
          </p:cNvSpPr>
          <p:nvPr/>
        </p:nvSpPr>
        <p:spPr>
          <a:xfrm>
            <a:off x="1524000" y="108952"/>
            <a:ext cx="9144000" cy="81115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kern="1200">
                <a:solidFill>
                  <a:srgbClr val="E20000"/>
                </a:solidFill>
                <a:latin typeface="+mj-lt"/>
                <a:ea typeface="+mj-ea"/>
                <a:cs typeface="+mj-cs"/>
              </a:defRPr>
            </a:lvl1pPr>
          </a:lstStyle>
          <a:p>
            <a:pPr algn="ctr"/>
            <a:r>
              <a:rPr lang="en-CA" dirty="0"/>
              <a:t>Disclosures</a:t>
            </a:r>
          </a:p>
        </p:txBody>
      </p:sp>
    </p:spTree>
    <p:extLst>
      <p:ext uri="{BB962C8B-B14F-4D97-AF65-F5344CB8AC3E}">
        <p14:creationId xmlns:p14="http://schemas.microsoft.com/office/powerpoint/2010/main" val="17918926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1885070" y="161016"/>
            <a:ext cx="8421858" cy="6753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9pPr>
          </a:lstStyle>
          <a:p>
            <a:pPr algn="ctr" defTabSz="414683" fontAlgn="base" hangingPunct="0">
              <a:lnSpc>
                <a:spcPct val="93000"/>
              </a:lnSpc>
              <a:spcBef>
                <a:spcPct val="0"/>
              </a:spcBef>
              <a:spcAft>
                <a:spcPct val="0"/>
              </a:spcAft>
              <a:buClr>
                <a:srgbClr val="000000"/>
              </a:buClr>
              <a:buSzPct val="45000"/>
            </a:pPr>
            <a:r>
              <a:rPr lang="en-GB" altLang="en-US" sz="2800" b="1" dirty="0">
                <a:solidFill>
                  <a:srgbClr val="E20000"/>
                </a:solidFill>
                <a:latin typeface="Calibri" panose="020F0502020204030204" pitchFamily="34" charset="0"/>
                <a:cs typeface="Calibri" panose="020F0502020204030204" pitchFamily="34" charset="0"/>
              </a:rPr>
              <a:t>The estimated interobserver reliability among cardiologists for categorizing an ECG as abnormal:</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4388" y="1900353"/>
            <a:ext cx="7983221" cy="41923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3886200" y="6286029"/>
            <a:ext cx="3918240" cy="3096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9pPr>
          </a:lstStyle>
          <a:p>
            <a:pPr defTabSz="414683" fontAlgn="base" hangingPunct="0">
              <a:lnSpc>
                <a:spcPct val="93000"/>
              </a:lnSpc>
              <a:spcBef>
                <a:spcPct val="0"/>
              </a:spcBef>
              <a:spcAft>
                <a:spcPct val="0"/>
              </a:spcAft>
              <a:buClr>
                <a:srgbClr val="000000"/>
              </a:buClr>
              <a:buSzPct val="45000"/>
            </a:pPr>
            <a:r>
              <a:rPr lang="en-GB" altLang="en-US" sz="1100" b="1" dirty="0" err="1">
                <a:latin typeface="Arial" charset="0"/>
              </a:rPr>
              <a:t>Harshil</a:t>
            </a:r>
            <a:r>
              <a:rPr lang="en-GB" altLang="en-US" sz="1100" b="1" dirty="0">
                <a:latin typeface="Arial" charset="0"/>
              </a:rPr>
              <a:t> </a:t>
            </a:r>
            <a:r>
              <a:rPr lang="en-GB" altLang="en-US" sz="1100" b="1" dirty="0" err="1">
                <a:latin typeface="Arial" charset="0"/>
              </a:rPr>
              <a:t>Dhutia</a:t>
            </a:r>
            <a:r>
              <a:rPr lang="en-GB" altLang="en-US" sz="1100" b="1" dirty="0">
                <a:latin typeface="Arial" charset="0"/>
              </a:rPr>
              <a:t> et al. </a:t>
            </a:r>
            <a:r>
              <a:rPr lang="en-GB" altLang="en-US" sz="1100" b="1" dirty="0" err="1">
                <a:latin typeface="Arial" charset="0"/>
              </a:rPr>
              <a:t>Circ</a:t>
            </a:r>
            <a:r>
              <a:rPr lang="en-GB" altLang="en-US" sz="1100" b="1" dirty="0">
                <a:latin typeface="Arial" charset="0"/>
              </a:rPr>
              <a:t> Cardiovasc </a:t>
            </a:r>
            <a:r>
              <a:rPr lang="en-GB" altLang="en-US" sz="1100" b="1" dirty="0" err="1">
                <a:latin typeface="Arial" charset="0"/>
              </a:rPr>
              <a:t>Qual</a:t>
            </a:r>
            <a:r>
              <a:rPr lang="en-GB" altLang="en-US" sz="1100" b="1" dirty="0">
                <a:latin typeface="Arial" charset="0"/>
              </a:rPr>
              <a:t> Outcomes. 2017;10:e003306</a:t>
            </a:r>
          </a:p>
        </p:txBody>
      </p:sp>
      <p:sp>
        <p:nvSpPr>
          <p:cNvPr id="2" name="TextBox 1">
            <a:extLst>
              <a:ext uri="{FF2B5EF4-FFF2-40B4-BE49-F238E27FC236}">
                <a16:creationId xmlns:a16="http://schemas.microsoft.com/office/drawing/2014/main" id="{95CB3E25-C21E-D141-9F78-2C631B91E0A6}"/>
              </a:ext>
            </a:extLst>
          </p:cNvPr>
          <p:cNvSpPr txBox="1"/>
          <p:nvPr/>
        </p:nvSpPr>
        <p:spPr>
          <a:xfrm>
            <a:off x="3311293" y="1446069"/>
            <a:ext cx="5569410" cy="923330"/>
          </a:xfrm>
          <a:prstGeom prst="rect">
            <a:avLst/>
          </a:prstGeom>
          <a:solidFill>
            <a:schemeClr val="bg1"/>
          </a:solidFill>
          <a:ln>
            <a:solidFill>
              <a:schemeClr val="tx1"/>
            </a:solidFill>
          </a:ln>
        </p:spPr>
        <p:txBody>
          <a:bodyPr wrap="none" rtlCol="0">
            <a:spAutoFit/>
          </a:bodyPr>
          <a:lstStyle/>
          <a:p>
            <a:pPr marL="285750" indent="-285750">
              <a:buFont typeface="Arial" panose="020B0604020202020204" pitchFamily="34" charset="0"/>
              <a:buChar char="•"/>
            </a:pPr>
            <a:r>
              <a:rPr lang="en-US" b="1" dirty="0"/>
              <a:t>Seattle criteria recommended in guidelines</a:t>
            </a:r>
          </a:p>
          <a:p>
            <a:pPr marL="285750" indent="-285750">
              <a:buFont typeface="Arial" panose="020B0604020202020204" pitchFamily="34" charset="0"/>
              <a:buChar char="•"/>
            </a:pPr>
            <a:r>
              <a:rPr lang="en-US" b="1" dirty="0"/>
              <a:t>Poor interobserver agreement in inexperienced Cards</a:t>
            </a:r>
          </a:p>
          <a:p>
            <a:pPr marL="285750" indent="-285750">
              <a:buFont typeface="Arial" panose="020B0604020202020204" pitchFamily="34" charset="0"/>
              <a:buChar char="•"/>
            </a:pPr>
            <a:r>
              <a:rPr lang="en-US" b="1" dirty="0"/>
              <a:t>Fair agreement in experienced sports cardiologists  </a:t>
            </a:r>
          </a:p>
        </p:txBody>
      </p:sp>
      <p:sp>
        <p:nvSpPr>
          <p:cNvPr id="3" name="TextBox 2">
            <a:extLst>
              <a:ext uri="{FF2B5EF4-FFF2-40B4-BE49-F238E27FC236}">
                <a16:creationId xmlns:a16="http://schemas.microsoft.com/office/drawing/2014/main" id="{3DD4CC47-AE5E-4196-A398-C8EFD3DB30F4}"/>
              </a:ext>
            </a:extLst>
          </p:cNvPr>
          <p:cNvSpPr txBox="1"/>
          <p:nvPr/>
        </p:nvSpPr>
        <p:spPr>
          <a:xfrm>
            <a:off x="4031163" y="932433"/>
            <a:ext cx="4129672" cy="369332"/>
          </a:xfrm>
          <a:prstGeom prst="rect">
            <a:avLst/>
          </a:prstGeom>
          <a:solidFill>
            <a:schemeClr val="bg1"/>
          </a:solidFill>
        </p:spPr>
        <p:txBody>
          <a:bodyPr wrap="square" rtlCol="0">
            <a:spAutoFit/>
          </a:bodyPr>
          <a:lstStyle/>
          <a:p>
            <a:r>
              <a:rPr lang="en-GB" altLang="en-US" b="1" i="1" dirty="0">
                <a:latin typeface="Arial" charset="0"/>
              </a:rPr>
              <a:t>400 screened athletes, 7% abnormal  </a:t>
            </a:r>
          </a:p>
        </p:txBody>
      </p:sp>
    </p:spTree>
    <p:extLst>
      <p:ext uri="{BB962C8B-B14F-4D97-AF65-F5344CB8AC3E}">
        <p14:creationId xmlns:p14="http://schemas.microsoft.com/office/powerpoint/2010/main" val="33501745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55187" y="0"/>
            <a:ext cx="9144000" cy="4399688"/>
          </a:xfrm>
          <a:prstGeom prst="rect">
            <a:avLst/>
          </a:prstGeom>
        </p:spPr>
      </p:pic>
      <p:pic>
        <p:nvPicPr>
          <p:cNvPr id="3" name="Picture 2"/>
          <p:cNvPicPr>
            <a:picLocks noChangeAspect="1"/>
          </p:cNvPicPr>
          <p:nvPr/>
        </p:nvPicPr>
        <p:blipFill>
          <a:blip r:embed="rId3"/>
          <a:stretch>
            <a:fillRect/>
          </a:stretch>
        </p:blipFill>
        <p:spPr>
          <a:xfrm>
            <a:off x="1355187" y="4246920"/>
            <a:ext cx="9144000" cy="2014151"/>
          </a:xfrm>
          <a:prstGeom prst="rect">
            <a:avLst/>
          </a:prstGeom>
        </p:spPr>
      </p:pic>
      <p:sp>
        <p:nvSpPr>
          <p:cNvPr id="4" name="TextBox 3"/>
          <p:cNvSpPr txBox="1"/>
          <p:nvPr/>
        </p:nvSpPr>
        <p:spPr>
          <a:xfrm>
            <a:off x="5002239" y="4246920"/>
            <a:ext cx="2187522" cy="369332"/>
          </a:xfrm>
          <a:prstGeom prst="rect">
            <a:avLst/>
          </a:prstGeom>
          <a:noFill/>
        </p:spPr>
        <p:txBody>
          <a:bodyPr wrap="none" rtlCol="0">
            <a:spAutoFit/>
          </a:bodyPr>
          <a:lstStyle/>
          <a:p>
            <a:r>
              <a:rPr lang="en-US"/>
              <a:t>Nov 16, 2017; 377:20</a:t>
            </a:r>
          </a:p>
        </p:txBody>
      </p:sp>
      <p:sp>
        <p:nvSpPr>
          <p:cNvPr id="5" name="TextBox 4">
            <a:extLst>
              <a:ext uri="{FF2B5EF4-FFF2-40B4-BE49-F238E27FC236}">
                <a16:creationId xmlns:a16="http://schemas.microsoft.com/office/drawing/2014/main" id="{CD2EA562-D788-764E-9D19-9A1B6949756D}"/>
              </a:ext>
            </a:extLst>
          </p:cNvPr>
          <p:cNvSpPr txBox="1"/>
          <p:nvPr/>
        </p:nvSpPr>
        <p:spPr>
          <a:xfrm>
            <a:off x="1917417" y="457200"/>
            <a:ext cx="8716425" cy="400110"/>
          </a:xfrm>
          <a:prstGeom prst="rect">
            <a:avLst/>
          </a:prstGeom>
          <a:noFill/>
        </p:spPr>
        <p:txBody>
          <a:bodyPr wrap="none" rtlCol="0">
            <a:spAutoFit/>
          </a:bodyPr>
          <a:lstStyle/>
          <a:p>
            <a:r>
              <a:rPr lang="en-US" sz="2000" b="1" dirty="0"/>
              <a:t>2.1 million athlete years in Greater  Toronto 2009-2014  - no screening programs </a:t>
            </a:r>
          </a:p>
        </p:txBody>
      </p:sp>
    </p:spTree>
    <p:extLst>
      <p:ext uri="{BB962C8B-B14F-4D97-AF65-F5344CB8AC3E}">
        <p14:creationId xmlns:p14="http://schemas.microsoft.com/office/powerpoint/2010/main" val="27331247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16131"/>
          <a:stretch/>
        </p:blipFill>
        <p:spPr>
          <a:xfrm>
            <a:off x="1184859" y="648960"/>
            <a:ext cx="4727088" cy="5751731"/>
          </a:xfrm>
          <a:prstGeom prst="rect">
            <a:avLst/>
          </a:prstGeom>
        </p:spPr>
      </p:pic>
      <p:sp>
        <p:nvSpPr>
          <p:cNvPr id="4" name="TextBox 3"/>
          <p:cNvSpPr txBox="1"/>
          <p:nvPr/>
        </p:nvSpPr>
        <p:spPr>
          <a:xfrm>
            <a:off x="7200251" y="6092817"/>
            <a:ext cx="3237977" cy="369332"/>
          </a:xfrm>
          <a:prstGeom prst="rect">
            <a:avLst/>
          </a:prstGeom>
          <a:noFill/>
        </p:spPr>
        <p:txBody>
          <a:bodyPr wrap="square" rtlCol="0">
            <a:spAutoFit/>
          </a:bodyPr>
          <a:lstStyle/>
          <a:p>
            <a:r>
              <a:rPr lang="en-US" dirty="0"/>
              <a:t>Landry et al  NEJM 2017 ; 377:20  </a:t>
            </a:r>
          </a:p>
        </p:txBody>
      </p:sp>
      <p:sp>
        <p:nvSpPr>
          <p:cNvPr id="5" name="TextBox 4"/>
          <p:cNvSpPr txBox="1"/>
          <p:nvPr/>
        </p:nvSpPr>
        <p:spPr>
          <a:xfrm>
            <a:off x="1531884" y="83930"/>
            <a:ext cx="9559605" cy="523220"/>
          </a:xfrm>
          <a:prstGeom prst="rect">
            <a:avLst/>
          </a:prstGeom>
          <a:noFill/>
        </p:spPr>
        <p:txBody>
          <a:bodyPr wrap="none" rtlCol="0">
            <a:spAutoFit/>
          </a:bodyPr>
          <a:lstStyle/>
          <a:p>
            <a:r>
              <a:rPr lang="en-US" sz="2800" b="1" dirty="0">
                <a:solidFill>
                  <a:srgbClr val="E20000"/>
                </a:solidFill>
              </a:rPr>
              <a:t>Sudden cardiac arrest during competitive sports :Toronto area  </a:t>
            </a:r>
          </a:p>
        </p:txBody>
      </p:sp>
      <p:sp>
        <p:nvSpPr>
          <p:cNvPr id="6" name="TextBox 5">
            <a:extLst>
              <a:ext uri="{FF2B5EF4-FFF2-40B4-BE49-F238E27FC236}">
                <a16:creationId xmlns:a16="http://schemas.microsoft.com/office/drawing/2014/main" id="{6A959370-9A91-3341-8602-5832BEB62062}"/>
              </a:ext>
            </a:extLst>
          </p:cNvPr>
          <p:cNvSpPr txBox="1"/>
          <p:nvPr/>
        </p:nvSpPr>
        <p:spPr>
          <a:xfrm>
            <a:off x="7212037" y="1498209"/>
            <a:ext cx="3771930" cy="1077218"/>
          </a:xfrm>
          <a:prstGeom prst="rect">
            <a:avLst/>
          </a:prstGeom>
          <a:noFill/>
        </p:spPr>
        <p:txBody>
          <a:bodyPr wrap="none" rtlCol="0">
            <a:spAutoFit/>
          </a:bodyPr>
          <a:lstStyle/>
          <a:p>
            <a:r>
              <a:rPr lang="en-US" sz="2400" b="1" dirty="0"/>
              <a:t>Primary  arrhythmic:</a:t>
            </a:r>
          </a:p>
          <a:p>
            <a:pPr marL="342900" indent="-342900">
              <a:buFont typeface="Arial" panose="020B0604020202020204" pitchFamily="34" charset="0"/>
              <a:buChar char="•"/>
            </a:pPr>
            <a:r>
              <a:rPr lang="en-US" sz="2000" dirty="0"/>
              <a:t>4/6 had N ECG, MRI, Echo, </a:t>
            </a:r>
            <a:r>
              <a:rPr lang="en-US" sz="2000" dirty="0" err="1"/>
              <a:t>cath</a:t>
            </a:r>
            <a:endParaRPr lang="en-US" sz="2000" dirty="0"/>
          </a:p>
          <a:p>
            <a:pPr marL="342900" indent="-342900">
              <a:buFont typeface="Arial" panose="020B0604020202020204" pitchFamily="34" charset="0"/>
              <a:buChar char="•"/>
            </a:pPr>
            <a:r>
              <a:rPr lang="en-US" sz="2000" dirty="0"/>
              <a:t>2/4 had N autopsy  </a:t>
            </a:r>
          </a:p>
        </p:txBody>
      </p:sp>
      <p:sp>
        <p:nvSpPr>
          <p:cNvPr id="8" name="TextBox 7">
            <a:extLst>
              <a:ext uri="{FF2B5EF4-FFF2-40B4-BE49-F238E27FC236}">
                <a16:creationId xmlns:a16="http://schemas.microsoft.com/office/drawing/2014/main" id="{2C929B1B-8949-8741-ADF6-1F31DC86D903}"/>
              </a:ext>
            </a:extLst>
          </p:cNvPr>
          <p:cNvSpPr txBox="1"/>
          <p:nvPr/>
        </p:nvSpPr>
        <p:spPr>
          <a:xfrm>
            <a:off x="7200251" y="2551899"/>
            <a:ext cx="3802451" cy="1077218"/>
          </a:xfrm>
          <a:prstGeom prst="rect">
            <a:avLst/>
          </a:prstGeom>
          <a:noFill/>
        </p:spPr>
        <p:txBody>
          <a:bodyPr wrap="none" rtlCol="0">
            <a:spAutoFit/>
          </a:bodyPr>
          <a:lstStyle/>
          <a:p>
            <a:r>
              <a:rPr lang="en-US" sz="2400" b="1" dirty="0"/>
              <a:t>Structural</a:t>
            </a:r>
            <a:r>
              <a:rPr lang="en-US" sz="2000" b="1" dirty="0"/>
              <a:t>:</a:t>
            </a:r>
          </a:p>
          <a:p>
            <a:pPr marL="342900" indent="-342900">
              <a:buFont typeface="Arial" panose="020B0604020202020204" pitchFamily="34" charset="0"/>
              <a:buChar char="•"/>
            </a:pPr>
            <a:r>
              <a:rPr lang="en-US" sz="2000" dirty="0"/>
              <a:t>2/5 had HCM ; 1 prior screened</a:t>
            </a:r>
          </a:p>
          <a:p>
            <a:pPr marL="342900" indent="-342900">
              <a:buFont typeface="Arial" panose="020B0604020202020204" pitchFamily="34" charset="0"/>
              <a:buChar char="•"/>
            </a:pPr>
            <a:r>
              <a:rPr lang="en-US" sz="2000" dirty="0"/>
              <a:t>3/5 had anomalous coronaries</a:t>
            </a:r>
          </a:p>
        </p:txBody>
      </p:sp>
      <p:cxnSp>
        <p:nvCxnSpPr>
          <p:cNvPr id="10" name="Straight Connector 9">
            <a:extLst>
              <a:ext uri="{FF2B5EF4-FFF2-40B4-BE49-F238E27FC236}">
                <a16:creationId xmlns:a16="http://schemas.microsoft.com/office/drawing/2014/main" id="{57BD11D5-70D4-B24D-86FC-F836437C50C6}"/>
              </a:ext>
            </a:extLst>
          </p:cNvPr>
          <p:cNvCxnSpPr>
            <a:cxnSpLocks/>
          </p:cNvCxnSpPr>
          <p:nvPr/>
        </p:nvCxnSpPr>
        <p:spPr>
          <a:xfrm>
            <a:off x="1372862" y="3429000"/>
            <a:ext cx="4114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F7D2227-70E6-844D-AFEF-14BB974D7EBE}"/>
              </a:ext>
            </a:extLst>
          </p:cNvPr>
          <p:cNvCxnSpPr>
            <a:cxnSpLocks/>
          </p:cNvCxnSpPr>
          <p:nvPr/>
        </p:nvCxnSpPr>
        <p:spPr>
          <a:xfrm>
            <a:off x="1389159" y="3668150"/>
            <a:ext cx="4082205"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8DD16ED-BF42-AE45-AECE-5F181BF1C4F4}"/>
              </a:ext>
            </a:extLst>
          </p:cNvPr>
          <p:cNvSpPr txBox="1"/>
          <p:nvPr/>
        </p:nvSpPr>
        <p:spPr>
          <a:xfrm>
            <a:off x="7438213" y="3844277"/>
            <a:ext cx="2790379" cy="1015663"/>
          </a:xfrm>
          <a:prstGeom prst="rect">
            <a:avLst/>
          </a:prstGeom>
          <a:noFill/>
        </p:spPr>
        <p:txBody>
          <a:bodyPr wrap="none" rtlCol="0">
            <a:spAutoFit/>
          </a:bodyPr>
          <a:lstStyle/>
          <a:p>
            <a:r>
              <a:rPr lang="en-US" sz="2000" b="1" i="1" dirty="0"/>
              <a:t>At most,</a:t>
            </a:r>
          </a:p>
          <a:p>
            <a:r>
              <a:rPr lang="en-US" sz="2000" b="1" i="1" dirty="0"/>
              <a:t>1-3 /16 could have been </a:t>
            </a:r>
          </a:p>
          <a:p>
            <a:r>
              <a:rPr lang="en-US" sz="2000" b="1" i="1" dirty="0"/>
              <a:t>identified via screening  </a:t>
            </a:r>
          </a:p>
        </p:txBody>
      </p:sp>
      <p:sp>
        <p:nvSpPr>
          <p:cNvPr id="15" name="Rectangle 14">
            <a:extLst>
              <a:ext uri="{FF2B5EF4-FFF2-40B4-BE49-F238E27FC236}">
                <a16:creationId xmlns:a16="http://schemas.microsoft.com/office/drawing/2014/main" id="{6326C460-155D-3D4C-8282-8A90717ECC33}"/>
              </a:ext>
            </a:extLst>
          </p:cNvPr>
          <p:cNvSpPr/>
          <p:nvPr/>
        </p:nvSpPr>
        <p:spPr>
          <a:xfrm>
            <a:off x="7315200" y="3830743"/>
            <a:ext cx="2913391" cy="115445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BE207B9E-E0E1-40A6-86A6-9C90F6D5D455}"/>
              </a:ext>
            </a:extLst>
          </p:cNvPr>
          <p:cNvCxnSpPr/>
          <p:nvPr/>
        </p:nvCxnSpPr>
        <p:spPr>
          <a:xfrm>
            <a:off x="399018" y="3558430"/>
            <a:ext cx="973844"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A24A72A-4DCB-4A25-AA30-AA59EFAFCA97}"/>
              </a:ext>
            </a:extLst>
          </p:cNvPr>
          <p:cNvCxnSpPr/>
          <p:nvPr/>
        </p:nvCxnSpPr>
        <p:spPr>
          <a:xfrm>
            <a:off x="399018" y="3313416"/>
            <a:ext cx="973844"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17974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www.nejm.org/na101/home/literatum/publisher/mms/journals/content/nejm/2018/nejm_2018.379.issue-6/nejmoa1714719/20180803/images/img_xlarge/nejmoa1714719_f1.jpeg"/>
          <p:cNvPicPr>
            <a:picLocks noChangeAspect="1" noChangeArrowheads="1"/>
          </p:cNvPicPr>
          <p:nvPr/>
        </p:nvPicPr>
        <p:blipFill rotWithShape="1">
          <a:blip r:embed="rId2">
            <a:extLst>
              <a:ext uri="{28A0092B-C50C-407E-A947-70E740481C1C}">
                <a14:useLocalDpi xmlns:a14="http://schemas.microsoft.com/office/drawing/2010/main" val="0"/>
              </a:ext>
            </a:extLst>
          </a:blip>
          <a:srcRect t="45519" r="40494"/>
          <a:stretch/>
        </p:blipFill>
        <p:spPr bwMode="auto">
          <a:xfrm>
            <a:off x="1676399" y="1105698"/>
            <a:ext cx="8043553" cy="4876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17740" y="97840"/>
            <a:ext cx="10556520" cy="461665"/>
          </a:xfrm>
          <a:prstGeom prst="rect">
            <a:avLst/>
          </a:prstGeom>
        </p:spPr>
        <p:txBody>
          <a:bodyPr wrap="square">
            <a:spAutoFit/>
          </a:bodyPr>
          <a:lstStyle/>
          <a:p>
            <a:pPr algn="ctr"/>
            <a:r>
              <a:rPr lang="en-US" sz="2400" b="1" dirty="0">
                <a:solidFill>
                  <a:srgbClr val="E20000"/>
                </a:solidFill>
              </a:rPr>
              <a:t>Outcomes of Cardiac Screening in Adolescent Soccer Players – </a:t>
            </a:r>
            <a:r>
              <a:rPr lang="en-US" sz="2400" b="1" dirty="0" err="1">
                <a:solidFill>
                  <a:srgbClr val="E20000"/>
                </a:solidFill>
              </a:rPr>
              <a:t>Hx</a:t>
            </a:r>
            <a:r>
              <a:rPr lang="en-US" sz="2400" b="1" dirty="0">
                <a:solidFill>
                  <a:srgbClr val="E20000"/>
                </a:solidFill>
              </a:rPr>
              <a:t>, ECG, Echo</a:t>
            </a:r>
            <a:endParaRPr lang="en-US" sz="2400" dirty="0">
              <a:solidFill>
                <a:srgbClr val="E20000"/>
              </a:solidFill>
            </a:endParaRPr>
          </a:p>
        </p:txBody>
      </p:sp>
      <p:sp>
        <p:nvSpPr>
          <p:cNvPr id="4" name="Rectangle 3"/>
          <p:cNvSpPr/>
          <p:nvPr/>
        </p:nvSpPr>
        <p:spPr>
          <a:xfrm>
            <a:off x="1046758" y="6233366"/>
            <a:ext cx="3660169" cy="307777"/>
          </a:xfrm>
          <a:prstGeom prst="rect">
            <a:avLst/>
          </a:prstGeom>
        </p:spPr>
        <p:txBody>
          <a:bodyPr wrap="none">
            <a:spAutoFit/>
          </a:bodyPr>
          <a:lstStyle/>
          <a:p>
            <a:r>
              <a:rPr lang="en-US" sz="1400" dirty="0" err="1"/>
              <a:t>Malhotra</a:t>
            </a:r>
            <a:r>
              <a:rPr lang="en-US" sz="1400" dirty="0"/>
              <a:t> et al  N </a:t>
            </a:r>
            <a:r>
              <a:rPr lang="en-US" sz="1400" dirty="0" err="1"/>
              <a:t>Engl</a:t>
            </a:r>
            <a:r>
              <a:rPr lang="en-US" sz="1400" dirty="0"/>
              <a:t> J Med 2018; 379:524-534</a:t>
            </a:r>
          </a:p>
        </p:txBody>
      </p:sp>
      <p:sp>
        <p:nvSpPr>
          <p:cNvPr id="5" name="TextBox 4"/>
          <p:cNvSpPr txBox="1"/>
          <p:nvPr/>
        </p:nvSpPr>
        <p:spPr>
          <a:xfrm>
            <a:off x="5910707" y="5918155"/>
            <a:ext cx="2452787" cy="369332"/>
          </a:xfrm>
          <a:prstGeom prst="rect">
            <a:avLst/>
          </a:prstGeom>
          <a:noFill/>
        </p:spPr>
        <p:txBody>
          <a:bodyPr wrap="none" rtlCol="0">
            <a:spAutoFit/>
          </a:bodyPr>
          <a:lstStyle/>
          <a:p>
            <a:r>
              <a:rPr lang="en-US" b="1" dirty="0"/>
              <a:t>6.8/100,000 athletes/</a:t>
            </a:r>
            <a:r>
              <a:rPr lang="en-US" b="1" dirty="0" err="1"/>
              <a:t>yr</a:t>
            </a:r>
            <a:endParaRPr lang="en-US" b="1" dirty="0"/>
          </a:p>
        </p:txBody>
      </p:sp>
      <p:sp>
        <p:nvSpPr>
          <p:cNvPr id="6" name="TextBox 5">
            <a:extLst>
              <a:ext uri="{FF2B5EF4-FFF2-40B4-BE49-F238E27FC236}">
                <a16:creationId xmlns:a16="http://schemas.microsoft.com/office/drawing/2014/main" id="{01FC6BAD-8550-834C-94A2-ED7707EA8003}"/>
              </a:ext>
            </a:extLst>
          </p:cNvPr>
          <p:cNvSpPr txBox="1"/>
          <p:nvPr/>
        </p:nvSpPr>
        <p:spPr>
          <a:xfrm>
            <a:off x="8237338" y="5271824"/>
            <a:ext cx="2717603" cy="646331"/>
          </a:xfrm>
          <a:prstGeom prst="rect">
            <a:avLst/>
          </a:prstGeom>
          <a:noFill/>
        </p:spPr>
        <p:txBody>
          <a:bodyPr wrap="none" rtlCol="0">
            <a:spAutoFit/>
          </a:bodyPr>
          <a:lstStyle/>
          <a:p>
            <a:r>
              <a:rPr lang="en-US" b="1" dirty="0"/>
              <a:t>6/8 deaths : </a:t>
            </a:r>
          </a:p>
          <a:p>
            <a:r>
              <a:rPr lang="en-US" b="1" dirty="0"/>
              <a:t>No abnormality  detected </a:t>
            </a:r>
          </a:p>
        </p:txBody>
      </p:sp>
      <p:sp>
        <p:nvSpPr>
          <p:cNvPr id="7" name="TextBox 6">
            <a:extLst>
              <a:ext uri="{FF2B5EF4-FFF2-40B4-BE49-F238E27FC236}">
                <a16:creationId xmlns:a16="http://schemas.microsoft.com/office/drawing/2014/main" id="{B7599E84-40BE-AB4A-9170-B4D4A3FCD337}"/>
              </a:ext>
            </a:extLst>
          </p:cNvPr>
          <p:cNvSpPr txBox="1"/>
          <p:nvPr/>
        </p:nvSpPr>
        <p:spPr>
          <a:xfrm>
            <a:off x="8394222" y="2567566"/>
            <a:ext cx="2403287" cy="369332"/>
          </a:xfrm>
          <a:prstGeom prst="rect">
            <a:avLst/>
          </a:prstGeom>
          <a:noFill/>
        </p:spPr>
        <p:txBody>
          <a:bodyPr wrap="none" rtlCol="0">
            <a:spAutoFit/>
          </a:bodyPr>
          <a:lstStyle/>
          <a:p>
            <a:r>
              <a:rPr lang="en-US" b="1" dirty="0"/>
              <a:t>8 CM restricted: 2 died </a:t>
            </a:r>
          </a:p>
        </p:txBody>
      </p:sp>
      <p:sp>
        <p:nvSpPr>
          <p:cNvPr id="8" name="TextBox 7">
            <a:extLst>
              <a:ext uri="{FF2B5EF4-FFF2-40B4-BE49-F238E27FC236}">
                <a16:creationId xmlns:a16="http://schemas.microsoft.com/office/drawing/2014/main" id="{032902C2-5472-CD45-BE15-3AD53FEDE567}"/>
              </a:ext>
            </a:extLst>
          </p:cNvPr>
          <p:cNvSpPr txBox="1"/>
          <p:nvPr/>
        </p:nvSpPr>
        <p:spPr>
          <a:xfrm>
            <a:off x="7010401" y="627051"/>
            <a:ext cx="3072444" cy="369332"/>
          </a:xfrm>
          <a:prstGeom prst="rect">
            <a:avLst/>
          </a:prstGeom>
          <a:noFill/>
        </p:spPr>
        <p:txBody>
          <a:bodyPr wrap="none" rtlCol="0">
            <a:spAutoFit/>
          </a:bodyPr>
          <a:lstStyle/>
          <a:p>
            <a:r>
              <a:rPr lang="en-US" b="1" dirty="0"/>
              <a:t>42 with abnormality detected </a:t>
            </a:r>
          </a:p>
        </p:txBody>
      </p:sp>
      <p:pic>
        <p:nvPicPr>
          <p:cNvPr id="9" name="Picture 8" descr="https://www.nejm.org/na101/home/literatum/publisher/mms/journals/content/nejm/2018/nejm_2018.379.issue-6/nejmoa1714719/20180803/images/img_xlarge/nejmoa1714719_f1.jpeg">
            <a:extLst>
              <a:ext uri="{FF2B5EF4-FFF2-40B4-BE49-F238E27FC236}">
                <a16:creationId xmlns:a16="http://schemas.microsoft.com/office/drawing/2014/main" id="{93736B7F-CBDD-9B4A-9BA6-1C774908C8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328" t="32504" r="40883" b="54216"/>
          <a:stretch/>
        </p:blipFill>
        <p:spPr bwMode="auto">
          <a:xfrm>
            <a:off x="6754725" y="914400"/>
            <a:ext cx="2965227" cy="105694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7DA181F4-F11C-5747-A144-34473B21E629}"/>
              </a:ext>
            </a:extLst>
          </p:cNvPr>
          <p:cNvSpPr/>
          <p:nvPr/>
        </p:nvSpPr>
        <p:spPr>
          <a:xfrm>
            <a:off x="7010401" y="1971346"/>
            <a:ext cx="2709551" cy="3908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7AB9F89-9BFF-294F-9061-E34009F4D43F}"/>
              </a:ext>
            </a:extLst>
          </p:cNvPr>
          <p:cNvSpPr txBox="1"/>
          <p:nvPr/>
        </p:nvSpPr>
        <p:spPr>
          <a:xfrm>
            <a:off x="3144827" y="795598"/>
            <a:ext cx="3124200" cy="369332"/>
          </a:xfrm>
          <a:prstGeom prst="rect">
            <a:avLst/>
          </a:prstGeom>
          <a:noFill/>
        </p:spPr>
        <p:txBody>
          <a:bodyPr wrap="square" rtlCol="0">
            <a:spAutoFit/>
          </a:bodyPr>
          <a:lstStyle/>
          <a:p>
            <a:r>
              <a:rPr lang="en-US" b="1" dirty="0"/>
              <a:t>11,168 screened ; </a:t>
            </a:r>
            <a:r>
              <a:rPr lang="en-US" b="1" dirty="0" err="1"/>
              <a:t>ave.</a:t>
            </a:r>
            <a:r>
              <a:rPr lang="en-US" b="1" dirty="0"/>
              <a:t> age 16  </a:t>
            </a:r>
          </a:p>
        </p:txBody>
      </p:sp>
    </p:spTree>
    <p:extLst>
      <p:ext uri="{BB962C8B-B14F-4D97-AF65-F5344CB8AC3E}">
        <p14:creationId xmlns:p14="http://schemas.microsoft.com/office/powerpoint/2010/main" val="31265466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5D9DE-A0AA-9742-8A69-AA24FB3EE57C}"/>
              </a:ext>
            </a:extLst>
          </p:cNvPr>
          <p:cNvSpPr>
            <a:spLocks noGrp="1"/>
          </p:cNvSpPr>
          <p:nvPr>
            <p:ph type="title"/>
          </p:nvPr>
        </p:nvSpPr>
        <p:spPr/>
        <p:txBody>
          <a:bodyPr>
            <a:normAutofit/>
          </a:bodyPr>
          <a:lstStyle/>
          <a:p>
            <a:pPr algn="ctr"/>
            <a:r>
              <a:rPr lang="en-US" sz="4000" dirty="0"/>
              <a:t>Efficiency of Screening</a:t>
            </a:r>
          </a:p>
        </p:txBody>
      </p:sp>
      <p:sp>
        <p:nvSpPr>
          <p:cNvPr id="3" name="Content Placeholder 2">
            <a:extLst>
              <a:ext uri="{FF2B5EF4-FFF2-40B4-BE49-F238E27FC236}">
                <a16:creationId xmlns:a16="http://schemas.microsoft.com/office/drawing/2014/main" id="{8AC74144-D0A0-7549-B914-3699307B834E}"/>
              </a:ext>
            </a:extLst>
          </p:cNvPr>
          <p:cNvSpPr>
            <a:spLocks noGrp="1"/>
          </p:cNvSpPr>
          <p:nvPr>
            <p:ph idx="1"/>
          </p:nvPr>
        </p:nvSpPr>
        <p:spPr/>
        <p:txBody>
          <a:bodyPr>
            <a:normAutofit/>
          </a:bodyPr>
          <a:lstStyle/>
          <a:p>
            <a:r>
              <a:rPr lang="en-US" sz="2400" dirty="0"/>
              <a:t>In </a:t>
            </a:r>
            <a:r>
              <a:rPr lang="en-US" sz="2400" i="1" dirty="0"/>
              <a:t>Landry et al</a:t>
            </a:r>
            <a:r>
              <a:rPr lang="en-US" sz="2400" dirty="0"/>
              <a:t>: </a:t>
            </a:r>
          </a:p>
          <a:p>
            <a:pPr lvl="1"/>
            <a:r>
              <a:rPr lang="en-US" sz="2000" dirty="0"/>
              <a:t>Would have had to screen 400,000 athletes (all sports) with ECG to identify 1-2 who were destined to die during sport </a:t>
            </a:r>
          </a:p>
          <a:p>
            <a:pPr marL="0" indent="0">
              <a:buNone/>
            </a:pPr>
            <a:endParaRPr lang="en-US" sz="2400" dirty="0"/>
          </a:p>
          <a:p>
            <a:r>
              <a:rPr lang="en-US" sz="2400" dirty="0"/>
              <a:t>In </a:t>
            </a:r>
            <a:r>
              <a:rPr lang="en-US" sz="2400" i="1" dirty="0"/>
              <a:t>Malhotra et al</a:t>
            </a:r>
            <a:r>
              <a:rPr lang="en-US" sz="2400" dirty="0"/>
              <a:t>: </a:t>
            </a:r>
          </a:p>
          <a:p>
            <a:pPr lvl="1"/>
            <a:r>
              <a:rPr lang="en-US" sz="2000" dirty="0"/>
              <a:t>11,000 elite soccer players screened </a:t>
            </a:r>
          </a:p>
          <a:p>
            <a:pPr lvl="1"/>
            <a:r>
              <a:rPr lang="en-US" sz="2000" dirty="0"/>
              <a:t>8 asymptomatic and cardiomyopathy or long QT identified with ECG</a:t>
            </a:r>
          </a:p>
          <a:p>
            <a:pPr lvl="1"/>
            <a:r>
              <a:rPr lang="en-US" sz="2000" dirty="0"/>
              <a:t>2 restricted and died; 6 restricted and did not die </a:t>
            </a:r>
          </a:p>
        </p:txBody>
      </p:sp>
    </p:spTree>
    <p:extLst>
      <p:ext uri="{BB962C8B-B14F-4D97-AF65-F5344CB8AC3E}">
        <p14:creationId xmlns:p14="http://schemas.microsoft.com/office/powerpoint/2010/main" val="34357546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25DBF-4A54-464D-B7C2-6E9573440CC2}"/>
              </a:ext>
            </a:extLst>
          </p:cNvPr>
          <p:cNvSpPr>
            <a:spLocks noGrp="1"/>
          </p:cNvSpPr>
          <p:nvPr>
            <p:ph type="title"/>
          </p:nvPr>
        </p:nvSpPr>
        <p:spPr>
          <a:xfrm>
            <a:off x="95543" y="2478454"/>
            <a:ext cx="12000913" cy="1325563"/>
          </a:xfrm>
        </p:spPr>
        <p:txBody>
          <a:bodyPr>
            <a:noAutofit/>
          </a:bodyPr>
          <a:lstStyle/>
          <a:p>
            <a:pPr algn="ctr"/>
            <a:r>
              <a:rPr lang="en-CA" sz="3600" dirty="0"/>
              <a:t>Recommendations on Shared Decision Making, </a:t>
            </a:r>
            <a:r>
              <a:rPr lang="en-US" sz="3600" dirty="0"/>
              <a:t>Secondary Prevention of SCD and Cardiovascular Emergencies</a:t>
            </a:r>
            <a:br>
              <a:rPr lang="en-US" sz="3600" dirty="0"/>
            </a:br>
            <a:endParaRPr lang="en-CA" sz="3600" dirty="0"/>
          </a:p>
        </p:txBody>
      </p:sp>
      <p:sp>
        <p:nvSpPr>
          <p:cNvPr id="3" name="Content Placeholder 2">
            <a:extLst>
              <a:ext uri="{FF2B5EF4-FFF2-40B4-BE49-F238E27FC236}">
                <a16:creationId xmlns:a16="http://schemas.microsoft.com/office/drawing/2014/main" id="{6615C0DA-2B34-407D-B8B0-14F11484088A}"/>
              </a:ext>
            </a:extLst>
          </p:cNvPr>
          <p:cNvSpPr>
            <a:spLocks noGrp="1"/>
          </p:cNvSpPr>
          <p:nvPr>
            <p:ph idx="1"/>
          </p:nvPr>
        </p:nvSpPr>
        <p:spPr>
          <a:xfrm>
            <a:off x="4819942" y="3804017"/>
            <a:ext cx="2552114" cy="551815"/>
          </a:xfrm>
        </p:spPr>
        <p:txBody>
          <a:bodyPr/>
          <a:lstStyle/>
          <a:p>
            <a:pPr marL="0" indent="0">
              <a:buNone/>
            </a:pPr>
            <a:r>
              <a:rPr lang="en-CA" dirty="0"/>
              <a:t>Dr. Andrew Pipe</a:t>
            </a:r>
          </a:p>
        </p:txBody>
      </p:sp>
    </p:spTree>
    <p:extLst>
      <p:ext uri="{BB962C8B-B14F-4D97-AF65-F5344CB8AC3E}">
        <p14:creationId xmlns:p14="http://schemas.microsoft.com/office/powerpoint/2010/main" val="9467976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1003"/>
            <a:ext cx="12192000" cy="1325563"/>
          </a:xfrm>
        </p:spPr>
        <p:txBody>
          <a:bodyPr>
            <a:normAutofit/>
          </a:bodyPr>
          <a:lstStyle/>
          <a:p>
            <a:pPr algn="ctr"/>
            <a:r>
              <a:rPr lang="en-US" sz="3600" b="1" dirty="0"/>
              <a:t>Shared Decision Making - Choice Awareness - Options Dialogue</a:t>
            </a:r>
            <a:endParaRPr lang="en-CA" sz="3600" b="1" dirty="0"/>
          </a:p>
        </p:txBody>
      </p:sp>
      <p:sp>
        <p:nvSpPr>
          <p:cNvPr id="5" name="Content Placeholder 4"/>
          <p:cNvSpPr>
            <a:spLocks noGrp="1"/>
          </p:cNvSpPr>
          <p:nvPr>
            <p:ph idx="1"/>
          </p:nvPr>
        </p:nvSpPr>
        <p:spPr>
          <a:xfrm>
            <a:off x="574441" y="1773359"/>
            <a:ext cx="11066584" cy="4351338"/>
          </a:xfrm>
        </p:spPr>
        <p:txBody>
          <a:bodyPr>
            <a:normAutofit/>
          </a:bodyPr>
          <a:lstStyle/>
          <a:p>
            <a:pPr marL="0" indent="0" algn="ctr">
              <a:buNone/>
            </a:pPr>
            <a:r>
              <a:rPr lang="en-US" sz="2400" dirty="0"/>
              <a:t>“Red Flags” or abnormalities during the screening process necessitate a shared decision-making (SDM) approach towards further management.”</a:t>
            </a:r>
          </a:p>
          <a:p>
            <a:pPr marL="0" indent="0" algn="ctr">
              <a:buNone/>
            </a:pPr>
            <a:endParaRPr lang="en-US" sz="100" dirty="0"/>
          </a:p>
          <a:p>
            <a:pPr marL="0" indent="0" algn="ctr">
              <a:buNone/>
            </a:pPr>
            <a:r>
              <a:rPr lang="en-US" sz="2400" dirty="0"/>
              <a:t>“SDM is highly appropriate for the CV care of athletes as it acknowledges the uncertainties surrounding screening, diagnosis, and the risk of CV events during sport.”</a:t>
            </a:r>
            <a:endParaRPr lang="en-CA" sz="24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3733" y="4055206"/>
            <a:ext cx="3048000" cy="2222500"/>
          </a:xfrm>
          <a:prstGeom prst="rect">
            <a:avLst/>
          </a:prstGeom>
          <a:ln>
            <a:solidFill>
              <a:schemeClr val="tx1"/>
            </a:solidFill>
          </a:ln>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8504" y="5213348"/>
            <a:ext cx="951814" cy="931984"/>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9821" y="4055206"/>
            <a:ext cx="1448583" cy="1997390"/>
          </a:xfrm>
          <a:prstGeom prst="rect">
            <a:avLst/>
          </a:prstGeom>
        </p:spPr>
      </p:pic>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15364" r="31051"/>
          <a:stretch/>
        </p:blipFill>
        <p:spPr>
          <a:xfrm>
            <a:off x="5316518" y="4212395"/>
            <a:ext cx="764009" cy="950546"/>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35558" y="4065178"/>
            <a:ext cx="1321566" cy="1995652"/>
          </a:xfrm>
          <a:prstGeom prst="rect">
            <a:avLst/>
          </a:prstGeom>
        </p:spPr>
      </p:pic>
      <p:pic>
        <p:nvPicPr>
          <p:cNvPr id="17" name="Picture 16"/>
          <p:cNvPicPr>
            <a:picLocks noChangeAspect="1"/>
          </p:cNvPicPr>
          <p:nvPr/>
        </p:nvPicPr>
        <p:blipFill rotWithShape="1">
          <a:blip r:embed="rId7" cstate="print">
            <a:extLst>
              <a:ext uri="{28A0092B-C50C-407E-A947-70E740481C1C}">
                <a14:useLocalDpi xmlns:a14="http://schemas.microsoft.com/office/drawing/2010/main" val="0"/>
              </a:ext>
            </a:extLst>
          </a:blip>
          <a:srcRect l="4814" r="9355"/>
          <a:stretch/>
        </p:blipFill>
        <p:spPr>
          <a:xfrm>
            <a:off x="4029240" y="4693634"/>
            <a:ext cx="1108985" cy="969090"/>
          </a:xfrm>
          <a:prstGeom prst="rect">
            <a:avLst/>
          </a:prstGeom>
        </p:spPr>
      </p:pic>
      <p:sp>
        <p:nvSpPr>
          <p:cNvPr id="18" name="Right Arrow 17"/>
          <p:cNvSpPr/>
          <p:nvPr/>
        </p:nvSpPr>
        <p:spPr>
          <a:xfrm>
            <a:off x="2836987" y="490024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ight Arrow 18"/>
          <p:cNvSpPr/>
          <p:nvPr/>
        </p:nvSpPr>
        <p:spPr>
          <a:xfrm>
            <a:off x="8135817" y="4927677"/>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0767688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57443" y="1051906"/>
            <a:ext cx="6670434" cy="5067539"/>
          </a:xfrm>
        </p:spPr>
        <p:txBody>
          <a:bodyPr>
            <a:normAutofit lnSpcReduction="10000"/>
          </a:bodyPr>
          <a:lstStyle/>
          <a:p>
            <a:pPr marL="0" indent="0" algn="ctr">
              <a:buNone/>
            </a:pPr>
            <a:r>
              <a:rPr lang="en-US" b="1" i="1" dirty="0"/>
              <a:t>SDM should include 3 steps:</a:t>
            </a:r>
          </a:p>
          <a:p>
            <a:pPr marL="514350" indent="-514350">
              <a:buFont typeface="+mj-lt"/>
              <a:buAutoNum type="arabicPeriod"/>
            </a:pPr>
            <a:r>
              <a:rPr lang="en-US" sz="2400" dirty="0"/>
              <a:t>Choice Awareness</a:t>
            </a:r>
          </a:p>
          <a:p>
            <a:pPr marL="514350" indent="-514350">
              <a:buFont typeface="+mj-lt"/>
              <a:buAutoNum type="arabicPeriod"/>
            </a:pPr>
            <a:r>
              <a:rPr lang="en-US" sz="2400" dirty="0"/>
              <a:t>An Options Dialogue</a:t>
            </a:r>
          </a:p>
          <a:p>
            <a:pPr marL="514350" indent="-514350">
              <a:buFont typeface="+mj-lt"/>
              <a:buAutoNum type="arabicPeriod"/>
            </a:pPr>
            <a:r>
              <a:rPr lang="en-US" sz="2400" dirty="0"/>
              <a:t>A Decision Discussion</a:t>
            </a:r>
          </a:p>
          <a:p>
            <a:pPr marL="0" indent="0" algn="ctr">
              <a:buNone/>
            </a:pPr>
            <a:endParaRPr lang="en-US" sz="2400" b="1" i="1" dirty="0"/>
          </a:p>
          <a:p>
            <a:pPr marL="0" indent="0" algn="ctr">
              <a:buNone/>
            </a:pPr>
            <a:r>
              <a:rPr lang="en-US" b="1" i="1" dirty="0"/>
              <a:t>SDM involves ensuring that all involved become fully informed of:</a:t>
            </a:r>
          </a:p>
          <a:p>
            <a:pPr marL="457200" indent="-457200">
              <a:buFont typeface="+mj-lt"/>
              <a:buAutoNum type="arabicPeriod"/>
            </a:pPr>
            <a:r>
              <a:rPr lang="en-US" sz="2400" dirty="0"/>
              <a:t>Degree of uncertainty surrounding a diagnosis and actual risk of SCD</a:t>
            </a:r>
          </a:p>
          <a:p>
            <a:pPr marL="457200" indent="-457200">
              <a:buFont typeface="+mj-lt"/>
              <a:buAutoNum type="arabicPeriod"/>
            </a:pPr>
            <a:r>
              <a:rPr lang="en-US" sz="2400" dirty="0"/>
              <a:t>Harms and benefits of the diagnostic cascade and intervention (restriction of competition)</a:t>
            </a:r>
          </a:p>
          <a:p>
            <a:pPr marL="457200" indent="-457200">
              <a:buFont typeface="+mj-lt"/>
              <a:buAutoNum type="arabicPeriod"/>
            </a:pPr>
            <a:r>
              <a:rPr lang="en-US" sz="2400" dirty="0"/>
              <a:t>Alternative approaches to management</a:t>
            </a:r>
          </a:p>
          <a:p>
            <a:pPr marL="0" indent="0">
              <a:buNone/>
            </a:pPr>
            <a:endParaRPr lang="en-US" sz="2400" dirty="0"/>
          </a:p>
          <a:p>
            <a:pPr marL="0" indent="0">
              <a:buNone/>
            </a:pPr>
            <a:endParaRPr lang="en-US" b="1" i="1" dirty="0"/>
          </a:p>
          <a:p>
            <a:pPr marL="0" indent="0">
              <a:buNone/>
            </a:pPr>
            <a:endParaRPr lang="en-CA" sz="2400" dirty="0"/>
          </a:p>
        </p:txBody>
      </p:sp>
      <p:pic>
        <p:nvPicPr>
          <p:cNvPr id="3074" name="Picture 2" descr="C:\Users\apipe\Desktop\Figure 2 v2.png"/>
          <p:cNvPicPr>
            <a:picLocks noChangeAspect="1" noChangeArrowheads="1"/>
          </p:cNvPicPr>
          <p:nvPr/>
        </p:nvPicPr>
        <p:blipFill rotWithShape="1">
          <a:blip r:embed="rId2">
            <a:extLst>
              <a:ext uri="{28A0092B-C50C-407E-A947-70E740481C1C}">
                <a14:useLocalDpi xmlns:a14="http://schemas.microsoft.com/office/drawing/2010/main" val="0"/>
              </a:ext>
            </a:extLst>
          </a:blip>
          <a:srcRect t="5068" b="4525"/>
          <a:stretch/>
        </p:blipFill>
        <p:spPr bwMode="auto">
          <a:xfrm>
            <a:off x="161155" y="235291"/>
            <a:ext cx="4950105" cy="5760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158154" y="88321"/>
            <a:ext cx="7033846" cy="1325563"/>
          </a:xfrm>
        </p:spPr>
        <p:txBody>
          <a:bodyPr>
            <a:normAutofit/>
          </a:bodyPr>
          <a:lstStyle/>
          <a:p>
            <a:r>
              <a:rPr lang="en-US" sz="4000" b="1" dirty="0">
                <a:latin typeface="+mn-lt"/>
              </a:rPr>
              <a:t>Shared Decision Making (SDM)</a:t>
            </a:r>
            <a:endParaRPr lang="en-CA" sz="4000" b="1" dirty="0">
              <a:latin typeface="+mn-lt"/>
            </a:endParaRPr>
          </a:p>
        </p:txBody>
      </p:sp>
    </p:spTree>
    <p:extLst>
      <p:ext uri="{BB962C8B-B14F-4D97-AF65-F5344CB8AC3E}">
        <p14:creationId xmlns:p14="http://schemas.microsoft.com/office/powerpoint/2010/main" val="26876968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63258D5-81D0-49AC-A3EE-B3C653A8935D}"/>
              </a:ext>
            </a:extLst>
          </p:cNvPr>
          <p:cNvSpPr/>
          <p:nvPr/>
        </p:nvSpPr>
        <p:spPr>
          <a:xfrm>
            <a:off x="718622" y="1563106"/>
            <a:ext cx="10635177" cy="273828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838200" y="161925"/>
            <a:ext cx="10515600" cy="1325563"/>
          </a:xfrm>
        </p:spPr>
        <p:txBody>
          <a:bodyPr>
            <a:normAutofit/>
          </a:bodyPr>
          <a:lstStyle/>
          <a:p>
            <a:pPr algn="ctr"/>
            <a:r>
              <a:rPr lang="en-US" sz="4000" dirty="0"/>
              <a:t>Recommendation #5</a:t>
            </a:r>
          </a:p>
        </p:txBody>
      </p:sp>
      <p:sp>
        <p:nvSpPr>
          <p:cNvPr id="3" name="Content Placeholder 2"/>
          <p:cNvSpPr>
            <a:spLocks noGrp="1"/>
          </p:cNvSpPr>
          <p:nvPr>
            <p:ph idx="1"/>
          </p:nvPr>
        </p:nvSpPr>
        <p:spPr>
          <a:xfrm>
            <a:off x="838201" y="1684873"/>
            <a:ext cx="10635177" cy="3488253"/>
          </a:xfrm>
        </p:spPr>
        <p:txBody>
          <a:bodyPr>
            <a:normAutofit/>
          </a:bodyPr>
          <a:lstStyle/>
          <a:p>
            <a:pPr marL="0" indent="0">
              <a:buNone/>
            </a:pPr>
            <a:r>
              <a:rPr lang="en-US" sz="2400" dirty="0"/>
              <a:t>We recommend that following the identification and confirmation of any predisposing condition by screening, the probability of SCD* be estimated to facilitate a shared decision-making process regarding sport participation involving the athlete (and parent/guardian if appropriate), caregiver, and sport organization. </a:t>
            </a:r>
          </a:p>
          <a:p>
            <a:pPr marL="0" indent="0">
              <a:buNone/>
            </a:pPr>
            <a:r>
              <a:rPr lang="en-US" sz="2000" dirty="0"/>
              <a:t>*SCD in this context includes the probability of SCA. It is recognized that for some conditions it may be very difficult to define such probability.</a:t>
            </a:r>
          </a:p>
          <a:p>
            <a:pPr marL="0" indent="0">
              <a:buNone/>
            </a:pPr>
            <a:r>
              <a:rPr lang="en-US" sz="2400" b="1" dirty="0"/>
              <a:t>Strong Recommendation, Low-Quality Evidence.</a:t>
            </a:r>
            <a:endParaRPr lang="en-CA" sz="2400" b="1" dirty="0"/>
          </a:p>
          <a:p>
            <a:pPr marL="0" indent="0">
              <a:buNone/>
            </a:pPr>
            <a:endParaRPr lang="en-CA" sz="2400" dirty="0"/>
          </a:p>
          <a:p>
            <a:pPr marL="0" indent="0" algn="ctr">
              <a:buNone/>
            </a:pPr>
            <a:endParaRPr lang="en-US" sz="3600" b="1" i="1" dirty="0"/>
          </a:p>
        </p:txBody>
      </p:sp>
      <p:sp>
        <p:nvSpPr>
          <p:cNvPr id="8" name="TextBox 7"/>
          <p:cNvSpPr txBox="1"/>
          <p:nvPr/>
        </p:nvSpPr>
        <p:spPr>
          <a:xfrm>
            <a:off x="3446577" y="5380892"/>
            <a:ext cx="8077208" cy="707886"/>
          </a:xfrm>
          <a:prstGeom prst="rect">
            <a:avLst/>
          </a:prstGeom>
          <a:noFill/>
        </p:spPr>
        <p:txBody>
          <a:bodyPr wrap="square" rtlCol="0">
            <a:spAutoFit/>
          </a:bodyPr>
          <a:lstStyle/>
          <a:p>
            <a:r>
              <a:rPr lang="en-US" sz="2000" dirty="0">
                <a:solidFill>
                  <a:srgbClr val="FF0000"/>
                </a:solidFill>
              </a:rPr>
              <a:t>“Offsetting a </a:t>
            </a:r>
            <a:r>
              <a:rPr lang="en-US" sz="2000" i="1" dirty="0">
                <a:solidFill>
                  <a:srgbClr val="FF0000"/>
                </a:solidFill>
              </a:rPr>
              <a:t>possible</a:t>
            </a:r>
            <a:r>
              <a:rPr lang="en-US" sz="2000" dirty="0">
                <a:solidFill>
                  <a:srgbClr val="FF0000"/>
                </a:solidFill>
              </a:rPr>
              <a:t> benefit of reducing SCD by restricting an athlete is the potential harm of denying a young person the benefits of physical activity…”</a:t>
            </a:r>
            <a:endParaRPr lang="en-CA" sz="2000" dirty="0">
              <a:solidFill>
                <a:srgbClr val="FF0000"/>
              </a:solidFill>
            </a:endParaRP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2147" y="5249971"/>
            <a:ext cx="1905000" cy="1143000"/>
          </a:xfrm>
          <a:prstGeom prst="rect">
            <a:avLst/>
          </a:prstGeom>
        </p:spPr>
      </p:pic>
    </p:spTree>
    <p:extLst>
      <p:ext uri="{BB962C8B-B14F-4D97-AF65-F5344CB8AC3E}">
        <p14:creationId xmlns:p14="http://schemas.microsoft.com/office/powerpoint/2010/main" val="3713303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D7B36C6-7DCC-4E60-83FD-19398A3C5528}"/>
              </a:ext>
            </a:extLst>
          </p:cNvPr>
          <p:cNvSpPr/>
          <p:nvPr/>
        </p:nvSpPr>
        <p:spPr>
          <a:xfrm>
            <a:off x="735616" y="1413462"/>
            <a:ext cx="10720767" cy="449038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838199" y="177225"/>
            <a:ext cx="10515600" cy="1325563"/>
          </a:xfrm>
        </p:spPr>
        <p:txBody>
          <a:bodyPr>
            <a:normAutofit/>
          </a:bodyPr>
          <a:lstStyle/>
          <a:p>
            <a:pPr algn="ctr"/>
            <a:r>
              <a:rPr lang="en-US" sz="4000" b="1" dirty="0"/>
              <a:t>Recommendation #6</a:t>
            </a:r>
          </a:p>
        </p:txBody>
      </p:sp>
      <p:sp>
        <p:nvSpPr>
          <p:cNvPr id="3" name="Content Placeholder 2"/>
          <p:cNvSpPr>
            <a:spLocks noGrp="1"/>
          </p:cNvSpPr>
          <p:nvPr>
            <p:ph idx="1"/>
          </p:nvPr>
        </p:nvSpPr>
        <p:spPr>
          <a:xfrm>
            <a:off x="1112715" y="1658744"/>
            <a:ext cx="9912457" cy="705980"/>
          </a:xfrm>
        </p:spPr>
        <p:txBody>
          <a:bodyPr>
            <a:normAutofit fontScale="92500" lnSpcReduction="20000"/>
          </a:bodyPr>
          <a:lstStyle/>
          <a:p>
            <a:pPr marL="0" indent="0">
              <a:buNone/>
            </a:pPr>
            <a:r>
              <a:rPr lang="en-US" dirty="0"/>
              <a:t>We recommend that sport restriction be considered and discussed in the following conditions:</a:t>
            </a:r>
          </a:p>
          <a:p>
            <a:pPr marL="0" indent="0">
              <a:buNone/>
            </a:pPr>
            <a:endParaRPr lang="en-US" sz="400" i="1" dirty="0"/>
          </a:p>
        </p:txBody>
      </p:sp>
      <p:sp>
        <p:nvSpPr>
          <p:cNvPr id="6" name="TextBox 5"/>
          <p:cNvSpPr txBox="1"/>
          <p:nvPr/>
        </p:nvSpPr>
        <p:spPr>
          <a:xfrm>
            <a:off x="1112715" y="5414160"/>
            <a:ext cx="6311023" cy="461665"/>
          </a:xfrm>
          <a:prstGeom prst="rect">
            <a:avLst/>
          </a:prstGeom>
          <a:noFill/>
        </p:spPr>
        <p:txBody>
          <a:bodyPr wrap="none" rtlCol="0">
            <a:spAutoFit/>
          </a:bodyPr>
          <a:lstStyle/>
          <a:p>
            <a:r>
              <a:rPr lang="en-US" sz="2400" b="1" dirty="0"/>
              <a:t>Strong Recommendation, Low Quality Evidence.</a:t>
            </a:r>
            <a:endParaRPr lang="en-CA" sz="2400" b="1" dirty="0"/>
          </a:p>
        </p:txBody>
      </p:sp>
      <p:sp>
        <p:nvSpPr>
          <p:cNvPr id="4" name="TextBox 3">
            <a:extLst>
              <a:ext uri="{FF2B5EF4-FFF2-40B4-BE49-F238E27FC236}">
                <a16:creationId xmlns:a16="http://schemas.microsoft.com/office/drawing/2014/main" id="{96E522B4-9743-41E3-B8C9-086670A1DAF0}"/>
              </a:ext>
            </a:extLst>
          </p:cNvPr>
          <p:cNvSpPr txBox="1"/>
          <p:nvPr/>
        </p:nvSpPr>
        <p:spPr>
          <a:xfrm>
            <a:off x="1166828" y="2364724"/>
            <a:ext cx="11025172" cy="3785652"/>
          </a:xfrm>
          <a:prstGeom prst="rect">
            <a:avLst/>
          </a:prstGeom>
          <a:noFill/>
        </p:spPr>
        <p:txBody>
          <a:bodyPr wrap="square" numCol="2" rtlCol="0">
            <a:spAutoFit/>
          </a:bodyPr>
          <a:lstStyle/>
          <a:p>
            <a:pPr marL="285750" indent="-285750">
              <a:lnSpc>
                <a:spcPct val="120000"/>
              </a:lnSpc>
              <a:buFont typeface="Arial" panose="020B0604020202020204" pitchFamily="34" charset="0"/>
              <a:buChar char="•"/>
            </a:pPr>
            <a:r>
              <a:rPr lang="en-US" b="1" dirty="0"/>
              <a:t>ARVC </a:t>
            </a:r>
          </a:p>
          <a:p>
            <a:pPr marL="285750" indent="-285750">
              <a:lnSpc>
                <a:spcPct val="120000"/>
              </a:lnSpc>
              <a:buFont typeface="Arial" panose="020B0604020202020204" pitchFamily="34" charset="0"/>
              <a:buChar char="•"/>
            </a:pPr>
            <a:r>
              <a:rPr lang="en-US" b="1" dirty="0"/>
              <a:t>Significant Ventricular Arrhythmias</a:t>
            </a:r>
          </a:p>
          <a:p>
            <a:pPr marL="285750" indent="-285750">
              <a:lnSpc>
                <a:spcPct val="120000"/>
              </a:lnSpc>
              <a:buFont typeface="Arial" panose="020B0604020202020204" pitchFamily="34" charset="0"/>
              <a:buChar char="•"/>
            </a:pPr>
            <a:r>
              <a:rPr lang="en-US" b="1" dirty="0"/>
              <a:t>Catecholaminergic PVT</a:t>
            </a:r>
          </a:p>
          <a:p>
            <a:pPr marL="285750" indent="-285750">
              <a:lnSpc>
                <a:spcPct val="120000"/>
              </a:lnSpc>
              <a:buFont typeface="Arial" panose="020B0604020202020204" pitchFamily="34" charset="0"/>
              <a:buChar char="•"/>
            </a:pPr>
            <a:r>
              <a:rPr lang="en-US" b="1" dirty="0"/>
              <a:t>Exercise Induced Heart Block	 </a:t>
            </a:r>
          </a:p>
          <a:p>
            <a:pPr marL="285750" indent="-285750">
              <a:lnSpc>
                <a:spcPct val="120000"/>
              </a:lnSpc>
              <a:buFont typeface="Arial" panose="020B0604020202020204" pitchFamily="34" charset="0"/>
              <a:buChar char="•"/>
            </a:pPr>
            <a:r>
              <a:rPr lang="en-US" b="1" dirty="0"/>
              <a:t>HCM with sustained tachycardias or multiple RFs</a:t>
            </a:r>
          </a:p>
          <a:p>
            <a:pPr marL="285750" indent="-285750">
              <a:lnSpc>
                <a:spcPct val="120000"/>
              </a:lnSpc>
              <a:buFont typeface="Arial" panose="020B0604020202020204" pitchFamily="34" charset="0"/>
              <a:buChar char="•"/>
            </a:pPr>
            <a:r>
              <a:rPr lang="en-US" b="1" dirty="0"/>
              <a:t>Dilated Cardiomyopathy</a:t>
            </a:r>
          </a:p>
          <a:p>
            <a:pPr marL="285750" indent="-285750">
              <a:lnSpc>
                <a:spcPct val="120000"/>
              </a:lnSpc>
              <a:buFont typeface="Arial" panose="020B0604020202020204" pitchFamily="34" charset="0"/>
              <a:buChar char="•"/>
            </a:pPr>
            <a:r>
              <a:rPr lang="en-US" b="1" dirty="0"/>
              <a:t>LV non-compaction with LV Dysfunction or V. arrhythmia</a:t>
            </a:r>
          </a:p>
          <a:p>
            <a:pPr>
              <a:lnSpc>
                <a:spcPct val="120000"/>
              </a:lnSpc>
            </a:pPr>
            <a:endParaRPr lang="en-US" b="1" dirty="0"/>
          </a:p>
          <a:p>
            <a:pPr>
              <a:lnSpc>
                <a:spcPct val="120000"/>
              </a:lnSpc>
            </a:pPr>
            <a:endParaRPr lang="en-US" b="1" dirty="0"/>
          </a:p>
          <a:p>
            <a:pPr>
              <a:lnSpc>
                <a:spcPct val="120000"/>
              </a:lnSpc>
            </a:pPr>
            <a:endParaRPr lang="en-US" b="1" dirty="0"/>
          </a:p>
          <a:p>
            <a:pPr marL="285750" indent="-285750">
              <a:lnSpc>
                <a:spcPct val="120000"/>
              </a:lnSpc>
              <a:buFont typeface="Arial" panose="020B0604020202020204" pitchFamily="34" charset="0"/>
              <a:buChar char="•"/>
            </a:pPr>
            <a:r>
              <a:rPr lang="en-US" b="1" dirty="0" err="1"/>
              <a:t>Marfan’s</a:t>
            </a:r>
            <a:r>
              <a:rPr lang="en-US" b="1" dirty="0"/>
              <a:t> Syndrome with aortic dilatation</a:t>
            </a:r>
          </a:p>
          <a:p>
            <a:pPr marL="285750" indent="-285750">
              <a:lnSpc>
                <a:spcPct val="120000"/>
              </a:lnSpc>
              <a:buFont typeface="Arial" panose="020B0604020202020204" pitchFamily="34" charset="0"/>
              <a:buChar char="•"/>
            </a:pPr>
            <a:r>
              <a:rPr lang="en-US" b="1" dirty="0"/>
              <a:t>Significant aortic dilatation </a:t>
            </a:r>
          </a:p>
          <a:p>
            <a:pPr marL="285750" indent="-285750">
              <a:lnSpc>
                <a:spcPct val="120000"/>
              </a:lnSpc>
              <a:buFont typeface="Arial" panose="020B0604020202020204" pitchFamily="34" charset="0"/>
              <a:buChar char="•"/>
            </a:pPr>
            <a:r>
              <a:rPr lang="en-US" b="1" dirty="0"/>
              <a:t>Coronary artery aneurysm with ischemia</a:t>
            </a:r>
          </a:p>
          <a:p>
            <a:pPr marL="285750" indent="-285750">
              <a:lnSpc>
                <a:spcPct val="120000"/>
              </a:lnSpc>
              <a:buFont typeface="Arial" panose="020B0604020202020204" pitchFamily="34" charset="0"/>
              <a:buChar char="•"/>
            </a:pPr>
            <a:r>
              <a:rPr lang="en-US" b="1" dirty="0"/>
              <a:t>Oral anticoagulation &amp; risk of trauma</a:t>
            </a:r>
          </a:p>
          <a:p>
            <a:pPr marL="285750" indent="-285750">
              <a:lnSpc>
                <a:spcPct val="120000"/>
              </a:lnSpc>
              <a:buFont typeface="Arial" panose="020B0604020202020204" pitchFamily="34" charset="0"/>
              <a:buChar char="•"/>
            </a:pPr>
            <a:r>
              <a:rPr lang="en-US" b="1" dirty="0"/>
              <a:t>Pulmonary hypertension</a:t>
            </a:r>
          </a:p>
          <a:p>
            <a:pPr marL="285750" indent="-285750">
              <a:lnSpc>
                <a:spcPct val="120000"/>
              </a:lnSpc>
              <a:buFont typeface="Arial" panose="020B0604020202020204" pitchFamily="34" charset="0"/>
              <a:buChar char="•"/>
            </a:pPr>
            <a:r>
              <a:rPr lang="en-US" b="1" dirty="0"/>
              <a:t>Cyanotic congenital heart dis</a:t>
            </a:r>
            <a:r>
              <a:rPr lang="en-US" sz="1600" b="1" dirty="0"/>
              <a:t>ease</a:t>
            </a:r>
          </a:p>
          <a:p>
            <a:endParaRPr lang="en-CA" dirty="0"/>
          </a:p>
        </p:txBody>
      </p:sp>
    </p:spTree>
    <p:extLst>
      <p:ext uri="{BB962C8B-B14F-4D97-AF65-F5344CB8AC3E}">
        <p14:creationId xmlns:p14="http://schemas.microsoft.com/office/powerpoint/2010/main" val="41979943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C74C8734-9A3D-46FB-BB68-EF52E62328D6}"/>
              </a:ext>
            </a:extLst>
          </p:cNvPr>
          <p:cNvSpPr>
            <a:spLocks noGrp="1"/>
          </p:cNvSpPr>
          <p:nvPr>
            <p:ph type="ctrTitle"/>
          </p:nvPr>
        </p:nvSpPr>
        <p:spPr>
          <a:xfrm>
            <a:off x="222738" y="2293033"/>
            <a:ext cx="11746523" cy="1280159"/>
          </a:xfrm>
        </p:spPr>
        <p:txBody>
          <a:bodyPr>
            <a:normAutofit/>
          </a:bodyPr>
          <a:lstStyle/>
          <a:p>
            <a:r>
              <a:rPr lang="en-US" sz="3200" dirty="0">
                <a:cs typeface="Calibri" panose="020F0502020204030204" pitchFamily="34" charset="0"/>
              </a:rPr>
              <a:t>Introduction to Building a Cardiovascular Screening and </a:t>
            </a:r>
          </a:p>
          <a:p>
            <a:r>
              <a:rPr lang="en-US" sz="3200" dirty="0">
                <a:cs typeface="Calibri" panose="020F0502020204030204" pitchFamily="34" charset="0"/>
              </a:rPr>
              <a:t>Care of the Athlete Program (CSCAP)</a:t>
            </a:r>
          </a:p>
        </p:txBody>
      </p:sp>
      <p:sp>
        <p:nvSpPr>
          <p:cNvPr id="6" name="Title 3">
            <a:extLst>
              <a:ext uri="{FF2B5EF4-FFF2-40B4-BE49-F238E27FC236}">
                <a16:creationId xmlns:a16="http://schemas.microsoft.com/office/drawing/2014/main" id="{8E940F96-83EC-4D04-9429-3A375009C990}"/>
              </a:ext>
            </a:extLst>
          </p:cNvPr>
          <p:cNvSpPr txBox="1">
            <a:spLocks/>
          </p:cNvSpPr>
          <p:nvPr/>
        </p:nvSpPr>
        <p:spPr>
          <a:xfrm>
            <a:off x="3912856" y="3910817"/>
            <a:ext cx="4366285" cy="6572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rgbClr val="FF0000"/>
                </a:solidFill>
                <a:latin typeface="+mj-lt"/>
                <a:ea typeface="+mj-ea"/>
                <a:cs typeface="+mj-cs"/>
              </a:defRPr>
            </a:lvl1pPr>
          </a:lstStyle>
          <a:p>
            <a:r>
              <a:rPr lang="en-US" sz="2400" dirty="0">
                <a:solidFill>
                  <a:schemeClr val="tx1"/>
                </a:solidFill>
              </a:rPr>
              <a:t>Dr. Amer M Johri</a:t>
            </a:r>
            <a:endParaRPr lang="en-CA" sz="2400" dirty="0">
              <a:solidFill>
                <a:schemeClr val="tx1"/>
              </a:solidFill>
            </a:endParaRPr>
          </a:p>
        </p:txBody>
      </p:sp>
    </p:spTree>
    <p:extLst>
      <p:ext uri="{BB962C8B-B14F-4D97-AF65-F5344CB8AC3E}">
        <p14:creationId xmlns:p14="http://schemas.microsoft.com/office/powerpoint/2010/main" val="38097032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t>Some Fundamental Considerations</a:t>
            </a:r>
            <a:endParaRPr lang="en-CA" sz="4000" b="1" dirty="0"/>
          </a:p>
        </p:txBody>
      </p:sp>
      <p:sp>
        <p:nvSpPr>
          <p:cNvPr id="3" name="Content Placeholder 2"/>
          <p:cNvSpPr>
            <a:spLocks noGrp="1"/>
          </p:cNvSpPr>
          <p:nvPr>
            <p:ph idx="1"/>
          </p:nvPr>
        </p:nvSpPr>
        <p:spPr>
          <a:xfrm>
            <a:off x="655320" y="1541145"/>
            <a:ext cx="10886440" cy="4351338"/>
          </a:xfrm>
        </p:spPr>
        <p:txBody>
          <a:bodyPr/>
          <a:lstStyle/>
          <a:p>
            <a:pPr marL="0" indent="0" algn="ctr">
              <a:buNone/>
            </a:pPr>
            <a:r>
              <a:rPr lang="en-US" dirty="0"/>
              <a:t>The need for a planned approach to the management of CV Emergencies by Sport Organizations and Institutions</a:t>
            </a:r>
          </a:p>
          <a:p>
            <a:pPr marL="0" indent="0">
              <a:buNone/>
            </a:pPr>
            <a:endParaRPr lang="en-US" dirty="0"/>
          </a:p>
          <a:p>
            <a:pPr marL="0" indent="0">
              <a:buNone/>
            </a:pPr>
            <a:endParaRPr lang="en-CA"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499" b="13301"/>
          <a:stretch/>
        </p:blipFill>
        <p:spPr>
          <a:xfrm>
            <a:off x="8828704" y="2692465"/>
            <a:ext cx="3028016" cy="1872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560" y="2678041"/>
            <a:ext cx="2326640" cy="195191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9020" y="2702625"/>
            <a:ext cx="2188210" cy="218821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36240" y="2698361"/>
            <a:ext cx="2873208" cy="1916430"/>
          </a:xfrm>
          <a:prstGeom prst="rect">
            <a:avLst/>
          </a:prstGeom>
          <a:ln>
            <a:solidFill>
              <a:schemeClr val="tx1"/>
            </a:solidFill>
          </a:ln>
        </p:spPr>
      </p:pic>
      <p:sp>
        <p:nvSpPr>
          <p:cNvPr id="10" name="TextBox 9"/>
          <p:cNvSpPr txBox="1"/>
          <p:nvPr/>
        </p:nvSpPr>
        <p:spPr>
          <a:xfrm>
            <a:off x="711200" y="5271254"/>
            <a:ext cx="10791800" cy="461665"/>
          </a:xfrm>
          <a:prstGeom prst="rect">
            <a:avLst/>
          </a:prstGeom>
          <a:noFill/>
        </p:spPr>
        <p:txBody>
          <a:bodyPr wrap="none" rtlCol="0">
            <a:spAutoFit/>
          </a:bodyPr>
          <a:lstStyle/>
          <a:p>
            <a:r>
              <a:rPr lang="en-US" sz="2400" b="1" i="1" dirty="0"/>
              <a:t>“These are the bedrock of a CV screening and care of athletes programme (CSCAP)”</a:t>
            </a:r>
            <a:endParaRPr lang="en-CA" sz="2400" b="1" i="1" dirty="0"/>
          </a:p>
        </p:txBody>
      </p:sp>
    </p:spTree>
    <p:extLst>
      <p:ext uri="{BB962C8B-B14F-4D97-AF65-F5344CB8AC3E}">
        <p14:creationId xmlns:p14="http://schemas.microsoft.com/office/powerpoint/2010/main" val="39702775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49493"/>
            <a:ext cx="10515600" cy="1325563"/>
          </a:xfrm>
        </p:spPr>
        <p:txBody>
          <a:bodyPr>
            <a:normAutofit/>
          </a:bodyPr>
          <a:lstStyle/>
          <a:p>
            <a:pPr algn="ctr"/>
            <a:r>
              <a:rPr lang="en-US" sz="4000" b="1" dirty="0"/>
              <a:t>Basic Requirements – AEDs – Education of Personnel &amp; MAPs</a:t>
            </a:r>
          </a:p>
        </p:txBody>
      </p:sp>
      <p:sp>
        <p:nvSpPr>
          <p:cNvPr id="3" name="Content Placeholder 2"/>
          <p:cNvSpPr>
            <a:spLocks noGrp="1"/>
          </p:cNvSpPr>
          <p:nvPr>
            <p:ph idx="1"/>
          </p:nvPr>
        </p:nvSpPr>
        <p:spPr>
          <a:xfrm>
            <a:off x="218440" y="2356340"/>
            <a:ext cx="11755120" cy="1631937"/>
          </a:xfrm>
        </p:spPr>
        <p:txBody>
          <a:bodyPr>
            <a:normAutofit/>
          </a:bodyPr>
          <a:lstStyle/>
          <a:p>
            <a:pPr marL="0" indent="0" algn="ctr">
              <a:buNone/>
            </a:pPr>
            <a:r>
              <a:rPr lang="en-US" dirty="0"/>
              <a:t>“Training in cardiopulmonary resuscitation (CPR), the availability of automated external defibrillators (AEDs) in key activity (competition and training) spaces, and the creation of emergency management protocols should be standard.”</a:t>
            </a: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7724" y="4554444"/>
            <a:ext cx="950645" cy="1216824"/>
          </a:xfrm>
          <a:prstGeom prst="rect">
            <a:avLst/>
          </a:prstGeom>
        </p:spPr>
      </p:pic>
      <p:pic>
        <p:nvPicPr>
          <p:cNvPr id="14"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786" t="22211" r="34377" b="28387"/>
          <a:stretch/>
        </p:blipFill>
        <p:spPr>
          <a:xfrm>
            <a:off x="1834984" y="4761410"/>
            <a:ext cx="1764000" cy="756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4963" y="4501660"/>
            <a:ext cx="2730433" cy="1369621"/>
          </a:xfrm>
          <a:prstGeom prst="rect">
            <a:avLst/>
          </a:prstGeom>
        </p:spPr>
      </p:pic>
    </p:spTree>
    <p:extLst>
      <p:ext uri="{BB962C8B-B14F-4D97-AF65-F5344CB8AC3E}">
        <p14:creationId xmlns:p14="http://schemas.microsoft.com/office/powerpoint/2010/main" val="11567706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EFFB456-4323-4CC7-8001-F657998DA83D}"/>
              </a:ext>
            </a:extLst>
          </p:cNvPr>
          <p:cNvSpPr/>
          <p:nvPr/>
        </p:nvSpPr>
        <p:spPr>
          <a:xfrm>
            <a:off x="838199" y="1783700"/>
            <a:ext cx="10670345" cy="224324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838200" y="161925"/>
            <a:ext cx="10515600" cy="1325563"/>
          </a:xfrm>
        </p:spPr>
        <p:txBody>
          <a:bodyPr>
            <a:normAutofit/>
          </a:bodyPr>
          <a:lstStyle/>
          <a:p>
            <a:pPr algn="ctr"/>
            <a:r>
              <a:rPr lang="en-US" sz="4000" b="1" dirty="0"/>
              <a:t>Recommendation #7</a:t>
            </a:r>
          </a:p>
        </p:txBody>
      </p:sp>
      <p:sp>
        <p:nvSpPr>
          <p:cNvPr id="3" name="Content Placeholder 2"/>
          <p:cNvSpPr>
            <a:spLocks noGrp="1"/>
          </p:cNvSpPr>
          <p:nvPr>
            <p:ph idx="1"/>
          </p:nvPr>
        </p:nvSpPr>
        <p:spPr>
          <a:xfrm>
            <a:off x="848368" y="1905878"/>
            <a:ext cx="10670345" cy="2081578"/>
          </a:xfrm>
        </p:spPr>
        <p:txBody>
          <a:bodyPr>
            <a:normAutofit/>
          </a:bodyPr>
          <a:lstStyle/>
          <a:p>
            <a:pPr marL="0" indent="0">
              <a:buNone/>
            </a:pPr>
            <a:r>
              <a:rPr lang="en-US" sz="2400" dirty="0"/>
              <a:t>We recommend the creation of specific policies and protocols for the delivery of medical action plans specific to cardiac emergencies in all competitive sport settings and as the foundation of a Cardiovascular Screening and Care of Athletes Program (CSCAP).</a:t>
            </a:r>
          </a:p>
          <a:p>
            <a:pPr marL="0" indent="0">
              <a:buNone/>
            </a:pPr>
            <a:r>
              <a:rPr lang="en-US" sz="2400" b="1" dirty="0"/>
              <a:t>Strong Recommendation, High-Quality Evidence</a:t>
            </a:r>
            <a:endParaRPr lang="en-CA" sz="2400" b="1" dirty="0"/>
          </a:p>
          <a:p>
            <a:pPr marL="0" indent="0">
              <a:buNone/>
            </a:pPr>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9209" b="19924"/>
          <a:stretch/>
        </p:blipFill>
        <p:spPr>
          <a:xfrm>
            <a:off x="10226040" y="4952122"/>
            <a:ext cx="1981200" cy="10800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52230" y="4897386"/>
            <a:ext cx="1223010" cy="1223010"/>
          </a:xfrm>
          <a:prstGeom prst="rect">
            <a:avLst/>
          </a:prstGeom>
          <a:ln>
            <a:noFill/>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0754" y="4878118"/>
            <a:ext cx="1827472" cy="1261545"/>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b="12150"/>
          <a:stretch/>
        </p:blipFill>
        <p:spPr>
          <a:xfrm>
            <a:off x="4104640" y="4866396"/>
            <a:ext cx="2553038" cy="1261544"/>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539" r="29902"/>
          <a:stretch/>
        </p:blipFill>
        <p:spPr>
          <a:xfrm>
            <a:off x="2289280" y="4742398"/>
            <a:ext cx="1856000" cy="1477952"/>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7323" y="4772854"/>
            <a:ext cx="1961075" cy="1307383"/>
          </a:xfrm>
          <a:prstGeom prst="rect">
            <a:avLst/>
          </a:prstGeom>
        </p:spPr>
      </p:pic>
    </p:spTree>
    <p:extLst>
      <p:ext uri="{BB962C8B-B14F-4D97-AF65-F5344CB8AC3E}">
        <p14:creationId xmlns:p14="http://schemas.microsoft.com/office/powerpoint/2010/main" val="28651554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786" t="22211" r="34377" b="28387"/>
          <a:stretch/>
        </p:blipFill>
        <p:spPr>
          <a:xfrm>
            <a:off x="6245469" y="5654833"/>
            <a:ext cx="1764000" cy="7560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6032" y="5702963"/>
            <a:ext cx="602883" cy="771689"/>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3342" y="689831"/>
            <a:ext cx="8343900" cy="1000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4333" y="437820"/>
            <a:ext cx="4324350" cy="23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26508" y="2132054"/>
            <a:ext cx="11533157" cy="769441"/>
          </a:xfrm>
          <a:prstGeom prst="rect">
            <a:avLst/>
          </a:prstGeom>
          <a:noFill/>
        </p:spPr>
        <p:txBody>
          <a:bodyPr wrap="none" rtlCol="0">
            <a:spAutoFit/>
          </a:bodyPr>
          <a:lstStyle/>
          <a:p>
            <a:pPr algn="ctr"/>
            <a:r>
              <a:rPr lang="en-US" sz="2200" dirty="0"/>
              <a:t>28 SCA - </a:t>
            </a:r>
            <a:r>
              <a:rPr lang="en-US" sz="2200" b="1" dirty="0"/>
              <a:t>all</a:t>
            </a:r>
            <a:r>
              <a:rPr lang="en-US" sz="2200" dirty="0"/>
              <a:t> had return of spontaneous circulation and all had a </a:t>
            </a:r>
            <a:r>
              <a:rPr lang="en-US" sz="2200" dirty="0" err="1"/>
              <a:t>favourable</a:t>
            </a:r>
            <a:r>
              <a:rPr lang="en-US" sz="2200" dirty="0"/>
              <a:t> neurological outcome</a:t>
            </a:r>
          </a:p>
          <a:p>
            <a:pPr algn="ctr"/>
            <a:r>
              <a:rPr lang="en-US" sz="2200" dirty="0"/>
              <a:t>Compelling evidence of the benefit of an organized approach to the delivery of CPR and use of AEDs</a:t>
            </a:r>
            <a:endParaRPr lang="en-CA" sz="2200" dirty="0"/>
          </a:p>
        </p:txBody>
      </p:sp>
      <p:sp>
        <p:nvSpPr>
          <p:cNvPr id="9" name="TextBox 8"/>
          <p:cNvSpPr txBox="1"/>
          <p:nvPr/>
        </p:nvSpPr>
        <p:spPr>
          <a:xfrm>
            <a:off x="4123624" y="4629964"/>
            <a:ext cx="3924279" cy="338554"/>
          </a:xfrm>
          <a:prstGeom prst="rect">
            <a:avLst/>
          </a:prstGeom>
          <a:noFill/>
        </p:spPr>
        <p:txBody>
          <a:bodyPr wrap="square" rtlCol="0">
            <a:spAutoFit/>
          </a:bodyPr>
          <a:lstStyle/>
          <a:p>
            <a:r>
              <a:rPr lang="en-US" sz="1600" dirty="0" err="1"/>
              <a:t>Aschieri</a:t>
            </a:r>
            <a:r>
              <a:rPr lang="en-US" sz="1600" dirty="0"/>
              <a:t> D, et al. </a:t>
            </a:r>
            <a:r>
              <a:rPr lang="en-US" sz="1600" i="1" dirty="0"/>
              <a:t>Heart 2</a:t>
            </a:r>
            <a:r>
              <a:rPr lang="en-US" sz="1600" dirty="0"/>
              <a:t>018;104:1344-1349</a:t>
            </a:r>
            <a:endParaRPr lang="en-CA" sz="1600" i="1" dirty="0"/>
          </a:p>
        </p:txBody>
      </p:sp>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05150" y="3249492"/>
            <a:ext cx="5981700" cy="1390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4042801" y="1573804"/>
            <a:ext cx="3692229" cy="338554"/>
          </a:xfrm>
          <a:prstGeom prst="rect">
            <a:avLst/>
          </a:prstGeom>
          <a:noFill/>
        </p:spPr>
        <p:txBody>
          <a:bodyPr wrap="none" rtlCol="0">
            <a:spAutoFit/>
          </a:bodyPr>
          <a:lstStyle/>
          <a:p>
            <a:r>
              <a:rPr lang="en-US" sz="1600" dirty="0" err="1"/>
              <a:t>Kinoshi</a:t>
            </a:r>
            <a:r>
              <a:rPr lang="en-US" sz="1600" dirty="0"/>
              <a:t> T, et al. </a:t>
            </a:r>
            <a:r>
              <a:rPr lang="en-US" sz="1600" i="1" dirty="0"/>
              <a:t>N </a:t>
            </a:r>
            <a:r>
              <a:rPr lang="en-US" sz="1600" i="1" dirty="0" err="1"/>
              <a:t>Engl</a:t>
            </a:r>
            <a:r>
              <a:rPr lang="en-US" sz="1600" i="1" dirty="0"/>
              <a:t> J Med </a:t>
            </a:r>
            <a:r>
              <a:rPr lang="en-US" sz="1600" dirty="0"/>
              <a:t>2018:379:5;</a:t>
            </a:r>
            <a:endParaRPr lang="en-CA" sz="1600" dirty="0"/>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75238" y="3408484"/>
            <a:ext cx="1588477" cy="794239"/>
          </a:xfrm>
          <a:prstGeom prst="rect">
            <a:avLst/>
          </a:prstGeom>
        </p:spPr>
      </p:pic>
      <p:sp>
        <p:nvSpPr>
          <p:cNvPr id="18" name="TextBox 17"/>
          <p:cNvSpPr txBox="1"/>
          <p:nvPr/>
        </p:nvSpPr>
        <p:spPr>
          <a:xfrm>
            <a:off x="326508" y="5068752"/>
            <a:ext cx="11766619" cy="430887"/>
          </a:xfrm>
          <a:prstGeom prst="rect">
            <a:avLst/>
          </a:prstGeom>
          <a:noFill/>
          <a:ln>
            <a:solidFill>
              <a:srgbClr val="C00000"/>
            </a:solidFill>
          </a:ln>
        </p:spPr>
        <p:txBody>
          <a:bodyPr wrap="none" rtlCol="0">
            <a:spAutoFit/>
          </a:bodyPr>
          <a:lstStyle/>
          <a:p>
            <a:r>
              <a:rPr lang="en-US" sz="2200" dirty="0">
                <a:solidFill>
                  <a:srgbClr val="D60000"/>
                </a:solidFill>
              </a:rPr>
              <a:t>“Neurologically intact survival rates were </a:t>
            </a:r>
            <a:r>
              <a:rPr lang="en-US" sz="2200" b="1" dirty="0">
                <a:solidFill>
                  <a:srgbClr val="D60000"/>
                </a:solidFill>
              </a:rPr>
              <a:t>93%</a:t>
            </a:r>
            <a:r>
              <a:rPr lang="en-US" sz="2200" dirty="0">
                <a:solidFill>
                  <a:srgbClr val="D60000"/>
                </a:solidFill>
              </a:rPr>
              <a:t> in centres with on site AED and </a:t>
            </a:r>
            <a:r>
              <a:rPr lang="en-US" sz="2200" b="1" dirty="0">
                <a:solidFill>
                  <a:srgbClr val="D60000"/>
                </a:solidFill>
              </a:rPr>
              <a:t>9%</a:t>
            </a:r>
            <a:r>
              <a:rPr lang="en-US" sz="2200" dirty="0">
                <a:solidFill>
                  <a:srgbClr val="D60000"/>
                </a:solidFill>
              </a:rPr>
              <a:t> in centres without.”</a:t>
            </a:r>
            <a:endParaRPr lang="en-CA" sz="2200" dirty="0">
              <a:solidFill>
                <a:srgbClr val="D60000"/>
              </a:solidFill>
            </a:endParaRPr>
          </a:p>
        </p:txBody>
      </p:sp>
      <p:cxnSp>
        <p:nvCxnSpPr>
          <p:cNvPr id="12" name="Straight Connector 11"/>
          <p:cNvCxnSpPr>
            <a:cxnSpLocks/>
          </p:cNvCxnSpPr>
          <p:nvPr/>
        </p:nvCxnSpPr>
        <p:spPr>
          <a:xfrm flipV="1">
            <a:off x="1756611" y="3068053"/>
            <a:ext cx="8710631" cy="2406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14555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35676" y="2277009"/>
            <a:ext cx="8653670" cy="1579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0925" y="1404738"/>
            <a:ext cx="8225630" cy="659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2006" y="4328547"/>
            <a:ext cx="8614150" cy="1586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951" y="325864"/>
            <a:ext cx="8086725" cy="94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65581" y="124373"/>
            <a:ext cx="4362450" cy="29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646817" y="1552925"/>
            <a:ext cx="2830394" cy="584775"/>
          </a:xfrm>
          <a:prstGeom prst="rect">
            <a:avLst/>
          </a:prstGeom>
          <a:noFill/>
        </p:spPr>
        <p:txBody>
          <a:bodyPr wrap="square" rtlCol="0">
            <a:spAutoFit/>
          </a:bodyPr>
          <a:lstStyle/>
          <a:p>
            <a:r>
              <a:rPr lang="en-US" sz="1600" dirty="0" err="1"/>
              <a:t>Kinoshi</a:t>
            </a:r>
            <a:r>
              <a:rPr lang="en-US" sz="1600" dirty="0"/>
              <a:t> T, et al. </a:t>
            </a:r>
            <a:r>
              <a:rPr lang="en-US" sz="1600" i="1" dirty="0"/>
              <a:t>N </a:t>
            </a:r>
            <a:r>
              <a:rPr lang="en-US" sz="1600" i="1" dirty="0" err="1"/>
              <a:t>Engl</a:t>
            </a:r>
            <a:r>
              <a:rPr lang="en-US" sz="1600" i="1" dirty="0"/>
              <a:t> J Med </a:t>
            </a:r>
            <a:r>
              <a:rPr lang="en-US" sz="1600" dirty="0"/>
              <a:t>2018:379:5;</a:t>
            </a:r>
            <a:endParaRPr lang="en-CA" sz="1600" dirty="0"/>
          </a:p>
        </p:txBody>
      </p:sp>
      <p:cxnSp>
        <p:nvCxnSpPr>
          <p:cNvPr id="5" name="Straight Connector 4"/>
          <p:cNvCxnSpPr>
            <a:cxnSpLocks/>
          </p:cNvCxnSpPr>
          <p:nvPr/>
        </p:nvCxnSpPr>
        <p:spPr>
          <a:xfrm flipV="1">
            <a:off x="7743718" y="3248156"/>
            <a:ext cx="763869" cy="486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cxnSpLocks/>
          </p:cNvCxnSpPr>
          <p:nvPr/>
        </p:nvCxnSpPr>
        <p:spPr>
          <a:xfrm flipV="1">
            <a:off x="7743718" y="3707342"/>
            <a:ext cx="763869" cy="486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cxnSpLocks/>
          </p:cNvCxnSpPr>
          <p:nvPr/>
        </p:nvCxnSpPr>
        <p:spPr>
          <a:xfrm>
            <a:off x="7743718" y="5346212"/>
            <a:ext cx="490053"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cxnSpLocks/>
          </p:cNvCxnSpPr>
          <p:nvPr/>
        </p:nvCxnSpPr>
        <p:spPr>
          <a:xfrm>
            <a:off x="7752596" y="5598739"/>
            <a:ext cx="50818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2BCEEA8A-7569-4166-B3D1-E2DB0759BD39}"/>
              </a:ext>
            </a:extLst>
          </p:cNvPr>
          <p:cNvCxnSpPr>
            <a:cxnSpLocks/>
          </p:cNvCxnSpPr>
          <p:nvPr/>
        </p:nvCxnSpPr>
        <p:spPr>
          <a:xfrm flipH="1">
            <a:off x="8584222" y="3161857"/>
            <a:ext cx="479879"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AAF923A-0747-4BEA-9EEA-FD0AADC02297}"/>
              </a:ext>
            </a:extLst>
          </p:cNvPr>
          <p:cNvCxnSpPr>
            <a:cxnSpLocks/>
          </p:cNvCxnSpPr>
          <p:nvPr/>
        </p:nvCxnSpPr>
        <p:spPr>
          <a:xfrm flipH="1">
            <a:off x="8601978" y="3573673"/>
            <a:ext cx="462123"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8E33095-BB9C-411B-A402-2A9999547649}"/>
              </a:ext>
            </a:extLst>
          </p:cNvPr>
          <p:cNvCxnSpPr>
            <a:cxnSpLocks/>
          </p:cNvCxnSpPr>
          <p:nvPr/>
        </p:nvCxnSpPr>
        <p:spPr>
          <a:xfrm flipH="1">
            <a:off x="8386091" y="5249936"/>
            <a:ext cx="518212"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504BCFB-B817-4CB9-9713-14A6E0D8D470}"/>
              </a:ext>
            </a:extLst>
          </p:cNvPr>
          <p:cNvCxnSpPr>
            <a:cxnSpLocks/>
          </p:cNvCxnSpPr>
          <p:nvPr/>
        </p:nvCxnSpPr>
        <p:spPr>
          <a:xfrm flipH="1">
            <a:off x="8386091" y="5528262"/>
            <a:ext cx="518212"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77777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22623A7-BBC1-48A2-B575-07A927776531}"/>
              </a:ext>
            </a:extLst>
          </p:cNvPr>
          <p:cNvSpPr/>
          <p:nvPr/>
        </p:nvSpPr>
        <p:spPr>
          <a:xfrm>
            <a:off x="760826" y="1442251"/>
            <a:ext cx="10670345" cy="240490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838200" y="161925"/>
            <a:ext cx="10515600" cy="1325563"/>
          </a:xfrm>
        </p:spPr>
        <p:txBody>
          <a:bodyPr>
            <a:normAutofit/>
          </a:bodyPr>
          <a:lstStyle/>
          <a:p>
            <a:pPr algn="ctr"/>
            <a:r>
              <a:rPr lang="en-US" sz="4000" b="1" dirty="0"/>
              <a:t>Recommendation</a:t>
            </a:r>
            <a:r>
              <a:rPr lang="en-US" sz="4000" b="1" i="1" dirty="0">
                <a:latin typeface="+mn-lt"/>
              </a:rPr>
              <a:t> </a:t>
            </a:r>
            <a:r>
              <a:rPr lang="en-US" sz="4000" b="1" dirty="0"/>
              <a:t>#8</a:t>
            </a:r>
          </a:p>
        </p:txBody>
      </p:sp>
      <p:sp>
        <p:nvSpPr>
          <p:cNvPr id="3" name="Content Placeholder 2"/>
          <p:cNvSpPr>
            <a:spLocks noGrp="1"/>
          </p:cNvSpPr>
          <p:nvPr>
            <p:ph idx="1"/>
          </p:nvPr>
        </p:nvSpPr>
        <p:spPr>
          <a:xfrm>
            <a:off x="1049801" y="1622829"/>
            <a:ext cx="10092397" cy="2231719"/>
          </a:xfrm>
        </p:spPr>
        <p:txBody>
          <a:bodyPr>
            <a:normAutofit fontScale="92500" lnSpcReduction="10000"/>
          </a:bodyPr>
          <a:lstStyle/>
          <a:p>
            <a:pPr marL="0" indent="0">
              <a:buNone/>
            </a:pPr>
            <a:r>
              <a:rPr lang="en-US" dirty="0"/>
              <a:t>We recommend that all educational and recreational facilities with athletic or sports programs must have AEDs located to ensure rapid access and initiation of defibrillation in less than 3 minutes.  They should be placed within close proximity to, if not within, all physical activity spaces used by athletes.</a:t>
            </a:r>
          </a:p>
          <a:p>
            <a:pPr marL="0" indent="0">
              <a:buNone/>
            </a:pPr>
            <a:r>
              <a:rPr lang="en-US" b="1" dirty="0"/>
              <a:t>Strong recommendation, moderate level of evidence.</a:t>
            </a:r>
          </a:p>
          <a:p>
            <a:pPr marL="0" indent="0">
              <a:buNone/>
            </a:pP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26040" y="4671088"/>
            <a:ext cx="1981200" cy="15240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52230" y="5014616"/>
            <a:ext cx="1223010" cy="1223010"/>
          </a:xfrm>
          <a:prstGeom prst="rect">
            <a:avLst/>
          </a:prstGeom>
          <a:ln>
            <a:noFill/>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4200" y="4948456"/>
            <a:ext cx="1827472" cy="1261545"/>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b="12150"/>
          <a:stretch/>
        </p:blipFill>
        <p:spPr>
          <a:xfrm>
            <a:off x="4104640" y="4913288"/>
            <a:ext cx="2553038" cy="1261544"/>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539" r="29902"/>
          <a:stretch/>
        </p:blipFill>
        <p:spPr>
          <a:xfrm>
            <a:off x="2289280" y="4496215"/>
            <a:ext cx="1856000" cy="1477952"/>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1140" y="4561840"/>
            <a:ext cx="2179320" cy="1452880"/>
          </a:xfrm>
          <a:prstGeom prst="rect">
            <a:avLst/>
          </a:prstGeom>
        </p:spPr>
      </p:pic>
    </p:spTree>
    <p:extLst>
      <p:ext uri="{BB962C8B-B14F-4D97-AF65-F5344CB8AC3E}">
        <p14:creationId xmlns:p14="http://schemas.microsoft.com/office/powerpoint/2010/main" val="20477114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t>More Fundamental Considerations</a:t>
            </a:r>
            <a:endParaRPr lang="en-CA" sz="4000" b="1" dirty="0"/>
          </a:p>
        </p:txBody>
      </p:sp>
      <p:sp>
        <p:nvSpPr>
          <p:cNvPr id="3" name="Content Placeholder 2"/>
          <p:cNvSpPr>
            <a:spLocks noGrp="1"/>
          </p:cNvSpPr>
          <p:nvPr>
            <p:ph idx="1"/>
          </p:nvPr>
        </p:nvSpPr>
        <p:spPr>
          <a:xfrm>
            <a:off x="655320" y="1541145"/>
            <a:ext cx="10886440" cy="4351338"/>
          </a:xfrm>
        </p:spPr>
        <p:txBody>
          <a:bodyPr/>
          <a:lstStyle/>
          <a:p>
            <a:pPr marL="0" indent="0" algn="ctr">
              <a:buNone/>
            </a:pPr>
            <a:r>
              <a:rPr lang="en-US" dirty="0"/>
              <a:t>The need for a planned approach to the management of CV Emergencies by Sport Organizations and Institutions</a:t>
            </a:r>
          </a:p>
          <a:p>
            <a:pPr marL="0" indent="0">
              <a:buNone/>
            </a:pPr>
            <a:endParaRPr lang="en-US" dirty="0"/>
          </a:p>
          <a:p>
            <a:pPr marL="0" indent="0">
              <a:buNone/>
            </a:pPr>
            <a:endParaRPr lang="en-CA"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3825" y="2692401"/>
            <a:ext cx="3806175" cy="214231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0999" y="2692400"/>
            <a:ext cx="2993631" cy="2142317"/>
          </a:xfrm>
          <a:prstGeom prst="rect">
            <a:avLst/>
          </a:prstGeom>
        </p:spPr>
      </p:pic>
      <p:sp>
        <p:nvSpPr>
          <p:cNvPr id="10" name="TextBox 9"/>
          <p:cNvSpPr txBox="1"/>
          <p:nvPr/>
        </p:nvSpPr>
        <p:spPr>
          <a:xfrm>
            <a:off x="1273825" y="5082239"/>
            <a:ext cx="9812045" cy="584775"/>
          </a:xfrm>
          <a:prstGeom prst="rect">
            <a:avLst/>
          </a:prstGeom>
          <a:noFill/>
        </p:spPr>
        <p:txBody>
          <a:bodyPr wrap="none" rtlCol="0">
            <a:spAutoFit/>
          </a:bodyPr>
          <a:lstStyle/>
          <a:p>
            <a:r>
              <a:rPr lang="en-US" sz="3200" b="1" dirty="0">
                <a:solidFill>
                  <a:srgbClr val="C00000"/>
                </a:solidFill>
              </a:rPr>
              <a:t>Education of Personnel and Medical Action Plans (MAPs)</a:t>
            </a:r>
            <a:endParaRPr lang="en-CA" sz="3200" b="1" dirty="0">
              <a:solidFill>
                <a:srgbClr val="C00000"/>
              </a:solidFill>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2220" y="2692401"/>
            <a:ext cx="2019300" cy="2160568"/>
          </a:xfrm>
          <a:prstGeom prst="rect">
            <a:avLst/>
          </a:prstGeom>
        </p:spPr>
      </p:pic>
    </p:spTree>
    <p:extLst>
      <p:ext uri="{BB962C8B-B14F-4D97-AF65-F5344CB8AC3E}">
        <p14:creationId xmlns:p14="http://schemas.microsoft.com/office/powerpoint/2010/main" val="30242769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F8A206D-1879-45E0-BD1C-E00B0E6532EE}"/>
              </a:ext>
            </a:extLst>
          </p:cNvPr>
          <p:cNvSpPr/>
          <p:nvPr/>
        </p:nvSpPr>
        <p:spPr>
          <a:xfrm>
            <a:off x="838200" y="1983974"/>
            <a:ext cx="10670345" cy="289005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838200" y="161925"/>
            <a:ext cx="10515600" cy="1325563"/>
          </a:xfrm>
        </p:spPr>
        <p:txBody>
          <a:bodyPr>
            <a:normAutofit/>
          </a:bodyPr>
          <a:lstStyle/>
          <a:p>
            <a:pPr algn="ctr"/>
            <a:r>
              <a:rPr lang="en-US" sz="4000" b="1" dirty="0"/>
              <a:t>Recommendation #9</a:t>
            </a:r>
          </a:p>
        </p:txBody>
      </p:sp>
      <p:sp>
        <p:nvSpPr>
          <p:cNvPr id="3" name="Content Placeholder 2"/>
          <p:cNvSpPr>
            <a:spLocks noGrp="1"/>
          </p:cNvSpPr>
          <p:nvPr>
            <p:ph idx="1"/>
          </p:nvPr>
        </p:nvSpPr>
        <p:spPr>
          <a:xfrm>
            <a:off x="975436" y="2080762"/>
            <a:ext cx="10621889" cy="3433363"/>
          </a:xfrm>
        </p:spPr>
        <p:txBody>
          <a:bodyPr>
            <a:normAutofit/>
          </a:bodyPr>
          <a:lstStyle/>
          <a:p>
            <a:pPr marL="0" indent="0">
              <a:buNone/>
            </a:pPr>
            <a:r>
              <a:rPr lang="en-US" sz="2400" dirty="0"/>
              <a:t>We recommend that because athletes, team staff and referees are most likely to initially witness and attend a collapsed athlete, that at a minimum, team staff and referees be trained in CPR and be familiar with the use of AEDs, rehearse the MAP at their own facility, and be familiar with MAPs at other sporting facilities.  Despite the low incidence of SCD in athletes, it is recommended that SCA be considered as the likely cause of an athlete’s non-traumatic collapse during sport.</a:t>
            </a:r>
          </a:p>
          <a:p>
            <a:pPr marL="0" indent="0">
              <a:buNone/>
            </a:pPr>
            <a:r>
              <a:rPr lang="en-US" b="1" dirty="0"/>
              <a:t>Strong Recommendation, Moderate Quality Evidence</a:t>
            </a:r>
            <a:endParaRPr lang="en-CA" b="1" dirty="0"/>
          </a:p>
        </p:txBody>
      </p:sp>
    </p:spTree>
    <p:extLst>
      <p:ext uri="{BB962C8B-B14F-4D97-AF65-F5344CB8AC3E}">
        <p14:creationId xmlns:p14="http://schemas.microsoft.com/office/powerpoint/2010/main" val="37711187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063"/>
            <a:ext cx="10515600" cy="1325563"/>
          </a:xfrm>
        </p:spPr>
        <p:txBody>
          <a:bodyPr>
            <a:normAutofit/>
          </a:bodyPr>
          <a:lstStyle/>
          <a:p>
            <a:pPr algn="ctr"/>
            <a:r>
              <a:rPr lang="en-US" sz="4000" dirty="0"/>
              <a:t>Summary</a:t>
            </a:r>
            <a:endParaRPr lang="en-CA" sz="4000" dirty="0"/>
          </a:p>
        </p:txBody>
      </p:sp>
      <p:sp>
        <p:nvSpPr>
          <p:cNvPr id="3" name="Content Placeholder 2"/>
          <p:cNvSpPr>
            <a:spLocks noGrp="1"/>
          </p:cNvSpPr>
          <p:nvPr>
            <p:ph idx="1"/>
          </p:nvPr>
        </p:nvSpPr>
        <p:spPr>
          <a:xfrm>
            <a:off x="838200" y="1555996"/>
            <a:ext cx="10515600" cy="4351338"/>
          </a:xfrm>
        </p:spPr>
        <p:txBody>
          <a:bodyPr/>
          <a:lstStyle/>
          <a:p>
            <a:r>
              <a:rPr lang="en-US" sz="2400" dirty="0"/>
              <a:t>A sequential, tiered approach to the identification of cardiac risk</a:t>
            </a:r>
          </a:p>
          <a:p>
            <a:r>
              <a:rPr lang="en-US" sz="2400" dirty="0"/>
              <a:t>An appreciation of the limits of screening</a:t>
            </a:r>
          </a:p>
          <a:p>
            <a:r>
              <a:rPr lang="en-US" sz="2400" dirty="0"/>
              <a:t>The importance of shared decision making (SDM)</a:t>
            </a:r>
          </a:p>
          <a:p>
            <a:r>
              <a:rPr lang="en-US" sz="2400" dirty="0"/>
              <a:t>The creation of emergency management policies in sport settings</a:t>
            </a:r>
          </a:p>
          <a:p>
            <a:endParaRPr lang="en-US" sz="2400" dirty="0"/>
          </a:p>
          <a:p>
            <a:pPr marL="0" indent="0" algn="ctr">
              <a:lnSpc>
                <a:spcPct val="100000"/>
              </a:lnSpc>
              <a:spcBef>
                <a:spcPts val="600"/>
              </a:spcBef>
              <a:buNone/>
            </a:pPr>
            <a:r>
              <a:rPr lang="en-US" sz="1800" b="1" dirty="0"/>
              <a:t>The recommendations compose a tiered framework that allows institutions choice as to program creation.</a:t>
            </a:r>
          </a:p>
          <a:p>
            <a:pPr marL="0" indent="0" algn="ctr">
              <a:lnSpc>
                <a:spcPct val="100000"/>
              </a:lnSpc>
              <a:spcBef>
                <a:spcPts val="600"/>
              </a:spcBef>
              <a:buNone/>
            </a:pPr>
            <a:endParaRPr lang="en-US" sz="2000" dirty="0"/>
          </a:p>
          <a:p>
            <a:pPr marL="0" indent="0" algn="ctr">
              <a:spcBef>
                <a:spcPts val="1200"/>
              </a:spcBef>
              <a:buNone/>
            </a:pPr>
            <a:r>
              <a:rPr lang="en-US" sz="1800" b="1" dirty="0"/>
              <a:t>The creation of a network of centres of excellence with the goal of further implementation, research and standardization.</a:t>
            </a:r>
          </a:p>
          <a:p>
            <a:endParaRPr lang="en-CA" dirty="0"/>
          </a:p>
        </p:txBody>
      </p:sp>
    </p:spTree>
    <p:extLst>
      <p:ext uri="{BB962C8B-B14F-4D97-AF65-F5344CB8AC3E}">
        <p14:creationId xmlns:p14="http://schemas.microsoft.com/office/powerpoint/2010/main" val="7498589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cs typeface="Calibri" panose="020F0502020204030204" pitchFamily="34" charset="0"/>
              </a:rPr>
              <a:t>Learning Objectives</a:t>
            </a:r>
          </a:p>
        </p:txBody>
      </p:sp>
      <p:sp>
        <p:nvSpPr>
          <p:cNvPr id="3" name="Content Placeholder 2"/>
          <p:cNvSpPr>
            <a:spLocks noGrp="1"/>
          </p:cNvSpPr>
          <p:nvPr>
            <p:ph idx="1"/>
          </p:nvPr>
        </p:nvSpPr>
        <p:spPr>
          <a:xfrm>
            <a:off x="838200" y="2313896"/>
            <a:ext cx="10515600" cy="3394446"/>
          </a:xfrm>
        </p:spPr>
        <p:txBody>
          <a:bodyPr/>
          <a:lstStyle/>
          <a:p>
            <a:pPr marL="514350" lvl="0" indent="-514350">
              <a:buFont typeface="+mj-lt"/>
              <a:buAutoNum type="arabicPeriod"/>
            </a:pPr>
            <a:r>
              <a:rPr lang="en-US" sz="2400" dirty="0"/>
              <a:t>Recommendations for Cardiovascular Screening and Care of Athletes Program</a:t>
            </a:r>
          </a:p>
          <a:p>
            <a:pPr marL="514350" lvl="0" indent="-514350">
              <a:buFont typeface="+mj-lt"/>
              <a:buAutoNum type="arabicPeriod"/>
            </a:pPr>
            <a:endParaRPr lang="en-CA" sz="2400" dirty="0"/>
          </a:p>
          <a:p>
            <a:pPr marL="514350" lvl="0" indent="-514350">
              <a:buFont typeface="+mj-lt"/>
              <a:buAutoNum type="arabicPeriod"/>
            </a:pPr>
            <a:r>
              <a:rPr lang="en-US" sz="2400" dirty="0"/>
              <a:t>Discuss the controversy and evidence related to cardiovascular screening </a:t>
            </a:r>
          </a:p>
          <a:p>
            <a:pPr marL="514350" lvl="0" indent="-514350">
              <a:buFont typeface="+mj-lt"/>
              <a:buAutoNum type="arabicPeriod"/>
            </a:pPr>
            <a:endParaRPr lang="en-CA" sz="2400" dirty="0"/>
          </a:p>
          <a:p>
            <a:pPr marL="514350" lvl="0" indent="-514350">
              <a:buFont typeface="+mj-lt"/>
              <a:buAutoNum type="arabicPeriod"/>
            </a:pPr>
            <a:r>
              <a:rPr lang="en-US" sz="2400" dirty="0"/>
              <a:t>Introduce Shared Decision Making Process Towards Participation</a:t>
            </a:r>
            <a:endParaRPr lang="en-CA" sz="2400" dirty="0"/>
          </a:p>
          <a:p>
            <a:pPr marL="0" indent="0">
              <a:buNone/>
            </a:pPr>
            <a:endParaRPr lang="en-CA" dirty="0"/>
          </a:p>
          <a:p>
            <a:endParaRPr lang="en-US" dirty="0"/>
          </a:p>
        </p:txBody>
      </p:sp>
    </p:spTree>
    <p:extLst>
      <p:ext uri="{BB962C8B-B14F-4D97-AF65-F5344CB8AC3E}">
        <p14:creationId xmlns:p14="http://schemas.microsoft.com/office/powerpoint/2010/main" val="965144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Background</a:t>
            </a:r>
          </a:p>
        </p:txBody>
      </p:sp>
      <p:sp>
        <p:nvSpPr>
          <p:cNvPr id="3" name="Content Placeholder 2"/>
          <p:cNvSpPr>
            <a:spLocks noGrp="1"/>
          </p:cNvSpPr>
          <p:nvPr>
            <p:ph idx="1"/>
          </p:nvPr>
        </p:nvSpPr>
        <p:spPr>
          <a:xfrm>
            <a:off x="838200" y="1825625"/>
            <a:ext cx="10515600" cy="1603375"/>
          </a:xfrm>
        </p:spPr>
        <p:txBody>
          <a:bodyPr>
            <a:normAutofit/>
          </a:bodyPr>
          <a:lstStyle/>
          <a:p>
            <a:r>
              <a:rPr lang="en-US" dirty="0"/>
              <a:t> </a:t>
            </a:r>
            <a:r>
              <a:rPr lang="en-US" sz="2400" dirty="0"/>
              <a:t>~1 SCD event per 100,000 athlete years </a:t>
            </a:r>
          </a:p>
          <a:p>
            <a:pPr lvl="2"/>
            <a:r>
              <a:rPr lang="en-US" dirty="0"/>
              <a:t>Are these screened or unscreened?</a:t>
            </a:r>
            <a:endParaRPr lang="en-US" sz="2400" dirty="0"/>
          </a:p>
          <a:p>
            <a:r>
              <a:rPr lang="en-US" sz="2400" dirty="0"/>
              <a:t>Devastating impact on parents, communities, team mates</a:t>
            </a:r>
          </a:p>
          <a:p>
            <a:pPr algn="ctr"/>
            <a:endParaRPr lang="en-US" dirty="0"/>
          </a:p>
          <a:p>
            <a:endParaRPr lang="en-US" dirty="0"/>
          </a:p>
        </p:txBody>
      </p:sp>
      <p:sp>
        <p:nvSpPr>
          <p:cNvPr id="4" name="TextBox 3">
            <a:extLst>
              <a:ext uri="{FF2B5EF4-FFF2-40B4-BE49-F238E27FC236}">
                <a16:creationId xmlns:a16="http://schemas.microsoft.com/office/drawing/2014/main" id="{B0920A93-13D0-418B-81FB-DD40F9557B3D}"/>
              </a:ext>
            </a:extLst>
          </p:cNvPr>
          <p:cNvSpPr txBox="1"/>
          <p:nvPr/>
        </p:nvSpPr>
        <p:spPr>
          <a:xfrm>
            <a:off x="2232991" y="3450747"/>
            <a:ext cx="7726018" cy="2215991"/>
          </a:xfrm>
          <a:prstGeom prst="rect">
            <a:avLst/>
          </a:prstGeom>
          <a:noFill/>
          <a:ln w="28575">
            <a:solidFill>
              <a:srgbClr val="FF0000"/>
            </a:solidFill>
          </a:ln>
        </p:spPr>
        <p:txBody>
          <a:bodyPr wrap="square" rtlCol="0">
            <a:spAutoFit/>
          </a:bodyPr>
          <a:lstStyle/>
          <a:p>
            <a:pPr algn="ctr">
              <a:spcBef>
                <a:spcPts val="1200"/>
              </a:spcBef>
            </a:pPr>
            <a:endParaRPr lang="en-US" dirty="0"/>
          </a:p>
          <a:p>
            <a:pPr algn="ctr">
              <a:spcBef>
                <a:spcPts val="600"/>
              </a:spcBef>
              <a:spcAft>
                <a:spcPts val="600"/>
              </a:spcAft>
            </a:pPr>
            <a:r>
              <a:rPr lang="en-US" sz="2400" dirty="0"/>
              <a:t>Why is </a:t>
            </a:r>
            <a:r>
              <a:rPr lang="en-US" sz="2400" b="1" i="1" dirty="0"/>
              <a:t>more</a:t>
            </a:r>
            <a:r>
              <a:rPr lang="en-US" sz="2400" dirty="0"/>
              <a:t> screening not done to prevent SCD?</a:t>
            </a:r>
          </a:p>
          <a:p>
            <a:pPr algn="ctr">
              <a:spcBef>
                <a:spcPts val="600"/>
              </a:spcBef>
              <a:spcAft>
                <a:spcPts val="600"/>
              </a:spcAft>
            </a:pPr>
            <a:r>
              <a:rPr lang="en-US" sz="2400" dirty="0"/>
              <a:t>VS</a:t>
            </a:r>
          </a:p>
          <a:p>
            <a:pPr algn="ctr">
              <a:spcBef>
                <a:spcPts val="600"/>
              </a:spcBef>
              <a:spcAft>
                <a:spcPts val="600"/>
              </a:spcAft>
            </a:pPr>
            <a:r>
              <a:rPr lang="en-US" sz="2400" dirty="0"/>
              <a:t>Should we be doing </a:t>
            </a:r>
            <a:r>
              <a:rPr lang="en-US" sz="2400" b="1" i="1" dirty="0"/>
              <a:t>less</a:t>
            </a:r>
            <a:r>
              <a:rPr lang="en-US" sz="2400" dirty="0"/>
              <a:t> screening as the evidence is weak?</a:t>
            </a:r>
          </a:p>
          <a:p>
            <a:endParaRPr lang="en-CA" dirty="0"/>
          </a:p>
        </p:txBody>
      </p:sp>
    </p:spTree>
    <p:extLst>
      <p:ext uri="{BB962C8B-B14F-4D97-AF65-F5344CB8AC3E}">
        <p14:creationId xmlns:p14="http://schemas.microsoft.com/office/powerpoint/2010/main" val="7141750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Current Guidelines</a:t>
            </a:r>
          </a:p>
        </p:txBody>
      </p:sp>
      <p:sp>
        <p:nvSpPr>
          <p:cNvPr id="3" name="Content Placeholder 2"/>
          <p:cNvSpPr>
            <a:spLocks noGrp="1"/>
          </p:cNvSpPr>
          <p:nvPr>
            <p:ph idx="1"/>
          </p:nvPr>
        </p:nvSpPr>
        <p:spPr>
          <a:xfrm>
            <a:off x="534257" y="1803841"/>
            <a:ext cx="11123486" cy="3618705"/>
          </a:xfrm>
        </p:spPr>
        <p:txBody>
          <a:bodyPr>
            <a:normAutofit/>
          </a:bodyPr>
          <a:lstStyle/>
          <a:p>
            <a:pPr>
              <a:spcBef>
                <a:spcPts val="600"/>
              </a:spcBef>
              <a:spcAft>
                <a:spcPts val="600"/>
              </a:spcAft>
            </a:pPr>
            <a:r>
              <a:rPr lang="en-US" b="1" dirty="0"/>
              <a:t>AHA (2014): </a:t>
            </a:r>
          </a:p>
          <a:p>
            <a:pPr lvl="1">
              <a:spcBef>
                <a:spcPts val="600"/>
              </a:spcBef>
              <a:spcAft>
                <a:spcPts val="1800"/>
              </a:spcAft>
            </a:pPr>
            <a:r>
              <a:rPr lang="en-US" sz="2000" dirty="0"/>
              <a:t>Screening should be performed for student-athletes/competitive athletes </a:t>
            </a:r>
          </a:p>
          <a:p>
            <a:pPr lvl="1">
              <a:spcBef>
                <a:spcPts val="600"/>
              </a:spcBef>
              <a:spcAft>
                <a:spcPts val="1800"/>
              </a:spcAft>
            </a:pPr>
            <a:r>
              <a:rPr lang="en-US" sz="2000" dirty="0"/>
              <a:t>When screening performed the 14-point standardized history and physical exam or other society standardized form be used</a:t>
            </a:r>
          </a:p>
          <a:p>
            <a:pPr lvl="1">
              <a:spcBef>
                <a:spcPts val="600"/>
              </a:spcBef>
              <a:spcAft>
                <a:spcPts val="1800"/>
              </a:spcAft>
            </a:pPr>
            <a:r>
              <a:rPr lang="en-US" sz="2000" dirty="0"/>
              <a:t> 12-lead ECG or Echo in association with comprehensive History and Physical Exam </a:t>
            </a:r>
            <a:r>
              <a:rPr lang="en-US" sz="2000" b="1" dirty="0"/>
              <a:t>may be considered in relatively small cohorts</a:t>
            </a:r>
            <a:r>
              <a:rPr lang="en-US" sz="2000" dirty="0"/>
              <a:t> of healthy populations provided close physician involvement and quality control achieved</a:t>
            </a:r>
          </a:p>
        </p:txBody>
      </p:sp>
      <p:sp>
        <p:nvSpPr>
          <p:cNvPr id="4" name="TextBox 3"/>
          <p:cNvSpPr txBox="1"/>
          <p:nvPr/>
        </p:nvSpPr>
        <p:spPr>
          <a:xfrm>
            <a:off x="5348249" y="5535700"/>
            <a:ext cx="6930446" cy="615553"/>
          </a:xfrm>
          <a:prstGeom prst="rect">
            <a:avLst/>
          </a:prstGeom>
          <a:noFill/>
        </p:spPr>
        <p:txBody>
          <a:bodyPr wrap="square" lIns="145143" tIns="72571" rIns="145143" bIns="72571" rtlCol="0">
            <a:spAutoFit/>
          </a:bodyPr>
          <a:lstStyle/>
          <a:p>
            <a:r>
              <a:rPr lang="en-US" sz="1000" dirty="0" err="1"/>
              <a:t>Maron</a:t>
            </a:r>
            <a:r>
              <a:rPr lang="en-US" sz="1000" dirty="0"/>
              <a:t> BJ, Friedman RA, </a:t>
            </a:r>
            <a:r>
              <a:rPr lang="en-US" sz="1000" dirty="0" err="1"/>
              <a:t>Kligfield</a:t>
            </a:r>
            <a:r>
              <a:rPr lang="en-US" sz="1000" dirty="0"/>
              <a:t> P, et al. Assessment of the 12-Lead ECG as a Screening Test for Detection of Cardiovascular Disease in Healthy General Populations of Young People (12-25 years of age): A Scientific Statement From the American Heart Association and the American College of </a:t>
            </a:r>
            <a:r>
              <a:rPr lang="en-US" sz="1000" dirty="0" err="1"/>
              <a:t>Cardiolog</a:t>
            </a:r>
            <a:r>
              <a:rPr lang="en-US" sz="1000" dirty="0"/>
              <a:t>. </a:t>
            </a:r>
            <a:r>
              <a:rPr lang="en-US" sz="1000" i="1" dirty="0"/>
              <a:t>Circulation</a:t>
            </a:r>
            <a:r>
              <a:rPr lang="en-US" sz="1000" dirty="0"/>
              <a:t>. 2014;130(14):1303-1334. doi:10.1016/j.jacc.2014.05.006 </a:t>
            </a:r>
          </a:p>
        </p:txBody>
      </p:sp>
    </p:spTree>
    <p:extLst>
      <p:ext uri="{BB962C8B-B14F-4D97-AF65-F5344CB8AC3E}">
        <p14:creationId xmlns:p14="http://schemas.microsoft.com/office/powerpoint/2010/main" val="3287260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4347" y="372671"/>
            <a:ext cx="10515600" cy="1325563"/>
          </a:xfrm>
        </p:spPr>
        <p:txBody>
          <a:bodyPr>
            <a:normAutofit/>
          </a:bodyPr>
          <a:lstStyle/>
          <a:p>
            <a:pPr algn="ctr"/>
            <a:r>
              <a:rPr lang="en-US" sz="4000" dirty="0"/>
              <a:t>Current Guidelines</a:t>
            </a:r>
          </a:p>
        </p:txBody>
      </p:sp>
      <p:sp>
        <p:nvSpPr>
          <p:cNvPr id="3" name="Content Placeholder 2"/>
          <p:cNvSpPr>
            <a:spLocks noGrp="1"/>
          </p:cNvSpPr>
          <p:nvPr>
            <p:ph idx="1"/>
          </p:nvPr>
        </p:nvSpPr>
        <p:spPr>
          <a:xfrm>
            <a:off x="621018" y="1399619"/>
            <a:ext cx="11050427" cy="3848743"/>
          </a:xfrm>
        </p:spPr>
        <p:txBody>
          <a:bodyPr/>
          <a:lstStyle/>
          <a:p>
            <a:r>
              <a:rPr lang="en-US" b="1" dirty="0"/>
              <a:t>ESC (2005): </a:t>
            </a:r>
          </a:p>
          <a:p>
            <a:pPr lvl="1">
              <a:spcAft>
                <a:spcPts val="600"/>
              </a:spcAft>
            </a:pPr>
            <a:r>
              <a:rPr lang="en-US" sz="2000" dirty="0"/>
              <a:t>Recommends systematic pre-participation CV screening of young competitive athletes for detection of abnormalities predisposing to SCD</a:t>
            </a:r>
          </a:p>
          <a:p>
            <a:pPr lvl="1">
              <a:spcAft>
                <a:spcPts val="600"/>
              </a:spcAft>
            </a:pPr>
            <a:r>
              <a:rPr lang="en-US" sz="2000" dirty="0"/>
              <a:t>Standardized history and physical </a:t>
            </a:r>
            <a:r>
              <a:rPr lang="en-US" sz="2000" b="1" dirty="0"/>
              <a:t>PLUS 12-Lead Electrocardiogram</a:t>
            </a:r>
          </a:p>
          <a:p>
            <a:pPr lvl="1">
              <a:spcAft>
                <a:spcPts val="600"/>
              </a:spcAft>
            </a:pPr>
            <a:r>
              <a:rPr lang="en-US" sz="2000" b="1" dirty="0"/>
              <a:t>Where does this leave Canada?</a:t>
            </a:r>
          </a:p>
        </p:txBody>
      </p:sp>
      <p:sp>
        <p:nvSpPr>
          <p:cNvPr id="8" name="TextBox 7"/>
          <p:cNvSpPr txBox="1"/>
          <p:nvPr/>
        </p:nvSpPr>
        <p:spPr>
          <a:xfrm>
            <a:off x="8217044" y="5684392"/>
            <a:ext cx="293121" cy="469725"/>
          </a:xfrm>
          <a:prstGeom prst="rect">
            <a:avLst/>
          </a:prstGeom>
          <a:noFill/>
        </p:spPr>
        <p:txBody>
          <a:bodyPr wrap="none" lIns="145143" tIns="72571" rIns="145143" bIns="72571" rtlCol="0">
            <a:spAutoFit/>
          </a:bodyPr>
          <a:lstStyle/>
          <a:p>
            <a:endParaRPr lang="en-US" sz="2100"/>
          </a:p>
        </p:txBody>
      </p:sp>
      <p:sp>
        <p:nvSpPr>
          <p:cNvPr id="9" name="TextBox 8"/>
          <p:cNvSpPr txBox="1"/>
          <p:nvPr/>
        </p:nvSpPr>
        <p:spPr>
          <a:xfrm>
            <a:off x="1957289" y="6070555"/>
            <a:ext cx="8591441" cy="423558"/>
          </a:xfrm>
          <a:prstGeom prst="rect">
            <a:avLst/>
          </a:prstGeom>
          <a:noFill/>
        </p:spPr>
        <p:txBody>
          <a:bodyPr wrap="square" lIns="145143" tIns="72571" rIns="145143" bIns="72571" rtlCol="0">
            <a:spAutoFit/>
          </a:bodyPr>
          <a:lstStyle/>
          <a:p>
            <a:r>
              <a:rPr lang="en-US" sz="900" dirty="0" err="1"/>
              <a:t>Corrado</a:t>
            </a:r>
            <a:r>
              <a:rPr lang="en-US" sz="900" dirty="0"/>
              <a:t> D. Cardiovascular pre-participation screening of young competitive athletes for prevention of sudden death: proposal for a common European protocol: Consensus Statement of the Study Group of Sport Cardiology of the Working Group of Cardiac Rehabilitation and. </a:t>
            </a:r>
            <a:r>
              <a:rPr lang="en-US" sz="900" i="1" dirty="0" err="1"/>
              <a:t>Eur</a:t>
            </a:r>
            <a:r>
              <a:rPr lang="en-US" sz="900" i="1" dirty="0"/>
              <a:t> Heart J</a:t>
            </a:r>
            <a:r>
              <a:rPr lang="en-US" sz="900" dirty="0"/>
              <a:t>. 2005;26(5):516-524. doi:10.1093/</a:t>
            </a:r>
            <a:r>
              <a:rPr lang="en-US" sz="900" dirty="0" err="1"/>
              <a:t>eurheartj</a:t>
            </a:r>
            <a:r>
              <a:rPr lang="en-US" sz="900" dirty="0"/>
              <a:t>/ehi108.</a:t>
            </a:r>
          </a:p>
        </p:txBody>
      </p:sp>
      <p:pic>
        <p:nvPicPr>
          <p:cNvPr id="6"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451" r="55177" b="16251"/>
          <a:stretch/>
        </p:blipFill>
        <p:spPr bwMode="auto">
          <a:xfrm>
            <a:off x="6717018" y="3203641"/>
            <a:ext cx="3555201" cy="252691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4" name="Rectangle 3"/>
          <p:cNvSpPr/>
          <p:nvPr/>
        </p:nvSpPr>
        <p:spPr>
          <a:xfrm>
            <a:off x="1196759" y="4236366"/>
            <a:ext cx="6096000" cy="646331"/>
          </a:xfrm>
          <a:prstGeom prst="rect">
            <a:avLst/>
          </a:prstGeom>
        </p:spPr>
        <p:txBody>
          <a:bodyPr>
            <a:spAutoFit/>
          </a:bodyPr>
          <a:lstStyle/>
          <a:p>
            <a:pPr algn="ctr"/>
            <a:r>
              <a:rPr lang="en-GB" altLang="en-US" dirty="0">
                <a:latin typeface="Arial" panose="020B0604020202020204" pitchFamily="34" charset="0"/>
              </a:rPr>
              <a:t>Incidence of SCD reduced after mandatory ECG screening in athletes- Veneto region </a:t>
            </a:r>
          </a:p>
        </p:txBody>
      </p:sp>
    </p:spTree>
    <p:extLst>
      <p:ext uri="{BB962C8B-B14F-4D97-AF65-F5344CB8AC3E}">
        <p14:creationId xmlns:p14="http://schemas.microsoft.com/office/powerpoint/2010/main" val="25683899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4378" t="22036" b="14674"/>
          <a:stretch/>
        </p:blipFill>
        <p:spPr>
          <a:xfrm>
            <a:off x="1341544" y="0"/>
            <a:ext cx="9508909" cy="3728238"/>
          </a:xfrm>
          <a:prstGeom prst="rect">
            <a:avLst/>
          </a:prstGeom>
        </p:spPr>
      </p:pic>
      <p:pic>
        <p:nvPicPr>
          <p:cNvPr id="3" name="Picture 2" descr="queen's rugby.tiff"/>
          <p:cNvPicPr>
            <a:picLocks noChangeAspect="1"/>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4296568" y="3864038"/>
            <a:ext cx="3174795" cy="23592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778267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12575</TotalTime>
  <Words>2485</Words>
  <Application>Microsoft Office PowerPoint</Application>
  <PresentationFormat>Widescreen</PresentationFormat>
  <Paragraphs>276</Paragraphs>
  <Slides>48</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48</vt:i4>
      </vt:variant>
    </vt:vector>
  </HeadingPairs>
  <TitlesOfParts>
    <vt:vector size="56" baseType="lpstr">
      <vt:lpstr>ＭＳ Ｐゴシック</vt:lpstr>
      <vt:lpstr>Arial</vt:lpstr>
      <vt:lpstr>Arial Black</vt:lpstr>
      <vt:lpstr>Calibri</vt:lpstr>
      <vt:lpstr>Calibri Light</vt:lpstr>
      <vt:lpstr>msgothic</vt:lpstr>
      <vt:lpstr>Times New Roman</vt:lpstr>
      <vt:lpstr>Office Theme</vt:lpstr>
      <vt:lpstr>PowerPoint Presentation</vt:lpstr>
      <vt:lpstr>PowerPoint Presentation</vt:lpstr>
      <vt:lpstr>PowerPoint Presentation</vt:lpstr>
      <vt:lpstr>Introduction to Building a Cardiovascular Screening and  Care of the Athlete Program (CSCAP)</vt:lpstr>
      <vt:lpstr>Learning Objectives</vt:lpstr>
      <vt:lpstr>Background</vt:lpstr>
      <vt:lpstr>Current Guidelines</vt:lpstr>
      <vt:lpstr>Current Guidelines</vt:lpstr>
      <vt:lpstr>PowerPoint Presentation</vt:lpstr>
      <vt:lpstr>PowerPoint Presentation</vt:lpstr>
      <vt:lpstr>PowerPoint Presentation</vt:lpstr>
      <vt:lpstr>Problems to Consider with Screening</vt:lpstr>
      <vt:lpstr>Considerations for Canada and CCS Approach</vt:lpstr>
      <vt:lpstr>Solution: An Institution-Centered Approach Cardiovascular Screening and Care of the Athlete Program</vt:lpstr>
      <vt:lpstr>PowerPoint Presentation</vt:lpstr>
      <vt:lpstr>Recommendation #1 </vt:lpstr>
      <vt:lpstr>What does the Tiered Approach Mean?</vt:lpstr>
      <vt:lpstr>Critical Review- American Perspective:</vt:lpstr>
      <vt:lpstr>Critical Review- European Perspective:</vt:lpstr>
      <vt:lpstr>PowerPoint Presentation</vt:lpstr>
      <vt:lpstr>Recommendations Regarding History, Physical, 12 Lead ECG  </vt:lpstr>
      <vt:lpstr>PowerPoint Presentation</vt:lpstr>
      <vt:lpstr>PowerPoint Presentation</vt:lpstr>
      <vt:lpstr>PowerPoint Presentation</vt:lpstr>
      <vt:lpstr>PowerPoint Presentation</vt:lpstr>
      <vt:lpstr>PowerPoint Presentation</vt:lpstr>
      <vt:lpstr>PowerPoint Presentation</vt:lpstr>
      <vt:lpstr>Screening to detect at risk athletes for heart disease?</vt:lpstr>
      <vt:lpstr>PowerPoint Presentation</vt:lpstr>
      <vt:lpstr>PowerPoint Presentation</vt:lpstr>
      <vt:lpstr>PowerPoint Presentation</vt:lpstr>
      <vt:lpstr>PowerPoint Presentation</vt:lpstr>
      <vt:lpstr>PowerPoint Presentation</vt:lpstr>
      <vt:lpstr>Efficiency of Screening</vt:lpstr>
      <vt:lpstr>Recommendations on Shared Decision Making, Secondary Prevention of SCD and Cardiovascular Emergencies </vt:lpstr>
      <vt:lpstr>Shared Decision Making - Choice Awareness - Options Dialogue</vt:lpstr>
      <vt:lpstr>Shared Decision Making (SDM)</vt:lpstr>
      <vt:lpstr>Recommendation #5</vt:lpstr>
      <vt:lpstr>Recommendation #6</vt:lpstr>
      <vt:lpstr>Some Fundamental Considerations</vt:lpstr>
      <vt:lpstr>Basic Requirements – AEDs – Education of Personnel &amp; MAPs</vt:lpstr>
      <vt:lpstr>Recommendation #7</vt:lpstr>
      <vt:lpstr>PowerPoint Presentation</vt:lpstr>
      <vt:lpstr>PowerPoint Presentation</vt:lpstr>
      <vt:lpstr>Recommendation #8</vt:lpstr>
      <vt:lpstr>More Fundamental Considerations</vt:lpstr>
      <vt:lpstr>Recommendation #9</vt:lpstr>
      <vt:lpstr>Summary</vt:lpstr>
    </vt:vector>
  </TitlesOfParts>
  <Company>Queen's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 Herr</dc:creator>
  <cp:lastModifiedBy>Brittany Forrest</cp:lastModifiedBy>
  <cp:revision>87</cp:revision>
  <dcterms:created xsi:type="dcterms:W3CDTF">2018-09-26T14:26:22Z</dcterms:created>
  <dcterms:modified xsi:type="dcterms:W3CDTF">2018-10-22T15:47:05Z</dcterms:modified>
</cp:coreProperties>
</file>