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notesSlides/notesSlide3.xml" ContentType="application/vnd.openxmlformats-officedocument.presentationml.notesSlide+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charts/chart15.xml" ContentType="application/vnd.openxmlformats-officedocument.drawingml.chart+xml"/>
  <Override PartName="/ppt/theme/themeOverride7.xml" ContentType="application/vnd.openxmlformats-officedocument.themeOverride+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theme/themeOverride9.xml" ContentType="application/vnd.openxmlformats-officedocument.themeOverride+xml"/>
  <Override PartName="/ppt/charts/chart19.xml" ContentType="application/vnd.openxmlformats-officedocument.drawingml.chart+xml"/>
  <Override PartName="/ppt/theme/themeOverride10.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631" r:id="rId2"/>
    <p:sldId id="256" r:id="rId3"/>
    <p:sldId id="267" r:id="rId4"/>
    <p:sldId id="1364" r:id="rId5"/>
    <p:sldId id="1363" r:id="rId6"/>
    <p:sldId id="270" r:id="rId7"/>
    <p:sldId id="1334" r:id="rId8"/>
    <p:sldId id="1341" r:id="rId9"/>
    <p:sldId id="1365" r:id="rId10"/>
    <p:sldId id="272" r:id="rId11"/>
    <p:sldId id="505" r:id="rId12"/>
    <p:sldId id="510" r:id="rId13"/>
    <p:sldId id="276" r:id="rId14"/>
    <p:sldId id="511" r:id="rId15"/>
    <p:sldId id="507" r:id="rId16"/>
    <p:sldId id="1376" r:id="rId17"/>
    <p:sldId id="509" r:id="rId18"/>
    <p:sldId id="512" r:id="rId19"/>
    <p:sldId id="1284" r:id="rId20"/>
    <p:sldId id="1377" r:id="rId21"/>
    <p:sldId id="1285" r:id="rId22"/>
    <p:sldId id="1286" r:id="rId23"/>
    <p:sldId id="1283" r:id="rId24"/>
    <p:sldId id="1282" r:id="rId25"/>
    <p:sldId id="1287" r:id="rId26"/>
    <p:sldId id="1288" r:id="rId27"/>
    <p:sldId id="1289" r:id="rId28"/>
    <p:sldId id="1290" r:id="rId29"/>
    <p:sldId id="1300" r:id="rId30"/>
    <p:sldId id="1299" r:id="rId31"/>
    <p:sldId id="522" r:id="rId32"/>
    <p:sldId id="1301" r:id="rId33"/>
    <p:sldId id="1303" r:id="rId34"/>
    <p:sldId id="1304" r:id="rId35"/>
    <p:sldId id="1305" r:id="rId36"/>
    <p:sldId id="1308" r:id="rId37"/>
    <p:sldId id="1309" r:id="rId38"/>
    <p:sldId id="1310" r:id="rId39"/>
    <p:sldId id="1081" r:id="rId40"/>
    <p:sldId id="1084" r:id="rId41"/>
    <p:sldId id="1082" r:id="rId42"/>
    <p:sldId id="1306" r:id="rId43"/>
    <p:sldId id="1102" r:id="rId44"/>
    <p:sldId id="1327" r:id="rId45"/>
    <p:sldId id="1089" r:id="rId46"/>
    <p:sldId id="1099" r:id="rId47"/>
    <p:sldId id="1097" r:id="rId48"/>
    <p:sldId id="1105" r:id="rId49"/>
    <p:sldId id="1101" r:id="rId50"/>
    <p:sldId id="1100" r:id="rId51"/>
    <p:sldId id="355" r:id="rId52"/>
    <p:sldId id="1375" r:id="rId53"/>
    <p:sldId id="1328" r:id="rId54"/>
    <p:sldId id="305" r:id="rId55"/>
    <p:sldId id="1361" r:id="rId56"/>
    <p:sldId id="306" r:id="rId57"/>
    <p:sldId id="307" r:id="rId58"/>
    <p:sldId id="286" r:id="rId59"/>
    <p:sldId id="287" r:id="rId60"/>
    <p:sldId id="288" r:id="rId61"/>
    <p:sldId id="274" r:id="rId62"/>
    <p:sldId id="275" r:id="rId63"/>
    <p:sldId id="278" r:id="rId64"/>
    <p:sldId id="282" r:id="rId65"/>
    <p:sldId id="291" r:id="rId66"/>
    <p:sldId id="292" r:id="rId67"/>
    <p:sldId id="293" r:id="rId68"/>
    <p:sldId id="294" r:id="rId69"/>
    <p:sldId id="299" r:id="rId70"/>
    <p:sldId id="300" r:id="rId71"/>
    <p:sldId id="301" r:id="rId72"/>
    <p:sldId id="304" r:id="rId73"/>
    <p:sldId id="303" r:id="rId74"/>
    <p:sldId id="273" r:id="rId75"/>
    <p:sldId id="308" r:id="rId76"/>
    <p:sldId id="1329" r:id="rId77"/>
    <p:sldId id="1366" r:id="rId78"/>
    <p:sldId id="1353" r:id="rId79"/>
    <p:sldId id="1369" r:id="rId80"/>
    <p:sldId id="1372" r:id="rId81"/>
    <p:sldId id="1370" r:id="rId82"/>
    <p:sldId id="1371" r:id="rId83"/>
    <p:sldId id="1330" r:id="rId84"/>
    <p:sldId id="1332" r:id="rId85"/>
    <p:sldId id="1374" r:id="rId86"/>
    <p:sldId id="1373" r:id="rId87"/>
    <p:sldId id="133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h Belis" initials="MB" lastIdx="4" clrIdx="0">
    <p:extLst>
      <p:ext uri="{19B8F6BF-5375-455C-9EA6-DF929625EA0E}">
        <p15:presenceInfo xmlns:p15="http://schemas.microsoft.com/office/powerpoint/2012/main" userId="S-1-5-21-1310834426-2066101269-3609267464-9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011893"/>
    <a:srgbClr val="0432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14" autoAdjust="0"/>
    <p:restoredTop sz="94660"/>
  </p:normalViewPr>
  <p:slideViewPr>
    <p:cSldViewPr snapToGrid="0">
      <p:cViewPr varScale="1">
        <p:scale>
          <a:sx n="77" d="100"/>
          <a:sy n="77" d="100"/>
        </p:scale>
        <p:origin x="90" y="30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Macro-Enabled_Worksheet8.xlsm"/><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Macro-Enabled_Worksheet9.xlsm"/><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Macro-Enabled_Worksheet10.xlsm"/><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Macro-Enabled_Worksheet11.xlsm"/><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Macro-Enabled_Worksheet12.xlsm"/><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Macro-Enabled_Worksheet13.xlsm"/><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Macro-Enabled_Worksheet14.xlsm"/><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Macro-Enabled_Worksheet15.xlsm"/></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Macro-Enabled_Worksheet16.xlsm"/><Relationship Id="rId1" Type="http://schemas.openxmlformats.org/officeDocument/2006/relationships/themeOverride" Target="../theme/themeOverride9.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Macro-Enabled_Worksheet17.xlsm"/><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Stroke</c:v>
                </c:pt>
              </c:strCache>
            </c:strRef>
          </c:tx>
          <c:spPr>
            <a:solidFill>
              <a:schemeClr val="accent1"/>
            </a:solidFill>
            <a:ln>
              <a:noFill/>
            </a:ln>
            <a:effectLst/>
          </c:spPr>
          <c:invertIfNegative val="0"/>
          <c:cat>
            <c:strRef>
              <c:f>Sheet1!$A$2:$A$4</c:f>
              <c:strCache>
                <c:ptCount val="3"/>
                <c:pt idx="0">
                  <c:v>CAD</c:v>
                </c:pt>
                <c:pt idx="1">
                  <c:v>MI</c:v>
                </c:pt>
                <c:pt idx="2">
                  <c:v>PAD</c:v>
                </c:pt>
              </c:strCache>
            </c:strRef>
          </c:cat>
          <c:val>
            <c:numRef>
              <c:f>Sheet1!$B$2:$B$4</c:f>
              <c:numCache>
                <c:formatCode>General</c:formatCode>
                <c:ptCount val="3"/>
                <c:pt idx="0">
                  <c:v>1.07</c:v>
                </c:pt>
                <c:pt idx="1">
                  <c:v>1.42</c:v>
                </c:pt>
                <c:pt idx="2">
                  <c:v>1.81</c:v>
                </c:pt>
              </c:numCache>
            </c:numRef>
          </c:val>
          <c:extLst>
            <c:ext xmlns:c16="http://schemas.microsoft.com/office/drawing/2014/chart" uri="{C3380CC4-5D6E-409C-BE32-E72D297353CC}">
              <c16:uniqueId val="{00000000-35F2-8949-8AE3-90319BFE8FFC}"/>
            </c:ext>
          </c:extLst>
        </c:ser>
        <c:dLbls>
          <c:showLegendKey val="0"/>
          <c:showVal val="0"/>
          <c:showCatName val="0"/>
          <c:showSerName val="0"/>
          <c:showPercent val="0"/>
          <c:showBubbleSize val="0"/>
        </c:dLbls>
        <c:gapWidth val="219"/>
        <c:overlap val="-27"/>
        <c:axId val="1424546304"/>
        <c:axId val="1351478160"/>
      </c:barChart>
      <c:catAx>
        <c:axId val="142454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1478160"/>
        <c:crosses val="autoZero"/>
        <c:auto val="1"/>
        <c:lblAlgn val="ctr"/>
        <c:lblOffset val="100"/>
        <c:noMultiLvlLbl val="0"/>
      </c:catAx>
      <c:valAx>
        <c:axId val="135147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4546304"/>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FA7F36"/>
            </a:solidFill>
            <a:ln>
              <a:solidFill>
                <a:srgbClr val="FA7F36"/>
              </a:solidFill>
            </a:ln>
            <a:effectLst/>
          </c:spPr>
          <c:invertIfNegative val="0"/>
          <c:cat>
            <c:numRef>
              <c:f>Sheet1!$A$2:$A$3</c:f>
              <c:numCache>
                <c:formatCode>General</c:formatCode>
                <c:ptCount val="2"/>
              </c:numCache>
            </c:numRef>
          </c:cat>
          <c:val>
            <c:numRef>
              <c:f>Sheet1!$B$2:$B$3</c:f>
              <c:numCache>
                <c:formatCode>General</c:formatCode>
                <c:ptCount val="2"/>
                <c:pt idx="0">
                  <c:v>0.5</c:v>
                </c:pt>
                <c:pt idx="1">
                  <c:v>0.18</c:v>
                </c:pt>
              </c:numCache>
            </c:numRef>
          </c:val>
          <c:extLst>
            <c:ext xmlns:c16="http://schemas.microsoft.com/office/drawing/2014/chart" uri="{C3380CC4-5D6E-409C-BE32-E72D297353CC}">
              <c16:uniqueId val="{00000000-EED0-E24F-BF45-BFC4A178175C}"/>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EED0-E24F-BF45-BFC4A178175C}"/>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7030A0"/>
            </a:solidFill>
            <a:ln>
              <a:solidFill>
                <a:srgbClr val="7030A0"/>
              </a:solidFill>
            </a:ln>
            <a:effectLst/>
          </c:spPr>
          <c:invertIfNegative val="0"/>
          <c:dPt>
            <c:idx val="0"/>
            <c:invertIfNegative val="0"/>
            <c:bubble3D val="0"/>
            <c:extLst>
              <c:ext xmlns:c16="http://schemas.microsoft.com/office/drawing/2014/chart" uri="{C3380CC4-5D6E-409C-BE32-E72D297353CC}">
                <c16:uniqueId val="{00000002-CD0B-CD4B-ABA7-7CF6B9AE38AD}"/>
              </c:ext>
            </c:extLst>
          </c:dPt>
          <c:dPt>
            <c:idx val="1"/>
            <c:invertIfNegative val="0"/>
            <c:bubble3D val="0"/>
            <c:extLst>
              <c:ext xmlns:c16="http://schemas.microsoft.com/office/drawing/2014/chart" uri="{C3380CC4-5D6E-409C-BE32-E72D297353CC}">
                <c16:uniqueId val="{00000003-CD0B-CD4B-ABA7-7CF6B9AE38AD}"/>
              </c:ext>
            </c:extLst>
          </c:dPt>
          <c:cat>
            <c:numRef>
              <c:f>Sheet1!$A$2:$A$3</c:f>
              <c:numCache>
                <c:formatCode>General</c:formatCode>
                <c:ptCount val="2"/>
              </c:numCache>
            </c:numRef>
          </c:cat>
          <c:val>
            <c:numRef>
              <c:f>Sheet1!$B$2:$B$3</c:f>
              <c:numCache>
                <c:formatCode>General</c:formatCode>
                <c:ptCount val="2"/>
                <c:pt idx="0">
                  <c:v>0.46</c:v>
                </c:pt>
                <c:pt idx="1">
                  <c:v>0.31</c:v>
                </c:pt>
              </c:numCache>
            </c:numRef>
          </c:val>
          <c:extLst>
            <c:ext xmlns:c16="http://schemas.microsoft.com/office/drawing/2014/chart" uri="{C3380CC4-5D6E-409C-BE32-E72D297353CC}">
              <c16:uniqueId val="{00000000-CD0B-CD4B-ABA7-7CF6B9AE38AD}"/>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CD0B-CD4B-ABA7-7CF6B9AE38AD}"/>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0D0D0D"/>
            </a:solidFill>
            <a:ln>
              <a:solidFill>
                <a:srgbClr val="0D0D0D"/>
              </a:solidFill>
            </a:ln>
            <a:effectLst/>
          </c:spPr>
          <c:invertIfNegative val="0"/>
          <c:cat>
            <c:numRef>
              <c:f>Sheet1!$A$2:$A$3</c:f>
              <c:numCache>
                <c:formatCode>General</c:formatCode>
                <c:ptCount val="2"/>
              </c:numCache>
            </c:numRef>
          </c:cat>
          <c:val>
            <c:numRef>
              <c:f>Sheet1!$B$2:$B$3</c:f>
              <c:numCache>
                <c:formatCode>General</c:formatCode>
                <c:ptCount val="2"/>
                <c:pt idx="0">
                  <c:v>0.14000000000000001</c:v>
                </c:pt>
                <c:pt idx="1">
                  <c:v>0.12</c:v>
                </c:pt>
              </c:numCache>
            </c:numRef>
          </c:val>
          <c:extLst>
            <c:ext xmlns:c16="http://schemas.microsoft.com/office/drawing/2014/chart" uri="{C3380CC4-5D6E-409C-BE32-E72D297353CC}">
              <c16:uniqueId val="{00000000-EED0-E24F-BF45-BFC4A178175C}"/>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EED0-E24F-BF45-BFC4A178175C}"/>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7030A0"/>
            </a:solidFill>
            <a:ln>
              <a:solidFill>
                <a:srgbClr val="7030A0"/>
              </a:solidFill>
            </a:ln>
            <a:effectLst/>
          </c:spPr>
          <c:invertIfNegative val="0"/>
          <c:dPt>
            <c:idx val="0"/>
            <c:invertIfNegative val="0"/>
            <c:bubble3D val="0"/>
            <c:extLst>
              <c:ext xmlns:c16="http://schemas.microsoft.com/office/drawing/2014/chart" uri="{C3380CC4-5D6E-409C-BE32-E72D297353CC}">
                <c16:uniqueId val="{00000002-CD0B-CD4B-ABA7-7CF6B9AE38AD}"/>
              </c:ext>
            </c:extLst>
          </c:dPt>
          <c:dPt>
            <c:idx val="1"/>
            <c:invertIfNegative val="0"/>
            <c:bubble3D val="0"/>
            <c:extLst>
              <c:ext xmlns:c16="http://schemas.microsoft.com/office/drawing/2014/chart" uri="{C3380CC4-5D6E-409C-BE32-E72D297353CC}">
                <c16:uniqueId val="{00000003-CD0B-CD4B-ABA7-7CF6B9AE38AD}"/>
              </c:ext>
            </c:extLst>
          </c:dPt>
          <c:cat>
            <c:numRef>
              <c:f>Sheet1!$A$2:$A$3</c:f>
              <c:numCache>
                <c:formatCode>General</c:formatCode>
                <c:ptCount val="2"/>
              </c:numCache>
            </c:numRef>
          </c:cat>
          <c:val>
            <c:numRef>
              <c:f>Sheet1!$B$2:$B$3</c:f>
              <c:numCache>
                <c:formatCode>General</c:formatCode>
                <c:ptCount val="2"/>
                <c:pt idx="0">
                  <c:v>0.67</c:v>
                </c:pt>
                <c:pt idx="1">
                  <c:v>0.57999999999999996</c:v>
                </c:pt>
              </c:numCache>
            </c:numRef>
          </c:val>
          <c:extLst>
            <c:ext xmlns:c16="http://schemas.microsoft.com/office/drawing/2014/chart" uri="{C3380CC4-5D6E-409C-BE32-E72D297353CC}">
              <c16:uniqueId val="{00000000-CD0B-CD4B-ABA7-7CF6B9AE38AD}"/>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CD0B-CD4B-ABA7-7CF6B9AE38AD}"/>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0D0D0D"/>
            </a:solidFill>
            <a:ln>
              <a:solidFill>
                <a:srgbClr val="0D0D0D"/>
              </a:solidFill>
            </a:ln>
            <a:effectLst/>
          </c:spPr>
          <c:invertIfNegative val="0"/>
          <c:cat>
            <c:numRef>
              <c:f>Sheet1!$A$2:$A$3</c:f>
              <c:numCache>
                <c:formatCode>General</c:formatCode>
                <c:ptCount val="2"/>
              </c:numCache>
            </c:numRef>
          </c:cat>
          <c:val>
            <c:numRef>
              <c:f>Sheet1!$B$2:$B$3</c:f>
              <c:numCache>
                <c:formatCode>General</c:formatCode>
                <c:ptCount val="2"/>
                <c:pt idx="0">
                  <c:v>0.28000000000000003</c:v>
                </c:pt>
                <c:pt idx="1">
                  <c:v>0.23</c:v>
                </c:pt>
              </c:numCache>
            </c:numRef>
          </c:val>
          <c:extLst>
            <c:ext xmlns:c16="http://schemas.microsoft.com/office/drawing/2014/chart" uri="{C3380CC4-5D6E-409C-BE32-E72D297353CC}">
              <c16:uniqueId val="{00000000-EED0-E24F-BF45-BFC4A178175C}"/>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EED0-E24F-BF45-BFC4A178175C}"/>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min val="0"/>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FF0000"/>
            </a:solidFill>
            <a:ln>
              <a:solidFill>
                <a:srgbClr val="FF0000"/>
              </a:solidFill>
            </a:ln>
            <a:effectLst/>
          </c:spPr>
          <c:invertIfNegative val="0"/>
          <c:dPt>
            <c:idx val="0"/>
            <c:invertIfNegative val="0"/>
            <c:bubble3D val="0"/>
            <c:extLst>
              <c:ext xmlns:c16="http://schemas.microsoft.com/office/drawing/2014/chart" uri="{C3380CC4-5D6E-409C-BE32-E72D297353CC}">
                <c16:uniqueId val="{00000001-31FB-CA48-AE0D-10DB4EB22C54}"/>
              </c:ext>
            </c:extLst>
          </c:dPt>
          <c:dPt>
            <c:idx val="1"/>
            <c:invertIfNegative val="0"/>
            <c:bubble3D val="0"/>
            <c:extLst>
              <c:ext xmlns:c16="http://schemas.microsoft.com/office/drawing/2014/chart" uri="{C3380CC4-5D6E-409C-BE32-E72D297353CC}">
                <c16:uniqueId val="{00000003-31FB-CA48-AE0D-10DB4EB22C54}"/>
              </c:ext>
            </c:extLst>
          </c:dPt>
          <c:cat>
            <c:numRef>
              <c:f>Sheet1!$A$2:$A$3</c:f>
              <c:numCache>
                <c:formatCode>General</c:formatCode>
                <c:ptCount val="2"/>
              </c:numCache>
            </c:numRef>
          </c:cat>
          <c:val>
            <c:numRef>
              <c:f>Sheet1!$B$2:$B$3</c:f>
              <c:numCache>
                <c:formatCode>General</c:formatCode>
                <c:ptCount val="2"/>
                <c:pt idx="0">
                  <c:v>0.79</c:v>
                </c:pt>
                <c:pt idx="1">
                  <c:v>0.33</c:v>
                </c:pt>
              </c:numCache>
            </c:numRef>
          </c:val>
          <c:extLst>
            <c:ext xmlns:c16="http://schemas.microsoft.com/office/drawing/2014/chart" uri="{C3380CC4-5D6E-409C-BE32-E72D297353CC}">
              <c16:uniqueId val="{00000004-31FB-CA48-AE0D-10DB4EB22C54}"/>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5-31FB-CA48-AE0D-10DB4EB22C54}"/>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00B050"/>
            </a:solidFill>
            <a:ln>
              <a:solidFill>
                <a:srgbClr val="00B050"/>
              </a:solidFill>
            </a:ln>
            <a:effectLst/>
          </c:spPr>
          <c:invertIfNegative val="0"/>
          <c:cat>
            <c:numRef>
              <c:f>Sheet1!$A$2:$A$3</c:f>
              <c:numCache>
                <c:formatCode>General</c:formatCode>
                <c:ptCount val="2"/>
              </c:numCache>
            </c:numRef>
          </c:cat>
          <c:val>
            <c:numRef>
              <c:f>Sheet1!$B$2:$B$3</c:f>
              <c:numCache>
                <c:formatCode>General</c:formatCode>
                <c:ptCount val="2"/>
                <c:pt idx="0">
                  <c:v>0.71</c:v>
                </c:pt>
                <c:pt idx="1">
                  <c:v>0.13</c:v>
                </c:pt>
              </c:numCache>
            </c:numRef>
          </c:val>
          <c:extLst>
            <c:ext xmlns:c16="http://schemas.microsoft.com/office/drawing/2014/chart" uri="{C3380CC4-5D6E-409C-BE32-E72D297353CC}">
              <c16:uniqueId val="{00000000-CD0B-CD4B-ABA7-7CF6B9AE38AD}"/>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CD0B-CD4B-ABA7-7CF6B9AE38AD}"/>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B050"/>
            </a:solidFill>
            <a:ln>
              <a:solidFill>
                <a:srgbClr val="39FF0B"/>
              </a:solidFill>
            </a:ln>
          </c:spPr>
          <c:invertIfNegative val="0"/>
          <c:cat>
            <c:numRef>
              <c:f>Sheet1!$A$2:$A$5</c:f>
              <c:numCache>
                <c:formatCode>General</c:formatCode>
                <c:ptCount val="4"/>
              </c:numCache>
            </c:numRef>
          </c:cat>
          <c:val>
            <c:numRef>
              <c:f>Sheet1!$B$2:$B$5</c:f>
              <c:numCache>
                <c:formatCode>0.00</c:formatCode>
                <c:ptCount val="4"/>
                <c:pt idx="0">
                  <c:v>0</c:v>
                </c:pt>
                <c:pt idx="1">
                  <c:v>0</c:v>
                </c:pt>
                <c:pt idx="2" formatCode="General">
                  <c:v>0.15</c:v>
                </c:pt>
                <c:pt idx="3">
                  <c:v>0.2</c:v>
                </c:pt>
              </c:numCache>
            </c:numRef>
          </c:val>
          <c:extLst>
            <c:ext xmlns:c16="http://schemas.microsoft.com/office/drawing/2014/chart" uri="{C3380CC4-5D6E-409C-BE32-E72D297353CC}">
              <c16:uniqueId val="{00000000-A3BF-0845-8217-2B586C74C47C}"/>
            </c:ext>
          </c:extLst>
        </c:ser>
        <c:ser>
          <c:idx val="1"/>
          <c:order val="1"/>
          <c:tx>
            <c:strRef>
              <c:f>Sheet1!$C$1</c:f>
              <c:strCache>
                <c:ptCount val="1"/>
                <c:pt idx="0">
                  <c:v>Series 2</c:v>
                </c:pt>
              </c:strCache>
            </c:strRef>
          </c:tx>
          <c:spPr>
            <a:solidFill>
              <a:srgbClr val="FF0000"/>
            </a:solidFill>
            <a:ln>
              <a:solidFill>
                <a:srgbClr val="FC00F2"/>
              </a:solidFill>
            </a:ln>
          </c:spPr>
          <c:invertIfNegative val="0"/>
          <c:cat>
            <c:numRef>
              <c:f>Sheet1!$A$2:$A$5</c:f>
              <c:numCache>
                <c:formatCode>General</c:formatCode>
                <c:ptCount val="4"/>
              </c:numCache>
            </c:numRef>
          </c:cat>
          <c:val>
            <c:numRef>
              <c:f>Sheet1!$C$2:$C$5</c:f>
              <c:numCache>
                <c:formatCode>0.00</c:formatCode>
                <c:ptCount val="4"/>
                <c:pt idx="0">
                  <c:v>0.3</c:v>
                </c:pt>
                <c:pt idx="1">
                  <c:v>0.2</c:v>
                </c:pt>
                <c:pt idx="2">
                  <c:v>1.5</c:v>
                </c:pt>
                <c:pt idx="3">
                  <c:v>2.2000000000000002</c:v>
                </c:pt>
              </c:numCache>
            </c:numRef>
          </c:val>
          <c:extLst>
            <c:ext xmlns:c16="http://schemas.microsoft.com/office/drawing/2014/chart" uri="{C3380CC4-5D6E-409C-BE32-E72D297353CC}">
              <c16:uniqueId val="{00000001-A3BF-0845-8217-2B586C74C47C}"/>
            </c:ext>
          </c:extLst>
        </c:ser>
        <c:ser>
          <c:idx val="2"/>
          <c:order val="2"/>
          <c:tx>
            <c:strRef>
              <c:f>Sheet1!$D$1</c:f>
              <c:strCache>
                <c:ptCount val="1"/>
                <c:pt idx="0">
                  <c:v>Column1</c:v>
                </c:pt>
              </c:strCache>
            </c:strRef>
          </c:tx>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A3BF-0845-8217-2B586C74C47C}"/>
            </c:ext>
          </c:extLst>
        </c:ser>
        <c:dLbls>
          <c:showLegendKey val="0"/>
          <c:showVal val="0"/>
          <c:showCatName val="0"/>
          <c:showSerName val="0"/>
          <c:showPercent val="0"/>
          <c:showBubbleSize val="0"/>
        </c:dLbls>
        <c:gapWidth val="0"/>
        <c:axId val="215174192"/>
        <c:axId val="1"/>
      </c:barChart>
      <c:catAx>
        <c:axId val="215174192"/>
        <c:scaling>
          <c:orientation val="minMax"/>
        </c:scaling>
        <c:delete val="0"/>
        <c:axPos val="b"/>
        <c:numFmt formatCode="General" sourceLinked="1"/>
        <c:majorTickMark val="out"/>
        <c:minorTickMark val="none"/>
        <c:tickLblPos val="nextTo"/>
        <c:spPr>
          <a:ln w="22352">
            <a:solidFill>
              <a:schemeClr val="tx1"/>
            </a:solidFill>
          </a:ln>
        </c:spPr>
        <c:crossAx val="1"/>
        <c:crosses val="autoZero"/>
        <c:auto val="1"/>
        <c:lblAlgn val="ctr"/>
        <c:lblOffset val="100"/>
        <c:noMultiLvlLbl val="0"/>
      </c:catAx>
      <c:valAx>
        <c:axId val="1"/>
        <c:scaling>
          <c:orientation val="minMax"/>
        </c:scaling>
        <c:delete val="0"/>
        <c:axPos val="l"/>
        <c:numFmt formatCode="0.0" sourceLinked="0"/>
        <c:majorTickMark val="out"/>
        <c:minorTickMark val="none"/>
        <c:tickLblPos val="nextTo"/>
        <c:spPr>
          <a:ln w="22352">
            <a:solidFill>
              <a:schemeClr val="tx1"/>
            </a:solidFill>
          </a:ln>
        </c:spPr>
        <c:txPr>
          <a:bodyPr/>
          <a:lstStyle/>
          <a:p>
            <a:pPr>
              <a:defRPr sz="1135" b="1" i="0">
                <a:solidFill>
                  <a:schemeClr val="tx1"/>
                </a:solidFill>
                <a:latin typeface="Arial"/>
              </a:defRPr>
            </a:pPr>
            <a:endParaRPr lang="en-US"/>
          </a:p>
        </c:txPr>
        <c:crossAx val="215174192"/>
        <c:crosses val="autoZero"/>
        <c:crossBetween val="between"/>
      </c:valAx>
    </c:plotArea>
    <c:plotVisOnly val="1"/>
    <c:dispBlanksAs val="gap"/>
    <c:showDLblsOverMax val="0"/>
  </c:chart>
  <c:txPr>
    <a:bodyPr/>
    <a:lstStyle/>
    <a:p>
      <a:pPr>
        <a:defRPr sz="1276"/>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Series 1</c:v>
                </c:pt>
              </c:strCache>
            </c:strRef>
          </c:tx>
          <c:spPr>
            <a:solidFill>
              <a:srgbClr val="0070C0"/>
            </a:solidFill>
            <a:ln>
              <a:solidFill>
                <a:srgbClr val="0070C0"/>
              </a:solidFill>
            </a:ln>
          </c:spPr>
          <c:invertIfNegative val="0"/>
          <c:cat>
            <c:numRef>
              <c:f>Sheet1!$A$2:$A$4</c:f>
              <c:numCache>
                <c:formatCode>General</c:formatCode>
                <c:ptCount val="3"/>
              </c:numCache>
            </c:numRef>
          </c:cat>
          <c:val>
            <c:numRef>
              <c:f>Sheet1!$B$2:$B$4</c:f>
              <c:numCache>
                <c:formatCode>0.00</c:formatCode>
                <c:ptCount val="3"/>
                <c:pt idx="0">
                  <c:v>0.5</c:v>
                </c:pt>
                <c:pt idx="1">
                  <c:v>1.2</c:v>
                </c:pt>
                <c:pt idx="2" formatCode="General">
                  <c:v>1.4</c:v>
                </c:pt>
              </c:numCache>
            </c:numRef>
          </c:val>
          <c:extLst>
            <c:ext xmlns:c16="http://schemas.microsoft.com/office/drawing/2014/chart" uri="{C3380CC4-5D6E-409C-BE32-E72D297353CC}">
              <c16:uniqueId val="{00000000-D250-CB42-9C48-12B8C71D4224}"/>
            </c:ext>
          </c:extLst>
        </c:ser>
        <c:ser>
          <c:idx val="1"/>
          <c:order val="1"/>
          <c:tx>
            <c:strRef>
              <c:f>Sheet1!$C$1</c:f>
              <c:strCache>
                <c:ptCount val="1"/>
                <c:pt idx="0">
                  <c:v>Series 2</c:v>
                </c:pt>
              </c:strCache>
            </c:strRef>
          </c:tx>
          <c:spPr>
            <a:solidFill>
              <a:srgbClr val="FD9DFF"/>
            </a:solidFill>
            <a:ln>
              <a:solidFill>
                <a:srgbClr val="FD9DFF"/>
              </a:solidFill>
            </a:ln>
          </c:spPr>
          <c:invertIfNegative val="0"/>
          <c:cat>
            <c:numRef>
              <c:f>Sheet1!$A$2:$A$4</c:f>
              <c:numCache>
                <c:formatCode>General</c:formatCode>
                <c:ptCount val="3"/>
              </c:numCache>
            </c:numRef>
          </c:cat>
          <c:val>
            <c:numRef>
              <c:f>Sheet1!$C$2:$C$4</c:f>
              <c:numCache>
                <c:formatCode>0.00</c:formatCode>
                <c:ptCount val="3"/>
                <c:pt idx="0">
                  <c:v>1.9</c:v>
                </c:pt>
                <c:pt idx="1">
                  <c:v>3.5</c:v>
                </c:pt>
                <c:pt idx="2">
                  <c:v>2.7</c:v>
                </c:pt>
              </c:numCache>
            </c:numRef>
          </c:val>
          <c:extLst>
            <c:ext xmlns:c16="http://schemas.microsoft.com/office/drawing/2014/chart" uri="{C3380CC4-5D6E-409C-BE32-E72D297353CC}">
              <c16:uniqueId val="{00000001-D250-CB42-9C48-12B8C71D4224}"/>
            </c:ext>
          </c:extLst>
        </c:ser>
        <c:ser>
          <c:idx val="2"/>
          <c:order val="2"/>
          <c:tx>
            <c:strRef>
              <c:f>Sheet1!$D$1</c:f>
              <c:strCache>
                <c:ptCount val="1"/>
                <c:pt idx="0">
                  <c:v>Column1</c:v>
                </c:pt>
              </c:strCache>
            </c:strRef>
          </c:tx>
          <c:invertIfNegative val="0"/>
          <c:cat>
            <c:numRef>
              <c:f>Sheet1!$A$2:$A$4</c:f>
              <c:numCache>
                <c:formatCode>General</c:formatCode>
                <c:ptCount val="3"/>
              </c:numCache>
            </c:numRef>
          </c:cat>
          <c:val>
            <c:numRef>
              <c:f>Sheet1!$D$2:$D$4</c:f>
              <c:numCache>
                <c:formatCode>General</c:formatCode>
                <c:ptCount val="3"/>
              </c:numCache>
            </c:numRef>
          </c:val>
          <c:extLst>
            <c:ext xmlns:c16="http://schemas.microsoft.com/office/drawing/2014/chart" uri="{C3380CC4-5D6E-409C-BE32-E72D297353CC}">
              <c16:uniqueId val="{00000002-D250-CB42-9C48-12B8C71D4224}"/>
            </c:ext>
          </c:extLst>
        </c:ser>
        <c:dLbls>
          <c:showLegendKey val="0"/>
          <c:showVal val="0"/>
          <c:showCatName val="0"/>
          <c:showSerName val="0"/>
          <c:showPercent val="0"/>
          <c:showBubbleSize val="0"/>
        </c:dLbls>
        <c:gapWidth val="87"/>
        <c:axId val="1457713120"/>
        <c:axId val="1"/>
      </c:barChart>
      <c:catAx>
        <c:axId val="1457713120"/>
        <c:scaling>
          <c:orientation val="minMax"/>
        </c:scaling>
        <c:delete val="0"/>
        <c:axPos val="b"/>
        <c:numFmt formatCode="General" sourceLinked="1"/>
        <c:majorTickMark val="out"/>
        <c:minorTickMark val="none"/>
        <c:tickLblPos val="nextTo"/>
        <c:spPr>
          <a:ln w="28575">
            <a:solidFill>
              <a:srgbClr val="0D0D0D"/>
            </a:solidFill>
          </a:ln>
        </c:spPr>
        <c:crossAx val="1"/>
        <c:crosses val="autoZero"/>
        <c:auto val="1"/>
        <c:lblAlgn val="ctr"/>
        <c:lblOffset val="100"/>
        <c:noMultiLvlLbl val="0"/>
      </c:catAx>
      <c:valAx>
        <c:axId val="1"/>
        <c:scaling>
          <c:orientation val="minMax"/>
          <c:max val="5"/>
        </c:scaling>
        <c:delete val="0"/>
        <c:axPos val="l"/>
        <c:numFmt formatCode="0.0" sourceLinked="0"/>
        <c:majorTickMark val="out"/>
        <c:minorTickMark val="none"/>
        <c:tickLblPos val="nextTo"/>
        <c:spPr>
          <a:ln w="28559">
            <a:solidFill>
              <a:srgbClr val="0D0D0D"/>
            </a:solidFill>
          </a:ln>
        </c:spPr>
        <c:txPr>
          <a:bodyPr/>
          <a:lstStyle/>
          <a:p>
            <a:pPr>
              <a:defRPr sz="1199" b="1" i="0">
                <a:solidFill>
                  <a:srgbClr val="0D0D0D"/>
                </a:solidFill>
                <a:latin typeface="Arial"/>
              </a:defRPr>
            </a:pPr>
            <a:endParaRPr lang="en-US"/>
          </a:p>
        </c:txPr>
        <c:crossAx val="1457713120"/>
        <c:crosses val="autoZero"/>
        <c:crossBetween val="between"/>
        <c:majorUnit val="1"/>
      </c:valAx>
    </c:plotArea>
    <c:plotVisOnly val="1"/>
    <c:dispBlanksAs val="gap"/>
    <c:showDLblsOverMax val="0"/>
  </c:chart>
  <c:txPr>
    <a:bodyPr/>
    <a:lstStyle/>
    <a:p>
      <a:pPr>
        <a:defRPr sz="1349"/>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Series 1</c:v>
                </c:pt>
              </c:strCache>
            </c:strRef>
          </c:tx>
          <c:spPr>
            <a:solidFill>
              <a:srgbClr val="0070C0"/>
            </a:solidFill>
            <a:ln>
              <a:solidFill>
                <a:srgbClr val="0070C0"/>
              </a:solidFill>
            </a:ln>
          </c:spPr>
          <c:invertIfNegative val="0"/>
          <c:cat>
            <c:numRef>
              <c:f>Sheet1!$A$2:$A$4</c:f>
              <c:numCache>
                <c:formatCode>General</c:formatCode>
                <c:ptCount val="3"/>
              </c:numCache>
            </c:numRef>
          </c:cat>
          <c:val>
            <c:numRef>
              <c:f>Sheet1!$B$2:$B$4</c:f>
              <c:numCache>
                <c:formatCode>0.00</c:formatCode>
                <c:ptCount val="3"/>
                <c:pt idx="0">
                  <c:v>0.3</c:v>
                </c:pt>
                <c:pt idx="1">
                  <c:v>0.3</c:v>
                </c:pt>
                <c:pt idx="2" formatCode="General">
                  <c:v>0.9</c:v>
                </c:pt>
              </c:numCache>
            </c:numRef>
          </c:val>
          <c:extLst>
            <c:ext xmlns:c16="http://schemas.microsoft.com/office/drawing/2014/chart" uri="{C3380CC4-5D6E-409C-BE32-E72D297353CC}">
              <c16:uniqueId val="{00000000-330C-EE4B-B691-5A32E72653F2}"/>
            </c:ext>
          </c:extLst>
        </c:ser>
        <c:ser>
          <c:idx val="1"/>
          <c:order val="1"/>
          <c:tx>
            <c:strRef>
              <c:f>Sheet1!$C$1</c:f>
              <c:strCache>
                <c:ptCount val="1"/>
                <c:pt idx="0">
                  <c:v>Series 2</c:v>
                </c:pt>
              </c:strCache>
            </c:strRef>
          </c:tx>
          <c:spPr>
            <a:solidFill>
              <a:srgbClr val="FD9DFF"/>
            </a:solidFill>
            <a:ln>
              <a:solidFill>
                <a:srgbClr val="FD9DFF"/>
              </a:solidFill>
            </a:ln>
          </c:spPr>
          <c:invertIfNegative val="0"/>
          <c:cat>
            <c:numRef>
              <c:f>Sheet1!$A$2:$A$4</c:f>
              <c:numCache>
                <c:formatCode>General</c:formatCode>
                <c:ptCount val="3"/>
              </c:numCache>
            </c:numRef>
          </c:cat>
          <c:val>
            <c:numRef>
              <c:f>Sheet1!$C$2:$C$4</c:f>
              <c:numCache>
                <c:formatCode>0.00</c:formatCode>
                <c:ptCount val="3"/>
                <c:pt idx="0">
                  <c:v>0</c:v>
                </c:pt>
                <c:pt idx="1">
                  <c:v>0.4</c:v>
                </c:pt>
                <c:pt idx="2">
                  <c:v>1.4</c:v>
                </c:pt>
              </c:numCache>
            </c:numRef>
          </c:val>
          <c:extLst>
            <c:ext xmlns:c16="http://schemas.microsoft.com/office/drawing/2014/chart" uri="{C3380CC4-5D6E-409C-BE32-E72D297353CC}">
              <c16:uniqueId val="{00000001-330C-EE4B-B691-5A32E72653F2}"/>
            </c:ext>
          </c:extLst>
        </c:ser>
        <c:ser>
          <c:idx val="2"/>
          <c:order val="2"/>
          <c:tx>
            <c:strRef>
              <c:f>Sheet1!$D$1</c:f>
              <c:strCache>
                <c:ptCount val="1"/>
                <c:pt idx="0">
                  <c:v>Column1</c:v>
                </c:pt>
              </c:strCache>
            </c:strRef>
          </c:tx>
          <c:invertIfNegative val="0"/>
          <c:cat>
            <c:numRef>
              <c:f>Sheet1!$A$2:$A$4</c:f>
              <c:numCache>
                <c:formatCode>General</c:formatCode>
                <c:ptCount val="3"/>
              </c:numCache>
            </c:numRef>
          </c:cat>
          <c:val>
            <c:numRef>
              <c:f>Sheet1!$D$2:$D$4</c:f>
              <c:numCache>
                <c:formatCode>General</c:formatCode>
                <c:ptCount val="3"/>
              </c:numCache>
            </c:numRef>
          </c:val>
          <c:extLst>
            <c:ext xmlns:c16="http://schemas.microsoft.com/office/drawing/2014/chart" uri="{C3380CC4-5D6E-409C-BE32-E72D297353CC}">
              <c16:uniqueId val="{00000002-330C-EE4B-B691-5A32E72653F2}"/>
            </c:ext>
          </c:extLst>
        </c:ser>
        <c:dLbls>
          <c:showLegendKey val="0"/>
          <c:showVal val="0"/>
          <c:showCatName val="0"/>
          <c:showSerName val="0"/>
          <c:showPercent val="0"/>
          <c:showBubbleSize val="0"/>
        </c:dLbls>
        <c:gapWidth val="87"/>
        <c:axId val="1349708864"/>
        <c:axId val="1"/>
      </c:barChart>
      <c:catAx>
        <c:axId val="1349708864"/>
        <c:scaling>
          <c:orientation val="minMax"/>
        </c:scaling>
        <c:delete val="0"/>
        <c:axPos val="b"/>
        <c:numFmt formatCode="General" sourceLinked="1"/>
        <c:majorTickMark val="out"/>
        <c:minorTickMark val="none"/>
        <c:tickLblPos val="nextTo"/>
        <c:spPr>
          <a:ln w="28575">
            <a:solidFill>
              <a:srgbClr val="44546A"/>
            </a:solidFill>
          </a:ln>
        </c:spPr>
        <c:crossAx val="1"/>
        <c:crosses val="autoZero"/>
        <c:auto val="1"/>
        <c:lblAlgn val="ctr"/>
        <c:lblOffset val="100"/>
        <c:noMultiLvlLbl val="0"/>
      </c:catAx>
      <c:valAx>
        <c:axId val="1"/>
        <c:scaling>
          <c:orientation val="minMax"/>
          <c:max val="5"/>
        </c:scaling>
        <c:delete val="0"/>
        <c:axPos val="l"/>
        <c:numFmt formatCode="0.0" sourceLinked="0"/>
        <c:majorTickMark val="out"/>
        <c:minorTickMark val="none"/>
        <c:tickLblPos val="nextTo"/>
        <c:spPr>
          <a:ln w="28559">
            <a:solidFill>
              <a:sysClr val="windowText" lastClr="000000"/>
            </a:solidFill>
          </a:ln>
        </c:spPr>
        <c:txPr>
          <a:bodyPr/>
          <a:lstStyle/>
          <a:p>
            <a:pPr>
              <a:defRPr sz="1199" b="1" i="0">
                <a:solidFill>
                  <a:srgbClr val="0D0D0D"/>
                </a:solidFill>
                <a:latin typeface="Arial"/>
              </a:defRPr>
            </a:pPr>
            <a:endParaRPr lang="en-US"/>
          </a:p>
        </c:txPr>
        <c:crossAx val="1349708864"/>
        <c:crosses val="autoZero"/>
        <c:crossBetween val="between"/>
        <c:majorUnit val="1"/>
      </c:valAx>
    </c:plotArea>
    <c:plotVisOnly val="1"/>
    <c:dispBlanksAs val="gap"/>
    <c:showDLblsOverMax val="0"/>
  </c:chart>
  <c:txPr>
    <a:bodyPr/>
    <a:lstStyle/>
    <a:p>
      <a:pPr>
        <a:defRPr sz="1349"/>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Stroke</c:v>
                </c:pt>
              </c:strCache>
            </c:strRef>
          </c:tx>
          <c:spPr>
            <a:solidFill>
              <a:schemeClr val="accent1"/>
            </a:solidFill>
            <a:ln>
              <a:noFill/>
            </a:ln>
            <a:effectLst/>
          </c:spPr>
          <c:invertIfNegative val="0"/>
          <c:cat>
            <c:strRef>
              <c:f>Sheet1!$A$2:$A$4</c:f>
              <c:strCache>
                <c:ptCount val="3"/>
                <c:pt idx="0">
                  <c:v>CAD</c:v>
                </c:pt>
                <c:pt idx="1">
                  <c:v>MI</c:v>
                </c:pt>
                <c:pt idx="2">
                  <c:v>PAD</c:v>
                </c:pt>
              </c:strCache>
            </c:strRef>
          </c:cat>
          <c:val>
            <c:numRef>
              <c:f>Sheet1!$B$2:$B$4</c:f>
              <c:numCache>
                <c:formatCode>General</c:formatCode>
                <c:ptCount val="3"/>
                <c:pt idx="0">
                  <c:v>1.07</c:v>
                </c:pt>
                <c:pt idx="1">
                  <c:v>1.42</c:v>
                </c:pt>
                <c:pt idx="2">
                  <c:v>1.81</c:v>
                </c:pt>
              </c:numCache>
            </c:numRef>
          </c:val>
          <c:extLst>
            <c:ext xmlns:c16="http://schemas.microsoft.com/office/drawing/2014/chart" uri="{C3380CC4-5D6E-409C-BE32-E72D297353CC}">
              <c16:uniqueId val="{00000000-35F2-8949-8AE3-90319BFE8FFC}"/>
            </c:ext>
          </c:extLst>
        </c:ser>
        <c:dLbls>
          <c:showLegendKey val="0"/>
          <c:showVal val="0"/>
          <c:showCatName val="0"/>
          <c:showSerName val="0"/>
          <c:showPercent val="0"/>
          <c:showBubbleSize val="0"/>
        </c:dLbls>
        <c:gapWidth val="219"/>
        <c:overlap val="-27"/>
        <c:axId val="1424546304"/>
        <c:axId val="1351478160"/>
      </c:barChart>
      <c:catAx>
        <c:axId val="142454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1478160"/>
        <c:crosses val="autoZero"/>
        <c:auto val="1"/>
        <c:lblAlgn val="ctr"/>
        <c:lblOffset val="100"/>
        <c:noMultiLvlLbl val="0"/>
      </c:catAx>
      <c:valAx>
        <c:axId val="135147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4546304"/>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APT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Stroke</c:v>
                </c:pt>
                <c:pt idx="1">
                  <c:v>Bleeding</c:v>
                </c:pt>
              </c:strCache>
            </c:strRef>
          </c:cat>
          <c:val>
            <c:numRef>
              <c:f>Sheet1!$B$2:$B$3</c:f>
              <c:numCache>
                <c:formatCode>General</c:formatCode>
                <c:ptCount val="2"/>
                <c:pt idx="0">
                  <c:v>-22</c:v>
                </c:pt>
                <c:pt idx="1">
                  <c:v>2</c:v>
                </c:pt>
              </c:numCache>
            </c:numRef>
          </c:val>
          <c:extLst>
            <c:ext xmlns:c16="http://schemas.microsoft.com/office/drawing/2014/chart" uri="{C3380CC4-5D6E-409C-BE32-E72D297353CC}">
              <c16:uniqueId val="{00000000-1527-F646-84F2-001CEF6E0F47}"/>
            </c:ext>
          </c:extLst>
        </c:ser>
        <c:ser>
          <c:idx val="1"/>
          <c:order val="1"/>
          <c:tx>
            <c:strRef>
              <c:f>Sheet1!$C$1</c:f>
              <c:strCache>
                <c:ptCount val="1"/>
                <c:pt idx="0">
                  <c:v>OAC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Stroke</c:v>
                </c:pt>
                <c:pt idx="1">
                  <c:v>Bleeding</c:v>
                </c:pt>
              </c:strCache>
            </c:strRef>
          </c:cat>
          <c:val>
            <c:numRef>
              <c:f>Sheet1!$C$2:$C$3</c:f>
              <c:numCache>
                <c:formatCode>General</c:formatCode>
                <c:ptCount val="2"/>
                <c:pt idx="0">
                  <c:v>-64</c:v>
                </c:pt>
                <c:pt idx="1">
                  <c:v>66</c:v>
                </c:pt>
              </c:numCache>
            </c:numRef>
          </c:val>
          <c:extLst>
            <c:ext xmlns:c16="http://schemas.microsoft.com/office/drawing/2014/chart" uri="{C3380CC4-5D6E-409C-BE32-E72D297353CC}">
              <c16:uniqueId val="{00000001-1527-F646-84F2-001CEF6E0F47}"/>
            </c:ext>
          </c:extLst>
        </c:ser>
        <c:dLbls>
          <c:showLegendKey val="0"/>
          <c:showVal val="0"/>
          <c:showCatName val="0"/>
          <c:showSerName val="0"/>
          <c:showPercent val="0"/>
          <c:showBubbleSize val="0"/>
        </c:dLbls>
        <c:gapWidth val="150"/>
        <c:axId val="1424546304"/>
        <c:axId val="1351478160"/>
      </c:barChart>
      <c:catAx>
        <c:axId val="1424546304"/>
        <c:scaling>
          <c:orientation val="minMax"/>
        </c:scaling>
        <c:delete val="1"/>
        <c:axPos val="b"/>
        <c:numFmt formatCode="General" sourceLinked="1"/>
        <c:majorTickMark val="none"/>
        <c:minorTickMark val="none"/>
        <c:tickLblPos val="nextTo"/>
        <c:crossAx val="1351478160"/>
        <c:crosses val="autoZero"/>
        <c:auto val="1"/>
        <c:lblAlgn val="ctr"/>
        <c:lblOffset val="100"/>
        <c:noMultiLvlLbl val="0"/>
      </c:catAx>
      <c:valAx>
        <c:axId val="135147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45463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ASA (Primary prevention)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Sheet1!$B$2:$B$4</c:f>
              <c:numCache>
                <c:formatCode>General</c:formatCode>
                <c:ptCount val="3"/>
                <c:pt idx="0">
                  <c:v>-23</c:v>
                </c:pt>
                <c:pt idx="1">
                  <c:v>-5</c:v>
                </c:pt>
                <c:pt idx="2">
                  <c:v>-5</c:v>
                </c:pt>
              </c:numCache>
            </c:numRef>
          </c:val>
          <c:extLst>
            <c:ext xmlns:c16="http://schemas.microsoft.com/office/drawing/2014/chart" uri="{C3380CC4-5D6E-409C-BE32-E72D297353CC}">
              <c16:uniqueId val="{00000000-1414-B446-9831-FD155207E5A4}"/>
            </c:ext>
          </c:extLst>
        </c:ser>
        <c:ser>
          <c:idx val="1"/>
          <c:order val="1"/>
          <c:tx>
            <c:strRef>
              <c:f>Sheet1!$C$1</c:f>
              <c:strCache>
                <c:ptCount val="1"/>
                <c:pt idx="0">
                  <c:v>ASA (Secondary prevention)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Sheet1!$C$2:$C$4</c:f>
              <c:numCache>
                <c:formatCode>General</c:formatCode>
                <c:ptCount val="3"/>
                <c:pt idx="0">
                  <c:v>-31</c:v>
                </c:pt>
                <c:pt idx="1">
                  <c:v>-13</c:v>
                </c:pt>
                <c:pt idx="2">
                  <c:v>-19</c:v>
                </c:pt>
              </c:numCache>
            </c:numRef>
          </c:val>
          <c:extLst>
            <c:ext xmlns:c16="http://schemas.microsoft.com/office/drawing/2014/chart" uri="{C3380CC4-5D6E-409C-BE32-E72D297353CC}">
              <c16:uniqueId val="{00000001-1414-B446-9831-FD155207E5A4}"/>
            </c:ext>
          </c:extLst>
        </c:ser>
        <c:ser>
          <c:idx val="2"/>
          <c:order val="2"/>
          <c:tx>
            <c:strRef>
              <c:f>Sheet1!$D$1</c:f>
              <c:strCache>
                <c:ptCount val="1"/>
                <c:pt idx="0">
                  <c:v>DAPT (ASA + clopidogrel)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Sheet1!$D$2:$D$4</c:f>
              <c:numCache>
                <c:formatCode>General</c:formatCode>
                <c:ptCount val="3"/>
                <c:pt idx="0">
                  <c:v>-17</c:v>
                </c:pt>
                <c:pt idx="2">
                  <c:v>-23</c:v>
                </c:pt>
              </c:numCache>
            </c:numRef>
          </c:val>
          <c:extLst>
            <c:ext xmlns:c16="http://schemas.microsoft.com/office/drawing/2014/chart" uri="{C3380CC4-5D6E-409C-BE32-E72D297353CC}">
              <c16:uniqueId val="{00000002-1414-B446-9831-FD155207E5A4}"/>
            </c:ext>
          </c:extLst>
        </c:ser>
        <c:ser>
          <c:idx val="3"/>
          <c:order val="3"/>
          <c:tx>
            <c:strRef>
              <c:f>Sheet1!$E$1</c:f>
              <c:strCache>
                <c:ptCount val="1"/>
                <c:pt idx="0">
                  <c:v>DAPT (ASA + Ticagrelor 60)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Sheet1!$E$2:$E$4</c:f>
              <c:numCache>
                <c:formatCode>General</c:formatCode>
                <c:ptCount val="3"/>
                <c:pt idx="0">
                  <c:v>-16</c:v>
                </c:pt>
                <c:pt idx="2">
                  <c:v>-18</c:v>
                </c:pt>
              </c:numCache>
            </c:numRef>
          </c:val>
          <c:extLst>
            <c:ext xmlns:c16="http://schemas.microsoft.com/office/drawing/2014/chart" uri="{C3380CC4-5D6E-409C-BE32-E72D297353CC}">
              <c16:uniqueId val="{00000003-1414-B446-9831-FD155207E5A4}"/>
            </c:ext>
          </c:extLst>
        </c:ser>
        <c:ser>
          <c:idx val="4"/>
          <c:order val="4"/>
          <c:tx>
            <c:strRef>
              <c:f>Sheet1!$F$1</c:f>
              <c:strCache>
                <c:ptCount val="1"/>
                <c:pt idx="0">
                  <c:v>DAPT (ASA + Ticagrelor 90)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Sheet1!$F$2:$F$4</c:f>
              <c:numCache>
                <c:formatCode>General</c:formatCode>
                <c:ptCount val="3"/>
                <c:pt idx="0">
                  <c:v>-19</c:v>
                </c:pt>
                <c:pt idx="1">
                  <c:v>-11</c:v>
                </c:pt>
                <c:pt idx="2">
                  <c:v>-25</c:v>
                </c:pt>
              </c:numCache>
            </c:numRef>
          </c:val>
          <c:extLst>
            <c:ext xmlns:c16="http://schemas.microsoft.com/office/drawing/2014/chart" uri="{C3380CC4-5D6E-409C-BE32-E72D297353CC}">
              <c16:uniqueId val="{00000004-1414-B446-9831-FD155207E5A4}"/>
            </c:ext>
          </c:extLst>
        </c:ser>
        <c:ser>
          <c:idx val="5"/>
          <c:order val="5"/>
          <c:tx>
            <c:strRef>
              <c:f>Sheet1!$G$1</c:f>
              <c:strCache>
                <c:ptCount val="1"/>
                <c:pt idx="0">
                  <c:v>DT (ASA + Riva 2.5 bid)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v>
                </c:pt>
                <c:pt idx="1">
                  <c:v>Mortality</c:v>
                </c:pt>
                <c:pt idx="2">
                  <c:v>Stroke</c:v>
                </c:pt>
              </c:strCache>
            </c:strRef>
          </c:cat>
          <c:val>
            <c:numRef>
              <c:f>Sheet1!$G$2:$G$4</c:f>
              <c:numCache>
                <c:formatCode>General</c:formatCode>
                <c:ptCount val="3"/>
                <c:pt idx="0">
                  <c:v>-14</c:v>
                </c:pt>
                <c:pt idx="1">
                  <c:v>-18</c:v>
                </c:pt>
                <c:pt idx="2">
                  <c:v>-42</c:v>
                </c:pt>
              </c:numCache>
            </c:numRef>
          </c:val>
          <c:extLst>
            <c:ext xmlns:c16="http://schemas.microsoft.com/office/drawing/2014/chart" uri="{C3380CC4-5D6E-409C-BE32-E72D297353CC}">
              <c16:uniqueId val="{00000005-1414-B446-9831-FD155207E5A4}"/>
            </c:ext>
          </c:extLst>
        </c:ser>
        <c:dLbls>
          <c:dLblPos val="outEnd"/>
          <c:showLegendKey val="0"/>
          <c:showVal val="1"/>
          <c:showCatName val="0"/>
          <c:showSerName val="0"/>
          <c:showPercent val="0"/>
          <c:showBubbleSize val="0"/>
        </c:dLbls>
        <c:gapWidth val="219"/>
        <c:overlap val="-27"/>
        <c:axId val="1672954735"/>
        <c:axId val="1672956415"/>
      </c:barChart>
      <c:catAx>
        <c:axId val="1672954735"/>
        <c:scaling>
          <c:orientation val="minMax"/>
        </c:scaling>
        <c:delete val="1"/>
        <c:axPos val="b"/>
        <c:numFmt formatCode="General" sourceLinked="1"/>
        <c:majorTickMark val="none"/>
        <c:minorTickMark val="none"/>
        <c:tickLblPos val="nextTo"/>
        <c:crossAx val="1672956415"/>
        <c:crosses val="autoZero"/>
        <c:auto val="1"/>
        <c:lblAlgn val="ctr"/>
        <c:lblOffset val="100"/>
        <c:noMultiLvlLbl val="0"/>
      </c:catAx>
      <c:valAx>
        <c:axId val="1672956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2954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Warfarin</c:v>
                </c:pt>
                <c:pt idx="1">
                  <c:v>Warfarin+ASA</c:v>
                </c:pt>
                <c:pt idx="2">
                  <c:v>ASA</c:v>
                </c:pt>
              </c:strCache>
            </c:strRef>
          </c:cat>
          <c:val>
            <c:numRef>
              <c:f>Sheet1!$B$2:$B$4</c:f>
              <c:numCache>
                <c:formatCode>General</c:formatCode>
                <c:ptCount val="3"/>
                <c:pt idx="0">
                  <c:v>16.7</c:v>
                </c:pt>
                <c:pt idx="1">
                  <c:v>15</c:v>
                </c:pt>
                <c:pt idx="2">
                  <c:v>20</c:v>
                </c:pt>
              </c:numCache>
            </c:numRef>
          </c:val>
          <c:extLst>
            <c:ext xmlns:c16="http://schemas.microsoft.com/office/drawing/2014/chart" uri="{C3380CC4-5D6E-409C-BE32-E72D297353CC}">
              <c16:uniqueId val="{00000000-50BC-4B4F-AFB8-B7AB0217366E}"/>
            </c:ext>
          </c:extLst>
        </c:ser>
        <c:dLbls>
          <c:showLegendKey val="0"/>
          <c:showVal val="0"/>
          <c:showCatName val="0"/>
          <c:showSerName val="0"/>
          <c:showPercent val="0"/>
          <c:showBubbleSize val="0"/>
        </c:dLbls>
        <c:gapWidth val="182"/>
        <c:axId val="428036816"/>
        <c:axId val="428039024"/>
      </c:barChart>
      <c:catAx>
        <c:axId val="42803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8039024"/>
        <c:crosses val="autoZero"/>
        <c:auto val="1"/>
        <c:lblAlgn val="ctr"/>
        <c:lblOffset val="100"/>
        <c:noMultiLvlLbl val="0"/>
      </c:catAx>
      <c:valAx>
        <c:axId val="428039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036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Warfarin</c:v>
                </c:pt>
                <c:pt idx="1">
                  <c:v>Warfarin+ASA</c:v>
                </c:pt>
                <c:pt idx="2">
                  <c:v>ASA</c:v>
                </c:pt>
              </c:strCache>
            </c:strRef>
          </c:cat>
          <c:val>
            <c:numRef>
              <c:f>Sheet1!$B$2:$B$4</c:f>
              <c:numCache>
                <c:formatCode>General</c:formatCode>
                <c:ptCount val="3"/>
                <c:pt idx="0">
                  <c:v>5</c:v>
                </c:pt>
                <c:pt idx="1">
                  <c:v>5</c:v>
                </c:pt>
                <c:pt idx="2">
                  <c:v>9</c:v>
                </c:pt>
              </c:numCache>
            </c:numRef>
          </c:val>
          <c:extLst>
            <c:ext xmlns:c16="http://schemas.microsoft.com/office/drawing/2014/chart" uri="{C3380CC4-5D6E-409C-BE32-E72D297353CC}">
              <c16:uniqueId val="{00000000-2DBF-8347-9A0D-5B39D19ECCA8}"/>
            </c:ext>
          </c:extLst>
        </c:ser>
        <c:dLbls>
          <c:showLegendKey val="0"/>
          <c:showVal val="0"/>
          <c:showCatName val="0"/>
          <c:showSerName val="0"/>
          <c:showPercent val="0"/>
          <c:showBubbleSize val="0"/>
        </c:dLbls>
        <c:gapWidth val="182"/>
        <c:axId val="428057360"/>
        <c:axId val="428059568"/>
      </c:barChart>
      <c:catAx>
        <c:axId val="428057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8059568"/>
        <c:crosses val="autoZero"/>
        <c:auto val="1"/>
        <c:lblAlgn val="ctr"/>
        <c:lblOffset val="100"/>
        <c:noMultiLvlLbl val="0"/>
      </c:catAx>
      <c:valAx>
        <c:axId val="42805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05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ASA+</c:v>
                </c:pt>
              </c:strCache>
            </c:strRef>
          </c:tx>
          <c:spPr>
            <a:solidFill>
              <a:schemeClr val="accent1"/>
            </a:solidFill>
            <a:ln>
              <a:noFill/>
            </a:ln>
            <a:effectLst/>
          </c:spPr>
          <c:invertIfNegative val="0"/>
          <c:cat>
            <c:strRef>
              <c:f>Sheet1!$A$2:$A$4</c:f>
              <c:strCache>
                <c:ptCount val="3"/>
                <c:pt idx="0">
                  <c:v>Warfarin</c:v>
                </c:pt>
                <c:pt idx="1">
                  <c:v>D150</c:v>
                </c:pt>
                <c:pt idx="2">
                  <c:v>D110</c:v>
                </c:pt>
              </c:strCache>
            </c:strRef>
          </c:cat>
          <c:val>
            <c:numRef>
              <c:f>Sheet1!$B$2:$B$4</c:f>
              <c:numCache>
                <c:formatCode>General</c:formatCode>
                <c:ptCount val="3"/>
                <c:pt idx="0">
                  <c:v>4.8</c:v>
                </c:pt>
                <c:pt idx="1">
                  <c:v>4.4000000000000004</c:v>
                </c:pt>
                <c:pt idx="2">
                  <c:v>3.9</c:v>
                </c:pt>
              </c:numCache>
            </c:numRef>
          </c:val>
          <c:extLst>
            <c:ext xmlns:c16="http://schemas.microsoft.com/office/drawing/2014/chart" uri="{C3380CC4-5D6E-409C-BE32-E72D297353CC}">
              <c16:uniqueId val="{00000000-2786-404C-B1DD-232C3ADF253B}"/>
            </c:ext>
          </c:extLst>
        </c:ser>
        <c:ser>
          <c:idx val="1"/>
          <c:order val="1"/>
          <c:tx>
            <c:strRef>
              <c:f>Sheet1!$C$1</c:f>
              <c:strCache>
                <c:ptCount val="1"/>
                <c:pt idx="0">
                  <c:v>ASA-</c:v>
                </c:pt>
              </c:strCache>
            </c:strRef>
          </c:tx>
          <c:spPr>
            <a:solidFill>
              <a:schemeClr val="accent2"/>
            </a:solidFill>
            <a:ln>
              <a:noFill/>
            </a:ln>
            <a:effectLst/>
          </c:spPr>
          <c:invertIfNegative val="0"/>
          <c:cat>
            <c:strRef>
              <c:f>Sheet1!$A$2:$A$4</c:f>
              <c:strCache>
                <c:ptCount val="3"/>
                <c:pt idx="0">
                  <c:v>Warfarin</c:v>
                </c:pt>
                <c:pt idx="1">
                  <c:v>D150</c:v>
                </c:pt>
                <c:pt idx="2">
                  <c:v>D110</c:v>
                </c:pt>
              </c:strCache>
            </c:strRef>
          </c:cat>
          <c:val>
            <c:numRef>
              <c:f>Sheet1!$C$2:$C$4</c:f>
              <c:numCache>
                <c:formatCode>General</c:formatCode>
                <c:ptCount val="3"/>
                <c:pt idx="0">
                  <c:v>2.8</c:v>
                </c:pt>
                <c:pt idx="1">
                  <c:v>2.6</c:v>
                </c:pt>
                <c:pt idx="2">
                  <c:v>2.2000000000000002</c:v>
                </c:pt>
              </c:numCache>
            </c:numRef>
          </c:val>
          <c:extLst>
            <c:ext xmlns:c16="http://schemas.microsoft.com/office/drawing/2014/chart" uri="{C3380CC4-5D6E-409C-BE32-E72D297353CC}">
              <c16:uniqueId val="{00000001-2786-404C-B1DD-232C3ADF253B}"/>
            </c:ext>
          </c:extLst>
        </c:ser>
        <c:dLbls>
          <c:showLegendKey val="0"/>
          <c:showVal val="0"/>
          <c:showCatName val="0"/>
          <c:showSerName val="0"/>
          <c:showPercent val="0"/>
          <c:showBubbleSize val="0"/>
        </c:dLbls>
        <c:gapWidth val="182"/>
        <c:axId val="429827696"/>
        <c:axId val="429830448"/>
      </c:barChart>
      <c:catAx>
        <c:axId val="429827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9830448"/>
        <c:crosses val="autoZero"/>
        <c:auto val="1"/>
        <c:lblAlgn val="ctr"/>
        <c:lblOffset val="100"/>
        <c:noMultiLvlLbl val="0"/>
      </c:catAx>
      <c:valAx>
        <c:axId val="429830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982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ASA+</c:v>
                </c:pt>
              </c:strCache>
            </c:strRef>
          </c:tx>
          <c:spPr>
            <a:solidFill>
              <a:schemeClr val="accent1"/>
            </a:solidFill>
            <a:ln>
              <a:noFill/>
            </a:ln>
            <a:effectLst/>
          </c:spPr>
          <c:invertIfNegative val="0"/>
          <c:cat>
            <c:strRef>
              <c:f>Sheet1!$A$2:$A$4</c:f>
              <c:strCache>
                <c:ptCount val="3"/>
                <c:pt idx="0">
                  <c:v>Warfarin</c:v>
                </c:pt>
                <c:pt idx="1">
                  <c:v>D150</c:v>
                </c:pt>
                <c:pt idx="2">
                  <c:v>D110</c:v>
                </c:pt>
              </c:strCache>
            </c:strRef>
          </c:cat>
          <c:val>
            <c:numRef>
              <c:f>Sheet1!$B$2:$B$4</c:f>
              <c:numCache>
                <c:formatCode>General</c:formatCode>
                <c:ptCount val="3"/>
                <c:pt idx="0">
                  <c:v>19.600000000000001</c:v>
                </c:pt>
                <c:pt idx="1">
                  <c:v>17.2</c:v>
                </c:pt>
                <c:pt idx="2">
                  <c:v>15.5</c:v>
                </c:pt>
              </c:numCache>
            </c:numRef>
          </c:val>
          <c:extLst>
            <c:ext xmlns:c16="http://schemas.microsoft.com/office/drawing/2014/chart" uri="{C3380CC4-5D6E-409C-BE32-E72D297353CC}">
              <c16:uniqueId val="{00000000-AB3A-6048-8EA8-E28F1D59DB0B}"/>
            </c:ext>
          </c:extLst>
        </c:ser>
        <c:ser>
          <c:idx val="1"/>
          <c:order val="1"/>
          <c:tx>
            <c:strRef>
              <c:f>Sheet1!$C$1</c:f>
              <c:strCache>
                <c:ptCount val="1"/>
                <c:pt idx="0">
                  <c:v>ASA-</c:v>
                </c:pt>
              </c:strCache>
            </c:strRef>
          </c:tx>
          <c:spPr>
            <a:solidFill>
              <a:schemeClr val="accent2"/>
            </a:solidFill>
            <a:ln>
              <a:noFill/>
            </a:ln>
            <a:effectLst/>
          </c:spPr>
          <c:invertIfNegative val="0"/>
          <c:cat>
            <c:strRef>
              <c:f>Sheet1!$A$2:$A$4</c:f>
              <c:strCache>
                <c:ptCount val="3"/>
                <c:pt idx="0">
                  <c:v>Warfarin</c:v>
                </c:pt>
                <c:pt idx="1">
                  <c:v>D150</c:v>
                </c:pt>
                <c:pt idx="2">
                  <c:v>D110</c:v>
                </c:pt>
              </c:strCache>
            </c:strRef>
          </c:cat>
          <c:val>
            <c:numRef>
              <c:f>Sheet1!$C$2:$C$4</c:f>
              <c:numCache>
                <c:formatCode>General</c:formatCode>
                <c:ptCount val="3"/>
                <c:pt idx="0">
                  <c:v>14.4</c:v>
                </c:pt>
                <c:pt idx="1">
                  <c:v>13.4</c:v>
                </c:pt>
                <c:pt idx="2">
                  <c:v>11.7</c:v>
                </c:pt>
              </c:numCache>
            </c:numRef>
          </c:val>
          <c:extLst>
            <c:ext xmlns:c16="http://schemas.microsoft.com/office/drawing/2014/chart" uri="{C3380CC4-5D6E-409C-BE32-E72D297353CC}">
              <c16:uniqueId val="{00000001-AB3A-6048-8EA8-E28F1D59DB0B}"/>
            </c:ext>
          </c:extLst>
        </c:ser>
        <c:dLbls>
          <c:showLegendKey val="0"/>
          <c:showVal val="0"/>
          <c:showCatName val="0"/>
          <c:showSerName val="0"/>
          <c:showPercent val="0"/>
          <c:showBubbleSize val="0"/>
        </c:dLbls>
        <c:gapWidth val="182"/>
        <c:axId val="428084016"/>
        <c:axId val="428086224"/>
      </c:barChart>
      <c:catAx>
        <c:axId val="42808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8086224"/>
        <c:crosses val="autoZero"/>
        <c:auto val="1"/>
        <c:lblAlgn val="ctr"/>
        <c:lblOffset val="100"/>
        <c:noMultiLvlLbl val="0"/>
      </c:catAx>
      <c:valAx>
        <c:axId val="428086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08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2-CD0B-CD4B-ABA7-7CF6B9AE38AD}"/>
              </c:ext>
            </c:extLst>
          </c:dPt>
          <c:dPt>
            <c:idx val="1"/>
            <c:invertIfNegative val="0"/>
            <c:bubble3D val="0"/>
            <c:extLst>
              <c:ext xmlns:c16="http://schemas.microsoft.com/office/drawing/2014/chart" uri="{C3380CC4-5D6E-409C-BE32-E72D297353CC}">
                <c16:uniqueId val="{00000003-CD0B-CD4B-ABA7-7CF6B9AE38AD}"/>
              </c:ext>
            </c:extLst>
          </c:dPt>
          <c:cat>
            <c:numRef>
              <c:f>Sheet1!$A$2:$A$3</c:f>
              <c:numCache>
                <c:formatCode>General</c:formatCode>
                <c:ptCount val="2"/>
              </c:numCache>
            </c:numRef>
          </c:cat>
          <c:val>
            <c:numRef>
              <c:f>Sheet1!$B$2:$B$3</c:f>
              <c:numCache>
                <c:formatCode>General</c:formatCode>
                <c:ptCount val="2"/>
                <c:pt idx="0">
                  <c:v>1.9</c:v>
                </c:pt>
                <c:pt idx="1">
                  <c:v>0.36</c:v>
                </c:pt>
              </c:numCache>
            </c:numRef>
          </c:val>
          <c:extLst>
            <c:ext xmlns:c16="http://schemas.microsoft.com/office/drawing/2014/chart" uri="{C3380CC4-5D6E-409C-BE32-E72D297353CC}">
              <c16:uniqueId val="{00000000-CD0B-CD4B-ABA7-7CF6B9AE38AD}"/>
            </c:ext>
          </c:extLst>
        </c:ser>
        <c:ser>
          <c:idx val="1"/>
          <c:order val="1"/>
          <c:tx>
            <c:strRef>
              <c:f>Sheet1!$C$1</c:f>
              <c:strCache>
                <c:ptCount val="1"/>
                <c:pt idx="0">
                  <c:v>Column1</c:v>
                </c:pt>
              </c:strCache>
            </c:strRef>
          </c:tx>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1-CD0B-CD4B-ABA7-7CF6B9AE38AD}"/>
            </c:ext>
          </c:extLst>
        </c:ser>
        <c:dLbls>
          <c:showLegendKey val="0"/>
          <c:showVal val="0"/>
          <c:showCatName val="0"/>
          <c:showSerName val="0"/>
          <c:showPercent val="0"/>
          <c:showBubbleSize val="0"/>
        </c:dLbls>
        <c:gapWidth val="50"/>
        <c:overlap val="100"/>
        <c:axId val="1049218655"/>
        <c:axId val="1"/>
      </c:barChart>
      <c:catAx>
        <c:axId val="1049218655"/>
        <c:scaling>
          <c:orientation val="minMax"/>
        </c:scaling>
        <c:delete val="0"/>
        <c:axPos val="b"/>
        <c:numFmt formatCode="General" sourceLinked="1"/>
        <c:majorTickMark val="out"/>
        <c:minorTickMark val="none"/>
        <c:tickLblPos val="nextTo"/>
        <c:spPr>
          <a:ln w="25400">
            <a:solidFill>
              <a:srgbClr val="44546A"/>
            </a:solidFill>
          </a:ln>
        </c:spPr>
        <c:txPr>
          <a:bodyPr/>
          <a:lstStyle/>
          <a:p>
            <a:pPr>
              <a:defRPr>
                <a:ln w="28575">
                  <a:solidFill>
                    <a:sysClr val="windowText" lastClr="000000"/>
                  </a:solidFill>
                </a:ln>
                <a:solidFill>
                  <a:srgbClr val="0D0D0D"/>
                </a:solidFill>
              </a:defRPr>
            </a:pPr>
            <a:endParaRPr lang="en-US"/>
          </a:p>
        </c:txPr>
        <c:crossAx val="1"/>
        <c:crosses val="autoZero"/>
        <c:auto val="1"/>
        <c:lblAlgn val="ctr"/>
        <c:lblOffset val="100"/>
        <c:noMultiLvlLbl val="0"/>
      </c:catAx>
      <c:valAx>
        <c:axId val="1"/>
        <c:scaling>
          <c:orientation val="minMax"/>
          <c:max val="2.5"/>
        </c:scaling>
        <c:delete val="0"/>
        <c:axPos val="l"/>
        <c:numFmt formatCode="#,##0.0" sourceLinked="0"/>
        <c:majorTickMark val="out"/>
        <c:minorTickMark val="none"/>
        <c:tickLblPos val="nextTo"/>
        <c:spPr>
          <a:ln w="22372">
            <a:solidFill>
              <a:sysClr val="windowText" lastClr="000000"/>
            </a:solidFill>
          </a:ln>
        </c:spPr>
        <c:txPr>
          <a:bodyPr/>
          <a:lstStyle/>
          <a:p>
            <a:pPr>
              <a:defRPr sz="1096" b="1" i="0">
                <a:solidFill>
                  <a:srgbClr val="0D0D0D"/>
                </a:solidFill>
                <a:latin typeface="Arial"/>
              </a:defRPr>
            </a:pPr>
            <a:endParaRPr lang="en-US"/>
          </a:p>
        </c:txPr>
        <c:crossAx val="1049218655"/>
        <c:crosses val="autoZero"/>
        <c:crossBetween val="between"/>
        <c:majorUnit val="0.5"/>
      </c:valAx>
    </c:plotArea>
    <c:plotVisOnly val="1"/>
    <c:dispBlanksAs val="gap"/>
    <c:showDLblsOverMax val="0"/>
  </c:chart>
  <c:txPr>
    <a:bodyPr/>
    <a:lstStyle/>
    <a:p>
      <a:pPr>
        <a:defRPr sz="1409"/>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B8B24-9FA2-4568-AAF8-F7D1D51D118E}"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04F3B-1792-49B9-8FFA-6967BD75574B}" type="slidenum">
              <a:rPr lang="en-US" smtClean="0"/>
              <a:t>‹#›</a:t>
            </a:fld>
            <a:endParaRPr lang="en-US"/>
          </a:p>
        </p:txBody>
      </p:sp>
    </p:spTree>
    <p:extLst>
      <p:ext uri="{BB962C8B-B14F-4D97-AF65-F5344CB8AC3E}">
        <p14:creationId xmlns:p14="http://schemas.microsoft.com/office/powerpoint/2010/main" val="247231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446088"/>
            <a:ext cx="4432300" cy="2492375"/>
          </a:xfrm>
        </p:spPr>
      </p:sp>
      <p:sp>
        <p:nvSpPr>
          <p:cNvPr id="3" name="Notes Placeholder 2"/>
          <p:cNvSpPr>
            <a:spLocks noGrp="1"/>
          </p:cNvSpPr>
          <p:nvPr>
            <p:ph type="body" idx="1"/>
          </p:nvPr>
        </p:nvSpPr>
        <p:spPr/>
        <p:txBody>
          <a:bodyPr/>
          <a:lstStyle/>
          <a:p>
            <a:r>
              <a:rPr lang="en-US" dirty="0"/>
              <a:t>Note that these data are relative to AF &gt; 48 hours</a:t>
            </a:r>
          </a:p>
        </p:txBody>
      </p:sp>
      <p:sp>
        <p:nvSpPr>
          <p:cNvPr id="4" name="Slide Number Placeholder 3"/>
          <p:cNvSpPr>
            <a:spLocks noGrp="1"/>
          </p:cNvSpPr>
          <p:nvPr>
            <p:ph type="sldNum" sz="quarter" idx="5"/>
          </p:nvPr>
        </p:nvSpPr>
        <p:spPr/>
        <p:txBody>
          <a:bodyPr/>
          <a:lstStyle/>
          <a:p>
            <a:fld id="{2A73ED5C-0BBB-4827-9E0D-EC1061D473D5}" type="slidenum">
              <a:rPr lang="en-CA" smtClean="0"/>
              <a:pPr/>
              <a:t>36</a:t>
            </a:fld>
            <a:endParaRPr lang="en-CA" dirty="0"/>
          </a:p>
        </p:txBody>
      </p:sp>
    </p:spTree>
    <p:extLst>
      <p:ext uri="{BB962C8B-B14F-4D97-AF65-F5344CB8AC3E}">
        <p14:creationId xmlns:p14="http://schemas.microsoft.com/office/powerpoint/2010/main" val="426532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446088"/>
            <a:ext cx="4432300" cy="2492375"/>
          </a:xfrm>
        </p:spPr>
      </p:sp>
      <p:sp>
        <p:nvSpPr>
          <p:cNvPr id="3" name="Notes Placeholder 2"/>
          <p:cNvSpPr>
            <a:spLocks noGrp="1"/>
          </p:cNvSpPr>
          <p:nvPr>
            <p:ph type="body" idx="1"/>
          </p:nvPr>
        </p:nvSpPr>
        <p:spPr/>
        <p:txBody>
          <a:bodyPr/>
          <a:lstStyle/>
          <a:p>
            <a:r>
              <a:rPr lang="en-US" dirty="0"/>
              <a:t>Note that these data are relative to AF &gt; 48 hours</a:t>
            </a:r>
          </a:p>
        </p:txBody>
      </p:sp>
      <p:sp>
        <p:nvSpPr>
          <p:cNvPr id="4" name="Slide Number Placeholder 3"/>
          <p:cNvSpPr>
            <a:spLocks noGrp="1"/>
          </p:cNvSpPr>
          <p:nvPr>
            <p:ph type="sldNum" sz="quarter" idx="5"/>
          </p:nvPr>
        </p:nvSpPr>
        <p:spPr/>
        <p:txBody>
          <a:bodyPr/>
          <a:lstStyle/>
          <a:p>
            <a:fld id="{2A73ED5C-0BBB-4827-9E0D-EC1061D473D5}" type="slidenum">
              <a:rPr lang="en-CA" smtClean="0"/>
              <a:pPr/>
              <a:t>37</a:t>
            </a:fld>
            <a:endParaRPr lang="en-CA" dirty="0"/>
          </a:p>
        </p:txBody>
      </p:sp>
    </p:spTree>
    <p:extLst>
      <p:ext uri="{BB962C8B-B14F-4D97-AF65-F5344CB8AC3E}">
        <p14:creationId xmlns:p14="http://schemas.microsoft.com/office/powerpoint/2010/main" val="186949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446088"/>
            <a:ext cx="4432300" cy="2492375"/>
          </a:xfrm>
        </p:spPr>
      </p:sp>
      <p:sp>
        <p:nvSpPr>
          <p:cNvPr id="3" name="Notes Placeholder 2"/>
          <p:cNvSpPr>
            <a:spLocks noGrp="1"/>
          </p:cNvSpPr>
          <p:nvPr>
            <p:ph type="body" idx="1"/>
          </p:nvPr>
        </p:nvSpPr>
        <p:spPr/>
        <p:txBody>
          <a:bodyPr/>
          <a:lstStyle/>
          <a:p>
            <a:r>
              <a:rPr lang="en-US" dirty="0"/>
              <a:t>Note that these data are relative to AF &gt; 48 hours</a:t>
            </a:r>
          </a:p>
        </p:txBody>
      </p:sp>
      <p:sp>
        <p:nvSpPr>
          <p:cNvPr id="4" name="Slide Number Placeholder 3"/>
          <p:cNvSpPr>
            <a:spLocks noGrp="1"/>
          </p:cNvSpPr>
          <p:nvPr>
            <p:ph type="sldNum" sz="quarter" idx="5"/>
          </p:nvPr>
        </p:nvSpPr>
        <p:spPr/>
        <p:txBody>
          <a:bodyPr/>
          <a:lstStyle/>
          <a:p>
            <a:fld id="{2A73ED5C-0BBB-4827-9E0D-EC1061D473D5}" type="slidenum">
              <a:rPr lang="en-CA" smtClean="0"/>
              <a:pPr/>
              <a:t>38</a:t>
            </a:fld>
            <a:endParaRPr lang="en-CA" dirty="0"/>
          </a:p>
        </p:txBody>
      </p:sp>
    </p:spTree>
    <p:extLst>
      <p:ext uri="{BB962C8B-B14F-4D97-AF65-F5344CB8AC3E}">
        <p14:creationId xmlns:p14="http://schemas.microsoft.com/office/powerpoint/2010/main" val="275086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446088"/>
            <a:ext cx="4432300" cy="2492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73ED5C-0BBB-4827-9E0D-EC1061D473D5}" type="slidenum">
              <a:rPr lang="en-CA" smtClean="0"/>
              <a:pPr/>
              <a:t>45</a:t>
            </a:fld>
            <a:endParaRPr lang="en-CA" dirty="0"/>
          </a:p>
        </p:txBody>
      </p:sp>
    </p:spTree>
    <p:extLst>
      <p:ext uri="{BB962C8B-B14F-4D97-AF65-F5344CB8AC3E}">
        <p14:creationId xmlns:p14="http://schemas.microsoft.com/office/powerpoint/2010/main" val="251364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446088"/>
            <a:ext cx="4432300" cy="2492375"/>
          </a:xfrm>
        </p:spPr>
      </p:sp>
      <p:sp>
        <p:nvSpPr>
          <p:cNvPr id="3" name="Notes Placeholder 2"/>
          <p:cNvSpPr>
            <a:spLocks noGrp="1"/>
          </p:cNvSpPr>
          <p:nvPr>
            <p:ph type="body" idx="1"/>
          </p:nvPr>
        </p:nvSpPr>
        <p:spPr/>
        <p:txBody>
          <a:bodyPr/>
          <a:lstStyle/>
          <a:p>
            <a:r>
              <a:rPr lang="en-US" dirty="0"/>
              <a:t>Magenta – or low risk TEE</a:t>
            </a:r>
          </a:p>
        </p:txBody>
      </p:sp>
      <p:sp>
        <p:nvSpPr>
          <p:cNvPr id="4" name="Slide Number Placeholder 3"/>
          <p:cNvSpPr>
            <a:spLocks noGrp="1"/>
          </p:cNvSpPr>
          <p:nvPr>
            <p:ph type="sldNum" sz="quarter" idx="5"/>
          </p:nvPr>
        </p:nvSpPr>
        <p:spPr/>
        <p:txBody>
          <a:bodyPr/>
          <a:lstStyle/>
          <a:p>
            <a:fld id="{2A73ED5C-0BBB-4827-9E0D-EC1061D473D5}" type="slidenum">
              <a:rPr lang="en-CA" smtClean="0"/>
              <a:pPr/>
              <a:t>48</a:t>
            </a:fld>
            <a:endParaRPr lang="en-CA" dirty="0"/>
          </a:p>
        </p:txBody>
      </p:sp>
    </p:spTree>
    <p:extLst>
      <p:ext uri="{BB962C8B-B14F-4D97-AF65-F5344CB8AC3E}">
        <p14:creationId xmlns:p14="http://schemas.microsoft.com/office/powerpoint/2010/main" val="95060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i="1">
                <a:solidFill>
                  <a:schemeClr val="tx2"/>
                </a:solidFill>
                <a:latin typeface="Arial" charset="0"/>
                <a:ea typeface="ＭＳ Ｐゴシック" charset="0"/>
                <a:cs typeface="ＭＳ Ｐゴシック" charset="0"/>
              </a:defRPr>
            </a:lvl1pPr>
            <a:lvl2pPr marL="742950" indent="-285750">
              <a:defRPr sz="2400" b="1" i="1">
                <a:solidFill>
                  <a:schemeClr val="tx2"/>
                </a:solidFill>
                <a:latin typeface="Arial" charset="0"/>
                <a:ea typeface="ＭＳ Ｐゴシック" charset="0"/>
              </a:defRPr>
            </a:lvl2pPr>
            <a:lvl3pPr marL="1143000" indent="-228600">
              <a:defRPr sz="2400" b="1" i="1">
                <a:solidFill>
                  <a:schemeClr val="tx2"/>
                </a:solidFill>
                <a:latin typeface="Arial" charset="0"/>
                <a:ea typeface="ＭＳ Ｐゴシック" charset="0"/>
              </a:defRPr>
            </a:lvl3pPr>
            <a:lvl4pPr marL="1600200" indent="-228600">
              <a:defRPr sz="2400" b="1" i="1">
                <a:solidFill>
                  <a:schemeClr val="tx2"/>
                </a:solidFill>
                <a:latin typeface="Arial" charset="0"/>
                <a:ea typeface="ＭＳ Ｐゴシック" charset="0"/>
              </a:defRPr>
            </a:lvl4pPr>
            <a:lvl5pPr marL="2057400" indent="-228600">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defRPr sz="2400" b="1" i="1">
                <a:solidFill>
                  <a:schemeClr val="tx2"/>
                </a:solidFill>
                <a:latin typeface="Arial" charset="0"/>
                <a:ea typeface="ＭＳ Ｐゴシック" charset="0"/>
              </a:defRPr>
            </a:lvl9pPr>
          </a:lstStyle>
          <a:p>
            <a:fld id="{A30F1C77-ADC3-9B48-8D75-2539EC652D90}" type="slidenum">
              <a:rPr lang="en-US" sz="1200" i="0">
                <a:solidFill>
                  <a:srgbClr val="000000"/>
                </a:solidFill>
              </a:rPr>
              <a:pPr/>
              <a:t>51</a:t>
            </a:fld>
            <a:endParaRPr lang="en-US" sz="1200" i="0">
              <a:solidFill>
                <a:srgbClr val="000000"/>
              </a:solidFill>
            </a:endParaRPr>
          </a:p>
        </p:txBody>
      </p:sp>
      <p:sp>
        <p:nvSpPr>
          <p:cNvPr id="33794" name="Rectangle 2"/>
          <p:cNvSpPr>
            <a:spLocks noGrp="1" noRot="1" noChangeAspect="1" noChangeArrowheads="1" noTextEdit="1"/>
          </p:cNvSpPr>
          <p:nvPr>
            <p:ph type="sldImg"/>
          </p:nvPr>
        </p:nvSpPr>
        <p:spPr>
          <a:xfrm>
            <a:off x="1212850" y="446088"/>
            <a:ext cx="4432300" cy="2492375"/>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X-E-E = </a:t>
            </a:r>
            <a:r>
              <a:rPr lang="en-US" dirty="0" err="1">
                <a:latin typeface="Times New Roman" charset="0"/>
              </a:rPr>
              <a:t>XVeRT</a:t>
            </a:r>
            <a:r>
              <a:rPr lang="en-US" dirty="0">
                <a:latin typeface="Times New Roman" charset="0"/>
              </a:rPr>
              <a:t> + ENSURE-AF</a:t>
            </a:r>
            <a:r>
              <a:rPr lang="en-US" baseline="0" dirty="0">
                <a:latin typeface="Times New Roman" charset="0"/>
              </a:rPr>
              <a:t> + EMANATE</a:t>
            </a:r>
            <a:endParaRPr lang="en-US" dirty="0">
              <a:latin typeface="Times New Roman" charset="0"/>
            </a:endParaRPr>
          </a:p>
        </p:txBody>
      </p:sp>
    </p:spTree>
    <p:extLst>
      <p:ext uri="{BB962C8B-B14F-4D97-AF65-F5344CB8AC3E}">
        <p14:creationId xmlns:p14="http://schemas.microsoft.com/office/powerpoint/2010/main" val="53045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CA"/>
          </a:p>
        </p:txBody>
      </p:sp>
      <p:sp>
        <p:nvSpPr>
          <p:cNvPr id="13314"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Figure 1. General schema representing AF mechanisms and the role of </a:t>
            </a:r>
            <a:r>
              <a:rPr lang="en-GB" dirty="0" err="1">
                <a:latin typeface="Arial" charset="0"/>
                <a:ea typeface="msgothic" charset="0"/>
                <a:cs typeface="msgothic" charset="0"/>
              </a:rPr>
              <a:t>remodeling</a:t>
            </a:r>
            <a:r>
              <a:rPr lang="en-GB" dirty="0">
                <a:latin typeface="Arial" charset="0"/>
                <a:ea typeface="msgothic" charset="0"/>
                <a:cs typeface="msgothic" charset="0"/>
              </a:rPr>
              <a:t>.</a:t>
            </a:r>
          </a:p>
        </p:txBody>
      </p:sp>
    </p:spTree>
    <p:extLst>
      <p:ext uri="{BB962C8B-B14F-4D97-AF65-F5344CB8AC3E}">
        <p14:creationId xmlns:p14="http://schemas.microsoft.com/office/powerpoint/2010/main" val="375996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CA"/>
          </a:p>
        </p:txBody>
      </p:sp>
      <p:sp>
        <p:nvSpPr>
          <p:cNvPr id="12290"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sz="1300" b="1" dirty="0">
                <a:latin typeface="Arial" charset="0"/>
                <a:ea typeface="msgothic" charset="0"/>
                <a:cs typeface="msgothic" charset="0"/>
              </a:rPr>
              <a:t>A general schema representing the various mechanisms that can lead to the perturbations </a:t>
            </a:r>
            <a:r>
              <a:rPr lang="en-GB" sz="1300" b="1" dirty="0" err="1">
                <a:latin typeface="Arial" charset="0"/>
                <a:ea typeface="msgothic" charset="0"/>
                <a:cs typeface="msgothic" charset="0"/>
              </a:rPr>
              <a:t>underlyingatrial</a:t>
            </a:r>
            <a:r>
              <a:rPr lang="en-GB" sz="1300" b="1" dirty="0">
                <a:latin typeface="Arial" charset="0"/>
                <a:ea typeface="msgothic" charset="0"/>
                <a:cs typeface="msgothic" charset="0"/>
              </a:rPr>
              <a:t> </a:t>
            </a:r>
            <a:r>
              <a:rPr lang="en-GB" sz="1300" b="1">
                <a:latin typeface="Arial" charset="0"/>
                <a:ea typeface="msgothic" charset="0"/>
                <a:cs typeface="msgothic" charset="0"/>
              </a:rPr>
              <a:t>fibrillation (AF</a:t>
            </a:r>
            <a:r>
              <a:rPr lang="en-GB" sz="1300" b="1" dirty="0">
                <a:latin typeface="Arial" charset="0"/>
                <a:ea typeface="msgothic" charset="0"/>
                <a:cs typeface="msgothic" charset="0"/>
              </a:rPr>
              <a:t>), including focal ectopic firing and vulnerable substrates that can maintain re-entry</a:t>
            </a:r>
            <a:r>
              <a:rPr lang="en-GB" dirty="0">
                <a:latin typeface="Arial" charset="0"/>
                <a:ea typeface="msgothic" charset="0"/>
                <a:cs typeface="msgothic" charset="0"/>
              </a:rPr>
              <a:t>. APD indicates action potential duration; DAD, delayed </a:t>
            </a:r>
            <a:r>
              <a:rPr lang="en-GB" dirty="0" err="1">
                <a:latin typeface="Arial" charset="0"/>
                <a:ea typeface="msgothic" charset="0"/>
                <a:cs typeface="msgothic" charset="0"/>
              </a:rPr>
              <a:t>afterdepolarization</a:t>
            </a:r>
            <a:r>
              <a:rPr lang="en-GB" dirty="0">
                <a:latin typeface="Arial" charset="0"/>
                <a:ea typeface="msgothic" charset="0"/>
                <a:cs typeface="msgothic" charset="0"/>
              </a:rPr>
              <a:t>; EAD, early </a:t>
            </a:r>
            <a:r>
              <a:rPr lang="en-GB" dirty="0" err="1">
                <a:latin typeface="Arial" charset="0"/>
                <a:ea typeface="msgothic" charset="0"/>
                <a:cs typeface="msgothic" charset="0"/>
              </a:rPr>
              <a:t>afterdepolarization</a:t>
            </a:r>
            <a:r>
              <a:rPr lang="en-GB" dirty="0">
                <a:latin typeface="Arial" charset="0"/>
                <a:ea typeface="msgothic" charset="0"/>
                <a:cs typeface="msgothic" charset="0"/>
              </a:rPr>
              <a:t>; and ERP, effective refractory period.</a:t>
            </a:r>
          </a:p>
        </p:txBody>
      </p:sp>
    </p:spTree>
    <p:extLst>
      <p:ext uri="{BB962C8B-B14F-4D97-AF65-F5344CB8AC3E}">
        <p14:creationId xmlns:p14="http://schemas.microsoft.com/office/powerpoint/2010/main" val="268528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DB5F-6AFC-4905-BCC8-874B4641A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36A7D83-A0DE-4CE3-969A-44E9B7D50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08710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219F-E4C8-47EF-A685-D9BD9FB90D3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A64A05-759F-4760-9FFE-F15E9F028B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357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83FD-3681-4B63-ABEB-C10D954972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2D9CFB-A21E-4671-8A5C-FB8708ACBA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786A8D2-41D0-4023-BBFA-03B264E24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155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42A9-4DD2-4D06-92E0-53DF47A76AA4}"/>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2046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DF69927-BD1E-47D7-A13E-2385102EE9D8}" type="datetimeFigureOut">
              <a:rPr lang="en-CA" smtClean="0"/>
              <a:pPr/>
              <a:t>2018-11-06</a:t>
            </a:fld>
            <a:endParaRPr lang="en-CA"/>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DE9249D-B6C8-4481-97CC-55966E378CAC}" type="slidenum">
              <a:rPr lang="en-CA" smtClean="0"/>
              <a:pPr/>
              <a:t>‹#›</a:t>
            </a:fld>
            <a:endParaRPr lang="en-CA"/>
          </a:p>
        </p:txBody>
      </p:sp>
    </p:spTree>
    <p:extLst>
      <p:ext uri="{BB962C8B-B14F-4D97-AF65-F5344CB8AC3E}">
        <p14:creationId xmlns:p14="http://schemas.microsoft.com/office/powerpoint/2010/main" val="334827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4417" y="620713"/>
            <a:ext cx="10972800" cy="1143000"/>
          </a:xfrm>
        </p:spPr>
        <p:txBody>
          <a:bodyPr/>
          <a:lstStyle/>
          <a:p>
            <a:r>
              <a:rPr lang="en-US"/>
              <a:t>Click to edit Master title style</a:t>
            </a:r>
          </a:p>
        </p:txBody>
      </p:sp>
      <p:sp>
        <p:nvSpPr>
          <p:cNvPr id="3" name="Table Placeholder 2"/>
          <p:cNvSpPr>
            <a:spLocks noGrp="1"/>
          </p:cNvSpPr>
          <p:nvPr>
            <p:ph type="tbl" idx="1"/>
          </p:nvPr>
        </p:nvSpPr>
        <p:spPr>
          <a:xfrm>
            <a:off x="624417" y="1916113"/>
            <a:ext cx="10972800" cy="4525962"/>
          </a:xfrm>
        </p:spPr>
        <p:txBody>
          <a:bodyPr/>
          <a:lstStyle/>
          <a:p>
            <a:pPr lvl="0"/>
            <a:endParaRPr lang="en-US" noProof="0"/>
          </a:p>
        </p:txBody>
      </p:sp>
      <p:sp>
        <p:nvSpPr>
          <p:cNvPr id="4" name="Rectangle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pPr>
              <a:defRPr/>
            </a:pPr>
            <a:fld id="{A4BF9051-E5CC-4B71-9F08-B5F1C1FEEDBA}" type="slidenum">
              <a:rPr lang="en-US"/>
              <a:pPr>
                <a:defRPr/>
              </a:pPr>
              <a:t>‹#›</a:t>
            </a:fld>
            <a:endParaRPr lang="en-US"/>
          </a:p>
        </p:txBody>
      </p:sp>
    </p:spTree>
    <p:extLst>
      <p:ext uri="{BB962C8B-B14F-4D97-AF65-F5344CB8AC3E}">
        <p14:creationId xmlns:p14="http://schemas.microsoft.com/office/powerpoint/2010/main" val="39563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9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59B02-9667-4077-927E-0F22585D2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453123-382C-4708-818B-CB4FFCD31969}"/>
              </a:ext>
            </a:extLst>
          </p:cNvPr>
          <p:cNvSpPr>
            <a:spLocks noGrp="1"/>
          </p:cNvSpPr>
          <p:nvPr>
            <p:ph type="body" idx="1"/>
          </p:nvPr>
        </p:nvSpPr>
        <p:spPr>
          <a:xfrm>
            <a:off x="838199" y="163516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Rectangle 11">
            <a:extLst>
              <a:ext uri="{FF2B5EF4-FFF2-40B4-BE49-F238E27FC236}">
                <a16:creationId xmlns:a16="http://schemas.microsoft.com/office/drawing/2014/main" id="{A492E2C7-4F50-4340-B7EC-D2316950EAB6}"/>
              </a:ext>
            </a:extLst>
          </p:cNvPr>
          <p:cNvSpPr/>
          <p:nvPr userDrawn="1"/>
        </p:nvSpPr>
        <p:spPr>
          <a:xfrm>
            <a:off x="7929951" y="6561572"/>
            <a:ext cx="4353034" cy="261610"/>
          </a:xfrm>
          <a:prstGeom prst="rect">
            <a:avLst/>
          </a:prstGeom>
        </p:spPr>
        <p:txBody>
          <a:bodyPr wrap="square">
            <a:spAutoFit/>
          </a:bodyPr>
          <a:lstStyle/>
          <a:p>
            <a:r>
              <a:rPr lang="en-US" sz="1100" dirty="0"/>
              <a:t>Copyright © 2018 Canadian Cardiovascular Society ™ All Rights Reserved</a:t>
            </a:r>
          </a:p>
        </p:txBody>
      </p:sp>
      <p:cxnSp>
        <p:nvCxnSpPr>
          <p:cNvPr id="13" name="Straight Connector 12">
            <a:extLst>
              <a:ext uri="{FF2B5EF4-FFF2-40B4-BE49-F238E27FC236}">
                <a16:creationId xmlns:a16="http://schemas.microsoft.com/office/drawing/2014/main" id="{5CD0DC94-78B2-4B33-A8DB-D9A866D66397}"/>
              </a:ext>
            </a:extLst>
          </p:cNvPr>
          <p:cNvCxnSpPr/>
          <p:nvPr userDrawn="1"/>
        </p:nvCxnSpPr>
        <p:spPr>
          <a:xfrm>
            <a:off x="0" y="6805764"/>
            <a:ext cx="12192000" cy="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6DD690-7C6B-4405-A5A3-EEA65E4901D3}"/>
              </a:ext>
            </a:extLst>
          </p:cNvPr>
          <p:cNvSpPr txBox="1"/>
          <p:nvPr userDrawn="1"/>
        </p:nvSpPr>
        <p:spPr>
          <a:xfrm>
            <a:off x="9107327" y="6694988"/>
            <a:ext cx="3132441" cy="215444"/>
          </a:xfrm>
          <a:prstGeom prst="rect">
            <a:avLst/>
          </a:prstGeom>
          <a:noFill/>
        </p:spPr>
        <p:txBody>
          <a:bodyPr wrap="square" rtlCol="0">
            <a:spAutoFit/>
          </a:bodyPr>
          <a:lstStyle/>
          <a:p>
            <a:r>
              <a:rPr lang="en-CA" sz="800" dirty="0">
                <a:solidFill>
                  <a:schemeClr val="bg1"/>
                </a:solidFill>
              </a:rPr>
              <a:t>CCS Guideline/Position Statement Workshop as Presented at CCC 2018</a:t>
            </a:r>
          </a:p>
        </p:txBody>
      </p:sp>
      <p:sp>
        <p:nvSpPr>
          <p:cNvPr id="4" name="Rectangle 3">
            <a:extLst>
              <a:ext uri="{FF2B5EF4-FFF2-40B4-BE49-F238E27FC236}">
                <a16:creationId xmlns:a16="http://schemas.microsoft.com/office/drawing/2014/main" id="{AB6A006D-5240-4DA8-8BA3-11749B4D3AE2}"/>
              </a:ext>
            </a:extLst>
          </p:cNvPr>
          <p:cNvSpPr/>
          <p:nvPr userDrawn="1"/>
        </p:nvSpPr>
        <p:spPr>
          <a:xfrm>
            <a:off x="-37303" y="6558190"/>
            <a:ext cx="8225246" cy="261610"/>
          </a:xfrm>
          <a:prstGeom prst="rect">
            <a:avLst/>
          </a:prstGeom>
        </p:spPr>
        <p:txBody>
          <a:bodyPr wrap="square">
            <a:spAutoFit/>
          </a:bodyPr>
          <a:lstStyle/>
          <a:p>
            <a:pPr algn="l"/>
            <a:r>
              <a:rPr lang="en-US" sz="1100" b="0" i="0" dirty="0">
                <a:solidFill>
                  <a:srgbClr val="333333"/>
                </a:solidFill>
                <a:effectLst/>
                <a:latin typeface="+mn-lt"/>
              </a:rPr>
              <a:t>Andrade J, et al., </a:t>
            </a:r>
            <a:r>
              <a:rPr lang="en-US" sz="1100" b="0" i="1" dirty="0">
                <a:solidFill>
                  <a:srgbClr val="333333"/>
                </a:solidFill>
                <a:effectLst/>
                <a:latin typeface="+mn-lt"/>
              </a:rPr>
              <a:t>Canadian Journal of Cardiology</a:t>
            </a:r>
            <a:r>
              <a:rPr lang="en-US" sz="1100" b="0" i="0" dirty="0">
                <a:solidFill>
                  <a:srgbClr val="333333"/>
                </a:solidFill>
                <a:effectLst/>
                <a:latin typeface="+mn-lt"/>
              </a:rPr>
              <a:t>, 34 (2018) 1374 – 1395 </a:t>
            </a:r>
          </a:p>
        </p:txBody>
      </p:sp>
    </p:spTree>
    <p:extLst>
      <p:ext uri="{BB962C8B-B14F-4D97-AF65-F5344CB8AC3E}">
        <p14:creationId xmlns:p14="http://schemas.microsoft.com/office/powerpoint/2010/main" val="2764492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onlinecjc.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2400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solidFill>
                  <a:srgbClr val="000000"/>
                </a:solidFill>
                <a:latin typeface="Arial Black"/>
                <a:ea typeface="ＭＳ Ｐゴシック"/>
                <a:cs typeface="Arial"/>
              </a:rPr>
              <a:t>Disclaimer</a:t>
            </a:r>
          </a:p>
        </p:txBody>
      </p:sp>
      <p:sp>
        <p:nvSpPr>
          <p:cNvPr id="5" name="Content Placeholder 6"/>
          <p:cNvSpPr txBox="1">
            <a:spLocks/>
          </p:cNvSpPr>
          <p:nvPr/>
        </p:nvSpPr>
        <p:spPr bwMode="auto">
          <a:xfrm>
            <a:off x="1143000" y="1371600"/>
            <a:ext cx="100618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r>
              <a:rPr lang="en-US" altLang="en-US" sz="2000" kern="0" dirty="0">
                <a:latin typeface="Calibri" pitchFamily="34" charset="0"/>
              </a:rPr>
              <a:t>The Canadian Cardiovascular Society (CCS) welcomes reuse of our educational slide deck for medical institution internal education or training (i.e. grand rounds, medical college/classroom education, etc.).  However, if the material is being used in an industry sponsored CME program, permission must be sought through our publisher Elsevier (</a:t>
            </a:r>
            <a:r>
              <a:rPr lang="en-US" altLang="en-US" sz="2000" u="sng" kern="0" dirty="0">
                <a:latin typeface="Calibri" pitchFamily="34" charset="0"/>
                <a:hlinkClick r:id="rId2"/>
              </a:rPr>
              <a:t>www.onlinecjc.com</a:t>
            </a:r>
            <a:r>
              <a:rPr lang="en-US" altLang="en-US" sz="2000" kern="0" dirty="0">
                <a:latin typeface="Calibri" pitchFamily="34" charset="0"/>
              </a:rPr>
              <a:t>).  </a:t>
            </a:r>
          </a:p>
          <a:p>
            <a:pPr eaLnBrk="1" hangingPunct="1"/>
            <a:r>
              <a:rPr lang="en-US" altLang="en-US" sz="2000" kern="0" dirty="0">
                <a:latin typeface="Calibri" pitchFamily="34" charset="0"/>
              </a:rPr>
              <a:t>If your reuse request qualifies as medical institution internal education, you may reuse the material under the following conditions:</a:t>
            </a:r>
          </a:p>
          <a:p>
            <a:pPr eaLnBrk="1" hangingPunct="1"/>
            <a:endParaRPr lang="en-CA" altLang="en-US" sz="700" kern="0" dirty="0">
              <a:latin typeface="Calibri" pitchFamily="34" charset="0"/>
            </a:endParaRPr>
          </a:p>
          <a:p>
            <a:pPr lvl="1" eaLnBrk="1" hangingPunct="1">
              <a:buFont typeface="Arial" charset="0"/>
              <a:buChar char="•"/>
            </a:pPr>
            <a:r>
              <a:rPr lang="en-CA" altLang="en-US" sz="1800" kern="0" dirty="0">
                <a:latin typeface="Calibri" pitchFamily="34" charset="0"/>
              </a:rPr>
              <a:t>You must cite the Canadian Journal of Cardiology and the Canadian    Cardiovascular Society as references.</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You may not use any Canadian Cardiovascular Society logos or trademarks on any slides or anywhere in your presentation or publications.</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Do not modify the slide content.</a:t>
            </a:r>
            <a:endParaRPr lang="en-US" altLang="en-US" sz="1800" kern="0" dirty="0">
              <a:latin typeface="Calibri" pitchFamily="34" charset="0"/>
            </a:endParaRPr>
          </a:p>
          <a:p>
            <a:pPr lvl="1" eaLnBrk="1" hangingPunct="1">
              <a:buFont typeface="Arial" charset="0"/>
              <a:buChar char="•"/>
            </a:pPr>
            <a:r>
              <a:rPr lang="en-CA" altLang="en-US" sz="1800" kern="0" dirty="0">
                <a:latin typeface="Calibri" pitchFamily="34" charset="0"/>
              </a:rPr>
              <a:t>If repeating recommendations from the published guideline, do not modify the recommendation wording.</a:t>
            </a:r>
            <a:endParaRPr lang="en-US" altLang="en-US" sz="1800" kern="0" dirty="0">
              <a:latin typeface="Calibri" pitchFamily="34" charset="0"/>
            </a:endParaRPr>
          </a:p>
        </p:txBody>
      </p:sp>
    </p:spTree>
    <p:extLst>
      <p:ext uri="{BB962C8B-B14F-4D97-AF65-F5344CB8AC3E}">
        <p14:creationId xmlns:p14="http://schemas.microsoft.com/office/powerpoint/2010/main" val="291537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23E49-CEA6-6943-90E5-F0B4B4698AD6}"/>
              </a:ext>
            </a:extLst>
          </p:cNvPr>
          <p:cNvSpPr>
            <a:spLocks noGrp="1"/>
          </p:cNvSpPr>
          <p:nvPr>
            <p:ph type="ctrTitle"/>
          </p:nvPr>
        </p:nvSpPr>
        <p:spPr>
          <a:xfrm>
            <a:off x="0" y="1186961"/>
            <a:ext cx="12191999" cy="1399809"/>
          </a:xfrm>
        </p:spPr>
        <p:txBody>
          <a:bodyPr>
            <a:normAutofit fontScale="90000"/>
          </a:bodyPr>
          <a:lstStyle/>
          <a:p>
            <a:r>
              <a:rPr lang="en-US" sz="4400" b="1" dirty="0">
                <a:solidFill>
                  <a:srgbClr val="941100"/>
                </a:solidFill>
              </a:rPr>
              <a:t> The management of antithrombotic therapy for patients with AF in the context of coronary artery disease</a:t>
            </a:r>
          </a:p>
        </p:txBody>
      </p:sp>
      <p:sp>
        <p:nvSpPr>
          <p:cNvPr id="7" name="Subtitle 6">
            <a:extLst>
              <a:ext uri="{FF2B5EF4-FFF2-40B4-BE49-F238E27FC236}">
                <a16:creationId xmlns:a16="http://schemas.microsoft.com/office/drawing/2014/main" id="{0905FF32-620D-2448-A5F4-99C5B9AEA167}"/>
              </a:ext>
            </a:extLst>
          </p:cNvPr>
          <p:cNvSpPr>
            <a:spLocks noGrp="1"/>
          </p:cNvSpPr>
          <p:nvPr>
            <p:ph type="subTitle" idx="1"/>
          </p:nvPr>
        </p:nvSpPr>
        <p:spPr>
          <a:xfrm>
            <a:off x="1524000" y="3338269"/>
            <a:ext cx="9144000" cy="1655762"/>
          </a:xfrm>
        </p:spPr>
        <p:txBody>
          <a:bodyPr>
            <a:normAutofit/>
          </a:bodyPr>
          <a:lstStyle/>
          <a:p>
            <a:r>
              <a:rPr lang="en-US" sz="2800" dirty="0"/>
              <a:t>Dr. Jason Andrade</a:t>
            </a:r>
          </a:p>
        </p:txBody>
      </p:sp>
    </p:spTree>
    <p:extLst>
      <p:ext uri="{BB962C8B-B14F-4D97-AF65-F5344CB8AC3E}">
        <p14:creationId xmlns:p14="http://schemas.microsoft.com/office/powerpoint/2010/main" val="330549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838200" y="298865"/>
            <a:ext cx="10515600" cy="1325563"/>
          </a:xfrm>
        </p:spPr>
        <p:txBody>
          <a:bodyPr/>
          <a:lstStyle/>
          <a:p>
            <a:pPr algn="ctr"/>
            <a:r>
              <a:rPr lang="en-US" altLang="en-US" b="1" dirty="0">
                <a:solidFill>
                  <a:srgbClr val="941100"/>
                </a:solidFill>
              </a:rPr>
              <a:t>Management of Antithrombotic Therapy in Patients With Concomitant AF and CAD</a:t>
            </a:r>
          </a:p>
        </p:txBody>
      </p:sp>
      <p:sp>
        <p:nvSpPr>
          <p:cNvPr id="2" name="Content Placeholder 1"/>
          <p:cNvSpPr>
            <a:spLocks noGrp="1"/>
          </p:cNvSpPr>
          <p:nvPr>
            <p:ph sz="half" idx="1"/>
          </p:nvPr>
        </p:nvSpPr>
        <p:spPr>
          <a:xfrm>
            <a:off x="838200" y="1825625"/>
            <a:ext cx="5181600" cy="4351338"/>
          </a:xfrm>
        </p:spPr>
        <p:txBody>
          <a:bodyPr/>
          <a:lstStyle/>
          <a:p>
            <a:pPr marL="0" indent="0" algn="ctr">
              <a:buNone/>
            </a:pPr>
            <a:r>
              <a:rPr lang="en-US" b="1" dirty="0"/>
              <a:t>STROKE RISK</a:t>
            </a:r>
          </a:p>
        </p:txBody>
      </p:sp>
      <p:sp>
        <p:nvSpPr>
          <p:cNvPr id="5" name="Content Placeholder 4">
            <a:extLst>
              <a:ext uri="{FF2B5EF4-FFF2-40B4-BE49-F238E27FC236}">
                <a16:creationId xmlns:a16="http://schemas.microsoft.com/office/drawing/2014/main" id="{91C530D3-F003-4A40-9C7F-9C7BA14E0CFA}"/>
              </a:ext>
            </a:extLst>
          </p:cNvPr>
          <p:cNvSpPr>
            <a:spLocks noGrp="1"/>
          </p:cNvSpPr>
          <p:nvPr>
            <p:ph sz="half" idx="2"/>
          </p:nvPr>
        </p:nvSpPr>
        <p:spPr/>
        <p:txBody>
          <a:bodyPr/>
          <a:lstStyle/>
          <a:p>
            <a:pPr marL="0" indent="0" algn="ctr">
              <a:buNone/>
            </a:pPr>
            <a:r>
              <a:rPr lang="en-US" b="1" dirty="0"/>
              <a:t>THROMBOTIC CORONARY RISK</a:t>
            </a:r>
          </a:p>
          <a:p>
            <a:endParaRPr lang="en-US" dirty="0"/>
          </a:p>
        </p:txBody>
      </p:sp>
      <p:sp>
        <p:nvSpPr>
          <p:cNvPr id="14" name="Rounded Rectangle 13"/>
          <p:cNvSpPr/>
          <p:nvPr/>
        </p:nvSpPr>
        <p:spPr>
          <a:xfrm>
            <a:off x="7214656" y="2589858"/>
            <a:ext cx="3131507" cy="62630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Stable CAD</a:t>
            </a:r>
          </a:p>
        </p:txBody>
      </p:sp>
      <p:sp>
        <p:nvSpPr>
          <p:cNvPr id="18" name="Rounded Rectangle 17"/>
          <p:cNvSpPr/>
          <p:nvPr/>
        </p:nvSpPr>
        <p:spPr>
          <a:xfrm>
            <a:off x="7214655" y="3829669"/>
            <a:ext cx="3131507" cy="62630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 Low Risk PCI</a:t>
            </a:r>
          </a:p>
        </p:txBody>
      </p:sp>
      <p:sp>
        <p:nvSpPr>
          <p:cNvPr id="19" name="Rounded Rectangle 18"/>
          <p:cNvSpPr/>
          <p:nvPr/>
        </p:nvSpPr>
        <p:spPr>
          <a:xfrm>
            <a:off x="7214655" y="5069480"/>
            <a:ext cx="3131507" cy="62630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 High Risk PCI</a:t>
            </a:r>
          </a:p>
        </p:txBody>
      </p:sp>
      <p:pic>
        <p:nvPicPr>
          <p:cNvPr id="8" name="Picture 7">
            <a:extLst>
              <a:ext uri="{FF2B5EF4-FFF2-40B4-BE49-F238E27FC236}">
                <a16:creationId xmlns:a16="http://schemas.microsoft.com/office/drawing/2014/main" id="{5BED1778-9073-E94E-8991-A8DAC3931624}"/>
              </a:ext>
            </a:extLst>
          </p:cNvPr>
          <p:cNvPicPr>
            <a:picLocks noChangeAspect="1"/>
          </p:cNvPicPr>
          <p:nvPr/>
        </p:nvPicPr>
        <p:blipFill>
          <a:blip r:embed="rId2"/>
          <a:stretch>
            <a:fillRect/>
          </a:stretch>
        </p:blipFill>
        <p:spPr>
          <a:xfrm>
            <a:off x="1470754" y="2224733"/>
            <a:ext cx="4182701" cy="4182701"/>
          </a:xfrm>
          <a:prstGeom prst="rect">
            <a:avLst/>
          </a:prstGeom>
        </p:spPr>
      </p:pic>
    </p:spTree>
    <p:extLst>
      <p:ext uri="{BB962C8B-B14F-4D97-AF65-F5344CB8AC3E}">
        <p14:creationId xmlns:p14="http://schemas.microsoft.com/office/powerpoint/2010/main" val="13930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838200" y="0"/>
            <a:ext cx="10515600" cy="1325563"/>
          </a:xfrm>
        </p:spPr>
        <p:txBody>
          <a:bodyPr/>
          <a:lstStyle/>
          <a:p>
            <a:pPr algn="ctr"/>
            <a:r>
              <a:rPr lang="en-US" b="1" dirty="0">
                <a:solidFill>
                  <a:srgbClr val="941100"/>
                </a:solidFill>
              </a:rPr>
              <a:t>Case One</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a:xfrm>
            <a:off x="838200" y="1623402"/>
            <a:ext cx="5181600" cy="4351338"/>
          </a:xfrm>
        </p:spPr>
        <p:txBody>
          <a:bodyPr>
            <a:normAutofit fontScale="92500" lnSpcReduction="10000"/>
          </a:bodyPr>
          <a:lstStyle/>
          <a:p>
            <a:r>
              <a:rPr lang="en-US" dirty="0"/>
              <a:t>60F</a:t>
            </a:r>
          </a:p>
          <a:p>
            <a:pPr lvl="1"/>
            <a:r>
              <a:rPr lang="en-US" dirty="0"/>
              <a:t>CAD with remote MI</a:t>
            </a:r>
          </a:p>
          <a:p>
            <a:pPr lvl="1"/>
            <a:r>
              <a:rPr lang="en-US" dirty="0"/>
              <a:t>Previous stent to LAD and LCX</a:t>
            </a:r>
          </a:p>
          <a:p>
            <a:pPr lvl="1"/>
            <a:endParaRPr lang="en-US" dirty="0"/>
          </a:p>
          <a:p>
            <a:r>
              <a:rPr lang="en-US" dirty="0"/>
              <a:t>Medications</a:t>
            </a:r>
          </a:p>
          <a:p>
            <a:pPr lvl="1"/>
            <a:r>
              <a:rPr lang="en-US" dirty="0"/>
              <a:t>Metoprolol 50 mg bid</a:t>
            </a:r>
          </a:p>
          <a:p>
            <a:pPr lvl="1"/>
            <a:r>
              <a:rPr lang="en-US" dirty="0"/>
              <a:t>ASA 81</a:t>
            </a:r>
          </a:p>
          <a:p>
            <a:pPr lvl="1"/>
            <a:r>
              <a:rPr lang="en-US" dirty="0"/>
              <a:t>Atorvastatin 80 mg</a:t>
            </a:r>
          </a:p>
          <a:p>
            <a:endParaRPr lang="en-US" dirty="0"/>
          </a:p>
          <a:p>
            <a:r>
              <a:rPr lang="en-US" dirty="0"/>
              <a:t>New diagnosis of paroxysmal AF </a:t>
            </a:r>
          </a:p>
          <a:p>
            <a:pPr lvl="1"/>
            <a:r>
              <a:rPr lang="en-US" dirty="0"/>
              <a:t>Non-valvular</a:t>
            </a:r>
          </a:p>
          <a:p>
            <a:pPr marL="0" indent="0">
              <a:buNone/>
            </a:pPr>
            <a:endParaRPr lang="en-US" dirty="0"/>
          </a:p>
        </p:txBody>
      </p:sp>
      <p:sp>
        <p:nvSpPr>
          <p:cNvPr id="5" name="Content Placeholder 4">
            <a:extLst>
              <a:ext uri="{FF2B5EF4-FFF2-40B4-BE49-F238E27FC236}">
                <a16:creationId xmlns:a16="http://schemas.microsoft.com/office/drawing/2014/main" id="{562D5DDF-0AF5-C042-962E-371AD65D2CE9}"/>
              </a:ext>
            </a:extLst>
          </p:cNvPr>
          <p:cNvSpPr>
            <a:spLocks noGrp="1"/>
          </p:cNvSpPr>
          <p:nvPr>
            <p:ph sz="half" idx="2"/>
          </p:nvPr>
        </p:nvSpPr>
        <p:spPr>
          <a:xfrm>
            <a:off x="5822731" y="1623402"/>
            <a:ext cx="5768462" cy="4351338"/>
          </a:xfrm>
        </p:spPr>
        <p:txBody>
          <a:bodyPr>
            <a:normAutofit fontScale="92500" lnSpcReduction="10000"/>
          </a:bodyPr>
          <a:lstStyle/>
          <a:p>
            <a:pPr marL="0" indent="0">
              <a:buNone/>
            </a:pPr>
            <a:r>
              <a:rPr lang="en-US" sz="3500" b="1" dirty="0"/>
              <a:t>What do you recommend?</a:t>
            </a:r>
          </a:p>
          <a:p>
            <a:pPr marL="514350" indent="-514350">
              <a:buFont typeface="+mj-lt"/>
              <a:buAutoNum type="arabicPeriod"/>
            </a:pPr>
            <a:r>
              <a:rPr lang="en-US" dirty="0"/>
              <a:t>Nothing </a:t>
            </a:r>
          </a:p>
          <a:p>
            <a:pPr marL="514350" indent="-514350">
              <a:buFont typeface="+mj-lt"/>
              <a:buAutoNum type="arabicPeriod"/>
            </a:pPr>
            <a:r>
              <a:rPr lang="en-US" dirty="0"/>
              <a:t>Antiplatelet alone </a:t>
            </a:r>
          </a:p>
          <a:p>
            <a:pPr marL="514350" indent="-514350">
              <a:buFont typeface="+mj-lt"/>
              <a:buAutoNum type="arabicPeriod"/>
            </a:pPr>
            <a:r>
              <a:rPr lang="en-US" dirty="0"/>
              <a:t>Dual Antiplatelet Therapy</a:t>
            </a:r>
          </a:p>
          <a:p>
            <a:pPr marL="514350" indent="-514350">
              <a:buFont typeface="+mj-lt"/>
              <a:buAutoNum type="arabicPeriod"/>
            </a:pPr>
            <a:r>
              <a:rPr lang="en-US" dirty="0"/>
              <a:t>Dual Pathway Therapy</a:t>
            </a:r>
          </a:p>
          <a:p>
            <a:pPr marL="514350" indent="-514350">
              <a:buFont typeface="+mj-lt"/>
              <a:buAutoNum type="arabicPeriod"/>
            </a:pPr>
            <a:r>
              <a:rPr lang="en-US" dirty="0"/>
              <a:t>OAC – Warfarin (INR 2-3)</a:t>
            </a:r>
          </a:p>
          <a:p>
            <a:pPr marL="514350" indent="-514350">
              <a:buFont typeface="+mj-lt"/>
              <a:buAutoNum type="arabicPeriod"/>
            </a:pPr>
            <a:r>
              <a:rPr lang="en-US" dirty="0"/>
              <a:t>OAC – NOAC</a:t>
            </a:r>
          </a:p>
          <a:p>
            <a:pPr marL="0" indent="0">
              <a:buNone/>
            </a:pPr>
            <a:endParaRPr lang="en-US" dirty="0"/>
          </a:p>
        </p:txBody>
      </p:sp>
    </p:spTree>
    <p:extLst>
      <p:ext uri="{BB962C8B-B14F-4D97-AF65-F5344CB8AC3E}">
        <p14:creationId xmlns:p14="http://schemas.microsoft.com/office/powerpoint/2010/main" val="132315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555D08-E4CF-FD4C-95A5-E2EC056F3D1F}"/>
              </a:ext>
            </a:extLst>
          </p:cNvPr>
          <p:cNvSpPr>
            <a:spLocks noGrp="1"/>
          </p:cNvSpPr>
          <p:nvPr>
            <p:ph type="title"/>
          </p:nvPr>
        </p:nvSpPr>
        <p:spPr>
          <a:xfrm>
            <a:off x="838200" y="0"/>
            <a:ext cx="10515600" cy="1325563"/>
          </a:xfrm>
        </p:spPr>
        <p:txBody>
          <a:bodyPr/>
          <a:lstStyle/>
          <a:p>
            <a:r>
              <a:rPr lang="en-US" b="1" dirty="0">
                <a:solidFill>
                  <a:srgbClr val="941100"/>
                </a:solidFill>
              </a:rPr>
              <a:t>CCS AF Guidelines – CAD/PAD + CHADS-65 = 0</a:t>
            </a:r>
            <a:endParaRPr lang="en-US" dirty="0">
              <a:solidFill>
                <a:srgbClr val="941100"/>
              </a:solidFill>
            </a:endParaRPr>
          </a:p>
        </p:txBody>
      </p:sp>
      <p:pic>
        <p:nvPicPr>
          <p:cNvPr id="6" name="Picture 1">
            <a:extLst>
              <a:ext uri="{FF2B5EF4-FFF2-40B4-BE49-F238E27FC236}">
                <a16:creationId xmlns:a16="http://schemas.microsoft.com/office/drawing/2014/main" id="{D8FCA470-A892-1240-A721-DEBD7E4C8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66" t="11612" r="61630" b="15002"/>
          <a:stretch>
            <a:fillRect/>
          </a:stretch>
        </p:blipFill>
        <p:spPr bwMode="auto">
          <a:xfrm>
            <a:off x="563095" y="2409873"/>
            <a:ext cx="190658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3952B49-D1A8-0846-B488-203A5E0D1CE3}"/>
              </a:ext>
            </a:extLst>
          </p:cNvPr>
          <p:cNvSpPr txBox="1"/>
          <p:nvPr/>
        </p:nvSpPr>
        <p:spPr>
          <a:xfrm>
            <a:off x="990525" y="1662488"/>
            <a:ext cx="1120820" cy="646331"/>
          </a:xfrm>
          <a:prstGeom prst="rect">
            <a:avLst/>
          </a:prstGeom>
          <a:noFill/>
        </p:spPr>
        <p:txBody>
          <a:bodyPr wrap="none" rtlCol="0">
            <a:spAutoFit/>
          </a:bodyPr>
          <a:lstStyle/>
          <a:p>
            <a:r>
              <a:rPr lang="en-US" sz="3600" b="1" dirty="0"/>
              <a:t>2012</a:t>
            </a:r>
          </a:p>
        </p:txBody>
      </p:sp>
      <p:sp>
        <p:nvSpPr>
          <p:cNvPr id="8" name="TextBox 7">
            <a:extLst>
              <a:ext uri="{FF2B5EF4-FFF2-40B4-BE49-F238E27FC236}">
                <a16:creationId xmlns:a16="http://schemas.microsoft.com/office/drawing/2014/main" id="{3F842203-7AF5-594A-A705-4E5FB739839E}"/>
              </a:ext>
            </a:extLst>
          </p:cNvPr>
          <p:cNvSpPr txBox="1"/>
          <p:nvPr/>
        </p:nvSpPr>
        <p:spPr>
          <a:xfrm>
            <a:off x="4667585" y="1662488"/>
            <a:ext cx="1120820" cy="646331"/>
          </a:xfrm>
          <a:prstGeom prst="rect">
            <a:avLst/>
          </a:prstGeom>
          <a:noFill/>
        </p:spPr>
        <p:txBody>
          <a:bodyPr wrap="none" rtlCol="0">
            <a:spAutoFit/>
          </a:bodyPr>
          <a:lstStyle/>
          <a:p>
            <a:r>
              <a:rPr lang="en-US" sz="3600" b="1" dirty="0"/>
              <a:t>2016</a:t>
            </a:r>
          </a:p>
        </p:txBody>
      </p:sp>
      <p:pic>
        <p:nvPicPr>
          <p:cNvPr id="9" name="Picture 2">
            <a:extLst>
              <a:ext uri="{FF2B5EF4-FFF2-40B4-BE49-F238E27FC236}">
                <a16:creationId xmlns:a16="http://schemas.microsoft.com/office/drawing/2014/main" id="{AD3B304E-E7AC-F84F-A839-5165C07A0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13" b="16928"/>
          <a:stretch/>
        </p:blipFill>
        <p:spPr bwMode="auto">
          <a:xfrm>
            <a:off x="3213803" y="2507814"/>
            <a:ext cx="3865315" cy="360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AACAA231-1F2B-8745-8CB2-28063C804E7F}"/>
              </a:ext>
            </a:extLst>
          </p:cNvPr>
          <p:cNvPicPr>
            <a:picLocks noChangeAspect="1"/>
          </p:cNvPicPr>
          <p:nvPr/>
        </p:nvPicPr>
        <p:blipFill rotWithShape="1">
          <a:blip r:embed="rId4"/>
          <a:srcRect t="15668"/>
          <a:stretch/>
        </p:blipFill>
        <p:spPr>
          <a:xfrm>
            <a:off x="7630351" y="2568914"/>
            <a:ext cx="4129484" cy="3482468"/>
          </a:xfrm>
          <a:prstGeom prst="rect">
            <a:avLst/>
          </a:prstGeom>
        </p:spPr>
      </p:pic>
      <p:sp>
        <p:nvSpPr>
          <p:cNvPr id="11" name="TextBox 10">
            <a:extLst>
              <a:ext uri="{FF2B5EF4-FFF2-40B4-BE49-F238E27FC236}">
                <a16:creationId xmlns:a16="http://schemas.microsoft.com/office/drawing/2014/main" id="{025F2BA7-66F2-3C41-A707-8DEB06B9FC0A}"/>
              </a:ext>
            </a:extLst>
          </p:cNvPr>
          <p:cNvSpPr txBox="1"/>
          <p:nvPr/>
        </p:nvSpPr>
        <p:spPr>
          <a:xfrm>
            <a:off x="8959835" y="1662489"/>
            <a:ext cx="1120820" cy="646331"/>
          </a:xfrm>
          <a:prstGeom prst="rect">
            <a:avLst/>
          </a:prstGeom>
          <a:noFill/>
        </p:spPr>
        <p:txBody>
          <a:bodyPr wrap="none" rtlCol="0">
            <a:spAutoFit/>
          </a:bodyPr>
          <a:lstStyle/>
          <a:p>
            <a:r>
              <a:rPr lang="en-US" sz="3600" b="1" dirty="0"/>
              <a:t>2018</a:t>
            </a:r>
          </a:p>
        </p:txBody>
      </p:sp>
      <p:sp>
        <p:nvSpPr>
          <p:cNvPr id="12" name="Frame 11">
            <a:extLst>
              <a:ext uri="{FF2B5EF4-FFF2-40B4-BE49-F238E27FC236}">
                <a16:creationId xmlns:a16="http://schemas.microsoft.com/office/drawing/2014/main" id="{F43D51F1-ACCD-5247-8EAF-6C2A8FDA91A5}"/>
              </a:ext>
            </a:extLst>
          </p:cNvPr>
          <p:cNvSpPr/>
          <p:nvPr/>
        </p:nvSpPr>
        <p:spPr>
          <a:xfrm>
            <a:off x="382382" y="4667829"/>
            <a:ext cx="1519084" cy="796413"/>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2677391C-1572-D54A-8668-BFC5B2CD5373}"/>
              </a:ext>
            </a:extLst>
          </p:cNvPr>
          <p:cNvSpPr/>
          <p:nvPr/>
        </p:nvSpPr>
        <p:spPr>
          <a:xfrm>
            <a:off x="5656520" y="4506514"/>
            <a:ext cx="1519084" cy="796413"/>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E42D0915-EA9F-2147-938A-FD2A43943B78}"/>
              </a:ext>
            </a:extLst>
          </p:cNvPr>
          <p:cNvSpPr/>
          <p:nvPr/>
        </p:nvSpPr>
        <p:spPr>
          <a:xfrm>
            <a:off x="10255026" y="4427384"/>
            <a:ext cx="1519084" cy="796413"/>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70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8379-C01F-BA47-86A2-D673B48DB018}"/>
              </a:ext>
            </a:extLst>
          </p:cNvPr>
          <p:cNvSpPr>
            <a:spLocks noGrp="1"/>
          </p:cNvSpPr>
          <p:nvPr>
            <p:ph type="title"/>
          </p:nvPr>
        </p:nvSpPr>
        <p:spPr>
          <a:xfrm>
            <a:off x="838200" y="0"/>
            <a:ext cx="10515600" cy="1325563"/>
          </a:xfrm>
        </p:spPr>
        <p:txBody>
          <a:bodyPr/>
          <a:lstStyle/>
          <a:p>
            <a:pPr algn="ctr"/>
            <a:r>
              <a:rPr lang="en-US" b="1" dirty="0">
                <a:solidFill>
                  <a:srgbClr val="941100"/>
                </a:solidFill>
              </a:rPr>
              <a:t>Recommendation based on:</a:t>
            </a:r>
          </a:p>
        </p:txBody>
      </p:sp>
      <p:sp>
        <p:nvSpPr>
          <p:cNvPr id="3" name="Content Placeholder 2">
            <a:extLst>
              <a:ext uri="{FF2B5EF4-FFF2-40B4-BE49-F238E27FC236}">
                <a16:creationId xmlns:a16="http://schemas.microsoft.com/office/drawing/2014/main" id="{D2236A1F-EE20-0349-A223-3F0BD779D580}"/>
              </a:ext>
            </a:extLst>
          </p:cNvPr>
          <p:cNvSpPr>
            <a:spLocks noGrp="1"/>
          </p:cNvSpPr>
          <p:nvPr>
            <p:ph sz="half" idx="1"/>
          </p:nvPr>
        </p:nvSpPr>
        <p:spPr>
          <a:xfrm>
            <a:off x="3689867" y="1429849"/>
            <a:ext cx="5181600" cy="4676775"/>
          </a:xfrm>
        </p:spPr>
        <p:txBody>
          <a:bodyPr/>
          <a:lstStyle/>
          <a:p>
            <a:r>
              <a:rPr lang="en-US" dirty="0"/>
              <a:t>CAD/PAD increases the risk of stroke in patients with AF</a:t>
            </a:r>
          </a:p>
          <a:p>
            <a:endParaRPr lang="en-US" dirty="0"/>
          </a:p>
        </p:txBody>
      </p:sp>
      <p:graphicFrame>
        <p:nvGraphicFramePr>
          <p:cNvPr id="5" name="Chart 4">
            <a:extLst>
              <a:ext uri="{FF2B5EF4-FFF2-40B4-BE49-F238E27FC236}">
                <a16:creationId xmlns:a16="http://schemas.microsoft.com/office/drawing/2014/main" id="{0313DFFE-4F7B-BE40-AE72-8E5E4B82D879}"/>
              </a:ext>
            </a:extLst>
          </p:cNvPr>
          <p:cNvGraphicFramePr/>
          <p:nvPr>
            <p:extLst>
              <p:ext uri="{D42A27DB-BD31-4B8C-83A1-F6EECF244321}">
                <p14:modId xmlns:p14="http://schemas.microsoft.com/office/powerpoint/2010/main" val="2579620262"/>
              </p:ext>
            </p:extLst>
          </p:nvPr>
        </p:nvGraphicFramePr>
        <p:xfrm>
          <a:off x="3452446" y="2363570"/>
          <a:ext cx="5095240" cy="331216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E45726F-D376-934B-BED6-73828F7C7E5D}"/>
              </a:ext>
            </a:extLst>
          </p:cNvPr>
          <p:cNvSpPr/>
          <p:nvPr/>
        </p:nvSpPr>
        <p:spPr>
          <a:xfrm>
            <a:off x="3452446" y="5616406"/>
            <a:ext cx="5095240" cy="646331"/>
          </a:xfrm>
          <a:prstGeom prst="rect">
            <a:avLst/>
          </a:prstGeom>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7,920 NVAF patients off anticoagulation in Taiwan national health insurance database (1997-2008</a:t>
            </a:r>
            <a:r>
              <a:rPr lang="en-CA"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2" name="TextBox 11">
            <a:extLst>
              <a:ext uri="{FF2B5EF4-FFF2-40B4-BE49-F238E27FC236}">
                <a16:creationId xmlns:a16="http://schemas.microsoft.com/office/drawing/2014/main" id="{4AE47A71-E2C4-4B4A-B434-0D16861CAEB2}"/>
              </a:ext>
            </a:extLst>
          </p:cNvPr>
          <p:cNvSpPr txBox="1"/>
          <p:nvPr/>
        </p:nvSpPr>
        <p:spPr>
          <a:xfrm rot="16200000">
            <a:off x="2764767" y="3579236"/>
            <a:ext cx="1202637" cy="369332"/>
          </a:xfrm>
          <a:prstGeom prst="rect">
            <a:avLst/>
          </a:prstGeom>
          <a:noFill/>
        </p:spPr>
        <p:txBody>
          <a:bodyPr wrap="none" rtlCol="0">
            <a:spAutoFit/>
          </a:bodyPr>
          <a:lstStyle/>
          <a:p>
            <a:r>
              <a:rPr lang="en-US" dirty="0"/>
              <a:t>Stroke Risk</a:t>
            </a:r>
          </a:p>
        </p:txBody>
      </p:sp>
    </p:spTree>
    <p:extLst>
      <p:ext uri="{BB962C8B-B14F-4D97-AF65-F5344CB8AC3E}">
        <p14:creationId xmlns:p14="http://schemas.microsoft.com/office/powerpoint/2010/main" val="15750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8379-C01F-BA47-86A2-D673B48DB018}"/>
              </a:ext>
            </a:extLst>
          </p:cNvPr>
          <p:cNvSpPr>
            <a:spLocks noGrp="1"/>
          </p:cNvSpPr>
          <p:nvPr>
            <p:ph type="title"/>
          </p:nvPr>
        </p:nvSpPr>
        <p:spPr>
          <a:xfrm>
            <a:off x="838200" y="-8177"/>
            <a:ext cx="10515600" cy="1325563"/>
          </a:xfrm>
        </p:spPr>
        <p:txBody>
          <a:bodyPr/>
          <a:lstStyle/>
          <a:p>
            <a:pPr algn="ctr"/>
            <a:r>
              <a:rPr lang="en-US" b="1" dirty="0">
                <a:solidFill>
                  <a:srgbClr val="941100"/>
                </a:solidFill>
              </a:rPr>
              <a:t>Recommendation based on:</a:t>
            </a:r>
          </a:p>
        </p:txBody>
      </p:sp>
      <p:sp>
        <p:nvSpPr>
          <p:cNvPr id="3" name="Content Placeholder 2">
            <a:extLst>
              <a:ext uri="{FF2B5EF4-FFF2-40B4-BE49-F238E27FC236}">
                <a16:creationId xmlns:a16="http://schemas.microsoft.com/office/drawing/2014/main" id="{D2236A1F-EE20-0349-A223-3F0BD779D580}"/>
              </a:ext>
            </a:extLst>
          </p:cNvPr>
          <p:cNvSpPr>
            <a:spLocks noGrp="1"/>
          </p:cNvSpPr>
          <p:nvPr>
            <p:ph sz="half" idx="1"/>
          </p:nvPr>
        </p:nvSpPr>
        <p:spPr>
          <a:xfrm>
            <a:off x="838200" y="1500188"/>
            <a:ext cx="5181600" cy="4676775"/>
          </a:xfrm>
        </p:spPr>
        <p:txBody>
          <a:bodyPr/>
          <a:lstStyle/>
          <a:p>
            <a:r>
              <a:rPr lang="en-US" dirty="0"/>
              <a:t>CAD/PAD increases the risk of stroke in patients with AF</a:t>
            </a:r>
          </a:p>
          <a:p>
            <a:endParaRPr lang="en-US" dirty="0"/>
          </a:p>
        </p:txBody>
      </p:sp>
      <p:sp>
        <p:nvSpPr>
          <p:cNvPr id="4" name="Content Placeholder 3">
            <a:extLst>
              <a:ext uri="{FF2B5EF4-FFF2-40B4-BE49-F238E27FC236}">
                <a16:creationId xmlns:a16="http://schemas.microsoft.com/office/drawing/2014/main" id="{67645E69-1F90-3F4B-82D9-753A10EE88EE}"/>
              </a:ext>
            </a:extLst>
          </p:cNvPr>
          <p:cNvSpPr>
            <a:spLocks noGrp="1"/>
          </p:cNvSpPr>
          <p:nvPr>
            <p:ph sz="half" idx="2"/>
          </p:nvPr>
        </p:nvSpPr>
        <p:spPr>
          <a:xfrm>
            <a:off x="6172199" y="1500188"/>
            <a:ext cx="5800725" cy="4676775"/>
          </a:xfrm>
        </p:spPr>
        <p:txBody>
          <a:bodyPr/>
          <a:lstStyle/>
          <a:p>
            <a:r>
              <a:rPr lang="en-US" dirty="0"/>
              <a:t>Antiplatelet therapy </a:t>
            </a:r>
          </a:p>
          <a:p>
            <a:pPr lvl="1"/>
            <a:r>
              <a:rPr lang="en-US" dirty="0"/>
              <a:t>Less stroke risk reduction vs. OAC</a:t>
            </a:r>
          </a:p>
          <a:p>
            <a:pPr lvl="1"/>
            <a:r>
              <a:rPr lang="en-US" dirty="0"/>
              <a:t>Less bleeding than OAC</a:t>
            </a:r>
          </a:p>
        </p:txBody>
      </p:sp>
      <p:graphicFrame>
        <p:nvGraphicFramePr>
          <p:cNvPr id="5" name="Chart 4">
            <a:extLst>
              <a:ext uri="{FF2B5EF4-FFF2-40B4-BE49-F238E27FC236}">
                <a16:creationId xmlns:a16="http://schemas.microsoft.com/office/drawing/2014/main" id="{0313DFFE-4F7B-BE40-AE72-8E5E4B82D879}"/>
              </a:ext>
            </a:extLst>
          </p:cNvPr>
          <p:cNvGraphicFramePr/>
          <p:nvPr>
            <p:extLst>
              <p:ext uri="{D42A27DB-BD31-4B8C-83A1-F6EECF244321}">
                <p14:modId xmlns:p14="http://schemas.microsoft.com/office/powerpoint/2010/main" val="558081896"/>
              </p:ext>
            </p:extLst>
          </p:nvPr>
        </p:nvGraphicFramePr>
        <p:xfrm>
          <a:off x="838200" y="2600961"/>
          <a:ext cx="4841631" cy="309645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E45726F-D376-934B-BED6-73828F7C7E5D}"/>
              </a:ext>
            </a:extLst>
          </p:cNvPr>
          <p:cNvSpPr/>
          <p:nvPr/>
        </p:nvSpPr>
        <p:spPr>
          <a:xfrm>
            <a:off x="751840" y="5665567"/>
            <a:ext cx="5095240" cy="646331"/>
          </a:xfrm>
          <a:prstGeom prst="rect">
            <a:avLst/>
          </a:prstGeom>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7,920 NVAF patients off anticoagulation in Taiwan national health insurance database (1997-2008</a:t>
            </a:r>
            <a:r>
              <a:rPr lang="en-CA"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graphicFrame>
        <p:nvGraphicFramePr>
          <p:cNvPr id="10" name="Chart 9">
            <a:extLst>
              <a:ext uri="{FF2B5EF4-FFF2-40B4-BE49-F238E27FC236}">
                <a16:creationId xmlns:a16="http://schemas.microsoft.com/office/drawing/2014/main" id="{D6D68379-3555-FD4B-9F34-E9D34F7AE690}"/>
              </a:ext>
            </a:extLst>
          </p:cNvPr>
          <p:cNvGraphicFramePr/>
          <p:nvPr>
            <p:extLst>
              <p:ext uri="{D42A27DB-BD31-4B8C-83A1-F6EECF244321}">
                <p14:modId xmlns:p14="http://schemas.microsoft.com/office/powerpoint/2010/main" val="1560958373"/>
              </p:ext>
            </p:extLst>
          </p:nvPr>
        </p:nvGraphicFramePr>
        <p:xfrm>
          <a:off x="6387149" y="3142619"/>
          <a:ext cx="5237678" cy="316927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215A847-AB24-CB48-9CD9-7AB0836B94F7}"/>
              </a:ext>
            </a:extLst>
          </p:cNvPr>
          <p:cNvSpPr txBox="1"/>
          <p:nvPr/>
        </p:nvSpPr>
        <p:spPr>
          <a:xfrm rot="16200000">
            <a:off x="4834163" y="4372267"/>
            <a:ext cx="2825069" cy="369332"/>
          </a:xfrm>
          <a:prstGeom prst="rect">
            <a:avLst/>
          </a:prstGeom>
          <a:noFill/>
        </p:spPr>
        <p:txBody>
          <a:bodyPr wrap="none" rtlCol="0">
            <a:spAutoFit/>
          </a:bodyPr>
          <a:lstStyle/>
          <a:p>
            <a:r>
              <a:rPr lang="en-US" dirty="0"/>
              <a:t>% change in Risk vs. Placebo</a:t>
            </a:r>
          </a:p>
        </p:txBody>
      </p:sp>
      <p:sp>
        <p:nvSpPr>
          <p:cNvPr id="12" name="TextBox 11">
            <a:extLst>
              <a:ext uri="{FF2B5EF4-FFF2-40B4-BE49-F238E27FC236}">
                <a16:creationId xmlns:a16="http://schemas.microsoft.com/office/drawing/2014/main" id="{4AE47A71-E2C4-4B4A-B434-0D16861CAEB2}"/>
              </a:ext>
            </a:extLst>
          </p:cNvPr>
          <p:cNvSpPr txBox="1"/>
          <p:nvPr/>
        </p:nvSpPr>
        <p:spPr>
          <a:xfrm rot="16200000">
            <a:off x="150521" y="3816627"/>
            <a:ext cx="1202637" cy="369332"/>
          </a:xfrm>
          <a:prstGeom prst="rect">
            <a:avLst/>
          </a:prstGeom>
          <a:noFill/>
        </p:spPr>
        <p:txBody>
          <a:bodyPr wrap="none" rtlCol="0">
            <a:spAutoFit/>
          </a:bodyPr>
          <a:lstStyle/>
          <a:p>
            <a:r>
              <a:rPr lang="en-US" dirty="0"/>
              <a:t>Stroke Risk</a:t>
            </a:r>
          </a:p>
        </p:txBody>
      </p:sp>
      <p:sp>
        <p:nvSpPr>
          <p:cNvPr id="13" name="TextBox 12">
            <a:extLst>
              <a:ext uri="{FF2B5EF4-FFF2-40B4-BE49-F238E27FC236}">
                <a16:creationId xmlns:a16="http://schemas.microsoft.com/office/drawing/2014/main" id="{16D6BC28-0E6D-FE44-97F9-055727EF5D99}"/>
              </a:ext>
            </a:extLst>
          </p:cNvPr>
          <p:cNvSpPr txBox="1"/>
          <p:nvPr/>
        </p:nvSpPr>
        <p:spPr>
          <a:xfrm>
            <a:off x="7586663" y="2899727"/>
            <a:ext cx="795924" cy="369332"/>
          </a:xfrm>
          <a:prstGeom prst="rect">
            <a:avLst/>
          </a:prstGeom>
          <a:noFill/>
        </p:spPr>
        <p:txBody>
          <a:bodyPr wrap="none" rtlCol="0">
            <a:spAutoFit/>
          </a:bodyPr>
          <a:lstStyle/>
          <a:p>
            <a:r>
              <a:rPr lang="en-US" b="1" dirty="0"/>
              <a:t>Stroke</a:t>
            </a:r>
          </a:p>
        </p:txBody>
      </p:sp>
      <p:sp>
        <p:nvSpPr>
          <p:cNvPr id="14" name="TextBox 13">
            <a:extLst>
              <a:ext uri="{FF2B5EF4-FFF2-40B4-BE49-F238E27FC236}">
                <a16:creationId xmlns:a16="http://schemas.microsoft.com/office/drawing/2014/main" id="{4B9A3985-212C-C94D-B774-28B56525FBD4}"/>
              </a:ext>
            </a:extLst>
          </p:cNvPr>
          <p:cNvSpPr txBox="1"/>
          <p:nvPr/>
        </p:nvSpPr>
        <p:spPr>
          <a:xfrm>
            <a:off x="9606883" y="2899727"/>
            <a:ext cx="1013419" cy="369332"/>
          </a:xfrm>
          <a:prstGeom prst="rect">
            <a:avLst/>
          </a:prstGeom>
          <a:noFill/>
        </p:spPr>
        <p:txBody>
          <a:bodyPr wrap="none" rtlCol="0">
            <a:spAutoFit/>
          </a:bodyPr>
          <a:lstStyle/>
          <a:p>
            <a:r>
              <a:rPr lang="en-US" b="1" dirty="0"/>
              <a:t>Bleeding</a:t>
            </a:r>
          </a:p>
        </p:txBody>
      </p:sp>
    </p:spTree>
    <p:extLst>
      <p:ext uri="{BB962C8B-B14F-4D97-AF65-F5344CB8AC3E}">
        <p14:creationId xmlns:p14="http://schemas.microsoft.com/office/powerpoint/2010/main" val="240575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8108C42-F2F9-5B49-BDE6-FD3EC4F39A1B}"/>
              </a:ext>
            </a:extLst>
          </p:cNvPr>
          <p:cNvGraphicFramePr>
            <a:graphicFrameLocks noGrp="1"/>
          </p:cNvGraphicFramePr>
          <p:nvPr>
            <p:ph idx="1"/>
            <p:extLst>
              <p:ext uri="{D42A27DB-BD31-4B8C-83A1-F6EECF244321}">
                <p14:modId xmlns:p14="http://schemas.microsoft.com/office/powerpoint/2010/main" val="4117538291"/>
              </p:ext>
            </p:extLst>
          </p:nvPr>
        </p:nvGraphicFramePr>
        <p:xfrm>
          <a:off x="838200" y="2242456"/>
          <a:ext cx="10515600" cy="40109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F9CECF4-85C2-6A46-AECF-24056E8FE038}"/>
              </a:ext>
            </a:extLst>
          </p:cNvPr>
          <p:cNvSpPr txBox="1"/>
          <p:nvPr/>
        </p:nvSpPr>
        <p:spPr>
          <a:xfrm>
            <a:off x="1527331" y="1932992"/>
            <a:ext cx="2845394" cy="461665"/>
          </a:xfrm>
          <a:prstGeom prst="rect">
            <a:avLst/>
          </a:prstGeom>
          <a:noFill/>
        </p:spPr>
        <p:txBody>
          <a:bodyPr wrap="none" rtlCol="0">
            <a:spAutoFit/>
          </a:bodyPr>
          <a:lstStyle/>
          <a:p>
            <a:r>
              <a:rPr lang="en-US" sz="2400" dirty="0"/>
              <a:t>Myocardial Infarction</a:t>
            </a:r>
          </a:p>
        </p:txBody>
      </p:sp>
      <p:sp>
        <p:nvSpPr>
          <p:cNvPr id="9" name="TextBox 8">
            <a:extLst>
              <a:ext uri="{FF2B5EF4-FFF2-40B4-BE49-F238E27FC236}">
                <a16:creationId xmlns:a16="http://schemas.microsoft.com/office/drawing/2014/main" id="{2487F667-EB72-3145-A546-23914A1ACB22}"/>
              </a:ext>
            </a:extLst>
          </p:cNvPr>
          <p:cNvSpPr txBox="1"/>
          <p:nvPr/>
        </p:nvSpPr>
        <p:spPr>
          <a:xfrm>
            <a:off x="4920343" y="1932992"/>
            <a:ext cx="2669441" cy="461665"/>
          </a:xfrm>
          <a:prstGeom prst="rect">
            <a:avLst/>
          </a:prstGeom>
          <a:noFill/>
        </p:spPr>
        <p:txBody>
          <a:bodyPr wrap="square" rtlCol="0">
            <a:spAutoFit/>
          </a:bodyPr>
          <a:lstStyle/>
          <a:p>
            <a:pPr algn="ctr"/>
            <a:r>
              <a:rPr lang="en-US" sz="2400" dirty="0"/>
              <a:t>Mortality</a:t>
            </a:r>
          </a:p>
        </p:txBody>
      </p:sp>
      <p:sp>
        <p:nvSpPr>
          <p:cNvPr id="10" name="TextBox 9">
            <a:extLst>
              <a:ext uri="{FF2B5EF4-FFF2-40B4-BE49-F238E27FC236}">
                <a16:creationId xmlns:a16="http://schemas.microsoft.com/office/drawing/2014/main" id="{E70ADCBC-A812-0142-9D82-C303BC7CD58D}"/>
              </a:ext>
            </a:extLst>
          </p:cNvPr>
          <p:cNvSpPr txBox="1"/>
          <p:nvPr/>
        </p:nvSpPr>
        <p:spPr>
          <a:xfrm>
            <a:off x="8137403" y="1932992"/>
            <a:ext cx="2780968" cy="461665"/>
          </a:xfrm>
          <a:prstGeom prst="rect">
            <a:avLst/>
          </a:prstGeom>
          <a:noFill/>
        </p:spPr>
        <p:txBody>
          <a:bodyPr wrap="square" rtlCol="0">
            <a:spAutoFit/>
          </a:bodyPr>
          <a:lstStyle/>
          <a:p>
            <a:pPr algn="ctr"/>
            <a:r>
              <a:rPr lang="en-US" sz="2400" dirty="0"/>
              <a:t>Stroke</a:t>
            </a:r>
          </a:p>
        </p:txBody>
      </p:sp>
      <p:sp>
        <p:nvSpPr>
          <p:cNvPr id="11" name="Title 1">
            <a:extLst>
              <a:ext uri="{FF2B5EF4-FFF2-40B4-BE49-F238E27FC236}">
                <a16:creationId xmlns:a16="http://schemas.microsoft.com/office/drawing/2014/main" id="{F2BF4C8F-A43A-4446-B246-AC392772B7E2}"/>
              </a:ext>
            </a:extLst>
          </p:cNvPr>
          <p:cNvSpPr txBox="1">
            <a:spLocks/>
          </p:cNvSpPr>
          <p:nvPr/>
        </p:nvSpPr>
        <p:spPr>
          <a:xfrm>
            <a:off x="838200" y="-61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941100"/>
                </a:solidFill>
              </a:rPr>
              <a:t>Recommendation based on:</a:t>
            </a:r>
            <a:endParaRPr lang="en-US" b="1" dirty="0">
              <a:solidFill>
                <a:srgbClr val="941100"/>
              </a:solidFill>
            </a:endParaRPr>
          </a:p>
        </p:txBody>
      </p:sp>
      <p:sp>
        <p:nvSpPr>
          <p:cNvPr id="12" name="Content Placeholder 2">
            <a:extLst>
              <a:ext uri="{FF2B5EF4-FFF2-40B4-BE49-F238E27FC236}">
                <a16:creationId xmlns:a16="http://schemas.microsoft.com/office/drawing/2014/main" id="{B789A026-B3DB-D443-B07F-C188E831DBBF}"/>
              </a:ext>
            </a:extLst>
          </p:cNvPr>
          <p:cNvSpPr txBox="1">
            <a:spLocks/>
          </p:cNvSpPr>
          <p:nvPr/>
        </p:nvSpPr>
        <p:spPr>
          <a:xfrm>
            <a:off x="650080" y="1472315"/>
            <a:ext cx="10891840" cy="4486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CAD/PAD therapies benefit CAD/PAD outcomes, as well as reduce stroke</a:t>
            </a:r>
          </a:p>
        </p:txBody>
      </p:sp>
      <p:sp>
        <p:nvSpPr>
          <p:cNvPr id="13" name="Rectangle 12">
            <a:extLst>
              <a:ext uri="{FF2B5EF4-FFF2-40B4-BE49-F238E27FC236}">
                <a16:creationId xmlns:a16="http://schemas.microsoft.com/office/drawing/2014/main" id="{E21C41F6-F901-1B48-BD51-C81A794EBBBB}"/>
              </a:ext>
            </a:extLst>
          </p:cNvPr>
          <p:cNvSpPr/>
          <p:nvPr/>
        </p:nvSpPr>
        <p:spPr>
          <a:xfrm>
            <a:off x="1849040" y="6247235"/>
            <a:ext cx="8493920" cy="276999"/>
          </a:xfrm>
          <a:prstGeom prst="rect">
            <a:avLst/>
          </a:prstGeom>
        </p:spPr>
        <p:txBody>
          <a:bodyPr wrap="square">
            <a:spAutoFit/>
          </a:bodyPr>
          <a:lstStyle/>
          <a:p>
            <a:pPr algn="ctr"/>
            <a:r>
              <a:rPr lang="en-US" sz="1200" baseline="30000" dirty="0"/>
              <a:t>*</a:t>
            </a:r>
            <a:r>
              <a:rPr lang="en-US" sz="1200" dirty="0"/>
              <a:t>non-significant; </a:t>
            </a:r>
            <a:r>
              <a:rPr lang="en-CA" sz="1200" baseline="30000" dirty="0"/>
              <a:t>1</a:t>
            </a:r>
            <a:r>
              <a:rPr lang="en-CA" sz="1200" dirty="0"/>
              <a:t>Lancet 2009; 373:1849–60; </a:t>
            </a:r>
            <a:r>
              <a:rPr lang="en-CA" sz="1200" baseline="30000" dirty="0"/>
              <a:t>2</a:t>
            </a:r>
            <a:r>
              <a:rPr lang="en-CA" sz="1200" dirty="0"/>
              <a:t>PLOS One 2012; 7; e31642; </a:t>
            </a:r>
            <a:r>
              <a:rPr lang="en-CA" sz="1200" baseline="30000" dirty="0"/>
              <a:t>3</a:t>
            </a:r>
            <a:r>
              <a:rPr lang="en-CA" sz="1200" dirty="0"/>
              <a:t>NEJM 2015; 372:1791-1800; </a:t>
            </a:r>
            <a:r>
              <a:rPr lang="en-CA" sz="1200" baseline="30000" dirty="0"/>
              <a:t>4</a:t>
            </a:r>
            <a:r>
              <a:rPr lang="en-CA" sz="1200" dirty="0"/>
              <a:t>NEJM 2017;377:1319-1330</a:t>
            </a:r>
          </a:p>
        </p:txBody>
      </p:sp>
      <p:sp>
        <p:nvSpPr>
          <p:cNvPr id="14" name="Rectangle 13">
            <a:extLst>
              <a:ext uri="{FF2B5EF4-FFF2-40B4-BE49-F238E27FC236}">
                <a16:creationId xmlns:a16="http://schemas.microsoft.com/office/drawing/2014/main" id="{484D3F6C-030C-6B46-8F5C-B3724AD07F70}"/>
              </a:ext>
            </a:extLst>
          </p:cNvPr>
          <p:cNvSpPr/>
          <p:nvPr/>
        </p:nvSpPr>
        <p:spPr>
          <a:xfrm>
            <a:off x="4029099" y="3422342"/>
            <a:ext cx="261610" cy="276999"/>
          </a:xfrm>
          <a:prstGeom prst="rect">
            <a:avLst/>
          </a:prstGeom>
        </p:spPr>
        <p:txBody>
          <a:bodyPr wrap="none">
            <a:spAutoFit/>
          </a:bodyPr>
          <a:lstStyle/>
          <a:p>
            <a:r>
              <a:rPr lang="en-US" baseline="30000" dirty="0"/>
              <a:t>*</a:t>
            </a:r>
          </a:p>
        </p:txBody>
      </p:sp>
      <p:sp>
        <p:nvSpPr>
          <p:cNvPr id="15" name="Rectangle 14">
            <a:extLst>
              <a:ext uri="{FF2B5EF4-FFF2-40B4-BE49-F238E27FC236}">
                <a16:creationId xmlns:a16="http://schemas.microsoft.com/office/drawing/2014/main" id="{3679A87C-23C9-2848-843D-62F9AD3AC1E7}"/>
              </a:ext>
            </a:extLst>
          </p:cNvPr>
          <p:cNvSpPr/>
          <p:nvPr/>
        </p:nvSpPr>
        <p:spPr>
          <a:xfrm>
            <a:off x="5095899" y="2791776"/>
            <a:ext cx="261610" cy="276999"/>
          </a:xfrm>
          <a:prstGeom prst="rect">
            <a:avLst/>
          </a:prstGeom>
        </p:spPr>
        <p:txBody>
          <a:bodyPr wrap="none">
            <a:spAutoFit/>
          </a:bodyPr>
          <a:lstStyle/>
          <a:p>
            <a:r>
              <a:rPr lang="en-US" baseline="30000" dirty="0"/>
              <a:t>*</a:t>
            </a:r>
          </a:p>
        </p:txBody>
      </p:sp>
      <p:sp>
        <p:nvSpPr>
          <p:cNvPr id="16" name="Rectangle 15">
            <a:extLst>
              <a:ext uri="{FF2B5EF4-FFF2-40B4-BE49-F238E27FC236}">
                <a16:creationId xmlns:a16="http://schemas.microsoft.com/office/drawing/2014/main" id="{8F7F0299-9E13-A34D-A19A-9E9FDA1C16E3}"/>
              </a:ext>
            </a:extLst>
          </p:cNvPr>
          <p:cNvSpPr/>
          <p:nvPr/>
        </p:nvSpPr>
        <p:spPr>
          <a:xfrm>
            <a:off x="6881156" y="3186570"/>
            <a:ext cx="261610" cy="276999"/>
          </a:xfrm>
          <a:prstGeom prst="rect">
            <a:avLst/>
          </a:prstGeom>
        </p:spPr>
        <p:txBody>
          <a:bodyPr wrap="none">
            <a:spAutoFit/>
          </a:bodyPr>
          <a:lstStyle/>
          <a:p>
            <a:r>
              <a:rPr lang="en-US" baseline="30000" dirty="0"/>
              <a:t>*</a:t>
            </a:r>
          </a:p>
        </p:txBody>
      </p:sp>
      <p:sp>
        <p:nvSpPr>
          <p:cNvPr id="17" name="Rectangle 16">
            <a:extLst>
              <a:ext uri="{FF2B5EF4-FFF2-40B4-BE49-F238E27FC236}">
                <a16:creationId xmlns:a16="http://schemas.microsoft.com/office/drawing/2014/main" id="{079CFFB7-7602-AB4A-9720-C7006FEB1559}"/>
              </a:ext>
            </a:extLst>
          </p:cNvPr>
          <p:cNvSpPr/>
          <p:nvPr/>
        </p:nvSpPr>
        <p:spPr>
          <a:xfrm>
            <a:off x="9765871" y="3659634"/>
            <a:ext cx="261610" cy="276999"/>
          </a:xfrm>
          <a:prstGeom prst="rect">
            <a:avLst/>
          </a:prstGeom>
        </p:spPr>
        <p:txBody>
          <a:bodyPr wrap="none">
            <a:spAutoFit/>
          </a:bodyPr>
          <a:lstStyle/>
          <a:p>
            <a:r>
              <a:rPr lang="en-US" baseline="30000" dirty="0"/>
              <a:t>*</a:t>
            </a:r>
          </a:p>
        </p:txBody>
      </p:sp>
      <p:sp>
        <p:nvSpPr>
          <p:cNvPr id="18" name="Rectangle 17">
            <a:extLst>
              <a:ext uri="{FF2B5EF4-FFF2-40B4-BE49-F238E27FC236}">
                <a16:creationId xmlns:a16="http://schemas.microsoft.com/office/drawing/2014/main" id="{360EED32-30E0-1B48-BB3D-D11B3B5DAF4E}"/>
              </a:ext>
            </a:extLst>
          </p:cNvPr>
          <p:cNvSpPr/>
          <p:nvPr/>
        </p:nvSpPr>
        <p:spPr>
          <a:xfrm>
            <a:off x="8416042" y="2779909"/>
            <a:ext cx="261610" cy="276999"/>
          </a:xfrm>
          <a:prstGeom prst="rect">
            <a:avLst/>
          </a:prstGeom>
        </p:spPr>
        <p:txBody>
          <a:bodyPr wrap="none">
            <a:spAutoFit/>
          </a:bodyPr>
          <a:lstStyle/>
          <a:p>
            <a:r>
              <a:rPr lang="en-US" baseline="30000" dirty="0"/>
              <a:t>*</a:t>
            </a:r>
          </a:p>
        </p:txBody>
      </p:sp>
    </p:spTree>
    <p:extLst>
      <p:ext uri="{BB962C8B-B14F-4D97-AF65-F5344CB8AC3E}">
        <p14:creationId xmlns:p14="http://schemas.microsoft.com/office/powerpoint/2010/main" val="193288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838200" y="0"/>
            <a:ext cx="10515600" cy="1325563"/>
          </a:xfrm>
        </p:spPr>
        <p:txBody>
          <a:bodyPr/>
          <a:lstStyle/>
          <a:p>
            <a:pPr algn="ctr"/>
            <a:r>
              <a:rPr lang="en-US" b="1" dirty="0">
                <a:solidFill>
                  <a:srgbClr val="941100"/>
                </a:solidFill>
              </a:rPr>
              <a:t>Case One</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p:txBody>
          <a:bodyPr>
            <a:normAutofit lnSpcReduction="10000"/>
          </a:bodyPr>
          <a:lstStyle/>
          <a:p>
            <a:r>
              <a:rPr lang="en-US" dirty="0"/>
              <a:t>60F</a:t>
            </a:r>
          </a:p>
          <a:p>
            <a:pPr lvl="1"/>
            <a:r>
              <a:rPr lang="en-US" dirty="0"/>
              <a:t>CAD with remote MI</a:t>
            </a:r>
          </a:p>
          <a:p>
            <a:pPr lvl="1"/>
            <a:r>
              <a:rPr lang="en-US" dirty="0"/>
              <a:t>Previous stents to LAD and LCX</a:t>
            </a:r>
          </a:p>
          <a:p>
            <a:pPr lvl="1"/>
            <a:endParaRPr lang="en-US" dirty="0"/>
          </a:p>
          <a:p>
            <a:r>
              <a:rPr lang="en-US" dirty="0"/>
              <a:t>Medications</a:t>
            </a:r>
          </a:p>
          <a:p>
            <a:pPr lvl="1"/>
            <a:r>
              <a:rPr lang="en-US" dirty="0"/>
              <a:t>Metoprolol 50 mg bid</a:t>
            </a:r>
          </a:p>
          <a:p>
            <a:pPr lvl="1"/>
            <a:r>
              <a:rPr lang="en-US" dirty="0"/>
              <a:t>ASA 81</a:t>
            </a:r>
          </a:p>
          <a:p>
            <a:pPr lvl="1"/>
            <a:r>
              <a:rPr lang="en-US" dirty="0"/>
              <a:t>Atorvastatin 80 mg</a:t>
            </a:r>
          </a:p>
          <a:p>
            <a:endParaRPr lang="en-US" dirty="0"/>
          </a:p>
          <a:p>
            <a:r>
              <a:rPr lang="en-US" dirty="0"/>
              <a:t>New diagnosis of paroxysmal AF </a:t>
            </a:r>
          </a:p>
          <a:p>
            <a:pPr lvl="1"/>
            <a:r>
              <a:rPr lang="en-US" dirty="0"/>
              <a:t>Non-valvular</a:t>
            </a:r>
          </a:p>
          <a:p>
            <a:pPr marL="0" indent="0">
              <a:buNone/>
            </a:pPr>
            <a:endParaRPr lang="en-US" dirty="0"/>
          </a:p>
        </p:txBody>
      </p:sp>
      <p:sp>
        <p:nvSpPr>
          <p:cNvPr id="5" name="Content Placeholder 4">
            <a:extLst>
              <a:ext uri="{FF2B5EF4-FFF2-40B4-BE49-F238E27FC236}">
                <a16:creationId xmlns:a16="http://schemas.microsoft.com/office/drawing/2014/main" id="{562D5DDF-0AF5-C042-962E-371AD65D2CE9}"/>
              </a:ext>
            </a:extLst>
          </p:cNvPr>
          <p:cNvSpPr>
            <a:spLocks noGrp="1"/>
          </p:cNvSpPr>
          <p:nvPr>
            <p:ph sz="half" idx="2"/>
          </p:nvPr>
        </p:nvSpPr>
        <p:spPr/>
        <p:txBody>
          <a:bodyPr>
            <a:normAutofit lnSpcReduction="10000"/>
          </a:bodyPr>
          <a:lstStyle/>
          <a:p>
            <a:pPr marL="0" indent="0" algn="ctr">
              <a:buNone/>
            </a:pPr>
            <a:r>
              <a:rPr lang="en-US" sz="3500" b="1" dirty="0"/>
              <a:t>What do you recommend?</a:t>
            </a:r>
          </a:p>
          <a:p>
            <a:pPr marL="514350" indent="-514350">
              <a:buFont typeface="+mj-lt"/>
              <a:buAutoNum type="arabicPeriod"/>
            </a:pPr>
            <a:r>
              <a:rPr lang="en-US" dirty="0"/>
              <a:t>Nothing </a:t>
            </a:r>
          </a:p>
          <a:p>
            <a:pPr marL="514350" indent="-514350">
              <a:buFont typeface="+mj-lt"/>
              <a:buAutoNum type="arabicPeriod"/>
            </a:pPr>
            <a:r>
              <a:rPr lang="en-US" b="1" u="sng" dirty="0">
                <a:solidFill>
                  <a:srgbClr val="FF0000"/>
                </a:solidFill>
              </a:rPr>
              <a:t>Antiplatelet alone </a:t>
            </a:r>
          </a:p>
          <a:p>
            <a:pPr marL="514350" indent="-514350">
              <a:buFont typeface="+mj-lt"/>
              <a:buAutoNum type="arabicPeriod"/>
            </a:pPr>
            <a:r>
              <a:rPr lang="en-US" b="1" u="sng" dirty="0">
                <a:solidFill>
                  <a:srgbClr val="FF0000"/>
                </a:solidFill>
              </a:rPr>
              <a:t>Dual Antiplatelet Therapy</a:t>
            </a:r>
          </a:p>
          <a:p>
            <a:pPr marL="514350" indent="-514350">
              <a:buFont typeface="+mj-lt"/>
              <a:buAutoNum type="arabicPeriod"/>
            </a:pPr>
            <a:r>
              <a:rPr lang="en-US" b="1" u="sng" dirty="0">
                <a:solidFill>
                  <a:srgbClr val="FF0000"/>
                </a:solidFill>
              </a:rPr>
              <a:t>Dual Pathway Therapy</a:t>
            </a:r>
          </a:p>
          <a:p>
            <a:pPr marL="514350" indent="-514350">
              <a:buFont typeface="+mj-lt"/>
              <a:buAutoNum type="arabicPeriod"/>
            </a:pPr>
            <a:r>
              <a:rPr lang="en-US" dirty="0"/>
              <a:t>OAC – Warfarin (INR 2-3)</a:t>
            </a:r>
          </a:p>
          <a:p>
            <a:pPr marL="514350" indent="-514350">
              <a:buFont typeface="+mj-lt"/>
              <a:buAutoNum type="arabicPeriod"/>
            </a:pPr>
            <a:r>
              <a:rPr lang="en-US" dirty="0"/>
              <a:t>OAC – NOAC</a:t>
            </a:r>
          </a:p>
        </p:txBody>
      </p:sp>
    </p:spTree>
    <p:extLst>
      <p:ext uri="{BB962C8B-B14F-4D97-AF65-F5344CB8AC3E}">
        <p14:creationId xmlns:p14="http://schemas.microsoft.com/office/powerpoint/2010/main" val="162647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838200" y="-5935"/>
            <a:ext cx="10515600" cy="1325563"/>
          </a:xfrm>
        </p:spPr>
        <p:txBody>
          <a:bodyPr/>
          <a:lstStyle/>
          <a:p>
            <a:pPr algn="ctr"/>
            <a:r>
              <a:rPr lang="en-US" b="1" dirty="0">
                <a:solidFill>
                  <a:srgbClr val="941100"/>
                </a:solidFill>
              </a:rPr>
              <a:t>Case Two</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a:xfrm>
            <a:off x="3505200" y="1690688"/>
            <a:ext cx="5181600" cy="4351338"/>
          </a:xfrm>
        </p:spPr>
        <p:txBody>
          <a:bodyPr>
            <a:normAutofit lnSpcReduction="10000"/>
          </a:bodyPr>
          <a:lstStyle/>
          <a:p>
            <a:r>
              <a:rPr lang="en-US" b="1" i="1" dirty="0"/>
              <a:t>65F</a:t>
            </a:r>
          </a:p>
          <a:p>
            <a:pPr lvl="1"/>
            <a:r>
              <a:rPr lang="en-US" dirty="0"/>
              <a:t>CAD with remote MI</a:t>
            </a:r>
          </a:p>
          <a:p>
            <a:pPr lvl="1"/>
            <a:r>
              <a:rPr lang="en-US" dirty="0"/>
              <a:t>Previous stents to LAD and LCX</a:t>
            </a:r>
          </a:p>
          <a:p>
            <a:pPr lvl="1"/>
            <a:endParaRPr lang="en-US" dirty="0"/>
          </a:p>
          <a:p>
            <a:r>
              <a:rPr lang="en-US" dirty="0"/>
              <a:t>Medications</a:t>
            </a:r>
          </a:p>
          <a:p>
            <a:pPr lvl="1"/>
            <a:r>
              <a:rPr lang="en-US" dirty="0"/>
              <a:t>Metoprolol 50 mg bid</a:t>
            </a:r>
          </a:p>
          <a:p>
            <a:pPr lvl="1"/>
            <a:r>
              <a:rPr lang="en-US" dirty="0"/>
              <a:t>ASA 81</a:t>
            </a:r>
          </a:p>
          <a:p>
            <a:pPr lvl="1"/>
            <a:r>
              <a:rPr lang="en-US" dirty="0"/>
              <a:t>Atorvastatin 80 mg</a:t>
            </a:r>
          </a:p>
          <a:p>
            <a:endParaRPr lang="en-US" dirty="0"/>
          </a:p>
          <a:p>
            <a:r>
              <a:rPr lang="en-US" dirty="0"/>
              <a:t>New diagnosis of paroxysmal AF </a:t>
            </a:r>
          </a:p>
          <a:p>
            <a:pPr lvl="1"/>
            <a:r>
              <a:rPr lang="en-US" dirty="0"/>
              <a:t>Non-valvular</a:t>
            </a:r>
          </a:p>
          <a:p>
            <a:pPr marL="0" indent="0">
              <a:buNone/>
            </a:pPr>
            <a:endParaRPr lang="en-US" dirty="0"/>
          </a:p>
        </p:txBody>
      </p:sp>
    </p:spTree>
    <p:extLst>
      <p:ext uri="{BB962C8B-B14F-4D97-AF65-F5344CB8AC3E}">
        <p14:creationId xmlns:p14="http://schemas.microsoft.com/office/powerpoint/2010/main" val="403214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748774" y="329430"/>
            <a:ext cx="3471733" cy="1325563"/>
          </a:xfrm>
        </p:spPr>
        <p:txBody>
          <a:bodyPr/>
          <a:lstStyle/>
          <a:p>
            <a:r>
              <a:rPr lang="en-US" b="1" dirty="0">
                <a:solidFill>
                  <a:srgbClr val="941100"/>
                </a:solidFill>
              </a:rPr>
              <a:t>Case Two</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a:xfrm>
            <a:off x="914400" y="1514450"/>
            <a:ext cx="5181600" cy="4351338"/>
          </a:xfrm>
        </p:spPr>
        <p:txBody>
          <a:bodyPr>
            <a:normAutofit lnSpcReduction="10000"/>
          </a:bodyPr>
          <a:lstStyle/>
          <a:p>
            <a:r>
              <a:rPr lang="en-US" b="1" i="1" dirty="0"/>
              <a:t>65F</a:t>
            </a:r>
          </a:p>
          <a:p>
            <a:pPr lvl="1"/>
            <a:r>
              <a:rPr lang="en-US" dirty="0"/>
              <a:t>CAD with remote MI</a:t>
            </a:r>
          </a:p>
          <a:p>
            <a:pPr lvl="1"/>
            <a:r>
              <a:rPr lang="en-US" dirty="0"/>
              <a:t>Previous stents to LAD and LCX</a:t>
            </a:r>
          </a:p>
          <a:p>
            <a:pPr lvl="1"/>
            <a:endParaRPr lang="en-US" dirty="0"/>
          </a:p>
          <a:p>
            <a:r>
              <a:rPr lang="en-US" dirty="0"/>
              <a:t>Medications</a:t>
            </a:r>
          </a:p>
          <a:p>
            <a:pPr lvl="1"/>
            <a:r>
              <a:rPr lang="en-US" dirty="0"/>
              <a:t>Metoprolol 50 mg bid</a:t>
            </a:r>
          </a:p>
          <a:p>
            <a:pPr lvl="1"/>
            <a:r>
              <a:rPr lang="en-US" dirty="0"/>
              <a:t>ASA 81</a:t>
            </a:r>
          </a:p>
          <a:p>
            <a:pPr lvl="1"/>
            <a:r>
              <a:rPr lang="en-US" dirty="0"/>
              <a:t>Atorvastatin 80 mg</a:t>
            </a:r>
          </a:p>
          <a:p>
            <a:endParaRPr lang="en-US" dirty="0"/>
          </a:p>
          <a:p>
            <a:r>
              <a:rPr lang="en-US" dirty="0"/>
              <a:t>New diagnosis of paroxysmal AF </a:t>
            </a:r>
          </a:p>
          <a:p>
            <a:pPr lvl="1"/>
            <a:r>
              <a:rPr lang="en-US" dirty="0"/>
              <a:t>Non-valvular</a:t>
            </a:r>
          </a:p>
          <a:p>
            <a:pPr marL="0" indent="0">
              <a:buNone/>
            </a:pPr>
            <a:endParaRPr lang="en-US" dirty="0"/>
          </a:p>
        </p:txBody>
      </p:sp>
      <p:pic>
        <p:nvPicPr>
          <p:cNvPr id="10" name="Picture 9">
            <a:extLst>
              <a:ext uri="{FF2B5EF4-FFF2-40B4-BE49-F238E27FC236}">
                <a16:creationId xmlns:a16="http://schemas.microsoft.com/office/drawing/2014/main" id="{6CA0518B-30FD-0E42-BCA0-57C8A57DC652}"/>
              </a:ext>
            </a:extLst>
          </p:cNvPr>
          <p:cNvPicPr>
            <a:picLocks noChangeAspect="1"/>
          </p:cNvPicPr>
          <p:nvPr/>
        </p:nvPicPr>
        <p:blipFill>
          <a:blip r:embed="rId2"/>
          <a:stretch>
            <a:fillRect/>
          </a:stretch>
        </p:blipFill>
        <p:spPr>
          <a:xfrm>
            <a:off x="6287730" y="1361710"/>
            <a:ext cx="4800290" cy="4800290"/>
          </a:xfrm>
          <a:prstGeom prst="rect">
            <a:avLst/>
          </a:prstGeom>
        </p:spPr>
      </p:pic>
      <p:sp>
        <p:nvSpPr>
          <p:cNvPr id="11" name="Curved Right Arrow 10">
            <a:extLst>
              <a:ext uri="{FF2B5EF4-FFF2-40B4-BE49-F238E27FC236}">
                <a16:creationId xmlns:a16="http://schemas.microsoft.com/office/drawing/2014/main" id="{6B917B07-7F27-054D-B56A-C7ED033FB129}"/>
              </a:ext>
            </a:extLst>
          </p:cNvPr>
          <p:cNvSpPr/>
          <p:nvPr/>
        </p:nvSpPr>
        <p:spPr>
          <a:xfrm rot="10800000">
            <a:off x="11088020" y="2041990"/>
            <a:ext cx="695632" cy="2811364"/>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E9033948-048E-C540-9F5E-23E2A1FB0093}"/>
              </a:ext>
            </a:extLst>
          </p:cNvPr>
          <p:cNvSpPr/>
          <p:nvPr/>
        </p:nvSpPr>
        <p:spPr>
          <a:xfrm>
            <a:off x="9458714" y="2041990"/>
            <a:ext cx="1470124" cy="645284"/>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157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ctrTitle"/>
          </p:nvPr>
        </p:nvSpPr>
        <p:spPr>
          <a:xfrm>
            <a:off x="103908" y="1226127"/>
            <a:ext cx="11984182" cy="2665946"/>
          </a:xfrm>
        </p:spPr>
        <p:txBody>
          <a:bodyPr>
            <a:noAutofit/>
          </a:bodyPr>
          <a:lstStyle/>
          <a:p>
            <a:r>
              <a:rPr lang="en-US" sz="5400" b="1" dirty="0">
                <a:solidFill>
                  <a:srgbClr val="941100"/>
                </a:solidFill>
              </a:rPr>
              <a:t>CCS 2018 GUIDELINES FOR THE MANAGEMENT OF ATRIAL FIBRILLATION</a:t>
            </a:r>
            <a:br>
              <a:rPr lang="en-US" sz="5400" b="1" dirty="0"/>
            </a:br>
            <a:r>
              <a:rPr lang="en-US" sz="5400" b="1" dirty="0">
                <a:solidFill>
                  <a:srgbClr val="011893"/>
                </a:solidFill>
              </a:rPr>
              <a:t>2018 UPDATE</a:t>
            </a:r>
          </a:p>
        </p:txBody>
      </p:sp>
      <p:sp>
        <p:nvSpPr>
          <p:cNvPr id="3" name="Subtitle 2">
            <a:extLst>
              <a:ext uri="{FF2B5EF4-FFF2-40B4-BE49-F238E27FC236}">
                <a16:creationId xmlns:a16="http://schemas.microsoft.com/office/drawing/2014/main" id="{0A8069B7-1BA6-44D9-8CF8-D66D94A6093D}"/>
              </a:ext>
            </a:extLst>
          </p:cNvPr>
          <p:cNvSpPr>
            <a:spLocks noGrp="1"/>
          </p:cNvSpPr>
          <p:nvPr>
            <p:ph type="subTitle" idx="1"/>
          </p:nvPr>
        </p:nvSpPr>
        <p:spPr>
          <a:xfrm>
            <a:off x="1628811" y="4775760"/>
            <a:ext cx="9144000" cy="1655762"/>
          </a:xfrm>
        </p:spPr>
        <p:txBody>
          <a:bodyPr>
            <a:normAutofit/>
          </a:bodyPr>
          <a:lstStyle/>
          <a:p>
            <a:r>
              <a:rPr lang="en-CA" sz="3200" dirty="0"/>
              <a:t>October 2018</a:t>
            </a:r>
          </a:p>
        </p:txBody>
      </p:sp>
    </p:spTree>
    <p:extLst>
      <p:ext uri="{BB962C8B-B14F-4D97-AF65-F5344CB8AC3E}">
        <p14:creationId xmlns:p14="http://schemas.microsoft.com/office/powerpoint/2010/main" val="262195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748774" y="329430"/>
            <a:ext cx="3471733" cy="1325563"/>
          </a:xfrm>
        </p:spPr>
        <p:txBody>
          <a:bodyPr/>
          <a:lstStyle/>
          <a:p>
            <a:r>
              <a:rPr lang="en-US" b="1" dirty="0">
                <a:solidFill>
                  <a:srgbClr val="941100"/>
                </a:solidFill>
              </a:rPr>
              <a:t>Case Two</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a:xfrm>
            <a:off x="914400" y="1514450"/>
            <a:ext cx="5181600" cy="4351338"/>
          </a:xfrm>
        </p:spPr>
        <p:txBody>
          <a:bodyPr>
            <a:normAutofit lnSpcReduction="10000"/>
          </a:bodyPr>
          <a:lstStyle/>
          <a:p>
            <a:r>
              <a:rPr lang="en-US" b="1" i="1" dirty="0"/>
              <a:t>65F</a:t>
            </a:r>
          </a:p>
          <a:p>
            <a:pPr lvl="1"/>
            <a:r>
              <a:rPr lang="en-US" dirty="0"/>
              <a:t>CAD with remote MI</a:t>
            </a:r>
          </a:p>
          <a:p>
            <a:pPr lvl="1"/>
            <a:r>
              <a:rPr lang="en-US" dirty="0"/>
              <a:t>Previous stents to LAD and LCX</a:t>
            </a:r>
          </a:p>
          <a:p>
            <a:pPr lvl="1"/>
            <a:endParaRPr lang="en-US" dirty="0"/>
          </a:p>
          <a:p>
            <a:r>
              <a:rPr lang="en-US" dirty="0"/>
              <a:t>Medications</a:t>
            </a:r>
          </a:p>
          <a:p>
            <a:pPr lvl="1"/>
            <a:r>
              <a:rPr lang="en-US" dirty="0"/>
              <a:t>Metoprolol 50 mg bid</a:t>
            </a:r>
          </a:p>
          <a:p>
            <a:pPr lvl="1"/>
            <a:r>
              <a:rPr lang="en-US" dirty="0"/>
              <a:t>ASA 81</a:t>
            </a:r>
          </a:p>
          <a:p>
            <a:pPr lvl="1"/>
            <a:r>
              <a:rPr lang="en-US" dirty="0"/>
              <a:t>Atorvastatin 80 mg</a:t>
            </a:r>
          </a:p>
          <a:p>
            <a:endParaRPr lang="en-US" dirty="0"/>
          </a:p>
          <a:p>
            <a:r>
              <a:rPr lang="en-US" dirty="0"/>
              <a:t>New diagnosis of paroxysmal AF </a:t>
            </a:r>
          </a:p>
          <a:p>
            <a:pPr lvl="1"/>
            <a:r>
              <a:rPr lang="en-US" dirty="0"/>
              <a:t>Non-valvular</a:t>
            </a:r>
          </a:p>
          <a:p>
            <a:pPr marL="0" indent="0">
              <a:buNone/>
            </a:pPr>
            <a:endParaRPr lang="en-US" dirty="0"/>
          </a:p>
        </p:txBody>
      </p:sp>
      <p:sp>
        <p:nvSpPr>
          <p:cNvPr id="7" name="Frame 6">
            <a:extLst>
              <a:ext uri="{FF2B5EF4-FFF2-40B4-BE49-F238E27FC236}">
                <a16:creationId xmlns:a16="http://schemas.microsoft.com/office/drawing/2014/main" id="{64B87895-C023-DF44-A899-E824E1F28016}"/>
              </a:ext>
            </a:extLst>
          </p:cNvPr>
          <p:cNvSpPr/>
          <p:nvPr/>
        </p:nvSpPr>
        <p:spPr>
          <a:xfrm>
            <a:off x="9704899" y="1514450"/>
            <a:ext cx="1519084" cy="796413"/>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213C7C59-EEBB-3A40-A128-CC184EC33A39}"/>
              </a:ext>
            </a:extLst>
          </p:cNvPr>
          <p:cNvPicPr>
            <a:picLocks noChangeAspect="1"/>
          </p:cNvPicPr>
          <p:nvPr/>
        </p:nvPicPr>
        <p:blipFill rotWithShape="1">
          <a:blip r:embed="rId2"/>
          <a:srcRect l="282" t="-281" r="32" b="1116"/>
          <a:stretch/>
        </p:blipFill>
        <p:spPr>
          <a:xfrm>
            <a:off x="6093540" y="681037"/>
            <a:ext cx="5472112" cy="5443522"/>
          </a:xfrm>
          <a:prstGeom prst="rect">
            <a:avLst/>
          </a:prstGeom>
        </p:spPr>
      </p:pic>
      <p:sp>
        <p:nvSpPr>
          <p:cNvPr id="9" name="Frame 8">
            <a:extLst>
              <a:ext uri="{FF2B5EF4-FFF2-40B4-BE49-F238E27FC236}">
                <a16:creationId xmlns:a16="http://schemas.microsoft.com/office/drawing/2014/main" id="{3FD6817D-B1D6-8F40-9CCB-11FB551181BF}"/>
              </a:ext>
            </a:extLst>
          </p:cNvPr>
          <p:cNvSpPr/>
          <p:nvPr/>
        </p:nvSpPr>
        <p:spPr>
          <a:xfrm>
            <a:off x="5920543" y="4180791"/>
            <a:ext cx="5790811" cy="732694"/>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591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F2D2-A69E-504C-96A5-855E46F1D6FB}"/>
              </a:ext>
            </a:extLst>
          </p:cNvPr>
          <p:cNvSpPr>
            <a:spLocks noGrp="1"/>
          </p:cNvSpPr>
          <p:nvPr>
            <p:ph type="title"/>
          </p:nvPr>
        </p:nvSpPr>
        <p:spPr>
          <a:xfrm>
            <a:off x="838200" y="-5934"/>
            <a:ext cx="10515600" cy="1325563"/>
          </a:xfrm>
        </p:spPr>
        <p:txBody>
          <a:bodyPr/>
          <a:lstStyle/>
          <a:p>
            <a:pPr algn="ctr"/>
            <a:r>
              <a:rPr lang="en-US" b="1" dirty="0">
                <a:solidFill>
                  <a:srgbClr val="941100"/>
                </a:solidFill>
              </a:rPr>
              <a:t>OAC Alone because:</a:t>
            </a:r>
          </a:p>
        </p:txBody>
      </p:sp>
      <p:sp>
        <p:nvSpPr>
          <p:cNvPr id="3" name="Content Placeholder 2">
            <a:extLst>
              <a:ext uri="{FF2B5EF4-FFF2-40B4-BE49-F238E27FC236}">
                <a16:creationId xmlns:a16="http://schemas.microsoft.com/office/drawing/2014/main" id="{E495C7EA-BE63-5247-A4AB-2FE72823CE35}"/>
              </a:ext>
            </a:extLst>
          </p:cNvPr>
          <p:cNvSpPr>
            <a:spLocks noGrp="1"/>
          </p:cNvSpPr>
          <p:nvPr>
            <p:ph idx="1"/>
          </p:nvPr>
        </p:nvSpPr>
        <p:spPr>
          <a:xfrm>
            <a:off x="538389" y="1278646"/>
            <a:ext cx="11234512" cy="4557755"/>
          </a:xfrm>
        </p:spPr>
        <p:txBody>
          <a:bodyPr/>
          <a:lstStyle/>
          <a:p>
            <a:pPr marL="0" indent="0" algn="ctr">
              <a:buNone/>
            </a:pPr>
            <a:r>
              <a:rPr lang="en-US" sz="3600" dirty="0"/>
              <a:t>OAC is more effective than APT for: </a:t>
            </a:r>
          </a:p>
          <a:p>
            <a:pPr marL="0" indent="0">
              <a:buNone/>
            </a:pPr>
            <a:r>
              <a:rPr lang="en-US" dirty="0"/>
              <a:t>A. CAD outcomes in CAD patients      &amp;      B. stroke outcomes in AF patients</a:t>
            </a:r>
          </a:p>
          <a:p>
            <a:pPr marL="0" indent="0">
              <a:buNone/>
            </a:pPr>
            <a:endParaRPr lang="en-US" dirty="0"/>
          </a:p>
        </p:txBody>
      </p:sp>
      <p:pic>
        <p:nvPicPr>
          <p:cNvPr id="5" name="Picture 4">
            <a:extLst>
              <a:ext uri="{FF2B5EF4-FFF2-40B4-BE49-F238E27FC236}">
                <a16:creationId xmlns:a16="http://schemas.microsoft.com/office/drawing/2014/main" id="{DF5D2406-17F8-7B47-AA76-A83F47FD966F}"/>
              </a:ext>
            </a:extLst>
          </p:cNvPr>
          <p:cNvPicPr>
            <a:picLocks noChangeAspect="1"/>
          </p:cNvPicPr>
          <p:nvPr/>
        </p:nvPicPr>
        <p:blipFill rotWithShape="1">
          <a:blip r:embed="rId2"/>
          <a:srcRect l="1997" t="642" b="2680"/>
          <a:stretch/>
        </p:blipFill>
        <p:spPr>
          <a:xfrm>
            <a:off x="538389" y="2963162"/>
            <a:ext cx="5819549" cy="2717931"/>
          </a:xfrm>
          <a:prstGeom prst="rect">
            <a:avLst/>
          </a:prstGeom>
        </p:spPr>
      </p:pic>
      <p:pic>
        <p:nvPicPr>
          <p:cNvPr id="7" name="Picture 6">
            <a:extLst>
              <a:ext uri="{FF2B5EF4-FFF2-40B4-BE49-F238E27FC236}">
                <a16:creationId xmlns:a16="http://schemas.microsoft.com/office/drawing/2014/main" id="{D431CDAF-08D7-5148-8964-6EB0994CE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981" y="2524615"/>
            <a:ext cx="4257873" cy="3658108"/>
          </a:xfrm>
          <a:prstGeom prst="rect">
            <a:avLst/>
          </a:prstGeom>
        </p:spPr>
      </p:pic>
    </p:spTree>
    <p:extLst>
      <p:ext uri="{BB962C8B-B14F-4D97-AF65-F5344CB8AC3E}">
        <p14:creationId xmlns:p14="http://schemas.microsoft.com/office/powerpoint/2010/main" val="2726785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F2D2-A69E-504C-96A5-855E46F1D6FB}"/>
              </a:ext>
            </a:extLst>
          </p:cNvPr>
          <p:cNvSpPr>
            <a:spLocks noGrp="1"/>
          </p:cNvSpPr>
          <p:nvPr>
            <p:ph type="title"/>
          </p:nvPr>
        </p:nvSpPr>
        <p:spPr>
          <a:xfrm>
            <a:off x="838200" y="-78"/>
            <a:ext cx="10515600" cy="1325563"/>
          </a:xfrm>
        </p:spPr>
        <p:txBody>
          <a:bodyPr/>
          <a:lstStyle/>
          <a:p>
            <a:pPr algn="ctr"/>
            <a:r>
              <a:rPr lang="en-US" b="1" dirty="0">
                <a:solidFill>
                  <a:srgbClr val="941100"/>
                </a:solidFill>
              </a:rPr>
              <a:t>OAC Alone because:</a:t>
            </a:r>
          </a:p>
        </p:txBody>
      </p:sp>
      <p:sp>
        <p:nvSpPr>
          <p:cNvPr id="3" name="Content Placeholder 2">
            <a:extLst>
              <a:ext uri="{FF2B5EF4-FFF2-40B4-BE49-F238E27FC236}">
                <a16:creationId xmlns:a16="http://schemas.microsoft.com/office/drawing/2014/main" id="{E495C7EA-BE63-5247-A4AB-2FE72823CE35}"/>
              </a:ext>
            </a:extLst>
          </p:cNvPr>
          <p:cNvSpPr>
            <a:spLocks noGrp="1"/>
          </p:cNvSpPr>
          <p:nvPr>
            <p:ph idx="1"/>
          </p:nvPr>
        </p:nvSpPr>
        <p:spPr>
          <a:xfrm>
            <a:off x="472815" y="854818"/>
            <a:ext cx="11234512" cy="4557755"/>
          </a:xfrm>
        </p:spPr>
        <p:txBody>
          <a:bodyPr/>
          <a:lstStyle/>
          <a:p>
            <a:pPr marL="0" indent="0" algn="ctr">
              <a:buNone/>
            </a:pPr>
            <a:r>
              <a:rPr lang="en-US" sz="3600" dirty="0"/>
              <a:t>Combining APT + OAC</a:t>
            </a:r>
            <a:endParaRPr lang="en-US" sz="3200" dirty="0"/>
          </a:p>
          <a:p>
            <a:pPr marL="0" indent="0" algn="ctr">
              <a:buNone/>
            </a:pPr>
            <a:r>
              <a:rPr lang="en-US" dirty="0"/>
              <a:t>Increases the bleeding risk without improving thrombotic outcomes</a:t>
            </a:r>
          </a:p>
        </p:txBody>
      </p:sp>
      <p:sp>
        <p:nvSpPr>
          <p:cNvPr id="6" name="TextBox 7">
            <a:extLst>
              <a:ext uri="{FF2B5EF4-FFF2-40B4-BE49-F238E27FC236}">
                <a16:creationId xmlns:a16="http://schemas.microsoft.com/office/drawing/2014/main" id="{60D49E00-A8F1-9A41-8089-F08B08CB49A1}"/>
              </a:ext>
            </a:extLst>
          </p:cNvPr>
          <p:cNvSpPr txBox="1">
            <a:spLocks noChangeArrowheads="1"/>
          </p:cNvSpPr>
          <p:nvPr/>
        </p:nvSpPr>
        <p:spPr bwMode="auto">
          <a:xfrm>
            <a:off x="6719400" y="1958506"/>
            <a:ext cx="1133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WARIS II</a:t>
            </a:r>
          </a:p>
        </p:txBody>
      </p:sp>
      <p:sp>
        <p:nvSpPr>
          <p:cNvPr id="8" name="TextBox 8">
            <a:extLst>
              <a:ext uri="{FF2B5EF4-FFF2-40B4-BE49-F238E27FC236}">
                <a16:creationId xmlns:a16="http://schemas.microsoft.com/office/drawing/2014/main" id="{E66248A9-9570-824E-B44C-8DBCE2B95165}"/>
              </a:ext>
            </a:extLst>
          </p:cNvPr>
          <p:cNvSpPr txBox="1">
            <a:spLocks noChangeArrowheads="1"/>
          </p:cNvSpPr>
          <p:nvPr/>
        </p:nvSpPr>
        <p:spPr bwMode="auto">
          <a:xfrm>
            <a:off x="6719401" y="3940835"/>
            <a:ext cx="1313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ASPECT-2</a:t>
            </a:r>
          </a:p>
        </p:txBody>
      </p:sp>
      <p:graphicFrame>
        <p:nvGraphicFramePr>
          <p:cNvPr id="9" name="Chart 8">
            <a:extLst>
              <a:ext uri="{FF2B5EF4-FFF2-40B4-BE49-F238E27FC236}">
                <a16:creationId xmlns:a16="http://schemas.microsoft.com/office/drawing/2014/main" id="{792FD342-B11C-0649-84F8-40D53EB89B6D}"/>
              </a:ext>
            </a:extLst>
          </p:cNvPr>
          <p:cNvGraphicFramePr/>
          <p:nvPr>
            <p:extLst>
              <p:ext uri="{D42A27DB-BD31-4B8C-83A1-F6EECF244321}">
                <p14:modId xmlns:p14="http://schemas.microsoft.com/office/powerpoint/2010/main" val="4102113698"/>
              </p:ext>
            </p:extLst>
          </p:nvPr>
        </p:nvGraphicFramePr>
        <p:xfrm>
          <a:off x="7023091" y="2063175"/>
          <a:ext cx="4031771" cy="20696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63B82C9-2D0C-1D42-8357-2655C33DF660}"/>
              </a:ext>
            </a:extLst>
          </p:cNvPr>
          <p:cNvGraphicFramePr/>
          <p:nvPr>
            <p:extLst>
              <p:ext uri="{D42A27DB-BD31-4B8C-83A1-F6EECF244321}">
                <p14:modId xmlns:p14="http://schemas.microsoft.com/office/powerpoint/2010/main" val="2629930090"/>
              </p:ext>
            </p:extLst>
          </p:nvPr>
        </p:nvGraphicFramePr>
        <p:xfrm>
          <a:off x="7023090" y="4157090"/>
          <a:ext cx="4031772" cy="21145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0DC3144-BD7D-354B-BF23-FE39209E5173}"/>
              </a:ext>
            </a:extLst>
          </p:cNvPr>
          <p:cNvSpPr txBox="1"/>
          <p:nvPr/>
        </p:nvSpPr>
        <p:spPr>
          <a:xfrm>
            <a:off x="8310682" y="4678848"/>
            <a:ext cx="2488179" cy="830997"/>
          </a:xfrm>
          <a:prstGeom prst="rect">
            <a:avLst/>
          </a:prstGeom>
          <a:noFill/>
        </p:spPr>
        <p:txBody>
          <a:bodyPr wrap="square" rtlCol="0">
            <a:spAutoFit/>
          </a:bodyPr>
          <a:lstStyle/>
          <a:p>
            <a:r>
              <a:rPr lang="en-US" sz="1600" dirty="0"/>
              <a:t>P=0.05 A vs. W+A</a:t>
            </a:r>
          </a:p>
          <a:p>
            <a:endParaRPr lang="en-US" sz="1600" dirty="0"/>
          </a:p>
          <a:p>
            <a:r>
              <a:rPr lang="en-US" sz="1600" dirty="0"/>
              <a:t>P=0.03 A vs. W, A vs. W+A</a:t>
            </a:r>
          </a:p>
        </p:txBody>
      </p:sp>
      <p:sp>
        <p:nvSpPr>
          <p:cNvPr id="12" name="TextBox 11">
            <a:extLst>
              <a:ext uri="{FF2B5EF4-FFF2-40B4-BE49-F238E27FC236}">
                <a16:creationId xmlns:a16="http://schemas.microsoft.com/office/drawing/2014/main" id="{5CFEC6E7-D587-C64A-BE57-3EEA3FABC1C9}"/>
              </a:ext>
            </a:extLst>
          </p:cNvPr>
          <p:cNvSpPr txBox="1"/>
          <p:nvPr/>
        </p:nvSpPr>
        <p:spPr>
          <a:xfrm>
            <a:off x="8310682" y="2564015"/>
            <a:ext cx="1961072" cy="830997"/>
          </a:xfrm>
          <a:prstGeom prst="rect">
            <a:avLst/>
          </a:prstGeom>
          <a:noFill/>
        </p:spPr>
        <p:txBody>
          <a:bodyPr wrap="square" rtlCol="0">
            <a:spAutoFit/>
          </a:bodyPr>
          <a:lstStyle/>
          <a:p>
            <a:r>
              <a:rPr lang="en-US" sz="1600" dirty="0"/>
              <a:t>P=0.001 A vs. W+A</a:t>
            </a:r>
          </a:p>
          <a:p>
            <a:endParaRPr lang="en-US" sz="1600" dirty="0"/>
          </a:p>
          <a:p>
            <a:r>
              <a:rPr lang="en-US" sz="1600" dirty="0"/>
              <a:t>P=0.18 W vs. W+A</a:t>
            </a:r>
          </a:p>
        </p:txBody>
      </p:sp>
      <p:sp>
        <p:nvSpPr>
          <p:cNvPr id="13" name="Right Brace 12">
            <a:extLst>
              <a:ext uri="{FF2B5EF4-FFF2-40B4-BE49-F238E27FC236}">
                <a16:creationId xmlns:a16="http://schemas.microsoft.com/office/drawing/2014/main" id="{3F1D28BB-0973-4143-ABBC-29437F08CE0E}"/>
              </a:ext>
            </a:extLst>
          </p:cNvPr>
          <p:cNvSpPr/>
          <p:nvPr/>
        </p:nvSpPr>
        <p:spPr>
          <a:xfrm>
            <a:off x="10271754" y="2443480"/>
            <a:ext cx="246330" cy="10772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BCAE4FB6-EBA1-9F49-89AB-4C6D0F454EE4}"/>
              </a:ext>
            </a:extLst>
          </p:cNvPr>
          <p:cNvSpPr/>
          <p:nvPr/>
        </p:nvSpPr>
        <p:spPr>
          <a:xfrm>
            <a:off x="9807410" y="2822761"/>
            <a:ext cx="1421351" cy="338554"/>
          </a:xfrm>
          <a:prstGeom prst="rect">
            <a:avLst/>
          </a:prstGeom>
          <a:solidFill>
            <a:schemeClr val="bg1"/>
          </a:solidFill>
        </p:spPr>
        <p:txBody>
          <a:bodyPr wrap="none">
            <a:spAutoFit/>
          </a:bodyPr>
          <a:lstStyle/>
          <a:p>
            <a:pPr algn="r"/>
            <a:r>
              <a:rPr lang="en-US" sz="1600" dirty="0"/>
              <a:t>P=0.03 A vs. W</a:t>
            </a:r>
          </a:p>
        </p:txBody>
      </p:sp>
      <p:graphicFrame>
        <p:nvGraphicFramePr>
          <p:cNvPr id="15" name="Chart 14">
            <a:extLst>
              <a:ext uri="{FF2B5EF4-FFF2-40B4-BE49-F238E27FC236}">
                <a16:creationId xmlns:a16="http://schemas.microsoft.com/office/drawing/2014/main" id="{D33C5615-4E4C-7B4A-B75E-7F2A82DB709B}"/>
              </a:ext>
            </a:extLst>
          </p:cNvPr>
          <p:cNvGraphicFramePr/>
          <p:nvPr>
            <p:extLst>
              <p:ext uri="{D42A27DB-BD31-4B8C-83A1-F6EECF244321}">
                <p14:modId xmlns:p14="http://schemas.microsoft.com/office/powerpoint/2010/main" val="792573410"/>
              </p:ext>
            </p:extLst>
          </p:nvPr>
        </p:nvGraphicFramePr>
        <p:xfrm>
          <a:off x="1715088" y="2098863"/>
          <a:ext cx="4031771" cy="20696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52440A61-C513-6546-8445-A608D251A7AD}"/>
              </a:ext>
            </a:extLst>
          </p:cNvPr>
          <p:cNvSpPr txBox="1"/>
          <p:nvPr/>
        </p:nvSpPr>
        <p:spPr>
          <a:xfrm>
            <a:off x="3830061" y="2357448"/>
            <a:ext cx="1961072" cy="1323439"/>
          </a:xfrm>
          <a:prstGeom prst="rect">
            <a:avLst/>
          </a:prstGeom>
          <a:noFill/>
        </p:spPr>
        <p:txBody>
          <a:bodyPr wrap="square" rtlCol="0">
            <a:spAutoFit/>
          </a:bodyPr>
          <a:lstStyle/>
          <a:p>
            <a:pPr algn="r"/>
            <a:r>
              <a:rPr lang="en-US" sz="1600" dirty="0"/>
              <a:t>HR 1.87</a:t>
            </a:r>
          </a:p>
          <a:p>
            <a:pPr algn="r"/>
            <a:endParaRPr lang="en-US" sz="1600" dirty="0"/>
          </a:p>
          <a:p>
            <a:pPr algn="r"/>
            <a:r>
              <a:rPr lang="en-US" sz="1600" dirty="0"/>
              <a:t>HR 2.14</a:t>
            </a:r>
          </a:p>
          <a:p>
            <a:pPr algn="r"/>
            <a:endParaRPr lang="en-US" sz="1600" dirty="0"/>
          </a:p>
          <a:p>
            <a:pPr algn="r"/>
            <a:r>
              <a:rPr lang="en-US" sz="1600" dirty="0"/>
              <a:t>HR 2.05</a:t>
            </a:r>
          </a:p>
        </p:txBody>
      </p:sp>
      <p:graphicFrame>
        <p:nvGraphicFramePr>
          <p:cNvPr id="17" name="Chart 16">
            <a:extLst>
              <a:ext uri="{FF2B5EF4-FFF2-40B4-BE49-F238E27FC236}">
                <a16:creationId xmlns:a16="http://schemas.microsoft.com/office/drawing/2014/main" id="{3AA83D18-73F1-0844-87AA-AD3B620B6CA3}"/>
              </a:ext>
            </a:extLst>
          </p:cNvPr>
          <p:cNvGraphicFramePr/>
          <p:nvPr>
            <p:extLst>
              <p:ext uri="{D42A27DB-BD31-4B8C-83A1-F6EECF244321}">
                <p14:modId xmlns:p14="http://schemas.microsoft.com/office/powerpoint/2010/main" val="2978350559"/>
              </p:ext>
            </p:extLst>
          </p:nvPr>
        </p:nvGraphicFramePr>
        <p:xfrm>
          <a:off x="1715088" y="4201996"/>
          <a:ext cx="4031771" cy="2069664"/>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7">
            <a:extLst>
              <a:ext uri="{FF2B5EF4-FFF2-40B4-BE49-F238E27FC236}">
                <a16:creationId xmlns:a16="http://schemas.microsoft.com/office/drawing/2014/main" id="{EF16495B-9CA8-0A40-9859-B132D8AE076E}"/>
              </a:ext>
            </a:extLst>
          </p:cNvPr>
          <p:cNvSpPr txBox="1">
            <a:spLocks noChangeArrowheads="1"/>
          </p:cNvSpPr>
          <p:nvPr/>
        </p:nvSpPr>
        <p:spPr bwMode="auto">
          <a:xfrm>
            <a:off x="1426449" y="2002133"/>
            <a:ext cx="1467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Major bleed</a:t>
            </a:r>
          </a:p>
        </p:txBody>
      </p:sp>
      <p:sp>
        <p:nvSpPr>
          <p:cNvPr id="19" name="TextBox 8">
            <a:extLst>
              <a:ext uri="{FF2B5EF4-FFF2-40B4-BE49-F238E27FC236}">
                <a16:creationId xmlns:a16="http://schemas.microsoft.com/office/drawing/2014/main" id="{6E13D166-07F7-304E-BA4C-29AEF04BBDD9}"/>
              </a:ext>
            </a:extLst>
          </p:cNvPr>
          <p:cNvSpPr txBox="1">
            <a:spLocks noChangeArrowheads="1"/>
          </p:cNvSpPr>
          <p:nvPr/>
        </p:nvSpPr>
        <p:spPr bwMode="auto">
          <a:xfrm>
            <a:off x="1493626" y="3991762"/>
            <a:ext cx="1479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Minor bleed</a:t>
            </a:r>
          </a:p>
        </p:txBody>
      </p:sp>
      <p:sp>
        <p:nvSpPr>
          <p:cNvPr id="20" name="TextBox 19">
            <a:extLst>
              <a:ext uri="{FF2B5EF4-FFF2-40B4-BE49-F238E27FC236}">
                <a16:creationId xmlns:a16="http://schemas.microsoft.com/office/drawing/2014/main" id="{2719AA39-DF40-CE47-83FB-E2CCB2691ED6}"/>
              </a:ext>
            </a:extLst>
          </p:cNvPr>
          <p:cNvSpPr txBox="1"/>
          <p:nvPr/>
        </p:nvSpPr>
        <p:spPr>
          <a:xfrm>
            <a:off x="3830061" y="4453757"/>
            <a:ext cx="1961072" cy="1323439"/>
          </a:xfrm>
          <a:prstGeom prst="rect">
            <a:avLst/>
          </a:prstGeom>
          <a:noFill/>
        </p:spPr>
        <p:txBody>
          <a:bodyPr wrap="square" rtlCol="0">
            <a:spAutoFit/>
          </a:bodyPr>
          <a:lstStyle/>
          <a:p>
            <a:pPr algn="r"/>
            <a:r>
              <a:rPr lang="en-US" sz="1600" dirty="0"/>
              <a:t>HR 1.47</a:t>
            </a:r>
          </a:p>
          <a:p>
            <a:pPr algn="r"/>
            <a:endParaRPr lang="en-US" sz="1600" dirty="0"/>
          </a:p>
          <a:p>
            <a:pPr algn="r"/>
            <a:r>
              <a:rPr lang="en-US" sz="1600" dirty="0"/>
              <a:t>HR 1.33</a:t>
            </a:r>
          </a:p>
          <a:p>
            <a:pPr algn="r"/>
            <a:endParaRPr lang="en-US" sz="1600" dirty="0"/>
          </a:p>
          <a:p>
            <a:pPr algn="r"/>
            <a:r>
              <a:rPr lang="en-US" sz="1600" dirty="0"/>
              <a:t>HR 1.44</a:t>
            </a:r>
          </a:p>
        </p:txBody>
      </p:sp>
    </p:spTree>
    <p:extLst>
      <p:ext uri="{BB962C8B-B14F-4D97-AF65-F5344CB8AC3E}">
        <p14:creationId xmlns:p14="http://schemas.microsoft.com/office/powerpoint/2010/main" val="197487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4DCB-B005-5B44-918D-15D5286F622E}"/>
              </a:ext>
            </a:extLst>
          </p:cNvPr>
          <p:cNvSpPr>
            <a:spLocks noGrp="1"/>
          </p:cNvSpPr>
          <p:nvPr>
            <p:ph type="title"/>
          </p:nvPr>
        </p:nvSpPr>
        <p:spPr>
          <a:xfrm>
            <a:off x="838200" y="0"/>
            <a:ext cx="10515600" cy="1325563"/>
          </a:xfrm>
        </p:spPr>
        <p:txBody>
          <a:bodyPr/>
          <a:lstStyle/>
          <a:p>
            <a:pPr algn="ctr"/>
            <a:r>
              <a:rPr lang="en-US" b="1" dirty="0">
                <a:solidFill>
                  <a:srgbClr val="941100"/>
                </a:solidFill>
              </a:rPr>
              <a:t>Case Three</a:t>
            </a:r>
          </a:p>
        </p:txBody>
      </p:sp>
      <p:sp>
        <p:nvSpPr>
          <p:cNvPr id="4" name="Content Placeholder 3">
            <a:extLst>
              <a:ext uri="{FF2B5EF4-FFF2-40B4-BE49-F238E27FC236}">
                <a16:creationId xmlns:a16="http://schemas.microsoft.com/office/drawing/2014/main" id="{E5B8AEFF-D24E-9F4B-93A9-930A0EB18E77}"/>
              </a:ext>
            </a:extLst>
          </p:cNvPr>
          <p:cNvSpPr>
            <a:spLocks noGrp="1"/>
          </p:cNvSpPr>
          <p:nvPr>
            <p:ph sz="half" idx="1"/>
          </p:nvPr>
        </p:nvSpPr>
        <p:spPr>
          <a:xfrm>
            <a:off x="752475" y="1333255"/>
            <a:ext cx="5181600" cy="4918075"/>
          </a:xfrm>
        </p:spPr>
        <p:txBody>
          <a:bodyPr>
            <a:normAutofit fontScale="92500" lnSpcReduction="10000"/>
          </a:bodyPr>
          <a:lstStyle/>
          <a:p>
            <a:r>
              <a:rPr lang="en-US" sz="3000" dirty="0"/>
              <a:t>70F with established AF</a:t>
            </a:r>
          </a:p>
          <a:p>
            <a:pPr lvl="1"/>
            <a:r>
              <a:rPr lang="en-US" sz="2600" dirty="0"/>
              <a:t>HTN</a:t>
            </a:r>
          </a:p>
          <a:p>
            <a:pPr lvl="1"/>
            <a:r>
              <a:rPr lang="en-US" sz="2600" dirty="0"/>
              <a:t>Remote MI with previous stents to LAD and LCX</a:t>
            </a:r>
          </a:p>
          <a:p>
            <a:pPr lvl="1"/>
            <a:endParaRPr lang="en-US" dirty="0"/>
          </a:p>
          <a:p>
            <a:r>
              <a:rPr lang="en-US" sz="3000" dirty="0"/>
              <a:t>Medications</a:t>
            </a:r>
          </a:p>
          <a:p>
            <a:pPr lvl="1"/>
            <a:r>
              <a:rPr lang="en-US" sz="2600" dirty="0"/>
              <a:t>Metoprolol 100 mg bid</a:t>
            </a:r>
          </a:p>
          <a:p>
            <a:pPr lvl="1"/>
            <a:r>
              <a:rPr lang="en-US" sz="2600" dirty="0"/>
              <a:t>OAC alone</a:t>
            </a:r>
          </a:p>
          <a:p>
            <a:pPr lvl="1"/>
            <a:r>
              <a:rPr lang="en-US" sz="2600" dirty="0"/>
              <a:t>Atorvastatin 80 mg</a:t>
            </a:r>
          </a:p>
          <a:p>
            <a:pPr lvl="1"/>
            <a:endParaRPr lang="en-US" dirty="0"/>
          </a:p>
          <a:p>
            <a:r>
              <a:rPr lang="en-US" sz="3000" i="1" dirty="0"/>
              <a:t>Worsening angina with severe anterior ischemia on MIBI</a:t>
            </a:r>
          </a:p>
          <a:p>
            <a:pPr lvl="1"/>
            <a:r>
              <a:rPr lang="en-US" sz="2600" dirty="0"/>
              <a:t>New Lesion requiring PCI</a:t>
            </a:r>
          </a:p>
        </p:txBody>
      </p:sp>
      <p:sp>
        <p:nvSpPr>
          <p:cNvPr id="5" name="Content Placeholder 4">
            <a:extLst>
              <a:ext uri="{FF2B5EF4-FFF2-40B4-BE49-F238E27FC236}">
                <a16:creationId xmlns:a16="http://schemas.microsoft.com/office/drawing/2014/main" id="{72F0296F-CF8A-BE4F-94B7-400714EB705B}"/>
              </a:ext>
            </a:extLst>
          </p:cNvPr>
          <p:cNvSpPr>
            <a:spLocks noGrp="1"/>
          </p:cNvSpPr>
          <p:nvPr>
            <p:ph sz="half" idx="2"/>
          </p:nvPr>
        </p:nvSpPr>
        <p:spPr>
          <a:xfrm>
            <a:off x="6172200" y="1825625"/>
            <a:ext cx="5543550" cy="4918074"/>
          </a:xfrm>
        </p:spPr>
        <p:txBody>
          <a:bodyPr>
            <a:normAutofit fontScale="92500" lnSpcReduction="10000"/>
          </a:bodyPr>
          <a:lstStyle/>
          <a:p>
            <a:pPr marL="514350" indent="-514350">
              <a:buFont typeface="+mj-lt"/>
              <a:buAutoNum type="arabicPeriod"/>
            </a:pPr>
            <a:r>
              <a:rPr lang="en-US" dirty="0"/>
              <a:t>Choice of anti-thrombotic regimen?</a:t>
            </a:r>
          </a:p>
          <a:p>
            <a:pPr lvl="1"/>
            <a:r>
              <a:rPr lang="en-US" dirty="0"/>
              <a:t>ASA + Antiplatelet</a:t>
            </a:r>
          </a:p>
          <a:p>
            <a:pPr lvl="1"/>
            <a:r>
              <a:rPr lang="en-US" dirty="0"/>
              <a:t>OAC + Single Antiplatelet </a:t>
            </a:r>
          </a:p>
          <a:p>
            <a:pPr lvl="1"/>
            <a:r>
              <a:rPr lang="en-US" dirty="0"/>
              <a:t>OAC + Dual Antiplatelet</a:t>
            </a:r>
          </a:p>
          <a:p>
            <a:pPr marL="514350" indent="-514350">
              <a:buFont typeface="+mj-lt"/>
              <a:buAutoNum type="arabicPeriod"/>
            </a:pPr>
            <a:r>
              <a:rPr lang="en-US" dirty="0"/>
              <a:t>Duration of Combination therapy?</a:t>
            </a:r>
          </a:p>
          <a:p>
            <a:pPr lvl="1"/>
            <a:r>
              <a:rPr lang="en-US" dirty="0"/>
              <a:t>1 month</a:t>
            </a:r>
          </a:p>
          <a:p>
            <a:pPr lvl="1"/>
            <a:r>
              <a:rPr lang="en-US" dirty="0"/>
              <a:t>3 months</a:t>
            </a:r>
          </a:p>
          <a:p>
            <a:pPr lvl="1"/>
            <a:r>
              <a:rPr lang="en-US" dirty="0"/>
              <a:t>6 months</a:t>
            </a:r>
          </a:p>
          <a:p>
            <a:pPr lvl="1"/>
            <a:r>
              <a:rPr lang="en-US" dirty="0"/>
              <a:t>12 months</a:t>
            </a:r>
          </a:p>
          <a:p>
            <a:pPr marL="514350" indent="-514350">
              <a:buFont typeface="+mj-lt"/>
              <a:buAutoNum type="arabicPeriod"/>
            </a:pPr>
            <a:r>
              <a:rPr lang="en-US" dirty="0"/>
              <a:t>Which OAC?</a:t>
            </a:r>
          </a:p>
          <a:p>
            <a:pPr marL="514350" indent="-514350">
              <a:buFont typeface="+mj-lt"/>
              <a:buAutoNum type="arabicPeriod"/>
            </a:pPr>
            <a:r>
              <a:rPr lang="en-US" dirty="0"/>
              <a:t>Which P2Y12 inhibitor?</a:t>
            </a:r>
          </a:p>
        </p:txBody>
      </p:sp>
      <p:pic>
        <p:nvPicPr>
          <p:cNvPr id="6" name="Picture 5">
            <a:extLst>
              <a:ext uri="{FF2B5EF4-FFF2-40B4-BE49-F238E27FC236}">
                <a16:creationId xmlns:a16="http://schemas.microsoft.com/office/drawing/2014/main" id="{5B8E5A0E-7BE6-4F46-AA41-030B2DCE6FFD}"/>
              </a:ext>
            </a:extLst>
          </p:cNvPr>
          <p:cNvPicPr>
            <a:picLocks noChangeAspect="1"/>
          </p:cNvPicPr>
          <p:nvPr/>
        </p:nvPicPr>
        <p:blipFill rotWithShape="1">
          <a:blip r:embed="rId2"/>
          <a:srcRect l="282" t="-281" r="32" b="26905"/>
          <a:stretch/>
        </p:blipFill>
        <p:spPr>
          <a:xfrm>
            <a:off x="6019800" y="1670232"/>
            <a:ext cx="5765897" cy="4244120"/>
          </a:xfrm>
          <a:prstGeom prst="rect">
            <a:avLst/>
          </a:prstGeom>
        </p:spPr>
      </p:pic>
    </p:spTree>
    <p:extLst>
      <p:ext uri="{BB962C8B-B14F-4D97-AF65-F5344CB8AC3E}">
        <p14:creationId xmlns:p14="http://schemas.microsoft.com/office/powerpoint/2010/main" val="120858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FBEF-87D6-4640-A5E2-A79CB4107C22}"/>
              </a:ext>
            </a:extLst>
          </p:cNvPr>
          <p:cNvSpPr>
            <a:spLocks noGrp="1"/>
          </p:cNvSpPr>
          <p:nvPr>
            <p:ph type="title"/>
          </p:nvPr>
        </p:nvSpPr>
        <p:spPr>
          <a:xfrm>
            <a:off x="838199" y="3183"/>
            <a:ext cx="10515600" cy="1325563"/>
          </a:xfrm>
        </p:spPr>
        <p:txBody>
          <a:bodyPr/>
          <a:lstStyle/>
          <a:p>
            <a:pPr algn="ctr"/>
            <a:r>
              <a:rPr lang="en-US" b="1" dirty="0">
                <a:solidFill>
                  <a:srgbClr val="941100"/>
                </a:solidFill>
              </a:rPr>
              <a:t>CCS AF Guidelines – PCI + CHADS-65 ≥ 1</a:t>
            </a:r>
          </a:p>
        </p:txBody>
      </p:sp>
      <p:sp>
        <p:nvSpPr>
          <p:cNvPr id="9" name="TextBox 8">
            <a:extLst>
              <a:ext uri="{FF2B5EF4-FFF2-40B4-BE49-F238E27FC236}">
                <a16:creationId xmlns:a16="http://schemas.microsoft.com/office/drawing/2014/main" id="{C034CE35-6D4C-5A4C-A4F9-C0BEF5ACC9B4}"/>
              </a:ext>
            </a:extLst>
          </p:cNvPr>
          <p:cNvSpPr txBox="1"/>
          <p:nvPr/>
        </p:nvSpPr>
        <p:spPr>
          <a:xfrm>
            <a:off x="1402697" y="1320844"/>
            <a:ext cx="1120820" cy="646331"/>
          </a:xfrm>
          <a:prstGeom prst="rect">
            <a:avLst/>
          </a:prstGeom>
          <a:noFill/>
        </p:spPr>
        <p:txBody>
          <a:bodyPr wrap="none" rtlCol="0">
            <a:spAutoFit/>
          </a:bodyPr>
          <a:lstStyle/>
          <a:p>
            <a:r>
              <a:rPr lang="en-US" sz="3600" b="1" dirty="0"/>
              <a:t>2012</a:t>
            </a:r>
          </a:p>
        </p:txBody>
      </p:sp>
      <p:sp>
        <p:nvSpPr>
          <p:cNvPr id="10" name="TextBox 9">
            <a:extLst>
              <a:ext uri="{FF2B5EF4-FFF2-40B4-BE49-F238E27FC236}">
                <a16:creationId xmlns:a16="http://schemas.microsoft.com/office/drawing/2014/main" id="{D56D1818-45E5-E047-9941-F5C2E43F99B0}"/>
              </a:ext>
            </a:extLst>
          </p:cNvPr>
          <p:cNvSpPr txBox="1"/>
          <p:nvPr/>
        </p:nvSpPr>
        <p:spPr>
          <a:xfrm>
            <a:off x="5535589" y="1320846"/>
            <a:ext cx="1120820" cy="646331"/>
          </a:xfrm>
          <a:prstGeom prst="rect">
            <a:avLst/>
          </a:prstGeom>
          <a:noFill/>
        </p:spPr>
        <p:txBody>
          <a:bodyPr wrap="none" rtlCol="0">
            <a:spAutoFit/>
          </a:bodyPr>
          <a:lstStyle/>
          <a:p>
            <a:r>
              <a:rPr lang="en-US" sz="3600" b="1" dirty="0"/>
              <a:t>2016</a:t>
            </a:r>
          </a:p>
        </p:txBody>
      </p:sp>
      <p:sp>
        <p:nvSpPr>
          <p:cNvPr id="30" name="TextBox 29">
            <a:extLst>
              <a:ext uri="{FF2B5EF4-FFF2-40B4-BE49-F238E27FC236}">
                <a16:creationId xmlns:a16="http://schemas.microsoft.com/office/drawing/2014/main" id="{58092E82-E094-1544-B5BF-1CB49BA6B5AE}"/>
              </a:ext>
            </a:extLst>
          </p:cNvPr>
          <p:cNvSpPr txBox="1"/>
          <p:nvPr/>
        </p:nvSpPr>
        <p:spPr>
          <a:xfrm>
            <a:off x="9854857" y="1320844"/>
            <a:ext cx="1120820" cy="646331"/>
          </a:xfrm>
          <a:prstGeom prst="rect">
            <a:avLst/>
          </a:prstGeom>
          <a:noFill/>
        </p:spPr>
        <p:txBody>
          <a:bodyPr wrap="none" rtlCol="0">
            <a:spAutoFit/>
          </a:bodyPr>
          <a:lstStyle/>
          <a:p>
            <a:r>
              <a:rPr lang="en-US" sz="3600" b="1" dirty="0"/>
              <a:t>2018</a:t>
            </a:r>
          </a:p>
        </p:txBody>
      </p:sp>
      <p:sp>
        <p:nvSpPr>
          <p:cNvPr id="32" name="Frame 31">
            <a:extLst>
              <a:ext uri="{FF2B5EF4-FFF2-40B4-BE49-F238E27FC236}">
                <a16:creationId xmlns:a16="http://schemas.microsoft.com/office/drawing/2014/main" id="{5DD7DE17-CDA5-7740-84F4-86341CE285F8}"/>
              </a:ext>
            </a:extLst>
          </p:cNvPr>
          <p:cNvSpPr/>
          <p:nvPr/>
        </p:nvSpPr>
        <p:spPr>
          <a:xfrm>
            <a:off x="5392751" y="4516710"/>
            <a:ext cx="1519084" cy="796413"/>
          </a:xfrm>
          <a:prstGeom prst="frame">
            <a:avLst>
              <a:gd name="adj1" fmla="val 694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14" name="Picture 2">
            <a:extLst>
              <a:ext uri="{FF2B5EF4-FFF2-40B4-BE49-F238E27FC236}">
                <a16:creationId xmlns:a16="http://schemas.microsoft.com/office/drawing/2014/main" id="{62495DAA-7F34-304D-B3CC-1F83E7DD3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91" t="2480" r="15396" b="10444"/>
          <a:stretch/>
        </p:blipFill>
        <p:spPr bwMode="auto">
          <a:xfrm>
            <a:off x="4402801" y="1928125"/>
            <a:ext cx="3245688" cy="252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037D8D89-8BA0-8D4F-BED9-9D3E3BD37FF0}"/>
              </a:ext>
            </a:extLst>
          </p:cNvPr>
          <p:cNvPicPr>
            <a:picLocks noChangeAspect="1"/>
          </p:cNvPicPr>
          <p:nvPr/>
        </p:nvPicPr>
        <p:blipFill rotWithShape="1">
          <a:blip r:embed="rId3"/>
          <a:srcRect l="28349" t="10977" r="24022" b="22736"/>
          <a:stretch/>
        </p:blipFill>
        <p:spPr>
          <a:xfrm>
            <a:off x="8918098" y="1989375"/>
            <a:ext cx="2994338" cy="4167382"/>
          </a:xfrm>
          <a:prstGeom prst="rect">
            <a:avLst/>
          </a:prstGeom>
        </p:spPr>
      </p:pic>
      <p:pic>
        <p:nvPicPr>
          <p:cNvPr id="16" name="Picture 1">
            <a:extLst>
              <a:ext uri="{FF2B5EF4-FFF2-40B4-BE49-F238E27FC236}">
                <a16:creationId xmlns:a16="http://schemas.microsoft.com/office/drawing/2014/main" id="{4E88F261-DC73-F343-9A44-0B215D52E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442" t="12134" r="13541" b="15990"/>
          <a:stretch>
            <a:fillRect/>
          </a:stretch>
        </p:blipFill>
        <p:spPr bwMode="auto">
          <a:xfrm>
            <a:off x="279564" y="1924323"/>
            <a:ext cx="33670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DD9D724-7E1C-3147-A2F1-A6FA1EBCB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973" b="12985"/>
          <a:stretch>
            <a:fillRect/>
          </a:stretch>
        </p:blipFill>
        <p:spPr bwMode="auto">
          <a:xfrm>
            <a:off x="3842857" y="4105138"/>
            <a:ext cx="4365575" cy="241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347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718E-35AB-CF4C-ABAA-D90BA64A060E}"/>
              </a:ext>
            </a:extLst>
          </p:cNvPr>
          <p:cNvSpPr>
            <a:spLocks noGrp="1"/>
          </p:cNvSpPr>
          <p:nvPr>
            <p:ph type="title"/>
          </p:nvPr>
        </p:nvSpPr>
        <p:spPr>
          <a:xfrm>
            <a:off x="657225" y="0"/>
            <a:ext cx="10877550" cy="1325563"/>
          </a:xfrm>
        </p:spPr>
        <p:txBody>
          <a:bodyPr/>
          <a:lstStyle/>
          <a:p>
            <a:pPr algn="ctr"/>
            <a:r>
              <a:rPr lang="en-US" b="1" dirty="0">
                <a:solidFill>
                  <a:srgbClr val="941100"/>
                </a:solidFill>
              </a:rPr>
              <a:t>Dual Pathway vs. Triple Antithrombotic Therapy</a:t>
            </a:r>
          </a:p>
        </p:txBody>
      </p:sp>
      <p:sp>
        <p:nvSpPr>
          <p:cNvPr id="8" name="Rectangle 7">
            <a:extLst>
              <a:ext uri="{FF2B5EF4-FFF2-40B4-BE49-F238E27FC236}">
                <a16:creationId xmlns:a16="http://schemas.microsoft.com/office/drawing/2014/main" id="{62FA9471-7FBD-FB4B-9EAD-5C2085954E56}"/>
              </a:ext>
            </a:extLst>
          </p:cNvPr>
          <p:cNvSpPr/>
          <p:nvPr/>
        </p:nvSpPr>
        <p:spPr>
          <a:xfrm>
            <a:off x="5009259" y="6122717"/>
            <a:ext cx="2173480" cy="276999"/>
          </a:xfrm>
          <a:prstGeom prst="rect">
            <a:avLst/>
          </a:prstGeom>
        </p:spPr>
        <p:txBody>
          <a:bodyPr wrap="none">
            <a:spAutoFit/>
          </a:bodyPr>
          <a:lstStyle/>
          <a:p>
            <a:r>
              <a:rPr lang="en-CA" sz="1200" dirty="0"/>
              <a:t>Am J </a:t>
            </a:r>
            <a:r>
              <a:rPr lang="en-CA" sz="1200" dirty="0" err="1"/>
              <a:t>Cardiol</a:t>
            </a:r>
            <a:r>
              <a:rPr lang="en-CA" sz="1200" dirty="0"/>
              <a:t> 2018;121:718–724</a:t>
            </a:r>
          </a:p>
        </p:txBody>
      </p:sp>
      <p:pic>
        <p:nvPicPr>
          <p:cNvPr id="12" name="Picture 11">
            <a:extLst>
              <a:ext uri="{FF2B5EF4-FFF2-40B4-BE49-F238E27FC236}">
                <a16:creationId xmlns:a16="http://schemas.microsoft.com/office/drawing/2014/main" id="{48942A71-66FE-F14F-9428-C7D28E0BC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16" y="2012666"/>
            <a:ext cx="7829767" cy="2506580"/>
          </a:xfrm>
          <a:prstGeom prst="rect">
            <a:avLst/>
          </a:prstGeom>
        </p:spPr>
      </p:pic>
      <p:sp>
        <p:nvSpPr>
          <p:cNvPr id="19" name="Frame 18">
            <a:extLst>
              <a:ext uri="{FF2B5EF4-FFF2-40B4-BE49-F238E27FC236}">
                <a16:creationId xmlns:a16="http://schemas.microsoft.com/office/drawing/2014/main" id="{248F630E-17DC-4F47-AB75-1CB32408D0F3}"/>
              </a:ext>
            </a:extLst>
          </p:cNvPr>
          <p:cNvSpPr/>
          <p:nvPr/>
        </p:nvSpPr>
        <p:spPr>
          <a:xfrm>
            <a:off x="5978768" y="3349870"/>
            <a:ext cx="2602524" cy="290146"/>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9002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718E-35AB-CF4C-ABAA-D90BA64A060E}"/>
              </a:ext>
            </a:extLst>
          </p:cNvPr>
          <p:cNvSpPr>
            <a:spLocks noGrp="1"/>
          </p:cNvSpPr>
          <p:nvPr>
            <p:ph type="title"/>
          </p:nvPr>
        </p:nvSpPr>
        <p:spPr>
          <a:xfrm>
            <a:off x="657225" y="-8656"/>
            <a:ext cx="10877550" cy="1325563"/>
          </a:xfrm>
        </p:spPr>
        <p:txBody>
          <a:bodyPr/>
          <a:lstStyle/>
          <a:p>
            <a:pPr algn="ctr"/>
            <a:r>
              <a:rPr lang="en-US" b="1" dirty="0">
                <a:solidFill>
                  <a:srgbClr val="941100"/>
                </a:solidFill>
              </a:rPr>
              <a:t>Dual Pathway vs. Triple Antithrombotic Therapy</a:t>
            </a:r>
          </a:p>
        </p:txBody>
      </p:sp>
      <p:sp>
        <p:nvSpPr>
          <p:cNvPr id="8" name="Rectangle 7">
            <a:extLst>
              <a:ext uri="{FF2B5EF4-FFF2-40B4-BE49-F238E27FC236}">
                <a16:creationId xmlns:a16="http://schemas.microsoft.com/office/drawing/2014/main" id="{62FA9471-7FBD-FB4B-9EAD-5C2085954E56}"/>
              </a:ext>
            </a:extLst>
          </p:cNvPr>
          <p:cNvSpPr/>
          <p:nvPr/>
        </p:nvSpPr>
        <p:spPr>
          <a:xfrm>
            <a:off x="5009260" y="6116364"/>
            <a:ext cx="2173480" cy="276999"/>
          </a:xfrm>
          <a:prstGeom prst="rect">
            <a:avLst/>
          </a:prstGeom>
        </p:spPr>
        <p:txBody>
          <a:bodyPr wrap="none">
            <a:spAutoFit/>
          </a:bodyPr>
          <a:lstStyle/>
          <a:p>
            <a:r>
              <a:rPr lang="en-CA" sz="1200" dirty="0"/>
              <a:t>Am J </a:t>
            </a:r>
            <a:r>
              <a:rPr lang="en-CA" sz="1200" dirty="0" err="1"/>
              <a:t>Cardiol</a:t>
            </a:r>
            <a:r>
              <a:rPr lang="en-CA" sz="1200" dirty="0"/>
              <a:t> 2018;121:718–724</a:t>
            </a:r>
          </a:p>
        </p:txBody>
      </p:sp>
      <p:pic>
        <p:nvPicPr>
          <p:cNvPr id="12" name="Picture 11">
            <a:extLst>
              <a:ext uri="{FF2B5EF4-FFF2-40B4-BE49-F238E27FC236}">
                <a16:creationId xmlns:a16="http://schemas.microsoft.com/office/drawing/2014/main" id="{48942A71-66FE-F14F-9428-C7D28E0BC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15" y="2730485"/>
            <a:ext cx="5637546" cy="1804774"/>
          </a:xfrm>
          <a:prstGeom prst="rect">
            <a:avLst/>
          </a:prstGeom>
        </p:spPr>
      </p:pic>
      <p:pic>
        <p:nvPicPr>
          <p:cNvPr id="18" name="Picture 17">
            <a:extLst>
              <a:ext uri="{FF2B5EF4-FFF2-40B4-BE49-F238E27FC236}">
                <a16:creationId xmlns:a16="http://schemas.microsoft.com/office/drawing/2014/main" id="{13AD4E96-1A79-584C-AFD8-C830A8EE2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867" y="1796928"/>
            <a:ext cx="5637544" cy="3671887"/>
          </a:xfrm>
          <a:prstGeom prst="rect">
            <a:avLst/>
          </a:prstGeom>
        </p:spPr>
      </p:pic>
      <p:sp>
        <p:nvSpPr>
          <p:cNvPr id="7" name="Frame 6">
            <a:extLst>
              <a:ext uri="{FF2B5EF4-FFF2-40B4-BE49-F238E27FC236}">
                <a16:creationId xmlns:a16="http://schemas.microsoft.com/office/drawing/2014/main" id="{CC242073-BEFB-9245-8295-6BAA6BA7ABAE}"/>
              </a:ext>
            </a:extLst>
          </p:cNvPr>
          <p:cNvSpPr/>
          <p:nvPr/>
        </p:nvSpPr>
        <p:spPr>
          <a:xfrm>
            <a:off x="8692873" y="4761597"/>
            <a:ext cx="1943100" cy="200025"/>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BD0080A7-E03C-4E41-B724-69FEB196C917}"/>
              </a:ext>
            </a:extLst>
          </p:cNvPr>
          <p:cNvSpPr/>
          <p:nvPr/>
        </p:nvSpPr>
        <p:spPr>
          <a:xfrm>
            <a:off x="8692873" y="2922136"/>
            <a:ext cx="1943100" cy="200025"/>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9375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718E-35AB-CF4C-ABAA-D90BA64A060E}"/>
              </a:ext>
            </a:extLst>
          </p:cNvPr>
          <p:cNvSpPr>
            <a:spLocks noGrp="1"/>
          </p:cNvSpPr>
          <p:nvPr>
            <p:ph type="title"/>
          </p:nvPr>
        </p:nvSpPr>
        <p:spPr>
          <a:xfrm>
            <a:off x="657225" y="-7235"/>
            <a:ext cx="10877550" cy="1325563"/>
          </a:xfrm>
        </p:spPr>
        <p:txBody>
          <a:bodyPr/>
          <a:lstStyle/>
          <a:p>
            <a:pPr algn="ctr"/>
            <a:r>
              <a:rPr lang="en-US" b="1" dirty="0">
                <a:solidFill>
                  <a:srgbClr val="941100"/>
                </a:solidFill>
              </a:rPr>
              <a:t>Dual Pathway vs. Triple Antithrombotic Therapy</a:t>
            </a:r>
          </a:p>
        </p:txBody>
      </p:sp>
      <p:sp>
        <p:nvSpPr>
          <p:cNvPr id="8" name="Rectangle 7">
            <a:extLst>
              <a:ext uri="{FF2B5EF4-FFF2-40B4-BE49-F238E27FC236}">
                <a16:creationId xmlns:a16="http://schemas.microsoft.com/office/drawing/2014/main" id="{62FA9471-7FBD-FB4B-9EAD-5C2085954E56}"/>
              </a:ext>
            </a:extLst>
          </p:cNvPr>
          <p:cNvSpPr/>
          <p:nvPr/>
        </p:nvSpPr>
        <p:spPr>
          <a:xfrm>
            <a:off x="7429973" y="6130874"/>
            <a:ext cx="2173480" cy="276999"/>
          </a:xfrm>
          <a:prstGeom prst="rect">
            <a:avLst/>
          </a:prstGeom>
        </p:spPr>
        <p:txBody>
          <a:bodyPr wrap="none">
            <a:spAutoFit/>
          </a:bodyPr>
          <a:lstStyle/>
          <a:p>
            <a:r>
              <a:rPr lang="en-CA" sz="1200" dirty="0"/>
              <a:t>Am J </a:t>
            </a:r>
            <a:r>
              <a:rPr lang="en-CA" sz="1200" dirty="0" err="1"/>
              <a:t>Cardiol</a:t>
            </a:r>
            <a:r>
              <a:rPr lang="en-CA" sz="1200" dirty="0"/>
              <a:t> 2018;121:718–724</a:t>
            </a:r>
          </a:p>
        </p:txBody>
      </p:sp>
      <p:pic>
        <p:nvPicPr>
          <p:cNvPr id="12" name="Picture 11">
            <a:extLst>
              <a:ext uri="{FF2B5EF4-FFF2-40B4-BE49-F238E27FC236}">
                <a16:creationId xmlns:a16="http://schemas.microsoft.com/office/drawing/2014/main" id="{48942A71-66FE-F14F-9428-C7D28E0BC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2" y="931212"/>
            <a:ext cx="5637546" cy="1804774"/>
          </a:xfrm>
          <a:prstGeom prst="rect">
            <a:avLst/>
          </a:prstGeom>
        </p:spPr>
      </p:pic>
      <p:pic>
        <p:nvPicPr>
          <p:cNvPr id="16" name="Picture 15">
            <a:extLst>
              <a:ext uri="{FF2B5EF4-FFF2-40B4-BE49-F238E27FC236}">
                <a16:creationId xmlns:a16="http://schemas.microsoft.com/office/drawing/2014/main" id="{70016602-C0F4-044A-93F1-1D7831ABC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553" y="1690688"/>
            <a:ext cx="5811651" cy="3852862"/>
          </a:xfrm>
          <a:prstGeom prst="rect">
            <a:avLst/>
          </a:prstGeom>
        </p:spPr>
      </p:pic>
      <p:pic>
        <p:nvPicPr>
          <p:cNvPr id="18" name="Picture 17">
            <a:extLst>
              <a:ext uri="{FF2B5EF4-FFF2-40B4-BE49-F238E27FC236}">
                <a16:creationId xmlns:a16="http://schemas.microsoft.com/office/drawing/2014/main" id="{13AD4E96-1A79-584C-AFD8-C830A8EE2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47" y="2735986"/>
            <a:ext cx="5637544" cy="3671887"/>
          </a:xfrm>
          <a:prstGeom prst="rect">
            <a:avLst/>
          </a:prstGeom>
        </p:spPr>
      </p:pic>
      <p:sp>
        <p:nvSpPr>
          <p:cNvPr id="7" name="Frame 6">
            <a:extLst>
              <a:ext uri="{FF2B5EF4-FFF2-40B4-BE49-F238E27FC236}">
                <a16:creationId xmlns:a16="http://schemas.microsoft.com/office/drawing/2014/main" id="{7FF63A44-615C-6742-BDD2-BCFB91CA5587}"/>
              </a:ext>
            </a:extLst>
          </p:cNvPr>
          <p:cNvSpPr/>
          <p:nvPr/>
        </p:nvSpPr>
        <p:spPr>
          <a:xfrm>
            <a:off x="9399555" y="2334761"/>
            <a:ext cx="1943100" cy="200025"/>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AA0AFE63-B5B9-4C49-9F6F-A36368B695EC}"/>
              </a:ext>
            </a:extLst>
          </p:cNvPr>
          <p:cNvSpPr/>
          <p:nvPr/>
        </p:nvSpPr>
        <p:spPr>
          <a:xfrm>
            <a:off x="9399555" y="3688415"/>
            <a:ext cx="1943100" cy="200025"/>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444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3C3514F-FA58-364D-A312-982010580D59}"/>
              </a:ext>
            </a:extLst>
          </p:cNvPr>
          <p:cNvPicPr>
            <a:picLocks noChangeAspect="1"/>
          </p:cNvPicPr>
          <p:nvPr/>
        </p:nvPicPr>
        <p:blipFill>
          <a:blip r:embed="rId2"/>
          <a:stretch>
            <a:fillRect/>
          </a:stretch>
        </p:blipFill>
        <p:spPr>
          <a:xfrm>
            <a:off x="1327012" y="183596"/>
            <a:ext cx="9874388" cy="5799765"/>
          </a:xfrm>
          <a:prstGeom prst="rect">
            <a:avLst/>
          </a:prstGeom>
        </p:spPr>
      </p:pic>
    </p:spTree>
    <p:extLst>
      <p:ext uri="{BB962C8B-B14F-4D97-AF65-F5344CB8AC3E}">
        <p14:creationId xmlns:p14="http://schemas.microsoft.com/office/powerpoint/2010/main" val="183408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03D1DC3-631F-EB41-9AA9-AC9908C6F7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6620" y="1835152"/>
            <a:ext cx="5147180" cy="3836989"/>
          </a:xfrm>
        </p:spPr>
      </p:pic>
      <p:sp>
        <p:nvSpPr>
          <p:cNvPr id="2" name="Title 1">
            <a:extLst>
              <a:ext uri="{FF2B5EF4-FFF2-40B4-BE49-F238E27FC236}">
                <a16:creationId xmlns:a16="http://schemas.microsoft.com/office/drawing/2014/main" id="{2C181C6B-9F8B-DF42-864D-37E4B3FB3EC2}"/>
              </a:ext>
            </a:extLst>
          </p:cNvPr>
          <p:cNvSpPr>
            <a:spLocks noGrp="1"/>
          </p:cNvSpPr>
          <p:nvPr>
            <p:ph type="title"/>
          </p:nvPr>
        </p:nvSpPr>
        <p:spPr>
          <a:xfrm>
            <a:off x="838200" y="0"/>
            <a:ext cx="10515600" cy="1325563"/>
          </a:xfrm>
        </p:spPr>
        <p:txBody>
          <a:bodyPr/>
          <a:lstStyle/>
          <a:p>
            <a:pPr algn="ctr"/>
            <a:r>
              <a:rPr lang="en-US" b="1" dirty="0">
                <a:solidFill>
                  <a:srgbClr val="941100"/>
                </a:solidFill>
              </a:rPr>
              <a:t>Duration of Combination Therapy</a:t>
            </a:r>
          </a:p>
        </p:txBody>
      </p:sp>
      <p:pic>
        <p:nvPicPr>
          <p:cNvPr id="7" name="Picture 6">
            <a:extLst>
              <a:ext uri="{FF2B5EF4-FFF2-40B4-BE49-F238E27FC236}">
                <a16:creationId xmlns:a16="http://schemas.microsoft.com/office/drawing/2014/main" id="{2F163C14-0601-9E4C-AEB2-D739CEC15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835154"/>
            <a:ext cx="5081416" cy="3836988"/>
          </a:xfrm>
          <a:prstGeom prst="rect">
            <a:avLst/>
          </a:prstGeom>
        </p:spPr>
      </p:pic>
      <p:sp>
        <p:nvSpPr>
          <p:cNvPr id="8" name="Rectangle 7">
            <a:extLst>
              <a:ext uri="{FF2B5EF4-FFF2-40B4-BE49-F238E27FC236}">
                <a16:creationId xmlns:a16="http://schemas.microsoft.com/office/drawing/2014/main" id="{C66DEB0B-D38B-524A-AA14-247CBE87E8FB}"/>
              </a:ext>
            </a:extLst>
          </p:cNvPr>
          <p:cNvSpPr/>
          <p:nvPr/>
        </p:nvSpPr>
        <p:spPr>
          <a:xfrm>
            <a:off x="1463974" y="1635098"/>
            <a:ext cx="4455643" cy="369332"/>
          </a:xfrm>
          <a:prstGeom prst="rect">
            <a:avLst/>
          </a:prstGeom>
        </p:spPr>
        <p:txBody>
          <a:bodyPr wrap="none">
            <a:spAutoFit/>
          </a:bodyPr>
          <a:lstStyle/>
          <a:p>
            <a:pPr algn="r"/>
            <a:r>
              <a:rPr lang="en-CA" b="1" dirty="0"/>
              <a:t>Death, MI, Definite Stent Thrombosis, Stroke</a:t>
            </a:r>
            <a:endParaRPr lang="en-US" b="1" dirty="0"/>
          </a:p>
        </p:txBody>
      </p:sp>
      <p:sp>
        <p:nvSpPr>
          <p:cNvPr id="9" name="Rectangle 8">
            <a:extLst>
              <a:ext uri="{FF2B5EF4-FFF2-40B4-BE49-F238E27FC236}">
                <a16:creationId xmlns:a16="http://schemas.microsoft.com/office/drawing/2014/main" id="{20EE8242-406B-A848-8753-1C61E0DD3A9F}"/>
              </a:ext>
            </a:extLst>
          </p:cNvPr>
          <p:cNvSpPr/>
          <p:nvPr/>
        </p:nvSpPr>
        <p:spPr>
          <a:xfrm>
            <a:off x="7315200" y="1635098"/>
            <a:ext cx="4038599" cy="369332"/>
          </a:xfrm>
          <a:prstGeom prst="rect">
            <a:avLst/>
          </a:prstGeom>
        </p:spPr>
        <p:txBody>
          <a:bodyPr wrap="square">
            <a:spAutoFit/>
          </a:bodyPr>
          <a:lstStyle/>
          <a:p>
            <a:pPr algn="ctr"/>
            <a:r>
              <a:rPr lang="en-CA" b="1" dirty="0"/>
              <a:t>BARC types 1 to 5 bleeding </a:t>
            </a:r>
          </a:p>
        </p:txBody>
      </p:sp>
      <p:sp>
        <p:nvSpPr>
          <p:cNvPr id="14" name="Rectangle 13">
            <a:extLst>
              <a:ext uri="{FF2B5EF4-FFF2-40B4-BE49-F238E27FC236}">
                <a16:creationId xmlns:a16="http://schemas.microsoft.com/office/drawing/2014/main" id="{0D4462FB-49A6-4C42-823C-9066390169BD}"/>
              </a:ext>
            </a:extLst>
          </p:cNvPr>
          <p:cNvSpPr/>
          <p:nvPr/>
        </p:nvSpPr>
        <p:spPr>
          <a:xfrm>
            <a:off x="5004463" y="6090370"/>
            <a:ext cx="2404313" cy="276999"/>
          </a:xfrm>
          <a:prstGeom prst="rect">
            <a:avLst/>
          </a:prstGeom>
        </p:spPr>
        <p:txBody>
          <a:bodyPr wrap="none">
            <a:spAutoFit/>
          </a:bodyPr>
          <a:lstStyle/>
          <a:p>
            <a:pPr algn="r"/>
            <a:r>
              <a:rPr lang="es-ES" sz="1200" dirty="0"/>
              <a:t>J Am </a:t>
            </a:r>
            <a:r>
              <a:rPr lang="es-ES" sz="1200" dirty="0" err="1"/>
              <a:t>Coll</a:t>
            </a:r>
            <a:r>
              <a:rPr lang="es-ES" sz="1200" dirty="0"/>
              <a:t> </a:t>
            </a:r>
            <a:r>
              <a:rPr lang="es-ES" sz="1200" dirty="0" err="1"/>
              <a:t>Cardiol</a:t>
            </a:r>
            <a:r>
              <a:rPr lang="es-ES" sz="1200" dirty="0"/>
              <a:t>  2015; 65:1619-29</a:t>
            </a:r>
            <a:endParaRPr lang="en-US" sz="1200" dirty="0"/>
          </a:p>
        </p:txBody>
      </p:sp>
    </p:spTree>
    <p:extLst>
      <p:ext uri="{BB962C8B-B14F-4D97-AF65-F5344CB8AC3E}">
        <p14:creationId xmlns:p14="http://schemas.microsoft.com/office/powerpoint/2010/main" val="429205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a:xfrm>
            <a:off x="734291" y="0"/>
            <a:ext cx="10515600" cy="1325563"/>
          </a:xfrm>
        </p:spPr>
        <p:txBody>
          <a:bodyPr/>
          <a:lstStyle/>
          <a:p>
            <a:pPr algn="ctr"/>
            <a:r>
              <a:rPr lang="en-CA" b="1" dirty="0">
                <a:solidFill>
                  <a:srgbClr val="941100"/>
                </a:solidFill>
              </a:rPr>
              <a:t>Disclosures</a:t>
            </a:r>
          </a:p>
        </p:txBody>
      </p:sp>
      <p:sp>
        <p:nvSpPr>
          <p:cNvPr id="3" name="Content Placeholder 2">
            <a:extLst>
              <a:ext uri="{FF2B5EF4-FFF2-40B4-BE49-F238E27FC236}">
                <a16:creationId xmlns:a16="http://schemas.microsoft.com/office/drawing/2014/main" id="{91FB41A0-1227-4E22-954F-C879B4FE1CBC}"/>
              </a:ext>
            </a:extLst>
          </p:cNvPr>
          <p:cNvSpPr>
            <a:spLocks noGrp="1"/>
          </p:cNvSpPr>
          <p:nvPr>
            <p:ph idx="1"/>
          </p:nvPr>
        </p:nvSpPr>
        <p:spPr>
          <a:xfrm>
            <a:off x="817418" y="1117642"/>
            <a:ext cx="10515600" cy="5222833"/>
          </a:xfrm>
        </p:spPr>
        <p:txBody>
          <a:bodyPr>
            <a:normAutofit fontScale="85000" lnSpcReduction="20000"/>
          </a:bodyPr>
          <a:lstStyle/>
          <a:p>
            <a:r>
              <a:rPr lang="en-US" altLang="en-US" b="1" dirty="0"/>
              <a:t>Laurent Macle</a:t>
            </a:r>
          </a:p>
          <a:p>
            <a:pPr lvl="1"/>
            <a:r>
              <a:rPr lang="en-US" altLang="en-US" dirty="0"/>
              <a:t>Honoraria: </a:t>
            </a:r>
            <a:r>
              <a:rPr lang="en-CA" dirty="0"/>
              <a:t>Bayer, Boehringer Ingelheim, Bristol-Myers Squibb, Pfizer, Johnson &amp; Johnson, Medtronic, St. Jude Medical</a:t>
            </a:r>
          </a:p>
          <a:p>
            <a:pPr lvl="1"/>
            <a:r>
              <a:rPr lang="en-US" altLang="en-US" dirty="0"/>
              <a:t>Clinical Trials: </a:t>
            </a:r>
            <a:r>
              <a:rPr lang="en-CA" dirty="0"/>
              <a:t>Bayer, Medtronic, Bristol-Myers Squibb, Pfizer, Johnson &amp; Johnson, St. Jude Medical</a:t>
            </a:r>
          </a:p>
          <a:p>
            <a:pPr marL="457200" lvl="1" indent="0">
              <a:buNone/>
            </a:pPr>
            <a:endParaRPr lang="en-US" altLang="en-US" dirty="0"/>
          </a:p>
          <a:p>
            <a:r>
              <a:rPr lang="en-CA" b="1" dirty="0"/>
              <a:t>Jason Andrade</a:t>
            </a:r>
          </a:p>
          <a:p>
            <a:pPr lvl="1"/>
            <a:r>
              <a:rPr lang="en-US" altLang="en-US" dirty="0"/>
              <a:t>Honoraria: </a:t>
            </a:r>
            <a:r>
              <a:rPr lang="en-CA" dirty="0"/>
              <a:t>Bayer, Medtronic, Pfizer</a:t>
            </a:r>
          </a:p>
          <a:p>
            <a:pPr lvl="1"/>
            <a:r>
              <a:rPr lang="en-US" altLang="en-US" dirty="0"/>
              <a:t>Clinical Trials: </a:t>
            </a:r>
            <a:r>
              <a:rPr lang="en-CA" dirty="0"/>
              <a:t>Medtronic</a:t>
            </a:r>
          </a:p>
          <a:p>
            <a:pPr marL="457200" lvl="1" indent="0">
              <a:buNone/>
            </a:pPr>
            <a:endParaRPr lang="en-CA" dirty="0"/>
          </a:p>
          <a:p>
            <a:r>
              <a:rPr lang="en-CA" b="1" dirty="0"/>
              <a:t>Brent Mitchell</a:t>
            </a:r>
          </a:p>
          <a:p>
            <a:pPr lvl="1"/>
            <a:r>
              <a:rPr lang="en-US" altLang="en-US" dirty="0"/>
              <a:t>Honoraria: </a:t>
            </a:r>
            <a:r>
              <a:rPr lang="en-CA" dirty="0"/>
              <a:t>None</a:t>
            </a:r>
          </a:p>
          <a:p>
            <a:pPr lvl="1"/>
            <a:r>
              <a:rPr lang="en-US" altLang="en-US" dirty="0"/>
              <a:t>Clinical Trials: </a:t>
            </a:r>
            <a:r>
              <a:rPr lang="en-CA" dirty="0"/>
              <a:t>None</a:t>
            </a:r>
          </a:p>
          <a:p>
            <a:pPr marL="457200" lvl="1" indent="0">
              <a:buNone/>
            </a:pPr>
            <a:endParaRPr lang="en-CA" dirty="0"/>
          </a:p>
          <a:p>
            <a:r>
              <a:rPr lang="en-CA" b="1" dirty="0" err="1"/>
              <a:t>Ratika</a:t>
            </a:r>
            <a:r>
              <a:rPr lang="en-CA" b="1" dirty="0"/>
              <a:t> Parkash</a:t>
            </a:r>
          </a:p>
          <a:p>
            <a:pPr lvl="1"/>
            <a:r>
              <a:rPr lang="en-US" altLang="en-US" dirty="0"/>
              <a:t>Honoraria: </a:t>
            </a:r>
            <a:r>
              <a:rPr lang="en-CA" dirty="0"/>
              <a:t>Bayer, Boehringer Ingelheim, Medtronic, Pfizer, St. Jude Medical</a:t>
            </a:r>
          </a:p>
          <a:p>
            <a:pPr lvl="1"/>
            <a:r>
              <a:rPr lang="en-US" altLang="en-US" dirty="0"/>
              <a:t>Clinical Trials: </a:t>
            </a:r>
            <a:r>
              <a:rPr lang="en-CA" dirty="0"/>
              <a:t>None</a:t>
            </a:r>
          </a:p>
          <a:p>
            <a:endParaRPr lang="en-CA" dirty="0"/>
          </a:p>
        </p:txBody>
      </p:sp>
    </p:spTree>
    <p:extLst>
      <p:ext uri="{BB962C8B-B14F-4D97-AF65-F5344CB8AC3E}">
        <p14:creationId xmlns:p14="http://schemas.microsoft.com/office/powerpoint/2010/main" val="2562013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6548-7892-6944-9267-DA94AC58B933}"/>
              </a:ext>
            </a:extLst>
          </p:cNvPr>
          <p:cNvSpPr>
            <a:spLocks noGrp="1"/>
          </p:cNvSpPr>
          <p:nvPr>
            <p:ph type="title"/>
          </p:nvPr>
        </p:nvSpPr>
        <p:spPr>
          <a:xfrm>
            <a:off x="838200" y="-5458"/>
            <a:ext cx="10515600" cy="1325563"/>
          </a:xfrm>
        </p:spPr>
        <p:txBody>
          <a:bodyPr>
            <a:normAutofit/>
          </a:bodyPr>
          <a:lstStyle/>
          <a:p>
            <a:pPr algn="ctr"/>
            <a:r>
              <a:rPr lang="en-US" b="1" dirty="0">
                <a:solidFill>
                  <a:srgbClr val="941100"/>
                </a:solidFill>
              </a:rPr>
              <a:t>Which P2Y</a:t>
            </a:r>
            <a:r>
              <a:rPr lang="en-US" b="1" baseline="-25000" dirty="0">
                <a:solidFill>
                  <a:srgbClr val="941100"/>
                </a:solidFill>
              </a:rPr>
              <a:t>12</a:t>
            </a:r>
            <a:r>
              <a:rPr lang="en-US" b="1" dirty="0">
                <a:solidFill>
                  <a:srgbClr val="941100"/>
                </a:solidFill>
              </a:rPr>
              <a:t> as part of Combination therapy?</a:t>
            </a:r>
          </a:p>
        </p:txBody>
      </p:sp>
      <p:graphicFrame>
        <p:nvGraphicFramePr>
          <p:cNvPr id="3" name="Content Placeholder 5">
            <a:extLst>
              <a:ext uri="{FF2B5EF4-FFF2-40B4-BE49-F238E27FC236}">
                <a16:creationId xmlns:a16="http://schemas.microsoft.com/office/drawing/2014/main" id="{01159B92-9829-5246-989B-DA8D13745FD5}"/>
              </a:ext>
            </a:extLst>
          </p:cNvPr>
          <p:cNvGraphicFramePr>
            <a:graphicFrameLocks/>
          </p:cNvGraphicFramePr>
          <p:nvPr>
            <p:extLst>
              <p:ext uri="{D42A27DB-BD31-4B8C-83A1-F6EECF244321}">
                <p14:modId xmlns:p14="http://schemas.microsoft.com/office/powerpoint/2010/main" val="608106158"/>
              </p:ext>
            </p:extLst>
          </p:nvPr>
        </p:nvGraphicFramePr>
        <p:xfrm>
          <a:off x="244276" y="1402061"/>
          <a:ext cx="11703448" cy="4557668"/>
        </p:xfrm>
        <a:graphic>
          <a:graphicData uri="http://schemas.openxmlformats.org/drawingml/2006/table">
            <a:tbl>
              <a:tblPr firstRow="1" bandRow="1">
                <a:tableStyleId>{7DF18680-E054-41AD-8BC1-D1AEF772440D}</a:tableStyleId>
              </a:tblPr>
              <a:tblGrid>
                <a:gridCol w="1393299">
                  <a:extLst>
                    <a:ext uri="{9D8B030D-6E8A-4147-A177-3AD203B41FA5}">
                      <a16:colId xmlns:a16="http://schemas.microsoft.com/office/drawing/2014/main" val="20000"/>
                    </a:ext>
                  </a:extLst>
                </a:gridCol>
                <a:gridCol w="1809986">
                  <a:extLst>
                    <a:ext uri="{9D8B030D-6E8A-4147-A177-3AD203B41FA5}">
                      <a16:colId xmlns:a16="http://schemas.microsoft.com/office/drawing/2014/main" val="20001"/>
                    </a:ext>
                  </a:extLst>
                </a:gridCol>
                <a:gridCol w="2166221">
                  <a:extLst>
                    <a:ext uri="{9D8B030D-6E8A-4147-A177-3AD203B41FA5}">
                      <a16:colId xmlns:a16="http://schemas.microsoft.com/office/drawing/2014/main" val="20002"/>
                    </a:ext>
                  </a:extLst>
                </a:gridCol>
                <a:gridCol w="1830178">
                  <a:extLst>
                    <a:ext uri="{9D8B030D-6E8A-4147-A177-3AD203B41FA5}">
                      <a16:colId xmlns:a16="http://schemas.microsoft.com/office/drawing/2014/main" val="2790194121"/>
                    </a:ext>
                  </a:extLst>
                </a:gridCol>
                <a:gridCol w="2224323">
                  <a:extLst>
                    <a:ext uri="{9D8B030D-6E8A-4147-A177-3AD203B41FA5}">
                      <a16:colId xmlns:a16="http://schemas.microsoft.com/office/drawing/2014/main" val="20003"/>
                    </a:ext>
                  </a:extLst>
                </a:gridCol>
                <a:gridCol w="2279441">
                  <a:extLst>
                    <a:ext uri="{9D8B030D-6E8A-4147-A177-3AD203B41FA5}">
                      <a16:colId xmlns:a16="http://schemas.microsoft.com/office/drawing/2014/main" val="20004"/>
                    </a:ext>
                  </a:extLst>
                </a:gridCol>
              </a:tblGrid>
              <a:tr h="345372">
                <a:tc>
                  <a:txBody>
                    <a:bodyPr/>
                    <a:lstStyle/>
                    <a:p>
                      <a:r>
                        <a:rPr lang="en-CA" sz="1800" dirty="0">
                          <a:latin typeface="Calibri" panose="020F0502020204030204" pitchFamily="34" charset="0"/>
                          <a:cs typeface="Calibri" panose="020F0502020204030204" pitchFamily="34" charset="0"/>
                        </a:rPr>
                        <a:t>TRIAL</a:t>
                      </a:r>
                    </a:p>
                  </a:txBody>
                  <a:tcPr marL="87589" marR="87589" marT="43795" marB="43795" anchor="ctr">
                    <a:lnL w="12700" cmpd="sng">
                      <a:noFill/>
                    </a:lnL>
                    <a:lnR w="6350" cap="flat" cmpd="sng" algn="ctr">
                      <a:solidFill>
                        <a:schemeClr val="bg1"/>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tc>
                  <a:txBody>
                    <a:bodyPr/>
                    <a:lstStyle/>
                    <a:p>
                      <a:r>
                        <a:rPr lang="en-CA" sz="1800" dirty="0">
                          <a:latin typeface="Calibri" panose="020F0502020204030204" pitchFamily="34" charset="0"/>
                          <a:cs typeface="Calibri" panose="020F0502020204030204" pitchFamily="34" charset="0"/>
                        </a:rPr>
                        <a:t>DUAL PATHWAY</a:t>
                      </a:r>
                    </a:p>
                  </a:txBody>
                  <a:tcPr marL="87589" marR="87589" marT="43795" marB="4379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tc>
                  <a:txBody>
                    <a:bodyPr/>
                    <a:lstStyle/>
                    <a:p>
                      <a:r>
                        <a:rPr lang="en-CA" sz="1800" dirty="0">
                          <a:latin typeface="Calibri" panose="020F0502020204030204" pitchFamily="34" charset="0"/>
                          <a:cs typeface="Calibri" panose="020F0502020204030204" pitchFamily="34" charset="0"/>
                        </a:rPr>
                        <a:t>TRIPLE THERAPY</a:t>
                      </a:r>
                    </a:p>
                  </a:txBody>
                  <a:tcPr marL="87589" marR="87589" marT="43795" marB="4379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tc>
                  <a:txBody>
                    <a:bodyPr/>
                    <a:lstStyle/>
                    <a:p>
                      <a:r>
                        <a:rPr lang="en-CA" sz="1800" dirty="0">
                          <a:latin typeface="Calibri" panose="020F0502020204030204" pitchFamily="34" charset="0"/>
                          <a:cs typeface="Calibri" panose="020F0502020204030204" pitchFamily="34" charset="0"/>
                        </a:rPr>
                        <a:t>P2Y</a:t>
                      </a:r>
                      <a:r>
                        <a:rPr lang="en-CA" sz="1800" baseline="-25000" dirty="0">
                          <a:latin typeface="Calibri" panose="020F0502020204030204" pitchFamily="34" charset="0"/>
                          <a:cs typeface="Calibri" panose="020F0502020204030204" pitchFamily="34" charset="0"/>
                        </a:rPr>
                        <a:t>12 </a:t>
                      </a:r>
                      <a:r>
                        <a:rPr lang="en-CA" sz="1800" baseline="0" dirty="0">
                          <a:latin typeface="Calibri" panose="020F0502020204030204" pitchFamily="34" charset="0"/>
                          <a:cs typeface="Calibri" panose="020F0502020204030204" pitchFamily="34" charset="0"/>
                        </a:rPr>
                        <a:t>Inhibitor</a:t>
                      </a:r>
                    </a:p>
                  </a:txBody>
                  <a:tcPr marL="87589" marR="87589" marT="43795" marB="4379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tc>
                  <a:txBody>
                    <a:bodyPr/>
                    <a:lstStyle/>
                    <a:p>
                      <a:r>
                        <a:rPr lang="en-CA" sz="1800" dirty="0">
                          <a:latin typeface="Calibri" panose="020F0502020204030204" pitchFamily="34" charset="0"/>
                          <a:cs typeface="Calibri" panose="020F0502020204030204" pitchFamily="34" charset="0"/>
                        </a:rPr>
                        <a:t>BLEEDING</a:t>
                      </a:r>
                      <a:r>
                        <a:rPr lang="en-CA" sz="1800" baseline="0" dirty="0">
                          <a:latin typeface="Calibri" panose="020F0502020204030204" pitchFamily="34" charset="0"/>
                          <a:cs typeface="Calibri" panose="020F0502020204030204" pitchFamily="34" charset="0"/>
                        </a:rPr>
                        <a:t> </a:t>
                      </a:r>
                      <a:r>
                        <a:rPr lang="en-CA" sz="1800" dirty="0">
                          <a:latin typeface="Calibri" panose="020F0502020204030204" pitchFamily="34" charset="0"/>
                          <a:cs typeface="Calibri" panose="020F0502020204030204" pitchFamily="34" charset="0"/>
                        </a:rPr>
                        <a:t>OUTCOME</a:t>
                      </a:r>
                    </a:p>
                  </a:txBody>
                  <a:tcPr marL="87589" marR="87589" marT="43795" marB="4379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tc>
                  <a:txBody>
                    <a:bodyPr/>
                    <a:lstStyle/>
                    <a:p>
                      <a:r>
                        <a:rPr lang="en-CA" sz="1800" dirty="0">
                          <a:latin typeface="Calibri" panose="020F0502020204030204" pitchFamily="34" charset="0"/>
                          <a:cs typeface="Calibri" panose="020F0502020204030204" pitchFamily="34" charset="0"/>
                        </a:rPr>
                        <a:t>EFFICACY OUTCOME</a:t>
                      </a:r>
                    </a:p>
                  </a:txBody>
                  <a:tcPr marL="87589" marR="87589" marT="43795" marB="43795" anchor="ctr">
                    <a:lnL w="6350"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006A96"/>
                    </a:solidFill>
                  </a:tcPr>
                </a:tc>
                <a:extLst>
                  <a:ext uri="{0D108BD9-81ED-4DB2-BD59-A6C34878D82A}">
                    <a16:rowId xmlns:a16="http://schemas.microsoft.com/office/drawing/2014/main" val="10000"/>
                  </a:ext>
                </a:extLst>
              </a:tr>
              <a:tr h="582309">
                <a:tc>
                  <a:txBody>
                    <a:bodyPr/>
                    <a:lstStyle/>
                    <a:p>
                      <a:r>
                        <a:rPr lang="en-CA" sz="1800" b="1" noProof="0" dirty="0">
                          <a:solidFill>
                            <a:schemeClr val="tx1"/>
                          </a:solidFill>
                          <a:latin typeface="Calibri" panose="020F0502020204030204" pitchFamily="34" charset="0"/>
                          <a:cs typeface="Calibri" panose="020F0502020204030204" pitchFamily="34" charset="0"/>
                        </a:rPr>
                        <a:t>WOEST</a:t>
                      </a:r>
                      <a:endParaRPr lang="en-CA" sz="1800" b="1" baseline="30000" noProof="0" dirty="0">
                        <a:solidFill>
                          <a:schemeClr val="tx1"/>
                        </a:solidFill>
                        <a:latin typeface="Calibri" panose="020F0502020204030204" pitchFamily="34" charset="0"/>
                        <a:cs typeface="Calibri" panose="020F0502020204030204" pitchFamily="34" charset="0"/>
                      </a:endParaRPr>
                    </a:p>
                    <a:p>
                      <a:r>
                        <a:rPr lang="en-CA" sz="1400" noProof="0" dirty="0">
                          <a:solidFill>
                            <a:schemeClr val="tx1"/>
                          </a:solidFill>
                          <a:latin typeface="Calibri" panose="020F0502020204030204" pitchFamily="34" charset="0"/>
                          <a:cs typeface="Calibri" panose="020F0502020204030204" pitchFamily="34" charset="0"/>
                        </a:rPr>
                        <a:t>(n = 573)</a:t>
                      </a:r>
                    </a:p>
                  </a:txBody>
                  <a:tcPr marL="87589" marR="87589" marT="43795" marB="43795" anchor="ctr">
                    <a:lnL w="12700" cmpd="sng">
                      <a:noFill/>
                    </a:lnL>
                    <a:lnR w="6350" cap="flat" cmpd="sng" algn="ctr">
                      <a:solidFill>
                        <a:schemeClr val="bg1">
                          <a:lumMod val="75000"/>
                        </a:schemeClr>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Warfarin </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b="1" noProof="0" dirty="0">
                          <a:solidFill>
                            <a:schemeClr val="tx1"/>
                          </a:solidFill>
                          <a:latin typeface="Calibri" panose="020F0502020204030204" pitchFamily="34" charset="0"/>
                          <a:cs typeface="Calibri" panose="020F0502020204030204" pitchFamily="34" charset="0"/>
                        </a:rPr>
                        <a:t>+ clopidogrel</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Warfarin + ASA </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b="1" noProof="0" dirty="0">
                          <a:solidFill>
                            <a:schemeClr val="tx1"/>
                          </a:solidFill>
                          <a:latin typeface="Calibri" panose="020F0502020204030204" pitchFamily="34" charset="0"/>
                          <a:cs typeface="Calibri" panose="020F0502020204030204" pitchFamily="34" charset="0"/>
                        </a:rPr>
                        <a:t>+ clopidogrel</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600" b="0" baseline="0" noProof="0" dirty="0" err="1">
                          <a:solidFill>
                            <a:schemeClr val="tx1"/>
                          </a:solidFill>
                          <a:latin typeface="Calibri" panose="020F0502020204030204" pitchFamily="34" charset="0"/>
                          <a:cs typeface="Calibri" panose="020F0502020204030204" pitchFamily="34" charset="0"/>
                        </a:rPr>
                        <a:t>Clopidogrel</a:t>
                      </a:r>
                      <a:r>
                        <a:rPr lang="en-CA" sz="1600" b="0" baseline="0" noProof="0" dirty="0">
                          <a:solidFill>
                            <a:schemeClr val="tx1"/>
                          </a:solidFill>
                          <a:latin typeface="Calibri" panose="020F0502020204030204" pitchFamily="34" charset="0"/>
                          <a:cs typeface="Calibri" panose="020F0502020204030204" pitchFamily="34" charset="0"/>
                        </a:rPr>
                        <a:t> 100%</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CA" sz="1600" noProof="0" dirty="0">
                          <a:solidFill>
                            <a:schemeClr val="tx1"/>
                          </a:solidFill>
                          <a:latin typeface="Calibri" panose="020F0502020204030204" pitchFamily="34" charset="0"/>
                          <a:cs typeface="Calibri" panose="020F0502020204030204" pitchFamily="34" charset="0"/>
                        </a:rPr>
                        <a:t>Less bleeding with</a:t>
                      </a:r>
                    </a:p>
                    <a:p>
                      <a:r>
                        <a:rPr lang="en-CA" sz="1600" noProof="0" dirty="0">
                          <a:solidFill>
                            <a:schemeClr val="tx1"/>
                          </a:solidFill>
                          <a:latin typeface="Calibri" panose="020F0502020204030204" pitchFamily="34" charset="0"/>
                          <a:cs typeface="Calibri" panose="020F0502020204030204" pitchFamily="34" charset="0"/>
                        </a:rPr>
                        <a:t>Dual pathway </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CA" sz="1600" noProof="0" dirty="0">
                          <a:solidFill>
                            <a:schemeClr val="tx1"/>
                          </a:solidFill>
                          <a:latin typeface="Calibri" panose="020F0502020204030204" pitchFamily="34" charset="0"/>
                          <a:cs typeface="Calibri" panose="020F0502020204030204" pitchFamily="34" charset="0"/>
                        </a:rPr>
                        <a:t>Non-inferior</a:t>
                      </a:r>
                    </a:p>
                  </a:txBody>
                  <a:tcPr marL="87589" marR="87589" marT="43795" marB="43795" anchor="ctr">
                    <a:lnL w="6350" cap="flat" cmpd="sng" algn="ctr">
                      <a:solidFill>
                        <a:schemeClr val="bg1">
                          <a:lumMod val="75000"/>
                        </a:schemeClr>
                      </a:solidFill>
                      <a:prstDash val="solid"/>
                      <a:round/>
                      <a:headEnd type="none" w="med" len="med"/>
                      <a:tailEnd type="none" w="med" len="med"/>
                    </a:lnL>
                    <a:lnR w="12700" cmpd="sng">
                      <a:noFill/>
                    </a:lnR>
                    <a:lnT w="2857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55736">
                <a:tc>
                  <a:txBody>
                    <a:bodyPr/>
                    <a:lstStyle/>
                    <a:p>
                      <a:r>
                        <a:rPr lang="en-CA" sz="1800" b="1" noProof="0" dirty="0">
                          <a:solidFill>
                            <a:schemeClr val="tx1"/>
                          </a:solidFill>
                          <a:latin typeface="Calibri" panose="020F0502020204030204" pitchFamily="34" charset="0"/>
                          <a:cs typeface="Calibri" panose="020F0502020204030204" pitchFamily="34" charset="0"/>
                        </a:rPr>
                        <a:t>ISAR-TRIPLE</a:t>
                      </a:r>
                    </a:p>
                    <a:p>
                      <a:r>
                        <a:rPr lang="en-CA" sz="1400" noProof="0" dirty="0">
                          <a:solidFill>
                            <a:schemeClr val="tx1"/>
                          </a:solidFill>
                          <a:latin typeface="Calibri" panose="020F0502020204030204" pitchFamily="34" charset="0"/>
                          <a:cs typeface="Calibri" panose="020F0502020204030204" pitchFamily="34" charset="0"/>
                        </a:rPr>
                        <a:t>(n = 614)</a:t>
                      </a:r>
                    </a:p>
                  </a:txBody>
                  <a:tcPr marL="87589" marR="87589" marT="43795" marB="43795" anchor="ctr">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CA" sz="1600" noProof="0" dirty="0">
                          <a:solidFill>
                            <a:schemeClr val="tx1"/>
                          </a:solidFill>
                          <a:latin typeface="Calibri" panose="020F0502020204030204" pitchFamily="34" charset="0"/>
                          <a:cs typeface="Calibri" panose="020F0502020204030204" pitchFamily="34" charset="0"/>
                        </a:rPr>
                        <a:t>VKA + ASA</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VKA + ASA </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b="1" noProof="0" dirty="0">
                          <a:solidFill>
                            <a:schemeClr val="tx1"/>
                          </a:solidFill>
                          <a:latin typeface="Calibri" panose="020F0502020204030204" pitchFamily="34" charset="0"/>
                          <a:cs typeface="Calibri" panose="020F0502020204030204" pitchFamily="34" charset="0"/>
                        </a:rPr>
                        <a:t>+ clopidogrel </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600" b="0" baseline="0" noProof="0" dirty="0" err="1">
                          <a:solidFill>
                            <a:schemeClr val="tx1"/>
                          </a:solidFill>
                          <a:latin typeface="Calibri" panose="020F0502020204030204" pitchFamily="34" charset="0"/>
                          <a:cs typeface="Calibri" panose="020F0502020204030204" pitchFamily="34" charset="0"/>
                        </a:rPr>
                        <a:t>Clopidogrel</a:t>
                      </a:r>
                      <a:r>
                        <a:rPr lang="en-CA" sz="1600" b="0" baseline="0" noProof="0" dirty="0">
                          <a:solidFill>
                            <a:schemeClr val="tx1"/>
                          </a:solidFill>
                          <a:latin typeface="Calibri" panose="020F0502020204030204" pitchFamily="34" charset="0"/>
                          <a:cs typeface="Calibri" panose="020F0502020204030204" pitchFamily="34" charset="0"/>
                        </a:rPr>
                        <a:t> 100%</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CA" sz="1600" noProof="0" dirty="0">
                          <a:solidFill>
                            <a:schemeClr val="tx1"/>
                          </a:solidFill>
                          <a:latin typeface="Calibri" panose="020F0502020204030204" pitchFamily="34" charset="0"/>
                          <a:cs typeface="Calibri" panose="020F0502020204030204" pitchFamily="34" charset="0"/>
                        </a:rPr>
                        <a:t>Less bleeding with</a:t>
                      </a:r>
                    </a:p>
                    <a:p>
                      <a:r>
                        <a:rPr lang="en-CA" sz="1600" noProof="0" dirty="0">
                          <a:solidFill>
                            <a:schemeClr val="tx1"/>
                          </a:solidFill>
                          <a:latin typeface="Calibri" panose="020F0502020204030204" pitchFamily="34" charset="0"/>
                          <a:cs typeface="Calibri" panose="020F0502020204030204" pitchFamily="34" charset="0"/>
                        </a:rPr>
                        <a:t>Abbreviated TT</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CA" sz="1600" noProof="0" dirty="0">
                          <a:solidFill>
                            <a:schemeClr val="tx1"/>
                          </a:solidFill>
                          <a:latin typeface="Calibri" panose="020F0502020204030204" pitchFamily="34" charset="0"/>
                          <a:cs typeface="Calibri" panose="020F0502020204030204" pitchFamily="34" charset="0"/>
                        </a:rPr>
                        <a:t>No difference in primary </a:t>
                      </a:r>
                    </a:p>
                    <a:p>
                      <a:r>
                        <a:rPr lang="en-CA" sz="1600" noProof="0" dirty="0">
                          <a:solidFill>
                            <a:schemeClr val="tx1"/>
                          </a:solidFill>
                          <a:latin typeface="Calibri" panose="020F0502020204030204" pitchFamily="34" charset="0"/>
                          <a:cs typeface="Calibri" panose="020F0502020204030204" pitchFamily="34" charset="0"/>
                        </a:rPr>
                        <a:t>or composite </a:t>
                      </a:r>
                    </a:p>
                    <a:p>
                      <a:r>
                        <a:rPr lang="en-CA" sz="1600" noProof="0" dirty="0">
                          <a:solidFill>
                            <a:schemeClr val="tx1"/>
                          </a:solidFill>
                          <a:latin typeface="Calibri" panose="020F0502020204030204" pitchFamily="34" charset="0"/>
                          <a:cs typeface="Calibri" panose="020F0502020204030204" pitchFamily="34" charset="0"/>
                        </a:rPr>
                        <a:t>ischemic</a:t>
                      </a:r>
                      <a:r>
                        <a:rPr lang="en-CA" sz="1600" baseline="0" noProof="0" dirty="0">
                          <a:solidFill>
                            <a:schemeClr val="tx1"/>
                          </a:solidFill>
                          <a:latin typeface="Calibri" panose="020F0502020204030204" pitchFamily="34" charset="0"/>
                          <a:cs typeface="Calibri" panose="020F0502020204030204" pitchFamily="34" charset="0"/>
                        </a:rPr>
                        <a:t> endpoints </a:t>
                      </a:r>
                      <a:endParaRPr lang="en-CA" sz="1600" noProof="0" dirty="0">
                        <a:solidFill>
                          <a:schemeClr val="tx1"/>
                        </a:solidFill>
                        <a:latin typeface="Calibri" panose="020F0502020204030204" pitchFamily="34" charset="0"/>
                        <a:cs typeface="Calibri" panose="020F0502020204030204" pitchFamily="34" charset="0"/>
                      </a:endParaRPr>
                    </a:p>
                  </a:txBody>
                  <a:tcPr marL="87589" marR="87589" marT="43795" marB="43795" anchor="ctr">
                    <a:lnL w="635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47073">
                <a:tc>
                  <a:txBody>
                    <a:bodyPr/>
                    <a:lstStyle/>
                    <a:p>
                      <a:r>
                        <a:rPr lang="en-CA" sz="1800" b="1" noProof="0" dirty="0">
                          <a:solidFill>
                            <a:schemeClr val="tx1"/>
                          </a:solidFill>
                          <a:latin typeface="Calibri" panose="020F0502020204030204" pitchFamily="34" charset="0"/>
                          <a:cs typeface="Calibri" panose="020F0502020204030204" pitchFamily="34" charset="0"/>
                        </a:rPr>
                        <a:t>PIONEER </a:t>
                      </a:r>
                    </a:p>
                    <a:p>
                      <a:r>
                        <a:rPr lang="en-CA" sz="1800" b="1" noProof="0" dirty="0">
                          <a:solidFill>
                            <a:schemeClr val="tx1"/>
                          </a:solidFill>
                          <a:latin typeface="Calibri" panose="020F0502020204030204" pitchFamily="34" charset="0"/>
                          <a:cs typeface="Calibri" panose="020F0502020204030204" pitchFamily="34" charset="0"/>
                        </a:rPr>
                        <a:t>AF-PCI</a:t>
                      </a:r>
                    </a:p>
                    <a:p>
                      <a:r>
                        <a:rPr lang="en-CA" sz="1400" noProof="0" dirty="0">
                          <a:solidFill>
                            <a:schemeClr val="tx1"/>
                          </a:solidFill>
                          <a:latin typeface="Calibri" panose="020F0502020204030204" pitchFamily="34" charset="0"/>
                          <a:cs typeface="Calibri" panose="020F0502020204030204" pitchFamily="34" charset="0"/>
                        </a:rPr>
                        <a:t>(n = 2124)</a:t>
                      </a:r>
                    </a:p>
                  </a:txBody>
                  <a:tcPr marL="87589" marR="87589" marT="43795" marB="43795" anchor="ctr">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Rivaroxaban</a:t>
                      </a:r>
                      <a:r>
                        <a:rPr lang="en-CA" sz="1600" baseline="0" noProof="0" dirty="0">
                          <a:solidFill>
                            <a:schemeClr val="tx1"/>
                          </a:solidFill>
                          <a:latin typeface="Calibri" panose="020F0502020204030204" pitchFamily="34" charset="0"/>
                          <a:cs typeface="Calibri" panose="020F0502020204030204" pitchFamily="34" charset="0"/>
                        </a:rPr>
                        <a:t> </a:t>
                      </a:r>
                      <a:r>
                        <a:rPr lang="en-CA" sz="1600" noProof="0" dirty="0">
                          <a:solidFill>
                            <a:schemeClr val="tx1"/>
                          </a:solidFill>
                          <a:latin typeface="Calibri" panose="020F0502020204030204" pitchFamily="34" charset="0"/>
                          <a:cs typeface="Calibri" panose="020F0502020204030204" pitchFamily="34" charset="0"/>
                        </a:rPr>
                        <a:t>15 mg</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 </a:t>
                      </a:r>
                      <a:r>
                        <a:rPr lang="en-CA" sz="1600" noProof="0" dirty="0" err="1">
                          <a:solidFill>
                            <a:schemeClr val="tx1"/>
                          </a:solidFill>
                          <a:latin typeface="Calibri" panose="020F0502020204030204" pitchFamily="34" charset="0"/>
                          <a:cs typeface="Calibri" panose="020F0502020204030204" pitchFamily="34" charset="0"/>
                        </a:rPr>
                        <a:t>clopidogrel</a:t>
                      </a:r>
                      <a:endParaRPr lang="en-CA" sz="1600" noProof="0" dirty="0">
                        <a:solidFill>
                          <a:schemeClr val="tx1"/>
                        </a:solidFill>
                        <a:latin typeface="Calibri" panose="020F0502020204030204" pitchFamily="34" charset="0"/>
                        <a:cs typeface="Calibri" panose="020F0502020204030204" pitchFamily="34" charset="0"/>
                      </a:endParaRP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Rivaroxaban 2.5 mg BID</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 ASA </a:t>
                      </a:r>
                      <a:r>
                        <a:rPr lang="en-CA" sz="1600" b="1" noProof="0" dirty="0">
                          <a:solidFill>
                            <a:schemeClr val="tx1"/>
                          </a:solidFill>
                          <a:latin typeface="Calibri" panose="020F0502020204030204" pitchFamily="34" charset="0"/>
                          <a:cs typeface="Calibri" panose="020F0502020204030204" pitchFamily="34" charset="0"/>
                        </a:rPr>
                        <a:t>+ </a:t>
                      </a:r>
                      <a:r>
                        <a:rPr lang="en-CA" sz="1600" b="1" noProof="0" dirty="0" err="1">
                          <a:solidFill>
                            <a:schemeClr val="tx1"/>
                          </a:solidFill>
                          <a:latin typeface="Calibri" panose="020F0502020204030204" pitchFamily="34" charset="0"/>
                          <a:cs typeface="Calibri" panose="020F0502020204030204" pitchFamily="34" charset="0"/>
                        </a:rPr>
                        <a:t>clopidogrel</a:t>
                      </a:r>
                      <a:endParaRPr lang="en-CA" sz="1600" b="1" noProof="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600" noProof="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VKA + ASA </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b="1" noProof="0" dirty="0">
                          <a:solidFill>
                            <a:schemeClr val="tx1"/>
                          </a:solidFill>
                          <a:latin typeface="Calibri" panose="020F0502020204030204" pitchFamily="34" charset="0"/>
                          <a:cs typeface="Calibri" panose="020F0502020204030204" pitchFamily="34" charset="0"/>
                        </a:rPr>
                        <a:t>+ </a:t>
                      </a:r>
                      <a:r>
                        <a:rPr lang="en-CA" sz="1600" b="1" noProof="0" dirty="0" err="1">
                          <a:solidFill>
                            <a:schemeClr val="tx1"/>
                          </a:solidFill>
                          <a:latin typeface="Calibri" panose="020F0502020204030204" pitchFamily="34" charset="0"/>
                          <a:cs typeface="Calibri" panose="020F0502020204030204" pitchFamily="34" charset="0"/>
                        </a:rPr>
                        <a:t>clopidogrel</a:t>
                      </a:r>
                      <a:endParaRPr lang="en-CA" sz="1600" b="1" baseline="30000" noProof="0" dirty="0">
                        <a:solidFill>
                          <a:schemeClr val="tx1"/>
                        </a:solidFill>
                        <a:latin typeface="Calibri" panose="020F0502020204030204" pitchFamily="34" charset="0"/>
                        <a:cs typeface="Calibri" panose="020F0502020204030204" pitchFamily="34" charset="0"/>
                      </a:endParaRP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600" b="0" baseline="0" noProof="0" dirty="0" err="1">
                          <a:solidFill>
                            <a:schemeClr val="tx1"/>
                          </a:solidFill>
                          <a:latin typeface="Calibri" panose="020F0502020204030204" pitchFamily="34" charset="0"/>
                          <a:cs typeface="Calibri" panose="020F0502020204030204" pitchFamily="34" charset="0"/>
                        </a:rPr>
                        <a:t>Clopidogrel</a:t>
                      </a:r>
                      <a:r>
                        <a:rPr lang="en-CA" sz="1600" b="0" baseline="0" noProof="0" dirty="0">
                          <a:solidFill>
                            <a:schemeClr val="tx1"/>
                          </a:solidFill>
                          <a:latin typeface="Calibri" panose="020F0502020204030204" pitchFamily="34" charset="0"/>
                          <a:cs typeface="Calibri" panose="020F0502020204030204" pitchFamily="34" charset="0"/>
                        </a:rPr>
                        <a:t> 93-96%</a:t>
                      </a:r>
                    </a:p>
                    <a:p>
                      <a:pPr marL="0" marR="0" indent="0" algn="ctr" defTabSz="914400" rtl="0" eaLnBrk="1" fontAlgn="auto" latinLnBrk="0" hangingPunct="1">
                        <a:lnSpc>
                          <a:spcPct val="100000"/>
                        </a:lnSpc>
                        <a:spcBef>
                          <a:spcPts val="0"/>
                        </a:spcBef>
                        <a:spcAft>
                          <a:spcPts val="0"/>
                        </a:spcAft>
                        <a:buClrTx/>
                        <a:buSzTx/>
                        <a:buFontTx/>
                        <a:buNone/>
                        <a:tabLst/>
                        <a:defRPr/>
                      </a:pPr>
                      <a:r>
                        <a:rPr lang="en-CA" sz="1600" b="0" baseline="0" noProof="0" dirty="0">
                          <a:solidFill>
                            <a:schemeClr val="tx1"/>
                          </a:solidFill>
                          <a:latin typeface="Calibri" panose="020F0502020204030204" pitchFamily="34" charset="0"/>
                          <a:cs typeface="Calibri" panose="020F0502020204030204" pitchFamily="34" charset="0"/>
                        </a:rPr>
                        <a:t>Prasugrel 0.7-1.7%</a:t>
                      </a:r>
                    </a:p>
                    <a:p>
                      <a:pPr marL="0" marR="0" indent="0" algn="ctr" defTabSz="914400" rtl="0" eaLnBrk="1" fontAlgn="auto" latinLnBrk="0" hangingPunct="1">
                        <a:lnSpc>
                          <a:spcPct val="100000"/>
                        </a:lnSpc>
                        <a:spcBef>
                          <a:spcPts val="0"/>
                        </a:spcBef>
                        <a:spcAft>
                          <a:spcPts val="0"/>
                        </a:spcAft>
                        <a:buClrTx/>
                        <a:buSzTx/>
                        <a:buFontTx/>
                        <a:buNone/>
                        <a:tabLst/>
                        <a:defRPr/>
                      </a:pPr>
                      <a:r>
                        <a:rPr lang="en-CA" sz="1600" b="0" baseline="0" noProof="0" dirty="0">
                          <a:solidFill>
                            <a:schemeClr val="tx1"/>
                          </a:solidFill>
                          <a:latin typeface="Calibri" panose="020F0502020204030204" pitchFamily="34" charset="0"/>
                          <a:cs typeface="Calibri" panose="020F0502020204030204" pitchFamily="34" charset="0"/>
                        </a:rPr>
                        <a:t>Ticagrelor 3-5%</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CA" sz="1600" noProof="0" dirty="0">
                          <a:solidFill>
                            <a:schemeClr val="tx1"/>
                          </a:solidFill>
                          <a:latin typeface="Calibri" panose="020F0502020204030204" pitchFamily="34" charset="0"/>
                          <a:cs typeface="Calibri" panose="020F0502020204030204" pitchFamily="34" charset="0"/>
                        </a:rPr>
                        <a:t>Less bleeding with</a:t>
                      </a:r>
                    </a:p>
                    <a:p>
                      <a:r>
                        <a:rPr lang="en-CA" sz="1600" noProof="0" dirty="0">
                          <a:solidFill>
                            <a:schemeClr val="tx1"/>
                          </a:solidFill>
                          <a:latin typeface="Calibri" panose="020F0502020204030204" pitchFamily="34" charset="0"/>
                          <a:cs typeface="Calibri" panose="020F0502020204030204" pitchFamily="34" charset="0"/>
                        </a:rPr>
                        <a:t>Dual pathway and NOAC TT</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solidFill>
                            <a:schemeClr val="tx1"/>
                          </a:solidFill>
                          <a:latin typeface="Calibri" panose="020F0502020204030204" pitchFamily="34" charset="0"/>
                          <a:cs typeface="Calibri" panose="020F0502020204030204" pitchFamily="34" charset="0"/>
                        </a:rPr>
                        <a:t>Non-inferior</a:t>
                      </a:r>
                    </a:p>
                  </a:txBody>
                  <a:tcPr marL="87589" marR="87589" marT="43795" marB="43795" anchor="ctr">
                    <a:lnL w="635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289129">
                <a:tc>
                  <a:txBody>
                    <a:bodyPr/>
                    <a:lstStyle/>
                    <a:p>
                      <a:r>
                        <a:rPr lang="en-CA" sz="1800" b="1" noProof="0" dirty="0">
                          <a:solidFill>
                            <a:schemeClr val="tx1"/>
                          </a:solidFill>
                          <a:latin typeface="Calibri" panose="020F0502020204030204" pitchFamily="34" charset="0"/>
                          <a:cs typeface="Calibri" panose="020F0502020204030204" pitchFamily="34" charset="0"/>
                        </a:rPr>
                        <a:t>RE-DUAL PCI</a:t>
                      </a:r>
                      <a:endParaRPr lang="en-CA" sz="1800" b="1" baseline="30000" noProof="0" dirty="0">
                        <a:solidFill>
                          <a:schemeClr val="tx1"/>
                        </a:solidFill>
                        <a:latin typeface="Calibri" panose="020F0502020204030204" pitchFamily="34" charset="0"/>
                        <a:cs typeface="Calibri" panose="020F0502020204030204" pitchFamily="34" charset="0"/>
                      </a:endParaRPr>
                    </a:p>
                    <a:p>
                      <a:r>
                        <a:rPr lang="en-CA" sz="1400" noProof="0" dirty="0">
                          <a:solidFill>
                            <a:schemeClr val="tx1"/>
                          </a:solidFill>
                          <a:latin typeface="Calibri" panose="020F0502020204030204" pitchFamily="34" charset="0"/>
                          <a:cs typeface="Calibri" panose="020F0502020204030204" pitchFamily="34" charset="0"/>
                        </a:rPr>
                        <a:t>(n = 2725)</a:t>
                      </a:r>
                    </a:p>
                  </a:txBody>
                  <a:tcPr marL="87589" marR="87589" marT="43795" marB="43795" anchor="ctr">
                    <a:lnL w="12700" cmpd="sng">
                      <a:noFill/>
                    </a:lnL>
                    <a:lnR w="6350" cap="flat" cmpd="sng" algn="ctr">
                      <a:solidFill>
                        <a:schemeClr val="bg1">
                          <a:lumMod val="75000"/>
                        </a:schemeClr>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ts val="1500"/>
                        </a:lnSpc>
                        <a:spcBef>
                          <a:spcPts val="600"/>
                        </a:spcBef>
                        <a:buClr>
                          <a:srgbClr val="C00000"/>
                        </a:buClr>
                        <a:buFont typeface="Arial" panose="020B0604020202020204" pitchFamily="34" charset="0"/>
                        <a:buNone/>
                      </a:pPr>
                      <a:r>
                        <a:rPr lang="en-CA" sz="1600" noProof="0" dirty="0">
                          <a:solidFill>
                            <a:schemeClr val="tx1"/>
                          </a:solidFill>
                          <a:latin typeface="Calibri" panose="020F0502020204030204" pitchFamily="34" charset="0"/>
                          <a:cs typeface="Calibri" panose="020F0502020204030204" pitchFamily="34" charset="0"/>
                        </a:rPr>
                        <a:t>Dabigatran 110 BID</a:t>
                      </a:r>
                    </a:p>
                    <a:p>
                      <a:pPr marL="0" indent="0">
                        <a:lnSpc>
                          <a:spcPts val="1500"/>
                        </a:lnSpc>
                        <a:spcBef>
                          <a:spcPts val="600"/>
                        </a:spcBef>
                        <a:buClr>
                          <a:srgbClr val="C00000"/>
                        </a:buClr>
                        <a:buFont typeface="Arial" panose="020B0604020202020204" pitchFamily="34" charset="0"/>
                        <a:buNone/>
                      </a:pPr>
                      <a:r>
                        <a:rPr lang="en-CA" sz="1600" b="1" noProof="0" dirty="0">
                          <a:solidFill>
                            <a:schemeClr val="tx1"/>
                          </a:solidFill>
                          <a:latin typeface="Calibri" panose="020F0502020204030204" pitchFamily="34" charset="0"/>
                          <a:cs typeface="Calibri" panose="020F0502020204030204" pitchFamily="34" charset="0"/>
                        </a:rPr>
                        <a:t>+ P2Y</a:t>
                      </a:r>
                      <a:r>
                        <a:rPr lang="en-CA" sz="1600" b="1" baseline="-25000" noProof="0" dirty="0">
                          <a:solidFill>
                            <a:schemeClr val="tx1"/>
                          </a:solidFill>
                          <a:latin typeface="Calibri" panose="020F0502020204030204" pitchFamily="34" charset="0"/>
                          <a:cs typeface="Calibri" panose="020F0502020204030204" pitchFamily="34" charset="0"/>
                        </a:rPr>
                        <a:t>12</a:t>
                      </a:r>
                      <a:r>
                        <a:rPr lang="en-CA" sz="1600" b="1" noProof="0" dirty="0">
                          <a:solidFill>
                            <a:schemeClr val="tx1"/>
                          </a:solidFill>
                          <a:latin typeface="Calibri" panose="020F0502020204030204" pitchFamily="34" charset="0"/>
                          <a:cs typeface="Calibri" panose="020F0502020204030204" pitchFamily="34" charset="0"/>
                        </a:rPr>
                        <a:t> inhibitor</a:t>
                      </a:r>
                      <a:endParaRPr lang="en-CA" sz="1600" b="1" baseline="30000" noProof="0" dirty="0">
                        <a:solidFill>
                          <a:schemeClr val="tx1"/>
                        </a:solidFill>
                        <a:latin typeface="Calibri" panose="020F0502020204030204" pitchFamily="34" charset="0"/>
                        <a:cs typeface="Calibri" panose="020F0502020204030204" pitchFamily="34" charset="0"/>
                      </a:endParaRPr>
                    </a:p>
                    <a:p>
                      <a:pPr marL="0" indent="0">
                        <a:lnSpc>
                          <a:spcPts val="1500"/>
                        </a:lnSpc>
                        <a:spcBef>
                          <a:spcPts val="600"/>
                        </a:spcBef>
                        <a:buClr>
                          <a:srgbClr val="C00000"/>
                        </a:buClr>
                        <a:buFont typeface="Arial" panose="020B0604020202020204" pitchFamily="34" charset="0"/>
                        <a:buNone/>
                      </a:pPr>
                      <a:endParaRPr lang="en-CA" sz="1600" b="1" baseline="30000" noProof="0" dirty="0">
                        <a:solidFill>
                          <a:schemeClr val="tx1"/>
                        </a:solidFill>
                        <a:latin typeface="Calibri" panose="020F0502020204030204" pitchFamily="34" charset="0"/>
                        <a:cs typeface="Calibri" panose="020F0502020204030204" pitchFamily="34" charset="0"/>
                      </a:endParaRPr>
                    </a:p>
                    <a:p>
                      <a:pPr marL="0" indent="0">
                        <a:lnSpc>
                          <a:spcPts val="1500"/>
                        </a:lnSpc>
                        <a:spcBef>
                          <a:spcPts val="600"/>
                        </a:spcBef>
                        <a:buClr>
                          <a:srgbClr val="C00000"/>
                        </a:buClr>
                        <a:buFont typeface="Arial" panose="020B0604020202020204" pitchFamily="34" charset="0"/>
                        <a:buNone/>
                      </a:pPr>
                      <a:r>
                        <a:rPr lang="en-CA" sz="1600" noProof="0" dirty="0">
                          <a:solidFill>
                            <a:schemeClr val="tx1"/>
                          </a:solidFill>
                          <a:latin typeface="Calibri" panose="020F0502020204030204" pitchFamily="34" charset="0"/>
                          <a:cs typeface="Calibri" panose="020F0502020204030204" pitchFamily="34" charset="0"/>
                        </a:rPr>
                        <a:t>Dabigatran 150 BID</a:t>
                      </a:r>
                    </a:p>
                    <a:p>
                      <a:pPr marL="0" indent="0">
                        <a:lnSpc>
                          <a:spcPts val="1500"/>
                        </a:lnSpc>
                        <a:spcBef>
                          <a:spcPts val="600"/>
                        </a:spcBef>
                        <a:buClr>
                          <a:srgbClr val="C00000"/>
                        </a:buClr>
                        <a:buFont typeface="Arial" panose="020B0604020202020204" pitchFamily="34" charset="0"/>
                        <a:buNone/>
                      </a:pPr>
                      <a:r>
                        <a:rPr lang="en-CA" sz="1600" b="1" noProof="0" dirty="0">
                          <a:solidFill>
                            <a:schemeClr val="tx1"/>
                          </a:solidFill>
                          <a:latin typeface="Calibri" panose="020F0502020204030204" pitchFamily="34" charset="0"/>
                          <a:cs typeface="Calibri" panose="020F0502020204030204" pitchFamily="34" charset="0"/>
                        </a:rPr>
                        <a:t>+ P2Y</a:t>
                      </a:r>
                      <a:r>
                        <a:rPr lang="en-CA" sz="1600" b="1" baseline="-25000" noProof="0" dirty="0">
                          <a:solidFill>
                            <a:schemeClr val="tx1"/>
                          </a:solidFill>
                          <a:latin typeface="Calibri" panose="020F0502020204030204" pitchFamily="34" charset="0"/>
                          <a:cs typeface="Calibri" panose="020F0502020204030204" pitchFamily="34" charset="0"/>
                        </a:rPr>
                        <a:t>12</a:t>
                      </a:r>
                      <a:r>
                        <a:rPr lang="en-CA" sz="1600" b="1" noProof="0" dirty="0">
                          <a:solidFill>
                            <a:schemeClr val="tx1"/>
                          </a:solidFill>
                          <a:latin typeface="Calibri" panose="020F0502020204030204" pitchFamily="34" charset="0"/>
                          <a:cs typeface="Calibri" panose="020F0502020204030204" pitchFamily="34" charset="0"/>
                        </a:rPr>
                        <a:t> inhibitor</a:t>
                      </a:r>
                      <a:endParaRPr lang="en-CA" sz="1600" b="1" baseline="30000" noProof="0" dirty="0">
                        <a:solidFill>
                          <a:schemeClr val="tx1"/>
                        </a:solidFill>
                        <a:latin typeface="Calibri" panose="020F0502020204030204" pitchFamily="34" charset="0"/>
                        <a:cs typeface="Calibri" panose="020F0502020204030204" pitchFamily="34" charset="0"/>
                      </a:endParaRP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1588" algn="l" defTabSz="914400" rtl="0" eaLnBrk="1" fontAlgn="auto" latinLnBrk="0" hangingPunct="1">
                        <a:lnSpc>
                          <a:spcPts val="1500"/>
                        </a:lnSpc>
                        <a:spcBef>
                          <a:spcPts val="600"/>
                        </a:spcBef>
                        <a:spcAft>
                          <a:spcPts val="0"/>
                        </a:spcAft>
                        <a:buClr>
                          <a:srgbClr val="C00000"/>
                        </a:buClr>
                        <a:buSzTx/>
                        <a:buFont typeface="Arial" panose="020B0604020202020204" pitchFamily="34" charset="0"/>
                        <a:buNone/>
                        <a:tabLst/>
                        <a:defRPr/>
                      </a:pPr>
                      <a:r>
                        <a:rPr lang="en-CA" sz="1600" noProof="0" dirty="0">
                          <a:solidFill>
                            <a:schemeClr val="tx1"/>
                          </a:solidFill>
                          <a:latin typeface="Calibri" panose="020F0502020204030204" pitchFamily="34" charset="0"/>
                          <a:cs typeface="Calibri" panose="020F0502020204030204" pitchFamily="34" charset="0"/>
                        </a:rPr>
                        <a:t>Warfarin + ASA </a:t>
                      </a:r>
                    </a:p>
                    <a:p>
                      <a:pPr marL="0" marR="0" indent="1588" algn="l" defTabSz="914400" rtl="0" eaLnBrk="1" fontAlgn="auto" latinLnBrk="0" hangingPunct="1">
                        <a:lnSpc>
                          <a:spcPts val="1500"/>
                        </a:lnSpc>
                        <a:spcBef>
                          <a:spcPts val="600"/>
                        </a:spcBef>
                        <a:spcAft>
                          <a:spcPts val="0"/>
                        </a:spcAft>
                        <a:buClr>
                          <a:srgbClr val="C00000"/>
                        </a:buClr>
                        <a:buSzTx/>
                        <a:buFont typeface="Arial" panose="020B0604020202020204" pitchFamily="34" charset="0"/>
                        <a:buNone/>
                        <a:tabLst/>
                        <a:defRPr/>
                      </a:pPr>
                      <a:r>
                        <a:rPr lang="en-CA" sz="1600" b="1" noProof="0" dirty="0">
                          <a:solidFill>
                            <a:schemeClr val="tx1"/>
                          </a:solidFill>
                          <a:latin typeface="Calibri" panose="020F0502020204030204" pitchFamily="34" charset="0"/>
                          <a:cs typeface="Calibri" panose="020F0502020204030204" pitchFamily="34" charset="0"/>
                        </a:rPr>
                        <a:t>+ P2Y</a:t>
                      </a:r>
                      <a:r>
                        <a:rPr lang="en-CA" sz="1600" b="1" baseline="-25000" noProof="0" dirty="0">
                          <a:solidFill>
                            <a:schemeClr val="tx1"/>
                          </a:solidFill>
                          <a:latin typeface="Calibri" panose="020F0502020204030204" pitchFamily="34" charset="0"/>
                          <a:cs typeface="Calibri" panose="020F0502020204030204" pitchFamily="34" charset="0"/>
                        </a:rPr>
                        <a:t>12</a:t>
                      </a:r>
                      <a:r>
                        <a:rPr lang="en-CA" sz="1600" b="1" noProof="0" dirty="0">
                          <a:solidFill>
                            <a:schemeClr val="tx1"/>
                          </a:solidFill>
                          <a:latin typeface="Calibri" panose="020F0502020204030204" pitchFamily="34" charset="0"/>
                          <a:cs typeface="Calibri" panose="020F0502020204030204" pitchFamily="34" charset="0"/>
                        </a:rPr>
                        <a:t> inhibitor</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1588" algn="ctr" defTabSz="914400" rtl="0" eaLnBrk="1" fontAlgn="auto" latinLnBrk="0" hangingPunct="1">
                        <a:lnSpc>
                          <a:spcPts val="1500"/>
                        </a:lnSpc>
                        <a:spcBef>
                          <a:spcPts val="600"/>
                        </a:spcBef>
                        <a:spcAft>
                          <a:spcPts val="0"/>
                        </a:spcAft>
                        <a:buClr>
                          <a:srgbClr val="C00000"/>
                        </a:buClr>
                        <a:buSzTx/>
                        <a:buFont typeface="Arial" panose="020B0604020202020204" pitchFamily="34" charset="0"/>
                        <a:buNone/>
                        <a:tabLst/>
                        <a:defRPr/>
                      </a:pPr>
                      <a:r>
                        <a:rPr lang="en-CA" sz="1600" b="0" baseline="0" noProof="0" dirty="0" err="1">
                          <a:solidFill>
                            <a:schemeClr val="tx1"/>
                          </a:solidFill>
                          <a:latin typeface="Calibri" panose="020F0502020204030204" pitchFamily="34" charset="0"/>
                          <a:cs typeface="Calibri" panose="020F0502020204030204" pitchFamily="34" charset="0"/>
                        </a:rPr>
                        <a:t>Clopidogrel</a:t>
                      </a:r>
                      <a:r>
                        <a:rPr lang="en-CA" sz="1600" b="0" baseline="0" noProof="0" dirty="0">
                          <a:solidFill>
                            <a:schemeClr val="tx1"/>
                          </a:solidFill>
                          <a:latin typeface="Calibri" panose="020F0502020204030204" pitchFamily="34" charset="0"/>
                          <a:cs typeface="Calibri" panose="020F0502020204030204" pitchFamily="34" charset="0"/>
                        </a:rPr>
                        <a:t> 87-92%</a:t>
                      </a:r>
                    </a:p>
                    <a:p>
                      <a:pPr marL="0" marR="0" indent="1588" algn="ctr" defTabSz="914400" rtl="0" eaLnBrk="1" fontAlgn="auto" latinLnBrk="0" hangingPunct="1">
                        <a:lnSpc>
                          <a:spcPts val="1500"/>
                        </a:lnSpc>
                        <a:spcBef>
                          <a:spcPts val="600"/>
                        </a:spcBef>
                        <a:spcAft>
                          <a:spcPts val="0"/>
                        </a:spcAft>
                        <a:buClr>
                          <a:srgbClr val="C00000"/>
                        </a:buClr>
                        <a:buSzTx/>
                        <a:buFont typeface="Arial" panose="020B0604020202020204" pitchFamily="34" charset="0"/>
                        <a:buNone/>
                        <a:tabLst/>
                        <a:defRPr/>
                      </a:pPr>
                      <a:r>
                        <a:rPr lang="en-CA" sz="1600" b="0" baseline="0" noProof="0" dirty="0">
                          <a:solidFill>
                            <a:schemeClr val="tx1"/>
                          </a:solidFill>
                          <a:latin typeface="Calibri" panose="020F0502020204030204" pitchFamily="34" charset="0"/>
                          <a:cs typeface="Calibri" panose="020F0502020204030204" pitchFamily="34" charset="0"/>
                        </a:rPr>
                        <a:t>Ticagrelor 8-13%</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600" noProof="0" dirty="0">
                          <a:solidFill>
                            <a:schemeClr val="tx1"/>
                          </a:solidFill>
                          <a:latin typeface="Calibri" panose="020F0502020204030204" pitchFamily="34" charset="0"/>
                          <a:cs typeface="Calibri" panose="020F0502020204030204" pitchFamily="34" charset="0"/>
                        </a:rPr>
                        <a:t>Less bleeding with</a:t>
                      </a:r>
                    </a:p>
                    <a:p>
                      <a:r>
                        <a:rPr lang="en-CA" sz="1600" noProof="0" dirty="0">
                          <a:solidFill>
                            <a:schemeClr val="tx1"/>
                          </a:solidFill>
                          <a:latin typeface="Calibri" panose="020F0502020204030204" pitchFamily="34" charset="0"/>
                          <a:cs typeface="Calibri" panose="020F0502020204030204" pitchFamily="34" charset="0"/>
                        </a:rPr>
                        <a:t>Dual pathway </a:t>
                      </a:r>
                    </a:p>
                  </a:txBody>
                  <a:tcPr marL="87589" marR="87589" marT="43795" marB="437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600" baseline="0" noProof="0" dirty="0">
                          <a:solidFill>
                            <a:schemeClr val="tx1"/>
                          </a:solidFill>
                          <a:latin typeface="Calibri" panose="020F0502020204030204" pitchFamily="34" charset="0"/>
                          <a:cs typeface="Calibri" panose="020F0502020204030204" pitchFamily="34" charset="0"/>
                        </a:rPr>
                        <a:t>Noninferior</a:t>
                      </a:r>
                    </a:p>
                  </a:txBody>
                  <a:tcPr marL="87589" marR="87589" marT="43795" marB="43795" anchor="ctr">
                    <a:lnL w="6350" cap="flat" cmpd="sng" algn="ctr">
                      <a:solidFill>
                        <a:schemeClr val="bg1">
                          <a:lumMod val="75000"/>
                        </a:schemeClr>
                      </a:solidFill>
                      <a:prstDash val="solid"/>
                      <a:round/>
                      <a:headEnd type="none" w="med" len="med"/>
                      <a:tailEnd type="none" w="med" len="med"/>
                    </a:lnL>
                    <a:lnR w="12700" cmpd="sng">
                      <a:noFill/>
                    </a:lnR>
                    <a:lnT w="12700" cmpd="sng">
                      <a:noFill/>
                    </a:lnT>
                    <a:lnB w="285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6763E619-8EF7-C644-9287-FCCAB65608CB}"/>
              </a:ext>
            </a:extLst>
          </p:cNvPr>
          <p:cNvSpPr/>
          <p:nvPr/>
        </p:nvSpPr>
        <p:spPr>
          <a:xfrm>
            <a:off x="3132603" y="6094629"/>
            <a:ext cx="6878320" cy="307777"/>
          </a:xfrm>
          <a:prstGeom prst="rect">
            <a:avLst/>
          </a:prstGeom>
          <a:solidFill>
            <a:schemeClr val="bg1"/>
          </a:solidFill>
        </p:spPr>
        <p:txBody>
          <a:bodyPr wrap="square">
            <a:spAutoFit/>
          </a:bodyPr>
          <a:lstStyle/>
          <a:p>
            <a:r>
              <a:rPr lang="en-CA" sz="1200" dirty="0"/>
              <a:t>Lancet  2013; 381:1107-15; JACC </a:t>
            </a:r>
            <a:r>
              <a:rPr lang="es-ES" sz="1200" dirty="0"/>
              <a:t>2015; 65:1619-29; </a:t>
            </a:r>
            <a:r>
              <a:rPr lang="en-US" sz="1200" dirty="0"/>
              <a:t>NEJM 2016; 375:2423-34; NEJM2017; 377:1513-24</a:t>
            </a:r>
            <a:r>
              <a:rPr lang="en-US" sz="1400" dirty="0"/>
              <a:t>.  </a:t>
            </a:r>
          </a:p>
        </p:txBody>
      </p:sp>
      <p:sp>
        <p:nvSpPr>
          <p:cNvPr id="5" name="Frame 4">
            <a:extLst>
              <a:ext uri="{FF2B5EF4-FFF2-40B4-BE49-F238E27FC236}">
                <a16:creationId xmlns:a16="http://schemas.microsoft.com/office/drawing/2014/main" id="{2509C99B-CE65-9245-9FCC-BA72B1D36DC2}"/>
              </a:ext>
            </a:extLst>
          </p:cNvPr>
          <p:cNvSpPr/>
          <p:nvPr/>
        </p:nvSpPr>
        <p:spPr>
          <a:xfrm>
            <a:off x="5586413" y="1267097"/>
            <a:ext cx="1843087" cy="4692568"/>
          </a:xfrm>
          <a:prstGeom prst="frame">
            <a:avLst>
              <a:gd name="adj1" fmla="val 306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842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413"/>
            <a:ext cx="4495800" cy="1325563"/>
          </a:xfrm>
        </p:spPr>
        <p:txBody>
          <a:bodyPr>
            <a:normAutofit/>
          </a:bodyPr>
          <a:lstStyle/>
          <a:p>
            <a:pPr algn="ctr"/>
            <a:r>
              <a:rPr lang="en-US" b="1" dirty="0">
                <a:solidFill>
                  <a:srgbClr val="941100"/>
                </a:solidFill>
              </a:rPr>
              <a:t>Wrap-Up</a:t>
            </a:r>
          </a:p>
        </p:txBody>
      </p:sp>
      <p:pic>
        <p:nvPicPr>
          <p:cNvPr id="8" name="Picture 7">
            <a:extLst>
              <a:ext uri="{FF2B5EF4-FFF2-40B4-BE49-F238E27FC236}">
                <a16:creationId xmlns:a16="http://schemas.microsoft.com/office/drawing/2014/main" id="{F8B463C2-4A19-E349-ABF2-08A01245FFB6}"/>
              </a:ext>
            </a:extLst>
          </p:cNvPr>
          <p:cNvPicPr>
            <a:picLocks noChangeAspect="1"/>
          </p:cNvPicPr>
          <p:nvPr/>
        </p:nvPicPr>
        <p:blipFill>
          <a:blip r:embed="rId2"/>
          <a:stretch>
            <a:fillRect/>
          </a:stretch>
        </p:blipFill>
        <p:spPr>
          <a:xfrm>
            <a:off x="6096000" y="375920"/>
            <a:ext cx="5779135" cy="5779135"/>
          </a:xfrm>
          <a:prstGeom prst="rect">
            <a:avLst/>
          </a:prstGeom>
        </p:spPr>
      </p:pic>
      <p:pic>
        <p:nvPicPr>
          <p:cNvPr id="10" name="Picture 9">
            <a:extLst>
              <a:ext uri="{FF2B5EF4-FFF2-40B4-BE49-F238E27FC236}">
                <a16:creationId xmlns:a16="http://schemas.microsoft.com/office/drawing/2014/main" id="{9A5A1362-7634-0A4B-B429-BBA4235354DF}"/>
              </a:ext>
            </a:extLst>
          </p:cNvPr>
          <p:cNvPicPr>
            <a:picLocks noChangeAspect="1"/>
          </p:cNvPicPr>
          <p:nvPr/>
        </p:nvPicPr>
        <p:blipFill>
          <a:blip r:embed="rId3"/>
          <a:stretch>
            <a:fillRect/>
          </a:stretch>
        </p:blipFill>
        <p:spPr>
          <a:xfrm>
            <a:off x="838200" y="1205548"/>
            <a:ext cx="4878387" cy="4878387"/>
          </a:xfrm>
          <a:prstGeom prst="rect">
            <a:avLst/>
          </a:prstGeom>
        </p:spPr>
      </p:pic>
    </p:spTree>
    <p:extLst>
      <p:ext uri="{BB962C8B-B14F-4D97-AF65-F5344CB8AC3E}">
        <p14:creationId xmlns:p14="http://schemas.microsoft.com/office/powerpoint/2010/main" val="3443868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23E49-CEA6-6943-90E5-F0B4B4698AD6}"/>
              </a:ext>
            </a:extLst>
          </p:cNvPr>
          <p:cNvSpPr>
            <a:spLocks noGrp="1"/>
          </p:cNvSpPr>
          <p:nvPr>
            <p:ph type="ctrTitle"/>
          </p:nvPr>
        </p:nvSpPr>
        <p:spPr>
          <a:xfrm>
            <a:off x="162791" y="1304603"/>
            <a:ext cx="11866418" cy="1321899"/>
          </a:xfrm>
        </p:spPr>
        <p:txBody>
          <a:bodyPr>
            <a:normAutofit/>
          </a:bodyPr>
          <a:lstStyle/>
          <a:p>
            <a:r>
              <a:rPr lang="en-US" sz="4400" b="1" dirty="0">
                <a:solidFill>
                  <a:srgbClr val="941100"/>
                </a:solidFill>
              </a:rPr>
              <a:t>Periprocedural Anticoagulation for Cardioversion of Atrial Fibrillation or Atrial Flutter</a:t>
            </a:r>
          </a:p>
        </p:txBody>
      </p:sp>
      <p:sp>
        <p:nvSpPr>
          <p:cNvPr id="3" name="Subtitle 6">
            <a:extLst>
              <a:ext uri="{FF2B5EF4-FFF2-40B4-BE49-F238E27FC236}">
                <a16:creationId xmlns:a16="http://schemas.microsoft.com/office/drawing/2014/main" id="{B64AA031-379B-4FE1-9453-D4639A2476FD}"/>
              </a:ext>
            </a:extLst>
          </p:cNvPr>
          <p:cNvSpPr>
            <a:spLocks noGrp="1"/>
          </p:cNvSpPr>
          <p:nvPr>
            <p:ph type="subTitle" idx="1"/>
          </p:nvPr>
        </p:nvSpPr>
        <p:spPr>
          <a:xfrm>
            <a:off x="1524000" y="3338269"/>
            <a:ext cx="9144000" cy="1655762"/>
          </a:xfrm>
        </p:spPr>
        <p:txBody>
          <a:bodyPr>
            <a:normAutofit/>
          </a:bodyPr>
          <a:lstStyle/>
          <a:p>
            <a:r>
              <a:rPr lang="en-US" sz="2800" dirty="0"/>
              <a:t>Dr. Brent Mitchell</a:t>
            </a:r>
          </a:p>
        </p:txBody>
      </p:sp>
    </p:spTree>
    <p:extLst>
      <p:ext uri="{BB962C8B-B14F-4D97-AF65-F5344CB8AC3E}">
        <p14:creationId xmlns:p14="http://schemas.microsoft.com/office/powerpoint/2010/main" val="3638143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PERIPROCEDURAL ANTICOAGULATION FOR CARDIOVERSION OF ATRIAL FIBRILLATION</a:t>
            </a:r>
          </a:p>
        </p:txBody>
      </p:sp>
      <p:sp>
        <p:nvSpPr>
          <p:cNvPr id="3" name="Content Placeholder 2"/>
          <p:cNvSpPr>
            <a:spLocks noGrp="1"/>
          </p:cNvSpPr>
          <p:nvPr>
            <p:ph idx="1"/>
          </p:nvPr>
        </p:nvSpPr>
        <p:spPr>
          <a:xfrm>
            <a:off x="892174" y="1940129"/>
            <a:ext cx="10842627" cy="4351338"/>
          </a:xfrm>
        </p:spPr>
        <p:txBody>
          <a:bodyPr>
            <a:normAutofit fontScale="92500"/>
          </a:bodyPr>
          <a:lstStyle/>
          <a:p>
            <a:pPr marL="0" indent="0">
              <a:buNone/>
            </a:pPr>
            <a:r>
              <a:rPr lang="en-CA" dirty="0"/>
              <a:t>Case for Consideration:</a:t>
            </a:r>
          </a:p>
          <a:p>
            <a:pPr marL="0" indent="0">
              <a:buNone/>
            </a:pPr>
            <a:endParaRPr lang="en-CA" sz="1300" dirty="0"/>
          </a:p>
          <a:p>
            <a:pPr lvl="1"/>
            <a:r>
              <a:rPr lang="en-CA" dirty="0"/>
              <a:t>62 year-old female</a:t>
            </a:r>
          </a:p>
          <a:p>
            <a:pPr lvl="1"/>
            <a:r>
              <a:rPr lang="en-CA" dirty="0"/>
              <a:t>presents to the ER at 7:00 PM with palpitations / effort intolerance 2º to dyspnea</a:t>
            </a:r>
          </a:p>
          <a:p>
            <a:pPr lvl="1"/>
            <a:r>
              <a:rPr lang="en-CA" dirty="0"/>
              <a:t>symptoms began suddenly after shower yesterday morning (7:00 AM) (36 hours)</a:t>
            </a:r>
          </a:p>
          <a:p>
            <a:pPr lvl="1"/>
            <a:r>
              <a:rPr lang="en-CA" dirty="0"/>
              <a:t>no such previous history, no known structural heart disease or symptoms thereof</a:t>
            </a:r>
          </a:p>
          <a:p>
            <a:pPr lvl="1"/>
            <a:r>
              <a:rPr lang="en-CA" dirty="0"/>
              <a:t>on no medications</a:t>
            </a:r>
          </a:p>
          <a:p>
            <a:pPr lvl="1"/>
            <a:r>
              <a:rPr lang="en-CA" dirty="0"/>
              <a:t>heart rate is 120 bpm (</a:t>
            </a:r>
            <a:r>
              <a:rPr lang="en-CA" dirty="0" err="1"/>
              <a:t>irreg-irreg</a:t>
            </a:r>
            <a:r>
              <a:rPr lang="en-CA" dirty="0"/>
              <a:t>); BP is 135/82 mm Hg</a:t>
            </a:r>
          </a:p>
          <a:p>
            <a:pPr lvl="1"/>
            <a:r>
              <a:rPr lang="en-CA" dirty="0"/>
              <a:t>cardiovascular examination is otherwise unremarkable</a:t>
            </a:r>
          </a:p>
          <a:p>
            <a:pPr lvl="1"/>
            <a:r>
              <a:rPr lang="en-CA" dirty="0"/>
              <a:t>ECG shows atrial fibrillation with an irregular ventricular response rate of 120 bpm</a:t>
            </a:r>
          </a:p>
          <a:p>
            <a:pPr lvl="1"/>
            <a:r>
              <a:rPr lang="en-CA" dirty="0"/>
              <a:t>ECG is otherwise unremarkable </a:t>
            </a:r>
          </a:p>
        </p:txBody>
      </p:sp>
    </p:spTree>
    <p:extLst>
      <p:ext uri="{BB962C8B-B14F-4D97-AF65-F5344CB8AC3E}">
        <p14:creationId xmlns:p14="http://schemas.microsoft.com/office/powerpoint/2010/main" val="29798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PERIPROCEDURAL ANTICOAGULATION FOR CARDIOVERSION OF ATRIAL FIBRILLATION</a:t>
            </a:r>
          </a:p>
        </p:txBody>
      </p:sp>
      <p:sp>
        <p:nvSpPr>
          <p:cNvPr id="3" name="Content Placeholder 2"/>
          <p:cNvSpPr>
            <a:spLocks noGrp="1"/>
          </p:cNvSpPr>
          <p:nvPr>
            <p:ph idx="1"/>
          </p:nvPr>
        </p:nvSpPr>
        <p:spPr/>
        <p:txBody>
          <a:bodyPr>
            <a:normAutofit lnSpcReduction="10000"/>
          </a:bodyPr>
          <a:lstStyle/>
          <a:p>
            <a:pPr marL="0" indent="0">
              <a:buNone/>
            </a:pPr>
            <a:endParaRPr lang="en-CA" dirty="0"/>
          </a:p>
          <a:p>
            <a:pPr marL="0" indent="0">
              <a:buNone/>
            </a:pPr>
            <a:r>
              <a:rPr lang="en-CA" dirty="0"/>
              <a:t>Cardioversion is contemplated.  If so, relative to anticoagulation,  I would recommend:</a:t>
            </a:r>
          </a:p>
          <a:p>
            <a:pPr marL="0" indent="0">
              <a:buNone/>
            </a:pPr>
            <a:endParaRPr lang="en-CA" dirty="0"/>
          </a:p>
          <a:p>
            <a:pPr marL="514350" indent="-514350">
              <a:buFont typeface="+mj-lt"/>
              <a:buAutoNum type="alphaUcPeriod"/>
            </a:pPr>
            <a:r>
              <a:rPr lang="en-CA" sz="2400" dirty="0"/>
              <a:t>rate-control and delay CV until after 3 weeks of therapeutic OAC</a:t>
            </a:r>
          </a:p>
          <a:p>
            <a:pPr marL="514350" indent="-514350">
              <a:buFont typeface="+mj-lt"/>
              <a:buAutoNum type="alphaUcPeriod"/>
            </a:pPr>
            <a:r>
              <a:rPr lang="en-CA" sz="2400" dirty="0"/>
              <a:t>CV with no anticoagulation </a:t>
            </a:r>
          </a:p>
          <a:p>
            <a:pPr marL="514350" indent="-514350">
              <a:buFont typeface="+mj-lt"/>
              <a:buAutoNum type="alphaUcPeriod"/>
            </a:pPr>
            <a:r>
              <a:rPr lang="en-CA" sz="2400" dirty="0"/>
              <a:t>CV preceded by low molecular weight heparin of choice</a:t>
            </a:r>
          </a:p>
          <a:p>
            <a:pPr marL="514350" indent="-514350">
              <a:buFont typeface="+mj-lt"/>
              <a:buAutoNum type="alphaUcPeriod"/>
            </a:pPr>
            <a:r>
              <a:rPr lang="en-CA" sz="2400" dirty="0"/>
              <a:t>CV followed by immediate institution of OAC therapy</a:t>
            </a:r>
          </a:p>
          <a:p>
            <a:pPr marL="514350" indent="-514350">
              <a:buFont typeface="+mj-lt"/>
              <a:buAutoNum type="alphaUcPeriod"/>
            </a:pPr>
            <a:r>
              <a:rPr lang="en-CA" sz="2400" dirty="0"/>
              <a:t>trans-esophageal echocardiogram to decide</a:t>
            </a:r>
          </a:p>
          <a:p>
            <a:pPr marL="0" indent="0">
              <a:buNone/>
            </a:pPr>
            <a:r>
              <a:rPr lang="en-CA" dirty="0"/>
              <a:t> </a:t>
            </a:r>
          </a:p>
        </p:txBody>
      </p:sp>
    </p:spTree>
    <p:extLst>
      <p:ext uri="{BB962C8B-B14F-4D97-AF65-F5344CB8AC3E}">
        <p14:creationId xmlns:p14="http://schemas.microsoft.com/office/powerpoint/2010/main" val="4094728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PERIPROCEDURAL ANTICOAGULATION FOR CARDIOVERSION OF ATRIAL FIBRILLATION</a:t>
            </a:r>
          </a:p>
        </p:txBody>
      </p:sp>
      <p:sp>
        <p:nvSpPr>
          <p:cNvPr id="3" name="Content Placeholder 2"/>
          <p:cNvSpPr>
            <a:spLocks noGrp="1"/>
          </p:cNvSpPr>
          <p:nvPr>
            <p:ph idx="1"/>
          </p:nvPr>
        </p:nvSpPr>
        <p:spPr/>
        <p:txBody>
          <a:bodyPr>
            <a:normAutofit/>
          </a:bodyPr>
          <a:lstStyle/>
          <a:p>
            <a:pPr marL="0" indent="0">
              <a:buNone/>
            </a:pPr>
            <a:endParaRPr lang="en-CA" dirty="0"/>
          </a:p>
          <a:p>
            <a:pPr marL="0" indent="0">
              <a:buNone/>
            </a:pPr>
            <a:r>
              <a:rPr lang="en-CA" dirty="0"/>
              <a:t>Cardioversion has been performed. Relative to ongoing anticoagulation, I would recommend:</a:t>
            </a:r>
          </a:p>
          <a:p>
            <a:pPr marL="0" indent="0">
              <a:buNone/>
            </a:pPr>
            <a:endParaRPr lang="en-CA" dirty="0"/>
          </a:p>
          <a:p>
            <a:pPr marL="514350" indent="-514350">
              <a:buFont typeface="+mj-lt"/>
              <a:buAutoNum type="alphaUcPeriod"/>
            </a:pPr>
            <a:r>
              <a:rPr lang="en-CA" sz="2400" dirty="0"/>
              <a:t>no ongoing anticoagulation or anti-platelet therapy is required</a:t>
            </a:r>
          </a:p>
          <a:p>
            <a:pPr marL="514350" indent="-514350">
              <a:buFont typeface="+mj-lt"/>
              <a:buAutoNum type="alphaUcPeriod"/>
            </a:pPr>
            <a:r>
              <a:rPr lang="en-CA" sz="2400" dirty="0"/>
              <a:t>ongoing antithrombotic therapy with ASA indefinitely</a:t>
            </a:r>
          </a:p>
          <a:p>
            <a:pPr marL="514350" indent="-514350">
              <a:buFont typeface="+mj-lt"/>
              <a:buAutoNum type="alphaUcPeriod"/>
            </a:pPr>
            <a:r>
              <a:rPr lang="en-CA" sz="2400" dirty="0"/>
              <a:t>ongoing antithrombotic therapy with oral anticoagulant for 4 weeks</a:t>
            </a:r>
          </a:p>
          <a:p>
            <a:pPr marL="514350" indent="-514350">
              <a:buFont typeface="+mj-lt"/>
              <a:buAutoNum type="alphaUcPeriod"/>
            </a:pPr>
            <a:r>
              <a:rPr lang="en-CA" sz="2400" dirty="0"/>
              <a:t>ongoing antithrombotic therapy with oral anticoagulant indefinitely</a:t>
            </a:r>
          </a:p>
          <a:p>
            <a:pPr marL="514350" indent="-514350">
              <a:buFont typeface="+mj-lt"/>
              <a:buAutoNum type="alphaUcPeriod"/>
            </a:pPr>
            <a:r>
              <a:rPr lang="en-CA" sz="2400" dirty="0"/>
              <a:t>trans-esophageal echocardiogram to decide</a:t>
            </a:r>
          </a:p>
          <a:p>
            <a:pPr marL="0" indent="0">
              <a:buNone/>
            </a:pPr>
            <a:endParaRPr lang="en-CA" dirty="0"/>
          </a:p>
        </p:txBody>
      </p:sp>
    </p:spTree>
    <p:extLst>
      <p:ext uri="{BB962C8B-B14F-4D97-AF65-F5344CB8AC3E}">
        <p14:creationId xmlns:p14="http://schemas.microsoft.com/office/powerpoint/2010/main" val="279276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WHAT WERE THE HISTORICAL RATES OF THROMBOEMBOLISM AFTER CV OF AF?</a:t>
            </a:r>
          </a:p>
        </p:txBody>
      </p:sp>
      <p:sp>
        <p:nvSpPr>
          <p:cNvPr id="18" name="TextBox 89">
            <a:extLst>
              <a:ext uri="{FF2B5EF4-FFF2-40B4-BE49-F238E27FC236}">
                <a16:creationId xmlns:a16="http://schemas.microsoft.com/office/drawing/2014/main" id="{2C59A115-DAE6-D144-A31E-2B592FAF4BF5}"/>
              </a:ext>
            </a:extLst>
          </p:cNvPr>
          <p:cNvSpPr txBox="1">
            <a:spLocks noChangeArrowheads="1"/>
          </p:cNvSpPr>
          <p:nvPr/>
        </p:nvSpPr>
        <p:spPr bwMode="auto">
          <a:xfrm>
            <a:off x="8537050" y="2332800"/>
            <a:ext cx="883575" cy="646331"/>
          </a:xfrm>
          <a:prstGeom prst="rect">
            <a:avLst/>
          </a:prstGeom>
          <a:solidFill>
            <a:srgbClr val="0070C0"/>
          </a:solidFill>
          <a:ln w="9525">
            <a:solidFill>
              <a:schemeClr val="bg1"/>
            </a:solidFill>
            <a:miter lim="800000"/>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12 trials</a:t>
            </a:r>
          </a:p>
          <a:p>
            <a:pPr algn="ctr">
              <a:spcBef>
                <a:spcPct val="0"/>
              </a:spcBef>
              <a:buFontTx/>
              <a:buNone/>
            </a:pPr>
            <a:r>
              <a:rPr lang="en-US" altLang="en-US" sz="1200" b="1" dirty="0">
                <a:solidFill>
                  <a:schemeClr val="bg1"/>
                </a:solidFill>
                <a:latin typeface="Arial" panose="020B0604020202020204" pitchFamily="34" charset="0"/>
              </a:rPr>
              <a:t>55 events</a:t>
            </a:r>
          </a:p>
          <a:p>
            <a:pPr algn="ctr">
              <a:spcBef>
                <a:spcPct val="0"/>
              </a:spcBef>
              <a:buFontTx/>
              <a:buNone/>
            </a:pPr>
            <a:r>
              <a:rPr lang="en-US" altLang="en-US" sz="1200" b="1" dirty="0">
                <a:solidFill>
                  <a:schemeClr val="bg1"/>
                </a:solidFill>
                <a:latin typeface="Arial" panose="020B0604020202020204" pitchFamily="34" charset="0"/>
              </a:rPr>
              <a:t>5597 pts</a:t>
            </a:r>
          </a:p>
        </p:txBody>
      </p:sp>
      <p:sp>
        <p:nvSpPr>
          <p:cNvPr id="19" name="Text Box 27">
            <a:extLst>
              <a:ext uri="{FF2B5EF4-FFF2-40B4-BE49-F238E27FC236}">
                <a16:creationId xmlns:a16="http://schemas.microsoft.com/office/drawing/2014/main" id="{99259728-2443-D94F-AD56-650642A660B8}"/>
              </a:ext>
            </a:extLst>
          </p:cNvPr>
          <p:cNvSpPr txBox="1">
            <a:spLocks noChangeArrowheads="1"/>
          </p:cNvSpPr>
          <p:nvPr/>
        </p:nvSpPr>
        <p:spPr bwMode="auto">
          <a:xfrm>
            <a:off x="7451531" y="5896800"/>
            <a:ext cx="2676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070C0"/>
                </a:solidFill>
                <a:latin typeface="Arial" panose="020B0604020202020204" pitchFamily="34" charset="0"/>
              </a:rPr>
              <a:t>from 12 early observational trials </a:t>
            </a:r>
          </a:p>
        </p:txBody>
      </p:sp>
      <p:sp>
        <p:nvSpPr>
          <p:cNvPr id="21" name="TextBox 20">
            <a:extLst>
              <a:ext uri="{FF2B5EF4-FFF2-40B4-BE49-F238E27FC236}">
                <a16:creationId xmlns:a16="http://schemas.microsoft.com/office/drawing/2014/main" id="{84FFA313-C847-8142-89C1-F660762B7CB4}"/>
              </a:ext>
            </a:extLst>
          </p:cNvPr>
          <p:cNvSpPr txBox="1">
            <a:spLocks noChangeArrowheads="1"/>
          </p:cNvSpPr>
          <p:nvPr/>
        </p:nvSpPr>
        <p:spPr bwMode="auto">
          <a:xfrm rot="16200000">
            <a:off x="5845730" y="4142362"/>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23" name="Chart 65">
            <a:extLst>
              <a:ext uri="{FF2B5EF4-FFF2-40B4-BE49-F238E27FC236}">
                <a16:creationId xmlns:a16="http://schemas.microsoft.com/office/drawing/2014/main" id="{872BFDA9-A34F-9B4B-A46F-E21117E9366C}"/>
              </a:ext>
            </a:extLst>
          </p:cNvPr>
          <p:cNvGraphicFramePr>
            <a:graphicFrameLocks/>
          </p:cNvGraphicFramePr>
          <p:nvPr>
            <p:extLst/>
          </p:nvPr>
        </p:nvGraphicFramePr>
        <p:xfrm>
          <a:off x="7428962" y="3006000"/>
          <a:ext cx="2865437" cy="261746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66">
            <a:extLst>
              <a:ext uri="{FF2B5EF4-FFF2-40B4-BE49-F238E27FC236}">
                <a16:creationId xmlns:a16="http://schemas.microsoft.com/office/drawing/2014/main" id="{06C07D64-5FF0-AD4A-9697-76C8358FBCF7}"/>
              </a:ext>
            </a:extLst>
          </p:cNvPr>
          <p:cNvSpPr txBox="1">
            <a:spLocks noChangeArrowheads="1"/>
          </p:cNvSpPr>
          <p:nvPr/>
        </p:nvSpPr>
        <p:spPr bwMode="auto">
          <a:xfrm>
            <a:off x="7925159"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0070C0"/>
                </a:solidFill>
                <a:latin typeface="Arial" panose="020B0604020202020204" pitchFamily="34" charset="0"/>
              </a:rPr>
              <a:t>&gt;48h CV</a:t>
            </a:r>
          </a:p>
          <a:p>
            <a:pPr algn="ctr">
              <a:lnSpc>
                <a:spcPct val="80000"/>
              </a:lnSpc>
              <a:spcBef>
                <a:spcPct val="0"/>
              </a:spcBef>
              <a:buFontTx/>
              <a:buNone/>
            </a:pPr>
            <a:r>
              <a:rPr lang="en-US" altLang="en-US" sz="1600" b="1" dirty="0">
                <a:solidFill>
                  <a:srgbClr val="0070C0"/>
                </a:solidFill>
                <a:latin typeface="Arial" panose="020B0604020202020204" pitchFamily="34" charset="0"/>
              </a:rPr>
              <a:t>no AC</a:t>
            </a:r>
          </a:p>
        </p:txBody>
      </p:sp>
      <p:sp>
        <p:nvSpPr>
          <p:cNvPr id="25" name="TextBox 67">
            <a:extLst>
              <a:ext uri="{FF2B5EF4-FFF2-40B4-BE49-F238E27FC236}">
                <a16:creationId xmlns:a16="http://schemas.microsoft.com/office/drawing/2014/main" id="{0B33DC9A-10AA-6F44-9187-3DD5A7584889}"/>
              </a:ext>
            </a:extLst>
          </p:cNvPr>
          <p:cNvSpPr txBox="1">
            <a:spLocks noChangeArrowheads="1"/>
          </p:cNvSpPr>
          <p:nvPr/>
        </p:nvSpPr>
        <p:spPr bwMode="auto">
          <a:xfrm>
            <a:off x="9068159"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0070C0"/>
                </a:solidFill>
                <a:latin typeface="Arial" panose="020B0604020202020204" pitchFamily="34" charset="0"/>
              </a:rPr>
              <a:t>&gt;48h CV</a:t>
            </a:r>
          </a:p>
          <a:p>
            <a:pPr algn="ctr">
              <a:lnSpc>
                <a:spcPct val="80000"/>
              </a:lnSpc>
              <a:spcBef>
                <a:spcPct val="0"/>
              </a:spcBef>
              <a:buFontTx/>
              <a:buNone/>
            </a:pPr>
            <a:r>
              <a:rPr lang="en-US" altLang="en-US" sz="1600" b="1" dirty="0">
                <a:solidFill>
                  <a:srgbClr val="0070C0"/>
                </a:solidFill>
                <a:latin typeface="Arial" panose="020B0604020202020204" pitchFamily="34" charset="0"/>
              </a:rPr>
              <a:t>ADW</a:t>
            </a:r>
          </a:p>
        </p:txBody>
      </p:sp>
      <p:sp>
        <p:nvSpPr>
          <p:cNvPr id="26" name="TextBox 68">
            <a:extLst>
              <a:ext uri="{FF2B5EF4-FFF2-40B4-BE49-F238E27FC236}">
                <a16:creationId xmlns:a16="http://schemas.microsoft.com/office/drawing/2014/main" id="{B62C3893-D649-9643-AEC6-13CE3309512E}"/>
              </a:ext>
            </a:extLst>
          </p:cNvPr>
          <p:cNvSpPr txBox="1">
            <a:spLocks noChangeArrowheads="1"/>
          </p:cNvSpPr>
          <p:nvPr/>
        </p:nvSpPr>
        <p:spPr bwMode="auto">
          <a:xfrm>
            <a:off x="9280524" y="4744190"/>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0070C0"/>
                </a:solidFill>
                <a:latin typeface="Arial" panose="020B0604020202020204" pitchFamily="34" charset="0"/>
              </a:rPr>
              <a:t>0.36</a:t>
            </a:r>
          </a:p>
        </p:txBody>
      </p:sp>
      <p:sp>
        <p:nvSpPr>
          <p:cNvPr id="27" name="TextBox 74">
            <a:extLst>
              <a:ext uri="{FF2B5EF4-FFF2-40B4-BE49-F238E27FC236}">
                <a16:creationId xmlns:a16="http://schemas.microsoft.com/office/drawing/2014/main" id="{A5F78DEC-7B4D-9349-8EE8-11F4A2E70150}"/>
              </a:ext>
            </a:extLst>
          </p:cNvPr>
          <p:cNvSpPr txBox="1">
            <a:spLocks noChangeArrowheads="1"/>
          </p:cNvSpPr>
          <p:nvPr/>
        </p:nvSpPr>
        <p:spPr bwMode="auto">
          <a:xfrm>
            <a:off x="8117227" y="3357025"/>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0070C0"/>
                </a:solidFill>
                <a:latin typeface="Arial" panose="020B0604020202020204" pitchFamily="34" charset="0"/>
              </a:rPr>
              <a:t>1.90</a:t>
            </a:r>
          </a:p>
        </p:txBody>
      </p:sp>
      <p:sp>
        <p:nvSpPr>
          <p:cNvPr id="30" name="TextBox 58">
            <a:extLst>
              <a:ext uri="{FF2B5EF4-FFF2-40B4-BE49-F238E27FC236}">
                <a16:creationId xmlns:a16="http://schemas.microsoft.com/office/drawing/2014/main" id="{867EEE6C-E4CF-954D-B763-09567E20B3B5}"/>
              </a:ext>
            </a:extLst>
          </p:cNvPr>
          <p:cNvSpPr txBox="1">
            <a:spLocks noChangeArrowheads="1"/>
          </p:cNvSpPr>
          <p:nvPr/>
        </p:nvSpPr>
        <p:spPr bwMode="auto">
          <a:xfrm>
            <a:off x="8183954" y="1710000"/>
            <a:ext cx="1595309"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AFTER CV</a:t>
            </a:r>
          </a:p>
        </p:txBody>
      </p:sp>
      <p:sp>
        <p:nvSpPr>
          <p:cNvPr id="11" name="TextBox 10">
            <a:extLst>
              <a:ext uri="{FF2B5EF4-FFF2-40B4-BE49-F238E27FC236}">
                <a16:creationId xmlns:a16="http://schemas.microsoft.com/office/drawing/2014/main" id="{80BB846B-E8B9-AF4E-8729-2CBE154F67AA}"/>
              </a:ext>
            </a:extLst>
          </p:cNvPr>
          <p:cNvSpPr txBox="1">
            <a:spLocks noChangeArrowheads="1"/>
          </p:cNvSpPr>
          <p:nvPr/>
        </p:nvSpPr>
        <p:spPr bwMode="auto">
          <a:xfrm rot="16200000">
            <a:off x="590749" y="4142362"/>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13" name="Chart 65">
            <a:extLst>
              <a:ext uri="{FF2B5EF4-FFF2-40B4-BE49-F238E27FC236}">
                <a16:creationId xmlns:a16="http://schemas.microsoft.com/office/drawing/2014/main" id="{8F57BED8-AB95-BB45-9BFE-077D1299FCB4}"/>
              </a:ext>
            </a:extLst>
          </p:cNvPr>
          <p:cNvGraphicFramePr>
            <a:graphicFrameLocks/>
          </p:cNvGraphicFramePr>
          <p:nvPr>
            <p:extLst/>
          </p:nvPr>
        </p:nvGraphicFramePr>
        <p:xfrm>
          <a:off x="2173981" y="3006000"/>
          <a:ext cx="2865437" cy="261746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66">
            <a:extLst>
              <a:ext uri="{FF2B5EF4-FFF2-40B4-BE49-F238E27FC236}">
                <a16:creationId xmlns:a16="http://schemas.microsoft.com/office/drawing/2014/main" id="{778612E7-5852-774E-B258-F445533A3811}"/>
              </a:ext>
            </a:extLst>
          </p:cNvPr>
          <p:cNvSpPr txBox="1">
            <a:spLocks noChangeArrowheads="1"/>
          </p:cNvSpPr>
          <p:nvPr/>
        </p:nvSpPr>
        <p:spPr bwMode="auto">
          <a:xfrm>
            <a:off x="2773485" y="5472000"/>
            <a:ext cx="77976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FA7F36"/>
                </a:solidFill>
                <a:latin typeface="Arial" panose="020B0604020202020204" pitchFamily="34" charset="0"/>
              </a:rPr>
              <a:t>&gt;48h </a:t>
            </a:r>
          </a:p>
          <a:p>
            <a:pPr algn="ctr">
              <a:lnSpc>
                <a:spcPct val="80000"/>
              </a:lnSpc>
              <a:spcBef>
                <a:spcPct val="0"/>
              </a:spcBef>
              <a:buFontTx/>
              <a:buNone/>
            </a:pPr>
            <a:r>
              <a:rPr lang="en-US" altLang="en-US" sz="1600" b="1" dirty="0">
                <a:solidFill>
                  <a:srgbClr val="FA7F36"/>
                </a:solidFill>
                <a:latin typeface="Arial" panose="020B0604020202020204" pitchFamily="34" charset="0"/>
              </a:rPr>
              <a:t>no AC</a:t>
            </a:r>
          </a:p>
        </p:txBody>
      </p:sp>
      <p:sp>
        <p:nvSpPr>
          <p:cNvPr id="15" name="TextBox 67">
            <a:extLst>
              <a:ext uri="{FF2B5EF4-FFF2-40B4-BE49-F238E27FC236}">
                <a16:creationId xmlns:a16="http://schemas.microsoft.com/office/drawing/2014/main" id="{A2A19CE8-5CFB-D040-B0A9-ECBE556A51C5}"/>
              </a:ext>
            </a:extLst>
          </p:cNvPr>
          <p:cNvSpPr txBox="1">
            <a:spLocks noChangeArrowheads="1"/>
          </p:cNvSpPr>
          <p:nvPr/>
        </p:nvSpPr>
        <p:spPr bwMode="auto">
          <a:xfrm>
            <a:off x="3948738" y="5472000"/>
            <a:ext cx="71525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FA7F36"/>
                </a:solidFill>
                <a:latin typeface="Arial" panose="020B0604020202020204" pitchFamily="34" charset="0"/>
              </a:rPr>
              <a:t>&gt;48h </a:t>
            </a:r>
          </a:p>
          <a:p>
            <a:pPr algn="ctr">
              <a:lnSpc>
                <a:spcPct val="80000"/>
              </a:lnSpc>
              <a:spcBef>
                <a:spcPct val="0"/>
              </a:spcBef>
              <a:buFontTx/>
              <a:buNone/>
            </a:pPr>
            <a:r>
              <a:rPr lang="en-US" altLang="en-US" sz="1600" b="1" dirty="0">
                <a:solidFill>
                  <a:srgbClr val="FA7F36"/>
                </a:solidFill>
                <a:latin typeface="Arial" panose="020B0604020202020204" pitchFamily="34" charset="0"/>
              </a:rPr>
              <a:t>ADW</a:t>
            </a:r>
          </a:p>
        </p:txBody>
      </p:sp>
      <p:sp>
        <p:nvSpPr>
          <p:cNvPr id="16" name="TextBox 68">
            <a:extLst>
              <a:ext uri="{FF2B5EF4-FFF2-40B4-BE49-F238E27FC236}">
                <a16:creationId xmlns:a16="http://schemas.microsoft.com/office/drawing/2014/main" id="{9717941A-F23A-564F-86C5-17AAF20DA116}"/>
              </a:ext>
            </a:extLst>
          </p:cNvPr>
          <p:cNvSpPr txBox="1">
            <a:spLocks noChangeArrowheads="1"/>
          </p:cNvSpPr>
          <p:nvPr/>
        </p:nvSpPr>
        <p:spPr bwMode="auto">
          <a:xfrm>
            <a:off x="4025543" y="4913613"/>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FA7F36"/>
                </a:solidFill>
                <a:latin typeface="Arial" panose="020B0604020202020204" pitchFamily="34" charset="0"/>
              </a:rPr>
              <a:t>0.18</a:t>
            </a:r>
          </a:p>
        </p:txBody>
      </p:sp>
      <p:sp>
        <p:nvSpPr>
          <p:cNvPr id="17" name="TextBox 74">
            <a:extLst>
              <a:ext uri="{FF2B5EF4-FFF2-40B4-BE49-F238E27FC236}">
                <a16:creationId xmlns:a16="http://schemas.microsoft.com/office/drawing/2014/main" id="{9B0FFE87-5F9C-7B40-B2B8-79DA90F179F8}"/>
              </a:ext>
            </a:extLst>
          </p:cNvPr>
          <p:cNvSpPr txBox="1">
            <a:spLocks noChangeArrowheads="1"/>
          </p:cNvSpPr>
          <p:nvPr/>
        </p:nvSpPr>
        <p:spPr bwMode="auto">
          <a:xfrm>
            <a:off x="2862246" y="4615126"/>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FA7F36"/>
                </a:solidFill>
                <a:latin typeface="Arial" panose="020B0604020202020204" pitchFamily="34" charset="0"/>
              </a:rPr>
              <a:t>0.50</a:t>
            </a:r>
          </a:p>
        </p:txBody>
      </p:sp>
      <p:sp>
        <p:nvSpPr>
          <p:cNvPr id="22" name="TextBox 64">
            <a:extLst>
              <a:ext uri="{FF2B5EF4-FFF2-40B4-BE49-F238E27FC236}">
                <a16:creationId xmlns:a16="http://schemas.microsoft.com/office/drawing/2014/main" id="{6B7AC233-4229-CC41-A6E6-0E1FCA846FAB}"/>
              </a:ext>
            </a:extLst>
          </p:cNvPr>
          <p:cNvSpPr txBox="1">
            <a:spLocks noChangeArrowheads="1"/>
          </p:cNvSpPr>
          <p:nvPr/>
        </p:nvSpPr>
        <p:spPr bwMode="auto">
          <a:xfrm>
            <a:off x="2171751" y="1710000"/>
            <a:ext cx="3167504" cy="430887"/>
          </a:xfrm>
          <a:prstGeom prst="rect">
            <a:avLst/>
          </a:prstGeom>
          <a:solidFill>
            <a:srgbClr val="000000"/>
          </a:solidFill>
          <a:ln w="2857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200" b="1" dirty="0">
                <a:solidFill>
                  <a:schemeClr val="bg1"/>
                </a:solidFill>
                <a:latin typeface="Arial" panose="020B0604020202020204" pitchFamily="34" charset="0"/>
              </a:rPr>
              <a:t>IRRESPECTIVE OF CV</a:t>
            </a:r>
          </a:p>
        </p:txBody>
      </p:sp>
      <p:sp>
        <p:nvSpPr>
          <p:cNvPr id="29" name="Text Box 27">
            <a:extLst>
              <a:ext uri="{FF2B5EF4-FFF2-40B4-BE49-F238E27FC236}">
                <a16:creationId xmlns:a16="http://schemas.microsoft.com/office/drawing/2014/main" id="{F64A9B50-89ED-244B-A94B-889C16B47837}"/>
              </a:ext>
            </a:extLst>
          </p:cNvPr>
          <p:cNvSpPr txBox="1">
            <a:spLocks noChangeArrowheads="1"/>
          </p:cNvSpPr>
          <p:nvPr/>
        </p:nvSpPr>
        <p:spPr bwMode="auto">
          <a:xfrm>
            <a:off x="1975943" y="5896800"/>
            <a:ext cx="3563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FA7F36"/>
                </a:solidFill>
                <a:latin typeface="Arial" panose="020B0604020202020204" pitchFamily="34" charset="0"/>
              </a:rPr>
              <a:t>Hart R et al.  Ann Intern Med 146:857-867, 2007 </a:t>
            </a:r>
          </a:p>
        </p:txBody>
      </p:sp>
      <p:sp>
        <p:nvSpPr>
          <p:cNvPr id="32" name="TextBox 60">
            <a:extLst>
              <a:ext uri="{FF2B5EF4-FFF2-40B4-BE49-F238E27FC236}">
                <a16:creationId xmlns:a16="http://schemas.microsoft.com/office/drawing/2014/main" id="{7D61155B-D8A7-B349-A97B-3E7D9A638724}"/>
              </a:ext>
            </a:extLst>
          </p:cNvPr>
          <p:cNvSpPr txBox="1">
            <a:spLocks noChangeArrowheads="1"/>
          </p:cNvSpPr>
          <p:nvPr/>
        </p:nvSpPr>
        <p:spPr bwMode="auto">
          <a:xfrm>
            <a:off x="3046413" y="2332800"/>
            <a:ext cx="1473200" cy="646113"/>
          </a:xfrm>
          <a:prstGeom prst="rect">
            <a:avLst/>
          </a:prstGeom>
          <a:solidFill>
            <a:srgbClr val="FA7F36"/>
          </a:solidFill>
          <a:ln w="9525">
            <a:solidFill>
              <a:schemeClr val="bg1"/>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6 trials</a:t>
            </a:r>
          </a:p>
          <a:p>
            <a:pPr algn="ctr">
              <a:spcBef>
                <a:spcPct val="0"/>
              </a:spcBef>
              <a:buFontTx/>
              <a:buNone/>
            </a:pPr>
            <a:r>
              <a:rPr lang="en-US" altLang="en-US" sz="1200" b="1" dirty="0">
                <a:solidFill>
                  <a:schemeClr val="bg1"/>
                </a:solidFill>
                <a:latin typeface="Arial" panose="020B0604020202020204" pitchFamily="34" charset="0"/>
              </a:rPr>
              <a:t>186 events</a:t>
            </a:r>
          </a:p>
          <a:p>
            <a:pPr algn="ctr">
              <a:spcBef>
                <a:spcPct val="0"/>
              </a:spcBef>
              <a:buFontTx/>
              <a:buNone/>
            </a:pPr>
            <a:r>
              <a:rPr lang="en-US" altLang="en-US" sz="1200" b="1" dirty="0">
                <a:solidFill>
                  <a:schemeClr val="bg1"/>
                </a:solidFill>
                <a:latin typeface="Arial" panose="020B0604020202020204" pitchFamily="34" charset="0"/>
              </a:rPr>
              <a:t>2900 pts</a:t>
            </a:r>
          </a:p>
        </p:txBody>
      </p:sp>
      <p:grpSp>
        <p:nvGrpSpPr>
          <p:cNvPr id="12" name="Group 11">
            <a:extLst>
              <a:ext uri="{FF2B5EF4-FFF2-40B4-BE49-F238E27FC236}">
                <a16:creationId xmlns:a16="http://schemas.microsoft.com/office/drawing/2014/main" id="{C976CBD9-1A06-F44C-AE3C-28F056D40700}"/>
              </a:ext>
            </a:extLst>
          </p:cNvPr>
          <p:cNvGrpSpPr/>
          <p:nvPr/>
        </p:nvGrpSpPr>
        <p:grpSpPr>
          <a:xfrm>
            <a:off x="3154680" y="3003745"/>
            <a:ext cx="5269230" cy="369332"/>
            <a:chOff x="3154680" y="3343386"/>
            <a:chExt cx="5269230" cy="369332"/>
          </a:xfrm>
        </p:grpSpPr>
        <p:grpSp>
          <p:nvGrpSpPr>
            <p:cNvPr id="10" name="Group 9">
              <a:extLst>
                <a:ext uri="{FF2B5EF4-FFF2-40B4-BE49-F238E27FC236}">
                  <a16:creationId xmlns:a16="http://schemas.microsoft.com/office/drawing/2014/main" id="{4C984963-8A7A-4D4D-8C8E-04A47DF64EAE}"/>
                </a:ext>
              </a:extLst>
            </p:cNvPr>
            <p:cNvGrpSpPr/>
            <p:nvPr/>
          </p:nvGrpSpPr>
          <p:grpSpPr>
            <a:xfrm>
              <a:off x="3154680" y="3519058"/>
              <a:ext cx="5269230" cy="150332"/>
              <a:chOff x="3154680" y="3519058"/>
              <a:chExt cx="5269230" cy="150332"/>
            </a:xfrm>
          </p:grpSpPr>
          <p:cxnSp>
            <p:nvCxnSpPr>
              <p:cNvPr id="5" name="Straight Connector 4">
                <a:extLst>
                  <a:ext uri="{FF2B5EF4-FFF2-40B4-BE49-F238E27FC236}">
                    <a16:creationId xmlns:a16="http://schemas.microsoft.com/office/drawing/2014/main" id="{024AE437-A1CB-5B40-B35A-40637EF00A52}"/>
                  </a:ext>
                </a:extLst>
              </p:cNvPr>
              <p:cNvCxnSpPr/>
              <p:nvPr/>
            </p:nvCxnSpPr>
            <p:spPr>
              <a:xfrm>
                <a:off x="3154680" y="3531870"/>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E6A9B-2265-3D49-8A8B-D9CB842246C7}"/>
                  </a:ext>
                </a:extLst>
              </p:cNvPr>
              <p:cNvCxnSpPr/>
              <p:nvPr/>
            </p:nvCxnSpPr>
            <p:spPr>
              <a:xfrm>
                <a:off x="3167916" y="3519058"/>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5D4CD8-DC77-1747-82F9-789A9CB22AC2}"/>
                  </a:ext>
                </a:extLst>
              </p:cNvPr>
              <p:cNvCxnSpPr/>
              <p:nvPr/>
            </p:nvCxnSpPr>
            <p:spPr>
              <a:xfrm>
                <a:off x="8411844" y="3520800"/>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489EBE4D-A597-7141-8D86-CDB94E3C52A0}"/>
                </a:ext>
              </a:extLst>
            </p:cNvPr>
            <p:cNvSpPr txBox="1"/>
            <p:nvPr/>
          </p:nvSpPr>
          <p:spPr>
            <a:xfrm>
              <a:off x="5625295" y="3343386"/>
              <a:ext cx="954107" cy="369332"/>
            </a:xfrm>
            <a:prstGeom prst="rect">
              <a:avLst/>
            </a:prstGeom>
            <a:solidFill>
              <a:schemeClr val="bg1"/>
            </a:solidFill>
          </p:spPr>
          <p:txBody>
            <a:bodyPr wrap="none" rtlCol="0">
              <a:spAutoFit/>
            </a:bodyPr>
            <a:lstStyle/>
            <a:p>
              <a:r>
                <a:rPr lang="en-US" b="1" dirty="0">
                  <a:solidFill>
                    <a:srgbClr val="FC00F2"/>
                  </a:solidFill>
                </a:rPr>
                <a:t>↑ 380%</a:t>
              </a:r>
            </a:p>
          </p:txBody>
        </p:sp>
      </p:grpSp>
      <p:grpSp>
        <p:nvGrpSpPr>
          <p:cNvPr id="8" name="Group 7">
            <a:extLst>
              <a:ext uri="{FF2B5EF4-FFF2-40B4-BE49-F238E27FC236}">
                <a16:creationId xmlns:a16="http://schemas.microsoft.com/office/drawing/2014/main" id="{B098CFFC-FE39-8345-A563-331201522F01}"/>
              </a:ext>
            </a:extLst>
          </p:cNvPr>
          <p:cNvGrpSpPr/>
          <p:nvPr/>
        </p:nvGrpSpPr>
        <p:grpSpPr>
          <a:xfrm>
            <a:off x="4311999" y="4263767"/>
            <a:ext cx="5269230" cy="369332"/>
            <a:chOff x="4311999" y="4740368"/>
            <a:chExt cx="5269230" cy="369332"/>
          </a:xfrm>
        </p:grpSpPr>
        <p:grpSp>
          <p:nvGrpSpPr>
            <p:cNvPr id="9" name="Group 8">
              <a:extLst>
                <a:ext uri="{FF2B5EF4-FFF2-40B4-BE49-F238E27FC236}">
                  <a16:creationId xmlns:a16="http://schemas.microsoft.com/office/drawing/2014/main" id="{17BBFE55-BD75-574E-A95A-DE05E222A542}"/>
                </a:ext>
              </a:extLst>
            </p:cNvPr>
            <p:cNvGrpSpPr/>
            <p:nvPr/>
          </p:nvGrpSpPr>
          <p:grpSpPr>
            <a:xfrm>
              <a:off x="4311999" y="4910137"/>
              <a:ext cx="5269230" cy="150332"/>
              <a:chOff x="4311999" y="4910137"/>
              <a:chExt cx="5269230" cy="150332"/>
            </a:xfrm>
          </p:grpSpPr>
          <p:cxnSp>
            <p:nvCxnSpPr>
              <p:cNvPr id="35" name="Straight Connector 34">
                <a:extLst>
                  <a:ext uri="{FF2B5EF4-FFF2-40B4-BE49-F238E27FC236}">
                    <a16:creationId xmlns:a16="http://schemas.microsoft.com/office/drawing/2014/main" id="{3875B0C9-5506-9F4F-9EC1-4C7D08792C9F}"/>
                  </a:ext>
                </a:extLst>
              </p:cNvPr>
              <p:cNvCxnSpPr/>
              <p:nvPr/>
            </p:nvCxnSpPr>
            <p:spPr>
              <a:xfrm>
                <a:off x="4311999" y="4922949"/>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B105FB-AC9C-7148-AFBE-99DD59A28C25}"/>
                  </a:ext>
                </a:extLst>
              </p:cNvPr>
              <p:cNvCxnSpPr/>
              <p:nvPr/>
            </p:nvCxnSpPr>
            <p:spPr>
              <a:xfrm>
                <a:off x="4325235" y="4910137"/>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CE8A585-DC77-5640-A53E-B836B6234F2C}"/>
                  </a:ext>
                </a:extLst>
              </p:cNvPr>
              <p:cNvCxnSpPr/>
              <p:nvPr/>
            </p:nvCxnSpPr>
            <p:spPr>
              <a:xfrm>
                <a:off x="9563908" y="4911879"/>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6222526-975F-F046-B823-C22E6E7EA7FF}"/>
                </a:ext>
              </a:extLst>
            </p:cNvPr>
            <p:cNvSpPr txBox="1"/>
            <p:nvPr/>
          </p:nvSpPr>
          <p:spPr>
            <a:xfrm>
              <a:off x="5638803" y="4740368"/>
              <a:ext cx="954107" cy="369332"/>
            </a:xfrm>
            <a:prstGeom prst="rect">
              <a:avLst/>
            </a:prstGeom>
            <a:solidFill>
              <a:schemeClr val="bg1"/>
            </a:solidFill>
          </p:spPr>
          <p:txBody>
            <a:bodyPr wrap="none" rtlCol="0">
              <a:spAutoFit/>
            </a:bodyPr>
            <a:lstStyle/>
            <a:p>
              <a:r>
                <a:rPr lang="en-US" b="1" dirty="0">
                  <a:solidFill>
                    <a:srgbClr val="FC00F2"/>
                  </a:solidFill>
                </a:rPr>
                <a:t>↑ 200%</a:t>
              </a:r>
            </a:p>
          </p:txBody>
        </p:sp>
      </p:grpSp>
      <p:grpSp>
        <p:nvGrpSpPr>
          <p:cNvPr id="6" name="Group 5">
            <a:extLst>
              <a:ext uri="{FF2B5EF4-FFF2-40B4-BE49-F238E27FC236}">
                <a16:creationId xmlns:a16="http://schemas.microsoft.com/office/drawing/2014/main" id="{6F4DE091-9031-0348-A2CA-A336BE296DBA}"/>
              </a:ext>
            </a:extLst>
          </p:cNvPr>
          <p:cNvGrpSpPr/>
          <p:nvPr/>
        </p:nvGrpSpPr>
        <p:grpSpPr>
          <a:xfrm>
            <a:off x="3159696" y="4264175"/>
            <a:ext cx="1177200" cy="369332"/>
            <a:chOff x="3159696" y="4325840"/>
            <a:chExt cx="1177200" cy="369332"/>
          </a:xfrm>
        </p:grpSpPr>
        <p:grpSp>
          <p:nvGrpSpPr>
            <p:cNvPr id="34" name="Group 33">
              <a:extLst>
                <a:ext uri="{FF2B5EF4-FFF2-40B4-BE49-F238E27FC236}">
                  <a16:creationId xmlns:a16="http://schemas.microsoft.com/office/drawing/2014/main" id="{818999AA-116D-A646-AE6E-50CAFEFD1A12}"/>
                </a:ext>
              </a:extLst>
            </p:cNvPr>
            <p:cNvGrpSpPr/>
            <p:nvPr/>
          </p:nvGrpSpPr>
          <p:grpSpPr>
            <a:xfrm>
              <a:off x="3159696" y="4492800"/>
              <a:ext cx="1177200" cy="150332"/>
              <a:chOff x="3154680" y="3519058"/>
              <a:chExt cx="5269230" cy="150332"/>
            </a:xfrm>
          </p:grpSpPr>
          <p:cxnSp>
            <p:nvCxnSpPr>
              <p:cNvPr id="38" name="Straight Connector 37">
                <a:extLst>
                  <a:ext uri="{FF2B5EF4-FFF2-40B4-BE49-F238E27FC236}">
                    <a16:creationId xmlns:a16="http://schemas.microsoft.com/office/drawing/2014/main" id="{4FB1328C-0606-C84F-9C3B-4F2708E95F53}"/>
                  </a:ext>
                </a:extLst>
              </p:cNvPr>
              <p:cNvCxnSpPr/>
              <p:nvPr/>
            </p:nvCxnSpPr>
            <p:spPr>
              <a:xfrm>
                <a:off x="3154680" y="3531870"/>
                <a:ext cx="5269230" cy="0"/>
              </a:xfrm>
              <a:prstGeom prst="line">
                <a:avLst/>
              </a:prstGeom>
              <a:ln w="28575">
                <a:solidFill>
                  <a:srgbClr val="FA7F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1982AC5-DD08-5145-B6D8-E29031E25BCB}"/>
                  </a:ext>
                </a:extLst>
              </p:cNvPr>
              <p:cNvCxnSpPr/>
              <p:nvPr/>
            </p:nvCxnSpPr>
            <p:spPr>
              <a:xfrm>
                <a:off x="3167916" y="3519058"/>
                <a:ext cx="0" cy="148590"/>
              </a:xfrm>
              <a:prstGeom prst="line">
                <a:avLst/>
              </a:prstGeom>
              <a:ln w="28575">
                <a:solidFill>
                  <a:srgbClr val="FA7F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3DD081-4E6E-EE46-85C7-616C4DDA6D34}"/>
                  </a:ext>
                </a:extLst>
              </p:cNvPr>
              <p:cNvCxnSpPr/>
              <p:nvPr/>
            </p:nvCxnSpPr>
            <p:spPr>
              <a:xfrm>
                <a:off x="8411844" y="3520800"/>
                <a:ext cx="0" cy="148590"/>
              </a:xfrm>
              <a:prstGeom prst="line">
                <a:avLst/>
              </a:prstGeom>
              <a:ln w="28575">
                <a:solidFill>
                  <a:srgbClr val="FA7F36"/>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E673BD2C-232B-DC4C-A273-98A194A6BE64}"/>
                </a:ext>
              </a:extLst>
            </p:cNvPr>
            <p:cNvSpPr txBox="1"/>
            <p:nvPr/>
          </p:nvSpPr>
          <p:spPr>
            <a:xfrm>
              <a:off x="3340611" y="4325840"/>
              <a:ext cx="825867" cy="369332"/>
            </a:xfrm>
            <a:prstGeom prst="rect">
              <a:avLst/>
            </a:prstGeom>
            <a:solidFill>
              <a:schemeClr val="bg1"/>
            </a:solidFill>
          </p:spPr>
          <p:txBody>
            <a:bodyPr wrap="none" rtlCol="0">
              <a:spAutoFit/>
            </a:bodyPr>
            <a:lstStyle/>
            <a:p>
              <a:r>
                <a:rPr lang="en-US" b="1" dirty="0">
                  <a:solidFill>
                    <a:srgbClr val="FA7F36"/>
                  </a:solidFill>
                </a:rPr>
                <a:t>↓ 64%</a:t>
              </a:r>
            </a:p>
          </p:txBody>
        </p:sp>
      </p:grpSp>
      <p:grpSp>
        <p:nvGrpSpPr>
          <p:cNvPr id="20" name="Group 19">
            <a:extLst>
              <a:ext uri="{FF2B5EF4-FFF2-40B4-BE49-F238E27FC236}">
                <a16:creationId xmlns:a16="http://schemas.microsoft.com/office/drawing/2014/main" id="{558C8F55-7320-0544-8A72-052705044E77}"/>
              </a:ext>
            </a:extLst>
          </p:cNvPr>
          <p:cNvGrpSpPr/>
          <p:nvPr/>
        </p:nvGrpSpPr>
        <p:grpSpPr>
          <a:xfrm>
            <a:off x="8409312" y="3003219"/>
            <a:ext cx="1177200" cy="369332"/>
            <a:chOff x="8409312" y="3347701"/>
            <a:chExt cx="1177200" cy="369332"/>
          </a:xfrm>
        </p:grpSpPr>
        <p:grpSp>
          <p:nvGrpSpPr>
            <p:cNvPr id="42" name="Group 41">
              <a:extLst>
                <a:ext uri="{FF2B5EF4-FFF2-40B4-BE49-F238E27FC236}">
                  <a16:creationId xmlns:a16="http://schemas.microsoft.com/office/drawing/2014/main" id="{B38EF8F9-C2EC-3045-900A-FDA37BCEB2BB}"/>
                </a:ext>
              </a:extLst>
            </p:cNvPr>
            <p:cNvGrpSpPr/>
            <p:nvPr/>
          </p:nvGrpSpPr>
          <p:grpSpPr>
            <a:xfrm>
              <a:off x="8409312" y="3520800"/>
              <a:ext cx="1177200" cy="150332"/>
              <a:chOff x="4311999" y="4910137"/>
              <a:chExt cx="5269230" cy="150332"/>
            </a:xfrm>
          </p:grpSpPr>
          <p:cxnSp>
            <p:nvCxnSpPr>
              <p:cNvPr id="43" name="Straight Connector 42">
                <a:extLst>
                  <a:ext uri="{FF2B5EF4-FFF2-40B4-BE49-F238E27FC236}">
                    <a16:creationId xmlns:a16="http://schemas.microsoft.com/office/drawing/2014/main" id="{52C91800-2008-654B-B407-D5BABB23157D}"/>
                  </a:ext>
                </a:extLst>
              </p:cNvPr>
              <p:cNvCxnSpPr/>
              <p:nvPr/>
            </p:nvCxnSpPr>
            <p:spPr>
              <a:xfrm>
                <a:off x="4311999" y="4922949"/>
                <a:ext cx="526923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FDBF81-D230-DD4B-B495-174E457D696A}"/>
                  </a:ext>
                </a:extLst>
              </p:cNvPr>
              <p:cNvCxnSpPr/>
              <p:nvPr/>
            </p:nvCxnSpPr>
            <p:spPr>
              <a:xfrm>
                <a:off x="4325235" y="4910137"/>
                <a:ext cx="0" cy="14859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9901D4-6E48-F142-BD06-735E406771A4}"/>
                  </a:ext>
                </a:extLst>
              </p:cNvPr>
              <p:cNvCxnSpPr/>
              <p:nvPr/>
            </p:nvCxnSpPr>
            <p:spPr>
              <a:xfrm>
                <a:off x="9563908" y="4911879"/>
                <a:ext cx="0" cy="14859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80BE2C62-CA83-C447-A462-7ADE833C0DED}"/>
                </a:ext>
              </a:extLst>
            </p:cNvPr>
            <p:cNvSpPr txBox="1"/>
            <p:nvPr/>
          </p:nvSpPr>
          <p:spPr>
            <a:xfrm>
              <a:off x="8571011" y="3347701"/>
              <a:ext cx="825867" cy="369332"/>
            </a:xfrm>
            <a:prstGeom prst="rect">
              <a:avLst/>
            </a:prstGeom>
            <a:solidFill>
              <a:schemeClr val="bg1"/>
            </a:solidFill>
          </p:spPr>
          <p:txBody>
            <a:bodyPr wrap="none" rtlCol="0">
              <a:spAutoFit/>
            </a:bodyPr>
            <a:lstStyle/>
            <a:p>
              <a:r>
                <a:rPr lang="en-US" b="1" dirty="0">
                  <a:solidFill>
                    <a:srgbClr val="0070C0"/>
                  </a:solidFill>
                </a:rPr>
                <a:t>↓ 80%</a:t>
              </a:r>
            </a:p>
          </p:txBody>
        </p:sp>
      </p:grpSp>
    </p:spTree>
    <p:extLst>
      <p:ext uri="{BB962C8B-B14F-4D97-AF65-F5344CB8AC3E}">
        <p14:creationId xmlns:p14="http://schemas.microsoft.com/office/powerpoint/2010/main" val="222435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6">
            <a:extLst>
              <a:ext uri="{FF2B5EF4-FFF2-40B4-BE49-F238E27FC236}">
                <a16:creationId xmlns:a16="http://schemas.microsoft.com/office/drawing/2014/main" id="{778612E7-5852-774E-B258-F445533A3811}"/>
              </a:ext>
            </a:extLst>
          </p:cNvPr>
          <p:cNvSpPr txBox="1">
            <a:spLocks noChangeArrowheads="1"/>
          </p:cNvSpPr>
          <p:nvPr/>
        </p:nvSpPr>
        <p:spPr bwMode="auto">
          <a:xfrm>
            <a:off x="2799432" y="5472000"/>
            <a:ext cx="71525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latin typeface="Arial" panose="020B0604020202020204" pitchFamily="34" charset="0"/>
              </a:rPr>
              <a:t>&gt;48h </a:t>
            </a:r>
          </a:p>
          <a:p>
            <a:pPr algn="ctr">
              <a:lnSpc>
                <a:spcPct val="80000"/>
              </a:lnSpc>
              <a:spcBef>
                <a:spcPct val="0"/>
              </a:spcBef>
              <a:buFontTx/>
              <a:buNone/>
            </a:pPr>
            <a:r>
              <a:rPr lang="en-US" altLang="en-US" sz="1600" b="1" dirty="0">
                <a:latin typeface="Arial" panose="020B0604020202020204" pitchFamily="34" charset="0"/>
              </a:rPr>
              <a:t>ADW</a:t>
            </a:r>
          </a:p>
        </p:txBody>
      </p:sp>
      <p:sp>
        <p:nvSpPr>
          <p:cNvPr id="18" name="TextBox 89">
            <a:extLst>
              <a:ext uri="{FF2B5EF4-FFF2-40B4-BE49-F238E27FC236}">
                <a16:creationId xmlns:a16="http://schemas.microsoft.com/office/drawing/2014/main" id="{2C59A115-DAE6-D144-A31E-2B592FAF4BF5}"/>
              </a:ext>
            </a:extLst>
          </p:cNvPr>
          <p:cNvSpPr txBox="1">
            <a:spLocks noChangeArrowheads="1"/>
          </p:cNvSpPr>
          <p:nvPr/>
        </p:nvSpPr>
        <p:spPr bwMode="auto">
          <a:xfrm>
            <a:off x="8537050" y="2332800"/>
            <a:ext cx="883575" cy="646331"/>
          </a:xfrm>
          <a:prstGeom prst="rect">
            <a:avLst/>
          </a:prstGeom>
          <a:solidFill>
            <a:srgbClr val="7030A0"/>
          </a:solidFill>
          <a:ln w="9525">
            <a:solidFill>
              <a:schemeClr val="bg1"/>
            </a:solidFill>
            <a:miter lim="800000"/>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6 trials</a:t>
            </a:r>
          </a:p>
          <a:p>
            <a:pPr algn="ctr">
              <a:spcBef>
                <a:spcPct val="0"/>
              </a:spcBef>
              <a:buFontTx/>
              <a:buNone/>
            </a:pPr>
            <a:r>
              <a:rPr lang="en-US" altLang="en-US" sz="1200" b="1" dirty="0">
                <a:solidFill>
                  <a:schemeClr val="bg1"/>
                </a:solidFill>
                <a:latin typeface="Arial" panose="020B0604020202020204" pitchFamily="34" charset="0"/>
              </a:rPr>
              <a:t>30 events</a:t>
            </a:r>
          </a:p>
          <a:p>
            <a:pPr algn="ctr">
              <a:spcBef>
                <a:spcPct val="0"/>
              </a:spcBef>
              <a:buFontTx/>
              <a:buNone/>
            </a:pPr>
            <a:r>
              <a:rPr lang="en-US" altLang="en-US" sz="1200" b="1" dirty="0">
                <a:solidFill>
                  <a:schemeClr val="bg1"/>
                </a:solidFill>
                <a:latin typeface="Arial" panose="020B0604020202020204" pitchFamily="34" charset="0"/>
              </a:rPr>
              <a:t>7,653 pts</a:t>
            </a:r>
          </a:p>
        </p:txBody>
      </p:sp>
      <p:sp>
        <p:nvSpPr>
          <p:cNvPr id="21" name="TextBox 20">
            <a:extLst>
              <a:ext uri="{FF2B5EF4-FFF2-40B4-BE49-F238E27FC236}">
                <a16:creationId xmlns:a16="http://schemas.microsoft.com/office/drawing/2014/main" id="{84FFA313-C847-8142-89C1-F660762B7CB4}"/>
              </a:ext>
            </a:extLst>
          </p:cNvPr>
          <p:cNvSpPr txBox="1">
            <a:spLocks noChangeArrowheads="1"/>
          </p:cNvSpPr>
          <p:nvPr/>
        </p:nvSpPr>
        <p:spPr bwMode="auto">
          <a:xfrm rot="16200000">
            <a:off x="5845730" y="4143600"/>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23" name="Chart 65">
            <a:extLst>
              <a:ext uri="{FF2B5EF4-FFF2-40B4-BE49-F238E27FC236}">
                <a16:creationId xmlns:a16="http://schemas.microsoft.com/office/drawing/2014/main" id="{872BFDA9-A34F-9B4B-A46F-E21117E9366C}"/>
              </a:ext>
            </a:extLst>
          </p:cNvPr>
          <p:cNvGraphicFramePr>
            <a:graphicFrameLocks/>
          </p:cNvGraphicFramePr>
          <p:nvPr>
            <p:extLst/>
          </p:nvPr>
        </p:nvGraphicFramePr>
        <p:xfrm>
          <a:off x="7428962" y="3006000"/>
          <a:ext cx="2865437" cy="261746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66">
            <a:extLst>
              <a:ext uri="{FF2B5EF4-FFF2-40B4-BE49-F238E27FC236}">
                <a16:creationId xmlns:a16="http://schemas.microsoft.com/office/drawing/2014/main" id="{06C07D64-5FF0-AD4A-9697-76C8358FBCF7}"/>
              </a:ext>
            </a:extLst>
          </p:cNvPr>
          <p:cNvSpPr txBox="1">
            <a:spLocks noChangeArrowheads="1"/>
          </p:cNvSpPr>
          <p:nvPr/>
        </p:nvSpPr>
        <p:spPr bwMode="auto">
          <a:xfrm>
            <a:off x="7918853"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7030A0"/>
                </a:solidFill>
                <a:latin typeface="Arial" panose="020B0604020202020204" pitchFamily="34" charset="0"/>
              </a:rPr>
              <a:t>&gt;48h CV</a:t>
            </a:r>
          </a:p>
          <a:p>
            <a:pPr algn="ctr">
              <a:lnSpc>
                <a:spcPct val="80000"/>
              </a:lnSpc>
              <a:spcBef>
                <a:spcPct val="0"/>
              </a:spcBef>
              <a:buFontTx/>
              <a:buNone/>
            </a:pPr>
            <a:r>
              <a:rPr lang="en-US" altLang="en-US" sz="1600" b="1" dirty="0">
                <a:solidFill>
                  <a:srgbClr val="7030A0"/>
                </a:solidFill>
                <a:latin typeface="Arial" panose="020B0604020202020204" pitchFamily="34" charset="0"/>
              </a:rPr>
              <a:t>ADW</a:t>
            </a:r>
          </a:p>
        </p:txBody>
      </p:sp>
      <p:sp>
        <p:nvSpPr>
          <p:cNvPr id="25" name="TextBox 67">
            <a:extLst>
              <a:ext uri="{FF2B5EF4-FFF2-40B4-BE49-F238E27FC236}">
                <a16:creationId xmlns:a16="http://schemas.microsoft.com/office/drawing/2014/main" id="{0B33DC9A-10AA-6F44-9187-3DD5A7584889}"/>
              </a:ext>
            </a:extLst>
          </p:cNvPr>
          <p:cNvSpPr txBox="1">
            <a:spLocks noChangeArrowheads="1"/>
          </p:cNvSpPr>
          <p:nvPr/>
        </p:nvSpPr>
        <p:spPr bwMode="auto">
          <a:xfrm>
            <a:off x="9061853"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7030A0"/>
                </a:solidFill>
                <a:latin typeface="Arial" panose="020B0604020202020204" pitchFamily="34" charset="0"/>
              </a:rPr>
              <a:t>&gt;48h CV</a:t>
            </a:r>
          </a:p>
          <a:p>
            <a:pPr algn="ctr">
              <a:lnSpc>
                <a:spcPct val="80000"/>
              </a:lnSpc>
              <a:spcBef>
                <a:spcPct val="0"/>
              </a:spcBef>
              <a:buFontTx/>
              <a:buNone/>
            </a:pPr>
            <a:r>
              <a:rPr lang="en-US" altLang="en-US" sz="1600" b="1" dirty="0">
                <a:solidFill>
                  <a:srgbClr val="7030A0"/>
                </a:solidFill>
                <a:latin typeface="Arial" panose="020B0604020202020204" pitchFamily="34" charset="0"/>
              </a:rPr>
              <a:t>NOAC</a:t>
            </a:r>
          </a:p>
        </p:txBody>
      </p:sp>
      <p:sp>
        <p:nvSpPr>
          <p:cNvPr id="26" name="TextBox 68">
            <a:extLst>
              <a:ext uri="{FF2B5EF4-FFF2-40B4-BE49-F238E27FC236}">
                <a16:creationId xmlns:a16="http://schemas.microsoft.com/office/drawing/2014/main" id="{B62C3893-D649-9643-AEC6-13CE3309512E}"/>
              </a:ext>
            </a:extLst>
          </p:cNvPr>
          <p:cNvSpPr txBox="1">
            <a:spLocks noChangeArrowheads="1"/>
          </p:cNvSpPr>
          <p:nvPr/>
        </p:nvSpPr>
        <p:spPr bwMode="auto">
          <a:xfrm>
            <a:off x="9280524" y="4786650"/>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7030A0"/>
                </a:solidFill>
                <a:latin typeface="Arial" panose="020B0604020202020204" pitchFamily="34" charset="0"/>
              </a:rPr>
              <a:t>0.31</a:t>
            </a:r>
          </a:p>
        </p:txBody>
      </p:sp>
      <p:sp>
        <p:nvSpPr>
          <p:cNvPr id="27" name="TextBox 74">
            <a:extLst>
              <a:ext uri="{FF2B5EF4-FFF2-40B4-BE49-F238E27FC236}">
                <a16:creationId xmlns:a16="http://schemas.microsoft.com/office/drawing/2014/main" id="{A5F78DEC-7B4D-9349-8EE8-11F4A2E70150}"/>
              </a:ext>
            </a:extLst>
          </p:cNvPr>
          <p:cNvSpPr txBox="1">
            <a:spLocks noChangeArrowheads="1"/>
          </p:cNvSpPr>
          <p:nvPr/>
        </p:nvSpPr>
        <p:spPr bwMode="auto">
          <a:xfrm>
            <a:off x="8117227" y="4649163"/>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7030A0"/>
                </a:solidFill>
                <a:latin typeface="Arial" panose="020B0604020202020204" pitchFamily="34" charset="0"/>
              </a:rPr>
              <a:t>0.46</a:t>
            </a:r>
          </a:p>
        </p:txBody>
      </p:sp>
      <p:sp>
        <p:nvSpPr>
          <p:cNvPr id="30" name="TextBox 58">
            <a:extLst>
              <a:ext uri="{FF2B5EF4-FFF2-40B4-BE49-F238E27FC236}">
                <a16:creationId xmlns:a16="http://schemas.microsoft.com/office/drawing/2014/main" id="{867EEE6C-E4CF-954D-B763-09567E20B3B5}"/>
              </a:ext>
            </a:extLst>
          </p:cNvPr>
          <p:cNvSpPr txBox="1">
            <a:spLocks noChangeArrowheads="1"/>
          </p:cNvSpPr>
          <p:nvPr/>
        </p:nvSpPr>
        <p:spPr bwMode="auto">
          <a:xfrm>
            <a:off x="8183954" y="1710000"/>
            <a:ext cx="1595309"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AFTER CV</a:t>
            </a:r>
          </a:p>
        </p:txBody>
      </p:sp>
      <p:sp>
        <p:nvSpPr>
          <p:cNvPr id="31" name="Text Box 27">
            <a:extLst>
              <a:ext uri="{FF2B5EF4-FFF2-40B4-BE49-F238E27FC236}">
                <a16:creationId xmlns:a16="http://schemas.microsoft.com/office/drawing/2014/main" id="{D9035D15-8B88-014E-AE23-2E563EF30DB9}"/>
              </a:ext>
            </a:extLst>
          </p:cNvPr>
          <p:cNvSpPr txBox="1">
            <a:spLocks noChangeArrowheads="1"/>
          </p:cNvSpPr>
          <p:nvPr/>
        </p:nvSpPr>
        <p:spPr bwMode="auto">
          <a:xfrm>
            <a:off x="7131109" y="5896800"/>
            <a:ext cx="372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7030A0"/>
                </a:solidFill>
                <a:latin typeface="Arial" panose="020B0604020202020204" pitchFamily="34" charset="0"/>
              </a:rPr>
              <a:t>from 3 NOAC pivotal trials and 3 NOAC CV RTCs </a:t>
            </a:r>
          </a:p>
        </p:txBody>
      </p:sp>
      <p:sp>
        <p:nvSpPr>
          <p:cNvPr id="38" name="Title 1">
            <a:extLst>
              <a:ext uri="{FF2B5EF4-FFF2-40B4-BE49-F238E27FC236}">
                <a16:creationId xmlns:a16="http://schemas.microsoft.com/office/drawing/2014/main" id="{63C5A59A-6F2D-1E49-AC65-9506DCB2C28E}"/>
              </a:ext>
            </a:extLst>
          </p:cNvPr>
          <p:cNvSpPr>
            <a:spLocks noGrp="1"/>
          </p:cNvSpPr>
          <p:nvPr>
            <p:ph type="title"/>
          </p:nvPr>
        </p:nvSpPr>
        <p:spPr>
          <a:xfrm>
            <a:off x="694541" y="347939"/>
            <a:ext cx="10842629" cy="1216935"/>
          </a:xfrm>
        </p:spPr>
        <p:txBody>
          <a:bodyPr>
            <a:noAutofit/>
          </a:bodyPr>
          <a:lstStyle/>
          <a:p>
            <a:pPr algn="ctr"/>
            <a:r>
              <a:rPr lang="en-CA" b="1" dirty="0">
                <a:solidFill>
                  <a:srgbClr val="941100"/>
                </a:solidFill>
              </a:rPr>
              <a:t>WHAT ARE THE CONTEMPORARY RATES OF THROMBOEMBOLISM AFTER CV OF AF?</a:t>
            </a:r>
          </a:p>
        </p:txBody>
      </p:sp>
      <p:grpSp>
        <p:nvGrpSpPr>
          <p:cNvPr id="39" name="Group 38">
            <a:extLst>
              <a:ext uri="{FF2B5EF4-FFF2-40B4-BE49-F238E27FC236}">
                <a16:creationId xmlns:a16="http://schemas.microsoft.com/office/drawing/2014/main" id="{98FCB582-138D-3D43-85D9-E00D89EC3E65}"/>
              </a:ext>
            </a:extLst>
          </p:cNvPr>
          <p:cNvGrpSpPr/>
          <p:nvPr/>
        </p:nvGrpSpPr>
        <p:grpSpPr>
          <a:xfrm>
            <a:off x="3154680" y="3343386"/>
            <a:ext cx="5269230" cy="369332"/>
            <a:chOff x="3154680" y="3343386"/>
            <a:chExt cx="5269230" cy="369332"/>
          </a:xfrm>
        </p:grpSpPr>
        <p:grpSp>
          <p:nvGrpSpPr>
            <p:cNvPr id="40" name="Group 39">
              <a:extLst>
                <a:ext uri="{FF2B5EF4-FFF2-40B4-BE49-F238E27FC236}">
                  <a16:creationId xmlns:a16="http://schemas.microsoft.com/office/drawing/2014/main" id="{5AFAC746-4B3B-B841-942B-275ED798C8EC}"/>
                </a:ext>
              </a:extLst>
            </p:cNvPr>
            <p:cNvGrpSpPr/>
            <p:nvPr/>
          </p:nvGrpSpPr>
          <p:grpSpPr>
            <a:xfrm>
              <a:off x="3154680" y="3519058"/>
              <a:ext cx="5269230" cy="150332"/>
              <a:chOff x="3154680" y="3519058"/>
              <a:chExt cx="5269230" cy="150332"/>
            </a:xfrm>
          </p:grpSpPr>
          <p:cxnSp>
            <p:nvCxnSpPr>
              <p:cNvPr id="42" name="Straight Connector 41">
                <a:extLst>
                  <a:ext uri="{FF2B5EF4-FFF2-40B4-BE49-F238E27FC236}">
                    <a16:creationId xmlns:a16="http://schemas.microsoft.com/office/drawing/2014/main" id="{52BC4BC0-7663-EA45-998B-7A9C0BBD6C7B}"/>
                  </a:ext>
                </a:extLst>
              </p:cNvPr>
              <p:cNvCxnSpPr/>
              <p:nvPr/>
            </p:nvCxnSpPr>
            <p:spPr>
              <a:xfrm>
                <a:off x="3154680" y="3531870"/>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520067-91C3-864D-AF1B-865C55D3C578}"/>
                  </a:ext>
                </a:extLst>
              </p:cNvPr>
              <p:cNvCxnSpPr/>
              <p:nvPr/>
            </p:nvCxnSpPr>
            <p:spPr>
              <a:xfrm>
                <a:off x="3167916" y="3519058"/>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84427-3F47-0D40-B67C-EEDB188899EF}"/>
                  </a:ext>
                </a:extLst>
              </p:cNvPr>
              <p:cNvCxnSpPr/>
              <p:nvPr/>
            </p:nvCxnSpPr>
            <p:spPr>
              <a:xfrm>
                <a:off x="8411844" y="3520800"/>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A2D04D68-A450-454C-86C3-5B8DCD56AE31}"/>
                </a:ext>
              </a:extLst>
            </p:cNvPr>
            <p:cNvSpPr txBox="1"/>
            <p:nvPr/>
          </p:nvSpPr>
          <p:spPr>
            <a:xfrm>
              <a:off x="5625295" y="3343386"/>
              <a:ext cx="954107" cy="369332"/>
            </a:xfrm>
            <a:prstGeom prst="rect">
              <a:avLst/>
            </a:prstGeom>
            <a:solidFill>
              <a:schemeClr val="bg1"/>
            </a:solidFill>
          </p:spPr>
          <p:txBody>
            <a:bodyPr wrap="none" rtlCol="0">
              <a:spAutoFit/>
            </a:bodyPr>
            <a:lstStyle/>
            <a:p>
              <a:r>
                <a:rPr lang="en-US" b="1" dirty="0">
                  <a:solidFill>
                    <a:srgbClr val="FC00F2"/>
                  </a:solidFill>
                </a:rPr>
                <a:t>↑ 329%</a:t>
              </a:r>
            </a:p>
          </p:txBody>
        </p:sp>
      </p:grpSp>
      <p:grpSp>
        <p:nvGrpSpPr>
          <p:cNvPr id="45" name="Group 44">
            <a:extLst>
              <a:ext uri="{FF2B5EF4-FFF2-40B4-BE49-F238E27FC236}">
                <a16:creationId xmlns:a16="http://schemas.microsoft.com/office/drawing/2014/main" id="{44C024F0-574B-6D4A-9588-91B3FE0937F2}"/>
              </a:ext>
            </a:extLst>
          </p:cNvPr>
          <p:cNvGrpSpPr/>
          <p:nvPr/>
        </p:nvGrpSpPr>
        <p:grpSpPr>
          <a:xfrm>
            <a:off x="4311999" y="4187786"/>
            <a:ext cx="5269230" cy="369332"/>
            <a:chOff x="4311999" y="4740368"/>
            <a:chExt cx="5269230" cy="369332"/>
          </a:xfrm>
        </p:grpSpPr>
        <p:grpSp>
          <p:nvGrpSpPr>
            <p:cNvPr id="46" name="Group 45">
              <a:extLst>
                <a:ext uri="{FF2B5EF4-FFF2-40B4-BE49-F238E27FC236}">
                  <a16:creationId xmlns:a16="http://schemas.microsoft.com/office/drawing/2014/main" id="{7244B7F2-90F2-314D-B77C-3589A7A2FE43}"/>
                </a:ext>
              </a:extLst>
            </p:cNvPr>
            <p:cNvGrpSpPr/>
            <p:nvPr/>
          </p:nvGrpSpPr>
          <p:grpSpPr>
            <a:xfrm>
              <a:off x="4311999" y="4910137"/>
              <a:ext cx="5269230" cy="150332"/>
              <a:chOff x="4311999" y="4910137"/>
              <a:chExt cx="5269230" cy="150332"/>
            </a:xfrm>
          </p:grpSpPr>
          <p:cxnSp>
            <p:nvCxnSpPr>
              <p:cNvPr id="48" name="Straight Connector 47">
                <a:extLst>
                  <a:ext uri="{FF2B5EF4-FFF2-40B4-BE49-F238E27FC236}">
                    <a16:creationId xmlns:a16="http://schemas.microsoft.com/office/drawing/2014/main" id="{0B94D2C4-5CC6-6F40-84FE-E97A689C971F}"/>
                  </a:ext>
                </a:extLst>
              </p:cNvPr>
              <p:cNvCxnSpPr/>
              <p:nvPr/>
            </p:nvCxnSpPr>
            <p:spPr>
              <a:xfrm>
                <a:off x="4311999" y="4922949"/>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CBD34D-979A-104C-858A-2FD8BC2B4E00}"/>
                  </a:ext>
                </a:extLst>
              </p:cNvPr>
              <p:cNvCxnSpPr/>
              <p:nvPr/>
            </p:nvCxnSpPr>
            <p:spPr>
              <a:xfrm>
                <a:off x="4325235" y="4910137"/>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669A8D9-48B3-4F42-9D4F-4A51AC81CDF5}"/>
                  </a:ext>
                </a:extLst>
              </p:cNvPr>
              <p:cNvCxnSpPr/>
              <p:nvPr/>
            </p:nvCxnSpPr>
            <p:spPr>
              <a:xfrm>
                <a:off x="9563908" y="4911879"/>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F73903E4-E26A-414E-97CA-BFB17862FE9B}"/>
                </a:ext>
              </a:extLst>
            </p:cNvPr>
            <p:cNvSpPr txBox="1"/>
            <p:nvPr/>
          </p:nvSpPr>
          <p:spPr>
            <a:xfrm>
              <a:off x="5638803" y="4740368"/>
              <a:ext cx="954107" cy="369332"/>
            </a:xfrm>
            <a:prstGeom prst="rect">
              <a:avLst/>
            </a:prstGeom>
            <a:solidFill>
              <a:schemeClr val="bg1"/>
            </a:solidFill>
          </p:spPr>
          <p:txBody>
            <a:bodyPr wrap="none" rtlCol="0">
              <a:spAutoFit/>
            </a:bodyPr>
            <a:lstStyle/>
            <a:p>
              <a:r>
                <a:rPr lang="en-US" b="1" dirty="0">
                  <a:solidFill>
                    <a:srgbClr val="FC00F2"/>
                  </a:solidFill>
                </a:rPr>
                <a:t>↑ 258%</a:t>
              </a:r>
            </a:p>
          </p:txBody>
        </p:sp>
      </p:grpSp>
      <p:sp>
        <p:nvSpPr>
          <p:cNvPr id="11" name="TextBox 10">
            <a:extLst>
              <a:ext uri="{FF2B5EF4-FFF2-40B4-BE49-F238E27FC236}">
                <a16:creationId xmlns:a16="http://schemas.microsoft.com/office/drawing/2014/main" id="{80BB846B-E8B9-AF4E-8729-2CBE154F67AA}"/>
              </a:ext>
            </a:extLst>
          </p:cNvPr>
          <p:cNvSpPr txBox="1">
            <a:spLocks noChangeArrowheads="1"/>
          </p:cNvSpPr>
          <p:nvPr/>
        </p:nvSpPr>
        <p:spPr bwMode="auto">
          <a:xfrm rot="16200000">
            <a:off x="590749" y="4143600"/>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13" name="Chart 65">
            <a:extLst>
              <a:ext uri="{FF2B5EF4-FFF2-40B4-BE49-F238E27FC236}">
                <a16:creationId xmlns:a16="http://schemas.microsoft.com/office/drawing/2014/main" id="{8F57BED8-AB95-BB45-9BFE-077D1299FCB4}"/>
              </a:ext>
            </a:extLst>
          </p:cNvPr>
          <p:cNvGraphicFramePr>
            <a:graphicFrameLocks/>
          </p:cNvGraphicFramePr>
          <p:nvPr>
            <p:extLst/>
          </p:nvPr>
        </p:nvGraphicFramePr>
        <p:xfrm>
          <a:off x="2173981" y="3006000"/>
          <a:ext cx="2865437" cy="2617463"/>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64">
            <a:extLst>
              <a:ext uri="{FF2B5EF4-FFF2-40B4-BE49-F238E27FC236}">
                <a16:creationId xmlns:a16="http://schemas.microsoft.com/office/drawing/2014/main" id="{6B7AC233-4229-CC41-A6E6-0E1FCA846FAB}"/>
              </a:ext>
            </a:extLst>
          </p:cNvPr>
          <p:cNvSpPr txBox="1">
            <a:spLocks noChangeArrowheads="1"/>
          </p:cNvSpPr>
          <p:nvPr/>
        </p:nvSpPr>
        <p:spPr bwMode="auto">
          <a:xfrm>
            <a:off x="2171751" y="1710000"/>
            <a:ext cx="3167504" cy="430887"/>
          </a:xfrm>
          <a:prstGeom prst="rect">
            <a:avLst/>
          </a:prstGeom>
          <a:solidFill>
            <a:srgbClr val="000000"/>
          </a:solidFill>
          <a:ln w="2857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200" b="1" dirty="0">
                <a:solidFill>
                  <a:schemeClr val="bg1"/>
                </a:solidFill>
                <a:latin typeface="Arial" panose="020B0604020202020204" pitchFamily="34" charset="0"/>
              </a:rPr>
              <a:t>IRRESPECTIVE OF CV</a:t>
            </a:r>
          </a:p>
        </p:txBody>
      </p:sp>
      <p:sp>
        <p:nvSpPr>
          <p:cNvPr id="32" name="TextBox 60">
            <a:extLst>
              <a:ext uri="{FF2B5EF4-FFF2-40B4-BE49-F238E27FC236}">
                <a16:creationId xmlns:a16="http://schemas.microsoft.com/office/drawing/2014/main" id="{7D61155B-D8A7-B349-A97B-3E7D9A638724}"/>
              </a:ext>
            </a:extLst>
          </p:cNvPr>
          <p:cNvSpPr txBox="1">
            <a:spLocks noChangeArrowheads="1"/>
          </p:cNvSpPr>
          <p:nvPr/>
        </p:nvSpPr>
        <p:spPr bwMode="auto">
          <a:xfrm>
            <a:off x="3046413" y="2332800"/>
            <a:ext cx="1473200" cy="646113"/>
          </a:xfrm>
          <a:prstGeom prst="rect">
            <a:avLst/>
          </a:prstGeom>
          <a:solidFill>
            <a:srgbClr val="0D0D0D"/>
          </a:solidFill>
          <a:ln w="9525">
            <a:solidFill>
              <a:schemeClr val="bg1"/>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4 trials</a:t>
            </a:r>
          </a:p>
          <a:p>
            <a:pPr algn="ctr">
              <a:spcBef>
                <a:spcPct val="0"/>
              </a:spcBef>
              <a:buFontTx/>
              <a:buNone/>
            </a:pPr>
            <a:r>
              <a:rPr lang="en-US" altLang="en-US" sz="1200" b="1" dirty="0">
                <a:solidFill>
                  <a:schemeClr val="bg1"/>
                </a:solidFill>
                <a:latin typeface="Arial" panose="020B0604020202020204" pitchFamily="34" charset="0"/>
              </a:rPr>
              <a:t>1088 events</a:t>
            </a:r>
          </a:p>
          <a:p>
            <a:pPr algn="ctr">
              <a:spcBef>
                <a:spcPct val="0"/>
              </a:spcBef>
              <a:buFontTx/>
              <a:buNone/>
            </a:pPr>
            <a:r>
              <a:rPr lang="en-US" altLang="en-US" sz="1200" b="1" dirty="0">
                <a:solidFill>
                  <a:schemeClr val="bg1"/>
                </a:solidFill>
                <a:latin typeface="Arial" panose="020B0604020202020204" pitchFamily="34" charset="0"/>
              </a:rPr>
              <a:t> 71,381 pts</a:t>
            </a:r>
          </a:p>
        </p:txBody>
      </p:sp>
      <p:sp>
        <p:nvSpPr>
          <p:cNvPr id="16" name="TextBox 68">
            <a:extLst>
              <a:ext uri="{FF2B5EF4-FFF2-40B4-BE49-F238E27FC236}">
                <a16:creationId xmlns:a16="http://schemas.microsoft.com/office/drawing/2014/main" id="{9717941A-F23A-564F-86C5-17AAF20DA116}"/>
              </a:ext>
            </a:extLst>
          </p:cNvPr>
          <p:cNvSpPr txBox="1">
            <a:spLocks noChangeArrowheads="1"/>
          </p:cNvSpPr>
          <p:nvPr/>
        </p:nvSpPr>
        <p:spPr bwMode="auto">
          <a:xfrm>
            <a:off x="4025543" y="4966245"/>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latin typeface="Arial" panose="020B0604020202020204" pitchFamily="34" charset="0"/>
              </a:rPr>
              <a:t>0.12</a:t>
            </a:r>
          </a:p>
        </p:txBody>
      </p:sp>
      <p:sp>
        <p:nvSpPr>
          <p:cNvPr id="17" name="TextBox 74">
            <a:extLst>
              <a:ext uri="{FF2B5EF4-FFF2-40B4-BE49-F238E27FC236}">
                <a16:creationId xmlns:a16="http://schemas.microsoft.com/office/drawing/2014/main" id="{9B0FFE87-5F9C-7B40-B2B8-79DA90F179F8}"/>
              </a:ext>
            </a:extLst>
          </p:cNvPr>
          <p:cNvSpPr txBox="1">
            <a:spLocks noChangeArrowheads="1"/>
          </p:cNvSpPr>
          <p:nvPr/>
        </p:nvSpPr>
        <p:spPr bwMode="auto">
          <a:xfrm>
            <a:off x="2862246" y="4951535"/>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latin typeface="Arial" panose="020B0604020202020204" pitchFamily="34" charset="0"/>
              </a:rPr>
              <a:t>0.14</a:t>
            </a:r>
          </a:p>
        </p:txBody>
      </p:sp>
      <p:sp>
        <p:nvSpPr>
          <p:cNvPr id="15" name="TextBox 67">
            <a:extLst>
              <a:ext uri="{FF2B5EF4-FFF2-40B4-BE49-F238E27FC236}">
                <a16:creationId xmlns:a16="http://schemas.microsoft.com/office/drawing/2014/main" id="{A2A19CE8-5CFB-D040-B0A9-ECBE556A51C5}"/>
              </a:ext>
            </a:extLst>
          </p:cNvPr>
          <p:cNvSpPr txBox="1">
            <a:spLocks noChangeArrowheads="1"/>
          </p:cNvSpPr>
          <p:nvPr/>
        </p:nvSpPr>
        <p:spPr bwMode="auto">
          <a:xfrm>
            <a:off x="3906364" y="5472000"/>
            <a:ext cx="78739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latin typeface="Arial" panose="020B0604020202020204" pitchFamily="34" charset="0"/>
              </a:rPr>
              <a:t>&gt;48h </a:t>
            </a:r>
          </a:p>
          <a:p>
            <a:pPr algn="ctr">
              <a:lnSpc>
                <a:spcPct val="80000"/>
              </a:lnSpc>
              <a:spcBef>
                <a:spcPct val="0"/>
              </a:spcBef>
              <a:buFontTx/>
              <a:buNone/>
            </a:pPr>
            <a:r>
              <a:rPr lang="en-US" altLang="en-US" sz="1600" b="1" dirty="0">
                <a:latin typeface="Arial" panose="020B0604020202020204" pitchFamily="34" charset="0"/>
              </a:rPr>
              <a:t>NOAC</a:t>
            </a:r>
          </a:p>
        </p:txBody>
      </p:sp>
      <p:sp>
        <p:nvSpPr>
          <p:cNvPr id="34" name="Text Box 27">
            <a:extLst>
              <a:ext uri="{FF2B5EF4-FFF2-40B4-BE49-F238E27FC236}">
                <a16:creationId xmlns:a16="http://schemas.microsoft.com/office/drawing/2014/main" id="{1A0C3458-4258-7345-A9D1-C58FEB836931}"/>
              </a:ext>
            </a:extLst>
          </p:cNvPr>
          <p:cNvSpPr txBox="1">
            <a:spLocks noChangeArrowheads="1"/>
          </p:cNvSpPr>
          <p:nvPr/>
        </p:nvSpPr>
        <p:spPr bwMode="auto">
          <a:xfrm>
            <a:off x="2673047" y="5896800"/>
            <a:ext cx="210364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latin typeface="Arial" panose="020B0604020202020204" pitchFamily="34" charset="0"/>
              </a:rPr>
              <a:t>from 4 NOAC pivotal trials </a:t>
            </a:r>
          </a:p>
        </p:txBody>
      </p:sp>
      <p:grpSp>
        <p:nvGrpSpPr>
          <p:cNvPr id="51" name="Group 50">
            <a:extLst>
              <a:ext uri="{FF2B5EF4-FFF2-40B4-BE49-F238E27FC236}">
                <a16:creationId xmlns:a16="http://schemas.microsoft.com/office/drawing/2014/main" id="{45CF1A08-A5D1-744D-A0FB-91496799CE3C}"/>
              </a:ext>
            </a:extLst>
          </p:cNvPr>
          <p:cNvGrpSpPr/>
          <p:nvPr/>
        </p:nvGrpSpPr>
        <p:grpSpPr>
          <a:xfrm>
            <a:off x="3159696" y="4188194"/>
            <a:ext cx="1177200" cy="369332"/>
            <a:chOff x="3159696" y="4325840"/>
            <a:chExt cx="1177200" cy="369332"/>
          </a:xfrm>
        </p:grpSpPr>
        <p:grpSp>
          <p:nvGrpSpPr>
            <p:cNvPr id="52" name="Group 51">
              <a:extLst>
                <a:ext uri="{FF2B5EF4-FFF2-40B4-BE49-F238E27FC236}">
                  <a16:creationId xmlns:a16="http://schemas.microsoft.com/office/drawing/2014/main" id="{E18CCBEB-9212-904B-9E33-2750C22FD568}"/>
                </a:ext>
              </a:extLst>
            </p:cNvPr>
            <p:cNvGrpSpPr/>
            <p:nvPr/>
          </p:nvGrpSpPr>
          <p:grpSpPr>
            <a:xfrm>
              <a:off x="3159696" y="4492800"/>
              <a:ext cx="1177200" cy="150332"/>
              <a:chOff x="3154680" y="3519058"/>
              <a:chExt cx="5269230" cy="150332"/>
            </a:xfrm>
          </p:grpSpPr>
          <p:cxnSp>
            <p:nvCxnSpPr>
              <p:cNvPr id="54" name="Straight Connector 53">
                <a:extLst>
                  <a:ext uri="{FF2B5EF4-FFF2-40B4-BE49-F238E27FC236}">
                    <a16:creationId xmlns:a16="http://schemas.microsoft.com/office/drawing/2014/main" id="{A223AD3A-C179-B749-B034-6D05037784A4}"/>
                  </a:ext>
                </a:extLst>
              </p:cNvPr>
              <p:cNvCxnSpPr/>
              <p:nvPr/>
            </p:nvCxnSpPr>
            <p:spPr>
              <a:xfrm>
                <a:off x="3154680" y="3531870"/>
                <a:ext cx="526923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623118E-09A2-C043-8B5E-585D2DEA6AD3}"/>
                  </a:ext>
                </a:extLst>
              </p:cNvPr>
              <p:cNvCxnSpPr/>
              <p:nvPr/>
            </p:nvCxnSpPr>
            <p:spPr>
              <a:xfrm>
                <a:off x="3167916" y="3519058"/>
                <a:ext cx="0" cy="14859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9C14C0C-A20C-F140-A787-7145E4C08C7B}"/>
                  </a:ext>
                </a:extLst>
              </p:cNvPr>
              <p:cNvCxnSpPr/>
              <p:nvPr/>
            </p:nvCxnSpPr>
            <p:spPr>
              <a:xfrm>
                <a:off x="8411844" y="3520800"/>
                <a:ext cx="0" cy="14859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F35EBF0C-EE1B-DF41-90CB-8EE8A08D4706}"/>
                </a:ext>
              </a:extLst>
            </p:cNvPr>
            <p:cNvSpPr txBox="1"/>
            <p:nvPr/>
          </p:nvSpPr>
          <p:spPr>
            <a:xfrm>
              <a:off x="3340611" y="4325840"/>
              <a:ext cx="825867" cy="369332"/>
            </a:xfrm>
            <a:prstGeom prst="rect">
              <a:avLst/>
            </a:prstGeom>
            <a:solidFill>
              <a:schemeClr val="bg1"/>
            </a:solidFill>
          </p:spPr>
          <p:txBody>
            <a:bodyPr wrap="none" rtlCol="0">
              <a:spAutoFit/>
            </a:bodyPr>
            <a:lstStyle/>
            <a:p>
              <a:r>
                <a:rPr lang="en-US" b="1" dirty="0"/>
                <a:t>↓ 14%</a:t>
              </a:r>
            </a:p>
          </p:txBody>
        </p:sp>
      </p:grpSp>
      <p:grpSp>
        <p:nvGrpSpPr>
          <p:cNvPr id="57" name="Group 56">
            <a:extLst>
              <a:ext uri="{FF2B5EF4-FFF2-40B4-BE49-F238E27FC236}">
                <a16:creationId xmlns:a16="http://schemas.microsoft.com/office/drawing/2014/main" id="{03DFF83A-5413-1343-BE55-CA74723919EB}"/>
              </a:ext>
            </a:extLst>
          </p:cNvPr>
          <p:cNvGrpSpPr/>
          <p:nvPr/>
        </p:nvGrpSpPr>
        <p:grpSpPr>
          <a:xfrm>
            <a:off x="8409312" y="3344400"/>
            <a:ext cx="1177200" cy="369332"/>
            <a:chOff x="8409312" y="3347701"/>
            <a:chExt cx="1177200" cy="369332"/>
          </a:xfrm>
        </p:grpSpPr>
        <p:grpSp>
          <p:nvGrpSpPr>
            <p:cNvPr id="58" name="Group 57">
              <a:extLst>
                <a:ext uri="{FF2B5EF4-FFF2-40B4-BE49-F238E27FC236}">
                  <a16:creationId xmlns:a16="http://schemas.microsoft.com/office/drawing/2014/main" id="{3635BB73-1404-7C4B-9BF7-3D050E06DEA5}"/>
                </a:ext>
              </a:extLst>
            </p:cNvPr>
            <p:cNvGrpSpPr/>
            <p:nvPr/>
          </p:nvGrpSpPr>
          <p:grpSpPr>
            <a:xfrm>
              <a:off x="8409312" y="3520800"/>
              <a:ext cx="1177200" cy="150332"/>
              <a:chOff x="4311999" y="4910137"/>
              <a:chExt cx="5269230" cy="150332"/>
            </a:xfrm>
          </p:grpSpPr>
          <p:cxnSp>
            <p:nvCxnSpPr>
              <p:cNvPr id="60" name="Straight Connector 59">
                <a:extLst>
                  <a:ext uri="{FF2B5EF4-FFF2-40B4-BE49-F238E27FC236}">
                    <a16:creationId xmlns:a16="http://schemas.microsoft.com/office/drawing/2014/main" id="{BA9DA26E-3A8D-F54D-ADC1-8CC094986F5E}"/>
                  </a:ext>
                </a:extLst>
              </p:cNvPr>
              <p:cNvCxnSpPr/>
              <p:nvPr/>
            </p:nvCxnSpPr>
            <p:spPr>
              <a:xfrm>
                <a:off x="4311999" y="4922949"/>
                <a:ext cx="52692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F81266-3CDC-4043-BF48-B16ADD6669FF}"/>
                  </a:ext>
                </a:extLst>
              </p:cNvPr>
              <p:cNvCxnSpPr/>
              <p:nvPr/>
            </p:nvCxnSpPr>
            <p:spPr>
              <a:xfrm>
                <a:off x="4325235" y="4910137"/>
                <a:ext cx="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74425CE-D6B0-3742-AEDE-682412CEB225}"/>
                  </a:ext>
                </a:extLst>
              </p:cNvPr>
              <p:cNvCxnSpPr/>
              <p:nvPr/>
            </p:nvCxnSpPr>
            <p:spPr>
              <a:xfrm>
                <a:off x="9563908" y="4911879"/>
                <a:ext cx="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CFBB147E-7BBF-9F40-ABB0-13F729232A42}"/>
                </a:ext>
              </a:extLst>
            </p:cNvPr>
            <p:cNvSpPr txBox="1"/>
            <p:nvPr/>
          </p:nvSpPr>
          <p:spPr>
            <a:xfrm>
              <a:off x="8571011" y="3347701"/>
              <a:ext cx="825867" cy="369332"/>
            </a:xfrm>
            <a:prstGeom prst="rect">
              <a:avLst/>
            </a:prstGeom>
            <a:solidFill>
              <a:schemeClr val="bg1"/>
            </a:solidFill>
          </p:spPr>
          <p:txBody>
            <a:bodyPr wrap="none" rtlCol="0">
              <a:spAutoFit/>
            </a:bodyPr>
            <a:lstStyle/>
            <a:p>
              <a:r>
                <a:rPr lang="en-US" b="1" dirty="0">
                  <a:solidFill>
                    <a:srgbClr val="7030A0"/>
                  </a:solidFill>
                </a:rPr>
                <a:t>↓ 33%</a:t>
              </a:r>
            </a:p>
          </p:txBody>
        </p:sp>
      </p:grpSp>
    </p:spTree>
    <p:extLst>
      <p:ext uri="{BB962C8B-B14F-4D97-AF65-F5344CB8AC3E}">
        <p14:creationId xmlns:p14="http://schemas.microsoft.com/office/powerpoint/2010/main" val="57792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WHAT ARE THE CONTEMPORARY RATES OF MAJOR BLEEDING AFTER CV OF AF?</a:t>
            </a:r>
          </a:p>
        </p:txBody>
      </p:sp>
      <p:sp>
        <p:nvSpPr>
          <p:cNvPr id="38" name="Text Box 27">
            <a:extLst>
              <a:ext uri="{FF2B5EF4-FFF2-40B4-BE49-F238E27FC236}">
                <a16:creationId xmlns:a16="http://schemas.microsoft.com/office/drawing/2014/main" id="{B7B08760-DEF5-F041-86DB-1BC318FE4E89}"/>
              </a:ext>
            </a:extLst>
          </p:cNvPr>
          <p:cNvSpPr txBox="1">
            <a:spLocks noChangeArrowheads="1"/>
          </p:cNvSpPr>
          <p:nvPr/>
        </p:nvSpPr>
        <p:spPr bwMode="auto">
          <a:xfrm>
            <a:off x="7131109" y="5896800"/>
            <a:ext cx="372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7030A0"/>
                </a:solidFill>
                <a:latin typeface="Arial" panose="020B0604020202020204" pitchFamily="34" charset="0"/>
              </a:rPr>
              <a:t>from 3 NOAC pivotal trials and 3 NOAC CV RTCs </a:t>
            </a:r>
          </a:p>
        </p:txBody>
      </p:sp>
      <p:sp>
        <p:nvSpPr>
          <p:cNvPr id="18" name="TextBox 89">
            <a:extLst>
              <a:ext uri="{FF2B5EF4-FFF2-40B4-BE49-F238E27FC236}">
                <a16:creationId xmlns:a16="http://schemas.microsoft.com/office/drawing/2014/main" id="{2C59A115-DAE6-D144-A31E-2B592FAF4BF5}"/>
              </a:ext>
            </a:extLst>
          </p:cNvPr>
          <p:cNvSpPr txBox="1">
            <a:spLocks noChangeArrowheads="1"/>
          </p:cNvSpPr>
          <p:nvPr/>
        </p:nvSpPr>
        <p:spPr bwMode="auto">
          <a:xfrm>
            <a:off x="8537050" y="2332800"/>
            <a:ext cx="883575" cy="646331"/>
          </a:xfrm>
          <a:prstGeom prst="rect">
            <a:avLst/>
          </a:prstGeom>
          <a:solidFill>
            <a:srgbClr val="7030A0"/>
          </a:solidFill>
          <a:ln w="9525">
            <a:solidFill>
              <a:schemeClr val="bg1"/>
            </a:solidFill>
            <a:miter lim="800000"/>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6 trials</a:t>
            </a:r>
          </a:p>
          <a:p>
            <a:pPr algn="ctr">
              <a:spcBef>
                <a:spcPct val="0"/>
              </a:spcBef>
              <a:buFontTx/>
              <a:buNone/>
            </a:pPr>
            <a:r>
              <a:rPr lang="en-US" altLang="en-US" sz="1200" b="1" dirty="0">
                <a:solidFill>
                  <a:schemeClr val="bg1"/>
                </a:solidFill>
                <a:latin typeface="Arial" panose="020B0604020202020204" pitchFamily="34" charset="0"/>
              </a:rPr>
              <a:t>53 events</a:t>
            </a:r>
          </a:p>
          <a:p>
            <a:pPr algn="ctr">
              <a:spcBef>
                <a:spcPct val="0"/>
              </a:spcBef>
              <a:buFontTx/>
              <a:buNone/>
            </a:pPr>
            <a:r>
              <a:rPr lang="en-US" altLang="en-US" sz="1200" b="1" dirty="0">
                <a:solidFill>
                  <a:schemeClr val="bg1"/>
                </a:solidFill>
                <a:latin typeface="Arial" panose="020B0604020202020204" pitchFamily="34" charset="0"/>
              </a:rPr>
              <a:t>8518 pts</a:t>
            </a:r>
          </a:p>
        </p:txBody>
      </p:sp>
      <p:sp>
        <p:nvSpPr>
          <p:cNvPr id="21" name="TextBox 20">
            <a:extLst>
              <a:ext uri="{FF2B5EF4-FFF2-40B4-BE49-F238E27FC236}">
                <a16:creationId xmlns:a16="http://schemas.microsoft.com/office/drawing/2014/main" id="{84FFA313-C847-8142-89C1-F660762B7CB4}"/>
              </a:ext>
            </a:extLst>
          </p:cNvPr>
          <p:cNvSpPr txBox="1">
            <a:spLocks noChangeArrowheads="1"/>
          </p:cNvSpPr>
          <p:nvPr/>
        </p:nvSpPr>
        <p:spPr bwMode="auto">
          <a:xfrm rot="16200000">
            <a:off x="5845730" y="4143600"/>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23" name="Chart 65">
            <a:extLst>
              <a:ext uri="{FF2B5EF4-FFF2-40B4-BE49-F238E27FC236}">
                <a16:creationId xmlns:a16="http://schemas.microsoft.com/office/drawing/2014/main" id="{872BFDA9-A34F-9B4B-A46F-E21117E9366C}"/>
              </a:ext>
            </a:extLst>
          </p:cNvPr>
          <p:cNvGraphicFramePr>
            <a:graphicFrameLocks/>
          </p:cNvGraphicFramePr>
          <p:nvPr>
            <p:extLst/>
          </p:nvPr>
        </p:nvGraphicFramePr>
        <p:xfrm>
          <a:off x="7428962" y="3006000"/>
          <a:ext cx="2865437" cy="261746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66">
            <a:extLst>
              <a:ext uri="{FF2B5EF4-FFF2-40B4-BE49-F238E27FC236}">
                <a16:creationId xmlns:a16="http://schemas.microsoft.com/office/drawing/2014/main" id="{06C07D64-5FF0-AD4A-9697-76C8358FBCF7}"/>
              </a:ext>
            </a:extLst>
          </p:cNvPr>
          <p:cNvSpPr txBox="1">
            <a:spLocks noChangeArrowheads="1"/>
          </p:cNvSpPr>
          <p:nvPr/>
        </p:nvSpPr>
        <p:spPr bwMode="auto">
          <a:xfrm>
            <a:off x="7922636"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7030A0"/>
                </a:solidFill>
                <a:latin typeface="Arial" panose="020B0604020202020204" pitchFamily="34" charset="0"/>
              </a:rPr>
              <a:t>&gt;48h CV</a:t>
            </a:r>
          </a:p>
          <a:p>
            <a:pPr algn="ctr">
              <a:lnSpc>
                <a:spcPct val="80000"/>
              </a:lnSpc>
              <a:spcBef>
                <a:spcPct val="0"/>
              </a:spcBef>
              <a:buFontTx/>
              <a:buNone/>
            </a:pPr>
            <a:r>
              <a:rPr lang="en-US" altLang="en-US" sz="1600" b="1" dirty="0">
                <a:solidFill>
                  <a:srgbClr val="7030A0"/>
                </a:solidFill>
                <a:latin typeface="Arial" panose="020B0604020202020204" pitchFamily="34" charset="0"/>
              </a:rPr>
              <a:t>ADW</a:t>
            </a:r>
          </a:p>
        </p:txBody>
      </p:sp>
      <p:sp>
        <p:nvSpPr>
          <p:cNvPr id="25" name="TextBox 67">
            <a:extLst>
              <a:ext uri="{FF2B5EF4-FFF2-40B4-BE49-F238E27FC236}">
                <a16:creationId xmlns:a16="http://schemas.microsoft.com/office/drawing/2014/main" id="{0B33DC9A-10AA-6F44-9187-3DD5A7584889}"/>
              </a:ext>
            </a:extLst>
          </p:cNvPr>
          <p:cNvSpPr txBox="1">
            <a:spLocks noChangeArrowheads="1"/>
          </p:cNvSpPr>
          <p:nvPr/>
        </p:nvSpPr>
        <p:spPr bwMode="auto">
          <a:xfrm>
            <a:off x="9065636" y="5472000"/>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7030A0"/>
                </a:solidFill>
                <a:latin typeface="Arial" panose="020B0604020202020204" pitchFamily="34" charset="0"/>
              </a:rPr>
              <a:t>&gt;48h CV</a:t>
            </a:r>
          </a:p>
          <a:p>
            <a:pPr algn="ctr">
              <a:lnSpc>
                <a:spcPct val="80000"/>
              </a:lnSpc>
              <a:spcBef>
                <a:spcPct val="0"/>
              </a:spcBef>
              <a:buFontTx/>
              <a:buNone/>
            </a:pPr>
            <a:r>
              <a:rPr lang="en-US" altLang="en-US" sz="1600" b="1" dirty="0">
                <a:solidFill>
                  <a:srgbClr val="7030A0"/>
                </a:solidFill>
                <a:latin typeface="Arial" panose="020B0604020202020204" pitchFamily="34" charset="0"/>
              </a:rPr>
              <a:t>NOAC</a:t>
            </a:r>
          </a:p>
        </p:txBody>
      </p:sp>
      <p:sp>
        <p:nvSpPr>
          <p:cNvPr id="26" name="TextBox 68">
            <a:extLst>
              <a:ext uri="{FF2B5EF4-FFF2-40B4-BE49-F238E27FC236}">
                <a16:creationId xmlns:a16="http://schemas.microsoft.com/office/drawing/2014/main" id="{B62C3893-D649-9643-AEC6-13CE3309512E}"/>
              </a:ext>
            </a:extLst>
          </p:cNvPr>
          <p:cNvSpPr txBox="1">
            <a:spLocks noChangeArrowheads="1"/>
          </p:cNvSpPr>
          <p:nvPr/>
        </p:nvSpPr>
        <p:spPr bwMode="auto">
          <a:xfrm>
            <a:off x="9280524" y="4547415"/>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7030A0"/>
                </a:solidFill>
                <a:latin typeface="Arial" panose="020B0604020202020204" pitchFamily="34" charset="0"/>
              </a:rPr>
              <a:t>0.58</a:t>
            </a:r>
          </a:p>
        </p:txBody>
      </p:sp>
      <p:sp>
        <p:nvSpPr>
          <p:cNvPr id="27" name="TextBox 74">
            <a:extLst>
              <a:ext uri="{FF2B5EF4-FFF2-40B4-BE49-F238E27FC236}">
                <a16:creationId xmlns:a16="http://schemas.microsoft.com/office/drawing/2014/main" id="{A5F78DEC-7B4D-9349-8EE8-11F4A2E70150}"/>
              </a:ext>
            </a:extLst>
          </p:cNvPr>
          <p:cNvSpPr txBox="1">
            <a:spLocks noChangeArrowheads="1"/>
          </p:cNvSpPr>
          <p:nvPr/>
        </p:nvSpPr>
        <p:spPr bwMode="auto">
          <a:xfrm>
            <a:off x="8122574" y="4470500"/>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7030A0"/>
                </a:solidFill>
                <a:latin typeface="Arial" panose="020B0604020202020204" pitchFamily="34" charset="0"/>
              </a:rPr>
              <a:t>0.67</a:t>
            </a:r>
          </a:p>
        </p:txBody>
      </p:sp>
      <p:sp>
        <p:nvSpPr>
          <p:cNvPr id="30" name="TextBox 58">
            <a:extLst>
              <a:ext uri="{FF2B5EF4-FFF2-40B4-BE49-F238E27FC236}">
                <a16:creationId xmlns:a16="http://schemas.microsoft.com/office/drawing/2014/main" id="{867EEE6C-E4CF-954D-B763-09567E20B3B5}"/>
              </a:ext>
            </a:extLst>
          </p:cNvPr>
          <p:cNvSpPr txBox="1">
            <a:spLocks noChangeArrowheads="1"/>
          </p:cNvSpPr>
          <p:nvPr/>
        </p:nvSpPr>
        <p:spPr bwMode="auto">
          <a:xfrm>
            <a:off x="8183954" y="1710000"/>
            <a:ext cx="1595309"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AFTER CV</a:t>
            </a:r>
          </a:p>
        </p:txBody>
      </p:sp>
      <p:sp>
        <p:nvSpPr>
          <p:cNvPr id="11" name="TextBox 10">
            <a:extLst>
              <a:ext uri="{FF2B5EF4-FFF2-40B4-BE49-F238E27FC236}">
                <a16:creationId xmlns:a16="http://schemas.microsoft.com/office/drawing/2014/main" id="{80BB846B-E8B9-AF4E-8729-2CBE154F67AA}"/>
              </a:ext>
            </a:extLst>
          </p:cNvPr>
          <p:cNvSpPr txBox="1">
            <a:spLocks noChangeArrowheads="1"/>
          </p:cNvSpPr>
          <p:nvPr/>
        </p:nvSpPr>
        <p:spPr bwMode="auto">
          <a:xfrm rot="16200000">
            <a:off x="590749" y="4143600"/>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latin typeface="Arial" panose="020B0604020202020204" pitchFamily="34" charset="0"/>
                <a:ea typeface="ＭＳ Ｐゴシック" panose="020B0600070205080204" pitchFamily="34" charset="-128"/>
              </a:rPr>
              <a:t>monthly event rate (%)</a:t>
            </a:r>
          </a:p>
        </p:txBody>
      </p:sp>
      <p:graphicFrame>
        <p:nvGraphicFramePr>
          <p:cNvPr id="13" name="Chart 65">
            <a:extLst>
              <a:ext uri="{FF2B5EF4-FFF2-40B4-BE49-F238E27FC236}">
                <a16:creationId xmlns:a16="http://schemas.microsoft.com/office/drawing/2014/main" id="{8F57BED8-AB95-BB45-9BFE-077D1299FCB4}"/>
              </a:ext>
            </a:extLst>
          </p:cNvPr>
          <p:cNvGraphicFramePr>
            <a:graphicFrameLocks/>
          </p:cNvGraphicFramePr>
          <p:nvPr>
            <p:extLst/>
          </p:nvPr>
        </p:nvGraphicFramePr>
        <p:xfrm>
          <a:off x="2173981" y="3006000"/>
          <a:ext cx="2865437" cy="261746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66">
            <a:extLst>
              <a:ext uri="{FF2B5EF4-FFF2-40B4-BE49-F238E27FC236}">
                <a16:creationId xmlns:a16="http://schemas.microsoft.com/office/drawing/2014/main" id="{778612E7-5852-774E-B258-F445533A3811}"/>
              </a:ext>
            </a:extLst>
          </p:cNvPr>
          <p:cNvSpPr txBox="1">
            <a:spLocks noChangeArrowheads="1"/>
          </p:cNvSpPr>
          <p:nvPr/>
        </p:nvSpPr>
        <p:spPr bwMode="auto">
          <a:xfrm>
            <a:off x="2802541" y="5472000"/>
            <a:ext cx="71525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latin typeface="Arial" panose="020B0604020202020204" pitchFamily="34" charset="0"/>
              </a:rPr>
              <a:t>&gt;48h </a:t>
            </a:r>
          </a:p>
          <a:p>
            <a:pPr algn="ctr">
              <a:lnSpc>
                <a:spcPct val="80000"/>
              </a:lnSpc>
              <a:spcBef>
                <a:spcPct val="0"/>
              </a:spcBef>
              <a:buFontTx/>
              <a:buNone/>
            </a:pPr>
            <a:r>
              <a:rPr lang="en-US" altLang="en-US" sz="1600" b="1" dirty="0">
                <a:latin typeface="Arial" panose="020B0604020202020204" pitchFamily="34" charset="0"/>
              </a:rPr>
              <a:t>ADW</a:t>
            </a:r>
          </a:p>
        </p:txBody>
      </p:sp>
      <p:sp>
        <p:nvSpPr>
          <p:cNvPr id="15" name="TextBox 67">
            <a:extLst>
              <a:ext uri="{FF2B5EF4-FFF2-40B4-BE49-F238E27FC236}">
                <a16:creationId xmlns:a16="http://schemas.microsoft.com/office/drawing/2014/main" id="{A2A19CE8-5CFB-D040-B0A9-ECBE556A51C5}"/>
              </a:ext>
            </a:extLst>
          </p:cNvPr>
          <p:cNvSpPr txBox="1">
            <a:spLocks noChangeArrowheads="1"/>
          </p:cNvSpPr>
          <p:nvPr/>
        </p:nvSpPr>
        <p:spPr bwMode="auto">
          <a:xfrm>
            <a:off x="3909473" y="5472000"/>
            <a:ext cx="78739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latin typeface="Arial" panose="020B0604020202020204" pitchFamily="34" charset="0"/>
              </a:rPr>
              <a:t>&gt;48h </a:t>
            </a:r>
          </a:p>
          <a:p>
            <a:pPr algn="ctr">
              <a:lnSpc>
                <a:spcPct val="80000"/>
              </a:lnSpc>
              <a:spcBef>
                <a:spcPct val="0"/>
              </a:spcBef>
              <a:buFontTx/>
              <a:buNone/>
            </a:pPr>
            <a:r>
              <a:rPr lang="en-US" altLang="en-US" sz="1600" b="1" dirty="0">
                <a:latin typeface="Arial" panose="020B0604020202020204" pitchFamily="34" charset="0"/>
              </a:rPr>
              <a:t>NOAC</a:t>
            </a:r>
          </a:p>
        </p:txBody>
      </p:sp>
      <p:sp>
        <p:nvSpPr>
          <p:cNvPr id="16" name="TextBox 68">
            <a:extLst>
              <a:ext uri="{FF2B5EF4-FFF2-40B4-BE49-F238E27FC236}">
                <a16:creationId xmlns:a16="http://schemas.microsoft.com/office/drawing/2014/main" id="{9717941A-F23A-564F-86C5-17AAF20DA116}"/>
              </a:ext>
            </a:extLst>
          </p:cNvPr>
          <p:cNvSpPr txBox="1">
            <a:spLocks noChangeArrowheads="1"/>
          </p:cNvSpPr>
          <p:nvPr/>
        </p:nvSpPr>
        <p:spPr bwMode="auto">
          <a:xfrm>
            <a:off x="4032523" y="4867487"/>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latin typeface="Arial" panose="020B0604020202020204" pitchFamily="34" charset="0"/>
              </a:rPr>
              <a:t>0.23</a:t>
            </a:r>
          </a:p>
        </p:txBody>
      </p:sp>
      <p:sp>
        <p:nvSpPr>
          <p:cNvPr id="17" name="TextBox 74">
            <a:extLst>
              <a:ext uri="{FF2B5EF4-FFF2-40B4-BE49-F238E27FC236}">
                <a16:creationId xmlns:a16="http://schemas.microsoft.com/office/drawing/2014/main" id="{9B0FFE87-5F9C-7B40-B2B8-79DA90F179F8}"/>
              </a:ext>
            </a:extLst>
          </p:cNvPr>
          <p:cNvSpPr txBox="1">
            <a:spLocks noChangeArrowheads="1"/>
          </p:cNvSpPr>
          <p:nvPr/>
        </p:nvSpPr>
        <p:spPr bwMode="auto">
          <a:xfrm>
            <a:off x="2862246" y="4819219"/>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latin typeface="Arial" panose="020B0604020202020204" pitchFamily="34" charset="0"/>
              </a:rPr>
              <a:t>0.28</a:t>
            </a:r>
          </a:p>
        </p:txBody>
      </p:sp>
      <p:sp>
        <p:nvSpPr>
          <p:cNvPr id="22" name="TextBox 64">
            <a:extLst>
              <a:ext uri="{FF2B5EF4-FFF2-40B4-BE49-F238E27FC236}">
                <a16:creationId xmlns:a16="http://schemas.microsoft.com/office/drawing/2014/main" id="{6B7AC233-4229-CC41-A6E6-0E1FCA846FAB}"/>
              </a:ext>
            </a:extLst>
          </p:cNvPr>
          <p:cNvSpPr txBox="1">
            <a:spLocks noChangeArrowheads="1"/>
          </p:cNvSpPr>
          <p:nvPr/>
        </p:nvSpPr>
        <p:spPr bwMode="auto">
          <a:xfrm>
            <a:off x="2171751" y="1710000"/>
            <a:ext cx="3167504" cy="430887"/>
          </a:xfrm>
          <a:prstGeom prst="rect">
            <a:avLst/>
          </a:prstGeom>
          <a:solidFill>
            <a:srgbClr val="000000"/>
          </a:solidFill>
          <a:ln w="2857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200" b="1" dirty="0">
                <a:solidFill>
                  <a:schemeClr val="bg1"/>
                </a:solidFill>
                <a:latin typeface="Arial" panose="020B0604020202020204" pitchFamily="34" charset="0"/>
              </a:rPr>
              <a:t>IRRESPECTIVE OF CV</a:t>
            </a:r>
          </a:p>
        </p:txBody>
      </p:sp>
      <p:sp>
        <p:nvSpPr>
          <p:cNvPr id="32" name="TextBox 60">
            <a:extLst>
              <a:ext uri="{FF2B5EF4-FFF2-40B4-BE49-F238E27FC236}">
                <a16:creationId xmlns:a16="http://schemas.microsoft.com/office/drawing/2014/main" id="{7D61155B-D8A7-B349-A97B-3E7D9A638724}"/>
              </a:ext>
            </a:extLst>
          </p:cNvPr>
          <p:cNvSpPr txBox="1">
            <a:spLocks noChangeArrowheads="1"/>
          </p:cNvSpPr>
          <p:nvPr/>
        </p:nvSpPr>
        <p:spPr bwMode="auto">
          <a:xfrm>
            <a:off x="3046413" y="2332800"/>
            <a:ext cx="1473200" cy="646113"/>
          </a:xfrm>
          <a:prstGeom prst="rect">
            <a:avLst/>
          </a:prstGeom>
          <a:solidFill>
            <a:srgbClr val="0D0D0D"/>
          </a:solidFill>
          <a:ln w="9525">
            <a:solidFill>
              <a:srgbClr val="0D0D0D"/>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4 trials</a:t>
            </a:r>
          </a:p>
          <a:p>
            <a:pPr algn="ctr">
              <a:spcBef>
                <a:spcPct val="0"/>
              </a:spcBef>
              <a:buFontTx/>
              <a:buNone/>
            </a:pPr>
            <a:r>
              <a:rPr lang="en-US" altLang="en-US" sz="1200" b="1" dirty="0">
                <a:solidFill>
                  <a:schemeClr val="bg1"/>
                </a:solidFill>
                <a:latin typeface="Arial" panose="020B0604020202020204" pitchFamily="34" charset="0"/>
              </a:rPr>
              <a:t>3860 events</a:t>
            </a:r>
          </a:p>
          <a:p>
            <a:pPr algn="ctr">
              <a:spcBef>
                <a:spcPct val="0"/>
              </a:spcBef>
              <a:buFontTx/>
              <a:buNone/>
            </a:pPr>
            <a:r>
              <a:rPr lang="en-US" altLang="en-US" sz="1200" b="1" dirty="0">
                <a:solidFill>
                  <a:schemeClr val="bg1"/>
                </a:solidFill>
                <a:latin typeface="Arial" panose="020B0604020202020204" pitchFamily="34" charset="0"/>
              </a:rPr>
              <a:t> 71,515 pts</a:t>
            </a:r>
          </a:p>
        </p:txBody>
      </p:sp>
      <p:sp>
        <p:nvSpPr>
          <p:cNvPr id="39" name="Text Box 27">
            <a:extLst>
              <a:ext uri="{FF2B5EF4-FFF2-40B4-BE49-F238E27FC236}">
                <a16:creationId xmlns:a16="http://schemas.microsoft.com/office/drawing/2014/main" id="{86E3EBC0-5608-1F47-84E2-F11F257A3EF0}"/>
              </a:ext>
            </a:extLst>
          </p:cNvPr>
          <p:cNvSpPr txBox="1">
            <a:spLocks noChangeArrowheads="1"/>
          </p:cNvSpPr>
          <p:nvPr/>
        </p:nvSpPr>
        <p:spPr bwMode="auto">
          <a:xfrm>
            <a:off x="2673047" y="5896800"/>
            <a:ext cx="210364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latin typeface="Arial" panose="020B0604020202020204" pitchFamily="34" charset="0"/>
              </a:rPr>
              <a:t>from 4 NOAC pivotal trials </a:t>
            </a:r>
          </a:p>
        </p:txBody>
      </p:sp>
      <p:grpSp>
        <p:nvGrpSpPr>
          <p:cNvPr id="31" name="Group 30">
            <a:extLst>
              <a:ext uri="{FF2B5EF4-FFF2-40B4-BE49-F238E27FC236}">
                <a16:creationId xmlns:a16="http://schemas.microsoft.com/office/drawing/2014/main" id="{4378EFDE-CE32-2645-8BC2-4CB012C27E97}"/>
              </a:ext>
            </a:extLst>
          </p:cNvPr>
          <p:cNvGrpSpPr/>
          <p:nvPr/>
        </p:nvGrpSpPr>
        <p:grpSpPr>
          <a:xfrm>
            <a:off x="3154680" y="3343386"/>
            <a:ext cx="5269230" cy="369332"/>
            <a:chOff x="3154680" y="3343386"/>
            <a:chExt cx="5269230" cy="369332"/>
          </a:xfrm>
        </p:grpSpPr>
        <p:grpSp>
          <p:nvGrpSpPr>
            <p:cNvPr id="34" name="Group 33">
              <a:extLst>
                <a:ext uri="{FF2B5EF4-FFF2-40B4-BE49-F238E27FC236}">
                  <a16:creationId xmlns:a16="http://schemas.microsoft.com/office/drawing/2014/main" id="{45F7B55E-F73F-3A4D-A633-A2FBB01996E2}"/>
                </a:ext>
              </a:extLst>
            </p:cNvPr>
            <p:cNvGrpSpPr/>
            <p:nvPr/>
          </p:nvGrpSpPr>
          <p:grpSpPr>
            <a:xfrm>
              <a:off x="3154680" y="3519058"/>
              <a:ext cx="5269230" cy="150332"/>
              <a:chOff x="3154680" y="3519058"/>
              <a:chExt cx="5269230" cy="150332"/>
            </a:xfrm>
          </p:grpSpPr>
          <p:cxnSp>
            <p:nvCxnSpPr>
              <p:cNvPr id="41" name="Straight Connector 40">
                <a:extLst>
                  <a:ext uri="{FF2B5EF4-FFF2-40B4-BE49-F238E27FC236}">
                    <a16:creationId xmlns:a16="http://schemas.microsoft.com/office/drawing/2014/main" id="{2910C929-04AC-5F4D-9B2F-E40095D0DA51}"/>
                  </a:ext>
                </a:extLst>
              </p:cNvPr>
              <p:cNvCxnSpPr/>
              <p:nvPr/>
            </p:nvCxnSpPr>
            <p:spPr>
              <a:xfrm>
                <a:off x="3154680" y="3531870"/>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71D6965-CE31-BB4C-BD1A-99E59A444627}"/>
                  </a:ext>
                </a:extLst>
              </p:cNvPr>
              <p:cNvCxnSpPr/>
              <p:nvPr/>
            </p:nvCxnSpPr>
            <p:spPr>
              <a:xfrm>
                <a:off x="3167916" y="3519058"/>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9795D8-D56F-3540-BE08-FE8E05AC7EAB}"/>
                  </a:ext>
                </a:extLst>
              </p:cNvPr>
              <p:cNvCxnSpPr/>
              <p:nvPr/>
            </p:nvCxnSpPr>
            <p:spPr>
              <a:xfrm>
                <a:off x="8411844" y="3520800"/>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FC0B079-DE93-5C4D-961D-E18D2D72DE21}"/>
                </a:ext>
              </a:extLst>
            </p:cNvPr>
            <p:cNvSpPr txBox="1"/>
            <p:nvPr/>
          </p:nvSpPr>
          <p:spPr>
            <a:xfrm>
              <a:off x="5625295" y="3343386"/>
              <a:ext cx="954107" cy="369332"/>
            </a:xfrm>
            <a:prstGeom prst="rect">
              <a:avLst/>
            </a:prstGeom>
            <a:solidFill>
              <a:schemeClr val="bg1"/>
            </a:solidFill>
          </p:spPr>
          <p:txBody>
            <a:bodyPr wrap="none" rtlCol="0">
              <a:spAutoFit/>
            </a:bodyPr>
            <a:lstStyle/>
            <a:p>
              <a:r>
                <a:rPr lang="en-US" b="1" dirty="0">
                  <a:solidFill>
                    <a:srgbClr val="FC00F2"/>
                  </a:solidFill>
                </a:rPr>
                <a:t>↑ 239%</a:t>
              </a:r>
            </a:p>
          </p:txBody>
        </p:sp>
      </p:grpSp>
      <p:grpSp>
        <p:nvGrpSpPr>
          <p:cNvPr id="44" name="Group 43">
            <a:extLst>
              <a:ext uri="{FF2B5EF4-FFF2-40B4-BE49-F238E27FC236}">
                <a16:creationId xmlns:a16="http://schemas.microsoft.com/office/drawing/2014/main" id="{0878F6DC-DBE9-8540-A5C6-8C56FF496C61}"/>
              </a:ext>
            </a:extLst>
          </p:cNvPr>
          <p:cNvGrpSpPr/>
          <p:nvPr/>
        </p:nvGrpSpPr>
        <p:grpSpPr>
          <a:xfrm>
            <a:off x="3159696" y="4125115"/>
            <a:ext cx="1177200" cy="369332"/>
            <a:chOff x="3159696" y="4325840"/>
            <a:chExt cx="1177200" cy="369332"/>
          </a:xfrm>
        </p:grpSpPr>
        <p:grpSp>
          <p:nvGrpSpPr>
            <p:cNvPr id="45" name="Group 44">
              <a:extLst>
                <a:ext uri="{FF2B5EF4-FFF2-40B4-BE49-F238E27FC236}">
                  <a16:creationId xmlns:a16="http://schemas.microsoft.com/office/drawing/2014/main" id="{7F1E7465-5813-F44D-8506-D64BFE4B7211}"/>
                </a:ext>
              </a:extLst>
            </p:cNvPr>
            <p:cNvGrpSpPr/>
            <p:nvPr/>
          </p:nvGrpSpPr>
          <p:grpSpPr>
            <a:xfrm>
              <a:off x="3159696" y="4492800"/>
              <a:ext cx="1177200" cy="150332"/>
              <a:chOff x="3154680" y="3519058"/>
              <a:chExt cx="5269230" cy="150332"/>
            </a:xfrm>
          </p:grpSpPr>
          <p:cxnSp>
            <p:nvCxnSpPr>
              <p:cNvPr id="47" name="Straight Connector 46">
                <a:extLst>
                  <a:ext uri="{FF2B5EF4-FFF2-40B4-BE49-F238E27FC236}">
                    <a16:creationId xmlns:a16="http://schemas.microsoft.com/office/drawing/2014/main" id="{D09E7331-ACD6-1449-9932-9F7D6FD7BBA6}"/>
                  </a:ext>
                </a:extLst>
              </p:cNvPr>
              <p:cNvCxnSpPr/>
              <p:nvPr/>
            </p:nvCxnSpPr>
            <p:spPr>
              <a:xfrm>
                <a:off x="3154680" y="3531870"/>
                <a:ext cx="526923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D3B11AC-27B6-024B-95FB-B65608DD8B9B}"/>
                  </a:ext>
                </a:extLst>
              </p:cNvPr>
              <p:cNvCxnSpPr/>
              <p:nvPr/>
            </p:nvCxnSpPr>
            <p:spPr>
              <a:xfrm>
                <a:off x="3167916" y="3519058"/>
                <a:ext cx="0" cy="14859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691BFED-8FB6-6C48-A75F-C8010144A438}"/>
                  </a:ext>
                </a:extLst>
              </p:cNvPr>
              <p:cNvCxnSpPr/>
              <p:nvPr/>
            </p:nvCxnSpPr>
            <p:spPr>
              <a:xfrm>
                <a:off x="8411844" y="3520800"/>
                <a:ext cx="0" cy="14859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9B9F6805-9D0E-0841-ABA5-2110E1B77761}"/>
                </a:ext>
              </a:extLst>
            </p:cNvPr>
            <p:cNvSpPr txBox="1"/>
            <p:nvPr/>
          </p:nvSpPr>
          <p:spPr>
            <a:xfrm>
              <a:off x="3340611" y="4325840"/>
              <a:ext cx="825867" cy="369332"/>
            </a:xfrm>
            <a:prstGeom prst="rect">
              <a:avLst/>
            </a:prstGeom>
            <a:solidFill>
              <a:schemeClr val="bg1"/>
            </a:solidFill>
          </p:spPr>
          <p:txBody>
            <a:bodyPr wrap="none" rtlCol="0">
              <a:spAutoFit/>
            </a:bodyPr>
            <a:lstStyle/>
            <a:p>
              <a:r>
                <a:rPr lang="en-US" b="1" dirty="0"/>
                <a:t>↓ 12%</a:t>
              </a:r>
            </a:p>
          </p:txBody>
        </p:sp>
      </p:grpSp>
      <p:grpSp>
        <p:nvGrpSpPr>
          <p:cNvPr id="56" name="Group 55">
            <a:extLst>
              <a:ext uri="{FF2B5EF4-FFF2-40B4-BE49-F238E27FC236}">
                <a16:creationId xmlns:a16="http://schemas.microsoft.com/office/drawing/2014/main" id="{0C47A7C3-B524-954A-9EE3-54827BB2EEA4}"/>
              </a:ext>
            </a:extLst>
          </p:cNvPr>
          <p:cNvGrpSpPr/>
          <p:nvPr/>
        </p:nvGrpSpPr>
        <p:grpSpPr>
          <a:xfrm>
            <a:off x="8409312" y="3344400"/>
            <a:ext cx="1177200" cy="369332"/>
            <a:chOff x="8409312" y="3347701"/>
            <a:chExt cx="1177200" cy="369332"/>
          </a:xfrm>
        </p:grpSpPr>
        <p:grpSp>
          <p:nvGrpSpPr>
            <p:cNvPr id="57" name="Group 56">
              <a:extLst>
                <a:ext uri="{FF2B5EF4-FFF2-40B4-BE49-F238E27FC236}">
                  <a16:creationId xmlns:a16="http://schemas.microsoft.com/office/drawing/2014/main" id="{42F9A6DD-1964-4C4E-BD4C-8E8ADDA208BC}"/>
                </a:ext>
              </a:extLst>
            </p:cNvPr>
            <p:cNvGrpSpPr/>
            <p:nvPr/>
          </p:nvGrpSpPr>
          <p:grpSpPr>
            <a:xfrm>
              <a:off x="8409312" y="3520800"/>
              <a:ext cx="1177200" cy="150332"/>
              <a:chOff x="4311999" y="4910137"/>
              <a:chExt cx="5269230" cy="150332"/>
            </a:xfrm>
          </p:grpSpPr>
          <p:cxnSp>
            <p:nvCxnSpPr>
              <p:cNvPr id="59" name="Straight Connector 58">
                <a:extLst>
                  <a:ext uri="{FF2B5EF4-FFF2-40B4-BE49-F238E27FC236}">
                    <a16:creationId xmlns:a16="http://schemas.microsoft.com/office/drawing/2014/main" id="{418B8095-2F59-E54F-B494-F996F7E0B239}"/>
                  </a:ext>
                </a:extLst>
              </p:cNvPr>
              <p:cNvCxnSpPr/>
              <p:nvPr/>
            </p:nvCxnSpPr>
            <p:spPr>
              <a:xfrm>
                <a:off x="4311999" y="4922949"/>
                <a:ext cx="526923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35F3C62-5EB3-4640-81C3-D510692BCD28}"/>
                  </a:ext>
                </a:extLst>
              </p:cNvPr>
              <p:cNvCxnSpPr/>
              <p:nvPr/>
            </p:nvCxnSpPr>
            <p:spPr>
              <a:xfrm>
                <a:off x="4325235" y="4910137"/>
                <a:ext cx="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9C1B0B-85BF-B442-94FF-059A357C80F1}"/>
                  </a:ext>
                </a:extLst>
              </p:cNvPr>
              <p:cNvCxnSpPr/>
              <p:nvPr/>
            </p:nvCxnSpPr>
            <p:spPr>
              <a:xfrm>
                <a:off x="9563908" y="4911879"/>
                <a:ext cx="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5846653A-215C-DA45-B958-1B553D7FD4B8}"/>
                </a:ext>
              </a:extLst>
            </p:cNvPr>
            <p:cNvSpPr txBox="1"/>
            <p:nvPr/>
          </p:nvSpPr>
          <p:spPr>
            <a:xfrm>
              <a:off x="8571011" y="3347701"/>
              <a:ext cx="825867" cy="369332"/>
            </a:xfrm>
            <a:prstGeom prst="rect">
              <a:avLst/>
            </a:prstGeom>
            <a:solidFill>
              <a:schemeClr val="bg1"/>
            </a:solidFill>
          </p:spPr>
          <p:txBody>
            <a:bodyPr wrap="none" rtlCol="0">
              <a:spAutoFit/>
            </a:bodyPr>
            <a:lstStyle/>
            <a:p>
              <a:r>
                <a:rPr lang="en-US" b="1" dirty="0">
                  <a:solidFill>
                    <a:srgbClr val="7030A0"/>
                  </a:solidFill>
                </a:rPr>
                <a:t>↓ 13%</a:t>
              </a:r>
            </a:p>
          </p:txBody>
        </p:sp>
      </p:grpSp>
      <p:grpSp>
        <p:nvGrpSpPr>
          <p:cNvPr id="50" name="Group 49">
            <a:extLst>
              <a:ext uri="{FF2B5EF4-FFF2-40B4-BE49-F238E27FC236}">
                <a16:creationId xmlns:a16="http://schemas.microsoft.com/office/drawing/2014/main" id="{FB472FF3-2240-CD46-BB64-FB3ECAF881E4}"/>
              </a:ext>
            </a:extLst>
          </p:cNvPr>
          <p:cNvGrpSpPr/>
          <p:nvPr/>
        </p:nvGrpSpPr>
        <p:grpSpPr>
          <a:xfrm>
            <a:off x="4311999" y="4124707"/>
            <a:ext cx="5269230" cy="369332"/>
            <a:chOff x="4311999" y="4740368"/>
            <a:chExt cx="5269230" cy="369332"/>
          </a:xfrm>
        </p:grpSpPr>
        <p:grpSp>
          <p:nvGrpSpPr>
            <p:cNvPr id="51" name="Group 50">
              <a:extLst>
                <a:ext uri="{FF2B5EF4-FFF2-40B4-BE49-F238E27FC236}">
                  <a16:creationId xmlns:a16="http://schemas.microsoft.com/office/drawing/2014/main" id="{F4B33707-536D-8448-8E20-D96A5EECE82F}"/>
                </a:ext>
              </a:extLst>
            </p:cNvPr>
            <p:cNvGrpSpPr/>
            <p:nvPr/>
          </p:nvGrpSpPr>
          <p:grpSpPr>
            <a:xfrm>
              <a:off x="4311999" y="4910137"/>
              <a:ext cx="5269230" cy="150332"/>
              <a:chOff x="4311999" y="4910137"/>
              <a:chExt cx="5269230" cy="150332"/>
            </a:xfrm>
          </p:grpSpPr>
          <p:cxnSp>
            <p:nvCxnSpPr>
              <p:cNvPr id="53" name="Straight Connector 52">
                <a:extLst>
                  <a:ext uri="{FF2B5EF4-FFF2-40B4-BE49-F238E27FC236}">
                    <a16:creationId xmlns:a16="http://schemas.microsoft.com/office/drawing/2014/main" id="{E689BFD8-44E1-2146-9152-924577310449}"/>
                  </a:ext>
                </a:extLst>
              </p:cNvPr>
              <p:cNvCxnSpPr/>
              <p:nvPr/>
            </p:nvCxnSpPr>
            <p:spPr>
              <a:xfrm>
                <a:off x="4311999" y="4922949"/>
                <a:ext cx="5269230" cy="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A87EC7-2C5F-304B-824E-427CF9ADBBDE}"/>
                  </a:ext>
                </a:extLst>
              </p:cNvPr>
              <p:cNvCxnSpPr/>
              <p:nvPr/>
            </p:nvCxnSpPr>
            <p:spPr>
              <a:xfrm>
                <a:off x="4325235" y="4910137"/>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0B4E93-1096-104E-8C85-B8C6AA8BBBED}"/>
                  </a:ext>
                </a:extLst>
              </p:cNvPr>
              <p:cNvCxnSpPr/>
              <p:nvPr/>
            </p:nvCxnSpPr>
            <p:spPr>
              <a:xfrm>
                <a:off x="9563908" y="4911879"/>
                <a:ext cx="0" cy="148590"/>
              </a:xfrm>
              <a:prstGeom prst="line">
                <a:avLst/>
              </a:prstGeom>
              <a:ln w="28575">
                <a:solidFill>
                  <a:srgbClr val="FC00F2"/>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E0F48508-FD0D-6841-903E-9D7E703D54BF}"/>
                </a:ext>
              </a:extLst>
            </p:cNvPr>
            <p:cNvSpPr txBox="1"/>
            <p:nvPr/>
          </p:nvSpPr>
          <p:spPr>
            <a:xfrm>
              <a:off x="5638803" y="4740368"/>
              <a:ext cx="954107" cy="369332"/>
            </a:xfrm>
            <a:prstGeom prst="rect">
              <a:avLst/>
            </a:prstGeom>
            <a:solidFill>
              <a:schemeClr val="bg1"/>
            </a:solidFill>
          </p:spPr>
          <p:txBody>
            <a:bodyPr wrap="none" rtlCol="0">
              <a:spAutoFit/>
            </a:bodyPr>
            <a:lstStyle/>
            <a:p>
              <a:r>
                <a:rPr lang="en-US" b="1" dirty="0">
                  <a:solidFill>
                    <a:srgbClr val="FC00F2"/>
                  </a:solidFill>
                </a:rPr>
                <a:t>↑ 252%</a:t>
              </a:r>
            </a:p>
          </p:txBody>
        </p:sp>
      </p:grpSp>
    </p:spTree>
    <p:extLst>
      <p:ext uri="{BB962C8B-B14F-4D97-AF65-F5344CB8AC3E}">
        <p14:creationId xmlns:p14="http://schemas.microsoft.com/office/powerpoint/2010/main" val="322607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747"/>
            <a:ext cx="10515600" cy="1325563"/>
          </a:xfrm>
        </p:spPr>
        <p:txBody>
          <a:bodyPr/>
          <a:lstStyle/>
          <a:p>
            <a:pPr algn="ctr"/>
            <a:r>
              <a:rPr lang="en-CA" b="1" dirty="0">
                <a:solidFill>
                  <a:srgbClr val="941100"/>
                </a:solidFill>
              </a:rPr>
              <a:t>IS AF CV WITHIN 48 HOURS A MUCH LOWER RISK FACTOR THAN IS CV AFTER 48 HOURS?</a:t>
            </a:r>
          </a:p>
        </p:txBody>
      </p:sp>
      <p:sp>
        <p:nvSpPr>
          <p:cNvPr id="33" name="TextBox 66">
            <a:extLst>
              <a:ext uri="{FF2B5EF4-FFF2-40B4-BE49-F238E27FC236}">
                <a16:creationId xmlns:a16="http://schemas.microsoft.com/office/drawing/2014/main" id="{5E899794-12C8-1342-B3C9-80CA4B508F23}"/>
              </a:ext>
            </a:extLst>
          </p:cNvPr>
          <p:cNvSpPr txBox="1">
            <a:spLocks noChangeArrowheads="1"/>
          </p:cNvSpPr>
          <p:nvPr/>
        </p:nvSpPr>
        <p:spPr bwMode="auto">
          <a:xfrm>
            <a:off x="2659280" y="5472381"/>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FF0000"/>
                </a:solidFill>
                <a:latin typeface="Arial" panose="020B0604020202020204" pitchFamily="34" charset="0"/>
              </a:rPr>
              <a:t>&gt;48h CV</a:t>
            </a:r>
          </a:p>
          <a:p>
            <a:pPr algn="ctr">
              <a:lnSpc>
                <a:spcPct val="80000"/>
              </a:lnSpc>
              <a:spcBef>
                <a:spcPct val="0"/>
              </a:spcBef>
              <a:buFontTx/>
              <a:buNone/>
            </a:pPr>
            <a:r>
              <a:rPr lang="en-US" altLang="en-US" sz="1600" b="1" dirty="0">
                <a:solidFill>
                  <a:srgbClr val="FF0000"/>
                </a:solidFill>
                <a:latin typeface="Arial" panose="020B0604020202020204" pitchFamily="34" charset="0"/>
              </a:rPr>
              <a:t>no AC</a:t>
            </a:r>
          </a:p>
        </p:txBody>
      </p:sp>
      <p:sp>
        <p:nvSpPr>
          <p:cNvPr id="11" name="TextBox 10">
            <a:extLst>
              <a:ext uri="{FF2B5EF4-FFF2-40B4-BE49-F238E27FC236}">
                <a16:creationId xmlns:a16="http://schemas.microsoft.com/office/drawing/2014/main" id="{80BB846B-E8B9-AF4E-8729-2CBE154F67AA}"/>
              </a:ext>
            </a:extLst>
          </p:cNvPr>
          <p:cNvSpPr txBox="1">
            <a:spLocks noChangeArrowheads="1"/>
          </p:cNvSpPr>
          <p:nvPr/>
        </p:nvSpPr>
        <p:spPr bwMode="auto">
          <a:xfrm rot="16200000">
            <a:off x="590749" y="4116236"/>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sp>
        <p:nvSpPr>
          <p:cNvPr id="18" name="TextBox 89">
            <a:extLst>
              <a:ext uri="{FF2B5EF4-FFF2-40B4-BE49-F238E27FC236}">
                <a16:creationId xmlns:a16="http://schemas.microsoft.com/office/drawing/2014/main" id="{2C59A115-DAE6-D144-A31E-2B592FAF4BF5}"/>
              </a:ext>
            </a:extLst>
          </p:cNvPr>
          <p:cNvSpPr txBox="1">
            <a:spLocks noChangeArrowheads="1"/>
          </p:cNvSpPr>
          <p:nvPr/>
        </p:nvSpPr>
        <p:spPr bwMode="auto">
          <a:xfrm>
            <a:off x="3335568" y="2331770"/>
            <a:ext cx="883575" cy="646331"/>
          </a:xfrm>
          <a:prstGeom prst="rect">
            <a:avLst/>
          </a:prstGeom>
          <a:solidFill>
            <a:srgbClr val="FF0000"/>
          </a:solidFill>
          <a:ln w="9525">
            <a:solidFill>
              <a:schemeClr val="bg1"/>
            </a:solidFill>
            <a:miter lim="800000"/>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1 country</a:t>
            </a:r>
          </a:p>
          <a:p>
            <a:pPr algn="ctr">
              <a:spcBef>
                <a:spcPct val="0"/>
              </a:spcBef>
              <a:buFontTx/>
              <a:buNone/>
            </a:pPr>
            <a:r>
              <a:rPr lang="en-US" altLang="en-US" sz="1200" b="1" dirty="0">
                <a:solidFill>
                  <a:schemeClr val="bg1"/>
                </a:solidFill>
                <a:latin typeface="Arial" panose="020B0604020202020204" pitchFamily="34" charset="0"/>
              </a:rPr>
              <a:t>86 events</a:t>
            </a:r>
          </a:p>
          <a:p>
            <a:pPr algn="ctr">
              <a:spcBef>
                <a:spcPct val="0"/>
              </a:spcBef>
              <a:buFontTx/>
              <a:buNone/>
            </a:pPr>
            <a:r>
              <a:rPr lang="en-US" altLang="en-US" sz="1200" b="1" dirty="0">
                <a:solidFill>
                  <a:schemeClr val="bg1"/>
                </a:solidFill>
                <a:latin typeface="Arial" panose="020B0604020202020204" pitchFamily="34" charset="0"/>
              </a:rPr>
              <a:t>16274 pts</a:t>
            </a:r>
          </a:p>
        </p:txBody>
      </p:sp>
      <p:sp>
        <p:nvSpPr>
          <p:cNvPr id="20" name="TextBox 58">
            <a:extLst>
              <a:ext uri="{FF2B5EF4-FFF2-40B4-BE49-F238E27FC236}">
                <a16:creationId xmlns:a16="http://schemas.microsoft.com/office/drawing/2014/main" id="{3CDA7D54-C6C5-5343-B759-25EE133A88CE}"/>
              </a:ext>
            </a:extLst>
          </p:cNvPr>
          <p:cNvSpPr txBox="1">
            <a:spLocks noChangeArrowheads="1"/>
          </p:cNvSpPr>
          <p:nvPr/>
        </p:nvSpPr>
        <p:spPr bwMode="auto">
          <a:xfrm>
            <a:off x="2519500" y="1711748"/>
            <a:ext cx="2435282"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AFTER CV &gt;48 H</a:t>
            </a:r>
          </a:p>
        </p:txBody>
      </p:sp>
      <p:sp>
        <p:nvSpPr>
          <p:cNvPr id="31" name="Text Box 27">
            <a:extLst>
              <a:ext uri="{FF2B5EF4-FFF2-40B4-BE49-F238E27FC236}">
                <a16:creationId xmlns:a16="http://schemas.microsoft.com/office/drawing/2014/main" id="{2099B418-C983-854D-9DFC-422519D911C5}"/>
              </a:ext>
            </a:extLst>
          </p:cNvPr>
          <p:cNvSpPr txBox="1">
            <a:spLocks noChangeArrowheads="1"/>
          </p:cNvSpPr>
          <p:nvPr/>
        </p:nvSpPr>
        <p:spPr bwMode="auto">
          <a:xfrm>
            <a:off x="2310692" y="5897120"/>
            <a:ext cx="2824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FF0000"/>
                </a:solidFill>
                <a:latin typeface="+mn-lt"/>
              </a:rPr>
              <a:t> Danes 2000-2008:  Hansen ML et al.  </a:t>
            </a:r>
            <a:r>
              <a:rPr lang="en-US" altLang="en-US" sz="1200" b="1" dirty="0" err="1">
                <a:solidFill>
                  <a:srgbClr val="FF0000"/>
                </a:solidFill>
                <a:latin typeface="+mn-lt"/>
              </a:rPr>
              <a:t>Europace</a:t>
            </a:r>
            <a:r>
              <a:rPr lang="en-US" altLang="en-US" sz="1200" b="1" dirty="0">
                <a:solidFill>
                  <a:srgbClr val="FF0000"/>
                </a:solidFill>
                <a:latin typeface="+mn-lt"/>
              </a:rPr>
              <a:t> 17:18-23, 2015</a:t>
            </a:r>
          </a:p>
          <a:p>
            <a:pPr algn="ctr">
              <a:spcBef>
                <a:spcPct val="0"/>
              </a:spcBef>
              <a:buFontTx/>
              <a:buNone/>
            </a:pPr>
            <a:endParaRPr lang="en-US" altLang="en-US" sz="1200" b="1" dirty="0">
              <a:solidFill>
                <a:srgbClr val="FF0000"/>
              </a:solidFill>
              <a:latin typeface="Arial" panose="020B0604020202020204" pitchFamily="34" charset="0"/>
            </a:endParaRPr>
          </a:p>
        </p:txBody>
      </p:sp>
      <p:graphicFrame>
        <p:nvGraphicFramePr>
          <p:cNvPr id="32" name="Chart 65">
            <a:extLst>
              <a:ext uri="{FF2B5EF4-FFF2-40B4-BE49-F238E27FC236}">
                <a16:creationId xmlns:a16="http://schemas.microsoft.com/office/drawing/2014/main" id="{FC8672E1-D07A-584E-957D-CDC2985A79CD}"/>
              </a:ext>
            </a:extLst>
          </p:cNvPr>
          <p:cNvGraphicFramePr>
            <a:graphicFrameLocks/>
          </p:cNvGraphicFramePr>
          <p:nvPr>
            <p:extLst/>
          </p:nvPr>
        </p:nvGraphicFramePr>
        <p:xfrm>
          <a:off x="2168334" y="3006789"/>
          <a:ext cx="2865437" cy="2617463"/>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67">
            <a:extLst>
              <a:ext uri="{FF2B5EF4-FFF2-40B4-BE49-F238E27FC236}">
                <a16:creationId xmlns:a16="http://schemas.microsoft.com/office/drawing/2014/main" id="{2869D862-20BD-404F-BF6C-EAEA631D9A97}"/>
              </a:ext>
            </a:extLst>
          </p:cNvPr>
          <p:cNvSpPr txBox="1">
            <a:spLocks noChangeArrowheads="1"/>
          </p:cNvSpPr>
          <p:nvPr/>
        </p:nvSpPr>
        <p:spPr bwMode="auto">
          <a:xfrm>
            <a:off x="3802280" y="5472056"/>
            <a:ext cx="99899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FF0000"/>
                </a:solidFill>
                <a:latin typeface="Arial" panose="020B0604020202020204" pitchFamily="34" charset="0"/>
              </a:rPr>
              <a:t>&gt;48h CV</a:t>
            </a:r>
          </a:p>
          <a:p>
            <a:pPr algn="ctr">
              <a:lnSpc>
                <a:spcPct val="80000"/>
              </a:lnSpc>
              <a:spcBef>
                <a:spcPct val="0"/>
              </a:spcBef>
              <a:buFontTx/>
              <a:buNone/>
            </a:pPr>
            <a:r>
              <a:rPr lang="en-US" altLang="en-US" sz="1600" b="1" dirty="0">
                <a:solidFill>
                  <a:srgbClr val="FF0000"/>
                </a:solidFill>
                <a:latin typeface="Arial" panose="020B0604020202020204" pitchFamily="34" charset="0"/>
              </a:rPr>
              <a:t>AC</a:t>
            </a:r>
          </a:p>
        </p:txBody>
      </p:sp>
      <p:sp>
        <p:nvSpPr>
          <p:cNvPr id="35" name="TextBox 68">
            <a:extLst>
              <a:ext uri="{FF2B5EF4-FFF2-40B4-BE49-F238E27FC236}">
                <a16:creationId xmlns:a16="http://schemas.microsoft.com/office/drawing/2014/main" id="{3FE0B464-9329-0544-9D51-875D2CA7CA67}"/>
              </a:ext>
            </a:extLst>
          </p:cNvPr>
          <p:cNvSpPr txBox="1">
            <a:spLocks noChangeArrowheads="1"/>
          </p:cNvSpPr>
          <p:nvPr/>
        </p:nvSpPr>
        <p:spPr bwMode="auto">
          <a:xfrm>
            <a:off x="4019896" y="4779026"/>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FF0000"/>
                </a:solidFill>
                <a:latin typeface="Arial" panose="020B0604020202020204" pitchFamily="34" charset="0"/>
              </a:rPr>
              <a:t>0.33</a:t>
            </a:r>
          </a:p>
        </p:txBody>
      </p:sp>
      <p:sp>
        <p:nvSpPr>
          <p:cNvPr id="36" name="TextBox 74">
            <a:extLst>
              <a:ext uri="{FF2B5EF4-FFF2-40B4-BE49-F238E27FC236}">
                <a16:creationId xmlns:a16="http://schemas.microsoft.com/office/drawing/2014/main" id="{95E88585-9D45-B647-B0B5-C81EDBA0FC16}"/>
              </a:ext>
            </a:extLst>
          </p:cNvPr>
          <p:cNvSpPr txBox="1">
            <a:spLocks noChangeArrowheads="1"/>
          </p:cNvSpPr>
          <p:nvPr/>
        </p:nvSpPr>
        <p:spPr bwMode="auto">
          <a:xfrm>
            <a:off x="2856599" y="4359859"/>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FF0000"/>
                </a:solidFill>
                <a:latin typeface="Arial" panose="020B0604020202020204" pitchFamily="34" charset="0"/>
              </a:rPr>
              <a:t>0.79</a:t>
            </a:r>
          </a:p>
        </p:txBody>
      </p:sp>
      <p:sp>
        <p:nvSpPr>
          <p:cNvPr id="21" name="TextBox 20">
            <a:extLst>
              <a:ext uri="{FF2B5EF4-FFF2-40B4-BE49-F238E27FC236}">
                <a16:creationId xmlns:a16="http://schemas.microsoft.com/office/drawing/2014/main" id="{84FFA313-C847-8142-89C1-F660762B7CB4}"/>
              </a:ext>
            </a:extLst>
          </p:cNvPr>
          <p:cNvSpPr txBox="1">
            <a:spLocks noChangeArrowheads="1"/>
          </p:cNvSpPr>
          <p:nvPr/>
        </p:nvSpPr>
        <p:spPr bwMode="auto">
          <a:xfrm rot="16200000">
            <a:off x="5845730" y="4116236"/>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graphicFrame>
        <p:nvGraphicFramePr>
          <p:cNvPr id="23" name="Chart 65">
            <a:extLst>
              <a:ext uri="{FF2B5EF4-FFF2-40B4-BE49-F238E27FC236}">
                <a16:creationId xmlns:a16="http://schemas.microsoft.com/office/drawing/2014/main" id="{872BFDA9-A34F-9B4B-A46F-E21117E9366C}"/>
              </a:ext>
            </a:extLst>
          </p:cNvPr>
          <p:cNvGraphicFramePr>
            <a:graphicFrameLocks/>
          </p:cNvGraphicFramePr>
          <p:nvPr>
            <p:extLst/>
          </p:nvPr>
        </p:nvGraphicFramePr>
        <p:xfrm>
          <a:off x="7428962" y="3006000"/>
          <a:ext cx="2865437" cy="261746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66">
            <a:extLst>
              <a:ext uri="{FF2B5EF4-FFF2-40B4-BE49-F238E27FC236}">
                <a16:creationId xmlns:a16="http://schemas.microsoft.com/office/drawing/2014/main" id="{06C07D64-5FF0-AD4A-9697-76C8358FBCF7}"/>
              </a:ext>
            </a:extLst>
          </p:cNvPr>
          <p:cNvSpPr txBox="1">
            <a:spLocks noChangeArrowheads="1"/>
          </p:cNvSpPr>
          <p:nvPr/>
        </p:nvSpPr>
        <p:spPr bwMode="auto">
          <a:xfrm>
            <a:off x="7925484" y="5473436"/>
            <a:ext cx="99899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00B050"/>
                </a:solidFill>
                <a:latin typeface="Arial" panose="020B0604020202020204" pitchFamily="34" charset="0"/>
              </a:rPr>
              <a:t>&lt;48h CV</a:t>
            </a:r>
          </a:p>
          <a:p>
            <a:pPr algn="ctr">
              <a:lnSpc>
                <a:spcPct val="80000"/>
              </a:lnSpc>
              <a:spcBef>
                <a:spcPct val="0"/>
              </a:spcBef>
              <a:buFontTx/>
              <a:buNone/>
            </a:pPr>
            <a:r>
              <a:rPr lang="en-US" altLang="en-US" sz="1600" b="1" dirty="0">
                <a:solidFill>
                  <a:srgbClr val="00B050"/>
                </a:solidFill>
                <a:latin typeface="Arial" panose="020B0604020202020204" pitchFamily="34" charset="0"/>
              </a:rPr>
              <a:t>no AC</a:t>
            </a:r>
          </a:p>
        </p:txBody>
      </p:sp>
      <p:sp>
        <p:nvSpPr>
          <p:cNvPr id="25" name="TextBox 67">
            <a:extLst>
              <a:ext uri="{FF2B5EF4-FFF2-40B4-BE49-F238E27FC236}">
                <a16:creationId xmlns:a16="http://schemas.microsoft.com/office/drawing/2014/main" id="{0B33DC9A-10AA-6F44-9187-3DD5A7584889}"/>
              </a:ext>
            </a:extLst>
          </p:cNvPr>
          <p:cNvSpPr txBox="1">
            <a:spLocks noChangeArrowheads="1"/>
          </p:cNvSpPr>
          <p:nvPr/>
        </p:nvSpPr>
        <p:spPr bwMode="auto">
          <a:xfrm>
            <a:off x="9068484" y="5473436"/>
            <a:ext cx="99899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1600" b="1" dirty="0">
                <a:solidFill>
                  <a:srgbClr val="00B050"/>
                </a:solidFill>
                <a:latin typeface="Arial" panose="020B0604020202020204" pitchFamily="34" charset="0"/>
              </a:rPr>
              <a:t>&lt;48h CV</a:t>
            </a:r>
          </a:p>
          <a:p>
            <a:pPr algn="ctr">
              <a:lnSpc>
                <a:spcPct val="80000"/>
              </a:lnSpc>
              <a:spcBef>
                <a:spcPct val="0"/>
              </a:spcBef>
              <a:buFontTx/>
              <a:buNone/>
            </a:pPr>
            <a:r>
              <a:rPr lang="en-US" altLang="en-US" sz="1600" b="1" dirty="0">
                <a:solidFill>
                  <a:srgbClr val="00B050"/>
                </a:solidFill>
                <a:latin typeface="Arial" panose="020B0604020202020204" pitchFamily="34" charset="0"/>
              </a:rPr>
              <a:t>AC</a:t>
            </a:r>
          </a:p>
        </p:txBody>
      </p:sp>
      <p:sp>
        <p:nvSpPr>
          <p:cNvPr id="26" name="TextBox 68">
            <a:extLst>
              <a:ext uri="{FF2B5EF4-FFF2-40B4-BE49-F238E27FC236}">
                <a16:creationId xmlns:a16="http://schemas.microsoft.com/office/drawing/2014/main" id="{B62C3893-D649-9643-AEC6-13CE3309512E}"/>
              </a:ext>
            </a:extLst>
          </p:cNvPr>
          <p:cNvSpPr txBox="1">
            <a:spLocks noChangeArrowheads="1"/>
          </p:cNvSpPr>
          <p:nvPr/>
        </p:nvSpPr>
        <p:spPr bwMode="auto">
          <a:xfrm>
            <a:off x="9280524" y="4960028"/>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00B050"/>
                </a:solidFill>
                <a:latin typeface="Arial" panose="020B0604020202020204" pitchFamily="34" charset="0"/>
              </a:rPr>
              <a:t>0.13</a:t>
            </a:r>
          </a:p>
        </p:txBody>
      </p:sp>
      <p:sp>
        <p:nvSpPr>
          <p:cNvPr id="27" name="TextBox 74">
            <a:extLst>
              <a:ext uri="{FF2B5EF4-FFF2-40B4-BE49-F238E27FC236}">
                <a16:creationId xmlns:a16="http://schemas.microsoft.com/office/drawing/2014/main" id="{A5F78DEC-7B4D-9349-8EE8-11F4A2E70150}"/>
              </a:ext>
            </a:extLst>
          </p:cNvPr>
          <p:cNvSpPr txBox="1">
            <a:spLocks noChangeArrowheads="1"/>
          </p:cNvSpPr>
          <p:nvPr/>
        </p:nvSpPr>
        <p:spPr bwMode="auto">
          <a:xfrm>
            <a:off x="8117227" y="4427990"/>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00B050"/>
                </a:solidFill>
                <a:latin typeface="Arial" panose="020B0604020202020204" pitchFamily="34" charset="0"/>
              </a:rPr>
              <a:t>0.71</a:t>
            </a:r>
          </a:p>
        </p:txBody>
      </p:sp>
      <p:sp>
        <p:nvSpPr>
          <p:cNvPr id="28" name="TextBox 89">
            <a:extLst>
              <a:ext uri="{FF2B5EF4-FFF2-40B4-BE49-F238E27FC236}">
                <a16:creationId xmlns:a16="http://schemas.microsoft.com/office/drawing/2014/main" id="{898B66F3-9455-454B-983D-EAD9648359AD}"/>
              </a:ext>
            </a:extLst>
          </p:cNvPr>
          <p:cNvSpPr txBox="1">
            <a:spLocks noChangeArrowheads="1"/>
          </p:cNvSpPr>
          <p:nvPr/>
        </p:nvSpPr>
        <p:spPr bwMode="auto">
          <a:xfrm>
            <a:off x="8537650" y="2331770"/>
            <a:ext cx="989373" cy="646331"/>
          </a:xfrm>
          <a:prstGeom prst="rect">
            <a:avLst/>
          </a:prstGeom>
          <a:solidFill>
            <a:srgbClr val="00B050"/>
          </a:solidFill>
          <a:ln w="9525">
            <a:solidFill>
              <a:srgbClr val="00B050"/>
            </a:solidFill>
            <a:miter lim="800000"/>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chemeClr val="bg1"/>
                </a:solidFill>
                <a:latin typeface="Arial" panose="020B0604020202020204" pitchFamily="34" charset="0"/>
              </a:rPr>
              <a:t>3 hospitals</a:t>
            </a:r>
          </a:p>
          <a:p>
            <a:pPr algn="ctr">
              <a:spcBef>
                <a:spcPct val="0"/>
              </a:spcBef>
              <a:buFontTx/>
              <a:buNone/>
            </a:pPr>
            <a:r>
              <a:rPr lang="en-US" altLang="en-US" sz="1200" b="1" dirty="0">
                <a:solidFill>
                  <a:schemeClr val="bg1"/>
                </a:solidFill>
                <a:latin typeface="Arial" panose="020B0604020202020204" pitchFamily="34" charset="0"/>
              </a:rPr>
              <a:t>41 events</a:t>
            </a:r>
          </a:p>
          <a:p>
            <a:pPr algn="ctr">
              <a:spcBef>
                <a:spcPct val="0"/>
              </a:spcBef>
              <a:buFontTx/>
              <a:buNone/>
            </a:pPr>
            <a:r>
              <a:rPr lang="en-US" altLang="en-US" sz="1200" b="1" dirty="0">
                <a:solidFill>
                  <a:schemeClr val="bg1"/>
                </a:solidFill>
                <a:latin typeface="Arial" panose="020B0604020202020204" pitchFamily="34" charset="0"/>
              </a:rPr>
              <a:t>7660 pts</a:t>
            </a:r>
          </a:p>
        </p:txBody>
      </p:sp>
      <p:sp>
        <p:nvSpPr>
          <p:cNvPr id="30" name="TextBox 58">
            <a:extLst>
              <a:ext uri="{FF2B5EF4-FFF2-40B4-BE49-F238E27FC236}">
                <a16:creationId xmlns:a16="http://schemas.microsoft.com/office/drawing/2014/main" id="{867EEE6C-E4CF-954D-B763-09567E20B3B5}"/>
              </a:ext>
            </a:extLst>
          </p:cNvPr>
          <p:cNvSpPr txBox="1">
            <a:spLocks noChangeArrowheads="1"/>
          </p:cNvSpPr>
          <p:nvPr/>
        </p:nvSpPr>
        <p:spPr bwMode="auto">
          <a:xfrm>
            <a:off x="7735207" y="1711748"/>
            <a:ext cx="2513830"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AFTER CV &lt; 48 H</a:t>
            </a:r>
          </a:p>
        </p:txBody>
      </p:sp>
      <p:sp>
        <p:nvSpPr>
          <p:cNvPr id="37" name="Text Box 27">
            <a:extLst>
              <a:ext uri="{FF2B5EF4-FFF2-40B4-BE49-F238E27FC236}">
                <a16:creationId xmlns:a16="http://schemas.microsoft.com/office/drawing/2014/main" id="{F723148B-AF61-0D4B-A18A-EECB4D7ACE7A}"/>
              </a:ext>
            </a:extLst>
          </p:cNvPr>
          <p:cNvSpPr txBox="1">
            <a:spLocks noChangeArrowheads="1"/>
          </p:cNvSpPr>
          <p:nvPr/>
        </p:nvSpPr>
        <p:spPr bwMode="auto">
          <a:xfrm>
            <a:off x="7527884" y="5898548"/>
            <a:ext cx="291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00B050"/>
                </a:solidFill>
                <a:latin typeface="+mn-lt"/>
              </a:rPr>
              <a:t> Finns  2003-2010:  </a:t>
            </a:r>
            <a:r>
              <a:rPr lang="en-US" altLang="en-US" sz="1200" b="1" dirty="0" err="1">
                <a:solidFill>
                  <a:srgbClr val="00B050"/>
                </a:solidFill>
                <a:latin typeface="+mn-lt"/>
              </a:rPr>
              <a:t>Grönberg</a:t>
            </a:r>
            <a:r>
              <a:rPr lang="en-US" altLang="en-US" sz="1200" b="1" dirty="0">
                <a:solidFill>
                  <a:srgbClr val="00B050"/>
                </a:solidFill>
                <a:latin typeface="+mn-lt"/>
              </a:rPr>
              <a:t> T et al.  Am J </a:t>
            </a:r>
            <a:r>
              <a:rPr lang="en-US" altLang="en-US" sz="1200" b="1" dirty="0" err="1">
                <a:solidFill>
                  <a:srgbClr val="00B050"/>
                </a:solidFill>
                <a:latin typeface="+mn-lt"/>
              </a:rPr>
              <a:t>Cardiol</a:t>
            </a:r>
            <a:r>
              <a:rPr lang="en-US" altLang="en-US" sz="1200" b="1" dirty="0">
                <a:solidFill>
                  <a:srgbClr val="00B050"/>
                </a:solidFill>
                <a:latin typeface="+mn-lt"/>
              </a:rPr>
              <a:t> 117:1294-8, 2016</a:t>
            </a:r>
          </a:p>
          <a:p>
            <a:pPr algn="ctr">
              <a:spcBef>
                <a:spcPct val="0"/>
              </a:spcBef>
              <a:buFontTx/>
              <a:buNone/>
            </a:pPr>
            <a:r>
              <a:rPr lang="en-US" altLang="en-US" sz="1200" b="1" dirty="0">
                <a:solidFill>
                  <a:srgbClr val="00B050"/>
                </a:solidFill>
                <a:latin typeface="Arial" panose="020B0604020202020204" pitchFamily="34" charset="0"/>
              </a:rPr>
              <a:t>  </a:t>
            </a:r>
          </a:p>
        </p:txBody>
      </p:sp>
      <p:sp>
        <p:nvSpPr>
          <p:cNvPr id="39" name="TextBox 38">
            <a:extLst>
              <a:ext uri="{FF2B5EF4-FFF2-40B4-BE49-F238E27FC236}">
                <a16:creationId xmlns:a16="http://schemas.microsoft.com/office/drawing/2014/main" id="{CA2A8D56-6368-EF46-A47F-9B7194DF280F}"/>
              </a:ext>
            </a:extLst>
          </p:cNvPr>
          <p:cNvSpPr txBox="1">
            <a:spLocks noChangeArrowheads="1"/>
          </p:cNvSpPr>
          <p:nvPr/>
        </p:nvSpPr>
        <p:spPr bwMode="auto">
          <a:xfrm>
            <a:off x="8766175" y="3632681"/>
            <a:ext cx="1160463" cy="307975"/>
          </a:xfrm>
          <a:prstGeom prst="rect">
            <a:avLst/>
          </a:prstGeom>
          <a:solidFill>
            <a:schemeClr val="bg1"/>
          </a:solidFill>
          <a:ln w="22225">
            <a:solidFill>
              <a:srgbClr val="00B05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solidFill>
                  <a:srgbClr val="00B050"/>
                </a:solidFill>
                <a:latin typeface="Arial" panose="020B0604020202020204" pitchFamily="34" charset="0"/>
              </a:rPr>
              <a:t>8.5 % / year</a:t>
            </a:r>
          </a:p>
        </p:txBody>
      </p:sp>
      <p:cxnSp>
        <p:nvCxnSpPr>
          <p:cNvPr id="40" name="Straight Connector 39">
            <a:extLst>
              <a:ext uri="{FF2B5EF4-FFF2-40B4-BE49-F238E27FC236}">
                <a16:creationId xmlns:a16="http://schemas.microsoft.com/office/drawing/2014/main" id="{A2A839BC-8787-5445-A632-19BC452B7103}"/>
              </a:ext>
            </a:extLst>
          </p:cNvPr>
          <p:cNvCxnSpPr>
            <a:cxnSpLocks/>
          </p:cNvCxnSpPr>
          <p:nvPr/>
        </p:nvCxnSpPr>
        <p:spPr>
          <a:xfrm flipV="1">
            <a:off x="8548160" y="4019206"/>
            <a:ext cx="520324" cy="278523"/>
          </a:xfrm>
          <a:prstGeom prst="line">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D265B33-3A9A-6A49-AB5A-5C28F5F85B7F}"/>
              </a:ext>
            </a:extLst>
          </p:cNvPr>
          <p:cNvGrpSpPr/>
          <p:nvPr/>
        </p:nvGrpSpPr>
        <p:grpSpPr>
          <a:xfrm>
            <a:off x="3159696" y="3900590"/>
            <a:ext cx="1177200" cy="369332"/>
            <a:chOff x="3159696" y="4325840"/>
            <a:chExt cx="1177200" cy="369332"/>
          </a:xfrm>
        </p:grpSpPr>
        <p:grpSp>
          <p:nvGrpSpPr>
            <p:cNvPr id="42" name="Group 41">
              <a:extLst>
                <a:ext uri="{FF2B5EF4-FFF2-40B4-BE49-F238E27FC236}">
                  <a16:creationId xmlns:a16="http://schemas.microsoft.com/office/drawing/2014/main" id="{F1B98906-AB44-C346-A6CE-A78AF7847A74}"/>
                </a:ext>
              </a:extLst>
            </p:cNvPr>
            <p:cNvGrpSpPr/>
            <p:nvPr/>
          </p:nvGrpSpPr>
          <p:grpSpPr>
            <a:xfrm>
              <a:off x="3159696" y="4492800"/>
              <a:ext cx="1177200" cy="150332"/>
              <a:chOff x="3154680" y="3519058"/>
              <a:chExt cx="5269230" cy="150332"/>
            </a:xfrm>
          </p:grpSpPr>
          <p:cxnSp>
            <p:nvCxnSpPr>
              <p:cNvPr id="44" name="Straight Connector 43">
                <a:extLst>
                  <a:ext uri="{FF2B5EF4-FFF2-40B4-BE49-F238E27FC236}">
                    <a16:creationId xmlns:a16="http://schemas.microsoft.com/office/drawing/2014/main" id="{E2F7FB87-B604-1C48-877A-8D60E66ABE2B}"/>
                  </a:ext>
                </a:extLst>
              </p:cNvPr>
              <p:cNvCxnSpPr/>
              <p:nvPr/>
            </p:nvCxnSpPr>
            <p:spPr>
              <a:xfrm>
                <a:off x="3154680" y="3531870"/>
                <a:ext cx="52692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EE0940-2F19-5345-B39C-30F1A4A8804E}"/>
                  </a:ext>
                </a:extLst>
              </p:cNvPr>
              <p:cNvCxnSpPr/>
              <p:nvPr/>
            </p:nvCxnSpPr>
            <p:spPr>
              <a:xfrm>
                <a:off x="3167916" y="3519058"/>
                <a:ext cx="0" cy="148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661215-8A7E-214A-9683-B89EF6090BAE}"/>
                  </a:ext>
                </a:extLst>
              </p:cNvPr>
              <p:cNvCxnSpPr/>
              <p:nvPr/>
            </p:nvCxnSpPr>
            <p:spPr>
              <a:xfrm>
                <a:off x="8411844" y="3520800"/>
                <a:ext cx="0" cy="148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3AB7A9E0-F3BE-AA43-AC4E-6AA201334948}"/>
                </a:ext>
              </a:extLst>
            </p:cNvPr>
            <p:cNvSpPr txBox="1"/>
            <p:nvPr/>
          </p:nvSpPr>
          <p:spPr>
            <a:xfrm>
              <a:off x="3340611" y="4325840"/>
              <a:ext cx="825867" cy="369332"/>
            </a:xfrm>
            <a:prstGeom prst="rect">
              <a:avLst/>
            </a:prstGeom>
            <a:solidFill>
              <a:schemeClr val="bg1"/>
            </a:solidFill>
          </p:spPr>
          <p:txBody>
            <a:bodyPr wrap="none" rtlCol="0">
              <a:spAutoFit/>
            </a:bodyPr>
            <a:lstStyle/>
            <a:p>
              <a:r>
                <a:rPr lang="en-US" b="1" dirty="0">
                  <a:solidFill>
                    <a:srgbClr val="FF0000"/>
                  </a:solidFill>
                </a:rPr>
                <a:t>↓ 58%</a:t>
              </a:r>
            </a:p>
          </p:txBody>
        </p:sp>
      </p:grpSp>
      <p:grpSp>
        <p:nvGrpSpPr>
          <p:cNvPr id="53" name="Group 52">
            <a:extLst>
              <a:ext uri="{FF2B5EF4-FFF2-40B4-BE49-F238E27FC236}">
                <a16:creationId xmlns:a16="http://schemas.microsoft.com/office/drawing/2014/main" id="{84D8CFCD-5EA4-3D44-BE6D-CF146AB336BF}"/>
              </a:ext>
            </a:extLst>
          </p:cNvPr>
          <p:cNvGrpSpPr/>
          <p:nvPr/>
        </p:nvGrpSpPr>
        <p:grpSpPr>
          <a:xfrm>
            <a:off x="8343509" y="3971648"/>
            <a:ext cx="1286574" cy="506067"/>
            <a:chOff x="8409312" y="3347701"/>
            <a:chExt cx="1177200" cy="369332"/>
          </a:xfrm>
        </p:grpSpPr>
        <p:grpSp>
          <p:nvGrpSpPr>
            <p:cNvPr id="54" name="Group 53">
              <a:extLst>
                <a:ext uri="{FF2B5EF4-FFF2-40B4-BE49-F238E27FC236}">
                  <a16:creationId xmlns:a16="http://schemas.microsoft.com/office/drawing/2014/main" id="{98A0C718-3AF1-4C49-B5AD-4536DEDCF464}"/>
                </a:ext>
              </a:extLst>
            </p:cNvPr>
            <p:cNvGrpSpPr/>
            <p:nvPr/>
          </p:nvGrpSpPr>
          <p:grpSpPr>
            <a:xfrm>
              <a:off x="8409312" y="3520800"/>
              <a:ext cx="1177200" cy="150332"/>
              <a:chOff x="4311999" y="4910137"/>
              <a:chExt cx="5269230" cy="150332"/>
            </a:xfrm>
          </p:grpSpPr>
          <p:cxnSp>
            <p:nvCxnSpPr>
              <p:cNvPr id="56" name="Straight Connector 55">
                <a:extLst>
                  <a:ext uri="{FF2B5EF4-FFF2-40B4-BE49-F238E27FC236}">
                    <a16:creationId xmlns:a16="http://schemas.microsoft.com/office/drawing/2014/main" id="{A0C41716-27BC-0A4E-9A8A-E85EC18CF503}"/>
                  </a:ext>
                </a:extLst>
              </p:cNvPr>
              <p:cNvCxnSpPr/>
              <p:nvPr/>
            </p:nvCxnSpPr>
            <p:spPr>
              <a:xfrm>
                <a:off x="4311999" y="4922949"/>
                <a:ext cx="526923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6AEABE8-B396-E240-B7FD-5B462E7FF082}"/>
                  </a:ext>
                </a:extLst>
              </p:cNvPr>
              <p:cNvCxnSpPr/>
              <p:nvPr/>
            </p:nvCxnSpPr>
            <p:spPr>
              <a:xfrm>
                <a:off x="4325235" y="4910137"/>
                <a:ext cx="0" cy="14859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3304C92-7D7B-0D43-AC5B-739993DC959E}"/>
                  </a:ext>
                </a:extLst>
              </p:cNvPr>
              <p:cNvCxnSpPr/>
              <p:nvPr/>
            </p:nvCxnSpPr>
            <p:spPr>
              <a:xfrm>
                <a:off x="9563908" y="4911879"/>
                <a:ext cx="0" cy="14859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3A99ED8E-CC3E-CD4D-B0FE-0A827EE1458D}"/>
                </a:ext>
              </a:extLst>
            </p:cNvPr>
            <p:cNvSpPr txBox="1"/>
            <p:nvPr/>
          </p:nvSpPr>
          <p:spPr>
            <a:xfrm>
              <a:off x="8571011" y="3347701"/>
              <a:ext cx="825867" cy="369332"/>
            </a:xfrm>
            <a:prstGeom prst="rect">
              <a:avLst/>
            </a:prstGeom>
            <a:solidFill>
              <a:schemeClr val="bg1"/>
            </a:solidFill>
          </p:spPr>
          <p:txBody>
            <a:bodyPr wrap="none" rtlCol="0">
              <a:spAutoFit/>
            </a:bodyPr>
            <a:lstStyle/>
            <a:p>
              <a:r>
                <a:rPr lang="en-US" b="1" dirty="0">
                  <a:solidFill>
                    <a:srgbClr val="00B050"/>
                  </a:solidFill>
                </a:rPr>
                <a:t>↓ 82%</a:t>
              </a:r>
            </a:p>
          </p:txBody>
        </p:sp>
      </p:grpSp>
      <p:sp>
        <p:nvSpPr>
          <p:cNvPr id="38" name="TextBox 37">
            <a:extLst>
              <a:ext uri="{FF2B5EF4-FFF2-40B4-BE49-F238E27FC236}">
                <a16:creationId xmlns:a16="http://schemas.microsoft.com/office/drawing/2014/main" id="{E308CFCC-C8BB-6740-AB27-3FC016313E5C}"/>
              </a:ext>
            </a:extLst>
          </p:cNvPr>
          <p:cNvSpPr txBox="1">
            <a:spLocks noChangeArrowheads="1"/>
          </p:cNvSpPr>
          <p:nvPr/>
        </p:nvSpPr>
        <p:spPr bwMode="auto">
          <a:xfrm>
            <a:off x="3486742" y="3648601"/>
            <a:ext cx="1160895" cy="307777"/>
          </a:xfrm>
          <a:prstGeom prst="rect">
            <a:avLst/>
          </a:prstGeom>
          <a:solidFill>
            <a:schemeClr val="bg1"/>
          </a:solidFill>
          <a:ln w="222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solidFill>
                  <a:srgbClr val="FF0000"/>
                </a:solidFill>
                <a:latin typeface="Arial" panose="020B0604020202020204" pitchFamily="34" charset="0"/>
              </a:rPr>
              <a:t>9.5 % / year</a:t>
            </a:r>
          </a:p>
        </p:txBody>
      </p:sp>
      <p:cxnSp>
        <p:nvCxnSpPr>
          <p:cNvPr id="41" name="Straight Connector 40">
            <a:extLst>
              <a:ext uri="{FF2B5EF4-FFF2-40B4-BE49-F238E27FC236}">
                <a16:creationId xmlns:a16="http://schemas.microsoft.com/office/drawing/2014/main" id="{57D30A3F-08DC-AF46-85AC-4C54602C4FD8}"/>
              </a:ext>
            </a:extLst>
          </p:cNvPr>
          <p:cNvCxnSpPr>
            <a:cxnSpLocks/>
          </p:cNvCxnSpPr>
          <p:nvPr/>
        </p:nvCxnSpPr>
        <p:spPr>
          <a:xfrm flipV="1">
            <a:off x="3181599" y="4134458"/>
            <a:ext cx="520324" cy="278523"/>
          </a:xfrm>
          <a:prstGeom prst="line">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24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irick\Desktop\PP Screen shot.png">
            <a:extLst>
              <a:ext uri="{FF2B5EF4-FFF2-40B4-BE49-F238E27FC236}">
                <a16:creationId xmlns:a16="http://schemas.microsoft.com/office/drawing/2014/main" id="{5F004CD8-1429-2741-9BC0-D58E40DF2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865" b="29695"/>
          <a:stretch>
            <a:fillRect/>
          </a:stretch>
        </p:blipFill>
        <p:spPr bwMode="auto">
          <a:xfrm>
            <a:off x="1853045" y="4007427"/>
            <a:ext cx="8458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FD336FA-3FC2-444D-AC88-61BC842287D4}"/>
              </a:ext>
            </a:extLst>
          </p:cNvPr>
          <p:cNvSpPr>
            <a:spLocks noChangeArrowheads="1"/>
          </p:cNvSpPr>
          <p:nvPr/>
        </p:nvSpPr>
        <p:spPr bwMode="auto">
          <a:xfrm>
            <a:off x="3473883" y="4728152"/>
            <a:ext cx="52927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968" tIns="79986" rIns="159968" bIns="79986">
            <a:spAutoFit/>
          </a:bodyPr>
          <a:lstStyle>
            <a:lvl1pPr defTabSz="455613">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defTabSz="455613">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defTabSz="455613">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defTabSz="455613">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defTabSz="455613">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b="0">
                <a:solidFill>
                  <a:srgbClr val="800000"/>
                </a:solidFill>
              </a:rPr>
              <a:t>Macle et al. Canadian Journal of Cardiology 2015;31:1207-18</a:t>
            </a:r>
          </a:p>
        </p:txBody>
      </p:sp>
      <p:pic>
        <p:nvPicPr>
          <p:cNvPr id="10" name="Image 3">
            <a:extLst>
              <a:ext uri="{FF2B5EF4-FFF2-40B4-BE49-F238E27FC236}">
                <a16:creationId xmlns:a16="http://schemas.microsoft.com/office/drawing/2014/main" id="{506169F6-7574-7241-A4F6-217197680800}"/>
              </a:ext>
            </a:extLst>
          </p:cNvPr>
          <p:cNvPicPr>
            <a:picLocks noChangeAspect="1"/>
          </p:cNvPicPr>
          <p:nvPr/>
        </p:nvPicPr>
        <p:blipFill>
          <a:blip r:embed="rId3">
            <a:extLst>
              <a:ext uri="{28A0092B-C50C-407E-A947-70E740481C1C}">
                <a14:useLocalDpi xmlns:a14="http://schemas.microsoft.com/office/drawing/2010/main" val="0"/>
              </a:ext>
            </a:extLst>
          </a:blip>
          <a:srcRect t="24406" b="53783"/>
          <a:stretch>
            <a:fillRect/>
          </a:stretch>
        </p:blipFill>
        <p:spPr bwMode="auto">
          <a:xfrm>
            <a:off x="2081645" y="2864427"/>
            <a:ext cx="8001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7909178C-7668-E841-B184-4C4DFB61149C}"/>
              </a:ext>
            </a:extLst>
          </p:cNvPr>
          <p:cNvSpPr>
            <a:spLocks noChangeArrowheads="1"/>
          </p:cNvSpPr>
          <p:nvPr/>
        </p:nvSpPr>
        <p:spPr bwMode="auto">
          <a:xfrm>
            <a:off x="3448483" y="3356552"/>
            <a:ext cx="5343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968" tIns="79986" rIns="159968" bIns="79986">
            <a:spAutoFit/>
          </a:bodyPr>
          <a:lstStyle>
            <a:lvl1pPr defTabSz="455613">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defTabSz="455613">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defTabSz="455613">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defTabSz="455613">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defTabSz="455613">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b="0">
                <a:solidFill>
                  <a:srgbClr val="800000"/>
                </a:solidFill>
              </a:rPr>
              <a:t>Verma et al. Canadian Journal of Cardiology 2014;30:1114-30</a:t>
            </a:r>
          </a:p>
        </p:txBody>
      </p:sp>
      <p:pic>
        <p:nvPicPr>
          <p:cNvPr id="12" name="Image 1">
            <a:extLst>
              <a:ext uri="{FF2B5EF4-FFF2-40B4-BE49-F238E27FC236}">
                <a16:creationId xmlns:a16="http://schemas.microsoft.com/office/drawing/2014/main" id="{1BF86227-0DAB-6B4A-8D20-9C6A14E59251}"/>
              </a:ext>
            </a:extLst>
          </p:cNvPr>
          <p:cNvPicPr>
            <a:picLocks noChangeAspect="1"/>
          </p:cNvPicPr>
          <p:nvPr/>
        </p:nvPicPr>
        <p:blipFill>
          <a:blip r:embed="rId4">
            <a:extLst>
              <a:ext uri="{28A0092B-C50C-407E-A947-70E740481C1C}">
                <a14:useLocalDpi xmlns:a14="http://schemas.microsoft.com/office/drawing/2010/main" val="0"/>
              </a:ext>
            </a:extLst>
          </a:blip>
          <a:srcRect t="14879" b="63766"/>
          <a:stretch>
            <a:fillRect/>
          </a:stretch>
        </p:blipFill>
        <p:spPr bwMode="auto">
          <a:xfrm>
            <a:off x="2081645" y="5226627"/>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8">
            <a:extLst>
              <a:ext uri="{FF2B5EF4-FFF2-40B4-BE49-F238E27FC236}">
                <a16:creationId xmlns:a16="http://schemas.microsoft.com/office/drawing/2014/main" id="{41EE0B67-39C8-3549-B877-4BF6501E0355}"/>
              </a:ext>
            </a:extLst>
          </p:cNvPr>
          <p:cNvSpPr>
            <a:spLocks noChangeArrowheads="1"/>
          </p:cNvSpPr>
          <p:nvPr/>
        </p:nvSpPr>
        <p:spPr bwMode="auto">
          <a:xfrm>
            <a:off x="3311958" y="5821940"/>
            <a:ext cx="5616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968" tIns="79986" rIns="159968" bIns="79986">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b="0" dirty="0" err="1">
                <a:solidFill>
                  <a:srgbClr val="800000"/>
                </a:solidFill>
              </a:rPr>
              <a:t>Macle</a:t>
            </a:r>
            <a:r>
              <a:rPr lang="en-US" altLang="en-US" sz="1200" b="0" dirty="0">
                <a:solidFill>
                  <a:srgbClr val="800000"/>
                </a:solidFill>
              </a:rPr>
              <a:t> et al. Canadian Journal of Cardiology </a:t>
            </a:r>
            <a:r>
              <a:rPr lang="en-CA" altLang="en-US" sz="1200" b="0" dirty="0">
                <a:solidFill>
                  <a:srgbClr val="800000"/>
                </a:solidFill>
              </a:rPr>
              <a:t>2016;32:1170-85</a:t>
            </a:r>
          </a:p>
        </p:txBody>
      </p:sp>
      <p:pic>
        <p:nvPicPr>
          <p:cNvPr id="14" name="Image 4">
            <a:extLst>
              <a:ext uri="{FF2B5EF4-FFF2-40B4-BE49-F238E27FC236}">
                <a16:creationId xmlns:a16="http://schemas.microsoft.com/office/drawing/2014/main" id="{D993DBD2-837D-924A-BF07-A39F5AAD47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2645" y="121227"/>
            <a:ext cx="73914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9">
            <a:extLst>
              <a:ext uri="{FF2B5EF4-FFF2-40B4-BE49-F238E27FC236}">
                <a16:creationId xmlns:a16="http://schemas.microsoft.com/office/drawing/2014/main" id="{65860AFD-9058-394F-BBF8-0408BB408152}"/>
              </a:ext>
            </a:extLst>
          </p:cNvPr>
          <p:cNvSpPr>
            <a:spLocks noChangeArrowheads="1"/>
          </p:cNvSpPr>
          <p:nvPr/>
        </p:nvSpPr>
        <p:spPr bwMode="auto">
          <a:xfrm>
            <a:off x="3448483" y="994352"/>
            <a:ext cx="5343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968" tIns="79986" rIns="159968" bIns="79986">
            <a:spAutoFit/>
          </a:bodyPr>
          <a:lstStyle>
            <a:lvl1pPr defTabSz="455613">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defTabSz="455613">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defTabSz="455613">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defTabSz="455613">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defTabSz="455613">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b="0">
                <a:solidFill>
                  <a:srgbClr val="800000"/>
                </a:solidFill>
              </a:rPr>
              <a:t>Gillis et al. Canadian Journal of Cardiology 2011;27:27-30</a:t>
            </a:r>
          </a:p>
        </p:txBody>
      </p:sp>
      <p:pic>
        <p:nvPicPr>
          <p:cNvPr id="16" name="Image 10">
            <a:extLst>
              <a:ext uri="{FF2B5EF4-FFF2-40B4-BE49-F238E27FC236}">
                <a16:creationId xmlns:a16="http://schemas.microsoft.com/office/drawing/2014/main" id="{BCC9960F-D88D-BD44-864A-04837A6B48EE}"/>
              </a:ext>
            </a:extLst>
          </p:cNvPr>
          <p:cNvPicPr>
            <a:picLocks noChangeAspect="1"/>
          </p:cNvPicPr>
          <p:nvPr/>
        </p:nvPicPr>
        <p:blipFill>
          <a:blip r:embed="rId6">
            <a:extLst>
              <a:ext uri="{28A0092B-C50C-407E-A947-70E740481C1C}">
                <a14:useLocalDpi xmlns:a14="http://schemas.microsoft.com/office/drawing/2010/main" val="0"/>
              </a:ext>
            </a:extLst>
          </a:blip>
          <a:srcRect t="10883"/>
          <a:stretch>
            <a:fillRect/>
          </a:stretch>
        </p:blipFill>
        <p:spPr bwMode="auto">
          <a:xfrm>
            <a:off x="2538845" y="1511877"/>
            <a:ext cx="7315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a:extLst>
              <a:ext uri="{FF2B5EF4-FFF2-40B4-BE49-F238E27FC236}">
                <a16:creationId xmlns:a16="http://schemas.microsoft.com/office/drawing/2014/main" id="{F06CAAD0-6D25-0B4E-B9F8-2D61AF65E199}"/>
              </a:ext>
            </a:extLst>
          </p:cNvPr>
          <p:cNvSpPr>
            <a:spLocks noChangeArrowheads="1"/>
          </p:cNvSpPr>
          <p:nvPr/>
        </p:nvSpPr>
        <p:spPr bwMode="auto">
          <a:xfrm>
            <a:off x="3448483" y="2254827"/>
            <a:ext cx="53451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968" tIns="79986" rIns="159968" bIns="79986">
            <a:spAutoFit/>
          </a:bodyPr>
          <a:lstStyle>
            <a:lvl1pPr defTabSz="455613">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defTabSz="455613">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defTabSz="455613">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defTabSz="455613">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defTabSz="455613">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defTabSz="455613"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b="0">
                <a:solidFill>
                  <a:srgbClr val="800000"/>
                </a:solidFill>
              </a:rPr>
              <a:t>Skanes et al. Canadian Journal of Cardiology 2012;28:125-36</a:t>
            </a:r>
          </a:p>
        </p:txBody>
      </p:sp>
    </p:spTree>
    <p:extLst>
      <p:ext uri="{BB962C8B-B14F-4D97-AF65-F5344CB8AC3E}">
        <p14:creationId xmlns:p14="http://schemas.microsoft.com/office/powerpoint/2010/main" val="3807578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PARSING THE RISK OF THROMBOEMBOLISM AFTER CV OF ATRIAL FIBRILLATION</a:t>
            </a:r>
          </a:p>
        </p:txBody>
      </p:sp>
      <p:sp>
        <p:nvSpPr>
          <p:cNvPr id="11" name="Text Box 27">
            <a:extLst>
              <a:ext uri="{FF2B5EF4-FFF2-40B4-BE49-F238E27FC236}">
                <a16:creationId xmlns:a16="http://schemas.microsoft.com/office/drawing/2014/main" id="{13674AC1-0217-3745-8E4F-5CA1C5D9D89A}"/>
              </a:ext>
            </a:extLst>
          </p:cNvPr>
          <p:cNvSpPr txBox="1">
            <a:spLocks noChangeArrowheads="1"/>
          </p:cNvSpPr>
          <p:nvPr/>
        </p:nvSpPr>
        <p:spPr bwMode="auto">
          <a:xfrm>
            <a:off x="4570383" y="6091843"/>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dirty="0" err="1">
                <a:latin typeface="+mn-lt"/>
              </a:rPr>
              <a:t>Grönberg</a:t>
            </a:r>
            <a:r>
              <a:rPr lang="en-US" altLang="en-US" sz="1200" dirty="0">
                <a:latin typeface="+mn-lt"/>
              </a:rPr>
              <a:t> T et al.  Am J </a:t>
            </a:r>
            <a:r>
              <a:rPr lang="en-US" altLang="en-US" sz="1200" dirty="0" err="1">
                <a:latin typeface="+mn-lt"/>
              </a:rPr>
              <a:t>Cardiol</a:t>
            </a:r>
            <a:r>
              <a:rPr lang="en-US" altLang="en-US" sz="1200" dirty="0">
                <a:latin typeface="+mn-lt"/>
              </a:rPr>
              <a:t> 117:1294-8, 2016</a:t>
            </a:r>
          </a:p>
        </p:txBody>
      </p:sp>
      <p:sp>
        <p:nvSpPr>
          <p:cNvPr id="12" name="TextBox 39">
            <a:extLst>
              <a:ext uri="{FF2B5EF4-FFF2-40B4-BE49-F238E27FC236}">
                <a16:creationId xmlns:a16="http://schemas.microsoft.com/office/drawing/2014/main" id="{0E72D25F-575E-AC44-9C2E-A915988EEE85}"/>
              </a:ext>
            </a:extLst>
          </p:cNvPr>
          <p:cNvSpPr txBox="1">
            <a:spLocks noChangeArrowheads="1"/>
          </p:cNvSpPr>
          <p:nvPr/>
        </p:nvSpPr>
        <p:spPr bwMode="auto">
          <a:xfrm>
            <a:off x="1733550" y="1847762"/>
            <a:ext cx="874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latin typeface="Arial" panose="020B0604020202020204" pitchFamily="34" charset="0"/>
              </a:rPr>
              <a:t>&lt;48 </a:t>
            </a:r>
            <a:r>
              <a:rPr lang="en-US" altLang="en-US" sz="2400" b="1" dirty="0" err="1">
                <a:latin typeface="Arial" panose="020B0604020202020204" pitchFamily="34" charset="0"/>
              </a:rPr>
              <a:t>Hr</a:t>
            </a:r>
            <a:r>
              <a:rPr lang="en-US" altLang="en-US" sz="2400" b="1" dirty="0">
                <a:latin typeface="Arial" panose="020B0604020202020204" pitchFamily="34" charset="0"/>
              </a:rPr>
              <a:t> AF with CV </a:t>
            </a:r>
            <a:r>
              <a:rPr lang="en-US" altLang="en-US" sz="2400" b="1" dirty="0">
                <a:solidFill>
                  <a:srgbClr val="00B050"/>
                </a:solidFill>
                <a:latin typeface="Arial" panose="020B0604020202020204" pitchFamily="34" charset="0"/>
              </a:rPr>
              <a:t>On AC</a:t>
            </a:r>
            <a:r>
              <a:rPr lang="en-US" altLang="en-US" sz="2400" b="1" dirty="0">
                <a:solidFill>
                  <a:srgbClr val="39FF0B"/>
                </a:solidFill>
                <a:latin typeface="Arial" panose="020B0604020202020204" pitchFamily="34" charset="0"/>
              </a:rPr>
              <a:t> </a:t>
            </a:r>
            <a:r>
              <a:rPr lang="en-US" altLang="en-US" sz="2400" b="1" dirty="0">
                <a:latin typeface="Arial" panose="020B0604020202020204" pitchFamily="34" charset="0"/>
              </a:rPr>
              <a:t>Versus </a:t>
            </a:r>
            <a:r>
              <a:rPr lang="en-US" altLang="en-US" sz="2400" b="1" dirty="0">
                <a:solidFill>
                  <a:srgbClr val="FF0000"/>
                </a:solidFill>
                <a:latin typeface="Arial" panose="020B0604020202020204" pitchFamily="34" charset="0"/>
              </a:rPr>
              <a:t>Off AC</a:t>
            </a:r>
            <a:r>
              <a:rPr lang="en-US" altLang="en-US" sz="2400" b="1" dirty="0">
                <a:solidFill>
                  <a:srgbClr val="FC00F2"/>
                </a:solidFill>
                <a:latin typeface="Arial" panose="020B0604020202020204" pitchFamily="34" charset="0"/>
              </a:rPr>
              <a:t> </a:t>
            </a:r>
            <a:r>
              <a:rPr lang="en-US" altLang="en-US" sz="2400" b="1" dirty="0">
                <a:latin typeface="Arial" panose="020B0604020202020204" pitchFamily="34" charset="0"/>
              </a:rPr>
              <a:t>by CHA</a:t>
            </a:r>
            <a:r>
              <a:rPr lang="en-US" altLang="en-US" sz="2400" b="1" baseline="-25000" dirty="0">
                <a:latin typeface="Arial" panose="020B0604020202020204" pitchFamily="34" charset="0"/>
              </a:rPr>
              <a:t>2</a:t>
            </a:r>
            <a:r>
              <a:rPr lang="en-US" altLang="en-US" sz="2400" b="1" dirty="0">
                <a:latin typeface="Arial" panose="020B0604020202020204" pitchFamily="34" charset="0"/>
              </a:rPr>
              <a:t>DS</a:t>
            </a:r>
            <a:r>
              <a:rPr lang="en-US" altLang="en-US" sz="2400" b="1" baseline="-25000" dirty="0">
                <a:latin typeface="Arial" panose="020B0604020202020204" pitchFamily="34" charset="0"/>
              </a:rPr>
              <a:t>2</a:t>
            </a:r>
            <a:r>
              <a:rPr lang="en-US" altLang="en-US" sz="2400" b="1" dirty="0">
                <a:latin typeface="Arial" panose="020B0604020202020204" pitchFamily="34" charset="0"/>
              </a:rPr>
              <a:t>-VASc</a:t>
            </a:r>
          </a:p>
        </p:txBody>
      </p:sp>
      <p:graphicFrame>
        <p:nvGraphicFramePr>
          <p:cNvPr id="9" name="Chart 22">
            <a:extLst>
              <a:ext uri="{FF2B5EF4-FFF2-40B4-BE49-F238E27FC236}">
                <a16:creationId xmlns:a16="http://schemas.microsoft.com/office/drawing/2014/main" id="{C31E2A83-D611-F84D-A99D-E3709B6478DB}"/>
              </a:ext>
            </a:extLst>
          </p:cNvPr>
          <p:cNvGraphicFramePr>
            <a:graphicFrameLocks/>
          </p:cNvGraphicFramePr>
          <p:nvPr>
            <p:extLst/>
          </p:nvPr>
        </p:nvGraphicFramePr>
        <p:xfrm>
          <a:off x="1952414" y="3230401"/>
          <a:ext cx="8320148" cy="2591632"/>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23">
            <a:extLst>
              <a:ext uri="{FF2B5EF4-FFF2-40B4-BE49-F238E27FC236}">
                <a16:creationId xmlns:a16="http://schemas.microsoft.com/office/drawing/2014/main" id="{2BA810BA-298E-1345-A63F-5A16B5CA1511}"/>
              </a:ext>
            </a:extLst>
          </p:cNvPr>
          <p:cNvCxnSpPr>
            <a:cxnSpLocks/>
          </p:cNvCxnSpPr>
          <p:nvPr/>
        </p:nvCxnSpPr>
        <p:spPr bwMode="auto">
          <a:xfrm>
            <a:off x="2261011" y="5544842"/>
            <a:ext cx="796048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1" name="TextBox 31">
            <a:extLst>
              <a:ext uri="{FF2B5EF4-FFF2-40B4-BE49-F238E27FC236}">
                <a16:creationId xmlns:a16="http://schemas.microsoft.com/office/drawing/2014/main" id="{FF5EFF34-BEEA-264A-95A1-02F5D88F07D6}"/>
              </a:ext>
            </a:extLst>
          </p:cNvPr>
          <p:cNvSpPr txBox="1">
            <a:spLocks noChangeArrowheads="1"/>
          </p:cNvSpPr>
          <p:nvPr/>
        </p:nvSpPr>
        <p:spPr bwMode="auto">
          <a:xfrm>
            <a:off x="3097500" y="5080061"/>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FF0000"/>
                </a:solidFill>
                <a:latin typeface="Arial" panose="020B0604020202020204" pitchFamily="34" charset="0"/>
              </a:rPr>
              <a:t>0.30</a:t>
            </a:r>
          </a:p>
        </p:txBody>
      </p:sp>
      <p:sp>
        <p:nvSpPr>
          <p:cNvPr id="22" name="TextBox 32">
            <a:extLst>
              <a:ext uri="{FF2B5EF4-FFF2-40B4-BE49-F238E27FC236}">
                <a16:creationId xmlns:a16="http://schemas.microsoft.com/office/drawing/2014/main" id="{DE9981C5-06E6-CD43-BE45-F258EAC1B04E}"/>
              </a:ext>
            </a:extLst>
          </p:cNvPr>
          <p:cNvSpPr txBox="1">
            <a:spLocks noChangeArrowheads="1"/>
          </p:cNvSpPr>
          <p:nvPr/>
        </p:nvSpPr>
        <p:spPr bwMode="auto">
          <a:xfrm>
            <a:off x="2463537" y="5311233"/>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0B050"/>
                </a:solidFill>
                <a:latin typeface="Arial" panose="020B0604020202020204" pitchFamily="34" charset="0"/>
              </a:rPr>
              <a:t>0.00</a:t>
            </a:r>
          </a:p>
        </p:txBody>
      </p:sp>
      <p:sp>
        <p:nvSpPr>
          <p:cNvPr id="23" name="TextBox 33">
            <a:extLst>
              <a:ext uri="{FF2B5EF4-FFF2-40B4-BE49-F238E27FC236}">
                <a16:creationId xmlns:a16="http://schemas.microsoft.com/office/drawing/2014/main" id="{1DE54B61-F21E-7D43-AA9D-17D49EE48108}"/>
              </a:ext>
            </a:extLst>
          </p:cNvPr>
          <p:cNvSpPr txBox="1">
            <a:spLocks noChangeArrowheads="1"/>
          </p:cNvSpPr>
          <p:nvPr/>
        </p:nvSpPr>
        <p:spPr bwMode="auto">
          <a:xfrm>
            <a:off x="4400984" y="5310317"/>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0B050"/>
                </a:solidFill>
                <a:latin typeface="Arial" panose="020B0604020202020204" pitchFamily="34" charset="0"/>
              </a:rPr>
              <a:t>0.00</a:t>
            </a:r>
          </a:p>
        </p:txBody>
      </p:sp>
      <p:sp>
        <p:nvSpPr>
          <p:cNvPr id="24" name="TextBox 34">
            <a:extLst>
              <a:ext uri="{FF2B5EF4-FFF2-40B4-BE49-F238E27FC236}">
                <a16:creationId xmlns:a16="http://schemas.microsoft.com/office/drawing/2014/main" id="{6CBDBB53-DB65-A94F-9A29-AEC0F7AB38D2}"/>
              </a:ext>
            </a:extLst>
          </p:cNvPr>
          <p:cNvSpPr txBox="1">
            <a:spLocks noChangeArrowheads="1"/>
          </p:cNvSpPr>
          <p:nvPr/>
        </p:nvSpPr>
        <p:spPr bwMode="auto">
          <a:xfrm>
            <a:off x="5055600" y="5166907"/>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FF0000"/>
                </a:solidFill>
                <a:latin typeface="Arial" panose="020B0604020202020204" pitchFamily="34" charset="0"/>
              </a:rPr>
              <a:t>0.20</a:t>
            </a:r>
          </a:p>
        </p:txBody>
      </p:sp>
      <p:sp>
        <p:nvSpPr>
          <p:cNvPr id="25" name="TextBox 35">
            <a:extLst>
              <a:ext uri="{FF2B5EF4-FFF2-40B4-BE49-F238E27FC236}">
                <a16:creationId xmlns:a16="http://schemas.microsoft.com/office/drawing/2014/main" id="{09D163FF-D3E8-4847-87EA-2B16FC72CD5A}"/>
              </a:ext>
            </a:extLst>
          </p:cNvPr>
          <p:cNvSpPr txBox="1">
            <a:spLocks noChangeArrowheads="1"/>
          </p:cNvSpPr>
          <p:nvPr/>
        </p:nvSpPr>
        <p:spPr bwMode="auto">
          <a:xfrm>
            <a:off x="6307079" y="5217078"/>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0B050"/>
                </a:solidFill>
                <a:latin typeface="Arial" panose="020B0604020202020204" pitchFamily="34" charset="0"/>
              </a:rPr>
              <a:t>0.15</a:t>
            </a:r>
          </a:p>
        </p:txBody>
      </p:sp>
      <p:sp>
        <p:nvSpPr>
          <p:cNvPr id="26" name="TextBox 36">
            <a:extLst>
              <a:ext uri="{FF2B5EF4-FFF2-40B4-BE49-F238E27FC236}">
                <a16:creationId xmlns:a16="http://schemas.microsoft.com/office/drawing/2014/main" id="{74AE8294-0DA5-564A-9F01-158B159DD909}"/>
              </a:ext>
            </a:extLst>
          </p:cNvPr>
          <p:cNvSpPr txBox="1">
            <a:spLocks noChangeArrowheads="1"/>
          </p:cNvSpPr>
          <p:nvPr/>
        </p:nvSpPr>
        <p:spPr bwMode="auto">
          <a:xfrm>
            <a:off x="6975571" y="3983947"/>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FF0000"/>
                </a:solidFill>
                <a:latin typeface="Arial" panose="020B0604020202020204" pitchFamily="34" charset="0"/>
              </a:rPr>
              <a:t>1.50</a:t>
            </a:r>
          </a:p>
        </p:txBody>
      </p:sp>
      <p:sp>
        <p:nvSpPr>
          <p:cNvPr id="27" name="TextBox 37">
            <a:extLst>
              <a:ext uri="{FF2B5EF4-FFF2-40B4-BE49-F238E27FC236}">
                <a16:creationId xmlns:a16="http://schemas.microsoft.com/office/drawing/2014/main" id="{3886EE71-3AD8-FF46-9742-A19E55AB9580}"/>
              </a:ext>
            </a:extLst>
          </p:cNvPr>
          <p:cNvSpPr txBox="1">
            <a:spLocks noChangeArrowheads="1"/>
          </p:cNvSpPr>
          <p:nvPr/>
        </p:nvSpPr>
        <p:spPr bwMode="auto">
          <a:xfrm>
            <a:off x="8913829" y="3349201"/>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b="1" dirty="0">
                <a:solidFill>
                  <a:srgbClr val="FF0000"/>
                </a:solidFill>
                <a:latin typeface="Arial" panose="020B0604020202020204" pitchFamily="34" charset="0"/>
              </a:rPr>
              <a:t>2.20</a:t>
            </a:r>
          </a:p>
        </p:txBody>
      </p:sp>
      <p:sp>
        <p:nvSpPr>
          <p:cNvPr id="28" name="TextBox 38">
            <a:extLst>
              <a:ext uri="{FF2B5EF4-FFF2-40B4-BE49-F238E27FC236}">
                <a16:creationId xmlns:a16="http://schemas.microsoft.com/office/drawing/2014/main" id="{4B8CA60F-72DF-5643-A199-AADF66B8FBD4}"/>
              </a:ext>
            </a:extLst>
          </p:cNvPr>
          <p:cNvSpPr txBox="1">
            <a:spLocks noChangeArrowheads="1"/>
          </p:cNvSpPr>
          <p:nvPr/>
        </p:nvSpPr>
        <p:spPr bwMode="auto">
          <a:xfrm>
            <a:off x="8242986" y="5176045"/>
            <a:ext cx="482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0B050"/>
                </a:solidFill>
                <a:latin typeface="Arial" panose="020B0604020202020204" pitchFamily="34" charset="0"/>
              </a:rPr>
              <a:t>0.20</a:t>
            </a:r>
          </a:p>
        </p:txBody>
      </p:sp>
      <p:sp>
        <p:nvSpPr>
          <p:cNvPr id="29" name="TextBox 40">
            <a:extLst>
              <a:ext uri="{FF2B5EF4-FFF2-40B4-BE49-F238E27FC236}">
                <a16:creationId xmlns:a16="http://schemas.microsoft.com/office/drawing/2014/main" id="{2113C6B9-DEDE-2440-A937-54A7A9FF8A57}"/>
              </a:ext>
            </a:extLst>
          </p:cNvPr>
          <p:cNvSpPr txBox="1">
            <a:spLocks noChangeArrowheads="1"/>
          </p:cNvSpPr>
          <p:nvPr/>
        </p:nvSpPr>
        <p:spPr bwMode="auto">
          <a:xfrm>
            <a:off x="9848277" y="5275032"/>
            <a:ext cx="789173" cy="28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FF0000"/>
                </a:solidFill>
                <a:latin typeface="Arial" panose="020B0604020202020204" pitchFamily="34" charset="0"/>
              </a:rPr>
              <a:t>1.5% / </a:t>
            </a:r>
            <a:r>
              <a:rPr lang="en-US" altLang="en-US" sz="1200" b="1" dirty="0" err="1">
                <a:solidFill>
                  <a:srgbClr val="FF0000"/>
                </a:solidFill>
                <a:latin typeface="Arial" panose="020B0604020202020204" pitchFamily="34" charset="0"/>
              </a:rPr>
              <a:t>yr</a:t>
            </a:r>
            <a:endParaRPr lang="en-US" altLang="en-US" sz="1200" b="1" dirty="0">
              <a:solidFill>
                <a:srgbClr val="FF0000"/>
              </a:solidFill>
              <a:latin typeface="Arial" panose="020B0604020202020204" pitchFamily="34" charset="0"/>
            </a:endParaRPr>
          </a:p>
        </p:txBody>
      </p:sp>
      <p:sp>
        <p:nvSpPr>
          <p:cNvPr id="30" name="TextBox 29">
            <a:extLst>
              <a:ext uri="{FF2B5EF4-FFF2-40B4-BE49-F238E27FC236}">
                <a16:creationId xmlns:a16="http://schemas.microsoft.com/office/drawing/2014/main" id="{58E78A03-D52E-7640-B007-0BA30423D60F}"/>
              </a:ext>
            </a:extLst>
          </p:cNvPr>
          <p:cNvSpPr txBox="1">
            <a:spLocks noChangeArrowheads="1"/>
          </p:cNvSpPr>
          <p:nvPr/>
        </p:nvSpPr>
        <p:spPr bwMode="auto">
          <a:xfrm rot="16200000">
            <a:off x="436374" y="4364433"/>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chemeClr val="tx1">
                    <a:lumMod val="95000"/>
                    <a:lumOff val="5000"/>
                  </a:schemeClr>
                </a:solidFill>
                <a:latin typeface="Arial" panose="020B0604020202020204" pitchFamily="34" charset="0"/>
                <a:ea typeface="ＭＳ Ｐゴシック" panose="020B0600070205080204" pitchFamily="34" charset="-128"/>
              </a:rPr>
              <a:t>monthly event rate (%)</a:t>
            </a:r>
          </a:p>
        </p:txBody>
      </p:sp>
      <p:sp>
        <p:nvSpPr>
          <p:cNvPr id="32" name="TextBox 58">
            <a:extLst>
              <a:ext uri="{FF2B5EF4-FFF2-40B4-BE49-F238E27FC236}">
                <a16:creationId xmlns:a16="http://schemas.microsoft.com/office/drawing/2014/main" id="{668D9830-2CC3-BC46-B216-6777561E28A3}"/>
              </a:ext>
            </a:extLst>
          </p:cNvPr>
          <p:cNvSpPr txBox="1">
            <a:spLocks noChangeArrowheads="1"/>
          </p:cNvSpPr>
          <p:nvPr/>
        </p:nvSpPr>
        <p:spPr bwMode="auto">
          <a:xfrm>
            <a:off x="2727909" y="2614137"/>
            <a:ext cx="593432" cy="430887"/>
          </a:xfrm>
          <a:prstGeom prst="rect">
            <a:avLst/>
          </a:prstGeom>
          <a:solidFill>
            <a:srgbClr val="000000"/>
          </a:solidFill>
          <a:ln w="28575">
            <a:solidFill>
              <a:schemeClr val="tx1"/>
            </a:solidFill>
            <a:miter lim="800000"/>
            <a:headEnd/>
            <a:tailEnd/>
          </a:ln>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0-1</a:t>
            </a:r>
          </a:p>
        </p:txBody>
      </p:sp>
      <p:sp>
        <p:nvSpPr>
          <p:cNvPr id="33" name="TextBox 58">
            <a:extLst>
              <a:ext uri="{FF2B5EF4-FFF2-40B4-BE49-F238E27FC236}">
                <a16:creationId xmlns:a16="http://schemas.microsoft.com/office/drawing/2014/main" id="{D58B57A7-2B29-3D43-918F-3CEE933BA28A}"/>
              </a:ext>
            </a:extLst>
          </p:cNvPr>
          <p:cNvSpPr txBox="1">
            <a:spLocks noChangeArrowheads="1"/>
          </p:cNvSpPr>
          <p:nvPr/>
        </p:nvSpPr>
        <p:spPr bwMode="auto">
          <a:xfrm>
            <a:off x="4649732" y="2614833"/>
            <a:ext cx="593432" cy="430887"/>
          </a:xfrm>
          <a:prstGeom prst="rect">
            <a:avLst/>
          </a:prstGeom>
          <a:solidFill>
            <a:srgbClr val="000000"/>
          </a:solidFill>
          <a:ln w="28575">
            <a:solidFill>
              <a:schemeClr val="tx1"/>
            </a:solidFill>
            <a:miter lim="800000"/>
            <a:headEnd/>
            <a:tailEnd/>
          </a:ln>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2</a:t>
            </a:r>
          </a:p>
        </p:txBody>
      </p:sp>
      <p:sp>
        <p:nvSpPr>
          <p:cNvPr id="34" name="TextBox 58">
            <a:extLst>
              <a:ext uri="{FF2B5EF4-FFF2-40B4-BE49-F238E27FC236}">
                <a16:creationId xmlns:a16="http://schemas.microsoft.com/office/drawing/2014/main" id="{B47DDD42-F032-8D46-BED4-233B3C25E407}"/>
              </a:ext>
            </a:extLst>
          </p:cNvPr>
          <p:cNvSpPr txBox="1">
            <a:spLocks noChangeArrowheads="1"/>
          </p:cNvSpPr>
          <p:nvPr/>
        </p:nvSpPr>
        <p:spPr bwMode="auto">
          <a:xfrm>
            <a:off x="6595298" y="2614833"/>
            <a:ext cx="593432" cy="430887"/>
          </a:xfrm>
          <a:prstGeom prst="rect">
            <a:avLst/>
          </a:prstGeom>
          <a:solidFill>
            <a:srgbClr val="000000"/>
          </a:solidFill>
          <a:ln w="28575">
            <a:solidFill>
              <a:schemeClr val="tx1"/>
            </a:solidFill>
            <a:miter lim="800000"/>
            <a:headEnd/>
            <a:tailEnd/>
          </a:ln>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3-4</a:t>
            </a:r>
          </a:p>
        </p:txBody>
      </p:sp>
      <p:sp>
        <p:nvSpPr>
          <p:cNvPr id="35" name="TextBox 58">
            <a:extLst>
              <a:ext uri="{FF2B5EF4-FFF2-40B4-BE49-F238E27FC236}">
                <a16:creationId xmlns:a16="http://schemas.microsoft.com/office/drawing/2014/main" id="{4DD62E9D-6AB5-2148-BE87-34EFE3489FEF}"/>
              </a:ext>
            </a:extLst>
          </p:cNvPr>
          <p:cNvSpPr txBox="1">
            <a:spLocks noChangeArrowheads="1"/>
          </p:cNvSpPr>
          <p:nvPr/>
        </p:nvSpPr>
        <p:spPr bwMode="auto">
          <a:xfrm>
            <a:off x="8540867" y="2614833"/>
            <a:ext cx="593432" cy="430887"/>
          </a:xfrm>
          <a:prstGeom prst="rect">
            <a:avLst/>
          </a:prstGeom>
          <a:solidFill>
            <a:srgbClr val="000000"/>
          </a:solidFill>
          <a:ln w="28575">
            <a:solidFill>
              <a:schemeClr val="tx1"/>
            </a:solidFill>
            <a:miter lim="800000"/>
            <a:headEnd/>
            <a:tailEnd/>
          </a:ln>
        </p:spPr>
        <p:txBody>
          <a:bodyPr wrap="non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≥5</a:t>
            </a:r>
          </a:p>
        </p:txBody>
      </p:sp>
      <p:sp>
        <p:nvSpPr>
          <p:cNvPr id="37" name="TextBox 36">
            <a:extLst>
              <a:ext uri="{FF2B5EF4-FFF2-40B4-BE49-F238E27FC236}">
                <a16:creationId xmlns:a16="http://schemas.microsoft.com/office/drawing/2014/main" id="{08C74C98-DFFF-934A-BF01-0963C3067341}"/>
              </a:ext>
            </a:extLst>
          </p:cNvPr>
          <p:cNvSpPr txBox="1">
            <a:spLocks noChangeArrowheads="1"/>
          </p:cNvSpPr>
          <p:nvPr/>
        </p:nvSpPr>
        <p:spPr bwMode="auto">
          <a:xfrm>
            <a:off x="1284288" y="3848400"/>
            <a:ext cx="9648825" cy="1233080"/>
          </a:xfrm>
          <a:prstGeom prst="rect">
            <a:avLst/>
          </a:prstGeom>
          <a:solidFill>
            <a:srgbClr val="000000"/>
          </a:solidFill>
          <a:ln w="38100">
            <a:noFill/>
            <a:miter lim="800000"/>
            <a:headEnd/>
            <a:tailEnd/>
          </a:ln>
        </p:spPr>
        <p:txBody>
          <a:bodyPr anchor="ctr" anchorCtr="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2300" b="1" dirty="0">
                <a:solidFill>
                  <a:schemeClr val="bg1"/>
                </a:solidFill>
                <a:latin typeface="+mn-lt"/>
              </a:rPr>
              <a:t>significant decrease in TE for CHA</a:t>
            </a:r>
            <a:r>
              <a:rPr lang="en-US" sz="2300" b="1" baseline="-25000" dirty="0">
                <a:solidFill>
                  <a:schemeClr val="bg1"/>
                </a:solidFill>
                <a:latin typeface="+mn-lt"/>
              </a:rPr>
              <a:t>2</a:t>
            </a:r>
            <a:r>
              <a:rPr lang="en-US" sz="2300" b="1" dirty="0">
                <a:solidFill>
                  <a:schemeClr val="bg1"/>
                </a:solidFill>
                <a:latin typeface="+mn-lt"/>
              </a:rPr>
              <a:t>DS</a:t>
            </a:r>
            <a:r>
              <a:rPr lang="en-US" sz="2300" b="1" baseline="-25000" dirty="0">
                <a:solidFill>
                  <a:schemeClr val="bg1"/>
                </a:solidFill>
                <a:latin typeface="+mn-lt"/>
              </a:rPr>
              <a:t>2</a:t>
            </a:r>
            <a:r>
              <a:rPr lang="en-US" sz="2300" b="1" dirty="0">
                <a:solidFill>
                  <a:schemeClr val="bg1"/>
                </a:solidFill>
                <a:latin typeface="+mn-lt"/>
              </a:rPr>
              <a:t>-VASc ≥2 if on OAC</a:t>
            </a:r>
          </a:p>
          <a:p>
            <a:pPr algn="ctr">
              <a:buNone/>
            </a:pPr>
            <a:r>
              <a:rPr lang="en-US" sz="2300" b="1" dirty="0">
                <a:solidFill>
                  <a:schemeClr val="bg1"/>
                </a:solidFill>
                <a:latin typeface="+mn-lt"/>
              </a:rPr>
              <a:t>0.2% anticoagulated</a:t>
            </a:r>
            <a:r>
              <a:rPr lang="en-US" sz="2300" b="1" dirty="0">
                <a:solidFill>
                  <a:schemeClr val="bg1"/>
                </a:solidFill>
              </a:rPr>
              <a:t> </a:t>
            </a:r>
            <a:r>
              <a:rPr lang="en-US" sz="2300" b="1" dirty="0">
                <a:solidFill>
                  <a:schemeClr val="bg1"/>
                </a:solidFill>
                <a:latin typeface="+mn-lt"/>
              </a:rPr>
              <a:t>vs. 1.1% </a:t>
            </a:r>
            <a:r>
              <a:rPr lang="en-US" sz="2300" b="1" dirty="0">
                <a:solidFill>
                  <a:schemeClr val="bg1"/>
                </a:solidFill>
              </a:rPr>
              <a:t>not anticoagulated</a:t>
            </a:r>
            <a:r>
              <a:rPr lang="en-US" sz="2300" b="1" dirty="0">
                <a:solidFill>
                  <a:schemeClr val="bg1"/>
                </a:solidFill>
                <a:latin typeface="+mn-lt"/>
              </a:rPr>
              <a:t>, p=0.001</a:t>
            </a:r>
          </a:p>
        </p:txBody>
      </p:sp>
    </p:spTree>
    <p:extLst>
      <p:ext uri="{BB962C8B-B14F-4D97-AF65-F5344CB8AC3E}">
        <p14:creationId xmlns:p14="http://schemas.microsoft.com/office/powerpoint/2010/main" val="150536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PARSING THE RISK OF THROMBOEMBOLISM AFTER CV OF ATRIAL FIBRILLATION</a:t>
            </a:r>
          </a:p>
        </p:txBody>
      </p:sp>
      <p:sp>
        <p:nvSpPr>
          <p:cNvPr id="5" name="TextBox 21">
            <a:extLst>
              <a:ext uri="{FF2B5EF4-FFF2-40B4-BE49-F238E27FC236}">
                <a16:creationId xmlns:a16="http://schemas.microsoft.com/office/drawing/2014/main" id="{18005458-A352-3544-A4AE-C49F679FA09D}"/>
              </a:ext>
            </a:extLst>
          </p:cNvPr>
          <p:cNvSpPr txBox="1">
            <a:spLocks noChangeArrowheads="1"/>
          </p:cNvSpPr>
          <p:nvPr/>
        </p:nvSpPr>
        <p:spPr bwMode="auto">
          <a:xfrm>
            <a:off x="2308225" y="1846800"/>
            <a:ext cx="759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latin typeface="Arial" panose="020B0604020202020204" pitchFamily="34" charset="0"/>
              </a:rPr>
              <a:t>&lt;48 </a:t>
            </a:r>
            <a:r>
              <a:rPr lang="en-US" altLang="en-US" sz="2400" b="1" dirty="0" err="1">
                <a:latin typeface="Arial" panose="020B0604020202020204" pitchFamily="34" charset="0"/>
              </a:rPr>
              <a:t>Hr</a:t>
            </a:r>
            <a:r>
              <a:rPr lang="en-US" altLang="en-US" sz="2400" b="1" dirty="0">
                <a:latin typeface="Arial" panose="020B0604020202020204" pitchFamily="34" charset="0"/>
              </a:rPr>
              <a:t> AF CV </a:t>
            </a:r>
            <a:r>
              <a:rPr lang="en-US" altLang="en-US" sz="2400" b="1" dirty="0">
                <a:solidFill>
                  <a:srgbClr val="0070C0"/>
                </a:solidFill>
                <a:latin typeface="Arial" panose="020B0604020202020204" pitchFamily="34" charset="0"/>
              </a:rPr>
              <a:t>Males</a:t>
            </a:r>
            <a:r>
              <a:rPr lang="en-US" altLang="en-US" sz="2400" b="1" dirty="0">
                <a:solidFill>
                  <a:srgbClr val="39FF0B"/>
                </a:solidFill>
                <a:latin typeface="Arial" panose="020B0604020202020204" pitchFamily="34" charset="0"/>
              </a:rPr>
              <a:t> </a:t>
            </a:r>
            <a:r>
              <a:rPr lang="en-US" altLang="en-US" sz="2400" b="1" dirty="0">
                <a:latin typeface="Arial" panose="020B0604020202020204" pitchFamily="34" charset="0"/>
              </a:rPr>
              <a:t>Versus </a:t>
            </a:r>
            <a:r>
              <a:rPr lang="en-US" altLang="en-US" sz="2400" b="1" dirty="0">
                <a:solidFill>
                  <a:srgbClr val="FD9DFF"/>
                </a:solidFill>
                <a:latin typeface="Arial" panose="020B0604020202020204" pitchFamily="34" charset="0"/>
              </a:rPr>
              <a:t>Females</a:t>
            </a:r>
            <a:r>
              <a:rPr lang="en-US" altLang="en-US" sz="2400" b="1" dirty="0">
                <a:solidFill>
                  <a:srgbClr val="FC00F2"/>
                </a:solidFill>
                <a:latin typeface="Arial" panose="020B0604020202020204" pitchFamily="34" charset="0"/>
              </a:rPr>
              <a:t> </a:t>
            </a:r>
            <a:r>
              <a:rPr lang="en-US" altLang="en-US" sz="2400" b="1" dirty="0">
                <a:latin typeface="Arial" panose="020B0604020202020204" pitchFamily="34" charset="0"/>
              </a:rPr>
              <a:t>by Age Group</a:t>
            </a:r>
          </a:p>
        </p:txBody>
      </p:sp>
      <p:graphicFrame>
        <p:nvGraphicFramePr>
          <p:cNvPr id="33" name="Chart 24">
            <a:extLst>
              <a:ext uri="{FF2B5EF4-FFF2-40B4-BE49-F238E27FC236}">
                <a16:creationId xmlns:a16="http://schemas.microsoft.com/office/drawing/2014/main" id="{BAF548D2-93A8-9F4C-8CC1-CD3DE463C130}"/>
              </a:ext>
            </a:extLst>
          </p:cNvPr>
          <p:cNvGraphicFramePr>
            <a:graphicFrameLocks/>
          </p:cNvGraphicFramePr>
          <p:nvPr>
            <p:extLst/>
          </p:nvPr>
        </p:nvGraphicFramePr>
        <p:xfrm>
          <a:off x="6223888" y="3229200"/>
          <a:ext cx="4059237" cy="259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41">
            <a:extLst>
              <a:ext uri="{FF2B5EF4-FFF2-40B4-BE49-F238E27FC236}">
                <a16:creationId xmlns:a16="http://schemas.microsoft.com/office/drawing/2014/main" id="{C21ADDD0-4E4A-C140-90ED-091C9733F345}"/>
              </a:ext>
            </a:extLst>
          </p:cNvPr>
          <p:cNvGraphicFramePr>
            <a:graphicFrameLocks/>
          </p:cNvGraphicFramePr>
          <p:nvPr>
            <p:extLst/>
          </p:nvPr>
        </p:nvGraphicFramePr>
        <p:xfrm>
          <a:off x="2118613" y="3229200"/>
          <a:ext cx="4059237" cy="25920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42">
            <a:extLst>
              <a:ext uri="{FF2B5EF4-FFF2-40B4-BE49-F238E27FC236}">
                <a16:creationId xmlns:a16="http://schemas.microsoft.com/office/drawing/2014/main" id="{EA24B9C9-F948-784F-9A1A-61C4982A230D}"/>
              </a:ext>
            </a:extLst>
          </p:cNvPr>
          <p:cNvCxnSpPr>
            <a:cxnSpLocks/>
          </p:cNvCxnSpPr>
          <p:nvPr/>
        </p:nvCxnSpPr>
        <p:spPr bwMode="auto">
          <a:xfrm>
            <a:off x="2447227" y="5544000"/>
            <a:ext cx="785177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0" name="TextBox 6">
            <a:extLst>
              <a:ext uri="{FF2B5EF4-FFF2-40B4-BE49-F238E27FC236}">
                <a16:creationId xmlns:a16="http://schemas.microsoft.com/office/drawing/2014/main" id="{F2C06632-4519-EC4B-8622-8EEE2E8DA02A}"/>
              </a:ext>
            </a:extLst>
          </p:cNvPr>
          <p:cNvSpPr txBox="1">
            <a:spLocks noChangeArrowheads="1"/>
          </p:cNvSpPr>
          <p:nvPr/>
        </p:nvSpPr>
        <p:spPr bwMode="auto">
          <a:xfrm rot="16200000">
            <a:off x="517021" y="4343130"/>
            <a:ext cx="23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1" dirty="0">
                <a:solidFill>
                  <a:srgbClr val="0D0D0D"/>
                </a:solidFill>
                <a:latin typeface="Arial" panose="020B0604020202020204" pitchFamily="34" charset="0"/>
                <a:ea typeface="ＭＳ Ｐゴシック" panose="020B0600070205080204" pitchFamily="34" charset="-128"/>
              </a:rPr>
              <a:t>monthly event rate (%)</a:t>
            </a:r>
          </a:p>
        </p:txBody>
      </p:sp>
      <p:sp>
        <p:nvSpPr>
          <p:cNvPr id="11" name="TextBox 44">
            <a:extLst>
              <a:ext uri="{FF2B5EF4-FFF2-40B4-BE49-F238E27FC236}">
                <a16:creationId xmlns:a16="http://schemas.microsoft.com/office/drawing/2014/main" id="{E5BB69CD-1DA6-2D4E-A594-CA6A9342934E}"/>
              </a:ext>
            </a:extLst>
          </p:cNvPr>
          <p:cNvSpPr txBox="1">
            <a:spLocks noChangeArrowheads="1"/>
          </p:cNvSpPr>
          <p:nvPr/>
        </p:nvSpPr>
        <p:spPr bwMode="auto">
          <a:xfrm>
            <a:off x="2762051" y="5783188"/>
            <a:ext cx="444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&lt;65</a:t>
            </a:r>
          </a:p>
        </p:txBody>
      </p:sp>
      <p:sp>
        <p:nvSpPr>
          <p:cNvPr id="12" name="TextBox 45">
            <a:extLst>
              <a:ext uri="{FF2B5EF4-FFF2-40B4-BE49-F238E27FC236}">
                <a16:creationId xmlns:a16="http://schemas.microsoft.com/office/drawing/2014/main" id="{7F3A7E56-3AE6-E242-A87F-6AA767F4E1FF}"/>
              </a:ext>
            </a:extLst>
          </p:cNvPr>
          <p:cNvSpPr txBox="1">
            <a:spLocks noChangeArrowheads="1"/>
          </p:cNvSpPr>
          <p:nvPr/>
        </p:nvSpPr>
        <p:spPr bwMode="auto">
          <a:xfrm>
            <a:off x="3846243" y="5783188"/>
            <a:ext cx="5757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65-75</a:t>
            </a:r>
          </a:p>
        </p:txBody>
      </p:sp>
      <p:sp>
        <p:nvSpPr>
          <p:cNvPr id="13" name="TextBox 46">
            <a:extLst>
              <a:ext uri="{FF2B5EF4-FFF2-40B4-BE49-F238E27FC236}">
                <a16:creationId xmlns:a16="http://schemas.microsoft.com/office/drawing/2014/main" id="{A1F59348-493B-964E-A164-9637E28727C6}"/>
              </a:ext>
            </a:extLst>
          </p:cNvPr>
          <p:cNvSpPr txBox="1">
            <a:spLocks noChangeArrowheads="1"/>
          </p:cNvSpPr>
          <p:nvPr/>
        </p:nvSpPr>
        <p:spPr bwMode="auto">
          <a:xfrm>
            <a:off x="5082326" y="5781600"/>
            <a:ext cx="444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&gt;75</a:t>
            </a:r>
          </a:p>
        </p:txBody>
      </p:sp>
      <p:sp>
        <p:nvSpPr>
          <p:cNvPr id="14" name="TextBox 47">
            <a:extLst>
              <a:ext uri="{FF2B5EF4-FFF2-40B4-BE49-F238E27FC236}">
                <a16:creationId xmlns:a16="http://schemas.microsoft.com/office/drawing/2014/main" id="{AE33997C-F294-E347-A707-000A5C436BA3}"/>
              </a:ext>
            </a:extLst>
          </p:cNvPr>
          <p:cNvSpPr txBox="1">
            <a:spLocks noChangeArrowheads="1"/>
          </p:cNvSpPr>
          <p:nvPr/>
        </p:nvSpPr>
        <p:spPr bwMode="auto">
          <a:xfrm>
            <a:off x="2937768" y="5357389"/>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0.00</a:t>
            </a:r>
          </a:p>
        </p:txBody>
      </p:sp>
      <p:sp>
        <p:nvSpPr>
          <p:cNvPr id="15" name="TextBox 48">
            <a:extLst>
              <a:ext uri="{FF2B5EF4-FFF2-40B4-BE49-F238E27FC236}">
                <a16:creationId xmlns:a16="http://schemas.microsoft.com/office/drawing/2014/main" id="{4AFB2E52-FF3E-6646-88A0-646B33B1DF42}"/>
              </a:ext>
            </a:extLst>
          </p:cNvPr>
          <p:cNvSpPr txBox="1">
            <a:spLocks noChangeArrowheads="1"/>
          </p:cNvSpPr>
          <p:nvPr/>
        </p:nvSpPr>
        <p:spPr bwMode="auto">
          <a:xfrm>
            <a:off x="2619086" y="5267909"/>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0.30</a:t>
            </a:r>
          </a:p>
        </p:txBody>
      </p:sp>
      <p:sp>
        <p:nvSpPr>
          <p:cNvPr id="16" name="TextBox 49">
            <a:extLst>
              <a:ext uri="{FF2B5EF4-FFF2-40B4-BE49-F238E27FC236}">
                <a16:creationId xmlns:a16="http://schemas.microsoft.com/office/drawing/2014/main" id="{DC4BF23E-5D9C-F645-986C-575046647469}"/>
              </a:ext>
            </a:extLst>
          </p:cNvPr>
          <p:cNvSpPr txBox="1">
            <a:spLocks noChangeArrowheads="1"/>
          </p:cNvSpPr>
          <p:nvPr/>
        </p:nvSpPr>
        <p:spPr bwMode="auto">
          <a:xfrm>
            <a:off x="4942885" y="4989746"/>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0.90</a:t>
            </a:r>
          </a:p>
        </p:txBody>
      </p:sp>
      <p:sp>
        <p:nvSpPr>
          <p:cNvPr id="17" name="TextBox 50">
            <a:extLst>
              <a:ext uri="{FF2B5EF4-FFF2-40B4-BE49-F238E27FC236}">
                <a16:creationId xmlns:a16="http://schemas.microsoft.com/office/drawing/2014/main" id="{6E0B29B7-DCFE-E948-A39A-342E37F0D307}"/>
              </a:ext>
            </a:extLst>
          </p:cNvPr>
          <p:cNvSpPr txBox="1">
            <a:spLocks noChangeArrowheads="1"/>
          </p:cNvSpPr>
          <p:nvPr/>
        </p:nvSpPr>
        <p:spPr bwMode="auto">
          <a:xfrm>
            <a:off x="5250336" y="4774451"/>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1.40</a:t>
            </a:r>
          </a:p>
        </p:txBody>
      </p:sp>
      <p:sp>
        <p:nvSpPr>
          <p:cNvPr id="18" name="TextBox 51">
            <a:extLst>
              <a:ext uri="{FF2B5EF4-FFF2-40B4-BE49-F238E27FC236}">
                <a16:creationId xmlns:a16="http://schemas.microsoft.com/office/drawing/2014/main" id="{67282DF3-65E9-2F4F-BECF-DF88C5FE2870}"/>
              </a:ext>
            </a:extLst>
          </p:cNvPr>
          <p:cNvSpPr txBox="1">
            <a:spLocks noChangeArrowheads="1"/>
          </p:cNvSpPr>
          <p:nvPr/>
        </p:nvSpPr>
        <p:spPr bwMode="auto">
          <a:xfrm>
            <a:off x="3772720" y="5269544"/>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0.30</a:t>
            </a:r>
          </a:p>
        </p:txBody>
      </p:sp>
      <p:sp>
        <p:nvSpPr>
          <p:cNvPr id="19" name="TextBox 52">
            <a:extLst>
              <a:ext uri="{FF2B5EF4-FFF2-40B4-BE49-F238E27FC236}">
                <a16:creationId xmlns:a16="http://schemas.microsoft.com/office/drawing/2014/main" id="{352BC2CE-921C-9140-8C00-FB8AFC8D522D}"/>
              </a:ext>
            </a:extLst>
          </p:cNvPr>
          <p:cNvSpPr txBox="1">
            <a:spLocks noChangeArrowheads="1"/>
          </p:cNvSpPr>
          <p:nvPr/>
        </p:nvSpPr>
        <p:spPr bwMode="auto">
          <a:xfrm>
            <a:off x="4086356" y="5223529"/>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0.40</a:t>
            </a:r>
          </a:p>
        </p:txBody>
      </p:sp>
      <p:sp>
        <p:nvSpPr>
          <p:cNvPr id="20" name="TextBox 53">
            <a:extLst>
              <a:ext uri="{FF2B5EF4-FFF2-40B4-BE49-F238E27FC236}">
                <a16:creationId xmlns:a16="http://schemas.microsoft.com/office/drawing/2014/main" id="{1F8905F2-BC17-5748-832A-F2A55AAC211A}"/>
              </a:ext>
            </a:extLst>
          </p:cNvPr>
          <p:cNvSpPr txBox="1">
            <a:spLocks noChangeArrowheads="1"/>
          </p:cNvSpPr>
          <p:nvPr/>
        </p:nvSpPr>
        <p:spPr bwMode="auto">
          <a:xfrm>
            <a:off x="7019536" y="4538026"/>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1.90</a:t>
            </a:r>
          </a:p>
        </p:txBody>
      </p:sp>
      <p:sp>
        <p:nvSpPr>
          <p:cNvPr id="21" name="TextBox 54">
            <a:extLst>
              <a:ext uri="{FF2B5EF4-FFF2-40B4-BE49-F238E27FC236}">
                <a16:creationId xmlns:a16="http://schemas.microsoft.com/office/drawing/2014/main" id="{F89F4FE3-6E02-6C46-BB6B-057152B16015}"/>
              </a:ext>
            </a:extLst>
          </p:cNvPr>
          <p:cNvSpPr txBox="1">
            <a:spLocks noChangeArrowheads="1"/>
          </p:cNvSpPr>
          <p:nvPr/>
        </p:nvSpPr>
        <p:spPr bwMode="auto">
          <a:xfrm>
            <a:off x="6719807" y="5174086"/>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0.50</a:t>
            </a:r>
          </a:p>
        </p:txBody>
      </p:sp>
      <p:sp>
        <p:nvSpPr>
          <p:cNvPr id="22" name="TextBox 55">
            <a:extLst>
              <a:ext uri="{FF2B5EF4-FFF2-40B4-BE49-F238E27FC236}">
                <a16:creationId xmlns:a16="http://schemas.microsoft.com/office/drawing/2014/main" id="{3E6B713A-23AD-BA4F-96B8-7674BB400542}"/>
              </a:ext>
            </a:extLst>
          </p:cNvPr>
          <p:cNvSpPr txBox="1">
            <a:spLocks noChangeArrowheads="1"/>
          </p:cNvSpPr>
          <p:nvPr/>
        </p:nvSpPr>
        <p:spPr bwMode="auto">
          <a:xfrm>
            <a:off x="9043569" y="4769320"/>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1.40</a:t>
            </a:r>
          </a:p>
        </p:txBody>
      </p:sp>
      <p:sp>
        <p:nvSpPr>
          <p:cNvPr id="23" name="TextBox 56">
            <a:extLst>
              <a:ext uri="{FF2B5EF4-FFF2-40B4-BE49-F238E27FC236}">
                <a16:creationId xmlns:a16="http://schemas.microsoft.com/office/drawing/2014/main" id="{E5342284-63C7-7E43-A009-4D557C9F0851}"/>
              </a:ext>
            </a:extLst>
          </p:cNvPr>
          <p:cNvSpPr txBox="1">
            <a:spLocks noChangeArrowheads="1"/>
          </p:cNvSpPr>
          <p:nvPr/>
        </p:nvSpPr>
        <p:spPr bwMode="auto">
          <a:xfrm>
            <a:off x="9353230" y="4187185"/>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2.70</a:t>
            </a:r>
          </a:p>
        </p:txBody>
      </p:sp>
      <p:sp>
        <p:nvSpPr>
          <p:cNvPr id="24" name="TextBox 57">
            <a:extLst>
              <a:ext uri="{FF2B5EF4-FFF2-40B4-BE49-F238E27FC236}">
                <a16:creationId xmlns:a16="http://schemas.microsoft.com/office/drawing/2014/main" id="{9B7770D6-4134-554D-9923-4C286BBD7012}"/>
              </a:ext>
            </a:extLst>
          </p:cNvPr>
          <p:cNvSpPr txBox="1">
            <a:spLocks noChangeArrowheads="1"/>
          </p:cNvSpPr>
          <p:nvPr/>
        </p:nvSpPr>
        <p:spPr bwMode="auto">
          <a:xfrm>
            <a:off x="7884171" y="4858860"/>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0070C0"/>
                </a:solidFill>
                <a:latin typeface="Arial" panose="020B0604020202020204" pitchFamily="34" charset="0"/>
              </a:rPr>
              <a:t>1.20</a:t>
            </a:r>
          </a:p>
        </p:txBody>
      </p:sp>
      <p:sp>
        <p:nvSpPr>
          <p:cNvPr id="25" name="TextBox 58">
            <a:extLst>
              <a:ext uri="{FF2B5EF4-FFF2-40B4-BE49-F238E27FC236}">
                <a16:creationId xmlns:a16="http://schemas.microsoft.com/office/drawing/2014/main" id="{3091B5ED-1FB0-AB4F-99E3-BCF782FA3427}"/>
              </a:ext>
            </a:extLst>
          </p:cNvPr>
          <p:cNvSpPr txBox="1">
            <a:spLocks noChangeArrowheads="1"/>
          </p:cNvSpPr>
          <p:nvPr/>
        </p:nvSpPr>
        <p:spPr bwMode="auto">
          <a:xfrm>
            <a:off x="8191040" y="3822666"/>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a:solidFill>
                  <a:srgbClr val="FD9DFF"/>
                </a:solidFill>
                <a:latin typeface="Arial" panose="020B0604020202020204" pitchFamily="34" charset="0"/>
              </a:rPr>
              <a:t>3.50</a:t>
            </a:r>
          </a:p>
        </p:txBody>
      </p:sp>
      <p:sp>
        <p:nvSpPr>
          <p:cNvPr id="26" name="TextBox 59">
            <a:extLst>
              <a:ext uri="{FF2B5EF4-FFF2-40B4-BE49-F238E27FC236}">
                <a16:creationId xmlns:a16="http://schemas.microsoft.com/office/drawing/2014/main" id="{7AAEF46C-AE63-D04C-B808-E1C51B7E5595}"/>
              </a:ext>
            </a:extLst>
          </p:cNvPr>
          <p:cNvSpPr txBox="1">
            <a:spLocks noChangeArrowheads="1"/>
          </p:cNvSpPr>
          <p:nvPr/>
        </p:nvSpPr>
        <p:spPr bwMode="auto">
          <a:xfrm>
            <a:off x="6853487" y="5783188"/>
            <a:ext cx="444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&lt;65</a:t>
            </a:r>
          </a:p>
        </p:txBody>
      </p:sp>
      <p:sp>
        <p:nvSpPr>
          <p:cNvPr id="27" name="TextBox 60">
            <a:extLst>
              <a:ext uri="{FF2B5EF4-FFF2-40B4-BE49-F238E27FC236}">
                <a16:creationId xmlns:a16="http://schemas.microsoft.com/office/drawing/2014/main" id="{DA4A25D9-17ED-064E-9917-BC3AAD92DAD0}"/>
              </a:ext>
            </a:extLst>
          </p:cNvPr>
          <p:cNvSpPr txBox="1">
            <a:spLocks noChangeArrowheads="1"/>
          </p:cNvSpPr>
          <p:nvPr/>
        </p:nvSpPr>
        <p:spPr bwMode="auto">
          <a:xfrm>
            <a:off x="7952774" y="5783188"/>
            <a:ext cx="5757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65-75</a:t>
            </a:r>
          </a:p>
        </p:txBody>
      </p:sp>
      <p:sp>
        <p:nvSpPr>
          <p:cNvPr id="28" name="TextBox 61">
            <a:extLst>
              <a:ext uri="{FF2B5EF4-FFF2-40B4-BE49-F238E27FC236}">
                <a16:creationId xmlns:a16="http://schemas.microsoft.com/office/drawing/2014/main" id="{EA7D71E0-1CC1-4841-8665-AC6CCC6E2496}"/>
              </a:ext>
            </a:extLst>
          </p:cNvPr>
          <p:cNvSpPr txBox="1">
            <a:spLocks noChangeArrowheads="1"/>
          </p:cNvSpPr>
          <p:nvPr/>
        </p:nvSpPr>
        <p:spPr bwMode="auto">
          <a:xfrm>
            <a:off x="9187599" y="5783188"/>
            <a:ext cx="444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0D0D0D"/>
                </a:solidFill>
                <a:latin typeface="Arial" panose="020B0604020202020204" pitchFamily="34" charset="0"/>
              </a:rPr>
              <a:t>&gt;75</a:t>
            </a:r>
          </a:p>
        </p:txBody>
      </p:sp>
      <p:sp>
        <p:nvSpPr>
          <p:cNvPr id="29" name="TextBox 62">
            <a:extLst>
              <a:ext uri="{FF2B5EF4-FFF2-40B4-BE49-F238E27FC236}">
                <a16:creationId xmlns:a16="http://schemas.microsoft.com/office/drawing/2014/main" id="{F0E0DABA-3C5B-1D46-8569-01978CC0A6E5}"/>
              </a:ext>
            </a:extLst>
          </p:cNvPr>
          <p:cNvSpPr txBox="1">
            <a:spLocks noChangeArrowheads="1"/>
          </p:cNvSpPr>
          <p:nvPr/>
        </p:nvSpPr>
        <p:spPr bwMode="auto">
          <a:xfrm>
            <a:off x="9914825" y="5274000"/>
            <a:ext cx="808038" cy="21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FF0000"/>
                </a:solidFill>
                <a:latin typeface="Arial" panose="020B0604020202020204" pitchFamily="34" charset="0"/>
              </a:rPr>
              <a:t>1.5% / </a:t>
            </a:r>
            <a:r>
              <a:rPr lang="en-US" altLang="en-US" sz="1200" b="1" dirty="0" err="1">
                <a:solidFill>
                  <a:srgbClr val="FF0000"/>
                </a:solidFill>
                <a:latin typeface="Arial" panose="020B0604020202020204" pitchFamily="34" charset="0"/>
              </a:rPr>
              <a:t>yr</a:t>
            </a:r>
            <a:endParaRPr lang="en-US" altLang="en-US" sz="1200" b="1" dirty="0">
              <a:solidFill>
                <a:srgbClr val="FF0000"/>
              </a:solidFill>
              <a:latin typeface="Arial" panose="020B0604020202020204" pitchFamily="34" charset="0"/>
            </a:endParaRPr>
          </a:p>
        </p:txBody>
      </p:sp>
      <p:sp>
        <p:nvSpPr>
          <p:cNvPr id="30" name="TextBox 63">
            <a:extLst>
              <a:ext uri="{FF2B5EF4-FFF2-40B4-BE49-F238E27FC236}">
                <a16:creationId xmlns:a16="http://schemas.microsoft.com/office/drawing/2014/main" id="{57FCE7BD-911E-1647-97AC-32A1EDDF871B}"/>
              </a:ext>
            </a:extLst>
          </p:cNvPr>
          <p:cNvSpPr txBox="1">
            <a:spLocks noChangeArrowheads="1"/>
          </p:cNvSpPr>
          <p:nvPr/>
        </p:nvSpPr>
        <p:spPr bwMode="auto">
          <a:xfrm>
            <a:off x="7957843" y="2613600"/>
            <a:ext cx="1524776"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CV &gt;12 </a:t>
            </a:r>
            <a:r>
              <a:rPr lang="en-US" altLang="en-US" sz="2200" b="1" dirty="0" err="1">
                <a:solidFill>
                  <a:schemeClr val="bg1"/>
                </a:solidFill>
                <a:latin typeface="Arial" panose="020B0604020202020204" pitchFamily="34" charset="0"/>
              </a:rPr>
              <a:t>Hr</a:t>
            </a:r>
            <a:endParaRPr lang="en-US" altLang="en-US" sz="2200" b="1" dirty="0">
              <a:solidFill>
                <a:schemeClr val="bg1"/>
              </a:solidFill>
              <a:latin typeface="Arial" panose="020B0604020202020204" pitchFamily="34" charset="0"/>
            </a:endParaRPr>
          </a:p>
        </p:txBody>
      </p:sp>
      <p:sp>
        <p:nvSpPr>
          <p:cNvPr id="31" name="TextBox 64">
            <a:extLst>
              <a:ext uri="{FF2B5EF4-FFF2-40B4-BE49-F238E27FC236}">
                <a16:creationId xmlns:a16="http://schemas.microsoft.com/office/drawing/2014/main" id="{F4F95EDE-CB6B-EA4D-A9C7-05CF64677DC9}"/>
              </a:ext>
            </a:extLst>
          </p:cNvPr>
          <p:cNvSpPr txBox="1">
            <a:spLocks noChangeArrowheads="1"/>
          </p:cNvSpPr>
          <p:nvPr/>
        </p:nvSpPr>
        <p:spPr bwMode="auto">
          <a:xfrm>
            <a:off x="3840662" y="2613600"/>
            <a:ext cx="1524776" cy="430887"/>
          </a:xfrm>
          <a:prstGeom prst="rect">
            <a:avLst/>
          </a:prstGeom>
          <a:solidFill>
            <a:srgbClr val="000000"/>
          </a:solidFill>
          <a:ln w="2857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CV &lt;12 </a:t>
            </a:r>
            <a:r>
              <a:rPr lang="en-US" altLang="en-US" sz="2200" b="1" dirty="0" err="1">
                <a:solidFill>
                  <a:schemeClr val="bg1"/>
                </a:solidFill>
                <a:latin typeface="Arial" panose="020B0604020202020204" pitchFamily="34" charset="0"/>
              </a:rPr>
              <a:t>Hr</a:t>
            </a:r>
            <a:endParaRPr lang="en-US" altLang="en-US" sz="2200" b="1" dirty="0">
              <a:solidFill>
                <a:schemeClr val="bg1"/>
              </a:solidFill>
              <a:latin typeface="Arial" panose="020B0604020202020204" pitchFamily="34" charset="0"/>
            </a:endParaRPr>
          </a:p>
        </p:txBody>
      </p:sp>
      <p:sp>
        <p:nvSpPr>
          <p:cNvPr id="32" name="Text Box 27">
            <a:extLst>
              <a:ext uri="{FF2B5EF4-FFF2-40B4-BE49-F238E27FC236}">
                <a16:creationId xmlns:a16="http://schemas.microsoft.com/office/drawing/2014/main" id="{CDF5F795-66F0-CF4D-923A-E36ED361795A}"/>
              </a:ext>
            </a:extLst>
          </p:cNvPr>
          <p:cNvSpPr txBox="1">
            <a:spLocks noChangeArrowheads="1"/>
          </p:cNvSpPr>
          <p:nvPr/>
        </p:nvSpPr>
        <p:spPr bwMode="auto">
          <a:xfrm>
            <a:off x="1550988" y="61560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dirty="0">
                <a:latin typeface="Arial" panose="020B0604020202020204" pitchFamily="34" charset="0"/>
              </a:rPr>
              <a:t>Bah A et al.  Ann Med 49:254-9, 2017</a:t>
            </a:r>
          </a:p>
        </p:txBody>
      </p:sp>
      <p:sp>
        <p:nvSpPr>
          <p:cNvPr id="34" name="TextBox 33">
            <a:extLst>
              <a:ext uri="{FF2B5EF4-FFF2-40B4-BE49-F238E27FC236}">
                <a16:creationId xmlns:a16="http://schemas.microsoft.com/office/drawing/2014/main" id="{F50B8361-C520-6D41-B177-89816EE2A534}"/>
              </a:ext>
            </a:extLst>
          </p:cNvPr>
          <p:cNvSpPr txBox="1">
            <a:spLocks noChangeArrowheads="1"/>
          </p:cNvSpPr>
          <p:nvPr/>
        </p:nvSpPr>
        <p:spPr bwMode="auto">
          <a:xfrm>
            <a:off x="1284288" y="3848400"/>
            <a:ext cx="9648825" cy="1233080"/>
          </a:xfrm>
          <a:prstGeom prst="rect">
            <a:avLst/>
          </a:prstGeom>
          <a:solidFill>
            <a:srgbClr val="000000"/>
          </a:solidFill>
          <a:ln w="38100">
            <a:noFill/>
            <a:miter lim="800000"/>
            <a:headEnd/>
            <a:tailEnd/>
          </a:ln>
        </p:spPr>
        <p:txBody>
          <a:bodyPr anchor="ctr" anchorCtr="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2300" b="1" dirty="0">
                <a:solidFill>
                  <a:schemeClr val="bg1"/>
                </a:solidFill>
                <a:latin typeface="+mn-lt"/>
              </a:rPr>
              <a:t>strongest predictor of thromboembolism was time to CV</a:t>
            </a:r>
          </a:p>
          <a:p>
            <a:pPr algn="ctr">
              <a:buNone/>
            </a:pPr>
            <a:r>
              <a:rPr lang="en-US" sz="2300" b="1" dirty="0">
                <a:solidFill>
                  <a:schemeClr val="bg1"/>
                </a:solidFill>
                <a:latin typeface="+mn-lt"/>
              </a:rPr>
              <a:t>OR 3.70 (95%CI 1.69-8.20) p=0.001</a:t>
            </a:r>
          </a:p>
        </p:txBody>
      </p:sp>
    </p:spTree>
    <p:extLst>
      <p:ext uri="{BB962C8B-B14F-4D97-AF65-F5344CB8AC3E}">
        <p14:creationId xmlns:p14="http://schemas.microsoft.com/office/powerpoint/2010/main" val="96724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771EE-8E1D-104B-9BCA-BD2464FF25FB}"/>
              </a:ext>
            </a:extLst>
          </p:cNvPr>
          <p:cNvSpPr>
            <a:spLocks noGrp="1"/>
          </p:cNvSpPr>
          <p:nvPr>
            <p:ph idx="1"/>
          </p:nvPr>
        </p:nvSpPr>
        <p:spPr>
          <a:xfrm>
            <a:off x="892174" y="2358370"/>
            <a:ext cx="10352089" cy="4351338"/>
          </a:xfrm>
        </p:spPr>
        <p:txBody>
          <a:bodyPr>
            <a:normAutofit/>
          </a:bodyPr>
          <a:lstStyle/>
          <a:p>
            <a:pPr marL="355600" lvl="1" indent="-342900" algn="just">
              <a:lnSpc>
                <a:spcPct val="120000"/>
              </a:lnSpc>
            </a:pPr>
            <a:r>
              <a:rPr lang="en-CA" sz="2200" dirty="0"/>
              <a:t>the risk of thromboembolism in the month after CV of non-acute AF/AFL (0.79%) exceeds the 0.125% monthly risk used by the CCS to recommend OAC .</a:t>
            </a:r>
          </a:p>
          <a:p>
            <a:pPr marL="355600" lvl="1" indent="-342900" algn="just">
              <a:lnSpc>
                <a:spcPct val="120000"/>
              </a:lnSpc>
            </a:pPr>
            <a:r>
              <a:rPr lang="en-CA" sz="2200" dirty="0"/>
              <a:t>the risk of thromboembolism in the month after CV of acute AF/AFL (0.71%) also exceeds the 0.125% monthly risk used by the CCS to recommend OAC.</a:t>
            </a:r>
          </a:p>
          <a:p>
            <a:pPr marL="355600" lvl="1" indent="-342900" algn="just">
              <a:lnSpc>
                <a:spcPct val="120000"/>
              </a:lnSpc>
            </a:pPr>
            <a:r>
              <a:rPr lang="en-CA" sz="2200" dirty="0"/>
              <a:t>The trade-offs to one month OAC after CV in acute AF/AFL are similar to those of long-term OAC for patients with non-acute AF/AFL recommended to OAC.</a:t>
            </a:r>
          </a:p>
          <a:p>
            <a:pPr marL="355600" lvl="1" indent="-342900" algn="just">
              <a:lnSpc>
                <a:spcPct val="120000"/>
              </a:lnSpc>
            </a:pPr>
            <a:r>
              <a:rPr lang="en-CA" sz="2200" dirty="0"/>
              <a:t>The advantages of CV for symptomatic AF/AFL in acute AF suggest that CV proceed without three weeks of pre-CV OAC therapy in lower risk patients.</a:t>
            </a:r>
          </a:p>
          <a:p>
            <a:pPr algn="just">
              <a:lnSpc>
                <a:spcPct val="120000"/>
              </a:lnSpc>
            </a:pPr>
            <a:endParaRPr lang="en-US" sz="2800" dirty="0"/>
          </a:p>
        </p:txBody>
      </p:sp>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838200" y="288000"/>
            <a:ext cx="10515600" cy="1325563"/>
          </a:xfrm>
        </p:spPr>
        <p:txBody>
          <a:bodyPr/>
          <a:lstStyle/>
          <a:p>
            <a:pPr algn="ctr"/>
            <a:r>
              <a:rPr lang="en-CA" b="1" dirty="0">
                <a:solidFill>
                  <a:srgbClr val="941100"/>
                </a:solidFill>
              </a:rPr>
              <a:t>NEW CCS GUIDELINES: ANTICOAGULATION</a:t>
            </a:r>
            <a:br>
              <a:rPr lang="en-CA" b="1" dirty="0">
                <a:solidFill>
                  <a:srgbClr val="941100"/>
                </a:solidFill>
              </a:rPr>
            </a:br>
            <a:r>
              <a:rPr lang="en-CA" b="1" dirty="0">
                <a:solidFill>
                  <a:srgbClr val="941100"/>
                </a:solidFill>
              </a:rPr>
              <a:t>FOR CARDIOVERSION IN ACUTE AF</a:t>
            </a:r>
          </a:p>
        </p:txBody>
      </p:sp>
      <p:sp>
        <p:nvSpPr>
          <p:cNvPr id="2" name="TextBox 1">
            <a:extLst>
              <a:ext uri="{FF2B5EF4-FFF2-40B4-BE49-F238E27FC236}">
                <a16:creationId xmlns:a16="http://schemas.microsoft.com/office/drawing/2014/main" id="{2A8EF366-FC4F-7A41-8F2B-07208CC33794}"/>
              </a:ext>
            </a:extLst>
          </p:cNvPr>
          <p:cNvSpPr txBox="1"/>
          <p:nvPr/>
        </p:nvSpPr>
        <p:spPr>
          <a:xfrm>
            <a:off x="892800" y="1717968"/>
            <a:ext cx="1976503" cy="523220"/>
          </a:xfrm>
          <a:prstGeom prst="rect">
            <a:avLst/>
          </a:prstGeom>
          <a:noFill/>
        </p:spPr>
        <p:txBody>
          <a:bodyPr wrap="none" rtlCol="0">
            <a:spAutoFit/>
          </a:bodyPr>
          <a:lstStyle/>
          <a:p>
            <a:r>
              <a:rPr lang="en-US" sz="2800" dirty="0"/>
              <a:t>INFERENCES</a:t>
            </a:r>
          </a:p>
        </p:txBody>
      </p:sp>
    </p:spTree>
    <p:extLst>
      <p:ext uri="{BB962C8B-B14F-4D97-AF65-F5344CB8AC3E}">
        <p14:creationId xmlns:p14="http://schemas.microsoft.com/office/powerpoint/2010/main" val="3921964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00"/>
            <a:ext cx="10515600" cy="1325563"/>
          </a:xfrm>
        </p:spPr>
        <p:txBody>
          <a:bodyPr/>
          <a:lstStyle/>
          <a:p>
            <a:pPr algn="ctr"/>
            <a:r>
              <a:rPr lang="en-CA" b="1" dirty="0">
                <a:solidFill>
                  <a:srgbClr val="941100"/>
                </a:solidFill>
              </a:rPr>
              <a:t>STANDING CCS AF RECOMMENDTATION</a:t>
            </a:r>
            <a:br>
              <a:rPr lang="en-CA" b="1" dirty="0">
                <a:solidFill>
                  <a:srgbClr val="941100"/>
                </a:solidFill>
              </a:rPr>
            </a:br>
            <a:r>
              <a:rPr lang="en-CA" b="1" dirty="0">
                <a:solidFill>
                  <a:srgbClr val="941100"/>
                </a:solidFill>
              </a:rPr>
              <a:t>PART 6, RECOMMENDATION 9</a:t>
            </a:r>
          </a:p>
        </p:txBody>
      </p:sp>
      <p:sp>
        <p:nvSpPr>
          <p:cNvPr id="3" name="Content Placeholder 2"/>
          <p:cNvSpPr>
            <a:spLocks noGrp="1"/>
          </p:cNvSpPr>
          <p:nvPr>
            <p:ph idx="1"/>
          </p:nvPr>
        </p:nvSpPr>
        <p:spPr>
          <a:xfrm>
            <a:off x="838200" y="2182589"/>
            <a:ext cx="10356396" cy="3036985"/>
          </a:xfrm>
        </p:spPr>
        <p:txBody>
          <a:bodyPr>
            <a:normAutofit lnSpcReduction="10000"/>
          </a:bodyPr>
          <a:lstStyle/>
          <a:p>
            <a:pPr marL="0" indent="0">
              <a:lnSpc>
                <a:spcPct val="140000"/>
              </a:lnSpc>
              <a:buNone/>
            </a:pPr>
            <a:r>
              <a:rPr lang="en-CA" dirty="0"/>
              <a:t>We recommend that hemodynamically stable patients with AF or AFL for whom electrical or pharmacological cardioversion is planned should receive therapeutic anticoagulation and rate-control for 3 weeks before cardioversion and at least 4 weeks post cardioversion (Strong Recommendation, Moderate Quality Evidence).  </a:t>
            </a:r>
          </a:p>
          <a:p>
            <a:pPr marL="0" indent="0">
              <a:lnSpc>
                <a:spcPct val="140000"/>
              </a:lnSpc>
              <a:buNone/>
            </a:pPr>
            <a:endParaRPr lang="en-CA" sz="2800" dirty="0"/>
          </a:p>
        </p:txBody>
      </p:sp>
      <p:sp>
        <p:nvSpPr>
          <p:cNvPr id="5" name="Text Box 27">
            <a:extLst>
              <a:ext uri="{FF2B5EF4-FFF2-40B4-BE49-F238E27FC236}">
                <a16:creationId xmlns:a16="http://schemas.microsoft.com/office/drawing/2014/main" id="{42E9F633-0144-F646-8E82-20B0E490D1BA}"/>
              </a:ext>
            </a:extLst>
          </p:cNvPr>
          <p:cNvSpPr txBox="1">
            <a:spLocks noChangeArrowheads="1"/>
          </p:cNvSpPr>
          <p:nvPr/>
        </p:nvSpPr>
        <p:spPr bwMode="auto">
          <a:xfrm>
            <a:off x="2369908" y="6157876"/>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dirty="0" err="1">
                <a:latin typeface="+mn-lt"/>
              </a:rPr>
              <a:t>Macle</a:t>
            </a:r>
            <a:r>
              <a:rPr lang="en-US" altLang="en-US" sz="1200" dirty="0">
                <a:latin typeface="+mn-lt"/>
              </a:rPr>
              <a:t> L et al. https://</a:t>
            </a:r>
            <a:r>
              <a:rPr lang="en-US" altLang="en-US" sz="1200" dirty="0" err="1">
                <a:latin typeface="+mn-lt"/>
              </a:rPr>
              <a:t>www.cc.ca</a:t>
            </a:r>
            <a:r>
              <a:rPr lang="en-US" altLang="en-US" sz="1200" dirty="0">
                <a:latin typeface="+mn-lt"/>
              </a:rPr>
              <a:t>/images/</a:t>
            </a:r>
            <a:r>
              <a:rPr lang="en-US" altLang="en-US" sz="1200" dirty="0" err="1">
                <a:latin typeface="+mn-lt"/>
              </a:rPr>
              <a:t>Guidelines_POS_Library</a:t>
            </a:r>
            <a:r>
              <a:rPr lang="en-US" altLang="en-US" sz="1200" dirty="0">
                <a:latin typeface="+mn-lt"/>
              </a:rPr>
              <a:t>/2016%20AF%20Update_Supplement_Final_PDF.pdf</a:t>
            </a:r>
          </a:p>
        </p:txBody>
      </p:sp>
    </p:spTree>
    <p:extLst>
      <p:ext uri="{BB962C8B-B14F-4D97-AF65-F5344CB8AC3E}">
        <p14:creationId xmlns:p14="http://schemas.microsoft.com/office/powerpoint/2010/main" val="6207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771EE-8E1D-104B-9BCA-BD2464FF25FB}"/>
              </a:ext>
            </a:extLst>
          </p:cNvPr>
          <p:cNvSpPr>
            <a:spLocks noGrp="1"/>
          </p:cNvSpPr>
          <p:nvPr>
            <p:ph idx="1"/>
          </p:nvPr>
        </p:nvSpPr>
        <p:spPr>
          <a:xfrm>
            <a:off x="919955" y="2015998"/>
            <a:ext cx="10352089" cy="3830887"/>
          </a:xfrm>
        </p:spPr>
        <p:txBody>
          <a:bodyPr>
            <a:normAutofit fontScale="92500"/>
          </a:bodyPr>
          <a:lstStyle/>
          <a:p>
            <a:pPr marL="0" lvl="0" indent="0" algn="just">
              <a:lnSpc>
                <a:spcPct val="120000"/>
              </a:lnSpc>
              <a:buNone/>
            </a:pPr>
            <a:r>
              <a:rPr lang="en-CA" dirty="0"/>
              <a:t>We suggest that, in the absence of a strong contraindication, all patients undergoing cardioversion of AF/AFL receive at least four weeks of therapeutic anticoagulation (adjusted-dose warfarin or a NOAC) after cardioversion. (Weak recommendation, Low Quality Evidence). Thereafter, we recommend that the need for ongoing antithrombotic therapy should be based upon the risk of stroke as determined by the CCS algorithm (“CHADS-65”) (Strong Recommendation, Moderate Quality Evidence).</a:t>
            </a:r>
          </a:p>
          <a:p>
            <a:pPr algn="just">
              <a:lnSpc>
                <a:spcPct val="120000"/>
              </a:lnSpc>
            </a:pPr>
            <a:endParaRPr lang="en-US" sz="2800" dirty="0"/>
          </a:p>
        </p:txBody>
      </p:sp>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838200" y="288000"/>
            <a:ext cx="10515600" cy="1325563"/>
          </a:xfrm>
        </p:spPr>
        <p:txBody>
          <a:bodyPr/>
          <a:lstStyle/>
          <a:p>
            <a:pPr algn="ctr"/>
            <a:r>
              <a:rPr lang="en-CA" b="1" dirty="0">
                <a:solidFill>
                  <a:srgbClr val="941100"/>
                </a:solidFill>
              </a:rPr>
              <a:t>NEW CCS GUIDELINES: ANTICOAGULATION</a:t>
            </a:r>
            <a:br>
              <a:rPr lang="en-CA" b="1" dirty="0">
                <a:solidFill>
                  <a:srgbClr val="941100"/>
                </a:solidFill>
              </a:rPr>
            </a:br>
            <a:r>
              <a:rPr lang="en-CA" b="1" dirty="0">
                <a:solidFill>
                  <a:srgbClr val="941100"/>
                </a:solidFill>
              </a:rPr>
              <a:t>FOR CARDIOVERSION IN ACUTE AF</a:t>
            </a:r>
          </a:p>
        </p:txBody>
      </p:sp>
      <p:sp>
        <p:nvSpPr>
          <p:cNvPr id="6" name="Rectangle 5">
            <a:extLst>
              <a:ext uri="{FF2B5EF4-FFF2-40B4-BE49-F238E27FC236}">
                <a16:creationId xmlns:a16="http://schemas.microsoft.com/office/drawing/2014/main" id="{B2B0D870-6C6A-E24A-8B96-B8F7C051C3C8}"/>
              </a:ext>
            </a:extLst>
          </p:cNvPr>
          <p:cNvSpPr>
            <a:spLocks noChangeArrowheads="1"/>
          </p:cNvSpPr>
          <p:nvPr/>
        </p:nvSpPr>
        <p:spPr bwMode="auto">
          <a:xfrm>
            <a:off x="4603154" y="6083426"/>
            <a:ext cx="35814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b"/>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2018 (in press)</a:t>
            </a:r>
          </a:p>
        </p:txBody>
      </p:sp>
    </p:spTree>
    <p:extLst>
      <p:ext uri="{BB962C8B-B14F-4D97-AF65-F5344CB8AC3E}">
        <p14:creationId xmlns:p14="http://schemas.microsoft.com/office/powerpoint/2010/main" val="1547543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86" y="327756"/>
            <a:ext cx="10842629" cy="1216935"/>
          </a:xfrm>
        </p:spPr>
        <p:txBody>
          <a:bodyPr>
            <a:noAutofit/>
          </a:bodyPr>
          <a:lstStyle/>
          <a:p>
            <a:pPr algn="ctr"/>
            <a:r>
              <a:rPr lang="en-CA" b="1" dirty="0">
                <a:solidFill>
                  <a:srgbClr val="941100"/>
                </a:solidFill>
              </a:rPr>
              <a:t>CCS ATRIAL FIBRILLATION GUIDELINES 2018 </a:t>
            </a:r>
            <a:br>
              <a:rPr lang="en-CA" b="1" dirty="0">
                <a:solidFill>
                  <a:srgbClr val="941100"/>
                </a:solidFill>
              </a:rPr>
            </a:br>
            <a:r>
              <a:rPr lang="en-CA" b="1" dirty="0">
                <a:solidFill>
                  <a:srgbClr val="941100"/>
                </a:solidFill>
              </a:rPr>
              <a:t>ANTICOAGULATION AFTER CV IN NVAF </a:t>
            </a:r>
          </a:p>
        </p:txBody>
      </p:sp>
      <p:sp>
        <p:nvSpPr>
          <p:cNvPr id="3" name="TextBox 2">
            <a:extLst>
              <a:ext uri="{FF2B5EF4-FFF2-40B4-BE49-F238E27FC236}">
                <a16:creationId xmlns:a16="http://schemas.microsoft.com/office/drawing/2014/main" id="{9DFAB22F-6DBA-3F4C-9E92-A88E533F8517}"/>
              </a:ext>
            </a:extLst>
          </p:cNvPr>
          <p:cNvSpPr txBox="1"/>
          <p:nvPr/>
        </p:nvSpPr>
        <p:spPr>
          <a:xfrm>
            <a:off x="1699200" y="1674876"/>
            <a:ext cx="2678400" cy="507625"/>
          </a:xfrm>
          <a:prstGeom prst="rect">
            <a:avLst/>
          </a:prstGeom>
          <a:solidFill>
            <a:schemeClr val="tx1"/>
          </a:solidFill>
        </p:spPr>
        <p:txBody>
          <a:bodyPr wrap="none" rtlCol="0" anchor="ctr" anchorCtr="0">
            <a:noAutofit/>
          </a:bodyPr>
          <a:lstStyle/>
          <a:p>
            <a:pPr algn="ctr"/>
            <a:r>
              <a:rPr lang="en-US" sz="1400" b="1" dirty="0">
                <a:solidFill>
                  <a:schemeClr val="bg1"/>
                </a:solidFill>
              </a:rPr>
              <a:t>CARDIOVERSION PERFORMED</a:t>
            </a:r>
          </a:p>
        </p:txBody>
      </p:sp>
      <p:grpSp>
        <p:nvGrpSpPr>
          <p:cNvPr id="18" name="Group 17">
            <a:extLst>
              <a:ext uri="{FF2B5EF4-FFF2-40B4-BE49-F238E27FC236}">
                <a16:creationId xmlns:a16="http://schemas.microsoft.com/office/drawing/2014/main" id="{977EB8C0-34E3-794D-B3E7-2D02B0B84C66}"/>
              </a:ext>
            </a:extLst>
          </p:cNvPr>
          <p:cNvGrpSpPr/>
          <p:nvPr/>
        </p:nvGrpSpPr>
        <p:grpSpPr>
          <a:xfrm>
            <a:off x="5882074" y="1757265"/>
            <a:ext cx="439544" cy="349271"/>
            <a:chOff x="5882074" y="1776354"/>
            <a:chExt cx="439544" cy="360000"/>
          </a:xfrm>
        </p:grpSpPr>
        <p:sp>
          <p:nvSpPr>
            <p:cNvPr id="40" name="Rectangle 39">
              <a:extLst>
                <a:ext uri="{FF2B5EF4-FFF2-40B4-BE49-F238E27FC236}">
                  <a16:creationId xmlns:a16="http://schemas.microsoft.com/office/drawing/2014/main" id="{ABD3526D-6B0A-2B4E-859C-17E172C063E7}"/>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39" name="TextBox 38">
              <a:extLst>
                <a:ext uri="{FF2B5EF4-FFF2-40B4-BE49-F238E27FC236}">
                  <a16:creationId xmlns:a16="http://schemas.microsoft.com/office/drawing/2014/main" id="{C30E87CB-AED1-354E-9125-8F1082EC9E6A}"/>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45" name="TextBox 44">
            <a:extLst>
              <a:ext uri="{FF2B5EF4-FFF2-40B4-BE49-F238E27FC236}">
                <a16:creationId xmlns:a16="http://schemas.microsoft.com/office/drawing/2014/main" id="{ADE61E3A-E02A-D243-AF0B-CB7739B9ECA4}"/>
              </a:ext>
            </a:extLst>
          </p:cNvPr>
          <p:cNvSpPr txBox="1"/>
          <p:nvPr/>
        </p:nvSpPr>
        <p:spPr>
          <a:xfrm>
            <a:off x="1699200" y="3711585"/>
            <a:ext cx="2678400" cy="507625"/>
          </a:xfrm>
          <a:prstGeom prst="rect">
            <a:avLst/>
          </a:prstGeom>
          <a:solidFill>
            <a:srgbClr val="FF0000"/>
          </a:solidFill>
          <a:ln>
            <a:solidFill>
              <a:srgbClr val="0D0D0D"/>
            </a:solidFill>
          </a:ln>
        </p:spPr>
        <p:txBody>
          <a:bodyPr wrap="none" rtlCol="0" anchor="ctr" anchorCtr="0">
            <a:noAutofit/>
          </a:bodyPr>
          <a:lstStyle/>
          <a:p>
            <a:pPr algn="ctr"/>
            <a:r>
              <a:rPr lang="en-US" sz="1400" b="1" dirty="0">
                <a:solidFill>
                  <a:srgbClr val="0D0D0D"/>
                </a:solidFill>
              </a:rPr>
              <a:t>OAC INDEFINITELY</a:t>
            </a:r>
          </a:p>
        </p:txBody>
      </p:sp>
      <p:sp>
        <p:nvSpPr>
          <p:cNvPr id="47" name="TextBox 46">
            <a:extLst>
              <a:ext uri="{FF2B5EF4-FFF2-40B4-BE49-F238E27FC236}">
                <a16:creationId xmlns:a16="http://schemas.microsoft.com/office/drawing/2014/main" id="{F3A0FBB0-267D-7346-A277-AA967281F2ED}"/>
              </a:ext>
            </a:extLst>
          </p:cNvPr>
          <p:cNvSpPr txBox="1"/>
          <p:nvPr/>
        </p:nvSpPr>
        <p:spPr>
          <a:xfrm>
            <a:off x="1699200" y="4725897"/>
            <a:ext cx="2678400" cy="507625"/>
          </a:xfrm>
          <a:prstGeom prst="rect">
            <a:avLst/>
          </a:prstGeom>
          <a:solidFill>
            <a:srgbClr val="FFFF00"/>
          </a:solidFill>
          <a:ln>
            <a:solidFill>
              <a:srgbClr val="0D0D0D"/>
            </a:solidFill>
          </a:ln>
        </p:spPr>
        <p:txBody>
          <a:bodyPr wrap="none" rtlCol="0" anchor="ctr" anchorCtr="0">
            <a:noAutofit/>
          </a:bodyPr>
          <a:lstStyle/>
          <a:p>
            <a:pPr algn="ctr"/>
            <a:r>
              <a:rPr lang="en-US" sz="1400" b="1" dirty="0">
                <a:solidFill>
                  <a:srgbClr val="0D0D0D"/>
                </a:solidFill>
              </a:rPr>
              <a:t>ANTIPLATELET THERAPY</a:t>
            </a:r>
          </a:p>
        </p:txBody>
      </p:sp>
      <p:sp>
        <p:nvSpPr>
          <p:cNvPr id="48" name="TextBox 47">
            <a:extLst>
              <a:ext uri="{FF2B5EF4-FFF2-40B4-BE49-F238E27FC236}">
                <a16:creationId xmlns:a16="http://schemas.microsoft.com/office/drawing/2014/main" id="{511530A0-A4B4-924E-B5CB-2E5B4FE599B5}"/>
              </a:ext>
            </a:extLst>
          </p:cNvPr>
          <p:cNvSpPr txBox="1"/>
          <p:nvPr/>
        </p:nvSpPr>
        <p:spPr>
          <a:xfrm>
            <a:off x="1699200" y="5731091"/>
            <a:ext cx="2678400" cy="507625"/>
          </a:xfrm>
          <a:prstGeom prst="rect">
            <a:avLst/>
          </a:prstGeom>
          <a:solidFill>
            <a:srgbClr val="00B050"/>
          </a:solidFill>
          <a:ln>
            <a:solidFill>
              <a:srgbClr val="0D0D0D"/>
            </a:solidFill>
          </a:ln>
        </p:spPr>
        <p:txBody>
          <a:bodyPr wrap="none" rtlCol="0" anchor="ctr" anchorCtr="0">
            <a:noAutofit/>
          </a:bodyPr>
          <a:lstStyle/>
          <a:p>
            <a:pPr algn="ctr"/>
            <a:r>
              <a:rPr lang="en-US" sz="1400" b="1" dirty="0">
                <a:solidFill>
                  <a:schemeClr val="bg1"/>
                </a:solidFill>
              </a:rPr>
              <a:t>NO TE PREVENTION THERAPY</a:t>
            </a:r>
          </a:p>
        </p:txBody>
      </p:sp>
      <p:sp>
        <p:nvSpPr>
          <p:cNvPr id="49" name="TextBox 48">
            <a:extLst>
              <a:ext uri="{FF2B5EF4-FFF2-40B4-BE49-F238E27FC236}">
                <a16:creationId xmlns:a16="http://schemas.microsoft.com/office/drawing/2014/main" id="{DB7DF1EB-C89E-114A-BAE2-C7B924ADEF6F}"/>
              </a:ext>
            </a:extLst>
          </p:cNvPr>
          <p:cNvSpPr txBox="1"/>
          <p:nvPr/>
        </p:nvSpPr>
        <p:spPr>
          <a:xfrm>
            <a:off x="1699668" y="2694410"/>
            <a:ext cx="2678400" cy="507625"/>
          </a:xfrm>
          <a:prstGeom prst="rect">
            <a:avLst/>
          </a:prstGeom>
          <a:solidFill>
            <a:srgbClr val="FF0000"/>
          </a:solidFill>
          <a:ln>
            <a:solidFill>
              <a:srgbClr val="0D0D0D"/>
            </a:solidFill>
          </a:ln>
        </p:spPr>
        <p:txBody>
          <a:bodyPr wrap="none" rtlCol="0" anchor="ctr" anchorCtr="0">
            <a:noAutofit/>
          </a:bodyPr>
          <a:lstStyle/>
          <a:p>
            <a:pPr algn="ctr"/>
            <a:r>
              <a:rPr lang="en-US" sz="1400" b="1" dirty="0">
                <a:solidFill>
                  <a:srgbClr val="0D0D0D"/>
                </a:solidFill>
              </a:rPr>
              <a:t>OAC INDEFINITELY</a:t>
            </a:r>
          </a:p>
        </p:txBody>
      </p:sp>
      <p:sp>
        <p:nvSpPr>
          <p:cNvPr id="53" name="TextBox 52">
            <a:extLst>
              <a:ext uri="{FF2B5EF4-FFF2-40B4-BE49-F238E27FC236}">
                <a16:creationId xmlns:a16="http://schemas.microsoft.com/office/drawing/2014/main" id="{C9F9F824-501E-6746-B9F4-7E77EDF7E7F7}"/>
              </a:ext>
            </a:extLst>
          </p:cNvPr>
          <p:cNvSpPr txBox="1"/>
          <p:nvPr/>
        </p:nvSpPr>
        <p:spPr>
          <a:xfrm>
            <a:off x="7830953" y="1650707"/>
            <a:ext cx="2678400" cy="507625"/>
          </a:xfrm>
          <a:prstGeom prst="rect">
            <a:avLst/>
          </a:prstGeom>
          <a:solidFill>
            <a:schemeClr val="tx1"/>
          </a:solidFill>
        </p:spPr>
        <p:txBody>
          <a:bodyPr wrap="none" rtlCol="0" anchor="ctr" anchorCtr="0">
            <a:noAutofit/>
          </a:bodyPr>
          <a:lstStyle/>
          <a:p>
            <a:pPr algn="ctr"/>
            <a:r>
              <a:rPr lang="en-US" sz="1400" b="1" dirty="0">
                <a:solidFill>
                  <a:schemeClr val="bg1"/>
                </a:solidFill>
              </a:rPr>
              <a:t>OAC FOR FOUR WEEKS </a:t>
            </a:r>
          </a:p>
        </p:txBody>
      </p:sp>
      <p:grpSp>
        <p:nvGrpSpPr>
          <p:cNvPr id="5" name="Group 4">
            <a:extLst>
              <a:ext uri="{FF2B5EF4-FFF2-40B4-BE49-F238E27FC236}">
                <a16:creationId xmlns:a16="http://schemas.microsoft.com/office/drawing/2014/main" id="{7904421F-AAC7-A94A-A5D4-939790C68523}"/>
              </a:ext>
            </a:extLst>
          </p:cNvPr>
          <p:cNvGrpSpPr/>
          <p:nvPr/>
        </p:nvGrpSpPr>
        <p:grpSpPr>
          <a:xfrm>
            <a:off x="8978765" y="3277015"/>
            <a:ext cx="377026" cy="349271"/>
            <a:chOff x="2850853" y="3365070"/>
            <a:chExt cx="377026" cy="338244"/>
          </a:xfrm>
        </p:grpSpPr>
        <p:sp>
          <p:nvSpPr>
            <p:cNvPr id="67" name="Rectangle 66">
              <a:extLst>
                <a:ext uri="{FF2B5EF4-FFF2-40B4-BE49-F238E27FC236}">
                  <a16:creationId xmlns:a16="http://schemas.microsoft.com/office/drawing/2014/main" id="{8DBD7DAD-AC17-CF47-BED3-381ED3EA6CB9}"/>
                </a:ext>
              </a:extLst>
            </p:cNvPr>
            <p:cNvSpPr/>
            <p:nvPr/>
          </p:nvSpPr>
          <p:spPr>
            <a:xfrm rot="2700000">
              <a:off x="2870981" y="3354192"/>
              <a:ext cx="338244"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8" name="TextBox 67">
              <a:extLst>
                <a:ext uri="{FF2B5EF4-FFF2-40B4-BE49-F238E27FC236}">
                  <a16:creationId xmlns:a16="http://schemas.microsoft.com/office/drawing/2014/main" id="{F3CC6131-1A55-3644-B418-6828333BF6EB}"/>
                </a:ext>
              </a:extLst>
            </p:cNvPr>
            <p:cNvSpPr txBox="1"/>
            <p:nvPr/>
          </p:nvSpPr>
          <p:spPr>
            <a:xfrm>
              <a:off x="2850853" y="3417246"/>
              <a:ext cx="377026" cy="231341"/>
            </a:xfrm>
            <a:prstGeom prst="rect">
              <a:avLst/>
            </a:prstGeom>
            <a:noFill/>
          </p:spPr>
          <p:txBody>
            <a:bodyPr wrap="none" rtlCol="0">
              <a:spAutoFit/>
            </a:bodyPr>
            <a:lstStyle/>
            <a:p>
              <a:pPr algn="ctr"/>
              <a:r>
                <a:rPr lang="en-US" sz="1000" b="1" dirty="0"/>
                <a:t>NO</a:t>
              </a:r>
            </a:p>
          </p:txBody>
        </p:sp>
      </p:grpSp>
      <p:grpSp>
        <p:nvGrpSpPr>
          <p:cNvPr id="21" name="Group 20">
            <a:extLst>
              <a:ext uri="{FF2B5EF4-FFF2-40B4-BE49-F238E27FC236}">
                <a16:creationId xmlns:a16="http://schemas.microsoft.com/office/drawing/2014/main" id="{4FAF691F-E056-5747-BC25-71E98A3365BA}"/>
              </a:ext>
            </a:extLst>
          </p:cNvPr>
          <p:cNvGrpSpPr/>
          <p:nvPr/>
        </p:nvGrpSpPr>
        <p:grpSpPr>
          <a:xfrm>
            <a:off x="8965487" y="4293989"/>
            <a:ext cx="377026" cy="349271"/>
            <a:chOff x="2850850" y="2490930"/>
            <a:chExt cx="377026" cy="360000"/>
          </a:xfrm>
        </p:grpSpPr>
        <p:sp>
          <p:nvSpPr>
            <p:cNvPr id="22" name="Rectangle 21">
              <a:extLst>
                <a:ext uri="{FF2B5EF4-FFF2-40B4-BE49-F238E27FC236}">
                  <a16:creationId xmlns:a16="http://schemas.microsoft.com/office/drawing/2014/main" id="{2404D6E3-6AB6-1D4A-9B8C-ED2A5FC0C91F}"/>
                </a:ext>
              </a:extLst>
            </p:cNvPr>
            <p:cNvSpPr/>
            <p:nvPr/>
          </p:nvSpPr>
          <p:spPr>
            <a:xfrm rot="2700000">
              <a:off x="2860100" y="2490930"/>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23" name="TextBox 22">
              <a:extLst>
                <a:ext uri="{FF2B5EF4-FFF2-40B4-BE49-F238E27FC236}">
                  <a16:creationId xmlns:a16="http://schemas.microsoft.com/office/drawing/2014/main" id="{DDC35CE3-A657-454F-AE29-3CCE499B7A54}"/>
                </a:ext>
              </a:extLst>
            </p:cNvPr>
            <p:cNvSpPr txBox="1"/>
            <p:nvPr/>
          </p:nvSpPr>
          <p:spPr>
            <a:xfrm>
              <a:off x="2850850" y="2546462"/>
              <a:ext cx="377026" cy="246221"/>
            </a:xfrm>
            <a:prstGeom prst="rect">
              <a:avLst/>
            </a:prstGeom>
            <a:noFill/>
          </p:spPr>
          <p:txBody>
            <a:bodyPr wrap="none" rtlCol="0">
              <a:spAutoFit/>
            </a:bodyPr>
            <a:lstStyle/>
            <a:p>
              <a:pPr algn="ctr"/>
              <a:r>
                <a:rPr lang="en-US" sz="1000" b="1" dirty="0"/>
                <a:t>NO</a:t>
              </a:r>
            </a:p>
          </p:txBody>
        </p:sp>
      </p:grpSp>
      <p:grpSp>
        <p:nvGrpSpPr>
          <p:cNvPr id="24" name="Group 23">
            <a:extLst>
              <a:ext uri="{FF2B5EF4-FFF2-40B4-BE49-F238E27FC236}">
                <a16:creationId xmlns:a16="http://schemas.microsoft.com/office/drawing/2014/main" id="{6C2F01FA-1681-A544-9AD2-11964CC7A8E2}"/>
              </a:ext>
            </a:extLst>
          </p:cNvPr>
          <p:cNvGrpSpPr/>
          <p:nvPr/>
        </p:nvGrpSpPr>
        <p:grpSpPr>
          <a:xfrm>
            <a:off x="8972480" y="5310962"/>
            <a:ext cx="377026" cy="349271"/>
            <a:chOff x="2850850" y="2490930"/>
            <a:chExt cx="377026" cy="360000"/>
          </a:xfrm>
        </p:grpSpPr>
        <p:sp>
          <p:nvSpPr>
            <p:cNvPr id="25" name="Rectangle 24">
              <a:extLst>
                <a:ext uri="{FF2B5EF4-FFF2-40B4-BE49-F238E27FC236}">
                  <a16:creationId xmlns:a16="http://schemas.microsoft.com/office/drawing/2014/main" id="{8FCC7919-5800-4A40-AE67-3395B7F73444}"/>
                </a:ext>
              </a:extLst>
            </p:cNvPr>
            <p:cNvSpPr/>
            <p:nvPr/>
          </p:nvSpPr>
          <p:spPr>
            <a:xfrm rot="2700000">
              <a:off x="2860100" y="2490930"/>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26" name="TextBox 25">
              <a:extLst>
                <a:ext uri="{FF2B5EF4-FFF2-40B4-BE49-F238E27FC236}">
                  <a16:creationId xmlns:a16="http://schemas.microsoft.com/office/drawing/2014/main" id="{1913F083-ADDD-CD45-98C5-7A8C051FE5DE}"/>
                </a:ext>
              </a:extLst>
            </p:cNvPr>
            <p:cNvSpPr txBox="1"/>
            <p:nvPr/>
          </p:nvSpPr>
          <p:spPr>
            <a:xfrm>
              <a:off x="2850850" y="2546462"/>
              <a:ext cx="377026" cy="246221"/>
            </a:xfrm>
            <a:prstGeom prst="rect">
              <a:avLst/>
            </a:prstGeom>
            <a:noFill/>
          </p:spPr>
          <p:txBody>
            <a:bodyPr wrap="none" rtlCol="0">
              <a:spAutoFit/>
            </a:bodyPr>
            <a:lstStyle/>
            <a:p>
              <a:pPr algn="ctr"/>
              <a:r>
                <a:rPr lang="en-US" sz="1000" b="1" dirty="0"/>
                <a:t>NO</a:t>
              </a:r>
            </a:p>
          </p:txBody>
        </p:sp>
      </p:grpSp>
      <p:cxnSp>
        <p:nvCxnSpPr>
          <p:cNvPr id="70" name="Straight Connector 69">
            <a:extLst>
              <a:ext uri="{FF2B5EF4-FFF2-40B4-BE49-F238E27FC236}">
                <a16:creationId xmlns:a16="http://schemas.microsoft.com/office/drawing/2014/main" id="{491C36FE-5CF1-1D4C-A371-655815BB6727}"/>
              </a:ext>
            </a:extLst>
          </p:cNvPr>
          <p:cNvCxnSpPr>
            <a:cxnSpLocks/>
          </p:cNvCxnSpPr>
          <p:nvPr/>
        </p:nvCxnSpPr>
        <p:spPr>
          <a:xfrm>
            <a:off x="4371848" y="1928689"/>
            <a:ext cx="1483200"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82A82A-D775-4249-859D-AC2819CAB795}"/>
              </a:ext>
            </a:extLst>
          </p:cNvPr>
          <p:cNvCxnSpPr>
            <a:cxnSpLocks/>
          </p:cNvCxnSpPr>
          <p:nvPr/>
        </p:nvCxnSpPr>
        <p:spPr>
          <a:xfrm flipV="1">
            <a:off x="6344622" y="1923110"/>
            <a:ext cx="1494000" cy="50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EDB318FA-9C78-A541-A553-585316CDB838}"/>
              </a:ext>
            </a:extLst>
          </p:cNvPr>
          <p:cNvGrpSpPr/>
          <p:nvPr/>
        </p:nvGrpSpPr>
        <p:grpSpPr>
          <a:xfrm>
            <a:off x="5879197" y="2781115"/>
            <a:ext cx="439544" cy="349271"/>
            <a:chOff x="5882074" y="1776354"/>
            <a:chExt cx="439544" cy="360000"/>
          </a:xfrm>
        </p:grpSpPr>
        <p:sp>
          <p:nvSpPr>
            <p:cNvPr id="89" name="Rectangle 88">
              <a:extLst>
                <a:ext uri="{FF2B5EF4-FFF2-40B4-BE49-F238E27FC236}">
                  <a16:creationId xmlns:a16="http://schemas.microsoft.com/office/drawing/2014/main" id="{B32F94A3-371B-B84E-B137-0D2C44839478}"/>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90" name="TextBox 89">
              <a:extLst>
                <a:ext uri="{FF2B5EF4-FFF2-40B4-BE49-F238E27FC236}">
                  <a16:creationId xmlns:a16="http://schemas.microsoft.com/office/drawing/2014/main" id="{1331EF34-09A5-6E47-8A43-B0C5CD38D8D0}"/>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91" name="TextBox 90">
            <a:extLst>
              <a:ext uri="{FF2B5EF4-FFF2-40B4-BE49-F238E27FC236}">
                <a16:creationId xmlns:a16="http://schemas.microsoft.com/office/drawing/2014/main" id="{6E1B5EE2-836D-5A49-B96E-C9E90CE236D2}"/>
              </a:ext>
            </a:extLst>
          </p:cNvPr>
          <p:cNvSpPr txBox="1"/>
          <p:nvPr/>
        </p:nvSpPr>
        <p:spPr>
          <a:xfrm>
            <a:off x="7828076" y="2679935"/>
            <a:ext cx="2678400" cy="507625"/>
          </a:xfrm>
          <a:prstGeom prst="rect">
            <a:avLst/>
          </a:prstGeom>
          <a:solidFill>
            <a:schemeClr val="tx1"/>
          </a:solidFill>
        </p:spPr>
        <p:txBody>
          <a:bodyPr wrap="none" rtlCol="0" anchor="ctr" anchorCtr="0">
            <a:noAutofit/>
          </a:bodyPr>
          <a:lstStyle/>
          <a:p>
            <a:pPr algn="ctr"/>
            <a:r>
              <a:rPr lang="en-US" sz="1400" b="1" dirty="0">
                <a:solidFill>
                  <a:schemeClr val="bg1"/>
                </a:solidFill>
              </a:rPr>
              <a:t>AGE ≥65 YEARS </a:t>
            </a:r>
          </a:p>
        </p:txBody>
      </p:sp>
      <p:cxnSp>
        <p:nvCxnSpPr>
          <p:cNvPr id="92" name="Straight Connector 91">
            <a:extLst>
              <a:ext uri="{FF2B5EF4-FFF2-40B4-BE49-F238E27FC236}">
                <a16:creationId xmlns:a16="http://schemas.microsoft.com/office/drawing/2014/main" id="{46DA2127-7D11-1448-946F-D93AF9CE4F87}"/>
              </a:ext>
            </a:extLst>
          </p:cNvPr>
          <p:cNvCxnSpPr>
            <a:cxnSpLocks/>
          </p:cNvCxnSpPr>
          <p:nvPr/>
        </p:nvCxnSpPr>
        <p:spPr>
          <a:xfrm>
            <a:off x="4368971" y="2952539"/>
            <a:ext cx="1483200" cy="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AB151A-EF3A-0341-830B-C09022DAE7A2}"/>
              </a:ext>
            </a:extLst>
          </p:cNvPr>
          <p:cNvCxnSpPr>
            <a:cxnSpLocks/>
          </p:cNvCxnSpPr>
          <p:nvPr/>
        </p:nvCxnSpPr>
        <p:spPr>
          <a:xfrm flipV="1">
            <a:off x="6341745" y="2946959"/>
            <a:ext cx="1494000" cy="50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94569B74-9AEE-2844-99D8-A18CA30FFA9B}"/>
              </a:ext>
            </a:extLst>
          </p:cNvPr>
          <p:cNvGrpSpPr/>
          <p:nvPr/>
        </p:nvGrpSpPr>
        <p:grpSpPr>
          <a:xfrm>
            <a:off x="5879197" y="3796598"/>
            <a:ext cx="439544" cy="349271"/>
            <a:chOff x="5882074" y="1776354"/>
            <a:chExt cx="439544" cy="360000"/>
          </a:xfrm>
        </p:grpSpPr>
        <p:sp>
          <p:nvSpPr>
            <p:cNvPr id="95" name="Rectangle 94">
              <a:extLst>
                <a:ext uri="{FF2B5EF4-FFF2-40B4-BE49-F238E27FC236}">
                  <a16:creationId xmlns:a16="http://schemas.microsoft.com/office/drawing/2014/main" id="{FE4384D7-5478-0046-90F7-F75785DD7A0B}"/>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96" name="TextBox 95">
              <a:extLst>
                <a:ext uri="{FF2B5EF4-FFF2-40B4-BE49-F238E27FC236}">
                  <a16:creationId xmlns:a16="http://schemas.microsoft.com/office/drawing/2014/main" id="{3A1CD40C-8C11-094C-8501-86A669EF892B}"/>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97" name="TextBox 96">
            <a:extLst>
              <a:ext uri="{FF2B5EF4-FFF2-40B4-BE49-F238E27FC236}">
                <a16:creationId xmlns:a16="http://schemas.microsoft.com/office/drawing/2014/main" id="{EECD1B97-AC31-524F-A1F0-CA81DA61E5D9}"/>
              </a:ext>
            </a:extLst>
          </p:cNvPr>
          <p:cNvSpPr txBox="1"/>
          <p:nvPr/>
        </p:nvSpPr>
        <p:spPr>
          <a:xfrm>
            <a:off x="7828076" y="3712907"/>
            <a:ext cx="2678400" cy="507625"/>
          </a:xfrm>
          <a:prstGeom prst="rect">
            <a:avLst/>
          </a:prstGeom>
          <a:solidFill>
            <a:schemeClr val="tx1"/>
          </a:solidFill>
        </p:spPr>
        <p:txBody>
          <a:bodyPr wrap="none" rtlCol="0" anchor="ctr" anchorCtr="0">
            <a:noAutofit/>
          </a:bodyPr>
          <a:lstStyle/>
          <a:p>
            <a:pPr algn="ctr"/>
            <a:r>
              <a:rPr lang="en-US" sz="1400" b="1" dirty="0">
                <a:solidFill>
                  <a:schemeClr val="bg1"/>
                </a:solidFill>
              </a:rPr>
              <a:t>CHF, HT, DIABETES, CVA  </a:t>
            </a:r>
          </a:p>
        </p:txBody>
      </p:sp>
      <p:cxnSp>
        <p:nvCxnSpPr>
          <p:cNvPr id="98" name="Straight Connector 97">
            <a:extLst>
              <a:ext uri="{FF2B5EF4-FFF2-40B4-BE49-F238E27FC236}">
                <a16:creationId xmlns:a16="http://schemas.microsoft.com/office/drawing/2014/main" id="{18F36CC4-464D-6B45-B0B0-7618121E4C79}"/>
              </a:ext>
            </a:extLst>
          </p:cNvPr>
          <p:cNvCxnSpPr>
            <a:cxnSpLocks/>
          </p:cNvCxnSpPr>
          <p:nvPr/>
        </p:nvCxnSpPr>
        <p:spPr>
          <a:xfrm>
            <a:off x="4368971" y="3968022"/>
            <a:ext cx="1483200" cy="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E4F57B4-19D9-6E49-A464-12D8210F3C31}"/>
              </a:ext>
            </a:extLst>
          </p:cNvPr>
          <p:cNvCxnSpPr>
            <a:cxnSpLocks/>
          </p:cNvCxnSpPr>
          <p:nvPr/>
        </p:nvCxnSpPr>
        <p:spPr>
          <a:xfrm flipV="1">
            <a:off x="6341745" y="3962443"/>
            <a:ext cx="1494000" cy="50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72EBD3F0-10AA-0744-8375-75A26CC2052E}"/>
              </a:ext>
            </a:extLst>
          </p:cNvPr>
          <p:cNvSpPr txBox="1"/>
          <p:nvPr/>
        </p:nvSpPr>
        <p:spPr>
          <a:xfrm>
            <a:off x="7826400" y="4727746"/>
            <a:ext cx="2678400" cy="507625"/>
          </a:xfrm>
          <a:prstGeom prst="rect">
            <a:avLst/>
          </a:prstGeom>
          <a:solidFill>
            <a:schemeClr val="tx1"/>
          </a:solidFill>
        </p:spPr>
        <p:txBody>
          <a:bodyPr wrap="none" rtlCol="0" anchor="ctr" anchorCtr="0">
            <a:noAutofit/>
          </a:bodyPr>
          <a:lstStyle/>
          <a:p>
            <a:pPr algn="ctr"/>
            <a:r>
              <a:rPr lang="en-US" sz="1400" b="1" dirty="0">
                <a:solidFill>
                  <a:schemeClr val="bg1"/>
                </a:solidFill>
              </a:rPr>
              <a:t>VASCULAR DISEASE </a:t>
            </a:r>
          </a:p>
        </p:txBody>
      </p:sp>
      <p:grpSp>
        <p:nvGrpSpPr>
          <p:cNvPr id="121" name="Group 120">
            <a:extLst>
              <a:ext uri="{FF2B5EF4-FFF2-40B4-BE49-F238E27FC236}">
                <a16:creationId xmlns:a16="http://schemas.microsoft.com/office/drawing/2014/main" id="{5A2B022F-4BF5-064C-A400-00749D9FB34D}"/>
              </a:ext>
            </a:extLst>
          </p:cNvPr>
          <p:cNvGrpSpPr/>
          <p:nvPr/>
        </p:nvGrpSpPr>
        <p:grpSpPr>
          <a:xfrm>
            <a:off x="5879197" y="5822251"/>
            <a:ext cx="439544" cy="349271"/>
            <a:chOff x="5882074" y="1776354"/>
            <a:chExt cx="439544" cy="360000"/>
          </a:xfrm>
        </p:grpSpPr>
        <p:sp>
          <p:nvSpPr>
            <p:cNvPr id="122" name="Rectangle 121">
              <a:extLst>
                <a:ext uri="{FF2B5EF4-FFF2-40B4-BE49-F238E27FC236}">
                  <a16:creationId xmlns:a16="http://schemas.microsoft.com/office/drawing/2014/main" id="{AA25E3A1-9364-A941-B116-16D0C662595E}"/>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23" name="TextBox 122">
              <a:extLst>
                <a:ext uri="{FF2B5EF4-FFF2-40B4-BE49-F238E27FC236}">
                  <a16:creationId xmlns:a16="http://schemas.microsoft.com/office/drawing/2014/main" id="{6950B120-3CE7-F945-A2B6-A01441870343}"/>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cxnSp>
        <p:nvCxnSpPr>
          <p:cNvPr id="124" name="Straight Connector 123">
            <a:extLst>
              <a:ext uri="{FF2B5EF4-FFF2-40B4-BE49-F238E27FC236}">
                <a16:creationId xmlns:a16="http://schemas.microsoft.com/office/drawing/2014/main" id="{CE368401-DE8D-0147-AA93-84CCC32D1EE9}"/>
              </a:ext>
            </a:extLst>
          </p:cNvPr>
          <p:cNvCxnSpPr>
            <a:cxnSpLocks/>
          </p:cNvCxnSpPr>
          <p:nvPr/>
        </p:nvCxnSpPr>
        <p:spPr>
          <a:xfrm>
            <a:off x="4368971" y="5993674"/>
            <a:ext cx="1483200" cy="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2759F64-349D-0A4A-BF7F-0E3B528D3715}"/>
              </a:ext>
            </a:extLst>
          </p:cNvPr>
          <p:cNvCxnSpPr>
            <a:cxnSpLocks/>
          </p:cNvCxnSpPr>
          <p:nvPr/>
        </p:nvCxnSpPr>
        <p:spPr>
          <a:xfrm flipV="1">
            <a:off x="6341745" y="5988094"/>
            <a:ext cx="1494000" cy="50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A869DB8-54F6-5E4B-BE24-A48F923911F4}"/>
              </a:ext>
            </a:extLst>
          </p:cNvPr>
          <p:cNvSpPr txBox="1"/>
          <p:nvPr/>
        </p:nvSpPr>
        <p:spPr>
          <a:xfrm>
            <a:off x="7826400" y="5739398"/>
            <a:ext cx="2677272" cy="507625"/>
          </a:xfrm>
          <a:prstGeom prst="rect">
            <a:avLst/>
          </a:prstGeom>
          <a:solidFill>
            <a:srgbClr val="0D0D0D"/>
          </a:solidFill>
          <a:ln>
            <a:solidFill>
              <a:srgbClr val="0D0D0D"/>
            </a:solidFill>
          </a:ln>
        </p:spPr>
        <p:txBody>
          <a:bodyPr wrap="none" rtlCol="0" anchor="ctr" anchorCtr="0">
            <a:noAutofit/>
          </a:bodyPr>
          <a:lstStyle/>
          <a:p>
            <a:pPr algn="ctr"/>
            <a:r>
              <a:rPr lang="en-US" sz="1400" b="1" dirty="0">
                <a:solidFill>
                  <a:srgbClr val="FFFDFF"/>
                </a:solidFill>
              </a:rPr>
              <a:t>NO TE RISK FACTORS</a:t>
            </a:r>
            <a:endParaRPr lang="en-US" sz="1400" b="1" dirty="0">
              <a:solidFill>
                <a:schemeClr val="bg1"/>
              </a:solidFill>
            </a:endParaRPr>
          </a:p>
        </p:txBody>
      </p:sp>
      <p:grpSp>
        <p:nvGrpSpPr>
          <p:cNvPr id="66" name="Group 65">
            <a:extLst>
              <a:ext uri="{FF2B5EF4-FFF2-40B4-BE49-F238E27FC236}">
                <a16:creationId xmlns:a16="http://schemas.microsoft.com/office/drawing/2014/main" id="{C538BEDC-E5AA-2242-BFB0-41E5E154F3C6}"/>
              </a:ext>
            </a:extLst>
          </p:cNvPr>
          <p:cNvGrpSpPr/>
          <p:nvPr/>
        </p:nvGrpSpPr>
        <p:grpSpPr>
          <a:xfrm>
            <a:off x="5885017" y="4818889"/>
            <a:ext cx="439544" cy="349271"/>
            <a:chOff x="5882074" y="1776354"/>
            <a:chExt cx="439544" cy="360000"/>
          </a:xfrm>
        </p:grpSpPr>
        <p:sp>
          <p:nvSpPr>
            <p:cNvPr id="69" name="Rectangle 68">
              <a:extLst>
                <a:ext uri="{FF2B5EF4-FFF2-40B4-BE49-F238E27FC236}">
                  <a16:creationId xmlns:a16="http://schemas.microsoft.com/office/drawing/2014/main" id="{22817196-D03C-E44A-B8E4-F7B4BB68F322}"/>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71" name="TextBox 70">
              <a:extLst>
                <a:ext uri="{FF2B5EF4-FFF2-40B4-BE49-F238E27FC236}">
                  <a16:creationId xmlns:a16="http://schemas.microsoft.com/office/drawing/2014/main" id="{D1CD7ADA-AA08-674D-89D6-AD712E36E21A}"/>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cxnSp>
        <p:nvCxnSpPr>
          <p:cNvPr id="72" name="Straight Connector 71">
            <a:extLst>
              <a:ext uri="{FF2B5EF4-FFF2-40B4-BE49-F238E27FC236}">
                <a16:creationId xmlns:a16="http://schemas.microsoft.com/office/drawing/2014/main" id="{E0280BCF-D1A3-8D4D-8B4C-65BEC895D5FA}"/>
              </a:ext>
            </a:extLst>
          </p:cNvPr>
          <p:cNvCxnSpPr>
            <a:cxnSpLocks/>
          </p:cNvCxnSpPr>
          <p:nvPr/>
        </p:nvCxnSpPr>
        <p:spPr>
          <a:xfrm>
            <a:off x="4374791" y="4990314"/>
            <a:ext cx="1483200" cy="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97DF51F-B3B6-7348-96DE-4B20F18E3C71}"/>
              </a:ext>
            </a:extLst>
          </p:cNvPr>
          <p:cNvCxnSpPr>
            <a:cxnSpLocks/>
          </p:cNvCxnSpPr>
          <p:nvPr/>
        </p:nvCxnSpPr>
        <p:spPr>
          <a:xfrm flipV="1">
            <a:off x="6347565" y="4984734"/>
            <a:ext cx="1494000" cy="500"/>
          </a:xfrm>
          <a:prstGeom prst="line">
            <a:avLst/>
          </a:prstGeom>
          <a:ln w="28575">
            <a:solidFill>
              <a:srgbClr val="0D0D0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C7A6A3-BF39-9C43-8095-DAD0D570F7B6}"/>
              </a:ext>
            </a:extLst>
          </p:cNvPr>
          <p:cNvCxnSpPr>
            <a:stCxn id="53" idx="2"/>
            <a:endCxn id="91" idx="0"/>
          </p:cNvCxnSpPr>
          <p:nvPr/>
        </p:nvCxnSpPr>
        <p:spPr>
          <a:xfrm flipH="1">
            <a:off x="9167276" y="2158332"/>
            <a:ext cx="2877" cy="521602"/>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0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49" grpId="0" animBg="1"/>
      <p:bldP spid="53" grpId="0" animBg="1"/>
      <p:bldP spid="91" grpId="0" animBg="1"/>
      <p:bldP spid="97" grpId="0" animBg="1"/>
      <p:bldP spid="107" grpId="0" animBg="1"/>
      <p:bldP spid="1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86" y="327756"/>
            <a:ext cx="10842629" cy="1216935"/>
          </a:xfrm>
        </p:spPr>
        <p:txBody>
          <a:bodyPr>
            <a:noAutofit/>
          </a:bodyPr>
          <a:lstStyle/>
          <a:p>
            <a:pPr algn="ctr"/>
            <a:r>
              <a:rPr lang="en-CA" b="1" dirty="0">
                <a:solidFill>
                  <a:srgbClr val="941100"/>
                </a:solidFill>
              </a:rPr>
              <a:t>PERIPROCEDURAL ANTICOAGULATION FOR CARDIOVERSION OF ATRIAL FIBRILLATION</a:t>
            </a:r>
          </a:p>
        </p:txBody>
      </p:sp>
      <p:sp>
        <p:nvSpPr>
          <p:cNvPr id="3" name="Content Placeholder 2"/>
          <p:cNvSpPr>
            <a:spLocks noGrp="1"/>
          </p:cNvSpPr>
          <p:nvPr>
            <p:ph idx="1"/>
          </p:nvPr>
        </p:nvSpPr>
        <p:spPr>
          <a:xfrm>
            <a:off x="838199" y="1558048"/>
            <a:ext cx="10515600" cy="4351338"/>
          </a:xfrm>
        </p:spPr>
        <p:txBody>
          <a:bodyPr>
            <a:normAutofit fontScale="92500" lnSpcReduction="10000"/>
          </a:bodyPr>
          <a:lstStyle/>
          <a:p>
            <a:pPr marL="0" indent="0">
              <a:buNone/>
            </a:pPr>
            <a:endParaRPr lang="en-CA" dirty="0"/>
          </a:p>
          <a:p>
            <a:pPr marL="0" indent="0">
              <a:buNone/>
            </a:pPr>
            <a:r>
              <a:rPr lang="en-CA" sz="3000" dirty="0"/>
              <a:t>Cardioversion has been performed.  Relative to ongoing anticoagulation,  I would recommend:</a:t>
            </a:r>
          </a:p>
          <a:p>
            <a:pPr marL="0" indent="0">
              <a:buNone/>
            </a:pPr>
            <a:endParaRPr lang="en-CA" dirty="0"/>
          </a:p>
          <a:p>
            <a:pPr marL="514350" indent="-514350">
              <a:buFont typeface="+mj-lt"/>
              <a:buAutoNum type="alphaUcPeriod"/>
            </a:pPr>
            <a:r>
              <a:rPr lang="en-CA" sz="2600" dirty="0"/>
              <a:t>no ongoing anticoagulation or anti-platelet therapy is required</a:t>
            </a:r>
          </a:p>
          <a:p>
            <a:pPr marL="514350" indent="-514350">
              <a:buFont typeface="+mj-lt"/>
              <a:buAutoNum type="alphaUcPeriod"/>
            </a:pPr>
            <a:r>
              <a:rPr lang="en-CA" sz="2600" dirty="0"/>
              <a:t>ongoing antithrombotic therapy with ASA indefinitely</a:t>
            </a:r>
          </a:p>
          <a:p>
            <a:pPr marL="514350" indent="-514350">
              <a:buFont typeface="+mj-lt"/>
              <a:buAutoNum type="alphaUcPeriod"/>
            </a:pPr>
            <a:r>
              <a:rPr lang="en-CA" sz="2600" dirty="0"/>
              <a:t>ongoing antithrombotic therapy with oral anticoagulant for 4 weeks</a:t>
            </a:r>
          </a:p>
          <a:p>
            <a:pPr marL="514350" indent="-514350">
              <a:buFont typeface="+mj-lt"/>
              <a:buAutoNum type="alphaUcPeriod"/>
            </a:pPr>
            <a:r>
              <a:rPr lang="en-CA" sz="2600" dirty="0"/>
              <a:t>ongoing antithrombotic therapy with oral anticoagulant indefinitely</a:t>
            </a:r>
          </a:p>
          <a:p>
            <a:pPr marL="514350" indent="-514350">
              <a:buFont typeface="+mj-lt"/>
              <a:buAutoNum type="alphaUcPeriod"/>
            </a:pPr>
            <a:r>
              <a:rPr lang="en-CA" sz="2600" dirty="0"/>
              <a:t>trans-esophageal echocardiogram to decide</a:t>
            </a:r>
          </a:p>
          <a:p>
            <a:pPr marL="0" indent="0">
              <a:buNone/>
            </a:pPr>
            <a:r>
              <a:rPr lang="en-CA" dirty="0"/>
              <a:t> </a:t>
            </a:r>
          </a:p>
        </p:txBody>
      </p:sp>
      <p:sp>
        <p:nvSpPr>
          <p:cNvPr id="5" name="Rectangle 4">
            <a:extLst>
              <a:ext uri="{FF2B5EF4-FFF2-40B4-BE49-F238E27FC236}">
                <a16:creationId xmlns:a16="http://schemas.microsoft.com/office/drawing/2014/main" id="{DB81354A-C25E-484A-9155-3E3A3D42CABD}"/>
              </a:ext>
            </a:extLst>
          </p:cNvPr>
          <p:cNvSpPr/>
          <p:nvPr/>
        </p:nvSpPr>
        <p:spPr>
          <a:xfrm>
            <a:off x="708917" y="4045032"/>
            <a:ext cx="9252768" cy="468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696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771EE-8E1D-104B-9BCA-BD2464FF25FB}"/>
              </a:ext>
            </a:extLst>
          </p:cNvPr>
          <p:cNvSpPr>
            <a:spLocks noGrp="1"/>
          </p:cNvSpPr>
          <p:nvPr>
            <p:ph idx="1"/>
          </p:nvPr>
        </p:nvSpPr>
        <p:spPr>
          <a:xfrm>
            <a:off x="892174" y="1615663"/>
            <a:ext cx="10352089" cy="4351338"/>
          </a:xfrm>
        </p:spPr>
        <p:txBody>
          <a:bodyPr/>
          <a:lstStyle/>
          <a:p>
            <a:pPr marL="0" lvl="0" indent="0">
              <a:lnSpc>
                <a:spcPct val="120000"/>
              </a:lnSpc>
              <a:buClr>
                <a:srgbClr val="0D0D0D"/>
              </a:buClr>
              <a:buNone/>
            </a:pPr>
            <a:r>
              <a:rPr lang="en-CA" sz="2800" dirty="0"/>
              <a:t>We suggest that pharmacological or electrical cardioversion of </a:t>
            </a:r>
            <a:r>
              <a:rPr lang="en-CA" sz="2800" dirty="0">
                <a:solidFill>
                  <a:srgbClr val="0D0D0D"/>
                </a:solidFill>
              </a:rPr>
              <a:t>symptomatic AF or AFL without at least 3 weeks of therapeutic anticoagulation be reserved for patients with the following characteristics (Weak Recommendation, Low Quality Evidence):</a:t>
            </a:r>
          </a:p>
          <a:p>
            <a:pPr marL="0" lvl="0" indent="0">
              <a:lnSpc>
                <a:spcPct val="120000"/>
              </a:lnSpc>
              <a:buClr>
                <a:srgbClr val="0D0D0D"/>
              </a:buClr>
              <a:buNone/>
            </a:pPr>
            <a:endParaRPr lang="en-CA" sz="300" dirty="0">
              <a:solidFill>
                <a:srgbClr val="0D0D0D"/>
              </a:solidFill>
            </a:endParaRPr>
          </a:p>
          <a:p>
            <a:pPr lvl="1">
              <a:lnSpc>
                <a:spcPct val="120000"/>
              </a:lnSpc>
              <a:buClr>
                <a:srgbClr val="0D0D0D"/>
              </a:buClr>
            </a:pPr>
            <a:r>
              <a:rPr lang="en-CA" sz="2400" dirty="0">
                <a:solidFill>
                  <a:srgbClr val="0D0D0D"/>
                </a:solidFill>
              </a:rPr>
              <a:t>patients with non-valvular AF presenting with a clear AF-onset within 12 hours in the absence of recent stroke or TIA (within 6 months); or,</a:t>
            </a:r>
          </a:p>
          <a:p>
            <a:pPr marL="457200" lvl="1" indent="0">
              <a:lnSpc>
                <a:spcPct val="120000"/>
              </a:lnSpc>
              <a:buClr>
                <a:srgbClr val="0D0D0D"/>
              </a:buClr>
              <a:buNone/>
            </a:pPr>
            <a:endParaRPr lang="en-CA" sz="300" dirty="0">
              <a:solidFill>
                <a:srgbClr val="0D0D0D"/>
              </a:solidFill>
            </a:endParaRPr>
          </a:p>
          <a:p>
            <a:pPr lvl="1">
              <a:lnSpc>
                <a:spcPct val="120000"/>
              </a:lnSpc>
              <a:buClr>
                <a:srgbClr val="0D0D0D"/>
              </a:buClr>
            </a:pPr>
            <a:r>
              <a:rPr lang="en-CA" sz="2400" dirty="0">
                <a:solidFill>
                  <a:srgbClr val="0D0D0D"/>
                </a:solidFill>
              </a:rPr>
              <a:t>patients with non-valvular AF and a CHADS</a:t>
            </a:r>
            <a:r>
              <a:rPr lang="en-CA" sz="2400" baseline="-25000" dirty="0">
                <a:solidFill>
                  <a:srgbClr val="0D0D0D"/>
                </a:solidFill>
              </a:rPr>
              <a:t>2</a:t>
            </a:r>
            <a:r>
              <a:rPr lang="en-CA" sz="2400" dirty="0">
                <a:solidFill>
                  <a:srgbClr val="0D0D0D"/>
                </a:solidFill>
              </a:rPr>
              <a:t> score &lt; 2 presenting after </a:t>
            </a:r>
            <a:r>
              <a:rPr lang="en-CA" sz="2400" dirty="0"/>
              <a:t>12 hours but within 48 hours of AF onset  </a:t>
            </a:r>
            <a:endParaRPr lang="en-CA" sz="2000" dirty="0"/>
          </a:p>
          <a:p>
            <a:pPr marL="0" indent="0">
              <a:lnSpc>
                <a:spcPct val="120000"/>
              </a:lnSpc>
              <a:buClr>
                <a:srgbClr val="0D0D0D"/>
              </a:buClr>
              <a:buNone/>
            </a:pPr>
            <a:endParaRPr lang="en-US" sz="2800" dirty="0"/>
          </a:p>
        </p:txBody>
      </p:sp>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838200" y="288000"/>
            <a:ext cx="10515600" cy="1325563"/>
          </a:xfrm>
        </p:spPr>
        <p:txBody>
          <a:bodyPr/>
          <a:lstStyle/>
          <a:p>
            <a:pPr algn="ctr"/>
            <a:r>
              <a:rPr lang="en-CA" b="1" dirty="0">
                <a:solidFill>
                  <a:srgbClr val="941100"/>
                </a:solidFill>
              </a:rPr>
              <a:t>NEW CCS GUIDELINES: ANTICOAGULATION</a:t>
            </a:r>
            <a:br>
              <a:rPr lang="en-CA" b="1" dirty="0">
                <a:solidFill>
                  <a:srgbClr val="941100"/>
                </a:solidFill>
              </a:rPr>
            </a:br>
            <a:r>
              <a:rPr lang="en-CA" b="1" dirty="0">
                <a:solidFill>
                  <a:srgbClr val="941100"/>
                </a:solidFill>
              </a:rPr>
              <a:t>FOR CARDIOVERSION IN ACUTE AF</a:t>
            </a:r>
          </a:p>
        </p:txBody>
      </p:sp>
    </p:spTree>
    <p:extLst>
      <p:ext uri="{BB962C8B-B14F-4D97-AF65-F5344CB8AC3E}">
        <p14:creationId xmlns:p14="http://schemas.microsoft.com/office/powerpoint/2010/main" val="2524971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86" y="327756"/>
            <a:ext cx="10842629" cy="1216935"/>
          </a:xfrm>
        </p:spPr>
        <p:txBody>
          <a:bodyPr>
            <a:noAutofit/>
          </a:bodyPr>
          <a:lstStyle/>
          <a:p>
            <a:pPr algn="ctr"/>
            <a:r>
              <a:rPr lang="en-CA" b="1" dirty="0">
                <a:solidFill>
                  <a:srgbClr val="941100"/>
                </a:solidFill>
              </a:rPr>
              <a:t>CCS ATRIAL FIBRILLATION GUIDELINES 2018 </a:t>
            </a:r>
            <a:br>
              <a:rPr lang="en-CA" b="1" dirty="0">
                <a:solidFill>
                  <a:srgbClr val="941100"/>
                </a:solidFill>
              </a:rPr>
            </a:br>
            <a:r>
              <a:rPr lang="en-CA" b="1" dirty="0">
                <a:solidFill>
                  <a:srgbClr val="941100"/>
                </a:solidFill>
              </a:rPr>
              <a:t>ANTICOAGULATION PRIOR TO CV IN NVAF </a:t>
            </a:r>
          </a:p>
        </p:txBody>
      </p:sp>
      <p:sp>
        <p:nvSpPr>
          <p:cNvPr id="3" name="TextBox 2">
            <a:extLst>
              <a:ext uri="{FF2B5EF4-FFF2-40B4-BE49-F238E27FC236}">
                <a16:creationId xmlns:a16="http://schemas.microsoft.com/office/drawing/2014/main" id="{9DFAB22F-6DBA-3F4C-9E92-A88E533F8517}"/>
              </a:ext>
            </a:extLst>
          </p:cNvPr>
          <p:cNvSpPr txBox="1"/>
          <p:nvPr/>
        </p:nvSpPr>
        <p:spPr>
          <a:xfrm>
            <a:off x="1699200" y="1740124"/>
            <a:ext cx="2678400" cy="491599"/>
          </a:xfrm>
          <a:prstGeom prst="rect">
            <a:avLst/>
          </a:prstGeom>
          <a:solidFill>
            <a:schemeClr val="tx1"/>
          </a:solidFill>
        </p:spPr>
        <p:txBody>
          <a:bodyPr wrap="none" rtlCol="0">
            <a:noAutofit/>
          </a:bodyPr>
          <a:lstStyle/>
          <a:p>
            <a:pPr algn="ctr"/>
            <a:r>
              <a:rPr lang="en-US" sz="1400" b="1" dirty="0">
                <a:solidFill>
                  <a:schemeClr val="bg1"/>
                </a:solidFill>
              </a:rPr>
              <a:t>PT UNSTABLE 2º AF/AFL</a:t>
            </a:r>
          </a:p>
          <a:p>
            <a:pPr algn="ctr"/>
            <a:r>
              <a:rPr lang="en-US" sz="1400" b="1" dirty="0">
                <a:solidFill>
                  <a:schemeClr val="bg1"/>
                </a:solidFill>
              </a:rPr>
              <a:t>(↓BP, ACS, PUL EDEMA) </a:t>
            </a:r>
          </a:p>
        </p:txBody>
      </p:sp>
      <p:grpSp>
        <p:nvGrpSpPr>
          <p:cNvPr id="18" name="Group 17">
            <a:extLst>
              <a:ext uri="{FF2B5EF4-FFF2-40B4-BE49-F238E27FC236}">
                <a16:creationId xmlns:a16="http://schemas.microsoft.com/office/drawing/2014/main" id="{977EB8C0-34E3-794D-B3E7-2D02B0B84C66}"/>
              </a:ext>
            </a:extLst>
          </p:cNvPr>
          <p:cNvGrpSpPr/>
          <p:nvPr/>
        </p:nvGrpSpPr>
        <p:grpSpPr>
          <a:xfrm>
            <a:off x="5882074" y="1819912"/>
            <a:ext cx="439544" cy="338244"/>
            <a:chOff x="5882074" y="1776354"/>
            <a:chExt cx="439544" cy="360000"/>
          </a:xfrm>
        </p:grpSpPr>
        <p:sp>
          <p:nvSpPr>
            <p:cNvPr id="40" name="Rectangle 39">
              <a:extLst>
                <a:ext uri="{FF2B5EF4-FFF2-40B4-BE49-F238E27FC236}">
                  <a16:creationId xmlns:a16="http://schemas.microsoft.com/office/drawing/2014/main" id="{ABD3526D-6B0A-2B4E-859C-17E172C063E7}"/>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39" name="TextBox 38">
              <a:extLst>
                <a:ext uri="{FF2B5EF4-FFF2-40B4-BE49-F238E27FC236}">
                  <a16:creationId xmlns:a16="http://schemas.microsoft.com/office/drawing/2014/main" id="{C30E87CB-AED1-354E-9125-8F1082EC9E6A}"/>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grpSp>
        <p:nvGrpSpPr>
          <p:cNvPr id="65" name="Group 64">
            <a:extLst>
              <a:ext uri="{FF2B5EF4-FFF2-40B4-BE49-F238E27FC236}">
                <a16:creationId xmlns:a16="http://schemas.microsoft.com/office/drawing/2014/main" id="{DECFA2BC-9772-8B4F-BE05-8F15DA8E113F}"/>
              </a:ext>
            </a:extLst>
          </p:cNvPr>
          <p:cNvGrpSpPr/>
          <p:nvPr/>
        </p:nvGrpSpPr>
        <p:grpSpPr>
          <a:xfrm>
            <a:off x="2850850" y="2306817"/>
            <a:ext cx="377026" cy="338244"/>
            <a:chOff x="2850850" y="2490930"/>
            <a:chExt cx="377026" cy="360000"/>
          </a:xfrm>
        </p:grpSpPr>
        <p:sp>
          <p:nvSpPr>
            <p:cNvPr id="41" name="Rectangle 40">
              <a:extLst>
                <a:ext uri="{FF2B5EF4-FFF2-40B4-BE49-F238E27FC236}">
                  <a16:creationId xmlns:a16="http://schemas.microsoft.com/office/drawing/2014/main" id="{2E6FE6BE-C0BE-9041-8264-555917186982}"/>
                </a:ext>
              </a:extLst>
            </p:cNvPr>
            <p:cNvSpPr/>
            <p:nvPr/>
          </p:nvSpPr>
          <p:spPr>
            <a:xfrm rot="2700000">
              <a:off x="2860100" y="2490930"/>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42" name="TextBox 41">
              <a:extLst>
                <a:ext uri="{FF2B5EF4-FFF2-40B4-BE49-F238E27FC236}">
                  <a16:creationId xmlns:a16="http://schemas.microsoft.com/office/drawing/2014/main" id="{DCCD8DC3-00FF-D143-88C9-B0B03C07AD10}"/>
                </a:ext>
              </a:extLst>
            </p:cNvPr>
            <p:cNvSpPr txBox="1"/>
            <p:nvPr/>
          </p:nvSpPr>
          <p:spPr>
            <a:xfrm>
              <a:off x="2850850" y="2546462"/>
              <a:ext cx="377026" cy="246221"/>
            </a:xfrm>
            <a:prstGeom prst="rect">
              <a:avLst/>
            </a:prstGeom>
            <a:noFill/>
          </p:spPr>
          <p:txBody>
            <a:bodyPr wrap="none" rtlCol="0">
              <a:spAutoFit/>
            </a:bodyPr>
            <a:lstStyle/>
            <a:p>
              <a:pPr algn="ctr"/>
              <a:r>
                <a:rPr lang="en-US" sz="1000" b="1" dirty="0"/>
                <a:t>NO</a:t>
              </a:r>
            </a:p>
          </p:txBody>
        </p:sp>
      </p:grpSp>
      <p:sp>
        <p:nvSpPr>
          <p:cNvPr id="45" name="TextBox 44">
            <a:extLst>
              <a:ext uri="{FF2B5EF4-FFF2-40B4-BE49-F238E27FC236}">
                <a16:creationId xmlns:a16="http://schemas.microsoft.com/office/drawing/2014/main" id="{ADE61E3A-E02A-D243-AF0B-CB7739B9ECA4}"/>
              </a:ext>
            </a:extLst>
          </p:cNvPr>
          <p:cNvSpPr txBox="1"/>
          <p:nvPr/>
        </p:nvSpPr>
        <p:spPr>
          <a:xfrm>
            <a:off x="1699200" y="3712532"/>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AF/AFL &lt; 12 HRS</a:t>
            </a:r>
          </a:p>
          <a:p>
            <a:pPr algn="ctr"/>
            <a:r>
              <a:rPr lang="en-US" sz="1400" b="1" cap="all" dirty="0">
                <a:solidFill>
                  <a:schemeClr val="bg1"/>
                </a:solidFill>
              </a:rPr>
              <a:t>No stroke or TIA (6 </a:t>
            </a:r>
            <a:r>
              <a:rPr lang="en-US" sz="1400" b="1" cap="all" dirty="0" err="1">
                <a:solidFill>
                  <a:schemeClr val="bg1"/>
                </a:solidFill>
              </a:rPr>
              <a:t>mo</a:t>
            </a:r>
            <a:r>
              <a:rPr lang="en-US" sz="1400" b="1" cap="all" dirty="0">
                <a:solidFill>
                  <a:schemeClr val="bg1"/>
                </a:solidFill>
              </a:rPr>
              <a:t>) </a:t>
            </a:r>
          </a:p>
        </p:txBody>
      </p:sp>
      <p:sp>
        <p:nvSpPr>
          <p:cNvPr id="47" name="TextBox 46">
            <a:extLst>
              <a:ext uri="{FF2B5EF4-FFF2-40B4-BE49-F238E27FC236}">
                <a16:creationId xmlns:a16="http://schemas.microsoft.com/office/drawing/2014/main" id="{F3A0FBB0-267D-7346-A277-AA967281F2ED}"/>
              </a:ext>
            </a:extLst>
          </p:cNvPr>
          <p:cNvSpPr txBox="1"/>
          <p:nvPr/>
        </p:nvSpPr>
        <p:spPr>
          <a:xfrm>
            <a:off x="1699200" y="4694821"/>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AF/AFL 12-48 HRS </a:t>
            </a:r>
          </a:p>
        </p:txBody>
      </p:sp>
      <p:sp>
        <p:nvSpPr>
          <p:cNvPr id="48" name="TextBox 47">
            <a:extLst>
              <a:ext uri="{FF2B5EF4-FFF2-40B4-BE49-F238E27FC236}">
                <a16:creationId xmlns:a16="http://schemas.microsoft.com/office/drawing/2014/main" id="{511530A0-A4B4-924E-B5CB-2E5B4FE599B5}"/>
              </a:ext>
            </a:extLst>
          </p:cNvPr>
          <p:cNvSpPr txBox="1"/>
          <p:nvPr/>
        </p:nvSpPr>
        <p:spPr>
          <a:xfrm>
            <a:off x="1699200" y="5668280"/>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AF/AFL &gt;48 HRS </a:t>
            </a:r>
          </a:p>
        </p:txBody>
      </p:sp>
      <p:sp>
        <p:nvSpPr>
          <p:cNvPr id="49" name="TextBox 48">
            <a:extLst>
              <a:ext uri="{FF2B5EF4-FFF2-40B4-BE49-F238E27FC236}">
                <a16:creationId xmlns:a16="http://schemas.microsoft.com/office/drawing/2014/main" id="{DB7DF1EB-C89E-114A-BAE2-C7B924ADEF6F}"/>
              </a:ext>
            </a:extLst>
          </p:cNvPr>
          <p:cNvSpPr txBox="1"/>
          <p:nvPr/>
        </p:nvSpPr>
        <p:spPr>
          <a:xfrm>
            <a:off x="1699668" y="2727470"/>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ON THERAPEUTIC</a:t>
            </a:r>
          </a:p>
          <a:p>
            <a:pPr algn="ctr"/>
            <a:r>
              <a:rPr lang="en-US" sz="1400" b="1" dirty="0">
                <a:solidFill>
                  <a:schemeClr val="bg1"/>
                </a:solidFill>
              </a:rPr>
              <a:t>OAC FOR ≥3 WEEKS </a:t>
            </a:r>
          </a:p>
        </p:txBody>
      </p:sp>
      <p:sp>
        <p:nvSpPr>
          <p:cNvPr id="51" name="TextBox 50">
            <a:extLst>
              <a:ext uri="{FF2B5EF4-FFF2-40B4-BE49-F238E27FC236}">
                <a16:creationId xmlns:a16="http://schemas.microsoft.com/office/drawing/2014/main" id="{E9DB68E1-9C84-7540-A8C1-C247532E984E}"/>
              </a:ext>
            </a:extLst>
          </p:cNvPr>
          <p:cNvSpPr txBox="1"/>
          <p:nvPr/>
        </p:nvSpPr>
        <p:spPr>
          <a:xfrm>
            <a:off x="7826400" y="4960376"/>
            <a:ext cx="2677272" cy="491599"/>
          </a:xfrm>
          <a:prstGeom prst="rect">
            <a:avLst/>
          </a:prstGeom>
          <a:solidFill>
            <a:srgbClr val="FC00F2"/>
          </a:solidFill>
          <a:ln>
            <a:solidFill>
              <a:srgbClr val="0D0D0D"/>
            </a:solidFill>
          </a:ln>
        </p:spPr>
        <p:txBody>
          <a:bodyPr wrap="none" rtlCol="0" anchor="ctr" anchorCtr="0">
            <a:noAutofit/>
          </a:bodyPr>
          <a:lstStyle/>
          <a:p>
            <a:pPr algn="ctr"/>
            <a:r>
              <a:rPr lang="en-US" sz="1400" b="1" dirty="0">
                <a:solidFill>
                  <a:srgbClr val="0D0D0D"/>
                </a:solidFill>
              </a:rPr>
              <a:t>3 WEEKS THERAPEUTIC OAC</a:t>
            </a:r>
          </a:p>
          <a:p>
            <a:pPr algn="ctr"/>
            <a:r>
              <a:rPr lang="en-US" sz="1400" b="1" dirty="0">
                <a:solidFill>
                  <a:srgbClr val="0D0D0D"/>
                </a:solidFill>
              </a:rPr>
              <a:t>THEN CARDIOVERSION</a:t>
            </a:r>
          </a:p>
        </p:txBody>
      </p:sp>
      <p:sp>
        <p:nvSpPr>
          <p:cNvPr id="53" name="TextBox 52">
            <a:extLst>
              <a:ext uri="{FF2B5EF4-FFF2-40B4-BE49-F238E27FC236}">
                <a16:creationId xmlns:a16="http://schemas.microsoft.com/office/drawing/2014/main" id="{C9F9F824-501E-6746-B9F4-7E77EDF7E7F7}"/>
              </a:ext>
            </a:extLst>
          </p:cNvPr>
          <p:cNvSpPr txBox="1"/>
          <p:nvPr/>
        </p:nvSpPr>
        <p:spPr>
          <a:xfrm>
            <a:off x="7830953" y="1716718"/>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CARDIOVERSION </a:t>
            </a:r>
          </a:p>
        </p:txBody>
      </p:sp>
      <p:sp>
        <p:nvSpPr>
          <p:cNvPr id="67" name="Rectangle 66">
            <a:extLst>
              <a:ext uri="{FF2B5EF4-FFF2-40B4-BE49-F238E27FC236}">
                <a16:creationId xmlns:a16="http://schemas.microsoft.com/office/drawing/2014/main" id="{8DBD7DAD-AC17-CF47-BED3-381ED3EA6CB9}"/>
              </a:ext>
            </a:extLst>
          </p:cNvPr>
          <p:cNvSpPr/>
          <p:nvPr/>
        </p:nvSpPr>
        <p:spPr>
          <a:xfrm rot="2700000">
            <a:off x="2870981" y="3280804"/>
            <a:ext cx="338244"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8" name="TextBox 67">
            <a:extLst>
              <a:ext uri="{FF2B5EF4-FFF2-40B4-BE49-F238E27FC236}">
                <a16:creationId xmlns:a16="http://schemas.microsoft.com/office/drawing/2014/main" id="{F3CC6131-1A55-3644-B418-6828333BF6EB}"/>
              </a:ext>
            </a:extLst>
          </p:cNvPr>
          <p:cNvSpPr txBox="1"/>
          <p:nvPr/>
        </p:nvSpPr>
        <p:spPr>
          <a:xfrm>
            <a:off x="2850853" y="3343858"/>
            <a:ext cx="377026" cy="231341"/>
          </a:xfrm>
          <a:prstGeom prst="rect">
            <a:avLst/>
          </a:prstGeom>
          <a:noFill/>
        </p:spPr>
        <p:txBody>
          <a:bodyPr wrap="none" rtlCol="0">
            <a:spAutoFit/>
          </a:bodyPr>
          <a:lstStyle/>
          <a:p>
            <a:pPr algn="ctr"/>
            <a:r>
              <a:rPr lang="en-US" sz="1000" b="1" dirty="0"/>
              <a:t>NO</a:t>
            </a:r>
          </a:p>
        </p:txBody>
      </p:sp>
      <p:grpSp>
        <p:nvGrpSpPr>
          <p:cNvPr id="21" name="Group 20">
            <a:extLst>
              <a:ext uri="{FF2B5EF4-FFF2-40B4-BE49-F238E27FC236}">
                <a16:creationId xmlns:a16="http://schemas.microsoft.com/office/drawing/2014/main" id="{4FAF691F-E056-5747-BC25-71E98A3365BA}"/>
              </a:ext>
            </a:extLst>
          </p:cNvPr>
          <p:cNvGrpSpPr/>
          <p:nvPr/>
        </p:nvGrpSpPr>
        <p:grpSpPr>
          <a:xfrm>
            <a:off x="2850856" y="4276549"/>
            <a:ext cx="377026" cy="338244"/>
            <a:chOff x="2850850" y="2490930"/>
            <a:chExt cx="377026" cy="360000"/>
          </a:xfrm>
        </p:grpSpPr>
        <p:sp>
          <p:nvSpPr>
            <p:cNvPr id="22" name="Rectangle 21">
              <a:extLst>
                <a:ext uri="{FF2B5EF4-FFF2-40B4-BE49-F238E27FC236}">
                  <a16:creationId xmlns:a16="http://schemas.microsoft.com/office/drawing/2014/main" id="{2404D6E3-6AB6-1D4A-9B8C-ED2A5FC0C91F}"/>
                </a:ext>
              </a:extLst>
            </p:cNvPr>
            <p:cNvSpPr/>
            <p:nvPr/>
          </p:nvSpPr>
          <p:spPr>
            <a:xfrm rot="2700000">
              <a:off x="2860100" y="2490930"/>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23" name="TextBox 22">
              <a:extLst>
                <a:ext uri="{FF2B5EF4-FFF2-40B4-BE49-F238E27FC236}">
                  <a16:creationId xmlns:a16="http://schemas.microsoft.com/office/drawing/2014/main" id="{DDC35CE3-A657-454F-AE29-3CCE499B7A54}"/>
                </a:ext>
              </a:extLst>
            </p:cNvPr>
            <p:cNvSpPr txBox="1"/>
            <p:nvPr/>
          </p:nvSpPr>
          <p:spPr>
            <a:xfrm>
              <a:off x="2850850" y="2546462"/>
              <a:ext cx="377026" cy="246221"/>
            </a:xfrm>
            <a:prstGeom prst="rect">
              <a:avLst/>
            </a:prstGeom>
            <a:noFill/>
          </p:spPr>
          <p:txBody>
            <a:bodyPr wrap="none" rtlCol="0">
              <a:spAutoFit/>
            </a:bodyPr>
            <a:lstStyle/>
            <a:p>
              <a:pPr algn="ctr"/>
              <a:r>
                <a:rPr lang="en-US" sz="1000" b="1" dirty="0"/>
                <a:t>NO</a:t>
              </a:r>
            </a:p>
          </p:txBody>
        </p:sp>
      </p:grpSp>
      <p:grpSp>
        <p:nvGrpSpPr>
          <p:cNvPr id="24" name="Group 23">
            <a:extLst>
              <a:ext uri="{FF2B5EF4-FFF2-40B4-BE49-F238E27FC236}">
                <a16:creationId xmlns:a16="http://schemas.microsoft.com/office/drawing/2014/main" id="{6C2F01FA-1681-A544-9AD2-11964CC7A8E2}"/>
              </a:ext>
            </a:extLst>
          </p:cNvPr>
          <p:cNvGrpSpPr/>
          <p:nvPr/>
        </p:nvGrpSpPr>
        <p:grpSpPr>
          <a:xfrm>
            <a:off x="2850859" y="5261415"/>
            <a:ext cx="377026" cy="338244"/>
            <a:chOff x="2850850" y="2490930"/>
            <a:chExt cx="377026" cy="360000"/>
          </a:xfrm>
        </p:grpSpPr>
        <p:sp>
          <p:nvSpPr>
            <p:cNvPr id="25" name="Rectangle 24">
              <a:extLst>
                <a:ext uri="{FF2B5EF4-FFF2-40B4-BE49-F238E27FC236}">
                  <a16:creationId xmlns:a16="http://schemas.microsoft.com/office/drawing/2014/main" id="{8FCC7919-5800-4A40-AE67-3395B7F73444}"/>
                </a:ext>
              </a:extLst>
            </p:cNvPr>
            <p:cNvSpPr/>
            <p:nvPr/>
          </p:nvSpPr>
          <p:spPr>
            <a:xfrm rot="2700000">
              <a:off x="2860100" y="2490930"/>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26" name="TextBox 25">
              <a:extLst>
                <a:ext uri="{FF2B5EF4-FFF2-40B4-BE49-F238E27FC236}">
                  <a16:creationId xmlns:a16="http://schemas.microsoft.com/office/drawing/2014/main" id="{1913F083-ADDD-CD45-98C5-7A8C051FE5DE}"/>
                </a:ext>
              </a:extLst>
            </p:cNvPr>
            <p:cNvSpPr txBox="1"/>
            <p:nvPr/>
          </p:nvSpPr>
          <p:spPr>
            <a:xfrm>
              <a:off x="2850850" y="2546462"/>
              <a:ext cx="377026" cy="246221"/>
            </a:xfrm>
            <a:prstGeom prst="rect">
              <a:avLst/>
            </a:prstGeom>
            <a:noFill/>
          </p:spPr>
          <p:txBody>
            <a:bodyPr wrap="none" rtlCol="0">
              <a:spAutoFit/>
            </a:bodyPr>
            <a:lstStyle/>
            <a:p>
              <a:pPr algn="ctr"/>
              <a:r>
                <a:rPr lang="en-US" sz="1000" b="1" dirty="0"/>
                <a:t>NO</a:t>
              </a:r>
            </a:p>
          </p:txBody>
        </p:sp>
      </p:grpSp>
      <p:grpSp>
        <p:nvGrpSpPr>
          <p:cNvPr id="60" name="Group 59">
            <a:extLst>
              <a:ext uri="{FF2B5EF4-FFF2-40B4-BE49-F238E27FC236}">
                <a16:creationId xmlns:a16="http://schemas.microsoft.com/office/drawing/2014/main" id="{E0E0100F-59E9-D640-AF3B-C825B4A040D6}"/>
              </a:ext>
            </a:extLst>
          </p:cNvPr>
          <p:cNvGrpSpPr/>
          <p:nvPr/>
        </p:nvGrpSpPr>
        <p:grpSpPr>
          <a:xfrm>
            <a:off x="7076813" y="5033436"/>
            <a:ext cx="377026" cy="338244"/>
            <a:chOff x="2837065" y="2486039"/>
            <a:chExt cx="377026" cy="360000"/>
          </a:xfrm>
        </p:grpSpPr>
        <p:sp>
          <p:nvSpPr>
            <p:cNvPr id="61" name="Rectangle 60">
              <a:extLst>
                <a:ext uri="{FF2B5EF4-FFF2-40B4-BE49-F238E27FC236}">
                  <a16:creationId xmlns:a16="http://schemas.microsoft.com/office/drawing/2014/main" id="{91545DFE-A4F5-8444-A32C-833C6CB6421F}"/>
                </a:ext>
              </a:extLst>
            </p:cNvPr>
            <p:cNvSpPr/>
            <p:nvPr/>
          </p:nvSpPr>
          <p:spPr>
            <a:xfrm rot="2700000">
              <a:off x="2850910" y="2486039"/>
              <a:ext cx="36000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2" name="TextBox 61">
              <a:extLst>
                <a:ext uri="{FF2B5EF4-FFF2-40B4-BE49-F238E27FC236}">
                  <a16:creationId xmlns:a16="http://schemas.microsoft.com/office/drawing/2014/main" id="{AE041467-8FFA-164E-BBF6-8D7BD88834C3}"/>
                </a:ext>
              </a:extLst>
            </p:cNvPr>
            <p:cNvSpPr txBox="1"/>
            <p:nvPr/>
          </p:nvSpPr>
          <p:spPr>
            <a:xfrm>
              <a:off x="2837065" y="2531789"/>
              <a:ext cx="377026" cy="246221"/>
            </a:xfrm>
            <a:prstGeom prst="rect">
              <a:avLst/>
            </a:prstGeom>
            <a:noFill/>
          </p:spPr>
          <p:txBody>
            <a:bodyPr wrap="none" rtlCol="0">
              <a:spAutoFit/>
            </a:bodyPr>
            <a:lstStyle/>
            <a:p>
              <a:pPr algn="ctr"/>
              <a:r>
                <a:rPr lang="en-US" sz="1000" b="1" dirty="0"/>
                <a:t>NO</a:t>
              </a:r>
            </a:p>
          </p:txBody>
        </p:sp>
      </p:grpSp>
      <p:cxnSp>
        <p:nvCxnSpPr>
          <p:cNvPr id="70" name="Straight Connector 69">
            <a:extLst>
              <a:ext uri="{FF2B5EF4-FFF2-40B4-BE49-F238E27FC236}">
                <a16:creationId xmlns:a16="http://schemas.microsoft.com/office/drawing/2014/main" id="{491C36FE-5CF1-1D4C-A371-655815BB6727}"/>
              </a:ext>
            </a:extLst>
          </p:cNvPr>
          <p:cNvCxnSpPr>
            <a:cxnSpLocks/>
          </p:cNvCxnSpPr>
          <p:nvPr/>
        </p:nvCxnSpPr>
        <p:spPr>
          <a:xfrm>
            <a:off x="4371848" y="1985924"/>
            <a:ext cx="1483200"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82A82A-D775-4249-859D-AC2819CAB795}"/>
              </a:ext>
            </a:extLst>
          </p:cNvPr>
          <p:cNvCxnSpPr>
            <a:cxnSpLocks/>
          </p:cNvCxnSpPr>
          <p:nvPr/>
        </p:nvCxnSpPr>
        <p:spPr>
          <a:xfrm flipV="1">
            <a:off x="6344622" y="1980521"/>
            <a:ext cx="1494000" cy="484"/>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EDB318FA-9C78-A541-A553-585316CDB838}"/>
              </a:ext>
            </a:extLst>
          </p:cNvPr>
          <p:cNvGrpSpPr/>
          <p:nvPr/>
        </p:nvGrpSpPr>
        <p:grpSpPr>
          <a:xfrm>
            <a:off x="5879197" y="2811438"/>
            <a:ext cx="439544" cy="338244"/>
            <a:chOff x="5882074" y="1776354"/>
            <a:chExt cx="439544" cy="360000"/>
          </a:xfrm>
        </p:grpSpPr>
        <p:sp>
          <p:nvSpPr>
            <p:cNvPr id="89" name="Rectangle 88">
              <a:extLst>
                <a:ext uri="{FF2B5EF4-FFF2-40B4-BE49-F238E27FC236}">
                  <a16:creationId xmlns:a16="http://schemas.microsoft.com/office/drawing/2014/main" id="{B32F94A3-371B-B84E-B137-0D2C44839478}"/>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90" name="TextBox 89">
              <a:extLst>
                <a:ext uri="{FF2B5EF4-FFF2-40B4-BE49-F238E27FC236}">
                  <a16:creationId xmlns:a16="http://schemas.microsoft.com/office/drawing/2014/main" id="{1331EF34-09A5-6E47-8A43-B0C5CD38D8D0}"/>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91" name="TextBox 90">
            <a:extLst>
              <a:ext uri="{FF2B5EF4-FFF2-40B4-BE49-F238E27FC236}">
                <a16:creationId xmlns:a16="http://schemas.microsoft.com/office/drawing/2014/main" id="{6E1B5EE2-836D-5A49-B96E-C9E90CE236D2}"/>
              </a:ext>
            </a:extLst>
          </p:cNvPr>
          <p:cNvSpPr txBox="1"/>
          <p:nvPr/>
        </p:nvSpPr>
        <p:spPr>
          <a:xfrm>
            <a:off x="7828076" y="2727412"/>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CARDIOVERSION </a:t>
            </a:r>
          </a:p>
        </p:txBody>
      </p:sp>
      <p:cxnSp>
        <p:nvCxnSpPr>
          <p:cNvPr id="92" name="Straight Connector 91">
            <a:extLst>
              <a:ext uri="{FF2B5EF4-FFF2-40B4-BE49-F238E27FC236}">
                <a16:creationId xmlns:a16="http://schemas.microsoft.com/office/drawing/2014/main" id="{46DA2127-7D11-1448-946F-D93AF9CE4F87}"/>
              </a:ext>
            </a:extLst>
          </p:cNvPr>
          <p:cNvCxnSpPr>
            <a:cxnSpLocks/>
          </p:cNvCxnSpPr>
          <p:nvPr/>
        </p:nvCxnSpPr>
        <p:spPr>
          <a:xfrm>
            <a:off x="4368971" y="2977450"/>
            <a:ext cx="1483200"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4AB151A-EF3A-0341-830B-C09022DAE7A2}"/>
              </a:ext>
            </a:extLst>
          </p:cNvPr>
          <p:cNvCxnSpPr>
            <a:cxnSpLocks/>
          </p:cNvCxnSpPr>
          <p:nvPr/>
        </p:nvCxnSpPr>
        <p:spPr>
          <a:xfrm flipV="1">
            <a:off x="6341745" y="2972046"/>
            <a:ext cx="1494000" cy="484"/>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94569B74-9AEE-2844-99D8-A18CA30FFA9B}"/>
              </a:ext>
            </a:extLst>
          </p:cNvPr>
          <p:cNvGrpSpPr/>
          <p:nvPr/>
        </p:nvGrpSpPr>
        <p:grpSpPr>
          <a:xfrm>
            <a:off x="5879197" y="3794861"/>
            <a:ext cx="439544" cy="338244"/>
            <a:chOff x="5882074" y="1776354"/>
            <a:chExt cx="439544" cy="360000"/>
          </a:xfrm>
        </p:grpSpPr>
        <p:sp>
          <p:nvSpPr>
            <p:cNvPr id="95" name="Rectangle 94">
              <a:extLst>
                <a:ext uri="{FF2B5EF4-FFF2-40B4-BE49-F238E27FC236}">
                  <a16:creationId xmlns:a16="http://schemas.microsoft.com/office/drawing/2014/main" id="{FE4384D7-5478-0046-90F7-F75785DD7A0B}"/>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96" name="TextBox 95">
              <a:extLst>
                <a:ext uri="{FF2B5EF4-FFF2-40B4-BE49-F238E27FC236}">
                  <a16:creationId xmlns:a16="http://schemas.microsoft.com/office/drawing/2014/main" id="{3A1CD40C-8C11-094C-8501-86A669EF892B}"/>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97" name="TextBox 96">
            <a:extLst>
              <a:ext uri="{FF2B5EF4-FFF2-40B4-BE49-F238E27FC236}">
                <a16:creationId xmlns:a16="http://schemas.microsoft.com/office/drawing/2014/main" id="{EECD1B97-AC31-524F-A1F0-CA81DA61E5D9}"/>
              </a:ext>
            </a:extLst>
          </p:cNvPr>
          <p:cNvSpPr txBox="1"/>
          <p:nvPr/>
        </p:nvSpPr>
        <p:spPr>
          <a:xfrm>
            <a:off x="7828076" y="3713812"/>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CARDIOVERSION </a:t>
            </a:r>
          </a:p>
        </p:txBody>
      </p:sp>
      <p:cxnSp>
        <p:nvCxnSpPr>
          <p:cNvPr id="98" name="Straight Connector 97">
            <a:extLst>
              <a:ext uri="{FF2B5EF4-FFF2-40B4-BE49-F238E27FC236}">
                <a16:creationId xmlns:a16="http://schemas.microsoft.com/office/drawing/2014/main" id="{18F36CC4-464D-6B45-B0B0-7618121E4C79}"/>
              </a:ext>
            </a:extLst>
          </p:cNvPr>
          <p:cNvCxnSpPr>
            <a:cxnSpLocks/>
          </p:cNvCxnSpPr>
          <p:nvPr/>
        </p:nvCxnSpPr>
        <p:spPr>
          <a:xfrm>
            <a:off x="4368971" y="3960873"/>
            <a:ext cx="1483200"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E4F57B4-19D9-6E49-A464-12D8210F3C31}"/>
              </a:ext>
            </a:extLst>
          </p:cNvPr>
          <p:cNvCxnSpPr>
            <a:cxnSpLocks/>
          </p:cNvCxnSpPr>
          <p:nvPr/>
        </p:nvCxnSpPr>
        <p:spPr>
          <a:xfrm flipV="1">
            <a:off x="6341745" y="3955470"/>
            <a:ext cx="1494000" cy="484"/>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B7461BDC-7D94-0243-8444-E1370BCD7004}"/>
              </a:ext>
            </a:extLst>
          </p:cNvPr>
          <p:cNvGrpSpPr/>
          <p:nvPr/>
        </p:nvGrpSpPr>
        <p:grpSpPr>
          <a:xfrm>
            <a:off x="7058339" y="4509453"/>
            <a:ext cx="439544" cy="338244"/>
            <a:chOff x="5882074" y="1771463"/>
            <a:chExt cx="439544" cy="360000"/>
          </a:xfrm>
        </p:grpSpPr>
        <p:sp>
          <p:nvSpPr>
            <p:cNvPr id="101" name="Rectangle 100">
              <a:extLst>
                <a:ext uri="{FF2B5EF4-FFF2-40B4-BE49-F238E27FC236}">
                  <a16:creationId xmlns:a16="http://schemas.microsoft.com/office/drawing/2014/main" id="{15A332BB-4359-C742-B014-0A599DA825AB}"/>
                </a:ext>
              </a:extLst>
            </p:cNvPr>
            <p:cNvSpPr/>
            <p:nvPr/>
          </p:nvSpPr>
          <p:spPr>
            <a:xfrm rot="2700000">
              <a:off x="5920936" y="1771463"/>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02" name="TextBox 101">
              <a:extLst>
                <a:ext uri="{FF2B5EF4-FFF2-40B4-BE49-F238E27FC236}">
                  <a16:creationId xmlns:a16="http://schemas.microsoft.com/office/drawing/2014/main" id="{561358C4-2212-8C49-AE1F-5FB37C0711E3}"/>
                </a:ext>
              </a:extLst>
            </p:cNvPr>
            <p:cNvSpPr txBox="1"/>
            <p:nvPr/>
          </p:nvSpPr>
          <p:spPr>
            <a:xfrm>
              <a:off x="5882074" y="1825558"/>
              <a:ext cx="439544" cy="246221"/>
            </a:xfrm>
            <a:prstGeom prst="rect">
              <a:avLst/>
            </a:prstGeom>
            <a:noFill/>
          </p:spPr>
          <p:txBody>
            <a:bodyPr wrap="none" rtlCol="0">
              <a:spAutoFit/>
            </a:bodyPr>
            <a:lstStyle/>
            <a:p>
              <a:pPr algn="ctr"/>
              <a:r>
                <a:rPr lang="en-US" sz="1000" b="1" dirty="0"/>
                <a:t>YES</a:t>
              </a:r>
            </a:p>
          </p:txBody>
        </p:sp>
      </p:grpSp>
      <p:grpSp>
        <p:nvGrpSpPr>
          <p:cNvPr id="103" name="Group 102">
            <a:extLst>
              <a:ext uri="{FF2B5EF4-FFF2-40B4-BE49-F238E27FC236}">
                <a16:creationId xmlns:a16="http://schemas.microsoft.com/office/drawing/2014/main" id="{F90EA731-2C6A-174E-A26A-6AA58119DA5A}"/>
              </a:ext>
            </a:extLst>
          </p:cNvPr>
          <p:cNvGrpSpPr/>
          <p:nvPr/>
        </p:nvGrpSpPr>
        <p:grpSpPr>
          <a:xfrm>
            <a:off x="4715540" y="4777116"/>
            <a:ext cx="439544" cy="338244"/>
            <a:chOff x="5882074" y="1776354"/>
            <a:chExt cx="439544" cy="360000"/>
          </a:xfrm>
        </p:grpSpPr>
        <p:sp>
          <p:nvSpPr>
            <p:cNvPr id="104" name="Rectangle 103">
              <a:extLst>
                <a:ext uri="{FF2B5EF4-FFF2-40B4-BE49-F238E27FC236}">
                  <a16:creationId xmlns:a16="http://schemas.microsoft.com/office/drawing/2014/main" id="{D3AB2F5E-E1B7-5D40-80DE-2F653688438B}"/>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05" name="TextBox 104">
              <a:extLst>
                <a:ext uri="{FF2B5EF4-FFF2-40B4-BE49-F238E27FC236}">
                  <a16:creationId xmlns:a16="http://schemas.microsoft.com/office/drawing/2014/main" id="{AC2ED441-F97A-7348-BC92-30755E9D2748}"/>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sp>
        <p:nvSpPr>
          <p:cNvPr id="106" name="TextBox 105">
            <a:extLst>
              <a:ext uri="{FF2B5EF4-FFF2-40B4-BE49-F238E27FC236}">
                <a16:creationId xmlns:a16="http://schemas.microsoft.com/office/drawing/2014/main" id="{F723DB9A-FE63-A64C-ADC9-CD5DA6DFA0FE}"/>
              </a:ext>
            </a:extLst>
          </p:cNvPr>
          <p:cNvSpPr txBox="1"/>
          <p:nvPr/>
        </p:nvSpPr>
        <p:spPr>
          <a:xfrm>
            <a:off x="5477440" y="4705768"/>
            <a:ext cx="1244250" cy="490453"/>
          </a:xfrm>
          <a:prstGeom prst="rect">
            <a:avLst/>
          </a:prstGeom>
          <a:solidFill>
            <a:schemeClr val="tx1"/>
          </a:solidFill>
        </p:spPr>
        <p:txBody>
          <a:bodyPr wrap="none" rtlCol="0" anchor="ctr" anchorCtr="0">
            <a:noAutofit/>
          </a:bodyPr>
          <a:lstStyle/>
          <a:p>
            <a:pPr algn="ctr"/>
            <a:r>
              <a:rPr lang="en-US" sz="1400" b="1" dirty="0">
                <a:solidFill>
                  <a:schemeClr val="bg1"/>
                </a:solidFill>
              </a:rPr>
              <a:t>CHADS</a:t>
            </a:r>
            <a:r>
              <a:rPr lang="en-US" sz="1400" b="1" baseline="-25000" dirty="0">
                <a:solidFill>
                  <a:schemeClr val="bg1"/>
                </a:solidFill>
              </a:rPr>
              <a:t>2</a:t>
            </a:r>
            <a:r>
              <a:rPr lang="en-US" sz="1400" b="1" dirty="0">
                <a:solidFill>
                  <a:schemeClr val="bg1"/>
                </a:solidFill>
              </a:rPr>
              <a:t> &lt; 2 </a:t>
            </a:r>
          </a:p>
        </p:txBody>
      </p:sp>
      <p:sp>
        <p:nvSpPr>
          <p:cNvPr id="107" name="TextBox 106">
            <a:extLst>
              <a:ext uri="{FF2B5EF4-FFF2-40B4-BE49-F238E27FC236}">
                <a16:creationId xmlns:a16="http://schemas.microsoft.com/office/drawing/2014/main" id="{72EBD3F0-10AA-0744-8375-75A26CC2052E}"/>
              </a:ext>
            </a:extLst>
          </p:cNvPr>
          <p:cNvSpPr txBox="1"/>
          <p:nvPr/>
        </p:nvSpPr>
        <p:spPr>
          <a:xfrm>
            <a:off x="7826400" y="4428473"/>
            <a:ext cx="2678400" cy="491599"/>
          </a:xfrm>
          <a:prstGeom prst="rect">
            <a:avLst/>
          </a:prstGeom>
          <a:solidFill>
            <a:schemeClr val="tx1"/>
          </a:solidFill>
        </p:spPr>
        <p:txBody>
          <a:bodyPr wrap="none" rtlCol="0" anchor="ctr" anchorCtr="0">
            <a:noAutofit/>
          </a:bodyPr>
          <a:lstStyle/>
          <a:p>
            <a:pPr algn="ctr"/>
            <a:r>
              <a:rPr lang="en-US" sz="1400" b="1" dirty="0">
                <a:solidFill>
                  <a:schemeClr val="bg1"/>
                </a:solidFill>
              </a:rPr>
              <a:t>CARDIOVERSION </a:t>
            </a:r>
          </a:p>
        </p:txBody>
      </p:sp>
      <p:cxnSp>
        <p:nvCxnSpPr>
          <p:cNvPr id="109" name="Straight Connector 108">
            <a:extLst>
              <a:ext uri="{FF2B5EF4-FFF2-40B4-BE49-F238E27FC236}">
                <a16:creationId xmlns:a16="http://schemas.microsoft.com/office/drawing/2014/main" id="{F66C4019-B934-F641-9F2E-F55FE7EE2C8D}"/>
              </a:ext>
            </a:extLst>
          </p:cNvPr>
          <p:cNvCxnSpPr>
            <a:stCxn id="47" idx="3"/>
          </p:cNvCxnSpPr>
          <p:nvPr/>
        </p:nvCxnSpPr>
        <p:spPr>
          <a:xfrm flipV="1">
            <a:off x="4377600" y="4938893"/>
            <a:ext cx="302243" cy="1728"/>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66B9127-2795-F643-9CF8-58F55A3E726F}"/>
              </a:ext>
            </a:extLst>
          </p:cNvPr>
          <p:cNvCxnSpPr/>
          <p:nvPr/>
        </p:nvCxnSpPr>
        <p:spPr>
          <a:xfrm>
            <a:off x="5188961" y="4938893"/>
            <a:ext cx="288479"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1076F2C-9059-F748-9CA0-F3F36EB5A5AE}"/>
              </a:ext>
            </a:extLst>
          </p:cNvPr>
          <p:cNvCxnSpPr>
            <a:stCxn id="106" idx="3"/>
          </p:cNvCxnSpPr>
          <p:nvPr/>
        </p:nvCxnSpPr>
        <p:spPr>
          <a:xfrm flipV="1">
            <a:off x="6721690" y="4684846"/>
            <a:ext cx="300952" cy="266149"/>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B723079-1EB0-B943-A1D9-326240B4E6CB}"/>
              </a:ext>
            </a:extLst>
          </p:cNvPr>
          <p:cNvCxnSpPr>
            <a:stCxn id="106" idx="3"/>
          </p:cNvCxnSpPr>
          <p:nvPr/>
        </p:nvCxnSpPr>
        <p:spPr>
          <a:xfrm>
            <a:off x="6721690" y="4950995"/>
            <a:ext cx="300952" cy="245227"/>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BD0572D-8549-5F42-B0A6-EE2A033A7E42}"/>
              </a:ext>
            </a:extLst>
          </p:cNvPr>
          <p:cNvCxnSpPr>
            <a:cxnSpLocks/>
          </p:cNvCxnSpPr>
          <p:nvPr/>
        </p:nvCxnSpPr>
        <p:spPr>
          <a:xfrm flipV="1">
            <a:off x="7534785" y="4665083"/>
            <a:ext cx="294640" cy="5978"/>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669F053-0F64-B642-830A-FC8ABA9EC741}"/>
              </a:ext>
            </a:extLst>
          </p:cNvPr>
          <p:cNvCxnSpPr>
            <a:cxnSpLocks/>
          </p:cNvCxnSpPr>
          <p:nvPr/>
        </p:nvCxnSpPr>
        <p:spPr>
          <a:xfrm flipV="1">
            <a:off x="7530190" y="5185161"/>
            <a:ext cx="294640" cy="5978"/>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5A2B022F-4BF5-064C-A400-00749D9FB34D}"/>
              </a:ext>
            </a:extLst>
          </p:cNvPr>
          <p:cNvGrpSpPr/>
          <p:nvPr/>
        </p:nvGrpSpPr>
        <p:grpSpPr>
          <a:xfrm>
            <a:off x="5879197" y="5756562"/>
            <a:ext cx="439544" cy="338244"/>
            <a:chOff x="5882074" y="1776354"/>
            <a:chExt cx="439544" cy="360000"/>
          </a:xfrm>
        </p:grpSpPr>
        <p:sp>
          <p:nvSpPr>
            <p:cNvPr id="122" name="Rectangle 121">
              <a:extLst>
                <a:ext uri="{FF2B5EF4-FFF2-40B4-BE49-F238E27FC236}">
                  <a16:creationId xmlns:a16="http://schemas.microsoft.com/office/drawing/2014/main" id="{AA25E3A1-9364-A941-B116-16D0C662595E}"/>
                </a:ext>
              </a:extLst>
            </p:cNvPr>
            <p:cNvSpPr/>
            <p:nvPr/>
          </p:nvSpPr>
          <p:spPr>
            <a:xfrm rot="2700000">
              <a:off x="5920936" y="1776354"/>
              <a:ext cx="360000" cy="3600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23" name="TextBox 122">
              <a:extLst>
                <a:ext uri="{FF2B5EF4-FFF2-40B4-BE49-F238E27FC236}">
                  <a16:creationId xmlns:a16="http://schemas.microsoft.com/office/drawing/2014/main" id="{6950B120-3CE7-F945-A2B6-A01441870343}"/>
                </a:ext>
              </a:extLst>
            </p:cNvPr>
            <p:cNvSpPr txBox="1"/>
            <p:nvPr/>
          </p:nvSpPr>
          <p:spPr>
            <a:xfrm>
              <a:off x="5882074" y="1830448"/>
              <a:ext cx="439544" cy="246221"/>
            </a:xfrm>
            <a:prstGeom prst="rect">
              <a:avLst/>
            </a:prstGeom>
            <a:noFill/>
          </p:spPr>
          <p:txBody>
            <a:bodyPr wrap="none" rtlCol="0">
              <a:spAutoFit/>
            </a:bodyPr>
            <a:lstStyle/>
            <a:p>
              <a:pPr algn="ctr"/>
              <a:r>
                <a:rPr lang="en-US" sz="1000" b="1" dirty="0"/>
                <a:t>YES</a:t>
              </a:r>
            </a:p>
          </p:txBody>
        </p:sp>
      </p:grpSp>
      <p:cxnSp>
        <p:nvCxnSpPr>
          <p:cNvPr id="124" name="Straight Connector 123">
            <a:extLst>
              <a:ext uri="{FF2B5EF4-FFF2-40B4-BE49-F238E27FC236}">
                <a16:creationId xmlns:a16="http://schemas.microsoft.com/office/drawing/2014/main" id="{CE368401-DE8D-0147-AA93-84CCC32D1EE9}"/>
              </a:ext>
            </a:extLst>
          </p:cNvPr>
          <p:cNvCxnSpPr>
            <a:cxnSpLocks/>
          </p:cNvCxnSpPr>
          <p:nvPr/>
        </p:nvCxnSpPr>
        <p:spPr>
          <a:xfrm>
            <a:off x="4368971" y="5922573"/>
            <a:ext cx="1483200" cy="0"/>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2759F64-349D-0A4A-BF7F-0E3B528D3715}"/>
              </a:ext>
            </a:extLst>
          </p:cNvPr>
          <p:cNvCxnSpPr>
            <a:cxnSpLocks/>
          </p:cNvCxnSpPr>
          <p:nvPr/>
        </p:nvCxnSpPr>
        <p:spPr>
          <a:xfrm flipV="1">
            <a:off x="6341745" y="5917170"/>
            <a:ext cx="1494000" cy="484"/>
          </a:xfrm>
          <a:prstGeom prst="line">
            <a:avLst/>
          </a:prstGeom>
          <a:ln w="28575">
            <a:solidFill>
              <a:srgbClr val="0D0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A869DB8-54F6-5E4B-BE24-A48F923911F4}"/>
              </a:ext>
            </a:extLst>
          </p:cNvPr>
          <p:cNvSpPr txBox="1"/>
          <p:nvPr/>
        </p:nvSpPr>
        <p:spPr>
          <a:xfrm>
            <a:off x="7826400" y="5676325"/>
            <a:ext cx="2677272" cy="491599"/>
          </a:xfrm>
          <a:prstGeom prst="rect">
            <a:avLst/>
          </a:prstGeom>
          <a:solidFill>
            <a:srgbClr val="FC00F2"/>
          </a:solidFill>
          <a:ln>
            <a:solidFill>
              <a:srgbClr val="0D0D0D"/>
            </a:solidFill>
          </a:ln>
        </p:spPr>
        <p:txBody>
          <a:bodyPr wrap="none" rtlCol="0" anchor="ctr" anchorCtr="0">
            <a:noAutofit/>
          </a:bodyPr>
          <a:lstStyle/>
          <a:p>
            <a:pPr algn="ctr"/>
            <a:r>
              <a:rPr lang="en-US" sz="1400" b="1" dirty="0">
                <a:solidFill>
                  <a:srgbClr val="0D0D0D"/>
                </a:solidFill>
              </a:rPr>
              <a:t>3 WEEKS THERAPEUTIC OAC</a:t>
            </a:r>
          </a:p>
          <a:p>
            <a:pPr algn="ctr"/>
            <a:r>
              <a:rPr lang="en-US" sz="1400" b="1" dirty="0">
                <a:solidFill>
                  <a:srgbClr val="0D0D0D"/>
                </a:solidFill>
              </a:rPr>
              <a:t>THEN CARDIOVERSION</a:t>
            </a:r>
          </a:p>
        </p:txBody>
      </p:sp>
    </p:spTree>
    <p:extLst>
      <p:ext uri="{BB962C8B-B14F-4D97-AF65-F5344CB8AC3E}">
        <p14:creationId xmlns:p14="http://schemas.microsoft.com/office/powerpoint/2010/main" val="161384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49" grpId="0" animBg="1"/>
      <p:bldP spid="51" grpId="0" animBg="1"/>
      <p:bldP spid="53" grpId="0" animBg="1"/>
      <p:bldP spid="67" grpId="0" animBg="1"/>
      <p:bldP spid="68" grpId="0"/>
      <p:bldP spid="91" grpId="0" animBg="1"/>
      <p:bldP spid="97" grpId="0" animBg="1"/>
      <p:bldP spid="106" grpId="0" animBg="1"/>
      <p:bldP spid="107" grpId="0" animBg="1"/>
      <p:bldP spid="1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771EE-8E1D-104B-9BCA-BD2464FF25FB}"/>
              </a:ext>
            </a:extLst>
          </p:cNvPr>
          <p:cNvSpPr>
            <a:spLocks noGrp="1"/>
          </p:cNvSpPr>
          <p:nvPr>
            <p:ph idx="1"/>
          </p:nvPr>
        </p:nvSpPr>
        <p:spPr>
          <a:xfrm>
            <a:off x="919955" y="1961976"/>
            <a:ext cx="10352089" cy="4351338"/>
          </a:xfrm>
        </p:spPr>
        <p:txBody>
          <a:bodyPr/>
          <a:lstStyle/>
          <a:p>
            <a:pPr marL="0" lvl="0" indent="0">
              <a:lnSpc>
                <a:spcPct val="100000"/>
              </a:lnSpc>
              <a:buNone/>
            </a:pPr>
            <a:r>
              <a:rPr lang="en-CA" sz="2600" dirty="0"/>
              <a:t>We suggest that, in the absence of a strong contraindication, all patients undergoing cardioversion of AF/AFL receive at least four weeks of therapeutic anticoagulation (adjusted-dose warfarin or a NOAC) after cardioversion. (Weak recommendation, Low Quality Evidence). </a:t>
            </a:r>
          </a:p>
          <a:p>
            <a:pPr marL="0" lvl="0" indent="0">
              <a:lnSpc>
                <a:spcPct val="100000"/>
              </a:lnSpc>
              <a:buNone/>
            </a:pPr>
            <a:endParaRPr lang="en-CA" sz="1400" dirty="0"/>
          </a:p>
          <a:p>
            <a:pPr marL="0" indent="0">
              <a:lnSpc>
                <a:spcPct val="100000"/>
              </a:lnSpc>
              <a:buNone/>
            </a:pPr>
            <a:r>
              <a:rPr lang="en-CA" sz="2600" dirty="0"/>
              <a:t>When a decision has been reached that a patient will be undergoing unplanned cardioversion of AF/AFL, we suggest that anticoagulation therapy be initiated immediately (preferably before cardioversion) (Weak recommendation, Low Quality Evidence).</a:t>
            </a:r>
          </a:p>
        </p:txBody>
      </p:sp>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838200" y="288000"/>
            <a:ext cx="10515600" cy="1325563"/>
          </a:xfrm>
        </p:spPr>
        <p:txBody>
          <a:bodyPr/>
          <a:lstStyle/>
          <a:p>
            <a:pPr algn="ctr"/>
            <a:r>
              <a:rPr lang="en-CA" b="1" dirty="0">
                <a:solidFill>
                  <a:srgbClr val="941100"/>
                </a:solidFill>
              </a:rPr>
              <a:t>NEW CCS GUIDELINES: ANTICOAGULATION</a:t>
            </a:r>
            <a:br>
              <a:rPr lang="en-CA" b="1" dirty="0">
                <a:solidFill>
                  <a:srgbClr val="941100"/>
                </a:solidFill>
              </a:rPr>
            </a:br>
            <a:r>
              <a:rPr lang="en-CA" b="1" dirty="0">
                <a:solidFill>
                  <a:srgbClr val="941100"/>
                </a:solidFill>
              </a:rPr>
              <a:t>FOR CARDIOVERSION IN ACUTE AF</a:t>
            </a:r>
          </a:p>
        </p:txBody>
      </p:sp>
    </p:spTree>
    <p:extLst>
      <p:ext uri="{BB962C8B-B14F-4D97-AF65-F5344CB8AC3E}">
        <p14:creationId xmlns:p14="http://schemas.microsoft.com/office/powerpoint/2010/main" val="238883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1CD5BF1-E35C-E840-A23C-B132141534A5}"/>
              </a:ext>
            </a:extLst>
          </p:cNvPr>
          <p:cNvPicPr>
            <a:picLocks noChangeAspect="1"/>
          </p:cNvPicPr>
          <p:nvPr/>
        </p:nvPicPr>
        <p:blipFill>
          <a:blip r:embed="rId2"/>
          <a:stretch>
            <a:fillRect/>
          </a:stretch>
        </p:blipFill>
        <p:spPr>
          <a:xfrm>
            <a:off x="0" y="259773"/>
            <a:ext cx="12128470" cy="4557932"/>
          </a:xfrm>
          <a:prstGeom prst="rect">
            <a:avLst/>
          </a:prstGeom>
        </p:spPr>
      </p:pic>
      <p:pic>
        <p:nvPicPr>
          <p:cNvPr id="11" name="Image 10">
            <a:extLst>
              <a:ext uri="{FF2B5EF4-FFF2-40B4-BE49-F238E27FC236}">
                <a16:creationId xmlns:a16="http://schemas.microsoft.com/office/drawing/2014/main" id="{902CDDF2-9ADA-C34F-8146-8D1DD23F3EB3}"/>
              </a:ext>
            </a:extLst>
          </p:cNvPr>
          <p:cNvPicPr>
            <a:picLocks noChangeAspect="1"/>
          </p:cNvPicPr>
          <p:nvPr/>
        </p:nvPicPr>
        <p:blipFill>
          <a:blip r:embed="rId3"/>
          <a:stretch>
            <a:fillRect/>
          </a:stretch>
        </p:blipFill>
        <p:spPr>
          <a:xfrm>
            <a:off x="3028890" y="5057487"/>
            <a:ext cx="6784915" cy="595168"/>
          </a:xfrm>
          <a:prstGeom prst="rect">
            <a:avLst/>
          </a:prstGeom>
        </p:spPr>
      </p:pic>
    </p:spTree>
    <p:extLst>
      <p:ext uri="{BB962C8B-B14F-4D97-AF65-F5344CB8AC3E}">
        <p14:creationId xmlns:p14="http://schemas.microsoft.com/office/powerpoint/2010/main" val="108495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361"/>
            <a:ext cx="10515600" cy="1325563"/>
          </a:xfrm>
        </p:spPr>
        <p:txBody>
          <a:bodyPr/>
          <a:lstStyle/>
          <a:p>
            <a:pPr algn="ctr"/>
            <a:r>
              <a:rPr lang="en-CA" b="1" dirty="0">
                <a:solidFill>
                  <a:srgbClr val="941100"/>
                </a:solidFill>
              </a:rPr>
              <a:t>PERIPROCEDURAL ANTICOAGULATION FOR CARDIOVERSION OF ATRIAL FIBRILLATION</a:t>
            </a:r>
          </a:p>
        </p:txBody>
      </p:sp>
      <p:sp>
        <p:nvSpPr>
          <p:cNvPr id="3" name="Content Placeholder 2"/>
          <p:cNvSpPr>
            <a:spLocks noGrp="1"/>
          </p:cNvSpPr>
          <p:nvPr>
            <p:ph idx="1"/>
          </p:nvPr>
        </p:nvSpPr>
        <p:spPr/>
        <p:txBody>
          <a:bodyPr>
            <a:normAutofit fontScale="92500" lnSpcReduction="10000"/>
          </a:bodyPr>
          <a:lstStyle/>
          <a:p>
            <a:pPr marL="0" indent="0">
              <a:buNone/>
            </a:pPr>
            <a:endParaRPr lang="en-CA" dirty="0"/>
          </a:p>
          <a:p>
            <a:pPr marL="0" indent="0">
              <a:buNone/>
            </a:pPr>
            <a:r>
              <a:rPr lang="en-CA" dirty="0"/>
              <a:t>Cardioversion is contemplated.  If so, relative to anticoagulation,  I would recommend:</a:t>
            </a:r>
          </a:p>
          <a:p>
            <a:pPr marL="0" indent="0">
              <a:buNone/>
            </a:pPr>
            <a:endParaRPr lang="en-CA" dirty="0"/>
          </a:p>
          <a:p>
            <a:pPr marL="514350" indent="-514350">
              <a:buFont typeface="+mj-lt"/>
              <a:buAutoNum type="alphaUcPeriod"/>
            </a:pPr>
            <a:r>
              <a:rPr lang="en-CA" sz="2600" dirty="0"/>
              <a:t>rate-control and delay CV until after 3 weeks of therapeutic OAC</a:t>
            </a:r>
          </a:p>
          <a:p>
            <a:pPr marL="514350" indent="-514350">
              <a:buFont typeface="+mj-lt"/>
              <a:buAutoNum type="alphaUcPeriod"/>
            </a:pPr>
            <a:r>
              <a:rPr lang="en-CA" sz="2600" dirty="0"/>
              <a:t>CV with no anticoagulation </a:t>
            </a:r>
          </a:p>
          <a:p>
            <a:pPr marL="514350" indent="-514350">
              <a:buFont typeface="+mj-lt"/>
              <a:buAutoNum type="alphaUcPeriod"/>
            </a:pPr>
            <a:r>
              <a:rPr lang="en-CA" sz="2600" dirty="0"/>
              <a:t>CV preceded by low molecular weight heparin of choice</a:t>
            </a:r>
          </a:p>
          <a:p>
            <a:pPr marL="514350" indent="-514350">
              <a:buFont typeface="+mj-lt"/>
              <a:buAutoNum type="alphaUcPeriod"/>
            </a:pPr>
            <a:r>
              <a:rPr lang="en-CA" sz="2600" dirty="0"/>
              <a:t>CV with immediate institution of OAC therapy</a:t>
            </a:r>
          </a:p>
          <a:p>
            <a:pPr marL="514350" indent="-514350">
              <a:buFont typeface="+mj-lt"/>
              <a:buAutoNum type="alphaUcPeriod"/>
            </a:pPr>
            <a:r>
              <a:rPr lang="en-CA" sz="2600" dirty="0"/>
              <a:t>trans-esophageal echocardiogram to decide</a:t>
            </a:r>
          </a:p>
          <a:p>
            <a:pPr marL="0" indent="0">
              <a:buNone/>
            </a:pPr>
            <a:r>
              <a:rPr lang="en-CA" dirty="0"/>
              <a:t> </a:t>
            </a:r>
          </a:p>
        </p:txBody>
      </p:sp>
      <p:sp>
        <p:nvSpPr>
          <p:cNvPr id="5" name="Rectangle 4">
            <a:extLst>
              <a:ext uri="{FF2B5EF4-FFF2-40B4-BE49-F238E27FC236}">
                <a16:creationId xmlns:a16="http://schemas.microsoft.com/office/drawing/2014/main" id="{019828F4-89E9-C240-A336-B32B7768AB20}"/>
              </a:ext>
            </a:extLst>
          </p:cNvPr>
          <p:cNvSpPr/>
          <p:nvPr/>
        </p:nvSpPr>
        <p:spPr>
          <a:xfrm>
            <a:off x="708917" y="4509142"/>
            <a:ext cx="8153729" cy="468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1443E3-125D-0048-A87D-D71F087F4A8E}"/>
              </a:ext>
            </a:extLst>
          </p:cNvPr>
          <p:cNvSpPr/>
          <p:nvPr/>
        </p:nvSpPr>
        <p:spPr>
          <a:xfrm>
            <a:off x="708917" y="4041142"/>
            <a:ext cx="8153729" cy="468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679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Box 3"/>
          <p:cNvSpPr txBox="1">
            <a:spLocks noChangeArrowheads="1"/>
          </p:cNvSpPr>
          <p:nvPr/>
        </p:nvSpPr>
        <p:spPr bwMode="auto">
          <a:xfrm>
            <a:off x="1614592" y="3443132"/>
            <a:ext cx="4407102" cy="656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230188" algn="l"/>
                <a:tab pos="2395538" algn="l"/>
              </a:tabLst>
              <a:defRPr sz="2400" b="1" i="1">
                <a:solidFill>
                  <a:schemeClr val="tx2"/>
                </a:solidFill>
                <a:latin typeface="Arial" charset="0"/>
                <a:ea typeface="ＭＳ Ｐゴシック" charset="0"/>
                <a:cs typeface="ＭＳ Ｐゴシック" charset="0"/>
              </a:defRPr>
            </a:lvl1pPr>
            <a:lvl2pPr marL="742950" indent="-285750">
              <a:tabLst>
                <a:tab pos="230188" algn="l"/>
                <a:tab pos="2395538" algn="l"/>
              </a:tabLst>
              <a:defRPr sz="2400" b="1" i="1">
                <a:solidFill>
                  <a:schemeClr val="tx2"/>
                </a:solidFill>
                <a:latin typeface="Arial" charset="0"/>
                <a:ea typeface="ＭＳ Ｐゴシック" charset="0"/>
              </a:defRPr>
            </a:lvl2pPr>
            <a:lvl3pPr marL="1143000" indent="-228600">
              <a:tabLst>
                <a:tab pos="230188" algn="l"/>
                <a:tab pos="2395538" algn="l"/>
              </a:tabLst>
              <a:defRPr sz="2400" b="1" i="1">
                <a:solidFill>
                  <a:schemeClr val="tx2"/>
                </a:solidFill>
                <a:latin typeface="Arial" charset="0"/>
                <a:ea typeface="ＭＳ Ｐゴシック" charset="0"/>
              </a:defRPr>
            </a:lvl3pPr>
            <a:lvl4pPr marL="1600200" indent="-228600">
              <a:tabLst>
                <a:tab pos="230188" algn="l"/>
                <a:tab pos="2395538" algn="l"/>
              </a:tabLst>
              <a:defRPr sz="2400" b="1" i="1">
                <a:solidFill>
                  <a:schemeClr val="tx2"/>
                </a:solidFill>
                <a:latin typeface="Arial" charset="0"/>
                <a:ea typeface="ＭＳ Ｐゴシック" charset="0"/>
              </a:defRPr>
            </a:lvl4pPr>
            <a:lvl5pPr marL="2057400" indent="-228600">
              <a:tabLst>
                <a:tab pos="230188" algn="l"/>
                <a:tab pos="2395538" algn="l"/>
              </a:tabLst>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9pPr>
          </a:lstStyle>
          <a:p>
            <a:pPr eaLnBrk="0" fontAlgn="base" hangingPunct="0">
              <a:lnSpc>
                <a:spcPct val="120000"/>
              </a:lnSpc>
              <a:spcAft>
                <a:spcPct val="0"/>
              </a:spcAft>
            </a:pPr>
            <a:r>
              <a:rPr lang="en-US" sz="1600" i="0" dirty="0">
                <a:solidFill>
                  <a:srgbClr val="FF0000"/>
                </a:solidFill>
                <a:sym typeface="Symbol" charset="0"/>
              </a:rPr>
              <a:t>X-</a:t>
            </a:r>
            <a:r>
              <a:rPr lang="en-US" sz="1600" i="0" dirty="0" err="1">
                <a:solidFill>
                  <a:srgbClr val="FF0000"/>
                </a:solidFill>
                <a:sym typeface="Symbol" charset="0"/>
              </a:rPr>
              <a:t>VeRT</a:t>
            </a:r>
            <a:r>
              <a:rPr lang="en-US" sz="1600" i="0" dirty="0">
                <a:solidFill>
                  <a:srgbClr val="FF0000"/>
                </a:solidFill>
                <a:sym typeface="Symbol" charset="0"/>
              </a:rPr>
              <a:t> (</a:t>
            </a:r>
            <a:r>
              <a:rPr lang="en-US" sz="1600" i="0" dirty="0" err="1">
                <a:solidFill>
                  <a:srgbClr val="FF0000"/>
                </a:solidFill>
                <a:sym typeface="Symbol" charset="0"/>
              </a:rPr>
              <a:t>riva</a:t>
            </a:r>
            <a:r>
              <a:rPr lang="en-US" sz="1600" i="0" dirty="0">
                <a:solidFill>
                  <a:srgbClr val="FF0000"/>
                </a:solidFill>
                <a:sym typeface="Symbol" charset="0"/>
              </a:rPr>
              <a:t>)	 0.33 (0.06-1.99)</a:t>
            </a:r>
          </a:p>
          <a:p>
            <a:pPr eaLnBrk="0" fontAlgn="base" hangingPunct="0">
              <a:lnSpc>
                <a:spcPct val="120000"/>
              </a:lnSpc>
              <a:spcAft>
                <a:spcPct val="0"/>
              </a:spcAft>
            </a:pPr>
            <a:r>
              <a:rPr lang="en-US" sz="1600" i="0" dirty="0">
                <a:solidFill>
                  <a:srgbClr val="0070C0"/>
                </a:solidFill>
                <a:sym typeface="Symbol" charset="0"/>
              </a:rPr>
              <a:t>ENSURE-AF (</a:t>
            </a:r>
            <a:r>
              <a:rPr lang="en-US" sz="1600" i="0" dirty="0" err="1">
                <a:solidFill>
                  <a:srgbClr val="0070C0"/>
                </a:solidFill>
                <a:sym typeface="Symbol" charset="0"/>
              </a:rPr>
              <a:t>edox</a:t>
            </a:r>
            <a:r>
              <a:rPr lang="en-US" sz="1600" i="0" dirty="0">
                <a:solidFill>
                  <a:srgbClr val="0070C0"/>
                </a:solidFill>
                <a:sym typeface="Symbol" charset="0"/>
              </a:rPr>
              <a:t>)	 0.76 (0.17-3.37)</a:t>
            </a:r>
          </a:p>
        </p:txBody>
      </p:sp>
      <p:sp>
        <p:nvSpPr>
          <p:cNvPr id="16" name="Text Box 27"/>
          <p:cNvSpPr txBox="1">
            <a:spLocks noChangeArrowheads="1"/>
          </p:cNvSpPr>
          <p:nvPr/>
        </p:nvSpPr>
        <p:spPr bwMode="auto">
          <a:xfrm>
            <a:off x="1950708" y="6137667"/>
            <a:ext cx="34326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200" dirty="0" err="1">
                <a:cs typeface="Arial"/>
              </a:rPr>
              <a:t>Renda</a:t>
            </a:r>
            <a:r>
              <a:rPr lang="en-US" sz="1200" dirty="0">
                <a:cs typeface="Arial"/>
              </a:rPr>
              <a:t> G et al. Am J Med 130:457-61, 2017     </a:t>
            </a:r>
          </a:p>
        </p:txBody>
      </p:sp>
      <p:sp>
        <p:nvSpPr>
          <p:cNvPr id="19" name="Text Box 3"/>
          <p:cNvSpPr txBox="1">
            <a:spLocks noChangeArrowheads="1"/>
          </p:cNvSpPr>
          <p:nvPr/>
        </p:nvSpPr>
        <p:spPr bwMode="auto">
          <a:xfrm>
            <a:off x="1612926" y="1608335"/>
            <a:ext cx="4407102" cy="1770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230188" algn="l"/>
                <a:tab pos="2395538" algn="l"/>
              </a:tabLst>
              <a:defRPr sz="2400" b="1" i="1">
                <a:solidFill>
                  <a:schemeClr val="tx2"/>
                </a:solidFill>
                <a:latin typeface="Arial" charset="0"/>
                <a:ea typeface="ＭＳ Ｐゴシック" charset="0"/>
                <a:cs typeface="ＭＳ Ｐゴシック" charset="0"/>
              </a:defRPr>
            </a:lvl1pPr>
            <a:lvl2pPr marL="742950" indent="-285750">
              <a:tabLst>
                <a:tab pos="230188" algn="l"/>
                <a:tab pos="2395538" algn="l"/>
              </a:tabLst>
              <a:defRPr sz="2400" b="1" i="1">
                <a:solidFill>
                  <a:schemeClr val="tx2"/>
                </a:solidFill>
                <a:latin typeface="Arial" charset="0"/>
                <a:ea typeface="ＭＳ Ｐゴシック" charset="0"/>
              </a:defRPr>
            </a:lvl2pPr>
            <a:lvl3pPr marL="1143000" indent="-228600">
              <a:tabLst>
                <a:tab pos="230188" algn="l"/>
                <a:tab pos="2395538" algn="l"/>
              </a:tabLst>
              <a:defRPr sz="2400" b="1" i="1">
                <a:solidFill>
                  <a:schemeClr val="tx2"/>
                </a:solidFill>
                <a:latin typeface="Arial" charset="0"/>
                <a:ea typeface="ＭＳ Ｐゴシック" charset="0"/>
              </a:defRPr>
            </a:lvl3pPr>
            <a:lvl4pPr marL="1600200" indent="-228600">
              <a:tabLst>
                <a:tab pos="230188" algn="l"/>
                <a:tab pos="2395538" algn="l"/>
              </a:tabLst>
              <a:defRPr sz="2400" b="1" i="1">
                <a:solidFill>
                  <a:schemeClr val="tx2"/>
                </a:solidFill>
                <a:latin typeface="Arial" charset="0"/>
                <a:ea typeface="ＭＳ Ｐゴシック" charset="0"/>
              </a:defRPr>
            </a:lvl4pPr>
            <a:lvl5pPr marL="2057400" indent="-228600">
              <a:tabLst>
                <a:tab pos="230188" algn="l"/>
                <a:tab pos="2395538" algn="l"/>
              </a:tabLst>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9pPr>
          </a:lstStyle>
          <a:p>
            <a:pPr eaLnBrk="0" fontAlgn="base" hangingPunct="0">
              <a:lnSpc>
                <a:spcPct val="120000"/>
              </a:lnSpc>
              <a:spcBef>
                <a:spcPct val="50000"/>
              </a:spcBef>
              <a:spcAft>
                <a:spcPct val="0"/>
              </a:spcAft>
            </a:pPr>
            <a:r>
              <a:rPr lang="en-US" sz="1600" i="0" dirty="0">
                <a:solidFill>
                  <a:schemeClr val="tx1"/>
                </a:solidFill>
              </a:rPr>
              <a:t>STUDY (agent)	   HR (95% CI)</a:t>
            </a:r>
          </a:p>
          <a:p>
            <a:pPr eaLnBrk="0" fontAlgn="base" hangingPunct="0">
              <a:lnSpc>
                <a:spcPct val="120000"/>
              </a:lnSpc>
              <a:spcBef>
                <a:spcPct val="50000"/>
              </a:spcBef>
              <a:spcAft>
                <a:spcPct val="0"/>
              </a:spcAft>
            </a:pPr>
            <a:endParaRPr lang="en-US" sz="400" i="0" dirty="0">
              <a:solidFill>
                <a:srgbClr val="FF0502"/>
              </a:solidFill>
              <a:sym typeface="Symbol" charset="0"/>
            </a:endParaRPr>
          </a:p>
          <a:p>
            <a:pPr eaLnBrk="0" fontAlgn="base" hangingPunct="0">
              <a:lnSpc>
                <a:spcPct val="120000"/>
              </a:lnSpc>
              <a:spcBef>
                <a:spcPct val="50000"/>
              </a:spcBef>
              <a:spcAft>
                <a:spcPct val="0"/>
              </a:spcAft>
            </a:pPr>
            <a:r>
              <a:rPr lang="en-US" sz="1600" i="0" dirty="0">
                <a:solidFill>
                  <a:schemeClr val="accent2">
                    <a:lumMod val="75000"/>
                  </a:schemeClr>
                </a:solidFill>
                <a:sym typeface="Symbol" charset="0"/>
              </a:rPr>
              <a:t>RE-LY (</a:t>
            </a:r>
            <a:r>
              <a:rPr lang="en-US" sz="1600" i="0" dirty="0" err="1">
                <a:solidFill>
                  <a:schemeClr val="accent2">
                    <a:lumMod val="75000"/>
                  </a:schemeClr>
                </a:solidFill>
                <a:sym typeface="Symbol" charset="0"/>
              </a:rPr>
              <a:t>dabi</a:t>
            </a:r>
            <a:r>
              <a:rPr lang="en-US" sz="1600" i="0" dirty="0">
                <a:solidFill>
                  <a:schemeClr val="accent2">
                    <a:lumMod val="75000"/>
                  </a:schemeClr>
                </a:solidFill>
                <a:sym typeface="Symbol" charset="0"/>
              </a:rPr>
              <a:t>)        	 0.88 (0.26-3.00)</a:t>
            </a:r>
            <a:endParaRPr lang="en-US" sz="1800" i="0" dirty="0">
              <a:solidFill>
                <a:schemeClr val="accent2">
                  <a:lumMod val="75000"/>
                </a:schemeClr>
              </a:solidFill>
              <a:sym typeface="Symbol" charset="0"/>
            </a:endParaRPr>
          </a:p>
          <a:p>
            <a:pPr eaLnBrk="0" fontAlgn="base" hangingPunct="0">
              <a:lnSpc>
                <a:spcPct val="120000"/>
              </a:lnSpc>
              <a:spcAft>
                <a:spcPct val="0"/>
              </a:spcAft>
            </a:pPr>
            <a:r>
              <a:rPr lang="en-US" sz="1600" i="0" dirty="0">
                <a:solidFill>
                  <a:srgbClr val="FF0000"/>
                </a:solidFill>
                <a:sym typeface="Symbol" charset="0"/>
              </a:rPr>
              <a:t>ROCKET-AF (</a:t>
            </a:r>
            <a:r>
              <a:rPr lang="en-US" sz="1600" i="0" dirty="0" err="1">
                <a:solidFill>
                  <a:srgbClr val="FF0000"/>
                </a:solidFill>
                <a:sym typeface="Symbol" charset="0"/>
              </a:rPr>
              <a:t>riva</a:t>
            </a:r>
            <a:r>
              <a:rPr lang="en-US" sz="1600" i="0" dirty="0">
                <a:solidFill>
                  <a:srgbClr val="FF0000"/>
                </a:solidFill>
                <a:sym typeface="Symbol" charset="0"/>
              </a:rPr>
              <a:t>)         	1.91 (0.18-20.85)</a:t>
            </a:r>
          </a:p>
          <a:p>
            <a:pPr eaLnBrk="0" fontAlgn="base" hangingPunct="0">
              <a:lnSpc>
                <a:spcPct val="120000"/>
              </a:lnSpc>
              <a:spcAft>
                <a:spcPct val="0"/>
              </a:spcAft>
            </a:pPr>
            <a:r>
              <a:rPr lang="en-CA" sz="1600" i="0" dirty="0">
                <a:solidFill>
                  <a:srgbClr val="FC00F2"/>
                </a:solidFill>
                <a:sym typeface="Symbol" charset="0"/>
              </a:rPr>
              <a:t>ARISTOTLE (</a:t>
            </a:r>
            <a:r>
              <a:rPr lang="en-CA" sz="1600" i="0" dirty="0" err="1">
                <a:solidFill>
                  <a:srgbClr val="FC00F2"/>
                </a:solidFill>
                <a:sym typeface="Symbol" charset="0"/>
              </a:rPr>
              <a:t>apixa</a:t>
            </a:r>
            <a:r>
              <a:rPr lang="en-CA" sz="1600" i="0" dirty="0">
                <a:solidFill>
                  <a:srgbClr val="FC00F2"/>
                </a:solidFill>
                <a:sym typeface="Symbol" charset="0"/>
              </a:rPr>
              <a:t>)	  not estimable</a:t>
            </a:r>
          </a:p>
          <a:p>
            <a:pPr eaLnBrk="0" fontAlgn="base" hangingPunct="0">
              <a:lnSpc>
                <a:spcPct val="120000"/>
              </a:lnSpc>
              <a:spcAft>
                <a:spcPct val="0"/>
              </a:spcAft>
            </a:pPr>
            <a:r>
              <a:rPr lang="en-CA" sz="1600" i="0" dirty="0">
                <a:solidFill>
                  <a:srgbClr val="0070C0"/>
                </a:solidFill>
                <a:sym typeface="Symbol" charset="0"/>
              </a:rPr>
              <a:t>ENGAGE-AF (</a:t>
            </a:r>
            <a:r>
              <a:rPr lang="en-CA" sz="1600" i="0" dirty="0" err="1">
                <a:solidFill>
                  <a:srgbClr val="0070C0"/>
                </a:solidFill>
                <a:sym typeface="Symbol" charset="0"/>
              </a:rPr>
              <a:t>edox</a:t>
            </a:r>
            <a:r>
              <a:rPr lang="en-CA" sz="1600" i="0" dirty="0">
                <a:solidFill>
                  <a:srgbClr val="0070C0"/>
                </a:solidFill>
                <a:sym typeface="Symbol" charset="0"/>
              </a:rPr>
              <a:t>)	2.28 (0.11-47.15)</a:t>
            </a:r>
            <a:r>
              <a:rPr lang="en-US" sz="1100" i="0" dirty="0">
                <a:solidFill>
                  <a:srgbClr val="0070C0"/>
                </a:solidFill>
                <a:sym typeface="Symbol" charset="0"/>
              </a:rPr>
              <a:t> </a:t>
            </a:r>
          </a:p>
        </p:txBody>
      </p:sp>
      <p:sp>
        <p:nvSpPr>
          <p:cNvPr id="77" name="Text Box 27"/>
          <p:cNvSpPr txBox="1">
            <a:spLocks noChangeArrowheads="1"/>
          </p:cNvSpPr>
          <p:nvPr/>
        </p:nvSpPr>
        <p:spPr bwMode="auto">
          <a:xfrm>
            <a:off x="7470040" y="6137667"/>
            <a:ext cx="420196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200" dirty="0" err="1">
                <a:cs typeface="Arial"/>
              </a:rPr>
              <a:t>Ezekewitz</a:t>
            </a:r>
            <a:r>
              <a:rPr lang="en-US" sz="1200" dirty="0">
                <a:cs typeface="Arial"/>
              </a:rPr>
              <a:t> MD et al. Poster ESC Barcelona 2017</a:t>
            </a:r>
          </a:p>
        </p:txBody>
      </p:sp>
      <p:sp>
        <p:nvSpPr>
          <p:cNvPr id="40" name="Rectangle 19"/>
          <p:cNvSpPr>
            <a:spLocks noChangeArrowheads="1"/>
          </p:cNvSpPr>
          <p:nvPr/>
        </p:nvSpPr>
        <p:spPr bwMode="auto">
          <a:xfrm>
            <a:off x="6665299" y="4737342"/>
            <a:ext cx="64115" cy="145711"/>
          </a:xfrm>
          <a:prstGeom prst="rect">
            <a:avLst/>
          </a:prstGeom>
          <a:solidFill>
            <a:srgbClr val="FC00F2"/>
          </a:solidFill>
          <a:ln w="9525">
            <a:solidFill>
              <a:srgbClr val="FC00F2"/>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cxnSp>
        <p:nvCxnSpPr>
          <p:cNvPr id="76" name="Straight Arrow Connector 75"/>
          <p:cNvCxnSpPr/>
          <p:nvPr/>
        </p:nvCxnSpPr>
        <p:spPr bwMode="auto">
          <a:xfrm flipH="1">
            <a:off x="6673326" y="4810769"/>
            <a:ext cx="2075436" cy="0"/>
          </a:xfrm>
          <a:prstGeom prst="straightConnector1">
            <a:avLst/>
          </a:prstGeom>
          <a:solidFill>
            <a:schemeClr val="accent1"/>
          </a:solidFill>
          <a:ln w="28575" cap="flat" cmpd="sng" algn="ctr">
            <a:solidFill>
              <a:srgbClr val="FC00F2"/>
            </a:solidFill>
            <a:prstDash val="solid"/>
            <a:round/>
            <a:headEnd type="none" w="med" len="med"/>
            <a:tailEnd type="arrow"/>
          </a:ln>
          <a:effectLst/>
        </p:spPr>
      </p:cxnSp>
      <p:sp>
        <p:nvSpPr>
          <p:cNvPr id="20" name="Text Box 4"/>
          <p:cNvSpPr txBox="1">
            <a:spLocks noChangeArrowheads="1"/>
          </p:cNvSpPr>
          <p:nvPr/>
        </p:nvSpPr>
        <p:spPr bwMode="auto">
          <a:xfrm>
            <a:off x="6997581" y="5789440"/>
            <a:ext cx="1234678"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i="1">
                <a:solidFill>
                  <a:schemeClr val="tx2"/>
                </a:solidFill>
                <a:latin typeface="Arial" charset="0"/>
                <a:ea typeface="ＭＳ Ｐゴシック" charset="0"/>
                <a:cs typeface="ＭＳ Ｐゴシック" charset="0"/>
              </a:defRPr>
            </a:lvl1pPr>
            <a:lvl2pPr marL="742950" indent="-285750">
              <a:defRPr sz="2400" b="1" i="1">
                <a:solidFill>
                  <a:schemeClr val="tx2"/>
                </a:solidFill>
                <a:latin typeface="Arial" charset="0"/>
                <a:ea typeface="ＭＳ Ｐゴシック" charset="0"/>
              </a:defRPr>
            </a:lvl2pPr>
            <a:lvl3pPr marL="1143000" indent="-228600">
              <a:defRPr sz="2400" b="1" i="1">
                <a:solidFill>
                  <a:schemeClr val="tx2"/>
                </a:solidFill>
                <a:latin typeface="Arial" charset="0"/>
                <a:ea typeface="ＭＳ Ｐゴシック" charset="0"/>
              </a:defRPr>
            </a:lvl3pPr>
            <a:lvl4pPr marL="1600200" indent="-228600">
              <a:defRPr sz="2400" b="1" i="1">
                <a:solidFill>
                  <a:schemeClr val="tx2"/>
                </a:solidFill>
                <a:latin typeface="Arial" charset="0"/>
                <a:ea typeface="ＭＳ Ｐゴシック" charset="0"/>
              </a:defRPr>
            </a:lvl4pPr>
            <a:lvl5pPr marL="2057400" indent="-228600">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defRPr sz="2400" b="1" i="1">
                <a:solidFill>
                  <a:schemeClr val="tx2"/>
                </a:solidFill>
                <a:latin typeface="Arial" charset="0"/>
                <a:ea typeface="ＭＳ Ｐゴシック" charset="0"/>
              </a:defRPr>
            </a:lvl9pPr>
          </a:lstStyle>
          <a:p>
            <a:pPr algn="ctr" eaLnBrk="0" fontAlgn="base" hangingPunct="0">
              <a:spcBef>
                <a:spcPct val="50000"/>
              </a:spcBef>
              <a:spcAft>
                <a:spcPct val="0"/>
              </a:spcAft>
            </a:pPr>
            <a:r>
              <a:rPr lang="en-US" sz="1300" i="0" dirty="0">
                <a:solidFill>
                  <a:schemeClr val="tx1"/>
                </a:solidFill>
              </a:rPr>
              <a:t>NOAC Better</a:t>
            </a:r>
          </a:p>
        </p:txBody>
      </p:sp>
      <p:sp>
        <p:nvSpPr>
          <p:cNvPr id="21" name="Text Box 5"/>
          <p:cNvSpPr txBox="1">
            <a:spLocks noChangeArrowheads="1"/>
          </p:cNvSpPr>
          <p:nvPr/>
        </p:nvSpPr>
        <p:spPr bwMode="auto">
          <a:xfrm>
            <a:off x="8577682" y="5787806"/>
            <a:ext cx="175861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i="1">
                <a:solidFill>
                  <a:schemeClr val="tx2"/>
                </a:solidFill>
                <a:latin typeface="Arial" charset="0"/>
                <a:ea typeface="ＭＳ Ｐゴシック" charset="0"/>
                <a:cs typeface="ＭＳ Ｐゴシック" charset="0"/>
              </a:defRPr>
            </a:lvl1pPr>
            <a:lvl2pPr marL="742950" indent="-285750">
              <a:defRPr sz="2400" b="1" i="1">
                <a:solidFill>
                  <a:schemeClr val="tx2"/>
                </a:solidFill>
                <a:latin typeface="Arial" charset="0"/>
                <a:ea typeface="ＭＳ Ｐゴシック" charset="0"/>
              </a:defRPr>
            </a:lvl2pPr>
            <a:lvl3pPr marL="1143000" indent="-228600">
              <a:defRPr sz="2400" b="1" i="1">
                <a:solidFill>
                  <a:schemeClr val="tx2"/>
                </a:solidFill>
                <a:latin typeface="Arial" charset="0"/>
                <a:ea typeface="ＭＳ Ｐゴシック" charset="0"/>
              </a:defRPr>
            </a:lvl3pPr>
            <a:lvl4pPr marL="1600200" indent="-228600">
              <a:defRPr sz="2400" b="1" i="1">
                <a:solidFill>
                  <a:schemeClr val="tx2"/>
                </a:solidFill>
                <a:latin typeface="Arial" charset="0"/>
                <a:ea typeface="ＭＳ Ｐゴシック" charset="0"/>
              </a:defRPr>
            </a:lvl4pPr>
            <a:lvl5pPr marL="2057400" indent="-228600">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defRPr sz="2400" b="1" i="1">
                <a:solidFill>
                  <a:schemeClr val="tx2"/>
                </a:solidFill>
                <a:latin typeface="Arial" charset="0"/>
                <a:ea typeface="ＭＳ Ｐゴシック" charset="0"/>
              </a:defRPr>
            </a:lvl9pPr>
          </a:lstStyle>
          <a:p>
            <a:pPr algn="ctr" eaLnBrk="0" fontAlgn="base" hangingPunct="0">
              <a:spcBef>
                <a:spcPct val="50000"/>
              </a:spcBef>
              <a:spcAft>
                <a:spcPct val="0"/>
              </a:spcAft>
            </a:pPr>
            <a:r>
              <a:rPr lang="en-US" sz="1300" i="0" dirty="0">
                <a:solidFill>
                  <a:schemeClr val="tx1"/>
                </a:solidFill>
              </a:rPr>
              <a:t>Warfarin Better</a:t>
            </a:r>
          </a:p>
        </p:txBody>
      </p:sp>
      <p:sp>
        <p:nvSpPr>
          <p:cNvPr id="22" name="Rectangle 6"/>
          <p:cNvSpPr>
            <a:spLocks noChangeArrowheads="1"/>
          </p:cNvSpPr>
          <p:nvPr/>
        </p:nvSpPr>
        <p:spPr bwMode="auto">
          <a:xfrm>
            <a:off x="10251189" y="5610005"/>
            <a:ext cx="205171" cy="291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sz="1300" b="1" dirty="0">
                <a:latin typeface="Arial" charset="0"/>
                <a:ea typeface="ＭＳ Ｐゴシック" charset="0"/>
                <a:cs typeface="ＭＳ Ｐゴシック" charset="0"/>
              </a:rPr>
              <a:t>10</a:t>
            </a:r>
          </a:p>
        </p:txBody>
      </p:sp>
      <p:sp>
        <p:nvSpPr>
          <p:cNvPr id="23" name="Rectangle 8"/>
          <p:cNvSpPr>
            <a:spLocks noChangeArrowheads="1"/>
          </p:cNvSpPr>
          <p:nvPr/>
        </p:nvSpPr>
        <p:spPr bwMode="auto">
          <a:xfrm>
            <a:off x="6570740" y="5610005"/>
            <a:ext cx="205171" cy="291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CA" sz="1300" b="1" dirty="0">
                <a:latin typeface="Arial" charset="0"/>
                <a:ea typeface="ＭＳ Ｐゴシック" charset="0"/>
                <a:cs typeface="ＭＳ Ｐゴシック" charset="0"/>
              </a:rPr>
              <a:t>0.1</a:t>
            </a:r>
            <a:endParaRPr lang="en-US" sz="1300" b="1" dirty="0">
              <a:latin typeface="Arial" charset="0"/>
              <a:ea typeface="ＭＳ Ｐゴシック" charset="0"/>
              <a:cs typeface="ＭＳ Ｐゴシック" charset="0"/>
            </a:endParaRPr>
          </a:p>
        </p:txBody>
      </p:sp>
      <p:sp>
        <p:nvSpPr>
          <p:cNvPr id="24" name="Rectangle 11"/>
          <p:cNvSpPr>
            <a:spLocks noChangeArrowheads="1"/>
          </p:cNvSpPr>
          <p:nvPr/>
        </p:nvSpPr>
        <p:spPr bwMode="auto">
          <a:xfrm>
            <a:off x="8408120" y="5628642"/>
            <a:ext cx="207004" cy="291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CA" sz="1300" b="1">
                <a:latin typeface="Arial" charset="0"/>
                <a:ea typeface="ＭＳ Ｐゴシック" charset="0"/>
                <a:cs typeface="ＭＳ Ｐゴシック" charset="0"/>
              </a:rPr>
              <a:t>1.0</a:t>
            </a:r>
            <a:endParaRPr lang="en-US" sz="1300" b="1">
              <a:latin typeface="Arial" charset="0"/>
              <a:ea typeface="ＭＳ Ｐゴシック" charset="0"/>
              <a:cs typeface="ＭＳ Ｐゴシック" charset="0"/>
            </a:endParaRPr>
          </a:p>
        </p:txBody>
      </p:sp>
      <p:sp>
        <p:nvSpPr>
          <p:cNvPr id="25" name="Line 14"/>
          <p:cNvSpPr>
            <a:spLocks noChangeShapeType="1"/>
          </p:cNvSpPr>
          <p:nvPr/>
        </p:nvSpPr>
        <p:spPr bwMode="auto">
          <a:xfrm>
            <a:off x="6673326" y="5506458"/>
            <a:ext cx="0" cy="133851"/>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26" name="Line 15"/>
          <p:cNvSpPr>
            <a:spLocks noChangeShapeType="1"/>
          </p:cNvSpPr>
          <p:nvPr/>
        </p:nvSpPr>
        <p:spPr bwMode="auto">
          <a:xfrm>
            <a:off x="7558125"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27" name="Line 17"/>
          <p:cNvSpPr>
            <a:spLocks noChangeShapeType="1"/>
          </p:cNvSpPr>
          <p:nvPr/>
        </p:nvSpPr>
        <p:spPr bwMode="auto">
          <a:xfrm>
            <a:off x="8512538" y="5506458"/>
            <a:ext cx="0" cy="133851"/>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28" name="Line 18"/>
          <p:cNvSpPr>
            <a:spLocks noChangeShapeType="1"/>
          </p:cNvSpPr>
          <p:nvPr/>
        </p:nvSpPr>
        <p:spPr bwMode="auto">
          <a:xfrm flipH="1">
            <a:off x="8516202" y="1924680"/>
            <a:ext cx="5495" cy="3585165"/>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29" name="Rectangle 19"/>
          <p:cNvSpPr>
            <a:spLocks noChangeArrowheads="1"/>
          </p:cNvSpPr>
          <p:nvPr/>
        </p:nvSpPr>
        <p:spPr bwMode="auto">
          <a:xfrm>
            <a:off x="8370212" y="2264884"/>
            <a:ext cx="64115" cy="145711"/>
          </a:xfrm>
          <a:prstGeom prst="rect">
            <a:avLst/>
          </a:prstGeom>
          <a:solidFill>
            <a:schemeClr val="accent2">
              <a:lumMod val="75000"/>
            </a:schemeClr>
          </a:solidFill>
          <a:ln w="9525">
            <a:solidFill>
              <a:schemeClr val="accent2">
                <a:lumMod val="75000"/>
              </a:schemeClr>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0" name="Rectangle 20"/>
          <p:cNvSpPr>
            <a:spLocks noChangeArrowheads="1"/>
          </p:cNvSpPr>
          <p:nvPr/>
        </p:nvSpPr>
        <p:spPr bwMode="auto">
          <a:xfrm>
            <a:off x="8997477" y="2543770"/>
            <a:ext cx="64115" cy="145711"/>
          </a:xfrm>
          <a:prstGeom prst="rect">
            <a:avLst/>
          </a:prstGeom>
          <a:solidFill>
            <a:srgbClr val="FF0000"/>
          </a:solidFill>
          <a:ln w="9525">
            <a:solidFill>
              <a:srgbClr val="FF0000"/>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1" name="Rectangle 21"/>
          <p:cNvSpPr>
            <a:spLocks noChangeArrowheads="1"/>
          </p:cNvSpPr>
          <p:nvPr/>
        </p:nvSpPr>
        <p:spPr bwMode="auto">
          <a:xfrm>
            <a:off x="7627717" y="3581999"/>
            <a:ext cx="64117" cy="145711"/>
          </a:xfrm>
          <a:prstGeom prst="rect">
            <a:avLst/>
          </a:prstGeom>
          <a:solidFill>
            <a:srgbClr val="FF0000"/>
          </a:solidFill>
          <a:ln w="9525">
            <a:solidFill>
              <a:srgbClr val="FF0000"/>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2" name="Rectangle 22"/>
          <p:cNvSpPr>
            <a:spLocks noChangeArrowheads="1"/>
          </p:cNvSpPr>
          <p:nvPr/>
        </p:nvSpPr>
        <p:spPr bwMode="auto">
          <a:xfrm>
            <a:off x="8332983" y="4317654"/>
            <a:ext cx="64115" cy="145711"/>
          </a:xfrm>
          <a:prstGeom prst="rect">
            <a:avLst/>
          </a:prstGeom>
          <a:solidFill>
            <a:schemeClr val="accent6">
              <a:lumMod val="50000"/>
            </a:schemeClr>
          </a:solidFill>
          <a:ln w="9525">
            <a:solidFill>
              <a:schemeClr val="accent6">
                <a:lumMod val="50000"/>
              </a:schemeClr>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3" name="Line 23"/>
          <p:cNvSpPr>
            <a:spLocks noChangeShapeType="1"/>
          </p:cNvSpPr>
          <p:nvPr/>
        </p:nvSpPr>
        <p:spPr bwMode="auto">
          <a:xfrm>
            <a:off x="6669859" y="5501374"/>
            <a:ext cx="3701388" cy="15248"/>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4" name="Line 24"/>
          <p:cNvSpPr>
            <a:spLocks noChangeShapeType="1"/>
          </p:cNvSpPr>
          <p:nvPr/>
        </p:nvSpPr>
        <p:spPr bwMode="auto">
          <a:xfrm>
            <a:off x="10355607" y="5516624"/>
            <a:ext cx="0" cy="133851"/>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5" name="Line 26"/>
          <p:cNvSpPr>
            <a:spLocks noChangeShapeType="1"/>
          </p:cNvSpPr>
          <p:nvPr/>
        </p:nvSpPr>
        <p:spPr bwMode="auto">
          <a:xfrm>
            <a:off x="6682484" y="5516624"/>
            <a:ext cx="0" cy="133851"/>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6" name="Line 27"/>
          <p:cNvSpPr>
            <a:spLocks noChangeShapeType="1"/>
          </p:cNvSpPr>
          <p:nvPr/>
        </p:nvSpPr>
        <p:spPr bwMode="auto">
          <a:xfrm>
            <a:off x="7243041" y="5516623"/>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7" name="Line 29"/>
          <p:cNvSpPr>
            <a:spLocks noChangeShapeType="1"/>
          </p:cNvSpPr>
          <p:nvPr/>
        </p:nvSpPr>
        <p:spPr bwMode="auto">
          <a:xfrm>
            <a:off x="8518033" y="5516624"/>
            <a:ext cx="0" cy="133851"/>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39" name="Rectangle 19"/>
          <p:cNvSpPr>
            <a:spLocks noChangeArrowheads="1"/>
          </p:cNvSpPr>
          <p:nvPr/>
        </p:nvSpPr>
        <p:spPr bwMode="auto">
          <a:xfrm>
            <a:off x="9176935" y="3169879"/>
            <a:ext cx="64115" cy="145711"/>
          </a:xfrm>
          <a:prstGeom prst="rect">
            <a:avLst/>
          </a:prstGeom>
          <a:solidFill>
            <a:srgbClr val="0070C0"/>
          </a:solidFill>
          <a:ln w="9525">
            <a:solidFill>
              <a:srgbClr val="0070C0"/>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1" name="Line 15"/>
          <p:cNvSpPr>
            <a:spLocks noChangeShapeType="1"/>
          </p:cNvSpPr>
          <p:nvPr/>
        </p:nvSpPr>
        <p:spPr bwMode="auto">
          <a:xfrm>
            <a:off x="7785279"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2" name="Line 15"/>
          <p:cNvSpPr>
            <a:spLocks noChangeShapeType="1"/>
          </p:cNvSpPr>
          <p:nvPr/>
        </p:nvSpPr>
        <p:spPr bwMode="auto">
          <a:xfrm>
            <a:off x="7961140"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3" name="Line 15"/>
          <p:cNvSpPr>
            <a:spLocks noChangeShapeType="1"/>
          </p:cNvSpPr>
          <p:nvPr/>
        </p:nvSpPr>
        <p:spPr bwMode="auto">
          <a:xfrm>
            <a:off x="8107691"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4" name="Line 15"/>
          <p:cNvSpPr>
            <a:spLocks noChangeShapeType="1"/>
          </p:cNvSpPr>
          <p:nvPr/>
        </p:nvSpPr>
        <p:spPr bwMode="auto">
          <a:xfrm>
            <a:off x="8232259"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5" name="Line 15"/>
          <p:cNvSpPr>
            <a:spLocks noChangeShapeType="1"/>
          </p:cNvSpPr>
          <p:nvPr/>
        </p:nvSpPr>
        <p:spPr bwMode="auto">
          <a:xfrm>
            <a:off x="8334845"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6" name="Line 15"/>
          <p:cNvSpPr>
            <a:spLocks noChangeShapeType="1"/>
          </p:cNvSpPr>
          <p:nvPr/>
        </p:nvSpPr>
        <p:spPr bwMode="auto">
          <a:xfrm>
            <a:off x="8430103"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7" name="Line 15"/>
          <p:cNvSpPr>
            <a:spLocks noChangeShapeType="1"/>
          </p:cNvSpPr>
          <p:nvPr/>
        </p:nvSpPr>
        <p:spPr bwMode="auto">
          <a:xfrm>
            <a:off x="9382683"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8" name="Line 27"/>
          <p:cNvSpPr>
            <a:spLocks noChangeShapeType="1"/>
          </p:cNvSpPr>
          <p:nvPr/>
        </p:nvSpPr>
        <p:spPr bwMode="auto">
          <a:xfrm>
            <a:off x="9067599"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49" name="Line 15"/>
          <p:cNvSpPr>
            <a:spLocks noChangeShapeType="1"/>
          </p:cNvSpPr>
          <p:nvPr/>
        </p:nvSpPr>
        <p:spPr bwMode="auto">
          <a:xfrm>
            <a:off x="9609836"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0" name="Line 15"/>
          <p:cNvSpPr>
            <a:spLocks noChangeShapeType="1"/>
          </p:cNvSpPr>
          <p:nvPr/>
        </p:nvSpPr>
        <p:spPr bwMode="auto">
          <a:xfrm>
            <a:off x="9785697"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1" name="Line 15"/>
          <p:cNvSpPr>
            <a:spLocks noChangeShapeType="1"/>
          </p:cNvSpPr>
          <p:nvPr/>
        </p:nvSpPr>
        <p:spPr bwMode="auto">
          <a:xfrm>
            <a:off x="9932248"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2" name="Line 15"/>
          <p:cNvSpPr>
            <a:spLocks noChangeShapeType="1"/>
          </p:cNvSpPr>
          <p:nvPr/>
        </p:nvSpPr>
        <p:spPr bwMode="auto">
          <a:xfrm>
            <a:off x="10056816"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3" name="Line 15"/>
          <p:cNvSpPr>
            <a:spLocks noChangeShapeType="1"/>
          </p:cNvSpPr>
          <p:nvPr/>
        </p:nvSpPr>
        <p:spPr bwMode="auto">
          <a:xfrm>
            <a:off x="10159402"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4" name="Line 15"/>
          <p:cNvSpPr>
            <a:spLocks noChangeShapeType="1"/>
          </p:cNvSpPr>
          <p:nvPr/>
        </p:nvSpPr>
        <p:spPr bwMode="auto">
          <a:xfrm>
            <a:off x="10254660" y="5516847"/>
            <a:ext cx="0" cy="76844"/>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55" name="Rectangle 20"/>
          <p:cNvSpPr>
            <a:spLocks noChangeArrowheads="1"/>
          </p:cNvSpPr>
          <p:nvPr/>
        </p:nvSpPr>
        <p:spPr bwMode="auto">
          <a:xfrm>
            <a:off x="8252328" y="3873993"/>
            <a:ext cx="64115" cy="145711"/>
          </a:xfrm>
          <a:prstGeom prst="rect">
            <a:avLst/>
          </a:prstGeom>
          <a:solidFill>
            <a:srgbClr val="0070C0"/>
          </a:solidFill>
          <a:ln w="9525">
            <a:solidFill>
              <a:srgbClr val="0070C0"/>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cxnSp>
        <p:nvCxnSpPr>
          <p:cNvPr id="4" name="Straight Connector 3"/>
          <p:cNvCxnSpPr/>
          <p:nvPr/>
        </p:nvCxnSpPr>
        <p:spPr bwMode="auto">
          <a:xfrm>
            <a:off x="7439576" y="2339269"/>
            <a:ext cx="2170261"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p:spPr>
      </p:cxnSp>
      <p:cxnSp>
        <p:nvCxnSpPr>
          <p:cNvPr id="6" name="Straight Arrow Connector 5"/>
          <p:cNvCxnSpPr/>
          <p:nvPr/>
        </p:nvCxnSpPr>
        <p:spPr bwMode="auto">
          <a:xfrm>
            <a:off x="7136703" y="2609148"/>
            <a:ext cx="3218904" cy="1524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7349202" y="3227858"/>
            <a:ext cx="3006405" cy="15249"/>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cxnSp>
        <p:nvCxnSpPr>
          <p:cNvPr id="10" name="Straight Arrow Connector 9"/>
          <p:cNvCxnSpPr/>
          <p:nvPr/>
        </p:nvCxnSpPr>
        <p:spPr bwMode="auto">
          <a:xfrm flipH="1">
            <a:off x="6669860" y="3657051"/>
            <a:ext cx="2391733"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Connector 11"/>
          <p:cNvCxnSpPr/>
          <p:nvPr/>
        </p:nvCxnSpPr>
        <p:spPr bwMode="auto">
          <a:xfrm>
            <a:off x="7136703" y="3944477"/>
            <a:ext cx="2403433"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cxnSp>
        <p:nvCxnSpPr>
          <p:cNvPr id="17" name="Straight Connector 16"/>
          <p:cNvCxnSpPr/>
          <p:nvPr/>
        </p:nvCxnSpPr>
        <p:spPr bwMode="auto">
          <a:xfrm>
            <a:off x="7691834" y="4385947"/>
            <a:ext cx="1305644" cy="0"/>
          </a:xfrm>
          <a:prstGeom prst="line">
            <a:avLst/>
          </a:prstGeom>
          <a:solidFill>
            <a:schemeClr val="accent1"/>
          </a:solidFill>
          <a:ln w="28575" cap="flat" cmpd="sng" algn="ctr">
            <a:solidFill>
              <a:schemeClr val="accent6">
                <a:lumMod val="50000"/>
              </a:schemeClr>
            </a:solidFill>
            <a:prstDash val="solid"/>
            <a:round/>
            <a:headEnd type="none" w="med" len="med"/>
            <a:tailEnd type="none" w="med" len="med"/>
          </a:ln>
          <a:effectLst/>
        </p:spPr>
      </p:cxnSp>
      <p:sp>
        <p:nvSpPr>
          <p:cNvPr id="58" name="Title 1">
            <a:extLst>
              <a:ext uri="{FF2B5EF4-FFF2-40B4-BE49-F238E27FC236}">
                <a16:creationId xmlns:a16="http://schemas.microsoft.com/office/drawing/2014/main" id="{2C805C6A-50B5-114B-A63F-B091AF76E5DF}"/>
              </a:ext>
            </a:extLst>
          </p:cNvPr>
          <p:cNvSpPr txBox="1">
            <a:spLocks/>
          </p:cNvSpPr>
          <p:nvPr/>
        </p:nvSpPr>
        <p:spPr>
          <a:xfrm>
            <a:off x="466008" y="288000"/>
            <a:ext cx="11259984" cy="1216935"/>
          </a:xfrm>
          <a:prstGeom prst="rect">
            <a:avLst/>
          </a:prstGeom>
        </p:spPr>
        <p:txBody>
          <a:bodyPr/>
          <a:lstStyle>
            <a:lvl1pPr algn="l" defTabSz="914400" rtl="0" eaLnBrk="1" latinLnBrk="0" hangingPunct="1">
              <a:lnSpc>
                <a:spcPct val="90000"/>
              </a:lnSpc>
              <a:spcBef>
                <a:spcPct val="0"/>
              </a:spcBef>
              <a:buNone/>
              <a:defRPr sz="3800" kern="1200" baseline="0">
                <a:solidFill>
                  <a:schemeClr val="accent1"/>
                </a:solidFill>
                <a:latin typeface="+mj-lt"/>
                <a:ea typeface="+mj-ea"/>
                <a:cs typeface="+mj-cs"/>
              </a:defRPr>
            </a:lvl1pPr>
          </a:lstStyle>
          <a:p>
            <a:pPr algn="ctr"/>
            <a:r>
              <a:rPr lang="en-CA" sz="4400" b="1" dirty="0">
                <a:solidFill>
                  <a:srgbClr val="941100"/>
                </a:solidFill>
              </a:rPr>
              <a:t>STROKE/SE WITHIN 30 DAYS POST CV</a:t>
            </a:r>
          </a:p>
          <a:p>
            <a:pPr algn="ctr"/>
            <a:r>
              <a:rPr lang="en-CA" sz="4400" b="1" dirty="0">
                <a:solidFill>
                  <a:srgbClr val="941100"/>
                </a:solidFill>
              </a:rPr>
              <a:t>AD-WARFARIN VERSUS NOAC  THERAPY</a:t>
            </a:r>
          </a:p>
        </p:txBody>
      </p:sp>
      <p:sp>
        <p:nvSpPr>
          <p:cNvPr id="61" name="Text Box 3">
            <a:extLst>
              <a:ext uri="{FF2B5EF4-FFF2-40B4-BE49-F238E27FC236}">
                <a16:creationId xmlns:a16="http://schemas.microsoft.com/office/drawing/2014/main" id="{9F1F49EB-9953-024E-9823-57D0B7284727}"/>
              </a:ext>
            </a:extLst>
          </p:cNvPr>
          <p:cNvSpPr txBox="1">
            <a:spLocks noChangeArrowheads="1"/>
          </p:cNvSpPr>
          <p:nvPr/>
        </p:nvSpPr>
        <p:spPr bwMode="auto">
          <a:xfrm>
            <a:off x="1604948" y="4632046"/>
            <a:ext cx="4407102" cy="3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230188" algn="l"/>
                <a:tab pos="2395538" algn="l"/>
              </a:tabLst>
              <a:defRPr sz="2400" b="1" i="1">
                <a:solidFill>
                  <a:schemeClr val="tx2"/>
                </a:solidFill>
                <a:latin typeface="Arial" charset="0"/>
                <a:ea typeface="ＭＳ Ｐゴシック" charset="0"/>
                <a:cs typeface="ＭＳ Ｐゴシック" charset="0"/>
              </a:defRPr>
            </a:lvl1pPr>
            <a:lvl2pPr marL="742950" indent="-285750">
              <a:tabLst>
                <a:tab pos="230188" algn="l"/>
                <a:tab pos="2395538" algn="l"/>
              </a:tabLst>
              <a:defRPr sz="2400" b="1" i="1">
                <a:solidFill>
                  <a:schemeClr val="tx2"/>
                </a:solidFill>
                <a:latin typeface="Arial" charset="0"/>
                <a:ea typeface="ＭＳ Ｐゴシック" charset="0"/>
              </a:defRPr>
            </a:lvl2pPr>
            <a:lvl3pPr marL="1143000" indent="-228600">
              <a:tabLst>
                <a:tab pos="230188" algn="l"/>
                <a:tab pos="2395538" algn="l"/>
              </a:tabLst>
              <a:defRPr sz="2400" b="1" i="1">
                <a:solidFill>
                  <a:schemeClr val="tx2"/>
                </a:solidFill>
                <a:latin typeface="Arial" charset="0"/>
                <a:ea typeface="ＭＳ Ｐゴシック" charset="0"/>
              </a:defRPr>
            </a:lvl3pPr>
            <a:lvl4pPr marL="1600200" indent="-228600">
              <a:tabLst>
                <a:tab pos="230188" algn="l"/>
                <a:tab pos="2395538" algn="l"/>
              </a:tabLst>
              <a:defRPr sz="2400" b="1" i="1">
                <a:solidFill>
                  <a:schemeClr val="tx2"/>
                </a:solidFill>
                <a:latin typeface="Arial" charset="0"/>
                <a:ea typeface="ＭＳ Ｐゴシック" charset="0"/>
              </a:defRPr>
            </a:lvl4pPr>
            <a:lvl5pPr marL="2057400" indent="-228600">
              <a:tabLst>
                <a:tab pos="230188" algn="l"/>
                <a:tab pos="2395538" algn="l"/>
              </a:tabLst>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9pPr>
          </a:lstStyle>
          <a:p>
            <a:pPr eaLnBrk="0" fontAlgn="base" hangingPunct="0">
              <a:lnSpc>
                <a:spcPct val="120000"/>
              </a:lnSpc>
              <a:spcAft>
                <a:spcPct val="0"/>
              </a:spcAft>
            </a:pPr>
            <a:r>
              <a:rPr lang="en-US" sz="1600" i="0" dirty="0">
                <a:solidFill>
                  <a:srgbClr val="FC00F2"/>
                </a:solidFill>
                <a:sym typeface="Symbol" charset="0"/>
              </a:rPr>
              <a:t>EMANATE (</a:t>
            </a:r>
            <a:r>
              <a:rPr lang="en-US" sz="1600" i="0" dirty="0" err="1">
                <a:solidFill>
                  <a:srgbClr val="FC00F2"/>
                </a:solidFill>
                <a:sym typeface="Symbol" charset="0"/>
              </a:rPr>
              <a:t>apixa</a:t>
            </a:r>
            <a:r>
              <a:rPr lang="en-US" sz="1600" i="0" dirty="0">
                <a:solidFill>
                  <a:srgbClr val="FC00F2"/>
                </a:solidFill>
                <a:sym typeface="Symbol" charset="0"/>
              </a:rPr>
              <a:t>)	 0.08 (0.01-1.34)</a:t>
            </a:r>
          </a:p>
        </p:txBody>
      </p:sp>
      <p:sp>
        <p:nvSpPr>
          <p:cNvPr id="63" name="Text Box 3">
            <a:extLst>
              <a:ext uri="{FF2B5EF4-FFF2-40B4-BE49-F238E27FC236}">
                <a16:creationId xmlns:a16="http://schemas.microsoft.com/office/drawing/2014/main" id="{9FA5AEDC-73C5-E242-9318-2A1041ABA329}"/>
              </a:ext>
            </a:extLst>
          </p:cNvPr>
          <p:cNvSpPr txBox="1">
            <a:spLocks noChangeArrowheads="1"/>
          </p:cNvSpPr>
          <p:nvPr/>
        </p:nvSpPr>
        <p:spPr bwMode="auto">
          <a:xfrm>
            <a:off x="1605600" y="4183211"/>
            <a:ext cx="4407102" cy="36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230188" algn="l"/>
                <a:tab pos="2395538" algn="l"/>
              </a:tabLst>
              <a:defRPr sz="2400" b="1" i="1">
                <a:solidFill>
                  <a:schemeClr val="tx2"/>
                </a:solidFill>
                <a:latin typeface="Arial" charset="0"/>
                <a:ea typeface="ＭＳ Ｐゴシック" charset="0"/>
                <a:cs typeface="ＭＳ Ｐゴシック" charset="0"/>
              </a:defRPr>
            </a:lvl1pPr>
            <a:lvl2pPr marL="742950" indent="-285750">
              <a:tabLst>
                <a:tab pos="230188" algn="l"/>
                <a:tab pos="2395538" algn="l"/>
              </a:tabLst>
              <a:defRPr sz="2400" b="1" i="1">
                <a:solidFill>
                  <a:schemeClr val="tx2"/>
                </a:solidFill>
                <a:latin typeface="Arial" charset="0"/>
                <a:ea typeface="ＭＳ Ｐゴシック" charset="0"/>
              </a:defRPr>
            </a:lvl2pPr>
            <a:lvl3pPr marL="1143000" indent="-228600">
              <a:tabLst>
                <a:tab pos="230188" algn="l"/>
                <a:tab pos="2395538" algn="l"/>
              </a:tabLst>
              <a:defRPr sz="2400" b="1" i="1">
                <a:solidFill>
                  <a:schemeClr val="tx2"/>
                </a:solidFill>
                <a:latin typeface="Arial" charset="0"/>
                <a:ea typeface="ＭＳ Ｐゴシック" charset="0"/>
              </a:defRPr>
            </a:lvl3pPr>
            <a:lvl4pPr marL="1600200" indent="-228600">
              <a:tabLst>
                <a:tab pos="230188" algn="l"/>
                <a:tab pos="2395538" algn="l"/>
              </a:tabLst>
              <a:defRPr sz="2400" b="1" i="1">
                <a:solidFill>
                  <a:schemeClr val="tx2"/>
                </a:solidFill>
                <a:latin typeface="Arial" charset="0"/>
                <a:ea typeface="ＭＳ Ｐゴシック" charset="0"/>
              </a:defRPr>
            </a:lvl4pPr>
            <a:lvl5pPr marL="2057400" indent="-228600">
              <a:tabLst>
                <a:tab pos="230188" algn="l"/>
                <a:tab pos="2395538" algn="l"/>
              </a:tabLst>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9pPr>
          </a:lstStyle>
          <a:p>
            <a:pPr eaLnBrk="0" fontAlgn="base" hangingPunct="0">
              <a:lnSpc>
                <a:spcPct val="120000"/>
              </a:lnSpc>
              <a:spcAft>
                <a:spcPct val="0"/>
              </a:spcAft>
            </a:pPr>
            <a:r>
              <a:rPr lang="en-US" sz="1600" i="0" dirty="0">
                <a:solidFill>
                  <a:schemeClr val="accent6">
                    <a:lumMod val="50000"/>
                  </a:schemeClr>
                </a:solidFill>
                <a:sym typeface="Symbol" charset="0"/>
              </a:rPr>
              <a:t>meta-analysis (all)          </a:t>
            </a:r>
            <a:r>
              <a:rPr lang="en-CA" sz="1600" i="0" dirty="0">
                <a:solidFill>
                  <a:schemeClr val="accent6">
                    <a:lumMod val="50000"/>
                  </a:schemeClr>
                </a:solidFill>
                <a:sym typeface="Symbol" charset="0"/>
              </a:rPr>
              <a:t>  0.82 (0.38-1.75)</a:t>
            </a:r>
          </a:p>
        </p:txBody>
      </p:sp>
      <p:sp>
        <p:nvSpPr>
          <p:cNvPr id="65" name="Text Box 3">
            <a:extLst>
              <a:ext uri="{FF2B5EF4-FFF2-40B4-BE49-F238E27FC236}">
                <a16:creationId xmlns:a16="http://schemas.microsoft.com/office/drawing/2014/main" id="{80E1E171-445E-264A-95F2-845198459D48}"/>
              </a:ext>
            </a:extLst>
          </p:cNvPr>
          <p:cNvSpPr txBox="1">
            <a:spLocks noChangeArrowheads="1"/>
          </p:cNvSpPr>
          <p:nvPr/>
        </p:nvSpPr>
        <p:spPr bwMode="auto">
          <a:xfrm>
            <a:off x="1605600" y="5072907"/>
            <a:ext cx="440710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230188" algn="l"/>
                <a:tab pos="2395538" algn="l"/>
              </a:tabLst>
              <a:defRPr sz="2400" b="1" i="1">
                <a:solidFill>
                  <a:schemeClr val="tx2"/>
                </a:solidFill>
                <a:latin typeface="Arial" charset="0"/>
                <a:ea typeface="ＭＳ Ｐゴシック" charset="0"/>
                <a:cs typeface="ＭＳ Ｐゴシック" charset="0"/>
              </a:defRPr>
            </a:lvl1pPr>
            <a:lvl2pPr marL="742950" indent="-285750">
              <a:tabLst>
                <a:tab pos="230188" algn="l"/>
                <a:tab pos="2395538" algn="l"/>
              </a:tabLst>
              <a:defRPr sz="2400" b="1" i="1">
                <a:solidFill>
                  <a:schemeClr val="tx2"/>
                </a:solidFill>
                <a:latin typeface="Arial" charset="0"/>
                <a:ea typeface="ＭＳ Ｐゴシック" charset="0"/>
              </a:defRPr>
            </a:lvl2pPr>
            <a:lvl3pPr marL="1143000" indent="-228600">
              <a:tabLst>
                <a:tab pos="230188" algn="l"/>
                <a:tab pos="2395538" algn="l"/>
              </a:tabLst>
              <a:defRPr sz="2400" b="1" i="1">
                <a:solidFill>
                  <a:schemeClr val="tx2"/>
                </a:solidFill>
                <a:latin typeface="Arial" charset="0"/>
                <a:ea typeface="ＭＳ Ｐゴシック" charset="0"/>
              </a:defRPr>
            </a:lvl3pPr>
            <a:lvl4pPr marL="1600200" indent="-228600">
              <a:tabLst>
                <a:tab pos="230188" algn="l"/>
                <a:tab pos="2395538" algn="l"/>
              </a:tabLst>
              <a:defRPr sz="2400" b="1" i="1">
                <a:solidFill>
                  <a:schemeClr val="tx2"/>
                </a:solidFill>
                <a:latin typeface="Arial" charset="0"/>
                <a:ea typeface="ＭＳ Ｐゴシック" charset="0"/>
              </a:defRPr>
            </a:lvl4pPr>
            <a:lvl5pPr marL="2057400" indent="-228600">
              <a:tabLst>
                <a:tab pos="230188" algn="l"/>
                <a:tab pos="2395538" algn="l"/>
              </a:tabLst>
              <a:defRPr sz="2400" b="1" i="1">
                <a:solidFill>
                  <a:schemeClr val="tx2"/>
                </a:solidFill>
                <a:latin typeface="Arial" charset="0"/>
                <a:ea typeface="ＭＳ Ｐゴシック" charset="0"/>
              </a:defRPr>
            </a:lvl5pPr>
            <a:lvl6pPr marL="25146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6pPr>
            <a:lvl7pPr marL="29718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7pPr>
            <a:lvl8pPr marL="34290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8pPr>
            <a:lvl9pPr marL="3886200" indent="-228600" eaLnBrk="0" fontAlgn="base" hangingPunct="0">
              <a:spcBef>
                <a:spcPct val="0"/>
              </a:spcBef>
              <a:spcAft>
                <a:spcPct val="0"/>
              </a:spcAft>
              <a:tabLst>
                <a:tab pos="230188" algn="l"/>
                <a:tab pos="2395538" algn="l"/>
              </a:tabLst>
              <a:defRPr sz="2400" b="1" i="1">
                <a:solidFill>
                  <a:schemeClr val="tx2"/>
                </a:solidFill>
                <a:latin typeface="Arial" charset="0"/>
                <a:ea typeface="ＭＳ Ｐゴシック" charset="0"/>
              </a:defRPr>
            </a:lvl9pPr>
          </a:lstStyle>
          <a:p>
            <a:pPr eaLnBrk="0" fontAlgn="base" hangingPunct="0">
              <a:spcAft>
                <a:spcPct val="0"/>
              </a:spcAft>
            </a:pPr>
            <a:r>
              <a:rPr lang="en-US" sz="1600" i="0" dirty="0">
                <a:solidFill>
                  <a:schemeClr val="accent6">
                    <a:lumMod val="50000"/>
                  </a:schemeClr>
                </a:solidFill>
                <a:sym typeface="Symbol" charset="0"/>
              </a:rPr>
              <a:t>combine X-E-E                  </a:t>
            </a:r>
            <a:r>
              <a:rPr lang="en-CA" sz="1600" i="0" dirty="0">
                <a:solidFill>
                  <a:schemeClr val="accent6">
                    <a:lumMod val="50000"/>
                  </a:schemeClr>
                </a:solidFill>
                <a:sym typeface="Symbol" charset="0"/>
              </a:rPr>
              <a:t>0.60 (</a:t>
            </a:r>
            <a:r>
              <a:rPr lang="en-CA" sz="1600" i="0" dirty="0">
                <a:solidFill>
                  <a:srgbClr val="7F5F1E"/>
                </a:solidFill>
                <a:sym typeface="Symbol" charset="0"/>
              </a:rPr>
              <a:t>0.26-1.22</a:t>
            </a:r>
            <a:r>
              <a:rPr lang="en-CA" sz="1600" i="0" dirty="0">
                <a:solidFill>
                  <a:schemeClr val="accent6">
                    <a:lumMod val="50000"/>
                  </a:schemeClr>
                </a:solidFill>
                <a:sym typeface="Symbol" charset="0"/>
              </a:rPr>
              <a:t>)</a:t>
            </a:r>
          </a:p>
        </p:txBody>
      </p:sp>
      <p:cxnSp>
        <p:nvCxnSpPr>
          <p:cNvPr id="11" name="Straight Connector 10">
            <a:extLst>
              <a:ext uri="{FF2B5EF4-FFF2-40B4-BE49-F238E27FC236}">
                <a16:creationId xmlns:a16="http://schemas.microsoft.com/office/drawing/2014/main" id="{9B1FA973-A809-3E4B-9263-FE2ADD81DBDF}"/>
              </a:ext>
            </a:extLst>
          </p:cNvPr>
          <p:cNvCxnSpPr/>
          <p:nvPr/>
        </p:nvCxnSpPr>
        <p:spPr>
          <a:xfrm>
            <a:off x="7439576" y="5246818"/>
            <a:ext cx="1309186" cy="847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6" name="Rectangle 22">
            <a:extLst>
              <a:ext uri="{FF2B5EF4-FFF2-40B4-BE49-F238E27FC236}">
                <a16:creationId xmlns:a16="http://schemas.microsoft.com/office/drawing/2014/main" id="{A05A7C04-181A-D447-9F76-8C6F4E0B7D25}"/>
              </a:ext>
            </a:extLst>
          </p:cNvPr>
          <p:cNvSpPr>
            <a:spLocks noChangeArrowheads="1"/>
          </p:cNvSpPr>
          <p:nvPr/>
        </p:nvSpPr>
        <p:spPr bwMode="auto">
          <a:xfrm>
            <a:off x="8078981" y="5184607"/>
            <a:ext cx="64115" cy="145711"/>
          </a:xfrm>
          <a:prstGeom prst="rect">
            <a:avLst/>
          </a:prstGeom>
          <a:solidFill>
            <a:schemeClr val="accent6">
              <a:lumMod val="50000"/>
            </a:schemeClr>
          </a:solidFill>
          <a:ln w="9525">
            <a:solidFill>
              <a:schemeClr val="accent6">
                <a:lumMod val="50000"/>
              </a:schemeClr>
            </a:solidFill>
            <a:miter lim="800000"/>
            <a:headEnd/>
            <a:tailEnd/>
          </a:ln>
        </p:spPr>
        <p:txBody>
          <a:bodyPr wrap="none" anchor="ctr"/>
          <a:lstStyle/>
          <a:p>
            <a:pPr eaLnBrk="0" fontAlgn="base" hangingPunct="0">
              <a:spcBef>
                <a:spcPct val="0"/>
              </a:spcBef>
              <a:spcAft>
                <a:spcPct val="0"/>
              </a:spcAft>
            </a:pPr>
            <a:endParaRPr lang="en-US" b="1" i="1">
              <a:solidFill>
                <a:srgbClr val="FFFF00"/>
              </a:solidFill>
              <a:latin typeface="Arial" charset="0"/>
              <a:ea typeface="ＭＳ Ｐゴシック" charset="0"/>
              <a:cs typeface="ＭＳ Ｐゴシック" charset="0"/>
            </a:endParaRPr>
          </a:p>
        </p:txBody>
      </p:sp>
      <p:sp>
        <p:nvSpPr>
          <p:cNvPr id="64" name="TextBox 63"/>
          <p:cNvSpPr txBox="1"/>
          <p:nvPr/>
        </p:nvSpPr>
        <p:spPr>
          <a:xfrm>
            <a:off x="1538115" y="2772963"/>
            <a:ext cx="8798177" cy="1754326"/>
          </a:xfrm>
          <a:prstGeom prst="rect">
            <a:avLst/>
          </a:prstGeom>
          <a:solidFill>
            <a:srgbClr val="000000"/>
          </a:solidFill>
          <a:ln w="28575" cmpd="sng">
            <a:solidFill>
              <a:schemeClr val="bg1"/>
            </a:solidFill>
          </a:ln>
        </p:spPr>
        <p:txBody>
          <a:bodyPr wrap="square" rtlCol="0">
            <a:spAutoFit/>
          </a:bodyPr>
          <a:lstStyle/>
          <a:p>
            <a:pPr algn="ctr"/>
            <a:endParaRPr lang="en-US" sz="2400" b="1" dirty="0">
              <a:solidFill>
                <a:schemeClr val="bg1"/>
              </a:solidFill>
              <a:latin typeface="Arial"/>
              <a:cs typeface="Arial"/>
            </a:endParaRPr>
          </a:p>
          <a:p>
            <a:pPr algn="ctr"/>
            <a:r>
              <a:rPr lang="en-US" sz="2400" b="1" dirty="0">
                <a:solidFill>
                  <a:schemeClr val="bg1"/>
                </a:solidFill>
                <a:latin typeface="Arial"/>
                <a:cs typeface="Arial"/>
              </a:rPr>
              <a:t>sample size for non-inferiority trial  would be 40 </a:t>
            </a:r>
            <a:r>
              <a:rPr lang="mr-IN" sz="2400" b="1" dirty="0">
                <a:solidFill>
                  <a:schemeClr val="bg1"/>
                </a:solidFill>
                <a:latin typeface="Arial"/>
                <a:cs typeface="Arial"/>
              </a:rPr>
              <a:t>–</a:t>
            </a:r>
            <a:r>
              <a:rPr lang="en-US" sz="2400" b="1" dirty="0">
                <a:solidFill>
                  <a:schemeClr val="bg1"/>
                </a:solidFill>
                <a:latin typeface="Arial"/>
                <a:cs typeface="Arial"/>
              </a:rPr>
              <a:t> 60 K</a:t>
            </a:r>
          </a:p>
          <a:p>
            <a:pPr algn="ctr"/>
            <a:r>
              <a:rPr lang="en-US" sz="2400" b="1" dirty="0">
                <a:solidFill>
                  <a:schemeClr val="bg1"/>
                </a:solidFill>
                <a:latin typeface="Arial"/>
                <a:cs typeface="Arial"/>
              </a:rPr>
              <a:t>these trials in aggregate involved 7,653 patients </a:t>
            </a:r>
          </a:p>
          <a:p>
            <a:pPr algn="ctr"/>
            <a:endParaRPr lang="en-US" sz="900" b="1" dirty="0">
              <a:solidFill>
                <a:schemeClr val="bg1"/>
              </a:solidFill>
              <a:latin typeface="Arial"/>
              <a:cs typeface="Arial"/>
            </a:endParaRPr>
          </a:p>
          <a:p>
            <a:pPr algn="ctr"/>
            <a:r>
              <a:rPr lang="en-US" sz="2400" b="1" dirty="0">
                <a:solidFill>
                  <a:schemeClr val="bg1"/>
                </a:solidFill>
                <a:latin typeface="Arial"/>
                <a:cs typeface="Arial"/>
              </a:rPr>
              <a:t> </a:t>
            </a:r>
            <a:endParaRPr lang="en-US" sz="2400" b="1" dirty="0">
              <a:solidFill>
                <a:srgbClr val="FFFFFF"/>
              </a:solidFill>
              <a:latin typeface="Arial"/>
              <a:cs typeface="Arial"/>
            </a:endParaRPr>
          </a:p>
        </p:txBody>
      </p:sp>
    </p:spTree>
    <p:extLst>
      <p:ext uri="{BB962C8B-B14F-4D97-AF65-F5344CB8AC3E}">
        <p14:creationId xmlns:p14="http://schemas.microsoft.com/office/powerpoint/2010/main" val="3321112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7" grpId="0"/>
      <p:bldP spid="40" grpId="0" animBg="1"/>
      <p:bldP spid="31" grpId="0" animBg="1"/>
      <p:bldP spid="32" grpId="0" animBg="1"/>
      <p:bldP spid="55" grpId="0" animBg="1"/>
      <p:bldP spid="65" grpId="0"/>
      <p:bldP spid="66" grpId="0" animBg="1"/>
      <p:bldP spid="6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771EE-8E1D-104B-9BCA-BD2464FF25FB}"/>
              </a:ext>
            </a:extLst>
          </p:cNvPr>
          <p:cNvSpPr>
            <a:spLocks noGrp="1"/>
          </p:cNvSpPr>
          <p:nvPr>
            <p:ph idx="1"/>
          </p:nvPr>
        </p:nvSpPr>
        <p:spPr>
          <a:xfrm>
            <a:off x="892174" y="1989224"/>
            <a:ext cx="10461626" cy="4351338"/>
          </a:xfrm>
        </p:spPr>
        <p:txBody>
          <a:bodyPr/>
          <a:lstStyle/>
          <a:p>
            <a:pPr marL="0" indent="0" algn="just">
              <a:lnSpc>
                <a:spcPct val="110000"/>
              </a:lnSpc>
              <a:buNone/>
            </a:pPr>
            <a:r>
              <a:rPr lang="en-CA" sz="2600" b="1" dirty="0"/>
              <a:t>Practical tip:</a:t>
            </a:r>
            <a:r>
              <a:rPr lang="en-CA" sz="2600" dirty="0"/>
              <a:t> When oral anticoagulation is to be used for only a short period (less than two months) current evidence does not substantiate either an efficacy or safety advantage for use of a NOAC over adjusted dose warfarin.  Nevertheless, the convenience of use of a NOAC over adjusted-dose warfarin in the peri-cardioversion period is substantial and the onset of therapeutic anticoagulation is nearly immediate with a NOAC while being delayed in the case of adjusted-dose warfarin. Accordingly, it is reasonable to use NOAC therapy in the peri-cardioversion period.</a:t>
            </a:r>
          </a:p>
          <a:p>
            <a:pPr marL="0" indent="0" algn="just">
              <a:lnSpc>
                <a:spcPct val="110000"/>
              </a:lnSpc>
              <a:buNone/>
            </a:pPr>
            <a:endParaRPr lang="en-US" sz="2800" dirty="0"/>
          </a:p>
        </p:txBody>
      </p:sp>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838200" y="288000"/>
            <a:ext cx="10515600" cy="1325563"/>
          </a:xfrm>
        </p:spPr>
        <p:txBody>
          <a:bodyPr/>
          <a:lstStyle/>
          <a:p>
            <a:pPr algn="ctr"/>
            <a:r>
              <a:rPr lang="en-CA" b="1" dirty="0">
                <a:solidFill>
                  <a:srgbClr val="941100"/>
                </a:solidFill>
              </a:rPr>
              <a:t>NEW CCS GUIDELINES: ANTICOAGULATION</a:t>
            </a:r>
            <a:br>
              <a:rPr lang="en-CA" b="1" dirty="0">
                <a:solidFill>
                  <a:srgbClr val="941100"/>
                </a:solidFill>
              </a:rPr>
            </a:br>
            <a:r>
              <a:rPr lang="en-CA" b="1" dirty="0">
                <a:solidFill>
                  <a:srgbClr val="941100"/>
                </a:solidFill>
              </a:rPr>
              <a:t>FOR CARDIOVERSION IN ACUTE AF</a:t>
            </a:r>
          </a:p>
        </p:txBody>
      </p:sp>
      <p:sp>
        <p:nvSpPr>
          <p:cNvPr id="6" name="Rectangle 5">
            <a:extLst>
              <a:ext uri="{FF2B5EF4-FFF2-40B4-BE49-F238E27FC236}">
                <a16:creationId xmlns:a16="http://schemas.microsoft.com/office/drawing/2014/main" id="{B2B0D870-6C6A-E24A-8B96-B8F7C051C3C8}"/>
              </a:ext>
            </a:extLst>
          </p:cNvPr>
          <p:cNvSpPr>
            <a:spLocks noChangeArrowheads="1"/>
          </p:cNvSpPr>
          <p:nvPr/>
        </p:nvSpPr>
        <p:spPr bwMode="auto">
          <a:xfrm>
            <a:off x="4611946" y="6020411"/>
            <a:ext cx="35814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b"/>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2018 (in press)</a:t>
            </a:r>
          </a:p>
        </p:txBody>
      </p:sp>
    </p:spTree>
    <p:extLst>
      <p:ext uri="{BB962C8B-B14F-4D97-AF65-F5344CB8AC3E}">
        <p14:creationId xmlns:p14="http://schemas.microsoft.com/office/powerpoint/2010/main" val="4292084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7E3037-95E2-444E-8C2F-2FD17BDF762B}"/>
              </a:ext>
            </a:extLst>
          </p:cNvPr>
          <p:cNvSpPr>
            <a:spLocks noGrp="1"/>
          </p:cNvSpPr>
          <p:nvPr>
            <p:ph type="title"/>
          </p:nvPr>
        </p:nvSpPr>
        <p:spPr>
          <a:xfrm>
            <a:off x="0" y="81813"/>
            <a:ext cx="12192000" cy="738521"/>
          </a:xfrm>
        </p:spPr>
        <p:txBody>
          <a:bodyPr>
            <a:normAutofit fontScale="90000"/>
          </a:bodyPr>
          <a:lstStyle/>
          <a:p>
            <a:pPr algn="ctr"/>
            <a:r>
              <a:rPr lang="en-CA" sz="3600" b="1" dirty="0">
                <a:solidFill>
                  <a:srgbClr val="941100"/>
                </a:solidFill>
              </a:rPr>
              <a:t>ANTICOAGULATION PATHWAY: CARDIOVERSION FOR AF OR FLUTTER</a:t>
            </a:r>
          </a:p>
        </p:txBody>
      </p:sp>
      <p:sp>
        <p:nvSpPr>
          <p:cNvPr id="6" name="Rectangle 5">
            <a:extLst>
              <a:ext uri="{FF2B5EF4-FFF2-40B4-BE49-F238E27FC236}">
                <a16:creationId xmlns:a16="http://schemas.microsoft.com/office/drawing/2014/main" id="{B2B0D870-6C6A-E24A-8B96-B8F7C051C3C8}"/>
              </a:ext>
            </a:extLst>
          </p:cNvPr>
          <p:cNvSpPr>
            <a:spLocks noChangeArrowheads="1"/>
          </p:cNvSpPr>
          <p:nvPr/>
        </p:nvSpPr>
        <p:spPr bwMode="auto">
          <a:xfrm>
            <a:off x="0" y="6232536"/>
            <a:ext cx="35814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b"/>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2018 (in press)</a:t>
            </a:r>
          </a:p>
        </p:txBody>
      </p:sp>
      <p:pic>
        <p:nvPicPr>
          <p:cNvPr id="7" name="Image 6">
            <a:extLst>
              <a:ext uri="{FF2B5EF4-FFF2-40B4-BE49-F238E27FC236}">
                <a16:creationId xmlns:a16="http://schemas.microsoft.com/office/drawing/2014/main" id="{4809D7EF-7F11-BB46-8AD3-892D9D75C83E}"/>
              </a:ext>
            </a:extLst>
          </p:cNvPr>
          <p:cNvPicPr>
            <a:picLocks noChangeAspect="1"/>
          </p:cNvPicPr>
          <p:nvPr/>
        </p:nvPicPr>
        <p:blipFill>
          <a:blip r:embed="rId2"/>
          <a:stretch>
            <a:fillRect/>
          </a:stretch>
        </p:blipFill>
        <p:spPr>
          <a:xfrm>
            <a:off x="1487053" y="738521"/>
            <a:ext cx="8976592" cy="5538355"/>
          </a:xfrm>
          <a:prstGeom prst="rect">
            <a:avLst/>
          </a:prstGeom>
        </p:spPr>
      </p:pic>
    </p:spTree>
    <p:extLst>
      <p:ext uri="{BB962C8B-B14F-4D97-AF65-F5344CB8AC3E}">
        <p14:creationId xmlns:p14="http://schemas.microsoft.com/office/powerpoint/2010/main" val="1057729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7B05-5B79-4F7B-849D-69F5D8E49935}"/>
              </a:ext>
            </a:extLst>
          </p:cNvPr>
          <p:cNvSpPr>
            <a:spLocks noGrp="1"/>
          </p:cNvSpPr>
          <p:nvPr>
            <p:ph type="title"/>
          </p:nvPr>
        </p:nvSpPr>
        <p:spPr>
          <a:xfrm>
            <a:off x="93518" y="1049482"/>
            <a:ext cx="12098482" cy="1943101"/>
          </a:xfrm>
        </p:spPr>
        <p:txBody>
          <a:bodyPr>
            <a:normAutofit/>
          </a:bodyPr>
          <a:lstStyle/>
          <a:p>
            <a:pPr algn="ctr"/>
            <a:r>
              <a:rPr lang="en-US" b="1" dirty="0">
                <a:solidFill>
                  <a:srgbClr val="941100"/>
                </a:solidFill>
              </a:rPr>
              <a:t> Integrated approach to the patient with AF and modifiable cardiovascular risk factors.</a:t>
            </a:r>
            <a:br>
              <a:rPr lang="en-US" b="1" dirty="0">
                <a:solidFill>
                  <a:srgbClr val="941100"/>
                </a:solidFill>
              </a:rPr>
            </a:br>
            <a:endParaRPr lang="en-CA" dirty="0">
              <a:solidFill>
                <a:srgbClr val="941100"/>
              </a:solidFill>
            </a:endParaRPr>
          </a:p>
        </p:txBody>
      </p:sp>
      <p:sp>
        <p:nvSpPr>
          <p:cNvPr id="3" name="Content Placeholder 2">
            <a:extLst>
              <a:ext uri="{FF2B5EF4-FFF2-40B4-BE49-F238E27FC236}">
                <a16:creationId xmlns:a16="http://schemas.microsoft.com/office/drawing/2014/main" id="{5B106308-6F9C-4CEF-8B8A-309DCD742B7B}"/>
              </a:ext>
            </a:extLst>
          </p:cNvPr>
          <p:cNvSpPr>
            <a:spLocks noGrp="1"/>
          </p:cNvSpPr>
          <p:nvPr>
            <p:ph idx="1"/>
          </p:nvPr>
        </p:nvSpPr>
        <p:spPr>
          <a:xfrm>
            <a:off x="3569670" y="3349869"/>
            <a:ext cx="5052647" cy="1046487"/>
          </a:xfrm>
        </p:spPr>
        <p:txBody>
          <a:bodyPr/>
          <a:lstStyle/>
          <a:p>
            <a:pPr marL="0" indent="0" algn="ctr">
              <a:buNone/>
            </a:pPr>
            <a:r>
              <a:rPr lang="en-CA" dirty="0"/>
              <a:t>Dr. </a:t>
            </a:r>
            <a:r>
              <a:rPr lang="en-CA" dirty="0" err="1"/>
              <a:t>Ratika</a:t>
            </a:r>
            <a:r>
              <a:rPr lang="en-CA" dirty="0"/>
              <a:t> Parkash</a:t>
            </a:r>
          </a:p>
        </p:txBody>
      </p:sp>
    </p:spTree>
    <p:extLst>
      <p:ext uri="{BB962C8B-B14F-4D97-AF65-F5344CB8AC3E}">
        <p14:creationId xmlns:p14="http://schemas.microsoft.com/office/powerpoint/2010/main" val="2793726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400"/>
            <a:ext cx="10515600" cy="1325563"/>
          </a:xfrm>
        </p:spPr>
        <p:txBody>
          <a:bodyPr/>
          <a:lstStyle/>
          <a:p>
            <a:pPr algn="ctr"/>
            <a:r>
              <a:rPr lang="en-US" b="1" dirty="0">
                <a:solidFill>
                  <a:srgbClr val="941100"/>
                </a:solidFill>
              </a:rPr>
              <a:t>Case – </a:t>
            </a:r>
            <a:r>
              <a:rPr lang="en-US" b="1" dirty="0" err="1">
                <a:solidFill>
                  <a:srgbClr val="941100"/>
                </a:solidFill>
              </a:rPr>
              <a:t>Mr</a:t>
            </a:r>
            <a:r>
              <a:rPr lang="en-US" b="1" dirty="0">
                <a:solidFill>
                  <a:srgbClr val="941100"/>
                </a:solidFill>
              </a:rPr>
              <a:t> RF</a:t>
            </a:r>
          </a:p>
        </p:txBody>
      </p:sp>
      <p:sp>
        <p:nvSpPr>
          <p:cNvPr id="3" name="Content Placeholder 2"/>
          <p:cNvSpPr>
            <a:spLocks noGrp="1"/>
          </p:cNvSpPr>
          <p:nvPr>
            <p:ph idx="1"/>
          </p:nvPr>
        </p:nvSpPr>
        <p:spPr>
          <a:xfrm>
            <a:off x="838199" y="1319349"/>
            <a:ext cx="10515600" cy="4667156"/>
          </a:xfrm>
        </p:spPr>
        <p:txBody>
          <a:bodyPr>
            <a:normAutofit fontScale="92500" lnSpcReduction="20000"/>
          </a:bodyPr>
          <a:lstStyle/>
          <a:p>
            <a:r>
              <a:rPr lang="en-US" dirty="0"/>
              <a:t>40 year old gentleman referred with a new diagnosis of atrial fibrillation</a:t>
            </a:r>
          </a:p>
          <a:p>
            <a:pPr lvl="1"/>
            <a:r>
              <a:rPr lang="en-US" dirty="0"/>
              <a:t>Chest pain, dizziness, tunnel vision, weakness</a:t>
            </a:r>
          </a:p>
          <a:p>
            <a:r>
              <a:rPr lang="en-US" dirty="0"/>
              <a:t>Treated with rate control medication and discharged home</a:t>
            </a:r>
          </a:p>
          <a:p>
            <a:r>
              <a:rPr lang="en-US" dirty="0"/>
              <a:t>Ongoing episodes of palpitations and symptoms lasting 12-24 hours, 2-3 times/month</a:t>
            </a:r>
          </a:p>
          <a:p>
            <a:r>
              <a:rPr lang="en-US" dirty="0"/>
              <a:t>History of hypertension for last 5 years</a:t>
            </a:r>
          </a:p>
          <a:p>
            <a:r>
              <a:rPr lang="en-US" dirty="0"/>
              <a:t>Ongoing smoker, binge drinking</a:t>
            </a:r>
          </a:p>
          <a:p>
            <a:r>
              <a:rPr lang="en-US" dirty="0"/>
              <a:t>Review of systems:  snores at night, does not sleep well</a:t>
            </a:r>
          </a:p>
          <a:p>
            <a:r>
              <a:rPr lang="en-US" dirty="0"/>
              <a:t>Physical Examination:  BP 120/80 HR 90 bpm 144 kg (317 </a:t>
            </a:r>
            <a:r>
              <a:rPr lang="en-US" dirty="0" err="1"/>
              <a:t>lbs</a:t>
            </a:r>
            <a:r>
              <a:rPr lang="en-US" dirty="0"/>
              <a:t>) BMI 44.4</a:t>
            </a:r>
          </a:p>
          <a:p>
            <a:r>
              <a:rPr lang="en-US" dirty="0"/>
              <a:t>Waist circumference &gt; 90 cm</a:t>
            </a:r>
          </a:p>
          <a:p>
            <a:r>
              <a:rPr lang="en-US" dirty="0"/>
              <a:t>Cardiovascular examination normal</a:t>
            </a:r>
          </a:p>
          <a:p>
            <a:r>
              <a:rPr lang="en-US" dirty="0"/>
              <a:t>TSH normal; echo unremarkable, left atrial size 4.0 cm</a:t>
            </a:r>
          </a:p>
        </p:txBody>
      </p:sp>
    </p:spTree>
    <p:extLst>
      <p:ext uri="{BB962C8B-B14F-4D97-AF65-F5344CB8AC3E}">
        <p14:creationId xmlns:p14="http://schemas.microsoft.com/office/powerpoint/2010/main" val="3716822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941100"/>
                </a:solidFill>
              </a:rPr>
              <a:t>What would you advise this gentleman?</a:t>
            </a:r>
          </a:p>
        </p:txBody>
      </p:sp>
      <p:pic>
        <p:nvPicPr>
          <p:cNvPr id="4" name="Picture 3"/>
          <p:cNvPicPr>
            <a:picLocks noChangeAspect="1"/>
          </p:cNvPicPr>
          <p:nvPr/>
        </p:nvPicPr>
        <p:blipFill>
          <a:blip r:embed="rId2"/>
          <a:stretch>
            <a:fillRect/>
          </a:stretch>
        </p:blipFill>
        <p:spPr>
          <a:xfrm>
            <a:off x="1135030" y="1656754"/>
            <a:ext cx="9921937" cy="4747023"/>
          </a:xfrm>
          <a:prstGeom prst="rect">
            <a:avLst/>
          </a:prstGeom>
        </p:spPr>
      </p:pic>
    </p:spTree>
    <p:extLst>
      <p:ext uri="{BB962C8B-B14F-4D97-AF65-F5344CB8AC3E}">
        <p14:creationId xmlns:p14="http://schemas.microsoft.com/office/powerpoint/2010/main" val="2420509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43088"/>
            <a:ext cx="10515600" cy="4351338"/>
          </a:xfrm>
        </p:spPr>
        <p:txBody>
          <a:bodyPr/>
          <a:lstStyle/>
          <a:p>
            <a:pPr marL="514350" indent="-514350">
              <a:buFont typeface="+mj-lt"/>
              <a:buAutoNum type="arabicPeriod"/>
            </a:pPr>
            <a:r>
              <a:rPr lang="en-US" dirty="0"/>
              <a:t>Rate control, oral anticoagulation</a:t>
            </a:r>
          </a:p>
          <a:p>
            <a:pPr marL="514350" indent="-514350">
              <a:buFont typeface="+mj-lt"/>
              <a:buAutoNum type="arabicPeriod"/>
            </a:pPr>
            <a:r>
              <a:rPr lang="en-US" dirty="0"/>
              <a:t>Rhythm control, oral anticoagulation</a:t>
            </a:r>
          </a:p>
          <a:p>
            <a:pPr marL="514350" indent="-514350">
              <a:buFont typeface="+mj-lt"/>
              <a:buAutoNum type="arabicPeriod"/>
            </a:pPr>
            <a:r>
              <a:rPr lang="en-US" dirty="0"/>
              <a:t>Catheter ablation, oral anticoagulation</a:t>
            </a:r>
          </a:p>
          <a:p>
            <a:pPr marL="514350" indent="-514350">
              <a:buFont typeface="+mj-lt"/>
              <a:buAutoNum type="arabicPeriod"/>
            </a:pPr>
            <a:r>
              <a:rPr lang="en-US" dirty="0"/>
              <a:t>Quit drinking, quit smoking, lose weight, exercise, investigate for sleep apnea, rate control and oral anticoagulation (OAC)</a:t>
            </a:r>
          </a:p>
          <a:p>
            <a:pPr marL="514350" indent="-514350">
              <a:buFont typeface="+mj-lt"/>
              <a:buAutoNum type="arabicPeriod"/>
            </a:pPr>
            <a:r>
              <a:rPr lang="en-US" dirty="0"/>
              <a:t>Something else</a:t>
            </a:r>
          </a:p>
        </p:txBody>
      </p:sp>
      <p:sp>
        <p:nvSpPr>
          <p:cNvPr id="4" name="Title 1">
            <a:extLst>
              <a:ext uri="{FF2B5EF4-FFF2-40B4-BE49-F238E27FC236}">
                <a16:creationId xmlns:a16="http://schemas.microsoft.com/office/drawing/2014/main" id="{32D325C5-B7A2-46D4-BB36-720D0246DEAC}"/>
              </a:ext>
            </a:extLst>
          </p:cNvPr>
          <p:cNvSpPr txBox="1">
            <a:spLocks/>
          </p:cNvSpPr>
          <p:nvPr/>
        </p:nvSpPr>
        <p:spPr>
          <a:xfrm>
            <a:off x="838200" y="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41100"/>
                </a:solidFill>
              </a:rPr>
              <a:t>What would you advise this gentleman?</a:t>
            </a:r>
          </a:p>
        </p:txBody>
      </p:sp>
    </p:spTree>
    <p:extLst>
      <p:ext uri="{BB962C8B-B14F-4D97-AF65-F5344CB8AC3E}">
        <p14:creationId xmlns:p14="http://schemas.microsoft.com/office/powerpoint/2010/main" val="154188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79753"/>
            <a:ext cx="10515600" cy="1325563"/>
          </a:xfrm>
        </p:spPr>
        <p:txBody>
          <a:bodyPr/>
          <a:lstStyle/>
          <a:p>
            <a:pPr algn="ctr"/>
            <a:r>
              <a:rPr lang="en-US" b="1" dirty="0">
                <a:solidFill>
                  <a:srgbClr val="941100"/>
                </a:solidFill>
              </a:rPr>
              <a:t>Risk Factor Modification in Atrial Fibrillation:  Recommendation</a:t>
            </a:r>
          </a:p>
        </p:txBody>
      </p:sp>
      <p:sp>
        <p:nvSpPr>
          <p:cNvPr id="3" name="Content Placeholder 2"/>
          <p:cNvSpPr>
            <a:spLocks noGrp="1"/>
          </p:cNvSpPr>
          <p:nvPr>
            <p:ph idx="1"/>
          </p:nvPr>
        </p:nvSpPr>
        <p:spPr>
          <a:xfrm>
            <a:off x="838199" y="1725602"/>
            <a:ext cx="10515600" cy="4982836"/>
          </a:xfrm>
        </p:spPr>
        <p:txBody>
          <a:bodyPr>
            <a:normAutofit fontScale="85000" lnSpcReduction="20000"/>
          </a:bodyPr>
          <a:lstStyle/>
          <a:p>
            <a:pPr lvl="0"/>
            <a:r>
              <a:rPr lang="en-CA" dirty="0"/>
              <a:t>We recommend systematic and strict guideline adherent management of traditional modifiable cardiovascular risk factors and/or conditions associated with AF, to reduce cardiovascular events (e.g. stroke, MI etc.) (</a:t>
            </a:r>
            <a:r>
              <a:rPr lang="en-CA" b="1" dirty="0"/>
              <a:t>Strong Recommendation, High Quality Evidence</a:t>
            </a:r>
            <a:r>
              <a:rPr lang="en-CA" dirty="0"/>
              <a:t>).</a:t>
            </a:r>
          </a:p>
          <a:p>
            <a:pPr lvl="0"/>
            <a:endParaRPr lang="en-US" sz="1600" dirty="0"/>
          </a:p>
          <a:p>
            <a:r>
              <a:rPr lang="en-CA" b="1" i="1" dirty="0"/>
              <a:t>Values and preferences:</a:t>
            </a:r>
            <a:r>
              <a:rPr lang="en-CA" dirty="0"/>
              <a:t> This recommendation places a high value on a systematic approach to providing guideline-directed therapy for any cardiovascular risk factors and/or conditions associated with AF.</a:t>
            </a:r>
          </a:p>
          <a:p>
            <a:endParaRPr lang="en-US" sz="1400" dirty="0"/>
          </a:p>
          <a:p>
            <a:r>
              <a:rPr lang="en-CA" b="1" i="1" dirty="0"/>
              <a:t>Practical tip:</a:t>
            </a:r>
            <a:r>
              <a:rPr lang="en-CA" dirty="0"/>
              <a:t> The detection and optimal management of risk factors and concomitant disorders together with appropriate rate/rhythm control and stroke prevention may contribute to a reduction in cardiovascular-related emergency department visits and hospitalizations.  Addressing such risk factors might be most comprehensively and efficiently accomplished through a specialized clinic or other multidisciplinary management approach, and through use of a standardized, systematic protocol-based approach.</a:t>
            </a:r>
            <a:endParaRPr lang="en-US" dirty="0"/>
          </a:p>
          <a:p>
            <a:endParaRPr lang="en-US" dirty="0"/>
          </a:p>
        </p:txBody>
      </p:sp>
    </p:spTree>
    <p:extLst>
      <p:ext uri="{BB962C8B-B14F-4D97-AF65-F5344CB8AC3E}">
        <p14:creationId xmlns:p14="http://schemas.microsoft.com/office/powerpoint/2010/main" val="3356658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74"/>
            <a:ext cx="10515600" cy="1325563"/>
          </a:xfrm>
        </p:spPr>
        <p:txBody>
          <a:bodyPr/>
          <a:lstStyle/>
          <a:p>
            <a:pPr algn="ctr"/>
            <a:r>
              <a:rPr lang="en-US" b="1" dirty="0">
                <a:solidFill>
                  <a:srgbClr val="941100"/>
                </a:solidFill>
              </a:rPr>
              <a:t>Single-center randomized clinical trial:  AF clinic vs usual care</a:t>
            </a:r>
          </a:p>
        </p:txBody>
      </p:sp>
      <p:pic>
        <p:nvPicPr>
          <p:cNvPr id="4" name="Picture 2"/>
          <p:cNvPicPr>
            <a:picLocks noGrp="1" noChangeAspect="1" noChangeArrowheads="1"/>
          </p:cNvPicPr>
          <p:nvPr>
            <p:ph idx="1"/>
          </p:nvPr>
        </p:nvPicPr>
        <p:blipFill>
          <a:blip r:embed="rId2" cstate="print"/>
          <a:srcRect l="5538" r="50795"/>
          <a:stretch>
            <a:fillRect/>
          </a:stretch>
        </p:blipFill>
        <p:spPr bwMode="auto">
          <a:xfrm>
            <a:off x="424050" y="1722788"/>
            <a:ext cx="5156192" cy="3242340"/>
          </a:xfrm>
          <a:prstGeom prst="rect">
            <a:avLst/>
          </a:prstGeom>
          <a:noFill/>
          <a:ln w="9525">
            <a:noFill/>
            <a:miter lim="800000"/>
            <a:headEnd/>
            <a:tailEnd/>
          </a:ln>
        </p:spPr>
      </p:pic>
      <p:sp>
        <p:nvSpPr>
          <p:cNvPr id="5" name="TextBox 4"/>
          <p:cNvSpPr txBox="1"/>
          <p:nvPr/>
        </p:nvSpPr>
        <p:spPr>
          <a:xfrm>
            <a:off x="4625901" y="5921348"/>
            <a:ext cx="6462093" cy="738664"/>
          </a:xfrm>
          <a:prstGeom prst="rect">
            <a:avLst/>
          </a:prstGeom>
          <a:noFill/>
        </p:spPr>
        <p:txBody>
          <a:bodyPr wrap="square" rtlCol="0">
            <a:spAutoFit/>
          </a:bodyPr>
          <a:lstStyle/>
          <a:p>
            <a:r>
              <a:rPr lang="en-CA" sz="1200" dirty="0" err="1"/>
              <a:t>Hendriks</a:t>
            </a:r>
            <a:r>
              <a:rPr lang="en-CA" sz="1200" dirty="0"/>
              <a:t> et al. EHJ 2012;33:2692-99</a:t>
            </a:r>
          </a:p>
          <a:p>
            <a:r>
              <a:rPr lang="en-US" sz="1200" dirty="0"/>
              <a:t>Hendriks et al.  </a:t>
            </a:r>
            <a:r>
              <a:rPr lang="en-US" sz="1200" dirty="0" err="1"/>
              <a:t>Europace</a:t>
            </a:r>
            <a:r>
              <a:rPr lang="en-US" sz="1200" dirty="0"/>
              <a:t> 2013 15:1128-1135</a:t>
            </a:r>
          </a:p>
          <a:p>
            <a:endParaRPr lang="en-CA" dirty="0"/>
          </a:p>
        </p:txBody>
      </p:sp>
      <p:graphicFrame>
        <p:nvGraphicFramePr>
          <p:cNvPr id="6" name="Table 5"/>
          <p:cNvGraphicFramePr>
            <a:graphicFrameLocks noGrp="1"/>
          </p:cNvGraphicFramePr>
          <p:nvPr>
            <p:extLst>
              <p:ext uri="{D42A27DB-BD31-4B8C-83A1-F6EECF244321}">
                <p14:modId xmlns:p14="http://schemas.microsoft.com/office/powerpoint/2010/main" val="1393644558"/>
              </p:ext>
            </p:extLst>
          </p:nvPr>
        </p:nvGraphicFramePr>
        <p:xfrm>
          <a:off x="5800823" y="1723975"/>
          <a:ext cx="5967127" cy="3024651"/>
        </p:xfrm>
        <a:graphic>
          <a:graphicData uri="http://schemas.openxmlformats.org/drawingml/2006/table">
            <a:tbl>
              <a:tblPr firstRow="1" bandRow="1">
                <a:tableStyleId>{21E4AEA4-8DFA-4A89-87EB-49C32662AFE0}</a:tableStyleId>
              </a:tblPr>
              <a:tblGrid>
                <a:gridCol w="1864727">
                  <a:extLst>
                    <a:ext uri="{9D8B030D-6E8A-4147-A177-3AD203B41FA5}">
                      <a16:colId xmlns:a16="http://schemas.microsoft.com/office/drawing/2014/main" val="20000"/>
                    </a:ext>
                  </a:extLst>
                </a:gridCol>
                <a:gridCol w="1385226">
                  <a:extLst>
                    <a:ext uri="{9D8B030D-6E8A-4147-A177-3AD203B41FA5}">
                      <a16:colId xmlns:a16="http://schemas.microsoft.com/office/drawing/2014/main" val="20001"/>
                    </a:ext>
                  </a:extLst>
                </a:gridCol>
                <a:gridCol w="1225392">
                  <a:extLst>
                    <a:ext uri="{9D8B030D-6E8A-4147-A177-3AD203B41FA5}">
                      <a16:colId xmlns:a16="http://schemas.microsoft.com/office/drawing/2014/main" val="20002"/>
                    </a:ext>
                  </a:extLst>
                </a:gridCol>
                <a:gridCol w="1491782">
                  <a:extLst>
                    <a:ext uri="{9D8B030D-6E8A-4147-A177-3AD203B41FA5}">
                      <a16:colId xmlns:a16="http://schemas.microsoft.com/office/drawing/2014/main" val="20003"/>
                    </a:ext>
                  </a:extLst>
                </a:gridCol>
              </a:tblGrid>
              <a:tr h="867084">
                <a:tc>
                  <a:txBody>
                    <a:bodyPr/>
                    <a:lstStyle/>
                    <a:p>
                      <a:r>
                        <a:rPr lang="en-CA" sz="1600" dirty="0"/>
                        <a:t>End Point</a:t>
                      </a:r>
                    </a:p>
                  </a:txBody>
                  <a:tcPr/>
                </a:tc>
                <a:tc>
                  <a:txBody>
                    <a:bodyPr/>
                    <a:lstStyle/>
                    <a:p>
                      <a:pPr algn="ctr"/>
                      <a:r>
                        <a:rPr lang="en-CA" sz="1600" dirty="0"/>
                        <a:t>Nurse-led care</a:t>
                      </a:r>
                    </a:p>
                  </a:txBody>
                  <a:tcPr/>
                </a:tc>
                <a:tc>
                  <a:txBody>
                    <a:bodyPr/>
                    <a:lstStyle/>
                    <a:p>
                      <a:pPr algn="ctr"/>
                      <a:r>
                        <a:rPr lang="en-CA" sz="1600" dirty="0"/>
                        <a:t>Usual Care</a:t>
                      </a:r>
                    </a:p>
                  </a:txBody>
                  <a:tcPr/>
                </a:tc>
                <a:tc>
                  <a:txBody>
                    <a:bodyPr/>
                    <a:lstStyle/>
                    <a:p>
                      <a:pPr algn="ctr"/>
                      <a:r>
                        <a:rPr lang="en-CA" sz="1600" dirty="0"/>
                        <a:t>HR 95%</a:t>
                      </a:r>
                      <a:r>
                        <a:rPr lang="en-CA" sz="1600" baseline="0" dirty="0"/>
                        <a:t> CI</a:t>
                      </a:r>
                      <a:endParaRPr lang="en-CA" sz="1600" dirty="0"/>
                    </a:p>
                  </a:txBody>
                  <a:tcPr/>
                </a:tc>
                <a:extLst>
                  <a:ext uri="{0D108BD9-81ED-4DB2-BD59-A6C34878D82A}">
                    <a16:rowId xmlns:a16="http://schemas.microsoft.com/office/drawing/2014/main" val="10000"/>
                  </a:ext>
                </a:extLst>
              </a:tr>
              <a:tr h="867084">
                <a:tc>
                  <a:txBody>
                    <a:bodyPr/>
                    <a:lstStyle/>
                    <a:p>
                      <a:r>
                        <a:rPr lang="en-CA" sz="1600"/>
                        <a:t>Cardiovascular death(%)</a:t>
                      </a:r>
                      <a:endParaRPr lang="en-CA" sz="1600" dirty="0"/>
                    </a:p>
                  </a:txBody>
                  <a:tcPr/>
                </a:tc>
                <a:tc>
                  <a:txBody>
                    <a:bodyPr/>
                    <a:lstStyle/>
                    <a:p>
                      <a:pPr algn="ctr"/>
                      <a:r>
                        <a:rPr lang="en-CA" sz="1600"/>
                        <a:t>4 (1.1</a:t>
                      </a:r>
                      <a:r>
                        <a:rPr lang="en-CA" sz="1600" dirty="0"/>
                        <a:t>)</a:t>
                      </a:r>
                    </a:p>
                  </a:txBody>
                  <a:tcPr/>
                </a:tc>
                <a:tc>
                  <a:txBody>
                    <a:bodyPr/>
                    <a:lstStyle/>
                    <a:p>
                      <a:pPr algn="ctr"/>
                      <a:r>
                        <a:rPr lang="en-CA" sz="1600"/>
                        <a:t>14 (3.9</a:t>
                      </a:r>
                      <a:r>
                        <a:rPr lang="en-CA" sz="1600" dirty="0"/>
                        <a:t>)</a:t>
                      </a:r>
                    </a:p>
                  </a:txBody>
                  <a:tcPr/>
                </a:tc>
                <a:tc>
                  <a:txBody>
                    <a:bodyPr/>
                    <a:lstStyle/>
                    <a:p>
                      <a:pPr algn="ctr"/>
                      <a:r>
                        <a:rPr lang="en-CA" sz="1600" dirty="0"/>
                        <a:t>0.28</a:t>
                      </a:r>
                    </a:p>
                    <a:p>
                      <a:pPr algn="ctr"/>
                      <a:r>
                        <a:rPr lang="en-CA" sz="1600"/>
                        <a:t> (0.09</a:t>
                      </a:r>
                      <a:r>
                        <a:rPr lang="en-CA" sz="1600" dirty="0"/>
                        <a:t>, 0.85)</a:t>
                      </a:r>
                    </a:p>
                  </a:txBody>
                  <a:tcPr/>
                </a:tc>
                <a:extLst>
                  <a:ext uri="{0D108BD9-81ED-4DB2-BD59-A6C34878D82A}">
                    <a16:rowId xmlns:a16="http://schemas.microsoft.com/office/drawing/2014/main" val="10001"/>
                  </a:ext>
                </a:extLst>
              </a:tr>
              <a:tr h="808770">
                <a:tc>
                  <a:txBody>
                    <a:bodyPr/>
                    <a:lstStyle/>
                    <a:p>
                      <a:r>
                        <a:rPr lang="en-CA" sz="1600"/>
                        <a:t>Cardiovascular</a:t>
                      </a:r>
                      <a:r>
                        <a:rPr lang="en-CA" sz="1600" baseline="0"/>
                        <a:t> hospitalization(%)</a:t>
                      </a:r>
                      <a:endParaRPr lang="en-CA" sz="1600" dirty="0"/>
                    </a:p>
                  </a:txBody>
                  <a:tcPr/>
                </a:tc>
                <a:tc>
                  <a:txBody>
                    <a:bodyPr/>
                    <a:lstStyle/>
                    <a:p>
                      <a:pPr algn="ctr"/>
                      <a:r>
                        <a:rPr lang="en-CA" sz="1600"/>
                        <a:t>48 (13.5</a:t>
                      </a:r>
                      <a:r>
                        <a:rPr lang="en-CA" sz="1600" dirty="0"/>
                        <a:t>)</a:t>
                      </a:r>
                    </a:p>
                  </a:txBody>
                  <a:tcPr/>
                </a:tc>
                <a:tc>
                  <a:txBody>
                    <a:bodyPr/>
                    <a:lstStyle/>
                    <a:p>
                      <a:pPr algn="ctr"/>
                      <a:r>
                        <a:rPr lang="en-CA" sz="1600"/>
                        <a:t>68 (19.1</a:t>
                      </a:r>
                      <a:r>
                        <a:rPr lang="en-CA" sz="1600" dirty="0"/>
                        <a:t>)</a:t>
                      </a:r>
                    </a:p>
                  </a:txBody>
                  <a:tcPr/>
                </a:tc>
                <a:tc>
                  <a:txBody>
                    <a:bodyPr/>
                    <a:lstStyle/>
                    <a:p>
                      <a:pPr algn="ctr"/>
                      <a:r>
                        <a:rPr lang="en-CA" sz="1600"/>
                        <a:t>0.66 (0.46,0.96</a:t>
                      </a:r>
                      <a:r>
                        <a:rPr lang="en-CA" sz="1600" dirty="0"/>
                        <a:t>)</a:t>
                      </a:r>
                    </a:p>
                  </a:txBody>
                  <a:tcPr/>
                </a:tc>
                <a:extLst>
                  <a:ext uri="{0D108BD9-81ED-4DB2-BD59-A6C34878D82A}">
                    <a16:rowId xmlns:a16="http://schemas.microsoft.com/office/drawing/2014/main" val="10002"/>
                  </a:ext>
                </a:extLst>
              </a:tr>
              <a:tr h="481713">
                <a:tc>
                  <a:txBody>
                    <a:bodyPr/>
                    <a:lstStyle/>
                    <a:p>
                      <a:r>
                        <a:rPr lang="en-CA" sz="1600" dirty="0"/>
                        <a:t>Stroke (%)</a:t>
                      </a:r>
                    </a:p>
                  </a:txBody>
                  <a:tcPr/>
                </a:tc>
                <a:tc>
                  <a:txBody>
                    <a:bodyPr/>
                    <a:lstStyle/>
                    <a:p>
                      <a:pPr algn="ctr"/>
                      <a:r>
                        <a:rPr lang="en-CA" sz="1600"/>
                        <a:t>3 (0.8</a:t>
                      </a:r>
                      <a:r>
                        <a:rPr lang="en-CA" sz="1600" dirty="0"/>
                        <a:t>)</a:t>
                      </a:r>
                    </a:p>
                  </a:txBody>
                  <a:tcPr/>
                </a:tc>
                <a:tc>
                  <a:txBody>
                    <a:bodyPr/>
                    <a:lstStyle/>
                    <a:p>
                      <a:pPr algn="ctr"/>
                      <a:r>
                        <a:rPr lang="en-CA" sz="1600"/>
                        <a:t>5 (1.4</a:t>
                      </a:r>
                      <a:r>
                        <a:rPr lang="en-CA" sz="1600" dirty="0"/>
                        <a:t>)</a:t>
                      </a:r>
                    </a:p>
                  </a:txBody>
                  <a:tcPr/>
                </a:tc>
                <a:tc>
                  <a:txBody>
                    <a:bodyPr/>
                    <a:lstStyle/>
                    <a:p>
                      <a:pPr algn="ctr"/>
                      <a:endParaRPr lang="en-CA" sz="1600"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4625901" y="5181628"/>
            <a:ext cx="4869580" cy="523220"/>
          </a:xfrm>
          <a:prstGeom prst="rect">
            <a:avLst/>
          </a:prstGeom>
          <a:noFill/>
        </p:spPr>
        <p:txBody>
          <a:bodyPr wrap="square" rtlCol="0">
            <a:spAutoFit/>
          </a:bodyPr>
          <a:lstStyle/>
          <a:p>
            <a:r>
              <a:rPr lang="en-US" sz="2800" dirty="0"/>
              <a:t>99% cost-effective</a:t>
            </a:r>
          </a:p>
        </p:txBody>
      </p:sp>
    </p:spTree>
    <p:extLst>
      <p:ext uri="{BB962C8B-B14F-4D97-AF65-F5344CB8AC3E}">
        <p14:creationId xmlns:p14="http://schemas.microsoft.com/office/powerpoint/2010/main" val="29279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3674-24B9-4669-B0D2-07885914EF35}"/>
              </a:ext>
            </a:extLst>
          </p:cNvPr>
          <p:cNvSpPr>
            <a:spLocks noGrp="1"/>
          </p:cNvSpPr>
          <p:nvPr>
            <p:ph type="title"/>
          </p:nvPr>
        </p:nvSpPr>
        <p:spPr>
          <a:xfrm>
            <a:off x="838200" y="-5933"/>
            <a:ext cx="10515600" cy="1325563"/>
          </a:xfrm>
        </p:spPr>
        <p:txBody>
          <a:bodyPr/>
          <a:lstStyle/>
          <a:p>
            <a:pPr algn="ctr"/>
            <a:r>
              <a:rPr lang="en-CA" b="1" dirty="0">
                <a:solidFill>
                  <a:srgbClr val="941100"/>
                </a:solidFill>
              </a:rPr>
              <a:t>Secondary Panel Members</a:t>
            </a:r>
          </a:p>
        </p:txBody>
      </p:sp>
      <p:sp>
        <p:nvSpPr>
          <p:cNvPr id="4" name="Content Placeholder 2">
            <a:extLst>
              <a:ext uri="{FF2B5EF4-FFF2-40B4-BE49-F238E27FC236}">
                <a16:creationId xmlns:a16="http://schemas.microsoft.com/office/drawing/2014/main" id="{0B464954-2279-45DF-8522-3024877277ED}"/>
              </a:ext>
            </a:extLst>
          </p:cNvPr>
          <p:cNvSpPr>
            <a:spLocks noGrp="1"/>
          </p:cNvSpPr>
          <p:nvPr>
            <p:ph idx="1"/>
          </p:nvPr>
        </p:nvSpPr>
        <p:spPr>
          <a:xfrm>
            <a:off x="838199" y="1916968"/>
            <a:ext cx="10674927" cy="2239396"/>
          </a:xfrm>
        </p:spPr>
        <p:txBody>
          <a:bodyPr>
            <a:normAutofit/>
          </a:bodyPr>
          <a:lstStyle/>
          <a:p>
            <a:pPr marL="0" lvl="0" indent="0" algn="ctr" eaLnBrk="0" fontAlgn="base" hangingPunct="0">
              <a:lnSpc>
                <a:spcPct val="100000"/>
              </a:lnSpc>
              <a:spcBef>
                <a:spcPts val="1200"/>
              </a:spcBef>
              <a:spcAft>
                <a:spcPts val="1200"/>
              </a:spcAft>
              <a:buNone/>
            </a:pPr>
            <a:r>
              <a:rPr lang="en-CA" dirty="0"/>
              <a:t>David Bewick MD, Vidal </a:t>
            </a:r>
            <a:r>
              <a:rPr lang="en-CA" dirty="0" err="1"/>
              <a:t>Essebag</a:t>
            </a:r>
            <a:r>
              <a:rPr lang="en-CA" dirty="0"/>
              <a:t> MD, Peter Guerra MD, Milan Gupta MD, Brett </a:t>
            </a:r>
            <a:r>
              <a:rPr lang="en-CA" dirty="0" err="1"/>
              <a:t>Heilbron</a:t>
            </a:r>
            <a:r>
              <a:rPr lang="en-CA" dirty="0"/>
              <a:t> MD, Paul </a:t>
            </a:r>
            <a:r>
              <a:rPr lang="en-CA" dirty="0" err="1"/>
              <a:t>Khairy</a:t>
            </a:r>
            <a:r>
              <a:rPr lang="en-CA" dirty="0"/>
              <a:t> MD, Bob </a:t>
            </a:r>
            <a:r>
              <a:rPr lang="en-CA" dirty="0" err="1"/>
              <a:t>Kiaii</a:t>
            </a:r>
            <a:r>
              <a:rPr lang="en-CA" dirty="0"/>
              <a:t> MD, George Klein MD, Simon </a:t>
            </a:r>
            <a:r>
              <a:rPr lang="en-CA" dirty="0" err="1"/>
              <a:t>Kouz</a:t>
            </a:r>
            <a:r>
              <a:rPr lang="en-CA" dirty="0"/>
              <a:t> MD, Daniel Ngui MD, Pierre </a:t>
            </a:r>
            <a:r>
              <a:rPr lang="en-CA" dirty="0" err="1"/>
              <a:t>Pagé</a:t>
            </a:r>
            <a:r>
              <a:rPr lang="en-CA" dirty="0"/>
              <a:t> MD, </a:t>
            </a:r>
            <a:r>
              <a:rPr lang="en-CA" dirty="0" err="1"/>
              <a:t>Calum</a:t>
            </a:r>
            <a:r>
              <a:rPr lang="en-CA" dirty="0"/>
              <a:t> Redpath MD, Jan </a:t>
            </a:r>
            <a:r>
              <a:rPr lang="en-CA" dirty="0" err="1"/>
              <a:t>Surkes</a:t>
            </a:r>
            <a:r>
              <a:rPr lang="en-CA" dirty="0"/>
              <a:t> MD, Richard Whitlock MD</a:t>
            </a:r>
          </a:p>
        </p:txBody>
      </p:sp>
    </p:spTree>
    <p:extLst>
      <p:ext uri="{BB962C8B-B14F-4D97-AF65-F5344CB8AC3E}">
        <p14:creationId xmlns:p14="http://schemas.microsoft.com/office/powerpoint/2010/main" val="1221655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4600725"/>
              </p:ext>
            </p:extLst>
          </p:nvPr>
        </p:nvGraphicFramePr>
        <p:xfrm>
          <a:off x="787668" y="1990350"/>
          <a:ext cx="10616663" cy="3055819"/>
        </p:xfrm>
        <a:graphic>
          <a:graphicData uri="http://schemas.openxmlformats.org/drawingml/2006/table">
            <a:tbl>
              <a:tblPr firstRow="1" firstCol="1" bandRow="1">
                <a:tableStyleId>{5C22544A-7EE6-4342-B048-85BDC9FD1C3A}</a:tableStyleId>
              </a:tblPr>
              <a:tblGrid>
                <a:gridCol w="2981711">
                  <a:extLst>
                    <a:ext uri="{9D8B030D-6E8A-4147-A177-3AD203B41FA5}">
                      <a16:colId xmlns:a16="http://schemas.microsoft.com/office/drawing/2014/main" val="20000"/>
                    </a:ext>
                  </a:extLst>
                </a:gridCol>
                <a:gridCol w="1982171">
                  <a:extLst>
                    <a:ext uri="{9D8B030D-6E8A-4147-A177-3AD203B41FA5}">
                      <a16:colId xmlns:a16="http://schemas.microsoft.com/office/drawing/2014/main" val="20001"/>
                    </a:ext>
                  </a:extLst>
                </a:gridCol>
                <a:gridCol w="1959983">
                  <a:extLst>
                    <a:ext uri="{9D8B030D-6E8A-4147-A177-3AD203B41FA5}">
                      <a16:colId xmlns:a16="http://schemas.microsoft.com/office/drawing/2014/main" val="20002"/>
                    </a:ext>
                  </a:extLst>
                </a:gridCol>
                <a:gridCol w="2188207">
                  <a:extLst>
                    <a:ext uri="{9D8B030D-6E8A-4147-A177-3AD203B41FA5}">
                      <a16:colId xmlns:a16="http://schemas.microsoft.com/office/drawing/2014/main" val="20003"/>
                    </a:ext>
                  </a:extLst>
                </a:gridCol>
                <a:gridCol w="1504591">
                  <a:extLst>
                    <a:ext uri="{9D8B030D-6E8A-4147-A177-3AD203B41FA5}">
                      <a16:colId xmlns:a16="http://schemas.microsoft.com/office/drawing/2014/main" val="20004"/>
                    </a:ext>
                  </a:extLst>
                </a:gridCol>
              </a:tblGrid>
              <a:tr h="493252">
                <a:tc>
                  <a:txBody>
                    <a:bodyPr/>
                    <a:lstStyle/>
                    <a:p>
                      <a:pPr marL="0" marR="0">
                        <a:spcBef>
                          <a:spcPts val="0"/>
                        </a:spcBef>
                        <a:spcAft>
                          <a:spcPts val="0"/>
                        </a:spcAft>
                      </a:pPr>
                      <a:r>
                        <a:rPr lang="en-US" sz="2000" dirty="0">
                          <a:effectLst/>
                        </a:rPr>
                        <a:t>Outcome</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AF Clinic </a:t>
                      </a:r>
                    </a:p>
                    <a:p>
                      <a:pPr marL="0" marR="0" algn="ctr">
                        <a:spcBef>
                          <a:spcPts val="0"/>
                        </a:spcBef>
                        <a:spcAft>
                          <a:spcPts val="0"/>
                        </a:spcAft>
                      </a:pPr>
                      <a:r>
                        <a:rPr lang="en-US" sz="2000" dirty="0">
                          <a:effectLst/>
                        </a:rPr>
                        <a:t>(n = 185)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Usual Care </a:t>
                      </a:r>
                    </a:p>
                    <a:p>
                      <a:pPr marL="0" marR="0" algn="ctr">
                        <a:spcBef>
                          <a:spcPts val="0"/>
                        </a:spcBef>
                        <a:spcAft>
                          <a:spcPts val="0"/>
                        </a:spcAft>
                      </a:pPr>
                      <a:r>
                        <a:rPr lang="en-US" sz="2000" dirty="0">
                          <a:effectLst/>
                        </a:rPr>
                        <a:t>(n = 228)</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Odds Ratio (95% CI)</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P value</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93252">
                <a:tc>
                  <a:txBody>
                    <a:bodyPr/>
                    <a:lstStyle/>
                    <a:p>
                      <a:pPr marL="0" marR="0">
                        <a:spcBef>
                          <a:spcPts val="0"/>
                        </a:spcBef>
                        <a:spcAft>
                          <a:spcPts val="0"/>
                        </a:spcAft>
                      </a:pPr>
                      <a:r>
                        <a:rPr lang="en-US" sz="2000">
                          <a:effectLst/>
                        </a:rPr>
                        <a:t>Death, CV hospitalization, AF-related ED visit</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18.4%</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28.5%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0.57 (0.35, 0.9)</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0.017</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46626">
                <a:tc>
                  <a:txBody>
                    <a:bodyPr/>
                    <a:lstStyle/>
                    <a:p>
                      <a:pPr marL="0" marR="0">
                        <a:spcBef>
                          <a:spcPts val="0"/>
                        </a:spcBef>
                        <a:spcAft>
                          <a:spcPts val="0"/>
                        </a:spcAft>
                      </a:pPr>
                      <a:r>
                        <a:rPr lang="en-US" sz="2000">
                          <a:effectLst/>
                        </a:rPr>
                        <a:t>Death from any cause</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0%</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1.8%</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n/a</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0.13*</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46626">
                <a:tc>
                  <a:txBody>
                    <a:bodyPr/>
                    <a:lstStyle/>
                    <a:p>
                      <a:pPr marL="0" marR="0">
                        <a:spcBef>
                          <a:spcPts val="0"/>
                        </a:spcBef>
                        <a:spcAft>
                          <a:spcPts val="0"/>
                        </a:spcAft>
                      </a:pPr>
                      <a:r>
                        <a:rPr lang="en-US" sz="2000">
                          <a:effectLst/>
                        </a:rPr>
                        <a:t>CV hospitalization</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6%</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8.8%</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0.66 (0.31, 1.41)</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0.28</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46626">
                <a:tc>
                  <a:txBody>
                    <a:bodyPr/>
                    <a:lstStyle/>
                    <a:p>
                      <a:pPr marL="0" marR="0">
                        <a:spcBef>
                          <a:spcPts val="0"/>
                        </a:spcBef>
                        <a:spcAft>
                          <a:spcPts val="0"/>
                        </a:spcAft>
                      </a:pPr>
                      <a:r>
                        <a:rPr lang="en-US" sz="2000">
                          <a:effectLst/>
                        </a:rPr>
                        <a:t>AF-related ED visit</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13.5%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23.7%</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0.5 (0.3, 0.85)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0.01</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46626">
                <a:tc>
                  <a:txBody>
                    <a:bodyPr/>
                    <a:lstStyle/>
                    <a:p>
                      <a:pPr marL="0" marR="0">
                        <a:spcBef>
                          <a:spcPts val="0"/>
                        </a:spcBef>
                        <a:spcAft>
                          <a:spcPts val="0"/>
                        </a:spcAft>
                      </a:pPr>
                      <a:r>
                        <a:rPr lang="en-US" sz="2000">
                          <a:effectLst/>
                        </a:rPr>
                        <a:t>Stroke</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2.2%</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3.5%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0.61 (0.18, 2.05)</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0.42</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312619">
                <a:tc>
                  <a:txBody>
                    <a:bodyPr/>
                    <a:lstStyle/>
                    <a:p>
                      <a:pPr marL="0" marR="0">
                        <a:spcBef>
                          <a:spcPts val="0"/>
                        </a:spcBef>
                        <a:spcAft>
                          <a:spcPts val="0"/>
                        </a:spcAft>
                      </a:pPr>
                      <a:r>
                        <a:rPr lang="en-US" sz="2000">
                          <a:effectLst/>
                        </a:rPr>
                        <a:t>Major bleeding</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0%</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1.3%</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n/a</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0.26</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46626">
                <a:tc>
                  <a:txBody>
                    <a:bodyPr/>
                    <a:lstStyle/>
                    <a:p>
                      <a:pPr marL="0" marR="0">
                        <a:spcBef>
                          <a:spcPts val="0"/>
                        </a:spcBef>
                        <a:spcAft>
                          <a:spcPts val="0"/>
                        </a:spcAft>
                      </a:pPr>
                      <a:r>
                        <a:rPr lang="en-US" sz="2000">
                          <a:effectLst/>
                        </a:rPr>
                        <a:t>Minor bleeding</a:t>
                      </a:r>
                      <a:endParaRPr lang="en-US" sz="20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 2.2%</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 1.8%</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1.24 0.31, 5.02)</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a:effectLst/>
                        </a:rPr>
                        <a:t>0.77</a:t>
                      </a:r>
                      <a:endParaRPr lang="en-US" sz="2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p:sp>
        <p:nvSpPr>
          <p:cNvPr id="6" name="TextBox 5"/>
          <p:cNvSpPr txBox="1"/>
          <p:nvPr/>
        </p:nvSpPr>
        <p:spPr>
          <a:xfrm>
            <a:off x="4919374" y="6137264"/>
            <a:ext cx="4263991" cy="276999"/>
          </a:xfrm>
          <a:prstGeom prst="rect">
            <a:avLst/>
          </a:prstGeom>
          <a:noFill/>
        </p:spPr>
        <p:txBody>
          <a:bodyPr wrap="square" rtlCol="0">
            <a:spAutoFit/>
          </a:bodyPr>
          <a:lstStyle/>
          <a:p>
            <a:r>
              <a:rPr lang="en-US" sz="1200" dirty="0"/>
              <a:t>Carter et al. JAHA 2016;5:e002950</a:t>
            </a:r>
          </a:p>
        </p:txBody>
      </p:sp>
      <p:sp>
        <p:nvSpPr>
          <p:cNvPr id="7" name="Title 1">
            <a:extLst>
              <a:ext uri="{FF2B5EF4-FFF2-40B4-BE49-F238E27FC236}">
                <a16:creationId xmlns:a16="http://schemas.microsoft.com/office/drawing/2014/main" id="{8F63E644-5F70-4070-941F-0EB5577D0EEE}"/>
              </a:ext>
            </a:extLst>
          </p:cNvPr>
          <p:cNvSpPr>
            <a:spLocks noGrp="1"/>
          </p:cNvSpPr>
          <p:nvPr>
            <p:ph type="title"/>
          </p:nvPr>
        </p:nvSpPr>
        <p:spPr>
          <a:xfrm>
            <a:off x="838200" y="291854"/>
            <a:ext cx="10515600" cy="1325563"/>
          </a:xfrm>
        </p:spPr>
        <p:txBody>
          <a:bodyPr/>
          <a:lstStyle/>
          <a:p>
            <a:pPr algn="ctr"/>
            <a:r>
              <a:rPr lang="en-US" b="1" dirty="0">
                <a:solidFill>
                  <a:srgbClr val="941100"/>
                </a:solidFill>
              </a:rPr>
              <a:t>An Integrated Management Approach to Atrial Fibrillation</a:t>
            </a:r>
          </a:p>
        </p:txBody>
      </p:sp>
    </p:spTree>
    <p:extLst>
      <p:ext uri="{BB962C8B-B14F-4D97-AF65-F5344CB8AC3E}">
        <p14:creationId xmlns:p14="http://schemas.microsoft.com/office/powerpoint/2010/main" val="3048356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Grp="1" noChangeAspect="1" noChangeArrowheads="1"/>
          </p:cNvPicPr>
          <p:nvPr>
            <p:ph idx="1"/>
          </p:nvPr>
        </p:nvPicPr>
        <p:blipFill>
          <a:blip r:embed="rId2" cstate="print"/>
          <a:srcRect t="1299"/>
          <a:stretch>
            <a:fillRect/>
          </a:stretch>
        </p:blipFill>
        <p:spPr bwMode="auto">
          <a:xfrm>
            <a:off x="1847528" y="1052737"/>
            <a:ext cx="8636757" cy="5401323"/>
          </a:xfrm>
          <a:prstGeom prst="rect">
            <a:avLst/>
          </a:prstGeom>
          <a:noFill/>
          <a:ln w="9525">
            <a:noFill/>
            <a:miter lim="800000"/>
            <a:headEnd/>
            <a:tailEnd/>
          </a:ln>
        </p:spPr>
      </p:pic>
      <p:sp>
        <p:nvSpPr>
          <p:cNvPr id="2" name="Title 1"/>
          <p:cNvSpPr>
            <a:spLocks noGrp="1"/>
          </p:cNvSpPr>
          <p:nvPr>
            <p:ph type="title"/>
          </p:nvPr>
        </p:nvSpPr>
        <p:spPr>
          <a:xfrm>
            <a:off x="1981200" y="72635"/>
            <a:ext cx="8229600" cy="1143000"/>
          </a:xfrm>
        </p:spPr>
        <p:txBody>
          <a:bodyPr/>
          <a:lstStyle/>
          <a:p>
            <a:pPr algn="ctr"/>
            <a:r>
              <a:rPr lang="en-CA" b="1" dirty="0">
                <a:solidFill>
                  <a:srgbClr val="941100"/>
                </a:solidFill>
              </a:rPr>
              <a:t>Treatment of AF</a:t>
            </a:r>
          </a:p>
        </p:txBody>
      </p:sp>
      <p:sp>
        <p:nvSpPr>
          <p:cNvPr id="5" name="TextBox 4"/>
          <p:cNvSpPr txBox="1"/>
          <p:nvPr/>
        </p:nvSpPr>
        <p:spPr>
          <a:xfrm>
            <a:off x="5380760" y="6092489"/>
            <a:ext cx="1728192" cy="276999"/>
          </a:xfrm>
          <a:prstGeom prst="rect">
            <a:avLst/>
          </a:prstGeom>
          <a:noFill/>
        </p:spPr>
        <p:txBody>
          <a:bodyPr wrap="square" rtlCol="0">
            <a:spAutoFit/>
          </a:bodyPr>
          <a:lstStyle/>
          <a:p>
            <a:r>
              <a:rPr lang="en-CA" sz="1200" dirty="0" err="1"/>
              <a:t>Verma</a:t>
            </a:r>
            <a:r>
              <a:rPr lang="en-CA" sz="1200" dirty="0"/>
              <a:t> et al CJC 2014</a:t>
            </a:r>
          </a:p>
        </p:txBody>
      </p:sp>
      <p:sp>
        <p:nvSpPr>
          <p:cNvPr id="6" name="TextBox 5"/>
          <p:cNvSpPr txBox="1"/>
          <p:nvPr/>
        </p:nvSpPr>
        <p:spPr>
          <a:xfrm>
            <a:off x="2027548" y="1859340"/>
            <a:ext cx="8136904"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8000" dirty="0">
                <a:solidFill>
                  <a:schemeClr val="accent1"/>
                </a:solidFill>
              </a:rPr>
              <a:t>Is this enough</a:t>
            </a:r>
            <a:r>
              <a:rPr lang="en-CA" sz="9600" dirty="0">
                <a:solidFill>
                  <a:schemeClr val="accent1"/>
                </a:solidFill>
              </a:rPr>
              <a:t>?</a:t>
            </a:r>
          </a:p>
        </p:txBody>
      </p:sp>
    </p:spTree>
    <p:extLst>
      <p:ext uri="{BB962C8B-B14F-4D97-AF65-F5344CB8AC3E}">
        <p14:creationId xmlns:p14="http://schemas.microsoft.com/office/powerpoint/2010/main" val="19054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2082305" y="1945140"/>
            <a:ext cx="7804800" cy="4101551"/>
          </a:xfrm>
          <a:prstGeom prst="rect">
            <a:avLst/>
          </a:prstGeom>
          <a:noFill/>
          <a:ln w="9525">
            <a:noFill/>
            <a:round/>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1674895" y="4861795"/>
            <a:ext cx="1260000" cy="509814"/>
          </a:xfrm>
          <a:prstGeom prst="rect">
            <a:avLst/>
          </a:prstGeom>
          <a:noFill/>
          <a:ln w="9525">
            <a:noFill/>
            <a:round/>
            <a:headEnd/>
            <a:tailEnd/>
          </a:ln>
          <a:effectLst/>
        </p:spPr>
      </p:pic>
      <p:sp>
        <p:nvSpPr>
          <p:cNvPr id="4100" name="Text Box 4"/>
          <p:cNvSpPr txBox="1">
            <a:spLocks noChangeArrowheads="1"/>
          </p:cNvSpPr>
          <p:nvPr/>
        </p:nvSpPr>
        <p:spPr bwMode="auto">
          <a:xfrm>
            <a:off x="4158025" y="6220219"/>
            <a:ext cx="4449644" cy="404667"/>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200" dirty="0">
                <a:ea typeface="msgothic" charset="0"/>
                <a:cs typeface="msgothic" charset="0"/>
              </a:rPr>
              <a:t>Stanley </a:t>
            </a:r>
            <a:r>
              <a:rPr lang="en-GB" sz="1200" dirty="0" err="1">
                <a:ea typeface="msgothic" charset="0"/>
                <a:cs typeface="msgothic" charset="0"/>
              </a:rPr>
              <a:t>Nattel</a:t>
            </a:r>
            <a:r>
              <a:rPr lang="en-GB" sz="1200" dirty="0">
                <a:ea typeface="msgothic" charset="0"/>
                <a:cs typeface="msgothic" charset="0"/>
              </a:rPr>
              <a:t> et al. Circ </a:t>
            </a:r>
            <a:r>
              <a:rPr lang="en-GB" sz="1200" dirty="0" err="1">
                <a:ea typeface="msgothic" charset="0"/>
                <a:cs typeface="msgothic" charset="0"/>
              </a:rPr>
              <a:t>Arrhythm</a:t>
            </a:r>
            <a:r>
              <a:rPr lang="en-GB" sz="1200" dirty="0">
                <a:ea typeface="msgothic" charset="0"/>
                <a:cs typeface="msgothic" charset="0"/>
              </a:rPr>
              <a:t> </a:t>
            </a:r>
            <a:r>
              <a:rPr lang="en-GB" sz="1200" dirty="0" err="1">
                <a:ea typeface="msgothic" charset="0"/>
                <a:cs typeface="msgothic" charset="0"/>
              </a:rPr>
              <a:t>Electrophysiol</a:t>
            </a:r>
            <a:r>
              <a:rPr lang="en-GB" sz="1200" dirty="0">
                <a:ea typeface="msgothic" charset="0"/>
                <a:cs typeface="msgothic" charset="0"/>
              </a:rPr>
              <a:t>. 2008;1:62-73</a:t>
            </a:r>
          </a:p>
        </p:txBody>
      </p:sp>
      <p:sp>
        <p:nvSpPr>
          <p:cNvPr id="4101" name="Text Box 5"/>
          <p:cNvSpPr txBox="1">
            <a:spLocks noChangeArrowheads="1"/>
          </p:cNvSpPr>
          <p:nvPr/>
        </p:nvSpPr>
        <p:spPr bwMode="auto">
          <a:xfrm>
            <a:off x="671718" y="5464340"/>
            <a:ext cx="3624480" cy="452096"/>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Lst>
            </a:pPr>
            <a:r>
              <a:rPr lang="en-GB" sz="900" dirty="0">
                <a:solidFill>
                  <a:srgbClr val="000000"/>
                </a:solidFill>
                <a:latin typeface="Arial" charset="0"/>
                <a:ea typeface="msgothic" charset="0"/>
                <a:cs typeface="msgothic" charset="0"/>
              </a:rPr>
              <a:t>Copyright © American Heart Association, Inc. All rights reserved.</a:t>
            </a:r>
          </a:p>
        </p:txBody>
      </p:sp>
      <p:sp>
        <p:nvSpPr>
          <p:cNvPr id="7" name="Title 1">
            <a:extLst>
              <a:ext uri="{FF2B5EF4-FFF2-40B4-BE49-F238E27FC236}">
                <a16:creationId xmlns:a16="http://schemas.microsoft.com/office/drawing/2014/main" id="{1443CE49-B2B5-4FFE-9089-1501A033A44A}"/>
              </a:ext>
            </a:extLst>
          </p:cNvPr>
          <p:cNvSpPr txBox="1">
            <a:spLocks/>
          </p:cNvSpPr>
          <p:nvPr/>
        </p:nvSpPr>
        <p:spPr>
          <a:xfrm>
            <a:off x="671718" y="297069"/>
            <a:ext cx="1070089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dirty="0">
                <a:solidFill>
                  <a:srgbClr val="941100"/>
                </a:solidFill>
              </a:rPr>
              <a:t>General Schema Representing AF Mechanisms and the Role of Remodeling</a:t>
            </a:r>
          </a:p>
        </p:txBody>
      </p:sp>
    </p:spTree>
    <p:extLst>
      <p:ext uri="{BB962C8B-B14F-4D97-AF65-F5344CB8AC3E}">
        <p14:creationId xmlns:p14="http://schemas.microsoft.com/office/powerpoint/2010/main" val="2010653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3938889" y="1058436"/>
            <a:ext cx="4472820" cy="5138687"/>
          </a:xfrm>
          <a:prstGeom prst="rect">
            <a:avLst/>
          </a:prstGeom>
          <a:noFill/>
          <a:ln w="9525">
            <a:noFill/>
            <a:round/>
            <a:headEnd/>
            <a:tailEnd/>
          </a:ln>
          <a:effectLst/>
        </p:spPr>
      </p:pic>
      <p:sp>
        <p:nvSpPr>
          <p:cNvPr id="6148" name="Text Box 4"/>
          <p:cNvSpPr txBox="1">
            <a:spLocks noChangeArrowheads="1"/>
          </p:cNvSpPr>
          <p:nvPr/>
        </p:nvSpPr>
        <p:spPr bwMode="auto">
          <a:xfrm>
            <a:off x="4153380" y="6377447"/>
            <a:ext cx="5151216" cy="120989"/>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200" dirty="0">
                <a:ea typeface="msgothic" charset="0"/>
                <a:cs typeface="msgothic" charset="0"/>
              </a:rPr>
              <a:t>Jason</a:t>
            </a:r>
            <a:r>
              <a:rPr lang="en-GB" sz="1200" dirty="0">
                <a:solidFill>
                  <a:schemeClr val="bg2"/>
                </a:solidFill>
                <a:ea typeface="msgothic" charset="0"/>
                <a:cs typeface="msgothic" charset="0"/>
              </a:rPr>
              <a:t> </a:t>
            </a:r>
            <a:r>
              <a:rPr lang="en-GB" sz="1200" dirty="0">
                <a:ea typeface="msgothic" charset="0"/>
                <a:cs typeface="msgothic" charset="0"/>
              </a:rPr>
              <a:t>Andrade et al. Circulation Research. 2014;114:1453-1468</a:t>
            </a:r>
          </a:p>
        </p:txBody>
      </p:sp>
      <p:sp>
        <p:nvSpPr>
          <p:cNvPr id="5" name="Title 1">
            <a:extLst>
              <a:ext uri="{FF2B5EF4-FFF2-40B4-BE49-F238E27FC236}">
                <a16:creationId xmlns:a16="http://schemas.microsoft.com/office/drawing/2014/main" id="{F5A372A0-6A74-4DC1-A911-2A8C42C134FB}"/>
              </a:ext>
            </a:extLst>
          </p:cNvPr>
          <p:cNvSpPr txBox="1">
            <a:spLocks/>
          </p:cNvSpPr>
          <p:nvPr/>
        </p:nvSpPr>
        <p:spPr>
          <a:xfrm>
            <a:off x="1981200" y="30216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dirty="0">
                <a:solidFill>
                  <a:srgbClr val="941100"/>
                </a:solidFill>
              </a:rPr>
              <a:t>Mechanisms Leading to AF</a:t>
            </a:r>
          </a:p>
        </p:txBody>
      </p:sp>
    </p:spTree>
    <p:extLst>
      <p:ext uri="{BB962C8B-B14F-4D97-AF65-F5344CB8AC3E}">
        <p14:creationId xmlns:p14="http://schemas.microsoft.com/office/powerpoint/2010/main" val="2508480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52"/>
            <a:ext cx="10515600" cy="1325563"/>
          </a:xfrm>
        </p:spPr>
        <p:txBody>
          <a:bodyPr/>
          <a:lstStyle/>
          <a:p>
            <a:pPr algn="ctr"/>
            <a:r>
              <a:rPr lang="en-CA" b="1" dirty="0">
                <a:solidFill>
                  <a:srgbClr val="941100"/>
                </a:solidFill>
              </a:rPr>
              <a:t>Progression of AF</a:t>
            </a:r>
          </a:p>
        </p:txBody>
      </p:sp>
      <p:pic>
        <p:nvPicPr>
          <p:cNvPr id="2051" name="Picture 3"/>
          <p:cNvPicPr>
            <a:picLocks noGrp="1" noChangeAspect="1" noChangeArrowheads="1"/>
          </p:cNvPicPr>
          <p:nvPr>
            <p:ph idx="1"/>
          </p:nvPr>
        </p:nvPicPr>
        <p:blipFill>
          <a:blip r:embed="rId2" cstate="print"/>
          <a:srcRect/>
          <a:stretch>
            <a:fillRect/>
          </a:stretch>
        </p:blipFill>
        <p:spPr bwMode="auto">
          <a:xfrm>
            <a:off x="2099556" y="980508"/>
            <a:ext cx="7992888" cy="5359041"/>
          </a:xfrm>
          <a:prstGeom prst="rect">
            <a:avLst/>
          </a:prstGeom>
          <a:noFill/>
          <a:ln w="9525">
            <a:noFill/>
            <a:miter lim="800000"/>
            <a:headEnd/>
            <a:tailEnd/>
          </a:ln>
        </p:spPr>
      </p:pic>
    </p:spTree>
    <p:extLst>
      <p:ext uri="{BB962C8B-B14F-4D97-AF65-F5344CB8AC3E}">
        <p14:creationId xmlns:p14="http://schemas.microsoft.com/office/powerpoint/2010/main" val="3600070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1-01_lg.jpg"/>
          <p:cNvPicPr>
            <a:picLocks noGrp="1" noChangeAspect="1"/>
          </p:cNvPicPr>
          <p:nvPr>
            <p:ph idx="1"/>
          </p:nvPr>
        </p:nvPicPr>
        <p:blipFill>
          <a:blip r:embed="rId2" cstate="print"/>
          <a:stretch>
            <a:fillRect/>
          </a:stretch>
        </p:blipFill>
        <p:spPr>
          <a:xfrm>
            <a:off x="2706865" y="1449889"/>
            <a:ext cx="6778270" cy="4525963"/>
          </a:xfrm>
        </p:spPr>
      </p:pic>
      <p:sp>
        <p:nvSpPr>
          <p:cNvPr id="5" name="Title 1"/>
          <p:cNvSpPr txBox="1">
            <a:spLocks/>
          </p:cNvSpPr>
          <p:nvPr/>
        </p:nvSpPr>
        <p:spPr>
          <a:xfrm>
            <a:off x="1981200" y="54320"/>
            <a:ext cx="8229600" cy="1143000"/>
          </a:xfrm>
          <a:prstGeom prst="rect">
            <a:avLst/>
          </a:prstGeom>
        </p:spPr>
        <p:txBody>
          <a:bodyPr vert="horz" lIns="91440" tIns="45720" rIns="91440" bIns="45720" rtlCol="0" anchor="ctr">
            <a:normAutofit/>
          </a:bodyPr>
          <a:lstStyle/>
          <a:p>
            <a:pPr algn="ctr">
              <a:spcBef>
                <a:spcPct val="0"/>
              </a:spcBef>
              <a:defRPr/>
            </a:pPr>
            <a:r>
              <a:rPr lang="en-CA" sz="4400" b="1" dirty="0">
                <a:solidFill>
                  <a:srgbClr val="941100"/>
                </a:solidFill>
                <a:latin typeface="+mj-lt"/>
                <a:ea typeface="+mj-ea"/>
                <a:cs typeface="+mj-cs"/>
              </a:rPr>
              <a:t>AF is a symptom,  not a disease</a:t>
            </a:r>
          </a:p>
        </p:txBody>
      </p:sp>
    </p:spTree>
    <p:extLst>
      <p:ext uri="{BB962C8B-B14F-4D97-AF65-F5344CB8AC3E}">
        <p14:creationId xmlns:p14="http://schemas.microsoft.com/office/powerpoint/2010/main" val="250077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08"/>
            <a:ext cx="10515600" cy="1325563"/>
          </a:xfrm>
        </p:spPr>
        <p:txBody>
          <a:bodyPr>
            <a:normAutofit/>
          </a:bodyPr>
          <a:lstStyle/>
          <a:p>
            <a:pPr algn="ctr"/>
            <a:r>
              <a:rPr lang="en-CA" b="1" dirty="0">
                <a:solidFill>
                  <a:srgbClr val="941100"/>
                </a:solidFill>
              </a:rPr>
              <a:t>Substrate Modification to Prevent AF</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2137104" y="1556793"/>
            <a:ext cx="8135360" cy="4295611"/>
          </a:xfrm>
          <a:prstGeom prst="rect">
            <a:avLst/>
          </a:prstGeom>
          <a:noFill/>
          <a:ln w="9525">
            <a:noFill/>
            <a:miter lim="800000"/>
            <a:headEnd/>
            <a:tailEnd/>
          </a:ln>
        </p:spPr>
      </p:pic>
      <p:sp>
        <p:nvSpPr>
          <p:cNvPr id="5" name="TextBox 4"/>
          <p:cNvSpPr txBox="1"/>
          <p:nvPr/>
        </p:nvSpPr>
        <p:spPr>
          <a:xfrm>
            <a:off x="4482038" y="6151469"/>
            <a:ext cx="5040560" cy="276999"/>
          </a:xfrm>
          <a:prstGeom prst="rect">
            <a:avLst/>
          </a:prstGeom>
          <a:noFill/>
        </p:spPr>
        <p:txBody>
          <a:bodyPr wrap="square" rtlCol="0">
            <a:spAutoFit/>
          </a:bodyPr>
          <a:lstStyle/>
          <a:p>
            <a:r>
              <a:rPr lang="en-CA" sz="1200" dirty="0"/>
              <a:t>Van Wagoner et al. Heart Rhythm 2015; 12:e6-e22</a:t>
            </a:r>
          </a:p>
        </p:txBody>
      </p:sp>
      <p:sp>
        <p:nvSpPr>
          <p:cNvPr id="6" name="Oval 5"/>
          <p:cNvSpPr/>
          <p:nvPr/>
        </p:nvSpPr>
        <p:spPr>
          <a:xfrm>
            <a:off x="5231904" y="1412776"/>
            <a:ext cx="187220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7176120" y="2492896"/>
            <a:ext cx="187220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3071664" y="2564904"/>
            <a:ext cx="1944216"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143672" y="4005064"/>
            <a:ext cx="187220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47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76691"/>
            <a:ext cx="8229600" cy="1143000"/>
          </a:xfrm>
        </p:spPr>
        <p:txBody>
          <a:bodyPr/>
          <a:lstStyle/>
          <a:p>
            <a:pPr algn="ctr" eaLnBrk="1" hangingPunct="1"/>
            <a:r>
              <a:rPr lang="en-US" b="1" dirty="0">
                <a:solidFill>
                  <a:srgbClr val="941100"/>
                </a:solidFill>
              </a:rPr>
              <a:t>Blood Pressure and AF</a:t>
            </a:r>
          </a:p>
        </p:txBody>
      </p:sp>
      <p:sp>
        <p:nvSpPr>
          <p:cNvPr id="20483" name="Text Box 4"/>
          <p:cNvSpPr txBox="1">
            <a:spLocks noChangeArrowheads="1"/>
          </p:cNvSpPr>
          <p:nvPr/>
        </p:nvSpPr>
        <p:spPr bwMode="auto">
          <a:xfrm>
            <a:off x="4683235" y="6110900"/>
            <a:ext cx="2825528" cy="276999"/>
          </a:xfrm>
          <a:prstGeom prst="rect">
            <a:avLst/>
          </a:prstGeom>
          <a:noFill/>
          <a:ln w="9525" algn="ctr">
            <a:noFill/>
            <a:miter lim="800000"/>
            <a:headEnd/>
            <a:tailEnd/>
          </a:ln>
        </p:spPr>
        <p:txBody>
          <a:bodyPr wrap="square">
            <a:spAutoFit/>
          </a:bodyPr>
          <a:lstStyle/>
          <a:p>
            <a:pPr>
              <a:spcBef>
                <a:spcPct val="50000"/>
              </a:spcBef>
            </a:pPr>
            <a:r>
              <a:rPr lang="en-US" sz="1200" dirty="0" err="1"/>
              <a:t>Conen</a:t>
            </a:r>
            <a:r>
              <a:rPr lang="en-US" sz="1200" dirty="0"/>
              <a:t> et al. Circulation 2009;119:2146-52</a:t>
            </a:r>
          </a:p>
        </p:txBody>
      </p:sp>
      <p:graphicFrame>
        <p:nvGraphicFramePr>
          <p:cNvPr id="51272" name="Group 72"/>
          <p:cNvGraphicFramePr>
            <a:graphicFrameLocks noGrp="1"/>
          </p:cNvGraphicFramePr>
          <p:nvPr>
            <p:ph idx="1"/>
            <p:extLst>
              <p:ext uri="{D42A27DB-BD31-4B8C-83A1-F6EECF244321}">
                <p14:modId xmlns:p14="http://schemas.microsoft.com/office/powerpoint/2010/main" val="2908888355"/>
              </p:ext>
            </p:extLst>
          </p:nvPr>
        </p:nvGraphicFramePr>
        <p:xfrm>
          <a:off x="1883569" y="1356942"/>
          <a:ext cx="8424862" cy="2225040"/>
        </p:xfrm>
        <a:graphic>
          <a:graphicData uri="http://schemas.openxmlformats.org/drawingml/2006/table">
            <a:tbl>
              <a:tblPr/>
              <a:tblGrid>
                <a:gridCol w="1439862">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1450">
                  <a:extLst>
                    <a:ext uri="{9D8B030D-6E8A-4147-A177-3AD203B41FA5}">
                      <a16:colId xmlns:a16="http://schemas.microsoft.com/office/drawing/2014/main" val="20003"/>
                    </a:ext>
                  </a:extLst>
                </a:gridCol>
                <a:gridCol w="1511300">
                  <a:extLst>
                    <a:ext uri="{9D8B030D-6E8A-4147-A177-3AD203B41FA5}">
                      <a16:colId xmlns:a16="http://schemas.microsoft.com/office/drawing/2014/main" val="20004"/>
                    </a:ext>
                  </a:extLst>
                </a:gridCol>
                <a:gridCol w="1800225">
                  <a:extLst>
                    <a:ext uri="{9D8B030D-6E8A-4147-A177-3AD203B41FA5}">
                      <a16:colId xmlns:a16="http://schemas.microsoft.com/office/drawing/2014/main" val="20005"/>
                    </a:ext>
                  </a:extLst>
                </a:gridCol>
              </a:tblGrid>
              <a:tr h="576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Systolic BP</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(mm Hg)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&lt;120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120-129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130-139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140-159</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Arial" pitchFamily="34"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Risk of AF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Ref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1.18 (0.9,1.52)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1.43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(1.09,1.87)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1.78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(1.34,2.38)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2.29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(1.45,3.63)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gridSpan="6">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51273" name="Line 73"/>
          <p:cNvSpPr>
            <a:spLocks noChangeShapeType="1"/>
          </p:cNvSpPr>
          <p:nvPr/>
        </p:nvSpPr>
        <p:spPr bwMode="auto">
          <a:xfrm>
            <a:off x="5659963" y="3348038"/>
            <a:ext cx="4465638" cy="0"/>
          </a:xfrm>
          <a:prstGeom prst="line">
            <a:avLst/>
          </a:prstGeom>
          <a:noFill/>
          <a:ln w="76200">
            <a:solidFill>
              <a:schemeClr val="tx1"/>
            </a:solidFill>
            <a:round/>
            <a:headEnd/>
            <a:tailEnd type="triangle" w="med" len="med"/>
          </a:ln>
        </p:spPr>
        <p:txBody>
          <a:bodyPr anchor="ctr"/>
          <a:lstStyle/>
          <a:p>
            <a:endParaRPr lang="en-CA"/>
          </a:p>
        </p:txBody>
      </p:sp>
      <p:pic>
        <p:nvPicPr>
          <p:cNvPr id="6" name="Picture 2"/>
          <p:cNvPicPr>
            <a:picLocks noChangeAspect="1" noChangeArrowheads="1"/>
          </p:cNvPicPr>
          <p:nvPr/>
        </p:nvPicPr>
        <p:blipFill>
          <a:blip r:embed="rId2" cstate="print"/>
          <a:srcRect/>
          <a:stretch>
            <a:fillRect/>
          </a:stretch>
        </p:blipFill>
        <p:spPr bwMode="auto">
          <a:xfrm>
            <a:off x="4362026" y="3890426"/>
            <a:ext cx="3467947" cy="1831136"/>
          </a:xfrm>
          <a:prstGeom prst="rect">
            <a:avLst/>
          </a:prstGeom>
          <a:noFill/>
          <a:ln w="9525">
            <a:noFill/>
            <a:miter lim="800000"/>
            <a:headEnd/>
            <a:tailEnd/>
          </a:ln>
        </p:spPr>
      </p:pic>
      <p:sp>
        <p:nvSpPr>
          <p:cNvPr id="7" name="Oval 6"/>
          <p:cNvSpPr/>
          <p:nvPr/>
        </p:nvSpPr>
        <p:spPr>
          <a:xfrm>
            <a:off x="6546709" y="4279764"/>
            <a:ext cx="662608" cy="4156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571E73B-CE06-4DA7-9481-DC40846FFC3C}"/>
              </a:ext>
            </a:extLst>
          </p:cNvPr>
          <p:cNvSpPr>
            <a:spLocks noGrp="1"/>
          </p:cNvSpPr>
          <p:nvPr>
            <p:ph type="title"/>
          </p:nvPr>
        </p:nvSpPr>
        <p:spPr>
          <a:xfrm>
            <a:off x="261582" y="418878"/>
            <a:ext cx="11668836" cy="1143000"/>
          </a:xfrm>
        </p:spPr>
        <p:txBody>
          <a:bodyPr>
            <a:noAutofit/>
          </a:bodyPr>
          <a:lstStyle/>
          <a:p>
            <a:pPr algn="ctr"/>
            <a:r>
              <a:rPr lang="en-US" altLang="en-US" b="1" dirty="0">
                <a:solidFill>
                  <a:srgbClr val="941100"/>
                </a:solidFill>
              </a:rPr>
              <a:t>Primary Outcome:  Time to Recurrent Symptomatic </a:t>
            </a:r>
            <a:br>
              <a:rPr lang="en-US" altLang="en-US" b="1" dirty="0">
                <a:solidFill>
                  <a:srgbClr val="941100"/>
                </a:solidFill>
              </a:rPr>
            </a:br>
            <a:r>
              <a:rPr lang="en-US" altLang="en-US" b="1" dirty="0">
                <a:solidFill>
                  <a:srgbClr val="941100"/>
                </a:solidFill>
              </a:rPr>
              <a:t>AF/AT/AFL 3 Months Post Ablation</a:t>
            </a:r>
          </a:p>
        </p:txBody>
      </p:sp>
      <p:pic>
        <p:nvPicPr>
          <p:cNvPr id="30723" name="Picture 2">
            <a:extLst>
              <a:ext uri="{FF2B5EF4-FFF2-40B4-BE49-F238E27FC236}">
                <a16:creationId xmlns:a16="http://schemas.microsoft.com/office/drawing/2014/main" id="{8AB010BC-107F-4360-95A7-62D1C85C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40"/>
          <a:stretch>
            <a:fillRect/>
          </a:stretch>
        </p:blipFill>
        <p:spPr bwMode="auto">
          <a:xfrm>
            <a:off x="2514600" y="1709670"/>
            <a:ext cx="6419850" cy="4879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F3C3053B-EA49-40B6-9788-EE3DD1E65CF3}"/>
              </a:ext>
            </a:extLst>
          </p:cNvPr>
          <p:cNvSpPr txBox="1">
            <a:spLocks noChangeArrowheads="1"/>
          </p:cNvSpPr>
          <p:nvPr/>
        </p:nvSpPr>
        <p:spPr bwMode="auto">
          <a:xfrm>
            <a:off x="3810000" y="1881121"/>
            <a:ext cx="2438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mn-lt"/>
                <a:cs typeface="Times New Roman" panose="02020603050405020304" pitchFamily="18" charset="0"/>
              </a:rPr>
              <a:t>Hazard Ratio 0.94 </a:t>
            </a:r>
          </a:p>
          <a:p>
            <a:pPr eaLnBrk="1" hangingPunct="1"/>
            <a:r>
              <a:rPr lang="en-US" altLang="en-US" dirty="0">
                <a:latin typeface="+mn-lt"/>
                <a:cs typeface="Times New Roman" panose="02020603050405020304" pitchFamily="18" charset="0"/>
              </a:rPr>
              <a:t>95% CI (0.65,1.38) 0.763</a:t>
            </a:r>
            <a:endParaRPr lang="en-US" altLang="en-US" dirty="0">
              <a:latin typeface="+mn-lt"/>
            </a:endParaRPr>
          </a:p>
        </p:txBody>
      </p:sp>
      <p:sp>
        <p:nvSpPr>
          <p:cNvPr id="30725" name="TextBox 2">
            <a:extLst>
              <a:ext uri="{FF2B5EF4-FFF2-40B4-BE49-F238E27FC236}">
                <a16:creationId xmlns:a16="http://schemas.microsoft.com/office/drawing/2014/main" id="{140A7E74-467E-46F3-AD29-86B0E5B4CEA4}"/>
              </a:ext>
            </a:extLst>
          </p:cNvPr>
          <p:cNvSpPr txBox="1">
            <a:spLocks noChangeArrowheads="1"/>
          </p:cNvSpPr>
          <p:nvPr/>
        </p:nvSpPr>
        <p:spPr bwMode="auto">
          <a:xfrm>
            <a:off x="4914900" y="5067342"/>
            <a:ext cx="2667000"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latin typeface="+mn-lt"/>
              </a:rPr>
              <a:t>Months of Follow-up</a:t>
            </a:r>
          </a:p>
        </p:txBody>
      </p:sp>
      <p:sp>
        <p:nvSpPr>
          <p:cNvPr id="30726" name="TextBox 5">
            <a:extLst>
              <a:ext uri="{FF2B5EF4-FFF2-40B4-BE49-F238E27FC236}">
                <a16:creationId xmlns:a16="http://schemas.microsoft.com/office/drawing/2014/main" id="{8E38077A-A8AE-47D6-8151-B6A819518967}"/>
              </a:ext>
            </a:extLst>
          </p:cNvPr>
          <p:cNvSpPr txBox="1">
            <a:spLocks noChangeArrowheads="1"/>
          </p:cNvSpPr>
          <p:nvPr/>
        </p:nvSpPr>
        <p:spPr bwMode="auto">
          <a:xfrm>
            <a:off x="6962553" y="3134028"/>
            <a:ext cx="2286000" cy="7080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chemeClr val="accent1"/>
                </a:solidFill>
                <a:latin typeface="+mn-lt"/>
              </a:rPr>
              <a:t>Aggressive BP Treatment</a:t>
            </a:r>
          </a:p>
        </p:txBody>
      </p:sp>
      <p:sp>
        <p:nvSpPr>
          <p:cNvPr id="30727" name="TextBox 6">
            <a:extLst>
              <a:ext uri="{FF2B5EF4-FFF2-40B4-BE49-F238E27FC236}">
                <a16:creationId xmlns:a16="http://schemas.microsoft.com/office/drawing/2014/main" id="{DCDA4B82-E888-4355-ABAB-B4C6B65AF6F4}"/>
              </a:ext>
            </a:extLst>
          </p:cNvPr>
          <p:cNvSpPr txBox="1">
            <a:spLocks noChangeArrowheads="1"/>
          </p:cNvSpPr>
          <p:nvPr/>
        </p:nvSpPr>
        <p:spPr bwMode="auto">
          <a:xfrm>
            <a:off x="6962553" y="1993938"/>
            <a:ext cx="2286000" cy="7080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chemeClr val="accent2"/>
                </a:solidFill>
                <a:latin typeface="+mn-lt"/>
              </a:rPr>
              <a:t>Standard BP Treatment</a:t>
            </a:r>
          </a:p>
        </p:txBody>
      </p:sp>
      <p:sp>
        <p:nvSpPr>
          <p:cNvPr id="8" name="TextBox 3">
            <a:extLst>
              <a:ext uri="{FF2B5EF4-FFF2-40B4-BE49-F238E27FC236}">
                <a16:creationId xmlns:a16="http://schemas.microsoft.com/office/drawing/2014/main" id="{CB70AA4A-E7A0-436C-9094-D73DA6763237}"/>
              </a:ext>
            </a:extLst>
          </p:cNvPr>
          <p:cNvSpPr txBox="1">
            <a:spLocks noChangeArrowheads="1"/>
          </p:cNvSpPr>
          <p:nvPr/>
        </p:nvSpPr>
        <p:spPr bwMode="auto">
          <a:xfrm>
            <a:off x="8934450" y="5353050"/>
            <a:ext cx="39608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latin typeface="+mn-lt"/>
              </a:rPr>
              <a:t>Parkash et al. Circulation; 2017; 135:1788-98</a:t>
            </a:r>
          </a:p>
        </p:txBody>
      </p:sp>
    </p:spTree>
    <p:extLst>
      <p:ext uri="{BB962C8B-B14F-4D97-AF65-F5344CB8AC3E}">
        <p14:creationId xmlns:p14="http://schemas.microsoft.com/office/powerpoint/2010/main" val="1869369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Date Placeholder 3"/>
          <p:cNvSpPr txBox="1">
            <a:spLocks noGrp="1"/>
          </p:cNvSpPr>
          <p:nvPr/>
        </p:nvSpPr>
        <p:spPr bwMode="auto">
          <a:xfrm>
            <a:off x="8218672" y="6124488"/>
            <a:ext cx="2540000" cy="635000"/>
          </a:xfrm>
          <a:prstGeom prst="rect">
            <a:avLst/>
          </a:prstGeom>
          <a:noFill/>
          <a:ln w="9525">
            <a:noFill/>
            <a:miter lim="800000"/>
            <a:headEnd/>
            <a:tailEnd/>
          </a:ln>
        </p:spPr>
        <p:txBody>
          <a:bodyPr lIns="254000" tIns="63500" rIns="127000" bIns="63500" anchor="ctr"/>
          <a:lstStyle/>
          <a:p>
            <a:r>
              <a:rPr lang="en-US" sz="1200" dirty="0"/>
              <a:t>Date of download:  9/13/2014</a:t>
            </a:r>
          </a:p>
        </p:txBody>
      </p:sp>
      <p:sp>
        <p:nvSpPr>
          <p:cNvPr id="33796" name="Footer Placeholder 4"/>
          <p:cNvSpPr txBox="1">
            <a:spLocks noGrp="1"/>
          </p:cNvSpPr>
          <p:nvPr/>
        </p:nvSpPr>
        <p:spPr bwMode="auto">
          <a:xfrm>
            <a:off x="4495800" y="5946395"/>
            <a:ext cx="3200400" cy="635000"/>
          </a:xfrm>
          <a:prstGeom prst="rect">
            <a:avLst/>
          </a:prstGeom>
          <a:noFill/>
          <a:ln w="9525">
            <a:noFill/>
            <a:miter lim="800000"/>
            <a:headEnd/>
            <a:tailEnd/>
          </a:ln>
        </p:spPr>
        <p:txBody>
          <a:bodyPr anchor="ctr"/>
          <a:lstStyle/>
          <a:p>
            <a:pPr algn="ctr"/>
            <a:r>
              <a:rPr lang="en-US" sz="1200" dirty="0"/>
              <a:t>Copyright © 2014 American Medical Association. All rights reserved.</a:t>
            </a:r>
          </a:p>
        </p:txBody>
      </p:sp>
      <p:sp>
        <p:nvSpPr>
          <p:cNvPr id="33797" name="Text Placeholder 2"/>
          <p:cNvSpPr txBox="1">
            <a:spLocks/>
          </p:cNvSpPr>
          <p:nvPr/>
        </p:nvSpPr>
        <p:spPr bwMode="auto">
          <a:xfrm>
            <a:off x="1531580" y="631582"/>
            <a:ext cx="6820833" cy="732981"/>
          </a:xfrm>
          <a:prstGeom prst="rect">
            <a:avLst/>
          </a:prstGeom>
          <a:noFill/>
          <a:ln w="9525">
            <a:noFill/>
            <a:miter lim="800000"/>
            <a:headEnd/>
            <a:tailEnd/>
          </a:ln>
        </p:spPr>
        <p:txBody>
          <a:bodyPr lIns="254000" tIns="63500" rIns="127000" bIns="0"/>
          <a:lstStyle/>
          <a:p>
            <a:r>
              <a:rPr lang="en-US" sz="1600" dirty="0">
                <a:cs typeface="Helvetica" pitchFamily="34" charset="0"/>
              </a:rPr>
              <a:t>From: </a:t>
            </a:r>
            <a:r>
              <a:rPr lang="en-US" sz="1600" b="1" dirty="0">
                <a:cs typeface="Helvetica" pitchFamily="34" charset="0"/>
              </a:rPr>
              <a:t>Effect of Weight Reduction and </a:t>
            </a:r>
            <a:r>
              <a:rPr lang="en-US" sz="1600" b="1" dirty="0" err="1">
                <a:cs typeface="Helvetica" pitchFamily="34" charset="0"/>
              </a:rPr>
              <a:t>Cardiometabolic</a:t>
            </a:r>
            <a:r>
              <a:rPr lang="en-US" sz="1600" b="1" dirty="0">
                <a:cs typeface="Helvetica" pitchFamily="34" charset="0"/>
              </a:rPr>
              <a:t> Risk Factor Management on Symptom Burden and Severity in Patients With Atrial Fibrillation:  A Randomized Clinical Trial</a:t>
            </a:r>
          </a:p>
        </p:txBody>
      </p:sp>
      <p:sp>
        <p:nvSpPr>
          <p:cNvPr id="33799" name="Text Placeholder 2"/>
          <p:cNvSpPr txBox="1">
            <a:spLocks/>
          </p:cNvSpPr>
          <p:nvPr/>
        </p:nvSpPr>
        <p:spPr bwMode="auto">
          <a:xfrm>
            <a:off x="1524000" y="1492724"/>
            <a:ext cx="9144000" cy="317500"/>
          </a:xfrm>
          <a:prstGeom prst="rect">
            <a:avLst/>
          </a:prstGeom>
          <a:noFill/>
          <a:ln w="9525">
            <a:noFill/>
            <a:miter lim="800000"/>
            <a:headEnd/>
            <a:tailEnd/>
          </a:ln>
        </p:spPr>
        <p:txBody>
          <a:bodyPr lIns="254000" tIns="0" rIns="127000" bIns="63500"/>
          <a:lstStyle/>
          <a:p>
            <a:r>
              <a:rPr lang="en-US" sz="1200" dirty="0">
                <a:cs typeface="Helvetica" pitchFamily="34" charset="0"/>
              </a:rPr>
              <a:t>JAMA. 2013;310(19):2050-2060. doi:10.1001/jama.2013.280521</a:t>
            </a:r>
          </a:p>
        </p:txBody>
      </p:sp>
      <p:sp>
        <p:nvSpPr>
          <p:cNvPr id="33800" name="Text Placeholder 2"/>
          <p:cNvSpPr txBox="1">
            <a:spLocks/>
          </p:cNvSpPr>
          <p:nvPr/>
        </p:nvSpPr>
        <p:spPr bwMode="auto">
          <a:xfrm>
            <a:off x="1524000" y="5230335"/>
            <a:ext cx="9144000" cy="635000"/>
          </a:xfrm>
          <a:prstGeom prst="rect">
            <a:avLst/>
          </a:prstGeom>
          <a:noFill/>
          <a:ln w="9525">
            <a:noFill/>
            <a:miter lim="800000"/>
            <a:headEnd/>
            <a:tailEnd/>
          </a:ln>
        </p:spPr>
        <p:txBody>
          <a:bodyPr lIns="254000" tIns="0" rIns="0" bIns="63500"/>
          <a:lstStyle/>
          <a:p>
            <a:pPr>
              <a:spcBef>
                <a:spcPct val="20000"/>
              </a:spcBef>
            </a:pPr>
            <a:r>
              <a:rPr lang="en-US" sz="1400" dirty="0">
                <a:cs typeface="Helvetica" pitchFamily="34" charset="0"/>
              </a:rPr>
              <a:t>Changes in Atrial Fibrillation Symptom Scale (AFSS) Scores Over Study Follow-</a:t>
            </a:r>
            <a:r>
              <a:rPr lang="en-US" sz="1400" dirty="0" err="1">
                <a:cs typeface="Helvetica" pitchFamily="34" charset="0"/>
              </a:rPr>
              <a:t>upError</a:t>
            </a:r>
            <a:r>
              <a:rPr lang="en-US" sz="1400" dirty="0">
                <a:cs typeface="Helvetica" pitchFamily="34" charset="0"/>
              </a:rPr>
              <a:t> bars indicate 95% confidence intervals. A, Between-group level of significance: P = .41 at time 0, P = .12 at 3 months, P &lt; .001 at 6, 9, 12, and 15 months. B, Between-group level of significance: P = .49 at time 0, P = .17 at 3 months, P &lt; .001 at 6, 9, 12, and 15 months.</a:t>
            </a:r>
            <a:r>
              <a:rPr lang="en-US" sz="1200" dirty="0">
                <a:latin typeface="Helvetica" pitchFamily="34" charset="0"/>
                <a:cs typeface="Helvetica" pitchFamily="34" charset="0"/>
              </a:rPr>
              <a:t>
</a:t>
            </a:r>
          </a:p>
        </p:txBody>
      </p:sp>
      <p:sp>
        <p:nvSpPr>
          <p:cNvPr id="33801" name="TextBox 11"/>
          <p:cNvSpPr txBox="1">
            <a:spLocks noChangeArrowheads="1"/>
          </p:cNvSpPr>
          <p:nvPr/>
        </p:nvSpPr>
        <p:spPr bwMode="auto">
          <a:xfrm>
            <a:off x="1524000" y="4984916"/>
            <a:ext cx="9144000" cy="279564"/>
          </a:xfrm>
          <a:prstGeom prst="rect">
            <a:avLst/>
          </a:prstGeom>
          <a:noFill/>
          <a:ln w="9525">
            <a:noFill/>
            <a:miter lim="800000"/>
            <a:headEnd/>
            <a:tailEnd/>
          </a:ln>
        </p:spPr>
        <p:txBody>
          <a:bodyPr lIns="254000" tIns="0" rIns="0" bIns="63500">
            <a:spAutoFit/>
          </a:bodyPr>
          <a:lstStyle/>
          <a:p>
            <a:r>
              <a:rPr lang="en-US" sz="1400" b="1" dirty="0">
                <a:cs typeface="Helvetica" panose="020B0604020202020204" pitchFamily="34" charset="0"/>
              </a:rPr>
              <a:t>Figure Legend:</a:t>
            </a:r>
          </a:p>
        </p:txBody>
      </p:sp>
      <p:cxnSp>
        <p:nvCxnSpPr>
          <p:cNvPr id="33802" name="Straight Connector 5"/>
          <p:cNvCxnSpPr>
            <a:cxnSpLocks noChangeShapeType="1"/>
          </p:cNvCxnSpPr>
          <p:nvPr/>
        </p:nvCxnSpPr>
        <p:spPr bwMode="auto">
          <a:xfrm>
            <a:off x="1524000" y="618034"/>
            <a:ext cx="9144000" cy="0"/>
          </a:xfrm>
          <a:prstGeom prst="line">
            <a:avLst/>
          </a:prstGeom>
          <a:noFill/>
          <a:ln w="38100" algn="ctr">
            <a:solidFill>
              <a:srgbClr val="999999"/>
            </a:solidFill>
            <a:round/>
            <a:headEnd/>
            <a:tailEnd/>
          </a:ln>
        </p:spPr>
      </p:cxnSp>
      <p:pic>
        <p:nvPicPr>
          <p:cNvPr id="33803" name="Picture 18"/>
          <p:cNvPicPr>
            <a:picLocks noChangeAspect="1"/>
          </p:cNvPicPr>
          <p:nvPr/>
        </p:nvPicPr>
        <p:blipFill>
          <a:blip r:embed="rId2" cstate="print"/>
          <a:srcRect/>
          <a:stretch>
            <a:fillRect/>
          </a:stretch>
        </p:blipFill>
        <p:spPr bwMode="auto">
          <a:xfrm>
            <a:off x="1778000" y="127000"/>
            <a:ext cx="2641600" cy="419100"/>
          </a:xfrm>
          <a:prstGeom prst="rect">
            <a:avLst/>
          </a:prstGeom>
          <a:noFill/>
          <a:ln w="9525">
            <a:noFill/>
            <a:miter lim="800000"/>
            <a:headEnd/>
            <a:tailEnd/>
          </a:ln>
        </p:spPr>
      </p:pic>
      <p:pic>
        <p:nvPicPr>
          <p:cNvPr id="33805" name="Picture 13" descr="Cover"/>
          <p:cNvPicPr>
            <a:picLocks noChangeAspect="1" noChangeArrowheads="1"/>
          </p:cNvPicPr>
          <p:nvPr/>
        </p:nvPicPr>
        <p:blipFill>
          <a:blip r:embed="rId3" cstate="print"/>
          <a:srcRect/>
          <a:stretch>
            <a:fillRect/>
          </a:stretch>
        </p:blipFill>
        <p:spPr bwMode="auto">
          <a:xfrm>
            <a:off x="2794000" y="1765350"/>
            <a:ext cx="6694672" cy="2595736"/>
          </a:xfrm>
          <a:prstGeom prst="rect">
            <a:avLst/>
          </a:prstGeom>
          <a:noFill/>
        </p:spPr>
      </p:pic>
      <p:sp>
        <p:nvSpPr>
          <p:cNvPr id="13" name="TextBox 12"/>
          <p:cNvSpPr txBox="1"/>
          <p:nvPr/>
        </p:nvSpPr>
        <p:spPr>
          <a:xfrm>
            <a:off x="4223792" y="4463368"/>
            <a:ext cx="4392488" cy="646331"/>
          </a:xfrm>
          <a:prstGeom prst="rect">
            <a:avLst/>
          </a:prstGeom>
          <a:noFill/>
        </p:spPr>
        <p:txBody>
          <a:bodyPr wrap="square" rtlCol="0">
            <a:spAutoFit/>
          </a:bodyPr>
          <a:lstStyle/>
          <a:p>
            <a:r>
              <a:rPr lang="en-CA" dirty="0"/>
              <a:t>Significant reduction in AF symptom burden score and symptom severity score</a:t>
            </a:r>
          </a:p>
        </p:txBody>
      </p:sp>
      <p:pic>
        <p:nvPicPr>
          <p:cNvPr id="14" name="Picture 2"/>
          <p:cNvPicPr>
            <a:picLocks noChangeAspect="1" noChangeArrowheads="1"/>
          </p:cNvPicPr>
          <p:nvPr/>
        </p:nvPicPr>
        <p:blipFill>
          <a:blip r:embed="rId4" cstate="print"/>
          <a:srcRect/>
          <a:stretch>
            <a:fillRect/>
          </a:stretch>
        </p:blipFill>
        <p:spPr bwMode="auto">
          <a:xfrm>
            <a:off x="8352415" y="655463"/>
            <a:ext cx="3130747" cy="1653089"/>
          </a:xfrm>
          <a:prstGeom prst="rect">
            <a:avLst/>
          </a:prstGeom>
          <a:noFill/>
          <a:ln w="9525">
            <a:noFill/>
            <a:miter lim="800000"/>
            <a:headEnd/>
            <a:tailEnd/>
          </a:ln>
        </p:spPr>
      </p:pic>
      <p:sp>
        <p:nvSpPr>
          <p:cNvPr id="15" name="Oval 14"/>
          <p:cNvSpPr/>
          <p:nvPr/>
        </p:nvSpPr>
        <p:spPr>
          <a:xfrm>
            <a:off x="8746639" y="972964"/>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557748" y="618034"/>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746639" y="1595006"/>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8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a:xfrm>
            <a:off x="838200" y="13252"/>
            <a:ext cx="10515600" cy="1325563"/>
          </a:xfrm>
        </p:spPr>
        <p:txBody>
          <a:bodyPr/>
          <a:lstStyle/>
          <a:p>
            <a:pPr algn="ctr"/>
            <a:r>
              <a:rPr lang="en-CA" b="1" dirty="0">
                <a:solidFill>
                  <a:srgbClr val="941100"/>
                </a:solidFill>
              </a:rPr>
              <a:t>2018 Focused Update Content</a:t>
            </a:r>
          </a:p>
        </p:txBody>
      </p:sp>
      <p:sp>
        <p:nvSpPr>
          <p:cNvPr id="3" name="Content Placeholder 2">
            <a:extLst>
              <a:ext uri="{FF2B5EF4-FFF2-40B4-BE49-F238E27FC236}">
                <a16:creationId xmlns:a16="http://schemas.microsoft.com/office/drawing/2014/main" id="{91FB41A0-1227-4E22-954F-C879B4FE1CBC}"/>
              </a:ext>
            </a:extLst>
          </p:cNvPr>
          <p:cNvSpPr>
            <a:spLocks noGrp="1"/>
          </p:cNvSpPr>
          <p:nvPr>
            <p:ph idx="1"/>
          </p:nvPr>
        </p:nvSpPr>
        <p:spPr>
          <a:xfrm>
            <a:off x="765463" y="2009581"/>
            <a:ext cx="10945091" cy="3998839"/>
          </a:xfrm>
        </p:spPr>
        <p:txBody>
          <a:bodyPr>
            <a:normAutofit/>
          </a:bodyPr>
          <a:lstStyle/>
          <a:p>
            <a:pPr marL="514350" indent="-514350">
              <a:buFont typeface="+mj-lt"/>
              <a:buAutoNum type="arabicPeriod"/>
            </a:pPr>
            <a:r>
              <a:rPr lang="en-CA" dirty="0"/>
              <a:t>Anticoagulation in the context of cardioversion</a:t>
            </a:r>
          </a:p>
          <a:p>
            <a:pPr marL="514350" indent="-514350">
              <a:buFont typeface="+mj-lt"/>
              <a:buAutoNum type="arabicPeriod"/>
            </a:pPr>
            <a:r>
              <a:rPr lang="en-CA" dirty="0"/>
              <a:t>Management of antithrombotic therapy for patients with AF and CAD</a:t>
            </a:r>
          </a:p>
          <a:p>
            <a:pPr marL="514350" indent="-514350">
              <a:buFont typeface="+mj-lt"/>
              <a:buAutoNum type="arabicPeriod"/>
            </a:pPr>
            <a:r>
              <a:rPr lang="en-CA" dirty="0"/>
              <a:t>Investigation and management of subclinical AF</a:t>
            </a:r>
          </a:p>
          <a:p>
            <a:pPr marL="514350" indent="-514350">
              <a:buFont typeface="+mj-lt"/>
              <a:buAutoNum type="arabicPeriod"/>
            </a:pPr>
            <a:r>
              <a:rPr lang="en-CA" dirty="0"/>
              <a:t>Antidotes for NOACs/NOAC reversal agents</a:t>
            </a:r>
          </a:p>
          <a:p>
            <a:pPr marL="514350" indent="-514350">
              <a:buFont typeface="+mj-lt"/>
              <a:buAutoNum type="arabicPeriod"/>
            </a:pPr>
            <a:r>
              <a:rPr lang="en-CA" dirty="0"/>
              <a:t>Acute pharmacological rhythm control</a:t>
            </a:r>
          </a:p>
          <a:p>
            <a:pPr marL="514350" indent="-514350">
              <a:buFont typeface="+mj-lt"/>
              <a:buAutoNum type="arabicPeriod"/>
            </a:pPr>
            <a:r>
              <a:rPr lang="en-CA" dirty="0"/>
              <a:t>Catheter ablation of AF</a:t>
            </a:r>
          </a:p>
          <a:p>
            <a:pPr marL="514350" indent="-514350">
              <a:buFont typeface="+mj-lt"/>
              <a:buAutoNum type="arabicPeriod"/>
            </a:pPr>
            <a:r>
              <a:rPr lang="en-CA" dirty="0"/>
              <a:t>Integrated approach to AF and modifiable cardiovascular risk factors</a:t>
            </a:r>
          </a:p>
          <a:p>
            <a:endParaRPr lang="en-CA" dirty="0"/>
          </a:p>
        </p:txBody>
      </p:sp>
    </p:spTree>
    <p:extLst>
      <p:ext uri="{BB962C8B-B14F-4D97-AF65-F5344CB8AC3E}">
        <p14:creationId xmlns:p14="http://schemas.microsoft.com/office/powerpoint/2010/main" val="3853571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9095195" y="0"/>
            <a:ext cx="3096805" cy="1635167"/>
          </a:xfrm>
          <a:prstGeom prst="rect">
            <a:avLst/>
          </a:prstGeom>
          <a:noFill/>
          <a:ln w="9525">
            <a:noFill/>
            <a:miter lim="800000"/>
            <a:headEnd/>
            <a:tailEnd/>
          </a:ln>
        </p:spPr>
      </p:pic>
      <p:sp>
        <p:nvSpPr>
          <p:cNvPr id="2" name="Title 1"/>
          <p:cNvSpPr>
            <a:spLocks noGrp="1"/>
          </p:cNvSpPr>
          <p:nvPr>
            <p:ph type="title"/>
          </p:nvPr>
        </p:nvSpPr>
        <p:spPr>
          <a:xfrm>
            <a:off x="2967030" y="79850"/>
            <a:ext cx="6257940" cy="1143000"/>
          </a:xfrm>
        </p:spPr>
        <p:txBody>
          <a:bodyPr/>
          <a:lstStyle/>
          <a:p>
            <a:pPr algn="ctr"/>
            <a:r>
              <a:rPr lang="en-US" b="1" dirty="0">
                <a:solidFill>
                  <a:srgbClr val="941100"/>
                </a:solidFill>
              </a:rPr>
              <a:t>LEGACY:  Cohort Study</a:t>
            </a:r>
          </a:p>
        </p:txBody>
      </p:sp>
      <p:pic>
        <p:nvPicPr>
          <p:cNvPr id="25601" name="Picture 1"/>
          <p:cNvPicPr>
            <a:picLocks noChangeAspect="1" noChangeArrowheads="1"/>
          </p:cNvPicPr>
          <p:nvPr/>
        </p:nvPicPr>
        <p:blipFill>
          <a:blip r:embed="rId3" cstate="print"/>
          <a:srcRect/>
          <a:stretch>
            <a:fillRect/>
          </a:stretch>
        </p:blipFill>
        <p:spPr bwMode="auto">
          <a:xfrm>
            <a:off x="1829780" y="1202438"/>
            <a:ext cx="8532440" cy="4827221"/>
          </a:xfrm>
          <a:prstGeom prst="rect">
            <a:avLst/>
          </a:prstGeom>
          <a:noFill/>
          <a:ln w="9525">
            <a:noFill/>
            <a:miter lim="800000"/>
            <a:headEnd/>
            <a:tailEnd/>
          </a:ln>
        </p:spPr>
      </p:pic>
      <p:sp>
        <p:nvSpPr>
          <p:cNvPr id="5" name="TextBox 4"/>
          <p:cNvSpPr txBox="1"/>
          <p:nvPr/>
        </p:nvSpPr>
        <p:spPr>
          <a:xfrm>
            <a:off x="5065081" y="6128566"/>
            <a:ext cx="2808312" cy="276999"/>
          </a:xfrm>
          <a:prstGeom prst="rect">
            <a:avLst/>
          </a:prstGeom>
          <a:noFill/>
        </p:spPr>
        <p:txBody>
          <a:bodyPr wrap="square" rtlCol="0">
            <a:spAutoFit/>
          </a:bodyPr>
          <a:lstStyle/>
          <a:p>
            <a:r>
              <a:rPr lang="en-CA" sz="1200" dirty="0" err="1"/>
              <a:t>Pathak</a:t>
            </a:r>
            <a:r>
              <a:rPr lang="en-CA" sz="1200" dirty="0"/>
              <a:t> et al JACC 2015; 2159-69</a:t>
            </a:r>
          </a:p>
        </p:txBody>
      </p:sp>
    </p:spTree>
    <p:extLst>
      <p:ext uri="{BB962C8B-B14F-4D97-AF65-F5344CB8AC3E}">
        <p14:creationId xmlns:p14="http://schemas.microsoft.com/office/powerpoint/2010/main" val="3902963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pPr algn="ctr"/>
            <a:r>
              <a:rPr lang="en-CA" b="1" dirty="0">
                <a:solidFill>
                  <a:srgbClr val="941100"/>
                </a:solidFill>
              </a:rPr>
              <a:t>CARDIO FIT</a:t>
            </a:r>
          </a:p>
        </p:txBody>
      </p:sp>
      <p:pic>
        <p:nvPicPr>
          <p:cNvPr id="4" name="Picture 2"/>
          <p:cNvPicPr>
            <a:picLocks noChangeAspect="1" noChangeArrowheads="1"/>
          </p:cNvPicPr>
          <p:nvPr/>
        </p:nvPicPr>
        <p:blipFill>
          <a:blip r:embed="rId2" cstate="print"/>
          <a:srcRect/>
          <a:stretch>
            <a:fillRect/>
          </a:stretch>
        </p:blipFill>
        <p:spPr bwMode="auto">
          <a:xfrm>
            <a:off x="9085368" y="56209"/>
            <a:ext cx="2675624" cy="1412776"/>
          </a:xfrm>
          <a:prstGeom prst="rect">
            <a:avLst/>
          </a:prstGeom>
          <a:noFill/>
          <a:ln w="9525">
            <a:noFill/>
            <a:miter lim="800000"/>
            <a:headEnd/>
            <a:tailEnd/>
          </a:ln>
        </p:spPr>
      </p:pic>
      <p:pic>
        <p:nvPicPr>
          <p:cNvPr id="12289" name="Picture 1"/>
          <p:cNvPicPr>
            <a:picLocks noChangeAspect="1" noChangeArrowheads="1"/>
          </p:cNvPicPr>
          <p:nvPr/>
        </p:nvPicPr>
        <p:blipFill>
          <a:blip r:embed="rId3" cstate="print"/>
          <a:srcRect/>
          <a:stretch>
            <a:fillRect/>
          </a:stretch>
        </p:blipFill>
        <p:spPr bwMode="auto">
          <a:xfrm>
            <a:off x="2089796" y="1144383"/>
            <a:ext cx="8012406" cy="4774810"/>
          </a:xfrm>
          <a:prstGeom prst="rect">
            <a:avLst/>
          </a:prstGeom>
          <a:noFill/>
          <a:ln w="9525">
            <a:noFill/>
            <a:miter lim="800000"/>
            <a:headEnd/>
            <a:tailEnd/>
          </a:ln>
        </p:spPr>
      </p:pic>
      <p:sp>
        <p:nvSpPr>
          <p:cNvPr id="6" name="TextBox 5"/>
          <p:cNvSpPr txBox="1"/>
          <p:nvPr/>
        </p:nvSpPr>
        <p:spPr>
          <a:xfrm>
            <a:off x="5027391" y="6128430"/>
            <a:ext cx="3096344" cy="276999"/>
          </a:xfrm>
          <a:prstGeom prst="rect">
            <a:avLst/>
          </a:prstGeom>
          <a:noFill/>
        </p:spPr>
        <p:txBody>
          <a:bodyPr wrap="square" rtlCol="0">
            <a:spAutoFit/>
          </a:bodyPr>
          <a:lstStyle/>
          <a:p>
            <a:r>
              <a:rPr lang="en-CA" sz="1200" dirty="0" err="1"/>
              <a:t>Pathak</a:t>
            </a:r>
            <a:r>
              <a:rPr lang="en-CA" sz="1200" dirty="0"/>
              <a:t> et al  JACC 2015;985-96</a:t>
            </a:r>
          </a:p>
        </p:txBody>
      </p:sp>
    </p:spTree>
    <p:extLst>
      <p:ext uri="{BB962C8B-B14F-4D97-AF65-F5344CB8AC3E}">
        <p14:creationId xmlns:p14="http://schemas.microsoft.com/office/powerpoint/2010/main" val="1847103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47" y="-17211"/>
            <a:ext cx="10515600" cy="1325563"/>
          </a:xfrm>
        </p:spPr>
        <p:txBody>
          <a:bodyPr/>
          <a:lstStyle/>
          <a:p>
            <a:pPr algn="ctr"/>
            <a:r>
              <a:rPr lang="en-US" b="1" dirty="0">
                <a:solidFill>
                  <a:srgbClr val="941100"/>
                </a:solidFill>
              </a:rPr>
              <a:t>ARREST-AF Cohort Study</a:t>
            </a:r>
          </a:p>
        </p:txBody>
      </p:sp>
      <p:sp>
        <p:nvSpPr>
          <p:cNvPr id="4" name="TextBox 3"/>
          <p:cNvSpPr txBox="1"/>
          <p:nvPr/>
        </p:nvSpPr>
        <p:spPr>
          <a:xfrm>
            <a:off x="4976833" y="6137427"/>
            <a:ext cx="3024336" cy="276999"/>
          </a:xfrm>
          <a:prstGeom prst="rect">
            <a:avLst/>
          </a:prstGeom>
          <a:noFill/>
        </p:spPr>
        <p:txBody>
          <a:bodyPr wrap="square" rtlCol="0">
            <a:spAutoFit/>
          </a:bodyPr>
          <a:lstStyle/>
          <a:p>
            <a:r>
              <a:rPr lang="en-US" sz="1200" dirty="0" err="1"/>
              <a:t>Pathak</a:t>
            </a:r>
            <a:r>
              <a:rPr lang="en-US" sz="1200" dirty="0"/>
              <a:t> et al. JACC 2014; 64: 2222-31</a:t>
            </a:r>
          </a:p>
        </p:txBody>
      </p:sp>
      <p:pic>
        <p:nvPicPr>
          <p:cNvPr id="7" name="Picture 2"/>
          <p:cNvPicPr>
            <a:picLocks noChangeAspect="1" noChangeArrowheads="1"/>
          </p:cNvPicPr>
          <p:nvPr/>
        </p:nvPicPr>
        <p:blipFill>
          <a:blip r:embed="rId2" cstate="print"/>
          <a:srcRect/>
          <a:stretch>
            <a:fillRect/>
          </a:stretch>
        </p:blipFill>
        <p:spPr bwMode="auto">
          <a:xfrm>
            <a:off x="8832990" y="260648"/>
            <a:ext cx="3312212" cy="1748905"/>
          </a:xfrm>
          <a:prstGeom prst="rect">
            <a:avLst/>
          </a:prstGeom>
          <a:noFill/>
          <a:ln w="9525">
            <a:noFill/>
            <a:miter lim="800000"/>
            <a:headEnd/>
            <a:tailEnd/>
          </a:ln>
        </p:spPr>
      </p:pic>
      <p:sp>
        <p:nvSpPr>
          <p:cNvPr id="8" name="Oval 7"/>
          <p:cNvSpPr/>
          <p:nvPr/>
        </p:nvSpPr>
        <p:spPr>
          <a:xfrm>
            <a:off x="9221628" y="595859"/>
            <a:ext cx="805527"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125528" y="229815"/>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221628" y="1237330"/>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845608" y="1258640"/>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871992" y="659173"/>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3" cstate="print"/>
          <a:srcRect/>
          <a:stretch>
            <a:fillRect/>
          </a:stretch>
        </p:blipFill>
        <p:spPr bwMode="auto">
          <a:xfrm>
            <a:off x="2522780" y="1691539"/>
            <a:ext cx="7058888" cy="4445888"/>
          </a:xfrm>
          <a:prstGeom prst="rect">
            <a:avLst/>
          </a:prstGeom>
          <a:noFill/>
          <a:ln w="9525">
            <a:noFill/>
            <a:miter lim="800000"/>
            <a:headEnd/>
            <a:tailEnd/>
          </a:ln>
        </p:spPr>
      </p:pic>
    </p:spTree>
    <p:extLst>
      <p:ext uri="{BB962C8B-B14F-4D97-AF65-F5344CB8AC3E}">
        <p14:creationId xmlns:p14="http://schemas.microsoft.com/office/powerpoint/2010/main" val="1990578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5ACC-D4FC-4773-BC0D-FB1C0F05B442}"/>
              </a:ext>
            </a:extLst>
          </p:cNvPr>
          <p:cNvSpPr>
            <a:spLocks noGrp="1"/>
          </p:cNvSpPr>
          <p:nvPr>
            <p:ph type="title"/>
          </p:nvPr>
        </p:nvSpPr>
        <p:spPr>
          <a:xfrm>
            <a:off x="2788568" y="77751"/>
            <a:ext cx="6257940" cy="1143000"/>
          </a:xfrm>
        </p:spPr>
        <p:txBody>
          <a:bodyPr/>
          <a:lstStyle/>
          <a:p>
            <a:pPr algn="ctr"/>
            <a:r>
              <a:rPr lang="en-US" b="1" dirty="0">
                <a:solidFill>
                  <a:srgbClr val="941100"/>
                </a:solidFill>
              </a:rPr>
              <a:t>RACE III</a:t>
            </a:r>
          </a:p>
        </p:txBody>
      </p:sp>
      <p:pic>
        <p:nvPicPr>
          <p:cNvPr id="4" name="Content Placeholder 3">
            <a:extLst>
              <a:ext uri="{FF2B5EF4-FFF2-40B4-BE49-F238E27FC236}">
                <a16:creationId xmlns:a16="http://schemas.microsoft.com/office/drawing/2014/main" id="{A8565385-0252-483F-B9A5-3A3ECCDAEBB1}"/>
              </a:ext>
            </a:extLst>
          </p:cNvPr>
          <p:cNvPicPr>
            <a:picLocks noGrp="1" noChangeAspect="1"/>
          </p:cNvPicPr>
          <p:nvPr>
            <p:ph idx="1"/>
          </p:nvPr>
        </p:nvPicPr>
        <p:blipFill>
          <a:blip r:embed="rId2"/>
          <a:stretch>
            <a:fillRect/>
          </a:stretch>
        </p:blipFill>
        <p:spPr>
          <a:xfrm>
            <a:off x="2788568" y="1148511"/>
            <a:ext cx="6555870" cy="4943011"/>
          </a:xfrm>
          <a:prstGeom prst="rect">
            <a:avLst/>
          </a:prstGeom>
        </p:spPr>
      </p:pic>
      <p:sp>
        <p:nvSpPr>
          <p:cNvPr id="5" name="TextBox 4">
            <a:extLst>
              <a:ext uri="{FF2B5EF4-FFF2-40B4-BE49-F238E27FC236}">
                <a16:creationId xmlns:a16="http://schemas.microsoft.com/office/drawing/2014/main" id="{94015BE4-ED94-42AD-81E7-256511497B5F}"/>
              </a:ext>
            </a:extLst>
          </p:cNvPr>
          <p:cNvSpPr txBox="1"/>
          <p:nvPr/>
        </p:nvSpPr>
        <p:spPr>
          <a:xfrm>
            <a:off x="5251857" y="6091522"/>
            <a:ext cx="3672408" cy="276999"/>
          </a:xfrm>
          <a:prstGeom prst="rect">
            <a:avLst/>
          </a:prstGeom>
          <a:noFill/>
        </p:spPr>
        <p:txBody>
          <a:bodyPr wrap="square" rtlCol="0">
            <a:spAutoFit/>
          </a:bodyPr>
          <a:lstStyle/>
          <a:p>
            <a:r>
              <a:rPr lang="en-US" sz="1200" dirty="0" err="1"/>
              <a:t>Rienstra</a:t>
            </a:r>
            <a:r>
              <a:rPr lang="en-US" sz="1200" dirty="0"/>
              <a:t> et al. 2018 EHJ</a:t>
            </a:r>
          </a:p>
        </p:txBody>
      </p:sp>
      <p:pic>
        <p:nvPicPr>
          <p:cNvPr id="6" name="Picture 6" descr="Cover">
            <a:extLst>
              <a:ext uri="{FF2B5EF4-FFF2-40B4-BE49-F238E27FC236}">
                <a16:creationId xmlns:a16="http://schemas.microsoft.com/office/drawing/2014/main" id="{505B198B-2C3B-7949-B79C-CA1219D28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088" y="1233845"/>
            <a:ext cx="6170647" cy="480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84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613"/>
            <a:ext cx="10515600" cy="1325563"/>
          </a:xfrm>
        </p:spPr>
        <p:txBody>
          <a:bodyPr/>
          <a:lstStyle/>
          <a:p>
            <a:pPr algn="ctr"/>
            <a:r>
              <a:rPr lang="en-US" b="1" dirty="0">
                <a:solidFill>
                  <a:srgbClr val="941100"/>
                </a:solidFill>
              </a:rPr>
              <a:t>Risk Factor Modification in Atrial Fibrillation:  Recommendation</a:t>
            </a:r>
          </a:p>
        </p:txBody>
      </p:sp>
      <p:sp>
        <p:nvSpPr>
          <p:cNvPr id="3" name="Content Placeholder 2"/>
          <p:cNvSpPr>
            <a:spLocks noGrp="1"/>
          </p:cNvSpPr>
          <p:nvPr>
            <p:ph idx="1"/>
          </p:nvPr>
        </p:nvSpPr>
        <p:spPr>
          <a:xfrm>
            <a:off x="838200" y="1847817"/>
            <a:ext cx="10515600" cy="4517439"/>
          </a:xfrm>
        </p:spPr>
        <p:txBody>
          <a:bodyPr>
            <a:normAutofit fontScale="92500" lnSpcReduction="10000"/>
          </a:bodyPr>
          <a:lstStyle/>
          <a:p>
            <a:r>
              <a:rPr lang="en-CA" sz="2600" dirty="0"/>
              <a:t>We suggest that, in addition to implementing appropriate rate or rhythm control measures, an approach targeting modifiable risk markers and conditions associated with AF should be applied to prevent recurrence of the arrhythmia and/or decrease its symptom burden (</a:t>
            </a:r>
            <a:r>
              <a:rPr lang="en-CA" sz="2600" b="1" dirty="0"/>
              <a:t>Weak Recommendation, Low Quality Evidence</a:t>
            </a:r>
            <a:r>
              <a:rPr lang="en-CA" sz="2600" dirty="0"/>
              <a:t>).</a:t>
            </a:r>
            <a:endParaRPr lang="en-US" sz="2600" dirty="0"/>
          </a:p>
          <a:p>
            <a:pPr marL="0" indent="0">
              <a:buNone/>
            </a:pPr>
            <a:r>
              <a:rPr lang="en-CA" sz="2600" b="1" i="1" dirty="0"/>
              <a:t> </a:t>
            </a:r>
            <a:endParaRPr lang="en-US" sz="2600" dirty="0"/>
          </a:p>
          <a:p>
            <a:r>
              <a:rPr lang="en-CA" sz="2600" b="1" i="1" dirty="0"/>
              <a:t>Values and preferences:</a:t>
            </a:r>
            <a:r>
              <a:rPr lang="en-CA" sz="2600" dirty="0"/>
              <a:t> The aggressive treatment of obesity and </a:t>
            </a:r>
            <a:r>
              <a:rPr lang="en-CA" sz="2600" dirty="0" err="1"/>
              <a:t>cardiometabolic</a:t>
            </a:r>
            <a:r>
              <a:rPr lang="en-CA" sz="2600" dirty="0"/>
              <a:t> risk markers/conditions (including hypertension, heart failure, diabetes, and sleep apnea) has been shown to reduce AF burden and improve quality of life. This recommendation places a high value on the recognized association between these potential risk markers and conditions that are known to aggravate AF and the possibility that treatment of these may result in prevention and/or regression of the substrate that causes AF as well as improving patient symptoms.</a:t>
            </a:r>
            <a:endParaRPr lang="en-US" sz="2600" dirty="0"/>
          </a:p>
          <a:p>
            <a:endParaRPr lang="en-US" dirty="0"/>
          </a:p>
        </p:txBody>
      </p:sp>
    </p:spTree>
    <p:extLst>
      <p:ext uri="{BB962C8B-B14F-4D97-AF65-F5344CB8AC3E}">
        <p14:creationId xmlns:p14="http://schemas.microsoft.com/office/powerpoint/2010/main" val="2549054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52"/>
            <a:ext cx="10515600" cy="1325563"/>
          </a:xfrm>
        </p:spPr>
        <p:txBody>
          <a:bodyPr/>
          <a:lstStyle/>
          <a:p>
            <a:pPr algn="ctr"/>
            <a:r>
              <a:rPr lang="en-US" b="1" dirty="0">
                <a:solidFill>
                  <a:srgbClr val="941100"/>
                </a:solidFill>
              </a:rPr>
              <a:t>Case of </a:t>
            </a:r>
            <a:r>
              <a:rPr lang="en-US" b="1" dirty="0" err="1">
                <a:solidFill>
                  <a:srgbClr val="941100"/>
                </a:solidFill>
              </a:rPr>
              <a:t>Mr</a:t>
            </a:r>
            <a:r>
              <a:rPr lang="en-US" b="1" dirty="0">
                <a:solidFill>
                  <a:srgbClr val="941100"/>
                </a:solidFill>
              </a:rPr>
              <a:t> RF</a:t>
            </a:r>
          </a:p>
        </p:txBody>
      </p:sp>
      <p:sp>
        <p:nvSpPr>
          <p:cNvPr id="3" name="Content Placeholder 2"/>
          <p:cNvSpPr>
            <a:spLocks noGrp="1"/>
          </p:cNvSpPr>
          <p:nvPr>
            <p:ph idx="1"/>
          </p:nvPr>
        </p:nvSpPr>
        <p:spPr>
          <a:xfrm>
            <a:off x="838200" y="1784636"/>
            <a:ext cx="10515600" cy="4351338"/>
          </a:xfrm>
        </p:spPr>
        <p:txBody>
          <a:bodyPr/>
          <a:lstStyle/>
          <a:p>
            <a:pPr marL="514350" indent="-514350">
              <a:buFont typeface="+mj-lt"/>
              <a:buAutoNum type="arabicPeriod"/>
            </a:pPr>
            <a:r>
              <a:rPr lang="en-US" dirty="0"/>
              <a:t>Rate control, oral anticoagulation</a:t>
            </a:r>
          </a:p>
          <a:p>
            <a:pPr marL="514350" indent="-514350">
              <a:buFont typeface="+mj-lt"/>
              <a:buAutoNum type="arabicPeriod"/>
            </a:pPr>
            <a:r>
              <a:rPr lang="en-US" dirty="0"/>
              <a:t>Rhythm control, oral anticoagulation</a:t>
            </a:r>
          </a:p>
          <a:p>
            <a:pPr marL="514350" indent="-514350">
              <a:buFont typeface="+mj-lt"/>
              <a:buAutoNum type="arabicPeriod"/>
            </a:pPr>
            <a:r>
              <a:rPr lang="en-US" dirty="0"/>
              <a:t>Catheter ablation, oral anticoagulation</a:t>
            </a:r>
          </a:p>
          <a:p>
            <a:pPr marL="514350" indent="-514350">
              <a:buFont typeface="+mj-lt"/>
              <a:buAutoNum type="arabicPeriod"/>
            </a:pPr>
            <a:r>
              <a:rPr lang="en-US" dirty="0"/>
              <a:t>Quit drinking, quit smoking, lose weight, exercise, investigate for sleep apnea, rate control and oral anticoagulation</a:t>
            </a:r>
          </a:p>
          <a:p>
            <a:pPr marL="514350" indent="-514350">
              <a:buFont typeface="+mj-lt"/>
              <a:buAutoNum type="arabicPeriod"/>
            </a:pPr>
            <a:r>
              <a:rPr lang="en-US" dirty="0"/>
              <a:t>Something else</a:t>
            </a:r>
          </a:p>
        </p:txBody>
      </p:sp>
    </p:spTree>
    <p:extLst>
      <p:ext uri="{BB962C8B-B14F-4D97-AF65-F5344CB8AC3E}">
        <p14:creationId xmlns:p14="http://schemas.microsoft.com/office/powerpoint/2010/main" val="238031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B2EC-6CF3-4823-A5C3-DD9DC40B7B5E}"/>
              </a:ext>
            </a:extLst>
          </p:cNvPr>
          <p:cNvSpPr>
            <a:spLocks noGrp="1"/>
          </p:cNvSpPr>
          <p:nvPr>
            <p:ph type="title"/>
          </p:nvPr>
        </p:nvSpPr>
        <p:spPr>
          <a:xfrm>
            <a:off x="609600" y="1376852"/>
            <a:ext cx="10972800" cy="1143000"/>
          </a:xfrm>
        </p:spPr>
        <p:txBody>
          <a:bodyPr>
            <a:noAutofit/>
          </a:bodyPr>
          <a:lstStyle/>
          <a:p>
            <a:pPr algn="ctr"/>
            <a:r>
              <a:rPr lang="en-CA" b="1" dirty="0">
                <a:solidFill>
                  <a:srgbClr val="941100"/>
                </a:solidFill>
              </a:rPr>
              <a:t>Overview of Topics/Recommendations from Other Sections</a:t>
            </a:r>
          </a:p>
        </p:txBody>
      </p:sp>
      <p:sp>
        <p:nvSpPr>
          <p:cNvPr id="4" name="Subtitle 6">
            <a:extLst>
              <a:ext uri="{FF2B5EF4-FFF2-40B4-BE49-F238E27FC236}">
                <a16:creationId xmlns:a16="http://schemas.microsoft.com/office/drawing/2014/main" id="{C0F5FE83-497E-4035-B885-5139028206DE}"/>
              </a:ext>
            </a:extLst>
          </p:cNvPr>
          <p:cNvSpPr txBox="1">
            <a:spLocks/>
          </p:cNvSpPr>
          <p:nvPr/>
        </p:nvSpPr>
        <p:spPr>
          <a:xfrm>
            <a:off x="1524000" y="3338269"/>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Dr. Laurent Macle</a:t>
            </a:r>
          </a:p>
        </p:txBody>
      </p:sp>
    </p:spTree>
    <p:extLst>
      <p:ext uri="{BB962C8B-B14F-4D97-AF65-F5344CB8AC3E}">
        <p14:creationId xmlns:p14="http://schemas.microsoft.com/office/powerpoint/2010/main" val="3000045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a:xfrm>
            <a:off x="765463" y="0"/>
            <a:ext cx="10515600" cy="1325563"/>
          </a:xfrm>
        </p:spPr>
        <p:txBody>
          <a:bodyPr/>
          <a:lstStyle/>
          <a:p>
            <a:pPr algn="ctr"/>
            <a:r>
              <a:rPr lang="en-CA" b="1" dirty="0">
                <a:solidFill>
                  <a:srgbClr val="941100"/>
                </a:solidFill>
              </a:rPr>
              <a:t>2018 Focused Update Content</a:t>
            </a:r>
          </a:p>
        </p:txBody>
      </p:sp>
      <p:sp>
        <p:nvSpPr>
          <p:cNvPr id="3" name="Content Placeholder 2">
            <a:extLst>
              <a:ext uri="{FF2B5EF4-FFF2-40B4-BE49-F238E27FC236}">
                <a16:creationId xmlns:a16="http://schemas.microsoft.com/office/drawing/2014/main" id="{91FB41A0-1227-4E22-954F-C879B4FE1CBC}"/>
              </a:ext>
            </a:extLst>
          </p:cNvPr>
          <p:cNvSpPr>
            <a:spLocks noGrp="1"/>
          </p:cNvSpPr>
          <p:nvPr>
            <p:ph idx="1"/>
          </p:nvPr>
        </p:nvSpPr>
        <p:spPr>
          <a:xfrm>
            <a:off x="765463" y="1545756"/>
            <a:ext cx="10945091" cy="3998839"/>
          </a:xfrm>
        </p:spPr>
        <p:txBody>
          <a:bodyPr>
            <a:normAutofit/>
          </a:bodyPr>
          <a:lstStyle/>
          <a:p>
            <a:pPr marL="514350" indent="-514350">
              <a:buFont typeface="+mj-lt"/>
              <a:buAutoNum type="arabicPeriod"/>
            </a:pPr>
            <a:r>
              <a:rPr lang="en-CA" dirty="0"/>
              <a:t>Anticoagulation in the context of cardioversion</a:t>
            </a:r>
          </a:p>
          <a:p>
            <a:pPr marL="514350" indent="-514350">
              <a:buFont typeface="+mj-lt"/>
              <a:buAutoNum type="arabicPeriod"/>
            </a:pPr>
            <a:r>
              <a:rPr lang="en-CA" dirty="0"/>
              <a:t>Management of antithrombotic therapy for patients with AF and CAD</a:t>
            </a:r>
          </a:p>
          <a:p>
            <a:pPr marL="514350" indent="-514350">
              <a:buFont typeface="+mj-lt"/>
              <a:buAutoNum type="arabicPeriod"/>
            </a:pPr>
            <a:r>
              <a:rPr lang="en-CA" dirty="0">
                <a:solidFill>
                  <a:srgbClr val="002060"/>
                </a:solidFill>
              </a:rPr>
              <a:t>Investigation and management of subclinical AF</a:t>
            </a:r>
          </a:p>
          <a:p>
            <a:pPr marL="514350" indent="-514350">
              <a:buFont typeface="+mj-lt"/>
              <a:buAutoNum type="arabicPeriod"/>
            </a:pPr>
            <a:r>
              <a:rPr lang="en-CA" dirty="0">
                <a:solidFill>
                  <a:srgbClr val="002060"/>
                </a:solidFill>
              </a:rPr>
              <a:t>Antidotes for NOACs/NOAC reversal agents</a:t>
            </a:r>
          </a:p>
          <a:p>
            <a:pPr marL="514350" indent="-514350">
              <a:buFont typeface="+mj-lt"/>
              <a:buAutoNum type="arabicPeriod"/>
            </a:pPr>
            <a:r>
              <a:rPr lang="en-CA" dirty="0">
                <a:solidFill>
                  <a:srgbClr val="002060"/>
                </a:solidFill>
              </a:rPr>
              <a:t>Acute pharmacological rhythm control</a:t>
            </a:r>
          </a:p>
          <a:p>
            <a:pPr marL="514350" indent="-514350">
              <a:buFont typeface="+mj-lt"/>
              <a:buAutoNum type="arabicPeriod"/>
            </a:pPr>
            <a:r>
              <a:rPr lang="en-CA" dirty="0">
                <a:solidFill>
                  <a:srgbClr val="002060"/>
                </a:solidFill>
              </a:rPr>
              <a:t>Catheter ablation of AF</a:t>
            </a:r>
          </a:p>
          <a:p>
            <a:pPr marL="514350" indent="-514350">
              <a:buFont typeface="+mj-lt"/>
              <a:buAutoNum type="arabicPeriod"/>
            </a:pPr>
            <a:r>
              <a:rPr lang="en-CA" dirty="0"/>
              <a:t>Integrated approach to AF and modifiable cardiovascular risk factors</a:t>
            </a:r>
          </a:p>
          <a:p>
            <a:endParaRPr lang="en-CA" dirty="0"/>
          </a:p>
        </p:txBody>
      </p:sp>
    </p:spTree>
    <p:extLst>
      <p:ext uri="{BB962C8B-B14F-4D97-AF65-F5344CB8AC3E}">
        <p14:creationId xmlns:p14="http://schemas.microsoft.com/office/powerpoint/2010/main" val="2764234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66" y="1535409"/>
            <a:ext cx="11864009" cy="1325563"/>
          </a:xfrm>
        </p:spPr>
        <p:txBody>
          <a:bodyPr>
            <a:normAutofit/>
          </a:bodyPr>
          <a:lstStyle/>
          <a:p>
            <a:pPr algn="ctr"/>
            <a:r>
              <a:rPr lang="en-CA" sz="3200" b="1" dirty="0">
                <a:solidFill>
                  <a:srgbClr val="002060"/>
                </a:solidFill>
              </a:rPr>
              <a:t>Uninterrupted NOAC vs uninterrupted warfarin: Summary of Trials</a:t>
            </a:r>
          </a:p>
        </p:txBody>
      </p:sp>
      <p:sp>
        <p:nvSpPr>
          <p:cNvPr id="4" name="Slide Number Placeholder 3"/>
          <p:cNvSpPr>
            <a:spLocks noGrp="1"/>
          </p:cNvSpPr>
          <p:nvPr>
            <p:ph type="sldNum" sz="quarter" idx="12"/>
          </p:nvPr>
        </p:nvSpPr>
        <p:spPr/>
        <p:txBody>
          <a:bodyPr/>
          <a:lstStyle/>
          <a:p>
            <a:endParaRPr lang="en-CA" dirty="0"/>
          </a:p>
        </p:txBody>
      </p:sp>
      <p:pic>
        <p:nvPicPr>
          <p:cNvPr id="5" name="Picture 6" descr="Cove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45231"/>
          <a:stretch/>
        </p:blipFill>
        <p:spPr bwMode="auto">
          <a:xfrm>
            <a:off x="2535058" y="2606085"/>
            <a:ext cx="6539368" cy="3487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173132"/>
            <a:ext cx="2114802" cy="276997"/>
          </a:xfrm>
          <a:prstGeom prst="rect">
            <a:avLst/>
          </a:prstGeom>
          <a:noFill/>
        </p:spPr>
        <p:txBody>
          <a:bodyPr wrap="none" lIns="91436" tIns="45719" rIns="91436" bIns="45719" rtlCol="0">
            <a:spAutoFit/>
          </a:bodyPr>
          <a:lstStyle/>
          <a:p>
            <a:pPr defTabSz="457155"/>
            <a:r>
              <a:rPr lang="en-CA" sz="1200" dirty="0" err="1">
                <a:solidFill>
                  <a:srgbClr val="292934"/>
                </a:solidFill>
              </a:rPr>
              <a:t>Kirchhof</a:t>
            </a:r>
            <a:r>
              <a:rPr lang="en-CA" sz="1200" dirty="0">
                <a:solidFill>
                  <a:srgbClr val="292934"/>
                </a:solidFill>
              </a:rPr>
              <a:t> et al, </a:t>
            </a:r>
            <a:r>
              <a:rPr lang="en-CA" sz="1200" dirty="0" err="1">
                <a:solidFill>
                  <a:srgbClr val="292934"/>
                </a:solidFill>
              </a:rPr>
              <a:t>Eur</a:t>
            </a:r>
            <a:r>
              <a:rPr lang="en-CA" sz="1200" dirty="0">
                <a:solidFill>
                  <a:srgbClr val="292934"/>
                </a:solidFill>
              </a:rPr>
              <a:t> Heart J 2018</a:t>
            </a:r>
          </a:p>
        </p:txBody>
      </p:sp>
      <p:sp>
        <p:nvSpPr>
          <p:cNvPr id="7" name="Title 1">
            <a:extLst>
              <a:ext uri="{FF2B5EF4-FFF2-40B4-BE49-F238E27FC236}">
                <a16:creationId xmlns:a16="http://schemas.microsoft.com/office/drawing/2014/main" id="{D956274D-10CE-0241-B0BA-A0316F11FD1C}"/>
              </a:ext>
            </a:extLst>
          </p:cNvPr>
          <p:cNvSpPr txBox="1">
            <a:spLocks/>
          </p:cNvSpPr>
          <p:nvPr/>
        </p:nvSpPr>
        <p:spPr>
          <a:xfrm>
            <a:off x="671945" y="-178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dirty="0">
                <a:solidFill>
                  <a:srgbClr val="941100"/>
                </a:solidFill>
              </a:rPr>
              <a:t>Catheter ablation of AF</a:t>
            </a:r>
          </a:p>
        </p:txBody>
      </p:sp>
    </p:spTree>
    <p:extLst>
      <p:ext uri="{BB962C8B-B14F-4D97-AF65-F5344CB8AC3E}">
        <p14:creationId xmlns:p14="http://schemas.microsoft.com/office/powerpoint/2010/main" val="3987005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26EC-4D50-4399-BC62-CE481318270B}"/>
              </a:ext>
            </a:extLst>
          </p:cNvPr>
          <p:cNvSpPr>
            <a:spLocks noGrp="1"/>
          </p:cNvSpPr>
          <p:nvPr>
            <p:ph type="title"/>
          </p:nvPr>
        </p:nvSpPr>
        <p:spPr>
          <a:xfrm>
            <a:off x="671945" y="-17830"/>
            <a:ext cx="10515600" cy="1325563"/>
          </a:xfrm>
        </p:spPr>
        <p:txBody>
          <a:bodyPr/>
          <a:lstStyle/>
          <a:p>
            <a:pPr algn="ctr"/>
            <a:r>
              <a:rPr lang="en-CA" b="1" dirty="0">
                <a:solidFill>
                  <a:srgbClr val="941100"/>
                </a:solidFill>
              </a:rPr>
              <a:t>Catheter ablation of AF</a:t>
            </a:r>
          </a:p>
        </p:txBody>
      </p:sp>
      <p:sp>
        <p:nvSpPr>
          <p:cNvPr id="3" name="Content Placeholder 2">
            <a:extLst>
              <a:ext uri="{FF2B5EF4-FFF2-40B4-BE49-F238E27FC236}">
                <a16:creationId xmlns:a16="http://schemas.microsoft.com/office/drawing/2014/main" id="{EA281CF5-0DA5-4E5E-8434-349FCDB33CC0}"/>
              </a:ext>
            </a:extLst>
          </p:cNvPr>
          <p:cNvSpPr>
            <a:spLocks noGrp="1"/>
          </p:cNvSpPr>
          <p:nvPr>
            <p:ph idx="1"/>
          </p:nvPr>
        </p:nvSpPr>
        <p:spPr/>
        <p:txBody>
          <a:bodyPr/>
          <a:lstStyle/>
          <a:p>
            <a:pPr marL="0" indent="0">
              <a:buNone/>
            </a:pPr>
            <a:r>
              <a:rPr lang="en-US" b="1" dirty="0"/>
              <a:t>Recommendation: </a:t>
            </a:r>
          </a:p>
          <a:p>
            <a:r>
              <a:rPr lang="en-US" dirty="0"/>
              <a:t>We suggest that catheter ablation may be performed using uninterrupted therapeutic oral anticoagulation with either a NOAC or adjusted-dose warfarin </a:t>
            </a:r>
          </a:p>
          <a:p>
            <a:pPr marL="0" indent="0">
              <a:buNone/>
            </a:pPr>
            <a:r>
              <a:rPr lang="en-US" dirty="0"/>
              <a:t>(Weak Recommendation, Moderate Quality Evidence)</a:t>
            </a:r>
            <a:endParaRPr lang="en-CA" dirty="0"/>
          </a:p>
        </p:txBody>
      </p:sp>
    </p:spTree>
    <p:extLst>
      <p:ext uri="{BB962C8B-B14F-4D97-AF65-F5344CB8AC3E}">
        <p14:creationId xmlns:p14="http://schemas.microsoft.com/office/powerpoint/2010/main" val="169241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a:xfrm>
            <a:off x="734291" y="172277"/>
            <a:ext cx="10515600" cy="987136"/>
          </a:xfrm>
        </p:spPr>
        <p:txBody>
          <a:bodyPr/>
          <a:lstStyle/>
          <a:p>
            <a:pPr algn="ctr"/>
            <a:r>
              <a:rPr lang="en-CA" b="1" dirty="0">
                <a:solidFill>
                  <a:srgbClr val="941100"/>
                </a:solidFill>
              </a:rPr>
              <a:t>Methodology</a:t>
            </a:r>
          </a:p>
        </p:txBody>
      </p:sp>
      <p:sp>
        <p:nvSpPr>
          <p:cNvPr id="3" name="Content Placeholder 2">
            <a:extLst>
              <a:ext uri="{FF2B5EF4-FFF2-40B4-BE49-F238E27FC236}">
                <a16:creationId xmlns:a16="http://schemas.microsoft.com/office/drawing/2014/main" id="{91FB41A0-1227-4E22-954F-C879B4FE1CBC}"/>
              </a:ext>
            </a:extLst>
          </p:cNvPr>
          <p:cNvSpPr>
            <a:spLocks noGrp="1"/>
          </p:cNvSpPr>
          <p:nvPr>
            <p:ph idx="1"/>
          </p:nvPr>
        </p:nvSpPr>
        <p:spPr>
          <a:xfrm>
            <a:off x="219007" y="1691522"/>
            <a:ext cx="11546168" cy="4702060"/>
          </a:xfrm>
        </p:spPr>
        <p:txBody>
          <a:bodyPr>
            <a:normAutofit fontScale="62500" lnSpcReduction="20000"/>
          </a:bodyPr>
          <a:lstStyle/>
          <a:p>
            <a:pPr>
              <a:buFont typeface="Wingdings" pitchFamily="2" charset="2"/>
              <a:buChar char="§"/>
              <a:defRPr/>
            </a:pPr>
            <a:r>
              <a:rPr lang="en-CA" sz="3200" dirty="0"/>
              <a:t>The committee reviewed data published since the 2016 update. </a:t>
            </a:r>
          </a:p>
          <a:p>
            <a:pPr>
              <a:buFont typeface="Wingdings" pitchFamily="2" charset="2"/>
              <a:buChar char="§"/>
              <a:defRPr/>
            </a:pPr>
            <a:r>
              <a:rPr lang="en-CA" sz="3200" dirty="0"/>
              <a:t>Recommendations were developed using the Grading of Recommendations, Assessment, Development, and Evaluation (GRADE) standards with strength of recommendations now classified as </a:t>
            </a:r>
            <a:r>
              <a:rPr lang="en-CA" sz="3200" dirty="0">
                <a:solidFill>
                  <a:srgbClr val="002060"/>
                </a:solidFill>
              </a:rPr>
              <a:t>“Strong” or “Weak.” </a:t>
            </a:r>
          </a:p>
          <a:p>
            <a:pPr>
              <a:buFont typeface="Wingdings" pitchFamily="2" charset="2"/>
              <a:buChar char="§"/>
              <a:defRPr/>
            </a:pPr>
            <a:r>
              <a:rPr lang="en-CA" sz="3200" dirty="0"/>
              <a:t>The literature review process and evidence tables are included as a Supplement, along with an updated summary of all CCS AF Guidelines recommendations in force. </a:t>
            </a:r>
          </a:p>
          <a:p>
            <a:pPr>
              <a:buFont typeface="Wingdings" pitchFamily="2" charset="2"/>
              <a:buChar char="§"/>
              <a:defRPr/>
            </a:pPr>
            <a:endParaRPr lang="en-CA" sz="2200" b="1" dirty="0"/>
          </a:p>
          <a:p>
            <a:pPr marL="0" indent="0">
              <a:buNone/>
              <a:defRPr/>
            </a:pPr>
            <a:r>
              <a:rPr lang="en-CA" sz="2900" b="1" dirty="0"/>
              <a:t>Strength of a Recommendation:</a:t>
            </a:r>
            <a:r>
              <a:rPr lang="en-CA" sz="2900" dirty="0"/>
              <a:t> </a:t>
            </a:r>
          </a:p>
          <a:p>
            <a:pPr lvl="1">
              <a:defRPr/>
            </a:pPr>
            <a:r>
              <a:rPr lang="en-CA" sz="2200" b="1" dirty="0"/>
              <a:t>Quality of evidence: </a:t>
            </a:r>
            <a:r>
              <a:rPr lang="en-CA" sz="2200" dirty="0"/>
              <a:t>The higher the quality of evidence, the greater the probability that a strong recommendation is indicated </a:t>
            </a:r>
          </a:p>
          <a:p>
            <a:pPr lvl="1">
              <a:defRPr/>
            </a:pPr>
            <a:r>
              <a:rPr lang="en-CA" sz="2200" b="1" dirty="0"/>
              <a:t>Difference between desirable and undesirable effects: </a:t>
            </a:r>
            <a:r>
              <a:rPr lang="en-CA" sz="2200" dirty="0"/>
              <a:t>The greater the difference between desirable and undesirable effects, the greater the probability that a strong recommendation is indicated </a:t>
            </a:r>
          </a:p>
          <a:p>
            <a:pPr lvl="1">
              <a:defRPr/>
            </a:pPr>
            <a:r>
              <a:rPr lang="en-CA" sz="2200" b="1" dirty="0"/>
              <a:t>Values and preferences: </a:t>
            </a:r>
            <a:r>
              <a:rPr lang="en-CA" sz="2200" dirty="0"/>
              <a:t>The greater the variation or uncertainty in values and preferences, the higher the probability that a conditional recommendation is indicated </a:t>
            </a:r>
          </a:p>
          <a:p>
            <a:pPr lvl="1">
              <a:defRPr/>
            </a:pPr>
            <a:r>
              <a:rPr lang="en-CA" sz="2200" b="1" dirty="0"/>
              <a:t>Cost: </a:t>
            </a:r>
            <a:r>
              <a:rPr lang="en-CA" sz="2200" dirty="0"/>
              <a:t>The higher the cost, the lower the likelihood that a strong recommendation is indicated </a:t>
            </a:r>
            <a:endParaRPr lang="en-CA" sz="2200" b="1" dirty="0"/>
          </a:p>
          <a:p>
            <a:pPr marL="0" lvl="1" indent="0">
              <a:buNone/>
              <a:defRPr/>
            </a:pPr>
            <a:endParaRPr lang="en-CA" sz="2200" b="1" dirty="0"/>
          </a:p>
          <a:p>
            <a:pPr marL="0" lvl="1" indent="0">
              <a:buNone/>
              <a:defRPr/>
            </a:pPr>
            <a:r>
              <a:rPr lang="en-CA" sz="2900" b="1" dirty="0"/>
              <a:t>Quality of Evidence: </a:t>
            </a:r>
          </a:p>
          <a:p>
            <a:pPr lvl="1">
              <a:defRPr/>
            </a:pPr>
            <a:r>
              <a:rPr lang="en-CA" sz="2200" b="1" dirty="0"/>
              <a:t>High: </a:t>
            </a:r>
            <a:r>
              <a:rPr lang="en-CA" sz="2200" dirty="0"/>
              <a:t>Further research is very unlikely to change our confidence in the estimate of effect </a:t>
            </a:r>
          </a:p>
          <a:p>
            <a:pPr lvl="1">
              <a:defRPr/>
            </a:pPr>
            <a:r>
              <a:rPr lang="en-CA" sz="2200" b="1" dirty="0"/>
              <a:t>Moderate: </a:t>
            </a:r>
            <a:r>
              <a:rPr lang="en-CA" sz="2200" dirty="0"/>
              <a:t>Further research is likely to have an important impact on our confidence in the estimate of effect and may change the estimate </a:t>
            </a:r>
          </a:p>
          <a:p>
            <a:pPr lvl="1">
              <a:defRPr/>
            </a:pPr>
            <a:r>
              <a:rPr lang="en-CA" sz="2200" b="1" dirty="0"/>
              <a:t>Low: </a:t>
            </a:r>
            <a:r>
              <a:rPr lang="en-CA" sz="2200" dirty="0"/>
              <a:t>Further research is very likely to have an important impact on our confidence in the estimate of effect and is likely to change the estimate </a:t>
            </a:r>
          </a:p>
          <a:p>
            <a:pPr lvl="1">
              <a:defRPr/>
            </a:pPr>
            <a:r>
              <a:rPr lang="en-CA" sz="2200" b="1" dirty="0"/>
              <a:t>Very Low: </a:t>
            </a:r>
            <a:r>
              <a:rPr lang="en-CA" sz="2200" dirty="0"/>
              <a:t>Any estimate of effect is very uncertain</a:t>
            </a:r>
          </a:p>
        </p:txBody>
      </p:sp>
      <p:sp>
        <p:nvSpPr>
          <p:cNvPr id="4" name="Title 1">
            <a:extLst>
              <a:ext uri="{FF2B5EF4-FFF2-40B4-BE49-F238E27FC236}">
                <a16:creationId xmlns:a16="http://schemas.microsoft.com/office/drawing/2014/main" id="{C506D400-7D3B-44C4-9F44-0C12DBEA483C}"/>
              </a:ext>
            </a:extLst>
          </p:cNvPr>
          <p:cNvSpPr txBox="1">
            <a:spLocks/>
          </p:cNvSpPr>
          <p:nvPr/>
        </p:nvSpPr>
        <p:spPr bwMode="auto">
          <a:xfrm>
            <a:off x="517677" y="1127349"/>
            <a:ext cx="10990385" cy="647700"/>
          </a:xfrm>
          <a:prstGeom prst="rect">
            <a:avLst/>
          </a:prstGeom>
          <a:noFill/>
          <a:ln w="9525">
            <a:noFill/>
            <a:miter lim="800000"/>
            <a:headEnd/>
            <a:tailEnd/>
          </a:ln>
        </p:spPr>
        <p:txBody>
          <a:bodyPr>
            <a:prstTxWarp prst="textNoShape">
              <a:avLst/>
            </a:prstTxWarp>
          </a:bodyPr>
          <a:lstStyle/>
          <a:p>
            <a:pPr algn="ctr"/>
            <a:r>
              <a:rPr lang="en-CA" sz="2400" b="1" dirty="0">
                <a:solidFill>
                  <a:srgbClr val="002060"/>
                </a:solidFill>
                <a:cs typeface="Arial" pitchFamily="4" charset="0"/>
              </a:rPr>
              <a:t>Grading of Recommendations Assessment, Development and Evaluation (GRADE)</a:t>
            </a:r>
            <a:endParaRPr lang="en-US" sz="2400" b="1" dirty="0">
              <a:solidFill>
                <a:srgbClr val="002060"/>
              </a:solidFill>
              <a:cs typeface="Arial" pitchFamily="4" charset="0"/>
            </a:endParaRPr>
          </a:p>
        </p:txBody>
      </p:sp>
      <p:sp>
        <p:nvSpPr>
          <p:cNvPr id="5" name="TextBox 2">
            <a:extLst>
              <a:ext uri="{FF2B5EF4-FFF2-40B4-BE49-F238E27FC236}">
                <a16:creationId xmlns:a16="http://schemas.microsoft.com/office/drawing/2014/main" id="{628DD319-009D-42BF-9A29-2B840D1DA834}"/>
              </a:ext>
            </a:extLst>
          </p:cNvPr>
          <p:cNvSpPr txBox="1">
            <a:spLocks noChangeArrowheads="1"/>
          </p:cNvSpPr>
          <p:nvPr/>
        </p:nvSpPr>
        <p:spPr bwMode="auto">
          <a:xfrm>
            <a:off x="1596732" y="6239595"/>
            <a:ext cx="9144001" cy="307975"/>
          </a:xfrm>
          <a:prstGeom prst="rect">
            <a:avLst/>
          </a:prstGeom>
          <a:noFill/>
          <a:ln w="9525">
            <a:noFill/>
            <a:miter lim="800000"/>
            <a:headEnd/>
            <a:tailEnd/>
          </a:ln>
        </p:spPr>
        <p:txBody>
          <a:bodyPr>
            <a:prstTxWarp prst="textNoShape">
              <a:avLst/>
            </a:prstTxWarp>
            <a:spAutoFit/>
          </a:bodyPr>
          <a:lstStyle/>
          <a:p>
            <a:pPr algn="ctr" eaLnBrk="1" hangingPunct="1"/>
            <a:r>
              <a:rPr lang="en-CA" sz="1400" b="1" dirty="0">
                <a:solidFill>
                  <a:srgbClr val="FF0000"/>
                </a:solidFill>
                <a:cs typeface="Arial" pitchFamily="4" charset="0"/>
              </a:rPr>
              <a:t>For more information on the GRADE process and development of recommendations visit </a:t>
            </a:r>
            <a:r>
              <a:rPr lang="en-CA" sz="1400" b="1" u="sng" dirty="0">
                <a:solidFill>
                  <a:srgbClr val="FF0000"/>
                </a:solidFill>
                <a:cs typeface="Arial" pitchFamily="4" charset="0"/>
              </a:rPr>
              <a:t>www.ccs.ca</a:t>
            </a:r>
            <a:r>
              <a:rPr lang="en-CA" sz="1400" b="1" dirty="0">
                <a:solidFill>
                  <a:srgbClr val="FF0000"/>
                </a:solidFill>
                <a:cs typeface="Arial" pitchFamily="4" charset="0"/>
              </a:rPr>
              <a:t>. </a:t>
            </a:r>
          </a:p>
        </p:txBody>
      </p:sp>
    </p:spTree>
    <p:extLst>
      <p:ext uri="{BB962C8B-B14F-4D97-AF65-F5344CB8AC3E}">
        <p14:creationId xmlns:p14="http://schemas.microsoft.com/office/powerpoint/2010/main" val="30609438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26EC-4D50-4399-BC62-CE481318270B}"/>
              </a:ext>
            </a:extLst>
          </p:cNvPr>
          <p:cNvSpPr>
            <a:spLocks noGrp="1"/>
          </p:cNvSpPr>
          <p:nvPr>
            <p:ph type="title"/>
          </p:nvPr>
        </p:nvSpPr>
        <p:spPr>
          <a:xfrm>
            <a:off x="671944" y="238536"/>
            <a:ext cx="10864381" cy="1415879"/>
          </a:xfrm>
        </p:spPr>
        <p:txBody>
          <a:bodyPr>
            <a:normAutofit/>
          </a:bodyPr>
          <a:lstStyle/>
          <a:p>
            <a:pPr algn="ctr"/>
            <a:r>
              <a:rPr lang="en-CA" b="1" dirty="0">
                <a:solidFill>
                  <a:srgbClr val="941100"/>
                </a:solidFill>
              </a:rPr>
              <a:t>Catheter ablation of AF</a:t>
            </a:r>
            <a:br>
              <a:rPr lang="en-CA" b="1" dirty="0">
                <a:solidFill>
                  <a:srgbClr val="941100"/>
                </a:solidFill>
              </a:rPr>
            </a:br>
            <a:r>
              <a:rPr lang="en-CA" b="1" dirty="0">
                <a:solidFill>
                  <a:srgbClr val="941100"/>
                </a:solidFill>
              </a:rPr>
              <a:t> AF and HF</a:t>
            </a:r>
          </a:p>
        </p:txBody>
      </p:sp>
      <p:sp>
        <p:nvSpPr>
          <p:cNvPr id="7" name="Rectangle 6">
            <a:extLst>
              <a:ext uri="{FF2B5EF4-FFF2-40B4-BE49-F238E27FC236}">
                <a16:creationId xmlns:a16="http://schemas.microsoft.com/office/drawing/2014/main" id="{4292A448-6F45-6447-A8F7-9EECDC861267}"/>
              </a:ext>
            </a:extLst>
          </p:cNvPr>
          <p:cNvSpPr/>
          <p:nvPr/>
        </p:nvSpPr>
        <p:spPr>
          <a:xfrm>
            <a:off x="173873" y="5263395"/>
            <a:ext cx="12000656" cy="1015663"/>
          </a:xfrm>
          <a:prstGeom prst="rect">
            <a:avLst/>
          </a:prstGeom>
        </p:spPr>
        <p:txBody>
          <a:bodyPr wrap="square">
            <a:spAutoFit/>
          </a:bodyPr>
          <a:lstStyle/>
          <a:p>
            <a:pPr algn="ctr"/>
            <a:r>
              <a:rPr lang="fr-CA" sz="2000" dirty="0">
                <a:solidFill>
                  <a:srgbClr val="011891"/>
                </a:solidFill>
                <a:latin typeface="Arial" panose="020B0604020202020204" pitchFamily="34" charset="0"/>
                <a:cs typeface="Arial" panose="020B0604020202020204" pitchFamily="34" charset="0"/>
              </a:rPr>
              <a:t>« The </a:t>
            </a:r>
            <a:r>
              <a:rPr lang="fr-CA" sz="2000" dirty="0" err="1">
                <a:solidFill>
                  <a:srgbClr val="011891"/>
                </a:solidFill>
                <a:latin typeface="Arial" panose="020B0604020202020204" pitchFamily="34" charset="0"/>
                <a:cs typeface="Arial" panose="020B0604020202020204" pitchFamily="34" charset="0"/>
              </a:rPr>
              <a:t>consideration</a:t>
            </a:r>
            <a:r>
              <a:rPr lang="fr-CA" sz="2000" dirty="0">
                <a:solidFill>
                  <a:srgbClr val="011891"/>
                </a:solidFill>
                <a:latin typeface="Arial" panose="020B0604020202020204" pitchFamily="34" charset="0"/>
                <a:cs typeface="Arial" panose="020B0604020202020204" pitchFamily="34" charset="0"/>
              </a:rPr>
              <a:t> of patients </a:t>
            </a:r>
            <a:r>
              <a:rPr lang="fr-CA" sz="2000" dirty="0" err="1">
                <a:solidFill>
                  <a:srgbClr val="011891"/>
                </a:solidFill>
                <a:latin typeface="Arial" panose="020B0604020202020204" pitchFamily="34" charset="0"/>
                <a:cs typeface="Arial" panose="020B0604020202020204" pitchFamily="34" charset="0"/>
              </a:rPr>
              <a:t>with</a:t>
            </a:r>
            <a:r>
              <a:rPr lang="fr-CA" sz="2000" dirty="0">
                <a:solidFill>
                  <a:srgbClr val="011891"/>
                </a:solidFill>
                <a:latin typeface="Arial" panose="020B0604020202020204" pitchFamily="34" charset="0"/>
                <a:cs typeface="Arial" panose="020B0604020202020204" pitchFamily="34" charset="0"/>
              </a:rPr>
              <a:t> structural </a:t>
            </a:r>
            <a:r>
              <a:rPr lang="fr-CA" sz="2000" dirty="0" err="1">
                <a:solidFill>
                  <a:srgbClr val="011891"/>
                </a:solidFill>
                <a:latin typeface="Arial" panose="020B0604020202020204" pitchFamily="34" charset="0"/>
                <a:cs typeface="Arial" panose="020B0604020202020204" pitchFamily="34" charset="0"/>
              </a:rPr>
              <a:t>heart</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disease</a:t>
            </a:r>
            <a:r>
              <a:rPr lang="fr-CA" sz="2000" dirty="0">
                <a:solidFill>
                  <a:srgbClr val="011891"/>
                </a:solidFill>
                <a:latin typeface="Arial" panose="020B0604020202020204" pitchFamily="34" charset="0"/>
                <a:cs typeface="Arial" panose="020B0604020202020204" pitchFamily="34" charset="0"/>
              </a:rPr>
              <a:t> as an </a:t>
            </a:r>
            <a:r>
              <a:rPr lang="fr-CA" sz="2000" dirty="0" err="1">
                <a:solidFill>
                  <a:srgbClr val="011891"/>
                </a:solidFill>
                <a:latin typeface="Arial" panose="020B0604020202020204" pitchFamily="34" charset="0"/>
                <a:cs typeface="Arial" panose="020B0604020202020204" pitchFamily="34" charset="0"/>
              </a:rPr>
              <a:t>appropriate</a:t>
            </a:r>
            <a:r>
              <a:rPr lang="fr-CA" sz="2000" dirty="0">
                <a:solidFill>
                  <a:srgbClr val="011891"/>
                </a:solidFill>
                <a:latin typeface="Arial" panose="020B0604020202020204" pitchFamily="34" charset="0"/>
                <a:cs typeface="Arial" panose="020B0604020202020204" pitchFamily="34" charset="0"/>
              </a:rPr>
              <a:t> ablation candidate </a:t>
            </a:r>
            <a:r>
              <a:rPr lang="fr-CA" sz="2000" dirty="0" err="1">
                <a:solidFill>
                  <a:srgbClr val="011891"/>
                </a:solidFill>
                <a:latin typeface="Arial" panose="020B0604020202020204" pitchFamily="34" charset="0"/>
                <a:cs typeface="Arial" panose="020B0604020202020204" pitchFamily="34" charset="0"/>
              </a:rPr>
              <a:t>does</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represent</a:t>
            </a:r>
            <a:r>
              <a:rPr lang="fr-CA" sz="2000" dirty="0">
                <a:solidFill>
                  <a:srgbClr val="011891"/>
                </a:solidFill>
                <a:latin typeface="Arial" panose="020B0604020202020204" pitchFamily="34" charset="0"/>
                <a:cs typeface="Arial" panose="020B0604020202020204" pitchFamily="34" charset="0"/>
              </a:rPr>
              <a:t> a </a:t>
            </a:r>
            <a:r>
              <a:rPr lang="fr-CA" sz="2000" dirty="0" err="1">
                <a:solidFill>
                  <a:srgbClr val="011891"/>
                </a:solidFill>
                <a:latin typeface="Arial" panose="020B0604020202020204" pitchFamily="34" charset="0"/>
                <a:cs typeface="Arial" panose="020B0604020202020204" pitchFamily="34" charset="0"/>
              </a:rPr>
              <a:t>philosophical</a:t>
            </a:r>
            <a:r>
              <a:rPr lang="fr-CA" sz="2000" dirty="0">
                <a:solidFill>
                  <a:srgbClr val="011891"/>
                </a:solidFill>
                <a:latin typeface="Arial" panose="020B0604020202020204" pitchFamily="34" charset="0"/>
                <a:cs typeface="Arial" panose="020B0604020202020204" pitchFamily="34" charset="0"/>
              </a:rPr>
              <a:t> shift in practice </a:t>
            </a:r>
            <a:r>
              <a:rPr lang="fr-CA" sz="2000" dirty="0" err="1">
                <a:solidFill>
                  <a:srgbClr val="011891"/>
                </a:solidFill>
                <a:latin typeface="Arial" panose="020B0604020202020204" pitchFamily="34" charset="0"/>
                <a:cs typeface="Arial" panose="020B0604020202020204" pitchFamily="34" charset="0"/>
              </a:rPr>
              <a:t>because</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these</a:t>
            </a:r>
            <a:r>
              <a:rPr lang="fr-CA" sz="2000" dirty="0">
                <a:solidFill>
                  <a:srgbClr val="011891"/>
                </a:solidFill>
                <a:latin typeface="Arial" panose="020B0604020202020204" pitchFamily="34" charset="0"/>
                <a:cs typeface="Arial" panose="020B0604020202020204" pitchFamily="34" charset="0"/>
              </a:rPr>
              <a:t> patients </a:t>
            </a:r>
            <a:r>
              <a:rPr lang="fr-CA" sz="2000" dirty="0" err="1">
                <a:solidFill>
                  <a:srgbClr val="011891"/>
                </a:solidFill>
                <a:latin typeface="Arial" panose="020B0604020202020204" pitchFamily="34" charset="0"/>
                <a:cs typeface="Arial" panose="020B0604020202020204" pitchFamily="34" charset="0"/>
              </a:rPr>
              <a:t>were</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previously</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discouraged</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from</a:t>
            </a:r>
            <a:r>
              <a:rPr lang="fr-CA" sz="2000" dirty="0">
                <a:solidFill>
                  <a:srgbClr val="011891"/>
                </a:solidFill>
                <a:latin typeface="Arial" panose="020B0604020202020204" pitchFamily="34" charset="0"/>
                <a:cs typeface="Arial" panose="020B0604020202020204" pitchFamily="34" charset="0"/>
              </a:rPr>
              <a:t> ablation </a:t>
            </a:r>
            <a:r>
              <a:rPr lang="fr-CA" sz="2000" dirty="0" err="1">
                <a:solidFill>
                  <a:srgbClr val="011891"/>
                </a:solidFill>
                <a:latin typeface="Arial" panose="020B0604020202020204" pitchFamily="34" charset="0"/>
                <a:cs typeface="Arial" panose="020B0604020202020204" pitchFamily="34" charset="0"/>
              </a:rPr>
              <a:t>because</a:t>
            </a:r>
            <a:r>
              <a:rPr lang="fr-CA" sz="2000" dirty="0">
                <a:solidFill>
                  <a:srgbClr val="011891"/>
                </a:solidFill>
                <a:latin typeface="Arial" panose="020B0604020202020204" pitchFamily="34" charset="0"/>
                <a:cs typeface="Arial" panose="020B0604020202020204" pitchFamily="34" charset="0"/>
              </a:rPr>
              <a:t> of </a:t>
            </a:r>
            <a:r>
              <a:rPr lang="fr-CA" sz="2000" dirty="0" err="1">
                <a:solidFill>
                  <a:srgbClr val="011891"/>
                </a:solidFill>
                <a:latin typeface="Arial" panose="020B0604020202020204" pitchFamily="34" charset="0"/>
                <a:cs typeface="Arial" panose="020B0604020202020204" pitchFamily="34" charset="0"/>
              </a:rPr>
              <a:t>concerns</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regarding</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potential</a:t>
            </a:r>
            <a:r>
              <a:rPr lang="fr-CA" sz="2000" dirty="0">
                <a:solidFill>
                  <a:srgbClr val="011891"/>
                </a:solidFill>
                <a:latin typeface="Arial" panose="020B0604020202020204" pitchFamily="34" charset="0"/>
                <a:cs typeface="Arial" panose="020B0604020202020204" pitchFamily="34" charset="0"/>
              </a:rPr>
              <a:t> </a:t>
            </a:r>
            <a:r>
              <a:rPr lang="fr-CA" sz="2000" dirty="0" err="1">
                <a:solidFill>
                  <a:srgbClr val="011891"/>
                </a:solidFill>
                <a:latin typeface="Arial" panose="020B0604020202020204" pitchFamily="34" charset="0"/>
                <a:cs typeface="Arial" panose="020B0604020202020204" pitchFamily="34" charset="0"/>
              </a:rPr>
              <a:t>inefficacy</a:t>
            </a:r>
            <a:r>
              <a:rPr lang="fr-CA" sz="2000" dirty="0">
                <a:solidFill>
                  <a:srgbClr val="011891"/>
                </a:solidFill>
                <a:latin typeface="Arial" panose="020B0604020202020204" pitchFamily="34" charset="0"/>
                <a:cs typeface="Arial" panose="020B0604020202020204" pitchFamily="34" charset="0"/>
              </a:rPr>
              <a:t> and </a:t>
            </a:r>
            <a:r>
              <a:rPr lang="fr-CA" sz="2000" dirty="0" err="1">
                <a:solidFill>
                  <a:srgbClr val="011891"/>
                </a:solidFill>
                <a:latin typeface="Arial" panose="020B0604020202020204" pitchFamily="34" charset="0"/>
                <a:cs typeface="Arial" panose="020B0604020202020204" pitchFamily="34" charset="0"/>
              </a:rPr>
              <a:t>harm</a:t>
            </a:r>
            <a:r>
              <a:rPr lang="fr-CA" sz="2000" dirty="0">
                <a:solidFill>
                  <a:srgbClr val="011891"/>
                </a:solidFill>
                <a:latin typeface="Arial" panose="020B0604020202020204" pitchFamily="34" charset="0"/>
                <a:cs typeface="Arial" panose="020B0604020202020204" pitchFamily="34" charset="0"/>
              </a:rPr>
              <a:t>. »</a:t>
            </a:r>
            <a:endParaRPr lang="fr-CA" sz="2000" dirty="0">
              <a:solidFill>
                <a:srgbClr val="011891"/>
              </a:solidFill>
              <a:effectLst/>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8D78B595-FB81-284B-97AE-7D3617C7844D}"/>
              </a:ext>
            </a:extLst>
          </p:cNvPr>
          <p:cNvPicPr>
            <a:picLocks noChangeAspect="1"/>
          </p:cNvPicPr>
          <p:nvPr/>
        </p:nvPicPr>
        <p:blipFill>
          <a:blip r:embed="rId2"/>
          <a:stretch>
            <a:fillRect/>
          </a:stretch>
        </p:blipFill>
        <p:spPr>
          <a:xfrm>
            <a:off x="0" y="1964593"/>
            <a:ext cx="7814677" cy="2092795"/>
          </a:xfrm>
          <a:prstGeom prst="rect">
            <a:avLst/>
          </a:prstGeom>
        </p:spPr>
      </p:pic>
      <p:sp>
        <p:nvSpPr>
          <p:cNvPr id="10" name="Rectangle 9">
            <a:extLst>
              <a:ext uri="{FF2B5EF4-FFF2-40B4-BE49-F238E27FC236}">
                <a16:creationId xmlns:a16="http://schemas.microsoft.com/office/drawing/2014/main" id="{5CA6BD8E-E8C6-BD48-ADEA-158F285FBB1E}"/>
              </a:ext>
            </a:extLst>
          </p:cNvPr>
          <p:cNvSpPr/>
          <p:nvPr/>
        </p:nvSpPr>
        <p:spPr>
          <a:xfrm>
            <a:off x="8226056" y="2138661"/>
            <a:ext cx="3965944" cy="1754326"/>
          </a:xfrm>
          <a:prstGeom prst="rect">
            <a:avLst/>
          </a:prstGeom>
        </p:spPr>
        <p:txBody>
          <a:bodyPr wrap="square">
            <a:spAutoFit/>
          </a:bodyPr>
          <a:lstStyle/>
          <a:p>
            <a:pPr marL="285750" indent="-285750">
              <a:buClr>
                <a:srgbClr val="800000"/>
              </a:buClr>
              <a:buFont typeface="Wingdings" charset="2"/>
              <a:buChar char="§"/>
              <a:defRPr/>
            </a:pPr>
            <a:r>
              <a:rPr lang="en-US" dirty="0">
                <a:latin typeface="Arial" charset="0"/>
                <a:ea typeface="Arial" charset="0"/>
                <a:cs typeface="Arial" charset="0"/>
              </a:rPr>
              <a:t>Lower HF hospitalization rates</a:t>
            </a:r>
          </a:p>
          <a:p>
            <a:pPr marL="285750" indent="-285750">
              <a:buClr>
                <a:srgbClr val="800000"/>
              </a:buClr>
              <a:buFont typeface="Wingdings" charset="2"/>
              <a:buChar char="§"/>
              <a:defRPr/>
            </a:pPr>
            <a:r>
              <a:rPr lang="en-US" dirty="0">
                <a:latin typeface="Arial" charset="0"/>
                <a:ea typeface="Arial" charset="0"/>
                <a:cs typeface="Arial" charset="0"/>
              </a:rPr>
              <a:t>Reduced all-cause mortality</a:t>
            </a:r>
          </a:p>
          <a:p>
            <a:pPr marL="285750" indent="-285750">
              <a:buClr>
                <a:srgbClr val="800000"/>
              </a:buClr>
              <a:buFont typeface="Wingdings" charset="2"/>
              <a:buChar char="§"/>
              <a:defRPr/>
            </a:pPr>
            <a:r>
              <a:rPr lang="en-US" dirty="0">
                <a:latin typeface="Arial" charset="0"/>
                <a:ea typeface="Arial" charset="0"/>
                <a:cs typeface="Arial" charset="0"/>
              </a:rPr>
              <a:t>Improved LV function</a:t>
            </a:r>
          </a:p>
          <a:p>
            <a:pPr marL="285750" indent="-285750">
              <a:buClr>
                <a:srgbClr val="800000"/>
              </a:buClr>
              <a:buFont typeface="Wingdings" charset="2"/>
              <a:buChar char="§"/>
              <a:defRPr/>
            </a:pPr>
            <a:r>
              <a:rPr lang="en-US" dirty="0">
                <a:latin typeface="Arial" charset="0"/>
                <a:ea typeface="Arial" charset="0"/>
                <a:cs typeface="Arial" charset="0"/>
              </a:rPr>
              <a:t>Increased 6-min walk test</a:t>
            </a:r>
          </a:p>
          <a:p>
            <a:pPr marL="285750" indent="-285750">
              <a:buClr>
                <a:srgbClr val="800000"/>
              </a:buClr>
              <a:buFont typeface="Wingdings" charset="2"/>
              <a:buChar char="§"/>
              <a:defRPr/>
            </a:pPr>
            <a:r>
              <a:rPr lang="en-US" dirty="0">
                <a:latin typeface="Arial" charset="0"/>
                <a:ea typeface="Arial" charset="0"/>
                <a:cs typeface="Arial" charset="0"/>
              </a:rPr>
              <a:t>Improved peak VO2</a:t>
            </a:r>
          </a:p>
          <a:p>
            <a:pPr marL="285750" indent="-285750">
              <a:buClr>
                <a:srgbClr val="800000"/>
              </a:buClr>
              <a:buFont typeface="Wingdings" charset="2"/>
              <a:buChar char="§"/>
              <a:defRPr/>
            </a:pPr>
            <a:r>
              <a:rPr lang="en-US" dirty="0">
                <a:latin typeface="Arial" charset="0"/>
                <a:ea typeface="Arial" charset="0"/>
                <a:cs typeface="Arial" charset="0"/>
              </a:rPr>
              <a:t>No difference in adverse events</a:t>
            </a:r>
          </a:p>
        </p:txBody>
      </p:sp>
      <p:sp>
        <p:nvSpPr>
          <p:cNvPr id="11" name="Accolade fermante 10">
            <a:extLst>
              <a:ext uri="{FF2B5EF4-FFF2-40B4-BE49-F238E27FC236}">
                <a16:creationId xmlns:a16="http://schemas.microsoft.com/office/drawing/2014/main" id="{ADB1B490-9C59-804D-B133-4516A30DA4BD}"/>
              </a:ext>
            </a:extLst>
          </p:cNvPr>
          <p:cNvSpPr/>
          <p:nvPr/>
        </p:nvSpPr>
        <p:spPr>
          <a:xfrm>
            <a:off x="7814677" y="2065018"/>
            <a:ext cx="411379" cy="1992369"/>
          </a:xfrm>
          <a:prstGeom prst="rightBrace">
            <a:avLst>
              <a:gd name="adj1" fmla="val 8333"/>
              <a:gd name="adj2" fmla="val 47080"/>
            </a:avLst>
          </a:prstGeom>
          <a:ln w="63500" cap="flat" cmpd="sng" algn="ctr">
            <a:solidFill>
              <a:srgbClr val="C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886259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15887-A4DA-A94E-81A3-13BA0C86C7F5}"/>
              </a:ext>
            </a:extLst>
          </p:cNvPr>
          <p:cNvSpPr>
            <a:spLocks noGrp="1"/>
          </p:cNvSpPr>
          <p:nvPr>
            <p:ph type="title"/>
          </p:nvPr>
        </p:nvSpPr>
        <p:spPr>
          <a:xfrm>
            <a:off x="838200" y="212032"/>
            <a:ext cx="10515600" cy="840220"/>
          </a:xfrm>
        </p:spPr>
        <p:txBody>
          <a:bodyPr/>
          <a:lstStyle/>
          <a:p>
            <a:pPr algn="ctr"/>
            <a:r>
              <a:rPr lang="en-CA" b="1" dirty="0">
                <a:solidFill>
                  <a:srgbClr val="941100"/>
                </a:solidFill>
              </a:rPr>
              <a:t>Acute pharmacological rhythm control</a:t>
            </a:r>
          </a:p>
        </p:txBody>
      </p:sp>
      <p:pic>
        <p:nvPicPr>
          <p:cNvPr id="4" name="Image 3">
            <a:extLst>
              <a:ext uri="{FF2B5EF4-FFF2-40B4-BE49-F238E27FC236}">
                <a16:creationId xmlns:a16="http://schemas.microsoft.com/office/drawing/2014/main" id="{6ACE7782-7092-6146-923F-E9884C27BFF1}"/>
              </a:ext>
            </a:extLst>
          </p:cNvPr>
          <p:cNvPicPr>
            <a:picLocks noChangeAspect="1"/>
          </p:cNvPicPr>
          <p:nvPr/>
        </p:nvPicPr>
        <p:blipFill>
          <a:blip r:embed="rId2"/>
          <a:stretch>
            <a:fillRect/>
          </a:stretch>
        </p:blipFill>
        <p:spPr>
          <a:xfrm>
            <a:off x="398583" y="1279785"/>
            <a:ext cx="11573316" cy="4857195"/>
          </a:xfrm>
          <a:prstGeom prst="rect">
            <a:avLst/>
          </a:prstGeom>
        </p:spPr>
      </p:pic>
    </p:spTree>
    <p:extLst>
      <p:ext uri="{BB962C8B-B14F-4D97-AF65-F5344CB8AC3E}">
        <p14:creationId xmlns:p14="http://schemas.microsoft.com/office/powerpoint/2010/main" val="4082366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15887-A4DA-A94E-81A3-13BA0C86C7F5}"/>
              </a:ext>
            </a:extLst>
          </p:cNvPr>
          <p:cNvSpPr>
            <a:spLocks noGrp="1"/>
          </p:cNvSpPr>
          <p:nvPr>
            <p:ph type="title"/>
          </p:nvPr>
        </p:nvSpPr>
        <p:spPr>
          <a:xfrm>
            <a:off x="838200" y="212032"/>
            <a:ext cx="10515600" cy="840220"/>
          </a:xfrm>
        </p:spPr>
        <p:txBody>
          <a:bodyPr/>
          <a:lstStyle/>
          <a:p>
            <a:pPr algn="ctr"/>
            <a:r>
              <a:rPr lang="en-CA" b="1" dirty="0">
                <a:solidFill>
                  <a:srgbClr val="941100"/>
                </a:solidFill>
              </a:rPr>
              <a:t>Acute pharmacological rhythm control</a:t>
            </a:r>
          </a:p>
        </p:txBody>
      </p:sp>
      <p:pic>
        <p:nvPicPr>
          <p:cNvPr id="2" name="Image 1">
            <a:extLst>
              <a:ext uri="{FF2B5EF4-FFF2-40B4-BE49-F238E27FC236}">
                <a16:creationId xmlns:a16="http://schemas.microsoft.com/office/drawing/2014/main" id="{0DF102E5-5204-914A-BC1C-829225E0F488}"/>
              </a:ext>
            </a:extLst>
          </p:cNvPr>
          <p:cNvPicPr>
            <a:picLocks noChangeAspect="1"/>
          </p:cNvPicPr>
          <p:nvPr/>
        </p:nvPicPr>
        <p:blipFill>
          <a:blip r:embed="rId2"/>
          <a:stretch>
            <a:fillRect/>
          </a:stretch>
        </p:blipFill>
        <p:spPr>
          <a:xfrm>
            <a:off x="1336684" y="1012496"/>
            <a:ext cx="9061429" cy="5476174"/>
          </a:xfrm>
          <a:prstGeom prst="rect">
            <a:avLst/>
          </a:prstGeom>
        </p:spPr>
      </p:pic>
    </p:spTree>
    <p:extLst>
      <p:ext uri="{BB962C8B-B14F-4D97-AF65-F5344CB8AC3E}">
        <p14:creationId xmlns:p14="http://schemas.microsoft.com/office/powerpoint/2010/main" val="2997659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26EC-4D50-4399-BC62-CE481318270B}"/>
              </a:ext>
            </a:extLst>
          </p:cNvPr>
          <p:cNvSpPr>
            <a:spLocks noGrp="1"/>
          </p:cNvSpPr>
          <p:nvPr>
            <p:ph type="title"/>
          </p:nvPr>
        </p:nvSpPr>
        <p:spPr>
          <a:xfrm>
            <a:off x="626918" y="0"/>
            <a:ext cx="10938164" cy="1325563"/>
          </a:xfrm>
        </p:spPr>
        <p:txBody>
          <a:bodyPr>
            <a:normAutofit/>
          </a:bodyPr>
          <a:lstStyle/>
          <a:p>
            <a:pPr algn="ctr"/>
            <a:r>
              <a:rPr lang="en-CA" b="1" dirty="0">
                <a:solidFill>
                  <a:srgbClr val="941100"/>
                </a:solidFill>
              </a:rPr>
              <a:t>Investigation and management of subclinical AF</a:t>
            </a:r>
          </a:p>
        </p:txBody>
      </p:sp>
      <p:sp>
        <p:nvSpPr>
          <p:cNvPr id="3" name="Content Placeholder 2">
            <a:extLst>
              <a:ext uri="{FF2B5EF4-FFF2-40B4-BE49-F238E27FC236}">
                <a16:creationId xmlns:a16="http://schemas.microsoft.com/office/drawing/2014/main" id="{EA281CF5-0DA5-4E5E-8434-349FCDB33CC0}"/>
              </a:ext>
            </a:extLst>
          </p:cNvPr>
          <p:cNvSpPr>
            <a:spLocks noGrp="1"/>
          </p:cNvSpPr>
          <p:nvPr>
            <p:ph idx="1"/>
          </p:nvPr>
        </p:nvSpPr>
        <p:spPr>
          <a:xfrm>
            <a:off x="663284" y="1502209"/>
            <a:ext cx="11287993" cy="4351338"/>
          </a:xfrm>
        </p:spPr>
        <p:txBody>
          <a:bodyPr/>
          <a:lstStyle/>
          <a:p>
            <a:pPr marL="0" indent="0">
              <a:buNone/>
            </a:pPr>
            <a:r>
              <a:rPr lang="en-CA" b="1" dirty="0"/>
              <a:t>Recommendation:</a:t>
            </a:r>
            <a:r>
              <a:rPr lang="en-CA" dirty="0"/>
              <a:t> </a:t>
            </a:r>
          </a:p>
          <a:p>
            <a:r>
              <a:rPr lang="en-CA" dirty="0"/>
              <a:t>We suggest that it is reasonable to prescribe OAC therapy for patients who are aged 65 or older or with a CHADS2 score of ≥ 1 (“CHADS-65”) who have episodes of subclinical AF lasting &gt; 24 continuous hours in duration. </a:t>
            </a:r>
          </a:p>
          <a:p>
            <a:r>
              <a:rPr lang="en-CA" dirty="0"/>
              <a:t>Additionally, high-risk patients (such as those with a recent embolic stroke of unknown source) with shorter-lasting episodes might also be considered for OAC therapy </a:t>
            </a:r>
          </a:p>
          <a:p>
            <a:pPr marL="0" indent="0">
              <a:buNone/>
            </a:pPr>
            <a:r>
              <a:rPr lang="en-CA" dirty="0"/>
              <a:t>(Weak Recommendation, Low Quality Evidence)</a:t>
            </a:r>
            <a:endParaRPr lang="fr-CA" dirty="0"/>
          </a:p>
          <a:p>
            <a:endParaRPr lang="en-CA" dirty="0"/>
          </a:p>
        </p:txBody>
      </p:sp>
    </p:spTree>
    <p:extLst>
      <p:ext uri="{BB962C8B-B14F-4D97-AF65-F5344CB8AC3E}">
        <p14:creationId xmlns:p14="http://schemas.microsoft.com/office/powerpoint/2010/main" val="895502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81CF5-0DA5-4E5E-8434-349FCDB33CC0}"/>
              </a:ext>
            </a:extLst>
          </p:cNvPr>
          <p:cNvSpPr>
            <a:spLocks noGrp="1"/>
          </p:cNvSpPr>
          <p:nvPr>
            <p:ph idx="1"/>
          </p:nvPr>
        </p:nvSpPr>
        <p:spPr>
          <a:xfrm>
            <a:off x="671945" y="1493261"/>
            <a:ext cx="10989968" cy="4351338"/>
          </a:xfrm>
        </p:spPr>
        <p:txBody>
          <a:bodyPr>
            <a:normAutofit/>
          </a:bodyPr>
          <a:lstStyle/>
          <a:p>
            <a:r>
              <a:rPr lang="en-US" sz="2400" b="1" dirty="0"/>
              <a:t>Recommendation: </a:t>
            </a:r>
            <a:r>
              <a:rPr lang="en-US" sz="2400" dirty="0"/>
              <a:t>We recommend administering </a:t>
            </a:r>
            <a:r>
              <a:rPr lang="en-US" sz="2400" dirty="0" err="1"/>
              <a:t>idarucizumab</a:t>
            </a:r>
            <a:r>
              <a:rPr lang="en-US" sz="2400" dirty="0"/>
              <a:t> for emergency reversal of dabigatran’s anticoagulant effect in patients with uncontrollable or potentially life-threatening bleeding and/or in patients who require urgent surgery for which normal hemostasis is necessary</a:t>
            </a:r>
          </a:p>
          <a:p>
            <a:pPr marL="0" indent="0">
              <a:buNone/>
            </a:pPr>
            <a:r>
              <a:rPr lang="en-US" sz="2400" dirty="0"/>
              <a:t>   (Strong Recommendation, Moderate Quality Evidence)</a:t>
            </a:r>
          </a:p>
          <a:p>
            <a:endParaRPr lang="en-US" sz="2400" dirty="0"/>
          </a:p>
          <a:p>
            <a:r>
              <a:rPr lang="en-US" sz="2400" b="1" dirty="0"/>
              <a:t>Values and preferences: </a:t>
            </a:r>
            <a:r>
              <a:rPr lang="en-US" sz="2400" dirty="0"/>
              <a:t>This recommendation places relatively greater value on the ability of </a:t>
            </a:r>
            <a:r>
              <a:rPr lang="en-US" sz="2400" dirty="0" err="1"/>
              <a:t>idarucizumab</a:t>
            </a:r>
            <a:r>
              <a:rPr lang="en-US" sz="2400" dirty="0"/>
              <a:t> to reverse coagulation parameters indicative of dabigatran’s effect, its potential to decrease bleeding-related outcomes and risks of urgent surgery, and its safety and tolerability profile, and less value on the absence of a control group in the REVERSE-AD trial and on the cost of the drug.</a:t>
            </a:r>
            <a:endParaRPr lang="en-CA" sz="2400" dirty="0"/>
          </a:p>
        </p:txBody>
      </p:sp>
      <p:sp>
        <p:nvSpPr>
          <p:cNvPr id="6" name="Title 1">
            <a:extLst>
              <a:ext uri="{FF2B5EF4-FFF2-40B4-BE49-F238E27FC236}">
                <a16:creationId xmlns:a16="http://schemas.microsoft.com/office/drawing/2014/main" id="{895B7C12-8934-4749-85EA-7A179D2A9774}"/>
              </a:ext>
            </a:extLst>
          </p:cNvPr>
          <p:cNvSpPr>
            <a:spLocks noGrp="1"/>
          </p:cNvSpPr>
          <p:nvPr>
            <p:ph type="title"/>
          </p:nvPr>
        </p:nvSpPr>
        <p:spPr>
          <a:xfrm>
            <a:off x="838200" y="0"/>
            <a:ext cx="10515600" cy="1325563"/>
          </a:xfrm>
        </p:spPr>
        <p:txBody>
          <a:bodyPr/>
          <a:lstStyle/>
          <a:p>
            <a:pPr algn="ctr"/>
            <a:r>
              <a:rPr lang="en-CA" b="1" dirty="0">
                <a:solidFill>
                  <a:srgbClr val="941100"/>
                </a:solidFill>
              </a:rPr>
              <a:t>Antidotes for NOACs/NOAC reversal agents</a:t>
            </a:r>
          </a:p>
        </p:txBody>
      </p:sp>
    </p:spTree>
    <p:extLst>
      <p:ext uri="{BB962C8B-B14F-4D97-AF65-F5344CB8AC3E}">
        <p14:creationId xmlns:p14="http://schemas.microsoft.com/office/powerpoint/2010/main" val="3117964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a:xfrm>
            <a:off x="765463" y="0"/>
            <a:ext cx="10515600" cy="1325563"/>
          </a:xfrm>
        </p:spPr>
        <p:txBody>
          <a:bodyPr/>
          <a:lstStyle/>
          <a:p>
            <a:pPr algn="ctr"/>
            <a:r>
              <a:rPr lang="en-CA" b="1" dirty="0">
                <a:solidFill>
                  <a:srgbClr val="941100"/>
                </a:solidFill>
              </a:rPr>
              <a:t>2018 Focused Update Content</a:t>
            </a:r>
          </a:p>
        </p:txBody>
      </p:sp>
      <p:sp>
        <p:nvSpPr>
          <p:cNvPr id="3" name="Content Placeholder 2">
            <a:extLst>
              <a:ext uri="{FF2B5EF4-FFF2-40B4-BE49-F238E27FC236}">
                <a16:creationId xmlns:a16="http://schemas.microsoft.com/office/drawing/2014/main" id="{91FB41A0-1227-4E22-954F-C879B4FE1CBC}"/>
              </a:ext>
            </a:extLst>
          </p:cNvPr>
          <p:cNvSpPr>
            <a:spLocks noGrp="1"/>
          </p:cNvSpPr>
          <p:nvPr>
            <p:ph idx="1"/>
          </p:nvPr>
        </p:nvSpPr>
        <p:spPr>
          <a:xfrm>
            <a:off x="765463" y="1545756"/>
            <a:ext cx="10945091" cy="3998839"/>
          </a:xfrm>
        </p:spPr>
        <p:txBody>
          <a:bodyPr>
            <a:normAutofit/>
          </a:bodyPr>
          <a:lstStyle/>
          <a:p>
            <a:pPr marL="514350" indent="-514350">
              <a:buFont typeface="+mj-lt"/>
              <a:buAutoNum type="arabicPeriod"/>
            </a:pPr>
            <a:r>
              <a:rPr lang="en-CA" dirty="0"/>
              <a:t>Anticoagulation in the context of cardioversion</a:t>
            </a:r>
          </a:p>
          <a:p>
            <a:pPr marL="514350" indent="-514350">
              <a:buFont typeface="+mj-lt"/>
              <a:buAutoNum type="arabicPeriod"/>
            </a:pPr>
            <a:r>
              <a:rPr lang="en-CA" dirty="0"/>
              <a:t>Management of antithrombotic therapy for patients with AF and CAD</a:t>
            </a:r>
          </a:p>
          <a:p>
            <a:pPr marL="514350" indent="-514350">
              <a:buFont typeface="+mj-lt"/>
              <a:buAutoNum type="arabicPeriod"/>
            </a:pPr>
            <a:r>
              <a:rPr lang="en-CA" dirty="0"/>
              <a:t>Investigation and management of subclinical AF</a:t>
            </a:r>
          </a:p>
          <a:p>
            <a:pPr marL="514350" indent="-514350">
              <a:buFont typeface="+mj-lt"/>
              <a:buAutoNum type="arabicPeriod"/>
            </a:pPr>
            <a:r>
              <a:rPr lang="en-CA" dirty="0"/>
              <a:t>Antidotes for NOACs/NOAC reversal agents</a:t>
            </a:r>
          </a:p>
          <a:p>
            <a:pPr marL="514350" indent="-514350">
              <a:buFont typeface="+mj-lt"/>
              <a:buAutoNum type="arabicPeriod"/>
            </a:pPr>
            <a:r>
              <a:rPr lang="en-CA" dirty="0"/>
              <a:t>Acute pharmacological rhythm control</a:t>
            </a:r>
          </a:p>
          <a:p>
            <a:pPr marL="514350" indent="-514350">
              <a:buFont typeface="+mj-lt"/>
              <a:buAutoNum type="arabicPeriod"/>
            </a:pPr>
            <a:r>
              <a:rPr lang="en-CA" dirty="0"/>
              <a:t>Catheter ablation of AF</a:t>
            </a:r>
          </a:p>
          <a:p>
            <a:pPr marL="514350" indent="-514350">
              <a:buFont typeface="+mj-lt"/>
              <a:buAutoNum type="arabicPeriod"/>
            </a:pPr>
            <a:r>
              <a:rPr lang="en-CA" dirty="0"/>
              <a:t>Integrated approach to AF and modifiable cardiovascular risk factors</a:t>
            </a:r>
          </a:p>
          <a:p>
            <a:endParaRPr lang="en-CA" dirty="0"/>
          </a:p>
        </p:txBody>
      </p:sp>
    </p:spTree>
    <p:extLst>
      <p:ext uri="{BB962C8B-B14F-4D97-AF65-F5344CB8AC3E}">
        <p14:creationId xmlns:p14="http://schemas.microsoft.com/office/powerpoint/2010/main" val="1467403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1CD5BF1-E35C-E840-A23C-B132141534A5}"/>
              </a:ext>
            </a:extLst>
          </p:cNvPr>
          <p:cNvPicPr>
            <a:picLocks noChangeAspect="1"/>
          </p:cNvPicPr>
          <p:nvPr/>
        </p:nvPicPr>
        <p:blipFill>
          <a:blip r:embed="rId2"/>
          <a:stretch>
            <a:fillRect/>
          </a:stretch>
        </p:blipFill>
        <p:spPr>
          <a:xfrm>
            <a:off x="0" y="259773"/>
            <a:ext cx="12128470" cy="4557932"/>
          </a:xfrm>
          <a:prstGeom prst="rect">
            <a:avLst/>
          </a:prstGeom>
        </p:spPr>
      </p:pic>
      <p:pic>
        <p:nvPicPr>
          <p:cNvPr id="11" name="Image 10">
            <a:extLst>
              <a:ext uri="{FF2B5EF4-FFF2-40B4-BE49-F238E27FC236}">
                <a16:creationId xmlns:a16="http://schemas.microsoft.com/office/drawing/2014/main" id="{902CDDF2-9ADA-C34F-8146-8D1DD23F3EB3}"/>
              </a:ext>
            </a:extLst>
          </p:cNvPr>
          <p:cNvPicPr>
            <a:picLocks noChangeAspect="1"/>
          </p:cNvPicPr>
          <p:nvPr/>
        </p:nvPicPr>
        <p:blipFill>
          <a:blip r:embed="rId3"/>
          <a:stretch>
            <a:fillRect/>
          </a:stretch>
        </p:blipFill>
        <p:spPr>
          <a:xfrm>
            <a:off x="3028890" y="5057487"/>
            <a:ext cx="6784915" cy="595168"/>
          </a:xfrm>
          <a:prstGeom prst="rect">
            <a:avLst/>
          </a:prstGeom>
        </p:spPr>
      </p:pic>
    </p:spTree>
    <p:extLst>
      <p:ext uri="{BB962C8B-B14F-4D97-AF65-F5344CB8AC3E}">
        <p14:creationId xmlns:p14="http://schemas.microsoft.com/office/powerpoint/2010/main" val="3918599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4A65-721A-40F5-8F7F-8CE93B5C3B01}"/>
              </a:ext>
            </a:extLst>
          </p:cNvPr>
          <p:cNvSpPr>
            <a:spLocks noGrp="1"/>
          </p:cNvSpPr>
          <p:nvPr>
            <p:ph type="title"/>
          </p:nvPr>
        </p:nvSpPr>
        <p:spPr>
          <a:xfrm>
            <a:off x="838200" y="2008228"/>
            <a:ext cx="10515600" cy="1325563"/>
          </a:xfrm>
        </p:spPr>
        <p:txBody>
          <a:bodyPr/>
          <a:lstStyle/>
          <a:p>
            <a:pPr algn="ctr"/>
            <a:r>
              <a:rPr lang="en-CA" b="1" dirty="0"/>
              <a:t>Thank you!</a:t>
            </a:r>
          </a:p>
        </p:txBody>
      </p:sp>
    </p:spTree>
    <p:extLst>
      <p:ext uri="{BB962C8B-B14F-4D97-AF65-F5344CB8AC3E}">
        <p14:creationId xmlns:p14="http://schemas.microsoft.com/office/powerpoint/2010/main" val="36870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03C6-89EE-41D6-A104-A651EDB9DF3D}"/>
              </a:ext>
            </a:extLst>
          </p:cNvPr>
          <p:cNvSpPr>
            <a:spLocks noGrp="1"/>
          </p:cNvSpPr>
          <p:nvPr>
            <p:ph type="title"/>
          </p:nvPr>
        </p:nvSpPr>
        <p:spPr>
          <a:xfrm>
            <a:off x="838198" y="106017"/>
            <a:ext cx="10515600" cy="1101436"/>
          </a:xfrm>
        </p:spPr>
        <p:txBody>
          <a:bodyPr/>
          <a:lstStyle/>
          <a:p>
            <a:pPr algn="ctr"/>
            <a:r>
              <a:rPr lang="en-CA" b="1" dirty="0">
                <a:solidFill>
                  <a:srgbClr val="941100"/>
                </a:solidFill>
              </a:rPr>
              <a:t>Session Outline</a:t>
            </a:r>
          </a:p>
        </p:txBody>
      </p:sp>
      <p:graphicFrame>
        <p:nvGraphicFramePr>
          <p:cNvPr id="4" name="Table 3">
            <a:extLst>
              <a:ext uri="{FF2B5EF4-FFF2-40B4-BE49-F238E27FC236}">
                <a16:creationId xmlns:a16="http://schemas.microsoft.com/office/drawing/2014/main" id="{1B0C9C2C-391F-461F-9189-48F0DF0B1682}"/>
              </a:ext>
            </a:extLst>
          </p:cNvPr>
          <p:cNvGraphicFramePr>
            <a:graphicFrameLocks noGrp="1"/>
          </p:cNvGraphicFramePr>
          <p:nvPr>
            <p:extLst>
              <p:ext uri="{D42A27DB-BD31-4B8C-83A1-F6EECF244321}">
                <p14:modId xmlns:p14="http://schemas.microsoft.com/office/powerpoint/2010/main" val="2983437826"/>
              </p:ext>
            </p:extLst>
          </p:nvPr>
        </p:nvGraphicFramePr>
        <p:xfrm>
          <a:off x="1046450" y="1486388"/>
          <a:ext cx="9853613" cy="4012510"/>
        </p:xfrm>
        <a:graphic>
          <a:graphicData uri="http://schemas.openxmlformats.org/drawingml/2006/table">
            <a:tbl>
              <a:tblPr/>
              <a:tblGrid>
                <a:gridCol w="5780377">
                  <a:extLst>
                    <a:ext uri="{9D8B030D-6E8A-4147-A177-3AD203B41FA5}">
                      <a16:colId xmlns:a16="http://schemas.microsoft.com/office/drawing/2014/main" val="20000"/>
                    </a:ext>
                  </a:extLst>
                </a:gridCol>
                <a:gridCol w="1965894">
                  <a:extLst>
                    <a:ext uri="{9D8B030D-6E8A-4147-A177-3AD203B41FA5}">
                      <a16:colId xmlns:a16="http://schemas.microsoft.com/office/drawing/2014/main" val="20001"/>
                    </a:ext>
                  </a:extLst>
                </a:gridCol>
                <a:gridCol w="2107342">
                  <a:extLst>
                    <a:ext uri="{9D8B030D-6E8A-4147-A177-3AD203B41FA5}">
                      <a16:colId xmlns:a16="http://schemas.microsoft.com/office/drawing/2014/main" val="20002"/>
                    </a:ext>
                  </a:extLst>
                </a:gridCol>
              </a:tblGrid>
              <a:tr h="469738">
                <a:tc>
                  <a:txBody>
                    <a:bodyPr/>
                    <a:lstStyle/>
                    <a:p>
                      <a:pPr marL="0" marR="0" lvl="0" indent="0" algn="l" defTabSz="914400" rtl="0" eaLnBrk="1" fontAlgn="base" latinLnBrk="0" hangingPunct="1">
                        <a:lnSpc>
                          <a:spcPct val="100000"/>
                        </a:lnSpc>
                        <a:spcBef>
                          <a:spcPct val="0"/>
                        </a:spcBef>
                        <a:spcAft>
                          <a:spcPct val="0"/>
                        </a:spcAft>
                        <a:buClrTx/>
                        <a:buSzTx/>
                        <a:buFont typeface="+mj-lt" charset="0"/>
                        <a:buNone/>
                        <a:tabLst/>
                      </a:pPr>
                      <a:r>
                        <a:rPr kumimoji="0" lang="en-US" sz="2400" b="1" i="0" u="none" strike="noStrike" cap="none" normalizeH="0" baseline="0" dirty="0">
                          <a:ln>
                            <a:noFill/>
                          </a:ln>
                          <a:solidFill>
                            <a:srgbClr val="000000"/>
                          </a:solidFill>
                          <a:effectLst/>
                          <a:latin typeface="Calibri" charset="0"/>
                          <a:ea typeface="MS PGothic" charset="0"/>
                          <a:cs typeface="MS PGothic" charset="0"/>
                        </a:rPr>
                        <a:t>Topic</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charset="0"/>
                          <a:ea typeface="MS PGothic" charset="0"/>
                          <a:cs typeface="MS PGothic" charset="0"/>
                        </a:rPr>
                        <a:t>Speakers</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charset="0"/>
                          <a:ea typeface="MS PGothic" charset="0"/>
                          <a:cs typeface="MS PGothic" charset="0"/>
                        </a:rPr>
                        <a:t>Time</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685054">
                <a:tc>
                  <a:txBody>
                    <a:bodyPr/>
                    <a:lstStyle/>
                    <a:p>
                      <a:pPr marL="0" marR="0" lvl="0" indent="0" algn="l" defTabSz="914400" rtl="0" eaLnBrk="1" fontAlgn="base" latinLnBrk="0" hangingPunct="1">
                        <a:lnSpc>
                          <a:spcPct val="100000"/>
                        </a:lnSpc>
                        <a:spcBef>
                          <a:spcPct val="0"/>
                        </a:spcBef>
                        <a:spcAft>
                          <a:spcPct val="0"/>
                        </a:spcAft>
                        <a:buClrTx/>
                        <a:buSzTx/>
                        <a:buFont typeface="+mj-lt" charset="0"/>
                        <a:buNone/>
                        <a:tabLst/>
                      </a:pPr>
                      <a:r>
                        <a:rPr kumimoji="0" lang="en-US" sz="1800" b="0" i="0" u="none" strike="noStrike" cap="none" normalizeH="0" baseline="0" dirty="0">
                          <a:ln>
                            <a:noFill/>
                          </a:ln>
                          <a:solidFill>
                            <a:srgbClr val="000000"/>
                          </a:solidFill>
                          <a:effectLst/>
                          <a:latin typeface="Calibri" charset="0"/>
                          <a:ea typeface="MS PGothic" charset="0"/>
                          <a:cs typeface="MS PGothic" charset="0"/>
                        </a:rPr>
                        <a:t>Atrial Fibrillation and Coronary Artery Disease</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Jason Andrade</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15 min + 5 Q&amp;A</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743781">
                <a:tc>
                  <a:txBody>
                    <a:bodyPr/>
                    <a:lstStyle/>
                    <a:p>
                      <a:pPr marL="0" marR="0" lvl="0" indent="0" algn="l" defTabSz="914400" rtl="0" eaLnBrk="1" fontAlgn="base" latinLnBrk="0" hangingPunct="1">
                        <a:lnSpc>
                          <a:spcPct val="100000"/>
                        </a:lnSpc>
                        <a:spcBef>
                          <a:spcPct val="0"/>
                        </a:spcBef>
                        <a:spcAft>
                          <a:spcPct val="0"/>
                        </a:spcAft>
                        <a:buClrTx/>
                        <a:buSzTx/>
                        <a:buFont typeface="+mj-lt" charset="0"/>
                        <a:buNone/>
                        <a:tabLst/>
                      </a:pPr>
                      <a:r>
                        <a:rPr kumimoji="0" lang="en-US" sz="1800" b="0" i="0" u="none" strike="noStrike" cap="none" normalizeH="0" baseline="0" dirty="0">
                          <a:ln>
                            <a:noFill/>
                          </a:ln>
                          <a:solidFill>
                            <a:srgbClr val="000000"/>
                          </a:solidFill>
                          <a:effectLst/>
                          <a:latin typeface="Calibri" charset="0"/>
                          <a:ea typeface="MS PGothic" charset="0"/>
                          <a:cs typeface="MS PGothic" charset="0"/>
                        </a:rPr>
                        <a:t>Anticoagulation in the context of cardioversion</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Brent Mitchell</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20 min + 5 Q&amp;A</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26327">
                <a:tc>
                  <a:txBody>
                    <a:bodyPr/>
                    <a:lstStyle/>
                    <a:p>
                      <a:pPr marL="0" marR="0" lvl="0" indent="0" algn="l" defTabSz="914400" rtl="0" eaLnBrk="1" fontAlgn="base" latinLnBrk="0" hangingPunct="1">
                        <a:lnSpc>
                          <a:spcPct val="100000"/>
                        </a:lnSpc>
                        <a:spcBef>
                          <a:spcPct val="0"/>
                        </a:spcBef>
                        <a:spcAft>
                          <a:spcPct val="0"/>
                        </a:spcAft>
                        <a:buClrTx/>
                        <a:buSzTx/>
                        <a:buFont typeface="+mj-lt" charset="0"/>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Risk Factor Modification in Atrial Fibrillation</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err="1">
                          <a:ln>
                            <a:noFill/>
                          </a:ln>
                          <a:solidFill>
                            <a:schemeClr val="tx1"/>
                          </a:solidFill>
                          <a:effectLst/>
                          <a:latin typeface="Calibri" charset="0"/>
                          <a:ea typeface="MS PGothic" charset="0"/>
                          <a:cs typeface="MS PGothic" charset="0"/>
                        </a:rPr>
                        <a:t>Ratika</a:t>
                      </a:r>
                      <a:r>
                        <a:rPr kumimoji="0" lang="en-US" sz="1800" b="0" i="0" u="none" strike="noStrike" cap="none" normalizeH="0" baseline="0" dirty="0">
                          <a:ln>
                            <a:noFill/>
                          </a:ln>
                          <a:solidFill>
                            <a:schemeClr val="tx1"/>
                          </a:solidFill>
                          <a:effectLst/>
                          <a:latin typeface="Calibri" charset="0"/>
                          <a:ea typeface="MS PGothic" charset="0"/>
                          <a:cs typeface="MS PGothic" charset="0"/>
                        </a:rPr>
                        <a:t> Parkash</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10 min + 5 Q&amp;A</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743805">
                <a:tc>
                  <a:txBody>
                    <a:bodyPr/>
                    <a:lstStyle/>
                    <a:p>
                      <a:pPr marL="0" marR="0" lvl="1" indent="0" algn="l" defTabSz="914400" rtl="0" eaLnBrk="1" fontAlgn="base" latinLnBrk="0" hangingPunct="1">
                        <a:lnSpc>
                          <a:spcPct val="100000"/>
                        </a:lnSpc>
                        <a:spcBef>
                          <a:spcPct val="0"/>
                        </a:spcBef>
                        <a:spcAft>
                          <a:spcPct val="0"/>
                        </a:spcAft>
                        <a:buClrTx/>
                        <a:buSzTx/>
                        <a:buFont typeface="+mj-lt" charset="0"/>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Overview of Topics/Recommendations from other sections</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Laurent Macle</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5 min</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43805">
                <a:tc>
                  <a:txBody>
                    <a:bodyPr/>
                    <a:lstStyle/>
                    <a:p>
                      <a:pPr marL="0" marR="0" lvl="0" indent="0" algn="l" defTabSz="914400" rtl="0" eaLnBrk="1" fontAlgn="base" latinLnBrk="0" hangingPunct="1">
                        <a:lnSpc>
                          <a:spcPct val="100000"/>
                        </a:lnSpc>
                        <a:spcBef>
                          <a:spcPct val="0"/>
                        </a:spcBef>
                        <a:spcAft>
                          <a:spcPct val="0"/>
                        </a:spcAft>
                        <a:buClrTx/>
                        <a:buSzTx/>
                        <a:buFont typeface="+mj-lt" charset="0"/>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Conclusions and Questions</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All</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20 min</a:t>
                      </a:r>
                    </a:p>
                  </a:txBody>
                  <a:tcPr marL="91436" marR="91436" marT="45685" marB="45685" anchor="ctr" horzOverflow="overflow">
                    <a:lnL w="12700" cap="flat" cmpd="sng" algn="ctr">
                      <a:solidFill>
                        <a:srgbClr val="2577B3"/>
                      </a:solidFill>
                      <a:prstDash val="solid"/>
                      <a:round/>
                      <a:headEnd type="none" w="med" len="med"/>
                      <a:tailEnd type="none" w="med" len="med"/>
                    </a:lnL>
                    <a:lnR w="12700" cap="flat" cmpd="sng" algn="ctr">
                      <a:solidFill>
                        <a:srgbClr val="2577B3"/>
                      </a:solidFill>
                      <a:prstDash val="solid"/>
                      <a:round/>
                      <a:headEnd type="none" w="med" len="med"/>
                      <a:tailEnd type="none" w="med" len="med"/>
                    </a:lnR>
                    <a:lnT w="12700" cap="flat" cmpd="sng" algn="ctr">
                      <a:solidFill>
                        <a:srgbClr val="2577B3"/>
                      </a:solidFill>
                      <a:prstDash val="solid"/>
                      <a:round/>
                      <a:headEnd type="none" w="med" len="med"/>
                      <a:tailEnd type="none" w="med" len="med"/>
                    </a:lnT>
                    <a:lnB w="12700" cap="flat" cmpd="sng" algn="ctr">
                      <a:solidFill>
                        <a:srgbClr val="2577B3"/>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15396506"/>
      </p:ext>
    </p:extLst>
  </p:cSld>
  <p:clrMapOvr>
    <a:masterClrMapping/>
  </p:clrMapOvr>
</p:sld>
</file>

<file path=ppt/theme/theme1.xml><?xml version="1.0" encoding="utf-8"?>
<a:theme xmlns:a="http://schemas.openxmlformats.org/drawingml/2006/main" name="CCC Branded Guidelines/PS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3933</TotalTime>
  <Words>4605</Words>
  <Application>Microsoft Office PowerPoint</Application>
  <PresentationFormat>Widescreen</PresentationFormat>
  <Paragraphs>841</Paragraphs>
  <Slides>87</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MS PGothic</vt:lpstr>
      <vt:lpstr>MS PGothic</vt:lpstr>
      <vt:lpstr>Arial</vt:lpstr>
      <vt:lpstr>Arial Black</vt:lpstr>
      <vt:lpstr>Calibri</vt:lpstr>
      <vt:lpstr>Calibri Light</vt:lpstr>
      <vt:lpstr>Cambria</vt:lpstr>
      <vt:lpstr>Helvetica</vt:lpstr>
      <vt:lpstr>msgothic</vt:lpstr>
      <vt:lpstr>Symbol</vt:lpstr>
      <vt:lpstr>Times New Roman</vt:lpstr>
      <vt:lpstr>Wingdings</vt:lpstr>
      <vt:lpstr>CCC Branded Guidelines/PS Slides</vt:lpstr>
      <vt:lpstr>PowerPoint Presentation</vt:lpstr>
      <vt:lpstr>CCS 2018 GUIDELINES FOR THE MANAGEMENT OF ATRIAL FIBRILLATION 2018 UPDATE</vt:lpstr>
      <vt:lpstr>Disclosures</vt:lpstr>
      <vt:lpstr>PowerPoint Presentation</vt:lpstr>
      <vt:lpstr>PowerPoint Presentation</vt:lpstr>
      <vt:lpstr>Secondary Panel Members</vt:lpstr>
      <vt:lpstr>2018 Focused Update Content</vt:lpstr>
      <vt:lpstr>Methodology</vt:lpstr>
      <vt:lpstr>Session Outline</vt:lpstr>
      <vt:lpstr> The management of antithrombotic therapy for patients with AF in the context of coronary artery disease</vt:lpstr>
      <vt:lpstr>Management of Antithrombotic Therapy in Patients With Concomitant AF and CAD</vt:lpstr>
      <vt:lpstr>Case One</vt:lpstr>
      <vt:lpstr>CCS AF Guidelines – CAD/PAD + CHADS-65 = 0</vt:lpstr>
      <vt:lpstr>Recommendation based on:</vt:lpstr>
      <vt:lpstr>Recommendation based on:</vt:lpstr>
      <vt:lpstr>PowerPoint Presentation</vt:lpstr>
      <vt:lpstr>Case One</vt:lpstr>
      <vt:lpstr>Case Two</vt:lpstr>
      <vt:lpstr>Case Two</vt:lpstr>
      <vt:lpstr>Case Two</vt:lpstr>
      <vt:lpstr>OAC Alone because:</vt:lpstr>
      <vt:lpstr>OAC Alone because:</vt:lpstr>
      <vt:lpstr>Case Three</vt:lpstr>
      <vt:lpstr>CCS AF Guidelines – PCI + CHADS-65 ≥ 1</vt:lpstr>
      <vt:lpstr>Dual Pathway vs. Triple Antithrombotic Therapy</vt:lpstr>
      <vt:lpstr>Dual Pathway vs. Triple Antithrombotic Therapy</vt:lpstr>
      <vt:lpstr>Dual Pathway vs. Triple Antithrombotic Therapy</vt:lpstr>
      <vt:lpstr>PowerPoint Presentation</vt:lpstr>
      <vt:lpstr>Duration of Combination Therapy</vt:lpstr>
      <vt:lpstr>Which P2Y12 as part of Combination therapy?</vt:lpstr>
      <vt:lpstr>Wrap-Up</vt:lpstr>
      <vt:lpstr>Periprocedural Anticoagulation for Cardioversion of Atrial Fibrillation or Atrial Flutter</vt:lpstr>
      <vt:lpstr>PERIPROCEDURAL ANTICOAGULATION FOR CARDIOVERSION OF ATRIAL FIBRILLATION</vt:lpstr>
      <vt:lpstr>PERIPROCEDURAL ANTICOAGULATION FOR CARDIOVERSION OF ATRIAL FIBRILLATION</vt:lpstr>
      <vt:lpstr>PERIPROCEDURAL ANTICOAGULATION FOR CARDIOVERSION OF ATRIAL FIBRILLATION</vt:lpstr>
      <vt:lpstr>WHAT WERE THE HISTORICAL RATES OF THROMBOEMBOLISM AFTER CV OF AF?</vt:lpstr>
      <vt:lpstr>WHAT ARE THE CONTEMPORARY RATES OF THROMBOEMBOLISM AFTER CV OF AF?</vt:lpstr>
      <vt:lpstr>WHAT ARE THE CONTEMPORARY RATES OF MAJOR BLEEDING AFTER CV OF AF?</vt:lpstr>
      <vt:lpstr>IS AF CV WITHIN 48 HOURS A MUCH LOWER RISK FACTOR THAN IS CV AFTER 48 HOURS?</vt:lpstr>
      <vt:lpstr>PARSING THE RISK OF THROMBOEMBOLISM AFTER CV OF ATRIAL FIBRILLATION</vt:lpstr>
      <vt:lpstr>PARSING THE RISK OF THROMBOEMBOLISM AFTER CV OF ATRIAL FIBRILLATION</vt:lpstr>
      <vt:lpstr>NEW CCS GUIDELINES: ANTICOAGULATION FOR CARDIOVERSION IN ACUTE AF</vt:lpstr>
      <vt:lpstr>STANDING CCS AF RECOMMENDTATION PART 6, RECOMMENDATION 9</vt:lpstr>
      <vt:lpstr>NEW CCS GUIDELINES: ANTICOAGULATION FOR CARDIOVERSION IN ACUTE AF</vt:lpstr>
      <vt:lpstr>CCS ATRIAL FIBRILLATION GUIDELINES 2018  ANTICOAGULATION AFTER CV IN NVAF </vt:lpstr>
      <vt:lpstr>PERIPROCEDURAL ANTICOAGULATION FOR CARDIOVERSION OF ATRIAL FIBRILLATION</vt:lpstr>
      <vt:lpstr>NEW CCS GUIDELINES: ANTICOAGULATION FOR CARDIOVERSION IN ACUTE AF</vt:lpstr>
      <vt:lpstr>CCS ATRIAL FIBRILLATION GUIDELINES 2018  ANTICOAGULATION PRIOR TO CV IN NVAF </vt:lpstr>
      <vt:lpstr>NEW CCS GUIDELINES: ANTICOAGULATION FOR CARDIOVERSION IN ACUTE AF</vt:lpstr>
      <vt:lpstr>PERIPROCEDURAL ANTICOAGULATION FOR CARDIOVERSION OF ATRIAL FIBRILLATION</vt:lpstr>
      <vt:lpstr>PowerPoint Presentation</vt:lpstr>
      <vt:lpstr>NEW CCS GUIDELINES: ANTICOAGULATION FOR CARDIOVERSION IN ACUTE AF</vt:lpstr>
      <vt:lpstr>ANTICOAGULATION PATHWAY: CARDIOVERSION FOR AF OR FLUTTER</vt:lpstr>
      <vt:lpstr> Integrated approach to the patient with AF and modifiable cardiovascular risk factors. </vt:lpstr>
      <vt:lpstr>Case – Mr RF</vt:lpstr>
      <vt:lpstr>What would you advise this gentleman?</vt:lpstr>
      <vt:lpstr>PowerPoint Presentation</vt:lpstr>
      <vt:lpstr>Risk Factor Modification in Atrial Fibrillation:  Recommendation</vt:lpstr>
      <vt:lpstr>Single-center randomized clinical trial:  AF clinic vs usual care</vt:lpstr>
      <vt:lpstr>An Integrated Management Approach to Atrial Fibrillation</vt:lpstr>
      <vt:lpstr>Treatment of AF</vt:lpstr>
      <vt:lpstr>PowerPoint Presentation</vt:lpstr>
      <vt:lpstr>PowerPoint Presentation</vt:lpstr>
      <vt:lpstr>Progression of AF</vt:lpstr>
      <vt:lpstr>PowerPoint Presentation</vt:lpstr>
      <vt:lpstr>Substrate Modification to Prevent AF</vt:lpstr>
      <vt:lpstr>Blood Pressure and AF</vt:lpstr>
      <vt:lpstr>Primary Outcome:  Time to Recurrent Symptomatic  AF/AT/AFL 3 Months Post Ablation</vt:lpstr>
      <vt:lpstr>PowerPoint Presentation</vt:lpstr>
      <vt:lpstr>LEGACY:  Cohort Study</vt:lpstr>
      <vt:lpstr>CARDIO FIT</vt:lpstr>
      <vt:lpstr>ARREST-AF Cohort Study</vt:lpstr>
      <vt:lpstr>RACE III</vt:lpstr>
      <vt:lpstr>Risk Factor Modification in Atrial Fibrillation:  Recommendation</vt:lpstr>
      <vt:lpstr>Case of Mr RF</vt:lpstr>
      <vt:lpstr>Overview of Topics/Recommendations from Other Sections</vt:lpstr>
      <vt:lpstr>2018 Focused Update Content</vt:lpstr>
      <vt:lpstr>Uninterrupted NOAC vs uninterrupted warfarin: Summary of Trials</vt:lpstr>
      <vt:lpstr>Catheter ablation of AF</vt:lpstr>
      <vt:lpstr>Catheter ablation of AF  AF and HF</vt:lpstr>
      <vt:lpstr>Acute pharmacological rhythm control</vt:lpstr>
      <vt:lpstr>Acute pharmacological rhythm control</vt:lpstr>
      <vt:lpstr>Investigation and management of subclinical AF</vt:lpstr>
      <vt:lpstr>Antidotes for NOACs/NOAC reversal agents</vt:lpstr>
      <vt:lpstr>2018 Focused Update Content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Forrest</dc:creator>
  <cp:lastModifiedBy>Christianna Brooks</cp:lastModifiedBy>
  <cp:revision>124</cp:revision>
  <dcterms:created xsi:type="dcterms:W3CDTF">2018-09-18T15:01:26Z</dcterms:created>
  <dcterms:modified xsi:type="dcterms:W3CDTF">2018-11-06T16:35:27Z</dcterms:modified>
</cp:coreProperties>
</file>