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3"/>
    <p:sldMasterId id="2147483651" r:id="rId4"/>
  </p:sldMasterIdLst>
  <p:notesMasterIdLst>
    <p:notesMasterId r:id="rId23"/>
  </p:notesMasterIdLst>
  <p:handoutMasterIdLst>
    <p:handoutMasterId r:id="rId24"/>
  </p:handoutMasterIdLst>
  <p:sldIdLst>
    <p:sldId id="404" r:id="rId5"/>
    <p:sldId id="327" r:id="rId6"/>
    <p:sldId id="360" r:id="rId7"/>
    <p:sldId id="343" r:id="rId8"/>
    <p:sldId id="336" r:id="rId9"/>
    <p:sldId id="374" r:id="rId10"/>
    <p:sldId id="392" r:id="rId11"/>
    <p:sldId id="345" r:id="rId12"/>
    <p:sldId id="375" r:id="rId13"/>
    <p:sldId id="346" r:id="rId14"/>
    <p:sldId id="376" r:id="rId15"/>
    <p:sldId id="405" r:id="rId16"/>
    <p:sldId id="406" r:id="rId17"/>
    <p:sldId id="383" r:id="rId18"/>
    <p:sldId id="391" r:id="rId19"/>
    <p:sldId id="381" r:id="rId20"/>
    <p:sldId id="358" r:id="rId21"/>
    <p:sldId id="334" r:id="rId22"/>
  </p:sldIdLst>
  <p:sldSz cx="9144000" cy="6858000" type="screen4x3"/>
  <p:notesSz cx="7010400" cy="92964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427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399C6"/>
    <a:srgbClr val="941100"/>
    <a:srgbClr val="C1E17F"/>
    <a:srgbClr val="878787"/>
    <a:srgbClr val="CBCBCB"/>
    <a:srgbClr val="B7B7B7"/>
    <a:srgbClr val="BCE3F0"/>
    <a:srgbClr val="B0E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81" autoAdjust="0"/>
    <p:restoredTop sz="50000" autoAdjust="0"/>
  </p:normalViewPr>
  <p:slideViewPr>
    <p:cSldViewPr>
      <p:cViewPr varScale="1">
        <p:scale>
          <a:sx n="110" d="100"/>
          <a:sy n="110" d="100"/>
        </p:scale>
        <p:origin x="-2004" y="-54"/>
      </p:cViewPr>
      <p:guideLst>
        <p:guide orient="horz" pos="42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49636583888599"/>
          <c:y val="0.112168895554722"/>
          <c:w val="0.46152432868968302"/>
          <c:h val="0.77757426155064002"/>
        </c:manualLayout>
      </c:layout>
      <c:barChart>
        <c:barDir val="col"/>
        <c:grouping val="percentStacked"/>
        <c:varyColors val="0"/>
        <c:ser>
          <c:idx val="0"/>
          <c:order val="0"/>
          <c:tx>
            <c:strRef>
              <c:f>Sheet1!$B$1</c:f>
              <c:strCache>
                <c:ptCount val="1"/>
                <c:pt idx="0">
                  <c:v>Prenatal Ultrasound</c:v>
                </c:pt>
              </c:strCache>
            </c:strRef>
          </c:tx>
          <c:spPr>
            <a:solidFill>
              <a:srgbClr val="CBCBCB"/>
            </a:solidFill>
            <a:ln>
              <a:noFill/>
            </a:ln>
            <a:effectLst/>
          </c:spPr>
          <c:invertIfNegative val="0"/>
          <c:cat>
            <c:numRef>
              <c:f>Sheet1!$A$2:$A$4</c:f>
              <c:numCache>
                <c:formatCode>General</c:formatCode>
                <c:ptCount val="3"/>
              </c:numCache>
            </c:numRef>
          </c:cat>
          <c:val>
            <c:numRef>
              <c:f>Sheet1!$B$2:$B$4</c:f>
              <c:numCache>
                <c:formatCode>General</c:formatCode>
                <c:ptCount val="3"/>
                <c:pt idx="0">
                  <c:v>60</c:v>
                </c:pt>
                <c:pt idx="1">
                  <c:v>60</c:v>
                </c:pt>
                <c:pt idx="2">
                  <c:v>60</c:v>
                </c:pt>
              </c:numCache>
            </c:numRef>
          </c:val>
        </c:ser>
        <c:ser>
          <c:idx val="1"/>
          <c:order val="1"/>
          <c:tx>
            <c:strRef>
              <c:f>Sheet1!$C$1</c:f>
              <c:strCache>
                <c:ptCount val="1"/>
                <c:pt idx="0">
                  <c:v>Clinical Exam</c:v>
                </c:pt>
              </c:strCache>
            </c:strRef>
          </c:tx>
          <c:spPr>
            <a:solidFill>
              <a:srgbClr val="919191"/>
            </a:solidFill>
            <a:ln>
              <a:noFill/>
            </a:ln>
            <a:effectLst/>
          </c:spPr>
          <c:invertIfNegative val="0"/>
          <c:cat>
            <c:numRef>
              <c:f>Sheet1!$A$2:$A$4</c:f>
              <c:numCache>
                <c:formatCode>General</c:formatCode>
                <c:ptCount val="3"/>
              </c:numCache>
            </c:numRef>
          </c:cat>
          <c:val>
            <c:numRef>
              <c:f>Sheet1!$C$2:$C$4</c:f>
              <c:numCache>
                <c:formatCode>General</c:formatCode>
                <c:ptCount val="3"/>
                <c:pt idx="1">
                  <c:v>20</c:v>
                </c:pt>
                <c:pt idx="2">
                  <c:v>20</c:v>
                </c:pt>
              </c:numCache>
            </c:numRef>
          </c:val>
        </c:ser>
        <c:ser>
          <c:idx val="2"/>
          <c:order val="2"/>
          <c:tx>
            <c:strRef>
              <c:f>Sheet1!$D$1</c:f>
              <c:strCache>
                <c:ptCount val="1"/>
                <c:pt idx="0">
                  <c:v>Pulse Oximetry</c:v>
                </c:pt>
              </c:strCache>
            </c:strRef>
          </c:tx>
          <c:spPr>
            <a:solidFill>
              <a:srgbClr val="C3E47E"/>
            </a:solidFill>
            <a:ln>
              <a:noFill/>
            </a:ln>
            <a:effectLst/>
          </c:spPr>
          <c:invertIfNegative val="0"/>
          <c:cat>
            <c:numRef>
              <c:f>Sheet1!$A$2:$A$4</c:f>
              <c:numCache>
                <c:formatCode>General</c:formatCode>
                <c:ptCount val="3"/>
              </c:numCache>
            </c:numRef>
          </c:cat>
          <c:val>
            <c:numRef>
              <c:f>Sheet1!$D$2:$D$4</c:f>
              <c:numCache>
                <c:formatCode>General</c:formatCode>
                <c:ptCount val="3"/>
                <c:pt idx="2">
                  <c:v>15</c:v>
                </c:pt>
              </c:numCache>
            </c:numRef>
          </c:val>
        </c:ser>
        <c:ser>
          <c:idx val="3"/>
          <c:order val="3"/>
          <c:tx>
            <c:strRef>
              <c:f>Sheet1!$E$1</c:f>
              <c:strCache>
                <c:ptCount val="1"/>
                <c:pt idx="0">
                  <c:v>Diagnostic Gap</c:v>
                </c:pt>
              </c:strCache>
            </c:strRef>
          </c:tx>
          <c:spPr>
            <a:solidFill>
              <a:srgbClr val="8C1000"/>
            </a:solidFill>
            <a:ln>
              <a:noFill/>
            </a:ln>
            <a:effectLst/>
          </c:spPr>
          <c:invertIfNegative val="0"/>
          <c:cat>
            <c:numRef>
              <c:f>Sheet1!$A$2:$A$4</c:f>
              <c:numCache>
                <c:formatCode>General</c:formatCode>
                <c:ptCount val="3"/>
              </c:numCache>
            </c:numRef>
          </c:cat>
          <c:val>
            <c:numRef>
              <c:f>Sheet1!$E$2:$E$4</c:f>
              <c:numCache>
                <c:formatCode>General</c:formatCode>
                <c:ptCount val="3"/>
                <c:pt idx="0">
                  <c:v>40</c:v>
                </c:pt>
                <c:pt idx="1">
                  <c:v>20</c:v>
                </c:pt>
                <c:pt idx="2">
                  <c:v>5</c:v>
                </c:pt>
              </c:numCache>
            </c:numRef>
          </c:val>
        </c:ser>
        <c:dLbls>
          <c:showLegendKey val="0"/>
          <c:showVal val="0"/>
          <c:showCatName val="0"/>
          <c:showSerName val="0"/>
          <c:showPercent val="0"/>
          <c:showBubbleSize val="0"/>
        </c:dLbls>
        <c:gapWidth val="39"/>
        <c:overlap val="100"/>
        <c:axId val="192633856"/>
        <c:axId val="192644224"/>
      </c:barChart>
      <c:catAx>
        <c:axId val="192633856"/>
        <c:scaling>
          <c:orientation val="minMax"/>
        </c:scaling>
        <c:delete val="0"/>
        <c:axPos val="b"/>
        <c:title>
          <c:tx>
            <c:rich>
              <a:bodyPr/>
              <a:lstStyle/>
              <a:p>
                <a:pPr>
                  <a:defRPr b="0"/>
                </a:pPr>
                <a:r>
                  <a:rPr lang="en-US" b="0"/>
                  <a:t>Detection Methods</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2644224"/>
        <c:crosses val="autoZero"/>
        <c:auto val="1"/>
        <c:lblAlgn val="ctr"/>
        <c:lblOffset val="100"/>
        <c:noMultiLvlLbl val="0"/>
      </c:catAx>
      <c:valAx>
        <c:axId val="192644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US" b="0" dirty="0" smtClean="0"/>
                  <a:t>CCHD Detection </a:t>
                </a:r>
                <a:r>
                  <a:rPr lang="en-US" b="0" dirty="0"/>
                  <a:t>Rates</a:t>
                </a:r>
              </a:p>
            </c:rich>
          </c:tx>
          <c:layout/>
          <c:overlay val="0"/>
        </c:title>
        <c:numFmt formatCode="0%" sourceLinked="1"/>
        <c:majorTickMark val="none"/>
        <c:minorTickMark val="none"/>
        <c:tickLblPos val="nextTo"/>
        <c:spPr>
          <a:noFill/>
          <a:ln>
            <a:noFill/>
          </a:ln>
          <a:effectLst/>
        </c:spPr>
        <c:txPr>
          <a:bodyPr rot="-60000000" vert="horz"/>
          <a:lstStyle/>
          <a:p>
            <a:pPr>
              <a:defRPr/>
            </a:pPr>
            <a:endParaRPr lang="en-US"/>
          </a:p>
        </c:txPr>
        <c:crossAx val="192633856"/>
        <c:crosses val="autoZero"/>
        <c:crossBetween val="between"/>
      </c:valAx>
      <c:spPr>
        <a:noFill/>
        <a:ln w="25400">
          <a:noFill/>
        </a:ln>
        <a:effectLst/>
      </c:spPr>
    </c:plotArea>
    <c:legend>
      <c:legendPos val="r"/>
      <c:layout>
        <c:manualLayout>
          <c:xMode val="edge"/>
          <c:yMode val="edge"/>
          <c:x val="0.60202597520137602"/>
          <c:y val="0.27041448426336301"/>
          <c:w val="0.38688743582835899"/>
          <c:h val="0.48376147427044702"/>
        </c:manualLayout>
      </c:layout>
      <c:overlay val="0"/>
      <c:spPr>
        <a:noFill/>
        <a:ln>
          <a:noFill/>
        </a:ln>
        <a:effectLst/>
      </c:spPr>
      <c:txPr>
        <a:bodyPr rot="0" vert="horz"/>
        <a:lstStyle/>
        <a:p>
          <a:pPr>
            <a:defRPr b="0"/>
          </a:pPr>
          <a:endParaRPr lang="en-US"/>
        </a:p>
      </c:txPr>
    </c:legend>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Arial" pitchFamily="34" charset="0"/>
                <a:ea typeface="ＭＳ Ｐゴシック" pitchFamily="-84" charset="-128"/>
              </a:defRPr>
            </a:lvl1pPr>
          </a:lstStyle>
          <a:p>
            <a:pPr>
              <a:defRPr/>
            </a:pPr>
            <a:fld id="{EEACE286-5A08-0044-8A63-51CB023546C6}" type="datetime1">
              <a:rPr lang="en-US"/>
              <a:pPr>
                <a:defRPr/>
              </a:pPr>
              <a:t>1/13/2017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F05302F0-4250-B54C-B74B-8F39DE1D185D}" type="slidenum">
              <a:rPr lang="en-US" altLang="en-US"/>
              <a:pPr>
                <a:defRPr/>
              </a:pPr>
              <a:t>‹#›</a:t>
            </a:fld>
            <a:endParaRPr lang="en-US" altLang="en-US"/>
          </a:p>
        </p:txBody>
      </p:sp>
    </p:spTree>
    <p:extLst>
      <p:ext uri="{BB962C8B-B14F-4D97-AF65-F5344CB8AC3E}">
        <p14:creationId xmlns:p14="http://schemas.microsoft.com/office/powerpoint/2010/main" val="3163561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204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ＭＳ Ｐゴシック" charset="-128"/>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8C4C9625-1FF4-F547-B519-FE945CA2B7C6}" type="slidenum">
              <a:rPr lang="en-US" altLang="en-US"/>
              <a:pPr>
                <a:defRPr/>
              </a:pPr>
              <a:t>‹#›</a:t>
            </a:fld>
            <a:endParaRPr lang="en-US" altLang="en-US"/>
          </a:p>
        </p:txBody>
      </p:sp>
    </p:spTree>
    <p:extLst>
      <p:ext uri="{BB962C8B-B14F-4D97-AF65-F5344CB8AC3E}">
        <p14:creationId xmlns:p14="http://schemas.microsoft.com/office/powerpoint/2010/main" val="2614697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Precision_and_recall#Definition_.28classification_context.2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Precision_and_recall#Definition_.28classification_context.2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a:latin typeface="Arial" pitchFamily="4" charset="0"/>
            </a:endParaRPr>
          </a:p>
        </p:txBody>
      </p:sp>
      <p:sp>
        <p:nvSpPr>
          <p:cNvPr id="11268" name="Slide Number Placeholder 3"/>
          <p:cNvSpPr>
            <a:spLocks noGrp="1"/>
          </p:cNvSpPr>
          <p:nvPr>
            <p:ph type="sldNum" sz="quarter" idx="5"/>
          </p:nvPr>
        </p:nvSpPr>
        <p:spPr>
          <a:noFill/>
        </p:spPr>
        <p:txBody>
          <a:bodyPr/>
          <a:lstStyle/>
          <a:p>
            <a:fld id="{B3B7D4E8-CC42-CD41-BB9E-81F8FED73590}" type="slidenum">
              <a:rPr lang="en-CA">
                <a:latin typeface="Calibri" pitchFamily="4" charset="0"/>
                <a:ea typeface="Arial" pitchFamily="4" charset="0"/>
                <a:cs typeface="Arial" pitchFamily="4" charset="0"/>
              </a:rPr>
              <a:pPr/>
              <a:t>1</a:t>
            </a:fld>
            <a:endParaRPr lang="en-CA">
              <a:latin typeface="Calibri" pitchFamily="4" charset="0"/>
              <a:ea typeface="Arial" pitchFamily="4" charset="0"/>
              <a:cs typeface="Arial" pitchFamily="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tLang="en-US" dirty="0">
                <a:ea typeface="ＭＳ Ｐゴシック" charset="-128"/>
              </a:rPr>
              <a:t>Thankfully, it is </a:t>
            </a:r>
            <a:r>
              <a:rPr lang="en-US" altLang="en-US" dirty="0" smtClean="0">
                <a:ea typeface="ＭＳ Ｐゴシック" charset="-128"/>
              </a:rPr>
              <a:t>uncommon</a:t>
            </a:r>
            <a:r>
              <a:rPr lang="en-US" altLang="en-US" baseline="0" dirty="0" smtClean="0">
                <a:ea typeface="ＭＳ Ｐゴシック" charset="-128"/>
              </a:rPr>
              <a:t> </a:t>
            </a:r>
            <a:r>
              <a:rPr lang="en-US" altLang="en-US" dirty="0" smtClean="0">
                <a:ea typeface="ＭＳ Ｐゴシック" charset="-128"/>
              </a:rPr>
              <a:t>for </a:t>
            </a:r>
            <a:r>
              <a:rPr lang="en-US" altLang="en-US" dirty="0">
                <a:ea typeface="ＭＳ Ｐゴシック" charset="-128"/>
              </a:rPr>
              <a:t>a newborn to have a normal saturation and later to be found to have critical CHD.  The </a:t>
            </a:r>
            <a:r>
              <a:rPr lang="en-US" altLang="en-US" dirty="0" smtClean="0">
                <a:ea typeface="ＭＳ Ｐゴシック" charset="-128"/>
              </a:rPr>
              <a:t>left heart obstructive lesions,</a:t>
            </a:r>
            <a:r>
              <a:rPr lang="en-US" altLang="en-US" baseline="0" dirty="0" smtClean="0">
                <a:ea typeface="ＭＳ Ｐゴシック" charset="-128"/>
              </a:rPr>
              <a:t> namely some cases of COA are the most likely to be missed by all current detection strategies.  </a:t>
            </a:r>
          </a:p>
          <a:p>
            <a:pPr defTabSz="457200" eaLnBrk="1" hangingPunct="1">
              <a:spcBef>
                <a:spcPct val="0"/>
              </a:spcBef>
            </a:pPr>
            <a:endParaRPr lang="en-US" altLang="en-US" dirty="0">
              <a:ea typeface="ＭＳ Ｐゴシック" charset="-128"/>
            </a:endParaRPr>
          </a:p>
          <a:p>
            <a:pPr defTabSz="457200"/>
            <a:r>
              <a:rPr lang="en-US" altLang="en-US" dirty="0" smtClean="0">
                <a:ea typeface="ＭＳ Ｐゴシック" charset="-128"/>
              </a:rPr>
              <a:t>An</a:t>
            </a:r>
            <a:r>
              <a:rPr lang="en-US" altLang="en-US" baseline="0" dirty="0" smtClean="0">
                <a:ea typeface="ＭＳ Ｐゴシック" charset="-128"/>
              </a:rPr>
              <a:t> important message for those caring for newborns is that screening cannot rule out all forms of CCHD  and that they should not ignore signs of CHD in a newborn who has had a normal saturation screening test.</a:t>
            </a:r>
            <a:endParaRPr lang="en-US" altLang="en-US" dirty="0">
              <a:ea typeface="ＭＳ Ｐゴシック" charset="-128"/>
            </a:endParaRPr>
          </a:p>
          <a:p>
            <a:pPr defTabSz="457200"/>
            <a:endParaRPr lang="en-US" altLang="en-US" dirty="0">
              <a:ea typeface="ＭＳ Ｐゴシック" charset="-128"/>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9DABA3A-4CAF-F843-9534-3E878483B451}"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rPr>
              <a:t>So we're going to screen, and screen at 24-36H, so how do we screen...what's the protocol…</a:t>
            </a:r>
          </a:p>
          <a:p>
            <a:endParaRPr lang="en-US" altLang="en-US" dirty="0" smtClean="0">
              <a:ea typeface="ＭＳ Ｐゴシック" charset="-128"/>
            </a:endParaRPr>
          </a:p>
          <a:p>
            <a:r>
              <a:rPr lang="en-US" altLang="en-US" dirty="0" smtClean="0">
                <a:ea typeface="ＭＳ Ｐゴシック" charset="-128"/>
              </a:rPr>
              <a:t>We recommend that pulse oximetry should</a:t>
            </a:r>
            <a:r>
              <a:rPr lang="en-US" altLang="en-US" baseline="0" dirty="0" smtClean="0">
                <a:ea typeface="ＭＳ Ｐゴシック" charset="-128"/>
              </a:rPr>
              <a:t> be performed using the right hand and either foot.  Studies have been performed testing the foot alone, and while the number of additional cases picked up by checking both limbs is small for any series, it may be significant when applied across a population. </a:t>
            </a:r>
          </a:p>
          <a:p>
            <a:endParaRPr lang="en-US" altLang="en-US" baseline="0" dirty="0" smtClean="0">
              <a:ea typeface="ＭＳ Ｐゴシック" charset="-128"/>
            </a:endParaRPr>
          </a:p>
          <a:p>
            <a:r>
              <a:rPr lang="en-US" altLang="en-US" baseline="0" dirty="0" smtClean="0">
                <a:ea typeface="ＭＳ Ｐゴシック" charset="-128"/>
              </a:rPr>
              <a:t>A saturation of &lt;90% is the right hand or foot is abnormal and requires further evaluation by the most responsible health care provider, which we will talk about next.  A saturation of &gt;95% or &lt;=3% difference between the right hand and foot is normal and you can resume normal newborn care.  Saturations between 90-94% or &gt;3% difference between the right hand and foot is considered borderline, which may just reflect the transitional circulation and become normal, so these individuals get retested in hopes to reduce the false positive rate.  If after 3 tests, a borderline results persists, you are considered to have failed and require further review.  </a:t>
            </a:r>
          </a:p>
          <a:p>
            <a:endParaRPr lang="en-US" altLang="en-US" baseline="0" dirty="0" smtClean="0">
              <a:ea typeface="ＭＳ Ｐゴシック" charset="-128"/>
            </a:endParaRPr>
          </a:p>
          <a:p>
            <a:endParaRPr lang="en-US" altLang="en-US" dirty="0">
              <a:ea typeface="ＭＳ Ｐゴシック" charset="-128"/>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D3E29CD-D72F-5E4D-93FF-0A93C17A866B}" type="slidenum">
              <a:rPr lang="en-US" altLang="en-US"/>
              <a:pPr/>
              <a:t>11</a:t>
            </a:fld>
            <a:endParaRPr lang="en-US" altLang="en-US"/>
          </a:p>
        </p:txBody>
      </p:sp>
    </p:spTree>
    <p:extLst>
      <p:ext uri="{BB962C8B-B14F-4D97-AF65-F5344CB8AC3E}">
        <p14:creationId xmlns:p14="http://schemas.microsoft.com/office/powerpoint/2010/main" val="30636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smtClean="0"/>
              <a:t>A systematic review published</a:t>
            </a:r>
            <a:r>
              <a:rPr lang="en-US" baseline="0" dirty="0" smtClean="0"/>
              <a:t> by </a:t>
            </a:r>
            <a:r>
              <a:rPr lang="en-US" baseline="0" dirty="0" err="1" smtClean="0"/>
              <a:t>Thangaratinam</a:t>
            </a:r>
            <a:r>
              <a:rPr lang="en-US" baseline="0" dirty="0" smtClean="0"/>
              <a:t> and colleagues in 2012 which </a:t>
            </a:r>
            <a:r>
              <a:rPr lang="en-US" dirty="0" smtClean="0"/>
              <a:t>included 13 studies and over 220</a:t>
            </a:r>
            <a:r>
              <a:rPr lang="en-US" baseline="0" dirty="0" smtClean="0"/>
              <a:t> thousand </a:t>
            </a:r>
            <a:r>
              <a:rPr lang="en-US" dirty="0" smtClean="0"/>
              <a:t>newborns, which is a huge number of</a:t>
            </a:r>
            <a:r>
              <a:rPr lang="en-US" baseline="0" dirty="0" smtClean="0"/>
              <a:t> patients studied in the pediatric cardiology literature, </a:t>
            </a:r>
            <a:r>
              <a:rPr lang="en-US" dirty="0" smtClean="0"/>
              <a:t>helped to confirm pulse oximetry as a good screening test.  The test is highly specific</a:t>
            </a:r>
            <a:r>
              <a:rPr lang="en-US" baseline="0" dirty="0" smtClean="0"/>
              <a:t> with a moderately high sensitivity.  Given an abnormal saturation, the likelihood of having CCHD is 5.5times higher than with a normal result.  In another study, the PPV of pulse oximetry was shown to be 7 times higher than physical examination for detecting CCHD.</a:t>
            </a:r>
          </a:p>
          <a:p>
            <a:pPr defTabSz="457200" eaLnBrk="1" fontAlgn="auto" hangingPunct="1">
              <a:spcBef>
                <a:spcPts val="0"/>
              </a:spcBef>
              <a:spcAft>
                <a:spcPts val="0"/>
              </a:spcAft>
              <a:defRPr/>
            </a:pPr>
            <a:endParaRPr lang="en-US" baseline="0" dirty="0" smtClean="0"/>
          </a:p>
          <a:p>
            <a:pPr defTabSz="457200" eaLnBrk="1" fontAlgn="auto" hangingPunct="1">
              <a:spcBef>
                <a:spcPts val="0"/>
              </a:spcBef>
              <a:spcAft>
                <a:spcPts val="0"/>
              </a:spcAft>
              <a:defRPr/>
            </a:pPr>
            <a:r>
              <a:rPr lang="en-US" baseline="0" dirty="0" smtClean="0"/>
              <a:t>With screening, it is estimated that and addition 35 cases of CCHD could be detected earlier per 100000 births, so in Canada. this would equate to 136 additional cases of earlier detection per year.  </a:t>
            </a:r>
          </a:p>
          <a:p>
            <a:pPr defTabSz="457200" eaLnBrk="1" fontAlgn="auto" hangingPunct="1">
              <a:spcBef>
                <a:spcPts val="0"/>
              </a:spcBef>
              <a:spcAft>
                <a:spcPts val="0"/>
              </a:spcAft>
              <a:defRPr/>
            </a:pPr>
            <a:r>
              <a:rPr lang="en-US" baseline="0" dirty="0" smtClean="0"/>
              <a:t>-----------</a:t>
            </a:r>
            <a:endParaRPr lang="en-US" dirty="0" smtClean="0"/>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r>
              <a:rPr lang="en-US" dirty="0" smtClean="0"/>
              <a:t>There is a low false positive rate of 0.5% and this is an important number because it is this group that will need assessment.  These are the abnormal patients whom need testing to figure out why they are </a:t>
            </a:r>
            <a:r>
              <a:rPr lang="en-US" dirty="0" err="1" smtClean="0"/>
              <a:t>desaturated</a:t>
            </a:r>
            <a:r>
              <a:rPr lang="en-US" dirty="0" smtClean="0"/>
              <a:t>, which may include an echocardiogram, which may mean transport for many </a:t>
            </a:r>
            <a:r>
              <a:rPr lang="en-US" dirty="0" err="1" smtClean="0"/>
              <a:t>centres</a:t>
            </a:r>
            <a:r>
              <a:rPr lang="en-US" dirty="0" smtClean="0"/>
              <a:t>.  It was identified in the meta analysis that we can lower this false positive number if we screen after 24H, too allow the normally high pulmonary vascular resistance at birth some time to fall.  DIAGRAM  A high PVR at birth with a normal patent </a:t>
            </a:r>
            <a:r>
              <a:rPr lang="en-US" dirty="0" err="1" smtClean="0"/>
              <a:t>ducutus</a:t>
            </a:r>
            <a:r>
              <a:rPr lang="en-US" dirty="0" smtClean="0"/>
              <a:t> </a:t>
            </a:r>
            <a:r>
              <a:rPr lang="en-US" dirty="0" err="1" smtClean="0"/>
              <a:t>arteriosus</a:t>
            </a:r>
            <a:r>
              <a:rPr lang="en-US" dirty="0" smtClean="0"/>
              <a:t> can cause R-L PDA shunting in a structurally normal heart, but as the PVR falls, there is L-R shunting, so no more cyanosis.  In the end, we are talking about 1-2 /1000 births whom may need transport for an echo….  A very manageable use of of resources.</a:t>
            </a:r>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r>
              <a:rPr lang="en-US" dirty="0" smtClean="0"/>
              <a:t>Abnormal (&lt;95%) identified critical CHD in 76.5% (moderate sensitivity)</a:t>
            </a:r>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r>
              <a:rPr lang="en-US" dirty="0" smtClean="0"/>
              <a:t>No diference in sensitivty whether test done at or after 24 BUT big difference in false positives so that’s why we test at 24H</a:t>
            </a:r>
          </a:p>
          <a:p>
            <a:pPr defTabSz="457200" eaLnBrk="1" fontAlgn="auto" hangingPunct="1">
              <a:spcBef>
                <a:spcPts val="0"/>
              </a:spcBef>
              <a:spcAft>
                <a:spcPts val="0"/>
              </a:spcAft>
              <a:defRPr/>
            </a:pPr>
            <a:r>
              <a:rPr lang="en-US" dirty="0" smtClean="0"/>
              <a:t>Testing &lt;24H is fine if normal.</a:t>
            </a:r>
          </a:p>
          <a:p>
            <a:pPr defTabSz="457200" eaLnBrk="1" fontAlgn="auto" hangingPunct="1">
              <a:spcBef>
                <a:spcPts val="0"/>
              </a:spcBef>
              <a:spcAft>
                <a:spcPts val="0"/>
              </a:spcAft>
              <a:defRPr/>
            </a:pPr>
            <a:endParaRPr lang="en-US" dirty="0" smtClean="0"/>
          </a:p>
          <a:p>
            <a:pPr>
              <a:defRPr/>
            </a:pPr>
            <a:r>
              <a:rPr lang="en-US" dirty="0" smtClean="0"/>
              <a:t>Low false positive (FP) rate (5/10000 births)</a:t>
            </a:r>
          </a:p>
          <a:p>
            <a:pPr lvl="1">
              <a:defRPr/>
            </a:pPr>
            <a:r>
              <a:rPr lang="en-US" dirty="0" smtClean="0"/>
              <a:t>Range 2-12/10000 </a:t>
            </a:r>
          </a:p>
          <a:p>
            <a:pPr>
              <a:defRPr/>
            </a:pPr>
            <a:r>
              <a:rPr lang="en-US" dirty="0" smtClean="0"/>
              <a:t>Even lower if done &gt;24h of age</a:t>
            </a:r>
          </a:p>
          <a:p>
            <a:pPr>
              <a:defRPr/>
            </a:pPr>
            <a:endParaRPr lang="en-US" dirty="0" smtClean="0"/>
          </a:p>
          <a:p>
            <a:pPr defTabSz="457200" eaLnBrk="1" fontAlgn="auto" hangingPunct="1">
              <a:spcBef>
                <a:spcPts val="0"/>
              </a:spcBef>
              <a:spcAft>
                <a:spcPts val="0"/>
              </a:spcAft>
              <a:defRPr/>
            </a:pPr>
            <a:r>
              <a:rPr lang="en-US" dirty="0" smtClean="0"/>
              <a:t>Low false negative rate 0.01-0.02%, 1-2/10000 patients</a:t>
            </a:r>
          </a:p>
          <a:p>
            <a:pPr>
              <a:defRPr/>
            </a:pPr>
            <a:endParaRPr lang="en-US" dirty="0" smtClean="0"/>
          </a:p>
          <a:p>
            <a:pPr defTabSz="457200" eaLnBrk="1" fontAlgn="auto" hangingPunct="1">
              <a:spcBef>
                <a:spcPts val="0"/>
              </a:spcBef>
              <a:spcAft>
                <a:spcPts val="0"/>
              </a:spcAft>
              <a:defRPr/>
            </a:pPr>
            <a:endParaRPr lang="en-US" dirty="0" smtClean="0"/>
          </a:p>
          <a:p>
            <a:pPr>
              <a:defRPr/>
            </a:pPr>
            <a:endParaRPr lang="en-US" b="1" dirty="0" smtClean="0">
              <a:latin typeface="+mn-lt"/>
              <a:ea typeface="+mn-ea"/>
              <a:cs typeface="+mn-cs"/>
            </a:endParaRPr>
          </a:p>
          <a:p>
            <a:pPr>
              <a:defRPr/>
            </a:pPr>
            <a:endParaRPr lang="en-US" b="1" dirty="0" smtClean="0">
              <a:latin typeface="+mn-lt"/>
              <a:ea typeface="+mn-ea"/>
              <a:cs typeface="+mn-cs"/>
            </a:endParaRPr>
          </a:p>
          <a:p>
            <a:pPr>
              <a:defRPr/>
            </a:pPr>
            <a:r>
              <a:rPr lang="en-US" b="1" dirty="0" smtClean="0">
                <a:latin typeface="+mn-lt"/>
                <a:ea typeface="+mn-ea"/>
                <a:cs typeface="+mn-cs"/>
              </a:rPr>
              <a:t>Highly specific 98.5% and moderately to high sensitivity….</a:t>
            </a:r>
          </a:p>
          <a:p>
            <a:pPr>
              <a:defRPr/>
            </a:pPr>
            <a:endParaRPr lang="en-US" b="1" dirty="0" smtClean="0">
              <a:latin typeface="+mn-lt"/>
              <a:ea typeface="+mn-ea"/>
              <a:cs typeface="+mn-cs"/>
            </a:endParaRPr>
          </a:p>
          <a:p>
            <a:pPr>
              <a:defRPr/>
            </a:pPr>
            <a:r>
              <a:rPr lang="en-US" b="1" dirty="0" smtClean="0">
                <a:latin typeface="+mn-lt"/>
                <a:ea typeface="+mn-ea"/>
                <a:cs typeface="+mn-cs"/>
              </a:rPr>
              <a:t>Sensitivity</a:t>
            </a:r>
            <a:r>
              <a:rPr lang="en-US" dirty="0" smtClean="0">
                <a:latin typeface="+mn-lt"/>
                <a:ea typeface="+mn-ea"/>
                <a:cs typeface="+mn-cs"/>
              </a:rPr>
              <a:t> (also called the </a:t>
            </a:r>
            <a:r>
              <a:rPr lang="en-US" i="1" dirty="0" smtClean="0">
                <a:latin typeface="+mn-lt"/>
                <a:ea typeface="+mn-ea"/>
                <a:cs typeface="+mn-cs"/>
              </a:rPr>
              <a:t>true positive rate</a:t>
            </a:r>
            <a:r>
              <a:rPr lang="en-US" dirty="0" smtClean="0">
                <a:latin typeface="+mn-lt"/>
                <a:ea typeface="+mn-ea"/>
                <a:cs typeface="+mn-cs"/>
              </a:rPr>
              <a:t>, or the </a:t>
            </a:r>
            <a:r>
              <a:rPr lang="en-US" b="1" dirty="0" smtClean="0">
                <a:latin typeface="+mn-lt"/>
                <a:ea typeface="+mn-ea"/>
                <a:cs typeface="+mn-cs"/>
                <a:hlinkClick r:id="rId3"/>
              </a:rPr>
              <a:t>recall rate</a:t>
            </a:r>
            <a:r>
              <a:rPr lang="en-US" dirty="0" smtClean="0">
                <a:latin typeface="+mn-lt"/>
                <a:ea typeface="+mn-ea"/>
                <a:cs typeface="+mn-cs"/>
                <a:hlinkClick r:id="rId3"/>
              </a:rPr>
              <a:t> in some fields) measures the proportion of actual positives which are correctly identified as such (e.g. the percentage of sick people who are correctly identified as having the condition). </a:t>
            </a:r>
            <a:r>
              <a:rPr lang="en-US" b="1" dirty="0" smtClean="0">
                <a:latin typeface="+mn-lt"/>
                <a:ea typeface="+mn-ea"/>
                <a:cs typeface="+mn-cs"/>
                <a:hlinkClick r:id="rId3"/>
              </a:rPr>
              <a:t>Specificity</a:t>
            </a:r>
            <a:r>
              <a:rPr lang="en-US" dirty="0" smtClean="0">
                <a:latin typeface="+mn-lt"/>
                <a:ea typeface="+mn-ea"/>
                <a:cs typeface="+mn-cs"/>
                <a:hlinkClick r:id="rId3"/>
              </a:rPr>
              <a:t> (sometimes called the </a:t>
            </a:r>
            <a:r>
              <a:rPr lang="en-US" i="1" dirty="0" smtClean="0">
                <a:latin typeface="+mn-lt"/>
                <a:ea typeface="+mn-ea"/>
                <a:cs typeface="+mn-cs"/>
                <a:hlinkClick r:id="rId3"/>
              </a:rPr>
              <a:t>true negative rate</a:t>
            </a:r>
            <a:r>
              <a:rPr lang="en-US" dirty="0" smtClean="0">
                <a:latin typeface="+mn-lt"/>
                <a:ea typeface="+mn-ea"/>
                <a:cs typeface="+mn-cs"/>
                <a:hlinkClick r:id="rId3"/>
              </a:rPr>
              <a:t>) measures the proportion of negatives which are correctly identified as such (e.g. the percentage of healthy people who are correctly identified as not having the condition)</a:t>
            </a:r>
            <a:endParaRPr lang="en-US" dirty="0"/>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CE92924-532F-A848-AAA6-BC595F81DD93}" type="slidenum">
              <a:rPr lang="en-US" altLang="en-US">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2772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rPr>
              <a:t>So how do we manage abnormal</a:t>
            </a:r>
            <a:r>
              <a:rPr lang="en-US" altLang="en-US" baseline="0" dirty="0" smtClean="0">
                <a:ea typeface="ＭＳ Ｐゴシック" charset="-128"/>
              </a:rPr>
              <a:t> results, those who fail screening.  </a:t>
            </a:r>
            <a:endParaRPr lang="en-US" altLang="en-US" dirty="0" smtClean="0">
              <a:ea typeface="ＭＳ Ｐゴシック" charset="-128"/>
            </a:endParaRPr>
          </a:p>
          <a:p>
            <a:endParaRPr lang="en-US" altLang="en-US" dirty="0" smtClean="0">
              <a:ea typeface="ＭＳ Ｐゴシック" charset="-128"/>
            </a:endParaRPr>
          </a:p>
          <a:p>
            <a:r>
              <a:rPr lang="en-US" altLang="en-US" dirty="0" smtClean="0">
                <a:ea typeface="ＭＳ Ｐゴシック" charset="-128"/>
              </a:rPr>
              <a:t>It</a:t>
            </a:r>
            <a:r>
              <a:rPr lang="en-US" altLang="en-US" baseline="0" dirty="0" smtClean="0">
                <a:ea typeface="ＭＳ Ｐゴシック" charset="-128"/>
              </a:rPr>
              <a:t> is important to realize that there is no change in practice once a newborn has been found to be cyanotic…it’s just that we may see a few more false positives because we are screening.</a:t>
            </a:r>
          </a:p>
          <a:p>
            <a:endParaRPr lang="en-US" altLang="en-US" baseline="0" dirty="0" smtClean="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b="1" dirty="0" err="1" smtClean="0"/>
              <a:t>Newborns</a:t>
            </a:r>
            <a:r>
              <a:rPr lang="fr-FR" b="1" dirty="0" smtClean="0"/>
              <a:t> </a:t>
            </a:r>
            <a:r>
              <a:rPr lang="fr-FR" b="1" dirty="0" err="1" smtClean="0"/>
              <a:t>with</a:t>
            </a:r>
            <a:r>
              <a:rPr lang="fr-FR" b="1" dirty="0" smtClean="0"/>
              <a:t> an </a:t>
            </a:r>
            <a:r>
              <a:rPr lang="fr-FR" b="1" dirty="0" err="1" smtClean="0"/>
              <a:t>abnormal</a:t>
            </a:r>
            <a:r>
              <a:rPr lang="fr-FR" b="1" dirty="0" smtClean="0"/>
              <a:t> screening </a:t>
            </a:r>
            <a:r>
              <a:rPr lang="fr-FR" b="1" dirty="0" err="1" smtClean="0"/>
              <a:t>result</a:t>
            </a:r>
            <a:r>
              <a:rPr lang="fr-FR" b="1" dirty="0" smtClean="0"/>
              <a:t> </a:t>
            </a:r>
            <a:r>
              <a:rPr lang="fr-FR" b="1" dirty="0" err="1" smtClean="0"/>
              <a:t>should</a:t>
            </a:r>
            <a:r>
              <a:rPr lang="fr-FR" b="1" dirty="0" smtClean="0"/>
              <a:t> </a:t>
            </a:r>
            <a:r>
              <a:rPr lang="fr-FR" b="1" dirty="0" err="1" smtClean="0"/>
              <a:t>undergo</a:t>
            </a:r>
            <a:r>
              <a:rPr lang="fr-FR" b="1" dirty="0" smtClean="0"/>
              <a:t> a </a:t>
            </a:r>
            <a:r>
              <a:rPr lang="fr-FR" b="1" dirty="0" err="1" smtClean="0"/>
              <a:t>comprehensive</a:t>
            </a:r>
            <a:r>
              <a:rPr lang="fr-FR" b="1" dirty="0" smtClean="0"/>
              <a:t> </a:t>
            </a:r>
            <a:r>
              <a:rPr lang="fr-FR" b="1" dirty="0" err="1" smtClean="0"/>
              <a:t>evaluation</a:t>
            </a:r>
            <a:r>
              <a:rPr lang="fr-FR" b="1" dirty="0" smtClean="0"/>
              <a:t> by the </a:t>
            </a:r>
            <a:r>
              <a:rPr lang="fr-FR" b="1" dirty="0" err="1" smtClean="0"/>
              <a:t>most</a:t>
            </a:r>
            <a:r>
              <a:rPr lang="fr-FR" b="1" dirty="0" smtClean="0"/>
              <a:t> </a:t>
            </a:r>
            <a:r>
              <a:rPr lang="fr-FR" b="1" dirty="0" err="1" smtClean="0"/>
              <a:t>responsible</a:t>
            </a:r>
            <a:r>
              <a:rPr lang="fr-FR" b="1" dirty="0" smtClean="0"/>
              <a:t> </a:t>
            </a:r>
            <a:r>
              <a:rPr lang="fr-FR" b="1" dirty="0" err="1" smtClean="0"/>
              <a:t>health</a:t>
            </a:r>
            <a:r>
              <a:rPr lang="fr-FR" b="1" dirty="0" smtClean="0"/>
              <a:t> care provider.  If a </a:t>
            </a:r>
            <a:r>
              <a:rPr lang="fr-FR" b="1" dirty="0" err="1" smtClean="0"/>
              <a:t>cardiac</a:t>
            </a:r>
            <a:r>
              <a:rPr lang="fr-FR" b="1" dirty="0" smtClean="0"/>
              <a:t> </a:t>
            </a:r>
            <a:r>
              <a:rPr lang="fr-FR" b="1" dirty="0" err="1" smtClean="0"/>
              <a:t>diagnosis</a:t>
            </a:r>
            <a:r>
              <a:rPr lang="fr-FR" b="1" dirty="0" smtClean="0"/>
              <a:t> </a:t>
            </a:r>
            <a:r>
              <a:rPr lang="fr-FR" b="1" dirty="0" err="1" smtClean="0"/>
              <a:t>cannot</a:t>
            </a:r>
            <a:r>
              <a:rPr lang="fr-FR" b="1" dirty="0" smtClean="0"/>
              <a:t> </a:t>
            </a:r>
            <a:r>
              <a:rPr lang="fr-FR" b="1" dirty="0" err="1" smtClean="0"/>
              <a:t>be</a:t>
            </a:r>
            <a:r>
              <a:rPr lang="fr-FR" b="1" dirty="0" smtClean="0"/>
              <a:t> </a:t>
            </a:r>
            <a:r>
              <a:rPr lang="fr-FR" b="1" dirty="0" err="1" smtClean="0"/>
              <a:t>confidently</a:t>
            </a:r>
            <a:r>
              <a:rPr lang="fr-FR" b="1" dirty="0" smtClean="0"/>
              <a:t> </a:t>
            </a:r>
            <a:r>
              <a:rPr lang="fr-FR" b="1" dirty="0" err="1" smtClean="0"/>
              <a:t>excluded</a:t>
            </a:r>
            <a:r>
              <a:rPr lang="fr-FR" b="1" dirty="0" smtClean="0"/>
              <a:t>, </a:t>
            </a:r>
            <a:r>
              <a:rPr lang="fr-FR" b="1" dirty="0" err="1" smtClean="0"/>
              <a:t>referral</a:t>
            </a:r>
            <a:r>
              <a:rPr lang="fr-FR" b="1" dirty="0" smtClean="0"/>
              <a:t> to a </a:t>
            </a:r>
            <a:r>
              <a:rPr lang="fr-FR" b="1" dirty="0" err="1" smtClean="0"/>
              <a:t>pediatric</a:t>
            </a:r>
            <a:r>
              <a:rPr lang="fr-FR" b="1" dirty="0" smtClean="0"/>
              <a:t> </a:t>
            </a:r>
            <a:r>
              <a:rPr lang="fr-FR" b="1" dirty="0" err="1" smtClean="0"/>
              <a:t>cardiologist</a:t>
            </a:r>
            <a:r>
              <a:rPr lang="fr-FR" b="1" dirty="0" smtClean="0"/>
              <a:t> for consultation and </a:t>
            </a:r>
            <a:r>
              <a:rPr lang="fr-FR" b="1" dirty="0" err="1" smtClean="0"/>
              <a:t>echocardiogram</a:t>
            </a:r>
            <a:r>
              <a:rPr lang="fr-FR" b="1" dirty="0" smtClean="0"/>
              <a:t> </a:t>
            </a:r>
            <a:r>
              <a:rPr lang="fr-FR" b="1" dirty="0" err="1" smtClean="0"/>
              <a:t>is</a:t>
            </a:r>
            <a:r>
              <a:rPr lang="fr-FR" b="1" dirty="0" smtClean="0"/>
              <a:t> </a:t>
            </a:r>
            <a:r>
              <a:rPr lang="fr-FR" b="1" dirty="0" err="1" smtClean="0"/>
              <a:t>advised</a:t>
            </a:r>
            <a:r>
              <a:rPr lang="fr-FR" b="1" dirty="0" smtClean="0"/>
              <a:t>.</a:t>
            </a:r>
          </a:p>
          <a:p>
            <a:endParaRPr lang="en-US" altLang="en-US" baseline="0" dirty="0" smtClean="0">
              <a:ea typeface="ＭＳ Ｐゴシック" charset="-128"/>
            </a:endParaRPr>
          </a:p>
          <a:p>
            <a:r>
              <a:rPr lang="en-US" altLang="en-US" baseline="0" dirty="0" smtClean="0">
                <a:ea typeface="ＭＳ Ｐゴシック" charset="-128"/>
              </a:rPr>
              <a:t>We recognized that the most responsible health care provider in some regions may be a nurse, nurse practitioner, midwife, family physician, pediatrician… so the local practices will have to dictate how to deal with abnormal results.  For some regions with in house cardiac services, it may be most efficient to contact cardiology directly to arrange assessment and echo, in others particularly when transport is required to assess cardiology services, further consultation with a more experienced local health care provider (pediatrics, neonatology, </a:t>
            </a:r>
            <a:r>
              <a:rPr lang="en-US" altLang="en-US" baseline="0" dirty="0" err="1" smtClean="0">
                <a:ea typeface="ＭＳ Ｐゴシック" charset="-128"/>
              </a:rPr>
              <a:t>colleguae</a:t>
            </a:r>
            <a:r>
              <a:rPr lang="en-US" altLang="en-US" baseline="0" dirty="0" smtClean="0">
                <a:ea typeface="ＭＳ Ｐゴシック" charset="-128"/>
              </a:rPr>
              <a:t>) may be helpful.  If after discussion with cardiology, it may be </a:t>
            </a:r>
            <a:r>
              <a:rPr lang="en-US" altLang="en-US" baseline="0" dirty="0" err="1" smtClean="0">
                <a:ea typeface="ＭＳ Ｐゴシック" charset="-128"/>
              </a:rPr>
              <a:t>reasonbe</a:t>
            </a:r>
            <a:r>
              <a:rPr lang="en-US" altLang="en-US" baseline="0" dirty="0" smtClean="0">
                <a:ea typeface="ＭＳ Ｐゴシック" charset="-128"/>
              </a:rPr>
              <a:t> to keep a newborn in hospital for observation and further testing rather than </a:t>
            </a:r>
            <a:r>
              <a:rPr lang="en-US" altLang="en-US" baseline="0" dirty="0" err="1" smtClean="0">
                <a:ea typeface="ＭＳ Ｐゴシック" charset="-128"/>
              </a:rPr>
              <a:t>trasnport</a:t>
            </a:r>
            <a:r>
              <a:rPr lang="en-US" altLang="en-US" baseline="0" dirty="0" smtClean="0">
                <a:ea typeface="ＭＳ Ｐゴシック" charset="-128"/>
              </a:rPr>
              <a:t> to further reduce the false positive results.  </a:t>
            </a: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D3E29CD-D72F-5E4D-93FF-0A93C17A866B}" type="slidenum">
              <a:rPr lang="en-US" altLang="en-US"/>
              <a:pPr/>
              <a:t>14</a:t>
            </a:fld>
            <a:endParaRPr lang="en-US" altLang="en-US"/>
          </a:p>
        </p:txBody>
      </p:sp>
    </p:spTree>
    <p:extLst>
      <p:ext uri="{BB962C8B-B14F-4D97-AF65-F5344CB8AC3E}">
        <p14:creationId xmlns:p14="http://schemas.microsoft.com/office/powerpoint/2010/main" val="2013378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are the </a:t>
            </a:r>
            <a:r>
              <a:rPr lang="en-US" baseline="0" dirty="0" err="1" smtClean="0"/>
              <a:t>criticques</a:t>
            </a:r>
            <a:r>
              <a:rPr lang="en-US" baseline="0" dirty="0" smtClean="0"/>
              <a:t> of pulse oximetry screening saying?</a:t>
            </a:r>
          </a:p>
          <a:p>
            <a:r>
              <a:rPr lang="en-US" baseline="0" dirty="0" smtClean="0"/>
              <a:t>Prenatal detection is getting better and we don</a:t>
            </a:r>
            <a:r>
              <a:rPr lang="fr-FR" baseline="0" dirty="0" smtClean="0"/>
              <a:t>’</a:t>
            </a:r>
            <a:r>
              <a:rPr lang="en-US" baseline="0" dirty="0" smtClean="0"/>
              <a:t>t need to screen further.  While this should be the ultimate goal, we aren’t there yet. Regions with very high prenatal detection rates may benefit less from screening.</a:t>
            </a:r>
          </a:p>
          <a:p>
            <a:endParaRPr lang="en-US" baseline="0" dirty="0" smtClean="0"/>
          </a:p>
          <a:p>
            <a:r>
              <a:rPr lang="en-US" baseline="0" dirty="0" smtClean="0"/>
              <a:t>Some worry that it’s going to be too much work, generating too many false positives and transports from remote </a:t>
            </a:r>
            <a:r>
              <a:rPr lang="en-US" baseline="0" dirty="0" err="1" smtClean="0"/>
              <a:t>centres</a:t>
            </a:r>
            <a:r>
              <a:rPr lang="en-US" baseline="0" dirty="0" smtClean="0"/>
              <a:t>.  Screening adds a median 5 minutes to the daily work load and remember the false positive rate from the meta analysis was only 5/1000 births, down to 5/10000 births if we test after 24Hrs.  So for even the big </a:t>
            </a:r>
            <a:r>
              <a:rPr lang="en-US" baseline="0" dirty="0" err="1" smtClean="0"/>
              <a:t>centres</a:t>
            </a:r>
            <a:r>
              <a:rPr lang="en-US" baseline="0" dirty="0" smtClean="0"/>
              <a:t>, it’s not a big volume and the smaller </a:t>
            </a:r>
            <a:r>
              <a:rPr lang="en-US" baseline="0" dirty="0" err="1" smtClean="0"/>
              <a:t>centres</a:t>
            </a:r>
            <a:r>
              <a:rPr lang="en-US" baseline="0" dirty="0" smtClean="0"/>
              <a:t>, they may see a false positive every couple of years. </a:t>
            </a:r>
          </a:p>
          <a:p>
            <a:endParaRPr lang="en-US" baseline="0" dirty="0" smtClean="0"/>
          </a:p>
          <a:p>
            <a:r>
              <a:rPr lang="en-US" baseline="0" dirty="0" smtClean="0"/>
              <a:t>Some are concerned it is going to cost too much, but there are studies from the US and UK that indicate screening is cost effective to cost neutral.  To minimize costs, consider the maritime model of transmitted </a:t>
            </a:r>
            <a:r>
              <a:rPr lang="en-US" baseline="0" dirty="0" err="1" smtClean="0"/>
              <a:t>echos</a:t>
            </a:r>
            <a:r>
              <a:rPr lang="en-US" baseline="0" dirty="0" smtClean="0"/>
              <a:t> whereby we can see </a:t>
            </a:r>
            <a:r>
              <a:rPr lang="en-US" baseline="0" dirty="0" err="1" smtClean="0"/>
              <a:t>echos</a:t>
            </a:r>
            <a:r>
              <a:rPr lang="en-US" baseline="0" dirty="0" smtClean="0"/>
              <a:t> being performed in Northern NB for instance, live in Halifax and communicate with the sonographer and physicians by telephone.  </a:t>
            </a:r>
          </a:p>
          <a:p>
            <a:endParaRPr lang="en-US" baseline="0" dirty="0" smtClean="0"/>
          </a:p>
          <a:p>
            <a:r>
              <a:rPr lang="en-US" baseline="0" dirty="0" smtClean="0"/>
              <a:t>I think the same can be said, why aren’t we screening?</a:t>
            </a:r>
          </a:p>
        </p:txBody>
      </p:sp>
      <p:sp>
        <p:nvSpPr>
          <p:cNvPr id="4" name="Slide Number Placeholder 3"/>
          <p:cNvSpPr>
            <a:spLocks noGrp="1"/>
          </p:cNvSpPr>
          <p:nvPr>
            <p:ph type="sldNum" sz="quarter" idx="10"/>
          </p:nvPr>
        </p:nvSpPr>
        <p:spPr/>
        <p:txBody>
          <a:bodyPr/>
          <a:lstStyle/>
          <a:p>
            <a:pPr>
              <a:defRPr/>
            </a:pPr>
            <a:fld id="{8C4C9625-1FF4-F547-B519-FE945CA2B7C6}" type="slidenum">
              <a:rPr lang="en-US" altLang="en-US" smtClean="0"/>
              <a:pPr>
                <a:defRPr/>
              </a:pPr>
              <a:t>15</a:t>
            </a:fld>
            <a:endParaRPr lang="en-US" altLang="en-US"/>
          </a:p>
        </p:txBody>
      </p:sp>
    </p:spTree>
    <p:extLst>
      <p:ext uri="{BB962C8B-B14F-4D97-AF65-F5344CB8AC3E}">
        <p14:creationId xmlns:p14="http://schemas.microsoft.com/office/powerpoint/2010/main" val="190656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next job is getting this implemented and we need your help.  Get involved,</a:t>
            </a:r>
            <a:r>
              <a:rPr lang="en-US" baseline="0" dirty="0" smtClean="0"/>
              <a:t> and many of us already are, </a:t>
            </a:r>
            <a:r>
              <a:rPr lang="en-US" dirty="0" smtClean="0"/>
              <a:t>because you will be affected by this.</a:t>
            </a:r>
            <a:r>
              <a:rPr lang="en-US" baseline="0" dirty="0" smtClean="0"/>
              <a:t>  The provincial newborn screening programs are likely best positioned to help with providing the structure and tracking of newborn pulse oximetry screening.  Help to think about the different scenarios of how to deal with a positive result.</a:t>
            </a:r>
          </a:p>
          <a:p>
            <a:endParaRPr lang="en-US" baseline="0" dirty="0" smtClean="0"/>
          </a:p>
          <a:p>
            <a:r>
              <a:rPr lang="en-US" baseline="0" dirty="0" smtClean="0"/>
              <a:t>Help us to get the message out through CME for those who care for newborns (nursing, midwifery, pediatrician groups).  </a:t>
            </a:r>
            <a:r>
              <a:rPr lang="en-US" baseline="0" dirty="0" err="1" smtClean="0"/>
              <a:t>Thorughout</a:t>
            </a:r>
            <a:r>
              <a:rPr lang="en-US" baseline="0" dirty="0" smtClean="0"/>
              <a:t> this process, we have worked with CPS and a practice points is going to be published that endorses this statement.</a:t>
            </a:r>
          </a:p>
          <a:p>
            <a:endParaRPr lang="en-US" baseline="0" dirty="0" smtClean="0"/>
          </a:p>
          <a:p>
            <a:r>
              <a:rPr lang="en-US" baseline="0" dirty="0" smtClean="0"/>
              <a:t>Furthermore, we should continue to assess the benefits of screening over time; perhaps a day will come when prenatal ultrasound will be perfect, negating the need for pulse oximetry screening.</a:t>
            </a:r>
            <a:endParaRPr lang="en-US" dirty="0"/>
          </a:p>
        </p:txBody>
      </p:sp>
      <p:sp>
        <p:nvSpPr>
          <p:cNvPr id="4" name="Slide Number Placeholder 3"/>
          <p:cNvSpPr>
            <a:spLocks noGrp="1"/>
          </p:cNvSpPr>
          <p:nvPr>
            <p:ph type="sldNum" sz="quarter" idx="10"/>
          </p:nvPr>
        </p:nvSpPr>
        <p:spPr/>
        <p:txBody>
          <a:bodyPr/>
          <a:lstStyle/>
          <a:p>
            <a:pPr>
              <a:defRPr/>
            </a:pPr>
            <a:fld id="{8C4C9625-1FF4-F547-B519-FE945CA2B7C6}" type="slidenum">
              <a:rPr lang="en-US" altLang="en-US" smtClean="0"/>
              <a:pPr>
                <a:defRPr/>
              </a:pPr>
              <a:t>16</a:t>
            </a:fld>
            <a:endParaRPr lang="en-US" altLang="en-US"/>
          </a:p>
        </p:txBody>
      </p:sp>
    </p:spTree>
    <p:extLst>
      <p:ext uri="{BB962C8B-B14F-4D97-AF65-F5344CB8AC3E}">
        <p14:creationId xmlns:p14="http://schemas.microsoft.com/office/powerpoint/2010/main" val="158707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C002013-A6C6-394A-80FE-C45C77C4AAA0}" type="slidenum">
              <a:rPr lang="en-US" altLang="en-US"/>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ＭＳ Ｐゴシック" charset="-128"/>
              </a:rPr>
              <a:t>This could stay – leave for now and we’ll decide later</a:t>
            </a: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33811245-4D37-1A45-AEE9-5943CDB0EE4A}" type="slidenum">
              <a:rPr lang="en-US" altLang="en-US"/>
              <a:pPr>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rPr>
              <a:t>Good morning and thank you for attending the release of the CPCA/CCS</a:t>
            </a:r>
            <a:r>
              <a:rPr lang="en-US" altLang="en-US" baseline="0" dirty="0" smtClean="0">
                <a:ea typeface="ＭＳ Ｐゴシック" charset="-128"/>
              </a:rPr>
              <a:t> </a:t>
            </a:r>
            <a:r>
              <a:rPr lang="en-US" altLang="en-US" dirty="0" smtClean="0">
                <a:ea typeface="ＭＳ Ｐゴシック" charset="-128"/>
              </a:rPr>
              <a:t>Position statement on pulse oximetry screening in newborns to enhance detection of critical congenital heart disease.  I am Kenny Wong, a pediatric cardiologist from Halifax and I am joined by the statement co-chair, my colleague and friend Anne Fournier, pediatric cardiologist from Montreal.</a:t>
            </a:r>
            <a:r>
              <a:rPr lang="en-US" altLang="en-US" baseline="0" dirty="0" smtClean="0">
                <a:ea typeface="ＭＳ Ｐゴシック" charset="-128"/>
              </a:rPr>
              <a:t>  We have no disclosures.</a:t>
            </a:r>
            <a:endParaRPr lang="en-US" altLang="en-US" dirty="0">
              <a:ea typeface="ＭＳ Ｐゴシック" charset="-128"/>
            </a:endParaRPr>
          </a:p>
        </p:txBody>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2150E1BB-8DBC-A44D-9F94-EE404AD029F3}"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rPr>
              <a:t>But seriously, the reason why this matters is that congenital</a:t>
            </a:r>
            <a:r>
              <a:rPr lang="en-US" altLang="en-US" baseline="0" dirty="0" smtClean="0">
                <a:ea typeface="ＭＳ Ｐゴシック" charset="-128"/>
              </a:rPr>
              <a:t> heart disease is common and occurs in 12/1000 births in Canada.  A subgroup with CCHD are </a:t>
            </a:r>
            <a:r>
              <a:rPr lang="en-US" altLang="en-US" dirty="0" smtClean="0">
                <a:ea typeface="ＭＳ Ｐゴシック" charset="-128"/>
              </a:rPr>
              <a:t>the </a:t>
            </a:r>
            <a:r>
              <a:rPr lang="en-US" altLang="en-US" dirty="0">
                <a:ea typeface="ＭＳ Ｐゴシック" charset="-128"/>
              </a:rPr>
              <a:t>severest of </a:t>
            </a:r>
            <a:r>
              <a:rPr lang="en-US" altLang="en-US" dirty="0" smtClean="0">
                <a:ea typeface="ＭＳ Ｐゴシック" charset="-128"/>
              </a:rPr>
              <a:t>the</a:t>
            </a:r>
            <a:r>
              <a:rPr lang="en-US" altLang="en-US" baseline="0" dirty="0" smtClean="0">
                <a:ea typeface="ＭＳ Ｐゴシック" charset="-128"/>
              </a:rPr>
              <a:t> congenital heart</a:t>
            </a:r>
            <a:r>
              <a:rPr lang="en-US" altLang="en-US" dirty="0" smtClean="0">
                <a:ea typeface="ＭＳ Ｐゴシック" charset="-128"/>
              </a:rPr>
              <a:t> lesions </a:t>
            </a:r>
            <a:r>
              <a:rPr lang="en-US" altLang="en-US" dirty="0">
                <a:ea typeface="ＭＳ Ｐゴシック" charset="-128"/>
              </a:rPr>
              <a:t>that require intervention early in life </a:t>
            </a:r>
            <a:r>
              <a:rPr lang="en-US" altLang="en-US" dirty="0" smtClean="0">
                <a:ea typeface="ＭＳ Ｐゴシック" charset="-128"/>
              </a:rPr>
              <a:t>to</a:t>
            </a:r>
            <a:r>
              <a:rPr lang="en-US" altLang="en-US" baseline="0" dirty="0" smtClean="0">
                <a:ea typeface="ＭＳ Ｐゴシック" charset="-128"/>
              </a:rPr>
              <a:t> optimize health outcomes </a:t>
            </a:r>
            <a:r>
              <a:rPr lang="en-US" altLang="en-US" dirty="0" smtClean="0">
                <a:ea typeface="ＭＳ Ｐゴシック" charset="-128"/>
              </a:rPr>
              <a:t>and </a:t>
            </a:r>
            <a:r>
              <a:rPr lang="en-US" altLang="en-US" dirty="0">
                <a:ea typeface="ＭＳ Ｐゴシック" charset="-128"/>
              </a:rPr>
              <a:t>accounts for 25% of </a:t>
            </a:r>
            <a:r>
              <a:rPr lang="en-US" altLang="en-US" dirty="0" smtClean="0">
                <a:ea typeface="ＭＳ Ｐゴシック" charset="-128"/>
              </a:rPr>
              <a:t>CHD cases.  </a:t>
            </a:r>
            <a:r>
              <a:rPr lang="en-US" altLang="en-US" dirty="0">
                <a:ea typeface="ＭＳ Ｐゴシック" charset="-128"/>
              </a:rPr>
              <a:t>These are commonly the duct dependent and cyanotic </a:t>
            </a:r>
            <a:r>
              <a:rPr lang="en-US" altLang="en-US" dirty="0" smtClean="0">
                <a:ea typeface="ＭＳ Ｐゴシック" charset="-128"/>
              </a:rPr>
              <a:t>lesions</a:t>
            </a:r>
            <a:r>
              <a:rPr lang="en-US" altLang="en-US" baseline="0" dirty="0" smtClean="0">
                <a:ea typeface="ＭＳ Ｐゴシック" charset="-128"/>
              </a:rPr>
              <a:t> as listed in this table, some presenting more consistently cyanotic than others based on severity within each type of CHD, allowing the opportunity for pulse oximetry screening to aid in detection of these lesions.</a:t>
            </a:r>
            <a:endParaRPr lang="en-US" altLang="en-US" dirty="0">
              <a:ea typeface="ＭＳ Ｐゴシック" charset="-128"/>
            </a:endParaRPr>
          </a:p>
          <a:p>
            <a:endParaRPr lang="en-US" altLang="en-US"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charset="-128"/>
              </a:rPr>
              <a:t>There is data to show that 30% of CHD cases are diagnosed after birth in the US and </a:t>
            </a:r>
            <a:r>
              <a:rPr lang="en-US" altLang="en-US" dirty="0" smtClean="0">
                <a:ea typeface="ＭＳ Ｐゴシック" charset="-128"/>
              </a:rPr>
              <a:t>CCHD accounted </a:t>
            </a:r>
            <a:r>
              <a:rPr lang="en-US" altLang="en-US" dirty="0">
                <a:ea typeface="ＭＳ Ｐゴシック" charset="-128"/>
              </a:rPr>
              <a:t>for 4-5 deaths /</a:t>
            </a:r>
            <a:r>
              <a:rPr lang="en-US" altLang="en-US" dirty="0" smtClean="0">
                <a:ea typeface="ＭＳ Ｐゴシック" charset="-128"/>
              </a:rPr>
              <a:t>100000 </a:t>
            </a:r>
            <a:r>
              <a:rPr lang="en-US" altLang="en-US" dirty="0">
                <a:ea typeface="ＭＳ Ｐゴシック" charset="-128"/>
              </a:rPr>
              <a:t>live births in Sweden. </a:t>
            </a:r>
            <a:r>
              <a:rPr lang="en-US" altLang="en-US" dirty="0" smtClean="0">
                <a:ea typeface="ＭＳ Ｐゴシック" charset="-128"/>
              </a:rPr>
              <a:t>So timely</a:t>
            </a:r>
            <a:r>
              <a:rPr lang="en-US" altLang="en-US" baseline="0" dirty="0" smtClean="0">
                <a:ea typeface="ＭＳ Ｐゴシック" charset="-128"/>
              </a:rPr>
              <a:t> diagnosis is important as delays can increase morbidity, mortality and disability for newborns with CCHD.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charset="-128"/>
            </a:endParaRPr>
          </a:p>
          <a:p>
            <a:endParaRPr lang="en-US" altLang="en-US" dirty="0">
              <a:ea typeface="ＭＳ Ｐゴシック"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9D2B9D4-6A5F-0A4D-87A8-4464619E1F0B}"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dirty="0"/>
              <a:t>We focus on pulse oximetry because it is </a:t>
            </a:r>
            <a:r>
              <a:rPr lang="en-US" altLang="en-US" dirty="0" smtClean="0"/>
              <a:t>safe, </a:t>
            </a:r>
            <a:r>
              <a:rPr lang="en-US" altLang="en-US" dirty="0"/>
              <a:t>non invasive, </a:t>
            </a:r>
            <a:r>
              <a:rPr lang="en-US" altLang="en-US" dirty="0" smtClean="0"/>
              <a:t>easy to perform and widely available.</a:t>
            </a:r>
            <a:r>
              <a:rPr lang="en-US" altLang="en-US" baseline="0" dirty="0" smtClean="0"/>
              <a:t>  We’ve seen that cyanosis is common in CCHD lesions and that cyanosis can be difficult to detect clinically.</a:t>
            </a:r>
            <a:r>
              <a:rPr lang="en-US" altLang="en-US" dirty="0" smtClean="0"/>
              <a:t> </a:t>
            </a:r>
          </a:p>
          <a:p>
            <a:pPr lvl="1"/>
            <a:endParaRPr lang="en-US" altLang="en-US" dirty="0" smtClean="0"/>
          </a:p>
          <a:p>
            <a:pPr lvl="1"/>
            <a:r>
              <a:rPr lang="en-US" altLang="en-US" dirty="0" smtClean="0"/>
              <a:t>Pulse</a:t>
            </a:r>
            <a:r>
              <a:rPr lang="en-US" altLang="en-US" baseline="0" dirty="0" smtClean="0"/>
              <a:t> oximetry screening for CHD has been the subject of study for the last 25 years, but it wasn’t until 2012 that a threshold level of evidence brought it into prime time.</a:t>
            </a:r>
            <a:endParaRPr lang="en-US" altLang="en-US" dirty="0"/>
          </a:p>
          <a:p>
            <a:pPr lvl="1"/>
            <a:endParaRPr lang="en-US" altLang="en-US" dirty="0" smtClean="0"/>
          </a:p>
          <a:p>
            <a:pPr lvl="1"/>
            <a:endParaRPr lang="en-US" altLang="en-US" dirty="0"/>
          </a:p>
          <a:p>
            <a:pPr lvl="1"/>
            <a:endParaRPr lang="en-US" altLang="en-US" dirty="0"/>
          </a:p>
          <a:p>
            <a:pPr lvl="1"/>
            <a:endParaRPr lang="en-US" altLang="en-US" dirty="0"/>
          </a:p>
          <a:p>
            <a:pPr lvl="1"/>
            <a:r>
              <a:rPr lang="en-US" altLang="en-US" dirty="0"/>
              <a:t>* CLINICAL EXAM ALONE detected 3/8 CCHD in series from UK looking at 9600 births, published J Maternal Fetal Neonatal Med 2014</a:t>
            </a:r>
          </a:p>
          <a:p>
            <a:pPr lvl="1"/>
            <a:endParaRPr lang="en-US" altLang="en-US" dirty="0"/>
          </a:p>
          <a:p>
            <a:pPr lvl="1"/>
            <a:endParaRPr lang="en-US" altLang="en-US" dirty="0"/>
          </a:p>
          <a:p>
            <a:pPr lvl="1"/>
            <a:r>
              <a:rPr lang="en-US" altLang="en-US" dirty="0"/>
              <a:t>OTHER DISEASES:  </a:t>
            </a:r>
            <a:r>
              <a:rPr lang="en-US" altLang="en-US" dirty="0" err="1"/>
              <a:t>Meberg</a:t>
            </a:r>
            <a:r>
              <a:rPr lang="en-US" altLang="en-US" dirty="0"/>
              <a:t> 50000 patients, 55 </a:t>
            </a:r>
            <a:r>
              <a:rPr lang="en-US" altLang="en-US" dirty="0" err="1"/>
              <a:t>penumonia</a:t>
            </a:r>
            <a:r>
              <a:rPr lang="en-US" altLang="en-US" dirty="0"/>
              <a:t>/sepsis, 54 TTN, 6 PPHN, 6 pneumothorax, amniotic aspiration 5, 8 </a:t>
            </a:r>
            <a:r>
              <a:rPr lang="en-US" altLang="en-US" dirty="0" err="1"/>
              <a:t>misc</a:t>
            </a:r>
            <a:r>
              <a:rPr lang="en-US" altLang="en-US" dirty="0"/>
              <a:t> hypoglycemia, atelectasis, polycythemia, infantile pulmonary fibromatosis, RDS, </a:t>
            </a:r>
            <a:r>
              <a:rPr lang="en-US" altLang="en-US" dirty="0" err="1"/>
              <a:t>cardioyopathy</a:t>
            </a:r>
            <a:r>
              <a:rPr lang="en-US" altLang="en-US" dirty="0"/>
              <a:t>.</a:t>
            </a:r>
          </a:p>
          <a:p>
            <a:pPr lvl="1"/>
            <a:endParaRPr lang="en-US" altLang="en-US" dirty="0"/>
          </a:p>
          <a:p>
            <a:pPr lvl="1"/>
            <a:endParaRPr lang="en-US" altLang="en-US" dirty="0"/>
          </a:p>
          <a:p>
            <a:pPr lvl="1"/>
            <a:r>
              <a:rPr lang="en-US" altLang="en-US" dirty="0"/>
              <a:t>Fatal lesions without intervention</a:t>
            </a:r>
          </a:p>
          <a:p>
            <a:pPr lvl="1"/>
            <a:r>
              <a:rPr lang="en-US" altLang="en-US" dirty="0"/>
              <a:t>Many are duct dependent lesions</a:t>
            </a:r>
          </a:p>
          <a:p>
            <a:endParaRPr lang="en-US" altLang="en-US" dirty="0">
              <a:ea typeface="ＭＳ Ｐゴシック" charset="-128"/>
            </a:endParaRPr>
          </a:p>
          <a:p>
            <a:r>
              <a:rPr lang="en-US" altLang="en-US" dirty="0">
                <a:ea typeface="ＭＳ Ｐゴシック" charset="-128"/>
              </a:rPr>
              <a:t>&lt;95% is 2SD from the mean </a:t>
            </a:r>
          </a:p>
          <a:p>
            <a:endParaRPr lang="en-US" altLang="en-US" dirty="0">
              <a:ea typeface="ＭＳ Ｐゴシック" charset="-128"/>
            </a:endParaRPr>
          </a:p>
          <a:p>
            <a:r>
              <a:rPr lang="en-US" altLang="en-US" dirty="0">
                <a:ea typeface="ＭＳ Ｐゴシック" charset="-128"/>
              </a:rPr>
              <a:t>Critical congenital heart defects are cyanotic</a:t>
            </a:r>
          </a:p>
          <a:p>
            <a:pPr lvl="1"/>
            <a:r>
              <a:rPr lang="en-US" altLang="en-US" dirty="0"/>
              <a:t>Infants dying or needing surgery in first 28d</a:t>
            </a:r>
          </a:p>
          <a:p>
            <a:pPr lvl="1"/>
            <a:r>
              <a:rPr lang="en-US" altLang="en-US" dirty="0"/>
              <a:t>HLHS, PA/IVS, TGA, IAA, COA, critical AS/PS, TOF, PA/VSD, TAPVC…mostly duct dependent</a:t>
            </a:r>
          </a:p>
          <a:p>
            <a:r>
              <a:rPr lang="en-US" altLang="en-US" dirty="0">
                <a:ea typeface="ＭＳ Ｐゴシック" charset="-128"/>
              </a:rPr>
              <a:t>Cyanosis may be the earliest (only) sign</a:t>
            </a:r>
          </a:p>
          <a:p>
            <a:pPr lvl="1"/>
            <a:r>
              <a:rPr lang="en-US" altLang="en-US" dirty="0"/>
              <a:t>Physical exam is subjective</a:t>
            </a:r>
          </a:p>
          <a:p>
            <a:pPr lvl="1"/>
            <a:r>
              <a:rPr lang="en-US" altLang="en-US" dirty="0"/>
              <a:t>Many have no murmurs</a:t>
            </a:r>
          </a:p>
          <a:p>
            <a:r>
              <a:rPr lang="en-US" altLang="en-US" dirty="0">
                <a:ea typeface="ＭＳ Ｐゴシック" charset="-128"/>
              </a:rPr>
              <a:t>It is very difficult to detect mild cyanosis</a:t>
            </a:r>
          </a:p>
          <a:p>
            <a:r>
              <a:rPr lang="en-US" altLang="en-US" dirty="0">
                <a:ea typeface="ＭＳ Ｐゴシック" charset="-128"/>
              </a:rPr>
              <a:t>Can also detect important respiratory disease</a:t>
            </a:r>
          </a:p>
          <a:p>
            <a:pPr lvl="1" eaLnBrk="1" hangingPunct="1">
              <a:spcBef>
                <a:spcPct val="0"/>
              </a:spcBef>
            </a:pPr>
            <a:endParaRPr lang="en-US" altLang="en-US" dirty="0"/>
          </a:p>
          <a:p>
            <a:pPr lvl="1" eaLnBrk="1" hangingPunct="1">
              <a:spcBef>
                <a:spcPct val="0"/>
              </a:spcBef>
            </a:pPr>
            <a:endParaRPr lang="en-US" altLang="en-US" dirty="0"/>
          </a:p>
          <a:p>
            <a:pPr lvl="1" eaLnBrk="1" hangingPunct="1">
              <a:spcBef>
                <a:spcPct val="0"/>
              </a:spcBef>
            </a:pPr>
            <a:r>
              <a:rPr lang="en-US" altLang="en-US" dirty="0"/>
              <a:t>Many have no significant murmurs</a:t>
            </a:r>
          </a:p>
          <a:p>
            <a:pPr lvl="1" eaLnBrk="1" hangingPunct="1">
              <a:spcBef>
                <a:spcPct val="0"/>
              </a:spcBef>
            </a:pPr>
            <a:r>
              <a:rPr lang="en-US" altLang="en-US" dirty="0"/>
              <a:t>REMINDER of what causes cyanosis</a:t>
            </a:r>
          </a:p>
          <a:p>
            <a:r>
              <a:rPr lang="en-US" altLang="en-US" dirty="0">
                <a:ea typeface="ＭＳ Ｐゴシック" charset="-128"/>
              </a:rPr>
              <a:t>Can also detect significant respiratory disease</a:t>
            </a:r>
          </a:p>
          <a:p>
            <a:pPr lvl="1"/>
            <a:r>
              <a:rPr lang="en-US" altLang="en-US" dirty="0"/>
              <a:t>Pneumonia, pulmonary hypertension</a:t>
            </a:r>
          </a:p>
          <a:p>
            <a:pPr lvl="1" eaLnBrk="1" hangingPunct="1">
              <a:spcBef>
                <a:spcPct val="0"/>
              </a:spcBef>
            </a:pPr>
            <a:endParaRPr lang="en-US" altLang="en-US" dirty="0"/>
          </a:p>
          <a:p>
            <a:pPr lvl="1"/>
            <a:endParaRPr lang="en-US" altLang="en-US" dirty="0"/>
          </a:p>
          <a:p>
            <a:pPr lvl="1"/>
            <a:endParaRPr lang="en-US" altLang="en-US" dirty="0"/>
          </a:p>
          <a:p>
            <a:endParaRPr lang="en-US" altLang="en-US" dirty="0">
              <a:ea typeface="ＭＳ Ｐゴシック"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571F374-2F92-9F48-AD6E-5E8091243EEB}" type="slidenum">
              <a:rPr lang="en-US" altLang="en-US">
                <a:solidFill>
                  <a:srgbClr val="000000"/>
                </a:solidFill>
                <a:latin typeface="Calibri" charset="0"/>
              </a:rPr>
              <a:pPr/>
              <a:t>4</a:t>
            </a:fld>
            <a:endParaRPr lang="en-US" altLang="en-US">
              <a:solidFill>
                <a:srgbClr val="000000"/>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rPr>
              <a:t>The </a:t>
            </a:r>
            <a:r>
              <a:rPr lang="en-US" altLang="en-US" dirty="0">
                <a:ea typeface="ＭＳ Ｐゴシック" charset="-128"/>
              </a:rPr>
              <a:t>focus of our statement recommends that pulse oximetry screening </a:t>
            </a:r>
            <a:r>
              <a:rPr lang="en-US" altLang="en-US" dirty="0" smtClean="0">
                <a:ea typeface="ＭＳ Ｐゴシック" charset="-128"/>
              </a:rPr>
              <a:t>should</a:t>
            </a:r>
            <a:r>
              <a:rPr lang="en-US" altLang="en-US" baseline="0" dirty="0" smtClean="0">
                <a:ea typeface="ＭＳ Ｐゴシック" charset="-128"/>
              </a:rPr>
              <a:t> </a:t>
            </a:r>
            <a:r>
              <a:rPr lang="en-US" altLang="en-US" dirty="0" smtClean="0">
                <a:ea typeface="ＭＳ Ｐゴシック" charset="-128"/>
              </a:rPr>
              <a:t>be </a:t>
            </a:r>
            <a:r>
              <a:rPr lang="en-US" altLang="en-US" dirty="0">
                <a:ea typeface="ＭＳ Ｐゴシック" charset="-128"/>
              </a:rPr>
              <a:t>routinely performed in all healthy newborns to enhance the detection of critical congenital heart disease in Canada</a:t>
            </a:r>
            <a:r>
              <a:rPr lang="en-US" altLang="en-US" dirty="0" smtClean="0">
                <a:ea typeface="ＭＳ Ｐゴシック" charset="-128"/>
              </a:rPr>
              <a:t>.</a:t>
            </a:r>
            <a:r>
              <a:rPr lang="en-US" altLang="en-US" baseline="0" dirty="0" smtClean="0">
                <a:ea typeface="ＭＳ Ｐゴシック" charset="-128"/>
              </a:rPr>
              <a:t>  We will go over why we recommend this next.</a:t>
            </a:r>
            <a:endParaRPr lang="en-US" altLang="en-US" dirty="0" smtClean="0">
              <a:ea typeface="ＭＳ Ｐゴシック" charset="-128"/>
            </a:endParaRPr>
          </a:p>
          <a:p>
            <a:endParaRPr lang="en-US" altLang="en-US" dirty="0">
              <a:ea typeface="ＭＳ Ｐゴシック" charset="-128"/>
            </a:endParaRPr>
          </a:p>
          <a:p>
            <a:endParaRPr lang="en-US" altLang="en-US" dirty="0" smtClean="0">
              <a:ea typeface="ＭＳ Ｐゴシック" charset="-128"/>
            </a:endParaRPr>
          </a:p>
          <a:p>
            <a:r>
              <a:rPr lang="en-US" altLang="en-US" dirty="0" smtClean="0">
                <a:ea typeface="ＭＳ Ｐゴシック" charset="-128"/>
              </a:rPr>
              <a:t>http://</a:t>
            </a:r>
            <a:r>
              <a:rPr lang="en-US" altLang="en-US" dirty="0" err="1" smtClean="0">
                <a:ea typeface="ＭＳ Ｐゴシック" charset="-128"/>
              </a:rPr>
              <a:t>www.sunflowerinfoline.ca</a:t>
            </a:r>
            <a:r>
              <a:rPr lang="en-US" altLang="en-US" dirty="0" smtClean="0">
                <a:ea typeface="ＭＳ Ｐゴシック" charset="-128"/>
              </a:rPr>
              <a:t>/How-We-Can-Help</a:t>
            </a:r>
          </a:p>
          <a:p>
            <a:endParaRPr lang="en-US" altLang="en-US" dirty="0">
              <a:ea typeface="ＭＳ Ｐゴシック" charset="-128"/>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D3E29CD-D72F-5E4D-93FF-0A93C17A866B}"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rPr>
              <a:t>One</a:t>
            </a:r>
            <a:r>
              <a:rPr lang="en-US" altLang="en-US" baseline="0" dirty="0" smtClean="0">
                <a:ea typeface="ＭＳ Ｐゴシック" charset="-128"/>
              </a:rPr>
              <a:t> of the primary reasons for screening is that the </a:t>
            </a:r>
            <a:r>
              <a:rPr lang="en-US" altLang="en-US" dirty="0" smtClean="0">
                <a:ea typeface="ＭＳ Ｐゴシック" charset="-128"/>
              </a:rPr>
              <a:t>current strategies for detecting</a:t>
            </a:r>
            <a:r>
              <a:rPr lang="en-US" altLang="en-US" baseline="0" dirty="0" smtClean="0">
                <a:ea typeface="ＭＳ Ｐゴシック" charset="-128"/>
              </a:rPr>
              <a:t> CCHD </a:t>
            </a:r>
            <a:r>
              <a:rPr lang="en-US" altLang="en-US" dirty="0" smtClean="0">
                <a:ea typeface="ＭＳ Ｐゴシック" charset="-128"/>
              </a:rPr>
              <a:t>are not good enough.  The</a:t>
            </a:r>
            <a:r>
              <a:rPr lang="en-US" altLang="en-US" baseline="0" dirty="0" smtClean="0">
                <a:ea typeface="ＭＳ Ｐゴシック" charset="-128"/>
              </a:rPr>
              <a:t> </a:t>
            </a:r>
            <a:r>
              <a:rPr lang="en-US" altLang="en-US" dirty="0" smtClean="0">
                <a:ea typeface="ＭＳ Ｐゴシック" charset="-128"/>
              </a:rPr>
              <a:t>prenatal ultrasound offered to all women</a:t>
            </a:r>
            <a:r>
              <a:rPr lang="en-US" altLang="en-US" baseline="0" dirty="0" smtClean="0">
                <a:ea typeface="ＭＳ Ｐゴシック" charset="-128"/>
              </a:rPr>
              <a:t> </a:t>
            </a:r>
            <a:r>
              <a:rPr lang="en-US" altLang="en-US" dirty="0" smtClean="0">
                <a:ea typeface="ＭＳ Ｐゴシック" charset="-128"/>
              </a:rPr>
              <a:t>between 18-22 week gestation</a:t>
            </a:r>
            <a:r>
              <a:rPr lang="en-US" altLang="en-US" baseline="0" dirty="0" smtClean="0">
                <a:ea typeface="ＭＳ Ｐゴシック" charset="-128"/>
              </a:rPr>
              <a:t>, is quite good </a:t>
            </a:r>
            <a:r>
              <a:rPr lang="en-US" altLang="en-US" dirty="0" smtClean="0">
                <a:ea typeface="ＭＳ Ｐゴシック" charset="-128"/>
              </a:rPr>
              <a:t>but unfortunately has very wide variations in detection rates</a:t>
            </a:r>
            <a:r>
              <a:rPr lang="en-US" altLang="en-US" baseline="0" dirty="0" smtClean="0">
                <a:ea typeface="ＭＳ Ｐゴシック" charset="-128"/>
              </a:rPr>
              <a:t> between </a:t>
            </a:r>
            <a:r>
              <a:rPr lang="en-US" altLang="en-US" baseline="0" dirty="0" err="1" smtClean="0">
                <a:ea typeface="ＭＳ Ｐゴシック" charset="-128"/>
              </a:rPr>
              <a:t>centres</a:t>
            </a:r>
            <a:r>
              <a:rPr lang="en-US" altLang="en-US" baseline="0" dirty="0" smtClean="0">
                <a:ea typeface="ＭＳ Ｐゴシック" charset="-128"/>
              </a:rPr>
              <a:t>.  Colleagues in Alberta reported in 2010, that only 50% of newborns with CHD requiring surgery by 1 year of age were diagnosed prenatally, which is comparable to a study reported by the Society of Thoracic Surgeons Congenital Heart Surgery Database that noted an average prenatal detection rate in 2012 of only 42% for infants operated on by 6 months of age.  </a:t>
            </a:r>
          </a:p>
          <a:p>
            <a:endParaRPr lang="en-US" altLang="en-US" baseline="0" dirty="0" smtClean="0">
              <a:ea typeface="ＭＳ Ｐゴシック" charset="-128"/>
            </a:endParaRPr>
          </a:p>
          <a:p>
            <a:r>
              <a:rPr lang="en-US" altLang="en-US" baseline="0" dirty="0" smtClean="0">
                <a:ea typeface="ＭＳ Ｐゴシック" charset="-128"/>
              </a:rPr>
              <a:t>While we expect that prenatal ultrasound detection has improved since these earlier reports and there is an abstract from the Edmonton group [resented at this meeting to support this, there appears to be a ceiling in prenatal detection when applied to a larger population because the necessary knowledge, expertise and experience remains a challenge to regionalize.  </a:t>
            </a:r>
          </a:p>
          <a:p>
            <a:endParaRPr lang="en-US" altLang="en-US" dirty="0" smtClean="0">
              <a:ea typeface="ＭＳ Ｐゴシック" charset="-128"/>
            </a:endParaRPr>
          </a:p>
          <a:p>
            <a:r>
              <a:rPr lang="en-US" altLang="en-US" dirty="0" smtClean="0">
                <a:ea typeface="ＭＳ Ｐゴシック" charset="-128"/>
              </a:rPr>
              <a:t>Physical examination is very helpful and does help to reduce</a:t>
            </a:r>
            <a:r>
              <a:rPr lang="en-US" altLang="en-US" baseline="0" dirty="0" smtClean="0">
                <a:ea typeface="ＭＳ Ｐゴシック" charset="-128"/>
              </a:rPr>
              <a:t> the diagnostic gap, </a:t>
            </a:r>
            <a:r>
              <a:rPr lang="en-US" altLang="en-US" dirty="0" smtClean="0">
                <a:ea typeface="ＭＳ Ｐゴシック" charset="-128"/>
              </a:rPr>
              <a:t>but is dependent on the experience and confidence of the physicians involved.  I</a:t>
            </a:r>
            <a:r>
              <a:rPr lang="en-US" altLang="en-US" baseline="0" dirty="0" smtClean="0">
                <a:ea typeface="ＭＳ Ｐゴシック" charset="-128"/>
              </a:rPr>
              <a:t>n one study only 77% of CCHD were detected clinically prior to discharge, leaving room for pulse oximetry to further decrease the diagnostic gap</a:t>
            </a:r>
            <a:r>
              <a:rPr lang="en-US" altLang="en-US" dirty="0" smtClean="0">
                <a:ea typeface="ＭＳ Ｐゴシック" charset="-128"/>
              </a:rPr>
              <a:t>.  </a:t>
            </a:r>
          </a:p>
          <a:p>
            <a:endParaRPr lang="en-US" altLang="en-US" dirty="0" smtClean="0">
              <a:ea typeface="ＭＳ Ｐゴシック" charset="-128"/>
            </a:endParaRPr>
          </a:p>
          <a:p>
            <a:endParaRPr lang="en-US" altLang="en-US" dirty="0" smtClean="0">
              <a:ea typeface="ＭＳ Ｐゴシック" charset="-128"/>
            </a:endParaRPr>
          </a:p>
          <a:p>
            <a:endParaRPr lang="en-US" altLang="en-US" dirty="0" smtClean="0">
              <a:ea typeface="ＭＳ Ｐゴシック" charset="-128"/>
            </a:endParaRPr>
          </a:p>
          <a:p>
            <a:r>
              <a:rPr lang="en-US" altLang="en-US" dirty="0" smtClean="0">
                <a:ea typeface="ＭＳ Ｐゴシック" charset="-128"/>
              </a:rPr>
              <a:t>UK study from 3 </a:t>
            </a:r>
            <a:r>
              <a:rPr lang="en-US" altLang="en-US" dirty="0" err="1" smtClean="0">
                <a:ea typeface="ＭＳ Ｐゴシック" charset="-128"/>
              </a:rPr>
              <a:t>centres</a:t>
            </a:r>
            <a:r>
              <a:rPr lang="en-US" altLang="en-US" dirty="0" smtClean="0">
                <a:ea typeface="ＭＳ Ｐゴシック" charset="-128"/>
              </a:rPr>
              <a:t>, Major CHD 47 to 77%, looking at TGAs, 50-78%</a:t>
            </a:r>
          </a:p>
          <a:p>
            <a:r>
              <a:rPr lang="en-US" altLang="en-US" dirty="0" smtClean="0">
                <a:ea typeface="ＭＳ Ｐゴシック" charset="-128"/>
              </a:rPr>
              <a:t>In the </a:t>
            </a:r>
            <a:r>
              <a:rPr lang="en-US" altLang="en-US" dirty="0" err="1" smtClean="0">
                <a:ea typeface="ＭＳ Ｐゴシック" charset="-128"/>
              </a:rPr>
              <a:t>maritimes</a:t>
            </a:r>
            <a:r>
              <a:rPr lang="en-US" altLang="en-US" dirty="0" smtClean="0">
                <a:ea typeface="ＭＳ Ｐゴシック" charset="-128"/>
              </a:rPr>
              <a:t>, 50% failed antenatal detection, 15 of these actually went home.   (27%) were discharged prior to diagnosis.  </a:t>
            </a:r>
          </a:p>
          <a:p>
            <a:endParaRPr lang="en-US" altLang="en-US" dirty="0" smtClean="0">
              <a:ea typeface="ＭＳ Ｐゴシック" charset="-128"/>
            </a:endParaRPr>
          </a:p>
          <a:p>
            <a:endParaRPr lang="en-US" altLang="en-US" dirty="0" smtClean="0">
              <a:ea typeface="ＭＳ Ｐゴシック" charset="-128"/>
            </a:endParaRPr>
          </a:p>
          <a:p>
            <a:r>
              <a:rPr lang="en-US" altLang="en-US" dirty="0" smtClean="0">
                <a:ea typeface="ＭＳ Ｐゴシック" charset="-128"/>
              </a:rPr>
              <a:t>COMMENT on currently, </a:t>
            </a:r>
            <a:r>
              <a:rPr lang="en-US" altLang="en-US" dirty="0" err="1" smtClean="0">
                <a:ea typeface="ＭＳ Ｐゴシック" charset="-128"/>
              </a:rPr>
              <a:t>sats</a:t>
            </a:r>
            <a:r>
              <a:rPr lang="en-US" altLang="en-US" dirty="0" smtClean="0">
                <a:ea typeface="ＭＳ Ｐゴシック" charset="-128"/>
              </a:rPr>
              <a:t> aren’t done, even </a:t>
            </a:r>
            <a:r>
              <a:rPr lang="en-US" altLang="en-US" dirty="0" err="1" smtClean="0">
                <a:ea typeface="ＭＳ Ｐゴシック" charset="-128"/>
              </a:rPr>
              <a:t>whem</a:t>
            </a:r>
            <a:r>
              <a:rPr lang="en-US" altLang="en-US" dirty="0" smtClean="0">
                <a:ea typeface="ＭＳ Ｐゴシック" charset="-128"/>
              </a:rPr>
              <a:t> someone has a murmur, et </a:t>
            </a:r>
            <a:r>
              <a:rPr lang="en-US" altLang="en-US" dirty="0" err="1" smtClean="0">
                <a:ea typeface="ＭＳ Ｐゴシック" charset="-128"/>
              </a:rPr>
              <a:t>etera</a:t>
            </a:r>
            <a:r>
              <a:rPr lang="en-US" altLang="en-US" dirty="0" smtClean="0">
                <a:ea typeface="ＭＳ Ｐゴシック" charset="-128"/>
              </a:rPr>
              <a:t>…</a:t>
            </a:r>
          </a:p>
          <a:p>
            <a:pPr marL="0" lvl="1" eaLnBrk="1" hangingPunct="1">
              <a:spcBef>
                <a:spcPct val="0"/>
              </a:spcBef>
            </a:pPr>
            <a:r>
              <a:rPr lang="en-US" altLang="en-US" dirty="0" smtClean="0"/>
              <a:t>NS antenatal detection rate for CHD 69%, 33 in NB, of those diagnosed postnatally, 76% were born outside of Halifax.</a:t>
            </a:r>
            <a:endParaRPr lang="en-US" altLang="en-US" sz="2000" dirty="0" smtClean="0"/>
          </a:p>
          <a:p>
            <a:endParaRPr lang="en-US" altLang="en-US" sz="2000" dirty="0" smtClean="0">
              <a:solidFill>
                <a:srgbClr val="FF0000"/>
              </a:solidFill>
              <a:ea typeface="ＭＳ Ｐゴシック" charset="-128"/>
            </a:endParaRPr>
          </a:p>
          <a:p>
            <a:r>
              <a:rPr lang="en-US" altLang="en-US" sz="2000" dirty="0" smtClean="0">
                <a:solidFill>
                  <a:srgbClr val="FF0000"/>
                </a:solidFill>
                <a:ea typeface="ＭＳ Ｐゴシック" charset="-128"/>
              </a:rPr>
              <a:t>***********Unpublished data, </a:t>
            </a:r>
          </a:p>
          <a:p>
            <a:r>
              <a:rPr lang="en-US" altLang="en-US" sz="2000" dirty="0" smtClean="0">
                <a:solidFill>
                  <a:srgbClr val="FF0000"/>
                </a:solidFill>
                <a:ea typeface="ＭＳ Ｐゴシック" charset="-128"/>
              </a:rPr>
              <a:t>5 years, 115 surgeries for critical CHD, only 50% diagnosed prenatally</a:t>
            </a:r>
          </a:p>
          <a:p>
            <a:r>
              <a:rPr lang="en-US" altLang="en-US" sz="2000" dirty="0" smtClean="0">
                <a:solidFill>
                  <a:srgbClr val="FF0000"/>
                </a:solidFill>
                <a:ea typeface="ＭＳ Ｐゴシック" charset="-128"/>
              </a:rPr>
              <a:t>For NB this number falls to 33%, </a:t>
            </a:r>
          </a:p>
          <a:p>
            <a:r>
              <a:rPr lang="en-US" altLang="en-US" sz="2000" dirty="0" smtClean="0">
                <a:solidFill>
                  <a:srgbClr val="FF0000"/>
                </a:solidFill>
                <a:ea typeface="ＭＳ Ｐゴシック" charset="-128"/>
              </a:rPr>
              <a:t>Last 5 years, we’ve had 6 HLHS, 14 TGA diagnosed postnatally….</a:t>
            </a:r>
          </a:p>
          <a:p>
            <a:endParaRPr lang="en-US" altLang="en-US" dirty="0" smtClean="0">
              <a:ea typeface="ＭＳ Ｐゴシック" charset="-128"/>
            </a:endParaRPr>
          </a:p>
          <a:p>
            <a:endParaRPr lang="en-US" dirty="0"/>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D3E29CD-D72F-5E4D-93FF-0A93C17A866B}" type="slidenum">
              <a:rPr lang="en-US" altLang="en-US"/>
              <a:pPr/>
              <a:t>6</a:t>
            </a:fld>
            <a:endParaRPr lang="en-US" altLang="en-US"/>
          </a:p>
        </p:txBody>
      </p:sp>
    </p:spTree>
    <p:extLst>
      <p:ext uri="{BB962C8B-B14F-4D97-AF65-F5344CB8AC3E}">
        <p14:creationId xmlns:p14="http://schemas.microsoft.com/office/powerpoint/2010/main" val="65314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rPr>
              <a:t>For these </a:t>
            </a:r>
            <a:r>
              <a:rPr lang="en-US" altLang="en-US" baseline="0" dirty="0" smtClean="0">
                <a:ea typeface="ＭＳ Ｐゴシック" charset="-128"/>
              </a:rPr>
              <a:t>reason, we recommend that the optimal screening for CCHD includes prenatal ultrasound, physical examination and pulse oximetry screening.</a:t>
            </a:r>
            <a:endParaRPr lang="en-US" altLang="en-US" dirty="0" smtClean="0">
              <a:ea typeface="ＭＳ Ｐゴシック" charset="-128"/>
            </a:endParaRPr>
          </a:p>
          <a:p>
            <a:endParaRPr lang="en-US" altLang="en-US" dirty="0" smtClean="0">
              <a:ea typeface="ＭＳ Ｐゴシック" charset="-128"/>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D3E29CD-D72F-5E4D-93FF-0A93C17A866B}" type="slidenum">
              <a:rPr lang="en-US" altLang="en-US"/>
              <a:pPr/>
              <a:t>7</a:t>
            </a:fld>
            <a:endParaRPr lang="en-US" altLang="en-US"/>
          </a:p>
        </p:txBody>
      </p:sp>
    </p:spTree>
    <p:extLst>
      <p:ext uri="{BB962C8B-B14F-4D97-AF65-F5344CB8AC3E}">
        <p14:creationId xmlns:p14="http://schemas.microsoft.com/office/powerpoint/2010/main" val="106570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smtClean="0"/>
              <a:t>A systematic review published</a:t>
            </a:r>
            <a:r>
              <a:rPr lang="en-US" baseline="0" dirty="0" smtClean="0"/>
              <a:t> by </a:t>
            </a:r>
            <a:r>
              <a:rPr lang="en-US" baseline="0" dirty="0" err="1" smtClean="0"/>
              <a:t>Thangaratinam</a:t>
            </a:r>
            <a:r>
              <a:rPr lang="en-US" baseline="0" dirty="0" smtClean="0"/>
              <a:t> and colleagues in 2012 which </a:t>
            </a:r>
            <a:r>
              <a:rPr lang="en-US" dirty="0" smtClean="0"/>
              <a:t>included 13 studies and over 220</a:t>
            </a:r>
            <a:r>
              <a:rPr lang="en-US" baseline="0" dirty="0" smtClean="0"/>
              <a:t> thousand </a:t>
            </a:r>
            <a:r>
              <a:rPr lang="en-US" dirty="0" smtClean="0"/>
              <a:t>newborns, which is a huge number of</a:t>
            </a:r>
            <a:r>
              <a:rPr lang="en-US" baseline="0" dirty="0" smtClean="0"/>
              <a:t> patients studied in the pediatric cardiology literature, </a:t>
            </a:r>
            <a:r>
              <a:rPr lang="en-US" dirty="0" smtClean="0"/>
              <a:t>helped to confirm pulse oximetry as a good screening test.  The test is highly specific</a:t>
            </a:r>
            <a:r>
              <a:rPr lang="en-US" baseline="0" dirty="0" smtClean="0"/>
              <a:t> with a moderately high sensitivity.  Given an abnormal saturation, the likelihood of having CCHD is 5.5times higher than with a normal result.  In another study, the PPV of pulse oximetry was shown to be 7 times higher than physical examination for detecting CCHD.</a:t>
            </a:r>
          </a:p>
          <a:p>
            <a:pPr defTabSz="457200" eaLnBrk="1" fontAlgn="auto" hangingPunct="1">
              <a:spcBef>
                <a:spcPts val="0"/>
              </a:spcBef>
              <a:spcAft>
                <a:spcPts val="0"/>
              </a:spcAft>
              <a:defRPr/>
            </a:pPr>
            <a:endParaRPr lang="en-US" baseline="0" dirty="0" smtClean="0"/>
          </a:p>
          <a:p>
            <a:pPr defTabSz="457200" eaLnBrk="1" fontAlgn="auto" hangingPunct="1">
              <a:spcBef>
                <a:spcPts val="0"/>
              </a:spcBef>
              <a:spcAft>
                <a:spcPts val="0"/>
              </a:spcAft>
              <a:defRPr/>
            </a:pPr>
            <a:r>
              <a:rPr lang="en-US" baseline="0" dirty="0" smtClean="0"/>
              <a:t>With screening, it is estimated that and addition 35 cases of CCHD could be detected earlier per 100000 births, so in Canada. this would equate to 136 additional cases of earlier detection per year.  </a:t>
            </a:r>
          </a:p>
          <a:p>
            <a:pPr defTabSz="457200" eaLnBrk="1" fontAlgn="auto" hangingPunct="1">
              <a:spcBef>
                <a:spcPts val="0"/>
              </a:spcBef>
              <a:spcAft>
                <a:spcPts val="0"/>
              </a:spcAft>
              <a:defRPr/>
            </a:pPr>
            <a:r>
              <a:rPr lang="en-US" baseline="0" dirty="0" smtClean="0"/>
              <a:t>-----------</a:t>
            </a:r>
            <a:endParaRPr lang="en-US" dirty="0" smtClean="0"/>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r>
              <a:rPr lang="en-US" dirty="0" smtClean="0"/>
              <a:t>There is a low false positive rate of 0.5% and this is an important number because it is this group that will need assessment.  These are the abnormal patients whom need testing to figure out why they are </a:t>
            </a:r>
            <a:r>
              <a:rPr lang="en-US" dirty="0" err="1" smtClean="0"/>
              <a:t>desaturated</a:t>
            </a:r>
            <a:r>
              <a:rPr lang="en-US" dirty="0" smtClean="0"/>
              <a:t>, which may include an echocardiogram, which may mean transport for many </a:t>
            </a:r>
            <a:r>
              <a:rPr lang="en-US" dirty="0" err="1" smtClean="0"/>
              <a:t>centres</a:t>
            </a:r>
            <a:r>
              <a:rPr lang="en-US" dirty="0" smtClean="0"/>
              <a:t>.  It was identified in the meta analysis that we can lower this false positive number if we screen after 24H, too allow the normally high pulmonary vascular resistance at birth some time to fall.  DIAGRAM  A high PVR at birth with a normal patent </a:t>
            </a:r>
            <a:r>
              <a:rPr lang="en-US" dirty="0" err="1" smtClean="0"/>
              <a:t>ducutus</a:t>
            </a:r>
            <a:r>
              <a:rPr lang="en-US" dirty="0" smtClean="0"/>
              <a:t> </a:t>
            </a:r>
            <a:r>
              <a:rPr lang="en-US" dirty="0" err="1" smtClean="0"/>
              <a:t>arteriosus</a:t>
            </a:r>
            <a:r>
              <a:rPr lang="en-US" dirty="0" smtClean="0"/>
              <a:t> can cause R-L PDA shunting in a structurally normal heart, but as the PVR falls, there is L-R shunting, so no more cyanosis.  In the end, we are talking about 1-2 /1000 births whom may need transport for an echo….  A very manageable use of of resources.</a:t>
            </a:r>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r>
              <a:rPr lang="en-US" dirty="0" smtClean="0"/>
              <a:t>Abnormal (&lt;95%) identified critical CHD in 76.5% (moderate sensitivity)</a:t>
            </a:r>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r>
              <a:rPr lang="en-US" dirty="0" smtClean="0"/>
              <a:t>No diference in sensitivty whether test done at or after 24 BUT big difference in false positives so that’s why we test at 24H</a:t>
            </a:r>
          </a:p>
          <a:p>
            <a:pPr defTabSz="457200" eaLnBrk="1" fontAlgn="auto" hangingPunct="1">
              <a:spcBef>
                <a:spcPts val="0"/>
              </a:spcBef>
              <a:spcAft>
                <a:spcPts val="0"/>
              </a:spcAft>
              <a:defRPr/>
            </a:pPr>
            <a:r>
              <a:rPr lang="en-US" dirty="0" smtClean="0"/>
              <a:t>Testing &lt;24H is fine if normal.</a:t>
            </a:r>
          </a:p>
          <a:p>
            <a:pPr defTabSz="457200" eaLnBrk="1" fontAlgn="auto" hangingPunct="1">
              <a:spcBef>
                <a:spcPts val="0"/>
              </a:spcBef>
              <a:spcAft>
                <a:spcPts val="0"/>
              </a:spcAft>
              <a:defRPr/>
            </a:pPr>
            <a:endParaRPr lang="en-US" dirty="0" smtClean="0"/>
          </a:p>
          <a:p>
            <a:pPr>
              <a:defRPr/>
            </a:pPr>
            <a:r>
              <a:rPr lang="en-US" dirty="0" smtClean="0"/>
              <a:t>Low false positive (FP) rate (5/10000 births)</a:t>
            </a:r>
          </a:p>
          <a:p>
            <a:pPr lvl="1">
              <a:defRPr/>
            </a:pPr>
            <a:r>
              <a:rPr lang="en-US" dirty="0" smtClean="0"/>
              <a:t>Range 2-12/10000 </a:t>
            </a:r>
          </a:p>
          <a:p>
            <a:pPr>
              <a:defRPr/>
            </a:pPr>
            <a:r>
              <a:rPr lang="en-US" dirty="0" smtClean="0"/>
              <a:t>Even lower if done &gt;24h of age</a:t>
            </a:r>
          </a:p>
          <a:p>
            <a:pPr>
              <a:defRPr/>
            </a:pPr>
            <a:endParaRPr lang="en-US" dirty="0" smtClean="0"/>
          </a:p>
          <a:p>
            <a:pPr defTabSz="457200" eaLnBrk="1" fontAlgn="auto" hangingPunct="1">
              <a:spcBef>
                <a:spcPts val="0"/>
              </a:spcBef>
              <a:spcAft>
                <a:spcPts val="0"/>
              </a:spcAft>
              <a:defRPr/>
            </a:pPr>
            <a:r>
              <a:rPr lang="en-US" dirty="0" smtClean="0"/>
              <a:t>Low false negative rate 0.01-0.02%, 1-2/10000 patients</a:t>
            </a:r>
          </a:p>
          <a:p>
            <a:pPr>
              <a:defRPr/>
            </a:pPr>
            <a:endParaRPr lang="en-US" dirty="0" smtClean="0"/>
          </a:p>
          <a:p>
            <a:pPr defTabSz="457200" eaLnBrk="1" fontAlgn="auto" hangingPunct="1">
              <a:spcBef>
                <a:spcPts val="0"/>
              </a:spcBef>
              <a:spcAft>
                <a:spcPts val="0"/>
              </a:spcAft>
              <a:defRPr/>
            </a:pPr>
            <a:endParaRPr lang="en-US" dirty="0" smtClean="0"/>
          </a:p>
          <a:p>
            <a:pPr>
              <a:defRPr/>
            </a:pPr>
            <a:endParaRPr lang="en-US" b="1" dirty="0" smtClean="0">
              <a:latin typeface="+mn-lt"/>
              <a:ea typeface="+mn-ea"/>
              <a:cs typeface="+mn-cs"/>
            </a:endParaRPr>
          </a:p>
          <a:p>
            <a:pPr>
              <a:defRPr/>
            </a:pPr>
            <a:endParaRPr lang="en-US" b="1" dirty="0" smtClean="0">
              <a:latin typeface="+mn-lt"/>
              <a:ea typeface="+mn-ea"/>
              <a:cs typeface="+mn-cs"/>
            </a:endParaRPr>
          </a:p>
          <a:p>
            <a:pPr>
              <a:defRPr/>
            </a:pPr>
            <a:r>
              <a:rPr lang="en-US" b="1" dirty="0" smtClean="0">
                <a:latin typeface="+mn-lt"/>
                <a:ea typeface="+mn-ea"/>
                <a:cs typeface="+mn-cs"/>
              </a:rPr>
              <a:t>Highly specific 98.5% and moderately to high sensitivity….</a:t>
            </a:r>
          </a:p>
          <a:p>
            <a:pPr>
              <a:defRPr/>
            </a:pPr>
            <a:endParaRPr lang="en-US" b="1" dirty="0" smtClean="0">
              <a:latin typeface="+mn-lt"/>
              <a:ea typeface="+mn-ea"/>
              <a:cs typeface="+mn-cs"/>
            </a:endParaRPr>
          </a:p>
          <a:p>
            <a:pPr>
              <a:defRPr/>
            </a:pPr>
            <a:r>
              <a:rPr lang="en-US" b="1" dirty="0" smtClean="0">
                <a:latin typeface="+mn-lt"/>
                <a:ea typeface="+mn-ea"/>
                <a:cs typeface="+mn-cs"/>
              </a:rPr>
              <a:t>Sensitivity</a:t>
            </a:r>
            <a:r>
              <a:rPr lang="en-US" dirty="0" smtClean="0">
                <a:latin typeface="+mn-lt"/>
                <a:ea typeface="+mn-ea"/>
                <a:cs typeface="+mn-cs"/>
              </a:rPr>
              <a:t> (also called the </a:t>
            </a:r>
            <a:r>
              <a:rPr lang="en-US" i="1" dirty="0" smtClean="0">
                <a:latin typeface="+mn-lt"/>
                <a:ea typeface="+mn-ea"/>
                <a:cs typeface="+mn-cs"/>
              </a:rPr>
              <a:t>true positive rate</a:t>
            </a:r>
            <a:r>
              <a:rPr lang="en-US" dirty="0" smtClean="0">
                <a:latin typeface="+mn-lt"/>
                <a:ea typeface="+mn-ea"/>
                <a:cs typeface="+mn-cs"/>
              </a:rPr>
              <a:t>, or the </a:t>
            </a:r>
            <a:r>
              <a:rPr lang="en-US" b="1" dirty="0" smtClean="0">
                <a:latin typeface="+mn-lt"/>
                <a:ea typeface="+mn-ea"/>
                <a:cs typeface="+mn-cs"/>
                <a:hlinkClick r:id="rId3"/>
              </a:rPr>
              <a:t>recall rate</a:t>
            </a:r>
            <a:r>
              <a:rPr lang="en-US" dirty="0" smtClean="0">
                <a:latin typeface="+mn-lt"/>
                <a:ea typeface="+mn-ea"/>
                <a:cs typeface="+mn-cs"/>
                <a:hlinkClick r:id="rId3"/>
              </a:rPr>
              <a:t> in some fields) measures the proportion of actual positives which are correctly identified as such (e.g. the percentage of sick people who are correctly identified as having the condition). </a:t>
            </a:r>
            <a:r>
              <a:rPr lang="en-US" b="1" dirty="0" smtClean="0">
                <a:latin typeface="+mn-lt"/>
                <a:ea typeface="+mn-ea"/>
                <a:cs typeface="+mn-cs"/>
                <a:hlinkClick r:id="rId3"/>
              </a:rPr>
              <a:t>Specificity</a:t>
            </a:r>
            <a:r>
              <a:rPr lang="en-US" dirty="0" smtClean="0">
                <a:latin typeface="+mn-lt"/>
                <a:ea typeface="+mn-ea"/>
                <a:cs typeface="+mn-cs"/>
                <a:hlinkClick r:id="rId3"/>
              </a:rPr>
              <a:t> (sometimes called the </a:t>
            </a:r>
            <a:r>
              <a:rPr lang="en-US" i="1" dirty="0" smtClean="0">
                <a:latin typeface="+mn-lt"/>
                <a:ea typeface="+mn-ea"/>
                <a:cs typeface="+mn-cs"/>
                <a:hlinkClick r:id="rId3"/>
              </a:rPr>
              <a:t>true negative rate</a:t>
            </a:r>
            <a:r>
              <a:rPr lang="en-US" dirty="0" smtClean="0">
                <a:latin typeface="+mn-lt"/>
                <a:ea typeface="+mn-ea"/>
                <a:cs typeface="+mn-cs"/>
                <a:hlinkClick r:id="rId3"/>
              </a:rPr>
              <a:t>) measures the proportion of negatives which are correctly identified as such (e.g. the percentage of healthy people who are correctly identified as not having the condition)</a:t>
            </a:r>
            <a:endParaRPr lang="en-US" dirty="0"/>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CE92924-532F-A848-AAA6-BC595F81DD93}"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 we are</a:t>
            </a:r>
            <a:r>
              <a:rPr lang="en-US" baseline="0" dirty="0" smtClean="0"/>
              <a:t> proposing screening, so when should we screen?  </a:t>
            </a:r>
          </a:p>
          <a:p>
            <a:r>
              <a:rPr lang="en-US" baseline="0" dirty="0" smtClean="0"/>
              <a:t>We recommend that pulse oximetry should be performed between 24 to 36 hours of age.</a:t>
            </a:r>
          </a:p>
          <a:p>
            <a:endParaRPr lang="en-US" baseline="0" dirty="0" smtClean="0"/>
          </a:p>
          <a:p>
            <a:r>
              <a:rPr lang="en-US" dirty="0" smtClean="0"/>
              <a:t>False positives</a:t>
            </a:r>
            <a:r>
              <a:rPr lang="en-US" baseline="0" dirty="0" smtClean="0"/>
              <a:t> are most commonly due to the transitional circulation resulting in persistently elevated pulmonary vascular resistance which can cause desaturation in a structurally normal heart.  Based on the </a:t>
            </a:r>
            <a:r>
              <a:rPr lang="en-US" baseline="0" dirty="0" err="1" smtClean="0"/>
              <a:t>metanalysis</a:t>
            </a:r>
            <a:r>
              <a:rPr lang="en-US" baseline="0" dirty="0" smtClean="0"/>
              <a:t>, t</a:t>
            </a:r>
            <a:r>
              <a:rPr lang="en-US" dirty="0" smtClean="0"/>
              <a:t>he false positive rate</a:t>
            </a:r>
            <a:r>
              <a:rPr lang="en-US" baseline="0" dirty="0" smtClean="0"/>
              <a:t> is 0.5% for screening before 24H but can be lowered further if we screen after 24hours to 0.05% (with a range of 0.02 to 0.12%. This would equate to 2-12 false positive screenings per 10000 newborns which is not a </a:t>
            </a:r>
            <a:r>
              <a:rPr lang="en-US" baseline="0" dirty="0" err="1" smtClean="0"/>
              <a:t>signifcant</a:t>
            </a:r>
            <a:r>
              <a:rPr lang="en-US" baseline="0" dirty="0" smtClean="0"/>
              <a:t> volume, and for the smaller regional and likely remote </a:t>
            </a:r>
            <a:r>
              <a:rPr lang="en-US" baseline="0" dirty="0" err="1" smtClean="0"/>
              <a:t>centres</a:t>
            </a:r>
            <a:r>
              <a:rPr lang="en-US" baseline="0" dirty="0" smtClean="0"/>
              <a:t> in Canada, they may encounter a false positive results every couple of years which is important when we consider the implications of needing transport to access cardiology services.  </a:t>
            </a:r>
            <a:endParaRPr lang="en-US" dirty="0" smtClean="0"/>
          </a:p>
          <a:p>
            <a:endParaRPr lang="en-US" altLang="en-US" dirty="0" smtClean="0">
              <a:ea typeface="ＭＳ Ｐゴシック" charset="-128"/>
            </a:endParaRPr>
          </a:p>
          <a:p>
            <a:r>
              <a:rPr lang="en-US" altLang="en-US" dirty="0" smtClean="0">
                <a:ea typeface="ＭＳ Ｐゴシック" charset="-128"/>
              </a:rPr>
              <a:t>Early discharges or births from free standing birthing</a:t>
            </a:r>
            <a:r>
              <a:rPr lang="en-US" altLang="en-US" baseline="0" dirty="0" smtClean="0">
                <a:ea typeface="ＭＳ Ｐゴシック" charset="-128"/>
              </a:rPr>
              <a:t> </a:t>
            </a:r>
            <a:r>
              <a:rPr lang="en-US" altLang="en-US" baseline="0" dirty="0" err="1" smtClean="0">
                <a:ea typeface="ＭＳ Ｐゴシック" charset="-128"/>
              </a:rPr>
              <a:t>centres</a:t>
            </a:r>
            <a:r>
              <a:rPr lang="en-US" altLang="en-US" baseline="0" dirty="0" smtClean="0">
                <a:ea typeface="ＭＳ Ｐゴシック" charset="-128"/>
              </a:rPr>
              <a:t> and births </a:t>
            </a:r>
            <a:r>
              <a:rPr lang="en-US" altLang="en-US" baseline="0" dirty="0" err="1" smtClean="0">
                <a:ea typeface="ＭＳ Ｐゴシック" charset="-128"/>
              </a:rPr>
              <a:t>occuring</a:t>
            </a:r>
            <a:r>
              <a:rPr lang="en-US" altLang="en-US" baseline="0" dirty="0" smtClean="0">
                <a:ea typeface="ＭＳ Ｐゴシック" charset="-128"/>
              </a:rPr>
              <a:t> at home </a:t>
            </a:r>
            <a:r>
              <a:rPr lang="en-US" altLang="en-US" dirty="0" smtClean="0">
                <a:ea typeface="ＭＳ Ｐゴシック" charset="-128"/>
              </a:rPr>
              <a:t>require additional consideration.  Screening</a:t>
            </a:r>
            <a:r>
              <a:rPr lang="en-US" altLang="en-US" baseline="0" dirty="0" smtClean="0">
                <a:ea typeface="ＭＳ Ｐゴシック" charset="-128"/>
              </a:rPr>
              <a:t> early with a higher false positive rate is preferred to not screening at all, but in fact, processes already exist to manage early discharge of newborns for metabolic testing, so pulse oximetry screening can occur at the same time.</a:t>
            </a:r>
            <a:endParaRPr lang="en-US" altLang="en-US" dirty="0">
              <a:ea typeface="ＭＳ Ｐゴシック" charset="-128"/>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D3E29CD-D72F-5E4D-93FF-0A93C17A866B}" type="slidenum">
              <a:rPr lang="en-US" altLang="en-US"/>
              <a:pPr/>
              <a:t>9</a:t>
            </a:fld>
            <a:endParaRPr lang="en-US" altLang="en-US"/>
          </a:p>
        </p:txBody>
      </p:sp>
    </p:spTree>
    <p:extLst>
      <p:ext uri="{BB962C8B-B14F-4D97-AF65-F5344CB8AC3E}">
        <p14:creationId xmlns:p14="http://schemas.microsoft.com/office/powerpoint/2010/main" val="101279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1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4763" y="457200"/>
            <a:ext cx="9148763" cy="227013"/>
            <a:chOff x="-4057" y="6642629"/>
            <a:chExt cx="9148057" cy="227177"/>
          </a:xfrm>
        </p:grpSpPr>
        <p:pic>
          <p:nvPicPr>
            <p:cNvPr id="3" name="Picture 5"/>
            <p:cNvPicPr>
              <a:picLocks noChangeAspect="1"/>
            </p:cNvPicPr>
            <p:nvPr/>
          </p:nvPicPr>
          <p:blipFill>
            <a:blip r:embed="rId2"/>
            <a:srcRect/>
            <a:stretch>
              <a:fillRect/>
            </a:stretch>
          </p:blipFill>
          <p:spPr bwMode="auto">
            <a:xfrm>
              <a:off x="6098400" y="6642630"/>
              <a:ext cx="3045600" cy="227176"/>
            </a:xfrm>
            <a:prstGeom prst="rect">
              <a:avLst/>
            </a:prstGeom>
            <a:noFill/>
            <a:ln w="9525">
              <a:noFill/>
              <a:miter lim="800000"/>
              <a:headEnd/>
              <a:tailEnd/>
            </a:ln>
          </p:spPr>
        </p:pic>
        <p:pic>
          <p:nvPicPr>
            <p:cNvPr id="4" name="Picture 6"/>
            <p:cNvPicPr>
              <a:picLocks noChangeAspect="1"/>
            </p:cNvPicPr>
            <p:nvPr/>
          </p:nvPicPr>
          <p:blipFill>
            <a:blip r:embed="rId3"/>
            <a:srcRect/>
            <a:stretch>
              <a:fillRect/>
            </a:stretch>
          </p:blipFill>
          <p:spPr bwMode="auto">
            <a:xfrm>
              <a:off x="-4057" y="6642629"/>
              <a:ext cx="3045600" cy="227177"/>
            </a:xfrm>
            <a:prstGeom prst="rect">
              <a:avLst/>
            </a:prstGeom>
            <a:noFill/>
            <a:ln w="9525">
              <a:noFill/>
              <a:miter lim="800000"/>
              <a:headEnd/>
              <a:tailEnd/>
            </a:ln>
          </p:spPr>
        </p:pic>
        <p:pic>
          <p:nvPicPr>
            <p:cNvPr id="5" name="Picture 7"/>
            <p:cNvPicPr>
              <a:picLocks noChangeAspect="1"/>
            </p:cNvPicPr>
            <p:nvPr/>
          </p:nvPicPr>
          <p:blipFill>
            <a:blip r:embed="rId4"/>
            <a:srcRect/>
            <a:stretch>
              <a:fillRect/>
            </a:stretch>
          </p:blipFill>
          <p:spPr bwMode="auto">
            <a:xfrm>
              <a:off x="3041542" y="6644868"/>
              <a:ext cx="3056857" cy="224937"/>
            </a:xfrm>
            <a:prstGeom prst="rect">
              <a:avLst/>
            </a:prstGeom>
            <a:noFill/>
            <a:ln w="9525">
              <a:noFill/>
              <a:miter lim="800000"/>
              <a:headEnd/>
              <a:tailEnd/>
            </a:ln>
          </p:spPr>
        </p:pic>
      </p:grpSp>
      <p:pic>
        <p:nvPicPr>
          <p:cNvPr id="6" name="Picture 11" descr="http://www.ccs.ca/images/CCS_Graphics_and_Standards/1line_tagEng185k.jpg"/>
          <p:cNvPicPr>
            <a:picLocks noChangeAspect="1" noChangeArrowheads="1"/>
          </p:cNvPicPr>
          <p:nvPr userDrawn="1"/>
        </p:nvPicPr>
        <p:blipFill>
          <a:blip r:embed="rId5"/>
          <a:srcRect/>
          <a:stretch>
            <a:fillRect/>
          </a:stretch>
        </p:blipFill>
        <p:spPr bwMode="auto">
          <a:xfrm>
            <a:off x="3371850" y="58738"/>
            <a:ext cx="2400300" cy="331787"/>
          </a:xfrm>
          <a:prstGeom prst="rect">
            <a:avLst/>
          </a:prstGeom>
          <a:noFill/>
          <a:ln w="9525">
            <a:noFill/>
            <a:miter lim="800000"/>
            <a:headEnd/>
            <a:tailEnd/>
          </a:ln>
        </p:spPr>
      </p:pic>
      <p:sp>
        <p:nvSpPr>
          <p:cNvPr id="7" name="Footer Placeholder 7"/>
          <p:cNvSpPr txBox="1">
            <a:spLocks/>
          </p:cNvSpPr>
          <p:nvPr userDrawn="1"/>
        </p:nvSpPr>
        <p:spPr bwMode="auto">
          <a:xfrm>
            <a:off x="1620838" y="6570663"/>
            <a:ext cx="5902325" cy="287337"/>
          </a:xfrm>
          <a:prstGeom prst="rect">
            <a:avLst/>
          </a:prstGeom>
          <a:noFill/>
          <a:ln>
            <a:noFill/>
          </a:ln>
          <a:extLst/>
        </p:spPr>
        <p:txBody>
          <a:bodyPr>
            <a:prstTxWarp prst="textNoShape">
              <a:avLst/>
            </a:prstTxWarp>
          </a:bodyPr>
          <a:lstStyle/>
          <a:p>
            <a:pPr algn="ctr" eaLnBrk="1" hangingPunct="1">
              <a:defRPr/>
            </a:pPr>
            <a:r>
              <a:rPr lang="en-CA" sz="1200" b="1">
                <a:solidFill>
                  <a:srgbClr val="404040"/>
                </a:solidFill>
                <a:latin typeface="Calibri" pitchFamily="4" charset="0"/>
              </a:rPr>
              <a:t>Copyright © 2016, Canadian Cardiovascular Society</a:t>
            </a:r>
          </a:p>
          <a:p>
            <a:pPr algn="ctr" eaLnBrk="1" hangingPunct="1">
              <a:defRPr/>
            </a:pPr>
            <a:endParaRPr lang="en-CA" sz="1200" b="1">
              <a:solidFill>
                <a:srgbClr val="404040"/>
              </a:solidFill>
              <a:latin typeface="Calibri" pitchFamily="4" charset="0"/>
            </a:endParaRPr>
          </a:p>
        </p:txBody>
      </p:sp>
      <p:sp>
        <p:nvSpPr>
          <p:cNvPr id="8" name="Rectangle 7"/>
          <p:cNvSpPr>
            <a:spLocks noChangeArrowheads="1"/>
          </p:cNvSpPr>
          <p:nvPr userDrawn="1"/>
        </p:nvSpPr>
        <p:spPr bwMode="auto">
          <a:xfrm>
            <a:off x="3125788" y="6323013"/>
            <a:ext cx="2971800" cy="554037"/>
          </a:xfrm>
          <a:prstGeom prst="rect">
            <a:avLst/>
          </a:prstGeom>
          <a:noFill/>
          <a:ln w="9525">
            <a:noFill/>
            <a:miter lim="800000"/>
            <a:headEnd/>
            <a:tailEnd/>
          </a:ln>
        </p:spPr>
        <p:txBody>
          <a:bodyPr>
            <a:prstTxWarp prst="textNoShape">
              <a:avLst/>
            </a:prstTxWarp>
            <a:spAutoFit/>
          </a:bodyPr>
          <a:lstStyle/>
          <a:p>
            <a:pPr algn="ctr">
              <a:defRPr/>
            </a:pPr>
            <a:r>
              <a:rPr lang="en-US" sz="1000" dirty="0">
                <a:latin typeface="Calibri" pitchFamily="4" charset="0"/>
              </a:rPr>
              <a:t>DOI:</a:t>
            </a:r>
            <a:r>
              <a:rPr lang="en-US" sz="1000" dirty="0" smtClean="0">
                <a:latin typeface="Calibri" pitchFamily="4" charset="0"/>
              </a:rPr>
              <a:t> </a:t>
            </a:r>
            <a:r>
              <a:rPr lang="en-US" sz="1000" dirty="0" smtClean="0">
                <a:solidFill>
                  <a:schemeClr val="tx1"/>
                </a:solidFill>
                <a:latin typeface="Calibri"/>
                <a:cs typeface="Calibri"/>
              </a:rPr>
              <a:t>http://dx.doi.org/10.1016/j.cjca.2016.10.006</a:t>
            </a:r>
            <a:endParaRPr lang="en-US" sz="1000" dirty="0" smtClean="0">
              <a:latin typeface="Calibri" pitchFamily="4" charset="0"/>
            </a:endParaRPr>
          </a:p>
          <a:p>
            <a:pPr algn="ctr">
              <a:defRPr/>
            </a:pPr>
            <a:r>
              <a:rPr lang="en-US" sz="1000" dirty="0">
                <a:latin typeface="Calibri" pitchFamily="4" charset="0"/>
              </a:rPr>
              <a:t/>
            </a:r>
            <a:br>
              <a:rPr lang="en-US" sz="1000" dirty="0">
                <a:latin typeface="Calibri" pitchFamily="4" charset="0"/>
              </a:rPr>
            </a:br>
            <a:endParaRPr lang="en-US" sz="1000" dirty="0">
              <a:latin typeface="Calibri" pitchFamily="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03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083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4763" y="457200"/>
            <a:ext cx="9148763" cy="227013"/>
            <a:chOff x="-4057" y="6642629"/>
            <a:chExt cx="9148057" cy="227177"/>
          </a:xfrm>
        </p:grpSpPr>
        <p:pic>
          <p:nvPicPr>
            <p:cNvPr id="4" name="Picture 5"/>
            <p:cNvPicPr>
              <a:picLocks noChangeAspect="1"/>
            </p:cNvPicPr>
            <p:nvPr/>
          </p:nvPicPr>
          <p:blipFill>
            <a:blip r:embed="rId4"/>
            <a:srcRect/>
            <a:stretch>
              <a:fillRect/>
            </a:stretch>
          </p:blipFill>
          <p:spPr bwMode="auto">
            <a:xfrm>
              <a:off x="6098400" y="6642630"/>
              <a:ext cx="3045600" cy="227176"/>
            </a:xfrm>
            <a:prstGeom prst="rect">
              <a:avLst/>
            </a:prstGeom>
            <a:noFill/>
            <a:ln w="9525">
              <a:noFill/>
              <a:miter lim="800000"/>
              <a:headEnd/>
              <a:tailEnd/>
            </a:ln>
          </p:spPr>
        </p:pic>
        <p:pic>
          <p:nvPicPr>
            <p:cNvPr id="5" name="Picture 6"/>
            <p:cNvPicPr>
              <a:picLocks noChangeAspect="1"/>
            </p:cNvPicPr>
            <p:nvPr/>
          </p:nvPicPr>
          <p:blipFill>
            <a:blip r:embed="rId5"/>
            <a:srcRect/>
            <a:stretch>
              <a:fillRect/>
            </a:stretch>
          </p:blipFill>
          <p:spPr bwMode="auto">
            <a:xfrm>
              <a:off x="-4057" y="6642629"/>
              <a:ext cx="3045600" cy="227177"/>
            </a:xfrm>
            <a:prstGeom prst="rect">
              <a:avLst/>
            </a:prstGeom>
            <a:noFill/>
            <a:ln w="9525">
              <a:noFill/>
              <a:miter lim="800000"/>
              <a:headEnd/>
              <a:tailEnd/>
            </a:ln>
          </p:spPr>
        </p:pic>
        <p:pic>
          <p:nvPicPr>
            <p:cNvPr id="6" name="Picture 7"/>
            <p:cNvPicPr>
              <a:picLocks noChangeAspect="1"/>
            </p:cNvPicPr>
            <p:nvPr/>
          </p:nvPicPr>
          <p:blipFill>
            <a:blip r:embed="rId6"/>
            <a:srcRect/>
            <a:stretch>
              <a:fillRect/>
            </a:stretch>
          </p:blipFill>
          <p:spPr bwMode="auto">
            <a:xfrm>
              <a:off x="3041542" y="6644868"/>
              <a:ext cx="3056857" cy="224937"/>
            </a:xfrm>
            <a:prstGeom prst="rect">
              <a:avLst/>
            </a:prstGeom>
            <a:noFill/>
            <a:ln w="9525">
              <a:noFill/>
              <a:miter lim="800000"/>
              <a:headEnd/>
              <a:tailEnd/>
            </a:ln>
          </p:spPr>
        </p:pic>
      </p:grpSp>
      <p:pic>
        <p:nvPicPr>
          <p:cNvPr id="7" name="Picture 11" descr="http://www.ccs.ca/images/CCS_Graphics_and_Standards/1line_tagEng185k.jpg"/>
          <p:cNvPicPr>
            <a:picLocks noChangeAspect="1" noChangeArrowheads="1"/>
          </p:cNvPicPr>
          <p:nvPr userDrawn="1"/>
        </p:nvPicPr>
        <p:blipFill>
          <a:blip r:embed="rId7"/>
          <a:srcRect/>
          <a:stretch>
            <a:fillRect/>
          </a:stretch>
        </p:blipFill>
        <p:spPr bwMode="auto">
          <a:xfrm>
            <a:off x="3371850" y="58738"/>
            <a:ext cx="2400300" cy="331787"/>
          </a:xfrm>
          <a:prstGeom prst="rect">
            <a:avLst/>
          </a:prstGeom>
          <a:noFill/>
          <a:ln w="9525">
            <a:noFill/>
            <a:miter lim="800000"/>
            <a:headEnd/>
            <a:tailEnd/>
          </a:ln>
        </p:spPr>
      </p:pic>
      <p:sp>
        <p:nvSpPr>
          <p:cNvPr id="8" name="Footer Placeholder 7"/>
          <p:cNvSpPr txBox="1">
            <a:spLocks/>
          </p:cNvSpPr>
          <p:nvPr userDrawn="1"/>
        </p:nvSpPr>
        <p:spPr bwMode="auto">
          <a:xfrm>
            <a:off x="1620838" y="6570663"/>
            <a:ext cx="5902325" cy="287337"/>
          </a:xfrm>
          <a:prstGeom prst="rect">
            <a:avLst/>
          </a:prstGeom>
          <a:noFill/>
          <a:ln>
            <a:noFill/>
          </a:ln>
          <a:extLst/>
        </p:spPr>
        <p:txBody>
          <a:bodyPr>
            <a:prstTxWarp prst="textNoShape">
              <a:avLst/>
            </a:prstTxWarp>
          </a:bodyPr>
          <a:lstStyle/>
          <a:p>
            <a:pPr algn="ctr" eaLnBrk="1" hangingPunct="1">
              <a:defRPr/>
            </a:pPr>
            <a:r>
              <a:rPr lang="en-CA" sz="1200" b="1" dirty="0">
                <a:solidFill>
                  <a:srgbClr val="404040"/>
                </a:solidFill>
                <a:latin typeface="Calibri" pitchFamily="4" charset="0"/>
              </a:rPr>
              <a:t>Copyright © 2016, Canadian Cardiovascular Society</a:t>
            </a:r>
          </a:p>
          <a:p>
            <a:pPr algn="ctr" eaLnBrk="1" hangingPunct="1">
              <a:defRPr/>
            </a:pPr>
            <a:endParaRPr lang="en-CA" sz="1200" b="1" dirty="0">
              <a:solidFill>
                <a:srgbClr val="404040"/>
              </a:solidFill>
              <a:latin typeface="Calibri" pitchFamily="4" charset="0"/>
            </a:endParaRPr>
          </a:p>
        </p:txBody>
      </p:sp>
      <p:sp>
        <p:nvSpPr>
          <p:cNvPr id="9" name="Rectangle 7"/>
          <p:cNvSpPr>
            <a:spLocks noChangeArrowheads="1"/>
          </p:cNvSpPr>
          <p:nvPr userDrawn="1"/>
        </p:nvSpPr>
        <p:spPr bwMode="auto">
          <a:xfrm>
            <a:off x="3125788" y="6323013"/>
            <a:ext cx="2971800" cy="246221"/>
          </a:xfrm>
          <a:prstGeom prst="rect">
            <a:avLst/>
          </a:prstGeom>
          <a:noFill/>
          <a:ln w="9525">
            <a:noFill/>
            <a:miter lim="800000"/>
            <a:headEnd/>
            <a:tailEnd/>
          </a:ln>
        </p:spPr>
        <p:txBody>
          <a:bodyPr>
            <a:prstTxWarp prst="textNoShape">
              <a:avLst/>
            </a:prstTxWarp>
            <a:spAutoFit/>
          </a:bodyPr>
          <a:lstStyle/>
          <a:p>
            <a:pPr algn="ctr">
              <a:defRPr/>
            </a:pPr>
            <a:r>
              <a:rPr lang="en-US" sz="1000" dirty="0" smtClean="0">
                <a:solidFill>
                  <a:schemeClr val="tx1"/>
                </a:solidFill>
                <a:latin typeface="Calibri"/>
                <a:cs typeface="Calibri"/>
              </a:rPr>
              <a:t>DOI: http://dx.doi.org/10.1016/j.cjca.2016.10.006</a:t>
            </a:r>
            <a:endParaRPr lang="en-US" sz="1000" kern="1200" dirty="0">
              <a:solidFill>
                <a:srgbClr val="000000"/>
              </a:solidFill>
              <a:latin typeface="Calibri"/>
              <a:ea typeface="ＭＳ Ｐゴシック" charset="-128"/>
              <a:cs typeface="Calibri"/>
            </a:endParaRPr>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Black" pitchFamily="34" charset="0"/>
          <a:ea typeface="ＭＳ Ｐゴシック" pitchFamily="34" charset="-128"/>
          <a:cs typeface="Arial" charset="0"/>
        </a:defRPr>
      </a:lvl2pPr>
      <a:lvl3pPr algn="l" rtl="0" eaLnBrk="0" fontAlgn="base" hangingPunct="0">
        <a:spcBef>
          <a:spcPct val="0"/>
        </a:spcBef>
        <a:spcAft>
          <a:spcPct val="0"/>
        </a:spcAft>
        <a:defRPr sz="3200">
          <a:solidFill>
            <a:schemeClr val="bg1"/>
          </a:solidFill>
          <a:latin typeface="Arial Black" pitchFamily="34" charset="0"/>
          <a:ea typeface="ＭＳ Ｐゴシック" pitchFamily="34" charset="-128"/>
          <a:cs typeface="Arial" charset="0"/>
        </a:defRPr>
      </a:lvl3pPr>
      <a:lvl4pPr algn="l" rtl="0" eaLnBrk="0" fontAlgn="base" hangingPunct="0">
        <a:spcBef>
          <a:spcPct val="0"/>
        </a:spcBef>
        <a:spcAft>
          <a:spcPct val="0"/>
        </a:spcAft>
        <a:defRPr sz="3200">
          <a:solidFill>
            <a:schemeClr val="bg1"/>
          </a:solidFill>
          <a:latin typeface="Arial Black" pitchFamily="34" charset="0"/>
          <a:ea typeface="ＭＳ Ｐゴシック" pitchFamily="34" charset="-128"/>
          <a:cs typeface="Arial" charset="0"/>
        </a:defRPr>
      </a:lvl4pPr>
      <a:lvl5pPr algn="l" rtl="0" eaLnBrk="0" fontAlgn="base" hangingPunct="0">
        <a:spcBef>
          <a:spcPct val="0"/>
        </a:spcBef>
        <a:spcAft>
          <a:spcPct val="0"/>
        </a:spcAft>
        <a:defRPr sz="3200">
          <a:solidFill>
            <a:schemeClr val="bg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har char="•"/>
        <a:defRPr sz="2400" b="1">
          <a:solidFill>
            <a:srgbClr val="FFFFFF"/>
          </a:solidFill>
          <a:latin typeface="+mn-lt"/>
          <a:ea typeface="+mn-ea"/>
          <a:cs typeface="+mn-cs"/>
        </a:defRPr>
      </a:lvl1pPr>
      <a:lvl2pPr marL="742950" indent="-285750" algn="l" rtl="0" eaLnBrk="0" fontAlgn="base" hangingPunct="0">
        <a:spcBef>
          <a:spcPct val="20000"/>
        </a:spcBef>
        <a:spcAft>
          <a:spcPct val="0"/>
        </a:spcAft>
        <a:buChar char="–"/>
        <a:defRPr sz="2000" b="1">
          <a:solidFill>
            <a:srgbClr val="FFFFFF"/>
          </a:solidFill>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latin typeface="+mn-lt"/>
          <a:ea typeface="+mn-ea"/>
          <a:cs typeface="+mn-cs"/>
        </a:defRPr>
      </a:lvl3pPr>
      <a:lvl4pPr marL="1600200" indent="-228600" algn="l" rtl="0" eaLnBrk="0" fontAlgn="base" hangingPunct="0">
        <a:spcBef>
          <a:spcPct val="20000"/>
        </a:spcBef>
        <a:spcAft>
          <a:spcPct val="0"/>
        </a:spcAft>
        <a:buChar char="–"/>
        <a:defRPr sz="1400" b="1">
          <a:solidFill>
            <a:srgbClr val="FFFFFF"/>
          </a:solidFill>
          <a:latin typeface="+mn-lt"/>
          <a:ea typeface="+mn-ea"/>
          <a:cs typeface="+mn-cs"/>
        </a:defRPr>
      </a:lvl4pPr>
      <a:lvl5pPr marL="2057400" indent="-228600" algn="l" rtl="0" eaLnBrk="0" fontAlgn="base" hangingPunct="0">
        <a:spcBef>
          <a:spcPct val="20000"/>
        </a:spcBef>
        <a:spcAft>
          <a:spcPct val="0"/>
        </a:spcAft>
        <a:buChar char="»"/>
        <a:defRPr sz="1200" b="1">
          <a:solidFill>
            <a:srgbClr val="FFFFFF"/>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4"/>
          <p:cNvGrpSpPr>
            <a:grpSpLocks/>
          </p:cNvGrpSpPr>
          <p:nvPr userDrawn="1"/>
        </p:nvGrpSpPr>
        <p:grpSpPr bwMode="auto">
          <a:xfrm>
            <a:off x="-4763" y="457200"/>
            <a:ext cx="9148763" cy="227013"/>
            <a:chOff x="-4057" y="6642629"/>
            <a:chExt cx="9148057" cy="227177"/>
          </a:xfrm>
        </p:grpSpPr>
        <p:pic>
          <p:nvPicPr>
            <p:cNvPr id="8" name="Picture 5"/>
            <p:cNvPicPr>
              <a:picLocks noChangeAspect="1"/>
            </p:cNvPicPr>
            <p:nvPr/>
          </p:nvPicPr>
          <p:blipFill>
            <a:blip r:embed="rId4"/>
            <a:srcRect/>
            <a:stretch>
              <a:fillRect/>
            </a:stretch>
          </p:blipFill>
          <p:spPr bwMode="auto">
            <a:xfrm>
              <a:off x="6098400" y="6642630"/>
              <a:ext cx="3045600" cy="227176"/>
            </a:xfrm>
            <a:prstGeom prst="rect">
              <a:avLst/>
            </a:prstGeom>
            <a:noFill/>
            <a:ln w="9525">
              <a:noFill/>
              <a:miter lim="800000"/>
              <a:headEnd/>
              <a:tailEnd/>
            </a:ln>
          </p:spPr>
        </p:pic>
        <p:pic>
          <p:nvPicPr>
            <p:cNvPr id="9" name="Picture 6"/>
            <p:cNvPicPr>
              <a:picLocks noChangeAspect="1"/>
            </p:cNvPicPr>
            <p:nvPr/>
          </p:nvPicPr>
          <p:blipFill>
            <a:blip r:embed="rId5"/>
            <a:srcRect/>
            <a:stretch>
              <a:fillRect/>
            </a:stretch>
          </p:blipFill>
          <p:spPr bwMode="auto">
            <a:xfrm>
              <a:off x="-4057" y="6642629"/>
              <a:ext cx="3045600" cy="227177"/>
            </a:xfrm>
            <a:prstGeom prst="rect">
              <a:avLst/>
            </a:prstGeom>
            <a:noFill/>
            <a:ln w="9525">
              <a:noFill/>
              <a:miter lim="800000"/>
              <a:headEnd/>
              <a:tailEnd/>
            </a:ln>
          </p:spPr>
        </p:pic>
        <p:pic>
          <p:nvPicPr>
            <p:cNvPr id="10" name="Picture 7"/>
            <p:cNvPicPr>
              <a:picLocks noChangeAspect="1"/>
            </p:cNvPicPr>
            <p:nvPr/>
          </p:nvPicPr>
          <p:blipFill>
            <a:blip r:embed="rId6"/>
            <a:srcRect/>
            <a:stretch>
              <a:fillRect/>
            </a:stretch>
          </p:blipFill>
          <p:spPr bwMode="auto">
            <a:xfrm>
              <a:off x="3041542" y="6644868"/>
              <a:ext cx="3056857" cy="224937"/>
            </a:xfrm>
            <a:prstGeom prst="rect">
              <a:avLst/>
            </a:prstGeom>
            <a:noFill/>
            <a:ln w="9525">
              <a:noFill/>
              <a:miter lim="800000"/>
              <a:headEnd/>
              <a:tailEnd/>
            </a:ln>
          </p:spPr>
        </p:pic>
      </p:grpSp>
      <p:pic>
        <p:nvPicPr>
          <p:cNvPr id="11" name="Picture 11" descr="http://www.ccs.ca/images/CCS_Graphics_and_Standards/1line_tagEng185k.jpg"/>
          <p:cNvPicPr>
            <a:picLocks noChangeAspect="1" noChangeArrowheads="1"/>
          </p:cNvPicPr>
          <p:nvPr userDrawn="1"/>
        </p:nvPicPr>
        <p:blipFill>
          <a:blip r:embed="rId7"/>
          <a:srcRect/>
          <a:stretch>
            <a:fillRect/>
          </a:stretch>
        </p:blipFill>
        <p:spPr bwMode="auto">
          <a:xfrm>
            <a:off x="3371850" y="58738"/>
            <a:ext cx="2400300" cy="331787"/>
          </a:xfrm>
          <a:prstGeom prst="rect">
            <a:avLst/>
          </a:prstGeom>
          <a:noFill/>
          <a:ln w="9525">
            <a:noFill/>
            <a:miter lim="800000"/>
            <a:headEnd/>
            <a:tailEnd/>
          </a:ln>
        </p:spPr>
      </p:pic>
      <p:sp>
        <p:nvSpPr>
          <p:cNvPr id="13" name="Footer Placeholder 7"/>
          <p:cNvSpPr txBox="1">
            <a:spLocks/>
          </p:cNvSpPr>
          <p:nvPr userDrawn="1"/>
        </p:nvSpPr>
        <p:spPr bwMode="auto">
          <a:xfrm>
            <a:off x="1620838" y="6570663"/>
            <a:ext cx="5902325" cy="287337"/>
          </a:xfrm>
          <a:prstGeom prst="rect">
            <a:avLst/>
          </a:prstGeom>
          <a:noFill/>
          <a:ln>
            <a:noFill/>
          </a:ln>
          <a:extLst/>
        </p:spPr>
        <p:txBody>
          <a:bodyPr>
            <a:prstTxWarp prst="textNoShape">
              <a:avLst/>
            </a:prstTxWarp>
          </a:bodyPr>
          <a:lstStyle/>
          <a:p>
            <a:pPr algn="ctr" eaLnBrk="1" hangingPunct="1">
              <a:defRPr/>
            </a:pPr>
            <a:r>
              <a:rPr lang="en-CA" sz="1200" b="1" dirty="0">
                <a:solidFill>
                  <a:srgbClr val="404040"/>
                </a:solidFill>
                <a:latin typeface="Calibri" pitchFamily="4" charset="0"/>
              </a:rPr>
              <a:t>Copyright © 2016, Canadian Cardiovascular Society</a:t>
            </a:r>
          </a:p>
          <a:p>
            <a:pPr algn="ctr" eaLnBrk="1" hangingPunct="1">
              <a:defRPr/>
            </a:pPr>
            <a:endParaRPr lang="en-CA" sz="1200" b="1" dirty="0">
              <a:solidFill>
                <a:srgbClr val="404040"/>
              </a:solidFill>
              <a:latin typeface="Calibri" pitchFamily="4" charset="0"/>
            </a:endParaRPr>
          </a:p>
        </p:txBody>
      </p:sp>
      <p:sp>
        <p:nvSpPr>
          <p:cNvPr id="14" name="Rectangle 7"/>
          <p:cNvSpPr>
            <a:spLocks noChangeArrowheads="1"/>
          </p:cNvSpPr>
          <p:nvPr userDrawn="1"/>
        </p:nvSpPr>
        <p:spPr bwMode="auto">
          <a:xfrm>
            <a:off x="3125788" y="6323013"/>
            <a:ext cx="2971800" cy="246221"/>
          </a:xfrm>
          <a:prstGeom prst="rect">
            <a:avLst/>
          </a:prstGeom>
          <a:noFill/>
          <a:ln w="9525">
            <a:noFill/>
            <a:miter lim="800000"/>
            <a:headEnd/>
            <a:tailEnd/>
          </a:ln>
        </p:spPr>
        <p:txBody>
          <a:bodyPr>
            <a:prstTxWarp prst="textNoShape">
              <a:avLst/>
            </a:prstTxWarp>
            <a:spAutoFit/>
          </a:bodyPr>
          <a:lstStyle/>
          <a:p>
            <a:pPr algn="ctr">
              <a:defRPr/>
            </a:pPr>
            <a:r>
              <a:rPr lang="en-US" sz="1000" dirty="0" smtClean="0">
                <a:solidFill>
                  <a:schemeClr val="tx1"/>
                </a:solidFill>
                <a:latin typeface="Calibri"/>
                <a:cs typeface="Calibri"/>
              </a:rPr>
              <a:t>DOI: http://dx.doi.org/10.1016/j.cjca.2016.10.006</a:t>
            </a:r>
            <a:endParaRPr lang="en-US" sz="1000" kern="1200" dirty="0">
              <a:solidFill>
                <a:srgbClr val="000000"/>
              </a:solidFill>
              <a:latin typeface="Calibri"/>
              <a:ea typeface="ＭＳ Ｐゴシック" charset="-128"/>
              <a:cs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ctr" rtl="0" eaLnBrk="0" fontAlgn="base" hangingPunct="0">
        <a:spcBef>
          <a:spcPct val="0"/>
        </a:spcBef>
        <a:spcAft>
          <a:spcPct val="0"/>
        </a:spcAft>
        <a:defRPr sz="3200">
          <a:solidFill>
            <a:srgbClr val="699AC1"/>
          </a:solidFill>
          <a:latin typeface="+mj-lt"/>
          <a:ea typeface="+mj-ea"/>
          <a:cs typeface="+mj-cs"/>
        </a:defRPr>
      </a:lvl1pPr>
      <a:lvl2pPr algn="ctr" rtl="0" eaLnBrk="0" fontAlgn="base" hangingPunct="0">
        <a:spcBef>
          <a:spcPct val="0"/>
        </a:spcBef>
        <a:spcAft>
          <a:spcPct val="0"/>
        </a:spcAft>
        <a:defRPr sz="3200">
          <a:solidFill>
            <a:srgbClr val="699AC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rgbClr val="699AC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rgbClr val="699AC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rgbClr val="699AC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1">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nlinecjc.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7"/>
          <p:cNvSpPr txBox="1">
            <a:spLocks noChangeArrowheads="1"/>
          </p:cNvSpPr>
          <p:nvPr/>
        </p:nvSpPr>
        <p:spPr bwMode="auto">
          <a:xfrm>
            <a:off x="539750" y="811213"/>
            <a:ext cx="8064500" cy="5354637"/>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en-US" b="1">
                <a:latin typeface="Calibri" pitchFamily="4" charset="0"/>
              </a:rPr>
              <a:t>Disclaimer</a:t>
            </a:r>
          </a:p>
          <a:p>
            <a:pPr eaLnBrk="1" hangingPunct="1"/>
            <a:endParaRPr lang="en-US">
              <a:latin typeface="Calibri" pitchFamily="4" charset="0"/>
            </a:endParaRPr>
          </a:p>
          <a:p>
            <a:pPr eaLnBrk="1" hangingPunct="1"/>
            <a:r>
              <a:rPr lang="en-US">
                <a:latin typeface="Calibri" pitchFamily="4" charset="0"/>
              </a:rPr>
              <a:t>The Canadian Cardiovascular Society (CCS) welcomes reuse of our educational slide deck for medical institution internal education or training (i.e. grand rounds, medical college/classroom education, etc.).  However, if the material is being used in an industry sponsored CME program, permission must be sought through our publisher Elsevier (</a:t>
            </a:r>
            <a:r>
              <a:rPr lang="en-US" u="sng">
                <a:latin typeface="Calibri" pitchFamily="4" charset="0"/>
                <a:hlinkClick r:id="rId3"/>
              </a:rPr>
              <a:t>www.onlinecjc.com</a:t>
            </a:r>
            <a:r>
              <a:rPr lang="en-US">
                <a:latin typeface="Calibri" pitchFamily="4" charset="0"/>
              </a:rPr>
              <a:t>). </a:t>
            </a:r>
          </a:p>
          <a:p>
            <a:pPr eaLnBrk="1" hangingPunct="1"/>
            <a:r>
              <a:rPr lang="en-US">
                <a:latin typeface="Calibri" pitchFamily="4" charset="0"/>
              </a:rPr>
              <a:t> </a:t>
            </a:r>
          </a:p>
          <a:p>
            <a:pPr eaLnBrk="1" hangingPunct="1"/>
            <a:r>
              <a:rPr lang="en-US">
                <a:latin typeface="Calibri" pitchFamily="4" charset="0"/>
              </a:rPr>
              <a:t>If your reuse request qualifies as medical institution internal education, you may reuse the material under the following conditions:</a:t>
            </a:r>
          </a:p>
          <a:p>
            <a:pPr eaLnBrk="1" hangingPunct="1"/>
            <a:endParaRPr lang="en-CA">
              <a:latin typeface="Calibri" pitchFamily="4" charset="0"/>
            </a:endParaRPr>
          </a:p>
          <a:p>
            <a:pPr lvl="1" eaLnBrk="1" hangingPunct="1">
              <a:buFont typeface="Arial" pitchFamily="4" charset="0"/>
              <a:buChar char="•"/>
            </a:pPr>
            <a:r>
              <a:rPr lang="en-CA">
                <a:latin typeface="Calibri" pitchFamily="4" charset="0"/>
              </a:rPr>
              <a:t> 	You must cite the Canadian Journal of Cardiology and the Canadian     	Cardiovascular Society as references.</a:t>
            </a:r>
            <a:endParaRPr lang="en-US">
              <a:latin typeface="Calibri" pitchFamily="4" charset="0"/>
            </a:endParaRPr>
          </a:p>
          <a:p>
            <a:pPr lvl="1" eaLnBrk="1" hangingPunct="1">
              <a:buFont typeface="Arial" pitchFamily="4" charset="0"/>
              <a:buChar char="•"/>
            </a:pPr>
            <a:r>
              <a:rPr lang="en-CA">
                <a:latin typeface="Calibri" pitchFamily="4" charset="0"/>
              </a:rPr>
              <a:t> 	You may not use any Canadian Cardiovascular Society logos or 	trademarks on any slides or anywhere in your presentation or 	publications.</a:t>
            </a:r>
            <a:endParaRPr lang="en-US">
              <a:latin typeface="Calibri" pitchFamily="4" charset="0"/>
            </a:endParaRPr>
          </a:p>
          <a:p>
            <a:pPr lvl="1" eaLnBrk="1" hangingPunct="1">
              <a:buFont typeface="Arial" pitchFamily="4" charset="0"/>
              <a:buChar char="•"/>
            </a:pPr>
            <a:r>
              <a:rPr lang="en-CA">
                <a:latin typeface="Calibri" pitchFamily="4" charset="0"/>
              </a:rPr>
              <a:t> 	Do not modify the slide content.</a:t>
            </a:r>
            <a:endParaRPr lang="en-US">
              <a:latin typeface="Calibri" pitchFamily="4" charset="0"/>
            </a:endParaRPr>
          </a:p>
          <a:p>
            <a:pPr lvl="1" eaLnBrk="1" hangingPunct="1">
              <a:buFont typeface="Arial" pitchFamily="4" charset="0"/>
              <a:buChar char="•"/>
            </a:pPr>
            <a:r>
              <a:rPr lang="en-CA">
                <a:latin typeface="Calibri" pitchFamily="4" charset="0"/>
              </a:rPr>
              <a:t> 	If repeating recommendations from the published guideline, do not 	modify the recommendation wording.</a:t>
            </a:r>
            <a:endParaRPr lang="en-US">
              <a:latin typeface="Calibri" pitchFamily="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0" y="762000"/>
            <a:ext cx="9144000" cy="457200"/>
          </a:xfrm>
          <a:prstGeom prst="rect">
            <a:avLst/>
          </a:prstGeom>
          <a:ln/>
        </p:spPr>
        <p:txBody>
          <a:bodyPr/>
          <a:lstStyle/>
          <a:p>
            <a:r>
              <a:rPr lang="en-US" altLang="en-US" dirty="0" smtClean="0">
                <a:solidFill>
                  <a:srgbClr val="000000"/>
                </a:solidFill>
              </a:rPr>
              <a:t>What about false </a:t>
            </a:r>
            <a:r>
              <a:rPr lang="en-US" altLang="en-US" dirty="0">
                <a:solidFill>
                  <a:srgbClr val="000000"/>
                </a:solidFill>
              </a:rPr>
              <a:t>negative </a:t>
            </a:r>
            <a:r>
              <a:rPr lang="en-US" altLang="en-US" dirty="0" smtClean="0">
                <a:solidFill>
                  <a:srgbClr val="000000"/>
                </a:solidFill>
              </a:rPr>
              <a:t>results?</a:t>
            </a:r>
            <a:endParaRPr lang="en-US" altLang="en-US" dirty="0">
              <a:solidFill>
                <a:srgbClr val="000000"/>
              </a:solidFill>
            </a:endParaRPr>
          </a:p>
        </p:txBody>
      </p:sp>
      <p:sp>
        <p:nvSpPr>
          <p:cNvPr id="5" name="Content Placeholder 4"/>
          <p:cNvSpPr>
            <a:spLocks noGrp="1"/>
          </p:cNvSpPr>
          <p:nvPr>
            <p:ph sz="quarter" idx="4294967295"/>
          </p:nvPr>
        </p:nvSpPr>
        <p:spPr>
          <a:xfrm>
            <a:off x="381000" y="1447800"/>
            <a:ext cx="8382000" cy="5029200"/>
          </a:xfrm>
          <a:prstGeom prst="rect">
            <a:avLst/>
          </a:prstGeom>
        </p:spPr>
        <p:txBody>
          <a:bodyPr/>
          <a:lstStyle/>
          <a:p>
            <a:pPr>
              <a:defRPr/>
            </a:pPr>
            <a:r>
              <a:rPr lang="en-US" b="0" dirty="0" smtClean="0">
                <a:solidFill>
                  <a:srgbClr val="000000"/>
                </a:solidFill>
              </a:rPr>
              <a:t>33 of 229421 patients screened from the meta-analysis were false negative</a:t>
            </a:r>
          </a:p>
          <a:p>
            <a:pPr lvl="1">
              <a:defRPr/>
            </a:pPr>
            <a:r>
              <a:rPr lang="en-US" b="0" dirty="0" smtClean="0">
                <a:solidFill>
                  <a:srgbClr val="000000"/>
                </a:solidFill>
              </a:rPr>
              <a:t>Majority of these were left heart obstructive lesions</a:t>
            </a:r>
          </a:p>
          <a:p>
            <a:pPr>
              <a:defRPr/>
            </a:pPr>
            <a:endParaRPr lang="en-US" b="0" dirty="0" smtClean="0">
              <a:solidFill>
                <a:srgbClr val="000000"/>
              </a:solidFill>
            </a:endParaRPr>
          </a:p>
          <a:p>
            <a:pPr>
              <a:defRPr/>
            </a:pPr>
            <a:endParaRPr lang="en-US" b="0" dirty="0" smtClean="0">
              <a:solidFill>
                <a:srgbClr val="000000"/>
              </a:solidFill>
            </a:endParaRPr>
          </a:p>
          <a:p>
            <a:pPr>
              <a:defRPr/>
            </a:pPr>
            <a:endParaRPr lang="en-US" b="0" dirty="0">
              <a:solidFill>
                <a:srgbClr val="000000"/>
              </a:solidFill>
            </a:endParaRPr>
          </a:p>
          <a:p>
            <a:pPr>
              <a:defRPr/>
            </a:pPr>
            <a:endParaRPr lang="en-US" b="0" dirty="0">
              <a:solidFill>
                <a:srgbClr val="000000"/>
              </a:solidFill>
            </a:endParaRPr>
          </a:p>
          <a:p>
            <a:pPr marL="471487" lvl="1" indent="0">
              <a:buFontTx/>
              <a:buNone/>
              <a:defRPr/>
            </a:pPr>
            <a:endParaRPr lang="en-US" b="0" dirty="0">
              <a:solidFill>
                <a:srgbClr val="000000"/>
              </a:solidFill>
            </a:endParaRPr>
          </a:p>
          <a:p>
            <a:pPr marL="471487" lvl="1" indent="0">
              <a:buFontTx/>
              <a:buNone/>
              <a:defRPr/>
            </a:pPr>
            <a:endParaRPr lang="en-US" b="0" dirty="0" smtClean="0">
              <a:solidFill>
                <a:srgbClr val="000000"/>
              </a:solidFill>
            </a:endParaRPr>
          </a:p>
        </p:txBody>
      </p:sp>
      <p:sp>
        <p:nvSpPr>
          <p:cNvPr id="9" name="TextBox 8"/>
          <p:cNvSpPr txBox="1"/>
          <p:nvPr/>
        </p:nvSpPr>
        <p:spPr>
          <a:xfrm>
            <a:off x="429266" y="3016841"/>
            <a:ext cx="8333733" cy="1477328"/>
          </a:xfrm>
          <a:prstGeom prst="rect">
            <a:avLst/>
          </a:prstGeom>
          <a:solidFill>
            <a:srgbClr val="FFFF00"/>
          </a:solidFill>
          <a:ln w="22225">
            <a:solidFill>
              <a:schemeClr val="tx1"/>
            </a:solidFill>
          </a:ln>
        </p:spPr>
        <p:txBody>
          <a:bodyPr wrap="square" rtlCol="0">
            <a:spAutoFit/>
          </a:bodyPr>
          <a:lstStyle/>
          <a:p>
            <a:pPr algn="ctr">
              <a:tabLst>
                <a:tab pos="1884363" algn="l"/>
              </a:tabLst>
            </a:pPr>
            <a:r>
              <a:rPr lang="en-US" sz="3000" dirty="0" smtClean="0">
                <a:solidFill>
                  <a:srgbClr val="000000"/>
                </a:solidFill>
              </a:rPr>
              <a:t>Screening CANNOT </a:t>
            </a:r>
            <a:r>
              <a:rPr lang="en-US" sz="3000" dirty="0">
                <a:solidFill>
                  <a:srgbClr val="000000"/>
                </a:solidFill>
              </a:rPr>
              <a:t>rule out ALL </a:t>
            </a:r>
            <a:r>
              <a:rPr lang="en-US" sz="3000" dirty="0" smtClean="0">
                <a:solidFill>
                  <a:srgbClr val="000000"/>
                </a:solidFill>
              </a:rPr>
              <a:t>forms of CCHD.  Do not ignore signs of CHD in newborns with a normal saturation screen.</a:t>
            </a:r>
            <a:endParaRPr lang="en-US" sz="3000" dirty="0">
              <a:solidFill>
                <a:srgbClr val="000000"/>
              </a:solidFill>
            </a:endParaRPr>
          </a:p>
        </p:txBody>
      </p:sp>
      <p:sp>
        <p:nvSpPr>
          <p:cNvPr id="10" name="TextBox 11"/>
          <p:cNvSpPr txBox="1">
            <a:spLocks noChangeArrowheads="1"/>
          </p:cNvSpPr>
          <p:nvPr/>
        </p:nvSpPr>
        <p:spPr bwMode="auto">
          <a:xfrm>
            <a:off x="5712394" y="5867400"/>
            <a:ext cx="3355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charset="0"/>
                <a:ea typeface="ＭＳ Ｐゴシック" charset="-128"/>
                <a:cs typeface="Arial" charset="0"/>
              </a:defRPr>
            </a:lvl1pPr>
            <a:lvl2pPr marL="742950" indent="-285750">
              <a:spcBef>
                <a:spcPct val="20000"/>
              </a:spcBef>
              <a:buChar char="–"/>
              <a:defRPr sz="2000" b="1">
                <a:solidFill>
                  <a:schemeClr val="tx1"/>
                </a:solidFill>
                <a:latin typeface="Arial" charset="0"/>
                <a:ea typeface="ＭＳ Ｐゴシック" charset="-128"/>
                <a:cs typeface="Arial" charset="0"/>
              </a:defRPr>
            </a:lvl2pPr>
            <a:lvl3pPr marL="1143000" indent="-228600">
              <a:spcBef>
                <a:spcPct val="20000"/>
              </a:spcBef>
              <a:buChar char="•"/>
              <a:defRPr sz="2400" b="1">
                <a:solidFill>
                  <a:schemeClr val="tx1"/>
                </a:solidFill>
                <a:latin typeface="Arial" charset="0"/>
                <a:ea typeface="ＭＳ Ｐゴシック" charset="-128"/>
                <a:cs typeface="Arial" charset="0"/>
              </a:defRPr>
            </a:lvl3pPr>
            <a:lvl4pPr marL="1600200" indent="-228600">
              <a:spcBef>
                <a:spcPct val="20000"/>
              </a:spcBef>
              <a:buChar char="–"/>
              <a:defRPr sz="1400" b="1">
                <a:solidFill>
                  <a:schemeClr val="tx1"/>
                </a:solidFill>
                <a:latin typeface="Arial" charset="0"/>
                <a:ea typeface="ＭＳ Ｐゴシック" charset="-128"/>
                <a:cs typeface="Arial" charset="0"/>
              </a:defRPr>
            </a:lvl4pPr>
            <a:lvl5pPr marL="2057400" indent="-228600">
              <a:spcBef>
                <a:spcPct val="20000"/>
              </a:spcBef>
              <a:buChar char="»"/>
              <a:defRPr sz="1200" b="1">
                <a:solidFill>
                  <a:schemeClr val="tx1"/>
                </a:solidFill>
                <a:latin typeface="Arial" charset="0"/>
                <a:ea typeface="ＭＳ Ｐゴシック"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9pPr>
          </a:lstStyle>
          <a:p>
            <a:pPr algn="r" eaLnBrk="1" hangingPunct="1">
              <a:spcBef>
                <a:spcPct val="0"/>
              </a:spcBef>
              <a:buFontTx/>
              <a:buNone/>
            </a:pPr>
            <a:r>
              <a:rPr lang="en-US" altLang="en-US" sz="1400" b="0" dirty="0" err="1" smtClean="0"/>
              <a:t>Thangaratinam</a:t>
            </a:r>
            <a:r>
              <a:rPr lang="en-US" altLang="en-US" sz="1400" b="0" dirty="0" smtClean="0"/>
              <a:t> et al, </a:t>
            </a:r>
            <a:r>
              <a:rPr lang="en-US" altLang="en-US" sz="1400" b="0" dirty="0"/>
              <a:t>Lancet 2012: </a:t>
            </a:r>
            <a:r>
              <a:rPr lang="en-US" altLang="en-US" sz="1400" b="0" dirty="0" smtClean="0"/>
              <a:t>2049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0" y="759023"/>
            <a:ext cx="9144000" cy="457200"/>
          </a:xfrm>
          <a:prstGeom prst="rect">
            <a:avLst/>
          </a:prstGeom>
          <a:ln/>
        </p:spPr>
        <p:txBody>
          <a:bodyPr/>
          <a:lstStyle/>
          <a:p>
            <a:r>
              <a:rPr lang="en-US" altLang="en-US" dirty="0" smtClean="0">
                <a:solidFill>
                  <a:srgbClr val="000000"/>
                </a:solidFill>
              </a:rPr>
              <a:t>Recommendation #4</a:t>
            </a:r>
            <a:endParaRPr lang="en-US" altLang="en-US" dirty="0">
              <a:solidFill>
                <a:srgbClr val="000000"/>
              </a:solidFill>
            </a:endParaRPr>
          </a:p>
        </p:txBody>
      </p:sp>
      <p:sp>
        <p:nvSpPr>
          <p:cNvPr id="3" name="Content Placeholder 2"/>
          <p:cNvSpPr>
            <a:spLocks noGrp="1"/>
          </p:cNvSpPr>
          <p:nvPr>
            <p:ph sz="quarter" idx="4294967295"/>
          </p:nvPr>
        </p:nvSpPr>
        <p:spPr>
          <a:xfrm>
            <a:off x="304800" y="1444823"/>
            <a:ext cx="8534400" cy="1282756"/>
          </a:xfrm>
          <a:prstGeom prst="rect">
            <a:avLst/>
          </a:prstGeom>
          <a:solidFill>
            <a:srgbClr val="6399C6">
              <a:alpha val="20000"/>
            </a:srgbClr>
          </a:solidFill>
          <a:ln w="38100">
            <a:solidFill>
              <a:srgbClr val="6399C6"/>
            </a:solidFill>
          </a:ln>
        </p:spPr>
        <p:txBody>
          <a:bodyPr lIns="108000" rIns="72000" anchor="ctr" anchorCtr="0"/>
          <a:lstStyle/>
          <a:p>
            <a:pPr marL="0" indent="311150" algn="ctr">
              <a:buNone/>
              <a:tabLst>
                <a:tab pos="1354138" algn="l"/>
              </a:tabLst>
              <a:defRPr/>
            </a:pPr>
            <a:r>
              <a:rPr lang="en-US" b="0" dirty="0" smtClean="0">
                <a:solidFill>
                  <a:srgbClr val="000000"/>
                </a:solidFill>
              </a:rPr>
              <a:t>Pulse oximetry should be performed using the               right hand and either foot.</a:t>
            </a:r>
          </a:p>
          <a:p>
            <a:pPr marL="0" indent="0" algn="ctr">
              <a:buNone/>
              <a:tabLst>
                <a:tab pos="1354138" algn="l"/>
              </a:tabLst>
              <a:defRPr/>
            </a:pPr>
            <a:r>
              <a:rPr lang="en-US" b="0" dirty="0" smtClean="0">
                <a:solidFill>
                  <a:srgbClr val="000000"/>
                </a:solidFill>
              </a:rPr>
              <a:t>(Strong Recommendation, Moderate Quality of Evidence)</a:t>
            </a:r>
          </a:p>
        </p:txBody>
      </p:sp>
      <p:sp>
        <p:nvSpPr>
          <p:cNvPr id="12" name="TextBox 11"/>
          <p:cNvSpPr txBox="1">
            <a:spLocks noChangeArrowheads="1"/>
          </p:cNvSpPr>
          <p:nvPr/>
        </p:nvSpPr>
        <p:spPr bwMode="auto">
          <a:xfrm>
            <a:off x="6654337" y="5943600"/>
            <a:ext cx="2413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charset="0"/>
                <a:ea typeface="ＭＳ Ｐゴシック" charset="-128"/>
                <a:cs typeface="Arial" charset="0"/>
              </a:defRPr>
            </a:lvl1pPr>
            <a:lvl2pPr marL="742950" indent="-285750">
              <a:spcBef>
                <a:spcPct val="20000"/>
              </a:spcBef>
              <a:buChar char="–"/>
              <a:defRPr sz="2000" b="1">
                <a:solidFill>
                  <a:schemeClr val="tx1"/>
                </a:solidFill>
                <a:latin typeface="Arial" charset="0"/>
                <a:ea typeface="ＭＳ Ｐゴシック" charset="-128"/>
                <a:cs typeface="Arial" charset="0"/>
              </a:defRPr>
            </a:lvl2pPr>
            <a:lvl3pPr marL="1143000" indent="-228600">
              <a:spcBef>
                <a:spcPct val="20000"/>
              </a:spcBef>
              <a:buChar char="•"/>
              <a:defRPr sz="2400" b="1">
                <a:solidFill>
                  <a:schemeClr val="tx1"/>
                </a:solidFill>
                <a:latin typeface="Arial" charset="0"/>
                <a:ea typeface="ＭＳ Ｐゴシック" charset="-128"/>
                <a:cs typeface="Arial" charset="0"/>
              </a:defRPr>
            </a:lvl3pPr>
            <a:lvl4pPr marL="1600200" indent="-228600">
              <a:spcBef>
                <a:spcPct val="20000"/>
              </a:spcBef>
              <a:buChar char="–"/>
              <a:defRPr sz="1400" b="1">
                <a:solidFill>
                  <a:schemeClr val="tx1"/>
                </a:solidFill>
                <a:latin typeface="Arial" charset="0"/>
                <a:ea typeface="ＭＳ Ｐゴシック" charset="-128"/>
                <a:cs typeface="Arial" charset="0"/>
              </a:defRPr>
            </a:lvl4pPr>
            <a:lvl5pPr marL="2057400" indent="-228600">
              <a:spcBef>
                <a:spcPct val="20000"/>
              </a:spcBef>
              <a:buChar char="»"/>
              <a:defRPr sz="1200" b="1">
                <a:solidFill>
                  <a:schemeClr val="tx1"/>
                </a:solidFill>
                <a:latin typeface="Arial" charset="0"/>
                <a:ea typeface="ＭＳ Ｐゴシック"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9pPr>
          </a:lstStyle>
          <a:p>
            <a:pPr algn="r" eaLnBrk="1" hangingPunct="1">
              <a:spcBef>
                <a:spcPct val="0"/>
              </a:spcBef>
              <a:buFontTx/>
              <a:buNone/>
            </a:pPr>
            <a:r>
              <a:rPr lang="en-US" altLang="en-US" sz="1400" b="0" dirty="0" smtClean="0"/>
              <a:t>Modified from Kemper et al, Pediatrics 2011; 2011</a:t>
            </a:r>
          </a:p>
        </p:txBody>
      </p:sp>
      <p:pic>
        <p:nvPicPr>
          <p:cNvPr id="13" name="Content Placeholder 3" descr="Protocol%203.jpg"/>
          <p:cNvPicPr>
            <a:picLocks/>
          </p:cNvPicPr>
          <p:nvPr/>
        </p:nvPicPr>
        <p:blipFill rotWithShape="1">
          <a:blip r:embed="rId3" cstate="print">
            <a:extLst>
              <a:ext uri="{28A0092B-C50C-407E-A947-70E740481C1C}">
                <a14:useLocalDpi xmlns:a14="http://schemas.microsoft.com/office/drawing/2010/main" val="0"/>
              </a:ext>
            </a:extLst>
          </a:blip>
          <a:srcRect t="6943" b="17575"/>
          <a:stretch/>
        </p:blipFill>
        <p:spPr bwMode="auto">
          <a:xfrm>
            <a:off x="2621420" y="2784740"/>
            <a:ext cx="4032917" cy="3463660"/>
          </a:xfrm>
          <a:prstGeom prst="rect">
            <a:avLst/>
          </a:prstGeom>
          <a:noFill/>
          <a:ln>
            <a:noFill/>
          </a:ln>
          <a:extLst>
            <a:ext uri="{53640926-AAD7-44D8-BBD7-CCE9431645EC}">
              <a14:shadowObscured xmlns:a14="http://schemas.microsoft.com/office/drawing/2010/main"/>
            </a:ext>
          </a:extLst>
        </p:spPr>
      </p:pic>
      <p:pic>
        <p:nvPicPr>
          <p:cNvPr id="14" name="Content Placeholder 3" descr="Protocol%203.jpg"/>
          <p:cNvPicPr>
            <a:picLocks noChangeAspect="1"/>
          </p:cNvPicPr>
          <p:nvPr/>
        </p:nvPicPr>
        <p:blipFill rotWithShape="1">
          <a:blip r:embed="rId4" cstate="print">
            <a:extLst>
              <a:ext uri="{28A0092B-C50C-407E-A947-70E740481C1C}">
                <a14:useLocalDpi xmlns:a14="http://schemas.microsoft.com/office/drawing/2010/main" val="0"/>
              </a:ext>
            </a:extLst>
          </a:blip>
          <a:srcRect l="8189" t="35934" r="68412" b="55419"/>
          <a:stretch/>
        </p:blipFill>
        <p:spPr bwMode="auto">
          <a:xfrm>
            <a:off x="0" y="3534096"/>
            <a:ext cx="2621421" cy="1114104"/>
          </a:xfrm>
          <a:prstGeom prst="rect">
            <a:avLst/>
          </a:prstGeom>
          <a:noFill/>
          <a:ln w="139700">
            <a:solidFill>
              <a:schemeClr val="bg1"/>
            </a:solidFill>
          </a:ln>
          <a:extLst>
            <a:ext uri="{53640926-AAD7-44D8-BBD7-CCE9431645EC}">
              <a14:shadowObscured xmlns:a14="http://schemas.microsoft.com/office/drawing/2010/main"/>
            </a:ext>
          </a:extLst>
        </p:spPr>
      </p:pic>
      <p:pic>
        <p:nvPicPr>
          <p:cNvPr id="15" name="Content Placeholder 3" descr="Protocol%203.jpg"/>
          <p:cNvPicPr>
            <a:picLocks noChangeAspect="1"/>
          </p:cNvPicPr>
          <p:nvPr/>
        </p:nvPicPr>
        <p:blipFill rotWithShape="1">
          <a:blip r:embed="rId4" cstate="print">
            <a:extLst>
              <a:ext uri="{28A0092B-C50C-407E-A947-70E740481C1C}">
                <a14:useLocalDpi xmlns:a14="http://schemas.microsoft.com/office/drawing/2010/main" val="0"/>
              </a:ext>
            </a:extLst>
          </a:blip>
          <a:srcRect l="65320" t="35778" r="6989" b="55575"/>
          <a:stretch/>
        </p:blipFill>
        <p:spPr bwMode="auto">
          <a:xfrm>
            <a:off x="6051048" y="3534096"/>
            <a:ext cx="3048000" cy="1094603"/>
          </a:xfrm>
          <a:prstGeom prst="rect">
            <a:avLst/>
          </a:prstGeom>
          <a:noFill/>
          <a:ln w="139700">
            <a:solidFill>
              <a:schemeClr val="bg1"/>
            </a:solidFill>
          </a:ln>
          <a:extLst>
            <a:ext uri="{53640926-AAD7-44D8-BBD7-CCE9431645EC}">
              <a14:shadowObscured xmlns:a14="http://schemas.microsoft.com/office/drawing/2010/main"/>
            </a:ext>
          </a:extLst>
        </p:spPr>
      </p:pic>
      <p:pic>
        <p:nvPicPr>
          <p:cNvPr id="16" name="Content Placeholder 3" descr="Protocol%203.jpg"/>
          <p:cNvPicPr>
            <a:picLocks noChangeAspect="1"/>
          </p:cNvPicPr>
          <p:nvPr/>
        </p:nvPicPr>
        <p:blipFill rotWithShape="1">
          <a:blip r:embed="rId4" cstate="print">
            <a:extLst>
              <a:ext uri="{28A0092B-C50C-407E-A947-70E740481C1C}">
                <a14:useLocalDpi xmlns:a14="http://schemas.microsoft.com/office/drawing/2010/main" val="0"/>
              </a:ext>
            </a:extLst>
          </a:blip>
          <a:srcRect l="33767" t="17835" r="38542" b="73518"/>
          <a:stretch/>
        </p:blipFill>
        <p:spPr bwMode="auto">
          <a:xfrm>
            <a:off x="2812234" y="3553597"/>
            <a:ext cx="3048000" cy="1094603"/>
          </a:xfrm>
          <a:prstGeom prst="rect">
            <a:avLst/>
          </a:prstGeom>
          <a:noFill/>
          <a:ln w="139700">
            <a:solidFill>
              <a:schemeClr val="bg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016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tocol%203.jpg"/>
          <p:cNvPicPr>
            <a:picLocks noChangeAspect="1"/>
          </p:cNvPicPr>
          <p:nvPr/>
        </p:nvPicPr>
        <p:blipFill rotWithShape="1">
          <a:blip r:embed="rId2" cstate="print">
            <a:extLst>
              <a:ext uri="{28A0092B-C50C-407E-A947-70E740481C1C}">
                <a14:useLocalDpi xmlns:a14="http://schemas.microsoft.com/office/drawing/2010/main" val="0"/>
              </a:ext>
            </a:extLst>
          </a:blip>
          <a:srcRect t="6943" b="17575"/>
          <a:stretch/>
        </p:blipFill>
        <p:spPr bwMode="auto">
          <a:xfrm>
            <a:off x="1524000" y="762000"/>
            <a:ext cx="6273338" cy="54469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596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0" y="762000"/>
            <a:ext cx="9144000" cy="457200"/>
          </a:xfrm>
          <a:prstGeom prst="rect">
            <a:avLst/>
          </a:prstGeom>
          <a:ln/>
        </p:spPr>
        <p:txBody>
          <a:bodyPr/>
          <a:lstStyle/>
          <a:p>
            <a:r>
              <a:rPr lang="en-US" altLang="en-US" dirty="0" smtClean="0">
                <a:solidFill>
                  <a:srgbClr val="000000"/>
                </a:solidFill>
              </a:rPr>
              <a:t>Comparing two limbs can be confusing</a:t>
            </a:r>
            <a:endParaRPr lang="en-US" altLang="en-US" dirty="0">
              <a:solidFill>
                <a:srgbClr val="000000"/>
              </a:solidFill>
            </a:endParaRPr>
          </a:p>
        </p:txBody>
      </p:sp>
      <p:sp>
        <p:nvSpPr>
          <p:cNvPr id="34818" name="Content Placeholder 2"/>
          <p:cNvSpPr>
            <a:spLocks noGrp="1"/>
          </p:cNvSpPr>
          <p:nvPr>
            <p:ph sz="quarter" idx="4294967295"/>
          </p:nvPr>
        </p:nvSpPr>
        <p:spPr>
          <a:xfrm>
            <a:off x="381000" y="1447800"/>
            <a:ext cx="8382000" cy="5029200"/>
          </a:xfrm>
          <a:prstGeom prst="rect">
            <a:avLst/>
          </a:prstGeom>
        </p:spPr>
        <p:txBody>
          <a:bodyPr/>
          <a:lstStyle/>
          <a:p>
            <a:endParaRPr lang="en-US" altLang="en-US" b="0" dirty="0" smtClean="0">
              <a:solidFill>
                <a:srgbClr val="000000"/>
              </a:solidFill>
            </a:endParaRPr>
          </a:p>
          <a:p>
            <a:endParaRPr lang="en-US" altLang="en-US" b="0" dirty="0">
              <a:solidFill>
                <a:srgbClr val="000000"/>
              </a:solidFill>
            </a:endParaRPr>
          </a:p>
          <a:p>
            <a:endParaRPr lang="en-US" altLang="en-US" b="0" dirty="0">
              <a:solidFill>
                <a:srgbClr val="000000"/>
              </a:solidFill>
            </a:endParaRPr>
          </a:p>
          <a:p>
            <a:endParaRPr lang="en-US" altLang="en-US" b="0" dirty="0" smtClean="0">
              <a:solidFill>
                <a:srgbClr val="000000"/>
              </a:solidFill>
            </a:endParaRPr>
          </a:p>
          <a:p>
            <a:endParaRPr lang="en-US" altLang="en-US" b="0" dirty="0">
              <a:solidFill>
                <a:srgbClr val="000000"/>
              </a:solidFill>
            </a:endParaRPr>
          </a:p>
        </p:txBody>
      </p:sp>
      <p:pic>
        <p:nvPicPr>
          <p:cNvPr id="5" name="Content Placeholder 3" descr="Protocol%203.jpg"/>
          <p:cNvPicPr>
            <a:picLocks noChangeAspect="1"/>
          </p:cNvPicPr>
          <p:nvPr/>
        </p:nvPicPr>
        <p:blipFill rotWithShape="1">
          <a:blip r:embed="rId3" cstate="print">
            <a:extLst>
              <a:ext uri="{28A0092B-C50C-407E-A947-70E740481C1C}">
                <a14:useLocalDpi xmlns:a14="http://schemas.microsoft.com/office/drawing/2010/main" val="0"/>
              </a:ext>
            </a:extLst>
          </a:blip>
          <a:srcRect l="8189" t="35934" r="68412" b="55419"/>
          <a:stretch/>
        </p:blipFill>
        <p:spPr bwMode="auto">
          <a:xfrm>
            <a:off x="0" y="1524000"/>
            <a:ext cx="2621421" cy="1114104"/>
          </a:xfrm>
          <a:prstGeom prst="rect">
            <a:avLst/>
          </a:prstGeom>
          <a:noFill/>
          <a:ln w="139700">
            <a:solidFill>
              <a:schemeClr val="bg1"/>
            </a:solidFill>
          </a:ln>
          <a:extLst>
            <a:ext uri="{53640926-AAD7-44D8-BBD7-CCE9431645EC}">
              <a14:shadowObscured xmlns:a14="http://schemas.microsoft.com/office/drawing/2010/main"/>
            </a:ext>
          </a:extLst>
        </p:spPr>
      </p:pic>
      <p:pic>
        <p:nvPicPr>
          <p:cNvPr id="6" name="Content Placeholder 3" descr="Protocol%203.jpg"/>
          <p:cNvPicPr>
            <a:picLocks noChangeAspect="1"/>
          </p:cNvPicPr>
          <p:nvPr/>
        </p:nvPicPr>
        <p:blipFill rotWithShape="1">
          <a:blip r:embed="rId3" cstate="print">
            <a:extLst>
              <a:ext uri="{28A0092B-C50C-407E-A947-70E740481C1C}">
                <a14:useLocalDpi xmlns:a14="http://schemas.microsoft.com/office/drawing/2010/main" val="0"/>
              </a:ext>
            </a:extLst>
          </a:blip>
          <a:srcRect l="65320" t="35778" r="6989" b="55575"/>
          <a:stretch/>
        </p:blipFill>
        <p:spPr bwMode="auto">
          <a:xfrm>
            <a:off x="6051048" y="1524000"/>
            <a:ext cx="3048000" cy="1094603"/>
          </a:xfrm>
          <a:prstGeom prst="rect">
            <a:avLst/>
          </a:prstGeom>
          <a:noFill/>
          <a:ln w="139700">
            <a:solidFill>
              <a:schemeClr val="bg1"/>
            </a:solidFill>
          </a:ln>
          <a:extLst>
            <a:ext uri="{53640926-AAD7-44D8-BBD7-CCE9431645EC}">
              <a14:shadowObscured xmlns:a14="http://schemas.microsoft.com/office/drawing/2010/main"/>
            </a:ext>
          </a:extLst>
        </p:spPr>
      </p:pic>
      <p:pic>
        <p:nvPicPr>
          <p:cNvPr id="7" name="Content Placeholder 3" descr="Protocol%203.jpg"/>
          <p:cNvPicPr>
            <a:picLocks noChangeAspect="1"/>
          </p:cNvPicPr>
          <p:nvPr/>
        </p:nvPicPr>
        <p:blipFill rotWithShape="1">
          <a:blip r:embed="rId3" cstate="print">
            <a:extLst>
              <a:ext uri="{28A0092B-C50C-407E-A947-70E740481C1C}">
                <a14:useLocalDpi xmlns:a14="http://schemas.microsoft.com/office/drawing/2010/main" val="0"/>
              </a:ext>
            </a:extLst>
          </a:blip>
          <a:srcRect l="33767" t="17835" r="38542" b="73518"/>
          <a:stretch/>
        </p:blipFill>
        <p:spPr bwMode="auto">
          <a:xfrm>
            <a:off x="2812234" y="1543501"/>
            <a:ext cx="3048000" cy="1094603"/>
          </a:xfrm>
          <a:prstGeom prst="rect">
            <a:avLst/>
          </a:prstGeom>
          <a:noFill/>
          <a:ln w="139700">
            <a:solidFill>
              <a:schemeClr val="bg1"/>
            </a:solid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a:stretch>
            <a:fillRect/>
          </a:stretch>
        </p:blipFill>
        <p:spPr>
          <a:xfrm>
            <a:off x="0" y="2743200"/>
            <a:ext cx="9144000" cy="3033132"/>
          </a:xfrm>
          <a:prstGeom prst="rect">
            <a:avLst/>
          </a:prstGeom>
        </p:spPr>
      </p:pic>
    </p:spTree>
    <p:extLst>
      <p:ext uri="{BB962C8B-B14F-4D97-AF65-F5344CB8AC3E}">
        <p14:creationId xmlns:p14="http://schemas.microsoft.com/office/powerpoint/2010/main" val="212951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0" y="762000"/>
            <a:ext cx="9144000" cy="457200"/>
          </a:xfrm>
          <a:prstGeom prst="rect">
            <a:avLst/>
          </a:prstGeom>
          <a:ln/>
        </p:spPr>
        <p:txBody>
          <a:bodyPr/>
          <a:lstStyle/>
          <a:p>
            <a:r>
              <a:rPr lang="en-US" altLang="en-US" dirty="0" smtClean="0">
                <a:solidFill>
                  <a:srgbClr val="000000"/>
                </a:solidFill>
              </a:rPr>
              <a:t>Recommendation #5</a:t>
            </a:r>
            <a:endParaRPr lang="en-US" altLang="en-US" dirty="0">
              <a:solidFill>
                <a:srgbClr val="000000"/>
              </a:solidFill>
            </a:endParaRPr>
          </a:p>
        </p:txBody>
      </p:sp>
      <p:sp>
        <p:nvSpPr>
          <p:cNvPr id="3" name="Content Placeholder 2"/>
          <p:cNvSpPr>
            <a:spLocks noGrp="1"/>
          </p:cNvSpPr>
          <p:nvPr>
            <p:ph sz="quarter" idx="4294967295"/>
          </p:nvPr>
        </p:nvSpPr>
        <p:spPr>
          <a:xfrm>
            <a:off x="152400" y="1447800"/>
            <a:ext cx="8839200" cy="2971800"/>
          </a:xfrm>
          <a:prstGeom prst="rect">
            <a:avLst/>
          </a:prstGeom>
          <a:solidFill>
            <a:srgbClr val="6399C6">
              <a:alpha val="20000"/>
            </a:srgbClr>
          </a:solidFill>
          <a:ln w="38100">
            <a:solidFill>
              <a:srgbClr val="6399C6"/>
            </a:solidFill>
          </a:ln>
        </p:spPr>
        <p:txBody>
          <a:bodyPr lIns="108000" rIns="72000" anchor="ctr" anchorCtr="0"/>
          <a:lstStyle/>
          <a:p>
            <a:pPr marL="0" indent="0" algn="ctr">
              <a:buNone/>
            </a:pPr>
            <a:r>
              <a:rPr lang="fr-FR" b="0" dirty="0" err="1">
                <a:solidFill>
                  <a:srgbClr val="000000"/>
                </a:solidFill>
              </a:rPr>
              <a:t>N</a:t>
            </a:r>
            <a:r>
              <a:rPr lang="fr-FR" b="0" dirty="0" err="1" smtClean="0">
                <a:solidFill>
                  <a:srgbClr val="000000"/>
                </a:solidFill>
              </a:rPr>
              <a:t>ewborns</a:t>
            </a:r>
            <a:r>
              <a:rPr lang="fr-FR" b="0" dirty="0" smtClean="0">
                <a:solidFill>
                  <a:srgbClr val="000000"/>
                </a:solidFill>
              </a:rPr>
              <a:t> </a:t>
            </a:r>
            <a:r>
              <a:rPr lang="fr-FR" b="0" dirty="0" err="1">
                <a:solidFill>
                  <a:srgbClr val="000000"/>
                </a:solidFill>
              </a:rPr>
              <a:t>with</a:t>
            </a:r>
            <a:r>
              <a:rPr lang="fr-FR" b="0" dirty="0">
                <a:solidFill>
                  <a:srgbClr val="000000"/>
                </a:solidFill>
              </a:rPr>
              <a:t> an </a:t>
            </a:r>
            <a:r>
              <a:rPr lang="fr-FR" b="0" dirty="0" err="1">
                <a:solidFill>
                  <a:srgbClr val="000000"/>
                </a:solidFill>
              </a:rPr>
              <a:t>abnormal</a:t>
            </a:r>
            <a:r>
              <a:rPr lang="fr-FR" b="0" dirty="0">
                <a:solidFill>
                  <a:srgbClr val="000000"/>
                </a:solidFill>
              </a:rPr>
              <a:t> screening </a:t>
            </a:r>
            <a:r>
              <a:rPr lang="fr-FR" b="0" dirty="0" err="1">
                <a:solidFill>
                  <a:srgbClr val="000000"/>
                </a:solidFill>
              </a:rPr>
              <a:t>result</a:t>
            </a:r>
            <a:r>
              <a:rPr lang="fr-FR" b="0" dirty="0">
                <a:solidFill>
                  <a:srgbClr val="000000"/>
                </a:solidFill>
              </a:rPr>
              <a:t> </a:t>
            </a:r>
            <a:r>
              <a:rPr lang="fr-FR" b="0" dirty="0" err="1">
                <a:solidFill>
                  <a:srgbClr val="000000"/>
                </a:solidFill>
              </a:rPr>
              <a:t>should</a:t>
            </a:r>
            <a:r>
              <a:rPr lang="fr-FR" b="0" dirty="0">
                <a:solidFill>
                  <a:srgbClr val="000000"/>
                </a:solidFill>
              </a:rPr>
              <a:t> </a:t>
            </a:r>
            <a:r>
              <a:rPr lang="fr-FR" b="0" dirty="0" err="1">
                <a:solidFill>
                  <a:srgbClr val="000000"/>
                </a:solidFill>
              </a:rPr>
              <a:t>undergo</a:t>
            </a:r>
            <a:r>
              <a:rPr lang="fr-FR" b="0" dirty="0">
                <a:solidFill>
                  <a:srgbClr val="000000"/>
                </a:solidFill>
              </a:rPr>
              <a:t> a </a:t>
            </a:r>
            <a:r>
              <a:rPr lang="fr-FR" b="0" dirty="0" err="1">
                <a:solidFill>
                  <a:srgbClr val="000000"/>
                </a:solidFill>
              </a:rPr>
              <a:t>comprehensive</a:t>
            </a:r>
            <a:r>
              <a:rPr lang="fr-FR" b="0" dirty="0">
                <a:solidFill>
                  <a:srgbClr val="000000"/>
                </a:solidFill>
              </a:rPr>
              <a:t> </a:t>
            </a:r>
            <a:r>
              <a:rPr lang="fr-FR" b="0" dirty="0" err="1">
                <a:solidFill>
                  <a:srgbClr val="000000"/>
                </a:solidFill>
              </a:rPr>
              <a:t>evaluation</a:t>
            </a:r>
            <a:r>
              <a:rPr lang="fr-FR" b="0" dirty="0">
                <a:solidFill>
                  <a:srgbClr val="000000"/>
                </a:solidFill>
              </a:rPr>
              <a:t> by the </a:t>
            </a:r>
            <a:r>
              <a:rPr lang="fr-FR" b="0" dirty="0" err="1">
                <a:solidFill>
                  <a:srgbClr val="000000"/>
                </a:solidFill>
              </a:rPr>
              <a:t>most</a:t>
            </a:r>
            <a:r>
              <a:rPr lang="fr-FR" b="0" dirty="0">
                <a:solidFill>
                  <a:srgbClr val="000000"/>
                </a:solidFill>
              </a:rPr>
              <a:t> </a:t>
            </a:r>
            <a:r>
              <a:rPr lang="fr-FR" b="0" dirty="0" err="1">
                <a:solidFill>
                  <a:srgbClr val="000000"/>
                </a:solidFill>
              </a:rPr>
              <a:t>responsible</a:t>
            </a:r>
            <a:r>
              <a:rPr lang="fr-FR" b="0" dirty="0">
                <a:solidFill>
                  <a:srgbClr val="000000"/>
                </a:solidFill>
              </a:rPr>
              <a:t> </a:t>
            </a:r>
            <a:r>
              <a:rPr lang="fr-FR" b="0" dirty="0" err="1">
                <a:solidFill>
                  <a:srgbClr val="000000"/>
                </a:solidFill>
              </a:rPr>
              <a:t>health</a:t>
            </a:r>
            <a:r>
              <a:rPr lang="fr-FR" b="0" dirty="0">
                <a:solidFill>
                  <a:srgbClr val="000000"/>
                </a:solidFill>
              </a:rPr>
              <a:t> care provider</a:t>
            </a:r>
            <a:r>
              <a:rPr lang="fr-FR" b="0" dirty="0" smtClean="0">
                <a:solidFill>
                  <a:srgbClr val="000000"/>
                </a:solidFill>
              </a:rPr>
              <a:t>.  </a:t>
            </a:r>
            <a:r>
              <a:rPr lang="fr-FR" b="0" dirty="0">
                <a:solidFill>
                  <a:srgbClr val="000000"/>
                </a:solidFill>
              </a:rPr>
              <a:t>If a </a:t>
            </a:r>
            <a:r>
              <a:rPr lang="fr-FR" b="0" dirty="0" err="1">
                <a:solidFill>
                  <a:srgbClr val="000000"/>
                </a:solidFill>
              </a:rPr>
              <a:t>cardiac</a:t>
            </a:r>
            <a:r>
              <a:rPr lang="fr-FR" b="0" dirty="0">
                <a:solidFill>
                  <a:srgbClr val="000000"/>
                </a:solidFill>
              </a:rPr>
              <a:t> </a:t>
            </a:r>
            <a:r>
              <a:rPr lang="fr-FR" b="0" dirty="0" err="1">
                <a:solidFill>
                  <a:srgbClr val="000000"/>
                </a:solidFill>
              </a:rPr>
              <a:t>diagnosis</a:t>
            </a:r>
            <a:r>
              <a:rPr lang="fr-FR" b="0" dirty="0">
                <a:solidFill>
                  <a:srgbClr val="000000"/>
                </a:solidFill>
              </a:rPr>
              <a:t> </a:t>
            </a:r>
            <a:r>
              <a:rPr lang="fr-FR" b="0" dirty="0" err="1">
                <a:solidFill>
                  <a:srgbClr val="000000"/>
                </a:solidFill>
              </a:rPr>
              <a:t>cannot</a:t>
            </a:r>
            <a:r>
              <a:rPr lang="fr-FR" b="0" dirty="0">
                <a:solidFill>
                  <a:srgbClr val="000000"/>
                </a:solidFill>
              </a:rPr>
              <a:t> </a:t>
            </a:r>
            <a:r>
              <a:rPr lang="fr-FR" b="0" dirty="0" err="1">
                <a:solidFill>
                  <a:srgbClr val="000000"/>
                </a:solidFill>
              </a:rPr>
              <a:t>be</a:t>
            </a:r>
            <a:r>
              <a:rPr lang="fr-FR" b="0" dirty="0">
                <a:solidFill>
                  <a:srgbClr val="000000"/>
                </a:solidFill>
              </a:rPr>
              <a:t> </a:t>
            </a:r>
            <a:r>
              <a:rPr lang="fr-FR" b="0" dirty="0" err="1">
                <a:solidFill>
                  <a:srgbClr val="000000"/>
                </a:solidFill>
              </a:rPr>
              <a:t>confidently</a:t>
            </a:r>
            <a:r>
              <a:rPr lang="fr-FR" b="0" dirty="0">
                <a:solidFill>
                  <a:srgbClr val="000000"/>
                </a:solidFill>
              </a:rPr>
              <a:t> </a:t>
            </a:r>
            <a:r>
              <a:rPr lang="fr-FR" b="0" dirty="0" err="1">
                <a:solidFill>
                  <a:srgbClr val="000000"/>
                </a:solidFill>
              </a:rPr>
              <a:t>excluded</a:t>
            </a:r>
            <a:r>
              <a:rPr lang="fr-FR" b="0" dirty="0">
                <a:solidFill>
                  <a:srgbClr val="000000"/>
                </a:solidFill>
              </a:rPr>
              <a:t>, </a:t>
            </a:r>
            <a:r>
              <a:rPr lang="fr-FR" b="0" dirty="0" err="1">
                <a:solidFill>
                  <a:srgbClr val="000000"/>
                </a:solidFill>
              </a:rPr>
              <a:t>referral</a:t>
            </a:r>
            <a:r>
              <a:rPr lang="fr-FR" b="0" dirty="0">
                <a:solidFill>
                  <a:srgbClr val="000000"/>
                </a:solidFill>
              </a:rPr>
              <a:t> to a </a:t>
            </a:r>
            <a:r>
              <a:rPr lang="fr-FR" b="0" dirty="0" err="1">
                <a:solidFill>
                  <a:srgbClr val="000000"/>
                </a:solidFill>
              </a:rPr>
              <a:t>pediatric</a:t>
            </a:r>
            <a:r>
              <a:rPr lang="fr-FR" b="0" dirty="0">
                <a:solidFill>
                  <a:srgbClr val="000000"/>
                </a:solidFill>
              </a:rPr>
              <a:t> </a:t>
            </a:r>
            <a:r>
              <a:rPr lang="fr-FR" b="0" dirty="0" err="1">
                <a:solidFill>
                  <a:srgbClr val="000000"/>
                </a:solidFill>
              </a:rPr>
              <a:t>cardiologist</a:t>
            </a:r>
            <a:r>
              <a:rPr lang="fr-FR" b="0" dirty="0">
                <a:solidFill>
                  <a:srgbClr val="000000"/>
                </a:solidFill>
              </a:rPr>
              <a:t> for consultation and </a:t>
            </a:r>
            <a:r>
              <a:rPr lang="fr-FR" b="0" dirty="0" err="1">
                <a:solidFill>
                  <a:srgbClr val="000000"/>
                </a:solidFill>
              </a:rPr>
              <a:t>echocardiogram</a:t>
            </a:r>
            <a:r>
              <a:rPr lang="fr-FR" b="0" dirty="0">
                <a:solidFill>
                  <a:srgbClr val="000000"/>
                </a:solidFill>
              </a:rPr>
              <a:t> </a:t>
            </a:r>
            <a:r>
              <a:rPr lang="fr-FR" b="0" dirty="0" err="1">
                <a:solidFill>
                  <a:srgbClr val="000000"/>
                </a:solidFill>
              </a:rPr>
              <a:t>is</a:t>
            </a:r>
            <a:r>
              <a:rPr lang="fr-FR" b="0" dirty="0">
                <a:solidFill>
                  <a:srgbClr val="000000"/>
                </a:solidFill>
              </a:rPr>
              <a:t> </a:t>
            </a:r>
            <a:r>
              <a:rPr lang="fr-FR" b="0" dirty="0" err="1" smtClean="0">
                <a:solidFill>
                  <a:srgbClr val="000000"/>
                </a:solidFill>
              </a:rPr>
              <a:t>advised</a:t>
            </a:r>
            <a:r>
              <a:rPr lang="fr-FR" b="0" dirty="0" smtClean="0">
                <a:solidFill>
                  <a:srgbClr val="000000"/>
                </a:solidFill>
              </a:rPr>
              <a:t>.</a:t>
            </a:r>
            <a:endParaRPr lang="fr-FR" b="0" dirty="0">
              <a:solidFill>
                <a:srgbClr val="000000"/>
              </a:solidFill>
            </a:endParaRPr>
          </a:p>
          <a:p>
            <a:pPr marL="0" indent="0" algn="ctr">
              <a:buNone/>
              <a:tabLst>
                <a:tab pos="1354138" algn="l"/>
              </a:tabLst>
              <a:defRPr/>
            </a:pPr>
            <a:r>
              <a:rPr lang="en-US" b="0" dirty="0" smtClean="0">
                <a:solidFill>
                  <a:srgbClr val="000000"/>
                </a:solidFill>
              </a:rPr>
              <a:t>(Strong Recommendation, Moderate Quality of Evidence)</a:t>
            </a:r>
          </a:p>
        </p:txBody>
      </p:sp>
    </p:spTree>
    <p:extLst>
      <p:ext uri="{BB962C8B-B14F-4D97-AF65-F5344CB8AC3E}">
        <p14:creationId xmlns:p14="http://schemas.microsoft.com/office/powerpoint/2010/main" val="499840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0"/>
            <a:ext cx="9144000" cy="457200"/>
          </a:xfrm>
          <a:prstGeom prst="rect">
            <a:avLst/>
          </a:prstGeom>
        </p:spPr>
        <p:txBody>
          <a:bodyPr/>
          <a:lstStyle/>
          <a:p>
            <a:r>
              <a:rPr lang="en-US" dirty="0" smtClean="0">
                <a:solidFill>
                  <a:srgbClr val="000000"/>
                </a:solidFill>
              </a:rPr>
              <a:t>What are the critics saying?</a:t>
            </a:r>
            <a:endParaRPr lang="en-US" dirty="0">
              <a:solidFill>
                <a:srgbClr val="000000"/>
              </a:solidFill>
            </a:endParaRPr>
          </a:p>
        </p:txBody>
      </p:sp>
      <p:sp>
        <p:nvSpPr>
          <p:cNvPr id="3" name="Content Placeholder 2"/>
          <p:cNvSpPr>
            <a:spLocks noGrp="1"/>
          </p:cNvSpPr>
          <p:nvPr>
            <p:ph sz="quarter" idx="4294967295"/>
          </p:nvPr>
        </p:nvSpPr>
        <p:spPr>
          <a:xfrm>
            <a:off x="381000" y="1447800"/>
            <a:ext cx="8534400" cy="5029200"/>
          </a:xfrm>
          <a:prstGeom prst="rect">
            <a:avLst/>
          </a:prstGeom>
        </p:spPr>
        <p:txBody>
          <a:bodyPr/>
          <a:lstStyle/>
          <a:p>
            <a:r>
              <a:rPr lang="en-US" b="0" dirty="0" smtClean="0">
                <a:solidFill>
                  <a:srgbClr val="000000"/>
                </a:solidFill>
              </a:rPr>
              <a:t>Prenatal detection is better and they all present clinically</a:t>
            </a:r>
          </a:p>
          <a:p>
            <a:pPr lvl="1"/>
            <a:r>
              <a:rPr lang="en-US" b="0" dirty="0" smtClean="0">
                <a:solidFill>
                  <a:srgbClr val="000000"/>
                </a:solidFill>
              </a:rPr>
              <a:t>Improved prenatal detection should be the ultimate goal</a:t>
            </a:r>
          </a:p>
          <a:p>
            <a:pPr lvl="1"/>
            <a:r>
              <a:rPr lang="en-US" b="0" dirty="0" smtClean="0">
                <a:solidFill>
                  <a:srgbClr val="000000"/>
                </a:solidFill>
              </a:rPr>
              <a:t>Regions with very high prenatal detection rates may benefit less</a:t>
            </a:r>
          </a:p>
          <a:p>
            <a:pPr lvl="1"/>
            <a:r>
              <a:rPr lang="en-US" b="0" dirty="0" smtClean="0">
                <a:solidFill>
                  <a:srgbClr val="000000"/>
                </a:solidFill>
              </a:rPr>
              <a:t>Limitations to physical exam; pulse oximetry can still help</a:t>
            </a:r>
          </a:p>
          <a:p>
            <a:pPr lvl="1"/>
            <a:endParaRPr lang="en-US" sz="1800" b="0" dirty="0">
              <a:solidFill>
                <a:srgbClr val="000000"/>
              </a:solidFill>
            </a:endParaRPr>
          </a:p>
          <a:p>
            <a:r>
              <a:rPr lang="en-US" b="0" dirty="0" smtClean="0">
                <a:solidFill>
                  <a:srgbClr val="000000"/>
                </a:solidFill>
              </a:rPr>
              <a:t>It is going to be too much work, too many false positives</a:t>
            </a:r>
          </a:p>
          <a:p>
            <a:pPr lvl="1"/>
            <a:r>
              <a:rPr lang="en-US" b="0" dirty="0" smtClean="0">
                <a:solidFill>
                  <a:srgbClr val="000000"/>
                </a:solidFill>
              </a:rPr>
              <a:t>False positive rate of 0.5% overall from meta-analysis</a:t>
            </a:r>
          </a:p>
          <a:p>
            <a:pPr lvl="2"/>
            <a:r>
              <a:rPr lang="en-US" sz="1800" b="0" dirty="0" smtClean="0">
                <a:solidFill>
                  <a:srgbClr val="000000"/>
                </a:solidFill>
              </a:rPr>
              <a:t>Toronto example: 31291 births annually, 156 FP/year, 13/month</a:t>
            </a:r>
          </a:p>
          <a:p>
            <a:pPr lvl="1"/>
            <a:r>
              <a:rPr lang="en-US" b="0" dirty="0" smtClean="0">
                <a:solidFill>
                  <a:srgbClr val="000000"/>
                </a:solidFill>
              </a:rPr>
              <a:t>For rural </a:t>
            </a:r>
            <a:r>
              <a:rPr lang="en-US" b="0" dirty="0" err="1" smtClean="0">
                <a:solidFill>
                  <a:srgbClr val="000000"/>
                </a:solidFill>
              </a:rPr>
              <a:t>centres</a:t>
            </a:r>
            <a:r>
              <a:rPr lang="en-US" b="0" dirty="0" smtClean="0">
                <a:solidFill>
                  <a:srgbClr val="000000"/>
                </a:solidFill>
              </a:rPr>
              <a:t>, false positive may be seen every couple of years</a:t>
            </a:r>
          </a:p>
          <a:p>
            <a:endParaRPr lang="en-US" sz="2000" b="0" dirty="0" smtClean="0">
              <a:solidFill>
                <a:srgbClr val="000000"/>
              </a:solidFill>
            </a:endParaRPr>
          </a:p>
          <a:p>
            <a:r>
              <a:rPr lang="en-US" b="0" dirty="0" smtClean="0">
                <a:solidFill>
                  <a:srgbClr val="000000"/>
                </a:solidFill>
              </a:rPr>
              <a:t>It costs too much</a:t>
            </a:r>
          </a:p>
          <a:p>
            <a:pPr lvl="1"/>
            <a:r>
              <a:rPr lang="en-US" b="0" dirty="0" smtClean="0">
                <a:solidFill>
                  <a:srgbClr val="000000"/>
                </a:solidFill>
              </a:rPr>
              <a:t>Cost effective to cost neutral based on studies from US and UK </a:t>
            </a:r>
          </a:p>
          <a:p>
            <a:pPr lvl="1"/>
            <a:r>
              <a:rPr lang="en-US" b="0" dirty="0" smtClean="0">
                <a:solidFill>
                  <a:srgbClr val="000000"/>
                </a:solidFill>
              </a:rPr>
              <a:t>Explore the Maritime model of transmission of </a:t>
            </a:r>
            <a:r>
              <a:rPr lang="en-US" b="0" dirty="0" err="1" smtClean="0">
                <a:solidFill>
                  <a:srgbClr val="000000"/>
                </a:solidFill>
              </a:rPr>
              <a:t>echos</a:t>
            </a:r>
            <a:endParaRPr lang="en-US" b="0" dirty="0" smtClean="0">
              <a:solidFill>
                <a:srgbClr val="000000"/>
              </a:solidFill>
            </a:endParaRPr>
          </a:p>
        </p:txBody>
      </p:sp>
    </p:spTree>
    <p:extLst>
      <p:ext uri="{BB962C8B-B14F-4D97-AF65-F5344CB8AC3E}">
        <p14:creationId xmlns:p14="http://schemas.microsoft.com/office/powerpoint/2010/main" val="852611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0"/>
            <a:ext cx="9144000" cy="457200"/>
          </a:xfrm>
          <a:prstGeom prst="rect">
            <a:avLst/>
          </a:prstGeom>
        </p:spPr>
        <p:txBody>
          <a:bodyPr/>
          <a:lstStyle/>
          <a:p>
            <a:r>
              <a:rPr lang="en-US" dirty="0" smtClean="0">
                <a:solidFill>
                  <a:srgbClr val="000000"/>
                </a:solidFill>
              </a:rPr>
              <a:t>Implementation priorities</a:t>
            </a:r>
            <a:endParaRPr lang="en-US" dirty="0">
              <a:solidFill>
                <a:srgbClr val="000000"/>
              </a:solidFill>
            </a:endParaRPr>
          </a:p>
        </p:txBody>
      </p:sp>
      <p:sp>
        <p:nvSpPr>
          <p:cNvPr id="3" name="Content Placeholder 2"/>
          <p:cNvSpPr>
            <a:spLocks noGrp="1"/>
          </p:cNvSpPr>
          <p:nvPr>
            <p:ph sz="quarter" idx="4294967295"/>
          </p:nvPr>
        </p:nvSpPr>
        <p:spPr>
          <a:xfrm>
            <a:off x="381000" y="1447800"/>
            <a:ext cx="8686800" cy="5029200"/>
          </a:xfrm>
          <a:prstGeom prst="rect">
            <a:avLst/>
          </a:prstGeom>
        </p:spPr>
        <p:txBody>
          <a:bodyPr/>
          <a:lstStyle/>
          <a:p>
            <a:r>
              <a:rPr lang="en-US" b="0" dirty="0" smtClean="0">
                <a:solidFill>
                  <a:srgbClr val="000000"/>
                </a:solidFill>
              </a:rPr>
              <a:t>Get involved because you will be affected	</a:t>
            </a:r>
          </a:p>
          <a:p>
            <a:pPr lvl="1"/>
            <a:r>
              <a:rPr lang="en-US" b="0" dirty="0" smtClean="0">
                <a:solidFill>
                  <a:srgbClr val="000000"/>
                </a:solidFill>
              </a:rPr>
              <a:t>Advocate adding it to provincial newborn screening programs</a:t>
            </a:r>
          </a:p>
          <a:p>
            <a:pPr lvl="1"/>
            <a:r>
              <a:rPr lang="en-US" b="0" dirty="0" smtClean="0">
                <a:solidFill>
                  <a:srgbClr val="000000"/>
                </a:solidFill>
              </a:rPr>
              <a:t>Figure out the best referral practice for your region</a:t>
            </a:r>
          </a:p>
          <a:p>
            <a:endParaRPr lang="en-US" b="0" dirty="0" smtClean="0">
              <a:solidFill>
                <a:srgbClr val="000000"/>
              </a:solidFill>
            </a:endParaRPr>
          </a:p>
          <a:p>
            <a:r>
              <a:rPr lang="en-US" b="0" dirty="0" smtClean="0">
                <a:solidFill>
                  <a:srgbClr val="000000"/>
                </a:solidFill>
              </a:rPr>
              <a:t>Help with knowledge translation/implementation</a:t>
            </a:r>
          </a:p>
          <a:p>
            <a:pPr lvl="1"/>
            <a:r>
              <a:rPr lang="en-US" b="0" dirty="0" smtClean="0">
                <a:solidFill>
                  <a:srgbClr val="000000"/>
                </a:solidFill>
              </a:rPr>
              <a:t>Canadian Pediatric Society (CPS) practice points being published</a:t>
            </a:r>
          </a:p>
          <a:p>
            <a:pPr lvl="1"/>
            <a:r>
              <a:rPr lang="en-US" b="0" dirty="0" smtClean="0">
                <a:solidFill>
                  <a:srgbClr val="000000"/>
                </a:solidFill>
              </a:rPr>
              <a:t>On track for CPS endorsement</a:t>
            </a:r>
          </a:p>
          <a:p>
            <a:pPr lvl="1"/>
            <a:endParaRPr lang="en-US" b="0" dirty="0" smtClean="0">
              <a:solidFill>
                <a:srgbClr val="000000"/>
              </a:solidFill>
            </a:endParaRPr>
          </a:p>
          <a:p>
            <a:r>
              <a:rPr lang="en-US" b="0" dirty="0" smtClean="0">
                <a:solidFill>
                  <a:srgbClr val="000000"/>
                </a:solidFill>
              </a:rPr>
              <a:t>Quality improvement</a:t>
            </a:r>
          </a:p>
          <a:p>
            <a:pPr lvl="1"/>
            <a:r>
              <a:rPr lang="en-US" b="0" dirty="0" smtClean="0">
                <a:solidFill>
                  <a:srgbClr val="000000"/>
                </a:solidFill>
              </a:rPr>
              <a:t>Further study to assess the impact and costs of screening in Canada</a:t>
            </a:r>
          </a:p>
          <a:p>
            <a:pPr lvl="1"/>
            <a:endParaRPr lang="en-US" b="0" dirty="0">
              <a:solidFill>
                <a:srgbClr val="000000"/>
              </a:solidFill>
            </a:endParaRPr>
          </a:p>
          <a:p>
            <a:endParaRPr lang="en-US" b="0" dirty="0" smtClean="0">
              <a:solidFill>
                <a:srgbClr val="000000"/>
              </a:solidFill>
            </a:endParaRPr>
          </a:p>
        </p:txBody>
      </p:sp>
    </p:spTree>
    <p:extLst>
      <p:ext uri="{BB962C8B-B14F-4D97-AF65-F5344CB8AC3E}">
        <p14:creationId xmlns:p14="http://schemas.microsoft.com/office/powerpoint/2010/main" val="1551411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a:xfrm>
            <a:off x="0" y="762000"/>
            <a:ext cx="9144000" cy="457200"/>
          </a:xfrm>
          <a:prstGeom prst="rect">
            <a:avLst/>
          </a:prstGeom>
        </p:spPr>
        <p:txBody>
          <a:bodyPr/>
          <a:lstStyle/>
          <a:p>
            <a:r>
              <a:rPr lang="en-US" altLang="en-US">
                <a:solidFill>
                  <a:srgbClr val="000000"/>
                </a:solidFill>
              </a:rPr>
              <a:t>In summary…</a:t>
            </a:r>
          </a:p>
        </p:txBody>
      </p:sp>
      <p:sp>
        <p:nvSpPr>
          <p:cNvPr id="45058" name="Content Placeholder 2"/>
          <p:cNvSpPr>
            <a:spLocks noGrp="1"/>
          </p:cNvSpPr>
          <p:nvPr>
            <p:ph sz="quarter" idx="4294967295"/>
          </p:nvPr>
        </p:nvSpPr>
        <p:spPr>
          <a:xfrm>
            <a:off x="381000" y="1447800"/>
            <a:ext cx="8382000" cy="5029200"/>
          </a:xfrm>
          <a:prstGeom prst="rect">
            <a:avLst/>
          </a:prstGeom>
        </p:spPr>
        <p:txBody>
          <a:bodyPr/>
          <a:lstStyle/>
          <a:p>
            <a:r>
              <a:rPr lang="en-US" altLang="en-US" b="0" dirty="0" smtClean="0">
                <a:solidFill>
                  <a:srgbClr val="000000"/>
                </a:solidFill>
              </a:rPr>
              <a:t>It is just another vital sign</a:t>
            </a:r>
          </a:p>
          <a:p>
            <a:r>
              <a:rPr lang="en-US" altLang="en-US" b="0" dirty="0" smtClean="0">
                <a:solidFill>
                  <a:srgbClr val="000000"/>
                </a:solidFill>
              </a:rPr>
              <a:t>Removes the subjective assessment for cyanosis</a:t>
            </a:r>
          </a:p>
          <a:p>
            <a:r>
              <a:rPr lang="en-US" altLang="en-US" b="0" dirty="0" smtClean="0">
                <a:solidFill>
                  <a:srgbClr val="000000"/>
                </a:solidFill>
              </a:rPr>
              <a:t>If abnormal, no change to current practices</a:t>
            </a:r>
          </a:p>
          <a:p>
            <a:r>
              <a:rPr lang="en-US" altLang="en-US" b="0" dirty="0" smtClean="0">
                <a:solidFill>
                  <a:srgbClr val="000000"/>
                </a:solidFill>
              </a:rPr>
              <a:t>Few false positives 2-12/10000 births</a:t>
            </a:r>
          </a:p>
          <a:p>
            <a:r>
              <a:rPr lang="en-US" altLang="en-US" b="0" dirty="0" smtClean="0">
                <a:solidFill>
                  <a:srgbClr val="000000"/>
                </a:solidFill>
              </a:rPr>
              <a:t>Very few false negatives, beware of </a:t>
            </a:r>
            <a:r>
              <a:rPr lang="en-US" altLang="en-US" b="0" dirty="0" err="1" smtClean="0">
                <a:solidFill>
                  <a:srgbClr val="000000"/>
                </a:solidFill>
              </a:rPr>
              <a:t>coarctation</a:t>
            </a:r>
            <a:endParaRPr lang="en-US" altLang="en-US" b="0" dirty="0" smtClean="0">
              <a:solidFill>
                <a:srgbClr val="000000"/>
              </a:solidFill>
            </a:endParaRPr>
          </a:p>
          <a:p>
            <a:endParaRPr lang="en-US" altLang="en-US" b="0" dirty="0">
              <a:solidFill>
                <a:srgbClr val="000000"/>
              </a:solidFill>
            </a:endParaRPr>
          </a:p>
          <a:p>
            <a:r>
              <a:rPr lang="en-US" altLang="en-US" b="0" dirty="0" smtClean="0">
                <a:solidFill>
                  <a:srgbClr val="000000"/>
                </a:solidFill>
              </a:rPr>
              <a:t>ADDING Pulse Ox screening allows us to decrease the diagnostic gap in detecting critical CHD	</a:t>
            </a:r>
          </a:p>
          <a:p>
            <a:endParaRPr lang="en-US" altLang="en-US" b="0" dirty="0">
              <a:solidFill>
                <a:srgbClr val="000000"/>
              </a:solidFill>
            </a:endParaRPr>
          </a:p>
          <a:p>
            <a:r>
              <a:rPr lang="en-US" altLang="en-US" b="0" dirty="0" smtClean="0">
                <a:solidFill>
                  <a:srgbClr val="000000"/>
                </a:solidFill>
              </a:rPr>
              <a:t>Be part of the message to help implement screening</a:t>
            </a:r>
            <a:endParaRPr lang="en-US" altLang="en-US" b="0"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0" y="762000"/>
            <a:ext cx="9144000" cy="457200"/>
          </a:xfrm>
          <a:prstGeom prst="rect">
            <a:avLst/>
          </a:prstGeom>
          <a:ln/>
        </p:spPr>
        <p:txBody>
          <a:bodyPr/>
          <a:lstStyle/>
          <a:p>
            <a:r>
              <a:rPr lang="en-US" altLang="en-US" dirty="0" smtClean="0">
                <a:solidFill>
                  <a:srgbClr val="000000"/>
                </a:solidFill>
              </a:rPr>
              <a:t>Summary of Recommendations</a:t>
            </a:r>
            <a:endParaRPr lang="en-US" altLang="en-US" dirty="0">
              <a:solidFill>
                <a:srgbClr val="000000"/>
              </a:solidFill>
            </a:endParaRPr>
          </a:p>
        </p:txBody>
      </p:sp>
      <p:sp>
        <p:nvSpPr>
          <p:cNvPr id="3" name="Content Placeholder 2"/>
          <p:cNvSpPr>
            <a:spLocks noGrp="1"/>
          </p:cNvSpPr>
          <p:nvPr>
            <p:ph sz="quarter" idx="4294967295"/>
          </p:nvPr>
        </p:nvSpPr>
        <p:spPr>
          <a:xfrm>
            <a:off x="152400" y="1447800"/>
            <a:ext cx="8763000" cy="5562600"/>
          </a:xfrm>
          <a:prstGeom prst="rect">
            <a:avLst/>
          </a:prstGeom>
        </p:spPr>
        <p:txBody>
          <a:bodyPr>
            <a:normAutofit/>
          </a:bodyPr>
          <a:lstStyle/>
          <a:p>
            <a:pPr marL="457200" lvl="0" indent="-457200">
              <a:buFont typeface="+mj-lt"/>
              <a:buAutoNum type="arabicPeriod"/>
            </a:pPr>
            <a:r>
              <a:rPr lang="en-US" sz="2000" b="0" dirty="0" smtClean="0">
                <a:solidFill>
                  <a:srgbClr val="000000"/>
                </a:solidFill>
              </a:rPr>
              <a:t>We </a:t>
            </a:r>
            <a:r>
              <a:rPr lang="en-US" sz="2000" b="0" dirty="0">
                <a:solidFill>
                  <a:srgbClr val="000000"/>
                </a:solidFill>
              </a:rPr>
              <a:t>recommend that pulse oximetry screening should be routinely performed in all healthy newborns to enhance the detection of critical congenital heart disease in Canada. </a:t>
            </a:r>
            <a:endParaRPr lang="en-US" sz="2000" b="0" dirty="0" smtClean="0">
              <a:solidFill>
                <a:srgbClr val="000000"/>
              </a:solidFill>
            </a:endParaRPr>
          </a:p>
          <a:p>
            <a:pPr marL="457200" lvl="0" indent="-457200">
              <a:buFont typeface="+mj-lt"/>
              <a:buAutoNum type="arabicPeriod"/>
            </a:pPr>
            <a:r>
              <a:rPr lang="en-US" sz="2000" b="0" dirty="0" smtClean="0">
                <a:solidFill>
                  <a:srgbClr val="000000"/>
                </a:solidFill>
              </a:rPr>
              <a:t>We </a:t>
            </a:r>
            <a:r>
              <a:rPr lang="en-US" sz="2000" b="0" dirty="0">
                <a:solidFill>
                  <a:srgbClr val="000000"/>
                </a:solidFill>
              </a:rPr>
              <a:t>recommend that the optimal screening for critical congenital heart disease should include prenatal ultrasound, physical examination and pulse oximetry screening.  </a:t>
            </a:r>
            <a:endParaRPr lang="en-US" sz="1200" b="0" dirty="0">
              <a:solidFill>
                <a:srgbClr val="000000"/>
              </a:solidFill>
            </a:endParaRPr>
          </a:p>
          <a:p>
            <a:pPr marL="457200" lvl="0" indent="-457200">
              <a:buFont typeface="+mj-lt"/>
              <a:buAutoNum type="arabicPeriod"/>
            </a:pPr>
            <a:r>
              <a:rPr lang="en-US" sz="2000" b="0" dirty="0" smtClean="0">
                <a:solidFill>
                  <a:srgbClr val="000000"/>
                </a:solidFill>
              </a:rPr>
              <a:t>We </a:t>
            </a:r>
            <a:r>
              <a:rPr lang="en-US" sz="2000" b="0" dirty="0">
                <a:solidFill>
                  <a:srgbClr val="000000"/>
                </a:solidFill>
              </a:rPr>
              <a:t>recommend that pulse oximetry screening should be performed between 24-36 hours of </a:t>
            </a:r>
            <a:r>
              <a:rPr lang="en-US" sz="2000" b="0" dirty="0" smtClean="0">
                <a:solidFill>
                  <a:srgbClr val="000000"/>
                </a:solidFill>
              </a:rPr>
              <a:t>age.</a:t>
            </a:r>
          </a:p>
          <a:p>
            <a:pPr marL="457200" lvl="0" indent="-457200">
              <a:buFont typeface="+mj-lt"/>
              <a:buAutoNum type="arabicPeriod"/>
            </a:pPr>
            <a:r>
              <a:rPr lang="en-US" sz="2000" b="0" dirty="0" smtClean="0">
                <a:solidFill>
                  <a:srgbClr val="000000"/>
                </a:solidFill>
              </a:rPr>
              <a:t>We </a:t>
            </a:r>
            <a:r>
              <a:rPr lang="en-US" sz="2000" b="0" dirty="0">
                <a:solidFill>
                  <a:srgbClr val="000000"/>
                </a:solidFill>
              </a:rPr>
              <a:t>recommend that pulse oximetry screening should be performed in the right hand and either foot. </a:t>
            </a:r>
            <a:endParaRPr lang="en-US" sz="2000" b="0" dirty="0" smtClean="0">
              <a:solidFill>
                <a:srgbClr val="000000"/>
              </a:solidFill>
            </a:endParaRPr>
          </a:p>
          <a:p>
            <a:pPr marL="457200" lvl="0" indent="-457200">
              <a:buFont typeface="+mj-lt"/>
              <a:buAutoNum type="arabicPeriod"/>
            </a:pPr>
            <a:r>
              <a:rPr lang="en-US" sz="2000" b="0" dirty="0" smtClean="0">
                <a:solidFill>
                  <a:srgbClr val="000000"/>
                </a:solidFill>
              </a:rPr>
              <a:t>We </a:t>
            </a:r>
            <a:r>
              <a:rPr lang="en-US" sz="2000" b="0" dirty="0">
                <a:solidFill>
                  <a:srgbClr val="000000"/>
                </a:solidFill>
              </a:rPr>
              <a:t>recommend that newborns with an abnormal screening result should undergo a comprehensive evaluation by the most responsible health care provider.  If a cardiac diagnosis cannot be confidently excluded, referral to a pediatric cardiologist for consultation and echocardiogram is </a:t>
            </a:r>
            <a:r>
              <a:rPr lang="en-US" sz="2000" b="0" dirty="0" smtClean="0">
                <a:solidFill>
                  <a:srgbClr val="000000"/>
                </a:solidFill>
              </a:rPr>
              <a:t>advised.</a:t>
            </a:r>
            <a:endParaRPr lang="en-US" sz="1100" b="0"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ctrTitle" idx="4294967295"/>
          </p:nvPr>
        </p:nvSpPr>
        <p:spPr bwMode="auto">
          <a:xfrm>
            <a:off x="228600" y="2209800"/>
            <a:ext cx="86868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eaLnBrk="1" hangingPunct="1"/>
            <a:r>
              <a:rPr lang="en-US" altLang="en-US" dirty="0" smtClean="0">
                <a:solidFill>
                  <a:srgbClr val="000000"/>
                </a:solidFill>
              </a:rPr>
              <a:t>CPCA/CCS </a:t>
            </a:r>
            <a:r>
              <a:rPr lang="en-US" altLang="en-US" dirty="0">
                <a:solidFill>
                  <a:srgbClr val="000000"/>
                </a:solidFill>
              </a:rPr>
              <a:t>2016 Position Statement - Pulse Oximetry Screening in Newborns to Enhance Detection of Critical Congenital Heart Disease </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0" y="762000"/>
            <a:ext cx="9144000" cy="457200"/>
          </a:xfrm>
          <a:prstGeom prst="rect">
            <a:avLst/>
          </a:prstGeom>
          <a:ln/>
        </p:spPr>
        <p:txBody>
          <a:bodyPr/>
          <a:lstStyle/>
          <a:p>
            <a:r>
              <a:rPr lang="en-US" altLang="en-US" dirty="0">
                <a:solidFill>
                  <a:srgbClr val="000000"/>
                </a:solidFill>
              </a:rPr>
              <a:t>Why does this matter?</a:t>
            </a:r>
          </a:p>
        </p:txBody>
      </p:sp>
      <p:sp>
        <p:nvSpPr>
          <p:cNvPr id="18434" name="Content Placeholder 2"/>
          <p:cNvSpPr>
            <a:spLocks noGrp="1"/>
          </p:cNvSpPr>
          <p:nvPr>
            <p:ph sz="quarter" idx="4294967295"/>
          </p:nvPr>
        </p:nvSpPr>
        <p:spPr>
          <a:xfrm>
            <a:off x="381000" y="1371600"/>
            <a:ext cx="8382000" cy="5029200"/>
          </a:xfrm>
          <a:prstGeom prst="rect">
            <a:avLst/>
          </a:prstGeom>
        </p:spPr>
        <p:txBody>
          <a:bodyPr/>
          <a:lstStyle/>
          <a:p>
            <a:r>
              <a:rPr lang="en-US" altLang="en-US" b="0" dirty="0"/>
              <a:t>Congenital heart disease </a:t>
            </a:r>
            <a:r>
              <a:rPr lang="en-US" altLang="en-US" b="0" dirty="0" smtClean="0"/>
              <a:t>is common </a:t>
            </a:r>
          </a:p>
          <a:p>
            <a:r>
              <a:rPr lang="en-US" altLang="en-US" b="0" dirty="0" smtClean="0"/>
              <a:t>Critical </a:t>
            </a:r>
            <a:r>
              <a:rPr lang="en-US" altLang="en-US" b="0" dirty="0"/>
              <a:t>congenital heart disease is life threatening</a:t>
            </a:r>
          </a:p>
          <a:p>
            <a:endParaRPr lang="en-US" altLang="en-US" sz="2000" b="0" dirty="0"/>
          </a:p>
          <a:p>
            <a:endParaRPr lang="en-US" altLang="en-US" sz="2000" b="0" dirty="0"/>
          </a:p>
        </p:txBody>
      </p:sp>
      <p:graphicFrame>
        <p:nvGraphicFramePr>
          <p:cNvPr id="4" name="Table 3"/>
          <p:cNvGraphicFramePr>
            <a:graphicFrameLocks noGrp="1"/>
          </p:cNvGraphicFramePr>
          <p:nvPr>
            <p:extLst>
              <p:ext uri="{D42A27DB-BD31-4B8C-83A1-F6EECF244321}">
                <p14:modId xmlns:p14="http://schemas.microsoft.com/office/powerpoint/2010/main" val="1248755419"/>
              </p:ext>
            </p:extLst>
          </p:nvPr>
        </p:nvGraphicFramePr>
        <p:xfrm>
          <a:off x="152400" y="2331594"/>
          <a:ext cx="8839199" cy="3916806"/>
        </p:xfrm>
        <a:graphic>
          <a:graphicData uri="http://schemas.openxmlformats.org/drawingml/2006/table">
            <a:tbl>
              <a:tblPr bandRow="1">
                <a:tableStyleId>{073A0DAA-6AF3-43AB-8588-CEC1D06C72B9}</a:tableStyleId>
              </a:tblPr>
              <a:tblGrid>
                <a:gridCol w="8839199"/>
              </a:tblGrid>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Critical</a:t>
                      </a:r>
                      <a:r>
                        <a:rPr lang="en-US" sz="2000" b="1" baseline="0" dirty="0" smtClean="0"/>
                        <a:t> Congenital Heart Disease Lesions</a:t>
                      </a:r>
                      <a:endParaRPr lang="en-US" sz="2000" b="1" dirty="0" smtClean="0"/>
                    </a:p>
                  </a:txBody>
                  <a:tcPr marT="45729" marB="45729" anchor="ctr">
                    <a:gradFill flip="none" rotWithShape="1">
                      <a:gsLst>
                        <a:gs pos="0">
                          <a:srgbClr val="6399C6"/>
                        </a:gs>
                        <a:gs pos="69000">
                          <a:srgbClr val="6399C6">
                            <a:tint val="44500"/>
                            <a:satMod val="160000"/>
                          </a:srgbClr>
                        </a:gs>
                        <a:gs pos="100000">
                          <a:srgbClr val="6399C6">
                            <a:tint val="23500"/>
                            <a:satMod val="160000"/>
                          </a:srgbClr>
                        </a:gs>
                      </a:gsLst>
                      <a:lin ang="0" scaled="1"/>
                      <a:tileRect/>
                    </a:gradFill>
                  </a:tcPr>
                </a:tc>
              </a:tr>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Most</a:t>
                      </a:r>
                      <a:r>
                        <a:rPr lang="en-US" sz="2000" b="1" baseline="0" dirty="0" smtClean="0"/>
                        <a:t> consistently cyanotic                                  </a:t>
                      </a:r>
                      <a:r>
                        <a:rPr lang="en-US" sz="2000" b="1" dirty="0" smtClean="0"/>
                        <a:t>May be</a:t>
                      </a:r>
                      <a:r>
                        <a:rPr lang="en-US" sz="2000" b="1" baseline="0" dirty="0" smtClean="0"/>
                        <a:t> cyanotic    </a:t>
                      </a:r>
                      <a:endParaRPr lang="en-US" sz="2000" b="1" dirty="0" smtClean="0"/>
                    </a:p>
                  </a:txBody>
                  <a:tcPr marT="45729" marB="45729" anchor="ctr">
                    <a:gradFill flip="none" rotWithShape="1">
                      <a:gsLst>
                        <a:gs pos="0">
                          <a:srgbClr val="6399C6"/>
                        </a:gs>
                        <a:gs pos="69000">
                          <a:srgbClr val="6399C6">
                            <a:tint val="44500"/>
                            <a:satMod val="160000"/>
                          </a:srgbClr>
                        </a:gs>
                        <a:gs pos="100000">
                          <a:srgbClr val="6399C6">
                            <a:tint val="23500"/>
                            <a:satMod val="160000"/>
                          </a:srgbClr>
                        </a:gs>
                      </a:gsLst>
                      <a:lin ang="0" scaled="1"/>
                      <a:tileRect/>
                    </a:gradFill>
                  </a:tcPr>
                </a:tc>
              </a:tr>
              <a:tr h="370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Hypoplastic</a:t>
                      </a:r>
                      <a:r>
                        <a:rPr lang="en-US" sz="2000" dirty="0" smtClean="0"/>
                        <a:t> left heart</a:t>
                      </a:r>
                      <a:r>
                        <a:rPr lang="en-US" sz="2000" baseline="0" dirty="0" smtClean="0"/>
                        <a:t> syndrome                                </a:t>
                      </a:r>
                      <a:r>
                        <a:rPr lang="en-US" sz="2000" dirty="0" err="1" smtClean="0"/>
                        <a:t>Coarctation</a:t>
                      </a:r>
                      <a:r>
                        <a:rPr lang="en-US" sz="2000" dirty="0" smtClean="0"/>
                        <a:t> of the aorta</a:t>
                      </a:r>
                    </a:p>
                  </a:txBody>
                  <a:tcPr marT="45729" marB="45729">
                    <a:gradFill flip="none" rotWithShape="1">
                      <a:gsLst>
                        <a:gs pos="0">
                          <a:srgbClr val="6399C6"/>
                        </a:gs>
                        <a:gs pos="69000">
                          <a:srgbClr val="6399C6">
                            <a:tint val="44500"/>
                            <a:satMod val="160000"/>
                          </a:srgbClr>
                        </a:gs>
                        <a:gs pos="100000">
                          <a:srgbClr val="6399C6">
                            <a:tint val="23500"/>
                            <a:satMod val="160000"/>
                          </a:srgbClr>
                        </a:gs>
                      </a:gsLst>
                      <a:lin ang="0" scaled="1"/>
                      <a:tileRect/>
                    </a:gradFill>
                  </a:tcPr>
                </a:tc>
              </a:tr>
              <a:tr h="3709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Pulmonary atresia with intact</a:t>
                      </a:r>
                      <a:r>
                        <a:rPr lang="en-US" sz="2000" baseline="0" dirty="0" smtClean="0"/>
                        <a:t> septum                          </a:t>
                      </a:r>
                      <a:r>
                        <a:rPr lang="en-US" sz="2000" dirty="0" smtClean="0"/>
                        <a:t>Interrupted aortic arch</a:t>
                      </a:r>
                    </a:p>
                  </a:txBody>
                  <a:tcPr marT="45729" marB="45729">
                    <a:gradFill flip="none" rotWithShape="1">
                      <a:gsLst>
                        <a:gs pos="0">
                          <a:srgbClr val="6399C6"/>
                        </a:gs>
                        <a:gs pos="69000">
                          <a:srgbClr val="6399C6">
                            <a:tint val="44500"/>
                            <a:satMod val="160000"/>
                          </a:srgbClr>
                        </a:gs>
                        <a:gs pos="100000">
                          <a:srgbClr val="6399C6">
                            <a:tint val="23500"/>
                            <a:satMod val="160000"/>
                          </a:srgbClr>
                        </a:gs>
                      </a:gsLst>
                      <a:lin ang="0" scaled="1"/>
                      <a:tileRect/>
                    </a:gradFill>
                  </a:tcPr>
                </a:tc>
              </a:tr>
              <a:tr h="3709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Total anomalous pulmonary</a:t>
                      </a:r>
                      <a:r>
                        <a:rPr lang="en-US" sz="2000" baseline="0" dirty="0" smtClean="0"/>
                        <a:t> veins  septum         </a:t>
                      </a:r>
                      <a:r>
                        <a:rPr lang="en-US" sz="2000" dirty="0" smtClean="0"/>
                        <a:t>Double outlet</a:t>
                      </a:r>
                      <a:r>
                        <a:rPr lang="en-US" sz="2000" baseline="0" dirty="0" smtClean="0"/>
                        <a:t> right ventricle</a:t>
                      </a:r>
                      <a:endParaRPr lang="en-US" sz="2000" dirty="0" smtClean="0"/>
                    </a:p>
                  </a:txBody>
                  <a:tcPr marT="45729" marB="45729">
                    <a:gradFill flip="none" rotWithShape="1">
                      <a:gsLst>
                        <a:gs pos="0">
                          <a:srgbClr val="6399C6"/>
                        </a:gs>
                        <a:gs pos="69000">
                          <a:srgbClr val="6399C6">
                            <a:tint val="44500"/>
                            <a:satMod val="160000"/>
                          </a:srgbClr>
                        </a:gs>
                        <a:gs pos="100000">
                          <a:srgbClr val="6399C6">
                            <a:tint val="23500"/>
                            <a:satMod val="160000"/>
                          </a:srgbClr>
                        </a:gs>
                      </a:gsLst>
                      <a:lin ang="0" scaled="1"/>
                      <a:tileRect/>
                    </a:gradFill>
                  </a:tcPr>
                </a:tc>
              </a:tr>
              <a:tr h="3709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Tetralogy</a:t>
                      </a:r>
                      <a:r>
                        <a:rPr lang="en-US" sz="2000" baseline="0" dirty="0" smtClean="0"/>
                        <a:t> of </a:t>
                      </a:r>
                      <a:r>
                        <a:rPr lang="en-US" sz="2000" baseline="0" dirty="0" err="1" smtClean="0"/>
                        <a:t>Fallot</a:t>
                      </a:r>
                      <a:r>
                        <a:rPr lang="en-US" sz="2000" baseline="0" dirty="0" smtClean="0"/>
                        <a:t>                                                                 </a:t>
                      </a:r>
                      <a:r>
                        <a:rPr lang="en-US" sz="2000" dirty="0" err="1" smtClean="0"/>
                        <a:t>Ebstein</a:t>
                      </a:r>
                      <a:r>
                        <a:rPr lang="en-US" sz="2000" dirty="0" smtClean="0"/>
                        <a:t> anomaly</a:t>
                      </a:r>
                      <a:r>
                        <a:rPr lang="en-US" sz="2000" baseline="0" dirty="0" smtClean="0"/>
                        <a:t> </a:t>
                      </a:r>
                      <a:endParaRPr lang="en-US" sz="2000" dirty="0" smtClean="0"/>
                    </a:p>
                  </a:txBody>
                  <a:tcPr marT="45729" marB="45729">
                    <a:gradFill flip="none" rotWithShape="1">
                      <a:gsLst>
                        <a:gs pos="0">
                          <a:srgbClr val="6399C6"/>
                        </a:gs>
                        <a:gs pos="69000">
                          <a:srgbClr val="6399C6">
                            <a:tint val="44500"/>
                            <a:satMod val="160000"/>
                          </a:srgbClr>
                        </a:gs>
                        <a:gs pos="100000">
                          <a:srgbClr val="6399C6">
                            <a:tint val="23500"/>
                            <a:satMod val="160000"/>
                          </a:srgbClr>
                        </a:gs>
                      </a:gsLst>
                      <a:lin ang="0" scaled="1"/>
                      <a:tileRect/>
                    </a:gradFill>
                  </a:tcPr>
                </a:tc>
              </a:tr>
              <a:tr h="3709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Transposition of the great arteries                               Other single ventricles</a:t>
                      </a:r>
                    </a:p>
                  </a:txBody>
                  <a:tcPr marT="45729" marB="45729">
                    <a:gradFill flip="none" rotWithShape="1">
                      <a:gsLst>
                        <a:gs pos="0">
                          <a:srgbClr val="6399C6"/>
                        </a:gs>
                        <a:gs pos="69000">
                          <a:srgbClr val="6399C6">
                            <a:tint val="44500"/>
                            <a:satMod val="160000"/>
                          </a:srgbClr>
                        </a:gs>
                        <a:gs pos="100000">
                          <a:srgbClr val="6399C6">
                            <a:tint val="23500"/>
                            <a:satMod val="160000"/>
                          </a:srgbClr>
                        </a:gs>
                      </a:gsLst>
                      <a:lin ang="0" scaled="1"/>
                      <a:tileRect/>
                    </a:gradFill>
                  </a:tcPr>
                </a:tc>
              </a:tr>
              <a:tr h="370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Tricuspid atresia            </a:t>
                      </a:r>
                    </a:p>
                  </a:txBody>
                  <a:tcPr marT="45729" marB="45729">
                    <a:gradFill flip="none" rotWithShape="1">
                      <a:gsLst>
                        <a:gs pos="0">
                          <a:srgbClr val="6399C6"/>
                        </a:gs>
                        <a:gs pos="69000">
                          <a:srgbClr val="6399C6">
                            <a:tint val="44500"/>
                            <a:satMod val="160000"/>
                          </a:srgbClr>
                        </a:gs>
                        <a:gs pos="100000">
                          <a:srgbClr val="6399C6">
                            <a:tint val="23500"/>
                            <a:satMod val="160000"/>
                          </a:srgbClr>
                        </a:gs>
                      </a:gsLst>
                      <a:lin ang="0" scaled="1"/>
                      <a:tileRect/>
                    </a:gradFill>
                  </a:tcPr>
                </a:tc>
              </a:tr>
              <a:tr h="370914">
                <a:tc>
                  <a:txBody>
                    <a:bodyPr/>
                    <a:lstStyle/>
                    <a:p>
                      <a:pPr algn="l"/>
                      <a:r>
                        <a:rPr lang="en-US" sz="2000" baseline="0" dirty="0" smtClean="0"/>
                        <a:t> </a:t>
                      </a:r>
                      <a:r>
                        <a:rPr lang="en-US" sz="2000" dirty="0" smtClean="0"/>
                        <a:t> Truncus arteriosus </a:t>
                      </a:r>
                      <a:endParaRPr lang="en-US" sz="2000" dirty="0"/>
                    </a:p>
                  </a:txBody>
                  <a:tcPr marT="45729" marB="45729">
                    <a:gradFill flip="none" rotWithShape="1">
                      <a:gsLst>
                        <a:gs pos="0">
                          <a:srgbClr val="6399C6"/>
                        </a:gs>
                        <a:gs pos="69000">
                          <a:srgbClr val="6399C6">
                            <a:tint val="44500"/>
                            <a:satMod val="160000"/>
                          </a:srgbClr>
                        </a:gs>
                        <a:gs pos="100000">
                          <a:srgbClr val="6399C6">
                            <a:tint val="23500"/>
                            <a:satMod val="160000"/>
                          </a:srgbClr>
                        </a:gs>
                      </a:gsLst>
                      <a:lin ang="0" scaled="1"/>
                      <a:tileRect/>
                    </a:gra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0" y="762000"/>
            <a:ext cx="9144000" cy="457200"/>
          </a:xfrm>
          <a:prstGeom prst="rect">
            <a:avLst/>
          </a:prstGeom>
          <a:ln/>
        </p:spPr>
        <p:txBody>
          <a:bodyPr/>
          <a:lstStyle/>
          <a:p>
            <a:r>
              <a:rPr lang="en-US" altLang="en-US">
                <a:solidFill>
                  <a:srgbClr val="000000"/>
                </a:solidFill>
              </a:rPr>
              <a:t>Why focus on pulse oximetry?</a:t>
            </a:r>
          </a:p>
        </p:txBody>
      </p:sp>
      <p:sp>
        <p:nvSpPr>
          <p:cNvPr id="30722" name="Content Placeholder 2"/>
          <p:cNvSpPr>
            <a:spLocks noGrp="1"/>
          </p:cNvSpPr>
          <p:nvPr>
            <p:ph sz="quarter" idx="4294967295"/>
          </p:nvPr>
        </p:nvSpPr>
        <p:spPr>
          <a:xfrm>
            <a:off x="381000" y="1447800"/>
            <a:ext cx="8382000" cy="5029200"/>
          </a:xfrm>
          <a:prstGeom prst="rect">
            <a:avLst/>
          </a:prstGeom>
        </p:spPr>
        <p:txBody>
          <a:bodyPr/>
          <a:lstStyle/>
          <a:p>
            <a:r>
              <a:rPr lang="en-US" altLang="en-US" b="0" dirty="0">
                <a:solidFill>
                  <a:srgbClr val="000000"/>
                </a:solidFill>
              </a:rPr>
              <a:t>Safe, non-invasive, easy to perform and widely available</a:t>
            </a:r>
          </a:p>
          <a:p>
            <a:r>
              <a:rPr lang="en-US" altLang="en-US" b="0" dirty="0">
                <a:solidFill>
                  <a:srgbClr val="000000"/>
                </a:solidFill>
              </a:rPr>
              <a:t>Cyanosis is common </a:t>
            </a:r>
            <a:r>
              <a:rPr lang="en-US" altLang="en-US" b="0" dirty="0" smtClean="0">
                <a:solidFill>
                  <a:srgbClr val="000000"/>
                </a:solidFill>
              </a:rPr>
              <a:t>to most critical </a:t>
            </a:r>
            <a:r>
              <a:rPr lang="en-US" altLang="en-US" b="0" dirty="0">
                <a:solidFill>
                  <a:srgbClr val="000000"/>
                </a:solidFill>
              </a:rPr>
              <a:t>CHD lesions</a:t>
            </a:r>
          </a:p>
          <a:p>
            <a:r>
              <a:rPr lang="en-US" altLang="en-US" b="0" dirty="0">
                <a:solidFill>
                  <a:srgbClr val="000000"/>
                </a:solidFill>
              </a:rPr>
              <a:t>Can be difficult to clinically detect cyanosis</a:t>
            </a:r>
          </a:p>
          <a:p>
            <a:endParaRPr lang="en-US" altLang="en-US" b="0" dirty="0">
              <a:solidFill>
                <a:srgbClr val="000000"/>
              </a:solidFill>
            </a:endParaRPr>
          </a:p>
          <a:p>
            <a:r>
              <a:rPr lang="en-US" altLang="en-US" b="0" dirty="0">
                <a:solidFill>
                  <a:srgbClr val="000000"/>
                </a:solidFill>
              </a:rPr>
              <a:t>Subject of publications since 1990s</a:t>
            </a:r>
          </a:p>
          <a:p>
            <a:r>
              <a:rPr lang="en-US" altLang="en-US" b="0" dirty="0" smtClean="0">
                <a:solidFill>
                  <a:srgbClr val="000000"/>
                </a:solidFill>
              </a:rPr>
              <a:t>2009 AHA and AAP stated there was a role but not ready for universal screening</a:t>
            </a:r>
          </a:p>
          <a:p>
            <a:r>
              <a:rPr lang="en-US" altLang="en-US" b="0" dirty="0" smtClean="0">
                <a:solidFill>
                  <a:srgbClr val="000000"/>
                </a:solidFill>
              </a:rPr>
              <a:t>2012 </a:t>
            </a:r>
            <a:r>
              <a:rPr lang="en-US" altLang="en-US" b="0" dirty="0">
                <a:solidFill>
                  <a:srgbClr val="000000"/>
                </a:solidFill>
              </a:rPr>
              <a:t>publications combining 100000 patients screened brought it into </a:t>
            </a:r>
            <a:r>
              <a:rPr lang="en-US" altLang="en-US" b="0" dirty="0" smtClean="0">
                <a:solidFill>
                  <a:srgbClr val="000000"/>
                </a:solidFill>
              </a:rPr>
              <a:t>primetime, endorsed by the AHA and AAP</a:t>
            </a:r>
            <a:endParaRPr lang="en-US" altLang="en-US" b="0" dirty="0">
              <a:solidFill>
                <a:srgbClr val="000000"/>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0" y="838200"/>
            <a:ext cx="9144000" cy="457200"/>
          </a:xfrm>
          <a:prstGeom prst="rect">
            <a:avLst/>
          </a:prstGeom>
          <a:ln/>
        </p:spPr>
        <p:txBody>
          <a:bodyPr/>
          <a:lstStyle/>
          <a:p>
            <a:r>
              <a:rPr lang="en-US" altLang="en-US" dirty="0" smtClean="0">
                <a:solidFill>
                  <a:srgbClr val="000000"/>
                </a:solidFill>
              </a:rPr>
              <a:t>Recommendation #1</a:t>
            </a:r>
            <a:endParaRPr lang="en-US" altLang="en-US" dirty="0">
              <a:solidFill>
                <a:srgbClr val="000000"/>
              </a:solidFill>
            </a:endParaRPr>
          </a:p>
        </p:txBody>
      </p:sp>
      <p:sp>
        <p:nvSpPr>
          <p:cNvPr id="3" name="Content Placeholder 2"/>
          <p:cNvSpPr>
            <a:spLocks noGrp="1"/>
          </p:cNvSpPr>
          <p:nvPr>
            <p:ph sz="quarter" idx="4294967295"/>
          </p:nvPr>
        </p:nvSpPr>
        <p:spPr>
          <a:xfrm>
            <a:off x="304800" y="1519762"/>
            <a:ext cx="8534400" cy="1828800"/>
          </a:xfrm>
          <a:prstGeom prst="rect">
            <a:avLst/>
          </a:prstGeom>
          <a:solidFill>
            <a:srgbClr val="6399C6">
              <a:alpha val="20000"/>
            </a:srgbClr>
          </a:solidFill>
          <a:ln w="38100">
            <a:solidFill>
              <a:srgbClr val="6399C6"/>
            </a:solidFill>
          </a:ln>
        </p:spPr>
        <p:txBody>
          <a:bodyPr lIns="108000" rIns="72000" anchor="ctr" anchorCtr="0"/>
          <a:lstStyle/>
          <a:p>
            <a:pPr marL="0" indent="0" algn="ctr">
              <a:buNone/>
              <a:tabLst>
                <a:tab pos="1354138" algn="l"/>
              </a:tabLst>
              <a:defRPr/>
            </a:pPr>
            <a:r>
              <a:rPr lang="en-US" b="0" dirty="0" smtClean="0"/>
              <a:t>Pulse oximetry screening should be routinely performed in all healthy newborns to enhance the detection of critical congenital heart disease in Canada.</a:t>
            </a:r>
          </a:p>
          <a:p>
            <a:pPr marL="0" indent="0" algn="ctr">
              <a:buNone/>
              <a:tabLst>
                <a:tab pos="1354138" algn="l"/>
              </a:tabLst>
              <a:defRPr/>
            </a:pPr>
            <a:r>
              <a:rPr lang="en-US" b="0" dirty="0" smtClean="0"/>
              <a:t>(Strong Recommendation, Moderate Quality of Evidence)</a:t>
            </a:r>
          </a:p>
        </p:txBody>
      </p:sp>
      <p:sp>
        <p:nvSpPr>
          <p:cNvPr id="14340" name="Rectangle 6"/>
          <p:cNvSpPr>
            <a:spLocks noChangeArrowheads="1"/>
          </p:cNvSpPr>
          <p:nvPr/>
        </p:nvSpPr>
        <p:spPr bwMode="auto">
          <a:xfrm>
            <a:off x="4953000" y="5926502"/>
            <a:ext cx="4114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charset="0"/>
                <a:ea typeface="ＭＳ Ｐゴシック" charset="-128"/>
                <a:cs typeface="Arial" charset="0"/>
              </a:defRPr>
            </a:lvl1pPr>
            <a:lvl2pPr marL="742950" indent="-285750">
              <a:spcBef>
                <a:spcPct val="20000"/>
              </a:spcBef>
              <a:buChar char="–"/>
              <a:defRPr sz="2000" b="1">
                <a:solidFill>
                  <a:schemeClr val="tx1"/>
                </a:solidFill>
                <a:latin typeface="Arial" charset="0"/>
                <a:ea typeface="ＭＳ Ｐゴシック" charset="-128"/>
                <a:cs typeface="Arial" charset="0"/>
              </a:defRPr>
            </a:lvl2pPr>
            <a:lvl3pPr marL="1143000" indent="-228600">
              <a:spcBef>
                <a:spcPct val="20000"/>
              </a:spcBef>
              <a:buChar char="•"/>
              <a:defRPr sz="2400" b="1">
                <a:solidFill>
                  <a:schemeClr val="tx1"/>
                </a:solidFill>
                <a:latin typeface="Arial" charset="0"/>
                <a:ea typeface="ＭＳ Ｐゴシック" charset="-128"/>
                <a:cs typeface="Arial" charset="0"/>
              </a:defRPr>
            </a:lvl3pPr>
            <a:lvl4pPr marL="1600200" indent="-228600">
              <a:spcBef>
                <a:spcPct val="20000"/>
              </a:spcBef>
              <a:buChar char="–"/>
              <a:defRPr sz="1400" b="1">
                <a:solidFill>
                  <a:schemeClr val="tx1"/>
                </a:solidFill>
                <a:latin typeface="Arial" charset="0"/>
                <a:ea typeface="ＭＳ Ｐゴシック" charset="-128"/>
                <a:cs typeface="Arial" charset="0"/>
              </a:defRPr>
            </a:lvl4pPr>
            <a:lvl5pPr marL="2057400" indent="-228600">
              <a:spcBef>
                <a:spcPct val="20000"/>
              </a:spcBef>
              <a:buChar char="»"/>
              <a:defRPr sz="1200" b="1">
                <a:solidFill>
                  <a:schemeClr val="tx1"/>
                </a:solidFill>
                <a:latin typeface="Arial" charset="0"/>
                <a:ea typeface="ＭＳ Ｐゴシック"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9pPr>
          </a:lstStyle>
          <a:p>
            <a:pPr algn="r" eaLnBrk="1" hangingPunct="1">
              <a:spcBef>
                <a:spcPct val="0"/>
              </a:spcBef>
              <a:buFontTx/>
              <a:buNone/>
            </a:pPr>
            <a:r>
              <a:rPr lang="en-US" altLang="en-US" sz="1000" b="0" dirty="0"/>
              <a:t>http://www.sunflowerinfoline.ca/How-We-Can-Help</a:t>
            </a:r>
          </a:p>
        </p:txBody>
      </p:sp>
      <p:pic>
        <p:nvPicPr>
          <p:cNvPr id="14341"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90875" y="3517106"/>
            <a:ext cx="3133725" cy="2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089155157"/>
              </p:ext>
            </p:extLst>
          </p:nvPr>
        </p:nvGraphicFramePr>
        <p:xfrm>
          <a:off x="457200" y="1447800"/>
          <a:ext cx="8839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a:spLocks noChangeArrowheads="1"/>
          </p:cNvSpPr>
          <p:nvPr/>
        </p:nvSpPr>
        <p:spPr bwMode="auto">
          <a:xfrm>
            <a:off x="6553200" y="6043136"/>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charset="0"/>
                <a:ea typeface="ＭＳ Ｐゴシック" charset="-128"/>
                <a:cs typeface="Arial" charset="0"/>
              </a:defRPr>
            </a:lvl1pPr>
            <a:lvl2pPr marL="742950" indent="-285750">
              <a:spcBef>
                <a:spcPct val="20000"/>
              </a:spcBef>
              <a:buChar char="–"/>
              <a:defRPr sz="2000" b="1">
                <a:solidFill>
                  <a:schemeClr val="tx1"/>
                </a:solidFill>
                <a:latin typeface="Arial" charset="0"/>
                <a:ea typeface="ＭＳ Ｐゴシック" charset="-128"/>
                <a:cs typeface="Arial" charset="0"/>
              </a:defRPr>
            </a:lvl2pPr>
            <a:lvl3pPr marL="1143000" indent="-228600">
              <a:spcBef>
                <a:spcPct val="20000"/>
              </a:spcBef>
              <a:buChar char="•"/>
              <a:defRPr sz="2400" b="1">
                <a:solidFill>
                  <a:schemeClr val="tx1"/>
                </a:solidFill>
                <a:latin typeface="Arial" charset="0"/>
                <a:ea typeface="ＭＳ Ｐゴシック" charset="-128"/>
                <a:cs typeface="Arial" charset="0"/>
              </a:defRPr>
            </a:lvl3pPr>
            <a:lvl4pPr marL="1600200" indent="-228600">
              <a:spcBef>
                <a:spcPct val="20000"/>
              </a:spcBef>
              <a:buChar char="–"/>
              <a:defRPr sz="1400" b="1">
                <a:solidFill>
                  <a:schemeClr val="tx1"/>
                </a:solidFill>
                <a:latin typeface="Arial" charset="0"/>
                <a:ea typeface="ＭＳ Ｐゴシック" charset="-128"/>
                <a:cs typeface="Arial" charset="0"/>
              </a:defRPr>
            </a:lvl4pPr>
            <a:lvl5pPr marL="2057400" indent="-228600">
              <a:spcBef>
                <a:spcPct val="20000"/>
              </a:spcBef>
              <a:buChar char="»"/>
              <a:defRPr sz="1200" b="1">
                <a:solidFill>
                  <a:schemeClr val="tx1"/>
                </a:solidFill>
                <a:latin typeface="Arial" charset="0"/>
                <a:ea typeface="ＭＳ Ｐゴシック"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9pPr>
          </a:lstStyle>
          <a:p>
            <a:pPr algn="ctr" eaLnBrk="1" hangingPunct="1">
              <a:spcBef>
                <a:spcPct val="0"/>
              </a:spcBef>
              <a:buFontTx/>
              <a:buNone/>
            </a:pPr>
            <a:r>
              <a:rPr lang="en-US" altLang="en-US" sz="1400" b="0" dirty="0" smtClean="0"/>
              <a:t>Modified from </a:t>
            </a:r>
            <a:r>
              <a:rPr lang="en-US" altLang="en-US" sz="1400" b="0" dirty="0" err="1" smtClean="0"/>
              <a:t>Reide</a:t>
            </a:r>
            <a:r>
              <a:rPr lang="en-US" altLang="en-US" sz="1400" b="0" dirty="0" smtClean="0"/>
              <a:t> et al, </a:t>
            </a:r>
            <a:r>
              <a:rPr lang="en-US" altLang="en-US" sz="1400" b="0" dirty="0" err="1" smtClean="0"/>
              <a:t>Eur</a:t>
            </a:r>
            <a:r>
              <a:rPr lang="en-US" altLang="en-US" sz="1400" b="0" dirty="0" smtClean="0"/>
              <a:t> J Pediatrics 2010; 975</a:t>
            </a:r>
            <a:endParaRPr lang="en-US" altLang="en-US" sz="1400" b="0" dirty="0"/>
          </a:p>
        </p:txBody>
      </p:sp>
      <p:sp>
        <p:nvSpPr>
          <p:cNvPr id="4" name="Title 3"/>
          <p:cNvSpPr>
            <a:spLocks noGrp="1"/>
          </p:cNvSpPr>
          <p:nvPr>
            <p:ph type="title" idx="4294967295"/>
          </p:nvPr>
        </p:nvSpPr>
        <p:spPr>
          <a:xfrm>
            <a:off x="0" y="770054"/>
            <a:ext cx="9144000" cy="457200"/>
          </a:xfrm>
          <a:prstGeom prst="rect">
            <a:avLst/>
          </a:prstGeom>
        </p:spPr>
        <p:txBody>
          <a:bodyPr/>
          <a:lstStyle/>
          <a:p>
            <a:r>
              <a:rPr lang="en-US" dirty="0" smtClean="0">
                <a:solidFill>
                  <a:srgbClr val="000000"/>
                </a:solidFill>
              </a:rPr>
              <a:t>Isn’t what we are doing enough?</a:t>
            </a:r>
            <a:endParaRPr lang="en-US" dirty="0">
              <a:solidFill>
                <a:srgbClr val="000000"/>
              </a:solidFill>
            </a:endParaRPr>
          </a:p>
        </p:txBody>
      </p:sp>
    </p:spTree>
    <p:extLst>
      <p:ext uri="{BB962C8B-B14F-4D97-AF65-F5344CB8AC3E}">
        <p14:creationId xmlns:p14="http://schemas.microsoft.com/office/powerpoint/2010/main" val="34537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0" y="800100"/>
            <a:ext cx="9144000" cy="457200"/>
          </a:xfrm>
          <a:prstGeom prst="rect">
            <a:avLst/>
          </a:prstGeom>
          <a:ln/>
        </p:spPr>
        <p:txBody>
          <a:bodyPr/>
          <a:lstStyle/>
          <a:p>
            <a:r>
              <a:rPr lang="en-US" altLang="en-US" dirty="0" smtClean="0">
                <a:solidFill>
                  <a:srgbClr val="000000"/>
                </a:solidFill>
              </a:rPr>
              <a:t>Recommendation #2</a:t>
            </a:r>
            <a:endParaRPr lang="en-US" altLang="en-US" dirty="0">
              <a:solidFill>
                <a:srgbClr val="000000"/>
              </a:solidFill>
            </a:endParaRPr>
          </a:p>
        </p:txBody>
      </p:sp>
      <p:sp>
        <p:nvSpPr>
          <p:cNvPr id="3" name="Content Placeholder 2"/>
          <p:cNvSpPr>
            <a:spLocks noGrp="1"/>
          </p:cNvSpPr>
          <p:nvPr>
            <p:ph sz="quarter" idx="4294967295"/>
          </p:nvPr>
        </p:nvSpPr>
        <p:spPr>
          <a:xfrm>
            <a:off x="304800" y="1485900"/>
            <a:ext cx="8534400" cy="1790700"/>
          </a:xfrm>
          <a:prstGeom prst="rect">
            <a:avLst/>
          </a:prstGeom>
          <a:solidFill>
            <a:srgbClr val="6399C6">
              <a:alpha val="20000"/>
            </a:srgbClr>
          </a:solidFill>
          <a:ln w="38100">
            <a:solidFill>
              <a:srgbClr val="6399C6"/>
            </a:solidFill>
          </a:ln>
        </p:spPr>
        <p:txBody>
          <a:bodyPr lIns="108000" rIns="72000" anchor="ctr" anchorCtr="0"/>
          <a:lstStyle/>
          <a:p>
            <a:pPr marL="0" indent="0" algn="ctr">
              <a:buNone/>
              <a:tabLst>
                <a:tab pos="1354138" algn="l"/>
              </a:tabLst>
              <a:defRPr/>
            </a:pPr>
            <a:r>
              <a:rPr lang="en-US" b="0" dirty="0">
                <a:solidFill>
                  <a:srgbClr val="000000"/>
                </a:solidFill>
              </a:rPr>
              <a:t>The optimal screening for critical congenital heart disease includes prenatal ultrasound, physical examination and pulse oximetry screening.</a:t>
            </a:r>
          </a:p>
          <a:p>
            <a:pPr marL="0" indent="0" algn="ctr">
              <a:buNone/>
              <a:tabLst>
                <a:tab pos="1354138" algn="l"/>
              </a:tabLst>
              <a:defRPr/>
            </a:pPr>
            <a:r>
              <a:rPr lang="en-US" b="0" dirty="0" smtClean="0">
                <a:solidFill>
                  <a:srgbClr val="000000"/>
                </a:solidFill>
              </a:rPr>
              <a:t>(Strong Recommendation, Moderate Quality of Evidence)</a:t>
            </a:r>
          </a:p>
        </p:txBody>
      </p:sp>
    </p:spTree>
    <p:extLst>
      <p:ext uri="{BB962C8B-B14F-4D97-AF65-F5344CB8AC3E}">
        <p14:creationId xmlns:p14="http://schemas.microsoft.com/office/powerpoint/2010/main" val="1403651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0" y="762000"/>
            <a:ext cx="9144000" cy="457200"/>
          </a:xfrm>
          <a:prstGeom prst="rect">
            <a:avLst/>
          </a:prstGeom>
          <a:ln/>
        </p:spPr>
        <p:txBody>
          <a:bodyPr/>
          <a:lstStyle/>
          <a:p>
            <a:r>
              <a:rPr lang="en-US" altLang="en-US">
                <a:solidFill>
                  <a:srgbClr val="000000"/>
                </a:solidFill>
              </a:rPr>
              <a:t>Assessing pulse oximetry as a tool</a:t>
            </a:r>
          </a:p>
        </p:txBody>
      </p:sp>
      <p:sp>
        <p:nvSpPr>
          <p:cNvPr id="34818" name="Content Placeholder 2"/>
          <p:cNvSpPr>
            <a:spLocks noGrp="1"/>
          </p:cNvSpPr>
          <p:nvPr>
            <p:ph sz="quarter" idx="4294967295"/>
          </p:nvPr>
        </p:nvSpPr>
        <p:spPr>
          <a:xfrm>
            <a:off x="381000" y="1447800"/>
            <a:ext cx="8382000" cy="5029200"/>
          </a:xfrm>
          <a:prstGeom prst="rect">
            <a:avLst/>
          </a:prstGeom>
        </p:spPr>
        <p:txBody>
          <a:bodyPr/>
          <a:lstStyle/>
          <a:p>
            <a:r>
              <a:rPr lang="en-US" altLang="en-US" b="0" dirty="0" smtClean="0">
                <a:solidFill>
                  <a:srgbClr val="000000"/>
                </a:solidFill>
              </a:rPr>
              <a:t>Systematic review including </a:t>
            </a:r>
            <a:r>
              <a:rPr lang="en-US" altLang="en-US" b="0" dirty="0">
                <a:solidFill>
                  <a:srgbClr val="000000"/>
                </a:solidFill>
              </a:rPr>
              <a:t>13 studies, 229421 newborns</a:t>
            </a:r>
          </a:p>
          <a:p>
            <a:pPr lvl="1"/>
            <a:r>
              <a:rPr lang="en-US" altLang="en-US" b="0" dirty="0">
                <a:solidFill>
                  <a:srgbClr val="000000"/>
                </a:solidFill>
              </a:rPr>
              <a:t>High specificity (99.9%, 95% CI 99.7%-99.9%)</a:t>
            </a:r>
          </a:p>
          <a:p>
            <a:pPr lvl="1"/>
            <a:r>
              <a:rPr lang="en-US" altLang="en-US" b="0" dirty="0">
                <a:solidFill>
                  <a:srgbClr val="000000"/>
                </a:solidFill>
              </a:rPr>
              <a:t>Moderately high sensitivity (76.5%, 95% CI 67%-83.5%)</a:t>
            </a:r>
          </a:p>
          <a:p>
            <a:endParaRPr lang="en-US" altLang="en-US" b="0" dirty="0">
              <a:solidFill>
                <a:srgbClr val="000000"/>
              </a:solidFill>
            </a:endParaRPr>
          </a:p>
          <a:p>
            <a:r>
              <a:rPr lang="en-US" altLang="en-US" b="0" dirty="0">
                <a:solidFill>
                  <a:srgbClr val="000000"/>
                </a:solidFill>
              </a:rPr>
              <a:t>Given an abnormal </a:t>
            </a:r>
            <a:r>
              <a:rPr lang="en-US" altLang="en-US" b="0" dirty="0" smtClean="0">
                <a:solidFill>
                  <a:srgbClr val="000000"/>
                </a:solidFill>
              </a:rPr>
              <a:t>saturation the likelihood </a:t>
            </a:r>
            <a:r>
              <a:rPr lang="en-US" altLang="en-US" b="0" dirty="0">
                <a:solidFill>
                  <a:srgbClr val="000000"/>
                </a:solidFill>
              </a:rPr>
              <a:t>of CCHD is 5.5 times </a:t>
            </a:r>
            <a:r>
              <a:rPr lang="en-US" altLang="en-US" b="0" dirty="0" smtClean="0">
                <a:solidFill>
                  <a:srgbClr val="000000"/>
                </a:solidFill>
              </a:rPr>
              <a:t>higher than a normal saturation</a:t>
            </a:r>
            <a:endParaRPr lang="en-US" altLang="en-US" b="0" dirty="0">
              <a:solidFill>
                <a:srgbClr val="000000"/>
              </a:solidFill>
            </a:endParaRPr>
          </a:p>
          <a:p>
            <a:r>
              <a:rPr lang="en-US" altLang="en-US" b="0" dirty="0" smtClean="0">
                <a:solidFill>
                  <a:srgbClr val="000000"/>
                </a:solidFill>
              </a:rPr>
              <a:t>Positive predictive value of pulse oximetry is 7 times higher than physical examination for detecting CCHD</a:t>
            </a:r>
          </a:p>
          <a:p>
            <a:endParaRPr lang="en-US" altLang="en-US" b="0" dirty="0">
              <a:solidFill>
                <a:srgbClr val="000000"/>
              </a:solidFill>
            </a:endParaRPr>
          </a:p>
          <a:p>
            <a:r>
              <a:rPr lang="en-US" altLang="en-US" b="0" dirty="0" smtClean="0">
                <a:solidFill>
                  <a:srgbClr val="000000"/>
                </a:solidFill>
              </a:rPr>
              <a:t>Estimated that screening could detect 136 additional cases earlier, per year in Canada</a:t>
            </a:r>
            <a:endParaRPr lang="en-US" altLang="en-US" b="0" dirty="0">
              <a:solidFill>
                <a:srgbClr val="000000"/>
              </a:solidFill>
            </a:endParaRPr>
          </a:p>
          <a:p>
            <a:endParaRPr lang="en-US" altLang="en-US" b="0" dirty="0">
              <a:solidFill>
                <a:srgbClr val="000000"/>
              </a:solidFill>
            </a:endParaRPr>
          </a:p>
        </p:txBody>
      </p:sp>
      <p:sp>
        <p:nvSpPr>
          <p:cNvPr id="34819" name="TextBox 11"/>
          <p:cNvSpPr txBox="1">
            <a:spLocks noChangeArrowheads="1"/>
          </p:cNvSpPr>
          <p:nvPr/>
        </p:nvSpPr>
        <p:spPr bwMode="auto">
          <a:xfrm>
            <a:off x="5638800" y="5827693"/>
            <a:ext cx="3429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charset="0"/>
                <a:ea typeface="ＭＳ Ｐゴシック" charset="-128"/>
                <a:cs typeface="Arial" charset="0"/>
              </a:defRPr>
            </a:lvl1pPr>
            <a:lvl2pPr marL="742950" indent="-285750">
              <a:spcBef>
                <a:spcPct val="20000"/>
              </a:spcBef>
              <a:buChar char="–"/>
              <a:defRPr sz="2000" b="1">
                <a:solidFill>
                  <a:schemeClr val="tx1"/>
                </a:solidFill>
                <a:latin typeface="Arial" charset="0"/>
                <a:ea typeface="ＭＳ Ｐゴシック" charset="-128"/>
                <a:cs typeface="Arial" charset="0"/>
              </a:defRPr>
            </a:lvl2pPr>
            <a:lvl3pPr marL="1143000" indent="-228600">
              <a:spcBef>
                <a:spcPct val="20000"/>
              </a:spcBef>
              <a:buChar char="•"/>
              <a:defRPr sz="2400" b="1">
                <a:solidFill>
                  <a:schemeClr val="tx1"/>
                </a:solidFill>
                <a:latin typeface="Arial" charset="0"/>
                <a:ea typeface="ＭＳ Ｐゴシック" charset="-128"/>
                <a:cs typeface="Arial" charset="0"/>
              </a:defRPr>
            </a:lvl3pPr>
            <a:lvl4pPr marL="1600200" indent="-228600">
              <a:spcBef>
                <a:spcPct val="20000"/>
              </a:spcBef>
              <a:buChar char="–"/>
              <a:defRPr sz="1400" b="1">
                <a:solidFill>
                  <a:schemeClr val="tx1"/>
                </a:solidFill>
                <a:latin typeface="Arial" charset="0"/>
                <a:ea typeface="ＭＳ Ｐゴシック" charset="-128"/>
                <a:cs typeface="Arial" charset="0"/>
              </a:defRPr>
            </a:lvl4pPr>
            <a:lvl5pPr marL="2057400" indent="-228600">
              <a:spcBef>
                <a:spcPct val="20000"/>
              </a:spcBef>
              <a:buChar char="»"/>
              <a:defRPr sz="1200" b="1">
                <a:solidFill>
                  <a:schemeClr val="tx1"/>
                </a:solidFill>
                <a:latin typeface="Arial" charset="0"/>
                <a:ea typeface="ＭＳ Ｐゴシック"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9pPr>
          </a:lstStyle>
          <a:p>
            <a:pPr algn="ctr" eaLnBrk="1" hangingPunct="1">
              <a:spcBef>
                <a:spcPct val="0"/>
              </a:spcBef>
              <a:buFontTx/>
              <a:buNone/>
            </a:pPr>
            <a:r>
              <a:rPr lang="en-US" altLang="en-US" sz="1400" b="0" dirty="0" err="1" smtClean="0"/>
              <a:t>Thangaratinam</a:t>
            </a:r>
            <a:r>
              <a:rPr lang="en-US" altLang="en-US" sz="1400" b="0" dirty="0" smtClean="0"/>
              <a:t> et al, </a:t>
            </a:r>
            <a:r>
              <a:rPr lang="en-US" altLang="en-US" sz="1400" b="0" dirty="0"/>
              <a:t>Lancet 2012: </a:t>
            </a:r>
            <a:r>
              <a:rPr lang="en-US" altLang="en-US" sz="1400" b="0" dirty="0" smtClean="0"/>
              <a:t>2049</a:t>
            </a:r>
          </a:p>
          <a:p>
            <a:pPr algn="ctr" eaLnBrk="1" hangingPunct="1">
              <a:spcBef>
                <a:spcPct val="0"/>
              </a:spcBef>
              <a:buFontTx/>
              <a:buNone/>
            </a:pPr>
            <a:r>
              <a:rPr lang="en-US" altLang="en-US" sz="1400" b="0" dirty="0"/>
              <a:t>d</a:t>
            </a:r>
            <a:r>
              <a:rPr lang="en-US" altLang="en-US" sz="1400" b="0" dirty="0" smtClean="0"/>
              <a:t>e Wahl </a:t>
            </a:r>
            <a:r>
              <a:rPr lang="en-US" altLang="en-US" sz="1400" b="0" dirty="0" err="1" smtClean="0"/>
              <a:t>Granelli</a:t>
            </a:r>
            <a:r>
              <a:rPr lang="en-US" altLang="en-US" sz="1400" b="0" dirty="0" smtClean="0"/>
              <a:t> et al. BMJ 2009; a3037</a:t>
            </a:r>
            <a:endParaRPr lang="en-US" altLang="en-US" sz="1400" b="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381000" y="3048000"/>
            <a:ext cx="838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0">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a:defRPr/>
            </a:pPr>
            <a:r>
              <a:rPr lang="en-US" dirty="0" smtClean="0">
                <a:solidFill>
                  <a:srgbClr val="000000"/>
                </a:solidFill>
              </a:rPr>
              <a:t>Screening </a:t>
            </a:r>
            <a:r>
              <a:rPr lang="en-US" dirty="0">
                <a:solidFill>
                  <a:srgbClr val="000000"/>
                </a:solidFill>
              </a:rPr>
              <a:t>after 24 hours lowers false positive rate 10 fold compared to screening before 24 hours (0.05% vs </a:t>
            </a:r>
            <a:r>
              <a:rPr lang="en-CA" dirty="0">
                <a:solidFill>
                  <a:srgbClr val="000000"/>
                </a:solidFill>
              </a:rPr>
              <a:t>0.50</a:t>
            </a:r>
            <a:r>
              <a:rPr lang="en-CA" dirty="0" smtClean="0">
                <a:solidFill>
                  <a:srgbClr val="000000"/>
                </a:solidFill>
              </a:rPr>
              <a:t>%)</a:t>
            </a:r>
          </a:p>
          <a:p>
            <a:pPr>
              <a:defRPr/>
            </a:pPr>
            <a:r>
              <a:rPr lang="en-US" dirty="0">
                <a:solidFill>
                  <a:srgbClr val="000000"/>
                </a:solidFill>
              </a:rPr>
              <a:t>Important implications due to regionalization of echo and cardiology consulting </a:t>
            </a:r>
            <a:r>
              <a:rPr lang="en-US" dirty="0" smtClean="0">
                <a:solidFill>
                  <a:srgbClr val="000000"/>
                </a:solidFill>
              </a:rPr>
              <a:t>services in Canada</a:t>
            </a:r>
          </a:p>
          <a:p>
            <a:pPr>
              <a:defRPr/>
            </a:pPr>
            <a:endParaRPr lang="en-US" dirty="0">
              <a:solidFill>
                <a:srgbClr val="000000"/>
              </a:solidFill>
            </a:endParaRPr>
          </a:p>
          <a:p>
            <a:pPr>
              <a:defRPr/>
            </a:pPr>
            <a:r>
              <a:rPr lang="en-US" dirty="0" smtClean="0">
                <a:solidFill>
                  <a:srgbClr val="000000"/>
                </a:solidFill>
              </a:rPr>
              <a:t>Early discharges need additional consideration</a:t>
            </a:r>
          </a:p>
          <a:p>
            <a:pPr lvl="1">
              <a:defRPr/>
            </a:pPr>
            <a:r>
              <a:rPr lang="en-US" dirty="0" smtClean="0">
                <a:solidFill>
                  <a:srgbClr val="000000"/>
                </a:solidFill>
              </a:rPr>
              <a:t>Follow current practices for other screening tests</a:t>
            </a:r>
          </a:p>
          <a:p>
            <a:pPr>
              <a:defRPr/>
            </a:pPr>
            <a:endParaRPr lang="en-US" dirty="0">
              <a:solidFill>
                <a:srgbClr val="000000"/>
              </a:solidFill>
            </a:endParaRPr>
          </a:p>
          <a:p>
            <a:pPr>
              <a:defRPr/>
            </a:pPr>
            <a:endParaRPr lang="en-US" dirty="0">
              <a:solidFill>
                <a:srgbClr val="000000"/>
              </a:solidFill>
            </a:endParaRPr>
          </a:p>
          <a:p>
            <a:pPr>
              <a:defRPr/>
            </a:pPr>
            <a:endParaRPr lang="en-CA" dirty="0">
              <a:solidFill>
                <a:srgbClr val="000000"/>
              </a:solidFill>
            </a:endParaRPr>
          </a:p>
        </p:txBody>
      </p:sp>
      <p:sp>
        <p:nvSpPr>
          <p:cNvPr id="14337" name="Title 1"/>
          <p:cNvSpPr>
            <a:spLocks noGrp="1"/>
          </p:cNvSpPr>
          <p:nvPr>
            <p:ph type="title" idx="4294967295"/>
          </p:nvPr>
        </p:nvSpPr>
        <p:spPr>
          <a:xfrm>
            <a:off x="0" y="762000"/>
            <a:ext cx="9144000" cy="457200"/>
          </a:xfrm>
          <a:prstGeom prst="rect">
            <a:avLst/>
          </a:prstGeom>
          <a:ln/>
        </p:spPr>
        <p:txBody>
          <a:bodyPr/>
          <a:lstStyle/>
          <a:p>
            <a:r>
              <a:rPr lang="en-US" altLang="en-US" dirty="0" smtClean="0">
                <a:solidFill>
                  <a:srgbClr val="000000"/>
                </a:solidFill>
              </a:rPr>
              <a:t>Recommendation #3</a:t>
            </a:r>
            <a:endParaRPr lang="en-US" altLang="en-US" dirty="0">
              <a:solidFill>
                <a:srgbClr val="000000"/>
              </a:solidFill>
            </a:endParaRPr>
          </a:p>
        </p:txBody>
      </p:sp>
      <p:sp>
        <p:nvSpPr>
          <p:cNvPr id="3" name="Content Placeholder 2"/>
          <p:cNvSpPr>
            <a:spLocks noGrp="1"/>
          </p:cNvSpPr>
          <p:nvPr>
            <p:ph sz="quarter" idx="4294967295"/>
          </p:nvPr>
        </p:nvSpPr>
        <p:spPr>
          <a:xfrm>
            <a:off x="304800" y="1447800"/>
            <a:ext cx="8534400" cy="1371600"/>
          </a:xfrm>
          <a:prstGeom prst="rect">
            <a:avLst/>
          </a:prstGeom>
          <a:solidFill>
            <a:srgbClr val="6399C6">
              <a:alpha val="20000"/>
            </a:srgbClr>
          </a:solidFill>
          <a:ln w="38100">
            <a:solidFill>
              <a:srgbClr val="6399C6"/>
            </a:solidFill>
          </a:ln>
        </p:spPr>
        <p:txBody>
          <a:bodyPr lIns="108000" rIns="72000" anchor="ctr" anchorCtr="0"/>
          <a:lstStyle/>
          <a:p>
            <a:pPr marL="0" indent="179388" algn="ctr">
              <a:buNone/>
              <a:tabLst>
                <a:tab pos="1354138" algn="l"/>
              </a:tabLst>
              <a:defRPr/>
            </a:pPr>
            <a:r>
              <a:rPr lang="en-US" b="0" dirty="0" smtClean="0">
                <a:solidFill>
                  <a:srgbClr val="000000"/>
                </a:solidFill>
              </a:rPr>
              <a:t>Pulse </a:t>
            </a:r>
            <a:r>
              <a:rPr lang="en-US" b="0" dirty="0">
                <a:solidFill>
                  <a:srgbClr val="000000"/>
                </a:solidFill>
              </a:rPr>
              <a:t>oximetry screening should be performed </a:t>
            </a:r>
            <a:r>
              <a:rPr lang="en-US" b="0" dirty="0" smtClean="0">
                <a:solidFill>
                  <a:srgbClr val="000000"/>
                </a:solidFill>
              </a:rPr>
              <a:t>between    24 </a:t>
            </a:r>
            <a:r>
              <a:rPr lang="en-US" b="0" dirty="0">
                <a:solidFill>
                  <a:srgbClr val="000000"/>
                </a:solidFill>
              </a:rPr>
              <a:t>to 36 hours of age.</a:t>
            </a:r>
          </a:p>
          <a:p>
            <a:pPr marL="0" indent="0" algn="ctr">
              <a:buNone/>
              <a:tabLst>
                <a:tab pos="1354138" algn="l"/>
              </a:tabLst>
              <a:defRPr/>
            </a:pPr>
            <a:r>
              <a:rPr lang="en-US" b="0" dirty="0" smtClean="0">
                <a:solidFill>
                  <a:srgbClr val="000000"/>
                </a:solidFill>
              </a:rPr>
              <a:t>(Strong Recommendation, Moderate Quality of Evidence)</a:t>
            </a:r>
          </a:p>
        </p:txBody>
      </p:sp>
      <p:sp>
        <p:nvSpPr>
          <p:cNvPr id="6" name="TextBox 11"/>
          <p:cNvSpPr txBox="1">
            <a:spLocks noChangeArrowheads="1"/>
          </p:cNvSpPr>
          <p:nvPr/>
        </p:nvSpPr>
        <p:spPr bwMode="auto">
          <a:xfrm>
            <a:off x="5712394" y="5940623"/>
            <a:ext cx="3355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charset="0"/>
                <a:ea typeface="ＭＳ Ｐゴシック" charset="-128"/>
                <a:cs typeface="Arial" charset="0"/>
              </a:defRPr>
            </a:lvl1pPr>
            <a:lvl2pPr marL="742950" indent="-285750">
              <a:spcBef>
                <a:spcPct val="20000"/>
              </a:spcBef>
              <a:buChar char="–"/>
              <a:defRPr sz="2000" b="1">
                <a:solidFill>
                  <a:schemeClr val="tx1"/>
                </a:solidFill>
                <a:latin typeface="Arial" charset="0"/>
                <a:ea typeface="ＭＳ Ｐゴシック" charset="-128"/>
                <a:cs typeface="Arial" charset="0"/>
              </a:defRPr>
            </a:lvl2pPr>
            <a:lvl3pPr marL="1143000" indent="-228600">
              <a:spcBef>
                <a:spcPct val="20000"/>
              </a:spcBef>
              <a:buChar char="•"/>
              <a:defRPr sz="2400" b="1">
                <a:solidFill>
                  <a:schemeClr val="tx1"/>
                </a:solidFill>
                <a:latin typeface="Arial" charset="0"/>
                <a:ea typeface="ＭＳ Ｐゴシック" charset="-128"/>
                <a:cs typeface="Arial" charset="0"/>
              </a:defRPr>
            </a:lvl3pPr>
            <a:lvl4pPr marL="1600200" indent="-228600">
              <a:spcBef>
                <a:spcPct val="20000"/>
              </a:spcBef>
              <a:buChar char="–"/>
              <a:defRPr sz="1400" b="1">
                <a:solidFill>
                  <a:schemeClr val="tx1"/>
                </a:solidFill>
                <a:latin typeface="Arial" charset="0"/>
                <a:ea typeface="ＭＳ Ｐゴシック" charset="-128"/>
                <a:cs typeface="Arial" charset="0"/>
              </a:defRPr>
            </a:lvl4pPr>
            <a:lvl5pPr marL="2057400" indent="-228600">
              <a:spcBef>
                <a:spcPct val="20000"/>
              </a:spcBef>
              <a:buChar char="»"/>
              <a:defRPr sz="1200" b="1">
                <a:solidFill>
                  <a:schemeClr val="tx1"/>
                </a:solidFill>
                <a:latin typeface="Arial" charset="0"/>
                <a:ea typeface="ＭＳ Ｐゴシック"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charset="-128"/>
                <a:cs typeface="Arial" charset="0"/>
              </a:defRPr>
            </a:lvl9pPr>
          </a:lstStyle>
          <a:p>
            <a:pPr algn="r" eaLnBrk="1" hangingPunct="1">
              <a:spcBef>
                <a:spcPct val="0"/>
              </a:spcBef>
              <a:buFontTx/>
              <a:buNone/>
            </a:pPr>
            <a:r>
              <a:rPr lang="en-US" altLang="en-US" sz="1400" b="0" dirty="0" err="1" smtClean="0"/>
              <a:t>Thangaratinam</a:t>
            </a:r>
            <a:r>
              <a:rPr lang="en-US" altLang="en-US" sz="1400" b="0" dirty="0" smtClean="0"/>
              <a:t> et al, </a:t>
            </a:r>
            <a:r>
              <a:rPr lang="en-US" altLang="en-US" sz="1400" b="0" dirty="0"/>
              <a:t>Lancet 2012: </a:t>
            </a:r>
            <a:r>
              <a:rPr lang="en-US" altLang="en-US" sz="1400" b="0" dirty="0" smtClean="0"/>
              <a:t>2049</a:t>
            </a:r>
          </a:p>
        </p:txBody>
      </p:sp>
    </p:spTree>
    <p:extLst>
      <p:ext uri="{BB962C8B-B14F-4D97-AF65-F5344CB8AC3E}">
        <p14:creationId xmlns:p14="http://schemas.microsoft.com/office/powerpoint/2010/main" val="5759339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ccs_powerpoint">
  <a:themeElements>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cs_powerpoint">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cs_powerpoint">
  <a:themeElements>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ccs_powerpoint">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Word Document" ma:contentTypeID="0x010100935D0C9192AD5541BC2BCE45FD8F6CAB00545FEA96FB380549966595477EE9F07D" ma:contentTypeVersion="8" ma:contentTypeDescription="blank word document" ma:contentTypeScope="" ma:versionID="4a0ba25da143398589febee280ceea40">
  <xsd:schema xmlns:xsd="http://www.w3.org/2001/XMLSchema" xmlns:p="http://schemas.microsoft.com/office/2006/metadata/properties" xmlns:ns2="37e23d34-38a2-48aa-9cf4-399f328ef37b" targetNamespace="http://schemas.microsoft.com/office/2006/metadata/properties" ma:root="true" ma:fieldsID="0dc23336597a587882cab6ea5133412a" ns2:_="">
    <xsd:import namespace="37e23d34-38a2-48aa-9cf4-399f328ef37b"/>
    <xsd:element name="properties">
      <xsd:complexType>
        <xsd:sequence>
          <xsd:element name="documentManagement">
            <xsd:complexType>
              <xsd:all>
                <xsd:element ref="ns2:CCSYear" minOccurs="0"/>
                <xsd:element ref="ns2:CCSDocument_x0020_Group" minOccurs="0"/>
                <xsd:element ref="ns2:CCSDocument_x0020_Type" minOccurs="0"/>
              </xsd:all>
            </xsd:complexType>
          </xsd:element>
        </xsd:sequence>
      </xsd:complexType>
    </xsd:element>
  </xsd:schema>
  <xsd:schema xmlns:xsd="http://www.w3.org/2001/XMLSchema" xmlns:dms="http://schemas.microsoft.com/office/2006/documentManagement/types" targetNamespace="37e23d34-38a2-48aa-9cf4-399f328ef37b" elementFormDefault="qualified">
    <xsd:import namespace="http://schemas.microsoft.com/office/2006/documentManagement/types"/>
    <xsd:element name="CCSYear" ma:index="8" nillable="true" ma:displayName="Year" ma:description="Identifies the year that the document relates to" ma:format="Dropdown" ma:internalName="CCSYear">
      <xsd:simpleType>
        <xsd:restriction base="dms:Choice">
          <xsd:enumeration value="Prior to 2008"/>
          <xsd:enumeration value="2008"/>
          <xsd:enumeration value="2009"/>
          <xsd:enumeration value="2010"/>
          <xsd:enumeration value="2011"/>
          <xsd:enumeration value="2012"/>
          <xsd:enumeration value="2013"/>
          <xsd:enumeration value="2014"/>
          <xsd:enumeration value="2015"/>
          <xsd:enumeration value="2008-2009"/>
          <xsd:enumeration value="2009-2010"/>
          <xsd:enumeration value="2010-2011"/>
          <xsd:enumeration value="2011-2012"/>
          <xsd:enumeration value="2012-2013"/>
          <xsd:enumeration value="2013-2014"/>
          <xsd:enumeration value="2014-2015"/>
          <xsd:enumeration value="2015-2016"/>
        </xsd:restriction>
      </xsd:simpleType>
    </xsd:element>
    <xsd:element name="CCSDocument_x0020_Group" ma:index="9" nillable="true" ma:displayName="Document Group" ma:description="Identifies the document group (information type) that the document belongs with&#10;" ma:format="Dropdown" ma:internalName="CCSDocument_x0020_Group">
      <xsd:simpleType>
        <xsd:restriction base="dms:Choice">
          <xsd:enumeration value="Unassigned"/>
          <xsd:enumeration value="Committee"/>
          <xsd:enumeration value="Draft"/>
          <xsd:enumeration value="External"/>
          <xsd:enumeration value="Internal"/>
          <xsd:enumeration value="Media inquiry"/>
          <xsd:enumeration value="Media Release"/>
          <xsd:enumeration value="Meeting Logistics"/>
          <xsd:enumeration value="Meeting Material"/>
          <xsd:enumeration value="Package"/>
          <xsd:enumeration value="Speaker"/>
          <xsd:enumeration value="Status"/>
        </xsd:restriction>
      </xsd:simpleType>
    </xsd:element>
    <xsd:element name="CCSDocument_x0020_Type" ma:index="10" nillable="true" ma:displayName="Document Type" ma:format="Dropdown" ma:internalName="CCSDocument_x0020_Type">
      <xsd:simpleType>
        <xsd:restriction base="dms:Choice">
          <xsd:enumeration value="Administration"/>
          <xsd:enumeration value="Communication"/>
          <xsd:enumeration value="Configuration"/>
          <xsd:enumeration value="Contract/Legal"/>
          <xsd:enumeration value="Financial"/>
          <xsd:enumeration value="Guideline"/>
          <xsd:enumeration value="List"/>
          <xsd:enumeration value="Meeting"/>
          <xsd:enumeration value="Other"/>
          <xsd:enumeration value="Policy/Procedure"/>
          <xsd:enumeration value="Position Statement"/>
          <xsd:enumeration value="Presentation/Speech"/>
          <xsd:enumeration value="Report"/>
          <xsd:enumeration value="Status"/>
          <xsd:enumeration value="Survey/Evaluation"/>
          <xsd:enumeration value="TO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47D5F8E3-725D-498B-8551-F17AFBA60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e23d34-38a2-48aa-9cf4-399f328ef37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E54E334-1A5B-489D-BB8F-D6A945FACBE2}">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31006</TotalTime>
  <Words>3836</Words>
  <Application>Microsoft Office PowerPoint</Application>
  <PresentationFormat>On-screen Show (4:3)</PresentationFormat>
  <Paragraphs>295</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1_ccs_powerpoint</vt:lpstr>
      <vt:lpstr>2_ccs_powerpoint</vt:lpstr>
      <vt:lpstr>PowerPoint Presentation</vt:lpstr>
      <vt:lpstr>CPCA/CCS 2016 Position Statement - Pulse Oximetry Screening in Newborns to Enhance Detection of Critical Congenital Heart Disease </vt:lpstr>
      <vt:lpstr>Why does this matter?</vt:lpstr>
      <vt:lpstr>Why focus on pulse oximetry?</vt:lpstr>
      <vt:lpstr>Recommendation #1</vt:lpstr>
      <vt:lpstr>Isn’t what we are doing enough?</vt:lpstr>
      <vt:lpstr>Recommendation #2</vt:lpstr>
      <vt:lpstr>Assessing pulse oximetry as a tool</vt:lpstr>
      <vt:lpstr>Recommendation #3</vt:lpstr>
      <vt:lpstr>What about false negative results?</vt:lpstr>
      <vt:lpstr>Recommendation #4</vt:lpstr>
      <vt:lpstr>PowerPoint Presentation</vt:lpstr>
      <vt:lpstr>Comparing two limbs can be confusing</vt:lpstr>
      <vt:lpstr>Recommendation #5</vt:lpstr>
      <vt:lpstr>What are the critics saying?</vt:lpstr>
      <vt:lpstr>Implementation priorities</vt:lpstr>
      <vt:lpstr>In summary…</vt:lpstr>
      <vt:lpstr>Summary of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SUNERGIA</dc:creator>
  <cp:lastModifiedBy>Brittany Forrest</cp:lastModifiedBy>
  <cp:revision>230</cp:revision>
  <cp:lastPrinted>2016-10-24T10:28:49Z</cp:lastPrinted>
  <dcterms:created xsi:type="dcterms:W3CDTF">2016-11-16T17:58:15Z</dcterms:created>
  <dcterms:modified xsi:type="dcterms:W3CDTF">2017-01-13T15:58:06Z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0x010100935D0C9192AD5541BC2BCE45FD8F6CAB001112BFF5F765F2458296B0BF3E5FE6B6</vt:lpwstr>
  </property>
  <property fmtid="{D5CDD505-2E9C-101B-9397-08002B2CF9AE}" pid="4" name="CCSDocument Type">
    <vt:lpwstr/>
  </property>
  <property fmtid="{D5CDD505-2E9C-101B-9397-08002B2CF9AE}" pid="5" name="CCSDocument Group">
    <vt:lpwstr/>
  </property>
  <property fmtid="{D5CDD505-2E9C-101B-9397-08002B2CF9AE}" pid="6" name="CCSYear">
    <vt:lpwstr/>
  </property>
</Properties>
</file>