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  <p:sldMasterId id="2147483693" r:id="rId5"/>
    <p:sldMasterId id="2147483651" r:id="rId6"/>
  </p:sldMasterIdLst>
  <p:notesMasterIdLst>
    <p:notesMasterId r:id="rId105"/>
  </p:notesMasterIdLst>
  <p:handoutMasterIdLst>
    <p:handoutMasterId r:id="rId106"/>
  </p:handoutMasterIdLst>
  <p:sldIdLst>
    <p:sldId id="468" r:id="rId7"/>
    <p:sldId id="327" r:id="rId8"/>
    <p:sldId id="352" r:id="rId9"/>
    <p:sldId id="437" r:id="rId10"/>
    <p:sldId id="427" r:id="rId11"/>
    <p:sldId id="470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390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5" r:id="rId34"/>
    <p:sldId id="438" r:id="rId35"/>
    <p:sldId id="411" r:id="rId36"/>
    <p:sldId id="467" r:id="rId37"/>
    <p:sldId id="425" r:id="rId38"/>
    <p:sldId id="362" r:id="rId39"/>
    <p:sldId id="363" r:id="rId40"/>
    <p:sldId id="441" r:id="rId41"/>
    <p:sldId id="442" r:id="rId42"/>
    <p:sldId id="443" r:id="rId43"/>
    <p:sldId id="444" r:id="rId44"/>
    <p:sldId id="445" r:id="rId45"/>
    <p:sldId id="446" r:id="rId46"/>
    <p:sldId id="447" r:id="rId47"/>
    <p:sldId id="448" r:id="rId48"/>
    <p:sldId id="439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440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50" r:id="rId76"/>
    <p:sldId id="333" r:id="rId77"/>
    <p:sldId id="338" r:id="rId78"/>
    <p:sldId id="341" r:id="rId79"/>
    <p:sldId id="339" r:id="rId80"/>
    <p:sldId id="340" r:id="rId81"/>
    <p:sldId id="342" r:id="rId82"/>
    <p:sldId id="346" r:id="rId83"/>
    <p:sldId id="347" r:id="rId84"/>
    <p:sldId id="348" r:id="rId85"/>
    <p:sldId id="343" r:id="rId86"/>
    <p:sldId id="344" r:id="rId87"/>
    <p:sldId id="349" r:id="rId88"/>
    <p:sldId id="450" r:id="rId89"/>
    <p:sldId id="452" r:id="rId90"/>
    <p:sldId id="453" r:id="rId91"/>
    <p:sldId id="454" r:id="rId92"/>
    <p:sldId id="455" r:id="rId93"/>
    <p:sldId id="456" r:id="rId94"/>
    <p:sldId id="457" r:id="rId95"/>
    <p:sldId id="458" r:id="rId96"/>
    <p:sldId id="469" r:id="rId97"/>
    <p:sldId id="460" r:id="rId98"/>
    <p:sldId id="461" r:id="rId99"/>
    <p:sldId id="462" r:id="rId100"/>
    <p:sldId id="463" r:id="rId101"/>
    <p:sldId id="464" r:id="rId102"/>
    <p:sldId id="465" r:id="rId103"/>
    <p:sldId id="466" r:id="rId104"/>
  </p:sldIdLst>
  <p:sldSz cx="9144000" cy="6858000" type="screen4x3"/>
  <p:notesSz cx="7010400" cy="9296400"/>
  <p:custDataLst>
    <p:tags r:id="rId10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9C7"/>
    <a:srgbClr val="679AC5"/>
    <a:srgbClr val="67A0C8"/>
    <a:srgbClr val="6FA0C8"/>
    <a:srgbClr val="699CC8"/>
    <a:srgbClr val="6996C8"/>
    <a:srgbClr val="699AC8"/>
    <a:srgbClr val="699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4" autoAdjust="0"/>
    <p:restoredTop sz="94660"/>
  </p:normalViewPr>
  <p:slideViewPr>
    <p:cSldViewPr>
      <p:cViewPr>
        <p:scale>
          <a:sx n="118" d="100"/>
          <a:sy n="118" d="100"/>
        </p:scale>
        <p:origin x="-144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tags" Target="tags/tag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viewProps" Target="viewProp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My%20Real%20Documents%202015\Research\VANISH\Results%20VANISH\KM%20graph%20-%20primary%20outcom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72565271446299"/>
          <c:y val="0.105263157894737"/>
          <c:w val="0.82244393792881298"/>
          <c:h val="0.69998549523414999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Sheet1!$D$1</c:f>
              <c:strCache>
                <c:ptCount val="1"/>
                <c:pt idx="0">
                  <c:v>AAD</c:v>
                </c:pt>
              </c:strCache>
            </c:strRef>
          </c:tx>
          <c:spPr>
            <a:ln w="19050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xVal>
            <c:numRef>
              <c:f>Sheet1!$B$2:$B$276</c:f>
              <c:numCache>
                <c:formatCode>General</c:formatCode>
                <c:ptCount val="275"/>
                <c:pt idx="0">
                  <c:v>0</c:v>
                </c:pt>
                <c:pt idx="1">
                  <c:v>0</c:v>
                </c:pt>
                <c:pt idx="2">
                  <c:v>7.3921971252566901E-2</c:v>
                </c:pt>
                <c:pt idx="3">
                  <c:v>7.3921971252566901E-2</c:v>
                </c:pt>
                <c:pt idx="4">
                  <c:v>7.9397672826831397E-2</c:v>
                </c:pt>
                <c:pt idx="5">
                  <c:v>7.9397672826831397E-2</c:v>
                </c:pt>
                <c:pt idx="6">
                  <c:v>8.2135523613962994E-2</c:v>
                </c:pt>
                <c:pt idx="7">
                  <c:v>8.2135523613962994E-2</c:v>
                </c:pt>
                <c:pt idx="8">
                  <c:v>8.4873374401095103E-2</c:v>
                </c:pt>
                <c:pt idx="9">
                  <c:v>8.4873374401095103E-2</c:v>
                </c:pt>
                <c:pt idx="10">
                  <c:v>8.7611225188227504E-2</c:v>
                </c:pt>
                <c:pt idx="11">
                  <c:v>8.7611225188227504E-2</c:v>
                </c:pt>
                <c:pt idx="12">
                  <c:v>9.0349075975359502E-2</c:v>
                </c:pt>
                <c:pt idx="13">
                  <c:v>9.0349075975359502E-2</c:v>
                </c:pt>
                <c:pt idx="14">
                  <c:v>9.3086926762491806E-2</c:v>
                </c:pt>
                <c:pt idx="15">
                  <c:v>9.3086926762491806E-2</c:v>
                </c:pt>
                <c:pt idx="16">
                  <c:v>0.10403832991101999</c:v>
                </c:pt>
                <c:pt idx="17">
                  <c:v>0.10403832991101999</c:v>
                </c:pt>
                <c:pt idx="18">
                  <c:v>0.10677618069815201</c:v>
                </c:pt>
                <c:pt idx="19">
                  <c:v>0.10677618069815201</c:v>
                </c:pt>
                <c:pt idx="20">
                  <c:v>0.10951403148528401</c:v>
                </c:pt>
                <c:pt idx="21">
                  <c:v>0.10951403148528401</c:v>
                </c:pt>
                <c:pt idx="22">
                  <c:v>0.112251882272416</c:v>
                </c:pt>
                <c:pt idx="23">
                  <c:v>0.112251882272416</c:v>
                </c:pt>
                <c:pt idx="24">
                  <c:v>0.117727583846681</c:v>
                </c:pt>
                <c:pt idx="25">
                  <c:v>0.117727583846681</c:v>
                </c:pt>
                <c:pt idx="26">
                  <c:v>0.120465434633813</c:v>
                </c:pt>
                <c:pt idx="27">
                  <c:v>0.120465434633813</c:v>
                </c:pt>
                <c:pt idx="28">
                  <c:v>0.12867898699520899</c:v>
                </c:pt>
                <c:pt idx="29">
                  <c:v>0.12867898699520899</c:v>
                </c:pt>
                <c:pt idx="30">
                  <c:v>0.13141683778234101</c:v>
                </c:pt>
                <c:pt idx="31">
                  <c:v>0.13141683778234101</c:v>
                </c:pt>
                <c:pt idx="32">
                  <c:v>0.13415468856947299</c:v>
                </c:pt>
                <c:pt idx="33">
                  <c:v>0.13415468856947299</c:v>
                </c:pt>
                <c:pt idx="34">
                  <c:v>0.14510609171800101</c:v>
                </c:pt>
                <c:pt idx="35">
                  <c:v>0.14510609171800101</c:v>
                </c:pt>
                <c:pt idx="36">
                  <c:v>0.147843942505134</c:v>
                </c:pt>
                <c:pt idx="37">
                  <c:v>0.147843942505134</c:v>
                </c:pt>
                <c:pt idx="38">
                  <c:v>0.15879534565366199</c:v>
                </c:pt>
                <c:pt idx="39">
                  <c:v>0.15879534565366199</c:v>
                </c:pt>
                <c:pt idx="40">
                  <c:v>0.161533196440794</c:v>
                </c:pt>
                <c:pt idx="41">
                  <c:v>0.161533196440794</c:v>
                </c:pt>
                <c:pt idx="42">
                  <c:v>0.172484599589323</c:v>
                </c:pt>
                <c:pt idx="43">
                  <c:v>0.172484599589323</c:v>
                </c:pt>
                <c:pt idx="44">
                  <c:v>0.17796030116358699</c:v>
                </c:pt>
                <c:pt idx="45">
                  <c:v>0.17796030116358699</c:v>
                </c:pt>
                <c:pt idx="46">
                  <c:v>0.186173853524983</c:v>
                </c:pt>
                <c:pt idx="47">
                  <c:v>0.186173853524983</c:v>
                </c:pt>
                <c:pt idx="48">
                  <c:v>0.19438740588637901</c:v>
                </c:pt>
                <c:pt idx="49">
                  <c:v>0.19438740588637901</c:v>
                </c:pt>
                <c:pt idx="50">
                  <c:v>0.205338809034908</c:v>
                </c:pt>
                <c:pt idx="51">
                  <c:v>0.205338809034908</c:v>
                </c:pt>
                <c:pt idx="52">
                  <c:v>0.216290212183436</c:v>
                </c:pt>
                <c:pt idx="53">
                  <c:v>0.216290212183436</c:v>
                </c:pt>
                <c:pt idx="54">
                  <c:v>0.21902806297056801</c:v>
                </c:pt>
                <c:pt idx="55">
                  <c:v>0.21902806297056801</c:v>
                </c:pt>
                <c:pt idx="56">
                  <c:v>0.229979466119097</c:v>
                </c:pt>
                <c:pt idx="57">
                  <c:v>0.229979466119097</c:v>
                </c:pt>
                <c:pt idx="58">
                  <c:v>0.23271731690622899</c:v>
                </c:pt>
                <c:pt idx="59">
                  <c:v>0.23271731690622899</c:v>
                </c:pt>
                <c:pt idx="60">
                  <c:v>0.235455167693361</c:v>
                </c:pt>
                <c:pt idx="61">
                  <c:v>0.235455167693361</c:v>
                </c:pt>
                <c:pt idx="62">
                  <c:v>0.25462012320328498</c:v>
                </c:pt>
                <c:pt idx="63">
                  <c:v>0.25462012320328498</c:v>
                </c:pt>
                <c:pt idx="64">
                  <c:v>0.25735797399041899</c:v>
                </c:pt>
                <c:pt idx="65">
                  <c:v>0.25735797399041899</c:v>
                </c:pt>
                <c:pt idx="66">
                  <c:v>0.27104722792607799</c:v>
                </c:pt>
                <c:pt idx="67">
                  <c:v>0.27104722792607799</c:v>
                </c:pt>
                <c:pt idx="68">
                  <c:v>0.27926078028747597</c:v>
                </c:pt>
                <c:pt idx="69">
                  <c:v>0.27926078028747597</c:v>
                </c:pt>
                <c:pt idx="70">
                  <c:v>0.29568788501026899</c:v>
                </c:pt>
                <c:pt idx="71">
                  <c:v>0.29568788501026899</c:v>
                </c:pt>
                <c:pt idx="72">
                  <c:v>0.31759069130732398</c:v>
                </c:pt>
                <c:pt idx="73">
                  <c:v>0.31759069130732398</c:v>
                </c:pt>
                <c:pt idx="74">
                  <c:v>0.32032854209445799</c:v>
                </c:pt>
                <c:pt idx="75">
                  <c:v>0.32032854209445799</c:v>
                </c:pt>
                <c:pt idx="76">
                  <c:v>0.334017796030117</c:v>
                </c:pt>
                <c:pt idx="77">
                  <c:v>0.334017796030117</c:v>
                </c:pt>
                <c:pt idx="78">
                  <c:v>0.34223134839151198</c:v>
                </c:pt>
                <c:pt idx="79">
                  <c:v>0.34223134839151198</c:v>
                </c:pt>
                <c:pt idx="80">
                  <c:v>0.34496919917864699</c:v>
                </c:pt>
                <c:pt idx="81">
                  <c:v>0.34496919917864699</c:v>
                </c:pt>
                <c:pt idx="82">
                  <c:v>0.358658453114306</c:v>
                </c:pt>
                <c:pt idx="83">
                  <c:v>0.358658453114306</c:v>
                </c:pt>
                <c:pt idx="84">
                  <c:v>0.36139630390143801</c:v>
                </c:pt>
                <c:pt idx="85">
                  <c:v>0.36139630390143801</c:v>
                </c:pt>
                <c:pt idx="86">
                  <c:v>0.37508555783709802</c:v>
                </c:pt>
                <c:pt idx="87">
                  <c:v>0.37508555783709802</c:v>
                </c:pt>
                <c:pt idx="88">
                  <c:v>0.38877481177276002</c:v>
                </c:pt>
                <c:pt idx="89">
                  <c:v>0.38877481177276002</c:v>
                </c:pt>
                <c:pt idx="90">
                  <c:v>0.41615331964407898</c:v>
                </c:pt>
                <c:pt idx="91">
                  <c:v>0.41615331964407898</c:v>
                </c:pt>
                <c:pt idx="92">
                  <c:v>0.42984257357974198</c:v>
                </c:pt>
                <c:pt idx="93">
                  <c:v>0.42984257357974198</c:v>
                </c:pt>
                <c:pt idx="94">
                  <c:v>0.43531827515400601</c:v>
                </c:pt>
                <c:pt idx="95">
                  <c:v>0.43531827515400601</c:v>
                </c:pt>
                <c:pt idx="96">
                  <c:v>0.44079397672826798</c:v>
                </c:pt>
                <c:pt idx="97">
                  <c:v>0.44079397672826798</c:v>
                </c:pt>
                <c:pt idx="98">
                  <c:v>0.45448323066392898</c:v>
                </c:pt>
                <c:pt idx="99">
                  <c:v>0.45448323066392898</c:v>
                </c:pt>
                <c:pt idx="100">
                  <c:v>0.46817248459958899</c:v>
                </c:pt>
                <c:pt idx="101">
                  <c:v>0.46817248459958899</c:v>
                </c:pt>
                <c:pt idx="102">
                  <c:v>0.48186173853524999</c:v>
                </c:pt>
                <c:pt idx="103">
                  <c:v>0.48186173853524999</c:v>
                </c:pt>
                <c:pt idx="104">
                  <c:v>0.48459958932238201</c:v>
                </c:pt>
                <c:pt idx="105">
                  <c:v>0.48459958932238201</c:v>
                </c:pt>
                <c:pt idx="106">
                  <c:v>0.50102669404517597</c:v>
                </c:pt>
                <c:pt idx="107">
                  <c:v>0.50102669404517597</c:v>
                </c:pt>
                <c:pt idx="108">
                  <c:v>0.50376454483230404</c:v>
                </c:pt>
                <c:pt idx="109">
                  <c:v>0.50376454483230404</c:v>
                </c:pt>
                <c:pt idx="110">
                  <c:v>0.50924024640657295</c:v>
                </c:pt>
                <c:pt idx="111">
                  <c:v>0.50924024640657295</c:v>
                </c:pt>
                <c:pt idx="112">
                  <c:v>0.520191649555101</c:v>
                </c:pt>
                <c:pt idx="113">
                  <c:v>0.520191649555101</c:v>
                </c:pt>
                <c:pt idx="114">
                  <c:v>0.54483230663928905</c:v>
                </c:pt>
                <c:pt idx="115">
                  <c:v>0.54483230663928905</c:v>
                </c:pt>
                <c:pt idx="116">
                  <c:v>0.55578370978781499</c:v>
                </c:pt>
                <c:pt idx="117">
                  <c:v>0.55578370978781499</c:v>
                </c:pt>
                <c:pt idx="118">
                  <c:v>0.55852156057494695</c:v>
                </c:pt>
                <c:pt idx="119">
                  <c:v>0.55852156057494695</c:v>
                </c:pt>
                <c:pt idx="120">
                  <c:v>0.58042436687200405</c:v>
                </c:pt>
                <c:pt idx="121">
                  <c:v>0.58042436687200405</c:v>
                </c:pt>
                <c:pt idx="122">
                  <c:v>0.583162217659138</c:v>
                </c:pt>
                <c:pt idx="123">
                  <c:v>0.583162217659138</c:v>
                </c:pt>
                <c:pt idx="124">
                  <c:v>0.58590006844626796</c:v>
                </c:pt>
                <c:pt idx="125">
                  <c:v>0.58590006844626796</c:v>
                </c:pt>
                <c:pt idx="126">
                  <c:v>0.59411362080766295</c:v>
                </c:pt>
                <c:pt idx="127">
                  <c:v>0.59411362080766295</c:v>
                </c:pt>
                <c:pt idx="128">
                  <c:v>0.61327857631759297</c:v>
                </c:pt>
                <c:pt idx="129">
                  <c:v>0.61327857631759297</c:v>
                </c:pt>
                <c:pt idx="130">
                  <c:v>0.62422997946612102</c:v>
                </c:pt>
                <c:pt idx="131">
                  <c:v>0.62422997946612102</c:v>
                </c:pt>
                <c:pt idx="132">
                  <c:v>0.63518138261464896</c:v>
                </c:pt>
                <c:pt idx="133">
                  <c:v>0.63518138261464896</c:v>
                </c:pt>
                <c:pt idx="134">
                  <c:v>0.66529774127310204</c:v>
                </c:pt>
                <c:pt idx="135">
                  <c:v>0.66529774127310204</c:v>
                </c:pt>
                <c:pt idx="136">
                  <c:v>0.681724845995895</c:v>
                </c:pt>
                <c:pt idx="137">
                  <c:v>0.681724845995895</c:v>
                </c:pt>
                <c:pt idx="138">
                  <c:v>0.68993839835728998</c:v>
                </c:pt>
                <c:pt idx="139">
                  <c:v>0.68993839835728998</c:v>
                </c:pt>
                <c:pt idx="140">
                  <c:v>0.72553045859000898</c:v>
                </c:pt>
                <c:pt idx="141">
                  <c:v>0.72553045859000898</c:v>
                </c:pt>
                <c:pt idx="142">
                  <c:v>0.72826830937713705</c:v>
                </c:pt>
                <c:pt idx="143">
                  <c:v>0.72826830937713705</c:v>
                </c:pt>
                <c:pt idx="144">
                  <c:v>0.731006160164271</c:v>
                </c:pt>
                <c:pt idx="145">
                  <c:v>0.731006160164271</c:v>
                </c:pt>
                <c:pt idx="146">
                  <c:v>0.73648186173853503</c:v>
                </c:pt>
                <c:pt idx="147">
                  <c:v>0.73648186173853503</c:v>
                </c:pt>
                <c:pt idx="148">
                  <c:v>0.73921971252566898</c:v>
                </c:pt>
                <c:pt idx="149">
                  <c:v>0.73921971252566898</c:v>
                </c:pt>
                <c:pt idx="150">
                  <c:v>0.75564681724846405</c:v>
                </c:pt>
                <c:pt idx="151">
                  <c:v>0.75564681724846405</c:v>
                </c:pt>
                <c:pt idx="152">
                  <c:v>0.76112251882272397</c:v>
                </c:pt>
                <c:pt idx="153">
                  <c:v>0.76112251882272397</c:v>
                </c:pt>
                <c:pt idx="154">
                  <c:v>0.77754962354551904</c:v>
                </c:pt>
                <c:pt idx="155">
                  <c:v>0.77754962354551904</c:v>
                </c:pt>
                <c:pt idx="156">
                  <c:v>0.78302532511978296</c:v>
                </c:pt>
                <c:pt idx="157">
                  <c:v>0.78302532511978296</c:v>
                </c:pt>
                <c:pt idx="158">
                  <c:v>0.83230663928815996</c:v>
                </c:pt>
                <c:pt idx="159">
                  <c:v>0.83230663928815996</c:v>
                </c:pt>
                <c:pt idx="160">
                  <c:v>0.83778234086242098</c:v>
                </c:pt>
                <c:pt idx="161">
                  <c:v>0.83778234086242098</c:v>
                </c:pt>
                <c:pt idx="162">
                  <c:v>0.85694729637234901</c:v>
                </c:pt>
                <c:pt idx="163">
                  <c:v>0.85694729637234901</c:v>
                </c:pt>
                <c:pt idx="164">
                  <c:v>0.88706365503080098</c:v>
                </c:pt>
                <c:pt idx="165">
                  <c:v>0.88706365503080098</c:v>
                </c:pt>
                <c:pt idx="166">
                  <c:v>0.89527720739219896</c:v>
                </c:pt>
                <c:pt idx="167">
                  <c:v>0.89527720739219896</c:v>
                </c:pt>
                <c:pt idx="168">
                  <c:v>0.90075290896645899</c:v>
                </c:pt>
                <c:pt idx="169">
                  <c:v>0.90075290896645899</c:v>
                </c:pt>
                <c:pt idx="170">
                  <c:v>0.91170431211499203</c:v>
                </c:pt>
                <c:pt idx="171">
                  <c:v>0.91170431211499203</c:v>
                </c:pt>
                <c:pt idx="172">
                  <c:v>0.96372347707050299</c:v>
                </c:pt>
                <c:pt idx="173">
                  <c:v>0.96372347707050299</c:v>
                </c:pt>
                <c:pt idx="174">
                  <c:v>0.96646132785762995</c:v>
                </c:pt>
                <c:pt idx="175">
                  <c:v>0.96646132785762995</c:v>
                </c:pt>
                <c:pt idx="176">
                  <c:v>0.977412731006158</c:v>
                </c:pt>
                <c:pt idx="177">
                  <c:v>0.977412731006158</c:v>
                </c:pt>
                <c:pt idx="178">
                  <c:v>1.0020533880903499</c:v>
                </c:pt>
                <c:pt idx="179">
                  <c:v>1.0020533880903499</c:v>
                </c:pt>
                <c:pt idx="180">
                  <c:v>1.0513347022587261</c:v>
                </c:pt>
                <c:pt idx="181">
                  <c:v>1.0513347022587261</c:v>
                </c:pt>
                <c:pt idx="182">
                  <c:v>1.0568104038329911</c:v>
                </c:pt>
                <c:pt idx="183">
                  <c:v>1.0568104038329911</c:v>
                </c:pt>
                <c:pt idx="184">
                  <c:v>1.1115674195756331</c:v>
                </c:pt>
                <c:pt idx="185">
                  <c:v>1.1115674195756331</c:v>
                </c:pt>
                <c:pt idx="186">
                  <c:v>1.1143052703627661</c:v>
                </c:pt>
                <c:pt idx="187">
                  <c:v>1.1143052703627661</c:v>
                </c:pt>
                <c:pt idx="188">
                  <c:v>1.1553730321697471</c:v>
                </c:pt>
                <c:pt idx="189">
                  <c:v>1.1553730321697471</c:v>
                </c:pt>
                <c:pt idx="190">
                  <c:v>1.1718001368925399</c:v>
                </c:pt>
                <c:pt idx="191">
                  <c:v>1.1718001368925399</c:v>
                </c:pt>
                <c:pt idx="192">
                  <c:v>1.2046543463381241</c:v>
                </c:pt>
                <c:pt idx="193">
                  <c:v>1.2046543463381241</c:v>
                </c:pt>
                <c:pt idx="194">
                  <c:v>1.23750855578371</c:v>
                </c:pt>
                <c:pt idx="195">
                  <c:v>1.23750855578371</c:v>
                </c:pt>
                <c:pt idx="196">
                  <c:v>1.2648870636550349</c:v>
                </c:pt>
                <c:pt idx="197">
                  <c:v>1.2648870636550349</c:v>
                </c:pt>
                <c:pt idx="198">
                  <c:v>1.2950034223134841</c:v>
                </c:pt>
                <c:pt idx="199">
                  <c:v>1.2950034223134841</c:v>
                </c:pt>
                <c:pt idx="200">
                  <c:v>1.314168377823409</c:v>
                </c:pt>
                <c:pt idx="201">
                  <c:v>1.314168377823409</c:v>
                </c:pt>
                <c:pt idx="202">
                  <c:v>1.3223819301848061</c:v>
                </c:pt>
                <c:pt idx="203">
                  <c:v>1.3223819301848061</c:v>
                </c:pt>
                <c:pt idx="204">
                  <c:v>1.333333333333333</c:v>
                </c:pt>
                <c:pt idx="205">
                  <c:v>1.333333333333333</c:v>
                </c:pt>
                <c:pt idx="206">
                  <c:v>1.3442847364818651</c:v>
                </c:pt>
                <c:pt idx="207">
                  <c:v>1.3442847364818651</c:v>
                </c:pt>
                <c:pt idx="208">
                  <c:v>1.371663244353182</c:v>
                </c:pt>
                <c:pt idx="209">
                  <c:v>1.371663244353182</c:v>
                </c:pt>
                <c:pt idx="210">
                  <c:v>1.390828199863108</c:v>
                </c:pt>
                <c:pt idx="211">
                  <c:v>1.390828199863108</c:v>
                </c:pt>
                <c:pt idx="212">
                  <c:v>1.3935660506502401</c:v>
                </c:pt>
                <c:pt idx="213">
                  <c:v>1.3935660506502401</c:v>
                </c:pt>
                <c:pt idx="214">
                  <c:v>1.44558521560575</c:v>
                </c:pt>
                <c:pt idx="215">
                  <c:v>1.44558521560575</c:v>
                </c:pt>
                <c:pt idx="216">
                  <c:v>1.5112936344969199</c:v>
                </c:pt>
                <c:pt idx="217">
                  <c:v>1.5112936344969199</c:v>
                </c:pt>
                <c:pt idx="218">
                  <c:v>1.5304585900068459</c:v>
                </c:pt>
                <c:pt idx="219">
                  <c:v>1.5304585900068459</c:v>
                </c:pt>
                <c:pt idx="220">
                  <c:v>1.59616700889802</c:v>
                </c:pt>
                <c:pt idx="221">
                  <c:v>1.59616700889802</c:v>
                </c:pt>
                <c:pt idx="222">
                  <c:v>1.6043805612594151</c:v>
                </c:pt>
                <c:pt idx="223">
                  <c:v>1.6043805612594151</c:v>
                </c:pt>
                <c:pt idx="224">
                  <c:v>1.620807665982207</c:v>
                </c:pt>
                <c:pt idx="225">
                  <c:v>1.620807665982207</c:v>
                </c:pt>
                <c:pt idx="226">
                  <c:v>1.656399726214921</c:v>
                </c:pt>
                <c:pt idx="227">
                  <c:v>1.656399726214921</c:v>
                </c:pt>
                <c:pt idx="228">
                  <c:v>1.6974674880219041</c:v>
                </c:pt>
                <c:pt idx="229">
                  <c:v>1.6974674880219041</c:v>
                </c:pt>
                <c:pt idx="230">
                  <c:v>1.741273100616018</c:v>
                </c:pt>
                <c:pt idx="231">
                  <c:v>1.741273100616018</c:v>
                </c:pt>
                <c:pt idx="232">
                  <c:v>1.7604380561259421</c:v>
                </c:pt>
                <c:pt idx="233">
                  <c:v>1.7604380561259421</c:v>
                </c:pt>
                <c:pt idx="234">
                  <c:v>1.9247091033538679</c:v>
                </c:pt>
                <c:pt idx="235">
                  <c:v>1.9247091033538679</c:v>
                </c:pt>
                <c:pt idx="236">
                  <c:v>1.965776865160848</c:v>
                </c:pt>
                <c:pt idx="237">
                  <c:v>1.965776865160848</c:v>
                </c:pt>
                <c:pt idx="238">
                  <c:v>2.0533880903490762</c:v>
                </c:pt>
                <c:pt idx="239">
                  <c:v>2.0533880903490762</c:v>
                </c:pt>
                <c:pt idx="240">
                  <c:v>2.1163586584531142</c:v>
                </c:pt>
                <c:pt idx="241">
                  <c:v>2.1163586584531142</c:v>
                </c:pt>
                <c:pt idx="242">
                  <c:v>2.1382614647501712</c:v>
                </c:pt>
                <c:pt idx="243">
                  <c:v>2.1382614647501712</c:v>
                </c:pt>
                <c:pt idx="244">
                  <c:v>2.1546885694729641</c:v>
                </c:pt>
                <c:pt idx="245">
                  <c:v>2.1546885694729641</c:v>
                </c:pt>
                <c:pt idx="246">
                  <c:v>2.2039698836413479</c:v>
                </c:pt>
                <c:pt idx="247">
                  <c:v>2.2039698836413479</c:v>
                </c:pt>
                <c:pt idx="248">
                  <c:v>2.321697467488022</c:v>
                </c:pt>
                <c:pt idx="249">
                  <c:v>2.321697467488022</c:v>
                </c:pt>
                <c:pt idx="250">
                  <c:v>2.472279260780279</c:v>
                </c:pt>
                <c:pt idx="251">
                  <c:v>2.472279260780279</c:v>
                </c:pt>
                <c:pt idx="252">
                  <c:v>2.4969199178644761</c:v>
                </c:pt>
                <c:pt idx="253">
                  <c:v>2.4969199178644761</c:v>
                </c:pt>
                <c:pt idx="254">
                  <c:v>2.5845311430527098</c:v>
                </c:pt>
                <c:pt idx="255">
                  <c:v>2.5845311430527098</c:v>
                </c:pt>
                <c:pt idx="256">
                  <c:v>2.7761806981519568</c:v>
                </c:pt>
                <c:pt idx="257">
                  <c:v>2.7761806981519568</c:v>
                </c:pt>
                <c:pt idx="258">
                  <c:v>2.9240246406570898</c:v>
                </c:pt>
                <c:pt idx="259">
                  <c:v>2.9240246406570898</c:v>
                </c:pt>
                <c:pt idx="260">
                  <c:v>2.956878850102663</c:v>
                </c:pt>
                <c:pt idx="261">
                  <c:v>2.956878850102663</c:v>
                </c:pt>
                <c:pt idx="262">
                  <c:v>3.0253251197809732</c:v>
                </c:pt>
                <c:pt idx="263">
                  <c:v>3.0253251197809732</c:v>
                </c:pt>
                <c:pt idx="264">
                  <c:v>3.0499657768651609</c:v>
                </c:pt>
                <c:pt idx="265">
                  <c:v>3.0499657768651609</c:v>
                </c:pt>
                <c:pt idx="266">
                  <c:v>3.1266255989048601</c:v>
                </c:pt>
                <c:pt idx="267">
                  <c:v>3.1266255989048601</c:v>
                </c:pt>
                <c:pt idx="268">
                  <c:v>3.178644763860369</c:v>
                </c:pt>
                <c:pt idx="269">
                  <c:v>3.178644763860369</c:v>
                </c:pt>
                <c:pt idx="270">
                  <c:v>3.3538672142368231</c:v>
                </c:pt>
                <c:pt idx="271">
                  <c:v>3.3538672142368231</c:v>
                </c:pt>
                <c:pt idx="272">
                  <c:v>3.852156057494859</c:v>
                </c:pt>
                <c:pt idx="273">
                  <c:v>3.852156057494859</c:v>
                </c:pt>
                <c:pt idx="274">
                  <c:v>4</c:v>
                </c:pt>
              </c:numCache>
            </c:numRef>
          </c:xVal>
          <c:yVal>
            <c:numRef>
              <c:f>Sheet1!$D$2:$D$276</c:f>
              <c:numCache>
                <c:formatCode>General</c:formatCode>
                <c:ptCount val="27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0.99209999999999998</c:v>
                </c:pt>
                <c:pt idx="4">
                  <c:v>0.99209999999999998</c:v>
                </c:pt>
                <c:pt idx="5">
                  <c:v>0.98429999999999795</c:v>
                </c:pt>
                <c:pt idx="6">
                  <c:v>0.98429999999999795</c:v>
                </c:pt>
                <c:pt idx="7">
                  <c:v>0.98429999999999795</c:v>
                </c:pt>
                <c:pt idx="8">
                  <c:v>0.98429999999999795</c:v>
                </c:pt>
                <c:pt idx="9">
                  <c:v>0.96850000000000003</c:v>
                </c:pt>
                <c:pt idx="10">
                  <c:v>0.96850000000000003</c:v>
                </c:pt>
                <c:pt idx="11">
                  <c:v>0.94490000000000196</c:v>
                </c:pt>
                <c:pt idx="12">
                  <c:v>0.94490000000000196</c:v>
                </c:pt>
                <c:pt idx="13">
                  <c:v>0.93700000000000105</c:v>
                </c:pt>
                <c:pt idx="14">
                  <c:v>0.93700000000000105</c:v>
                </c:pt>
                <c:pt idx="15">
                  <c:v>0.92910000000000004</c:v>
                </c:pt>
                <c:pt idx="16">
                  <c:v>0.92910000000000004</c:v>
                </c:pt>
                <c:pt idx="17">
                  <c:v>0.92910000000000004</c:v>
                </c:pt>
                <c:pt idx="18">
                  <c:v>0.92910000000000004</c:v>
                </c:pt>
                <c:pt idx="19">
                  <c:v>0.92130000000000001</c:v>
                </c:pt>
                <c:pt idx="20">
                  <c:v>0.92130000000000001</c:v>
                </c:pt>
                <c:pt idx="21">
                  <c:v>0.90549999999999997</c:v>
                </c:pt>
                <c:pt idx="22">
                  <c:v>0.90549999999999997</c:v>
                </c:pt>
                <c:pt idx="23">
                  <c:v>0.90549999999999997</c:v>
                </c:pt>
                <c:pt idx="24">
                  <c:v>0.90549999999999997</c:v>
                </c:pt>
                <c:pt idx="25">
                  <c:v>0.90549999999999997</c:v>
                </c:pt>
                <c:pt idx="26">
                  <c:v>0.90549999999999997</c:v>
                </c:pt>
                <c:pt idx="27">
                  <c:v>0.89760000000000095</c:v>
                </c:pt>
                <c:pt idx="28">
                  <c:v>0.89760000000000095</c:v>
                </c:pt>
                <c:pt idx="29">
                  <c:v>0.88190000000000002</c:v>
                </c:pt>
                <c:pt idx="30">
                  <c:v>0.88190000000000002</c:v>
                </c:pt>
                <c:pt idx="31">
                  <c:v>0.88190000000000002</c:v>
                </c:pt>
                <c:pt idx="32">
                  <c:v>0.88190000000000002</c:v>
                </c:pt>
                <c:pt idx="33">
                  <c:v>0.874000000000002</c:v>
                </c:pt>
                <c:pt idx="34">
                  <c:v>0.874000000000002</c:v>
                </c:pt>
                <c:pt idx="35">
                  <c:v>0.874000000000002</c:v>
                </c:pt>
                <c:pt idx="36">
                  <c:v>0.874000000000002</c:v>
                </c:pt>
                <c:pt idx="37">
                  <c:v>0.86610000000000198</c:v>
                </c:pt>
                <c:pt idx="38">
                  <c:v>0.86610000000000198</c:v>
                </c:pt>
                <c:pt idx="39">
                  <c:v>0.86610000000000198</c:v>
                </c:pt>
                <c:pt idx="40">
                  <c:v>0.86610000000000198</c:v>
                </c:pt>
                <c:pt idx="41">
                  <c:v>0.84250000000000003</c:v>
                </c:pt>
                <c:pt idx="42">
                  <c:v>0.84250000000000003</c:v>
                </c:pt>
                <c:pt idx="43">
                  <c:v>0.83460000000000201</c:v>
                </c:pt>
                <c:pt idx="44">
                  <c:v>0.83460000000000201</c:v>
                </c:pt>
                <c:pt idx="45">
                  <c:v>0.83460000000000201</c:v>
                </c:pt>
                <c:pt idx="46">
                  <c:v>0.83460000000000201</c:v>
                </c:pt>
                <c:pt idx="47">
                  <c:v>0.82680000000000198</c:v>
                </c:pt>
                <c:pt idx="48">
                  <c:v>0.82680000000000198</c:v>
                </c:pt>
                <c:pt idx="49">
                  <c:v>0.81890000000000196</c:v>
                </c:pt>
                <c:pt idx="50">
                  <c:v>0.81890000000000196</c:v>
                </c:pt>
                <c:pt idx="51">
                  <c:v>0.81890000000000196</c:v>
                </c:pt>
                <c:pt idx="52">
                  <c:v>0.81890000000000196</c:v>
                </c:pt>
                <c:pt idx="53">
                  <c:v>0.81100000000000005</c:v>
                </c:pt>
                <c:pt idx="54">
                  <c:v>0.81100000000000005</c:v>
                </c:pt>
                <c:pt idx="55">
                  <c:v>0.80310000000000004</c:v>
                </c:pt>
                <c:pt idx="56">
                  <c:v>0.80310000000000004</c:v>
                </c:pt>
                <c:pt idx="57">
                  <c:v>0.80310000000000004</c:v>
                </c:pt>
                <c:pt idx="58">
                  <c:v>0.80310000000000004</c:v>
                </c:pt>
                <c:pt idx="59">
                  <c:v>0.79530000000000001</c:v>
                </c:pt>
                <c:pt idx="60">
                  <c:v>0.79530000000000001</c:v>
                </c:pt>
                <c:pt idx="61">
                  <c:v>0.79530000000000001</c:v>
                </c:pt>
                <c:pt idx="62">
                  <c:v>0.79530000000000001</c:v>
                </c:pt>
                <c:pt idx="63">
                  <c:v>0.79530000000000001</c:v>
                </c:pt>
                <c:pt idx="64">
                  <c:v>0.79530000000000001</c:v>
                </c:pt>
                <c:pt idx="65">
                  <c:v>0.7873</c:v>
                </c:pt>
                <c:pt idx="66">
                  <c:v>0.7873</c:v>
                </c:pt>
                <c:pt idx="67">
                  <c:v>0.77939999999999998</c:v>
                </c:pt>
                <c:pt idx="68">
                  <c:v>0.77939999999999998</c:v>
                </c:pt>
                <c:pt idx="69">
                  <c:v>0.77139999999999997</c:v>
                </c:pt>
                <c:pt idx="70">
                  <c:v>0.77139999999999997</c:v>
                </c:pt>
                <c:pt idx="71">
                  <c:v>0.76350000000000195</c:v>
                </c:pt>
                <c:pt idx="72">
                  <c:v>0.76350000000000195</c:v>
                </c:pt>
                <c:pt idx="73">
                  <c:v>0.75550000000000095</c:v>
                </c:pt>
                <c:pt idx="74">
                  <c:v>0.75550000000000095</c:v>
                </c:pt>
                <c:pt idx="75">
                  <c:v>0.75550000000000095</c:v>
                </c:pt>
                <c:pt idx="76">
                  <c:v>0.75550000000000095</c:v>
                </c:pt>
                <c:pt idx="77">
                  <c:v>0.74760000000000204</c:v>
                </c:pt>
                <c:pt idx="78">
                  <c:v>0.74760000000000204</c:v>
                </c:pt>
                <c:pt idx="79">
                  <c:v>0.73960000000000203</c:v>
                </c:pt>
                <c:pt idx="80">
                  <c:v>0.73960000000000203</c:v>
                </c:pt>
                <c:pt idx="81">
                  <c:v>0.73170000000000202</c:v>
                </c:pt>
                <c:pt idx="82">
                  <c:v>0.73170000000000202</c:v>
                </c:pt>
                <c:pt idx="83">
                  <c:v>0.72370000000000201</c:v>
                </c:pt>
                <c:pt idx="84">
                  <c:v>0.72370000000000201</c:v>
                </c:pt>
                <c:pt idx="85">
                  <c:v>0.72370000000000201</c:v>
                </c:pt>
                <c:pt idx="86">
                  <c:v>0.72370000000000201</c:v>
                </c:pt>
                <c:pt idx="87">
                  <c:v>0.715700000000002</c:v>
                </c:pt>
                <c:pt idx="88">
                  <c:v>0.715700000000002</c:v>
                </c:pt>
                <c:pt idx="89">
                  <c:v>0.70780000000000198</c:v>
                </c:pt>
                <c:pt idx="90">
                  <c:v>0.70780000000000198</c:v>
                </c:pt>
                <c:pt idx="91">
                  <c:v>0.70780000000000198</c:v>
                </c:pt>
                <c:pt idx="92">
                  <c:v>0.70780000000000198</c:v>
                </c:pt>
                <c:pt idx="93">
                  <c:v>0.69980000000000198</c:v>
                </c:pt>
                <c:pt idx="94">
                  <c:v>0.69980000000000198</c:v>
                </c:pt>
                <c:pt idx="95">
                  <c:v>0.69190000000000196</c:v>
                </c:pt>
                <c:pt idx="96">
                  <c:v>0.69190000000000196</c:v>
                </c:pt>
                <c:pt idx="97">
                  <c:v>0.67600000000000204</c:v>
                </c:pt>
                <c:pt idx="98">
                  <c:v>0.67600000000000204</c:v>
                </c:pt>
                <c:pt idx="99">
                  <c:v>0.66800000000000204</c:v>
                </c:pt>
                <c:pt idx="100">
                  <c:v>0.66800000000000204</c:v>
                </c:pt>
                <c:pt idx="101">
                  <c:v>0.66800000000000204</c:v>
                </c:pt>
                <c:pt idx="102">
                  <c:v>0.66800000000000204</c:v>
                </c:pt>
                <c:pt idx="103">
                  <c:v>0.66010000000000202</c:v>
                </c:pt>
                <c:pt idx="104">
                  <c:v>0.66010000000000202</c:v>
                </c:pt>
                <c:pt idx="105">
                  <c:v>0.66010000000000202</c:v>
                </c:pt>
                <c:pt idx="106">
                  <c:v>0.66010000000000202</c:v>
                </c:pt>
                <c:pt idx="107">
                  <c:v>0.66010000000000202</c:v>
                </c:pt>
                <c:pt idx="108">
                  <c:v>0.66010000000000202</c:v>
                </c:pt>
                <c:pt idx="109">
                  <c:v>0.66010000000000202</c:v>
                </c:pt>
                <c:pt idx="110">
                  <c:v>0.66010000000000202</c:v>
                </c:pt>
                <c:pt idx="111">
                  <c:v>0.66010000000000202</c:v>
                </c:pt>
                <c:pt idx="112">
                  <c:v>0.66010000000000202</c:v>
                </c:pt>
                <c:pt idx="113">
                  <c:v>0.64360000000000095</c:v>
                </c:pt>
                <c:pt idx="114">
                  <c:v>0.64360000000000095</c:v>
                </c:pt>
                <c:pt idx="115">
                  <c:v>0.63530000000000197</c:v>
                </c:pt>
                <c:pt idx="116">
                  <c:v>0.63530000000000197</c:v>
                </c:pt>
                <c:pt idx="117">
                  <c:v>0.62710000000000199</c:v>
                </c:pt>
                <c:pt idx="118">
                  <c:v>0.62710000000000199</c:v>
                </c:pt>
                <c:pt idx="119">
                  <c:v>0.62710000000000199</c:v>
                </c:pt>
                <c:pt idx="120">
                  <c:v>0.62710000000000199</c:v>
                </c:pt>
                <c:pt idx="121">
                  <c:v>0.62710000000000199</c:v>
                </c:pt>
                <c:pt idx="122">
                  <c:v>0.62710000000000199</c:v>
                </c:pt>
                <c:pt idx="123">
                  <c:v>0.62710000000000199</c:v>
                </c:pt>
                <c:pt idx="124">
                  <c:v>0.62710000000000199</c:v>
                </c:pt>
                <c:pt idx="125">
                  <c:v>0.62710000000000199</c:v>
                </c:pt>
                <c:pt idx="126">
                  <c:v>0.62710000000000199</c:v>
                </c:pt>
                <c:pt idx="127">
                  <c:v>0.61880000000000202</c:v>
                </c:pt>
                <c:pt idx="128">
                  <c:v>0.61880000000000202</c:v>
                </c:pt>
                <c:pt idx="129">
                  <c:v>0.61880000000000202</c:v>
                </c:pt>
                <c:pt idx="130">
                  <c:v>0.61880000000000202</c:v>
                </c:pt>
                <c:pt idx="131">
                  <c:v>0.61060000000000203</c:v>
                </c:pt>
                <c:pt idx="132">
                  <c:v>0.61060000000000203</c:v>
                </c:pt>
                <c:pt idx="133">
                  <c:v>0.60230000000000095</c:v>
                </c:pt>
                <c:pt idx="134">
                  <c:v>0.60230000000000095</c:v>
                </c:pt>
                <c:pt idx="135">
                  <c:v>0.60230000000000095</c:v>
                </c:pt>
                <c:pt idx="136">
                  <c:v>0.60230000000000095</c:v>
                </c:pt>
                <c:pt idx="137">
                  <c:v>0.59409999999999996</c:v>
                </c:pt>
                <c:pt idx="138">
                  <c:v>0.59409999999999996</c:v>
                </c:pt>
                <c:pt idx="139">
                  <c:v>0.59409999999999996</c:v>
                </c:pt>
                <c:pt idx="140">
                  <c:v>0.59409999999999996</c:v>
                </c:pt>
                <c:pt idx="141">
                  <c:v>0.577600000000002</c:v>
                </c:pt>
                <c:pt idx="142">
                  <c:v>0.577600000000002</c:v>
                </c:pt>
                <c:pt idx="143">
                  <c:v>0.577600000000002</c:v>
                </c:pt>
                <c:pt idx="144">
                  <c:v>0.577600000000002</c:v>
                </c:pt>
                <c:pt idx="145">
                  <c:v>0.56930000000000003</c:v>
                </c:pt>
                <c:pt idx="146">
                  <c:v>0.56930000000000003</c:v>
                </c:pt>
                <c:pt idx="147">
                  <c:v>0.56930000000000003</c:v>
                </c:pt>
                <c:pt idx="148">
                  <c:v>0.56930000000000003</c:v>
                </c:pt>
                <c:pt idx="149">
                  <c:v>0.56930000000000003</c:v>
                </c:pt>
                <c:pt idx="150">
                  <c:v>0.56930000000000003</c:v>
                </c:pt>
                <c:pt idx="151">
                  <c:v>0.56110000000000004</c:v>
                </c:pt>
                <c:pt idx="152">
                  <c:v>0.56110000000000004</c:v>
                </c:pt>
                <c:pt idx="153">
                  <c:v>0.55280000000000196</c:v>
                </c:pt>
                <c:pt idx="154">
                  <c:v>0.55280000000000196</c:v>
                </c:pt>
                <c:pt idx="155">
                  <c:v>0.54460000000000097</c:v>
                </c:pt>
                <c:pt idx="156">
                  <c:v>0.54460000000000097</c:v>
                </c:pt>
                <c:pt idx="157">
                  <c:v>0.54460000000000097</c:v>
                </c:pt>
                <c:pt idx="158">
                  <c:v>0.54460000000000097</c:v>
                </c:pt>
                <c:pt idx="159">
                  <c:v>0.54460000000000097</c:v>
                </c:pt>
                <c:pt idx="160">
                  <c:v>0.54460000000000097</c:v>
                </c:pt>
                <c:pt idx="161">
                  <c:v>0.54460000000000097</c:v>
                </c:pt>
                <c:pt idx="162">
                  <c:v>0.54460000000000097</c:v>
                </c:pt>
                <c:pt idx="163">
                  <c:v>0.54460000000000097</c:v>
                </c:pt>
                <c:pt idx="164">
                  <c:v>0.54460000000000097</c:v>
                </c:pt>
                <c:pt idx="165">
                  <c:v>0.54460000000000097</c:v>
                </c:pt>
                <c:pt idx="166">
                  <c:v>0.54460000000000097</c:v>
                </c:pt>
                <c:pt idx="167">
                  <c:v>0.5363</c:v>
                </c:pt>
                <c:pt idx="168">
                  <c:v>0.5363</c:v>
                </c:pt>
                <c:pt idx="169">
                  <c:v>0.52810000000000001</c:v>
                </c:pt>
                <c:pt idx="170">
                  <c:v>0.52810000000000001</c:v>
                </c:pt>
                <c:pt idx="171">
                  <c:v>0.51980000000000004</c:v>
                </c:pt>
                <c:pt idx="172">
                  <c:v>0.51980000000000004</c:v>
                </c:pt>
                <c:pt idx="173">
                  <c:v>0.51160000000000005</c:v>
                </c:pt>
                <c:pt idx="174">
                  <c:v>0.51160000000000005</c:v>
                </c:pt>
                <c:pt idx="175">
                  <c:v>0.51160000000000005</c:v>
                </c:pt>
                <c:pt idx="176">
                  <c:v>0.51160000000000005</c:v>
                </c:pt>
                <c:pt idx="177">
                  <c:v>0.50329999999999997</c:v>
                </c:pt>
                <c:pt idx="178">
                  <c:v>0.50329999999999997</c:v>
                </c:pt>
                <c:pt idx="179">
                  <c:v>0.49509999999999998</c:v>
                </c:pt>
                <c:pt idx="180">
                  <c:v>0.49509999999999998</c:v>
                </c:pt>
                <c:pt idx="181">
                  <c:v>0.47770000000000001</c:v>
                </c:pt>
                <c:pt idx="182">
                  <c:v>0.47770000000000001</c:v>
                </c:pt>
                <c:pt idx="183">
                  <c:v>0.47770000000000001</c:v>
                </c:pt>
                <c:pt idx="184">
                  <c:v>0.47770000000000001</c:v>
                </c:pt>
                <c:pt idx="185">
                  <c:v>0.47770000000000001</c:v>
                </c:pt>
                <c:pt idx="186">
                  <c:v>0.47770000000000001</c:v>
                </c:pt>
                <c:pt idx="187">
                  <c:v>0.47770000000000001</c:v>
                </c:pt>
                <c:pt idx="188">
                  <c:v>0.47770000000000001</c:v>
                </c:pt>
                <c:pt idx="189">
                  <c:v>0.45929999999999999</c:v>
                </c:pt>
                <c:pt idx="190">
                  <c:v>0.45929999999999999</c:v>
                </c:pt>
                <c:pt idx="191">
                  <c:v>0.45929999999999999</c:v>
                </c:pt>
                <c:pt idx="192">
                  <c:v>0.45929999999999999</c:v>
                </c:pt>
                <c:pt idx="193">
                  <c:v>0.45929999999999999</c:v>
                </c:pt>
                <c:pt idx="194">
                  <c:v>0.45929999999999999</c:v>
                </c:pt>
                <c:pt idx="195">
                  <c:v>0.45929999999999999</c:v>
                </c:pt>
                <c:pt idx="196">
                  <c:v>0.45929999999999999</c:v>
                </c:pt>
                <c:pt idx="197">
                  <c:v>0.45929999999999999</c:v>
                </c:pt>
                <c:pt idx="198">
                  <c:v>0.45929999999999999</c:v>
                </c:pt>
                <c:pt idx="199">
                  <c:v>0.45929999999999999</c:v>
                </c:pt>
                <c:pt idx="200">
                  <c:v>0.45929999999999999</c:v>
                </c:pt>
                <c:pt idx="201">
                  <c:v>0.44929999999999998</c:v>
                </c:pt>
                <c:pt idx="202">
                  <c:v>0.44929999999999998</c:v>
                </c:pt>
                <c:pt idx="203">
                  <c:v>0.43930000000000002</c:v>
                </c:pt>
                <c:pt idx="204">
                  <c:v>0.43930000000000002</c:v>
                </c:pt>
                <c:pt idx="205">
                  <c:v>0.43930000000000002</c:v>
                </c:pt>
                <c:pt idx="206">
                  <c:v>0.43930000000000002</c:v>
                </c:pt>
                <c:pt idx="207">
                  <c:v>0.43930000000000002</c:v>
                </c:pt>
                <c:pt idx="208">
                  <c:v>0.43930000000000002</c:v>
                </c:pt>
                <c:pt idx="209">
                  <c:v>0.43930000000000002</c:v>
                </c:pt>
                <c:pt idx="210">
                  <c:v>0.43930000000000002</c:v>
                </c:pt>
                <c:pt idx="211">
                  <c:v>0.43930000000000002</c:v>
                </c:pt>
                <c:pt idx="212">
                  <c:v>0.43930000000000002</c:v>
                </c:pt>
                <c:pt idx="213">
                  <c:v>0.4294</c:v>
                </c:pt>
                <c:pt idx="214">
                  <c:v>0.4294</c:v>
                </c:pt>
                <c:pt idx="215">
                  <c:v>0.4294</c:v>
                </c:pt>
                <c:pt idx="216">
                  <c:v>0.4294</c:v>
                </c:pt>
                <c:pt idx="217">
                  <c:v>0.4294</c:v>
                </c:pt>
                <c:pt idx="218">
                  <c:v>0.4294</c:v>
                </c:pt>
                <c:pt idx="219">
                  <c:v>0.4294</c:v>
                </c:pt>
                <c:pt idx="220">
                  <c:v>0.4294</c:v>
                </c:pt>
                <c:pt idx="221">
                  <c:v>0.41739999999999999</c:v>
                </c:pt>
                <c:pt idx="222">
                  <c:v>0.41739999999999999</c:v>
                </c:pt>
                <c:pt idx="223">
                  <c:v>0.40550000000000003</c:v>
                </c:pt>
                <c:pt idx="224">
                  <c:v>0.40550000000000003</c:v>
                </c:pt>
                <c:pt idx="225">
                  <c:v>0.39360000000000001</c:v>
                </c:pt>
                <c:pt idx="226">
                  <c:v>0.39360000000000001</c:v>
                </c:pt>
                <c:pt idx="227">
                  <c:v>0.39360000000000001</c:v>
                </c:pt>
                <c:pt idx="228">
                  <c:v>0.39360000000000001</c:v>
                </c:pt>
                <c:pt idx="229">
                  <c:v>0.38169999999999998</c:v>
                </c:pt>
                <c:pt idx="230">
                  <c:v>0.38169999999999998</c:v>
                </c:pt>
                <c:pt idx="231">
                  <c:v>0.36969999999999997</c:v>
                </c:pt>
                <c:pt idx="232">
                  <c:v>0.36969999999999997</c:v>
                </c:pt>
                <c:pt idx="233">
                  <c:v>0.36969999999999997</c:v>
                </c:pt>
                <c:pt idx="234">
                  <c:v>0.36969999999999997</c:v>
                </c:pt>
                <c:pt idx="235">
                  <c:v>0.3574</c:v>
                </c:pt>
                <c:pt idx="236">
                  <c:v>0.3574</c:v>
                </c:pt>
                <c:pt idx="237">
                  <c:v>0.3574</c:v>
                </c:pt>
                <c:pt idx="238">
                  <c:v>0.3574</c:v>
                </c:pt>
                <c:pt idx="239">
                  <c:v>0.34370000000000001</c:v>
                </c:pt>
                <c:pt idx="240">
                  <c:v>0.34370000000000001</c:v>
                </c:pt>
                <c:pt idx="241">
                  <c:v>0.34370000000000001</c:v>
                </c:pt>
                <c:pt idx="242">
                  <c:v>0.34370000000000001</c:v>
                </c:pt>
                <c:pt idx="243">
                  <c:v>0.32990000000000103</c:v>
                </c:pt>
                <c:pt idx="244">
                  <c:v>0.32990000000000103</c:v>
                </c:pt>
                <c:pt idx="245">
                  <c:v>0.32990000000000103</c:v>
                </c:pt>
                <c:pt idx="246">
                  <c:v>0.32990000000000103</c:v>
                </c:pt>
                <c:pt idx="247">
                  <c:v>0.32990000000000103</c:v>
                </c:pt>
                <c:pt idx="248">
                  <c:v>0.32990000000000103</c:v>
                </c:pt>
                <c:pt idx="249">
                  <c:v>0.32990000000000103</c:v>
                </c:pt>
                <c:pt idx="250">
                  <c:v>0.32990000000000103</c:v>
                </c:pt>
                <c:pt idx="251">
                  <c:v>0.31559999999999999</c:v>
                </c:pt>
                <c:pt idx="252">
                  <c:v>0.31559999999999999</c:v>
                </c:pt>
                <c:pt idx="253">
                  <c:v>0.31559999999999999</c:v>
                </c:pt>
                <c:pt idx="254">
                  <c:v>0.31559999999999999</c:v>
                </c:pt>
                <c:pt idx="255">
                  <c:v>0.31559999999999999</c:v>
                </c:pt>
                <c:pt idx="256">
                  <c:v>0.31559999999999999</c:v>
                </c:pt>
                <c:pt idx="257">
                  <c:v>0.31559999999999999</c:v>
                </c:pt>
                <c:pt idx="258">
                  <c:v>0.31559999999999999</c:v>
                </c:pt>
                <c:pt idx="259">
                  <c:v>0.31559999999999999</c:v>
                </c:pt>
                <c:pt idx="260">
                  <c:v>0.31559999999999999</c:v>
                </c:pt>
                <c:pt idx="261">
                  <c:v>0.29799999999999999</c:v>
                </c:pt>
                <c:pt idx="262">
                  <c:v>0.29799999999999999</c:v>
                </c:pt>
                <c:pt idx="263">
                  <c:v>0.28050000000000003</c:v>
                </c:pt>
                <c:pt idx="264">
                  <c:v>0.28050000000000003</c:v>
                </c:pt>
                <c:pt idx="265">
                  <c:v>0.28050000000000003</c:v>
                </c:pt>
                <c:pt idx="266">
                  <c:v>0.28050000000000003</c:v>
                </c:pt>
                <c:pt idx="267">
                  <c:v>0.26179999999999998</c:v>
                </c:pt>
                <c:pt idx="268">
                  <c:v>0.26179999999999998</c:v>
                </c:pt>
                <c:pt idx="269">
                  <c:v>0.24310000000000001</c:v>
                </c:pt>
                <c:pt idx="270">
                  <c:v>0.24310000000000001</c:v>
                </c:pt>
                <c:pt idx="271">
                  <c:v>0.221</c:v>
                </c:pt>
                <c:pt idx="272">
                  <c:v>0.221</c:v>
                </c:pt>
                <c:pt idx="273">
                  <c:v>0.19639999999999999</c:v>
                </c:pt>
                <c:pt idx="274">
                  <c:v>0.19639999999999999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Ablation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Sheet1!$B$2:$B$276</c:f>
              <c:numCache>
                <c:formatCode>General</c:formatCode>
                <c:ptCount val="275"/>
                <c:pt idx="0">
                  <c:v>0</c:v>
                </c:pt>
                <c:pt idx="1">
                  <c:v>0</c:v>
                </c:pt>
                <c:pt idx="2">
                  <c:v>7.3921971252566901E-2</c:v>
                </c:pt>
                <c:pt idx="3">
                  <c:v>7.3921971252566901E-2</c:v>
                </c:pt>
                <c:pt idx="4">
                  <c:v>7.9397672826831397E-2</c:v>
                </c:pt>
                <c:pt idx="5">
                  <c:v>7.9397672826831397E-2</c:v>
                </c:pt>
                <c:pt idx="6">
                  <c:v>8.2135523613962994E-2</c:v>
                </c:pt>
                <c:pt idx="7">
                  <c:v>8.2135523613962994E-2</c:v>
                </c:pt>
                <c:pt idx="8">
                  <c:v>8.4873374401095103E-2</c:v>
                </c:pt>
                <c:pt idx="9">
                  <c:v>8.4873374401095103E-2</c:v>
                </c:pt>
                <c:pt idx="10">
                  <c:v>8.7611225188227504E-2</c:v>
                </c:pt>
                <c:pt idx="11">
                  <c:v>8.7611225188227504E-2</c:v>
                </c:pt>
                <c:pt idx="12">
                  <c:v>9.0349075975359502E-2</c:v>
                </c:pt>
                <c:pt idx="13">
                  <c:v>9.0349075975359502E-2</c:v>
                </c:pt>
                <c:pt idx="14">
                  <c:v>9.3086926762491806E-2</c:v>
                </c:pt>
                <c:pt idx="15">
                  <c:v>9.3086926762491806E-2</c:v>
                </c:pt>
                <c:pt idx="16">
                  <c:v>0.10403832991101999</c:v>
                </c:pt>
                <c:pt idx="17">
                  <c:v>0.10403832991101999</c:v>
                </c:pt>
                <c:pt idx="18">
                  <c:v>0.10677618069815201</c:v>
                </c:pt>
                <c:pt idx="19">
                  <c:v>0.10677618069815201</c:v>
                </c:pt>
                <c:pt idx="20">
                  <c:v>0.10951403148528401</c:v>
                </c:pt>
                <c:pt idx="21">
                  <c:v>0.10951403148528401</c:v>
                </c:pt>
                <c:pt idx="22">
                  <c:v>0.112251882272416</c:v>
                </c:pt>
                <c:pt idx="23">
                  <c:v>0.112251882272416</c:v>
                </c:pt>
                <c:pt idx="24">
                  <c:v>0.117727583846681</c:v>
                </c:pt>
                <c:pt idx="25">
                  <c:v>0.117727583846681</c:v>
                </c:pt>
                <c:pt idx="26">
                  <c:v>0.120465434633813</c:v>
                </c:pt>
                <c:pt idx="27">
                  <c:v>0.120465434633813</c:v>
                </c:pt>
                <c:pt idx="28">
                  <c:v>0.12867898699520899</c:v>
                </c:pt>
                <c:pt idx="29">
                  <c:v>0.12867898699520899</c:v>
                </c:pt>
                <c:pt idx="30">
                  <c:v>0.13141683778234101</c:v>
                </c:pt>
                <c:pt idx="31">
                  <c:v>0.13141683778234101</c:v>
                </c:pt>
                <c:pt idx="32">
                  <c:v>0.13415468856947299</c:v>
                </c:pt>
                <c:pt idx="33">
                  <c:v>0.13415468856947299</c:v>
                </c:pt>
                <c:pt idx="34">
                  <c:v>0.14510609171800101</c:v>
                </c:pt>
                <c:pt idx="35">
                  <c:v>0.14510609171800101</c:v>
                </c:pt>
                <c:pt idx="36">
                  <c:v>0.147843942505134</c:v>
                </c:pt>
                <c:pt idx="37">
                  <c:v>0.147843942505134</c:v>
                </c:pt>
                <c:pt idx="38">
                  <c:v>0.15879534565366199</c:v>
                </c:pt>
                <c:pt idx="39">
                  <c:v>0.15879534565366199</c:v>
                </c:pt>
                <c:pt idx="40">
                  <c:v>0.161533196440794</c:v>
                </c:pt>
                <c:pt idx="41">
                  <c:v>0.161533196440794</c:v>
                </c:pt>
                <c:pt idx="42">
                  <c:v>0.172484599589323</c:v>
                </c:pt>
                <c:pt idx="43">
                  <c:v>0.172484599589323</c:v>
                </c:pt>
                <c:pt idx="44">
                  <c:v>0.17796030116358699</c:v>
                </c:pt>
                <c:pt idx="45">
                  <c:v>0.17796030116358699</c:v>
                </c:pt>
                <c:pt idx="46">
                  <c:v>0.186173853524983</c:v>
                </c:pt>
                <c:pt idx="47">
                  <c:v>0.186173853524983</c:v>
                </c:pt>
                <c:pt idx="48">
                  <c:v>0.19438740588637901</c:v>
                </c:pt>
                <c:pt idx="49">
                  <c:v>0.19438740588637901</c:v>
                </c:pt>
                <c:pt idx="50">
                  <c:v>0.205338809034908</c:v>
                </c:pt>
                <c:pt idx="51">
                  <c:v>0.205338809034908</c:v>
                </c:pt>
                <c:pt idx="52">
                  <c:v>0.216290212183436</c:v>
                </c:pt>
                <c:pt idx="53">
                  <c:v>0.216290212183436</c:v>
                </c:pt>
                <c:pt idx="54">
                  <c:v>0.21902806297056801</c:v>
                </c:pt>
                <c:pt idx="55">
                  <c:v>0.21902806297056801</c:v>
                </c:pt>
                <c:pt idx="56">
                  <c:v>0.229979466119097</c:v>
                </c:pt>
                <c:pt idx="57">
                  <c:v>0.229979466119097</c:v>
                </c:pt>
                <c:pt idx="58">
                  <c:v>0.23271731690622899</c:v>
                </c:pt>
                <c:pt idx="59">
                  <c:v>0.23271731690622899</c:v>
                </c:pt>
                <c:pt idx="60">
                  <c:v>0.235455167693361</c:v>
                </c:pt>
                <c:pt idx="61">
                  <c:v>0.235455167693361</c:v>
                </c:pt>
                <c:pt idx="62">
                  <c:v>0.25462012320328498</c:v>
                </c:pt>
                <c:pt idx="63">
                  <c:v>0.25462012320328498</c:v>
                </c:pt>
                <c:pt idx="64">
                  <c:v>0.25735797399041899</c:v>
                </c:pt>
                <c:pt idx="65">
                  <c:v>0.25735797399041899</c:v>
                </c:pt>
                <c:pt idx="66">
                  <c:v>0.27104722792607799</c:v>
                </c:pt>
                <c:pt idx="67">
                  <c:v>0.27104722792607799</c:v>
                </c:pt>
                <c:pt idx="68">
                  <c:v>0.27926078028747597</c:v>
                </c:pt>
                <c:pt idx="69">
                  <c:v>0.27926078028747597</c:v>
                </c:pt>
                <c:pt idx="70">
                  <c:v>0.29568788501026899</c:v>
                </c:pt>
                <c:pt idx="71">
                  <c:v>0.29568788501026899</c:v>
                </c:pt>
                <c:pt idx="72">
                  <c:v>0.31759069130732398</c:v>
                </c:pt>
                <c:pt idx="73">
                  <c:v>0.31759069130732398</c:v>
                </c:pt>
                <c:pt idx="74">
                  <c:v>0.32032854209445799</c:v>
                </c:pt>
                <c:pt idx="75">
                  <c:v>0.32032854209445799</c:v>
                </c:pt>
                <c:pt idx="76">
                  <c:v>0.334017796030117</c:v>
                </c:pt>
                <c:pt idx="77">
                  <c:v>0.334017796030117</c:v>
                </c:pt>
                <c:pt idx="78">
                  <c:v>0.34223134839151198</c:v>
                </c:pt>
                <c:pt idx="79">
                  <c:v>0.34223134839151198</c:v>
                </c:pt>
                <c:pt idx="80">
                  <c:v>0.34496919917864699</c:v>
                </c:pt>
                <c:pt idx="81">
                  <c:v>0.34496919917864699</c:v>
                </c:pt>
                <c:pt idx="82">
                  <c:v>0.358658453114306</c:v>
                </c:pt>
                <c:pt idx="83">
                  <c:v>0.358658453114306</c:v>
                </c:pt>
                <c:pt idx="84">
                  <c:v>0.36139630390143801</c:v>
                </c:pt>
                <c:pt idx="85">
                  <c:v>0.36139630390143801</c:v>
                </c:pt>
                <c:pt idx="86">
                  <c:v>0.37508555783709802</c:v>
                </c:pt>
                <c:pt idx="87">
                  <c:v>0.37508555783709802</c:v>
                </c:pt>
                <c:pt idx="88">
                  <c:v>0.38877481177276002</c:v>
                </c:pt>
                <c:pt idx="89">
                  <c:v>0.38877481177276002</c:v>
                </c:pt>
                <c:pt idx="90">
                  <c:v>0.41615331964407898</c:v>
                </c:pt>
                <c:pt idx="91">
                  <c:v>0.41615331964407898</c:v>
                </c:pt>
                <c:pt idx="92">
                  <c:v>0.42984257357974198</c:v>
                </c:pt>
                <c:pt idx="93">
                  <c:v>0.42984257357974198</c:v>
                </c:pt>
                <c:pt idx="94">
                  <c:v>0.43531827515400601</c:v>
                </c:pt>
                <c:pt idx="95">
                  <c:v>0.43531827515400601</c:v>
                </c:pt>
                <c:pt idx="96">
                  <c:v>0.44079397672826798</c:v>
                </c:pt>
                <c:pt idx="97">
                  <c:v>0.44079397672826798</c:v>
                </c:pt>
                <c:pt idx="98">
                  <c:v>0.45448323066392898</c:v>
                </c:pt>
                <c:pt idx="99">
                  <c:v>0.45448323066392898</c:v>
                </c:pt>
                <c:pt idx="100">
                  <c:v>0.46817248459958899</c:v>
                </c:pt>
                <c:pt idx="101">
                  <c:v>0.46817248459958899</c:v>
                </c:pt>
                <c:pt idx="102">
                  <c:v>0.48186173853524999</c:v>
                </c:pt>
                <c:pt idx="103">
                  <c:v>0.48186173853524999</c:v>
                </c:pt>
                <c:pt idx="104">
                  <c:v>0.48459958932238201</c:v>
                </c:pt>
                <c:pt idx="105">
                  <c:v>0.48459958932238201</c:v>
                </c:pt>
                <c:pt idx="106">
                  <c:v>0.50102669404517597</c:v>
                </c:pt>
                <c:pt idx="107">
                  <c:v>0.50102669404517597</c:v>
                </c:pt>
                <c:pt idx="108">
                  <c:v>0.50376454483230404</c:v>
                </c:pt>
                <c:pt idx="109">
                  <c:v>0.50376454483230404</c:v>
                </c:pt>
                <c:pt idx="110">
                  <c:v>0.50924024640657295</c:v>
                </c:pt>
                <c:pt idx="111">
                  <c:v>0.50924024640657295</c:v>
                </c:pt>
                <c:pt idx="112">
                  <c:v>0.520191649555101</c:v>
                </c:pt>
                <c:pt idx="113">
                  <c:v>0.520191649555101</c:v>
                </c:pt>
                <c:pt idx="114">
                  <c:v>0.54483230663928905</c:v>
                </c:pt>
                <c:pt idx="115">
                  <c:v>0.54483230663928905</c:v>
                </c:pt>
                <c:pt idx="116">
                  <c:v>0.55578370978781499</c:v>
                </c:pt>
                <c:pt idx="117">
                  <c:v>0.55578370978781499</c:v>
                </c:pt>
                <c:pt idx="118">
                  <c:v>0.55852156057494695</c:v>
                </c:pt>
                <c:pt idx="119">
                  <c:v>0.55852156057494695</c:v>
                </c:pt>
                <c:pt idx="120">
                  <c:v>0.58042436687200405</c:v>
                </c:pt>
                <c:pt idx="121">
                  <c:v>0.58042436687200405</c:v>
                </c:pt>
                <c:pt idx="122">
                  <c:v>0.583162217659138</c:v>
                </c:pt>
                <c:pt idx="123">
                  <c:v>0.583162217659138</c:v>
                </c:pt>
                <c:pt idx="124">
                  <c:v>0.58590006844626796</c:v>
                </c:pt>
                <c:pt idx="125">
                  <c:v>0.58590006844626796</c:v>
                </c:pt>
                <c:pt idx="126">
                  <c:v>0.59411362080766295</c:v>
                </c:pt>
                <c:pt idx="127">
                  <c:v>0.59411362080766295</c:v>
                </c:pt>
                <c:pt idx="128">
                  <c:v>0.61327857631759297</c:v>
                </c:pt>
                <c:pt idx="129">
                  <c:v>0.61327857631759297</c:v>
                </c:pt>
                <c:pt idx="130">
                  <c:v>0.62422997946612102</c:v>
                </c:pt>
                <c:pt idx="131">
                  <c:v>0.62422997946612102</c:v>
                </c:pt>
                <c:pt idx="132">
                  <c:v>0.63518138261464896</c:v>
                </c:pt>
                <c:pt idx="133">
                  <c:v>0.63518138261464896</c:v>
                </c:pt>
                <c:pt idx="134">
                  <c:v>0.66529774127310204</c:v>
                </c:pt>
                <c:pt idx="135">
                  <c:v>0.66529774127310204</c:v>
                </c:pt>
                <c:pt idx="136">
                  <c:v>0.681724845995895</c:v>
                </c:pt>
                <c:pt idx="137">
                  <c:v>0.681724845995895</c:v>
                </c:pt>
                <c:pt idx="138">
                  <c:v>0.68993839835728998</c:v>
                </c:pt>
                <c:pt idx="139">
                  <c:v>0.68993839835728998</c:v>
                </c:pt>
                <c:pt idx="140">
                  <c:v>0.72553045859000898</c:v>
                </c:pt>
                <c:pt idx="141">
                  <c:v>0.72553045859000898</c:v>
                </c:pt>
                <c:pt idx="142">
                  <c:v>0.72826830937713705</c:v>
                </c:pt>
                <c:pt idx="143">
                  <c:v>0.72826830937713705</c:v>
                </c:pt>
                <c:pt idx="144">
                  <c:v>0.731006160164271</c:v>
                </c:pt>
                <c:pt idx="145">
                  <c:v>0.731006160164271</c:v>
                </c:pt>
                <c:pt idx="146">
                  <c:v>0.73648186173853503</c:v>
                </c:pt>
                <c:pt idx="147">
                  <c:v>0.73648186173853503</c:v>
                </c:pt>
                <c:pt idx="148">
                  <c:v>0.73921971252566898</c:v>
                </c:pt>
                <c:pt idx="149">
                  <c:v>0.73921971252566898</c:v>
                </c:pt>
                <c:pt idx="150">
                  <c:v>0.75564681724846405</c:v>
                </c:pt>
                <c:pt idx="151">
                  <c:v>0.75564681724846405</c:v>
                </c:pt>
                <c:pt idx="152">
                  <c:v>0.76112251882272397</c:v>
                </c:pt>
                <c:pt idx="153">
                  <c:v>0.76112251882272397</c:v>
                </c:pt>
                <c:pt idx="154">
                  <c:v>0.77754962354551904</c:v>
                </c:pt>
                <c:pt idx="155">
                  <c:v>0.77754962354551904</c:v>
                </c:pt>
                <c:pt idx="156">
                  <c:v>0.78302532511978296</c:v>
                </c:pt>
                <c:pt idx="157">
                  <c:v>0.78302532511978296</c:v>
                </c:pt>
                <c:pt idx="158">
                  <c:v>0.83230663928815996</c:v>
                </c:pt>
                <c:pt idx="159">
                  <c:v>0.83230663928815996</c:v>
                </c:pt>
                <c:pt idx="160">
                  <c:v>0.83778234086242098</c:v>
                </c:pt>
                <c:pt idx="161">
                  <c:v>0.83778234086242098</c:v>
                </c:pt>
                <c:pt idx="162">
                  <c:v>0.85694729637234901</c:v>
                </c:pt>
                <c:pt idx="163">
                  <c:v>0.85694729637234901</c:v>
                </c:pt>
                <c:pt idx="164">
                  <c:v>0.88706365503080098</c:v>
                </c:pt>
                <c:pt idx="165">
                  <c:v>0.88706365503080098</c:v>
                </c:pt>
                <c:pt idx="166">
                  <c:v>0.89527720739219896</c:v>
                </c:pt>
                <c:pt idx="167">
                  <c:v>0.89527720739219896</c:v>
                </c:pt>
                <c:pt idx="168">
                  <c:v>0.90075290896645899</c:v>
                </c:pt>
                <c:pt idx="169">
                  <c:v>0.90075290896645899</c:v>
                </c:pt>
                <c:pt idx="170">
                  <c:v>0.91170431211499203</c:v>
                </c:pt>
                <c:pt idx="171">
                  <c:v>0.91170431211499203</c:v>
                </c:pt>
                <c:pt idx="172">
                  <c:v>0.96372347707050299</c:v>
                </c:pt>
                <c:pt idx="173">
                  <c:v>0.96372347707050299</c:v>
                </c:pt>
                <c:pt idx="174">
                  <c:v>0.96646132785762995</c:v>
                </c:pt>
                <c:pt idx="175">
                  <c:v>0.96646132785762995</c:v>
                </c:pt>
                <c:pt idx="176">
                  <c:v>0.977412731006158</c:v>
                </c:pt>
                <c:pt idx="177">
                  <c:v>0.977412731006158</c:v>
                </c:pt>
                <c:pt idx="178">
                  <c:v>1.0020533880903499</c:v>
                </c:pt>
                <c:pt idx="179">
                  <c:v>1.0020533880903499</c:v>
                </c:pt>
                <c:pt idx="180">
                  <c:v>1.0513347022587261</c:v>
                </c:pt>
                <c:pt idx="181">
                  <c:v>1.0513347022587261</c:v>
                </c:pt>
                <c:pt idx="182">
                  <c:v>1.0568104038329911</c:v>
                </c:pt>
                <c:pt idx="183">
                  <c:v>1.0568104038329911</c:v>
                </c:pt>
                <c:pt idx="184">
                  <c:v>1.1115674195756331</c:v>
                </c:pt>
                <c:pt idx="185">
                  <c:v>1.1115674195756331</c:v>
                </c:pt>
                <c:pt idx="186">
                  <c:v>1.1143052703627661</c:v>
                </c:pt>
                <c:pt idx="187">
                  <c:v>1.1143052703627661</c:v>
                </c:pt>
                <c:pt idx="188">
                  <c:v>1.1553730321697471</c:v>
                </c:pt>
                <c:pt idx="189">
                  <c:v>1.1553730321697471</c:v>
                </c:pt>
                <c:pt idx="190">
                  <c:v>1.1718001368925399</c:v>
                </c:pt>
                <c:pt idx="191">
                  <c:v>1.1718001368925399</c:v>
                </c:pt>
                <c:pt idx="192">
                  <c:v>1.2046543463381241</c:v>
                </c:pt>
                <c:pt idx="193">
                  <c:v>1.2046543463381241</c:v>
                </c:pt>
                <c:pt idx="194">
                  <c:v>1.23750855578371</c:v>
                </c:pt>
                <c:pt idx="195">
                  <c:v>1.23750855578371</c:v>
                </c:pt>
                <c:pt idx="196">
                  <c:v>1.2648870636550349</c:v>
                </c:pt>
                <c:pt idx="197">
                  <c:v>1.2648870636550349</c:v>
                </c:pt>
                <c:pt idx="198">
                  <c:v>1.2950034223134841</c:v>
                </c:pt>
                <c:pt idx="199">
                  <c:v>1.2950034223134841</c:v>
                </c:pt>
                <c:pt idx="200">
                  <c:v>1.314168377823409</c:v>
                </c:pt>
                <c:pt idx="201">
                  <c:v>1.314168377823409</c:v>
                </c:pt>
                <c:pt idx="202">
                  <c:v>1.3223819301848061</c:v>
                </c:pt>
                <c:pt idx="203">
                  <c:v>1.3223819301848061</c:v>
                </c:pt>
                <c:pt idx="204">
                  <c:v>1.333333333333333</c:v>
                </c:pt>
                <c:pt idx="205">
                  <c:v>1.333333333333333</c:v>
                </c:pt>
                <c:pt idx="206">
                  <c:v>1.3442847364818651</c:v>
                </c:pt>
                <c:pt idx="207">
                  <c:v>1.3442847364818651</c:v>
                </c:pt>
                <c:pt idx="208">
                  <c:v>1.371663244353182</c:v>
                </c:pt>
                <c:pt idx="209">
                  <c:v>1.371663244353182</c:v>
                </c:pt>
                <c:pt idx="210">
                  <c:v>1.390828199863108</c:v>
                </c:pt>
                <c:pt idx="211">
                  <c:v>1.390828199863108</c:v>
                </c:pt>
                <c:pt idx="212">
                  <c:v>1.3935660506502401</c:v>
                </c:pt>
                <c:pt idx="213">
                  <c:v>1.3935660506502401</c:v>
                </c:pt>
                <c:pt idx="214">
                  <c:v>1.44558521560575</c:v>
                </c:pt>
                <c:pt idx="215">
                  <c:v>1.44558521560575</c:v>
                </c:pt>
                <c:pt idx="216">
                  <c:v>1.5112936344969199</c:v>
                </c:pt>
                <c:pt idx="217">
                  <c:v>1.5112936344969199</c:v>
                </c:pt>
                <c:pt idx="218">
                  <c:v>1.5304585900068459</c:v>
                </c:pt>
                <c:pt idx="219">
                  <c:v>1.5304585900068459</c:v>
                </c:pt>
                <c:pt idx="220">
                  <c:v>1.59616700889802</c:v>
                </c:pt>
                <c:pt idx="221">
                  <c:v>1.59616700889802</c:v>
                </c:pt>
                <c:pt idx="222">
                  <c:v>1.6043805612594151</c:v>
                </c:pt>
                <c:pt idx="223">
                  <c:v>1.6043805612594151</c:v>
                </c:pt>
                <c:pt idx="224">
                  <c:v>1.620807665982207</c:v>
                </c:pt>
                <c:pt idx="225">
                  <c:v>1.620807665982207</c:v>
                </c:pt>
                <c:pt idx="226">
                  <c:v>1.656399726214921</c:v>
                </c:pt>
                <c:pt idx="227">
                  <c:v>1.656399726214921</c:v>
                </c:pt>
                <c:pt idx="228">
                  <c:v>1.6974674880219041</c:v>
                </c:pt>
                <c:pt idx="229">
                  <c:v>1.6974674880219041</c:v>
                </c:pt>
                <c:pt idx="230">
                  <c:v>1.741273100616018</c:v>
                </c:pt>
                <c:pt idx="231">
                  <c:v>1.741273100616018</c:v>
                </c:pt>
                <c:pt idx="232">
                  <c:v>1.7604380561259421</c:v>
                </c:pt>
                <c:pt idx="233">
                  <c:v>1.7604380561259421</c:v>
                </c:pt>
                <c:pt idx="234">
                  <c:v>1.9247091033538679</c:v>
                </c:pt>
                <c:pt idx="235">
                  <c:v>1.9247091033538679</c:v>
                </c:pt>
                <c:pt idx="236">
                  <c:v>1.965776865160848</c:v>
                </c:pt>
                <c:pt idx="237">
                  <c:v>1.965776865160848</c:v>
                </c:pt>
                <c:pt idx="238">
                  <c:v>2.0533880903490762</c:v>
                </c:pt>
                <c:pt idx="239">
                  <c:v>2.0533880903490762</c:v>
                </c:pt>
                <c:pt idx="240">
                  <c:v>2.1163586584531142</c:v>
                </c:pt>
                <c:pt idx="241">
                  <c:v>2.1163586584531142</c:v>
                </c:pt>
                <c:pt idx="242">
                  <c:v>2.1382614647501712</c:v>
                </c:pt>
                <c:pt idx="243">
                  <c:v>2.1382614647501712</c:v>
                </c:pt>
                <c:pt idx="244">
                  <c:v>2.1546885694729641</c:v>
                </c:pt>
                <c:pt idx="245">
                  <c:v>2.1546885694729641</c:v>
                </c:pt>
                <c:pt idx="246">
                  <c:v>2.2039698836413479</c:v>
                </c:pt>
                <c:pt idx="247">
                  <c:v>2.2039698836413479</c:v>
                </c:pt>
                <c:pt idx="248">
                  <c:v>2.321697467488022</c:v>
                </c:pt>
                <c:pt idx="249">
                  <c:v>2.321697467488022</c:v>
                </c:pt>
                <c:pt idx="250">
                  <c:v>2.472279260780279</c:v>
                </c:pt>
                <c:pt idx="251">
                  <c:v>2.472279260780279</c:v>
                </c:pt>
                <c:pt idx="252">
                  <c:v>2.4969199178644761</c:v>
                </c:pt>
                <c:pt idx="253">
                  <c:v>2.4969199178644761</c:v>
                </c:pt>
                <c:pt idx="254">
                  <c:v>2.5845311430527098</c:v>
                </c:pt>
                <c:pt idx="255">
                  <c:v>2.5845311430527098</c:v>
                </c:pt>
                <c:pt idx="256">
                  <c:v>2.7761806981519568</c:v>
                </c:pt>
                <c:pt idx="257">
                  <c:v>2.7761806981519568</c:v>
                </c:pt>
                <c:pt idx="258">
                  <c:v>2.9240246406570898</c:v>
                </c:pt>
                <c:pt idx="259">
                  <c:v>2.9240246406570898</c:v>
                </c:pt>
                <c:pt idx="260">
                  <c:v>2.956878850102663</c:v>
                </c:pt>
                <c:pt idx="261">
                  <c:v>2.956878850102663</c:v>
                </c:pt>
                <c:pt idx="262">
                  <c:v>3.0253251197809732</c:v>
                </c:pt>
                <c:pt idx="263">
                  <c:v>3.0253251197809732</c:v>
                </c:pt>
                <c:pt idx="264">
                  <c:v>3.0499657768651609</c:v>
                </c:pt>
                <c:pt idx="265">
                  <c:v>3.0499657768651609</c:v>
                </c:pt>
                <c:pt idx="266">
                  <c:v>3.1266255989048601</c:v>
                </c:pt>
                <c:pt idx="267">
                  <c:v>3.1266255989048601</c:v>
                </c:pt>
                <c:pt idx="268">
                  <c:v>3.178644763860369</c:v>
                </c:pt>
                <c:pt idx="269">
                  <c:v>3.178644763860369</c:v>
                </c:pt>
                <c:pt idx="270">
                  <c:v>3.3538672142368231</c:v>
                </c:pt>
                <c:pt idx="271">
                  <c:v>3.3538672142368231</c:v>
                </c:pt>
                <c:pt idx="272">
                  <c:v>3.852156057494859</c:v>
                </c:pt>
                <c:pt idx="273">
                  <c:v>3.852156057494859</c:v>
                </c:pt>
                <c:pt idx="274">
                  <c:v>4</c:v>
                </c:pt>
              </c:numCache>
            </c:numRef>
          </c:xVal>
          <c:yVal>
            <c:numRef>
              <c:f>Sheet1!$C$2:$C$276</c:f>
              <c:numCache>
                <c:formatCode>General</c:formatCode>
                <c:ptCount val="275"/>
                <c:pt idx="0">
                  <c:v>1</c:v>
                </c:pt>
                <c:pt idx="1">
                  <c:v>0.99239999999999795</c:v>
                </c:pt>
                <c:pt idx="2">
                  <c:v>0.99239999999999795</c:v>
                </c:pt>
                <c:pt idx="3">
                  <c:v>0.99239999999999795</c:v>
                </c:pt>
                <c:pt idx="4">
                  <c:v>0.99239999999999795</c:v>
                </c:pt>
                <c:pt idx="5">
                  <c:v>0.98480000000000001</c:v>
                </c:pt>
                <c:pt idx="6">
                  <c:v>0.98480000000000001</c:v>
                </c:pt>
                <c:pt idx="7">
                  <c:v>0.97719999999999996</c:v>
                </c:pt>
                <c:pt idx="8">
                  <c:v>0.97719999999999996</c:v>
                </c:pt>
                <c:pt idx="9">
                  <c:v>0.96190000000000198</c:v>
                </c:pt>
                <c:pt idx="10">
                  <c:v>0.96190000000000198</c:v>
                </c:pt>
                <c:pt idx="11">
                  <c:v>0.96190000000000198</c:v>
                </c:pt>
                <c:pt idx="12">
                  <c:v>0.96190000000000198</c:v>
                </c:pt>
                <c:pt idx="13">
                  <c:v>0.95430000000000004</c:v>
                </c:pt>
                <c:pt idx="14">
                  <c:v>0.95430000000000004</c:v>
                </c:pt>
                <c:pt idx="15">
                  <c:v>0.95430000000000004</c:v>
                </c:pt>
                <c:pt idx="16">
                  <c:v>0.95430000000000004</c:v>
                </c:pt>
                <c:pt idx="17">
                  <c:v>0.946600000000002</c:v>
                </c:pt>
                <c:pt idx="18">
                  <c:v>0.946600000000002</c:v>
                </c:pt>
                <c:pt idx="19">
                  <c:v>0.946600000000002</c:v>
                </c:pt>
                <c:pt idx="20">
                  <c:v>0.946600000000002</c:v>
                </c:pt>
                <c:pt idx="21">
                  <c:v>0.946600000000002</c:v>
                </c:pt>
                <c:pt idx="22">
                  <c:v>0.946600000000002</c:v>
                </c:pt>
                <c:pt idx="23">
                  <c:v>0.93900000000000095</c:v>
                </c:pt>
                <c:pt idx="24">
                  <c:v>0.93900000000000095</c:v>
                </c:pt>
                <c:pt idx="25">
                  <c:v>0.93140000000000001</c:v>
                </c:pt>
                <c:pt idx="26">
                  <c:v>0.93140000000000001</c:v>
                </c:pt>
                <c:pt idx="27">
                  <c:v>0.93140000000000001</c:v>
                </c:pt>
                <c:pt idx="28">
                  <c:v>0.93140000000000001</c:v>
                </c:pt>
                <c:pt idx="29">
                  <c:v>0.93140000000000001</c:v>
                </c:pt>
                <c:pt idx="30">
                  <c:v>0.93140000000000001</c:v>
                </c:pt>
                <c:pt idx="31">
                  <c:v>0.92370000000000196</c:v>
                </c:pt>
                <c:pt idx="32">
                  <c:v>0.92370000000000196</c:v>
                </c:pt>
                <c:pt idx="33">
                  <c:v>0.92370000000000196</c:v>
                </c:pt>
                <c:pt idx="34">
                  <c:v>0.92370000000000196</c:v>
                </c:pt>
                <c:pt idx="35">
                  <c:v>0.90839999999999999</c:v>
                </c:pt>
                <c:pt idx="36">
                  <c:v>0.90839999999999999</c:v>
                </c:pt>
                <c:pt idx="37">
                  <c:v>0.90839999999999999</c:v>
                </c:pt>
                <c:pt idx="38">
                  <c:v>0.90839999999999999</c:v>
                </c:pt>
                <c:pt idx="39">
                  <c:v>0.90080000000000005</c:v>
                </c:pt>
                <c:pt idx="40">
                  <c:v>0.90080000000000005</c:v>
                </c:pt>
                <c:pt idx="41">
                  <c:v>0.90080000000000005</c:v>
                </c:pt>
                <c:pt idx="42">
                  <c:v>0.90080000000000005</c:v>
                </c:pt>
                <c:pt idx="43">
                  <c:v>0.90080000000000005</c:v>
                </c:pt>
                <c:pt idx="44">
                  <c:v>0.90080000000000005</c:v>
                </c:pt>
                <c:pt idx="45">
                  <c:v>0.8931</c:v>
                </c:pt>
                <c:pt idx="46">
                  <c:v>0.8931</c:v>
                </c:pt>
                <c:pt idx="47">
                  <c:v>0.8931</c:v>
                </c:pt>
                <c:pt idx="48">
                  <c:v>0.8931</c:v>
                </c:pt>
                <c:pt idx="49">
                  <c:v>0.8931</c:v>
                </c:pt>
                <c:pt idx="50">
                  <c:v>0.8931</c:v>
                </c:pt>
                <c:pt idx="51">
                  <c:v>0.88539999999999996</c:v>
                </c:pt>
                <c:pt idx="52">
                  <c:v>0.88539999999999996</c:v>
                </c:pt>
                <c:pt idx="53">
                  <c:v>0.88539999999999996</c:v>
                </c:pt>
                <c:pt idx="54">
                  <c:v>0.88539999999999996</c:v>
                </c:pt>
                <c:pt idx="55">
                  <c:v>0.88539999999999996</c:v>
                </c:pt>
                <c:pt idx="56">
                  <c:v>0.88539999999999996</c:v>
                </c:pt>
                <c:pt idx="57">
                  <c:v>0.87770000000000203</c:v>
                </c:pt>
                <c:pt idx="58">
                  <c:v>0.87770000000000203</c:v>
                </c:pt>
                <c:pt idx="59">
                  <c:v>0.87770000000000203</c:v>
                </c:pt>
                <c:pt idx="60">
                  <c:v>0.87770000000000203</c:v>
                </c:pt>
                <c:pt idx="61">
                  <c:v>0.87000000000000199</c:v>
                </c:pt>
                <c:pt idx="62">
                  <c:v>0.87000000000000199</c:v>
                </c:pt>
                <c:pt idx="63">
                  <c:v>0.86230000000000195</c:v>
                </c:pt>
                <c:pt idx="64">
                  <c:v>0.86230000000000195</c:v>
                </c:pt>
                <c:pt idx="65">
                  <c:v>0.85460000000000202</c:v>
                </c:pt>
                <c:pt idx="66">
                  <c:v>0.85460000000000202</c:v>
                </c:pt>
                <c:pt idx="67">
                  <c:v>0.85460000000000202</c:v>
                </c:pt>
                <c:pt idx="68">
                  <c:v>0.85460000000000202</c:v>
                </c:pt>
                <c:pt idx="69">
                  <c:v>0.85460000000000202</c:v>
                </c:pt>
                <c:pt idx="70">
                  <c:v>0.85460000000000202</c:v>
                </c:pt>
                <c:pt idx="71">
                  <c:v>0.85460000000000202</c:v>
                </c:pt>
                <c:pt idx="72">
                  <c:v>0.85460000000000202</c:v>
                </c:pt>
                <c:pt idx="73">
                  <c:v>0.85460000000000202</c:v>
                </c:pt>
                <c:pt idx="74">
                  <c:v>0.85460000000000202</c:v>
                </c:pt>
                <c:pt idx="75">
                  <c:v>0.84690000000000198</c:v>
                </c:pt>
                <c:pt idx="76">
                  <c:v>0.84690000000000198</c:v>
                </c:pt>
                <c:pt idx="77">
                  <c:v>0.84690000000000198</c:v>
                </c:pt>
                <c:pt idx="78">
                  <c:v>0.84690000000000198</c:v>
                </c:pt>
                <c:pt idx="79">
                  <c:v>0.84690000000000198</c:v>
                </c:pt>
                <c:pt idx="80">
                  <c:v>0.84690000000000198</c:v>
                </c:pt>
                <c:pt idx="81">
                  <c:v>0.83920000000000095</c:v>
                </c:pt>
                <c:pt idx="82">
                  <c:v>0.83920000000000095</c:v>
                </c:pt>
                <c:pt idx="83">
                  <c:v>0.83920000000000095</c:v>
                </c:pt>
                <c:pt idx="84">
                  <c:v>0.83920000000000095</c:v>
                </c:pt>
                <c:pt idx="85">
                  <c:v>0.83150000000000002</c:v>
                </c:pt>
                <c:pt idx="86">
                  <c:v>0.83150000000000002</c:v>
                </c:pt>
                <c:pt idx="87">
                  <c:v>0.83150000000000002</c:v>
                </c:pt>
                <c:pt idx="88">
                  <c:v>0.83150000000000002</c:v>
                </c:pt>
                <c:pt idx="89">
                  <c:v>0.83150000000000002</c:v>
                </c:pt>
                <c:pt idx="90">
                  <c:v>0.83150000000000002</c:v>
                </c:pt>
                <c:pt idx="91">
                  <c:v>0.82380000000000198</c:v>
                </c:pt>
                <c:pt idx="92">
                  <c:v>0.82380000000000198</c:v>
                </c:pt>
                <c:pt idx="93">
                  <c:v>0.82380000000000198</c:v>
                </c:pt>
                <c:pt idx="94">
                  <c:v>0.82380000000000198</c:v>
                </c:pt>
                <c:pt idx="95">
                  <c:v>0.82380000000000198</c:v>
                </c:pt>
                <c:pt idx="96">
                  <c:v>0.82380000000000198</c:v>
                </c:pt>
                <c:pt idx="97">
                  <c:v>0.82380000000000198</c:v>
                </c:pt>
                <c:pt idx="98">
                  <c:v>0.82380000000000198</c:v>
                </c:pt>
                <c:pt idx="99">
                  <c:v>0.82380000000000198</c:v>
                </c:pt>
                <c:pt idx="100">
                  <c:v>0.82380000000000198</c:v>
                </c:pt>
                <c:pt idx="101">
                  <c:v>0.80840000000000001</c:v>
                </c:pt>
                <c:pt idx="102">
                  <c:v>0.80840000000000001</c:v>
                </c:pt>
                <c:pt idx="103">
                  <c:v>0.80840000000000001</c:v>
                </c:pt>
                <c:pt idx="104">
                  <c:v>0.80840000000000001</c:v>
                </c:pt>
                <c:pt idx="105">
                  <c:v>0.80070000000000197</c:v>
                </c:pt>
                <c:pt idx="106">
                  <c:v>0.80070000000000197</c:v>
                </c:pt>
                <c:pt idx="107">
                  <c:v>0.79300000000000004</c:v>
                </c:pt>
                <c:pt idx="108">
                  <c:v>0.79300000000000004</c:v>
                </c:pt>
                <c:pt idx="109">
                  <c:v>0.7853</c:v>
                </c:pt>
                <c:pt idx="110">
                  <c:v>0.7853</c:v>
                </c:pt>
                <c:pt idx="111">
                  <c:v>0.76220000000000199</c:v>
                </c:pt>
                <c:pt idx="112">
                  <c:v>0.76220000000000199</c:v>
                </c:pt>
                <c:pt idx="113">
                  <c:v>0.76220000000000199</c:v>
                </c:pt>
                <c:pt idx="114">
                  <c:v>0.76220000000000199</c:v>
                </c:pt>
                <c:pt idx="115">
                  <c:v>0.76220000000000199</c:v>
                </c:pt>
                <c:pt idx="116">
                  <c:v>0.76220000000000199</c:v>
                </c:pt>
                <c:pt idx="117">
                  <c:v>0.76220000000000199</c:v>
                </c:pt>
                <c:pt idx="118">
                  <c:v>0.76220000000000199</c:v>
                </c:pt>
                <c:pt idx="119">
                  <c:v>0.75450000000000095</c:v>
                </c:pt>
                <c:pt idx="120">
                  <c:v>0.75450000000000095</c:v>
                </c:pt>
                <c:pt idx="121">
                  <c:v>0.74670000000000203</c:v>
                </c:pt>
                <c:pt idx="122">
                  <c:v>0.74670000000000203</c:v>
                </c:pt>
                <c:pt idx="123">
                  <c:v>0.738900000000002</c:v>
                </c:pt>
                <c:pt idx="124">
                  <c:v>0.738900000000002</c:v>
                </c:pt>
                <c:pt idx="125">
                  <c:v>0.73110000000000197</c:v>
                </c:pt>
                <c:pt idx="126">
                  <c:v>0.73110000000000197</c:v>
                </c:pt>
                <c:pt idx="127">
                  <c:v>0.73110000000000197</c:v>
                </c:pt>
                <c:pt idx="128">
                  <c:v>0.73110000000000197</c:v>
                </c:pt>
                <c:pt idx="129">
                  <c:v>0.72330000000000005</c:v>
                </c:pt>
                <c:pt idx="130">
                  <c:v>0.72330000000000005</c:v>
                </c:pt>
                <c:pt idx="131">
                  <c:v>0.72330000000000005</c:v>
                </c:pt>
                <c:pt idx="132">
                  <c:v>0.72330000000000005</c:v>
                </c:pt>
                <c:pt idx="133">
                  <c:v>0.72330000000000005</c:v>
                </c:pt>
                <c:pt idx="134">
                  <c:v>0.72330000000000005</c:v>
                </c:pt>
                <c:pt idx="135">
                  <c:v>0.71560000000000201</c:v>
                </c:pt>
                <c:pt idx="136">
                  <c:v>0.71560000000000201</c:v>
                </c:pt>
                <c:pt idx="137">
                  <c:v>0.71560000000000201</c:v>
                </c:pt>
                <c:pt idx="138">
                  <c:v>0.71560000000000201</c:v>
                </c:pt>
                <c:pt idx="139">
                  <c:v>0.70780000000000198</c:v>
                </c:pt>
                <c:pt idx="140">
                  <c:v>0.70780000000000198</c:v>
                </c:pt>
                <c:pt idx="141">
                  <c:v>0.70780000000000198</c:v>
                </c:pt>
                <c:pt idx="142">
                  <c:v>0.70780000000000198</c:v>
                </c:pt>
                <c:pt idx="143">
                  <c:v>0.70000000000000195</c:v>
                </c:pt>
                <c:pt idx="144">
                  <c:v>0.70000000000000195</c:v>
                </c:pt>
                <c:pt idx="145">
                  <c:v>0.70000000000000195</c:v>
                </c:pt>
                <c:pt idx="146">
                  <c:v>0.70000000000000195</c:v>
                </c:pt>
                <c:pt idx="147">
                  <c:v>0.69220000000000104</c:v>
                </c:pt>
                <c:pt idx="148">
                  <c:v>0.69220000000000104</c:v>
                </c:pt>
                <c:pt idx="149">
                  <c:v>0.6845</c:v>
                </c:pt>
                <c:pt idx="150">
                  <c:v>0.6845</c:v>
                </c:pt>
                <c:pt idx="151">
                  <c:v>0.6845</c:v>
                </c:pt>
                <c:pt idx="152">
                  <c:v>0.6845</c:v>
                </c:pt>
                <c:pt idx="153">
                  <c:v>0.6845</c:v>
                </c:pt>
                <c:pt idx="154">
                  <c:v>0.6845</c:v>
                </c:pt>
                <c:pt idx="155">
                  <c:v>0.6845</c:v>
                </c:pt>
                <c:pt idx="156">
                  <c:v>0.6845</c:v>
                </c:pt>
                <c:pt idx="157">
                  <c:v>0.67670000000000197</c:v>
                </c:pt>
                <c:pt idx="158">
                  <c:v>0.67670000000000197</c:v>
                </c:pt>
                <c:pt idx="159">
                  <c:v>0.66890000000000205</c:v>
                </c:pt>
                <c:pt idx="160">
                  <c:v>0.66890000000000205</c:v>
                </c:pt>
                <c:pt idx="161">
                  <c:v>0.66110000000000202</c:v>
                </c:pt>
                <c:pt idx="162">
                  <c:v>0.66110000000000202</c:v>
                </c:pt>
                <c:pt idx="163">
                  <c:v>0.65330000000000199</c:v>
                </c:pt>
                <c:pt idx="164">
                  <c:v>0.65330000000000199</c:v>
                </c:pt>
                <c:pt idx="165">
                  <c:v>0.64560000000000095</c:v>
                </c:pt>
                <c:pt idx="166">
                  <c:v>0.64560000000000095</c:v>
                </c:pt>
                <c:pt idx="167">
                  <c:v>0.64560000000000095</c:v>
                </c:pt>
                <c:pt idx="168">
                  <c:v>0.64560000000000095</c:v>
                </c:pt>
                <c:pt idx="169">
                  <c:v>0.64560000000000095</c:v>
                </c:pt>
                <c:pt idx="170">
                  <c:v>0.64560000000000095</c:v>
                </c:pt>
                <c:pt idx="171">
                  <c:v>0.64560000000000095</c:v>
                </c:pt>
                <c:pt idx="172">
                  <c:v>0.64560000000000095</c:v>
                </c:pt>
                <c:pt idx="173">
                  <c:v>0.63770000000000204</c:v>
                </c:pt>
                <c:pt idx="174">
                  <c:v>0.63770000000000204</c:v>
                </c:pt>
                <c:pt idx="175">
                  <c:v>0.62980000000000202</c:v>
                </c:pt>
                <c:pt idx="176">
                  <c:v>0.62980000000000202</c:v>
                </c:pt>
                <c:pt idx="177">
                  <c:v>0.62980000000000202</c:v>
                </c:pt>
                <c:pt idx="178">
                  <c:v>0.62980000000000202</c:v>
                </c:pt>
                <c:pt idx="179">
                  <c:v>0.62980000000000202</c:v>
                </c:pt>
                <c:pt idx="180">
                  <c:v>0.62980000000000202</c:v>
                </c:pt>
                <c:pt idx="181">
                  <c:v>0.62980000000000202</c:v>
                </c:pt>
                <c:pt idx="182">
                  <c:v>0.62980000000000202</c:v>
                </c:pt>
                <c:pt idx="183">
                  <c:v>0.62160000000000204</c:v>
                </c:pt>
                <c:pt idx="184">
                  <c:v>0.62160000000000204</c:v>
                </c:pt>
                <c:pt idx="185">
                  <c:v>0.61320000000000197</c:v>
                </c:pt>
                <c:pt idx="186">
                  <c:v>0.61320000000000197</c:v>
                </c:pt>
                <c:pt idx="187">
                  <c:v>0.604800000000002</c:v>
                </c:pt>
                <c:pt idx="188">
                  <c:v>0.604800000000002</c:v>
                </c:pt>
                <c:pt idx="189">
                  <c:v>0.604800000000002</c:v>
                </c:pt>
                <c:pt idx="190">
                  <c:v>0.604800000000002</c:v>
                </c:pt>
                <c:pt idx="191">
                  <c:v>0.59640000000000004</c:v>
                </c:pt>
                <c:pt idx="192">
                  <c:v>0.59640000000000004</c:v>
                </c:pt>
                <c:pt idx="193">
                  <c:v>0.58799999999999997</c:v>
                </c:pt>
                <c:pt idx="194">
                  <c:v>0.58799999999999997</c:v>
                </c:pt>
                <c:pt idx="195">
                  <c:v>0.579600000000002</c:v>
                </c:pt>
                <c:pt idx="196">
                  <c:v>0.579600000000002</c:v>
                </c:pt>
                <c:pt idx="197">
                  <c:v>0.57120000000000004</c:v>
                </c:pt>
                <c:pt idx="198">
                  <c:v>0.57120000000000004</c:v>
                </c:pt>
                <c:pt idx="199">
                  <c:v>0.56280000000000197</c:v>
                </c:pt>
                <c:pt idx="200">
                  <c:v>0.56280000000000197</c:v>
                </c:pt>
                <c:pt idx="201">
                  <c:v>0.56280000000000197</c:v>
                </c:pt>
                <c:pt idx="202">
                  <c:v>0.56280000000000197</c:v>
                </c:pt>
                <c:pt idx="203">
                  <c:v>0.56280000000000197</c:v>
                </c:pt>
                <c:pt idx="204">
                  <c:v>0.56280000000000197</c:v>
                </c:pt>
                <c:pt idx="205">
                  <c:v>0.5544</c:v>
                </c:pt>
                <c:pt idx="206">
                  <c:v>0.5544</c:v>
                </c:pt>
                <c:pt idx="207">
                  <c:v>0.54600000000000004</c:v>
                </c:pt>
                <c:pt idx="208">
                  <c:v>0.54600000000000004</c:v>
                </c:pt>
                <c:pt idx="209">
                  <c:v>0.53749999999999998</c:v>
                </c:pt>
                <c:pt idx="210">
                  <c:v>0.53749999999999998</c:v>
                </c:pt>
                <c:pt idx="211">
                  <c:v>0.52900000000000003</c:v>
                </c:pt>
                <c:pt idx="212">
                  <c:v>0.52900000000000003</c:v>
                </c:pt>
                <c:pt idx="213">
                  <c:v>0.52900000000000003</c:v>
                </c:pt>
                <c:pt idx="214">
                  <c:v>0.52900000000000003</c:v>
                </c:pt>
                <c:pt idx="215">
                  <c:v>0.5202</c:v>
                </c:pt>
                <c:pt idx="216">
                  <c:v>0.5202</c:v>
                </c:pt>
                <c:pt idx="217">
                  <c:v>0.51100000000000001</c:v>
                </c:pt>
                <c:pt idx="218">
                  <c:v>0.51100000000000001</c:v>
                </c:pt>
                <c:pt idx="219">
                  <c:v>0.50139999999999996</c:v>
                </c:pt>
                <c:pt idx="220">
                  <c:v>0.50139999999999996</c:v>
                </c:pt>
                <c:pt idx="221">
                  <c:v>0.50139999999999996</c:v>
                </c:pt>
                <c:pt idx="222">
                  <c:v>0.50139999999999996</c:v>
                </c:pt>
                <c:pt idx="223">
                  <c:v>0.50139999999999996</c:v>
                </c:pt>
                <c:pt idx="224">
                  <c:v>0.50139999999999996</c:v>
                </c:pt>
                <c:pt idx="225">
                  <c:v>0.50139999999999996</c:v>
                </c:pt>
                <c:pt idx="226">
                  <c:v>0.50139999999999996</c:v>
                </c:pt>
                <c:pt idx="227">
                  <c:v>0.49159999999999998</c:v>
                </c:pt>
                <c:pt idx="228">
                  <c:v>0.49159999999999998</c:v>
                </c:pt>
                <c:pt idx="229">
                  <c:v>0.49159999999999998</c:v>
                </c:pt>
                <c:pt idx="230">
                  <c:v>0.49159999999999998</c:v>
                </c:pt>
                <c:pt idx="231">
                  <c:v>0.49159999999999998</c:v>
                </c:pt>
                <c:pt idx="232">
                  <c:v>0.49159999999999998</c:v>
                </c:pt>
                <c:pt idx="233">
                  <c:v>0.48060000000000003</c:v>
                </c:pt>
                <c:pt idx="234">
                  <c:v>0.48060000000000003</c:v>
                </c:pt>
                <c:pt idx="235">
                  <c:v>0.48060000000000003</c:v>
                </c:pt>
                <c:pt idx="236">
                  <c:v>0.48060000000000003</c:v>
                </c:pt>
                <c:pt idx="237">
                  <c:v>0.46860000000000002</c:v>
                </c:pt>
                <c:pt idx="238">
                  <c:v>0.46860000000000002</c:v>
                </c:pt>
                <c:pt idx="239">
                  <c:v>0.46860000000000002</c:v>
                </c:pt>
                <c:pt idx="240">
                  <c:v>0.46860000000000002</c:v>
                </c:pt>
                <c:pt idx="241">
                  <c:v>0.4556</c:v>
                </c:pt>
                <c:pt idx="242">
                  <c:v>0.4556</c:v>
                </c:pt>
                <c:pt idx="243">
                  <c:v>0.4556</c:v>
                </c:pt>
                <c:pt idx="244">
                  <c:v>0.4556</c:v>
                </c:pt>
                <c:pt idx="245">
                  <c:v>0.44259999999999999</c:v>
                </c:pt>
                <c:pt idx="246">
                  <c:v>0.44259999999999999</c:v>
                </c:pt>
                <c:pt idx="247">
                  <c:v>0.42959999999999998</c:v>
                </c:pt>
                <c:pt idx="248">
                  <c:v>0.42959999999999998</c:v>
                </c:pt>
                <c:pt idx="249">
                  <c:v>0.41520000000000001</c:v>
                </c:pt>
                <c:pt idx="250">
                  <c:v>0.41520000000000001</c:v>
                </c:pt>
                <c:pt idx="251">
                  <c:v>0.41520000000000001</c:v>
                </c:pt>
                <c:pt idx="252">
                  <c:v>0.41520000000000001</c:v>
                </c:pt>
                <c:pt idx="253">
                  <c:v>0.39989999999999998</c:v>
                </c:pt>
                <c:pt idx="254">
                  <c:v>0.39989999999999998</c:v>
                </c:pt>
                <c:pt idx="255">
                  <c:v>0.38450000000000001</c:v>
                </c:pt>
                <c:pt idx="256">
                  <c:v>0.38450000000000001</c:v>
                </c:pt>
                <c:pt idx="257">
                  <c:v>0.36780000000000002</c:v>
                </c:pt>
                <c:pt idx="258">
                  <c:v>0.36780000000000002</c:v>
                </c:pt>
                <c:pt idx="259">
                  <c:v>0.3503</c:v>
                </c:pt>
                <c:pt idx="260">
                  <c:v>0.3503</c:v>
                </c:pt>
                <c:pt idx="261">
                  <c:v>0.3503</c:v>
                </c:pt>
                <c:pt idx="262">
                  <c:v>0.3503</c:v>
                </c:pt>
                <c:pt idx="263">
                  <c:v>0.3503</c:v>
                </c:pt>
                <c:pt idx="264">
                  <c:v>0.3503</c:v>
                </c:pt>
                <c:pt idx="265">
                  <c:v>0.3327</c:v>
                </c:pt>
                <c:pt idx="266">
                  <c:v>0.3327</c:v>
                </c:pt>
                <c:pt idx="267">
                  <c:v>0.3327</c:v>
                </c:pt>
                <c:pt idx="268">
                  <c:v>0.3327</c:v>
                </c:pt>
                <c:pt idx="269">
                  <c:v>0.3327</c:v>
                </c:pt>
                <c:pt idx="270">
                  <c:v>0.3327</c:v>
                </c:pt>
                <c:pt idx="271">
                  <c:v>0.3327</c:v>
                </c:pt>
                <c:pt idx="272">
                  <c:v>0.3327</c:v>
                </c:pt>
                <c:pt idx="273">
                  <c:v>0.3327</c:v>
                </c:pt>
                <c:pt idx="274">
                  <c:v>0.3327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926912"/>
        <c:axId val="51978240"/>
      </c:scatterChart>
      <c:valAx>
        <c:axId val="51926912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/>
                  <a:t>Years of Follow-up</a:t>
                </a:r>
              </a:p>
            </c:rich>
          </c:tx>
          <c:layout>
            <c:manualLayout>
              <c:xMode val="edge"/>
              <c:yMode val="edge"/>
              <c:x val="0.43521580509385599"/>
              <c:y val="0.906856156855663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1978240"/>
        <c:crosses val="autoZero"/>
        <c:crossBetween val="midCat"/>
        <c:majorUnit val="1"/>
      </c:valAx>
      <c:valAx>
        <c:axId val="51978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 i="0"/>
                </a:pPr>
                <a:r>
                  <a:rPr lang="en-GB" b="0" i="0"/>
                  <a:t>Probability of Event-free Survival</a:t>
                </a:r>
              </a:p>
            </c:rich>
          </c:tx>
          <c:layout>
            <c:manualLayout>
              <c:xMode val="edge"/>
              <c:yMode val="edge"/>
              <c:x val="1.3498207996524601E-2"/>
              <c:y val="5.96899738846665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192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0.68194</cdr:x>
      <cdr:y>0.33469</cdr:y>
    </cdr:from>
    <cdr:to>
      <cdr:x>0.9007</cdr:x>
      <cdr:y>0.45476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27215" y="1336718"/>
          <a:ext cx="1612735" cy="4795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400" dirty="0">
              <a:solidFill>
                <a:srgbClr val="000099"/>
              </a:solidFill>
            </a:rPr>
            <a:t>Ablation</a:t>
          </a:r>
        </a:p>
      </cdr:txBody>
    </cdr:sp>
  </cdr:relSizeAnchor>
  <cdr:relSizeAnchor xmlns:cdr="http://schemas.openxmlformats.org/drawingml/2006/chartDrawing">
    <cdr:from>
      <cdr:x>0.57895</cdr:x>
      <cdr:y>0.63158</cdr:y>
    </cdr:from>
    <cdr:to>
      <cdr:x>0.69075</cdr:x>
      <cdr:y>0.73793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179287" y="2238253"/>
          <a:ext cx="807055" cy="376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400" dirty="0">
              <a:solidFill>
                <a:srgbClr val="CC0000"/>
              </a:solidFill>
            </a:rPr>
            <a:t>AAD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2E6F52C-4BD1-4A80-BFC2-F3A4669D442C}" type="datetime1">
              <a:rPr lang="en-US" altLang="en-US"/>
              <a:pPr/>
              <a:t>11/18/2016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9BA1932-5BBB-4DC1-9107-14B56B1923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580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FAE167B-8A52-4789-BAFC-F9383C9A15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257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57B3097C-0137-467B-8440-F705440D3F6B}" type="slidenum">
              <a:rPr lang="en-CA" altLang="en-US" smtClean="0">
                <a:latin typeface="Calibri" pitchFamily="34" charset="0"/>
              </a:rPr>
              <a:pPr>
                <a:spcBef>
                  <a:spcPct val="0"/>
                </a:spcBef>
              </a:pPr>
              <a:t>1</a:t>
            </a:fld>
            <a:endParaRPr lang="en-CA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AA0494B-2804-4CFD-B544-6FEE0BF8D491}" type="slidenum">
              <a:rPr lang="en-US" altLang="en-US" sz="1200">
                <a:cs typeface="Arial" pitchFamily="34" charset="0"/>
              </a:rPr>
              <a:pPr/>
              <a:t>2</a:t>
            </a:fld>
            <a:endParaRPr lang="en-US" altLang="en-US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167B-8A52-4789-BAFC-F9383C9A156A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65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758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Extarvascular: no risk of vascular injury, allows implantation in patients without vascular access</a:t>
            </a:r>
          </a:p>
        </p:txBody>
      </p:sp>
      <p:sp>
        <p:nvSpPr>
          <p:cNvPr id="7270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DBA087E-AB5E-40DB-B783-C59B7A50E149}" type="slidenum">
              <a:rPr lang="fr-CA" altLang="en-US" sz="1200"/>
              <a:pPr/>
              <a:t>59</a:t>
            </a:fld>
            <a:endParaRPr lang="fr-CA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Extarvascular: no risk of vascular injury, allows implantation in patients without vascular access</a:t>
            </a:r>
          </a:p>
        </p:txBody>
      </p:sp>
      <p:sp>
        <p:nvSpPr>
          <p:cNvPr id="7577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CD8C253-FBD6-4844-9624-34DC33E77053}" type="slidenum">
              <a:rPr lang="fr-CA" altLang="en-US" sz="1200"/>
              <a:pPr/>
              <a:t>61</a:t>
            </a:fld>
            <a:endParaRPr lang="fr-CA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F5723E0-11F7-4A65-9A2D-FFFED3D89997}" type="slidenum">
              <a:rPr lang="en-US" altLang="en-US" sz="1200">
                <a:cs typeface="Arial" pitchFamily="34" charset="0"/>
              </a:rPr>
              <a:pPr/>
              <a:t>70</a:t>
            </a:fld>
            <a:endParaRPr lang="en-US" altLang="en-US" sz="120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ICDs changes the mode of death in some patients - from sudden to pump failure </a:t>
            </a:r>
            <a:endParaRPr lang="en-CA" alt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440AF36-C187-454A-A6A1-463B58FBE9D4}" type="slidenum">
              <a:rPr lang="en-US" altLang="en-US" sz="1200"/>
              <a:pPr/>
              <a:t>85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May remove this one</a:t>
            </a:r>
            <a:endParaRPr lang="en-CA" alt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99967E7-B3EC-4C41-8515-8DC2434D012A}" type="slidenum">
              <a:rPr lang="en-US" altLang="en-US" sz="1200"/>
              <a:pPr/>
              <a:t>86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87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24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0939CEE-975E-4E9A-A913-685D34497718}" type="datetimeFigureOut">
              <a:rPr lang="en-US" altLang="en-US"/>
              <a:pPr/>
              <a:t>11/18/2016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latin typeface="Arial" charset="0"/>
                <a:ea typeface="ＭＳ Ｐゴシック" pitchFamily="34" charset="-128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5798668-44A8-44CC-9A70-68C4067B39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876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C878703-426E-4195-B8FD-A66550F55050}" type="datetimeFigureOut">
              <a:rPr lang="en-US" altLang="en-US"/>
              <a:pPr/>
              <a:t>11/18/2016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>
                <a:latin typeface="Arial" charset="0"/>
                <a:ea typeface="ＭＳ Ｐゴシック" pitchFamily="34" charset="-128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F0A8FCD-D88B-40FF-929A-9AA26D015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00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3513BD4-522E-4251-AE0C-390168A1A1CD}" type="datetimeFigureOut">
              <a:rPr lang="en-US" altLang="en-US"/>
              <a:pPr/>
              <a:t>11/18/2016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D73A440-B050-44BD-9079-B44AF9DB0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91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081781A-43D5-44C5-9333-F64A04F48816}" type="datetimeFigureOut">
              <a:rPr lang="en-US" altLang="en-US"/>
              <a:pPr/>
              <a:t>11/18/2016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8214899-95C4-4913-AC54-C95F6EAE25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7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72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DF8A2D-4ACD-4A89-B9A4-B1FCA918679A}" type="datetimeFigureOut">
              <a:rPr lang="en-US" altLang="en-US"/>
              <a:pPr/>
              <a:t>11/18/2016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980A968-E5F3-4189-84DB-86638E7A1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50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B3DD4C3-EC4F-418A-9FA4-920E07DD96F8}" type="datetimeFigureOut">
              <a:rPr lang="en-US" altLang="en-US"/>
              <a:pPr/>
              <a:t>11/18/2016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5BE5B31-03A7-4C42-B1E6-2C9097A2BC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74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E9635A0-7364-4635-8C28-85F16A7C9C18}" type="datetimeFigureOut">
              <a:rPr lang="en-US" altLang="en-US"/>
              <a:pPr/>
              <a:t>11/18/2016</a:t>
            </a:fld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BA8FA70-4B74-4765-B945-12265A87F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16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-4763" y="457200"/>
            <a:ext cx="9148763" cy="227013"/>
            <a:chOff x="-4057" y="6642629"/>
            <a:chExt cx="9148057" cy="227177"/>
          </a:xfrm>
        </p:grpSpPr>
        <p:pic>
          <p:nvPicPr>
            <p:cNvPr id="3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400" y="6642630"/>
              <a:ext cx="30456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" y="6642629"/>
              <a:ext cx="3045600" cy="22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542" y="6644868"/>
              <a:ext cx="3056857" cy="22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11" descr="http://www.ccs.ca/images/CCS_Graphics_and_Standards/1line_tagEng185k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8738"/>
            <a:ext cx="24003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7"/>
          <p:cNvSpPr txBox="1">
            <a:spLocks/>
          </p:cNvSpPr>
          <p:nvPr userDrawn="1"/>
        </p:nvSpPr>
        <p:spPr bwMode="auto">
          <a:xfrm>
            <a:off x="1620838" y="6570663"/>
            <a:ext cx="59023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200" b="1" smtClean="0">
                <a:solidFill>
                  <a:srgbClr val="404040"/>
                </a:solidFill>
                <a:latin typeface="Calibri" pitchFamily="34" charset="0"/>
              </a:rPr>
              <a:t>Copyright © 2016, Canadian Cardiovascular Society</a:t>
            </a:r>
          </a:p>
          <a:p>
            <a:pPr algn="ctr" eaLnBrk="1" hangingPunct="1">
              <a:defRPr/>
            </a:pPr>
            <a:endParaRPr lang="en-CA" altLang="en-US" sz="1200" b="1" smtClean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153888" y="6371549"/>
            <a:ext cx="281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DOI: http://dx.doi.org/10.1016/j.cjca.2016.09.009</a:t>
            </a:r>
          </a:p>
        </p:txBody>
      </p:sp>
    </p:spTree>
    <p:extLst>
      <p:ext uri="{BB962C8B-B14F-4D97-AF65-F5344CB8AC3E}">
        <p14:creationId xmlns:p14="http://schemas.microsoft.com/office/powerpoint/2010/main" val="610224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73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-4763" y="457200"/>
            <a:ext cx="9148763" cy="227012"/>
            <a:chOff x="-4057" y="6642629"/>
            <a:chExt cx="9148057" cy="227177"/>
          </a:xfrm>
        </p:grpSpPr>
        <p:pic>
          <p:nvPicPr>
            <p:cNvPr id="1028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400" y="6642630"/>
              <a:ext cx="30456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" y="6642629"/>
              <a:ext cx="3045600" cy="22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542" y="6644868"/>
              <a:ext cx="3056857" cy="22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11" descr="http://www.ccs.ca/images/CCS_Graphics_and_Standards/1line_tagEng185k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8738"/>
            <a:ext cx="24003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7"/>
          <p:cNvSpPr txBox="1">
            <a:spLocks/>
          </p:cNvSpPr>
          <p:nvPr userDrawn="1"/>
        </p:nvSpPr>
        <p:spPr bwMode="auto">
          <a:xfrm>
            <a:off x="1620838" y="6570663"/>
            <a:ext cx="59023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200" b="1" smtClean="0">
                <a:solidFill>
                  <a:srgbClr val="404040"/>
                </a:solidFill>
                <a:latin typeface="Calibri" pitchFamily="34" charset="0"/>
              </a:rPr>
              <a:t>Copyright © 2016, Canadian Cardiovascular Society</a:t>
            </a:r>
          </a:p>
          <a:p>
            <a:pPr algn="ctr" eaLnBrk="1" hangingPunct="1">
              <a:defRPr/>
            </a:pPr>
            <a:endParaRPr lang="en-CA" altLang="en-US" sz="1200" b="1" smtClean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238498" y="335280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  <a:cs typeface="+mn-cs"/>
              </a:rPr>
              <a:t/>
            </a:r>
            <a:br>
              <a:rPr lang="en-US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  <a:cs typeface="+mn-cs"/>
              </a:rPr>
            </a:b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153888" y="6371549"/>
            <a:ext cx="281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DOI: http://dx.doi.org/10.1016/j.cjca.2016.09.009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7" r:id="rId3"/>
    <p:sldLayoutId id="2147483684" r:id="rId4"/>
    <p:sldLayoutId id="2147483688" r:id="rId5"/>
    <p:sldLayoutId id="2147483689" r:id="rId6"/>
    <p:sldLayoutId id="2147483690" r:id="rId7"/>
    <p:sldLayoutId id="2147483695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CA" sz="3200" dirty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ＭＳ Ｐゴシック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ＭＳ Ｐゴシック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ＭＳ Ｐゴシック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ＭＳ Ｐゴシック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lang="en-US" sz="2400" b="1" i="1" dirty="0">
          <a:solidFill>
            <a:schemeClr val="tx1"/>
          </a:solidFill>
          <a:latin typeface="+mn-lt"/>
          <a:ea typeface="+mj-ea"/>
          <a:cs typeface="+mj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sz="3200" b="1" kern="1200" dirty="0">
          <a:solidFill>
            <a:schemeClr val="bg1"/>
          </a:solidFill>
          <a:latin typeface="Arial Black" pitchFamily="34" charset="0"/>
          <a:ea typeface="ＭＳ Ｐゴシック" pitchFamily="34" charset="-128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en-US" sz="3200" b="1" kern="1200" dirty="0">
          <a:solidFill>
            <a:schemeClr val="bg1"/>
          </a:solidFill>
          <a:latin typeface="Arial Black" pitchFamily="34" charset="0"/>
          <a:ea typeface="ＭＳ Ｐゴシック" pitchFamily="34" charset="-128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lang="en-US" sz="3200" b="1" kern="1200" dirty="0">
          <a:solidFill>
            <a:schemeClr val="bg1"/>
          </a:solidFill>
          <a:latin typeface="Arial Black" pitchFamily="34" charset="0"/>
          <a:ea typeface="ＭＳ Ｐゴシック" pitchFamily="34" charset="-128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lang="en-CA" sz="3200" b="1" kern="1200" dirty="0">
          <a:solidFill>
            <a:schemeClr val="bg1"/>
          </a:solidFill>
          <a:latin typeface="Arial Black" pitchFamily="34" charset="0"/>
          <a:ea typeface="ＭＳ Ｐゴシック" pitchFamily="34" charset="-128"/>
          <a:cs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 userDrawn="1"/>
        </p:nvGrpSpPr>
        <p:grpSpPr bwMode="auto">
          <a:xfrm>
            <a:off x="-4763" y="457200"/>
            <a:ext cx="9148763" cy="227013"/>
            <a:chOff x="-4057" y="6642629"/>
            <a:chExt cx="9148057" cy="227177"/>
          </a:xfrm>
        </p:grpSpPr>
        <p:pic>
          <p:nvPicPr>
            <p:cNvPr id="103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400" y="6642630"/>
              <a:ext cx="30456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" y="6642629"/>
              <a:ext cx="3045600" cy="22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542" y="6644868"/>
              <a:ext cx="3056857" cy="22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11" descr="http://www.ccs.ca/images/CCS_Graphics_and_Standards/1line_tagEng185k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8738"/>
            <a:ext cx="24003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7"/>
          <p:cNvSpPr txBox="1">
            <a:spLocks/>
          </p:cNvSpPr>
          <p:nvPr userDrawn="1"/>
        </p:nvSpPr>
        <p:spPr bwMode="auto">
          <a:xfrm>
            <a:off x="1620838" y="6570663"/>
            <a:ext cx="59023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200" b="1" smtClean="0">
                <a:solidFill>
                  <a:srgbClr val="404040"/>
                </a:solidFill>
                <a:latin typeface="Calibri" pitchFamily="34" charset="0"/>
              </a:rPr>
              <a:t>Copyright © 2016, Canadian Cardiovascular Society</a:t>
            </a:r>
          </a:p>
          <a:p>
            <a:pPr algn="ctr" eaLnBrk="1" hangingPunct="1">
              <a:defRPr/>
            </a:pPr>
            <a:endParaRPr lang="en-CA" altLang="en-US" sz="1200" b="1" smtClean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153888" y="6371549"/>
            <a:ext cx="281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DOI: http://dx.doi.org/10.1016/j.cjca.2016.09.009</a:t>
            </a:r>
          </a:p>
        </p:txBody>
      </p:sp>
    </p:spTree>
    <p:extLst>
      <p:ext uri="{BB962C8B-B14F-4D97-AF65-F5344CB8AC3E}">
        <p14:creationId xmlns:p14="http://schemas.microsoft.com/office/powerpoint/2010/main" val="202234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CA" sz="3200" dirty="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lang="en-US" sz="2400" b="1" i="1" dirty="0">
          <a:solidFill>
            <a:schemeClr val="tx1"/>
          </a:solidFill>
          <a:latin typeface="+mn-lt"/>
          <a:ea typeface="MS PGothic" pitchFamily="34" charset="-128"/>
          <a:cs typeface="+mj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en-US" sz="3200" b="1" kern="1200" dirty="0">
          <a:solidFill>
            <a:schemeClr val="bg1"/>
          </a:solidFill>
          <a:latin typeface="Arial Black" pitchFamily="34" charset="0"/>
          <a:ea typeface="MS PGothic" pitchFamily="34" charset="-128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en-US" sz="3200" b="1" kern="1200" dirty="0">
          <a:solidFill>
            <a:schemeClr val="bg1"/>
          </a:solidFill>
          <a:latin typeface="Arial Black" pitchFamily="34" charset="0"/>
          <a:ea typeface="MS PGothic" pitchFamily="34" charset="-128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lang="en-US" sz="3200" b="1" kern="1200" dirty="0">
          <a:solidFill>
            <a:schemeClr val="bg1"/>
          </a:solidFill>
          <a:latin typeface="Arial Black" pitchFamily="34" charset="0"/>
          <a:ea typeface="MS PGothic" pitchFamily="34" charset="-128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lang="en-CA" sz="3200" b="1" kern="1200" dirty="0">
          <a:solidFill>
            <a:schemeClr val="bg1"/>
          </a:solidFill>
          <a:latin typeface="Arial Black" pitchFamily="34" charset="0"/>
          <a:ea typeface="MS PGothic" pitchFamily="34" charset="-128"/>
          <a:cs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179388" y="836613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9388" y="1628775"/>
            <a:ext cx="87852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  <a:endParaRPr lang="en-CA" altLang="en-US" dirty="0" smtClean="0"/>
          </a:p>
        </p:txBody>
      </p: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-4763" y="457200"/>
            <a:ext cx="9148763" cy="227012"/>
            <a:chOff x="-4057" y="6642629"/>
            <a:chExt cx="9148057" cy="227177"/>
          </a:xfrm>
        </p:grpSpPr>
        <p:pic>
          <p:nvPicPr>
            <p:cNvPr id="7174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400" y="6642630"/>
              <a:ext cx="30456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" y="6642629"/>
              <a:ext cx="3045600" cy="22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542" y="6644868"/>
              <a:ext cx="3056857" cy="22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3" name="Picture 11" descr="http://www.ccs.ca/images/CCS_Graphics_and_Standards/1line_tagEng185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8738"/>
            <a:ext cx="24003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7"/>
          <p:cNvSpPr txBox="1">
            <a:spLocks/>
          </p:cNvSpPr>
          <p:nvPr userDrawn="1"/>
        </p:nvSpPr>
        <p:spPr bwMode="auto">
          <a:xfrm>
            <a:off x="1620838" y="6570663"/>
            <a:ext cx="59023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200" b="1" dirty="0" smtClean="0">
                <a:solidFill>
                  <a:srgbClr val="404040"/>
                </a:solidFill>
                <a:latin typeface="Calibri" pitchFamily="34" charset="0"/>
              </a:rPr>
              <a:t>Copyright © 2016, Canadian Cardiovascular Society</a:t>
            </a:r>
          </a:p>
          <a:p>
            <a:pPr algn="ctr" eaLnBrk="1" hangingPunct="1">
              <a:defRPr/>
            </a:pPr>
            <a:endParaRPr lang="en-CA" altLang="en-US" sz="1200" b="1" dirty="0" smtClean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153888" y="6371549"/>
            <a:ext cx="2819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DOI: http://dx.doi.org/10.1016/j.cjca.2016.09.009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1" r:id="rId2"/>
    <p:sldLayoutId id="214748369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ＭＳ Ｐゴシック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ＭＳ Ｐゴシック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ＭＳ Ｐゴシック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  <a:ea typeface="ＭＳ Ｐゴシック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CC9915"/>
          </a:solidFill>
          <a:latin typeface="Arial Black" pitchFamily="34" charset="0"/>
          <a:ea typeface="ＭＳ Ｐゴシック" pitchFamily="34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linecjc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7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7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7"/>
          <p:cNvSpPr txBox="1">
            <a:spLocks noChangeArrowheads="1"/>
          </p:cNvSpPr>
          <p:nvPr/>
        </p:nvSpPr>
        <p:spPr bwMode="auto">
          <a:xfrm>
            <a:off x="539750" y="811213"/>
            <a:ext cx="8064500" cy="535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latin typeface="Calibri" pitchFamily="34" charset="0"/>
              </a:rPr>
              <a:t>Disclaimer</a:t>
            </a:r>
          </a:p>
          <a:p>
            <a:pPr eaLnBrk="1" hangingPunct="1"/>
            <a:endParaRPr lang="en-US" altLang="en-US" dirty="0">
              <a:latin typeface="Calibri" pitchFamily="34" charset="0"/>
            </a:endParaRPr>
          </a:p>
          <a:p>
            <a:pPr eaLnBrk="1" hangingPunct="1"/>
            <a:r>
              <a:rPr lang="en-US" altLang="en-US" dirty="0">
                <a:latin typeface="Calibri" pitchFamily="34" charset="0"/>
              </a:rPr>
              <a:t>The Canadian Cardiovascular Society (CCS) welcomes reuse of our educational slide deck for medical institution internal education or training (i.e. grand rounds, medical college/classroom education, etc.).  However, if the material is being used in an industry sponsored CME program, permission must be sought through our publisher Elsevier (</a:t>
            </a:r>
            <a:r>
              <a:rPr lang="en-US" altLang="en-US" u="sng" dirty="0">
                <a:latin typeface="Calibri" pitchFamily="34" charset="0"/>
                <a:hlinkClick r:id="rId3"/>
              </a:rPr>
              <a:t>www.onlinecjc.com</a:t>
            </a:r>
            <a:r>
              <a:rPr lang="en-US" altLang="en-US" dirty="0">
                <a:latin typeface="Calibri" pitchFamily="34" charset="0"/>
              </a:rPr>
              <a:t>). </a:t>
            </a:r>
          </a:p>
          <a:p>
            <a:pPr eaLnBrk="1" hangingPunct="1"/>
            <a:r>
              <a:rPr lang="en-US" altLang="en-US" dirty="0">
                <a:latin typeface="Calibri" pitchFamily="34" charset="0"/>
              </a:rPr>
              <a:t> </a:t>
            </a:r>
          </a:p>
          <a:p>
            <a:pPr eaLnBrk="1" hangingPunct="1"/>
            <a:r>
              <a:rPr lang="en-US" altLang="en-US" dirty="0">
                <a:latin typeface="Calibri" pitchFamily="34" charset="0"/>
              </a:rPr>
              <a:t>If your reuse request qualifies as medical institution internal education, you may reuse the material under the following conditions:</a:t>
            </a:r>
          </a:p>
          <a:p>
            <a:pPr eaLnBrk="1" hangingPunct="1"/>
            <a:endParaRPr lang="en-CA" altLang="en-US" dirty="0">
              <a:latin typeface="Calibri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CA" altLang="en-US" dirty="0">
                <a:latin typeface="Calibri" pitchFamily="34" charset="0"/>
              </a:rPr>
              <a:t> 	You must cite the Canadian Journal of Cardiology and the Canadian     	Cardiovascular Society as references.</a:t>
            </a:r>
            <a:endParaRPr lang="en-US" altLang="en-US" dirty="0">
              <a:latin typeface="Calibri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CA" altLang="en-US" dirty="0">
                <a:latin typeface="Calibri" pitchFamily="34" charset="0"/>
              </a:rPr>
              <a:t> 	You may not use any Canadian Cardiovascular Society logos or 	trademarks on any slides or anywhere in your presentation or 	publications.</a:t>
            </a:r>
            <a:endParaRPr lang="en-US" altLang="en-US" dirty="0">
              <a:latin typeface="Calibri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CA" altLang="en-US" dirty="0">
                <a:latin typeface="Calibri" pitchFamily="34" charset="0"/>
              </a:rPr>
              <a:t> 	Do not modify the slide content.</a:t>
            </a:r>
            <a:endParaRPr lang="en-US" altLang="en-US" dirty="0">
              <a:latin typeface="Calibri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CA" altLang="en-US" dirty="0">
                <a:latin typeface="Calibri" pitchFamily="34" charset="0"/>
              </a:rPr>
              <a:t> 	If repeating recommendations from the published guideline, do not 	modify the recommendation wording.</a:t>
            </a:r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3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457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dirty="0"/>
              <a:t>Recommendation </a:t>
            </a:r>
            <a:r>
              <a:rPr lang="en-US" altLang="en-US" dirty="0" smtClean="0"/>
              <a:t>3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t="40508" r="30511" b="6824"/>
          <a:stretch>
            <a:fillRect/>
          </a:stretch>
        </p:blipFill>
        <p:spPr bwMode="auto">
          <a:xfrm>
            <a:off x="127794" y="1219200"/>
            <a:ext cx="8888412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t="10152" r="30634" b="33333"/>
          <a:stretch>
            <a:fillRect/>
          </a:stretch>
        </p:blipFill>
        <p:spPr bwMode="auto">
          <a:xfrm>
            <a:off x="180182" y="1219200"/>
            <a:ext cx="878363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457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dirty="0" smtClean="0"/>
              <a:t>Recommendation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457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dirty="0" smtClean="0"/>
              <a:t>Summary - What is new since 2005 ?</a:t>
            </a:r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304800" y="3657600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b="1" dirty="0"/>
              <a:t>Recommendation 1 and  2: Waiting period for NICM now 3 months (previously 9 months)</a:t>
            </a:r>
          </a:p>
          <a:p>
            <a:pPr eaLnBrk="1" hangingPunct="1"/>
            <a:endParaRPr lang="en-US" altLang="en-US" sz="1800" b="1" dirty="0"/>
          </a:p>
          <a:p>
            <a:pPr eaLnBrk="1" hangingPunct="1"/>
            <a:r>
              <a:rPr lang="en-US" altLang="en-US" sz="1800" b="1" dirty="0"/>
              <a:t>Recommendation 3 and 4: entirely new</a:t>
            </a:r>
            <a:endParaRPr lang="en-CA" altLang="en-US" sz="1800" b="1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17036" r="57111" b="34814"/>
          <a:stretch>
            <a:fillRect/>
          </a:stretch>
        </p:blipFill>
        <p:spPr bwMode="auto">
          <a:xfrm>
            <a:off x="2628900" y="1752600"/>
            <a:ext cx="3886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457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mtClean="0"/>
              <a:t>What is Next?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89706" y="1905000"/>
            <a:ext cx="8764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Committee will reconvene and discuss whether urgent Guideline Update is required </a:t>
            </a:r>
          </a:p>
          <a:p>
            <a:pPr eaLnBrk="1" hangingPunct="1"/>
            <a:r>
              <a:rPr lang="en-US" altLang="en-US" sz="1800" dirty="0"/>
              <a:t>based on publication of DANISH TRIAL</a:t>
            </a:r>
            <a:endParaRPr lang="en-CA" altLang="en-US" sz="1800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51113"/>
            <a:ext cx="46164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3482975"/>
            <a:ext cx="7772400" cy="14700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Stratification, Risk Scores, Withholding, Downgrade of ICDs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41300" y="914400"/>
            <a:ext cx="868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kern="0" dirty="0" smtClean="0"/>
              <a:t>CCS/CHRS 2016 Implantable Cardioverter-Defibrillator (ICD) Guidelines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xfrm>
            <a:off x="457200" y="914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altLang="en-US" dirty="0" smtClean="0"/>
              <a:t>Prediction of degree of benefit from ICD implantation</a:t>
            </a:r>
          </a:p>
        </p:txBody>
      </p:sp>
      <p:grpSp>
        <p:nvGrpSpPr>
          <p:cNvPr id="25602" name="Group 7"/>
          <p:cNvGrpSpPr>
            <a:grpSpLocks noGrp="1"/>
          </p:cNvGrpSpPr>
          <p:nvPr/>
        </p:nvGrpSpPr>
        <p:grpSpPr bwMode="auto">
          <a:xfrm>
            <a:off x="1295400" y="2984500"/>
            <a:ext cx="6156325" cy="2697163"/>
            <a:chOff x="1728" y="1200"/>
            <a:chExt cx="3264" cy="2064"/>
          </a:xfrm>
        </p:grpSpPr>
        <p:grpSp>
          <p:nvGrpSpPr>
            <p:cNvPr id="25606" name="Group 8"/>
            <p:cNvGrpSpPr>
              <a:grpSpLocks/>
            </p:cNvGrpSpPr>
            <p:nvPr/>
          </p:nvGrpSpPr>
          <p:grpSpPr bwMode="auto">
            <a:xfrm>
              <a:off x="1728" y="1248"/>
              <a:ext cx="3264" cy="864"/>
              <a:chOff x="1728" y="1248"/>
              <a:chExt cx="3264" cy="864"/>
            </a:xfrm>
          </p:grpSpPr>
          <p:sp>
            <p:nvSpPr>
              <p:cNvPr id="25610" name="Line 9"/>
              <p:cNvSpPr>
                <a:spLocks noChangeShapeType="1"/>
              </p:cNvSpPr>
              <p:nvPr/>
            </p:nvSpPr>
            <p:spPr bwMode="auto">
              <a:xfrm>
                <a:off x="2016" y="1248"/>
                <a:ext cx="2688" cy="0"/>
              </a:xfrm>
              <a:prstGeom prst="line">
                <a:avLst/>
              </a:prstGeom>
              <a:noFill/>
              <a:ln w="762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5611" name="Group 10"/>
              <p:cNvGrpSpPr>
                <a:grpSpLocks/>
              </p:cNvGrpSpPr>
              <p:nvPr/>
            </p:nvGrpSpPr>
            <p:grpSpPr bwMode="auto">
              <a:xfrm>
                <a:off x="4272" y="1248"/>
                <a:ext cx="720" cy="864"/>
                <a:chOff x="1482" y="1296"/>
                <a:chExt cx="678" cy="672"/>
              </a:xfrm>
            </p:grpSpPr>
            <p:sp>
              <p:nvSpPr>
                <p:cNvPr id="25615" name="AutoShape 11"/>
                <p:cNvSpPr>
                  <a:spLocks noChangeArrowheads="1"/>
                </p:cNvSpPr>
                <p:nvPr/>
              </p:nvSpPr>
              <p:spPr bwMode="auto">
                <a:xfrm>
                  <a:off x="1605" y="1296"/>
                  <a:ext cx="432" cy="576"/>
                </a:xfrm>
                <a:prstGeom prst="triangle">
                  <a:avLst>
                    <a:gd name="adj" fmla="val 50000"/>
                  </a:avLst>
                </a:prstGeom>
                <a:noFill/>
                <a:ln w="22225">
                  <a:solidFill>
                    <a:srgbClr val="FF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>
                    <a:latin typeface="Calibri" pitchFamily="34" charset="0"/>
                  </a:endParaRPr>
                </a:p>
              </p:txBody>
            </p:sp>
            <p:sp>
              <p:nvSpPr>
                <p:cNvPr id="25616" name="Freeform 12"/>
                <p:cNvSpPr>
                  <a:spLocks/>
                </p:cNvSpPr>
                <p:nvPr/>
              </p:nvSpPr>
              <p:spPr bwMode="auto">
                <a:xfrm>
                  <a:off x="1482" y="1824"/>
                  <a:ext cx="678" cy="144"/>
                </a:xfrm>
                <a:custGeom>
                  <a:avLst/>
                  <a:gdLst>
                    <a:gd name="T0" fmla="*/ 6 w 678"/>
                    <a:gd name="T1" fmla="*/ 0 h 144"/>
                    <a:gd name="T2" fmla="*/ 678 w 678"/>
                    <a:gd name="T3" fmla="*/ 0 h 144"/>
                    <a:gd name="T4" fmla="*/ 582 w 678"/>
                    <a:gd name="T5" fmla="*/ 96 h 144"/>
                    <a:gd name="T6" fmla="*/ 438 w 678"/>
                    <a:gd name="T7" fmla="*/ 144 h 144"/>
                    <a:gd name="T8" fmla="*/ 294 w 678"/>
                    <a:gd name="T9" fmla="*/ 144 h 144"/>
                    <a:gd name="T10" fmla="*/ 163 w 678"/>
                    <a:gd name="T11" fmla="*/ 122 h 144"/>
                    <a:gd name="T12" fmla="*/ 63 w 678"/>
                    <a:gd name="T13" fmla="*/ 76 h 144"/>
                    <a:gd name="T14" fmla="*/ 0 w 678"/>
                    <a:gd name="T15" fmla="*/ 3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78"/>
                    <a:gd name="T25" fmla="*/ 0 h 144"/>
                    <a:gd name="T26" fmla="*/ 678 w 678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78" h="144">
                      <a:moveTo>
                        <a:pt x="6" y="0"/>
                      </a:moveTo>
                      <a:lnTo>
                        <a:pt x="678" y="0"/>
                      </a:lnTo>
                      <a:lnTo>
                        <a:pt x="582" y="96"/>
                      </a:lnTo>
                      <a:lnTo>
                        <a:pt x="438" y="144"/>
                      </a:lnTo>
                      <a:lnTo>
                        <a:pt x="294" y="144"/>
                      </a:lnTo>
                      <a:lnTo>
                        <a:pt x="163" y="122"/>
                      </a:lnTo>
                      <a:lnTo>
                        <a:pt x="63" y="76"/>
                      </a:lnTo>
                      <a:lnTo>
                        <a:pt x="0" y="3"/>
                      </a:lnTo>
                    </a:path>
                  </a:pathLst>
                </a:custGeom>
                <a:gradFill rotWithShape="0">
                  <a:gsLst>
                    <a:gs pos="0">
                      <a:srgbClr val="765E00"/>
                    </a:gs>
                    <a:gs pos="50000">
                      <a:srgbClr val="FFCC00"/>
                    </a:gs>
                    <a:gs pos="100000">
                      <a:srgbClr val="765E00"/>
                    </a:gs>
                  </a:gsLst>
                  <a:lin ang="0" scaled="1"/>
                </a:gradFill>
                <a:ln w="127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12" name="Group 13"/>
              <p:cNvGrpSpPr>
                <a:grpSpLocks/>
              </p:cNvGrpSpPr>
              <p:nvPr/>
            </p:nvGrpSpPr>
            <p:grpSpPr bwMode="auto">
              <a:xfrm>
                <a:off x="1728" y="1248"/>
                <a:ext cx="720" cy="864"/>
                <a:chOff x="1482" y="1296"/>
                <a:chExt cx="678" cy="672"/>
              </a:xfrm>
            </p:grpSpPr>
            <p:sp>
              <p:nvSpPr>
                <p:cNvPr id="25613" name="AutoShape 14"/>
                <p:cNvSpPr>
                  <a:spLocks noChangeArrowheads="1"/>
                </p:cNvSpPr>
                <p:nvPr/>
              </p:nvSpPr>
              <p:spPr bwMode="auto">
                <a:xfrm>
                  <a:off x="1605" y="1296"/>
                  <a:ext cx="432" cy="576"/>
                </a:xfrm>
                <a:prstGeom prst="triangle">
                  <a:avLst>
                    <a:gd name="adj" fmla="val 50000"/>
                  </a:avLst>
                </a:prstGeom>
                <a:noFill/>
                <a:ln w="22225">
                  <a:solidFill>
                    <a:srgbClr val="FF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>
                    <a:latin typeface="Calibri" pitchFamily="34" charset="0"/>
                  </a:endParaRPr>
                </a:p>
              </p:txBody>
            </p:sp>
            <p:sp>
              <p:nvSpPr>
                <p:cNvPr id="25614" name="Freeform 15"/>
                <p:cNvSpPr>
                  <a:spLocks/>
                </p:cNvSpPr>
                <p:nvPr/>
              </p:nvSpPr>
              <p:spPr bwMode="auto">
                <a:xfrm>
                  <a:off x="1482" y="1824"/>
                  <a:ext cx="678" cy="144"/>
                </a:xfrm>
                <a:custGeom>
                  <a:avLst/>
                  <a:gdLst>
                    <a:gd name="T0" fmla="*/ 6 w 678"/>
                    <a:gd name="T1" fmla="*/ 0 h 144"/>
                    <a:gd name="T2" fmla="*/ 678 w 678"/>
                    <a:gd name="T3" fmla="*/ 0 h 144"/>
                    <a:gd name="T4" fmla="*/ 582 w 678"/>
                    <a:gd name="T5" fmla="*/ 96 h 144"/>
                    <a:gd name="T6" fmla="*/ 438 w 678"/>
                    <a:gd name="T7" fmla="*/ 144 h 144"/>
                    <a:gd name="T8" fmla="*/ 294 w 678"/>
                    <a:gd name="T9" fmla="*/ 144 h 144"/>
                    <a:gd name="T10" fmla="*/ 163 w 678"/>
                    <a:gd name="T11" fmla="*/ 122 h 144"/>
                    <a:gd name="T12" fmla="*/ 63 w 678"/>
                    <a:gd name="T13" fmla="*/ 76 h 144"/>
                    <a:gd name="T14" fmla="*/ 0 w 678"/>
                    <a:gd name="T15" fmla="*/ 3 h 1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78"/>
                    <a:gd name="T25" fmla="*/ 0 h 144"/>
                    <a:gd name="T26" fmla="*/ 678 w 678"/>
                    <a:gd name="T27" fmla="*/ 144 h 14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78" h="144">
                      <a:moveTo>
                        <a:pt x="6" y="0"/>
                      </a:moveTo>
                      <a:lnTo>
                        <a:pt x="678" y="0"/>
                      </a:lnTo>
                      <a:lnTo>
                        <a:pt x="582" y="96"/>
                      </a:lnTo>
                      <a:lnTo>
                        <a:pt x="438" y="144"/>
                      </a:lnTo>
                      <a:lnTo>
                        <a:pt x="294" y="144"/>
                      </a:lnTo>
                      <a:lnTo>
                        <a:pt x="163" y="122"/>
                      </a:lnTo>
                      <a:lnTo>
                        <a:pt x="63" y="76"/>
                      </a:lnTo>
                      <a:lnTo>
                        <a:pt x="0" y="3"/>
                      </a:lnTo>
                    </a:path>
                  </a:pathLst>
                </a:custGeom>
                <a:gradFill rotWithShape="0">
                  <a:gsLst>
                    <a:gs pos="0">
                      <a:srgbClr val="765E00"/>
                    </a:gs>
                    <a:gs pos="50000">
                      <a:srgbClr val="FFCC00"/>
                    </a:gs>
                    <a:gs pos="100000">
                      <a:srgbClr val="765E00"/>
                    </a:gs>
                  </a:gsLst>
                  <a:lin ang="0" scaled="1"/>
                </a:gradFill>
                <a:ln w="127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5607" name="Group 16"/>
            <p:cNvGrpSpPr>
              <a:grpSpLocks/>
            </p:cNvGrpSpPr>
            <p:nvPr/>
          </p:nvGrpSpPr>
          <p:grpSpPr bwMode="auto">
            <a:xfrm>
              <a:off x="3000" y="1200"/>
              <a:ext cx="720" cy="2064"/>
              <a:chOff x="2640" y="1200"/>
              <a:chExt cx="720" cy="2064"/>
            </a:xfrm>
          </p:grpSpPr>
          <p:sp>
            <p:nvSpPr>
              <p:cNvPr id="25608" name="Freeform 17"/>
              <p:cNvSpPr>
                <a:spLocks/>
              </p:cNvSpPr>
              <p:nvPr/>
            </p:nvSpPr>
            <p:spPr bwMode="auto">
              <a:xfrm>
                <a:off x="2640" y="1296"/>
                <a:ext cx="720" cy="1968"/>
              </a:xfrm>
              <a:custGeom>
                <a:avLst/>
                <a:gdLst>
                  <a:gd name="T0" fmla="*/ 432 w 720"/>
                  <a:gd name="T1" fmla="*/ 0 h 1968"/>
                  <a:gd name="T2" fmla="*/ 432 w 720"/>
                  <a:gd name="T3" fmla="*/ 960 h 1968"/>
                  <a:gd name="T4" fmla="*/ 528 w 720"/>
                  <a:gd name="T5" fmla="*/ 1104 h 1968"/>
                  <a:gd name="T6" fmla="*/ 523 w 720"/>
                  <a:gd name="T7" fmla="*/ 1341 h 1968"/>
                  <a:gd name="T8" fmla="*/ 433 w 720"/>
                  <a:gd name="T9" fmla="*/ 1477 h 1968"/>
                  <a:gd name="T10" fmla="*/ 432 w 720"/>
                  <a:gd name="T11" fmla="*/ 1680 h 1968"/>
                  <a:gd name="T12" fmla="*/ 720 w 720"/>
                  <a:gd name="T13" fmla="*/ 1968 h 1968"/>
                  <a:gd name="T14" fmla="*/ 0 w 720"/>
                  <a:gd name="T15" fmla="*/ 1968 h 1968"/>
                  <a:gd name="T16" fmla="*/ 287 w 720"/>
                  <a:gd name="T17" fmla="*/ 1677 h 1968"/>
                  <a:gd name="T18" fmla="*/ 288 w 720"/>
                  <a:gd name="T19" fmla="*/ 1488 h 1968"/>
                  <a:gd name="T20" fmla="*/ 192 w 720"/>
                  <a:gd name="T21" fmla="*/ 1344 h 1968"/>
                  <a:gd name="T22" fmla="*/ 192 w 720"/>
                  <a:gd name="T23" fmla="*/ 1104 h 1968"/>
                  <a:gd name="T24" fmla="*/ 288 w 720"/>
                  <a:gd name="T25" fmla="*/ 960 h 1968"/>
                  <a:gd name="T26" fmla="*/ 287 w 720"/>
                  <a:gd name="T27" fmla="*/ 4 h 1968"/>
                  <a:gd name="T28" fmla="*/ 433 w 720"/>
                  <a:gd name="T29" fmla="*/ 4 h 19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20"/>
                  <a:gd name="T46" fmla="*/ 0 h 1968"/>
                  <a:gd name="T47" fmla="*/ 720 w 720"/>
                  <a:gd name="T48" fmla="*/ 1968 h 19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20" h="1968">
                    <a:moveTo>
                      <a:pt x="432" y="0"/>
                    </a:moveTo>
                    <a:lnTo>
                      <a:pt x="432" y="960"/>
                    </a:lnTo>
                    <a:lnTo>
                      <a:pt x="528" y="1104"/>
                    </a:lnTo>
                    <a:lnTo>
                      <a:pt x="523" y="1341"/>
                    </a:lnTo>
                    <a:lnTo>
                      <a:pt x="433" y="1477"/>
                    </a:lnTo>
                    <a:lnTo>
                      <a:pt x="432" y="1680"/>
                    </a:lnTo>
                    <a:lnTo>
                      <a:pt x="720" y="1968"/>
                    </a:lnTo>
                    <a:lnTo>
                      <a:pt x="0" y="1968"/>
                    </a:lnTo>
                    <a:lnTo>
                      <a:pt x="287" y="1677"/>
                    </a:lnTo>
                    <a:lnTo>
                      <a:pt x="288" y="1488"/>
                    </a:lnTo>
                    <a:lnTo>
                      <a:pt x="192" y="1344"/>
                    </a:lnTo>
                    <a:lnTo>
                      <a:pt x="192" y="1104"/>
                    </a:lnTo>
                    <a:lnTo>
                      <a:pt x="288" y="960"/>
                    </a:lnTo>
                    <a:lnTo>
                      <a:pt x="287" y="4"/>
                    </a:lnTo>
                    <a:lnTo>
                      <a:pt x="433" y="4"/>
                    </a:lnTo>
                  </a:path>
                </a:pathLst>
              </a:custGeom>
              <a:gradFill rotWithShape="0">
                <a:gsLst>
                  <a:gs pos="0">
                    <a:srgbClr val="765E00"/>
                  </a:gs>
                  <a:gs pos="50000">
                    <a:srgbClr val="FFCC00"/>
                  </a:gs>
                  <a:gs pos="100000">
                    <a:srgbClr val="765E00"/>
                  </a:gs>
                </a:gsLst>
                <a:lin ang="0" scaled="1"/>
              </a:gradFill>
              <a:ln w="1270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09" name="Oval 18"/>
              <p:cNvSpPr>
                <a:spLocks noChangeArrowheads="1"/>
              </p:cNvSpPr>
              <p:nvPr/>
            </p:nvSpPr>
            <p:spPr bwMode="auto">
              <a:xfrm>
                <a:off x="2856" y="1200"/>
                <a:ext cx="288" cy="144"/>
              </a:xfrm>
              <a:prstGeom prst="ellipse">
                <a:avLst/>
              </a:prstGeom>
              <a:gradFill rotWithShape="0">
                <a:gsLst>
                  <a:gs pos="0">
                    <a:srgbClr val="765E00"/>
                  </a:gs>
                  <a:gs pos="50000">
                    <a:srgbClr val="FFCC00"/>
                  </a:gs>
                  <a:gs pos="100000">
                    <a:srgbClr val="765E00"/>
                  </a:gs>
                </a:gsLst>
                <a:lin ang="0" scaled="1"/>
              </a:gradFill>
              <a:ln w="1270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>
                  <a:latin typeface="Calibri" pitchFamily="34" charset="0"/>
                </a:endParaRPr>
              </a:p>
            </p:txBody>
          </p:sp>
        </p:grpSp>
      </p:grpSp>
      <p:sp>
        <p:nvSpPr>
          <p:cNvPr id="25603" name="TextBox 15"/>
          <p:cNvSpPr txBox="1">
            <a:spLocks noChangeArrowheads="1"/>
          </p:cNvSpPr>
          <p:nvPr/>
        </p:nvSpPr>
        <p:spPr bwMode="auto">
          <a:xfrm>
            <a:off x="685800" y="4279900"/>
            <a:ext cx="2895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800"/>
              <a:t>Sudden Death from </a:t>
            </a:r>
          </a:p>
          <a:p>
            <a:pPr algn="ctr" eaLnBrk="1" hangingPunct="1"/>
            <a:r>
              <a:rPr lang="en-US" altLang="en-US" sz="2800"/>
              <a:t>Ventricular Arrhythmia</a:t>
            </a:r>
          </a:p>
        </p:txBody>
      </p:sp>
      <p:sp>
        <p:nvSpPr>
          <p:cNvPr id="25604" name="TextBox 16"/>
          <p:cNvSpPr txBox="1">
            <a:spLocks noChangeArrowheads="1"/>
          </p:cNvSpPr>
          <p:nvPr/>
        </p:nvSpPr>
        <p:spPr bwMode="auto">
          <a:xfrm>
            <a:off x="5029200" y="4432300"/>
            <a:ext cx="365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Arial" pitchFamily="34" charset="0"/>
              <a:buChar char="•"/>
            </a:pPr>
            <a:r>
              <a:rPr lang="en-US" altLang="en-US" sz="2800"/>
              <a:t>Non-Sudden Death </a:t>
            </a:r>
          </a:p>
          <a:p>
            <a:pPr algn="ctr" eaLnBrk="1" hangingPunct="1">
              <a:buFont typeface="Arial" pitchFamily="34" charset="0"/>
              <a:buChar char="•"/>
            </a:pPr>
            <a:r>
              <a:rPr lang="en-US" altLang="en-US" sz="2800"/>
              <a:t>Procedural Risk</a:t>
            </a:r>
          </a:p>
          <a:p>
            <a:pPr algn="ctr" eaLnBrk="1" hangingPunct="1">
              <a:buFont typeface="Arial" pitchFamily="34" charset="0"/>
              <a:buChar char="•"/>
            </a:pPr>
            <a:r>
              <a:rPr lang="en-US" altLang="en-US" sz="2800"/>
              <a:t>Inappropriate shocks</a:t>
            </a:r>
          </a:p>
          <a:p>
            <a:pPr algn="ctr" eaLnBrk="1" hangingPunct="1">
              <a:buFont typeface="Arial" pitchFamily="34" charset="0"/>
              <a:buChar char="•"/>
            </a:pPr>
            <a:r>
              <a:rPr lang="en-US" altLang="en-US" sz="2800"/>
              <a:t>Device infection</a:t>
            </a:r>
          </a:p>
        </p:txBody>
      </p:sp>
      <p:sp>
        <p:nvSpPr>
          <p:cNvPr id="25605" name="TextBox 17"/>
          <p:cNvSpPr txBox="1">
            <a:spLocks noChangeArrowheads="1"/>
          </p:cNvSpPr>
          <p:nvPr/>
        </p:nvSpPr>
        <p:spPr bwMode="auto">
          <a:xfrm>
            <a:off x="2286000" y="22987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800"/>
              <a:t>Balance of Risk vs benefit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3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900" smtClean="0"/>
              <a:t>Recommendation 5</a:t>
            </a:r>
          </a:p>
        </p:txBody>
      </p:sp>
      <p:sp>
        <p:nvSpPr>
          <p:cNvPr id="26626" name="Content Placeholder 4"/>
          <p:cNvSpPr>
            <a:spLocks noGrp="1"/>
          </p:cNvSpPr>
          <p:nvPr>
            <p:ph idx="1"/>
          </p:nvPr>
        </p:nvSpPr>
        <p:spPr bwMode="auto">
          <a:xfrm>
            <a:off x="179388" y="1905000"/>
            <a:ext cx="8785225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>
                <a:solidFill>
                  <a:srgbClr val="000000"/>
                </a:solidFill>
              </a:rPr>
              <a:t>    We recommend an ICD not be offered to patients where comorbidities make it unlikely that an ICD will substantially increase a patient</a:t>
            </a:r>
            <a:r>
              <a:rPr lang="ja-JP" altLang="en-US" dirty="0" smtClean="0">
                <a:solidFill>
                  <a:srgbClr val="000000"/>
                </a:solidFill>
              </a:rPr>
              <a:t>‘</a:t>
            </a:r>
            <a:r>
              <a:rPr altLang="ja-JP" dirty="0" smtClean="0">
                <a:solidFill>
                  <a:srgbClr val="000000"/>
                </a:solidFill>
              </a:rPr>
              <a:t>s life expectancy.</a:t>
            </a:r>
          </a:p>
          <a:p>
            <a:pPr algn="r"/>
            <a:r>
              <a:rPr altLang="en-US" dirty="0" smtClean="0">
                <a:solidFill>
                  <a:srgbClr val="000000"/>
                </a:solidFill>
              </a:rPr>
              <a:t>Strong recommendation; moderate quality evidence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900" dirty="0" smtClean="0"/>
              <a:t>Practical Tip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798637"/>
            <a:ext cx="8229600" cy="399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>
                <a:solidFill>
                  <a:srgbClr val="000000"/>
                </a:solidFill>
              </a:rPr>
              <a:t>    Validated risk calculators/risk assessment tools such as the </a:t>
            </a:r>
            <a:r>
              <a:rPr altLang="en-US" dirty="0" err="1" smtClean="0">
                <a:solidFill>
                  <a:srgbClr val="000000"/>
                </a:solidFill>
              </a:rPr>
              <a:t>Charlson</a:t>
            </a:r>
            <a:r>
              <a:rPr altLang="en-US" dirty="0" smtClean="0">
                <a:solidFill>
                  <a:srgbClr val="000000"/>
                </a:solidFill>
              </a:rPr>
              <a:t> Comorbidity Index, the Seattle Heart Failure Model, SHOCKED or MADIT risk scores can be of aid in the estimation of each patient</a:t>
            </a:r>
            <a:r>
              <a:rPr lang="ja-JP" altLang="en-US" dirty="0" smtClean="0">
                <a:solidFill>
                  <a:srgbClr val="000000"/>
                </a:solidFill>
              </a:rPr>
              <a:t>’</a:t>
            </a:r>
            <a:r>
              <a:rPr altLang="ja-JP" dirty="0" smtClean="0">
                <a:solidFill>
                  <a:srgbClr val="000000"/>
                </a:solidFill>
              </a:rPr>
              <a:t>s benefit/risk of an ICD.</a:t>
            </a:r>
          </a:p>
          <a:p>
            <a:endParaRPr alt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762000"/>
            <a:ext cx="87915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1137"/>
            <a:ext cx="55435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4724400" y="6019596"/>
            <a:ext cx="441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dirty="0"/>
              <a:t>Hess et al  </a:t>
            </a:r>
            <a:r>
              <a:rPr lang="en-US" altLang="en-US" sz="1200" dirty="0" err="1"/>
              <a:t>Circ</a:t>
            </a:r>
            <a:r>
              <a:rPr lang="en-US" altLang="en-US" sz="1200" dirty="0"/>
              <a:t> </a:t>
            </a:r>
            <a:r>
              <a:rPr lang="en-US" altLang="en-US" sz="1200" dirty="0" err="1"/>
              <a:t>Cardiovasc</a:t>
            </a:r>
            <a:r>
              <a:rPr lang="en-US" altLang="en-US" sz="1200" dirty="0"/>
              <a:t> </a:t>
            </a:r>
            <a:r>
              <a:rPr lang="en-US" altLang="en-US" sz="1200" dirty="0" err="1"/>
              <a:t>Qual</a:t>
            </a:r>
            <a:r>
              <a:rPr lang="en-US" altLang="en-US" sz="1200" dirty="0"/>
              <a:t> Outcomes 2015;8:179-186</a:t>
            </a:r>
          </a:p>
        </p:txBody>
      </p:sp>
      <p:sp>
        <p:nvSpPr>
          <p:cNvPr id="29699" name="Title 3"/>
          <p:cNvSpPr>
            <a:spLocks noGrp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900" dirty="0" smtClean="0"/>
              <a:t>Pooled Analysis from Five RCTs: effect of age on ICD versus no ICD</a:t>
            </a:r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6248400" y="2895600"/>
            <a:ext cx="2667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1800"/>
              <a:t>Benefit of ICD remains with older age, but is attenuated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1800"/>
              <a:t>Age alone is not a reason to withhold ICD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28600" y="2438400"/>
            <a:ext cx="868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en-US" b="1" dirty="0" smtClean="0"/>
              <a:t>CCS/CHRS 2016 Implantable Cardioverter-Defibrillator (ICD) Guidelines	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904875"/>
          <a:ext cx="8610600" cy="3663681"/>
        </p:xfrm>
        <a:graphic>
          <a:graphicData uri="http://schemas.openxmlformats.org/drawingml/2006/table">
            <a:tbl>
              <a:tblPr/>
              <a:tblGrid>
                <a:gridCol w="1905000"/>
                <a:gridCol w="2743200"/>
                <a:gridCol w="1524000"/>
                <a:gridCol w="2438400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Risk Score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Factors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Score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Outcome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Seattle Heart Failure Model</a:t>
                      </a:r>
                      <a:r>
                        <a:rPr kumimoji="0" lang="en-US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(SCD-HeFT)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Age, gender, ischemic, BP, EF, NYHA, medications, sodium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Years need to treat with ICD in first 4 quintiles were 3.5-4.6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MADIT</a:t>
                      </a:r>
                      <a:r>
                        <a:rPr kumimoji="0" lang="en-US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NYHA &gt; 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Age &gt;70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BUN &gt;26 mg/dl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QRS&gt;120 ms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1-2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75% vs 58%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47% vs 31%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SHOCKED</a:t>
                      </a:r>
                      <a:r>
                        <a:rPr kumimoji="0" lang="en-US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(</a:t>
                      </a: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Medicare)*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age≥75, NYHA III, AF, COPD, CRF, EF≤ 20%, DM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Highest quintile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one year mortality 24%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3 year mortality 58%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Parkash et al</a:t>
                      </a:r>
                      <a:r>
                        <a:rPr kumimoji="0" lang="en-US" alt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(early mortality after ICD)*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Age &gt;80, AF, CRF, NYHA III/IV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≥2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&lt;2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 i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800" b="1">
                          <a:solidFill>
                            <a:schemeClr val="bg1"/>
                          </a:solidFill>
                          <a:latin typeface="Arial Black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one year mortality: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21%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4%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30753" name="TextBox 2"/>
          <p:cNvSpPr txBox="1">
            <a:spLocks noChangeArrowheads="1"/>
          </p:cNvSpPr>
          <p:nvPr/>
        </p:nvSpPr>
        <p:spPr bwMode="auto">
          <a:xfrm>
            <a:off x="5943600" y="5105400"/>
            <a:ext cx="2743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1000">
                <a:latin typeface="Calibri" pitchFamily="34" charset="0"/>
              </a:rPr>
              <a:t>Levy et al. </a:t>
            </a:r>
            <a:r>
              <a:rPr lang="en-US" altLang="en-US" sz="1000"/>
              <a:t>Circulation 2009; 120:835-42</a:t>
            </a:r>
            <a:endParaRPr lang="en-US" altLang="en-US" sz="1000">
              <a:latin typeface="Calibri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US" altLang="en-US" sz="1000">
                <a:latin typeface="Calibri" pitchFamily="34" charset="0"/>
              </a:rPr>
              <a:t>Barsheshet et al. JACC 2012; 59: 20175-9</a:t>
            </a:r>
          </a:p>
          <a:p>
            <a:pPr eaLnBrk="1" hangingPunct="1">
              <a:buFontTx/>
              <a:buAutoNum type="arabicPeriod"/>
            </a:pPr>
            <a:r>
              <a:rPr lang="en-US" altLang="en-US" sz="1000">
                <a:latin typeface="Calibri" pitchFamily="34" charset="0"/>
              </a:rPr>
              <a:t>Bilchick et al.  JACC 2012;  60:1647-55</a:t>
            </a:r>
          </a:p>
          <a:p>
            <a:pPr eaLnBrk="1" hangingPunct="1">
              <a:buFontTx/>
              <a:buAutoNum type="arabicPeriod"/>
            </a:pPr>
            <a:r>
              <a:rPr lang="en-US" altLang="en-US" sz="1000">
                <a:latin typeface="Calibri" pitchFamily="34" charset="0"/>
              </a:rPr>
              <a:t>Parkash et al. AHJ 2006;151:397-403 </a:t>
            </a:r>
          </a:p>
          <a:p>
            <a:pPr eaLnBrk="1" hangingPunct="1"/>
            <a:endParaRPr lang="en-US" altLang="en-US" sz="1000">
              <a:latin typeface="Calibri" pitchFamily="34" charset="0"/>
            </a:endParaRPr>
          </a:p>
        </p:txBody>
      </p:sp>
      <p:pic>
        <p:nvPicPr>
          <p:cNvPr id="3075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1371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5" name="TextBox 6"/>
          <p:cNvSpPr txBox="1">
            <a:spLocks noChangeArrowheads="1"/>
          </p:cNvSpPr>
          <p:nvPr/>
        </p:nvSpPr>
        <p:spPr bwMode="auto">
          <a:xfrm>
            <a:off x="762000" y="4724400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/>
              <a:t>*mortality after ICD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1546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752600" y="5029200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/>
              <a:t>Observed Kaplan-Meier mortality at 4 years for placebo and ICD groups in SCD-HeFT:  absolute reduction in mortality shown above, no benefit in quintile 5</a:t>
            </a:r>
          </a:p>
        </p:txBody>
      </p:sp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5791200" y="6172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/>
              <a:t>Levy et al Circulation 2009; 120:835-42</a:t>
            </a:r>
          </a:p>
        </p:txBody>
      </p:sp>
      <p:sp>
        <p:nvSpPr>
          <p:cNvPr id="31748" name="Title 4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900" dirty="0" smtClean="0"/>
              <a:t>Seattle Heart Failure Model:  applied to SCD-</a:t>
            </a:r>
            <a:r>
              <a:rPr lang="en-US" altLang="en-US" sz="2900" dirty="0" err="1" smtClean="0"/>
              <a:t>HeFT</a:t>
            </a:r>
            <a:endParaRPr lang="en-US" altLang="en-US" sz="2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900" dirty="0" smtClean="0"/>
              <a:t>Use of Risk Scores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altLang="en-US" b="0" smtClean="0"/>
              <a:t>Clinical impression</a:t>
            </a:r>
          </a:p>
          <a:p>
            <a:pPr lvl="1" eaLnBrk="1" hangingPunct="1"/>
            <a:r>
              <a:rPr altLang="en-US" sz="2400" b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Heart failure clinic</a:t>
            </a:r>
          </a:p>
          <a:p>
            <a:pPr lvl="1" eaLnBrk="1" hangingPunct="1"/>
            <a:r>
              <a:rPr altLang="en-US" sz="2400" b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Primary care physician</a:t>
            </a:r>
          </a:p>
          <a:p>
            <a:pPr lvl="1" eaLnBrk="1" hangingPunct="1"/>
            <a:r>
              <a:rPr altLang="en-US" sz="2400" b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Geriatric evaluation</a:t>
            </a:r>
          </a:p>
          <a:p>
            <a:pPr eaLnBrk="1" hangingPunct="1"/>
            <a:r>
              <a:rPr altLang="en-US" b="0" smtClean="0"/>
              <a:t>Used at time of implant and at time of replacement	</a:t>
            </a:r>
          </a:p>
          <a:p>
            <a:pPr eaLnBrk="1" hangingPunct="1"/>
            <a:endParaRPr altLang="en-US" b="0" smtClean="0"/>
          </a:p>
          <a:p>
            <a:pPr eaLnBrk="1" hangingPunct="1"/>
            <a:r>
              <a:rPr altLang="en-US" b="0" smtClean="0"/>
              <a:t>Additive, not replacement  		   to clinical impression</a:t>
            </a:r>
          </a:p>
          <a:p>
            <a:pPr eaLnBrk="1" hangingPunct="1"/>
            <a:endParaRPr altLang="en-US" b="0" smtClean="0"/>
          </a:p>
          <a:p>
            <a:pPr eaLnBrk="1" hangingPunct="1"/>
            <a:r>
              <a:rPr altLang="en-US" b="0" smtClean="0"/>
              <a:t>Assist in improved measurement of risk versus benefit</a:t>
            </a:r>
          </a:p>
          <a:p>
            <a:pPr eaLnBrk="1" hangingPunct="1"/>
            <a:endParaRPr altLang="en-US" b="0" smtClean="0"/>
          </a:p>
          <a:p>
            <a:pPr eaLnBrk="1" hangingPunct="1"/>
            <a:endParaRPr altLang="en-US" b="0" smtClean="0"/>
          </a:p>
        </p:txBody>
      </p:sp>
      <p:sp>
        <p:nvSpPr>
          <p:cNvPr id="4" name="Down Arrow 3"/>
          <p:cNvSpPr/>
          <p:nvPr/>
        </p:nvSpPr>
        <p:spPr>
          <a:xfrm rot="16200000">
            <a:off x="4229100" y="3924300"/>
            <a:ext cx="8382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900" dirty="0" smtClean="0"/>
              <a:t>Frailty Scale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756421"/>
              </p:ext>
            </p:extLst>
          </p:nvPr>
        </p:nvGraphicFramePr>
        <p:xfrm>
          <a:off x="228600" y="1219200"/>
          <a:ext cx="8785225" cy="4856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412"/>
                <a:gridCol w="2667000"/>
                <a:gridCol w="4849813"/>
              </a:tblGrid>
              <a:tr h="37078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Description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Details</a:t>
                      </a:r>
                      <a:endParaRPr lang="en-US" sz="1800" dirty="0"/>
                    </a:p>
                  </a:txBody>
                  <a:tcPr marT="45713" marB="45713"/>
                </a:tc>
              </a:tr>
              <a:tr h="64004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Very fit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Robust, active energetic,</a:t>
                      </a:r>
                      <a:r>
                        <a:rPr lang="en-US" sz="1800" baseline="0" dirty="0" smtClean="0"/>
                        <a:t> well-motivated and fit.  Commonly exercises regularly</a:t>
                      </a:r>
                      <a:endParaRPr lang="en-US" sz="1800" dirty="0"/>
                    </a:p>
                  </a:txBody>
                  <a:tcPr marT="45713" marB="45713"/>
                </a:tc>
              </a:tr>
              <a:tr h="64004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Well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Without active</a:t>
                      </a:r>
                      <a:r>
                        <a:rPr lang="en-US" sz="1800" baseline="0" dirty="0" smtClean="0"/>
                        <a:t> disease but less fit than category 1</a:t>
                      </a:r>
                      <a:endParaRPr lang="en-US" sz="1800" dirty="0"/>
                    </a:p>
                  </a:txBody>
                  <a:tcPr marT="45713" marB="45713"/>
                </a:tc>
              </a:tr>
              <a:tr h="64004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Well with treated </a:t>
                      </a:r>
                      <a:r>
                        <a:rPr lang="en-US" sz="1800" dirty="0" err="1" smtClean="0"/>
                        <a:t>comorbid</a:t>
                      </a:r>
                      <a:r>
                        <a:rPr lang="en-US" sz="1800" dirty="0" smtClean="0"/>
                        <a:t> disease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Disease symptoms are well controlled compared with those in category 4</a:t>
                      </a:r>
                      <a:endParaRPr lang="en-US" sz="1800" dirty="0"/>
                    </a:p>
                  </a:txBody>
                  <a:tcPr marT="45713" marB="45713"/>
                </a:tc>
              </a:tr>
              <a:tr h="91435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Apparently vulnerable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Althoug</a:t>
                      </a:r>
                      <a:r>
                        <a:rPr lang="en-US" sz="1800" baseline="0" dirty="0" smtClean="0"/>
                        <a:t>h not frankly dependent, commonly complain of being slowed up or have disease symptoms</a:t>
                      </a:r>
                      <a:endParaRPr lang="en-US" sz="1800" dirty="0"/>
                    </a:p>
                  </a:txBody>
                  <a:tcPr marT="45713" marB="45713"/>
                </a:tc>
              </a:tr>
              <a:tr h="64004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Mildly frail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Limited dependence on others for instrumental activities of daily living</a:t>
                      </a:r>
                      <a:endParaRPr lang="en-US" sz="1800" dirty="0"/>
                    </a:p>
                  </a:txBody>
                  <a:tcPr marT="45713" marB="45713"/>
                </a:tc>
              </a:tr>
              <a:tr h="64004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Moderately</a:t>
                      </a:r>
                      <a:r>
                        <a:rPr lang="en-US" sz="1800" baseline="0" dirty="0" smtClean="0"/>
                        <a:t> frail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Help is needed with activities</a:t>
                      </a:r>
                      <a:r>
                        <a:rPr lang="en-US" sz="1800" baseline="0" dirty="0" smtClean="0"/>
                        <a:t> and instrumental activities of daily living</a:t>
                      </a:r>
                      <a:endParaRPr lang="en-US" sz="1800" dirty="0"/>
                    </a:p>
                  </a:txBody>
                  <a:tcPr marT="45713" marB="45713"/>
                </a:tc>
              </a:tr>
              <a:tr h="37078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Severely frail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Completely dependent, or terminally</a:t>
                      </a:r>
                      <a:r>
                        <a:rPr lang="en-US" sz="1800" baseline="0" dirty="0" smtClean="0"/>
                        <a:t> ill</a:t>
                      </a:r>
                      <a:endParaRPr lang="en-US" sz="1800" dirty="0"/>
                    </a:p>
                  </a:txBody>
                  <a:tcPr marT="45713" marB="45713"/>
                </a:tc>
              </a:tr>
            </a:tbl>
          </a:graphicData>
        </a:graphic>
      </p:graphicFrame>
      <p:sp>
        <p:nvSpPr>
          <p:cNvPr id="33832" name="TextBox 4"/>
          <p:cNvSpPr txBox="1">
            <a:spLocks noChangeArrowheads="1"/>
          </p:cNvSpPr>
          <p:nvPr/>
        </p:nvSpPr>
        <p:spPr bwMode="auto">
          <a:xfrm>
            <a:off x="5486400" y="6105120"/>
            <a:ext cx="312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dirty="0"/>
              <a:t>Rockwood et al. CMAJ 2005;173:489-95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900" smtClean="0"/>
              <a:t>Mortality according to Frailty Scale in Octagenarians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50923"/>
            <a:ext cx="617220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5992678" y="6376481"/>
            <a:ext cx="3124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dirty="0"/>
              <a:t>Rockwood et al. CMAJ 2005;173:489-95</a:t>
            </a: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6761163" y="3048000"/>
            <a:ext cx="2362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800"/>
              <a:t>Important to consider biologic age vs chronologic 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altLang="en-US" sz="2900" dirty="0" smtClean="0"/>
              <a:t>Patient goals of therapy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en-US" dirty="0" smtClean="0">
                <a:solidFill>
                  <a:srgbClr val="000000"/>
                </a:solidFill>
              </a:rPr>
              <a:t>Do the patient’s goals of therapy align with receiving a device to prevent arrhythmic death?</a:t>
            </a:r>
          </a:p>
          <a:p>
            <a:pPr lvl="1" eaLnBrk="1" hangingPunct="1"/>
            <a:r>
              <a:rPr lang="en-CA" altLang="en-US" sz="24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patient has received appropriate therapy or falls into the secondary prevention category, it is difficult to withhold ICD therapy unless the patient has a very limited life expectancy or has little quality of life and is a ‘DNR’</a:t>
            </a:r>
          </a:p>
          <a:p>
            <a:pPr eaLnBrk="1" hangingPunct="1"/>
            <a:r>
              <a:rPr lang="en-CA" altLang="en-US" dirty="0" smtClean="0">
                <a:solidFill>
                  <a:srgbClr val="000000"/>
                </a:solidFill>
              </a:rPr>
              <a:t>Primary prevention – does the patient want to receive a shock to prevent arrhythmic death?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altLang="en-US" sz="2900" dirty="0" smtClean="0"/>
              <a:t>At time of initial implant or device replacement…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9050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CA" altLang="en-US" b="0" i="0" dirty="0" smtClean="0">
                <a:solidFill>
                  <a:srgbClr val="000000"/>
                </a:solidFill>
              </a:rPr>
              <a:t>Consider number of leads</a:t>
            </a:r>
          </a:p>
          <a:p>
            <a:pPr eaLnBrk="1" hangingPunct="1">
              <a:buFontTx/>
              <a:buChar char="•"/>
            </a:pPr>
            <a:r>
              <a:rPr lang="en-CA" altLang="en-US" b="0" i="0" dirty="0" smtClean="0">
                <a:solidFill>
                  <a:srgbClr val="000000"/>
                </a:solidFill>
              </a:rPr>
              <a:t>Cardiac resynchronization therapy vs physiologic pacing vs single chamber</a:t>
            </a:r>
          </a:p>
          <a:p>
            <a:pPr eaLnBrk="1" hangingPunct="1">
              <a:buFontTx/>
              <a:buChar char="•"/>
            </a:pPr>
            <a:r>
              <a:rPr lang="en-CA" altLang="en-US" b="0" i="0" dirty="0" smtClean="0">
                <a:solidFill>
                  <a:srgbClr val="000000"/>
                </a:solidFill>
              </a:rPr>
              <a:t>Upgrade from pacemaker</a:t>
            </a:r>
          </a:p>
          <a:p>
            <a:pPr eaLnBrk="1" hangingPunct="1">
              <a:buFontTx/>
              <a:buChar char="•"/>
            </a:pPr>
            <a:r>
              <a:rPr lang="en-CA" altLang="en-US" b="0" i="0" dirty="0" smtClean="0">
                <a:solidFill>
                  <a:srgbClr val="000000"/>
                </a:solidFill>
              </a:rPr>
              <a:t>Subcutaneous implant</a:t>
            </a:r>
          </a:p>
          <a:p>
            <a:pPr eaLnBrk="1" hangingPunct="1">
              <a:buFontTx/>
              <a:buChar char="•"/>
            </a:pPr>
            <a:r>
              <a:rPr lang="en-CA" altLang="en-US" b="0" i="0" dirty="0" smtClean="0">
                <a:solidFill>
                  <a:srgbClr val="000000"/>
                </a:solidFill>
              </a:rPr>
              <a:t>At time of elective replacement or end-of-life:</a:t>
            </a:r>
          </a:p>
          <a:p>
            <a:pPr lvl="1" eaLnBrk="1" hangingPunct="1"/>
            <a:r>
              <a:rPr lang="en-CA" altLang="en-US" sz="24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Downgrade to pacing system</a:t>
            </a:r>
          </a:p>
          <a:p>
            <a:pPr lvl="1" eaLnBrk="1" hangingPunct="1"/>
            <a:r>
              <a:rPr lang="en-CA" altLang="en-US" sz="24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 operation</a:t>
            </a:r>
          </a:p>
          <a:p>
            <a:pPr lvl="1" eaLnBrk="1" hangingPunct="1"/>
            <a:r>
              <a:rPr lang="en-CA" altLang="en-US" sz="24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Replacement with same type of device</a:t>
            </a:r>
          </a:p>
          <a:p>
            <a:pPr lvl="1" eaLnBrk="1" hangingPunct="1"/>
            <a:r>
              <a:rPr lang="en-CA" altLang="en-US" sz="24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 to dual chamber or resynchronization system</a:t>
            </a:r>
          </a:p>
          <a:p>
            <a:pPr lvl="1" eaLnBrk="1" hangingPunct="1"/>
            <a:endParaRPr lang="en-CA" altLang="en-US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2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900" dirty="0" smtClean="0"/>
              <a:t>Recommendation 6</a:t>
            </a:r>
          </a:p>
        </p:txBody>
      </p:sp>
      <p:sp>
        <p:nvSpPr>
          <p:cNvPr id="37890" name="Content Placeholder 3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/>
              <a:t>We recommend that an ICD be replaced by a pacing system, removed or abandoned at the time of ICD generator end of life/service in patients with life threatening comorbidities, at the request of the patient or when an ICD is unlikely to increase life expectancy.</a:t>
            </a:r>
          </a:p>
          <a:p>
            <a:pPr algn="r"/>
            <a:r>
              <a:rPr altLang="en-US" dirty="0" smtClean="0"/>
              <a:t>Strong Recommendation, Low Quality of Evidence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 bwMode="auto">
          <a:xfrm>
            <a:off x="5334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altLang="en-US" sz="2900" smtClean="0"/>
              <a:t>Summary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62088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CA" altLang="en-US" smtClean="0"/>
              <a:t>Evaluation requires careful history, physical examination, ECG, echo, sometimes ischemic work up, discussion of goals of therapy, assessment of frailty, careful review of device indication and existing hardware</a:t>
            </a:r>
          </a:p>
          <a:p>
            <a:pPr eaLnBrk="1" hangingPunct="1">
              <a:buFontTx/>
              <a:buChar char="•"/>
            </a:pPr>
            <a:r>
              <a:rPr lang="en-CA" altLang="en-US" smtClean="0"/>
              <a:t>Requirement of upgrade/downgrade</a:t>
            </a:r>
          </a:p>
          <a:p>
            <a:pPr eaLnBrk="1" hangingPunct="1">
              <a:buFontTx/>
              <a:buChar char="•"/>
            </a:pPr>
            <a:r>
              <a:rPr lang="en-CA" altLang="en-US" smtClean="0"/>
              <a:t>Balance risks and benefits</a:t>
            </a:r>
          </a:p>
          <a:p>
            <a:pPr eaLnBrk="1" hangingPunct="1">
              <a:buFontTx/>
              <a:buChar char="•"/>
            </a:pPr>
            <a:r>
              <a:rPr lang="en-CA" altLang="en-US" smtClean="0"/>
              <a:t>Timing of assessment should be well prior to planned procedure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3482975"/>
            <a:ext cx="7772400" cy="7842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Secondary Prevention</a:t>
            </a:r>
            <a:endParaRPr lang="en-US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1300" y="914400"/>
            <a:ext cx="868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kern="0" dirty="0" smtClean="0"/>
              <a:t>CCS/CHRS 2016 Implantable Cardioverter-Defibrillator (ICD) Guidelines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 bwMode="auto">
          <a:xfrm>
            <a:off x="3810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 smtClean="0"/>
              <a:t>Overview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altLang="en-US" b="0" i="0" dirty="0" smtClean="0"/>
              <a:t>Primary Prevention</a:t>
            </a:r>
          </a:p>
          <a:p>
            <a:pPr>
              <a:buFontTx/>
              <a:buChar char="•"/>
            </a:pPr>
            <a:r>
              <a:rPr altLang="en-US" b="0" i="0" dirty="0" smtClean="0"/>
              <a:t>Risk stratification tools (risk/benefit of ICD)</a:t>
            </a:r>
          </a:p>
          <a:p>
            <a:pPr>
              <a:buFontTx/>
              <a:buChar char="•"/>
            </a:pPr>
            <a:r>
              <a:rPr altLang="en-US" b="0" i="0" dirty="0" smtClean="0"/>
              <a:t>Secondary Prevention</a:t>
            </a:r>
          </a:p>
          <a:p>
            <a:pPr>
              <a:buFontTx/>
              <a:buChar char="•"/>
            </a:pPr>
            <a:r>
              <a:rPr altLang="en-US" b="0" i="0" dirty="0" smtClean="0"/>
              <a:t>Device Selection</a:t>
            </a:r>
          </a:p>
          <a:p>
            <a:pPr>
              <a:buFontTx/>
              <a:buChar char="•"/>
            </a:pPr>
            <a:r>
              <a:rPr altLang="en-US" b="0" i="0" dirty="0" smtClean="0"/>
              <a:t>Defibrillator Threshold Testing</a:t>
            </a:r>
          </a:p>
          <a:p>
            <a:pPr>
              <a:buFontTx/>
              <a:buChar char="•"/>
            </a:pPr>
            <a:r>
              <a:rPr altLang="en-US" b="0" i="0" dirty="0" smtClean="0"/>
              <a:t>Infection Prevention strategies</a:t>
            </a:r>
          </a:p>
          <a:p>
            <a:pPr>
              <a:buFontTx/>
              <a:buChar char="•"/>
            </a:pPr>
            <a:r>
              <a:rPr altLang="en-US" b="0" i="0" dirty="0" smtClean="0"/>
              <a:t>Anti-coagulation</a:t>
            </a:r>
          </a:p>
          <a:p>
            <a:pPr>
              <a:buFontTx/>
              <a:buChar char="•"/>
            </a:pPr>
            <a:r>
              <a:rPr altLang="en-US" b="0" i="0" dirty="0" smtClean="0"/>
              <a:t>Subcutaneous ICD</a:t>
            </a:r>
          </a:p>
          <a:p>
            <a:pPr>
              <a:buFontTx/>
              <a:buChar char="•"/>
            </a:pPr>
            <a:r>
              <a:rPr altLang="en-US" b="0" i="0" dirty="0" smtClean="0"/>
              <a:t>Device Programming</a:t>
            </a:r>
          </a:p>
          <a:p>
            <a:pPr>
              <a:buFontTx/>
              <a:buChar char="•"/>
            </a:pPr>
            <a:r>
              <a:rPr altLang="en-US" b="0" i="0" dirty="0" smtClean="0"/>
              <a:t>VT management in patients with ICDs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0"/>
          <a:stretch>
            <a:fillRect/>
          </a:stretch>
        </p:blipFill>
        <p:spPr bwMode="auto">
          <a:xfrm>
            <a:off x="152400" y="685800"/>
            <a:ext cx="7694613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3"/>
          <p:cNvSpPr txBox="1">
            <a:spLocks noChangeArrowheads="1"/>
          </p:cNvSpPr>
          <p:nvPr/>
        </p:nvSpPr>
        <p:spPr bwMode="auto">
          <a:xfrm>
            <a:off x="228600" y="4572000"/>
            <a:ext cx="845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dirty="0" smtClean="0"/>
              <a:t>     659 </a:t>
            </a:r>
            <a:r>
              <a:rPr lang="en-US" altLang="en-US" sz="1800" dirty="0"/>
              <a:t>patients with (in the absence of recent AMI or </a:t>
            </a:r>
            <a:r>
              <a:rPr lang="en-US" altLang="en-US" sz="1800" dirty="0" err="1"/>
              <a:t>lyte</a:t>
            </a:r>
            <a:r>
              <a:rPr lang="en-US" altLang="en-US" sz="1800" dirty="0"/>
              <a:t> imbalance): VF, out-of-hospital cardiac arrest requiring </a:t>
            </a:r>
            <a:r>
              <a:rPr lang="en-US" altLang="en-US" sz="1800" dirty="0" err="1"/>
              <a:t>defib</a:t>
            </a:r>
            <a:r>
              <a:rPr lang="en-US" altLang="en-US" sz="1800" dirty="0"/>
              <a:t> or CV, sustained VT causing syncope, VT (&gt;150 bpm) causing </a:t>
            </a:r>
            <a:r>
              <a:rPr lang="en-US" altLang="en-US" sz="1800" dirty="0" err="1"/>
              <a:t>presynope</a:t>
            </a:r>
            <a:r>
              <a:rPr lang="en-US" altLang="en-US" sz="1800" dirty="0"/>
              <a:t> or angina in </a:t>
            </a:r>
            <a:r>
              <a:rPr lang="en-US" altLang="en-US" sz="1800" dirty="0" err="1"/>
              <a:t>pt</a:t>
            </a:r>
            <a:r>
              <a:rPr lang="en-US" altLang="en-US" sz="1800" dirty="0"/>
              <a:t> with EF&lt;=35% or unmonitored syncope with subsequent spontaneous VT (&gt;10 sec) or sustained (&gt;30 sec) </a:t>
            </a:r>
            <a:r>
              <a:rPr lang="en-US" altLang="en-US" sz="1800" dirty="0" err="1"/>
              <a:t>monomorph</a:t>
            </a:r>
            <a:r>
              <a:rPr lang="en-US" altLang="en-US" sz="1800" dirty="0"/>
              <a:t> VT at EPS</a:t>
            </a:r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3452675" y="6057900"/>
            <a:ext cx="5234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/>
              <a:t>CIDS. Connolly et al., Circulation 2000: 101: 1297-1302</a:t>
            </a:r>
          </a:p>
        </p:txBody>
      </p: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1295400" y="838200"/>
            <a:ext cx="693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800"/>
              <a:t>Annual Mortality: 10.2% vs 8.3%, RRR=19.7%, p=0.142</a:t>
            </a:r>
          </a:p>
          <a:p>
            <a:pPr algn="ctr"/>
            <a:r>
              <a:rPr lang="en-US" altLang="en-US" sz="1800"/>
              <a:t>Annual Arrhythmic Mortality: 4.5% vs 3.0%, RRR=32.8%, p=0.094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b="40982"/>
          <a:stretch>
            <a:fillRect/>
          </a:stretch>
        </p:blipFill>
        <p:spPr bwMode="auto">
          <a:xfrm>
            <a:off x="152400" y="1079500"/>
            <a:ext cx="5021263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5257800" y="1447800"/>
            <a:ext cx="2654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dirty="0" smtClean="0"/>
              <a:t>Survival at </a:t>
            </a:r>
            <a:r>
              <a:rPr lang="en-US" altLang="en-US" sz="1800" dirty="0"/>
              <a:t>3 years</a:t>
            </a:r>
          </a:p>
          <a:p>
            <a:r>
              <a:rPr lang="en-US" altLang="en-US" sz="1800" dirty="0"/>
              <a:t>75.4% </a:t>
            </a:r>
            <a:r>
              <a:rPr lang="en-US" altLang="en-US" sz="1800" dirty="0" err="1"/>
              <a:t>vs</a:t>
            </a:r>
            <a:r>
              <a:rPr lang="en-US" altLang="en-US" sz="1800" dirty="0"/>
              <a:t> 64.1% P&lt;0.02</a:t>
            </a:r>
          </a:p>
        </p:txBody>
      </p:sp>
      <p:sp>
        <p:nvSpPr>
          <p:cNvPr id="41987" name="Rectangle 3"/>
          <p:cNvSpPr txBox="1">
            <a:spLocks noChangeArrowheads="1"/>
          </p:cNvSpPr>
          <p:nvPr/>
        </p:nvSpPr>
        <p:spPr bwMode="auto">
          <a:xfrm>
            <a:off x="228600" y="4483374"/>
            <a:ext cx="8229600" cy="191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dirty="0" smtClean="0">
                <a:latin typeface="+mn-lt"/>
              </a:rPr>
              <a:t>    1016 </a:t>
            </a:r>
            <a:r>
              <a:rPr lang="en-US" altLang="en-US" sz="2000" dirty="0">
                <a:latin typeface="+mn-lt"/>
              </a:rPr>
              <a:t>patients with resuscitated VF, sustained VT with syncope, or sustained VT with an EF </a:t>
            </a:r>
            <a:r>
              <a:rPr lang="en-US" altLang="en-US" sz="2000" dirty="0" smtClean="0">
                <a:latin typeface="+mn-lt"/>
              </a:rPr>
              <a:t>≤40</a:t>
            </a:r>
            <a:r>
              <a:rPr lang="en-US" altLang="en-US" sz="2000" dirty="0">
                <a:latin typeface="+mn-lt"/>
              </a:rPr>
              <a:t>% and symptoms suggesting severe hemodynamic compromise due to the arrhythmia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000" dirty="0" smtClean="0">
                <a:latin typeface="+mn-lt"/>
              </a:rPr>
              <a:t>     Randomized </a:t>
            </a:r>
            <a:r>
              <a:rPr lang="en-US" altLang="en-US" sz="2000" dirty="0">
                <a:latin typeface="+mn-lt"/>
              </a:rPr>
              <a:t>to ICD vs AAD</a:t>
            </a:r>
          </a:p>
        </p:txBody>
      </p:sp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4038600" y="685800"/>
            <a:ext cx="1174039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900" b="1" dirty="0">
                <a:latin typeface="+mj-lt"/>
              </a:rPr>
              <a:t>AVID</a:t>
            </a: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5547889" y="5986046"/>
            <a:ext cx="32151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/>
              <a:t>AVID: NEJM, 1997; 337: 1576-83</a:t>
            </a:r>
          </a:p>
        </p:txBody>
      </p:sp>
    </p:spTree>
    <p:extLst>
      <p:ext uri="{BB962C8B-B14F-4D97-AF65-F5344CB8AC3E}">
        <p14:creationId xmlns:p14="http://schemas.microsoft.com/office/powerpoint/2010/main" val="15741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>
            <a:fillRect/>
          </a:stretch>
        </p:blipFill>
        <p:spPr bwMode="auto">
          <a:xfrm>
            <a:off x="4" y="777881"/>
            <a:ext cx="4984623" cy="248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898525" y="606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b="20490"/>
          <a:stretch>
            <a:fillRect/>
          </a:stretch>
        </p:blipFill>
        <p:spPr bwMode="auto">
          <a:xfrm>
            <a:off x="7942" y="3811589"/>
            <a:ext cx="4929949" cy="255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0" y="762000"/>
            <a:ext cx="41148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lang="en-US" sz="2400" b="1" i="1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sz="3200" b="1" kern="1200" dirty="0">
                <a:solidFill>
                  <a:schemeClr val="bg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en-US" sz="3200" b="1" kern="1200" dirty="0">
                <a:solidFill>
                  <a:schemeClr val="bg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sz="3200" b="1" kern="1200" dirty="0">
                <a:solidFill>
                  <a:schemeClr val="bg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CA" sz="3200" b="1" kern="1200" dirty="0">
                <a:solidFill>
                  <a:schemeClr val="bg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defRPr/>
            </a:pPr>
            <a:r>
              <a:rPr sz="2800" i="0" dirty="0" smtClean="0">
                <a:latin typeface="+mj-lt"/>
                <a:cs typeface="ＭＳ Ｐゴシック" charset="0"/>
              </a:rPr>
              <a:t>CASH</a:t>
            </a:r>
          </a:p>
          <a:p>
            <a:pPr marL="0" indent="0" algn="r" eaLnBrk="1" hangingPunct="1">
              <a:defRPr/>
            </a:pPr>
            <a:r>
              <a:rPr sz="2000" b="0" i="0" dirty="0" smtClean="0">
                <a:cs typeface="ＭＳ Ｐゴシック" charset="0"/>
              </a:rPr>
              <a:t>1897 patients resuscitated from cardiac arrest secondary to documented sustained ventricular arrhythmias (not within 72 </a:t>
            </a:r>
            <a:r>
              <a:rPr sz="2000" b="0" i="0" dirty="0" err="1" smtClean="0">
                <a:cs typeface="ＭＳ Ｐゴシック" charset="0"/>
              </a:rPr>
              <a:t>hrs</a:t>
            </a:r>
            <a:r>
              <a:rPr sz="2000" b="0" i="0" dirty="0" smtClean="0">
                <a:cs typeface="ＭＳ Ｐゴシック" charset="0"/>
              </a:rPr>
              <a:t> of AMI, cardiac surgery, electrolyte abnormalities or </a:t>
            </a:r>
            <a:r>
              <a:rPr sz="2000" b="0" i="0" dirty="0" err="1" smtClean="0">
                <a:cs typeface="ＭＳ Ｐゴシック" charset="0"/>
              </a:rPr>
              <a:t>proarrhythmic</a:t>
            </a:r>
            <a:r>
              <a:rPr sz="2000" b="0" i="0" dirty="0" smtClean="0">
                <a:cs typeface="ＭＳ Ｐゴシック" charset="0"/>
              </a:rPr>
              <a:t> drugs)</a:t>
            </a:r>
          </a:p>
          <a:p>
            <a:pPr algn="r" eaLnBrk="1" hangingPunct="1">
              <a:defRPr/>
            </a:pPr>
            <a:r>
              <a:rPr sz="2000" b="0" i="0" dirty="0" smtClean="0">
                <a:cs typeface="ＭＳ Ｐゴシック" charset="0"/>
              </a:rPr>
              <a:t>Randomized to ICD vs anti-arrhythmic drugs (1:3)</a:t>
            </a:r>
          </a:p>
          <a:p>
            <a:pPr algn="r" eaLnBrk="1" hangingPunct="1">
              <a:defRPr/>
            </a:pPr>
            <a:r>
              <a:rPr sz="2000" b="0" i="0" dirty="0" smtClean="0">
                <a:cs typeface="ＭＳ Ｐゴシック" charset="0"/>
              </a:rPr>
              <a:t>(Amiodarone, Metoprolol, </a:t>
            </a:r>
            <a:r>
              <a:rPr sz="2000" b="0" i="0" dirty="0" err="1" smtClean="0">
                <a:cs typeface="ＭＳ Ｐゴシック" charset="0"/>
              </a:rPr>
              <a:t>Propafenone</a:t>
            </a:r>
            <a:r>
              <a:rPr sz="2000" b="0" i="0" dirty="0" smtClean="0">
                <a:cs typeface="ＭＳ Ｐゴシック" charset="0"/>
              </a:rPr>
              <a:t>)</a:t>
            </a:r>
            <a:endParaRPr sz="2000" b="0" i="0" dirty="0">
              <a:cs typeface="ＭＳ Ｐゴシック" charset="0"/>
            </a:endParaRPr>
          </a:p>
        </p:txBody>
      </p:sp>
      <p:sp>
        <p:nvSpPr>
          <p:cNvPr id="43013" name="TextBox 1"/>
          <p:cNvSpPr txBox="1">
            <a:spLocks noChangeArrowheads="1"/>
          </p:cNvSpPr>
          <p:nvPr/>
        </p:nvSpPr>
        <p:spPr bwMode="auto">
          <a:xfrm>
            <a:off x="0" y="696912"/>
            <a:ext cx="3990451" cy="2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>
                <a:latin typeface="Tahoma" pitchFamily="34" charset="0"/>
              </a:rPr>
              <a:t>Mortality: ICD=36.4% and Rx 44.4% (p=0.081)</a:t>
            </a:r>
          </a:p>
        </p:txBody>
      </p:sp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0" y="3475270"/>
            <a:ext cx="4424609" cy="25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>
                <a:latin typeface="Tahoma" pitchFamily="34" charset="0"/>
              </a:rPr>
              <a:t>Sudden Death: ICD=13.0% and Rx 33.0% (p=0.005)</a:t>
            </a:r>
          </a:p>
        </p:txBody>
      </p:sp>
      <p:sp>
        <p:nvSpPr>
          <p:cNvPr id="43015" name="TextBox 2"/>
          <p:cNvSpPr txBox="1">
            <a:spLocks noChangeArrowheads="1"/>
          </p:cNvSpPr>
          <p:nvPr/>
        </p:nvSpPr>
        <p:spPr bwMode="auto">
          <a:xfrm>
            <a:off x="6281974" y="6019800"/>
            <a:ext cx="2404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/>
              <a:t>CASH, Circulation,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75" y="894410"/>
            <a:ext cx="7098850" cy="550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5" y="866647"/>
            <a:ext cx="7472050" cy="553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/>
          </p:nvPr>
        </p:nvSpPr>
        <p:spPr bwMode="auto">
          <a:xfrm>
            <a:off x="685800" y="3482975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dirty="0" smtClean="0"/>
              <a:t>Device Selection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1300" y="914400"/>
            <a:ext cx="868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kern="0" dirty="0" smtClean="0"/>
              <a:t>CCS/CHRS 2016 Implantable Cardioverter-Defibrillator (ICD) Guidelines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900" dirty="0" smtClean="0">
                <a:cs typeface="Arial" panose="020B0604020202020204" pitchFamily="34" charset="0"/>
              </a:rPr>
              <a:t>ICDs in End Stage Heart Failure</a:t>
            </a:r>
            <a:endParaRPr altLang="en-US" sz="2900" dirty="0" smtClean="0">
              <a:cs typeface="Arial" panose="020B0604020202020204" pitchFamily="34" charset="0"/>
            </a:endParaRP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 bwMode="auto">
          <a:xfrm>
            <a:off x="304800" y="1600200"/>
            <a:ext cx="8534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dirty="0" smtClean="0">
                <a:latin typeface="Calibri" pitchFamily="34" charset="0"/>
              </a:rPr>
              <a:t>We recommend an ICD not be offered to patients  where comorbidities make it unlikely that an ICD will substantially increase a patient’s life expectancy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dirty="0" smtClean="0">
                <a:latin typeface="Calibri" pitchFamily="34" charset="0"/>
              </a:rPr>
              <a:t>Patients listed for heart transplant are highly selected &amp; have a 10 year survival of &gt;50% after transplant.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dirty="0" smtClean="0">
                <a:latin typeface="Calibri" pitchFamily="34" charset="0"/>
              </a:rPr>
              <a:t>Survival to transplantation is more likely with an ICD.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dirty="0" smtClean="0">
                <a:latin typeface="Calibri" pitchFamily="34" charset="0"/>
              </a:rPr>
              <a:t>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dirty="0" smtClean="0">
                <a:solidFill>
                  <a:srgbClr val="002060"/>
                </a:solidFill>
                <a:latin typeface="Calibri" pitchFamily="34" charset="0"/>
              </a:rPr>
              <a:t>An ICD may be considered in patients with an LVAD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dirty="0" smtClean="0">
                <a:solidFill>
                  <a:srgbClr val="002060"/>
                </a:solidFill>
                <a:latin typeface="Calibri" pitchFamily="34" charset="0"/>
              </a:rPr>
              <a:t>(Weak recommendation; Low quality evidence).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 bwMode="auto">
          <a:xfrm>
            <a:off x="457200" y="792162"/>
            <a:ext cx="8229600" cy="731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altLang="en-US" sz="2900" b="1" dirty="0" smtClean="0">
                <a:latin typeface="Arial Black" panose="020B0A04020102020204" pitchFamily="34" charset="0"/>
              </a:rPr>
              <a:t>Nomenclature of ICD Systems</a:t>
            </a:r>
          </a:p>
        </p:txBody>
      </p:sp>
      <p:pic>
        <p:nvPicPr>
          <p:cNvPr id="4813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" b="13557"/>
          <a:stretch>
            <a:fillRect/>
          </a:stretch>
        </p:blipFill>
        <p:spPr bwMode="auto">
          <a:xfrm>
            <a:off x="3505200" y="1752600"/>
            <a:ext cx="5486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53200" y="5105400"/>
            <a:ext cx="7445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CA" sz="2800" b="1">
                <a:latin typeface="+mn-lt"/>
                <a:ea typeface="Arial" charset="0"/>
                <a:cs typeface="ＭＳ Ｐゴシック" charset="0"/>
              </a:rPr>
              <a:t>Coil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6925" y="3600450"/>
            <a:ext cx="7429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CA" sz="2800" b="1">
                <a:latin typeface="+mn-lt"/>
                <a:ea typeface="Arial" charset="0"/>
                <a:cs typeface="ＭＳ Ｐゴシック" charset="0"/>
              </a:rPr>
              <a:t>Coil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3438525"/>
            <a:ext cx="7461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CA" sz="2800" b="1">
                <a:latin typeface="+mn-lt"/>
                <a:ea typeface="Arial" charset="0"/>
                <a:cs typeface="ＭＳ Ｐゴシック" charset="0"/>
              </a:rPr>
              <a:t>Can</a:t>
            </a:r>
            <a:endParaRPr lang="en-CA" sz="2800" b="1" dirty="0">
              <a:latin typeface="+mn-lt"/>
              <a:ea typeface="Arial" charset="0"/>
              <a:cs typeface="ＭＳ Ｐゴシック" charset="0"/>
            </a:endParaRPr>
          </a:p>
        </p:txBody>
      </p:sp>
      <p:sp>
        <p:nvSpPr>
          <p:cNvPr id="48134" name="TextBox 10"/>
          <p:cNvSpPr txBox="1">
            <a:spLocks noChangeArrowheads="1"/>
          </p:cNvSpPr>
          <p:nvPr/>
        </p:nvSpPr>
        <p:spPr bwMode="auto">
          <a:xfrm>
            <a:off x="250825" y="1490663"/>
            <a:ext cx="33750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CA" altLang="en-US" sz="3000">
                <a:latin typeface="Calibri" pitchFamily="34" charset="0"/>
              </a:rPr>
              <a:t>RV lead only </a:t>
            </a:r>
          </a:p>
          <a:p>
            <a:pPr eaLnBrk="1" hangingPunct="1"/>
            <a:r>
              <a:rPr lang="en-CA" altLang="en-US" sz="3000">
                <a:latin typeface="Calibri" pitchFamily="34" charset="0"/>
              </a:rPr>
              <a:t> </a:t>
            </a:r>
            <a:r>
              <a:rPr lang="en-CA" altLang="en-US" sz="3000">
                <a:latin typeface="Calibri" pitchFamily="34" charset="0"/>
                <a:sym typeface="Wingdings" pitchFamily="2" charset="2"/>
              </a:rPr>
              <a:t> </a:t>
            </a:r>
            <a:r>
              <a:rPr lang="en-CA" altLang="en-US" sz="3000" b="1">
                <a:latin typeface="Calibri" pitchFamily="34" charset="0"/>
              </a:rPr>
              <a:t>single chamber</a:t>
            </a:r>
          </a:p>
          <a:p>
            <a:pPr eaLnBrk="1" hangingPunct="1"/>
            <a:r>
              <a:rPr lang="en-CA" altLang="en-US" sz="3000">
                <a:latin typeface="Calibri" pitchFamily="34" charset="0"/>
              </a:rPr>
              <a:t>RV &amp; RA lead </a:t>
            </a:r>
          </a:p>
          <a:p>
            <a:pPr eaLnBrk="1" hangingPunct="1"/>
            <a:r>
              <a:rPr lang="en-CA" altLang="en-US" sz="3000">
                <a:latin typeface="Calibri" pitchFamily="34" charset="0"/>
              </a:rPr>
              <a:t> </a:t>
            </a:r>
            <a:r>
              <a:rPr lang="en-CA" altLang="en-US" sz="3000">
                <a:latin typeface="Calibri" pitchFamily="34" charset="0"/>
                <a:sym typeface="Wingdings" pitchFamily="2" charset="2"/>
              </a:rPr>
              <a:t></a:t>
            </a:r>
            <a:r>
              <a:rPr lang="en-CA" altLang="en-US" sz="3000">
                <a:latin typeface="Calibri" pitchFamily="34" charset="0"/>
              </a:rPr>
              <a:t> </a:t>
            </a:r>
            <a:r>
              <a:rPr lang="en-CA" altLang="en-US" sz="3000" b="1">
                <a:latin typeface="Calibri" pitchFamily="34" charset="0"/>
              </a:rPr>
              <a:t>dual chamber</a:t>
            </a:r>
          </a:p>
          <a:p>
            <a:pPr eaLnBrk="1" hangingPunct="1"/>
            <a:r>
              <a:rPr lang="en-CA" altLang="en-US" sz="3000">
                <a:latin typeface="Calibri" pitchFamily="34" charset="0"/>
              </a:rPr>
              <a:t>One RV coil</a:t>
            </a:r>
          </a:p>
          <a:p>
            <a:pPr eaLnBrk="1" hangingPunct="1"/>
            <a:r>
              <a:rPr lang="en-CA" altLang="en-US" sz="3000">
                <a:latin typeface="Calibri" pitchFamily="34" charset="0"/>
              </a:rPr>
              <a:t> </a:t>
            </a:r>
            <a:r>
              <a:rPr lang="en-CA" altLang="en-US" sz="3000">
                <a:latin typeface="Calibri" pitchFamily="34" charset="0"/>
                <a:sym typeface="Wingdings" pitchFamily="2" charset="2"/>
              </a:rPr>
              <a:t> </a:t>
            </a:r>
            <a:r>
              <a:rPr lang="en-CA" altLang="en-US" sz="3000" b="1">
                <a:latin typeface="Calibri" pitchFamily="34" charset="0"/>
                <a:sym typeface="Wingdings" pitchFamily="2" charset="2"/>
              </a:rPr>
              <a:t>single coil</a:t>
            </a:r>
          </a:p>
          <a:p>
            <a:pPr eaLnBrk="1" hangingPunct="1"/>
            <a:r>
              <a:rPr lang="en-CA" altLang="en-US" sz="3000">
                <a:latin typeface="Calibri" pitchFamily="34" charset="0"/>
              </a:rPr>
              <a:t>Two RV coils</a:t>
            </a:r>
          </a:p>
          <a:p>
            <a:pPr eaLnBrk="1" hangingPunct="1"/>
            <a:r>
              <a:rPr lang="en-CA" altLang="en-US" sz="3000">
                <a:latin typeface="Calibri" pitchFamily="34" charset="0"/>
              </a:rPr>
              <a:t> </a:t>
            </a:r>
            <a:r>
              <a:rPr lang="en-CA" altLang="en-US" sz="3000">
                <a:latin typeface="Calibri" pitchFamily="34" charset="0"/>
                <a:sym typeface="Wingdings" pitchFamily="2" charset="2"/>
              </a:rPr>
              <a:t> </a:t>
            </a:r>
            <a:r>
              <a:rPr lang="en-CA" altLang="en-US" sz="3000" b="1">
                <a:latin typeface="Calibri" pitchFamily="34" charset="0"/>
                <a:sym typeface="Wingdings" pitchFamily="2" charset="2"/>
              </a:rPr>
              <a:t>dual coil</a:t>
            </a:r>
            <a:endParaRPr lang="en-CA" altLang="en-US" sz="3000" b="1">
              <a:latin typeface="Calibri" pitchFamily="34" charset="0"/>
            </a:endParaRPr>
          </a:p>
          <a:p>
            <a:pPr eaLnBrk="1" hangingPunct="1"/>
            <a:r>
              <a:rPr lang="en-CA" altLang="en-US" sz="3000">
                <a:latin typeface="Calibri" pitchFamily="34" charset="0"/>
                <a:sym typeface="Wingdings" pitchFamily="2" charset="2"/>
              </a:rPr>
              <a:t>Shock between coil(s) &amp; can</a:t>
            </a:r>
            <a:endParaRPr lang="en-CA" altLang="en-US" sz="3000">
              <a:latin typeface="Calibri" pitchFamily="34" charset="0"/>
            </a:endParaRPr>
          </a:p>
          <a:p>
            <a:pPr eaLnBrk="1" hangingPunct="1"/>
            <a:r>
              <a:rPr lang="en-CA" altLang="en-US" sz="3000">
                <a:latin typeface="Calibri" pitchFamily="34" charset="0"/>
                <a:sym typeface="Wingdings" pitchFamily="2" charset="2"/>
              </a:rPr>
              <a:t> </a:t>
            </a:r>
            <a:r>
              <a:rPr lang="en-CA" altLang="en-US" sz="3000" b="1">
                <a:latin typeface="Calibri" pitchFamily="34" charset="0"/>
                <a:sym typeface="Wingdings" pitchFamily="2" charset="2"/>
              </a:rPr>
              <a:t>a</a:t>
            </a:r>
            <a:r>
              <a:rPr lang="en-CA" altLang="en-US" sz="3000" b="1">
                <a:latin typeface="Calibri" pitchFamily="34" charset="0"/>
              </a:rPr>
              <a:t>ctive can</a:t>
            </a:r>
          </a:p>
        </p:txBody>
      </p:sp>
      <p:sp>
        <p:nvSpPr>
          <p:cNvPr id="12" name="Left-Right Arrow 11"/>
          <p:cNvSpPr/>
          <p:nvPr/>
        </p:nvSpPr>
        <p:spPr>
          <a:xfrm rot="17754517">
            <a:off x="6684169" y="4345781"/>
            <a:ext cx="1227138" cy="600075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altLang="en-US" sz="2900" b="1" dirty="0" smtClean="0">
                <a:latin typeface="Arial Black" panose="020B0A04020102020204" pitchFamily="34" charset="0"/>
              </a:rPr>
              <a:t>Single Vs. Dual Chamber ICD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524000"/>
            <a:ext cx="88392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CA" altLang="en-US" smtClean="0">
                <a:latin typeface="Calibri" pitchFamily="34" charset="0"/>
              </a:rPr>
              <a:t>Dual-chamber devices have a role for patients who fulfill guideline recommendation for pacing (e.g., sinus node dysfunction or AV block) &amp; are not CRT candidates.</a:t>
            </a:r>
          </a:p>
          <a:p>
            <a:pPr marL="0" indent="0"/>
            <a:r>
              <a:rPr lang="en-CA" altLang="en-US" smtClean="0">
                <a:latin typeface="Calibri" pitchFamily="34" charset="0"/>
              </a:rPr>
              <a:t>There is limited data to support the use of dual-chamber device to improve arrhythmia discrimination.</a:t>
            </a:r>
          </a:p>
          <a:p>
            <a:pPr marL="0" indent="0"/>
            <a:r>
              <a:rPr lang="en-CA" altLang="en-US" smtClean="0">
                <a:latin typeface="Calibri" pitchFamily="34" charset="0"/>
              </a:rPr>
              <a:t>Clear evidence of more major complications with dual vs single-chamber devices (adj. HR 1.8, 95% CI 1.2 to 2.8, p &lt; 0.01).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1"/>
          </p:nvPr>
        </p:nvSpPr>
        <p:spPr bwMode="auto">
          <a:xfrm>
            <a:off x="266700" y="1600200"/>
            <a:ext cx="8610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altLang="en-US" smtClean="0">
                <a:solidFill>
                  <a:srgbClr val="002060"/>
                </a:solidFill>
                <a:latin typeface="Calibri" pitchFamily="34" charset="0"/>
              </a:rPr>
              <a:t>A single-chamber, instead of a dual-chamber ICD, in patients with no indication for atrial pacing &amp; where the indication for an ICD is for the primary prevention of sudden cardiac death. </a:t>
            </a:r>
          </a:p>
          <a:p>
            <a:pPr marL="0" indent="0"/>
            <a:r>
              <a:rPr altLang="en-US" smtClean="0">
                <a:solidFill>
                  <a:srgbClr val="002060"/>
                </a:solidFill>
                <a:latin typeface="Calibri" pitchFamily="34" charset="0"/>
              </a:rPr>
              <a:t>(Weak recommendation; Moderate quality evidence) </a:t>
            </a:r>
          </a:p>
          <a:p>
            <a:pPr marL="0" indent="0"/>
            <a:endParaRPr lang="en-CA" altLang="en-US" smtClean="0">
              <a:latin typeface="Calibri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altLang="en-US" sz="2900" b="1" dirty="0" smtClean="0">
                <a:latin typeface="Arial Black" panose="020B0A04020102020204" pitchFamily="34" charset="0"/>
              </a:rPr>
              <a:t>Single Vs. Dual Chamber ICD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82975"/>
            <a:ext cx="7772400" cy="14700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Primary Prevention</a:t>
            </a:r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914400"/>
            <a:ext cx="868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kern="0" dirty="0" smtClean="0"/>
              <a:t>CCS/CHRS 2016 Implantable Cardioverter-Defibrillator (ICD) Guidelines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 bwMode="auto">
          <a:xfrm>
            <a:off x="3810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altLang="en-US" sz="2900" b="1" dirty="0" smtClean="0">
                <a:latin typeface="Arial Black" panose="020B0A04020102020204" pitchFamily="34" charset="0"/>
              </a:rPr>
              <a:t>High Voltage ICD Lead Choice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 bwMode="auto">
          <a:xfrm>
            <a:off x="266700" y="1600200"/>
            <a:ext cx="8610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latin typeface="Calibri" pitchFamily="34" charset="0"/>
              </a:rPr>
              <a:t>The RV lead is the Achilles Heal of an ICD system.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latin typeface="Calibri" pitchFamily="34" charset="0"/>
              </a:rPr>
              <a:t>Single &amp; dual-coil ICD leads have similar efficacy (mean DFT &amp; first shock efficacy).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latin typeface="Calibri" pitchFamily="34" charset="0"/>
              </a:rPr>
              <a:t>Dual-coil leads are associated with more complications &amp; are more difficult to remove.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solidFill>
                  <a:srgbClr val="002060"/>
                </a:solidFill>
                <a:latin typeface="Calibri" pitchFamily="34" charset="0"/>
              </a:rPr>
              <a:t>A single coil high voltage (HV) ICD lead is preferred over dual coil lead at time of implantation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solidFill>
                  <a:srgbClr val="002060"/>
                </a:solidFill>
                <a:latin typeface="Calibri" pitchFamily="34" charset="0"/>
              </a:rPr>
              <a:t>(Weak recommendation; Moderate quality evidence)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endParaRPr lang="en-CA" altLang="en-US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altLang="en-US" sz="2900" b="1" dirty="0" smtClean="0">
                <a:latin typeface="Arial Black" panose="020B0A04020102020204" pitchFamily="34" charset="0"/>
              </a:rPr>
              <a:t>ICD Generator Location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 bwMode="auto">
          <a:xfrm>
            <a:off x="152400" y="1417638"/>
            <a:ext cx="8839200" cy="5135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latin typeface="Calibri" pitchFamily="34" charset="0"/>
              </a:rPr>
              <a:t>Likelihood of a successful defibrillation is influenced by the location of ICD generator (active can configuration).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latin typeface="Calibri" pitchFamily="34" charset="0"/>
              </a:rPr>
              <a:t>Era of routine non-testing of ICD systems at implant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latin typeface="Calibri" pitchFamily="34" charset="0"/>
              </a:rPr>
              <a:t>Contraindications to implantation on a specific side (chronic IV indwelling catheter, mastectomy with LND, prior infection &amp; ipsilateral venous thrombosis).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solidFill>
                  <a:srgbClr val="002060"/>
                </a:solidFill>
                <a:latin typeface="Calibri" pitchFamily="34" charset="0"/>
              </a:rPr>
              <a:t>Transvenous ICDs be implanted on the left side as the first option for endovascular systems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altLang="en-US" smtClean="0">
                <a:solidFill>
                  <a:srgbClr val="002060"/>
                </a:solidFill>
                <a:latin typeface="Calibri" pitchFamily="34" charset="0"/>
              </a:rPr>
              <a:t>(Strong recommendation; Moderate quality evidence) 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</a:pPr>
            <a:endParaRPr lang="en-CA" altLang="en-US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 bwMode="auto">
          <a:xfrm>
            <a:off x="381000" y="762000"/>
            <a:ext cx="82296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altLang="en-US" sz="2900" b="1" dirty="0" smtClean="0">
                <a:latin typeface="Arial Black" panose="020B0A04020102020204" pitchFamily="34" charset="0"/>
              </a:rPr>
              <a:t>Summary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219200"/>
            <a:ext cx="86868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CA" altLang="en-US" dirty="0" smtClean="0">
                <a:solidFill>
                  <a:srgbClr val="000000"/>
                </a:solidFill>
                <a:latin typeface="Calibri" pitchFamily="34" charset="0"/>
              </a:rPr>
              <a:t>While device prescription should be individualized, key common factors should be considered.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CA" altLang="en-US" dirty="0" smtClean="0">
                <a:solidFill>
                  <a:srgbClr val="000000"/>
                </a:solidFill>
                <a:latin typeface="Calibri" pitchFamily="34" charset="0"/>
              </a:rPr>
              <a:t>Goal: extend survival, minimizing complications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CA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Consider an ICD in LVAD recipients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CA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“Simpler” device 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</a:pPr>
            <a:r>
              <a:rPr lang="en-CA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single chamber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</a:pPr>
            <a:r>
              <a:rPr lang="en-CA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single coil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CA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Anatomic position to maximize efficacy (obviate defibrillation / sensing testing).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82975"/>
            <a:ext cx="7772400" cy="1470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Infection Prevention Strategy</a:t>
            </a:r>
            <a:br>
              <a:rPr lang="en-US" dirty="0" smtClean="0"/>
            </a:br>
            <a:r>
              <a:rPr lang="en-US" dirty="0" smtClean="0"/>
              <a:t>Defibrillation Threshold Testing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1300" y="990600"/>
            <a:ext cx="868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kern="0" dirty="0" smtClean="0"/>
              <a:t>CCS/CHRS 2016 Implantable Cardioverter-Defibrillator (ICD) Guidelines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76300"/>
            <a:ext cx="8624888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838200"/>
            <a:ext cx="886777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5181600" cy="557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dirty="0" smtClean="0"/>
              <a:t>1077 patients randomized 1:1</a:t>
            </a:r>
          </a:p>
          <a:p>
            <a:r>
              <a:rPr altLang="en-US" dirty="0" smtClean="0"/>
              <a:t>Follow-up: 22.8 months</a:t>
            </a:r>
          </a:p>
          <a:p>
            <a:r>
              <a:rPr altLang="en-US" dirty="0" smtClean="0"/>
              <a:t>No DFT testing non inferior</a:t>
            </a:r>
          </a:p>
          <a:p>
            <a:pPr lvl="1"/>
            <a:r>
              <a:rPr altLang="en-US" sz="2800" b="0" dirty="0" smtClean="0">
                <a:solidFill>
                  <a:schemeClr val="tx1"/>
                </a:solidFill>
                <a:cs typeface="Arial" pitchFamily="34" charset="0"/>
              </a:rPr>
              <a:t>17.6% (DFT) vs 13.9% (NO DFT) composite endpoint</a:t>
            </a:r>
          </a:p>
          <a:p>
            <a:pPr lvl="1"/>
            <a:r>
              <a:rPr altLang="en-US" sz="2800" b="0" dirty="0" smtClean="0">
                <a:solidFill>
                  <a:schemeClr val="tx1"/>
                </a:solidFill>
                <a:cs typeface="Arial" pitchFamily="34" charset="0"/>
              </a:rPr>
              <a:t>At 22 months</a:t>
            </a:r>
          </a:p>
          <a:p>
            <a:pPr lvl="2"/>
            <a:r>
              <a:rPr altLang="en-US" sz="2800" b="0" dirty="0" smtClean="0">
                <a:solidFill>
                  <a:schemeClr val="tx1"/>
                </a:solidFill>
                <a:cs typeface="Arial" pitchFamily="34" charset="0"/>
              </a:rPr>
              <a:t>8.6% appropriate shocks (DFT)</a:t>
            </a:r>
          </a:p>
          <a:p>
            <a:pPr lvl="2"/>
            <a:r>
              <a:rPr altLang="en-US" sz="2800" b="0" dirty="0" smtClean="0">
                <a:solidFill>
                  <a:schemeClr val="tx1"/>
                </a:solidFill>
                <a:cs typeface="Arial" pitchFamily="34" charset="0"/>
              </a:rPr>
              <a:t>8.8% appropriate shocks (NO DFT)</a:t>
            </a:r>
          </a:p>
          <a:p>
            <a:endParaRPr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762000"/>
            <a:ext cx="822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/>
            <a:r>
              <a:rPr lang="en-US" altLang="en-US" sz="2900" kern="0" dirty="0" smtClean="0"/>
              <a:t>NORDIC TRIAL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25550"/>
            <a:ext cx="5926138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162675"/>
            <a:ext cx="3352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762000"/>
            <a:ext cx="822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/>
            <a:r>
              <a:rPr lang="en-US" altLang="en-US" sz="2900" kern="0" dirty="0" smtClean="0"/>
              <a:t>NORDIC TRIAL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900" dirty="0" smtClean="0"/>
              <a:t>SIMPLE TRIAL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 smtClean="0">
                <a:solidFill>
                  <a:srgbClr val="000000"/>
                </a:solidFill>
              </a:rPr>
              <a:t>2500 patients randomized 1:1</a:t>
            </a:r>
          </a:p>
          <a:p>
            <a:r>
              <a:rPr altLang="en-US" smtClean="0">
                <a:solidFill>
                  <a:srgbClr val="000000"/>
                </a:solidFill>
              </a:rPr>
              <a:t>Follow-up: 3.1 Y</a:t>
            </a:r>
          </a:p>
          <a:p>
            <a:r>
              <a:rPr altLang="en-US" smtClean="0">
                <a:solidFill>
                  <a:srgbClr val="000000"/>
                </a:solidFill>
              </a:rPr>
              <a:t>NO DFT non inferior</a:t>
            </a:r>
          </a:p>
          <a:p>
            <a:r>
              <a:rPr altLang="en-US" smtClean="0">
                <a:solidFill>
                  <a:srgbClr val="000000"/>
                </a:solidFill>
              </a:rPr>
              <a:t>Arrhythmic death or failed appropriate shocks</a:t>
            </a:r>
          </a:p>
          <a:p>
            <a:pPr lvl="1"/>
            <a:r>
              <a:rPr altLang="en-US" sz="2800" b="0" smtClean="0">
                <a:solidFill>
                  <a:srgbClr val="000000"/>
                </a:solidFill>
                <a:cs typeface="Arial" pitchFamily="34" charset="0"/>
              </a:rPr>
              <a:t>7%/year (NO DFT)</a:t>
            </a:r>
          </a:p>
          <a:p>
            <a:pPr lvl="1"/>
            <a:r>
              <a:rPr altLang="en-US" sz="2800" b="0" smtClean="0">
                <a:solidFill>
                  <a:srgbClr val="000000"/>
                </a:solidFill>
                <a:cs typeface="Arial" pitchFamily="34" charset="0"/>
              </a:rPr>
              <a:t>8%/year (DFT), p</a:t>
            </a:r>
            <a:r>
              <a:rPr altLang="en-US" sz="2800" b="0" baseline="-40000" smtClean="0">
                <a:solidFill>
                  <a:srgbClr val="000000"/>
                </a:solidFill>
                <a:cs typeface="Arial" pitchFamily="34" charset="0"/>
              </a:rPr>
              <a:t>non-inf</a:t>
            </a:r>
            <a:r>
              <a:rPr altLang="en-US" sz="2800" b="0" smtClean="0">
                <a:solidFill>
                  <a:srgbClr val="000000"/>
                </a:solidFill>
                <a:cs typeface="Arial" pitchFamily="34" charset="0"/>
              </a:rPr>
              <a:t>&lt; 0.001</a:t>
            </a:r>
          </a:p>
          <a:p>
            <a:r>
              <a:rPr altLang="en-US" smtClean="0">
                <a:solidFill>
                  <a:srgbClr val="000000"/>
                </a:solidFill>
              </a:rPr>
              <a:t>Safety composite 5.6% (NO DFT) vs 6.5% (DFT)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17430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3434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306387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44180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419600"/>
            <a:ext cx="44338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0" y="914400"/>
            <a:ext cx="91568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200" dirty="0">
                <a:latin typeface="Arial Black" pitchFamily="34" charset="0"/>
              </a:rPr>
              <a:t>Primary Prevention Trials </a:t>
            </a:r>
            <a:r>
              <a:rPr lang="en-US" altLang="en-US" sz="2200" dirty="0" smtClean="0">
                <a:latin typeface="Arial Black" pitchFamily="34" charset="0"/>
              </a:rPr>
              <a:t>– Ischemic </a:t>
            </a:r>
            <a:r>
              <a:rPr lang="en-US" altLang="en-US" sz="2200" dirty="0">
                <a:latin typeface="Arial Black" pitchFamily="34" charset="0"/>
              </a:rPr>
              <a:t>Cardiomyopathy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19400"/>
            <a:ext cx="8509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pitchFamily="4" charset="-128"/>
              </a:rPr>
              <a:t>  </a:t>
            </a:r>
            <a:r>
              <a:rPr lang="en-US" dirty="0">
                <a:latin typeface="+mj-lt"/>
                <a:ea typeface="ＭＳ Ｐゴシック" pitchFamily="4" charset="-128"/>
              </a:rPr>
              <a:t>31%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3400" y="28956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924800" y="37338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24800" y="3657600"/>
            <a:ext cx="7239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ea typeface="ＭＳ Ｐゴシック" pitchFamily="4" charset="-128"/>
              </a:rPr>
              <a:t>21%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50" y="1313234"/>
            <a:ext cx="7010400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17430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762000"/>
            <a:ext cx="822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/>
            <a:r>
              <a:rPr lang="en-US" altLang="en-US" sz="2900" kern="0" dirty="0" smtClean="0"/>
              <a:t>SIMPLE TRIAL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72" y="1394298"/>
            <a:ext cx="65151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77000"/>
            <a:ext cx="17430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762000"/>
            <a:ext cx="822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/>
            <a:r>
              <a:rPr lang="en-US" altLang="en-US" sz="2900" kern="0" dirty="0" smtClean="0"/>
              <a:t>SIMPLE TRIAL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63000" cy="52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1"/>
            <a:ext cx="8270760" cy="484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28600" y="6508750"/>
            <a:ext cx="18288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900" b="1"/>
              <a:t>N Engl J Med 2013;368:2084-93.</a:t>
            </a:r>
            <a:endParaRPr lang="en-US" altLang="en-US" sz="90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838200"/>
            <a:ext cx="8229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/>
            <a:r>
              <a:rPr lang="en-US" altLang="en-US" sz="2900" kern="0" dirty="0" smtClean="0"/>
              <a:t>BRUISE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82975"/>
            <a:ext cx="7772400" cy="1470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Subcutaneous ICD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1300" y="914400"/>
            <a:ext cx="868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kern="0" dirty="0" smtClean="0"/>
              <a:t>CCS/CHRS 2016 Implantable Cardioverter-Defibrillator (ICD) Guidelines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725612"/>
            <a:ext cx="5999162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ZoneTexte 1"/>
          <p:cNvSpPr txBox="1">
            <a:spLocks noChangeArrowheads="1"/>
          </p:cNvSpPr>
          <p:nvPr/>
        </p:nvSpPr>
        <p:spPr bwMode="auto">
          <a:xfrm>
            <a:off x="1585913" y="5667375"/>
            <a:ext cx="855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/>
              <a:t>2005-2012</a:t>
            </a:r>
          </a:p>
        </p:txBody>
      </p:sp>
      <p:sp>
        <p:nvSpPr>
          <p:cNvPr id="66563" name="ZoneTexte 2"/>
          <p:cNvSpPr txBox="1">
            <a:spLocks noChangeArrowheads="1"/>
          </p:cNvSpPr>
          <p:nvPr/>
        </p:nvSpPr>
        <p:spPr bwMode="auto">
          <a:xfrm>
            <a:off x="6478587" y="5943600"/>
            <a:ext cx="2212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/>
              <a:t>Russo et al. Am J of Cardiol 2015</a:t>
            </a:r>
          </a:p>
        </p:txBody>
      </p:sp>
      <p:sp>
        <p:nvSpPr>
          <p:cNvPr id="66564" name="ZoneTexte 3"/>
          <p:cNvSpPr txBox="1">
            <a:spLocks noChangeArrowheads="1"/>
          </p:cNvSpPr>
          <p:nvPr/>
        </p:nvSpPr>
        <p:spPr bwMode="auto">
          <a:xfrm>
            <a:off x="2579688" y="5138737"/>
            <a:ext cx="65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fr-FR" altLang="en-US" sz="1800" dirty="0">
                <a:solidFill>
                  <a:srgbClr val="FF0000"/>
                </a:solidFill>
              </a:rPr>
              <a:t>4-6%</a:t>
            </a:r>
          </a:p>
        </p:txBody>
      </p:sp>
      <p:sp>
        <p:nvSpPr>
          <p:cNvPr id="8" name="Shape 86"/>
          <p:cNvSpPr>
            <a:spLocks noChangeArrowheads="1"/>
          </p:cNvSpPr>
          <p:nvPr/>
        </p:nvSpPr>
        <p:spPr bwMode="auto">
          <a:xfrm>
            <a:off x="550163" y="787916"/>
            <a:ext cx="8043674" cy="96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>
              <a:defRPr sz="1800"/>
            </a:pPr>
            <a:r>
              <a:rPr lang="en-US" sz="2900" b="1" dirty="0">
                <a:latin typeface="+mj-lt"/>
                <a:ea typeface="ＭＳ Ｐゴシック" charset="0"/>
                <a:cs typeface="ＭＳ Ｐゴシック" charset="0"/>
              </a:rPr>
              <a:t>TV-ICD: </a:t>
            </a:r>
          </a:p>
          <a:p>
            <a:pPr algn="ctr">
              <a:defRPr sz="1800"/>
            </a:pPr>
            <a:r>
              <a:rPr lang="en-US" sz="2900" b="1" dirty="0">
                <a:latin typeface="+mj-lt"/>
                <a:ea typeface="ＭＳ Ｐゴシック" charset="0"/>
                <a:cs typeface="ＭＳ Ｐゴシック" charset="0"/>
              </a:rPr>
              <a:t>ACUTE PROCEDURAL COMPLICATIONS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965325"/>
            <a:ext cx="8637588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ZoneTexte 2"/>
          <p:cNvSpPr txBox="1">
            <a:spLocks noChangeArrowheads="1"/>
          </p:cNvSpPr>
          <p:nvPr/>
        </p:nvSpPr>
        <p:spPr bwMode="auto">
          <a:xfrm>
            <a:off x="6400800" y="5943600"/>
            <a:ext cx="2279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/>
              <a:t>Nordkamp O, Heart Rhythm 2016</a:t>
            </a:r>
          </a:p>
        </p:txBody>
      </p:sp>
      <p:sp>
        <p:nvSpPr>
          <p:cNvPr id="7" name="Shape 86"/>
          <p:cNvSpPr>
            <a:spLocks noChangeArrowheads="1"/>
          </p:cNvSpPr>
          <p:nvPr/>
        </p:nvSpPr>
        <p:spPr bwMode="auto">
          <a:xfrm>
            <a:off x="1506195" y="763844"/>
            <a:ext cx="6131611" cy="96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>
              <a:defRPr sz="1800"/>
            </a:pPr>
            <a:r>
              <a:rPr lang="en-US" sz="2900" b="1" dirty="0">
                <a:latin typeface="+mj-lt"/>
                <a:ea typeface="ＭＳ Ｐゴシック" charset="0"/>
                <a:cs typeface="ＭＳ Ｐゴシック" charset="0"/>
              </a:rPr>
              <a:t>TV-ICD: </a:t>
            </a:r>
          </a:p>
          <a:p>
            <a:pPr algn="ctr">
              <a:defRPr sz="1800"/>
            </a:pPr>
            <a:r>
              <a:rPr lang="en-US" sz="2900" b="1" dirty="0">
                <a:latin typeface="+mj-lt"/>
                <a:ea typeface="ＭＳ Ｐゴシック" charset="0"/>
                <a:cs typeface="ＭＳ Ｐゴシック" charset="0"/>
              </a:rPr>
              <a:t>LONG-TERM COMPLICATIONS</a:t>
            </a:r>
          </a:p>
        </p:txBody>
      </p:sp>
      <p:sp>
        <p:nvSpPr>
          <p:cNvPr id="4" name="Rectangle à coins arrondis 3"/>
          <p:cNvSpPr>
            <a:spLocks noChangeArrowheads="1"/>
          </p:cNvSpPr>
          <p:nvPr/>
        </p:nvSpPr>
        <p:spPr bwMode="auto">
          <a:xfrm>
            <a:off x="2035175" y="3206750"/>
            <a:ext cx="650875" cy="192088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34" y="2728698"/>
            <a:ext cx="2575966" cy="282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4131"/>
          <a:stretch>
            <a:fillRect/>
          </a:stretch>
        </p:blipFill>
        <p:spPr bwMode="auto">
          <a:xfrm>
            <a:off x="6949024" y="4139242"/>
            <a:ext cx="1755520" cy="232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Espace réservé du contenu 1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1" t="2377" b="1312"/>
          <a:stretch>
            <a:fillRect/>
          </a:stretch>
        </p:blipFill>
        <p:spPr bwMode="auto">
          <a:xfrm>
            <a:off x="5314950" y="2731670"/>
            <a:ext cx="1478919" cy="28309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52448"/>
          <a:stretch>
            <a:fillRect/>
          </a:stretch>
        </p:blipFill>
        <p:spPr bwMode="auto">
          <a:xfrm>
            <a:off x="468659" y="3973392"/>
            <a:ext cx="1575515" cy="152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9" y="2438400"/>
            <a:ext cx="1498466" cy="138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33840"/>
            <a:ext cx="3194662" cy="172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7951" b="6305"/>
          <a:stretch>
            <a:fillRect/>
          </a:stretch>
        </p:blipFill>
        <p:spPr bwMode="auto">
          <a:xfrm>
            <a:off x="470544" y="733840"/>
            <a:ext cx="3022209" cy="159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7" t="42609" r="22633" b="17953"/>
          <a:stretch>
            <a:fillRect/>
          </a:stretch>
        </p:blipFill>
        <p:spPr bwMode="auto">
          <a:xfrm rot="16200000">
            <a:off x="7140244" y="2474300"/>
            <a:ext cx="1434456" cy="16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Ima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33840"/>
            <a:ext cx="1447800" cy="193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103"/>
          <p:cNvSpPr>
            <a:spLocks noChangeArrowheads="1"/>
          </p:cNvSpPr>
          <p:nvPr/>
        </p:nvSpPr>
        <p:spPr bwMode="auto">
          <a:xfrm>
            <a:off x="473346" y="5698471"/>
            <a:ext cx="5698854" cy="6261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5717" tIns="35717" rIns="35717" bIns="35717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fr-CA" altLang="en-US" sz="3600" dirty="0">
                <a:solidFill>
                  <a:srgbClr val="000000"/>
                </a:solidFill>
              </a:rPr>
              <a:t>Lead: </a:t>
            </a:r>
            <a:r>
              <a:rPr lang="fr-CA" altLang="en-US" sz="3600" dirty="0" err="1">
                <a:solidFill>
                  <a:srgbClr val="000000"/>
                </a:solidFill>
              </a:rPr>
              <a:t>weakest</a:t>
            </a:r>
            <a:r>
              <a:rPr lang="fr-CA" altLang="en-US" sz="3600" dirty="0">
                <a:solidFill>
                  <a:srgbClr val="000000"/>
                </a:solidFill>
              </a:rPr>
              <a:t> part of ICD</a:t>
            </a:r>
            <a:endParaRPr lang="en-US" alt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3"/>
          <p:cNvSpPr>
            <a:spLocks noChangeArrowheads="1"/>
          </p:cNvSpPr>
          <p:nvPr/>
        </p:nvSpPr>
        <p:spPr bwMode="auto">
          <a:xfrm>
            <a:off x="3765691" y="762000"/>
            <a:ext cx="1612618" cy="6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1800"/>
            </a:pPr>
            <a:r>
              <a:rPr lang="en-CA" sz="4000" b="1" dirty="0">
                <a:latin typeface="+mj-lt"/>
                <a:ea typeface="ＭＳ Ｐゴシック" charset="0"/>
                <a:cs typeface="ＭＳ Ｐゴシック" charset="0"/>
              </a:rPr>
              <a:t>S-ICD</a:t>
            </a:r>
          </a:p>
        </p:txBody>
      </p:sp>
      <p:pic>
        <p:nvPicPr>
          <p:cNvPr id="70658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1115" r="4709" b="1115"/>
          <a:stretch>
            <a:fillRect/>
          </a:stretch>
        </p:blipFill>
        <p:spPr bwMode="auto">
          <a:xfrm>
            <a:off x="1751013" y="1546225"/>
            <a:ext cx="53371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1830388"/>
            <a:ext cx="3973513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age11.jpg" descr="Traditional IC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169703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1682" name="image12.jpg" descr="The S-ICD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164623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1683" name="Shape 120"/>
          <p:cNvSpPr>
            <a:spLocks noChangeArrowheads="1"/>
          </p:cNvSpPr>
          <p:nvPr/>
        </p:nvSpPr>
        <p:spPr bwMode="auto">
          <a:xfrm>
            <a:off x="1568450" y="6135688"/>
            <a:ext cx="539750" cy="687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84" name="Shape 122"/>
          <p:cNvSpPr>
            <a:spLocks noChangeArrowheads="1"/>
          </p:cNvSpPr>
          <p:nvPr/>
        </p:nvSpPr>
        <p:spPr bwMode="auto">
          <a:xfrm>
            <a:off x="1593850" y="3765550"/>
            <a:ext cx="714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400"/>
          </a:p>
        </p:txBody>
      </p:sp>
      <p:sp>
        <p:nvSpPr>
          <p:cNvPr id="3" name="ZoneTexte 2"/>
          <p:cNvSpPr txBox="1"/>
          <p:nvPr/>
        </p:nvSpPr>
        <p:spPr>
          <a:xfrm>
            <a:off x="1600200" y="4800600"/>
            <a:ext cx="44672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lvl="1" indent="-285750">
              <a:buClr>
                <a:srgbClr val="C00000"/>
              </a:buClr>
              <a:buFont typeface="Arial"/>
              <a:buChar char="•"/>
              <a:defRPr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Effective defibrillation for VT/VF</a:t>
            </a:r>
          </a:p>
        </p:txBody>
      </p:sp>
      <p:sp>
        <p:nvSpPr>
          <p:cNvPr id="14" name="Shape 121"/>
          <p:cNvSpPr>
            <a:spLocks noChangeArrowheads="1"/>
          </p:cNvSpPr>
          <p:nvPr/>
        </p:nvSpPr>
        <p:spPr bwMode="auto">
          <a:xfrm>
            <a:off x="1838325" y="762000"/>
            <a:ext cx="5518150" cy="6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ctr">
              <a:defRPr sz="1800"/>
            </a:pPr>
            <a:r>
              <a:rPr sz="4000" b="1" dirty="0">
                <a:latin typeface="+mj-lt"/>
                <a:ea typeface="ＭＳ Ｐゴシック" charset="0"/>
                <a:cs typeface="ＭＳ Ｐゴシック" charset="0"/>
              </a:rPr>
              <a:t>A</a:t>
            </a:r>
            <a:r>
              <a:rPr lang="fr-CA" sz="3600" b="1" dirty="0">
                <a:latin typeface="+mj-lt"/>
                <a:ea typeface="ＭＳ Ｐゴシック" charset="0"/>
                <a:cs typeface="ＭＳ Ｐゴシック" charset="0"/>
              </a:rPr>
              <a:t>DVANTAGES</a:t>
            </a:r>
            <a:endParaRPr sz="3600" b="1" dirty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3852863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5800"/>
            <a:ext cx="44338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600200"/>
            <a:ext cx="436721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229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0" y="914400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200" dirty="0">
                <a:latin typeface="Arial Black" pitchFamily="34" charset="0"/>
              </a:rPr>
              <a:t>Primary Prevention Trials – Non-ischemic Cardiomyopathy</a:t>
            </a:r>
          </a:p>
        </p:txBody>
      </p:sp>
      <p:sp>
        <p:nvSpPr>
          <p:cNvPr id="7" name="Oval 6"/>
          <p:cNvSpPr/>
          <p:nvPr/>
        </p:nvSpPr>
        <p:spPr>
          <a:xfrm>
            <a:off x="1371600" y="3048000"/>
            <a:ext cx="6096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43800" y="1905000"/>
            <a:ext cx="6096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53200" y="2286000"/>
            <a:ext cx="7239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ea typeface="ＭＳ Ｐゴシック" pitchFamily="4" charset="-128"/>
              </a:rPr>
              <a:t>27%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553200" y="23622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0" y="2971800"/>
            <a:ext cx="7874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pitchFamily="4" charset="-128"/>
              </a:rPr>
              <a:t> </a:t>
            </a:r>
            <a:r>
              <a:rPr lang="en-US" dirty="0">
                <a:latin typeface="+mj-lt"/>
                <a:ea typeface="ＭＳ Ｐゴシック" pitchFamily="4" charset="-128"/>
              </a:rPr>
              <a:t>35%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62200" y="30480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49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re 5"/>
          <p:cNvSpPr>
            <a:spLocks noGrp="1"/>
          </p:cNvSpPr>
          <p:nvPr>
            <p:ph type="title"/>
          </p:nvPr>
        </p:nvSpPr>
        <p:spPr bwMode="auto">
          <a:xfrm>
            <a:off x="609600" y="762001"/>
            <a:ext cx="78867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 smtClean="0"/>
              <a:t>STUDIES: SAFETY AND EFFICACY</a:t>
            </a:r>
          </a:p>
        </p:txBody>
      </p:sp>
      <p:pic>
        <p:nvPicPr>
          <p:cNvPr id="73730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81" b="-8681"/>
          <a:stretch>
            <a:fillRect/>
          </a:stretch>
        </p:blipFill>
        <p:spPr bwMode="auto">
          <a:xfrm>
            <a:off x="25940" y="1143000"/>
            <a:ext cx="3468688" cy="2466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3471"/>
          <a:stretch>
            <a:fillRect/>
          </a:stretch>
        </p:blipFill>
        <p:spPr bwMode="auto">
          <a:xfrm>
            <a:off x="4267200" y="3171825"/>
            <a:ext cx="4747481" cy="313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Espace réservé du contenu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" r="-168" b="21655"/>
          <a:stretch>
            <a:fillRect/>
          </a:stretch>
        </p:blipFill>
        <p:spPr bwMode="auto">
          <a:xfrm>
            <a:off x="3303587" y="1295400"/>
            <a:ext cx="58070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ZoneTexte 9"/>
          <p:cNvSpPr txBox="1">
            <a:spLocks noChangeArrowheads="1"/>
          </p:cNvSpPr>
          <p:nvPr/>
        </p:nvSpPr>
        <p:spPr bwMode="auto">
          <a:xfrm>
            <a:off x="0" y="4758069"/>
            <a:ext cx="46121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100" dirty="0"/>
              <a:t>Burke MC et al. JACC 2015; 16:1605-15</a:t>
            </a:r>
          </a:p>
          <a:p>
            <a:r>
              <a:rPr lang="en-US" altLang="en-US" sz="1100" dirty="0"/>
              <a:t>Cha YM et al. </a:t>
            </a:r>
            <a:r>
              <a:rPr lang="en-US" altLang="en-US" sz="1100" i="1" dirty="0"/>
              <a:t>Heart Rhythm </a:t>
            </a:r>
            <a:r>
              <a:rPr lang="en-US" altLang="en-US" sz="1100" dirty="0"/>
              <a:t>2013;10:702–708 </a:t>
            </a:r>
          </a:p>
          <a:p>
            <a:r>
              <a:rPr lang="en-US" altLang="en-US" sz="1100" dirty="0" err="1"/>
              <a:t>Swerdlow</a:t>
            </a:r>
            <a:r>
              <a:rPr lang="en-US" altLang="en-US" sz="1100" dirty="0"/>
              <a:t> CD et al. </a:t>
            </a:r>
            <a:r>
              <a:rPr lang="en-US" altLang="en-US" sz="1100" i="1" dirty="0"/>
              <a:t>PACE </a:t>
            </a:r>
            <a:r>
              <a:rPr lang="en-US" altLang="en-US" sz="1100" dirty="0"/>
              <a:t>2007; 30:675–700 </a:t>
            </a:r>
          </a:p>
          <a:p>
            <a:r>
              <a:rPr lang="en-US" altLang="en-US" sz="1100" dirty="0" err="1"/>
              <a:t>Kutyifa</a:t>
            </a:r>
            <a:r>
              <a:rPr lang="en-US" altLang="en-US" sz="1100" dirty="0"/>
              <a:t> V, et al. </a:t>
            </a:r>
            <a:r>
              <a:rPr lang="en-US" altLang="en-US" sz="1100" i="1" dirty="0"/>
              <a:t>J </a:t>
            </a:r>
            <a:r>
              <a:rPr lang="en-US" altLang="en-US" sz="1100" i="1" dirty="0" err="1"/>
              <a:t>Cardiovasc</a:t>
            </a:r>
            <a:r>
              <a:rPr lang="en-US" altLang="en-US" sz="1100" i="1" dirty="0"/>
              <a:t> </a:t>
            </a:r>
            <a:r>
              <a:rPr lang="en-US" altLang="en-US" sz="1100" i="1" dirty="0" err="1"/>
              <a:t>Electrophysiol</a:t>
            </a:r>
            <a:r>
              <a:rPr lang="en-US" altLang="en-US" sz="1100" i="1" dirty="0"/>
              <a:t> </a:t>
            </a:r>
            <a:r>
              <a:rPr lang="en-US" altLang="en-US" sz="1100" dirty="0"/>
              <a:t>2013;24:1246-52</a:t>
            </a:r>
          </a:p>
          <a:p>
            <a:r>
              <a:rPr lang="en-US" altLang="en-US" sz="1100" dirty="0"/>
              <a:t>Effortless registry, </a:t>
            </a:r>
            <a:r>
              <a:rPr lang="en-US" altLang="en-US" sz="1100" dirty="0" err="1"/>
              <a:t>Lambiase</a:t>
            </a:r>
            <a:r>
              <a:rPr lang="en-US" altLang="en-US" sz="1100" dirty="0"/>
              <a:t> P, </a:t>
            </a:r>
            <a:r>
              <a:rPr lang="en-US" altLang="en-US" sz="1100" dirty="0" err="1"/>
              <a:t>Eur</a:t>
            </a:r>
            <a:r>
              <a:rPr lang="en-US" altLang="en-US" sz="1100" dirty="0"/>
              <a:t> Heart J. 2014 Jul 1;35(25):1657-65</a:t>
            </a:r>
          </a:p>
          <a:p>
            <a:r>
              <a:rPr lang="en-US" altLang="en-US" sz="1100" dirty="0"/>
              <a:t>IDE study, Weiss R, </a:t>
            </a:r>
            <a:r>
              <a:rPr lang="pt-BR" altLang="en-US" sz="1100" b="1" i="1" dirty="0"/>
              <a:t>Circulation</a:t>
            </a:r>
            <a:r>
              <a:rPr lang="pt-BR" altLang="en-US" sz="1100" b="1" dirty="0"/>
              <a:t>. 2013;128:944-953 </a:t>
            </a:r>
            <a:endParaRPr lang="pt-BR" altLang="en-US" sz="11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hape 120"/>
          <p:cNvSpPr>
            <a:spLocks noChangeArrowheads="1"/>
          </p:cNvSpPr>
          <p:nvPr/>
        </p:nvSpPr>
        <p:spPr bwMode="auto">
          <a:xfrm>
            <a:off x="1568450" y="6135688"/>
            <a:ext cx="539750" cy="687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1" name="Shape 121"/>
          <p:cNvSpPr>
            <a:spLocks noChangeArrowheads="1"/>
          </p:cNvSpPr>
          <p:nvPr/>
        </p:nvSpPr>
        <p:spPr bwMode="auto">
          <a:xfrm>
            <a:off x="2774266" y="760115"/>
            <a:ext cx="3595468" cy="6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1800"/>
            </a:pPr>
            <a:r>
              <a:rPr sz="4000" b="1" dirty="0">
                <a:latin typeface="+mj-lt"/>
                <a:ea typeface="ＭＳ Ｐゴシック" charset="0"/>
                <a:cs typeface="ＭＳ Ｐゴシック" charset="0"/>
              </a:rPr>
              <a:t>A</a:t>
            </a:r>
            <a:r>
              <a:rPr lang="fr-CA" sz="3600" b="1" dirty="0">
                <a:latin typeface="+mj-lt"/>
                <a:ea typeface="ＭＳ Ｐゴシック" charset="0"/>
                <a:cs typeface="ＭＳ Ｐゴシック" charset="0"/>
              </a:rPr>
              <a:t>DVANTAGES</a:t>
            </a:r>
            <a:endParaRPr sz="3600" b="1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Shape 122"/>
          <p:cNvSpPr>
            <a:spLocks noChangeArrowheads="1"/>
          </p:cNvSpPr>
          <p:nvPr/>
        </p:nvSpPr>
        <p:spPr bwMode="auto">
          <a:xfrm>
            <a:off x="1593850" y="3929737"/>
            <a:ext cx="714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400"/>
          </a:p>
        </p:txBody>
      </p:sp>
      <p:sp>
        <p:nvSpPr>
          <p:cNvPr id="11" name="Rectangle 10"/>
          <p:cNvSpPr/>
          <p:nvPr/>
        </p:nvSpPr>
        <p:spPr>
          <a:xfrm>
            <a:off x="381000" y="4217075"/>
            <a:ext cx="3922713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Anti-bradycardia pacing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ATP 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Atrial and ventricular diagnostics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Familiar implant technique	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3400" y="4217075"/>
            <a:ext cx="4708525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Extravascular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  Low risk of systemic infection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  Preserves venous access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  Avoids risks associated with endovascular lead extraction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  Less fluoroscopy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  Esthetic considerations	</a:t>
            </a:r>
          </a:p>
        </p:txBody>
      </p:sp>
      <p:pic>
        <p:nvPicPr>
          <p:cNvPr id="74758" name="image11.jpg" descr="Traditional IC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486575"/>
            <a:ext cx="169703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9" name="image12.jpg" descr="The S-ICD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1486575"/>
            <a:ext cx="164623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524000" y="3593187"/>
            <a:ext cx="496110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lvl="1" indent="-285750">
              <a:buClr>
                <a:srgbClr val="C00000"/>
              </a:buClr>
              <a:buFont typeface="Arial"/>
              <a:buChar char="•"/>
              <a:defRPr/>
            </a:pP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Effective defibrillation for VT/VF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re 1"/>
          <p:cNvSpPr>
            <a:spLocks noGrp="1"/>
          </p:cNvSpPr>
          <p:nvPr>
            <p:ph type="title"/>
          </p:nvPr>
        </p:nvSpPr>
        <p:spPr bwMode="auto">
          <a:xfrm>
            <a:off x="457200" y="8382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altLang="en-US" b="1" dirty="0" smtClean="0"/>
              <a:t>GUIDELINES</a:t>
            </a:r>
          </a:p>
        </p:txBody>
      </p:sp>
      <p:pic>
        <p:nvPicPr>
          <p:cNvPr id="7680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3" y="1752600"/>
            <a:ext cx="7983787" cy="17676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ZoneTexte 4"/>
          <p:cNvSpPr txBox="1">
            <a:spLocks noChangeArrowheads="1"/>
          </p:cNvSpPr>
          <p:nvPr/>
        </p:nvSpPr>
        <p:spPr bwMode="auto">
          <a:xfrm>
            <a:off x="166586" y="3657600"/>
            <a:ext cx="89725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CA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Heart Disease patients with no access to the ventricles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CA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CA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Heart Disease patients with shunt resulting in increased risk of thromboembolic events with TV-ICD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CA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CA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of a pocket site due to either prior device-related infection and/or chronic indwelling catheters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CA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hape 120"/>
          <p:cNvSpPr>
            <a:spLocks noChangeArrowheads="1"/>
          </p:cNvSpPr>
          <p:nvPr/>
        </p:nvSpPr>
        <p:spPr bwMode="auto">
          <a:xfrm>
            <a:off x="1568450" y="6135688"/>
            <a:ext cx="539750" cy="687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1" name="Shape 121"/>
          <p:cNvSpPr>
            <a:spLocks noChangeArrowheads="1"/>
          </p:cNvSpPr>
          <p:nvPr/>
        </p:nvSpPr>
        <p:spPr bwMode="auto">
          <a:xfrm>
            <a:off x="2338249" y="760115"/>
            <a:ext cx="4467502" cy="6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1800"/>
            </a:pPr>
            <a:r>
              <a:rPr lang="fr-FR" sz="4000" b="1" dirty="0">
                <a:latin typeface="+mj-lt"/>
                <a:ea typeface="ＭＳ Ｐゴシック" charset="0"/>
                <a:cs typeface="ＭＳ Ｐゴシック" charset="0"/>
              </a:rPr>
              <a:t>D</a:t>
            </a:r>
            <a:r>
              <a:rPr lang="fr-FR" sz="3600" b="1" dirty="0">
                <a:latin typeface="+mj-lt"/>
                <a:ea typeface="ＭＳ Ｐゴシック" charset="0"/>
                <a:cs typeface="ＭＳ Ｐゴシック" charset="0"/>
              </a:rPr>
              <a:t>ISADVANTAGES</a:t>
            </a:r>
          </a:p>
        </p:txBody>
      </p:sp>
      <p:sp>
        <p:nvSpPr>
          <p:cNvPr id="77827" name="Shape 122"/>
          <p:cNvSpPr>
            <a:spLocks noChangeArrowheads="1"/>
          </p:cNvSpPr>
          <p:nvPr/>
        </p:nvSpPr>
        <p:spPr bwMode="auto">
          <a:xfrm>
            <a:off x="1593850" y="3806835"/>
            <a:ext cx="714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400"/>
          </a:p>
        </p:txBody>
      </p:sp>
      <p:sp>
        <p:nvSpPr>
          <p:cNvPr id="9" name="Shape 123"/>
          <p:cNvSpPr>
            <a:spLocks noChangeArrowheads="1"/>
          </p:cNvSpPr>
          <p:nvPr/>
        </p:nvSpPr>
        <p:spPr bwMode="auto">
          <a:xfrm>
            <a:off x="457200" y="3667145"/>
            <a:ext cx="4267200" cy="265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buClr>
                <a:srgbClr val="C00000"/>
              </a:buClr>
              <a:buFont typeface="Arial"/>
              <a:buChar char="•"/>
              <a:defRPr sz="1800"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 Risk of systemic infection</a:t>
            </a:r>
          </a:p>
          <a:p>
            <a:pPr>
              <a:buClr>
                <a:srgbClr val="C00000"/>
              </a:buClr>
              <a:buFont typeface="Arial"/>
              <a:buChar char="•"/>
              <a:defRPr sz="1800"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 Vein thrombosis / </a:t>
            </a:r>
            <a:r>
              <a:rPr lang="en-US" sz="2400" dirty="0" err="1">
                <a:latin typeface="+mj-lt"/>
                <a:ea typeface="ＭＳ Ｐゴシック" charset="0"/>
                <a:cs typeface="ＭＳ Ｐゴシック" charset="0"/>
              </a:rPr>
              <a:t>stenosis</a:t>
            </a:r>
            <a:endParaRPr lang="en-US" sz="2400" dirty="0">
              <a:latin typeface="+mj-lt"/>
              <a:ea typeface="ＭＳ Ｐゴシック" charset="0"/>
              <a:cs typeface="ＭＳ Ｐゴシック" charset="0"/>
            </a:endParaRPr>
          </a:p>
          <a:p>
            <a:pPr>
              <a:buClr>
                <a:srgbClr val="C00000"/>
              </a:buClr>
              <a:buFont typeface="Arial"/>
              <a:buChar char="•"/>
              <a:defRPr sz="1800"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 Lead fracture</a:t>
            </a:r>
          </a:p>
          <a:p>
            <a:pPr>
              <a:buClr>
                <a:srgbClr val="C00000"/>
              </a:buClr>
              <a:buFont typeface="Arial"/>
              <a:buChar char="•"/>
              <a:defRPr sz="1800"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 Risks of endovascular extraction</a:t>
            </a:r>
          </a:p>
        </p:txBody>
      </p:sp>
      <p:sp>
        <p:nvSpPr>
          <p:cNvPr id="10" name="Shape 125"/>
          <p:cNvSpPr>
            <a:spLocks noChangeArrowheads="1"/>
          </p:cNvSpPr>
          <p:nvPr/>
        </p:nvSpPr>
        <p:spPr bwMode="auto">
          <a:xfrm>
            <a:off x="5105400" y="3927485"/>
            <a:ext cx="27701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5717" tIns="35717" rIns="35717" bIns="35717" anchor="ctr">
            <a:spAutoFit/>
          </a:bodyPr>
          <a:lstStyle/>
          <a:p>
            <a:pPr>
              <a:buClr>
                <a:srgbClr val="C00000"/>
              </a:buClr>
              <a:buFont typeface="Arial"/>
              <a:buChar char="•"/>
              <a:defRPr sz="1800"/>
            </a:pPr>
            <a:r>
              <a:rPr lang="en-US" sz="2400" dirty="0">
                <a:latin typeface="+mj-lt"/>
                <a:ea typeface="ＭＳ Ｐゴシック" charset="0"/>
                <a:cs typeface=""/>
              </a:rPr>
              <a:t> No pacing, no ATP</a:t>
            </a:r>
          </a:p>
          <a:p>
            <a:pPr>
              <a:buClr>
                <a:srgbClr val="C00000"/>
              </a:buClr>
              <a:buFont typeface="Arial"/>
              <a:buChar char="•"/>
              <a:defRPr sz="1800"/>
            </a:pPr>
            <a:r>
              <a:rPr lang="en-US" sz="2400" dirty="0">
                <a:latin typeface="+mj-lt"/>
                <a:ea typeface="ＭＳ Ｐゴシック" charset="0"/>
                <a:cs typeface=""/>
              </a:rPr>
              <a:t> No advanced diagnostics</a:t>
            </a:r>
          </a:p>
          <a:p>
            <a:pPr>
              <a:buClr>
                <a:srgbClr val="C00000"/>
              </a:buClr>
              <a:buFont typeface="Arial"/>
              <a:buChar char="•"/>
              <a:defRPr sz="1800"/>
            </a:pPr>
            <a:r>
              <a:rPr lang="en-US" sz="2400" dirty="0">
                <a:latin typeface="+mj-lt"/>
                <a:ea typeface="ＭＳ Ｐゴシック" charset="0"/>
                <a:cs typeface=""/>
              </a:rPr>
              <a:t> 80J</a:t>
            </a:r>
          </a:p>
          <a:p>
            <a:pPr>
              <a:buClr>
                <a:srgbClr val="C00000"/>
              </a:buClr>
              <a:buFont typeface="Arial"/>
              <a:buChar char="•"/>
              <a:defRPr sz="1800"/>
            </a:pPr>
            <a:r>
              <a:rPr lang="en-US" sz="2400" dirty="0">
                <a:latin typeface="+mj-lt"/>
                <a:ea typeface="ＭＳ Ｐゴシック" charset="0"/>
                <a:cs typeface=""/>
              </a:rPr>
              <a:t> Big generator</a:t>
            </a:r>
          </a:p>
        </p:txBody>
      </p:sp>
      <p:pic>
        <p:nvPicPr>
          <p:cNvPr id="77830" name="image11.jpg" descr="Traditional IC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412885"/>
            <a:ext cx="169703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7831" name="image12.jpg" descr="The S-ICD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1412885"/>
            <a:ext cx="164623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r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 smtClean="0"/>
              <a:t>PATIENTS WHO NEED AN ICD SHOULD NOT RECEIVE A S-ICD IF:</a:t>
            </a:r>
            <a:endParaRPr altLang="en-US" b="1" dirty="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297363"/>
          </a:xfrm>
        </p:spPr>
        <p:txBody>
          <a:bodyPr>
            <a:normAutofit/>
          </a:bodyPr>
          <a:lstStyle/>
          <a:p>
            <a:pPr lvl="1">
              <a:buClr>
                <a:srgbClr val="C00000"/>
              </a:buClr>
              <a:buFont typeface="Arial" charset="0"/>
              <a:buChar char="•"/>
              <a:defRPr/>
            </a:pPr>
            <a:r>
              <a:rPr sz="2800" dirty="0" smtClean="0">
                <a:solidFill>
                  <a:srgbClr val="000000"/>
                </a:solidFill>
                <a:latin typeface="+mj-lt"/>
              </a:rPr>
              <a:t>Need for pacing</a:t>
            </a:r>
          </a:p>
          <a:p>
            <a:pPr lvl="1">
              <a:buClr>
                <a:srgbClr val="C00000"/>
              </a:buClr>
              <a:buFont typeface="Arial" charset="0"/>
              <a:buChar char="•"/>
              <a:defRPr/>
            </a:pPr>
            <a:endParaRPr sz="2800" dirty="0" smtClean="0">
              <a:solidFill>
                <a:srgbClr val="000000"/>
              </a:solidFill>
              <a:latin typeface="+mj-lt"/>
            </a:endParaRPr>
          </a:p>
          <a:p>
            <a:pPr lvl="1">
              <a:buClr>
                <a:srgbClr val="C00000"/>
              </a:buClr>
              <a:buFont typeface="Arial" charset="0"/>
              <a:buChar char="•"/>
              <a:defRPr/>
            </a:pPr>
            <a:r>
              <a:rPr sz="2800" dirty="0" smtClean="0">
                <a:solidFill>
                  <a:srgbClr val="000000"/>
                </a:solidFill>
                <a:latin typeface="+mj-lt"/>
              </a:rPr>
              <a:t>Need for a CRT device</a:t>
            </a:r>
          </a:p>
          <a:p>
            <a:pPr lvl="1">
              <a:buClr>
                <a:srgbClr val="C00000"/>
              </a:buClr>
              <a:buFont typeface="Arial" charset="0"/>
              <a:buChar char="•"/>
              <a:defRPr/>
            </a:pPr>
            <a:endParaRPr sz="2800" dirty="0" smtClean="0">
              <a:solidFill>
                <a:srgbClr val="000000"/>
              </a:solidFill>
              <a:latin typeface="+mj-lt"/>
            </a:endParaRPr>
          </a:p>
          <a:p>
            <a:pPr lvl="1">
              <a:buClr>
                <a:srgbClr val="C00000"/>
              </a:buClr>
              <a:buFont typeface="Arial" charset="0"/>
              <a:buChar char="•"/>
              <a:defRPr/>
            </a:pPr>
            <a:r>
              <a:rPr sz="2800" dirty="0" smtClean="0">
                <a:solidFill>
                  <a:srgbClr val="000000"/>
                </a:solidFill>
                <a:latin typeface="+mj-lt"/>
              </a:rPr>
              <a:t>Need for ATP </a:t>
            </a:r>
          </a:p>
          <a:p>
            <a:pPr>
              <a:buClr>
                <a:srgbClr val="C00000"/>
              </a:buClr>
              <a:buFont typeface="Arial" charset="0"/>
              <a:buChar char="•"/>
              <a:defRPr/>
            </a:pPr>
            <a:endParaRPr lang="en-CA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hape 120"/>
          <p:cNvSpPr>
            <a:spLocks noChangeArrowheads="1"/>
          </p:cNvSpPr>
          <p:nvPr/>
        </p:nvSpPr>
        <p:spPr bwMode="auto">
          <a:xfrm>
            <a:off x="1568450" y="6135688"/>
            <a:ext cx="539750" cy="687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ZoneTexte 13"/>
          <p:cNvSpPr txBox="1"/>
          <p:nvPr/>
        </p:nvSpPr>
        <p:spPr>
          <a:xfrm>
            <a:off x="1752600" y="3676471"/>
            <a:ext cx="563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 Pocket infections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 Pulse generator </a:t>
            </a:r>
            <a:r>
              <a:rPr lang="en-US" sz="2400" dirty="0" smtClean="0">
                <a:latin typeface="+mj-lt"/>
                <a:ea typeface="ＭＳ Ｐゴシック" charset="0"/>
                <a:cs typeface="ＭＳ Ｐゴシック" charset="0"/>
              </a:rPr>
              <a:t>complications</a:t>
            </a:r>
            <a:endParaRPr lang="en-US" sz="2400" dirty="0">
              <a:latin typeface="+mj-lt"/>
              <a:ea typeface="ＭＳ Ｐゴシック" charset="0"/>
              <a:cs typeface="ＭＳ Ｐゴシック" charset="0"/>
            </a:endParaRP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 Inappropriate shocks</a:t>
            </a:r>
          </a:p>
        </p:txBody>
      </p:sp>
      <p:sp>
        <p:nvSpPr>
          <p:cNvPr id="12" name="Shape 121"/>
          <p:cNvSpPr>
            <a:spLocks noChangeArrowheads="1"/>
          </p:cNvSpPr>
          <p:nvPr/>
        </p:nvSpPr>
        <p:spPr bwMode="auto">
          <a:xfrm>
            <a:off x="2338249" y="760115"/>
            <a:ext cx="4467502" cy="6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1800"/>
            </a:pPr>
            <a:r>
              <a:rPr lang="fr-FR" sz="4000" b="1" dirty="0">
                <a:latin typeface="+mj-lt"/>
                <a:ea typeface="ＭＳ Ｐゴシック" charset="0"/>
                <a:cs typeface="ＭＳ Ｐゴシック" charset="0"/>
              </a:rPr>
              <a:t>D</a:t>
            </a:r>
            <a:r>
              <a:rPr lang="fr-FR" sz="3600" b="1" dirty="0">
                <a:latin typeface="+mj-lt"/>
                <a:ea typeface="ＭＳ Ｐゴシック" charset="0"/>
                <a:cs typeface="ＭＳ Ｐゴシック" charset="0"/>
              </a:rPr>
              <a:t>ISADVANTAGES</a:t>
            </a:r>
          </a:p>
        </p:txBody>
      </p:sp>
      <p:pic>
        <p:nvPicPr>
          <p:cNvPr id="79876" name="image11.jpg" descr="Traditional IC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487309"/>
            <a:ext cx="169703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9877" name="image12.jpg" descr="The S-ICD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1474609"/>
            <a:ext cx="164623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re 5"/>
          <p:cNvSpPr>
            <a:spLocks noGrp="1"/>
          </p:cNvSpPr>
          <p:nvPr>
            <p:ph type="title"/>
          </p:nvPr>
        </p:nvSpPr>
        <p:spPr bwMode="auto">
          <a:xfrm>
            <a:off x="0" y="685800"/>
            <a:ext cx="9339263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b="1" dirty="0" smtClean="0"/>
              <a:t>STUDIES: INAPPROPRIATE THERAPIES</a:t>
            </a:r>
          </a:p>
        </p:txBody>
      </p:sp>
      <p:sp>
        <p:nvSpPr>
          <p:cNvPr id="80898" name="ZoneTexte 9"/>
          <p:cNvSpPr txBox="1">
            <a:spLocks noChangeArrowheads="1"/>
          </p:cNvSpPr>
          <p:nvPr/>
        </p:nvSpPr>
        <p:spPr bwMode="auto">
          <a:xfrm>
            <a:off x="517525" y="5910263"/>
            <a:ext cx="2727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/>
              <a:t>* Burke MC et al. JACC 2015; 16:1605-15</a:t>
            </a:r>
          </a:p>
        </p:txBody>
      </p:sp>
      <p:pic>
        <p:nvPicPr>
          <p:cNvPr id="80899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7716"/>
          <a:stretch>
            <a:fillRect/>
          </a:stretch>
        </p:blipFill>
        <p:spPr bwMode="auto">
          <a:xfrm>
            <a:off x="55563" y="1208088"/>
            <a:ext cx="4291012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51" r="451"/>
          <a:stretch>
            <a:fillRect/>
          </a:stretch>
        </p:blipFill>
        <p:spPr>
          <a:xfrm>
            <a:off x="3024918" y="1835150"/>
            <a:ext cx="6119082" cy="4351338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hape 120"/>
          <p:cNvSpPr>
            <a:spLocks noChangeArrowheads="1"/>
          </p:cNvSpPr>
          <p:nvPr/>
        </p:nvSpPr>
        <p:spPr bwMode="auto">
          <a:xfrm>
            <a:off x="1568450" y="6135688"/>
            <a:ext cx="539750" cy="687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22" name="Shape 122"/>
          <p:cNvSpPr>
            <a:spLocks noChangeArrowheads="1"/>
          </p:cNvSpPr>
          <p:nvPr/>
        </p:nvSpPr>
        <p:spPr bwMode="auto">
          <a:xfrm>
            <a:off x="1593850" y="3924300"/>
            <a:ext cx="714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400"/>
          </a:p>
        </p:txBody>
      </p:sp>
      <p:sp>
        <p:nvSpPr>
          <p:cNvPr id="13" name="ZoneTexte 12"/>
          <p:cNvSpPr txBox="1"/>
          <p:nvPr/>
        </p:nvSpPr>
        <p:spPr>
          <a:xfrm>
            <a:off x="2819400" y="3740150"/>
            <a:ext cx="350520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 Device longevity?</a:t>
            </a:r>
          </a:p>
          <a:p>
            <a:pPr>
              <a:buClr>
                <a:srgbClr val="C00000"/>
              </a:buClr>
              <a:buFont typeface="Arial"/>
              <a:buChar char="•"/>
              <a:defRPr/>
            </a:pPr>
            <a:r>
              <a:rPr lang="en-US" sz="2400" dirty="0">
                <a:latin typeface="+mj-lt"/>
                <a:ea typeface="ＭＳ Ｐゴシック" charset="0"/>
                <a:cs typeface="ＭＳ Ｐゴシック" charset="0"/>
              </a:rPr>
              <a:t> Long-term safety profile?</a:t>
            </a:r>
          </a:p>
        </p:txBody>
      </p:sp>
      <p:sp>
        <p:nvSpPr>
          <p:cNvPr id="12" name="Shape 121"/>
          <p:cNvSpPr>
            <a:spLocks noChangeArrowheads="1"/>
          </p:cNvSpPr>
          <p:nvPr/>
        </p:nvSpPr>
        <p:spPr bwMode="auto">
          <a:xfrm>
            <a:off x="2338249" y="760115"/>
            <a:ext cx="4467502" cy="6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defRPr sz="1800"/>
            </a:pPr>
            <a:r>
              <a:rPr lang="fr-FR" sz="4000" b="1" dirty="0">
                <a:latin typeface="+mj-lt"/>
                <a:ea typeface="ＭＳ Ｐゴシック" charset="0"/>
                <a:cs typeface="ＭＳ Ｐゴシック" charset="0"/>
              </a:rPr>
              <a:t>D</a:t>
            </a:r>
            <a:r>
              <a:rPr lang="fr-FR" sz="3600" b="1" dirty="0">
                <a:latin typeface="+mj-lt"/>
                <a:ea typeface="ＭＳ Ｐゴシック" charset="0"/>
                <a:cs typeface="ＭＳ Ｐゴシック" charset="0"/>
              </a:rPr>
              <a:t>ISADVANTAGES</a:t>
            </a:r>
          </a:p>
        </p:txBody>
      </p:sp>
      <p:pic>
        <p:nvPicPr>
          <p:cNvPr id="81925" name="image11.jpg" descr="Traditional IC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530350"/>
            <a:ext cx="169703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1926" name="image12.jpg" descr="The S-ICD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1568450"/>
            <a:ext cx="164623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r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altLang="en-US" b="1" dirty="0" smtClean="0"/>
              <a:t>GUIDELINES</a:t>
            </a:r>
          </a:p>
        </p:txBody>
      </p:sp>
      <p:pic>
        <p:nvPicPr>
          <p:cNvPr id="82946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38" y="2057400"/>
            <a:ext cx="8433723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re 5"/>
          <p:cNvSpPr>
            <a:spLocks noGrp="1"/>
          </p:cNvSpPr>
          <p:nvPr>
            <p:ph type="title"/>
          </p:nvPr>
        </p:nvSpPr>
        <p:spPr bwMode="auto">
          <a:xfrm>
            <a:off x="533400" y="7620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b="1" dirty="0" smtClean="0"/>
              <a:t>ONGOING STUDIES:</a:t>
            </a:r>
          </a:p>
        </p:txBody>
      </p:sp>
      <p:sp>
        <p:nvSpPr>
          <p:cNvPr id="83970" name="Espace réservé du contenu 1"/>
          <p:cNvSpPr>
            <a:spLocks noGrp="1"/>
          </p:cNvSpPr>
          <p:nvPr>
            <p:ph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Clr>
                <a:srgbClr val="C00000"/>
              </a:buClr>
            </a:pPr>
            <a:r>
              <a:rPr lang="en-CA" altLang="en-US" sz="2400" dirty="0" smtClean="0">
                <a:solidFill>
                  <a:srgbClr val="000000"/>
                </a:solidFill>
                <a:latin typeface="Arial Black" pitchFamily="34" charset="0"/>
              </a:rPr>
              <a:t>PREATORIAN 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en-CA" altLang="en-US" sz="2000" dirty="0" smtClean="0">
                <a:solidFill>
                  <a:srgbClr val="000000"/>
                </a:solidFill>
                <a:cs typeface="Arial" pitchFamily="34" charset="0"/>
              </a:rPr>
              <a:t> Netherlands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en-CA" altLang="en-US" sz="2000" dirty="0" smtClean="0">
                <a:solidFill>
                  <a:srgbClr val="000000"/>
                </a:solidFill>
                <a:cs typeface="Arial" pitchFamily="34" charset="0"/>
              </a:rPr>
              <a:t> 700 patients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en-CA" altLang="en-US" sz="2000" dirty="0" smtClean="0">
                <a:solidFill>
                  <a:srgbClr val="000000"/>
                </a:solidFill>
                <a:cs typeface="Arial" pitchFamily="34" charset="0"/>
              </a:rPr>
              <a:t> VVI TV-ICD vs S-ICD (1:1)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en-CA" altLang="en-US" sz="2000" dirty="0" smtClean="0">
                <a:solidFill>
                  <a:srgbClr val="000000"/>
                </a:solidFill>
                <a:cs typeface="Arial" pitchFamily="34" charset="0"/>
              </a:rPr>
              <a:t> Combined endpoint (inappropriate shocks and ICD complications) (non-inferiority)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en-CA" altLang="en-US" sz="2000" dirty="0" smtClean="0">
                <a:solidFill>
                  <a:srgbClr val="000000"/>
                </a:solidFill>
                <a:cs typeface="Arial" pitchFamily="34" charset="0"/>
              </a:rPr>
              <a:t> Shock efficacy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en-CA" altLang="en-US" sz="2000" dirty="0" smtClean="0">
                <a:solidFill>
                  <a:srgbClr val="000000"/>
                </a:solidFill>
                <a:cs typeface="Arial" pitchFamily="34" charset="0"/>
              </a:rPr>
              <a:t>Patient mortality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endParaRPr lang="en-CA" altLang="en-US" sz="20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971" name="Espace réservé du contenu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Clr>
                <a:srgbClr val="C00000"/>
              </a:buClr>
            </a:pPr>
            <a:r>
              <a:rPr lang="en-CA" altLang="en-US" sz="2400" dirty="0" smtClean="0">
                <a:solidFill>
                  <a:srgbClr val="000000"/>
                </a:solidFill>
                <a:latin typeface="Arial Black" pitchFamily="34" charset="0"/>
              </a:rPr>
              <a:t>ATLAS: 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altLang="en-US" sz="2000" dirty="0" smtClean="0">
                <a:solidFill>
                  <a:srgbClr val="000000"/>
                </a:solidFill>
                <a:cs typeface="Arial" pitchFamily="34" charset="0"/>
              </a:rPr>
              <a:t> Pan Canadian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altLang="en-US" sz="2000" dirty="0" smtClean="0">
                <a:solidFill>
                  <a:srgbClr val="000000"/>
                </a:solidFill>
                <a:cs typeface="Arial" pitchFamily="34" charset="0"/>
              </a:rPr>
              <a:t> 500 patients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altLang="en-US" sz="2000" dirty="0" smtClean="0">
                <a:solidFill>
                  <a:srgbClr val="000000"/>
                </a:solidFill>
                <a:cs typeface="Arial" pitchFamily="34" charset="0"/>
              </a:rPr>
              <a:t> VVI TV-ICD vs S-ICD (1:1)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altLang="en-US" sz="2000" dirty="0" smtClean="0">
                <a:solidFill>
                  <a:srgbClr val="000000"/>
                </a:solidFill>
                <a:cs typeface="Arial" pitchFamily="34" charset="0"/>
              </a:rPr>
              <a:t> Sub studies on specific population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altLang="en-US" sz="20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altLang="en-US" sz="2000" dirty="0" err="1" smtClean="0">
                <a:solidFill>
                  <a:srgbClr val="000000"/>
                </a:solidFill>
                <a:cs typeface="Arial" pitchFamily="34" charset="0"/>
              </a:rPr>
              <a:t>Peri</a:t>
            </a:r>
            <a:r>
              <a:rPr altLang="en-US" sz="2000" dirty="0" smtClean="0">
                <a:solidFill>
                  <a:srgbClr val="000000"/>
                </a:solidFill>
                <a:cs typeface="Arial" pitchFamily="34" charset="0"/>
              </a:rPr>
              <a:t>-operative complications and long-term complications (superiority)</a:t>
            </a:r>
          </a:p>
          <a:p>
            <a:pPr lvl="1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altLang="en-US" sz="2000" dirty="0" smtClean="0">
                <a:solidFill>
                  <a:srgbClr val="000000"/>
                </a:solidFill>
                <a:cs typeface="Arial" pitchFamily="34" charset="0"/>
              </a:rPr>
              <a:t> Appropriate therapies failed and arrhythmic death (non-inferiority)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9600" y="5991592"/>
            <a:ext cx="4408127" cy="318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7" tIns="35717" rIns="35717" bIns="35717" spcCol="26788" anchor="ctr">
            <a:spAutoFit/>
          </a:bodyPr>
          <a:lstStyle/>
          <a:p>
            <a:pPr algn="ctr" defTabSz="410751" latinLnBrk="1">
              <a:defRPr/>
            </a:pP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Helvetica Light"/>
              </a:rPr>
              <a:t>NordKamp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Helvetica Light"/>
              </a:rPr>
              <a:t> O,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Am Heart J 2012;163:753-760.e2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1" y="995362"/>
            <a:ext cx="50180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685800"/>
            <a:ext cx="24860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18225"/>
            <a:ext cx="2970607" cy="563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11430"/>
            <a:ext cx="617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450850" y="3505200"/>
            <a:ext cx="82423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en-US" dirty="0" smtClean="0"/>
              <a:t>ICD Programming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1300" y="914400"/>
            <a:ext cx="868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kern="0" dirty="0" smtClean="0"/>
              <a:t>CCS/CHRS 2016 Implantable Cardioverter-Defibrillator (ICD) Guidelines	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457200"/>
          </a:xfrm>
        </p:spPr>
        <p:txBody>
          <a:bodyPr/>
          <a:lstStyle/>
          <a:p>
            <a:r>
              <a:rPr lang="en-US" altLang="en-US" dirty="0" smtClean="0"/>
              <a:t>ICD Programming</a:t>
            </a:r>
          </a:p>
        </p:txBody>
      </p:sp>
      <p:sp>
        <p:nvSpPr>
          <p:cNvPr id="8704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447800"/>
            <a:ext cx="8382000" cy="5029200"/>
          </a:xfrm>
        </p:spPr>
        <p:txBody>
          <a:bodyPr/>
          <a:lstStyle/>
          <a:p>
            <a:r>
              <a:rPr lang="en-US" altLang="en-US" smtClean="0"/>
              <a:t>Bradycardia programming</a:t>
            </a:r>
          </a:p>
          <a:p>
            <a:r>
              <a:rPr lang="en-US" altLang="en-US" smtClean="0"/>
              <a:t>Tachycardia detection</a:t>
            </a:r>
          </a:p>
          <a:p>
            <a:pPr lvl="1"/>
            <a:r>
              <a:rPr lang="en-US" altLang="en-US" smtClean="0"/>
              <a:t>Duration</a:t>
            </a:r>
          </a:p>
          <a:p>
            <a:pPr lvl="1"/>
            <a:r>
              <a:rPr lang="en-US" altLang="en-US" smtClean="0"/>
              <a:t>Rate</a:t>
            </a:r>
          </a:p>
          <a:p>
            <a:pPr lvl="1"/>
            <a:r>
              <a:rPr lang="en-US" altLang="en-US" smtClean="0"/>
              <a:t>Discriminators</a:t>
            </a:r>
          </a:p>
          <a:p>
            <a:r>
              <a:rPr lang="en-US" altLang="en-US" smtClean="0"/>
              <a:t>Tachycardia therapy</a:t>
            </a:r>
          </a:p>
          <a:p>
            <a:pPr lvl="1"/>
            <a:r>
              <a:rPr lang="en-US" altLang="en-US" smtClean="0"/>
              <a:t>ATP</a:t>
            </a:r>
          </a:p>
          <a:p>
            <a:pPr lvl="1"/>
            <a:r>
              <a:rPr lang="en-US" altLang="en-US" smtClean="0"/>
              <a:t>Shock 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457200"/>
          </a:xfrm>
        </p:spPr>
        <p:txBody>
          <a:bodyPr/>
          <a:lstStyle/>
          <a:p>
            <a:r>
              <a:rPr lang="en-US" altLang="en-US" dirty="0" smtClean="0"/>
              <a:t>ICD Bradycardia programming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447800"/>
            <a:ext cx="8382000" cy="5029200"/>
          </a:xfrm>
        </p:spPr>
        <p:txBody>
          <a:bodyPr/>
          <a:lstStyle/>
          <a:p>
            <a:r>
              <a:rPr lang="en-US" altLang="en-US" smtClean="0"/>
              <a:t>In patients with NO NEED for rate support</a:t>
            </a:r>
          </a:p>
          <a:p>
            <a:pPr lvl="1"/>
            <a:r>
              <a:rPr lang="en-US" altLang="en-US" smtClean="0"/>
              <a:t>Backup low rate pacing only</a:t>
            </a:r>
          </a:p>
          <a:p>
            <a:pPr lvl="1"/>
            <a:r>
              <a:rPr lang="en-US" altLang="en-US" smtClean="0"/>
              <a:t>VVI or DDI 40/min.</a:t>
            </a:r>
          </a:p>
          <a:p>
            <a:pPr lvl="1"/>
            <a:endParaRPr lang="en-US" altLang="en-US" smtClean="0"/>
          </a:p>
          <a:p>
            <a:r>
              <a:rPr lang="en-US" altLang="en-US" smtClean="0"/>
              <a:t>In patients with NEED for rate support</a:t>
            </a:r>
          </a:p>
          <a:p>
            <a:pPr lvl="1"/>
            <a:r>
              <a:rPr lang="en-US" altLang="en-US" smtClean="0"/>
              <a:t>Single chamber</a:t>
            </a:r>
          </a:p>
          <a:p>
            <a:pPr lvl="2"/>
            <a:r>
              <a:rPr lang="en-US" altLang="en-US" sz="2000" smtClean="0"/>
              <a:t>Consider lower rate to minimize pacing</a:t>
            </a:r>
          </a:p>
          <a:p>
            <a:pPr lvl="2"/>
            <a:r>
              <a:rPr lang="en-US" altLang="en-US" sz="2000" smtClean="0"/>
              <a:t>Consider upgrade to CRT if high burden (BLOCK-HF)</a:t>
            </a:r>
          </a:p>
          <a:p>
            <a:pPr lvl="1"/>
            <a:r>
              <a:rPr lang="en-US" altLang="en-US" smtClean="0"/>
              <a:t>Dual chamber:</a:t>
            </a:r>
          </a:p>
          <a:p>
            <a:pPr lvl="2"/>
            <a:r>
              <a:rPr lang="en-US" altLang="en-US" sz="2000" smtClean="0"/>
              <a:t>RV pacing reduction programming recommended</a:t>
            </a:r>
          </a:p>
          <a:p>
            <a:pPr lvl="2"/>
            <a:r>
              <a:rPr lang="en-US" altLang="en-US" sz="2000" smtClean="0"/>
              <a:t>MVP mode, AV search programming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457200"/>
          </a:xfrm>
        </p:spPr>
        <p:txBody>
          <a:bodyPr/>
          <a:lstStyle/>
          <a:p>
            <a:r>
              <a:rPr lang="en-US" altLang="en-US" dirty="0" smtClean="0"/>
              <a:t>ICD Bradycardia programming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447800"/>
            <a:ext cx="8382000" cy="5029200"/>
          </a:xfrm>
        </p:spPr>
        <p:txBody>
          <a:bodyPr/>
          <a:lstStyle/>
          <a:p>
            <a:r>
              <a:rPr lang="en-US" altLang="en-US" smtClean="0"/>
              <a:t>In patients with CRT devices</a:t>
            </a:r>
          </a:p>
          <a:p>
            <a:pPr lvl="1"/>
            <a:r>
              <a:rPr lang="en-US" altLang="en-US" sz="1800" smtClean="0"/>
              <a:t>Program to </a:t>
            </a:r>
            <a:r>
              <a:rPr lang="en-US" altLang="en-US" smtClean="0"/>
              <a:t>maximize</a:t>
            </a:r>
            <a:r>
              <a:rPr lang="en-US" altLang="en-US" sz="1800" smtClean="0"/>
              <a:t> ventricular pacing per CRT pacing guidelines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 idx="4294967295"/>
          </p:nvPr>
        </p:nvSpPr>
        <p:spPr>
          <a:xfrm>
            <a:off x="0" y="990600"/>
            <a:ext cx="9144000" cy="457200"/>
          </a:xfrm>
        </p:spPr>
        <p:txBody>
          <a:bodyPr/>
          <a:lstStyle/>
          <a:p>
            <a:r>
              <a:rPr lang="en-US" altLang="en-US" dirty="0" smtClean="0"/>
              <a:t>ICD Tachycardia programming:</a:t>
            </a:r>
            <a:br>
              <a:rPr lang="en-US" altLang="en-US" dirty="0" smtClean="0"/>
            </a:br>
            <a:r>
              <a:rPr lang="en-US" altLang="en-US" dirty="0" smtClean="0"/>
              <a:t>Detection duration</a:t>
            </a:r>
          </a:p>
        </p:txBody>
      </p:sp>
      <p:sp>
        <p:nvSpPr>
          <p:cNvPr id="9011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828800"/>
            <a:ext cx="8382000" cy="4648200"/>
          </a:xfrm>
        </p:spPr>
        <p:txBody>
          <a:bodyPr/>
          <a:lstStyle/>
          <a:p>
            <a:r>
              <a:rPr lang="en-US" altLang="en-US" dirty="0" smtClean="0"/>
              <a:t>Delayed detection recommended for VT and VF</a:t>
            </a:r>
          </a:p>
          <a:p>
            <a:pPr lvl="1"/>
            <a:r>
              <a:rPr lang="en-US" altLang="en-US" dirty="0" smtClean="0"/>
              <a:t>Allows self terminating events to stop without therapy</a:t>
            </a:r>
          </a:p>
          <a:p>
            <a:pPr lvl="1"/>
            <a:r>
              <a:rPr lang="en-US" altLang="en-US" dirty="0" smtClean="0"/>
              <a:t>Has NOT been associated with a significant increase in risk of syncope</a:t>
            </a:r>
          </a:p>
          <a:p>
            <a:pPr lvl="1"/>
            <a:r>
              <a:rPr lang="en-US" altLang="en-US" dirty="0" smtClean="0"/>
              <a:t>Has been associated with a marked decrease in treated events</a:t>
            </a:r>
          </a:p>
          <a:p>
            <a:pPr lvl="2"/>
            <a:r>
              <a:rPr lang="en-US" altLang="en-US" sz="2000" dirty="0" smtClean="0"/>
              <a:t>Decreased appropriate therapies</a:t>
            </a:r>
          </a:p>
          <a:p>
            <a:pPr lvl="2"/>
            <a:r>
              <a:rPr lang="en-US" altLang="en-US" sz="2000" dirty="0" smtClean="0"/>
              <a:t>Decreased inappropriate therapies</a:t>
            </a:r>
          </a:p>
          <a:p>
            <a:pPr lvl="1"/>
            <a:r>
              <a:rPr lang="en-US" altLang="en-US" dirty="0" smtClean="0"/>
              <a:t>Has been associated with a decrease in mortality vs short detection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 idx="4294967295"/>
          </p:nvPr>
        </p:nvSpPr>
        <p:spPr>
          <a:xfrm>
            <a:off x="0" y="990600"/>
            <a:ext cx="9144000" cy="457200"/>
          </a:xfrm>
        </p:spPr>
        <p:txBody>
          <a:bodyPr/>
          <a:lstStyle/>
          <a:p>
            <a:r>
              <a:rPr lang="en-US" altLang="en-US" dirty="0" smtClean="0"/>
              <a:t>ICD Tachycardia programming:</a:t>
            </a:r>
            <a:br>
              <a:rPr lang="en-US" altLang="en-US" dirty="0" smtClean="0"/>
            </a:br>
            <a:r>
              <a:rPr lang="en-US" altLang="en-US" dirty="0" smtClean="0"/>
              <a:t>Detection rate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752600"/>
            <a:ext cx="8382000" cy="4572000"/>
          </a:xfrm>
        </p:spPr>
        <p:txBody>
          <a:bodyPr/>
          <a:lstStyle/>
          <a:p>
            <a:r>
              <a:rPr lang="en-US" altLang="en-US" dirty="0" smtClean="0"/>
              <a:t>Higher rates recommended for primary prevention devices</a:t>
            </a:r>
          </a:p>
          <a:p>
            <a:pPr lvl="1"/>
            <a:r>
              <a:rPr lang="en-US" altLang="en-US" dirty="0" smtClean="0"/>
              <a:t>Rates between 181-200 used in studies</a:t>
            </a:r>
          </a:p>
          <a:p>
            <a:pPr lvl="1"/>
            <a:r>
              <a:rPr lang="en-US" altLang="en-US" dirty="0" smtClean="0"/>
              <a:t>Rate of 170/min used in MADIT-RIT with markedly prolonged detection at this rate (170-200/min detection 60 seconds)</a:t>
            </a:r>
          </a:p>
          <a:p>
            <a:r>
              <a:rPr lang="en-US" altLang="en-US" dirty="0" smtClean="0"/>
              <a:t>Safety margin needed for secondary prevention devices</a:t>
            </a:r>
          </a:p>
          <a:p>
            <a:pPr lvl="1"/>
            <a:r>
              <a:rPr lang="en-US" altLang="en-US" dirty="0" smtClean="0"/>
              <a:t>Recommend rate 20/min slower than slowest clinical VT, or no slower than primary prevention settings</a:t>
            </a:r>
          </a:p>
          <a:p>
            <a:pPr lvl="1"/>
            <a:r>
              <a:rPr lang="en-US" altLang="en-US" dirty="0" smtClean="0"/>
              <a:t>For very slow clinical VT, rate 10/min below</a:t>
            </a:r>
          </a:p>
          <a:p>
            <a:pPr lvl="1"/>
            <a:r>
              <a:rPr lang="en-US" altLang="en-US" dirty="0" smtClean="0"/>
              <a:t>Some labs use 40 </a:t>
            </a:r>
            <a:r>
              <a:rPr lang="en-US" altLang="en-US" dirty="0" err="1" smtClean="0"/>
              <a:t>ms</a:t>
            </a:r>
            <a:r>
              <a:rPr lang="en-US" altLang="en-US" dirty="0" smtClean="0"/>
              <a:t> longer than slowest VT</a:t>
            </a:r>
          </a:p>
          <a:p>
            <a:pPr lvl="2"/>
            <a:r>
              <a:rPr lang="en-US" altLang="en-US" sz="2000" dirty="0" smtClean="0"/>
              <a:t>Gives similar results across many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 idx="4294967295"/>
          </p:nvPr>
        </p:nvSpPr>
        <p:spPr>
          <a:xfrm>
            <a:off x="179388" y="876300"/>
            <a:ext cx="8785225" cy="647700"/>
          </a:xfrm>
        </p:spPr>
        <p:txBody>
          <a:bodyPr/>
          <a:lstStyle/>
          <a:p>
            <a:r>
              <a:rPr lang="en-US" altLang="en-US" dirty="0" smtClean="0"/>
              <a:t>ICD Tachycardia programming:</a:t>
            </a:r>
            <a:br>
              <a:rPr lang="en-US" altLang="en-US" dirty="0" smtClean="0"/>
            </a:br>
            <a:r>
              <a:rPr lang="en-US" altLang="en-US" dirty="0" smtClean="0"/>
              <a:t>SVT Discriminators</a:t>
            </a:r>
          </a:p>
        </p:txBody>
      </p:sp>
      <p:sp>
        <p:nvSpPr>
          <p:cNvPr id="92162" name="Text Placeholder 2"/>
          <p:cNvSpPr>
            <a:spLocks noGrp="1"/>
          </p:cNvSpPr>
          <p:nvPr>
            <p:ph type="body" idx="4294967295"/>
          </p:nvPr>
        </p:nvSpPr>
        <p:spPr>
          <a:xfrm>
            <a:off x="179388" y="1812925"/>
            <a:ext cx="8785225" cy="4283075"/>
          </a:xfrm>
        </p:spPr>
        <p:txBody>
          <a:bodyPr/>
          <a:lstStyle/>
          <a:p>
            <a:r>
              <a:rPr lang="en-US" altLang="en-US" dirty="0" smtClean="0"/>
              <a:t>SVT discriminators shown to decrease inappropriate ATP and inappropriate shocks</a:t>
            </a:r>
          </a:p>
          <a:p>
            <a:r>
              <a:rPr lang="en-US" altLang="en-US" dirty="0" smtClean="0"/>
              <a:t>SVT may occur at rapid rates (up to 220-230/min), thus discriminators should be applied to these rates</a:t>
            </a:r>
          </a:p>
          <a:p>
            <a:r>
              <a:rPr lang="en-US" altLang="en-US" dirty="0" smtClean="0"/>
              <a:t>Single chamber discriminators:</a:t>
            </a:r>
          </a:p>
          <a:p>
            <a:pPr lvl="1"/>
            <a:r>
              <a:rPr lang="en-US" altLang="en-US" dirty="0" smtClean="0"/>
              <a:t>Interval stability</a:t>
            </a:r>
          </a:p>
          <a:p>
            <a:pPr lvl="1"/>
            <a:r>
              <a:rPr lang="en-US" altLang="en-US" dirty="0" smtClean="0"/>
              <a:t>Sudden onset</a:t>
            </a:r>
          </a:p>
          <a:p>
            <a:pPr lvl="1"/>
            <a:r>
              <a:rPr lang="en-US" altLang="en-US" dirty="0" smtClean="0"/>
              <a:t>ECG morphology</a:t>
            </a:r>
          </a:p>
          <a:p>
            <a:r>
              <a:rPr lang="en-US" altLang="en-US" dirty="0" smtClean="0"/>
              <a:t>Dual chamber discriminators:</a:t>
            </a:r>
          </a:p>
          <a:p>
            <a:pPr lvl="1"/>
            <a:r>
              <a:rPr lang="en-US" altLang="en-US" dirty="0" smtClean="0"/>
              <a:t>Add A-V relationships to the above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 idx="4294967295"/>
          </p:nvPr>
        </p:nvSpPr>
        <p:spPr>
          <a:xfrm>
            <a:off x="76200" y="876300"/>
            <a:ext cx="8991600" cy="647700"/>
          </a:xfrm>
        </p:spPr>
        <p:txBody>
          <a:bodyPr/>
          <a:lstStyle/>
          <a:p>
            <a:r>
              <a:rPr lang="en-US" altLang="en-US" dirty="0" smtClean="0"/>
              <a:t>Table of shock reduction study programming – detection programming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3377"/>
              </p:ext>
            </p:extLst>
          </p:nvPr>
        </p:nvGraphicFramePr>
        <p:xfrm>
          <a:off x="533400" y="1752600"/>
          <a:ext cx="8001000" cy="3617915"/>
        </p:xfrm>
        <a:graphic>
          <a:graphicData uri="http://schemas.openxmlformats.org/drawingml/2006/table">
            <a:tbl>
              <a:tblPr/>
              <a:tblGrid>
                <a:gridCol w="892175"/>
                <a:gridCol w="784225"/>
                <a:gridCol w="828675"/>
                <a:gridCol w="776288"/>
                <a:gridCol w="1016000"/>
                <a:gridCol w="896937"/>
                <a:gridCol w="715963"/>
                <a:gridCol w="2090737"/>
              </a:tblGrid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Company</a:t>
                      </a:r>
                      <a:endParaRPr kumimoji="0" lang="en-US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Slowest detection (zone)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VT detection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Fast VT detection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VF detection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SVT upper limit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ATP limit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Outcomes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60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Medtronic (1,2,3)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182-188 (VF)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n/a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n/a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182-188 /min, 30/40 beats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200 – 230/min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300/min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Lower shocks, trend lower mortality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St. Jude Medical </a:t>
                      </a:r>
                      <a:b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</a:b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(4)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181 (VT)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181-214 /min, 25 beats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214-249 /min, 18 beats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250+/min, 18 beats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214/min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Lower shocks, lower mortality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Boston Scientific (5A)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200 (VF)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n/a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n/a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2.5 sec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none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Lower shocks, lower mortality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(5B)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170 (VT)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170-199 /min, 60 sec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200-249 /min, 12 sec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250+/min, 2.5 sec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Lower shocks, trend lower mortality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93242" name="TextBox 1"/>
          <p:cNvSpPr txBox="1">
            <a:spLocks noChangeArrowheads="1"/>
          </p:cNvSpPr>
          <p:nvPr/>
        </p:nvSpPr>
        <p:spPr bwMode="auto">
          <a:xfrm>
            <a:off x="1371600" y="5410200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AutoNum type="arabicParenR"/>
            </a:pPr>
            <a:r>
              <a:rPr lang="en-US" altLang="en-US" sz="1400"/>
              <a:t>PREPARE, 2008</a:t>
            </a:r>
          </a:p>
          <a:p>
            <a:pPr>
              <a:buFontTx/>
              <a:buAutoNum type="arabicParenR"/>
            </a:pPr>
            <a:r>
              <a:rPr lang="en-US" altLang="en-US" sz="1400"/>
              <a:t>RELEVANT, 2009</a:t>
            </a:r>
          </a:p>
          <a:p>
            <a:pPr>
              <a:buFontTx/>
              <a:buAutoNum type="arabicParenR"/>
            </a:pPr>
            <a:r>
              <a:rPr lang="en-US" altLang="en-US" sz="1400"/>
              <a:t>ADVANCE III, 2013</a:t>
            </a:r>
          </a:p>
        </p:txBody>
      </p:sp>
      <p:sp>
        <p:nvSpPr>
          <p:cNvPr id="93243" name="TextBox 3"/>
          <p:cNvSpPr txBox="1">
            <a:spLocks noChangeArrowheads="1"/>
          </p:cNvSpPr>
          <p:nvPr/>
        </p:nvSpPr>
        <p:spPr bwMode="auto">
          <a:xfrm>
            <a:off x="4038600" y="5410200"/>
            <a:ext cx="4724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/>
              <a:t>4) PROVIDE, 2014</a:t>
            </a:r>
          </a:p>
          <a:p>
            <a:r>
              <a:rPr lang="en-US" altLang="en-US" sz="1400"/>
              <a:t>5A) MADIT-RIT, 2012 high rate</a:t>
            </a:r>
          </a:p>
          <a:p>
            <a:r>
              <a:rPr lang="en-US" altLang="en-US" sz="1400"/>
              <a:t>5B) MADIT-RIT, 2012 prolonged detect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 idx="4294967295"/>
          </p:nvPr>
        </p:nvSpPr>
        <p:spPr>
          <a:xfrm>
            <a:off x="179388" y="876300"/>
            <a:ext cx="8785225" cy="647700"/>
          </a:xfrm>
        </p:spPr>
        <p:txBody>
          <a:bodyPr/>
          <a:lstStyle/>
          <a:p>
            <a:r>
              <a:rPr lang="en-US" altLang="en-US" dirty="0" smtClean="0"/>
              <a:t>Table of shock reduction study programming – detection delay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135206"/>
              </p:ext>
            </p:extLst>
          </p:nvPr>
        </p:nvGraphicFramePr>
        <p:xfrm>
          <a:off x="533400" y="1752600"/>
          <a:ext cx="8001000" cy="3617915"/>
        </p:xfrm>
        <a:graphic>
          <a:graphicData uri="http://schemas.openxmlformats.org/drawingml/2006/table">
            <a:tbl>
              <a:tblPr/>
              <a:tblGrid>
                <a:gridCol w="892175"/>
                <a:gridCol w="784225"/>
                <a:gridCol w="828675"/>
                <a:gridCol w="776288"/>
                <a:gridCol w="1016000"/>
                <a:gridCol w="896937"/>
                <a:gridCol w="715963"/>
                <a:gridCol w="2090737"/>
              </a:tblGrid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Company</a:t>
                      </a:r>
                      <a:endParaRPr kumimoji="0" lang="en-US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Slowest detection (zone)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VT detection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Fast VT detection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VF detection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SVT upper limit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ATP limit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Outcomes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60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Medtronic (1,2,3)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182-188 (VF)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n/a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n/a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182-188 /min, </a:t>
                      </a: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9.9 sec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200 – 230/min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300/min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Lower shocks, trend lower mortality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St. Jude Medical </a:t>
                      </a:r>
                      <a:b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</a:b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(4)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181 (VT)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181-214 /min, </a:t>
                      </a:r>
                      <a:b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</a:b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8.4 sec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214-249 /min, </a:t>
                      </a:r>
                      <a:b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</a:b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5.5 sec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250+/min, </a:t>
                      </a:r>
                      <a:b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</a:b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5 sec.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214/min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Lower shocks, lower mortality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Boston Scientific (5A)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200 (VF)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n/a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n/a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4.5 sec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none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Lower shocks, lower mortality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 (5B)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170 (VT)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170-199 /min, </a:t>
                      </a:r>
                      <a:b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</a:b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63 sec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200-249 /min, </a:t>
                      </a:r>
                      <a:b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</a:b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12 sec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250+/min,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4.4 sec</a:t>
                      </a:r>
                      <a:endParaRPr kumimoji="0" lang="en-US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250/min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Lower shocks, trend lower mortality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94266" name="TextBox 1"/>
          <p:cNvSpPr txBox="1">
            <a:spLocks noChangeArrowheads="1"/>
          </p:cNvSpPr>
          <p:nvPr/>
        </p:nvSpPr>
        <p:spPr bwMode="auto">
          <a:xfrm>
            <a:off x="1514272" y="5574506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AutoNum type="arabicParenR"/>
            </a:pPr>
            <a:r>
              <a:rPr lang="en-US" altLang="en-US" sz="1400" dirty="0"/>
              <a:t>PREPARE, 2008</a:t>
            </a:r>
          </a:p>
          <a:p>
            <a:pPr>
              <a:buFontTx/>
              <a:buAutoNum type="arabicParenR"/>
            </a:pPr>
            <a:r>
              <a:rPr lang="en-US" altLang="en-US" sz="1400" dirty="0"/>
              <a:t>RELEVANT, 2009</a:t>
            </a:r>
          </a:p>
          <a:p>
            <a:pPr>
              <a:buFontTx/>
              <a:buAutoNum type="arabicParenR"/>
            </a:pPr>
            <a:r>
              <a:rPr lang="en-US" altLang="en-US" sz="1400" dirty="0"/>
              <a:t>ADVANCE III, 2013</a:t>
            </a:r>
          </a:p>
        </p:txBody>
      </p:sp>
      <p:sp>
        <p:nvSpPr>
          <p:cNvPr id="94267" name="TextBox 3"/>
          <p:cNvSpPr txBox="1">
            <a:spLocks noChangeArrowheads="1"/>
          </p:cNvSpPr>
          <p:nvPr/>
        </p:nvSpPr>
        <p:spPr bwMode="auto">
          <a:xfrm>
            <a:off x="4038600" y="5574506"/>
            <a:ext cx="4724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/>
              <a:t>4) PROVIDE, 2014</a:t>
            </a:r>
          </a:p>
          <a:p>
            <a:r>
              <a:rPr lang="en-US" altLang="en-US" sz="1400" dirty="0"/>
              <a:t>5A) MADIT-RIT, 2012 high rate</a:t>
            </a:r>
          </a:p>
          <a:p>
            <a:r>
              <a:rPr lang="en-US" altLang="en-US" sz="1400" dirty="0"/>
              <a:t>5B) MADIT-RIT, 2012 prolonged detect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 idx="4294967295"/>
          </p:nvPr>
        </p:nvSpPr>
        <p:spPr>
          <a:xfrm>
            <a:off x="179388" y="1143000"/>
            <a:ext cx="8785225" cy="647700"/>
          </a:xfrm>
        </p:spPr>
        <p:txBody>
          <a:bodyPr/>
          <a:lstStyle/>
          <a:p>
            <a:r>
              <a:rPr lang="en-US" altLang="en-US" smtClean="0"/>
              <a:t>Table of shock reduction study programming – detection delay</a:t>
            </a:r>
            <a:br>
              <a:rPr lang="en-US" altLang="en-US" smtClean="0"/>
            </a:br>
            <a:r>
              <a:rPr lang="en-US" altLang="en-US" smtClean="0"/>
              <a:t>(Primary prevention patients)</a:t>
            </a:r>
          </a:p>
        </p:txBody>
      </p:sp>
      <p:sp>
        <p:nvSpPr>
          <p:cNvPr id="95234" name="TextBox 1"/>
          <p:cNvSpPr txBox="1">
            <a:spLocks noChangeArrowheads="1"/>
          </p:cNvSpPr>
          <p:nvPr/>
        </p:nvSpPr>
        <p:spPr bwMode="auto">
          <a:xfrm>
            <a:off x="1499681" y="5574506"/>
            <a:ext cx="2667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Tx/>
              <a:buAutoNum type="arabicParenR"/>
            </a:pPr>
            <a:r>
              <a:rPr lang="en-US" altLang="en-US" sz="1400" dirty="0"/>
              <a:t>PREPARE, 2008</a:t>
            </a:r>
          </a:p>
          <a:p>
            <a:pPr>
              <a:buFontTx/>
              <a:buAutoNum type="arabicParenR"/>
            </a:pPr>
            <a:r>
              <a:rPr lang="en-US" altLang="en-US" sz="1400" dirty="0"/>
              <a:t>RELEVANT, 2009</a:t>
            </a:r>
          </a:p>
          <a:p>
            <a:pPr>
              <a:buFontTx/>
              <a:buAutoNum type="arabicParenR"/>
            </a:pPr>
            <a:r>
              <a:rPr lang="en-US" altLang="en-US" sz="1400" dirty="0"/>
              <a:t>ADVANCE III, 2013</a:t>
            </a:r>
          </a:p>
        </p:txBody>
      </p:sp>
      <p:sp>
        <p:nvSpPr>
          <p:cNvPr id="95235" name="TextBox 3"/>
          <p:cNvSpPr txBox="1">
            <a:spLocks noChangeArrowheads="1"/>
          </p:cNvSpPr>
          <p:nvPr/>
        </p:nvSpPr>
        <p:spPr bwMode="auto">
          <a:xfrm>
            <a:off x="4022387" y="5574506"/>
            <a:ext cx="4724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/>
              <a:t>4) PROVIDE, 2014</a:t>
            </a:r>
          </a:p>
          <a:p>
            <a:r>
              <a:rPr lang="en-US" altLang="en-US" sz="1400" dirty="0"/>
              <a:t>5A) MADIT-RIT, 2012 high rate</a:t>
            </a:r>
          </a:p>
          <a:p>
            <a:r>
              <a:rPr lang="en-US" altLang="en-US" sz="1400" dirty="0"/>
              <a:t>5B) MADIT-RIT, 2012 prolonged detect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4400" y="2743200"/>
          <a:ext cx="7315200" cy="1163638"/>
        </p:xfrm>
        <a:graphic>
          <a:graphicData uri="http://schemas.openxmlformats.org/drawingml/2006/table">
            <a:tbl>
              <a:tblPr/>
              <a:tblGrid>
                <a:gridCol w="1463675"/>
                <a:gridCol w="1462088"/>
                <a:gridCol w="1463675"/>
                <a:gridCol w="1462087"/>
                <a:gridCol w="1463675"/>
              </a:tblGrid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HR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170-181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181-200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200-250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250+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63 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8.5–10 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4.5-12 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2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4.4-7.0 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457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dirty="0" smtClean="0"/>
              <a:t>Recommendation 1</a:t>
            </a:r>
          </a:p>
        </p:txBody>
      </p:sp>
      <p:pic>
        <p:nvPicPr>
          <p:cNvPr id="1843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t="28276" r="30766" b="47441"/>
          <a:stretch>
            <a:fillRect/>
          </a:stretch>
        </p:blipFill>
        <p:spPr bwMode="auto">
          <a:xfrm>
            <a:off x="228600" y="1825625"/>
            <a:ext cx="8686800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ICD Tachycardia programming:</a:t>
            </a:r>
            <a:br>
              <a:rPr lang="en-US" altLang="en-US" dirty="0" smtClean="0"/>
            </a:br>
            <a:r>
              <a:rPr lang="en-US" altLang="en-US" dirty="0" smtClean="0"/>
              <a:t>ATP therapies</a:t>
            </a:r>
          </a:p>
        </p:txBody>
      </p:sp>
      <p:sp>
        <p:nvSpPr>
          <p:cNvPr id="96258" name="Text Placeholder 2"/>
          <p:cNvSpPr>
            <a:spLocks noGrp="1"/>
          </p:cNvSpPr>
          <p:nvPr>
            <p:ph type="body" idx="4294967295"/>
          </p:nvPr>
        </p:nvSpPr>
        <p:spPr>
          <a:xfrm>
            <a:off x="179388" y="1736725"/>
            <a:ext cx="8785225" cy="4435475"/>
          </a:xfrm>
        </p:spPr>
        <p:txBody>
          <a:bodyPr/>
          <a:lstStyle/>
          <a:p>
            <a:r>
              <a:rPr lang="en-US" altLang="en-US" dirty="0" smtClean="0"/>
              <a:t>ATP can terminate regular VT rates to near 300/min</a:t>
            </a:r>
          </a:p>
          <a:p>
            <a:pPr lvl="1"/>
            <a:r>
              <a:rPr lang="en-US" altLang="en-US" dirty="0" smtClean="0"/>
              <a:t>75% efficacy with single ATP train</a:t>
            </a:r>
          </a:p>
          <a:p>
            <a:pPr lvl="1"/>
            <a:r>
              <a:rPr lang="en-US" altLang="en-US" dirty="0" smtClean="0"/>
              <a:t>94% efficacy with up to 3 ATP trains</a:t>
            </a:r>
          </a:p>
          <a:p>
            <a:r>
              <a:rPr lang="en-US" altLang="en-US" dirty="0" smtClean="0"/>
              <a:t>ATP should be programmed for rates at least 250/min</a:t>
            </a:r>
          </a:p>
          <a:p>
            <a:pPr lvl="1"/>
            <a:r>
              <a:rPr lang="en-US" altLang="en-US" dirty="0" smtClean="0"/>
              <a:t>Below this rate may be separate zone (</a:t>
            </a:r>
            <a:r>
              <a:rPr lang="en-US" altLang="en-US" dirty="0" err="1" smtClean="0"/>
              <a:t>eg</a:t>
            </a:r>
            <a:r>
              <a:rPr lang="en-US" altLang="en-US" dirty="0" smtClean="0"/>
              <a:t> “fast VT zone”)</a:t>
            </a:r>
          </a:p>
          <a:p>
            <a:pPr lvl="1"/>
            <a:r>
              <a:rPr lang="en-US" altLang="en-US" dirty="0" smtClean="0"/>
              <a:t>Above this rate should be ATP during shock charging</a:t>
            </a:r>
          </a:p>
          <a:p>
            <a:pPr lvl="1"/>
            <a:r>
              <a:rPr lang="en-US" altLang="en-US" dirty="0" smtClean="0"/>
              <a:t>For slower rates (&lt;200-220), 2-3 trains of ATP can be programmed</a:t>
            </a:r>
          </a:p>
          <a:p>
            <a:r>
              <a:rPr lang="en-US" altLang="en-US" dirty="0" smtClean="0"/>
              <a:t>This is not necessary if substrate for monomorphic VT not present</a:t>
            </a:r>
          </a:p>
          <a:p>
            <a:pPr lvl="1"/>
            <a:r>
              <a:rPr lang="en-US" altLang="en-US" dirty="0" err="1" smtClean="0"/>
              <a:t>eg</a:t>
            </a:r>
            <a:r>
              <a:rPr lang="en-US" altLang="en-US" dirty="0" smtClean="0"/>
              <a:t>) long QT syndrome patients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ICD Tachycardia programming:</a:t>
            </a:r>
            <a:br>
              <a:rPr lang="en-US" altLang="en-US" smtClean="0"/>
            </a:br>
            <a:r>
              <a:rPr lang="en-US" altLang="en-US" smtClean="0"/>
              <a:t>Shock therapies</a:t>
            </a:r>
          </a:p>
        </p:txBody>
      </p:sp>
      <p:sp>
        <p:nvSpPr>
          <p:cNvPr id="97282" name="Text Placeholder 2"/>
          <p:cNvSpPr>
            <a:spLocks noGrp="1"/>
          </p:cNvSpPr>
          <p:nvPr>
            <p:ph type="body" idx="4294967295"/>
          </p:nvPr>
        </p:nvSpPr>
        <p:spPr>
          <a:xfrm>
            <a:off x="179388" y="1736725"/>
            <a:ext cx="8785225" cy="3597275"/>
          </a:xfrm>
        </p:spPr>
        <p:txBody>
          <a:bodyPr/>
          <a:lstStyle/>
          <a:p>
            <a:r>
              <a:rPr lang="en-US" altLang="en-US" dirty="0" smtClean="0"/>
              <a:t>Monomorphic VT</a:t>
            </a:r>
          </a:p>
          <a:p>
            <a:pPr lvl="1"/>
            <a:r>
              <a:rPr lang="en-US" altLang="en-US" dirty="0" smtClean="0"/>
              <a:t>Less than full output shocks effective </a:t>
            </a:r>
          </a:p>
          <a:p>
            <a:pPr lvl="1"/>
            <a:r>
              <a:rPr lang="en-US" altLang="en-US" dirty="0" smtClean="0"/>
              <a:t>Must be at least at or above DFT</a:t>
            </a:r>
          </a:p>
          <a:p>
            <a:r>
              <a:rPr lang="en-US" altLang="en-US" dirty="0" smtClean="0"/>
              <a:t>Polymorphic VT/VF</a:t>
            </a:r>
          </a:p>
          <a:p>
            <a:pPr lvl="1"/>
            <a:r>
              <a:rPr lang="en-US" altLang="en-US" dirty="0" smtClean="0"/>
              <a:t>Full output shocks have a higher first shock efficacy</a:t>
            </a:r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As no formal DFT testing routinely done with implants:</a:t>
            </a:r>
          </a:p>
          <a:p>
            <a:pPr lvl="1"/>
            <a:r>
              <a:rPr lang="en-US" altLang="en-US" dirty="0" smtClean="0"/>
              <a:t>Full output shocks recommended for all shocks to minimize the number of shocks delivered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ICD Tachycardia programming:</a:t>
            </a:r>
            <a:br>
              <a:rPr lang="en-US" altLang="en-US" smtClean="0"/>
            </a:br>
            <a:r>
              <a:rPr lang="en-US" altLang="en-US" smtClean="0"/>
              <a:t>Conclusions</a:t>
            </a:r>
          </a:p>
        </p:txBody>
      </p:sp>
      <p:sp>
        <p:nvSpPr>
          <p:cNvPr id="98306" name="Text Placeholder 2"/>
          <p:cNvSpPr>
            <a:spLocks noGrp="1"/>
          </p:cNvSpPr>
          <p:nvPr>
            <p:ph type="body" idx="4294967295"/>
          </p:nvPr>
        </p:nvSpPr>
        <p:spPr>
          <a:xfrm>
            <a:off x="179388" y="1781175"/>
            <a:ext cx="8785225" cy="4543425"/>
          </a:xfrm>
        </p:spPr>
        <p:txBody>
          <a:bodyPr/>
          <a:lstStyle/>
          <a:p>
            <a:r>
              <a:rPr lang="en-US" altLang="en-US" dirty="0" smtClean="0"/>
              <a:t>Prolonged detection intervals are associated with better outcomes</a:t>
            </a:r>
          </a:p>
          <a:p>
            <a:pPr lvl="1"/>
            <a:r>
              <a:rPr lang="en-US" altLang="en-US" dirty="0" smtClean="0"/>
              <a:t>Decreased shock and total therapies</a:t>
            </a:r>
          </a:p>
          <a:p>
            <a:pPr lvl="1"/>
            <a:r>
              <a:rPr lang="en-US" altLang="en-US" dirty="0" smtClean="0"/>
              <a:t>Decreased mortality</a:t>
            </a:r>
          </a:p>
          <a:p>
            <a:pPr lvl="1"/>
            <a:r>
              <a:rPr lang="en-US" altLang="en-US" dirty="0" smtClean="0"/>
              <a:t>No significant increase in syncope</a:t>
            </a:r>
          </a:p>
          <a:p>
            <a:r>
              <a:rPr lang="en-US" altLang="en-US" dirty="0" smtClean="0"/>
              <a:t>Detection enhancements (SVT discriminators) are an important part of shock reduction</a:t>
            </a:r>
          </a:p>
          <a:p>
            <a:pPr lvl="1"/>
            <a:r>
              <a:rPr lang="en-US" altLang="en-US" dirty="0" smtClean="0"/>
              <a:t>Should be used to rates of at least 220/min due to fast SVTs</a:t>
            </a:r>
          </a:p>
          <a:p>
            <a:r>
              <a:rPr lang="en-US" altLang="en-US" dirty="0" smtClean="0"/>
              <a:t>ATP as separate zones or during charge should be programmed for rates </a:t>
            </a:r>
            <a:r>
              <a:rPr lang="en-US" altLang="en-US" u="sng" dirty="0" smtClean="0"/>
              <a:t>&gt;</a:t>
            </a:r>
            <a:r>
              <a:rPr lang="en-US" altLang="en-US" dirty="0" smtClean="0"/>
              <a:t>250/min</a:t>
            </a:r>
          </a:p>
          <a:p>
            <a:r>
              <a:rPr lang="en-US" altLang="en-US" dirty="0" smtClean="0"/>
              <a:t>Shock therapy should be programmed at full 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505200"/>
            <a:ext cx="8305800" cy="1295400"/>
          </a:xfrm>
        </p:spPr>
        <p:txBody>
          <a:bodyPr>
            <a:noAutofit/>
          </a:bodyPr>
          <a:lstStyle/>
          <a:p>
            <a:r>
              <a:rPr lang="en-US" altLang="en-US" b="1" dirty="0" smtClean="0"/>
              <a:t> Recurrent Ventricular Arrhythmias, VT Storm and Appropriate ICD Shocks</a:t>
            </a:r>
            <a:endParaRPr lang="en-CA" altLang="en-US" b="1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1300" y="914400"/>
            <a:ext cx="868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CA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kern="0" dirty="0" smtClean="0"/>
              <a:t>CCS/CHRS 2016 Implantable Cardioverter-Defibrillator (ICD) Guidelines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524000"/>
            <a:ext cx="8785225" cy="4800600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spcBef>
                <a:spcPts val="15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u="sng" spc="-5" dirty="0" smtClean="0">
                <a:solidFill>
                  <a:srgbClr val="333333"/>
                </a:solidFill>
                <a:ea typeface="Calibri"/>
                <a:cs typeface="Times New Roman"/>
              </a:rPr>
              <a:t>Appropriate</a:t>
            </a:r>
            <a:r>
              <a:rPr lang="en-US" sz="1600" u="sng" spc="10" dirty="0" smtClean="0">
                <a:solidFill>
                  <a:srgbClr val="333333"/>
                </a:solidFill>
                <a:ea typeface="Calibri"/>
                <a:cs typeface="Times New Roman"/>
              </a:rPr>
              <a:t> </a:t>
            </a:r>
            <a:r>
              <a:rPr lang="en-US" sz="1600" u="sng" spc="-5" dirty="0">
                <a:solidFill>
                  <a:srgbClr val="333333"/>
                </a:solidFill>
                <a:ea typeface="Calibri"/>
                <a:cs typeface="Times New Roman"/>
              </a:rPr>
              <a:t>Shocks</a:t>
            </a:r>
            <a:endParaRPr lang="en-US" sz="1400" u="sng" dirty="0" smtClean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dirty="0" smtClean="0">
                <a:solidFill>
                  <a:srgbClr val="333333"/>
                </a:solidFill>
                <a:ea typeface="Symbol"/>
                <a:cs typeface="Times New Roman"/>
              </a:rPr>
              <a:t>Ventricular</a:t>
            </a:r>
            <a:r>
              <a:rPr lang="en-US" sz="1600" b="0" spc="-10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fibrillation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Monomorphic</a:t>
            </a:r>
            <a:r>
              <a:rPr lang="en-US" sz="1600" b="0" spc="5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ventricular</a:t>
            </a:r>
            <a:r>
              <a:rPr lang="en-US" sz="1600" b="0" spc="5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tachycardia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Polymorphic</a:t>
            </a:r>
            <a:r>
              <a:rPr lang="en-US" sz="1600" b="0" spc="5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ventricular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tachycardia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spc="-5" dirty="0" err="1" smtClean="0">
                <a:solidFill>
                  <a:srgbClr val="333333"/>
                </a:solidFill>
                <a:ea typeface="Symbol"/>
                <a:cs typeface="Times New Roman"/>
              </a:rPr>
              <a:t>Torsades</a:t>
            </a:r>
            <a:r>
              <a:rPr lang="en-US" sz="1600" b="0" spc="-10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de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 pointes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 marL="68580" indent="-342857">
              <a:spcBef>
                <a:spcPts val="15"/>
              </a:spcBef>
              <a:spcAft>
                <a:spcPts val="0"/>
              </a:spcAft>
              <a:defRPr/>
            </a:pPr>
            <a:endParaRPr lang="en-US" sz="1600" dirty="0" smtClean="0">
              <a:solidFill>
                <a:srgbClr val="333333"/>
              </a:solidFill>
              <a:ea typeface="Calibri"/>
              <a:cs typeface="Times New Roman"/>
            </a:endParaRPr>
          </a:p>
          <a:p>
            <a:pPr marL="0" indent="0">
              <a:spcBef>
                <a:spcPts val="15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u="sng" spc="-5" dirty="0" smtClean="0">
                <a:solidFill>
                  <a:srgbClr val="333333"/>
                </a:solidFill>
                <a:ea typeface="Calibri"/>
                <a:cs typeface="Times New Roman"/>
              </a:rPr>
              <a:t>Inappropriate</a:t>
            </a:r>
            <a:r>
              <a:rPr lang="en-US" sz="1600" u="sng" spc="5" dirty="0" smtClean="0">
                <a:solidFill>
                  <a:srgbClr val="333333"/>
                </a:solidFill>
                <a:ea typeface="Calibri"/>
                <a:cs typeface="Times New Roman"/>
              </a:rPr>
              <a:t> </a:t>
            </a:r>
            <a:r>
              <a:rPr lang="en-US" sz="1600" u="sng" spc="-5" dirty="0">
                <a:solidFill>
                  <a:srgbClr val="333333"/>
                </a:solidFill>
                <a:ea typeface="Calibri"/>
                <a:cs typeface="Times New Roman"/>
              </a:rPr>
              <a:t>Shocks</a:t>
            </a:r>
            <a:endParaRPr lang="en-US" sz="1400" u="sng" dirty="0" smtClean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dirty="0" smtClean="0">
                <a:solidFill>
                  <a:srgbClr val="333333"/>
                </a:solidFill>
                <a:ea typeface="Symbol"/>
                <a:cs typeface="Times New Roman"/>
              </a:rPr>
              <a:t>Atrial</a:t>
            </a:r>
            <a:r>
              <a:rPr lang="en-US" sz="1600" b="0" spc="-10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flutter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dirty="0" smtClean="0">
                <a:solidFill>
                  <a:srgbClr val="333333"/>
                </a:solidFill>
                <a:ea typeface="Symbol"/>
                <a:cs typeface="Times New Roman"/>
              </a:rPr>
              <a:t>Atrial</a:t>
            </a:r>
            <a:r>
              <a:rPr lang="en-US" sz="1600" b="0" spc="-10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fibrillation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Supraventricular</a:t>
            </a:r>
            <a:r>
              <a:rPr lang="en-US" sz="1600" b="0" spc="5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tachycardia / </a:t>
            </a:r>
            <a:r>
              <a:rPr lang="en-US" sz="1400" b="0" dirty="0">
                <a:solidFill>
                  <a:srgbClr val="333333"/>
                </a:solidFill>
                <a:ea typeface="Symbol"/>
                <a:cs typeface="Times New Roman"/>
              </a:rPr>
              <a:t>Atrial </a:t>
            </a:r>
            <a:r>
              <a:rPr lang="en-US" sz="14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tachycardia / </a:t>
            </a:r>
            <a:r>
              <a:rPr lang="en-US" sz="1600" b="0" dirty="0" smtClean="0">
                <a:solidFill>
                  <a:srgbClr val="333333"/>
                </a:solidFill>
                <a:ea typeface="Symbol"/>
                <a:cs typeface="Times New Roman"/>
              </a:rPr>
              <a:t>Sinus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tachycardia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Consecutive</a:t>
            </a:r>
            <a:r>
              <a:rPr lang="en-US" sz="1600" b="0" spc="5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episodes of</a:t>
            </a:r>
            <a:r>
              <a:rPr lang="en-US" sz="1600" b="0" spc="15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non-sustained</a:t>
            </a:r>
            <a:r>
              <a:rPr lang="en-US" sz="1600" b="0" spc="5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ventricular</a:t>
            </a:r>
            <a:r>
              <a:rPr lang="en-US" sz="1600" b="0" spc="5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tachycardia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T-wave</a:t>
            </a:r>
            <a:r>
              <a:rPr lang="en-US" sz="1600" b="0" spc="5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5" dirty="0" err="1" smtClean="0">
                <a:solidFill>
                  <a:srgbClr val="333333"/>
                </a:solidFill>
                <a:ea typeface="Symbol"/>
                <a:cs typeface="Times New Roman"/>
              </a:rPr>
              <a:t>o</a:t>
            </a:r>
            <a:r>
              <a:rPr lang="en-US" sz="1600" b="0" spc="-5" dirty="0" err="1" smtClean="0">
                <a:solidFill>
                  <a:srgbClr val="333333"/>
                </a:solidFill>
                <a:ea typeface="Symbol"/>
                <a:cs typeface="Times New Roman"/>
              </a:rPr>
              <a:t>versensing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dirty="0" smtClean="0">
                <a:solidFill>
                  <a:srgbClr val="333333"/>
                </a:solidFill>
                <a:ea typeface="Symbol"/>
                <a:cs typeface="Times New Roman"/>
              </a:rPr>
              <a:t>Double</a:t>
            </a:r>
            <a:r>
              <a:rPr lang="en-US" sz="1600" b="0" spc="5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counting of</a:t>
            </a:r>
            <a:r>
              <a:rPr lang="en-US" sz="1600" b="0" spc="15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QRS</a:t>
            </a:r>
            <a:r>
              <a:rPr lang="en-US" sz="1600" b="0" spc="5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complexes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spc="-5" dirty="0" err="1" smtClean="0">
                <a:solidFill>
                  <a:srgbClr val="333333"/>
                </a:solidFill>
                <a:ea typeface="Symbol"/>
                <a:cs typeface="Times New Roman"/>
              </a:rPr>
              <a:t>Oversensing</a:t>
            </a: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due</a:t>
            </a:r>
            <a:r>
              <a:rPr lang="en-US" sz="1600" b="0" spc="5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to</a:t>
            </a:r>
            <a:r>
              <a:rPr lang="en-US" sz="1600" b="0" spc="10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lead 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failure</a:t>
            </a:r>
            <a:r>
              <a:rPr lang="en-US" sz="1600" b="0" spc="5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(conductor</a:t>
            </a:r>
            <a:r>
              <a:rPr lang="en-US" sz="1600" b="0" spc="-10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fracture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or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 insulation breach)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spc="-5" dirty="0" err="1" smtClean="0">
                <a:solidFill>
                  <a:srgbClr val="333333"/>
                </a:solidFill>
                <a:ea typeface="Symbol"/>
                <a:cs typeface="Times New Roman"/>
              </a:rPr>
              <a:t>Oversensing</a:t>
            </a: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of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diaphragmatic</a:t>
            </a:r>
            <a:r>
              <a:rPr lang="en-US" sz="1600" b="0" dirty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>
                <a:solidFill>
                  <a:srgbClr val="333333"/>
                </a:solidFill>
                <a:ea typeface="Symbol"/>
                <a:cs typeface="Times New Roman"/>
              </a:rPr>
              <a:t>myopotentials</a:t>
            </a:r>
            <a:endParaRPr lang="en-US" sz="1400" b="0" dirty="0" smtClean="0">
              <a:latin typeface="Calibri"/>
              <a:ea typeface="Symbol"/>
              <a:cs typeface="Times New Roman"/>
            </a:endParaRPr>
          </a:p>
          <a:p>
            <a:pPr>
              <a:spcAft>
                <a:spcPts val="0"/>
              </a:spcAft>
              <a:buClr>
                <a:srgbClr val="333333"/>
              </a:buClr>
              <a:buSzPts val="1000"/>
              <a:buFont typeface="Symbol"/>
              <a:buChar char=""/>
              <a:tabLst>
                <a:tab pos="285115" algn="l"/>
              </a:tabLst>
              <a:defRPr/>
            </a:pP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Electromagnetic</a:t>
            </a:r>
            <a:r>
              <a:rPr lang="en-US" sz="1600" b="0" spc="5" dirty="0" smtClean="0">
                <a:solidFill>
                  <a:srgbClr val="333333"/>
                </a:solidFill>
                <a:ea typeface="Symbol"/>
                <a:cs typeface="Times New Roman"/>
              </a:rPr>
              <a:t> </a:t>
            </a:r>
            <a:r>
              <a:rPr lang="en-US" sz="1600" b="0" spc="-5" dirty="0" smtClean="0">
                <a:solidFill>
                  <a:srgbClr val="333333"/>
                </a:solidFill>
                <a:ea typeface="Symbol"/>
                <a:cs typeface="Times New Roman"/>
              </a:rPr>
              <a:t>interference</a:t>
            </a:r>
            <a:endParaRPr lang="en-CA" sz="1600" b="0" dirty="0"/>
          </a:p>
        </p:txBody>
      </p:sp>
      <p:sp>
        <p:nvSpPr>
          <p:cNvPr id="110594" name="TextBox 3"/>
          <p:cNvSpPr txBox="1">
            <a:spLocks noChangeArrowheads="1"/>
          </p:cNvSpPr>
          <p:nvPr/>
        </p:nvSpPr>
        <p:spPr bwMode="auto">
          <a:xfrm>
            <a:off x="6457495" y="6472238"/>
            <a:ext cx="2686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dirty="0"/>
              <a:t>Modified from </a:t>
            </a:r>
            <a:r>
              <a:rPr lang="en-US" altLang="en-US" sz="1200" dirty="0" err="1"/>
              <a:t>Gehi</a:t>
            </a:r>
            <a:r>
              <a:rPr lang="en-US" altLang="en-US" sz="1200" dirty="0"/>
              <a:t> et al. JAMA </a:t>
            </a:r>
            <a:r>
              <a:rPr lang="en-US" altLang="en-US" sz="1200" dirty="0" smtClean="0"/>
              <a:t>2006</a:t>
            </a:r>
            <a:endParaRPr lang="en-CA" altLang="en-US" sz="1200" dirty="0"/>
          </a:p>
        </p:txBody>
      </p:sp>
      <p:sp>
        <p:nvSpPr>
          <p:cNvPr id="110595" name="Title 1"/>
          <p:cNvSpPr>
            <a:spLocks noGrp="1"/>
          </p:cNvSpPr>
          <p:nvPr>
            <p:ph type="title"/>
          </p:nvPr>
        </p:nvSpPr>
        <p:spPr>
          <a:xfrm>
            <a:off x="179388" y="762000"/>
            <a:ext cx="8785225" cy="647700"/>
          </a:xfrm>
        </p:spPr>
        <p:txBody>
          <a:bodyPr/>
          <a:lstStyle/>
          <a:p>
            <a:r>
              <a:rPr lang="en-US" altLang="en-US" dirty="0" smtClean="0"/>
              <a:t>Causes of ICD Shocks</a:t>
            </a:r>
            <a:endParaRPr lang="en-CA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179388" y="838200"/>
            <a:ext cx="8785225" cy="647700"/>
          </a:xfrm>
        </p:spPr>
        <p:txBody>
          <a:bodyPr/>
          <a:lstStyle/>
          <a:p>
            <a:r>
              <a:rPr lang="en-US" altLang="en-US" sz="2400" smtClean="0"/>
              <a:t>VT/VF Predicts Mortality in Patients with </a:t>
            </a:r>
            <a:br>
              <a:rPr lang="en-US" altLang="en-US" sz="2400" smtClean="0"/>
            </a:br>
            <a:r>
              <a:rPr lang="en-US" altLang="en-US" sz="2400" smtClean="0"/>
              <a:t>Heart failure – MADIT II </a:t>
            </a:r>
            <a:endParaRPr lang="en-CA" altLang="en-US" sz="2400" smtClean="0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836738"/>
            <a:ext cx="6781800" cy="4487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Box 3"/>
          <p:cNvSpPr txBox="1">
            <a:spLocks noChangeArrowheads="1"/>
          </p:cNvSpPr>
          <p:nvPr/>
        </p:nvSpPr>
        <p:spPr bwMode="auto">
          <a:xfrm>
            <a:off x="6132513" y="6472238"/>
            <a:ext cx="30121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dirty="0"/>
              <a:t>Moss et al. Circulation </a:t>
            </a:r>
            <a:r>
              <a:rPr lang="en-US" altLang="en-US" sz="1200" dirty="0" smtClean="0"/>
              <a:t>2004;110:3760-65</a:t>
            </a:r>
            <a:endParaRPr lang="en-CA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79388" y="762000"/>
            <a:ext cx="8785225" cy="647700"/>
          </a:xfrm>
        </p:spPr>
        <p:txBody>
          <a:bodyPr/>
          <a:lstStyle/>
          <a:p>
            <a:r>
              <a:rPr lang="en-US" altLang="en-US" sz="2800" dirty="0" smtClean="0"/>
              <a:t>Prognostic Importance of ICD shocks</a:t>
            </a:r>
            <a:endParaRPr lang="en-CA" altLang="en-US" sz="2800" dirty="0" smtClean="0"/>
          </a:p>
        </p:txBody>
      </p:sp>
      <p:pic>
        <p:nvPicPr>
          <p:cNvPr id="112642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719" y="2182813"/>
            <a:ext cx="8818562" cy="3654425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160338" y="1868488"/>
            <a:ext cx="88312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altLang="en-US" sz="1600" b="1" dirty="0"/>
              <a:t>Hazard Ratios for the Association of ICD Shock with the Risk of Death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4804958" y="5764213"/>
            <a:ext cx="4319587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altLang="en-US" sz="1200" b="1" dirty="0"/>
              <a:t>Poole JE et al. N </a:t>
            </a:r>
            <a:r>
              <a:rPr lang="en-GB" altLang="en-US" sz="1200" b="1" dirty="0" err="1"/>
              <a:t>Engl</a:t>
            </a:r>
            <a:r>
              <a:rPr lang="en-GB" altLang="en-US" sz="1200" b="1" dirty="0"/>
              <a:t> J Med 2008;359:1009-1017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781691"/>
            <a:ext cx="7508789" cy="56191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>
          <a:xfrm>
            <a:off x="179388" y="762000"/>
            <a:ext cx="8785225" cy="647700"/>
          </a:xfrm>
        </p:spPr>
        <p:txBody>
          <a:bodyPr/>
          <a:lstStyle/>
          <a:p>
            <a:r>
              <a:rPr lang="en-US" altLang="en-US" dirty="0" smtClean="0"/>
              <a:t>Early ICD Interrogation</a:t>
            </a:r>
            <a:endParaRPr lang="en-CA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812925"/>
            <a:ext cx="8785225" cy="49688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dirty="0" smtClean="0"/>
              <a:t>Confirm appropriate device function (appropriate shocks?) </a:t>
            </a:r>
          </a:p>
          <a:p>
            <a:pPr>
              <a:spcAft>
                <a:spcPts val="1200"/>
              </a:spcAft>
            </a:pPr>
            <a:r>
              <a:rPr lang="en-US" altLang="en-US" dirty="0" smtClean="0"/>
              <a:t>Program the ICD to avoid treatment of self-terminating VT episodes</a:t>
            </a:r>
          </a:p>
          <a:p>
            <a:pPr>
              <a:spcAft>
                <a:spcPts val="1200"/>
              </a:spcAft>
            </a:pPr>
            <a:r>
              <a:rPr lang="en-US" altLang="en-US" dirty="0" smtClean="0"/>
              <a:t>Ensure that ATP therapies are optimized to treat sustained MMVT and reduce the need for shocks</a:t>
            </a:r>
          </a:p>
          <a:p>
            <a:pPr>
              <a:spcAft>
                <a:spcPts val="1200"/>
              </a:spcAft>
            </a:pPr>
            <a:r>
              <a:rPr lang="en-US" altLang="en-US" dirty="0" smtClean="0"/>
              <a:t>Temporarily turn off ICD shock therapy to avoid repeated defibrillation and sympathetic hyperactivity. </a:t>
            </a:r>
            <a:endParaRPr lang="en-CA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6229" y="3827947"/>
            <a:ext cx="2541587" cy="2420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buFontTx/>
              <a:buChar char="•"/>
              <a:defRPr/>
            </a:pPr>
            <a:r>
              <a:rPr lang="en-CA" altLang="en-US" sz="1800" dirty="0">
                <a:latin typeface="+mj-lt"/>
                <a:cs typeface="ＭＳ Ｐゴシック" charset="0"/>
              </a:rPr>
              <a:t>Polymorphic VT/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defRPr/>
            </a:pPr>
            <a:r>
              <a:rPr lang="en-CA" altLang="en-US" sz="1800" dirty="0">
                <a:latin typeface="+mj-lt"/>
                <a:cs typeface="ＭＳ Ｐゴシック" charset="0"/>
              </a:rPr>
              <a:t>Ventricular Fibrillation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defRPr/>
            </a:pPr>
            <a:r>
              <a:rPr lang="en-CA" altLang="en-US" sz="1800" dirty="0">
                <a:latin typeface="Arial" pitchFamily="34" charset="0"/>
                <a:cs typeface="ＭＳ Ｐゴシック" charset="0"/>
              </a:rPr>
              <a:t>- Consider myocardial Ischemia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defRPr/>
            </a:pPr>
            <a:r>
              <a:rPr lang="en-CA" altLang="en-US" sz="1800" dirty="0">
                <a:latin typeface="Arial" pitchFamily="34" charset="0"/>
                <a:cs typeface="ＭＳ Ｐゴシック" charset="0"/>
              </a:rPr>
              <a:t>- Check </a:t>
            </a:r>
            <a:r>
              <a:rPr lang="en-CA" altLang="en-US" sz="1800" dirty="0" err="1">
                <a:latin typeface="Arial" pitchFamily="34" charset="0"/>
                <a:cs typeface="ＭＳ Ｐゴシック" charset="0"/>
              </a:rPr>
              <a:t>QTc</a:t>
            </a:r>
            <a:endParaRPr lang="en-CA" altLang="en-US" sz="1800" dirty="0">
              <a:latin typeface="Arial" pitchFamily="34" charset="0"/>
              <a:cs typeface="ＭＳ Ｐゴシック" charset="0"/>
            </a:endParaRP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defRPr/>
            </a:pPr>
            <a:endParaRPr lang="en-CA" altLang="en-US" sz="1800" dirty="0">
              <a:latin typeface="Arial" pitchFamily="34" charset="0"/>
              <a:cs typeface="ＭＳ Ｐゴシック" charset="0"/>
            </a:endParaRP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defRPr/>
            </a:pPr>
            <a:endParaRPr lang="en-CA" altLang="en-US" sz="2000" dirty="0">
              <a:solidFill>
                <a:srgbClr val="2D3163"/>
              </a:solidFill>
              <a:latin typeface="Arial" pitchFamily="34" charset="0"/>
              <a:cs typeface="ＭＳ Ｐゴシック" charset="0"/>
            </a:endParaRP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defRPr/>
            </a:pPr>
            <a:endParaRPr lang="en-CA" altLang="en-US" sz="2000" dirty="0">
              <a:solidFill>
                <a:srgbClr val="2D3163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6096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MS PGothic" pitchFamily="34" charset="-128"/>
                <a:cs typeface="Arial" charset="0"/>
              </a:defRPr>
            </a:lvl5pPr>
            <a:lvl6pPr marL="457142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284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426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568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r>
              <a:rPr lang="en-CA" altLang="en-US" kern="0" dirty="0" smtClean="0">
                <a:latin typeface="Arial Black" panose="020B0A04020102020204" pitchFamily="34" charset="0"/>
              </a:rPr>
              <a:t>VT Morphology Matters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793132"/>
            <a:ext cx="3321051" cy="9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281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23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65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07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altLang="en-US" sz="2000" kern="0" dirty="0" smtClean="0">
                <a:latin typeface="+mj-lt"/>
              </a:rPr>
              <a:t>Monomorphic VT</a:t>
            </a:r>
          </a:p>
          <a:p>
            <a:pPr>
              <a:buFontTx/>
              <a:buNone/>
              <a:defRPr/>
            </a:pPr>
            <a:r>
              <a:rPr lang="en-CA" altLang="en-US" sz="2000" kern="0" dirty="0" smtClean="0">
                <a:latin typeface="+mj-lt"/>
              </a:rPr>
              <a:t>Scar-related re-entry</a:t>
            </a:r>
          </a:p>
          <a:p>
            <a:pPr>
              <a:buFontTx/>
              <a:buNone/>
              <a:defRPr/>
            </a:pPr>
            <a:endParaRPr lang="en-CA" altLang="en-US" sz="2000" kern="0" dirty="0" smtClean="0">
              <a:latin typeface="+mj-lt"/>
            </a:endParaRPr>
          </a:p>
          <a:p>
            <a:pPr>
              <a:buFontTx/>
              <a:buNone/>
              <a:defRPr/>
            </a:pPr>
            <a:endParaRPr lang="en-CA" altLang="en-US" sz="2000" kern="0" dirty="0" smtClean="0">
              <a:latin typeface="+mj-lt"/>
            </a:endParaRP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3922" r="4430" b="3494"/>
          <a:stretch>
            <a:fillRect/>
          </a:stretch>
        </p:blipFill>
        <p:spPr bwMode="auto">
          <a:xfrm>
            <a:off x="3446464" y="1331915"/>
            <a:ext cx="5087936" cy="274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npo000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84" y="3581400"/>
            <a:ext cx="5860915" cy="266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457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/>
              <a:t>Recommendation </a:t>
            </a:r>
            <a:r>
              <a:rPr lang="en-US" altLang="en-US" smtClean="0"/>
              <a:t>2</a:t>
            </a:r>
          </a:p>
        </p:txBody>
      </p:sp>
      <p:pic>
        <p:nvPicPr>
          <p:cNvPr id="1945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6" t="53636" r="30318" b="20909"/>
          <a:stretch>
            <a:fillRect/>
          </a:stretch>
        </p:blipFill>
        <p:spPr bwMode="auto">
          <a:xfrm>
            <a:off x="228600" y="1828800"/>
            <a:ext cx="8763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838200"/>
            <a:ext cx="8664575" cy="838200"/>
          </a:xfrm>
        </p:spPr>
        <p:txBody>
          <a:bodyPr/>
          <a:lstStyle/>
          <a:p>
            <a:r>
              <a:rPr lang="en-CA" altLang="en-US" dirty="0" smtClean="0"/>
              <a:t>Ventricular Tachycardia (Electrical) Storm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0825" y="1887538"/>
            <a:ext cx="86756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281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23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65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07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CA" altLang="en-US" b="0" kern="0" dirty="0" smtClean="0"/>
              <a:t>Defined as the occurrence of 3 or more distinct episodes of VT and/or VF within a 24-h period.</a:t>
            </a:r>
          </a:p>
          <a:p>
            <a:pPr>
              <a:spcAft>
                <a:spcPts val="1200"/>
              </a:spcAft>
              <a:defRPr/>
            </a:pPr>
            <a:r>
              <a:rPr lang="en-CA" altLang="en-US" b="0" kern="0" dirty="0" smtClean="0"/>
              <a:t>VT storm is associated with high mortality risk.</a:t>
            </a:r>
          </a:p>
          <a:p>
            <a:pPr>
              <a:spcAft>
                <a:spcPts val="1200"/>
              </a:spcAft>
              <a:defRPr/>
            </a:pPr>
            <a:r>
              <a:rPr lang="en-CA" altLang="en-US" b="0" kern="0" dirty="0" smtClean="0"/>
              <a:t>A reduction in sympathetic tone by b-blockers and sedation are </a:t>
            </a:r>
            <a:r>
              <a:rPr lang="en-CA" altLang="en-US" b="0" u="sng" kern="0" dirty="0" smtClean="0">
                <a:solidFill>
                  <a:srgbClr val="FF0000"/>
                </a:solidFill>
              </a:rPr>
              <a:t>essential</a:t>
            </a:r>
            <a:r>
              <a:rPr lang="en-CA" altLang="en-US" b="0" kern="0" dirty="0" smtClean="0">
                <a:solidFill>
                  <a:srgbClr val="FF0000"/>
                </a:solidFill>
              </a:rPr>
              <a:t> </a:t>
            </a:r>
            <a:r>
              <a:rPr lang="en-CA" altLang="en-US" b="0" kern="0" dirty="0" smtClean="0"/>
              <a:t>as increased sympathetic activity plays a key role in the genesis of ES.</a:t>
            </a:r>
            <a:endParaRPr lang="en-CA" altLang="en-US" b="0" kern="0" baseline="40000" dirty="0" smtClean="0"/>
          </a:p>
          <a:p>
            <a:pPr>
              <a:spcAft>
                <a:spcPts val="1200"/>
              </a:spcAft>
              <a:defRPr/>
            </a:pPr>
            <a:r>
              <a:rPr lang="en-CA" altLang="en-US" b="0" kern="0" dirty="0" smtClean="0"/>
              <a:t>Once patient is in CCU (monitored, external defibrillator pads on) </a:t>
            </a:r>
          </a:p>
          <a:p>
            <a:pPr lvl="2">
              <a:spcAft>
                <a:spcPts val="1200"/>
              </a:spcAft>
              <a:buFontTx/>
              <a:buNone/>
              <a:defRPr/>
            </a:pPr>
            <a:r>
              <a:rPr lang="en-CA" altLang="en-US" b="0" kern="0" dirty="0" smtClean="0">
                <a:sym typeface="Wingdings" pitchFamily="2" charset="2"/>
              </a:rPr>
              <a:t> Disable ICD shocks </a:t>
            </a:r>
            <a:endParaRPr lang="en-CA" altLang="en-US" b="0" kern="0" dirty="0" smtClean="0"/>
          </a:p>
        </p:txBody>
      </p:sp>
      <p:sp>
        <p:nvSpPr>
          <p:cNvPr id="116739" name="Text Box 5"/>
          <p:cNvSpPr txBox="1">
            <a:spLocks noChangeArrowheads="1"/>
          </p:cNvSpPr>
          <p:nvPr/>
        </p:nvSpPr>
        <p:spPr bwMode="auto">
          <a:xfrm>
            <a:off x="4606925" y="5703094"/>
            <a:ext cx="4537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CA" altLang="en-US" sz="1400" dirty="0">
                <a:latin typeface="Arial Narrow" pitchFamily="34" charset="0"/>
              </a:rPr>
              <a:t>1.Braunschweig F, et al. </a:t>
            </a:r>
            <a:r>
              <a:rPr lang="en-CA" altLang="en-US" sz="1400" dirty="0" err="1">
                <a:latin typeface="Arial Narrow" pitchFamily="34" charset="0"/>
              </a:rPr>
              <a:t>Europace</a:t>
            </a:r>
            <a:r>
              <a:rPr lang="en-CA" altLang="en-US" sz="1400" dirty="0">
                <a:latin typeface="Arial Narrow" pitchFamily="34" charset="0"/>
              </a:rPr>
              <a:t> 2010;12:1673-1690.</a:t>
            </a:r>
          </a:p>
          <a:p>
            <a:r>
              <a:rPr lang="en-CA" altLang="en-US" sz="1400" dirty="0">
                <a:latin typeface="Arial Narrow" pitchFamily="34" charset="0"/>
              </a:rPr>
              <a:t>2.Nademanee K, et al. Circulation 2000; </a:t>
            </a:r>
            <a:r>
              <a:rPr lang="en-CA" altLang="en-US" sz="1400" dirty="0" smtClean="0">
                <a:latin typeface="Arial Narrow" pitchFamily="34" charset="0"/>
              </a:rPr>
              <a:t>102:742-747</a:t>
            </a:r>
            <a:r>
              <a:rPr lang="en-CA" altLang="en-US" sz="1400" dirty="0">
                <a:latin typeface="Arial Narrow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2" y="685800"/>
            <a:ext cx="8047418" cy="593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1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/>
          <p:cNvCxnSpPr>
            <a:stCxn id="8" idx="2"/>
          </p:cNvCxnSpPr>
          <p:nvPr/>
        </p:nvCxnSpPr>
        <p:spPr>
          <a:xfrm>
            <a:off x="6477000" y="2581275"/>
            <a:ext cx="0" cy="4238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179388" y="762000"/>
            <a:ext cx="8785225" cy="647700"/>
          </a:xfrm>
        </p:spPr>
        <p:txBody>
          <a:bodyPr/>
          <a:lstStyle/>
          <a:p>
            <a:r>
              <a:rPr lang="en-US" altLang="en-US" sz="2800" dirty="0" smtClean="0"/>
              <a:t>Management of Appropriate ICD Shocks</a:t>
            </a:r>
            <a:endParaRPr lang="en-CA" alt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486400" y="1597025"/>
            <a:ext cx="1981200" cy="984250"/>
          </a:xfrm>
          <a:prstGeom prst="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lIns="60755" tIns="30377" rIns="60755" bIns="30377">
            <a:spAutoFit/>
          </a:bodyPr>
          <a:lstStyle/>
          <a:p>
            <a:pPr algn="ctr" defTabSz="3037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z="2000" b="1" kern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037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VT/VF STORM</a:t>
            </a:r>
          </a:p>
          <a:p>
            <a:pPr algn="ctr" defTabSz="3037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sz="2000" b="1" kern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2992843"/>
            <a:ext cx="4473575" cy="3384550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60755" tIns="30377" rIns="60755" bIns="30377">
            <a:spAutoFit/>
          </a:bodyPr>
          <a:lstStyle/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Admit to hospital (monitored bed or CCU)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Assess / treat reversible cause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Optimize beta-blockade 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Deep Sedation / Anxiolytics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Initiate IV antiarrhythmic agent </a:t>
            </a:r>
            <a:r>
              <a:rPr lang="en-CA" kern="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&amp;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Optimize ATP programming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If recurrent VT, consider general anesthesia</a:t>
            </a:r>
          </a:p>
          <a:p>
            <a:pPr defTabSz="3037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overdrive pacing (PMVT), catheter ablation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If refractory VT/VF, consider epidural anesthesia, cardiac sympathetic denervation, LVAD or cardiac transplantation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3160713"/>
            <a:ext cx="3586163" cy="2278062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60755" tIns="30377" rIns="60755" bIns="30377">
            <a:spAutoFit/>
          </a:bodyPr>
          <a:lstStyle/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Assess need for hospital admission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Treat reversible cause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Optimize ATP programming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Ensure optimal beta-blocker dosage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Consider antiarrhythmic agent</a:t>
            </a:r>
          </a:p>
          <a:p>
            <a:pPr defTabSz="3037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     (</a:t>
            </a:r>
            <a:r>
              <a:rPr lang="en-CA" kern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Sotalol</a:t>
            </a: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Amiodarone)</a:t>
            </a:r>
          </a:p>
          <a:p>
            <a:pPr marL="189864" indent="-189864" defTabSz="3037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CA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Consider catheter ablation</a:t>
            </a:r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>
            <a:off x="1895475" y="2581275"/>
            <a:ext cx="0" cy="542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8963" y="1905000"/>
            <a:ext cx="2611437" cy="676275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60755" tIns="30377" rIns="60755" bIns="30377">
            <a:spAutoFit/>
          </a:bodyPr>
          <a:lstStyle/>
          <a:p>
            <a:pPr algn="ctr" defTabSz="3037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Appropriate ICD </a:t>
            </a:r>
          </a:p>
          <a:p>
            <a:pPr algn="ctr" defTabSz="3037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Shocks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9389" r="8533" b="11681"/>
          <a:stretch>
            <a:fillRect/>
          </a:stretch>
        </p:blipFill>
        <p:spPr bwMode="auto">
          <a:xfrm>
            <a:off x="533400" y="1524000"/>
            <a:ext cx="6516688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796925"/>
            <a:ext cx="8686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1313" indent="-3413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2800" b="1">
                <a:latin typeface="+mj-lt"/>
              </a:rPr>
              <a:t>Antiarrhythmic Drug Therapy – OPTIC Trial</a:t>
            </a:r>
          </a:p>
        </p:txBody>
      </p:sp>
      <p:sp>
        <p:nvSpPr>
          <p:cNvPr id="119811" name="TextBox 12"/>
          <p:cNvSpPr txBox="1">
            <a:spLocks noChangeArrowheads="1"/>
          </p:cNvSpPr>
          <p:nvPr/>
        </p:nvSpPr>
        <p:spPr bwMode="auto">
          <a:xfrm>
            <a:off x="6858000" y="6400800"/>
            <a:ext cx="2285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>
                <a:cs typeface="Arial" panose="020B0604020202020204" pitchFamily="34" charset="0"/>
              </a:rPr>
              <a:t>Connolly et al. JAMA 2006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8229600" y="3621088"/>
            <a:ext cx="954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latin typeface="+mn-lt"/>
                <a:cs typeface="ＭＳ Ｐゴシック" charset="0"/>
              </a:rPr>
              <a:t>HR 0.27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latin typeface="+mn-lt"/>
                <a:cs typeface="ＭＳ Ｐゴシック" charset="0"/>
              </a:rPr>
              <a:t>P&lt;0.001</a:t>
            </a:r>
          </a:p>
        </p:txBody>
      </p:sp>
      <p:sp>
        <p:nvSpPr>
          <p:cNvPr id="8" name="Freeform 7"/>
          <p:cNvSpPr/>
          <p:nvPr/>
        </p:nvSpPr>
        <p:spPr>
          <a:xfrm>
            <a:off x="6770688" y="2133600"/>
            <a:ext cx="1870075" cy="1905000"/>
          </a:xfrm>
          <a:custGeom>
            <a:avLst/>
            <a:gdLst>
              <a:gd name="connsiteX0" fmla="*/ 0 w 698739"/>
              <a:gd name="connsiteY0" fmla="*/ 0 h 1595886"/>
              <a:gd name="connsiteX1" fmla="*/ 690113 w 698739"/>
              <a:gd name="connsiteY1" fmla="*/ 327803 h 1595886"/>
              <a:gd name="connsiteX2" fmla="*/ 51758 w 698739"/>
              <a:gd name="connsiteY2" fmla="*/ 1595886 h 1595886"/>
              <a:gd name="connsiteX0" fmla="*/ 0 w 699454"/>
              <a:gd name="connsiteY0" fmla="*/ 0 h 1802920"/>
              <a:gd name="connsiteX1" fmla="*/ 690113 w 699454"/>
              <a:gd name="connsiteY1" fmla="*/ 327803 h 1802920"/>
              <a:gd name="connsiteX2" fmla="*/ 56044 w 699454"/>
              <a:gd name="connsiteY2" fmla="*/ 1802920 h 1802920"/>
              <a:gd name="connsiteX0" fmla="*/ 0 w 699454"/>
              <a:gd name="connsiteY0" fmla="*/ 0 h 1802920"/>
              <a:gd name="connsiteX1" fmla="*/ 690113 w 699454"/>
              <a:gd name="connsiteY1" fmla="*/ 327803 h 1802920"/>
              <a:gd name="connsiteX2" fmla="*/ 56044 w 699454"/>
              <a:gd name="connsiteY2" fmla="*/ 1802920 h 1802920"/>
              <a:gd name="connsiteX0" fmla="*/ 0 w 849490"/>
              <a:gd name="connsiteY0" fmla="*/ 0 h 1802920"/>
              <a:gd name="connsiteX1" fmla="*/ 840149 w 849490"/>
              <a:gd name="connsiteY1" fmla="*/ 1104180 h 1802920"/>
              <a:gd name="connsiteX2" fmla="*/ 56044 w 849490"/>
              <a:gd name="connsiteY2" fmla="*/ 1802920 h 1802920"/>
              <a:gd name="connsiteX0" fmla="*/ 0 w 840149"/>
              <a:gd name="connsiteY0" fmla="*/ 0 h 1802920"/>
              <a:gd name="connsiteX1" fmla="*/ 840149 w 840149"/>
              <a:gd name="connsiteY1" fmla="*/ 1104180 h 1802920"/>
              <a:gd name="connsiteX2" fmla="*/ 56044 w 840149"/>
              <a:gd name="connsiteY2" fmla="*/ 1802920 h 1802920"/>
              <a:gd name="connsiteX0" fmla="*/ 0 w 929403"/>
              <a:gd name="connsiteY0" fmla="*/ 0 h 1802920"/>
              <a:gd name="connsiteX1" fmla="*/ 840149 w 929403"/>
              <a:gd name="connsiteY1" fmla="*/ 1104180 h 1802920"/>
              <a:gd name="connsiteX2" fmla="*/ 56044 w 929403"/>
              <a:gd name="connsiteY2" fmla="*/ 1802920 h 18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403" h="1802920">
                <a:moveTo>
                  <a:pt x="0" y="0"/>
                </a:moveTo>
                <a:cubicBezTo>
                  <a:pt x="340743" y="30911"/>
                  <a:pt x="929403" y="552450"/>
                  <a:pt x="840149" y="1104180"/>
                </a:cubicBezTo>
                <a:cubicBezTo>
                  <a:pt x="793762" y="1473677"/>
                  <a:pt x="516710" y="1776322"/>
                  <a:pt x="56044" y="1802920"/>
                </a:cubicBezTo>
              </a:path>
            </a:pathLst>
          </a:cu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796088" y="3009900"/>
            <a:ext cx="407987" cy="1049338"/>
          </a:xfrm>
          <a:custGeom>
            <a:avLst/>
            <a:gdLst>
              <a:gd name="connsiteX0" fmla="*/ 0 w 698739"/>
              <a:gd name="connsiteY0" fmla="*/ 0 h 1595886"/>
              <a:gd name="connsiteX1" fmla="*/ 690113 w 698739"/>
              <a:gd name="connsiteY1" fmla="*/ 327803 h 1595886"/>
              <a:gd name="connsiteX2" fmla="*/ 51758 w 698739"/>
              <a:gd name="connsiteY2" fmla="*/ 1595886 h 1595886"/>
              <a:gd name="connsiteX0" fmla="*/ 0 w 839637"/>
              <a:gd name="connsiteY0" fmla="*/ 523755 h 1416948"/>
              <a:gd name="connsiteX1" fmla="*/ 810882 w 839637"/>
              <a:gd name="connsiteY1" fmla="*/ 148865 h 1416948"/>
              <a:gd name="connsiteX2" fmla="*/ 172527 w 839637"/>
              <a:gd name="connsiteY2" fmla="*/ 1416948 h 1416948"/>
              <a:gd name="connsiteX0" fmla="*/ 0 w 496017"/>
              <a:gd name="connsiteY0" fmla="*/ 0 h 893193"/>
              <a:gd name="connsiteX1" fmla="*/ 379561 w 496017"/>
              <a:gd name="connsiteY1" fmla="*/ 349729 h 893193"/>
              <a:gd name="connsiteX2" fmla="*/ 172527 w 496017"/>
              <a:gd name="connsiteY2" fmla="*/ 893193 h 893193"/>
              <a:gd name="connsiteX0" fmla="*/ 0 w 496017"/>
              <a:gd name="connsiteY0" fmla="*/ 0 h 893193"/>
              <a:gd name="connsiteX1" fmla="*/ 379561 w 496017"/>
              <a:gd name="connsiteY1" fmla="*/ 349729 h 893193"/>
              <a:gd name="connsiteX2" fmla="*/ 172527 w 496017"/>
              <a:gd name="connsiteY2" fmla="*/ 893193 h 893193"/>
              <a:gd name="connsiteX0" fmla="*/ 0 w 383874"/>
              <a:gd name="connsiteY0" fmla="*/ 0 h 901820"/>
              <a:gd name="connsiteX1" fmla="*/ 379561 w 383874"/>
              <a:gd name="connsiteY1" fmla="*/ 349729 h 901820"/>
              <a:gd name="connsiteX2" fmla="*/ 60384 w 383874"/>
              <a:gd name="connsiteY2" fmla="*/ 901820 h 901820"/>
              <a:gd name="connsiteX0" fmla="*/ 0 w 379561"/>
              <a:gd name="connsiteY0" fmla="*/ 0 h 901820"/>
              <a:gd name="connsiteX1" fmla="*/ 379561 w 379561"/>
              <a:gd name="connsiteY1" fmla="*/ 349729 h 901820"/>
              <a:gd name="connsiteX2" fmla="*/ 60384 w 379561"/>
              <a:gd name="connsiteY2" fmla="*/ 901820 h 901820"/>
              <a:gd name="connsiteX0" fmla="*/ 0 w 629727"/>
              <a:gd name="connsiteY0" fmla="*/ 0 h 901820"/>
              <a:gd name="connsiteX1" fmla="*/ 629727 w 629727"/>
              <a:gd name="connsiteY1" fmla="*/ 375608 h 901820"/>
              <a:gd name="connsiteX2" fmla="*/ 60384 w 629727"/>
              <a:gd name="connsiteY2" fmla="*/ 901820 h 901820"/>
              <a:gd name="connsiteX0" fmla="*/ 0 w 629727"/>
              <a:gd name="connsiteY0" fmla="*/ 0 h 901820"/>
              <a:gd name="connsiteX1" fmla="*/ 629727 w 629727"/>
              <a:gd name="connsiteY1" fmla="*/ 375608 h 901820"/>
              <a:gd name="connsiteX2" fmla="*/ 60384 w 629727"/>
              <a:gd name="connsiteY2" fmla="*/ 901820 h 901820"/>
              <a:gd name="connsiteX0" fmla="*/ 0 w 632602"/>
              <a:gd name="connsiteY0" fmla="*/ 0 h 901820"/>
              <a:gd name="connsiteX1" fmla="*/ 629727 w 632602"/>
              <a:gd name="connsiteY1" fmla="*/ 375608 h 901820"/>
              <a:gd name="connsiteX2" fmla="*/ 60384 w 632602"/>
              <a:gd name="connsiteY2" fmla="*/ 901820 h 901820"/>
              <a:gd name="connsiteX0" fmla="*/ 0 w 632602"/>
              <a:gd name="connsiteY0" fmla="*/ 0 h 867315"/>
              <a:gd name="connsiteX1" fmla="*/ 629727 w 632602"/>
              <a:gd name="connsiteY1" fmla="*/ 375608 h 867315"/>
              <a:gd name="connsiteX2" fmla="*/ 25878 w 632602"/>
              <a:gd name="connsiteY2" fmla="*/ 867315 h 867315"/>
              <a:gd name="connsiteX0" fmla="*/ 0 w 632602"/>
              <a:gd name="connsiteY0" fmla="*/ 0 h 867315"/>
              <a:gd name="connsiteX1" fmla="*/ 629727 w 632602"/>
              <a:gd name="connsiteY1" fmla="*/ 375608 h 867315"/>
              <a:gd name="connsiteX2" fmla="*/ 25878 w 632602"/>
              <a:gd name="connsiteY2" fmla="*/ 867315 h 86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602" h="867315">
                <a:moveTo>
                  <a:pt x="0" y="0"/>
                </a:moveTo>
                <a:cubicBezTo>
                  <a:pt x="340743" y="30911"/>
                  <a:pt x="592346" y="80094"/>
                  <a:pt x="629727" y="375608"/>
                </a:cubicBezTo>
                <a:cubicBezTo>
                  <a:pt x="632602" y="576232"/>
                  <a:pt x="288983" y="754452"/>
                  <a:pt x="25878" y="867315"/>
                </a:cubicBezTo>
              </a:path>
            </a:pathLst>
          </a:custGeom>
          <a:ln w="31750">
            <a:solidFill>
              <a:srgbClr val="FF99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9900"/>
              </a:solidFill>
            </a:endParaRPr>
          </a:p>
        </p:txBody>
      </p:sp>
      <p:sp>
        <p:nvSpPr>
          <p:cNvPr id="119815" name="TextBox 9"/>
          <p:cNvSpPr txBox="1">
            <a:spLocks noChangeArrowheads="1"/>
          </p:cNvSpPr>
          <p:nvPr/>
        </p:nvSpPr>
        <p:spPr bwMode="auto">
          <a:xfrm>
            <a:off x="7132638" y="2654300"/>
            <a:ext cx="944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9900"/>
                </a:solidFill>
                <a:latin typeface="Calibri" pitchFamily="34" charset="0"/>
              </a:rPr>
              <a:t>P=0.055</a:t>
            </a:r>
          </a:p>
        </p:txBody>
      </p:sp>
      <p:sp>
        <p:nvSpPr>
          <p:cNvPr id="11" name="Freeform 10"/>
          <p:cNvSpPr/>
          <p:nvPr/>
        </p:nvSpPr>
        <p:spPr>
          <a:xfrm>
            <a:off x="6740525" y="2133600"/>
            <a:ext cx="434975" cy="889000"/>
          </a:xfrm>
          <a:custGeom>
            <a:avLst/>
            <a:gdLst>
              <a:gd name="connsiteX0" fmla="*/ 0 w 698739"/>
              <a:gd name="connsiteY0" fmla="*/ 0 h 1595886"/>
              <a:gd name="connsiteX1" fmla="*/ 690113 w 698739"/>
              <a:gd name="connsiteY1" fmla="*/ 327803 h 1595886"/>
              <a:gd name="connsiteX2" fmla="*/ 51758 w 698739"/>
              <a:gd name="connsiteY2" fmla="*/ 1595886 h 1595886"/>
              <a:gd name="connsiteX0" fmla="*/ 0 w 839637"/>
              <a:gd name="connsiteY0" fmla="*/ 523755 h 1416948"/>
              <a:gd name="connsiteX1" fmla="*/ 810882 w 839637"/>
              <a:gd name="connsiteY1" fmla="*/ 148865 h 1416948"/>
              <a:gd name="connsiteX2" fmla="*/ 172527 w 839637"/>
              <a:gd name="connsiteY2" fmla="*/ 1416948 h 1416948"/>
              <a:gd name="connsiteX0" fmla="*/ 0 w 496017"/>
              <a:gd name="connsiteY0" fmla="*/ 0 h 893193"/>
              <a:gd name="connsiteX1" fmla="*/ 379561 w 496017"/>
              <a:gd name="connsiteY1" fmla="*/ 349729 h 893193"/>
              <a:gd name="connsiteX2" fmla="*/ 172527 w 496017"/>
              <a:gd name="connsiteY2" fmla="*/ 893193 h 893193"/>
              <a:gd name="connsiteX0" fmla="*/ 0 w 496017"/>
              <a:gd name="connsiteY0" fmla="*/ 0 h 893193"/>
              <a:gd name="connsiteX1" fmla="*/ 379561 w 496017"/>
              <a:gd name="connsiteY1" fmla="*/ 349729 h 893193"/>
              <a:gd name="connsiteX2" fmla="*/ 172527 w 496017"/>
              <a:gd name="connsiteY2" fmla="*/ 893193 h 893193"/>
              <a:gd name="connsiteX0" fmla="*/ 0 w 383874"/>
              <a:gd name="connsiteY0" fmla="*/ 0 h 901820"/>
              <a:gd name="connsiteX1" fmla="*/ 379561 w 383874"/>
              <a:gd name="connsiteY1" fmla="*/ 349729 h 901820"/>
              <a:gd name="connsiteX2" fmla="*/ 60384 w 383874"/>
              <a:gd name="connsiteY2" fmla="*/ 901820 h 901820"/>
              <a:gd name="connsiteX0" fmla="*/ 0 w 379561"/>
              <a:gd name="connsiteY0" fmla="*/ 0 h 901820"/>
              <a:gd name="connsiteX1" fmla="*/ 379561 w 379561"/>
              <a:gd name="connsiteY1" fmla="*/ 349729 h 901820"/>
              <a:gd name="connsiteX2" fmla="*/ 60384 w 379561"/>
              <a:gd name="connsiteY2" fmla="*/ 901820 h 901820"/>
              <a:gd name="connsiteX0" fmla="*/ 0 w 629727"/>
              <a:gd name="connsiteY0" fmla="*/ 0 h 901820"/>
              <a:gd name="connsiteX1" fmla="*/ 629727 w 629727"/>
              <a:gd name="connsiteY1" fmla="*/ 375608 h 901820"/>
              <a:gd name="connsiteX2" fmla="*/ 60384 w 629727"/>
              <a:gd name="connsiteY2" fmla="*/ 901820 h 901820"/>
              <a:gd name="connsiteX0" fmla="*/ 0 w 629727"/>
              <a:gd name="connsiteY0" fmla="*/ 0 h 901820"/>
              <a:gd name="connsiteX1" fmla="*/ 629727 w 629727"/>
              <a:gd name="connsiteY1" fmla="*/ 375608 h 901820"/>
              <a:gd name="connsiteX2" fmla="*/ 60384 w 629727"/>
              <a:gd name="connsiteY2" fmla="*/ 901820 h 901820"/>
              <a:gd name="connsiteX0" fmla="*/ 0 w 632602"/>
              <a:gd name="connsiteY0" fmla="*/ 0 h 901820"/>
              <a:gd name="connsiteX1" fmla="*/ 629727 w 632602"/>
              <a:gd name="connsiteY1" fmla="*/ 375608 h 901820"/>
              <a:gd name="connsiteX2" fmla="*/ 60384 w 632602"/>
              <a:gd name="connsiteY2" fmla="*/ 901820 h 901820"/>
              <a:gd name="connsiteX0" fmla="*/ 0 w 632602"/>
              <a:gd name="connsiteY0" fmla="*/ 0 h 867315"/>
              <a:gd name="connsiteX1" fmla="*/ 629727 w 632602"/>
              <a:gd name="connsiteY1" fmla="*/ 375608 h 867315"/>
              <a:gd name="connsiteX2" fmla="*/ 25878 w 632602"/>
              <a:gd name="connsiteY2" fmla="*/ 867315 h 867315"/>
              <a:gd name="connsiteX0" fmla="*/ 0 w 632602"/>
              <a:gd name="connsiteY0" fmla="*/ 0 h 867315"/>
              <a:gd name="connsiteX1" fmla="*/ 629727 w 632602"/>
              <a:gd name="connsiteY1" fmla="*/ 375608 h 867315"/>
              <a:gd name="connsiteX2" fmla="*/ 25878 w 632602"/>
              <a:gd name="connsiteY2" fmla="*/ 867315 h 867315"/>
              <a:gd name="connsiteX0" fmla="*/ 40946 w 673548"/>
              <a:gd name="connsiteY0" fmla="*/ 0 h 753373"/>
              <a:gd name="connsiteX1" fmla="*/ 670673 w 673548"/>
              <a:gd name="connsiteY1" fmla="*/ 375608 h 753373"/>
              <a:gd name="connsiteX2" fmla="*/ 0 w 673548"/>
              <a:gd name="connsiteY2" fmla="*/ 753373 h 753373"/>
              <a:gd name="connsiteX0" fmla="*/ 40946 w 670673"/>
              <a:gd name="connsiteY0" fmla="*/ 0 h 753373"/>
              <a:gd name="connsiteX1" fmla="*/ 670673 w 670673"/>
              <a:gd name="connsiteY1" fmla="*/ 375608 h 753373"/>
              <a:gd name="connsiteX2" fmla="*/ 0 w 670673"/>
              <a:gd name="connsiteY2" fmla="*/ 753373 h 753373"/>
              <a:gd name="connsiteX0" fmla="*/ 40946 w 670673"/>
              <a:gd name="connsiteY0" fmla="*/ 0 h 753373"/>
              <a:gd name="connsiteX1" fmla="*/ 670673 w 670673"/>
              <a:gd name="connsiteY1" fmla="*/ 375608 h 753373"/>
              <a:gd name="connsiteX2" fmla="*/ 0 w 670673"/>
              <a:gd name="connsiteY2" fmla="*/ 753373 h 753373"/>
              <a:gd name="connsiteX0" fmla="*/ 40946 w 670673"/>
              <a:gd name="connsiteY0" fmla="*/ 0 h 753373"/>
              <a:gd name="connsiteX1" fmla="*/ 670673 w 670673"/>
              <a:gd name="connsiteY1" fmla="*/ 375608 h 753373"/>
              <a:gd name="connsiteX2" fmla="*/ 0 w 670673"/>
              <a:gd name="connsiteY2" fmla="*/ 753373 h 753373"/>
              <a:gd name="connsiteX0" fmla="*/ 40946 w 670673"/>
              <a:gd name="connsiteY0" fmla="*/ 0 h 753373"/>
              <a:gd name="connsiteX1" fmla="*/ 670673 w 670673"/>
              <a:gd name="connsiteY1" fmla="*/ 375608 h 753373"/>
              <a:gd name="connsiteX2" fmla="*/ 0 w 670673"/>
              <a:gd name="connsiteY2" fmla="*/ 753373 h 753373"/>
              <a:gd name="connsiteX0" fmla="*/ 40946 w 670673"/>
              <a:gd name="connsiteY0" fmla="*/ 0 h 753373"/>
              <a:gd name="connsiteX1" fmla="*/ 670673 w 670673"/>
              <a:gd name="connsiteY1" fmla="*/ 375608 h 753373"/>
              <a:gd name="connsiteX2" fmla="*/ 0 w 670673"/>
              <a:gd name="connsiteY2" fmla="*/ 753373 h 753373"/>
              <a:gd name="connsiteX0" fmla="*/ 40946 w 670673"/>
              <a:gd name="connsiteY0" fmla="*/ 0 h 753373"/>
              <a:gd name="connsiteX1" fmla="*/ 670673 w 670673"/>
              <a:gd name="connsiteY1" fmla="*/ 375608 h 753373"/>
              <a:gd name="connsiteX2" fmla="*/ 0 w 670673"/>
              <a:gd name="connsiteY2" fmla="*/ 753373 h 753373"/>
              <a:gd name="connsiteX0" fmla="*/ 40946 w 673386"/>
              <a:gd name="connsiteY0" fmla="*/ 0 h 753373"/>
              <a:gd name="connsiteX1" fmla="*/ 670673 w 673386"/>
              <a:gd name="connsiteY1" fmla="*/ 375608 h 753373"/>
              <a:gd name="connsiteX2" fmla="*/ 0 w 673386"/>
              <a:gd name="connsiteY2" fmla="*/ 753373 h 75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3386" h="753373">
                <a:moveTo>
                  <a:pt x="40946" y="0"/>
                </a:moveTo>
                <a:cubicBezTo>
                  <a:pt x="381689" y="30911"/>
                  <a:pt x="673386" y="200697"/>
                  <a:pt x="670673" y="375608"/>
                </a:cubicBezTo>
                <a:cubicBezTo>
                  <a:pt x="660184" y="622619"/>
                  <a:pt x="209648" y="751835"/>
                  <a:pt x="0" y="753373"/>
                </a:cubicBezTo>
              </a:path>
            </a:pathLst>
          </a:custGeom>
          <a:ln w="31750">
            <a:solidFill>
              <a:srgbClr val="FF99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9900"/>
              </a:solidFill>
            </a:endParaRPr>
          </a:p>
        </p:txBody>
      </p:sp>
      <p:sp>
        <p:nvSpPr>
          <p:cNvPr id="119817" name="TextBox 11"/>
          <p:cNvSpPr txBox="1">
            <a:spLocks noChangeArrowheads="1"/>
          </p:cNvSpPr>
          <p:nvPr/>
        </p:nvSpPr>
        <p:spPr bwMode="auto">
          <a:xfrm>
            <a:off x="7232650" y="3384550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9900"/>
                </a:solidFill>
                <a:latin typeface="Calibri" pitchFamily="34" charset="0"/>
              </a:rPr>
              <a:t>P=0.02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57250"/>
          </a:xfrm>
        </p:spPr>
        <p:txBody>
          <a:bodyPr/>
          <a:lstStyle/>
          <a:p>
            <a:r>
              <a:rPr lang="en-US" altLang="en-US" sz="2800" dirty="0" smtClean="0"/>
              <a:t>VANISH Trial</a:t>
            </a:r>
            <a:br>
              <a:rPr lang="en-US" altLang="en-US" sz="2800" dirty="0" smtClean="0"/>
            </a:br>
            <a:r>
              <a:rPr lang="en-US" altLang="en-US" sz="1800" dirty="0" smtClean="0"/>
              <a:t>Primary Outcome: Death, VT Storm, Appropriate Shock</a:t>
            </a:r>
            <a:endParaRPr lang="en-US" altLang="en-US" sz="2800" dirty="0" smtClean="0"/>
          </a:p>
        </p:txBody>
      </p:sp>
      <p:graphicFrame>
        <p:nvGraphicFramePr>
          <p:cNvPr id="6" name="Chart 5"/>
          <p:cNvGraphicFramePr/>
          <p:nvPr/>
        </p:nvGraphicFramePr>
        <p:xfrm>
          <a:off x="878939" y="1995734"/>
          <a:ext cx="7218736" cy="354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84238" y="5470525"/>
          <a:ext cx="7186612" cy="701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2566"/>
                <a:gridCol w="1512970"/>
                <a:gridCol w="1512970"/>
                <a:gridCol w="1386891"/>
                <a:gridCol w="1386891"/>
                <a:gridCol w="504324"/>
              </a:tblGrid>
              <a:tr h="213553"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No. at Risk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06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Ablation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06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AAD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127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61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64" name="TextBox 7"/>
          <p:cNvSpPr txBox="1">
            <a:spLocks noChangeArrowheads="1"/>
          </p:cNvSpPr>
          <p:nvPr/>
        </p:nvSpPr>
        <p:spPr bwMode="auto">
          <a:xfrm>
            <a:off x="7116763" y="6400800"/>
            <a:ext cx="2027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/>
              <a:t>Sapp et al. NEJM 2016</a:t>
            </a:r>
            <a:endParaRPr lang="en-CA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498602"/>
            <a:ext cx="5658609" cy="488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18185"/>
            <a:ext cx="8229600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  <a:ea typeface="MS PGothic" pitchFamily="34" charset="-128"/>
                <a:cs typeface="Arial" charset="0"/>
              </a:defRPr>
            </a:lvl5pPr>
            <a:lvl6pPr marL="457142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6pPr>
            <a:lvl7pPr marL="914284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7pPr>
            <a:lvl8pPr marL="1371426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8pPr>
            <a:lvl9pPr marL="1828568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9915"/>
                </a:solidFill>
                <a:latin typeface="Arial Black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2800" kern="0" dirty="0" smtClean="0"/>
              <a:t>VANISH Trial</a:t>
            </a:r>
            <a:br>
              <a:rPr lang="en-US" altLang="en-US" sz="2800" kern="0" dirty="0" smtClean="0"/>
            </a:br>
            <a:r>
              <a:rPr lang="en-US" altLang="en-US" sz="1800" kern="0" dirty="0" smtClean="0"/>
              <a:t>Death, VT Storm, Appropriate Shock</a:t>
            </a:r>
            <a:endParaRPr lang="en-US" altLang="en-US" sz="2800" kern="0" dirty="0" smtClean="0"/>
          </a:p>
        </p:txBody>
      </p:sp>
      <p:sp>
        <p:nvSpPr>
          <p:cNvPr id="121859" name="TextBox 5"/>
          <p:cNvSpPr txBox="1">
            <a:spLocks noChangeArrowheads="1"/>
          </p:cNvSpPr>
          <p:nvPr/>
        </p:nvSpPr>
        <p:spPr bwMode="auto">
          <a:xfrm>
            <a:off x="7116763" y="6400800"/>
            <a:ext cx="2027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/>
              <a:t>Sapp et al. NEJM 2016</a:t>
            </a:r>
            <a:endParaRPr lang="en-CA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7" y="74612"/>
            <a:ext cx="3021013" cy="2897188"/>
          </a:xfrm>
        </p:spPr>
        <p:txBody>
          <a:bodyPr/>
          <a:lstStyle/>
          <a:p>
            <a:pPr>
              <a:defRPr/>
            </a:pPr>
            <a:r>
              <a:rPr lang="en-US" sz="2800" b="1" dirty="0" err="1" smtClean="0">
                <a:latin typeface="+mn-lt"/>
              </a:rPr>
              <a:t>Subgoup</a:t>
            </a:r>
            <a:r>
              <a:rPr lang="en-US" sz="2800" b="1" dirty="0" smtClean="0">
                <a:latin typeface="+mn-lt"/>
              </a:rPr>
              <a:t> 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Analysis</a:t>
            </a:r>
            <a:endParaRPr lang="en-CA" sz="2800" b="1" dirty="0">
              <a:latin typeface="+mn-lt"/>
            </a:endParaRPr>
          </a:p>
        </p:txBody>
      </p:sp>
      <p:pic>
        <p:nvPicPr>
          <p:cNvPr id="4" name="Picture 3" descr="HI-Forest_Plot-for-submission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2"/>
          <a:stretch>
            <a:fillRect/>
          </a:stretch>
        </p:blipFill>
        <p:spPr bwMode="auto">
          <a:xfrm>
            <a:off x="3144759" y="528973"/>
            <a:ext cx="5986012" cy="63290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I-Forest_Plot-for-submission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4909" r="4402" b="83981"/>
          <a:stretch>
            <a:fillRect/>
          </a:stretch>
        </p:blipFill>
        <p:spPr bwMode="auto">
          <a:xfrm>
            <a:off x="381000" y="4572000"/>
            <a:ext cx="8426450" cy="1141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1613" y="2935288"/>
            <a:ext cx="2846387" cy="24749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1800" b="0" smtClean="0"/>
              <a:t>Only significant interaction was the baseline antiarrhythmic drug (amiodarone vs. non-amiodarone)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179388" y="762000"/>
            <a:ext cx="8785225" cy="647700"/>
          </a:xfrm>
        </p:spPr>
        <p:txBody>
          <a:bodyPr/>
          <a:lstStyle/>
          <a:p>
            <a:r>
              <a:rPr lang="en-US" altLang="en-US" smtClean="0"/>
              <a:t>Final Remarks</a:t>
            </a:r>
            <a:endParaRPr lang="en-CA" altLang="en-US" smtClean="0"/>
          </a:p>
        </p:txBody>
      </p:sp>
      <p:sp>
        <p:nvSpPr>
          <p:cNvPr id="1239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b="0" smtClean="0"/>
              <a:t>Beta-blockers are particularly important in the treatment of patients with a long QT interval syndrome and catecholaminergic polymorphic VT (CPVT). </a:t>
            </a:r>
          </a:p>
          <a:p>
            <a:pPr>
              <a:spcAft>
                <a:spcPts val="1200"/>
              </a:spcAft>
            </a:pPr>
            <a:r>
              <a:rPr lang="en-US" altLang="en-US" b="0" smtClean="0"/>
              <a:t>The addition of flecainide may be useful in patients with CPVT or long QT syndrome type 3 who experience recurrence despite beta-blocker therapy.</a:t>
            </a:r>
          </a:p>
          <a:p>
            <a:pPr>
              <a:spcAft>
                <a:spcPts val="1200"/>
              </a:spcAft>
            </a:pPr>
            <a:r>
              <a:rPr lang="en-US" altLang="en-US" b="0" smtClean="0"/>
              <a:t>Quinidine has been shown to reduce the likelihood of ventricular arrhythmias recurrence in idiopathic VF, Brugada syndrome, and short QT syndrome.</a:t>
            </a:r>
            <a:endParaRPr lang="en-CA" altLang="en-US" b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>
          <a:xfrm>
            <a:off x="179388" y="762000"/>
            <a:ext cx="8785225" cy="647700"/>
          </a:xfrm>
        </p:spPr>
        <p:txBody>
          <a:bodyPr/>
          <a:lstStyle/>
          <a:p>
            <a:r>
              <a:rPr lang="en-US" altLang="en-US" smtClean="0"/>
              <a:t>Inappropriate ICD Shocks</a:t>
            </a:r>
            <a:endParaRPr lang="en-CA" altLang="en-US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47650" y="1752600"/>
            <a:ext cx="55435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281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23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65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07" indent="-22857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altLang="en-US" kern="0" dirty="0" smtClean="0">
                <a:latin typeface="Calibri" pitchFamily="34" charset="0"/>
              </a:rPr>
              <a:t>Telemetry (crash cart available/</a:t>
            </a:r>
            <a:r>
              <a:rPr lang="en-CA" altLang="en-US" kern="0" dirty="0" err="1" smtClean="0">
                <a:latin typeface="Calibri" pitchFamily="34" charset="0"/>
              </a:rPr>
              <a:t>defib</a:t>
            </a:r>
            <a:r>
              <a:rPr lang="en-CA" altLang="en-US" kern="0" dirty="0" smtClean="0">
                <a:latin typeface="Calibri" pitchFamily="34" charset="0"/>
              </a:rPr>
              <a:t> pads on)</a:t>
            </a:r>
          </a:p>
          <a:p>
            <a:pPr>
              <a:defRPr/>
            </a:pPr>
            <a:r>
              <a:rPr lang="en-CA" altLang="en-US" kern="0" dirty="0" smtClean="0">
                <a:latin typeface="Calibri" pitchFamily="34" charset="0"/>
              </a:rPr>
              <a:t>Apply magnet over ICD:</a:t>
            </a:r>
          </a:p>
          <a:p>
            <a:pPr lvl="1">
              <a:buFontTx/>
              <a:buNone/>
              <a:defRPr/>
            </a:pPr>
            <a:r>
              <a:rPr lang="en-CA" altLang="en-US" sz="2600" kern="0" dirty="0" smtClean="0">
                <a:solidFill>
                  <a:schemeClr val="bg2"/>
                </a:solidFill>
                <a:latin typeface="Calibri" pitchFamily="34" charset="0"/>
              </a:rPr>
              <a:t>- Recurrent ICD shocks due to  </a:t>
            </a:r>
            <a:r>
              <a:rPr lang="en-CA" altLang="en-US" sz="2600" kern="0" dirty="0" err="1" smtClean="0">
                <a:solidFill>
                  <a:schemeClr val="bg2"/>
                </a:solidFill>
                <a:latin typeface="Calibri" pitchFamily="34" charset="0"/>
              </a:rPr>
              <a:t>AFib</a:t>
            </a:r>
            <a:r>
              <a:rPr lang="en-CA" altLang="en-US" sz="2600" kern="0" dirty="0" smtClean="0">
                <a:solidFill>
                  <a:schemeClr val="bg2"/>
                </a:solidFill>
                <a:latin typeface="Calibri" pitchFamily="34" charset="0"/>
              </a:rPr>
              <a:t>/SVT/VT on telemetry that is hemodynamically tolerated</a:t>
            </a:r>
          </a:p>
          <a:p>
            <a:pPr lvl="1">
              <a:buFontTx/>
              <a:buNone/>
              <a:defRPr/>
            </a:pPr>
            <a:r>
              <a:rPr lang="en-CA" altLang="en-US" sz="2600" kern="0" dirty="0" smtClean="0">
                <a:solidFill>
                  <a:schemeClr val="bg2"/>
                </a:solidFill>
                <a:latin typeface="Calibri" pitchFamily="34" charset="0"/>
              </a:rPr>
              <a:t>- Recurrent ICD shocks correlating with SR on telemetry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CA" altLang="en-US" kern="0" dirty="0" smtClean="0">
                <a:solidFill>
                  <a:srgbClr val="FF0000"/>
                </a:solidFill>
                <a:latin typeface="Calibri" pitchFamily="34" charset="0"/>
              </a:rPr>
              <a:t>Prior to ICD interrogation!</a:t>
            </a:r>
          </a:p>
          <a:p>
            <a:pPr>
              <a:defRPr/>
            </a:pPr>
            <a:endParaRPr lang="en-CA" altLang="en-US" kern="0" dirty="0" smtClean="0">
              <a:latin typeface="Calibri" pitchFamily="34" charset="0"/>
            </a:endParaRPr>
          </a:p>
          <a:p>
            <a:pPr lvl="1">
              <a:buFontTx/>
              <a:buNone/>
              <a:defRPr/>
            </a:pPr>
            <a:endParaRPr lang="en-CA" altLang="en-US" sz="2400" kern="0" dirty="0" smtClean="0">
              <a:solidFill>
                <a:schemeClr val="bg2"/>
              </a:solidFill>
            </a:endParaRPr>
          </a:p>
        </p:txBody>
      </p:sp>
      <p:pic>
        <p:nvPicPr>
          <p:cNvPr id="1249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84326"/>
            <a:ext cx="3089275" cy="456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1_ccs_powerpoint">
  <a:themeElements>
    <a:clrScheme name="1_ccs_powerpo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cs_powerpoint">
      <a:majorFont>
        <a:latin typeface="Arial Black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cs_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s_powerpoi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cs_powerpoint">
  <a:themeElements>
    <a:clrScheme name="1_ccs_powerpo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cs_powerpoint">
      <a:majorFont>
        <a:latin typeface="Arial Black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cs_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s_powerpoi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s_powerpoi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cs_powerpoint">
  <a:themeElements>
    <a:clrScheme name="2_ccs_powerpo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ccs_powerpoint">
      <a:majorFont>
        <a:latin typeface="Arial Black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cs_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cs_powerpoi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cs_powerpoi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cs_powerpoi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cs_powerpoi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cs_powerpoi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cs_powerpoi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ord Document" ma:contentTypeID="0x010100935D0C9192AD5541BC2BCE45FD8F6CAB00545FEA96FB380549966595477EE9F07D" ma:contentTypeVersion="8" ma:contentTypeDescription="blank word document" ma:contentTypeScope="" ma:versionID="4a0ba25da143398589febee280ceea40">
  <xsd:schema xmlns:xsd="http://www.w3.org/2001/XMLSchema" xmlns:p="http://schemas.microsoft.com/office/2006/metadata/properties" xmlns:ns2="37e23d34-38a2-48aa-9cf4-399f328ef37b" targetNamespace="http://schemas.microsoft.com/office/2006/metadata/properties" ma:root="true" ma:fieldsID="0dc23336597a587882cab6ea5133412a" ns2:_="">
    <xsd:import namespace="37e23d34-38a2-48aa-9cf4-399f328ef37b"/>
    <xsd:element name="properties">
      <xsd:complexType>
        <xsd:sequence>
          <xsd:element name="documentManagement">
            <xsd:complexType>
              <xsd:all>
                <xsd:element ref="ns2:CCSYear" minOccurs="0"/>
                <xsd:element ref="ns2:CCSDocument_x0020_Group" minOccurs="0"/>
                <xsd:element ref="ns2:CCSDocument_x0020_Typ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7e23d34-38a2-48aa-9cf4-399f328ef37b" elementFormDefault="qualified">
    <xsd:import namespace="http://schemas.microsoft.com/office/2006/documentManagement/types"/>
    <xsd:element name="CCSYear" ma:index="8" nillable="true" ma:displayName="Year" ma:description="Identifies the year that the document relates to" ma:format="Dropdown" ma:internalName="CCSYear">
      <xsd:simpleType>
        <xsd:restriction base="dms:Choice">
          <xsd:enumeration value="Prior to 2008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08-2009"/>
          <xsd:enumeration value="2009-2010"/>
          <xsd:enumeration value="2010-2011"/>
          <xsd:enumeration value="2011-2012"/>
          <xsd:enumeration value="2012-2013"/>
          <xsd:enumeration value="2013-2014"/>
          <xsd:enumeration value="2014-2015"/>
          <xsd:enumeration value="2015-2016"/>
        </xsd:restriction>
      </xsd:simpleType>
    </xsd:element>
    <xsd:element name="CCSDocument_x0020_Group" ma:index="9" nillable="true" ma:displayName="Document Group" ma:description="Identifies the document group (information type) that the document belongs with&#10;" ma:format="Dropdown" ma:internalName="CCSDocument_x0020_Group">
      <xsd:simpleType>
        <xsd:restriction base="dms:Choice">
          <xsd:enumeration value="Unassigned"/>
          <xsd:enumeration value="Committee"/>
          <xsd:enumeration value="Draft"/>
          <xsd:enumeration value="External"/>
          <xsd:enumeration value="Internal"/>
          <xsd:enumeration value="Media inquiry"/>
          <xsd:enumeration value="Media Release"/>
          <xsd:enumeration value="Meeting Logistics"/>
          <xsd:enumeration value="Meeting Material"/>
          <xsd:enumeration value="Package"/>
          <xsd:enumeration value="Speaker"/>
          <xsd:enumeration value="Status"/>
        </xsd:restriction>
      </xsd:simpleType>
    </xsd:element>
    <xsd:element name="CCSDocument_x0020_Type" ma:index="10" nillable="true" ma:displayName="Document Type" ma:format="Dropdown" ma:internalName="CCSDocument_x0020_Type">
      <xsd:simpleType>
        <xsd:restriction base="dms:Choice">
          <xsd:enumeration value="Administration"/>
          <xsd:enumeration value="Communication"/>
          <xsd:enumeration value="Configuration"/>
          <xsd:enumeration value="Contract/Legal"/>
          <xsd:enumeration value="Financial"/>
          <xsd:enumeration value="Guideline"/>
          <xsd:enumeration value="List"/>
          <xsd:enumeration value="Meeting"/>
          <xsd:enumeration value="Other"/>
          <xsd:enumeration value="Policy/Procedure"/>
          <xsd:enumeration value="Position Statement"/>
          <xsd:enumeration value="Presentation/Speech"/>
          <xsd:enumeration value="Report"/>
          <xsd:enumeration value="Status"/>
          <xsd:enumeration value="Survey/Evaluation"/>
          <xsd:enumeration value="TO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SDocument_x0020_Type xmlns="37e23d34-38a2-48aa-9cf4-399f328ef37b" xsi:nil="true"/>
    <CCSDocument_x0020_Group xmlns="37e23d34-38a2-48aa-9cf4-399f328ef37b" xsi:nil="true"/>
    <CCSYear xmlns="37e23d34-38a2-48aa-9cf4-399f328ef37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D5F8E3-725D-498B-8551-F17AFBA600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e23d34-38a2-48aa-9cf4-399f328ef37b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AD98D99-CED4-4301-AB2D-045F02A913FD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37e23d34-38a2-48aa-9cf4-399f328ef37b"/>
    <ds:schemaRef ds:uri="http://purl.org/dc/dcmitype/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B488022-A86B-4D2C-8F1D-3BA3468EE0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3895</TotalTime>
  <Words>3654</Words>
  <Application>Microsoft Office PowerPoint</Application>
  <PresentationFormat>On-screen Show (4:3)</PresentationFormat>
  <Paragraphs>645</Paragraphs>
  <Slides>98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01" baseType="lpstr">
      <vt:lpstr>1_ccs_powerpoint</vt:lpstr>
      <vt:lpstr>3_ccs_powerpoint</vt:lpstr>
      <vt:lpstr>2_ccs_powerpoint</vt:lpstr>
      <vt:lpstr>PowerPoint Presentation</vt:lpstr>
      <vt:lpstr>CCS/CHRS 2016 Implantable Cardioverter-Defibrillator (ICD) Guidelines </vt:lpstr>
      <vt:lpstr>Overview</vt:lpstr>
      <vt:lpstr>Primary Prevention</vt:lpstr>
      <vt:lpstr>PowerPoint Presentation</vt:lpstr>
      <vt:lpstr>PowerPoint Presentation</vt:lpstr>
      <vt:lpstr>PowerPoint Presentation</vt:lpstr>
      <vt:lpstr>Recommendation 1</vt:lpstr>
      <vt:lpstr>Recommendation 2</vt:lpstr>
      <vt:lpstr>Recommendation 3</vt:lpstr>
      <vt:lpstr>Recommendation 4</vt:lpstr>
      <vt:lpstr>Summary - What is new since 2005 ?</vt:lpstr>
      <vt:lpstr>What is Next?</vt:lpstr>
      <vt:lpstr>Stratification, Risk Scores, Withholding, Downgrade of ICDs</vt:lpstr>
      <vt:lpstr>Prediction of degree of benefit from ICD implantation</vt:lpstr>
      <vt:lpstr>Recommendation 5</vt:lpstr>
      <vt:lpstr>Practical Tip</vt:lpstr>
      <vt:lpstr>PowerPoint Presentation</vt:lpstr>
      <vt:lpstr>Pooled Analysis from Five RCTs: effect of age on ICD versus no ICD</vt:lpstr>
      <vt:lpstr>PowerPoint Presentation</vt:lpstr>
      <vt:lpstr>Seattle Heart Failure Model:  applied to SCD-HeFT</vt:lpstr>
      <vt:lpstr>Use of Risk Scores</vt:lpstr>
      <vt:lpstr>Frailty Scale</vt:lpstr>
      <vt:lpstr>Mortality according to Frailty Scale in Octagenarians</vt:lpstr>
      <vt:lpstr>Patient goals of therapy</vt:lpstr>
      <vt:lpstr>At time of initial implant or device replacement…</vt:lpstr>
      <vt:lpstr>Recommendation 6</vt:lpstr>
      <vt:lpstr>Summary</vt:lpstr>
      <vt:lpstr>Secondary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Device Selection</vt:lpstr>
      <vt:lpstr>ICDs in End Stage Heart Failure</vt:lpstr>
      <vt:lpstr>Nomenclature of ICD Systems</vt:lpstr>
      <vt:lpstr>Single Vs. Dual Chamber ICD</vt:lpstr>
      <vt:lpstr>Single Vs. Dual Chamber ICD</vt:lpstr>
      <vt:lpstr>High Voltage ICD Lead Choice</vt:lpstr>
      <vt:lpstr>ICD Generator Location</vt:lpstr>
      <vt:lpstr>Summary</vt:lpstr>
      <vt:lpstr>Infection Prevention Strategy Defibrillation Threshold Testing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TRIAL</vt:lpstr>
      <vt:lpstr>PowerPoint Presentation</vt:lpstr>
      <vt:lpstr>PowerPoint Presentation</vt:lpstr>
      <vt:lpstr>PowerPoint Presentation</vt:lpstr>
      <vt:lpstr>PowerPoint Presentation</vt:lpstr>
      <vt:lpstr>Subcutaneous ICD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STUDIES: SAFETY AND EFFICACY</vt:lpstr>
      <vt:lpstr>PowerPoint Presentation</vt:lpstr>
      <vt:lpstr>GUIDELINES</vt:lpstr>
      <vt:lpstr>PowerPoint Presentation</vt:lpstr>
      <vt:lpstr>PATIENTS WHO NEED AN ICD SHOULD NOT RECEIVE A S-ICD IF:</vt:lpstr>
      <vt:lpstr>PowerPoint Presentation</vt:lpstr>
      <vt:lpstr>STUDIES: INAPPROPRIATE THERAPIES</vt:lpstr>
      <vt:lpstr>PowerPoint Presentation</vt:lpstr>
      <vt:lpstr>GUIDELINES</vt:lpstr>
      <vt:lpstr>ONGOING STUDIES:</vt:lpstr>
      <vt:lpstr>ICD Programming</vt:lpstr>
      <vt:lpstr>ICD Programming</vt:lpstr>
      <vt:lpstr>ICD Bradycardia programming</vt:lpstr>
      <vt:lpstr>ICD Bradycardia programming</vt:lpstr>
      <vt:lpstr>ICD Tachycardia programming: Detection duration</vt:lpstr>
      <vt:lpstr>ICD Tachycardia programming: Detection rate</vt:lpstr>
      <vt:lpstr>ICD Tachycardia programming: SVT Discriminators</vt:lpstr>
      <vt:lpstr>Table of shock reduction study programming – detection programming</vt:lpstr>
      <vt:lpstr>Table of shock reduction study programming – detection delay</vt:lpstr>
      <vt:lpstr>Table of shock reduction study programming – detection delay (Primary prevention patients)</vt:lpstr>
      <vt:lpstr>ICD Tachycardia programming: ATP therapies</vt:lpstr>
      <vt:lpstr>ICD Tachycardia programming: Shock therapies</vt:lpstr>
      <vt:lpstr>ICD Tachycardia programming: Conclusions</vt:lpstr>
      <vt:lpstr> Recurrent Ventricular Arrhythmias, VT Storm and Appropriate ICD Shocks</vt:lpstr>
      <vt:lpstr>Causes of ICD Shocks</vt:lpstr>
      <vt:lpstr>VT/VF Predicts Mortality in Patients with  Heart failure – MADIT II </vt:lpstr>
      <vt:lpstr>Prognostic Importance of ICD shocks</vt:lpstr>
      <vt:lpstr>PowerPoint Presentation</vt:lpstr>
      <vt:lpstr>Early ICD Interrogation</vt:lpstr>
      <vt:lpstr>PowerPoint Presentation</vt:lpstr>
      <vt:lpstr>Ventricular Tachycardia (Electrical) Storm</vt:lpstr>
      <vt:lpstr>PowerPoint Presentation</vt:lpstr>
      <vt:lpstr>Management of Appropriate ICD Shocks</vt:lpstr>
      <vt:lpstr>PowerPoint Presentation</vt:lpstr>
      <vt:lpstr>VANISH Trial Primary Outcome: Death, VT Storm, Appropriate Shock</vt:lpstr>
      <vt:lpstr>PowerPoint Presentation</vt:lpstr>
      <vt:lpstr>Subgoup  Analysis</vt:lpstr>
      <vt:lpstr>Final Remarks</vt:lpstr>
      <vt:lpstr>Inappropriate ICD Shocks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SUNERGIA</dc:creator>
  <cp:lastModifiedBy>Kaytlin Sadler</cp:lastModifiedBy>
  <cp:revision>189</cp:revision>
  <cp:lastPrinted>1601-01-01T00:00:00Z</cp:lastPrinted>
  <dcterms:created xsi:type="dcterms:W3CDTF">2010-12-15T13:39:09Z</dcterms:created>
  <dcterms:modified xsi:type="dcterms:W3CDTF">2016-11-18T17:55:08Z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0x010100935D0C9192AD5541BC2BCE45FD8F6CAB001112BFF5F765F2458296B0BF3E5FE6B6</vt:lpwstr>
  </property>
</Properties>
</file>