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8" r:id="rId5"/>
    <p:sldId id="256" r:id="rId6"/>
    <p:sldId id="261" r:id="rId7"/>
    <p:sldId id="260" r:id="rId8"/>
    <p:sldId id="257" r:id="rId9"/>
    <p:sldId id="259"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yn Gall Casey" initials="CGC" lastIdx="28" clrIdx="0">
    <p:extLst>
      <p:ext uri="{19B8F6BF-5375-455C-9EA6-DF929625EA0E}">
        <p15:presenceInfo xmlns:p15="http://schemas.microsoft.com/office/powerpoint/2012/main" userId="S::gallcasey@ccs.ca::3a450f04-46b2-44b0-b785-4f1db60eb51c" providerId="AD"/>
      </p:ext>
    </p:extLst>
  </p:cmAuthor>
  <p:cmAuthor id="2" name="Anastasia Nikolakakis" initials="AN" lastIdx="35" clrIdx="1">
    <p:extLst>
      <p:ext uri="{19B8F6BF-5375-455C-9EA6-DF929625EA0E}">
        <p15:presenceInfo xmlns:p15="http://schemas.microsoft.com/office/powerpoint/2012/main" userId="9b9d747ed77583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5D98"/>
    <a:srgbClr val="9CBCCD"/>
    <a:srgbClr val="ED6F6F"/>
    <a:srgbClr val="AB1515"/>
    <a:srgbClr val="EC6262"/>
    <a:srgbClr val="F2CE6D"/>
    <a:srgbClr val="CCE7B8"/>
    <a:srgbClr val="F61821"/>
    <a:srgbClr val="80C34D"/>
    <a:srgbClr val="FDF6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D1ABE0-DF20-4BAA-90B2-120CE6269B7C}" v="7" dt="2021-09-28T19:05:16.2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988" autoAdjust="0"/>
    <p:restoredTop sz="89942" autoAdjust="0"/>
  </p:normalViewPr>
  <p:slideViewPr>
    <p:cSldViewPr snapToGrid="0">
      <p:cViewPr varScale="1">
        <p:scale>
          <a:sx n="63" d="100"/>
          <a:sy n="63" d="100"/>
        </p:scale>
        <p:origin x="141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a Monger" userId="8479070c-c2f2-4c57-b02e-5ccecd05e68a" providerId="ADAL" clId="{9FD1ABE0-DF20-4BAA-90B2-120CE6269B7C}"/>
    <pc:docChg chg="custSel modSld">
      <pc:chgData name="Sophia Monger" userId="8479070c-c2f2-4c57-b02e-5ccecd05e68a" providerId="ADAL" clId="{9FD1ABE0-DF20-4BAA-90B2-120CE6269B7C}" dt="2021-09-28T19:05:16.292" v="27"/>
      <pc:docMkLst>
        <pc:docMk/>
      </pc:docMkLst>
      <pc:sldChg chg="addSp delSp modSp mod delCm">
        <pc:chgData name="Sophia Monger" userId="8479070c-c2f2-4c57-b02e-5ccecd05e68a" providerId="ADAL" clId="{9FD1ABE0-DF20-4BAA-90B2-120CE6269B7C}" dt="2021-09-28T19:04:22.076" v="20"/>
        <pc:sldMkLst>
          <pc:docMk/>
          <pc:sldMk cId="3510334967" sldId="256"/>
        </pc:sldMkLst>
        <pc:picChg chg="add del mod">
          <ac:chgData name="Sophia Monger" userId="8479070c-c2f2-4c57-b02e-5ccecd05e68a" providerId="ADAL" clId="{9FD1ABE0-DF20-4BAA-90B2-120CE6269B7C}" dt="2021-09-28T19:04:09.423" v="18" actId="478"/>
          <ac:picMkLst>
            <pc:docMk/>
            <pc:sldMk cId="3510334967" sldId="256"/>
            <ac:picMk id="5" creationId="{1CA2D346-865E-4B26-A407-5DD1FDC47463}"/>
          </ac:picMkLst>
        </pc:picChg>
        <pc:picChg chg="del">
          <ac:chgData name="Sophia Monger" userId="8479070c-c2f2-4c57-b02e-5ccecd05e68a" providerId="ADAL" clId="{9FD1ABE0-DF20-4BAA-90B2-120CE6269B7C}" dt="2021-09-28T19:03:58.577" v="12" actId="478"/>
          <ac:picMkLst>
            <pc:docMk/>
            <pc:sldMk cId="3510334967" sldId="256"/>
            <ac:picMk id="35" creationId="{3106BBE2-7ADF-4001-B4A9-3FE64CC5D9CB}"/>
          </ac:picMkLst>
        </pc:picChg>
        <pc:picChg chg="add mod">
          <ac:chgData name="Sophia Monger" userId="8479070c-c2f2-4c57-b02e-5ccecd05e68a" providerId="ADAL" clId="{9FD1ABE0-DF20-4BAA-90B2-120CE6269B7C}" dt="2021-09-28T19:04:22.076" v="20"/>
          <ac:picMkLst>
            <pc:docMk/>
            <pc:sldMk cId="3510334967" sldId="256"/>
            <ac:picMk id="112" creationId="{AD99FDD7-1886-4197-B6A6-F3466063F514}"/>
          </ac:picMkLst>
        </pc:picChg>
      </pc:sldChg>
      <pc:sldChg chg="addSp delSp modSp mod">
        <pc:chgData name="Sophia Monger" userId="8479070c-c2f2-4c57-b02e-5ccecd05e68a" providerId="ADAL" clId="{9FD1ABE0-DF20-4BAA-90B2-120CE6269B7C}" dt="2021-09-28T19:05:16.292" v="27"/>
        <pc:sldMkLst>
          <pc:docMk/>
          <pc:sldMk cId="2156780448" sldId="257"/>
        </pc:sldMkLst>
        <pc:picChg chg="del">
          <ac:chgData name="Sophia Monger" userId="8479070c-c2f2-4c57-b02e-5ccecd05e68a" providerId="ADAL" clId="{9FD1ABE0-DF20-4BAA-90B2-120CE6269B7C}" dt="2021-09-28T19:05:14.406" v="26" actId="478"/>
          <ac:picMkLst>
            <pc:docMk/>
            <pc:sldMk cId="2156780448" sldId="257"/>
            <ac:picMk id="5" creationId="{6CB1E58C-75AB-4556-96DB-DCB98F29D1B1}"/>
          </ac:picMkLst>
        </pc:picChg>
        <pc:picChg chg="add mod">
          <ac:chgData name="Sophia Monger" userId="8479070c-c2f2-4c57-b02e-5ccecd05e68a" providerId="ADAL" clId="{9FD1ABE0-DF20-4BAA-90B2-120CE6269B7C}" dt="2021-09-28T19:05:16.292" v="27"/>
          <ac:picMkLst>
            <pc:docMk/>
            <pc:sldMk cId="2156780448" sldId="257"/>
            <ac:picMk id="40" creationId="{ACA0DA2F-EB5F-4E51-8D33-9D11D3629E38}"/>
          </ac:picMkLst>
        </pc:picChg>
      </pc:sldChg>
      <pc:sldChg chg="addSp delSp modSp mod delCm">
        <pc:chgData name="Sophia Monger" userId="8479070c-c2f2-4c57-b02e-5ccecd05e68a" providerId="ADAL" clId="{9FD1ABE0-DF20-4BAA-90B2-120CE6269B7C}" dt="2021-09-28T19:04:14.765" v="19" actId="14100"/>
        <pc:sldMkLst>
          <pc:docMk/>
          <pc:sldMk cId="678509611" sldId="258"/>
        </pc:sldMkLst>
        <pc:picChg chg="add mod">
          <ac:chgData name="Sophia Monger" userId="8479070c-c2f2-4c57-b02e-5ccecd05e68a" providerId="ADAL" clId="{9FD1ABE0-DF20-4BAA-90B2-120CE6269B7C}" dt="2021-09-28T19:04:14.765" v="19" actId="14100"/>
          <ac:picMkLst>
            <pc:docMk/>
            <pc:sldMk cId="678509611" sldId="258"/>
            <ac:picMk id="3" creationId="{4036A5A2-0611-471B-ABEE-9931BEB9DBB4}"/>
          </ac:picMkLst>
        </pc:picChg>
        <pc:picChg chg="del">
          <ac:chgData name="Sophia Monger" userId="8479070c-c2f2-4c57-b02e-5ccecd05e68a" providerId="ADAL" clId="{9FD1ABE0-DF20-4BAA-90B2-120CE6269B7C}" dt="2021-09-28T19:01:18.285" v="1" actId="478"/>
          <ac:picMkLst>
            <pc:docMk/>
            <pc:sldMk cId="678509611" sldId="258"/>
            <ac:picMk id="5" creationId="{38BF302B-6D85-4CA2-A252-47834D72BC9B}"/>
          </ac:picMkLst>
        </pc:picChg>
      </pc:sldChg>
      <pc:sldChg chg="addSp delSp modSp mod">
        <pc:chgData name="Sophia Monger" userId="8479070c-c2f2-4c57-b02e-5ccecd05e68a" providerId="ADAL" clId="{9FD1ABE0-DF20-4BAA-90B2-120CE6269B7C}" dt="2021-09-28T19:05:06.538" v="25"/>
        <pc:sldMkLst>
          <pc:docMk/>
          <pc:sldMk cId="2908738991" sldId="260"/>
        </pc:sldMkLst>
        <pc:picChg chg="del">
          <ac:chgData name="Sophia Monger" userId="8479070c-c2f2-4c57-b02e-5ccecd05e68a" providerId="ADAL" clId="{9FD1ABE0-DF20-4BAA-90B2-120CE6269B7C}" dt="2021-09-28T19:05:05.267" v="24" actId="478"/>
          <ac:picMkLst>
            <pc:docMk/>
            <pc:sldMk cId="2908738991" sldId="260"/>
            <ac:picMk id="5" creationId="{6CB1E58C-75AB-4556-96DB-DCB98F29D1B1}"/>
          </ac:picMkLst>
        </pc:picChg>
        <pc:picChg chg="add mod">
          <ac:chgData name="Sophia Monger" userId="8479070c-c2f2-4c57-b02e-5ccecd05e68a" providerId="ADAL" clId="{9FD1ABE0-DF20-4BAA-90B2-120CE6269B7C}" dt="2021-09-28T19:05:06.538" v="25"/>
          <ac:picMkLst>
            <pc:docMk/>
            <pc:sldMk cId="2908738991" sldId="260"/>
            <ac:picMk id="53" creationId="{5BD98B02-38A9-4C62-82B2-7F6A7788B758}"/>
          </ac:picMkLst>
        </pc:picChg>
      </pc:sldChg>
      <pc:sldChg chg="addSp delSp modSp mod modCm">
        <pc:chgData name="Sophia Monger" userId="8479070c-c2f2-4c57-b02e-5ccecd05e68a" providerId="ADAL" clId="{9FD1ABE0-DF20-4BAA-90B2-120CE6269B7C}" dt="2021-09-28T19:05:02.389" v="23"/>
        <pc:sldMkLst>
          <pc:docMk/>
          <pc:sldMk cId="985821330" sldId="261"/>
        </pc:sldMkLst>
        <pc:picChg chg="del">
          <ac:chgData name="Sophia Monger" userId="8479070c-c2f2-4c57-b02e-5ccecd05e68a" providerId="ADAL" clId="{9FD1ABE0-DF20-4BAA-90B2-120CE6269B7C}" dt="2021-09-28T19:04:26.185" v="21" actId="478"/>
          <ac:picMkLst>
            <pc:docMk/>
            <pc:sldMk cId="985821330" sldId="261"/>
            <ac:picMk id="5" creationId="{6CB1E58C-75AB-4556-96DB-DCB98F29D1B1}"/>
          </ac:picMkLst>
        </pc:picChg>
        <pc:picChg chg="add mod">
          <ac:chgData name="Sophia Monger" userId="8479070c-c2f2-4c57-b02e-5ccecd05e68a" providerId="ADAL" clId="{9FD1ABE0-DF20-4BAA-90B2-120CE6269B7C}" dt="2021-09-28T19:04:27.579" v="22"/>
          <ac:picMkLst>
            <pc:docMk/>
            <pc:sldMk cId="985821330" sldId="261"/>
            <ac:picMk id="25" creationId="{74B56778-C5E4-4C74-B462-8472FBE7C82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7A8B1B-FA4D-4922-9E44-E35AC91FA2E1}" type="datetimeFigureOut">
              <a:rPr lang="fr-CA" smtClean="0"/>
              <a:t>2021-11-18</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6F0F0D-29F6-4772-A07B-5869E313D2B5}" type="slidenum">
              <a:rPr lang="fr-CA" smtClean="0"/>
              <a:t>‹#›</a:t>
            </a:fld>
            <a:endParaRPr lang="fr-CA"/>
          </a:p>
        </p:txBody>
      </p:sp>
    </p:spTree>
    <p:extLst>
      <p:ext uri="{BB962C8B-B14F-4D97-AF65-F5344CB8AC3E}">
        <p14:creationId xmlns:p14="http://schemas.microsoft.com/office/powerpoint/2010/main" val="3959600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this virtual session entitled, </a:t>
            </a:r>
            <a:r>
              <a:rPr lang="en-US" i="1" dirty="0"/>
              <a:t>Heart Failure and Cardiomyopathies – Session 633: Diabetes and Heart Failure</a:t>
            </a:r>
            <a:r>
              <a:rPr lang="en-US" dirty="0"/>
              <a:t>, Dr. </a:t>
            </a:r>
            <a:r>
              <a:rPr lang="en-US" dirty="0" err="1"/>
              <a:t>Biykem</a:t>
            </a:r>
            <a:r>
              <a:rPr lang="en-US" dirty="0"/>
              <a:t> Bozkurt. Dr. </a:t>
            </a:r>
            <a:r>
              <a:rPr lang="en-US" dirty="0" err="1"/>
              <a:t>Nosheen</a:t>
            </a:r>
            <a:r>
              <a:rPr lang="en-US" dirty="0"/>
              <a:t> Reza, and Glenn Herrington, PharmD, explore a number of key developments with regard to the prevention and management of heart failure (HF) in patients with diabetes. The session begins with an overview of the risk of HF among patients with diabetes, the </a:t>
            </a:r>
            <a:r>
              <a:rPr lang="en-US" b="0" i="0" dirty="0">
                <a:solidFill>
                  <a:srgbClr val="3C4043"/>
                </a:solidFill>
                <a:effectLst/>
                <a:latin typeface="arial" panose="020B0604020202020204" pitchFamily="34" charset="0"/>
              </a:rPr>
              <a:t>incidence of diabetes in patients hospitalized with HF, and the new guidelines for the prevention of HF in patients with diabetes</a:t>
            </a:r>
            <a:r>
              <a:rPr lang="en-US" dirty="0"/>
              <a:t>. The session then delves into the management of diabetes among patients with Stage C </a:t>
            </a:r>
            <a:r>
              <a:rPr lang="en-US" baseline="0" dirty="0" err="1"/>
              <a:t>HFrEF</a:t>
            </a:r>
            <a:r>
              <a:rPr lang="en-US" dirty="0"/>
              <a:t>, and how to safely use SGLT2i’s in patients with HF, including clinical pearls for the initiation, follow-up, and monitoring of SGLT2i’s.</a:t>
            </a:r>
          </a:p>
          <a:p>
            <a:endParaRPr lang="en-US" dirty="0"/>
          </a:p>
        </p:txBody>
      </p:sp>
      <p:sp>
        <p:nvSpPr>
          <p:cNvPr id="4" name="Slide Number Placeholder 3"/>
          <p:cNvSpPr>
            <a:spLocks noGrp="1"/>
          </p:cNvSpPr>
          <p:nvPr>
            <p:ph type="sldNum" sz="quarter" idx="5"/>
          </p:nvPr>
        </p:nvSpPr>
        <p:spPr/>
        <p:txBody>
          <a:bodyPr/>
          <a:lstStyle/>
          <a:p>
            <a:fld id="{436F0F0D-29F6-4772-A07B-5869E313D2B5}" type="slidenum">
              <a:rPr lang="fr-CA" smtClean="0"/>
              <a:t>1</a:t>
            </a:fld>
            <a:endParaRPr lang="fr-CA"/>
          </a:p>
        </p:txBody>
      </p:sp>
    </p:spTree>
    <p:extLst>
      <p:ext uri="{BB962C8B-B14F-4D97-AF65-F5344CB8AC3E}">
        <p14:creationId xmlns:p14="http://schemas.microsoft.com/office/powerpoint/2010/main" val="3550287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a:p>
            <a:endParaRPr lang="fr-CA" dirty="0"/>
          </a:p>
        </p:txBody>
      </p:sp>
      <p:sp>
        <p:nvSpPr>
          <p:cNvPr id="4" name="Espace réservé du numéro de diapositive 3"/>
          <p:cNvSpPr>
            <a:spLocks noGrp="1"/>
          </p:cNvSpPr>
          <p:nvPr>
            <p:ph type="sldNum" sz="quarter" idx="5"/>
          </p:nvPr>
        </p:nvSpPr>
        <p:spPr/>
        <p:txBody>
          <a:bodyPr/>
          <a:lstStyle/>
          <a:p>
            <a:fld id="{436F0F0D-29F6-4772-A07B-5869E313D2B5}" type="slidenum">
              <a:rPr lang="fr-CA" smtClean="0"/>
              <a:t>2</a:t>
            </a:fld>
            <a:endParaRPr lang="fr-CA"/>
          </a:p>
        </p:txBody>
      </p:sp>
    </p:spTree>
    <p:extLst>
      <p:ext uri="{BB962C8B-B14F-4D97-AF65-F5344CB8AC3E}">
        <p14:creationId xmlns:p14="http://schemas.microsoft.com/office/powerpoint/2010/main" val="168732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36F0F0D-29F6-4772-A07B-5869E313D2B5}" type="slidenum">
              <a:rPr lang="fr-CA" smtClean="0"/>
              <a:t>3</a:t>
            </a:fld>
            <a:endParaRPr lang="fr-CA"/>
          </a:p>
        </p:txBody>
      </p:sp>
    </p:spTree>
    <p:extLst>
      <p:ext uri="{BB962C8B-B14F-4D97-AF65-F5344CB8AC3E}">
        <p14:creationId xmlns:p14="http://schemas.microsoft.com/office/powerpoint/2010/main" val="1593484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36F0F0D-29F6-4772-A07B-5869E313D2B5}" type="slidenum">
              <a:rPr lang="fr-CA" smtClean="0"/>
              <a:t>4</a:t>
            </a:fld>
            <a:endParaRPr lang="fr-CA"/>
          </a:p>
        </p:txBody>
      </p:sp>
    </p:spTree>
    <p:extLst>
      <p:ext uri="{BB962C8B-B14F-4D97-AF65-F5344CB8AC3E}">
        <p14:creationId xmlns:p14="http://schemas.microsoft.com/office/powerpoint/2010/main" val="1046433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36F0F0D-29F6-4772-A07B-5869E313D2B5}" type="slidenum">
              <a:rPr lang="fr-CA" smtClean="0"/>
              <a:t>5</a:t>
            </a:fld>
            <a:endParaRPr lang="fr-CA"/>
          </a:p>
        </p:txBody>
      </p:sp>
    </p:spTree>
    <p:extLst>
      <p:ext uri="{BB962C8B-B14F-4D97-AF65-F5344CB8AC3E}">
        <p14:creationId xmlns:p14="http://schemas.microsoft.com/office/powerpoint/2010/main" val="3375539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DC60EB-B270-4A6B-99C4-6D91833CB3F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96D42220-4C45-48B3-BBE5-2610624155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09D4DB1E-3FA3-43E8-AF90-9AC34111F1B3}"/>
              </a:ext>
            </a:extLst>
          </p:cNvPr>
          <p:cNvSpPr>
            <a:spLocks noGrp="1"/>
          </p:cNvSpPr>
          <p:nvPr>
            <p:ph type="dt" sz="half" idx="10"/>
          </p:nvPr>
        </p:nvSpPr>
        <p:spPr/>
        <p:txBody>
          <a:bodyPr/>
          <a:lstStyle/>
          <a:p>
            <a:fld id="{052C1935-DA81-40FE-A64D-79060D0C0B33}" type="datetimeFigureOut">
              <a:rPr lang="fr-CA" smtClean="0"/>
              <a:t>2021-11-18</a:t>
            </a:fld>
            <a:endParaRPr lang="fr-CA"/>
          </a:p>
        </p:txBody>
      </p:sp>
      <p:sp>
        <p:nvSpPr>
          <p:cNvPr id="5" name="Espace réservé du pied de page 4">
            <a:extLst>
              <a:ext uri="{FF2B5EF4-FFF2-40B4-BE49-F238E27FC236}">
                <a16:creationId xmlns:a16="http://schemas.microsoft.com/office/drawing/2014/main" id="{EFD391B5-483A-44A6-B606-A81C84C88048}"/>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1040FA0F-08A6-4562-A238-552227DD4E5F}"/>
              </a:ext>
            </a:extLst>
          </p:cNvPr>
          <p:cNvSpPr>
            <a:spLocks noGrp="1"/>
          </p:cNvSpPr>
          <p:nvPr>
            <p:ph type="sldNum" sz="quarter" idx="12"/>
          </p:nvPr>
        </p:nvSpPr>
        <p:spPr/>
        <p:txBody>
          <a:bodyPr/>
          <a:lstStyle/>
          <a:p>
            <a:fld id="{D62E4D2E-00A6-4E9A-B0F1-A4D6883ECC75}" type="slidenum">
              <a:rPr lang="fr-CA" smtClean="0"/>
              <a:t>‹#›</a:t>
            </a:fld>
            <a:endParaRPr lang="fr-CA"/>
          </a:p>
        </p:txBody>
      </p:sp>
    </p:spTree>
    <p:extLst>
      <p:ext uri="{BB962C8B-B14F-4D97-AF65-F5344CB8AC3E}">
        <p14:creationId xmlns:p14="http://schemas.microsoft.com/office/powerpoint/2010/main" val="198678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9FB35D-40FC-4180-95D0-2FD1D6E5A046}"/>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3161C4B2-324B-40DD-B917-6A144A5C1C8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06AC176D-1764-4AA9-9923-310895A4B8DB}"/>
              </a:ext>
            </a:extLst>
          </p:cNvPr>
          <p:cNvSpPr>
            <a:spLocks noGrp="1"/>
          </p:cNvSpPr>
          <p:nvPr>
            <p:ph type="dt" sz="half" idx="10"/>
          </p:nvPr>
        </p:nvSpPr>
        <p:spPr/>
        <p:txBody>
          <a:bodyPr/>
          <a:lstStyle/>
          <a:p>
            <a:fld id="{052C1935-DA81-40FE-A64D-79060D0C0B33}" type="datetimeFigureOut">
              <a:rPr lang="fr-CA" smtClean="0"/>
              <a:t>2021-11-18</a:t>
            </a:fld>
            <a:endParaRPr lang="fr-CA"/>
          </a:p>
        </p:txBody>
      </p:sp>
      <p:sp>
        <p:nvSpPr>
          <p:cNvPr id="5" name="Espace réservé du pied de page 4">
            <a:extLst>
              <a:ext uri="{FF2B5EF4-FFF2-40B4-BE49-F238E27FC236}">
                <a16:creationId xmlns:a16="http://schemas.microsoft.com/office/drawing/2014/main" id="{D500F2F1-5905-44FA-BD08-88289B60B7FC}"/>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9DDFA037-C666-4759-AF81-E327B4B59760}"/>
              </a:ext>
            </a:extLst>
          </p:cNvPr>
          <p:cNvSpPr>
            <a:spLocks noGrp="1"/>
          </p:cNvSpPr>
          <p:nvPr>
            <p:ph type="sldNum" sz="quarter" idx="12"/>
          </p:nvPr>
        </p:nvSpPr>
        <p:spPr/>
        <p:txBody>
          <a:bodyPr/>
          <a:lstStyle/>
          <a:p>
            <a:fld id="{D62E4D2E-00A6-4E9A-B0F1-A4D6883ECC75}" type="slidenum">
              <a:rPr lang="fr-CA" smtClean="0"/>
              <a:t>‹#›</a:t>
            </a:fld>
            <a:endParaRPr lang="fr-CA"/>
          </a:p>
        </p:txBody>
      </p:sp>
    </p:spTree>
    <p:extLst>
      <p:ext uri="{BB962C8B-B14F-4D97-AF65-F5344CB8AC3E}">
        <p14:creationId xmlns:p14="http://schemas.microsoft.com/office/powerpoint/2010/main" val="2493562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4558ABB-06B2-4310-B8FC-B9D35FD6F7FC}"/>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4D1EBE3A-E038-4C8B-9309-6767082BBF2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7A8BB0F1-96CB-4231-ACCA-D50326FAA185}"/>
              </a:ext>
            </a:extLst>
          </p:cNvPr>
          <p:cNvSpPr>
            <a:spLocks noGrp="1"/>
          </p:cNvSpPr>
          <p:nvPr>
            <p:ph type="dt" sz="half" idx="10"/>
          </p:nvPr>
        </p:nvSpPr>
        <p:spPr/>
        <p:txBody>
          <a:bodyPr/>
          <a:lstStyle/>
          <a:p>
            <a:fld id="{052C1935-DA81-40FE-A64D-79060D0C0B33}" type="datetimeFigureOut">
              <a:rPr lang="fr-CA" smtClean="0"/>
              <a:t>2021-11-18</a:t>
            </a:fld>
            <a:endParaRPr lang="fr-CA"/>
          </a:p>
        </p:txBody>
      </p:sp>
      <p:sp>
        <p:nvSpPr>
          <p:cNvPr id="5" name="Espace réservé du pied de page 4">
            <a:extLst>
              <a:ext uri="{FF2B5EF4-FFF2-40B4-BE49-F238E27FC236}">
                <a16:creationId xmlns:a16="http://schemas.microsoft.com/office/drawing/2014/main" id="{4545FAE0-67E1-46AB-87F4-49A39D343BA6}"/>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72179AF9-AD92-4817-A096-219F003E07B7}"/>
              </a:ext>
            </a:extLst>
          </p:cNvPr>
          <p:cNvSpPr>
            <a:spLocks noGrp="1"/>
          </p:cNvSpPr>
          <p:nvPr>
            <p:ph type="sldNum" sz="quarter" idx="12"/>
          </p:nvPr>
        </p:nvSpPr>
        <p:spPr/>
        <p:txBody>
          <a:bodyPr/>
          <a:lstStyle/>
          <a:p>
            <a:fld id="{D62E4D2E-00A6-4E9A-B0F1-A4D6883ECC75}" type="slidenum">
              <a:rPr lang="fr-CA" smtClean="0"/>
              <a:t>‹#›</a:t>
            </a:fld>
            <a:endParaRPr lang="fr-CA"/>
          </a:p>
        </p:txBody>
      </p:sp>
    </p:spTree>
    <p:extLst>
      <p:ext uri="{BB962C8B-B14F-4D97-AF65-F5344CB8AC3E}">
        <p14:creationId xmlns:p14="http://schemas.microsoft.com/office/powerpoint/2010/main" val="2760007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53409B-A955-4D8A-9B58-6A5E2A0E3A2A}"/>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AB8F3D05-1CBA-45C1-B9D5-BE6FA1EA39D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5DA73234-80D8-4603-915C-A30BA3F690EE}"/>
              </a:ext>
            </a:extLst>
          </p:cNvPr>
          <p:cNvSpPr>
            <a:spLocks noGrp="1"/>
          </p:cNvSpPr>
          <p:nvPr>
            <p:ph type="dt" sz="half" idx="10"/>
          </p:nvPr>
        </p:nvSpPr>
        <p:spPr/>
        <p:txBody>
          <a:bodyPr/>
          <a:lstStyle/>
          <a:p>
            <a:fld id="{052C1935-DA81-40FE-A64D-79060D0C0B33}" type="datetimeFigureOut">
              <a:rPr lang="fr-CA" smtClean="0"/>
              <a:t>2021-11-18</a:t>
            </a:fld>
            <a:endParaRPr lang="fr-CA"/>
          </a:p>
        </p:txBody>
      </p:sp>
      <p:sp>
        <p:nvSpPr>
          <p:cNvPr id="5" name="Espace réservé du pied de page 4">
            <a:extLst>
              <a:ext uri="{FF2B5EF4-FFF2-40B4-BE49-F238E27FC236}">
                <a16:creationId xmlns:a16="http://schemas.microsoft.com/office/drawing/2014/main" id="{3502F360-DD33-45D4-A1FC-771F158B7DFD}"/>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0688E258-10CC-4B3B-B252-97A36E9F8E60}"/>
              </a:ext>
            </a:extLst>
          </p:cNvPr>
          <p:cNvSpPr>
            <a:spLocks noGrp="1"/>
          </p:cNvSpPr>
          <p:nvPr>
            <p:ph type="sldNum" sz="quarter" idx="12"/>
          </p:nvPr>
        </p:nvSpPr>
        <p:spPr/>
        <p:txBody>
          <a:bodyPr/>
          <a:lstStyle/>
          <a:p>
            <a:fld id="{D62E4D2E-00A6-4E9A-B0F1-A4D6883ECC75}" type="slidenum">
              <a:rPr lang="fr-CA" smtClean="0"/>
              <a:t>‹#›</a:t>
            </a:fld>
            <a:endParaRPr lang="fr-CA"/>
          </a:p>
        </p:txBody>
      </p:sp>
    </p:spTree>
    <p:extLst>
      <p:ext uri="{BB962C8B-B14F-4D97-AF65-F5344CB8AC3E}">
        <p14:creationId xmlns:p14="http://schemas.microsoft.com/office/powerpoint/2010/main" val="72863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42E670-217C-4AAC-ABA7-111DA248CC9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C5E90F86-97DC-48B6-9F5E-0BE7DA08DA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109454D-7851-466D-9915-17996AD58D85}"/>
              </a:ext>
            </a:extLst>
          </p:cNvPr>
          <p:cNvSpPr>
            <a:spLocks noGrp="1"/>
          </p:cNvSpPr>
          <p:nvPr>
            <p:ph type="dt" sz="half" idx="10"/>
          </p:nvPr>
        </p:nvSpPr>
        <p:spPr/>
        <p:txBody>
          <a:bodyPr/>
          <a:lstStyle/>
          <a:p>
            <a:fld id="{052C1935-DA81-40FE-A64D-79060D0C0B33}" type="datetimeFigureOut">
              <a:rPr lang="fr-CA" smtClean="0"/>
              <a:t>2021-11-18</a:t>
            </a:fld>
            <a:endParaRPr lang="fr-CA"/>
          </a:p>
        </p:txBody>
      </p:sp>
      <p:sp>
        <p:nvSpPr>
          <p:cNvPr id="5" name="Espace réservé du pied de page 4">
            <a:extLst>
              <a:ext uri="{FF2B5EF4-FFF2-40B4-BE49-F238E27FC236}">
                <a16:creationId xmlns:a16="http://schemas.microsoft.com/office/drawing/2014/main" id="{E21BFF16-B75D-4BB3-A888-939583B835E8}"/>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0D349DC5-0940-4B15-A467-5B73693FEE82}"/>
              </a:ext>
            </a:extLst>
          </p:cNvPr>
          <p:cNvSpPr>
            <a:spLocks noGrp="1"/>
          </p:cNvSpPr>
          <p:nvPr>
            <p:ph type="sldNum" sz="quarter" idx="12"/>
          </p:nvPr>
        </p:nvSpPr>
        <p:spPr/>
        <p:txBody>
          <a:bodyPr/>
          <a:lstStyle/>
          <a:p>
            <a:fld id="{D62E4D2E-00A6-4E9A-B0F1-A4D6883ECC75}" type="slidenum">
              <a:rPr lang="fr-CA" smtClean="0"/>
              <a:t>‹#›</a:t>
            </a:fld>
            <a:endParaRPr lang="fr-CA"/>
          </a:p>
        </p:txBody>
      </p:sp>
    </p:spTree>
    <p:extLst>
      <p:ext uri="{BB962C8B-B14F-4D97-AF65-F5344CB8AC3E}">
        <p14:creationId xmlns:p14="http://schemas.microsoft.com/office/powerpoint/2010/main" val="3297235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63A0AA-8AC8-4DA2-B957-A04B7C603535}"/>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968300C0-8107-49FE-852F-CF96C5F5D8F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7BA3D1A1-81D5-428D-B394-B1651E478F7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4604F1B2-CE83-489E-9299-A4F4B1C3333C}"/>
              </a:ext>
            </a:extLst>
          </p:cNvPr>
          <p:cNvSpPr>
            <a:spLocks noGrp="1"/>
          </p:cNvSpPr>
          <p:nvPr>
            <p:ph type="dt" sz="half" idx="10"/>
          </p:nvPr>
        </p:nvSpPr>
        <p:spPr/>
        <p:txBody>
          <a:bodyPr/>
          <a:lstStyle/>
          <a:p>
            <a:fld id="{052C1935-DA81-40FE-A64D-79060D0C0B33}" type="datetimeFigureOut">
              <a:rPr lang="fr-CA" smtClean="0"/>
              <a:t>2021-11-18</a:t>
            </a:fld>
            <a:endParaRPr lang="fr-CA"/>
          </a:p>
        </p:txBody>
      </p:sp>
      <p:sp>
        <p:nvSpPr>
          <p:cNvPr id="6" name="Espace réservé du pied de page 5">
            <a:extLst>
              <a:ext uri="{FF2B5EF4-FFF2-40B4-BE49-F238E27FC236}">
                <a16:creationId xmlns:a16="http://schemas.microsoft.com/office/drawing/2014/main" id="{7DF27DD8-ECA5-49FA-AA16-874AF116D243}"/>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DF712DD5-6A24-4E56-9CAC-735629BDB5FE}"/>
              </a:ext>
            </a:extLst>
          </p:cNvPr>
          <p:cNvSpPr>
            <a:spLocks noGrp="1"/>
          </p:cNvSpPr>
          <p:nvPr>
            <p:ph type="sldNum" sz="quarter" idx="12"/>
          </p:nvPr>
        </p:nvSpPr>
        <p:spPr/>
        <p:txBody>
          <a:bodyPr/>
          <a:lstStyle/>
          <a:p>
            <a:fld id="{D62E4D2E-00A6-4E9A-B0F1-A4D6883ECC75}" type="slidenum">
              <a:rPr lang="fr-CA" smtClean="0"/>
              <a:t>‹#›</a:t>
            </a:fld>
            <a:endParaRPr lang="fr-CA"/>
          </a:p>
        </p:txBody>
      </p:sp>
    </p:spTree>
    <p:extLst>
      <p:ext uri="{BB962C8B-B14F-4D97-AF65-F5344CB8AC3E}">
        <p14:creationId xmlns:p14="http://schemas.microsoft.com/office/powerpoint/2010/main" val="4136818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078EB4-8CEB-4F77-BF9C-6BB340FC37FE}"/>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D1F80133-1C71-421A-B3AB-8DD4A9C266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21AF80C-938C-47D3-8AB5-3529328FAB1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1F11CF0D-A40A-4A8F-9DDE-EC94BBEB47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A8C22E8-D54B-4E5A-AD12-911089EDE4F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4108171F-97E8-41A6-A999-407B333C67FC}"/>
              </a:ext>
            </a:extLst>
          </p:cNvPr>
          <p:cNvSpPr>
            <a:spLocks noGrp="1"/>
          </p:cNvSpPr>
          <p:nvPr>
            <p:ph type="dt" sz="half" idx="10"/>
          </p:nvPr>
        </p:nvSpPr>
        <p:spPr/>
        <p:txBody>
          <a:bodyPr/>
          <a:lstStyle/>
          <a:p>
            <a:fld id="{052C1935-DA81-40FE-A64D-79060D0C0B33}" type="datetimeFigureOut">
              <a:rPr lang="fr-CA" smtClean="0"/>
              <a:t>2021-11-18</a:t>
            </a:fld>
            <a:endParaRPr lang="fr-CA"/>
          </a:p>
        </p:txBody>
      </p:sp>
      <p:sp>
        <p:nvSpPr>
          <p:cNvPr id="8" name="Espace réservé du pied de page 7">
            <a:extLst>
              <a:ext uri="{FF2B5EF4-FFF2-40B4-BE49-F238E27FC236}">
                <a16:creationId xmlns:a16="http://schemas.microsoft.com/office/drawing/2014/main" id="{60E9E4B7-2CDD-4C87-8F45-C19C61CE5002}"/>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F15C1B1D-105A-4E0B-AE0F-4CE606800895}"/>
              </a:ext>
            </a:extLst>
          </p:cNvPr>
          <p:cNvSpPr>
            <a:spLocks noGrp="1"/>
          </p:cNvSpPr>
          <p:nvPr>
            <p:ph type="sldNum" sz="quarter" idx="12"/>
          </p:nvPr>
        </p:nvSpPr>
        <p:spPr/>
        <p:txBody>
          <a:bodyPr/>
          <a:lstStyle/>
          <a:p>
            <a:fld id="{D62E4D2E-00A6-4E9A-B0F1-A4D6883ECC75}" type="slidenum">
              <a:rPr lang="fr-CA" smtClean="0"/>
              <a:t>‹#›</a:t>
            </a:fld>
            <a:endParaRPr lang="fr-CA"/>
          </a:p>
        </p:txBody>
      </p:sp>
    </p:spTree>
    <p:extLst>
      <p:ext uri="{BB962C8B-B14F-4D97-AF65-F5344CB8AC3E}">
        <p14:creationId xmlns:p14="http://schemas.microsoft.com/office/powerpoint/2010/main" val="4247826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D55F21-785A-4AA5-BF05-C594C853E816}"/>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9AA1BD62-DF6B-444E-919B-AA210AE890F8}"/>
              </a:ext>
            </a:extLst>
          </p:cNvPr>
          <p:cNvSpPr>
            <a:spLocks noGrp="1"/>
          </p:cNvSpPr>
          <p:nvPr>
            <p:ph type="dt" sz="half" idx="10"/>
          </p:nvPr>
        </p:nvSpPr>
        <p:spPr/>
        <p:txBody>
          <a:bodyPr/>
          <a:lstStyle/>
          <a:p>
            <a:fld id="{052C1935-DA81-40FE-A64D-79060D0C0B33}" type="datetimeFigureOut">
              <a:rPr lang="fr-CA" smtClean="0"/>
              <a:t>2021-11-18</a:t>
            </a:fld>
            <a:endParaRPr lang="fr-CA"/>
          </a:p>
        </p:txBody>
      </p:sp>
      <p:sp>
        <p:nvSpPr>
          <p:cNvPr id="4" name="Espace réservé du pied de page 3">
            <a:extLst>
              <a:ext uri="{FF2B5EF4-FFF2-40B4-BE49-F238E27FC236}">
                <a16:creationId xmlns:a16="http://schemas.microsoft.com/office/drawing/2014/main" id="{D7483FA4-D0CF-4E29-A952-3EB2D1EEE7D8}"/>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E7E5EB9C-E8E6-462A-B03B-F5CE8EE25FA4}"/>
              </a:ext>
            </a:extLst>
          </p:cNvPr>
          <p:cNvSpPr>
            <a:spLocks noGrp="1"/>
          </p:cNvSpPr>
          <p:nvPr>
            <p:ph type="sldNum" sz="quarter" idx="12"/>
          </p:nvPr>
        </p:nvSpPr>
        <p:spPr/>
        <p:txBody>
          <a:bodyPr/>
          <a:lstStyle/>
          <a:p>
            <a:fld id="{D62E4D2E-00A6-4E9A-B0F1-A4D6883ECC75}" type="slidenum">
              <a:rPr lang="fr-CA" smtClean="0"/>
              <a:t>‹#›</a:t>
            </a:fld>
            <a:endParaRPr lang="fr-CA"/>
          </a:p>
        </p:txBody>
      </p:sp>
    </p:spTree>
    <p:extLst>
      <p:ext uri="{BB962C8B-B14F-4D97-AF65-F5344CB8AC3E}">
        <p14:creationId xmlns:p14="http://schemas.microsoft.com/office/powerpoint/2010/main" val="3084128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96BB7FE-498D-444E-AB75-009BEDA1A74A}"/>
              </a:ext>
            </a:extLst>
          </p:cNvPr>
          <p:cNvSpPr>
            <a:spLocks noGrp="1"/>
          </p:cNvSpPr>
          <p:nvPr>
            <p:ph type="dt" sz="half" idx="10"/>
          </p:nvPr>
        </p:nvSpPr>
        <p:spPr/>
        <p:txBody>
          <a:bodyPr/>
          <a:lstStyle/>
          <a:p>
            <a:fld id="{052C1935-DA81-40FE-A64D-79060D0C0B33}" type="datetimeFigureOut">
              <a:rPr lang="fr-CA" smtClean="0"/>
              <a:t>2021-11-18</a:t>
            </a:fld>
            <a:endParaRPr lang="fr-CA"/>
          </a:p>
        </p:txBody>
      </p:sp>
      <p:sp>
        <p:nvSpPr>
          <p:cNvPr id="3" name="Espace réservé du pied de page 2">
            <a:extLst>
              <a:ext uri="{FF2B5EF4-FFF2-40B4-BE49-F238E27FC236}">
                <a16:creationId xmlns:a16="http://schemas.microsoft.com/office/drawing/2014/main" id="{1FA60599-C469-4FA4-A7E4-8F75458F7270}"/>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11B83073-49BD-4982-B54A-5D9B3FFDDCFF}"/>
              </a:ext>
            </a:extLst>
          </p:cNvPr>
          <p:cNvSpPr>
            <a:spLocks noGrp="1"/>
          </p:cNvSpPr>
          <p:nvPr>
            <p:ph type="sldNum" sz="quarter" idx="12"/>
          </p:nvPr>
        </p:nvSpPr>
        <p:spPr/>
        <p:txBody>
          <a:bodyPr/>
          <a:lstStyle/>
          <a:p>
            <a:fld id="{D62E4D2E-00A6-4E9A-B0F1-A4D6883ECC75}" type="slidenum">
              <a:rPr lang="fr-CA" smtClean="0"/>
              <a:t>‹#›</a:t>
            </a:fld>
            <a:endParaRPr lang="fr-CA"/>
          </a:p>
        </p:txBody>
      </p:sp>
    </p:spTree>
    <p:extLst>
      <p:ext uri="{BB962C8B-B14F-4D97-AF65-F5344CB8AC3E}">
        <p14:creationId xmlns:p14="http://schemas.microsoft.com/office/powerpoint/2010/main" val="104042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579F91-6174-460F-A699-6B1734DF025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6C914EBC-3960-47CD-89EF-CD1A439BB1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34946C5E-F733-4C38-9ABF-E7BA53BFAD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0415B11-0743-44DF-8A02-77121AF40F17}"/>
              </a:ext>
            </a:extLst>
          </p:cNvPr>
          <p:cNvSpPr>
            <a:spLocks noGrp="1"/>
          </p:cNvSpPr>
          <p:nvPr>
            <p:ph type="dt" sz="half" idx="10"/>
          </p:nvPr>
        </p:nvSpPr>
        <p:spPr/>
        <p:txBody>
          <a:bodyPr/>
          <a:lstStyle/>
          <a:p>
            <a:fld id="{052C1935-DA81-40FE-A64D-79060D0C0B33}" type="datetimeFigureOut">
              <a:rPr lang="fr-CA" smtClean="0"/>
              <a:t>2021-11-18</a:t>
            </a:fld>
            <a:endParaRPr lang="fr-CA"/>
          </a:p>
        </p:txBody>
      </p:sp>
      <p:sp>
        <p:nvSpPr>
          <p:cNvPr id="6" name="Espace réservé du pied de page 5">
            <a:extLst>
              <a:ext uri="{FF2B5EF4-FFF2-40B4-BE49-F238E27FC236}">
                <a16:creationId xmlns:a16="http://schemas.microsoft.com/office/drawing/2014/main" id="{0F7E5393-69FC-4F0F-89B0-8B0D4C8B756F}"/>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21018DA3-C392-4BB7-8E8B-E48291E99364}"/>
              </a:ext>
            </a:extLst>
          </p:cNvPr>
          <p:cNvSpPr>
            <a:spLocks noGrp="1"/>
          </p:cNvSpPr>
          <p:nvPr>
            <p:ph type="sldNum" sz="quarter" idx="12"/>
          </p:nvPr>
        </p:nvSpPr>
        <p:spPr/>
        <p:txBody>
          <a:bodyPr/>
          <a:lstStyle/>
          <a:p>
            <a:fld id="{D62E4D2E-00A6-4E9A-B0F1-A4D6883ECC75}" type="slidenum">
              <a:rPr lang="fr-CA" smtClean="0"/>
              <a:t>‹#›</a:t>
            </a:fld>
            <a:endParaRPr lang="fr-CA"/>
          </a:p>
        </p:txBody>
      </p:sp>
    </p:spTree>
    <p:extLst>
      <p:ext uri="{BB962C8B-B14F-4D97-AF65-F5344CB8AC3E}">
        <p14:creationId xmlns:p14="http://schemas.microsoft.com/office/powerpoint/2010/main" val="607340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6896E9-8B1A-4F55-A397-1CD9A7009A3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902878AA-27AD-42A8-8E5F-B4109F5FD5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FB2BE6CE-1220-4A2F-AFBC-78D3CAC152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C057AA7-FA8C-49EA-A718-5CB0FED27608}"/>
              </a:ext>
            </a:extLst>
          </p:cNvPr>
          <p:cNvSpPr>
            <a:spLocks noGrp="1"/>
          </p:cNvSpPr>
          <p:nvPr>
            <p:ph type="dt" sz="half" idx="10"/>
          </p:nvPr>
        </p:nvSpPr>
        <p:spPr/>
        <p:txBody>
          <a:bodyPr/>
          <a:lstStyle/>
          <a:p>
            <a:fld id="{052C1935-DA81-40FE-A64D-79060D0C0B33}" type="datetimeFigureOut">
              <a:rPr lang="fr-CA" smtClean="0"/>
              <a:t>2021-11-18</a:t>
            </a:fld>
            <a:endParaRPr lang="fr-CA"/>
          </a:p>
        </p:txBody>
      </p:sp>
      <p:sp>
        <p:nvSpPr>
          <p:cNvPr id="6" name="Espace réservé du pied de page 5">
            <a:extLst>
              <a:ext uri="{FF2B5EF4-FFF2-40B4-BE49-F238E27FC236}">
                <a16:creationId xmlns:a16="http://schemas.microsoft.com/office/drawing/2014/main" id="{621C05E1-540B-4D9F-A4FD-A639730AF898}"/>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0AF5B9B9-B83D-4208-9B6A-6F74315D4823}"/>
              </a:ext>
            </a:extLst>
          </p:cNvPr>
          <p:cNvSpPr>
            <a:spLocks noGrp="1"/>
          </p:cNvSpPr>
          <p:nvPr>
            <p:ph type="sldNum" sz="quarter" idx="12"/>
          </p:nvPr>
        </p:nvSpPr>
        <p:spPr/>
        <p:txBody>
          <a:bodyPr/>
          <a:lstStyle/>
          <a:p>
            <a:fld id="{D62E4D2E-00A6-4E9A-B0F1-A4D6883ECC75}" type="slidenum">
              <a:rPr lang="fr-CA" smtClean="0"/>
              <a:t>‹#›</a:t>
            </a:fld>
            <a:endParaRPr lang="fr-CA"/>
          </a:p>
        </p:txBody>
      </p:sp>
    </p:spTree>
    <p:extLst>
      <p:ext uri="{BB962C8B-B14F-4D97-AF65-F5344CB8AC3E}">
        <p14:creationId xmlns:p14="http://schemas.microsoft.com/office/powerpoint/2010/main" val="2970308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4651F3A-B453-446C-9D62-F5CE8D954A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E09A7D14-1A39-4B65-83C3-ACC35F821A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0B0DFA6A-728F-47ED-BA3E-54F9905224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2C1935-DA81-40FE-A64D-79060D0C0B33}" type="datetimeFigureOut">
              <a:rPr lang="fr-CA" smtClean="0"/>
              <a:t>2021-11-18</a:t>
            </a:fld>
            <a:endParaRPr lang="fr-CA"/>
          </a:p>
        </p:txBody>
      </p:sp>
      <p:sp>
        <p:nvSpPr>
          <p:cNvPr id="5" name="Espace réservé du pied de page 4">
            <a:extLst>
              <a:ext uri="{FF2B5EF4-FFF2-40B4-BE49-F238E27FC236}">
                <a16:creationId xmlns:a16="http://schemas.microsoft.com/office/drawing/2014/main" id="{DD3118F1-0703-4874-B331-861BB69FD9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C4951006-2DCF-43B8-BA64-941EA1187B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2E4D2E-00A6-4E9A-B0F1-A4D6883ECC75}" type="slidenum">
              <a:rPr lang="fr-CA" smtClean="0"/>
              <a:t>‹#›</a:t>
            </a:fld>
            <a:endParaRPr lang="fr-CA"/>
          </a:p>
        </p:txBody>
      </p:sp>
    </p:spTree>
    <p:extLst>
      <p:ext uri="{BB962C8B-B14F-4D97-AF65-F5344CB8AC3E}">
        <p14:creationId xmlns:p14="http://schemas.microsoft.com/office/powerpoint/2010/main" val="2251325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E660E748-50ED-409F-BC2C-13376BC03EB4}"/>
              </a:ext>
            </a:extLst>
          </p:cNvPr>
          <p:cNvSpPr>
            <a:spLocks noGrp="1"/>
          </p:cNvSpPr>
          <p:nvPr>
            <p:ph type="title"/>
          </p:nvPr>
        </p:nvSpPr>
        <p:spPr>
          <a:xfrm>
            <a:off x="1900388" y="534676"/>
            <a:ext cx="8160989" cy="1371144"/>
          </a:xfrm>
        </p:spPr>
        <p:txBody>
          <a:bodyPr>
            <a:noAutofit/>
          </a:bodyPr>
          <a:lstStyle/>
          <a:p>
            <a:pPr algn="ctr"/>
            <a:r>
              <a:rPr lang="en-US" sz="3600" b="1" dirty="0">
                <a:solidFill>
                  <a:srgbClr val="F61821"/>
                </a:solidFill>
                <a:latin typeface="Gill Sans MT" panose="020B0502020104020203" pitchFamily="34" charset="0"/>
              </a:rPr>
              <a:t>Highlights from ACC 2021</a:t>
            </a:r>
            <a:br>
              <a:rPr lang="en-US" sz="2400" b="1" dirty="0">
                <a:solidFill>
                  <a:srgbClr val="F61821"/>
                </a:solidFill>
                <a:latin typeface="Gill Sans MT" panose="020B0502020104020203" pitchFamily="34" charset="0"/>
              </a:rPr>
            </a:br>
            <a:br>
              <a:rPr lang="en-US" sz="1600" b="1" dirty="0">
                <a:solidFill>
                  <a:srgbClr val="F61821"/>
                </a:solidFill>
                <a:latin typeface="Gill Sans MT" panose="020B0502020104020203" pitchFamily="34" charset="0"/>
              </a:rPr>
            </a:br>
            <a:r>
              <a:rPr lang="en-US" sz="2800" b="1" dirty="0">
                <a:solidFill>
                  <a:srgbClr val="F61821"/>
                </a:solidFill>
                <a:latin typeface="Gill Sans MT" panose="020B0502020104020203" pitchFamily="34" charset="0"/>
              </a:rPr>
              <a:t>Virtua – May 15-17, 2021</a:t>
            </a:r>
            <a:endParaRPr lang="fr-CA" sz="2800" dirty="0">
              <a:solidFill>
                <a:srgbClr val="F61821"/>
              </a:solidFill>
            </a:endParaRPr>
          </a:p>
        </p:txBody>
      </p:sp>
      <p:grpSp>
        <p:nvGrpSpPr>
          <p:cNvPr id="6" name="Groupe 5">
            <a:extLst>
              <a:ext uri="{FF2B5EF4-FFF2-40B4-BE49-F238E27FC236}">
                <a16:creationId xmlns:a16="http://schemas.microsoft.com/office/drawing/2014/main" id="{8BBD6C0D-5F00-49BC-9DF7-CE8E90E8EC17}"/>
              </a:ext>
            </a:extLst>
          </p:cNvPr>
          <p:cNvGrpSpPr/>
          <p:nvPr/>
        </p:nvGrpSpPr>
        <p:grpSpPr>
          <a:xfrm>
            <a:off x="10470942" y="534676"/>
            <a:ext cx="1427542" cy="568125"/>
            <a:chOff x="680950" y="2337069"/>
            <a:chExt cx="3738814" cy="1487951"/>
          </a:xfrm>
        </p:grpSpPr>
        <p:pic>
          <p:nvPicPr>
            <p:cNvPr id="7" name="Image 6" descr="Une image contenant texte&#10;&#10;Description générée automatiquement">
              <a:extLst>
                <a:ext uri="{FF2B5EF4-FFF2-40B4-BE49-F238E27FC236}">
                  <a16:creationId xmlns:a16="http://schemas.microsoft.com/office/drawing/2014/main" id="{3A8680A5-3FE3-48C2-9989-83DD1B718319}"/>
                </a:ext>
              </a:extLst>
            </p:cNvPr>
            <p:cNvPicPr>
              <a:picLocks noChangeAspect="1"/>
            </p:cNvPicPr>
            <p:nvPr/>
          </p:nvPicPr>
          <p:blipFill rotWithShape="1">
            <a:blip r:embed="rId3"/>
            <a:srcRect t="27253" r="51956" b="7713"/>
            <a:stretch/>
          </p:blipFill>
          <p:spPr>
            <a:xfrm>
              <a:off x="680950" y="2337069"/>
              <a:ext cx="3738814" cy="1487951"/>
            </a:xfrm>
            <a:prstGeom prst="rect">
              <a:avLst/>
            </a:prstGeom>
          </p:spPr>
        </p:pic>
        <p:sp>
          <p:nvSpPr>
            <p:cNvPr id="8" name="Rectangle 7">
              <a:extLst>
                <a:ext uri="{FF2B5EF4-FFF2-40B4-BE49-F238E27FC236}">
                  <a16:creationId xmlns:a16="http://schemas.microsoft.com/office/drawing/2014/main" id="{27E86685-D2EE-4C58-9A81-C5671F63918E}"/>
                </a:ext>
              </a:extLst>
            </p:cNvPr>
            <p:cNvSpPr/>
            <p:nvPr/>
          </p:nvSpPr>
          <p:spPr>
            <a:xfrm>
              <a:off x="3990313" y="2561077"/>
              <a:ext cx="429450" cy="462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p>
          </p:txBody>
        </p:sp>
      </p:grpSp>
      <p:sp>
        <p:nvSpPr>
          <p:cNvPr id="9" name="Rectangle 8">
            <a:extLst>
              <a:ext uri="{FF2B5EF4-FFF2-40B4-BE49-F238E27FC236}">
                <a16:creationId xmlns:a16="http://schemas.microsoft.com/office/drawing/2014/main" id="{037DF438-B485-4B97-9D57-E4300AEB8D6A}"/>
              </a:ext>
            </a:extLst>
          </p:cNvPr>
          <p:cNvSpPr/>
          <p:nvPr/>
        </p:nvSpPr>
        <p:spPr>
          <a:xfrm>
            <a:off x="0" y="0"/>
            <a:ext cx="9259614" cy="346217"/>
          </a:xfrm>
          <a:prstGeom prst="rect">
            <a:avLst/>
          </a:prstGeom>
          <a:solidFill>
            <a:srgbClr val="CCE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nSpc>
                <a:spcPct val="110000"/>
              </a:lnSpc>
            </a:pPr>
            <a:endParaRPr lang="en-US" dirty="0">
              <a:solidFill>
                <a:srgbClr val="9FB9C1"/>
              </a:solidFill>
              <a:latin typeface="Gill Sans MT" panose="020B0502020104020203" pitchFamily="34" charset="0"/>
            </a:endParaRPr>
          </a:p>
        </p:txBody>
      </p:sp>
      <p:sp>
        <p:nvSpPr>
          <p:cNvPr id="10" name="Rectangle 9">
            <a:extLst>
              <a:ext uri="{FF2B5EF4-FFF2-40B4-BE49-F238E27FC236}">
                <a16:creationId xmlns:a16="http://schemas.microsoft.com/office/drawing/2014/main" id="{B4EBD5B0-34D1-415B-B0F2-830FD9435469}"/>
              </a:ext>
            </a:extLst>
          </p:cNvPr>
          <p:cNvSpPr/>
          <p:nvPr/>
        </p:nvSpPr>
        <p:spPr>
          <a:xfrm>
            <a:off x="9259614" y="-1071"/>
            <a:ext cx="2932386" cy="348883"/>
          </a:xfrm>
          <a:prstGeom prst="rect">
            <a:avLst/>
          </a:prstGeom>
          <a:solidFill>
            <a:srgbClr val="F2CE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gn="ctr">
              <a:lnSpc>
                <a:spcPct val="110000"/>
              </a:lnSpc>
            </a:pPr>
            <a:r>
              <a:rPr lang="en-US" b="1">
                <a:solidFill>
                  <a:schemeClr val="bg1"/>
                </a:solidFill>
                <a:latin typeface="Gill Sans MT" panose="020B0502020104020203" pitchFamily="34" charset="0"/>
              </a:rPr>
              <a:t>ACC 2021 Highlights </a:t>
            </a:r>
            <a:endParaRPr lang="en-US" dirty="0">
              <a:solidFill>
                <a:schemeClr val="bg1"/>
              </a:solidFill>
              <a:latin typeface="Gill Sans MT" panose="020B0502020104020203" pitchFamily="34" charset="0"/>
            </a:endParaRPr>
          </a:p>
        </p:txBody>
      </p:sp>
      <p:sp>
        <p:nvSpPr>
          <p:cNvPr id="11" name="Rectangle 10">
            <a:extLst>
              <a:ext uri="{FF2B5EF4-FFF2-40B4-BE49-F238E27FC236}">
                <a16:creationId xmlns:a16="http://schemas.microsoft.com/office/drawing/2014/main" id="{EDBA450E-8FB3-4869-8613-CD6367E8CDB8}"/>
              </a:ext>
            </a:extLst>
          </p:cNvPr>
          <p:cNvSpPr/>
          <p:nvPr/>
        </p:nvSpPr>
        <p:spPr>
          <a:xfrm>
            <a:off x="0" y="6774885"/>
            <a:ext cx="12192000" cy="93172"/>
          </a:xfrm>
          <a:prstGeom prst="rect">
            <a:avLst/>
          </a:prstGeom>
          <a:solidFill>
            <a:srgbClr val="9CB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nSpc>
                <a:spcPct val="110000"/>
              </a:lnSpc>
            </a:pPr>
            <a:endParaRPr lang="en-US" dirty="0">
              <a:solidFill>
                <a:srgbClr val="9FB9C1"/>
              </a:solidFill>
              <a:latin typeface="Gill Sans MT" panose="020B0502020104020203" pitchFamily="34" charset="0"/>
            </a:endParaRPr>
          </a:p>
        </p:txBody>
      </p:sp>
      <p:grpSp>
        <p:nvGrpSpPr>
          <p:cNvPr id="12" name="Group 11">
            <a:extLst>
              <a:ext uri="{FF2B5EF4-FFF2-40B4-BE49-F238E27FC236}">
                <a16:creationId xmlns:a16="http://schemas.microsoft.com/office/drawing/2014/main" id="{89150A63-6096-4595-946F-B19489A7369C}"/>
              </a:ext>
            </a:extLst>
          </p:cNvPr>
          <p:cNvGrpSpPr/>
          <p:nvPr/>
        </p:nvGrpSpPr>
        <p:grpSpPr>
          <a:xfrm>
            <a:off x="430761" y="2475328"/>
            <a:ext cx="11576304" cy="3730049"/>
            <a:chOff x="0" y="1976550"/>
            <a:chExt cx="9144000" cy="3738449"/>
          </a:xfrm>
        </p:grpSpPr>
        <p:sp>
          <p:nvSpPr>
            <p:cNvPr id="13" name="Rectangle 12">
              <a:extLst>
                <a:ext uri="{FF2B5EF4-FFF2-40B4-BE49-F238E27FC236}">
                  <a16:creationId xmlns:a16="http://schemas.microsoft.com/office/drawing/2014/main" id="{53FF317C-AAC4-49B2-895C-4A7899150F95}"/>
                </a:ext>
              </a:extLst>
            </p:cNvPr>
            <p:cNvSpPr/>
            <p:nvPr/>
          </p:nvSpPr>
          <p:spPr>
            <a:xfrm>
              <a:off x="0" y="2249278"/>
              <a:ext cx="9144000" cy="3465721"/>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9E7601E4-73EB-40AD-A282-0D16C5FCFCE2}"/>
                </a:ext>
              </a:extLst>
            </p:cNvPr>
            <p:cNvCxnSpPr/>
            <p:nvPr/>
          </p:nvCxnSpPr>
          <p:spPr>
            <a:xfrm>
              <a:off x="3058274" y="3298162"/>
              <a:ext cx="0" cy="1583991"/>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5685615-B028-425F-BA91-9B9E66CACB7B}"/>
                </a:ext>
              </a:extLst>
            </p:cNvPr>
            <p:cNvCxnSpPr/>
            <p:nvPr/>
          </p:nvCxnSpPr>
          <p:spPr>
            <a:xfrm>
              <a:off x="5816885" y="3298162"/>
              <a:ext cx="0" cy="1583991"/>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5">
              <a:extLst>
                <a:ext uri="{FF2B5EF4-FFF2-40B4-BE49-F238E27FC236}">
                  <a16:creationId xmlns:a16="http://schemas.microsoft.com/office/drawing/2014/main" id="{60E415C2-8E69-4DC5-AA84-2A00EED44DCF}"/>
                </a:ext>
              </a:extLst>
            </p:cNvPr>
            <p:cNvSpPr/>
            <p:nvPr/>
          </p:nvSpPr>
          <p:spPr>
            <a:xfrm>
              <a:off x="226254" y="3148219"/>
              <a:ext cx="2763570" cy="1758277"/>
            </a:xfrm>
            <a:prstGeom prst="rect">
              <a:avLst/>
            </a:prstGeom>
          </p:spPr>
          <p:txBody>
            <a:bodyPr wrap="square">
              <a:spAutoFit/>
            </a:bodyPr>
            <a:lstStyle/>
            <a:p>
              <a:r>
                <a:rPr lang="en-CA" b="1" dirty="0">
                  <a:solidFill>
                    <a:srgbClr val="335D98"/>
                  </a:solidFill>
                  <a:latin typeface="Gill Sans MT" panose="020B0502020104020203" pitchFamily="34" charset="0"/>
                </a:rPr>
                <a:t>Prevention of Heart Failure </a:t>
              </a:r>
              <a:br>
                <a:rPr lang="en-CA" b="1" dirty="0">
                  <a:solidFill>
                    <a:srgbClr val="335D98"/>
                  </a:solidFill>
                  <a:latin typeface="Gill Sans MT" panose="020B0502020104020203" pitchFamily="34" charset="0"/>
                </a:rPr>
              </a:br>
              <a:r>
                <a:rPr lang="en-CA" b="1" dirty="0">
                  <a:solidFill>
                    <a:srgbClr val="335D98"/>
                  </a:solidFill>
                  <a:latin typeface="Gill Sans MT" panose="020B0502020104020203" pitchFamily="34" charset="0"/>
                </a:rPr>
                <a:t>in Patients with Diabetes</a:t>
              </a:r>
            </a:p>
            <a:p>
              <a:endParaRPr lang="en-CA" b="1" dirty="0">
                <a:solidFill>
                  <a:schemeClr val="accent1">
                    <a:lumMod val="50000"/>
                  </a:schemeClr>
                </a:solidFill>
                <a:latin typeface="Gill Sans MT" panose="020B0502020104020203" pitchFamily="34" charset="0"/>
              </a:endParaRPr>
            </a:p>
            <a:p>
              <a:r>
                <a:rPr lang="en-CA" dirty="0">
                  <a:latin typeface="Gill Sans MT" panose="020B0502020104020203" pitchFamily="34" charset="0"/>
                </a:rPr>
                <a:t>Dr. </a:t>
              </a:r>
              <a:r>
                <a:rPr lang="en-CA" dirty="0" err="1">
                  <a:latin typeface="Gill Sans MT" panose="020B0502020104020203" pitchFamily="34" charset="0"/>
                </a:rPr>
                <a:t>Biykem</a:t>
              </a:r>
              <a:r>
                <a:rPr lang="en-CA" dirty="0">
                  <a:latin typeface="Gill Sans MT" panose="020B0502020104020203" pitchFamily="34" charset="0"/>
                </a:rPr>
                <a:t> </a:t>
              </a:r>
              <a:r>
                <a:rPr lang="en-CA" dirty="0" err="1">
                  <a:latin typeface="Gill Sans MT" panose="020B0502020104020203" pitchFamily="34" charset="0"/>
                </a:rPr>
                <a:t>Bozkurt</a:t>
              </a:r>
              <a:endParaRPr lang="en-CA" dirty="0">
                <a:latin typeface="Gill Sans MT" panose="020B0502020104020203" pitchFamily="34" charset="0"/>
              </a:endParaRPr>
            </a:p>
            <a:p>
              <a:r>
                <a:rPr lang="en-CA" dirty="0">
                  <a:latin typeface="Gill Sans MT" panose="020B0502020104020203" pitchFamily="34" charset="0"/>
                </a:rPr>
                <a:t>Baylor College of Medicine</a:t>
              </a:r>
            </a:p>
            <a:p>
              <a:r>
                <a:rPr lang="en-CA" dirty="0">
                  <a:latin typeface="Gill Sans MT" panose="020B0502020104020203" pitchFamily="34" charset="0"/>
                </a:rPr>
                <a:t>Houston, TX</a:t>
              </a:r>
            </a:p>
          </p:txBody>
        </p:sp>
        <p:sp>
          <p:nvSpPr>
            <p:cNvPr id="17" name="Rectangle 16">
              <a:extLst>
                <a:ext uri="{FF2B5EF4-FFF2-40B4-BE49-F238E27FC236}">
                  <a16:creationId xmlns:a16="http://schemas.microsoft.com/office/drawing/2014/main" id="{69596A6C-03DF-4421-8344-B5F1DAA49C57}"/>
                </a:ext>
              </a:extLst>
            </p:cNvPr>
            <p:cNvSpPr/>
            <p:nvPr/>
          </p:nvSpPr>
          <p:spPr>
            <a:xfrm>
              <a:off x="3213119" y="3176186"/>
              <a:ext cx="2555194" cy="1754327"/>
            </a:xfrm>
            <a:prstGeom prst="rect">
              <a:avLst/>
            </a:prstGeom>
          </p:spPr>
          <p:txBody>
            <a:bodyPr wrap="square">
              <a:spAutoFit/>
            </a:bodyPr>
            <a:lstStyle/>
            <a:p>
              <a:r>
                <a:rPr lang="en-CA" b="1" dirty="0">
                  <a:solidFill>
                    <a:srgbClr val="335D98"/>
                  </a:solidFill>
                  <a:latin typeface="Gill Sans MT" panose="020B0502020104020203" pitchFamily="34" charset="0"/>
                </a:rPr>
                <a:t>Management of Diabetes </a:t>
              </a:r>
              <a:br>
                <a:rPr lang="en-CA" b="1" dirty="0">
                  <a:solidFill>
                    <a:srgbClr val="335D98"/>
                  </a:solidFill>
                  <a:latin typeface="Gill Sans MT" panose="020B0502020104020203" pitchFamily="34" charset="0"/>
                </a:rPr>
              </a:br>
              <a:r>
                <a:rPr lang="en-CA" b="1" dirty="0">
                  <a:solidFill>
                    <a:srgbClr val="335D98"/>
                  </a:solidFill>
                  <a:latin typeface="Gill Sans MT" panose="020B0502020104020203" pitchFamily="34" charset="0"/>
                </a:rPr>
                <a:t>in Stage C </a:t>
              </a:r>
              <a:r>
                <a:rPr lang="en-CA" b="1" dirty="0" err="1">
                  <a:solidFill>
                    <a:srgbClr val="335D98"/>
                  </a:solidFill>
                  <a:latin typeface="Gill Sans MT" panose="020B0502020104020203" pitchFamily="34" charset="0"/>
                </a:rPr>
                <a:t>HFrEF</a:t>
              </a:r>
              <a:endParaRPr lang="en-CA" b="1" dirty="0">
                <a:solidFill>
                  <a:srgbClr val="335D98"/>
                </a:solidFill>
                <a:latin typeface="Gill Sans MT" panose="020B0502020104020203" pitchFamily="34" charset="0"/>
              </a:endParaRPr>
            </a:p>
            <a:p>
              <a:endParaRPr lang="en-CA" b="1" dirty="0">
                <a:latin typeface="Gill Sans MT" panose="020B0502020104020203" pitchFamily="34" charset="0"/>
              </a:endParaRPr>
            </a:p>
            <a:p>
              <a:r>
                <a:rPr lang="en-CA" dirty="0">
                  <a:latin typeface="Gill Sans MT" panose="020B0502020104020203" pitchFamily="34" charset="0"/>
                </a:rPr>
                <a:t>Dr. </a:t>
              </a:r>
              <a:r>
                <a:rPr lang="en-CA" dirty="0" err="1">
                  <a:latin typeface="Gill Sans MT" panose="020B0502020104020203" pitchFamily="34" charset="0"/>
                </a:rPr>
                <a:t>Nosheen</a:t>
              </a:r>
              <a:r>
                <a:rPr lang="en-CA" dirty="0">
                  <a:latin typeface="Gill Sans MT" panose="020B0502020104020203" pitchFamily="34" charset="0"/>
                </a:rPr>
                <a:t> Reza</a:t>
              </a:r>
            </a:p>
            <a:p>
              <a:r>
                <a:rPr lang="en-CA" dirty="0">
                  <a:latin typeface="Gill Sans MT" panose="020B0502020104020203" pitchFamily="34" charset="0"/>
                </a:rPr>
                <a:t>Penn Medicine</a:t>
              </a:r>
            </a:p>
            <a:p>
              <a:r>
                <a:rPr lang="en-CA" dirty="0">
                  <a:latin typeface="Gill Sans MT" panose="020B0502020104020203" pitchFamily="34" charset="0"/>
                </a:rPr>
                <a:t>Philadelphia, PA</a:t>
              </a:r>
            </a:p>
          </p:txBody>
        </p:sp>
        <p:sp>
          <p:nvSpPr>
            <p:cNvPr id="18" name="Rectangle 17">
              <a:extLst>
                <a:ext uri="{FF2B5EF4-FFF2-40B4-BE49-F238E27FC236}">
                  <a16:creationId xmlns:a16="http://schemas.microsoft.com/office/drawing/2014/main" id="{10181FE0-CD07-418E-B530-BDCCB9792A7D}"/>
                </a:ext>
              </a:extLst>
            </p:cNvPr>
            <p:cNvSpPr/>
            <p:nvPr/>
          </p:nvSpPr>
          <p:spPr>
            <a:xfrm>
              <a:off x="5997821" y="3175576"/>
              <a:ext cx="2953011" cy="1758277"/>
            </a:xfrm>
            <a:prstGeom prst="rect">
              <a:avLst/>
            </a:prstGeom>
          </p:spPr>
          <p:txBody>
            <a:bodyPr wrap="square">
              <a:spAutoFit/>
            </a:bodyPr>
            <a:lstStyle/>
            <a:p>
              <a:r>
                <a:rPr lang="en-CA" b="1" dirty="0">
                  <a:solidFill>
                    <a:srgbClr val="335D98"/>
                  </a:solidFill>
                  <a:latin typeface="Gill Sans MT" panose="020B0502020104020203" pitchFamily="34" charset="0"/>
                </a:rPr>
                <a:t>How To Use SGLT2i in Patients with HF: Safety, Monitoring, Concomitant Medications </a:t>
              </a:r>
            </a:p>
            <a:p>
              <a:endParaRPr lang="en-CA" b="1" dirty="0">
                <a:solidFill>
                  <a:srgbClr val="254061"/>
                </a:solidFill>
                <a:latin typeface="Gill Sans MT" panose="020B0502020104020203" pitchFamily="34" charset="0"/>
              </a:endParaRPr>
            </a:p>
            <a:p>
              <a:r>
                <a:rPr lang="en-CA" dirty="0">
                  <a:latin typeface="Gill Sans MT" panose="020B0502020104020203" pitchFamily="34" charset="0"/>
                </a:rPr>
                <a:t>Glenn Herrington, </a:t>
              </a:r>
              <a:r>
                <a:rPr lang="en-CA" dirty="0" err="1">
                  <a:latin typeface="Gill Sans MT" panose="020B0502020104020203" pitchFamily="34" charset="0"/>
                </a:rPr>
                <a:t>PharmD</a:t>
              </a:r>
              <a:r>
                <a:rPr lang="en-CA" dirty="0">
                  <a:latin typeface="Gill Sans MT" panose="020B0502020104020203" pitchFamily="34" charset="0"/>
                </a:rPr>
                <a:t> Wrightsville Beach, NC</a:t>
              </a:r>
            </a:p>
          </p:txBody>
        </p:sp>
        <p:sp>
          <p:nvSpPr>
            <p:cNvPr id="19" name="Rectangle 18">
              <a:extLst>
                <a:ext uri="{FF2B5EF4-FFF2-40B4-BE49-F238E27FC236}">
                  <a16:creationId xmlns:a16="http://schemas.microsoft.com/office/drawing/2014/main" id="{4DE93D2E-CA73-4591-8856-0380C6456B89}"/>
                </a:ext>
              </a:extLst>
            </p:cNvPr>
            <p:cNvSpPr/>
            <p:nvPr/>
          </p:nvSpPr>
          <p:spPr>
            <a:xfrm>
              <a:off x="236298" y="1976550"/>
              <a:ext cx="8628195" cy="987103"/>
            </a:xfrm>
            <a:prstGeom prst="rect">
              <a:avLst/>
            </a:prstGeom>
          </p:spPr>
          <p:txBody>
            <a:bodyPr wrap="square">
              <a:spAutoFit/>
            </a:bodyPr>
            <a:lstStyle/>
            <a:p>
              <a:pPr algn="ctr"/>
              <a:r>
                <a:rPr lang="en-CA" sz="2000" b="1" dirty="0">
                  <a:latin typeface="Gill Sans MT" panose="020B0502020104020203" pitchFamily="34" charset="0"/>
                </a:rPr>
                <a:t>Heart Failure and Cardiomyopathies – Session 633: Diabetes and Heart Failure</a:t>
              </a:r>
            </a:p>
            <a:p>
              <a:pPr algn="ctr"/>
              <a:r>
                <a:rPr lang="en-CA" sz="2000" dirty="0">
                  <a:latin typeface="Gill Sans MT" panose="020B0502020104020203" pitchFamily="34" charset="0"/>
                </a:rPr>
                <a:t>Monday May 17, 10:45 am – 12:15 pm ET</a:t>
              </a:r>
            </a:p>
            <a:p>
              <a:endParaRPr lang="en-CA" dirty="0"/>
            </a:p>
          </p:txBody>
        </p:sp>
      </p:grpSp>
      <p:pic>
        <p:nvPicPr>
          <p:cNvPr id="3" name="Picture 2" descr="Graphical user interface, text&#10;&#10;Description automatically generated">
            <a:extLst>
              <a:ext uri="{FF2B5EF4-FFF2-40B4-BE49-F238E27FC236}">
                <a16:creationId xmlns:a16="http://schemas.microsoft.com/office/drawing/2014/main" id="{4036A5A2-0611-471B-ABEE-9931BEB9DBB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140" y="444687"/>
            <a:ext cx="1901290" cy="711537"/>
          </a:xfrm>
          <a:prstGeom prst="rect">
            <a:avLst/>
          </a:prstGeom>
        </p:spPr>
      </p:pic>
    </p:spTree>
    <p:extLst>
      <p:ext uri="{BB962C8B-B14F-4D97-AF65-F5344CB8AC3E}">
        <p14:creationId xmlns:p14="http://schemas.microsoft.com/office/powerpoint/2010/main" val="678509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144">
            <a:extLst>
              <a:ext uri="{FF2B5EF4-FFF2-40B4-BE49-F238E27FC236}">
                <a16:creationId xmlns:a16="http://schemas.microsoft.com/office/drawing/2014/main" id="{DAA978CD-BEFD-4C7B-8DAA-5547D0B6F38C}"/>
              </a:ext>
            </a:extLst>
          </p:cNvPr>
          <p:cNvSpPr/>
          <p:nvPr/>
        </p:nvSpPr>
        <p:spPr>
          <a:xfrm>
            <a:off x="0" y="1524000"/>
            <a:ext cx="12192000" cy="4958650"/>
          </a:xfrm>
          <a:prstGeom prst="rect">
            <a:avLst/>
          </a:prstGeom>
          <a:solidFill>
            <a:srgbClr val="F4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6" name="Rectangle 145">
            <a:extLst>
              <a:ext uri="{FF2B5EF4-FFF2-40B4-BE49-F238E27FC236}">
                <a16:creationId xmlns:a16="http://schemas.microsoft.com/office/drawing/2014/main" id="{51D2E639-2E11-4D24-89AD-3C1E5DFA0BF0}"/>
              </a:ext>
            </a:extLst>
          </p:cNvPr>
          <p:cNvSpPr/>
          <p:nvPr/>
        </p:nvSpPr>
        <p:spPr>
          <a:xfrm>
            <a:off x="290295" y="1811621"/>
            <a:ext cx="5497199" cy="1877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8" name="Rectangle 147">
            <a:extLst>
              <a:ext uri="{FF2B5EF4-FFF2-40B4-BE49-F238E27FC236}">
                <a16:creationId xmlns:a16="http://schemas.microsoft.com/office/drawing/2014/main" id="{2FA3805E-6D63-4CDF-B066-14D8BD604B21}"/>
              </a:ext>
            </a:extLst>
          </p:cNvPr>
          <p:cNvSpPr/>
          <p:nvPr/>
        </p:nvSpPr>
        <p:spPr>
          <a:xfrm>
            <a:off x="6010730" y="1709344"/>
            <a:ext cx="5871640" cy="47280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 name="Titre 3">
            <a:extLst>
              <a:ext uri="{FF2B5EF4-FFF2-40B4-BE49-F238E27FC236}">
                <a16:creationId xmlns:a16="http://schemas.microsoft.com/office/drawing/2014/main" id="{9FB3A0C9-2569-488D-8BD8-C8116A2E8DC8}"/>
              </a:ext>
            </a:extLst>
          </p:cNvPr>
          <p:cNvSpPr>
            <a:spLocks noGrp="1"/>
          </p:cNvSpPr>
          <p:nvPr>
            <p:ph type="title"/>
          </p:nvPr>
        </p:nvSpPr>
        <p:spPr>
          <a:xfrm>
            <a:off x="2287486" y="452886"/>
            <a:ext cx="8160989" cy="870643"/>
          </a:xfrm>
        </p:spPr>
        <p:txBody>
          <a:bodyPr>
            <a:noAutofit/>
          </a:bodyPr>
          <a:lstStyle/>
          <a:p>
            <a:r>
              <a:rPr lang="en-US" sz="2800" b="1" dirty="0">
                <a:solidFill>
                  <a:srgbClr val="F61821"/>
                </a:solidFill>
                <a:latin typeface="Gill Sans MT" panose="020B0502020104020203" pitchFamily="34" charset="0"/>
              </a:rPr>
              <a:t>Heart Failure (HF) in Patients with Diabetes: Prevention</a:t>
            </a:r>
            <a:endParaRPr lang="fr-CA" sz="2800" dirty="0">
              <a:solidFill>
                <a:srgbClr val="F61821"/>
              </a:solidFill>
            </a:endParaRPr>
          </a:p>
        </p:txBody>
      </p:sp>
      <p:sp>
        <p:nvSpPr>
          <p:cNvPr id="10" name="TextBox 14">
            <a:extLst>
              <a:ext uri="{FF2B5EF4-FFF2-40B4-BE49-F238E27FC236}">
                <a16:creationId xmlns:a16="http://schemas.microsoft.com/office/drawing/2014/main" id="{0220AD79-C015-4202-8437-1897E83BC311}"/>
              </a:ext>
            </a:extLst>
          </p:cNvPr>
          <p:cNvSpPr txBox="1"/>
          <p:nvPr/>
        </p:nvSpPr>
        <p:spPr>
          <a:xfrm>
            <a:off x="3518663" y="2042143"/>
            <a:ext cx="2425608" cy="1723549"/>
          </a:xfrm>
          <a:prstGeom prst="rect">
            <a:avLst/>
          </a:prstGeom>
          <a:noFill/>
        </p:spPr>
        <p:txBody>
          <a:bodyPr wrap="square" rtlCol="0">
            <a:spAutoFit/>
          </a:bodyPr>
          <a:lstStyle/>
          <a:p>
            <a:pPr>
              <a:spcAft>
                <a:spcPts val="1200"/>
              </a:spcAft>
            </a:pPr>
            <a:r>
              <a:rPr lang="en-US" sz="1600" b="1" dirty="0">
                <a:solidFill>
                  <a:srgbClr val="F61821"/>
                </a:solidFill>
                <a:latin typeface="Gill Sans MT" panose="020B0502020104020203" pitchFamily="34" charset="0"/>
              </a:rPr>
              <a:t>RISK FACTORS</a:t>
            </a:r>
          </a:p>
          <a:p>
            <a:pPr marL="171450" indent="-171450">
              <a:spcAft>
                <a:spcPts val="300"/>
              </a:spcAft>
              <a:buClr>
                <a:srgbClr val="F61821"/>
              </a:buClr>
              <a:buFont typeface="Arial"/>
              <a:buChar char="•"/>
            </a:pPr>
            <a:r>
              <a:rPr lang="en-US" sz="1600" dirty="0">
                <a:latin typeface="Gill Sans MT" panose="020B0502020104020203" pitchFamily="34" charset="0"/>
              </a:rPr>
              <a:t>Baseline BNP &gt;50 ng/L</a:t>
            </a:r>
            <a:r>
              <a:rPr lang="en-US" sz="1600" baseline="30000" dirty="0">
                <a:latin typeface="Gill Sans MT" panose="020B0502020104020203" pitchFamily="34" charset="0"/>
              </a:rPr>
              <a:t>2</a:t>
            </a:r>
          </a:p>
          <a:p>
            <a:pPr marL="171450" indent="-171450">
              <a:spcAft>
                <a:spcPts val="300"/>
              </a:spcAft>
              <a:buClr>
                <a:srgbClr val="F61821"/>
              </a:buClr>
              <a:buFont typeface="Arial"/>
              <a:buChar char="•"/>
            </a:pPr>
            <a:r>
              <a:rPr lang="en-US" sz="1600" dirty="0">
                <a:latin typeface="Gill Sans MT" panose="020B0502020104020203" pitchFamily="34" charset="0"/>
              </a:rPr>
              <a:t>Urine ACR &gt;300 mg/g</a:t>
            </a:r>
            <a:r>
              <a:rPr lang="en-US" sz="1600" baseline="30000" dirty="0">
                <a:latin typeface="Gill Sans MT" panose="020B0502020104020203" pitchFamily="34" charset="0"/>
              </a:rPr>
              <a:t>3</a:t>
            </a:r>
          </a:p>
          <a:p>
            <a:pPr marL="171450" indent="-171450">
              <a:spcAft>
                <a:spcPts val="300"/>
              </a:spcAft>
              <a:buClr>
                <a:srgbClr val="F61821"/>
              </a:buClr>
              <a:buFont typeface="Arial"/>
              <a:buChar char="•"/>
            </a:pPr>
            <a:r>
              <a:rPr lang="en-US" sz="1600" dirty="0">
                <a:latin typeface="Gill Sans MT" panose="020B0502020104020203" pitchFamily="34" charset="0"/>
              </a:rPr>
              <a:t>Cardiac troponin </a:t>
            </a:r>
          </a:p>
          <a:p>
            <a:pPr>
              <a:lnSpc>
                <a:spcPts val="1600"/>
              </a:lnSpc>
              <a:spcAft>
                <a:spcPts val="300"/>
              </a:spcAft>
              <a:buClr>
                <a:srgbClr val="F61821"/>
              </a:buClr>
            </a:pPr>
            <a:r>
              <a:rPr lang="en-US" sz="1600" dirty="0">
                <a:latin typeface="Gill Sans MT" panose="020B0502020104020203" pitchFamily="34" charset="0"/>
              </a:rPr>
              <a:t>   &gt;10 </a:t>
            </a:r>
            <a:r>
              <a:rPr lang="en-US" sz="1600" dirty="0" err="1">
                <a:latin typeface="Gill Sans MT" panose="020B0502020104020203" pitchFamily="34" charset="0"/>
              </a:rPr>
              <a:t>pg</a:t>
            </a:r>
            <a:r>
              <a:rPr lang="en-US" sz="1600" dirty="0">
                <a:latin typeface="Gill Sans MT" panose="020B0502020104020203" pitchFamily="34" charset="0"/>
              </a:rPr>
              <a:t>/mL</a:t>
            </a:r>
            <a:r>
              <a:rPr lang="en-US" sz="1600" baseline="30000" dirty="0">
                <a:latin typeface="Gill Sans MT" panose="020B0502020104020203" pitchFamily="34" charset="0"/>
              </a:rPr>
              <a:t>4</a:t>
            </a:r>
          </a:p>
          <a:p>
            <a:pPr>
              <a:spcAft>
                <a:spcPts val="1200"/>
              </a:spcAft>
            </a:pPr>
            <a:endParaRPr lang="en-US" sz="600" b="1" dirty="0">
              <a:solidFill>
                <a:srgbClr val="F61821"/>
              </a:solidFill>
              <a:latin typeface="Gill Sans MT" panose="020B0502020104020203" pitchFamily="34" charset="0"/>
            </a:endParaRPr>
          </a:p>
        </p:txBody>
      </p:sp>
      <p:cxnSp>
        <p:nvCxnSpPr>
          <p:cNvPr id="21" name="Straight Connector 36">
            <a:extLst>
              <a:ext uri="{FF2B5EF4-FFF2-40B4-BE49-F238E27FC236}">
                <a16:creationId xmlns:a16="http://schemas.microsoft.com/office/drawing/2014/main" id="{A0D4564E-496D-41A2-BB09-F9E63D78E138}"/>
              </a:ext>
            </a:extLst>
          </p:cNvPr>
          <p:cNvCxnSpPr>
            <a:cxnSpLocks/>
          </p:cNvCxnSpPr>
          <p:nvPr/>
        </p:nvCxnSpPr>
        <p:spPr>
          <a:xfrm>
            <a:off x="3459296" y="2130466"/>
            <a:ext cx="0" cy="1431968"/>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cxnSp>
        <p:nvCxnSpPr>
          <p:cNvPr id="25" name="Straight Connector 2">
            <a:extLst>
              <a:ext uri="{FF2B5EF4-FFF2-40B4-BE49-F238E27FC236}">
                <a16:creationId xmlns:a16="http://schemas.microsoft.com/office/drawing/2014/main" id="{DE297401-6256-4F71-92B2-4A93DCA79DF5}"/>
              </a:ext>
            </a:extLst>
          </p:cNvPr>
          <p:cNvCxnSpPr>
            <a:cxnSpLocks/>
          </p:cNvCxnSpPr>
          <p:nvPr/>
        </p:nvCxnSpPr>
        <p:spPr>
          <a:xfrm>
            <a:off x="6597445" y="4445046"/>
            <a:ext cx="5137067" cy="0"/>
          </a:xfrm>
          <a:prstGeom prst="line">
            <a:avLst/>
          </a:prstGeom>
          <a:ln>
            <a:solidFill>
              <a:srgbClr val="335D98"/>
            </a:solidFill>
          </a:ln>
        </p:spPr>
        <p:style>
          <a:lnRef idx="2">
            <a:schemeClr val="accent1"/>
          </a:lnRef>
          <a:fillRef idx="0">
            <a:schemeClr val="accent1"/>
          </a:fillRef>
          <a:effectRef idx="1">
            <a:schemeClr val="accent1"/>
          </a:effectRef>
          <a:fontRef idx="minor">
            <a:schemeClr val="tx1"/>
          </a:fontRef>
        </p:style>
      </p:cxnSp>
      <p:grpSp>
        <p:nvGrpSpPr>
          <p:cNvPr id="37" name="Groupe 36">
            <a:extLst>
              <a:ext uri="{FF2B5EF4-FFF2-40B4-BE49-F238E27FC236}">
                <a16:creationId xmlns:a16="http://schemas.microsoft.com/office/drawing/2014/main" id="{90BB6760-5392-44D0-83D2-B5E4549A6C44}"/>
              </a:ext>
            </a:extLst>
          </p:cNvPr>
          <p:cNvGrpSpPr/>
          <p:nvPr/>
        </p:nvGrpSpPr>
        <p:grpSpPr>
          <a:xfrm>
            <a:off x="10470942" y="534676"/>
            <a:ext cx="1427542" cy="568125"/>
            <a:chOff x="680950" y="2337069"/>
            <a:chExt cx="3738814" cy="1487951"/>
          </a:xfrm>
        </p:grpSpPr>
        <p:pic>
          <p:nvPicPr>
            <p:cNvPr id="38" name="Image 37" descr="Une image contenant texte&#10;&#10;Description générée automatiquement">
              <a:extLst>
                <a:ext uri="{FF2B5EF4-FFF2-40B4-BE49-F238E27FC236}">
                  <a16:creationId xmlns:a16="http://schemas.microsoft.com/office/drawing/2014/main" id="{C668883C-0715-44BF-8E70-79CBB251B401}"/>
                </a:ext>
              </a:extLst>
            </p:cNvPr>
            <p:cNvPicPr>
              <a:picLocks noChangeAspect="1"/>
            </p:cNvPicPr>
            <p:nvPr/>
          </p:nvPicPr>
          <p:blipFill rotWithShape="1">
            <a:blip r:embed="rId3"/>
            <a:srcRect t="27253" r="51956" b="7713"/>
            <a:stretch/>
          </p:blipFill>
          <p:spPr>
            <a:xfrm>
              <a:off x="680950" y="2337069"/>
              <a:ext cx="3738814" cy="1487951"/>
            </a:xfrm>
            <a:prstGeom prst="rect">
              <a:avLst/>
            </a:prstGeom>
          </p:spPr>
        </p:pic>
        <p:sp>
          <p:nvSpPr>
            <p:cNvPr id="39" name="Rectangle 38">
              <a:extLst>
                <a:ext uri="{FF2B5EF4-FFF2-40B4-BE49-F238E27FC236}">
                  <a16:creationId xmlns:a16="http://schemas.microsoft.com/office/drawing/2014/main" id="{53F0F6E2-9A9E-4804-B0EA-630C9E603907}"/>
                </a:ext>
              </a:extLst>
            </p:cNvPr>
            <p:cNvSpPr/>
            <p:nvPr/>
          </p:nvSpPr>
          <p:spPr>
            <a:xfrm>
              <a:off x="3990313" y="2561077"/>
              <a:ext cx="429450" cy="462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p>
          </p:txBody>
        </p:sp>
      </p:grpSp>
      <p:sp>
        <p:nvSpPr>
          <p:cNvPr id="44" name="Rectangle 43">
            <a:extLst>
              <a:ext uri="{FF2B5EF4-FFF2-40B4-BE49-F238E27FC236}">
                <a16:creationId xmlns:a16="http://schemas.microsoft.com/office/drawing/2014/main" id="{282B2E3D-AEE5-42AC-BC63-EC38984ABBF2}"/>
              </a:ext>
            </a:extLst>
          </p:cNvPr>
          <p:cNvSpPr/>
          <p:nvPr/>
        </p:nvSpPr>
        <p:spPr>
          <a:xfrm>
            <a:off x="0" y="0"/>
            <a:ext cx="9259614" cy="346217"/>
          </a:xfrm>
          <a:prstGeom prst="rect">
            <a:avLst/>
          </a:prstGeom>
          <a:solidFill>
            <a:srgbClr val="CCE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nSpc>
                <a:spcPct val="110000"/>
              </a:lnSpc>
            </a:pPr>
            <a:endParaRPr lang="en-US" dirty="0">
              <a:solidFill>
                <a:srgbClr val="9FB9C1"/>
              </a:solidFill>
              <a:latin typeface="Gill Sans MT" panose="020B0502020104020203" pitchFamily="34" charset="0"/>
            </a:endParaRPr>
          </a:p>
        </p:txBody>
      </p:sp>
      <p:sp>
        <p:nvSpPr>
          <p:cNvPr id="45" name="Rectangle 44">
            <a:extLst>
              <a:ext uri="{FF2B5EF4-FFF2-40B4-BE49-F238E27FC236}">
                <a16:creationId xmlns:a16="http://schemas.microsoft.com/office/drawing/2014/main" id="{253C7E4A-4B91-40BB-BF51-E29B00CAD9EB}"/>
              </a:ext>
            </a:extLst>
          </p:cNvPr>
          <p:cNvSpPr/>
          <p:nvPr/>
        </p:nvSpPr>
        <p:spPr>
          <a:xfrm>
            <a:off x="9259614" y="-1071"/>
            <a:ext cx="2932386" cy="348883"/>
          </a:xfrm>
          <a:prstGeom prst="rect">
            <a:avLst/>
          </a:prstGeom>
          <a:solidFill>
            <a:srgbClr val="F2CE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gn="ctr">
              <a:lnSpc>
                <a:spcPct val="110000"/>
              </a:lnSpc>
            </a:pPr>
            <a:r>
              <a:rPr lang="en-US" b="1">
                <a:solidFill>
                  <a:schemeClr val="bg1"/>
                </a:solidFill>
                <a:latin typeface="Gill Sans MT" panose="020B0502020104020203" pitchFamily="34" charset="0"/>
              </a:rPr>
              <a:t>ACC 2021 Highlights </a:t>
            </a:r>
            <a:endParaRPr lang="en-US" dirty="0">
              <a:solidFill>
                <a:schemeClr val="bg1"/>
              </a:solidFill>
              <a:latin typeface="Gill Sans MT" panose="020B0502020104020203" pitchFamily="34" charset="0"/>
            </a:endParaRPr>
          </a:p>
        </p:txBody>
      </p:sp>
      <p:grpSp>
        <p:nvGrpSpPr>
          <p:cNvPr id="138" name="Groupe 137">
            <a:extLst>
              <a:ext uri="{FF2B5EF4-FFF2-40B4-BE49-F238E27FC236}">
                <a16:creationId xmlns:a16="http://schemas.microsoft.com/office/drawing/2014/main" id="{E07FE074-ADF2-4489-8600-33CB5ADAD367}"/>
              </a:ext>
            </a:extLst>
          </p:cNvPr>
          <p:cNvGrpSpPr/>
          <p:nvPr/>
        </p:nvGrpSpPr>
        <p:grpSpPr>
          <a:xfrm>
            <a:off x="432862" y="1886267"/>
            <a:ext cx="2970780" cy="1833308"/>
            <a:chOff x="327359" y="1755961"/>
            <a:chExt cx="2970780" cy="1833308"/>
          </a:xfrm>
        </p:grpSpPr>
        <p:sp>
          <p:nvSpPr>
            <p:cNvPr id="54" name="ZoneTexte 53">
              <a:extLst>
                <a:ext uri="{FF2B5EF4-FFF2-40B4-BE49-F238E27FC236}">
                  <a16:creationId xmlns:a16="http://schemas.microsoft.com/office/drawing/2014/main" id="{D35499BB-0F63-4D59-AB44-61AEBA360D7F}"/>
                </a:ext>
              </a:extLst>
            </p:cNvPr>
            <p:cNvSpPr txBox="1"/>
            <p:nvPr/>
          </p:nvSpPr>
          <p:spPr>
            <a:xfrm>
              <a:off x="621928" y="3250715"/>
              <a:ext cx="2391070" cy="338554"/>
            </a:xfrm>
            <a:prstGeom prst="rect">
              <a:avLst/>
            </a:prstGeom>
            <a:noFill/>
          </p:spPr>
          <p:txBody>
            <a:bodyPr wrap="square" rtlCol="0">
              <a:spAutoFit/>
            </a:bodyPr>
            <a:lstStyle/>
            <a:p>
              <a:r>
                <a:rPr lang="en-CA" sz="1600" i="0" dirty="0">
                  <a:solidFill>
                    <a:srgbClr val="FF0000"/>
                  </a:solidFill>
                  <a:effectLst/>
                  <a:latin typeface="Gill Sans MT" panose="020B0502020104020203" pitchFamily="34" charset="0"/>
                </a:rPr>
                <a:t>~</a:t>
              </a:r>
              <a:r>
                <a:rPr lang="en-CA" sz="1600" dirty="0">
                  <a:solidFill>
                    <a:srgbClr val="FF0000"/>
                  </a:solidFill>
                  <a:latin typeface="Gill Sans MT" panose="020B0502020104020203" pitchFamily="34" charset="0"/>
                </a:rPr>
                <a:t>2.5x increased incidence</a:t>
              </a:r>
            </a:p>
          </p:txBody>
        </p:sp>
        <p:pic>
          <p:nvPicPr>
            <p:cNvPr id="8" name="Picture 7">
              <a:extLst>
                <a:ext uri="{FF2B5EF4-FFF2-40B4-BE49-F238E27FC236}">
                  <a16:creationId xmlns:a16="http://schemas.microsoft.com/office/drawing/2014/main" id="{38540E89-D080-4EFF-BF8B-813679B44287}"/>
                </a:ext>
              </a:extLst>
            </p:cNvPr>
            <p:cNvPicPr/>
            <p:nvPr/>
          </p:nvPicPr>
          <p:blipFill rotWithShape="1">
            <a:blip r:embed="rId4"/>
            <a:srcRect l="2538" t="29694" r="78514" b="22702"/>
            <a:stretch/>
          </p:blipFill>
          <p:spPr>
            <a:xfrm>
              <a:off x="327359" y="2296955"/>
              <a:ext cx="508177" cy="848761"/>
            </a:xfrm>
            <a:prstGeom prst="rect">
              <a:avLst/>
            </a:prstGeom>
          </p:spPr>
        </p:pic>
        <p:sp>
          <p:nvSpPr>
            <p:cNvPr id="19" name="TextBox 43">
              <a:extLst>
                <a:ext uri="{FF2B5EF4-FFF2-40B4-BE49-F238E27FC236}">
                  <a16:creationId xmlns:a16="http://schemas.microsoft.com/office/drawing/2014/main" id="{18EE9AF8-E3CC-4FD4-A988-535143BC9E43}"/>
                </a:ext>
              </a:extLst>
            </p:cNvPr>
            <p:cNvSpPr txBox="1"/>
            <p:nvPr/>
          </p:nvSpPr>
          <p:spPr>
            <a:xfrm>
              <a:off x="2308367" y="2541793"/>
              <a:ext cx="480399" cy="523220"/>
            </a:xfrm>
            <a:prstGeom prst="rect">
              <a:avLst/>
            </a:prstGeom>
            <a:noFill/>
          </p:spPr>
          <p:txBody>
            <a:bodyPr wrap="square" rtlCol="0">
              <a:spAutoFit/>
            </a:bodyPr>
            <a:lstStyle/>
            <a:p>
              <a:r>
                <a:rPr lang="en-US" sz="1400" b="1" dirty="0">
                  <a:latin typeface="Gill Sans MT" panose="020B0502020104020203" pitchFamily="34" charset="0"/>
                </a:rPr>
                <a:t>HF</a:t>
              </a:r>
            </a:p>
          </p:txBody>
        </p:sp>
        <p:sp>
          <p:nvSpPr>
            <p:cNvPr id="20" name="TextBox 44">
              <a:extLst>
                <a:ext uri="{FF2B5EF4-FFF2-40B4-BE49-F238E27FC236}">
                  <a16:creationId xmlns:a16="http://schemas.microsoft.com/office/drawing/2014/main" id="{B9020CE9-ACC4-4A3A-AD07-A2C66F551F87}"/>
                </a:ext>
              </a:extLst>
            </p:cNvPr>
            <p:cNvSpPr txBox="1"/>
            <p:nvPr/>
          </p:nvSpPr>
          <p:spPr>
            <a:xfrm>
              <a:off x="795586" y="2533109"/>
              <a:ext cx="780138" cy="307777"/>
            </a:xfrm>
            <a:prstGeom prst="rect">
              <a:avLst/>
            </a:prstGeom>
            <a:noFill/>
          </p:spPr>
          <p:txBody>
            <a:bodyPr wrap="square" rtlCol="0">
              <a:spAutoFit/>
            </a:bodyPr>
            <a:lstStyle/>
            <a:p>
              <a:r>
                <a:rPr lang="en-US" sz="1400" b="1" dirty="0">
                  <a:latin typeface="Gill Sans MT" panose="020B0502020104020203" pitchFamily="34" charset="0"/>
                </a:rPr>
                <a:t>DM</a:t>
              </a:r>
            </a:p>
          </p:txBody>
        </p:sp>
        <p:sp>
          <p:nvSpPr>
            <p:cNvPr id="53" name="ZoneTexte 52">
              <a:extLst>
                <a:ext uri="{FF2B5EF4-FFF2-40B4-BE49-F238E27FC236}">
                  <a16:creationId xmlns:a16="http://schemas.microsoft.com/office/drawing/2014/main" id="{46E14E4B-AFE0-4CB8-AF98-29DE181234E7}"/>
                </a:ext>
              </a:extLst>
            </p:cNvPr>
            <p:cNvSpPr txBox="1"/>
            <p:nvPr/>
          </p:nvSpPr>
          <p:spPr>
            <a:xfrm>
              <a:off x="857913" y="1755961"/>
              <a:ext cx="1885237" cy="338554"/>
            </a:xfrm>
            <a:prstGeom prst="rect">
              <a:avLst/>
            </a:prstGeom>
            <a:noFill/>
          </p:spPr>
          <p:txBody>
            <a:bodyPr wrap="square" rtlCol="0">
              <a:spAutoFit/>
            </a:bodyPr>
            <a:lstStyle/>
            <a:p>
              <a:r>
                <a:rPr lang="en-CA" sz="1600" dirty="0">
                  <a:solidFill>
                    <a:srgbClr val="FF0000"/>
                  </a:solidFill>
                  <a:latin typeface="Gill Sans MT" panose="020B0502020104020203" pitchFamily="34" charset="0"/>
                </a:rPr>
                <a:t>2-4x increased risk</a:t>
              </a:r>
              <a:r>
                <a:rPr lang="en-CA" sz="1600" baseline="30000" dirty="0">
                  <a:solidFill>
                    <a:srgbClr val="FF0000"/>
                  </a:solidFill>
                  <a:latin typeface="Gill Sans MT" panose="020B0502020104020203" pitchFamily="34" charset="0"/>
                </a:rPr>
                <a:t>1</a:t>
              </a:r>
            </a:p>
          </p:txBody>
        </p:sp>
        <p:sp>
          <p:nvSpPr>
            <p:cNvPr id="55" name="Flèche : courbe vers le bas 54">
              <a:extLst>
                <a:ext uri="{FF2B5EF4-FFF2-40B4-BE49-F238E27FC236}">
                  <a16:creationId xmlns:a16="http://schemas.microsoft.com/office/drawing/2014/main" id="{0654A99A-03A8-4AB3-BD5C-76DA188A96B5}"/>
                </a:ext>
              </a:extLst>
            </p:cNvPr>
            <p:cNvSpPr/>
            <p:nvPr/>
          </p:nvSpPr>
          <p:spPr>
            <a:xfrm>
              <a:off x="982872" y="2097979"/>
              <a:ext cx="1676001" cy="409719"/>
            </a:xfrm>
            <a:prstGeom prst="curved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56" name="Flèche : courbe vers le bas 55">
              <a:extLst>
                <a:ext uri="{FF2B5EF4-FFF2-40B4-BE49-F238E27FC236}">
                  <a16:creationId xmlns:a16="http://schemas.microsoft.com/office/drawing/2014/main" id="{D9F544D3-82D5-47AC-AA15-ACDAFCC9D8A2}"/>
                </a:ext>
              </a:extLst>
            </p:cNvPr>
            <p:cNvSpPr/>
            <p:nvPr/>
          </p:nvSpPr>
          <p:spPr>
            <a:xfrm rot="10800000">
              <a:off x="933882" y="2857415"/>
              <a:ext cx="1676001" cy="409719"/>
            </a:xfrm>
            <a:prstGeom prst="curved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pic>
          <p:nvPicPr>
            <p:cNvPr id="57" name="Picture 7">
              <a:extLst>
                <a:ext uri="{FF2B5EF4-FFF2-40B4-BE49-F238E27FC236}">
                  <a16:creationId xmlns:a16="http://schemas.microsoft.com/office/drawing/2014/main" id="{A83F6C5B-5221-4F3D-BB49-BBE5D5BE8FE5}"/>
                </a:ext>
              </a:extLst>
            </p:cNvPr>
            <p:cNvPicPr/>
            <p:nvPr/>
          </p:nvPicPr>
          <p:blipFill rotWithShape="1">
            <a:blip r:embed="rId4"/>
            <a:srcRect l="77147" t="27693" r="2163" b="26677"/>
            <a:stretch/>
          </p:blipFill>
          <p:spPr>
            <a:xfrm>
              <a:off x="2743234" y="2245854"/>
              <a:ext cx="554905" cy="813576"/>
            </a:xfrm>
            <a:prstGeom prst="rect">
              <a:avLst/>
            </a:prstGeom>
          </p:spPr>
        </p:pic>
      </p:grpSp>
      <p:sp>
        <p:nvSpPr>
          <p:cNvPr id="135" name="Rectangle 134">
            <a:extLst>
              <a:ext uri="{FF2B5EF4-FFF2-40B4-BE49-F238E27FC236}">
                <a16:creationId xmlns:a16="http://schemas.microsoft.com/office/drawing/2014/main" id="{90D921CA-EBCA-4EBB-B9C7-9C95F99416F0}"/>
              </a:ext>
            </a:extLst>
          </p:cNvPr>
          <p:cNvSpPr/>
          <p:nvPr/>
        </p:nvSpPr>
        <p:spPr>
          <a:xfrm>
            <a:off x="0" y="6774885"/>
            <a:ext cx="12192000" cy="93172"/>
          </a:xfrm>
          <a:prstGeom prst="rect">
            <a:avLst/>
          </a:prstGeom>
          <a:solidFill>
            <a:srgbClr val="9CB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nSpc>
                <a:spcPct val="110000"/>
              </a:lnSpc>
            </a:pPr>
            <a:endParaRPr lang="en-US" dirty="0">
              <a:solidFill>
                <a:srgbClr val="9FB9C1"/>
              </a:solidFill>
              <a:latin typeface="Gill Sans MT" panose="020B0502020104020203" pitchFamily="34" charset="0"/>
            </a:endParaRPr>
          </a:p>
        </p:txBody>
      </p:sp>
      <p:sp>
        <p:nvSpPr>
          <p:cNvPr id="158" name="Rectangle 157">
            <a:extLst>
              <a:ext uri="{FF2B5EF4-FFF2-40B4-BE49-F238E27FC236}">
                <a16:creationId xmlns:a16="http://schemas.microsoft.com/office/drawing/2014/main" id="{93C04139-81F9-41AB-B7F7-0CDD17F36B15}"/>
              </a:ext>
            </a:extLst>
          </p:cNvPr>
          <p:cNvSpPr/>
          <p:nvPr/>
        </p:nvSpPr>
        <p:spPr>
          <a:xfrm>
            <a:off x="528101" y="1553345"/>
            <a:ext cx="5252056" cy="334911"/>
          </a:xfrm>
          <a:prstGeom prst="rect">
            <a:avLst/>
          </a:prstGeom>
          <a:solidFill>
            <a:srgbClr val="9CB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bg1"/>
                </a:solidFill>
                <a:latin typeface="Gill Sans MT" panose="020B0502020104020203" pitchFamily="34" charset="0"/>
              </a:rPr>
              <a:t>HF Risk in Patients with Diabetes</a:t>
            </a:r>
          </a:p>
        </p:txBody>
      </p:sp>
      <p:sp>
        <p:nvSpPr>
          <p:cNvPr id="157" name="Rectangle 156">
            <a:extLst>
              <a:ext uri="{FF2B5EF4-FFF2-40B4-BE49-F238E27FC236}">
                <a16:creationId xmlns:a16="http://schemas.microsoft.com/office/drawing/2014/main" id="{446EDDDC-3CC7-480F-8275-F1EFC2DE989A}"/>
              </a:ext>
            </a:extLst>
          </p:cNvPr>
          <p:cNvSpPr/>
          <p:nvPr/>
        </p:nvSpPr>
        <p:spPr>
          <a:xfrm>
            <a:off x="454193" y="1553899"/>
            <a:ext cx="122283" cy="334911"/>
          </a:xfrm>
          <a:prstGeom prst="rect">
            <a:avLst/>
          </a:prstGeom>
          <a:solidFill>
            <a:srgbClr val="F2CE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65" name="Rectangle 164">
            <a:extLst>
              <a:ext uri="{FF2B5EF4-FFF2-40B4-BE49-F238E27FC236}">
                <a16:creationId xmlns:a16="http://schemas.microsoft.com/office/drawing/2014/main" id="{5EEDDD2B-581B-4CAF-83C6-6CFEFB9DA64C}"/>
              </a:ext>
            </a:extLst>
          </p:cNvPr>
          <p:cNvSpPr/>
          <p:nvPr/>
        </p:nvSpPr>
        <p:spPr>
          <a:xfrm>
            <a:off x="287941" y="1553184"/>
            <a:ext cx="120015" cy="334911"/>
          </a:xfrm>
          <a:prstGeom prst="rect">
            <a:avLst/>
          </a:prstGeom>
          <a:solidFill>
            <a:srgbClr val="F61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56" name="Rectangle 155">
            <a:extLst>
              <a:ext uri="{FF2B5EF4-FFF2-40B4-BE49-F238E27FC236}">
                <a16:creationId xmlns:a16="http://schemas.microsoft.com/office/drawing/2014/main" id="{18C6A63D-6BCE-405B-9B2B-3E8641775B75}"/>
              </a:ext>
            </a:extLst>
          </p:cNvPr>
          <p:cNvSpPr/>
          <p:nvPr/>
        </p:nvSpPr>
        <p:spPr>
          <a:xfrm>
            <a:off x="337706" y="1553899"/>
            <a:ext cx="120015" cy="334911"/>
          </a:xfrm>
          <a:prstGeom prst="rect">
            <a:avLst/>
          </a:prstGeom>
          <a:solidFill>
            <a:srgbClr val="CCE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nvGrpSpPr>
          <p:cNvPr id="3" name="Group 2">
            <a:extLst>
              <a:ext uri="{FF2B5EF4-FFF2-40B4-BE49-F238E27FC236}">
                <a16:creationId xmlns:a16="http://schemas.microsoft.com/office/drawing/2014/main" id="{1F272482-EAF9-4EA3-B8C0-AF55AA1B5EBA}"/>
              </a:ext>
            </a:extLst>
          </p:cNvPr>
          <p:cNvGrpSpPr/>
          <p:nvPr/>
        </p:nvGrpSpPr>
        <p:grpSpPr>
          <a:xfrm>
            <a:off x="5998370" y="1630899"/>
            <a:ext cx="6458877" cy="4541957"/>
            <a:chOff x="416091" y="3649569"/>
            <a:chExt cx="5885084" cy="3931991"/>
          </a:xfrm>
        </p:grpSpPr>
        <p:sp>
          <p:nvSpPr>
            <p:cNvPr id="147" name="Rectangle 146">
              <a:extLst>
                <a:ext uri="{FF2B5EF4-FFF2-40B4-BE49-F238E27FC236}">
                  <a16:creationId xmlns:a16="http://schemas.microsoft.com/office/drawing/2014/main" id="{A9995884-1733-48F4-B333-ED55C9AE5206}"/>
                </a:ext>
              </a:extLst>
            </p:cNvPr>
            <p:cNvSpPr/>
            <p:nvPr/>
          </p:nvSpPr>
          <p:spPr>
            <a:xfrm>
              <a:off x="434527" y="3989591"/>
              <a:ext cx="5327483" cy="2640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cap="small"/>
            </a:p>
          </p:txBody>
        </p:sp>
        <p:grpSp>
          <p:nvGrpSpPr>
            <p:cNvPr id="144" name="Groupe 143">
              <a:extLst>
                <a:ext uri="{FF2B5EF4-FFF2-40B4-BE49-F238E27FC236}">
                  <a16:creationId xmlns:a16="http://schemas.microsoft.com/office/drawing/2014/main" id="{557AEBCD-F094-4E3F-9A50-50927E1C8C7F}"/>
                </a:ext>
              </a:extLst>
            </p:cNvPr>
            <p:cNvGrpSpPr/>
            <p:nvPr/>
          </p:nvGrpSpPr>
          <p:grpSpPr>
            <a:xfrm>
              <a:off x="416091" y="3943015"/>
              <a:ext cx="5885084" cy="3638545"/>
              <a:chOff x="416091" y="3943015"/>
              <a:chExt cx="5885084" cy="3638545"/>
            </a:xfrm>
          </p:grpSpPr>
          <p:grpSp>
            <p:nvGrpSpPr>
              <p:cNvPr id="134" name="Groupe 133">
                <a:extLst>
                  <a:ext uri="{FF2B5EF4-FFF2-40B4-BE49-F238E27FC236}">
                    <a16:creationId xmlns:a16="http://schemas.microsoft.com/office/drawing/2014/main" id="{247D4316-3DD4-40C4-8BFF-9CC7374744BD}"/>
                  </a:ext>
                </a:extLst>
              </p:cNvPr>
              <p:cNvGrpSpPr/>
              <p:nvPr/>
            </p:nvGrpSpPr>
            <p:grpSpPr>
              <a:xfrm>
                <a:off x="416091" y="3943015"/>
                <a:ext cx="5679909" cy="3638545"/>
                <a:chOff x="416091" y="3992175"/>
                <a:chExt cx="5679909" cy="3638545"/>
              </a:xfrm>
            </p:grpSpPr>
            <p:grpSp>
              <p:nvGrpSpPr>
                <p:cNvPr id="95" name="Groupe 94">
                  <a:extLst>
                    <a:ext uri="{FF2B5EF4-FFF2-40B4-BE49-F238E27FC236}">
                      <a16:creationId xmlns:a16="http://schemas.microsoft.com/office/drawing/2014/main" id="{095450C0-6B0F-4F7D-B8EF-ACB511AAEE80}"/>
                    </a:ext>
                  </a:extLst>
                </p:cNvPr>
                <p:cNvGrpSpPr/>
                <p:nvPr/>
              </p:nvGrpSpPr>
              <p:grpSpPr>
                <a:xfrm>
                  <a:off x="708178" y="4333626"/>
                  <a:ext cx="5387822" cy="3297094"/>
                  <a:chOff x="708178" y="4455613"/>
                  <a:chExt cx="5387822" cy="3297094"/>
                </a:xfrm>
              </p:grpSpPr>
              <p:grpSp>
                <p:nvGrpSpPr>
                  <p:cNvPr id="94" name="Groupe 93">
                    <a:extLst>
                      <a:ext uri="{FF2B5EF4-FFF2-40B4-BE49-F238E27FC236}">
                        <a16:creationId xmlns:a16="http://schemas.microsoft.com/office/drawing/2014/main" id="{C52ECB99-318B-4A66-9B68-92906F0B4706}"/>
                      </a:ext>
                    </a:extLst>
                  </p:cNvPr>
                  <p:cNvGrpSpPr/>
                  <p:nvPr/>
                </p:nvGrpSpPr>
                <p:grpSpPr>
                  <a:xfrm>
                    <a:off x="708178" y="4455613"/>
                    <a:ext cx="5387822" cy="3297094"/>
                    <a:chOff x="659150" y="4481751"/>
                    <a:chExt cx="5387822" cy="3297094"/>
                  </a:xfrm>
                </p:grpSpPr>
                <p:sp>
                  <p:nvSpPr>
                    <p:cNvPr id="90" name="Ellipse 89">
                      <a:extLst>
                        <a:ext uri="{FF2B5EF4-FFF2-40B4-BE49-F238E27FC236}">
                          <a16:creationId xmlns:a16="http://schemas.microsoft.com/office/drawing/2014/main" id="{F38D3FEE-698C-4831-B743-7EBA6DE190DE}"/>
                        </a:ext>
                      </a:extLst>
                    </p:cNvPr>
                    <p:cNvSpPr/>
                    <p:nvPr/>
                  </p:nvSpPr>
                  <p:spPr>
                    <a:xfrm rot="20567054">
                      <a:off x="994106" y="5231176"/>
                      <a:ext cx="5021025" cy="2063180"/>
                    </a:xfrm>
                    <a:prstGeom prst="ellipse">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1" name="Ellipse 90">
                      <a:extLst>
                        <a:ext uri="{FF2B5EF4-FFF2-40B4-BE49-F238E27FC236}">
                          <a16:creationId xmlns:a16="http://schemas.microsoft.com/office/drawing/2014/main" id="{4957027C-2B48-426E-BB91-A25C473683FF}"/>
                        </a:ext>
                      </a:extLst>
                    </p:cNvPr>
                    <p:cNvSpPr/>
                    <p:nvPr/>
                  </p:nvSpPr>
                  <p:spPr>
                    <a:xfrm rot="20567054">
                      <a:off x="659150" y="5715665"/>
                      <a:ext cx="5021025" cy="20631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2" name="Rectangle 91">
                      <a:extLst>
                        <a:ext uri="{FF2B5EF4-FFF2-40B4-BE49-F238E27FC236}">
                          <a16:creationId xmlns:a16="http://schemas.microsoft.com/office/drawing/2014/main" id="{A157AC2C-1545-4D6B-9043-1E8522A5A33E}"/>
                        </a:ext>
                      </a:extLst>
                    </p:cNvPr>
                    <p:cNvSpPr/>
                    <p:nvPr/>
                  </p:nvSpPr>
                  <p:spPr>
                    <a:xfrm rot="21151061">
                      <a:off x="4264949" y="4481751"/>
                      <a:ext cx="1782023" cy="1961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93" name="Triangle isocèle 92">
                    <a:extLst>
                      <a:ext uri="{FF2B5EF4-FFF2-40B4-BE49-F238E27FC236}">
                        <a16:creationId xmlns:a16="http://schemas.microsoft.com/office/drawing/2014/main" id="{84B39D6F-30FE-48A4-93BA-8575D4B2D753}"/>
                      </a:ext>
                    </a:extLst>
                  </p:cNvPr>
                  <p:cNvSpPr/>
                  <p:nvPr/>
                </p:nvSpPr>
                <p:spPr>
                  <a:xfrm rot="4993840">
                    <a:off x="4084321" y="4824866"/>
                    <a:ext cx="1005316" cy="690914"/>
                  </a:xfrm>
                  <a:prstGeom prst="triangle">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pic>
              <p:nvPicPr>
                <p:cNvPr id="16" name="Picture 40">
                  <a:extLst>
                    <a:ext uri="{FF2B5EF4-FFF2-40B4-BE49-F238E27FC236}">
                      <a16:creationId xmlns:a16="http://schemas.microsoft.com/office/drawing/2014/main" id="{0A2C2989-CEA0-451C-BB12-56705853108E}"/>
                    </a:ext>
                  </a:extLst>
                </p:cNvPr>
                <p:cNvPicPr/>
                <p:nvPr/>
              </p:nvPicPr>
              <p:blipFill rotWithShape="1">
                <a:blip r:embed="rId5"/>
                <a:srcRect l="6220" r="91114" b="34047"/>
                <a:stretch/>
              </p:blipFill>
              <p:spPr>
                <a:xfrm>
                  <a:off x="1239982" y="4125519"/>
                  <a:ext cx="119145" cy="1819018"/>
                </a:xfrm>
                <a:prstGeom prst="rect">
                  <a:avLst/>
                </a:prstGeom>
              </p:spPr>
            </p:pic>
            <p:sp>
              <p:nvSpPr>
                <p:cNvPr id="99" name="ZoneTexte 98">
                  <a:extLst>
                    <a:ext uri="{FF2B5EF4-FFF2-40B4-BE49-F238E27FC236}">
                      <a16:creationId xmlns:a16="http://schemas.microsoft.com/office/drawing/2014/main" id="{2E79F473-F969-465D-9A4A-3ED24146BBA1}"/>
                    </a:ext>
                  </a:extLst>
                </p:cNvPr>
                <p:cNvSpPr txBox="1"/>
                <p:nvPr/>
              </p:nvSpPr>
              <p:spPr>
                <a:xfrm>
                  <a:off x="4850334" y="4438475"/>
                  <a:ext cx="928866" cy="506242"/>
                </a:xfrm>
                <a:prstGeom prst="rect">
                  <a:avLst/>
                </a:prstGeom>
                <a:noFill/>
              </p:spPr>
              <p:txBody>
                <a:bodyPr wrap="square" rtlCol="0">
                  <a:spAutoFit/>
                </a:bodyPr>
                <a:lstStyle/>
                <a:p>
                  <a:pPr algn="ctr"/>
                  <a:r>
                    <a:rPr lang="fr-CA" sz="1600" b="1" i="0" cap="small" dirty="0">
                      <a:solidFill>
                        <a:srgbClr val="000000"/>
                      </a:solidFill>
                      <a:effectLst/>
                      <a:latin typeface="Gill Sans MT" panose="020B0502020104020203" pitchFamily="34" charset="0"/>
                    </a:rPr>
                    <a:t>HF</a:t>
                  </a:r>
                </a:p>
                <a:p>
                  <a:pPr algn="ctr"/>
                  <a:r>
                    <a:rPr lang="fr-CA" sz="1600" b="1" cap="small" dirty="0">
                      <a:solidFill>
                        <a:srgbClr val="000000"/>
                      </a:solidFill>
                      <a:latin typeface="Gill Sans MT" panose="020B0502020104020203" pitchFamily="34" charset="0"/>
                    </a:rPr>
                    <a:t>Stage C</a:t>
                  </a:r>
                  <a:endParaRPr lang="fr-CA" sz="1600" b="1" cap="small" dirty="0">
                    <a:latin typeface="Gill Sans MT" panose="020B0502020104020203" pitchFamily="34" charset="0"/>
                  </a:endParaRPr>
                </a:p>
              </p:txBody>
            </p:sp>
            <p:sp>
              <p:nvSpPr>
                <p:cNvPr id="100" name="Ellipse 99">
                  <a:extLst>
                    <a:ext uri="{FF2B5EF4-FFF2-40B4-BE49-F238E27FC236}">
                      <a16:creationId xmlns:a16="http://schemas.microsoft.com/office/drawing/2014/main" id="{43E0A74E-E2AD-47B5-A38F-5C0829A5D72A}"/>
                    </a:ext>
                  </a:extLst>
                </p:cNvPr>
                <p:cNvSpPr/>
                <p:nvPr/>
              </p:nvSpPr>
              <p:spPr>
                <a:xfrm>
                  <a:off x="4726481" y="4885737"/>
                  <a:ext cx="286591" cy="286591"/>
                </a:xfrm>
                <a:prstGeom prst="ellipse">
                  <a:avLst/>
                </a:prstGeom>
                <a:solidFill>
                  <a:srgbClr val="D114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1" name="Ellipse 100">
                  <a:extLst>
                    <a:ext uri="{FF2B5EF4-FFF2-40B4-BE49-F238E27FC236}">
                      <a16:creationId xmlns:a16="http://schemas.microsoft.com/office/drawing/2014/main" id="{F821E0FF-478B-4904-979F-12A6C5C05058}"/>
                    </a:ext>
                  </a:extLst>
                </p:cNvPr>
                <p:cNvSpPr/>
                <p:nvPr/>
              </p:nvSpPr>
              <p:spPr>
                <a:xfrm>
                  <a:off x="3928863" y="4975007"/>
                  <a:ext cx="286591" cy="286591"/>
                </a:xfrm>
                <a:prstGeom prst="ellipse">
                  <a:avLst/>
                </a:prstGeom>
                <a:solidFill>
                  <a:srgbClr val="4A80C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2" name="Ellipse 101">
                  <a:extLst>
                    <a:ext uri="{FF2B5EF4-FFF2-40B4-BE49-F238E27FC236}">
                      <a16:creationId xmlns:a16="http://schemas.microsoft.com/office/drawing/2014/main" id="{D1CE5742-81D9-436B-91FC-09AB4350DFDA}"/>
                    </a:ext>
                  </a:extLst>
                </p:cNvPr>
                <p:cNvSpPr/>
                <p:nvPr/>
              </p:nvSpPr>
              <p:spPr>
                <a:xfrm>
                  <a:off x="3212412" y="5132157"/>
                  <a:ext cx="250228" cy="250228"/>
                </a:xfrm>
                <a:prstGeom prst="ellipse">
                  <a:avLst/>
                </a:prstGeom>
                <a:solidFill>
                  <a:srgbClr val="F1710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3" name="Ellipse 102">
                  <a:extLst>
                    <a:ext uri="{FF2B5EF4-FFF2-40B4-BE49-F238E27FC236}">
                      <a16:creationId xmlns:a16="http://schemas.microsoft.com/office/drawing/2014/main" id="{1DBE9E09-5F0D-4F4A-B14A-E2AA74724BDB}"/>
                    </a:ext>
                  </a:extLst>
                </p:cNvPr>
                <p:cNvSpPr/>
                <p:nvPr/>
              </p:nvSpPr>
              <p:spPr>
                <a:xfrm>
                  <a:off x="2500705" y="5369360"/>
                  <a:ext cx="197692" cy="197692"/>
                </a:xfrm>
                <a:prstGeom prst="ellipse">
                  <a:avLst/>
                </a:prstGeom>
                <a:solidFill>
                  <a:srgbClr val="FFC58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4" name="Ellipse 103">
                  <a:extLst>
                    <a:ext uri="{FF2B5EF4-FFF2-40B4-BE49-F238E27FC236}">
                      <a16:creationId xmlns:a16="http://schemas.microsoft.com/office/drawing/2014/main" id="{44CABF36-CCF9-417A-B929-53E12A8138F1}"/>
                    </a:ext>
                  </a:extLst>
                </p:cNvPr>
                <p:cNvSpPr/>
                <p:nvPr/>
              </p:nvSpPr>
              <p:spPr>
                <a:xfrm>
                  <a:off x="1932388" y="5685593"/>
                  <a:ext cx="152126" cy="152126"/>
                </a:xfrm>
                <a:prstGeom prst="ellipse">
                  <a:avLst/>
                </a:prstGeom>
                <a:solidFill>
                  <a:srgbClr val="FEEED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7" name="ZoneTexte 96">
                  <a:extLst>
                    <a:ext uri="{FF2B5EF4-FFF2-40B4-BE49-F238E27FC236}">
                      <a16:creationId xmlns:a16="http://schemas.microsoft.com/office/drawing/2014/main" id="{A0724BE9-17E5-401F-8C48-41731CE80F7A}"/>
                    </a:ext>
                  </a:extLst>
                </p:cNvPr>
                <p:cNvSpPr txBox="1"/>
                <p:nvPr/>
              </p:nvSpPr>
              <p:spPr>
                <a:xfrm>
                  <a:off x="1405769" y="5262265"/>
                  <a:ext cx="928866" cy="506242"/>
                </a:xfrm>
                <a:prstGeom prst="rect">
                  <a:avLst/>
                </a:prstGeom>
                <a:noFill/>
              </p:spPr>
              <p:txBody>
                <a:bodyPr wrap="square" rtlCol="0">
                  <a:spAutoFit/>
                </a:bodyPr>
                <a:lstStyle/>
                <a:p>
                  <a:pPr algn="ctr"/>
                  <a:r>
                    <a:rPr lang="fr-CA" sz="1600" b="1" i="0" cap="small" dirty="0">
                      <a:solidFill>
                        <a:srgbClr val="000000"/>
                      </a:solidFill>
                      <a:effectLst/>
                      <a:latin typeface="Gill Sans MT" panose="020B0502020104020203" pitchFamily="34" charset="0"/>
                    </a:rPr>
                    <a:t>At Risk</a:t>
                  </a:r>
                </a:p>
                <a:p>
                  <a:pPr algn="ctr"/>
                  <a:r>
                    <a:rPr lang="fr-CA" sz="1600" b="1" cap="small" dirty="0">
                      <a:solidFill>
                        <a:srgbClr val="000000"/>
                      </a:solidFill>
                      <a:latin typeface="Gill Sans MT" panose="020B0502020104020203" pitchFamily="34" charset="0"/>
                    </a:rPr>
                    <a:t>Stage A</a:t>
                  </a:r>
                  <a:endParaRPr lang="fr-CA" sz="1600" b="1" cap="small" dirty="0">
                    <a:latin typeface="Gill Sans MT" panose="020B0502020104020203" pitchFamily="34" charset="0"/>
                  </a:endParaRPr>
                </a:p>
              </p:txBody>
            </p:sp>
            <p:sp>
              <p:nvSpPr>
                <p:cNvPr id="105" name="Ellipse 104">
                  <a:extLst>
                    <a:ext uri="{FF2B5EF4-FFF2-40B4-BE49-F238E27FC236}">
                      <a16:creationId xmlns:a16="http://schemas.microsoft.com/office/drawing/2014/main" id="{C256EA56-DD2F-4101-9610-438D66091DD2}"/>
                    </a:ext>
                  </a:extLst>
                </p:cNvPr>
                <p:cNvSpPr/>
                <p:nvPr/>
              </p:nvSpPr>
              <p:spPr>
                <a:xfrm>
                  <a:off x="1405769" y="6115969"/>
                  <a:ext cx="100578" cy="100578"/>
                </a:xfrm>
                <a:prstGeom prst="ellipse">
                  <a:avLst/>
                </a:prstGeom>
                <a:solidFill>
                  <a:srgbClr val="EAF0E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6" name="Rectangle 105">
                  <a:extLst>
                    <a:ext uri="{FF2B5EF4-FFF2-40B4-BE49-F238E27FC236}">
                      <a16:creationId xmlns:a16="http://schemas.microsoft.com/office/drawing/2014/main" id="{6B161F57-3166-4BC0-8120-81F0C42F3759}"/>
                    </a:ext>
                  </a:extLst>
                </p:cNvPr>
                <p:cNvSpPr/>
                <p:nvPr/>
              </p:nvSpPr>
              <p:spPr>
                <a:xfrm>
                  <a:off x="1747290" y="6097960"/>
                  <a:ext cx="539675" cy="1105531"/>
                </a:xfrm>
                <a:prstGeom prst="rect">
                  <a:avLst/>
                </a:prstGeom>
                <a:solidFill>
                  <a:srgbClr val="EEEFDC"/>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ts val="1400"/>
                    </a:lnSpc>
                  </a:pPr>
                  <a:r>
                    <a:rPr lang="en-CA" sz="1600" dirty="0">
                      <a:solidFill>
                        <a:schemeClr val="tx1"/>
                      </a:solidFill>
                      <a:latin typeface="Gill Sans MT" panose="020B0502020104020203" pitchFamily="34" charset="0"/>
                    </a:rPr>
                    <a:t>Risk Factors</a:t>
                  </a:r>
                </a:p>
              </p:txBody>
            </p:sp>
            <p:sp>
              <p:nvSpPr>
                <p:cNvPr id="107" name="Rectangle 106">
                  <a:extLst>
                    <a:ext uri="{FF2B5EF4-FFF2-40B4-BE49-F238E27FC236}">
                      <a16:creationId xmlns:a16="http://schemas.microsoft.com/office/drawing/2014/main" id="{957CA96A-4D93-498B-8C25-8CE30807D7E2}"/>
                    </a:ext>
                  </a:extLst>
                </p:cNvPr>
                <p:cNvSpPr/>
                <p:nvPr/>
              </p:nvSpPr>
              <p:spPr>
                <a:xfrm>
                  <a:off x="2407261" y="6097955"/>
                  <a:ext cx="463352" cy="1105531"/>
                </a:xfrm>
                <a:prstGeom prst="rect">
                  <a:avLst/>
                </a:prstGeom>
                <a:solidFill>
                  <a:srgbClr val="EEEFDC"/>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sz="1600" dirty="0">
                      <a:solidFill>
                        <a:schemeClr val="tx1"/>
                      </a:solidFill>
                      <a:latin typeface="Gill Sans MT" panose="020B0502020104020203" pitchFamily="34" charset="0"/>
                    </a:rPr>
                    <a:t>Biomarkers </a:t>
                  </a:r>
                </a:p>
                <a:p>
                  <a:pPr algn="ctr"/>
                  <a:r>
                    <a:rPr lang="fr-CA" sz="1600" dirty="0">
                      <a:solidFill>
                        <a:schemeClr val="tx1"/>
                      </a:solidFill>
                      <a:latin typeface="Gill Sans MT" panose="020B0502020104020203" pitchFamily="34" charset="0"/>
                    </a:rPr>
                    <a:t>NP, </a:t>
                  </a:r>
                  <a:r>
                    <a:rPr lang="fr-CA" sz="1600" dirty="0" err="1">
                      <a:solidFill>
                        <a:schemeClr val="tx1"/>
                      </a:solidFill>
                      <a:latin typeface="Gill Sans MT" panose="020B0502020104020203" pitchFamily="34" charset="0"/>
                    </a:rPr>
                    <a:t>cTn</a:t>
                  </a:r>
                  <a:endParaRPr lang="fr-CA" sz="1600" dirty="0">
                    <a:solidFill>
                      <a:schemeClr val="tx1"/>
                    </a:solidFill>
                    <a:latin typeface="Gill Sans MT" panose="020B0502020104020203" pitchFamily="34" charset="0"/>
                  </a:endParaRPr>
                </a:p>
              </p:txBody>
            </p:sp>
            <p:sp>
              <p:nvSpPr>
                <p:cNvPr id="109" name="Rectangle 108">
                  <a:extLst>
                    <a:ext uri="{FF2B5EF4-FFF2-40B4-BE49-F238E27FC236}">
                      <a16:creationId xmlns:a16="http://schemas.microsoft.com/office/drawing/2014/main" id="{094B754F-B9F3-411B-AE8A-FA5480E5FC83}"/>
                    </a:ext>
                  </a:extLst>
                </p:cNvPr>
                <p:cNvSpPr/>
                <p:nvPr/>
              </p:nvSpPr>
              <p:spPr>
                <a:xfrm>
                  <a:off x="3199773" y="5697978"/>
                  <a:ext cx="484563" cy="1505508"/>
                </a:xfrm>
                <a:prstGeom prst="rect">
                  <a:avLst/>
                </a:prstGeom>
                <a:solidFill>
                  <a:srgbClr val="EEEFDC"/>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CA" sz="1600" dirty="0">
                      <a:solidFill>
                        <a:schemeClr val="tx1"/>
                      </a:solidFill>
                      <a:latin typeface="Gill Sans MT" panose="020B0502020104020203" pitchFamily="34" charset="0"/>
                    </a:rPr>
                    <a:t>Structural / Imaging</a:t>
                  </a:r>
                </a:p>
                <a:p>
                  <a:pPr algn="ctr"/>
                  <a:r>
                    <a:rPr lang="fr-CA" sz="1600" dirty="0">
                      <a:solidFill>
                        <a:schemeClr val="tx1"/>
                      </a:solidFill>
                      <a:latin typeface="Gill Sans MT" panose="020B0502020104020203" pitchFamily="34" charset="0"/>
                    </a:rPr>
                    <a:t>(LVH, LWM, LVDD)</a:t>
                  </a:r>
                </a:p>
              </p:txBody>
            </p:sp>
            <p:sp>
              <p:nvSpPr>
                <p:cNvPr id="110" name="Rectangle 109">
                  <a:extLst>
                    <a:ext uri="{FF2B5EF4-FFF2-40B4-BE49-F238E27FC236}">
                      <a16:creationId xmlns:a16="http://schemas.microsoft.com/office/drawing/2014/main" id="{E4FEACC2-2905-42CF-B95B-0A1C8ACCE1F2}"/>
                    </a:ext>
                  </a:extLst>
                </p:cNvPr>
                <p:cNvSpPr/>
                <p:nvPr/>
              </p:nvSpPr>
              <p:spPr>
                <a:xfrm>
                  <a:off x="3815060" y="5677590"/>
                  <a:ext cx="583146" cy="1525897"/>
                </a:xfrm>
                <a:prstGeom prst="rect">
                  <a:avLst/>
                </a:prstGeom>
                <a:solidFill>
                  <a:srgbClr val="EEEFDC"/>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CA" sz="1600" dirty="0">
                      <a:solidFill>
                        <a:schemeClr val="tx1"/>
                      </a:solidFill>
                      <a:latin typeface="Gill Sans MT" panose="020B0502020104020203" pitchFamily="34" charset="0"/>
                    </a:rPr>
                    <a:t>Structural /</a:t>
                  </a:r>
                  <a:br>
                    <a:rPr lang="fr-CA" sz="1600" dirty="0">
                      <a:solidFill>
                        <a:schemeClr val="tx1"/>
                      </a:solidFill>
                      <a:latin typeface="Gill Sans MT" panose="020B0502020104020203" pitchFamily="34" charset="0"/>
                    </a:rPr>
                  </a:br>
                  <a:r>
                    <a:rPr lang="fr-CA" sz="1600" dirty="0">
                      <a:solidFill>
                        <a:schemeClr val="tx1"/>
                      </a:solidFill>
                      <a:latin typeface="Gill Sans MT" panose="020B0502020104020203" pitchFamily="34" charset="0"/>
                    </a:rPr>
                    <a:t>Imaging (LVSD)</a:t>
                  </a:r>
                </a:p>
              </p:txBody>
            </p:sp>
            <p:sp>
              <p:nvSpPr>
                <p:cNvPr id="111" name="Rectangle 110">
                  <a:extLst>
                    <a:ext uri="{FF2B5EF4-FFF2-40B4-BE49-F238E27FC236}">
                      <a16:creationId xmlns:a16="http://schemas.microsoft.com/office/drawing/2014/main" id="{99D97C7B-A002-4FAB-B57B-242371641E8F}"/>
                    </a:ext>
                  </a:extLst>
                </p:cNvPr>
                <p:cNvSpPr/>
                <p:nvPr/>
              </p:nvSpPr>
              <p:spPr>
                <a:xfrm>
                  <a:off x="4714076" y="5677591"/>
                  <a:ext cx="253713" cy="1525894"/>
                </a:xfrm>
                <a:prstGeom prst="rect">
                  <a:avLst/>
                </a:prstGeom>
                <a:solidFill>
                  <a:srgbClr val="EEEFDC"/>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sz="1600" dirty="0">
                      <a:solidFill>
                        <a:schemeClr val="tx1"/>
                      </a:solidFill>
                      <a:latin typeface="Gill Sans MT" panose="020B0502020104020203" pitchFamily="34" charset="0"/>
                    </a:rPr>
                    <a:t>Symptomatic</a:t>
                  </a:r>
                </a:p>
              </p:txBody>
            </p:sp>
            <p:pic>
              <p:nvPicPr>
                <p:cNvPr id="114" name="Picture 40">
                  <a:extLst>
                    <a:ext uri="{FF2B5EF4-FFF2-40B4-BE49-F238E27FC236}">
                      <a16:creationId xmlns:a16="http://schemas.microsoft.com/office/drawing/2014/main" id="{96D9F0E8-126D-42F6-B8E6-8807A8F9D7A5}"/>
                    </a:ext>
                  </a:extLst>
                </p:cNvPr>
                <p:cNvPicPr/>
                <p:nvPr/>
              </p:nvPicPr>
              <p:blipFill rotWithShape="1">
                <a:blip r:embed="rId5"/>
                <a:srcRect l="18858" t="13745" r="71958" b="52885"/>
                <a:stretch/>
              </p:blipFill>
              <p:spPr>
                <a:xfrm>
                  <a:off x="1543628" y="3992175"/>
                  <a:ext cx="600937" cy="1347481"/>
                </a:xfrm>
                <a:prstGeom prst="rect">
                  <a:avLst/>
                </a:prstGeom>
              </p:spPr>
            </p:pic>
            <p:pic>
              <p:nvPicPr>
                <p:cNvPr id="118" name="Picture 40">
                  <a:extLst>
                    <a:ext uri="{FF2B5EF4-FFF2-40B4-BE49-F238E27FC236}">
                      <a16:creationId xmlns:a16="http://schemas.microsoft.com/office/drawing/2014/main" id="{C3DB84F9-70B8-44E1-9638-734D232D3DA8}"/>
                    </a:ext>
                  </a:extLst>
                </p:cNvPr>
                <p:cNvPicPr/>
                <p:nvPr/>
              </p:nvPicPr>
              <p:blipFill rotWithShape="1">
                <a:blip r:embed="rId5"/>
                <a:srcRect l="45536" r="41705" b="78682"/>
                <a:stretch/>
              </p:blipFill>
              <p:spPr>
                <a:xfrm>
                  <a:off x="2932577" y="4132645"/>
                  <a:ext cx="627208" cy="646742"/>
                </a:xfrm>
                <a:prstGeom prst="rect">
                  <a:avLst/>
                </a:prstGeom>
              </p:spPr>
            </p:pic>
            <p:pic>
              <p:nvPicPr>
                <p:cNvPr id="121" name="Picture 40">
                  <a:extLst>
                    <a:ext uri="{FF2B5EF4-FFF2-40B4-BE49-F238E27FC236}">
                      <a16:creationId xmlns:a16="http://schemas.microsoft.com/office/drawing/2014/main" id="{B1842C25-04FA-4FDD-B35A-3899E85159B9}"/>
                    </a:ext>
                  </a:extLst>
                </p:cNvPr>
                <p:cNvPicPr/>
                <p:nvPr/>
              </p:nvPicPr>
              <p:blipFill rotWithShape="1">
                <a:blip r:embed="rId5"/>
                <a:srcRect l="67120" t="-1713" r="20121" b="84973"/>
                <a:stretch/>
              </p:blipFill>
              <p:spPr>
                <a:xfrm>
                  <a:off x="3835140" y="4078920"/>
                  <a:ext cx="689929" cy="558616"/>
                </a:xfrm>
                <a:prstGeom prst="rect">
                  <a:avLst/>
                </a:prstGeom>
              </p:spPr>
            </p:pic>
            <p:pic>
              <p:nvPicPr>
                <p:cNvPr id="123" name="Picture 40">
                  <a:extLst>
                    <a:ext uri="{FF2B5EF4-FFF2-40B4-BE49-F238E27FC236}">
                      <a16:creationId xmlns:a16="http://schemas.microsoft.com/office/drawing/2014/main" id="{1C7C3449-B4D3-431E-9D5A-0636B764D564}"/>
                    </a:ext>
                  </a:extLst>
                </p:cNvPr>
                <p:cNvPicPr/>
                <p:nvPr/>
              </p:nvPicPr>
              <p:blipFill rotWithShape="1">
                <a:blip r:embed="rId5"/>
                <a:srcRect l="28436" r="52487" b="67468"/>
                <a:stretch/>
              </p:blipFill>
              <p:spPr>
                <a:xfrm>
                  <a:off x="2201912" y="4103052"/>
                  <a:ext cx="852593" cy="897248"/>
                </a:xfrm>
                <a:prstGeom prst="rect">
                  <a:avLst/>
                </a:prstGeom>
              </p:spPr>
            </p:pic>
            <p:pic>
              <p:nvPicPr>
                <p:cNvPr id="127" name="Picture 40">
                  <a:extLst>
                    <a:ext uri="{FF2B5EF4-FFF2-40B4-BE49-F238E27FC236}">
                      <a16:creationId xmlns:a16="http://schemas.microsoft.com/office/drawing/2014/main" id="{2B34D237-B191-42B5-A2EC-BB3488AB158C}"/>
                    </a:ext>
                  </a:extLst>
                </p:cNvPr>
                <p:cNvPicPr/>
                <p:nvPr/>
              </p:nvPicPr>
              <p:blipFill rotWithShape="1">
                <a:blip r:embed="rId5"/>
                <a:srcRect l="38257" t="29826" r="60571" b="9685"/>
                <a:stretch/>
              </p:blipFill>
              <p:spPr>
                <a:xfrm>
                  <a:off x="2606494" y="4999425"/>
                  <a:ext cx="52379" cy="1668312"/>
                </a:xfrm>
                <a:prstGeom prst="rect">
                  <a:avLst/>
                </a:prstGeom>
              </p:spPr>
            </p:pic>
            <p:pic>
              <p:nvPicPr>
                <p:cNvPr id="130" name="Picture 40">
                  <a:extLst>
                    <a:ext uri="{FF2B5EF4-FFF2-40B4-BE49-F238E27FC236}">
                      <a16:creationId xmlns:a16="http://schemas.microsoft.com/office/drawing/2014/main" id="{79895152-B54A-401B-B2E9-7B4CBE13FE87}"/>
                    </a:ext>
                  </a:extLst>
                </p:cNvPr>
                <p:cNvPicPr/>
                <p:nvPr/>
              </p:nvPicPr>
              <p:blipFill rotWithShape="1">
                <a:blip r:embed="rId5"/>
                <a:srcRect l="7177" t="64583" r="91800" b="7826"/>
                <a:stretch/>
              </p:blipFill>
              <p:spPr>
                <a:xfrm>
                  <a:off x="1284355" y="5906743"/>
                  <a:ext cx="44446" cy="857005"/>
                </a:xfrm>
                <a:prstGeom prst="rect">
                  <a:avLst/>
                </a:prstGeom>
              </p:spPr>
            </p:pic>
            <p:sp>
              <p:nvSpPr>
                <p:cNvPr id="98" name="ZoneTexte 97">
                  <a:extLst>
                    <a:ext uri="{FF2B5EF4-FFF2-40B4-BE49-F238E27FC236}">
                      <a16:creationId xmlns:a16="http://schemas.microsoft.com/office/drawing/2014/main" id="{F20AB21E-B38F-4B29-AB69-AA31944D51F8}"/>
                    </a:ext>
                  </a:extLst>
                </p:cNvPr>
                <p:cNvSpPr txBox="1"/>
                <p:nvPr/>
              </p:nvSpPr>
              <p:spPr>
                <a:xfrm>
                  <a:off x="2202573" y="4907539"/>
                  <a:ext cx="928866" cy="506242"/>
                </a:xfrm>
                <a:prstGeom prst="rect">
                  <a:avLst/>
                </a:prstGeom>
                <a:noFill/>
              </p:spPr>
              <p:txBody>
                <a:bodyPr wrap="square" rtlCol="0">
                  <a:spAutoFit/>
                </a:bodyPr>
                <a:lstStyle/>
                <a:p>
                  <a:pPr algn="ctr"/>
                  <a:r>
                    <a:rPr lang="fr-CA" sz="1600" b="1" i="0" cap="small" dirty="0">
                      <a:solidFill>
                        <a:srgbClr val="000000"/>
                      </a:solidFill>
                      <a:effectLst/>
                      <a:latin typeface="Gill Sans MT" panose="020B0502020104020203" pitchFamily="34" charset="0"/>
                    </a:rPr>
                    <a:t>Pre-HF</a:t>
                  </a:r>
                </a:p>
                <a:p>
                  <a:pPr algn="ctr"/>
                  <a:r>
                    <a:rPr lang="fr-CA" sz="1600" b="1" cap="small" dirty="0">
                      <a:solidFill>
                        <a:srgbClr val="000000"/>
                      </a:solidFill>
                      <a:latin typeface="Gill Sans MT" panose="020B0502020104020203" pitchFamily="34" charset="0"/>
                    </a:rPr>
                    <a:t>Stage B</a:t>
                  </a:r>
                  <a:endParaRPr lang="fr-CA" sz="1600" b="1" cap="small" dirty="0">
                    <a:latin typeface="Gill Sans MT" panose="020B0502020104020203" pitchFamily="34" charset="0"/>
                  </a:endParaRPr>
                </a:p>
              </p:txBody>
            </p:sp>
            <p:sp>
              <p:nvSpPr>
                <p:cNvPr id="96" name="ZoneTexte 95">
                  <a:extLst>
                    <a:ext uri="{FF2B5EF4-FFF2-40B4-BE49-F238E27FC236}">
                      <a16:creationId xmlns:a16="http://schemas.microsoft.com/office/drawing/2014/main" id="{B3C2C393-439A-4E4C-9FA3-B98CD0EF097C}"/>
                    </a:ext>
                  </a:extLst>
                </p:cNvPr>
                <p:cNvSpPr txBox="1"/>
                <p:nvPr/>
              </p:nvSpPr>
              <p:spPr>
                <a:xfrm>
                  <a:off x="849945" y="5849690"/>
                  <a:ext cx="1028721" cy="293088"/>
                </a:xfrm>
                <a:prstGeom prst="rect">
                  <a:avLst/>
                </a:prstGeom>
                <a:noFill/>
              </p:spPr>
              <p:txBody>
                <a:bodyPr wrap="square" rtlCol="0">
                  <a:spAutoFit/>
                </a:bodyPr>
                <a:lstStyle/>
                <a:p>
                  <a:pPr algn="ctr"/>
                  <a:r>
                    <a:rPr lang="en-CA" sz="1600" b="1" i="0" cap="small" dirty="0">
                      <a:solidFill>
                        <a:srgbClr val="000000"/>
                      </a:solidFill>
                      <a:effectLst/>
                      <a:latin typeface="Gill Sans MT" panose="020B0502020104020203" pitchFamily="34" charset="0"/>
                    </a:rPr>
                    <a:t>Healthy</a:t>
                  </a:r>
                  <a:endParaRPr lang="en-CA" sz="1600" b="1" cap="small" dirty="0">
                    <a:latin typeface="Gill Sans MT" panose="020B0502020104020203" pitchFamily="34" charset="0"/>
                  </a:endParaRPr>
                </a:p>
              </p:txBody>
            </p:sp>
            <p:cxnSp>
              <p:nvCxnSpPr>
                <p:cNvPr id="133" name="Connecteur droit 132">
                  <a:extLst>
                    <a:ext uri="{FF2B5EF4-FFF2-40B4-BE49-F238E27FC236}">
                      <a16:creationId xmlns:a16="http://schemas.microsoft.com/office/drawing/2014/main" id="{5CDF45CC-1812-46D3-B56E-78D241822A42}"/>
                    </a:ext>
                  </a:extLst>
                </p:cNvPr>
                <p:cNvCxnSpPr>
                  <a:cxnSpLocks/>
                </p:cNvCxnSpPr>
                <p:nvPr/>
              </p:nvCxnSpPr>
              <p:spPr>
                <a:xfrm flipH="1" flipV="1">
                  <a:off x="416091" y="7236074"/>
                  <a:ext cx="5375959" cy="23407"/>
                </a:xfrm>
                <a:prstGeom prst="line">
                  <a:avLst/>
                </a:prstGeom>
                <a:ln w="12700">
                  <a:solidFill>
                    <a:srgbClr val="335D98"/>
                  </a:solidFill>
                </a:ln>
              </p:spPr>
              <p:style>
                <a:lnRef idx="1">
                  <a:schemeClr val="accent1"/>
                </a:lnRef>
                <a:fillRef idx="0">
                  <a:schemeClr val="accent1"/>
                </a:fillRef>
                <a:effectRef idx="0">
                  <a:schemeClr val="accent1"/>
                </a:effectRef>
                <a:fontRef idx="minor">
                  <a:schemeClr val="tx1"/>
                </a:fontRef>
              </p:style>
            </p:cxnSp>
          </p:grpSp>
          <p:sp>
            <p:nvSpPr>
              <p:cNvPr id="143" name="Rectangle 142">
                <a:extLst>
                  <a:ext uri="{FF2B5EF4-FFF2-40B4-BE49-F238E27FC236}">
                    <a16:creationId xmlns:a16="http://schemas.microsoft.com/office/drawing/2014/main" id="{A4B04E4C-97D4-48F6-AE05-FA4027A88CD9}"/>
                  </a:ext>
                </a:extLst>
              </p:cNvPr>
              <p:cNvSpPr/>
              <p:nvPr/>
            </p:nvSpPr>
            <p:spPr>
              <a:xfrm>
                <a:off x="5763422" y="4076359"/>
                <a:ext cx="537753" cy="2406290"/>
              </a:xfrm>
              <a:prstGeom prst="rect">
                <a:avLst/>
              </a:prstGeom>
              <a:solidFill>
                <a:srgbClr val="F4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61" name="Rectangle 160">
              <a:extLst>
                <a:ext uri="{FF2B5EF4-FFF2-40B4-BE49-F238E27FC236}">
                  <a16:creationId xmlns:a16="http://schemas.microsoft.com/office/drawing/2014/main" id="{72C14116-172D-49A5-ADA4-4FDFEB4489C9}"/>
                </a:ext>
              </a:extLst>
            </p:cNvPr>
            <p:cNvSpPr/>
            <p:nvPr/>
          </p:nvSpPr>
          <p:spPr>
            <a:xfrm>
              <a:off x="730066" y="3652044"/>
              <a:ext cx="5041349" cy="329835"/>
            </a:xfrm>
            <a:prstGeom prst="rect">
              <a:avLst/>
            </a:prstGeom>
            <a:solidFill>
              <a:srgbClr val="9CB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bg1"/>
                  </a:solidFill>
                  <a:latin typeface="Gill Sans MT" panose="020B0502020104020203" pitchFamily="34" charset="0"/>
                </a:rPr>
                <a:t>Guidelines for the Prevention of HF</a:t>
              </a:r>
              <a:r>
                <a:rPr lang="en-US" sz="1800" baseline="30000" dirty="0">
                  <a:solidFill>
                    <a:schemeClr val="bg1"/>
                  </a:solidFill>
                  <a:latin typeface="Gill Sans MT" panose="020B0502020104020203" pitchFamily="34" charset="0"/>
                </a:rPr>
                <a:t>5</a:t>
              </a:r>
            </a:p>
          </p:txBody>
        </p:sp>
        <p:sp>
          <p:nvSpPr>
            <p:cNvPr id="166" name="Rectangle 165">
              <a:extLst>
                <a:ext uri="{FF2B5EF4-FFF2-40B4-BE49-F238E27FC236}">
                  <a16:creationId xmlns:a16="http://schemas.microsoft.com/office/drawing/2014/main" id="{B27D55C3-9DD1-4DF3-9A72-CB5280F971FA}"/>
                </a:ext>
              </a:extLst>
            </p:cNvPr>
            <p:cNvSpPr/>
            <p:nvPr/>
          </p:nvSpPr>
          <p:spPr>
            <a:xfrm>
              <a:off x="607441" y="3649570"/>
              <a:ext cx="122283" cy="334911"/>
            </a:xfrm>
            <a:prstGeom prst="rect">
              <a:avLst/>
            </a:prstGeom>
            <a:solidFill>
              <a:srgbClr val="F2CE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67" name="Rectangle 166">
              <a:extLst>
                <a:ext uri="{FF2B5EF4-FFF2-40B4-BE49-F238E27FC236}">
                  <a16:creationId xmlns:a16="http://schemas.microsoft.com/office/drawing/2014/main" id="{85CD7553-9C83-49D1-B833-F27854E1F10C}"/>
                </a:ext>
              </a:extLst>
            </p:cNvPr>
            <p:cNvSpPr/>
            <p:nvPr/>
          </p:nvSpPr>
          <p:spPr>
            <a:xfrm>
              <a:off x="441193" y="3650759"/>
              <a:ext cx="92427" cy="331119"/>
            </a:xfrm>
            <a:prstGeom prst="rect">
              <a:avLst/>
            </a:prstGeom>
            <a:solidFill>
              <a:srgbClr val="F61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68" name="Rectangle 167">
              <a:extLst>
                <a:ext uri="{FF2B5EF4-FFF2-40B4-BE49-F238E27FC236}">
                  <a16:creationId xmlns:a16="http://schemas.microsoft.com/office/drawing/2014/main" id="{0F3E5002-3420-47F0-B75E-CAC68BBD20BF}"/>
                </a:ext>
              </a:extLst>
            </p:cNvPr>
            <p:cNvSpPr/>
            <p:nvPr/>
          </p:nvSpPr>
          <p:spPr>
            <a:xfrm>
              <a:off x="490956" y="3649569"/>
              <a:ext cx="120015" cy="334911"/>
            </a:xfrm>
            <a:prstGeom prst="rect">
              <a:avLst/>
            </a:prstGeom>
            <a:solidFill>
              <a:srgbClr val="CCE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08" name="Rectangle 107">
            <a:extLst>
              <a:ext uri="{FF2B5EF4-FFF2-40B4-BE49-F238E27FC236}">
                <a16:creationId xmlns:a16="http://schemas.microsoft.com/office/drawing/2014/main" id="{75D2417B-6408-499A-BF2D-D595BC568E3A}"/>
              </a:ext>
            </a:extLst>
          </p:cNvPr>
          <p:cNvSpPr/>
          <p:nvPr/>
        </p:nvSpPr>
        <p:spPr>
          <a:xfrm>
            <a:off x="309629" y="3759576"/>
            <a:ext cx="5471715" cy="2677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nvGrpSpPr>
          <p:cNvPr id="117" name="Group 116">
            <a:extLst>
              <a:ext uri="{FF2B5EF4-FFF2-40B4-BE49-F238E27FC236}">
                <a16:creationId xmlns:a16="http://schemas.microsoft.com/office/drawing/2014/main" id="{BD727246-B1F0-4375-B7F5-1E4A23A1A338}"/>
              </a:ext>
            </a:extLst>
          </p:cNvPr>
          <p:cNvGrpSpPr/>
          <p:nvPr/>
        </p:nvGrpSpPr>
        <p:grpSpPr>
          <a:xfrm>
            <a:off x="297627" y="3759215"/>
            <a:ext cx="5478376" cy="2678141"/>
            <a:chOff x="6374310" y="1373164"/>
            <a:chExt cx="5558129" cy="2732238"/>
          </a:xfrm>
        </p:grpSpPr>
        <p:pic>
          <p:nvPicPr>
            <p:cNvPr id="120" name="Picture 21">
              <a:extLst>
                <a:ext uri="{FF2B5EF4-FFF2-40B4-BE49-F238E27FC236}">
                  <a16:creationId xmlns:a16="http://schemas.microsoft.com/office/drawing/2014/main" id="{EEADD565-73DD-4F07-900A-0D778D7F422B}"/>
                </a:ext>
              </a:extLst>
            </p:cNvPr>
            <p:cNvPicPr/>
            <p:nvPr/>
          </p:nvPicPr>
          <p:blipFill rotWithShape="1">
            <a:blip r:embed="rId6"/>
            <a:srcRect r="82731" b="60890"/>
            <a:stretch/>
          </p:blipFill>
          <p:spPr>
            <a:xfrm>
              <a:off x="6719835" y="2022775"/>
              <a:ext cx="589721" cy="691852"/>
            </a:xfrm>
            <a:prstGeom prst="rect">
              <a:avLst/>
            </a:prstGeom>
          </p:spPr>
        </p:pic>
        <p:pic>
          <p:nvPicPr>
            <p:cNvPr id="122" name="Picture 21">
              <a:extLst>
                <a:ext uri="{FF2B5EF4-FFF2-40B4-BE49-F238E27FC236}">
                  <a16:creationId xmlns:a16="http://schemas.microsoft.com/office/drawing/2014/main" id="{BB183513-6606-4433-874D-2F480748C386}"/>
                </a:ext>
              </a:extLst>
            </p:cNvPr>
            <p:cNvPicPr/>
            <p:nvPr/>
          </p:nvPicPr>
          <p:blipFill rotWithShape="1">
            <a:blip r:embed="rId6"/>
            <a:srcRect l="24777" r="53026" b="63040"/>
            <a:stretch/>
          </p:blipFill>
          <p:spPr>
            <a:xfrm>
              <a:off x="7884449" y="1971453"/>
              <a:ext cx="733525" cy="666873"/>
            </a:xfrm>
            <a:prstGeom prst="rect">
              <a:avLst/>
            </a:prstGeom>
          </p:spPr>
        </p:pic>
        <p:pic>
          <p:nvPicPr>
            <p:cNvPr id="124" name="Picture 21">
              <a:extLst>
                <a:ext uri="{FF2B5EF4-FFF2-40B4-BE49-F238E27FC236}">
                  <a16:creationId xmlns:a16="http://schemas.microsoft.com/office/drawing/2014/main" id="{A33F2EE7-FE95-4166-9030-11F066D8FDB5}"/>
                </a:ext>
              </a:extLst>
            </p:cNvPr>
            <p:cNvPicPr/>
            <p:nvPr/>
          </p:nvPicPr>
          <p:blipFill rotWithShape="1">
            <a:blip r:embed="rId6"/>
            <a:srcRect t="52957" r="72395" b="14307"/>
            <a:stretch/>
          </p:blipFill>
          <p:spPr>
            <a:xfrm>
              <a:off x="7097253" y="3090093"/>
              <a:ext cx="965442" cy="612670"/>
            </a:xfrm>
            <a:prstGeom prst="rect">
              <a:avLst/>
            </a:prstGeom>
          </p:spPr>
        </p:pic>
        <p:pic>
          <p:nvPicPr>
            <p:cNvPr id="125" name="Picture 21">
              <a:extLst>
                <a:ext uri="{FF2B5EF4-FFF2-40B4-BE49-F238E27FC236}">
                  <a16:creationId xmlns:a16="http://schemas.microsoft.com/office/drawing/2014/main" id="{4B73EB94-7856-4D6C-8B9A-DC48A5FC083A}"/>
                </a:ext>
              </a:extLst>
            </p:cNvPr>
            <p:cNvPicPr/>
            <p:nvPr/>
          </p:nvPicPr>
          <p:blipFill rotWithShape="1">
            <a:blip r:embed="rId6"/>
            <a:srcRect l="48837" r="25449" b="60890"/>
            <a:stretch/>
          </p:blipFill>
          <p:spPr>
            <a:xfrm>
              <a:off x="9209857" y="1916591"/>
              <a:ext cx="898800" cy="701239"/>
            </a:xfrm>
            <a:prstGeom prst="rect">
              <a:avLst/>
            </a:prstGeom>
          </p:spPr>
        </p:pic>
        <p:pic>
          <p:nvPicPr>
            <p:cNvPr id="126" name="Picture 21">
              <a:extLst>
                <a:ext uri="{FF2B5EF4-FFF2-40B4-BE49-F238E27FC236}">
                  <a16:creationId xmlns:a16="http://schemas.microsoft.com/office/drawing/2014/main" id="{0524242E-7338-4224-98C9-35136D05FFED}"/>
                </a:ext>
              </a:extLst>
            </p:cNvPr>
            <p:cNvPicPr/>
            <p:nvPr/>
          </p:nvPicPr>
          <p:blipFill rotWithShape="1">
            <a:blip r:embed="rId6"/>
            <a:srcRect l="37287" t="53135" r="38581" b="14128"/>
            <a:stretch/>
          </p:blipFill>
          <p:spPr>
            <a:xfrm>
              <a:off x="8793278" y="3131451"/>
              <a:ext cx="815818" cy="536042"/>
            </a:xfrm>
            <a:prstGeom prst="rect">
              <a:avLst/>
            </a:prstGeom>
          </p:spPr>
        </p:pic>
        <p:pic>
          <p:nvPicPr>
            <p:cNvPr id="128" name="Picture 21">
              <a:extLst>
                <a:ext uri="{FF2B5EF4-FFF2-40B4-BE49-F238E27FC236}">
                  <a16:creationId xmlns:a16="http://schemas.microsoft.com/office/drawing/2014/main" id="{2D0FA4FF-3228-4335-8D01-BE5AD2ABFF29}"/>
                </a:ext>
              </a:extLst>
            </p:cNvPr>
            <p:cNvPicPr/>
            <p:nvPr/>
          </p:nvPicPr>
          <p:blipFill rotWithShape="1">
            <a:blip r:embed="rId6"/>
            <a:srcRect l="70942" t="52957" r="3461" b="13888"/>
            <a:stretch/>
          </p:blipFill>
          <p:spPr>
            <a:xfrm>
              <a:off x="10528900" y="3131518"/>
              <a:ext cx="854163" cy="588684"/>
            </a:xfrm>
            <a:prstGeom prst="rect">
              <a:avLst/>
            </a:prstGeom>
          </p:spPr>
        </p:pic>
        <p:pic>
          <p:nvPicPr>
            <p:cNvPr id="129" name="Picture 21">
              <a:extLst>
                <a:ext uri="{FF2B5EF4-FFF2-40B4-BE49-F238E27FC236}">
                  <a16:creationId xmlns:a16="http://schemas.microsoft.com/office/drawing/2014/main" id="{74EB0F4C-3367-4A93-BD12-2404EA33C31A}"/>
                </a:ext>
              </a:extLst>
            </p:cNvPr>
            <p:cNvPicPr/>
            <p:nvPr/>
          </p:nvPicPr>
          <p:blipFill rotWithShape="1">
            <a:blip r:embed="rId6"/>
            <a:srcRect l="75868" t="1" b="63447"/>
            <a:stretch/>
          </p:blipFill>
          <p:spPr>
            <a:xfrm>
              <a:off x="10663863" y="1948293"/>
              <a:ext cx="859826" cy="669537"/>
            </a:xfrm>
            <a:prstGeom prst="rect">
              <a:avLst/>
            </a:prstGeom>
          </p:spPr>
        </p:pic>
        <p:sp>
          <p:nvSpPr>
            <p:cNvPr id="131" name="ZoneTexte 65">
              <a:extLst>
                <a:ext uri="{FF2B5EF4-FFF2-40B4-BE49-F238E27FC236}">
                  <a16:creationId xmlns:a16="http://schemas.microsoft.com/office/drawing/2014/main" id="{8A047A1B-58D0-4181-B5E2-0BA3CCBC44E8}"/>
                </a:ext>
              </a:extLst>
            </p:cNvPr>
            <p:cNvSpPr txBox="1"/>
            <p:nvPr/>
          </p:nvSpPr>
          <p:spPr>
            <a:xfrm>
              <a:off x="6382272" y="2662526"/>
              <a:ext cx="1170228" cy="338554"/>
            </a:xfrm>
            <a:prstGeom prst="rect">
              <a:avLst/>
            </a:prstGeom>
            <a:noFill/>
          </p:spPr>
          <p:txBody>
            <a:bodyPr wrap="square" rtlCol="0">
              <a:spAutoFit/>
            </a:bodyPr>
            <a:lstStyle/>
            <a:p>
              <a:pPr algn="ctr"/>
              <a:r>
                <a:rPr lang="en-CA" sz="1600" i="0" dirty="0">
                  <a:solidFill>
                    <a:srgbClr val="000000"/>
                  </a:solidFill>
                  <a:effectLst/>
                  <a:latin typeface="Gill Sans MT" panose="020B0502020104020203" pitchFamily="34" charset="0"/>
                </a:rPr>
                <a:t>Get</a:t>
              </a:r>
              <a:r>
                <a:rPr lang="en-CA" sz="1600" dirty="0">
                  <a:solidFill>
                    <a:srgbClr val="000000"/>
                  </a:solidFill>
                  <a:latin typeface="Gill Sans MT" panose="020B0502020104020203" pitchFamily="34" charset="0"/>
                </a:rPr>
                <a:t> active</a:t>
              </a:r>
              <a:endParaRPr lang="en-CA" sz="1600" dirty="0">
                <a:latin typeface="Gill Sans MT" panose="020B0502020104020203" pitchFamily="34" charset="0"/>
              </a:endParaRPr>
            </a:p>
          </p:txBody>
        </p:sp>
        <p:sp>
          <p:nvSpPr>
            <p:cNvPr id="132" name="ZoneTexte 66">
              <a:extLst>
                <a:ext uri="{FF2B5EF4-FFF2-40B4-BE49-F238E27FC236}">
                  <a16:creationId xmlns:a16="http://schemas.microsoft.com/office/drawing/2014/main" id="{8EFF7B06-84CE-4A6D-95E9-297BB17305BE}"/>
                </a:ext>
              </a:extLst>
            </p:cNvPr>
            <p:cNvSpPr txBox="1"/>
            <p:nvPr/>
          </p:nvSpPr>
          <p:spPr>
            <a:xfrm>
              <a:off x="7471272" y="2665042"/>
              <a:ext cx="1450087" cy="433067"/>
            </a:xfrm>
            <a:prstGeom prst="rect">
              <a:avLst/>
            </a:prstGeom>
            <a:noFill/>
          </p:spPr>
          <p:txBody>
            <a:bodyPr wrap="square" rtlCol="0">
              <a:spAutoFit/>
            </a:bodyPr>
            <a:lstStyle/>
            <a:p>
              <a:pPr algn="ctr">
                <a:lnSpc>
                  <a:spcPts val="1300"/>
                </a:lnSpc>
              </a:pPr>
              <a:r>
                <a:rPr lang="en-CA" sz="1600" i="0" dirty="0">
                  <a:solidFill>
                    <a:srgbClr val="000000"/>
                  </a:solidFill>
                  <a:effectLst/>
                  <a:latin typeface="Gill Sans MT" panose="020B0502020104020203" pitchFamily="34" charset="0"/>
                </a:rPr>
                <a:t>Control cholesterol</a:t>
              </a:r>
              <a:endParaRPr lang="en-CA" sz="1600" dirty="0">
                <a:latin typeface="Gill Sans MT" panose="020B0502020104020203" pitchFamily="34" charset="0"/>
              </a:endParaRPr>
            </a:p>
          </p:txBody>
        </p:sp>
        <p:sp>
          <p:nvSpPr>
            <p:cNvPr id="136" name="ZoneTexte 67">
              <a:extLst>
                <a:ext uri="{FF2B5EF4-FFF2-40B4-BE49-F238E27FC236}">
                  <a16:creationId xmlns:a16="http://schemas.microsoft.com/office/drawing/2014/main" id="{79B720E9-6F4F-4F56-BD63-7D534D2D713C}"/>
                </a:ext>
              </a:extLst>
            </p:cNvPr>
            <p:cNvSpPr txBox="1"/>
            <p:nvPr/>
          </p:nvSpPr>
          <p:spPr>
            <a:xfrm>
              <a:off x="8870757" y="2664039"/>
              <a:ext cx="1459208" cy="635046"/>
            </a:xfrm>
            <a:prstGeom prst="rect">
              <a:avLst/>
            </a:prstGeom>
            <a:noFill/>
          </p:spPr>
          <p:txBody>
            <a:bodyPr wrap="square" rtlCol="0">
              <a:spAutoFit/>
            </a:bodyPr>
            <a:lstStyle/>
            <a:p>
              <a:pPr algn="ctr">
                <a:lnSpc>
                  <a:spcPts val="1400"/>
                </a:lnSpc>
              </a:pPr>
              <a:r>
                <a:rPr lang="en-CA" sz="1600" i="0" dirty="0">
                  <a:solidFill>
                    <a:srgbClr val="000000"/>
                  </a:solidFill>
                  <a:effectLst/>
                  <a:latin typeface="Gill Sans MT" panose="020B0502020104020203" pitchFamily="34" charset="0"/>
                </a:rPr>
                <a:t>Adopt healthy eating habits</a:t>
              </a:r>
              <a:endParaRPr lang="en-CA" sz="1600" dirty="0">
                <a:latin typeface="Gill Sans MT" panose="020B0502020104020203" pitchFamily="34" charset="0"/>
              </a:endParaRPr>
            </a:p>
          </p:txBody>
        </p:sp>
        <p:sp>
          <p:nvSpPr>
            <p:cNvPr id="137" name="ZoneTexte 68">
              <a:extLst>
                <a:ext uri="{FF2B5EF4-FFF2-40B4-BE49-F238E27FC236}">
                  <a16:creationId xmlns:a16="http://schemas.microsoft.com/office/drawing/2014/main" id="{A5066192-3230-4933-B39F-639D57018A6C}"/>
                </a:ext>
              </a:extLst>
            </p:cNvPr>
            <p:cNvSpPr txBox="1"/>
            <p:nvPr/>
          </p:nvSpPr>
          <p:spPr>
            <a:xfrm>
              <a:off x="10327492" y="2664039"/>
              <a:ext cx="1529063" cy="635046"/>
            </a:xfrm>
            <a:prstGeom prst="rect">
              <a:avLst/>
            </a:prstGeom>
            <a:noFill/>
          </p:spPr>
          <p:txBody>
            <a:bodyPr wrap="square" rtlCol="0">
              <a:spAutoFit/>
            </a:bodyPr>
            <a:lstStyle/>
            <a:p>
              <a:pPr algn="ctr">
                <a:lnSpc>
                  <a:spcPts val="1400"/>
                </a:lnSpc>
              </a:pPr>
              <a:r>
                <a:rPr lang="en-CA" sz="1600" i="0" dirty="0">
                  <a:solidFill>
                    <a:srgbClr val="000000"/>
                  </a:solidFill>
                  <a:effectLst/>
                  <a:latin typeface="Gill Sans MT" panose="020B0502020104020203" pitchFamily="34" charset="0"/>
                </a:rPr>
                <a:t>Manage </a:t>
              </a:r>
              <a:br>
                <a:rPr lang="en-CA" sz="1600" i="0" dirty="0">
                  <a:solidFill>
                    <a:srgbClr val="000000"/>
                  </a:solidFill>
                  <a:effectLst/>
                  <a:latin typeface="Gill Sans MT" panose="020B0502020104020203" pitchFamily="34" charset="0"/>
                </a:rPr>
              </a:br>
              <a:r>
                <a:rPr lang="en-CA" sz="1600" i="0" dirty="0">
                  <a:solidFill>
                    <a:srgbClr val="000000"/>
                  </a:solidFill>
                  <a:effectLst/>
                  <a:latin typeface="Gill Sans MT" panose="020B0502020104020203" pitchFamily="34" charset="0"/>
                </a:rPr>
                <a:t>blood pressure</a:t>
              </a:r>
              <a:endParaRPr lang="en-CA" sz="1600" dirty="0">
                <a:latin typeface="Gill Sans MT" panose="020B0502020104020203" pitchFamily="34" charset="0"/>
              </a:endParaRPr>
            </a:p>
          </p:txBody>
        </p:sp>
        <p:sp>
          <p:nvSpPr>
            <p:cNvPr id="139" name="ZoneTexte 69">
              <a:extLst>
                <a:ext uri="{FF2B5EF4-FFF2-40B4-BE49-F238E27FC236}">
                  <a16:creationId xmlns:a16="http://schemas.microsoft.com/office/drawing/2014/main" id="{1E4F629C-1299-40AC-A0BF-0104588CD676}"/>
                </a:ext>
              </a:extLst>
            </p:cNvPr>
            <p:cNvSpPr txBox="1"/>
            <p:nvPr/>
          </p:nvSpPr>
          <p:spPr>
            <a:xfrm>
              <a:off x="6946257" y="3647427"/>
              <a:ext cx="1287251" cy="338554"/>
            </a:xfrm>
            <a:prstGeom prst="rect">
              <a:avLst/>
            </a:prstGeom>
            <a:noFill/>
          </p:spPr>
          <p:txBody>
            <a:bodyPr wrap="square" rtlCol="0">
              <a:spAutoFit/>
            </a:bodyPr>
            <a:lstStyle/>
            <a:p>
              <a:pPr algn="ctr"/>
              <a:r>
                <a:rPr lang="en-CA" sz="1600" i="0" dirty="0">
                  <a:solidFill>
                    <a:srgbClr val="000000"/>
                  </a:solidFill>
                  <a:effectLst/>
                  <a:latin typeface="Gill Sans MT" panose="020B0502020104020203" pitchFamily="34" charset="0"/>
                </a:rPr>
                <a:t>Lose weight</a:t>
              </a:r>
            </a:p>
          </p:txBody>
        </p:sp>
        <p:sp>
          <p:nvSpPr>
            <p:cNvPr id="140" name="ZoneTexte 70">
              <a:extLst>
                <a:ext uri="{FF2B5EF4-FFF2-40B4-BE49-F238E27FC236}">
                  <a16:creationId xmlns:a16="http://schemas.microsoft.com/office/drawing/2014/main" id="{0A519D1B-7EAD-48CF-B330-6B752122CA12}"/>
                </a:ext>
              </a:extLst>
            </p:cNvPr>
            <p:cNvSpPr txBox="1"/>
            <p:nvPr/>
          </p:nvSpPr>
          <p:spPr>
            <a:xfrm>
              <a:off x="8296807" y="3649893"/>
              <a:ext cx="1919253" cy="455509"/>
            </a:xfrm>
            <a:prstGeom prst="rect">
              <a:avLst/>
            </a:prstGeom>
            <a:noFill/>
          </p:spPr>
          <p:txBody>
            <a:bodyPr wrap="square" rtlCol="0">
              <a:spAutoFit/>
            </a:bodyPr>
            <a:lstStyle/>
            <a:p>
              <a:pPr algn="ctr">
                <a:lnSpc>
                  <a:spcPts val="1400"/>
                </a:lnSpc>
              </a:pPr>
              <a:r>
                <a:rPr lang="en-CA" sz="1600" dirty="0">
                  <a:solidFill>
                    <a:srgbClr val="000000"/>
                  </a:solidFill>
                  <a:latin typeface="Gill Sans MT" panose="020B0502020104020203" pitchFamily="34" charset="0"/>
                </a:rPr>
                <a:t>Maintain blood sugar in target range</a:t>
              </a:r>
              <a:endParaRPr lang="en-CA" sz="1600" dirty="0">
                <a:latin typeface="Gill Sans MT" panose="020B0502020104020203" pitchFamily="34" charset="0"/>
              </a:endParaRPr>
            </a:p>
          </p:txBody>
        </p:sp>
        <p:sp>
          <p:nvSpPr>
            <p:cNvPr id="141" name="ZoneTexte 71">
              <a:extLst>
                <a:ext uri="{FF2B5EF4-FFF2-40B4-BE49-F238E27FC236}">
                  <a16:creationId xmlns:a16="http://schemas.microsoft.com/office/drawing/2014/main" id="{2A92DA9B-E73D-449F-B3B5-2A4CD955CF9C}"/>
                </a:ext>
              </a:extLst>
            </p:cNvPr>
            <p:cNvSpPr txBox="1"/>
            <p:nvPr/>
          </p:nvSpPr>
          <p:spPr>
            <a:xfrm>
              <a:off x="10294381" y="3715338"/>
              <a:ext cx="1318260" cy="275973"/>
            </a:xfrm>
            <a:prstGeom prst="rect">
              <a:avLst/>
            </a:prstGeom>
            <a:noFill/>
          </p:spPr>
          <p:txBody>
            <a:bodyPr wrap="square" rtlCol="0">
              <a:spAutoFit/>
            </a:bodyPr>
            <a:lstStyle/>
            <a:p>
              <a:pPr algn="ctr">
                <a:lnSpc>
                  <a:spcPts val="1400"/>
                </a:lnSpc>
              </a:pPr>
              <a:r>
                <a:rPr lang="fr-CA" sz="1600" i="0" dirty="0">
                  <a:solidFill>
                    <a:srgbClr val="000000"/>
                  </a:solidFill>
                  <a:effectLst/>
                  <a:latin typeface="Gill Sans MT" panose="020B0502020104020203" pitchFamily="34" charset="0"/>
                </a:rPr>
                <a:t>Stop smoking</a:t>
              </a:r>
              <a:endParaRPr lang="fr-CA" sz="1600" dirty="0">
                <a:latin typeface="Gill Sans MT" panose="020B0502020104020203" pitchFamily="34" charset="0"/>
              </a:endParaRPr>
            </a:p>
          </p:txBody>
        </p:sp>
        <p:cxnSp>
          <p:nvCxnSpPr>
            <p:cNvPr id="142" name="Straight Connector 2">
              <a:extLst>
                <a:ext uri="{FF2B5EF4-FFF2-40B4-BE49-F238E27FC236}">
                  <a16:creationId xmlns:a16="http://schemas.microsoft.com/office/drawing/2014/main" id="{2921CC73-A307-466A-A8DD-3A8141C9F28E}"/>
                </a:ext>
              </a:extLst>
            </p:cNvPr>
            <p:cNvCxnSpPr>
              <a:cxnSpLocks/>
            </p:cNvCxnSpPr>
            <p:nvPr/>
          </p:nvCxnSpPr>
          <p:spPr>
            <a:xfrm flipV="1">
              <a:off x="7565339" y="2138023"/>
              <a:ext cx="0" cy="858532"/>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cxnSp>
          <p:nvCxnSpPr>
            <p:cNvPr id="149" name="Straight Connector 2">
              <a:extLst>
                <a:ext uri="{FF2B5EF4-FFF2-40B4-BE49-F238E27FC236}">
                  <a16:creationId xmlns:a16="http://schemas.microsoft.com/office/drawing/2014/main" id="{84C796CE-5FAF-4ED5-9BC3-F1FB66B11AB0}"/>
                </a:ext>
              </a:extLst>
            </p:cNvPr>
            <p:cNvCxnSpPr>
              <a:cxnSpLocks/>
            </p:cNvCxnSpPr>
            <p:nvPr/>
          </p:nvCxnSpPr>
          <p:spPr>
            <a:xfrm flipV="1">
              <a:off x="8858142" y="2180793"/>
              <a:ext cx="0" cy="858532"/>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cxnSp>
          <p:nvCxnSpPr>
            <p:cNvPr id="150" name="Straight Connector 2">
              <a:extLst>
                <a:ext uri="{FF2B5EF4-FFF2-40B4-BE49-F238E27FC236}">
                  <a16:creationId xmlns:a16="http://schemas.microsoft.com/office/drawing/2014/main" id="{52659B0F-16E6-463E-BA3F-7AA39AF6B474}"/>
                </a:ext>
              </a:extLst>
            </p:cNvPr>
            <p:cNvCxnSpPr>
              <a:cxnSpLocks/>
            </p:cNvCxnSpPr>
            <p:nvPr/>
          </p:nvCxnSpPr>
          <p:spPr>
            <a:xfrm flipV="1">
              <a:off x="10333103" y="2205754"/>
              <a:ext cx="0" cy="858532"/>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cxnSp>
          <p:nvCxnSpPr>
            <p:cNvPr id="151" name="Straight Connector 2">
              <a:extLst>
                <a:ext uri="{FF2B5EF4-FFF2-40B4-BE49-F238E27FC236}">
                  <a16:creationId xmlns:a16="http://schemas.microsoft.com/office/drawing/2014/main" id="{9CE33D42-688C-4869-91C1-BB827AE82461}"/>
                </a:ext>
              </a:extLst>
            </p:cNvPr>
            <p:cNvCxnSpPr>
              <a:cxnSpLocks/>
            </p:cNvCxnSpPr>
            <p:nvPr/>
          </p:nvCxnSpPr>
          <p:spPr>
            <a:xfrm flipV="1">
              <a:off x="10226223" y="3176908"/>
              <a:ext cx="0" cy="858532"/>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cxnSp>
          <p:nvCxnSpPr>
            <p:cNvPr id="152" name="Straight Connector 2">
              <a:extLst>
                <a:ext uri="{FF2B5EF4-FFF2-40B4-BE49-F238E27FC236}">
                  <a16:creationId xmlns:a16="http://schemas.microsoft.com/office/drawing/2014/main" id="{B717EB91-7AAE-4C72-9416-D1A845A37DB9}"/>
                </a:ext>
              </a:extLst>
            </p:cNvPr>
            <p:cNvCxnSpPr>
              <a:cxnSpLocks/>
            </p:cNvCxnSpPr>
            <p:nvPr/>
          </p:nvCxnSpPr>
          <p:spPr>
            <a:xfrm flipV="1">
              <a:off x="8242531" y="3159975"/>
              <a:ext cx="0" cy="858532"/>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sp>
          <p:nvSpPr>
            <p:cNvPr id="153" name="Rectangle 152">
              <a:extLst>
                <a:ext uri="{FF2B5EF4-FFF2-40B4-BE49-F238E27FC236}">
                  <a16:creationId xmlns:a16="http://schemas.microsoft.com/office/drawing/2014/main" id="{E7193EB9-BF97-4404-B298-302B20247103}"/>
                </a:ext>
              </a:extLst>
            </p:cNvPr>
            <p:cNvSpPr/>
            <p:nvPr/>
          </p:nvSpPr>
          <p:spPr>
            <a:xfrm>
              <a:off x="6561752" y="1373164"/>
              <a:ext cx="5370687" cy="334911"/>
            </a:xfrm>
            <a:prstGeom prst="rect">
              <a:avLst/>
            </a:prstGeom>
            <a:solidFill>
              <a:srgbClr val="9CB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bg1"/>
                  </a:solidFill>
                  <a:latin typeface="Gill Sans MT" panose="020B0502020104020203" pitchFamily="34" charset="0"/>
                </a:rPr>
                <a:t>Prevention of New Onset HF in Patients with Diabetes</a:t>
              </a:r>
            </a:p>
          </p:txBody>
        </p:sp>
        <p:sp>
          <p:nvSpPr>
            <p:cNvPr id="154" name="Rectangle 153">
              <a:extLst>
                <a:ext uri="{FF2B5EF4-FFF2-40B4-BE49-F238E27FC236}">
                  <a16:creationId xmlns:a16="http://schemas.microsoft.com/office/drawing/2014/main" id="{752D4AD2-392D-48BE-9E64-2D50B28E69B7}"/>
                </a:ext>
              </a:extLst>
            </p:cNvPr>
            <p:cNvSpPr/>
            <p:nvPr/>
          </p:nvSpPr>
          <p:spPr>
            <a:xfrm>
              <a:off x="6531892" y="1373164"/>
              <a:ext cx="122283" cy="334911"/>
            </a:xfrm>
            <a:prstGeom prst="rect">
              <a:avLst/>
            </a:prstGeom>
            <a:solidFill>
              <a:srgbClr val="F2CE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55" name="Rectangle 154">
              <a:extLst>
                <a:ext uri="{FF2B5EF4-FFF2-40B4-BE49-F238E27FC236}">
                  <a16:creationId xmlns:a16="http://schemas.microsoft.com/office/drawing/2014/main" id="{6DED35A3-EE07-4C90-A479-558A39359DF8}"/>
                </a:ext>
              </a:extLst>
            </p:cNvPr>
            <p:cNvSpPr/>
            <p:nvPr/>
          </p:nvSpPr>
          <p:spPr>
            <a:xfrm>
              <a:off x="6374310" y="1374354"/>
              <a:ext cx="120015" cy="334911"/>
            </a:xfrm>
            <a:prstGeom prst="rect">
              <a:avLst/>
            </a:prstGeom>
            <a:solidFill>
              <a:srgbClr val="F61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59" name="Rectangle 158">
              <a:extLst>
                <a:ext uri="{FF2B5EF4-FFF2-40B4-BE49-F238E27FC236}">
                  <a16:creationId xmlns:a16="http://schemas.microsoft.com/office/drawing/2014/main" id="{C931BB2E-06F8-4EB8-BCAD-582C50AC2D4A}"/>
                </a:ext>
              </a:extLst>
            </p:cNvPr>
            <p:cNvSpPr/>
            <p:nvPr/>
          </p:nvSpPr>
          <p:spPr>
            <a:xfrm>
              <a:off x="6424075" y="1373164"/>
              <a:ext cx="120015" cy="334911"/>
            </a:xfrm>
            <a:prstGeom prst="rect">
              <a:avLst/>
            </a:prstGeom>
            <a:solidFill>
              <a:srgbClr val="CCE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grpSp>
      <p:sp>
        <p:nvSpPr>
          <p:cNvPr id="160" name="TextBox 29">
            <a:extLst>
              <a:ext uri="{FF2B5EF4-FFF2-40B4-BE49-F238E27FC236}">
                <a16:creationId xmlns:a16="http://schemas.microsoft.com/office/drawing/2014/main" id="{E9CE132A-60D9-4035-9746-5E329690870E}"/>
              </a:ext>
            </a:extLst>
          </p:cNvPr>
          <p:cNvSpPr txBox="1"/>
          <p:nvPr/>
        </p:nvSpPr>
        <p:spPr>
          <a:xfrm>
            <a:off x="394132" y="4105781"/>
            <a:ext cx="3646405" cy="523220"/>
          </a:xfrm>
          <a:prstGeom prst="rect">
            <a:avLst/>
          </a:prstGeom>
          <a:noFill/>
        </p:spPr>
        <p:txBody>
          <a:bodyPr wrap="square" rtlCol="0">
            <a:spAutoFit/>
          </a:bodyPr>
          <a:lstStyle/>
          <a:p>
            <a:r>
              <a:rPr lang="en-US" sz="1600" b="1" dirty="0">
                <a:solidFill>
                  <a:srgbClr val="FF0000"/>
                </a:solidFill>
                <a:latin typeface="Gill Sans MT" panose="020B0502020104020203" pitchFamily="34" charset="0"/>
              </a:rPr>
              <a:t>LIFESTYLE MODIFICATIONS</a:t>
            </a:r>
            <a:r>
              <a:rPr lang="en-US" sz="1600" b="1" baseline="30000" dirty="0">
                <a:solidFill>
                  <a:srgbClr val="FF0000"/>
                </a:solidFill>
                <a:latin typeface="Gill Sans MT" panose="020B0502020104020203" pitchFamily="34" charset="0"/>
              </a:rPr>
              <a:t>6</a:t>
            </a:r>
          </a:p>
          <a:p>
            <a:endParaRPr lang="en-US" sz="1200" b="1" dirty="0">
              <a:solidFill>
                <a:srgbClr val="F61821"/>
              </a:solidFill>
              <a:latin typeface="Gill Sans MT" panose="020B0502020104020203" pitchFamily="34" charset="0"/>
            </a:endParaRPr>
          </a:p>
        </p:txBody>
      </p:sp>
      <p:pic>
        <p:nvPicPr>
          <p:cNvPr id="112" name="Picture 111" descr="Graphical user interface, text&#10;&#10;Description automatically generated">
            <a:extLst>
              <a:ext uri="{FF2B5EF4-FFF2-40B4-BE49-F238E27FC236}">
                <a16:creationId xmlns:a16="http://schemas.microsoft.com/office/drawing/2014/main" id="{AD99FDD7-1886-4197-B6A6-F3466063F51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1140" y="444687"/>
            <a:ext cx="1901290" cy="711537"/>
          </a:xfrm>
          <a:prstGeom prst="rect">
            <a:avLst/>
          </a:prstGeom>
        </p:spPr>
      </p:pic>
    </p:spTree>
    <p:extLst>
      <p:ext uri="{BB962C8B-B14F-4D97-AF65-F5344CB8AC3E}">
        <p14:creationId xmlns:p14="http://schemas.microsoft.com/office/powerpoint/2010/main" val="3510334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BF68E2CE-2BE2-49AE-9DB3-21F29A9ACB93}"/>
              </a:ext>
            </a:extLst>
          </p:cNvPr>
          <p:cNvSpPr txBox="1">
            <a:spLocks/>
          </p:cNvSpPr>
          <p:nvPr/>
        </p:nvSpPr>
        <p:spPr>
          <a:xfrm>
            <a:off x="2218474" y="452886"/>
            <a:ext cx="8160989" cy="8706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rgbClr val="F61821"/>
                </a:solidFill>
                <a:latin typeface="Gill Sans MT" panose="020B0502020104020203" pitchFamily="34" charset="0"/>
              </a:rPr>
              <a:t>Heart Failure (HF) in Patients with Diabetes: Management</a:t>
            </a:r>
            <a:endParaRPr lang="fr-CA" sz="2800" dirty="0">
              <a:solidFill>
                <a:srgbClr val="F61821"/>
              </a:solidFill>
            </a:endParaRPr>
          </a:p>
        </p:txBody>
      </p:sp>
      <p:grpSp>
        <p:nvGrpSpPr>
          <p:cNvPr id="6" name="Groupe 5">
            <a:extLst>
              <a:ext uri="{FF2B5EF4-FFF2-40B4-BE49-F238E27FC236}">
                <a16:creationId xmlns:a16="http://schemas.microsoft.com/office/drawing/2014/main" id="{EF9B08F0-A3CC-4AC3-ACC9-1CECBCED24AF}"/>
              </a:ext>
            </a:extLst>
          </p:cNvPr>
          <p:cNvGrpSpPr/>
          <p:nvPr/>
        </p:nvGrpSpPr>
        <p:grpSpPr>
          <a:xfrm>
            <a:off x="10470942" y="534676"/>
            <a:ext cx="1427542" cy="568125"/>
            <a:chOff x="680950" y="2337069"/>
            <a:chExt cx="3738814" cy="1487951"/>
          </a:xfrm>
        </p:grpSpPr>
        <p:pic>
          <p:nvPicPr>
            <p:cNvPr id="7" name="Image 6" descr="Une image contenant texte&#10;&#10;Description générée automatiquement">
              <a:extLst>
                <a:ext uri="{FF2B5EF4-FFF2-40B4-BE49-F238E27FC236}">
                  <a16:creationId xmlns:a16="http://schemas.microsoft.com/office/drawing/2014/main" id="{BECBB414-B1FB-4073-AF81-27AC04667A83}"/>
                </a:ext>
              </a:extLst>
            </p:cNvPr>
            <p:cNvPicPr>
              <a:picLocks noChangeAspect="1"/>
            </p:cNvPicPr>
            <p:nvPr/>
          </p:nvPicPr>
          <p:blipFill rotWithShape="1">
            <a:blip r:embed="rId3"/>
            <a:srcRect t="27253" r="51956" b="7713"/>
            <a:stretch/>
          </p:blipFill>
          <p:spPr>
            <a:xfrm>
              <a:off x="680950" y="2337069"/>
              <a:ext cx="3738814" cy="1487951"/>
            </a:xfrm>
            <a:prstGeom prst="rect">
              <a:avLst/>
            </a:prstGeom>
          </p:spPr>
        </p:pic>
        <p:sp>
          <p:nvSpPr>
            <p:cNvPr id="8" name="Rectangle 7">
              <a:extLst>
                <a:ext uri="{FF2B5EF4-FFF2-40B4-BE49-F238E27FC236}">
                  <a16:creationId xmlns:a16="http://schemas.microsoft.com/office/drawing/2014/main" id="{D8DBC5D2-528D-4B29-A194-D1FCD71928A9}"/>
                </a:ext>
              </a:extLst>
            </p:cNvPr>
            <p:cNvSpPr/>
            <p:nvPr/>
          </p:nvSpPr>
          <p:spPr>
            <a:xfrm>
              <a:off x="3990313" y="2561077"/>
              <a:ext cx="429450" cy="462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p>
          </p:txBody>
        </p:sp>
      </p:grpSp>
      <p:sp>
        <p:nvSpPr>
          <p:cNvPr id="9" name="Rectangle 8">
            <a:extLst>
              <a:ext uri="{FF2B5EF4-FFF2-40B4-BE49-F238E27FC236}">
                <a16:creationId xmlns:a16="http://schemas.microsoft.com/office/drawing/2014/main" id="{B9793DF0-EA97-4539-9E89-499D56190C4D}"/>
              </a:ext>
            </a:extLst>
          </p:cNvPr>
          <p:cNvSpPr/>
          <p:nvPr/>
        </p:nvSpPr>
        <p:spPr>
          <a:xfrm>
            <a:off x="0" y="0"/>
            <a:ext cx="9259614" cy="346217"/>
          </a:xfrm>
          <a:prstGeom prst="rect">
            <a:avLst/>
          </a:prstGeom>
          <a:solidFill>
            <a:srgbClr val="CCE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nSpc>
                <a:spcPct val="110000"/>
              </a:lnSpc>
            </a:pPr>
            <a:endParaRPr lang="en-US" dirty="0">
              <a:solidFill>
                <a:srgbClr val="9FB9C1"/>
              </a:solidFill>
              <a:latin typeface="Gill Sans MT" panose="020B0502020104020203" pitchFamily="34" charset="0"/>
            </a:endParaRPr>
          </a:p>
        </p:txBody>
      </p:sp>
      <p:sp>
        <p:nvSpPr>
          <p:cNvPr id="10" name="Rectangle 9">
            <a:extLst>
              <a:ext uri="{FF2B5EF4-FFF2-40B4-BE49-F238E27FC236}">
                <a16:creationId xmlns:a16="http://schemas.microsoft.com/office/drawing/2014/main" id="{F51F614C-2BCD-438A-BB8C-AB7118363580}"/>
              </a:ext>
            </a:extLst>
          </p:cNvPr>
          <p:cNvSpPr/>
          <p:nvPr/>
        </p:nvSpPr>
        <p:spPr>
          <a:xfrm>
            <a:off x="9259614" y="-1071"/>
            <a:ext cx="2932386" cy="348883"/>
          </a:xfrm>
          <a:prstGeom prst="rect">
            <a:avLst/>
          </a:prstGeom>
          <a:solidFill>
            <a:srgbClr val="F2CE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gn="ctr">
              <a:lnSpc>
                <a:spcPct val="110000"/>
              </a:lnSpc>
            </a:pPr>
            <a:r>
              <a:rPr lang="en-US" b="1">
                <a:solidFill>
                  <a:schemeClr val="bg1"/>
                </a:solidFill>
                <a:latin typeface="Gill Sans MT" panose="020B0502020104020203" pitchFamily="34" charset="0"/>
              </a:rPr>
              <a:t>ACC 2021 Highlights </a:t>
            </a:r>
            <a:endParaRPr lang="en-US" dirty="0">
              <a:solidFill>
                <a:schemeClr val="bg1"/>
              </a:solidFill>
              <a:latin typeface="Gill Sans MT" panose="020B0502020104020203" pitchFamily="34" charset="0"/>
            </a:endParaRPr>
          </a:p>
        </p:txBody>
      </p:sp>
      <p:sp>
        <p:nvSpPr>
          <p:cNvPr id="11" name="Rectangle 10">
            <a:extLst>
              <a:ext uri="{FF2B5EF4-FFF2-40B4-BE49-F238E27FC236}">
                <a16:creationId xmlns:a16="http://schemas.microsoft.com/office/drawing/2014/main" id="{36D6BD17-E163-48E6-8F7E-8F529F2079CA}"/>
              </a:ext>
            </a:extLst>
          </p:cNvPr>
          <p:cNvSpPr/>
          <p:nvPr/>
        </p:nvSpPr>
        <p:spPr>
          <a:xfrm>
            <a:off x="0" y="6774885"/>
            <a:ext cx="12192000" cy="93172"/>
          </a:xfrm>
          <a:prstGeom prst="rect">
            <a:avLst/>
          </a:prstGeom>
          <a:solidFill>
            <a:srgbClr val="9CB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nSpc>
                <a:spcPct val="110000"/>
              </a:lnSpc>
            </a:pPr>
            <a:endParaRPr lang="en-US" dirty="0">
              <a:solidFill>
                <a:srgbClr val="9FB9C1"/>
              </a:solidFill>
              <a:latin typeface="Gill Sans MT" panose="020B0502020104020203" pitchFamily="34" charset="0"/>
            </a:endParaRPr>
          </a:p>
        </p:txBody>
      </p:sp>
      <p:grpSp>
        <p:nvGrpSpPr>
          <p:cNvPr id="26" name="Group 25">
            <a:extLst>
              <a:ext uri="{FF2B5EF4-FFF2-40B4-BE49-F238E27FC236}">
                <a16:creationId xmlns:a16="http://schemas.microsoft.com/office/drawing/2014/main" id="{BD19B947-86A3-4238-9765-E107FE765C2E}"/>
              </a:ext>
            </a:extLst>
          </p:cNvPr>
          <p:cNvGrpSpPr/>
          <p:nvPr/>
        </p:nvGrpSpPr>
        <p:grpSpPr>
          <a:xfrm>
            <a:off x="293470" y="1340000"/>
            <a:ext cx="11597600" cy="5342086"/>
            <a:chOff x="284932" y="1373557"/>
            <a:chExt cx="3482273" cy="2507071"/>
          </a:xfrm>
        </p:grpSpPr>
        <p:sp>
          <p:nvSpPr>
            <p:cNvPr id="117" name="Rectangle 116">
              <a:extLst>
                <a:ext uri="{FF2B5EF4-FFF2-40B4-BE49-F238E27FC236}">
                  <a16:creationId xmlns:a16="http://schemas.microsoft.com/office/drawing/2014/main" id="{8A766986-AE5C-4B01-99C3-D20874D28FA1}"/>
                </a:ext>
              </a:extLst>
            </p:cNvPr>
            <p:cNvSpPr/>
            <p:nvPr/>
          </p:nvSpPr>
          <p:spPr>
            <a:xfrm>
              <a:off x="331940" y="1637515"/>
              <a:ext cx="3435265" cy="2243113"/>
            </a:xfrm>
            <a:prstGeom prst="rect">
              <a:avLst/>
            </a:prstGeom>
            <a:solidFill>
              <a:srgbClr val="F4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48" name="Rectangle 47">
              <a:extLst>
                <a:ext uri="{FF2B5EF4-FFF2-40B4-BE49-F238E27FC236}">
                  <a16:creationId xmlns:a16="http://schemas.microsoft.com/office/drawing/2014/main" id="{3C38F9B5-291E-4F0B-9E1D-349C76B622B3}"/>
                </a:ext>
              </a:extLst>
            </p:cNvPr>
            <p:cNvSpPr/>
            <p:nvPr/>
          </p:nvSpPr>
          <p:spPr>
            <a:xfrm>
              <a:off x="528101" y="1373879"/>
              <a:ext cx="3192096" cy="254742"/>
            </a:xfrm>
            <a:prstGeom prst="rect">
              <a:avLst/>
            </a:prstGeom>
            <a:solidFill>
              <a:srgbClr val="9CB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Gill Sans MT" panose="020B0502020104020203" pitchFamily="34" charset="0"/>
                </a:rPr>
                <a:t>Glucose-Lowering Medications</a:t>
              </a:r>
            </a:p>
          </p:txBody>
        </p:sp>
        <p:sp>
          <p:nvSpPr>
            <p:cNvPr id="49" name="Rectangle 48">
              <a:extLst>
                <a:ext uri="{FF2B5EF4-FFF2-40B4-BE49-F238E27FC236}">
                  <a16:creationId xmlns:a16="http://schemas.microsoft.com/office/drawing/2014/main" id="{9A913B23-EB20-4A64-982E-A277EF5605F3}"/>
                </a:ext>
              </a:extLst>
            </p:cNvPr>
            <p:cNvSpPr/>
            <p:nvPr/>
          </p:nvSpPr>
          <p:spPr>
            <a:xfrm>
              <a:off x="453410" y="1374433"/>
              <a:ext cx="123066" cy="254188"/>
            </a:xfrm>
            <a:prstGeom prst="rect">
              <a:avLst/>
            </a:prstGeom>
            <a:solidFill>
              <a:srgbClr val="F2CE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0" name="Rectangle 49">
              <a:extLst>
                <a:ext uri="{FF2B5EF4-FFF2-40B4-BE49-F238E27FC236}">
                  <a16:creationId xmlns:a16="http://schemas.microsoft.com/office/drawing/2014/main" id="{A1D06BF6-E96A-4DDC-B859-5456B7EA43BB}"/>
                </a:ext>
              </a:extLst>
            </p:cNvPr>
            <p:cNvSpPr/>
            <p:nvPr/>
          </p:nvSpPr>
          <p:spPr>
            <a:xfrm>
              <a:off x="287172" y="1373718"/>
              <a:ext cx="120784" cy="254188"/>
            </a:xfrm>
            <a:prstGeom prst="rect">
              <a:avLst/>
            </a:prstGeom>
            <a:solidFill>
              <a:srgbClr val="F61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1" name="Rectangle 50">
              <a:extLst>
                <a:ext uri="{FF2B5EF4-FFF2-40B4-BE49-F238E27FC236}">
                  <a16:creationId xmlns:a16="http://schemas.microsoft.com/office/drawing/2014/main" id="{1F2F4BEB-981C-4B15-BC8F-0B154C8A9BAC}"/>
                </a:ext>
              </a:extLst>
            </p:cNvPr>
            <p:cNvSpPr/>
            <p:nvPr/>
          </p:nvSpPr>
          <p:spPr>
            <a:xfrm>
              <a:off x="336937" y="1374433"/>
              <a:ext cx="120784" cy="254188"/>
            </a:xfrm>
            <a:prstGeom prst="rect">
              <a:avLst/>
            </a:prstGeom>
            <a:solidFill>
              <a:srgbClr val="CCE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nvGrpSpPr>
            <p:cNvPr id="80" name="Group 79">
              <a:extLst>
                <a:ext uri="{FF2B5EF4-FFF2-40B4-BE49-F238E27FC236}">
                  <a16:creationId xmlns:a16="http://schemas.microsoft.com/office/drawing/2014/main" id="{103DF7E5-BDB6-41C4-8EDC-75A37A33FF4B}"/>
                </a:ext>
              </a:extLst>
            </p:cNvPr>
            <p:cNvGrpSpPr/>
            <p:nvPr/>
          </p:nvGrpSpPr>
          <p:grpSpPr>
            <a:xfrm>
              <a:off x="287171" y="1644298"/>
              <a:ext cx="3433024" cy="1817553"/>
              <a:chOff x="6332705" y="4652833"/>
              <a:chExt cx="1969668" cy="1817553"/>
            </a:xfrm>
          </p:grpSpPr>
          <p:sp>
            <p:nvSpPr>
              <p:cNvPr id="101" name="Rectangle 100">
                <a:extLst>
                  <a:ext uri="{FF2B5EF4-FFF2-40B4-BE49-F238E27FC236}">
                    <a16:creationId xmlns:a16="http://schemas.microsoft.com/office/drawing/2014/main" id="{5C5B2F6C-3934-48F8-8C05-C2F02B8C86B8}"/>
                  </a:ext>
                </a:extLst>
              </p:cNvPr>
              <p:cNvSpPr/>
              <p:nvPr/>
            </p:nvSpPr>
            <p:spPr>
              <a:xfrm>
                <a:off x="6332705" y="4653475"/>
                <a:ext cx="643354" cy="1749204"/>
              </a:xfrm>
              <a:prstGeom prst="rect">
                <a:avLst/>
              </a:prstGeom>
              <a:solidFill>
                <a:srgbClr val="CCE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0" name="Rectangle 109">
                <a:extLst>
                  <a:ext uri="{FF2B5EF4-FFF2-40B4-BE49-F238E27FC236}">
                    <a16:creationId xmlns:a16="http://schemas.microsoft.com/office/drawing/2014/main" id="{8D1E9F95-7F8B-4D00-8C09-01E99C90F98E}"/>
                  </a:ext>
                </a:extLst>
              </p:cNvPr>
              <p:cNvSpPr/>
              <p:nvPr/>
            </p:nvSpPr>
            <p:spPr>
              <a:xfrm>
                <a:off x="6993376" y="4652833"/>
                <a:ext cx="692431" cy="1749204"/>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1" name="Rectangle 110">
                <a:extLst>
                  <a:ext uri="{FF2B5EF4-FFF2-40B4-BE49-F238E27FC236}">
                    <a16:creationId xmlns:a16="http://schemas.microsoft.com/office/drawing/2014/main" id="{3AC7FD3F-2806-418F-AB4D-0AD98010B47D}"/>
                  </a:ext>
                </a:extLst>
              </p:cNvPr>
              <p:cNvSpPr/>
              <p:nvPr/>
            </p:nvSpPr>
            <p:spPr>
              <a:xfrm>
                <a:off x="7708860" y="4652833"/>
                <a:ext cx="593513" cy="1709222"/>
              </a:xfrm>
              <a:prstGeom prst="rect">
                <a:avLst/>
              </a:prstGeom>
              <a:solidFill>
                <a:srgbClr val="ED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14" name="TextBox 31">
                <a:extLst>
                  <a:ext uri="{FF2B5EF4-FFF2-40B4-BE49-F238E27FC236}">
                    <a16:creationId xmlns:a16="http://schemas.microsoft.com/office/drawing/2014/main" id="{FA4B267C-418B-47D4-9A3E-A0A66A791F49}"/>
                  </a:ext>
                </a:extLst>
              </p:cNvPr>
              <p:cNvSpPr txBox="1"/>
              <p:nvPr/>
            </p:nvSpPr>
            <p:spPr>
              <a:xfrm>
                <a:off x="6975544" y="4652833"/>
                <a:ext cx="692223" cy="1817553"/>
              </a:xfrm>
              <a:prstGeom prst="rect">
                <a:avLst/>
              </a:prstGeom>
              <a:noFill/>
            </p:spPr>
            <p:txBody>
              <a:bodyPr wrap="square" rtlCol="0">
                <a:spAutoFit/>
              </a:bodyPr>
              <a:lstStyle/>
              <a:p>
                <a:pPr marL="171450" indent="-171450">
                  <a:spcBef>
                    <a:spcPts val="1200"/>
                  </a:spcBef>
                  <a:spcAft>
                    <a:spcPts val="400"/>
                  </a:spcAft>
                  <a:buClr>
                    <a:srgbClr val="F61821"/>
                  </a:buClr>
                  <a:buFont typeface="Arial"/>
                  <a:buChar char="•"/>
                </a:pPr>
                <a:r>
                  <a:rPr lang="en-CA" sz="1500" b="1" dirty="0">
                    <a:latin typeface="Gill Sans MT" panose="020B0502020104020203" pitchFamily="34" charset="0"/>
                  </a:rPr>
                  <a:t>DPP-4</a:t>
                </a:r>
                <a:r>
                  <a:rPr lang="en-US" sz="1500" b="1" dirty="0">
                    <a:latin typeface="Gill Sans MT" panose="020B0502020104020203" pitchFamily="34" charset="0"/>
                  </a:rPr>
                  <a:t> inhibitors </a:t>
                </a:r>
                <a:r>
                  <a:rPr lang="en-US" sz="1500" dirty="0">
                    <a:latin typeface="Gill Sans MT" panose="020B0502020104020203" pitchFamily="34" charset="0"/>
                  </a:rPr>
                  <a:t>(except </a:t>
                </a:r>
                <a:r>
                  <a:rPr lang="en-CA" sz="1500" dirty="0" err="1">
                    <a:latin typeface="Gill Sans MT" panose="020B0502020104020203" pitchFamily="34" charset="0"/>
                  </a:rPr>
                  <a:t>saxagliptin</a:t>
                </a:r>
                <a:r>
                  <a:rPr lang="en-CA" sz="1500" dirty="0">
                    <a:latin typeface="Gill Sans MT" panose="020B0502020104020203" pitchFamily="34" charset="0"/>
                  </a:rPr>
                  <a:t>)</a:t>
                </a:r>
                <a:r>
                  <a:rPr lang="en-CA" sz="1500" baseline="30000" dirty="0">
                    <a:latin typeface="Gill Sans MT" panose="020B0502020104020203" pitchFamily="34" charset="0"/>
                  </a:rPr>
                  <a:t> 1,10,11</a:t>
                </a:r>
              </a:p>
              <a:p>
                <a:pPr marL="742950" lvl="1" indent="-285750">
                  <a:buClr>
                    <a:srgbClr val="F61821"/>
                  </a:buClr>
                  <a:buFont typeface="Gill Sans MT" panose="020B0502020104020203" pitchFamily="34" charset="0"/>
                  <a:buChar char="–"/>
                </a:pPr>
                <a:r>
                  <a:rPr lang="en-US" sz="1500" dirty="0" err="1">
                    <a:latin typeface="Gill Sans MT" panose="020B0502020104020203" pitchFamily="34" charset="0"/>
                  </a:rPr>
                  <a:t>Saxagliptin</a:t>
                </a:r>
                <a:r>
                  <a:rPr lang="en-US" sz="1500" dirty="0">
                    <a:latin typeface="Gill Sans MT" panose="020B0502020104020203" pitchFamily="34" charset="0"/>
                  </a:rPr>
                  <a:t> associated with increased risk of HF hospitalization</a:t>
                </a:r>
              </a:p>
              <a:p>
                <a:pPr marL="742950" lvl="1" indent="-285750">
                  <a:buClr>
                    <a:srgbClr val="F61821"/>
                  </a:buClr>
                  <a:buFont typeface="Gill Sans MT" panose="020B0502020104020203" pitchFamily="34" charset="0"/>
                  <a:buChar char="–"/>
                </a:pPr>
                <a:r>
                  <a:rPr lang="en-US" sz="1500" dirty="0">
                    <a:latin typeface="Gill Sans MT" panose="020B0502020104020203" pitchFamily="34" charset="0"/>
                  </a:rPr>
                  <a:t>Risk of Stage C </a:t>
                </a:r>
                <a:r>
                  <a:rPr lang="en-US" sz="1500" dirty="0" err="1">
                    <a:latin typeface="Gill Sans MT" panose="020B0502020104020203" pitchFamily="34" charset="0"/>
                  </a:rPr>
                  <a:t>HFrEF</a:t>
                </a:r>
                <a:r>
                  <a:rPr lang="en-US" sz="1500" dirty="0">
                    <a:latin typeface="Gill Sans MT" panose="020B0502020104020203" pitchFamily="34" charset="0"/>
                  </a:rPr>
                  <a:t> patients requires further study</a:t>
                </a:r>
                <a:endParaRPr lang="en-US" sz="1500" baseline="30000" dirty="0">
                  <a:latin typeface="Gill Sans MT" panose="020B0502020104020203" pitchFamily="34" charset="0"/>
                </a:endParaRPr>
              </a:p>
              <a:p>
                <a:pPr marL="171450" indent="-171450">
                  <a:spcBef>
                    <a:spcPts val="600"/>
                  </a:spcBef>
                  <a:spcAft>
                    <a:spcPts val="400"/>
                  </a:spcAft>
                  <a:buClr>
                    <a:srgbClr val="F61821"/>
                  </a:buClr>
                  <a:buFont typeface="Arial"/>
                  <a:buChar char="•"/>
                </a:pPr>
                <a:r>
                  <a:rPr lang="en-CA" sz="1500" b="1" dirty="0">
                    <a:latin typeface="Gill Sans MT" panose="020B0502020104020203" pitchFamily="34" charset="0"/>
                  </a:rPr>
                  <a:t>GLP-1 RAs</a:t>
                </a:r>
                <a:r>
                  <a:rPr lang="en-CA" sz="1500" baseline="30000" dirty="0">
                    <a:latin typeface="Gill Sans MT" panose="020B0502020104020203" pitchFamily="34" charset="0"/>
                  </a:rPr>
                  <a:t>1,12,113</a:t>
                </a:r>
              </a:p>
              <a:p>
                <a:pPr marL="742950" lvl="1" indent="-285750">
                  <a:buClr>
                    <a:srgbClr val="F61821"/>
                  </a:buClr>
                  <a:buFont typeface="Gill Sans MT" panose="020B0502020104020203" pitchFamily="34" charset="0"/>
                  <a:buChar char="–"/>
                </a:pPr>
                <a:r>
                  <a:rPr lang="en-US" sz="1500" dirty="0">
                    <a:latin typeface="Gill Sans MT" panose="020B0502020104020203" pitchFamily="34" charset="0"/>
                  </a:rPr>
                  <a:t>Nominal effect on risk of hospitalization</a:t>
                </a:r>
              </a:p>
              <a:p>
                <a:pPr marL="742950" lvl="1" indent="-285750">
                  <a:buClr>
                    <a:srgbClr val="F61821"/>
                  </a:buClr>
                  <a:buFont typeface="Gill Sans MT" panose="020B0502020104020203" pitchFamily="34" charset="0"/>
                  <a:buChar char="–"/>
                </a:pPr>
                <a:r>
                  <a:rPr lang="en-CA" sz="1500" dirty="0">
                    <a:latin typeface="Gill Sans MT" panose="020B0502020104020203" pitchFamily="34" charset="0"/>
                  </a:rPr>
                  <a:t>Use with caution in patients with established </a:t>
                </a:r>
                <a:r>
                  <a:rPr lang="en-CA" sz="1500" dirty="0" err="1">
                    <a:latin typeface="Gill Sans MT" panose="020B0502020104020203" pitchFamily="34" charset="0"/>
                  </a:rPr>
                  <a:t>HFrEF</a:t>
                </a:r>
                <a:endParaRPr lang="en-CA" sz="1500" baseline="30000" dirty="0">
                  <a:latin typeface="Gill Sans MT" panose="020B0502020104020203" pitchFamily="34" charset="0"/>
                </a:endParaRPr>
              </a:p>
              <a:p>
                <a:pPr marL="171450" indent="-171450">
                  <a:spcBef>
                    <a:spcPts val="1200"/>
                  </a:spcBef>
                  <a:spcAft>
                    <a:spcPts val="400"/>
                  </a:spcAft>
                  <a:buClr>
                    <a:srgbClr val="F61821"/>
                  </a:buClr>
                  <a:buFont typeface="Arial"/>
                  <a:buChar char="•"/>
                </a:pPr>
                <a:r>
                  <a:rPr lang="en-CA" sz="1500" b="1" dirty="0">
                    <a:latin typeface="Gill Sans MT" panose="020B0502020104020203" pitchFamily="34" charset="0"/>
                  </a:rPr>
                  <a:t>Insulin</a:t>
                </a:r>
                <a:r>
                  <a:rPr lang="en-CA" sz="1500" baseline="30000" dirty="0">
                    <a:latin typeface="Gill Sans MT" panose="020B0502020104020203" pitchFamily="34" charset="0"/>
                  </a:rPr>
                  <a:t>14</a:t>
                </a:r>
              </a:p>
              <a:p>
                <a:pPr marL="742950" lvl="1" indent="-285750">
                  <a:buClr>
                    <a:srgbClr val="F61821"/>
                  </a:buClr>
                  <a:buSzPct val="100000"/>
                  <a:buFont typeface="Gill Sans MT" panose="020B0502020104020203" pitchFamily="34" charset="0"/>
                  <a:buChar char="–"/>
                </a:pPr>
                <a:r>
                  <a:rPr lang="en-US" sz="1500" dirty="0">
                    <a:latin typeface="Gill Sans MT" panose="020B0502020104020203" pitchFamily="34" charset="0"/>
                  </a:rPr>
                  <a:t>No effect on HF hospitalization </a:t>
                </a:r>
              </a:p>
              <a:p>
                <a:pPr marL="742950" lvl="1" indent="-285750">
                  <a:buClr>
                    <a:srgbClr val="F61821"/>
                  </a:buClr>
                  <a:buSzPct val="100000"/>
                  <a:buFont typeface="Gill Sans MT" panose="020B0502020104020203" pitchFamily="34" charset="0"/>
                  <a:buChar char="–"/>
                </a:pPr>
                <a:r>
                  <a:rPr lang="en-US" sz="1500" dirty="0">
                    <a:latin typeface="Gill Sans MT" panose="020B0502020104020203" pitchFamily="34" charset="0"/>
                  </a:rPr>
                  <a:t>Associated with hypoglycemia </a:t>
                </a:r>
                <a:br>
                  <a:rPr lang="en-US" sz="1500" dirty="0">
                    <a:latin typeface="Gill Sans MT" panose="020B0502020104020203" pitchFamily="34" charset="0"/>
                  </a:rPr>
                </a:br>
                <a:r>
                  <a:rPr lang="en-US" sz="1500" dirty="0">
                    <a:latin typeface="Gill Sans MT" panose="020B0502020104020203" pitchFamily="34" charset="0"/>
                  </a:rPr>
                  <a:t>and increased body weight; </a:t>
                </a:r>
                <a:br>
                  <a:rPr lang="en-US" sz="1500" dirty="0">
                    <a:latin typeface="Gill Sans MT" panose="020B0502020104020203" pitchFamily="34" charset="0"/>
                  </a:rPr>
                </a:br>
                <a:r>
                  <a:rPr lang="en-US" sz="1500" dirty="0">
                    <a:latin typeface="Gill Sans MT" panose="020B0502020104020203" pitchFamily="34" charset="0"/>
                  </a:rPr>
                  <a:t>monitor carefully</a:t>
                </a:r>
              </a:p>
              <a:p>
                <a:pPr marL="171450" indent="-171450">
                  <a:spcAft>
                    <a:spcPts val="1200"/>
                  </a:spcAft>
                  <a:buClr>
                    <a:srgbClr val="F61821"/>
                  </a:buClr>
                  <a:buFont typeface="Arial"/>
                  <a:buChar char="•"/>
                </a:pPr>
                <a:endParaRPr lang="en-CA" sz="1600" baseline="30000" dirty="0">
                  <a:effectLst/>
                  <a:latin typeface="Gill Sans MT" panose="020B0502020104020203" pitchFamily="34" charset="0"/>
                </a:endParaRPr>
              </a:p>
            </p:txBody>
          </p:sp>
          <p:sp>
            <p:nvSpPr>
              <p:cNvPr id="115" name="TextBox 38">
                <a:extLst>
                  <a:ext uri="{FF2B5EF4-FFF2-40B4-BE49-F238E27FC236}">
                    <a16:creationId xmlns:a16="http://schemas.microsoft.com/office/drawing/2014/main" id="{E4C33F18-3252-444C-8870-33F0950A779E}"/>
                  </a:ext>
                </a:extLst>
              </p:cNvPr>
              <p:cNvSpPr txBox="1"/>
              <p:nvPr/>
            </p:nvSpPr>
            <p:spPr>
              <a:xfrm>
                <a:off x="7715750" y="4652833"/>
                <a:ext cx="574685" cy="1445616"/>
              </a:xfrm>
              <a:prstGeom prst="rect">
                <a:avLst/>
              </a:prstGeom>
              <a:noFill/>
            </p:spPr>
            <p:txBody>
              <a:bodyPr wrap="square" rtlCol="0">
                <a:spAutoFit/>
              </a:bodyPr>
              <a:lstStyle/>
              <a:p>
                <a:pPr marL="171450" indent="-171450">
                  <a:spcAft>
                    <a:spcPts val="400"/>
                  </a:spcAft>
                  <a:buClr>
                    <a:srgbClr val="F61821"/>
                  </a:buClr>
                  <a:buFont typeface="Arial"/>
                  <a:buChar char="•"/>
                </a:pPr>
                <a:r>
                  <a:rPr lang="en-CA" sz="1500" b="1" dirty="0">
                    <a:latin typeface="Gill Sans MT" panose="020B0502020104020203" pitchFamily="34" charset="0"/>
                  </a:rPr>
                  <a:t>Sulfonylureas</a:t>
                </a:r>
                <a:r>
                  <a:rPr lang="en-CA" sz="1500" baseline="30000" dirty="0">
                    <a:latin typeface="Gill Sans MT" panose="020B0502020104020203" pitchFamily="34" charset="0"/>
                  </a:rPr>
                  <a:t>15</a:t>
                </a:r>
              </a:p>
              <a:p>
                <a:pPr marL="742950" lvl="1" indent="-285750">
                  <a:spcAft>
                    <a:spcPts val="400"/>
                  </a:spcAft>
                  <a:buClr>
                    <a:srgbClr val="F61821"/>
                  </a:buClr>
                  <a:buFont typeface="Gill Sans MT" panose="020B0502020104020203" pitchFamily="34" charset="0"/>
                  <a:buChar char="–"/>
                </a:pPr>
                <a:r>
                  <a:rPr lang="en-US" sz="1500" dirty="0">
                    <a:latin typeface="Gill Sans MT" panose="020B0502020104020203" pitchFamily="34" charset="0"/>
                  </a:rPr>
                  <a:t>Limited prospective trials but several observational analyses suggest increased risk of HF </a:t>
                </a:r>
                <a:br>
                  <a:rPr lang="en-US" sz="1500" dirty="0">
                    <a:latin typeface="Gill Sans MT" panose="020B0502020104020203" pitchFamily="34" charset="0"/>
                  </a:rPr>
                </a:br>
                <a:r>
                  <a:rPr lang="en-US" sz="1500" dirty="0">
                    <a:latin typeface="Gill Sans MT" panose="020B0502020104020203" pitchFamily="34" charset="0"/>
                  </a:rPr>
                  <a:t>vs. metformin</a:t>
                </a:r>
              </a:p>
              <a:p>
                <a:pPr marL="742950" lvl="1" indent="-285750">
                  <a:buClr>
                    <a:srgbClr val="F61821"/>
                  </a:buClr>
                  <a:buFont typeface="Gill Sans MT" panose="020B0502020104020203" pitchFamily="34" charset="0"/>
                  <a:buChar char="–"/>
                </a:pPr>
                <a:r>
                  <a:rPr lang="en-US" sz="1500" dirty="0">
                    <a:latin typeface="Gill Sans MT" panose="020B0502020104020203" pitchFamily="34" charset="0"/>
                  </a:rPr>
                  <a:t>Not </a:t>
                </a:r>
                <a:r>
                  <a:rPr lang="en-US" sz="1500" dirty="0" err="1">
                    <a:latin typeface="Gill Sans MT" panose="020B0502020104020203" pitchFamily="34" charset="0"/>
                  </a:rPr>
                  <a:t>favoured</a:t>
                </a:r>
                <a:r>
                  <a:rPr lang="en-US" sz="1500" dirty="0">
                    <a:latin typeface="Gill Sans MT" panose="020B0502020104020203" pitchFamily="34" charset="0"/>
                  </a:rPr>
                  <a:t> as initial therapy</a:t>
                </a:r>
              </a:p>
              <a:p>
                <a:pPr marL="171450" indent="-171450">
                  <a:spcBef>
                    <a:spcPts val="600"/>
                  </a:spcBef>
                  <a:spcAft>
                    <a:spcPts val="500"/>
                  </a:spcAft>
                  <a:buClr>
                    <a:srgbClr val="F61821"/>
                  </a:buClr>
                  <a:buFont typeface="Arial"/>
                  <a:buChar char="•"/>
                </a:pPr>
                <a:r>
                  <a:rPr lang="en-CA" sz="1500" b="1" dirty="0">
                    <a:latin typeface="Gill Sans MT" panose="020B0502020104020203" pitchFamily="34" charset="0"/>
                  </a:rPr>
                  <a:t>Thiazolidinediones</a:t>
                </a:r>
                <a:r>
                  <a:rPr lang="en-CA" sz="1500" baseline="30000" dirty="0">
                    <a:latin typeface="Gill Sans MT" panose="020B0502020104020203" pitchFamily="34" charset="0"/>
                  </a:rPr>
                  <a:t>16</a:t>
                </a:r>
              </a:p>
              <a:p>
                <a:pPr marL="742950" lvl="1" indent="-285750">
                  <a:spcAft>
                    <a:spcPts val="400"/>
                  </a:spcAft>
                  <a:buClr>
                    <a:srgbClr val="F61821"/>
                  </a:buClr>
                  <a:buFont typeface="Gill Sans MT" panose="020B0502020104020203" pitchFamily="34" charset="0"/>
                  <a:buChar char="–"/>
                </a:pPr>
                <a:r>
                  <a:rPr lang="en-US" sz="1500" dirty="0">
                    <a:latin typeface="Gill Sans MT" panose="020B0502020104020203" pitchFamily="34" charset="0"/>
                  </a:rPr>
                  <a:t>Adverse impact in patients with current or prior </a:t>
                </a:r>
                <a:r>
                  <a:rPr lang="en-US" sz="1500" dirty="0" err="1">
                    <a:latin typeface="Gill Sans MT" panose="020B0502020104020203" pitchFamily="34" charset="0"/>
                  </a:rPr>
                  <a:t>HFrEF</a:t>
                </a:r>
                <a:endParaRPr lang="en-US" sz="1500" dirty="0">
                  <a:latin typeface="Gill Sans MT" panose="020B0502020104020203" pitchFamily="34" charset="0"/>
                </a:endParaRPr>
              </a:p>
              <a:p>
                <a:pPr marL="742950" lvl="1" indent="-285750">
                  <a:buClr>
                    <a:srgbClr val="F61821"/>
                  </a:buClr>
                  <a:buFont typeface="Gill Sans MT" panose="020B0502020104020203" pitchFamily="34" charset="0"/>
                  <a:buChar char="–"/>
                </a:pPr>
                <a:r>
                  <a:rPr lang="en-US" sz="1500" dirty="0">
                    <a:latin typeface="Gill Sans MT" panose="020B0502020104020203" pitchFamily="34" charset="0"/>
                  </a:rPr>
                  <a:t>Should be avoided or withdrawn whenever possible</a:t>
                </a:r>
              </a:p>
              <a:p>
                <a:pPr marL="171450" indent="-171450">
                  <a:spcAft>
                    <a:spcPts val="1200"/>
                  </a:spcAft>
                  <a:buClr>
                    <a:srgbClr val="F61821"/>
                  </a:buClr>
                  <a:buFont typeface="Arial"/>
                  <a:buChar char="•"/>
                </a:pPr>
                <a:endParaRPr lang="en-CA" sz="1500" baseline="30000" dirty="0">
                  <a:effectLst/>
                  <a:latin typeface="Gill Sans MT" panose="020B0502020104020203" pitchFamily="34" charset="0"/>
                </a:endParaRPr>
              </a:p>
            </p:txBody>
          </p:sp>
          <p:sp>
            <p:nvSpPr>
              <p:cNvPr id="116" name="Rectangle 115">
                <a:extLst>
                  <a:ext uri="{FF2B5EF4-FFF2-40B4-BE49-F238E27FC236}">
                    <a16:creationId xmlns:a16="http://schemas.microsoft.com/office/drawing/2014/main" id="{0342E059-E2CC-47EC-9183-FEB95F7C2B72}"/>
                  </a:ext>
                </a:extLst>
              </p:cNvPr>
              <p:cNvSpPr/>
              <p:nvPr/>
            </p:nvSpPr>
            <p:spPr>
              <a:xfrm>
                <a:off x="6332705" y="4652833"/>
                <a:ext cx="643354" cy="1186826"/>
              </a:xfrm>
              <a:prstGeom prst="rect">
                <a:avLst/>
              </a:prstGeom>
            </p:spPr>
            <p:txBody>
              <a:bodyPr wrap="square">
                <a:spAutoFit/>
              </a:bodyPr>
              <a:lstStyle/>
              <a:p>
                <a:pPr marL="171450" indent="-171450">
                  <a:buClr>
                    <a:srgbClr val="F61821"/>
                  </a:buClr>
                  <a:buFont typeface="Arial"/>
                  <a:buChar char="•"/>
                </a:pPr>
                <a:r>
                  <a:rPr lang="en-US" sz="1500" b="1" dirty="0">
                    <a:latin typeface="Gill Sans MT" panose="020B0502020104020203" pitchFamily="34" charset="0"/>
                  </a:rPr>
                  <a:t>Metformin</a:t>
                </a:r>
                <a:r>
                  <a:rPr lang="en-US" sz="1500" baseline="30000" dirty="0">
                    <a:latin typeface="Gill Sans MT" panose="020B0502020104020203" pitchFamily="34" charset="0"/>
                  </a:rPr>
                  <a:t>7</a:t>
                </a:r>
                <a:endParaRPr lang="en-US" sz="1500" dirty="0">
                  <a:latin typeface="Gill Sans MT" panose="020B0502020104020203" pitchFamily="34" charset="0"/>
                </a:endParaRPr>
              </a:p>
              <a:p>
                <a:pPr marL="742950" lvl="1" indent="-285750">
                  <a:spcBef>
                    <a:spcPts val="400"/>
                  </a:spcBef>
                  <a:buClr>
                    <a:srgbClr val="F61821"/>
                  </a:buClr>
                  <a:buFont typeface="Gill Sans MT" panose="020B0502020104020203" pitchFamily="34" charset="0"/>
                  <a:buChar char="–"/>
                </a:pPr>
                <a:r>
                  <a:rPr lang="en-US" sz="1500" dirty="0">
                    <a:latin typeface="Gill Sans MT" panose="020B0502020104020203" pitchFamily="34" charset="0"/>
                  </a:rPr>
                  <a:t>Neutral effect on </a:t>
                </a:r>
                <a:r>
                  <a:rPr lang="en-US" sz="1500" dirty="0" err="1">
                    <a:latin typeface="Gill Sans MT" panose="020B0502020104020203" pitchFamily="34" charset="0"/>
                  </a:rPr>
                  <a:t>HFrEF</a:t>
                </a:r>
                <a:endParaRPr lang="en-US" sz="1500" dirty="0">
                  <a:latin typeface="Gill Sans MT" panose="020B0502020104020203" pitchFamily="34" charset="0"/>
                </a:endParaRPr>
              </a:p>
              <a:p>
                <a:pPr marL="742950" lvl="1" indent="-285750">
                  <a:spcBef>
                    <a:spcPts val="400"/>
                  </a:spcBef>
                  <a:buClr>
                    <a:srgbClr val="F61821"/>
                  </a:buClr>
                  <a:buFont typeface="Gill Sans MT" panose="020B0502020104020203" pitchFamily="34" charset="0"/>
                  <a:buChar char="–"/>
                </a:pPr>
                <a:r>
                  <a:rPr lang="en-US" sz="1500" dirty="0">
                    <a:latin typeface="Gill Sans MT" panose="020B0502020104020203" pitchFamily="34" charset="0"/>
                  </a:rPr>
                  <a:t>Reasonable as initial therapy</a:t>
                </a:r>
              </a:p>
              <a:p>
                <a:pPr marL="171450" indent="-171450">
                  <a:spcBef>
                    <a:spcPts val="1200"/>
                  </a:spcBef>
                  <a:buClr>
                    <a:srgbClr val="F61821"/>
                  </a:buClr>
                  <a:buFont typeface="Arial"/>
                  <a:buChar char="•"/>
                </a:pPr>
                <a:r>
                  <a:rPr lang="en-US" sz="1500" b="1" dirty="0">
                    <a:latin typeface="Gill Sans MT" panose="020B0502020104020203" pitchFamily="34" charset="0"/>
                  </a:rPr>
                  <a:t>SGLT2 inhibitors</a:t>
                </a:r>
                <a:r>
                  <a:rPr lang="en-US" sz="1500" baseline="30000" dirty="0">
                    <a:latin typeface="Gill Sans MT" panose="020B0502020104020203" pitchFamily="34" charset="0"/>
                  </a:rPr>
                  <a:t>8,9</a:t>
                </a:r>
              </a:p>
              <a:p>
                <a:pPr marL="742950" lvl="1" indent="-285750">
                  <a:spcBef>
                    <a:spcPts val="400"/>
                  </a:spcBef>
                  <a:buClr>
                    <a:srgbClr val="F61821"/>
                  </a:buClr>
                  <a:buFont typeface="Gill Sans MT" panose="020B0502020104020203" pitchFamily="34" charset="0"/>
                  <a:buChar char="–"/>
                </a:pPr>
                <a:r>
                  <a:rPr lang="en-US" sz="1500" dirty="0">
                    <a:latin typeface="Gill Sans MT" panose="020B0502020104020203" pitchFamily="34" charset="0"/>
                  </a:rPr>
                  <a:t>Reduced risk of mortality and HF hospitalization in patients with or without diabetes</a:t>
                </a:r>
              </a:p>
              <a:p>
                <a:pPr marL="742950" lvl="1" indent="-285750">
                  <a:spcBef>
                    <a:spcPts val="400"/>
                  </a:spcBef>
                  <a:buClr>
                    <a:srgbClr val="F61821"/>
                  </a:buClr>
                  <a:buFont typeface="Gill Sans MT" panose="020B0502020104020203" pitchFamily="34" charset="0"/>
                  <a:buChar char="–"/>
                </a:pPr>
                <a:r>
                  <a:rPr lang="en-US" sz="1500" dirty="0">
                    <a:latin typeface="Gill Sans MT" panose="020B0502020104020203" pitchFamily="34" charset="0"/>
                  </a:rPr>
                  <a:t>Multiple </a:t>
                </a:r>
                <a:r>
                  <a:rPr lang="en-US" sz="1500" dirty="0" err="1">
                    <a:latin typeface="Gill Sans MT" panose="020B0502020104020203" pitchFamily="34" charset="0"/>
                  </a:rPr>
                  <a:t>favourable</a:t>
                </a:r>
                <a:r>
                  <a:rPr lang="en-US" sz="1500" dirty="0">
                    <a:latin typeface="Gill Sans MT" panose="020B0502020104020203" pitchFamily="34" charset="0"/>
                  </a:rPr>
                  <a:t> </a:t>
                </a:r>
                <a:br>
                  <a:rPr lang="en-US" sz="1500" dirty="0">
                    <a:latin typeface="Gill Sans MT" panose="020B0502020104020203" pitchFamily="34" charset="0"/>
                  </a:rPr>
                </a:br>
                <a:r>
                  <a:rPr lang="en-US" sz="1500" dirty="0">
                    <a:latin typeface="Gill Sans MT" panose="020B0502020104020203" pitchFamily="34" charset="0"/>
                  </a:rPr>
                  <a:t>cardiorenal benefits</a:t>
                </a:r>
              </a:p>
            </p:txBody>
          </p:sp>
        </p:grpSp>
        <p:sp>
          <p:nvSpPr>
            <p:cNvPr id="21" name="Rectangle 20">
              <a:extLst>
                <a:ext uri="{FF2B5EF4-FFF2-40B4-BE49-F238E27FC236}">
                  <a16:creationId xmlns:a16="http://schemas.microsoft.com/office/drawing/2014/main" id="{12BDD2A1-EC8F-4BB9-BFB3-56EAF14A2641}"/>
                </a:ext>
              </a:extLst>
            </p:cNvPr>
            <p:cNvSpPr/>
            <p:nvPr/>
          </p:nvSpPr>
          <p:spPr>
            <a:xfrm>
              <a:off x="284932" y="1373557"/>
              <a:ext cx="3435265" cy="2497462"/>
            </a:xfrm>
            <a:prstGeom prst="rect">
              <a:avLst/>
            </a:prstGeom>
            <a:noFill/>
            <a:ln>
              <a:solidFill>
                <a:schemeClr val="tx1">
                  <a:lumMod val="95000"/>
                  <a:lumOff val="5000"/>
                  <a:alpha val="74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23" name="TextBox 47">
            <a:extLst>
              <a:ext uri="{FF2B5EF4-FFF2-40B4-BE49-F238E27FC236}">
                <a16:creationId xmlns:a16="http://schemas.microsoft.com/office/drawing/2014/main" id="{6CC93034-CDC2-4057-9D0A-A9FB4A1D043E}"/>
              </a:ext>
            </a:extLst>
          </p:cNvPr>
          <p:cNvSpPr txBox="1"/>
          <p:nvPr/>
        </p:nvSpPr>
        <p:spPr>
          <a:xfrm>
            <a:off x="300930" y="5738282"/>
            <a:ext cx="11364281" cy="784830"/>
          </a:xfrm>
          <a:prstGeom prst="rect">
            <a:avLst/>
          </a:prstGeom>
          <a:solidFill>
            <a:srgbClr val="335D98"/>
          </a:solidFill>
        </p:spPr>
        <p:txBody>
          <a:bodyPr wrap="square" rtlCol="0">
            <a:spAutoFit/>
          </a:bodyPr>
          <a:lstStyle/>
          <a:p>
            <a:pPr marL="171450" lvl="0" indent="-171450">
              <a:buFontTx/>
              <a:buChar char="•"/>
            </a:pPr>
            <a:r>
              <a:rPr lang="en-CA" sz="1500" dirty="0">
                <a:solidFill>
                  <a:srgbClr val="FFFFFF"/>
                </a:solidFill>
                <a:latin typeface="Gill Sans MT" panose="020B0502020104020203" pitchFamily="34" charset="0"/>
              </a:rPr>
              <a:t>HbA1c target should be individualized.</a:t>
            </a:r>
            <a:r>
              <a:rPr lang="en-CA" sz="1500" baseline="30000" dirty="0">
                <a:solidFill>
                  <a:srgbClr val="FFFFFF"/>
                </a:solidFill>
                <a:latin typeface="Gill Sans MT" panose="020B0502020104020203" pitchFamily="34" charset="0"/>
              </a:rPr>
              <a:t>17</a:t>
            </a:r>
            <a:r>
              <a:rPr lang="en-CA" sz="1500" dirty="0">
                <a:solidFill>
                  <a:srgbClr val="FFFFFF"/>
                </a:solidFill>
                <a:latin typeface="Gill Sans MT" panose="020B0502020104020203" pitchFamily="34" charset="0"/>
              </a:rPr>
              <a:t> </a:t>
            </a:r>
          </a:p>
          <a:p>
            <a:pPr marL="171450" indent="-171450">
              <a:buFontTx/>
              <a:buChar char="•"/>
            </a:pPr>
            <a:r>
              <a:rPr lang="en-CA" sz="1500" dirty="0">
                <a:solidFill>
                  <a:srgbClr val="FFFFFF"/>
                </a:solidFill>
                <a:latin typeface="Gill Sans MT" panose="020B0502020104020203" pitchFamily="34" charset="0"/>
              </a:rPr>
              <a:t>For patients with Stage C HF, a goal of 7-8% is recommended.</a:t>
            </a:r>
            <a:r>
              <a:rPr lang="en-CA" sz="1500" baseline="30000" dirty="0">
                <a:solidFill>
                  <a:srgbClr val="FFFFFF"/>
                </a:solidFill>
                <a:latin typeface="Gill Sans MT" panose="020B0502020104020203" pitchFamily="34" charset="0"/>
              </a:rPr>
              <a:t>1</a:t>
            </a:r>
          </a:p>
          <a:p>
            <a:pPr marL="171450" lvl="0" indent="-171450">
              <a:buFontTx/>
              <a:buChar char="•"/>
            </a:pPr>
            <a:r>
              <a:rPr lang="en-CA" sz="1500" dirty="0">
                <a:solidFill>
                  <a:srgbClr val="FFFFFF"/>
                </a:solidFill>
                <a:latin typeface="Gill Sans MT" panose="020B0502020104020203" pitchFamily="34" charset="0"/>
              </a:rPr>
              <a:t>Moderate glycemic control may be best for patients with DM and HFrEF.</a:t>
            </a:r>
            <a:r>
              <a:rPr lang="en-CA" sz="1500" baseline="30000" dirty="0">
                <a:solidFill>
                  <a:srgbClr val="FFFFFF"/>
                </a:solidFill>
                <a:latin typeface="Gill Sans MT" panose="020B0502020104020203" pitchFamily="34" charset="0"/>
              </a:rPr>
              <a:t>1</a:t>
            </a:r>
            <a:endParaRPr lang="en-CA" sz="1500" dirty="0">
              <a:solidFill>
                <a:srgbClr val="FFFFFF"/>
              </a:solidFill>
              <a:latin typeface="Gill Sans MT" panose="020B0502020104020203" pitchFamily="34" charset="0"/>
            </a:endParaRPr>
          </a:p>
        </p:txBody>
      </p:sp>
      <p:pic>
        <p:nvPicPr>
          <p:cNvPr id="25" name="Picture 24" descr="Graphical user interface, text&#10;&#10;Description automatically generated">
            <a:extLst>
              <a:ext uri="{FF2B5EF4-FFF2-40B4-BE49-F238E27FC236}">
                <a16:creationId xmlns:a16="http://schemas.microsoft.com/office/drawing/2014/main" id="{74B56778-C5E4-4C74-B462-8472FBE7C8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140" y="444687"/>
            <a:ext cx="1901290" cy="711537"/>
          </a:xfrm>
          <a:prstGeom prst="rect">
            <a:avLst/>
          </a:prstGeom>
        </p:spPr>
      </p:pic>
    </p:spTree>
    <p:extLst>
      <p:ext uri="{BB962C8B-B14F-4D97-AF65-F5344CB8AC3E}">
        <p14:creationId xmlns:p14="http://schemas.microsoft.com/office/powerpoint/2010/main" val="985821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Rectangle 118">
            <a:extLst>
              <a:ext uri="{FF2B5EF4-FFF2-40B4-BE49-F238E27FC236}">
                <a16:creationId xmlns:a16="http://schemas.microsoft.com/office/drawing/2014/main" id="{6B2BD9FA-344E-4887-8C96-89A4818942CE}"/>
              </a:ext>
            </a:extLst>
          </p:cNvPr>
          <p:cNvSpPr/>
          <p:nvPr/>
        </p:nvSpPr>
        <p:spPr>
          <a:xfrm>
            <a:off x="0" y="1524000"/>
            <a:ext cx="12192000" cy="4958650"/>
          </a:xfrm>
          <a:prstGeom prst="rect">
            <a:avLst/>
          </a:prstGeom>
          <a:solidFill>
            <a:srgbClr val="F4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9" name="Rectangle 98">
            <a:extLst>
              <a:ext uri="{FF2B5EF4-FFF2-40B4-BE49-F238E27FC236}">
                <a16:creationId xmlns:a16="http://schemas.microsoft.com/office/drawing/2014/main" id="{D765D677-FD5C-4B8F-837F-5B7B5A8D28C5}"/>
              </a:ext>
            </a:extLst>
          </p:cNvPr>
          <p:cNvSpPr/>
          <p:nvPr/>
        </p:nvSpPr>
        <p:spPr>
          <a:xfrm>
            <a:off x="67669" y="2077588"/>
            <a:ext cx="12004183" cy="4291304"/>
          </a:xfrm>
          <a:prstGeom prst="rect">
            <a:avLst/>
          </a:prstGeom>
          <a:solidFill>
            <a:srgbClr val="80C3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latin typeface="Gill Sans MT" panose="020B0502020104020203" pitchFamily="34" charset="0"/>
            </a:endParaRPr>
          </a:p>
        </p:txBody>
      </p:sp>
      <p:grpSp>
        <p:nvGrpSpPr>
          <p:cNvPr id="6" name="Groupe 5">
            <a:extLst>
              <a:ext uri="{FF2B5EF4-FFF2-40B4-BE49-F238E27FC236}">
                <a16:creationId xmlns:a16="http://schemas.microsoft.com/office/drawing/2014/main" id="{EF9B08F0-A3CC-4AC3-ACC9-1CECBCED24AF}"/>
              </a:ext>
            </a:extLst>
          </p:cNvPr>
          <p:cNvGrpSpPr/>
          <p:nvPr/>
        </p:nvGrpSpPr>
        <p:grpSpPr>
          <a:xfrm>
            <a:off x="10470942" y="534676"/>
            <a:ext cx="1427542" cy="568125"/>
            <a:chOff x="680950" y="2337069"/>
            <a:chExt cx="3738814" cy="1487951"/>
          </a:xfrm>
        </p:grpSpPr>
        <p:pic>
          <p:nvPicPr>
            <p:cNvPr id="7" name="Image 6" descr="Une image contenant texte&#10;&#10;Description générée automatiquement">
              <a:extLst>
                <a:ext uri="{FF2B5EF4-FFF2-40B4-BE49-F238E27FC236}">
                  <a16:creationId xmlns:a16="http://schemas.microsoft.com/office/drawing/2014/main" id="{BECBB414-B1FB-4073-AF81-27AC04667A83}"/>
                </a:ext>
              </a:extLst>
            </p:cNvPr>
            <p:cNvPicPr>
              <a:picLocks noChangeAspect="1"/>
            </p:cNvPicPr>
            <p:nvPr/>
          </p:nvPicPr>
          <p:blipFill rotWithShape="1">
            <a:blip r:embed="rId3"/>
            <a:srcRect t="27253" r="51956" b="7713"/>
            <a:stretch/>
          </p:blipFill>
          <p:spPr>
            <a:xfrm>
              <a:off x="680950" y="2337069"/>
              <a:ext cx="3738814" cy="1487951"/>
            </a:xfrm>
            <a:prstGeom prst="rect">
              <a:avLst/>
            </a:prstGeom>
          </p:spPr>
        </p:pic>
        <p:sp>
          <p:nvSpPr>
            <p:cNvPr id="8" name="Rectangle 7">
              <a:extLst>
                <a:ext uri="{FF2B5EF4-FFF2-40B4-BE49-F238E27FC236}">
                  <a16:creationId xmlns:a16="http://schemas.microsoft.com/office/drawing/2014/main" id="{D8DBC5D2-528D-4B29-A194-D1FCD71928A9}"/>
                </a:ext>
              </a:extLst>
            </p:cNvPr>
            <p:cNvSpPr/>
            <p:nvPr/>
          </p:nvSpPr>
          <p:spPr>
            <a:xfrm>
              <a:off x="3990313" y="2561077"/>
              <a:ext cx="429450" cy="462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p>
          </p:txBody>
        </p:sp>
      </p:grpSp>
      <p:sp>
        <p:nvSpPr>
          <p:cNvPr id="9" name="Rectangle 8">
            <a:extLst>
              <a:ext uri="{FF2B5EF4-FFF2-40B4-BE49-F238E27FC236}">
                <a16:creationId xmlns:a16="http://schemas.microsoft.com/office/drawing/2014/main" id="{B9793DF0-EA97-4539-9E89-499D56190C4D}"/>
              </a:ext>
            </a:extLst>
          </p:cNvPr>
          <p:cNvSpPr/>
          <p:nvPr/>
        </p:nvSpPr>
        <p:spPr>
          <a:xfrm>
            <a:off x="0" y="0"/>
            <a:ext cx="9259614" cy="346217"/>
          </a:xfrm>
          <a:prstGeom prst="rect">
            <a:avLst/>
          </a:prstGeom>
          <a:solidFill>
            <a:srgbClr val="CCE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nSpc>
                <a:spcPct val="110000"/>
              </a:lnSpc>
            </a:pPr>
            <a:endParaRPr lang="en-US" dirty="0">
              <a:solidFill>
                <a:srgbClr val="9FB9C1"/>
              </a:solidFill>
              <a:latin typeface="Gill Sans MT" panose="020B0502020104020203" pitchFamily="34" charset="0"/>
            </a:endParaRPr>
          </a:p>
        </p:txBody>
      </p:sp>
      <p:sp>
        <p:nvSpPr>
          <p:cNvPr id="10" name="Rectangle 9">
            <a:extLst>
              <a:ext uri="{FF2B5EF4-FFF2-40B4-BE49-F238E27FC236}">
                <a16:creationId xmlns:a16="http://schemas.microsoft.com/office/drawing/2014/main" id="{F51F614C-2BCD-438A-BB8C-AB7118363580}"/>
              </a:ext>
            </a:extLst>
          </p:cNvPr>
          <p:cNvSpPr/>
          <p:nvPr/>
        </p:nvSpPr>
        <p:spPr>
          <a:xfrm>
            <a:off x="9259614" y="-1071"/>
            <a:ext cx="2932386" cy="348883"/>
          </a:xfrm>
          <a:prstGeom prst="rect">
            <a:avLst/>
          </a:prstGeom>
          <a:solidFill>
            <a:srgbClr val="F2CE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gn="ctr">
              <a:lnSpc>
                <a:spcPct val="110000"/>
              </a:lnSpc>
            </a:pPr>
            <a:r>
              <a:rPr lang="en-US" b="1">
                <a:solidFill>
                  <a:schemeClr val="bg1"/>
                </a:solidFill>
                <a:latin typeface="Gill Sans MT" panose="020B0502020104020203" pitchFamily="34" charset="0"/>
              </a:rPr>
              <a:t>ACC 2021 Highlights </a:t>
            </a:r>
            <a:endParaRPr lang="en-US" dirty="0">
              <a:solidFill>
                <a:schemeClr val="bg1"/>
              </a:solidFill>
              <a:latin typeface="Gill Sans MT" panose="020B0502020104020203" pitchFamily="34" charset="0"/>
            </a:endParaRPr>
          </a:p>
        </p:txBody>
      </p:sp>
      <p:sp>
        <p:nvSpPr>
          <p:cNvPr id="11" name="Rectangle 10">
            <a:extLst>
              <a:ext uri="{FF2B5EF4-FFF2-40B4-BE49-F238E27FC236}">
                <a16:creationId xmlns:a16="http://schemas.microsoft.com/office/drawing/2014/main" id="{36D6BD17-E163-48E6-8F7E-8F529F2079CA}"/>
              </a:ext>
            </a:extLst>
          </p:cNvPr>
          <p:cNvSpPr/>
          <p:nvPr/>
        </p:nvSpPr>
        <p:spPr>
          <a:xfrm>
            <a:off x="0" y="6774885"/>
            <a:ext cx="12192000" cy="93172"/>
          </a:xfrm>
          <a:prstGeom prst="rect">
            <a:avLst/>
          </a:prstGeom>
          <a:solidFill>
            <a:srgbClr val="9CB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nSpc>
                <a:spcPct val="110000"/>
              </a:lnSpc>
            </a:pPr>
            <a:endParaRPr lang="en-US" dirty="0">
              <a:solidFill>
                <a:srgbClr val="9FB9C1"/>
              </a:solidFill>
              <a:latin typeface="Gill Sans MT" panose="020B0502020104020203" pitchFamily="34" charset="0"/>
            </a:endParaRPr>
          </a:p>
        </p:txBody>
      </p:sp>
      <p:sp>
        <p:nvSpPr>
          <p:cNvPr id="41" name="Rectangle 40">
            <a:extLst>
              <a:ext uri="{FF2B5EF4-FFF2-40B4-BE49-F238E27FC236}">
                <a16:creationId xmlns:a16="http://schemas.microsoft.com/office/drawing/2014/main" id="{A0C3F8EC-26E6-422D-9D69-A1AFB37196E2}"/>
              </a:ext>
            </a:extLst>
          </p:cNvPr>
          <p:cNvSpPr/>
          <p:nvPr/>
        </p:nvSpPr>
        <p:spPr>
          <a:xfrm>
            <a:off x="263917" y="5081098"/>
            <a:ext cx="4701190" cy="1138773"/>
          </a:xfrm>
          <a:prstGeom prst="rect">
            <a:avLst/>
          </a:prstGeom>
          <a:solidFill>
            <a:srgbClr val="335D98"/>
          </a:solidFill>
        </p:spPr>
        <p:txBody>
          <a:bodyPr wrap="square">
            <a:spAutoFit/>
          </a:bodyPr>
          <a:lstStyle/>
          <a:p>
            <a:r>
              <a:rPr lang="en-CA" sz="1700" dirty="0">
                <a:solidFill>
                  <a:schemeClr val="bg1"/>
                </a:solidFill>
                <a:latin typeface="Gill Sans MT" panose="020B0502020104020203" pitchFamily="34" charset="0"/>
              </a:rPr>
              <a:t>Hold SGLT2 inhibitors: </a:t>
            </a:r>
          </a:p>
          <a:p>
            <a:pPr marL="171450" indent="-171450">
              <a:buFont typeface="Arial" panose="020B0604020202020204" pitchFamily="34" charset="0"/>
              <a:buChar char="•"/>
            </a:pPr>
            <a:r>
              <a:rPr lang="en-CA" sz="1700" dirty="0">
                <a:solidFill>
                  <a:schemeClr val="bg1"/>
                </a:solidFill>
                <a:latin typeface="Gill Sans MT" panose="020B0502020104020203" pitchFamily="34" charset="0"/>
              </a:rPr>
              <a:t>in severely acutely ill patients;</a:t>
            </a:r>
          </a:p>
          <a:p>
            <a:pPr marL="171450" indent="-171450">
              <a:buFont typeface="Arial" panose="020B0604020202020204" pitchFamily="34" charset="0"/>
              <a:buChar char="•"/>
            </a:pPr>
            <a:r>
              <a:rPr lang="en-CA" sz="1700" dirty="0">
                <a:solidFill>
                  <a:schemeClr val="bg1"/>
                </a:solidFill>
                <a:latin typeface="Gill Sans MT" panose="020B0502020104020203" pitchFamily="34" charset="0"/>
              </a:rPr>
              <a:t>in those with ketonemia or ketonuria, and; </a:t>
            </a:r>
          </a:p>
          <a:p>
            <a:pPr marL="171450" indent="-171450">
              <a:buFont typeface="Arial" panose="020B0604020202020204" pitchFamily="34" charset="0"/>
              <a:buChar char="•"/>
            </a:pPr>
            <a:r>
              <a:rPr lang="en-CA" sz="1700" dirty="0">
                <a:solidFill>
                  <a:schemeClr val="bg1"/>
                </a:solidFill>
                <a:latin typeface="Gill Sans MT" panose="020B0502020104020203" pitchFamily="34" charset="0"/>
              </a:rPr>
              <a:t>during prolonged fasting and surgical procedures.</a:t>
            </a:r>
          </a:p>
        </p:txBody>
      </p:sp>
      <p:sp>
        <p:nvSpPr>
          <p:cNvPr id="48" name="Rectangle 47">
            <a:extLst>
              <a:ext uri="{FF2B5EF4-FFF2-40B4-BE49-F238E27FC236}">
                <a16:creationId xmlns:a16="http://schemas.microsoft.com/office/drawing/2014/main" id="{3C38F9B5-291E-4F0B-9E1D-349C76B622B3}"/>
              </a:ext>
            </a:extLst>
          </p:cNvPr>
          <p:cNvSpPr/>
          <p:nvPr/>
        </p:nvSpPr>
        <p:spPr>
          <a:xfrm>
            <a:off x="354355" y="1624097"/>
            <a:ext cx="11722979" cy="452684"/>
          </a:xfrm>
          <a:prstGeom prst="rect">
            <a:avLst/>
          </a:prstGeom>
          <a:solidFill>
            <a:srgbClr val="9CB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Gill Sans MT" panose="020B0502020104020203" pitchFamily="34" charset="0"/>
              </a:rPr>
              <a:t>Suggested Pathway for Initiation of SGLT2 Inhibitors </a:t>
            </a:r>
          </a:p>
        </p:txBody>
      </p:sp>
      <p:sp>
        <p:nvSpPr>
          <p:cNvPr id="49" name="Rectangle 48">
            <a:extLst>
              <a:ext uri="{FF2B5EF4-FFF2-40B4-BE49-F238E27FC236}">
                <a16:creationId xmlns:a16="http://schemas.microsoft.com/office/drawing/2014/main" id="{9A913B23-EB20-4A64-982E-A277EF5605F3}"/>
              </a:ext>
            </a:extLst>
          </p:cNvPr>
          <p:cNvSpPr/>
          <p:nvPr/>
        </p:nvSpPr>
        <p:spPr>
          <a:xfrm>
            <a:off x="200947" y="1622323"/>
            <a:ext cx="170015" cy="455054"/>
          </a:xfrm>
          <a:prstGeom prst="rect">
            <a:avLst/>
          </a:prstGeom>
          <a:solidFill>
            <a:srgbClr val="F2CE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0" name="Rectangle 49">
            <a:extLst>
              <a:ext uri="{FF2B5EF4-FFF2-40B4-BE49-F238E27FC236}">
                <a16:creationId xmlns:a16="http://schemas.microsoft.com/office/drawing/2014/main" id="{A1D06BF6-E96A-4DDC-B859-5456B7EA43BB}"/>
              </a:ext>
            </a:extLst>
          </p:cNvPr>
          <p:cNvSpPr/>
          <p:nvPr/>
        </p:nvSpPr>
        <p:spPr>
          <a:xfrm>
            <a:off x="68593" y="1621608"/>
            <a:ext cx="132062" cy="455054"/>
          </a:xfrm>
          <a:prstGeom prst="rect">
            <a:avLst/>
          </a:prstGeom>
          <a:solidFill>
            <a:srgbClr val="F61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1" name="Rectangle 50">
            <a:extLst>
              <a:ext uri="{FF2B5EF4-FFF2-40B4-BE49-F238E27FC236}">
                <a16:creationId xmlns:a16="http://schemas.microsoft.com/office/drawing/2014/main" id="{1F2F4BEB-981C-4B15-BC8F-0B154C8A9BAC}"/>
              </a:ext>
            </a:extLst>
          </p:cNvPr>
          <p:cNvSpPr/>
          <p:nvPr/>
        </p:nvSpPr>
        <p:spPr>
          <a:xfrm>
            <a:off x="133429" y="1622323"/>
            <a:ext cx="118126" cy="455054"/>
          </a:xfrm>
          <a:prstGeom prst="rect">
            <a:avLst/>
          </a:prstGeom>
          <a:solidFill>
            <a:srgbClr val="CCE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0" name="Rectangle 59">
            <a:extLst>
              <a:ext uri="{FF2B5EF4-FFF2-40B4-BE49-F238E27FC236}">
                <a16:creationId xmlns:a16="http://schemas.microsoft.com/office/drawing/2014/main" id="{2E9497CF-B7AE-4840-9D50-45940BA4DB74}"/>
              </a:ext>
            </a:extLst>
          </p:cNvPr>
          <p:cNvSpPr/>
          <p:nvPr/>
        </p:nvSpPr>
        <p:spPr>
          <a:xfrm>
            <a:off x="121162" y="2196361"/>
            <a:ext cx="982328" cy="803195"/>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800"/>
              </a:lnSpc>
            </a:pPr>
            <a:r>
              <a:rPr lang="en-US" sz="1700" dirty="0">
                <a:solidFill>
                  <a:schemeClr val="bg1"/>
                </a:solidFill>
                <a:latin typeface="Gill Sans MT" panose="020B0502020104020203" pitchFamily="34" charset="0"/>
              </a:rPr>
              <a:t>Screen for safety concerns</a:t>
            </a:r>
          </a:p>
        </p:txBody>
      </p:sp>
      <p:sp>
        <p:nvSpPr>
          <p:cNvPr id="61" name="Rectangle 60">
            <a:extLst>
              <a:ext uri="{FF2B5EF4-FFF2-40B4-BE49-F238E27FC236}">
                <a16:creationId xmlns:a16="http://schemas.microsoft.com/office/drawing/2014/main" id="{8139AF55-08F9-43CA-BCFB-9582195ECF2B}"/>
              </a:ext>
            </a:extLst>
          </p:cNvPr>
          <p:cNvSpPr/>
          <p:nvPr/>
        </p:nvSpPr>
        <p:spPr>
          <a:xfrm>
            <a:off x="3210885" y="2214284"/>
            <a:ext cx="1229775" cy="797468"/>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800"/>
              </a:lnSpc>
            </a:pPr>
            <a:r>
              <a:rPr lang="en-US" sz="1700" dirty="0">
                <a:solidFill>
                  <a:schemeClr val="bg1"/>
                </a:solidFill>
                <a:latin typeface="Gill Sans MT" panose="020B0502020104020203" pitchFamily="34" charset="0"/>
              </a:rPr>
              <a:t>Access </a:t>
            </a:r>
            <a:br>
              <a:rPr lang="en-US" sz="1700" dirty="0">
                <a:solidFill>
                  <a:schemeClr val="bg1"/>
                </a:solidFill>
                <a:latin typeface="Gill Sans MT" panose="020B0502020104020203" pitchFamily="34" charset="0"/>
              </a:rPr>
            </a:br>
            <a:r>
              <a:rPr lang="en-US" sz="1700" dirty="0">
                <a:solidFill>
                  <a:schemeClr val="bg1"/>
                </a:solidFill>
                <a:latin typeface="Gill Sans MT" panose="020B0502020104020203" pitchFamily="34" charset="0"/>
              </a:rPr>
              <a:t>risk of</a:t>
            </a:r>
            <a:br>
              <a:rPr lang="en-US" sz="1700" dirty="0">
                <a:solidFill>
                  <a:schemeClr val="bg1"/>
                </a:solidFill>
                <a:latin typeface="Gill Sans MT" panose="020B0502020104020203" pitchFamily="34" charset="0"/>
              </a:rPr>
            </a:br>
            <a:r>
              <a:rPr lang="en-US" sz="1700" dirty="0">
                <a:solidFill>
                  <a:schemeClr val="bg1"/>
                </a:solidFill>
                <a:latin typeface="Gill Sans MT" panose="020B0502020104020203" pitchFamily="34" charset="0"/>
              </a:rPr>
              <a:t>hypoglycemia</a:t>
            </a:r>
          </a:p>
        </p:txBody>
      </p:sp>
      <p:sp>
        <p:nvSpPr>
          <p:cNvPr id="62" name="Rectangle 61">
            <a:extLst>
              <a:ext uri="{FF2B5EF4-FFF2-40B4-BE49-F238E27FC236}">
                <a16:creationId xmlns:a16="http://schemas.microsoft.com/office/drawing/2014/main" id="{5D1DF96E-B9D5-4432-96C7-F0B7B746AC1B}"/>
              </a:ext>
            </a:extLst>
          </p:cNvPr>
          <p:cNvSpPr/>
          <p:nvPr/>
        </p:nvSpPr>
        <p:spPr>
          <a:xfrm>
            <a:off x="6577154" y="2206188"/>
            <a:ext cx="1229776" cy="798151"/>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800"/>
              </a:lnSpc>
            </a:pPr>
            <a:r>
              <a:rPr lang="en-US" sz="1700" dirty="0">
                <a:solidFill>
                  <a:schemeClr val="bg1"/>
                </a:solidFill>
                <a:latin typeface="Gill Sans MT" panose="020B0502020104020203" pitchFamily="34" charset="0"/>
              </a:rPr>
              <a:t>Access </a:t>
            </a:r>
            <a:br>
              <a:rPr lang="en-US" sz="1700" dirty="0">
                <a:solidFill>
                  <a:schemeClr val="bg1"/>
                </a:solidFill>
                <a:latin typeface="Gill Sans MT" panose="020B0502020104020203" pitchFamily="34" charset="0"/>
              </a:rPr>
            </a:br>
            <a:r>
              <a:rPr lang="en-US" sz="1700" dirty="0">
                <a:solidFill>
                  <a:schemeClr val="bg1"/>
                </a:solidFill>
                <a:latin typeface="Gill Sans MT" panose="020B0502020104020203" pitchFamily="34" charset="0"/>
              </a:rPr>
              <a:t>risk of</a:t>
            </a:r>
            <a:br>
              <a:rPr lang="en-US" sz="1700" dirty="0">
                <a:solidFill>
                  <a:schemeClr val="bg1"/>
                </a:solidFill>
                <a:latin typeface="Gill Sans MT" panose="020B0502020104020203" pitchFamily="34" charset="0"/>
              </a:rPr>
            </a:br>
            <a:r>
              <a:rPr lang="en-US" sz="1700" dirty="0">
                <a:solidFill>
                  <a:schemeClr val="bg1"/>
                </a:solidFill>
                <a:latin typeface="Gill Sans MT" panose="020B0502020104020203" pitchFamily="34" charset="0"/>
              </a:rPr>
              <a:t>dehydration</a:t>
            </a:r>
          </a:p>
        </p:txBody>
      </p:sp>
      <p:sp>
        <p:nvSpPr>
          <p:cNvPr id="63" name="Rectangle 62">
            <a:extLst>
              <a:ext uri="{FF2B5EF4-FFF2-40B4-BE49-F238E27FC236}">
                <a16:creationId xmlns:a16="http://schemas.microsoft.com/office/drawing/2014/main" id="{7517275B-239F-466F-A033-5CEF64F797A8}"/>
              </a:ext>
            </a:extLst>
          </p:cNvPr>
          <p:cNvSpPr/>
          <p:nvPr/>
        </p:nvSpPr>
        <p:spPr>
          <a:xfrm>
            <a:off x="9939195" y="2141225"/>
            <a:ext cx="1117979" cy="955263"/>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700" dirty="0">
                <a:solidFill>
                  <a:schemeClr val="bg1"/>
                </a:solidFill>
                <a:latin typeface="Gill Sans MT" panose="020B0502020104020203" pitchFamily="34" charset="0"/>
              </a:rPr>
              <a:t>Initiate</a:t>
            </a:r>
            <a:br>
              <a:rPr lang="en-US" sz="1700" dirty="0">
                <a:solidFill>
                  <a:schemeClr val="bg1"/>
                </a:solidFill>
                <a:latin typeface="Gill Sans MT" panose="020B0502020104020203" pitchFamily="34" charset="0"/>
              </a:rPr>
            </a:br>
            <a:r>
              <a:rPr lang="en-US" sz="1700" dirty="0">
                <a:solidFill>
                  <a:schemeClr val="bg1"/>
                </a:solidFill>
                <a:latin typeface="Gill Sans MT" panose="020B0502020104020203" pitchFamily="34" charset="0"/>
              </a:rPr>
              <a:t>SGLT2i</a:t>
            </a:r>
          </a:p>
        </p:txBody>
      </p:sp>
      <p:sp>
        <p:nvSpPr>
          <p:cNvPr id="64" name="Rectangle 63">
            <a:extLst>
              <a:ext uri="{FF2B5EF4-FFF2-40B4-BE49-F238E27FC236}">
                <a16:creationId xmlns:a16="http://schemas.microsoft.com/office/drawing/2014/main" id="{F7841B14-9AA6-4404-9957-69BC40DBBFC3}"/>
              </a:ext>
            </a:extLst>
          </p:cNvPr>
          <p:cNvSpPr/>
          <p:nvPr/>
        </p:nvSpPr>
        <p:spPr>
          <a:xfrm>
            <a:off x="10907175" y="4096016"/>
            <a:ext cx="1030106" cy="831300"/>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800"/>
              </a:lnSpc>
            </a:pPr>
            <a:r>
              <a:rPr lang="en-US" sz="1700" dirty="0">
                <a:solidFill>
                  <a:schemeClr val="bg1"/>
                </a:solidFill>
                <a:latin typeface="Gill Sans MT" panose="020B0502020104020203" pitchFamily="34" charset="0"/>
              </a:rPr>
              <a:t>Patient </a:t>
            </a:r>
            <a:br>
              <a:rPr lang="en-US" sz="1700" dirty="0">
                <a:solidFill>
                  <a:schemeClr val="bg1"/>
                </a:solidFill>
                <a:latin typeface="Gill Sans MT" panose="020B0502020104020203" pitchFamily="34" charset="0"/>
              </a:rPr>
            </a:br>
            <a:r>
              <a:rPr lang="en-US" sz="1700" dirty="0">
                <a:solidFill>
                  <a:schemeClr val="bg1"/>
                </a:solidFill>
                <a:latin typeface="Gill Sans MT" panose="020B0502020104020203" pitchFamily="34" charset="0"/>
              </a:rPr>
              <a:t>self-monitoring</a:t>
            </a:r>
          </a:p>
        </p:txBody>
      </p:sp>
      <p:sp>
        <p:nvSpPr>
          <p:cNvPr id="65" name="Rectangle 64">
            <a:extLst>
              <a:ext uri="{FF2B5EF4-FFF2-40B4-BE49-F238E27FC236}">
                <a16:creationId xmlns:a16="http://schemas.microsoft.com/office/drawing/2014/main" id="{087815C2-38B8-4980-83CD-148697B2A6C5}"/>
              </a:ext>
            </a:extLst>
          </p:cNvPr>
          <p:cNvSpPr/>
          <p:nvPr/>
        </p:nvSpPr>
        <p:spPr>
          <a:xfrm>
            <a:off x="10905817" y="5431950"/>
            <a:ext cx="1030107" cy="690018"/>
          </a:xfrm>
          <a:prstGeom prst="rect">
            <a:avLst/>
          </a:prstGeom>
          <a:noFill/>
          <a:ln w="38100">
            <a:solidFill>
              <a:srgbClr val="335D9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700" dirty="0">
                <a:solidFill>
                  <a:schemeClr val="bg1"/>
                </a:solidFill>
                <a:latin typeface="Gill Sans MT" panose="020B0502020104020203" pitchFamily="34" charset="0"/>
              </a:rPr>
              <a:t>2-week</a:t>
            </a:r>
            <a:br>
              <a:rPr lang="en-US" sz="1700" dirty="0">
                <a:solidFill>
                  <a:schemeClr val="bg1"/>
                </a:solidFill>
                <a:latin typeface="Gill Sans MT" panose="020B0502020104020203" pitchFamily="34" charset="0"/>
              </a:rPr>
            </a:br>
            <a:r>
              <a:rPr lang="en-US" sz="1700" dirty="0">
                <a:solidFill>
                  <a:schemeClr val="bg1"/>
                </a:solidFill>
                <a:latin typeface="Gill Sans MT" panose="020B0502020104020203" pitchFamily="34" charset="0"/>
              </a:rPr>
              <a:t>follow-up</a:t>
            </a:r>
          </a:p>
        </p:txBody>
      </p:sp>
      <p:sp>
        <p:nvSpPr>
          <p:cNvPr id="66" name="Rectangle 65">
            <a:extLst>
              <a:ext uri="{FF2B5EF4-FFF2-40B4-BE49-F238E27FC236}">
                <a16:creationId xmlns:a16="http://schemas.microsoft.com/office/drawing/2014/main" id="{CBD070FE-8409-401B-B6EC-91B7C10D1FDF}"/>
              </a:ext>
            </a:extLst>
          </p:cNvPr>
          <p:cNvSpPr/>
          <p:nvPr/>
        </p:nvSpPr>
        <p:spPr>
          <a:xfrm>
            <a:off x="9293555" y="5461174"/>
            <a:ext cx="1056491" cy="690018"/>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700" dirty="0">
                <a:solidFill>
                  <a:schemeClr val="bg1"/>
                </a:solidFill>
                <a:latin typeface="Gill Sans MT" panose="020B0502020104020203" pitchFamily="34" charset="0"/>
              </a:rPr>
              <a:t>Routine</a:t>
            </a:r>
            <a:br>
              <a:rPr lang="en-US" sz="1700" dirty="0">
                <a:solidFill>
                  <a:schemeClr val="bg1"/>
                </a:solidFill>
                <a:latin typeface="Gill Sans MT" panose="020B0502020104020203" pitchFamily="34" charset="0"/>
              </a:rPr>
            </a:br>
            <a:r>
              <a:rPr lang="en-US" sz="1700" dirty="0">
                <a:solidFill>
                  <a:schemeClr val="bg1"/>
                </a:solidFill>
                <a:latin typeface="Gill Sans MT" panose="020B0502020104020203" pitchFamily="34" charset="0"/>
              </a:rPr>
              <a:t> follow-up</a:t>
            </a:r>
          </a:p>
        </p:txBody>
      </p:sp>
      <p:sp>
        <p:nvSpPr>
          <p:cNvPr id="68" name="Rectangle 67">
            <a:extLst>
              <a:ext uri="{FF2B5EF4-FFF2-40B4-BE49-F238E27FC236}">
                <a16:creationId xmlns:a16="http://schemas.microsoft.com/office/drawing/2014/main" id="{250BB1EA-1901-4778-8BEF-3C9FD8FA7F8A}"/>
              </a:ext>
            </a:extLst>
          </p:cNvPr>
          <p:cNvSpPr/>
          <p:nvPr/>
        </p:nvSpPr>
        <p:spPr>
          <a:xfrm>
            <a:off x="4833991" y="3508709"/>
            <a:ext cx="1352754" cy="803195"/>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700" dirty="0">
                <a:solidFill>
                  <a:schemeClr val="bg1"/>
                </a:solidFill>
                <a:latin typeface="Gill Sans MT" panose="020B0502020104020203" pitchFamily="34" charset="0"/>
              </a:rPr>
              <a:t>Reduce/hold</a:t>
            </a:r>
            <a:br>
              <a:rPr lang="en-US" sz="1700" dirty="0">
                <a:solidFill>
                  <a:schemeClr val="bg1"/>
                </a:solidFill>
                <a:latin typeface="Gill Sans MT" panose="020B0502020104020203" pitchFamily="34" charset="0"/>
              </a:rPr>
            </a:br>
            <a:r>
              <a:rPr lang="en-US" sz="1700" dirty="0">
                <a:solidFill>
                  <a:schemeClr val="bg1"/>
                </a:solidFill>
                <a:latin typeface="Gill Sans MT" panose="020B0502020104020203" pitchFamily="34" charset="0"/>
              </a:rPr>
              <a:t>insulin* or SU</a:t>
            </a:r>
          </a:p>
        </p:txBody>
      </p:sp>
      <p:sp>
        <p:nvSpPr>
          <p:cNvPr id="69" name="Rectangle : coins arrondis 68">
            <a:extLst>
              <a:ext uri="{FF2B5EF4-FFF2-40B4-BE49-F238E27FC236}">
                <a16:creationId xmlns:a16="http://schemas.microsoft.com/office/drawing/2014/main" id="{BEBFE1F4-FBB3-4DC4-B75D-D40F17E24CD4}"/>
              </a:ext>
            </a:extLst>
          </p:cNvPr>
          <p:cNvSpPr/>
          <p:nvPr/>
        </p:nvSpPr>
        <p:spPr>
          <a:xfrm>
            <a:off x="1338987" y="3545875"/>
            <a:ext cx="1644817" cy="831300"/>
          </a:xfrm>
          <a:prstGeom prst="roundRect">
            <a:avLst>
              <a:gd name="adj" fmla="val 48895"/>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700" dirty="0">
                <a:solidFill>
                  <a:schemeClr val="bg1"/>
                </a:solidFill>
                <a:latin typeface="Gill Sans MT" panose="020B0502020104020203" pitchFamily="34" charset="0"/>
              </a:rPr>
              <a:t>Do not initiate SGLT2i</a:t>
            </a:r>
          </a:p>
        </p:txBody>
      </p:sp>
      <p:sp>
        <p:nvSpPr>
          <p:cNvPr id="70" name="Losange 69">
            <a:extLst>
              <a:ext uri="{FF2B5EF4-FFF2-40B4-BE49-F238E27FC236}">
                <a16:creationId xmlns:a16="http://schemas.microsoft.com/office/drawing/2014/main" id="{B9C712DF-C9AE-4A43-8663-292A6AF95532}"/>
              </a:ext>
            </a:extLst>
          </p:cNvPr>
          <p:cNvSpPr/>
          <p:nvPr/>
        </p:nvSpPr>
        <p:spPr>
          <a:xfrm>
            <a:off x="1500631" y="2150959"/>
            <a:ext cx="1330498" cy="937062"/>
          </a:xfrm>
          <a:prstGeom prst="diamond">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800"/>
              </a:lnSpc>
            </a:pPr>
            <a:r>
              <a:rPr lang="en-CA" sz="1700" dirty="0">
                <a:solidFill>
                  <a:schemeClr val="bg1"/>
                </a:solidFill>
                <a:latin typeface="Gill Sans MT" panose="020B0502020104020203" pitchFamily="34" charset="0"/>
              </a:rPr>
              <a:t>Present</a:t>
            </a:r>
            <a:br>
              <a:rPr lang="fr-CA" sz="1700" dirty="0">
                <a:solidFill>
                  <a:schemeClr val="bg1"/>
                </a:solidFill>
                <a:latin typeface="Gill Sans MT" panose="020B0502020104020203" pitchFamily="34" charset="0"/>
              </a:rPr>
            </a:br>
            <a:r>
              <a:rPr lang="fr-CA" sz="1700" dirty="0">
                <a:solidFill>
                  <a:schemeClr val="bg1"/>
                </a:solidFill>
                <a:latin typeface="Gill Sans MT" panose="020B0502020104020203" pitchFamily="34" charset="0"/>
              </a:rPr>
              <a:t>?</a:t>
            </a:r>
          </a:p>
        </p:txBody>
      </p:sp>
      <p:sp>
        <p:nvSpPr>
          <p:cNvPr id="73" name="Rectangle 72">
            <a:extLst>
              <a:ext uri="{FF2B5EF4-FFF2-40B4-BE49-F238E27FC236}">
                <a16:creationId xmlns:a16="http://schemas.microsoft.com/office/drawing/2014/main" id="{7D423ECB-04A9-4679-A10D-A1C182F1F2C1}"/>
              </a:ext>
            </a:extLst>
          </p:cNvPr>
          <p:cNvSpPr/>
          <p:nvPr/>
        </p:nvSpPr>
        <p:spPr>
          <a:xfrm>
            <a:off x="4843918" y="4358357"/>
            <a:ext cx="2693762" cy="6807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1400"/>
              </a:lnSpc>
            </a:pPr>
            <a:r>
              <a:rPr lang="en-US" sz="1500" dirty="0">
                <a:solidFill>
                  <a:schemeClr val="bg1"/>
                </a:solidFill>
                <a:latin typeface="Gill Sans MT" panose="020B0502020104020203" pitchFamily="34" charset="0"/>
              </a:rPr>
              <a:t>* Consider collaboration with</a:t>
            </a:r>
            <a:br>
              <a:rPr lang="en-US" sz="1500" dirty="0">
                <a:solidFill>
                  <a:schemeClr val="bg1"/>
                </a:solidFill>
                <a:latin typeface="Gill Sans MT" panose="020B0502020104020203" pitchFamily="34" charset="0"/>
              </a:rPr>
            </a:br>
            <a:r>
              <a:rPr lang="en-US" sz="1500" dirty="0">
                <a:solidFill>
                  <a:schemeClr val="bg1"/>
                </a:solidFill>
                <a:latin typeface="Gill Sans MT" panose="020B0502020104020203" pitchFamily="34" charset="0"/>
              </a:rPr>
              <a:t>  PharmD, PCP, or endocrinologist</a:t>
            </a:r>
          </a:p>
        </p:txBody>
      </p:sp>
      <p:sp>
        <p:nvSpPr>
          <p:cNvPr id="86" name="Losange 85">
            <a:extLst>
              <a:ext uri="{FF2B5EF4-FFF2-40B4-BE49-F238E27FC236}">
                <a16:creationId xmlns:a16="http://schemas.microsoft.com/office/drawing/2014/main" id="{59A0BA58-BB76-44AE-8E87-D792CBAF1454}"/>
              </a:ext>
            </a:extLst>
          </p:cNvPr>
          <p:cNvSpPr/>
          <p:nvPr/>
        </p:nvSpPr>
        <p:spPr>
          <a:xfrm>
            <a:off x="4845944" y="2136428"/>
            <a:ext cx="1330498" cy="929838"/>
          </a:xfrm>
          <a:prstGeom prst="diamond">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800"/>
              </a:lnSpc>
            </a:pPr>
            <a:r>
              <a:rPr lang="fr-CA" sz="1700" dirty="0">
                <a:solidFill>
                  <a:schemeClr val="bg1"/>
                </a:solidFill>
                <a:latin typeface="Gill Sans MT" panose="020B0502020104020203" pitchFamily="34" charset="0"/>
              </a:rPr>
              <a:t>High</a:t>
            </a:r>
            <a:br>
              <a:rPr lang="fr-CA" sz="1700" dirty="0">
                <a:solidFill>
                  <a:schemeClr val="bg1"/>
                </a:solidFill>
                <a:latin typeface="Gill Sans MT" panose="020B0502020104020203" pitchFamily="34" charset="0"/>
              </a:rPr>
            </a:br>
            <a:r>
              <a:rPr lang="fr-CA" sz="1700" dirty="0" err="1">
                <a:solidFill>
                  <a:schemeClr val="bg1"/>
                </a:solidFill>
                <a:latin typeface="Gill Sans MT" panose="020B0502020104020203" pitchFamily="34" charset="0"/>
              </a:rPr>
              <a:t>risk</a:t>
            </a:r>
            <a:r>
              <a:rPr lang="fr-CA" sz="1700" dirty="0">
                <a:solidFill>
                  <a:schemeClr val="bg1"/>
                </a:solidFill>
                <a:latin typeface="Gill Sans MT" panose="020B0502020104020203" pitchFamily="34" charset="0"/>
              </a:rPr>
              <a:t>?</a:t>
            </a:r>
          </a:p>
        </p:txBody>
      </p:sp>
      <p:sp>
        <p:nvSpPr>
          <p:cNvPr id="94" name="Rectangle 93">
            <a:extLst>
              <a:ext uri="{FF2B5EF4-FFF2-40B4-BE49-F238E27FC236}">
                <a16:creationId xmlns:a16="http://schemas.microsoft.com/office/drawing/2014/main" id="{AAAA6597-6471-4D48-B1C9-C697F14409FE}"/>
              </a:ext>
            </a:extLst>
          </p:cNvPr>
          <p:cNvSpPr/>
          <p:nvPr/>
        </p:nvSpPr>
        <p:spPr>
          <a:xfrm>
            <a:off x="8934235" y="3085979"/>
            <a:ext cx="334549" cy="24353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700" dirty="0">
                <a:solidFill>
                  <a:schemeClr val="accent2">
                    <a:lumMod val="75000"/>
                  </a:schemeClr>
                </a:solidFill>
                <a:latin typeface="Gill Sans MT" panose="020B0502020104020203" pitchFamily="34" charset="0"/>
              </a:rPr>
              <a:t>Yes</a:t>
            </a:r>
          </a:p>
        </p:txBody>
      </p:sp>
      <p:sp>
        <p:nvSpPr>
          <p:cNvPr id="95" name="Rectangle 94">
            <a:extLst>
              <a:ext uri="{FF2B5EF4-FFF2-40B4-BE49-F238E27FC236}">
                <a16:creationId xmlns:a16="http://schemas.microsoft.com/office/drawing/2014/main" id="{147A6E5D-2C11-4A3D-A23B-5970CB4E32B9}"/>
              </a:ext>
            </a:extLst>
          </p:cNvPr>
          <p:cNvSpPr/>
          <p:nvPr/>
        </p:nvSpPr>
        <p:spPr>
          <a:xfrm>
            <a:off x="9487307" y="2337184"/>
            <a:ext cx="334549" cy="18521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700" dirty="0">
                <a:solidFill>
                  <a:schemeClr val="accent1"/>
                </a:solidFill>
                <a:latin typeface="Gill Sans MT" panose="020B0502020104020203" pitchFamily="34" charset="0"/>
              </a:rPr>
              <a:t>No</a:t>
            </a:r>
          </a:p>
        </p:txBody>
      </p:sp>
      <p:cxnSp>
        <p:nvCxnSpPr>
          <p:cNvPr id="97" name="Connecteur droit avec flèche 96">
            <a:extLst>
              <a:ext uri="{FF2B5EF4-FFF2-40B4-BE49-F238E27FC236}">
                <a16:creationId xmlns:a16="http://schemas.microsoft.com/office/drawing/2014/main" id="{1304F8C0-C805-4B42-9B6B-6236FEDF024D}"/>
              </a:ext>
            </a:extLst>
          </p:cNvPr>
          <p:cNvCxnSpPr>
            <a:cxnSpLocks/>
          </p:cNvCxnSpPr>
          <p:nvPr/>
        </p:nvCxnSpPr>
        <p:spPr>
          <a:xfrm flipH="1">
            <a:off x="8890245" y="3069305"/>
            <a:ext cx="797" cy="433233"/>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necteur droit avec flèche 97">
            <a:extLst>
              <a:ext uri="{FF2B5EF4-FFF2-40B4-BE49-F238E27FC236}">
                <a16:creationId xmlns:a16="http://schemas.microsoft.com/office/drawing/2014/main" id="{078DF944-A0E1-403E-B94A-170DFE70EBD8}"/>
              </a:ext>
            </a:extLst>
          </p:cNvPr>
          <p:cNvCxnSpPr>
            <a:cxnSpLocks/>
          </p:cNvCxnSpPr>
          <p:nvPr/>
        </p:nvCxnSpPr>
        <p:spPr>
          <a:xfrm flipV="1">
            <a:off x="9549974" y="2586563"/>
            <a:ext cx="366138" cy="5727"/>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00" name="Losange 99">
            <a:extLst>
              <a:ext uri="{FF2B5EF4-FFF2-40B4-BE49-F238E27FC236}">
                <a16:creationId xmlns:a16="http://schemas.microsoft.com/office/drawing/2014/main" id="{31027738-26F0-4F70-B56F-B68F6A8BEF9B}"/>
              </a:ext>
            </a:extLst>
          </p:cNvPr>
          <p:cNvSpPr/>
          <p:nvPr/>
        </p:nvSpPr>
        <p:spPr>
          <a:xfrm>
            <a:off x="8226062" y="2127942"/>
            <a:ext cx="1330498" cy="937062"/>
          </a:xfrm>
          <a:prstGeom prst="diamond">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800"/>
              </a:lnSpc>
            </a:pPr>
            <a:r>
              <a:rPr lang="fr-CA" sz="1700" dirty="0">
                <a:solidFill>
                  <a:schemeClr val="bg1"/>
                </a:solidFill>
                <a:latin typeface="Gill Sans MT" panose="020B0502020104020203" pitchFamily="34" charset="0"/>
              </a:rPr>
              <a:t>High </a:t>
            </a:r>
            <a:r>
              <a:rPr lang="fr-CA" sz="1700" dirty="0" err="1">
                <a:solidFill>
                  <a:schemeClr val="bg1"/>
                </a:solidFill>
                <a:latin typeface="Gill Sans MT" panose="020B0502020104020203" pitchFamily="34" charset="0"/>
              </a:rPr>
              <a:t>risk</a:t>
            </a:r>
            <a:r>
              <a:rPr lang="fr-CA" sz="1700" dirty="0">
                <a:solidFill>
                  <a:schemeClr val="bg1"/>
                </a:solidFill>
                <a:latin typeface="Gill Sans MT" panose="020B0502020104020203" pitchFamily="34" charset="0"/>
              </a:rPr>
              <a:t>?</a:t>
            </a:r>
          </a:p>
        </p:txBody>
      </p:sp>
      <p:sp>
        <p:nvSpPr>
          <p:cNvPr id="103" name="Forme libre : forme 102">
            <a:extLst>
              <a:ext uri="{FF2B5EF4-FFF2-40B4-BE49-F238E27FC236}">
                <a16:creationId xmlns:a16="http://schemas.microsoft.com/office/drawing/2014/main" id="{A986152D-1BA3-494A-87CA-7C204DC07573}"/>
              </a:ext>
            </a:extLst>
          </p:cNvPr>
          <p:cNvSpPr/>
          <p:nvPr/>
        </p:nvSpPr>
        <p:spPr>
          <a:xfrm>
            <a:off x="6192243" y="3050791"/>
            <a:ext cx="1013364" cy="842331"/>
          </a:xfrm>
          <a:custGeom>
            <a:avLst/>
            <a:gdLst>
              <a:gd name="connsiteX0" fmla="*/ 0 w 662940"/>
              <a:gd name="connsiteY0" fmla="*/ 472440 h 472440"/>
              <a:gd name="connsiteX1" fmla="*/ 662940 w 662940"/>
              <a:gd name="connsiteY1" fmla="*/ 472440 h 472440"/>
              <a:gd name="connsiteX2" fmla="*/ 662940 w 662940"/>
              <a:gd name="connsiteY2" fmla="*/ 0 h 472440"/>
            </a:gdLst>
            <a:ahLst/>
            <a:cxnLst>
              <a:cxn ang="0">
                <a:pos x="connsiteX0" y="connsiteY0"/>
              </a:cxn>
              <a:cxn ang="0">
                <a:pos x="connsiteX1" y="connsiteY1"/>
              </a:cxn>
              <a:cxn ang="0">
                <a:pos x="connsiteX2" y="connsiteY2"/>
              </a:cxn>
            </a:cxnLst>
            <a:rect l="l" t="t" r="r" b="b"/>
            <a:pathLst>
              <a:path w="662940" h="472440">
                <a:moveTo>
                  <a:pt x="0" y="472440"/>
                </a:moveTo>
                <a:lnTo>
                  <a:pt x="662940" y="472440"/>
                </a:lnTo>
                <a:lnTo>
                  <a:pt x="662940" y="0"/>
                </a:lnTo>
              </a:path>
            </a:pathLst>
          </a:custGeom>
          <a:noFill/>
          <a:ln w="38100">
            <a:solidFill>
              <a:schemeClr val="bg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latin typeface="Gill Sans MT" panose="020B0502020104020203" pitchFamily="34" charset="0"/>
            </a:endParaRPr>
          </a:p>
        </p:txBody>
      </p:sp>
      <p:sp>
        <p:nvSpPr>
          <p:cNvPr id="104" name="Forme libre : forme 103">
            <a:extLst>
              <a:ext uri="{FF2B5EF4-FFF2-40B4-BE49-F238E27FC236}">
                <a16:creationId xmlns:a16="http://schemas.microsoft.com/office/drawing/2014/main" id="{E1FF0018-6EAF-4FCE-A695-BCE57264A3B6}"/>
              </a:ext>
            </a:extLst>
          </p:cNvPr>
          <p:cNvSpPr/>
          <p:nvPr/>
        </p:nvSpPr>
        <p:spPr>
          <a:xfrm>
            <a:off x="9590134" y="3132731"/>
            <a:ext cx="888084" cy="803195"/>
          </a:xfrm>
          <a:custGeom>
            <a:avLst/>
            <a:gdLst>
              <a:gd name="connsiteX0" fmla="*/ 0 w 662940"/>
              <a:gd name="connsiteY0" fmla="*/ 472440 h 472440"/>
              <a:gd name="connsiteX1" fmla="*/ 662940 w 662940"/>
              <a:gd name="connsiteY1" fmla="*/ 472440 h 472440"/>
              <a:gd name="connsiteX2" fmla="*/ 662940 w 662940"/>
              <a:gd name="connsiteY2" fmla="*/ 0 h 472440"/>
            </a:gdLst>
            <a:ahLst/>
            <a:cxnLst>
              <a:cxn ang="0">
                <a:pos x="connsiteX0" y="connsiteY0"/>
              </a:cxn>
              <a:cxn ang="0">
                <a:pos x="connsiteX1" y="connsiteY1"/>
              </a:cxn>
              <a:cxn ang="0">
                <a:pos x="connsiteX2" y="connsiteY2"/>
              </a:cxn>
            </a:cxnLst>
            <a:rect l="l" t="t" r="r" b="b"/>
            <a:pathLst>
              <a:path w="662940" h="472440">
                <a:moveTo>
                  <a:pt x="0" y="472440"/>
                </a:moveTo>
                <a:lnTo>
                  <a:pt x="662940" y="472440"/>
                </a:lnTo>
                <a:lnTo>
                  <a:pt x="662940" y="0"/>
                </a:lnTo>
              </a:path>
            </a:pathLst>
          </a:custGeom>
          <a:noFill/>
          <a:ln w="38100">
            <a:solidFill>
              <a:schemeClr val="bg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latin typeface="Gill Sans MT" panose="020B0502020104020203" pitchFamily="34" charset="0"/>
            </a:endParaRPr>
          </a:p>
        </p:txBody>
      </p:sp>
      <p:sp>
        <p:nvSpPr>
          <p:cNvPr id="105" name="Forme libre : forme 104">
            <a:extLst>
              <a:ext uri="{FF2B5EF4-FFF2-40B4-BE49-F238E27FC236}">
                <a16:creationId xmlns:a16="http://schemas.microsoft.com/office/drawing/2014/main" id="{30964286-EEB0-4939-8373-F5F853C0F50F}"/>
              </a:ext>
            </a:extLst>
          </p:cNvPr>
          <p:cNvSpPr/>
          <p:nvPr/>
        </p:nvSpPr>
        <p:spPr>
          <a:xfrm flipV="1">
            <a:off x="11080257" y="2591300"/>
            <a:ext cx="334549" cy="1428911"/>
          </a:xfrm>
          <a:custGeom>
            <a:avLst/>
            <a:gdLst>
              <a:gd name="connsiteX0" fmla="*/ 0 w 662940"/>
              <a:gd name="connsiteY0" fmla="*/ 472440 h 472440"/>
              <a:gd name="connsiteX1" fmla="*/ 662940 w 662940"/>
              <a:gd name="connsiteY1" fmla="*/ 472440 h 472440"/>
              <a:gd name="connsiteX2" fmla="*/ 662940 w 662940"/>
              <a:gd name="connsiteY2" fmla="*/ 0 h 472440"/>
            </a:gdLst>
            <a:ahLst/>
            <a:cxnLst>
              <a:cxn ang="0">
                <a:pos x="connsiteX0" y="connsiteY0"/>
              </a:cxn>
              <a:cxn ang="0">
                <a:pos x="connsiteX1" y="connsiteY1"/>
              </a:cxn>
              <a:cxn ang="0">
                <a:pos x="connsiteX2" y="connsiteY2"/>
              </a:cxn>
            </a:cxnLst>
            <a:rect l="l" t="t" r="r" b="b"/>
            <a:pathLst>
              <a:path w="662940" h="472440">
                <a:moveTo>
                  <a:pt x="0" y="472440"/>
                </a:moveTo>
                <a:lnTo>
                  <a:pt x="662940" y="472440"/>
                </a:lnTo>
                <a:lnTo>
                  <a:pt x="662940" y="0"/>
                </a:lnTo>
              </a:path>
            </a:pathLst>
          </a:custGeom>
          <a:noFill/>
          <a:ln w="38100">
            <a:solidFill>
              <a:schemeClr val="bg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latin typeface="Gill Sans MT" panose="020B0502020104020203" pitchFamily="34" charset="0"/>
            </a:endParaRPr>
          </a:p>
        </p:txBody>
      </p:sp>
      <p:cxnSp>
        <p:nvCxnSpPr>
          <p:cNvPr id="106" name="Connecteur droit avec flèche 105">
            <a:extLst>
              <a:ext uri="{FF2B5EF4-FFF2-40B4-BE49-F238E27FC236}">
                <a16:creationId xmlns:a16="http://schemas.microsoft.com/office/drawing/2014/main" id="{07E8CB9C-711A-4AAF-8CDA-71CC0EDE92D9}"/>
              </a:ext>
            </a:extLst>
          </p:cNvPr>
          <p:cNvCxnSpPr>
            <a:cxnSpLocks/>
          </p:cNvCxnSpPr>
          <p:nvPr/>
        </p:nvCxnSpPr>
        <p:spPr>
          <a:xfrm>
            <a:off x="11411539" y="4920397"/>
            <a:ext cx="0" cy="45485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Connecteur droit avec flèche 106">
            <a:extLst>
              <a:ext uri="{FF2B5EF4-FFF2-40B4-BE49-F238E27FC236}">
                <a16:creationId xmlns:a16="http://schemas.microsoft.com/office/drawing/2014/main" id="{4DAEF117-26C9-4779-92FC-2572BB05CAEE}"/>
              </a:ext>
            </a:extLst>
          </p:cNvPr>
          <p:cNvCxnSpPr>
            <a:cxnSpLocks/>
          </p:cNvCxnSpPr>
          <p:nvPr/>
        </p:nvCxnSpPr>
        <p:spPr>
          <a:xfrm flipH="1">
            <a:off x="10378475" y="5793008"/>
            <a:ext cx="508636" cy="10294"/>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Connecteur droit avec flèche 97">
            <a:extLst>
              <a:ext uri="{FF2B5EF4-FFF2-40B4-BE49-F238E27FC236}">
                <a16:creationId xmlns:a16="http://schemas.microsoft.com/office/drawing/2014/main" id="{6E1B1F6A-2AE3-4ED7-976C-2C56236555CB}"/>
              </a:ext>
            </a:extLst>
          </p:cNvPr>
          <p:cNvCxnSpPr>
            <a:cxnSpLocks/>
          </p:cNvCxnSpPr>
          <p:nvPr/>
        </p:nvCxnSpPr>
        <p:spPr>
          <a:xfrm flipV="1">
            <a:off x="7791441" y="2595096"/>
            <a:ext cx="388252" cy="523"/>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14" name="Rectangle 113">
            <a:extLst>
              <a:ext uri="{FF2B5EF4-FFF2-40B4-BE49-F238E27FC236}">
                <a16:creationId xmlns:a16="http://schemas.microsoft.com/office/drawing/2014/main" id="{13B582F6-88A1-4397-9EE3-D106D028E615}"/>
              </a:ext>
            </a:extLst>
          </p:cNvPr>
          <p:cNvSpPr/>
          <p:nvPr/>
        </p:nvSpPr>
        <p:spPr>
          <a:xfrm>
            <a:off x="5586066" y="3077908"/>
            <a:ext cx="334549" cy="24353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700" dirty="0">
                <a:solidFill>
                  <a:schemeClr val="accent2">
                    <a:lumMod val="75000"/>
                  </a:schemeClr>
                </a:solidFill>
                <a:latin typeface="Gill Sans MT" panose="020B0502020104020203" pitchFamily="34" charset="0"/>
              </a:rPr>
              <a:t>Yes</a:t>
            </a:r>
          </a:p>
        </p:txBody>
      </p:sp>
      <p:sp>
        <p:nvSpPr>
          <p:cNvPr id="116" name="Rectangle 115">
            <a:extLst>
              <a:ext uri="{FF2B5EF4-FFF2-40B4-BE49-F238E27FC236}">
                <a16:creationId xmlns:a16="http://schemas.microsoft.com/office/drawing/2014/main" id="{CB6042A5-F8D3-4172-B7E7-2BA83E56E788}"/>
              </a:ext>
            </a:extLst>
          </p:cNvPr>
          <p:cNvSpPr/>
          <p:nvPr/>
        </p:nvSpPr>
        <p:spPr>
          <a:xfrm>
            <a:off x="8220285" y="3535155"/>
            <a:ext cx="1352754" cy="803195"/>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700" dirty="0">
                <a:solidFill>
                  <a:schemeClr val="bg1"/>
                </a:solidFill>
                <a:latin typeface="Gill Sans MT" panose="020B0502020104020203" pitchFamily="34" charset="0"/>
              </a:rPr>
              <a:t>Reduce/hold</a:t>
            </a:r>
            <a:br>
              <a:rPr lang="en-US" sz="1700" dirty="0">
                <a:solidFill>
                  <a:schemeClr val="bg1"/>
                </a:solidFill>
                <a:latin typeface="Gill Sans MT" panose="020B0502020104020203" pitchFamily="34" charset="0"/>
              </a:rPr>
            </a:br>
            <a:r>
              <a:rPr lang="en-US" sz="1700" dirty="0">
                <a:solidFill>
                  <a:schemeClr val="bg1"/>
                </a:solidFill>
                <a:latin typeface="Gill Sans MT" panose="020B0502020104020203" pitchFamily="34" charset="0"/>
              </a:rPr>
              <a:t>insulin* or SU</a:t>
            </a:r>
          </a:p>
        </p:txBody>
      </p:sp>
      <p:sp>
        <p:nvSpPr>
          <p:cNvPr id="118" name="Rectangle 117">
            <a:extLst>
              <a:ext uri="{FF2B5EF4-FFF2-40B4-BE49-F238E27FC236}">
                <a16:creationId xmlns:a16="http://schemas.microsoft.com/office/drawing/2014/main" id="{872D524C-34F4-4AE3-B6E6-4ECC2597FF86}"/>
              </a:ext>
            </a:extLst>
          </p:cNvPr>
          <p:cNvSpPr/>
          <p:nvPr/>
        </p:nvSpPr>
        <p:spPr>
          <a:xfrm>
            <a:off x="6114690" y="2350777"/>
            <a:ext cx="334549" cy="18521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700" dirty="0">
                <a:solidFill>
                  <a:schemeClr val="accent1"/>
                </a:solidFill>
                <a:latin typeface="Gill Sans MT" panose="020B0502020104020203" pitchFamily="34" charset="0"/>
              </a:rPr>
              <a:t>No</a:t>
            </a:r>
          </a:p>
        </p:txBody>
      </p:sp>
      <p:cxnSp>
        <p:nvCxnSpPr>
          <p:cNvPr id="120" name="Connecteur droit avec flèche 97">
            <a:extLst>
              <a:ext uri="{FF2B5EF4-FFF2-40B4-BE49-F238E27FC236}">
                <a16:creationId xmlns:a16="http://schemas.microsoft.com/office/drawing/2014/main" id="{099D00A9-773F-4E6D-B132-3AB097961A59}"/>
              </a:ext>
            </a:extLst>
          </p:cNvPr>
          <p:cNvCxnSpPr>
            <a:cxnSpLocks/>
          </p:cNvCxnSpPr>
          <p:nvPr/>
        </p:nvCxnSpPr>
        <p:spPr>
          <a:xfrm flipV="1">
            <a:off x="6174192" y="2595096"/>
            <a:ext cx="366138" cy="5727"/>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Connecteur droit avec flèche 97">
            <a:extLst>
              <a:ext uri="{FF2B5EF4-FFF2-40B4-BE49-F238E27FC236}">
                <a16:creationId xmlns:a16="http://schemas.microsoft.com/office/drawing/2014/main" id="{85D0F588-AC7C-4D61-AEE7-C76BC6988FC7}"/>
              </a:ext>
            </a:extLst>
          </p:cNvPr>
          <p:cNvCxnSpPr>
            <a:cxnSpLocks/>
          </p:cNvCxnSpPr>
          <p:nvPr/>
        </p:nvCxnSpPr>
        <p:spPr>
          <a:xfrm flipV="1">
            <a:off x="4429195" y="2599537"/>
            <a:ext cx="366138" cy="5727"/>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22" name="Rectangle 121">
            <a:extLst>
              <a:ext uri="{FF2B5EF4-FFF2-40B4-BE49-F238E27FC236}">
                <a16:creationId xmlns:a16="http://schemas.microsoft.com/office/drawing/2014/main" id="{163E4E2C-CD79-48D2-96BF-7B8846C738DE}"/>
              </a:ext>
            </a:extLst>
          </p:cNvPr>
          <p:cNvSpPr/>
          <p:nvPr/>
        </p:nvSpPr>
        <p:spPr>
          <a:xfrm>
            <a:off x="2179515" y="3082024"/>
            <a:ext cx="334549" cy="24353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700" dirty="0">
                <a:solidFill>
                  <a:schemeClr val="accent2">
                    <a:lumMod val="75000"/>
                  </a:schemeClr>
                </a:solidFill>
                <a:latin typeface="Gill Sans MT" panose="020B0502020104020203" pitchFamily="34" charset="0"/>
              </a:rPr>
              <a:t>Yes</a:t>
            </a:r>
          </a:p>
        </p:txBody>
      </p:sp>
      <p:cxnSp>
        <p:nvCxnSpPr>
          <p:cNvPr id="124" name="Connecteur droit avec flèche 97">
            <a:extLst>
              <a:ext uri="{FF2B5EF4-FFF2-40B4-BE49-F238E27FC236}">
                <a16:creationId xmlns:a16="http://schemas.microsoft.com/office/drawing/2014/main" id="{204410AF-B5E6-4CBC-88F0-00420B91599B}"/>
              </a:ext>
            </a:extLst>
          </p:cNvPr>
          <p:cNvCxnSpPr>
            <a:cxnSpLocks/>
          </p:cNvCxnSpPr>
          <p:nvPr/>
        </p:nvCxnSpPr>
        <p:spPr>
          <a:xfrm flipV="1">
            <a:off x="2818346" y="2616245"/>
            <a:ext cx="366138" cy="5727"/>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25" name="Rectangle 124">
            <a:extLst>
              <a:ext uri="{FF2B5EF4-FFF2-40B4-BE49-F238E27FC236}">
                <a16:creationId xmlns:a16="http://schemas.microsoft.com/office/drawing/2014/main" id="{857E350C-4B8E-4566-A526-5540F4A42409}"/>
              </a:ext>
            </a:extLst>
          </p:cNvPr>
          <p:cNvSpPr/>
          <p:nvPr/>
        </p:nvSpPr>
        <p:spPr>
          <a:xfrm>
            <a:off x="2775301" y="2367250"/>
            <a:ext cx="334549" cy="18521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700" dirty="0">
                <a:solidFill>
                  <a:schemeClr val="accent1"/>
                </a:solidFill>
                <a:latin typeface="Gill Sans MT" panose="020B0502020104020203" pitchFamily="34" charset="0"/>
              </a:rPr>
              <a:t>No</a:t>
            </a:r>
          </a:p>
        </p:txBody>
      </p:sp>
      <p:cxnSp>
        <p:nvCxnSpPr>
          <p:cNvPr id="126" name="Connecteur droit avec flèche 96">
            <a:extLst>
              <a:ext uri="{FF2B5EF4-FFF2-40B4-BE49-F238E27FC236}">
                <a16:creationId xmlns:a16="http://schemas.microsoft.com/office/drawing/2014/main" id="{828A891A-1F6C-4E07-8CF3-1264FA53E177}"/>
              </a:ext>
            </a:extLst>
          </p:cNvPr>
          <p:cNvCxnSpPr>
            <a:cxnSpLocks/>
          </p:cNvCxnSpPr>
          <p:nvPr/>
        </p:nvCxnSpPr>
        <p:spPr>
          <a:xfrm flipH="1">
            <a:off x="5512406" y="3072775"/>
            <a:ext cx="797" cy="433233"/>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Connecteur droit avec flèche 96">
            <a:extLst>
              <a:ext uri="{FF2B5EF4-FFF2-40B4-BE49-F238E27FC236}">
                <a16:creationId xmlns:a16="http://schemas.microsoft.com/office/drawing/2014/main" id="{055DFD95-FD21-4276-B32E-EA46D5192F04}"/>
              </a:ext>
            </a:extLst>
          </p:cNvPr>
          <p:cNvCxnSpPr>
            <a:cxnSpLocks/>
          </p:cNvCxnSpPr>
          <p:nvPr/>
        </p:nvCxnSpPr>
        <p:spPr>
          <a:xfrm flipH="1">
            <a:off x="2163737" y="3089248"/>
            <a:ext cx="797" cy="433233"/>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Connecteur droit avec flèche 97">
            <a:extLst>
              <a:ext uri="{FF2B5EF4-FFF2-40B4-BE49-F238E27FC236}">
                <a16:creationId xmlns:a16="http://schemas.microsoft.com/office/drawing/2014/main" id="{4476FD43-687D-448D-A3C4-A96E65BDF8D3}"/>
              </a:ext>
            </a:extLst>
          </p:cNvPr>
          <p:cNvCxnSpPr>
            <a:cxnSpLocks/>
          </p:cNvCxnSpPr>
          <p:nvPr/>
        </p:nvCxnSpPr>
        <p:spPr>
          <a:xfrm flipV="1">
            <a:off x="1101501" y="2618332"/>
            <a:ext cx="366138" cy="5727"/>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4">
            <a:extLst>
              <a:ext uri="{FF2B5EF4-FFF2-40B4-BE49-F238E27FC236}">
                <a16:creationId xmlns:a16="http://schemas.microsoft.com/office/drawing/2014/main" id="{D5792C3A-78B6-45AE-A491-62B04A17E451}"/>
              </a:ext>
            </a:extLst>
          </p:cNvPr>
          <p:cNvCxnSpPr>
            <a:cxnSpLocks/>
          </p:cNvCxnSpPr>
          <p:nvPr/>
        </p:nvCxnSpPr>
        <p:spPr>
          <a:xfrm flipV="1">
            <a:off x="11057174" y="1857329"/>
            <a:ext cx="1134826" cy="572460"/>
          </a:xfrm>
          <a:prstGeom prst="bentConnector3">
            <a:avLst/>
          </a:prstGeom>
          <a:ln w="38100" cap="flat" cmpd="sng" algn="ctr">
            <a:solidFill>
              <a:srgbClr val="C00000"/>
            </a:solidFill>
            <a:prstDash val="sys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32" name="Connector: Elbow 131">
            <a:extLst>
              <a:ext uri="{FF2B5EF4-FFF2-40B4-BE49-F238E27FC236}">
                <a16:creationId xmlns:a16="http://schemas.microsoft.com/office/drawing/2014/main" id="{771386D4-4586-4DBD-A5AF-61FD5C00E12E}"/>
              </a:ext>
            </a:extLst>
          </p:cNvPr>
          <p:cNvCxnSpPr/>
          <p:nvPr/>
        </p:nvCxnSpPr>
        <p:spPr>
          <a:xfrm>
            <a:off x="11057174" y="6121968"/>
            <a:ext cx="1134826" cy="552297"/>
          </a:xfrm>
          <a:prstGeom prst="bentConnector3">
            <a:avLst/>
          </a:prstGeom>
          <a:ln w="38100">
            <a:solidFill>
              <a:schemeClr val="accent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33" name="Titre 3">
            <a:extLst>
              <a:ext uri="{FF2B5EF4-FFF2-40B4-BE49-F238E27FC236}">
                <a16:creationId xmlns:a16="http://schemas.microsoft.com/office/drawing/2014/main" id="{E1BDA72D-4066-4985-B054-F8EB375CFB77}"/>
              </a:ext>
            </a:extLst>
          </p:cNvPr>
          <p:cNvSpPr>
            <a:spLocks noGrp="1"/>
          </p:cNvSpPr>
          <p:nvPr>
            <p:ph type="title"/>
          </p:nvPr>
        </p:nvSpPr>
        <p:spPr>
          <a:xfrm>
            <a:off x="2218473" y="452886"/>
            <a:ext cx="8160989" cy="870643"/>
          </a:xfrm>
        </p:spPr>
        <p:txBody>
          <a:bodyPr>
            <a:noAutofit/>
          </a:bodyPr>
          <a:lstStyle/>
          <a:p>
            <a:r>
              <a:rPr lang="en-US" sz="2800" b="1" dirty="0">
                <a:solidFill>
                  <a:srgbClr val="F61821"/>
                </a:solidFill>
                <a:latin typeface="Gill Sans MT" panose="020B0502020104020203" pitchFamily="34" charset="0"/>
              </a:rPr>
              <a:t>Heart Failure (HF) in Patients with Diabetes: Management</a:t>
            </a:r>
            <a:endParaRPr lang="fr-CA" sz="2800" dirty="0">
              <a:solidFill>
                <a:srgbClr val="F61821"/>
              </a:solidFill>
            </a:endParaRPr>
          </a:p>
        </p:txBody>
      </p:sp>
      <p:pic>
        <p:nvPicPr>
          <p:cNvPr id="53" name="Picture 52" descr="Graphical user interface, text&#10;&#10;Description automatically generated">
            <a:extLst>
              <a:ext uri="{FF2B5EF4-FFF2-40B4-BE49-F238E27FC236}">
                <a16:creationId xmlns:a16="http://schemas.microsoft.com/office/drawing/2014/main" id="{5BD98B02-38A9-4C62-82B2-7F6A7788B7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140" y="444687"/>
            <a:ext cx="1901290" cy="711537"/>
          </a:xfrm>
          <a:prstGeom prst="rect">
            <a:avLst/>
          </a:prstGeom>
        </p:spPr>
      </p:pic>
    </p:spTree>
    <p:extLst>
      <p:ext uri="{BB962C8B-B14F-4D97-AF65-F5344CB8AC3E}">
        <p14:creationId xmlns:p14="http://schemas.microsoft.com/office/powerpoint/2010/main" val="2908738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CC9DE553-7B46-4999-B311-B9041B07448E}"/>
              </a:ext>
            </a:extLst>
          </p:cNvPr>
          <p:cNvSpPr/>
          <p:nvPr/>
        </p:nvSpPr>
        <p:spPr>
          <a:xfrm>
            <a:off x="0" y="1524000"/>
            <a:ext cx="12192000" cy="4958650"/>
          </a:xfrm>
          <a:prstGeom prst="rect">
            <a:avLst/>
          </a:prstGeom>
          <a:solidFill>
            <a:srgbClr val="F4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Rectangle 1">
            <a:extLst>
              <a:ext uri="{FF2B5EF4-FFF2-40B4-BE49-F238E27FC236}">
                <a16:creationId xmlns:a16="http://schemas.microsoft.com/office/drawing/2014/main" id="{4974BAAA-03BF-4463-AE9D-06BCF0025581}"/>
              </a:ext>
            </a:extLst>
          </p:cNvPr>
          <p:cNvSpPr/>
          <p:nvPr/>
        </p:nvSpPr>
        <p:spPr>
          <a:xfrm>
            <a:off x="537738" y="1999914"/>
            <a:ext cx="6189479" cy="47342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Titre 3">
            <a:extLst>
              <a:ext uri="{FF2B5EF4-FFF2-40B4-BE49-F238E27FC236}">
                <a16:creationId xmlns:a16="http://schemas.microsoft.com/office/drawing/2014/main" id="{BF68E2CE-2BE2-49AE-9DB3-21F29A9ACB93}"/>
              </a:ext>
            </a:extLst>
          </p:cNvPr>
          <p:cNvSpPr txBox="1">
            <a:spLocks/>
          </p:cNvSpPr>
          <p:nvPr/>
        </p:nvSpPr>
        <p:spPr>
          <a:xfrm>
            <a:off x="2218474" y="452886"/>
            <a:ext cx="8160989" cy="8706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rgbClr val="F61821"/>
                </a:solidFill>
                <a:latin typeface="Gill Sans MT" panose="020B0502020104020203" pitchFamily="34" charset="0"/>
              </a:rPr>
              <a:t>Heart Failure (HF) in Patients with Diabetes: Management</a:t>
            </a:r>
            <a:endParaRPr lang="fr-CA" sz="2800" dirty="0">
              <a:solidFill>
                <a:srgbClr val="F61821"/>
              </a:solidFill>
            </a:endParaRPr>
          </a:p>
        </p:txBody>
      </p:sp>
      <p:grpSp>
        <p:nvGrpSpPr>
          <p:cNvPr id="6" name="Groupe 5">
            <a:extLst>
              <a:ext uri="{FF2B5EF4-FFF2-40B4-BE49-F238E27FC236}">
                <a16:creationId xmlns:a16="http://schemas.microsoft.com/office/drawing/2014/main" id="{EF9B08F0-A3CC-4AC3-ACC9-1CECBCED24AF}"/>
              </a:ext>
            </a:extLst>
          </p:cNvPr>
          <p:cNvGrpSpPr/>
          <p:nvPr/>
        </p:nvGrpSpPr>
        <p:grpSpPr>
          <a:xfrm>
            <a:off x="10129326" y="624007"/>
            <a:ext cx="1427542" cy="568125"/>
            <a:chOff x="680950" y="2337069"/>
            <a:chExt cx="3738814" cy="1487951"/>
          </a:xfrm>
        </p:grpSpPr>
        <p:pic>
          <p:nvPicPr>
            <p:cNvPr id="7" name="Image 6" descr="Une image contenant texte&#10;&#10;Description générée automatiquement">
              <a:extLst>
                <a:ext uri="{FF2B5EF4-FFF2-40B4-BE49-F238E27FC236}">
                  <a16:creationId xmlns:a16="http://schemas.microsoft.com/office/drawing/2014/main" id="{BECBB414-B1FB-4073-AF81-27AC04667A83}"/>
                </a:ext>
              </a:extLst>
            </p:cNvPr>
            <p:cNvPicPr>
              <a:picLocks noChangeAspect="1"/>
            </p:cNvPicPr>
            <p:nvPr/>
          </p:nvPicPr>
          <p:blipFill rotWithShape="1">
            <a:blip r:embed="rId3"/>
            <a:srcRect t="27253" r="51956" b="7713"/>
            <a:stretch/>
          </p:blipFill>
          <p:spPr>
            <a:xfrm>
              <a:off x="680950" y="2337069"/>
              <a:ext cx="3738814" cy="1487951"/>
            </a:xfrm>
            <a:prstGeom prst="rect">
              <a:avLst/>
            </a:prstGeom>
          </p:spPr>
        </p:pic>
        <p:sp>
          <p:nvSpPr>
            <p:cNvPr id="8" name="Rectangle 7">
              <a:extLst>
                <a:ext uri="{FF2B5EF4-FFF2-40B4-BE49-F238E27FC236}">
                  <a16:creationId xmlns:a16="http://schemas.microsoft.com/office/drawing/2014/main" id="{D8DBC5D2-528D-4B29-A194-D1FCD71928A9}"/>
                </a:ext>
              </a:extLst>
            </p:cNvPr>
            <p:cNvSpPr/>
            <p:nvPr/>
          </p:nvSpPr>
          <p:spPr>
            <a:xfrm>
              <a:off x="3990313" y="2561077"/>
              <a:ext cx="429450" cy="462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p>
          </p:txBody>
        </p:sp>
      </p:grpSp>
      <p:sp>
        <p:nvSpPr>
          <p:cNvPr id="9" name="Rectangle 8">
            <a:extLst>
              <a:ext uri="{FF2B5EF4-FFF2-40B4-BE49-F238E27FC236}">
                <a16:creationId xmlns:a16="http://schemas.microsoft.com/office/drawing/2014/main" id="{B9793DF0-EA97-4539-9E89-499D56190C4D}"/>
              </a:ext>
            </a:extLst>
          </p:cNvPr>
          <p:cNvSpPr/>
          <p:nvPr/>
        </p:nvSpPr>
        <p:spPr>
          <a:xfrm>
            <a:off x="0" y="0"/>
            <a:ext cx="9259614" cy="346217"/>
          </a:xfrm>
          <a:prstGeom prst="rect">
            <a:avLst/>
          </a:prstGeom>
          <a:solidFill>
            <a:srgbClr val="CCE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nSpc>
                <a:spcPct val="110000"/>
              </a:lnSpc>
            </a:pPr>
            <a:endParaRPr lang="en-US" dirty="0">
              <a:solidFill>
                <a:srgbClr val="9FB9C1"/>
              </a:solidFill>
              <a:latin typeface="Gill Sans MT" panose="020B0502020104020203" pitchFamily="34" charset="0"/>
            </a:endParaRPr>
          </a:p>
        </p:txBody>
      </p:sp>
      <p:sp>
        <p:nvSpPr>
          <p:cNvPr id="10" name="Rectangle 9">
            <a:extLst>
              <a:ext uri="{FF2B5EF4-FFF2-40B4-BE49-F238E27FC236}">
                <a16:creationId xmlns:a16="http://schemas.microsoft.com/office/drawing/2014/main" id="{F51F614C-2BCD-438A-BB8C-AB7118363580}"/>
              </a:ext>
            </a:extLst>
          </p:cNvPr>
          <p:cNvSpPr/>
          <p:nvPr/>
        </p:nvSpPr>
        <p:spPr>
          <a:xfrm>
            <a:off x="9259614" y="-1071"/>
            <a:ext cx="2932386" cy="348883"/>
          </a:xfrm>
          <a:prstGeom prst="rect">
            <a:avLst/>
          </a:prstGeom>
          <a:solidFill>
            <a:srgbClr val="F2CE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gn="ctr">
              <a:lnSpc>
                <a:spcPct val="110000"/>
              </a:lnSpc>
            </a:pPr>
            <a:r>
              <a:rPr lang="en-US" b="1">
                <a:solidFill>
                  <a:schemeClr val="bg1"/>
                </a:solidFill>
                <a:latin typeface="Gill Sans MT" panose="020B0502020104020203" pitchFamily="34" charset="0"/>
              </a:rPr>
              <a:t>ACC 2021 Highlights </a:t>
            </a:r>
            <a:endParaRPr lang="en-US" dirty="0">
              <a:solidFill>
                <a:schemeClr val="bg1"/>
              </a:solidFill>
              <a:latin typeface="Gill Sans MT" panose="020B0502020104020203" pitchFamily="34" charset="0"/>
            </a:endParaRPr>
          </a:p>
        </p:txBody>
      </p:sp>
      <p:sp>
        <p:nvSpPr>
          <p:cNvPr id="11" name="Rectangle 10">
            <a:extLst>
              <a:ext uri="{FF2B5EF4-FFF2-40B4-BE49-F238E27FC236}">
                <a16:creationId xmlns:a16="http://schemas.microsoft.com/office/drawing/2014/main" id="{36D6BD17-E163-48E6-8F7E-8F529F2079CA}"/>
              </a:ext>
            </a:extLst>
          </p:cNvPr>
          <p:cNvSpPr/>
          <p:nvPr/>
        </p:nvSpPr>
        <p:spPr>
          <a:xfrm>
            <a:off x="0" y="6774885"/>
            <a:ext cx="12192000" cy="93172"/>
          </a:xfrm>
          <a:prstGeom prst="rect">
            <a:avLst/>
          </a:prstGeom>
          <a:solidFill>
            <a:srgbClr val="9CB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nSpc>
                <a:spcPct val="110000"/>
              </a:lnSpc>
            </a:pPr>
            <a:endParaRPr lang="en-US" dirty="0">
              <a:solidFill>
                <a:srgbClr val="9FB9C1"/>
              </a:solidFill>
              <a:latin typeface="Gill Sans MT" panose="020B0502020104020203" pitchFamily="34" charset="0"/>
            </a:endParaRPr>
          </a:p>
        </p:txBody>
      </p:sp>
      <p:sp>
        <p:nvSpPr>
          <p:cNvPr id="13" name="Rectangle 12">
            <a:extLst>
              <a:ext uri="{FF2B5EF4-FFF2-40B4-BE49-F238E27FC236}">
                <a16:creationId xmlns:a16="http://schemas.microsoft.com/office/drawing/2014/main" id="{684534D6-D708-4F81-B8BD-2A99DFC0D251}"/>
              </a:ext>
            </a:extLst>
          </p:cNvPr>
          <p:cNvSpPr/>
          <p:nvPr/>
        </p:nvSpPr>
        <p:spPr>
          <a:xfrm>
            <a:off x="729104" y="1688651"/>
            <a:ext cx="6018030" cy="2175935"/>
          </a:xfrm>
          <a:prstGeom prst="rect">
            <a:avLst/>
          </a:prstGeom>
          <a:solidFill>
            <a:schemeClr val="bg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78">
            <a:extLst>
              <a:ext uri="{FF2B5EF4-FFF2-40B4-BE49-F238E27FC236}">
                <a16:creationId xmlns:a16="http://schemas.microsoft.com/office/drawing/2014/main" id="{E6AF7287-F273-4077-8B23-10F1D41BCEA9}"/>
              </a:ext>
            </a:extLst>
          </p:cNvPr>
          <p:cNvSpPr txBox="1"/>
          <p:nvPr/>
        </p:nvSpPr>
        <p:spPr>
          <a:xfrm>
            <a:off x="540124" y="2042834"/>
            <a:ext cx="3144837" cy="2413481"/>
          </a:xfrm>
          <a:prstGeom prst="rect">
            <a:avLst/>
          </a:prstGeom>
          <a:noFill/>
        </p:spPr>
        <p:txBody>
          <a:bodyPr wrap="square" rtlCol="0">
            <a:spAutoFit/>
          </a:bodyPr>
          <a:lstStyle/>
          <a:p>
            <a:pPr>
              <a:spcAft>
                <a:spcPts val="300"/>
              </a:spcAft>
            </a:pPr>
            <a:r>
              <a:rPr lang="en-US" sz="1300" b="1" dirty="0">
                <a:solidFill>
                  <a:srgbClr val="FF0000"/>
                </a:solidFill>
                <a:latin typeface="Gill Sans MT" panose="020B0502020104020203" pitchFamily="34" charset="0"/>
              </a:rPr>
              <a:t>PROVIDE PATIENT EDUCATION </a:t>
            </a:r>
            <a:br>
              <a:rPr lang="en-US" sz="1300" b="1" dirty="0">
                <a:solidFill>
                  <a:srgbClr val="FF0000"/>
                </a:solidFill>
                <a:latin typeface="Gill Sans MT" panose="020B0502020104020203" pitchFamily="34" charset="0"/>
              </a:rPr>
            </a:br>
            <a:r>
              <a:rPr lang="en-US" sz="1300" b="1" dirty="0">
                <a:solidFill>
                  <a:srgbClr val="FF0000"/>
                </a:solidFill>
                <a:latin typeface="Gill Sans MT" panose="020B0502020104020203" pitchFamily="34" charset="0"/>
              </a:rPr>
              <a:t>&amp; SCREEN FOR POTENTIAL CONTRAINDICATIONS</a:t>
            </a:r>
          </a:p>
          <a:p>
            <a:pPr marL="176213" indent="-176213">
              <a:spcAft>
                <a:spcPts val="200"/>
              </a:spcAft>
              <a:buClr>
                <a:srgbClr val="F61821"/>
              </a:buClr>
              <a:buFont typeface="Arial"/>
              <a:buChar char="•"/>
            </a:pPr>
            <a:r>
              <a:rPr lang="en-US" sz="1400" dirty="0">
                <a:latin typeface="Gill Sans MT" panose="020B0502020104020203" pitchFamily="34" charset="0"/>
              </a:rPr>
              <a:t>Type 1 diabetes</a:t>
            </a:r>
          </a:p>
          <a:p>
            <a:pPr marL="176213" indent="-176213">
              <a:spcAft>
                <a:spcPts val="200"/>
              </a:spcAft>
              <a:buClr>
                <a:srgbClr val="F61821"/>
              </a:buClr>
              <a:buFont typeface="Arial"/>
              <a:buChar char="•"/>
            </a:pPr>
            <a:r>
              <a:rPr lang="en-US" sz="1400" dirty="0">
                <a:latin typeface="Gill Sans MT" panose="020B0502020104020203" pitchFamily="34" charset="0"/>
              </a:rPr>
              <a:t>Previous allergy to SGLT2i</a:t>
            </a:r>
          </a:p>
          <a:p>
            <a:pPr marL="176213" indent="-176213">
              <a:spcAft>
                <a:spcPts val="200"/>
              </a:spcAft>
              <a:buClr>
                <a:srgbClr val="F61821"/>
              </a:buClr>
              <a:buFont typeface="Arial"/>
              <a:buChar char="•"/>
            </a:pPr>
            <a:r>
              <a:rPr lang="en-US" sz="1400" dirty="0">
                <a:latin typeface="Gill Sans MT" panose="020B0502020104020203" pitchFamily="34" charset="0"/>
              </a:rPr>
              <a:t>eGFR ≤ 30 mL/min </a:t>
            </a:r>
            <a:br>
              <a:rPr lang="en-US" sz="1400" dirty="0">
                <a:latin typeface="Gill Sans MT" panose="020B0502020104020203" pitchFamily="34" charset="0"/>
              </a:rPr>
            </a:br>
            <a:r>
              <a:rPr lang="en-US" sz="1400" dirty="0">
                <a:latin typeface="Gill Sans MT" panose="020B0502020104020203" pitchFamily="34" charset="0"/>
              </a:rPr>
              <a:t>(≤ 45 mL/min for empagliflozin)</a:t>
            </a:r>
          </a:p>
          <a:p>
            <a:pPr marL="176213" indent="-176213">
              <a:spcAft>
                <a:spcPts val="200"/>
              </a:spcAft>
              <a:buClr>
                <a:srgbClr val="F61821"/>
              </a:buClr>
              <a:buFont typeface="Arial"/>
              <a:buChar char="•"/>
            </a:pPr>
            <a:r>
              <a:rPr lang="en-US" sz="1400" dirty="0">
                <a:latin typeface="Gill Sans MT" panose="020B0502020104020203" pitchFamily="34" charset="0"/>
              </a:rPr>
              <a:t>Dialysis</a:t>
            </a:r>
          </a:p>
          <a:p>
            <a:pPr marL="176213" indent="-176213">
              <a:spcAft>
                <a:spcPts val="200"/>
              </a:spcAft>
              <a:buClr>
                <a:srgbClr val="F61821"/>
              </a:buClr>
              <a:buFont typeface="Arial"/>
              <a:buChar char="•"/>
            </a:pPr>
            <a:r>
              <a:rPr lang="en-US" sz="1400" dirty="0">
                <a:latin typeface="Gill Sans MT" panose="020B0502020104020203" pitchFamily="34" charset="0"/>
              </a:rPr>
              <a:t>Pregnancy/lactation</a:t>
            </a:r>
          </a:p>
          <a:p>
            <a:pPr marL="176213" indent="-176213">
              <a:spcAft>
                <a:spcPts val="200"/>
              </a:spcAft>
              <a:buClr>
                <a:srgbClr val="F61821"/>
              </a:buClr>
              <a:buFont typeface="Arial"/>
              <a:buChar char="•"/>
            </a:pPr>
            <a:r>
              <a:rPr lang="en-US" sz="1400" dirty="0">
                <a:latin typeface="Gill Sans MT" panose="020B0502020104020203" pitchFamily="34" charset="0"/>
              </a:rPr>
              <a:t>Frequent UTI or candidiasis</a:t>
            </a:r>
          </a:p>
        </p:txBody>
      </p:sp>
      <p:sp>
        <p:nvSpPr>
          <p:cNvPr id="19" name="TextBox 80">
            <a:extLst>
              <a:ext uri="{FF2B5EF4-FFF2-40B4-BE49-F238E27FC236}">
                <a16:creationId xmlns:a16="http://schemas.microsoft.com/office/drawing/2014/main" id="{0581E680-BA3A-4AE5-BCC5-6236581EFE3A}"/>
              </a:ext>
            </a:extLst>
          </p:cNvPr>
          <p:cNvSpPr txBox="1"/>
          <p:nvPr/>
        </p:nvSpPr>
        <p:spPr>
          <a:xfrm>
            <a:off x="539452" y="4754222"/>
            <a:ext cx="6215904" cy="1844095"/>
          </a:xfrm>
          <a:prstGeom prst="rect">
            <a:avLst/>
          </a:prstGeom>
          <a:noFill/>
        </p:spPr>
        <p:txBody>
          <a:bodyPr wrap="square" rtlCol="0">
            <a:spAutoFit/>
          </a:bodyPr>
          <a:lstStyle/>
          <a:p>
            <a:pPr>
              <a:spcAft>
                <a:spcPts val="300"/>
              </a:spcAft>
            </a:pPr>
            <a:r>
              <a:rPr lang="en-US" sz="1300" b="1" dirty="0">
                <a:solidFill>
                  <a:srgbClr val="FF0000"/>
                </a:solidFill>
                <a:latin typeface="Gill Sans MT" panose="020B0502020104020203" pitchFamily="34" charset="0"/>
              </a:rPr>
              <a:t>ASSESS CURRENT VOLUME STATUS &amp; DIURETIC REGIMEN</a:t>
            </a:r>
          </a:p>
          <a:p>
            <a:pPr marL="176213" indent="-176213">
              <a:spcAft>
                <a:spcPts val="400"/>
              </a:spcAft>
              <a:buClr>
                <a:srgbClr val="F61821"/>
              </a:buClr>
              <a:buFont typeface="Arial"/>
              <a:buChar char="•"/>
            </a:pPr>
            <a:r>
              <a:rPr lang="en-CA" sz="1400" dirty="0">
                <a:latin typeface="Gill Sans MT" panose="020B0502020104020203" pitchFamily="34" charset="0"/>
              </a:rPr>
              <a:t>Vital signs</a:t>
            </a:r>
          </a:p>
          <a:p>
            <a:pPr marL="176213" indent="-176213">
              <a:spcAft>
                <a:spcPts val="400"/>
              </a:spcAft>
              <a:buClr>
                <a:srgbClr val="F61821"/>
              </a:buClr>
              <a:buFont typeface="Arial"/>
              <a:buChar char="•"/>
            </a:pPr>
            <a:r>
              <a:rPr lang="en-CA" sz="1400" dirty="0">
                <a:latin typeface="Gill Sans MT" panose="020B0502020104020203" pitchFamily="34" charset="0"/>
              </a:rPr>
              <a:t>Labs (BUN, </a:t>
            </a:r>
            <a:r>
              <a:rPr lang="en-CA" sz="1400" dirty="0" err="1">
                <a:latin typeface="Gill Sans MT" panose="020B0502020104020203" pitchFamily="34" charset="0"/>
              </a:rPr>
              <a:t>SCr</a:t>
            </a:r>
            <a:r>
              <a:rPr lang="en-CA" sz="1400" dirty="0">
                <a:latin typeface="Gill Sans MT" panose="020B0502020104020203" pitchFamily="34" charset="0"/>
              </a:rPr>
              <a:t>, pro-BNP)</a:t>
            </a:r>
          </a:p>
          <a:p>
            <a:pPr marL="176213" indent="-176213">
              <a:spcAft>
                <a:spcPts val="400"/>
              </a:spcAft>
              <a:buClr>
                <a:srgbClr val="F61821"/>
              </a:buClr>
              <a:buFont typeface="Arial"/>
              <a:buChar char="•"/>
            </a:pPr>
            <a:r>
              <a:rPr lang="en-CA" sz="1400" dirty="0">
                <a:latin typeface="Gill Sans MT" panose="020B0502020104020203" pitchFamily="34" charset="0"/>
              </a:rPr>
              <a:t>Patient self-monitoring logs:</a:t>
            </a:r>
          </a:p>
          <a:p>
            <a:pPr marL="360363" indent="-184150">
              <a:buClr>
                <a:srgbClr val="F61821"/>
              </a:buClr>
              <a:buFont typeface="Calibri" panose="020F0502020204030204" pitchFamily="34" charset="0"/>
              <a:buChar char="−"/>
            </a:pPr>
            <a:r>
              <a:rPr lang="en-CA" sz="1400" dirty="0">
                <a:latin typeface="Gill Sans MT" panose="020B0502020104020203" pitchFamily="34" charset="0"/>
              </a:rPr>
              <a:t>Euvolemic</a:t>
            </a:r>
          </a:p>
          <a:p>
            <a:pPr marL="536575" indent="-176213">
              <a:buClr>
                <a:srgbClr val="F61821"/>
              </a:buClr>
              <a:buFont typeface="Courier New" panose="02070309020205020404" pitchFamily="49" charset="0"/>
              <a:buChar char="o"/>
            </a:pPr>
            <a:r>
              <a:rPr lang="en-CA" sz="1400" dirty="0">
                <a:latin typeface="Gill Sans MT" panose="020B0502020104020203" pitchFamily="34" charset="0"/>
              </a:rPr>
              <a:t>Reduce diuretic regimen by 50%</a:t>
            </a:r>
          </a:p>
          <a:p>
            <a:pPr marL="536575" indent="-176213">
              <a:buClr>
                <a:srgbClr val="F61821"/>
              </a:buClr>
              <a:buFont typeface="Courier New" panose="02070309020205020404" pitchFamily="49" charset="0"/>
              <a:buChar char="o"/>
            </a:pPr>
            <a:r>
              <a:rPr lang="en-CA" sz="1400" dirty="0">
                <a:latin typeface="Gill Sans MT" panose="020B0502020104020203" pitchFamily="34" charset="0"/>
              </a:rPr>
              <a:t>Low threshold for extra doses PRN</a:t>
            </a:r>
          </a:p>
        </p:txBody>
      </p:sp>
      <p:cxnSp>
        <p:nvCxnSpPr>
          <p:cNvPr id="28" name="Straight Connector 77">
            <a:extLst>
              <a:ext uri="{FF2B5EF4-FFF2-40B4-BE49-F238E27FC236}">
                <a16:creationId xmlns:a16="http://schemas.microsoft.com/office/drawing/2014/main" id="{62E8102D-8FAF-4F9E-896A-A9ED8293D5D4}"/>
              </a:ext>
            </a:extLst>
          </p:cNvPr>
          <p:cNvCxnSpPr>
            <a:cxnSpLocks/>
          </p:cNvCxnSpPr>
          <p:nvPr/>
        </p:nvCxnSpPr>
        <p:spPr>
          <a:xfrm flipH="1" flipV="1">
            <a:off x="6913164" y="4858575"/>
            <a:ext cx="4776328" cy="31574"/>
          </a:xfrm>
          <a:prstGeom prst="line">
            <a:avLst/>
          </a:prstGeom>
          <a:ln>
            <a:solidFill>
              <a:srgbClr val="335D98"/>
            </a:solidFill>
          </a:ln>
        </p:spPr>
        <p:style>
          <a:lnRef idx="2">
            <a:schemeClr val="accent1"/>
          </a:lnRef>
          <a:fillRef idx="0">
            <a:schemeClr val="accent1"/>
          </a:fillRef>
          <a:effectRef idx="1">
            <a:schemeClr val="accent1"/>
          </a:effectRef>
          <a:fontRef idx="minor">
            <a:schemeClr val="tx1"/>
          </a:fontRef>
        </p:style>
      </p:cxnSp>
      <p:sp>
        <p:nvSpPr>
          <p:cNvPr id="29" name="TextBox 102">
            <a:extLst>
              <a:ext uri="{FF2B5EF4-FFF2-40B4-BE49-F238E27FC236}">
                <a16:creationId xmlns:a16="http://schemas.microsoft.com/office/drawing/2014/main" id="{1AA28804-513C-4881-ABB2-2E6590409734}"/>
              </a:ext>
            </a:extLst>
          </p:cNvPr>
          <p:cNvSpPr txBox="1"/>
          <p:nvPr/>
        </p:nvSpPr>
        <p:spPr>
          <a:xfrm>
            <a:off x="6834217" y="2048121"/>
            <a:ext cx="2461165" cy="2218556"/>
          </a:xfrm>
          <a:prstGeom prst="rect">
            <a:avLst/>
          </a:prstGeom>
          <a:noFill/>
        </p:spPr>
        <p:txBody>
          <a:bodyPr wrap="square" rtlCol="0">
            <a:spAutoFit/>
          </a:bodyPr>
          <a:lstStyle/>
          <a:p>
            <a:pPr>
              <a:spcAft>
                <a:spcPts val="300"/>
              </a:spcAft>
            </a:pPr>
            <a:r>
              <a:rPr lang="en-US" sz="1300" b="1" dirty="0">
                <a:solidFill>
                  <a:srgbClr val="335D98"/>
                </a:solidFill>
                <a:latin typeface="Gill Sans MT" panose="020B0502020104020203" pitchFamily="34" charset="0"/>
              </a:rPr>
              <a:t>ASSESS FOR ADVERSE DRUG REACTIONS</a:t>
            </a:r>
          </a:p>
          <a:p>
            <a:pPr marL="171450" indent="-171450">
              <a:spcAft>
                <a:spcPts val="200"/>
              </a:spcAft>
              <a:buClr>
                <a:srgbClr val="F61821"/>
              </a:buClr>
              <a:buFont typeface="Arial"/>
              <a:buChar char="•"/>
            </a:pPr>
            <a:r>
              <a:rPr lang="en-US" sz="1400" dirty="0">
                <a:latin typeface="Gill Sans MT" panose="020B0502020104020203" pitchFamily="34" charset="0"/>
              </a:rPr>
              <a:t>Patient reports any concerns?</a:t>
            </a:r>
          </a:p>
          <a:p>
            <a:pPr marL="358775" lvl="1" indent="-179388">
              <a:buClr>
                <a:srgbClr val="F61821"/>
              </a:buClr>
              <a:buFont typeface="Calibri" panose="020F0502020204030204" pitchFamily="34" charset="0"/>
              <a:buChar char="−"/>
            </a:pPr>
            <a:r>
              <a:rPr lang="en-US" sz="1400" dirty="0">
                <a:latin typeface="Gill Sans MT" panose="020B0502020104020203" pitchFamily="34" charset="0"/>
              </a:rPr>
              <a:t>Dysuria</a:t>
            </a:r>
          </a:p>
          <a:p>
            <a:pPr marL="358775" lvl="1" indent="-179388">
              <a:spcBef>
                <a:spcPts val="300"/>
              </a:spcBef>
              <a:buClr>
                <a:srgbClr val="F61821"/>
              </a:buClr>
              <a:buFont typeface="Calibri" panose="020F0502020204030204" pitchFamily="34" charset="0"/>
              <a:buChar char="−"/>
            </a:pPr>
            <a:r>
              <a:rPr lang="en-US" sz="1400" dirty="0">
                <a:latin typeface="Gill Sans MT" panose="020B0502020104020203" pitchFamily="34" charset="0"/>
              </a:rPr>
              <a:t>Polyuria</a:t>
            </a:r>
          </a:p>
          <a:p>
            <a:pPr marL="358775" lvl="1" indent="-179388">
              <a:spcBef>
                <a:spcPts val="300"/>
              </a:spcBef>
              <a:buClr>
                <a:srgbClr val="F61821"/>
              </a:buClr>
              <a:buFont typeface="Calibri" panose="020F0502020204030204" pitchFamily="34" charset="0"/>
              <a:buChar char="−"/>
            </a:pPr>
            <a:r>
              <a:rPr lang="en-US" sz="1400" dirty="0">
                <a:latin typeface="Gill Sans MT" panose="020B0502020104020203" pitchFamily="34" charset="0"/>
              </a:rPr>
              <a:t>Signs of dehydration</a:t>
            </a:r>
          </a:p>
          <a:p>
            <a:pPr marL="358775" lvl="1" indent="-179388">
              <a:spcBef>
                <a:spcPts val="300"/>
              </a:spcBef>
              <a:buClr>
                <a:srgbClr val="F61821"/>
              </a:buClr>
              <a:buFont typeface="Calibri" panose="020F0502020204030204" pitchFamily="34" charset="0"/>
              <a:buChar char="−"/>
            </a:pPr>
            <a:r>
              <a:rPr lang="en-US" sz="1400" dirty="0">
                <a:latin typeface="Gill Sans MT" panose="020B0502020104020203" pitchFamily="34" charset="0"/>
              </a:rPr>
              <a:t>Hypotension</a:t>
            </a:r>
          </a:p>
          <a:p>
            <a:pPr marL="358775" lvl="1" indent="-179388">
              <a:spcBef>
                <a:spcPts val="300"/>
              </a:spcBef>
              <a:buClr>
                <a:srgbClr val="F61821"/>
              </a:buClr>
              <a:buFont typeface="Calibri" panose="020F0502020204030204" pitchFamily="34" charset="0"/>
              <a:buChar char="−"/>
            </a:pPr>
            <a:r>
              <a:rPr lang="en-US" sz="1400" dirty="0">
                <a:latin typeface="Gill Sans MT" panose="020B0502020104020203" pitchFamily="34" charset="0"/>
              </a:rPr>
              <a:t>Hypoglycemia</a:t>
            </a:r>
          </a:p>
        </p:txBody>
      </p:sp>
      <p:sp>
        <p:nvSpPr>
          <p:cNvPr id="31" name="TextBox 104">
            <a:extLst>
              <a:ext uri="{FF2B5EF4-FFF2-40B4-BE49-F238E27FC236}">
                <a16:creationId xmlns:a16="http://schemas.microsoft.com/office/drawing/2014/main" id="{1EF9548F-9805-48DE-9F63-552B37D28122}"/>
              </a:ext>
            </a:extLst>
          </p:cNvPr>
          <p:cNvSpPr txBox="1"/>
          <p:nvPr/>
        </p:nvSpPr>
        <p:spPr>
          <a:xfrm>
            <a:off x="8829186" y="2055349"/>
            <a:ext cx="2987116" cy="2772554"/>
          </a:xfrm>
          <a:prstGeom prst="rect">
            <a:avLst/>
          </a:prstGeom>
          <a:noFill/>
        </p:spPr>
        <p:txBody>
          <a:bodyPr wrap="square" rtlCol="0">
            <a:spAutoFit/>
          </a:bodyPr>
          <a:lstStyle/>
          <a:p>
            <a:pPr>
              <a:spcAft>
                <a:spcPts val="300"/>
              </a:spcAft>
            </a:pPr>
            <a:r>
              <a:rPr lang="en-US" sz="1300" b="1" dirty="0">
                <a:solidFill>
                  <a:srgbClr val="335D98"/>
                </a:solidFill>
                <a:latin typeface="Gill Sans MT" panose="020B0502020104020203" pitchFamily="34" charset="0"/>
              </a:rPr>
              <a:t>ASSESS GLYCEMIC CONTROL </a:t>
            </a:r>
            <a:br>
              <a:rPr lang="en-US" sz="1300" b="1" dirty="0">
                <a:solidFill>
                  <a:srgbClr val="335D98"/>
                </a:solidFill>
                <a:latin typeface="Gill Sans MT" panose="020B0502020104020203" pitchFamily="34" charset="0"/>
              </a:rPr>
            </a:br>
            <a:r>
              <a:rPr lang="en-US" sz="1300" b="1" dirty="0">
                <a:solidFill>
                  <a:srgbClr val="335D98"/>
                </a:solidFill>
                <a:latin typeface="Gill Sans MT" panose="020B0502020104020203" pitchFamily="34" charset="0"/>
              </a:rPr>
              <a:t>&amp; ANTIHYPERGLYCEMIC REGIMEN</a:t>
            </a:r>
          </a:p>
          <a:p>
            <a:pPr marL="171450" indent="-171450">
              <a:spcAft>
                <a:spcPts val="200"/>
              </a:spcAft>
              <a:buClr>
                <a:srgbClr val="F61821"/>
              </a:buClr>
              <a:buFont typeface="Arial"/>
              <a:buChar char="•"/>
            </a:pPr>
            <a:r>
              <a:rPr lang="en-US" sz="1400" dirty="0">
                <a:latin typeface="Gill Sans MT" panose="020B0502020104020203" pitchFamily="34" charset="0"/>
              </a:rPr>
              <a:t>Patient self-monitoring logs</a:t>
            </a:r>
          </a:p>
          <a:p>
            <a:pPr marL="360363" indent="-184150">
              <a:buClr>
                <a:srgbClr val="F61821"/>
              </a:buClr>
              <a:buFont typeface="Calibri" panose="020F0502020204030204" pitchFamily="34" charset="0"/>
              <a:buChar char="−"/>
            </a:pPr>
            <a:r>
              <a:rPr lang="en-US" sz="1400" dirty="0">
                <a:latin typeface="Gill Sans MT" panose="020B0502020104020203" pitchFamily="34" charset="0"/>
              </a:rPr>
              <a:t>  Well-controlled?</a:t>
            </a:r>
          </a:p>
          <a:p>
            <a:pPr marL="628650" indent="-184150">
              <a:buClr>
                <a:srgbClr val="F61821"/>
              </a:buClr>
              <a:buFont typeface="Courier New" panose="02070309020205020404" pitchFamily="49" charset="0"/>
              <a:buChar char="o"/>
            </a:pPr>
            <a:r>
              <a:rPr lang="en-US" sz="1400" dirty="0">
                <a:latin typeface="Gill Sans MT" panose="020B0502020104020203" pitchFamily="34" charset="0"/>
              </a:rPr>
              <a:t>Continue current medications</a:t>
            </a:r>
          </a:p>
          <a:p>
            <a:pPr marL="360363" indent="-184150">
              <a:spcBef>
                <a:spcPts val="600"/>
              </a:spcBef>
              <a:buClr>
                <a:srgbClr val="F61821"/>
              </a:buClr>
              <a:buFont typeface="Calibri" panose="020F0502020204030204" pitchFamily="34" charset="0"/>
              <a:buChar char="−"/>
            </a:pPr>
            <a:r>
              <a:rPr lang="en-US" sz="1400" dirty="0">
                <a:latin typeface="Gill Sans MT" panose="020B0502020104020203" pitchFamily="34" charset="0"/>
              </a:rPr>
              <a:t>  Worsening control?</a:t>
            </a:r>
          </a:p>
          <a:p>
            <a:pPr marL="628650" indent="-184150">
              <a:buClr>
                <a:srgbClr val="F61821"/>
              </a:buClr>
              <a:buFont typeface="Courier New" panose="02070309020205020404" pitchFamily="49" charset="0"/>
              <a:buChar char="o"/>
            </a:pPr>
            <a:r>
              <a:rPr lang="en-US" sz="1400" dirty="0">
                <a:latin typeface="Gill Sans MT" panose="020B0502020104020203" pitchFamily="34" charset="0"/>
              </a:rPr>
              <a:t>Coordinate with PharmD, PCP, endo</a:t>
            </a:r>
          </a:p>
          <a:p>
            <a:pPr marL="628650" indent="-184150">
              <a:buClr>
                <a:srgbClr val="F61821"/>
              </a:buClr>
              <a:buFont typeface="Courier New" panose="02070309020205020404" pitchFamily="49" charset="0"/>
              <a:buChar char="o"/>
            </a:pPr>
            <a:r>
              <a:rPr lang="en-US" sz="1400" dirty="0">
                <a:latin typeface="Gill Sans MT" panose="020B0502020104020203" pitchFamily="34" charset="0"/>
              </a:rPr>
              <a:t>Consider adding </a:t>
            </a:r>
            <a:br>
              <a:rPr lang="en-US" sz="1400" dirty="0">
                <a:latin typeface="Gill Sans MT" panose="020B0502020104020203" pitchFamily="34" charset="0"/>
              </a:rPr>
            </a:br>
            <a:r>
              <a:rPr lang="en-US" sz="1400" dirty="0">
                <a:latin typeface="Gill Sans MT" panose="020B0502020104020203" pitchFamily="34" charset="0"/>
              </a:rPr>
              <a:t>GLP-1 RA, resuming SU, </a:t>
            </a:r>
            <a:br>
              <a:rPr lang="en-US" sz="1400" dirty="0">
                <a:latin typeface="Gill Sans MT" panose="020B0502020104020203" pitchFamily="34" charset="0"/>
              </a:rPr>
            </a:br>
            <a:r>
              <a:rPr lang="en-US" sz="1400" dirty="0">
                <a:latin typeface="Gill Sans MT" panose="020B0502020104020203" pitchFamily="34" charset="0"/>
              </a:rPr>
              <a:t>or </a:t>
            </a:r>
            <a:r>
              <a:rPr lang="en-US" sz="1400" dirty="0">
                <a:latin typeface="Gill Sans MT" panose="020B0502020104020203" pitchFamily="34" charset="0"/>
                <a:ea typeface="Wingdings"/>
                <a:cs typeface="Wingdings"/>
                <a:sym typeface="Wingdings"/>
              </a:rPr>
              <a:t> </a:t>
            </a:r>
            <a:r>
              <a:rPr lang="en-US" sz="1400" dirty="0">
                <a:latin typeface="Gill Sans MT" panose="020B0502020104020203" pitchFamily="34" charset="0"/>
              </a:rPr>
              <a:t>insulin</a:t>
            </a:r>
            <a:endParaRPr lang="en-CA" sz="1400" dirty="0">
              <a:latin typeface="Gill Sans MT" panose="020B0502020104020203" pitchFamily="34" charset="0"/>
            </a:endParaRPr>
          </a:p>
        </p:txBody>
      </p:sp>
      <p:sp>
        <p:nvSpPr>
          <p:cNvPr id="33" name="TextBox 107">
            <a:extLst>
              <a:ext uri="{FF2B5EF4-FFF2-40B4-BE49-F238E27FC236}">
                <a16:creationId xmlns:a16="http://schemas.microsoft.com/office/drawing/2014/main" id="{8221761F-D604-47DA-95A2-816136A2D61B}"/>
              </a:ext>
            </a:extLst>
          </p:cNvPr>
          <p:cNvSpPr txBox="1"/>
          <p:nvPr/>
        </p:nvSpPr>
        <p:spPr>
          <a:xfrm>
            <a:off x="6967123" y="4944005"/>
            <a:ext cx="4904577" cy="523220"/>
          </a:xfrm>
          <a:prstGeom prst="rect">
            <a:avLst/>
          </a:prstGeom>
          <a:noFill/>
        </p:spPr>
        <p:txBody>
          <a:bodyPr wrap="square" rtlCol="0">
            <a:spAutoFit/>
          </a:bodyPr>
          <a:lstStyle/>
          <a:p>
            <a:pPr>
              <a:spcAft>
                <a:spcPts val="300"/>
              </a:spcAft>
            </a:pPr>
            <a:r>
              <a:rPr lang="en-US" sz="1400" b="1" dirty="0">
                <a:solidFill>
                  <a:srgbClr val="335D98"/>
                </a:solidFill>
                <a:latin typeface="Gill Sans MT" panose="020B0502020104020203" pitchFamily="34" charset="0"/>
              </a:rPr>
              <a:t>ASSESS CURRENT VOLUME STATUS &amp; </a:t>
            </a:r>
            <a:br>
              <a:rPr lang="en-US" sz="1400" b="1" dirty="0">
                <a:solidFill>
                  <a:srgbClr val="335D98"/>
                </a:solidFill>
                <a:latin typeface="Gill Sans MT" panose="020B0502020104020203" pitchFamily="34" charset="0"/>
              </a:rPr>
            </a:br>
            <a:r>
              <a:rPr lang="en-US" sz="1400" b="1" dirty="0">
                <a:solidFill>
                  <a:srgbClr val="335D98"/>
                </a:solidFill>
                <a:latin typeface="Gill Sans MT" panose="020B0502020104020203" pitchFamily="34" charset="0"/>
              </a:rPr>
              <a:t>DIURETIC REGIMEN</a:t>
            </a:r>
          </a:p>
        </p:txBody>
      </p:sp>
      <p:sp>
        <p:nvSpPr>
          <p:cNvPr id="52" name="Rectangle 51">
            <a:extLst>
              <a:ext uri="{FF2B5EF4-FFF2-40B4-BE49-F238E27FC236}">
                <a16:creationId xmlns:a16="http://schemas.microsoft.com/office/drawing/2014/main" id="{A11CF522-C093-4556-8E06-FEB9401DA887}"/>
              </a:ext>
            </a:extLst>
          </p:cNvPr>
          <p:cNvSpPr/>
          <p:nvPr/>
        </p:nvSpPr>
        <p:spPr>
          <a:xfrm>
            <a:off x="777899" y="1433374"/>
            <a:ext cx="5973115" cy="567255"/>
          </a:xfrm>
          <a:prstGeom prst="rect">
            <a:avLst/>
          </a:prstGeom>
          <a:solidFill>
            <a:srgbClr val="9CB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bg1"/>
                </a:solidFill>
                <a:latin typeface="Gill Sans MT" panose="020B0502020104020203" pitchFamily="34" charset="0"/>
              </a:rPr>
              <a:t>Clinical Pearls for Initiation of SGLT2 Inhibitors  </a:t>
            </a:r>
          </a:p>
        </p:txBody>
      </p:sp>
      <p:sp>
        <p:nvSpPr>
          <p:cNvPr id="53" name="Rectangle 52">
            <a:extLst>
              <a:ext uri="{FF2B5EF4-FFF2-40B4-BE49-F238E27FC236}">
                <a16:creationId xmlns:a16="http://schemas.microsoft.com/office/drawing/2014/main" id="{A34A4B07-1BD0-4FD7-8286-BE3328D269B6}"/>
              </a:ext>
            </a:extLst>
          </p:cNvPr>
          <p:cNvSpPr/>
          <p:nvPr/>
        </p:nvSpPr>
        <p:spPr>
          <a:xfrm>
            <a:off x="703991" y="1415031"/>
            <a:ext cx="162211" cy="585598"/>
          </a:xfrm>
          <a:prstGeom prst="rect">
            <a:avLst/>
          </a:prstGeom>
          <a:solidFill>
            <a:srgbClr val="F2CE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4" name="Rectangle 53">
            <a:extLst>
              <a:ext uri="{FF2B5EF4-FFF2-40B4-BE49-F238E27FC236}">
                <a16:creationId xmlns:a16="http://schemas.microsoft.com/office/drawing/2014/main" id="{896B2A9B-D243-456E-8DA7-2C01FD576EC5}"/>
              </a:ext>
            </a:extLst>
          </p:cNvPr>
          <p:cNvSpPr/>
          <p:nvPr/>
        </p:nvSpPr>
        <p:spPr>
          <a:xfrm>
            <a:off x="537739" y="1414316"/>
            <a:ext cx="159202" cy="585598"/>
          </a:xfrm>
          <a:prstGeom prst="rect">
            <a:avLst/>
          </a:prstGeom>
          <a:solidFill>
            <a:srgbClr val="F61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5" name="Rectangle 54">
            <a:extLst>
              <a:ext uri="{FF2B5EF4-FFF2-40B4-BE49-F238E27FC236}">
                <a16:creationId xmlns:a16="http://schemas.microsoft.com/office/drawing/2014/main" id="{37B86164-F7F5-45A3-8D39-980A1DAFE5C8}"/>
              </a:ext>
            </a:extLst>
          </p:cNvPr>
          <p:cNvSpPr/>
          <p:nvPr/>
        </p:nvSpPr>
        <p:spPr>
          <a:xfrm>
            <a:off x="587504" y="1415031"/>
            <a:ext cx="159202" cy="585598"/>
          </a:xfrm>
          <a:prstGeom prst="rect">
            <a:avLst/>
          </a:prstGeom>
          <a:solidFill>
            <a:srgbClr val="CCE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6" name="Rectangle 55">
            <a:extLst>
              <a:ext uri="{FF2B5EF4-FFF2-40B4-BE49-F238E27FC236}">
                <a16:creationId xmlns:a16="http://schemas.microsoft.com/office/drawing/2014/main" id="{51C68733-97C3-44C7-B494-C6A928946C91}"/>
              </a:ext>
            </a:extLst>
          </p:cNvPr>
          <p:cNvSpPr/>
          <p:nvPr/>
        </p:nvSpPr>
        <p:spPr>
          <a:xfrm>
            <a:off x="7126126" y="1463049"/>
            <a:ext cx="4690950" cy="567530"/>
          </a:xfrm>
          <a:prstGeom prst="rect">
            <a:avLst/>
          </a:prstGeom>
          <a:solidFill>
            <a:srgbClr val="9CB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Gill Sans MT" panose="020B0502020104020203" pitchFamily="34" charset="0"/>
              </a:rPr>
              <a:t>Clinical Pearls for 2-wk F/U &amp; </a:t>
            </a:r>
            <a:br>
              <a:rPr lang="en-US" dirty="0">
                <a:solidFill>
                  <a:schemeClr val="bg1"/>
                </a:solidFill>
                <a:latin typeface="Gill Sans MT" panose="020B0502020104020203" pitchFamily="34" charset="0"/>
              </a:rPr>
            </a:br>
            <a:r>
              <a:rPr lang="en-US" dirty="0">
                <a:solidFill>
                  <a:schemeClr val="bg1"/>
                </a:solidFill>
                <a:latin typeface="Gill Sans MT" panose="020B0502020104020203" pitchFamily="34" charset="0"/>
              </a:rPr>
              <a:t>Monitoring of SGLT2 Inhibitors  </a:t>
            </a:r>
          </a:p>
        </p:txBody>
      </p:sp>
      <p:sp>
        <p:nvSpPr>
          <p:cNvPr id="57" name="Rectangle 56">
            <a:extLst>
              <a:ext uri="{FF2B5EF4-FFF2-40B4-BE49-F238E27FC236}">
                <a16:creationId xmlns:a16="http://schemas.microsoft.com/office/drawing/2014/main" id="{B5667A9D-5BA3-465A-855C-DDE5A5A7DA49}"/>
              </a:ext>
            </a:extLst>
          </p:cNvPr>
          <p:cNvSpPr/>
          <p:nvPr/>
        </p:nvSpPr>
        <p:spPr>
          <a:xfrm>
            <a:off x="6996975" y="1463603"/>
            <a:ext cx="132547" cy="566976"/>
          </a:xfrm>
          <a:prstGeom prst="rect">
            <a:avLst/>
          </a:prstGeom>
          <a:solidFill>
            <a:srgbClr val="F2CE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8" name="Rectangle 57">
            <a:extLst>
              <a:ext uri="{FF2B5EF4-FFF2-40B4-BE49-F238E27FC236}">
                <a16:creationId xmlns:a16="http://schemas.microsoft.com/office/drawing/2014/main" id="{596FFC75-3763-42C7-BD75-509CCC840FF1}"/>
              </a:ext>
            </a:extLst>
          </p:cNvPr>
          <p:cNvSpPr/>
          <p:nvPr/>
        </p:nvSpPr>
        <p:spPr>
          <a:xfrm>
            <a:off x="6821392" y="1462888"/>
            <a:ext cx="130089" cy="566976"/>
          </a:xfrm>
          <a:prstGeom prst="rect">
            <a:avLst/>
          </a:prstGeom>
          <a:solidFill>
            <a:srgbClr val="F61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9" name="Rectangle 58">
            <a:extLst>
              <a:ext uri="{FF2B5EF4-FFF2-40B4-BE49-F238E27FC236}">
                <a16:creationId xmlns:a16="http://schemas.microsoft.com/office/drawing/2014/main" id="{E56A9E49-42AA-4228-897D-D131EDFA6B4A}"/>
              </a:ext>
            </a:extLst>
          </p:cNvPr>
          <p:cNvSpPr/>
          <p:nvPr/>
        </p:nvSpPr>
        <p:spPr>
          <a:xfrm>
            <a:off x="6880488" y="1463603"/>
            <a:ext cx="130089" cy="566976"/>
          </a:xfrm>
          <a:prstGeom prst="rect">
            <a:avLst/>
          </a:prstGeom>
          <a:solidFill>
            <a:srgbClr val="CCE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cxnSp>
        <p:nvCxnSpPr>
          <p:cNvPr id="15" name="Straight Connector 70">
            <a:extLst>
              <a:ext uri="{FF2B5EF4-FFF2-40B4-BE49-F238E27FC236}">
                <a16:creationId xmlns:a16="http://schemas.microsoft.com/office/drawing/2014/main" id="{E6D58FE0-D0AF-430E-9924-5B304167B2DE}"/>
              </a:ext>
            </a:extLst>
          </p:cNvPr>
          <p:cNvCxnSpPr>
            <a:cxnSpLocks/>
          </p:cNvCxnSpPr>
          <p:nvPr/>
        </p:nvCxnSpPr>
        <p:spPr>
          <a:xfrm>
            <a:off x="3375540" y="2118811"/>
            <a:ext cx="0" cy="24600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18" name="TextBox 79">
            <a:extLst>
              <a:ext uri="{FF2B5EF4-FFF2-40B4-BE49-F238E27FC236}">
                <a16:creationId xmlns:a16="http://schemas.microsoft.com/office/drawing/2014/main" id="{F29F7CD2-2A77-4B67-B9C2-680EA90F6D7C}"/>
              </a:ext>
            </a:extLst>
          </p:cNvPr>
          <p:cNvSpPr txBox="1"/>
          <p:nvPr/>
        </p:nvSpPr>
        <p:spPr>
          <a:xfrm>
            <a:off x="3395458" y="2037789"/>
            <a:ext cx="3479969" cy="2634054"/>
          </a:xfrm>
          <a:prstGeom prst="rect">
            <a:avLst/>
          </a:prstGeom>
          <a:noFill/>
        </p:spPr>
        <p:txBody>
          <a:bodyPr wrap="square" rtlCol="0">
            <a:spAutoFit/>
          </a:bodyPr>
          <a:lstStyle/>
          <a:p>
            <a:pPr>
              <a:spcAft>
                <a:spcPts val="300"/>
              </a:spcAft>
            </a:pPr>
            <a:r>
              <a:rPr lang="en-US" sz="1300" b="1" dirty="0">
                <a:solidFill>
                  <a:srgbClr val="FF0000"/>
                </a:solidFill>
                <a:latin typeface="Gill Sans MT" panose="020B0502020104020203" pitchFamily="34" charset="0"/>
              </a:rPr>
              <a:t>ASSESS GLYCEMIC CONTROL </a:t>
            </a:r>
            <a:br>
              <a:rPr lang="en-US" sz="1300" b="1" dirty="0">
                <a:solidFill>
                  <a:srgbClr val="FF0000"/>
                </a:solidFill>
                <a:latin typeface="Gill Sans MT" panose="020B0502020104020203" pitchFamily="34" charset="0"/>
              </a:rPr>
            </a:br>
            <a:r>
              <a:rPr lang="en-US" sz="1300" b="1" dirty="0">
                <a:solidFill>
                  <a:srgbClr val="FF0000"/>
                </a:solidFill>
                <a:latin typeface="Gill Sans MT" panose="020B0502020104020203" pitchFamily="34" charset="0"/>
              </a:rPr>
              <a:t>&amp; ANTIHYPERGLYCEMIC REGIMEN</a:t>
            </a:r>
          </a:p>
          <a:p>
            <a:pPr marL="176213" indent="-176213">
              <a:spcAft>
                <a:spcPts val="200"/>
              </a:spcAft>
              <a:buClr>
                <a:srgbClr val="F61821"/>
              </a:buClr>
              <a:buFont typeface="Arial"/>
              <a:buChar char="•"/>
            </a:pPr>
            <a:r>
              <a:rPr lang="en-US" sz="1500" dirty="0">
                <a:latin typeface="Gill Sans MT" panose="020B0502020104020203" pitchFamily="34" charset="0"/>
              </a:rPr>
              <a:t>Patient self-monitoring logs</a:t>
            </a:r>
          </a:p>
          <a:p>
            <a:pPr marL="176213" indent="-176213">
              <a:buClr>
                <a:srgbClr val="F61821"/>
              </a:buClr>
              <a:buFont typeface="Arial"/>
              <a:buChar char="•"/>
            </a:pPr>
            <a:r>
              <a:rPr lang="en-US" sz="1500" dirty="0">
                <a:latin typeface="Gill Sans MT" panose="020B0502020104020203" pitchFamily="34" charset="0"/>
              </a:rPr>
              <a:t>HbA1c</a:t>
            </a:r>
          </a:p>
          <a:p>
            <a:pPr marL="360363" indent="-184150">
              <a:buClr>
                <a:srgbClr val="F61821"/>
              </a:buClr>
              <a:buFont typeface="Calibri" panose="020F0502020204030204" pitchFamily="34" charset="0"/>
              <a:buChar char="−"/>
            </a:pPr>
            <a:r>
              <a:rPr lang="en-US" sz="1500" dirty="0">
                <a:latin typeface="Gill Sans MT" panose="020B0502020104020203" pitchFamily="34" charset="0"/>
              </a:rPr>
              <a:t>Well-controlled?</a:t>
            </a:r>
          </a:p>
          <a:p>
            <a:pPr marL="360363" indent="-184150">
              <a:buClr>
                <a:srgbClr val="F61821"/>
              </a:buClr>
              <a:buFont typeface="Calibri" panose="020F0502020204030204" pitchFamily="34" charset="0"/>
              <a:buChar char="−"/>
            </a:pPr>
            <a:r>
              <a:rPr lang="en-US" sz="1500" dirty="0">
                <a:latin typeface="Gill Sans MT" panose="020B0502020104020203" pitchFamily="34" charset="0"/>
              </a:rPr>
              <a:t>Continue metformin</a:t>
            </a:r>
          </a:p>
          <a:p>
            <a:pPr marL="536575" indent="-176213">
              <a:buClr>
                <a:srgbClr val="F61821"/>
              </a:buClr>
              <a:buFont typeface="Courier New" panose="02070309020205020404" pitchFamily="49" charset="0"/>
              <a:buChar char="o"/>
            </a:pPr>
            <a:r>
              <a:rPr lang="en-US" sz="1500" dirty="0">
                <a:latin typeface="Gill Sans MT" panose="020B0502020104020203" pitchFamily="34" charset="0"/>
              </a:rPr>
              <a:t>Stop SU, </a:t>
            </a:r>
            <a:r>
              <a:rPr lang="en-CA" sz="1500" dirty="0">
                <a:latin typeface="Gill Sans MT" panose="020B0502020104020203" pitchFamily="34" charset="0"/>
              </a:rPr>
              <a:t>thiazolidinedione</a:t>
            </a:r>
            <a:r>
              <a:rPr lang="en-US" sz="1500" dirty="0">
                <a:latin typeface="Gill Sans MT" panose="020B0502020104020203" pitchFamily="34" charset="0"/>
              </a:rPr>
              <a:t>, </a:t>
            </a:r>
            <a:br>
              <a:rPr lang="en-US" sz="1500" dirty="0">
                <a:latin typeface="Gill Sans MT" panose="020B0502020104020203" pitchFamily="34" charset="0"/>
              </a:rPr>
            </a:br>
            <a:r>
              <a:rPr lang="en-US" sz="1500" dirty="0">
                <a:latin typeface="Gill Sans MT" panose="020B0502020104020203" pitchFamily="34" charset="0"/>
              </a:rPr>
              <a:t>DDP-4i </a:t>
            </a:r>
          </a:p>
          <a:p>
            <a:pPr marL="360363" indent="-184150">
              <a:buClr>
                <a:srgbClr val="F61821"/>
              </a:buClr>
              <a:buFont typeface="Calibri" panose="020F0502020204030204" pitchFamily="34" charset="0"/>
              <a:buChar char="−"/>
            </a:pPr>
            <a:r>
              <a:rPr lang="en-US" sz="1500" dirty="0">
                <a:latin typeface="Gill Sans MT" panose="020B0502020104020203" pitchFamily="34" charset="0"/>
              </a:rPr>
              <a:t>Poorly controlled?</a:t>
            </a:r>
          </a:p>
          <a:p>
            <a:pPr marL="360363" indent="-184150">
              <a:buClr>
                <a:srgbClr val="F61821"/>
              </a:buClr>
              <a:buFont typeface="Calibri" panose="020F0502020204030204" pitchFamily="34" charset="0"/>
              <a:buChar char="−"/>
            </a:pPr>
            <a:r>
              <a:rPr lang="en-US" sz="1500" dirty="0">
                <a:latin typeface="Gill Sans MT" panose="020B0502020104020203" pitchFamily="34" charset="0"/>
              </a:rPr>
              <a:t>Complex regimen or insulin?</a:t>
            </a:r>
          </a:p>
          <a:p>
            <a:pPr marL="536575" indent="-176213">
              <a:buClr>
                <a:srgbClr val="F61821"/>
              </a:buClr>
              <a:buFont typeface="Courier New" panose="02070309020205020404" pitchFamily="49" charset="0"/>
              <a:buChar char="o"/>
            </a:pPr>
            <a:r>
              <a:rPr lang="en-US" sz="1500" dirty="0">
                <a:latin typeface="Gill Sans MT" panose="020B0502020104020203" pitchFamily="34" charset="0"/>
              </a:rPr>
              <a:t>Coordinate w PharmD, PCP, endo</a:t>
            </a:r>
            <a:endParaRPr lang="en-CA" sz="1500" dirty="0">
              <a:latin typeface="Gill Sans MT" panose="020B0502020104020203" pitchFamily="34" charset="0"/>
            </a:endParaRPr>
          </a:p>
        </p:txBody>
      </p:sp>
      <p:sp>
        <p:nvSpPr>
          <p:cNvPr id="35" name="Rectangle 34">
            <a:extLst>
              <a:ext uri="{FF2B5EF4-FFF2-40B4-BE49-F238E27FC236}">
                <a16:creationId xmlns:a16="http://schemas.microsoft.com/office/drawing/2014/main" id="{C738E2FA-F64F-4DCE-ABC9-D499EE306981}"/>
              </a:ext>
            </a:extLst>
          </p:cNvPr>
          <p:cNvSpPr/>
          <p:nvPr/>
        </p:nvSpPr>
        <p:spPr>
          <a:xfrm rot="5400000">
            <a:off x="6648892" y="1565967"/>
            <a:ext cx="5311719" cy="5024649"/>
          </a:xfrm>
          <a:prstGeom prst="rect">
            <a:avLst/>
          </a:prstGeom>
          <a:noFill/>
          <a:ln w="57150" cmpd="sng">
            <a:solidFill>
              <a:srgbClr val="335D9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52D6913-3E46-4595-85E5-39CE2924B23C}"/>
              </a:ext>
            </a:extLst>
          </p:cNvPr>
          <p:cNvSpPr/>
          <p:nvPr/>
        </p:nvSpPr>
        <p:spPr>
          <a:xfrm>
            <a:off x="512652" y="1421027"/>
            <a:ext cx="6183992" cy="5316899"/>
          </a:xfrm>
          <a:prstGeom prst="rect">
            <a:avLst/>
          </a:prstGeom>
          <a:noFill/>
          <a:ln w="57150" cmpd="sng">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3" name="Connector: Elbow 2">
            <a:extLst>
              <a:ext uri="{FF2B5EF4-FFF2-40B4-BE49-F238E27FC236}">
                <a16:creationId xmlns:a16="http://schemas.microsoft.com/office/drawing/2014/main" id="{7302F8A8-A8F6-44AA-926E-363B47339931}"/>
              </a:ext>
            </a:extLst>
          </p:cNvPr>
          <p:cNvCxnSpPr>
            <a:cxnSpLocks/>
          </p:cNvCxnSpPr>
          <p:nvPr/>
        </p:nvCxnSpPr>
        <p:spPr>
          <a:xfrm>
            <a:off x="0" y="1422429"/>
            <a:ext cx="487551" cy="266222"/>
          </a:xfrm>
          <a:prstGeom prst="bentConnector3">
            <a:avLst/>
          </a:prstGeom>
          <a:ln w="381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Connector: Elbow 19">
            <a:extLst>
              <a:ext uri="{FF2B5EF4-FFF2-40B4-BE49-F238E27FC236}">
                <a16:creationId xmlns:a16="http://schemas.microsoft.com/office/drawing/2014/main" id="{ECB6C438-CD94-49D5-813C-2F6F5F4B31F1}"/>
              </a:ext>
            </a:extLst>
          </p:cNvPr>
          <p:cNvCxnSpPr>
            <a:cxnSpLocks/>
          </p:cNvCxnSpPr>
          <p:nvPr/>
        </p:nvCxnSpPr>
        <p:spPr>
          <a:xfrm rot="10800000">
            <a:off x="11780006" y="1615959"/>
            <a:ext cx="411996" cy="255712"/>
          </a:xfrm>
          <a:prstGeom prst="bentConnector3">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Connector 77">
            <a:extLst>
              <a:ext uri="{FF2B5EF4-FFF2-40B4-BE49-F238E27FC236}">
                <a16:creationId xmlns:a16="http://schemas.microsoft.com/office/drawing/2014/main" id="{41F4CEE9-DF3F-4E2A-843C-8CC4D0A10AB5}"/>
              </a:ext>
            </a:extLst>
          </p:cNvPr>
          <p:cNvCxnSpPr>
            <a:cxnSpLocks/>
          </p:cNvCxnSpPr>
          <p:nvPr/>
        </p:nvCxnSpPr>
        <p:spPr>
          <a:xfrm flipH="1">
            <a:off x="587504" y="4724489"/>
            <a:ext cx="6041896"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FBE49E43-7C6F-417E-AA3D-ACE4C5FBB4D3}"/>
              </a:ext>
            </a:extLst>
          </p:cNvPr>
          <p:cNvSpPr txBox="1"/>
          <p:nvPr/>
        </p:nvSpPr>
        <p:spPr>
          <a:xfrm>
            <a:off x="3642183" y="5783820"/>
            <a:ext cx="3415759" cy="954107"/>
          </a:xfrm>
          <a:prstGeom prst="rect">
            <a:avLst/>
          </a:prstGeom>
          <a:noFill/>
        </p:spPr>
        <p:txBody>
          <a:bodyPr wrap="square">
            <a:spAutoFit/>
          </a:bodyPr>
          <a:lstStyle/>
          <a:p>
            <a:pPr marL="360363" indent="-184150">
              <a:buClr>
                <a:srgbClr val="F61821"/>
              </a:buClr>
              <a:buFont typeface="Calibri" panose="020F0502020204030204" pitchFamily="34" charset="0"/>
              <a:buChar char="−"/>
            </a:pPr>
            <a:r>
              <a:rPr lang="en-CA" sz="1400" dirty="0">
                <a:latin typeface="Gill Sans MT" panose="020B0502020104020203" pitchFamily="34" charset="0"/>
              </a:rPr>
              <a:t>Hypervolemic</a:t>
            </a:r>
          </a:p>
          <a:p>
            <a:pPr marL="536575" indent="-176213">
              <a:buClr>
                <a:srgbClr val="F61821"/>
              </a:buClr>
              <a:buFont typeface="Courier New" panose="02070309020205020404" pitchFamily="49" charset="0"/>
              <a:buChar char="o"/>
            </a:pPr>
            <a:r>
              <a:rPr lang="en-CA" sz="1400" dirty="0">
                <a:latin typeface="Gill Sans MT" panose="020B0502020104020203" pitchFamily="34" charset="0"/>
              </a:rPr>
              <a:t>Continue current regimen</a:t>
            </a:r>
          </a:p>
          <a:p>
            <a:pPr marL="536575" indent="-176213">
              <a:buClr>
                <a:srgbClr val="F61821"/>
              </a:buClr>
              <a:buFont typeface="Courier New" panose="02070309020205020404" pitchFamily="49" charset="0"/>
              <a:buChar char="o"/>
            </a:pPr>
            <a:r>
              <a:rPr lang="en-CA" sz="1400" dirty="0">
                <a:latin typeface="Gill Sans MT" panose="020B0502020104020203" pitchFamily="34" charset="0"/>
              </a:rPr>
              <a:t>Low threshold for patient to </a:t>
            </a:r>
            <a:br>
              <a:rPr lang="en-CA" sz="1400" dirty="0">
                <a:latin typeface="Gill Sans MT" panose="020B0502020104020203" pitchFamily="34" charset="0"/>
              </a:rPr>
            </a:br>
            <a:r>
              <a:rPr lang="en-CA" sz="1400" dirty="0">
                <a:latin typeface="Gill Sans MT" panose="020B0502020104020203" pitchFamily="34" charset="0"/>
              </a:rPr>
              <a:t>reduce by 50%</a:t>
            </a:r>
          </a:p>
        </p:txBody>
      </p:sp>
      <p:sp>
        <p:nvSpPr>
          <p:cNvPr id="44" name="TextBox 43">
            <a:extLst>
              <a:ext uri="{FF2B5EF4-FFF2-40B4-BE49-F238E27FC236}">
                <a16:creationId xmlns:a16="http://schemas.microsoft.com/office/drawing/2014/main" id="{7C29C0D4-11CD-4BD0-AB49-E84ED2F86978}"/>
              </a:ext>
            </a:extLst>
          </p:cNvPr>
          <p:cNvSpPr txBox="1"/>
          <p:nvPr/>
        </p:nvSpPr>
        <p:spPr>
          <a:xfrm>
            <a:off x="8506989" y="5462715"/>
            <a:ext cx="3358741" cy="1500411"/>
          </a:xfrm>
          <a:prstGeom prst="rect">
            <a:avLst/>
          </a:prstGeom>
          <a:noFill/>
        </p:spPr>
        <p:txBody>
          <a:bodyPr wrap="square">
            <a:spAutoFit/>
          </a:bodyPr>
          <a:lstStyle/>
          <a:p>
            <a:pPr marL="171450" indent="-171450">
              <a:buClr>
                <a:srgbClr val="F61821"/>
              </a:buClr>
              <a:buFont typeface="Arial"/>
              <a:buChar char="•"/>
            </a:pPr>
            <a:r>
              <a:rPr lang="en-CA" sz="1400" dirty="0">
                <a:latin typeface="Gill Sans MT" panose="020B0502020104020203" pitchFamily="34" charset="0"/>
              </a:rPr>
              <a:t>Patient self-monitoring logs</a:t>
            </a:r>
          </a:p>
          <a:p>
            <a:pPr marL="360363" indent="-184150">
              <a:spcBef>
                <a:spcPts val="300"/>
              </a:spcBef>
              <a:buClr>
                <a:srgbClr val="F61821"/>
              </a:buClr>
              <a:buFont typeface="Calibri" panose="020F0502020204030204" pitchFamily="34" charset="0"/>
              <a:buChar char="−"/>
            </a:pPr>
            <a:r>
              <a:rPr lang="en-CA" sz="1400" dirty="0">
                <a:latin typeface="Gill Sans MT" panose="020B0502020104020203" pitchFamily="34" charset="0"/>
              </a:rPr>
              <a:t>  Euvolemic:</a:t>
            </a:r>
            <a:r>
              <a:rPr lang="en-CA" sz="1400" dirty="0">
                <a:solidFill>
                  <a:srgbClr val="008000"/>
                </a:solidFill>
                <a:latin typeface="Gill Sans MT" panose="020B0502020104020203" pitchFamily="34" charset="0"/>
              </a:rPr>
              <a:t> </a:t>
            </a:r>
            <a:r>
              <a:rPr lang="en-CA" sz="1400" dirty="0">
                <a:latin typeface="Gill Sans MT" panose="020B0502020104020203" pitchFamily="34" charset="0"/>
              </a:rPr>
              <a:t>continue current regimen</a:t>
            </a:r>
          </a:p>
          <a:p>
            <a:pPr marL="360363" indent="-184150">
              <a:spcBef>
                <a:spcPts val="300"/>
              </a:spcBef>
              <a:buClr>
                <a:srgbClr val="F61821"/>
              </a:buClr>
              <a:buFont typeface="Calibri" panose="020F0502020204030204" pitchFamily="34" charset="0"/>
              <a:buChar char="−"/>
            </a:pPr>
            <a:r>
              <a:rPr lang="en-CA" sz="1400" dirty="0">
                <a:latin typeface="Gill Sans MT" panose="020B0502020104020203" pitchFamily="34" charset="0"/>
              </a:rPr>
              <a:t>  Hypervolemic: increase diuretic</a:t>
            </a:r>
          </a:p>
          <a:p>
            <a:pPr marL="360363" indent="-184150">
              <a:spcBef>
                <a:spcPts val="300"/>
              </a:spcBef>
              <a:buClr>
                <a:srgbClr val="F61821"/>
              </a:buClr>
              <a:buFont typeface="Calibri" panose="020F0502020204030204" pitchFamily="34" charset="0"/>
              <a:buChar char="−"/>
            </a:pPr>
            <a:r>
              <a:rPr lang="en-CA" sz="1400" dirty="0">
                <a:latin typeface="Gill Sans MT" panose="020B0502020104020203" pitchFamily="34" charset="0"/>
              </a:rPr>
              <a:t>  Hypovolemic: decrease diuretic or   </a:t>
            </a:r>
            <a:br>
              <a:rPr lang="en-CA" sz="1400" dirty="0">
                <a:latin typeface="Gill Sans MT" panose="020B0502020104020203" pitchFamily="34" charset="0"/>
              </a:rPr>
            </a:br>
            <a:r>
              <a:rPr lang="en-CA" sz="1400" dirty="0">
                <a:latin typeface="Gill Sans MT" panose="020B0502020104020203" pitchFamily="34" charset="0"/>
              </a:rPr>
              <a:t>  change to PRN only</a:t>
            </a:r>
          </a:p>
          <a:p>
            <a:pPr marL="360363" indent="-184150">
              <a:buClr>
                <a:srgbClr val="F61821"/>
              </a:buClr>
              <a:buFont typeface="Calibri" panose="020F0502020204030204" pitchFamily="34" charset="0"/>
              <a:buChar char="−"/>
            </a:pPr>
            <a:endParaRPr lang="en-CA" sz="1400" dirty="0">
              <a:latin typeface="Gill Sans MT" panose="020B0502020104020203" pitchFamily="34" charset="0"/>
            </a:endParaRPr>
          </a:p>
        </p:txBody>
      </p:sp>
      <p:sp>
        <p:nvSpPr>
          <p:cNvPr id="46" name="TextBox 45">
            <a:extLst>
              <a:ext uri="{FF2B5EF4-FFF2-40B4-BE49-F238E27FC236}">
                <a16:creationId xmlns:a16="http://schemas.microsoft.com/office/drawing/2014/main" id="{CE05DEAD-B0B0-4704-965B-F1D9BADDD0D2}"/>
              </a:ext>
            </a:extLst>
          </p:cNvPr>
          <p:cNvSpPr txBox="1"/>
          <p:nvPr/>
        </p:nvSpPr>
        <p:spPr>
          <a:xfrm>
            <a:off x="6973464" y="5469413"/>
            <a:ext cx="2105175" cy="1272143"/>
          </a:xfrm>
          <a:prstGeom prst="rect">
            <a:avLst/>
          </a:prstGeom>
          <a:noFill/>
        </p:spPr>
        <p:txBody>
          <a:bodyPr wrap="square">
            <a:spAutoFit/>
          </a:bodyPr>
          <a:lstStyle/>
          <a:p>
            <a:pPr marL="171450" indent="-171450">
              <a:spcAft>
                <a:spcPts val="600"/>
              </a:spcAft>
              <a:buClr>
                <a:srgbClr val="F61821"/>
              </a:buClr>
              <a:buFont typeface="Arial"/>
              <a:buChar char="•"/>
            </a:pPr>
            <a:r>
              <a:rPr lang="en-CA" sz="1400" dirty="0">
                <a:latin typeface="Gill Sans MT" panose="020B0502020104020203" pitchFamily="34" charset="0"/>
              </a:rPr>
              <a:t>Vital signs</a:t>
            </a:r>
          </a:p>
          <a:p>
            <a:pPr marL="171450" indent="-171450">
              <a:spcAft>
                <a:spcPts val="200"/>
              </a:spcAft>
              <a:buClr>
                <a:srgbClr val="F61821"/>
              </a:buClr>
              <a:buFont typeface="Arial"/>
              <a:buChar char="•"/>
            </a:pPr>
            <a:r>
              <a:rPr lang="en-CA" sz="1400" dirty="0">
                <a:latin typeface="Gill Sans MT" panose="020B0502020104020203" pitchFamily="34" charset="0"/>
              </a:rPr>
              <a:t>Repeat labs:</a:t>
            </a:r>
          </a:p>
          <a:p>
            <a:pPr marL="360363" indent="-184150">
              <a:buClr>
                <a:srgbClr val="F61821"/>
              </a:buClr>
              <a:buFont typeface="Calibri" panose="020F0502020204030204" pitchFamily="34" charset="0"/>
              <a:buChar char="−"/>
            </a:pPr>
            <a:r>
              <a:rPr lang="en-US" sz="1400" dirty="0">
                <a:latin typeface="Gill Sans MT" panose="020B0502020104020203" pitchFamily="34" charset="0"/>
              </a:rPr>
              <a:t>BUN</a:t>
            </a:r>
          </a:p>
          <a:p>
            <a:pPr marL="360363" indent="-184150">
              <a:buClr>
                <a:srgbClr val="F61821"/>
              </a:buClr>
              <a:buFont typeface="Calibri" panose="020F0502020204030204" pitchFamily="34" charset="0"/>
              <a:buChar char="−"/>
            </a:pPr>
            <a:r>
              <a:rPr lang="en-US" sz="1400" dirty="0" err="1">
                <a:latin typeface="Gill Sans MT" panose="020B0502020104020203" pitchFamily="34" charset="0"/>
              </a:rPr>
              <a:t>SCr</a:t>
            </a:r>
            <a:endParaRPr lang="en-US" sz="1400" dirty="0">
              <a:latin typeface="Gill Sans MT" panose="020B0502020104020203" pitchFamily="34" charset="0"/>
            </a:endParaRPr>
          </a:p>
          <a:p>
            <a:pPr marL="360363" indent="-184150">
              <a:buClr>
                <a:srgbClr val="F61821"/>
              </a:buClr>
              <a:buFont typeface="Calibri" panose="020F0502020204030204" pitchFamily="34" charset="0"/>
              <a:buChar char="−"/>
            </a:pPr>
            <a:r>
              <a:rPr lang="en-CA" sz="1400" dirty="0">
                <a:latin typeface="Gill Sans MT" panose="020B0502020104020203" pitchFamily="34" charset="0"/>
              </a:rPr>
              <a:t>+/- pro-BNP</a:t>
            </a:r>
          </a:p>
        </p:txBody>
      </p:sp>
      <p:cxnSp>
        <p:nvCxnSpPr>
          <p:cNvPr id="39" name="Straight Connector 70">
            <a:extLst>
              <a:ext uri="{FF2B5EF4-FFF2-40B4-BE49-F238E27FC236}">
                <a16:creationId xmlns:a16="http://schemas.microsoft.com/office/drawing/2014/main" id="{75FF87FB-194C-485F-B0E0-7A2AFD77E433}"/>
              </a:ext>
            </a:extLst>
          </p:cNvPr>
          <p:cNvCxnSpPr>
            <a:cxnSpLocks/>
          </p:cNvCxnSpPr>
          <p:nvPr/>
        </p:nvCxnSpPr>
        <p:spPr>
          <a:xfrm>
            <a:off x="8841543" y="2124824"/>
            <a:ext cx="0" cy="2460067"/>
          </a:xfrm>
          <a:prstGeom prst="line">
            <a:avLst/>
          </a:prstGeom>
          <a:ln/>
        </p:spPr>
        <p:style>
          <a:lnRef idx="1">
            <a:schemeClr val="accent1"/>
          </a:lnRef>
          <a:fillRef idx="0">
            <a:schemeClr val="accent1"/>
          </a:fillRef>
          <a:effectRef idx="0">
            <a:schemeClr val="accent1"/>
          </a:effectRef>
          <a:fontRef idx="minor">
            <a:schemeClr val="tx1"/>
          </a:fontRef>
        </p:style>
      </p:cxnSp>
      <p:pic>
        <p:nvPicPr>
          <p:cNvPr id="40" name="Picture 39" descr="Graphical user interface, text&#10;&#10;Description automatically generated">
            <a:extLst>
              <a:ext uri="{FF2B5EF4-FFF2-40B4-BE49-F238E27FC236}">
                <a16:creationId xmlns:a16="http://schemas.microsoft.com/office/drawing/2014/main" id="{ACA0DA2F-EB5F-4E51-8D33-9D11D3629E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140" y="444687"/>
            <a:ext cx="1901290" cy="711537"/>
          </a:xfrm>
          <a:prstGeom prst="rect">
            <a:avLst/>
          </a:prstGeom>
        </p:spPr>
      </p:pic>
    </p:spTree>
    <p:extLst>
      <p:ext uri="{BB962C8B-B14F-4D97-AF65-F5344CB8AC3E}">
        <p14:creationId xmlns:p14="http://schemas.microsoft.com/office/powerpoint/2010/main" val="2156780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E660E748-50ED-409F-BC2C-13376BC03EB4}"/>
              </a:ext>
            </a:extLst>
          </p:cNvPr>
          <p:cNvSpPr>
            <a:spLocks noGrp="1"/>
          </p:cNvSpPr>
          <p:nvPr>
            <p:ph type="title"/>
          </p:nvPr>
        </p:nvSpPr>
        <p:spPr>
          <a:xfrm>
            <a:off x="1900388" y="893928"/>
            <a:ext cx="8160989" cy="870643"/>
          </a:xfrm>
        </p:spPr>
        <p:txBody>
          <a:bodyPr>
            <a:noAutofit/>
          </a:bodyPr>
          <a:lstStyle/>
          <a:p>
            <a:pPr algn="ctr"/>
            <a:r>
              <a:rPr lang="en-US" sz="2800" b="1" dirty="0">
                <a:solidFill>
                  <a:srgbClr val="F61821"/>
                </a:solidFill>
                <a:latin typeface="Gill Sans MT" panose="020B0502020104020203" pitchFamily="34" charset="0"/>
              </a:rPr>
              <a:t>References</a:t>
            </a:r>
            <a:endParaRPr lang="fr-CA" sz="2800" dirty="0">
              <a:solidFill>
                <a:srgbClr val="F61821"/>
              </a:solidFill>
            </a:endParaRPr>
          </a:p>
        </p:txBody>
      </p:sp>
      <p:pic>
        <p:nvPicPr>
          <p:cNvPr id="5" name="Picture 48" descr="download.jpeg">
            <a:extLst>
              <a:ext uri="{FF2B5EF4-FFF2-40B4-BE49-F238E27FC236}">
                <a16:creationId xmlns:a16="http://schemas.microsoft.com/office/drawing/2014/main" id="{38BF302B-6D85-4CA2-A252-47834D72BC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348" y="446282"/>
            <a:ext cx="1733040" cy="763974"/>
          </a:xfrm>
          <a:prstGeom prst="rect">
            <a:avLst/>
          </a:prstGeom>
        </p:spPr>
      </p:pic>
      <p:grpSp>
        <p:nvGrpSpPr>
          <p:cNvPr id="6" name="Groupe 5">
            <a:extLst>
              <a:ext uri="{FF2B5EF4-FFF2-40B4-BE49-F238E27FC236}">
                <a16:creationId xmlns:a16="http://schemas.microsoft.com/office/drawing/2014/main" id="{8BBD6C0D-5F00-49BC-9DF7-CE8E90E8EC17}"/>
              </a:ext>
            </a:extLst>
          </p:cNvPr>
          <p:cNvGrpSpPr/>
          <p:nvPr/>
        </p:nvGrpSpPr>
        <p:grpSpPr>
          <a:xfrm>
            <a:off x="10470942" y="534676"/>
            <a:ext cx="1427542" cy="568125"/>
            <a:chOff x="680950" y="2337069"/>
            <a:chExt cx="3738814" cy="1487951"/>
          </a:xfrm>
        </p:grpSpPr>
        <p:pic>
          <p:nvPicPr>
            <p:cNvPr id="7" name="Image 6" descr="Une image contenant texte&#10;&#10;Description générée automatiquement">
              <a:extLst>
                <a:ext uri="{FF2B5EF4-FFF2-40B4-BE49-F238E27FC236}">
                  <a16:creationId xmlns:a16="http://schemas.microsoft.com/office/drawing/2014/main" id="{3A8680A5-3FE3-48C2-9989-83DD1B718319}"/>
                </a:ext>
              </a:extLst>
            </p:cNvPr>
            <p:cNvPicPr>
              <a:picLocks noChangeAspect="1"/>
            </p:cNvPicPr>
            <p:nvPr/>
          </p:nvPicPr>
          <p:blipFill rotWithShape="1">
            <a:blip r:embed="rId3"/>
            <a:srcRect t="27253" r="51956" b="7713"/>
            <a:stretch/>
          </p:blipFill>
          <p:spPr>
            <a:xfrm>
              <a:off x="680950" y="2337069"/>
              <a:ext cx="3738814" cy="1487951"/>
            </a:xfrm>
            <a:prstGeom prst="rect">
              <a:avLst/>
            </a:prstGeom>
          </p:spPr>
        </p:pic>
        <p:sp>
          <p:nvSpPr>
            <p:cNvPr id="8" name="Rectangle 7">
              <a:extLst>
                <a:ext uri="{FF2B5EF4-FFF2-40B4-BE49-F238E27FC236}">
                  <a16:creationId xmlns:a16="http://schemas.microsoft.com/office/drawing/2014/main" id="{27E86685-D2EE-4C58-9A81-C5671F63918E}"/>
                </a:ext>
              </a:extLst>
            </p:cNvPr>
            <p:cNvSpPr/>
            <p:nvPr/>
          </p:nvSpPr>
          <p:spPr>
            <a:xfrm>
              <a:off x="3990313" y="2561077"/>
              <a:ext cx="429450" cy="462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p>
          </p:txBody>
        </p:sp>
      </p:grpSp>
      <p:sp>
        <p:nvSpPr>
          <p:cNvPr id="9" name="Rectangle 8">
            <a:extLst>
              <a:ext uri="{FF2B5EF4-FFF2-40B4-BE49-F238E27FC236}">
                <a16:creationId xmlns:a16="http://schemas.microsoft.com/office/drawing/2014/main" id="{037DF438-B485-4B97-9D57-E4300AEB8D6A}"/>
              </a:ext>
            </a:extLst>
          </p:cNvPr>
          <p:cNvSpPr/>
          <p:nvPr/>
        </p:nvSpPr>
        <p:spPr>
          <a:xfrm>
            <a:off x="0" y="0"/>
            <a:ext cx="9259614" cy="346217"/>
          </a:xfrm>
          <a:prstGeom prst="rect">
            <a:avLst/>
          </a:prstGeom>
          <a:solidFill>
            <a:srgbClr val="CCE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nSpc>
                <a:spcPct val="110000"/>
              </a:lnSpc>
            </a:pPr>
            <a:endParaRPr lang="en-US" dirty="0">
              <a:solidFill>
                <a:srgbClr val="9FB9C1"/>
              </a:solidFill>
              <a:latin typeface="Gill Sans MT" panose="020B0502020104020203" pitchFamily="34" charset="0"/>
            </a:endParaRPr>
          </a:p>
        </p:txBody>
      </p:sp>
      <p:sp>
        <p:nvSpPr>
          <p:cNvPr id="10" name="Rectangle 9">
            <a:extLst>
              <a:ext uri="{FF2B5EF4-FFF2-40B4-BE49-F238E27FC236}">
                <a16:creationId xmlns:a16="http://schemas.microsoft.com/office/drawing/2014/main" id="{B4EBD5B0-34D1-415B-B0F2-830FD9435469}"/>
              </a:ext>
            </a:extLst>
          </p:cNvPr>
          <p:cNvSpPr/>
          <p:nvPr/>
        </p:nvSpPr>
        <p:spPr>
          <a:xfrm>
            <a:off x="9259614" y="-1071"/>
            <a:ext cx="2932386" cy="348883"/>
          </a:xfrm>
          <a:prstGeom prst="rect">
            <a:avLst/>
          </a:prstGeom>
          <a:solidFill>
            <a:srgbClr val="F2CE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gn="ctr">
              <a:lnSpc>
                <a:spcPct val="110000"/>
              </a:lnSpc>
            </a:pPr>
            <a:r>
              <a:rPr lang="en-US" b="1">
                <a:solidFill>
                  <a:schemeClr val="bg1"/>
                </a:solidFill>
                <a:latin typeface="Gill Sans MT" panose="020B0502020104020203" pitchFamily="34" charset="0"/>
              </a:rPr>
              <a:t>ACC 2021 Highlights </a:t>
            </a:r>
            <a:endParaRPr lang="en-US" dirty="0">
              <a:solidFill>
                <a:schemeClr val="bg1"/>
              </a:solidFill>
              <a:latin typeface="Gill Sans MT" panose="020B0502020104020203" pitchFamily="34" charset="0"/>
            </a:endParaRPr>
          </a:p>
        </p:txBody>
      </p:sp>
      <p:sp>
        <p:nvSpPr>
          <p:cNvPr id="11" name="Rectangle 10">
            <a:extLst>
              <a:ext uri="{FF2B5EF4-FFF2-40B4-BE49-F238E27FC236}">
                <a16:creationId xmlns:a16="http://schemas.microsoft.com/office/drawing/2014/main" id="{EDBA450E-8FB3-4869-8613-CD6367E8CDB8}"/>
              </a:ext>
            </a:extLst>
          </p:cNvPr>
          <p:cNvSpPr/>
          <p:nvPr/>
        </p:nvSpPr>
        <p:spPr>
          <a:xfrm>
            <a:off x="0" y="6774885"/>
            <a:ext cx="12192000" cy="93172"/>
          </a:xfrm>
          <a:prstGeom prst="rect">
            <a:avLst/>
          </a:prstGeom>
          <a:solidFill>
            <a:srgbClr val="9CB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nSpc>
                <a:spcPct val="110000"/>
              </a:lnSpc>
            </a:pPr>
            <a:endParaRPr lang="en-US" dirty="0">
              <a:solidFill>
                <a:srgbClr val="9FB9C1"/>
              </a:solidFill>
              <a:latin typeface="Gill Sans MT" panose="020B0502020104020203" pitchFamily="34" charset="0"/>
            </a:endParaRPr>
          </a:p>
        </p:txBody>
      </p:sp>
      <p:sp>
        <p:nvSpPr>
          <p:cNvPr id="17" name="TextBox 16">
            <a:extLst>
              <a:ext uri="{FF2B5EF4-FFF2-40B4-BE49-F238E27FC236}">
                <a16:creationId xmlns:a16="http://schemas.microsoft.com/office/drawing/2014/main" id="{CA373F1F-B6DF-42B3-9020-8A1AD1F31942}"/>
              </a:ext>
            </a:extLst>
          </p:cNvPr>
          <p:cNvSpPr txBox="1"/>
          <p:nvPr/>
        </p:nvSpPr>
        <p:spPr>
          <a:xfrm>
            <a:off x="578358" y="2151948"/>
            <a:ext cx="6094476" cy="2962799"/>
          </a:xfrm>
          <a:prstGeom prst="rect">
            <a:avLst/>
          </a:prstGeom>
          <a:noFill/>
        </p:spPr>
        <p:txBody>
          <a:bodyPr wrap="square">
            <a:spAutoFit/>
          </a:bodyPr>
          <a:lstStyle/>
          <a:p>
            <a:pPr marL="228600" indent="-228600" algn="l">
              <a:lnSpc>
                <a:spcPct val="150000"/>
              </a:lnSpc>
              <a:buClr>
                <a:srgbClr val="335D98"/>
              </a:buClr>
              <a:buFont typeface="+mj-lt"/>
              <a:buAutoNum type="arabicPeriod"/>
            </a:pPr>
            <a:r>
              <a:rPr lang="fr-CA" sz="1400" dirty="0">
                <a:solidFill>
                  <a:schemeClr val="tx1">
                    <a:lumMod val="95000"/>
                    <a:lumOff val="5000"/>
                  </a:schemeClr>
                </a:solidFill>
                <a:latin typeface="Gill Sans MT" panose="020B0502020104020203" pitchFamily="34" charset="0"/>
              </a:rPr>
              <a:t>Dunlay SM, et al. </a:t>
            </a:r>
            <a:r>
              <a:rPr lang="fr-CA" sz="1400" i="1" dirty="0">
                <a:solidFill>
                  <a:schemeClr val="tx1">
                    <a:lumMod val="95000"/>
                    <a:lumOff val="5000"/>
                  </a:schemeClr>
                </a:solidFill>
                <a:latin typeface="Gill Sans MT" panose="020B0502020104020203" pitchFamily="34" charset="0"/>
              </a:rPr>
              <a:t>Circulation.</a:t>
            </a:r>
            <a:r>
              <a:rPr lang="fr-CA" sz="1400" dirty="0">
                <a:solidFill>
                  <a:schemeClr val="tx1">
                    <a:lumMod val="95000"/>
                    <a:lumOff val="5000"/>
                  </a:schemeClr>
                </a:solidFill>
                <a:latin typeface="Gill Sans MT" panose="020B0502020104020203" pitchFamily="34" charset="0"/>
              </a:rPr>
              <a:t> 2019;140(7):e294-e324.</a:t>
            </a:r>
            <a:endParaRPr lang="en-CA" sz="1400" dirty="0">
              <a:solidFill>
                <a:srgbClr val="FF0000"/>
              </a:solidFill>
              <a:latin typeface="Gill Sans MT" panose="020B0502020104020203" pitchFamily="34" charset="0"/>
            </a:endParaRPr>
          </a:p>
          <a:p>
            <a:pPr marL="228600" indent="-228600" algn="l">
              <a:lnSpc>
                <a:spcPct val="150000"/>
              </a:lnSpc>
              <a:buClr>
                <a:srgbClr val="335D98"/>
              </a:buClr>
              <a:buFont typeface="+mj-lt"/>
              <a:buAutoNum type="arabicPeriod"/>
            </a:pPr>
            <a:r>
              <a:rPr lang="fr-CA" sz="1400" dirty="0" err="1">
                <a:solidFill>
                  <a:schemeClr val="tx1">
                    <a:lumMod val="95000"/>
                    <a:lumOff val="5000"/>
                  </a:schemeClr>
                </a:solidFill>
                <a:latin typeface="Gill Sans MT" panose="020B0502020104020203" pitchFamily="34" charset="0"/>
              </a:rPr>
              <a:t>Ledwidge</a:t>
            </a:r>
            <a:r>
              <a:rPr lang="fr-CA" sz="1400" dirty="0">
                <a:solidFill>
                  <a:schemeClr val="tx1">
                    <a:lumMod val="95000"/>
                    <a:lumOff val="5000"/>
                  </a:schemeClr>
                </a:solidFill>
                <a:latin typeface="Gill Sans MT" panose="020B0502020104020203" pitchFamily="34" charset="0"/>
              </a:rPr>
              <a:t> M, et al. </a:t>
            </a:r>
            <a:r>
              <a:rPr lang="fr-CA" sz="1400" i="1" dirty="0">
                <a:solidFill>
                  <a:schemeClr val="tx1">
                    <a:lumMod val="95000"/>
                    <a:lumOff val="5000"/>
                  </a:schemeClr>
                </a:solidFill>
                <a:latin typeface="Gill Sans MT" panose="020B0502020104020203" pitchFamily="34" charset="0"/>
              </a:rPr>
              <a:t>JAMA</a:t>
            </a:r>
            <a:r>
              <a:rPr lang="fr-CA" sz="1400" dirty="0">
                <a:solidFill>
                  <a:schemeClr val="tx1">
                    <a:lumMod val="95000"/>
                    <a:lumOff val="5000"/>
                  </a:schemeClr>
                </a:solidFill>
                <a:latin typeface="Gill Sans MT" panose="020B0502020104020203" pitchFamily="34" charset="0"/>
              </a:rPr>
              <a:t>. 2013;310(1):66-74.</a:t>
            </a:r>
            <a:endParaRPr lang="en-CA" sz="1400" dirty="0">
              <a:solidFill>
                <a:schemeClr val="tx1">
                  <a:lumMod val="95000"/>
                  <a:lumOff val="5000"/>
                </a:schemeClr>
              </a:solidFill>
              <a:latin typeface="Gill Sans MT" panose="020B0502020104020203" pitchFamily="34" charset="0"/>
            </a:endParaRPr>
          </a:p>
          <a:p>
            <a:pPr marL="228600" indent="-228600" algn="l">
              <a:lnSpc>
                <a:spcPct val="150000"/>
              </a:lnSpc>
              <a:buClr>
                <a:srgbClr val="335D98"/>
              </a:buClr>
              <a:buFont typeface="+mj-lt"/>
              <a:buAutoNum type="arabicPeriod"/>
            </a:pPr>
            <a:r>
              <a:rPr lang="fr-CA" sz="1400" dirty="0">
                <a:solidFill>
                  <a:schemeClr val="tx1">
                    <a:lumMod val="95000"/>
                    <a:lumOff val="5000"/>
                  </a:schemeClr>
                </a:solidFill>
                <a:latin typeface="Gill Sans MT" panose="020B0502020104020203" pitchFamily="34" charset="0"/>
              </a:rPr>
              <a:t>Berg DD, et al. </a:t>
            </a:r>
            <a:r>
              <a:rPr lang="fr-CA" sz="1400" i="1" dirty="0">
                <a:solidFill>
                  <a:schemeClr val="tx1">
                    <a:lumMod val="95000"/>
                    <a:lumOff val="5000"/>
                  </a:schemeClr>
                </a:solidFill>
                <a:latin typeface="Gill Sans MT" panose="020B0502020104020203" pitchFamily="34" charset="0"/>
              </a:rPr>
              <a:t>Circulation.</a:t>
            </a:r>
            <a:r>
              <a:rPr lang="fr-CA" sz="1400" dirty="0">
                <a:solidFill>
                  <a:schemeClr val="tx1">
                    <a:lumMod val="95000"/>
                    <a:lumOff val="5000"/>
                  </a:schemeClr>
                </a:solidFill>
                <a:latin typeface="Gill Sans MT" panose="020B0502020104020203" pitchFamily="34" charset="0"/>
              </a:rPr>
              <a:t> 2019;140(19):1569-577.</a:t>
            </a:r>
            <a:endParaRPr lang="en-CA" sz="1400" dirty="0">
              <a:solidFill>
                <a:schemeClr val="tx1">
                  <a:lumMod val="95000"/>
                  <a:lumOff val="5000"/>
                </a:schemeClr>
              </a:solidFill>
              <a:latin typeface="Gill Sans MT" panose="020B0502020104020203" pitchFamily="34" charset="0"/>
            </a:endParaRPr>
          </a:p>
          <a:p>
            <a:pPr marL="228600" indent="-228600" algn="l">
              <a:lnSpc>
                <a:spcPct val="150000"/>
              </a:lnSpc>
              <a:buClr>
                <a:srgbClr val="335D98"/>
              </a:buClr>
              <a:buFont typeface="+mj-lt"/>
              <a:buAutoNum type="arabicPeriod"/>
            </a:pPr>
            <a:r>
              <a:rPr lang="fr-CA" sz="1400" dirty="0" err="1">
                <a:solidFill>
                  <a:schemeClr val="tx1">
                    <a:lumMod val="95000"/>
                    <a:lumOff val="5000"/>
                  </a:schemeClr>
                </a:solidFill>
                <a:latin typeface="Gill Sans MT" panose="020B0502020104020203" pitchFamily="34" charset="0"/>
              </a:rPr>
              <a:t>Zelniker</a:t>
            </a:r>
            <a:r>
              <a:rPr lang="fr-CA" sz="1400" dirty="0">
                <a:solidFill>
                  <a:schemeClr val="tx1">
                    <a:lumMod val="95000"/>
                    <a:lumOff val="5000"/>
                  </a:schemeClr>
                </a:solidFill>
                <a:latin typeface="Gill Sans MT" panose="020B0502020104020203" pitchFamily="34" charset="0"/>
              </a:rPr>
              <a:t> TA, et al. </a:t>
            </a:r>
            <a:r>
              <a:rPr lang="fr-CA" sz="1400" i="1" dirty="0" err="1">
                <a:solidFill>
                  <a:schemeClr val="tx1">
                    <a:lumMod val="95000"/>
                    <a:lumOff val="5000"/>
                  </a:schemeClr>
                </a:solidFill>
                <a:latin typeface="Gill Sans MT" panose="020B0502020104020203" pitchFamily="34" charset="0"/>
              </a:rPr>
              <a:t>Eur</a:t>
            </a:r>
            <a:r>
              <a:rPr lang="fr-CA" sz="1400" i="1" dirty="0">
                <a:solidFill>
                  <a:schemeClr val="tx1">
                    <a:lumMod val="95000"/>
                    <a:lumOff val="5000"/>
                  </a:schemeClr>
                </a:solidFill>
                <a:latin typeface="Gill Sans MT" panose="020B0502020104020203" pitchFamily="34" charset="0"/>
              </a:rPr>
              <a:t> J </a:t>
            </a:r>
            <a:r>
              <a:rPr lang="fr-CA" sz="1400" i="1" dirty="0" err="1">
                <a:solidFill>
                  <a:schemeClr val="tx1">
                    <a:lumMod val="95000"/>
                    <a:lumOff val="5000"/>
                  </a:schemeClr>
                </a:solidFill>
                <a:latin typeface="Gill Sans MT" panose="020B0502020104020203" pitchFamily="34" charset="0"/>
              </a:rPr>
              <a:t>Heart</a:t>
            </a:r>
            <a:r>
              <a:rPr lang="fr-CA" sz="1400" i="1" dirty="0">
                <a:solidFill>
                  <a:schemeClr val="tx1">
                    <a:lumMod val="95000"/>
                    <a:lumOff val="5000"/>
                  </a:schemeClr>
                </a:solidFill>
                <a:latin typeface="Gill Sans MT" panose="020B0502020104020203" pitchFamily="34" charset="0"/>
              </a:rPr>
              <a:t> Fail.</a:t>
            </a:r>
            <a:r>
              <a:rPr lang="fr-CA" sz="1400" dirty="0">
                <a:solidFill>
                  <a:schemeClr val="tx1">
                    <a:lumMod val="95000"/>
                    <a:lumOff val="5000"/>
                  </a:schemeClr>
                </a:solidFill>
                <a:latin typeface="Gill Sans MT" panose="020B0502020104020203" pitchFamily="34" charset="0"/>
              </a:rPr>
              <a:t> 2021;23(6):1026-1036.</a:t>
            </a:r>
            <a:endParaRPr lang="en-CA" sz="1400" dirty="0">
              <a:solidFill>
                <a:schemeClr val="tx1">
                  <a:lumMod val="95000"/>
                  <a:lumOff val="5000"/>
                </a:schemeClr>
              </a:solidFill>
              <a:latin typeface="Gill Sans MT" panose="020B0502020104020203" pitchFamily="34" charset="0"/>
            </a:endParaRPr>
          </a:p>
          <a:p>
            <a:pPr marL="228600" indent="-228600" algn="l">
              <a:lnSpc>
                <a:spcPct val="150000"/>
              </a:lnSpc>
              <a:buClr>
                <a:srgbClr val="335D98"/>
              </a:buClr>
              <a:buFont typeface="+mj-lt"/>
              <a:buAutoNum type="arabicPeriod"/>
            </a:pPr>
            <a:r>
              <a:rPr lang="fr-CA" sz="1400" dirty="0" err="1">
                <a:solidFill>
                  <a:schemeClr val="tx1">
                    <a:lumMod val="95000"/>
                    <a:lumOff val="5000"/>
                  </a:schemeClr>
                </a:solidFill>
                <a:latin typeface="Gill Sans MT" panose="020B0502020104020203" pitchFamily="34" charset="0"/>
              </a:rPr>
              <a:t>Bozkurt</a:t>
            </a:r>
            <a:r>
              <a:rPr lang="fr-CA" sz="1400" dirty="0">
                <a:solidFill>
                  <a:schemeClr val="tx1">
                    <a:lumMod val="95000"/>
                    <a:lumOff val="5000"/>
                  </a:schemeClr>
                </a:solidFill>
                <a:latin typeface="Gill Sans MT" panose="020B0502020104020203" pitchFamily="34" charset="0"/>
              </a:rPr>
              <a:t> B, et al. </a:t>
            </a:r>
            <a:r>
              <a:rPr lang="fr-CA" sz="1400" i="1" dirty="0">
                <a:solidFill>
                  <a:schemeClr val="tx1">
                    <a:lumMod val="95000"/>
                    <a:lumOff val="5000"/>
                  </a:schemeClr>
                </a:solidFill>
                <a:latin typeface="Gill Sans MT" panose="020B0502020104020203" pitchFamily="34" charset="0"/>
              </a:rPr>
              <a:t>J </a:t>
            </a:r>
            <a:r>
              <a:rPr lang="fr-CA" sz="1400" i="1" dirty="0" err="1">
                <a:solidFill>
                  <a:schemeClr val="tx1">
                    <a:lumMod val="95000"/>
                    <a:lumOff val="5000"/>
                  </a:schemeClr>
                </a:solidFill>
                <a:latin typeface="Gill Sans MT" panose="020B0502020104020203" pitchFamily="34" charset="0"/>
              </a:rPr>
              <a:t>Cardiac</a:t>
            </a:r>
            <a:r>
              <a:rPr lang="fr-CA" sz="1400" i="1" dirty="0">
                <a:solidFill>
                  <a:schemeClr val="tx1">
                    <a:lumMod val="95000"/>
                    <a:lumOff val="5000"/>
                  </a:schemeClr>
                </a:solidFill>
                <a:latin typeface="Gill Sans MT" panose="020B0502020104020203" pitchFamily="34" charset="0"/>
              </a:rPr>
              <a:t> Fail.</a:t>
            </a:r>
            <a:r>
              <a:rPr lang="fr-CA" sz="1400" dirty="0">
                <a:solidFill>
                  <a:schemeClr val="tx1">
                    <a:lumMod val="95000"/>
                    <a:lumOff val="5000"/>
                  </a:schemeClr>
                </a:solidFill>
                <a:latin typeface="Gill Sans MT" panose="020B0502020104020203" pitchFamily="34" charset="0"/>
              </a:rPr>
              <a:t> 2021 Mar 1:S1071-9164(21)00050-6.</a:t>
            </a:r>
            <a:endParaRPr lang="en-CA" sz="1400" dirty="0">
              <a:solidFill>
                <a:srgbClr val="FF0000"/>
              </a:solidFill>
              <a:latin typeface="Gill Sans MT" panose="020B0502020104020203" pitchFamily="34" charset="0"/>
            </a:endParaRPr>
          </a:p>
          <a:p>
            <a:pPr marL="228600" indent="-228600" algn="l">
              <a:lnSpc>
                <a:spcPct val="150000"/>
              </a:lnSpc>
              <a:buClr>
                <a:srgbClr val="335D98"/>
              </a:buClr>
              <a:buFont typeface="+mj-lt"/>
              <a:buAutoNum type="arabicPeriod"/>
            </a:pPr>
            <a:r>
              <a:rPr lang="fr-CA" sz="1400" dirty="0">
                <a:solidFill>
                  <a:schemeClr val="tx1">
                    <a:lumMod val="95000"/>
                    <a:lumOff val="5000"/>
                  </a:schemeClr>
                </a:solidFill>
                <a:latin typeface="Gill Sans MT" panose="020B0502020104020203" pitchFamily="34" charset="0"/>
              </a:rPr>
              <a:t>Del </a:t>
            </a:r>
            <a:r>
              <a:rPr lang="fr-CA" sz="1400" dirty="0" err="1">
                <a:solidFill>
                  <a:schemeClr val="tx1">
                    <a:lumMod val="95000"/>
                    <a:lumOff val="5000"/>
                  </a:schemeClr>
                </a:solidFill>
                <a:latin typeface="Gill Sans MT" panose="020B0502020104020203" pitchFamily="34" charset="0"/>
              </a:rPr>
              <a:t>Gobbo</a:t>
            </a:r>
            <a:r>
              <a:rPr lang="fr-CA" sz="1400" dirty="0">
                <a:solidFill>
                  <a:schemeClr val="tx1">
                    <a:lumMod val="95000"/>
                    <a:lumOff val="5000"/>
                  </a:schemeClr>
                </a:solidFill>
                <a:latin typeface="Gill Sans MT" panose="020B0502020104020203" pitchFamily="34" charset="0"/>
              </a:rPr>
              <a:t> LC, et al. </a:t>
            </a:r>
            <a:r>
              <a:rPr lang="fr-CA" sz="1400" i="1" dirty="0">
                <a:solidFill>
                  <a:schemeClr val="tx1">
                    <a:lumMod val="95000"/>
                    <a:lumOff val="5000"/>
                  </a:schemeClr>
                </a:solidFill>
                <a:latin typeface="Gill Sans MT" panose="020B0502020104020203" pitchFamily="34" charset="0"/>
              </a:rPr>
              <a:t>JACC </a:t>
            </a:r>
            <a:r>
              <a:rPr lang="fr-CA" sz="1400" i="1" dirty="0" err="1">
                <a:solidFill>
                  <a:schemeClr val="tx1">
                    <a:lumMod val="95000"/>
                    <a:lumOff val="5000"/>
                  </a:schemeClr>
                </a:solidFill>
                <a:latin typeface="Gill Sans MT" panose="020B0502020104020203" pitchFamily="34" charset="0"/>
              </a:rPr>
              <a:t>Heart</a:t>
            </a:r>
            <a:r>
              <a:rPr lang="fr-CA" sz="1400" i="1" dirty="0">
                <a:solidFill>
                  <a:schemeClr val="tx1">
                    <a:lumMod val="95000"/>
                    <a:lumOff val="5000"/>
                  </a:schemeClr>
                </a:solidFill>
                <a:latin typeface="Gill Sans MT" panose="020B0502020104020203" pitchFamily="34" charset="0"/>
              </a:rPr>
              <a:t> Fail.</a:t>
            </a:r>
            <a:r>
              <a:rPr lang="fr-CA" sz="1400" dirty="0">
                <a:solidFill>
                  <a:schemeClr val="tx1">
                    <a:lumMod val="95000"/>
                    <a:lumOff val="5000"/>
                  </a:schemeClr>
                </a:solidFill>
                <a:latin typeface="Gill Sans MT" panose="020B0502020104020203" pitchFamily="34" charset="0"/>
              </a:rPr>
              <a:t> 2015;3(7):520-528.</a:t>
            </a:r>
            <a:endParaRPr lang="en-CA" sz="1400" dirty="0">
              <a:solidFill>
                <a:schemeClr val="tx1">
                  <a:lumMod val="95000"/>
                  <a:lumOff val="5000"/>
                </a:schemeClr>
              </a:solidFill>
              <a:latin typeface="Gill Sans MT" panose="020B0502020104020203" pitchFamily="34" charset="0"/>
            </a:endParaRPr>
          </a:p>
          <a:p>
            <a:pPr marL="228600" indent="-228600" algn="l">
              <a:lnSpc>
                <a:spcPct val="150000"/>
              </a:lnSpc>
              <a:buClr>
                <a:srgbClr val="335D98"/>
              </a:buClr>
              <a:buFont typeface="+mj-lt"/>
              <a:buAutoNum type="arabicPeriod"/>
            </a:pPr>
            <a:r>
              <a:rPr lang="fr-CA" sz="1400" dirty="0" err="1">
                <a:solidFill>
                  <a:schemeClr val="tx1">
                    <a:lumMod val="95000"/>
                    <a:lumOff val="5000"/>
                  </a:schemeClr>
                </a:solidFill>
                <a:latin typeface="Gill Sans MT" panose="020B0502020104020203" pitchFamily="34" charset="0"/>
              </a:rPr>
              <a:t>Eurich</a:t>
            </a:r>
            <a:r>
              <a:rPr lang="fr-CA" sz="1400" dirty="0">
                <a:solidFill>
                  <a:schemeClr val="tx1">
                    <a:lumMod val="95000"/>
                    <a:lumOff val="5000"/>
                  </a:schemeClr>
                </a:solidFill>
                <a:latin typeface="Gill Sans MT" panose="020B0502020104020203" pitchFamily="34" charset="0"/>
              </a:rPr>
              <a:t> DT, et al. </a:t>
            </a:r>
            <a:r>
              <a:rPr lang="fr-CA" sz="1400" i="1" dirty="0" err="1">
                <a:solidFill>
                  <a:schemeClr val="tx1">
                    <a:lumMod val="95000"/>
                    <a:lumOff val="5000"/>
                  </a:schemeClr>
                </a:solidFill>
                <a:latin typeface="Gill Sans MT" panose="020B0502020104020203" pitchFamily="34" charset="0"/>
              </a:rPr>
              <a:t>Circ</a:t>
            </a:r>
            <a:r>
              <a:rPr lang="fr-CA" sz="1400" i="1" dirty="0">
                <a:solidFill>
                  <a:schemeClr val="tx1">
                    <a:lumMod val="95000"/>
                    <a:lumOff val="5000"/>
                  </a:schemeClr>
                </a:solidFill>
                <a:latin typeface="Gill Sans MT" panose="020B0502020104020203" pitchFamily="34" charset="0"/>
              </a:rPr>
              <a:t> </a:t>
            </a:r>
            <a:r>
              <a:rPr lang="fr-CA" sz="1400" i="1" dirty="0" err="1">
                <a:solidFill>
                  <a:schemeClr val="tx1">
                    <a:lumMod val="95000"/>
                    <a:lumOff val="5000"/>
                  </a:schemeClr>
                </a:solidFill>
                <a:latin typeface="Gill Sans MT" panose="020B0502020104020203" pitchFamily="34" charset="0"/>
              </a:rPr>
              <a:t>Heart</a:t>
            </a:r>
            <a:r>
              <a:rPr lang="fr-CA" sz="1400" i="1" dirty="0">
                <a:solidFill>
                  <a:schemeClr val="tx1">
                    <a:lumMod val="95000"/>
                    <a:lumOff val="5000"/>
                  </a:schemeClr>
                </a:solidFill>
                <a:latin typeface="Gill Sans MT" panose="020B0502020104020203" pitchFamily="34" charset="0"/>
              </a:rPr>
              <a:t> Fail.</a:t>
            </a:r>
            <a:r>
              <a:rPr lang="fr-CA" sz="1400" dirty="0">
                <a:solidFill>
                  <a:schemeClr val="tx1">
                    <a:lumMod val="95000"/>
                    <a:lumOff val="5000"/>
                  </a:schemeClr>
                </a:solidFill>
                <a:latin typeface="Gill Sans MT" panose="020B0502020104020203" pitchFamily="34" charset="0"/>
              </a:rPr>
              <a:t> 2013;6(3):395-402.</a:t>
            </a:r>
            <a:endParaRPr lang="en-CA" sz="1400" dirty="0">
              <a:solidFill>
                <a:schemeClr val="tx1">
                  <a:lumMod val="95000"/>
                  <a:lumOff val="5000"/>
                </a:schemeClr>
              </a:solidFill>
              <a:latin typeface="Gill Sans MT" panose="020B0502020104020203" pitchFamily="34" charset="0"/>
            </a:endParaRPr>
          </a:p>
          <a:p>
            <a:pPr marL="228600" indent="-228600" algn="l">
              <a:lnSpc>
                <a:spcPct val="150000"/>
              </a:lnSpc>
              <a:buClr>
                <a:srgbClr val="335D98"/>
              </a:buClr>
              <a:buFont typeface="+mj-lt"/>
              <a:buAutoNum type="arabicPeriod"/>
            </a:pPr>
            <a:r>
              <a:rPr lang="fr-CA" sz="1400" dirty="0" err="1">
                <a:solidFill>
                  <a:schemeClr val="tx1">
                    <a:lumMod val="95000"/>
                    <a:lumOff val="5000"/>
                  </a:schemeClr>
                </a:solidFill>
                <a:latin typeface="Gill Sans MT" panose="020B0502020104020203" pitchFamily="34" charset="0"/>
              </a:rPr>
              <a:t>Zelniker</a:t>
            </a:r>
            <a:r>
              <a:rPr lang="fr-CA" sz="1400" dirty="0">
                <a:solidFill>
                  <a:schemeClr val="tx1">
                    <a:lumMod val="95000"/>
                    <a:lumOff val="5000"/>
                  </a:schemeClr>
                </a:solidFill>
                <a:latin typeface="Gill Sans MT" panose="020B0502020104020203" pitchFamily="34" charset="0"/>
              </a:rPr>
              <a:t> TA, et al. </a:t>
            </a:r>
            <a:r>
              <a:rPr lang="fr-CA" sz="1400" i="1" dirty="0">
                <a:solidFill>
                  <a:schemeClr val="tx1">
                    <a:lumMod val="95000"/>
                    <a:lumOff val="5000"/>
                  </a:schemeClr>
                </a:solidFill>
                <a:latin typeface="Gill Sans MT" panose="020B0502020104020203" pitchFamily="34" charset="0"/>
              </a:rPr>
              <a:t>Lancet.</a:t>
            </a:r>
            <a:r>
              <a:rPr lang="fr-CA" sz="1400" dirty="0">
                <a:solidFill>
                  <a:schemeClr val="tx1">
                    <a:lumMod val="95000"/>
                    <a:lumOff val="5000"/>
                  </a:schemeClr>
                </a:solidFill>
                <a:latin typeface="Gill Sans MT" panose="020B0502020104020203" pitchFamily="34" charset="0"/>
              </a:rPr>
              <a:t> 2019;393(10166):31-39.</a:t>
            </a:r>
            <a:endParaRPr lang="en-CA" sz="1400" dirty="0">
              <a:solidFill>
                <a:schemeClr val="tx1">
                  <a:lumMod val="95000"/>
                  <a:lumOff val="5000"/>
                </a:schemeClr>
              </a:solidFill>
              <a:latin typeface="Gill Sans MT" panose="020B0502020104020203" pitchFamily="34" charset="0"/>
            </a:endParaRPr>
          </a:p>
          <a:p>
            <a:pPr marL="228600" indent="-228600" algn="l">
              <a:lnSpc>
                <a:spcPct val="150000"/>
              </a:lnSpc>
              <a:buClr>
                <a:srgbClr val="335D98"/>
              </a:buClr>
              <a:buFont typeface="+mj-lt"/>
              <a:buAutoNum type="arabicPeriod"/>
            </a:pPr>
            <a:r>
              <a:rPr lang="fr-CA" sz="1400" dirty="0" err="1">
                <a:solidFill>
                  <a:schemeClr val="tx1">
                    <a:lumMod val="95000"/>
                    <a:lumOff val="5000"/>
                  </a:schemeClr>
                </a:solidFill>
                <a:latin typeface="Gill Sans MT" panose="020B0502020104020203" pitchFamily="34" charset="0"/>
              </a:rPr>
              <a:t>Genuardi</a:t>
            </a:r>
            <a:r>
              <a:rPr lang="fr-CA" sz="1400" dirty="0">
                <a:solidFill>
                  <a:schemeClr val="tx1">
                    <a:lumMod val="95000"/>
                    <a:lumOff val="5000"/>
                  </a:schemeClr>
                </a:solidFill>
                <a:latin typeface="Gill Sans MT" panose="020B0502020104020203" pitchFamily="34" charset="0"/>
              </a:rPr>
              <a:t> MV, et al. </a:t>
            </a:r>
            <a:r>
              <a:rPr lang="fr-CA" sz="1400" i="1" dirty="0" err="1">
                <a:solidFill>
                  <a:schemeClr val="tx1">
                    <a:lumMod val="95000"/>
                    <a:lumOff val="5000"/>
                  </a:schemeClr>
                </a:solidFill>
                <a:latin typeface="Gill Sans MT" panose="020B0502020104020203" pitchFamily="34" charset="0"/>
              </a:rPr>
              <a:t>Ther</a:t>
            </a:r>
            <a:r>
              <a:rPr lang="fr-CA" sz="1400" i="1" dirty="0">
                <a:solidFill>
                  <a:schemeClr val="tx1">
                    <a:lumMod val="95000"/>
                    <a:lumOff val="5000"/>
                  </a:schemeClr>
                </a:solidFill>
                <a:latin typeface="Gill Sans MT" panose="020B0502020104020203" pitchFamily="34" charset="0"/>
              </a:rPr>
              <a:t> Adv </a:t>
            </a:r>
            <a:r>
              <a:rPr lang="fr-CA" sz="1400" i="1" dirty="0" err="1">
                <a:solidFill>
                  <a:schemeClr val="tx1">
                    <a:lumMod val="95000"/>
                    <a:lumOff val="5000"/>
                  </a:schemeClr>
                </a:solidFill>
                <a:latin typeface="Gill Sans MT" panose="020B0502020104020203" pitchFamily="34" charset="0"/>
              </a:rPr>
              <a:t>Cardiovasc</a:t>
            </a:r>
            <a:r>
              <a:rPr lang="fr-CA" sz="1400" i="1" dirty="0">
                <a:solidFill>
                  <a:schemeClr val="tx1">
                    <a:lumMod val="95000"/>
                    <a:lumOff val="5000"/>
                  </a:schemeClr>
                </a:solidFill>
                <a:latin typeface="Gill Sans MT" panose="020B0502020104020203" pitchFamily="34" charset="0"/>
              </a:rPr>
              <a:t> Dis.</a:t>
            </a:r>
            <a:r>
              <a:rPr lang="fr-CA" sz="1400" dirty="0">
                <a:solidFill>
                  <a:schemeClr val="tx1">
                    <a:lumMod val="95000"/>
                    <a:lumOff val="5000"/>
                  </a:schemeClr>
                </a:solidFill>
                <a:latin typeface="Gill Sans MT" panose="020B0502020104020203" pitchFamily="34" charset="0"/>
              </a:rPr>
              <a:t> 2021;15:17539447211002678.</a:t>
            </a:r>
            <a:endParaRPr lang="fr-CA" sz="1400" dirty="0">
              <a:solidFill>
                <a:srgbClr val="FF0000"/>
              </a:solidFill>
              <a:latin typeface="Gill Sans MT" panose="020B0502020104020203" pitchFamily="34" charset="0"/>
            </a:endParaRPr>
          </a:p>
        </p:txBody>
      </p:sp>
      <p:sp>
        <p:nvSpPr>
          <p:cNvPr id="19" name="TextBox 18">
            <a:extLst>
              <a:ext uri="{FF2B5EF4-FFF2-40B4-BE49-F238E27FC236}">
                <a16:creationId xmlns:a16="http://schemas.microsoft.com/office/drawing/2014/main" id="{7F1DD361-5646-4BEA-86D6-4F5581C9D478}"/>
              </a:ext>
            </a:extLst>
          </p:cNvPr>
          <p:cNvSpPr txBox="1"/>
          <p:nvPr/>
        </p:nvSpPr>
        <p:spPr>
          <a:xfrm>
            <a:off x="6598920" y="2151948"/>
            <a:ext cx="6212376" cy="2639633"/>
          </a:xfrm>
          <a:prstGeom prst="rect">
            <a:avLst/>
          </a:prstGeom>
          <a:noFill/>
        </p:spPr>
        <p:txBody>
          <a:bodyPr wrap="square">
            <a:spAutoFit/>
          </a:bodyPr>
          <a:lstStyle/>
          <a:p>
            <a:pPr>
              <a:lnSpc>
                <a:spcPct val="150000"/>
              </a:lnSpc>
            </a:pPr>
            <a:r>
              <a:rPr lang="fr-CA" sz="1400" dirty="0">
                <a:solidFill>
                  <a:srgbClr val="335D98"/>
                </a:solidFill>
                <a:latin typeface="Gill Sans MT" panose="020B0502020104020203" pitchFamily="34" charset="0"/>
              </a:rPr>
              <a:t>10. </a:t>
            </a:r>
            <a:r>
              <a:rPr lang="fr-CA" sz="1400" dirty="0" err="1">
                <a:solidFill>
                  <a:schemeClr val="tx1">
                    <a:lumMod val="95000"/>
                    <a:lumOff val="5000"/>
                  </a:schemeClr>
                </a:solidFill>
                <a:latin typeface="Gill Sans MT" panose="020B0502020104020203" pitchFamily="34" charset="0"/>
              </a:rPr>
              <a:t>Monami</a:t>
            </a:r>
            <a:r>
              <a:rPr lang="fr-CA" sz="1400" dirty="0">
                <a:solidFill>
                  <a:schemeClr val="tx1">
                    <a:lumMod val="95000"/>
                    <a:lumOff val="5000"/>
                  </a:schemeClr>
                </a:solidFill>
                <a:latin typeface="Gill Sans MT" panose="020B0502020104020203" pitchFamily="34" charset="0"/>
              </a:rPr>
              <a:t> M, et al. </a:t>
            </a:r>
            <a:r>
              <a:rPr lang="fr-CA" sz="1400" i="1" dirty="0" err="1">
                <a:solidFill>
                  <a:schemeClr val="tx1">
                    <a:lumMod val="95000"/>
                    <a:lumOff val="5000"/>
                  </a:schemeClr>
                </a:solidFill>
                <a:latin typeface="Gill Sans MT" panose="020B0502020104020203" pitchFamily="34" charset="0"/>
              </a:rPr>
              <a:t>Nutr</a:t>
            </a:r>
            <a:r>
              <a:rPr lang="fr-CA" sz="1400" i="1" dirty="0">
                <a:solidFill>
                  <a:schemeClr val="tx1">
                    <a:lumMod val="95000"/>
                    <a:lumOff val="5000"/>
                  </a:schemeClr>
                </a:solidFill>
                <a:latin typeface="Gill Sans MT" panose="020B0502020104020203" pitchFamily="34" charset="0"/>
              </a:rPr>
              <a:t> </a:t>
            </a:r>
            <a:r>
              <a:rPr lang="fr-CA" sz="1400" i="1" dirty="0" err="1">
                <a:solidFill>
                  <a:schemeClr val="tx1">
                    <a:lumMod val="95000"/>
                    <a:lumOff val="5000"/>
                  </a:schemeClr>
                </a:solidFill>
                <a:latin typeface="Gill Sans MT" panose="020B0502020104020203" pitchFamily="34" charset="0"/>
              </a:rPr>
              <a:t>Metab</a:t>
            </a:r>
            <a:r>
              <a:rPr lang="fr-CA" sz="1400" i="1" dirty="0">
                <a:solidFill>
                  <a:schemeClr val="tx1">
                    <a:lumMod val="95000"/>
                    <a:lumOff val="5000"/>
                  </a:schemeClr>
                </a:solidFill>
                <a:latin typeface="Gill Sans MT" panose="020B0502020104020203" pitchFamily="34" charset="0"/>
              </a:rPr>
              <a:t> </a:t>
            </a:r>
            <a:r>
              <a:rPr lang="fr-CA" sz="1400" i="1" dirty="0" err="1">
                <a:solidFill>
                  <a:schemeClr val="tx1">
                    <a:lumMod val="95000"/>
                    <a:lumOff val="5000"/>
                  </a:schemeClr>
                </a:solidFill>
                <a:latin typeface="Gill Sans MT" panose="020B0502020104020203" pitchFamily="34" charset="0"/>
              </a:rPr>
              <a:t>Cardiovasc</a:t>
            </a:r>
            <a:r>
              <a:rPr lang="fr-CA" sz="1400" i="1" dirty="0">
                <a:solidFill>
                  <a:schemeClr val="tx1">
                    <a:lumMod val="95000"/>
                    <a:lumOff val="5000"/>
                  </a:schemeClr>
                </a:solidFill>
                <a:latin typeface="Gill Sans MT" panose="020B0502020104020203" pitchFamily="34" charset="0"/>
              </a:rPr>
              <a:t> Dis.</a:t>
            </a:r>
            <a:r>
              <a:rPr lang="fr-CA" sz="1400" dirty="0">
                <a:solidFill>
                  <a:schemeClr val="tx1">
                    <a:lumMod val="95000"/>
                    <a:lumOff val="5000"/>
                  </a:schemeClr>
                </a:solidFill>
                <a:latin typeface="Gill Sans MT" panose="020B0502020104020203" pitchFamily="34" charset="0"/>
              </a:rPr>
              <a:t> 2014;24(7):689-697.</a:t>
            </a:r>
            <a:endParaRPr lang="en-CA" sz="1400" dirty="0">
              <a:solidFill>
                <a:schemeClr val="tx1">
                  <a:lumMod val="95000"/>
                  <a:lumOff val="5000"/>
                </a:schemeClr>
              </a:solidFill>
              <a:latin typeface="Gill Sans MT" panose="020B0502020104020203" pitchFamily="34" charset="0"/>
            </a:endParaRPr>
          </a:p>
          <a:p>
            <a:pPr>
              <a:lnSpc>
                <a:spcPct val="150000"/>
              </a:lnSpc>
            </a:pPr>
            <a:r>
              <a:rPr lang="fr-CA" sz="1400" dirty="0">
                <a:solidFill>
                  <a:srgbClr val="335D98"/>
                </a:solidFill>
                <a:latin typeface="Gill Sans MT" panose="020B0502020104020203" pitchFamily="34" charset="0"/>
              </a:rPr>
              <a:t>11. </a:t>
            </a:r>
            <a:r>
              <a:rPr lang="fr-CA" sz="1400" dirty="0">
                <a:solidFill>
                  <a:schemeClr val="tx1">
                    <a:lumMod val="95000"/>
                    <a:lumOff val="5000"/>
                  </a:schemeClr>
                </a:solidFill>
                <a:latin typeface="Gill Sans MT" panose="020B0502020104020203" pitchFamily="34" charset="0"/>
              </a:rPr>
              <a:t>McGuire DK, et al. </a:t>
            </a:r>
            <a:r>
              <a:rPr lang="fr-CA" sz="1400" i="1" dirty="0">
                <a:solidFill>
                  <a:schemeClr val="tx1">
                    <a:lumMod val="95000"/>
                    <a:lumOff val="5000"/>
                  </a:schemeClr>
                </a:solidFill>
                <a:latin typeface="Gill Sans MT" panose="020B0502020104020203" pitchFamily="34" charset="0"/>
              </a:rPr>
              <a:t>Circulation.</a:t>
            </a:r>
            <a:r>
              <a:rPr lang="fr-CA" sz="1400" dirty="0">
                <a:solidFill>
                  <a:schemeClr val="tx1">
                    <a:lumMod val="95000"/>
                    <a:lumOff val="5000"/>
                  </a:schemeClr>
                </a:solidFill>
                <a:latin typeface="Gill Sans MT" panose="020B0502020104020203" pitchFamily="34" charset="0"/>
              </a:rPr>
              <a:t> 2019;139(3):351-361.</a:t>
            </a:r>
            <a:endParaRPr lang="en-CA" sz="1400" dirty="0">
              <a:solidFill>
                <a:schemeClr val="tx1">
                  <a:lumMod val="95000"/>
                  <a:lumOff val="5000"/>
                </a:schemeClr>
              </a:solidFill>
              <a:latin typeface="Gill Sans MT" panose="020B0502020104020203" pitchFamily="34" charset="0"/>
            </a:endParaRPr>
          </a:p>
          <a:p>
            <a:pPr algn="l">
              <a:lnSpc>
                <a:spcPct val="150000"/>
              </a:lnSpc>
            </a:pPr>
            <a:r>
              <a:rPr lang="fr-CA" sz="1400" dirty="0">
                <a:solidFill>
                  <a:srgbClr val="335D98"/>
                </a:solidFill>
                <a:latin typeface="Gill Sans MT" panose="020B0502020104020203" pitchFamily="34" charset="0"/>
              </a:rPr>
              <a:t>12. </a:t>
            </a:r>
            <a:r>
              <a:rPr lang="fr-CA" sz="1400" dirty="0">
                <a:solidFill>
                  <a:schemeClr val="tx1">
                    <a:lumMod val="95000"/>
                    <a:lumOff val="5000"/>
                  </a:schemeClr>
                </a:solidFill>
                <a:latin typeface="Gill Sans MT" panose="020B0502020104020203" pitchFamily="34" charset="0"/>
              </a:rPr>
              <a:t>Bethel MA, et al. </a:t>
            </a:r>
            <a:r>
              <a:rPr lang="fr-CA" sz="1400" i="1" dirty="0">
                <a:solidFill>
                  <a:schemeClr val="tx1">
                    <a:lumMod val="95000"/>
                    <a:lumOff val="5000"/>
                  </a:schemeClr>
                </a:solidFill>
                <a:latin typeface="Gill Sans MT" panose="020B0502020104020203" pitchFamily="34" charset="0"/>
              </a:rPr>
              <a:t>Lancet </a:t>
            </a:r>
            <a:r>
              <a:rPr lang="fr-CA" sz="1400" i="1" dirty="0" err="1">
                <a:solidFill>
                  <a:schemeClr val="tx1">
                    <a:lumMod val="95000"/>
                    <a:lumOff val="5000"/>
                  </a:schemeClr>
                </a:solidFill>
                <a:latin typeface="Gill Sans MT" panose="020B0502020104020203" pitchFamily="34" charset="0"/>
              </a:rPr>
              <a:t>Diabetol</a:t>
            </a:r>
            <a:r>
              <a:rPr lang="fr-CA" sz="1400" i="1" dirty="0">
                <a:solidFill>
                  <a:schemeClr val="tx1">
                    <a:lumMod val="95000"/>
                    <a:lumOff val="5000"/>
                  </a:schemeClr>
                </a:solidFill>
                <a:latin typeface="Gill Sans MT" panose="020B0502020104020203" pitchFamily="34" charset="0"/>
              </a:rPr>
              <a:t> </a:t>
            </a:r>
            <a:r>
              <a:rPr lang="fr-CA" sz="1400" i="1" dirty="0" err="1">
                <a:solidFill>
                  <a:schemeClr val="tx1">
                    <a:lumMod val="95000"/>
                    <a:lumOff val="5000"/>
                  </a:schemeClr>
                </a:solidFill>
                <a:latin typeface="Gill Sans MT" panose="020B0502020104020203" pitchFamily="34" charset="0"/>
              </a:rPr>
              <a:t>Endocrinol</a:t>
            </a:r>
            <a:r>
              <a:rPr lang="fr-CA" sz="1400" i="1" dirty="0">
                <a:solidFill>
                  <a:schemeClr val="tx1">
                    <a:lumMod val="95000"/>
                    <a:lumOff val="5000"/>
                  </a:schemeClr>
                </a:solidFill>
                <a:latin typeface="Gill Sans MT" panose="020B0502020104020203" pitchFamily="34" charset="0"/>
              </a:rPr>
              <a:t>.</a:t>
            </a:r>
            <a:r>
              <a:rPr lang="fr-CA" sz="1400" dirty="0">
                <a:solidFill>
                  <a:schemeClr val="tx1">
                    <a:lumMod val="95000"/>
                    <a:lumOff val="5000"/>
                  </a:schemeClr>
                </a:solidFill>
                <a:latin typeface="Gill Sans MT" panose="020B0502020104020203" pitchFamily="34" charset="0"/>
              </a:rPr>
              <a:t> 2018;6(2):105-113.</a:t>
            </a:r>
            <a:endParaRPr lang="en-CA" sz="1400" dirty="0">
              <a:solidFill>
                <a:srgbClr val="FF0000"/>
              </a:solidFill>
              <a:latin typeface="Gill Sans MT" panose="020B0502020104020203" pitchFamily="34" charset="0"/>
            </a:endParaRPr>
          </a:p>
          <a:p>
            <a:pPr algn="l">
              <a:lnSpc>
                <a:spcPct val="150000"/>
              </a:lnSpc>
            </a:pPr>
            <a:r>
              <a:rPr lang="fr-CA" sz="1400" dirty="0">
                <a:solidFill>
                  <a:srgbClr val="335D98"/>
                </a:solidFill>
                <a:latin typeface="Gill Sans MT" panose="020B0502020104020203" pitchFamily="34" charset="0"/>
              </a:rPr>
              <a:t>13. </a:t>
            </a:r>
            <a:r>
              <a:rPr lang="fr-CA" sz="1400" dirty="0">
                <a:solidFill>
                  <a:schemeClr val="tx1">
                    <a:lumMod val="95000"/>
                    <a:lumOff val="5000"/>
                  </a:schemeClr>
                </a:solidFill>
                <a:latin typeface="Gill Sans MT" panose="020B0502020104020203" pitchFamily="34" charset="0"/>
              </a:rPr>
              <a:t>Khan MS, et al. </a:t>
            </a:r>
            <a:r>
              <a:rPr lang="fr-CA" sz="1400" i="1" dirty="0">
                <a:solidFill>
                  <a:schemeClr val="tx1">
                    <a:lumMod val="95000"/>
                    <a:lumOff val="5000"/>
                  </a:schemeClr>
                </a:solidFill>
                <a:latin typeface="Gill Sans MT" panose="020B0502020104020203" pitchFamily="34" charset="0"/>
              </a:rPr>
              <a:t>Circulation.</a:t>
            </a:r>
            <a:r>
              <a:rPr lang="fr-CA" sz="1400" dirty="0">
                <a:solidFill>
                  <a:schemeClr val="tx1">
                    <a:lumMod val="95000"/>
                    <a:lumOff val="5000"/>
                  </a:schemeClr>
                </a:solidFill>
                <a:latin typeface="Gill Sans MT" panose="020B0502020104020203" pitchFamily="34" charset="0"/>
              </a:rPr>
              <a:t> 2020;142(12):1205-1218.</a:t>
            </a:r>
            <a:endParaRPr lang="en-CA" sz="1400" dirty="0">
              <a:solidFill>
                <a:schemeClr val="tx1">
                  <a:lumMod val="95000"/>
                  <a:lumOff val="5000"/>
                </a:schemeClr>
              </a:solidFill>
              <a:latin typeface="Gill Sans MT" panose="020B0502020104020203" pitchFamily="34" charset="0"/>
            </a:endParaRPr>
          </a:p>
          <a:p>
            <a:pPr algn="l">
              <a:lnSpc>
                <a:spcPct val="150000"/>
              </a:lnSpc>
            </a:pPr>
            <a:r>
              <a:rPr lang="en-CA" sz="1400" dirty="0">
                <a:solidFill>
                  <a:srgbClr val="335D98"/>
                </a:solidFill>
                <a:latin typeface="Gill Sans MT" panose="020B0502020104020203" pitchFamily="34" charset="0"/>
              </a:rPr>
              <a:t>14. </a:t>
            </a:r>
            <a:r>
              <a:rPr lang="en-CA" sz="1400" dirty="0">
                <a:solidFill>
                  <a:schemeClr val="tx1">
                    <a:lumMod val="95000"/>
                    <a:lumOff val="5000"/>
                  </a:schemeClr>
                </a:solidFill>
                <a:latin typeface="Gill Sans MT" panose="020B0502020104020203" pitchFamily="34" charset="0"/>
              </a:rPr>
              <a:t>ORIGIN Trial Investigators. </a:t>
            </a:r>
            <a:r>
              <a:rPr lang="en-CA" sz="1400" i="1" dirty="0">
                <a:solidFill>
                  <a:schemeClr val="tx1">
                    <a:lumMod val="95000"/>
                    <a:lumOff val="5000"/>
                  </a:schemeClr>
                </a:solidFill>
                <a:latin typeface="Gill Sans MT" panose="020B0502020104020203" pitchFamily="34" charset="0"/>
              </a:rPr>
              <a:t>N </a:t>
            </a:r>
            <a:r>
              <a:rPr lang="en-CA" sz="1400" i="1" dirty="0" err="1">
                <a:solidFill>
                  <a:schemeClr val="tx1">
                    <a:lumMod val="95000"/>
                    <a:lumOff val="5000"/>
                  </a:schemeClr>
                </a:solidFill>
                <a:latin typeface="Gill Sans MT" panose="020B0502020104020203" pitchFamily="34" charset="0"/>
              </a:rPr>
              <a:t>Engl</a:t>
            </a:r>
            <a:r>
              <a:rPr lang="en-CA" sz="1400" i="1" dirty="0">
                <a:solidFill>
                  <a:schemeClr val="tx1">
                    <a:lumMod val="95000"/>
                    <a:lumOff val="5000"/>
                  </a:schemeClr>
                </a:solidFill>
                <a:latin typeface="Gill Sans MT" panose="020B0502020104020203" pitchFamily="34" charset="0"/>
              </a:rPr>
              <a:t> J Med.</a:t>
            </a:r>
            <a:r>
              <a:rPr lang="en-CA" sz="1400" dirty="0">
                <a:solidFill>
                  <a:schemeClr val="tx1">
                    <a:lumMod val="95000"/>
                    <a:lumOff val="5000"/>
                  </a:schemeClr>
                </a:solidFill>
                <a:latin typeface="Gill Sans MT" panose="020B0502020104020203" pitchFamily="34" charset="0"/>
              </a:rPr>
              <a:t> 2012;367(4):319-328.</a:t>
            </a:r>
          </a:p>
          <a:p>
            <a:pPr algn="l">
              <a:lnSpc>
                <a:spcPct val="150000"/>
              </a:lnSpc>
            </a:pPr>
            <a:r>
              <a:rPr lang="fr-CA" sz="1400" dirty="0">
                <a:solidFill>
                  <a:srgbClr val="335D98"/>
                </a:solidFill>
                <a:latin typeface="Gill Sans MT" panose="020B0502020104020203" pitchFamily="34" charset="0"/>
              </a:rPr>
              <a:t>15. </a:t>
            </a:r>
            <a:r>
              <a:rPr lang="fr-CA" sz="1400" dirty="0" err="1">
                <a:solidFill>
                  <a:schemeClr val="tx1">
                    <a:lumMod val="95000"/>
                    <a:lumOff val="5000"/>
                  </a:schemeClr>
                </a:solidFill>
                <a:latin typeface="Gill Sans MT" panose="020B0502020104020203" pitchFamily="34" charset="0"/>
              </a:rPr>
              <a:t>Roumie</a:t>
            </a:r>
            <a:r>
              <a:rPr lang="fr-CA" sz="1400" dirty="0">
                <a:solidFill>
                  <a:schemeClr val="tx1">
                    <a:lumMod val="95000"/>
                    <a:lumOff val="5000"/>
                  </a:schemeClr>
                </a:solidFill>
                <a:latin typeface="Gill Sans MT" panose="020B0502020104020203" pitchFamily="34" charset="0"/>
              </a:rPr>
              <a:t> CL, et al. </a:t>
            </a:r>
            <a:r>
              <a:rPr lang="en-CA" sz="1400" i="1" dirty="0">
                <a:solidFill>
                  <a:schemeClr val="tx1">
                    <a:lumMod val="95000"/>
                    <a:lumOff val="5000"/>
                  </a:schemeClr>
                </a:solidFill>
                <a:latin typeface="Gill Sans MT" panose="020B0502020104020203" pitchFamily="34" charset="0"/>
              </a:rPr>
              <a:t>J Am Heart Assoc.</a:t>
            </a:r>
            <a:r>
              <a:rPr lang="en-CA" sz="1400" dirty="0">
                <a:solidFill>
                  <a:schemeClr val="tx1">
                    <a:lumMod val="95000"/>
                    <a:lumOff val="5000"/>
                  </a:schemeClr>
                </a:solidFill>
                <a:latin typeface="Gill Sans MT" panose="020B0502020104020203" pitchFamily="34" charset="0"/>
              </a:rPr>
              <a:t> 2017;6(4):e005379.</a:t>
            </a:r>
          </a:p>
          <a:p>
            <a:pPr algn="l">
              <a:lnSpc>
                <a:spcPct val="150000"/>
              </a:lnSpc>
            </a:pPr>
            <a:r>
              <a:rPr lang="en-CA" sz="1400" dirty="0">
                <a:solidFill>
                  <a:srgbClr val="335D98"/>
                </a:solidFill>
                <a:latin typeface="Gill Sans MT" panose="020B0502020104020203" pitchFamily="34" charset="0"/>
              </a:rPr>
              <a:t>16. </a:t>
            </a:r>
            <a:r>
              <a:rPr lang="en-CA" sz="1400" dirty="0">
                <a:solidFill>
                  <a:schemeClr val="tx1">
                    <a:lumMod val="95000"/>
                    <a:lumOff val="5000"/>
                  </a:schemeClr>
                </a:solidFill>
                <a:latin typeface="Gill Sans MT" panose="020B0502020104020203" pitchFamily="34" charset="0"/>
              </a:rPr>
              <a:t>Yancy CW, et al. </a:t>
            </a:r>
            <a:r>
              <a:rPr lang="fr-CA" sz="1400" i="1" dirty="0">
                <a:solidFill>
                  <a:schemeClr val="tx1">
                    <a:lumMod val="95000"/>
                    <a:lumOff val="5000"/>
                  </a:schemeClr>
                </a:solidFill>
                <a:latin typeface="Gill Sans MT" panose="020B0502020104020203" pitchFamily="34" charset="0"/>
              </a:rPr>
              <a:t>Circulation</a:t>
            </a:r>
            <a:r>
              <a:rPr lang="fr-CA" sz="1400" dirty="0">
                <a:solidFill>
                  <a:schemeClr val="tx1">
                    <a:lumMod val="95000"/>
                    <a:lumOff val="5000"/>
                  </a:schemeClr>
                </a:solidFill>
                <a:latin typeface="Gill Sans MT" panose="020B0502020104020203" pitchFamily="34" charset="0"/>
              </a:rPr>
              <a:t>. 2013;128(16):e240-e327.</a:t>
            </a:r>
            <a:endParaRPr lang="en-CA" sz="1400" dirty="0">
              <a:solidFill>
                <a:srgbClr val="FF0000"/>
              </a:solidFill>
              <a:latin typeface="Gill Sans MT" panose="020B0502020104020203" pitchFamily="34" charset="0"/>
            </a:endParaRPr>
          </a:p>
          <a:p>
            <a:pPr algn="l">
              <a:lnSpc>
                <a:spcPct val="150000"/>
              </a:lnSpc>
            </a:pPr>
            <a:r>
              <a:rPr lang="fr-CA" sz="1400" dirty="0">
                <a:solidFill>
                  <a:srgbClr val="335D98"/>
                </a:solidFill>
                <a:latin typeface="Gill Sans MT" panose="020B0502020104020203" pitchFamily="34" charset="0"/>
              </a:rPr>
              <a:t>17. </a:t>
            </a:r>
            <a:r>
              <a:rPr lang="fr-CA" sz="1400" dirty="0" err="1">
                <a:solidFill>
                  <a:schemeClr val="tx1">
                    <a:lumMod val="95000"/>
                    <a:lumOff val="5000"/>
                  </a:schemeClr>
                </a:solidFill>
                <a:latin typeface="Gill Sans MT" panose="020B0502020104020203" pitchFamily="34" charset="0"/>
              </a:rPr>
              <a:t>Turnbull</a:t>
            </a:r>
            <a:r>
              <a:rPr lang="fr-CA" sz="1400" dirty="0">
                <a:solidFill>
                  <a:schemeClr val="tx1">
                    <a:lumMod val="95000"/>
                    <a:lumOff val="5000"/>
                  </a:schemeClr>
                </a:solidFill>
                <a:latin typeface="Gill Sans MT" panose="020B0502020104020203" pitchFamily="34" charset="0"/>
              </a:rPr>
              <a:t> FM, et al. </a:t>
            </a:r>
            <a:r>
              <a:rPr lang="fr-CA" sz="1400" i="1" dirty="0" err="1">
                <a:solidFill>
                  <a:schemeClr val="tx1">
                    <a:lumMod val="95000"/>
                    <a:lumOff val="5000"/>
                  </a:schemeClr>
                </a:solidFill>
                <a:latin typeface="Gill Sans MT" panose="020B0502020104020203" pitchFamily="34" charset="0"/>
              </a:rPr>
              <a:t>Diabetologia</a:t>
            </a:r>
            <a:r>
              <a:rPr lang="fr-CA" sz="1400" i="1" dirty="0">
                <a:solidFill>
                  <a:schemeClr val="tx1">
                    <a:lumMod val="95000"/>
                    <a:lumOff val="5000"/>
                  </a:schemeClr>
                </a:solidFill>
                <a:latin typeface="Gill Sans MT" panose="020B0502020104020203" pitchFamily="34" charset="0"/>
              </a:rPr>
              <a:t>.</a:t>
            </a:r>
            <a:r>
              <a:rPr lang="fr-CA" sz="1400" dirty="0">
                <a:solidFill>
                  <a:schemeClr val="tx1">
                    <a:lumMod val="95000"/>
                    <a:lumOff val="5000"/>
                  </a:schemeClr>
                </a:solidFill>
                <a:latin typeface="Gill Sans MT" panose="020B0502020104020203" pitchFamily="34" charset="0"/>
              </a:rPr>
              <a:t> 2009;52(11):2288-2298.</a:t>
            </a:r>
            <a:endParaRPr lang="en-CA" sz="1400" dirty="0">
              <a:solidFill>
                <a:schemeClr val="tx1">
                  <a:lumMod val="95000"/>
                  <a:lumOff val="5000"/>
                </a:schemeClr>
              </a:solidFill>
              <a:latin typeface="Gill Sans MT" panose="020B0502020104020203" pitchFamily="34" charset="0"/>
            </a:endParaRPr>
          </a:p>
        </p:txBody>
      </p:sp>
    </p:spTree>
    <p:extLst>
      <p:ext uri="{BB962C8B-B14F-4D97-AF65-F5344CB8AC3E}">
        <p14:creationId xmlns:p14="http://schemas.microsoft.com/office/powerpoint/2010/main" val="409863043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8E098E5B22C5C4F93A7E2A6E993380D" ma:contentTypeVersion="13" ma:contentTypeDescription="Create a new document." ma:contentTypeScope="" ma:versionID="b9c118fe523a0089d7a9845896e7839b">
  <xsd:schema xmlns:xsd="http://www.w3.org/2001/XMLSchema" xmlns:xs="http://www.w3.org/2001/XMLSchema" xmlns:p="http://schemas.microsoft.com/office/2006/metadata/properties" xmlns:ns2="67d89951-30ed-45b1-9611-409dde48e5f4" xmlns:ns3="d75f5bd8-82c7-4a1c-acc5-6147a7c5e9ce" targetNamespace="http://schemas.microsoft.com/office/2006/metadata/properties" ma:root="true" ma:fieldsID="aad98c4d2c52804a9a50c323ff23dfeb" ns2:_="" ns3:_="">
    <xsd:import namespace="67d89951-30ed-45b1-9611-409dde48e5f4"/>
    <xsd:import namespace="d75f5bd8-82c7-4a1c-acc5-6147a7c5e9c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d89951-30ed-45b1-9611-409dde48e5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75f5bd8-82c7-4a1c-acc5-6147a7c5e9c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BDA48C-388C-45D6-87CB-E5940595959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25839FD-4F21-4B8B-8129-6BD500A88FB4}">
  <ds:schemaRefs>
    <ds:schemaRef ds:uri="http://schemas.microsoft.com/sharepoint/v3/contenttype/forms"/>
  </ds:schemaRefs>
</ds:datastoreItem>
</file>

<file path=customXml/itemProps3.xml><?xml version="1.0" encoding="utf-8"?>
<ds:datastoreItem xmlns:ds="http://schemas.openxmlformats.org/officeDocument/2006/customXml" ds:itemID="{15F60D81-A9EA-4720-9394-5C6EB9BE3D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d89951-30ed-45b1-9611-409dde48e5f4"/>
    <ds:schemaRef ds:uri="d75f5bd8-82c7-4a1c-acc5-6147a7c5e9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1155</TotalTime>
  <Words>1177</Words>
  <Application>Microsoft Office PowerPoint</Application>
  <PresentationFormat>Widescreen</PresentationFormat>
  <Paragraphs>186</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vt:lpstr>
      <vt:lpstr>Calibri</vt:lpstr>
      <vt:lpstr>Calibri Light</vt:lpstr>
      <vt:lpstr>Courier New</vt:lpstr>
      <vt:lpstr>Gill Sans MT</vt:lpstr>
      <vt:lpstr>Thème Office</vt:lpstr>
      <vt:lpstr>Highlights from ACC 2021  Virtua – May 15-17, 2021</vt:lpstr>
      <vt:lpstr>Heart Failure (HF) in Patients with Diabetes: Prevention</vt:lpstr>
      <vt:lpstr>PowerPoint Presentation</vt:lpstr>
      <vt:lpstr>Heart Failure (HF) in Patients with Diabetes: Management</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Heart Failure (HF) in Diabetic Patients:  Prevention and Management</dc:title>
  <dc:creator>Olivier Fontaine</dc:creator>
  <cp:lastModifiedBy>Nikita Arora</cp:lastModifiedBy>
  <cp:revision>93</cp:revision>
  <dcterms:created xsi:type="dcterms:W3CDTF">2021-09-08T19:12:07Z</dcterms:created>
  <dcterms:modified xsi:type="dcterms:W3CDTF">2021-11-18T20:34:58Z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0x01010028E098E5B22C5C4F93A7E2A6E993380D</vt:lpwstr>
  </property>
</Properties>
</file>