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73" r:id="rId2"/>
  </p:sldMasterIdLst>
  <p:notesMasterIdLst>
    <p:notesMasterId r:id="rId47"/>
  </p:notesMasterIdLst>
  <p:sldIdLst>
    <p:sldId id="309" r:id="rId3"/>
    <p:sldId id="457" r:id="rId4"/>
    <p:sldId id="432" r:id="rId5"/>
    <p:sldId id="420" r:id="rId6"/>
    <p:sldId id="346" r:id="rId7"/>
    <p:sldId id="345" r:id="rId8"/>
    <p:sldId id="347" r:id="rId9"/>
    <p:sldId id="349" r:id="rId10"/>
    <p:sldId id="454" r:id="rId11"/>
    <p:sldId id="455" r:id="rId12"/>
    <p:sldId id="350" r:id="rId13"/>
    <p:sldId id="354" r:id="rId14"/>
    <p:sldId id="360" r:id="rId15"/>
    <p:sldId id="361" r:id="rId16"/>
    <p:sldId id="381" r:id="rId17"/>
    <p:sldId id="382" r:id="rId18"/>
    <p:sldId id="422" r:id="rId19"/>
    <p:sldId id="423" r:id="rId20"/>
    <p:sldId id="433" r:id="rId21"/>
    <p:sldId id="391" r:id="rId22"/>
    <p:sldId id="434" r:id="rId23"/>
    <p:sldId id="435" r:id="rId24"/>
    <p:sldId id="437" r:id="rId25"/>
    <p:sldId id="351" r:id="rId26"/>
    <p:sldId id="359" r:id="rId27"/>
    <p:sldId id="441" r:id="rId28"/>
    <p:sldId id="379" r:id="rId29"/>
    <p:sldId id="442" r:id="rId30"/>
    <p:sldId id="366" r:id="rId31"/>
    <p:sldId id="367" r:id="rId32"/>
    <p:sldId id="378" r:id="rId33"/>
    <p:sldId id="443" r:id="rId34"/>
    <p:sldId id="396" r:id="rId35"/>
    <p:sldId id="444" r:id="rId36"/>
    <p:sldId id="445" r:id="rId37"/>
    <p:sldId id="388" r:id="rId38"/>
    <p:sldId id="446" r:id="rId39"/>
    <p:sldId id="451" r:id="rId40"/>
    <p:sldId id="447" r:id="rId41"/>
    <p:sldId id="456" r:id="rId42"/>
    <p:sldId id="448" r:id="rId43"/>
    <p:sldId id="453" r:id="rId44"/>
    <p:sldId id="458" r:id="rId45"/>
    <p:sldId id="419" r:id="rId4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yn Gall Casey" initials="CGC" lastIdx="4" clrIdx="0">
    <p:extLst>
      <p:ext uri="{19B8F6BF-5375-455C-9EA6-DF929625EA0E}">
        <p15:presenceInfo xmlns:p15="http://schemas.microsoft.com/office/powerpoint/2012/main" userId="S::gallcasey@ccs.ca::3a450f04-46b2-44b0-b785-4f1db60eb51c" providerId="AD"/>
      </p:ext>
    </p:extLst>
  </p:cmAuthor>
  <p:cmAuthor id="2" name="Christianna Brooks" initials="CB" lastIdx="2" clrIdx="1">
    <p:extLst>
      <p:ext uri="{19B8F6BF-5375-455C-9EA6-DF929625EA0E}">
        <p15:presenceInfo xmlns:p15="http://schemas.microsoft.com/office/powerpoint/2012/main" userId="Christianna Brook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3A45"/>
    <a:srgbClr val="6FAA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54" autoAdjust="0"/>
  </p:normalViewPr>
  <p:slideViewPr>
    <p:cSldViewPr>
      <p:cViewPr varScale="1">
        <p:scale>
          <a:sx n="78" d="100"/>
          <a:sy n="78" d="100"/>
        </p:scale>
        <p:origin x="438"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895595316"/>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36432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97607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3229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8451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30929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78076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10116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PIONEER open label extension (ref) evaluated the clinical course of patients in the PIONEER-HF study who were initiated on sacubitril-valsartan in-hospital as well as those who were switched from enalapril to sacubitril-valsartan at week 8 of the trial protocol and followed up for an additional 4 weeks.  For patients continuing sacubitril-valsartan through weeks 8 to 12 of the study protocol, a further 17.2% reduction in NT-</a:t>
            </a:r>
            <a:r>
              <a:rPr lang="en-CA" sz="1200" kern="1200" dirty="0" err="1">
                <a:solidFill>
                  <a:schemeClr val="tx1"/>
                </a:solidFill>
                <a:effectLst/>
                <a:latin typeface="+mn-lt"/>
                <a:ea typeface="+mn-ea"/>
                <a:cs typeface="+mn-cs"/>
              </a:rPr>
              <a:t>proBNP</a:t>
            </a:r>
            <a:r>
              <a:rPr lang="en-CA" sz="1200" kern="1200" dirty="0">
                <a:solidFill>
                  <a:schemeClr val="tx1"/>
                </a:solidFill>
                <a:effectLst/>
                <a:latin typeface="+mn-lt"/>
                <a:ea typeface="+mn-ea"/>
                <a:cs typeface="+mn-cs"/>
              </a:rPr>
              <a:t> was observed; for patients switching from enalapril to sacubitril-valsartan at 8 weeks, a more significant 37.4% decline in NT-</a:t>
            </a:r>
            <a:r>
              <a:rPr lang="en-CA" sz="1200" kern="1200" dirty="0" err="1">
                <a:solidFill>
                  <a:schemeClr val="tx1"/>
                </a:solidFill>
                <a:effectLst/>
                <a:latin typeface="+mn-lt"/>
                <a:ea typeface="+mn-ea"/>
                <a:cs typeface="+mn-cs"/>
              </a:rPr>
              <a:t>proBNP</a:t>
            </a:r>
            <a:r>
              <a:rPr lang="en-CA" sz="1200" kern="1200" dirty="0">
                <a:solidFill>
                  <a:schemeClr val="tx1"/>
                </a:solidFill>
                <a:effectLst/>
                <a:latin typeface="+mn-lt"/>
                <a:ea typeface="+mn-ea"/>
                <a:cs typeface="+mn-cs"/>
              </a:rPr>
              <a:t> was seen over the following 4 weeks.  An additional key overall finding in this phase of the study was that patients initiated on the ARNI therapy in-hospital had a lower incidence of subsequent HF hospitalization or cardiovascular mortality through the entire 12-week trial period compared to patients converted to ARNI after the first 8 weeks (13.0% vs 18.1%, p=0.03).  </a:t>
            </a:r>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865693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2033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82503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60248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42113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48474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21073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00217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56934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6173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55095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79433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BB use was approximately</a:t>
            </a:r>
            <a:r>
              <a:rPr lang="en-US" baseline="0" dirty="0"/>
              <a:t> 95%</a:t>
            </a:r>
            <a:endParaRPr lang="en-US" dirty="0"/>
          </a:p>
          <a:p>
            <a:endParaRPr lang="en-US" dirty="0"/>
          </a:p>
        </p:txBody>
      </p:sp>
    </p:spTree>
    <p:extLst>
      <p:ext uri="{BB962C8B-B14F-4D97-AF65-F5344CB8AC3E}">
        <p14:creationId xmlns:p14="http://schemas.microsoft.com/office/powerpoint/2010/main" val="3297619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Even with excellent</a:t>
            </a:r>
            <a:r>
              <a:rPr lang="en-US" baseline="0" dirty="0"/>
              <a:t> utilization of these agents, we see rates of the primary outcome of interest approaching 20% in the DAPA-HF Trial with death from cardiovascular causes greater than 10%</a:t>
            </a:r>
            <a:endParaRPr lang="en-US" dirty="0"/>
          </a:p>
          <a:p>
            <a:endParaRPr lang="en-US" dirty="0"/>
          </a:p>
        </p:txBody>
      </p:sp>
    </p:spTree>
    <p:extLst>
      <p:ext uri="{BB962C8B-B14F-4D97-AF65-F5344CB8AC3E}">
        <p14:creationId xmlns:p14="http://schemas.microsoft.com/office/powerpoint/2010/main" val="231396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13896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472819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en-US" b="0" dirty="0">
                <a:latin typeface="Arial" panose="020B0604020202020204" pitchFamily="34" charset="0"/>
              </a:rPr>
              <a:t>There are clearly opportunities for optimization of GDMT, but in many cases the barriers</a:t>
            </a:r>
            <a:r>
              <a:rPr lang="en-US" altLang="en-US" b="0" baseline="0" dirty="0">
                <a:latin typeface="Arial" panose="020B0604020202020204" pitchFamily="34" charset="0"/>
              </a:rPr>
              <a:t> are not related to therapeutic inertia and there are true physiological limitations to up-titration.</a:t>
            </a:r>
            <a:endParaRPr lang="en-US" altLang="en-US" b="0" dirty="0">
              <a:latin typeface="Arial" panose="020B0604020202020204" pitchFamily="34" charset="0"/>
            </a:endParaRPr>
          </a:p>
        </p:txBody>
      </p:sp>
    </p:spTree>
    <p:extLst>
      <p:ext uri="{BB962C8B-B14F-4D97-AF65-F5344CB8AC3E}">
        <p14:creationId xmlns:p14="http://schemas.microsoft.com/office/powerpoint/2010/main" val="36244921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Gross prescription rates were high for beta-blockers (98.6%), mineralocorticoid receptor antagonist (MRA) (93.4%), vasodilators (90.3%), ICDs (75.1%), and CRT (82.1%) among those eligible, except for ivabradine (46.3%, n = 41)</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Medical records of all patients with </a:t>
            </a:r>
            <a:r>
              <a:rPr lang="en-US" sz="1200" kern="1200" dirty="0" err="1">
                <a:solidFill>
                  <a:schemeClr val="tx1"/>
                </a:solidFill>
                <a:latin typeface="+mn-lt"/>
                <a:ea typeface="+mn-ea"/>
                <a:cs typeface="+mn-cs"/>
              </a:rPr>
              <a:t>HFrEF</a:t>
            </a:r>
            <a:r>
              <a:rPr lang="en-US" sz="1200" kern="1200" dirty="0">
                <a:solidFill>
                  <a:schemeClr val="tx1"/>
                </a:solidFill>
                <a:latin typeface="+mn-lt"/>
                <a:ea typeface="+mn-ea"/>
                <a:cs typeface="+mn-cs"/>
              </a:rPr>
              <a:t> followed for at least 6 months at the authors’ HF clinic (n = 511) allowed for drug optimization and were reviewed regarding the prescription rates of recommended pharmacological agents and devices (implantable cardioverter-defibrillator [ICD] or cardiac resynchronization therapy [CRT]). Then, an algorithm integrating clinical (New York Heart Association [NYHA] functional class, heart rate, blood pressure and biologic parameters (creatinine, serum potassium) based on the inclusion/exclusion criteria of landmark trials guiding these recommendations) was applied for each agent and device to identify potential explanations for treatment gaps.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Gaps in adherence to guidelines exist in specialized HF setting and are mostly explained by limiting physiological factors rather than inertia. </a:t>
            </a:r>
            <a:endParaRPr lang="en-US" dirty="0"/>
          </a:p>
          <a:p>
            <a:endParaRPr lang="en-US" dirty="0"/>
          </a:p>
        </p:txBody>
      </p:sp>
    </p:spTree>
    <p:extLst>
      <p:ext uri="{BB962C8B-B14F-4D97-AF65-F5344CB8AC3E}">
        <p14:creationId xmlns:p14="http://schemas.microsoft.com/office/powerpoint/2010/main" val="13468533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699449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382864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060828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290461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t>Event driven</a:t>
            </a:r>
            <a:r>
              <a:rPr lang="en-US" sz="1200" baseline="0" dirty="0"/>
              <a:t> study that randomized 5050 patients to vericiguat (stepped dose titration) or placebo </a:t>
            </a:r>
          </a:p>
          <a:p>
            <a:endParaRPr lang="en-US" dirty="0"/>
          </a:p>
        </p:txBody>
      </p:sp>
    </p:spTree>
    <p:extLst>
      <p:ext uri="{BB962C8B-B14F-4D97-AF65-F5344CB8AC3E}">
        <p14:creationId xmlns:p14="http://schemas.microsoft.com/office/powerpoint/2010/main" val="27997862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very sick population:</a:t>
            </a:r>
          </a:p>
          <a:p>
            <a:r>
              <a:rPr lang="en-US" dirty="0"/>
              <a:t>About 85% had a hospitalization</a:t>
            </a:r>
            <a:r>
              <a:rPr lang="en-US" baseline="0" dirty="0"/>
              <a:t> in last 6 months (rather than entering the trial on the basis of IV diuretics)</a:t>
            </a:r>
          </a:p>
          <a:p>
            <a:r>
              <a:rPr lang="en-US" baseline="0" dirty="0"/>
              <a:t>40% NYHA III-IV</a:t>
            </a:r>
          </a:p>
          <a:p>
            <a:r>
              <a:rPr lang="en-US" baseline="0" dirty="0"/>
              <a:t>High NP levels</a:t>
            </a:r>
          </a:p>
          <a:p>
            <a:r>
              <a:rPr lang="en-US" baseline="0" dirty="0"/>
              <a:t>EF &lt;30%</a:t>
            </a:r>
          </a:p>
          <a:p>
            <a:br>
              <a:rPr lang="en-US" baseline="0" dirty="0"/>
            </a:br>
            <a:r>
              <a:rPr lang="en-US" baseline="0" dirty="0"/>
              <a:t>Only 60% on triple therapy GDMT but approximately 1/3 had devices</a:t>
            </a:r>
            <a:endParaRPr lang="en-US" dirty="0"/>
          </a:p>
          <a:p>
            <a:endParaRPr lang="en-US" dirty="0"/>
          </a:p>
        </p:txBody>
      </p:sp>
    </p:spTree>
    <p:extLst>
      <p:ext uri="{BB962C8B-B14F-4D97-AF65-F5344CB8AC3E}">
        <p14:creationId xmlns:p14="http://schemas.microsoft.com/office/powerpoint/2010/main" val="37979881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53612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78178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364366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629057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431477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74968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127244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98405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4466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5303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9177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15257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02264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A5494-F4C9-4690-A235-B6B3FDA073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CF84D9-42DE-4CC3-A53F-605D7A1527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BE54CD-F32D-4F6E-8244-C9CE2DC486C3}"/>
              </a:ext>
            </a:extLst>
          </p:cNvPr>
          <p:cNvSpPr>
            <a:spLocks noGrp="1"/>
          </p:cNvSpPr>
          <p:nvPr>
            <p:ph type="dt" sz="half" idx="10"/>
          </p:nvPr>
        </p:nvSpPr>
        <p:spPr/>
        <p:txBody>
          <a:bodyPr/>
          <a:lstStyle/>
          <a:p>
            <a:fld id="{3B707E7A-5C33-4C90-B425-7AF183E50BFC}" type="datetimeFigureOut">
              <a:rPr lang="en-US" smtClean="0"/>
              <a:t>4/26/2021</a:t>
            </a:fld>
            <a:endParaRPr lang="en-US"/>
          </a:p>
        </p:txBody>
      </p:sp>
      <p:sp>
        <p:nvSpPr>
          <p:cNvPr id="5" name="Footer Placeholder 4">
            <a:extLst>
              <a:ext uri="{FF2B5EF4-FFF2-40B4-BE49-F238E27FC236}">
                <a16:creationId xmlns:a16="http://schemas.microsoft.com/office/drawing/2014/main" id="{2C290070-1140-4521-96C8-EFC4AA62FB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64F92A-E2DB-4A51-B597-6491AD91BB4D}"/>
              </a:ext>
            </a:extLst>
          </p:cNvPr>
          <p:cNvSpPr>
            <a:spLocks noGrp="1"/>
          </p:cNvSpPr>
          <p:nvPr>
            <p:ph type="sldNum" sz="quarter" idx="12"/>
          </p:nvPr>
        </p:nvSpPr>
        <p:spPr/>
        <p:txBody>
          <a:bodyPr/>
          <a:lstStyle/>
          <a:p>
            <a:fld id="{22250B4F-F87F-4A41-89A1-72E4B44A6E18}" type="slidenum">
              <a:rPr lang="en-US" smtClean="0"/>
              <a:t>‹#›</a:t>
            </a:fld>
            <a:endParaRPr lang="en-US"/>
          </a:p>
        </p:txBody>
      </p:sp>
      <p:sp>
        <p:nvSpPr>
          <p:cNvPr id="7" name="Rectangle 6">
            <a:extLst>
              <a:ext uri="{FF2B5EF4-FFF2-40B4-BE49-F238E27FC236}">
                <a16:creationId xmlns:a16="http://schemas.microsoft.com/office/drawing/2014/main" id="{C3983442-3FA0-4C3E-8E11-FCD9CAF6B579}"/>
              </a:ext>
            </a:extLst>
          </p:cNvPr>
          <p:cNvSpPr/>
          <p:nvPr userDrawn="1"/>
        </p:nvSpPr>
        <p:spPr>
          <a:xfrm>
            <a:off x="0" y="6337300"/>
            <a:ext cx="12192000" cy="5207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a:extLst>
              <a:ext uri="{FF2B5EF4-FFF2-40B4-BE49-F238E27FC236}">
                <a16:creationId xmlns:a16="http://schemas.microsoft.com/office/drawing/2014/main" id="{11D29A11-355B-416D-A427-1E1A2BCF160B}"/>
              </a:ext>
            </a:extLst>
          </p:cNvPr>
          <p:cNvSpPr/>
          <p:nvPr userDrawn="1"/>
        </p:nvSpPr>
        <p:spPr>
          <a:xfrm>
            <a:off x="0" y="0"/>
            <a:ext cx="12192000" cy="2705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9" name="Picture 8" descr="A picture containing drawing&#10;&#10;Description automatically generated">
            <a:extLst>
              <a:ext uri="{FF2B5EF4-FFF2-40B4-BE49-F238E27FC236}">
                <a16:creationId xmlns:a16="http://schemas.microsoft.com/office/drawing/2014/main" id="{499A3856-6A6B-45B3-99EB-8AC0295F38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76320" y="4981742"/>
            <a:ext cx="2545712" cy="1122166"/>
          </a:xfrm>
          <a:prstGeom prst="rect">
            <a:avLst/>
          </a:prstGeom>
        </p:spPr>
      </p:pic>
    </p:spTree>
    <p:extLst>
      <p:ext uri="{BB962C8B-B14F-4D97-AF65-F5344CB8AC3E}">
        <p14:creationId xmlns:p14="http://schemas.microsoft.com/office/powerpoint/2010/main" val="3944545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02402-0CBA-4D77-8072-7DA981E38C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B9B1C6-8DD4-4367-AE33-D4CD3311AE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0C6487-E377-4514-97EF-BFDE122033E3}"/>
              </a:ext>
            </a:extLst>
          </p:cNvPr>
          <p:cNvSpPr>
            <a:spLocks noGrp="1"/>
          </p:cNvSpPr>
          <p:nvPr>
            <p:ph type="dt" sz="half" idx="10"/>
          </p:nvPr>
        </p:nvSpPr>
        <p:spPr/>
        <p:txBody>
          <a:bodyPr/>
          <a:lstStyle/>
          <a:p>
            <a:fld id="{3B707E7A-5C33-4C90-B425-7AF183E50BFC}" type="datetimeFigureOut">
              <a:rPr lang="en-US" smtClean="0"/>
              <a:t>4/26/2021</a:t>
            </a:fld>
            <a:endParaRPr lang="en-US"/>
          </a:p>
        </p:txBody>
      </p:sp>
      <p:sp>
        <p:nvSpPr>
          <p:cNvPr id="5" name="Footer Placeholder 4">
            <a:extLst>
              <a:ext uri="{FF2B5EF4-FFF2-40B4-BE49-F238E27FC236}">
                <a16:creationId xmlns:a16="http://schemas.microsoft.com/office/drawing/2014/main" id="{D2759CDA-2710-4225-AEB6-5C08A89DE7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5D05FC-6954-4D53-B740-9D66F10731F4}"/>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1260572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3215E9-7822-4F4C-94D1-B736516692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BC7000-E170-4BFC-8FF2-45754C707C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3C70A6-9DCC-447B-90D7-357F982EA3CB}"/>
              </a:ext>
            </a:extLst>
          </p:cNvPr>
          <p:cNvSpPr>
            <a:spLocks noGrp="1"/>
          </p:cNvSpPr>
          <p:nvPr>
            <p:ph type="dt" sz="half" idx="10"/>
          </p:nvPr>
        </p:nvSpPr>
        <p:spPr/>
        <p:txBody>
          <a:bodyPr/>
          <a:lstStyle/>
          <a:p>
            <a:fld id="{3B707E7A-5C33-4C90-B425-7AF183E50BFC}" type="datetimeFigureOut">
              <a:rPr lang="en-US" smtClean="0"/>
              <a:t>4/26/2021</a:t>
            </a:fld>
            <a:endParaRPr lang="en-US"/>
          </a:p>
        </p:txBody>
      </p:sp>
      <p:sp>
        <p:nvSpPr>
          <p:cNvPr id="5" name="Footer Placeholder 4">
            <a:extLst>
              <a:ext uri="{FF2B5EF4-FFF2-40B4-BE49-F238E27FC236}">
                <a16:creationId xmlns:a16="http://schemas.microsoft.com/office/drawing/2014/main" id="{D54F9BB0-3FEB-4D0A-8FAE-748FD00F21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1A22F6-A19E-4A93-9003-86C5436B952A}"/>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1932852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id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3EC0FD-C28F-4150-AAF1-8BB501AE21EA}"/>
              </a:ext>
            </a:extLst>
          </p:cNvPr>
          <p:cNvSpPr txBox="1"/>
          <p:nvPr userDrawn="1"/>
        </p:nvSpPr>
        <p:spPr>
          <a:xfrm>
            <a:off x="5819775" y="6562724"/>
            <a:ext cx="1838325" cy="246221"/>
          </a:xfrm>
          <a:prstGeom prst="rect">
            <a:avLst/>
          </a:prstGeom>
          <a:noFill/>
        </p:spPr>
        <p:txBody>
          <a:bodyPr wrap="square" rtlCol="0">
            <a:spAutoFit/>
          </a:bodyPr>
          <a:lstStyle/>
          <a:p>
            <a:pPr algn="ctr"/>
            <a:r>
              <a:rPr lang="en-US" sz="1000" dirty="0"/>
              <a:t>October 24, 2020</a:t>
            </a:r>
          </a:p>
        </p:txBody>
      </p:sp>
      <p:pic>
        <p:nvPicPr>
          <p:cNvPr id="5" name="Picture 2">
            <a:extLst>
              <a:ext uri="{FF2B5EF4-FFF2-40B4-BE49-F238E27FC236}">
                <a16:creationId xmlns:a16="http://schemas.microsoft.com/office/drawing/2014/main" id="{7A2E56C7-6CE0-4D1D-9ED6-24442A71595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00240" y="123986"/>
            <a:ext cx="727619" cy="803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070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FDB5F-6AFC-4905-BCC8-874B4641A25A}"/>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CA" dirty="0"/>
          </a:p>
        </p:txBody>
      </p:sp>
      <p:sp>
        <p:nvSpPr>
          <p:cNvPr id="3" name="Subtitle 2">
            <a:extLst>
              <a:ext uri="{FF2B5EF4-FFF2-40B4-BE49-F238E27FC236}">
                <a16:creationId xmlns:a16="http://schemas.microsoft.com/office/drawing/2014/main" id="{336A7D83-A0DE-4CE3-969A-44E9B7D50A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pic>
        <p:nvPicPr>
          <p:cNvPr id="5" name="Picture 2">
            <a:extLst>
              <a:ext uri="{FF2B5EF4-FFF2-40B4-BE49-F238E27FC236}">
                <a16:creationId xmlns:a16="http://schemas.microsoft.com/office/drawing/2014/main" id="{0FC9DACE-ED16-4B2D-B168-84F5B840CC9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00240" y="123986"/>
            <a:ext cx="727619" cy="8034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38572BE-69D2-41A3-992C-A25A89E5CA3A}"/>
              </a:ext>
            </a:extLst>
          </p:cNvPr>
          <p:cNvSpPr txBox="1"/>
          <p:nvPr userDrawn="1"/>
        </p:nvSpPr>
        <p:spPr>
          <a:xfrm>
            <a:off x="5819775" y="6576579"/>
            <a:ext cx="1838325" cy="246221"/>
          </a:xfrm>
          <a:prstGeom prst="rect">
            <a:avLst/>
          </a:prstGeom>
          <a:noFill/>
        </p:spPr>
        <p:txBody>
          <a:bodyPr wrap="square" rtlCol="0">
            <a:spAutoFit/>
          </a:bodyPr>
          <a:lstStyle/>
          <a:p>
            <a:pPr algn="ctr"/>
            <a:r>
              <a:rPr lang="en-US" sz="1000" dirty="0"/>
              <a:t>October 24, 2020</a:t>
            </a:r>
          </a:p>
        </p:txBody>
      </p:sp>
    </p:spTree>
    <p:extLst>
      <p:ext uri="{BB962C8B-B14F-4D97-AF65-F5344CB8AC3E}">
        <p14:creationId xmlns:p14="http://schemas.microsoft.com/office/powerpoint/2010/main" val="1685307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E219F-E4C8-47EF-A685-D9BD9FB90D3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2A64A05-759F-4760-9FFE-F15E9F028B6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Box 4">
            <a:extLst>
              <a:ext uri="{FF2B5EF4-FFF2-40B4-BE49-F238E27FC236}">
                <a16:creationId xmlns:a16="http://schemas.microsoft.com/office/drawing/2014/main" id="{4E577291-0FA2-4636-AF50-969D568F20F8}"/>
              </a:ext>
            </a:extLst>
          </p:cNvPr>
          <p:cNvSpPr txBox="1"/>
          <p:nvPr userDrawn="1"/>
        </p:nvSpPr>
        <p:spPr>
          <a:xfrm>
            <a:off x="5819775" y="6562724"/>
            <a:ext cx="1838325" cy="246221"/>
          </a:xfrm>
          <a:prstGeom prst="rect">
            <a:avLst/>
          </a:prstGeom>
          <a:noFill/>
        </p:spPr>
        <p:txBody>
          <a:bodyPr wrap="square" rtlCol="0">
            <a:spAutoFit/>
          </a:bodyPr>
          <a:lstStyle/>
          <a:p>
            <a:pPr algn="ctr"/>
            <a:r>
              <a:rPr lang="en-US" sz="1000" dirty="0"/>
              <a:t>October 24, 2020</a:t>
            </a:r>
          </a:p>
        </p:txBody>
      </p:sp>
      <p:pic>
        <p:nvPicPr>
          <p:cNvPr id="7" name="Picture 2">
            <a:extLst>
              <a:ext uri="{FF2B5EF4-FFF2-40B4-BE49-F238E27FC236}">
                <a16:creationId xmlns:a16="http://schemas.microsoft.com/office/drawing/2014/main" id="{ECBB65C3-012F-46BB-98DB-963D8AA6008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00240" y="123986"/>
            <a:ext cx="727619" cy="803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747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083FD-3681-4B63-ABEB-C10D954972A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F2D9CFB-A21E-4671-8A5C-FB8708ACBA3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4786A8D2-41D0-4023-BBFA-03B264E2459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TextBox 5">
            <a:extLst>
              <a:ext uri="{FF2B5EF4-FFF2-40B4-BE49-F238E27FC236}">
                <a16:creationId xmlns:a16="http://schemas.microsoft.com/office/drawing/2014/main" id="{3EF6D016-4829-45C0-B7BE-0FD584B1AAF6}"/>
              </a:ext>
            </a:extLst>
          </p:cNvPr>
          <p:cNvSpPr txBox="1"/>
          <p:nvPr userDrawn="1"/>
        </p:nvSpPr>
        <p:spPr>
          <a:xfrm>
            <a:off x="5819775" y="6562724"/>
            <a:ext cx="1838325" cy="246221"/>
          </a:xfrm>
          <a:prstGeom prst="rect">
            <a:avLst/>
          </a:prstGeom>
          <a:noFill/>
        </p:spPr>
        <p:txBody>
          <a:bodyPr wrap="square" rtlCol="0">
            <a:spAutoFit/>
          </a:bodyPr>
          <a:lstStyle/>
          <a:p>
            <a:pPr algn="ctr"/>
            <a:r>
              <a:rPr lang="en-US" sz="1000" dirty="0"/>
              <a:t>October 24, 2020</a:t>
            </a:r>
          </a:p>
        </p:txBody>
      </p:sp>
      <p:pic>
        <p:nvPicPr>
          <p:cNvPr id="8" name="Picture 2">
            <a:extLst>
              <a:ext uri="{FF2B5EF4-FFF2-40B4-BE49-F238E27FC236}">
                <a16:creationId xmlns:a16="http://schemas.microsoft.com/office/drawing/2014/main" id="{2526EDA2-E0E4-4B7B-A93E-D00188EF846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00240" y="123986"/>
            <a:ext cx="727619" cy="803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745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942A9-4DD2-4D06-92E0-53DF47A76AA4}"/>
              </a:ext>
            </a:extLst>
          </p:cNvPr>
          <p:cNvSpPr>
            <a:spLocks noGrp="1"/>
          </p:cNvSpPr>
          <p:nvPr>
            <p:ph type="title"/>
          </p:nvPr>
        </p:nvSpPr>
        <p:spPr/>
        <p:txBody>
          <a:bodyPr/>
          <a:lstStyle/>
          <a:p>
            <a:r>
              <a:rPr lang="en-US"/>
              <a:t>Click to edit Master title style</a:t>
            </a:r>
            <a:endParaRPr lang="en-CA"/>
          </a:p>
        </p:txBody>
      </p:sp>
      <p:sp>
        <p:nvSpPr>
          <p:cNvPr id="4" name="TextBox 3">
            <a:extLst>
              <a:ext uri="{FF2B5EF4-FFF2-40B4-BE49-F238E27FC236}">
                <a16:creationId xmlns:a16="http://schemas.microsoft.com/office/drawing/2014/main" id="{CB93AA75-C236-4C53-93D7-1F8A82BBDD76}"/>
              </a:ext>
            </a:extLst>
          </p:cNvPr>
          <p:cNvSpPr txBox="1"/>
          <p:nvPr userDrawn="1"/>
        </p:nvSpPr>
        <p:spPr>
          <a:xfrm>
            <a:off x="5819775" y="6562724"/>
            <a:ext cx="1838325" cy="246221"/>
          </a:xfrm>
          <a:prstGeom prst="rect">
            <a:avLst/>
          </a:prstGeom>
          <a:noFill/>
        </p:spPr>
        <p:txBody>
          <a:bodyPr wrap="square" rtlCol="0">
            <a:spAutoFit/>
          </a:bodyPr>
          <a:lstStyle/>
          <a:p>
            <a:pPr algn="ctr"/>
            <a:r>
              <a:rPr lang="en-US" sz="1000" dirty="0"/>
              <a:t>October 24, 2020</a:t>
            </a:r>
          </a:p>
        </p:txBody>
      </p:sp>
      <p:pic>
        <p:nvPicPr>
          <p:cNvPr id="6" name="Picture 2">
            <a:extLst>
              <a:ext uri="{FF2B5EF4-FFF2-40B4-BE49-F238E27FC236}">
                <a16:creationId xmlns:a16="http://schemas.microsoft.com/office/drawing/2014/main" id="{33FEDC63-6AAD-406F-A1F9-F38A91AF01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00240" y="123986"/>
            <a:ext cx="727619" cy="803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463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0F11B4-69D1-4D25-9C79-950C46153646}"/>
              </a:ext>
            </a:extLst>
          </p:cNvPr>
          <p:cNvSpPr txBox="1"/>
          <p:nvPr userDrawn="1"/>
        </p:nvSpPr>
        <p:spPr>
          <a:xfrm>
            <a:off x="5819775" y="6562724"/>
            <a:ext cx="1838325" cy="246221"/>
          </a:xfrm>
          <a:prstGeom prst="rect">
            <a:avLst/>
          </a:prstGeom>
          <a:noFill/>
        </p:spPr>
        <p:txBody>
          <a:bodyPr wrap="square" rtlCol="0">
            <a:spAutoFit/>
          </a:bodyPr>
          <a:lstStyle/>
          <a:p>
            <a:pPr algn="ctr"/>
            <a:r>
              <a:rPr lang="en-US" sz="1000" dirty="0"/>
              <a:t>October 24, 2020</a:t>
            </a:r>
          </a:p>
        </p:txBody>
      </p:sp>
      <p:pic>
        <p:nvPicPr>
          <p:cNvPr id="5" name="Picture 2">
            <a:extLst>
              <a:ext uri="{FF2B5EF4-FFF2-40B4-BE49-F238E27FC236}">
                <a16:creationId xmlns:a16="http://schemas.microsoft.com/office/drawing/2014/main" id="{15C9E843-BABC-4484-90D6-D817BD21ED8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00240" y="123986"/>
            <a:ext cx="727619" cy="803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722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DDC08-DEF2-4DB0-9DF7-EBBFB1C2A580}"/>
              </a:ext>
            </a:extLst>
          </p:cNvPr>
          <p:cNvSpPr>
            <a:spLocks noGrp="1"/>
          </p:cNvSpPr>
          <p:nvPr>
            <p:ph type="title"/>
          </p:nvPr>
        </p:nvSpPr>
        <p:spPr>
          <a:xfrm>
            <a:off x="695400" y="365125"/>
            <a:ext cx="10801200" cy="975643"/>
          </a:xfrm>
        </p:spPr>
        <p:txBody>
          <a:bodyPr>
            <a:normAutofit/>
          </a:bodyPr>
          <a:lstStyle>
            <a:lvl1pPr>
              <a:defRPr sz="4000" b="1">
                <a:latin typeface="Arial Nova Cond" panose="020B0506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FEE70F4-EDB6-4A3D-A9E7-13C4A4F0147F}"/>
              </a:ext>
            </a:extLst>
          </p:cNvPr>
          <p:cNvSpPr>
            <a:spLocks noGrp="1"/>
          </p:cNvSpPr>
          <p:nvPr>
            <p:ph idx="1"/>
          </p:nvPr>
        </p:nvSpPr>
        <p:spPr>
          <a:xfrm>
            <a:off x="695400" y="1484784"/>
            <a:ext cx="10801200" cy="4692179"/>
          </a:xfrm>
        </p:spPr>
        <p:txBody>
          <a:bodyPr/>
          <a:lstStyle>
            <a:lvl1pPr>
              <a:defRPr>
                <a:latin typeface="Arial Nova Cond" panose="020B0506020202020204" pitchFamily="34" charset="0"/>
              </a:defRPr>
            </a:lvl1pPr>
            <a:lvl2pPr>
              <a:defRPr>
                <a:latin typeface="Arial Nova Cond" panose="020B0506020202020204" pitchFamily="34" charset="0"/>
              </a:defRPr>
            </a:lvl2pPr>
            <a:lvl3pPr>
              <a:defRPr>
                <a:latin typeface="Arial Nova Cond" panose="020B0506020202020204" pitchFamily="34" charset="0"/>
              </a:defRPr>
            </a:lvl3pPr>
            <a:lvl4pPr>
              <a:defRPr>
                <a:latin typeface="Arial Nova Cond" panose="020B0506020202020204" pitchFamily="34" charset="0"/>
              </a:defRPr>
            </a:lvl4pPr>
            <a:lvl5pPr>
              <a:defRPr>
                <a:latin typeface="Arial Nova Cond" panose="020B0506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FF56523-78FC-4D37-B6CE-DF284107F58D}"/>
              </a:ext>
            </a:extLst>
          </p:cNvPr>
          <p:cNvSpPr>
            <a:spLocks noGrp="1"/>
          </p:cNvSpPr>
          <p:nvPr>
            <p:ph type="dt" sz="half" idx="10"/>
          </p:nvPr>
        </p:nvSpPr>
        <p:spPr/>
        <p:txBody>
          <a:bodyPr/>
          <a:lstStyle/>
          <a:p>
            <a:fld id="{3B707E7A-5C33-4C90-B425-7AF183E50BFC}" type="datetimeFigureOut">
              <a:rPr lang="en-US" smtClean="0"/>
              <a:t>4/26/2021</a:t>
            </a:fld>
            <a:endParaRPr lang="en-US"/>
          </a:p>
        </p:txBody>
      </p:sp>
      <p:sp>
        <p:nvSpPr>
          <p:cNvPr id="5" name="Footer Placeholder 4">
            <a:extLst>
              <a:ext uri="{FF2B5EF4-FFF2-40B4-BE49-F238E27FC236}">
                <a16:creationId xmlns:a16="http://schemas.microsoft.com/office/drawing/2014/main" id="{FFC69CC9-0BFE-4FF6-9ED0-C228547C39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CDF5EF-5F55-4D54-9EF4-1D819ACADB5A}"/>
              </a:ext>
            </a:extLst>
          </p:cNvPr>
          <p:cNvSpPr>
            <a:spLocks noGrp="1"/>
          </p:cNvSpPr>
          <p:nvPr>
            <p:ph type="sldNum" sz="quarter" idx="12"/>
          </p:nvPr>
        </p:nvSpPr>
        <p:spPr/>
        <p:txBody>
          <a:bodyPr/>
          <a:lstStyle/>
          <a:p>
            <a:fld id="{22250B4F-F87F-4A41-89A1-72E4B44A6E18}" type="slidenum">
              <a:rPr lang="en-US" smtClean="0"/>
              <a:t>‹#›</a:t>
            </a:fld>
            <a:endParaRPr lang="en-US"/>
          </a:p>
        </p:txBody>
      </p:sp>
      <p:sp>
        <p:nvSpPr>
          <p:cNvPr id="7" name="Rectangle 6">
            <a:extLst>
              <a:ext uri="{FF2B5EF4-FFF2-40B4-BE49-F238E27FC236}">
                <a16:creationId xmlns:a16="http://schemas.microsoft.com/office/drawing/2014/main" id="{D1AFC6F8-4650-447A-B8F8-5C13E175E952}"/>
              </a:ext>
            </a:extLst>
          </p:cNvPr>
          <p:cNvSpPr/>
          <p:nvPr userDrawn="1"/>
        </p:nvSpPr>
        <p:spPr>
          <a:xfrm>
            <a:off x="0" y="6292676"/>
            <a:ext cx="12192000" cy="56532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Picture 9" descr="A picture containing drawing&#10;&#10;Description automatically generated">
            <a:extLst>
              <a:ext uri="{FF2B5EF4-FFF2-40B4-BE49-F238E27FC236}">
                <a16:creationId xmlns:a16="http://schemas.microsoft.com/office/drawing/2014/main" id="{1217EB6C-DDC8-4FF2-B53A-1891581A91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2504" y="5661248"/>
            <a:ext cx="1431060" cy="630820"/>
          </a:xfrm>
          <a:prstGeom prst="rect">
            <a:avLst/>
          </a:prstGeom>
        </p:spPr>
      </p:pic>
      <p:sp>
        <p:nvSpPr>
          <p:cNvPr id="11" name="TextBox 10">
            <a:extLst>
              <a:ext uri="{FF2B5EF4-FFF2-40B4-BE49-F238E27FC236}">
                <a16:creationId xmlns:a16="http://schemas.microsoft.com/office/drawing/2014/main" id="{72C836E7-F5EB-4CEE-AE10-36D5F2A0BB81}"/>
              </a:ext>
            </a:extLst>
          </p:cNvPr>
          <p:cNvSpPr txBox="1"/>
          <p:nvPr userDrawn="1"/>
        </p:nvSpPr>
        <p:spPr>
          <a:xfrm>
            <a:off x="184448" y="6309320"/>
            <a:ext cx="7495728" cy="276999"/>
          </a:xfrm>
          <a:prstGeom prst="rect">
            <a:avLst/>
          </a:prstGeom>
          <a:noFill/>
        </p:spPr>
        <p:txBody>
          <a:bodyPr wrap="square" rtlCol="0">
            <a:spAutoFit/>
          </a:bodyPr>
          <a:lstStyle/>
          <a:p>
            <a:r>
              <a:rPr lang="en-CA" sz="1200" b="1" dirty="0">
                <a:effectLst>
                  <a:glow rad="101600">
                    <a:schemeClr val="bg1">
                      <a:alpha val="60000"/>
                    </a:schemeClr>
                  </a:glow>
                </a:effectLst>
                <a:latin typeface="Arial Nova Cond" panose="020B0506020202020204" pitchFamily="34" charset="0"/>
              </a:rPr>
              <a:t>McDonald, Virani, et al., </a:t>
            </a:r>
            <a:r>
              <a:rPr lang="en-CA" sz="1200" b="1" i="1" dirty="0">
                <a:effectLst>
                  <a:glow rad="101600">
                    <a:schemeClr val="bg1">
                      <a:alpha val="60000"/>
                    </a:schemeClr>
                  </a:glow>
                </a:effectLst>
                <a:latin typeface="Arial Nova Cond" panose="020B0506020202020204" pitchFamily="34" charset="0"/>
              </a:rPr>
              <a:t>Canadian Journal of Cardiology: </a:t>
            </a:r>
            <a:r>
              <a:rPr lang="en-CA" sz="1200" b="1" dirty="0">
                <a:effectLst>
                  <a:glow rad="101600">
                    <a:schemeClr val="bg1">
                      <a:alpha val="60000"/>
                    </a:schemeClr>
                  </a:glow>
                </a:effectLst>
                <a:latin typeface="Arial Nova Cond" panose="020B0506020202020204" pitchFamily="34" charset="0"/>
              </a:rPr>
              <a:t>https://doi.org/10.1016/j.cjca.2021.01.017 </a:t>
            </a:r>
          </a:p>
        </p:txBody>
      </p:sp>
      <p:sp>
        <p:nvSpPr>
          <p:cNvPr id="12" name="TextBox 11">
            <a:extLst>
              <a:ext uri="{FF2B5EF4-FFF2-40B4-BE49-F238E27FC236}">
                <a16:creationId xmlns:a16="http://schemas.microsoft.com/office/drawing/2014/main" id="{B7510673-A02C-42C2-A125-B85316457375}"/>
              </a:ext>
            </a:extLst>
          </p:cNvPr>
          <p:cNvSpPr txBox="1"/>
          <p:nvPr userDrawn="1"/>
        </p:nvSpPr>
        <p:spPr>
          <a:xfrm>
            <a:off x="7957864" y="6309955"/>
            <a:ext cx="4114800" cy="276999"/>
          </a:xfrm>
          <a:prstGeom prst="rect">
            <a:avLst/>
          </a:prstGeom>
          <a:noFill/>
        </p:spPr>
        <p:txBody>
          <a:bodyPr wrap="square" rtlCol="0">
            <a:spAutoFit/>
          </a:bodyPr>
          <a:lstStyle/>
          <a:p>
            <a:pPr algn="r"/>
            <a:r>
              <a:rPr lang="en-US" sz="1200" b="1" dirty="0">
                <a:effectLst>
                  <a:glow rad="101600">
                    <a:schemeClr val="bg1">
                      <a:alpha val="60000"/>
                    </a:schemeClr>
                  </a:glow>
                </a:effectLst>
                <a:latin typeface="Arial Nova Cond" panose="020B0506020202020204" pitchFamily="34" charset="0"/>
              </a:rPr>
              <a:t>© Canadian Cardiovascular Society. 2021. All rights reserved. </a:t>
            </a:r>
          </a:p>
        </p:txBody>
      </p:sp>
    </p:spTree>
    <p:extLst>
      <p:ext uri="{BB962C8B-B14F-4D97-AF65-F5344CB8AC3E}">
        <p14:creationId xmlns:p14="http://schemas.microsoft.com/office/powerpoint/2010/main" val="875472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817B-1A89-410D-8EB0-3FB40F3EFD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F1A283-86C6-4AD4-9E00-D8697560B0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FAF0AC-4A38-474E-84B8-A968B97D0F1E}"/>
              </a:ext>
            </a:extLst>
          </p:cNvPr>
          <p:cNvSpPr>
            <a:spLocks noGrp="1"/>
          </p:cNvSpPr>
          <p:nvPr>
            <p:ph type="dt" sz="half" idx="10"/>
          </p:nvPr>
        </p:nvSpPr>
        <p:spPr/>
        <p:txBody>
          <a:bodyPr/>
          <a:lstStyle/>
          <a:p>
            <a:fld id="{3B707E7A-5C33-4C90-B425-7AF183E50BFC}" type="datetimeFigureOut">
              <a:rPr lang="en-US" smtClean="0"/>
              <a:t>4/26/2021</a:t>
            </a:fld>
            <a:endParaRPr lang="en-US"/>
          </a:p>
        </p:txBody>
      </p:sp>
      <p:sp>
        <p:nvSpPr>
          <p:cNvPr id="5" name="Footer Placeholder 4">
            <a:extLst>
              <a:ext uri="{FF2B5EF4-FFF2-40B4-BE49-F238E27FC236}">
                <a16:creationId xmlns:a16="http://schemas.microsoft.com/office/drawing/2014/main" id="{6DF2996D-888B-4AD5-B446-157C56AA5D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ACC1F1-0501-41B7-917E-C30906FC4D60}"/>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2579848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EF18C-30DD-4665-B5F8-214A2A9E5D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AA605A-9DBE-4413-942F-1CF238F81D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8E6197-0CF5-4B6D-B547-951472DC7D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E362A8-4B45-422A-B892-D8D545102BF3}"/>
              </a:ext>
            </a:extLst>
          </p:cNvPr>
          <p:cNvSpPr>
            <a:spLocks noGrp="1"/>
          </p:cNvSpPr>
          <p:nvPr>
            <p:ph type="dt" sz="half" idx="10"/>
          </p:nvPr>
        </p:nvSpPr>
        <p:spPr/>
        <p:txBody>
          <a:bodyPr/>
          <a:lstStyle/>
          <a:p>
            <a:fld id="{3B707E7A-5C33-4C90-B425-7AF183E50BFC}" type="datetimeFigureOut">
              <a:rPr lang="en-US" smtClean="0"/>
              <a:t>4/26/2021</a:t>
            </a:fld>
            <a:endParaRPr lang="en-US"/>
          </a:p>
        </p:txBody>
      </p:sp>
      <p:sp>
        <p:nvSpPr>
          <p:cNvPr id="6" name="Footer Placeholder 5">
            <a:extLst>
              <a:ext uri="{FF2B5EF4-FFF2-40B4-BE49-F238E27FC236}">
                <a16:creationId xmlns:a16="http://schemas.microsoft.com/office/drawing/2014/main" id="{AB7C8096-D90D-445A-810D-4325AE02D9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C14F71-9ECE-4C1D-A221-905464FA189D}"/>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829170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E0BB3-6D98-4529-8730-0EFB2F5792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09243D-0438-4D34-9B2B-6E6BF65101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679F6A-DAD3-4DE5-ABF7-031225ED94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4161C1-1882-42AC-B4FA-45BB0F966A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7CE90B-8995-41DD-87A6-903B74B3D6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FADE7B-6AA3-4437-B497-6CFDB8403105}"/>
              </a:ext>
            </a:extLst>
          </p:cNvPr>
          <p:cNvSpPr>
            <a:spLocks noGrp="1"/>
          </p:cNvSpPr>
          <p:nvPr>
            <p:ph type="dt" sz="half" idx="10"/>
          </p:nvPr>
        </p:nvSpPr>
        <p:spPr/>
        <p:txBody>
          <a:bodyPr/>
          <a:lstStyle/>
          <a:p>
            <a:fld id="{3B707E7A-5C33-4C90-B425-7AF183E50BFC}" type="datetimeFigureOut">
              <a:rPr lang="en-US" smtClean="0"/>
              <a:t>4/26/2021</a:t>
            </a:fld>
            <a:endParaRPr lang="en-US"/>
          </a:p>
        </p:txBody>
      </p:sp>
      <p:sp>
        <p:nvSpPr>
          <p:cNvPr id="8" name="Footer Placeholder 7">
            <a:extLst>
              <a:ext uri="{FF2B5EF4-FFF2-40B4-BE49-F238E27FC236}">
                <a16:creationId xmlns:a16="http://schemas.microsoft.com/office/drawing/2014/main" id="{F216F50F-8450-4763-8FD9-A52BEBF774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0560C7-6CF0-4871-9191-A16460F59689}"/>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621215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36B6-F6D4-465E-A155-0D1A7868AE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A8FB20-9DE0-4986-A4FD-D9631A22B7D8}"/>
              </a:ext>
            </a:extLst>
          </p:cNvPr>
          <p:cNvSpPr>
            <a:spLocks noGrp="1"/>
          </p:cNvSpPr>
          <p:nvPr>
            <p:ph type="dt" sz="half" idx="10"/>
          </p:nvPr>
        </p:nvSpPr>
        <p:spPr/>
        <p:txBody>
          <a:bodyPr/>
          <a:lstStyle/>
          <a:p>
            <a:fld id="{3B707E7A-5C33-4C90-B425-7AF183E50BFC}" type="datetimeFigureOut">
              <a:rPr lang="en-US" smtClean="0"/>
              <a:t>4/26/2021</a:t>
            </a:fld>
            <a:endParaRPr lang="en-US"/>
          </a:p>
        </p:txBody>
      </p:sp>
      <p:sp>
        <p:nvSpPr>
          <p:cNvPr id="4" name="Footer Placeholder 3">
            <a:extLst>
              <a:ext uri="{FF2B5EF4-FFF2-40B4-BE49-F238E27FC236}">
                <a16:creationId xmlns:a16="http://schemas.microsoft.com/office/drawing/2014/main" id="{C1D48EC9-D151-4BC0-85B6-9864B8E199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85ACEB-AC6E-4AF7-8A06-43E2C4FDFF66}"/>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1193361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755EA3-9C83-4AE1-8876-3D50E5EC739D}"/>
              </a:ext>
            </a:extLst>
          </p:cNvPr>
          <p:cNvSpPr>
            <a:spLocks noGrp="1"/>
          </p:cNvSpPr>
          <p:nvPr>
            <p:ph type="dt" sz="half" idx="10"/>
          </p:nvPr>
        </p:nvSpPr>
        <p:spPr/>
        <p:txBody>
          <a:bodyPr/>
          <a:lstStyle/>
          <a:p>
            <a:fld id="{3B707E7A-5C33-4C90-B425-7AF183E50BFC}" type="datetimeFigureOut">
              <a:rPr lang="en-US" smtClean="0"/>
              <a:t>4/26/2021</a:t>
            </a:fld>
            <a:endParaRPr lang="en-US"/>
          </a:p>
        </p:txBody>
      </p:sp>
      <p:sp>
        <p:nvSpPr>
          <p:cNvPr id="3" name="Footer Placeholder 2">
            <a:extLst>
              <a:ext uri="{FF2B5EF4-FFF2-40B4-BE49-F238E27FC236}">
                <a16:creationId xmlns:a16="http://schemas.microsoft.com/office/drawing/2014/main" id="{D57B0EB2-33FA-4013-BC45-EA74128A16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DA39E7-0F79-4C47-A3B4-907B74CB7F11}"/>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1144964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E3468-B67E-409D-939B-B7B3FD857D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8150CB-F9DC-499A-87E5-EA17620DE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F0457D-998C-4DF5-B34D-CA24CA6808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54C8A9-4E3A-43BF-BA60-0243556AAABC}"/>
              </a:ext>
            </a:extLst>
          </p:cNvPr>
          <p:cNvSpPr>
            <a:spLocks noGrp="1"/>
          </p:cNvSpPr>
          <p:nvPr>
            <p:ph type="dt" sz="half" idx="10"/>
          </p:nvPr>
        </p:nvSpPr>
        <p:spPr/>
        <p:txBody>
          <a:bodyPr/>
          <a:lstStyle/>
          <a:p>
            <a:fld id="{3B707E7A-5C33-4C90-B425-7AF183E50BFC}" type="datetimeFigureOut">
              <a:rPr lang="en-US" smtClean="0"/>
              <a:t>4/26/2021</a:t>
            </a:fld>
            <a:endParaRPr lang="en-US"/>
          </a:p>
        </p:txBody>
      </p:sp>
      <p:sp>
        <p:nvSpPr>
          <p:cNvPr id="6" name="Footer Placeholder 5">
            <a:extLst>
              <a:ext uri="{FF2B5EF4-FFF2-40B4-BE49-F238E27FC236}">
                <a16:creationId xmlns:a16="http://schemas.microsoft.com/office/drawing/2014/main" id="{63D6EDC8-6661-44F7-A485-5DCE5CF297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5DC28F-420A-4059-87B3-37646EF35D84}"/>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1928454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BF20D3-0E47-4B29-92D9-0B4F026ADF82}"/>
              </a:ext>
            </a:extLst>
          </p:cNvPr>
          <p:cNvSpPr>
            <a:spLocks noGrp="1"/>
          </p:cNvSpPr>
          <p:nvPr>
            <p:ph type="dt" sz="half" idx="10"/>
          </p:nvPr>
        </p:nvSpPr>
        <p:spPr/>
        <p:txBody>
          <a:bodyPr/>
          <a:lstStyle/>
          <a:p>
            <a:fld id="{3B707E7A-5C33-4C90-B425-7AF183E50BFC}" type="datetimeFigureOut">
              <a:rPr lang="en-US" smtClean="0"/>
              <a:t>4/26/2021</a:t>
            </a:fld>
            <a:endParaRPr lang="en-US"/>
          </a:p>
        </p:txBody>
      </p:sp>
      <p:sp>
        <p:nvSpPr>
          <p:cNvPr id="6" name="Footer Placeholder 5">
            <a:extLst>
              <a:ext uri="{FF2B5EF4-FFF2-40B4-BE49-F238E27FC236}">
                <a16:creationId xmlns:a16="http://schemas.microsoft.com/office/drawing/2014/main" id="{C081D24F-7D91-4D5B-AD44-E7EE96E07A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EB547D-C572-40C3-BC76-7C6FCA343215}"/>
              </a:ext>
            </a:extLst>
          </p:cNvPr>
          <p:cNvSpPr>
            <a:spLocks noGrp="1"/>
          </p:cNvSpPr>
          <p:nvPr>
            <p:ph type="sldNum" sz="quarter" idx="12"/>
          </p:nvPr>
        </p:nvSpPr>
        <p:spPr/>
        <p:txBody>
          <a:bodyPr/>
          <a:lstStyle/>
          <a:p>
            <a:fld id="{22250B4F-F87F-4A41-89A1-72E4B44A6E18}" type="slidenum">
              <a:rPr lang="en-US" smtClean="0"/>
              <a:t>‹#›</a:t>
            </a:fld>
            <a:endParaRPr lang="en-US"/>
          </a:p>
        </p:txBody>
      </p:sp>
      <p:sp>
        <p:nvSpPr>
          <p:cNvPr id="18" name="Rectangle 17">
            <a:extLst>
              <a:ext uri="{FF2B5EF4-FFF2-40B4-BE49-F238E27FC236}">
                <a16:creationId xmlns:a16="http://schemas.microsoft.com/office/drawing/2014/main" id="{4EEDFDCC-0829-463D-93A2-F013D8697EE6}"/>
              </a:ext>
            </a:extLst>
          </p:cNvPr>
          <p:cNvSpPr/>
          <p:nvPr userDrawn="1"/>
        </p:nvSpPr>
        <p:spPr>
          <a:xfrm>
            <a:off x="0" y="6320060"/>
            <a:ext cx="12192000" cy="565324"/>
          </a:xfrm>
          <a:prstGeom prst="rect">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descr="A close up of a logo&#10;&#10;Description automatically generated">
            <a:extLst>
              <a:ext uri="{FF2B5EF4-FFF2-40B4-BE49-F238E27FC236}">
                <a16:creationId xmlns:a16="http://schemas.microsoft.com/office/drawing/2014/main" id="{F10AD4EB-1052-4961-A9CF-3B2F32CDA76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51855" b="-950"/>
          <a:stretch/>
        </p:blipFill>
        <p:spPr>
          <a:xfrm>
            <a:off x="11352584" y="5648375"/>
            <a:ext cx="811512" cy="516929"/>
          </a:xfrm>
          <a:prstGeom prst="rect">
            <a:avLst/>
          </a:prstGeom>
        </p:spPr>
      </p:pic>
      <p:sp>
        <p:nvSpPr>
          <p:cNvPr id="9" name="TextBox 8">
            <a:extLst>
              <a:ext uri="{FF2B5EF4-FFF2-40B4-BE49-F238E27FC236}">
                <a16:creationId xmlns:a16="http://schemas.microsoft.com/office/drawing/2014/main" id="{F1AC5D98-D5E7-47D7-9A07-06226B75CDF9}"/>
              </a:ext>
            </a:extLst>
          </p:cNvPr>
          <p:cNvSpPr txBox="1"/>
          <p:nvPr userDrawn="1"/>
        </p:nvSpPr>
        <p:spPr>
          <a:xfrm>
            <a:off x="184448" y="6309320"/>
            <a:ext cx="11312152" cy="307777"/>
          </a:xfrm>
          <a:prstGeom prst="rect">
            <a:avLst/>
          </a:prstGeom>
          <a:noFill/>
        </p:spPr>
        <p:txBody>
          <a:bodyPr wrap="square" rtlCol="0">
            <a:spAutoFit/>
          </a:bodyPr>
          <a:lstStyle/>
          <a:p>
            <a:r>
              <a:rPr lang="en-CA" sz="1400" b="1" dirty="0">
                <a:effectLst>
                  <a:glow rad="101600">
                    <a:prstClr val="white">
                      <a:alpha val="60000"/>
                    </a:prstClr>
                  </a:glow>
                </a:effectLst>
                <a:latin typeface="Arial Nova Cond" panose="020B0506020202020204" pitchFamily="34" charset="0"/>
              </a:rPr>
              <a:t>CCS/CHFS Heart Failure Guidelines – DOI: https://doi.org/10.1016/j.cjca.2021.01.017</a:t>
            </a:r>
          </a:p>
        </p:txBody>
      </p:sp>
    </p:spTree>
    <p:extLst>
      <p:ext uri="{BB962C8B-B14F-4D97-AF65-F5344CB8AC3E}">
        <p14:creationId xmlns:p14="http://schemas.microsoft.com/office/powerpoint/2010/main" val="409750555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hyperlink" Target="https://doi.org/10.1016/j.cjca.2020.09.001" TargetMode="Externa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41E2C3-B105-4A29-9701-6FB5E01824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3F4EA2-E18D-46CA-B12D-16FC90EB79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3DEE1B-27DC-4FC1-A2AD-3C85D5BCB2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707E7A-5C33-4C90-B425-7AF183E50BFC}" type="datetimeFigureOut">
              <a:rPr lang="en-US" smtClean="0"/>
              <a:t>4/26/2021</a:t>
            </a:fld>
            <a:endParaRPr lang="en-US"/>
          </a:p>
        </p:txBody>
      </p:sp>
      <p:sp>
        <p:nvSpPr>
          <p:cNvPr id="5" name="Footer Placeholder 4">
            <a:extLst>
              <a:ext uri="{FF2B5EF4-FFF2-40B4-BE49-F238E27FC236}">
                <a16:creationId xmlns:a16="http://schemas.microsoft.com/office/drawing/2014/main" id="{AD1B1199-5546-4829-A68B-804CE64901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831D12-2863-4553-BE01-14D5A09035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50B4F-F87F-4A41-89A1-72E4B44A6E18}" type="slidenum">
              <a:rPr lang="en-US" smtClean="0"/>
              <a:t>‹#›</a:t>
            </a:fld>
            <a:endParaRPr lang="en-US"/>
          </a:p>
        </p:txBody>
      </p:sp>
    </p:spTree>
    <p:extLst>
      <p:ext uri="{BB962C8B-B14F-4D97-AF65-F5344CB8AC3E}">
        <p14:creationId xmlns:p14="http://schemas.microsoft.com/office/powerpoint/2010/main" val="817730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259B02-9667-4077-927E-0F22585D21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A453123-382C-4708-818B-CB4FFCD31969}"/>
              </a:ext>
            </a:extLst>
          </p:cNvPr>
          <p:cNvSpPr>
            <a:spLocks noGrp="1"/>
          </p:cNvSpPr>
          <p:nvPr>
            <p:ph type="body" idx="1"/>
          </p:nvPr>
        </p:nvSpPr>
        <p:spPr>
          <a:xfrm>
            <a:off x="838199" y="1635167"/>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a:extLst>
              <a:ext uri="{FF2B5EF4-FFF2-40B4-BE49-F238E27FC236}">
                <a16:creationId xmlns:a16="http://schemas.microsoft.com/office/drawing/2014/main" id="{5C32FC28-6D4D-4EB9-BEB6-190A1EBAFE67}"/>
              </a:ext>
            </a:extLst>
          </p:cNvPr>
          <p:cNvSpPr/>
          <p:nvPr userDrawn="1"/>
        </p:nvSpPr>
        <p:spPr>
          <a:xfrm>
            <a:off x="7811416" y="6561572"/>
            <a:ext cx="4353034" cy="261610"/>
          </a:xfrm>
          <a:prstGeom prst="rect">
            <a:avLst/>
          </a:prstGeom>
        </p:spPr>
        <p:txBody>
          <a:bodyPr wrap="square">
            <a:spAutoFit/>
          </a:bodyPr>
          <a:lstStyle/>
          <a:p>
            <a:pPr algn="r"/>
            <a:r>
              <a:rPr lang="en-US" sz="1100" dirty="0"/>
              <a:t>Copyright © 2020 Canadian Cardiovascular Society ™ All Rights Reserved</a:t>
            </a:r>
          </a:p>
        </p:txBody>
      </p:sp>
      <p:sp>
        <p:nvSpPr>
          <p:cNvPr id="6" name="Rectangle 5">
            <a:extLst>
              <a:ext uri="{FF2B5EF4-FFF2-40B4-BE49-F238E27FC236}">
                <a16:creationId xmlns:a16="http://schemas.microsoft.com/office/drawing/2014/main" id="{D6B97D07-25A3-4F85-8BD6-E3EEBB5347BA}"/>
              </a:ext>
            </a:extLst>
          </p:cNvPr>
          <p:cNvSpPr/>
          <p:nvPr userDrawn="1"/>
        </p:nvSpPr>
        <p:spPr>
          <a:xfrm>
            <a:off x="47362" y="6558190"/>
            <a:ext cx="8225246" cy="261610"/>
          </a:xfrm>
          <a:prstGeom prst="rect">
            <a:avLst/>
          </a:prstGeom>
        </p:spPr>
        <p:txBody>
          <a:bodyPr wrap="square">
            <a:spAutoFit/>
          </a:bodyPr>
          <a:lstStyle/>
          <a:p>
            <a:pPr algn="l"/>
            <a:r>
              <a:rPr lang="en-US" sz="1100" b="0" i="0" dirty="0">
                <a:solidFill>
                  <a:srgbClr val="333333"/>
                </a:solidFill>
                <a:effectLst/>
                <a:latin typeface="+mn-lt"/>
              </a:rPr>
              <a:t>Andrade J, et al., </a:t>
            </a:r>
            <a:r>
              <a:rPr lang="en-US" sz="1100" b="0" i="1" dirty="0">
                <a:solidFill>
                  <a:srgbClr val="333333"/>
                </a:solidFill>
                <a:effectLst/>
                <a:latin typeface="+mn-lt"/>
              </a:rPr>
              <a:t>Canadian Journal of Cardiology</a:t>
            </a:r>
            <a:r>
              <a:rPr lang="en-US" sz="1100" b="0" i="0" dirty="0">
                <a:solidFill>
                  <a:srgbClr val="333333"/>
                </a:solidFill>
                <a:effectLst/>
                <a:latin typeface="+mn-lt"/>
              </a:rPr>
              <a:t>, DOI:</a:t>
            </a:r>
            <a:r>
              <a:rPr lang="en-US" sz="1100" b="0" i="0" u="none" strike="noStrike" dirty="0">
                <a:effectLst/>
                <a:latin typeface="Helvetica" panose="020B0604020202020204" pitchFamily="34" charset="0"/>
                <a:hlinkClick r:id="rId7"/>
              </a:rPr>
              <a:t> https://doi.org/10.1016/j.cjca.2020.09.001</a:t>
            </a:r>
            <a:r>
              <a:rPr lang="en-US" sz="1100" b="0" i="0" dirty="0">
                <a:solidFill>
                  <a:srgbClr val="333333"/>
                </a:solidFill>
                <a:effectLst/>
                <a:latin typeface="+mn-lt"/>
              </a:rPr>
              <a:t> </a:t>
            </a:r>
          </a:p>
        </p:txBody>
      </p:sp>
      <p:pic>
        <p:nvPicPr>
          <p:cNvPr id="4" name="Picture 2">
            <a:extLst>
              <a:ext uri="{FF2B5EF4-FFF2-40B4-BE49-F238E27FC236}">
                <a16:creationId xmlns:a16="http://schemas.microsoft.com/office/drawing/2014/main" id="{32A7E718-C14C-47B2-B9AB-08D08653795A}"/>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200240" y="123986"/>
            <a:ext cx="727619" cy="803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33616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guidelines@ccs.ca"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ccs.ca/guidelines-and-position-statement-library/"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ccs.ca/guideline-resources/"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436;g81793161dd_0_25"/>
          <p:cNvSpPr txBox="1">
            <a:spLocks/>
          </p:cNvSpPr>
          <p:nvPr/>
        </p:nvSpPr>
        <p:spPr>
          <a:xfrm>
            <a:off x="556849" y="2247316"/>
            <a:ext cx="11078301" cy="1325700"/>
          </a:xfrm>
          <a:prstGeom prst="rect">
            <a:avLst/>
          </a:prstGeom>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Aft>
                <a:spcPts val="0"/>
              </a:spcAft>
            </a:pPr>
            <a:r>
              <a:rPr lang="en-CA" sz="2800" dirty="0">
                <a:solidFill>
                  <a:srgbClr val="FF0000"/>
                </a:solidFill>
                <a:latin typeface="Arial" panose="020B0604020202020204" pitchFamily="34" charset="0"/>
                <a:ea typeface="Calibri" panose="020F0502020204030204" pitchFamily="34" charset="0"/>
                <a:cs typeface="Calibri" panose="020F0502020204030204" pitchFamily="34" charset="0"/>
              </a:rPr>
              <a:t> </a:t>
            </a:r>
            <a:endParaRPr lang="en-CA" sz="3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lgn="ctr">
              <a:lnSpc>
                <a:spcPct val="100000"/>
              </a:lnSpc>
              <a:spcBef>
                <a:spcPts val="0"/>
              </a:spcBef>
            </a:pPr>
            <a:endParaRPr lang="en-US" sz="4000" b="1" dirty="0">
              <a:latin typeface="Arial Nova Cond" panose="020B0506020202020204" pitchFamily="34" charset="0"/>
            </a:endParaRPr>
          </a:p>
          <a:p>
            <a:pPr algn="ctr">
              <a:lnSpc>
                <a:spcPct val="120000"/>
              </a:lnSpc>
              <a:spcBef>
                <a:spcPts val="0"/>
              </a:spcBef>
            </a:pPr>
            <a:r>
              <a:rPr lang="en-CA" b="1" dirty="0">
                <a:latin typeface="Arial Nova Cond" panose="020B0506020202020204" pitchFamily="34" charset="0"/>
              </a:rPr>
              <a:t>What’s new in 2021: </a:t>
            </a:r>
          </a:p>
          <a:p>
            <a:pPr algn="ctr">
              <a:lnSpc>
                <a:spcPct val="120000"/>
              </a:lnSpc>
              <a:spcBef>
                <a:spcPts val="0"/>
              </a:spcBef>
            </a:pPr>
            <a:r>
              <a:rPr lang="en-CA" b="1" dirty="0">
                <a:latin typeface="Arial Nova Cond" panose="020B0506020202020204" pitchFamily="34" charset="0"/>
              </a:rPr>
              <a:t>An updated standard of care for </a:t>
            </a:r>
            <a:r>
              <a:rPr lang="en-CA" b="1" dirty="0" err="1">
                <a:latin typeface="Arial Nova Cond" panose="020B0506020202020204" pitchFamily="34" charset="0"/>
              </a:rPr>
              <a:t>HFrEF</a:t>
            </a:r>
            <a:endParaRPr lang="en-CA" b="1" dirty="0">
              <a:latin typeface="Arial Nova Cond" panose="020B0506020202020204" pitchFamily="34" charset="0"/>
            </a:endParaRPr>
          </a:p>
          <a:p>
            <a:pPr algn="ctr">
              <a:lnSpc>
                <a:spcPct val="120000"/>
              </a:lnSpc>
              <a:spcBef>
                <a:spcPts val="0"/>
              </a:spcBef>
            </a:pPr>
            <a:r>
              <a:rPr lang="en-US" sz="2400" i="1" dirty="0">
                <a:latin typeface="Arial Nova Cond" panose="020B0506020202020204" pitchFamily="34" charset="0"/>
              </a:rPr>
              <a:t>Guidance from the CCS/CHFS 2021 Heart Failure Guideline Panel</a:t>
            </a:r>
          </a:p>
          <a:p>
            <a:pPr algn="ctr">
              <a:lnSpc>
                <a:spcPct val="120000"/>
              </a:lnSpc>
              <a:spcBef>
                <a:spcPts val="0"/>
              </a:spcBef>
            </a:pPr>
            <a:endParaRPr lang="en-US" sz="3200" b="1" dirty="0">
              <a:latin typeface="Arial Nova Cond" panose="020B0506020202020204" pitchFamily="34" charset="0"/>
            </a:endParaRPr>
          </a:p>
          <a:p>
            <a:pPr algn="ctr">
              <a:lnSpc>
                <a:spcPct val="120000"/>
              </a:lnSpc>
              <a:spcBef>
                <a:spcPts val="0"/>
              </a:spcBef>
            </a:pPr>
            <a:r>
              <a:rPr lang="en-US" sz="3200" b="1" dirty="0">
                <a:latin typeface="Arial Nova Cond" panose="020B0506020202020204" pitchFamily="34" charset="0"/>
              </a:rPr>
              <a:t>April 15, 2021</a:t>
            </a:r>
          </a:p>
        </p:txBody>
      </p:sp>
    </p:spTree>
    <p:extLst>
      <p:ext uri="{BB962C8B-B14F-4D97-AF65-F5344CB8AC3E}">
        <p14:creationId xmlns:p14="http://schemas.microsoft.com/office/powerpoint/2010/main" val="487199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2D759-6C89-4369-B577-12104E12CAA8}"/>
              </a:ext>
            </a:extLst>
          </p:cNvPr>
          <p:cNvSpPr>
            <a:spLocks noGrp="1"/>
          </p:cNvSpPr>
          <p:nvPr>
            <p:ph type="title"/>
          </p:nvPr>
        </p:nvSpPr>
        <p:spPr/>
        <p:txBody>
          <a:bodyPr/>
          <a:lstStyle/>
          <a:p>
            <a:r>
              <a:rPr lang="en-US" dirty="0"/>
              <a:t>Case #2: ED presentation and Admission</a:t>
            </a:r>
          </a:p>
        </p:txBody>
      </p:sp>
      <p:sp>
        <p:nvSpPr>
          <p:cNvPr id="5" name="Rectangle 4" descr="Stethoscope">
            <a:extLst>
              <a:ext uri="{FF2B5EF4-FFF2-40B4-BE49-F238E27FC236}">
                <a16:creationId xmlns:a16="http://schemas.microsoft.com/office/drawing/2014/main" id="{324D3C69-01AC-4535-A2CC-50C25DA19EC3}"/>
              </a:ext>
            </a:extLst>
          </p:cNvPr>
          <p:cNvSpPr/>
          <p:nvPr/>
        </p:nvSpPr>
        <p:spPr>
          <a:xfrm>
            <a:off x="793982" y="1282892"/>
            <a:ext cx="1339502" cy="133512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9" name="Rectangle: Rounded Corners 8">
            <a:extLst>
              <a:ext uri="{FF2B5EF4-FFF2-40B4-BE49-F238E27FC236}">
                <a16:creationId xmlns:a16="http://schemas.microsoft.com/office/drawing/2014/main" id="{1D2AF391-937D-4356-BA16-2A3F0C07CFE2}"/>
              </a:ext>
            </a:extLst>
          </p:cNvPr>
          <p:cNvSpPr/>
          <p:nvPr/>
        </p:nvSpPr>
        <p:spPr>
          <a:xfrm>
            <a:off x="2563073" y="1301789"/>
            <a:ext cx="3067335" cy="133512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a:extLst>
              <a:ext uri="{FF2B5EF4-FFF2-40B4-BE49-F238E27FC236}">
                <a16:creationId xmlns:a16="http://schemas.microsoft.com/office/drawing/2014/main" id="{8860E19C-F1C6-4760-92EC-0EB68072C26C}"/>
              </a:ext>
            </a:extLst>
          </p:cNvPr>
          <p:cNvSpPr/>
          <p:nvPr/>
        </p:nvSpPr>
        <p:spPr>
          <a:xfrm>
            <a:off x="2653110" y="1340768"/>
            <a:ext cx="2434778" cy="1219373"/>
          </a:xfrm>
          <a:prstGeom prst="rect">
            <a:avLst/>
          </a:prstGeom>
        </p:spPr>
        <p:txBody>
          <a:bodyPr wrap="square">
            <a:spAutoFit/>
          </a:bodyPr>
          <a:lstStyle/>
          <a:p>
            <a:pPr>
              <a:lnSpc>
                <a:spcPct val="110000"/>
              </a:lnSpc>
            </a:pPr>
            <a:r>
              <a:rPr lang="en-US" b="1" dirty="0">
                <a:latin typeface="Arial Nova Cond" panose="020B0506020202020204" pitchFamily="34" charset="0"/>
              </a:rPr>
              <a:t>72 year old female</a:t>
            </a:r>
            <a:endParaRPr lang="en-CA" b="1" dirty="0">
              <a:latin typeface="Arial Nova Cond" panose="020B0506020202020204" pitchFamily="34" charset="0"/>
            </a:endParaRPr>
          </a:p>
          <a:p>
            <a:pPr marL="285750" indent="-285750">
              <a:lnSpc>
                <a:spcPct val="110000"/>
              </a:lnSpc>
              <a:buFont typeface="Arial" panose="020B0604020202020204" pitchFamily="34" charset="0"/>
              <a:buChar char="•"/>
            </a:pPr>
            <a:r>
              <a:rPr lang="en-US" sz="1600" dirty="0">
                <a:latin typeface="Arial Nova Cond" panose="020B0506020202020204" pitchFamily="34" charset="0"/>
              </a:rPr>
              <a:t>NYHA III</a:t>
            </a:r>
          </a:p>
          <a:p>
            <a:pPr marL="285750" indent="-285750">
              <a:lnSpc>
                <a:spcPct val="110000"/>
              </a:lnSpc>
              <a:buFont typeface="Arial" panose="020B0604020202020204" pitchFamily="34" charset="0"/>
              <a:buChar char="•"/>
            </a:pPr>
            <a:r>
              <a:rPr lang="en-US" sz="1600" dirty="0">
                <a:latin typeface="Arial Nova Cond" panose="020B0506020202020204" pitchFamily="34" charset="0"/>
              </a:rPr>
              <a:t>No prior HF diagnosis</a:t>
            </a:r>
          </a:p>
          <a:p>
            <a:pPr marL="285750" indent="-285750">
              <a:lnSpc>
                <a:spcPct val="110000"/>
              </a:lnSpc>
              <a:buFont typeface="Arial" panose="020B0604020202020204" pitchFamily="34" charset="0"/>
              <a:buChar char="•"/>
            </a:pPr>
            <a:r>
              <a:rPr lang="en-US" sz="1600" dirty="0">
                <a:latin typeface="Arial Nova Cond" panose="020B0506020202020204" pitchFamily="34" charset="0"/>
              </a:rPr>
              <a:t>LVEF 32% </a:t>
            </a:r>
          </a:p>
        </p:txBody>
      </p:sp>
      <p:sp>
        <p:nvSpPr>
          <p:cNvPr id="11" name="Rectangle: Rounded Corners 10">
            <a:extLst>
              <a:ext uri="{FF2B5EF4-FFF2-40B4-BE49-F238E27FC236}">
                <a16:creationId xmlns:a16="http://schemas.microsoft.com/office/drawing/2014/main" id="{B0F17682-871E-41D5-8BC2-1BCFC0C33CA4}"/>
              </a:ext>
            </a:extLst>
          </p:cNvPr>
          <p:cNvSpPr/>
          <p:nvPr/>
        </p:nvSpPr>
        <p:spPr>
          <a:xfrm>
            <a:off x="793981" y="2824200"/>
            <a:ext cx="4836427" cy="146888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a:extLst>
              <a:ext uri="{FF2B5EF4-FFF2-40B4-BE49-F238E27FC236}">
                <a16:creationId xmlns:a16="http://schemas.microsoft.com/office/drawing/2014/main" id="{A9C26C5B-AC33-439F-9D18-6283B7AB6E75}"/>
              </a:ext>
            </a:extLst>
          </p:cNvPr>
          <p:cNvSpPr/>
          <p:nvPr/>
        </p:nvSpPr>
        <p:spPr>
          <a:xfrm>
            <a:off x="952157" y="2834095"/>
            <a:ext cx="4678251" cy="1458989"/>
          </a:xfrm>
          <a:prstGeom prst="rect">
            <a:avLst/>
          </a:prstGeom>
        </p:spPr>
        <p:txBody>
          <a:bodyPr wrap="square">
            <a:spAutoFit/>
          </a:bodyPr>
          <a:lstStyle/>
          <a:p>
            <a:pPr>
              <a:lnSpc>
                <a:spcPct val="110000"/>
              </a:lnSpc>
            </a:pPr>
            <a:r>
              <a:rPr lang="en-US" b="1" dirty="0">
                <a:latin typeface="Arial Nova Cond" panose="020B0506020202020204" pitchFamily="34" charset="0"/>
              </a:rPr>
              <a:t>Medications on admission: </a:t>
            </a:r>
            <a:endParaRPr lang="en-CA" b="1" dirty="0">
              <a:latin typeface="Arial Nova Cond" panose="020B0506020202020204" pitchFamily="34" charset="0"/>
            </a:endParaRPr>
          </a:p>
          <a:p>
            <a:pPr marL="285750" indent="-285750">
              <a:lnSpc>
                <a:spcPct val="110000"/>
              </a:lnSpc>
              <a:buFont typeface="Arial" panose="020B0604020202020204" pitchFamily="34" charset="0"/>
              <a:buChar char="•"/>
            </a:pPr>
            <a:r>
              <a:rPr lang="en-US" sz="1600" dirty="0">
                <a:latin typeface="Arial Nova Cond" panose="020B0506020202020204" pitchFamily="34" charset="0"/>
              </a:rPr>
              <a:t>Ramipril 5 mg daily (HTN</a:t>
            </a:r>
          </a:p>
          <a:p>
            <a:pPr marL="285750" indent="-285750">
              <a:lnSpc>
                <a:spcPct val="110000"/>
              </a:lnSpc>
              <a:buFont typeface="Arial" panose="020B0604020202020204" pitchFamily="34" charset="0"/>
              <a:buChar char="•"/>
            </a:pPr>
            <a:r>
              <a:rPr lang="en-US" sz="1600" dirty="0">
                <a:latin typeface="Arial Nova Cond" panose="020B0506020202020204" pitchFamily="34" charset="0"/>
              </a:rPr>
              <a:t>Hydrochlorothiazide 25 mg daily (HTN)</a:t>
            </a:r>
          </a:p>
          <a:p>
            <a:pPr marL="285750" indent="-285750">
              <a:lnSpc>
                <a:spcPct val="110000"/>
              </a:lnSpc>
              <a:buFont typeface="Arial" panose="020B0604020202020204" pitchFamily="34" charset="0"/>
              <a:buChar char="•"/>
            </a:pPr>
            <a:r>
              <a:rPr lang="en-US" sz="1600" dirty="0">
                <a:latin typeface="Arial Nova Cond" panose="020B0506020202020204" pitchFamily="34" charset="0"/>
              </a:rPr>
              <a:t>ASA 81 mg daily</a:t>
            </a:r>
          </a:p>
          <a:p>
            <a:pPr marL="285750" indent="-285750">
              <a:lnSpc>
                <a:spcPct val="110000"/>
              </a:lnSpc>
              <a:buFont typeface="Arial" panose="020B0604020202020204" pitchFamily="34" charset="0"/>
              <a:buChar char="•"/>
            </a:pPr>
            <a:r>
              <a:rPr lang="en-US" sz="1600" dirty="0">
                <a:latin typeface="Arial Nova Cond" panose="020B0506020202020204" pitchFamily="34" charset="0"/>
              </a:rPr>
              <a:t>Amlodipine 10 mg daily (HTN)</a:t>
            </a:r>
          </a:p>
        </p:txBody>
      </p:sp>
      <p:sp>
        <p:nvSpPr>
          <p:cNvPr id="14" name="Rectangle: Rounded Corners 13">
            <a:extLst>
              <a:ext uri="{FF2B5EF4-FFF2-40B4-BE49-F238E27FC236}">
                <a16:creationId xmlns:a16="http://schemas.microsoft.com/office/drawing/2014/main" id="{BC7579CC-B528-4F5D-89DF-225F7C898583}"/>
              </a:ext>
            </a:extLst>
          </p:cNvPr>
          <p:cNvSpPr/>
          <p:nvPr/>
        </p:nvSpPr>
        <p:spPr>
          <a:xfrm>
            <a:off x="6294179" y="2996951"/>
            <a:ext cx="4836427" cy="2506883"/>
          </a:xfrm>
          <a:prstGeom prst="roundRect">
            <a:avLst/>
          </a:prstGeom>
          <a:noFill/>
          <a:ln w="28575">
            <a:solidFill>
              <a:srgbClr val="F33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3C423E65-7531-4EBC-B5E8-2AD50CAD8FC1}"/>
              </a:ext>
            </a:extLst>
          </p:cNvPr>
          <p:cNvSpPr/>
          <p:nvPr/>
        </p:nvSpPr>
        <p:spPr>
          <a:xfrm>
            <a:off x="773362" y="4480372"/>
            <a:ext cx="4836426" cy="17569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a:extLst>
              <a:ext uri="{FF2B5EF4-FFF2-40B4-BE49-F238E27FC236}">
                <a16:creationId xmlns:a16="http://schemas.microsoft.com/office/drawing/2014/main" id="{C0A7B836-E064-4DDE-837F-73F667D7C727}"/>
              </a:ext>
            </a:extLst>
          </p:cNvPr>
          <p:cNvSpPr/>
          <p:nvPr/>
        </p:nvSpPr>
        <p:spPr>
          <a:xfrm>
            <a:off x="945344" y="4557143"/>
            <a:ext cx="4179774" cy="1591782"/>
          </a:xfrm>
          <a:prstGeom prst="rect">
            <a:avLst/>
          </a:prstGeom>
        </p:spPr>
        <p:txBody>
          <a:bodyPr wrap="square">
            <a:spAutoFit/>
          </a:bodyPr>
          <a:lstStyle/>
          <a:p>
            <a:pPr marL="285750" indent="-285750">
              <a:lnSpc>
                <a:spcPct val="110000"/>
              </a:lnSpc>
              <a:buFont typeface="Arial" panose="020B0604020202020204" pitchFamily="34" charset="0"/>
              <a:buChar char="•"/>
            </a:pPr>
            <a:r>
              <a:rPr lang="en-US" dirty="0">
                <a:latin typeface="Arial Nova Cond" panose="020B0506020202020204" pitchFamily="34" charset="0"/>
              </a:rPr>
              <a:t>HR 101 bpm, BP 102/74</a:t>
            </a:r>
          </a:p>
          <a:p>
            <a:pPr marL="285750" indent="-285750">
              <a:lnSpc>
                <a:spcPct val="110000"/>
              </a:lnSpc>
              <a:buFont typeface="Arial" panose="020B0604020202020204" pitchFamily="34" charset="0"/>
              <a:buChar char="•"/>
            </a:pPr>
            <a:r>
              <a:rPr lang="en-US" dirty="0">
                <a:latin typeface="Arial Nova Cond" panose="020B0506020202020204" pitchFamily="34" charset="0"/>
              </a:rPr>
              <a:t>JVP elevated, moderate edema to shins</a:t>
            </a:r>
          </a:p>
          <a:p>
            <a:pPr marL="285750" indent="-285750">
              <a:lnSpc>
                <a:spcPct val="110000"/>
              </a:lnSpc>
              <a:buFont typeface="Arial" panose="020B0604020202020204" pitchFamily="34" charset="0"/>
              <a:buChar char="•"/>
            </a:pPr>
            <a:r>
              <a:rPr lang="en-US" dirty="0">
                <a:latin typeface="Arial Nova Cond" panose="020B0506020202020204" pitchFamily="34" charset="0"/>
              </a:rPr>
              <a:t>BNP 799 </a:t>
            </a:r>
            <a:r>
              <a:rPr lang="en-US" dirty="0" err="1">
                <a:latin typeface="Arial Nova Cond" panose="020B0506020202020204" pitchFamily="34" charset="0"/>
              </a:rPr>
              <a:t>pg</a:t>
            </a:r>
            <a:r>
              <a:rPr lang="en-US" dirty="0">
                <a:latin typeface="Arial Nova Cond" panose="020B0506020202020204" pitchFamily="34" charset="0"/>
              </a:rPr>
              <a:t>/mL</a:t>
            </a:r>
          </a:p>
          <a:p>
            <a:pPr marL="285750" indent="-285750">
              <a:lnSpc>
                <a:spcPct val="110000"/>
              </a:lnSpc>
              <a:buFont typeface="Arial" panose="020B0604020202020204" pitchFamily="34" charset="0"/>
              <a:buChar char="•"/>
            </a:pPr>
            <a:r>
              <a:rPr lang="en-US" dirty="0" err="1">
                <a:latin typeface="Arial Nova Cond" panose="020B0506020202020204" pitchFamily="34" charset="0"/>
              </a:rPr>
              <a:t>SCr</a:t>
            </a:r>
            <a:r>
              <a:rPr lang="en-US" dirty="0">
                <a:latin typeface="Arial Nova Cond" panose="020B0506020202020204" pitchFamily="34" charset="0"/>
              </a:rPr>
              <a:t> 186 µmol/L, K+ 4.5</a:t>
            </a:r>
          </a:p>
          <a:p>
            <a:pPr marL="285750" indent="-285750">
              <a:lnSpc>
                <a:spcPct val="110000"/>
              </a:lnSpc>
              <a:buFont typeface="Arial" panose="020B0604020202020204" pitchFamily="34" charset="0"/>
              <a:buChar char="•"/>
            </a:pPr>
            <a:r>
              <a:rPr lang="en-US" dirty="0">
                <a:latin typeface="Arial Nova Cond" panose="020B0506020202020204" pitchFamily="34" charset="0"/>
              </a:rPr>
              <a:t>ECG shows </a:t>
            </a:r>
            <a:r>
              <a:rPr lang="en-US" dirty="0" err="1">
                <a:latin typeface="Arial Nova Cond" panose="020B0506020202020204" pitchFamily="34" charset="0"/>
              </a:rPr>
              <a:t>AFib</a:t>
            </a:r>
            <a:r>
              <a:rPr lang="en-US" dirty="0">
                <a:latin typeface="Arial Nova Cond" panose="020B0506020202020204" pitchFamily="34" charset="0"/>
              </a:rPr>
              <a:t> with QRS of 112ms</a:t>
            </a:r>
          </a:p>
        </p:txBody>
      </p:sp>
      <p:sp>
        <p:nvSpPr>
          <p:cNvPr id="16" name="Rectangle: Rounded Corners 15">
            <a:extLst>
              <a:ext uri="{FF2B5EF4-FFF2-40B4-BE49-F238E27FC236}">
                <a16:creationId xmlns:a16="http://schemas.microsoft.com/office/drawing/2014/main" id="{ADCE8A1F-D7A5-4F7D-9167-9F5DEF556180}"/>
              </a:ext>
            </a:extLst>
          </p:cNvPr>
          <p:cNvSpPr/>
          <p:nvPr/>
        </p:nvSpPr>
        <p:spPr>
          <a:xfrm>
            <a:off x="6294179" y="1303776"/>
            <a:ext cx="4836427" cy="140514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16">
            <a:extLst>
              <a:ext uri="{FF2B5EF4-FFF2-40B4-BE49-F238E27FC236}">
                <a16:creationId xmlns:a16="http://schemas.microsoft.com/office/drawing/2014/main" id="{23C94C0E-F746-4CF6-B8A8-12D26AEF7990}"/>
              </a:ext>
            </a:extLst>
          </p:cNvPr>
          <p:cNvSpPr/>
          <p:nvPr/>
        </p:nvSpPr>
        <p:spPr>
          <a:xfrm>
            <a:off x="6453771" y="1354165"/>
            <a:ext cx="4567779" cy="1287084"/>
          </a:xfrm>
          <a:prstGeom prst="rect">
            <a:avLst/>
          </a:prstGeom>
        </p:spPr>
        <p:txBody>
          <a:bodyPr wrap="square">
            <a:spAutoFit/>
          </a:bodyPr>
          <a:lstStyle/>
          <a:p>
            <a:pPr marL="285750" indent="-285750">
              <a:lnSpc>
                <a:spcPct val="110000"/>
              </a:lnSpc>
              <a:buFont typeface="Arial" panose="020B0604020202020204" pitchFamily="34" charset="0"/>
              <a:buChar char="•"/>
            </a:pPr>
            <a:r>
              <a:rPr lang="en-US" dirty="0">
                <a:latin typeface="Arial Nova Cond" panose="020B0506020202020204" pitchFamily="34" charset="0"/>
              </a:rPr>
              <a:t>Admitted for IV Lasix</a:t>
            </a:r>
          </a:p>
          <a:p>
            <a:pPr marL="285750" indent="-285750">
              <a:lnSpc>
                <a:spcPct val="110000"/>
              </a:lnSpc>
              <a:buFont typeface="Arial" panose="020B0604020202020204" pitchFamily="34" charset="0"/>
              <a:buChar char="•"/>
            </a:pPr>
            <a:r>
              <a:rPr lang="en-US" dirty="0" err="1">
                <a:latin typeface="Arial Nova Cond" panose="020B0506020202020204" pitchFamily="34" charset="0"/>
              </a:rPr>
              <a:t>ACEi</a:t>
            </a:r>
            <a:r>
              <a:rPr lang="en-US" dirty="0">
                <a:latin typeface="Arial Nova Cond" panose="020B0506020202020204" pitchFamily="34" charset="0"/>
              </a:rPr>
              <a:t> </a:t>
            </a:r>
            <a:r>
              <a:rPr lang="en-US" dirty="0" err="1">
                <a:latin typeface="Arial Nova Cond" panose="020B0506020202020204" pitchFamily="34" charset="0"/>
              </a:rPr>
              <a:t>uptitrated</a:t>
            </a:r>
            <a:r>
              <a:rPr lang="en-US" dirty="0">
                <a:latin typeface="Arial Nova Cond" panose="020B0506020202020204" pitchFamily="34" charset="0"/>
              </a:rPr>
              <a:t>: ramipril 10 mg daily</a:t>
            </a:r>
          </a:p>
          <a:p>
            <a:pPr marL="285750" indent="-285750">
              <a:lnSpc>
                <a:spcPct val="110000"/>
              </a:lnSpc>
              <a:buFont typeface="Arial" panose="020B0604020202020204" pitchFamily="34" charset="0"/>
              <a:buChar char="•"/>
            </a:pPr>
            <a:r>
              <a:rPr lang="en-US" dirty="0">
                <a:latin typeface="Arial Nova Cond" panose="020B0506020202020204" pitchFamily="34" charset="0"/>
              </a:rPr>
              <a:t>Beta-blocker added: bisoprolol 1.25 mg daily</a:t>
            </a:r>
          </a:p>
          <a:p>
            <a:pPr marL="285750" indent="-285750">
              <a:lnSpc>
                <a:spcPct val="110000"/>
              </a:lnSpc>
              <a:buFont typeface="Arial" panose="020B0604020202020204" pitchFamily="34" charset="0"/>
              <a:buChar char="•"/>
            </a:pPr>
            <a:r>
              <a:rPr lang="en-US" dirty="0">
                <a:latin typeface="Arial Nova Cond" panose="020B0506020202020204" pitchFamily="34" charset="0"/>
              </a:rPr>
              <a:t>MRA added: spiro 12.5 mg daily</a:t>
            </a:r>
          </a:p>
        </p:txBody>
      </p:sp>
      <p:sp>
        <p:nvSpPr>
          <p:cNvPr id="21" name="Rectangle 20">
            <a:extLst>
              <a:ext uri="{FF2B5EF4-FFF2-40B4-BE49-F238E27FC236}">
                <a16:creationId xmlns:a16="http://schemas.microsoft.com/office/drawing/2014/main" id="{7D5CC130-073E-440F-90FA-1C3793519F4D}"/>
              </a:ext>
            </a:extLst>
          </p:cNvPr>
          <p:cNvSpPr/>
          <p:nvPr/>
        </p:nvSpPr>
        <p:spPr>
          <a:xfrm>
            <a:off x="6568781" y="3138181"/>
            <a:ext cx="4351755" cy="2235035"/>
          </a:xfrm>
          <a:prstGeom prst="rect">
            <a:avLst/>
          </a:prstGeom>
        </p:spPr>
        <p:txBody>
          <a:bodyPr wrap="square">
            <a:spAutoFit/>
          </a:bodyPr>
          <a:lstStyle/>
          <a:p>
            <a:pPr>
              <a:lnSpc>
                <a:spcPct val="110000"/>
              </a:lnSpc>
            </a:pPr>
            <a:r>
              <a:rPr lang="en-US" sz="2000" b="1" dirty="0">
                <a:latin typeface="Arial Nova Cond" panose="020B0506020202020204" pitchFamily="34" charset="0"/>
              </a:rPr>
              <a:t>Discharged after 7 days</a:t>
            </a:r>
            <a:endParaRPr lang="en-CA" sz="2000" b="1" dirty="0">
              <a:latin typeface="Arial Nova Cond" panose="020B0506020202020204" pitchFamily="34" charset="0"/>
            </a:endParaRPr>
          </a:p>
          <a:p>
            <a:pPr marL="285750" indent="-285750">
              <a:lnSpc>
                <a:spcPct val="110000"/>
              </a:lnSpc>
              <a:buFont typeface="Arial" panose="020B0604020202020204" pitchFamily="34" charset="0"/>
              <a:buChar char="•"/>
            </a:pPr>
            <a:r>
              <a:rPr lang="en-US" dirty="0">
                <a:latin typeface="Arial Nova Cond" panose="020B0506020202020204" pitchFamily="34" charset="0"/>
              </a:rPr>
              <a:t>Ramipril 10 mg daily</a:t>
            </a:r>
          </a:p>
          <a:p>
            <a:pPr marL="285750" indent="-285750">
              <a:lnSpc>
                <a:spcPct val="110000"/>
              </a:lnSpc>
              <a:buFont typeface="Arial" panose="020B0604020202020204" pitchFamily="34" charset="0"/>
              <a:buChar char="•"/>
            </a:pPr>
            <a:r>
              <a:rPr lang="en-US" dirty="0">
                <a:latin typeface="Arial Nova Cond" panose="020B0506020202020204" pitchFamily="34" charset="0"/>
              </a:rPr>
              <a:t>Furosemide 80mg daily </a:t>
            </a:r>
          </a:p>
          <a:p>
            <a:pPr marL="285750" indent="-285750">
              <a:lnSpc>
                <a:spcPct val="110000"/>
              </a:lnSpc>
              <a:buFont typeface="Arial" panose="020B0604020202020204" pitchFamily="34" charset="0"/>
              <a:buChar char="•"/>
            </a:pPr>
            <a:r>
              <a:rPr lang="en-US" dirty="0">
                <a:latin typeface="Arial Nova Cond" panose="020B0506020202020204" pitchFamily="34" charset="0"/>
              </a:rPr>
              <a:t>Bisoprolol 1.25 mg daily</a:t>
            </a:r>
          </a:p>
          <a:p>
            <a:pPr marL="285750" indent="-285750">
              <a:lnSpc>
                <a:spcPct val="110000"/>
              </a:lnSpc>
              <a:buFont typeface="Arial" panose="020B0604020202020204" pitchFamily="34" charset="0"/>
              <a:buChar char="•"/>
            </a:pPr>
            <a:r>
              <a:rPr lang="en-US" dirty="0">
                <a:latin typeface="Arial Nova Cond" panose="020B0506020202020204" pitchFamily="34" charset="0"/>
              </a:rPr>
              <a:t>Spironolactone 12.5 mg daily</a:t>
            </a:r>
          </a:p>
          <a:p>
            <a:pPr marL="285750" indent="-285750">
              <a:lnSpc>
                <a:spcPct val="110000"/>
              </a:lnSpc>
              <a:buFont typeface="Arial" panose="020B0604020202020204" pitchFamily="34" charset="0"/>
              <a:buChar char="•"/>
            </a:pPr>
            <a:r>
              <a:rPr lang="en-US" dirty="0" err="1">
                <a:latin typeface="Arial Nova Cond" panose="020B0506020202020204" pitchFamily="34" charset="0"/>
              </a:rPr>
              <a:t>SCr</a:t>
            </a:r>
            <a:r>
              <a:rPr lang="en-US" dirty="0">
                <a:latin typeface="Arial Nova Cond" panose="020B0506020202020204" pitchFamily="34" charset="0"/>
              </a:rPr>
              <a:t> 130 µmol/L at discharge, K+ 4.9</a:t>
            </a:r>
          </a:p>
          <a:p>
            <a:pPr marL="285750" indent="-285750">
              <a:lnSpc>
                <a:spcPct val="110000"/>
              </a:lnSpc>
              <a:buFont typeface="Arial" panose="020B0604020202020204" pitchFamily="34" charset="0"/>
              <a:buChar char="•"/>
            </a:pPr>
            <a:r>
              <a:rPr lang="en-US" dirty="0">
                <a:latin typeface="Arial Nova Cond" panose="020B0506020202020204" pitchFamily="34" charset="0"/>
              </a:rPr>
              <a:t>Now NYHA II</a:t>
            </a:r>
          </a:p>
        </p:txBody>
      </p:sp>
      <p:sp>
        <p:nvSpPr>
          <p:cNvPr id="24" name="Rectangle 23">
            <a:extLst>
              <a:ext uri="{FF2B5EF4-FFF2-40B4-BE49-F238E27FC236}">
                <a16:creationId xmlns:a16="http://schemas.microsoft.com/office/drawing/2014/main" id="{BF9EF342-3B68-4FB7-AC57-B55812DB9524}"/>
              </a:ext>
            </a:extLst>
          </p:cNvPr>
          <p:cNvSpPr/>
          <p:nvPr/>
        </p:nvSpPr>
        <p:spPr>
          <a:xfrm>
            <a:off x="10704512" y="5589240"/>
            <a:ext cx="1487488" cy="638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5B56C40-6ADA-4AC8-A26E-AE9023AF28F6}"/>
              </a:ext>
            </a:extLst>
          </p:cNvPr>
          <p:cNvSpPr txBox="1"/>
          <p:nvPr/>
        </p:nvSpPr>
        <p:spPr>
          <a:xfrm>
            <a:off x="6946752" y="5784222"/>
            <a:ext cx="3757760" cy="400110"/>
          </a:xfrm>
          <a:prstGeom prst="rect">
            <a:avLst/>
          </a:prstGeom>
          <a:noFill/>
        </p:spPr>
        <p:txBody>
          <a:bodyPr wrap="none" rtlCol="0">
            <a:spAutoFit/>
          </a:bodyPr>
          <a:lstStyle/>
          <a:p>
            <a:pPr hangingPunct="1"/>
            <a:r>
              <a:rPr lang="en-US" sz="2000" b="1" i="1" kern="1200" dirty="0">
                <a:solidFill>
                  <a:srgbClr val="E51D2A"/>
                </a:solidFill>
                <a:latin typeface="Arial"/>
                <a:ea typeface="+mn-ea"/>
                <a:cs typeface="+mn-cs"/>
              </a:rPr>
              <a:t>Did we miss an opportunity? </a:t>
            </a:r>
          </a:p>
        </p:txBody>
      </p:sp>
    </p:spTree>
    <p:extLst>
      <p:ext uri="{BB962C8B-B14F-4D97-AF65-F5344CB8AC3E}">
        <p14:creationId xmlns:p14="http://schemas.microsoft.com/office/powerpoint/2010/main" val="1263507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D2ACB2A-6625-42C5-8DC3-86842DE022BF}"/>
              </a:ext>
            </a:extLst>
          </p:cNvPr>
          <p:cNvSpPr/>
          <p:nvPr/>
        </p:nvSpPr>
        <p:spPr>
          <a:xfrm>
            <a:off x="5203768" y="2421756"/>
            <a:ext cx="6868896" cy="2231380"/>
          </a:xfrm>
          <a:prstGeom prst="rect">
            <a:avLst/>
          </a:prstGeom>
        </p:spPr>
        <p:txBody>
          <a:bodyPr wrap="square">
            <a:spAutoFit/>
          </a:bodyPr>
          <a:lstStyle/>
          <a:p>
            <a:pPr algn="ctr" hangingPunct="1">
              <a:spcAft>
                <a:spcPts val="600"/>
              </a:spcAft>
            </a:pPr>
            <a:r>
              <a:rPr lang="en-US" sz="4000" b="1" kern="1200" dirty="0">
                <a:solidFill>
                  <a:prstClr val="white"/>
                </a:solidFill>
                <a:latin typeface="Arial Nova Cond" panose="020B0506020202020204" pitchFamily="34" charset="0"/>
                <a:ea typeface="+mn-ea"/>
                <a:cs typeface="+mn-cs"/>
              </a:rPr>
              <a:t>Dr. Michael McDonald</a:t>
            </a:r>
          </a:p>
          <a:p>
            <a:pPr algn="ctr" hangingPunct="1">
              <a:spcAft>
                <a:spcPts val="600"/>
              </a:spcAft>
            </a:pPr>
            <a:r>
              <a:rPr lang="en-CA" sz="2400" b="1" kern="1200" dirty="0">
                <a:solidFill>
                  <a:prstClr val="white"/>
                </a:solidFill>
                <a:latin typeface="Arial Nova Cond" panose="020B0506020202020204" pitchFamily="34" charset="0"/>
                <a:ea typeface="Calibri" panose="020F0502020204030204" pitchFamily="34" charset="0"/>
                <a:cs typeface="Calibri" panose="020F0502020204030204" pitchFamily="34" charset="0"/>
              </a:rPr>
              <a:t>MD, FRCPC</a:t>
            </a:r>
          </a:p>
          <a:p>
            <a:pPr algn="ctr" hangingPunct="1">
              <a:spcAft>
                <a:spcPts val="600"/>
              </a:spcAft>
            </a:pPr>
            <a:r>
              <a:rPr lang="en-CA" sz="2400" b="1" kern="1200" dirty="0">
                <a:solidFill>
                  <a:prstClr val="white"/>
                </a:solidFill>
                <a:latin typeface="Arial Nova Cond" panose="020B0506020202020204" pitchFamily="34" charset="0"/>
                <a:ea typeface="Calibri" panose="020F0502020204030204" pitchFamily="34" charset="0"/>
                <a:cs typeface="Calibri" panose="020F0502020204030204" pitchFamily="34" charset="0"/>
              </a:rPr>
              <a:t>Toronto, ON</a:t>
            </a:r>
          </a:p>
          <a:p>
            <a:pPr hangingPunct="1">
              <a:spcAft>
                <a:spcPts val="600"/>
              </a:spcAft>
            </a:pPr>
            <a:endParaRPr lang="en-US" sz="3600" b="1" kern="1200" dirty="0">
              <a:solidFill>
                <a:prstClr val="white"/>
              </a:solidFill>
              <a:latin typeface="Arial Nova Cond" panose="020B0506020202020204" pitchFamily="34" charset="0"/>
              <a:ea typeface="+mn-ea"/>
              <a:cs typeface="+mn-cs"/>
            </a:endParaRPr>
          </a:p>
        </p:txBody>
      </p:sp>
      <p:sp>
        <p:nvSpPr>
          <p:cNvPr id="17" name="Rectangle 16">
            <a:extLst>
              <a:ext uri="{FF2B5EF4-FFF2-40B4-BE49-F238E27FC236}">
                <a16:creationId xmlns:a16="http://schemas.microsoft.com/office/drawing/2014/main" id="{12230E98-1801-4CA9-9EA8-E76F50EA45B8}"/>
              </a:ext>
            </a:extLst>
          </p:cNvPr>
          <p:cNvSpPr/>
          <p:nvPr/>
        </p:nvSpPr>
        <p:spPr>
          <a:xfrm>
            <a:off x="5829072" y="908720"/>
            <a:ext cx="5667528" cy="1200329"/>
          </a:xfrm>
          <a:prstGeom prst="rect">
            <a:avLst/>
          </a:prstGeom>
        </p:spPr>
        <p:txBody>
          <a:bodyPr wrap="square">
            <a:spAutoFit/>
          </a:bodyPr>
          <a:lstStyle/>
          <a:p>
            <a:pPr algn="ctr" hangingPunct="1"/>
            <a:r>
              <a:rPr lang="en-US" sz="3600" b="1" kern="1200" dirty="0">
                <a:solidFill>
                  <a:srgbClr val="FF0000"/>
                </a:solidFill>
                <a:latin typeface="Arial Nova Cond" panose="020B0506020202020204" pitchFamily="34" charset="0"/>
                <a:ea typeface="+mn-ea"/>
                <a:cs typeface="+mn-cs"/>
              </a:rPr>
              <a:t>Standard therapies for </a:t>
            </a:r>
            <a:r>
              <a:rPr lang="en-US" sz="3600" b="1" kern="1200" dirty="0" err="1">
                <a:solidFill>
                  <a:srgbClr val="FF0000"/>
                </a:solidFill>
                <a:latin typeface="Arial Nova Cond" panose="020B0506020202020204" pitchFamily="34" charset="0"/>
                <a:ea typeface="+mn-ea"/>
                <a:cs typeface="+mn-cs"/>
              </a:rPr>
              <a:t>HFrEF</a:t>
            </a:r>
            <a:r>
              <a:rPr lang="en-US" sz="3600" b="1" kern="1200" dirty="0">
                <a:solidFill>
                  <a:srgbClr val="FF0000"/>
                </a:solidFill>
                <a:latin typeface="Arial Nova Cond" panose="020B0506020202020204" pitchFamily="34" charset="0"/>
                <a:ea typeface="+mn-ea"/>
                <a:cs typeface="+mn-cs"/>
              </a:rPr>
              <a:t> in 2021</a:t>
            </a:r>
            <a:endParaRPr lang="en-CA" sz="3600" b="1" kern="1200" dirty="0">
              <a:solidFill>
                <a:srgbClr val="FF0000"/>
              </a:solidFill>
              <a:latin typeface="Arial Nova Cond" panose="020B0506020202020204" pitchFamily="34" charset="0"/>
              <a:ea typeface="+mn-ea"/>
              <a:cs typeface="+mn-cs"/>
            </a:endParaRPr>
          </a:p>
        </p:txBody>
      </p:sp>
      <p:sp>
        <p:nvSpPr>
          <p:cNvPr id="18" name="Rectangle 17">
            <a:extLst>
              <a:ext uri="{FF2B5EF4-FFF2-40B4-BE49-F238E27FC236}">
                <a16:creationId xmlns:a16="http://schemas.microsoft.com/office/drawing/2014/main" id="{C162B043-1102-4001-B802-6D980A13B375}"/>
              </a:ext>
            </a:extLst>
          </p:cNvPr>
          <p:cNvSpPr/>
          <p:nvPr/>
        </p:nvSpPr>
        <p:spPr>
          <a:xfrm>
            <a:off x="5502236" y="4298484"/>
            <a:ext cx="5994364" cy="1875165"/>
          </a:xfrm>
          <a:prstGeom prst="rect">
            <a:avLst/>
          </a:prstGeom>
        </p:spPr>
        <p:txBody>
          <a:bodyPr vert="horz" lIns="91440" tIns="45720" rIns="91440" bIns="45720" rtlCol="0" anchor="t">
            <a:normAutofit/>
          </a:bodyPr>
          <a:lstStyle/>
          <a:p>
            <a:pPr marL="285750" indent="-285750" hangingPunct="1">
              <a:buFont typeface="Arial" panose="020B0604020202020204" pitchFamily="34" charset="0"/>
              <a:buChar char="•"/>
            </a:pPr>
            <a:r>
              <a:rPr lang="en-US" sz="2200" kern="1200" dirty="0">
                <a:solidFill>
                  <a:prstClr val="white"/>
                </a:solidFill>
                <a:latin typeface="Arial Nova Cond"/>
                <a:ea typeface="+mn-ea"/>
                <a:cs typeface="+mn-cs"/>
              </a:rPr>
              <a:t>Associate Professor, University of Toronto</a:t>
            </a:r>
          </a:p>
          <a:p>
            <a:pPr marL="285750" indent="-285750" hangingPunct="1">
              <a:buFont typeface="Arial" panose="020B0604020202020204" pitchFamily="34" charset="0"/>
              <a:buChar char="•"/>
            </a:pPr>
            <a:r>
              <a:rPr lang="en-US" sz="2200" kern="1200" dirty="0">
                <a:solidFill>
                  <a:prstClr val="white"/>
                </a:solidFill>
                <a:latin typeface="Arial Nova Cond"/>
                <a:ea typeface="+mn-ea"/>
                <a:cs typeface="+mn-cs"/>
              </a:rPr>
              <a:t>Medical Director, Ted Rogers Centre of Excellence in Heart Function</a:t>
            </a:r>
          </a:p>
          <a:p>
            <a:pPr marL="285750" indent="-285750" hangingPunct="1">
              <a:buFont typeface="Arial" panose="020B0604020202020204" pitchFamily="34" charset="0"/>
              <a:buChar char="•"/>
            </a:pPr>
            <a:r>
              <a:rPr lang="en-US" sz="2200" kern="1200" dirty="0">
                <a:solidFill>
                  <a:prstClr val="white"/>
                </a:solidFill>
                <a:latin typeface="Arial Nova Cond"/>
                <a:ea typeface="+mn-ea"/>
                <a:cs typeface="+mn-cs"/>
              </a:rPr>
              <a:t>Medical Director, Ajmera Heart Transplant Program, University Health Network</a:t>
            </a:r>
          </a:p>
        </p:txBody>
      </p:sp>
      <p:pic>
        <p:nvPicPr>
          <p:cNvPr id="5" name="Picture 4">
            <a:extLst>
              <a:ext uri="{FF2B5EF4-FFF2-40B4-BE49-F238E27FC236}">
                <a16:creationId xmlns:a16="http://schemas.microsoft.com/office/drawing/2014/main" id="{A565AF51-FC3F-4D2C-BFB1-B7E1DFF06A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4720" y="476672"/>
            <a:ext cx="5472608" cy="5472608"/>
          </a:xfrm>
          <a:prstGeom prst="rect">
            <a:avLst/>
          </a:prstGeom>
        </p:spPr>
      </p:pic>
    </p:spTree>
    <p:extLst>
      <p:ext uri="{BB962C8B-B14F-4D97-AF65-F5344CB8AC3E}">
        <p14:creationId xmlns:p14="http://schemas.microsoft.com/office/powerpoint/2010/main" val="968633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C9AA-4787-4699-A4B9-E7CCB3C45DE2}"/>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64ECD372-FF44-4024-8A74-6F592B870FC5}"/>
              </a:ext>
            </a:extLst>
          </p:cNvPr>
          <p:cNvSpPr>
            <a:spLocks noGrp="1"/>
          </p:cNvSpPr>
          <p:nvPr>
            <p:ph idx="1"/>
          </p:nvPr>
        </p:nvSpPr>
        <p:spPr>
          <a:xfrm>
            <a:off x="695400" y="1484784"/>
            <a:ext cx="8208912" cy="4692179"/>
          </a:xfrm>
        </p:spPr>
        <p:txBody>
          <a:bodyPr/>
          <a:lstStyle/>
          <a:p>
            <a:pPr marL="514350" indent="-514350">
              <a:spcAft>
                <a:spcPts val="1200"/>
              </a:spcAft>
              <a:buFont typeface="+mj-lt"/>
              <a:buAutoNum type="arabicPeriod"/>
            </a:pPr>
            <a:r>
              <a:rPr lang="en-US" dirty="0"/>
              <a:t>Define the current standard of pharmacologic care for the general </a:t>
            </a:r>
            <a:r>
              <a:rPr lang="en-US" dirty="0" err="1"/>
              <a:t>HFrEF</a:t>
            </a:r>
            <a:r>
              <a:rPr lang="en-US" dirty="0"/>
              <a:t> patient population</a:t>
            </a:r>
          </a:p>
          <a:p>
            <a:pPr marL="514350" indent="-514350">
              <a:spcAft>
                <a:spcPts val="1200"/>
              </a:spcAft>
              <a:buFont typeface="+mj-lt"/>
              <a:buAutoNum type="arabicPeriod"/>
            </a:pPr>
            <a:r>
              <a:rPr lang="en-US" dirty="0"/>
              <a:t>Discuss different clinical settings in which </a:t>
            </a:r>
            <a:r>
              <a:rPr lang="en-US" dirty="0" err="1"/>
              <a:t>HFrEF</a:t>
            </a:r>
            <a:r>
              <a:rPr lang="en-US" dirty="0"/>
              <a:t> therapies can be initiated </a:t>
            </a:r>
          </a:p>
        </p:txBody>
      </p:sp>
      <p:pic>
        <p:nvPicPr>
          <p:cNvPr id="4" name="Graphic 3" descr="Checklist RTL">
            <a:extLst>
              <a:ext uri="{FF2B5EF4-FFF2-40B4-BE49-F238E27FC236}">
                <a16:creationId xmlns:a16="http://schemas.microsoft.com/office/drawing/2014/main" id="{BAEB3274-E7A2-451D-BF72-EAACC96EF3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13933" y="1340768"/>
            <a:ext cx="3370699" cy="3370699"/>
          </a:xfrm>
          <a:prstGeom prst="rect">
            <a:avLst/>
          </a:prstGeom>
        </p:spPr>
      </p:pic>
    </p:spTree>
    <p:extLst>
      <p:ext uri="{BB962C8B-B14F-4D97-AF65-F5344CB8AC3E}">
        <p14:creationId xmlns:p14="http://schemas.microsoft.com/office/powerpoint/2010/main" val="741420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BEB53-64B7-46F7-90EB-4E045B8A0D1C}"/>
              </a:ext>
            </a:extLst>
          </p:cNvPr>
          <p:cNvSpPr>
            <a:spLocks noGrp="1"/>
          </p:cNvSpPr>
          <p:nvPr>
            <p:ph type="title"/>
          </p:nvPr>
        </p:nvSpPr>
        <p:spPr>
          <a:xfrm>
            <a:off x="695400" y="365125"/>
            <a:ext cx="11089232" cy="975643"/>
          </a:xfrm>
        </p:spPr>
        <p:txBody>
          <a:bodyPr>
            <a:normAutofit fontScale="90000"/>
          </a:bodyPr>
          <a:lstStyle/>
          <a:p>
            <a:r>
              <a:rPr lang="en-US" dirty="0"/>
              <a:t>Therapeutic approach to patients with </a:t>
            </a:r>
            <a:r>
              <a:rPr lang="en-US" dirty="0" err="1"/>
              <a:t>HFrEF</a:t>
            </a:r>
            <a:r>
              <a:rPr lang="en-US" dirty="0"/>
              <a:t> (circa 2017)</a:t>
            </a:r>
          </a:p>
        </p:txBody>
      </p:sp>
      <p:pic>
        <p:nvPicPr>
          <p:cNvPr id="7" name="Picture 2">
            <a:extLst>
              <a:ext uri="{FF2B5EF4-FFF2-40B4-BE49-F238E27FC236}">
                <a16:creationId xmlns:a16="http://schemas.microsoft.com/office/drawing/2014/main" id="{DF867430-8884-47FF-9203-9637DA9DEF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91" t="23776" r="28359" b="14590"/>
          <a:stretch/>
        </p:blipFill>
        <p:spPr bwMode="auto">
          <a:xfrm>
            <a:off x="3287054" y="1105542"/>
            <a:ext cx="6553362" cy="51571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a:extLst>
              <a:ext uri="{FF2B5EF4-FFF2-40B4-BE49-F238E27FC236}">
                <a16:creationId xmlns:a16="http://schemas.microsoft.com/office/drawing/2014/main" id="{00AEAC79-CC3A-4204-BD63-0B895319CF0F}"/>
              </a:ext>
            </a:extLst>
          </p:cNvPr>
          <p:cNvSpPr txBox="1"/>
          <p:nvPr/>
        </p:nvSpPr>
        <p:spPr>
          <a:xfrm>
            <a:off x="695400" y="5929535"/>
            <a:ext cx="5631323" cy="307777"/>
          </a:xfrm>
          <a:prstGeom prst="rect">
            <a:avLst/>
          </a:prstGeom>
          <a:noFill/>
        </p:spPr>
        <p:txBody>
          <a:bodyPr wrap="square" rtlCol="0">
            <a:spAutoFit/>
          </a:bodyPr>
          <a:lstStyle/>
          <a:p>
            <a:r>
              <a:rPr lang="en-US" sz="1400" dirty="0">
                <a:latin typeface="Arial Nova Cond" panose="020B0506020202020204" pitchFamily="34" charset="0"/>
              </a:rPr>
              <a:t>Ezekowitz et al, Can J </a:t>
            </a:r>
            <a:r>
              <a:rPr lang="en-US" sz="1400" dirty="0" err="1">
                <a:latin typeface="Arial Nova Cond" panose="020B0506020202020204" pitchFamily="34" charset="0"/>
              </a:rPr>
              <a:t>Cardiol</a:t>
            </a:r>
            <a:r>
              <a:rPr lang="en-US" sz="1400" dirty="0">
                <a:latin typeface="Arial Nova Cond" panose="020B0506020202020204" pitchFamily="34" charset="0"/>
              </a:rPr>
              <a:t> 2017</a:t>
            </a:r>
          </a:p>
        </p:txBody>
      </p:sp>
      <p:sp>
        <p:nvSpPr>
          <p:cNvPr id="15" name="TextBox 14">
            <a:extLst>
              <a:ext uri="{FF2B5EF4-FFF2-40B4-BE49-F238E27FC236}">
                <a16:creationId xmlns:a16="http://schemas.microsoft.com/office/drawing/2014/main" id="{5B8EBBCB-B071-4D31-8B80-6ED369F3EE4D}"/>
              </a:ext>
            </a:extLst>
          </p:cNvPr>
          <p:cNvSpPr txBox="1"/>
          <p:nvPr/>
        </p:nvSpPr>
        <p:spPr>
          <a:xfrm>
            <a:off x="881706" y="2204864"/>
            <a:ext cx="2261966" cy="461665"/>
          </a:xfrm>
          <a:prstGeom prst="rect">
            <a:avLst/>
          </a:prstGeom>
          <a:solidFill>
            <a:srgbClr val="E51D2A"/>
          </a:solid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“Triple therapy”</a:t>
            </a:r>
          </a:p>
        </p:txBody>
      </p:sp>
      <p:cxnSp>
        <p:nvCxnSpPr>
          <p:cNvPr id="16" name="Straight Arrow Connector 15">
            <a:extLst>
              <a:ext uri="{FF2B5EF4-FFF2-40B4-BE49-F238E27FC236}">
                <a16:creationId xmlns:a16="http://schemas.microsoft.com/office/drawing/2014/main" id="{73109D29-0553-443D-9945-CF29D2026A86}"/>
              </a:ext>
            </a:extLst>
          </p:cNvPr>
          <p:cNvCxnSpPr/>
          <p:nvPr/>
        </p:nvCxnSpPr>
        <p:spPr>
          <a:xfrm>
            <a:off x="1962844" y="2780928"/>
            <a:ext cx="0" cy="839449"/>
          </a:xfrm>
          <a:prstGeom prst="straightConnector1">
            <a:avLst/>
          </a:prstGeom>
          <a:noFill/>
          <a:ln w="76200" cap="flat" cmpd="sng" algn="ctr">
            <a:solidFill>
              <a:srgbClr val="000000"/>
            </a:solidFill>
            <a:prstDash val="solid"/>
            <a:miter lim="800000"/>
            <a:tailEnd type="triangle"/>
          </a:ln>
          <a:effectLst/>
        </p:spPr>
      </p:cxnSp>
      <p:sp>
        <p:nvSpPr>
          <p:cNvPr id="17" name="TextBox 16">
            <a:extLst>
              <a:ext uri="{FF2B5EF4-FFF2-40B4-BE49-F238E27FC236}">
                <a16:creationId xmlns:a16="http://schemas.microsoft.com/office/drawing/2014/main" id="{65DFD1A6-DC6F-4B23-878B-0F0575F68D55}"/>
              </a:ext>
            </a:extLst>
          </p:cNvPr>
          <p:cNvSpPr txBox="1"/>
          <p:nvPr/>
        </p:nvSpPr>
        <p:spPr>
          <a:xfrm>
            <a:off x="881706" y="3721902"/>
            <a:ext cx="2162277" cy="1200329"/>
          </a:xfrm>
          <a:prstGeom prst="rect">
            <a:avLst/>
          </a:prstGeom>
          <a:solidFill>
            <a:srgbClr val="E51D2A"/>
          </a:solid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Substitute for ARNI, add </a:t>
            </a:r>
            <a:r>
              <a:rPr kumimoji="0" lang="en-US" sz="2400" b="0" i="0" u="none" strike="noStrike" kern="1200" cap="none" spc="0" normalizeH="0" baseline="0" noProof="0" dirty="0" err="1">
                <a:ln>
                  <a:noFill/>
                </a:ln>
                <a:solidFill>
                  <a:srgbClr val="FFFFFF"/>
                </a:solidFill>
                <a:effectLst/>
                <a:uLnTx/>
                <a:uFillTx/>
                <a:latin typeface="Arial"/>
                <a:ea typeface="+mn-ea"/>
                <a:cs typeface="+mn-cs"/>
              </a:rPr>
              <a:t>ivabradine</a:t>
            </a:r>
            <a:r>
              <a:rPr kumimoji="0" lang="en-US" sz="2400" b="0" i="0" u="none" strike="noStrike" kern="1200" cap="none" spc="0" normalizeH="0" baseline="0" noProof="0" dirty="0">
                <a:ln>
                  <a:noFill/>
                </a:ln>
                <a:solidFill>
                  <a:srgbClr val="FFFFFF"/>
                </a:solidFill>
                <a:effectLst/>
                <a:uLnTx/>
                <a:uFillTx/>
                <a:latin typeface="Arial"/>
                <a:ea typeface="+mn-ea"/>
                <a:cs typeface="+mn-cs"/>
              </a:rPr>
              <a:t> </a:t>
            </a:r>
          </a:p>
        </p:txBody>
      </p:sp>
    </p:spTree>
    <p:extLst>
      <p:ext uri="{BB962C8B-B14F-4D97-AF65-F5344CB8AC3E}">
        <p14:creationId xmlns:p14="http://schemas.microsoft.com/office/powerpoint/2010/main" val="3681637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A5D1-C45D-4463-A810-CA7DF5D4C68F}"/>
              </a:ext>
            </a:extLst>
          </p:cNvPr>
          <p:cNvSpPr>
            <a:spLocks noGrp="1"/>
          </p:cNvSpPr>
          <p:nvPr>
            <p:ph type="title"/>
          </p:nvPr>
        </p:nvSpPr>
        <p:spPr/>
        <p:txBody>
          <a:bodyPr/>
          <a:lstStyle/>
          <a:p>
            <a:r>
              <a:rPr lang="en-US" dirty="0"/>
              <a:t>New evidence for decision making in </a:t>
            </a:r>
            <a:r>
              <a:rPr lang="en-US" dirty="0" err="1"/>
              <a:t>HFrEF</a:t>
            </a:r>
            <a:endParaRPr lang="en-US" dirty="0"/>
          </a:p>
        </p:txBody>
      </p:sp>
      <p:graphicFrame>
        <p:nvGraphicFramePr>
          <p:cNvPr id="7" name="Table 6">
            <a:extLst>
              <a:ext uri="{FF2B5EF4-FFF2-40B4-BE49-F238E27FC236}">
                <a16:creationId xmlns:a16="http://schemas.microsoft.com/office/drawing/2014/main" id="{403CBD9E-5F57-4C82-B758-F6C4D2B72879}"/>
              </a:ext>
            </a:extLst>
          </p:cNvPr>
          <p:cNvGraphicFramePr>
            <a:graphicFrameLocks noGrp="1"/>
          </p:cNvGraphicFramePr>
          <p:nvPr>
            <p:extLst>
              <p:ext uri="{D42A27DB-BD31-4B8C-83A1-F6EECF244321}">
                <p14:modId xmlns:p14="http://schemas.microsoft.com/office/powerpoint/2010/main" val="487610251"/>
              </p:ext>
            </p:extLst>
          </p:nvPr>
        </p:nvGraphicFramePr>
        <p:xfrm>
          <a:off x="695400" y="1510126"/>
          <a:ext cx="11233247" cy="4727186"/>
        </p:xfrm>
        <a:graphic>
          <a:graphicData uri="http://schemas.openxmlformats.org/drawingml/2006/table">
            <a:tbl>
              <a:tblPr firstRow="1" bandRow="1">
                <a:tableStyleId>{073A0DAA-6AF3-43AB-8588-CEC1D06C72B9}</a:tableStyleId>
              </a:tblPr>
              <a:tblGrid>
                <a:gridCol w="2088232">
                  <a:extLst>
                    <a:ext uri="{9D8B030D-6E8A-4147-A177-3AD203B41FA5}">
                      <a16:colId xmlns:a16="http://schemas.microsoft.com/office/drawing/2014/main" val="20000"/>
                    </a:ext>
                  </a:extLst>
                </a:gridCol>
                <a:gridCol w="1821951">
                  <a:extLst>
                    <a:ext uri="{9D8B030D-6E8A-4147-A177-3AD203B41FA5}">
                      <a16:colId xmlns:a16="http://schemas.microsoft.com/office/drawing/2014/main" val="20001"/>
                    </a:ext>
                  </a:extLst>
                </a:gridCol>
                <a:gridCol w="2642545">
                  <a:extLst>
                    <a:ext uri="{9D8B030D-6E8A-4147-A177-3AD203B41FA5}">
                      <a16:colId xmlns:a16="http://schemas.microsoft.com/office/drawing/2014/main" val="20002"/>
                    </a:ext>
                  </a:extLst>
                </a:gridCol>
                <a:gridCol w="2304256">
                  <a:extLst>
                    <a:ext uri="{9D8B030D-6E8A-4147-A177-3AD203B41FA5}">
                      <a16:colId xmlns:a16="http://schemas.microsoft.com/office/drawing/2014/main" val="20003"/>
                    </a:ext>
                  </a:extLst>
                </a:gridCol>
                <a:gridCol w="2376263">
                  <a:extLst>
                    <a:ext uri="{9D8B030D-6E8A-4147-A177-3AD203B41FA5}">
                      <a16:colId xmlns:a16="http://schemas.microsoft.com/office/drawing/2014/main" val="20004"/>
                    </a:ext>
                  </a:extLst>
                </a:gridCol>
              </a:tblGrid>
              <a:tr h="527389">
                <a:tc>
                  <a:txBody>
                    <a:bodyPr/>
                    <a:lstStyle/>
                    <a:p>
                      <a:pPr algn="ctr"/>
                      <a:r>
                        <a:rPr lang="en-US" dirty="0">
                          <a:latin typeface="Arial Nova Cond" panose="020B0506020202020204" pitchFamily="34" charset="0"/>
                        </a:rPr>
                        <a:t>Study </a:t>
                      </a:r>
                    </a:p>
                  </a:txBody>
                  <a:tcPr anchor="ctr"/>
                </a:tc>
                <a:tc>
                  <a:txBody>
                    <a:bodyPr/>
                    <a:lstStyle/>
                    <a:p>
                      <a:pPr algn="ctr"/>
                      <a:r>
                        <a:rPr lang="en-US" dirty="0">
                          <a:latin typeface="Arial Nova Cond" panose="020B0506020202020204" pitchFamily="34" charset="0"/>
                        </a:rPr>
                        <a:t>Drug</a:t>
                      </a:r>
                    </a:p>
                  </a:txBody>
                  <a:tcPr anchor="ctr"/>
                </a:tc>
                <a:tc>
                  <a:txBody>
                    <a:bodyPr/>
                    <a:lstStyle/>
                    <a:p>
                      <a:pPr algn="ctr"/>
                      <a:r>
                        <a:rPr lang="en-US" dirty="0">
                          <a:latin typeface="Arial Nova Cond" panose="020B0506020202020204" pitchFamily="34" charset="0"/>
                        </a:rPr>
                        <a:t>Patients</a:t>
                      </a:r>
                    </a:p>
                  </a:txBody>
                  <a:tcPr anchor="ctr"/>
                </a:tc>
                <a:tc>
                  <a:txBody>
                    <a:bodyPr/>
                    <a:lstStyle/>
                    <a:p>
                      <a:pPr algn="ctr"/>
                      <a:r>
                        <a:rPr lang="en-US" dirty="0">
                          <a:latin typeface="Arial Nova Cond" panose="020B0506020202020204" pitchFamily="34" charset="0"/>
                        </a:rPr>
                        <a:t>Primary Outcome</a:t>
                      </a:r>
                    </a:p>
                  </a:txBody>
                  <a:tcPr anchor="ctr"/>
                </a:tc>
                <a:tc>
                  <a:txBody>
                    <a:bodyPr/>
                    <a:lstStyle/>
                    <a:p>
                      <a:pPr algn="ctr"/>
                      <a:r>
                        <a:rPr lang="en-US" dirty="0">
                          <a:latin typeface="Arial Nova Cond" panose="020B0506020202020204" pitchFamily="34" charset="0"/>
                        </a:rPr>
                        <a:t>Study Implications</a:t>
                      </a:r>
                    </a:p>
                  </a:txBody>
                  <a:tcPr anchor="ctr"/>
                </a:tc>
                <a:extLst>
                  <a:ext uri="{0D108BD9-81ED-4DB2-BD59-A6C34878D82A}">
                    <a16:rowId xmlns:a16="http://schemas.microsoft.com/office/drawing/2014/main" val="10000"/>
                  </a:ext>
                </a:extLst>
              </a:tr>
              <a:tr h="970397">
                <a:tc>
                  <a:txBody>
                    <a:bodyPr/>
                    <a:lstStyle/>
                    <a:p>
                      <a:r>
                        <a:rPr lang="en-US" dirty="0">
                          <a:latin typeface="Arial Nova Cond" panose="020B0506020202020204" pitchFamily="34" charset="0"/>
                        </a:rPr>
                        <a:t>PIONEER-HF (and extension study)</a:t>
                      </a:r>
                      <a:endParaRPr lang="en-US" b="1" dirty="0">
                        <a:latin typeface="Arial Nova Cond" panose="020B0506020202020204" pitchFamily="34" charset="0"/>
                      </a:endParaRPr>
                    </a:p>
                  </a:txBody>
                  <a:tcPr/>
                </a:tc>
                <a:tc>
                  <a:txBody>
                    <a:bodyPr/>
                    <a:lstStyle/>
                    <a:p>
                      <a:r>
                        <a:rPr lang="en-US" dirty="0">
                          <a:latin typeface="Arial Nova Cond" panose="020B0506020202020204" pitchFamily="34" charset="0"/>
                        </a:rPr>
                        <a:t>Sac-</a:t>
                      </a:r>
                      <a:r>
                        <a:rPr lang="en-US" dirty="0" err="1">
                          <a:latin typeface="Arial Nova Cond" panose="020B0506020202020204" pitchFamily="34" charset="0"/>
                        </a:rPr>
                        <a:t>val</a:t>
                      </a:r>
                      <a:r>
                        <a:rPr lang="en-US" dirty="0">
                          <a:latin typeface="Arial Nova Cond" panose="020B0506020202020204" pitchFamily="34" charset="0"/>
                        </a:rPr>
                        <a:t> vs </a:t>
                      </a:r>
                      <a:r>
                        <a:rPr lang="en-US" dirty="0" err="1">
                          <a:latin typeface="Arial Nova Cond" panose="020B0506020202020204" pitchFamily="34" charset="0"/>
                        </a:rPr>
                        <a:t>Enalapril</a:t>
                      </a:r>
                      <a:endParaRPr lang="en-US" dirty="0">
                        <a:latin typeface="Arial Nova Cond" panose="020B0506020202020204" pitchFamily="34" charset="0"/>
                      </a:endParaRPr>
                    </a:p>
                  </a:txBody>
                  <a:tcPr/>
                </a:tc>
                <a:tc>
                  <a:txBody>
                    <a:bodyPr/>
                    <a:lstStyle/>
                    <a:p>
                      <a:r>
                        <a:rPr lang="en-US" sz="1600" dirty="0">
                          <a:latin typeface="Arial Nova Cond" panose="020B0506020202020204" pitchFamily="34" charset="0"/>
                        </a:rPr>
                        <a:t>Stabilized</a:t>
                      </a:r>
                      <a:r>
                        <a:rPr lang="en-US" sz="1600" baseline="0" dirty="0">
                          <a:latin typeface="Arial Nova Cond" panose="020B0506020202020204" pitchFamily="34" charset="0"/>
                        </a:rPr>
                        <a:t> after admission with with worsening HF;</a:t>
                      </a:r>
                    </a:p>
                    <a:p>
                      <a:r>
                        <a:rPr lang="en-US" sz="1600" baseline="0" dirty="0">
                          <a:latin typeface="Arial Nova Cond" panose="020B0506020202020204" pitchFamily="34" charset="0"/>
                        </a:rPr>
                        <a:t>35% with de novo HF</a:t>
                      </a:r>
                      <a:endParaRPr lang="en-US" sz="1600" dirty="0">
                        <a:latin typeface="Arial Nova Cond" panose="020B0506020202020204" pitchFamily="34" charset="0"/>
                      </a:endParaRPr>
                    </a:p>
                  </a:txBody>
                  <a:tcPr/>
                </a:tc>
                <a:tc>
                  <a:txBody>
                    <a:bodyPr/>
                    <a:lstStyle/>
                    <a:p>
                      <a:r>
                        <a:rPr lang="en-US" sz="1600" dirty="0">
                          <a:latin typeface="Arial Nova Cond" panose="020B0506020202020204" pitchFamily="34" charset="0"/>
                        </a:rPr>
                        <a:t>Change in NT-</a:t>
                      </a:r>
                      <a:r>
                        <a:rPr lang="en-US" sz="1600" dirty="0" err="1">
                          <a:latin typeface="Arial Nova Cond" panose="020B0506020202020204" pitchFamily="34" charset="0"/>
                        </a:rPr>
                        <a:t>proBNP</a:t>
                      </a:r>
                      <a:r>
                        <a:rPr lang="en-US" sz="1600" baseline="0" dirty="0">
                          <a:latin typeface="Arial Nova Cond" panose="020B0506020202020204" pitchFamily="34" charset="0"/>
                        </a:rPr>
                        <a:t> values at 8 weeks</a:t>
                      </a:r>
                      <a:endParaRPr lang="en-US" sz="1600" dirty="0">
                        <a:latin typeface="Arial Nova Cond" panose="020B0506020202020204" pitchFamily="34" charset="0"/>
                      </a:endParaRPr>
                    </a:p>
                  </a:txBody>
                  <a:tcPr/>
                </a:tc>
                <a:tc>
                  <a:txBody>
                    <a:bodyPr/>
                    <a:lstStyle/>
                    <a:p>
                      <a:r>
                        <a:rPr lang="en-US" sz="1600" dirty="0">
                          <a:latin typeface="Arial Nova Cond" panose="020B0506020202020204" pitchFamily="34" charset="0"/>
                        </a:rPr>
                        <a:t>Broader</a:t>
                      </a:r>
                      <a:r>
                        <a:rPr lang="en-US" sz="1600" baseline="0" dirty="0">
                          <a:latin typeface="Arial Nova Cond" panose="020B0506020202020204" pitchFamily="34" charset="0"/>
                        </a:rPr>
                        <a:t> use of ARNI in hospitalized and de novo HF patients</a:t>
                      </a:r>
                      <a:endParaRPr lang="en-US" sz="1600" dirty="0">
                        <a:latin typeface="Arial Nova Cond" panose="020B0506020202020204" pitchFamily="34" charset="0"/>
                      </a:endParaRPr>
                    </a:p>
                  </a:txBody>
                  <a:tcPr/>
                </a:tc>
                <a:extLst>
                  <a:ext uri="{0D108BD9-81ED-4DB2-BD59-A6C34878D82A}">
                    <a16:rowId xmlns:a16="http://schemas.microsoft.com/office/drawing/2014/main" val="10001"/>
                  </a:ext>
                </a:extLst>
              </a:tr>
              <a:tr h="970397">
                <a:tc>
                  <a:txBody>
                    <a:bodyPr/>
                    <a:lstStyle/>
                    <a:p>
                      <a:r>
                        <a:rPr lang="en-US" dirty="0">
                          <a:latin typeface="Arial Nova Cond" panose="020B0506020202020204" pitchFamily="34" charset="0"/>
                        </a:rPr>
                        <a:t>DAPA HF</a:t>
                      </a:r>
                      <a:endParaRPr lang="en-US" b="1" dirty="0">
                        <a:latin typeface="Arial Nova Cond" panose="020B0506020202020204" pitchFamily="34" charset="0"/>
                      </a:endParaRPr>
                    </a:p>
                  </a:txBody>
                  <a:tcPr/>
                </a:tc>
                <a:tc>
                  <a:txBody>
                    <a:bodyPr/>
                    <a:lstStyle/>
                    <a:p>
                      <a:r>
                        <a:rPr lang="en-US" dirty="0" err="1">
                          <a:latin typeface="Arial Nova Cond" panose="020B0506020202020204" pitchFamily="34" charset="0"/>
                        </a:rPr>
                        <a:t>Dapagliflozin</a:t>
                      </a:r>
                      <a:r>
                        <a:rPr lang="en-US" baseline="0" dirty="0">
                          <a:latin typeface="Arial Nova Cond" panose="020B0506020202020204" pitchFamily="34" charset="0"/>
                        </a:rPr>
                        <a:t> vs placebo</a:t>
                      </a:r>
                      <a:endParaRPr lang="en-US" dirty="0">
                        <a:latin typeface="Arial Nova Cond" panose="020B0506020202020204" pitchFamily="34" charset="0"/>
                      </a:endParaRPr>
                    </a:p>
                  </a:txBody>
                  <a:tcPr/>
                </a:tc>
                <a:tc>
                  <a:txBody>
                    <a:bodyPr/>
                    <a:lstStyle/>
                    <a:p>
                      <a:r>
                        <a:rPr lang="en-US" sz="1600" dirty="0">
                          <a:latin typeface="Arial Nova Cond" panose="020B0506020202020204" pitchFamily="34" charset="0"/>
                        </a:rPr>
                        <a:t>NYHA II-IV, chronic HF,</a:t>
                      </a:r>
                    </a:p>
                    <a:p>
                      <a:r>
                        <a:rPr lang="en-US" sz="1600" dirty="0">
                          <a:latin typeface="Arial Nova Cond" panose="020B0506020202020204" pitchFamily="34" charset="0"/>
                        </a:rPr>
                        <a:t>with or without DM2</a:t>
                      </a:r>
                    </a:p>
                  </a:txBody>
                  <a:tcPr/>
                </a:tc>
                <a:tc>
                  <a:txBody>
                    <a:bodyPr/>
                    <a:lstStyle/>
                    <a:p>
                      <a:r>
                        <a:rPr lang="en-US" sz="1600" baseline="0" dirty="0">
                          <a:latin typeface="Arial Nova Cond" panose="020B0506020202020204" pitchFamily="34" charset="0"/>
                        </a:rPr>
                        <a:t>CV death or worsening HF </a:t>
                      </a:r>
                      <a:endParaRPr lang="en-US" sz="1600" dirty="0">
                        <a:latin typeface="Arial Nova Cond" panose="020B0506020202020204" pitchFamily="34" charset="0"/>
                      </a:endParaRPr>
                    </a:p>
                  </a:txBody>
                  <a:tcPr/>
                </a:tc>
                <a:tc rowSpan="2">
                  <a:txBody>
                    <a:bodyPr/>
                    <a:lstStyle/>
                    <a:p>
                      <a:endParaRPr lang="en-US" sz="1600" dirty="0">
                        <a:latin typeface="Arial Nova Cond" panose="020B0506020202020204" pitchFamily="34" charset="0"/>
                      </a:endParaRPr>
                    </a:p>
                    <a:p>
                      <a:endParaRPr lang="en-US" sz="1600" dirty="0">
                        <a:latin typeface="Arial Nova Cond" panose="020B0506020202020204" pitchFamily="34" charset="0"/>
                      </a:endParaRPr>
                    </a:p>
                    <a:p>
                      <a:r>
                        <a:rPr lang="en-US" sz="1600" dirty="0">
                          <a:latin typeface="Arial Nova Cond" panose="020B0506020202020204" pitchFamily="34" charset="0"/>
                        </a:rPr>
                        <a:t>Addition</a:t>
                      </a:r>
                      <a:r>
                        <a:rPr lang="en-US" sz="1600" baseline="0" dirty="0">
                          <a:latin typeface="Arial Nova Cond" panose="020B0506020202020204" pitchFamily="34" charset="0"/>
                        </a:rPr>
                        <a:t> of </a:t>
                      </a:r>
                      <a:r>
                        <a:rPr lang="en-US" sz="1600" dirty="0">
                          <a:latin typeface="Arial Nova Cond" panose="020B0506020202020204" pitchFamily="34" charset="0"/>
                        </a:rPr>
                        <a:t>SGLT2 inhibitors</a:t>
                      </a:r>
                      <a:r>
                        <a:rPr lang="en-US" sz="1600" baseline="0" dirty="0">
                          <a:latin typeface="Arial Nova Cond" panose="020B0506020202020204" pitchFamily="34" charset="0"/>
                        </a:rPr>
                        <a:t> improves outcomes in  broad spectrum of </a:t>
                      </a:r>
                      <a:r>
                        <a:rPr lang="en-US" sz="1600" baseline="0" dirty="0" err="1">
                          <a:latin typeface="Arial Nova Cond" panose="020B0506020202020204" pitchFamily="34" charset="0"/>
                        </a:rPr>
                        <a:t>HFrEF</a:t>
                      </a:r>
                      <a:r>
                        <a:rPr lang="en-US" sz="1600" baseline="0" dirty="0">
                          <a:latin typeface="Arial Nova Cond" panose="020B0506020202020204" pitchFamily="34" charset="0"/>
                        </a:rPr>
                        <a:t> patients with or without DM2</a:t>
                      </a:r>
                      <a:endParaRPr lang="en-US" sz="1600" dirty="0">
                        <a:latin typeface="Arial Nova Cond" panose="020B0506020202020204" pitchFamily="34" charset="0"/>
                      </a:endParaRPr>
                    </a:p>
                  </a:txBody>
                  <a:tcPr/>
                </a:tc>
                <a:extLst>
                  <a:ext uri="{0D108BD9-81ED-4DB2-BD59-A6C34878D82A}">
                    <a16:rowId xmlns:a16="http://schemas.microsoft.com/office/drawing/2014/main" val="10002"/>
                  </a:ext>
                </a:extLst>
              </a:tr>
              <a:tr h="1192203">
                <a:tc>
                  <a:txBody>
                    <a:bodyPr/>
                    <a:lstStyle/>
                    <a:p>
                      <a:r>
                        <a:rPr lang="en-US" dirty="0">
                          <a:latin typeface="Arial Nova Cond" panose="020B0506020202020204" pitchFamily="34" charset="0"/>
                        </a:rPr>
                        <a:t>EMPEROR</a:t>
                      </a:r>
                      <a:r>
                        <a:rPr lang="en-US" baseline="0" dirty="0">
                          <a:latin typeface="Arial Nova Cond" panose="020B0506020202020204" pitchFamily="34" charset="0"/>
                        </a:rPr>
                        <a:t> Reduced</a:t>
                      </a:r>
                      <a:endParaRPr lang="en-US" b="1" dirty="0">
                        <a:latin typeface="Arial Nova Cond" panose="020B0506020202020204" pitchFamily="34" charset="0"/>
                      </a:endParaRPr>
                    </a:p>
                  </a:txBody>
                  <a:tcPr/>
                </a:tc>
                <a:tc>
                  <a:txBody>
                    <a:bodyPr/>
                    <a:lstStyle/>
                    <a:p>
                      <a:r>
                        <a:rPr lang="en-US" dirty="0" err="1">
                          <a:latin typeface="Arial Nova Cond" panose="020B0506020202020204" pitchFamily="34" charset="0"/>
                        </a:rPr>
                        <a:t>Empagliflozin</a:t>
                      </a:r>
                      <a:r>
                        <a:rPr lang="en-US" dirty="0">
                          <a:latin typeface="Arial Nova Cond" panose="020B0506020202020204" pitchFamily="34" charset="0"/>
                        </a:rPr>
                        <a:t> vs placebo</a:t>
                      </a:r>
                    </a:p>
                  </a:txBody>
                  <a:tcPr/>
                </a:tc>
                <a:tc>
                  <a:txBody>
                    <a:bodyPr/>
                    <a:lstStyle/>
                    <a:p>
                      <a:r>
                        <a:rPr lang="en-US" sz="1600" dirty="0">
                          <a:latin typeface="Arial Nova Cond" panose="020B0506020202020204" pitchFamily="34" charset="0"/>
                        </a:rPr>
                        <a:t>High risk NYHA II-IV, chronic HF</a:t>
                      </a:r>
                      <a:r>
                        <a:rPr lang="en-US" sz="1600" baseline="0" dirty="0">
                          <a:latin typeface="Arial Nova Cond" panose="020B0506020202020204" pitchFamily="34" charset="0"/>
                        </a:rPr>
                        <a:t>, w</a:t>
                      </a:r>
                      <a:r>
                        <a:rPr lang="en-US" sz="1600" dirty="0">
                          <a:latin typeface="Arial Nova Cond" panose="020B0506020202020204" pitchFamily="34" charset="0"/>
                        </a:rPr>
                        <a:t>ith or without DM2</a:t>
                      </a:r>
                    </a:p>
                    <a:p>
                      <a:endParaRPr lang="en-US" sz="1600" dirty="0">
                        <a:latin typeface="Arial Nova Cond" panose="020B0506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latin typeface="Arial Nova Cond" panose="020B0506020202020204" pitchFamily="34" charset="0"/>
                        </a:rPr>
                        <a:t>CV death or worsening HF </a:t>
                      </a:r>
                      <a:endParaRPr lang="en-US" sz="1600" dirty="0">
                        <a:latin typeface="Arial Nova Cond" panose="020B0506020202020204" pitchFamily="34" charset="0"/>
                      </a:endParaRPr>
                    </a:p>
                    <a:p>
                      <a:endParaRPr lang="en-US" sz="1600" dirty="0">
                        <a:latin typeface="Arial Nova Cond" panose="020B0506020202020204" pitchFamily="34" charset="0"/>
                      </a:endParaRPr>
                    </a:p>
                  </a:txBody>
                  <a:tcPr/>
                </a:tc>
                <a:tc vMerge="1">
                  <a:txBody>
                    <a:bodyPr/>
                    <a:lstStyle/>
                    <a:p>
                      <a:endParaRPr lang="en-US" dirty="0"/>
                    </a:p>
                  </a:txBody>
                  <a:tcPr/>
                </a:tc>
                <a:extLst>
                  <a:ext uri="{0D108BD9-81ED-4DB2-BD59-A6C34878D82A}">
                    <a16:rowId xmlns:a16="http://schemas.microsoft.com/office/drawing/2014/main" val="10003"/>
                  </a:ext>
                </a:extLst>
              </a:tr>
              <a:tr h="969513">
                <a:tc>
                  <a:txBody>
                    <a:bodyPr/>
                    <a:lstStyle/>
                    <a:p>
                      <a:r>
                        <a:rPr lang="en-US" dirty="0">
                          <a:latin typeface="Arial Nova Cond" panose="020B0506020202020204" pitchFamily="34" charset="0"/>
                        </a:rPr>
                        <a:t>VICTORIA</a:t>
                      </a:r>
                      <a:endParaRPr lang="en-US" b="1" dirty="0">
                        <a:latin typeface="Arial Nova Cond" panose="020B0506020202020204" pitchFamily="34" charset="0"/>
                      </a:endParaRPr>
                    </a:p>
                  </a:txBody>
                  <a:tcPr/>
                </a:tc>
                <a:tc>
                  <a:txBody>
                    <a:bodyPr/>
                    <a:lstStyle/>
                    <a:p>
                      <a:r>
                        <a:rPr lang="en-US" dirty="0" err="1">
                          <a:latin typeface="Arial Nova Cond" panose="020B0506020202020204" pitchFamily="34" charset="0"/>
                        </a:rPr>
                        <a:t>Vericiguat</a:t>
                      </a:r>
                      <a:r>
                        <a:rPr lang="en-US" baseline="0" dirty="0">
                          <a:latin typeface="Arial Nova Cond" panose="020B0506020202020204" pitchFamily="34" charset="0"/>
                        </a:rPr>
                        <a:t> vs placebo</a:t>
                      </a:r>
                      <a:endParaRPr lang="en-US" dirty="0">
                        <a:latin typeface="Arial Nova Cond" panose="020B0506020202020204" pitchFamily="34" charset="0"/>
                      </a:endParaRPr>
                    </a:p>
                  </a:txBody>
                  <a:tcPr/>
                </a:tc>
                <a:tc>
                  <a:txBody>
                    <a:bodyPr/>
                    <a:lstStyle/>
                    <a:p>
                      <a:r>
                        <a:rPr lang="en-US" sz="1600" dirty="0">
                          <a:latin typeface="Arial Nova Cond" panose="020B0506020202020204" pitchFamily="34" charset="0"/>
                        </a:rPr>
                        <a:t>NYHA II-IV,</a:t>
                      </a:r>
                      <a:r>
                        <a:rPr lang="en-US" sz="1600" baseline="0" dirty="0">
                          <a:latin typeface="Arial Nova Cond" panose="020B0506020202020204" pitchFamily="34" charset="0"/>
                        </a:rPr>
                        <a:t> recent worsening HF requiring admission or IV diuretic</a:t>
                      </a:r>
                      <a:endParaRPr lang="en-US" sz="1600" dirty="0">
                        <a:latin typeface="Arial Nova Cond" panose="020B0506020202020204" pitchFamily="34" charset="0"/>
                      </a:endParaRPr>
                    </a:p>
                  </a:txBody>
                  <a:tcPr/>
                </a:tc>
                <a:tc>
                  <a:txBody>
                    <a:bodyPr/>
                    <a:lstStyle/>
                    <a:p>
                      <a:r>
                        <a:rPr lang="en-US" sz="1600" baseline="0" dirty="0">
                          <a:latin typeface="Arial Nova Cond" panose="020B0506020202020204" pitchFamily="34" charset="0"/>
                        </a:rPr>
                        <a:t>CV death or worsening HF</a:t>
                      </a:r>
                      <a:endParaRPr lang="en-US" sz="1600" dirty="0">
                        <a:latin typeface="Arial Nova Cond" panose="020B0506020202020204" pitchFamily="34" charset="0"/>
                      </a:endParaRPr>
                    </a:p>
                  </a:txBody>
                  <a:tcPr/>
                </a:tc>
                <a:tc>
                  <a:txBody>
                    <a:bodyPr/>
                    <a:lstStyle/>
                    <a:p>
                      <a:r>
                        <a:rPr lang="en-US" sz="1600" dirty="0">
                          <a:latin typeface="Arial Nova Cond" panose="020B0506020202020204" pitchFamily="34" charset="0"/>
                        </a:rPr>
                        <a:t>Addition of </a:t>
                      </a:r>
                      <a:r>
                        <a:rPr lang="en-US" sz="1600" dirty="0" err="1">
                          <a:latin typeface="Arial Nova Cond" panose="020B0506020202020204" pitchFamily="34" charset="0"/>
                        </a:rPr>
                        <a:t>vericiguat</a:t>
                      </a:r>
                      <a:r>
                        <a:rPr lang="en-US" sz="1600" baseline="0" dirty="0">
                          <a:latin typeface="Arial Nova Cond" panose="020B0506020202020204" pitchFamily="34" charset="0"/>
                        </a:rPr>
                        <a:t> in stabilized high risk patients further improves outcomes</a:t>
                      </a:r>
                      <a:endParaRPr lang="en-US" sz="1600" dirty="0">
                        <a:latin typeface="Arial Nova Cond" panose="020B0506020202020204"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43493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2D673-7111-485D-93FF-F92577DBA6C5}"/>
              </a:ext>
            </a:extLst>
          </p:cNvPr>
          <p:cNvSpPr>
            <a:spLocks noGrp="1"/>
          </p:cNvSpPr>
          <p:nvPr>
            <p:ph type="title"/>
          </p:nvPr>
        </p:nvSpPr>
        <p:spPr/>
        <p:txBody>
          <a:bodyPr/>
          <a:lstStyle/>
          <a:p>
            <a:r>
              <a:rPr lang="en-US" dirty="0"/>
              <a:t>Opportunities, with some challenges</a:t>
            </a:r>
          </a:p>
        </p:txBody>
      </p:sp>
      <p:sp>
        <p:nvSpPr>
          <p:cNvPr id="3" name="Content Placeholder 2">
            <a:extLst>
              <a:ext uri="{FF2B5EF4-FFF2-40B4-BE49-F238E27FC236}">
                <a16:creationId xmlns:a16="http://schemas.microsoft.com/office/drawing/2014/main" id="{FD8620D5-98DD-4F58-AA9D-F500AC70AB39}"/>
              </a:ext>
            </a:extLst>
          </p:cNvPr>
          <p:cNvSpPr>
            <a:spLocks noGrp="1"/>
          </p:cNvSpPr>
          <p:nvPr>
            <p:ph idx="1"/>
          </p:nvPr>
        </p:nvSpPr>
        <p:spPr>
          <a:xfrm>
            <a:off x="695400" y="1484784"/>
            <a:ext cx="5040560" cy="4692179"/>
          </a:xfrm>
        </p:spPr>
        <p:txBody>
          <a:bodyPr>
            <a:normAutofit/>
          </a:bodyPr>
          <a:lstStyle/>
          <a:p>
            <a:pPr>
              <a:lnSpc>
                <a:spcPct val="100000"/>
              </a:lnSpc>
            </a:pPr>
            <a:r>
              <a:rPr lang="en-US" dirty="0"/>
              <a:t>Where do we now put ARNI… and SGLT2 inhibitors?</a:t>
            </a:r>
          </a:p>
          <a:p>
            <a:pPr>
              <a:lnSpc>
                <a:spcPct val="100000"/>
              </a:lnSpc>
            </a:pPr>
            <a:r>
              <a:rPr lang="en-US" dirty="0"/>
              <a:t>Where do we put </a:t>
            </a:r>
            <a:r>
              <a:rPr lang="en-US" dirty="0" err="1"/>
              <a:t>sGC</a:t>
            </a:r>
            <a:r>
              <a:rPr lang="en-US" dirty="0"/>
              <a:t> stimulators?</a:t>
            </a:r>
          </a:p>
          <a:p>
            <a:pPr>
              <a:lnSpc>
                <a:spcPct val="100000"/>
              </a:lnSpc>
            </a:pPr>
            <a:r>
              <a:rPr lang="en-US" dirty="0"/>
              <a:t>What about older HF therapies like digoxin and vasodilators?</a:t>
            </a:r>
          </a:p>
          <a:p>
            <a:pPr>
              <a:lnSpc>
                <a:spcPct val="100000"/>
              </a:lnSpc>
            </a:pPr>
            <a:r>
              <a:rPr lang="en-US" dirty="0"/>
              <a:t>When should we refer for ICD and CRT?</a:t>
            </a:r>
          </a:p>
          <a:p>
            <a:endParaRPr lang="en-US" dirty="0"/>
          </a:p>
        </p:txBody>
      </p:sp>
      <p:pic>
        <p:nvPicPr>
          <p:cNvPr id="4" name="Picture 2">
            <a:extLst>
              <a:ext uri="{FF2B5EF4-FFF2-40B4-BE49-F238E27FC236}">
                <a16:creationId xmlns:a16="http://schemas.microsoft.com/office/drawing/2014/main" id="{9937DD0E-69B7-402E-BBD6-F0EC2D2CE1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605" t="23776" r="28359" b="14590"/>
          <a:stretch/>
        </p:blipFill>
        <p:spPr bwMode="auto">
          <a:xfrm>
            <a:off x="5591944" y="1124744"/>
            <a:ext cx="6456040" cy="51483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436805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DC6CC-82BC-457B-B0C6-9274BD76B287}"/>
              </a:ext>
            </a:extLst>
          </p:cNvPr>
          <p:cNvSpPr>
            <a:spLocks noGrp="1"/>
          </p:cNvSpPr>
          <p:nvPr>
            <p:ph type="title"/>
          </p:nvPr>
        </p:nvSpPr>
        <p:spPr/>
        <p:txBody>
          <a:bodyPr/>
          <a:lstStyle/>
          <a:p>
            <a:r>
              <a:rPr lang="en-US" dirty="0"/>
              <a:t>PIONEER-HF Study: Open label extension</a:t>
            </a:r>
          </a:p>
        </p:txBody>
      </p:sp>
      <p:sp>
        <p:nvSpPr>
          <p:cNvPr id="6" name="TextBox 5">
            <a:extLst>
              <a:ext uri="{FF2B5EF4-FFF2-40B4-BE49-F238E27FC236}">
                <a16:creationId xmlns:a16="http://schemas.microsoft.com/office/drawing/2014/main" id="{79C54155-0CC0-4094-A28A-0EECEF57BF07}"/>
              </a:ext>
            </a:extLst>
          </p:cNvPr>
          <p:cNvSpPr txBox="1"/>
          <p:nvPr/>
        </p:nvSpPr>
        <p:spPr>
          <a:xfrm>
            <a:off x="9977277" y="5265256"/>
            <a:ext cx="2073003" cy="415498"/>
          </a:xfrm>
          <a:prstGeom prst="rect">
            <a:avLst/>
          </a:prstGeom>
          <a:noFill/>
        </p:spPr>
        <p:txBody>
          <a:bodyPr wrap="none" rtlCol="0">
            <a:spAutoFit/>
          </a:bodyPr>
          <a:lstStyle/>
          <a:p>
            <a:pPr algn="r"/>
            <a:r>
              <a:rPr lang="en-US" sz="1050" dirty="0">
                <a:latin typeface="Arial Nova Cond" panose="020B0506020202020204" pitchFamily="34" charset="0"/>
              </a:rPr>
              <a:t>Velazquez et al, N </a:t>
            </a:r>
            <a:r>
              <a:rPr lang="en-US" sz="1050" dirty="0" err="1">
                <a:latin typeface="Arial Nova Cond" panose="020B0506020202020204" pitchFamily="34" charset="0"/>
              </a:rPr>
              <a:t>Engl</a:t>
            </a:r>
            <a:r>
              <a:rPr lang="en-US" sz="1050" dirty="0">
                <a:latin typeface="Arial Nova Cond" panose="020B0506020202020204" pitchFamily="34" charset="0"/>
              </a:rPr>
              <a:t> J Med 2019</a:t>
            </a:r>
          </a:p>
          <a:p>
            <a:pPr algn="r"/>
            <a:r>
              <a:rPr lang="en-US" sz="1050" dirty="0">
                <a:latin typeface="Arial Nova Cond" panose="020B0506020202020204" pitchFamily="34" charset="0"/>
              </a:rPr>
              <a:t>Devore et al, JAMA </a:t>
            </a:r>
            <a:r>
              <a:rPr lang="en-US" sz="1050" dirty="0" err="1">
                <a:latin typeface="Arial Nova Cond" panose="020B0506020202020204" pitchFamily="34" charset="0"/>
              </a:rPr>
              <a:t>Cardiol</a:t>
            </a:r>
            <a:r>
              <a:rPr lang="en-US" sz="1050" dirty="0">
                <a:latin typeface="Arial Nova Cond" panose="020B0506020202020204" pitchFamily="34" charset="0"/>
              </a:rPr>
              <a:t> 2020</a:t>
            </a:r>
          </a:p>
        </p:txBody>
      </p:sp>
      <p:pic>
        <p:nvPicPr>
          <p:cNvPr id="7" name="Picture 6">
            <a:extLst>
              <a:ext uri="{FF2B5EF4-FFF2-40B4-BE49-F238E27FC236}">
                <a16:creationId xmlns:a16="http://schemas.microsoft.com/office/drawing/2014/main" id="{DF5DF164-4D45-4A39-8A22-F3859E23AC0A}"/>
              </a:ext>
            </a:extLst>
          </p:cNvPr>
          <p:cNvPicPr>
            <a:picLocks noChangeAspect="1"/>
          </p:cNvPicPr>
          <p:nvPr/>
        </p:nvPicPr>
        <p:blipFill>
          <a:blip r:embed="rId3"/>
          <a:stretch>
            <a:fillRect/>
          </a:stretch>
        </p:blipFill>
        <p:spPr>
          <a:xfrm>
            <a:off x="5131114" y="1210651"/>
            <a:ext cx="7131062" cy="3749210"/>
          </a:xfrm>
          <a:prstGeom prst="rect">
            <a:avLst/>
          </a:prstGeom>
        </p:spPr>
      </p:pic>
      <p:pic>
        <p:nvPicPr>
          <p:cNvPr id="8" name="Picture 7">
            <a:extLst>
              <a:ext uri="{FF2B5EF4-FFF2-40B4-BE49-F238E27FC236}">
                <a16:creationId xmlns:a16="http://schemas.microsoft.com/office/drawing/2014/main" id="{BC995A62-4FF4-48FD-9CFF-34E4699CB9F8}"/>
              </a:ext>
            </a:extLst>
          </p:cNvPr>
          <p:cNvPicPr>
            <a:picLocks noChangeAspect="1"/>
          </p:cNvPicPr>
          <p:nvPr/>
        </p:nvPicPr>
        <p:blipFill>
          <a:blip r:embed="rId4"/>
          <a:stretch>
            <a:fillRect/>
          </a:stretch>
        </p:blipFill>
        <p:spPr>
          <a:xfrm>
            <a:off x="342444" y="1233809"/>
            <a:ext cx="5141626" cy="4239196"/>
          </a:xfrm>
          <a:prstGeom prst="rect">
            <a:avLst/>
          </a:prstGeom>
        </p:spPr>
      </p:pic>
      <p:sp>
        <p:nvSpPr>
          <p:cNvPr id="9" name="TextBox 8">
            <a:extLst>
              <a:ext uri="{FF2B5EF4-FFF2-40B4-BE49-F238E27FC236}">
                <a16:creationId xmlns:a16="http://schemas.microsoft.com/office/drawing/2014/main" id="{2765192A-088A-4416-9EE6-84A65909EF3B}"/>
              </a:ext>
            </a:extLst>
          </p:cNvPr>
          <p:cNvSpPr txBox="1"/>
          <p:nvPr/>
        </p:nvSpPr>
        <p:spPr>
          <a:xfrm>
            <a:off x="381803" y="5473005"/>
            <a:ext cx="9818653" cy="1046440"/>
          </a:xfrm>
          <a:prstGeom prst="rect">
            <a:avLst/>
          </a:prstGeom>
          <a:noFill/>
        </p:spPr>
        <p:txBody>
          <a:bodyPr wrap="square" rtlCol="0">
            <a:spAutoFit/>
          </a:bodyPr>
          <a:lstStyle/>
          <a:p>
            <a:r>
              <a:rPr lang="en-US" sz="1600" dirty="0">
                <a:latin typeface="Arial Nova Cond" panose="020B0506020202020204" pitchFamily="34" charset="0"/>
              </a:rPr>
              <a:t>Open label extension: </a:t>
            </a:r>
          </a:p>
          <a:p>
            <a:pPr marL="742950" lvl="1" indent="-285750">
              <a:buFont typeface="Arial" charset="0"/>
              <a:buChar char="•"/>
            </a:pPr>
            <a:r>
              <a:rPr lang="en-US" sz="1600" dirty="0">
                <a:latin typeface="Arial Nova Cond" panose="020B0506020202020204" pitchFamily="34" charset="0"/>
              </a:rPr>
              <a:t>Further reduction in </a:t>
            </a:r>
            <a:r>
              <a:rPr lang="en-US" sz="1600" dirty="0" err="1">
                <a:latin typeface="Arial Nova Cond" panose="020B0506020202020204" pitchFamily="34" charset="0"/>
              </a:rPr>
              <a:t>NTproBNP</a:t>
            </a:r>
            <a:r>
              <a:rPr lang="en-US" sz="1600" dirty="0">
                <a:latin typeface="Arial Nova Cond" panose="020B0506020202020204" pitchFamily="34" charset="0"/>
              </a:rPr>
              <a:t> (both groups)</a:t>
            </a:r>
          </a:p>
          <a:p>
            <a:pPr marL="742950" lvl="1" indent="-285750">
              <a:buFont typeface="Arial" charset="0"/>
              <a:buChar char="•"/>
            </a:pPr>
            <a:r>
              <a:rPr lang="en-US" sz="1600" dirty="0">
                <a:latin typeface="Arial Nova Cond" panose="020B0506020202020204" pitchFamily="34" charset="0"/>
              </a:rPr>
              <a:t>In-hospital sac-</a:t>
            </a:r>
            <a:r>
              <a:rPr lang="en-US" sz="1600" dirty="0" err="1">
                <a:latin typeface="Arial Nova Cond" panose="020B0506020202020204" pitchFamily="34" charset="0"/>
              </a:rPr>
              <a:t>val</a:t>
            </a:r>
            <a:r>
              <a:rPr lang="en-US" sz="1600" dirty="0">
                <a:latin typeface="Arial Nova Cond" panose="020B0506020202020204" pitchFamily="34" charset="0"/>
              </a:rPr>
              <a:t> group experienced lower incidence of death or re-hospitalization over 12 weeks follow-up</a:t>
            </a:r>
          </a:p>
          <a:p>
            <a:endParaRPr lang="en-US" sz="1400" dirty="0">
              <a:latin typeface="Arial Nova Cond" panose="020B0506020202020204" pitchFamily="34" charset="0"/>
            </a:endParaRPr>
          </a:p>
        </p:txBody>
      </p:sp>
    </p:spTree>
    <p:extLst>
      <p:ext uri="{BB962C8B-B14F-4D97-AF65-F5344CB8AC3E}">
        <p14:creationId xmlns:p14="http://schemas.microsoft.com/office/powerpoint/2010/main" val="2122235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2D673-7111-485D-93FF-F92577DBA6C5}"/>
              </a:ext>
            </a:extLst>
          </p:cNvPr>
          <p:cNvSpPr>
            <a:spLocks noGrp="1"/>
          </p:cNvSpPr>
          <p:nvPr>
            <p:ph type="title"/>
          </p:nvPr>
        </p:nvSpPr>
        <p:spPr/>
        <p:txBody>
          <a:bodyPr>
            <a:normAutofit/>
          </a:bodyPr>
          <a:lstStyle/>
          <a:p>
            <a:r>
              <a:rPr lang="en-US" dirty="0"/>
              <a:t>Updated recommendations</a:t>
            </a:r>
          </a:p>
        </p:txBody>
      </p:sp>
      <p:sp>
        <p:nvSpPr>
          <p:cNvPr id="3" name="Content Placeholder 2">
            <a:extLst>
              <a:ext uri="{FF2B5EF4-FFF2-40B4-BE49-F238E27FC236}">
                <a16:creationId xmlns:a16="http://schemas.microsoft.com/office/drawing/2014/main" id="{FD8620D5-98DD-4F58-AA9D-F500AC70AB39}"/>
              </a:ext>
            </a:extLst>
          </p:cNvPr>
          <p:cNvSpPr>
            <a:spLocks noGrp="1"/>
          </p:cNvSpPr>
          <p:nvPr>
            <p:ph idx="1"/>
          </p:nvPr>
        </p:nvSpPr>
        <p:spPr>
          <a:xfrm>
            <a:off x="695400" y="1628800"/>
            <a:ext cx="10801200" cy="4404147"/>
          </a:xfrm>
        </p:spPr>
        <p:txBody>
          <a:bodyPr>
            <a:normAutofit lnSpcReduction="10000"/>
          </a:bodyPr>
          <a:lstStyle/>
          <a:p>
            <a:pPr>
              <a:lnSpc>
                <a:spcPct val="100000"/>
              </a:lnSpc>
            </a:pPr>
            <a:r>
              <a:rPr lang="en-US" sz="2400" dirty="0"/>
              <a:t>We recommend that an ARNI be used in place of an ACEI or ARB, in patients with </a:t>
            </a:r>
            <a:r>
              <a:rPr lang="en-US" sz="2400" dirty="0" err="1"/>
              <a:t>HFrEF</a:t>
            </a:r>
            <a:r>
              <a:rPr lang="en-US" sz="2400" dirty="0"/>
              <a:t>, who remain symptomatic despite treatment with appropriate doses of GDMT to decrease CV death, HF hospitalizations, and symptoms </a:t>
            </a:r>
          </a:p>
          <a:p>
            <a:pPr marL="0" lvl="0" indent="0">
              <a:lnSpc>
                <a:spcPct val="100000"/>
              </a:lnSpc>
              <a:buNone/>
            </a:pPr>
            <a:r>
              <a:rPr lang="en-US" sz="2400" dirty="0"/>
              <a:t>       </a:t>
            </a:r>
            <a:r>
              <a:rPr lang="en-US" sz="2000" i="1" dirty="0"/>
              <a:t>Strong Recommendation; High-Quality Evidence</a:t>
            </a:r>
          </a:p>
          <a:p>
            <a:pPr>
              <a:lnSpc>
                <a:spcPct val="100000"/>
              </a:lnSpc>
            </a:pPr>
            <a:r>
              <a:rPr lang="en-US" sz="2400" dirty="0"/>
              <a:t>We recommend that patients admitted to hospital for acute decompensated HF with </a:t>
            </a:r>
            <a:r>
              <a:rPr lang="en-US" sz="2400" dirty="0" err="1"/>
              <a:t>HFrEF</a:t>
            </a:r>
            <a:r>
              <a:rPr lang="en-US" sz="2400" dirty="0"/>
              <a:t> should be switched to an ARNI, from an ACEI or ARB, when stabilized and before hospital discharge </a:t>
            </a:r>
          </a:p>
          <a:p>
            <a:pPr marL="457200" lvl="1" indent="0">
              <a:lnSpc>
                <a:spcPct val="100000"/>
              </a:lnSpc>
              <a:buNone/>
            </a:pPr>
            <a:r>
              <a:rPr lang="en-US" sz="2000" i="1" dirty="0"/>
              <a:t>   Strong Recommendation; Moderate-Quality Evidence</a:t>
            </a:r>
            <a:endParaRPr lang="en-CA" sz="2000" dirty="0"/>
          </a:p>
          <a:p>
            <a:pPr>
              <a:lnSpc>
                <a:spcPct val="100000"/>
              </a:lnSpc>
            </a:pPr>
            <a:r>
              <a:rPr lang="en-US" sz="2400" dirty="0"/>
              <a:t>We suggest that patients admitted to hospital with a new diagnosis of </a:t>
            </a:r>
            <a:r>
              <a:rPr lang="en-US" sz="2400" dirty="0" err="1"/>
              <a:t>HFrEF</a:t>
            </a:r>
            <a:r>
              <a:rPr lang="en-US" sz="2400" dirty="0"/>
              <a:t> should be treated with ARNI as first-line therapy, as an alternative to either an ACEI or ARB </a:t>
            </a:r>
          </a:p>
          <a:p>
            <a:pPr marL="457200" lvl="1" indent="0">
              <a:lnSpc>
                <a:spcPct val="100000"/>
              </a:lnSpc>
              <a:buNone/>
            </a:pPr>
            <a:r>
              <a:rPr lang="en-US" sz="2000" i="1" dirty="0"/>
              <a:t>   Weak Recommendation; Moderate-Quality Evidence</a:t>
            </a:r>
            <a:endParaRPr lang="en-CA" sz="2000" dirty="0"/>
          </a:p>
          <a:p>
            <a:endParaRPr lang="en-US" sz="2400" dirty="0"/>
          </a:p>
        </p:txBody>
      </p:sp>
      <p:sp>
        <p:nvSpPr>
          <p:cNvPr id="6" name="TextBox 5">
            <a:extLst>
              <a:ext uri="{FF2B5EF4-FFF2-40B4-BE49-F238E27FC236}">
                <a16:creationId xmlns:a16="http://schemas.microsoft.com/office/drawing/2014/main" id="{F2792E96-8EB5-4E58-8EEF-84349EACE812}"/>
              </a:ext>
            </a:extLst>
          </p:cNvPr>
          <p:cNvSpPr txBox="1"/>
          <p:nvPr/>
        </p:nvSpPr>
        <p:spPr>
          <a:xfrm>
            <a:off x="695400" y="5929535"/>
            <a:ext cx="5631323" cy="307777"/>
          </a:xfrm>
          <a:prstGeom prst="rect">
            <a:avLst/>
          </a:prstGeom>
          <a:noFill/>
        </p:spPr>
        <p:txBody>
          <a:bodyPr wrap="square" rtlCol="0">
            <a:spAutoFit/>
          </a:bodyPr>
          <a:lstStyle/>
          <a:p>
            <a:r>
              <a:rPr lang="fr-FR" sz="1400" dirty="0">
                <a:latin typeface="Arial Nova Cond" panose="020B0506020202020204" pitchFamily="34" charset="0"/>
              </a:rPr>
              <a:t>McDonald, Virani, et al, </a:t>
            </a:r>
            <a:r>
              <a:rPr lang="en-US" sz="1400" dirty="0">
                <a:latin typeface="Arial Nova Cond" panose="020B0506020202020204" pitchFamily="34" charset="0"/>
              </a:rPr>
              <a:t>Can J </a:t>
            </a:r>
            <a:r>
              <a:rPr lang="en-US" sz="1400" dirty="0" err="1">
                <a:latin typeface="Arial Nova Cond" panose="020B0506020202020204" pitchFamily="34" charset="0"/>
              </a:rPr>
              <a:t>Cardiol</a:t>
            </a:r>
            <a:r>
              <a:rPr lang="en-US" sz="1400" dirty="0">
                <a:latin typeface="Arial Nova Cond" panose="020B0506020202020204" pitchFamily="34" charset="0"/>
              </a:rPr>
              <a:t> 2021</a:t>
            </a:r>
            <a:endParaRPr lang="fr-FR" sz="1400" dirty="0">
              <a:latin typeface="Arial Nova Cond" panose="020B0506020202020204" pitchFamily="34" charset="0"/>
            </a:endParaRPr>
          </a:p>
        </p:txBody>
      </p:sp>
    </p:spTree>
    <p:extLst>
      <p:ext uri="{BB962C8B-B14F-4D97-AF65-F5344CB8AC3E}">
        <p14:creationId xmlns:p14="http://schemas.microsoft.com/office/powerpoint/2010/main" val="254004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BBC7A-46AF-4A79-B275-71A4D0CE368C}"/>
              </a:ext>
            </a:extLst>
          </p:cNvPr>
          <p:cNvSpPr>
            <a:spLocks noGrp="1"/>
          </p:cNvSpPr>
          <p:nvPr>
            <p:ph type="title"/>
          </p:nvPr>
        </p:nvSpPr>
        <p:spPr/>
        <p:txBody>
          <a:bodyPr/>
          <a:lstStyle/>
          <a:p>
            <a:r>
              <a:rPr lang="en-US" dirty="0"/>
              <a:t>DAPA-HF and EMPEROR-Reduced</a:t>
            </a:r>
          </a:p>
        </p:txBody>
      </p:sp>
      <p:sp>
        <p:nvSpPr>
          <p:cNvPr id="3" name="Content Placeholder 2">
            <a:extLst>
              <a:ext uri="{FF2B5EF4-FFF2-40B4-BE49-F238E27FC236}">
                <a16:creationId xmlns:a16="http://schemas.microsoft.com/office/drawing/2014/main" id="{F853EAB0-0BAD-4A67-9E55-E044D3D116DB}"/>
              </a:ext>
            </a:extLst>
          </p:cNvPr>
          <p:cNvSpPr>
            <a:spLocks noGrp="1"/>
          </p:cNvSpPr>
          <p:nvPr>
            <p:ph idx="1"/>
          </p:nvPr>
        </p:nvSpPr>
        <p:spPr>
          <a:xfrm>
            <a:off x="695400" y="4811943"/>
            <a:ext cx="10801200" cy="1569385"/>
          </a:xfrm>
        </p:spPr>
        <p:txBody>
          <a:bodyPr>
            <a:normAutofit fontScale="70000" lnSpcReduction="20000"/>
          </a:bodyPr>
          <a:lstStyle/>
          <a:p>
            <a:pPr marL="285750" indent="-285750">
              <a:buFont typeface="Arial" charset="0"/>
              <a:buChar char="•"/>
            </a:pPr>
            <a:r>
              <a:rPr lang="en-US" sz="2800" dirty="0"/>
              <a:t>In these trials, dapagliflozin and empagliflozin, respectively, significantly reduced combined endpoint of  CV death or HF hospitalization compared to placebo, with very few adverse events</a:t>
            </a:r>
          </a:p>
          <a:p>
            <a:pPr marL="285750" indent="-285750">
              <a:buFont typeface="Arial" charset="0"/>
              <a:buChar char="•"/>
            </a:pPr>
            <a:r>
              <a:rPr lang="en-US" sz="2800" dirty="0"/>
              <a:t>Differences in trials relate to baseline characteristics; EMPEROR Reduced patients with both higher risk and more aggressively treated with HF therapies</a:t>
            </a:r>
          </a:p>
          <a:p>
            <a:pPr marL="285750" indent="-285750">
              <a:buFont typeface="Arial" charset="0"/>
              <a:buChar char="•"/>
            </a:pPr>
            <a:r>
              <a:rPr lang="en-US" sz="2800" dirty="0"/>
              <a:t>Magnitude of benefit observed in both trials similar in patient WITH and WITHOUT diabetes </a:t>
            </a:r>
          </a:p>
        </p:txBody>
      </p:sp>
      <p:graphicFrame>
        <p:nvGraphicFramePr>
          <p:cNvPr id="4" name="Table 8">
            <a:extLst>
              <a:ext uri="{FF2B5EF4-FFF2-40B4-BE49-F238E27FC236}">
                <a16:creationId xmlns:a16="http://schemas.microsoft.com/office/drawing/2014/main" id="{5D275D1C-77B1-4972-8D73-4DF392656E5C}"/>
              </a:ext>
            </a:extLst>
          </p:cNvPr>
          <p:cNvGraphicFramePr/>
          <p:nvPr>
            <p:extLst>
              <p:ext uri="{D42A27DB-BD31-4B8C-83A1-F6EECF244321}">
                <p14:modId xmlns:p14="http://schemas.microsoft.com/office/powerpoint/2010/main" val="3229889106"/>
              </p:ext>
            </p:extLst>
          </p:nvPr>
        </p:nvGraphicFramePr>
        <p:xfrm>
          <a:off x="761164" y="1630513"/>
          <a:ext cx="4718304" cy="2687320"/>
        </p:xfrm>
        <a:graphic>
          <a:graphicData uri="http://schemas.openxmlformats.org/drawingml/2006/table">
            <a:tbl>
              <a:tblPr firstRow="1" bandRow="1">
                <a:tableStyleId>{793D81CF-94F2-401A-BA57-92F5A7B2D0C5}</a:tableStyleId>
              </a:tblPr>
              <a:tblGrid>
                <a:gridCol w="1104289">
                  <a:extLst>
                    <a:ext uri="{9D8B030D-6E8A-4147-A177-3AD203B41FA5}">
                      <a16:colId xmlns:a16="http://schemas.microsoft.com/office/drawing/2014/main" val="20000"/>
                    </a:ext>
                  </a:extLst>
                </a:gridCol>
                <a:gridCol w="1355447">
                  <a:extLst>
                    <a:ext uri="{9D8B030D-6E8A-4147-A177-3AD203B41FA5}">
                      <a16:colId xmlns:a16="http://schemas.microsoft.com/office/drawing/2014/main" val="20001"/>
                    </a:ext>
                  </a:extLst>
                </a:gridCol>
                <a:gridCol w="1161288">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tblGrid>
              <a:tr h="370840">
                <a:tc>
                  <a:txBody>
                    <a:bodyPr/>
                    <a:lstStyle/>
                    <a:p>
                      <a:pPr algn="ctr">
                        <a:defRPr sz="1800" b="0">
                          <a:solidFill>
                            <a:srgbClr val="000000"/>
                          </a:solidFill>
                        </a:defRPr>
                      </a:pPr>
                      <a:r>
                        <a:rPr sz="1600" dirty="0">
                          <a:solidFill>
                            <a:schemeClr val="bg1"/>
                          </a:solidFill>
                        </a:rPr>
                        <a:t>Outcome</a:t>
                      </a:r>
                      <a:endParaRPr sz="1600" b="1" dirty="0">
                        <a:solidFill>
                          <a:schemeClr val="bg1"/>
                        </a:solidFill>
                        <a:latin typeface="Calibri" pitchFamily="34" charset="0"/>
                      </a:endParaRPr>
                    </a:p>
                  </a:txBody>
                  <a:tcPr marL="45720" marR="45720" horzOverflow="overflow"/>
                </a:tc>
                <a:tc>
                  <a:txBody>
                    <a:bodyPr/>
                    <a:lstStyle/>
                    <a:p>
                      <a:pPr algn="ctr">
                        <a:defRPr sz="1800" b="0">
                          <a:solidFill>
                            <a:srgbClr val="000000"/>
                          </a:solidFill>
                        </a:defRPr>
                      </a:pPr>
                      <a:r>
                        <a:rPr sz="1600" dirty="0" err="1">
                          <a:solidFill>
                            <a:schemeClr val="bg1"/>
                          </a:solidFill>
                        </a:rPr>
                        <a:t>Dapagliflozin</a:t>
                      </a:r>
                      <a:endParaRPr sz="1600" b="1" dirty="0">
                        <a:solidFill>
                          <a:schemeClr val="bg1"/>
                        </a:solidFill>
                        <a:latin typeface="Calibri" pitchFamily="34" charset="0"/>
                      </a:endParaRPr>
                    </a:p>
                  </a:txBody>
                  <a:tcPr marL="45720" marR="45720" horzOverflow="overflow"/>
                </a:tc>
                <a:tc>
                  <a:txBody>
                    <a:bodyPr/>
                    <a:lstStyle/>
                    <a:p>
                      <a:pPr algn="ctr">
                        <a:defRPr sz="1800" b="0">
                          <a:solidFill>
                            <a:srgbClr val="000000"/>
                          </a:solidFill>
                        </a:defRPr>
                      </a:pPr>
                      <a:r>
                        <a:rPr sz="1600" dirty="0">
                          <a:solidFill>
                            <a:schemeClr val="bg1"/>
                          </a:solidFill>
                        </a:rPr>
                        <a:t>Placebo</a:t>
                      </a:r>
                      <a:endParaRPr sz="1600" b="1" dirty="0">
                        <a:solidFill>
                          <a:schemeClr val="bg1"/>
                        </a:solidFill>
                        <a:latin typeface="Calibri" pitchFamily="34" charset="0"/>
                      </a:endParaRPr>
                    </a:p>
                  </a:txBody>
                  <a:tcPr marL="45720" marR="45720" horzOverflow="overflow"/>
                </a:tc>
                <a:tc>
                  <a:txBody>
                    <a:bodyPr/>
                    <a:lstStyle/>
                    <a:p>
                      <a:pPr algn="ctr">
                        <a:defRPr sz="1600"/>
                      </a:pPr>
                      <a:endParaRPr sz="1600" b="1" dirty="0">
                        <a:solidFill>
                          <a:schemeClr val="bg1"/>
                        </a:solidFill>
                        <a:latin typeface="Calibri" pitchFamily="34" charset="0"/>
                      </a:endParaRPr>
                    </a:p>
                  </a:txBody>
                  <a:tcPr marL="45720" marR="45720" horzOverflow="overflow"/>
                </a:tc>
                <a:extLst>
                  <a:ext uri="{0D108BD9-81ED-4DB2-BD59-A6C34878D82A}">
                    <a16:rowId xmlns:a16="http://schemas.microsoft.com/office/drawing/2014/main" val="10000"/>
                  </a:ext>
                </a:extLst>
              </a:tr>
              <a:tr h="579120">
                <a:tc>
                  <a:txBody>
                    <a:bodyPr/>
                    <a:lstStyle/>
                    <a:p>
                      <a:pPr algn="l">
                        <a:defRPr sz="1600"/>
                      </a:pPr>
                      <a:endParaRPr sz="1600">
                        <a:latin typeface="Calibri" pitchFamily="34" charset="0"/>
                      </a:endParaRPr>
                    </a:p>
                  </a:txBody>
                  <a:tcPr marL="45720" marR="45720" horzOverflow="overflow"/>
                </a:tc>
                <a:tc>
                  <a:txBody>
                    <a:bodyPr/>
                    <a:lstStyle/>
                    <a:p>
                      <a:pPr algn="ctr">
                        <a:defRPr sz="1800"/>
                      </a:pPr>
                      <a:r>
                        <a:rPr sz="1600" dirty="0"/>
                        <a:t>Events/100 patient-yr</a:t>
                      </a:r>
                      <a:endParaRPr sz="1600" dirty="0">
                        <a:latin typeface="Calibri" pitchFamily="34" charset="0"/>
                      </a:endParaRPr>
                    </a:p>
                  </a:txBody>
                  <a:tcPr marL="45720" marR="45720" horzOverflow="overflow"/>
                </a:tc>
                <a:tc>
                  <a:txBody>
                    <a:bodyPr/>
                    <a:lstStyle/>
                    <a:p>
                      <a:pPr algn="ctr">
                        <a:defRPr sz="1800"/>
                      </a:pPr>
                      <a:r>
                        <a:rPr sz="1600" dirty="0"/>
                        <a:t>Events/100 patient-yr</a:t>
                      </a:r>
                      <a:endParaRPr sz="1600" dirty="0">
                        <a:latin typeface="Calibri" pitchFamily="34" charset="0"/>
                      </a:endParaRPr>
                    </a:p>
                  </a:txBody>
                  <a:tcPr marL="45720" marR="45720" horzOverflow="overflow"/>
                </a:tc>
                <a:tc>
                  <a:txBody>
                    <a:bodyPr/>
                    <a:lstStyle/>
                    <a:p>
                      <a:pPr algn="ctr">
                        <a:defRPr sz="1800"/>
                      </a:pPr>
                      <a:r>
                        <a:rPr sz="1600"/>
                        <a:t>HR (95%CI)</a:t>
                      </a:r>
                      <a:endParaRPr sz="1600">
                        <a:latin typeface="Calibri" pitchFamily="34" charset="0"/>
                      </a:endParaRPr>
                    </a:p>
                  </a:txBody>
                  <a:tcPr marL="45720" marR="45720" horzOverflow="overflow"/>
                </a:tc>
                <a:extLst>
                  <a:ext uri="{0D108BD9-81ED-4DB2-BD59-A6C34878D82A}">
                    <a16:rowId xmlns:a16="http://schemas.microsoft.com/office/drawing/2014/main" val="10001"/>
                  </a:ext>
                </a:extLst>
              </a:tr>
              <a:tr h="579120">
                <a:tc>
                  <a:txBody>
                    <a:bodyPr/>
                    <a:lstStyle/>
                    <a:p>
                      <a:pPr algn="l">
                        <a:defRPr sz="1600"/>
                      </a:pPr>
                      <a:r>
                        <a:rPr sz="1600" dirty="0"/>
                        <a:t>Primary outcome</a:t>
                      </a:r>
                      <a:endParaRPr sz="1600" dirty="0">
                        <a:latin typeface="Calibri" pitchFamily="34" charset="0"/>
                      </a:endParaRPr>
                    </a:p>
                  </a:txBody>
                  <a:tcPr marL="45720" marR="45720" horzOverflow="overflow"/>
                </a:tc>
                <a:tc>
                  <a:txBody>
                    <a:bodyPr/>
                    <a:lstStyle/>
                    <a:p>
                      <a:pPr algn="ctr">
                        <a:defRPr sz="1800"/>
                      </a:pPr>
                      <a:r>
                        <a:rPr sz="1600"/>
                        <a:t>11.6</a:t>
                      </a:r>
                      <a:endParaRPr sz="1600">
                        <a:latin typeface="Calibri" pitchFamily="34" charset="0"/>
                      </a:endParaRPr>
                    </a:p>
                  </a:txBody>
                  <a:tcPr marL="45720" marR="45720" horzOverflow="overflow"/>
                </a:tc>
                <a:tc>
                  <a:txBody>
                    <a:bodyPr/>
                    <a:lstStyle/>
                    <a:p>
                      <a:pPr algn="ctr">
                        <a:defRPr sz="1800"/>
                      </a:pPr>
                      <a:r>
                        <a:rPr sz="1600" dirty="0"/>
                        <a:t>15.6</a:t>
                      </a:r>
                      <a:endParaRPr sz="1600" dirty="0">
                        <a:latin typeface="Calibri" pitchFamily="34" charset="0"/>
                      </a:endParaRPr>
                    </a:p>
                  </a:txBody>
                  <a:tcPr marL="45720" marR="45720" horzOverflow="overflow"/>
                </a:tc>
                <a:tc>
                  <a:txBody>
                    <a:bodyPr/>
                    <a:lstStyle/>
                    <a:p>
                      <a:pPr algn="ctr">
                        <a:defRPr sz="1800"/>
                      </a:pPr>
                      <a:r>
                        <a:rPr sz="1600"/>
                        <a:t>0.74 (0.65-0.85)</a:t>
                      </a:r>
                      <a:endParaRPr sz="1600">
                        <a:latin typeface="Calibri" pitchFamily="34" charset="0"/>
                      </a:endParaRPr>
                    </a:p>
                  </a:txBody>
                  <a:tcPr marL="45720" marR="45720" horzOverflow="overflow"/>
                </a:tc>
                <a:extLst>
                  <a:ext uri="{0D108BD9-81ED-4DB2-BD59-A6C34878D82A}">
                    <a16:rowId xmlns:a16="http://schemas.microsoft.com/office/drawing/2014/main" val="10002"/>
                  </a:ext>
                </a:extLst>
              </a:tr>
              <a:tr h="579120">
                <a:tc>
                  <a:txBody>
                    <a:bodyPr/>
                    <a:lstStyle/>
                    <a:p>
                      <a:pPr algn="l">
                        <a:defRPr sz="1800"/>
                      </a:pPr>
                      <a:r>
                        <a:rPr sz="1600"/>
                        <a:t>HHF</a:t>
                      </a:r>
                      <a:endParaRPr sz="1600">
                        <a:latin typeface="Calibri" pitchFamily="34" charset="0"/>
                      </a:endParaRPr>
                    </a:p>
                  </a:txBody>
                  <a:tcPr marL="45720" marR="45720" horzOverflow="overflow"/>
                </a:tc>
                <a:tc>
                  <a:txBody>
                    <a:bodyPr/>
                    <a:lstStyle/>
                    <a:p>
                      <a:pPr algn="ctr">
                        <a:defRPr sz="1800"/>
                      </a:pPr>
                      <a:r>
                        <a:rPr sz="1600"/>
                        <a:t>6.9</a:t>
                      </a:r>
                      <a:endParaRPr sz="1600">
                        <a:latin typeface="Calibri" pitchFamily="34" charset="0"/>
                      </a:endParaRPr>
                    </a:p>
                  </a:txBody>
                  <a:tcPr marL="45720" marR="45720" horzOverflow="overflow"/>
                </a:tc>
                <a:tc>
                  <a:txBody>
                    <a:bodyPr/>
                    <a:lstStyle/>
                    <a:p>
                      <a:pPr algn="ctr">
                        <a:defRPr sz="1800"/>
                      </a:pPr>
                      <a:r>
                        <a:rPr sz="1600" dirty="0"/>
                        <a:t>9.8</a:t>
                      </a:r>
                      <a:endParaRPr sz="1600" dirty="0">
                        <a:latin typeface="Calibri" pitchFamily="34" charset="0"/>
                      </a:endParaRPr>
                    </a:p>
                  </a:txBody>
                  <a:tcPr marL="45720" marR="45720" horzOverflow="overflow"/>
                </a:tc>
                <a:tc>
                  <a:txBody>
                    <a:bodyPr/>
                    <a:lstStyle/>
                    <a:p>
                      <a:pPr algn="ctr">
                        <a:defRPr sz="1800"/>
                      </a:pPr>
                      <a:r>
                        <a:rPr sz="1600"/>
                        <a:t>0.70 (0.59-0.83)</a:t>
                      </a:r>
                      <a:endParaRPr sz="1600">
                        <a:latin typeface="Calibri" pitchFamily="34" charset="0"/>
                      </a:endParaRPr>
                    </a:p>
                  </a:txBody>
                  <a:tcPr marL="45720" marR="45720" horzOverflow="overflow"/>
                </a:tc>
                <a:extLst>
                  <a:ext uri="{0D108BD9-81ED-4DB2-BD59-A6C34878D82A}">
                    <a16:rowId xmlns:a16="http://schemas.microsoft.com/office/drawing/2014/main" val="10003"/>
                  </a:ext>
                </a:extLst>
              </a:tr>
              <a:tr h="579120">
                <a:tc>
                  <a:txBody>
                    <a:bodyPr/>
                    <a:lstStyle/>
                    <a:p>
                      <a:pPr algn="l">
                        <a:defRPr sz="1800"/>
                      </a:pPr>
                      <a:r>
                        <a:rPr sz="1600" dirty="0"/>
                        <a:t>CV death</a:t>
                      </a:r>
                      <a:endParaRPr sz="1600" dirty="0">
                        <a:latin typeface="Calibri" pitchFamily="34" charset="0"/>
                      </a:endParaRPr>
                    </a:p>
                  </a:txBody>
                  <a:tcPr marL="45720" marR="45720" horzOverflow="overflow"/>
                </a:tc>
                <a:tc>
                  <a:txBody>
                    <a:bodyPr/>
                    <a:lstStyle/>
                    <a:p>
                      <a:pPr algn="ctr">
                        <a:defRPr sz="1800"/>
                      </a:pPr>
                      <a:r>
                        <a:rPr sz="1600" dirty="0"/>
                        <a:t>6.5</a:t>
                      </a:r>
                      <a:endParaRPr sz="1600" dirty="0">
                        <a:latin typeface="Calibri" pitchFamily="34" charset="0"/>
                      </a:endParaRPr>
                    </a:p>
                  </a:txBody>
                  <a:tcPr marL="45720" marR="45720" horzOverflow="overflow"/>
                </a:tc>
                <a:tc>
                  <a:txBody>
                    <a:bodyPr/>
                    <a:lstStyle/>
                    <a:p>
                      <a:pPr algn="ctr">
                        <a:defRPr sz="1800"/>
                      </a:pPr>
                      <a:r>
                        <a:rPr sz="1600" dirty="0"/>
                        <a:t>7.9</a:t>
                      </a:r>
                      <a:endParaRPr sz="1600" dirty="0">
                        <a:latin typeface="Calibri" pitchFamily="34" charset="0"/>
                      </a:endParaRPr>
                    </a:p>
                  </a:txBody>
                  <a:tcPr marL="45720" marR="45720" horzOverflow="overflow"/>
                </a:tc>
                <a:tc>
                  <a:txBody>
                    <a:bodyPr/>
                    <a:lstStyle/>
                    <a:p>
                      <a:pPr algn="ctr">
                        <a:defRPr sz="1800"/>
                      </a:pPr>
                      <a:r>
                        <a:rPr sz="1600" dirty="0"/>
                        <a:t>0.82 (0.69-0.98)</a:t>
                      </a:r>
                      <a:endParaRPr sz="1600" dirty="0">
                        <a:latin typeface="Calibri" pitchFamily="34" charset="0"/>
                      </a:endParaRPr>
                    </a:p>
                  </a:txBody>
                  <a:tcPr marL="45720" marR="45720" horzOverflow="overflow"/>
                </a:tc>
                <a:extLst>
                  <a:ext uri="{0D108BD9-81ED-4DB2-BD59-A6C34878D82A}">
                    <a16:rowId xmlns:a16="http://schemas.microsoft.com/office/drawing/2014/main" val="10004"/>
                  </a:ext>
                </a:extLst>
              </a:tr>
            </a:tbl>
          </a:graphicData>
        </a:graphic>
      </p:graphicFrame>
      <p:graphicFrame>
        <p:nvGraphicFramePr>
          <p:cNvPr id="5" name="Table 8">
            <a:extLst>
              <a:ext uri="{FF2B5EF4-FFF2-40B4-BE49-F238E27FC236}">
                <a16:creationId xmlns:a16="http://schemas.microsoft.com/office/drawing/2014/main" id="{2156C618-67BD-46AF-A7D8-8D0BA27E3D1C}"/>
              </a:ext>
            </a:extLst>
          </p:cNvPr>
          <p:cNvGraphicFramePr/>
          <p:nvPr>
            <p:extLst>
              <p:ext uri="{D42A27DB-BD31-4B8C-83A1-F6EECF244321}">
                <p14:modId xmlns:p14="http://schemas.microsoft.com/office/powerpoint/2010/main" val="2627666669"/>
              </p:ext>
            </p:extLst>
          </p:nvPr>
        </p:nvGraphicFramePr>
        <p:xfrm>
          <a:off x="6850304" y="1630513"/>
          <a:ext cx="4718304" cy="2687320"/>
        </p:xfrm>
        <a:graphic>
          <a:graphicData uri="http://schemas.openxmlformats.org/drawingml/2006/table">
            <a:tbl>
              <a:tblPr firstRow="1" bandRow="1">
                <a:tableStyleId>{793D81CF-94F2-401A-BA57-92F5A7B2D0C5}</a:tableStyleId>
              </a:tblPr>
              <a:tblGrid>
                <a:gridCol w="1104289">
                  <a:extLst>
                    <a:ext uri="{9D8B030D-6E8A-4147-A177-3AD203B41FA5}">
                      <a16:colId xmlns:a16="http://schemas.microsoft.com/office/drawing/2014/main" val="20000"/>
                    </a:ext>
                  </a:extLst>
                </a:gridCol>
                <a:gridCol w="1355447">
                  <a:extLst>
                    <a:ext uri="{9D8B030D-6E8A-4147-A177-3AD203B41FA5}">
                      <a16:colId xmlns:a16="http://schemas.microsoft.com/office/drawing/2014/main" val="20001"/>
                    </a:ext>
                  </a:extLst>
                </a:gridCol>
                <a:gridCol w="1161288">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tblGrid>
              <a:tr h="370840">
                <a:tc>
                  <a:txBody>
                    <a:bodyPr/>
                    <a:lstStyle/>
                    <a:p>
                      <a:pPr algn="ctr">
                        <a:defRPr sz="1800" b="0">
                          <a:solidFill>
                            <a:srgbClr val="000000"/>
                          </a:solidFill>
                        </a:defRPr>
                      </a:pPr>
                      <a:r>
                        <a:rPr sz="1600" dirty="0">
                          <a:solidFill>
                            <a:schemeClr val="bg1"/>
                          </a:solidFill>
                        </a:rPr>
                        <a:t>Outcome</a:t>
                      </a:r>
                      <a:endParaRPr sz="1600" b="1" dirty="0">
                        <a:solidFill>
                          <a:schemeClr val="bg1"/>
                        </a:solidFill>
                        <a:latin typeface="Calibri" pitchFamily="34" charset="0"/>
                      </a:endParaRPr>
                    </a:p>
                  </a:txBody>
                  <a:tcPr marL="45720" marR="45720" horzOverflow="overflow"/>
                </a:tc>
                <a:tc>
                  <a:txBody>
                    <a:bodyPr/>
                    <a:lstStyle/>
                    <a:p>
                      <a:pPr algn="ctr">
                        <a:defRPr sz="1800" b="0">
                          <a:solidFill>
                            <a:srgbClr val="000000"/>
                          </a:solidFill>
                        </a:defRPr>
                      </a:pPr>
                      <a:r>
                        <a:rPr sz="1600" dirty="0" err="1">
                          <a:solidFill>
                            <a:schemeClr val="bg1"/>
                          </a:solidFill>
                        </a:rPr>
                        <a:t>Empagliflozin</a:t>
                      </a:r>
                      <a:endParaRPr sz="1600" b="1" dirty="0">
                        <a:solidFill>
                          <a:schemeClr val="bg1"/>
                        </a:solidFill>
                        <a:latin typeface="Calibri" pitchFamily="34" charset="0"/>
                      </a:endParaRPr>
                    </a:p>
                  </a:txBody>
                  <a:tcPr marL="45720" marR="45720" horzOverflow="overflow"/>
                </a:tc>
                <a:tc>
                  <a:txBody>
                    <a:bodyPr/>
                    <a:lstStyle/>
                    <a:p>
                      <a:pPr algn="ctr">
                        <a:defRPr sz="1800" b="0">
                          <a:solidFill>
                            <a:srgbClr val="000000"/>
                          </a:solidFill>
                        </a:defRPr>
                      </a:pPr>
                      <a:r>
                        <a:rPr sz="1600" dirty="0">
                          <a:solidFill>
                            <a:schemeClr val="bg1"/>
                          </a:solidFill>
                        </a:rPr>
                        <a:t>Placebo</a:t>
                      </a:r>
                      <a:endParaRPr sz="1600" b="1" dirty="0">
                        <a:solidFill>
                          <a:schemeClr val="bg1"/>
                        </a:solidFill>
                        <a:latin typeface="Calibri" pitchFamily="34" charset="0"/>
                      </a:endParaRPr>
                    </a:p>
                  </a:txBody>
                  <a:tcPr marL="45720" marR="45720" horzOverflow="overflow"/>
                </a:tc>
                <a:tc>
                  <a:txBody>
                    <a:bodyPr/>
                    <a:lstStyle/>
                    <a:p>
                      <a:pPr algn="ctr">
                        <a:defRPr sz="1600"/>
                      </a:pPr>
                      <a:endParaRPr sz="1600" b="1" dirty="0">
                        <a:solidFill>
                          <a:schemeClr val="bg1"/>
                        </a:solidFill>
                        <a:latin typeface="Calibri" pitchFamily="34" charset="0"/>
                      </a:endParaRPr>
                    </a:p>
                  </a:txBody>
                  <a:tcPr marL="45720" marR="45720" horzOverflow="overflow"/>
                </a:tc>
                <a:extLst>
                  <a:ext uri="{0D108BD9-81ED-4DB2-BD59-A6C34878D82A}">
                    <a16:rowId xmlns:a16="http://schemas.microsoft.com/office/drawing/2014/main" val="10000"/>
                  </a:ext>
                </a:extLst>
              </a:tr>
              <a:tr h="579120">
                <a:tc>
                  <a:txBody>
                    <a:bodyPr/>
                    <a:lstStyle/>
                    <a:p>
                      <a:pPr algn="l">
                        <a:defRPr sz="1600"/>
                      </a:pPr>
                      <a:endParaRPr sz="1600">
                        <a:latin typeface="Calibri" pitchFamily="34" charset="0"/>
                      </a:endParaRPr>
                    </a:p>
                  </a:txBody>
                  <a:tcPr marL="45720" marR="45720" horzOverflow="overflow"/>
                </a:tc>
                <a:tc>
                  <a:txBody>
                    <a:bodyPr/>
                    <a:lstStyle/>
                    <a:p>
                      <a:pPr algn="ctr">
                        <a:defRPr sz="1800"/>
                      </a:pPr>
                      <a:r>
                        <a:rPr sz="1600" dirty="0"/>
                        <a:t>Events/100 patient-yr</a:t>
                      </a:r>
                      <a:endParaRPr sz="1600" dirty="0">
                        <a:latin typeface="Calibri" pitchFamily="34" charset="0"/>
                      </a:endParaRPr>
                    </a:p>
                  </a:txBody>
                  <a:tcPr marL="45720" marR="45720" horzOverflow="overflow"/>
                </a:tc>
                <a:tc>
                  <a:txBody>
                    <a:bodyPr/>
                    <a:lstStyle/>
                    <a:p>
                      <a:pPr algn="ctr">
                        <a:defRPr sz="1800"/>
                      </a:pPr>
                      <a:r>
                        <a:rPr sz="1600" dirty="0"/>
                        <a:t>Events/100 patient-yr</a:t>
                      </a:r>
                      <a:endParaRPr sz="1600" dirty="0">
                        <a:latin typeface="Calibri" pitchFamily="34" charset="0"/>
                      </a:endParaRPr>
                    </a:p>
                  </a:txBody>
                  <a:tcPr marL="45720" marR="45720" horzOverflow="overflow"/>
                </a:tc>
                <a:tc>
                  <a:txBody>
                    <a:bodyPr/>
                    <a:lstStyle/>
                    <a:p>
                      <a:pPr algn="ctr">
                        <a:defRPr sz="1800"/>
                      </a:pPr>
                      <a:r>
                        <a:rPr sz="1600"/>
                        <a:t>HR (95%CI)</a:t>
                      </a:r>
                      <a:endParaRPr sz="1600">
                        <a:latin typeface="Calibri" pitchFamily="34" charset="0"/>
                      </a:endParaRPr>
                    </a:p>
                  </a:txBody>
                  <a:tcPr marL="45720" marR="45720" horzOverflow="overflow"/>
                </a:tc>
                <a:extLst>
                  <a:ext uri="{0D108BD9-81ED-4DB2-BD59-A6C34878D82A}">
                    <a16:rowId xmlns:a16="http://schemas.microsoft.com/office/drawing/2014/main" val="10001"/>
                  </a:ext>
                </a:extLst>
              </a:tr>
              <a:tr h="579120">
                <a:tc>
                  <a:txBody>
                    <a:bodyPr/>
                    <a:lstStyle/>
                    <a:p>
                      <a:pPr algn="l">
                        <a:defRPr sz="1600"/>
                      </a:pPr>
                      <a:r>
                        <a:rPr sz="1600" dirty="0"/>
                        <a:t>Primary outcome</a:t>
                      </a:r>
                      <a:endParaRPr sz="1600" dirty="0">
                        <a:latin typeface="Calibri" pitchFamily="34" charset="0"/>
                      </a:endParaRPr>
                    </a:p>
                  </a:txBody>
                  <a:tcPr marL="45720" marR="45720" horzOverflow="overflow"/>
                </a:tc>
                <a:tc>
                  <a:txBody>
                    <a:bodyPr/>
                    <a:lstStyle/>
                    <a:p>
                      <a:pPr algn="ctr">
                        <a:defRPr sz="1800"/>
                      </a:pPr>
                      <a:r>
                        <a:rPr sz="1600" dirty="0"/>
                        <a:t>15.8</a:t>
                      </a:r>
                      <a:endParaRPr sz="1600" dirty="0">
                        <a:latin typeface="Calibri" pitchFamily="34" charset="0"/>
                      </a:endParaRPr>
                    </a:p>
                  </a:txBody>
                  <a:tcPr marL="45720" marR="45720" horzOverflow="overflow"/>
                </a:tc>
                <a:tc>
                  <a:txBody>
                    <a:bodyPr/>
                    <a:lstStyle/>
                    <a:p>
                      <a:pPr algn="ctr">
                        <a:defRPr sz="1800"/>
                      </a:pPr>
                      <a:r>
                        <a:rPr sz="1600" dirty="0"/>
                        <a:t>21.0</a:t>
                      </a:r>
                      <a:endParaRPr sz="1600" dirty="0">
                        <a:latin typeface="Calibri" pitchFamily="34" charset="0"/>
                      </a:endParaRPr>
                    </a:p>
                  </a:txBody>
                  <a:tcPr marL="45720" marR="45720" horzOverflow="overflow"/>
                </a:tc>
                <a:tc>
                  <a:txBody>
                    <a:bodyPr/>
                    <a:lstStyle/>
                    <a:p>
                      <a:pPr algn="ctr">
                        <a:defRPr sz="1800"/>
                      </a:pPr>
                      <a:r>
                        <a:rPr sz="1600"/>
                        <a:t>0.75 (0.65-0.86)</a:t>
                      </a:r>
                      <a:endParaRPr sz="1600">
                        <a:latin typeface="Calibri" pitchFamily="34" charset="0"/>
                      </a:endParaRPr>
                    </a:p>
                  </a:txBody>
                  <a:tcPr marL="45720" marR="45720" horzOverflow="overflow"/>
                </a:tc>
                <a:extLst>
                  <a:ext uri="{0D108BD9-81ED-4DB2-BD59-A6C34878D82A}">
                    <a16:rowId xmlns:a16="http://schemas.microsoft.com/office/drawing/2014/main" val="10002"/>
                  </a:ext>
                </a:extLst>
              </a:tr>
              <a:tr h="579120">
                <a:tc>
                  <a:txBody>
                    <a:bodyPr/>
                    <a:lstStyle/>
                    <a:p>
                      <a:pPr algn="l">
                        <a:defRPr sz="1800"/>
                      </a:pPr>
                      <a:r>
                        <a:rPr sz="1600"/>
                        <a:t>HHF</a:t>
                      </a:r>
                      <a:endParaRPr sz="1600">
                        <a:latin typeface="Calibri" pitchFamily="34" charset="0"/>
                      </a:endParaRPr>
                    </a:p>
                  </a:txBody>
                  <a:tcPr marL="45720" marR="45720" horzOverflow="overflow"/>
                </a:tc>
                <a:tc>
                  <a:txBody>
                    <a:bodyPr/>
                    <a:lstStyle/>
                    <a:p>
                      <a:pPr algn="ctr">
                        <a:defRPr sz="1800"/>
                      </a:pPr>
                      <a:r>
                        <a:rPr sz="1600" dirty="0"/>
                        <a:t>10.7</a:t>
                      </a:r>
                      <a:endParaRPr sz="1600" dirty="0">
                        <a:latin typeface="Calibri" pitchFamily="34" charset="0"/>
                      </a:endParaRPr>
                    </a:p>
                  </a:txBody>
                  <a:tcPr marL="45720" marR="45720" horzOverflow="overflow"/>
                </a:tc>
                <a:tc>
                  <a:txBody>
                    <a:bodyPr/>
                    <a:lstStyle/>
                    <a:p>
                      <a:pPr algn="ctr">
                        <a:defRPr sz="1800"/>
                      </a:pPr>
                      <a:r>
                        <a:rPr sz="1600" dirty="0"/>
                        <a:t>15.5</a:t>
                      </a:r>
                      <a:endParaRPr sz="1600" dirty="0">
                        <a:latin typeface="Calibri" pitchFamily="34" charset="0"/>
                      </a:endParaRPr>
                    </a:p>
                  </a:txBody>
                  <a:tcPr marL="45720" marR="45720" horzOverflow="overflow"/>
                </a:tc>
                <a:tc>
                  <a:txBody>
                    <a:bodyPr/>
                    <a:lstStyle/>
                    <a:p>
                      <a:pPr algn="ctr">
                        <a:defRPr sz="1800"/>
                      </a:pPr>
                      <a:r>
                        <a:rPr sz="1600" dirty="0"/>
                        <a:t>0.69 (0.59-0.81)</a:t>
                      </a:r>
                      <a:endParaRPr sz="1600" dirty="0">
                        <a:latin typeface="Calibri" pitchFamily="34" charset="0"/>
                      </a:endParaRPr>
                    </a:p>
                  </a:txBody>
                  <a:tcPr marL="45720" marR="45720" horzOverflow="overflow"/>
                </a:tc>
                <a:extLst>
                  <a:ext uri="{0D108BD9-81ED-4DB2-BD59-A6C34878D82A}">
                    <a16:rowId xmlns:a16="http://schemas.microsoft.com/office/drawing/2014/main" val="10003"/>
                  </a:ext>
                </a:extLst>
              </a:tr>
              <a:tr h="579120">
                <a:tc>
                  <a:txBody>
                    <a:bodyPr/>
                    <a:lstStyle/>
                    <a:p>
                      <a:pPr algn="l">
                        <a:defRPr sz="1800"/>
                      </a:pPr>
                      <a:r>
                        <a:rPr sz="1600"/>
                        <a:t>CV death</a:t>
                      </a:r>
                      <a:endParaRPr sz="1600">
                        <a:latin typeface="Calibri" pitchFamily="34" charset="0"/>
                      </a:endParaRPr>
                    </a:p>
                  </a:txBody>
                  <a:tcPr marL="45720" marR="45720" horzOverflow="overflow"/>
                </a:tc>
                <a:tc>
                  <a:txBody>
                    <a:bodyPr/>
                    <a:lstStyle/>
                    <a:p>
                      <a:pPr algn="ctr">
                        <a:defRPr sz="1800"/>
                      </a:pPr>
                      <a:r>
                        <a:rPr sz="1600"/>
                        <a:t>7.6</a:t>
                      </a:r>
                      <a:endParaRPr sz="1600">
                        <a:latin typeface="Calibri" pitchFamily="34" charset="0"/>
                      </a:endParaRPr>
                    </a:p>
                  </a:txBody>
                  <a:tcPr marL="45720" marR="45720" horzOverflow="overflow"/>
                </a:tc>
                <a:tc>
                  <a:txBody>
                    <a:bodyPr/>
                    <a:lstStyle/>
                    <a:p>
                      <a:pPr algn="ctr">
                        <a:defRPr sz="1800"/>
                      </a:pPr>
                      <a:r>
                        <a:rPr sz="1600" dirty="0"/>
                        <a:t>8.1</a:t>
                      </a:r>
                      <a:endParaRPr sz="1600" dirty="0">
                        <a:latin typeface="Calibri" pitchFamily="34" charset="0"/>
                      </a:endParaRPr>
                    </a:p>
                  </a:txBody>
                  <a:tcPr marL="45720" marR="45720" horzOverflow="overflow"/>
                </a:tc>
                <a:tc>
                  <a:txBody>
                    <a:bodyPr/>
                    <a:lstStyle/>
                    <a:p>
                      <a:pPr algn="ctr">
                        <a:defRPr sz="1800"/>
                      </a:pPr>
                      <a:r>
                        <a:rPr sz="1600" dirty="0"/>
                        <a:t>0.92 (0.75-1.12)</a:t>
                      </a:r>
                      <a:endParaRPr sz="1600" dirty="0">
                        <a:latin typeface="Calibri" pitchFamily="34" charset="0"/>
                      </a:endParaRPr>
                    </a:p>
                  </a:txBody>
                  <a:tcPr marL="45720" marR="45720" horzOverflow="overflow"/>
                </a:tc>
                <a:extLst>
                  <a:ext uri="{0D108BD9-81ED-4DB2-BD59-A6C34878D82A}">
                    <a16:rowId xmlns:a16="http://schemas.microsoft.com/office/drawing/2014/main" val="10004"/>
                  </a:ext>
                </a:extLst>
              </a:tr>
            </a:tbl>
          </a:graphicData>
        </a:graphic>
      </p:graphicFrame>
      <p:sp>
        <p:nvSpPr>
          <p:cNvPr id="6" name="TextBox 13">
            <a:extLst>
              <a:ext uri="{FF2B5EF4-FFF2-40B4-BE49-F238E27FC236}">
                <a16:creationId xmlns:a16="http://schemas.microsoft.com/office/drawing/2014/main" id="{838EB6EE-1B02-4264-994D-2A832A9D750A}"/>
              </a:ext>
            </a:extLst>
          </p:cNvPr>
          <p:cNvSpPr txBox="1"/>
          <p:nvPr/>
        </p:nvSpPr>
        <p:spPr>
          <a:xfrm>
            <a:off x="1947978" y="1196752"/>
            <a:ext cx="2496315"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b="1"/>
            </a:lvl1pPr>
          </a:lstStyle>
          <a:p>
            <a:r>
              <a:rPr dirty="0"/>
              <a:t>DAPA-HF</a:t>
            </a:r>
          </a:p>
        </p:txBody>
      </p:sp>
      <p:sp>
        <p:nvSpPr>
          <p:cNvPr id="7" name="TextBox 15">
            <a:extLst>
              <a:ext uri="{FF2B5EF4-FFF2-40B4-BE49-F238E27FC236}">
                <a16:creationId xmlns:a16="http://schemas.microsoft.com/office/drawing/2014/main" id="{16A5AE1A-E6A9-487F-9E88-4B2B2E6B4B07}"/>
              </a:ext>
            </a:extLst>
          </p:cNvPr>
          <p:cNvSpPr txBox="1"/>
          <p:nvPr/>
        </p:nvSpPr>
        <p:spPr>
          <a:xfrm>
            <a:off x="7961300" y="1196752"/>
            <a:ext cx="2496313"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b="1"/>
            </a:pPr>
            <a:r>
              <a:rPr dirty="0"/>
              <a:t>EMPEROR-Reduced</a:t>
            </a:r>
            <a:r>
              <a:rPr dirty="0">
                <a:solidFill>
                  <a:srgbClr val="DA0000"/>
                </a:solidFill>
              </a:rPr>
              <a:t> </a:t>
            </a:r>
          </a:p>
        </p:txBody>
      </p:sp>
      <p:sp>
        <p:nvSpPr>
          <p:cNvPr id="8" name="Rectangle 7">
            <a:extLst>
              <a:ext uri="{FF2B5EF4-FFF2-40B4-BE49-F238E27FC236}">
                <a16:creationId xmlns:a16="http://schemas.microsoft.com/office/drawing/2014/main" id="{53EFE5EF-251F-4848-8696-2C836E72ED15}"/>
              </a:ext>
            </a:extLst>
          </p:cNvPr>
          <p:cNvSpPr/>
          <p:nvPr/>
        </p:nvSpPr>
        <p:spPr>
          <a:xfrm>
            <a:off x="4338863" y="1996911"/>
            <a:ext cx="1140606" cy="24284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65A40B-46EE-4195-B368-432008AF2D13}"/>
              </a:ext>
            </a:extLst>
          </p:cNvPr>
          <p:cNvSpPr/>
          <p:nvPr/>
        </p:nvSpPr>
        <p:spPr>
          <a:xfrm>
            <a:off x="10428002" y="1998826"/>
            <a:ext cx="1140606" cy="24284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33FDA3E-A07E-4806-A41E-0F138439963C}"/>
              </a:ext>
            </a:extLst>
          </p:cNvPr>
          <p:cNvSpPr txBox="1"/>
          <p:nvPr/>
        </p:nvSpPr>
        <p:spPr>
          <a:xfrm>
            <a:off x="6816080" y="4363276"/>
            <a:ext cx="2119491" cy="253916"/>
          </a:xfrm>
          <a:prstGeom prst="rect">
            <a:avLst/>
          </a:prstGeom>
          <a:solidFill>
            <a:schemeClr val="bg1"/>
          </a:solidFill>
        </p:spPr>
        <p:txBody>
          <a:bodyPr wrap="none" rtlCol="0">
            <a:spAutoFit/>
          </a:bodyPr>
          <a:lstStyle/>
          <a:p>
            <a:pPr algn="r"/>
            <a:r>
              <a:rPr lang="sv-SE" sz="1050" dirty="0">
                <a:latin typeface="Arial Nova Cond" panose="020B0506020202020204" pitchFamily="34" charset="0"/>
              </a:rPr>
              <a:t>Packer M, et al. N Engl J Med. 2020</a:t>
            </a:r>
            <a:endParaRPr lang="fr-CA" sz="1200" i="1" dirty="0">
              <a:latin typeface="Arial Nova Cond" panose="020B0506020202020204" pitchFamily="34" charset="0"/>
            </a:endParaRPr>
          </a:p>
        </p:txBody>
      </p:sp>
      <p:sp>
        <p:nvSpPr>
          <p:cNvPr id="11" name="TextBox 10">
            <a:extLst>
              <a:ext uri="{FF2B5EF4-FFF2-40B4-BE49-F238E27FC236}">
                <a16:creationId xmlns:a16="http://schemas.microsoft.com/office/drawing/2014/main" id="{B1203B6B-F4CF-4A92-866E-3C3D986DB959}"/>
              </a:ext>
            </a:extLst>
          </p:cNvPr>
          <p:cNvSpPr txBox="1"/>
          <p:nvPr/>
        </p:nvSpPr>
        <p:spPr>
          <a:xfrm>
            <a:off x="696471" y="4364715"/>
            <a:ext cx="2396810" cy="253916"/>
          </a:xfrm>
          <a:prstGeom prst="rect">
            <a:avLst/>
          </a:prstGeom>
          <a:solidFill>
            <a:schemeClr val="bg1"/>
          </a:solidFill>
        </p:spPr>
        <p:txBody>
          <a:bodyPr wrap="none" rtlCol="0">
            <a:spAutoFit/>
          </a:bodyPr>
          <a:lstStyle/>
          <a:p>
            <a:r>
              <a:rPr lang="sv-SE" sz="1050" dirty="0">
                <a:latin typeface="Arial Nova Cond" panose="020B0506020202020204" pitchFamily="34" charset="0"/>
              </a:rPr>
              <a:t>McMurray JJV, et al. </a:t>
            </a:r>
            <a:r>
              <a:rPr lang="fr-CA" sz="1050" dirty="0">
                <a:latin typeface="Arial Nova Cond" panose="020B0506020202020204" pitchFamily="34" charset="0"/>
              </a:rPr>
              <a:t>N </a:t>
            </a:r>
            <a:r>
              <a:rPr lang="fr-CA" sz="1050" dirty="0" err="1">
                <a:latin typeface="Arial Nova Cond" panose="020B0506020202020204" pitchFamily="34" charset="0"/>
              </a:rPr>
              <a:t>Engl</a:t>
            </a:r>
            <a:r>
              <a:rPr lang="fr-CA" sz="1050" dirty="0">
                <a:latin typeface="Arial Nova Cond" panose="020B0506020202020204" pitchFamily="34" charset="0"/>
              </a:rPr>
              <a:t> J Med. 2019</a:t>
            </a:r>
          </a:p>
        </p:txBody>
      </p:sp>
    </p:spTree>
    <p:extLst>
      <p:ext uri="{BB962C8B-B14F-4D97-AF65-F5344CB8AC3E}">
        <p14:creationId xmlns:p14="http://schemas.microsoft.com/office/powerpoint/2010/main" val="1142447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2D673-7111-485D-93FF-F92577DBA6C5}"/>
              </a:ext>
            </a:extLst>
          </p:cNvPr>
          <p:cNvSpPr>
            <a:spLocks noGrp="1"/>
          </p:cNvSpPr>
          <p:nvPr>
            <p:ph type="title"/>
          </p:nvPr>
        </p:nvSpPr>
        <p:spPr/>
        <p:txBody>
          <a:bodyPr>
            <a:normAutofit/>
          </a:bodyPr>
          <a:lstStyle/>
          <a:p>
            <a:r>
              <a:rPr lang="en-US" dirty="0"/>
              <a:t>Updated recommendation</a:t>
            </a:r>
          </a:p>
        </p:txBody>
      </p:sp>
      <p:sp>
        <p:nvSpPr>
          <p:cNvPr id="3" name="Content Placeholder 2">
            <a:extLst>
              <a:ext uri="{FF2B5EF4-FFF2-40B4-BE49-F238E27FC236}">
                <a16:creationId xmlns:a16="http://schemas.microsoft.com/office/drawing/2014/main" id="{FD8620D5-98DD-4F58-AA9D-F500AC70AB39}"/>
              </a:ext>
            </a:extLst>
          </p:cNvPr>
          <p:cNvSpPr>
            <a:spLocks noGrp="1"/>
          </p:cNvSpPr>
          <p:nvPr>
            <p:ph idx="1"/>
          </p:nvPr>
        </p:nvSpPr>
        <p:spPr>
          <a:xfrm>
            <a:off x="695400" y="1628800"/>
            <a:ext cx="10801200" cy="4404147"/>
          </a:xfrm>
        </p:spPr>
        <p:txBody>
          <a:bodyPr>
            <a:normAutofit/>
          </a:bodyPr>
          <a:lstStyle/>
          <a:p>
            <a:pPr>
              <a:lnSpc>
                <a:spcPct val="100000"/>
              </a:lnSpc>
            </a:pPr>
            <a:r>
              <a:rPr lang="en-US" sz="2400" dirty="0"/>
              <a:t>We recommend an SGLT2 inhibitor, such as dapagliflozin or empagliflozin, be used in patients with </a:t>
            </a:r>
            <a:r>
              <a:rPr lang="en-US" sz="2400" dirty="0" err="1"/>
              <a:t>HFrEF</a:t>
            </a:r>
            <a:r>
              <a:rPr lang="en-US" sz="2400" dirty="0"/>
              <a:t>, with or without concomitant type 2 diabetes, to improve symptoms and quality of life and to reduce the risk of HF hospitalization and/or CV mortality </a:t>
            </a:r>
          </a:p>
          <a:p>
            <a:pPr marL="0" lvl="0" indent="0">
              <a:lnSpc>
                <a:spcPct val="100000"/>
              </a:lnSpc>
              <a:buNone/>
            </a:pPr>
            <a:r>
              <a:rPr lang="en-US" sz="2400" dirty="0"/>
              <a:t>       </a:t>
            </a:r>
            <a:r>
              <a:rPr lang="en-US" sz="2000" i="1" dirty="0"/>
              <a:t>Strong Recommendation; High-Quality Evidence</a:t>
            </a:r>
          </a:p>
          <a:p>
            <a:endParaRPr lang="en-US" sz="2400" dirty="0"/>
          </a:p>
        </p:txBody>
      </p:sp>
      <p:sp>
        <p:nvSpPr>
          <p:cNvPr id="6" name="TextBox 5">
            <a:extLst>
              <a:ext uri="{FF2B5EF4-FFF2-40B4-BE49-F238E27FC236}">
                <a16:creationId xmlns:a16="http://schemas.microsoft.com/office/drawing/2014/main" id="{F2792E96-8EB5-4E58-8EEF-84349EACE812}"/>
              </a:ext>
            </a:extLst>
          </p:cNvPr>
          <p:cNvSpPr txBox="1"/>
          <p:nvPr/>
        </p:nvSpPr>
        <p:spPr>
          <a:xfrm>
            <a:off x="695400" y="5929535"/>
            <a:ext cx="5631323" cy="307777"/>
          </a:xfrm>
          <a:prstGeom prst="rect">
            <a:avLst/>
          </a:prstGeom>
          <a:noFill/>
        </p:spPr>
        <p:txBody>
          <a:bodyPr wrap="square" rtlCol="0">
            <a:spAutoFit/>
          </a:bodyPr>
          <a:lstStyle/>
          <a:p>
            <a:r>
              <a:rPr lang="fr-FR" sz="1400" dirty="0">
                <a:latin typeface="Arial Nova Cond" panose="020B0506020202020204" pitchFamily="34" charset="0"/>
              </a:rPr>
              <a:t>McDonald, Virani, et al, </a:t>
            </a:r>
            <a:r>
              <a:rPr lang="en-US" sz="1400" dirty="0">
                <a:latin typeface="Arial Nova Cond" panose="020B0506020202020204" pitchFamily="34" charset="0"/>
              </a:rPr>
              <a:t>Can J </a:t>
            </a:r>
            <a:r>
              <a:rPr lang="en-US" sz="1400" dirty="0" err="1">
                <a:latin typeface="Arial Nova Cond" panose="020B0506020202020204" pitchFamily="34" charset="0"/>
              </a:rPr>
              <a:t>Cardiol</a:t>
            </a:r>
            <a:r>
              <a:rPr lang="en-US" sz="1400" dirty="0">
                <a:latin typeface="Arial Nova Cond" panose="020B0506020202020204" pitchFamily="34" charset="0"/>
              </a:rPr>
              <a:t> 2021</a:t>
            </a:r>
            <a:endParaRPr lang="fr-FR" sz="1400" dirty="0">
              <a:latin typeface="Arial Nova Cond" panose="020B0506020202020204" pitchFamily="34" charset="0"/>
            </a:endParaRPr>
          </a:p>
        </p:txBody>
      </p:sp>
    </p:spTree>
    <p:extLst>
      <p:ext uri="{BB962C8B-B14F-4D97-AF65-F5344CB8AC3E}">
        <p14:creationId xmlns:p14="http://schemas.microsoft.com/office/powerpoint/2010/main" val="3123695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334442-6BFF-485E-85A6-21CFD8EAA87A}"/>
              </a:ext>
            </a:extLst>
          </p:cNvPr>
          <p:cNvSpPr/>
          <p:nvPr/>
        </p:nvSpPr>
        <p:spPr>
          <a:xfrm>
            <a:off x="705059" y="1556792"/>
            <a:ext cx="10781880" cy="1025024"/>
          </a:xfrm>
          <a:prstGeom prst="rect">
            <a:avLst/>
          </a:prstGeom>
        </p:spPr>
        <p:txBody>
          <a:bodyPr wrap="square" lIns="91440" tIns="45720" rIns="91440" bIns="45720" anchor="t">
            <a:spAutoFit/>
          </a:bodyPr>
          <a:lstStyle/>
          <a:p>
            <a:pPr algn="ctr">
              <a:lnSpc>
                <a:spcPct val="120000"/>
              </a:lnSpc>
            </a:pPr>
            <a:r>
              <a:rPr lang="en-US" sz="2000" b="1" dirty="0">
                <a:latin typeface="Arial Nova Cond"/>
              </a:rPr>
              <a:t>© Canadian Cardiovascular Society. 2021. All rights reserved. </a:t>
            </a:r>
          </a:p>
          <a:p>
            <a:pPr algn="ctr">
              <a:lnSpc>
                <a:spcPct val="120000"/>
              </a:lnSpc>
            </a:pPr>
            <a:r>
              <a:rPr lang="en-US" sz="1600" dirty="0">
                <a:latin typeface="Arial Nova Cond"/>
              </a:rPr>
              <a:t>Distribution, transmission or republication is strictly prohibited without the prior written permission of the Canadian Cardiovascular Society.</a:t>
            </a:r>
          </a:p>
        </p:txBody>
      </p:sp>
      <p:sp>
        <p:nvSpPr>
          <p:cNvPr id="9" name="Rectangle 8">
            <a:extLst>
              <a:ext uri="{FF2B5EF4-FFF2-40B4-BE49-F238E27FC236}">
                <a16:creationId xmlns:a16="http://schemas.microsoft.com/office/drawing/2014/main" id="{7DAD040C-616D-4D67-9057-72A56367731A}"/>
              </a:ext>
            </a:extLst>
          </p:cNvPr>
          <p:cNvSpPr/>
          <p:nvPr/>
        </p:nvSpPr>
        <p:spPr>
          <a:xfrm>
            <a:off x="0" y="6364684"/>
            <a:ext cx="12192000" cy="5207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Content Placeholder 6">
            <a:extLst>
              <a:ext uri="{FF2B5EF4-FFF2-40B4-BE49-F238E27FC236}">
                <a16:creationId xmlns:a16="http://schemas.microsoft.com/office/drawing/2014/main" id="{4BF8778E-81D2-4B91-9DA4-9C551FF9D6C3}"/>
              </a:ext>
            </a:extLst>
          </p:cNvPr>
          <p:cNvSpPr txBox="1">
            <a:spLocks/>
          </p:cNvSpPr>
          <p:nvPr/>
        </p:nvSpPr>
        <p:spPr bwMode="auto">
          <a:xfrm>
            <a:off x="838201" y="3068960"/>
            <a:ext cx="10515599" cy="266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b="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b="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b="0">
                <a:solidFill>
                  <a:schemeClr val="tx1"/>
                </a:solidFill>
                <a:latin typeface="+mn-lt"/>
                <a:ea typeface="+mn-ea"/>
                <a:cs typeface="+mn-cs"/>
              </a:defRPr>
            </a:lvl5pPr>
            <a:lvl6pPr marL="2514600" indent="-228600" algn="l" rtl="0" fontAlgn="base">
              <a:spcBef>
                <a:spcPct val="20000"/>
              </a:spcBef>
              <a:spcAft>
                <a:spcPct val="0"/>
              </a:spcAft>
              <a:buChar char="»"/>
              <a:defRPr sz="1200" b="1">
                <a:solidFill>
                  <a:schemeClr val="tx1"/>
                </a:solidFill>
                <a:latin typeface="+mn-lt"/>
                <a:ea typeface="+mn-ea"/>
                <a:cs typeface="+mn-cs"/>
              </a:defRPr>
            </a:lvl6pPr>
            <a:lvl7pPr marL="2971800" indent="-228600" algn="l" rtl="0" fontAlgn="base">
              <a:spcBef>
                <a:spcPct val="20000"/>
              </a:spcBef>
              <a:spcAft>
                <a:spcPct val="0"/>
              </a:spcAft>
              <a:buChar char="»"/>
              <a:defRPr sz="1200" b="1">
                <a:solidFill>
                  <a:schemeClr val="tx1"/>
                </a:solidFill>
                <a:latin typeface="+mn-lt"/>
                <a:ea typeface="+mn-ea"/>
                <a:cs typeface="+mn-cs"/>
              </a:defRPr>
            </a:lvl7pPr>
            <a:lvl8pPr marL="3429000" indent="-228600" algn="l" rtl="0" fontAlgn="base">
              <a:spcBef>
                <a:spcPct val="20000"/>
              </a:spcBef>
              <a:spcAft>
                <a:spcPct val="0"/>
              </a:spcAft>
              <a:buChar char="»"/>
              <a:defRPr sz="1200" b="1">
                <a:solidFill>
                  <a:schemeClr val="tx1"/>
                </a:solidFill>
                <a:latin typeface="+mn-lt"/>
                <a:ea typeface="+mn-ea"/>
                <a:cs typeface="+mn-cs"/>
              </a:defRPr>
            </a:lvl8pPr>
            <a:lvl9pPr marL="3886200" indent="-228600" algn="l" rtl="0" fontAlgn="base">
              <a:spcBef>
                <a:spcPct val="20000"/>
              </a:spcBef>
              <a:spcAft>
                <a:spcPct val="0"/>
              </a:spcAft>
              <a:buChar char="»"/>
              <a:defRPr sz="1200" b="1">
                <a:solidFill>
                  <a:schemeClr val="tx1"/>
                </a:solidFill>
                <a:latin typeface="+mn-lt"/>
                <a:ea typeface="+mn-ea"/>
                <a:cs typeface="+mn-cs"/>
              </a:defRPr>
            </a:lvl9pPr>
          </a:lstStyle>
          <a:p>
            <a:pPr eaLnBrk="1" hangingPunct="1">
              <a:spcBef>
                <a:spcPts val="1800"/>
              </a:spcBef>
            </a:pPr>
            <a:r>
              <a:rPr lang="en-US" altLang="en-US" sz="1600" kern="0" dirty="0">
                <a:latin typeface="Arial Nova Cond" panose="020B0506020202020204" pitchFamily="34" charset="0"/>
              </a:rPr>
              <a:t>For medical institution internal education or training (i.e. grand rounds, medical college/classroom education, etc.), kindly consider and implement the following:</a:t>
            </a:r>
          </a:p>
          <a:p>
            <a:pPr lvl="1" eaLnBrk="1" hangingPunct="1"/>
            <a:r>
              <a:rPr lang="en-US" altLang="en-US" sz="1200" kern="0" dirty="0">
                <a:latin typeface="Arial Nova Cond" panose="020B0506020202020204" pitchFamily="34" charset="0"/>
              </a:rPr>
              <a:t>Include the citation for the Canadian Journal of Cardiology</a:t>
            </a:r>
          </a:p>
          <a:p>
            <a:pPr lvl="1" eaLnBrk="1" hangingPunct="1"/>
            <a:r>
              <a:rPr lang="en-US" altLang="en-US" sz="1200" kern="0" dirty="0">
                <a:latin typeface="Arial Nova Cond" panose="020B0506020202020204" pitchFamily="34" charset="0"/>
              </a:rPr>
              <a:t>Add ‘Reproduced with permission from the Canadian Cardiovascular Society. [insert year].’</a:t>
            </a:r>
          </a:p>
          <a:p>
            <a:pPr lvl="1" eaLnBrk="1" hangingPunct="1"/>
            <a:r>
              <a:rPr lang="en-US" altLang="en-US" sz="1200" kern="0" dirty="0">
                <a:latin typeface="Arial Nova Cond" panose="020B0506020202020204" pitchFamily="34" charset="0"/>
              </a:rPr>
              <a:t>Avoid use of CCS logos or trademarks on slides, tools or publications that are not the property of the CCS</a:t>
            </a:r>
          </a:p>
          <a:p>
            <a:pPr lvl="1" eaLnBrk="1" hangingPunct="1"/>
            <a:r>
              <a:rPr lang="en-US" altLang="en-US" sz="1200" kern="0" dirty="0">
                <a:latin typeface="Arial Nova Cond" panose="020B0506020202020204" pitchFamily="34" charset="0"/>
              </a:rPr>
              <a:t>Do not modify the slide content and, the layout and CCS branding on the Guideline-related slides</a:t>
            </a:r>
          </a:p>
          <a:p>
            <a:pPr lvl="1" eaLnBrk="1" hangingPunct="1"/>
            <a:r>
              <a:rPr lang="en-US" altLang="en-US" sz="1200" kern="0" dirty="0">
                <a:latin typeface="Arial Nova Cond" panose="020B0506020202020204" pitchFamily="34" charset="0"/>
              </a:rPr>
              <a:t>Guideline recommendations must be reproduced exactly as published </a:t>
            </a:r>
          </a:p>
          <a:p>
            <a:pPr eaLnBrk="1" hangingPunct="1">
              <a:spcBef>
                <a:spcPts val="1800"/>
              </a:spcBef>
            </a:pPr>
            <a:r>
              <a:rPr lang="en-US" altLang="en-US" sz="1600" kern="0" dirty="0">
                <a:latin typeface="Arial Nova Cond" panose="020B0506020202020204" pitchFamily="34" charset="0"/>
              </a:rPr>
              <a:t>For an industry supported or involved program, permissions are required:</a:t>
            </a:r>
          </a:p>
          <a:p>
            <a:pPr lvl="1" eaLnBrk="1" hangingPunct="1"/>
            <a:r>
              <a:rPr lang="en-US" altLang="en-US" sz="1200" kern="0" dirty="0">
                <a:latin typeface="Arial Nova Cond" panose="020B0506020202020204" pitchFamily="34" charset="0"/>
              </a:rPr>
              <a:t>If content is published in the Canadian Journal of Cardiology, permissions must be sought through our publisher Elsevier (www.onlinecjc.com)</a:t>
            </a:r>
          </a:p>
          <a:p>
            <a:pPr lvl="1" eaLnBrk="1" hangingPunct="1"/>
            <a:r>
              <a:rPr lang="en-US" altLang="en-US" sz="1200" kern="0" dirty="0">
                <a:latin typeface="Arial Nova Cond" panose="020B0506020202020204" pitchFamily="34" charset="0"/>
              </a:rPr>
              <a:t>If content is property of the CCS, contact </a:t>
            </a:r>
            <a:r>
              <a:rPr lang="en-US" altLang="en-US" sz="1200" kern="0" dirty="0">
                <a:latin typeface="Arial Nova Cond" panose="020B0506020202020204" pitchFamily="34" charset="0"/>
                <a:hlinkClick r:id="rId3"/>
              </a:rPr>
              <a:t>guidelines@ccs.ca</a:t>
            </a:r>
            <a:r>
              <a:rPr lang="en-US" altLang="en-US" sz="1200" kern="0" dirty="0">
                <a:latin typeface="Arial Nova Cond" panose="020B0506020202020204" pitchFamily="34" charset="0"/>
              </a:rPr>
              <a:t>   </a:t>
            </a:r>
          </a:p>
        </p:txBody>
      </p:sp>
    </p:spTree>
    <p:extLst>
      <p:ext uri="{BB962C8B-B14F-4D97-AF65-F5344CB8AC3E}">
        <p14:creationId xmlns:p14="http://schemas.microsoft.com/office/powerpoint/2010/main" val="1176158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Rectangle 220">
            <a:extLst>
              <a:ext uri="{FF2B5EF4-FFF2-40B4-BE49-F238E27FC236}">
                <a16:creationId xmlns:a16="http://schemas.microsoft.com/office/drawing/2014/main" id="{D2BF4CB9-CF87-4E76-921D-E627C46CD81D}"/>
              </a:ext>
            </a:extLst>
          </p:cNvPr>
          <p:cNvSpPr/>
          <p:nvPr/>
        </p:nvSpPr>
        <p:spPr>
          <a:xfrm>
            <a:off x="0" y="5769649"/>
            <a:ext cx="12192000" cy="1083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8E6F0C-38E9-4254-A7F4-4381838DCBDC}"/>
              </a:ext>
            </a:extLst>
          </p:cNvPr>
          <p:cNvSpPr>
            <a:spLocks noGrp="1"/>
          </p:cNvSpPr>
          <p:nvPr>
            <p:ph type="title"/>
          </p:nvPr>
        </p:nvSpPr>
        <p:spPr/>
        <p:txBody>
          <a:bodyPr/>
          <a:lstStyle/>
          <a:p>
            <a:r>
              <a:rPr lang="en-US" dirty="0"/>
              <a:t>Why guideline therapy matters:</a:t>
            </a:r>
          </a:p>
        </p:txBody>
      </p:sp>
      <p:sp>
        <p:nvSpPr>
          <p:cNvPr id="3" name="Content Placeholder 2">
            <a:extLst>
              <a:ext uri="{FF2B5EF4-FFF2-40B4-BE49-F238E27FC236}">
                <a16:creationId xmlns:a16="http://schemas.microsoft.com/office/drawing/2014/main" id="{182A9162-156D-46CF-B081-3AD7B5D51170}"/>
              </a:ext>
            </a:extLst>
          </p:cNvPr>
          <p:cNvSpPr>
            <a:spLocks noGrp="1"/>
          </p:cNvSpPr>
          <p:nvPr>
            <p:ph idx="1"/>
          </p:nvPr>
        </p:nvSpPr>
        <p:spPr>
          <a:xfrm>
            <a:off x="695400" y="2011927"/>
            <a:ext cx="4681176" cy="3865346"/>
          </a:xfrm>
        </p:spPr>
        <p:txBody>
          <a:bodyPr>
            <a:normAutofit fontScale="77500" lnSpcReduction="20000"/>
          </a:bodyPr>
          <a:lstStyle/>
          <a:p>
            <a:pPr>
              <a:spcAft>
                <a:spcPts val="600"/>
              </a:spcAft>
            </a:pPr>
            <a:r>
              <a:rPr lang="en-CA" sz="2800" dirty="0"/>
              <a:t>In </a:t>
            </a:r>
            <a:r>
              <a:rPr lang="en-CA" sz="2800" dirty="0" err="1"/>
              <a:t>HFrEF</a:t>
            </a:r>
            <a:r>
              <a:rPr lang="en-CA" sz="2800" dirty="0"/>
              <a:t>, treatment effects of comprehensive therapy (ARNI, beta- blocker, MRA, SGLT2i) was compared to conventional therapy (ACEI/ARB, beta-blocker) in cross trial analyses</a:t>
            </a:r>
          </a:p>
          <a:p>
            <a:pPr>
              <a:spcAft>
                <a:spcPts val="600"/>
              </a:spcAft>
            </a:pPr>
            <a:r>
              <a:rPr lang="en-CA" sz="2800" dirty="0"/>
              <a:t>Significant improvement with comprehensive therapy observed in both overall survival and event-free survival across all age groups</a:t>
            </a:r>
          </a:p>
          <a:p>
            <a:pPr>
              <a:spcAft>
                <a:spcPts val="600"/>
              </a:spcAft>
            </a:pPr>
            <a:r>
              <a:rPr lang="en-CA" sz="2800" dirty="0"/>
              <a:t>In a 55-year-old man, comprehensive therapy would improve event-free survival by 8.3 years and overall survival by 6.3 years</a:t>
            </a:r>
          </a:p>
        </p:txBody>
      </p:sp>
      <p:sp>
        <p:nvSpPr>
          <p:cNvPr id="5" name="TextBox 4">
            <a:extLst>
              <a:ext uri="{FF2B5EF4-FFF2-40B4-BE49-F238E27FC236}">
                <a16:creationId xmlns:a16="http://schemas.microsoft.com/office/drawing/2014/main" id="{E6044D03-8E3B-452F-B25F-138B18C5F2BE}"/>
              </a:ext>
            </a:extLst>
          </p:cNvPr>
          <p:cNvSpPr txBox="1"/>
          <p:nvPr/>
        </p:nvSpPr>
        <p:spPr>
          <a:xfrm>
            <a:off x="695400" y="5877272"/>
            <a:ext cx="5631323" cy="307777"/>
          </a:xfrm>
          <a:prstGeom prst="rect">
            <a:avLst/>
          </a:prstGeom>
          <a:noFill/>
        </p:spPr>
        <p:txBody>
          <a:bodyPr wrap="square" rtlCol="0">
            <a:spAutoFit/>
          </a:bodyPr>
          <a:lstStyle/>
          <a:p>
            <a:r>
              <a:rPr lang="fr-FR" sz="1400" dirty="0" err="1">
                <a:latin typeface="Arial Nova Cond" panose="020B0506020202020204" pitchFamily="34" charset="0"/>
              </a:rPr>
              <a:t>Vaduganathan</a:t>
            </a:r>
            <a:r>
              <a:rPr lang="fr-FR" sz="1400" dirty="0">
                <a:latin typeface="Arial Nova Cond" panose="020B0506020202020204" pitchFamily="34" charset="0"/>
              </a:rPr>
              <a:t> M et al. Lancet 2020</a:t>
            </a:r>
          </a:p>
        </p:txBody>
      </p:sp>
      <p:grpSp>
        <p:nvGrpSpPr>
          <p:cNvPr id="6" name="Groupe 106">
            <a:extLst>
              <a:ext uri="{FF2B5EF4-FFF2-40B4-BE49-F238E27FC236}">
                <a16:creationId xmlns:a16="http://schemas.microsoft.com/office/drawing/2014/main" id="{1906EBDB-4318-4C04-A015-DA7B4369C8D1}"/>
              </a:ext>
            </a:extLst>
          </p:cNvPr>
          <p:cNvGrpSpPr/>
          <p:nvPr/>
        </p:nvGrpSpPr>
        <p:grpSpPr>
          <a:xfrm>
            <a:off x="5610185" y="1537250"/>
            <a:ext cx="3233384" cy="2654722"/>
            <a:chOff x="6243408" y="1368878"/>
            <a:chExt cx="2585434" cy="2199009"/>
          </a:xfrm>
        </p:grpSpPr>
        <p:grpSp>
          <p:nvGrpSpPr>
            <p:cNvPr id="7" name="Groupe 41">
              <a:extLst>
                <a:ext uri="{FF2B5EF4-FFF2-40B4-BE49-F238E27FC236}">
                  <a16:creationId xmlns:a16="http://schemas.microsoft.com/office/drawing/2014/main" id="{5ADB8D34-A541-4422-94FC-21A0051F8D98}"/>
                </a:ext>
              </a:extLst>
            </p:cNvPr>
            <p:cNvGrpSpPr/>
            <p:nvPr/>
          </p:nvGrpSpPr>
          <p:grpSpPr>
            <a:xfrm>
              <a:off x="6770927" y="1665288"/>
              <a:ext cx="1979612" cy="1601924"/>
              <a:chOff x="6888163" y="1665288"/>
              <a:chExt cx="1979612" cy="1601924"/>
            </a:xfrm>
          </p:grpSpPr>
          <p:cxnSp>
            <p:nvCxnSpPr>
              <p:cNvPr id="34" name="Connecteur droit 5">
                <a:extLst>
                  <a:ext uri="{FF2B5EF4-FFF2-40B4-BE49-F238E27FC236}">
                    <a16:creationId xmlns:a16="http://schemas.microsoft.com/office/drawing/2014/main" id="{7759308C-7C56-4042-A2C0-73EE28B47D58}"/>
                  </a:ext>
                </a:extLst>
              </p:cNvPr>
              <p:cNvCxnSpPr/>
              <p:nvPr/>
            </p:nvCxnSpPr>
            <p:spPr>
              <a:xfrm>
                <a:off x="6959600" y="1665288"/>
                <a:ext cx="0" cy="1547812"/>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5" name="Connecteur droit 9">
                <a:extLst>
                  <a:ext uri="{FF2B5EF4-FFF2-40B4-BE49-F238E27FC236}">
                    <a16:creationId xmlns:a16="http://schemas.microsoft.com/office/drawing/2014/main" id="{797BD4EE-2B2D-4251-B772-F0557DEBE951}"/>
                  </a:ext>
                </a:extLst>
              </p:cNvPr>
              <p:cNvCxnSpPr/>
              <p:nvPr/>
            </p:nvCxnSpPr>
            <p:spPr>
              <a:xfrm>
                <a:off x="6959600" y="3213100"/>
                <a:ext cx="1908175"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Connecteur droit 11">
                <a:extLst>
                  <a:ext uri="{FF2B5EF4-FFF2-40B4-BE49-F238E27FC236}">
                    <a16:creationId xmlns:a16="http://schemas.microsoft.com/office/drawing/2014/main" id="{031BE9E5-1138-4478-868D-DE41188BFA40}"/>
                  </a:ext>
                </a:extLst>
              </p:cNvPr>
              <p:cNvCxnSpPr/>
              <p:nvPr/>
            </p:nvCxnSpPr>
            <p:spPr>
              <a:xfrm>
                <a:off x="6888163" y="1665288"/>
                <a:ext cx="7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7" name="Connecteur droit 13">
                <a:extLst>
                  <a:ext uri="{FF2B5EF4-FFF2-40B4-BE49-F238E27FC236}">
                    <a16:creationId xmlns:a16="http://schemas.microsoft.com/office/drawing/2014/main" id="{4478B181-3A08-4C1C-9BCD-B94F2D8CF630}"/>
                  </a:ext>
                </a:extLst>
              </p:cNvPr>
              <p:cNvCxnSpPr/>
              <p:nvPr/>
            </p:nvCxnSpPr>
            <p:spPr>
              <a:xfrm>
                <a:off x="6888163" y="1862672"/>
                <a:ext cx="7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15">
                <a:extLst>
                  <a:ext uri="{FF2B5EF4-FFF2-40B4-BE49-F238E27FC236}">
                    <a16:creationId xmlns:a16="http://schemas.microsoft.com/office/drawing/2014/main" id="{9AD9DBEA-3090-4AC6-B4DC-C330EAA5AB46}"/>
                  </a:ext>
                </a:extLst>
              </p:cNvPr>
              <p:cNvCxnSpPr/>
              <p:nvPr/>
            </p:nvCxnSpPr>
            <p:spPr>
              <a:xfrm>
                <a:off x="6888163" y="2051500"/>
                <a:ext cx="7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17">
                <a:extLst>
                  <a:ext uri="{FF2B5EF4-FFF2-40B4-BE49-F238E27FC236}">
                    <a16:creationId xmlns:a16="http://schemas.microsoft.com/office/drawing/2014/main" id="{29FC62A0-F100-4154-BDE9-2388440F5DAF}"/>
                  </a:ext>
                </a:extLst>
              </p:cNvPr>
              <p:cNvCxnSpPr/>
              <p:nvPr/>
            </p:nvCxnSpPr>
            <p:spPr>
              <a:xfrm>
                <a:off x="6888163" y="2248884"/>
                <a:ext cx="7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0" name="Connecteur droit 19">
                <a:extLst>
                  <a:ext uri="{FF2B5EF4-FFF2-40B4-BE49-F238E27FC236}">
                    <a16:creationId xmlns:a16="http://schemas.microsoft.com/office/drawing/2014/main" id="{2EBF22C2-FA11-4806-BB83-5F7F66D429D5}"/>
                  </a:ext>
                </a:extLst>
              </p:cNvPr>
              <p:cNvCxnSpPr/>
              <p:nvPr/>
            </p:nvCxnSpPr>
            <p:spPr>
              <a:xfrm>
                <a:off x="6888163" y="2434915"/>
                <a:ext cx="7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21">
                <a:extLst>
                  <a:ext uri="{FF2B5EF4-FFF2-40B4-BE49-F238E27FC236}">
                    <a16:creationId xmlns:a16="http://schemas.microsoft.com/office/drawing/2014/main" id="{62D14A3E-9CE6-46CE-958E-80F8659002AD}"/>
                  </a:ext>
                </a:extLst>
              </p:cNvPr>
              <p:cNvCxnSpPr/>
              <p:nvPr/>
            </p:nvCxnSpPr>
            <p:spPr>
              <a:xfrm>
                <a:off x="6888163" y="2632299"/>
                <a:ext cx="7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Connecteur droit 23">
                <a:extLst>
                  <a:ext uri="{FF2B5EF4-FFF2-40B4-BE49-F238E27FC236}">
                    <a16:creationId xmlns:a16="http://schemas.microsoft.com/office/drawing/2014/main" id="{1F592BFD-1865-4A0A-AB61-FE0234DC58F6}"/>
                  </a:ext>
                </a:extLst>
              </p:cNvPr>
              <p:cNvCxnSpPr/>
              <p:nvPr/>
            </p:nvCxnSpPr>
            <p:spPr>
              <a:xfrm>
                <a:off x="6888163" y="2825714"/>
                <a:ext cx="7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 name="Connecteur droit 25">
                <a:extLst>
                  <a:ext uri="{FF2B5EF4-FFF2-40B4-BE49-F238E27FC236}">
                    <a16:creationId xmlns:a16="http://schemas.microsoft.com/office/drawing/2014/main" id="{AA4939D4-51D2-4A65-B906-6DE3D5FE68D8}"/>
                  </a:ext>
                </a:extLst>
              </p:cNvPr>
              <p:cNvCxnSpPr/>
              <p:nvPr/>
            </p:nvCxnSpPr>
            <p:spPr>
              <a:xfrm>
                <a:off x="6888163" y="3023098"/>
                <a:ext cx="7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4" name="Connecteur droit 27">
                <a:extLst>
                  <a:ext uri="{FF2B5EF4-FFF2-40B4-BE49-F238E27FC236}">
                    <a16:creationId xmlns:a16="http://schemas.microsoft.com/office/drawing/2014/main" id="{1FA5AD20-B1EE-49B3-902D-3BD099328395}"/>
                  </a:ext>
                </a:extLst>
              </p:cNvPr>
              <p:cNvCxnSpPr/>
              <p:nvPr/>
            </p:nvCxnSpPr>
            <p:spPr>
              <a:xfrm>
                <a:off x="6888163" y="3214588"/>
                <a:ext cx="7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5" name="Connecteur droit 29">
                <a:extLst>
                  <a:ext uri="{FF2B5EF4-FFF2-40B4-BE49-F238E27FC236}">
                    <a16:creationId xmlns:a16="http://schemas.microsoft.com/office/drawing/2014/main" id="{A2DF0071-6387-4A81-8F74-9700F0C086F2}"/>
                  </a:ext>
                </a:extLst>
              </p:cNvPr>
              <p:cNvCxnSpPr/>
              <p:nvPr/>
            </p:nvCxnSpPr>
            <p:spPr>
              <a:xfrm>
                <a:off x="6959600" y="3213100"/>
                <a:ext cx="0" cy="540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6" name="Connecteur droit 31">
                <a:extLst>
                  <a:ext uri="{FF2B5EF4-FFF2-40B4-BE49-F238E27FC236}">
                    <a16:creationId xmlns:a16="http://schemas.microsoft.com/office/drawing/2014/main" id="{2350A1D2-C2B0-469E-A6A4-AC758D8A53A7}"/>
                  </a:ext>
                </a:extLst>
              </p:cNvPr>
              <p:cNvCxnSpPr/>
              <p:nvPr/>
            </p:nvCxnSpPr>
            <p:spPr>
              <a:xfrm>
                <a:off x="7346619" y="3213212"/>
                <a:ext cx="0" cy="540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7" name="Connecteur droit 33">
                <a:extLst>
                  <a:ext uri="{FF2B5EF4-FFF2-40B4-BE49-F238E27FC236}">
                    <a16:creationId xmlns:a16="http://schemas.microsoft.com/office/drawing/2014/main" id="{6CE31AAB-C3BD-4710-9E35-341D82203C5D}"/>
                  </a:ext>
                </a:extLst>
              </p:cNvPr>
              <p:cNvCxnSpPr/>
              <p:nvPr/>
            </p:nvCxnSpPr>
            <p:spPr>
              <a:xfrm>
                <a:off x="7723001" y="3212623"/>
                <a:ext cx="0" cy="540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35">
                <a:extLst>
                  <a:ext uri="{FF2B5EF4-FFF2-40B4-BE49-F238E27FC236}">
                    <a16:creationId xmlns:a16="http://schemas.microsoft.com/office/drawing/2014/main" id="{B94A78E7-FC10-4569-B9D6-B43095C73321}"/>
                  </a:ext>
                </a:extLst>
              </p:cNvPr>
              <p:cNvCxnSpPr/>
              <p:nvPr/>
            </p:nvCxnSpPr>
            <p:spPr>
              <a:xfrm>
                <a:off x="8109457" y="3212335"/>
                <a:ext cx="0" cy="540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37">
                <a:extLst>
                  <a:ext uri="{FF2B5EF4-FFF2-40B4-BE49-F238E27FC236}">
                    <a16:creationId xmlns:a16="http://schemas.microsoft.com/office/drawing/2014/main" id="{726FF315-A6A9-4BA3-8CD0-FA973EA283B0}"/>
                  </a:ext>
                </a:extLst>
              </p:cNvPr>
              <p:cNvCxnSpPr/>
              <p:nvPr/>
            </p:nvCxnSpPr>
            <p:spPr>
              <a:xfrm>
                <a:off x="8491439" y="3211758"/>
                <a:ext cx="0" cy="540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39">
                <a:extLst>
                  <a:ext uri="{FF2B5EF4-FFF2-40B4-BE49-F238E27FC236}">
                    <a16:creationId xmlns:a16="http://schemas.microsoft.com/office/drawing/2014/main" id="{27F0DC08-3A2A-4DFC-BA75-13B83FA8524C}"/>
                  </a:ext>
                </a:extLst>
              </p:cNvPr>
              <p:cNvCxnSpPr/>
              <p:nvPr/>
            </p:nvCxnSpPr>
            <p:spPr>
              <a:xfrm>
                <a:off x="8867531" y="3210604"/>
                <a:ext cx="0" cy="540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8" name="Groupe 42">
              <a:extLst>
                <a:ext uri="{FF2B5EF4-FFF2-40B4-BE49-F238E27FC236}">
                  <a16:creationId xmlns:a16="http://schemas.microsoft.com/office/drawing/2014/main" id="{94821602-429D-4E05-A63F-8AAB2C44245E}"/>
                </a:ext>
              </a:extLst>
            </p:cNvPr>
            <p:cNvGrpSpPr/>
            <p:nvPr/>
          </p:nvGrpSpPr>
          <p:grpSpPr>
            <a:xfrm>
              <a:off x="6595657" y="1572955"/>
              <a:ext cx="2233185" cy="1848757"/>
              <a:chOff x="6712893" y="1572955"/>
              <a:chExt cx="2233185" cy="1848757"/>
            </a:xfrm>
          </p:grpSpPr>
          <p:sp>
            <p:nvSpPr>
              <p:cNvPr id="19" name="ZoneTexte 12">
                <a:extLst>
                  <a:ext uri="{FF2B5EF4-FFF2-40B4-BE49-F238E27FC236}">
                    <a16:creationId xmlns:a16="http://schemas.microsoft.com/office/drawing/2014/main" id="{1D8CB080-CF3C-4063-B986-075A68A33772}"/>
                  </a:ext>
                </a:extLst>
              </p:cNvPr>
              <p:cNvSpPr txBox="1"/>
              <p:nvPr/>
            </p:nvSpPr>
            <p:spPr>
              <a:xfrm>
                <a:off x="6712893" y="1572955"/>
                <a:ext cx="175270" cy="169277"/>
              </a:xfrm>
              <a:prstGeom prst="rect">
                <a:avLst/>
              </a:prstGeom>
              <a:noFill/>
            </p:spPr>
            <p:txBody>
              <a:bodyPr wrap="none" lIns="0" tIns="0" rIns="18000" bIns="0" rtlCol="0">
                <a:spAutoFit/>
              </a:bodyPr>
              <a:lstStyle/>
              <a:p>
                <a:pPr algn="r"/>
                <a:r>
                  <a:rPr lang="en-CA" sz="1100" dirty="0">
                    <a:solidFill>
                      <a:schemeClr val="tx1">
                        <a:lumMod val="75000"/>
                        <a:lumOff val="25000"/>
                      </a:schemeClr>
                    </a:solidFill>
                  </a:rPr>
                  <a:t>16</a:t>
                </a:r>
              </a:p>
            </p:txBody>
          </p:sp>
          <p:sp>
            <p:nvSpPr>
              <p:cNvPr id="20" name="ZoneTexte 14">
                <a:extLst>
                  <a:ext uri="{FF2B5EF4-FFF2-40B4-BE49-F238E27FC236}">
                    <a16:creationId xmlns:a16="http://schemas.microsoft.com/office/drawing/2014/main" id="{E188AF95-97B3-4D14-8B7E-C9EC8CC6AA85}"/>
                  </a:ext>
                </a:extLst>
              </p:cNvPr>
              <p:cNvSpPr txBox="1"/>
              <p:nvPr/>
            </p:nvSpPr>
            <p:spPr>
              <a:xfrm>
                <a:off x="6712893" y="1770339"/>
                <a:ext cx="175270" cy="169277"/>
              </a:xfrm>
              <a:prstGeom prst="rect">
                <a:avLst/>
              </a:prstGeom>
              <a:noFill/>
            </p:spPr>
            <p:txBody>
              <a:bodyPr wrap="none" lIns="0" tIns="0" rIns="18000" bIns="0" rtlCol="0">
                <a:spAutoFit/>
              </a:bodyPr>
              <a:lstStyle/>
              <a:p>
                <a:pPr algn="r"/>
                <a:r>
                  <a:rPr lang="en-CA" sz="1100" dirty="0">
                    <a:solidFill>
                      <a:schemeClr val="tx1">
                        <a:lumMod val="75000"/>
                        <a:lumOff val="25000"/>
                      </a:schemeClr>
                    </a:solidFill>
                  </a:rPr>
                  <a:t>14</a:t>
                </a:r>
              </a:p>
            </p:txBody>
          </p:sp>
          <p:sp>
            <p:nvSpPr>
              <p:cNvPr id="21" name="ZoneTexte 16">
                <a:extLst>
                  <a:ext uri="{FF2B5EF4-FFF2-40B4-BE49-F238E27FC236}">
                    <a16:creationId xmlns:a16="http://schemas.microsoft.com/office/drawing/2014/main" id="{2B67ADB1-7311-40BD-8DE0-FC4B97E643CF}"/>
                  </a:ext>
                </a:extLst>
              </p:cNvPr>
              <p:cNvSpPr txBox="1"/>
              <p:nvPr/>
            </p:nvSpPr>
            <p:spPr>
              <a:xfrm>
                <a:off x="6712893" y="1959167"/>
                <a:ext cx="175270" cy="169277"/>
              </a:xfrm>
              <a:prstGeom prst="rect">
                <a:avLst/>
              </a:prstGeom>
              <a:noFill/>
            </p:spPr>
            <p:txBody>
              <a:bodyPr wrap="none" lIns="0" tIns="0" rIns="18000" bIns="0" rtlCol="0">
                <a:spAutoFit/>
              </a:bodyPr>
              <a:lstStyle/>
              <a:p>
                <a:pPr algn="r"/>
                <a:r>
                  <a:rPr lang="en-CA" sz="1100" dirty="0">
                    <a:solidFill>
                      <a:schemeClr val="tx1">
                        <a:lumMod val="75000"/>
                        <a:lumOff val="25000"/>
                      </a:schemeClr>
                    </a:solidFill>
                  </a:rPr>
                  <a:t>12</a:t>
                </a:r>
              </a:p>
            </p:txBody>
          </p:sp>
          <p:sp>
            <p:nvSpPr>
              <p:cNvPr id="22" name="ZoneTexte 18">
                <a:extLst>
                  <a:ext uri="{FF2B5EF4-FFF2-40B4-BE49-F238E27FC236}">
                    <a16:creationId xmlns:a16="http://schemas.microsoft.com/office/drawing/2014/main" id="{27F05491-4589-4AC5-91F1-C54E9E9BF620}"/>
                  </a:ext>
                </a:extLst>
              </p:cNvPr>
              <p:cNvSpPr txBox="1"/>
              <p:nvPr/>
            </p:nvSpPr>
            <p:spPr>
              <a:xfrm>
                <a:off x="6712893" y="2156551"/>
                <a:ext cx="175270" cy="169277"/>
              </a:xfrm>
              <a:prstGeom prst="rect">
                <a:avLst/>
              </a:prstGeom>
              <a:noFill/>
            </p:spPr>
            <p:txBody>
              <a:bodyPr wrap="none" lIns="0" tIns="0" rIns="18000" bIns="0" rtlCol="0">
                <a:spAutoFit/>
              </a:bodyPr>
              <a:lstStyle/>
              <a:p>
                <a:pPr algn="r"/>
                <a:r>
                  <a:rPr lang="en-CA" sz="1100" dirty="0">
                    <a:solidFill>
                      <a:schemeClr val="tx1">
                        <a:lumMod val="75000"/>
                        <a:lumOff val="25000"/>
                      </a:schemeClr>
                    </a:solidFill>
                  </a:rPr>
                  <a:t>10</a:t>
                </a:r>
              </a:p>
            </p:txBody>
          </p:sp>
          <p:sp>
            <p:nvSpPr>
              <p:cNvPr id="23" name="ZoneTexte 20">
                <a:extLst>
                  <a:ext uri="{FF2B5EF4-FFF2-40B4-BE49-F238E27FC236}">
                    <a16:creationId xmlns:a16="http://schemas.microsoft.com/office/drawing/2014/main" id="{0434F764-61D1-43B1-9636-8618B9750C70}"/>
                  </a:ext>
                </a:extLst>
              </p:cNvPr>
              <p:cNvSpPr txBox="1"/>
              <p:nvPr/>
            </p:nvSpPr>
            <p:spPr>
              <a:xfrm>
                <a:off x="6791440" y="2342582"/>
                <a:ext cx="96723" cy="169277"/>
              </a:xfrm>
              <a:prstGeom prst="rect">
                <a:avLst/>
              </a:prstGeom>
              <a:noFill/>
            </p:spPr>
            <p:txBody>
              <a:bodyPr wrap="none" lIns="0" tIns="0" rIns="18000" bIns="0" rtlCol="0">
                <a:spAutoFit/>
              </a:bodyPr>
              <a:lstStyle/>
              <a:p>
                <a:pPr algn="r"/>
                <a:r>
                  <a:rPr lang="en-CA" sz="1100" dirty="0">
                    <a:solidFill>
                      <a:schemeClr val="tx1">
                        <a:lumMod val="75000"/>
                        <a:lumOff val="25000"/>
                      </a:schemeClr>
                    </a:solidFill>
                  </a:rPr>
                  <a:t>8</a:t>
                </a:r>
              </a:p>
            </p:txBody>
          </p:sp>
          <p:sp>
            <p:nvSpPr>
              <p:cNvPr id="24" name="ZoneTexte 22">
                <a:extLst>
                  <a:ext uri="{FF2B5EF4-FFF2-40B4-BE49-F238E27FC236}">
                    <a16:creationId xmlns:a16="http://schemas.microsoft.com/office/drawing/2014/main" id="{829D5929-96FB-4250-9721-9DF785589CF1}"/>
                  </a:ext>
                </a:extLst>
              </p:cNvPr>
              <p:cNvSpPr txBox="1"/>
              <p:nvPr/>
            </p:nvSpPr>
            <p:spPr>
              <a:xfrm>
                <a:off x="6791440" y="2539966"/>
                <a:ext cx="96723" cy="169277"/>
              </a:xfrm>
              <a:prstGeom prst="rect">
                <a:avLst/>
              </a:prstGeom>
              <a:noFill/>
            </p:spPr>
            <p:txBody>
              <a:bodyPr wrap="none" lIns="0" tIns="0" rIns="18000" bIns="0" rtlCol="0">
                <a:spAutoFit/>
              </a:bodyPr>
              <a:lstStyle/>
              <a:p>
                <a:pPr algn="r"/>
                <a:r>
                  <a:rPr lang="en-CA" sz="1100" dirty="0">
                    <a:solidFill>
                      <a:schemeClr val="tx1">
                        <a:lumMod val="75000"/>
                        <a:lumOff val="25000"/>
                      </a:schemeClr>
                    </a:solidFill>
                  </a:rPr>
                  <a:t>6</a:t>
                </a:r>
              </a:p>
            </p:txBody>
          </p:sp>
          <p:sp>
            <p:nvSpPr>
              <p:cNvPr id="25" name="ZoneTexte 24">
                <a:extLst>
                  <a:ext uri="{FF2B5EF4-FFF2-40B4-BE49-F238E27FC236}">
                    <a16:creationId xmlns:a16="http://schemas.microsoft.com/office/drawing/2014/main" id="{616325F3-99C9-4AA6-823E-A6DF7CD648E8}"/>
                  </a:ext>
                </a:extLst>
              </p:cNvPr>
              <p:cNvSpPr txBox="1"/>
              <p:nvPr/>
            </p:nvSpPr>
            <p:spPr>
              <a:xfrm>
                <a:off x="6791440" y="2733381"/>
                <a:ext cx="96723" cy="169277"/>
              </a:xfrm>
              <a:prstGeom prst="rect">
                <a:avLst/>
              </a:prstGeom>
              <a:noFill/>
            </p:spPr>
            <p:txBody>
              <a:bodyPr wrap="none" lIns="0" tIns="0" rIns="18000" bIns="0" rtlCol="0">
                <a:spAutoFit/>
              </a:bodyPr>
              <a:lstStyle/>
              <a:p>
                <a:pPr algn="r"/>
                <a:r>
                  <a:rPr lang="en-CA" sz="1100" dirty="0">
                    <a:solidFill>
                      <a:schemeClr val="tx1">
                        <a:lumMod val="75000"/>
                        <a:lumOff val="25000"/>
                      </a:schemeClr>
                    </a:solidFill>
                  </a:rPr>
                  <a:t>4</a:t>
                </a:r>
              </a:p>
            </p:txBody>
          </p:sp>
          <p:sp>
            <p:nvSpPr>
              <p:cNvPr id="26" name="ZoneTexte 26">
                <a:extLst>
                  <a:ext uri="{FF2B5EF4-FFF2-40B4-BE49-F238E27FC236}">
                    <a16:creationId xmlns:a16="http://schemas.microsoft.com/office/drawing/2014/main" id="{F3D9726C-8926-4E98-8855-CD0AC7FDCE77}"/>
                  </a:ext>
                </a:extLst>
              </p:cNvPr>
              <p:cNvSpPr txBox="1"/>
              <p:nvPr/>
            </p:nvSpPr>
            <p:spPr>
              <a:xfrm>
                <a:off x="6791440" y="2930765"/>
                <a:ext cx="96723" cy="169277"/>
              </a:xfrm>
              <a:prstGeom prst="rect">
                <a:avLst/>
              </a:prstGeom>
              <a:noFill/>
            </p:spPr>
            <p:txBody>
              <a:bodyPr wrap="none" lIns="0" tIns="0" rIns="18000" bIns="0" rtlCol="0">
                <a:spAutoFit/>
              </a:bodyPr>
              <a:lstStyle/>
              <a:p>
                <a:pPr algn="r"/>
                <a:r>
                  <a:rPr lang="en-CA" sz="1100" dirty="0">
                    <a:solidFill>
                      <a:schemeClr val="tx1">
                        <a:lumMod val="75000"/>
                        <a:lumOff val="25000"/>
                      </a:schemeClr>
                    </a:solidFill>
                  </a:rPr>
                  <a:t>2</a:t>
                </a:r>
              </a:p>
            </p:txBody>
          </p:sp>
          <p:sp>
            <p:nvSpPr>
              <p:cNvPr id="27" name="ZoneTexte 28">
                <a:extLst>
                  <a:ext uri="{FF2B5EF4-FFF2-40B4-BE49-F238E27FC236}">
                    <a16:creationId xmlns:a16="http://schemas.microsoft.com/office/drawing/2014/main" id="{1D942CD8-599A-4FC4-9D99-26AB4B35ED56}"/>
                  </a:ext>
                </a:extLst>
              </p:cNvPr>
              <p:cNvSpPr txBox="1"/>
              <p:nvPr/>
            </p:nvSpPr>
            <p:spPr>
              <a:xfrm>
                <a:off x="6791440" y="3122255"/>
                <a:ext cx="96723" cy="169277"/>
              </a:xfrm>
              <a:prstGeom prst="rect">
                <a:avLst/>
              </a:prstGeom>
              <a:noFill/>
            </p:spPr>
            <p:txBody>
              <a:bodyPr wrap="none" lIns="0" tIns="0" rIns="18000" bIns="0" rtlCol="0">
                <a:spAutoFit/>
              </a:bodyPr>
              <a:lstStyle/>
              <a:p>
                <a:pPr algn="r"/>
                <a:r>
                  <a:rPr lang="en-CA" sz="1100" dirty="0">
                    <a:solidFill>
                      <a:schemeClr val="tx1">
                        <a:lumMod val="75000"/>
                        <a:lumOff val="25000"/>
                      </a:schemeClr>
                    </a:solidFill>
                  </a:rPr>
                  <a:t>0</a:t>
                </a:r>
              </a:p>
            </p:txBody>
          </p:sp>
          <p:sp>
            <p:nvSpPr>
              <p:cNvPr id="28" name="ZoneTexte 30">
                <a:extLst>
                  <a:ext uri="{FF2B5EF4-FFF2-40B4-BE49-F238E27FC236}">
                    <a16:creationId xmlns:a16="http://schemas.microsoft.com/office/drawing/2014/main" id="{1177C95F-271B-42FA-8E15-56D2901BFFFF}"/>
                  </a:ext>
                </a:extLst>
              </p:cNvPr>
              <p:cNvSpPr txBox="1"/>
              <p:nvPr/>
            </p:nvSpPr>
            <p:spPr>
              <a:xfrm>
                <a:off x="6881052" y="3252323"/>
                <a:ext cx="157094" cy="169277"/>
              </a:xfrm>
              <a:prstGeom prst="rect">
                <a:avLst/>
              </a:prstGeom>
              <a:noFill/>
            </p:spPr>
            <p:txBody>
              <a:bodyPr wrap="none" lIns="0" tIns="0" rIns="0" bIns="0" rtlCol="0">
                <a:spAutoFit/>
              </a:bodyPr>
              <a:lstStyle/>
              <a:p>
                <a:pPr algn="ctr"/>
                <a:r>
                  <a:rPr lang="en-CA" sz="1100" dirty="0">
                    <a:solidFill>
                      <a:schemeClr val="tx1">
                        <a:lumMod val="75000"/>
                        <a:lumOff val="25000"/>
                      </a:schemeClr>
                    </a:solidFill>
                  </a:rPr>
                  <a:t>55</a:t>
                </a:r>
              </a:p>
            </p:txBody>
          </p:sp>
          <p:sp>
            <p:nvSpPr>
              <p:cNvPr id="29" name="ZoneTexte 32">
                <a:extLst>
                  <a:ext uri="{FF2B5EF4-FFF2-40B4-BE49-F238E27FC236}">
                    <a16:creationId xmlns:a16="http://schemas.microsoft.com/office/drawing/2014/main" id="{2B35E32E-5572-48FF-94BB-2DF9BD41522E}"/>
                  </a:ext>
                </a:extLst>
              </p:cNvPr>
              <p:cNvSpPr txBox="1"/>
              <p:nvPr/>
            </p:nvSpPr>
            <p:spPr>
              <a:xfrm>
                <a:off x="7268072" y="3252435"/>
                <a:ext cx="157094" cy="169277"/>
              </a:xfrm>
              <a:prstGeom prst="rect">
                <a:avLst/>
              </a:prstGeom>
              <a:noFill/>
            </p:spPr>
            <p:txBody>
              <a:bodyPr wrap="none" lIns="0" tIns="0" rIns="0" bIns="0" rtlCol="0">
                <a:spAutoFit/>
              </a:bodyPr>
              <a:lstStyle/>
              <a:p>
                <a:pPr algn="ctr"/>
                <a:r>
                  <a:rPr lang="en-CA" sz="1100" dirty="0">
                    <a:solidFill>
                      <a:schemeClr val="tx1">
                        <a:lumMod val="75000"/>
                        <a:lumOff val="25000"/>
                      </a:schemeClr>
                    </a:solidFill>
                  </a:rPr>
                  <a:t>60</a:t>
                </a:r>
              </a:p>
            </p:txBody>
          </p:sp>
          <p:sp>
            <p:nvSpPr>
              <p:cNvPr id="30" name="ZoneTexte 34">
                <a:extLst>
                  <a:ext uri="{FF2B5EF4-FFF2-40B4-BE49-F238E27FC236}">
                    <a16:creationId xmlns:a16="http://schemas.microsoft.com/office/drawing/2014/main" id="{AE629C27-54FD-4261-A89E-FC08E08D6142}"/>
                  </a:ext>
                </a:extLst>
              </p:cNvPr>
              <p:cNvSpPr txBox="1"/>
              <p:nvPr/>
            </p:nvSpPr>
            <p:spPr>
              <a:xfrm>
                <a:off x="7644454" y="3251846"/>
                <a:ext cx="157094" cy="169277"/>
              </a:xfrm>
              <a:prstGeom prst="rect">
                <a:avLst/>
              </a:prstGeom>
              <a:noFill/>
            </p:spPr>
            <p:txBody>
              <a:bodyPr wrap="none" lIns="0" tIns="0" rIns="0" bIns="0" rtlCol="0">
                <a:spAutoFit/>
              </a:bodyPr>
              <a:lstStyle/>
              <a:p>
                <a:pPr algn="ctr"/>
                <a:r>
                  <a:rPr lang="en-CA" sz="1100" dirty="0">
                    <a:solidFill>
                      <a:schemeClr val="tx1">
                        <a:lumMod val="75000"/>
                        <a:lumOff val="25000"/>
                      </a:schemeClr>
                    </a:solidFill>
                  </a:rPr>
                  <a:t>65</a:t>
                </a:r>
              </a:p>
            </p:txBody>
          </p:sp>
          <p:sp>
            <p:nvSpPr>
              <p:cNvPr id="31" name="ZoneTexte 36">
                <a:extLst>
                  <a:ext uri="{FF2B5EF4-FFF2-40B4-BE49-F238E27FC236}">
                    <a16:creationId xmlns:a16="http://schemas.microsoft.com/office/drawing/2014/main" id="{761104CF-3EBB-47EF-B925-9F7C1EFA61EB}"/>
                  </a:ext>
                </a:extLst>
              </p:cNvPr>
              <p:cNvSpPr txBox="1"/>
              <p:nvPr/>
            </p:nvSpPr>
            <p:spPr>
              <a:xfrm>
                <a:off x="8030910" y="3251558"/>
                <a:ext cx="157094" cy="169277"/>
              </a:xfrm>
              <a:prstGeom prst="rect">
                <a:avLst/>
              </a:prstGeom>
              <a:noFill/>
            </p:spPr>
            <p:txBody>
              <a:bodyPr wrap="none" lIns="0" tIns="0" rIns="0" bIns="0" rtlCol="0">
                <a:spAutoFit/>
              </a:bodyPr>
              <a:lstStyle/>
              <a:p>
                <a:pPr algn="ctr"/>
                <a:r>
                  <a:rPr lang="en-CA" sz="1100" dirty="0">
                    <a:solidFill>
                      <a:schemeClr val="tx1">
                        <a:lumMod val="75000"/>
                        <a:lumOff val="25000"/>
                      </a:schemeClr>
                    </a:solidFill>
                  </a:rPr>
                  <a:t>70</a:t>
                </a:r>
              </a:p>
            </p:txBody>
          </p:sp>
          <p:sp>
            <p:nvSpPr>
              <p:cNvPr id="32" name="ZoneTexte 38">
                <a:extLst>
                  <a:ext uri="{FF2B5EF4-FFF2-40B4-BE49-F238E27FC236}">
                    <a16:creationId xmlns:a16="http://schemas.microsoft.com/office/drawing/2014/main" id="{10832E3E-A886-41AC-8E46-DD1CB8EFCB16}"/>
                  </a:ext>
                </a:extLst>
              </p:cNvPr>
              <p:cNvSpPr txBox="1"/>
              <p:nvPr/>
            </p:nvSpPr>
            <p:spPr>
              <a:xfrm>
                <a:off x="8412891" y="3250981"/>
                <a:ext cx="157094" cy="169277"/>
              </a:xfrm>
              <a:prstGeom prst="rect">
                <a:avLst/>
              </a:prstGeom>
              <a:noFill/>
            </p:spPr>
            <p:txBody>
              <a:bodyPr wrap="none" lIns="0" tIns="0" rIns="0" bIns="0" rtlCol="0">
                <a:spAutoFit/>
              </a:bodyPr>
              <a:lstStyle/>
              <a:p>
                <a:pPr algn="ctr"/>
                <a:r>
                  <a:rPr lang="en-CA" sz="1100" dirty="0">
                    <a:solidFill>
                      <a:schemeClr val="tx1">
                        <a:lumMod val="75000"/>
                        <a:lumOff val="25000"/>
                      </a:schemeClr>
                    </a:solidFill>
                  </a:rPr>
                  <a:t>75</a:t>
                </a:r>
              </a:p>
            </p:txBody>
          </p:sp>
          <p:sp>
            <p:nvSpPr>
              <p:cNvPr id="33" name="ZoneTexte 40">
                <a:extLst>
                  <a:ext uri="{FF2B5EF4-FFF2-40B4-BE49-F238E27FC236}">
                    <a16:creationId xmlns:a16="http://schemas.microsoft.com/office/drawing/2014/main" id="{9D336576-5DB7-4BC9-AF13-5F96D39D8CB1}"/>
                  </a:ext>
                </a:extLst>
              </p:cNvPr>
              <p:cNvSpPr txBox="1"/>
              <p:nvPr/>
            </p:nvSpPr>
            <p:spPr>
              <a:xfrm>
                <a:off x="8788984" y="3249827"/>
                <a:ext cx="157094" cy="169277"/>
              </a:xfrm>
              <a:prstGeom prst="rect">
                <a:avLst/>
              </a:prstGeom>
              <a:noFill/>
            </p:spPr>
            <p:txBody>
              <a:bodyPr wrap="none" lIns="0" tIns="0" rIns="0" bIns="0" rtlCol="0">
                <a:spAutoFit/>
              </a:bodyPr>
              <a:lstStyle/>
              <a:p>
                <a:pPr algn="ctr"/>
                <a:r>
                  <a:rPr lang="en-CA" sz="1100" dirty="0">
                    <a:solidFill>
                      <a:schemeClr val="tx1">
                        <a:lumMod val="75000"/>
                        <a:lumOff val="25000"/>
                      </a:schemeClr>
                    </a:solidFill>
                  </a:rPr>
                  <a:t>80</a:t>
                </a:r>
              </a:p>
            </p:txBody>
          </p:sp>
        </p:grpSp>
        <p:sp>
          <p:nvSpPr>
            <p:cNvPr id="9" name="ZoneTexte 43">
              <a:extLst>
                <a:ext uri="{FF2B5EF4-FFF2-40B4-BE49-F238E27FC236}">
                  <a16:creationId xmlns:a16="http://schemas.microsoft.com/office/drawing/2014/main" id="{25DBA30D-D650-4E43-B51A-0AB55C94811A}"/>
                </a:ext>
              </a:extLst>
            </p:cNvPr>
            <p:cNvSpPr txBox="1"/>
            <p:nvPr/>
          </p:nvSpPr>
          <p:spPr>
            <a:xfrm>
              <a:off x="6660319" y="1368878"/>
              <a:ext cx="110608" cy="184666"/>
            </a:xfrm>
            <a:prstGeom prst="rect">
              <a:avLst/>
            </a:prstGeom>
            <a:noFill/>
          </p:spPr>
          <p:txBody>
            <a:bodyPr wrap="none" lIns="0" tIns="0" rIns="0" bIns="0" rtlCol="0">
              <a:spAutoFit/>
            </a:bodyPr>
            <a:lstStyle/>
            <a:p>
              <a:pPr algn="ctr"/>
              <a:r>
                <a:rPr lang="en-CA" sz="1200" b="1" dirty="0">
                  <a:solidFill>
                    <a:schemeClr val="tx1">
                      <a:lumMod val="75000"/>
                      <a:lumOff val="25000"/>
                    </a:schemeClr>
                  </a:solidFill>
                </a:rPr>
                <a:t>A</a:t>
              </a:r>
            </a:p>
          </p:txBody>
        </p:sp>
        <p:sp>
          <p:nvSpPr>
            <p:cNvPr id="10" name="ZoneTexte 44">
              <a:extLst>
                <a:ext uri="{FF2B5EF4-FFF2-40B4-BE49-F238E27FC236}">
                  <a16:creationId xmlns:a16="http://schemas.microsoft.com/office/drawing/2014/main" id="{DDE2CA33-F672-41CF-9EC0-12E19153C3D4}"/>
                </a:ext>
              </a:extLst>
            </p:cNvPr>
            <p:cNvSpPr txBox="1"/>
            <p:nvPr/>
          </p:nvSpPr>
          <p:spPr>
            <a:xfrm rot="16200000">
              <a:off x="5518081" y="2353201"/>
              <a:ext cx="1603003" cy="152349"/>
            </a:xfrm>
            <a:prstGeom prst="rect">
              <a:avLst/>
            </a:prstGeom>
            <a:noFill/>
          </p:spPr>
          <p:txBody>
            <a:bodyPr wrap="none" lIns="0" tIns="0" rIns="0" bIns="0" rtlCol="0">
              <a:spAutoFit/>
            </a:bodyPr>
            <a:lstStyle/>
            <a:p>
              <a:pPr algn="ctr">
                <a:lnSpc>
                  <a:spcPct val="90000"/>
                </a:lnSpc>
              </a:pPr>
              <a:r>
                <a:rPr lang="en-CA" sz="1100" b="1" dirty="0">
                  <a:solidFill>
                    <a:schemeClr val="tx1">
                      <a:lumMod val="75000"/>
                      <a:lumOff val="25000"/>
                    </a:schemeClr>
                  </a:solidFill>
                </a:rPr>
                <a:t>Event-free survival (yrs)</a:t>
              </a:r>
            </a:p>
          </p:txBody>
        </p:sp>
        <p:sp>
          <p:nvSpPr>
            <p:cNvPr id="11" name="ZoneTexte 45">
              <a:extLst>
                <a:ext uri="{FF2B5EF4-FFF2-40B4-BE49-F238E27FC236}">
                  <a16:creationId xmlns:a16="http://schemas.microsoft.com/office/drawing/2014/main" id="{5EA7B1C0-9A0F-495C-A8EC-984444C56DF0}"/>
                </a:ext>
              </a:extLst>
            </p:cNvPr>
            <p:cNvSpPr txBox="1"/>
            <p:nvPr/>
          </p:nvSpPr>
          <p:spPr>
            <a:xfrm>
              <a:off x="7492975" y="3398610"/>
              <a:ext cx="610745" cy="169277"/>
            </a:xfrm>
            <a:prstGeom prst="rect">
              <a:avLst/>
            </a:prstGeom>
            <a:noFill/>
          </p:spPr>
          <p:txBody>
            <a:bodyPr wrap="none" lIns="0" tIns="0" rIns="0" bIns="0" rtlCol="0">
              <a:spAutoFit/>
            </a:bodyPr>
            <a:lstStyle/>
            <a:p>
              <a:pPr algn="ctr"/>
              <a:r>
                <a:rPr lang="en-CA" sz="1100" b="1" dirty="0">
                  <a:solidFill>
                    <a:schemeClr val="tx1">
                      <a:lumMod val="75000"/>
                      <a:lumOff val="25000"/>
                    </a:schemeClr>
                  </a:solidFill>
                </a:rPr>
                <a:t>Age (yrs)</a:t>
              </a:r>
            </a:p>
          </p:txBody>
        </p:sp>
        <p:sp>
          <p:nvSpPr>
            <p:cNvPr id="12" name="Forme libre 49">
              <a:extLst>
                <a:ext uri="{FF2B5EF4-FFF2-40B4-BE49-F238E27FC236}">
                  <a16:creationId xmlns:a16="http://schemas.microsoft.com/office/drawing/2014/main" id="{193141B5-2C6E-4A7A-8D37-8F8606D5E837}"/>
                </a:ext>
              </a:extLst>
            </p:cNvPr>
            <p:cNvSpPr/>
            <p:nvPr/>
          </p:nvSpPr>
          <p:spPr>
            <a:xfrm>
              <a:off x="6848714" y="2530063"/>
              <a:ext cx="1911350" cy="316886"/>
            </a:xfrm>
            <a:custGeom>
              <a:avLst/>
              <a:gdLst>
                <a:gd name="connsiteX0" fmla="*/ 0 w 1911350"/>
                <a:gd name="connsiteY0" fmla="*/ 54297 h 316795"/>
                <a:gd name="connsiteX1" fmla="*/ 79375 w 1911350"/>
                <a:gd name="connsiteY1" fmla="*/ 111447 h 316795"/>
                <a:gd name="connsiteX2" fmla="*/ 149225 w 1911350"/>
                <a:gd name="connsiteY2" fmla="*/ 3497 h 316795"/>
                <a:gd name="connsiteX3" fmla="*/ 225425 w 1911350"/>
                <a:gd name="connsiteY3" fmla="*/ 28897 h 316795"/>
                <a:gd name="connsiteX4" fmla="*/ 295275 w 1911350"/>
                <a:gd name="connsiteY4" fmla="*/ 54297 h 316795"/>
                <a:gd name="connsiteX5" fmla="*/ 374650 w 1911350"/>
                <a:gd name="connsiteY5" fmla="*/ 54297 h 316795"/>
                <a:gd name="connsiteX6" fmla="*/ 463550 w 1911350"/>
                <a:gd name="connsiteY6" fmla="*/ 76522 h 316795"/>
                <a:gd name="connsiteX7" fmla="*/ 527050 w 1911350"/>
                <a:gd name="connsiteY7" fmla="*/ 28897 h 316795"/>
                <a:gd name="connsiteX8" fmla="*/ 606425 w 1911350"/>
                <a:gd name="connsiteY8" fmla="*/ 76522 h 316795"/>
                <a:gd name="connsiteX9" fmla="*/ 685800 w 1911350"/>
                <a:gd name="connsiteY9" fmla="*/ 38422 h 316795"/>
                <a:gd name="connsiteX10" fmla="*/ 755650 w 1911350"/>
                <a:gd name="connsiteY10" fmla="*/ 38422 h 316795"/>
                <a:gd name="connsiteX11" fmla="*/ 838200 w 1911350"/>
                <a:gd name="connsiteY11" fmla="*/ 32072 h 316795"/>
                <a:gd name="connsiteX12" fmla="*/ 911225 w 1911350"/>
                <a:gd name="connsiteY12" fmla="*/ 60647 h 316795"/>
                <a:gd name="connsiteX13" fmla="*/ 990600 w 1911350"/>
                <a:gd name="connsiteY13" fmla="*/ 98747 h 316795"/>
                <a:gd name="connsiteX14" fmla="*/ 1063625 w 1911350"/>
                <a:gd name="connsiteY14" fmla="*/ 101922 h 316795"/>
                <a:gd name="connsiteX15" fmla="*/ 1143000 w 1911350"/>
                <a:gd name="connsiteY15" fmla="*/ 108272 h 316795"/>
                <a:gd name="connsiteX16" fmla="*/ 1219200 w 1911350"/>
                <a:gd name="connsiteY16" fmla="*/ 127322 h 316795"/>
                <a:gd name="connsiteX17" fmla="*/ 1292225 w 1911350"/>
                <a:gd name="connsiteY17" fmla="*/ 174947 h 316795"/>
                <a:gd name="connsiteX18" fmla="*/ 1368425 w 1911350"/>
                <a:gd name="connsiteY18" fmla="*/ 209872 h 316795"/>
                <a:gd name="connsiteX19" fmla="*/ 1444625 w 1911350"/>
                <a:gd name="connsiteY19" fmla="*/ 203522 h 316795"/>
                <a:gd name="connsiteX20" fmla="*/ 1524000 w 1911350"/>
                <a:gd name="connsiteY20" fmla="*/ 219397 h 316795"/>
                <a:gd name="connsiteX21" fmla="*/ 1603375 w 1911350"/>
                <a:gd name="connsiteY21" fmla="*/ 244797 h 316795"/>
                <a:gd name="connsiteX22" fmla="*/ 1676400 w 1911350"/>
                <a:gd name="connsiteY22" fmla="*/ 279722 h 316795"/>
                <a:gd name="connsiteX23" fmla="*/ 1755775 w 1911350"/>
                <a:gd name="connsiteY23" fmla="*/ 314647 h 316795"/>
                <a:gd name="connsiteX24" fmla="*/ 1825625 w 1911350"/>
                <a:gd name="connsiteY24" fmla="*/ 311472 h 316795"/>
                <a:gd name="connsiteX25" fmla="*/ 1911350 w 1911350"/>
                <a:gd name="connsiteY25" fmla="*/ 298772 h 316795"/>
                <a:gd name="connsiteX0" fmla="*/ 0 w 1911350"/>
                <a:gd name="connsiteY0" fmla="*/ 54297 h 316795"/>
                <a:gd name="connsiteX1" fmla="*/ 79375 w 1911350"/>
                <a:gd name="connsiteY1" fmla="*/ 111447 h 316795"/>
                <a:gd name="connsiteX2" fmla="*/ 149225 w 1911350"/>
                <a:gd name="connsiteY2" fmla="*/ 3497 h 316795"/>
                <a:gd name="connsiteX3" fmla="*/ 225425 w 1911350"/>
                <a:gd name="connsiteY3" fmla="*/ 28897 h 316795"/>
                <a:gd name="connsiteX4" fmla="*/ 295275 w 1911350"/>
                <a:gd name="connsiteY4" fmla="*/ 54297 h 316795"/>
                <a:gd name="connsiteX5" fmla="*/ 374650 w 1911350"/>
                <a:gd name="connsiteY5" fmla="*/ 54297 h 316795"/>
                <a:gd name="connsiteX6" fmla="*/ 463550 w 1911350"/>
                <a:gd name="connsiteY6" fmla="*/ 76522 h 316795"/>
                <a:gd name="connsiteX7" fmla="*/ 527050 w 1911350"/>
                <a:gd name="connsiteY7" fmla="*/ 28897 h 316795"/>
                <a:gd name="connsiteX8" fmla="*/ 600075 w 1911350"/>
                <a:gd name="connsiteY8" fmla="*/ 63822 h 316795"/>
                <a:gd name="connsiteX9" fmla="*/ 685800 w 1911350"/>
                <a:gd name="connsiteY9" fmla="*/ 38422 h 316795"/>
                <a:gd name="connsiteX10" fmla="*/ 755650 w 1911350"/>
                <a:gd name="connsiteY10" fmla="*/ 38422 h 316795"/>
                <a:gd name="connsiteX11" fmla="*/ 838200 w 1911350"/>
                <a:gd name="connsiteY11" fmla="*/ 32072 h 316795"/>
                <a:gd name="connsiteX12" fmla="*/ 911225 w 1911350"/>
                <a:gd name="connsiteY12" fmla="*/ 60647 h 316795"/>
                <a:gd name="connsiteX13" fmla="*/ 990600 w 1911350"/>
                <a:gd name="connsiteY13" fmla="*/ 98747 h 316795"/>
                <a:gd name="connsiteX14" fmla="*/ 1063625 w 1911350"/>
                <a:gd name="connsiteY14" fmla="*/ 101922 h 316795"/>
                <a:gd name="connsiteX15" fmla="*/ 1143000 w 1911350"/>
                <a:gd name="connsiteY15" fmla="*/ 108272 h 316795"/>
                <a:gd name="connsiteX16" fmla="*/ 1219200 w 1911350"/>
                <a:gd name="connsiteY16" fmla="*/ 127322 h 316795"/>
                <a:gd name="connsiteX17" fmla="*/ 1292225 w 1911350"/>
                <a:gd name="connsiteY17" fmla="*/ 174947 h 316795"/>
                <a:gd name="connsiteX18" fmla="*/ 1368425 w 1911350"/>
                <a:gd name="connsiteY18" fmla="*/ 209872 h 316795"/>
                <a:gd name="connsiteX19" fmla="*/ 1444625 w 1911350"/>
                <a:gd name="connsiteY19" fmla="*/ 203522 h 316795"/>
                <a:gd name="connsiteX20" fmla="*/ 1524000 w 1911350"/>
                <a:gd name="connsiteY20" fmla="*/ 219397 h 316795"/>
                <a:gd name="connsiteX21" fmla="*/ 1603375 w 1911350"/>
                <a:gd name="connsiteY21" fmla="*/ 244797 h 316795"/>
                <a:gd name="connsiteX22" fmla="*/ 1676400 w 1911350"/>
                <a:gd name="connsiteY22" fmla="*/ 279722 h 316795"/>
                <a:gd name="connsiteX23" fmla="*/ 1755775 w 1911350"/>
                <a:gd name="connsiteY23" fmla="*/ 314647 h 316795"/>
                <a:gd name="connsiteX24" fmla="*/ 1825625 w 1911350"/>
                <a:gd name="connsiteY24" fmla="*/ 311472 h 316795"/>
                <a:gd name="connsiteX25" fmla="*/ 1911350 w 1911350"/>
                <a:gd name="connsiteY25" fmla="*/ 298772 h 316795"/>
                <a:gd name="connsiteX0" fmla="*/ 0 w 1911350"/>
                <a:gd name="connsiteY0" fmla="*/ 53920 h 316418"/>
                <a:gd name="connsiteX1" fmla="*/ 73025 w 1911350"/>
                <a:gd name="connsiteY1" fmla="*/ 104720 h 316418"/>
                <a:gd name="connsiteX2" fmla="*/ 149225 w 1911350"/>
                <a:gd name="connsiteY2" fmla="*/ 3120 h 316418"/>
                <a:gd name="connsiteX3" fmla="*/ 225425 w 1911350"/>
                <a:gd name="connsiteY3" fmla="*/ 28520 h 316418"/>
                <a:gd name="connsiteX4" fmla="*/ 295275 w 1911350"/>
                <a:gd name="connsiteY4" fmla="*/ 53920 h 316418"/>
                <a:gd name="connsiteX5" fmla="*/ 374650 w 1911350"/>
                <a:gd name="connsiteY5" fmla="*/ 53920 h 316418"/>
                <a:gd name="connsiteX6" fmla="*/ 463550 w 1911350"/>
                <a:gd name="connsiteY6" fmla="*/ 76145 h 316418"/>
                <a:gd name="connsiteX7" fmla="*/ 527050 w 1911350"/>
                <a:gd name="connsiteY7" fmla="*/ 28520 h 316418"/>
                <a:gd name="connsiteX8" fmla="*/ 600075 w 1911350"/>
                <a:gd name="connsiteY8" fmla="*/ 63445 h 316418"/>
                <a:gd name="connsiteX9" fmla="*/ 685800 w 1911350"/>
                <a:gd name="connsiteY9" fmla="*/ 38045 h 316418"/>
                <a:gd name="connsiteX10" fmla="*/ 755650 w 1911350"/>
                <a:gd name="connsiteY10" fmla="*/ 38045 h 316418"/>
                <a:gd name="connsiteX11" fmla="*/ 838200 w 1911350"/>
                <a:gd name="connsiteY11" fmla="*/ 31695 h 316418"/>
                <a:gd name="connsiteX12" fmla="*/ 911225 w 1911350"/>
                <a:gd name="connsiteY12" fmla="*/ 60270 h 316418"/>
                <a:gd name="connsiteX13" fmla="*/ 990600 w 1911350"/>
                <a:gd name="connsiteY13" fmla="*/ 98370 h 316418"/>
                <a:gd name="connsiteX14" fmla="*/ 1063625 w 1911350"/>
                <a:gd name="connsiteY14" fmla="*/ 101545 h 316418"/>
                <a:gd name="connsiteX15" fmla="*/ 1143000 w 1911350"/>
                <a:gd name="connsiteY15" fmla="*/ 107895 h 316418"/>
                <a:gd name="connsiteX16" fmla="*/ 1219200 w 1911350"/>
                <a:gd name="connsiteY16" fmla="*/ 126945 h 316418"/>
                <a:gd name="connsiteX17" fmla="*/ 1292225 w 1911350"/>
                <a:gd name="connsiteY17" fmla="*/ 174570 h 316418"/>
                <a:gd name="connsiteX18" fmla="*/ 1368425 w 1911350"/>
                <a:gd name="connsiteY18" fmla="*/ 209495 h 316418"/>
                <a:gd name="connsiteX19" fmla="*/ 1444625 w 1911350"/>
                <a:gd name="connsiteY19" fmla="*/ 203145 h 316418"/>
                <a:gd name="connsiteX20" fmla="*/ 1524000 w 1911350"/>
                <a:gd name="connsiteY20" fmla="*/ 219020 h 316418"/>
                <a:gd name="connsiteX21" fmla="*/ 1603375 w 1911350"/>
                <a:gd name="connsiteY21" fmla="*/ 244420 h 316418"/>
                <a:gd name="connsiteX22" fmla="*/ 1676400 w 1911350"/>
                <a:gd name="connsiteY22" fmla="*/ 279345 h 316418"/>
                <a:gd name="connsiteX23" fmla="*/ 1755775 w 1911350"/>
                <a:gd name="connsiteY23" fmla="*/ 314270 h 316418"/>
                <a:gd name="connsiteX24" fmla="*/ 1825625 w 1911350"/>
                <a:gd name="connsiteY24" fmla="*/ 311095 h 316418"/>
                <a:gd name="connsiteX25" fmla="*/ 1911350 w 1911350"/>
                <a:gd name="connsiteY25" fmla="*/ 298395 h 316418"/>
                <a:gd name="connsiteX0" fmla="*/ 0 w 1911350"/>
                <a:gd name="connsiteY0" fmla="*/ 54388 h 316886"/>
                <a:gd name="connsiteX1" fmla="*/ 73025 w 1911350"/>
                <a:gd name="connsiteY1" fmla="*/ 105188 h 316886"/>
                <a:gd name="connsiteX2" fmla="*/ 149225 w 1911350"/>
                <a:gd name="connsiteY2" fmla="*/ 3588 h 316886"/>
                <a:gd name="connsiteX3" fmla="*/ 219075 w 1911350"/>
                <a:gd name="connsiteY3" fmla="*/ 25813 h 316886"/>
                <a:gd name="connsiteX4" fmla="*/ 295275 w 1911350"/>
                <a:gd name="connsiteY4" fmla="*/ 54388 h 316886"/>
                <a:gd name="connsiteX5" fmla="*/ 374650 w 1911350"/>
                <a:gd name="connsiteY5" fmla="*/ 54388 h 316886"/>
                <a:gd name="connsiteX6" fmla="*/ 463550 w 1911350"/>
                <a:gd name="connsiteY6" fmla="*/ 76613 h 316886"/>
                <a:gd name="connsiteX7" fmla="*/ 527050 w 1911350"/>
                <a:gd name="connsiteY7" fmla="*/ 28988 h 316886"/>
                <a:gd name="connsiteX8" fmla="*/ 600075 w 1911350"/>
                <a:gd name="connsiteY8" fmla="*/ 63913 h 316886"/>
                <a:gd name="connsiteX9" fmla="*/ 685800 w 1911350"/>
                <a:gd name="connsiteY9" fmla="*/ 38513 h 316886"/>
                <a:gd name="connsiteX10" fmla="*/ 755650 w 1911350"/>
                <a:gd name="connsiteY10" fmla="*/ 38513 h 316886"/>
                <a:gd name="connsiteX11" fmla="*/ 838200 w 1911350"/>
                <a:gd name="connsiteY11" fmla="*/ 32163 h 316886"/>
                <a:gd name="connsiteX12" fmla="*/ 911225 w 1911350"/>
                <a:gd name="connsiteY12" fmla="*/ 60738 h 316886"/>
                <a:gd name="connsiteX13" fmla="*/ 990600 w 1911350"/>
                <a:gd name="connsiteY13" fmla="*/ 98838 h 316886"/>
                <a:gd name="connsiteX14" fmla="*/ 1063625 w 1911350"/>
                <a:gd name="connsiteY14" fmla="*/ 102013 h 316886"/>
                <a:gd name="connsiteX15" fmla="*/ 1143000 w 1911350"/>
                <a:gd name="connsiteY15" fmla="*/ 108363 h 316886"/>
                <a:gd name="connsiteX16" fmla="*/ 1219200 w 1911350"/>
                <a:gd name="connsiteY16" fmla="*/ 127413 h 316886"/>
                <a:gd name="connsiteX17" fmla="*/ 1292225 w 1911350"/>
                <a:gd name="connsiteY17" fmla="*/ 175038 h 316886"/>
                <a:gd name="connsiteX18" fmla="*/ 1368425 w 1911350"/>
                <a:gd name="connsiteY18" fmla="*/ 209963 h 316886"/>
                <a:gd name="connsiteX19" fmla="*/ 1444625 w 1911350"/>
                <a:gd name="connsiteY19" fmla="*/ 203613 h 316886"/>
                <a:gd name="connsiteX20" fmla="*/ 1524000 w 1911350"/>
                <a:gd name="connsiteY20" fmla="*/ 219488 h 316886"/>
                <a:gd name="connsiteX21" fmla="*/ 1603375 w 1911350"/>
                <a:gd name="connsiteY21" fmla="*/ 244888 h 316886"/>
                <a:gd name="connsiteX22" fmla="*/ 1676400 w 1911350"/>
                <a:gd name="connsiteY22" fmla="*/ 279813 h 316886"/>
                <a:gd name="connsiteX23" fmla="*/ 1755775 w 1911350"/>
                <a:gd name="connsiteY23" fmla="*/ 314738 h 316886"/>
                <a:gd name="connsiteX24" fmla="*/ 1825625 w 1911350"/>
                <a:gd name="connsiteY24" fmla="*/ 311563 h 316886"/>
                <a:gd name="connsiteX25" fmla="*/ 1911350 w 1911350"/>
                <a:gd name="connsiteY25" fmla="*/ 298863 h 316886"/>
                <a:gd name="connsiteX0" fmla="*/ 0 w 1911350"/>
                <a:gd name="connsiteY0" fmla="*/ 54388 h 316886"/>
                <a:gd name="connsiteX1" fmla="*/ 73025 w 1911350"/>
                <a:gd name="connsiteY1" fmla="*/ 105188 h 316886"/>
                <a:gd name="connsiteX2" fmla="*/ 149225 w 1911350"/>
                <a:gd name="connsiteY2" fmla="*/ 3588 h 316886"/>
                <a:gd name="connsiteX3" fmla="*/ 219075 w 1911350"/>
                <a:gd name="connsiteY3" fmla="*/ 25813 h 316886"/>
                <a:gd name="connsiteX4" fmla="*/ 295275 w 1911350"/>
                <a:gd name="connsiteY4" fmla="*/ 54388 h 316886"/>
                <a:gd name="connsiteX5" fmla="*/ 374650 w 1911350"/>
                <a:gd name="connsiteY5" fmla="*/ 54388 h 316886"/>
                <a:gd name="connsiteX6" fmla="*/ 463550 w 1911350"/>
                <a:gd name="connsiteY6" fmla="*/ 76613 h 316886"/>
                <a:gd name="connsiteX7" fmla="*/ 527050 w 1911350"/>
                <a:gd name="connsiteY7" fmla="*/ 28988 h 316886"/>
                <a:gd name="connsiteX8" fmla="*/ 600075 w 1911350"/>
                <a:gd name="connsiteY8" fmla="*/ 63913 h 316886"/>
                <a:gd name="connsiteX9" fmla="*/ 685800 w 1911350"/>
                <a:gd name="connsiteY9" fmla="*/ 38513 h 316886"/>
                <a:gd name="connsiteX10" fmla="*/ 755650 w 1911350"/>
                <a:gd name="connsiteY10" fmla="*/ 38513 h 316886"/>
                <a:gd name="connsiteX11" fmla="*/ 838200 w 1911350"/>
                <a:gd name="connsiteY11" fmla="*/ 32163 h 316886"/>
                <a:gd name="connsiteX12" fmla="*/ 911225 w 1911350"/>
                <a:gd name="connsiteY12" fmla="*/ 54388 h 316886"/>
                <a:gd name="connsiteX13" fmla="*/ 990600 w 1911350"/>
                <a:gd name="connsiteY13" fmla="*/ 98838 h 316886"/>
                <a:gd name="connsiteX14" fmla="*/ 1063625 w 1911350"/>
                <a:gd name="connsiteY14" fmla="*/ 102013 h 316886"/>
                <a:gd name="connsiteX15" fmla="*/ 1143000 w 1911350"/>
                <a:gd name="connsiteY15" fmla="*/ 108363 h 316886"/>
                <a:gd name="connsiteX16" fmla="*/ 1219200 w 1911350"/>
                <a:gd name="connsiteY16" fmla="*/ 127413 h 316886"/>
                <a:gd name="connsiteX17" fmla="*/ 1292225 w 1911350"/>
                <a:gd name="connsiteY17" fmla="*/ 175038 h 316886"/>
                <a:gd name="connsiteX18" fmla="*/ 1368425 w 1911350"/>
                <a:gd name="connsiteY18" fmla="*/ 209963 h 316886"/>
                <a:gd name="connsiteX19" fmla="*/ 1444625 w 1911350"/>
                <a:gd name="connsiteY19" fmla="*/ 203613 h 316886"/>
                <a:gd name="connsiteX20" fmla="*/ 1524000 w 1911350"/>
                <a:gd name="connsiteY20" fmla="*/ 219488 h 316886"/>
                <a:gd name="connsiteX21" fmla="*/ 1603375 w 1911350"/>
                <a:gd name="connsiteY21" fmla="*/ 244888 h 316886"/>
                <a:gd name="connsiteX22" fmla="*/ 1676400 w 1911350"/>
                <a:gd name="connsiteY22" fmla="*/ 279813 h 316886"/>
                <a:gd name="connsiteX23" fmla="*/ 1755775 w 1911350"/>
                <a:gd name="connsiteY23" fmla="*/ 314738 h 316886"/>
                <a:gd name="connsiteX24" fmla="*/ 1825625 w 1911350"/>
                <a:gd name="connsiteY24" fmla="*/ 311563 h 316886"/>
                <a:gd name="connsiteX25" fmla="*/ 1911350 w 1911350"/>
                <a:gd name="connsiteY25" fmla="*/ 298863 h 316886"/>
                <a:gd name="connsiteX0" fmla="*/ 0 w 1911350"/>
                <a:gd name="connsiteY0" fmla="*/ 54388 h 316886"/>
                <a:gd name="connsiteX1" fmla="*/ 73025 w 1911350"/>
                <a:gd name="connsiteY1" fmla="*/ 105188 h 316886"/>
                <a:gd name="connsiteX2" fmla="*/ 149225 w 1911350"/>
                <a:gd name="connsiteY2" fmla="*/ 3588 h 316886"/>
                <a:gd name="connsiteX3" fmla="*/ 219075 w 1911350"/>
                <a:gd name="connsiteY3" fmla="*/ 25813 h 316886"/>
                <a:gd name="connsiteX4" fmla="*/ 295275 w 1911350"/>
                <a:gd name="connsiteY4" fmla="*/ 54388 h 316886"/>
                <a:gd name="connsiteX5" fmla="*/ 374650 w 1911350"/>
                <a:gd name="connsiteY5" fmla="*/ 54388 h 316886"/>
                <a:gd name="connsiteX6" fmla="*/ 460375 w 1911350"/>
                <a:gd name="connsiteY6" fmla="*/ 73438 h 316886"/>
                <a:gd name="connsiteX7" fmla="*/ 527050 w 1911350"/>
                <a:gd name="connsiteY7" fmla="*/ 28988 h 316886"/>
                <a:gd name="connsiteX8" fmla="*/ 600075 w 1911350"/>
                <a:gd name="connsiteY8" fmla="*/ 63913 h 316886"/>
                <a:gd name="connsiteX9" fmla="*/ 685800 w 1911350"/>
                <a:gd name="connsiteY9" fmla="*/ 38513 h 316886"/>
                <a:gd name="connsiteX10" fmla="*/ 755650 w 1911350"/>
                <a:gd name="connsiteY10" fmla="*/ 38513 h 316886"/>
                <a:gd name="connsiteX11" fmla="*/ 838200 w 1911350"/>
                <a:gd name="connsiteY11" fmla="*/ 32163 h 316886"/>
                <a:gd name="connsiteX12" fmla="*/ 911225 w 1911350"/>
                <a:gd name="connsiteY12" fmla="*/ 54388 h 316886"/>
                <a:gd name="connsiteX13" fmla="*/ 990600 w 1911350"/>
                <a:gd name="connsiteY13" fmla="*/ 98838 h 316886"/>
                <a:gd name="connsiteX14" fmla="*/ 1063625 w 1911350"/>
                <a:gd name="connsiteY14" fmla="*/ 102013 h 316886"/>
                <a:gd name="connsiteX15" fmla="*/ 1143000 w 1911350"/>
                <a:gd name="connsiteY15" fmla="*/ 108363 h 316886"/>
                <a:gd name="connsiteX16" fmla="*/ 1219200 w 1911350"/>
                <a:gd name="connsiteY16" fmla="*/ 127413 h 316886"/>
                <a:gd name="connsiteX17" fmla="*/ 1292225 w 1911350"/>
                <a:gd name="connsiteY17" fmla="*/ 175038 h 316886"/>
                <a:gd name="connsiteX18" fmla="*/ 1368425 w 1911350"/>
                <a:gd name="connsiteY18" fmla="*/ 209963 h 316886"/>
                <a:gd name="connsiteX19" fmla="*/ 1444625 w 1911350"/>
                <a:gd name="connsiteY19" fmla="*/ 203613 h 316886"/>
                <a:gd name="connsiteX20" fmla="*/ 1524000 w 1911350"/>
                <a:gd name="connsiteY20" fmla="*/ 219488 h 316886"/>
                <a:gd name="connsiteX21" fmla="*/ 1603375 w 1911350"/>
                <a:gd name="connsiteY21" fmla="*/ 244888 h 316886"/>
                <a:gd name="connsiteX22" fmla="*/ 1676400 w 1911350"/>
                <a:gd name="connsiteY22" fmla="*/ 279813 h 316886"/>
                <a:gd name="connsiteX23" fmla="*/ 1755775 w 1911350"/>
                <a:gd name="connsiteY23" fmla="*/ 314738 h 316886"/>
                <a:gd name="connsiteX24" fmla="*/ 1825625 w 1911350"/>
                <a:gd name="connsiteY24" fmla="*/ 311563 h 316886"/>
                <a:gd name="connsiteX25" fmla="*/ 1911350 w 1911350"/>
                <a:gd name="connsiteY25" fmla="*/ 298863 h 31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11350" h="316886">
                  <a:moveTo>
                    <a:pt x="0" y="54388"/>
                  </a:moveTo>
                  <a:cubicBezTo>
                    <a:pt x="27252" y="87196"/>
                    <a:pt x="48154" y="113655"/>
                    <a:pt x="73025" y="105188"/>
                  </a:cubicBezTo>
                  <a:cubicBezTo>
                    <a:pt x="97896" y="96721"/>
                    <a:pt x="124883" y="16817"/>
                    <a:pt x="149225" y="3588"/>
                  </a:cubicBezTo>
                  <a:cubicBezTo>
                    <a:pt x="173567" y="-9641"/>
                    <a:pt x="194733" y="17346"/>
                    <a:pt x="219075" y="25813"/>
                  </a:cubicBezTo>
                  <a:cubicBezTo>
                    <a:pt x="243417" y="34280"/>
                    <a:pt x="269346" y="49626"/>
                    <a:pt x="295275" y="54388"/>
                  </a:cubicBezTo>
                  <a:cubicBezTo>
                    <a:pt x="321204" y="59150"/>
                    <a:pt x="347133" y="51213"/>
                    <a:pt x="374650" y="54388"/>
                  </a:cubicBezTo>
                  <a:cubicBezTo>
                    <a:pt x="402167" y="57563"/>
                    <a:pt x="434975" y="77671"/>
                    <a:pt x="460375" y="73438"/>
                  </a:cubicBezTo>
                  <a:cubicBezTo>
                    <a:pt x="485775" y="69205"/>
                    <a:pt x="503767" y="30576"/>
                    <a:pt x="527050" y="28988"/>
                  </a:cubicBezTo>
                  <a:cubicBezTo>
                    <a:pt x="550333" y="27401"/>
                    <a:pt x="573617" y="62326"/>
                    <a:pt x="600075" y="63913"/>
                  </a:cubicBezTo>
                  <a:cubicBezTo>
                    <a:pt x="626533" y="65501"/>
                    <a:pt x="659871" y="42746"/>
                    <a:pt x="685800" y="38513"/>
                  </a:cubicBezTo>
                  <a:cubicBezTo>
                    <a:pt x="711729" y="34280"/>
                    <a:pt x="730250" y="39571"/>
                    <a:pt x="755650" y="38513"/>
                  </a:cubicBezTo>
                  <a:cubicBezTo>
                    <a:pt x="781050" y="37455"/>
                    <a:pt x="812271" y="29517"/>
                    <a:pt x="838200" y="32163"/>
                  </a:cubicBezTo>
                  <a:cubicBezTo>
                    <a:pt x="864129" y="34809"/>
                    <a:pt x="885825" y="43276"/>
                    <a:pt x="911225" y="54388"/>
                  </a:cubicBezTo>
                  <a:cubicBezTo>
                    <a:pt x="936625" y="65500"/>
                    <a:pt x="965200" y="90901"/>
                    <a:pt x="990600" y="98838"/>
                  </a:cubicBezTo>
                  <a:cubicBezTo>
                    <a:pt x="1016000" y="106775"/>
                    <a:pt x="1038225" y="100426"/>
                    <a:pt x="1063625" y="102013"/>
                  </a:cubicBezTo>
                  <a:cubicBezTo>
                    <a:pt x="1089025" y="103601"/>
                    <a:pt x="1117071" y="104130"/>
                    <a:pt x="1143000" y="108363"/>
                  </a:cubicBezTo>
                  <a:cubicBezTo>
                    <a:pt x="1168929" y="112596"/>
                    <a:pt x="1194329" y="116301"/>
                    <a:pt x="1219200" y="127413"/>
                  </a:cubicBezTo>
                  <a:cubicBezTo>
                    <a:pt x="1244071" y="138525"/>
                    <a:pt x="1267354" y="161280"/>
                    <a:pt x="1292225" y="175038"/>
                  </a:cubicBezTo>
                  <a:cubicBezTo>
                    <a:pt x="1317096" y="188796"/>
                    <a:pt x="1343025" y="205201"/>
                    <a:pt x="1368425" y="209963"/>
                  </a:cubicBezTo>
                  <a:cubicBezTo>
                    <a:pt x="1393825" y="214725"/>
                    <a:pt x="1418696" y="202026"/>
                    <a:pt x="1444625" y="203613"/>
                  </a:cubicBezTo>
                  <a:cubicBezTo>
                    <a:pt x="1470554" y="205201"/>
                    <a:pt x="1497542" y="212609"/>
                    <a:pt x="1524000" y="219488"/>
                  </a:cubicBezTo>
                  <a:cubicBezTo>
                    <a:pt x="1550458" y="226367"/>
                    <a:pt x="1577975" y="234834"/>
                    <a:pt x="1603375" y="244888"/>
                  </a:cubicBezTo>
                  <a:cubicBezTo>
                    <a:pt x="1628775" y="254942"/>
                    <a:pt x="1651000" y="268171"/>
                    <a:pt x="1676400" y="279813"/>
                  </a:cubicBezTo>
                  <a:cubicBezTo>
                    <a:pt x="1701800" y="291455"/>
                    <a:pt x="1730904" y="309446"/>
                    <a:pt x="1755775" y="314738"/>
                  </a:cubicBezTo>
                  <a:cubicBezTo>
                    <a:pt x="1780646" y="320030"/>
                    <a:pt x="1799696" y="314209"/>
                    <a:pt x="1825625" y="311563"/>
                  </a:cubicBezTo>
                  <a:cubicBezTo>
                    <a:pt x="1851554" y="308917"/>
                    <a:pt x="1881452" y="303890"/>
                    <a:pt x="1911350" y="298863"/>
                  </a:cubicBezTo>
                </a:path>
              </a:pathLst>
            </a:custGeom>
            <a:noFill/>
            <a:ln w="34925" cap="rnd">
              <a:solidFill>
                <a:schemeClr val="accent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3" name="Forme libre 48">
              <a:extLst>
                <a:ext uri="{FF2B5EF4-FFF2-40B4-BE49-F238E27FC236}">
                  <a16:creationId xmlns:a16="http://schemas.microsoft.com/office/drawing/2014/main" id="{FE344915-1D7F-4B5C-BE3F-A799F1BF1713}"/>
                </a:ext>
              </a:extLst>
            </p:cNvPr>
            <p:cNvSpPr/>
            <p:nvPr/>
          </p:nvSpPr>
          <p:spPr>
            <a:xfrm>
              <a:off x="6842364" y="1760673"/>
              <a:ext cx="1927578" cy="804727"/>
            </a:xfrm>
            <a:custGeom>
              <a:avLst/>
              <a:gdLst>
                <a:gd name="connsiteX0" fmla="*/ 0 w 1927578"/>
                <a:gd name="connsiteY0" fmla="*/ 11419 h 795997"/>
                <a:gd name="connsiteX1" fmla="*/ 107244 w 1927578"/>
                <a:gd name="connsiteY1" fmla="*/ 39641 h 795997"/>
                <a:gd name="connsiteX2" fmla="*/ 158044 w 1927578"/>
                <a:gd name="connsiteY2" fmla="*/ 130 h 795997"/>
                <a:gd name="connsiteX3" fmla="*/ 245533 w 1927578"/>
                <a:gd name="connsiteY3" fmla="*/ 28353 h 795997"/>
                <a:gd name="connsiteX4" fmla="*/ 318911 w 1927578"/>
                <a:gd name="connsiteY4" fmla="*/ 67864 h 795997"/>
                <a:gd name="connsiteX5" fmla="*/ 395111 w 1927578"/>
                <a:gd name="connsiteY5" fmla="*/ 96086 h 795997"/>
                <a:gd name="connsiteX6" fmla="*/ 493889 w 1927578"/>
                <a:gd name="connsiteY6" fmla="*/ 127130 h 795997"/>
                <a:gd name="connsiteX7" fmla="*/ 544689 w 1927578"/>
                <a:gd name="connsiteY7" fmla="*/ 115841 h 795997"/>
                <a:gd name="connsiteX8" fmla="*/ 649111 w 1927578"/>
                <a:gd name="connsiteY8" fmla="*/ 163819 h 795997"/>
                <a:gd name="connsiteX9" fmla="*/ 691444 w 1927578"/>
                <a:gd name="connsiteY9" fmla="*/ 160997 h 795997"/>
                <a:gd name="connsiteX10" fmla="*/ 762000 w 1927578"/>
                <a:gd name="connsiteY10" fmla="*/ 183575 h 795997"/>
                <a:gd name="connsiteX11" fmla="*/ 832556 w 1927578"/>
                <a:gd name="connsiteY11" fmla="*/ 194864 h 795997"/>
                <a:gd name="connsiteX12" fmla="*/ 917222 w 1927578"/>
                <a:gd name="connsiteY12" fmla="*/ 245664 h 795997"/>
                <a:gd name="connsiteX13" fmla="*/ 1001889 w 1927578"/>
                <a:gd name="connsiteY13" fmla="*/ 310575 h 795997"/>
                <a:gd name="connsiteX14" fmla="*/ 1072444 w 1927578"/>
                <a:gd name="connsiteY14" fmla="*/ 338797 h 795997"/>
                <a:gd name="connsiteX15" fmla="*/ 1151467 w 1927578"/>
                <a:gd name="connsiteY15" fmla="*/ 383953 h 795997"/>
                <a:gd name="connsiteX16" fmla="*/ 1238956 w 1927578"/>
                <a:gd name="connsiteY16" fmla="*/ 417819 h 795997"/>
                <a:gd name="connsiteX17" fmla="*/ 1309511 w 1927578"/>
                <a:gd name="connsiteY17" fmla="*/ 477086 h 795997"/>
                <a:gd name="connsiteX18" fmla="*/ 1368778 w 1927578"/>
                <a:gd name="connsiteY18" fmla="*/ 522241 h 795997"/>
                <a:gd name="connsiteX19" fmla="*/ 1464733 w 1927578"/>
                <a:gd name="connsiteY19" fmla="*/ 550464 h 795997"/>
                <a:gd name="connsiteX20" fmla="*/ 1543756 w 1927578"/>
                <a:gd name="connsiteY20" fmla="*/ 598441 h 795997"/>
                <a:gd name="connsiteX21" fmla="*/ 1605844 w 1927578"/>
                <a:gd name="connsiteY21" fmla="*/ 632308 h 795997"/>
                <a:gd name="connsiteX22" fmla="*/ 1690511 w 1927578"/>
                <a:gd name="connsiteY22" fmla="*/ 700041 h 795997"/>
                <a:gd name="connsiteX23" fmla="*/ 1775178 w 1927578"/>
                <a:gd name="connsiteY23" fmla="*/ 742375 h 795997"/>
                <a:gd name="connsiteX24" fmla="*/ 1828800 w 1927578"/>
                <a:gd name="connsiteY24" fmla="*/ 767775 h 795997"/>
                <a:gd name="connsiteX25" fmla="*/ 1927578 w 1927578"/>
                <a:gd name="connsiteY25" fmla="*/ 795997 h 795997"/>
                <a:gd name="connsiteX0" fmla="*/ 0 w 1927578"/>
                <a:gd name="connsiteY0" fmla="*/ 11947 h 796525"/>
                <a:gd name="connsiteX1" fmla="*/ 81844 w 1927578"/>
                <a:gd name="connsiteY1" fmla="*/ 57102 h 796525"/>
                <a:gd name="connsiteX2" fmla="*/ 158044 w 1927578"/>
                <a:gd name="connsiteY2" fmla="*/ 658 h 796525"/>
                <a:gd name="connsiteX3" fmla="*/ 245533 w 1927578"/>
                <a:gd name="connsiteY3" fmla="*/ 28881 h 796525"/>
                <a:gd name="connsiteX4" fmla="*/ 318911 w 1927578"/>
                <a:gd name="connsiteY4" fmla="*/ 68392 h 796525"/>
                <a:gd name="connsiteX5" fmla="*/ 395111 w 1927578"/>
                <a:gd name="connsiteY5" fmla="*/ 96614 h 796525"/>
                <a:gd name="connsiteX6" fmla="*/ 493889 w 1927578"/>
                <a:gd name="connsiteY6" fmla="*/ 127658 h 796525"/>
                <a:gd name="connsiteX7" fmla="*/ 544689 w 1927578"/>
                <a:gd name="connsiteY7" fmla="*/ 116369 h 796525"/>
                <a:gd name="connsiteX8" fmla="*/ 649111 w 1927578"/>
                <a:gd name="connsiteY8" fmla="*/ 164347 h 796525"/>
                <a:gd name="connsiteX9" fmla="*/ 691444 w 1927578"/>
                <a:gd name="connsiteY9" fmla="*/ 161525 h 796525"/>
                <a:gd name="connsiteX10" fmla="*/ 762000 w 1927578"/>
                <a:gd name="connsiteY10" fmla="*/ 184103 h 796525"/>
                <a:gd name="connsiteX11" fmla="*/ 832556 w 1927578"/>
                <a:gd name="connsiteY11" fmla="*/ 195392 h 796525"/>
                <a:gd name="connsiteX12" fmla="*/ 917222 w 1927578"/>
                <a:gd name="connsiteY12" fmla="*/ 246192 h 796525"/>
                <a:gd name="connsiteX13" fmla="*/ 1001889 w 1927578"/>
                <a:gd name="connsiteY13" fmla="*/ 311103 h 796525"/>
                <a:gd name="connsiteX14" fmla="*/ 1072444 w 1927578"/>
                <a:gd name="connsiteY14" fmla="*/ 339325 h 796525"/>
                <a:gd name="connsiteX15" fmla="*/ 1151467 w 1927578"/>
                <a:gd name="connsiteY15" fmla="*/ 384481 h 796525"/>
                <a:gd name="connsiteX16" fmla="*/ 1238956 w 1927578"/>
                <a:gd name="connsiteY16" fmla="*/ 418347 h 796525"/>
                <a:gd name="connsiteX17" fmla="*/ 1309511 w 1927578"/>
                <a:gd name="connsiteY17" fmla="*/ 477614 h 796525"/>
                <a:gd name="connsiteX18" fmla="*/ 1368778 w 1927578"/>
                <a:gd name="connsiteY18" fmla="*/ 522769 h 796525"/>
                <a:gd name="connsiteX19" fmla="*/ 1464733 w 1927578"/>
                <a:gd name="connsiteY19" fmla="*/ 550992 h 796525"/>
                <a:gd name="connsiteX20" fmla="*/ 1543756 w 1927578"/>
                <a:gd name="connsiteY20" fmla="*/ 598969 h 796525"/>
                <a:gd name="connsiteX21" fmla="*/ 1605844 w 1927578"/>
                <a:gd name="connsiteY21" fmla="*/ 632836 h 796525"/>
                <a:gd name="connsiteX22" fmla="*/ 1690511 w 1927578"/>
                <a:gd name="connsiteY22" fmla="*/ 700569 h 796525"/>
                <a:gd name="connsiteX23" fmla="*/ 1775178 w 1927578"/>
                <a:gd name="connsiteY23" fmla="*/ 742903 h 796525"/>
                <a:gd name="connsiteX24" fmla="*/ 1828800 w 1927578"/>
                <a:gd name="connsiteY24" fmla="*/ 768303 h 796525"/>
                <a:gd name="connsiteX25" fmla="*/ 1927578 w 1927578"/>
                <a:gd name="connsiteY25" fmla="*/ 796525 h 796525"/>
                <a:gd name="connsiteX0" fmla="*/ 0 w 1927578"/>
                <a:gd name="connsiteY0" fmla="*/ 20270 h 804848"/>
                <a:gd name="connsiteX1" fmla="*/ 81844 w 1927578"/>
                <a:gd name="connsiteY1" fmla="*/ 65425 h 804848"/>
                <a:gd name="connsiteX2" fmla="*/ 149578 w 1927578"/>
                <a:gd name="connsiteY2" fmla="*/ 515 h 804848"/>
                <a:gd name="connsiteX3" fmla="*/ 245533 w 1927578"/>
                <a:gd name="connsiteY3" fmla="*/ 37204 h 804848"/>
                <a:gd name="connsiteX4" fmla="*/ 318911 w 1927578"/>
                <a:gd name="connsiteY4" fmla="*/ 76715 h 804848"/>
                <a:gd name="connsiteX5" fmla="*/ 395111 w 1927578"/>
                <a:gd name="connsiteY5" fmla="*/ 104937 h 804848"/>
                <a:gd name="connsiteX6" fmla="*/ 493889 w 1927578"/>
                <a:gd name="connsiteY6" fmla="*/ 135981 h 804848"/>
                <a:gd name="connsiteX7" fmla="*/ 544689 w 1927578"/>
                <a:gd name="connsiteY7" fmla="*/ 124692 h 804848"/>
                <a:gd name="connsiteX8" fmla="*/ 649111 w 1927578"/>
                <a:gd name="connsiteY8" fmla="*/ 172670 h 804848"/>
                <a:gd name="connsiteX9" fmla="*/ 691444 w 1927578"/>
                <a:gd name="connsiteY9" fmla="*/ 169848 h 804848"/>
                <a:gd name="connsiteX10" fmla="*/ 762000 w 1927578"/>
                <a:gd name="connsiteY10" fmla="*/ 192426 h 804848"/>
                <a:gd name="connsiteX11" fmla="*/ 832556 w 1927578"/>
                <a:gd name="connsiteY11" fmla="*/ 203715 h 804848"/>
                <a:gd name="connsiteX12" fmla="*/ 917222 w 1927578"/>
                <a:gd name="connsiteY12" fmla="*/ 254515 h 804848"/>
                <a:gd name="connsiteX13" fmla="*/ 1001889 w 1927578"/>
                <a:gd name="connsiteY13" fmla="*/ 319426 h 804848"/>
                <a:gd name="connsiteX14" fmla="*/ 1072444 w 1927578"/>
                <a:gd name="connsiteY14" fmla="*/ 347648 h 804848"/>
                <a:gd name="connsiteX15" fmla="*/ 1151467 w 1927578"/>
                <a:gd name="connsiteY15" fmla="*/ 392804 h 804848"/>
                <a:gd name="connsiteX16" fmla="*/ 1238956 w 1927578"/>
                <a:gd name="connsiteY16" fmla="*/ 426670 h 804848"/>
                <a:gd name="connsiteX17" fmla="*/ 1309511 w 1927578"/>
                <a:gd name="connsiteY17" fmla="*/ 485937 h 804848"/>
                <a:gd name="connsiteX18" fmla="*/ 1368778 w 1927578"/>
                <a:gd name="connsiteY18" fmla="*/ 531092 h 804848"/>
                <a:gd name="connsiteX19" fmla="*/ 1464733 w 1927578"/>
                <a:gd name="connsiteY19" fmla="*/ 559315 h 804848"/>
                <a:gd name="connsiteX20" fmla="*/ 1543756 w 1927578"/>
                <a:gd name="connsiteY20" fmla="*/ 607292 h 804848"/>
                <a:gd name="connsiteX21" fmla="*/ 1605844 w 1927578"/>
                <a:gd name="connsiteY21" fmla="*/ 641159 h 804848"/>
                <a:gd name="connsiteX22" fmla="*/ 1690511 w 1927578"/>
                <a:gd name="connsiteY22" fmla="*/ 708892 h 804848"/>
                <a:gd name="connsiteX23" fmla="*/ 1775178 w 1927578"/>
                <a:gd name="connsiteY23" fmla="*/ 751226 h 804848"/>
                <a:gd name="connsiteX24" fmla="*/ 1828800 w 1927578"/>
                <a:gd name="connsiteY24" fmla="*/ 776626 h 804848"/>
                <a:gd name="connsiteX25" fmla="*/ 1927578 w 1927578"/>
                <a:gd name="connsiteY25" fmla="*/ 804848 h 804848"/>
                <a:gd name="connsiteX0" fmla="*/ 0 w 1927578"/>
                <a:gd name="connsiteY0" fmla="*/ 20149 h 804727"/>
                <a:gd name="connsiteX1" fmla="*/ 81844 w 1927578"/>
                <a:gd name="connsiteY1" fmla="*/ 65304 h 804727"/>
                <a:gd name="connsiteX2" fmla="*/ 149578 w 1927578"/>
                <a:gd name="connsiteY2" fmla="*/ 394 h 804727"/>
                <a:gd name="connsiteX3" fmla="*/ 231422 w 1927578"/>
                <a:gd name="connsiteY3" fmla="*/ 39905 h 804727"/>
                <a:gd name="connsiteX4" fmla="*/ 318911 w 1927578"/>
                <a:gd name="connsiteY4" fmla="*/ 76594 h 804727"/>
                <a:gd name="connsiteX5" fmla="*/ 395111 w 1927578"/>
                <a:gd name="connsiteY5" fmla="*/ 104816 h 804727"/>
                <a:gd name="connsiteX6" fmla="*/ 493889 w 1927578"/>
                <a:gd name="connsiteY6" fmla="*/ 135860 h 804727"/>
                <a:gd name="connsiteX7" fmla="*/ 544689 w 1927578"/>
                <a:gd name="connsiteY7" fmla="*/ 124571 h 804727"/>
                <a:gd name="connsiteX8" fmla="*/ 649111 w 1927578"/>
                <a:gd name="connsiteY8" fmla="*/ 172549 h 804727"/>
                <a:gd name="connsiteX9" fmla="*/ 691444 w 1927578"/>
                <a:gd name="connsiteY9" fmla="*/ 169727 h 804727"/>
                <a:gd name="connsiteX10" fmla="*/ 762000 w 1927578"/>
                <a:gd name="connsiteY10" fmla="*/ 192305 h 804727"/>
                <a:gd name="connsiteX11" fmla="*/ 832556 w 1927578"/>
                <a:gd name="connsiteY11" fmla="*/ 203594 h 804727"/>
                <a:gd name="connsiteX12" fmla="*/ 917222 w 1927578"/>
                <a:gd name="connsiteY12" fmla="*/ 254394 h 804727"/>
                <a:gd name="connsiteX13" fmla="*/ 1001889 w 1927578"/>
                <a:gd name="connsiteY13" fmla="*/ 319305 h 804727"/>
                <a:gd name="connsiteX14" fmla="*/ 1072444 w 1927578"/>
                <a:gd name="connsiteY14" fmla="*/ 347527 h 804727"/>
                <a:gd name="connsiteX15" fmla="*/ 1151467 w 1927578"/>
                <a:gd name="connsiteY15" fmla="*/ 392683 h 804727"/>
                <a:gd name="connsiteX16" fmla="*/ 1238956 w 1927578"/>
                <a:gd name="connsiteY16" fmla="*/ 426549 h 804727"/>
                <a:gd name="connsiteX17" fmla="*/ 1309511 w 1927578"/>
                <a:gd name="connsiteY17" fmla="*/ 485816 h 804727"/>
                <a:gd name="connsiteX18" fmla="*/ 1368778 w 1927578"/>
                <a:gd name="connsiteY18" fmla="*/ 530971 h 804727"/>
                <a:gd name="connsiteX19" fmla="*/ 1464733 w 1927578"/>
                <a:gd name="connsiteY19" fmla="*/ 559194 h 804727"/>
                <a:gd name="connsiteX20" fmla="*/ 1543756 w 1927578"/>
                <a:gd name="connsiteY20" fmla="*/ 607171 h 804727"/>
                <a:gd name="connsiteX21" fmla="*/ 1605844 w 1927578"/>
                <a:gd name="connsiteY21" fmla="*/ 641038 h 804727"/>
                <a:gd name="connsiteX22" fmla="*/ 1690511 w 1927578"/>
                <a:gd name="connsiteY22" fmla="*/ 708771 h 804727"/>
                <a:gd name="connsiteX23" fmla="*/ 1775178 w 1927578"/>
                <a:gd name="connsiteY23" fmla="*/ 751105 h 804727"/>
                <a:gd name="connsiteX24" fmla="*/ 1828800 w 1927578"/>
                <a:gd name="connsiteY24" fmla="*/ 776505 h 804727"/>
                <a:gd name="connsiteX25" fmla="*/ 1927578 w 1927578"/>
                <a:gd name="connsiteY25" fmla="*/ 804727 h 804727"/>
                <a:gd name="connsiteX0" fmla="*/ 0 w 1927578"/>
                <a:gd name="connsiteY0" fmla="*/ 20149 h 804727"/>
                <a:gd name="connsiteX1" fmla="*/ 81844 w 1927578"/>
                <a:gd name="connsiteY1" fmla="*/ 65304 h 804727"/>
                <a:gd name="connsiteX2" fmla="*/ 149578 w 1927578"/>
                <a:gd name="connsiteY2" fmla="*/ 394 h 804727"/>
                <a:gd name="connsiteX3" fmla="*/ 231422 w 1927578"/>
                <a:gd name="connsiteY3" fmla="*/ 39905 h 804727"/>
                <a:gd name="connsiteX4" fmla="*/ 301978 w 1927578"/>
                <a:gd name="connsiteY4" fmla="*/ 76594 h 804727"/>
                <a:gd name="connsiteX5" fmla="*/ 395111 w 1927578"/>
                <a:gd name="connsiteY5" fmla="*/ 104816 h 804727"/>
                <a:gd name="connsiteX6" fmla="*/ 493889 w 1927578"/>
                <a:gd name="connsiteY6" fmla="*/ 135860 h 804727"/>
                <a:gd name="connsiteX7" fmla="*/ 544689 w 1927578"/>
                <a:gd name="connsiteY7" fmla="*/ 124571 h 804727"/>
                <a:gd name="connsiteX8" fmla="*/ 649111 w 1927578"/>
                <a:gd name="connsiteY8" fmla="*/ 172549 h 804727"/>
                <a:gd name="connsiteX9" fmla="*/ 691444 w 1927578"/>
                <a:gd name="connsiteY9" fmla="*/ 169727 h 804727"/>
                <a:gd name="connsiteX10" fmla="*/ 762000 w 1927578"/>
                <a:gd name="connsiteY10" fmla="*/ 192305 h 804727"/>
                <a:gd name="connsiteX11" fmla="*/ 832556 w 1927578"/>
                <a:gd name="connsiteY11" fmla="*/ 203594 h 804727"/>
                <a:gd name="connsiteX12" fmla="*/ 917222 w 1927578"/>
                <a:gd name="connsiteY12" fmla="*/ 254394 h 804727"/>
                <a:gd name="connsiteX13" fmla="*/ 1001889 w 1927578"/>
                <a:gd name="connsiteY13" fmla="*/ 319305 h 804727"/>
                <a:gd name="connsiteX14" fmla="*/ 1072444 w 1927578"/>
                <a:gd name="connsiteY14" fmla="*/ 347527 h 804727"/>
                <a:gd name="connsiteX15" fmla="*/ 1151467 w 1927578"/>
                <a:gd name="connsiteY15" fmla="*/ 392683 h 804727"/>
                <a:gd name="connsiteX16" fmla="*/ 1238956 w 1927578"/>
                <a:gd name="connsiteY16" fmla="*/ 426549 h 804727"/>
                <a:gd name="connsiteX17" fmla="*/ 1309511 w 1927578"/>
                <a:gd name="connsiteY17" fmla="*/ 485816 h 804727"/>
                <a:gd name="connsiteX18" fmla="*/ 1368778 w 1927578"/>
                <a:gd name="connsiteY18" fmla="*/ 530971 h 804727"/>
                <a:gd name="connsiteX19" fmla="*/ 1464733 w 1927578"/>
                <a:gd name="connsiteY19" fmla="*/ 559194 h 804727"/>
                <a:gd name="connsiteX20" fmla="*/ 1543756 w 1927578"/>
                <a:gd name="connsiteY20" fmla="*/ 607171 h 804727"/>
                <a:gd name="connsiteX21" fmla="*/ 1605844 w 1927578"/>
                <a:gd name="connsiteY21" fmla="*/ 641038 h 804727"/>
                <a:gd name="connsiteX22" fmla="*/ 1690511 w 1927578"/>
                <a:gd name="connsiteY22" fmla="*/ 708771 h 804727"/>
                <a:gd name="connsiteX23" fmla="*/ 1775178 w 1927578"/>
                <a:gd name="connsiteY23" fmla="*/ 751105 h 804727"/>
                <a:gd name="connsiteX24" fmla="*/ 1828800 w 1927578"/>
                <a:gd name="connsiteY24" fmla="*/ 776505 h 804727"/>
                <a:gd name="connsiteX25" fmla="*/ 1927578 w 1927578"/>
                <a:gd name="connsiteY25" fmla="*/ 804727 h 804727"/>
                <a:gd name="connsiteX0" fmla="*/ 0 w 1927578"/>
                <a:gd name="connsiteY0" fmla="*/ 20149 h 804727"/>
                <a:gd name="connsiteX1" fmla="*/ 81844 w 1927578"/>
                <a:gd name="connsiteY1" fmla="*/ 65304 h 804727"/>
                <a:gd name="connsiteX2" fmla="*/ 149578 w 1927578"/>
                <a:gd name="connsiteY2" fmla="*/ 394 h 804727"/>
                <a:gd name="connsiteX3" fmla="*/ 231422 w 1927578"/>
                <a:gd name="connsiteY3" fmla="*/ 39905 h 804727"/>
                <a:gd name="connsiteX4" fmla="*/ 301978 w 1927578"/>
                <a:gd name="connsiteY4" fmla="*/ 76594 h 804727"/>
                <a:gd name="connsiteX5" fmla="*/ 375355 w 1927578"/>
                <a:gd name="connsiteY5" fmla="*/ 90705 h 804727"/>
                <a:gd name="connsiteX6" fmla="*/ 493889 w 1927578"/>
                <a:gd name="connsiteY6" fmla="*/ 135860 h 804727"/>
                <a:gd name="connsiteX7" fmla="*/ 544689 w 1927578"/>
                <a:gd name="connsiteY7" fmla="*/ 124571 h 804727"/>
                <a:gd name="connsiteX8" fmla="*/ 649111 w 1927578"/>
                <a:gd name="connsiteY8" fmla="*/ 172549 h 804727"/>
                <a:gd name="connsiteX9" fmla="*/ 691444 w 1927578"/>
                <a:gd name="connsiteY9" fmla="*/ 169727 h 804727"/>
                <a:gd name="connsiteX10" fmla="*/ 762000 w 1927578"/>
                <a:gd name="connsiteY10" fmla="*/ 192305 h 804727"/>
                <a:gd name="connsiteX11" fmla="*/ 832556 w 1927578"/>
                <a:gd name="connsiteY11" fmla="*/ 203594 h 804727"/>
                <a:gd name="connsiteX12" fmla="*/ 917222 w 1927578"/>
                <a:gd name="connsiteY12" fmla="*/ 254394 h 804727"/>
                <a:gd name="connsiteX13" fmla="*/ 1001889 w 1927578"/>
                <a:gd name="connsiteY13" fmla="*/ 319305 h 804727"/>
                <a:gd name="connsiteX14" fmla="*/ 1072444 w 1927578"/>
                <a:gd name="connsiteY14" fmla="*/ 347527 h 804727"/>
                <a:gd name="connsiteX15" fmla="*/ 1151467 w 1927578"/>
                <a:gd name="connsiteY15" fmla="*/ 392683 h 804727"/>
                <a:gd name="connsiteX16" fmla="*/ 1238956 w 1927578"/>
                <a:gd name="connsiteY16" fmla="*/ 426549 h 804727"/>
                <a:gd name="connsiteX17" fmla="*/ 1309511 w 1927578"/>
                <a:gd name="connsiteY17" fmla="*/ 485816 h 804727"/>
                <a:gd name="connsiteX18" fmla="*/ 1368778 w 1927578"/>
                <a:gd name="connsiteY18" fmla="*/ 530971 h 804727"/>
                <a:gd name="connsiteX19" fmla="*/ 1464733 w 1927578"/>
                <a:gd name="connsiteY19" fmla="*/ 559194 h 804727"/>
                <a:gd name="connsiteX20" fmla="*/ 1543756 w 1927578"/>
                <a:gd name="connsiteY20" fmla="*/ 607171 h 804727"/>
                <a:gd name="connsiteX21" fmla="*/ 1605844 w 1927578"/>
                <a:gd name="connsiteY21" fmla="*/ 641038 h 804727"/>
                <a:gd name="connsiteX22" fmla="*/ 1690511 w 1927578"/>
                <a:gd name="connsiteY22" fmla="*/ 708771 h 804727"/>
                <a:gd name="connsiteX23" fmla="*/ 1775178 w 1927578"/>
                <a:gd name="connsiteY23" fmla="*/ 751105 h 804727"/>
                <a:gd name="connsiteX24" fmla="*/ 1828800 w 1927578"/>
                <a:gd name="connsiteY24" fmla="*/ 776505 h 804727"/>
                <a:gd name="connsiteX25" fmla="*/ 1927578 w 1927578"/>
                <a:gd name="connsiteY25" fmla="*/ 804727 h 804727"/>
                <a:gd name="connsiteX0" fmla="*/ 0 w 1927578"/>
                <a:gd name="connsiteY0" fmla="*/ 20149 h 804727"/>
                <a:gd name="connsiteX1" fmla="*/ 81844 w 1927578"/>
                <a:gd name="connsiteY1" fmla="*/ 65304 h 804727"/>
                <a:gd name="connsiteX2" fmla="*/ 149578 w 1927578"/>
                <a:gd name="connsiteY2" fmla="*/ 394 h 804727"/>
                <a:gd name="connsiteX3" fmla="*/ 231422 w 1927578"/>
                <a:gd name="connsiteY3" fmla="*/ 39905 h 804727"/>
                <a:gd name="connsiteX4" fmla="*/ 301978 w 1927578"/>
                <a:gd name="connsiteY4" fmla="*/ 76594 h 804727"/>
                <a:gd name="connsiteX5" fmla="*/ 375355 w 1927578"/>
                <a:gd name="connsiteY5" fmla="*/ 90705 h 804727"/>
                <a:gd name="connsiteX6" fmla="*/ 468489 w 1927578"/>
                <a:gd name="connsiteY6" fmla="*/ 133038 h 804727"/>
                <a:gd name="connsiteX7" fmla="*/ 544689 w 1927578"/>
                <a:gd name="connsiteY7" fmla="*/ 124571 h 804727"/>
                <a:gd name="connsiteX8" fmla="*/ 649111 w 1927578"/>
                <a:gd name="connsiteY8" fmla="*/ 172549 h 804727"/>
                <a:gd name="connsiteX9" fmla="*/ 691444 w 1927578"/>
                <a:gd name="connsiteY9" fmla="*/ 169727 h 804727"/>
                <a:gd name="connsiteX10" fmla="*/ 762000 w 1927578"/>
                <a:gd name="connsiteY10" fmla="*/ 192305 h 804727"/>
                <a:gd name="connsiteX11" fmla="*/ 832556 w 1927578"/>
                <a:gd name="connsiteY11" fmla="*/ 203594 h 804727"/>
                <a:gd name="connsiteX12" fmla="*/ 917222 w 1927578"/>
                <a:gd name="connsiteY12" fmla="*/ 254394 h 804727"/>
                <a:gd name="connsiteX13" fmla="*/ 1001889 w 1927578"/>
                <a:gd name="connsiteY13" fmla="*/ 319305 h 804727"/>
                <a:gd name="connsiteX14" fmla="*/ 1072444 w 1927578"/>
                <a:gd name="connsiteY14" fmla="*/ 347527 h 804727"/>
                <a:gd name="connsiteX15" fmla="*/ 1151467 w 1927578"/>
                <a:gd name="connsiteY15" fmla="*/ 392683 h 804727"/>
                <a:gd name="connsiteX16" fmla="*/ 1238956 w 1927578"/>
                <a:gd name="connsiteY16" fmla="*/ 426549 h 804727"/>
                <a:gd name="connsiteX17" fmla="*/ 1309511 w 1927578"/>
                <a:gd name="connsiteY17" fmla="*/ 485816 h 804727"/>
                <a:gd name="connsiteX18" fmla="*/ 1368778 w 1927578"/>
                <a:gd name="connsiteY18" fmla="*/ 530971 h 804727"/>
                <a:gd name="connsiteX19" fmla="*/ 1464733 w 1927578"/>
                <a:gd name="connsiteY19" fmla="*/ 559194 h 804727"/>
                <a:gd name="connsiteX20" fmla="*/ 1543756 w 1927578"/>
                <a:gd name="connsiteY20" fmla="*/ 607171 h 804727"/>
                <a:gd name="connsiteX21" fmla="*/ 1605844 w 1927578"/>
                <a:gd name="connsiteY21" fmla="*/ 641038 h 804727"/>
                <a:gd name="connsiteX22" fmla="*/ 1690511 w 1927578"/>
                <a:gd name="connsiteY22" fmla="*/ 708771 h 804727"/>
                <a:gd name="connsiteX23" fmla="*/ 1775178 w 1927578"/>
                <a:gd name="connsiteY23" fmla="*/ 751105 h 804727"/>
                <a:gd name="connsiteX24" fmla="*/ 1828800 w 1927578"/>
                <a:gd name="connsiteY24" fmla="*/ 776505 h 804727"/>
                <a:gd name="connsiteX25" fmla="*/ 1927578 w 1927578"/>
                <a:gd name="connsiteY25" fmla="*/ 804727 h 804727"/>
                <a:gd name="connsiteX0" fmla="*/ 0 w 1927578"/>
                <a:gd name="connsiteY0" fmla="*/ 20149 h 804727"/>
                <a:gd name="connsiteX1" fmla="*/ 81844 w 1927578"/>
                <a:gd name="connsiteY1" fmla="*/ 65304 h 804727"/>
                <a:gd name="connsiteX2" fmla="*/ 149578 w 1927578"/>
                <a:gd name="connsiteY2" fmla="*/ 394 h 804727"/>
                <a:gd name="connsiteX3" fmla="*/ 231422 w 1927578"/>
                <a:gd name="connsiteY3" fmla="*/ 39905 h 804727"/>
                <a:gd name="connsiteX4" fmla="*/ 301978 w 1927578"/>
                <a:gd name="connsiteY4" fmla="*/ 76594 h 804727"/>
                <a:gd name="connsiteX5" fmla="*/ 375355 w 1927578"/>
                <a:gd name="connsiteY5" fmla="*/ 90705 h 804727"/>
                <a:gd name="connsiteX6" fmla="*/ 468489 w 1927578"/>
                <a:gd name="connsiteY6" fmla="*/ 133038 h 804727"/>
                <a:gd name="connsiteX7" fmla="*/ 544689 w 1927578"/>
                <a:gd name="connsiteY7" fmla="*/ 124571 h 804727"/>
                <a:gd name="connsiteX8" fmla="*/ 618066 w 1927578"/>
                <a:gd name="connsiteY8" fmla="*/ 169727 h 804727"/>
                <a:gd name="connsiteX9" fmla="*/ 691444 w 1927578"/>
                <a:gd name="connsiteY9" fmla="*/ 169727 h 804727"/>
                <a:gd name="connsiteX10" fmla="*/ 762000 w 1927578"/>
                <a:gd name="connsiteY10" fmla="*/ 192305 h 804727"/>
                <a:gd name="connsiteX11" fmla="*/ 832556 w 1927578"/>
                <a:gd name="connsiteY11" fmla="*/ 203594 h 804727"/>
                <a:gd name="connsiteX12" fmla="*/ 917222 w 1927578"/>
                <a:gd name="connsiteY12" fmla="*/ 254394 h 804727"/>
                <a:gd name="connsiteX13" fmla="*/ 1001889 w 1927578"/>
                <a:gd name="connsiteY13" fmla="*/ 319305 h 804727"/>
                <a:gd name="connsiteX14" fmla="*/ 1072444 w 1927578"/>
                <a:gd name="connsiteY14" fmla="*/ 347527 h 804727"/>
                <a:gd name="connsiteX15" fmla="*/ 1151467 w 1927578"/>
                <a:gd name="connsiteY15" fmla="*/ 392683 h 804727"/>
                <a:gd name="connsiteX16" fmla="*/ 1238956 w 1927578"/>
                <a:gd name="connsiteY16" fmla="*/ 426549 h 804727"/>
                <a:gd name="connsiteX17" fmla="*/ 1309511 w 1927578"/>
                <a:gd name="connsiteY17" fmla="*/ 485816 h 804727"/>
                <a:gd name="connsiteX18" fmla="*/ 1368778 w 1927578"/>
                <a:gd name="connsiteY18" fmla="*/ 530971 h 804727"/>
                <a:gd name="connsiteX19" fmla="*/ 1464733 w 1927578"/>
                <a:gd name="connsiteY19" fmla="*/ 559194 h 804727"/>
                <a:gd name="connsiteX20" fmla="*/ 1543756 w 1927578"/>
                <a:gd name="connsiteY20" fmla="*/ 607171 h 804727"/>
                <a:gd name="connsiteX21" fmla="*/ 1605844 w 1927578"/>
                <a:gd name="connsiteY21" fmla="*/ 641038 h 804727"/>
                <a:gd name="connsiteX22" fmla="*/ 1690511 w 1927578"/>
                <a:gd name="connsiteY22" fmla="*/ 708771 h 804727"/>
                <a:gd name="connsiteX23" fmla="*/ 1775178 w 1927578"/>
                <a:gd name="connsiteY23" fmla="*/ 751105 h 804727"/>
                <a:gd name="connsiteX24" fmla="*/ 1828800 w 1927578"/>
                <a:gd name="connsiteY24" fmla="*/ 776505 h 804727"/>
                <a:gd name="connsiteX25" fmla="*/ 1927578 w 1927578"/>
                <a:gd name="connsiteY25" fmla="*/ 804727 h 804727"/>
                <a:gd name="connsiteX0" fmla="*/ 0 w 1927578"/>
                <a:gd name="connsiteY0" fmla="*/ 20149 h 804727"/>
                <a:gd name="connsiteX1" fmla="*/ 81844 w 1927578"/>
                <a:gd name="connsiteY1" fmla="*/ 65304 h 804727"/>
                <a:gd name="connsiteX2" fmla="*/ 149578 w 1927578"/>
                <a:gd name="connsiteY2" fmla="*/ 394 h 804727"/>
                <a:gd name="connsiteX3" fmla="*/ 231422 w 1927578"/>
                <a:gd name="connsiteY3" fmla="*/ 39905 h 804727"/>
                <a:gd name="connsiteX4" fmla="*/ 301978 w 1927578"/>
                <a:gd name="connsiteY4" fmla="*/ 76594 h 804727"/>
                <a:gd name="connsiteX5" fmla="*/ 375355 w 1927578"/>
                <a:gd name="connsiteY5" fmla="*/ 90705 h 804727"/>
                <a:gd name="connsiteX6" fmla="*/ 468489 w 1927578"/>
                <a:gd name="connsiteY6" fmla="*/ 133038 h 804727"/>
                <a:gd name="connsiteX7" fmla="*/ 541867 w 1927578"/>
                <a:gd name="connsiteY7" fmla="*/ 116105 h 804727"/>
                <a:gd name="connsiteX8" fmla="*/ 618066 w 1927578"/>
                <a:gd name="connsiteY8" fmla="*/ 169727 h 804727"/>
                <a:gd name="connsiteX9" fmla="*/ 691444 w 1927578"/>
                <a:gd name="connsiteY9" fmla="*/ 169727 h 804727"/>
                <a:gd name="connsiteX10" fmla="*/ 762000 w 1927578"/>
                <a:gd name="connsiteY10" fmla="*/ 192305 h 804727"/>
                <a:gd name="connsiteX11" fmla="*/ 832556 w 1927578"/>
                <a:gd name="connsiteY11" fmla="*/ 203594 h 804727"/>
                <a:gd name="connsiteX12" fmla="*/ 917222 w 1927578"/>
                <a:gd name="connsiteY12" fmla="*/ 254394 h 804727"/>
                <a:gd name="connsiteX13" fmla="*/ 1001889 w 1927578"/>
                <a:gd name="connsiteY13" fmla="*/ 319305 h 804727"/>
                <a:gd name="connsiteX14" fmla="*/ 1072444 w 1927578"/>
                <a:gd name="connsiteY14" fmla="*/ 347527 h 804727"/>
                <a:gd name="connsiteX15" fmla="*/ 1151467 w 1927578"/>
                <a:gd name="connsiteY15" fmla="*/ 392683 h 804727"/>
                <a:gd name="connsiteX16" fmla="*/ 1238956 w 1927578"/>
                <a:gd name="connsiteY16" fmla="*/ 426549 h 804727"/>
                <a:gd name="connsiteX17" fmla="*/ 1309511 w 1927578"/>
                <a:gd name="connsiteY17" fmla="*/ 485816 h 804727"/>
                <a:gd name="connsiteX18" fmla="*/ 1368778 w 1927578"/>
                <a:gd name="connsiteY18" fmla="*/ 530971 h 804727"/>
                <a:gd name="connsiteX19" fmla="*/ 1464733 w 1927578"/>
                <a:gd name="connsiteY19" fmla="*/ 559194 h 804727"/>
                <a:gd name="connsiteX20" fmla="*/ 1543756 w 1927578"/>
                <a:gd name="connsiteY20" fmla="*/ 607171 h 804727"/>
                <a:gd name="connsiteX21" fmla="*/ 1605844 w 1927578"/>
                <a:gd name="connsiteY21" fmla="*/ 641038 h 804727"/>
                <a:gd name="connsiteX22" fmla="*/ 1690511 w 1927578"/>
                <a:gd name="connsiteY22" fmla="*/ 708771 h 804727"/>
                <a:gd name="connsiteX23" fmla="*/ 1775178 w 1927578"/>
                <a:gd name="connsiteY23" fmla="*/ 751105 h 804727"/>
                <a:gd name="connsiteX24" fmla="*/ 1828800 w 1927578"/>
                <a:gd name="connsiteY24" fmla="*/ 776505 h 804727"/>
                <a:gd name="connsiteX25" fmla="*/ 1927578 w 1927578"/>
                <a:gd name="connsiteY25" fmla="*/ 804727 h 80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27578" h="804727">
                  <a:moveTo>
                    <a:pt x="0" y="20149"/>
                  </a:moveTo>
                  <a:cubicBezTo>
                    <a:pt x="40451" y="35200"/>
                    <a:pt x="56914" y="68596"/>
                    <a:pt x="81844" y="65304"/>
                  </a:cubicBezTo>
                  <a:cubicBezTo>
                    <a:pt x="106774" y="62012"/>
                    <a:pt x="124648" y="4627"/>
                    <a:pt x="149578" y="394"/>
                  </a:cubicBezTo>
                  <a:cubicBezTo>
                    <a:pt x="174508" y="-3839"/>
                    <a:pt x="206022" y="27205"/>
                    <a:pt x="231422" y="39905"/>
                  </a:cubicBezTo>
                  <a:cubicBezTo>
                    <a:pt x="256822" y="52605"/>
                    <a:pt x="277989" y="68127"/>
                    <a:pt x="301978" y="76594"/>
                  </a:cubicBezTo>
                  <a:cubicBezTo>
                    <a:pt x="325967" y="85061"/>
                    <a:pt x="347603" y="81298"/>
                    <a:pt x="375355" y="90705"/>
                  </a:cubicBezTo>
                  <a:cubicBezTo>
                    <a:pt x="403107" y="100112"/>
                    <a:pt x="440737" y="128805"/>
                    <a:pt x="468489" y="133038"/>
                  </a:cubicBezTo>
                  <a:cubicBezTo>
                    <a:pt x="496241" y="137271"/>
                    <a:pt x="516938" y="109990"/>
                    <a:pt x="541867" y="116105"/>
                  </a:cubicBezTo>
                  <a:cubicBezTo>
                    <a:pt x="566796" y="122220"/>
                    <a:pt x="593137" y="160790"/>
                    <a:pt x="618066" y="169727"/>
                  </a:cubicBezTo>
                  <a:cubicBezTo>
                    <a:pt x="642995" y="178664"/>
                    <a:pt x="667455" y="165964"/>
                    <a:pt x="691444" y="169727"/>
                  </a:cubicBezTo>
                  <a:cubicBezTo>
                    <a:pt x="715433" y="173490"/>
                    <a:pt x="738481" y="186661"/>
                    <a:pt x="762000" y="192305"/>
                  </a:cubicBezTo>
                  <a:cubicBezTo>
                    <a:pt x="785519" y="197950"/>
                    <a:pt x="806686" y="193246"/>
                    <a:pt x="832556" y="203594"/>
                  </a:cubicBezTo>
                  <a:cubicBezTo>
                    <a:pt x="858426" y="213942"/>
                    <a:pt x="889000" y="235109"/>
                    <a:pt x="917222" y="254394"/>
                  </a:cubicBezTo>
                  <a:cubicBezTo>
                    <a:pt x="945444" y="273679"/>
                    <a:pt x="976019" y="303783"/>
                    <a:pt x="1001889" y="319305"/>
                  </a:cubicBezTo>
                  <a:cubicBezTo>
                    <a:pt x="1027759" y="334827"/>
                    <a:pt x="1047514" y="335297"/>
                    <a:pt x="1072444" y="347527"/>
                  </a:cubicBezTo>
                  <a:cubicBezTo>
                    <a:pt x="1097374" y="359757"/>
                    <a:pt x="1123715" y="379513"/>
                    <a:pt x="1151467" y="392683"/>
                  </a:cubicBezTo>
                  <a:cubicBezTo>
                    <a:pt x="1179219" y="405853"/>
                    <a:pt x="1212615" y="411027"/>
                    <a:pt x="1238956" y="426549"/>
                  </a:cubicBezTo>
                  <a:cubicBezTo>
                    <a:pt x="1265297" y="442071"/>
                    <a:pt x="1287874" y="468412"/>
                    <a:pt x="1309511" y="485816"/>
                  </a:cubicBezTo>
                  <a:cubicBezTo>
                    <a:pt x="1331148" y="503220"/>
                    <a:pt x="1342908" y="518741"/>
                    <a:pt x="1368778" y="530971"/>
                  </a:cubicBezTo>
                  <a:cubicBezTo>
                    <a:pt x="1394648" y="543201"/>
                    <a:pt x="1435570" y="546494"/>
                    <a:pt x="1464733" y="559194"/>
                  </a:cubicBezTo>
                  <a:cubicBezTo>
                    <a:pt x="1493896" y="571894"/>
                    <a:pt x="1520238" y="593530"/>
                    <a:pt x="1543756" y="607171"/>
                  </a:cubicBezTo>
                  <a:cubicBezTo>
                    <a:pt x="1567274" y="620812"/>
                    <a:pt x="1581385" y="624105"/>
                    <a:pt x="1605844" y="641038"/>
                  </a:cubicBezTo>
                  <a:cubicBezTo>
                    <a:pt x="1630303" y="657971"/>
                    <a:pt x="1662289" y="690427"/>
                    <a:pt x="1690511" y="708771"/>
                  </a:cubicBezTo>
                  <a:cubicBezTo>
                    <a:pt x="1718733" y="727116"/>
                    <a:pt x="1752130" y="739816"/>
                    <a:pt x="1775178" y="751105"/>
                  </a:cubicBezTo>
                  <a:cubicBezTo>
                    <a:pt x="1798226" y="762394"/>
                    <a:pt x="1803400" y="767568"/>
                    <a:pt x="1828800" y="776505"/>
                  </a:cubicBezTo>
                  <a:cubicBezTo>
                    <a:pt x="1854200" y="785442"/>
                    <a:pt x="1890889" y="795084"/>
                    <a:pt x="1927578" y="804727"/>
                  </a:cubicBezTo>
                </a:path>
              </a:pathLst>
            </a:custGeom>
            <a:noFill/>
            <a:ln w="34925" cap="rnd">
              <a:solidFill>
                <a:srgbClr val="0070C0"/>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grpSp>
          <p:nvGrpSpPr>
            <p:cNvPr id="14" name="Groupe 55">
              <a:extLst>
                <a:ext uri="{FF2B5EF4-FFF2-40B4-BE49-F238E27FC236}">
                  <a16:creationId xmlns:a16="http://schemas.microsoft.com/office/drawing/2014/main" id="{2419DA60-25D1-4F33-B7FF-83A9746FDACA}"/>
                </a:ext>
              </a:extLst>
            </p:cNvPr>
            <p:cNvGrpSpPr/>
            <p:nvPr/>
          </p:nvGrpSpPr>
          <p:grpSpPr>
            <a:xfrm>
              <a:off x="6908413" y="2884829"/>
              <a:ext cx="1373348" cy="261866"/>
              <a:chOff x="7025649" y="2884829"/>
              <a:chExt cx="1373348" cy="261866"/>
            </a:xfrm>
          </p:grpSpPr>
          <p:cxnSp>
            <p:nvCxnSpPr>
              <p:cNvPr id="15" name="Connecteur droit 51">
                <a:extLst>
                  <a:ext uri="{FF2B5EF4-FFF2-40B4-BE49-F238E27FC236}">
                    <a16:creationId xmlns:a16="http://schemas.microsoft.com/office/drawing/2014/main" id="{2080FEC0-884C-4E04-BFF7-53AFCBBEFC76}"/>
                  </a:ext>
                </a:extLst>
              </p:cNvPr>
              <p:cNvCxnSpPr/>
              <p:nvPr/>
            </p:nvCxnSpPr>
            <p:spPr>
              <a:xfrm>
                <a:off x="7025650" y="2950818"/>
                <a:ext cx="108000" cy="0"/>
              </a:xfrm>
              <a:prstGeom prst="line">
                <a:avLst/>
              </a:prstGeom>
              <a:noFill/>
              <a:ln w="34925" cap="rnd">
                <a:solidFill>
                  <a:srgbClr val="0070C0"/>
                </a:solidFill>
                <a:prstDash val="solid"/>
                <a:round/>
              </a:ln>
            </p:spPr>
            <p:style>
              <a:lnRef idx="2">
                <a:schemeClr val="accent1">
                  <a:shade val="50000"/>
                </a:schemeClr>
              </a:lnRef>
              <a:fillRef idx="1">
                <a:schemeClr val="accent1"/>
              </a:fillRef>
              <a:effectRef idx="0">
                <a:schemeClr val="accent1"/>
              </a:effectRef>
              <a:fontRef idx="minor">
                <a:schemeClr val="lt1"/>
              </a:fontRef>
            </p:style>
          </p:cxnSp>
          <p:sp>
            <p:nvSpPr>
              <p:cNvPr id="16" name="ZoneTexte 52">
                <a:extLst>
                  <a:ext uri="{FF2B5EF4-FFF2-40B4-BE49-F238E27FC236}">
                    <a16:creationId xmlns:a16="http://schemas.microsoft.com/office/drawing/2014/main" id="{62C0D019-6F0D-4D83-A2BE-DB3C04FF03F2}"/>
                  </a:ext>
                </a:extLst>
              </p:cNvPr>
              <p:cNvSpPr txBox="1"/>
              <p:nvPr/>
            </p:nvSpPr>
            <p:spPr>
              <a:xfrm>
                <a:off x="7174303" y="2884829"/>
                <a:ext cx="1224694" cy="124650"/>
              </a:xfrm>
              <a:prstGeom prst="rect">
                <a:avLst/>
              </a:prstGeom>
              <a:noFill/>
            </p:spPr>
            <p:txBody>
              <a:bodyPr wrap="none" lIns="0" tIns="0" rIns="0" bIns="0" rtlCol="0">
                <a:spAutoFit/>
              </a:bodyPr>
              <a:lstStyle/>
              <a:p>
                <a:pPr>
                  <a:lnSpc>
                    <a:spcPct val="90000"/>
                  </a:lnSpc>
                </a:pPr>
                <a:r>
                  <a:rPr lang="en-CA" sz="900" dirty="0">
                    <a:solidFill>
                      <a:schemeClr val="tx1">
                        <a:lumMod val="75000"/>
                        <a:lumOff val="25000"/>
                      </a:schemeClr>
                    </a:solidFill>
                  </a:rPr>
                  <a:t>Comprehensive therapy</a:t>
                </a:r>
              </a:p>
            </p:txBody>
          </p:sp>
          <p:cxnSp>
            <p:nvCxnSpPr>
              <p:cNvPr id="17" name="Connecteur droit 53">
                <a:extLst>
                  <a:ext uri="{FF2B5EF4-FFF2-40B4-BE49-F238E27FC236}">
                    <a16:creationId xmlns:a16="http://schemas.microsoft.com/office/drawing/2014/main" id="{2F70A12F-0B30-45D8-8589-530909ED621F}"/>
                  </a:ext>
                </a:extLst>
              </p:cNvPr>
              <p:cNvCxnSpPr/>
              <p:nvPr/>
            </p:nvCxnSpPr>
            <p:spPr>
              <a:xfrm>
                <a:off x="7025649" y="3087342"/>
                <a:ext cx="108000" cy="0"/>
              </a:xfrm>
              <a:prstGeom prst="line">
                <a:avLst/>
              </a:prstGeom>
              <a:noFill/>
              <a:ln w="34925" cap="rnd">
                <a:solidFill>
                  <a:schemeClr val="accent6"/>
                </a:solidFill>
                <a:prstDash val="solid"/>
                <a:round/>
              </a:ln>
            </p:spPr>
            <p:style>
              <a:lnRef idx="2">
                <a:schemeClr val="accent1">
                  <a:shade val="50000"/>
                </a:schemeClr>
              </a:lnRef>
              <a:fillRef idx="1">
                <a:schemeClr val="accent1"/>
              </a:fillRef>
              <a:effectRef idx="0">
                <a:schemeClr val="accent1"/>
              </a:effectRef>
              <a:fontRef idx="minor">
                <a:schemeClr val="lt1"/>
              </a:fontRef>
            </p:style>
          </p:cxnSp>
          <p:sp>
            <p:nvSpPr>
              <p:cNvPr id="18" name="ZoneTexte 54">
                <a:extLst>
                  <a:ext uri="{FF2B5EF4-FFF2-40B4-BE49-F238E27FC236}">
                    <a16:creationId xmlns:a16="http://schemas.microsoft.com/office/drawing/2014/main" id="{12DBAD45-F3A1-4602-AB44-E7E7A11BF80D}"/>
                  </a:ext>
                </a:extLst>
              </p:cNvPr>
              <p:cNvSpPr txBox="1"/>
              <p:nvPr/>
            </p:nvSpPr>
            <p:spPr>
              <a:xfrm>
                <a:off x="7174800" y="3022045"/>
                <a:ext cx="1090042" cy="124650"/>
              </a:xfrm>
              <a:prstGeom prst="rect">
                <a:avLst/>
              </a:prstGeom>
              <a:noFill/>
            </p:spPr>
            <p:txBody>
              <a:bodyPr wrap="none" lIns="0" tIns="0" rIns="0" bIns="0" rtlCol="0">
                <a:spAutoFit/>
              </a:bodyPr>
              <a:lstStyle/>
              <a:p>
                <a:pPr>
                  <a:lnSpc>
                    <a:spcPct val="90000"/>
                  </a:lnSpc>
                </a:pPr>
                <a:r>
                  <a:rPr lang="en-CA" sz="900" dirty="0">
                    <a:solidFill>
                      <a:schemeClr val="tx1">
                        <a:lumMod val="75000"/>
                        <a:lumOff val="25000"/>
                      </a:schemeClr>
                    </a:solidFill>
                  </a:rPr>
                  <a:t>Conventional therapy</a:t>
                </a:r>
              </a:p>
            </p:txBody>
          </p:sp>
        </p:grpSp>
      </p:grpSp>
      <p:grpSp>
        <p:nvGrpSpPr>
          <p:cNvPr id="51" name="Groupe 111">
            <a:extLst>
              <a:ext uri="{FF2B5EF4-FFF2-40B4-BE49-F238E27FC236}">
                <a16:creationId xmlns:a16="http://schemas.microsoft.com/office/drawing/2014/main" id="{E45F9D40-9D66-412C-A9E0-C18D7F13DDEE}"/>
              </a:ext>
            </a:extLst>
          </p:cNvPr>
          <p:cNvGrpSpPr/>
          <p:nvPr/>
        </p:nvGrpSpPr>
        <p:grpSpPr>
          <a:xfrm>
            <a:off x="9092161" y="1526291"/>
            <a:ext cx="2814082" cy="2694797"/>
            <a:chOff x="8896644" y="1368878"/>
            <a:chExt cx="2585434" cy="2199009"/>
          </a:xfrm>
        </p:grpSpPr>
        <p:sp>
          <p:nvSpPr>
            <p:cNvPr id="52" name="ZoneTexte 60">
              <a:extLst>
                <a:ext uri="{FF2B5EF4-FFF2-40B4-BE49-F238E27FC236}">
                  <a16:creationId xmlns:a16="http://schemas.microsoft.com/office/drawing/2014/main" id="{AB229795-1102-40D2-BE4E-FBB14EE1F132}"/>
                </a:ext>
              </a:extLst>
            </p:cNvPr>
            <p:cNvSpPr txBox="1"/>
            <p:nvPr/>
          </p:nvSpPr>
          <p:spPr>
            <a:xfrm>
              <a:off x="9313555" y="1368878"/>
              <a:ext cx="110607" cy="184666"/>
            </a:xfrm>
            <a:prstGeom prst="rect">
              <a:avLst/>
            </a:prstGeom>
            <a:noFill/>
          </p:spPr>
          <p:txBody>
            <a:bodyPr wrap="none" lIns="0" tIns="0" rIns="0" bIns="0" rtlCol="0">
              <a:spAutoFit/>
            </a:bodyPr>
            <a:lstStyle/>
            <a:p>
              <a:pPr algn="ctr"/>
              <a:r>
                <a:rPr lang="en-CA" sz="1200" b="1" dirty="0">
                  <a:solidFill>
                    <a:schemeClr val="tx1">
                      <a:lumMod val="75000"/>
                      <a:lumOff val="25000"/>
                    </a:schemeClr>
                  </a:solidFill>
                </a:rPr>
                <a:t>B</a:t>
              </a:r>
            </a:p>
          </p:txBody>
        </p:sp>
        <p:sp>
          <p:nvSpPr>
            <p:cNvPr id="53" name="ZoneTexte 61">
              <a:extLst>
                <a:ext uri="{FF2B5EF4-FFF2-40B4-BE49-F238E27FC236}">
                  <a16:creationId xmlns:a16="http://schemas.microsoft.com/office/drawing/2014/main" id="{7684C504-2229-43F9-A413-E3BC7447E9FA}"/>
                </a:ext>
              </a:extLst>
            </p:cNvPr>
            <p:cNvSpPr txBox="1"/>
            <p:nvPr/>
          </p:nvSpPr>
          <p:spPr>
            <a:xfrm rot="16200000">
              <a:off x="8277917" y="2353201"/>
              <a:ext cx="1389804" cy="152349"/>
            </a:xfrm>
            <a:prstGeom prst="rect">
              <a:avLst/>
            </a:prstGeom>
            <a:noFill/>
          </p:spPr>
          <p:txBody>
            <a:bodyPr wrap="none" lIns="0" tIns="0" rIns="0" bIns="0" rtlCol="0">
              <a:spAutoFit/>
            </a:bodyPr>
            <a:lstStyle/>
            <a:p>
              <a:pPr algn="ctr">
                <a:lnSpc>
                  <a:spcPct val="90000"/>
                </a:lnSpc>
              </a:pPr>
              <a:r>
                <a:rPr lang="en-CA" sz="1100" b="1" dirty="0">
                  <a:solidFill>
                    <a:schemeClr val="tx1">
                      <a:lumMod val="75000"/>
                      <a:lumOff val="25000"/>
                    </a:schemeClr>
                  </a:solidFill>
                </a:rPr>
                <a:t>Overall survival (yrs)</a:t>
              </a:r>
            </a:p>
          </p:txBody>
        </p:sp>
        <p:sp>
          <p:nvSpPr>
            <p:cNvPr id="54" name="ZoneTexte 62">
              <a:extLst>
                <a:ext uri="{FF2B5EF4-FFF2-40B4-BE49-F238E27FC236}">
                  <a16:creationId xmlns:a16="http://schemas.microsoft.com/office/drawing/2014/main" id="{BFBEE754-5E9D-4A28-8DA2-9FAC37958FDF}"/>
                </a:ext>
              </a:extLst>
            </p:cNvPr>
            <p:cNvSpPr txBox="1"/>
            <p:nvPr/>
          </p:nvSpPr>
          <p:spPr>
            <a:xfrm>
              <a:off x="10146211" y="3398610"/>
              <a:ext cx="610745" cy="169277"/>
            </a:xfrm>
            <a:prstGeom prst="rect">
              <a:avLst/>
            </a:prstGeom>
            <a:noFill/>
          </p:spPr>
          <p:txBody>
            <a:bodyPr wrap="none" lIns="0" tIns="0" rIns="0" bIns="0" rtlCol="0">
              <a:spAutoFit/>
            </a:bodyPr>
            <a:lstStyle/>
            <a:p>
              <a:pPr algn="ctr"/>
              <a:r>
                <a:rPr lang="en-CA" sz="1100" b="1" dirty="0">
                  <a:solidFill>
                    <a:schemeClr val="tx1">
                      <a:lumMod val="75000"/>
                      <a:lumOff val="25000"/>
                    </a:schemeClr>
                  </a:solidFill>
                </a:rPr>
                <a:t>Age (yrs)</a:t>
              </a:r>
            </a:p>
          </p:txBody>
        </p:sp>
        <p:grpSp>
          <p:nvGrpSpPr>
            <p:cNvPr id="55" name="Groupe 65">
              <a:extLst>
                <a:ext uri="{FF2B5EF4-FFF2-40B4-BE49-F238E27FC236}">
                  <a16:creationId xmlns:a16="http://schemas.microsoft.com/office/drawing/2014/main" id="{7A98AF54-EB2C-4B88-A762-2B2A579BC935}"/>
                </a:ext>
              </a:extLst>
            </p:cNvPr>
            <p:cNvGrpSpPr/>
            <p:nvPr/>
          </p:nvGrpSpPr>
          <p:grpSpPr>
            <a:xfrm>
              <a:off x="9561649" y="2884829"/>
              <a:ext cx="1373348" cy="261866"/>
              <a:chOff x="7025649" y="2884829"/>
              <a:chExt cx="1373348" cy="261866"/>
            </a:xfrm>
          </p:grpSpPr>
          <p:cxnSp>
            <p:nvCxnSpPr>
              <p:cNvPr id="96" name="Connecteur droit 66">
                <a:extLst>
                  <a:ext uri="{FF2B5EF4-FFF2-40B4-BE49-F238E27FC236}">
                    <a16:creationId xmlns:a16="http://schemas.microsoft.com/office/drawing/2014/main" id="{B7CE1BFF-B83E-4EA6-9747-079422FFABDC}"/>
                  </a:ext>
                </a:extLst>
              </p:cNvPr>
              <p:cNvCxnSpPr/>
              <p:nvPr/>
            </p:nvCxnSpPr>
            <p:spPr>
              <a:xfrm>
                <a:off x="7025650" y="2950818"/>
                <a:ext cx="108000" cy="0"/>
              </a:xfrm>
              <a:prstGeom prst="line">
                <a:avLst/>
              </a:prstGeom>
              <a:noFill/>
              <a:ln w="34925" cap="rnd">
                <a:solidFill>
                  <a:srgbClr val="0070C0"/>
                </a:solidFill>
                <a:prstDash val="solid"/>
                <a:round/>
              </a:ln>
            </p:spPr>
            <p:style>
              <a:lnRef idx="2">
                <a:schemeClr val="accent1">
                  <a:shade val="50000"/>
                </a:schemeClr>
              </a:lnRef>
              <a:fillRef idx="1">
                <a:schemeClr val="accent1"/>
              </a:fillRef>
              <a:effectRef idx="0">
                <a:schemeClr val="accent1"/>
              </a:effectRef>
              <a:fontRef idx="minor">
                <a:schemeClr val="lt1"/>
              </a:fontRef>
            </p:style>
          </p:cxnSp>
          <p:sp>
            <p:nvSpPr>
              <p:cNvPr id="97" name="ZoneTexte 67">
                <a:extLst>
                  <a:ext uri="{FF2B5EF4-FFF2-40B4-BE49-F238E27FC236}">
                    <a16:creationId xmlns:a16="http://schemas.microsoft.com/office/drawing/2014/main" id="{4E10D255-562E-41D9-894B-759EC11A9737}"/>
                  </a:ext>
                </a:extLst>
              </p:cNvPr>
              <p:cNvSpPr txBox="1"/>
              <p:nvPr/>
            </p:nvSpPr>
            <p:spPr>
              <a:xfrm>
                <a:off x="7174303" y="2884829"/>
                <a:ext cx="1224694" cy="124650"/>
              </a:xfrm>
              <a:prstGeom prst="rect">
                <a:avLst/>
              </a:prstGeom>
              <a:noFill/>
            </p:spPr>
            <p:txBody>
              <a:bodyPr wrap="none" lIns="0" tIns="0" rIns="0" bIns="0" rtlCol="0">
                <a:spAutoFit/>
              </a:bodyPr>
              <a:lstStyle/>
              <a:p>
                <a:pPr>
                  <a:lnSpc>
                    <a:spcPct val="90000"/>
                  </a:lnSpc>
                </a:pPr>
                <a:r>
                  <a:rPr lang="en-CA" sz="900" dirty="0">
                    <a:solidFill>
                      <a:schemeClr val="tx1">
                        <a:lumMod val="75000"/>
                        <a:lumOff val="25000"/>
                      </a:schemeClr>
                    </a:solidFill>
                  </a:rPr>
                  <a:t>Comprehensive therapy</a:t>
                </a:r>
              </a:p>
            </p:txBody>
          </p:sp>
          <p:cxnSp>
            <p:nvCxnSpPr>
              <p:cNvPr id="98" name="Connecteur droit 68">
                <a:extLst>
                  <a:ext uri="{FF2B5EF4-FFF2-40B4-BE49-F238E27FC236}">
                    <a16:creationId xmlns:a16="http://schemas.microsoft.com/office/drawing/2014/main" id="{8B0C4F5D-E51E-4DD7-B82D-B54A471D092A}"/>
                  </a:ext>
                </a:extLst>
              </p:cNvPr>
              <p:cNvCxnSpPr/>
              <p:nvPr/>
            </p:nvCxnSpPr>
            <p:spPr>
              <a:xfrm>
                <a:off x="7025649" y="3087342"/>
                <a:ext cx="108000" cy="0"/>
              </a:xfrm>
              <a:prstGeom prst="line">
                <a:avLst/>
              </a:prstGeom>
              <a:noFill/>
              <a:ln w="34925" cap="rnd">
                <a:solidFill>
                  <a:schemeClr val="accent6"/>
                </a:solidFill>
                <a:prstDash val="solid"/>
                <a:round/>
              </a:ln>
            </p:spPr>
            <p:style>
              <a:lnRef idx="2">
                <a:schemeClr val="accent1">
                  <a:shade val="50000"/>
                </a:schemeClr>
              </a:lnRef>
              <a:fillRef idx="1">
                <a:schemeClr val="accent1"/>
              </a:fillRef>
              <a:effectRef idx="0">
                <a:schemeClr val="accent1"/>
              </a:effectRef>
              <a:fontRef idx="minor">
                <a:schemeClr val="lt1"/>
              </a:fontRef>
            </p:style>
          </p:cxnSp>
          <p:sp>
            <p:nvSpPr>
              <p:cNvPr id="99" name="ZoneTexte 69">
                <a:extLst>
                  <a:ext uri="{FF2B5EF4-FFF2-40B4-BE49-F238E27FC236}">
                    <a16:creationId xmlns:a16="http://schemas.microsoft.com/office/drawing/2014/main" id="{FF35BA19-B49E-4A5F-B80E-5229A0D2DF91}"/>
                  </a:ext>
                </a:extLst>
              </p:cNvPr>
              <p:cNvSpPr txBox="1"/>
              <p:nvPr/>
            </p:nvSpPr>
            <p:spPr>
              <a:xfrm>
                <a:off x="7174800" y="3022045"/>
                <a:ext cx="1090042" cy="124650"/>
              </a:xfrm>
              <a:prstGeom prst="rect">
                <a:avLst/>
              </a:prstGeom>
              <a:noFill/>
            </p:spPr>
            <p:txBody>
              <a:bodyPr wrap="none" lIns="0" tIns="0" rIns="0" bIns="0" rtlCol="0">
                <a:spAutoFit/>
              </a:bodyPr>
              <a:lstStyle/>
              <a:p>
                <a:pPr>
                  <a:lnSpc>
                    <a:spcPct val="90000"/>
                  </a:lnSpc>
                </a:pPr>
                <a:r>
                  <a:rPr lang="en-CA" sz="900" dirty="0">
                    <a:solidFill>
                      <a:schemeClr val="tx1">
                        <a:lumMod val="75000"/>
                        <a:lumOff val="25000"/>
                      </a:schemeClr>
                    </a:solidFill>
                  </a:rPr>
                  <a:t>Conventional therapy</a:t>
                </a:r>
              </a:p>
            </p:txBody>
          </p:sp>
        </p:grpSp>
        <p:grpSp>
          <p:nvGrpSpPr>
            <p:cNvPr id="56" name="Groupe 109">
              <a:extLst>
                <a:ext uri="{FF2B5EF4-FFF2-40B4-BE49-F238E27FC236}">
                  <a16:creationId xmlns:a16="http://schemas.microsoft.com/office/drawing/2014/main" id="{CD69ADE7-FAF6-4036-99D9-3245532371E6}"/>
                </a:ext>
              </a:extLst>
            </p:cNvPr>
            <p:cNvGrpSpPr/>
            <p:nvPr/>
          </p:nvGrpSpPr>
          <p:grpSpPr>
            <a:xfrm>
              <a:off x="9418226" y="1665288"/>
              <a:ext cx="1985549" cy="1601924"/>
              <a:chOff x="9418226" y="1665288"/>
              <a:chExt cx="1985549" cy="1601924"/>
            </a:xfrm>
          </p:grpSpPr>
          <p:cxnSp>
            <p:nvCxnSpPr>
              <p:cNvPr id="77" name="Connecteur droit 85">
                <a:extLst>
                  <a:ext uri="{FF2B5EF4-FFF2-40B4-BE49-F238E27FC236}">
                    <a16:creationId xmlns:a16="http://schemas.microsoft.com/office/drawing/2014/main" id="{520E85FF-24C2-49EC-A2C2-A1973321A8B4}"/>
                  </a:ext>
                </a:extLst>
              </p:cNvPr>
              <p:cNvCxnSpPr/>
              <p:nvPr/>
            </p:nvCxnSpPr>
            <p:spPr>
              <a:xfrm>
                <a:off x="9495600" y="1665288"/>
                <a:ext cx="0" cy="1547812"/>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8" name="Connecteur droit 86">
                <a:extLst>
                  <a:ext uri="{FF2B5EF4-FFF2-40B4-BE49-F238E27FC236}">
                    <a16:creationId xmlns:a16="http://schemas.microsoft.com/office/drawing/2014/main" id="{30D6823C-CE9C-484B-94C8-EA6B8CDCDC7A}"/>
                  </a:ext>
                </a:extLst>
              </p:cNvPr>
              <p:cNvCxnSpPr/>
              <p:nvPr/>
            </p:nvCxnSpPr>
            <p:spPr>
              <a:xfrm>
                <a:off x="9495600" y="3213100"/>
                <a:ext cx="1908175"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9" name="Connecteur droit 87">
                <a:extLst>
                  <a:ext uri="{FF2B5EF4-FFF2-40B4-BE49-F238E27FC236}">
                    <a16:creationId xmlns:a16="http://schemas.microsoft.com/office/drawing/2014/main" id="{EB37045E-090F-4751-9F39-CC996F582CD4}"/>
                  </a:ext>
                </a:extLst>
              </p:cNvPr>
              <p:cNvCxnSpPr/>
              <p:nvPr/>
            </p:nvCxnSpPr>
            <p:spPr>
              <a:xfrm>
                <a:off x="9424163" y="1665288"/>
                <a:ext cx="7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0" name="Connecteur droit 88">
                <a:extLst>
                  <a:ext uri="{FF2B5EF4-FFF2-40B4-BE49-F238E27FC236}">
                    <a16:creationId xmlns:a16="http://schemas.microsoft.com/office/drawing/2014/main" id="{E5B1CE90-BB18-408E-B8D7-F40EFCB88686}"/>
                  </a:ext>
                </a:extLst>
              </p:cNvPr>
              <p:cNvCxnSpPr/>
              <p:nvPr/>
            </p:nvCxnSpPr>
            <p:spPr>
              <a:xfrm>
                <a:off x="9424163" y="2129392"/>
                <a:ext cx="7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1" name="Connecteur droit 89">
                <a:extLst>
                  <a:ext uri="{FF2B5EF4-FFF2-40B4-BE49-F238E27FC236}">
                    <a16:creationId xmlns:a16="http://schemas.microsoft.com/office/drawing/2014/main" id="{C26A6487-D3D0-4F6F-8E04-3C773C8C3A7C}"/>
                  </a:ext>
                </a:extLst>
              </p:cNvPr>
              <p:cNvCxnSpPr/>
              <p:nvPr/>
            </p:nvCxnSpPr>
            <p:spPr>
              <a:xfrm>
                <a:off x="9424163" y="2283048"/>
                <a:ext cx="7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2" name="Connecteur droit 90">
                <a:extLst>
                  <a:ext uri="{FF2B5EF4-FFF2-40B4-BE49-F238E27FC236}">
                    <a16:creationId xmlns:a16="http://schemas.microsoft.com/office/drawing/2014/main" id="{CA2E9DD3-22F4-4BD7-B210-0A0D87DC6478}"/>
                  </a:ext>
                </a:extLst>
              </p:cNvPr>
              <p:cNvCxnSpPr/>
              <p:nvPr/>
            </p:nvCxnSpPr>
            <p:spPr>
              <a:xfrm>
                <a:off x="9424163" y="2439398"/>
                <a:ext cx="7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3" name="Connecteur droit 91">
                <a:extLst>
                  <a:ext uri="{FF2B5EF4-FFF2-40B4-BE49-F238E27FC236}">
                    <a16:creationId xmlns:a16="http://schemas.microsoft.com/office/drawing/2014/main" id="{0CC8D6BD-8DC7-4A2D-944D-DBD0F71B5CAC}"/>
                  </a:ext>
                </a:extLst>
              </p:cNvPr>
              <p:cNvCxnSpPr/>
              <p:nvPr/>
            </p:nvCxnSpPr>
            <p:spPr>
              <a:xfrm>
                <a:off x="9424163" y="2596119"/>
                <a:ext cx="7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4" name="Connecteur droit 92">
                <a:extLst>
                  <a:ext uri="{FF2B5EF4-FFF2-40B4-BE49-F238E27FC236}">
                    <a16:creationId xmlns:a16="http://schemas.microsoft.com/office/drawing/2014/main" id="{7AFB0036-1919-4082-8D97-61ADB72AB466}"/>
                  </a:ext>
                </a:extLst>
              </p:cNvPr>
              <p:cNvCxnSpPr/>
              <p:nvPr/>
            </p:nvCxnSpPr>
            <p:spPr>
              <a:xfrm>
                <a:off x="9424163" y="2758331"/>
                <a:ext cx="7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Connecteur droit 93">
                <a:extLst>
                  <a:ext uri="{FF2B5EF4-FFF2-40B4-BE49-F238E27FC236}">
                    <a16:creationId xmlns:a16="http://schemas.microsoft.com/office/drawing/2014/main" id="{693B5BCD-DFAE-4A31-AC66-939D8A4E1783}"/>
                  </a:ext>
                </a:extLst>
              </p:cNvPr>
              <p:cNvCxnSpPr/>
              <p:nvPr/>
            </p:nvCxnSpPr>
            <p:spPr>
              <a:xfrm>
                <a:off x="9424163" y="2916575"/>
                <a:ext cx="7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6" name="Connecteur droit 94">
                <a:extLst>
                  <a:ext uri="{FF2B5EF4-FFF2-40B4-BE49-F238E27FC236}">
                    <a16:creationId xmlns:a16="http://schemas.microsoft.com/office/drawing/2014/main" id="{C0CB178C-F770-4A87-89C3-B9E87A94F12E}"/>
                  </a:ext>
                </a:extLst>
              </p:cNvPr>
              <p:cNvCxnSpPr/>
              <p:nvPr/>
            </p:nvCxnSpPr>
            <p:spPr>
              <a:xfrm>
                <a:off x="9424163" y="3064132"/>
                <a:ext cx="7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7" name="Connecteur droit 95">
                <a:extLst>
                  <a:ext uri="{FF2B5EF4-FFF2-40B4-BE49-F238E27FC236}">
                    <a16:creationId xmlns:a16="http://schemas.microsoft.com/office/drawing/2014/main" id="{066A5343-AA9E-4C47-90AC-2F5E7683F710}"/>
                  </a:ext>
                </a:extLst>
              </p:cNvPr>
              <p:cNvCxnSpPr/>
              <p:nvPr/>
            </p:nvCxnSpPr>
            <p:spPr>
              <a:xfrm>
                <a:off x="9424163" y="3214588"/>
                <a:ext cx="7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8" name="Connecteur droit 96">
                <a:extLst>
                  <a:ext uri="{FF2B5EF4-FFF2-40B4-BE49-F238E27FC236}">
                    <a16:creationId xmlns:a16="http://schemas.microsoft.com/office/drawing/2014/main" id="{CB7EB323-9B5A-45B8-B8D8-6571D0D27C20}"/>
                  </a:ext>
                </a:extLst>
              </p:cNvPr>
              <p:cNvCxnSpPr/>
              <p:nvPr/>
            </p:nvCxnSpPr>
            <p:spPr>
              <a:xfrm>
                <a:off x="9495600" y="3213100"/>
                <a:ext cx="0" cy="540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9" name="Connecteur droit 97">
                <a:extLst>
                  <a:ext uri="{FF2B5EF4-FFF2-40B4-BE49-F238E27FC236}">
                    <a16:creationId xmlns:a16="http://schemas.microsoft.com/office/drawing/2014/main" id="{4CCB90DF-E689-4DD2-9F40-DDC8175FA680}"/>
                  </a:ext>
                </a:extLst>
              </p:cNvPr>
              <p:cNvCxnSpPr/>
              <p:nvPr/>
            </p:nvCxnSpPr>
            <p:spPr>
              <a:xfrm>
                <a:off x="9882619" y="3213212"/>
                <a:ext cx="0" cy="540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0" name="Connecteur droit 98">
                <a:extLst>
                  <a:ext uri="{FF2B5EF4-FFF2-40B4-BE49-F238E27FC236}">
                    <a16:creationId xmlns:a16="http://schemas.microsoft.com/office/drawing/2014/main" id="{18F99077-764B-4768-8FE8-88588C19EA6C}"/>
                  </a:ext>
                </a:extLst>
              </p:cNvPr>
              <p:cNvCxnSpPr/>
              <p:nvPr/>
            </p:nvCxnSpPr>
            <p:spPr>
              <a:xfrm>
                <a:off x="10259001" y="3212623"/>
                <a:ext cx="0" cy="540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1" name="Connecteur droit 99">
                <a:extLst>
                  <a:ext uri="{FF2B5EF4-FFF2-40B4-BE49-F238E27FC236}">
                    <a16:creationId xmlns:a16="http://schemas.microsoft.com/office/drawing/2014/main" id="{79DCF6EC-B9B2-435B-B0DF-520BC234EF7F}"/>
                  </a:ext>
                </a:extLst>
              </p:cNvPr>
              <p:cNvCxnSpPr/>
              <p:nvPr/>
            </p:nvCxnSpPr>
            <p:spPr>
              <a:xfrm>
                <a:off x="10645457" y="3212335"/>
                <a:ext cx="0" cy="540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2" name="Connecteur droit 100">
                <a:extLst>
                  <a:ext uri="{FF2B5EF4-FFF2-40B4-BE49-F238E27FC236}">
                    <a16:creationId xmlns:a16="http://schemas.microsoft.com/office/drawing/2014/main" id="{1A51C249-32D8-402A-BD79-A7B135D1A8D1}"/>
                  </a:ext>
                </a:extLst>
              </p:cNvPr>
              <p:cNvCxnSpPr/>
              <p:nvPr/>
            </p:nvCxnSpPr>
            <p:spPr>
              <a:xfrm>
                <a:off x="11027439" y="3211758"/>
                <a:ext cx="0" cy="540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3" name="Connecteur droit 101">
                <a:extLst>
                  <a:ext uri="{FF2B5EF4-FFF2-40B4-BE49-F238E27FC236}">
                    <a16:creationId xmlns:a16="http://schemas.microsoft.com/office/drawing/2014/main" id="{F3E81F4D-FB34-42CD-B997-FE37F32B468E}"/>
                  </a:ext>
                </a:extLst>
              </p:cNvPr>
              <p:cNvCxnSpPr/>
              <p:nvPr/>
            </p:nvCxnSpPr>
            <p:spPr>
              <a:xfrm>
                <a:off x="11403531" y="3210604"/>
                <a:ext cx="0" cy="540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4" name="Connecteur droit 102">
                <a:extLst>
                  <a:ext uri="{FF2B5EF4-FFF2-40B4-BE49-F238E27FC236}">
                    <a16:creationId xmlns:a16="http://schemas.microsoft.com/office/drawing/2014/main" id="{57F997A5-068E-42DB-9FD7-AD4CD3DDC0C0}"/>
                  </a:ext>
                </a:extLst>
              </p:cNvPr>
              <p:cNvCxnSpPr/>
              <p:nvPr/>
            </p:nvCxnSpPr>
            <p:spPr>
              <a:xfrm>
                <a:off x="9418226" y="1821661"/>
                <a:ext cx="7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5" name="Connecteur droit 103">
                <a:extLst>
                  <a:ext uri="{FF2B5EF4-FFF2-40B4-BE49-F238E27FC236}">
                    <a16:creationId xmlns:a16="http://schemas.microsoft.com/office/drawing/2014/main" id="{7B078E7C-AB96-41B3-9516-ED8793792A81}"/>
                  </a:ext>
                </a:extLst>
              </p:cNvPr>
              <p:cNvCxnSpPr/>
              <p:nvPr/>
            </p:nvCxnSpPr>
            <p:spPr>
              <a:xfrm>
                <a:off x="9418226" y="1975317"/>
                <a:ext cx="7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upe 110">
              <a:extLst>
                <a:ext uri="{FF2B5EF4-FFF2-40B4-BE49-F238E27FC236}">
                  <a16:creationId xmlns:a16="http://schemas.microsoft.com/office/drawing/2014/main" id="{1BF0CEEA-1AA6-4853-A362-F83CBF686D4F}"/>
                </a:ext>
              </a:extLst>
            </p:cNvPr>
            <p:cNvGrpSpPr/>
            <p:nvPr/>
          </p:nvGrpSpPr>
          <p:grpSpPr>
            <a:xfrm>
              <a:off x="9248893" y="1582959"/>
              <a:ext cx="2233185" cy="1838753"/>
              <a:chOff x="9248893" y="1582959"/>
              <a:chExt cx="2233185" cy="1838753"/>
            </a:xfrm>
          </p:grpSpPr>
          <p:sp>
            <p:nvSpPr>
              <p:cNvPr id="60" name="ZoneTexte 70">
                <a:extLst>
                  <a:ext uri="{FF2B5EF4-FFF2-40B4-BE49-F238E27FC236}">
                    <a16:creationId xmlns:a16="http://schemas.microsoft.com/office/drawing/2014/main" id="{351A626A-1D38-4230-808C-F02CEC44149B}"/>
                  </a:ext>
                </a:extLst>
              </p:cNvPr>
              <p:cNvSpPr txBox="1"/>
              <p:nvPr/>
            </p:nvSpPr>
            <p:spPr>
              <a:xfrm>
                <a:off x="9248893" y="1892433"/>
                <a:ext cx="175270" cy="169277"/>
              </a:xfrm>
              <a:prstGeom prst="rect">
                <a:avLst/>
              </a:prstGeom>
              <a:noFill/>
            </p:spPr>
            <p:txBody>
              <a:bodyPr wrap="none" lIns="0" tIns="0" rIns="18000" bIns="0" rtlCol="0">
                <a:spAutoFit/>
              </a:bodyPr>
              <a:lstStyle/>
              <a:p>
                <a:pPr algn="r"/>
                <a:r>
                  <a:rPr lang="en-CA" sz="1100" dirty="0">
                    <a:solidFill>
                      <a:schemeClr val="tx1">
                        <a:lumMod val="75000"/>
                        <a:lumOff val="25000"/>
                      </a:schemeClr>
                    </a:solidFill>
                  </a:rPr>
                  <a:t>16</a:t>
                </a:r>
              </a:p>
            </p:txBody>
          </p:sp>
          <p:sp>
            <p:nvSpPr>
              <p:cNvPr id="61" name="ZoneTexte 71">
                <a:extLst>
                  <a:ext uri="{FF2B5EF4-FFF2-40B4-BE49-F238E27FC236}">
                    <a16:creationId xmlns:a16="http://schemas.microsoft.com/office/drawing/2014/main" id="{A927EF01-6148-458A-B7B9-3A8F5DF51B2F}"/>
                  </a:ext>
                </a:extLst>
              </p:cNvPr>
              <p:cNvSpPr txBox="1"/>
              <p:nvPr/>
            </p:nvSpPr>
            <p:spPr>
              <a:xfrm>
                <a:off x="9248893" y="2048783"/>
                <a:ext cx="175270" cy="169277"/>
              </a:xfrm>
              <a:prstGeom prst="rect">
                <a:avLst/>
              </a:prstGeom>
              <a:noFill/>
            </p:spPr>
            <p:txBody>
              <a:bodyPr wrap="none" lIns="0" tIns="0" rIns="18000" bIns="0" rtlCol="0">
                <a:spAutoFit/>
              </a:bodyPr>
              <a:lstStyle/>
              <a:p>
                <a:pPr algn="r"/>
                <a:r>
                  <a:rPr lang="en-CA" sz="1100" dirty="0">
                    <a:solidFill>
                      <a:schemeClr val="tx1">
                        <a:lumMod val="75000"/>
                        <a:lumOff val="25000"/>
                      </a:schemeClr>
                    </a:solidFill>
                  </a:rPr>
                  <a:t>14</a:t>
                </a:r>
              </a:p>
            </p:txBody>
          </p:sp>
          <p:sp>
            <p:nvSpPr>
              <p:cNvPr id="62" name="ZoneTexte 72">
                <a:extLst>
                  <a:ext uri="{FF2B5EF4-FFF2-40B4-BE49-F238E27FC236}">
                    <a16:creationId xmlns:a16="http://schemas.microsoft.com/office/drawing/2014/main" id="{1A02ADBF-F2D2-4E34-B1F4-2FA1431C8D95}"/>
                  </a:ext>
                </a:extLst>
              </p:cNvPr>
              <p:cNvSpPr txBox="1"/>
              <p:nvPr/>
            </p:nvSpPr>
            <p:spPr>
              <a:xfrm>
                <a:off x="9248893" y="2196578"/>
                <a:ext cx="175270" cy="169277"/>
              </a:xfrm>
              <a:prstGeom prst="rect">
                <a:avLst/>
              </a:prstGeom>
              <a:noFill/>
            </p:spPr>
            <p:txBody>
              <a:bodyPr wrap="none" lIns="0" tIns="0" rIns="18000" bIns="0" rtlCol="0">
                <a:spAutoFit/>
              </a:bodyPr>
              <a:lstStyle/>
              <a:p>
                <a:pPr algn="r"/>
                <a:r>
                  <a:rPr lang="en-CA" sz="1100" dirty="0">
                    <a:solidFill>
                      <a:schemeClr val="tx1">
                        <a:lumMod val="75000"/>
                        <a:lumOff val="25000"/>
                      </a:schemeClr>
                    </a:solidFill>
                  </a:rPr>
                  <a:t>12</a:t>
                </a:r>
              </a:p>
            </p:txBody>
          </p:sp>
          <p:sp>
            <p:nvSpPr>
              <p:cNvPr id="63" name="ZoneTexte 73">
                <a:extLst>
                  <a:ext uri="{FF2B5EF4-FFF2-40B4-BE49-F238E27FC236}">
                    <a16:creationId xmlns:a16="http://schemas.microsoft.com/office/drawing/2014/main" id="{0BB7B19F-09CE-44F6-8E1A-DC836E7CE2FD}"/>
                  </a:ext>
                </a:extLst>
              </p:cNvPr>
              <p:cNvSpPr txBox="1"/>
              <p:nvPr/>
            </p:nvSpPr>
            <p:spPr>
              <a:xfrm>
                <a:off x="9248893" y="2352928"/>
                <a:ext cx="175270" cy="169277"/>
              </a:xfrm>
              <a:prstGeom prst="rect">
                <a:avLst/>
              </a:prstGeom>
              <a:noFill/>
            </p:spPr>
            <p:txBody>
              <a:bodyPr wrap="none" lIns="0" tIns="0" rIns="18000" bIns="0" rtlCol="0">
                <a:spAutoFit/>
              </a:bodyPr>
              <a:lstStyle/>
              <a:p>
                <a:pPr algn="r"/>
                <a:r>
                  <a:rPr lang="en-CA" sz="1100" dirty="0">
                    <a:solidFill>
                      <a:schemeClr val="tx1">
                        <a:lumMod val="75000"/>
                        <a:lumOff val="25000"/>
                      </a:schemeClr>
                    </a:solidFill>
                  </a:rPr>
                  <a:t>10</a:t>
                </a:r>
              </a:p>
            </p:txBody>
          </p:sp>
          <p:sp>
            <p:nvSpPr>
              <p:cNvPr id="64" name="ZoneTexte 74">
                <a:extLst>
                  <a:ext uri="{FF2B5EF4-FFF2-40B4-BE49-F238E27FC236}">
                    <a16:creationId xmlns:a16="http://schemas.microsoft.com/office/drawing/2014/main" id="{ABF643FB-74AB-41B4-BA82-9D13D98F2237}"/>
                  </a:ext>
                </a:extLst>
              </p:cNvPr>
              <p:cNvSpPr txBox="1"/>
              <p:nvPr/>
            </p:nvSpPr>
            <p:spPr>
              <a:xfrm>
                <a:off x="9327440" y="2509649"/>
                <a:ext cx="96723" cy="169277"/>
              </a:xfrm>
              <a:prstGeom prst="rect">
                <a:avLst/>
              </a:prstGeom>
              <a:noFill/>
            </p:spPr>
            <p:txBody>
              <a:bodyPr wrap="none" lIns="0" tIns="0" rIns="18000" bIns="0" rtlCol="0">
                <a:spAutoFit/>
              </a:bodyPr>
              <a:lstStyle/>
              <a:p>
                <a:pPr algn="r"/>
                <a:r>
                  <a:rPr lang="en-CA" sz="1100" dirty="0">
                    <a:solidFill>
                      <a:schemeClr val="tx1">
                        <a:lumMod val="75000"/>
                        <a:lumOff val="25000"/>
                      </a:schemeClr>
                    </a:solidFill>
                  </a:rPr>
                  <a:t>8</a:t>
                </a:r>
              </a:p>
            </p:txBody>
          </p:sp>
          <p:sp>
            <p:nvSpPr>
              <p:cNvPr id="65" name="ZoneTexte 75">
                <a:extLst>
                  <a:ext uri="{FF2B5EF4-FFF2-40B4-BE49-F238E27FC236}">
                    <a16:creationId xmlns:a16="http://schemas.microsoft.com/office/drawing/2014/main" id="{F137F61E-A594-4A67-8542-EB0EF1732E80}"/>
                  </a:ext>
                </a:extLst>
              </p:cNvPr>
              <p:cNvSpPr txBox="1"/>
              <p:nvPr/>
            </p:nvSpPr>
            <p:spPr>
              <a:xfrm>
                <a:off x="9327440" y="2671861"/>
                <a:ext cx="96723" cy="169277"/>
              </a:xfrm>
              <a:prstGeom prst="rect">
                <a:avLst/>
              </a:prstGeom>
              <a:noFill/>
            </p:spPr>
            <p:txBody>
              <a:bodyPr wrap="none" lIns="0" tIns="0" rIns="18000" bIns="0" rtlCol="0">
                <a:spAutoFit/>
              </a:bodyPr>
              <a:lstStyle/>
              <a:p>
                <a:pPr algn="r"/>
                <a:r>
                  <a:rPr lang="en-CA" sz="1100" dirty="0">
                    <a:solidFill>
                      <a:schemeClr val="tx1">
                        <a:lumMod val="75000"/>
                        <a:lumOff val="25000"/>
                      </a:schemeClr>
                    </a:solidFill>
                  </a:rPr>
                  <a:t>6</a:t>
                </a:r>
              </a:p>
            </p:txBody>
          </p:sp>
          <p:sp>
            <p:nvSpPr>
              <p:cNvPr id="66" name="ZoneTexte 76">
                <a:extLst>
                  <a:ext uri="{FF2B5EF4-FFF2-40B4-BE49-F238E27FC236}">
                    <a16:creationId xmlns:a16="http://schemas.microsoft.com/office/drawing/2014/main" id="{7B3E68CB-F08C-4248-AF8C-9D056020A7F1}"/>
                  </a:ext>
                </a:extLst>
              </p:cNvPr>
              <p:cNvSpPr txBox="1"/>
              <p:nvPr/>
            </p:nvSpPr>
            <p:spPr>
              <a:xfrm>
                <a:off x="9327440" y="2830104"/>
                <a:ext cx="96723" cy="169277"/>
              </a:xfrm>
              <a:prstGeom prst="rect">
                <a:avLst/>
              </a:prstGeom>
              <a:noFill/>
            </p:spPr>
            <p:txBody>
              <a:bodyPr wrap="none" lIns="0" tIns="0" rIns="18000" bIns="0" rtlCol="0">
                <a:spAutoFit/>
              </a:bodyPr>
              <a:lstStyle/>
              <a:p>
                <a:pPr algn="r"/>
                <a:r>
                  <a:rPr lang="en-CA" sz="1100" dirty="0">
                    <a:solidFill>
                      <a:schemeClr val="tx1">
                        <a:lumMod val="75000"/>
                        <a:lumOff val="25000"/>
                      </a:schemeClr>
                    </a:solidFill>
                  </a:rPr>
                  <a:t>4</a:t>
                </a:r>
              </a:p>
            </p:txBody>
          </p:sp>
          <p:sp>
            <p:nvSpPr>
              <p:cNvPr id="67" name="ZoneTexte 77">
                <a:extLst>
                  <a:ext uri="{FF2B5EF4-FFF2-40B4-BE49-F238E27FC236}">
                    <a16:creationId xmlns:a16="http://schemas.microsoft.com/office/drawing/2014/main" id="{1BC0B637-4536-4902-9408-3D1B7915ACCD}"/>
                  </a:ext>
                </a:extLst>
              </p:cNvPr>
              <p:cNvSpPr txBox="1"/>
              <p:nvPr/>
            </p:nvSpPr>
            <p:spPr>
              <a:xfrm>
                <a:off x="9327440" y="2977661"/>
                <a:ext cx="96723" cy="169277"/>
              </a:xfrm>
              <a:prstGeom prst="rect">
                <a:avLst/>
              </a:prstGeom>
              <a:noFill/>
            </p:spPr>
            <p:txBody>
              <a:bodyPr wrap="none" lIns="0" tIns="0" rIns="18000" bIns="0" rtlCol="0">
                <a:spAutoFit/>
              </a:bodyPr>
              <a:lstStyle/>
              <a:p>
                <a:pPr algn="r"/>
                <a:r>
                  <a:rPr lang="en-CA" sz="1100" dirty="0">
                    <a:solidFill>
                      <a:schemeClr val="tx1">
                        <a:lumMod val="75000"/>
                        <a:lumOff val="25000"/>
                      </a:schemeClr>
                    </a:solidFill>
                  </a:rPr>
                  <a:t>2</a:t>
                </a:r>
              </a:p>
            </p:txBody>
          </p:sp>
          <p:sp>
            <p:nvSpPr>
              <p:cNvPr id="68" name="ZoneTexte 78">
                <a:extLst>
                  <a:ext uri="{FF2B5EF4-FFF2-40B4-BE49-F238E27FC236}">
                    <a16:creationId xmlns:a16="http://schemas.microsoft.com/office/drawing/2014/main" id="{0DBC5EC2-4EF8-4EEB-8618-259F6570FC51}"/>
                  </a:ext>
                </a:extLst>
              </p:cNvPr>
              <p:cNvSpPr txBox="1"/>
              <p:nvPr/>
            </p:nvSpPr>
            <p:spPr>
              <a:xfrm>
                <a:off x="9327440" y="3122255"/>
                <a:ext cx="96723" cy="169277"/>
              </a:xfrm>
              <a:prstGeom prst="rect">
                <a:avLst/>
              </a:prstGeom>
              <a:noFill/>
            </p:spPr>
            <p:txBody>
              <a:bodyPr wrap="none" lIns="0" tIns="0" rIns="18000" bIns="0" rtlCol="0">
                <a:spAutoFit/>
              </a:bodyPr>
              <a:lstStyle/>
              <a:p>
                <a:pPr algn="r"/>
                <a:r>
                  <a:rPr lang="en-CA" sz="1100" dirty="0">
                    <a:solidFill>
                      <a:schemeClr val="tx1">
                        <a:lumMod val="75000"/>
                        <a:lumOff val="25000"/>
                      </a:schemeClr>
                    </a:solidFill>
                  </a:rPr>
                  <a:t>0</a:t>
                </a:r>
              </a:p>
            </p:txBody>
          </p:sp>
          <p:sp>
            <p:nvSpPr>
              <p:cNvPr id="69" name="ZoneTexte 79">
                <a:extLst>
                  <a:ext uri="{FF2B5EF4-FFF2-40B4-BE49-F238E27FC236}">
                    <a16:creationId xmlns:a16="http://schemas.microsoft.com/office/drawing/2014/main" id="{79717A90-D34D-494D-A3B0-22C19D451138}"/>
                  </a:ext>
                </a:extLst>
              </p:cNvPr>
              <p:cNvSpPr txBox="1"/>
              <p:nvPr/>
            </p:nvSpPr>
            <p:spPr>
              <a:xfrm>
                <a:off x="9417052" y="3252323"/>
                <a:ext cx="157094" cy="169277"/>
              </a:xfrm>
              <a:prstGeom prst="rect">
                <a:avLst/>
              </a:prstGeom>
              <a:noFill/>
            </p:spPr>
            <p:txBody>
              <a:bodyPr wrap="none" lIns="0" tIns="0" rIns="0" bIns="0" rtlCol="0">
                <a:spAutoFit/>
              </a:bodyPr>
              <a:lstStyle/>
              <a:p>
                <a:pPr algn="ctr"/>
                <a:r>
                  <a:rPr lang="en-CA" sz="1100" dirty="0">
                    <a:solidFill>
                      <a:schemeClr val="tx1">
                        <a:lumMod val="75000"/>
                        <a:lumOff val="25000"/>
                      </a:schemeClr>
                    </a:solidFill>
                  </a:rPr>
                  <a:t>55</a:t>
                </a:r>
              </a:p>
            </p:txBody>
          </p:sp>
          <p:sp>
            <p:nvSpPr>
              <p:cNvPr id="70" name="ZoneTexte 80">
                <a:extLst>
                  <a:ext uri="{FF2B5EF4-FFF2-40B4-BE49-F238E27FC236}">
                    <a16:creationId xmlns:a16="http://schemas.microsoft.com/office/drawing/2014/main" id="{E3B8D427-9B5A-4F68-A2CA-9AABE27866A7}"/>
                  </a:ext>
                </a:extLst>
              </p:cNvPr>
              <p:cNvSpPr txBox="1"/>
              <p:nvPr/>
            </p:nvSpPr>
            <p:spPr>
              <a:xfrm>
                <a:off x="9804072" y="3252435"/>
                <a:ext cx="157094" cy="169277"/>
              </a:xfrm>
              <a:prstGeom prst="rect">
                <a:avLst/>
              </a:prstGeom>
              <a:noFill/>
            </p:spPr>
            <p:txBody>
              <a:bodyPr wrap="none" lIns="0" tIns="0" rIns="0" bIns="0" rtlCol="0">
                <a:spAutoFit/>
              </a:bodyPr>
              <a:lstStyle/>
              <a:p>
                <a:pPr algn="ctr"/>
                <a:r>
                  <a:rPr lang="en-CA" sz="1100" dirty="0">
                    <a:solidFill>
                      <a:schemeClr val="tx1">
                        <a:lumMod val="75000"/>
                        <a:lumOff val="25000"/>
                      </a:schemeClr>
                    </a:solidFill>
                  </a:rPr>
                  <a:t>60</a:t>
                </a:r>
              </a:p>
            </p:txBody>
          </p:sp>
          <p:sp>
            <p:nvSpPr>
              <p:cNvPr id="71" name="ZoneTexte 81">
                <a:extLst>
                  <a:ext uri="{FF2B5EF4-FFF2-40B4-BE49-F238E27FC236}">
                    <a16:creationId xmlns:a16="http://schemas.microsoft.com/office/drawing/2014/main" id="{BC38331B-7B95-40ED-8C23-DE1B9266474E}"/>
                  </a:ext>
                </a:extLst>
              </p:cNvPr>
              <p:cNvSpPr txBox="1"/>
              <p:nvPr/>
            </p:nvSpPr>
            <p:spPr>
              <a:xfrm>
                <a:off x="10180454" y="3251846"/>
                <a:ext cx="157094" cy="169277"/>
              </a:xfrm>
              <a:prstGeom prst="rect">
                <a:avLst/>
              </a:prstGeom>
              <a:noFill/>
            </p:spPr>
            <p:txBody>
              <a:bodyPr wrap="none" lIns="0" tIns="0" rIns="0" bIns="0" rtlCol="0">
                <a:spAutoFit/>
              </a:bodyPr>
              <a:lstStyle/>
              <a:p>
                <a:pPr algn="ctr"/>
                <a:r>
                  <a:rPr lang="en-CA" sz="1100" dirty="0">
                    <a:solidFill>
                      <a:schemeClr val="tx1">
                        <a:lumMod val="75000"/>
                        <a:lumOff val="25000"/>
                      </a:schemeClr>
                    </a:solidFill>
                  </a:rPr>
                  <a:t>65</a:t>
                </a:r>
              </a:p>
            </p:txBody>
          </p:sp>
          <p:sp>
            <p:nvSpPr>
              <p:cNvPr id="72" name="ZoneTexte 82">
                <a:extLst>
                  <a:ext uri="{FF2B5EF4-FFF2-40B4-BE49-F238E27FC236}">
                    <a16:creationId xmlns:a16="http://schemas.microsoft.com/office/drawing/2014/main" id="{A68F9B5C-11A3-44ED-AACB-90214E9B72BD}"/>
                  </a:ext>
                </a:extLst>
              </p:cNvPr>
              <p:cNvSpPr txBox="1"/>
              <p:nvPr/>
            </p:nvSpPr>
            <p:spPr>
              <a:xfrm>
                <a:off x="10566910" y="3251558"/>
                <a:ext cx="157094" cy="169277"/>
              </a:xfrm>
              <a:prstGeom prst="rect">
                <a:avLst/>
              </a:prstGeom>
              <a:noFill/>
            </p:spPr>
            <p:txBody>
              <a:bodyPr wrap="none" lIns="0" tIns="0" rIns="0" bIns="0" rtlCol="0">
                <a:spAutoFit/>
              </a:bodyPr>
              <a:lstStyle/>
              <a:p>
                <a:pPr algn="ctr"/>
                <a:r>
                  <a:rPr lang="en-CA" sz="1100" dirty="0">
                    <a:solidFill>
                      <a:schemeClr val="tx1">
                        <a:lumMod val="75000"/>
                        <a:lumOff val="25000"/>
                      </a:schemeClr>
                    </a:solidFill>
                  </a:rPr>
                  <a:t>70</a:t>
                </a:r>
              </a:p>
            </p:txBody>
          </p:sp>
          <p:sp>
            <p:nvSpPr>
              <p:cNvPr id="73" name="ZoneTexte 83">
                <a:extLst>
                  <a:ext uri="{FF2B5EF4-FFF2-40B4-BE49-F238E27FC236}">
                    <a16:creationId xmlns:a16="http://schemas.microsoft.com/office/drawing/2014/main" id="{B9B8691D-09A3-4280-93B5-13124EA48782}"/>
                  </a:ext>
                </a:extLst>
              </p:cNvPr>
              <p:cNvSpPr txBox="1"/>
              <p:nvPr/>
            </p:nvSpPr>
            <p:spPr>
              <a:xfrm>
                <a:off x="10948891" y="3250981"/>
                <a:ext cx="157094" cy="169277"/>
              </a:xfrm>
              <a:prstGeom prst="rect">
                <a:avLst/>
              </a:prstGeom>
              <a:noFill/>
            </p:spPr>
            <p:txBody>
              <a:bodyPr wrap="none" lIns="0" tIns="0" rIns="0" bIns="0" rtlCol="0">
                <a:spAutoFit/>
              </a:bodyPr>
              <a:lstStyle/>
              <a:p>
                <a:pPr algn="ctr"/>
                <a:r>
                  <a:rPr lang="en-CA" sz="1100" dirty="0">
                    <a:solidFill>
                      <a:schemeClr val="tx1">
                        <a:lumMod val="75000"/>
                        <a:lumOff val="25000"/>
                      </a:schemeClr>
                    </a:solidFill>
                  </a:rPr>
                  <a:t>75</a:t>
                </a:r>
              </a:p>
            </p:txBody>
          </p:sp>
          <p:sp>
            <p:nvSpPr>
              <p:cNvPr id="74" name="ZoneTexte 84">
                <a:extLst>
                  <a:ext uri="{FF2B5EF4-FFF2-40B4-BE49-F238E27FC236}">
                    <a16:creationId xmlns:a16="http://schemas.microsoft.com/office/drawing/2014/main" id="{E1E1D9FC-DF91-4E26-A9AD-6ECDAE9BFEF6}"/>
                  </a:ext>
                </a:extLst>
              </p:cNvPr>
              <p:cNvSpPr txBox="1"/>
              <p:nvPr/>
            </p:nvSpPr>
            <p:spPr>
              <a:xfrm>
                <a:off x="11324984" y="3249827"/>
                <a:ext cx="157094" cy="169277"/>
              </a:xfrm>
              <a:prstGeom prst="rect">
                <a:avLst/>
              </a:prstGeom>
              <a:noFill/>
            </p:spPr>
            <p:txBody>
              <a:bodyPr wrap="none" lIns="0" tIns="0" rIns="0" bIns="0" rtlCol="0">
                <a:spAutoFit/>
              </a:bodyPr>
              <a:lstStyle/>
              <a:p>
                <a:pPr algn="ctr"/>
                <a:r>
                  <a:rPr lang="en-CA" sz="1100" dirty="0">
                    <a:solidFill>
                      <a:schemeClr val="tx1">
                        <a:lumMod val="75000"/>
                        <a:lumOff val="25000"/>
                      </a:schemeClr>
                    </a:solidFill>
                  </a:rPr>
                  <a:t>80</a:t>
                </a:r>
              </a:p>
            </p:txBody>
          </p:sp>
          <p:sp>
            <p:nvSpPr>
              <p:cNvPr id="75" name="ZoneTexte 107">
                <a:extLst>
                  <a:ext uri="{FF2B5EF4-FFF2-40B4-BE49-F238E27FC236}">
                    <a16:creationId xmlns:a16="http://schemas.microsoft.com/office/drawing/2014/main" id="{CB5275D0-6405-4004-A2D7-693949FE5354}"/>
                  </a:ext>
                </a:extLst>
              </p:cNvPr>
              <p:cNvSpPr txBox="1"/>
              <p:nvPr/>
            </p:nvSpPr>
            <p:spPr>
              <a:xfrm>
                <a:off x="9251373" y="1582959"/>
                <a:ext cx="175270" cy="169277"/>
              </a:xfrm>
              <a:prstGeom prst="rect">
                <a:avLst/>
              </a:prstGeom>
              <a:noFill/>
            </p:spPr>
            <p:txBody>
              <a:bodyPr wrap="none" lIns="0" tIns="0" rIns="18000" bIns="0" rtlCol="0">
                <a:spAutoFit/>
              </a:bodyPr>
              <a:lstStyle/>
              <a:p>
                <a:pPr algn="r"/>
                <a:r>
                  <a:rPr lang="en-CA" sz="1100" dirty="0">
                    <a:solidFill>
                      <a:schemeClr val="tx1">
                        <a:lumMod val="75000"/>
                        <a:lumOff val="25000"/>
                      </a:schemeClr>
                    </a:solidFill>
                  </a:rPr>
                  <a:t>20</a:t>
                </a:r>
              </a:p>
            </p:txBody>
          </p:sp>
          <p:sp>
            <p:nvSpPr>
              <p:cNvPr id="76" name="ZoneTexte 108">
                <a:extLst>
                  <a:ext uri="{FF2B5EF4-FFF2-40B4-BE49-F238E27FC236}">
                    <a16:creationId xmlns:a16="http://schemas.microsoft.com/office/drawing/2014/main" id="{3E59AD39-682A-40DE-8B5D-7A9C9870507C}"/>
                  </a:ext>
                </a:extLst>
              </p:cNvPr>
              <p:cNvSpPr txBox="1"/>
              <p:nvPr/>
            </p:nvSpPr>
            <p:spPr>
              <a:xfrm>
                <a:off x="9251373" y="1739309"/>
                <a:ext cx="175270" cy="169277"/>
              </a:xfrm>
              <a:prstGeom prst="rect">
                <a:avLst/>
              </a:prstGeom>
              <a:noFill/>
            </p:spPr>
            <p:txBody>
              <a:bodyPr wrap="none" lIns="0" tIns="0" rIns="18000" bIns="0" rtlCol="0">
                <a:spAutoFit/>
              </a:bodyPr>
              <a:lstStyle/>
              <a:p>
                <a:pPr algn="r"/>
                <a:r>
                  <a:rPr lang="en-CA" sz="1100" dirty="0">
                    <a:solidFill>
                      <a:schemeClr val="tx1">
                        <a:lumMod val="75000"/>
                        <a:lumOff val="25000"/>
                      </a:schemeClr>
                    </a:solidFill>
                  </a:rPr>
                  <a:t>18</a:t>
                </a:r>
              </a:p>
            </p:txBody>
          </p:sp>
        </p:grpSp>
        <p:sp>
          <p:nvSpPr>
            <p:cNvPr id="58" name="Forme libre 64">
              <a:extLst>
                <a:ext uri="{FF2B5EF4-FFF2-40B4-BE49-F238E27FC236}">
                  <a16:creationId xmlns:a16="http://schemas.microsoft.com/office/drawing/2014/main" id="{FAE7E729-3412-4538-9984-966EA5F8C47F}"/>
                </a:ext>
              </a:extLst>
            </p:cNvPr>
            <p:cNvSpPr/>
            <p:nvPr/>
          </p:nvSpPr>
          <p:spPr>
            <a:xfrm>
              <a:off x="9489738" y="1839440"/>
              <a:ext cx="1905136" cy="782568"/>
            </a:xfrm>
            <a:custGeom>
              <a:avLst/>
              <a:gdLst>
                <a:gd name="connsiteX0" fmla="*/ 0 w 1927578"/>
                <a:gd name="connsiteY0" fmla="*/ 11419 h 795997"/>
                <a:gd name="connsiteX1" fmla="*/ 107244 w 1927578"/>
                <a:gd name="connsiteY1" fmla="*/ 39641 h 795997"/>
                <a:gd name="connsiteX2" fmla="*/ 158044 w 1927578"/>
                <a:gd name="connsiteY2" fmla="*/ 130 h 795997"/>
                <a:gd name="connsiteX3" fmla="*/ 245533 w 1927578"/>
                <a:gd name="connsiteY3" fmla="*/ 28353 h 795997"/>
                <a:gd name="connsiteX4" fmla="*/ 318911 w 1927578"/>
                <a:gd name="connsiteY4" fmla="*/ 67864 h 795997"/>
                <a:gd name="connsiteX5" fmla="*/ 395111 w 1927578"/>
                <a:gd name="connsiteY5" fmla="*/ 96086 h 795997"/>
                <a:gd name="connsiteX6" fmla="*/ 493889 w 1927578"/>
                <a:gd name="connsiteY6" fmla="*/ 127130 h 795997"/>
                <a:gd name="connsiteX7" fmla="*/ 544689 w 1927578"/>
                <a:gd name="connsiteY7" fmla="*/ 115841 h 795997"/>
                <a:gd name="connsiteX8" fmla="*/ 649111 w 1927578"/>
                <a:gd name="connsiteY8" fmla="*/ 163819 h 795997"/>
                <a:gd name="connsiteX9" fmla="*/ 691444 w 1927578"/>
                <a:gd name="connsiteY9" fmla="*/ 160997 h 795997"/>
                <a:gd name="connsiteX10" fmla="*/ 762000 w 1927578"/>
                <a:gd name="connsiteY10" fmla="*/ 183575 h 795997"/>
                <a:gd name="connsiteX11" fmla="*/ 832556 w 1927578"/>
                <a:gd name="connsiteY11" fmla="*/ 194864 h 795997"/>
                <a:gd name="connsiteX12" fmla="*/ 917222 w 1927578"/>
                <a:gd name="connsiteY12" fmla="*/ 245664 h 795997"/>
                <a:gd name="connsiteX13" fmla="*/ 1001889 w 1927578"/>
                <a:gd name="connsiteY13" fmla="*/ 310575 h 795997"/>
                <a:gd name="connsiteX14" fmla="*/ 1072444 w 1927578"/>
                <a:gd name="connsiteY14" fmla="*/ 338797 h 795997"/>
                <a:gd name="connsiteX15" fmla="*/ 1151467 w 1927578"/>
                <a:gd name="connsiteY15" fmla="*/ 383953 h 795997"/>
                <a:gd name="connsiteX16" fmla="*/ 1238956 w 1927578"/>
                <a:gd name="connsiteY16" fmla="*/ 417819 h 795997"/>
                <a:gd name="connsiteX17" fmla="*/ 1309511 w 1927578"/>
                <a:gd name="connsiteY17" fmla="*/ 477086 h 795997"/>
                <a:gd name="connsiteX18" fmla="*/ 1368778 w 1927578"/>
                <a:gd name="connsiteY18" fmla="*/ 522241 h 795997"/>
                <a:gd name="connsiteX19" fmla="*/ 1464733 w 1927578"/>
                <a:gd name="connsiteY19" fmla="*/ 550464 h 795997"/>
                <a:gd name="connsiteX20" fmla="*/ 1543756 w 1927578"/>
                <a:gd name="connsiteY20" fmla="*/ 598441 h 795997"/>
                <a:gd name="connsiteX21" fmla="*/ 1605844 w 1927578"/>
                <a:gd name="connsiteY21" fmla="*/ 632308 h 795997"/>
                <a:gd name="connsiteX22" fmla="*/ 1690511 w 1927578"/>
                <a:gd name="connsiteY22" fmla="*/ 700041 h 795997"/>
                <a:gd name="connsiteX23" fmla="*/ 1775178 w 1927578"/>
                <a:gd name="connsiteY23" fmla="*/ 742375 h 795997"/>
                <a:gd name="connsiteX24" fmla="*/ 1828800 w 1927578"/>
                <a:gd name="connsiteY24" fmla="*/ 767775 h 795997"/>
                <a:gd name="connsiteX25" fmla="*/ 1927578 w 1927578"/>
                <a:gd name="connsiteY25" fmla="*/ 795997 h 795997"/>
                <a:gd name="connsiteX0" fmla="*/ 0 w 1927578"/>
                <a:gd name="connsiteY0" fmla="*/ 11947 h 796525"/>
                <a:gd name="connsiteX1" fmla="*/ 81844 w 1927578"/>
                <a:gd name="connsiteY1" fmla="*/ 57102 h 796525"/>
                <a:gd name="connsiteX2" fmla="*/ 158044 w 1927578"/>
                <a:gd name="connsiteY2" fmla="*/ 658 h 796525"/>
                <a:gd name="connsiteX3" fmla="*/ 245533 w 1927578"/>
                <a:gd name="connsiteY3" fmla="*/ 28881 h 796525"/>
                <a:gd name="connsiteX4" fmla="*/ 318911 w 1927578"/>
                <a:gd name="connsiteY4" fmla="*/ 68392 h 796525"/>
                <a:gd name="connsiteX5" fmla="*/ 395111 w 1927578"/>
                <a:gd name="connsiteY5" fmla="*/ 96614 h 796525"/>
                <a:gd name="connsiteX6" fmla="*/ 493889 w 1927578"/>
                <a:gd name="connsiteY6" fmla="*/ 127658 h 796525"/>
                <a:gd name="connsiteX7" fmla="*/ 544689 w 1927578"/>
                <a:gd name="connsiteY7" fmla="*/ 116369 h 796525"/>
                <a:gd name="connsiteX8" fmla="*/ 649111 w 1927578"/>
                <a:gd name="connsiteY8" fmla="*/ 164347 h 796525"/>
                <a:gd name="connsiteX9" fmla="*/ 691444 w 1927578"/>
                <a:gd name="connsiteY9" fmla="*/ 161525 h 796525"/>
                <a:gd name="connsiteX10" fmla="*/ 762000 w 1927578"/>
                <a:gd name="connsiteY10" fmla="*/ 184103 h 796525"/>
                <a:gd name="connsiteX11" fmla="*/ 832556 w 1927578"/>
                <a:gd name="connsiteY11" fmla="*/ 195392 h 796525"/>
                <a:gd name="connsiteX12" fmla="*/ 917222 w 1927578"/>
                <a:gd name="connsiteY12" fmla="*/ 246192 h 796525"/>
                <a:gd name="connsiteX13" fmla="*/ 1001889 w 1927578"/>
                <a:gd name="connsiteY13" fmla="*/ 311103 h 796525"/>
                <a:gd name="connsiteX14" fmla="*/ 1072444 w 1927578"/>
                <a:gd name="connsiteY14" fmla="*/ 339325 h 796525"/>
                <a:gd name="connsiteX15" fmla="*/ 1151467 w 1927578"/>
                <a:gd name="connsiteY15" fmla="*/ 384481 h 796525"/>
                <a:gd name="connsiteX16" fmla="*/ 1238956 w 1927578"/>
                <a:gd name="connsiteY16" fmla="*/ 418347 h 796525"/>
                <a:gd name="connsiteX17" fmla="*/ 1309511 w 1927578"/>
                <a:gd name="connsiteY17" fmla="*/ 477614 h 796525"/>
                <a:gd name="connsiteX18" fmla="*/ 1368778 w 1927578"/>
                <a:gd name="connsiteY18" fmla="*/ 522769 h 796525"/>
                <a:gd name="connsiteX19" fmla="*/ 1464733 w 1927578"/>
                <a:gd name="connsiteY19" fmla="*/ 550992 h 796525"/>
                <a:gd name="connsiteX20" fmla="*/ 1543756 w 1927578"/>
                <a:gd name="connsiteY20" fmla="*/ 598969 h 796525"/>
                <a:gd name="connsiteX21" fmla="*/ 1605844 w 1927578"/>
                <a:gd name="connsiteY21" fmla="*/ 632836 h 796525"/>
                <a:gd name="connsiteX22" fmla="*/ 1690511 w 1927578"/>
                <a:gd name="connsiteY22" fmla="*/ 700569 h 796525"/>
                <a:gd name="connsiteX23" fmla="*/ 1775178 w 1927578"/>
                <a:gd name="connsiteY23" fmla="*/ 742903 h 796525"/>
                <a:gd name="connsiteX24" fmla="*/ 1828800 w 1927578"/>
                <a:gd name="connsiteY24" fmla="*/ 768303 h 796525"/>
                <a:gd name="connsiteX25" fmla="*/ 1927578 w 1927578"/>
                <a:gd name="connsiteY25" fmla="*/ 796525 h 796525"/>
                <a:gd name="connsiteX0" fmla="*/ 0 w 1927578"/>
                <a:gd name="connsiteY0" fmla="*/ 20270 h 804848"/>
                <a:gd name="connsiteX1" fmla="*/ 81844 w 1927578"/>
                <a:gd name="connsiteY1" fmla="*/ 65425 h 804848"/>
                <a:gd name="connsiteX2" fmla="*/ 149578 w 1927578"/>
                <a:gd name="connsiteY2" fmla="*/ 515 h 804848"/>
                <a:gd name="connsiteX3" fmla="*/ 245533 w 1927578"/>
                <a:gd name="connsiteY3" fmla="*/ 37204 h 804848"/>
                <a:gd name="connsiteX4" fmla="*/ 318911 w 1927578"/>
                <a:gd name="connsiteY4" fmla="*/ 76715 h 804848"/>
                <a:gd name="connsiteX5" fmla="*/ 395111 w 1927578"/>
                <a:gd name="connsiteY5" fmla="*/ 104937 h 804848"/>
                <a:gd name="connsiteX6" fmla="*/ 493889 w 1927578"/>
                <a:gd name="connsiteY6" fmla="*/ 135981 h 804848"/>
                <a:gd name="connsiteX7" fmla="*/ 544689 w 1927578"/>
                <a:gd name="connsiteY7" fmla="*/ 124692 h 804848"/>
                <a:gd name="connsiteX8" fmla="*/ 649111 w 1927578"/>
                <a:gd name="connsiteY8" fmla="*/ 172670 h 804848"/>
                <a:gd name="connsiteX9" fmla="*/ 691444 w 1927578"/>
                <a:gd name="connsiteY9" fmla="*/ 169848 h 804848"/>
                <a:gd name="connsiteX10" fmla="*/ 762000 w 1927578"/>
                <a:gd name="connsiteY10" fmla="*/ 192426 h 804848"/>
                <a:gd name="connsiteX11" fmla="*/ 832556 w 1927578"/>
                <a:gd name="connsiteY11" fmla="*/ 203715 h 804848"/>
                <a:gd name="connsiteX12" fmla="*/ 917222 w 1927578"/>
                <a:gd name="connsiteY12" fmla="*/ 254515 h 804848"/>
                <a:gd name="connsiteX13" fmla="*/ 1001889 w 1927578"/>
                <a:gd name="connsiteY13" fmla="*/ 319426 h 804848"/>
                <a:gd name="connsiteX14" fmla="*/ 1072444 w 1927578"/>
                <a:gd name="connsiteY14" fmla="*/ 347648 h 804848"/>
                <a:gd name="connsiteX15" fmla="*/ 1151467 w 1927578"/>
                <a:gd name="connsiteY15" fmla="*/ 392804 h 804848"/>
                <a:gd name="connsiteX16" fmla="*/ 1238956 w 1927578"/>
                <a:gd name="connsiteY16" fmla="*/ 426670 h 804848"/>
                <a:gd name="connsiteX17" fmla="*/ 1309511 w 1927578"/>
                <a:gd name="connsiteY17" fmla="*/ 485937 h 804848"/>
                <a:gd name="connsiteX18" fmla="*/ 1368778 w 1927578"/>
                <a:gd name="connsiteY18" fmla="*/ 531092 h 804848"/>
                <a:gd name="connsiteX19" fmla="*/ 1464733 w 1927578"/>
                <a:gd name="connsiteY19" fmla="*/ 559315 h 804848"/>
                <a:gd name="connsiteX20" fmla="*/ 1543756 w 1927578"/>
                <a:gd name="connsiteY20" fmla="*/ 607292 h 804848"/>
                <a:gd name="connsiteX21" fmla="*/ 1605844 w 1927578"/>
                <a:gd name="connsiteY21" fmla="*/ 641159 h 804848"/>
                <a:gd name="connsiteX22" fmla="*/ 1690511 w 1927578"/>
                <a:gd name="connsiteY22" fmla="*/ 708892 h 804848"/>
                <a:gd name="connsiteX23" fmla="*/ 1775178 w 1927578"/>
                <a:gd name="connsiteY23" fmla="*/ 751226 h 804848"/>
                <a:gd name="connsiteX24" fmla="*/ 1828800 w 1927578"/>
                <a:gd name="connsiteY24" fmla="*/ 776626 h 804848"/>
                <a:gd name="connsiteX25" fmla="*/ 1927578 w 1927578"/>
                <a:gd name="connsiteY25" fmla="*/ 804848 h 804848"/>
                <a:gd name="connsiteX0" fmla="*/ 0 w 1927578"/>
                <a:gd name="connsiteY0" fmla="*/ 20149 h 804727"/>
                <a:gd name="connsiteX1" fmla="*/ 81844 w 1927578"/>
                <a:gd name="connsiteY1" fmla="*/ 65304 h 804727"/>
                <a:gd name="connsiteX2" fmla="*/ 149578 w 1927578"/>
                <a:gd name="connsiteY2" fmla="*/ 394 h 804727"/>
                <a:gd name="connsiteX3" fmla="*/ 231422 w 1927578"/>
                <a:gd name="connsiteY3" fmla="*/ 39905 h 804727"/>
                <a:gd name="connsiteX4" fmla="*/ 318911 w 1927578"/>
                <a:gd name="connsiteY4" fmla="*/ 76594 h 804727"/>
                <a:gd name="connsiteX5" fmla="*/ 395111 w 1927578"/>
                <a:gd name="connsiteY5" fmla="*/ 104816 h 804727"/>
                <a:gd name="connsiteX6" fmla="*/ 493889 w 1927578"/>
                <a:gd name="connsiteY6" fmla="*/ 135860 h 804727"/>
                <a:gd name="connsiteX7" fmla="*/ 544689 w 1927578"/>
                <a:gd name="connsiteY7" fmla="*/ 124571 h 804727"/>
                <a:gd name="connsiteX8" fmla="*/ 649111 w 1927578"/>
                <a:gd name="connsiteY8" fmla="*/ 172549 h 804727"/>
                <a:gd name="connsiteX9" fmla="*/ 691444 w 1927578"/>
                <a:gd name="connsiteY9" fmla="*/ 169727 h 804727"/>
                <a:gd name="connsiteX10" fmla="*/ 762000 w 1927578"/>
                <a:gd name="connsiteY10" fmla="*/ 192305 h 804727"/>
                <a:gd name="connsiteX11" fmla="*/ 832556 w 1927578"/>
                <a:gd name="connsiteY11" fmla="*/ 203594 h 804727"/>
                <a:gd name="connsiteX12" fmla="*/ 917222 w 1927578"/>
                <a:gd name="connsiteY12" fmla="*/ 254394 h 804727"/>
                <a:gd name="connsiteX13" fmla="*/ 1001889 w 1927578"/>
                <a:gd name="connsiteY13" fmla="*/ 319305 h 804727"/>
                <a:gd name="connsiteX14" fmla="*/ 1072444 w 1927578"/>
                <a:gd name="connsiteY14" fmla="*/ 347527 h 804727"/>
                <a:gd name="connsiteX15" fmla="*/ 1151467 w 1927578"/>
                <a:gd name="connsiteY15" fmla="*/ 392683 h 804727"/>
                <a:gd name="connsiteX16" fmla="*/ 1238956 w 1927578"/>
                <a:gd name="connsiteY16" fmla="*/ 426549 h 804727"/>
                <a:gd name="connsiteX17" fmla="*/ 1309511 w 1927578"/>
                <a:gd name="connsiteY17" fmla="*/ 485816 h 804727"/>
                <a:gd name="connsiteX18" fmla="*/ 1368778 w 1927578"/>
                <a:gd name="connsiteY18" fmla="*/ 530971 h 804727"/>
                <a:gd name="connsiteX19" fmla="*/ 1464733 w 1927578"/>
                <a:gd name="connsiteY19" fmla="*/ 559194 h 804727"/>
                <a:gd name="connsiteX20" fmla="*/ 1543756 w 1927578"/>
                <a:gd name="connsiteY20" fmla="*/ 607171 h 804727"/>
                <a:gd name="connsiteX21" fmla="*/ 1605844 w 1927578"/>
                <a:gd name="connsiteY21" fmla="*/ 641038 h 804727"/>
                <a:gd name="connsiteX22" fmla="*/ 1690511 w 1927578"/>
                <a:gd name="connsiteY22" fmla="*/ 708771 h 804727"/>
                <a:gd name="connsiteX23" fmla="*/ 1775178 w 1927578"/>
                <a:gd name="connsiteY23" fmla="*/ 751105 h 804727"/>
                <a:gd name="connsiteX24" fmla="*/ 1828800 w 1927578"/>
                <a:gd name="connsiteY24" fmla="*/ 776505 h 804727"/>
                <a:gd name="connsiteX25" fmla="*/ 1927578 w 1927578"/>
                <a:gd name="connsiteY25" fmla="*/ 804727 h 804727"/>
                <a:gd name="connsiteX0" fmla="*/ 0 w 1927578"/>
                <a:gd name="connsiteY0" fmla="*/ 20149 h 804727"/>
                <a:gd name="connsiteX1" fmla="*/ 81844 w 1927578"/>
                <a:gd name="connsiteY1" fmla="*/ 65304 h 804727"/>
                <a:gd name="connsiteX2" fmla="*/ 149578 w 1927578"/>
                <a:gd name="connsiteY2" fmla="*/ 394 h 804727"/>
                <a:gd name="connsiteX3" fmla="*/ 231422 w 1927578"/>
                <a:gd name="connsiteY3" fmla="*/ 39905 h 804727"/>
                <a:gd name="connsiteX4" fmla="*/ 301978 w 1927578"/>
                <a:gd name="connsiteY4" fmla="*/ 76594 h 804727"/>
                <a:gd name="connsiteX5" fmla="*/ 395111 w 1927578"/>
                <a:gd name="connsiteY5" fmla="*/ 104816 h 804727"/>
                <a:gd name="connsiteX6" fmla="*/ 493889 w 1927578"/>
                <a:gd name="connsiteY6" fmla="*/ 135860 h 804727"/>
                <a:gd name="connsiteX7" fmla="*/ 544689 w 1927578"/>
                <a:gd name="connsiteY7" fmla="*/ 124571 h 804727"/>
                <a:gd name="connsiteX8" fmla="*/ 649111 w 1927578"/>
                <a:gd name="connsiteY8" fmla="*/ 172549 h 804727"/>
                <a:gd name="connsiteX9" fmla="*/ 691444 w 1927578"/>
                <a:gd name="connsiteY9" fmla="*/ 169727 h 804727"/>
                <a:gd name="connsiteX10" fmla="*/ 762000 w 1927578"/>
                <a:gd name="connsiteY10" fmla="*/ 192305 h 804727"/>
                <a:gd name="connsiteX11" fmla="*/ 832556 w 1927578"/>
                <a:gd name="connsiteY11" fmla="*/ 203594 h 804727"/>
                <a:gd name="connsiteX12" fmla="*/ 917222 w 1927578"/>
                <a:gd name="connsiteY12" fmla="*/ 254394 h 804727"/>
                <a:gd name="connsiteX13" fmla="*/ 1001889 w 1927578"/>
                <a:gd name="connsiteY13" fmla="*/ 319305 h 804727"/>
                <a:gd name="connsiteX14" fmla="*/ 1072444 w 1927578"/>
                <a:gd name="connsiteY14" fmla="*/ 347527 h 804727"/>
                <a:gd name="connsiteX15" fmla="*/ 1151467 w 1927578"/>
                <a:gd name="connsiteY15" fmla="*/ 392683 h 804727"/>
                <a:gd name="connsiteX16" fmla="*/ 1238956 w 1927578"/>
                <a:gd name="connsiteY16" fmla="*/ 426549 h 804727"/>
                <a:gd name="connsiteX17" fmla="*/ 1309511 w 1927578"/>
                <a:gd name="connsiteY17" fmla="*/ 485816 h 804727"/>
                <a:gd name="connsiteX18" fmla="*/ 1368778 w 1927578"/>
                <a:gd name="connsiteY18" fmla="*/ 530971 h 804727"/>
                <a:gd name="connsiteX19" fmla="*/ 1464733 w 1927578"/>
                <a:gd name="connsiteY19" fmla="*/ 559194 h 804727"/>
                <a:gd name="connsiteX20" fmla="*/ 1543756 w 1927578"/>
                <a:gd name="connsiteY20" fmla="*/ 607171 h 804727"/>
                <a:gd name="connsiteX21" fmla="*/ 1605844 w 1927578"/>
                <a:gd name="connsiteY21" fmla="*/ 641038 h 804727"/>
                <a:gd name="connsiteX22" fmla="*/ 1690511 w 1927578"/>
                <a:gd name="connsiteY22" fmla="*/ 708771 h 804727"/>
                <a:gd name="connsiteX23" fmla="*/ 1775178 w 1927578"/>
                <a:gd name="connsiteY23" fmla="*/ 751105 h 804727"/>
                <a:gd name="connsiteX24" fmla="*/ 1828800 w 1927578"/>
                <a:gd name="connsiteY24" fmla="*/ 776505 h 804727"/>
                <a:gd name="connsiteX25" fmla="*/ 1927578 w 1927578"/>
                <a:gd name="connsiteY25" fmla="*/ 804727 h 804727"/>
                <a:gd name="connsiteX0" fmla="*/ 0 w 1927578"/>
                <a:gd name="connsiteY0" fmla="*/ 20149 h 804727"/>
                <a:gd name="connsiteX1" fmla="*/ 81844 w 1927578"/>
                <a:gd name="connsiteY1" fmla="*/ 65304 h 804727"/>
                <a:gd name="connsiteX2" fmla="*/ 149578 w 1927578"/>
                <a:gd name="connsiteY2" fmla="*/ 394 h 804727"/>
                <a:gd name="connsiteX3" fmla="*/ 231422 w 1927578"/>
                <a:gd name="connsiteY3" fmla="*/ 39905 h 804727"/>
                <a:gd name="connsiteX4" fmla="*/ 301978 w 1927578"/>
                <a:gd name="connsiteY4" fmla="*/ 76594 h 804727"/>
                <a:gd name="connsiteX5" fmla="*/ 375355 w 1927578"/>
                <a:gd name="connsiteY5" fmla="*/ 90705 h 804727"/>
                <a:gd name="connsiteX6" fmla="*/ 493889 w 1927578"/>
                <a:gd name="connsiteY6" fmla="*/ 135860 h 804727"/>
                <a:gd name="connsiteX7" fmla="*/ 544689 w 1927578"/>
                <a:gd name="connsiteY7" fmla="*/ 124571 h 804727"/>
                <a:gd name="connsiteX8" fmla="*/ 649111 w 1927578"/>
                <a:gd name="connsiteY8" fmla="*/ 172549 h 804727"/>
                <a:gd name="connsiteX9" fmla="*/ 691444 w 1927578"/>
                <a:gd name="connsiteY9" fmla="*/ 169727 h 804727"/>
                <a:gd name="connsiteX10" fmla="*/ 762000 w 1927578"/>
                <a:gd name="connsiteY10" fmla="*/ 192305 h 804727"/>
                <a:gd name="connsiteX11" fmla="*/ 832556 w 1927578"/>
                <a:gd name="connsiteY11" fmla="*/ 203594 h 804727"/>
                <a:gd name="connsiteX12" fmla="*/ 917222 w 1927578"/>
                <a:gd name="connsiteY12" fmla="*/ 254394 h 804727"/>
                <a:gd name="connsiteX13" fmla="*/ 1001889 w 1927578"/>
                <a:gd name="connsiteY13" fmla="*/ 319305 h 804727"/>
                <a:gd name="connsiteX14" fmla="*/ 1072444 w 1927578"/>
                <a:gd name="connsiteY14" fmla="*/ 347527 h 804727"/>
                <a:gd name="connsiteX15" fmla="*/ 1151467 w 1927578"/>
                <a:gd name="connsiteY15" fmla="*/ 392683 h 804727"/>
                <a:gd name="connsiteX16" fmla="*/ 1238956 w 1927578"/>
                <a:gd name="connsiteY16" fmla="*/ 426549 h 804727"/>
                <a:gd name="connsiteX17" fmla="*/ 1309511 w 1927578"/>
                <a:gd name="connsiteY17" fmla="*/ 485816 h 804727"/>
                <a:gd name="connsiteX18" fmla="*/ 1368778 w 1927578"/>
                <a:gd name="connsiteY18" fmla="*/ 530971 h 804727"/>
                <a:gd name="connsiteX19" fmla="*/ 1464733 w 1927578"/>
                <a:gd name="connsiteY19" fmla="*/ 559194 h 804727"/>
                <a:gd name="connsiteX20" fmla="*/ 1543756 w 1927578"/>
                <a:gd name="connsiteY20" fmla="*/ 607171 h 804727"/>
                <a:gd name="connsiteX21" fmla="*/ 1605844 w 1927578"/>
                <a:gd name="connsiteY21" fmla="*/ 641038 h 804727"/>
                <a:gd name="connsiteX22" fmla="*/ 1690511 w 1927578"/>
                <a:gd name="connsiteY22" fmla="*/ 708771 h 804727"/>
                <a:gd name="connsiteX23" fmla="*/ 1775178 w 1927578"/>
                <a:gd name="connsiteY23" fmla="*/ 751105 h 804727"/>
                <a:gd name="connsiteX24" fmla="*/ 1828800 w 1927578"/>
                <a:gd name="connsiteY24" fmla="*/ 776505 h 804727"/>
                <a:gd name="connsiteX25" fmla="*/ 1927578 w 1927578"/>
                <a:gd name="connsiteY25" fmla="*/ 804727 h 804727"/>
                <a:gd name="connsiteX0" fmla="*/ 0 w 1927578"/>
                <a:gd name="connsiteY0" fmla="*/ 20149 h 804727"/>
                <a:gd name="connsiteX1" fmla="*/ 81844 w 1927578"/>
                <a:gd name="connsiteY1" fmla="*/ 65304 h 804727"/>
                <a:gd name="connsiteX2" fmla="*/ 149578 w 1927578"/>
                <a:gd name="connsiteY2" fmla="*/ 394 h 804727"/>
                <a:gd name="connsiteX3" fmla="*/ 231422 w 1927578"/>
                <a:gd name="connsiteY3" fmla="*/ 39905 h 804727"/>
                <a:gd name="connsiteX4" fmla="*/ 301978 w 1927578"/>
                <a:gd name="connsiteY4" fmla="*/ 76594 h 804727"/>
                <a:gd name="connsiteX5" fmla="*/ 375355 w 1927578"/>
                <a:gd name="connsiteY5" fmla="*/ 90705 h 804727"/>
                <a:gd name="connsiteX6" fmla="*/ 468489 w 1927578"/>
                <a:gd name="connsiteY6" fmla="*/ 133038 h 804727"/>
                <a:gd name="connsiteX7" fmla="*/ 544689 w 1927578"/>
                <a:gd name="connsiteY7" fmla="*/ 124571 h 804727"/>
                <a:gd name="connsiteX8" fmla="*/ 649111 w 1927578"/>
                <a:gd name="connsiteY8" fmla="*/ 172549 h 804727"/>
                <a:gd name="connsiteX9" fmla="*/ 691444 w 1927578"/>
                <a:gd name="connsiteY9" fmla="*/ 169727 h 804727"/>
                <a:gd name="connsiteX10" fmla="*/ 762000 w 1927578"/>
                <a:gd name="connsiteY10" fmla="*/ 192305 h 804727"/>
                <a:gd name="connsiteX11" fmla="*/ 832556 w 1927578"/>
                <a:gd name="connsiteY11" fmla="*/ 203594 h 804727"/>
                <a:gd name="connsiteX12" fmla="*/ 917222 w 1927578"/>
                <a:gd name="connsiteY12" fmla="*/ 254394 h 804727"/>
                <a:gd name="connsiteX13" fmla="*/ 1001889 w 1927578"/>
                <a:gd name="connsiteY13" fmla="*/ 319305 h 804727"/>
                <a:gd name="connsiteX14" fmla="*/ 1072444 w 1927578"/>
                <a:gd name="connsiteY14" fmla="*/ 347527 h 804727"/>
                <a:gd name="connsiteX15" fmla="*/ 1151467 w 1927578"/>
                <a:gd name="connsiteY15" fmla="*/ 392683 h 804727"/>
                <a:gd name="connsiteX16" fmla="*/ 1238956 w 1927578"/>
                <a:gd name="connsiteY16" fmla="*/ 426549 h 804727"/>
                <a:gd name="connsiteX17" fmla="*/ 1309511 w 1927578"/>
                <a:gd name="connsiteY17" fmla="*/ 485816 h 804727"/>
                <a:gd name="connsiteX18" fmla="*/ 1368778 w 1927578"/>
                <a:gd name="connsiteY18" fmla="*/ 530971 h 804727"/>
                <a:gd name="connsiteX19" fmla="*/ 1464733 w 1927578"/>
                <a:gd name="connsiteY19" fmla="*/ 559194 h 804727"/>
                <a:gd name="connsiteX20" fmla="*/ 1543756 w 1927578"/>
                <a:gd name="connsiteY20" fmla="*/ 607171 h 804727"/>
                <a:gd name="connsiteX21" fmla="*/ 1605844 w 1927578"/>
                <a:gd name="connsiteY21" fmla="*/ 641038 h 804727"/>
                <a:gd name="connsiteX22" fmla="*/ 1690511 w 1927578"/>
                <a:gd name="connsiteY22" fmla="*/ 708771 h 804727"/>
                <a:gd name="connsiteX23" fmla="*/ 1775178 w 1927578"/>
                <a:gd name="connsiteY23" fmla="*/ 751105 h 804727"/>
                <a:gd name="connsiteX24" fmla="*/ 1828800 w 1927578"/>
                <a:gd name="connsiteY24" fmla="*/ 776505 h 804727"/>
                <a:gd name="connsiteX25" fmla="*/ 1927578 w 1927578"/>
                <a:gd name="connsiteY25" fmla="*/ 804727 h 804727"/>
                <a:gd name="connsiteX0" fmla="*/ 0 w 1927578"/>
                <a:gd name="connsiteY0" fmla="*/ 20149 h 804727"/>
                <a:gd name="connsiteX1" fmla="*/ 81844 w 1927578"/>
                <a:gd name="connsiteY1" fmla="*/ 65304 h 804727"/>
                <a:gd name="connsiteX2" fmla="*/ 149578 w 1927578"/>
                <a:gd name="connsiteY2" fmla="*/ 394 h 804727"/>
                <a:gd name="connsiteX3" fmla="*/ 231422 w 1927578"/>
                <a:gd name="connsiteY3" fmla="*/ 39905 h 804727"/>
                <a:gd name="connsiteX4" fmla="*/ 301978 w 1927578"/>
                <a:gd name="connsiteY4" fmla="*/ 76594 h 804727"/>
                <a:gd name="connsiteX5" fmla="*/ 375355 w 1927578"/>
                <a:gd name="connsiteY5" fmla="*/ 90705 h 804727"/>
                <a:gd name="connsiteX6" fmla="*/ 468489 w 1927578"/>
                <a:gd name="connsiteY6" fmla="*/ 133038 h 804727"/>
                <a:gd name="connsiteX7" fmla="*/ 544689 w 1927578"/>
                <a:gd name="connsiteY7" fmla="*/ 124571 h 804727"/>
                <a:gd name="connsiteX8" fmla="*/ 618066 w 1927578"/>
                <a:gd name="connsiteY8" fmla="*/ 169727 h 804727"/>
                <a:gd name="connsiteX9" fmla="*/ 691444 w 1927578"/>
                <a:gd name="connsiteY9" fmla="*/ 169727 h 804727"/>
                <a:gd name="connsiteX10" fmla="*/ 762000 w 1927578"/>
                <a:gd name="connsiteY10" fmla="*/ 192305 h 804727"/>
                <a:gd name="connsiteX11" fmla="*/ 832556 w 1927578"/>
                <a:gd name="connsiteY11" fmla="*/ 203594 h 804727"/>
                <a:gd name="connsiteX12" fmla="*/ 917222 w 1927578"/>
                <a:gd name="connsiteY12" fmla="*/ 254394 h 804727"/>
                <a:gd name="connsiteX13" fmla="*/ 1001889 w 1927578"/>
                <a:gd name="connsiteY13" fmla="*/ 319305 h 804727"/>
                <a:gd name="connsiteX14" fmla="*/ 1072444 w 1927578"/>
                <a:gd name="connsiteY14" fmla="*/ 347527 h 804727"/>
                <a:gd name="connsiteX15" fmla="*/ 1151467 w 1927578"/>
                <a:gd name="connsiteY15" fmla="*/ 392683 h 804727"/>
                <a:gd name="connsiteX16" fmla="*/ 1238956 w 1927578"/>
                <a:gd name="connsiteY16" fmla="*/ 426549 h 804727"/>
                <a:gd name="connsiteX17" fmla="*/ 1309511 w 1927578"/>
                <a:gd name="connsiteY17" fmla="*/ 485816 h 804727"/>
                <a:gd name="connsiteX18" fmla="*/ 1368778 w 1927578"/>
                <a:gd name="connsiteY18" fmla="*/ 530971 h 804727"/>
                <a:gd name="connsiteX19" fmla="*/ 1464733 w 1927578"/>
                <a:gd name="connsiteY19" fmla="*/ 559194 h 804727"/>
                <a:gd name="connsiteX20" fmla="*/ 1543756 w 1927578"/>
                <a:gd name="connsiteY20" fmla="*/ 607171 h 804727"/>
                <a:gd name="connsiteX21" fmla="*/ 1605844 w 1927578"/>
                <a:gd name="connsiteY21" fmla="*/ 641038 h 804727"/>
                <a:gd name="connsiteX22" fmla="*/ 1690511 w 1927578"/>
                <a:gd name="connsiteY22" fmla="*/ 708771 h 804727"/>
                <a:gd name="connsiteX23" fmla="*/ 1775178 w 1927578"/>
                <a:gd name="connsiteY23" fmla="*/ 751105 h 804727"/>
                <a:gd name="connsiteX24" fmla="*/ 1828800 w 1927578"/>
                <a:gd name="connsiteY24" fmla="*/ 776505 h 804727"/>
                <a:gd name="connsiteX25" fmla="*/ 1927578 w 1927578"/>
                <a:gd name="connsiteY25" fmla="*/ 804727 h 804727"/>
                <a:gd name="connsiteX0" fmla="*/ 0 w 1927578"/>
                <a:gd name="connsiteY0" fmla="*/ 20149 h 804727"/>
                <a:gd name="connsiteX1" fmla="*/ 81844 w 1927578"/>
                <a:gd name="connsiteY1" fmla="*/ 65304 h 804727"/>
                <a:gd name="connsiteX2" fmla="*/ 149578 w 1927578"/>
                <a:gd name="connsiteY2" fmla="*/ 394 h 804727"/>
                <a:gd name="connsiteX3" fmla="*/ 231422 w 1927578"/>
                <a:gd name="connsiteY3" fmla="*/ 39905 h 804727"/>
                <a:gd name="connsiteX4" fmla="*/ 301978 w 1927578"/>
                <a:gd name="connsiteY4" fmla="*/ 76594 h 804727"/>
                <a:gd name="connsiteX5" fmla="*/ 375355 w 1927578"/>
                <a:gd name="connsiteY5" fmla="*/ 90705 h 804727"/>
                <a:gd name="connsiteX6" fmla="*/ 468489 w 1927578"/>
                <a:gd name="connsiteY6" fmla="*/ 133038 h 804727"/>
                <a:gd name="connsiteX7" fmla="*/ 541867 w 1927578"/>
                <a:gd name="connsiteY7" fmla="*/ 116105 h 804727"/>
                <a:gd name="connsiteX8" fmla="*/ 618066 w 1927578"/>
                <a:gd name="connsiteY8" fmla="*/ 169727 h 804727"/>
                <a:gd name="connsiteX9" fmla="*/ 691444 w 1927578"/>
                <a:gd name="connsiteY9" fmla="*/ 169727 h 804727"/>
                <a:gd name="connsiteX10" fmla="*/ 762000 w 1927578"/>
                <a:gd name="connsiteY10" fmla="*/ 192305 h 804727"/>
                <a:gd name="connsiteX11" fmla="*/ 832556 w 1927578"/>
                <a:gd name="connsiteY11" fmla="*/ 203594 h 804727"/>
                <a:gd name="connsiteX12" fmla="*/ 917222 w 1927578"/>
                <a:gd name="connsiteY12" fmla="*/ 254394 h 804727"/>
                <a:gd name="connsiteX13" fmla="*/ 1001889 w 1927578"/>
                <a:gd name="connsiteY13" fmla="*/ 319305 h 804727"/>
                <a:gd name="connsiteX14" fmla="*/ 1072444 w 1927578"/>
                <a:gd name="connsiteY14" fmla="*/ 347527 h 804727"/>
                <a:gd name="connsiteX15" fmla="*/ 1151467 w 1927578"/>
                <a:gd name="connsiteY15" fmla="*/ 392683 h 804727"/>
                <a:gd name="connsiteX16" fmla="*/ 1238956 w 1927578"/>
                <a:gd name="connsiteY16" fmla="*/ 426549 h 804727"/>
                <a:gd name="connsiteX17" fmla="*/ 1309511 w 1927578"/>
                <a:gd name="connsiteY17" fmla="*/ 485816 h 804727"/>
                <a:gd name="connsiteX18" fmla="*/ 1368778 w 1927578"/>
                <a:gd name="connsiteY18" fmla="*/ 530971 h 804727"/>
                <a:gd name="connsiteX19" fmla="*/ 1464733 w 1927578"/>
                <a:gd name="connsiteY19" fmla="*/ 559194 h 804727"/>
                <a:gd name="connsiteX20" fmla="*/ 1543756 w 1927578"/>
                <a:gd name="connsiteY20" fmla="*/ 607171 h 804727"/>
                <a:gd name="connsiteX21" fmla="*/ 1605844 w 1927578"/>
                <a:gd name="connsiteY21" fmla="*/ 641038 h 804727"/>
                <a:gd name="connsiteX22" fmla="*/ 1690511 w 1927578"/>
                <a:gd name="connsiteY22" fmla="*/ 708771 h 804727"/>
                <a:gd name="connsiteX23" fmla="*/ 1775178 w 1927578"/>
                <a:gd name="connsiteY23" fmla="*/ 751105 h 804727"/>
                <a:gd name="connsiteX24" fmla="*/ 1828800 w 1927578"/>
                <a:gd name="connsiteY24" fmla="*/ 776505 h 804727"/>
                <a:gd name="connsiteX25" fmla="*/ 1927578 w 1927578"/>
                <a:gd name="connsiteY25" fmla="*/ 804727 h 804727"/>
                <a:gd name="connsiteX0" fmla="*/ 0 w 1933439"/>
                <a:gd name="connsiteY0" fmla="*/ 78765 h 804727"/>
                <a:gd name="connsiteX1" fmla="*/ 87705 w 1933439"/>
                <a:gd name="connsiteY1" fmla="*/ 65304 h 804727"/>
                <a:gd name="connsiteX2" fmla="*/ 155439 w 1933439"/>
                <a:gd name="connsiteY2" fmla="*/ 394 h 804727"/>
                <a:gd name="connsiteX3" fmla="*/ 237283 w 1933439"/>
                <a:gd name="connsiteY3" fmla="*/ 39905 h 804727"/>
                <a:gd name="connsiteX4" fmla="*/ 307839 w 1933439"/>
                <a:gd name="connsiteY4" fmla="*/ 76594 h 804727"/>
                <a:gd name="connsiteX5" fmla="*/ 381216 w 1933439"/>
                <a:gd name="connsiteY5" fmla="*/ 90705 h 804727"/>
                <a:gd name="connsiteX6" fmla="*/ 474350 w 1933439"/>
                <a:gd name="connsiteY6" fmla="*/ 133038 h 804727"/>
                <a:gd name="connsiteX7" fmla="*/ 547728 w 1933439"/>
                <a:gd name="connsiteY7" fmla="*/ 116105 h 804727"/>
                <a:gd name="connsiteX8" fmla="*/ 623927 w 1933439"/>
                <a:gd name="connsiteY8" fmla="*/ 169727 h 804727"/>
                <a:gd name="connsiteX9" fmla="*/ 697305 w 1933439"/>
                <a:gd name="connsiteY9" fmla="*/ 169727 h 804727"/>
                <a:gd name="connsiteX10" fmla="*/ 767861 w 1933439"/>
                <a:gd name="connsiteY10" fmla="*/ 192305 h 804727"/>
                <a:gd name="connsiteX11" fmla="*/ 838417 w 1933439"/>
                <a:gd name="connsiteY11" fmla="*/ 203594 h 804727"/>
                <a:gd name="connsiteX12" fmla="*/ 923083 w 1933439"/>
                <a:gd name="connsiteY12" fmla="*/ 254394 h 804727"/>
                <a:gd name="connsiteX13" fmla="*/ 1007750 w 1933439"/>
                <a:gd name="connsiteY13" fmla="*/ 319305 h 804727"/>
                <a:gd name="connsiteX14" fmla="*/ 1078305 w 1933439"/>
                <a:gd name="connsiteY14" fmla="*/ 347527 h 804727"/>
                <a:gd name="connsiteX15" fmla="*/ 1157328 w 1933439"/>
                <a:gd name="connsiteY15" fmla="*/ 392683 h 804727"/>
                <a:gd name="connsiteX16" fmla="*/ 1244817 w 1933439"/>
                <a:gd name="connsiteY16" fmla="*/ 426549 h 804727"/>
                <a:gd name="connsiteX17" fmla="*/ 1315372 w 1933439"/>
                <a:gd name="connsiteY17" fmla="*/ 485816 h 804727"/>
                <a:gd name="connsiteX18" fmla="*/ 1374639 w 1933439"/>
                <a:gd name="connsiteY18" fmla="*/ 530971 h 804727"/>
                <a:gd name="connsiteX19" fmla="*/ 1470594 w 1933439"/>
                <a:gd name="connsiteY19" fmla="*/ 559194 h 804727"/>
                <a:gd name="connsiteX20" fmla="*/ 1549617 w 1933439"/>
                <a:gd name="connsiteY20" fmla="*/ 607171 h 804727"/>
                <a:gd name="connsiteX21" fmla="*/ 1611705 w 1933439"/>
                <a:gd name="connsiteY21" fmla="*/ 641038 h 804727"/>
                <a:gd name="connsiteX22" fmla="*/ 1696372 w 1933439"/>
                <a:gd name="connsiteY22" fmla="*/ 708771 h 804727"/>
                <a:gd name="connsiteX23" fmla="*/ 1781039 w 1933439"/>
                <a:gd name="connsiteY23" fmla="*/ 751105 h 804727"/>
                <a:gd name="connsiteX24" fmla="*/ 1834661 w 1933439"/>
                <a:gd name="connsiteY24" fmla="*/ 776505 h 804727"/>
                <a:gd name="connsiteX25" fmla="*/ 1933439 w 1933439"/>
                <a:gd name="connsiteY25" fmla="*/ 804727 h 804727"/>
                <a:gd name="connsiteX0" fmla="*/ 0 w 1933439"/>
                <a:gd name="connsiteY0" fmla="*/ 83574 h 809536"/>
                <a:gd name="connsiteX1" fmla="*/ 75982 w 1933439"/>
                <a:gd name="connsiteY1" fmla="*/ 169759 h 809536"/>
                <a:gd name="connsiteX2" fmla="*/ 155439 w 1933439"/>
                <a:gd name="connsiteY2" fmla="*/ 5203 h 809536"/>
                <a:gd name="connsiteX3" fmla="*/ 237283 w 1933439"/>
                <a:gd name="connsiteY3" fmla="*/ 44714 h 809536"/>
                <a:gd name="connsiteX4" fmla="*/ 307839 w 1933439"/>
                <a:gd name="connsiteY4" fmla="*/ 81403 h 809536"/>
                <a:gd name="connsiteX5" fmla="*/ 381216 w 1933439"/>
                <a:gd name="connsiteY5" fmla="*/ 95514 h 809536"/>
                <a:gd name="connsiteX6" fmla="*/ 474350 w 1933439"/>
                <a:gd name="connsiteY6" fmla="*/ 137847 h 809536"/>
                <a:gd name="connsiteX7" fmla="*/ 547728 w 1933439"/>
                <a:gd name="connsiteY7" fmla="*/ 120914 h 809536"/>
                <a:gd name="connsiteX8" fmla="*/ 623927 w 1933439"/>
                <a:gd name="connsiteY8" fmla="*/ 174536 h 809536"/>
                <a:gd name="connsiteX9" fmla="*/ 697305 w 1933439"/>
                <a:gd name="connsiteY9" fmla="*/ 174536 h 809536"/>
                <a:gd name="connsiteX10" fmla="*/ 767861 w 1933439"/>
                <a:gd name="connsiteY10" fmla="*/ 197114 h 809536"/>
                <a:gd name="connsiteX11" fmla="*/ 838417 w 1933439"/>
                <a:gd name="connsiteY11" fmla="*/ 208403 h 809536"/>
                <a:gd name="connsiteX12" fmla="*/ 923083 w 1933439"/>
                <a:gd name="connsiteY12" fmla="*/ 259203 h 809536"/>
                <a:gd name="connsiteX13" fmla="*/ 1007750 w 1933439"/>
                <a:gd name="connsiteY13" fmla="*/ 324114 h 809536"/>
                <a:gd name="connsiteX14" fmla="*/ 1078305 w 1933439"/>
                <a:gd name="connsiteY14" fmla="*/ 352336 h 809536"/>
                <a:gd name="connsiteX15" fmla="*/ 1157328 w 1933439"/>
                <a:gd name="connsiteY15" fmla="*/ 397492 h 809536"/>
                <a:gd name="connsiteX16" fmla="*/ 1244817 w 1933439"/>
                <a:gd name="connsiteY16" fmla="*/ 431358 h 809536"/>
                <a:gd name="connsiteX17" fmla="*/ 1315372 w 1933439"/>
                <a:gd name="connsiteY17" fmla="*/ 490625 h 809536"/>
                <a:gd name="connsiteX18" fmla="*/ 1374639 w 1933439"/>
                <a:gd name="connsiteY18" fmla="*/ 535780 h 809536"/>
                <a:gd name="connsiteX19" fmla="*/ 1470594 w 1933439"/>
                <a:gd name="connsiteY19" fmla="*/ 564003 h 809536"/>
                <a:gd name="connsiteX20" fmla="*/ 1549617 w 1933439"/>
                <a:gd name="connsiteY20" fmla="*/ 611980 h 809536"/>
                <a:gd name="connsiteX21" fmla="*/ 1611705 w 1933439"/>
                <a:gd name="connsiteY21" fmla="*/ 645847 h 809536"/>
                <a:gd name="connsiteX22" fmla="*/ 1696372 w 1933439"/>
                <a:gd name="connsiteY22" fmla="*/ 713580 h 809536"/>
                <a:gd name="connsiteX23" fmla="*/ 1781039 w 1933439"/>
                <a:gd name="connsiteY23" fmla="*/ 755914 h 809536"/>
                <a:gd name="connsiteX24" fmla="*/ 1834661 w 1933439"/>
                <a:gd name="connsiteY24" fmla="*/ 781314 h 809536"/>
                <a:gd name="connsiteX25" fmla="*/ 1933439 w 1933439"/>
                <a:gd name="connsiteY25" fmla="*/ 809536 h 809536"/>
                <a:gd name="connsiteX0" fmla="*/ 0 w 1933439"/>
                <a:gd name="connsiteY0" fmla="*/ 41733 h 767695"/>
                <a:gd name="connsiteX1" fmla="*/ 75982 w 1933439"/>
                <a:gd name="connsiteY1" fmla="*/ 127918 h 767695"/>
                <a:gd name="connsiteX2" fmla="*/ 152508 w 1933439"/>
                <a:gd name="connsiteY2" fmla="*/ 124554 h 767695"/>
                <a:gd name="connsiteX3" fmla="*/ 237283 w 1933439"/>
                <a:gd name="connsiteY3" fmla="*/ 2873 h 767695"/>
                <a:gd name="connsiteX4" fmla="*/ 307839 w 1933439"/>
                <a:gd name="connsiteY4" fmla="*/ 39562 h 767695"/>
                <a:gd name="connsiteX5" fmla="*/ 381216 w 1933439"/>
                <a:gd name="connsiteY5" fmla="*/ 53673 h 767695"/>
                <a:gd name="connsiteX6" fmla="*/ 474350 w 1933439"/>
                <a:gd name="connsiteY6" fmla="*/ 96006 h 767695"/>
                <a:gd name="connsiteX7" fmla="*/ 547728 w 1933439"/>
                <a:gd name="connsiteY7" fmla="*/ 79073 h 767695"/>
                <a:gd name="connsiteX8" fmla="*/ 623927 w 1933439"/>
                <a:gd name="connsiteY8" fmla="*/ 132695 h 767695"/>
                <a:gd name="connsiteX9" fmla="*/ 697305 w 1933439"/>
                <a:gd name="connsiteY9" fmla="*/ 132695 h 767695"/>
                <a:gd name="connsiteX10" fmla="*/ 767861 w 1933439"/>
                <a:gd name="connsiteY10" fmla="*/ 155273 h 767695"/>
                <a:gd name="connsiteX11" fmla="*/ 838417 w 1933439"/>
                <a:gd name="connsiteY11" fmla="*/ 166562 h 767695"/>
                <a:gd name="connsiteX12" fmla="*/ 923083 w 1933439"/>
                <a:gd name="connsiteY12" fmla="*/ 217362 h 767695"/>
                <a:gd name="connsiteX13" fmla="*/ 1007750 w 1933439"/>
                <a:gd name="connsiteY13" fmla="*/ 282273 h 767695"/>
                <a:gd name="connsiteX14" fmla="*/ 1078305 w 1933439"/>
                <a:gd name="connsiteY14" fmla="*/ 310495 h 767695"/>
                <a:gd name="connsiteX15" fmla="*/ 1157328 w 1933439"/>
                <a:gd name="connsiteY15" fmla="*/ 355651 h 767695"/>
                <a:gd name="connsiteX16" fmla="*/ 1244817 w 1933439"/>
                <a:gd name="connsiteY16" fmla="*/ 389517 h 767695"/>
                <a:gd name="connsiteX17" fmla="*/ 1315372 w 1933439"/>
                <a:gd name="connsiteY17" fmla="*/ 448784 h 767695"/>
                <a:gd name="connsiteX18" fmla="*/ 1374639 w 1933439"/>
                <a:gd name="connsiteY18" fmla="*/ 493939 h 767695"/>
                <a:gd name="connsiteX19" fmla="*/ 1470594 w 1933439"/>
                <a:gd name="connsiteY19" fmla="*/ 522162 h 767695"/>
                <a:gd name="connsiteX20" fmla="*/ 1549617 w 1933439"/>
                <a:gd name="connsiteY20" fmla="*/ 570139 h 767695"/>
                <a:gd name="connsiteX21" fmla="*/ 1611705 w 1933439"/>
                <a:gd name="connsiteY21" fmla="*/ 604006 h 767695"/>
                <a:gd name="connsiteX22" fmla="*/ 1696372 w 1933439"/>
                <a:gd name="connsiteY22" fmla="*/ 671739 h 767695"/>
                <a:gd name="connsiteX23" fmla="*/ 1781039 w 1933439"/>
                <a:gd name="connsiteY23" fmla="*/ 714073 h 767695"/>
                <a:gd name="connsiteX24" fmla="*/ 1834661 w 1933439"/>
                <a:gd name="connsiteY24" fmla="*/ 739473 h 767695"/>
                <a:gd name="connsiteX25" fmla="*/ 1933439 w 1933439"/>
                <a:gd name="connsiteY25" fmla="*/ 767695 h 767695"/>
                <a:gd name="connsiteX0" fmla="*/ 0 w 1933439"/>
                <a:gd name="connsiteY0" fmla="*/ 6168 h 732130"/>
                <a:gd name="connsiteX1" fmla="*/ 75982 w 1933439"/>
                <a:gd name="connsiteY1" fmla="*/ 92353 h 732130"/>
                <a:gd name="connsiteX2" fmla="*/ 152508 w 1933439"/>
                <a:gd name="connsiteY2" fmla="*/ 88989 h 732130"/>
                <a:gd name="connsiteX3" fmla="*/ 231422 w 1933439"/>
                <a:gd name="connsiteY3" fmla="*/ 87470 h 732130"/>
                <a:gd name="connsiteX4" fmla="*/ 307839 w 1933439"/>
                <a:gd name="connsiteY4" fmla="*/ 3997 h 732130"/>
                <a:gd name="connsiteX5" fmla="*/ 381216 w 1933439"/>
                <a:gd name="connsiteY5" fmla="*/ 18108 h 732130"/>
                <a:gd name="connsiteX6" fmla="*/ 474350 w 1933439"/>
                <a:gd name="connsiteY6" fmla="*/ 60441 h 732130"/>
                <a:gd name="connsiteX7" fmla="*/ 547728 w 1933439"/>
                <a:gd name="connsiteY7" fmla="*/ 43508 h 732130"/>
                <a:gd name="connsiteX8" fmla="*/ 623927 w 1933439"/>
                <a:gd name="connsiteY8" fmla="*/ 97130 h 732130"/>
                <a:gd name="connsiteX9" fmla="*/ 697305 w 1933439"/>
                <a:gd name="connsiteY9" fmla="*/ 97130 h 732130"/>
                <a:gd name="connsiteX10" fmla="*/ 767861 w 1933439"/>
                <a:gd name="connsiteY10" fmla="*/ 119708 h 732130"/>
                <a:gd name="connsiteX11" fmla="*/ 838417 w 1933439"/>
                <a:gd name="connsiteY11" fmla="*/ 130997 h 732130"/>
                <a:gd name="connsiteX12" fmla="*/ 923083 w 1933439"/>
                <a:gd name="connsiteY12" fmla="*/ 181797 h 732130"/>
                <a:gd name="connsiteX13" fmla="*/ 1007750 w 1933439"/>
                <a:gd name="connsiteY13" fmla="*/ 246708 h 732130"/>
                <a:gd name="connsiteX14" fmla="*/ 1078305 w 1933439"/>
                <a:gd name="connsiteY14" fmla="*/ 274930 h 732130"/>
                <a:gd name="connsiteX15" fmla="*/ 1157328 w 1933439"/>
                <a:gd name="connsiteY15" fmla="*/ 320086 h 732130"/>
                <a:gd name="connsiteX16" fmla="*/ 1244817 w 1933439"/>
                <a:gd name="connsiteY16" fmla="*/ 353952 h 732130"/>
                <a:gd name="connsiteX17" fmla="*/ 1315372 w 1933439"/>
                <a:gd name="connsiteY17" fmla="*/ 413219 h 732130"/>
                <a:gd name="connsiteX18" fmla="*/ 1374639 w 1933439"/>
                <a:gd name="connsiteY18" fmla="*/ 458374 h 732130"/>
                <a:gd name="connsiteX19" fmla="*/ 1470594 w 1933439"/>
                <a:gd name="connsiteY19" fmla="*/ 486597 h 732130"/>
                <a:gd name="connsiteX20" fmla="*/ 1549617 w 1933439"/>
                <a:gd name="connsiteY20" fmla="*/ 534574 h 732130"/>
                <a:gd name="connsiteX21" fmla="*/ 1611705 w 1933439"/>
                <a:gd name="connsiteY21" fmla="*/ 568441 h 732130"/>
                <a:gd name="connsiteX22" fmla="*/ 1696372 w 1933439"/>
                <a:gd name="connsiteY22" fmla="*/ 636174 h 732130"/>
                <a:gd name="connsiteX23" fmla="*/ 1781039 w 1933439"/>
                <a:gd name="connsiteY23" fmla="*/ 678508 h 732130"/>
                <a:gd name="connsiteX24" fmla="*/ 1834661 w 1933439"/>
                <a:gd name="connsiteY24" fmla="*/ 703908 h 732130"/>
                <a:gd name="connsiteX25" fmla="*/ 1933439 w 1933439"/>
                <a:gd name="connsiteY25" fmla="*/ 732130 h 732130"/>
                <a:gd name="connsiteX0" fmla="*/ 0 w 1933439"/>
                <a:gd name="connsiteY0" fmla="*/ 0 h 725962"/>
                <a:gd name="connsiteX1" fmla="*/ 75982 w 1933439"/>
                <a:gd name="connsiteY1" fmla="*/ 86185 h 725962"/>
                <a:gd name="connsiteX2" fmla="*/ 152508 w 1933439"/>
                <a:gd name="connsiteY2" fmla="*/ 82821 h 725962"/>
                <a:gd name="connsiteX3" fmla="*/ 231422 w 1933439"/>
                <a:gd name="connsiteY3" fmla="*/ 81302 h 725962"/>
                <a:gd name="connsiteX4" fmla="*/ 304908 w 1933439"/>
                <a:gd name="connsiteY4" fmla="*/ 88683 h 725962"/>
                <a:gd name="connsiteX5" fmla="*/ 381216 w 1933439"/>
                <a:gd name="connsiteY5" fmla="*/ 11940 h 725962"/>
                <a:gd name="connsiteX6" fmla="*/ 474350 w 1933439"/>
                <a:gd name="connsiteY6" fmla="*/ 54273 h 725962"/>
                <a:gd name="connsiteX7" fmla="*/ 547728 w 1933439"/>
                <a:gd name="connsiteY7" fmla="*/ 37340 h 725962"/>
                <a:gd name="connsiteX8" fmla="*/ 623927 w 1933439"/>
                <a:gd name="connsiteY8" fmla="*/ 90962 h 725962"/>
                <a:gd name="connsiteX9" fmla="*/ 697305 w 1933439"/>
                <a:gd name="connsiteY9" fmla="*/ 90962 h 725962"/>
                <a:gd name="connsiteX10" fmla="*/ 767861 w 1933439"/>
                <a:gd name="connsiteY10" fmla="*/ 113540 h 725962"/>
                <a:gd name="connsiteX11" fmla="*/ 838417 w 1933439"/>
                <a:gd name="connsiteY11" fmla="*/ 124829 h 725962"/>
                <a:gd name="connsiteX12" fmla="*/ 923083 w 1933439"/>
                <a:gd name="connsiteY12" fmla="*/ 175629 h 725962"/>
                <a:gd name="connsiteX13" fmla="*/ 1007750 w 1933439"/>
                <a:gd name="connsiteY13" fmla="*/ 240540 h 725962"/>
                <a:gd name="connsiteX14" fmla="*/ 1078305 w 1933439"/>
                <a:gd name="connsiteY14" fmla="*/ 268762 h 725962"/>
                <a:gd name="connsiteX15" fmla="*/ 1157328 w 1933439"/>
                <a:gd name="connsiteY15" fmla="*/ 313918 h 725962"/>
                <a:gd name="connsiteX16" fmla="*/ 1244817 w 1933439"/>
                <a:gd name="connsiteY16" fmla="*/ 347784 h 725962"/>
                <a:gd name="connsiteX17" fmla="*/ 1315372 w 1933439"/>
                <a:gd name="connsiteY17" fmla="*/ 407051 h 725962"/>
                <a:gd name="connsiteX18" fmla="*/ 1374639 w 1933439"/>
                <a:gd name="connsiteY18" fmla="*/ 452206 h 725962"/>
                <a:gd name="connsiteX19" fmla="*/ 1470594 w 1933439"/>
                <a:gd name="connsiteY19" fmla="*/ 480429 h 725962"/>
                <a:gd name="connsiteX20" fmla="*/ 1549617 w 1933439"/>
                <a:gd name="connsiteY20" fmla="*/ 528406 h 725962"/>
                <a:gd name="connsiteX21" fmla="*/ 1611705 w 1933439"/>
                <a:gd name="connsiteY21" fmla="*/ 562273 h 725962"/>
                <a:gd name="connsiteX22" fmla="*/ 1696372 w 1933439"/>
                <a:gd name="connsiteY22" fmla="*/ 630006 h 725962"/>
                <a:gd name="connsiteX23" fmla="*/ 1781039 w 1933439"/>
                <a:gd name="connsiteY23" fmla="*/ 672340 h 725962"/>
                <a:gd name="connsiteX24" fmla="*/ 1834661 w 1933439"/>
                <a:gd name="connsiteY24" fmla="*/ 697740 h 725962"/>
                <a:gd name="connsiteX25" fmla="*/ 1933439 w 1933439"/>
                <a:gd name="connsiteY25" fmla="*/ 725962 h 725962"/>
                <a:gd name="connsiteX0" fmla="*/ 0 w 1933439"/>
                <a:gd name="connsiteY0" fmla="*/ 0 h 725962"/>
                <a:gd name="connsiteX1" fmla="*/ 75982 w 1933439"/>
                <a:gd name="connsiteY1" fmla="*/ 86185 h 725962"/>
                <a:gd name="connsiteX2" fmla="*/ 152508 w 1933439"/>
                <a:gd name="connsiteY2" fmla="*/ 82821 h 725962"/>
                <a:gd name="connsiteX3" fmla="*/ 231422 w 1933439"/>
                <a:gd name="connsiteY3" fmla="*/ 81302 h 725962"/>
                <a:gd name="connsiteX4" fmla="*/ 304908 w 1933439"/>
                <a:gd name="connsiteY4" fmla="*/ 88683 h 725962"/>
                <a:gd name="connsiteX5" fmla="*/ 381216 w 1933439"/>
                <a:gd name="connsiteY5" fmla="*/ 129170 h 725962"/>
                <a:gd name="connsiteX6" fmla="*/ 474350 w 1933439"/>
                <a:gd name="connsiteY6" fmla="*/ 54273 h 725962"/>
                <a:gd name="connsiteX7" fmla="*/ 547728 w 1933439"/>
                <a:gd name="connsiteY7" fmla="*/ 37340 h 725962"/>
                <a:gd name="connsiteX8" fmla="*/ 623927 w 1933439"/>
                <a:gd name="connsiteY8" fmla="*/ 90962 h 725962"/>
                <a:gd name="connsiteX9" fmla="*/ 697305 w 1933439"/>
                <a:gd name="connsiteY9" fmla="*/ 90962 h 725962"/>
                <a:gd name="connsiteX10" fmla="*/ 767861 w 1933439"/>
                <a:gd name="connsiteY10" fmla="*/ 113540 h 725962"/>
                <a:gd name="connsiteX11" fmla="*/ 838417 w 1933439"/>
                <a:gd name="connsiteY11" fmla="*/ 124829 h 725962"/>
                <a:gd name="connsiteX12" fmla="*/ 923083 w 1933439"/>
                <a:gd name="connsiteY12" fmla="*/ 175629 h 725962"/>
                <a:gd name="connsiteX13" fmla="*/ 1007750 w 1933439"/>
                <a:gd name="connsiteY13" fmla="*/ 240540 h 725962"/>
                <a:gd name="connsiteX14" fmla="*/ 1078305 w 1933439"/>
                <a:gd name="connsiteY14" fmla="*/ 268762 h 725962"/>
                <a:gd name="connsiteX15" fmla="*/ 1157328 w 1933439"/>
                <a:gd name="connsiteY15" fmla="*/ 313918 h 725962"/>
                <a:gd name="connsiteX16" fmla="*/ 1244817 w 1933439"/>
                <a:gd name="connsiteY16" fmla="*/ 347784 h 725962"/>
                <a:gd name="connsiteX17" fmla="*/ 1315372 w 1933439"/>
                <a:gd name="connsiteY17" fmla="*/ 407051 h 725962"/>
                <a:gd name="connsiteX18" fmla="*/ 1374639 w 1933439"/>
                <a:gd name="connsiteY18" fmla="*/ 452206 h 725962"/>
                <a:gd name="connsiteX19" fmla="*/ 1470594 w 1933439"/>
                <a:gd name="connsiteY19" fmla="*/ 480429 h 725962"/>
                <a:gd name="connsiteX20" fmla="*/ 1549617 w 1933439"/>
                <a:gd name="connsiteY20" fmla="*/ 528406 h 725962"/>
                <a:gd name="connsiteX21" fmla="*/ 1611705 w 1933439"/>
                <a:gd name="connsiteY21" fmla="*/ 562273 h 725962"/>
                <a:gd name="connsiteX22" fmla="*/ 1696372 w 1933439"/>
                <a:gd name="connsiteY22" fmla="*/ 630006 h 725962"/>
                <a:gd name="connsiteX23" fmla="*/ 1781039 w 1933439"/>
                <a:gd name="connsiteY23" fmla="*/ 672340 h 725962"/>
                <a:gd name="connsiteX24" fmla="*/ 1834661 w 1933439"/>
                <a:gd name="connsiteY24" fmla="*/ 697740 h 725962"/>
                <a:gd name="connsiteX25" fmla="*/ 1933439 w 1933439"/>
                <a:gd name="connsiteY25" fmla="*/ 725962 h 725962"/>
                <a:gd name="connsiteX0" fmla="*/ 0 w 1933439"/>
                <a:gd name="connsiteY0" fmla="*/ 0 h 725962"/>
                <a:gd name="connsiteX1" fmla="*/ 75982 w 1933439"/>
                <a:gd name="connsiteY1" fmla="*/ 86185 h 725962"/>
                <a:gd name="connsiteX2" fmla="*/ 152508 w 1933439"/>
                <a:gd name="connsiteY2" fmla="*/ 82821 h 725962"/>
                <a:gd name="connsiteX3" fmla="*/ 231422 w 1933439"/>
                <a:gd name="connsiteY3" fmla="*/ 81302 h 725962"/>
                <a:gd name="connsiteX4" fmla="*/ 304908 w 1933439"/>
                <a:gd name="connsiteY4" fmla="*/ 88683 h 725962"/>
                <a:gd name="connsiteX5" fmla="*/ 381216 w 1933439"/>
                <a:gd name="connsiteY5" fmla="*/ 129170 h 725962"/>
                <a:gd name="connsiteX6" fmla="*/ 462627 w 1933439"/>
                <a:gd name="connsiteY6" fmla="*/ 130473 h 725962"/>
                <a:gd name="connsiteX7" fmla="*/ 547728 w 1933439"/>
                <a:gd name="connsiteY7" fmla="*/ 37340 h 725962"/>
                <a:gd name="connsiteX8" fmla="*/ 623927 w 1933439"/>
                <a:gd name="connsiteY8" fmla="*/ 90962 h 725962"/>
                <a:gd name="connsiteX9" fmla="*/ 697305 w 1933439"/>
                <a:gd name="connsiteY9" fmla="*/ 90962 h 725962"/>
                <a:gd name="connsiteX10" fmla="*/ 767861 w 1933439"/>
                <a:gd name="connsiteY10" fmla="*/ 113540 h 725962"/>
                <a:gd name="connsiteX11" fmla="*/ 838417 w 1933439"/>
                <a:gd name="connsiteY11" fmla="*/ 124829 h 725962"/>
                <a:gd name="connsiteX12" fmla="*/ 923083 w 1933439"/>
                <a:gd name="connsiteY12" fmla="*/ 175629 h 725962"/>
                <a:gd name="connsiteX13" fmla="*/ 1007750 w 1933439"/>
                <a:gd name="connsiteY13" fmla="*/ 240540 h 725962"/>
                <a:gd name="connsiteX14" fmla="*/ 1078305 w 1933439"/>
                <a:gd name="connsiteY14" fmla="*/ 268762 h 725962"/>
                <a:gd name="connsiteX15" fmla="*/ 1157328 w 1933439"/>
                <a:gd name="connsiteY15" fmla="*/ 313918 h 725962"/>
                <a:gd name="connsiteX16" fmla="*/ 1244817 w 1933439"/>
                <a:gd name="connsiteY16" fmla="*/ 347784 h 725962"/>
                <a:gd name="connsiteX17" fmla="*/ 1315372 w 1933439"/>
                <a:gd name="connsiteY17" fmla="*/ 407051 h 725962"/>
                <a:gd name="connsiteX18" fmla="*/ 1374639 w 1933439"/>
                <a:gd name="connsiteY18" fmla="*/ 452206 h 725962"/>
                <a:gd name="connsiteX19" fmla="*/ 1470594 w 1933439"/>
                <a:gd name="connsiteY19" fmla="*/ 480429 h 725962"/>
                <a:gd name="connsiteX20" fmla="*/ 1549617 w 1933439"/>
                <a:gd name="connsiteY20" fmla="*/ 528406 h 725962"/>
                <a:gd name="connsiteX21" fmla="*/ 1611705 w 1933439"/>
                <a:gd name="connsiteY21" fmla="*/ 562273 h 725962"/>
                <a:gd name="connsiteX22" fmla="*/ 1696372 w 1933439"/>
                <a:gd name="connsiteY22" fmla="*/ 630006 h 725962"/>
                <a:gd name="connsiteX23" fmla="*/ 1781039 w 1933439"/>
                <a:gd name="connsiteY23" fmla="*/ 672340 h 725962"/>
                <a:gd name="connsiteX24" fmla="*/ 1834661 w 1933439"/>
                <a:gd name="connsiteY24" fmla="*/ 697740 h 725962"/>
                <a:gd name="connsiteX25" fmla="*/ 1933439 w 1933439"/>
                <a:gd name="connsiteY25" fmla="*/ 725962 h 725962"/>
                <a:gd name="connsiteX0" fmla="*/ 0 w 1933439"/>
                <a:gd name="connsiteY0" fmla="*/ 0 h 725962"/>
                <a:gd name="connsiteX1" fmla="*/ 75982 w 1933439"/>
                <a:gd name="connsiteY1" fmla="*/ 86185 h 725962"/>
                <a:gd name="connsiteX2" fmla="*/ 152508 w 1933439"/>
                <a:gd name="connsiteY2" fmla="*/ 82821 h 725962"/>
                <a:gd name="connsiteX3" fmla="*/ 231422 w 1933439"/>
                <a:gd name="connsiteY3" fmla="*/ 81302 h 725962"/>
                <a:gd name="connsiteX4" fmla="*/ 304908 w 1933439"/>
                <a:gd name="connsiteY4" fmla="*/ 88683 h 725962"/>
                <a:gd name="connsiteX5" fmla="*/ 381216 w 1933439"/>
                <a:gd name="connsiteY5" fmla="*/ 129170 h 725962"/>
                <a:gd name="connsiteX6" fmla="*/ 462627 w 1933439"/>
                <a:gd name="connsiteY6" fmla="*/ 130473 h 725962"/>
                <a:gd name="connsiteX7" fmla="*/ 533074 w 1933439"/>
                <a:gd name="connsiteY7" fmla="*/ 134056 h 725962"/>
                <a:gd name="connsiteX8" fmla="*/ 623927 w 1933439"/>
                <a:gd name="connsiteY8" fmla="*/ 90962 h 725962"/>
                <a:gd name="connsiteX9" fmla="*/ 697305 w 1933439"/>
                <a:gd name="connsiteY9" fmla="*/ 90962 h 725962"/>
                <a:gd name="connsiteX10" fmla="*/ 767861 w 1933439"/>
                <a:gd name="connsiteY10" fmla="*/ 113540 h 725962"/>
                <a:gd name="connsiteX11" fmla="*/ 838417 w 1933439"/>
                <a:gd name="connsiteY11" fmla="*/ 124829 h 725962"/>
                <a:gd name="connsiteX12" fmla="*/ 923083 w 1933439"/>
                <a:gd name="connsiteY12" fmla="*/ 175629 h 725962"/>
                <a:gd name="connsiteX13" fmla="*/ 1007750 w 1933439"/>
                <a:gd name="connsiteY13" fmla="*/ 240540 h 725962"/>
                <a:gd name="connsiteX14" fmla="*/ 1078305 w 1933439"/>
                <a:gd name="connsiteY14" fmla="*/ 268762 h 725962"/>
                <a:gd name="connsiteX15" fmla="*/ 1157328 w 1933439"/>
                <a:gd name="connsiteY15" fmla="*/ 313918 h 725962"/>
                <a:gd name="connsiteX16" fmla="*/ 1244817 w 1933439"/>
                <a:gd name="connsiteY16" fmla="*/ 347784 h 725962"/>
                <a:gd name="connsiteX17" fmla="*/ 1315372 w 1933439"/>
                <a:gd name="connsiteY17" fmla="*/ 407051 h 725962"/>
                <a:gd name="connsiteX18" fmla="*/ 1374639 w 1933439"/>
                <a:gd name="connsiteY18" fmla="*/ 452206 h 725962"/>
                <a:gd name="connsiteX19" fmla="*/ 1470594 w 1933439"/>
                <a:gd name="connsiteY19" fmla="*/ 480429 h 725962"/>
                <a:gd name="connsiteX20" fmla="*/ 1549617 w 1933439"/>
                <a:gd name="connsiteY20" fmla="*/ 528406 h 725962"/>
                <a:gd name="connsiteX21" fmla="*/ 1611705 w 1933439"/>
                <a:gd name="connsiteY21" fmla="*/ 562273 h 725962"/>
                <a:gd name="connsiteX22" fmla="*/ 1696372 w 1933439"/>
                <a:gd name="connsiteY22" fmla="*/ 630006 h 725962"/>
                <a:gd name="connsiteX23" fmla="*/ 1781039 w 1933439"/>
                <a:gd name="connsiteY23" fmla="*/ 672340 h 725962"/>
                <a:gd name="connsiteX24" fmla="*/ 1834661 w 1933439"/>
                <a:gd name="connsiteY24" fmla="*/ 697740 h 725962"/>
                <a:gd name="connsiteX25" fmla="*/ 1933439 w 1933439"/>
                <a:gd name="connsiteY25" fmla="*/ 725962 h 725962"/>
                <a:gd name="connsiteX0" fmla="*/ 0 w 1933439"/>
                <a:gd name="connsiteY0" fmla="*/ 0 h 725962"/>
                <a:gd name="connsiteX1" fmla="*/ 75982 w 1933439"/>
                <a:gd name="connsiteY1" fmla="*/ 86185 h 725962"/>
                <a:gd name="connsiteX2" fmla="*/ 152508 w 1933439"/>
                <a:gd name="connsiteY2" fmla="*/ 82821 h 725962"/>
                <a:gd name="connsiteX3" fmla="*/ 231422 w 1933439"/>
                <a:gd name="connsiteY3" fmla="*/ 81302 h 725962"/>
                <a:gd name="connsiteX4" fmla="*/ 304908 w 1933439"/>
                <a:gd name="connsiteY4" fmla="*/ 88683 h 725962"/>
                <a:gd name="connsiteX5" fmla="*/ 381216 w 1933439"/>
                <a:gd name="connsiteY5" fmla="*/ 129170 h 725962"/>
                <a:gd name="connsiteX6" fmla="*/ 462627 w 1933439"/>
                <a:gd name="connsiteY6" fmla="*/ 130473 h 725962"/>
                <a:gd name="connsiteX7" fmla="*/ 533074 w 1933439"/>
                <a:gd name="connsiteY7" fmla="*/ 134056 h 725962"/>
                <a:gd name="connsiteX8" fmla="*/ 612204 w 1933439"/>
                <a:gd name="connsiteY8" fmla="*/ 184747 h 725962"/>
                <a:gd name="connsiteX9" fmla="*/ 697305 w 1933439"/>
                <a:gd name="connsiteY9" fmla="*/ 90962 h 725962"/>
                <a:gd name="connsiteX10" fmla="*/ 767861 w 1933439"/>
                <a:gd name="connsiteY10" fmla="*/ 113540 h 725962"/>
                <a:gd name="connsiteX11" fmla="*/ 838417 w 1933439"/>
                <a:gd name="connsiteY11" fmla="*/ 124829 h 725962"/>
                <a:gd name="connsiteX12" fmla="*/ 923083 w 1933439"/>
                <a:gd name="connsiteY12" fmla="*/ 175629 h 725962"/>
                <a:gd name="connsiteX13" fmla="*/ 1007750 w 1933439"/>
                <a:gd name="connsiteY13" fmla="*/ 240540 h 725962"/>
                <a:gd name="connsiteX14" fmla="*/ 1078305 w 1933439"/>
                <a:gd name="connsiteY14" fmla="*/ 268762 h 725962"/>
                <a:gd name="connsiteX15" fmla="*/ 1157328 w 1933439"/>
                <a:gd name="connsiteY15" fmla="*/ 313918 h 725962"/>
                <a:gd name="connsiteX16" fmla="*/ 1244817 w 1933439"/>
                <a:gd name="connsiteY16" fmla="*/ 347784 h 725962"/>
                <a:gd name="connsiteX17" fmla="*/ 1315372 w 1933439"/>
                <a:gd name="connsiteY17" fmla="*/ 407051 h 725962"/>
                <a:gd name="connsiteX18" fmla="*/ 1374639 w 1933439"/>
                <a:gd name="connsiteY18" fmla="*/ 452206 h 725962"/>
                <a:gd name="connsiteX19" fmla="*/ 1470594 w 1933439"/>
                <a:gd name="connsiteY19" fmla="*/ 480429 h 725962"/>
                <a:gd name="connsiteX20" fmla="*/ 1549617 w 1933439"/>
                <a:gd name="connsiteY20" fmla="*/ 528406 h 725962"/>
                <a:gd name="connsiteX21" fmla="*/ 1611705 w 1933439"/>
                <a:gd name="connsiteY21" fmla="*/ 562273 h 725962"/>
                <a:gd name="connsiteX22" fmla="*/ 1696372 w 1933439"/>
                <a:gd name="connsiteY22" fmla="*/ 630006 h 725962"/>
                <a:gd name="connsiteX23" fmla="*/ 1781039 w 1933439"/>
                <a:gd name="connsiteY23" fmla="*/ 672340 h 725962"/>
                <a:gd name="connsiteX24" fmla="*/ 1834661 w 1933439"/>
                <a:gd name="connsiteY24" fmla="*/ 697740 h 725962"/>
                <a:gd name="connsiteX25" fmla="*/ 1933439 w 1933439"/>
                <a:gd name="connsiteY25" fmla="*/ 725962 h 725962"/>
                <a:gd name="connsiteX0" fmla="*/ 0 w 1933439"/>
                <a:gd name="connsiteY0" fmla="*/ 0 h 725962"/>
                <a:gd name="connsiteX1" fmla="*/ 75982 w 1933439"/>
                <a:gd name="connsiteY1" fmla="*/ 86185 h 725962"/>
                <a:gd name="connsiteX2" fmla="*/ 152508 w 1933439"/>
                <a:gd name="connsiteY2" fmla="*/ 82821 h 725962"/>
                <a:gd name="connsiteX3" fmla="*/ 231422 w 1933439"/>
                <a:gd name="connsiteY3" fmla="*/ 81302 h 725962"/>
                <a:gd name="connsiteX4" fmla="*/ 304908 w 1933439"/>
                <a:gd name="connsiteY4" fmla="*/ 88683 h 725962"/>
                <a:gd name="connsiteX5" fmla="*/ 381216 w 1933439"/>
                <a:gd name="connsiteY5" fmla="*/ 129170 h 725962"/>
                <a:gd name="connsiteX6" fmla="*/ 462627 w 1933439"/>
                <a:gd name="connsiteY6" fmla="*/ 130473 h 725962"/>
                <a:gd name="connsiteX7" fmla="*/ 533074 w 1933439"/>
                <a:gd name="connsiteY7" fmla="*/ 134056 h 725962"/>
                <a:gd name="connsiteX8" fmla="*/ 612204 w 1933439"/>
                <a:gd name="connsiteY8" fmla="*/ 184747 h 725962"/>
                <a:gd name="connsiteX9" fmla="*/ 688513 w 1933439"/>
                <a:gd name="connsiteY9" fmla="*/ 187678 h 725962"/>
                <a:gd name="connsiteX10" fmla="*/ 767861 w 1933439"/>
                <a:gd name="connsiteY10" fmla="*/ 113540 h 725962"/>
                <a:gd name="connsiteX11" fmla="*/ 838417 w 1933439"/>
                <a:gd name="connsiteY11" fmla="*/ 124829 h 725962"/>
                <a:gd name="connsiteX12" fmla="*/ 923083 w 1933439"/>
                <a:gd name="connsiteY12" fmla="*/ 175629 h 725962"/>
                <a:gd name="connsiteX13" fmla="*/ 1007750 w 1933439"/>
                <a:gd name="connsiteY13" fmla="*/ 240540 h 725962"/>
                <a:gd name="connsiteX14" fmla="*/ 1078305 w 1933439"/>
                <a:gd name="connsiteY14" fmla="*/ 268762 h 725962"/>
                <a:gd name="connsiteX15" fmla="*/ 1157328 w 1933439"/>
                <a:gd name="connsiteY15" fmla="*/ 313918 h 725962"/>
                <a:gd name="connsiteX16" fmla="*/ 1244817 w 1933439"/>
                <a:gd name="connsiteY16" fmla="*/ 347784 h 725962"/>
                <a:gd name="connsiteX17" fmla="*/ 1315372 w 1933439"/>
                <a:gd name="connsiteY17" fmla="*/ 407051 h 725962"/>
                <a:gd name="connsiteX18" fmla="*/ 1374639 w 1933439"/>
                <a:gd name="connsiteY18" fmla="*/ 452206 h 725962"/>
                <a:gd name="connsiteX19" fmla="*/ 1470594 w 1933439"/>
                <a:gd name="connsiteY19" fmla="*/ 480429 h 725962"/>
                <a:gd name="connsiteX20" fmla="*/ 1549617 w 1933439"/>
                <a:gd name="connsiteY20" fmla="*/ 528406 h 725962"/>
                <a:gd name="connsiteX21" fmla="*/ 1611705 w 1933439"/>
                <a:gd name="connsiteY21" fmla="*/ 562273 h 725962"/>
                <a:gd name="connsiteX22" fmla="*/ 1696372 w 1933439"/>
                <a:gd name="connsiteY22" fmla="*/ 630006 h 725962"/>
                <a:gd name="connsiteX23" fmla="*/ 1781039 w 1933439"/>
                <a:gd name="connsiteY23" fmla="*/ 672340 h 725962"/>
                <a:gd name="connsiteX24" fmla="*/ 1834661 w 1933439"/>
                <a:gd name="connsiteY24" fmla="*/ 697740 h 725962"/>
                <a:gd name="connsiteX25" fmla="*/ 1933439 w 1933439"/>
                <a:gd name="connsiteY25" fmla="*/ 725962 h 725962"/>
                <a:gd name="connsiteX0" fmla="*/ 0 w 1933439"/>
                <a:gd name="connsiteY0" fmla="*/ 0 h 725962"/>
                <a:gd name="connsiteX1" fmla="*/ 75982 w 1933439"/>
                <a:gd name="connsiteY1" fmla="*/ 86185 h 725962"/>
                <a:gd name="connsiteX2" fmla="*/ 152508 w 1933439"/>
                <a:gd name="connsiteY2" fmla="*/ 82821 h 725962"/>
                <a:gd name="connsiteX3" fmla="*/ 231422 w 1933439"/>
                <a:gd name="connsiteY3" fmla="*/ 81302 h 725962"/>
                <a:gd name="connsiteX4" fmla="*/ 304908 w 1933439"/>
                <a:gd name="connsiteY4" fmla="*/ 88683 h 725962"/>
                <a:gd name="connsiteX5" fmla="*/ 381216 w 1933439"/>
                <a:gd name="connsiteY5" fmla="*/ 129170 h 725962"/>
                <a:gd name="connsiteX6" fmla="*/ 462627 w 1933439"/>
                <a:gd name="connsiteY6" fmla="*/ 130473 h 725962"/>
                <a:gd name="connsiteX7" fmla="*/ 533074 w 1933439"/>
                <a:gd name="connsiteY7" fmla="*/ 134056 h 725962"/>
                <a:gd name="connsiteX8" fmla="*/ 612204 w 1933439"/>
                <a:gd name="connsiteY8" fmla="*/ 184747 h 725962"/>
                <a:gd name="connsiteX9" fmla="*/ 688513 w 1933439"/>
                <a:gd name="connsiteY9" fmla="*/ 187678 h 725962"/>
                <a:gd name="connsiteX10" fmla="*/ 773722 w 1933439"/>
                <a:gd name="connsiteY10" fmla="*/ 210255 h 725962"/>
                <a:gd name="connsiteX11" fmla="*/ 838417 w 1933439"/>
                <a:gd name="connsiteY11" fmla="*/ 124829 h 725962"/>
                <a:gd name="connsiteX12" fmla="*/ 923083 w 1933439"/>
                <a:gd name="connsiteY12" fmla="*/ 175629 h 725962"/>
                <a:gd name="connsiteX13" fmla="*/ 1007750 w 1933439"/>
                <a:gd name="connsiteY13" fmla="*/ 240540 h 725962"/>
                <a:gd name="connsiteX14" fmla="*/ 1078305 w 1933439"/>
                <a:gd name="connsiteY14" fmla="*/ 268762 h 725962"/>
                <a:gd name="connsiteX15" fmla="*/ 1157328 w 1933439"/>
                <a:gd name="connsiteY15" fmla="*/ 313918 h 725962"/>
                <a:gd name="connsiteX16" fmla="*/ 1244817 w 1933439"/>
                <a:gd name="connsiteY16" fmla="*/ 347784 h 725962"/>
                <a:gd name="connsiteX17" fmla="*/ 1315372 w 1933439"/>
                <a:gd name="connsiteY17" fmla="*/ 407051 h 725962"/>
                <a:gd name="connsiteX18" fmla="*/ 1374639 w 1933439"/>
                <a:gd name="connsiteY18" fmla="*/ 452206 h 725962"/>
                <a:gd name="connsiteX19" fmla="*/ 1470594 w 1933439"/>
                <a:gd name="connsiteY19" fmla="*/ 480429 h 725962"/>
                <a:gd name="connsiteX20" fmla="*/ 1549617 w 1933439"/>
                <a:gd name="connsiteY20" fmla="*/ 528406 h 725962"/>
                <a:gd name="connsiteX21" fmla="*/ 1611705 w 1933439"/>
                <a:gd name="connsiteY21" fmla="*/ 562273 h 725962"/>
                <a:gd name="connsiteX22" fmla="*/ 1696372 w 1933439"/>
                <a:gd name="connsiteY22" fmla="*/ 630006 h 725962"/>
                <a:gd name="connsiteX23" fmla="*/ 1781039 w 1933439"/>
                <a:gd name="connsiteY23" fmla="*/ 672340 h 725962"/>
                <a:gd name="connsiteX24" fmla="*/ 1834661 w 1933439"/>
                <a:gd name="connsiteY24" fmla="*/ 697740 h 725962"/>
                <a:gd name="connsiteX25" fmla="*/ 1933439 w 1933439"/>
                <a:gd name="connsiteY25" fmla="*/ 725962 h 725962"/>
                <a:gd name="connsiteX0" fmla="*/ 0 w 1933439"/>
                <a:gd name="connsiteY0" fmla="*/ 0 h 725962"/>
                <a:gd name="connsiteX1" fmla="*/ 75982 w 1933439"/>
                <a:gd name="connsiteY1" fmla="*/ 86185 h 725962"/>
                <a:gd name="connsiteX2" fmla="*/ 152508 w 1933439"/>
                <a:gd name="connsiteY2" fmla="*/ 82821 h 725962"/>
                <a:gd name="connsiteX3" fmla="*/ 231422 w 1933439"/>
                <a:gd name="connsiteY3" fmla="*/ 81302 h 725962"/>
                <a:gd name="connsiteX4" fmla="*/ 304908 w 1933439"/>
                <a:gd name="connsiteY4" fmla="*/ 88683 h 725962"/>
                <a:gd name="connsiteX5" fmla="*/ 381216 w 1933439"/>
                <a:gd name="connsiteY5" fmla="*/ 129170 h 725962"/>
                <a:gd name="connsiteX6" fmla="*/ 462627 w 1933439"/>
                <a:gd name="connsiteY6" fmla="*/ 130473 h 725962"/>
                <a:gd name="connsiteX7" fmla="*/ 533074 w 1933439"/>
                <a:gd name="connsiteY7" fmla="*/ 134056 h 725962"/>
                <a:gd name="connsiteX8" fmla="*/ 612204 w 1933439"/>
                <a:gd name="connsiteY8" fmla="*/ 184747 h 725962"/>
                <a:gd name="connsiteX9" fmla="*/ 688513 w 1933439"/>
                <a:gd name="connsiteY9" fmla="*/ 187678 h 725962"/>
                <a:gd name="connsiteX10" fmla="*/ 778077 w 1933439"/>
                <a:gd name="connsiteY10" fmla="*/ 171067 h 725962"/>
                <a:gd name="connsiteX11" fmla="*/ 838417 w 1933439"/>
                <a:gd name="connsiteY11" fmla="*/ 124829 h 725962"/>
                <a:gd name="connsiteX12" fmla="*/ 923083 w 1933439"/>
                <a:gd name="connsiteY12" fmla="*/ 175629 h 725962"/>
                <a:gd name="connsiteX13" fmla="*/ 1007750 w 1933439"/>
                <a:gd name="connsiteY13" fmla="*/ 240540 h 725962"/>
                <a:gd name="connsiteX14" fmla="*/ 1078305 w 1933439"/>
                <a:gd name="connsiteY14" fmla="*/ 268762 h 725962"/>
                <a:gd name="connsiteX15" fmla="*/ 1157328 w 1933439"/>
                <a:gd name="connsiteY15" fmla="*/ 313918 h 725962"/>
                <a:gd name="connsiteX16" fmla="*/ 1244817 w 1933439"/>
                <a:gd name="connsiteY16" fmla="*/ 347784 h 725962"/>
                <a:gd name="connsiteX17" fmla="*/ 1315372 w 1933439"/>
                <a:gd name="connsiteY17" fmla="*/ 407051 h 725962"/>
                <a:gd name="connsiteX18" fmla="*/ 1374639 w 1933439"/>
                <a:gd name="connsiteY18" fmla="*/ 452206 h 725962"/>
                <a:gd name="connsiteX19" fmla="*/ 1470594 w 1933439"/>
                <a:gd name="connsiteY19" fmla="*/ 480429 h 725962"/>
                <a:gd name="connsiteX20" fmla="*/ 1549617 w 1933439"/>
                <a:gd name="connsiteY20" fmla="*/ 528406 h 725962"/>
                <a:gd name="connsiteX21" fmla="*/ 1611705 w 1933439"/>
                <a:gd name="connsiteY21" fmla="*/ 562273 h 725962"/>
                <a:gd name="connsiteX22" fmla="*/ 1696372 w 1933439"/>
                <a:gd name="connsiteY22" fmla="*/ 630006 h 725962"/>
                <a:gd name="connsiteX23" fmla="*/ 1781039 w 1933439"/>
                <a:gd name="connsiteY23" fmla="*/ 672340 h 725962"/>
                <a:gd name="connsiteX24" fmla="*/ 1834661 w 1933439"/>
                <a:gd name="connsiteY24" fmla="*/ 697740 h 725962"/>
                <a:gd name="connsiteX25" fmla="*/ 1933439 w 1933439"/>
                <a:gd name="connsiteY25" fmla="*/ 725962 h 725962"/>
                <a:gd name="connsiteX0" fmla="*/ 0 w 1933439"/>
                <a:gd name="connsiteY0" fmla="*/ 0 h 725962"/>
                <a:gd name="connsiteX1" fmla="*/ 75982 w 1933439"/>
                <a:gd name="connsiteY1" fmla="*/ 86185 h 725962"/>
                <a:gd name="connsiteX2" fmla="*/ 152508 w 1933439"/>
                <a:gd name="connsiteY2" fmla="*/ 82821 h 725962"/>
                <a:gd name="connsiteX3" fmla="*/ 231422 w 1933439"/>
                <a:gd name="connsiteY3" fmla="*/ 81302 h 725962"/>
                <a:gd name="connsiteX4" fmla="*/ 304908 w 1933439"/>
                <a:gd name="connsiteY4" fmla="*/ 88683 h 725962"/>
                <a:gd name="connsiteX5" fmla="*/ 381216 w 1933439"/>
                <a:gd name="connsiteY5" fmla="*/ 129170 h 725962"/>
                <a:gd name="connsiteX6" fmla="*/ 462627 w 1933439"/>
                <a:gd name="connsiteY6" fmla="*/ 130473 h 725962"/>
                <a:gd name="connsiteX7" fmla="*/ 533074 w 1933439"/>
                <a:gd name="connsiteY7" fmla="*/ 134056 h 725962"/>
                <a:gd name="connsiteX8" fmla="*/ 612204 w 1933439"/>
                <a:gd name="connsiteY8" fmla="*/ 184747 h 725962"/>
                <a:gd name="connsiteX9" fmla="*/ 688513 w 1933439"/>
                <a:gd name="connsiteY9" fmla="*/ 187678 h 725962"/>
                <a:gd name="connsiteX10" fmla="*/ 760660 w 1933439"/>
                <a:gd name="connsiteY10" fmla="*/ 210255 h 725962"/>
                <a:gd name="connsiteX11" fmla="*/ 838417 w 1933439"/>
                <a:gd name="connsiteY11" fmla="*/ 124829 h 725962"/>
                <a:gd name="connsiteX12" fmla="*/ 923083 w 1933439"/>
                <a:gd name="connsiteY12" fmla="*/ 175629 h 725962"/>
                <a:gd name="connsiteX13" fmla="*/ 1007750 w 1933439"/>
                <a:gd name="connsiteY13" fmla="*/ 240540 h 725962"/>
                <a:gd name="connsiteX14" fmla="*/ 1078305 w 1933439"/>
                <a:gd name="connsiteY14" fmla="*/ 268762 h 725962"/>
                <a:gd name="connsiteX15" fmla="*/ 1157328 w 1933439"/>
                <a:gd name="connsiteY15" fmla="*/ 313918 h 725962"/>
                <a:gd name="connsiteX16" fmla="*/ 1244817 w 1933439"/>
                <a:gd name="connsiteY16" fmla="*/ 347784 h 725962"/>
                <a:gd name="connsiteX17" fmla="*/ 1315372 w 1933439"/>
                <a:gd name="connsiteY17" fmla="*/ 407051 h 725962"/>
                <a:gd name="connsiteX18" fmla="*/ 1374639 w 1933439"/>
                <a:gd name="connsiteY18" fmla="*/ 452206 h 725962"/>
                <a:gd name="connsiteX19" fmla="*/ 1470594 w 1933439"/>
                <a:gd name="connsiteY19" fmla="*/ 480429 h 725962"/>
                <a:gd name="connsiteX20" fmla="*/ 1549617 w 1933439"/>
                <a:gd name="connsiteY20" fmla="*/ 528406 h 725962"/>
                <a:gd name="connsiteX21" fmla="*/ 1611705 w 1933439"/>
                <a:gd name="connsiteY21" fmla="*/ 562273 h 725962"/>
                <a:gd name="connsiteX22" fmla="*/ 1696372 w 1933439"/>
                <a:gd name="connsiteY22" fmla="*/ 630006 h 725962"/>
                <a:gd name="connsiteX23" fmla="*/ 1781039 w 1933439"/>
                <a:gd name="connsiteY23" fmla="*/ 672340 h 725962"/>
                <a:gd name="connsiteX24" fmla="*/ 1834661 w 1933439"/>
                <a:gd name="connsiteY24" fmla="*/ 697740 h 725962"/>
                <a:gd name="connsiteX25" fmla="*/ 1933439 w 1933439"/>
                <a:gd name="connsiteY25" fmla="*/ 725962 h 725962"/>
                <a:gd name="connsiteX0" fmla="*/ 0 w 1933439"/>
                <a:gd name="connsiteY0" fmla="*/ 0 h 725962"/>
                <a:gd name="connsiteX1" fmla="*/ 75982 w 1933439"/>
                <a:gd name="connsiteY1" fmla="*/ 86185 h 725962"/>
                <a:gd name="connsiteX2" fmla="*/ 152508 w 1933439"/>
                <a:gd name="connsiteY2" fmla="*/ 82821 h 725962"/>
                <a:gd name="connsiteX3" fmla="*/ 231422 w 1933439"/>
                <a:gd name="connsiteY3" fmla="*/ 81302 h 725962"/>
                <a:gd name="connsiteX4" fmla="*/ 304908 w 1933439"/>
                <a:gd name="connsiteY4" fmla="*/ 88683 h 725962"/>
                <a:gd name="connsiteX5" fmla="*/ 381216 w 1933439"/>
                <a:gd name="connsiteY5" fmla="*/ 129170 h 725962"/>
                <a:gd name="connsiteX6" fmla="*/ 462627 w 1933439"/>
                <a:gd name="connsiteY6" fmla="*/ 130473 h 725962"/>
                <a:gd name="connsiteX7" fmla="*/ 533074 w 1933439"/>
                <a:gd name="connsiteY7" fmla="*/ 134056 h 725962"/>
                <a:gd name="connsiteX8" fmla="*/ 612204 w 1933439"/>
                <a:gd name="connsiteY8" fmla="*/ 184747 h 725962"/>
                <a:gd name="connsiteX9" fmla="*/ 688513 w 1933439"/>
                <a:gd name="connsiteY9" fmla="*/ 187678 h 725962"/>
                <a:gd name="connsiteX10" fmla="*/ 760660 w 1933439"/>
                <a:gd name="connsiteY10" fmla="*/ 210255 h 725962"/>
                <a:gd name="connsiteX11" fmla="*/ 836240 w 1933439"/>
                <a:gd name="connsiteY11" fmla="*/ 248926 h 725962"/>
                <a:gd name="connsiteX12" fmla="*/ 923083 w 1933439"/>
                <a:gd name="connsiteY12" fmla="*/ 175629 h 725962"/>
                <a:gd name="connsiteX13" fmla="*/ 1007750 w 1933439"/>
                <a:gd name="connsiteY13" fmla="*/ 240540 h 725962"/>
                <a:gd name="connsiteX14" fmla="*/ 1078305 w 1933439"/>
                <a:gd name="connsiteY14" fmla="*/ 268762 h 725962"/>
                <a:gd name="connsiteX15" fmla="*/ 1157328 w 1933439"/>
                <a:gd name="connsiteY15" fmla="*/ 313918 h 725962"/>
                <a:gd name="connsiteX16" fmla="*/ 1244817 w 1933439"/>
                <a:gd name="connsiteY16" fmla="*/ 347784 h 725962"/>
                <a:gd name="connsiteX17" fmla="*/ 1315372 w 1933439"/>
                <a:gd name="connsiteY17" fmla="*/ 407051 h 725962"/>
                <a:gd name="connsiteX18" fmla="*/ 1374639 w 1933439"/>
                <a:gd name="connsiteY18" fmla="*/ 452206 h 725962"/>
                <a:gd name="connsiteX19" fmla="*/ 1470594 w 1933439"/>
                <a:gd name="connsiteY19" fmla="*/ 480429 h 725962"/>
                <a:gd name="connsiteX20" fmla="*/ 1549617 w 1933439"/>
                <a:gd name="connsiteY20" fmla="*/ 528406 h 725962"/>
                <a:gd name="connsiteX21" fmla="*/ 1611705 w 1933439"/>
                <a:gd name="connsiteY21" fmla="*/ 562273 h 725962"/>
                <a:gd name="connsiteX22" fmla="*/ 1696372 w 1933439"/>
                <a:gd name="connsiteY22" fmla="*/ 630006 h 725962"/>
                <a:gd name="connsiteX23" fmla="*/ 1781039 w 1933439"/>
                <a:gd name="connsiteY23" fmla="*/ 672340 h 725962"/>
                <a:gd name="connsiteX24" fmla="*/ 1834661 w 1933439"/>
                <a:gd name="connsiteY24" fmla="*/ 697740 h 725962"/>
                <a:gd name="connsiteX25" fmla="*/ 1933439 w 1933439"/>
                <a:gd name="connsiteY25" fmla="*/ 725962 h 725962"/>
                <a:gd name="connsiteX0" fmla="*/ 0 w 1933439"/>
                <a:gd name="connsiteY0" fmla="*/ 0 h 725962"/>
                <a:gd name="connsiteX1" fmla="*/ 75982 w 1933439"/>
                <a:gd name="connsiteY1" fmla="*/ 86185 h 725962"/>
                <a:gd name="connsiteX2" fmla="*/ 152508 w 1933439"/>
                <a:gd name="connsiteY2" fmla="*/ 82821 h 725962"/>
                <a:gd name="connsiteX3" fmla="*/ 231422 w 1933439"/>
                <a:gd name="connsiteY3" fmla="*/ 81302 h 725962"/>
                <a:gd name="connsiteX4" fmla="*/ 304908 w 1933439"/>
                <a:gd name="connsiteY4" fmla="*/ 88683 h 725962"/>
                <a:gd name="connsiteX5" fmla="*/ 381216 w 1933439"/>
                <a:gd name="connsiteY5" fmla="*/ 129170 h 725962"/>
                <a:gd name="connsiteX6" fmla="*/ 462627 w 1933439"/>
                <a:gd name="connsiteY6" fmla="*/ 130473 h 725962"/>
                <a:gd name="connsiteX7" fmla="*/ 533074 w 1933439"/>
                <a:gd name="connsiteY7" fmla="*/ 134056 h 725962"/>
                <a:gd name="connsiteX8" fmla="*/ 612204 w 1933439"/>
                <a:gd name="connsiteY8" fmla="*/ 184747 h 725962"/>
                <a:gd name="connsiteX9" fmla="*/ 688513 w 1933439"/>
                <a:gd name="connsiteY9" fmla="*/ 187678 h 725962"/>
                <a:gd name="connsiteX10" fmla="*/ 760660 w 1933439"/>
                <a:gd name="connsiteY10" fmla="*/ 210255 h 725962"/>
                <a:gd name="connsiteX11" fmla="*/ 836240 w 1933439"/>
                <a:gd name="connsiteY11" fmla="*/ 248926 h 725962"/>
                <a:gd name="connsiteX12" fmla="*/ 912198 w 1933439"/>
                <a:gd name="connsiteY12" fmla="*/ 293195 h 725962"/>
                <a:gd name="connsiteX13" fmla="*/ 1007750 w 1933439"/>
                <a:gd name="connsiteY13" fmla="*/ 240540 h 725962"/>
                <a:gd name="connsiteX14" fmla="*/ 1078305 w 1933439"/>
                <a:gd name="connsiteY14" fmla="*/ 268762 h 725962"/>
                <a:gd name="connsiteX15" fmla="*/ 1157328 w 1933439"/>
                <a:gd name="connsiteY15" fmla="*/ 313918 h 725962"/>
                <a:gd name="connsiteX16" fmla="*/ 1244817 w 1933439"/>
                <a:gd name="connsiteY16" fmla="*/ 347784 h 725962"/>
                <a:gd name="connsiteX17" fmla="*/ 1315372 w 1933439"/>
                <a:gd name="connsiteY17" fmla="*/ 407051 h 725962"/>
                <a:gd name="connsiteX18" fmla="*/ 1374639 w 1933439"/>
                <a:gd name="connsiteY18" fmla="*/ 452206 h 725962"/>
                <a:gd name="connsiteX19" fmla="*/ 1470594 w 1933439"/>
                <a:gd name="connsiteY19" fmla="*/ 480429 h 725962"/>
                <a:gd name="connsiteX20" fmla="*/ 1549617 w 1933439"/>
                <a:gd name="connsiteY20" fmla="*/ 528406 h 725962"/>
                <a:gd name="connsiteX21" fmla="*/ 1611705 w 1933439"/>
                <a:gd name="connsiteY21" fmla="*/ 562273 h 725962"/>
                <a:gd name="connsiteX22" fmla="*/ 1696372 w 1933439"/>
                <a:gd name="connsiteY22" fmla="*/ 630006 h 725962"/>
                <a:gd name="connsiteX23" fmla="*/ 1781039 w 1933439"/>
                <a:gd name="connsiteY23" fmla="*/ 672340 h 725962"/>
                <a:gd name="connsiteX24" fmla="*/ 1834661 w 1933439"/>
                <a:gd name="connsiteY24" fmla="*/ 697740 h 725962"/>
                <a:gd name="connsiteX25" fmla="*/ 1933439 w 1933439"/>
                <a:gd name="connsiteY25" fmla="*/ 725962 h 725962"/>
                <a:gd name="connsiteX0" fmla="*/ 0 w 1933439"/>
                <a:gd name="connsiteY0" fmla="*/ 0 h 725962"/>
                <a:gd name="connsiteX1" fmla="*/ 75982 w 1933439"/>
                <a:gd name="connsiteY1" fmla="*/ 86185 h 725962"/>
                <a:gd name="connsiteX2" fmla="*/ 152508 w 1933439"/>
                <a:gd name="connsiteY2" fmla="*/ 82821 h 725962"/>
                <a:gd name="connsiteX3" fmla="*/ 231422 w 1933439"/>
                <a:gd name="connsiteY3" fmla="*/ 81302 h 725962"/>
                <a:gd name="connsiteX4" fmla="*/ 304908 w 1933439"/>
                <a:gd name="connsiteY4" fmla="*/ 88683 h 725962"/>
                <a:gd name="connsiteX5" fmla="*/ 381216 w 1933439"/>
                <a:gd name="connsiteY5" fmla="*/ 129170 h 725962"/>
                <a:gd name="connsiteX6" fmla="*/ 462627 w 1933439"/>
                <a:gd name="connsiteY6" fmla="*/ 130473 h 725962"/>
                <a:gd name="connsiteX7" fmla="*/ 533074 w 1933439"/>
                <a:gd name="connsiteY7" fmla="*/ 134056 h 725962"/>
                <a:gd name="connsiteX8" fmla="*/ 612204 w 1933439"/>
                <a:gd name="connsiteY8" fmla="*/ 184747 h 725962"/>
                <a:gd name="connsiteX9" fmla="*/ 688513 w 1933439"/>
                <a:gd name="connsiteY9" fmla="*/ 187678 h 725962"/>
                <a:gd name="connsiteX10" fmla="*/ 760660 w 1933439"/>
                <a:gd name="connsiteY10" fmla="*/ 210255 h 725962"/>
                <a:gd name="connsiteX11" fmla="*/ 836240 w 1933439"/>
                <a:gd name="connsiteY11" fmla="*/ 248926 h 725962"/>
                <a:gd name="connsiteX12" fmla="*/ 912198 w 1933439"/>
                <a:gd name="connsiteY12" fmla="*/ 293195 h 725962"/>
                <a:gd name="connsiteX13" fmla="*/ 990333 w 1933439"/>
                <a:gd name="connsiteY13" fmla="*/ 321094 h 725962"/>
                <a:gd name="connsiteX14" fmla="*/ 1078305 w 1933439"/>
                <a:gd name="connsiteY14" fmla="*/ 268762 h 725962"/>
                <a:gd name="connsiteX15" fmla="*/ 1157328 w 1933439"/>
                <a:gd name="connsiteY15" fmla="*/ 313918 h 725962"/>
                <a:gd name="connsiteX16" fmla="*/ 1244817 w 1933439"/>
                <a:gd name="connsiteY16" fmla="*/ 347784 h 725962"/>
                <a:gd name="connsiteX17" fmla="*/ 1315372 w 1933439"/>
                <a:gd name="connsiteY17" fmla="*/ 407051 h 725962"/>
                <a:gd name="connsiteX18" fmla="*/ 1374639 w 1933439"/>
                <a:gd name="connsiteY18" fmla="*/ 452206 h 725962"/>
                <a:gd name="connsiteX19" fmla="*/ 1470594 w 1933439"/>
                <a:gd name="connsiteY19" fmla="*/ 480429 h 725962"/>
                <a:gd name="connsiteX20" fmla="*/ 1549617 w 1933439"/>
                <a:gd name="connsiteY20" fmla="*/ 528406 h 725962"/>
                <a:gd name="connsiteX21" fmla="*/ 1611705 w 1933439"/>
                <a:gd name="connsiteY21" fmla="*/ 562273 h 725962"/>
                <a:gd name="connsiteX22" fmla="*/ 1696372 w 1933439"/>
                <a:gd name="connsiteY22" fmla="*/ 630006 h 725962"/>
                <a:gd name="connsiteX23" fmla="*/ 1781039 w 1933439"/>
                <a:gd name="connsiteY23" fmla="*/ 672340 h 725962"/>
                <a:gd name="connsiteX24" fmla="*/ 1834661 w 1933439"/>
                <a:gd name="connsiteY24" fmla="*/ 697740 h 725962"/>
                <a:gd name="connsiteX25" fmla="*/ 1933439 w 1933439"/>
                <a:gd name="connsiteY25" fmla="*/ 725962 h 725962"/>
                <a:gd name="connsiteX0" fmla="*/ 0 w 1933439"/>
                <a:gd name="connsiteY0" fmla="*/ 0 h 725962"/>
                <a:gd name="connsiteX1" fmla="*/ 75982 w 1933439"/>
                <a:gd name="connsiteY1" fmla="*/ 86185 h 725962"/>
                <a:gd name="connsiteX2" fmla="*/ 152508 w 1933439"/>
                <a:gd name="connsiteY2" fmla="*/ 82821 h 725962"/>
                <a:gd name="connsiteX3" fmla="*/ 231422 w 1933439"/>
                <a:gd name="connsiteY3" fmla="*/ 81302 h 725962"/>
                <a:gd name="connsiteX4" fmla="*/ 304908 w 1933439"/>
                <a:gd name="connsiteY4" fmla="*/ 88683 h 725962"/>
                <a:gd name="connsiteX5" fmla="*/ 381216 w 1933439"/>
                <a:gd name="connsiteY5" fmla="*/ 129170 h 725962"/>
                <a:gd name="connsiteX6" fmla="*/ 462627 w 1933439"/>
                <a:gd name="connsiteY6" fmla="*/ 130473 h 725962"/>
                <a:gd name="connsiteX7" fmla="*/ 533074 w 1933439"/>
                <a:gd name="connsiteY7" fmla="*/ 134056 h 725962"/>
                <a:gd name="connsiteX8" fmla="*/ 612204 w 1933439"/>
                <a:gd name="connsiteY8" fmla="*/ 184747 h 725962"/>
                <a:gd name="connsiteX9" fmla="*/ 688513 w 1933439"/>
                <a:gd name="connsiteY9" fmla="*/ 187678 h 725962"/>
                <a:gd name="connsiteX10" fmla="*/ 760660 w 1933439"/>
                <a:gd name="connsiteY10" fmla="*/ 210255 h 725962"/>
                <a:gd name="connsiteX11" fmla="*/ 836240 w 1933439"/>
                <a:gd name="connsiteY11" fmla="*/ 248926 h 725962"/>
                <a:gd name="connsiteX12" fmla="*/ 912198 w 1933439"/>
                <a:gd name="connsiteY12" fmla="*/ 293195 h 725962"/>
                <a:gd name="connsiteX13" fmla="*/ 990333 w 1933439"/>
                <a:gd name="connsiteY13" fmla="*/ 321094 h 725962"/>
                <a:gd name="connsiteX14" fmla="*/ 1065243 w 1933439"/>
                <a:gd name="connsiteY14" fmla="*/ 355848 h 725962"/>
                <a:gd name="connsiteX15" fmla="*/ 1157328 w 1933439"/>
                <a:gd name="connsiteY15" fmla="*/ 313918 h 725962"/>
                <a:gd name="connsiteX16" fmla="*/ 1244817 w 1933439"/>
                <a:gd name="connsiteY16" fmla="*/ 347784 h 725962"/>
                <a:gd name="connsiteX17" fmla="*/ 1315372 w 1933439"/>
                <a:gd name="connsiteY17" fmla="*/ 407051 h 725962"/>
                <a:gd name="connsiteX18" fmla="*/ 1374639 w 1933439"/>
                <a:gd name="connsiteY18" fmla="*/ 452206 h 725962"/>
                <a:gd name="connsiteX19" fmla="*/ 1470594 w 1933439"/>
                <a:gd name="connsiteY19" fmla="*/ 480429 h 725962"/>
                <a:gd name="connsiteX20" fmla="*/ 1549617 w 1933439"/>
                <a:gd name="connsiteY20" fmla="*/ 528406 h 725962"/>
                <a:gd name="connsiteX21" fmla="*/ 1611705 w 1933439"/>
                <a:gd name="connsiteY21" fmla="*/ 562273 h 725962"/>
                <a:gd name="connsiteX22" fmla="*/ 1696372 w 1933439"/>
                <a:gd name="connsiteY22" fmla="*/ 630006 h 725962"/>
                <a:gd name="connsiteX23" fmla="*/ 1781039 w 1933439"/>
                <a:gd name="connsiteY23" fmla="*/ 672340 h 725962"/>
                <a:gd name="connsiteX24" fmla="*/ 1834661 w 1933439"/>
                <a:gd name="connsiteY24" fmla="*/ 697740 h 725962"/>
                <a:gd name="connsiteX25" fmla="*/ 1933439 w 1933439"/>
                <a:gd name="connsiteY25" fmla="*/ 725962 h 725962"/>
                <a:gd name="connsiteX0" fmla="*/ 0 w 1933439"/>
                <a:gd name="connsiteY0" fmla="*/ 0 h 725962"/>
                <a:gd name="connsiteX1" fmla="*/ 75982 w 1933439"/>
                <a:gd name="connsiteY1" fmla="*/ 86185 h 725962"/>
                <a:gd name="connsiteX2" fmla="*/ 152508 w 1933439"/>
                <a:gd name="connsiteY2" fmla="*/ 82821 h 725962"/>
                <a:gd name="connsiteX3" fmla="*/ 231422 w 1933439"/>
                <a:gd name="connsiteY3" fmla="*/ 81302 h 725962"/>
                <a:gd name="connsiteX4" fmla="*/ 304908 w 1933439"/>
                <a:gd name="connsiteY4" fmla="*/ 88683 h 725962"/>
                <a:gd name="connsiteX5" fmla="*/ 381216 w 1933439"/>
                <a:gd name="connsiteY5" fmla="*/ 129170 h 725962"/>
                <a:gd name="connsiteX6" fmla="*/ 462627 w 1933439"/>
                <a:gd name="connsiteY6" fmla="*/ 130473 h 725962"/>
                <a:gd name="connsiteX7" fmla="*/ 533074 w 1933439"/>
                <a:gd name="connsiteY7" fmla="*/ 134056 h 725962"/>
                <a:gd name="connsiteX8" fmla="*/ 612204 w 1933439"/>
                <a:gd name="connsiteY8" fmla="*/ 184747 h 725962"/>
                <a:gd name="connsiteX9" fmla="*/ 688513 w 1933439"/>
                <a:gd name="connsiteY9" fmla="*/ 187678 h 725962"/>
                <a:gd name="connsiteX10" fmla="*/ 760660 w 1933439"/>
                <a:gd name="connsiteY10" fmla="*/ 210255 h 725962"/>
                <a:gd name="connsiteX11" fmla="*/ 836240 w 1933439"/>
                <a:gd name="connsiteY11" fmla="*/ 248926 h 725962"/>
                <a:gd name="connsiteX12" fmla="*/ 912198 w 1933439"/>
                <a:gd name="connsiteY12" fmla="*/ 293195 h 725962"/>
                <a:gd name="connsiteX13" fmla="*/ 990333 w 1933439"/>
                <a:gd name="connsiteY13" fmla="*/ 321094 h 725962"/>
                <a:gd name="connsiteX14" fmla="*/ 1065243 w 1933439"/>
                <a:gd name="connsiteY14" fmla="*/ 355848 h 725962"/>
                <a:gd name="connsiteX15" fmla="*/ 1150797 w 1933439"/>
                <a:gd name="connsiteY15" fmla="*/ 407535 h 725962"/>
                <a:gd name="connsiteX16" fmla="*/ 1244817 w 1933439"/>
                <a:gd name="connsiteY16" fmla="*/ 347784 h 725962"/>
                <a:gd name="connsiteX17" fmla="*/ 1315372 w 1933439"/>
                <a:gd name="connsiteY17" fmla="*/ 407051 h 725962"/>
                <a:gd name="connsiteX18" fmla="*/ 1374639 w 1933439"/>
                <a:gd name="connsiteY18" fmla="*/ 452206 h 725962"/>
                <a:gd name="connsiteX19" fmla="*/ 1470594 w 1933439"/>
                <a:gd name="connsiteY19" fmla="*/ 480429 h 725962"/>
                <a:gd name="connsiteX20" fmla="*/ 1549617 w 1933439"/>
                <a:gd name="connsiteY20" fmla="*/ 528406 h 725962"/>
                <a:gd name="connsiteX21" fmla="*/ 1611705 w 1933439"/>
                <a:gd name="connsiteY21" fmla="*/ 562273 h 725962"/>
                <a:gd name="connsiteX22" fmla="*/ 1696372 w 1933439"/>
                <a:gd name="connsiteY22" fmla="*/ 630006 h 725962"/>
                <a:gd name="connsiteX23" fmla="*/ 1781039 w 1933439"/>
                <a:gd name="connsiteY23" fmla="*/ 672340 h 725962"/>
                <a:gd name="connsiteX24" fmla="*/ 1834661 w 1933439"/>
                <a:gd name="connsiteY24" fmla="*/ 697740 h 725962"/>
                <a:gd name="connsiteX25" fmla="*/ 1933439 w 1933439"/>
                <a:gd name="connsiteY25" fmla="*/ 725962 h 725962"/>
                <a:gd name="connsiteX0" fmla="*/ 0 w 1933439"/>
                <a:gd name="connsiteY0" fmla="*/ 0 h 725962"/>
                <a:gd name="connsiteX1" fmla="*/ 75982 w 1933439"/>
                <a:gd name="connsiteY1" fmla="*/ 86185 h 725962"/>
                <a:gd name="connsiteX2" fmla="*/ 152508 w 1933439"/>
                <a:gd name="connsiteY2" fmla="*/ 82821 h 725962"/>
                <a:gd name="connsiteX3" fmla="*/ 231422 w 1933439"/>
                <a:gd name="connsiteY3" fmla="*/ 81302 h 725962"/>
                <a:gd name="connsiteX4" fmla="*/ 304908 w 1933439"/>
                <a:gd name="connsiteY4" fmla="*/ 88683 h 725962"/>
                <a:gd name="connsiteX5" fmla="*/ 381216 w 1933439"/>
                <a:gd name="connsiteY5" fmla="*/ 129170 h 725962"/>
                <a:gd name="connsiteX6" fmla="*/ 462627 w 1933439"/>
                <a:gd name="connsiteY6" fmla="*/ 130473 h 725962"/>
                <a:gd name="connsiteX7" fmla="*/ 533074 w 1933439"/>
                <a:gd name="connsiteY7" fmla="*/ 134056 h 725962"/>
                <a:gd name="connsiteX8" fmla="*/ 612204 w 1933439"/>
                <a:gd name="connsiteY8" fmla="*/ 184747 h 725962"/>
                <a:gd name="connsiteX9" fmla="*/ 688513 w 1933439"/>
                <a:gd name="connsiteY9" fmla="*/ 187678 h 725962"/>
                <a:gd name="connsiteX10" fmla="*/ 760660 w 1933439"/>
                <a:gd name="connsiteY10" fmla="*/ 210255 h 725962"/>
                <a:gd name="connsiteX11" fmla="*/ 836240 w 1933439"/>
                <a:gd name="connsiteY11" fmla="*/ 248926 h 725962"/>
                <a:gd name="connsiteX12" fmla="*/ 912198 w 1933439"/>
                <a:gd name="connsiteY12" fmla="*/ 293195 h 725962"/>
                <a:gd name="connsiteX13" fmla="*/ 990333 w 1933439"/>
                <a:gd name="connsiteY13" fmla="*/ 321094 h 725962"/>
                <a:gd name="connsiteX14" fmla="*/ 1065243 w 1933439"/>
                <a:gd name="connsiteY14" fmla="*/ 355848 h 725962"/>
                <a:gd name="connsiteX15" fmla="*/ 1150797 w 1933439"/>
                <a:gd name="connsiteY15" fmla="*/ 407535 h 725962"/>
                <a:gd name="connsiteX16" fmla="*/ 1225223 w 1933439"/>
                <a:gd name="connsiteY16" fmla="*/ 454464 h 725962"/>
                <a:gd name="connsiteX17" fmla="*/ 1315372 w 1933439"/>
                <a:gd name="connsiteY17" fmla="*/ 407051 h 725962"/>
                <a:gd name="connsiteX18" fmla="*/ 1374639 w 1933439"/>
                <a:gd name="connsiteY18" fmla="*/ 452206 h 725962"/>
                <a:gd name="connsiteX19" fmla="*/ 1470594 w 1933439"/>
                <a:gd name="connsiteY19" fmla="*/ 480429 h 725962"/>
                <a:gd name="connsiteX20" fmla="*/ 1549617 w 1933439"/>
                <a:gd name="connsiteY20" fmla="*/ 528406 h 725962"/>
                <a:gd name="connsiteX21" fmla="*/ 1611705 w 1933439"/>
                <a:gd name="connsiteY21" fmla="*/ 562273 h 725962"/>
                <a:gd name="connsiteX22" fmla="*/ 1696372 w 1933439"/>
                <a:gd name="connsiteY22" fmla="*/ 630006 h 725962"/>
                <a:gd name="connsiteX23" fmla="*/ 1781039 w 1933439"/>
                <a:gd name="connsiteY23" fmla="*/ 672340 h 725962"/>
                <a:gd name="connsiteX24" fmla="*/ 1834661 w 1933439"/>
                <a:gd name="connsiteY24" fmla="*/ 697740 h 725962"/>
                <a:gd name="connsiteX25" fmla="*/ 1933439 w 1933439"/>
                <a:gd name="connsiteY25" fmla="*/ 725962 h 725962"/>
                <a:gd name="connsiteX0" fmla="*/ 0 w 1933439"/>
                <a:gd name="connsiteY0" fmla="*/ 0 h 725962"/>
                <a:gd name="connsiteX1" fmla="*/ 75982 w 1933439"/>
                <a:gd name="connsiteY1" fmla="*/ 86185 h 725962"/>
                <a:gd name="connsiteX2" fmla="*/ 152508 w 1933439"/>
                <a:gd name="connsiteY2" fmla="*/ 82821 h 725962"/>
                <a:gd name="connsiteX3" fmla="*/ 231422 w 1933439"/>
                <a:gd name="connsiteY3" fmla="*/ 81302 h 725962"/>
                <a:gd name="connsiteX4" fmla="*/ 304908 w 1933439"/>
                <a:gd name="connsiteY4" fmla="*/ 88683 h 725962"/>
                <a:gd name="connsiteX5" fmla="*/ 381216 w 1933439"/>
                <a:gd name="connsiteY5" fmla="*/ 129170 h 725962"/>
                <a:gd name="connsiteX6" fmla="*/ 462627 w 1933439"/>
                <a:gd name="connsiteY6" fmla="*/ 130473 h 725962"/>
                <a:gd name="connsiteX7" fmla="*/ 533074 w 1933439"/>
                <a:gd name="connsiteY7" fmla="*/ 134056 h 725962"/>
                <a:gd name="connsiteX8" fmla="*/ 612204 w 1933439"/>
                <a:gd name="connsiteY8" fmla="*/ 184747 h 725962"/>
                <a:gd name="connsiteX9" fmla="*/ 688513 w 1933439"/>
                <a:gd name="connsiteY9" fmla="*/ 187678 h 725962"/>
                <a:gd name="connsiteX10" fmla="*/ 760660 w 1933439"/>
                <a:gd name="connsiteY10" fmla="*/ 210255 h 725962"/>
                <a:gd name="connsiteX11" fmla="*/ 836240 w 1933439"/>
                <a:gd name="connsiteY11" fmla="*/ 248926 h 725962"/>
                <a:gd name="connsiteX12" fmla="*/ 912198 w 1933439"/>
                <a:gd name="connsiteY12" fmla="*/ 293195 h 725962"/>
                <a:gd name="connsiteX13" fmla="*/ 990333 w 1933439"/>
                <a:gd name="connsiteY13" fmla="*/ 321094 h 725962"/>
                <a:gd name="connsiteX14" fmla="*/ 1065243 w 1933439"/>
                <a:gd name="connsiteY14" fmla="*/ 355848 h 725962"/>
                <a:gd name="connsiteX15" fmla="*/ 1150797 w 1933439"/>
                <a:gd name="connsiteY15" fmla="*/ 407535 h 725962"/>
                <a:gd name="connsiteX16" fmla="*/ 1225223 w 1933439"/>
                <a:gd name="connsiteY16" fmla="*/ 454464 h 725962"/>
                <a:gd name="connsiteX17" fmla="*/ 1291424 w 1933439"/>
                <a:gd name="connsiteY17" fmla="*/ 487606 h 725962"/>
                <a:gd name="connsiteX18" fmla="*/ 1374639 w 1933439"/>
                <a:gd name="connsiteY18" fmla="*/ 452206 h 725962"/>
                <a:gd name="connsiteX19" fmla="*/ 1470594 w 1933439"/>
                <a:gd name="connsiteY19" fmla="*/ 480429 h 725962"/>
                <a:gd name="connsiteX20" fmla="*/ 1549617 w 1933439"/>
                <a:gd name="connsiteY20" fmla="*/ 528406 h 725962"/>
                <a:gd name="connsiteX21" fmla="*/ 1611705 w 1933439"/>
                <a:gd name="connsiteY21" fmla="*/ 562273 h 725962"/>
                <a:gd name="connsiteX22" fmla="*/ 1696372 w 1933439"/>
                <a:gd name="connsiteY22" fmla="*/ 630006 h 725962"/>
                <a:gd name="connsiteX23" fmla="*/ 1781039 w 1933439"/>
                <a:gd name="connsiteY23" fmla="*/ 672340 h 725962"/>
                <a:gd name="connsiteX24" fmla="*/ 1834661 w 1933439"/>
                <a:gd name="connsiteY24" fmla="*/ 697740 h 725962"/>
                <a:gd name="connsiteX25" fmla="*/ 1933439 w 1933439"/>
                <a:gd name="connsiteY25" fmla="*/ 725962 h 725962"/>
                <a:gd name="connsiteX0" fmla="*/ 0 w 1933439"/>
                <a:gd name="connsiteY0" fmla="*/ 0 h 725962"/>
                <a:gd name="connsiteX1" fmla="*/ 75982 w 1933439"/>
                <a:gd name="connsiteY1" fmla="*/ 86185 h 725962"/>
                <a:gd name="connsiteX2" fmla="*/ 152508 w 1933439"/>
                <a:gd name="connsiteY2" fmla="*/ 82821 h 725962"/>
                <a:gd name="connsiteX3" fmla="*/ 231422 w 1933439"/>
                <a:gd name="connsiteY3" fmla="*/ 81302 h 725962"/>
                <a:gd name="connsiteX4" fmla="*/ 304908 w 1933439"/>
                <a:gd name="connsiteY4" fmla="*/ 88683 h 725962"/>
                <a:gd name="connsiteX5" fmla="*/ 381216 w 1933439"/>
                <a:gd name="connsiteY5" fmla="*/ 129170 h 725962"/>
                <a:gd name="connsiteX6" fmla="*/ 462627 w 1933439"/>
                <a:gd name="connsiteY6" fmla="*/ 130473 h 725962"/>
                <a:gd name="connsiteX7" fmla="*/ 533074 w 1933439"/>
                <a:gd name="connsiteY7" fmla="*/ 134056 h 725962"/>
                <a:gd name="connsiteX8" fmla="*/ 612204 w 1933439"/>
                <a:gd name="connsiteY8" fmla="*/ 184747 h 725962"/>
                <a:gd name="connsiteX9" fmla="*/ 688513 w 1933439"/>
                <a:gd name="connsiteY9" fmla="*/ 187678 h 725962"/>
                <a:gd name="connsiteX10" fmla="*/ 760660 w 1933439"/>
                <a:gd name="connsiteY10" fmla="*/ 210255 h 725962"/>
                <a:gd name="connsiteX11" fmla="*/ 836240 w 1933439"/>
                <a:gd name="connsiteY11" fmla="*/ 248926 h 725962"/>
                <a:gd name="connsiteX12" fmla="*/ 912198 w 1933439"/>
                <a:gd name="connsiteY12" fmla="*/ 293195 h 725962"/>
                <a:gd name="connsiteX13" fmla="*/ 990333 w 1933439"/>
                <a:gd name="connsiteY13" fmla="*/ 321094 h 725962"/>
                <a:gd name="connsiteX14" fmla="*/ 1065243 w 1933439"/>
                <a:gd name="connsiteY14" fmla="*/ 355848 h 725962"/>
                <a:gd name="connsiteX15" fmla="*/ 1150797 w 1933439"/>
                <a:gd name="connsiteY15" fmla="*/ 407535 h 725962"/>
                <a:gd name="connsiteX16" fmla="*/ 1225223 w 1933439"/>
                <a:gd name="connsiteY16" fmla="*/ 454464 h 725962"/>
                <a:gd name="connsiteX17" fmla="*/ 1291424 w 1933439"/>
                <a:gd name="connsiteY17" fmla="*/ 487606 h 725962"/>
                <a:gd name="connsiteX18" fmla="*/ 1368108 w 1933439"/>
                <a:gd name="connsiteY18" fmla="*/ 543646 h 725962"/>
                <a:gd name="connsiteX19" fmla="*/ 1470594 w 1933439"/>
                <a:gd name="connsiteY19" fmla="*/ 480429 h 725962"/>
                <a:gd name="connsiteX20" fmla="*/ 1549617 w 1933439"/>
                <a:gd name="connsiteY20" fmla="*/ 528406 h 725962"/>
                <a:gd name="connsiteX21" fmla="*/ 1611705 w 1933439"/>
                <a:gd name="connsiteY21" fmla="*/ 562273 h 725962"/>
                <a:gd name="connsiteX22" fmla="*/ 1696372 w 1933439"/>
                <a:gd name="connsiteY22" fmla="*/ 630006 h 725962"/>
                <a:gd name="connsiteX23" fmla="*/ 1781039 w 1933439"/>
                <a:gd name="connsiteY23" fmla="*/ 672340 h 725962"/>
                <a:gd name="connsiteX24" fmla="*/ 1834661 w 1933439"/>
                <a:gd name="connsiteY24" fmla="*/ 697740 h 725962"/>
                <a:gd name="connsiteX25" fmla="*/ 1933439 w 1933439"/>
                <a:gd name="connsiteY25" fmla="*/ 725962 h 725962"/>
                <a:gd name="connsiteX0" fmla="*/ 0 w 1933439"/>
                <a:gd name="connsiteY0" fmla="*/ 0 h 725962"/>
                <a:gd name="connsiteX1" fmla="*/ 75982 w 1933439"/>
                <a:gd name="connsiteY1" fmla="*/ 86185 h 725962"/>
                <a:gd name="connsiteX2" fmla="*/ 152508 w 1933439"/>
                <a:gd name="connsiteY2" fmla="*/ 82821 h 725962"/>
                <a:gd name="connsiteX3" fmla="*/ 231422 w 1933439"/>
                <a:gd name="connsiteY3" fmla="*/ 81302 h 725962"/>
                <a:gd name="connsiteX4" fmla="*/ 304908 w 1933439"/>
                <a:gd name="connsiteY4" fmla="*/ 88683 h 725962"/>
                <a:gd name="connsiteX5" fmla="*/ 381216 w 1933439"/>
                <a:gd name="connsiteY5" fmla="*/ 129170 h 725962"/>
                <a:gd name="connsiteX6" fmla="*/ 462627 w 1933439"/>
                <a:gd name="connsiteY6" fmla="*/ 130473 h 725962"/>
                <a:gd name="connsiteX7" fmla="*/ 533074 w 1933439"/>
                <a:gd name="connsiteY7" fmla="*/ 134056 h 725962"/>
                <a:gd name="connsiteX8" fmla="*/ 612204 w 1933439"/>
                <a:gd name="connsiteY8" fmla="*/ 184747 h 725962"/>
                <a:gd name="connsiteX9" fmla="*/ 688513 w 1933439"/>
                <a:gd name="connsiteY9" fmla="*/ 187678 h 725962"/>
                <a:gd name="connsiteX10" fmla="*/ 760660 w 1933439"/>
                <a:gd name="connsiteY10" fmla="*/ 210255 h 725962"/>
                <a:gd name="connsiteX11" fmla="*/ 836240 w 1933439"/>
                <a:gd name="connsiteY11" fmla="*/ 248926 h 725962"/>
                <a:gd name="connsiteX12" fmla="*/ 912198 w 1933439"/>
                <a:gd name="connsiteY12" fmla="*/ 293195 h 725962"/>
                <a:gd name="connsiteX13" fmla="*/ 990333 w 1933439"/>
                <a:gd name="connsiteY13" fmla="*/ 321094 h 725962"/>
                <a:gd name="connsiteX14" fmla="*/ 1065243 w 1933439"/>
                <a:gd name="connsiteY14" fmla="*/ 355848 h 725962"/>
                <a:gd name="connsiteX15" fmla="*/ 1150797 w 1933439"/>
                <a:gd name="connsiteY15" fmla="*/ 407535 h 725962"/>
                <a:gd name="connsiteX16" fmla="*/ 1225223 w 1933439"/>
                <a:gd name="connsiteY16" fmla="*/ 454464 h 725962"/>
                <a:gd name="connsiteX17" fmla="*/ 1291424 w 1933439"/>
                <a:gd name="connsiteY17" fmla="*/ 487606 h 725962"/>
                <a:gd name="connsiteX18" fmla="*/ 1368108 w 1933439"/>
                <a:gd name="connsiteY18" fmla="*/ 543646 h 725962"/>
                <a:gd name="connsiteX19" fmla="*/ 1451000 w 1933439"/>
                <a:gd name="connsiteY19" fmla="*/ 563160 h 725962"/>
                <a:gd name="connsiteX20" fmla="*/ 1549617 w 1933439"/>
                <a:gd name="connsiteY20" fmla="*/ 528406 h 725962"/>
                <a:gd name="connsiteX21" fmla="*/ 1611705 w 1933439"/>
                <a:gd name="connsiteY21" fmla="*/ 562273 h 725962"/>
                <a:gd name="connsiteX22" fmla="*/ 1696372 w 1933439"/>
                <a:gd name="connsiteY22" fmla="*/ 630006 h 725962"/>
                <a:gd name="connsiteX23" fmla="*/ 1781039 w 1933439"/>
                <a:gd name="connsiteY23" fmla="*/ 672340 h 725962"/>
                <a:gd name="connsiteX24" fmla="*/ 1834661 w 1933439"/>
                <a:gd name="connsiteY24" fmla="*/ 697740 h 725962"/>
                <a:gd name="connsiteX25" fmla="*/ 1933439 w 1933439"/>
                <a:gd name="connsiteY25" fmla="*/ 725962 h 725962"/>
                <a:gd name="connsiteX0" fmla="*/ 0 w 1933439"/>
                <a:gd name="connsiteY0" fmla="*/ 0 h 725962"/>
                <a:gd name="connsiteX1" fmla="*/ 75982 w 1933439"/>
                <a:gd name="connsiteY1" fmla="*/ 86185 h 725962"/>
                <a:gd name="connsiteX2" fmla="*/ 152508 w 1933439"/>
                <a:gd name="connsiteY2" fmla="*/ 82821 h 725962"/>
                <a:gd name="connsiteX3" fmla="*/ 231422 w 1933439"/>
                <a:gd name="connsiteY3" fmla="*/ 81302 h 725962"/>
                <a:gd name="connsiteX4" fmla="*/ 304908 w 1933439"/>
                <a:gd name="connsiteY4" fmla="*/ 88683 h 725962"/>
                <a:gd name="connsiteX5" fmla="*/ 381216 w 1933439"/>
                <a:gd name="connsiteY5" fmla="*/ 129170 h 725962"/>
                <a:gd name="connsiteX6" fmla="*/ 462627 w 1933439"/>
                <a:gd name="connsiteY6" fmla="*/ 130473 h 725962"/>
                <a:gd name="connsiteX7" fmla="*/ 533074 w 1933439"/>
                <a:gd name="connsiteY7" fmla="*/ 134056 h 725962"/>
                <a:gd name="connsiteX8" fmla="*/ 612204 w 1933439"/>
                <a:gd name="connsiteY8" fmla="*/ 184747 h 725962"/>
                <a:gd name="connsiteX9" fmla="*/ 688513 w 1933439"/>
                <a:gd name="connsiteY9" fmla="*/ 187678 h 725962"/>
                <a:gd name="connsiteX10" fmla="*/ 760660 w 1933439"/>
                <a:gd name="connsiteY10" fmla="*/ 210255 h 725962"/>
                <a:gd name="connsiteX11" fmla="*/ 836240 w 1933439"/>
                <a:gd name="connsiteY11" fmla="*/ 248926 h 725962"/>
                <a:gd name="connsiteX12" fmla="*/ 912198 w 1933439"/>
                <a:gd name="connsiteY12" fmla="*/ 293195 h 725962"/>
                <a:gd name="connsiteX13" fmla="*/ 990333 w 1933439"/>
                <a:gd name="connsiteY13" fmla="*/ 321094 h 725962"/>
                <a:gd name="connsiteX14" fmla="*/ 1065243 w 1933439"/>
                <a:gd name="connsiteY14" fmla="*/ 355848 h 725962"/>
                <a:gd name="connsiteX15" fmla="*/ 1150797 w 1933439"/>
                <a:gd name="connsiteY15" fmla="*/ 407535 h 725962"/>
                <a:gd name="connsiteX16" fmla="*/ 1225223 w 1933439"/>
                <a:gd name="connsiteY16" fmla="*/ 454464 h 725962"/>
                <a:gd name="connsiteX17" fmla="*/ 1291424 w 1933439"/>
                <a:gd name="connsiteY17" fmla="*/ 487606 h 725962"/>
                <a:gd name="connsiteX18" fmla="*/ 1368108 w 1933439"/>
                <a:gd name="connsiteY18" fmla="*/ 543646 h 725962"/>
                <a:gd name="connsiteX19" fmla="*/ 1451000 w 1933439"/>
                <a:gd name="connsiteY19" fmla="*/ 563160 h 725962"/>
                <a:gd name="connsiteX20" fmla="*/ 1536554 w 1933439"/>
                <a:gd name="connsiteY20" fmla="*/ 595898 h 725962"/>
                <a:gd name="connsiteX21" fmla="*/ 1611705 w 1933439"/>
                <a:gd name="connsiteY21" fmla="*/ 562273 h 725962"/>
                <a:gd name="connsiteX22" fmla="*/ 1696372 w 1933439"/>
                <a:gd name="connsiteY22" fmla="*/ 630006 h 725962"/>
                <a:gd name="connsiteX23" fmla="*/ 1781039 w 1933439"/>
                <a:gd name="connsiteY23" fmla="*/ 672340 h 725962"/>
                <a:gd name="connsiteX24" fmla="*/ 1834661 w 1933439"/>
                <a:gd name="connsiteY24" fmla="*/ 697740 h 725962"/>
                <a:gd name="connsiteX25" fmla="*/ 1933439 w 1933439"/>
                <a:gd name="connsiteY25" fmla="*/ 725962 h 725962"/>
                <a:gd name="connsiteX0" fmla="*/ 0 w 1933439"/>
                <a:gd name="connsiteY0" fmla="*/ 0 h 725962"/>
                <a:gd name="connsiteX1" fmla="*/ 75982 w 1933439"/>
                <a:gd name="connsiteY1" fmla="*/ 86185 h 725962"/>
                <a:gd name="connsiteX2" fmla="*/ 152508 w 1933439"/>
                <a:gd name="connsiteY2" fmla="*/ 82821 h 725962"/>
                <a:gd name="connsiteX3" fmla="*/ 231422 w 1933439"/>
                <a:gd name="connsiteY3" fmla="*/ 81302 h 725962"/>
                <a:gd name="connsiteX4" fmla="*/ 304908 w 1933439"/>
                <a:gd name="connsiteY4" fmla="*/ 88683 h 725962"/>
                <a:gd name="connsiteX5" fmla="*/ 381216 w 1933439"/>
                <a:gd name="connsiteY5" fmla="*/ 129170 h 725962"/>
                <a:gd name="connsiteX6" fmla="*/ 462627 w 1933439"/>
                <a:gd name="connsiteY6" fmla="*/ 130473 h 725962"/>
                <a:gd name="connsiteX7" fmla="*/ 533074 w 1933439"/>
                <a:gd name="connsiteY7" fmla="*/ 134056 h 725962"/>
                <a:gd name="connsiteX8" fmla="*/ 612204 w 1933439"/>
                <a:gd name="connsiteY8" fmla="*/ 184747 h 725962"/>
                <a:gd name="connsiteX9" fmla="*/ 688513 w 1933439"/>
                <a:gd name="connsiteY9" fmla="*/ 187678 h 725962"/>
                <a:gd name="connsiteX10" fmla="*/ 760660 w 1933439"/>
                <a:gd name="connsiteY10" fmla="*/ 210255 h 725962"/>
                <a:gd name="connsiteX11" fmla="*/ 836240 w 1933439"/>
                <a:gd name="connsiteY11" fmla="*/ 248926 h 725962"/>
                <a:gd name="connsiteX12" fmla="*/ 912198 w 1933439"/>
                <a:gd name="connsiteY12" fmla="*/ 293195 h 725962"/>
                <a:gd name="connsiteX13" fmla="*/ 990333 w 1933439"/>
                <a:gd name="connsiteY13" fmla="*/ 321094 h 725962"/>
                <a:gd name="connsiteX14" fmla="*/ 1065243 w 1933439"/>
                <a:gd name="connsiteY14" fmla="*/ 355848 h 725962"/>
                <a:gd name="connsiteX15" fmla="*/ 1150797 w 1933439"/>
                <a:gd name="connsiteY15" fmla="*/ 407535 h 725962"/>
                <a:gd name="connsiteX16" fmla="*/ 1225223 w 1933439"/>
                <a:gd name="connsiteY16" fmla="*/ 454464 h 725962"/>
                <a:gd name="connsiteX17" fmla="*/ 1291424 w 1933439"/>
                <a:gd name="connsiteY17" fmla="*/ 487606 h 725962"/>
                <a:gd name="connsiteX18" fmla="*/ 1368108 w 1933439"/>
                <a:gd name="connsiteY18" fmla="*/ 543646 h 725962"/>
                <a:gd name="connsiteX19" fmla="*/ 1451000 w 1933439"/>
                <a:gd name="connsiteY19" fmla="*/ 563160 h 725962"/>
                <a:gd name="connsiteX20" fmla="*/ 1536554 w 1933439"/>
                <a:gd name="connsiteY20" fmla="*/ 595898 h 725962"/>
                <a:gd name="connsiteX21" fmla="*/ 1605174 w 1933439"/>
                <a:gd name="connsiteY21" fmla="*/ 621055 h 725962"/>
                <a:gd name="connsiteX22" fmla="*/ 1696372 w 1933439"/>
                <a:gd name="connsiteY22" fmla="*/ 630006 h 725962"/>
                <a:gd name="connsiteX23" fmla="*/ 1781039 w 1933439"/>
                <a:gd name="connsiteY23" fmla="*/ 672340 h 725962"/>
                <a:gd name="connsiteX24" fmla="*/ 1834661 w 1933439"/>
                <a:gd name="connsiteY24" fmla="*/ 697740 h 725962"/>
                <a:gd name="connsiteX25" fmla="*/ 1933439 w 1933439"/>
                <a:gd name="connsiteY25" fmla="*/ 725962 h 725962"/>
                <a:gd name="connsiteX0" fmla="*/ 0 w 1933439"/>
                <a:gd name="connsiteY0" fmla="*/ 0 h 725962"/>
                <a:gd name="connsiteX1" fmla="*/ 75982 w 1933439"/>
                <a:gd name="connsiteY1" fmla="*/ 86185 h 725962"/>
                <a:gd name="connsiteX2" fmla="*/ 152508 w 1933439"/>
                <a:gd name="connsiteY2" fmla="*/ 82821 h 725962"/>
                <a:gd name="connsiteX3" fmla="*/ 231422 w 1933439"/>
                <a:gd name="connsiteY3" fmla="*/ 81302 h 725962"/>
                <a:gd name="connsiteX4" fmla="*/ 304908 w 1933439"/>
                <a:gd name="connsiteY4" fmla="*/ 88683 h 725962"/>
                <a:gd name="connsiteX5" fmla="*/ 381216 w 1933439"/>
                <a:gd name="connsiteY5" fmla="*/ 129170 h 725962"/>
                <a:gd name="connsiteX6" fmla="*/ 462627 w 1933439"/>
                <a:gd name="connsiteY6" fmla="*/ 130473 h 725962"/>
                <a:gd name="connsiteX7" fmla="*/ 533074 w 1933439"/>
                <a:gd name="connsiteY7" fmla="*/ 134056 h 725962"/>
                <a:gd name="connsiteX8" fmla="*/ 612204 w 1933439"/>
                <a:gd name="connsiteY8" fmla="*/ 184747 h 725962"/>
                <a:gd name="connsiteX9" fmla="*/ 688513 w 1933439"/>
                <a:gd name="connsiteY9" fmla="*/ 187678 h 725962"/>
                <a:gd name="connsiteX10" fmla="*/ 760660 w 1933439"/>
                <a:gd name="connsiteY10" fmla="*/ 210255 h 725962"/>
                <a:gd name="connsiteX11" fmla="*/ 836240 w 1933439"/>
                <a:gd name="connsiteY11" fmla="*/ 248926 h 725962"/>
                <a:gd name="connsiteX12" fmla="*/ 912198 w 1933439"/>
                <a:gd name="connsiteY12" fmla="*/ 293195 h 725962"/>
                <a:gd name="connsiteX13" fmla="*/ 990333 w 1933439"/>
                <a:gd name="connsiteY13" fmla="*/ 321094 h 725962"/>
                <a:gd name="connsiteX14" fmla="*/ 1065243 w 1933439"/>
                <a:gd name="connsiteY14" fmla="*/ 355848 h 725962"/>
                <a:gd name="connsiteX15" fmla="*/ 1150797 w 1933439"/>
                <a:gd name="connsiteY15" fmla="*/ 407535 h 725962"/>
                <a:gd name="connsiteX16" fmla="*/ 1225223 w 1933439"/>
                <a:gd name="connsiteY16" fmla="*/ 454464 h 725962"/>
                <a:gd name="connsiteX17" fmla="*/ 1291424 w 1933439"/>
                <a:gd name="connsiteY17" fmla="*/ 487606 h 725962"/>
                <a:gd name="connsiteX18" fmla="*/ 1368108 w 1933439"/>
                <a:gd name="connsiteY18" fmla="*/ 543646 h 725962"/>
                <a:gd name="connsiteX19" fmla="*/ 1451000 w 1933439"/>
                <a:gd name="connsiteY19" fmla="*/ 563160 h 725962"/>
                <a:gd name="connsiteX20" fmla="*/ 1536554 w 1933439"/>
                <a:gd name="connsiteY20" fmla="*/ 595898 h 725962"/>
                <a:gd name="connsiteX21" fmla="*/ 1605174 w 1933439"/>
                <a:gd name="connsiteY21" fmla="*/ 621055 h 725962"/>
                <a:gd name="connsiteX22" fmla="*/ 1676778 w 1933439"/>
                <a:gd name="connsiteY22" fmla="*/ 660486 h 725962"/>
                <a:gd name="connsiteX23" fmla="*/ 1781039 w 1933439"/>
                <a:gd name="connsiteY23" fmla="*/ 672340 h 725962"/>
                <a:gd name="connsiteX24" fmla="*/ 1834661 w 1933439"/>
                <a:gd name="connsiteY24" fmla="*/ 697740 h 725962"/>
                <a:gd name="connsiteX25" fmla="*/ 1933439 w 1933439"/>
                <a:gd name="connsiteY25" fmla="*/ 725962 h 725962"/>
                <a:gd name="connsiteX0" fmla="*/ 0 w 1933439"/>
                <a:gd name="connsiteY0" fmla="*/ 0 h 725962"/>
                <a:gd name="connsiteX1" fmla="*/ 75982 w 1933439"/>
                <a:gd name="connsiteY1" fmla="*/ 86185 h 725962"/>
                <a:gd name="connsiteX2" fmla="*/ 152508 w 1933439"/>
                <a:gd name="connsiteY2" fmla="*/ 82821 h 725962"/>
                <a:gd name="connsiteX3" fmla="*/ 231422 w 1933439"/>
                <a:gd name="connsiteY3" fmla="*/ 81302 h 725962"/>
                <a:gd name="connsiteX4" fmla="*/ 304908 w 1933439"/>
                <a:gd name="connsiteY4" fmla="*/ 88683 h 725962"/>
                <a:gd name="connsiteX5" fmla="*/ 381216 w 1933439"/>
                <a:gd name="connsiteY5" fmla="*/ 129170 h 725962"/>
                <a:gd name="connsiteX6" fmla="*/ 462627 w 1933439"/>
                <a:gd name="connsiteY6" fmla="*/ 130473 h 725962"/>
                <a:gd name="connsiteX7" fmla="*/ 533074 w 1933439"/>
                <a:gd name="connsiteY7" fmla="*/ 134056 h 725962"/>
                <a:gd name="connsiteX8" fmla="*/ 612204 w 1933439"/>
                <a:gd name="connsiteY8" fmla="*/ 184747 h 725962"/>
                <a:gd name="connsiteX9" fmla="*/ 688513 w 1933439"/>
                <a:gd name="connsiteY9" fmla="*/ 187678 h 725962"/>
                <a:gd name="connsiteX10" fmla="*/ 760660 w 1933439"/>
                <a:gd name="connsiteY10" fmla="*/ 210255 h 725962"/>
                <a:gd name="connsiteX11" fmla="*/ 836240 w 1933439"/>
                <a:gd name="connsiteY11" fmla="*/ 248926 h 725962"/>
                <a:gd name="connsiteX12" fmla="*/ 912198 w 1933439"/>
                <a:gd name="connsiteY12" fmla="*/ 293195 h 725962"/>
                <a:gd name="connsiteX13" fmla="*/ 990333 w 1933439"/>
                <a:gd name="connsiteY13" fmla="*/ 321094 h 725962"/>
                <a:gd name="connsiteX14" fmla="*/ 1065243 w 1933439"/>
                <a:gd name="connsiteY14" fmla="*/ 355848 h 725962"/>
                <a:gd name="connsiteX15" fmla="*/ 1150797 w 1933439"/>
                <a:gd name="connsiteY15" fmla="*/ 407535 h 725962"/>
                <a:gd name="connsiteX16" fmla="*/ 1225223 w 1933439"/>
                <a:gd name="connsiteY16" fmla="*/ 454464 h 725962"/>
                <a:gd name="connsiteX17" fmla="*/ 1291424 w 1933439"/>
                <a:gd name="connsiteY17" fmla="*/ 487606 h 725962"/>
                <a:gd name="connsiteX18" fmla="*/ 1368108 w 1933439"/>
                <a:gd name="connsiteY18" fmla="*/ 543646 h 725962"/>
                <a:gd name="connsiteX19" fmla="*/ 1451000 w 1933439"/>
                <a:gd name="connsiteY19" fmla="*/ 563160 h 725962"/>
                <a:gd name="connsiteX20" fmla="*/ 1536554 w 1933439"/>
                <a:gd name="connsiteY20" fmla="*/ 595898 h 725962"/>
                <a:gd name="connsiteX21" fmla="*/ 1605174 w 1933439"/>
                <a:gd name="connsiteY21" fmla="*/ 621055 h 725962"/>
                <a:gd name="connsiteX22" fmla="*/ 1676778 w 1933439"/>
                <a:gd name="connsiteY22" fmla="*/ 660486 h 725962"/>
                <a:gd name="connsiteX23" fmla="*/ 1750559 w 1933439"/>
                <a:gd name="connsiteY23" fmla="*/ 709351 h 725962"/>
                <a:gd name="connsiteX24" fmla="*/ 1834661 w 1933439"/>
                <a:gd name="connsiteY24" fmla="*/ 697740 h 725962"/>
                <a:gd name="connsiteX25" fmla="*/ 1933439 w 1933439"/>
                <a:gd name="connsiteY25" fmla="*/ 725962 h 725962"/>
                <a:gd name="connsiteX0" fmla="*/ 0 w 1933439"/>
                <a:gd name="connsiteY0" fmla="*/ 0 h 752311"/>
                <a:gd name="connsiteX1" fmla="*/ 75982 w 1933439"/>
                <a:gd name="connsiteY1" fmla="*/ 86185 h 752311"/>
                <a:gd name="connsiteX2" fmla="*/ 152508 w 1933439"/>
                <a:gd name="connsiteY2" fmla="*/ 82821 h 752311"/>
                <a:gd name="connsiteX3" fmla="*/ 231422 w 1933439"/>
                <a:gd name="connsiteY3" fmla="*/ 81302 h 752311"/>
                <a:gd name="connsiteX4" fmla="*/ 304908 w 1933439"/>
                <a:gd name="connsiteY4" fmla="*/ 88683 h 752311"/>
                <a:gd name="connsiteX5" fmla="*/ 381216 w 1933439"/>
                <a:gd name="connsiteY5" fmla="*/ 129170 h 752311"/>
                <a:gd name="connsiteX6" fmla="*/ 462627 w 1933439"/>
                <a:gd name="connsiteY6" fmla="*/ 130473 h 752311"/>
                <a:gd name="connsiteX7" fmla="*/ 533074 w 1933439"/>
                <a:gd name="connsiteY7" fmla="*/ 134056 h 752311"/>
                <a:gd name="connsiteX8" fmla="*/ 612204 w 1933439"/>
                <a:gd name="connsiteY8" fmla="*/ 184747 h 752311"/>
                <a:gd name="connsiteX9" fmla="*/ 688513 w 1933439"/>
                <a:gd name="connsiteY9" fmla="*/ 187678 h 752311"/>
                <a:gd name="connsiteX10" fmla="*/ 760660 w 1933439"/>
                <a:gd name="connsiteY10" fmla="*/ 210255 h 752311"/>
                <a:gd name="connsiteX11" fmla="*/ 836240 w 1933439"/>
                <a:gd name="connsiteY11" fmla="*/ 248926 h 752311"/>
                <a:gd name="connsiteX12" fmla="*/ 912198 w 1933439"/>
                <a:gd name="connsiteY12" fmla="*/ 293195 h 752311"/>
                <a:gd name="connsiteX13" fmla="*/ 990333 w 1933439"/>
                <a:gd name="connsiteY13" fmla="*/ 321094 h 752311"/>
                <a:gd name="connsiteX14" fmla="*/ 1065243 w 1933439"/>
                <a:gd name="connsiteY14" fmla="*/ 355848 h 752311"/>
                <a:gd name="connsiteX15" fmla="*/ 1150797 w 1933439"/>
                <a:gd name="connsiteY15" fmla="*/ 407535 h 752311"/>
                <a:gd name="connsiteX16" fmla="*/ 1225223 w 1933439"/>
                <a:gd name="connsiteY16" fmla="*/ 454464 h 752311"/>
                <a:gd name="connsiteX17" fmla="*/ 1291424 w 1933439"/>
                <a:gd name="connsiteY17" fmla="*/ 487606 h 752311"/>
                <a:gd name="connsiteX18" fmla="*/ 1368108 w 1933439"/>
                <a:gd name="connsiteY18" fmla="*/ 543646 h 752311"/>
                <a:gd name="connsiteX19" fmla="*/ 1451000 w 1933439"/>
                <a:gd name="connsiteY19" fmla="*/ 563160 h 752311"/>
                <a:gd name="connsiteX20" fmla="*/ 1536554 w 1933439"/>
                <a:gd name="connsiteY20" fmla="*/ 595898 h 752311"/>
                <a:gd name="connsiteX21" fmla="*/ 1605174 w 1933439"/>
                <a:gd name="connsiteY21" fmla="*/ 621055 h 752311"/>
                <a:gd name="connsiteX22" fmla="*/ 1676778 w 1933439"/>
                <a:gd name="connsiteY22" fmla="*/ 660486 h 752311"/>
                <a:gd name="connsiteX23" fmla="*/ 1750559 w 1933439"/>
                <a:gd name="connsiteY23" fmla="*/ 709351 h 752311"/>
                <a:gd name="connsiteX24" fmla="*/ 1832484 w 1933439"/>
                <a:gd name="connsiteY24" fmla="*/ 752169 h 752311"/>
                <a:gd name="connsiteX25" fmla="*/ 1933439 w 1933439"/>
                <a:gd name="connsiteY25" fmla="*/ 725962 h 752311"/>
                <a:gd name="connsiteX0" fmla="*/ 0 w 1905136"/>
                <a:gd name="connsiteY0" fmla="*/ 0 h 782568"/>
                <a:gd name="connsiteX1" fmla="*/ 75982 w 1905136"/>
                <a:gd name="connsiteY1" fmla="*/ 86185 h 782568"/>
                <a:gd name="connsiteX2" fmla="*/ 152508 w 1905136"/>
                <a:gd name="connsiteY2" fmla="*/ 82821 h 782568"/>
                <a:gd name="connsiteX3" fmla="*/ 231422 w 1905136"/>
                <a:gd name="connsiteY3" fmla="*/ 81302 h 782568"/>
                <a:gd name="connsiteX4" fmla="*/ 304908 w 1905136"/>
                <a:gd name="connsiteY4" fmla="*/ 88683 h 782568"/>
                <a:gd name="connsiteX5" fmla="*/ 381216 w 1905136"/>
                <a:gd name="connsiteY5" fmla="*/ 129170 h 782568"/>
                <a:gd name="connsiteX6" fmla="*/ 462627 w 1905136"/>
                <a:gd name="connsiteY6" fmla="*/ 130473 h 782568"/>
                <a:gd name="connsiteX7" fmla="*/ 533074 w 1905136"/>
                <a:gd name="connsiteY7" fmla="*/ 134056 h 782568"/>
                <a:gd name="connsiteX8" fmla="*/ 612204 w 1905136"/>
                <a:gd name="connsiteY8" fmla="*/ 184747 h 782568"/>
                <a:gd name="connsiteX9" fmla="*/ 688513 w 1905136"/>
                <a:gd name="connsiteY9" fmla="*/ 187678 h 782568"/>
                <a:gd name="connsiteX10" fmla="*/ 760660 w 1905136"/>
                <a:gd name="connsiteY10" fmla="*/ 210255 h 782568"/>
                <a:gd name="connsiteX11" fmla="*/ 836240 w 1905136"/>
                <a:gd name="connsiteY11" fmla="*/ 248926 h 782568"/>
                <a:gd name="connsiteX12" fmla="*/ 912198 w 1905136"/>
                <a:gd name="connsiteY12" fmla="*/ 293195 h 782568"/>
                <a:gd name="connsiteX13" fmla="*/ 990333 w 1905136"/>
                <a:gd name="connsiteY13" fmla="*/ 321094 h 782568"/>
                <a:gd name="connsiteX14" fmla="*/ 1065243 w 1905136"/>
                <a:gd name="connsiteY14" fmla="*/ 355848 h 782568"/>
                <a:gd name="connsiteX15" fmla="*/ 1150797 w 1905136"/>
                <a:gd name="connsiteY15" fmla="*/ 407535 h 782568"/>
                <a:gd name="connsiteX16" fmla="*/ 1225223 w 1905136"/>
                <a:gd name="connsiteY16" fmla="*/ 454464 h 782568"/>
                <a:gd name="connsiteX17" fmla="*/ 1291424 w 1905136"/>
                <a:gd name="connsiteY17" fmla="*/ 487606 h 782568"/>
                <a:gd name="connsiteX18" fmla="*/ 1368108 w 1905136"/>
                <a:gd name="connsiteY18" fmla="*/ 543646 h 782568"/>
                <a:gd name="connsiteX19" fmla="*/ 1451000 w 1905136"/>
                <a:gd name="connsiteY19" fmla="*/ 563160 h 782568"/>
                <a:gd name="connsiteX20" fmla="*/ 1536554 w 1905136"/>
                <a:gd name="connsiteY20" fmla="*/ 595898 h 782568"/>
                <a:gd name="connsiteX21" fmla="*/ 1605174 w 1905136"/>
                <a:gd name="connsiteY21" fmla="*/ 621055 h 782568"/>
                <a:gd name="connsiteX22" fmla="*/ 1676778 w 1905136"/>
                <a:gd name="connsiteY22" fmla="*/ 660486 h 782568"/>
                <a:gd name="connsiteX23" fmla="*/ 1750559 w 1905136"/>
                <a:gd name="connsiteY23" fmla="*/ 709351 h 782568"/>
                <a:gd name="connsiteX24" fmla="*/ 1832484 w 1905136"/>
                <a:gd name="connsiteY24" fmla="*/ 752169 h 782568"/>
                <a:gd name="connsiteX25" fmla="*/ 1905136 w 1905136"/>
                <a:gd name="connsiteY25" fmla="*/ 782568 h 78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05136" h="782568">
                  <a:moveTo>
                    <a:pt x="0" y="0"/>
                  </a:moveTo>
                  <a:cubicBezTo>
                    <a:pt x="40451" y="15051"/>
                    <a:pt x="50564" y="72382"/>
                    <a:pt x="75982" y="86185"/>
                  </a:cubicBezTo>
                  <a:cubicBezTo>
                    <a:pt x="101400" y="99989"/>
                    <a:pt x="126601" y="83635"/>
                    <a:pt x="152508" y="82821"/>
                  </a:cubicBezTo>
                  <a:cubicBezTo>
                    <a:pt x="178415" y="82007"/>
                    <a:pt x="206022" y="80325"/>
                    <a:pt x="231422" y="81302"/>
                  </a:cubicBezTo>
                  <a:cubicBezTo>
                    <a:pt x="256822" y="82279"/>
                    <a:pt x="279942" y="80705"/>
                    <a:pt x="304908" y="88683"/>
                  </a:cubicBezTo>
                  <a:cubicBezTo>
                    <a:pt x="329874" y="96661"/>
                    <a:pt x="354930" y="122205"/>
                    <a:pt x="381216" y="129170"/>
                  </a:cubicBezTo>
                  <a:cubicBezTo>
                    <a:pt x="407503" y="136135"/>
                    <a:pt x="437317" y="129659"/>
                    <a:pt x="462627" y="130473"/>
                  </a:cubicBezTo>
                  <a:cubicBezTo>
                    <a:pt x="487937" y="131287"/>
                    <a:pt x="508145" y="125010"/>
                    <a:pt x="533074" y="134056"/>
                  </a:cubicBezTo>
                  <a:cubicBezTo>
                    <a:pt x="558004" y="143102"/>
                    <a:pt x="586298" y="175810"/>
                    <a:pt x="612204" y="184747"/>
                  </a:cubicBezTo>
                  <a:cubicBezTo>
                    <a:pt x="638110" y="193684"/>
                    <a:pt x="663770" y="183427"/>
                    <a:pt x="688513" y="187678"/>
                  </a:cubicBezTo>
                  <a:cubicBezTo>
                    <a:pt x="713256" y="191929"/>
                    <a:pt x="736039" y="200047"/>
                    <a:pt x="760660" y="210255"/>
                  </a:cubicBezTo>
                  <a:cubicBezTo>
                    <a:pt x="785281" y="220463"/>
                    <a:pt x="810984" y="235103"/>
                    <a:pt x="836240" y="248926"/>
                  </a:cubicBezTo>
                  <a:cubicBezTo>
                    <a:pt x="861496" y="262749"/>
                    <a:pt x="886516" y="281167"/>
                    <a:pt x="912198" y="293195"/>
                  </a:cubicBezTo>
                  <a:cubicBezTo>
                    <a:pt x="937880" y="305223"/>
                    <a:pt x="964826" y="310652"/>
                    <a:pt x="990333" y="321094"/>
                  </a:cubicBezTo>
                  <a:cubicBezTo>
                    <a:pt x="1015841" y="331536"/>
                    <a:pt x="1038499" y="341441"/>
                    <a:pt x="1065243" y="355848"/>
                  </a:cubicBezTo>
                  <a:cubicBezTo>
                    <a:pt x="1091987" y="370255"/>
                    <a:pt x="1124134" y="391099"/>
                    <a:pt x="1150797" y="407535"/>
                  </a:cubicBezTo>
                  <a:cubicBezTo>
                    <a:pt x="1177460" y="423971"/>
                    <a:pt x="1201785" y="441119"/>
                    <a:pt x="1225223" y="454464"/>
                  </a:cubicBezTo>
                  <a:cubicBezTo>
                    <a:pt x="1248661" y="467809"/>
                    <a:pt x="1267610" y="472742"/>
                    <a:pt x="1291424" y="487606"/>
                  </a:cubicBezTo>
                  <a:cubicBezTo>
                    <a:pt x="1315238" y="502470"/>
                    <a:pt x="1341512" y="531054"/>
                    <a:pt x="1368108" y="543646"/>
                  </a:cubicBezTo>
                  <a:cubicBezTo>
                    <a:pt x="1394704" y="556238"/>
                    <a:pt x="1422926" y="554451"/>
                    <a:pt x="1451000" y="563160"/>
                  </a:cubicBezTo>
                  <a:cubicBezTo>
                    <a:pt x="1479074" y="571869"/>
                    <a:pt x="1510858" y="586249"/>
                    <a:pt x="1536554" y="595898"/>
                  </a:cubicBezTo>
                  <a:cubicBezTo>
                    <a:pt x="1562250" y="605547"/>
                    <a:pt x="1581803" y="610290"/>
                    <a:pt x="1605174" y="621055"/>
                  </a:cubicBezTo>
                  <a:cubicBezTo>
                    <a:pt x="1628545" y="631820"/>
                    <a:pt x="1652547" y="645770"/>
                    <a:pt x="1676778" y="660486"/>
                  </a:cubicBezTo>
                  <a:cubicBezTo>
                    <a:pt x="1701009" y="675202"/>
                    <a:pt x="1724608" y="694071"/>
                    <a:pt x="1750559" y="709351"/>
                  </a:cubicBezTo>
                  <a:cubicBezTo>
                    <a:pt x="1776510" y="724632"/>
                    <a:pt x="1806721" y="739966"/>
                    <a:pt x="1832484" y="752169"/>
                  </a:cubicBezTo>
                  <a:cubicBezTo>
                    <a:pt x="1858247" y="764372"/>
                    <a:pt x="1868447" y="772925"/>
                    <a:pt x="1905136" y="782568"/>
                  </a:cubicBezTo>
                </a:path>
              </a:pathLst>
            </a:custGeom>
            <a:noFill/>
            <a:ln w="34925" cap="rnd">
              <a:solidFill>
                <a:srgbClr val="0070C0"/>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59" name="Forme libre 63">
              <a:extLst>
                <a:ext uri="{FF2B5EF4-FFF2-40B4-BE49-F238E27FC236}">
                  <a16:creationId xmlns:a16="http://schemas.microsoft.com/office/drawing/2014/main" id="{A8A5B172-5880-4CE7-B1A0-868536703BB4}"/>
                </a:ext>
              </a:extLst>
            </p:cNvPr>
            <p:cNvSpPr/>
            <p:nvPr/>
          </p:nvSpPr>
          <p:spPr>
            <a:xfrm>
              <a:off x="9493158" y="2326542"/>
              <a:ext cx="1896696" cy="404923"/>
            </a:xfrm>
            <a:custGeom>
              <a:avLst/>
              <a:gdLst>
                <a:gd name="connsiteX0" fmla="*/ 0 w 1911350"/>
                <a:gd name="connsiteY0" fmla="*/ 54297 h 316795"/>
                <a:gd name="connsiteX1" fmla="*/ 79375 w 1911350"/>
                <a:gd name="connsiteY1" fmla="*/ 111447 h 316795"/>
                <a:gd name="connsiteX2" fmla="*/ 149225 w 1911350"/>
                <a:gd name="connsiteY2" fmla="*/ 3497 h 316795"/>
                <a:gd name="connsiteX3" fmla="*/ 225425 w 1911350"/>
                <a:gd name="connsiteY3" fmla="*/ 28897 h 316795"/>
                <a:gd name="connsiteX4" fmla="*/ 295275 w 1911350"/>
                <a:gd name="connsiteY4" fmla="*/ 54297 h 316795"/>
                <a:gd name="connsiteX5" fmla="*/ 374650 w 1911350"/>
                <a:gd name="connsiteY5" fmla="*/ 54297 h 316795"/>
                <a:gd name="connsiteX6" fmla="*/ 463550 w 1911350"/>
                <a:gd name="connsiteY6" fmla="*/ 76522 h 316795"/>
                <a:gd name="connsiteX7" fmla="*/ 527050 w 1911350"/>
                <a:gd name="connsiteY7" fmla="*/ 28897 h 316795"/>
                <a:gd name="connsiteX8" fmla="*/ 606425 w 1911350"/>
                <a:gd name="connsiteY8" fmla="*/ 76522 h 316795"/>
                <a:gd name="connsiteX9" fmla="*/ 685800 w 1911350"/>
                <a:gd name="connsiteY9" fmla="*/ 38422 h 316795"/>
                <a:gd name="connsiteX10" fmla="*/ 755650 w 1911350"/>
                <a:gd name="connsiteY10" fmla="*/ 38422 h 316795"/>
                <a:gd name="connsiteX11" fmla="*/ 838200 w 1911350"/>
                <a:gd name="connsiteY11" fmla="*/ 32072 h 316795"/>
                <a:gd name="connsiteX12" fmla="*/ 911225 w 1911350"/>
                <a:gd name="connsiteY12" fmla="*/ 60647 h 316795"/>
                <a:gd name="connsiteX13" fmla="*/ 990600 w 1911350"/>
                <a:gd name="connsiteY13" fmla="*/ 98747 h 316795"/>
                <a:gd name="connsiteX14" fmla="*/ 1063625 w 1911350"/>
                <a:gd name="connsiteY14" fmla="*/ 101922 h 316795"/>
                <a:gd name="connsiteX15" fmla="*/ 1143000 w 1911350"/>
                <a:gd name="connsiteY15" fmla="*/ 108272 h 316795"/>
                <a:gd name="connsiteX16" fmla="*/ 1219200 w 1911350"/>
                <a:gd name="connsiteY16" fmla="*/ 127322 h 316795"/>
                <a:gd name="connsiteX17" fmla="*/ 1292225 w 1911350"/>
                <a:gd name="connsiteY17" fmla="*/ 174947 h 316795"/>
                <a:gd name="connsiteX18" fmla="*/ 1368425 w 1911350"/>
                <a:gd name="connsiteY18" fmla="*/ 209872 h 316795"/>
                <a:gd name="connsiteX19" fmla="*/ 1444625 w 1911350"/>
                <a:gd name="connsiteY19" fmla="*/ 203522 h 316795"/>
                <a:gd name="connsiteX20" fmla="*/ 1524000 w 1911350"/>
                <a:gd name="connsiteY20" fmla="*/ 219397 h 316795"/>
                <a:gd name="connsiteX21" fmla="*/ 1603375 w 1911350"/>
                <a:gd name="connsiteY21" fmla="*/ 244797 h 316795"/>
                <a:gd name="connsiteX22" fmla="*/ 1676400 w 1911350"/>
                <a:gd name="connsiteY22" fmla="*/ 279722 h 316795"/>
                <a:gd name="connsiteX23" fmla="*/ 1755775 w 1911350"/>
                <a:gd name="connsiteY23" fmla="*/ 314647 h 316795"/>
                <a:gd name="connsiteX24" fmla="*/ 1825625 w 1911350"/>
                <a:gd name="connsiteY24" fmla="*/ 311472 h 316795"/>
                <a:gd name="connsiteX25" fmla="*/ 1911350 w 1911350"/>
                <a:gd name="connsiteY25" fmla="*/ 298772 h 316795"/>
                <a:gd name="connsiteX0" fmla="*/ 0 w 1911350"/>
                <a:gd name="connsiteY0" fmla="*/ 54297 h 316795"/>
                <a:gd name="connsiteX1" fmla="*/ 79375 w 1911350"/>
                <a:gd name="connsiteY1" fmla="*/ 111447 h 316795"/>
                <a:gd name="connsiteX2" fmla="*/ 149225 w 1911350"/>
                <a:gd name="connsiteY2" fmla="*/ 3497 h 316795"/>
                <a:gd name="connsiteX3" fmla="*/ 225425 w 1911350"/>
                <a:gd name="connsiteY3" fmla="*/ 28897 h 316795"/>
                <a:gd name="connsiteX4" fmla="*/ 295275 w 1911350"/>
                <a:gd name="connsiteY4" fmla="*/ 54297 h 316795"/>
                <a:gd name="connsiteX5" fmla="*/ 374650 w 1911350"/>
                <a:gd name="connsiteY5" fmla="*/ 54297 h 316795"/>
                <a:gd name="connsiteX6" fmla="*/ 463550 w 1911350"/>
                <a:gd name="connsiteY6" fmla="*/ 76522 h 316795"/>
                <a:gd name="connsiteX7" fmla="*/ 527050 w 1911350"/>
                <a:gd name="connsiteY7" fmla="*/ 28897 h 316795"/>
                <a:gd name="connsiteX8" fmla="*/ 600075 w 1911350"/>
                <a:gd name="connsiteY8" fmla="*/ 63822 h 316795"/>
                <a:gd name="connsiteX9" fmla="*/ 685800 w 1911350"/>
                <a:gd name="connsiteY9" fmla="*/ 38422 h 316795"/>
                <a:gd name="connsiteX10" fmla="*/ 755650 w 1911350"/>
                <a:gd name="connsiteY10" fmla="*/ 38422 h 316795"/>
                <a:gd name="connsiteX11" fmla="*/ 838200 w 1911350"/>
                <a:gd name="connsiteY11" fmla="*/ 32072 h 316795"/>
                <a:gd name="connsiteX12" fmla="*/ 911225 w 1911350"/>
                <a:gd name="connsiteY12" fmla="*/ 60647 h 316795"/>
                <a:gd name="connsiteX13" fmla="*/ 990600 w 1911350"/>
                <a:gd name="connsiteY13" fmla="*/ 98747 h 316795"/>
                <a:gd name="connsiteX14" fmla="*/ 1063625 w 1911350"/>
                <a:gd name="connsiteY14" fmla="*/ 101922 h 316795"/>
                <a:gd name="connsiteX15" fmla="*/ 1143000 w 1911350"/>
                <a:gd name="connsiteY15" fmla="*/ 108272 h 316795"/>
                <a:gd name="connsiteX16" fmla="*/ 1219200 w 1911350"/>
                <a:gd name="connsiteY16" fmla="*/ 127322 h 316795"/>
                <a:gd name="connsiteX17" fmla="*/ 1292225 w 1911350"/>
                <a:gd name="connsiteY17" fmla="*/ 174947 h 316795"/>
                <a:gd name="connsiteX18" fmla="*/ 1368425 w 1911350"/>
                <a:gd name="connsiteY18" fmla="*/ 209872 h 316795"/>
                <a:gd name="connsiteX19" fmla="*/ 1444625 w 1911350"/>
                <a:gd name="connsiteY19" fmla="*/ 203522 h 316795"/>
                <a:gd name="connsiteX20" fmla="*/ 1524000 w 1911350"/>
                <a:gd name="connsiteY20" fmla="*/ 219397 h 316795"/>
                <a:gd name="connsiteX21" fmla="*/ 1603375 w 1911350"/>
                <a:gd name="connsiteY21" fmla="*/ 244797 h 316795"/>
                <a:gd name="connsiteX22" fmla="*/ 1676400 w 1911350"/>
                <a:gd name="connsiteY22" fmla="*/ 279722 h 316795"/>
                <a:gd name="connsiteX23" fmla="*/ 1755775 w 1911350"/>
                <a:gd name="connsiteY23" fmla="*/ 314647 h 316795"/>
                <a:gd name="connsiteX24" fmla="*/ 1825625 w 1911350"/>
                <a:gd name="connsiteY24" fmla="*/ 311472 h 316795"/>
                <a:gd name="connsiteX25" fmla="*/ 1911350 w 1911350"/>
                <a:gd name="connsiteY25" fmla="*/ 298772 h 316795"/>
                <a:gd name="connsiteX0" fmla="*/ 0 w 1911350"/>
                <a:gd name="connsiteY0" fmla="*/ 53920 h 316418"/>
                <a:gd name="connsiteX1" fmla="*/ 73025 w 1911350"/>
                <a:gd name="connsiteY1" fmla="*/ 104720 h 316418"/>
                <a:gd name="connsiteX2" fmla="*/ 149225 w 1911350"/>
                <a:gd name="connsiteY2" fmla="*/ 3120 h 316418"/>
                <a:gd name="connsiteX3" fmla="*/ 225425 w 1911350"/>
                <a:gd name="connsiteY3" fmla="*/ 28520 h 316418"/>
                <a:gd name="connsiteX4" fmla="*/ 295275 w 1911350"/>
                <a:gd name="connsiteY4" fmla="*/ 53920 h 316418"/>
                <a:gd name="connsiteX5" fmla="*/ 374650 w 1911350"/>
                <a:gd name="connsiteY5" fmla="*/ 53920 h 316418"/>
                <a:gd name="connsiteX6" fmla="*/ 463550 w 1911350"/>
                <a:gd name="connsiteY6" fmla="*/ 76145 h 316418"/>
                <a:gd name="connsiteX7" fmla="*/ 527050 w 1911350"/>
                <a:gd name="connsiteY7" fmla="*/ 28520 h 316418"/>
                <a:gd name="connsiteX8" fmla="*/ 600075 w 1911350"/>
                <a:gd name="connsiteY8" fmla="*/ 63445 h 316418"/>
                <a:gd name="connsiteX9" fmla="*/ 685800 w 1911350"/>
                <a:gd name="connsiteY9" fmla="*/ 38045 h 316418"/>
                <a:gd name="connsiteX10" fmla="*/ 755650 w 1911350"/>
                <a:gd name="connsiteY10" fmla="*/ 38045 h 316418"/>
                <a:gd name="connsiteX11" fmla="*/ 838200 w 1911350"/>
                <a:gd name="connsiteY11" fmla="*/ 31695 h 316418"/>
                <a:gd name="connsiteX12" fmla="*/ 911225 w 1911350"/>
                <a:gd name="connsiteY12" fmla="*/ 60270 h 316418"/>
                <a:gd name="connsiteX13" fmla="*/ 990600 w 1911350"/>
                <a:gd name="connsiteY13" fmla="*/ 98370 h 316418"/>
                <a:gd name="connsiteX14" fmla="*/ 1063625 w 1911350"/>
                <a:gd name="connsiteY14" fmla="*/ 101545 h 316418"/>
                <a:gd name="connsiteX15" fmla="*/ 1143000 w 1911350"/>
                <a:gd name="connsiteY15" fmla="*/ 107895 h 316418"/>
                <a:gd name="connsiteX16" fmla="*/ 1219200 w 1911350"/>
                <a:gd name="connsiteY16" fmla="*/ 126945 h 316418"/>
                <a:gd name="connsiteX17" fmla="*/ 1292225 w 1911350"/>
                <a:gd name="connsiteY17" fmla="*/ 174570 h 316418"/>
                <a:gd name="connsiteX18" fmla="*/ 1368425 w 1911350"/>
                <a:gd name="connsiteY18" fmla="*/ 209495 h 316418"/>
                <a:gd name="connsiteX19" fmla="*/ 1444625 w 1911350"/>
                <a:gd name="connsiteY19" fmla="*/ 203145 h 316418"/>
                <a:gd name="connsiteX20" fmla="*/ 1524000 w 1911350"/>
                <a:gd name="connsiteY20" fmla="*/ 219020 h 316418"/>
                <a:gd name="connsiteX21" fmla="*/ 1603375 w 1911350"/>
                <a:gd name="connsiteY21" fmla="*/ 244420 h 316418"/>
                <a:gd name="connsiteX22" fmla="*/ 1676400 w 1911350"/>
                <a:gd name="connsiteY22" fmla="*/ 279345 h 316418"/>
                <a:gd name="connsiteX23" fmla="*/ 1755775 w 1911350"/>
                <a:gd name="connsiteY23" fmla="*/ 314270 h 316418"/>
                <a:gd name="connsiteX24" fmla="*/ 1825625 w 1911350"/>
                <a:gd name="connsiteY24" fmla="*/ 311095 h 316418"/>
                <a:gd name="connsiteX25" fmla="*/ 1911350 w 1911350"/>
                <a:gd name="connsiteY25" fmla="*/ 298395 h 316418"/>
                <a:gd name="connsiteX0" fmla="*/ 0 w 1911350"/>
                <a:gd name="connsiteY0" fmla="*/ 54388 h 316886"/>
                <a:gd name="connsiteX1" fmla="*/ 73025 w 1911350"/>
                <a:gd name="connsiteY1" fmla="*/ 105188 h 316886"/>
                <a:gd name="connsiteX2" fmla="*/ 149225 w 1911350"/>
                <a:gd name="connsiteY2" fmla="*/ 3588 h 316886"/>
                <a:gd name="connsiteX3" fmla="*/ 219075 w 1911350"/>
                <a:gd name="connsiteY3" fmla="*/ 25813 h 316886"/>
                <a:gd name="connsiteX4" fmla="*/ 295275 w 1911350"/>
                <a:gd name="connsiteY4" fmla="*/ 54388 h 316886"/>
                <a:gd name="connsiteX5" fmla="*/ 374650 w 1911350"/>
                <a:gd name="connsiteY5" fmla="*/ 54388 h 316886"/>
                <a:gd name="connsiteX6" fmla="*/ 463550 w 1911350"/>
                <a:gd name="connsiteY6" fmla="*/ 76613 h 316886"/>
                <a:gd name="connsiteX7" fmla="*/ 527050 w 1911350"/>
                <a:gd name="connsiteY7" fmla="*/ 28988 h 316886"/>
                <a:gd name="connsiteX8" fmla="*/ 600075 w 1911350"/>
                <a:gd name="connsiteY8" fmla="*/ 63913 h 316886"/>
                <a:gd name="connsiteX9" fmla="*/ 685800 w 1911350"/>
                <a:gd name="connsiteY9" fmla="*/ 38513 h 316886"/>
                <a:gd name="connsiteX10" fmla="*/ 755650 w 1911350"/>
                <a:gd name="connsiteY10" fmla="*/ 38513 h 316886"/>
                <a:gd name="connsiteX11" fmla="*/ 838200 w 1911350"/>
                <a:gd name="connsiteY11" fmla="*/ 32163 h 316886"/>
                <a:gd name="connsiteX12" fmla="*/ 911225 w 1911350"/>
                <a:gd name="connsiteY12" fmla="*/ 60738 h 316886"/>
                <a:gd name="connsiteX13" fmla="*/ 990600 w 1911350"/>
                <a:gd name="connsiteY13" fmla="*/ 98838 h 316886"/>
                <a:gd name="connsiteX14" fmla="*/ 1063625 w 1911350"/>
                <a:gd name="connsiteY14" fmla="*/ 102013 h 316886"/>
                <a:gd name="connsiteX15" fmla="*/ 1143000 w 1911350"/>
                <a:gd name="connsiteY15" fmla="*/ 108363 h 316886"/>
                <a:gd name="connsiteX16" fmla="*/ 1219200 w 1911350"/>
                <a:gd name="connsiteY16" fmla="*/ 127413 h 316886"/>
                <a:gd name="connsiteX17" fmla="*/ 1292225 w 1911350"/>
                <a:gd name="connsiteY17" fmla="*/ 175038 h 316886"/>
                <a:gd name="connsiteX18" fmla="*/ 1368425 w 1911350"/>
                <a:gd name="connsiteY18" fmla="*/ 209963 h 316886"/>
                <a:gd name="connsiteX19" fmla="*/ 1444625 w 1911350"/>
                <a:gd name="connsiteY19" fmla="*/ 203613 h 316886"/>
                <a:gd name="connsiteX20" fmla="*/ 1524000 w 1911350"/>
                <a:gd name="connsiteY20" fmla="*/ 219488 h 316886"/>
                <a:gd name="connsiteX21" fmla="*/ 1603375 w 1911350"/>
                <a:gd name="connsiteY21" fmla="*/ 244888 h 316886"/>
                <a:gd name="connsiteX22" fmla="*/ 1676400 w 1911350"/>
                <a:gd name="connsiteY22" fmla="*/ 279813 h 316886"/>
                <a:gd name="connsiteX23" fmla="*/ 1755775 w 1911350"/>
                <a:gd name="connsiteY23" fmla="*/ 314738 h 316886"/>
                <a:gd name="connsiteX24" fmla="*/ 1825625 w 1911350"/>
                <a:gd name="connsiteY24" fmla="*/ 311563 h 316886"/>
                <a:gd name="connsiteX25" fmla="*/ 1911350 w 1911350"/>
                <a:gd name="connsiteY25" fmla="*/ 298863 h 316886"/>
                <a:gd name="connsiteX0" fmla="*/ 0 w 1911350"/>
                <a:gd name="connsiteY0" fmla="*/ 54388 h 316886"/>
                <a:gd name="connsiteX1" fmla="*/ 73025 w 1911350"/>
                <a:gd name="connsiteY1" fmla="*/ 105188 h 316886"/>
                <a:gd name="connsiteX2" fmla="*/ 149225 w 1911350"/>
                <a:gd name="connsiteY2" fmla="*/ 3588 h 316886"/>
                <a:gd name="connsiteX3" fmla="*/ 219075 w 1911350"/>
                <a:gd name="connsiteY3" fmla="*/ 25813 h 316886"/>
                <a:gd name="connsiteX4" fmla="*/ 295275 w 1911350"/>
                <a:gd name="connsiteY4" fmla="*/ 54388 h 316886"/>
                <a:gd name="connsiteX5" fmla="*/ 374650 w 1911350"/>
                <a:gd name="connsiteY5" fmla="*/ 54388 h 316886"/>
                <a:gd name="connsiteX6" fmla="*/ 463550 w 1911350"/>
                <a:gd name="connsiteY6" fmla="*/ 76613 h 316886"/>
                <a:gd name="connsiteX7" fmla="*/ 527050 w 1911350"/>
                <a:gd name="connsiteY7" fmla="*/ 28988 h 316886"/>
                <a:gd name="connsiteX8" fmla="*/ 600075 w 1911350"/>
                <a:gd name="connsiteY8" fmla="*/ 63913 h 316886"/>
                <a:gd name="connsiteX9" fmla="*/ 685800 w 1911350"/>
                <a:gd name="connsiteY9" fmla="*/ 38513 h 316886"/>
                <a:gd name="connsiteX10" fmla="*/ 755650 w 1911350"/>
                <a:gd name="connsiteY10" fmla="*/ 38513 h 316886"/>
                <a:gd name="connsiteX11" fmla="*/ 838200 w 1911350"/>
                <a:gd name="connsiteY11" fmla="*/ 32163 h 316886"/>
                <a:gd name="connsiteX12" fmla="*/ 911225 w 1911350"/>
                <a:gd name="connsiteY12" fmla="*/ 54388 h 316886"/>
                <a:gd name="connsiteX13" fmla="*/ 990600 w 1911350"/>
                <a:gd name="connsiteY13" fmla="*/ 98838 h 316886"/>
                <a:gd name="connsiteX14" fmla="*/ 1063625 w 1911350"/>
                <a:gd name="connsiteY14" fmla="*/ 102013 h 316886"/>
                <a:gd name="connsiteX15" fmla="*/ 1143000 w 1911350"/>
                <a:gd name="connsiteY15" fmla="*/ 108363 h 316886"/>
                <a:gd name="connsiteX16" fmla="*/ 1219200 w 1911350"/>
                <a:gd name="connsiteY16" fmla="*/ 127413 h 316886"/>
                <a:gd name="connsiteX17" fmla="*/ 1292225 w 1911350"/>
                <a:gd name="connsiteY17" fmla="*/ 175038 h 316886"/>
                <a:gd name="connsiteX18" fmla="*/ 1368425 w 1911350"/>
                <a:gd name="connsiteY18" fmla="*/ 209963 h 316886"/>
                <a:gd name="connsiteX19" fmla="*/ 1444625 w 1911350"/>
                <a:gd name="connsiteY19" fmla="*/ 203613 h 316886"/>
                <a:gd name="connsiteX20" fmla="*/ 1524000 w 1911350"/>
                <a:gd name="connsiteY20" fmla="*/ 219488 h 316886"/>
                <a:gd name="connsiteX21" fmla="*/ 1603375 w 1911350"/>
                <a:gd name="connsiteY21" fmla="*/ 244888 h 316886"/>
                <a:gd name="connsiteX22" fmla="*/ 1676400 w 1911350"/>
                <a:gd name="connsiteY22" fmla="*/ 279813 h 316886"/>
                <a:gd name="connsiteX23" fmla="*/ 1755775 w 1911350"/>
                <a:gd name="connsiteY23" fmla="*/ 314738 h 316886"/>
                <a:gd name="connsiteX24" fmla="*/ 1825625 w 1911350"/>
                <a:gd name="connsiteY24" fmla="*/ 311563 h 316886"/>
                <a:gd name="connsiteX25" fmla="*/ 1911350 w 1911350"/>
                <a:gd name="connsiteY25" fmla="*/ 298863 h 316886"/>
                <a:gd name="connsiteX0" fmla="*/ 0 w 1911350"/>
                <a:gd name="connsiteY0" fmla="*/ 54388 h 316886"/>
                <a:gd name="connsiteX1" fmla="*/ 73025 w 1911350"/>
                <a:gd name="connsiteY1" fmla="*/ 105188 h 316886"/>
                <a:gd name="connsiteX2" fmla="*/ 149225 w 1911350"/>
                <a:gd name="connsiteY2" fmla="*/ 3588 h 316886"/>
                <a:gd name="connsiteX3" fmla="*/ 219075 w 1911350"/>
                <a:gd name="connsiteY3" fmla="*/ 25813 h 316886"/>
                <a:gd name="connsiteX4" fmla="*/ 295275 w 1911350"/>
                <a:gd name="connsiteY4" fmla="*/ 54388 h 316886"/>
                <a:gd name="connsiteX5" fmla="*/ 374650 w 1911350"/>
                <a:gd name="connsiteY5" fmla="*/ 54388 h 316886"/>
                <a:gd name="connsiteX6" fmla="*/ 460375 w 1911350"/>
                <a:gd name="connsiteY6" fmla="*/ 73438 h 316886"/>
                <a:gd name="connsiteX7" fmla="*/ 527050 w 1911350"/>
                <a:gd name="connsiteY7" fmla="*/ 28988 h 316886"/>
                <a:gd name="connsiteX8" fmla="*/ 600075 w 1911350"/>
                <a:gd name="connsiteY8" fmla="*/ 63913 h 316886"/>
                <a:gd name="connsiteX9" fmla="*/ 685800 w 1911350"/>
                <a:gd name="connsiteY9" fmla="*/ 38513 h 316886"/>
                <a:gd name="connsiteX10" fmla="*/ 755650 w 1911350"/>
                <a:gd name="connsiteY10" fmla="*/ 38513 h 316886"/>
                <a:gd name="connsiteX11" fmla="*/ 838200 w 1911350"/>
                <a:gd name="connsiteY11" fmla="*/ 32163 h 316886"/>
                <a:gd name="connsiteX12" fmla="*/ 911225 w 1911350"/>
                <a:gd name="connsiteY12" fmla="*/ 54388 h 316886"/>
                <a:gd name="connsiteX13" fmla="*/ 990600 w 1911350"/>
                <a:gd name="connsiteY13" fmla="*/ 98838 h 316886"/>
                <a:gd name="connsiteX14" fmla="*/ 1063625 w 1911350"/>
                <a:gd name="connsiteY14" fmla="*/ 102013 h 316886"/>
                <a:gd name="connsiteX15" fmla="*/ 1143000 w 1911350"/>
                <a:gd name="connsiteY15" fmla="*/ 108363 h 316886"/>
                <a:gd name="connsiteX16" fmla="*/ 1219200 w 1911350"/>
                <a:gd name="connsiteY16" fmla="*/ 127413 h 316886"/>
                <a:gd name="connsiteX17" fmla="*/ 1292225 w 1911350"/>
                <a:gd name="connsiteY17" fmla="*/ 175038 h 316886"/>
                <a:gd name="connsiteX18" fmla="*/ 1368425 w 1911350"/>
                <a:gd name="connsiteY18" fmla="*/ 209963 h 316886"/>
                <a:gd name="connsiteX19" fmla="*/ 1444625 w 1911350"/>
                <a:gd name="connsiteY19" fmla="*/ 203613 h 316886"/>
                <a:gd name="connsiteX20" fmla="*/ 1524000 w 1911350"/>
                <a:gd name="connsiteY20" fmla="*/ 219488 h 316886"/>
                <a:gd name="connsiteX21" fmla="*/ 1603375 w 1911350"/>
                <a:gd name="connsiteY21" fmla="*/ 244888 h 316886"/>
                <a:gd name="connsiteX22" fmla="*/ 1676400 w 1911350"/>
                <a:gd name="connsiteY22" fmla="*/ 279813 h 316886"/>
                <a:gd name="connsiteX23" fmla="*/ 1755775 w 1911350"/>
                <a:gd name="connsiteY23" fmla="*/ 314738 h 316886"/>
                <a:gd name="connsiteX24" fmla="*/ 1825625 w 1911350"/>
                <a:gd name="connsiteY24" fmla="*/ 311563 h 316886"/>
                <a:gd name="connsiteX25" fmla="*/ 1911350 w 1911350"/>
                <a:gd name="connsiteY25" fmla="*/ 298863 h 316886"/>
                <a:gd name="connsiteX0" fmla="*/ 0 w 1920142"/>
                <a:gd name="connsiteY0" fmla="*/ 0 h 520405"/>
                <a:gd name="connsiteX1" fmla="*/ 81817 w 1920142"/>
                <a:gd name="connsiteY1" fmla="*/ 308707 h 520405"/>
                <a:gd name="connsiteX2" fmla="*/ 158017 w 1920142"/>
                <a:gd name="connsiteY2" fmla="*/ 207107 h 520405"/>
                <a:gd name="connsiteX3" fmla="*/ 227867 w 1920142"/>
                <a:gd name="connsiteY3" fmla="*/ 229332 h 520405"/>
                <a:gd name="connsiteX4" fmla="*/ 304067 w 1920142"/>
                <a:gd name="connsiteY4" fmla="*/ 257907 h 520405"/>
                <a:gd name="connsiteX5" fmla="*/ 383442 w 1920142"/>
                <a:gd name="connsiteY5" fmla="*/ 257907 h 520405"/>
                <a:gd name="connsiteX6" fmla="*/ 469167 w 1920142"/>
                <a:gd name="connsiteY6" fmla="*/ 276957 h 520405"/>
                <a:gd name="connsiteX7" fmla="*/ 535842 w 1920142"/>
                <a:gd name="connsiteY7" fmla="*/ 232507 h 520405"/>
                <a:gd name="connsiteX8" fmla="*/ 608867 w 1920142"/>
                <a:gd name="connsiteY8" fmla="*/ 267432 h 520405"/>
                <a:gd name="connsiteX9" fmla="*/ 694592 w 1920142"/>
                <a:gd name="connsiteY9" fmla="*/ 242032 h 520405"/>
                <a:gd name="connsiteX10" fmla="*/ 764442 w 1920142"/>
                <a:gd name="connsiteY10" fmla="*/ 242032 h 520405"/>
                <a:gd name="connsiteX11" fmla="*/ 846992 w 1920142"/>
                <a:gd name="connsiteY11" fmla="*/ 235682 h 520405"/>
                <a:gd name="connsiteX12" fmla="*/ 920017 w 1920142"/>
                <a:gd name="connsiteY12" fmla="*/ 257907 h 520405"/>
                <a:gd name="connsiteX13" fmla="*/ 999392 w 1920142"/>
                <a:gd name="connsiteY13" fmla="*/ 302357 h 520405"/>
                <a:gd name="connsiteX14" fmla="*/ 1072417 w 1920142"/>
                <a:gd name="connsiteY14" fmla="*/ 305532 h 520405"/>
                <a:gd name="connsiteX15" fmla="*/ 1151792 w 1920142"/>
                <a:gd name="connsiteY15" fmla="*/ 311882 h 520405"/>
                <a:gd name="connsiteX16" fmla="*/ 1227992 w 1920142"/>
                <a:gd name="connsiteY16" fmla="*/ 330932 h 520405"/>
                <a:gd name="connsiteX17" fmla="*/ 1301017 w 1920142"/>
                <a:gd name="connsiteY17" fmla="*/ 378557 h 520405"/>
                <a:gd name="connsiteX18" fmla="*/ 1377217 w 1920142"/>
                <a:gd name="connsiteY18" fmla="*/ 413482 h 520405"/>
                <a:gd name="connsiteX19" fmla="*/ 1453417 w 1920142"/>
                <a:gd name="connsiteY19" fmla="*/ 407132 h 520405"/>
                <a:gd name="connsiteX20" fmla="*/ 1532792 w 1920142"/>
                <a:gd name="connsiteY20" fmla="*/ 423007 h 520405"/>
                <a:gd name="connsiteX21" fmla="*/ 1612167 w 1920142"/>
                <a:gd name="connsiteY21" fmla="*/ 448407 h 520405"/>
                <a:gd name="connsiteX22" fmla="*/ 1685192 w 1920142"/>
                <a:gd name="connsiteY22" fmla="*/ 483332 h 520405"/>
                <a:gd name="connsiteX23" fmla="*/ 1764567 w 1920142"/>
                <a:gd name="connsiteY23" fmla="*/ 518257 h 520405"/>
                <a:gd name="connsiteX24" fmla="*/ 1834417 w 1920142"/>
                <a:gd name="connsiteY24" fmla="*/ 515082 h 520405"/>
                <a:gd name="connsiteX25" fmla="*/ 1920142 w 1920142"/>
                <a:gd name="connsiteY25" fmla="*/ 502382 h 520405"/>
                <a:gd name="connsiteX0" fmla="*/ 0 w 1920142"/>
                <a:gd name="connsiteY0" fmla="*/ 0 h 520405"/>
                <a:gd name="connsiteX1" fmla="*/ 84748 w 1920142"/>
                <a:gd name="connsiteY1" fmla="*/ 85968 h 520405"/>
                <a:gd name="connsiteX2" fmla="*/ 158017 w 1920142"/>
                <a:gd name="connsiteY2" fmla="*/ 207107 h 520405"/>
                <a:gd name="connsiteX3" fmla="*/ 227867 w 1920142"/>
                <a:gd name="connsiteY3" fmla="*/ 229332 h 520405"/>
                <a:gd name="connsiteX4" fmla="*/ 304067 w 1920142"/>
                <a:gd name="connsiteY4" fmla="*/ 257907 h 520405"/>
                <a:gd name="connsiteX5" fmla="*/ 383442 w 1920142"/>
                <a:gd name="connsiteY5" fmla="*/ 257907 h 520405"/>
                <a:gd name="connsiteX6" fmla="*/ 469167 w 1920142"/>
                <a:gd name="connsiteY6" fmla="*/ 276957 h 520405"/>
                <a:gd name="connsiteX7" fmla="*/ 535842 w 1920142"/>
                <a:gd name="connsiteY7" fmla="*/ 232507 h 520405"/>
                <a:gd name="connsiteX8" fmla="*/ 608867 w 1920142"/>
                <a:gd name="connsiteY8" fmla="*/ 267432 h 520405"/>
                <a:gd name="connsiteX9" fmla="*/ 694592 w 1920142"/>
                <a:gd name="connsiteY9" fmla="*/ 242032 h 520405"/>
                <a:gd name="connsiteX10" fmla="*/ 764442 w 1920142"/>
                <a:gd name="connsiteY10" fmla="*/ 242032 h 520405"/>
                <a:gd name="connsiteX11" fmla="*/ 846992 w 1920142"/>
                <a:gd name="connsiteY11" fmla="*/ 235682 h 520405"/>
                <a:gd name="connsiteX12" fmla="*/ 920017 w 1920142"/>
                <a:gd name="connsiteY12" fmla="*/ 257907 h 520405"/>
                <a:gd name="connsiteX13" fmla="*/ 999392 w 1920142"/>
                <a:gd name="connsiteY13" fmla="*/ 302357 h 520405"/>
                <a:gd name="connsiteX14" fmla="*/ 1072417 w 1920142"/>
                <a:gd name="connsiteY14" fmla="*/ 305532 h 520405"/>
                <a:gd name="connsiteX15" fmla="*/ 1151792 w 1920142"/>
                <a:gd name="connsiteY15" fmla="*/ 311882 h 520405"/>
                <a:gd name="connsiteX16" fmla="*/ 1227992 w 1920142"/>
                <a:gd name="connsiteY16" fmla="*/ 330932 h 520405"/>
                <a:gd name="connsiteX17" fmla="*/ 1301017 w 1920142"/>
                <a:gd name="connsiteY17" fmla="*/ 378557 h 520405"/>
                <a:gd name="connsiteX18" fmla="*/ 1377217 w 1920142"/>
                <a:gd name="connsiteY18" fmla="*/ 413482 h 520405"/>
                <a:gd name="connsiteX19" fmla="*/ 1453417 w 1920142"/>
                <a:gd name="connsiteY19" fmla="*/ 407132 h 520405"/>
                <a:gd name="connsiteX20" fmla="*/ 1532792 w 1920142"/>
                <a:gd name="connsiteY20" fmla="*/ 423007 h 520405"/>
                <a:gd name="connsiteX21" fmla="*/ 1612167 w 1920142"/>
                <a:gd name="connsiteY21" fmla="*/ 448407 h 520405"/>
                <a:gd name="connsiteX22" fmla="*/ 1685192 w 1920142"/>
                <a:gd name="connsiteY22" fmla="*/ 483332 h 520405"/>
                <a:gd name="connsiteX23" fmla="*/ 1764567 w 1920142"/>
                <a:gd name="connsiteY23" fmla="*/ 518257 h 520405"/>
                <a:gd name="connsiteX24" fmla="*/ 1834417 w 1920142"/>
                <a:gd name="connsiteY24" fmla="*/ 515082 h 520405"/>
                <a:gd name="connsiteX25" fmla="*/ 1920142 w 1920142"/>
                <a:gd name="connsiteY25" fmla="*/ 502382 h 520405"/>
                <a:gd name="connsiteX0" fmla="*/ 0 w 1920142"/>
                <a:gd name="connsiteY0" fmla="*/ 0 h 520405"/>
                <a:gd name="connsiteX1" fmla="*/ 84748 w 1920142"/>
                <a:gd name="connsiteY1" fmla="*/ 85968 h 520405"/>
                <a:gd name="connsiteX2" fmla="*/ 146294 w 1920142"/>
                <a:gd name="connsiteY2" fmla="*/ 72292 h 520405"/>
                <a:gd name="connsiteX3" fmla="*/ 227867 w 1920142"/>
                <a:gd name="connsiteY3" fmla="*/ 229332 h 520405"/>
                <a:gd name="connsiteX4" fmla="*/ 304067 w 1920142"/>
                <a:gd name="connsiteY4" fmla="*/ 257907 h 520405"/>
                <a:gd name="connsiteX5" fmla="*/ 383442 w 1920142"/>
                <a:gd name="connsiteY5" fmla="*/ 257907 h 520405"/>
                <a:gd name="connsiteX6" fmla="*/ 469167 w 1920142"/>
                <a:gd name="connsiteY6" fmla="*/ 276957 h 520405"/>
                <a:gd name="connsiteX7" fmla="*/ 535842 w 1920142"/>
                <a:gd name="connsiteY7" fmla="*/ 232507 h 520405"/>
                <a:gd name="connsiteX8" fmla="*/ 608867 w 1920142"/>
                <a:gd name="connsiteY8" fmla="*/ 267432 h 520405"/>
                <a:gd name="connsiteX9" fmla="*/ 694592 w 1920142"/>
                <a:gd name="connsiteY9" fmla="*/ 242032 h 520405"/>
                <a:gd name="connsiteX10" fmla="*/ 764442 w 1920142"/>
                <a:gd name="connsiteY10" fmla="*/ 242032 h 520405"/>
                <a:gd name="connsiteX11" fmla="*/ 846992 w 1920142"/>
                <a:gd name="connsiteY11" fmla="*/ 235682 h 520405"/>
                <a:gd name="connsiteX12" fmla="*/ 920017 w 1920142"/>
                <a:gd name="connsiteY12" fmla="*/ 257907 h 520405"/>
                <a:gd name="connsiteX13" fmla="*/ 999392 w 1920142"/>
                <a:gd name="connsiteY13" fmla="*/ 302357 h 520405"/>
                <a:gd name="connsiteX14" fmla="*/ 1072417 w 1920142"/>
                <a:gd name="connsiteY14" fmla="*/ 305532 h 520405"/>
                <a:gd name="connsiteX15" fmla="*/ 1151792 w 1920142"/>
                <a:gd name="connsiteY15" fmla="*/ 311882 h 520405"/>
                <a:gd name="connsiteX16" fmla="*/ 1227992 w 1920142"/>
                <a:gd name="connsiteY16" fmla="*/ 330932 h 520405"/>
                <a:gd name="connsiteX17" fmla="*/ 1301017 w 1920142"/>
                <a:gd name="connsiteY17" fmla="*/ 378557 h 520405"/>
                <a:gd name="connsiteX18" fmla="*/ 1377217 w 1920142"/>
                <a:gd name="connsiteY18" fmla="*/ 413482 h 520405"/>
                <a:gd name="connsiteX19" fmla="*/ 1453417 w 1920142"/>
                <a:gd name="connsiteY19" fmla="*/ 407132 h 520405"/>
                <a:gd name="connsiteX20" fmla="*/ 1532792 w 1920142"/>
                <a:gd name="connsiteY20" fmla="*/ 423007 h 520405"/>
                <a:gd name="connsiteX21" fmla="*/ 1612167 w 1920142"/>
                <a:gd name="connsiteY21" fmla="*/ 448407 h 520405"/>
                <a:gd name="connsiteX22" fmla="*/ 1685192 w 1920142"/>
                <a:gd name="connsiteY22" fmla="*/ 483332 h 520405"/>
                <a:gd name="connsiteX23" fmla="*/ 1764567 w 1920142"/>
                <a:gd name="connsiteY23" fmla="*/ 518257 h 520405"/>
                <a:gd name="connsiteX24" fmla="*/ 1834417 w 1920142"/>
                <a:gd name="connsiteY24" fmla="*/ 515082 h 520405"/>
                <a:gd name="connsiteX25" fmla="*/ 1920142 w 1920142"/>
                <a:gd name="connsiteY25" fmla="*/ 502382 h 520405"/>
                <a:gd name="connsiteX0" fmla="*/ 0 w 1920142"/>
                <a:gd name="connsiteY0" fmla="*/ 0 h 520405"/>
                <a:gd name="connsiteX1" fmla="*/ 84748 w 1920142"/>
                <a:gd name="connsiteY1" fmla="*/ 85968 h 520405"/>
                <a:gd name="connsiteX2" fmla="*/ 146294 w 1920142"/>
                <a:gd name="connsiteY2" fmla="*/ 72292 h 520405"/>
                <a:gd name="connsiteX3" fmla="*/ 222005 w 1920142"/>
                <a:gd name="connsiteY3" fmla="*/ 41763 h 520405"/>
                <a:gd name="connsiteX4" fmla="*/ 304067 w 1920142"/>
                <a:gd name="connsiteY4" fmla="*/ 257907 h 520405"/>
                <a:gd name="connsiteX5" fmla="*/ 383442 w 1920142"/>
                <a:gd name="connsiteY5" fmla="*/ 257907 h 520405"/>
                <a:gd name="connsiteX6" fmla="*/ 469167 w 1920142"/>
                <a:gd name="connsiteY6" fmla="*/ 276957 h 520405"/>
                <a:gd name="connsiteX7" fmla="*/ 535842 w 1920142"/>
                <a:gd name="connsiteY7" fmla="*/ 232507 h 520405"/>
                <a:gd name="connsiteX8" fmla="*/ 608867 w 1920142"/>
                <a:gd name="connsiteY8" fmla="*/ 267432 h 520405"/>
                <a:gd name="connsiteX9" fmla="*/ 694592 w 1920142"/>
                <a:gd name="connsiteY9" fmla="*/ 242032 h 520405"/>
                <a:gd name="connsiteX10" fmla="*/ 764442 w 1920142"/>
                <a:gd name="connsiteY10" fmla="*/ 242032 h 520405"/>
                <a:gd name="connsiteX11" fmla="*/ 846992 w 1920142"/>
                <a:gd name="connsiteY11" fmla="*/ 235682 h 520405"/>
                <a:gd name="connsiteX12" fmla="*/ 920017 w 1920142"/>
                <a:gd name="connsiteY12" fmla="*/ 257907 h 520405"/>
                <a:gd name="connsiteX13" fmla="*/ 999392 w 1920142"/>
                <a:gd name="connsiteY13" fmla="*/ 302357 h 520405"/>
                <a:gd name="connsiteX14" fmla="*/ 1072417 w 1920142"/>
                <a:gd name="connsiteY14" fmla="*/ 305532 h 520405"/>
                <a:gd name="connsiteX15" fmla="*/ 1151792 w 1920142"/>
                <a:gd name="connsiteY15" fmla="*/ 311882 h 520405"/>
                <a:gd name="connsiteX16" fmla="*/ 1227992 w 1920142"/>
                <a:gd name="connsiteY16" fmla="*/ 330932 h 520405"/>
                <a:gd name="connsiteX17" fmla="*/ 1301017 w 1920142"/>
                <a:gd name="connsiteY17" fmla="*/ 378557 h 520405"/>
                <a:gd name="connsiteX18" fmla="*/ 1377217 w 1920142"/>
                <a:gd name="connsiteY18" fmla="*/ 413482 h 520405"/>
                <a:gd name="connsiteX19" fmla="*/ 1453417 w 1920142"/>
                <a:gd name="connsiteY19" fmla="*/ 407132 h 520405"/>
                <a:gd name="connsiteX20" fmla="*/ 1532792 w 1920142"/>
                <a:gd name="connsiteY20" fmla="*/ 423007 h 520405"/>
                <a:gd name="connsiteX21" fmla="*/ 1612167 w 1920142"/>
                <a:gd name="connsiteY21" fmla="*/ 448407 h 520405"/>
                <a:gd name="connsiteX22" fmla="*/ 1685192 w 1920142"/>
                <a:gd name="connsiteY22" fmla="*/ 483332 h 520405"/>
                <a:gd name="connsiteX23" fmla="*/ 1764567 w 1920142"/>
                <a:gd name="connsiteY23" fmla="*/ 518257 h 520405"/>
                <a:gd name="connsiteX24" fmla="*/ 1834417 w 1920142"/>
                <a:gd name="connsiteY24" fmla="*/ 515082 h 520405"/>
                <a:gd name="connsiteX25" fmla="*/ 1920142 w 1920142"/>
                <a:gd name="connsiteY25" fmla="*/ 502382 h 520405"/>
                <a:gd name="connsiteX0" fmla="*/ 0 w 1920142"/>
                <a:gd name="connsiteY0" fmla="*/ 0 h 520405"/>
                <a:gd name="connsiteX1" fmla="*/ 84748 w 1920142"/>
                <a:gd name="connsiteY1" fmla="*/ 85968 h 520405"/>
                <a:gd name="connsiteX2" fmla="*/ 146294 w 1920142"/>
                <a:gd name="connsiteY2" fmla="*/ 72292 h 520405"/>
                <a:gd name="connsiteX3" fmla="*/ 222005 w 1920142"/>
                <a:gd name="connsiteY3" fmla="*/ 41763 h 520405"/>
                <a:gd name="connsiteX4" fmla="*/ 304067 w 1920142"/>
                <a:gd name="connsiteY4" fmla="*/ 32238 h 520405"/>
                <a:gd name="connsiteX5" fmla="*/ 383442 w 1920142"/>
                <a:gd name="connsiteY5" fmla="*/ 257907 h 520405"/>
                <a:gd name="connsiteX6" fmla="*/ 469167 w 1920142"/>
                <a:gd name="connsiteY6" fmla="*/ 276957 h 520405"/>
                <a:gd name="connsiteX7" fmla="*/ 535842 w 1920142"/>
                <a:gd name="connsiteY7" fmla="*/ 232507 h 520405"/>
                <a:gd name="connsiteX8" fmla="*/ 608867 w 1920142"/>
                <a:gd name="connsiteY8" fmla="*/ 267432 h 520405"/>
                <a:gd name="connsiteX9" fmla="*/ 694592 w 1920142"/>
                <a:gd name="connsiteY9" fmla="*/ 242032 h 520405"/>
                <a:gd name="connsiteX10" fmla="*/ 764442 w 1920142"/>
                <a:gd name="connsiteY10" fmla="*/ 242032 h 520405"/>
                <a:gd name="connsiteX11" fmla="*/ 846992 w 1920142"/>
                <a:gd name="connsiteY11" fmla="*/ 235682 h 520405"/>
                <a:gd name="connsiteX12" fmla="*/ 920017 w 1920142"/>
                <a:gd name="connsiteY12" fmla="*/ 257907 h 520405"/>
                <a:gd name="connsiteX13" fmla="*/ 999392 w 1920142"/>
                <a:gd name="connsiteY13" fmla="*/ 302357 h 520405"/>
                <a:gd name="connsiteX14" fmla="*/ 1072417 w 1920142"/>
                <a:gd name="connsiteY14" fmla="*/ 305532 h 520405"/>
                <a:gd name="connsiteX15" fmla="*/ 1151792 w 1920142"/>
                <a:gd name="connsiteY15" fmla="*/ 311882 h 520405"/>
                <a:gd name="connsiteX16" fmla="*/ 1227992 w 1920142"/>
                <a:gd name="connsiteY16" fmla="*/ 330932 h 520405"/>
                <a:gd name="connsiteX17" fmla="*/ 1301017 w 1920142"/>
                <a:gd name="connsiteY17" fmla="*/ 378557 h 520405"/>
                <a:gd name="connsiteX18" fmla="*/ 1377217 w 1920142"/>
                <a:gd name="connsiteY18" fmla="*/ 413482 h 520405"/>
                <a:gd name="connsiteX19" fmla="*/ 1453417 w 1920142"/>
                <a:gd name="connsiteY19" fmla="*/ 407132 h 520405"/>
                <a:gd name="connsiteX20" fmla="*/ 1532792 w 1920142"/>
                <a:gd name="connsiteY20" fmla="*/ 423007 h 520405"/>
                <a:gd name="connsiteX21" fmla="*/ 1612167 w 1920142"/>
                <a:gd name="connsiteY21" fmla="*/ 448407 h 520405"/>
                <a:gd name="connsiteX22" fmla="*/ 1685192 w 1920142"/>
                <a:gd name="connsiteY22" fmla="*/ 483332 h 520405"/>
                <a:gd name="connsiteX23" fmla="*/ 1764567 w 1920142"/>
                <a:gd name="connsiteY23" fmla="*/ 518257 h 520405"/>
                <a:gd name="connsiteX24" fmla="*/ 1834417 w 1920142"/>
                <a:gd name="connsiteY24" fmla="*/ 515082 h 520405"/>
                <a:gd name="connsiteX25" fmla="*/ 1920142 w 1920142"/>
                <a:gd name="connsiteY25" fmla="*/ 502382 h 520405"/>
                <a:gd name="connsiteX0" fmla="*/ 0 w 1920142"/>
                <a:gd name="connsiteY0" fmla="*/ 0 h 520405"/>
                <a:gd name="connsiteX1" fmla="*/ 84748 w 1920142"/>
                <a:gd name="connsiteY1" fmla="*/ 85968 h 520405"/>
                <a:gd name="connsiteX2" fmla="*/ 146294 w 1920142"/>
                <a:gd name="connsiteY2" fmla="*/ 72292 h 520405"/>
                <a:gd name="connsiteX3" fmla="*/ 222005 w 1920142"/>
                <a:gd name="connsiteY3" fmla="*/ 41763 h 520405"/>
                <a:gd name="connsiteX4" fmla="*/ 304067 w 1920142"/>
                <a:gd name="connsiteY4" fmla="*/ 32238 h 520405"/>
                <a:gd name="connsiteX5" fmla="*/ 383442 w 1920142"/>
                <a:gd name="connsiteY5" fmla="*/ 70337 h 520405"/>
                <a:gd name="connsiteX6" fmla="*/ 469167 w 1920142"/>
                <a:gd name="connsiteY6" fmla="*/ 276957 h 520405"/>
                <a:gd name="connsiteX7" fmla="*/ 535842 w 1920142"/>
                <a:gd name="connsiteY7" fmla="*/ 232507 h 520405"/>
                <a:gd name="connsiteX8" fmla="*/ 608867 w 1920142"/>
                <a:gd name="connsiteY8" fmla="*/ 267432 h 520405"/>
                <a:gd name="connsiteX9" fmla="*/ 694592 w 1920142"/>
                <a:gd name="connsiteY9" fmla="*/ 242032 h 520405"/>
                <a:gd name="connsiteX10" fmla="*/ 764442 w 1920142"/>
                <a:gd name="connsiteY10" fmla="*/ 242032 h 520405"/>
                <a:gd name="connsiteX11" fmla="*/ 846992 w 1920142"/>
                <a:gd name="connsiteY11" fmla="*/ 235682 h 520405"/>
                <a:gd name="connsiteX12" fmla="*/ 920017 w 1920142"/>
                <a:gd name="connsiteY12" fmla="*/ 257907 h 520405"/>
                <a:gd name="connsiteX13" fmla="*/ 999392 w 1920142"/>
                <a:gd name="connsiteY13" fmla="*/ 302357 h 520405"/>
                <a:gd name="connsiteX14" fmla="*/ 1072417 w 1920142"/>
                <a:gd name="connsiteY14" fmla="*/ 305532 h 520405"/>
                <a:gd name="connsiteX15" fmla="*/ 1151792 w 1920142"/>
                <a:gd name="connsiteY15" fmla="*/ 311882 h 520405"/>
                <a:gd name="connsiteX16" fmla="*/ 1227992 w 1920142"/>
                <a:gd name="connsiteY16" fmla="*/ 330932 h 520405"/>
                <a:gd name="connsiteX17" fmla="*/ 1301017 w 1920142"/>
                <a:gd name="connsiteY17" fmla="*/ 378557 h 520405"/>
                <a:gd name="connsiteX18" fmla="*/ 1377217 w 1920142"/>
                <a:gd name="connsiteY18" fmla="*/ 413482 h 520405"/>
                <a:gd name="connsiteX19" fmla="*/ 1453417 w 1920142"/>
                <a:gd name="connsiteY19" fmla="*/ 407132 h 520405"/>
                <a:gd name="connsiteX20" fmla="*/ 1532792 w 1920142"/>
                <a:gd name="connsiteY20" fmla="*/ 423007 h 520405"/>
                <a:gd name="connsiteX21" fmla="*/ 1612167 w 1920142"/>
                <a:gd name="connsiteY21" fmla="*/ 448407 h 520405"/>
                <a:gd name="connsiteX22" fmla="*/ 1685192 w 1920142"/>
                <a:gd name="connsiteY22" fmla="*/ 483332 h 520405"/>
                <a:gd name="connsiteX23" fmla="*/ 1764567 w 1920142"/>
                <a:gd name="connsiteY23" fmla="*/ 518257 h 520405"/>
                <a:gd name="connsiteX24" fmla="*/ 1834417 w 1920142"/>
                <a:gd name="connsiteY24" fmla="*/ 515082 h 520405"/>
                <a:gd name="connsiteX25" fmla="*/ 1920142 w 1920142"/>
                <a:gd name="connsiteY25" fmla="*/ 502382 h 520405"/>
                <a:gd name="connsiteX0" fmla="*/ 0 w 1920142"/>
                <a:gd name="connsiteY0" fmla="*/ 0 h 520405"/>
                <a:gd name="connsiteX1" fmla="*/ 84748 w 1920142"/>
                <a:gd name="connsiteY1" fmla="*/ 85968 h 520405"/>
                <a:gd name="connsiteX2" fmla="*/ 146294 w 1920142"/>
                <a:gd name="connsiteY2" fmla="*/ 72292 h 520405"/>
                <a:gd name="connsiteX3" fmla="*/ 222005 w 1920142"/>
                <a:gd name="connsiteY3" fmla="*/ 41763 h 520405"/>
                <a:gd name="connsiteX4" fmla="*/ 304067 w 1920142"/>
                <a:gd name="connsiteY4" fmla="*/ 32238 h 520405"/>
                <a:gd name="connsiteX5" fmla="*/ 383442 w 1920142"/>
                <a:gd name="connsiteY5" fmla="*/ 70337 h 520405"/>
                <a:gd name="connsiteX6" fmla="*/ 454513 w 1920142"/>
                <a:gd name="connsiteY6" fmla="*/ 42495 h 520405"/>
                <a:gd name="connsiteX7" fmla="*/ 535842 w 1920142"/>
                <a:gd name="connsiteY7" fmla="*/ 232507 h 520405"/>
                <a:gd name="connsiteX8" fmla="*/ 608867 w 1920142"/>
                <a:gd name="connsiteY8" fmla="*/ 267432 h 520405"/>
                <a:gd name="connsiteX9" fmla="*/ 694592 w 1920142"/>
                <a:gd name="connsiteY9" fmla="*/ 242032 h 520405"/>
                <a:gd name="connsiteX10" fmla="*/ 764442 w 1920142"/>
                <a:gd name="connsiteY10" fmla="*/ 242032 h 520405"/>
                <a:gd name="connsiteX11" fmla="*/ 846992 w 1920142"/>
                <a:gd name="connsiteY11" fmla="*/ 235682 h 520405"/>
                <a:gd name="connsiteX12" fmla="*/ 920017 w 1920142"/>
                <a:gd name="connsiteY12" fmla="*/ 257907 h 520405"/>
                <a:gd name="connsiteX13" fmla="*/ 999392 w 1920142"/>
                <a:gd name="connsiteY13" fmla="*/ 302357 h 520405"/>
                <a:gd name="connsiteX14" fmla="*/ 1072417 w 1920142"/>
                <a:gd name="connsiteY14" fmla="*/ 305532 h 520405"/>
                <a:gd name="connsiteX15" fmla="*/ 1151792 w 1920142"/>
                <a:gd name="connsiteY15" fmla="*/ 311882 h 520405"/>
                <a:gd name="connsiteX16" fmla="*/ 1227992 w 1920142"/>
                <a:gd name="connsiteY16" fmla="*/ 330932 h 520405"/>
                <a:gd name="connsiteX17" fmla="*/ 1301017 w 1920142"/>
                <a:gd name="connsiteY17" fmla="*/ 378557 h 520405"/>
                <a:gd name="connsiteX18" fmla="*/ 1377217 w 1920142"/>
                <a:gd name="connsiteY18" fmla="*/ 413482 h 520405"/>
                <a:gd name="connsiteX19" fmla="*/ 1453417 w 1920142"/>
                <a:gd name="connsiteY19" fmla="*/ 407132 h 520405"/>
                <a:gd name="connsiteX20" fmla="*/ 1532792 w 1920142"/>
                <a:gd name="connsiteY20" fmla="*/ 423007 h 520405"/>
                <a:gd name="connsiteX21" fmla="*/ 1612167 w 1920142"/>
                <a:gd name="connsiteY21" fmla="*/ 448407 h 520405"/>
                <a:gd name="connsiteX22" fmla="*/ 1685192 w 1920142"/>
                <a:gd name="connsiteY22" fmla="*/ 483332 h 520405"/>
                <a:gd name="connsiteX23" fmla="*/ 1764567 w 1920142"/>
                <a:gd name="connsiteY23" fmla="*/ 518257 h 520405"/>
                <a:gd name="connsiteX24" fmla="*/ 1834417 w 1920142"/>
                <a:gd name="connsiteY24" fmla="*/ 515082 h 520405"/>
                <a:gd name="connsiteX25" fmla="*/ 1920142 w 1920142"/>
                <a:gd name="connsiteY25" fmla="*/ 502382 h 520405"/>
                <a:gd name="connsiteX0" fmla="*/ 0 w 1920142"/>
                <a:gd name="connsiteY0" fmla="*/ 0 h 520405"/>
                <a:gd name="connsiteX1" fmla="*/ 84748 w 1920142"/>
                <a:gd name="connsiteY1" fmla="*/ 85968 h 520405"/>
                <a:gd name="connsiteX2" fmla="*/ 146294 w 1920142"/>
                <a:gd name="connsiteY2" fmla="*/ 72292 h 520405"/>
                <a:gd name="connsiteX3" fmla="*/ 222005 w 1920142"/>
                <a:gd name="connsiteY3" fmla="*/ 41763 h 520405"/>
                <a:gd name="connsiteX4" fmla="*/ 304067 w 1920142"/>
                <a:gd name="connsiteY4" fmla="*/ 32238 h 520405"/>
                <a:gd name="connsiteX5" fmla="*/ 383442 w 1920142"/>
                <a:gd name="connsiteY5" fmla="*/ 70337 h 520405"/>
                <a:gd name="connsiteX6" fmla="*/ 454513 w 1920142"/>
                <a:gd name="connsiteY6" fmla="*/ 42495 h 520405"/>
                <a:gd name="connsiteX7" fmla="*/ 538773 w 1920142"/>
                <a:gd name="connsiteY7" fmla="*/ 24422 h 520405"/>
                <a:gd name="connsiteX8" fmla="*/ 608867 w 1920142"/>
                <a:gd name="connsiteY8" fmla="*/ 267432 h 520405"/>
                <a:gd name="connsiteX9" fmla="*/ 694592 w 1920142"/>
                <a:gd name="connsiteY9" fmla="*/ 242032 h 520405"/>
                <a:gd name="connsiteX10" fmla="*/ 764442 w 1920142"/>
                <a:gd name="connsiteY10" fmla="*/ 242032 h 520405"/>
                <a:gd name="connsiteX11" fmla="*/ 846992 w 1920142"/>
                <a:gd name="connsiteY11" fmla="*/ 235682 h 520405"/>
                <a:gd name="connsiteX12" fmla="*/ 920017 w 1920142"/>
                <a:gd name="connsiteY12" fmla="*/ 257907 h 520405"/>
                <a:gd name="connsiteX13" fmla="*/ 999392 w 1920142"/>
                <a:gd name="connsiteY13" fmla="*/ 302357 h 520405"/>
                <a:gd name="connsiteX14" fmla="*/ 1072417 w 1920142"/>
                <a:gd name="connsiteY14" fmla="*/ 305532 h 520405"/>
                <a:gd name="connsiteX15" fmla="*/ 1151792 w 1920142"/>
                <a:gd name="connsiteY15" fmla="*/ 311882 h 520405"/>
                <a:gd name="connsiteX16" fmla="*/ 1227992 w 1920142"/>
                <a:gd name="connsiteY16" fmla="*/ 330932 h 520405"/>
                <a:gd name="connsiteX17" fmla="*/ 1301017 w 1920142"/>
                <a:gd name="connsiteY17" fmla="*/ 378557 h 520405"/>
                <a:gd name="connsiteX18" fmla="*/ 1377217 w 1920142"/>
                <a:gd name="connsiteY18" fmla="*/ 413482 h 520405"/>
                <a:gd name="connsiteX19" fmla="*/ 1453417 w 1920142"/>
                <a:gd name="connsiteY19" fmla="*/ 407132 h 520405"/>
                <a:gd name="connsiteX20" fmla="*/ 1532792 w 1920142"/>
                <a:gd name="connsiteY20" fmla="*/ 423007 h 520405"/>
                <a:gd name="connsiteX21" fmla="*/ 1612167 w 1920142"/>
                <a:gd name="connsiteY21" fmla="*/ 448407 h 520405"/>
                <a:gd name="connsiteX22" fmla="*/ 1685192 w 1920142"/>
                <a:gd name="connsiteY22" fmla="*/ 483332 h 520405"/>
                <a:gd name="connsiteX23" fmla="*/ 1764567 w 1920142"/>
                <a:gd name="connsiteY23" fmla="*/ 518257 h 520405"/>
                <a:gd name="connsiteX24" fmla="*/ 1834417 w 1920142"/>
                <a:gd name="connsiteY24" fmla="*/ 515082 h 520405"/>
                <a:gd name="connsiteX25" fmla="*/ 1920142 w 1920142"/>
                <a:gd name="connsiteY25" fmla="*/ 502382 h 520405"/>
                <a:gd name="connsiteX0" fmla="*/ 0 w 1920142"/>
                <a:gd name="connsiteY0" fmla="*/ 0 h 520405"/>
                <a:gd name="connsiteX1" fmla="*/ 84748 w 1920142"/>
                <a:gd name="connsiteY1" fmla="*/ 85968 h 520405"/>
                <a:gd name="connsiteX2" fmla="*/ 146294 w 1920142"/>
                <a:gd name="connsiteY2" fmla="*/ 72292 h 520405"/>
                <a:gd name="connsiteX3" fmla="*/ 222005 w 1920142"/>
                <a:gd name="connsiteY3" fmla="*/ 41763 h 520405"/>
                <a:gd name="connsiteX4" fmla="*/ 304067 w 1920142"/>
                <a:gd name="connsiteY4" fmla="*/ 32238 h 520405"/>
                <a:gd name="connsiteX5" fmla="*/ 383442 w 1920142"/>
                <a:gd name="connsiteY5" fmla="*/ 70337 h 520405"/>
                <a:gd name="connsiteX6" fmla="*/ 454513 w 1920142"/>
                <a:gd name="connsiteY6" fmla="*/ 42495 h 520405"/>
                <a:gd name="connsiteX7" fmla="*/ 538773 w 1920142"/>
                <a:gd name="connsiteY7" fmla="*/ 24422 h 520405"/>
                <a:gd name="connsiteX8" fmla="*/ 608867 w 1920142"/>
                <a:gd name="connsiteY8" fmla="*/ 65209 h 520405"/>
                <a:gd name="connsiteX9" fmla="*/ 694592 w 1920142"/>
                <a:gd name="connsiteY9" fmla="*/ 242032 h 520405"/>
                <a:gd name="connsiteX10" fmla="*/ 764442 w 1920142"/>
                <a:gd name="connsiteY10" fmla="*/ 242032 h 520405"/>
                <a:gd name="connsiteX11" fmla="*/ 846992 w 1920142"/>
                <a:gd name="connsiteY11" fmla="*/ 235682 h 520405"/>
                <a:gd name="connsiteX12" fmla="*/ 920017 w 1920142"/>
                <a:gd name="connsiteY12" fmla="*/ 257907 h 520405"/>
                <a:gd name="connsiteX13" fmla="*/ 999392 w 1920142"/>
                <a:gd name="connsiteY13" fmla="*/ 302357 h 520405"/>
                <a:gd name="connsiteX14" fmla="*/ 1072417 w 1920142"/>
                <a:gd name="connsiteY14" fmla="*/ 305532 h 520405"/>
                <a:gd name="connsiteX15" fmla="*/ 1151792 w 1920142"/>
                <a:gd name="connsiteY15" fmla="*/ 311882 h 520405"/>
                <a:gd name="connsiteX16" fmla="*/ 1227992 w 1920142"/>
                <a:gd name="connsiteY16" fmla="*/ 330932 h 520405"/>
                <a:gd name="connsiteX17" fmla="*/ 1301017 w 1920142"/>
                <a:gd name="connsiteY17" fmla="*/ 378557 h 520405"/>
                <a:gd name="connsiteX18" fmla="*/ 1377217 w 1920142"/>
                <a:gd name="connsiteY18" fmla="*/ 413482 h 520405"/>
                <a:gd name="connsiteX19" fmla="*/ 1453417 w 1920142"/>
                <a:gd name="connsiteY19" fmla="*/ 407132 h 520405"/>
                <a:gd name="connsiteX20" fmla="*/ 1532792 w 1920142"/>
                <a:gd name="connsiteY20" fmla="*/ 423007 h 520405"/>
                <a:gd name="connsiteX21" fmla="*/ 1612167 w 1920142"/>
                <a:gd name="connsiteY21" fmla="*/ 448407 h 520405"/>
                <a:gd name="connsiteX22" fmla="*/ 1685192 w 1920142"/>
                <a:gd name="connsiteY22" fmla="*/ 483332 h 520405"/>
                <a:gd name="connsiteX23" fmla="*/ 1764567 w 1920142"/>
                <a:gd name="connsiteY23" fmla="*/ 518257 h 520405"/>
                <a:gd name="connsiteX24" fmla="*/ 1834417 w 1920142"/>
                <a:gd name="connsiteY24" fmla="*/ 515082 h 520405"/>
                <a:gd name="connsiteX25" fmla="*/ 1920142 w 1920142"/>
                <a:gd name="connsiteY25" fmla="*/ 502382 h 520405"/>
                <a:gd name="connsiteX0" fmla="*/ 0 w 1920142"/>
                <a:gd name="connsiteY0" fmla="*/ 0 h 520405"/>
                <a:gd name="connsiteX1" fmla="*/ 84748 w 1920142"/>
                <a:gd name="connsiteY1" fmla="*/ 85968 h 520405"/>
                <a:gd name="connsiteX2" fmla="*/ 146294 w 1920142"/>
                <a:gd name="connsiteY2" fmla="*/ 72292 h 520405"/>
                <a:gd name="connsiteX3" fmla="*/ 222005 w 1920142"/>
                <a:gd name="connsiteY3" fmla="*/ 41763 h 520405"/>
                <a:gd name="connsiteX4" fmla="*/ 304067 w 1920142"/>
                <a:gd name="connsiteY4" fmla="*/ 32238 h 520405"/>
                <a:gd name="connsiteX5" fmla="*/ 383442 w 1920142"/>
                <a:gd name="connsiteY5" fmla="*/ 70337 h 520405"/>
                <a:gd name="connsiteX6" fmla="*/ 454513 w 1920142"/>
                <a:gd name="connsiteY6" fmla="*/ 42495 h 520405"/>
                <a:gd name="connsiteX7" fmla="*/ 538773 w 1920142"/>
                <a:gd name="connsiteY7" fmla="*/ 24422 h 520405"/>
                <a:gd name="connsiteX8" fmla="*/ 608867 w 1920142"/>
                <a:gd name="connsiteY8" fmla="*/ 65209 h 520405"/>
                <a:gd name="connsiteX9" fmla="*/ 677007 w 1920142"/>
                <a:gd name="connsiteY9" fmla="*/ 42740 h 520405"/>
                <a:gd name="connsiteX10" fmla="*/ 764442 w 1920142"/>
                <a:gd name="connsiteY10" fmla="*/ 242032 h 520405"/>
                <a:gd name="connsiteX11" fmla="*/ 846992 w 1920142"/>
                <a:gd name="connsiteY11" fmla="*/ 235682 h 520405"/>
                <a:gd name="connsiteX12" fmla="*/ 920017 w 1920142"/>
                <a:gd name="connsiteY12" fmla="*/ 257907 h 520405"/>
                <a:gd name="connsiteX13" fmla="*/ 999392 w 1920142"/>
                <a:gd name="connsiteY13" fmla="*/ 302357 h 520405"/>
                <a:gd name="connsiteX14" fmla="*/ 1072417 w 1920142"/>
                <a:gd name="connsiteY14" fmla="*/ 305532 h 520405"/>
                <a:gd name="connsiteX15" fmla="*/ 1151792 w 1920142"/>
                <a:gd name="connsiteY15" fmla="*/ 311882 h 520405"/>
                <a:gd name="connsiteX16" fmla="*/ 1227992 w 1920142"/>
                <a:gd name="connsiteY16" fmla="*/ 330932 h 520405"/>
                <a:gd name="connsiteX17" fmla="*/ 1301017 w 1920142"/>
                <a:gd name="connsiteY17" fmla="*/ 378557 h 520405"/>
                <a:gd name="connsiteX18" fmla="*/ 1377217 w 1920142"/>
                <a:gd name="connsiteY18" fmla="*/ 413482 h 520405"/>
                <a:gd name="connsiteX19" fmla="*/ 1453417 w 1920142"/>
                <a:gd name="connsiteY19" fmla="*/ 407132 h 520405"/>
                <a:gd name="connsiteX20" fmla="*/ 1532792 w 1920142"/>
                <a:gd name="connsiteY20" fmla="*/ 423007 h 520405"/>
                <a:gd name="connsiteX21" fmla="*/ 1612167 w 1920142"/>
                <a:gd name="connsiteY21" fmla="*/ 448407 h 520405"/>
                <a:gd name="connsiteX22" fmla="*/ 1685192 w 1920142"/>
                <a:gd name="connsiteY22" fmla="*/ 483332 h 520405"/>
                <a:gd name="connsiteX23" fmla="*/ 1764567 w 1920142"/>
                <a:gd name="connsiteY23" fmla="*/ 518257 h 520405"/>
                <a:gd name="connsiteX24" fmla="*/ 1834417 w 1920142"/>
                <a:gd name="connsiteY24" fmla="*/ 515082 h 520405"/>
                <a:gd name="connsiteX25" fmla="*/ 1920142 w 1920142"/>
                <a:gd name="connsiteY25" fmla="*/ 502382 h 520405"/>
                <a:gd name="connsiteX0" fmla="*/ 0 w 1920142"/>
                <a:gd name="connsiteY0" fmla="*/ 0 h 520405"/>
                <a:gd name="connsiteX1" fmla="*/ 84748 w 1920142"/>
                <a:gd name="connsiteY1" fmla="*/ 85968 h 520405"/>
                <a:gd name="connsiteX2" fmla="*/ 146294 w 1920142"/>
                <a:gd name="connsiteY2" fmla="*/ 72292 h 520405"/>
                <a:gd name="connsiteX3" fmla="*/ 222005 w 1920142"/>
                <a:gd name="connsiteY3" fmla="*/ 41763 h 520405"/>
                <a:gd name="connsiteX4" fmla="*/ 304067 w 1920142"/>
                <a:gd name="connsiteY4" fmla="*/ 32238 h 520405"/>
                <a:gd name="connsiteX5" fmla="*/ 383442 w 1920142"/>
                <a:gd name="connsiteY5" fmla="*/ 70337 h 520405"/>
                <a:gd name="connsiteX6" fmla="*/ 454513 w 1920142"/>
                <a:gd name="connsiteY6" fmla="*/ 42495 h 520405"/>
                <a:gd name="connsiteX7" fmla="*/ 538773 w 1920142"/>
                <a:gd name="connsiteY7" fmla="*/ 24422 h 520405"/>
                <a:gd name="connsiteX8" fmla="*/ 608867 w 1920142"/>
                <a:gd name="connsiteY8" fmla="*/ 76932 h 520405"/>
                <a:gd name="connsiteX9" fmla="*/ 677007 w 1920142"/>
                <a:gd name="connsiteY9" fmla="*/ 42740 h 520405"/>
                <a:gd name="connsiteX10" fmla="*/ 764442 w 1920142"/>
                <a:gd name="connsiteY10" fmla="*/ 242032 h 520405"/>
                <a:gd name="connsiteX11" fmla="*/ 846992 w 1920142"/>
                <a:gd name="connsiteY11" fmla="*/ 235682 h 520405"/>
                <a:gd name="connsiteX12" fmla="*/ 920017 w 1920142"/>
                <a:gd name="connsiteY12" fmla="*/ 257907 h 520405"/>
                <a:gd name="connsiteX13" fmla="*/ 999392 w 1920142"/>
                <a:gd name="connsiteY13" fmla="*/ 302357 h 520405"/>
                <a:gd name="connsiteX14" fmla="*/ 1072417 w 1920142"/>
                <a:gd name="connsiteY14" fmla="*/ 305532 h 520405"/>
                <a:gd name="connsiteX15" fmla="*/ 1151792 w 1920142"/>
                <a:gd name="connsiteY15" fmla="*/ 311882 h 520405"/>
                <a:gd name="connsiteX16" fmla="*/ 1227992 w 1920142"/>
                <a:gd name="connsiteY16" fmla="*/ 330932 h 520405"/>
                <a:gd name="connsiteX17" fmla="*/ 1301017 w 1920142"/>
                <a:gd name="connsiteY17" fmla="*/ 378557 h 520405"/>
                <a:gd name="connsiteX18" fmla="*/ 1377217 w 1920142"/>
                <a:gd name="connsiteY18" fmla="*/ 413482 h 520405"/>
                <a:gd name="connsiteX19" fmla="*/ 1453417 w 1920142"/>
                <a:gd name="connsiteY19" fmla="*/ 407132 h 520405"/>
                <a:gd name="connsiteX20" fmla="*/ 1532792 w 1920142"/>
                <a:gd name="connsiteY20" fmla="*/ 423007 h 520405"/>
                <a:gd name="connsiteX21" fmla="*/ 1612167 w 1920142"/>
                <a:gd name="connsiteY21" fmla="*/ 448407 h 520405"/>
                <a:gd name="connsiteX22" fmla="*/ 1685192 w 1920142"/>
                <a:gd name="connsiteY22" fmla="*/ 483332 h 520405"/>
                <a:gd name="connsiteX23" fmla="*/ 1764567 w 1920142"/>
                <a:gd name="connsiteY23" fmla="*/ 518257 h 520405"/>
                <a:gd name="connsiteX24" fmla="*/ 1834417 w 1920142"/>
                <a:gd name="connsiteY24" fmla="*/ 515082 h 520405"/>
                <a:gd name="connsiteX25" fmla="*/ 1920142 w 1920142"/>
                <a:gd name="connsiteY25" fmla="*/ 502382 h 520405"/>
                <a:gd name="connsiteX0" fmla="*/ 0 w 1920142"/>
                <a:gd name="connsiteY0" fmla="*/ 0 h 520405"/>
                <a:gd name="connsiteX1" fmla="*/ 84748 w 1920142"/>
                <a:gd name="connsiteY1" fmla="*/ 85968 h 520405"/>
                <a:gd name="connsiteX2" fmla="*/ 152156 w 1920142"/>
                <a:gd name="connsiteY2" fmla="*/ 60569 h 520405"/>
                <a:gd name="connsiteX3" fmla="*/ 222005 w 1920142"/>
                <a:gd name="connsiteY3" fmla="*/ 41763 h 520405"/>
                <a:gd name="connsiteX4" fmla="*/ 304067 w 1920142"/>
                <a:gd name="connsiteY4" fmla="*/ 32238 h 520405"/>
                <a:gd name="connsiteX5" fmla="*/ 383442 w 1920142"/>
                <a:gd name="connsiteY5" fmla="*/ 70337 h 520405"/>
                <a:gd name="connsiteX6" fmla="*/ 454513 w 1920142"/>
                <a:gd name="connsiteY6" fmla="*/ 42495 h 520405"/>
                <a:gd name="connsiteX7" fmla="*/ 538773 w 1920142"/>
                <a:gd name="connsiteY7" fmla="*/ 24422 h 520405"/>
                <a:gd name="connsiteX8" fmla="*/ 608867 w 1920142"/>
                <a:gd name="connsiteY8" fmla="*/ 76932 h 520405"/>
                <a:gd name="connsiteX9" fmla="*/ 677007 w 1920142"/>
                <a:gd name="connsiteY9" fmla="*/ 42740 h 520405"/>
                <a:gd name="connsiteX10" fmla="*/ 764442 w 1920142"/>
                <a:gd name="connsiteY10" fmla="*/ 242032 h 520405"/>
                <a:gd name="connsiteX11" fmla="*/ 846992 w 1920142"/>
                <a:gd name="connsiteY11" fmla="*/ 235682 h 520405"/>
                <a:gd name="connsiteX12" fmla="*/ 920017 w 1920142"/>
                <a:gd name="connsiteY12" fmla="*/ 257907 h 520405"/>
                <a:gd name="connsiteX13" fmla="*/ 999392 w 1920142"/>
                <a:gd name="connsiteY13" fmla="*/ 302357 h 520405"/>
                <a:gd name="connsiteX14" fmla="*/ 1072417 w 1920142"/>
                <a:gd name="connsiteY14" fmla="*/ 305532 h 520405"/>
                <a:gd name="connsiteX15" fmla="*/ 1151792 w 1920142"/>
                <a:gd name="connsiteY15" fmla="*/ 311882 h 520405"/>
                <a:gd name="connsiteX16" fmla="*/ 1227992 w 1920142"/>
                <a:gd name="connsiteY16" fmla="*/ 330932 h 520405"/>
                <a:gd name="connsiteX17" fmla="*/ 1301017 w 1920142"/>
                <a:gd name="connsiteY17" fmla="*/ 378557 h 520405"/>
                <a:gd name="connsiteX18" fmla="*/ 1377217 w 1920142"/>
                <a:gd name="connsiteY18" fmla="*/ 413482 h 520405"/>
                <a:gd name="connsiteX19" fmla="*/ 1453417 w 1920142"/>
                <a:gd name="connsiteY19" fmla="*/ 407132 h 520405"/>
                <a:gd name="connsiteX20" fmla="*/ 1532792 w 1920142"/>
                <a:gd name="connsiteY20" fmla="*/ 423007 h 520405"/>
                <a:gd name="connsiteX21" fmla="*/ 1612167 w 1920142"/>
                <a:gd name="connsiteY21" fmla="*/ 448407 h 520405"/>
                <a:gd name="connsiteX22" fmla="*/ 1685192 w 1920142"/>
                <a:gd name="connsiteY22" fmla="*/ 483332 h 520405"/>
                <a:gd name="connsiteX23" fmla="*/ 1764567 w 1920142"/>
                <a:gd name="connsiteY23" fmla="*/ 518257 h 520405"/>
                <a:gd name="connsiteX24" fmla="*/ 1834417 w 1920142"/>
                <a:gd name="connsiteY24" fmla="*/ 515082 h 520405"/>
                <a:gd name="connsiteX25" fmla="*/ 1920142 w 1920142"/>
                <a:gd name="connsiteY25" fmla="*/ 502382 h 520405"/>
                <a:gd name="connsiteX0" fmla="*/ 0 w 1920142"/>
                <a:gd name="connsiteY0" fmla="*/ 0 h 520405"/>
                <a:gd name="connsiteX1" fmla="*/ 84748 w 1920142"/>
                <a:gd name="connsiteY1" fmla="*/ 85968 h 520405"/>
                <a:gd name="connsiteX2" fmla="*/ 152156 w 1920142"/>
                <a:gd name="connsiteY2" fmla="*/ 60569 h 520405"/>
                <a:gd name="connsiteX3" fmla="*/ 227867 w 1920142"/>
                <a:gd name="connsiteY3" fmla="*/ 62279 h 520405"/>
                <a:gd name="connsiteX4" fmla="*/ 304067 w 1920142"/>
                <a:gd name="connsiteY4" fmla="*/ 32238 h 520405"/>
                <a:gd name="connsiteX5" fmla="*/ 383442 w 1920142"/>
                <a:gd name="connsiteY5" fmla="*/ 70337 h 520405"/>
                <a:gd name="connsiteX6" fmla="*/ 454513 w 1920142"/>
                <a:gd name="connsiteY6" fmla="*/ 42495 h 520405"/>
                <a:gd name="connsiteX7" fmla="*/ 538773 w 1920142"/>
                <a:gd name="connsiteY7" fmla="*/ 24422 h 520405"/>
                <a:gd name="connsiteX8" fmla="*/ 608867 w 1920142"/>
                <a:gd name="connsiteY8" fmla="*/ 76932 h 520405"/>
                <a:gd name="connsiteX9" fmla="*/ 677007 w 1920142"/>
                <a:gd name="connsiteY9" fmla="*/ 42740 h 520405"/>
                <a:gd name="connsiteX10" fmla="*/ 764442 w 1920142"/>
                <a:gd name="connsiteY10" fmla="*/ 242032 h 520405"/>
                <a:gd name="connsiteX11" fmla="*/ 846992 w 1920142"/>
                <a:gd name="connsiteY11" fmla="*/ 235682 h 520405"/>
                <a:gd name="connsiteX12" fmla="*/ 920017 w 1920142"/>
                <a:gd name="connsiteY12" fmla="*/ 257907 h 520405"/>
                <a:gd name="connsiteX13" fmla="*/ 999392 w 1920142"/>
                <a:gd name="connsiteY13" fmla="*/ 302357 h 520405"/>
                <a:gd name="connsiteX14" fmla="*/ 1072417 w 1920142"/>
                <a:gd name="connsiteY14" fmla="*/ 305532 h 520405"/>
                <a:gd name="connsiteX15" fmla="*/ 1151792 w 1920142"/>
                <a:gd name="connsiteY15" fmla="*/ 311882 h 520405"/>
                <a:gd name="connsiteX16" fmla="*/ 1227992 w 1920142"/>
                <a:gd name="connsiteY16" fmla="*/ 330932 h 520405"/>
                <a:gd name="connsiteX17" fmla="*/ 1301017 w 1920142"/>
                <a:gd name="connsiteY17" fmla="*/ 378557 h 520405"/>
                <a:gd name="connsiteX18" fmla="*/ 1377217 w 1920142"/>
                <a:gd name="connsiteY18" fmla="*/ 413482 h 520405"/>
                <a:gd name="connsiteX19" fmla="*/ 1453417 w 1920142"/>
                <a:gd name="connsiteY19" fmla="*/ 407132 h 520405"/>
                <a:gd name="connsiteX20" fmla="*/ 1532792 w 1920142"/>
                <a:gd name="connsiteY20" fmla="*/ 423007 h 520405"/>
                <a:gd name="connsiteX21" fmla="*/ 1612167 w 1920142"/>
                <a:gd name="connsiteY21" fmla="*/ 448407 h 520405"/>
                <a:gd name="connsiteX22" fmla="*/ 1685192 w 1920142"/>
                <a:gd name="connsiteY22" fmla="*/ 483332 h 520405"/>
                <a:gd name="connsiteX23" fmla="*/ 1764567 w 1920142"/>
                <a:gd name="connsiteY23" fmla="*/ 518257 h 520405"/>
                <a:gd name="connsiteX24" fmla="*/ 1834417 w 1920142"/>
                <a:gd name="connsiteY24" fmla="*/ 515082 h 520405"/>
                <a:gd name="connsiteX25" fmla="*/ 1920142 w 1920142"/>
                <a:gd name="connsiteY25" fmla="*/ 502382 h 520405"/>
                <a:gd name="connsiteX0" fmla="*/ 0 w 1920142"/>
                <a:gd name="connsiteY0" fmla="*/ 0 h 520405"/>
                <a:gd name="connsiteX1" fmla="*/ 84748 w 1920142"/>
                <a:gd name="connsiteY1" fmla="*/ 85968 h 520405"/>
                <a:gd name="connsiteX2" fmla="*/ 152156 w 1920142"/>
                <a:gd name="connsiteY2" fmla="*/ 60569 h 520405"/>
                <a:gd name="connsiteX3" fmla="*/ 236660 w 1920142"/>
                <a:gd name="connsiteY3" fmla="*/ 53487 h 520405"/>
                <a:gd name="connsiteX4" fmla="*/ 304067 w 1920142"/>
                <a:gd name="connsiteY4" fmla="*/ 32238 h 520405"/>
                <a:gd name="connsiteX5" fmla="*/ 383442 w 1920142"/>
                <a:gd name="connsiteY5" fmla="*/ 70337 h 520405"/>
                <a:gd name="connsiteX6" fmla="*/ 454513 w 1920142"/>
                <a:gd name="connsiteY6" fmla="*/ 42495 h 520405"/>
                <a:gd name="connsiteX7" fmla="*/ 538773 w 1920142"/>
                <a:gd name="connsiteY7" fmla="*/ 24422 h 520405"/>
                <a:gd name="connsiteX8" fmla="*/ 608867 w 1920142"/>
                <a:gd name="connsiteY8" fmla="*/ 76932 h 520405"/>
                <a:gd name="connsiteX9" fmla="*/ 677007 w 1920142"/>
                <a:gd name="connsiteY9" fmla="*/ 42740 h 520405"/>
                <a:gd name="connsiteX10" fmla="*/ 764442 w 1920142"/>
                <a:gd name="connsiteY10" fmla="*/ 242032 h 520405"/>
                <a:gd name="connsiteX11" fmla="*/ 846992 w 1920142"/>
                <a:gd name="connsiteY11" fmla="*/ 235682 h 520405"/>
                <a:gd name="connsiteX12" fmla="*/ 920017 w 1920142"/>
                <a:gd name="connsiteY12" fmla="*/ 257907 h 520405"/>
                <a:gd name="connsiteX13" fmla="*/ 999392 w 1920142"/>
                <a:gd name="connsiteY13" fmla="*/ 302357 h 520405"/>
                <a:gd name="connsiteX14" fmla="*/ 1072417 w 1920142"/>
                <a:gd name="connsiteY14" fmla="*/ 305532 h 520405"/>
                <a:gd name="connsiteX15" fmla="*/ 1151792 w 1920142"/>
                <a:gd name="connsiteY15" fmla="*/ 311882 h 520405"/>
                <a:gd name="connsiteX16" fmla="*/ 1227992 w 1920142"/>
                <a:gd name="connsiteY16" fmla="*/ 330932 h 520405"/>
                <a:gd name="connsiteX17" fmla="*/ 1301017 w 1920142"/>
                <a:gd name="connsiteY17" fmla="*/ 378557 h 520405"/>
                <a:gd name="connsiteX18" fmla="*/ 1377217 w 1920142"/>
                <a:gd name="connsiteY18" fmla="*/ 413482 h 520405"/>
                <a:gd name="connsiteX19" fmla="*/ 1453417 w 1920142"/>
                <a:gd name="connsiteY19" fmla="*/ 407132 h 520405"/>
                <a:gd name="connsiteX20" fmla="*/ 1532792 w 1920142"/>
                <a:gd name="connsiteY20" fmla="*/ 423007 h 520405"/>
                <a:gd name="connsiteX21" fmla="*/ 1612167 w 1920142"/>
                <a:gd name="connsiteY21" fmla="*/ 448407 h 520405"/>
                <a:gd name="connsiteX22" fmla="*/ 1685192 w 1920142"/>
                <a:gd name="connsiteY22" fmla="*/ 483332 h 520405"/>
                <a:gd name="connsiteX23" fmla="*/ 1764567 w 1920142"/>
                <a:gd name="connsiteY23" fmla="*/ 518257 h 520405"/>
                <a:gd name="connsiteX24" fmla="*/ 1834417 w 1920142"/>
                <a:gd name="connsiteY24" fmla="*/ 515082 h 520405"/>
                <a:gd name="connsiteX25" fmla="*/ 1920142 w 1920142"/>
                <a:gd name="connsiteY25" fmla="*/ 502382 h 520405"/>
                <a:gd name="connsiteX0" fmla="*/ 0 w 1920142"/>
                <a:gd name="connsiteY0" fmla="*/ 0 h 520405"/>
                <a:gd name="connsiteX1" fmla="*/ 84748 w 1920142"/>
                <a:gd name="connsiteY1" fmla="*/ 85968 h 520405"/>
                <a:gd name="connsiteX2" fmla="*/ 152156 w 1920142"/>
                <a:gd name="connsiteY2" fmla="*/ 60569 h 520405"/>
                <a:gd name="connsiteX3" fmla="*/ 236660 w 1920142"/>
                <a:gd name="connsiteY3" fmla="*/ 53487 h 520405"/>
                <a:gd name="connsiteX4" fmla="*/ 304067 w 1920142"/>
                <a:gd name="connsiteY4" fmla="*/ 32238 h 520405"/>
                <a:gd name="connsiteX5" fmla="*/ 383442 w 1920142"/>
                <a:gd name="connsiteY5" fmla="*/ 70337 h 520405"/>
                <a:gd name="connsiteX6" fmla="*/ 454513 w 1920142"/>
                <a:gd name="connsiteY6" fmla="*/ 51287 h 520405"/>
                <a:gd name="connsiteX7" fmla="*/ 538773 w 1920142"/>
                <a:gd name="connsiteY7" fmla="*/ 24422 h 520405"/>
                <a:gd name="connsiteX8" fmla="*/ 608867 w 1920142"/>
                <a:gd name="connsiteY8" fmla="*/ 76932 h 520405"/>
                <a:gd name="connsiteX9" fmla="*/ 677007 w 1920142"/>
                <a:gd name="connsiteY9" fmla="*/ 42740 h 520405"/>
                <a:gd name="connsiteX10" fmla="*/ 764442 w 1920142"/>
                <a:gd name="connsiteY10" fmla="*/ 242032 h 520405"/>
                <a:gd name="connsiteX11" fmla="*/ 846992 w 1920142"/>
                <a:gd name="connsiteY11" fmla="*/ 235682 h 520405"/>
                <a:gd name="connsiteX12" fmla="*/ 920017 w 1920142"/>
                <a:gd name="connsiteY12" fmla="*/ 257907 h 520405"/>
                <a:gd name="connsiteX13" fmla="*/ 999392 w 1920142"/>
                <a:gd name="connsiteY13" fmla="*/ 302357 h 520405"/>
                <a:gd name="connsiteX14" fmla="*/ 1072417 w 1920142"/>
                <a:gd name="connsiteY14" fmla="*/ 305532 h 520405"/>
                <a:gd name="connsiteX15" fmla="*/ 1151792 w 1920142"/>
                <a:gd name="connsiteY15" fmla="*/ 311882 h 520405"/>
                <a:gd name="connsiteX16" fmla="*/ 1227992 w 1920142"/>
                <a:gd name="connsiteY16" fmla="*/ 330932 h 520405"/>
                <a:gd name="connsiteX17" fmla="*/ 1301017 w 1920142"/>
                <a:gd name="connsiteY17" fmla="*/ 378557 h 520405"/>
                <a:gd name="connsiteX18" fmla="*/ 1377217 w 1920142"/>
                <a:gd name="connsiteY18" fmla="*/ 413482 h 520405"/>
                <a:gd name="connsiteX19" fmla="*/ 1453417 w 1920142"/>
                <a:gd name="connsiteY19" fmla="*/ 407132 h 520405"/>
                <a:gd name="connsiteX20" fmla="*/ 1532792 w 1920142"/>
                <a:gd name="connsiteY20" fmla="*/ 423007 h 520405"/>
                <a:gd name="connsiteX21" fmla="*/ 1612167 w 1920142"/>
                <a:gd name="connsiteY21" fmla="*/ 448407 h 520405"/>
                <a:gd name="connsiteX22" fmla="*/ 1685192 w 1920142"/>
                <a:gd name="connsiteY22" fmla="*/ 483332 h 520405"/>
                <a:gd name="connsiteX23" fmla="*/ 1764567 w 1920142"/>
                <a:gd name="connsiteY23" fmla="*/ 518257 h 520405"/>
                <a:gd name="connsiteX24" fmla="*/ 1834417 w 1920142"/>
                <a:gd name="connsiteY24" fmla="*/ 515082 h 520405"/>
                <a:gd name="connsiteX25" fmla="*/ 1920142 w 1920142"/>
                <a:gd name="connsiteY25" fmla="*/ 502382 h 520405"/>
                <a:gd name="connsiteX0" fmla="*/ 0 w 1920142"/>
                <a:gd name="connsiteY0" fmla="*/ 0 h 520405"/>
                <a:gd name="connsiteX1" fmla="*/ 84748 w 1920142"/>
                <a:gd name="connsiteY1" fmla="*/ 85968 h 520405"/>
                <a:gd name="connsiteX2" fmla="*/ 152156 w 1920142"/>
                <a:gd name="connsiteY2" fmla="*/ 60569 h 520405"/>
                <a:gd name="connsiteX3" fmla="*/ 236660 w 1920142"/>
                <a:gd name="connsiteY3" fmla="*/ 53487 h 520405"/>
                <a:gd name="connsiteX4" fmla="*/ 304067 w 1920142"/>
                <a:gd name="connsiteY4" fmla="*/ 32238 h 520405"/>
                <a:gd name="connsiteX5" fmla="*/ 383442 w 1920142"/>
                <a:gd name="connsiteY5" fmla="*/ 70337 h 520405"/>
                <a:gd name="connsiteX6" fmla="*/ 454513 w 1920142"/>
                <a:gd name="connsiteY6" fmla="*/ 51287 h 520405"/>
                <a:gd name="connsiteX7" fmla="*/ 538773 w 1920142"/>
                <a:gd name="connsiteY7" fmla="*/ 24422 h 520405"/>
                <a:gd name="connsiteX8" fmla="*/ 608867 w 1920142"/>
                <a:gd name="connsiteY8" fmla="*/ 76932 h 520405"/>
                <a:gd name="connsiteX9" fmla="*/ 677007 w 1920142"/>
                <a:gd name="connsiteY9" fmla="*/ 42740 h 520405"/>
                <a:gd name="connsiteX10" fmla="*/ 758580 w 1920142"/>
                <a:gd name="connsiteY10" fmla="*/ 63255 h 520405"/>
                <a:gd name="connsiteX11" fmla="*/ 846992 w 1920142"/>
                <a:gd name="connsiteY11" fmla="*/ 235682 h 520405"/>
                <a:gd name="connsiteX12" fmla="*/ 920017 w 1920142"/>
                <a:gd name="connsiteY12" fmla="*/ 257907 h 520405"/>
                <a:gd name="connsiteX13" fmla="*/ 999392 w 1920142"/>
                <a:gd name="connsiteY13" fmla="*/ 302357 h 520405"/>
                <a:gd name="connsiteX14" fmla="*/ 1072417 w 1920142"/>
                <a:gd name="connsiteY14" fmla="*/ 305532 h 520405"/>
                <a:gd name="connsiteX15" fmla="*/ 1151792 w 1920142"/>
                <a:gd name="connsiteY15" fmla="*/ 311882 h 520405"/>
                <a:gd name="connsiteX16" fmla="*/ 1227992 w 1920142"/>
                <a:gd name="connsiteY16" fmla="*/ 330932 h 520405"/>
                <a:gd name="connsiteX17" fmla="*/ 1301017 w 1920142"/>
                <a:gd name="connsiteY17" fmla="*/ 378557 h 520405"/>
                <a:gd name="connsiteX18" fmla="*/ 1377217 w 1920142"/>
                <a:gd name="connsiteY18" fmla="*/ 413482 h 520405"/>
                <a:gd name="connsiteX19" fmla="*/ 1453417 w 1920142"/>
                <a:gd name="connsiteY19" fmla="*/ 407132 h 520405"/>
                <a:gd name="connsiteX20" fmla="*/ 1532792 w 1920142"/>
                <a:gd name="connsiteY20" fmla="*/ 423007 h 520405"/>
                <a:gd name="connsiteX21" fmla="*/ 1612167 w 1920142"/>
                <a:gd name="connsiteY21" fmla="*/ 448407 h 520405"/>
                <a:gd name="connsiteX22" fmla="*/ 1685192 w 1920142"/>
                <a:gd name="connsiteY22" fmla="*/ 483332 h 520405"/>
                <a:gd name="connsiteX23" fmla="*/ 1764567 w 1920142"/>
                <a:gd name="connsiteY23" fmla="*/ 518257 h 520405"/>
                <a:gd name="connsiteX24" fmla="*/ 1834417 w 1920142"/>
                <a:gd name="connsiteY24" fmla="*/ 515082 h 520405"/>
                <a:gd name="connsiteX25" fmla="*/ 1920142 w 1920142"/>
                <a:gd name="connsiteY25" fmla="*/ 502382 h 520405"/>
                <a:gd name="connsiteX0" fmla="*/ 0 w 1920142"/>
                <a:gd name="connsiteY0" fmla="*/ 0 h 520405"/>
                <a:gd name="connsiteX1" fmla="*/ 84748 w 1920142"/>
                <a:gd name="connsiteY1" fmla="*/ 85968 h 520405"/>
                <a:gd name="connsiteX2" fmla="*/ 152156 w 1920142"/>
                <a:gd name="connsiteY2" fmla="*/ 60569 h 520405"/>
                <a:gd name="connsiteX3" fmla="*/ 236660 w 1920142"/>
                <a:gd name="connsiteY3" fmla="*/ 53487 h 520405"/>
                <a:gd name="connsiteX4" fmla="*/ 304067 w 1920142"/>
                <a:gd name="connsiteY4" fmla="*/ 32238 h 520405"/>
                <a:gd name="connsiteX5" fmla="*/ 383442 w 1920142"/>
                <a:gd name="connsiteY5" fmla="*/ 70337 h 520405"/>
                <a:gd name="connsiteX6" fmla="*/ 454513 w 1920142"/>
                <a:gd name="connsiteY6" fmla="*/ 51287 h 520405"/>
                <a:gd name="connsiteX7" fmla="*/ 538773 w 1920142"/>
                <a:gd name="connsiteY7" fmla="*/ 24422 h 520405"/>
                <a:gd name="connsiteX8" fmla="*/ 608867 w 1920142"/>
                <a:gd name="connsiteY8" fmla="*/ 76932 h 520405"/>
                <a:gd name="connsiteX9" fmla="*/ 677007 w 1920142"/>
                <a:gd name="connsiteY9" fmla="*/ 42740 h 520405"/>
                <a:gd name="connsiteX10" fmla="*/ 758580 w 1920142"/>
                <a:gd name="connsiteY10" fmla="*/ 63255 h 520405"/>
                <a:gd name="connsiteX11" fmla="*/ 841131 w 1920142"/>
                <a:gd name="connsiteY11" fmla="*/ 86213 h 520405"/>
                <a:gd name="connsiteX12" fmla="*/ 920017 w 1920142"/>
                <a:gd name="connsiteY12" fmla="*/ 257907 h 520405"/>
                <a:gd name="connsiteX13" fmla="*/ 999392 w 1920142"/>
                <a:gd name="connsiteY13" fmla="*/ 302357 h 520405"/>
                <a:gd name="connsiteX14" fmla="*/ 1072417 w 1920142"/>
                <a:gd name="connsiteY14" fmla="*/ 305532 h 520405"/>
                <a:gd name="connsiteX15" fmla="*/ 1151792 w 1920142"/>
                <a:gd name="connsiteY15" fmla="*/ 311882 h 520405"/>
                <a:gd name="connsiteX16" fmla="*/ 1227992 w 1920142"/>
                <a:gd name="connsiteY16" fmla="*/ 330932 h 520405"/>
                <a:gd name="connsiteX17" fmla="*/ 1301017 w 1920142"/>
                <a:gd name="connsiteY17" fmla="*/ 378557 h 520405"/>
                <a:gd name="connsiteX18" fmla="*/ 1377217 w 1920142"/>
                <a:gd name="connsiteY18" fmla="*/ 413482 h 520405"/>
                <a:gd name="connsiteX19" fmla="*/ 1453417 w 1920142"/>
                <a:gd name="connsiteY19" fmla="*/ 407132 h 520405"/>
                <a:gd name="connsiteX20" fmla="*/ 1532792 w 1920142"/>
                <a:gd name="connsiteY20" fmla="*/ 423007 h 520405"/>
                <a:gd name="connsiteX21" fmla="*/ 1612167 w 1920142"/>
                <a:gd name="connsiteY21" fmla="*/ 448407 h 520405"/>
                <a:gd name="connsiteX22" fmla="*/ 1685192 w 1920142"/>
                <a:gd name="connsiteY22" fmla="*/ 483332 h 520405"/>
                <a:gd name="connsiteX23" fmla="*/ 1764567 w 1920142"/>
                <a:gd name="connsiteY23" fmla="*/ 518257 h 520405"/>
                <a:gd name="connsiteX24" fmla="*/ 1834417 w 1920142"/>
                <a:gd name="connsiteY24" fmla="*/ 515082 h 520405"/>
                <a:gd name="connsiteX25" fmla="*/ 1920142 w 1920142"/>
                <a:gd name="connsiteY25" fmla="*/ 502382 h 520405"/>
                <a:gd name="connsiteX0" fmla="*/ 0 w 1920142"/>
                <a:gd name="connsiteY0" fmla="*/ 0 h 520405"/>
                <a:gd name="connsiteX1" fmla="*/ 84748 w 1920142"/>
                <a:gd name="connsiteY1" fmla="*/ 85968 h 520405"/>
                <a:gd name="connsiteX2" fmla="*/ 152156 w 1920142"/>
                <a:gd name="connsiteY2" fmla="*/ 60569 h 520405"/>
                <a:gd name="connsiteX3" fmla="*/ 236660 w 1920142"/>
                <a:gd name="connsiteY3" fmla="*/ 53487 h 520405"/>
                <a:gd name="connsiteX4" fmla="*/ 304067 w 1920142"/>
                <a:gd name="connsiteY4" fmla="*/ 32238 h 520405"/>
                <a:gd name="connsiteX5" fmla="*/ 383442 w 1920142"/>
                <a:gd name="connsiteY5" fmla="*/ 70337 h 520405"/>
                <a:gd name="connsiteX6" fmla="*/ 454513 w 1920142"/>
                <a:gd name="connsiteY6" fmla="*/ 51287 h 520405"/>
                <a:gd name="connsiteX7" fmla="*/ 538773 w 1920142"/>
                <a:gd name="connsiteY7" fmla="*/ 24422 h 520405"/>
                <a:gd name="connsiteX8" fmla="*/ 608867 w 1920142"/>
                <a:gd name="connsiteY8" fmla="*/ 76932 h 520405"/>
                <a:gd name="connsiteX9" fmla="*/ 677007 w 1920142"/>
                <a:gd name="connsiteY9" fmla="*/ 42740 h 520405"/>
                <a:gd name="connsiteX10" fmla="*/ 758580 w 1920142"/>
                <a:gd name="connsiteY10" fmla="*/ 63255 h 520405"/>
                <a:gd name="connsiteX11" fmla="*/ 841131 w 1920142"/>
                <a:gd name="connsiteY11" fmla="*/ 86213 h 520405"/>
                <a:gd name="connsiteX12" fmla="*/ 911225 w 1920142"/>
                <a:gd name="connsiteY12" fmla="*/ 105507 h 520405"/>
                <a:gd name="connsiteX13" fmla="*/ 999392 w 1920142"/>
                <a:gd name="connsiteY13" fmla="*/ 302357 h 520405"/>
                <a:gd name="connsiteX14" fmla="*/ 1072417 w 1920142"/>
                <a:gd name="connsiteY14" fmla="*/ 305532 h 520405"/>
                <a:gd name="connsiteX15" fmla="*/ 1151792 w 1920142"/>
                <a:gd name="connsiteY15" fmla="*/ 311882 h 520405"/>
                <a:gd name="connsiteX16" fmla="*/ 1227992 w 1920142"/>
                <a:gd name="connsiteY16" fmla="*/ 330932 h 520405"/>
                <a:gd name="connsiteX17" fmla="*/ 1301017 w 1920142"/>
                <a:gd name="connsiteY17" fmla="*/ 378557 h 520405"/>
                <a:gd name="connsiteX18" fmla="*/ 1377217 w 1920142"/>
                <a:gd name="connsiteY18" fmla="*/ 413482 h 520405"/>
                <a:gd name="connsiteX19" fmla="*/ 1453417 w 1920142"/>
                <a:gd name="connsiteY19" fmla="*/ 407132 h 520405"/>
                <a:gd name="connsiteX20" fmla="*/ 1532792 w 1920142"/>
                <a:gd name="connsiteY20" fmla="*/ 423007 h 520405"/>
                <a:gd name="connsiteX21" fmla="*/ 1612167 w 1920142"/>
                <a:gd name="connsiteY21" fmla="*/ 448407 h 520405"/>
                <a:gd name="connsiteX22" fmla="*/ 1685192 w 1920142"/>
                <a:gd name="connsiteY22" fmla="*/ 483332 h 520405"/>
                <a:gd name="connsiteX23" fmla="*/ 1764567 w 1920142"/>
                <a:gd name="connsiteY23" fmla="*/ 518257 h 520405"/>
                <a:gd name="connsiteX24" fmla="*/ 1834417 w 1920142"/>
                <a:gd name="connsiteY24" fmla="*/ 515082 h 520405"/>
                <a:gd name="connsiteX25" fmla="*/ 1920142 w 1920142"/>
                <a:gd name="connsiteY25" fmla="*/ 502382 h 520405"/>
                <a:gd name="connsiteX0" fmla="*/ 0 w 1920142"/>
                <a:gd name="connsiteY0" fmla="*/ 0 h 520405"/>
                <a:gd name="connsiteX1" fmla="*/ 84748 w 1920142"/>
                <a:gd name="connsiteY1" fmla="*/ 85968 h 520405"/>
                <a:gd name="connsiteX2" fmla="*/ 152156 w 1920142"/>
                <a:gd name="connsiteY2" fmla="*/ 60569 h 520405"/>
                <a:gd name="connsiteX3" fmla="*/ 236660 w 1920142"/>
                <a:gd name="connsiteY3" fmla="*/ 53487 h 520405"/>
                <a:gd name="connsiteX4" fmla="*/ 304067 w 1920142"/>
                <a:gd name="connsiteY4" fmla="*/ 32238 h 520405"/>
                <a:gd name="connsiteX5" fmla="*/ 383442 w 1920142"/>
                <a:gd name="connsiteY5" fmla="*/ 70337 h 520405"/>
                <a:gd name="connsiteX6" fmla="*/ 454513 w 1920142"/>
                <a:gd name="connsiteY6" fmla="*/ 51287 h 520405"/>
                <a:gd name="connsiteX7" fmla="*/ 538773 w 1920142"/>
                <a:gd name="connsiteY7" fmla="*/ 24422 h 520405"/>
                <a:gd name="connsiteX8" fmla="*/ 608867 w 1920142"/>
                <a:gd name="connsiteY8" fmla="*/ 76932 h 520405"/>
                <a:gd name="connsiteX9" fmla="*/ 677007 w 1920142"/>
                <a:gd name="connsiteY9" fmla="*/ 42740 h 520405"/>
                <a:gd name="connsiteX10" fmla="*/ 758580 w 1920142"/>
                <a:gd name="connsiteY10" fmla="*/ 63255 h 520405"/>
                <a:gd name="connsiteX11" fmla="*/ 841131 w 1920142"/>
                <a:gd name="connsiteY11" fmla="*/ 86213 h 520405"/>
                <a:gd name="connsiteX12" fmla="*/ 911225 w 1920142"/>
                <a:gd name="connsiteY12" fmla="*/ 105507 h 520405"/>
                <a:gd name="connsiteX13" fmla="*/ 990600 w 1920142"/>
                <a:gd name="connsiteY13" fmla="*/ 126510 h 520405"/>
                <a:gd name="connsiteX14" fmla="*/ 1072417 w 1920142"/>
                <a:gd name="connsiteY14" fmla="*/ 305532 h 520405"/>
                <a:gd name="connsiteX15" fmla="*/ 1151792 w 1920142"/>
                <a:gd name="connsiteY15" fmla="*/ 311882 h 520405"/>
                <a:gd name="connsiteX16" fmla="*/ 1227992 w 1920142"/>
                <a:gd name="connsiteY16" fmla="*/ 330932 h 520405"/>
                <a:gd name="connsiteX17" fmla="*/ 1301017 w 1920142"/>
                <a:gd name="connsiteY17" fmla="*/ 378557 h 520405"/>
                <a:gd name="connsiteX18" fmla="*/ 1377217 w 1920142"/>
                <a:gd name="connsiteY18" fmla="*/ 413482 h 520405"/>
                <a:gd name="connsiteX19" fmla="*/ 1453417 w 1920142"/>
                <a:gd name="connsiteY19" fmla="*/ 407132 h 520405"/>
                <a:gd name="connsiteX20" fmla="*/ 1532792 w 1920142"/>
                <a:gd name="connsiteY20" fmla="*/ 423007 h 520405"/>
                <a:gd name="connsiteX21" fmla="*/ 1612167 w 1920142"/>
                <a:gd name="connsiteY21" fmla="*/ 448407 h 520405"/>
                <a:gd name="connsiteX22" fmla="*/ 1685192 w 1920142"/>
                <a:gd name="connsiteY22" fmla="*/ 483332 h 520405"/>
                <a:gd name="connsiteX23" fmla="*/ 1764567 w 1920142"/>
                <a:gd name="connsiteY23" fmla="*/ 518257 h 520405"/>
                <a:gd name="connsiteX24" fmla="*/ 1834417 w 1920142"/>
                <a:gd name="connsiteY24" fmla="*/ 515082 h 520405"/>
                <a:gd name="connsiteX25" fmla="*/ 1920142 w 1920142"/>
                <a:gd name="connsiteY25" fmla="*/ 502382 h 520405"/>
                <a:gd name="connsiteX0" fmla="*/ 0 w 1920142"/>
                <a:gd name="connsiteY0" fmla="*/ 0 h 520405"/>
                <a:gd name="connsiteX1" fmla="*/ 84748 w 1920142"/>
                <a:gd name="connsiteY1" fmla="*/ 85968 h 520405"/>
                <a:gd name="connsiteX2" fmla="*/ 152156 w 1920142"/>
                <a:gd name="connsiteY2" fmla="*/ 60569 h 520405"/>
                <a:gd name="connsiteX3" fmla="*/ 236660 w 1920142"/>
                <a:gd name="connsiteY3" fmla="*/ 53487 h 520405"/>
                <a:gd name="connsiteX4" fmla="*/ 304067 w 1920142"/>
                <a:gd name="connsiteY4" fmla="*/ 32238 h 520405"/>
                <a:gd name="connsiteX5" fmla="*/ 383442 w 1920142"/>
                <a:gd name="connsiteY5" fmla="*/ 70337 h 520405"/>
                <a:gd name="connsiteX6" fmla="*/ 454513 w 1920142"/>
                <a:gd name="connsiteY6" fmla="*/ 51287 h 520405"/>
                <a:gd name="connsiteX7" fmla="*/ 538773 w 1920142"/>
                <a:gd name="connsiteY7" fmla="*/ 24422 h 520405"/>
                <a:gd name="connsiteX8" fmla="*/ 608867 w 1920142"/>
                <a:gd name="connsiteY8" fmla="*/ 76932 h 520405"/>
                <a:gd name="connsiteX9" fmla="*/ 677007 w 1920142"/>
                <a:gd name="connsiteY9" fmla="*/ 42740 h 520405"/>
                <a:gd name="connsiteX10" fmla="*/ 758580 w 1920142"/>
                <a:gd name="connsiteY10" fmla="*/ 63255 h 520405"/>
                <a:gd name="connsiteX11" fmla="*/ 841131 w 1920142"/>
                <a:gd name="connsiteY11" fmla="*/ 86213 h 520405"/>
                <a:gd name="connsiteX12" fmla="*/ 911225 w 1920142"/>
                <a:gd name="connsiteY12" fmla="*/ 105507 h 520405"/>
                <a:gd name="connsiteX13" fmla="*/ 990600 w 1920142"/>
                <a:gd name="connsiteY13" fmla="*/ 126510 h 520405"/>
                <a:gd name="connsiteX14" fmla="*/ 1060694 w 1920142"/>
                <a:gd name="connsiteY14" fmla="*/ 158994 h 520405"/>
                <a:gd name="connsiteX15" fmla="*/ 1151792 w 1920142"/>
                <a:gd name="connsiteY15" fmla="*/ 311882 h 520405"/>
                <a:gd name="connsiteX16" fmla="*/ 1227992 w 1920142"/>
                <a:gd name="connsiteY16" fmla="*/ 330932 h 520405"/>
                <a:gd name="connsiteX17" fmla="*/ 1301017 w 1920142"/>
                <a:gd name="connsiteY17" fmla="*/ 378557 h 520405"/>
                <a:gd name="connsiteX18" fmla="*/ 1377217 w 1920142"/>
                <a:gd name="connsiteY18" fmla="*/ 413482 h 520405"/>
                <a:gd name="connsiteX19" fmla="*/ 1453417 w 1920142"/>
                <a:gd name="connsiteY19" fmla="*/ 407132 h 520405"/>
                <a:gd name="connsiteX20" fmla="*/ 1532792 w 1920142"/>
                <a:gd name="connsiteY20" fmla="*/ 423007 h 520405"/>
                <a:gd name="connsiteX21" fmla="*/ 1612167 w 1920142"/>
                <a:gd name="connsiteY21" fmla="*/ 448407 h 520405"/>
                <a:gd name="connsiteX22" fmla="*/ 1685192 w 1920142"/>
                <a:gd name="connsiteY22" fmla="*/ 483332 h 520405"/>
                <a:gd name="connsiteX23" fmla="*/ 1764567 w 1920142"/>
                <a:gd name="connsiteY23" fmla="*/ 518257 h 520405"/>
                <a:gd name="connsiteX24" fmla="*/ 1834417 w 1920142"/>
                <a:gd name="connsiteY24" fmla="*/ 515082 h 520405"/>
                <a:gd name="connsiteX25" fmla="*/ 1920142 w 1920142"/>
                <a:gd name="connsiteY25" fmla="*/ 502382 h 520405"/>
                <a:gd name="connsiteX0" fmla="*/ 0 w 1920142"/>
                <a:gd name="connsiteY0" fmla="*/ 0 h 520405"/>
                <a:gd name="connsiteX1" fmla="*/ 84748 w 1920142"/>
                <a:gd name="connsiteY1" fmla="*/ 85968 h 520405"/>
                <a:gd name="connsiteX2" fmla="*/ 152156 w 1920142"/>
                <a:gd name="connsiteY2" fmla="*/ 60569 h 520405"/>
                <a:gd name="connsiteX3" fmla="*/ 236660 w 1920142"/>
                <a:gd name="connsiteY3" fmla="*/ 53487 h 520405"/>
                <a:gd name="connsiteX4" fmla="*/ 304067 w 1920142"/>
                <a:gd name="connsiteY4" fmla="*/ 32238 h 520405"/>
                <a:gd name="connsiteX5" fmla="*/ 383442 w 1920142"/>
                <a:gd name="connsiteY5" fmla="*/ 70337 h 520405"/>
                <a:gd name="connsiteX6" fmla="*/ 454513 w 1920142"/>
                <a:gd name="connsiteY6" fmla="*/ 51287 h 520405"/>
                <a:gd name="connsiteX7" fmla="*/ 538773 w 1920142"/>
                <a:gd name="connsiteY7" fmla="*/ 24422 h 520405"/>
                <a:gd name="connsiteX8" fmla="*/ 608867 w 1920142"/>
                <a:gd name="connsiteY8" fmla="*/ 76932 h 520405"/>
                <a:gd name="connsiteX9" fmla="*/ 677007 w 1920142"/>
                <a:gd name="connsiteY9" fmla="*/ 42740 h 520405"/>
                <a:gd name="connsiteX10" fmla="*/ 758580 w 1920142"/>
                <a:gd name="connsiteY10" fmla="*/ 63255 h 520405"/>
                <a:gd name="connsiteX11" fmla="*/ 841131 w 1920142"/>
                <a:gd name="connsiteY11" fmla="*/ 86213 h 520405"/>
                <a:gd name="connsiteX12" fmla="*/ 911225 w 1920142"/>
                <a:gd name="connsiteY12" fmla="*/ 105507 h 520405"/>
                <a:gd name="connsiteX13" fmla="*/ 990600 w 1920142"/>
                <a:gd name="connsiteY13" fmla="*/ 126510 h 520405"/>
                <a:gd name="connsiteX14" fmla="*/ 1060694 w 1920142"/>
                <a:gd name="connsiteY14" fmla="*/ 158994 h 520405"/>
                <a:gd name="connsiteX15" fmla="*/ 1140069 w 1920142"/>
                <a:gd name="connsiteY15" fmla="*/ 188790 h 520405"/>
                <a:gd name="connsiteX16" fmla="*/ 1227992 w 1920142"/>
                <a:gd name="connsiteY16" fmla="*/ 330932 h 520405"/>
                <a:gd name="connsiteX17" fmla="*/ 1301017 w 1920142"/>
                <a:gd name="connsiteY17" fmla="*/ 378557 h 520405"/>
                <a:gd name="connsiteX18" fmla="*/ 1377217 w 1920142"/>
                <a:gd name="connsiteY18" fmla="*/ 413482 h 520405"/>
                <a:gd name="connsiteX19" fmla="*/ 1453417 w 1920142"/>
                <a:gd name="connsiteY19" fmla="*/ 407132 h 520405"/>
                <a:gd name="connsiteX20" fmla="*/ 1532792 w 1920142"/>
                <a:gd name="connsiteY20" fmla="*/ 423007 h 520405"/>
                <a:gd name="connsiteX21" fmla="*/ 1612167 w 1920142"/>
                <a:gd name="connsiteY21" fmla="*/ 448407 h 520405"/>
                <a:gd name="connsiteX22" fmla="*/ 1685192 w 1920142"/>
                <a:gd name="connsiteY22" fmla="*/ 483332 h 520405"/>
                <a:gd name="connsiteX23" fmla="*/ 1764567 w 1920142"/>
                <a:gd name="connsiteY23" fmla="*/ 518257 h 520405"/>
                <a:gd name="connsiteX24" fmla="*/ 1834417 w 1920142"/>
                <a:gd name="connsiteY24" fmla="*/ 515082 h 520405"/>
                <a:gd name="connsiteX25" fmla="*/ 1920142 w 1920142"/>
                <a:gd name="connsiteY25" fmla="*/ 502382 h 520405"/>
                <a:gd name="connsiteX0" fmla="*/ 0 w 1920142"/>
                <a:gd name="connsiteY0" fmla="*/ 0 h 520405"/>
                <a:gd name="connsiteX1" fmla="*/ 84748 w 1920142"/>
                <a:gd name="connsiteY1" fmla="*/ 85968 h 520405"/>
                <a:gd name="connsiteX2" fmla="*/ 152156 w 1920142"/>
                <a:gd name="connsiteY2" fmla="*/ 60569 h 520405"/>
                <a:gd name="connsiteX3" fmla="*/ 236660 w 1920142"/>
                <a:gd name="connsiteY3" fmla="*/ 53487 h 520405"/>
                <a:gd name="connsiteX4" fmla="*/ 304067 w 1920142"/>
                <a:gd name="connsiteY4" fmla="*/ 32238 h 520405"/>
                <a:gd name="connsiteX5" fmla="*/ 383442 w 1920142"/>
                <a:gd name="connsiteY5" fmla="*/ 70337 h 520405"/>
                <a:gd name="connsiteX6" fmla="*/ 454513 w 1920142"/>
                <a:gd name="connsiteY6" fmla="*/ 51287 h 520405"/>
                <a:gd name="connsiteX7" fmla="*/ 538773 w 1920142"/>
                <a:gd name="connsiteY7" fmla="*/ 24422 h 520405"/>
                <a:gd name="connsiteX8" fmla="*/ 608867 w 1920142"/>
                <a:gd name="connsiteY8" fmla="*/ 76932 h 520405"/>
                <a:gd name="connsiteX9" fmla="*/ 677007 w 1920142"/>
                <a:gd name="connsiteY9" fmla="*/ 42740 h 520405"/>
                <a:gd name="connsiteX10" fmla="*/ 758580 w 1920142"/>
                <a:gd name="connsiteY10" fmla="*/ 63255 h 520405"/>
                <a:gd name="connsiteX11" fmla="*/ 841131 w 1920142"/>
                <a:gd name="connsiteY11" fmla="*/ 86213 h 520405"/>
                <a:gd name="connsiteX12" fmla="*/ 911225 w 1920142"/>
                <a:gd name="connsiteY12" fmla="*/ 105507 h 520405"/>
                <a:gd name="connsiteX13" fmla="*/ 990600 w 1920142"/>
                <a:gd name="connsiteY13" fmla="*/ 126510 h 520405"/>
                <a:gd name="connsiteX14" fmla="*/ 1060694 w 1920142"/>
                <a:gd name="connsiteY14" fmla="*/ 158994 h 520405"/>
                <a:gd name="connsiteX15" fmla="*/ 1140069 w 1920142"/>
                <a:gd name="connsiteY15" fmla="*/ 188790 h 520405"/>
                <a:gd name="connsiteX16" fmla="*/ 1213338 w 1920142"/>
                <a:gd name="connsiteY16" fmla="*/ 225425 h 520405"/>
                <a:gd name="connsiteX17" fmla="*/ 1301017 w 1920142"/>
                <a:gd name="connsiteY17" fmla="*/ 378557 h 520405"/>
                <a:gd name="connsiteX18" fmla="*/ 1377217 w 1920142"/>
                <a:gd name="connsiteY18" fmla="*/ 413482 h 520405"/>
                <a:gd name="connsiteX19" fmla="*/ 1453417 w 1920142"/>
                <a:gd name="connsiteY19" fmla="*/ 407132 h 520405"/>
                <a:gd name="connsiteX20" fmla="*/ 1532792 w 1920142"/>
                <a:gd name="connsiteY20" fmla="*/ 423007 h 520405"/>
                <a:gd name="connsiteX21" fmla="*/ 1612167 w 1920142"/>
                <a:gd name="connsiteY21" fmla="*/ 448407 h 520405"/>
                <a:gd name="connsiteX22" fmla="*/ 1685192 w 1920142"/>
                <a:gd name="connsiteY22" fmla="*/ 483332 h 520405"/>
                <a:gd name="connsiteX23" fmla="*/ 1764567 w 1920142"/>
                <a:gd name="connsiteY23" fmla="*/ 518257 h 520405"/>
                <a:gd name="connsiteX24" fmla="*/ 1834417 w 1920142"/>
                <a:gd name="connsiteY24" fmla="*/ 515082 h 520405"/>
                <a:gd name="connsiteX25" fmla="*/ 1920142 w 1920142"/>
                <a:gd name="connsiteY25" fmla="*/ 502382 h 520405"/>
                <a:gd name="connsiteX0" fmla="*/ 0 w 1920142"/>
                <a:gd name="connsiteY0" fmla="*/ 0 h 520405"/>
                <a:gd name="connsiteX1" fmla="*/ 84748 w 1920142"/>
                <a:gd name="connsiteY1" fmla="*/ 85968 h 520405"/>
                <a:gd name="connsiteX2" fmla="*/ 152156 w 1920142"/>
                <a:gd name="connsiteY2" fmla="*/ 60569 h 520405"/>
                <a:gd name="connsiteX3" fmla="*/ 236660 w 1920142"/>
                <a:gd name="connsiteY3" fmla="*/ 53487 h 520405"/>
                <a:gd name="connsiteX4" fmla="*/ 304067 w 1920142"/>
                <a:gd name="connsiteY4" fmla="*/ 32238 h 520405"/>
                <a:gd name="connsiteX5" fmla="*/ 383442 w 1920142"/>
                <a:gd name="connsiteY5" fmla="*/ 70337 h 520405"/>
                <a:gd name="connsiteX6" fmla="*/ 454513 w 1920142"/>
                <a:gd name="connsiteY6" fmla="*/ 51287 h 520405"/>
                <a:gd name="connsiteX7" fmla="*/ 538773 w 1920142"/>
                <a:gd name="connsiteY7" fmla="*/ 24422 h 520405"/>
                <a:gd name="connsiteX8" fmla="*/ 608867 w 1920142"/>
                <a:gd name="connsiteY8" fmla="*/ 76932 h 520405"/>
                <a:gd name="connsiteX9" fmla="*/ 677007 w 1920142"/>
                <a:gd name="connsiteY9" fmla="*/ 42740 h 520405"/>
                <a:gd name="connsiteX10" fmla="*/ 758580 w 1920142"/>
                <a:gd name="connsiteY10" fmla="*/ 63255 h 520405"/>
                <a:gd name="connsiteX11" fmla="*/ 841131 w 1920142"/>
                <a:gd name="connsiteY11" fmla="*/ 86213 h 520405"/>
                <a:gd name="connsiteX12" fmla="*/ 911225 w 1920142"/>
                <a:gd name="connsiteY12" fmla="*/ 105507 h 520405"/>
                <a:gd name="connsiteX13" fmla="*/ 990600 w 1920142"/>
                <a:gd name="connsiteY13" fmla="*/ 126510 h 520405"/>
                <a:gd name="connsiteX14" fmla="*/ 1060694 w 1920142"/>
                <a:gd name="connsiteY14" fmla="*/ 158994 h 520405"/>
                <a:gd name="connsiteX15" fmla="*/ 1140069 w 1920142"/>
                <a:gd name="connsiteY15" fmla="*/ 188790 h 520405"/>
                <a:gd name="connsiteX16" fmla="*/ 1213338 w 1920142"/>
                <a:gd name="connsiteY16" fmla="*/ 225425 h 520405"/>
                <a:gd name="connsiteX17" fmla="*/ 1289294 w 1920142"/>
                <a:gd name="connsiteY17" fmla="*/ 237880 h 520405"/>
                <a:gd name="connsiteX18" fmla="*/ 1377217 w 1920142"/>
                <a:gd name="connsiteY18" fmla="*/ 413482 h 520405"/>
                <a:gd name="connsiteX19" fmla="*/ 1453417 w 1920142"/>
                <a:gd name="connsiteY19" fmla="*/ 407132 h 520405"/>
                <a:gd name="connsiteX20" fmla="*/ 1532792 w 1920142"/>
                <a:gd name="connsiteY20" fmla="*/ 423007 h 520405"/>
                <a:gd name="connsiteX21" fmla="*/ 1612167 w 1920142"/>
                <a:gd name="connsiteY21" fmla="*/ 448407 h 520405"/>
                <a:gd name="connsiteX22" fmla="*/ 1685192 w 1920142"/>
                <a:gd name="connsiteY22" fmla="*/ 483332 h 520405"/>
                <a:gd name="connsiteX23" fmla="*/ 1764567 w 1920142"/>
                <a:gd name="connsiteY23" fmla="*/ 518257 h 520405"/>
                <a:gd name="connsiteX24" fmla="*/ 1834417 w 1920142"/>
                <a:gd name="connsiteY24" fmla="*/ 515082 h 520405"/>
                <a:gd name="connsiteX25" fmla="*/ 1920142 w 1920142"/>
                <a:gd name="connsiteY25" fmla="*/ 502382 h 520405"/>
                <a:gd name="connsiteX0" fmla="*/ 0 w 1920142"/>
                <a:gd name="connsiteY0" fmla="*/ 0 h 520405"/>
                <a:gd name="connsiteX1" fmla="*/ 84748 w 1920142"/>
                <a:gd name="connsiteY1" fmla="*/ 85968 h 520405"/>
                <a:gd name="connsiteX2" fmla="*/ 152156 w 1920142"/>
                <a:gd name="connsiteY2" fmla="*/ 60569 h 520405"/>
                <a:gd name="connsiteX3" fmla="*/ 236660 w 1920142"/>
                <a:gd name="connsiteY3" fmla="*/ 53487 h 520405"/>
                <a:gd name="connsiteX4" fmla="*/ 304067 w 1920142"/>
                <a:gd name="connsiteY4" fmla="*/ 32238 h 520405"/>
                <a:gd name="connsiteX5" fmla="*/ 383442 w 1920142"/>
                <a:gd name="connsiteY5" fmla="*/ 70337 h 520405"/>
                <a:gd name="connsiteX6" fmla="*/ 454513 w 1920142"/>
                <a:gd name="connsiteY6" fmla="*/ 51287 h 520405"/>
                <a:gd name="connsiteX7" fmla="*/ 538773 w 1920142"/>
                <a:gd name="connsiteY7" fmla="*/ 24422 h 520405"/>
                <a:gd name="connsiteX8" fmla="*/ 608867 w 1920142"/>
                <a:gd name="connsiteY8" fmla="*/ 76932 h 520405"/>
                <a:gd name="connsiteX9" fmla="*/ 677007 w 1920142"/>
                <a:gd name="connsiteY9" fmla="*/ 42740 h 520405"/>
                <a:gd name="connsiteX10" fmla="*/ 758580 w 1920142"/>
                <a:gd name="connsiteY10" fmla="*/ 63255 h 520405"/>
                <a:gd name="connsiteX11" fmla="*/ 841131 w 1920142"/>
                <a:gd name="connsiteY11" fmla="*/ 86213 h 520405"/>
                <a:gd name="connsiteX12" fmla="*/ 911225 w 1920142"/>
                <a:gd name="connsiteY12" fmla="*/ 105507 h 520405"/>
                <a:gd name="connsiteX13" fmla="*/ 990600 w 1920142"/>
                <a:gd name="connsiteY13" fmla="*/ 126510 h 520405"/>
                <a:gd name="connsiteX14" fmla="*/ 1060694 w 1920142"/>
                <a:gd name="connsiteY14" fmla="*/ 158994 h 520405"/>
                <a:gd name="connsiteX15" fmla="*/ 1140069 w 1920142"/>
                <a:gd name="connsiteY15" fmla="*/ 188790 h 520405"/>
                <a:gd name="connsiteX16" fmla="*/ 1213338 w 1920142"/>
                <a:gd name="connsiteY16" fmla="*/ 225425 h 520405"/>
                <a:gd name="connsiteX17" fmla="*/ 1289294 w 1920142"/>
                <a:gd name="connsiteY17" fmla="*/ 249603 h 520405"/>
                <a:gd name="connsiteX18" fmla="*/ 1377217 w 1920142"/>
                <a:gd name="connsiteY18" fmla="*/ 413482 h 520405"/>
                <a:gd name="connsiteX19" fmla="*/ 1453417 w 1920142"/>
                <a:gd name="connsiteY19" fmla="*/ 407132 h 520405"/>
                <a:gd name="connsiteX20" fmla="*/ 1532792 w 1920142"/>
                <a:gd name="connsiteY20" fmla="*/ 423007 h 520405"/>
                <a:gd name="connsiteX21" fmla="*/ 1612167 w 1920142"/>
                <a:gd name="connsiteY21" fmla="*/ 448407 h 520405"/>
                <a:gd name="connsiteX22" fmla="*/ 1685192 w 1920142"/>
                <a:gd name="connsiteY22" fmla="*/ 483332 h 520405"/>
                <a:gd name="connsiteX23" fmla="*/ 1764567 w 1920142"/>
                <a:gd name="connsiteY23" fmla="*/ 518257 h 520405"/>
                <a:gd name="connsiteX24" fmla="*/ 1834417 w 1920142"/>
                <a:gd name="connsiteY24" fmla="*/ 515082 h 520405"/>
                <a:gd name="connsiteX25" fmla="*/ 1920142 w 1920142"/>
                <a:gd name="connsiteY25" fmla="*/ 502382 h 520405"/>
                <a:gd name="connsiteX0" fmla="*/ 0 w 1920142"/>
                <a:gd name="connsiteY0" fmla="*/ 0 h 520405"/>
                <a:gd name="connsiteX1" fmla="*/ 84748 w 1920142"/>
                <a:gd name="connsiteY1" fmla="*/ 85968 h 520405"/>
                <a:gd name="connsiteX2" fmla="*/ 152156 w 1920142"/>
                <a:gd name="connsiteY2" fmla="*/ 60569 h 520405"/>
                <a:gd name="connsiteX3" fmla="*/ 236660 w 1920142"/>
                <a:gd name="connsiteY3" fmla="*/ 53487 h 520405"/>
                <a:gd name="connsiteX4" fmla="*/ 304067 w 1920142"/>
                <a:gd name="connsiteY4" fmla="*/ 32238 h 520405"/>
                <a:gd name="connsiteX5" fmla="*/ 383442 w 1920142"/>
                <a:gd name="connsiteY5" fmla="*/ 70337 h 520405"/>
                <a:gd name="connsiteX6" fmla="*/ 454513 w 1920142"/>
                <a:gd name="connsiteY6" fmla="*/ 51287 h 520405"/>
                <a:gd name="connsiteX7" fmla="*/ 538773 w 1920142"/>
                <a:gd name="connsiteY7" fmla="*/ 24422 h 520405"/>
                <a:gd name="connsiteX8" fmla="*/ 608867 w 1920142"/>
                <a:gd name="connsiteY8" fmla="*/ 76932 h 520405"/>
                <a:gd name="connsiteX9" fmla="*/ 677007 w 1920142"/>
                <a:gd name="connsiteY9" fmla="*/ 42740 h 520405"/>
                <a:gd name="connsiteX10" fmla="*/ 758580 w 1920142"/>
                <a:gd name="connsiteY10" fmla="*/ 63255 h 520405"/>
                <a:gd name="connsiteX11" fmla="*/ 841131 w 1920142"/>
                <a:gd name="connsiteY11" fmla="*/ 86213 h 520405"/>
                <a:gd name="connsiteX12" fmla="*/ 911225 w 1920142"/>
                <a:gd name="connsiteY12" fmla="*/ 105507 h 520405"/>
                <a:gd name="connsiteX13" fmla="*/ 990600 w 1920142"/>
                <a:gd name="connsiteY13" fmla="*/ 126510 h 520405"/>
                <a:gd name="connsiteX14" fmla="*/ 1060694 w 1920142"/>
                <a:gd name="connsiteY14" fmla="*/ 158994 h 520405"/>
                <a:gd name="connsiteX15" fmla="*/ 1140069 w 1920142"/>
                <a:gd name="connsiteY15" fmla="*/ 188790 h 520405"/>
                <a:gd name="connsiteX16" fmla="*/ 1213338 w 1920142"/>
                <a:gd name="connsiteY16" fmla="*/ 225425 h 520405"/>
                <a:gd name="connsiteX17" fmla="*/ 1289294 w 1920142"/>
                <a:gd name="connsiteY17" fmla="*/ 249603 h 520405"/>
                <a:gd name="connsiteX18" fmla="*/ 1374287 w 1920142"/>
                <a:gd name="connsiteY18" fmla="*/ 290390 h 520405"/>
                <a:gd name="connsiteX19" fmla="*/ 1453417 w 1920142"/>
                <a:gd name="connsiteY19" fmla="*/ 407132 h 520405"/>
                <a:gd name="connsiteX20" fmla="*/ 1532792 w 1920142"/>
                <a:gd name="connsiteY20" fmla="*/ 423007 h 520405"/>
                <a:gd name="connsiteX21" fmla="*/ 1612167 w 1920142"/>
                <a:gd name="connsiteY21" fmla="*/ 448407 h 520405"/>
                <a:gd name="connsiteX22" fmla="*/ 1685192 w 1920142"/>
                <a:gd name="connsiteY22" fmla="*/ 483332 h 520405"/>
                <a:gd name="connsiteX23" fmla="*/ 1764567 w 1920142"/>
                <a:gd name="connsiteY23" fmla="*/ 518257 h 520405"/>
                <a:gd name="connsiteX24" fmla="*/ 1834417 w 1920142"/>
                <a:gd name="connsiteY24" fmla="*/ 515082 h 520405"/>
                <a:gd name="connsiteX25" fmla="*/ 1920142 w 1920142"/>
                <a:gd name="connsiteY25" fmla="*/ 502382 h 520405"/>
                <a:gd name="connsiteX0" fmla="*/ 0 w 1920142"/>
                <a:gd name="connsiteY0" fmla="*/ 0 h 520405"/>
                <a:gd name="connsiteX1" fmla="*/ 84748 w 1920142"/>
                <a:gd name="connsiteY1" fmla="*/ 85968 h 520405"/>
                <a:gd name="connsiteX2" fmla="*/ 152156 w 1920142"/>
                <a:gd name="connsiteY2" fmla="*/ 60569 h 520405"/>
                <a:gd name="connsiteX3" fmla="*/ 236660 w 1920142"/>
                <a:gd name="connsiteY3" fmla="*/ 53487 h 520405"/>
                <a:gd name="connsiteX4" fmla="*/ 304067 w 1920142"/>
                <a:gd name="connsiteY4" fmla="*/ 32238 h 520405"/>
                <a:gd name="connsiteX5" fmla="*/ 383442 w 1920142"/>
                <a:gd name="connsiteY5" fmla="*/ 70337 h 520405"/>
                <a:gd name="connsiteX6" fmla="*/ 454513 w 1920142"/>
                <a:gd name="connsiteY6" fmla="*/ 51287 h 520405"/>
                <a:gd name="connsiteX7" fmla="*/ 538773 w 1920142"/>
                <a:gd name="connsiteY7" fmla="*/ 24422 h 520405"/>
                <a:gd name="connsiteX8" fmla="*/ 608867 w 1920142"/>
                <a:gd name="connsiteY8" fmla="*/ 76932 h 520405"/>
                <a:gd name="connsiteX9" fmla="*/ 677007 w 1920142"/>
                <a:gd name="connsiteY9" fmla="*/ 42740 h 520405"/>
                <a:gd name="connsiteX10" fmla="*/ 758580 w 1920142"/>
                <a:gd name="connsiteY10" fmla="*/ 63255 h 520405"/>
                <a:gd name="connsiteX11" fmla="*/ 841131 w 1920142"/>
                <a:gd name="connsiteY11" fmla="*/ 86213 h 520405"/>
                <a:gd name="connsiteX12" fmla="*/ 911225 w 1920142"/>
                <a:gd name="connsiteY12" fmla="*/ 105507 h 520405"/>
                <a:gd name="connsiteX13" fmla="*/ 990600 w 1920142"/>
                <a:gd name="connsiteY13" fmla="*/ 126510 h 520405"/>
                <a:gd name="connsiteX14" fmla="*/ 1060694 w 1920142"/>
                <a:gd name="connsiteY14" fmla="*/ 158994 h 520405"/>
                <a:gd name="connsiteX15" fmla="*/ 1140069 w 1920142"/>
                <a:gd name="connsiteY15" fmla="*/ 188790 h 520405"/>
                <a:gd name="connsiteX16" fmla="*/ 1213338 w 1920142"/>
                <a:gd name="connsiteY16" fmla="*/ 225425 h 520405"/>
                <a:gd name="connsiteX17" fmla="*/ 1289294 w 1920142"/>
                <a:gd name="connsiteY17" fmla="*/ 249603 h 520405"/>
                <a:gd name="connsiteX18" fmla="*/ 1374287 w 1920142"/>
                <a:gd name="connsiteY18" fmla="*/ 290390 h 520405"/>
                <a:gd name="connsiteX19" fmla="*/ 1441694 w 1920142"/>
                <a:gd name="connsiteY19" fmla="*/ 289902 h 520405"/>
                <a:gd name="connsiteX20" fmla="*/ 1532792 w 1920142"/>
                <a:gd name="connsiteY20" fmla="*/ 423007 h 520405"/>
                <a:gd name="connsiteX21" fmla="*/ 1612167 w 1920142"/>
                <a:gd name="connsiteY21" fmla="*/ 448407 h 520405"/>
                <a:gd name="connsiteX22" fmla="*/ 1685192 w 1920142"/>
                <a:gd name="connsiteY22" fmla="*/ 483332 h 520405"/>
                <a:gd name="connsiteX23" fmla="*/ 1764567 w 1920142"/>
                <a:gd name="connsiteY23" fmla="*/ 518257 h 520405"/>
                <a:gd name="connsiteX24" fmla="*/ 1834417 w 1920142"/>
                <a:gd name="connsiteY24" fmla="*/ 515082 h 520405"/>
                <a:gd name="connsiteX25" fmla="*/ 1920142 w 1920142"/>
                <a:gd name="connsiteY25" fmla="*/ 502382 h 520405"/>
                <a:gd name="connsiteX0" fmla="*/ 0 w 1920142"/>
                <a:gd name="connsiteY0" fmla="*/ 0 h 520405"/>
                <a:gd name="connsiteX1" fmla="*/ 84748 w 1920142"/>
                <a:gd name="connsiteY1" fmla="*/ 85968 h 520405"/>
                <a:gd name="connsiteX2" fmla="*/ 152156 w 1920142"/>
                <a:gd name="connsiteY2" fmla="*/ 60569 h 520405"/>
                <a:gd name="connsiteX3" fmla="*/ 236660 w 1920142"/>
                <a:gd name="connsiteY3" fmla="*/ 53487 h 520405"/>
                <a:gd name="connsiteX4" fmla="*/ 304067 w 1920142"/>
                <a:gd name="connsiteY4" fmla="*/ 32238 h 520405"/>
                <a:gd name="connsiteX5" fmla="*/ 383442 w 1920142"/>
                <a:gd name="connsiteY5" fmla="*/ 70337 h 520405"/>
                <a:gd name="connsiteX6" fmla="*/ 454513 w 1920142"/>
                <a:gd name="connsiteY6" fmla="*/ 51287 h 520405"/>
                <a:gd name="connsiteX7" fmla="*/ 538773 w 1920142"/>
                <a:gd name="connsiteY7" fmla="*/ 24422 h 520405"/>
                <a:gd name="connsiteX8" fmla="*/ 608867 w 1920142"/>
                <a:gd name="connsiteY8" fmla="*/ 76932 h 520405"/>
                <a:gd name="connsiteX9" fmla="*/ 677007 w 1920142"/>
                <a:gd name="connsiteY9" fmla="*/ 42740 h 520405"/>
                <a:gd name="connsiteX10" fmla="*/ 758580 w 1920142"/>
                <a:gd name="connsiteY10" fmla="*/ 63255 h 520405"/>
                <a:gd name="connsiteX11" fmla="*/ 841131 w 1920142"/>
                <a:gd name="connsiteY11" fmla="*/ 86213 h 520405"/>
                <a:gd name="connsiteX12" fmla="*/ 911225 w 1920142"/>
                <a:gd name="connsiteY12" fmla="*/ 105507 h 520405"/>
                <a:gd name="connsiteX13" fmla="*/ 990600 w 1920142"/>
                <a:gd name="connsiteY13" fmla="*/ 126510 h 520405"/>
                <a:gd name="connsiteX14" fmla="*/ 1060694 w 1920142"/>
                <a:gd name="connsiteY14" fmla="*/ 158994 h 520405"/>
                <a:gd name="connsiteX15" fmla="*/ 1140069 w 1920142"/>
                <a:gd name="connsiteY15" fmla="*/ 188790 h 520405"/>
                <a:gd name="connsiteX16" fmla="*/ 1213338 w 1920142"/>
                <a:gd name="connsiteY16" fmla="*/ 225425 h 520405"/>
                <a:gd name="connsiteX17" fmla="*/ 1289294 w 1920142"/>
                <a:gd name="connsiteY17" fmla="*/ 249603 h 520405"/>
                <a:gd name="connsiteX18" fmla="*/ 1374287 w 1920142"/>
                <a:gd name="connsiteY18" fmla="*/ 290390 h 520405"/>
                <a:gd name="connsiteX19" fmla="*/ 1441694 w 1920142"/>
                <a:gd name="connsiteY19" fmla="*/ 289902 h 520405"/>
                <a:gd name="connsiteX20" fmla="*/ 1526931 w 1920142"/>
                <a:gd name="connsiteY20" fmla="*/ 308707 h 520405"/>
                <a:gd name="connsiteX21" fmla="*/ 1612167 w 1920142"/>
                <a:gd name="connsiteY21" fmla="*/ 448407 h 520405"/>
                <a:gd name="connsiteX22" fmla="*/ 1685192 w 1920142"/>
                <a:gd name="connsiteY22" fmla="*/ 483332 h 520405"/>
                <a:gd name="connsiteX23" fmla="*/ 1764567 w 1920142"/>
                <a:gd name="connsiteY23" fmla="*/ 518257 h 520405"/>
                <a:gd name="connsiteX24" fmla="*/ 1834417 w 1920142"/>
                <a:gd name="connsiteY24" fmla="*/ 515082 h 520405"/>
                <a:gd name="connsiteX25" fmla="*/ 1920142 w 1920142"/>
                <a:gd name="connsiteY25" fmla="*/ 502382 h 520405"/>
                <a:gd name="connsiteX0" fmla="*/ 0 w 1920142"/>
                <a:gd name="connsiteY0" fmla="*/ 0 h 520405"/>
                <a:gd name="connsiteX1" fmla="*/ 84748 w 1920142"/>
                <a:gd name="connsiteY1" fmla="*/ 85968 h 520405"/>
                <a:gd name="connsiteX2" fmla="*/ 152156 w 1920142"/>
                <a:gd name="connsiteY2" fmla="*/ 60569 h 520405"/>
                <a:gd name="connsiteX3" fmla="*/ 236660 w 1920142"/>
                <a:gd name="connsiteY3" fmla="*/ 53487 h 520405"/>
                <a:gd name="connsiteX4" fmla="*/ 304067 w 1920142"/>
                <a:gd name="connsiteY4" fmla="*/ 32238 h 520405"/>
                <a:gd name="connsiteX5" fmla="*/ 383442 w 1920142"/>
                <a:gd name="connsiteY5" fmla="*/ 70337 h 520405"/>
                <a:gd name="connsiteX6" fmla="*/ 454513 w 1920142"/>
                <a:gd name="connsiteY6" fmla="*/ 51287 h 520405"/>
                <a:gd name="connsiteX7" fmla="*/ 538773 w 1920142"/>
                <a:gd name="connsiteY7" fmla="*/ 24422 h 520405"/>
                <a:gd name="connsiteX8" fmla="*/ 608867 w 1920142"/>
                <a:gd name="connsiteY8" fmla="*/ 76932 h 520405"/>
                <a:gd name="connsiteX9" fmla="*/ 677007 w 1920142"/>
                <a:gd name="connsiteY9" fmla="*/ 42740 h 520405"/>
                <a:gd name="connsiteX10" fmla="*/ 758580 w 1920142"/>
                <a:gd name="connsiteY10" fmla="*/ 63255 h 520405"/>
                <a:gd name="connsiteX11" fmla="*/ 841131 w 1920142"/>
                <a:gd name="connsiteY11" fmla="*/ 86213 h 520405"/>
                <a:gd name="connsiteX12" fmla="*/ 911225 w 1920142"/>
                <a:gd name="connsiteY12" fmla="*/ 105507 h 520405"/>
                <a:gd name="connsiteX13" fmla="*/ 990600 w 1920142"/>
                <a:gd name="connsiteY13" fmla="*/ 126510 h 520405"/>
                <a:gd name="connsiteX14" fmla="*/ 1060694 w 1920142"/>
                <a:gd name="connsiteY14" fmla="*/ 158994 h 520405"/>
                <a:gd name="connsiteX15" fmla="*/ 1140069 w 1920142"/>
                <a:gd name="connsiteY15" fmla="*/ 188790 h 520405"/>
                <a:gd name="connsiteX16" fmla="*/ 1213338 w 1920142"/>
                <a:gd name="connsiteY16" fmla="*/ 225425 h 520405"/>
                <a:gd name="connsiteX17" fmla="*/ 1289294 w 1920142"/>
                <a:gd name="connsiteY17" fmla="*/ 249603 h 520405"/>
                <a:gd name="connsiteX18" fmla="*/ 1374287 w 1920142"/>
                <a:gd name="connsiteY18" fmla="*/ 290390 h 520405"/>
                <a:gd name="connsiteX19" fmla="*/ 1441694 w 1920142"/>
                <a:gd name="connsiteY19" fmla="*/ 289902 h 520405"/>
                <a:gd name="connsiteX20" fmla="*/ 1526931 w 1920142"/>
                <a:gd name="connsiteY20" fmla="*/ 308707 h 520405"/>
                <a:gd name="connsiteX21" fmla="*/ 1603374 w 1920142"/>
                <a:gd name="connsiteY21" fmla="*/ 310661 h 520405"/>
                <a:gd name="connsiteX22" fmla="*/ 1685192 w 1920142"/>
                <a:gd name="connsiteY22" fmla="*/ 483332 h 520405"/>
                <a:gd name="connsiteX23" fmla="*/ 1764567 w 1920142"/>
                <a:gd name="connsiteY23" fmla="*/ 518257 h 520405"/>
                <a:gd name="connsiteX24" fmla="*/ 1834417 w 1920142"/>
                <a:gd name="connsiteY24" fmla="*/ 515082 h 520405"/>
                <a:gd name="connsiteX25" fmla="*/ 1920142 w 1920142"/>
                <a:gd name="connsiteY25" fmla="*/ 502382 h 520405"/>
                <a:gd name="connsiteX0" fmla="*/ 0 w 1920142"/>
                <a:gd name="connsiteY0" fmla="*/ 0 h 530801"/>
                <a:gd name="connsiteX1" fmla="*/ 84748 w 1920142"/>
                <a:gd name="connsiteY1" fmla="*/ 85968 h 530801"/>
                <a:gd name="connsiteX2" fmla="*/ 152156 w 1920142"/>
                <a:gd name="connsiteY2" fmla="*/ 60569 h 530801"/>
                <a:gd name="connsiteX3" fmla="*/ 236660 w 1920142"/>
                <a:gd name="connsiteY3" fmla="*/ 53487 h 530801"/>
                <a:gd name="connsiteX4" fmla="*/ 304067 w 1920142"/>
                <a:gd name="connsiteY4" fmla="*/ 32238 h 530801"/>
                <a:gd name="connsiteX5" fmla="*/ 383442 w 1920142"/>
                <a:gd name="connsiteY5" fmla="*/ 70337 h 530801"/>
                <a:gd name="connsiteX6" fmla="*/ 454513 w 1920142"/>
                <a:gd name="connsiteY6" fmla="*/ 51287 h 530801"/>
                <a:gd name="connsiteX7" fmla="*/ 538773 w 1920142"/>
                <a:gd name="connsiteY7" fmla="*/ 24422 h 530801"/>
                <a:gd name="connsiteX8" fmla="*/ 608867 w 1920142"/>
                <a:gd name="connsiteY8" fmla="*/ 76932 h 530801"/>
                <a:gd name="connsiteX9" fmla="*/ 677007 w 1920142"/>
                <a:gd name="connsiteY9" fmla="*/ 42740 h 530801"/>
                <a:gd name="connsiteX10" fmla="*/ 758580 w 1920142"/>
                <a:gd name="connsiteY10" fmla="*/ 63255 h 530801"/>
                <a:gd name="connsiteX11" fmla="*/ 841131 w 1920142"/>
                <a:gd name="connsiteY11" fmla="*/ 86213 h 530801"/>
                <a:gd name="connsiteX12" fmla="*/ 911225 w 1920142"/>
                <a:gd name="connsiteY12" fmla="*/ 105507 h 530801"/>
                <a:gd name="connsiteX13" fmla="*/ 990600 w 1920142"/>
                <a:gd name="connsiteY13" fmla="*/ 126510 h 530801"/>
                <a:gd name="connsiteX14" fmla="*/ 1060694 w 1920142"/>
                <a:gd name="connsiteY14" fmla="*/ 158994 h 530801"/>
                <a:gd name="connsiteX15" fmla="*/ 1140069 w 1920142"/>
                <a:gd name="connsiteY15" fmla="*/ 188790 h 530801"/>
                <a:gd name="connsiteX16" fmla="*/ 1213338 w 1920142"/>
                <a:gd name="connsiteY16" fmla="*/ 225425 h 530801"/>
                <a:gd name="connsiteX17" fmla="*/ 1289294 w 1920142"/>
                <a:gd name="connsiteY17" fmla="*/ 249603 h 530801"/>
                <a:gd name="connsiteX18" fmla="*/ 1374287 w 1920142"/>
                <a:gd name="connsiteY18" fmla="*/ 290390 h 530801"/>
                <a:gd name="connsiteX19" fmla="*/ 1441694 w 1920142"/>
                <a:gd name="connsiteY19" fmla="*/ 289902 h 530801"/>
                <a:gd name="connsiteX20" fmla="*/ 1526931 w 1920142"/>
                <a:gd name="connsiteY20" fmla="*/ 308707 h 530801"/>
                <a:gd name="connsiteX21" fmla="*/ 1603374 w 1920142"/>
                <a:gd name="connsiteY21" fmla="*/ 310661 h 530801"/>
                <a:gd name="connsiteX22" fmla="*/ 1670538 w 1920142"/>
                <a:gd name="connsiteY22" fmla="*/ 342656 h 530801"/>
                <a:gd name="connsiteX23" fmla="*/ 1764567 w 1920142"/>
                <a:gd name="connsiteY23" fmla="*/ 518257 h 530801"/>
                <a:gd name="connsiteX24" fmla="*/ 1834417 w 1920142"/>
                <a:gd name="connsiteY24" fmla="*/ 515082 h 530801"/>
                <a:gd name="connsiteX25" fmla="*/ 1920142 w 1920142"/>
                <a:gd name="connsiteY25" fmla="*/ 502382 h 530801"/>
                <a:gd name="connsiteX0" fmla="*/ 0 w 1920142"/>
                <a:gd name="connsiteY0" fmla="*/ 0 h 522801"/>
                <a:gd name="connsiteX1" fmla="*/ 84748 w 1920142"/>
                <a:gd name="connsiteY1" fmla="*/ 85968 h 522801"/>
                <a:gd name="connsiteX2" fmla="*/ 152156 w 1920142"/>
                <a:gd name="connsiteY2" fmla="*/ 60569 h 522801"/>
                <a:gd name="connsiteX3" fmla="*/ 236660 w 1920142"/>
                <a:gd name="connsiteY3" fmla="*/ 53487 h 522801"/>
                <a:gd name="connsiteX4" fmla="*/ 304067 w 1920142"/>
                <a:gd name="connsiteY4" fmla="*/ 32238 h 522801"/>
                <a:gd name="connsiteX5" fmla="*/ 383442 w 1920142"/>
                <a:gd name="connsiteY5" fmla="*/ 70337 h 522801"/>
                <a:gd name="connsiteX6" fmla="*/ 454513 w 1920142"/>
                <a:gd name="connsiteY6" fmla="*/ 51287 h 522801"/>
                <a:gd name="connsiteX7" fmla="*/ 538773 w 1920142"/>
                <a:gd name="connsiteY7" fmla="*/ 24422 h 522801"/>
                <a:gd name="connsiteX8" fmla="*/ 608867 w 1920142"/>
                <a:gd name="connsiteY8" fmla="*/ 76932 h 522801"/>
                <a:gd name="connsiteX9" fmla="*/ 677007 w 1920142"/>
                <a:gd name="connsiteY9" fmla="*/ 42740 h 522801"/>
                <a:gd name="connsiteX10" fmla="*/ 758580 w 1920142"/>
                <a:gd name="connsiteY10" fmla="*/ 63255 h 522801"/>
                <a:gd name="connsiteX11" fmla="*/ 841131 w 1920142"/>
                <a:gd name="connsiteY11" fmla="*/ 86213 h 522801"/>
                <a:gd name="connsiteX12" fmla="*/ 911225 w 1920142"/>
                <a:gd name="connsiteY12" fmla="*/ 105507 h 522801"/>
                <a:gd name="connsiteX13" fmla="*/ 990600 w 1920142"/>
                <a:gd name="connsiteY13" fmla="*/ 126510 h 522801"/>
                <a:gd name="connsiteX14" fmla="*/ 1060694 w 1920142"/>
                <a:gd name="connsiteY14" fmla="*/ 158994 h 522801"/>
                <a:gd name="connsiteX15" fmla="*/ 1140069 w 1920142"/>
                <a:gd name="connsiteY15" fmla="*/ 188790 h 522801"/>
                <a:gd name="connsiteX16" fmla="*/ 1213338 w 1920142"/>
                <a:gd name="connsiteY16" fmla="*/ 225425 h 522801"/>
                <a:gd name="connsiteX17" fmla="*/ 1289294 w 1920142"/>
                <a:gd name="connsiteY17" fmla="*/ 249603 h 522801"/>
                <a:gd name="connsiteX18" fmla="*/ 1374287 w 1920142"/>
                <a:gd name="connsiteY18" fmla="*/ 290390 h 522801"/>
                <a:gd name="connsiteX19" fmla="*/ 1441694 w 1920142"/>
                <a:gd name="connsiteY19" fmla="*/ 289902 h 522801"/>
                <a:gd name="connsiteX20" fmla="*/ 1526931 w 1920142"/>
                <a:gd name="connsiteY20" fmla="*/ 308707 h 522801"/>
                <a:gd name="connsiteX21" fmla="*/ 1603374 w 1920142"/>
                <a:gd name="connsiteY21" fmla="*/ 310661 h 522801"/>
                <a:gd name="connsiteX22" fmla="*/ 1670538 w 1920142"/>
                <a:gd name="connsiteY22" fmla="*/ 342656 h 522801"/>
                <a:gd name="connsiteX23" fmla="*/ 1758705 w 1920142"/>
                <a:gd name="connsiteY23" fmla="*/ 374649 h 522801"/>
                <a:gd name="connsiteX24" fmla="*/ 1834417 w 1920142"/>
                <a:gd name="connsiteY24" fmla="*/ 515082 h 522801"/>
                <a:gd name="connsiteX25" fmla="*/ 1920142 w 1920142"/>
                <a:gd name="connsiteY25" fmla="*/ 502382 h 522801"/>
                <a:gd name="connsiteX0" fmla="*/ 0 w 1920142"/>
                <a:gd name="connsiteY0" fmla="*/ 0 h 502602"/>
                <a:gd name="connsiteX1" fmla="*/ 84748 w 1920142"/>
                <a:gd name="connsiteY1" fmla="*/ 85968 h 502602"/>
                <a:gd name="connsiteX2" fmla="*/ 152156 w 1920142"/>
                <a:gd name="connsiteY2" fmla="*/ 60569 h 502602"/>
                <a:gd name="connsiteX3" fmla="*/ 236660 w 1920142"/>
                <a:gd name="connsiteY3" fmla="*/ 53487 h 502602"/>
                <a:gd name="connsiteX4" fmla="*/ 304067 w 1920142"/>
                <a:gd name="connsiteY4" fmla="*/ 32238 h 502602"/>
                <a:gd name="connsiteX5" fmla="*/ 383442 w 1920142"/>
                <a:gd name="connsiteY5" fmla="*/ 70337 h 502602"/>
                <a:gd name="connsiteX6" fmla="*/ 454513 w 1920142"/>
                <a:gd name="connsiteY6" fmla="*/ 51287 h 502602"/>
                <a:gd name="connsiteX7" fmla="*/ 538773 w 1920142"/>
                <a:gd name="connsiteY7" fmla="*/ 24422 h 502602"/>
                <a:gd name="connsiteX8" fmla="*/ 608867 w 1920142"/>
                <a:gd name="connsiteY8" fmla="*/ 76932 h 502602"/>
                <a:gd name="connsiteX9" fmla="*/ 677007 w 1920142"/>
                <a:gd name="connsiteY9" fmla="*/ 42740 h 502602"/>
                <a:gd name="connsiteX10" fmla="*/ 758580 w 1920142"/>
                <a:gd name="connsiteY10" fmla="*/ 63255 h 502602"/>
                <a:gd name="connsiteX11" fmla="*/ 841131 w 1920142"/>
                <a:gd name="connsiteY11" fmla="*/ 86213 h 502602"/>
                <a:gd name="connsiteX12" fmla="*/ 911225 w 1920142"/>
                <a:gd name="connsiteY12" fmla="*/ 105507 h 502602"/>
                <a:gd name="connsiteX13" fmla="*/ 990600 w 1920142"/>
                <a:gd name="connsiteY13" fmla="*/ 126510 h 502602"/>
                <a:gd name="connsiteX14" fmla="*/ 1060694 w 1920142"/>
                <a:gd name="connsiteY14" fmla="*/ 158994 h 502602"/>
                <a:gd name="connsiteX15" fmla="*/ 1140069 w 1920142"/>
                <a:gd name="connsiteY15" fmla="*/ 188790 h 502602"/>
                <a:gd name="connsiteX16" fmla="*/ 1213338 w 1920142"/>
                <a:gd name="connsiteY16" fmla="*/ 225425 h 502602"/>
                <a:gd name="connsiteX17" fmla="*/ 1289294 w 1920142"/>
                <a:gd name="connsiteY17" fmla="*/ 249603 h 502602"/>
                <a:gd name="connsiteX18" fmla="*/ 1374287 w 1920142"/>
                <a:gd name="connsiteY18" fmla="*/ 290390 h 502602"/>
                <a:gd name="connsiteX19" fmla="*/ 1441694 w 1920142"/>
                <a:gd name="connsiteY19" fmla="*/ 289902 h 502602"/>
                <a:gd name="connsiteX20" fmla="*/ 1526931 w 1920142"/>
                <a:gd name="connsiteY20" fmla="*/ 308707 h 502602"/>
                <a:gd name="connsiteX21" fmla="*/ 1603374 w 1920142"/>
                <a:gd name="connsiteY21" fmla="*/ 310661 h 502602"/>
                <a:gd name="connsiteX22" fmla="*/ 1670538 w 1920142"/>
                <a:gd name="connsiteY22" fmla="*/ 342656 h 502602"/>
                <a:gd name="connsiteX23" fmla="*/ 1758705 w 1920142"/>
                <a:gd name="connsiteY23" fmla="*/ 374649 h 502602"/>
                <a:gd name="connsiteX24" fmla="*/ 1825625 w 1920142"/>
                <a:gd name="connsiteY24" fmla="*/ 403713 h 502602"/>
                <a:gd name="connsiteX25" fmla="*/ 1920142 w 1920142"/>
                <a:gd name="connsiteY25" fmla="*/ 502382 h 502602"/>
                <a:gd name="connsiteX0" fmla="*/ 0 w 1896696"/>
                <a:gd name="connsiteY0" fmla="*/ 0 h 404923"/>
                <a:gd name="connsiteX1" fmla="*/ 84748 w 1896696"/>
                <a:gd name="connsiteY1" fmla="*/ 85968 h 404923"/>
                <a:gd name="connsiteX2" fmla="*/ 152156 w 1896696"/>
                <a:gd name="connsiteY2" fmla="*/ 60569 h 404923"/>
                <a:gd name="connsiteX3" fmla="*/ 236660 w 1896696"/>
                <a:gd name="connsiteY3" fmla="*/ 53487 h 404923"/>
                <a:gd name="connsiteX4" fmla="*/ 304067 w 1896696"/>
                <a:gd name="connsiteY4" fmla="*/ 32238 h 404923"/>
                <a:gd name="connsiteX5" fmla="*/ 383442 w 1896696"/>
                <a:gd name="connsiteY5" fmla="*/ 70337 h 404923"/>
                <a:gd name="connsiteX6" fmla="*/ 454513 w 1896696"/>
                <a:gd name="connsiteY6" fmla="*/ 51287 h 404923"/>
                <a:gd name="connsiteX7" fmla="*/ 538773 w 1896696"/>
                <a:gd name="connsiteY7" fmla="*/ 24422 h 404923"/>
                <a:gd name="connsiteX8" fmla="*/ 608867 w 1896696"/>
                <a:gd name="connsiteY8" fmla="*/ 76932 h 404923"/>
                <a:gd name="connsiteX9" fmla="*/ 677007 w 1896696"/>
                <a:gd name="connsiteY9" fmla="*/ 42740 h 404923"/>
                <a:gd name="connsiteX10" fmla="*/ 758580 w 1896696"/>
                <a:gd name="connsiteY10" fmla="*/ 63255 h 404923"/>
                <a:gd name="connsiteX11" fmla="*/ 841131 w 1896696"/>
                <a:gd name="connsiteY11" fmla="*/ 86213 h 404923"/>
                <a:gd name="connsiteX12" fmla="*/ 911225 w 1896696"/>
                <a:gd name="connsiteY12" fmla="*/ 105507 h 404923"/>
                <a:gd name="connsiteX13" fmla="*/ 990600 w 1896696"/>
                <a:gd name="connsiteY13" fmla="*/ 126510 h 404923"/>
                <a:gd name="connsiteX14" fmla="*/ 1060694 w 1896696"/>
                <a:gd name="connsiteY14" fmla="*/ 158994 h 404923"/>
                <a:gd name="connsiteX15" fmla="*/ 1140069 w 1896696"/>
                <a:gd name="connsiteY15" fmla="*/ 188790 h 404923"/>
                <a:gd name="connsiteX16" fmla="*/ 1213338 w 1896696"/>
                <a:gd name="connsiteY16" fmla="*/ 225425 h 404923"/>
                <a:gd name="connsiteX17" fmla="*/ 1289294 w 1896696"/>
                <a:gd name="connsiteY17" fmla="*/ 249603 h 404923"/>
                <a:gd name="connsiteX18" fmla="*/ 1374287 w 1896696"/>
                <a:gd name="connsiteY18" fmla="*/ 290390 h 404923"/>
                <a:gd name="connsiteX19" fmla="*/ 1441694 w 1896696"/>
                <a:gd name="connsiteY19" fmla="*/ 289902 h 404923"/>
                <a:gd name="connsiteX20" fmla="*/ 1526931 w 1896696"/>
                <a:gd name="connsiteY20" fmla="*/ 308707 h 404923"/>
                <a:gd name="connsiteX21" fmla="*/ 1603374 w 1896696"/>
                <a:gd name="connsiteY21" fmla="*/ 310661 h 404923"/>
                <a:gd name="connsiteX22" fmla="*/ 1670538 w 1896696"/>
                <a:gd name="connsiteY22" fmla="*/ 342656 h 404923"/>
                <a:gd name="connsiteX23" fmla="*/ 1758705 w 1896696"/>
                <a:gd name="connsiteY23" fmla="*/ 374649 h 404923"/>
                <a:gd name="connsiteX24" fmla="*/ 1825625 w 1896696"/>
                <a:gd name="connsiteY24" fmla="*/ 403713 h 404923"/>
                <a:gd name="connsiteX25" fmla="*/ 1896696 w 1896696"/>
                <a:gd name="connsiteY25" fmla="*/ 396874 h 404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96696" h="404923">
                  <a:moveTo>
                    <a:pt x="0" y="0"/>
                  </a:moveTo>
                  <a:cubicBezTo>
                    <a:pt x="27252" y="32808"/>
                    <a:pt x="59389" y="75873"/>
                    <a:pt x="84748" y="85968"/>
                  </a:cubicBezTo>
                  <a:cubicBezTo>
                    <a:pt x="110107" y="96063"/>
                    <a:pt x="126837" y="65983"/>
                    <a:pt x="152156" y="60569"/>
                  </a:cubicBezTo>
                  <a:cubicBezTo>
                    <a:pt x="177475" y="55155"/>
                    <a:pt x="211342" y="58209"/>
                    <a:pt x="236660" y="53487"/>
                  </a:cubicBezTo>
                  <a:cubicBezTo>
                    <a:pt x="261978" y="48765"/>
                    <a:pt x="279603" y="29430"/>
                    <a:pt x="304067" y="32238"/>
                  </a:cubicBezTo>
                  <a:cubicBezTo>
                    <a:pt x="328531" y="35046"/>
                    <a:pt x="358368" y="67162"/>
                    <a:pt x="383442" y="70337"/>
                  </a:cubicBezTo>
                  <a:cubicBezTo>
                    <a:pt x="408516" y="73512"/>
                    <a:pt x="428625" y="58940"/>
                    <a:pt x="454513" y="51287"/>
                  </a:cubicBezTo>
                  <a:cubicBezTo>
                    <a:pt x="480402" y="43635"/>
                    <a:pt x="513047" y="20148"/>
                    <a:pt x="538773" y="24422"/>
                  </a:cubicBezTo>
                  <a:cubicBezTo>
                    <a:pt x="564499" y="28696"/>
                    <a:pt x="585828" y="73879"/>
                    <a:pt x="608867" y="76932"/>
                  </a:cubicBezTo>
                  <a:cubicBezTo>
                    <a:pt x="631906" y="79985"/>
                    <a:pt x="652055" y="45020"/>
                    <a:pt x="677007" y="42740"/>
                  </a:cubicBezTo>
                  <a:cubicBezTo>
                    <a:pt x="701959" y="40461"/>
                    <a:pt x="731226" y="56010"/>
                    <a:pt x="758580" y="63255"/>
                  </a:cubicBezTo>
                  <a:cubicBezTo>
                    <a:pt x="785934" y="70500"/>
                    <a:pt x="815690" y="79171"/>
                    <a:pt x="841131" y="86213"/>
                  </a:cubicBezTo>
                  <a:lnTo>
                    <a:pt x="911225" y="105507"/>
                  </a:lnTo>
                  <a:cubicBezTo>
                    <a:pt x="936136" y="112223"/>
                    <a:pt x="965689" y="117596"/>
                    <a:pt x="990600" y="126510"/>
                  </a:cubicBezTo>
                  <a:cubicBezTo>
                    <a:pt x="1015512" y="135425"/>
                    <a:pt x="1035783" y="148614"/>
                    <a:pt x="1060694" y="158994"/>
                  </a:cubicBezTo>
                  <a:cubicBezTo>
                    <a:pt x="1085605" y="169374"/>
                    <a:pt x="1114628" y="177718"/>
                    <a:pt x="1140069" y="188790"/>
                  </a:cubicBezTo>
                  <a:cubicBezTo>
                    <a:pt x="1165510" y="199862"/>
                    <a:pt x="1188467" y="215290"/>
                    <a:pt x="1213338" y="225425"/>
                  </a:cubicBezTo>
                  <a:cubicBezTo>
                    <a:pt x="1238209" y="235560"/>
                    <a:pt x="1262469" y="238776"/>
                    <a:pt x="1289294" y="249603"/>
                  </a:cubicBezTo>
                  <a:cubicBezTo>
                    <a:pt x="1316119" y="260430"/>
                    <a:pt x="1348887" y="283674"/>
                    <a:pt x="1374287" y="290390"/>
                  </a:cubicBezTo>
                  <a:cubicBezTo>
                    <a:pt x="1399687" y="297107"/>
                    <a:pt x="1416253" y="286849"/>
                    <a:pt x="1441694" y="289902"/>
                  </a:cubicBezTo>
                  <a:cubicBezTo>
                    <a:pt x="1467135" y="292955"/>
                    <a:pt x="1499984" y="305247"/>
                    <a:pt x="1526931" y="308707"/>
                  </a:cubicBezTo>
                  <a:cubicBezTo>
                    <a:pt x="1553878" y="312167"/>
                    <a:pt x="1579440" y="305003"/>
                    <a:pt x="1603374" y="310661"/>
                  </a:cubicBezTo>
                  <a:cubicBezTo>
                    <a:pt x="1627308" y="316319"/>
                    <a:pt x="1644650" y="331991"/>
                    <a:pt x="1670538" y="342656"/>
                  </a:cubicBezTo>
                  <a:cubicBezTo>
                    <a:pt x="1696427" y="353321"/>
                    <a:pt x="1732857" y="364473"/>
                    <a:pt x="1758705" y="374649"/>
                  </a:cubicBezTo>
                  <a:cubicBezTo>
                    <a:pt x="1784553" y="384825"/>
                    <a:pt x="1802627" y="400009"/>
                    <a:pt x="1825625" y="403713"/>
                  </a:cubicBezTo>
                  <a:cubicBezTo>
                    <a:pt x="1848624" y="407417"/>
                    <a:pt x="1866798" y="401901"/>
                    <a:pt x="1896696" y="396874"/>
                  </a:cubicBezTo>
                </a:path>
              </a:pathLst>
            </a:custGeom>
            <a:noFill/>
            <a:ln w="34925" cap="rnd">
              <a:solidFill>
                <a:schemeClr val="accent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grpSp>
      <p:grpSp>
        <p:nvGrpSpPr>
          <p:cNvPr id="100" name="Groupe 186">
            <a:extLst>
              <a:ext uri="{FF2B5EF4-FFF2-40B4-BE49-F238E27FC236}">
                <a16:creationId xmlns:a16="http://schemas.microsoft.com/office/drawing/2014/main" id="{B603F356-C1DE-45A6-9023-44BC57FB935A}"/>
              </a:ext>
            </a:extLst>
          </p:cNvPr>
          <p:cNvGrpSpPr/>
          <p:nvPr/>
        </p:nvGrpSpPr>
        <p:grpSpPr>
          <a:xfrm>
            <a:off x="5624347" y="4004921"/>
            <a:ext cx="3059011" cy="2621829"/>
            <a:chOff x="6229147" y="3524166"/>
            <a:chExt cx="2575464" cy="2058337"/>
          </a:xfrm>
        </p:grpSpPr>
        <p:grpSp>
          <p:nvGrpSpPr>
            <p:cNvPr id="101" name="Groupe 114">
              <a:extLst>
                <a:ext uri="{FF2B5EF4-FFF2-40B4-BE49-F238E27FC236}">
                  <a16:creationId xmlns:a16="http://schemas.microsoft.com/office/drawing/2014/main" id="{75D8C62C-9A63-440D-A373-4AA57D65077C}"/>
                </a:ext>
              </a:extLst>
            </p:cNvPr>
            <p:cNvGrpSpPr/>
            <p:nvPr/>
          </p:nvGrpSpPr>
          <p:grpSpPr>
            <a:xfrm>
              <a:off x="6571426" y="3757042"/>
              <a:ext cx="2233185" cy="1679286"/>
              <a:chOff x="6712893" y="1742426"/>
              <a:chExt cx="2233185" cy="1679286"/>
            </a:xfrm>
          </p:grpSpPr>
          <p:sp>
            <p:nvSpPr>
              <p:cNvPr id="148" name="ZoneTexte 128">
                <a:extLst>
                  <a:ext uri="{FF2B5EF4-FFF2-40B4-BE49-F238E27FC236}">
                    <a16:creationId xmlns:a16="http://schemas.microsoft.com/office/drawing/2014/main" id="{CC717B95-E014-4BBB-B460-B06F7F2AF5A7}"/>
                  </a:ext>
                </a:extLst>
              </p:cNvPr>
              <p:cNvSpPr txBox="1"/>
              <p:nvPr/>
            </p:nvSpPr>
            <p:spPr>
              <a:xfrm>
                <a:off x="6712893" y="1742426"/>
                <a:ext cx="175270" cy="169277"/>
              </a:xfrm>
              <a:prstGeom prst="rect">
                <a:avLst/>
              </a:prstGeom>
              <a:noFill/>
            </p:spPr>
            <p:txBody>
              <a:bodyPr wrap="none" lIns="0" tIns="0" rIns="18000" bIns="0" rtlCol="0">
                <a:spAutoFit/>
              </a:bodyPr>
              <a:lstStyle/>
              <a:p>
                <a:pPr algn="r"/>
                <a:r>
                  <a:rPr lang="en-CA" sz="1100" dirty="0">
                    <a:solidFill>
                      <a:schemeClr val="tx1">
                        <a:lumMod val="75000"/>
                        <a:lumOff val="25000"/>
                      </a:schemeClr>
                    </a:solidFill>
                  </a:rPr>
                  <a:t>10</a:t>
                </a:r>
              </a:p>
            </p:txBody>
          </p:sp>
          <p:sp>
            <p:nvSpPr>
              <p:cNvPr id="149" name="ZoneTexte 129">
                <a:extLst>
                  <a:ext uri="{FF2B5EF4-FFF2-40B4-BE49-F238E27FC236}">
                    <a16:creationId xmlns:a16="http://schemas.microsoft.com/office/drawing/2014/main" id="{83652959-2543-47AE-BA3D-8039ECBA2A86}"/>
                  </a:ext>
                </a:extLst>
              </p:cNvPr>
              <p:cNvSpPr txBox="1"/>
              <p:nvPr/>
            </p:nvSpPr>
            <p:spPr>
              <a:xfrm>
                <a:off x="6791440" y="2090794"/>
                <a:ext cx="96723" cy="169277"/>
              </a:xfrm>
              <a:prstGeom prst="rect">
                <a:avLst/>
              </a:prstGeom>
              <a:noFill/>
            </p:spPr>
            <p:txBody>
              <a:bodyPr wrap="none" lIns="0" tIns="0" rIns="18000" bIns="0" rtlCol="0">
                <a:spAutoFit/>
              </a:bodyPr>
              <a:lstStyle/>
              <a:p>
                <a:pPr algn="r"/>
                <a:r>
                  <a:rPr lang="en-CA" sz="1100" dirty="0">
                    <a:solidFill>
                      <a:schemeClr val="tx1">
                        <a:lumMod val="75000"/>
                        <a:lumOff val="25000"/>
                      </a:schemeClr>
                    </a:solidFill>
                  </a:rPr>
                  <a:t>8</a:t>
                </a:r>
              </a:p>
            </p:txBody>
          </p:sp>
          <p:sp>
            <p:nvSpPr>
              <p:cNvPr id="150" name="ZoneTexte 130">
                <a:extLst>
                  <a:ext uri="{FF2B5EF4-FFF2-40B4-BE49-F238E27FC236}">
                    <a16:creationId xmlns:a16="http://schemas.microsoft.com/office/drawing/2014/main" id="{7DF89045-557A-4DD8-979C-0B0FB668C112}"/>
                  </a:ext>
                </a:extLst>
              </p:cNvPr>
              <p:cNvSpPr txBox="1"/>
              <p:nvPr/>
            </p:nvSpPr>
            <p:spPr>
              <a:xfrm>
                <a:off x="6791440" y="2437263"/>
                <a:ext cx="96723" cy="169277"/>
              </a:xfrm>
              <a:prstGeom prst="rect">
                <a:avLst/>
              </a:prstGeom>
              <a:noFill/>
            </p:spPr>
            <p:txBody>
              <a:bodyPr wrap="none" lIns="0" tIns="0" rIns="18000" bIns="0" rtlCol="0">
                <a:spAutoFit/>
              </a:bodyPr>
              <a:lstStyle/>
              <a:p>
                <a:pPr algn="r"/>
                <a:r>
                  <a:rPr lang="en-CA" sz="1100" dirty="0">
                    <a:solidFill>
                      <a:schemeClr val="tx1">
                        <a:lumMod val="75000"/>
                        <a:lumOff val="25000"/>
                      </a:schemeClr>
                    </a:solidFill>
                  </a:rPr>
                  <a:t>6</a:t>
                </a:r>
              </a:p>
            </p:txBody>
          </p:sp>
          <p:sp>
            <p:nvSpPr>
              <p:cNvPr id="151" name="ZoneTexte 131">
                <a:extLst>
                  <a:ext uri="{FF2B5EF4-FFF2-40B4-BE49-F238E27FC236}">
                    <a16:creationId xmlns:a16="http://schemas.microsoft.com/office/drawing/2014/main" id="{86266ACE-3BF3-4B0B-983C-77F172C79842}"/>
                  </a:ext>
                </a:extLst>
              </p:cNvPr>
              <p:cNvSpPr txBox="1"/>
              <p:nvPr/>
            </p:nvSpPr>
            <p:spPr>
              <a:xfrm>
                <a:off x="6791440" y="2783076"/>
                <a:ext cx="96723" cy="169277"/>
              </a:xfrm>
              <a:prstGeom prst="rect">
                <a:avLst/>
              </a:prstGeom>
              <a:noFill/>
            </p:spPr>
            <p:txBody>
              <a:bodyPr wrap="none" lIns="0" tIns="0" rIns="18000" bIns="0" rtlCol="0">
                <a:spAutoFit/>
              </a:bodyPr>
              <a:lstStyle/>
              <a:p>
                <a:pPr algn="r"/>
                <a:r>
                  <a:rPr lang="en-CA" sz="1100" dirty="0">
                    <a:solidFill>
                      <a:schemeClr val="tx1">
                        <a:lumMod val="75000"/>
                        <a:lumOff val="25000"/>
                      </a:schemeClr>
                    </a:solidFill>
                  </a:rPr>
                  <a:t>4</a:t>
                </a:r>
              </a:p>
            </p:txBody>
          </p:sp>
          <p:sp>
            <p:nvSpPr>
              <p:cNvPr id="152" name="ZoneTexte 132">
                <a:extLst>
                  <a:ext uri="{FF2B5EF4-FFF2-40B4-BE49-F238E27FC236}">
                    <a16:creationId xmlns:a16="http://schemas.microsoft.com/office/drawing/2014/main" id="{DC5D2D53-0437-40BC-848F-2045015F7615}"/>
                  </a:ext>
                </a:extLst>
              </p:cNvPr>
              <p:cNvSpPr txBox="1"/>
              <p:nvPr/>
            </p:nvSpPr>
            <p:spPr>
              <a:xfrm>
                <a:off x="6791440" y="3126232"/>
                <a:ext cx="96723" cy="169277"/>
              </a:xfrm>
              <a:prstGeom prst="rect">
                <a:avLst/>
              </a:prstGeom>
              <a:noFill/>
            </p:spPr>
            <p:txBody>
              <a:bodyPr wrap="none" lIns="0" tIns="0" rIns="18000" bIns="0" rtlCol="0">
                <a:spAutoFit/>
              </a:bodyPr>
              <a:lstStyle/>
              <a:p>
                <a:pPr algn="r"/>
                <a:r>
                  <a:rPr lang="en-CA" sz="1100" dirty="0">
                    <a:solidFill>
                      <a:schemeClr val="tx1">
                        <a:lumMod val="75000"/>
                        <a:lumOff val="25000"/>
                      </a:schemeClr>
                    </a:solidFill>
                  </a:rPr>
                  <a:t>2</a:t>
                </a:r>
              </a:p>
            </p:txBody>
          </p:sp>
          <p:sp>
            <p:nvSpPr>
              <p:cNvPr id="153" name="ZoneTexte 134">
                <a:extLst>
                  <a:ext uri="{FF2B5EF4-FFF2-40B4-BE49-F238E27FC236}">
                    <a16:creationId xmlns:a16="http://schemas.microsoft.com/office/drawing/2014/main" id="{5C95B2B0-C94D-4342-ACA5-54E291006698}"/>
                  </a:ext>
                </a:extLst>
              </p:cNvPr>
              <p:cNvSpPr txBox="1"/>
              <p:nvPr/>
            </p:nvSpPr>
            <p:spPr>
              <a:xfrm>
                <a:off x="6881052" y="3252323"/>
                <a:ext cx="157094" cy="169277"/>
              </a:xfrm>
              <a:prstGeom prst="rect">
                <a:avLst/>
              </a:prstGeom>
              <a:noFill/>
            </p:spPr>
            <p:txBody>
              <a:bodyPr wrap="none" lIns="0" tIns="0" rIns="0" bIns="0" rtlCol="0">
                <a:spAutoFit/>
              </a:bodyPr>
              <a:lstStyle/>
              <a:p>
                <a:pPr algn="ctr"/>
                <a:r>
                  <a:rPr lang="en-CA" sz="1100" dirty="0">
                    <a:solidFill>
                      <a:schemeClr val="tx1">
                        <a:lumMod val="75000"/>
                        <a:lumOff val="25000"/>
                      </a:schemeClr>
                    </a:solidFill>
                  </a:rPr>
                  <a:t>55</a:t>
                </a:r>
              </a:p>
            </p:txBody>
          </p:sp>
          <p:sp>
            <p:nvSpPr>
              <p:cNvPr id="154" name="ZoneTexte 135">
                <a:extLst>
                  <a:ext uri="{FF2B5EF4-FFF2-40B4-BE49-F238E27FC236}">
                    <a16:creationId xmlns:a16="http://schemas.microsoft.com/office/drawing/2014/main" id="{45F2CA6C-0BAF-49B2-87BA-D6ACB20E4947}"/>
                  </a:ext>
                </a:extLst>
              </p:cNvPr>
              <p:cNvSpPr txBox="1"/>
              <p:nvPr/>
            </p:nvSpPr>
            <p:spPr>
              <a:xfrm>
                <a:off x="7268072" y="3252435"/>
                <a:ext cx="157094" cy="169277"/>
              </a:xfrm>
              <a:prstGeom prst="rect">
                <a:avLst/>
              </a:prstGeom>
              <a:noFill/>
            </p:spPr>
            <p:txBody>
              <a:bodyPr wrap="none" lIns="0" tIns="0" rIns="0" bIns="0" rtlCol="0">
                <a:spAutoFit/>
              </a:bodyPr>
              <a:lstStyle/>
              <a:p>
                <a:pPr algn="ctr"/>
                <a:r>
                  <a:rPr lang="en-CA" sz="1100" dirty="0">
                    <a:solidFill>
                      <a:schemeClr val="tx1">
                        <a:lumMod val="75000"/>
                        <a:lumOff val="25000"/>
                      </a:schemeClr>
                    </a:solidFill>
                  </a:rPr>
                  <a:t>60</a:t>
                </a:r>
              </a:p>
            </p:txBody>
          </p:sp>
          <p:sp>
            <p:nvSpPr>
              <p:cNvPr id="155" name="ZoneTexte 136">
                <a:extLst>
                  <a:ext uri="{FF2B5EF4-FFF2-40B4-BE49-F238E27FC236}">
                    <a16:creationId xmlns:a16="http://schemas.microsoft.com/office/drawing/2014/main" id="{B63E02FA-A00E-4EF7-85DD-5007F1BE8D9A}"/>
                  </a:ext>
                </a:extLst>
              </p:cNvPr>
              <p:cNvSpPr txBox="1"/>
              <p:nvPr/>
            </p:nvSpPr>
            <p:spPr>
              <a:xfrm>
                <a:off x="7644454" y="3251846"/>
                <a:ext cx="157094" cy="169277"/>
              </a:xfrm>
              <a:prstGeom prst="rect">
                <a:avLst/>
              </a:prstGeom>
              <a:noFill/>
            </p:spPr>
            <p:txBody>
              <a:bodyPr wrap="none" lIns="0" tIns="0" rIns="0" bIns="0" rtlCol="0">
                <a:spAutoFit/>
              </a:bodyPr>
              <a:lstStyle/>
              <a:p>
                <a:pPr algn="ctr"/>
                <a:r>
                  <a:rPr lang="en-CA" sz="1100" dirty="0">
                    <a:solidFill>
                      <a:schemeClr val="tx1">
                        <a:lumMod val="75000"/>
                        <a:lumOff val="25000"/>
                      </a:schemeClr>
                    </a:solidFill>
                  </a:rPr>
                  <a:t>65</a:t>
                </a:r>
              </a:p>
            </p:txBody>
          </p:sp>
          <p:sp>
            <p:nvSpPr>
              <p:cNvPr id="156" name="ZoneTexte 137">
                <a:extLst>
                  <a:ext uri="{FF2B5EF4-FFF2-40B4-BE49-F238E27FC236}">
                    <a16:creationId xmlns:a16="http://schemas.microsoft.com/office/drawing/2014/main" id="{452C7BA6-2BFD-4FA7-B611-DE030B548FD9}"/>
                  </a:ext>
                </a:extLst>
              </p:cNvPr>
              <p:cNvSpPr txBox="1"/>
              <p:nvPr/>
            </p:nvSpPr>
            <p:spPr>
              <a:xfrm>
                <a:off x="8030910" y="3251558"/>
                <a:ext cx="157094" cy="169277"/>
              </a:xfrm>
              <a:prstGeom prst="rect">
                <a:avLst/>
              </a:prstGeom>
              <a:noFill/>
            </p:spPr>
            <p:txBody>
              <a:bodyPr wrap="none" lIns="0" tIns="0" rIns="0" bIns="0" rtlCol="0">
                <a:spAutoFit/>
              </a:bodyPr>
              <a:lstStyle/>
              <a:p>
                <a:pPr algn="ctr"/>
                <a:r>
                  <a:rPr lang="en-CA" sz="1100" dirty="0">
                    <a:solidFill>
                      <a:schemeClr val="tx1">
                        <a:lumMod val="75000"/>
                        <a:lumOff val="25000"/>
                      </a:schemeClr>
                    </a:solidFill>
                  </a:rPr>
                  <a:t>70</a:t>
                </a:r>
              </a:p>
            </p:txBody>
          </p:sp>
          <p:sp>
            <p:nvSpPr>
              <p:cNvPr id="157" name="ZoneTexte 138">
                <a:extLst>
                  <a:ext uri="{FF2B5EF4-FFF2-40B4-BE49-F238E27FC236}">
                    <a16:creationId xmlns:a16="http://schemas.microsoft.com/office/drawing/2014/main" id="{C36C55A8-34B5-45A4-B311-29E02E768B3A}"/>
                  </a:ext>
                </a:extLst>
              </p:cNvPr>
              <p:cNvSpPr txBox="1"/>
              <p:nvPr/>
            </p:nvSpPr>
            <p:spPr>
              <a:xfrm>
                <a:off x="8412891" y="3250981"/>
                <a:ext cx="157094" cy="169277"/>
              </a:xfrm>
              <a:prstGeom prst="rect">
                <a:avLst/>
              </a:prstGeom>
              <a:noFill/>
            </p:spPr>
            <p:txBody>
              <a:bodyPr wrap="none" lIns="0" tIns="0" rIns="0" bIns="0" rtlCol="0">
                <a:spAutoFit/>
              </a:bodyPr>
              <a:lstStyle/>
              <a:p>
                <a:pPr algn="ctr"/>
                <a:r>
                  <a:rPr lang="en-CA" sz="1100" dirty="0">
                    <a:solidFill>
                      <a:schemeClr val="tx1">
                        <a:lumMod val="75000"/>
                        <a:lumOff val="25000"/>
                      </a:schemeClr>
                    </a:solidFill>
                  </a:rPr>
                  <a:t>75</a:t>
                </a:r>
              </a:p>
            </p:txBody>
          </p:sp>
          <p:sp>
            <p:nvSpPr>
              <p:cNvPr id="158" name="ZoneTexte 139">
                <a:extLst>
                  <a:ext uri="{FF2B5EF4-FFF2-40B4-BE49-F238E27FC236}">
                    <a16:creationId xmlns:a16="http://schemas.microsoft.com/office/drawing/2014/main" id="{2656FF9F-CCC0-4300-B69F-84816787EEA6}"/>
                  </a:ext>
                </a:extLst>
              </p:cNvPr>
              <p:cNvSpPr txBox="1"/>
              <p:nvPr/>
            </p:nvSpPr>
            <p:spPr>
              <a:xfrm>
                <a:off x="8788984" y="3249827"/>
                <a:ext cx="157094" cy="169277"/>
              </a:xfrm>
              <a:prstGeom prst="rect">
                <a:avLst/>
              </a:prstGeom>
              <a:noFill/>
            </p:spPr>
            <p:txBody>
              <a:bodyPr wrap="none" lIns="0" tIns="0" rIns="0" bIns="0" rtlCol="0">
                <a:spAutoFit/>
              </a:bodyPr>
              <a:lstStyle/>
              <a:p>
                <a:pPr algn="ctr"/>
                <a:r>
                  <a:rPr lang="en-CA" sz="1100" dirty="0">
                    <a:solidFill>
                      <a:schemeClr val="tx1">
                        <a:lumMod val="75000"/>
                        <a:lumOff val="25000"/>
                      </a:schemeClr>
                    </a:solidFill>
                  </a:rPr>
                  <a:t>80</a:t>
                </a:r>
              </a:p>
            </p:txBody>
          </p:sp>
        </p:grpSp>
        <p:sp>
          <p:nvSpPr>
            <p:cNvPr id="102" name="ZoneTexte 115">
              <a:extLst>
                <a:ext uri="{FF2B5EF4-FFF2-40B4-BE49-F238E27FC236}">
                  <a16:creationId xmlns:a16="http://schemas.microsoft.com/office/drawing/2014/main" id="{C20B4C78-CAA5-43AD-9229-C930312628B7}"/>
                </a:ext>
              </a:extLst>
            </p:cNvPr>
            <p:cNvSpPr txBox="1"/>
            <p:nvPr/>
          </p:nvSpPr>
          <p:spPr>
            <a:xfrm>
              <a:off x="6636088" y="3524166"/>
              <a:ext cx="110608" cy="184666"/>
            </a:xfrm>
            <a:prstGeom prst="rect">
              <a:avLst/>
            </a:prstGeom>
            <a:noFill/>
          </p:spPr>
          <p:txBody>
            <a:bodyPr wrap="none" lIns="0" tIns="0" rIns="0" bIns="0" rtlCol="0">
              <a:spAutoFit/>
            </a:bodyPr>
            <a:lstStyle/>
            <a:p>
              <a:pPr algn="ctr"/>
              <a:r>
                <a:rPr lang="en-CA" sz="1200" b="1" dirty="0">
                  <a:solidFill>
                    <a:schemeClr val="tx1">
                      <a:lumMod val="75000"/>
                      <a:lumOff val="25000"/>
                    </a:schemeClr>
                  </a:solidFill>
                </a:rPr>
                <a:t>C</a:t>
              </a:r>
            </a:p>
          </p:txBody>
        </p:sp>
        <p:sp>
          <p:nvSpPr>
            <p:cNvPr id="103" name="ZoneTexte 116">
              <a:extLst>
                <a:ext uri="{FF2B5EF4-FFF2-40B4-BE49-F238E27FC236}">
                  <a16:creationId xmlns:a16="http://schemas.microsoft.com/office/drawing/2014/main" id="{BAF78AA4-0205-4D96-9AE1-17F1BB790E81}"/>
                </a:ext>
              </a:extLst>
            </p:cNvPr>
            <p:cNvSpPr txBox="1"/>
            <p:nvPr/>
          </p:nvSpPr>
          <p:spPr>
            <a:xfrm rot="16200000">
              <a:off x="5588010" y="4334711"/>
              <a:ext cx="1586974" cy="304699"/>
            </a:xfrm>
            <a:prstGeom prst="rect">
              <a:avLst/>
            </a:prstGeom>
            <a:noFill/>
          </p:spPr>
          <p:txBody>
            <a:bodyPr wrap="none" lIns="0" tIns="0" rIns="0" bIns="0" rtlCol="0">
              <a:spAutoFit/>
            </a:bodyPr>
            <a:lstStyle/>
            <a:p>
              <a:pPr algn="ctr">
                <a:lnSpc>
                  <a:spcPct val="90000"/>
                </a:lnSpc>
              </a:pPr>
              <a:r>
                <a:rPr lang="en-CA" sz="1100" b="1" dirty="0">
                  <a:solidFill>
                    <a:schemeClr val="tx1">
                      <a:lumMod val="75000"/>
                      <a:lumOff val="25000"/>
                    </a:schemeClr>
                  </a:solidFill>
                </a:rPr>
                <a:t>Difference in</a:t>
              </a:r>
              <a:br>
                <a:rPr lang="en-CA" sz="1100" b="1" dirty="0">
                  <a:solidFill>
                    <a:schemeClr val="tx1">
                      <a:lumMod val="75000"/>
                      <a:lumOff val="25000"/>
                    </a:schemeClr>
                  </a:solidFill>
                </a:rPr>
              </a:br>
              <a:r>
                <a:rPr lang="en-CA" sz="1100" b="1" dirty="0">
                  <a:solidFill>
                    <a:schemeClr val="tx1">
                      <a:lumMod val="75000"/>
                      <a:lumOff val="25000"/>
                    </a:schemeClr>
                  </a:solidFill>
                </a:rPr>
                <a:t>event-free survival (yrs)</a:t>
              </a:r>
            </a:p>
          </p:txBody>
        </p:sp>
        <p:sp>
          <p:nvSpPr>
            <p:cNvPr id="104" name="ZoneTexte 117">
              <a:extLst>
                <a:ext uri="{FF2B5EF4-FFF2-40B4-BE49-F238E27FC236}">
                  <a16:creationId xmlns:a16="http://schemas.microsoft.com/office/drawing/2014/main" id="{4D0FF7CD-9CE6-437A-B923-70E0414193EB}"/>
                </a:ext>
              </a:extLst>
            </p:cNvPr>
            <p:cNvSpPr txBox="1"/>
            <p:nvPr/>
          </p:nvSpPr>
          <p:spPr>
            <a:xfrm>
              <a:off x="7468744" y="5413226"/>
              <a:ext cx="610745" cy="169277"/>
            </a:xfrm>
            <a:prstGeom prst="rect">
              <a:avLst/>
            </a:prstGeom>
            <a:noFill/>
          </p:spPr>
          <p:txBody>
            <a:bodyPr wrap="none" lIns="0" tIns="0" rIns="0" bIns="0" rtlCol="0">
              <a:spAutoFit/>
            </a:bodyPr>
            <a:lstStyle/>
            <a:p>
              <a:pPr algn="ctr"/>
              <a:r>
                <a:rPr lang="en-CA" sz="1100" b="1" dirty="0">
                  <a:solidFill>
                    <a:schemeClr val="tx1">
                      <a:lumMod val="75000"/>
                      <a:lumOff val="25000"/>
                    </a:schemeClr>
                  </a:solidFill>
                </a:rPr>
                <a:t>Age (yrs)</a:t>
              </a:r>
            </a:p>
          </p:txBody>
        </p:sp>
        <p:sp>
          <p:nvSpPr>
            <p:cNvPr id="105" name="Forme libre 157">
              <a:extLst>
                <a:ext uri="{FF2B5EF4-FFF2-40B4-BE49-F238E27FC236}">
                  <a16:creationId xmlns:a16="http://schemas.microsoft.com/office/drawing/2014/main" id="{E5956362-237F-4953-ADE1-D43FA55F141C}"/>
                </a:ext>
              </a:extLst>
            </p:cNvPr>
            <p:cNvSpPr/>
            <p:nvPr/>
          </p:nvSpPr>
          <p:spPr>
            <a:xfrm>
              <a:off x="6819900" y="3714750"/>
              <a:ext cx="1897856" cy="1469231"/>
            </a:xfrm>
            <a:custGeom>
              <a:avLst/>
              <a:gdLst>
                <a:gd name="connsiteX0" fmla="*/ 26038 w 1967864"/>
                <a:gd name="connsiteY0" fmla="*/ 23081 h 1492541"/>
                <a:gd name="connsiteX1" fmla="*/ 390369 w 1967864"/>
                <a:gd name="connsiteY1" fmla="*/ 242156 h 1492541"/>
                <a:gd name="connsiteX2" fmla="*/ 880907 w 1967864"/>
                <a:gd name="connsiteY2" fmla="*/ 573150 h 1492541"/>
                <a:gd name="connsiteX3" fmla="*/ 1507176 w 1967864"/>
                <a:gd name="connsiteY3" fmla="*/ 999394 h 1492541"/>
                <a:gd name="connsiteX4" fmla="*/ 1911988 w 1967864"/>
                <a:gd name="connsiteY4" fmla="*/ 1294669 h 1492541"/>
                <a:gd name="connsiteX5" fmla="*/ 1923894 w 1967864"/>
                <a:gd name="connsiteY5" fmla="*/ 1492312 h 1492541"/>
                <a:gd name="connsiteX6" fmla="*/ 1533369 w 1967864"/>
                <a:gd name="connsiteY6" fmla="*/ 1337531 h 1492541"/>
                <a:gd name="connsiteX7" fmla="*/ 985682 w 1967864"/>
                <a:gd name="connsiteY7" fmla="*/ 1125600 h 1492541"/>
                <a:gd name="connsiteX8" fmla="*/ 387988 w 1967864"/>
                <a:gd name="connsiteY8" fmla="*/ 913669 h 1492541"/>
                <a:gd name="connsiteX9" fmla="*/ 28419 w 1967864"/>
                <a:gd name="connsiteY9" fmla="*/ 808894 h 1492541"/>
                <a:gd name="connsiteX10" fmla="*/ 28419 w 1967864"/>
                <a:gd name="connsiteY10" fmla="*/ 811275 h 1492541"/>
                <a:gd name="connsiteX11" fmla="*/ 26038 w 1967864"/>
                <a:gd name="connsiteY11" fmla="*/ 23081 h 1492541"/>
                <a:gd name="connsiteX0" fmla="*/ 26038 w 1967864"/>
                <a:gd name="connsiteY0" fmla="*/ 23081 h 1492541"/>
                <a:gd name="connsiteX1" fmla="*/ 390369 w 1967864"/>
                <a:gd name="connsiteY1" fmla="*/ 242156 h 1492541"/>
                <a:gd name="connsiteX2" fmla="*/ 880907 w 1967864"/>
                <a:gd name="connsiteY2" fmla="*/ 573150 h 1492541"/>
                <a:gd name="connsiteX3" fmla="*/ 1507176 w 1967864"/>
                <a:gd name="connsiteY3" fmla="*/ 999394 h 1492541"/>
                <a:gd name="connsiteX4" fmla="*/ 1911988 w 1967864"/>
                <a:gd name="connsiteY4" fmla="*/ 1294669 h 1492541"/>
                <a:gd name="connsiteX5" fmla="*/ 1923894 w 1967864"/>
                <a:gd name="connsiteY5" fmla="*/ 1492312 h 1492541"/>
                <a:gd name="connsiteX6" fmla="*/ 1533369 w 1967864"/>
                <a:gd name="connsiteY6" fmla="*/ 1337531 h 1492541"/>
                <a:gd name="connsiteX7" fmla="*/ 985682 w 1967864"/>
                <a:gd name="connsiteY7" fmla="*/ 1125600 h 1492541"/>
                <a:gd name="connsiteX8" fmla="*/ 387988 w 1967864"/>
                <a:gd name="connsiteY8" fmla="*/ 913669 h 1492541"/>
                <a:gd name="connsiteX9" fmla="*/ 28419 w 1967864"/>
                <a:gd name="connsiteY9" fmla="*/ 808894 h 1492541"/>
                <a:gd name="connsiteX10" fmla="*/ 28419 w 1967864"/>
                <a:gd name="connsiteY10" fmla="*/ 811275 h 1492541"/>
                <a:gd name="connsiteX11" fmla="*/ 26038 w 1967864"/>
                <a:gd name="connsiteY11" fmla="*/ 23081 h 1492541"/>
                <a:gd name="connsiteX0" fmla="*/ 24431 w 1966257"/>
                <a:gd name="connsiteY0" fmla="*/ 23081 h 1492541"/>
                <a:gd name="connsiteX1" fmla="*/ 388762 w 1966257"/>
                <a:gd name="connsiteY1" fmla="*/ 242156 h 1492541"/>
                <a:gd name="connsiteX2" fmla="*/ 879300 w 1966257"/>
                <a:gd name="connsiteY2" fmla="*/ 573150 h 1492541"/>
                <a:gd name="connsiteX3" fmla="*/ 1505569 w 1966257"/>
                <a:gd name="connsiteY3" fmla="*/ 999394 h 1492541"/>
                <a:gd name="connsiteX4" fmla="*/ 1910381 w 1966257"/>
                <a:gd name="connsiteY4" fmla="*/ 1294669 h 1492541"/>
                <a:gd name="connsiteX5" fmla="*/ 1922287 w 1966257"/>
                <a:gd name="connsiteY5" fmla="*/ 1492312 h 1492541"/>
                <a:gd name="connsiteX6" fmla="*/ 1531762 w 1966257"/>
                <a:gd name="connsiteY6" fmla="*/ 1337531 h 1492541"/>
                <a:gd name="connsiteX7" fmla="*/ 984075 w 1966257"/>
                <a:gd name="connsiteY7" fmla="*/ 1125600 h 1492541"/>
                <a:gd name="connsiteX8" fmla="*/ 386381 w 1966257"/>
                <a:gd name="connsiteY8" fmla="*/ 913669 h 1492541"/>
                <a:gd name="connsiteX9" fmla="*/ 26812 w 1966257"/>
                <a:gd name="connsiteY9" fmla="*/ 808894 h 1492541"/>
                <a:gd name="connsiteX10" fmla="*/ 26812 w 1966257"/>
                <a:gd name="connsiteY10" fmla="*/ 811275 h 1492541"/>
                <a:gd name="connsiteX11" fmla="*/ 24431 w 1966257"/>
                <a:gd name="connsiteY11" fmla="*/ 23081 h 1492541"/>
                <a:gd name="connsiteX0" fmla="*/ 24431 w 1966257"/>
                <a:gd name="connsiteY0" fmla="*/ 0 h 1469460"/>
                <a:gd name="connsiteX1" fmla="*/ 388762 w 1966257"/>
                <a:gd name="connsiteY1" fmla="*/ 219075 h 1469460"/>
                <a:gd name="connsiteX2" fmla="*/ 879300 w 1966257"/>
                <a:gd name="connsiteY2" fmla="*/ 550069 h 1469460"/>
                <a:gd name="connsiteX3" fmla="*/ 1505569 w 1966257"/>
                <a:gd name="connsiteY3" fmla="*/ 976313 h 1469460"/>
                <a:gd name="connsiteX4" fmla="*/ 1910381 w 1966257"/>
                <a:gd name="connsiteY4" fmla="*/ 1271588 h 1469460"/>
                <a:gd name="connsiteX5" fmla="*/ 1922287 w 1966257"/>
                <a:gd name="connsiteY5" fmla="*/ 1469231 h 1469460"/>
                <a:gd name="connsiteX6" fmla="*/ 1531762 w 1966257"/>
                <a:gd name="connsiteY6" fmla="*/ 1314450 h 1469460"/>
                <a:gd name="connsiteX7" fmla="*/ 984075 w 1966257"/>
                <a:gd name="connsiteY7" fmla="*/ 1102519 h 1469460"/>
                <a:gd name="connsiteX8" fmla="*/ 386381 w 1966257"/>
                <a:gd name="connsiteY8" fmla="*/ 890588 h 1469460"/>
                <a:gd name="connsiteX9" fmla="*/ 26812 w 1966257"/>
                <a:gd name="connsiteY9" fmla="*/ 785813 h 1469460"/>
                <a:gd name="connsiteX10" fmla="*/ 26812 w 1966257"/>
                <a:gd name="connsiteY10" fmla="*/ 788194 h 1469460"/>
                <a:gd name="connsiteX11" fmla="*/ 24431 w 1966257"/>
                <a:gd name="connsiteY11" fmla="*/ 0 h 1469460"/>
                <a:gd name="connsiteX0" fmla="*/ 24431 w 1922287"/>
                <a:gd name="connsiteY0" fmla="*/ 0 h 1469460"/>
                <a:gd name="connsiteX1" fmla="*/ 388762 w 1922287"/>
                <a:gd name="connsiteY1" fmla="*/ 219075 h 1469460"/>
                <a:gd name="connsiteX2" fmla="*/ 879300 w 1922287"/>
                <a:gd name="connsiteY2" fmla="*/ 550069 h 1469460"/>
                <a:gd name="connsiteX3" fmla="*/ 1505569 w 1922287"/>
                <a:gd name="connsiteY3" fmla="*/ 976313 h 1469460"/>
                <a:gd name="connsiteX4" fmla="*/ 1910381 w 1922287"/>
                <a:gd name="connsiteY4" fmla="*/ 1271588 h 1469460"/>
                <a:gd name="connsiteX5" fmla="*/ 1922287 w 1922287"/>
                <a:gd name="connsiteY5" fmla="*/ 1469231 h 1469460"/>
                <a:gd name="connsiteX6" fmla="*/ 1531762 w 1922287"/>
                <a:gd name="connsiteY6" fmla="*/ 1314450 h 1469460"/>
                <a:gd name="connsiteX7" fmla="*/ 984075 w 1922287"/>
                <a:gd name="connsiteY7" fmla="*/ 1102519 h 1469460"/>
                <a:gd name="connsiteX8" fmla="*/ 386381 w 1922287"/>
                <a:gd name="connsiteY8" fmla="*/ 890588 h 1469460"/>
                <a:gd name="connsiteX9" fmla="*/ 26812 w 1922287"/>
                <a:gd name="connsiteY9" fmla="*/ 785813 h 1469460"/>
                <a:gd name="connsiteX10" fmla="*/ 26812 w 1922287"/>
                <a:gd name="connsiteY10" fmla="*/ 788194 h 1469460"/>
                <a:gd name="connsiteX11" fmla="*/ 24431 w 1922287"/>
                <a:gd name="connsiteY11" fmla="*/ 0 h 1469460"/>
                <a:gd name="connsiteX0" fmla="*/ 24431 w 1983132"/>
                <a:gd name="connsiteY0" fmla="*/ 0 h 1477822"/>
                <a:gd name="connsiteX1" fmla="*/ 388762 w 1983132"/>
                <a:gd name="connsiteY1" fmla="*/ 219075 h 1477822"/>
                <a:gd name="connsiteX2" fmla="*/ 879300 w 1983132"/>
                <a:gd name="connsiteY2" fmla="*/ 550069 h 1477822"/>
                <a:gd name="connsiteX3" fmla="*/ 1505569 w 1983132"/>
                <a:gd name="connsiteY3" fmla="*/ 976313 h 1477822"/>
                <a:gd name="connsiteX4" fmla="*/ 1910381 w 1983132"/>
                <a:gd name="connsiteY4" fmla="*/ 1271588 h 1477822"/>
                <a:gd name="connsiteX5" fmla="*/ 1922287 w 1983132"/>
                <a:gd name="connsiteY5" fmla="*/ 1469231 h 1477822"/>
                <a:gd name="connsiteX6" fmla="*/ 1531762 w 1983132"/>
                <a:gd name="connsiteY6" fmla="*/ 1314450 h 1477822"/>
                <a:gd name="connsiteX7" fmla="*/ 984075 w 1983132"/>
                <a:gd name="connsiteY7" fmla="*/ 1102519 h 1477822"/>
                <a:gd name="connsiteX8" fmla="*/ 386381 w 1983132"/>
                <a:gd name="connsiteY8" fmla="*/ 890588 h 1477822"/>
                <a:gd name="connsiteX9" fmla="*/ 26812 w 1983132"/>
                <a:gd name="connsiteY9" fmla="*/ 785813 h 1477822"/>
                <a:gd name="connsiteX10" fmla="*/ 26812 w 1983132"/>
                <a:gd name="connsiteY10" fmla="*/ 788194 h 1477822"/>
                <a:gd name="connsiteX11" fmla="*/ 24431 w 1983132"/>
                <a:gd name="connsiteY11" fmla="*/ 0 h 1477822"/>
                <a:gd name="connsiteX0" fmla="*/ 10071 w 1968772"/>
                <a:gd name="connsiteY0" fmla="*/ 0 h 1477822"/>
                <a:gd name="connsiteX1" fmla="*/ 374402 w 1968772"/>
                <a:gd name="connsiteY1" fmla="*/ 219075 h 1477822"/>
                <a:gd name="connsiteX2" fmla="*/ 864940 w 1968772"/>
                <a:gd name="connsiteY2" fmla="*/ 550069 h 1477822"/>
                <a:gd name="connsiteX3" fmla="*/ 1491209 w 1968772"/>
                <a:gd name="connsiteY3" fmla="*/ 976313 h 1477822"/>
                <a:gd name="connsiteX4" fmla="*/ 1896021 w 1968772"/>
                <a:gd name="connsiteY4" fmla="*/ 1271588 h 1477822"/>
                <a:gd name="connsiteX5" fmla="*/ 1907927 w 1968772"/>
                <a:gd name="connsiteY5" fmla="*/ 1469231 h 1477822"/>
                <a:gd name="connsiteX6" fmla="*/ 1517402 w 1968772"/>
                <a:gd name="connsiteY6" fmla="*/ 1314450 h 1477822"/>
                <a:gd name="connsiteX7" fmla="*/ 969715 w 1968772"/>
                <a:gd name="connsiteY7" fmla="*/ 1102519 h 1477822"/>
                <a:gd name="connsiteX8" fmla="*/ 372021 w 1968772"/>
                <a:gd name="connsiteY8" fmla="*/ 890588 h 1477822"/>
                <a:gd name="connsiteX9" fmla="*/ 12452 w 1968772"/>
                <a:gd name="connsiteY9" fmla="*/ 785813 h 1477822"/>
                <a:gd name="connsiteX10" fmla="*/ 129133 w 1968772"/>
                <a:gd name="connsiteY10" fmla="*/ 878682 h 1477822"/>
                <a:gd name="connsiteX11" fmla="*/ 10071 w 1968772"/>
                <a:gd name="connsiteY11" fmla="*/ 0 h 1477822"/>
                <a:gd name="connsiteX0" fmla="*/ 44070 w 2002771"/>
                <a:gd name="connsiteY0" fmla="*/ 22942 h 1500764"/>
                <a:gd name="connsiteX1" fmla="*/ 408401 w 2002771"/>
                <a:gd name="connsiteY1" fmla="*/ 242017 h 1500764"/>
                <a:gd name="connsiteX2" fmla="*/ 898939 w 2002771"/>
                <a:gd name="connsiteY2" fmla="*/ 573011 h 1500764"/>
                <a:gd name="connsiteX3" fmla="*/ 1525208 w 2002771"/>
                <a:gd name="connsiteY3" fmla="*/ 999255 h 1500764"/>
                <a:gd name="connsiteX4" fmla="*/ 1930020 w 2002771"/>
                <a:gd name="connsiteY4" fmla="*/ 1294530 h 1500764"/>
                <a:gd name="connsiteX5" fmla="*/ 1941926 w 2002771"/>
                <a:gd name="connsiteY5" fmla="*/ 1492173 h 1500764"/>
                <a:gd name="connsiteX6" fmla="*/ 1551401 w 2002771"/>
                <a:gd name="connsiteY6" fmla="*/ 1337392 h 1500764"/>
                <a:gd name="connsiteX7" fmla="*/ 1003714 w 2002771"/>
                <a:gd name="connsiteY7" fmla="*/ 1125461 h 1500764"/>
                <a:gd name="connsiteX8" fmla="*/ 406020 w 2002771"/>
                <a:gd name="connsiteY8" fmla="*/ 913530 h 1500764"/>
                <a:gd name="connsiteX9" fmla="*/ 46451 w 2002771"/>
                <a:gd name="connsiteY9" fmla="*/ 808755 h 1500764"/>
                <a:gd name="connsiteX10" fmla="*/ 44070 w 2002771"/>
                <a:gd name="connsiteY10" fmla="*/ 22942 h 1500764"/>
                <a:gd name="connsiteX0" fmla="*/ 0 w 1958701"/>
                <a:gd name="connsiteY0" fmla="*/ 22942 h 1500764"/>
                <a:gd name="connsiteX1" fmla="*/ 364331 w 1958701"/>
                <a:gd name="connsiteY1" fmla="*/ 242017 h 1500764"/>
                <a:gd name="connsiteX2" fmla="*/ 854869 w 1958701"/>
                <a:gd name="connsiteY2" fmla="*/ 573011 h 1500764"/>
                <a:gd name="connsiteX3" fmla="*/ 1481138 w 1958701"/>
                <a:gd name="connsiteY3" fmla="*/ 999255 h 1500764"/>
                <a:gd name="connsiteX4" fmla="*/ 1885950 w 1958701"/>
                <a:gd name="connsiteY4" fmla="*/ 1294530 h 1500764"/>
                <a:gd name="connsiteX5" fmla="*/ 1897856 w 1958701"/>
                <a:gd name="connsiteY5" fmla="*/ 1492173 h 1500764"/>
                <a:gd name="connsiteX6" fmla="*/ 1507331 w 1958701"/>
                <a:gd name="connsiteY6" fmla="*/ 1337392 h 1500764"/>
                <a:gd name="connsiteX7" fmla="*/ 959644 w 1958701"/>
                <a:gd name="connsiteY7" fmla="*/ 1125461 h 1500764"/>
                <a:gd name="connsiteX8" fmla="*/ 361950 w 1958701"/>
                <a:gd name="connsiteY8" fmla="*/ 913530 h 1500764"/>
                <a:gd name="connsiteX9" fmla="*/ 2381 w 1958701"/>
                <a:gd name="connsiteY9" fmla="*/ 808755 h 1500764"/>
                <a:gd name="connsiteX10" fmla="*/ 0 w 1958701"/>
                <a:gd name="connsiteY10" fmla="*/ 22942 h 1500764"/>
                <a:gd name="connsiteX0" fmla="*/ 0 w 1958701"/>
                <a:gd name="connsiteY0" fmla="*/ 0 h 1477822"/>
                <a:gd name="connsiteX1" fmla="*/ 364331 w 1958701"/>
                <a:gd name="connsiteY1" fmla="*/ 219075 h 1477822"/>
                <a:gd name="connsiteX2" fmla="*/ 854869 w 1958701"/>
                <a:gd name="connsiteY2" fmla="*/ 550069 h 1477822"/>
                <a:gd name="connsiteX3" fmla="*/ 1481138 w 1958701"/>
                <a:gd name="connsiteY3" fmla="*/ 976313 h 1477822"/>
                <a:gd name="connsiteX4" fmla="*/ 1885950 w 1958701"/>
                <a:gd name="connsiteY4" fmla="*/ 1271588 h 1477822"/>
                <a:gd name="connsiteX5" fmla="*/ 1897856 w 1958701"/>
                <a:gd name="connsiteY5" fmla="*/ 1469231 h 1477822"/>
                <a:gd name="connsiteX6" fmla="*/ 1507331 w 1958701"/>
                <a:gd name="connsiteY6" fmla="*/ 1314450 h 1477822"/>
                <a:gd name="connsiteX7" fmla="*/ 959644 w 1958701"/>
                <a:gd name="connsiteY7" fmla="*/ 1102519 h 1477822"/>
                <a:gd name="connsiteX8" fmla="*/ 361950 w 1958701"/>
                <a:gd name="connsiteY8" fmla="*/ 890588 h 1477822"/>
                <a:gd name="connsiteX9" fmla="*/ 2381 w 1958701"/>
                <a:gd name="connsiteY9" fmla="*/ 785813 h 1477822"/>
                <a:gd name="connsiteX10" fmla="*/ 0 w 1958701"/>
                <a:gd name="connsiteY10" fmla="*/ 0 h 1477822"/>
                <a:gd name="connsiteX0" fmla="*/ 0 w 1897856"/>
                <a:gd name="connsiteY0" fmla="*/ 0 h 1469231"/>
                <a:gd name="connsiteX1" fmla="*/ 364331 w 1897856"/>
                <a:gd name="connsiteY1" fmla="*/ 219075 h 1469231"/>
                <a:gd name="connsiteX2" fmla="*/ 854869 w 1897856"/>
                <a:gd name="connsiteY2" fmla="*/ 550069 h 1469231"/>
                <a:gd name="connsiteX3" fmla="*/ 1481138 w 1897856"/>
                <a:gd name="connsiteY3" fmla="*/ 976313 h 1469231"/>
                <a:gd name="connsiteX4" fmla="*/ 1885950 w 1897856"/>
                <a:gd name="connsiteY4" fmla="*/ 1271588 h 1469231"/>
                <a:gd name="connsiteX5" fmla="*/ 1897856 w 1897856"/>
                <a:gd name="connsiteY5" fmla="*/ 1469231 h 1469231"/>
                <a:gd name="connsiteX6" fmla="*/ 1507331 w 1897856"/>
                <a:gd name="connsiteY6" fmla="*/ 1314450 h 1469231"/>
                <a:gd name="connsiteX7" fmla="*/ 959644 w 1897856"/>
                <a:gd name="connsiteY7" fmla="*/ 1102519 h 1469231"/>
                <a:gd name="connsiteX8" fmla="*/ 361950 w 1897856"/>
                <a:gd name="connsiteY8" fmla="*/ 890588 h 1469231"/>
                <a:gd name="connsiteX9" fmla="*/ 2381 w 1897856"/>
                <a:gd name="connsiteY9" fmla="*/ 785813 h 1469231"/>
                <a:gd name="connsiteX10" fmla="*/ 0 w 1897856"/>
                <a:gd name="connsiteY10" fmla="*/ 0 h 1469231"/>
                <a:gd name="connsiteX0" fmla="*/ 0 w 1897856"/>
                <a:gd name="connsiteY0" fmla="*/ 0 h 1469231"/>
                <a:gd name="connsiteX1" fmla="*/ 364331 w 1897856"/>
                <a:gd name="connsiteY1" fmla="*/ 219075 h 1469231"/>
                <a:gd name="connsiteX2" fmla="*/ 854869 w 1897856"/>
                <a:gd name="connsiteY2" fmla="*/ 550069 h 1469231"/>
                <a:gd name="connsiteX3" fmla="*/ 1481138 w 1897856"/>
                <a:gd name="connsiteY3" fmla="*/ 976313 h 1469231"/>
                <a:gd name="connsiteX4" fmla="*/ 1885950 w 1897856"/>
                <a:gd name="connsiteY4" fmla="*/ 1271588 h 1469231"/>
                <a:gd name="connsiteX5" fmla="*/ 1897856 w 1897856"/>
                <a:gd name="connsiteY5" fmla="*/ 1469231 h 1469231"/>
                <a:gd name="connsiteX6" fmla="*/ 1507331 w 1897856"/>
                <a:gd name="connsiteY6" fmla="*/ 1314450 h 1469231"/>
                <a:gd name="connsiteX7" fmla="*/ 959644 w 1897856"/>
                <a:gd name="connsiteY7" fmla="*/ 1102519 h 1469231"/>
                <a:gd name="connsiteX8" fmla="*/ 361950 w 1897856"/>
                <a:gd name="connsiteY8" fmla="*/ 890588 h 1469231"/>
                <a:gd name="connsiteX9" fmla="*/ 2381 w 1897856"/>
                <a:gd name="connsiteY9" fmla="*/ 785813 h 1469231"/>
                <a:gd name="connsiteX10" fmla="*/ 0 w 1897856"/>
                <a:gd name="connsiteY10" fmla="*/ 0 h 1469231"/>
                <a:gd name="connsiteX0" fmla="*/ 0 w 1897856"/>
                <a:gd name="connsiteY0" fmla="*/ 0 h 1469231"/>
                <a:gd name="connsiteX1" fmla="*/ 364331 w 1897856"/>
                <a:gd name="connsiteY1" fmla="*/ 219075 h 1469231"/>
                <a:gd name="connsiteX2" fmla="*/ 854869 w 1897856"/>
                <a:gd name="connsiteY2" fmla="*/ 550069 h 1469231"/>
                <a:gd name="connsiteX3" fmla="*/ 1481138 w 1897856"/>
                <a:gd name="connsiteY3" fmla="*/ 976313 h 1469231"/>
                <a:gd name="connsiteX4" fmla="*/ 1885950 w 1897856"/>
                <a:gd name="connsiteY4" fmla="*/ 1271588 h 1469231"/>
                <a:gd name="connsiteX5" fmla="*/ 1897856 w 1897856"/>
                <a:gd name="connsiteY5" fmla="*/ 1469231 h 1469231"/>
                <a:gd name="connsiteX6" fmla="*/ 1507331 w 1897856"/>
                <a:gd name="connsiteY6" fmla="*/ 1314450 h 1469231"/>
                <a:gd name="connsiteX7" fmla="*/ 959644 w 1897856"/>
                <a:gd name="connsiteY7" fmla="*/ 1102519 h 1469231"/>
                <a:gd name="connsiteX8" fmla="*/ 361950 w 1897856"/>
                <a:gd name="connsiteY8" fmla="*/ 890588 h 1469231"/>
                <a:gd name="connsiteX9" fmla="*/ 2381 w 1897856"/>
                <a:gd name="connsiteY9" fmla="*/ 785813 h 1469231"/>
                <a:gd name="connsiteX10" fmla="*/ 0 w 1897856"/>
                <a:gd name="connsiteY10" fmla="*/ 0 h 1469231"/>
                <a:gd name="connsiteX0" fmla="*/ 0 w 1897856"/>
                <a:gd name="connsiteY0" fmla="*/ 0 h 1469231"/>
                <a:gd name="connsiteX1" fmla="*/ 364331 w 1897856"/>
                <a:gd name="connsiteY1" fmla="*/ 219075 h 1469231"/>
                <a:gd name="connsiteX2" fmla="*/ 854869 w 1897856"/>
                <a:gd name="connsiteY2" fmla="*/ 550069 h 1469231"/>
                <a:gd name="connsiteX3" fmla="*/ 1481138 w 1897856"/>
                <a:gd name="connsiteY3" fmla="*/ 976313 h 1469231"/>
                <a:gd name="connsiteX4" fmla="*/ 1885950 w 1897856"/>
                <a:gd name="connsiteY4" fmla="*/ 1271588 h 1469231"/>
                <a:gd name="connsiteX5" fmla="*/ 1897856 w 1897856"/>
                <a:gd name="connsiteY5" fmla="*/ 1469231 h 1469231"/>
                <a:gd name="connsiteX6" fmla="*/ 1507331 w 1897856"/>
                <a:gd name="connsiteY6" fmla="*/ 1314450 h 1469231"/>
                <a:gd name="connsiteX7" fmla="*/ 959644 w 1897856"/>
                <a:gd name="connsiteY7" fmla="*/ 1102519 h 1469231"/>
                <a:gd name="connsiteX8" fmla="*/ 361950 w 1897856"/>
                <a:gd name="connsiteY8" fmla="*/ 890588 h 1469231"/>
                <a:gd name="connsiteX9" fmla="*/ 2381 w 1897856"/>
                <a:gd name="connsiteY9" fmla="*/ 785813 h 1469231"/>
                <a:gd name="connsiteX10" fmla="*/ 0 w 1897856"/>
                <a:gd name="connsiteY10" fmla="*/ 0 h 1469231"/>
                <a:gd name="connsiteX0" fmla="*/ 0 w 1924994"/>
                <a:gd name="connsiteY0" fmla="*/ 0 h 1469460"/>
                <a:gd name="connsiteX1" fmla="*/ 364331 w 1924994"/>
                <a:gd name="connsiteY1" fmla="*/ 219075 h 1469460"/>
                <a:gd name="connsiteX2" fmla="*/ 854869 w 1924994"/>
                <a:gd name="connsiteY2" fmla="*/ 550069 h 1469460"/>
                <a:gd name="connsiteX3" fmla="*/ 1481138 w 1924994"/>
                <a:gd name="connsiteY3" fmla="*/ 976313 h 1469460"/>
                <a:gd name="connsiteX4" fmla="*/ 1890713 w 1924994"/>
                <a:gd name="connsiteY4" fmla="*/ 1271588 h 1469460"/>
                <a:gd name="connsiteX5" fmla="*/ 1897856 w 1924994"/>
                <a:gd name="connsiteY5" fmla="*/ 1469231 h 1469460"/>
                <a:gd name="connsiteX6" fmla="*/ 1507331 w 1924994"/>
                <a:gd name="connsiteY6" fmla="*/ 1314450 h 1469460"/>
                <a:gd name="connsiteX7" fmla="*/ 959644 w 1924994"/>
                <a:gd name="connsiteY7" fmla="*/ 1102519 h 1469460"/>
                <a:gd name="connsiteX8" fmla="*/ 361950 w 1924994"/>
                <a:gd name="connsiteY8" fmla="*/ 890588 h 1469460"/>
                <a:gd name="connsiteX9" fmla="*/ 2381 w 1924994"/>
                <a:gd name="connsiteY9" fmla="*/ 785813 h 1469460"/>
                <a:gd name="connsiteX10" fmla="*/ 0 w 1924994"/>
                <a:gd name="connsiteY10" fmla="*/ 0 h 1469460"/>
                <a:gd name="connsiteX0" fmla="*/ 0 w 1897856"/>
                <a:gd name="connsiteY0" fmla="*/ 0 h 1469460"/>
                <a:gd name="connsiteX1" fmla="*/ 364331 w 1897856"/>
                <a:gd name="connsiteY1" fmla="*/ 219075 h 1469460"/>
                <a:gd name="connsiteX2" fmla="*/ 854869 w 1897856"/>
                <a:gd name="connsiteY2" fmla="*/ 550069 h 1469460"/>
                <a:gd name="connsiteX3" fmla="*/ 1481138 w 1897856"/>
                <a:gd name="connsiteY3" fmla="*/ 976313 h 1469460"/>
                <a:gd name="connsiteX4" fmla="*/ 1890713 w 1897856"/>
                <a:gd name="connsiteY4" fmla="*/ 1271588 h 1469460"/>
                <a:gd name="connsiteX5" fmla="*/ 1897856 w 1897856"/>
                <a:gd name="connsiteY5" fmla="*/ 1469231 h 1469460"/>
                <a:gd name="connsiteX6" fmla="*/ 1507331 w 1897856"/>
                <a:gd name="connsiteY6" fmla="*/ 1314450 h 1469460"/>
                <a:gd name="connsiteX7" fmla="*/ 959644 w 1897856"/>
                <a:gd name="connsiteY7" fmla="*/ 1102519 h 1469460"/>
                <a:gd name="connsiteX8" fmla="*/ 361950 w 1897856"/>
                <a:gd name="connsiteY8" fmla="*/ 890588 h 1469460"/>
                <a:gd name="connsiteX9" fmla="*/ 2381 w 1897856"/>
                <a:gd name="connsiteY9" fmla="*/ 785813 h 1469460"/>
                <a:gd name="connsiteX10" fmla="*/ 0 w 1897856"/>
                <a:gd name="connsiteY10" fmla="*/ 0 h 1469460"/>
                <a:gd name="connsiteX0" fmla="*/ 0 w 1926415"/>
                <a:gd name="connsiteY0" fmla="*/ 0 h 1469405"/>
                <a:gd name="connsiteX1" fmla="*/ 364331 w 1926415"/>
                <a:gd name="connsiteY1" fmla="*/ 219075 h 1469405"/>
                <a:gd name="connsiteX2" fmla="*/ 854869 w 1926415"/>
                <a:gd name="connsiteY2" fmla="*/ 550069 h 1469405"/>
                <a:gd name="connsiteX3" fmla="*/ 1481138 w 1926415"/>
                <a:gd name="connsiteY3" fmla="*/ 976313 h 1469405"/>
                <a:gd name="connsiteX4" fmla="*/ 1896428 w 1926415"/>
                <a:gd name="connsiteY4" fmla="*/ 1277303 h 1469405"/>
                <a:gd name="connsiteX5" fmla="*/ 1897856 w 1926415"/>
                <a:gd name="connsiteY5" fmla="*/ 1469231 h 1469405"/>
                <a:gd name="connsiteX6" fmla="*/ 1507331 w 1926415"/>
                <a:gd name="connsiteY6" fmla="*/ 1314450 h 1469405"/>
                <a:gd name="connsiteX7" fmla="*/ 959644 w 1926415"/>
                <a:gd name="connsiteY7" fmla="*/ 1102519 h 1469405"/>
                <a:gd name="connsiteX8" fmla="*/ 361950 w 1926415"/>
                <a:gd name="connsiteY8" fmla="*/ 890588 h 1469405"/>
                <a:gd name="connsiteX9" fmla="*/ 2381 w 1926415"/>
                <a:gd name="connsiteY9" fmla="*/ 785813 h 1469405"/>
                <a:gd name="connsiteX10" fmla="*/ 0 w 1926415"/>
                <a:gd name="connsiteY10" fmla="*/ 0 h 1469405"/>
                <a:gd name="connsiteX0" fmla="*/ 0 w 1897856"/>
                <a:gd name="connsiteY0" fmla="*/ 0 h 1469405"/>
                <a:gd name="connsiteX1" fmla="*/ 364331 w 1897856"/>
                <a:gd name="connsiteY1" fmla="*/ 219075 h 1469405"/>
                <a:gd name="connsiteX2" fmla="*/ 854869 w 1897856"/>
                <a:gd name="connsiteY2" fmla="*/ 550069 h 1469405"/>
                <a:gd name="connsiteX3" fmla="*/ 1481138 w 1897856"/>
                <a:gd name="connsiteY3" fmla="*/ 976313 h 1469405"/>
                <a:gd name="connsiteX4" fmla="*/ 1896428 w 1897856"/>
                <a:gd name="connsiteY4" fmla="*/ 1277303 h 1469405"/>
                <a:gd name="connsiteX5" fmla="*/ 1897856 w 1897856"/>
                <a:gd name="connsiteY5" fmla="*/ 1469231 h 1469405"/>
                <a:gd name="connsiteX6" fmla="*/ 1507331 w 1897856"/>
                <a:gd name="connsiteY6" fmla="*/ 1314450 h 1469405"/>
                <a:gd name="connsiteX7" fmla="*/ 959644 w 1897856"/>
                <a:gd name="connsiteY7" fmla="*/ 1102519 h 1469405"/>
                <a:gd name="connsiteX8" fmla="*/ 361950 w 1897856"/>
                <a:gd name="connsiteY8" fmla="*/ 890588 h 1469405"/>
                <a:gd name="connsiteX9" fmla="*/ 2381 w 1897856"/>
                <a:gd name="connsiteY9" fmla="*/ 785813 h 1469405"/>
                <a:gd name="connsiteX10" fmla="*/ 0 w 1897856"/>
                <a:gd name="connsiteY10" fmla="*/ 0 h 1469405"/>
                <a:gd name="connsiteX0" fmla="*/ 0 w 1934035"/>
                <a:gd name="connsiteY0" fmla="*/ 0 h 1472981"/>
                <a:gd name="connsiteX1" fmla="*/ 364331 w 1934035"/>
                <a:gd name="connsiteY1" fmla="*/ 219075 h 1472981"/>
                <a:gd name="connsiteX2" fmla="*/ 854869 w 1934035"/>
                <a:gd name="connsiteY2" fmla="*/ 550069 h 1472981"/>
                <a:gd name="connsiteX3" fmla="*/ 1481138 w 1934035"/>
                <a:gd name="connsiteY3" fmla="*/ 976313 h 1472981"/>
                <a:gd name="connsiteX4" fmla="*/ 1896428 w 1934035"/>
                <a:gd name="connsiteY4" fmla="*/ 1277303 h 1472981"/>
                <a:gd name="connsiteX5" fmla="*/ 1897856 w 1934035"/>
                <a:gd name="connsiteY5" fmla="*/ 1469231 h 1472981"/>
                <a:gd name="connsiteX6" fmla="*/ 1507331 w 1934035"/>
                <a:gd name="connsiteY6" fmla="*/ 1314450 h 1472981"/>
                <a:gd name="connsiteX7" fmla="*/ 959644 w 1934035"/>
                <a:gd name="connsiteY7" fmla="*/ 1102519 h 1472981"/>
                <a:gd name="connsiteX8" fmla="*/ 361950 w 1934035"/>
                <a:gd name="connsiteY8" fmla="*/ 890588 h 1472981"/>
                <a:gd name="connsiteX9" fmla="*/ 2381 w 1934035"/>
                <a:gd name="connsiteY9" fmla="*/ 785813 h 1472981"/>
                <a:gd name="connsiteX10" fmla="*/ 0 w 1934035"/>
                <a:gd name="connsiteY10" fmla="*/ 0 h 1472981"/>
                <a:gd name="connsiteX0" fmla="*/ 0 w 1897856"/>
                <a:gd name="connsiteY0" fmla="*/ 0 h 1469231"/>
                <a:gd name="connsiteX1" fmla="*/ 364331 w 1897856"/>
                <a:gd name="connsiteY1" fmla="*/ 219075 h 1469231"/>
                <a:gd name="connsiteX2" fmla="*/ 854869 w 1897856"/>
                <a:gd name="connsiteY2" fmla="*/ 550069 h 1469231"/>
                <a:gd name="connsiteX3" fmla="*/ 1481138 w 1897856"/>
                <a:gd name="connsiteY3" fmla="*/ 976313 h 1469231"/>
                <a:gd name="connsiteX4" fmla="*/ 1896428 w 1897856"/>
                <a:gd name="connsiteY4" fmla="*/ 1277303 h 1469231"/>
                <a:gd name="connsiteX5" fmla="*/ 1897856 w 1897856"/>
                <a:gd name="connsiteY5" fmla="*/ 1469231 h 1469231"/>
                <a:gd name="connsiteX6" fmla="*/ 1507331 w 1897856"/>
                <a:gd name="connsiteY6" fmla="*/ 1314450 h 1469231"/>
                <a:gd name="connsiteX7" fmla="*/ 959644 w 1897856"/>
                <a:gd name="connsiteY7" fmla="*/ 1102519 h 1469231"/>
                <a:gd name="connsiteX8" fmla="*/ 361950 w 1897856"/>
                <a:gd name="connsiteY8" fmla="*/ 890588 h 1469231"/>
                <a:gd name="connsiteX9" fmla="*/ 2381 w 1897856"/>
                <a:gd name="connsiteY9" fmla="*/ 785813 h 1469231"/>
                <a:gd name="connsiteX10" fmla="*/ 0 w 1897856"/>
                <a:gd name="connsiteY10" fmla="*/ 0 h 146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97856" h="1469231">
                  <a:moveTo>
                    <a:pt x="0" y="0"/>
                  </a:moveTo>
                  <a:cubicBezTo>
                    <a:pt x="129381" y="69850"/>
                    <a:pt x="221853" y="127397"/>
                    <a:pt x="364331" y="219075"/>
                  </a:cubicBezTo>
                  <a:cubicBezTo>
                    <a:pt x="506809" y="310753"/>
                    <a:pt x="854869" y="550069"/>
                    <a:pt x="854869" y="550069"/>
                  </a:cubicBezTo>
                  <a:lnTo>
                    <a:pt x="1481138" y="976313"/>
                  </a:lnTo>
                  <a:cubicBezTo>
                    <a:pt x="1654731" y="1097519"/>
                    <a:pt x="1777366" y="1182052"/>
                    <a:pt x="1896428" y="1277303"/>
                  </a:cubicBezTo>
                  <a:lnTo>
                    <a:pt x="1897856" y="1469231"/>
                  </a:lnTo>
                  <a:cubicBezTo>
                    <a:pt x="1815862" y="1439227"/>
                    <a:pt x="1507331" y="1314450"/>
                    <a:pt x="1507331" y="1314450"/>
                  </a:cubicBezTo>
                  <a:lnTo>
                    <a:pt x="959644" y="1102519"/>
                  </a:lnTo>
                  <a:cubicBezTo>
                    <a:pt x="768747" y="1031875"/>
                    <a:pt x="521494" y="943372"/>
                    <a:pt x="361950" y="890588"/>
                  </a:cubicBezTo>
                  <a:cubicBezTo>
                    <a:pt x="202406" y="837804"/>
                    <a:pt x="2381" y="785813"/>
                    <a:pt x="2381" y="785813"/>
                  </a:cubicBezTo>
                  <a:cubicBezTo>
                    <a:pt x="1587" y="523875"/>
                    <a:pt x="794" y="261938"/>
                    <a:pt x="0" y="0"/>
                  </a:cubicBezTo>
                  <a:close/>
                </a:path>
              </a:pathLst>
            </a:cu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grpSp>
          <p:nvGrpSpPr>
            <p:cNvPr id="106" name="Groupe 113">
              <a:extLst>
                <a:ext uri="{FF2B5EF4-FFF2-40B4-BE49-F238E27FC236}">
                  <a16:creationId xmlns:a16="http://schemas.microsoft.com/office/drawing/2014/main" id="{52B8D8B2-5223-42B4-A9BD-A91BA6D29F0D}"/>
                </a:ext>
              </a:extLst>
            </p:cNvPr>
            <p:cNvGrpSpPr/>
            <p:nvPr/>
          </p:nvGrpSpPr>
          <p:grpSpPr>
            <a:xfrm>
              <a:off x="6746696" y="3679904"/>
              <a:ext cx="1979612" cy="1601924"/>
              <a:chOff x="6888163" y="1665288"/>
              <a:chExt cx="1979612" cy="1601924"/>
            </a:xfrm>
          </p:grpSpPr>
          <p:cxnSp>
            <p:nvCxnSpPr>
              <p:cNvPr id="135" name="Connecteur droit 140">
                <a:extLst>
                  <a:ext uri="{FF2B5EF4-FFF2-40B4-BE49-F238E27FC236}">
                    <a16:creationId xmlns:a16="http://schemas.microsoft.com/office/drawing/2014/main" id="{11FBB124-074C-499F-95FB-16B55517C1AC}"/>
                  </a:ext>
                </a:extLst>
              </p:cNvPr>
              <p:cNvCxnSpPr/>
              <p:nvPr/>
            </p:nvCxnSpPr>
            <p:spPr>
              <a:xfrm>
                <a:off x="6959600" y="1665288"/>
                <a:ext cx="0" cy="1547812"/>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6" name="Connecteur droit 141">
                <a:extLst>
                  <a:ext uri="{FF2B5EF4-FFF2-40B4-BE49-F238E27FC236}">
                    <a16:creationId xmlns:a16="http://schemas.microsoft.com/office/drawing/2014/main" id="{EC76076E-07AC-4ECD-BAF1-95494A1896EA}"/>
                  </a:ext>
                </a:extLst>
              </p:cNvPr>
              <p:cNvCxnSpPr/>
              <p:nvPr/>
            </p:nvCxnSpPr>
            <p:spPr>
              <a:xfrm>
                <a:off x="6959600" y="3213100"/>
                <a:ext cx="1908175"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7" name="Connecteur droit 146">
                <a:extLst>
                  <a:ext uri="{FF2B5EF4-FFF2-40B4-BE49-F238E27FC236}">
                    <a16:creationId xmlns:a16="http://schemas.microsoft.com/office/drawing/2014/main" id="{DFF3094C-6552-4C43-AC58-AB4F7FE4D133}"/>
                  </a:ext>
                </a:extLst>
              </p:cNvPr>
              <p:cNvCxnSpPr/>
              <p:nvPr/>
            </p:nvCxnSpPr>
            <p:spPr>
              <a:xfrm>
                <a:off x="6888163" y="1825323"/>
                <a:ext cx="7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8" name="Connecteur droit 147">
                <a:extLst>
                  <a:ext uri="{FF2B5EF4-FFF2-40B4-BE49-F238E27FC236}">
                    <a16:creationId xmlns:a16="http://schemas.microsoft.com/office/drawing/2014/main" id="{14CCD813-7928-4BB7-9D7E-FCCB4CD61D74}"/>
                  </a:ext>
                </a:extLst>
              </p:cNvPr>
              <p:cNvCxnSpPr/>
              <p:nvPr/>
            </p:nvCxnSpPr>
            <p:spPr>
              <a:xfrm>
                <a:off x="6888163" y="2171792"/>
                <a:ext cx="7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9" name="Connecteur droit 148">
                <a:extLst>
                  <a:ext uri="{FF2B5EF4-FFF2-40B4-BE49-F238E27FC236}">
                    <a16:creationId xmlns:a16="http://schemas.microsoft.com/office/drawing/2014/main" id="{3F532116-5107-436E-8CB3-E254830BB315}"/>
                  </a:ext>
                </a:extLst>
              </p:cNvPr>
              <p:cNvCxnSpPr/>
              <p:nvPr/>
            </p:nvCxnSpPr>
            <p:spPr>
              <a:xfrm>
                <a:off x="6888163" y="2517605"/>
                <a:ext cx="7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0" name="Connecteur droit 149">
                <a:extLst>
                  <a:ext uri="{FF2B5EF4-FFF2-40B4-BE49-F238E27FC236}">
                    <a16:creationId xmlns:a16="http://schemas.microsoft.com/office/drawing/2014/main" id="{C263A3D3-6B2B-4901-9B79-320DE9A44582}"/>
                  </a:ext>
                </a:extLst>
              </p:cNvPr>
              <p:cNvCxnSpPr/>
              <p:nvPr/>
            </p:nvCxnSpPr>
            <p:spPr>
              <a:xfrm>
                <a:off x="6888163" y="2864074"/>
                <a:ext cx="7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1" name="Connecteur droit 150">
                <a:extLst>
                  <a:ext uri="{FF2B5EF4-FFF2-40B4-BE49-F238E27FC236}">
                    <a16:creationId xmlns:a16="http://schemas.microsoft.com/office/drawing/2014/main" id="{5CA51983-6220-41FA-9313-21D16A2A98AD}"/>
                  </a:ext>
                </a:extLst>
              </p:cNvPr>
              <p:cNvCxnSpPr/>
              <p:nvPr/>
            </p:nvCxnSpPr>
            <p:spPr>
              <a:xfrm>
                <a:off x="6888163" y="3214588"/>
                <a:ext cx="7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2" name="Connecteur droit 151">
                <a:extLst>
                  <a:ext uri="{FF2B5EF4-FFF2-40B4-BE49-F238E27FC236}">
                    <a16:creationId xmlns:a16="http://schemas.microsoft.com/office/drawing/2014/main" id="{C3D0FC71-5A16-4BA4-9C9D-39FCC49FCAE6}"/>
                  </a:ext>
                </a:extLst>
              </p:cNvPr>
              <p:cNvCxnSpPr/>
              <p:nvPr/>
            </p:nvCxnSpPr>
            <p:spPr>
              <a:xfrm>
                <a:off x="6959600" y="3213100"/>
                <a:ext cx="0" cy="540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3" name="Connecteur droit 152">
                <a:extLst>
                  <a:ext uri="{FF2B5EF4-FFF2-40B4-BE49-F238E27FC236}">
                    <a16:creationId xmlns:a16="http://schemas.microsoft.com/office/drawing/2014/main" id="{664A1DD3-3F50-4B9E-A044-B5A3FCE87EE5}"/>
                  </a:ext>
                </a:extLst>
              </p:cNvPr>
              <p:cNvCxnSpPr/>
              <p:nvPr/>
            </p:nvCxnSpPr>
            <p:spPr>
              <a:xfrm>
                <a:off x="7346619" y="3213212"/>
                <a:ext cx="0" cy="540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4" name="Connecteur droit 153">
                <a:extLst>
                  <a:ext uri="{FF2B5EF4-FFF2-40B4-BE49-F238E27FC236}">
                    <a16:creationId xmlns:a16="http://schemas.microsoft.com/office/drawing/2014/main" id="{A8B3AA8E-F217-453E-A605-67D1798265D8}"/>
                  </a:ext>
                </a:extLst>
              </p:cNvPr>
              <p:cNvCxnSpPr/>
              <p:nvPr/>
            </p:nvCxnSpPr>
            <p:spPr>
              <a:xfrm>
                <a:off x="7723001" y="3212623"/>
                <a:ext cx="0" cy="540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5" name="Connecteur droit 154">
                <a:extLst>
                  <a:ext uri="{FF2B5EF4-FFF2-40B4-BE49-F238E27FC236}">
                    <a16:creationId xmlns:a16="http://schemas.microsoft.com/office/drawing/2014/main" id="{310E265E-DAE5-4E30-A493-F52B2EB7BE0D}"/>
                  </a:ext>
                </a:extLst>
              </p:cNvPr>
              <p:cNvCxnSpPr/>
              <p:nvPr/>
            </p:nvCxnSpPr>
            <p:spPr>
              <a:xfrm>
                <a:off x="8109457" y="3212335"/>
                <a:ext cx="0" cy="540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6" name="Connecteur droit 155">
                <a:extLst>
                  <a:ext uri="{FF2B5EF4-FFF2-40B4-BE49-F238E27FC236}">
                    <a16:creationId xmlns:a16="http://schemas.microsoft.com/office/drawing/2014/main" id="{6DE1AA53-8548-4341-A37D-6F1EBD45C06C}"/>
                  </a:ext>
                </a:extLst>
              </p:cNvPr>
              <p:cNvCxnSpPr/>
              <p:nvPr/>
            </p:nvCxnSpPr>
            <p:spPr>
              <a:xfrm>
                <a:off x="8491439" y="3211758"/>
                <a:ext cx="0" cy="540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7" name="Connecteur droit 156">
                <a:extLst>
                  <a:ext uri="{FF2B5EF4-FFF2-40B4-BE49-F238E27FC236}">
                    <a16:creationId xmlns:a16="http://schemas.microsoft.com/office/drawing/2014/main" id="{76236AC0-3198-418D-8BAD-75E25215A371}"/>
                  </a:ext>
                </a:extLst>
              </p:cNvPr>
              <p:cNvCxnSpPr/>
              <p:nvPr/>
            </p:nvCxnSpPr>
            <p:spPr>
              <a:xfrm>
                <a:off x="8867531" y="3210604"/>
                <a:ext cx="0" cy="540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07" name="Groupe 185">
              <a:extLst>
                <a:ext uri="{FF2B5EF4-FFF2-40B4-BE49-F238E27FC236}">
                  <a16:creationId xmlns:a16="http://schemas.microsoft.com/office/drawing/2014/main" id="{53E3CFAD-5CE8-4039-AD44-D19C438E5929}"/>
                </a:ext>
              </a:extLst>
            </p:cNvPr>
            <p:cNvGrpSpPr/>
            <p:nvPr/>
          </p:nvGrpSpPr>
          <p:grpSpPr>
            <a:xfrm>
              <a:off x="6801017" y="4119769"/>
              <a:ext cx="1935623" cy="993734"/>
              <a:chOff x="6801017" y="4119769"/>
              <a:chExt cx="1935623" cy="993734"/>
            </a:xfrm>
          </p:grpSpPr>
          <p:sp>
            <p:nvSpPr>
              <p:cNvPr id="108" name="Forme libre 158">
                <a:extLst>
                  <a:ext uri="{FF2B5EF4-FFF2-40B4-BE49-F238E27FC236}">
                    <a16:creationId xmlns:a16="http://schemas.microsoft.com/office/drawing/2014/main" id="{8CE8D4BF-2449-4C98-B23C-10E45622FC68}"/>
                  </a:ext>
                </a:extLst>
              </p:cNvPr>
              <p:cNvSpPr/>
              <p:nvPr/>
            </p:nvSpPr>
            <p:spPr>
              <a:xfrm>
                <a:off x="6819900" y="4137660"/>
                <a:ext cx="1899285" cy="950595"/>
              </a:xfrm>
              <a:custGeom>
                <a:avLst/>
                <a:gdLst>
                  <a:gd name="connsiteX0" fmla="*/ 0 w 1899285"/>
                  <a:gd name="connsiteY0" fmla="*/ 0 h 950595"/>
                  <a:gd name="connsiteX1" fmla="*/ 76200 w 1899285"/>
                  <a:gd name="connsiteY1" fmla="*/ 28575 h 950595"/>
                  <a:gd name="connsiteX2" fmla="*/ 161925 w 1899285"/>
                  <a:gd name="connsiteY2" fmla="*/ 57150 h 950595"/>
                  <a:gd name="connsiteX3" fmla="*/ 238125 w 1899285"/>
                  <a:gd name="connsiteY3" fmla="*/ 91440 h 950595"/>
                  <a:gd name="connsiteX4" fmla="*/ 306705 w 1899285"/>
                  <a:gd name="connsiteY4" fmla="*/ 123825 h 950595"/>
                  <a:gd name="connsiteX5" fmla="*/ 382905 w 1899285"/>
                  <a:gd name="connsiteY5" fmla="*/ 150495 h 950595"/>
                  <a:gd name="connsiteX6" fmla="*/ 459105 w 1899285"/>
                  <a:gd name="connsiteY6" fmla="*/ 184785 h 950595"/>
                  <a:gd name="connsiteX7" fmla="*/ 533400 w 1899285"/>
                  <a:gd name="connsiteY7" fmla="*/ 226695 h 950595"/>
                  <a:gd name="connsiteX8" fmla="*/ 609600 w 1899285"/>
                  <a:gd name="connsiteY8" fmla="*/ 262890 h 950595"/>
                  <a:gd name="connsiteX9" fmla="*/ 678180 w 1899285"/>
                  <a:gd name="connsiteY9" fmla="*/ 302895 h 950595"/>
                  <a:gd name="connsiteX10" fmla="*/ 762000 w 1899285"/>
                  <a:gd name="connsiteY10" fmla="*/ 342900 h 950595"/>
                  <a:gd name="connsiteX11" fmla="*/ 836295 w 1899285"/>
                  <a:gd name="connsiteY11" fmla="*/ 382905 h 950595"/>
                  <a:gd name="connsiteX12" fmla="*/ 910590 w 1899285"/>
                  <a:gd name="connsiteY12" fmla="*/ 422910 h 950595"/>
                  <a:gd name="connsiteX13" fmla="*/ 990600 w 1899285"/>
                  <a:gd name="connsiteY13" fmla="*/ 457200 h 950595"/>
                  <a:gd name="connsiteX14" fmla="*/ 1062990 w 1899285"/>
                  <a:gd name="connsiteY14" fmla="*/ 499110 h 950595"/>
                  <a:gd name="connsiteX15" fmla="*/ 1137285 w 1899285"/>
                  <a:gd name="connsiteY15" fmla="*/ 539115 h 950595"/>
                  <a:gd name="connsiteX16" fmla="*/ 1219200 w 1899285"/>
                  <a:gd name="connsiteY16" fmla="*/ 582930 h 950595"/>
                  <a:gd name="connsiteX17" fmla="*/ 1287780 w 1899285"/>
                  <a:gd name="connsiteY17" fmla="*/ 613410 h 950595"/>
                  <a:gd name="connsiteX18" fmla="*/ 1363980 w 1899285"/>
                  <a:gd name="connsiteY18" fmla="*/ 649605 h 950595"/>
                  <a:gd name="connsiteX19" fmla="*/ 1440180 w 1899285"/>
                  <a:gd name="connsiteY19" fmla="*/ 697230 h 950595"/>
                  <a:gd name="connsiteX20" fmla="*/ 1516380 w 1899285"/>
                  <a:gd name="connsiteY20" fmla="*/ 735330 h 950595"/>
                  <a:gd name="connsiteX21" fmla="*/ 1596390 w 1899285"/>
                  <a:gd name="connsiteY21" fmla="*/ 781050 h 950595"/>
                  <a:gd name="connsiteX22" fmla="*/ 1672590 w 1899285"/>
                  <a:gd name="connsiteY22" fmla="*/ 817245 h 950595"/>
                  <a:gd name="connsiteX23" fmla="*/ 1748790 w 1899285"/>
                  <a:gd name="connsiteY23" fmla="*/ 857250 h 950595"/>
                  <a:gd name="connsiteX24" fmla="*/ 1821180 w 1899285"/>
                  <a:gd name="connsiteY24" fmla="*/ 901065 h 950595"/>
                  <a:gd name="connsiteX25" fmla="*/ 1899285 w 1899285"/>
                  <a:gd name="connsiteY25" fmla="*/ 950595 h 95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99285" h="950595">
                    <a:moveTo>
                      <a:pt x="0" y="0"/>
                    </a:moveTo>
                    <a:cubicBezTo>
                      <a:pt x="24606" y="9525"/>
                      <a:pt x="49213" y="19050"/>
                      <a:pt x="76200" y="28575"/>
                    </a:cubicBezTo>
                    <a:cubicBezTo>
                      <a:pt x="103187" y="38100"/>
                      <a:pt x="134938" y="46673"/>
                      <a:pt x="161925" y="57150"/>
                    </a:cubicBezTo>
                    <a:cubicBezTo>
                      <a:pt x="188912" y="67627"/>
                      <a:pt x="213995" y="80328"/>
                      <a:pt x="238125" y="91440"/>
                    </a:cubicBezTo>
                    <a:cubicBezTo>
                      <a:pt x="262255" y="102553"/>
                      <a:pt x="282575" y="113983"/>
                      <a:pt x="306705" y="123825"/>
                    </a:cubicBezTo>
                    <a:cubicBezTo>
                      <a:pt x="330835" y="133667"/>
                      <a:pt x="357505" y="140335"/>
                      <a:pt x="382905" y="150495"/>
                    </a:cubicBezTo>
                    <a:cubicBezTo>
                      <a:pt x="408305" y="160655"/>
                      <a:pt x="434023" y="172085"/>
                      <a:pt x="459105" y="184785"/>
                    </a:cubicBezTo>
                    <a:cubicBezTo>
                      <a:pt x="484187" y="197485"/>
                      <a:pt x="508318" y="213678"/>
                      <a:pt x="533400" y="226695"/>
                    </a:cubicBezTo>
                    <a:cubicBezTo>
                      <a:pt x="558482" y="239712"/>
                      <a:pt x="585470" y="250190"/>
                      <a:pt x="609600" y="262890"/>
                    </a:cubicBezTo>
                    <a:cubicBezTo>
                      <a:pt x="633730" y="275590"/>
                      <a:pt x="652780" y="289560"/>
                      <a:pt x="678180" y="302895"/>
                    </a:cubicBezTo>
                    <a:cubicBezTo>
                      <a:pt x="703580" y="316230"/>
                      <a:pt x="735648" y="329565"/>
                      <a:pt x="762000" y="342900"/>
                    </a:cubicBezTo>
                    <a:cubicBezTo>
                      <a:pt x="788352" y="356235"/>
                      <a:pt x="836295" y="382905"/>
                      <a:pt x="836295" y="382905"/>
                    </a:cubicBezTo>
                    <a:cubicBezTo>
                      <a:pt x="861060" y="396240"/>
                      <a:pt x="884872" y="410527"/>
                      <a:pt x="910590" y="422910"/>
                    </a:cubicBezTo>
                    <a:cubicBezTo>
                      <a:pt x="936308" y="435293"/>
                      <a:pt x="965200" y="444500"/>
                      <a:pt x="990600" y="457200"/>
                    </a:cubicBezTo>
                    <a:cubicBezTo>
                      <a:pt x="1016000" y="469900"/>
                      <a:pt x="1038543" y="485458"/>
                      <a:pt x="1062990" y="499110"/>
                    </a:cubicBezTo>
                    <a:cubicBezTo>
                      <a:pt x="1087437" y="512762"/>
                      <a:pt x="1137285" y="539115"/>
                      <a:pt x="1137285" y="539115"/>
                    </a:cubicBezTo>
                    <a:cubicBezTo>
                      <a:pt x="1163320" y="553085"/>
                      <a:pt x="1194117" y="570547"/>
                      <a:pt x="1219200" y="582930"/>
                    </a:cubicBezTo>
                    <a:cubicBezTo>
                      <a:pt x="1244283" y="595313"/>
                      <a:pt x="1263650" y="602298"/>
                      <a:pt x="1287780" y="613410"/>
                    </a:cubicBezTo>
                    <a:cubicBezTo>
                      <a:pt x="1311910" y="624523"/>
                      <a:pt x="1338580" y="635635"/>
                      <a:pt x="1363980" y="649605"/>
                    </a:cubicBezTo>
                    <a:cubicBezTo>
                      <a:pt x="1389380" y="663575"/>
                      <a:pt x="1414780" y="682943"/>
                      <a:pt x="1440180" y="697230"/>
                    </a:cubicBezTo>
                    <a:cubicBezTo>
                      <a:pt x="1465580" y="711517"/>
                      <a:pt x="1490345" y="721360"/>
                      <a:pt x="1516380" y="735330"/>
                    </a:cubicBezTo>
                    <a:cubicBezTo>
                      <a:pt x="1542415" y="749300"/>
                      <a:pt x="1570355" y="767398"/>
                      <a:pt x="1596390" y="781050"/>
                    </a:cubicBezTo>
                    <a:cubicBezTo>
                      <a:pt x="1622425" y="794702"/>
                      <a:pt x="1647190" y="804545"/>
                      <a:pt x="1672590" y="817245"/>
                    </a:cubicBezTo>
                    <a:cubicBezTo>
                      <a:pt x="1697990" y="829945"/>
                      <a:pt x="1724025" y="843280"/>
                      <a:pt x="1748790" y="857250"/>
                    </a:cubicBezTo>
                    <a:cubicBezTo>
                      <a:pt x="1773555" y="871220"/>
                      <a:pt x="1796098" y="885508"/>
                      <a:pt x="1821180" y="901065"/>
                    </a:cubicBezTo>
                    <a:cubicBezTo>
                      <a:pt x="1846262" y="916622"/>
                      <a:pt x="1872773" y="933608"/>
                      <a:pt x="1899285" y="950595"/>
                    </a:cubicBezTo>
                  </a:path>
                </a:pathLst>
              </a:cu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09" name="Ellipse 159">
                <a:extLst>
                  <a:ext uri="{FF2B5EF4-FFF2-40B4-BE49-F238E27FC236}">
                    <a16:creationId xmlns:a16="http://schemas.microsoft.com/office/drawing/2014/main" id="{7FD8A6F9-01C4-49B0-BC80-ECDD786CA1CE}"/>
                  </a:ext>
                </a:extLst>
              </p:cNvPr>
              <p:cNvSpPr/>
              <p:nvPr/>
            </p:nvSpPr>
            <p:spPr>
              <a:xfrm>
                <a:off x="6801017" y="4119769"/>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10" name="Ellipse 160">
                <a:extLst>
                  <a:ext uri="{FF2B5EF4-FFF2-40B4-BE49-F238E27FC236}">
                    <a16:creationId xmlns:a16="http://schemas.microsoft.com/office/drawing/2014/main" id="{2AD828AD-C3D9-4BF7-A334-A54166DEA9B6}"/>
                  </a:ext>
                </a:extLst>
              </p:cNvPr>
              <p:cNvSpPr/>
              <p:nvPr/>
            </p:nvSpPr>
            <p:spPr>
              <a:xfrm>
                <a:off x="6950269" y="4186408"/>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11" name="Ellipse 161">
                <a:extLst>
                  <a:ext uri="{FF2B5EF4-FFF2-40B4-BE49-F238E27FC236}">
                    <a16:creationId xmlns:a16="http://schemas.microsoft.com/office/drawing/2014/main" id="{0FF0C7DA-143D-4BCA-810B-30D9B6394BC8}"/>
                  </a:ext>
                </a:extLst>
              </p:cNvPr>
              <p:cNvSpPr/>
              <p:nvPr/>
            </p:nvSpPr>
            <p:spPr>
              <a:xfrm>
                <a:off x="7179334" y="4267687"/>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12" name="Ellipse 162">
                <a:extLst>
                  <a:ext uri="{FF2B5EF4-FFF2-40B4-BE49-F238E27FC236}">
                    <a16:creationId xmlns:a16="http://schemas.microsoft.com/office/drawing/2014/main" id="{19E4A08C-5DF9-44C3-9FF4-9A5B0108CE6F}"/>
                  </a:ext>
                </a:extLst>
              </p:cNvPr>
              <p:cNvSpPr/>
              <p:nvPr/>
            </p:nvSpPr>
            <p:spPr>
              <a:xfrm>
                <a:off x="8238101" y="4814038"/>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13" name="Ellipse 163">
                <a:extLst>
                  <a:ext uri="{FF2B5EF4-FFF2-40B4-BE49-F238E27FC236}">
                    <a16:creationId xmlns:a16="http://schemas.microsoft.com/office/drawing/2014/main" id="{29203C80-27CF-4DA0-8CEB-859BFE5B9491}"/>
                  </a:ext>
                </a:extLst>
              </p:cNvPr>
              <p:cNvSpPr/>
              <p:nvPr/>
            </p:nvSpPr>
            <p:spPr>
              <a:xfrm>
                <a:off x="8546798" y="4973139"/>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14" name="Ellipse 164">
                <a:extLst>
                  <a:ext uri="{FF2B5EF4-FFF2-40B4-BE49-F238E27FC236}">
                    <a16:creationId xmlns:a16="http://schemas.microsoft.com/office/drawing/2014/main" id="{8FD0FDC6-65E3-49B6-BB85-6A9CAB01487E}"/>
                  </a:ext>
                </a:extLst>
              </p:cNvPr>
              <p:cNvSpPr/>
              <p:nvPr/>
            </p:nvSpPr>
            <p:spPr>
              <a:xfrm>
                <a:off x="6878269" y="4132953"/>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15" name="Ellipse 165">
                <a:extLst>
                  <a:ext uri="{FF2B5EF4-FFF2-40B4-BE49-F238E27FC236}">
                    <a16:creationId xmlns:a16="http://schemas.microsoft.com/office/drawing/2014/main" id="{B6809159-3E36-4838-A543-13CCB05C4DEB}"/>
                  </a:ext>
                </a:extLst>
              </p:cNvPr>
              <p:cNvSpPr/>
              <p:nvPr/>
            </p:nvSpPr>
            <p:spPr>
              <a:xfrm>
                <a:off x="7102692" y="4237988"/>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16" name="Ellipse 166">
                <a:extLst>
                  <a:ext uri="{FF2B5EF4-FFF2-40B4-BE49-F238E27FC236}">
                    <a16:creationId xmlns:a16="http://schemas.microsoft.com/office/drawing/2014/main" id="{F574E915-D0D2-45DA-A3C9-B5F946295AF6}"/>
                  </a:ext>
                </a:extLst>
              </p:cNvPr>
              <p:cNvSpPr/>
              <p:nvPr/>
            </p:nvSpPr>
            <p:spPr>
              <a:xfrm>
                <a:off x="8012146" y="4705051"/>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17" name="Ellipse 167">
                <a:extLst>
                  <a:ext uri="{FF2B5EF4-FFF2-40B4-BE49-F238E27FC236}">
                    <a16:creationId xmlns:a16="http://schemas.microsoft.com/office/drawing/2014/main" id="{4840922D-B89E-4F9E-B761-FC2511C2B4D1}"/>
                  </a:ext>
                </a:extLst>
              </p:cNvPr>
              <p:cNvSpPr/>
              <p:nvPr/>
            </p:nvSpPr>
            <p:spPr>
              <a:xfrm>
                <a:off x="8316217" y="4854912"/>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18" name="Ellipse 168">
                <a:extLst>
                  <a:ext uri="{FF2B5EF4-FFF2-40B4-BE49-F238E27FC236}">
                    <a16:creationId xmlns:a16="http://schemas.microsoft.com/office/drawing/2014/main" id="{FE1F075F-4758-4CF1-B447-4EE433A50C01}"/>
                  </a:ext>
                </a:extLst>
              </p:cNvPr>
              <p:cNvSpPr/>
              <p:nvPr/>
            </p:nvSpPr>
            <p:spPr>
              <a:xfrm>
                <a:off x="7712384" y="4549913"/>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19" name="Ellipse 169">
                <a:extLst>
                  <a:ext uri="{FF2B5EF4-FFF2-40B4-BE49-F238E27FC236}">
                    <a16:creationId xmlns:a16="http://schemas.microsoft.com/office/drawing/2014/main" id="{058FF16C-DFCC-498B-82B5-8A4D4FD4A9AA}"/>
                  </a:ext>
                </a:extLst>
              </p:cNvPr>
              <p:cNvSpPr/>
              <p:nvPr/>
            </p:nvSpPr>
            <p:spPr>
              <a:xfrm>
                <a:off x="7026923" y="4213700"/>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20" name="Ellipse 170">
                <a:extLst>
                  <a:ext uri="{FF2B5EF4-FFF2-40B4-BE49-F238E27FC236}">
                    <a16:creationId xmlns:a16="http://schemas.microsoft.com/office/drawing/2014/main" id="{D2D390E3-2558-4858-9069-9F48C4AE2F6C}"/>
                  </a:ext>
                </a:extLst>
              </p:cNvPr>
              <p:cNvSpPr/>
              <p:nvPr/>
            </p:nvSpPr>
            <p:spPr>
              <a:xfrm>
                <a:off x="7327847" y="4341659"/>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21" name="Ellipse 171">
                <a:extLst>
                  <a:ext uri="{FF2B5EF4-FFF2-40B4-BE49-F238E27FC236}">
                    <a16:creationId xmlns:a16="http://schemas.microsoft.com/office/drawing/2014/main" id="{18AD5B66-7259-40CA-BAC9-9C0B4B256ABE}"/>
                  </a:ext>
                </a:extLst>
              </p:cNvPr>
              <p:cNvSpPr/>
              <p:nvPr/>
            </p:nvSpPr>
            <p:spPr>
              <a:xfrm>
                <a:off x="7484987" y="4419499"/>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22" name="Ellipse 172">
                <a:extLst>
                  <a:ext uri="{FF2B5EF4-FFF2-40B4-BE49-F238E27FC236}">
                    <a16:creationId xmlns:a16="http://schemas.microsoft.com/office/drawing/2014/main" id="{942F9309-CE0A-4062-94B8-3975C5B164FF}"/>
                  </a:ext>
                </a:extLst>
              </p:cNvPr>
              <p:cNvSpPr/>
              <p:nvPr/>
            </p:nvSpPr>
            <p:spPr>
              <a:xfrm>
                <a:off x="7635680" y="4508304"/>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23" name="Ellipse 173">
                <a:extLst>
                  <a:ext uri="{FF2B5EF4-FFF2-40B4-BE49-F238E27FC236}">
                    <a16:creationId xmlns:a16="http://schemas.microsoft.com/office/drawing/2014/main" id="{0DBC07EC-4FD8-43A7-9BB6-488F85237EC9}"/>
                  </a:ext>
                </a:extLst>
              </p:cNvPr>
              <p:cNvSpPr/>
              <p:nvPr/>
            </p:nvSpPr>
            <p:spPr>
              <a:xfrm>
                <a:off x="7865530" y="4620267"/>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24" name="Ellipse 174">
                <a:extLst>
                  <a:ext uri="{FF2B5EF4-FFF2-40B4-BE49-F238E27FC236}">
                    <a16:creationId xmlns:a16="http://schemas.microsoft.com/office/drawing/2014/main" id="{2F43C12A-E8C7-45EA-BF35-2C70593F529C}"/>
                  </a:ext>
                </a:extLst>
              </p:cNvPr>
              <p:cNvSpPr/>
              <p:nvPr/>
            </p:nvSpPr>
            <p:spPr>
              <a:xfrm>
                <a:off x="7255976" y="4295979"/>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25" name="Ellipse 175">
                <a:extLst>
                  <a:ext uri="{FF2B5EF4-FFF2-40B4-BE49-F238E27FC236}">
                    <a16:creationId xmlns:a16="http://schemas.microsoft.com/office/drawing/2014/main" id="{D1A93E57-20C6-404E-AFE2-F4C4BEDACC27}"/>
                  </a:ext>
                </a:extLst>
              </p:cNvPr>
              <p:cNvSpPr/>
              <p:nvPr/>
            </p:nvSpPr>
            <p:spPr>
              <a:xfrm>
                <a:off x="7407055" y="4370115"/>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26" name="Ellipse 176">
                <a:extLst>
                  <a:ext uri="{FF2B5EF4-FFF2-40B4-BE49-F238E27FC236}">
                    <a16:creationId xmlns:a16="http://schemas.microsoft.com/office/drawing/2014/main" id="{031E5A06-67B2-415B-890A-89F94FBC5D86}"/>
                  </a:ext>
                </a:extLst>
              </p:cNvPr>
              <p:cNvSpPr/>
              <p:nvPr/>
            </p:nvSpPr>
            <p:spPr>
              <a:xfrm>
                <a:off x="7563534" y="4460427"/>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27" name="Ellipse 177">
                <a:extLst>
                  <a:ext uri="{FF2B5EF4-FFF2-40B4-BE49-F238E27FC236}">
                    <a16:creationId xmlns:a16="http://schemas.microsoft.com/office/drawing/2014/main" id="{3AAD4D6F-3355-4DB3-B303-EE249BDD24D6}"/>
                  </a:ext>
                </a:extLst>
              </p:cNvPr>
              <p:cNvSpPr/>
              <p:nvPr/>
            </p:nvSpPr>
            <p:spPr>
              <a:xfrm>
                <a:off x="7785498" y="4575099"/>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28" name="Ellipse 178">
                <a:extLst>
                  <a:ext uri="{FF2B5EF4-FFF2-40B4-BE49-F238E27FC236}">
                    <a16:creationId xmlns:a16="http://schemas.microsoft.com/office/drawing/2014/main" id="{9867A052-CE91-483A-9468-8033D2B2E3B5}"/>
                  </a:ext>
                </a:extLst>
              </p:cNvPr>
              <p:cNvSpPr/>
              <p:nvPr/>
            </p:nvSpPr>
            <p:spPr>
              <a:xfrm>
                <a:off x="7943770" y="4667783"/>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29" name="Ellipse 179">
                <a:extLst>
                  <a:ext uri="{FF2B5EF4-FFF2-40B4-BE49-F238E27FC236}">
                    <a16:creationId xmlns:a16="http://schemas.microsoft.com/office/drawing/2014/main" id="{801F6C56-FFE9-4EFB-8BE5-48A3AB740B96}"/>
                  </a:ext>
                </a:extLst>
              </p:cNvPr>
              <p:cNvSpPr/>
              <p:nvPr/>
            </p:nvSpPr>
            <p:spPr>
              <a:xfrm>
                <a:off x="8700640" y="5077503"/>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30" name="Ellipse 180">
                <a:extLst>
                  <a:ext uri="{FF2B5EF4-FFF2-40B4-BE49-F238E27FC236}">
                    <a16:creationId xmlns:a16="http://schemas.microsoft.com/office/drawing/2014/main" id="{0992F4AA-3F84-4659-B04B-01884A18B21C}"/>
                  </a:ext>
                </a:extLst>
              </p:cNvPr>
              <p:cNvSpPr/>
              <p:nvPr/>
            </p:nvSpPr>
            <p:spPr>
              <a:xfrm>
                <a:off x="8163549" y="4763610"/>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31" name="Ellipse 181">
                <a:extLst>
                  <a:ext uri="{FF2B5EF4-FFF2-40B4-BE49-F238E27FC236}">
                    <a16:creationId xmlns:a16="http://schemas.microsoft.com/office/drawing/2014/main" id="{B5081D69-588A-4B8A-B0AA-A9F05641464D}"/>
                  </a:ext>
                </a:extLst>
              </p:cNvPr>
              <p:cNvSpPr/>
              <p:nvPr/>
            </p:nvSpPr>
            <p:spPr>
              <a:xfrm>
                <a:off x="8468296" y="4932874"/>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32" name="Ellipse 182">
                <a:extLst>
                  <a:ext uri="{FF2B5EF4-FFF2-40B4-BE49-F238E27FC236}">
                    <a16:creationId xmlns:a16="http://schemas.microsoft.com/office/drawing/2014/main" id="{E9EF96A4-ABC0-46AF-A838-0F7E365E4D39}"/>
                  </a:ext>
                </a:extLst>
              </p:cNvPr>
              <p:cNvSpPr/>
              <p:nvPr/>
            </p:nvSpPr>
            <p:spPr>
              <a:xfrm>
                <a:off x="8092085" y="4734551"/>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33" name="Ellipse 183">
                <a:extLst>
                  <a:ext uri="{FF2B5EF4-FFF2-40B4-BE49-F238E27FC236}">
                    <a16:creationId xmlns:a16="http://schemas.microsoft.com/office/drawing/2014/main" id="{93C4D61F-7F86-4547-BA74-1913BD89E347}"/>
                  </a:ext>
                </a:extLst>
              </p:cNvPr>
              <p:cNvSpPr/>
              <p:nvPr/>
            </p:nvSpPr>
            <p:spPr>
              <a:xfrm>
                <a:off x="8389794" y="4899178"/>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34" name="Ellipse 184">
                <a:extLst>
                  <a:ext uri="{FF2B5EF4-FFF2-40B4-BE49-F238E27FC236}">
                    <a16:creationId xmlns:a16="http://schemas.microsoft.com/office/drawing/2014/main" id="{3EAABBDA-DE50-49B8-8DFC-4A81B1DEE7AF}"/>
                  </a:ext>
                </a:extLst>
              </p:cNvPr>
              <p:cNvSpPr/>
              <p:nvPr/>
            </p:nvSpPr>
            <p:spPr>
              <a:xfrm>
                <a:off x="8623604" y="5017204"/>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grpSp>
      </p:grpSp>
      <p:grpSp>
        <p:nvGrpSpPr>
          <p:cNvPr id="159" name="Groupe 251">
            <a:extLst>
              <a:ext uri="{FF2B5EF4-FFF2-40B4-BE49-F238E27FC236}">
                <a16:creationId xmlns:a16="http://schemas.microsoft.com/office/drawing/2014/main" id="{B5F1F104-BA80-4BFF-89DE-F782D23D8972}"/>
              </a:ext>
            </a:extLst>
          </p:cNvPr>
          <p:cNvGrpSpPr/>
          <p:nvPr/>
        </p:nvGrpSpPr>
        <p:grpSpPr>
          <a:xfrm>
            <a:off x="8680765" y="3933056"/>
            <a:ext cx="3391825" cy="2711772"/>
            <a:chOff x="8931077" y="3528341"/>
            <a:chExt cx="2575465" cy="2058337"/>
          </a:xfrm>
        </p:grpSpPr>
        <p:sp>
          <p:nvSpPr>
            <p:cNvPr id="160" name="ZoneTexte 189">
              <a:extLst>
                <a:ext uri="{FF2B5EF4-FFF2-40B4-BE49-F238E27FC236}">
                  <a16:creationId xmlns:a16="http://schemas.microsoft.com/office/drawing/2014/main" id="{2C875275-365B-49E2-91E0-FE62E3DC75D8}"/>
                </a:ext>
              </a:extLst>
            </p:cNvPr>
            <p:cNvSpPr txBox="1"/>
            <p:nvPr/>
          </p:nvSpPr>
          <p:spPr>
            <a:xfrm>
              <a:off x="9338019" y="3528341"/>
              <a:ext cx="110608" cy="184666"/>
            </a:xfrm>
            <a:prstGeom prst="rect">
              <a:avLst/>
            </a:prstGeom>
            <a:noFill/>
          </p:spPr>
          <p:txBody>
            <a:bodyPr wrap="none" lIns="0" tIns="0" rIns="0" bIns="0" rtlCol="0">
              <a:spAutoFit/>
            </a:bodyPr>
            <a:lstStyle/>
            <a:p>
              <a:pPr algn="ctr"/>
              <a:r>
                <a:rPr lang="en-CA" sz="1200" b="1" dirty="0">
                  <a:solidFill>
                    <a:schemeClr val="tx1">
                      <a:lumMod val="75000"/>
                      <a:lumOff val="25000"/>
                    </a:schemeClr>
                  </a:solidFill>
                </a:rPr>
                <a:t>D</a:t>
              </a:r>
            </a:p>
          </p:txBody>
        </p:sp>
        <p:sp>
          <p:nvSpPr>
            <p:cNvPr id="161" name="ZoneTexte 190">
              <a:extLst>
                <a:ext uri="{FF2B5EF4-FFF2-40B4-BE49-F238E27FC236}">
                  <a16:creationId xmlns:a16="http://schemas.microsoft.com/office/drawing/2014/main" id="{D6093903-CA9B-4342-9590-7186620DA3B2}"/>
                </a:ext>
              </a:extLst>
            </p:cNvPr>
            <p:cNvSpPr txBox="1"/>
            <p:nvPr/>
          </p:nvSpPr>
          <p:spPr>
            <a:xfrm rot="16200000">
              <a:off x="8399746" y="4338886"/>
              <a:ext cx="1367362" cy="304699"/>
            </a:xfrm>
            <a:prstGeom prst="rect">
              <a:avLst/>
            </a:prstGeom>
            <a:noFill/>
          </p:spPr>
          <p:txBody>
            <a:bodyPr wrap="none" lIns="0" tIns="0" rIns="0" bIns="0" rtlCol="0">
              <a:spAutoFit/>
            </a:bodyPr>
            <a:lstStyle/>
            <a:p>
              <a:pPr algn="ctr">
                <a:lnSpc>
                  <a:spcPct val="90000"/>
                </a:lnSpc>
              </a:pPr>
              <a:r>
                <a:rPr lang="en-CA" sz="1100" b="1" dirty="0">
                  <a:solidFill>
                    <a:schemeClr val="tx1">
                      <a:lumMod val="75000"/>
                      <a:lumOff val="25000"/>
                    </a:schemeClr>
                  </a:solidFill>
                </a:rPr>
                <a:t>Difference in</a:t>
              </a:r>
              <a:br>
                <a:rPr lang="en-CA" sz="1100" b="1" dirty="0">
                  <a:solidFill>
                    <a:schemeClr val="tx1">
                      <a:lumMod val="75000"/>
                      <a:lumOff val="25000"/>
                    </a:schemeClr>
                  </a:solidFill>
                </a:rPr>
              </a:br>
              <a:r>
                <a:rPr lang="en-CA" sz="1100" b="1" dirty="0">
                  <a:solidFill>
                    <a:schemeClr val="tx1">
                      <a:lumMod val="75000"/>
                      <a:lumOff val="25000"/>
                    </a:schemeClr>
                  </a:solidFill>
                </a:rPr>
                <a:t>overall survival (yrs)</a:t>
              </a:r>
            </a:p>
          </p:txBody>
        </p:sp>
        <p:sp>
          <p:nvSpPr>
            <p:cNvPr id="162" name="ZoneTexte 191">
              <a:extLst>
                <a:ext uri="{FF2B5EF4-FFF2-40B4-BE49-F238E27FC236}">
                  <a16:creationId xmlns:a16="http://schemas.microsoft.com/office/drawing/2014/main" id="{02A1E9BE-1F4F-4CDD-A9FF-649DF1C52438}"/>
                </a:ext>
              </a:extLst>
            </p:cNvPr>
            <p:cNvSpPr txBox="1"/>
            <p:nvPr/>
          </p:nvSpPr>
          <p:spPr>
            <a:xfrm>
              <a:off x="10170675" y="5417401"/>
              <a:ext cx="610745" cy="169277"/>
            </a:xfrm>
            <a:prstGeom prst="rect">
              <a:avLst/>
            </a:prstGeom>
            <a:noFill/>
          </p:spPr>
          <p:txBody>
            <a:bodyPr wrap="none" lIns="0" tIns="0" rIns="0" bIns="0" rtlCol="0">
              <a:spAutoFit/>
            </a:bodyPr>
            <a:lstStyle/>
            <a:p>
              <a:pPr algn="ctr"/>
              <a:r>
                <a:rPr lang="en-CA" sz="1100" b="1" dirty="0">
                  <a:solidFill>
                    <a:schemeClr val="tx1">
                      <a:lumMod val="75000"/>
                      <a:lumOff val="25000"/>
                    </a:schemeClr>
                  </a:solidFill>
                </a:rPr>
                <a:t>Age (yrs)</a:t>
              </a:r>
            </a:p>
          </p:txBody>
        </p:sp>
        <p:sp>
          <p:nvSpPr>
            <p:cNvPr id="163" name="Forme libre 192">
              <a:extLst>
                <a:ext uri="{FF2B5EF4-FFF2-40B4-BE49-F238E27FC236}">
                  <a16:creationId xmlns:a16="http://schemas.microsoft.com/office/drawing/2014/main" id="{9773A841-BAD3-4797-A8D5-1AA081BD3371}"/>
                </a:ext>
              </a:extLst>
            </p:cNvPr>
            <p:cNvSpPr/>
            <p:nvPr/>
          </p:nvSpPr>
          <p:spPr>
            <a:xfrm>
              <a:off x="9519109" y="3882210"/>
              <a:ext cx="1904594" cy="1210697"/>
            </a:xfrm>
            <a:custGeom>
              <a:avLst/>
              <a:gdLst>
                <a:gd name="connsiteX0" fmla="*/ 26038 w 1967864"/>
                <a:gd name="connsiteY0" fmla="*/ 23081 h 1492541"/>
                <a:gd name="connsiteX1" fmla="*/ 390369 w 1967864"/>
                <a:gd name="connsiteY1" fmla="*/ 242156 h 1492541"/>
                <a:gd name="connsiteX2" fmla="*/ 880907 w 1967864"/>
                <a:gd name="connsiteY2" fmla="*/ 573150 h 1492541"/>
                <a:gd name="connsiteX3" fmla="*/ 1507176 w 1967864"/>
                <a:gd name="connsiteY3" fmla="*/ 999394 h 1492541"/>
                <a:gd name="connsiteX4" fmla="*/ 1911988 w 1967864"/>
                <a:gd name="connsiteY4" fmla="*/ 1294669 h 1492541"/>
                <a:gd name="connsiteX5" fmla="*/ 1923894 w 1967864"/>
                <a:gd name="connsiteY5" fmla="*/ 1492312 h 1492541"/>
                <a:gd name="connsiteX6" fmla="*/ 1533369 w 1967864"/>
                <a:gd name="connsiteY6" fmla="*/ 1337531 h 1492541"/>
                <a:gd name="connsiteX7" fmla="*/ 985682 w 1967864"/>
                <a:gd name="connsiteY7" fmla="*/ 1125600 h 1492541"/>
                <a:gd name="connsiteX8" fmla="*/ 387988 w 1967864"/>
                <a:gd name="connsiteY8" fmla="*/ 913669 h 1492541"/>
                <a:gd name="connsiteX9" fmla="*/ 28419 w 1967864"/>
                <a:gd name="connsiteY9" fmla="*/ 808894 h 1492541"/>
                <a:gd name="connsiteX10" fmla="*/ 28419 w 1967864"/>
                <a:gd name="connsiteY10" fmla="*/ 811275 h 1492541"/>
                <a:gd name="connsiteX11" fmla="*/ 26038 w 1967864"/>
                <a:gd name="connsiteY11" fmla="*/ 23081 h 1492541"/>
                <a:gd name="connsiteX0" fmla="*/ 26038 w 1967864"/>
                <a:gd name="connsiteY0" fmla="*/ 23081 h 1492541"/>
                <a:gd name="connsiteX1" fmla="*/ 390369 w 1967864"/>
                <a:gd name="connsiteY1" fmla="*/ 242156 h 1492541"/>
                <a:gd name="connsiteX2" fmla="*/ 880907 w 1967864"/>
                <a:gd name="connsiteY2" fmla="*/ 573150 h 1492541"/>
                <a:gd name="connsiteX3" fmla="*/ 1507176 w 1967864"/>
                <a:gd name="connsiteY3" fmla="*/ 999394 h 1492541"/>
                <a:gd name="connsiteX4" fmla="*/ 1911988 w 1967864"/>
                <a:gd name="connsiteY4" fmla="*/ 1294669 h 1492541"/>
                <a:gd name="connsiteX5" fmla="*/ 1923894 w 1967864"/>
                <a:gd name="connsiteY5" fmla="*/ 1492312 h 1492541"/>
                <a:gd name="connsiteX6" fmla="*/ 1533369 w 1967864"/>
                <a:gd name="connsiteY6" fmla="*/ 1337531 h 1492541"/>
                <a:gd name="connsiteX7" fmla="*/ 985682 w 1967864"/>
                <a:gd name="connsiteY7" fmla="*/ 1125600 h 1492541"/>
                <a:gd name="connsiteX8" fmla="*/ 387988 w 1967864"/>
                <a:gd name="connsiteY8" fmla="*/ 913669 h 1492541"/>
                <a:gd name="connsiteX9" fmla="*/ 28419 w 1967864"/>
                <a:gd name="connsiteY9" fmla="*/ 808894 h 1492541"/>
                <a:gd name="connsiteX10" fmla="*/ 28419 w 1967864"/>
                <a:gd name="connsiteY10" fmla="*/ 811275 h 1492541"/>
                <a:gd name="connsiteX11" fmla="*/ 26038 w 1967864"/>
                <a:gd name="connsiteY11" fmla="*/ 23081 h 1492541"/>
                <a:gd name="connsiteX0" fmla="*/ 24431 w 1966257"/>
                <a:gd name="connsiteY0" fmla="*/ 23081 h 1492541"/>
                <a:gd name="connsiteX1" fmla="*/ 388762 w 1966257"/>
                <a:gd name="connsiteY1" fmla="*/ 242156 h 1492541"/>
                <a:gd name="connsiteX2" fmla="*/ 879300 w 1966257"/>
                <a:gd name="connsiteY2" fmla="*/ 573150 h 1492541"/>
                <a:gd name="connsiteX3" fmla="*/ 1505569 w 1966257"/>
                <a:gd name="connsiteY3" fmla="*/ 999394 h 1492541"/>
                <a:gd name="connsiteX4" fmla="*/ 1910381 w 1966257"/>
                <a:gd name="connsiteY4" fmla="*/ 1294669 h 1492541"/>
                <a:gd name="connsiteX5" fmla="*/ 1922287 w 1966257"/>
                <a:gd name="connsiteY5" fmla="*/ 1492312 h 1492541"/>
                <a:gd name="connsiteX6" fmla="*/ 1531762 w 1966257"/>
                <a:gd name="connsiteY6" fmla="*/ 1337531 h 1492541"/>
                <a:gd name="connsiteX7" fmla="*/ 984075 w 1966257"/>
                <a:gd name="connsiteY7" fmla="*/ 1125600 h 1492541"/>
                <a:gd name="connsiteX8" fmla="*/ 386381 w 1966257"/>
                <a:gd name="connsiteY8" fmla="*/ 913669 h 1492541"/>
                <a:gd name="connsiteX9" fmla="*/ 26812 w 1966257"/>
                <a:gd name="connsiteY9" fmla="*/ 808894 h 1492541"/>
                <a:gd name="connsiteX10" fmla="*/ 26812 w 1966257"/>
                <a:gd name="connsiteY10" fmla="*/ 811275 h 1492541"/>
                <a:gd name="connsiteX11" fmla="*/ 24431 w 1966257"/>
                <a:gd name="connsiteY11" fmla="*/ 23081 h 1492541"/>
                <a:gd name="connsiteX0" fmla="*/ 24431 w 1966257"/>
                <a:gd name="connsiteY0" fmla="*/ 0 h 1469460"/>
                <a:gd name="connsiteX1" fmla="*/ 388762 w 1966257"/>
                <a:gd name="connsiteY1" fmla="*/ 219075 h 1469460"/>
                <a:gd name="connsiteX2" fmla="*/ 879300 w 1966257"/>
                <a:gd name="connsiteY2" fmla="*/ 550069 h 1469460"/>
                <a:gd name="connsiteX3" fmla="*/ 1505569 w 1966257"/>
                <a:gd name="connsiteY3" fmla="*/ 976313 h 1469460"/>
                <a:gd name="connsiteX4" fmla="*/ 1910381 w 1966257"/>
                <a:gd name="connsiteY4" fmla="*/ 1271588 h 1469460"/>
                <a:gd name="connsiteX5" fmla="*/ 1922287 w 1966257"/>
                <a:gd name="connsiteY5" fmla="*/ 1469231 h 1469460"/>
                <a:gd name="connsiteX6" fmla="*/ 1531762 w 1966257"/>
                <a:gd name="connsiteY6" fmla="*/ 1314450 h 1469460"/>
                <a:gd name="connsiteX7" fmla="*/ 984075 w 1966257"/>
                <a:gd name="connsiteY7" fmla="*/ 1102519 h 1469460"/>
                <a:gd name="connsiteX8" fmla="*/ 386381 w 1966257"/>
                <a:gd name="connsiteY8" fmla="*/ 890588 h 1469460"/>
                <a:gd name="connsiteX9" fmla="*/ 26812 w 1966257"/>
                <a:gd name="connsiteY9" fmla="*/ 785813 h 1469460"/>
                <a:gd name="connsiteX10" fmla="*/ 26812 w 1966257"/>
                <a:gd name="connsiteY10" fmla="*/ 788194 h 1469460"/>
                <a:gd name="connsiteX11" fmla="*/ 24431 w 1966257"/>
                <a:gd name="connsiteY11" fmla="*/ 0 h 1469460"/>
                <a:gd name="connsiteX0" fmla="*/ 24431 w 1922287"/>
                <a:gd name="connsiteY0" fmla="*/ 0 h 1469460"/>
                <a:gd name="connsiteX1" fmla="*/ 388762 w 1922287"/>
                <a:gd name="connsiteY1" fmla="*/ 219075 h 1469460"/>
                <a:gd name="connsiteX2" fmla="*/ 879300 w 1922287"/>
                <a:gd name="connsiteY2" fmla="*/ 550069 h 1469460"/>
                <a:gd name="connsiteX3" fmla="*/ 1505569 w 1922287"/>
                <a:gd name="connsiteY3" fmla="*/ 976313 h 1469460"/>
                <a:gd name="connsiteX4" fmla="*/ 1910381 w 1922287"/>
                <a:gd name="connsiteY4" fmla="*/ 1271588 h 1469460"/>
                <a:gd name="connsiteX5" fmla="*/ 1922287 w 1922287"/>
                <a:gd name="connsiteY5" fmla="*/ 1469231 h 1469460"/>
                <a:gd name="connsiteX6" fmla="*/ 1531762 w 1922287"/>
                <a:gd name="connsiteY6" fmla="*/ 1314450 h 1469460"/>
                <a:gd name="connsiteX7" fmla="*/ 984075 w 1922287"/>
                <a:gd name="connsiteY7" fmla="*/ 1102519 h 1469460"/>
                <a:gd name="connsiteX8" fmla="*/ 386381 w 1922287"/>
                <a:gd name="connsiteY8" fmla="*/ 890588 h 1469460"/>
                <a:gd name="connsiteX9" fmla="*/ 26812 w 1922287"/>
                <a:gd name="connsiteY9" fmla="*/ 785813 h 1469460"/>
                <a:gd name="connsiteX10" fmla="*/ 26812 w 1922287"/>
                <a:gd name="connsiteY10" fmla="*/ 788194 h 1469460"/>
                <a:gd name="connsiteX11" fmla="*/ 24431 w 1922287"/>
                <a:gd name="connsiteY11" fmla="*/ 0 h 1469460"/>
                <a:gd name="connsiteX0" fmla="*/ 24431 w 1983132"/>
                <a:gd name="connsiteY0" fmla="*/ 0 h 1477822"/>
                <a:gd name="connsiteX1" fmla="*/ 388762 w 1983132"/>
                <a:gd name="connsiteY1" fmla="*/ 219075 h 1477822"/>
                <a:gd name="connsiteX2" fmla="*/ 879300 w 1983132"/>
                <a:gd name="connsiteY2" fmla="*/ 550069 h 1477822"/>
                <a:gd name="connsiteX3" fmla="*/ 1505569 w 1983132"/>
                <a:gd name="connsiteY3" fmla="*/ 976313 h 1477822"/>
                <a:gd name="connsiteX4" fmla="*/ 1910381 w 1983132"/>
                <a:gd name="connsiteY4" fmla="*/ 1271588 h 1477822"/>
                <a:gd name="connsiteX5" fmla="*/ 1922287 w 1983132"/>
                <a:gd name="connsiteY5" fmla="*/ 1469231 h 1477822"/>
                <a:gd name="connsiteX6" fmla="*/ 1531762 w 1983132"/>
                <a:gd name="connsiteY6" fmla="*/ 1314450 h 1477822"/>
                <a:gd name="connsiteX7" fmla="*/ 984075 w 1983132"/>
                <a:gd name="connsiteY7" fmla="*/ 1102519 h 1477822"/>
                <a:gd name="connsiteX8" fmla="*/ 386381 w 1983132"/>
                <a:gd name="connsiteY8" fmla="*/ 890588 h 1477822"/>
                <a:gd name="connsiteX9" fmla="*/ 26812 w 1983132"/>
                <a:gd name="connsiteY9" fmla="*/ 785813 h 1477822"/>
                <a:gd name="connsiteX10" fmla="*/ 26812 w 1983132"/>
                <a:gd name="connsiteY10" fmla="*/ 788194 h 1477822"/>
                <a:gd name="connsiteX11" fmla="*/ 24431 w 1983132"/>
                <a:gd name="connsiteY11" fmla="*/ 0 h 1477822"/>
                <a:gd name="connsiteX0" fmla="*/ 10071 w 1968772"/>
                <a:gd name="connsiteY0" fmla="*/ 0 h 1477822"/>
                <a:gd name="connsiteX1" fmla="*/ 374402 w 1968772"/>
                <a:gd name="connsiteY1" fmla="*/ 219075 h 1477822"/>
                <a:gd name="connsiteX2" fmla="*/ 864940 w 1968772"/>
                <a:gd name="connsiteY2" fmla="*/ 550069 h 1477822"/>
                <a:gd name="connsiteX3" fmla="*/ 1491209 w 1968772"/>
                <a:gd name="connsiteY3" fmla="*/ 976313 h 1477822"/>
                <a:gd name="connsiteX4" fmla="*/ 1896021 w 1968772"/>
                <a:gd name="connsiteY4" fmla="*/ 1271588 h 1477822"/>
                <a:gd name="connsiteX5" fmla="*/ 1907927 w 1968772"/>
                <a:gd name="connsiteY5" fmla="*/ 1469231 h 1477822"/>
                <a:gd name="connsiteX6" fmla="*/ 1517402 w 1968772"/>
                <a:gd name="connsiteY6" fmla="*/ 1314450 h 1477822"/>
                <a:gd name="connsiteX7" fmla="*/ 969715 w 1968772"/>
                <a:gd name="connsiteY7" fmla="*/ 1102519 h 1477822"/>
                <a:gd name="connsiteX8" fmla="*/ 372021 w 1968772"/>
                <a:gd name="connsiteY8" fmla="*/ 890588 h 1477822"/>
                <a:gd name="connsiteX9" fmla="*/ 12452 w 1968772"/>
                <a:gd name="connsiteY9" fmla="*/ 785813 h 1477822"/>
                <a:gd name="connsiteX10" fmla="*/ 129133 w 1968772"/>
                <a:gd name="connsiteY10" fmla="*/ 878682 h 1477822"/>
                <a:gd name="connsiteX11" fmla="*/ 10071 w 1968772"/>
                <a:gd name="connsiteY11" fmla="*/ 0 h 1477822"/>
                <a:gd name="connsiteX0" fmla="*/ 44070 w 2002771"/>
                <a:gd name="connsiteY0" fmla="*/ 22942 h 1500764"/>
                <a:gd name="connsiteX1" fmla="*/ 408401 w 2002771"/>
                <a:gd name="connsiteY1" fmla="*/ 242017 h 1500764"/>
                <a:gd name="connsiteX2" fmla="*/ 898939 w 2002771"/>
                <a:gd name="connsiteY2" fmla="*/ 573011 h 1500764"/>
                <a:gd name="connsiteX3" fmla="*/ 1525208 w 2002771"/>
                <a:gd name="connsiteY3" fmla="*/ 999255 h 1500764"/>
                <a:gd name="connsiteX4" fmla="*/ 1930020 w 2002771"/>
                <a:gd name="connsiteY4" fmla="*/ 1294530 h 1500764"/>
                <a:gd name="connsiteX5" fmla="*/ 1941926 w 2002771"/>
                <a:gd name="connsiteY5" fmla="*/ 1492173 h 1500764"/>
                <a:gd name="connsiteX6" fmla="*/ 1551401 w 2002771"/>
                <a:gd name="connsiteY6" fmla="*/ 1337392 h 1500764"/>
                <a:gd name="connsiteX7" fmla="*/ 1003714 w 2002771"/>
                <a:gd name="connsiteY7" fmla="*/ 1125461 h 1500764"/>
                <a:gd name="connsiteX8" fmla="*/ 406020 w 2002771"/>
                <a:gd name="connsiteY8" fmla="*/ 913530 h 1500764"/>
                <a:gd name="connsiteX9" fmla="*/ 46451 w 2002771"/>
                <a:gd name="connsiteY9" fmla="*/ 808755 h 1500764"/>
                <a:gd name="connsiteX10" fmla="*/ 44070 w 2002771"/>
                <a:gd name="connsiteY10" fmla="*/ 22942 h 1500764"/>
                <a:gd name="connsiteX0" fmla="*/ 0 w 1958701"/>
                <a:gd name="connsiteY0" fmla="*/ 22942 h 1500764"/>
                <a:gd name="connsiteX1" fmla="*/ 364331 w 1958701"/>
                <a:gd name="connsiteY1" fmla="*/ 242017 h 1500764"/>
                <a:gd name="connsiteX2" fmla="*/ 854869 w 1958701"/>
                <a:gd name="connsiteY2" fmla="*/ 573011 h 1500764"/>
                <a:gd name="connsiteX3" fmla="*/ 1481138 w 1958701"/>
                <a:gd name="connsiteY3" fmla="*/ 999255 h 1500764"/>
                <a:gd name="connsiteX4" fmla="*/ 1885950 w 1958701"/>
                <a:gd name="connsiteY4" fmla="*/ 1294530 h 1500764"/>
                <a:gd name="connsiteX5" fmla="*/ 1897856 w 1958701"/>
                <a:gd name="connsiteY5" fmla="*/ 1492173 h 1500764"/>
                <a:gd name="connsiteX6" fmla="*/ 1507331 w 1958701"/>
                <a:gd name="connsiteY6" fmla="*/ 1337392 h 1500764"/>
                <a:gd name="connsiteX7" fmla="*/ 959644 w 1958701"/>
                <a:gd name="connsiteY7" fmla="*/ 1125461 h 1500764"/>
                <a:gd name="connsiteX8" fmla="*/ 361950 w 1958701"/>
                <a:gd name="connsiteY8" fmla="*/ 913530 h 1500764"/>
                <a:gd name="connsiteX9" fmla="*/ 2381 w 1958701"/>
                <a:gd name="connsiteY9" fmla="*/ 808755 h 1500764"/>
                <a:gd name="connsiteX10" fmla="*/ 0 w 1958701"/>
                <a:gd name="connsiteY10" fmla="*/ 22942 h 1500764"/>
                <a:gd name="connsiteX0" fmla="*/ 0 w 1958701"/>
                <a:gd name="connsiteY0" fmla="*/ 0 h 1477822"/>
                <a:gd name="connsiteX1" fmla="*/ 364331 w 1958701"/>
                <a:gd name="connsiteY1" fmla="*/ 219075 h 1477822"/>
                <a:gd name="connsiteX2" fmla="*/ 854869 w 1958701"/>
                <a:gd name="connsiteY2" fmla="*/ 550069 h 1477822"/>
                <a:gd name="connsiteX3" fmla="*/ 1481138 w 1958701"/>
                <a:gd name="connsiteY3" fmla="*/ 976313 h 1477822"/>
                <a:gd name="connsiteX4" fmla="*/ 1885950 w 1958701"/>
                <a:gd name="connsiteY4" fmla="*/ 1271588 h 1477822"/>
                <a:gd name="connsiteX5" fmla="*/ 1897856 w 1958701"/>
                <a:gd name="connsiteY5" fmla="*/ 1469231 h 1477822"/>
                <a:gd name="connsiteX6" fmla="*/ 1507331 w 1958701"/>
                <a:gd name="connsiteY6" fmla="*/ 1314450 h 1477822"/>
                <a:gd name="connsiteX7" fmla="*/ 959644 w 1958701"/>
                <a:gd name="connsiteY7" fmla="*/ 1102519 h 1477822"/>
                <a:gd name="connsiteX8" fmla="*/ 361950 w 1958701"/>
                <a:gd name="connsiteY8" fmla="*/ 890588 h 1477822"/>
                <a:gd name="connsiteX9" fmla="*/ 2381 w 1958701"/>
                <a:gd name="connsiteY9" fmla="*/ 785813 h 1477822"/>
                <a:gd name="connsiteX10" fmla="*/ 0 w 1958701"/>
                <a:gd name="connsiteY10" fmla="*/ 0 h 1477822"/>
                <a:gd name="connsiteX0" fmla="*/ 0 w 1897856"/>
                <a:gd name="connsiteY0" fmla="*/ 0 h 1469231"/>
                <a:gd name="connsiteX1" fmla="*/ 364331 w 1897856"/>
                <a:gd name="connsiteY1" fmla="*/ 219075 h 1469231"/>
                <a:gd name="connsiteX2" fmla="*/ 854869 w 1897856"/>
                <a:gd name="connsiteY2" fmla="*/ 550069 h 1469231"/>
                <a:gd name="connsiteX3" fmla="*/ 1481138 w 1897856"/>
                <a:gd name="connsiteY3" fmla="*/ 976313 h 1469231"/>
                <a:gd name="connsiteX4" fmla="*/ 1885950 w 1897856"/>
                <a:gd name="connsiteY4" fmla="*/ 1271588 h 1469231"/>
                <a:gd name="connsiteX5" fmla="*/ 1897856 w 1897856"/>
                <a:gd name="connsiteY5" fmla="*/ 1469231 h 1469231"/>
                <a:gd name="connsiteX6" fmla="*/ 1507331 w 1897856"/>
                <a:gd name="connsiteY6" fmla="*/ 1314450 h 1469231"/>
                <a:gd name="connsiteX7" fmla="*/ 959644 w 1897856"/>
                <a:gd name="connsiteY7" fmla="*/ 1102519 h 1469231"/>
                <a:gd name="connsiteX8" fmla="*/ 361950 w 1897856"/>
                <a:gd name="connsiteY8" fmla="*/ 890588 h 1469231"/>
                <a:gd name="connsiteX9" fmla="*/ 2381 w 1897856"/>
                <a:gd name="connsiteY9" fmla="*/ 785813 h 1469231"/>
                <a:gd name="connsiteX10" fmla="*/ 0 w 1897856"/>
                <a:gd name="connsiteY10" fmla="*/ 0 h 1469231"/>
                <a:gd name="connsiteX0" fmla="*/ 0 w 1897856"/>
                <a:gd name="connsiteY0" fmla="*/ 0 h 1469231"/>
                <a:gd name="connsiteX1" fmla="*/ 364331 w 1897856"/>
                <a:gd name="connsiteY1" fmla="*/ 219075 h 1469231"/>
                <a:gd name="connsiteX2" fmla="*/ 854869 w 1897856"/>
                <a:gd name="connsiteY2" fmla="*/ 550069 h 1469231"/>
                <a:gd name="connsiteX3" fmla="*/ 1481138 w 1897856"/>
                <a:gd name="connsiteY3" fmla="*/ 976313 h 1469231"/>
                <a:gd name="connsiteX4" fmla="*/ 1885950 w 1897856"/>
                <a:gd name="connsiteY4" fmla="*/ 1271588 h 1469231"/>
                <a:gd name="connsiteX5" fmla="*/ 1897856 w 1897856"/>
                <a:gd name="connsiteY5" fmla="*/ 1469231 h 1469231"/>
                <a:gd name="connsiteX6" fmla="*/ 1507331 w 1897856"/>
                <a:gd name="connsiteY6" fmla="*/ 1314450 h 1469231"/>
                <a:gd name="connsiteX7" fmla="*/ 959644 w 1897856"/>
                <a:gd name="connsiteY7" fmla="*/ 1102519 h 1469231"/>
                <a:gd name="connsiteX8" fmla="*/ 361950 w 1897856"/>
                <a:gd name="connsiteY8" fmla="*/ 890588 h 1469231"/>
                <a:gd name="connsiteX9" fmla="*/ 2381 w 1897856"/>
                <a:gd name="connsiteY9" fmla="*/ 785813 h 1469231"/>
                <a:gd name="connsiteX10" fmla="*/ 0 w 1897856"/>
                <a:gd name="connsiteY10" fmla="*/ 0 h 1469231"/>
                <a:gd name="connsiteX0" fmla="*/ 0 w 1897856"/>
                <a:gd name="connsiteY0" fmla="*/ 0 h 1469231"/>
                <a:gd name="connsiteX1" fmla="*/ 364331 w 1897856"/>
                <a:gd name="connsiteY1" fmla="*/ 219075 h 1469231"/>
                <a:gd name="connsiteX2" fmla="*/ 854869 w 1897856"/>
                <a:gd name="connsiteY2" fmla="*/ 550069 h 1469231"/>
                <a:gd name="connsiteX3" fmla="*/ 1481138 w 1897856"/>
                <a:gd name="connsiteY3" fmla="*/ 976313 h 1469231"/>
                <a:gd name="connsiteX4" fmla="*/ 1885950 w 1897856"/>
                <a:gd name="connsiteY4" fmla="*/ 1271588 h 1469231"/>
                <a:gd name="connsiteX5" fmla="*/ 1897856 w 1897856"/>
                <a:gd name="connsiteY5" fmla="*/ 1469231 h 1469231"/>
                <a:gd name="connsiteX6" fmla="*/ 1507331 w 1897856"/>
                <a:gd name="connsiteY6" fmla="*/ 1314450 h 1469231"/>
                <a:gd name="connsiteX7" fmla="*/ 959644 w 1897856"/>
                <a:gd name="connsiteY7" fmla="*/ 1102519 h 1469231"/>
                <a:gd name="connsiteX8" fmla="*/ 361950 w 1897856"/>
                <a:gd name="connsiteY8" fmla="*/ 890588 h 1469231"/>
                <a:gd name="connsiteX9" fmla="*/ 2381 w 1897856"/>
                <a:gd name="connsiteY9" fmla="*/ 785813 h 1469231"/>
                <a:gd name="connsiteX10" fmla="*/ 0 w 1897856"/>
                <a:gd name="connsiteY10" fmla="*/ 0 h 1469231"/>
                <a:gd name="connsiteX0" fmla="*/ 0 w 1897856"/>
                <a:gd name="connsiteY0" fmla="*/ 0 h 1469231"/>
                <a:gd name="connsiteX1" fmla="*/ 364331 w 1897856"/>
                <a:gd name="connsiteY1" fmla="*/ 219075 h 1469231"/>
                <a:gd name="connsiteX2" fmla="*/ 854869 w 1897856"/>
                <a:gd name="connsiteY2" fmla="*/ 550069 h 1469231"/>
                <a:gd name="connsiteX3" fmla="*/ 1481138 w 1897856"/>
                <a:gd name="connsiteY3" fmla="*/ 976313 h 1469231"/>
                <a:gd name="connsiteX4" fmla="*/ 1885950 w 1897856"/>
                <a:gd name="connsiteY4" fmla="*/ 1271588 h 1469231"/>
                <a:gd name="connsiteX5" fmla="*/ 1897856 w 1897856"/>
                <a:gd name="connsiteY5" fmla="*/ 1469231 h 1469231"/>
                <a:gd name="connsiteX6" fmla="*/ 1507331 w 1897856"/>
                <a:gd name="connsiteY6" fmla="*/ 1314450 h 1469231"/>
                <a:gd name="connsiteX7" fmla="*/ 959644 w 1897856"/>
                <a:gd name="connsiteY7" fmla="*/ 1102519 h 1469231"/>
                <a:gd name="connsiteX8" fmla="*/ 361950 w 1897856"/>
                <a:gd name="connsiteY8" fmla="*/ 890588 h 1469231"/>
                <a:gd name="connsiteX9" fmla="*/ 2381 w 1897856"/>
                <a:gd name="connsiteY9" fmla="*/ 785813 h 1469231"/>
                <a:gd name="connsiteX10" fmla="*/ 0 w 1897856"/>
                <a:gd name="connsiteY10" fmla="*/ 0 h 1469231"/>
                <a:gd name="connsiteX0" fmla="*/ 0 w 1924994"/>
                <a:gd name="connsiteY0" fmla="*/ 0 h 1469460"/>
                <a:gd name="connsiteX1" fmla="*/ 364331 w 1924994"/>
                <a:gd name="connsiteY1" fmla="*/ 219075 h 1469460"/>
                <a:gd name="connsiteX2" fmla="*/ 854869 w 1924994"/>
                <a:gd name="connsiteY2" fmla="*/ 550069 h 1469460"/>
                <a:gd name="connsiteX3" fmla="*/ 1481138 w 1924994"/>
                <a:gd name="connsiteY3" fmla="*/ 976313 h 1469460"/>
                <a:gd name="connsiteX4" fmla="*/ 1890713 w 1924994"/>
                <a:gd name="connsiteY4" fmla="*/ 1271588 h 1469460"/>
                <a:gd name="connsiteX5" fmla="*/ 1897856 w 1924994"/>
                <a:gd name="connsiteY5" fmla="*/ 1469231 h 1469460"/>
                <a:gd name="connsiteX6" fmla="*/ 1507331 w 1924994"/>
                <a:gd name="connsiteY6" fmla="*/ 1314450 h 1469460"/>
                <a:gd name="connsiteX7" fmla="*/ 959644 w 1924994"/>
                <a:gd name="connsiteY7" fmla="*/ 1102519 h 1469460"/>
                <a:gd name="connsiteX8" fmla="*/ 361950 w 1924994"/>
                <a:gd name="connsiteY8" fmla="*/ 890588 h 1469460"/>
                <a:gd name="connsiteX9" fmla="*/ 2381 w 1924994"/>
                <a:gd name="connsiteY9" fmla="*/ 785813 h 1469460"/>
                <a:gd name="connsiteX10" fmla="*/ 0 w 1924994"/>
                <a:gd name="connsiteY10" fmla="*/ 0 h 1469460"/>
                <a:gd name="connsiteX0" fmla="*/ 0 w 1897856"/>
                <a:gd name="connsiteY0" fmla="*/ 0 h 1469460"/>
                <a:gd name="connsiteX1" fmla="*/ 364331 w 1897856"/>
                <a:gd name="connsiteY1" fmla="*/ 219075 h 1469460"/>
                <a:gd name="connsiteX2" fmla="*/ 854869 w 1897856"/>
                <a:gd name="connsiteY2" fmla="*/ 550069 h 1469460"/>
                <a:gd name="connsiteX3" fmla="*/ 1481138 w 1897856"/>
                <a:gd name="connsiteY3" fmla="*/ 976313 h 1469460"/>
                <a:gd name="connsiteX4" fmla="*/ 1890713 w 1897856"/>
                <a:gd name="connsiteY4" fmla="*/ 1271588 h 1469460"/>
                <a:gd name="connsiteX5" fmla="*/ 1897856 w 1897856"/>
                <a:gd name="connsiteY5" fmla="*/ 1469231 h 1469460"/>
                <a:gd name="connsiteX6" fmla="*/ 1507331 w 1897856"/>
                <a:gd name="connsiteY6" fmla="*/ 1314450 h 1469460"/>
                <a:gd name="connsiteX7" fmla="*/ 959644 w 1897856"/>
                <a:gd name="connsiteY7" fmla="*/ 1102519 h 1469460"/>
                <a:gd name="connsiteX8" fmla="*/ 361950 w 1897856"/>
                <a:gd name="connsiteY8" fmla="*/ 890588 h 1469460"/>
                <a:gd name="connsiteX9" fmla="*/ 2381 w 1897856"/>
                <a:gd name="connsiteY9" fmla="*/ 785813 h 1469460"/>
                <a:gd name="connsiteX10" fmla="*/ 0 w 1897856"/>
                <a:gd name="connsiteY10" fmla="*/ 0 h 1469460"/>
                <a:gd name="connsiteX0" fmla="*/ 0 w 1926415"/>
                <a:gd name="connsiteY0" fmla="*/ 0 h 1469405"/>
                <a:gd name="connsiteX1" fmla="*/ 364331 w 1926415"/>
                <a:gd name="connsiteY1" fmla="*/ 219075 h 1469405"/>
                <a:gd name="connsiteX2" fmla="*/ 854869 w 1926415"/>
                <a:gd name="connsiteY2" fmla="*/ 550069 h 1469405"/>
                <a:gd name="connsiteX3" fmla="*/ 1481138 w 1926415"/>
                <a:gd name="connsiteY3" fmla="*/ 976313 h 1469405"/>
                <a:gd name="connsiteX4" fmla="*/ 1896428 w 1926415"/>
                <a:gd name="connsiteY4" fmla="*/ 1277303 h 1469405"/>
                <a:gd name="connsiteX5" fmla="*/ 1897856 w 1926415"/>
                <a:gd name="connsiteY5" fmla="*/ 1469231 h 1469405"/>
                <a:gd name="connsiteX6" fmla="*/ 1507331 w 1926415"/>
                <a:gd name="connsiteY6" fmla="*/ 1314450 h 1469405"/>
                <a:gd name="connsiteX7" fmla="*/ 959644 w 1926415"/>
                <a:gd name="connsiteY7" fmla="*/ 1102519 h 1469405"/>
                <a:gd name="connsiteX8" fmla="*/ 361950 w 1926415"/>
                <a:gd name="connsiteY8" fmla="*/ 890588 h 1469405"/>
                <a:gd name="connsiteX9" fmla="*/ 2381 w 1926415"/>
                <a:gd name="connsiteY9" fmla="*/ 785813 h 1469405"/>
                <a:gd name="connsiteX10" fmla="*/ 0 w 1926415"/>
                <a:gd name="connsiteY10" fmla="*/ 0 h 1469405"/>
                <a:gd name="connsiteX0" fmla="*/ 0 w 1897856"/>
                <a:gd name="connsiteY0" fmla="*/ 0 h 1469405"/>
                <a:gd name="connsiteX1" fmla="*/ 364331 w 1897856"/>
                <a:gd name="connsiteY1" fmla="*/ 219075 h 1469405"/>
                <a:gd name="connsiteX2" fmla="*/ 854869 w 1897856"/>
                <a:gd name="connsiteY2" fmla="*/ 550069 h 1469405"/>
                <a:gd name="connsiteX3" fmla="*/ 1481138 w 1897856"/>
                <a:gd name="connsiteY3" fmla="*/ 976313 h 1469405"/>
                <a:gd name="connsiteX4" fmla="*/ 1896428 w 1897856"/>
                <a:gd name="connsiteY4" fmla="*/ 1277303 h 1469405"/>
                <a:gd name="connsiteX5" fmla="*/ 1897856 w 1897856"/>
                <a:gd name="connsiteY5" fmla="*/ 1469231 h 1469405"/>
                <a:gd name="connsiteX6" fmla="*/ 1507331 w 1897856"/>
                <a:gd name="connsiteY6" fmla="*/ 1314450 h 1469405"/>
                <a:gd name="connsiteX7" fmla="*/ 959644 w 1897856"/>
                <a:gd name="connsiteY7" fmla="*/ 1102519 h 1469405"/>
                <a:gd name="connsiteX8" fmla="*/ 361950 w 1897856"/>
                <a:gd name="connsiteY8" fmla="*/ 890588 h 1469405"/>
                <a:gd name="connsiteX9" fmla="*/ 2381 w 1897856"/>
                <a:gd name="connsiteY9" fmla="*/ 785813 h 1469405"/>
                <a:gd name="connsiteX10" fmla="*/ 0 w 1897856"/>
                <a:gd name="connsiteY10" fmla="*/ 0 h 1469405"/>
                <a:gd name="connsiteX0" fmla="*/ 0 w 1934035"/>
                <a:gd name="connsiteY0" fmla="*/ 0 h 1472981"/>
                <a:gd name="connsiteX1" fmla="*/ 364331 w 1934035"/>
                <a:gd name="connsiteY1" fmla="*/ 219075 h 1472981"/>
                <a:gd name="connsiteX2" fmla="*/ 854869 w 1934035"/>
                <a:gd name="connsiteY2" fmla="*/ 550069 h 1472981"/>
                <a:gd name="connsiteX3" fmla="*/ 1481138 w 1934035"/>
                <a:gd name="connsiteY3" fmla="*/ 976313 h 1472981"/>
                <a:gd name="connsiteX4" fmla="*/ 1896428 w 1934035"/>
                <a:gd name="connsiteY4" fmla="*/ 1277303 h 1472981"/>
                <a:gd name="connsiteX5" fmla="*/ 1897856 w 1934035"/>
                <a:gd name="connsiteY5" fmla="*/ 1469231 h 1472981"/>
                <a:gd name="connsiteX6" fmla="*/ 1507331 w 1934035"/>
                <a:gd name="connsiteY6" fmla="*/ 1314450 h 1472981"/>
                <a:gd name="connsiteX7" fmla="*/ 959644 w 1934035"/>
                <a:gd name="connsiteY7" fmla="*/ 1102519 h 1472981"/>
                <a:gd name="connsiteX8" fmla="*/ 361950 w 1934035"/>
                <a:gd name="connsiteY8" fmla="*/ 890588 h 1472981"/>
                <a:gd name="connsiteX9" fmla="*/ 2381 w 1934035"/>
                <a:gd name="connsiteY9" fmla="*/ 785813 h 1472981"/>
                <a:gd name="connsiteX10" fmla="*/ 0 w 1934035"/>
                <a:gd name="connsiteY10" fmla="*/ 0 h 1472981"/>
                <a:gd name="connsiteX0" fmla="*/ 0 w 1897856"/>
                <a:gd name="connsiteY0" fmla="*/ 0 h 1469231"/>
                <a:gd name="connsiteX1" fmla="*/ 364331 w 1897856"/>
                <a:gd name="connsiteY1" fmla="*/ 219075 h 1469231"/>
                <a:gd name="connsiteX2" fmla="*/ 854869 w 1897856"/>
                <a:gd name="connsiteY2" fmla="*/ 550069 h 1469231"/>
                <a:gd name="connsiteX3" fmla="*/ 1481138 w 1897856"/>
                <a:gd name="connsiteY3" fmla="*/ 976313 h 1469231"/>
                <a:gd name="connsiteX4" fmla="*/ 1896428 w 1897856"/>
                <a:gd name="connsiteY4" fmla="*/ 1277303 h 1469231"/>
                <a:gd name="connsiteX5" fmla="*/ 1897856 w 1897856"/>
                <a:gd name="connsiteY5" fmla="*/ 1469231 h 1469231"/>
                <a:gd name="connsiteX6" fmla="*/ 1507331 w 1897856"/>
                <a:gd name="connsiteY6" fmla="*/ 1314450 h 1469231"/>
                <a:gd name="connsiteX7" fmla="*/ 959644 w 1897856"/>
                <a:gd name="connsiteY7" fmla="*/ 1102519 h 1469231"/>
                <a:gd name="connsiteX8" fmla="*/ 361950 w 1897856"/>
                <a:gd name="connsiteY8" fmla="*/ 890588 h 1469231"/>
                <a:gd name="connsiteX9" fmla="*/ 2381 w 1897856"/>
                <a:gd name="connsiteY9" fmla="*/ 785813 h 1469231"/>
                <a:gd name="connsiteX10" fmla="*/ 0 w 1897856"/>
                <a:gd name="connsiteY10" fmla="*/ 0 h 1469231"/>
                <a:gd name="connsiteX0" fmla="*/ 0 w 1900578"/>
                <a:gd name="connsiteY0" fmla="*/ 0 h 1305945"/>
                <a:gd name="connsiteX1" fmla="*/ 367053 w 1900578"/>
                <a:gd name="connsiteY1" fmla="*/ 55789 h 1305945"/>
                <a:gd name="connsiteX2" fmla="*/ 857591 w 1900578"/>
                <a:gd name="connsiteY2" fmla="*/ 386783 h 1305945"/>
                <a:gd name="connsiteX3" fmla="*/ 1483860 w 1900578"/>
                <a:gd name="connsiteY3" fmla="*/ 813027 h 1305945"/>
                <a:gd name="connsiteX4" fmla="*/ 1899150 w 1900578"/>
                <a:gd name="connsiteY4" fmla="*/ 1114017 h 1305945"/>
                <a:gd name="connsiteX5" fmla="*/ 1900578 w 1900578"/>
                <a:gd name="connsiteY5" fmla="*/ 1305945 h 1305945"/>
                <a:gd name="connsiteX6" fmla="*/ 1510053 w 1900578"/>
                <a:gd name="connsiteY6" fmla="*/ 1151164 h 1305945"/>
                <a:gd name="connsiteX7" fmla="*/ 962366 w 1900578"/>
                <a:gd name="connsiteY7" fmla="*/ 939233 h 1305945"/>
                <a:gd name="connsiteX8" fmla="*/ 364672 w 1900578"/>
                <a:gd name="connsiteY8" fmla="*/ 727302 h 1305945"/>
                <a:gd name="connsiteX9" fmla="*/ 5103 w 1900578"/>
                <a:gd name="connsiteY9" fmla="*/ 622527 h 1305945"/>
                <a:gd name="connsiteX10" fmla="*/ 0 w 1900578"/>
                <a:gd name="connsiteY10" fmla="*/ 0 h 1305945"/>
                <a:gd name="connsiteX0" fmla="*/ 0 w 1900578"/>
                <a:gd name="connsiteY0" fmla="*/ 0 h 1305945"/>
                <a:gd name="connsiteX1" fmla="*/ 380660 w 1900578"/>
                <a:gd name="connsiteY1" fmla="*/ 202746 h 1305945"/>
                <a:gd name="connsiteX2" fmla="*/ 857591 w 1900578"/>
                <a:gd name="connsiteY2" fmla="*/ 386783 h 1305945"/>
                <a:gd name="connsiteX3" fmla="*/ 1483860 w 1900578"/>
                <a:gd name="connsiteY3" fmla="*/ 813027 h 1305945"/>
                <a:gd name="connsiteX4" fmla="*/ 1899150 w 1900578"/>
                <a:gd name="connsiteY4" fmla="*/ 1114017 h 1305945"/>
                <a:gd name="connsiteX5" fmla="*/ 1900578 w 1900578"/>
                <a:gd name="connsiteY5" fmla="*/ 1305945 h 1305945"/>
                <a:gd name="connsiteX6" fmla="*/ 1510053 w 1900578"/>
                <a:gd name="connsiteY6" fmla="*/ 1151164 h 1305945"/>
                <a:gd name="connsiteX7" fmla="*/ 962366 w 1900578"/>
                <a:gd name="connsiteY7" fmla="*/ 939233 h 1305945"/>
                <a:gd name="connsiteX8" fmla="*/ 364672 w 1900578"/>
                <a:gd name="connsiteY8" fmla="*/ 727302 h 1305945"/>
                <a:gd name="connsiteX9" fmla="*/ 5103 w 1900578"/>
                <a:gd name="connsiteY9" fmla="*/ 622527 h 1305945"/>
                <a:gd name="connsiteX10" fmla="*/ 0 w 1900578"/>
                <a:gd name="connsiteY10" fmla="*/ 0 h 1305945"/>
                <a:gd name="connsiteX0" fmla="*/ 0 w 1900578"/>
                <a:gd name="connsiteY0" fmla="*/ 0 h 1305945"/>
                <a:gd name="connsiteX1" fmla="*/ 380660 w 1900578"/>
                <a:gd name="connsiteY1" fmla="*/ 202746 h 1305945"/>
                <a:gd name="connsiteX2" fmla="*/ 846705 w 1900578"/>
                <a:gd name="connsiteY2" fmla="*/ 468426 h 1305945"/>
                <a:gd name="connsiteX3" fmla="*/ 1483860 w 1900578"/>
                <a:gd name="connsiteY3" fmla="*/ 813027 h 1305945"/>
                <a:gd name="connsiteX4" fmla="*/ 1899150 w 1900578"/>
                <a:gd name="connsiteY4" fmla="*/ 1114017 h 1305945"/>
                <a:gd name="connsiteX5" fmla="*/ 1900578 w 1900578"/>
                <a:gd name="connsiteY5" fmla="*/ 1305945 h 1305945"/>
                <a:gd name="connsiteX6" fmla="*/ 1510053 w 1900578"/>
                <a:gd name="connsiteY6" fmla="*/ 1151164 h 1305945"/>
                <a:gd name="connsiteX7" fmla="*/ 962366 w 1900578"/>
                <a:gd name="connsiteY7" fmla="*/ 939233 h 1305945"/>
                <a:gd name="connsiteX8" fmla="*/ 364672 w 1900578"/>
                <a:gd name="connsiteY8" fmla="*/ 727302 h 1305945"/>
                <a:gd name="connsiteX9" fmla="*/ 5103 w 1900578"/>
                <a:gd name="connsiteY9" fmla="*/ 622527 h 1305945"/>
                <a:gd name="connsiteX10" fmla="*/ 0 w 1900578"/>
                <a:gd name="connsiteY10" fmla="*/ 0 h 1305945"/>
                <a:gd name="connsiteX0" fmla="*/ 0 w 1929843"/>
                <a:gd name="connsiteY0" fmla="*/ 0 h 1306914"/>
                <a:gd name="connsiteX1" fmla="*/ 380660 w 1929843"/>
                <a:gd name="connsiteY1" fmla="*/ 202746 h 1306914"/>
                <a:gd name="connsiteX2" fmla="*/ 846705 w 1929843"/>
                <a:gd name="connsiteY2" fmla="*/ 468426 h 1306914"/>
                <a:gd name="connsiteX3" fmla="*/ 1483860 w 1929843"/>
                <a:gd name="connsiteY3" fmla="*/ 813027 h 1306914"/>
                <a:gd name="connsiteX4" fmla="*/ 1901872 w 1929843"/>
                <a:gd name="connsiteY4" fmla="*/ 1059588 h 1306914"/>
                <a:gd name="connsiteX5" fmla="*/ 1900578 w 1929843"/>
                <a:gd name="connsiteY5" fmla="*/ 1305945 h 1306914"/>
                <a:gd name="connsiteX6" fmla="*/ 1510053 w 1929843"/>
                <a:gd name="connsiteY6" fmla="*/ 1151164 h 1306914"/>
                <a:gd name="connsiteX7" fmla="*/ 962366 w 1929843"/>
                <a:gd name="connsiteY7" fmla="*/ 939233 h 1306914"/>
                <a:gd name="connsiteX8" fmla="*/ 364672 w 1929843"/>
                <a:gd name="connsiteY8" fmla="*/ 727302 h 1306914"/>
                <a:gd name="connsiteX9" fmla="*/ 5103 w 1929843"/>
                <a:gd name="connsiteY9" fmla="*/ 622527 h 1306914"/>
                <a:gd name="connsiteX10" fmla="*/ 0 w 1929843"/>
                <a:gd name="connsiteY10" fmla="*/ 0 h 1306914"/>
                <a:gd name="connsiteX0" fmla="*/ 0 w 1927857"/>
                <a:gd name="connsiteY0" fmla="*/ 0 h 1217283"/>
                <a:gd name="connsiteX1" fmla="*/ 380660 w 1927857"/>
                <a:gd name="connsiteY1" fmla="*/ 202746 h 1217283"/>
                <a:gd name="connsiteX2" fmla="*/ 846705 w 1927857"/>
                <a:gd name="connsiteY2" fmla="*/ 468426 h 1217283"/>
                <a:gd name="connsiteX3" fmla="*/ 1483860 w 1927857"/>
                <a:gd name="connsiteY3" fmla="*/ 813027 h 1217283"/>
                <a:gd name="connsiteX4" fmla="*/ 1901872 w 1927857"/>
                <a:gd name="connsiteY4" fmla="*/ 1059588 h 1217283"/>
                <a:gd name="connsiteX5" fmla="*/ 1897857 w 1927857"/>
                <a:gd name="connsiteY5" fmla="*/ 1213417 h 1217283"/>
                <a:gd name="connsiteX6" fmla="*/ 1510053 w 1927857"/>
                <a:gd name="connsiteY6" fmla="*/ 1151164 h 1217283"/>
                <a:gd name="connsiteX7" fmla="*/ 962366 w 1927857"/>
                <a:gd name="connsiteY7" fmla="*/ 939233 h 1217283"/>
                <a:gd name="connsiteX8" fmla="*/ 364672 w 1927857"/>
                <a:gd name="connsiteY8" fmla="*/ 727302 h 1217283"/>
                <a:gd name="connsiteX9" fmla="*/ 5103 w 1927857"/>
                <a:gd name="connsiteY9" fmla="*/ 622527 h 1217283"/>
                <a:gd name="connsiteX10" fmla="*/ 0 w 1927857"/>
                <a:gd name="connsiteY10" fmla="*/ 0 h 1217283"/>
                <a:gd name="connsiteX0" fmla="*/ 0 w 1927455"/>
                <a:gd name="connsiteY0" fmla="*/ 0 h 1215319"/>
                <a:gd name="connsiteX1" fmla="*/ 380660 w 1927455"/>
                <a:gd name="connsiteY1" fmla="*/ 202746 h 1215319"/>
                <a:gd name="connsiteX2" fmla="*/ 846705 w 1927455"/>
                <a:gd name="connsiteY2" fmla="*/ 468426 h 1215319"/>
                <a:gd name="connsiteX3" fmla="*/ 1483860 w 1927455"/>
                <a:gd name="connsiteY3" fmla="*/ 813027 h 1215319"/>
                <a:gd name="connsiteX4" fmla="*/ 1901872 w 1927455"/>
                <a:gd name="connsiteY4" fmla="*/ 1059588 h 1215319"/>
                <a:gd name="connsiteX5" fmla="*/ 1897857 w 1927455"/>
                <a:gd name="connsiteY5" fmla="*/ 1213417 h 1215319"/>
                <a:gd name="connsiteX6" fmla="*/ 1515496 w 1927455"/>
                <a:gd name="connsiteY6" fmla="*/ 1132114 h 1215319"/>
                <a:gd name="connsiteX7" fmla="*/ 962366 w 1927455"/>
                <a:gd name="connsiteY7" fmla="*/ 939233 h 1215319"/>
                <a:gd name="connsiteX8" fmla="*/ 364672 w 1927455"/>
                <a:gd name="connsiteY8" fmla="*/ 727302 h 1215319"/>
                <a:gd name="connsiteX9" fmla="*/ 5103 w 1927455"/>
                <a:gd name="connsiteY9" fmla="*/ 622527 h 1215319"/>
                <a:gd name="connsiteX10" fmla="*/ 0 w 1927455"/>
                <a:gd name="connsiteY10" fmla="*/ 0 h 1215319"/>
                <a:gd name="connsiteX0" fmla="*/ 0 w 1927455"/>
                <a:gd name="connsiteY0" fmla="*/ 0 h 1215319"/>
                <a:gd name="connsiteX1" fmla="*/ 380660 w 1927455"/>
                <a:gd name="connsiteY1" fmla="*/ 202746 h 1215319"/>
                <a:gd name="connsiteX2" fmla="*/ 846705 w 1927455"/>
                <a:gd name="connsiteY2" fmla="*/ 468426 h 1215319"/>
                <a:gd name="connsiteX3" fmla="*/ 1483860 w 1927455"/>
                <a:gd name="connsiteY3" fmla="*/ 813027 h 1215319"/>
                <a:gd name="connsiteX4" fmla="*/ 1901872 w 1927455"/>
                <a:gd name="connsiteY4" fmla="*/ 1059588 h 1215319"/>
                <a:gd name="connsiteX5" fmla="*/ 1897857 w 1927455"/>
                <a:gd name="connsiteY5" fmla="*/ 1213417 h 1215319"/>
                <a:gd name="connsiteX6" fmla="*/ 1515496 w 1927455"/>
                <a:gd name="connsiteY6" fmla="*/ 1132114 h 1215319"/>
                <a:gd name="connsiteX7" fmla="*/ 962366 w 1927455"/>
                <a:gd name="connsiteY7" fmla="*/ 939233 h 1215319"/>
                <a:gd name="connsiteX8" fmla="*/ 364672 w 1927455"/>
                <a:gd name="connsiteY8" fmla="*/ 727302 h 1215319"/>
                <a:gd name="connsiteX9" fmla="*/ 7825 w 1927455"/>
                <a:gd name="connsiteY9" fmla="*/ 842963 h 1215319"/>
                <a:gd name="connsiteX10" fmla="*/ 0 w 1927455"/>
                <a:gd name="connsiteY10" fmla="*/ 0 h 1215319"/>
                <a:gd name="connsiteX0" fmla="*/ 0 w 1927455"/>
                <a:gd name="connsiteY0" fmla="*/ 0 h 1215319"/>
                <a:gd name="connsiteX1" fmla="*/ 380660 w 1927455"/>
                <a:gd name="connsiteY1" fmla="*/ 202746 h 1215319"/>
                <a:gd name="connsiteX2" fmla="*/ 846705 w 1927455"/>
                <a:gd name="connsiteY2" fmla="*/ 468426 h 1215319"/>
                <a:gd name="connsiteX3" fmla="*/ 1483860 w 1927455"/>
                <a:gd name="connsiteY3" fmla="*/ 813027 h 1215319"/>
                <a:gd name="connsiteX4" fmla="*/ 1901872 w 1927455"/>
                <a:gd name="connsiteY4" fmla="*/ 1059588 h 1215319"/>
                <a:gd name="connsiteX5" fmla="*/ 1897857 w 1927455"/>
                <a:gd name="connsiteY5" fmla="*/ 1213417 h 1215319"/>
                <a:gd name="connsiteX6" fmla="*/ 1515496 w 1927455"/>
                <a:gd name="connsiteY6" fmla="*/ 1132114 h 1215319"/>
                <a:gd name="connsiteX7" fmla="*/ 962366 w 1927455"/>
                <a:gd name="connsiteY7" fmla="*/ 939233 h 1215319"/>
                <a:gd name="connsiteX8" fmla="*/ 340179 w 1927455"/>
                <a:gd name="connsiteY8" fmla="*/ 904195 h 1215319"/>
                <a:gd name="connsiteX9" fmla="*/ 7825 w 1927455"/>
                <a:gd name="connsiteY9" fmla="*/ 842963 h 1215319"/>
                <a:gd name="connsiteX10" fmla="*/ 0 w 1927455"/>
                <a:gd name="connsiteY10" fmla="*/ 0 h 1215319"/>
                <a:gd name="connsiteX0" fmla="*/ 0 w 1927455"/>
                <a:gd name="connsiteY0" fmla="*/ 0 h 1214982"/>
                <a:gd name="connsiteX1" fmla="*/ 380660 w 1927455"/>
                <a:gd name="connsiteY1" fmla="*/ 202746 h 1214982"/>
                <a:gd name="connsiteX2" fmla="*/ 846705 w 1927455"/>
                <a:gd name="connsiteY2" fmla="*/ 468426 h 1214982"/>
                <a:gd name="connsiteX3" fmla="*/ 1483860 w 1927455"/>
                <a:gd name="connsiteY3" fmla="*/ 813027 h 1214982"/>
                <a:gd name="connsiteX4" fmla="*/ 1901872 w 1927455"/>
                <a:gd name="connsiteY4" fmla="*/ 1059588 h 1214982"/>
                <a:gd name="connsiteX5" fmla="*/ 1897857 w 1927455"/>
                <a:gd name="connsiteY5" fmla="*/ 1213417 h 1214982"/>
                <a:gd name="connsiteX6" fmla="*/ 1515496 w 1927455"/>
                <a:gd name="connsiteY6" fmla="*/ 1132114 h 1214982"/>
                <a:gd name="connsiteX7" fmla="*/ 954201 w 1927455"/>
                <a:gd name="connsiteY7" fmla="*/ 1018154 h 1214982"/>
                <a:gd name="connsiteX8" fmla="*/ 340179 w 1927455"/>
                <a:gd name="connsiteY8" fmla="*/ 904195 h 1214982"/>
                <a:gd name="connsiteX9" fmla="*/ 7825 w 1927455"/>
                <a:gd name="connsiteY9" fmla="*/ 842963 h 1214982"/>
                <a:gd name="connsiteX10" fmla="*/ 0 w 1927455"/>
                <a:gd name="connsiteY10" fmla="*/ 0 h 1214982"/>
                <a:gd name="connsiteX0" fmla="*/ 0 w 1901872"/>
                <a:gd name="connsiteY0" fmla="*/ 0 h 1214982"/>
                <a:gd name="connsiteX1" fmla="*/ 380660 w 1901872"/>
                <a:gd name="connsiteY1" fmla="*/ 202746 h 1214982"/>
                <a:gd name="connsiteX2" fmla="*/ 846705 w 1901872"/>
                <a:gd name="connsiteY2" fmla="*/ 468426 h 1214982"/>
                <a:gd name="connsiteX3" fmla="*/ 1483860 w 1901872"/>
                <a:gd name="connsiteY3" fmla="*/ 813027 h 1214982"/>
                <a:gd name="connsiteX4" fmla="*/ 1901872 w 1901872"/>
                <a:gd name="connsiteY4" fmla="*/ 1059588 h 1214982"/>
                <a:gd name="connsiteX5" fmla="*/ 1897857 w 1901872"/>
                <a:gd name="connsiteY5" fmla="*/ 1213417 h 1214982"/>
                <a:gd name="connsiteX6" fmla="*/ 1515496 w 1901872"/>
                <a:gd name="connsiteY6" fmla="*/ 1132114 h 1214982"/>
                <a:gd name="connsiteX7" fmla="*/ 954201 w 1901872"/>
                <a:gd name="connsiteY7" fmla="*/ 1018154 h 1214982"/>
                <a:gd name="connsiteX8" fmla="*/ 340179 w 1901872"/>
                <a:gd name="connsiteY8" fmla="*/ 904195 h 1214982"/>
                <a:gd name="connsiteX9" fmla="*/ 7825 w 1901872"/>
                <a:gd name="connsiteY9" fmla="*/ 842963 h 1214982"/>
                <a:gd name="connsiteX10" fmla="*/ 0 w 1901872"/>
                <a:gd name="connsiteY10" fmla="*/ 0 h 1214982"/>
                <a:gd name="connsiteX0" fmla="*/ 0 w 1927988"/>
                <a:gd name="connsiteY0" fmla="*/ 0 h 1214982"/>
                <a:gd name="connsiteX1" fmla="*/ 380660 w 1927988"/>
                <a:gd name="connsiteY1" fmla="*/ 202746 h 1214982"/>
                <a:gd name="connsiteX2" fmla="*/ 846705 w 1927988"/>
                <a:gd name="connsiteY2" fmla="*/ 468426 h 1214982"/>
                <a:gd name="connsiteX3" fmla="*/ 1483860 w 1927988"/>
                <a:gd name="connsiteY3" fmla="*/ 813027 h 1214982"/>
                <a:gd name="connsiteX4" fmla="*/ 1904594 w 1927988"/>
                <a:gd name="connsiteY4" fmla="*/ 1059588 h 1214982"/>
                <a:gd name="connsiteX5" fmla="*/ 1897857 w 1927988"/>
                <a:gd name="connsiteY5" fmla="*/ 1213417 h 1214982"/>
                <a:gd name="connsiteX6" fmla="*/ 1515496 w 1927988"/>
                <a:gd name="connsiteY6" fmla="*/ 1132114 h 1214982"/>
                <a:gd name="connsiteX7" fmla="*/ 954201 w 1927988"/>
                <a:gd name="connsiteY7" fmla="*/ 1018154 h 1214982"/>
                <a:gd name="connsiteX8" fmla="*/ 340179 w 1927988"/>
                <a:gd name="connsiteY8" fmla="*/ 904195 h 1214982"/>
                <a:gd name="connsiteX9" fmla="*/ 7825 w 1927988"/>
                <a:gd name="connsiteY9" fmla="*/ 842963 h 1214982"/>
                <a:gd name="connsiteX10" fmla="*/ 0 w 1927988"/>
                <a:gd name="connsiteY10" fmla="*/ 0 h 1214982"/>
                <a:gd name="connsiteX0" fmla="*/ 0 w 1904594"/>
                <a:gd name="connsiteY0" fmla="*/ 0 h 1214982"/>
                <a:gd name="connsiteX1" fmla="*/ 380660 w 1904594"/>
                <a:gd name="connsiteY1" fmla="*/ 202746 h 1214982"/>
                <a:gd name="connsiteX2" fmla="*/ 846705 w 1904594"/>
                <a:gd name="connsiteY2" fmla="*/ 468426 h 1214982"/>
                <a:gd name="connsiteX3" fmla="*/ 1483860 w 1904594"/>
                <a:gd name="connsiteY3" fmla="*/ 813027 h 1214982"/>
                <a:gd name="connsiteX4" fmla="*/ 1904594 w 1904594"/>
                <a:gd name="connsiteY4" fmla="*/ 1059588 h 1214982"/>
                <a:gd name="connsiteX5" fmla="*/ 1897857 w 1904594"/>
                <a:gd name="connsiteY5" fmla="*/ 1213417 h 1214982"/>
                <a:gd name="connsiteX6" fmla="*/ 1515496 w 1904594"/>
                <a:gd name="connsiteY6" fmla="*/ 1132114 h 1214982"/>
                <a:gd name="connsiteX7" fmla="*/ 954201 w 1904594"/>
                <a:gd name="connsiteY7" fmla="*/ 1018154 h 1214982"/>
                <a:gd name="connsiteX8" fmla="*/ 340179 w 1904594"/>
                <a:gd name="connsiteY8" fmla="*/ 904195 h 1214982"/>
                <a:gd name="connsiteX9" fmla="*/ 7825 w 1904594"/>
                <a:gd name="connsiteY9" fmla="*/ 842963 h 1214982"/>
                <a:gd name="connsiteX10" fmla="*/ 0 w 1904594"/>
                <a:gd name="connsiteY10" fmla="*/ 0 h 1214982"/>
                <a:gd name="connsiteX0" fmla="*/ 0 w 1908743"/>
                <a:gd name="connsiteY0" fmla="*/ 0 h 1214982"/>
                <a:gd name="connsiteX1" fmla="*/ 380660 w 1908743"/>
                <a:gd name="connsiteY1" fmla="*/ 202746 h 1214982"/>
                <a:gd name="connsiteX2" fmla="*/ 846705 w 1908743"/>
                <a:gd name="connsiteY2" fmla="*/ 468426 h 1214982"/>
                <a:gd name="connsiteX3" fmla="*/ 1483860 w 1908743"/>
                <a:gd name="connsiteY3" fmla="*/ 813027 h 1214982"/>
                <a:gd name="connsiteX4" fmla="*/ 1904594 w 1908743"/>
                <a:gd name="connsiteY4" fmla="*/ 1059588 h 1214982"/>
                <a:gd name="connsiteX5" fmla="*/ 1908743 w 1908743"/>
                <a:gd name="connsiteY5" fmla="*/ 1213417 h 1214982"/>
                <a:gd name="connsiteX6" fmla="*/ 1515496 w 1908743"/>
                <a:gd name="connsiteY6" fmla="*/ 1132114 h 1214982"/>
                <a:gd name="connsiteX7" fmla="*/ 954201 w 1908743"/>
                <a:gd name="connsiteY7" fmla="*/ 1018154 h 1214982"/>
                <a:gd name="connsiteX8" fmla="*/ 340179 w 1908743"/>
                <a:gd name="connsiteY8" fmla="*/ 904195 h 1214982"/>
                <a:gd name="connsiteX9" fmla="*/ 7825 w 1908743"/>
                <a:gd name="connsiteY9" fmla="*/ 842963 h 1214982"/>
                <a:gd name="connsiteX10" fmla="*/ 0 w 1908743"/>
                <a:gd name="connsiteY10" fmla="*/ 0 h 1214982"/>
                <a:gd name="connsiteX0" fmla="*/ 0 w 1936818"/>
                <a:gd name="connsiteY0" fmla="*/ 0 h 1214982"/>
                <a:gd name="connsiteX1" fmla="*/ 380660 w 1936818"/>
                <a:gd name="connsiteY1" fmla="*/ 202746 h 1214982"/>
                <a:gd name="connsiteX2" fmla="*/ 846705 w 1936818"/>
                <a:gd name="connsiteY2" fmla="*/ 468426 h 1214982"/>
                <a:gd name="connsiteX3" fmla="*/ 1483860 w 1936818"/>
                <a:gd name="connsiteY3" fmla="*/ 813027 h 1214982"/>
                <a:gd name="connsiteX4" fmla="*/ 1904594 w 1936818"/>
                <a:gd name="connsiteY4" fmla="*/ 1059588 h 1214982"/>
                <a:gd name="connsiteX5" fmla="*/ 1908743 w 1936818"/>
                <a:gd name="connsiteY5" fmla="*/ 1213417 h 1214982"/>
                <a:gd name="connsiteX6" fmla="*/ 1515496 w 1936818"/>
                <a:gd name="connsiteY6" fmla="*/ 1132114 h 1214982"/>
                <a:gd name="connsiteX7" fmla="*/ 954201 w 1936818"/>
                <a:gd name="connsiteY7" fmla="*/ 1018154 h 1214982"/>
                <a:gd name="connsiteX8" fmla="*/ 340179 w 1936818"/>
                <a:gd name="connsiteY8" fmla="*/ 904195 h 1214982"/>
                <a:gd name="connsiteX9" fmla="*/ 7825 w 1936818"/>
                <a:gd name="connsiteY9" fmla="*/ 842963 h 1214982"/>
                <a:gd name="connsiteX10" fmla="*/ 0 w 1936818"/>
                <a:gd name="connsiteY10" fmla="*/ 0 h 1214982"/>
                <a:gd name="connsiteX0" fmla="*/ 0 w 1908743"/>
                <a:gd name="connsiteY0" fmla="*/ 0 h 1214982"/>
                <a:gd name="connsiteX1" fmla="*/ 380660 w 1908743"/>
                <a:gd name="connsiteY1" fmla="*/ 202746 h 1214982"/>
                <a:gd name="connsiteX2" fmla="*/ 846705 w 1908743"/>
                <a:gd name="connsiteY2" fmla="*/ 468426 h 1214982"/>
                <a:gd name="connsiteX3" fmla="*/ 1483860 w 1908743"/>
                <a:gd name="connsiteY3" fmla="*/ 813027 h 1214982"/>
                <a:gd name="connsiteX4" fmla="*/ 1904594 w 1908743"/>
                <a:gd name="connsiteY4" fmla="*/ 1059588 h 1214982"/>
                <a:gd name="connsiteX5" fmla="*/ 1908743 w 1908743"/>
                <a:gd name="connsiteY5" fmla="*/ 1213417 h 1214982"/>
                <a:gd name="connsiteX6" fmla="*/ 1515496 w 1908743"/>
                <a:gd name="connsiteY6" fmla="*/ 1132114 h 1214982"/>
                <a:gd name="connsiteX7" fmla="*/ 954201 w 1908743"/>
                <a:gd name="connsiteY7" fmla="*/ 1018154 h 1214982"/>
                <a:gd name="connsiteX8" fmla="*/ 340179 w 1908743"/>
                <a:gd name="connsiteY8" fmla="*/ 904195 h 1214982"/>
                <a:gd name="connsiteX9" fmla="*/ 7825 w 1908743"/>
                <a:gd name="connsiteY9" fmla="*/ 842963 h 1214982"/>
                <a:gd name="connsiteX10" fmla="*/ 0 w 1908743"/>
                <a:gd name="connsiteY10" fmla="*/ 0 h 1214982"/>
                <a:gd name="connsiteX0" fmla="*/ 0 w 1944071"/>
                <a:gd name="connsiteY0" fmla="*/ 0 h 1214005"/>
                <a:gd name="connsiteX1" fmla="*/ 380660 w 1944071"/>
                <a:gd name="connsiteY1" fmla="*/ 202746 h 1214005"/>
                <a:gd name="connsiteX2" fmla="*/ 846705 w 1944071"/>
                <a:gd name="connsiteY2" fmla="*/ 468426 h 1214005"/>
                <a:gd name="connsiteX3" fmla="*/ 1483860 w 1944071"/>
                <a:gd name="connsiteY3" fmla="*/ 813027 h 1214005"/>
                <a:gd name="connsiteX4" fmla="*/ 1904594 w 1944071"/>
                <a:gd name="connsiteY4" fmla="*/ 1059588 h 1214005"/>
                <a:gd name="connsiteX5" fmla="*/ 1908743 w 1944071"/>
                <a:gd name="connsiteY5" fmla="*/ 1213417 h 1214005"/>
                <a:gd name="connsiteX6" fmla="*/ 1515496 w 1944071"/>
                <a:gd name="connsiteY6" fmla="*/ 1132114 h 1214005"/>
                <a:gd name="connsiteX7" fmla="*/ 954201 w 1944071"/>
                <a:gd name="connsiteY7" fmla="*/ 1018154 h 1214005"/>
                <a:gd name="connsiteX8" fmla="*/ 340179 w 1944071"/>
                <a:gd name="connsiteY8" fmla="*/ 904195 h 1214005"/>
                <a:gd name="connsiteX9" fmla="*/ 7825 w 1944071"/>
                <a:gd name="connsiteY9" fmla="*/ 842963 h 1214005"/>
                <a:gd name="connsiteX10" fmla="*/ 0 w 1944071"/>
                <a:gd name="connsiteY10" fmla="*/ 0 h 1214005"/>
                <a:gd name="connsiteX0" fmla="*/ 0 w 1944071"/>
                <a:gd name="connsiteY0" fmla="*/ 0 h 1214005"/>
                <a:gd name="connsiteX1" fmla="*/ 380660 w 1944071"/>
                <a:gd name="connsiteY1" fmla="*/ 202746 h 1214005"/>
                <a:gd name="connsiteX2" fmla="*/ 846705 w 1944071"/>
                <a:gd name="connsiteY2" fmla="*/ 468426 h 1214005"/>
                <a:gd name="connsiteX3" fmla="*/ 1483860 w 1944071"/>
                <a:gd name="connsiteY3" fmla="*/ 813027 h 1214005"/>
                <a:gd name="connsiteX4" fmla="*/ 1904594 w 1944071"/>
                <a:gd name="connsiteY4" fmla="*/ 1059588 h 1214005"/>
                <a:gd name="connsiteX5" fmla="*/ 1908743 w 1944071"/>
                <a:gd name="connsiteY5" fmla="*/ 1213417 h 1214005"/>
                <a:gd name="connsiteX6" fmla="*/ 1515496 w 1944071"/>
                <a:gd name="connsiteY6" fmla="*/ 1132114 h 1214005"/>
                <a:gd name="connsiteX7" fmla="*/ 954201 w 1944071"/>
                <a:gd name="connsiteY7" fmla="*/ 1018154 h 1214005"/>
                <a:gd name="connsiteX8" fmla="*/ 340179 w 1944071"/>
                <a:gd name="connsiteY8" fmla="*/ 904195 h 1214005"/>
                <a:gd name="connsiteX9" fmla="*/ 7825 w 1944071"/>
                <a:gd name="connsiteY9" fmla="*/ 842963 h 1214005"/>
                <a:gd name="connsiteX10" fmla="*/ 0 w 1944071"/>
                <a:gd name="connsiteY10" fmla="*/ 0 h 1214005"/>
                <a:gd name="connsiteX0" fmla="*/ 0 w 1908743"/>
                <a:gd name="connsiteY0" fmla="*/ 0 h 1213417"/>
                <a:gd name="connsiteX1" fmla="*/ 380660 w 1908743"/>
                <a:gd name="connsiteY1" fmla="*/ 202746 h 1213417"/>
                <a:gd name="connsiteX2" fmla="*/ 846705 w 1908743"/>
                <a:gd name="connsiteY2" fmla="*/ 468426 h 1213417"/>
                <a:gd name="connsiteX3" fmla="*/ 1483860 w 1908743"/>
                <a:gd name="connsiteY3" fmla="*/ 813027 h 1213417"/>
                <a:gd name="connsiteX4" fmla="*/ 1904594 w 1908743"/>
                <a:gd name="connsiteY4" fmla="*/ 1059588 h 1213417"/>
                <a:gd name="connsiteX5" fmla="*/ 1908743 w 1908743"/>
                <a:gd name="connsiteY5" fmla="*/ 1213417 h 1213417"/>
                <a:gd name="connsiteX6" fmla="*/ 1515496 w 1908743"/>
                <a:gd name="connsiteY6" fmla="*/ 1132114 h 1213417"/>
                <a:gd name="connsiteX7" fmla="*/ 954201 w 1908743"/>
                <a:gd name="connsiteY7" fmla="*/ 1018154 h 1213417"/>
                <a:gd name="connsiteX8" fmla="*/ 340179 w 1908743"/>
                <a:gd name="connsiteY8" fmla="*/ 904195 h 1213417"/>
                <a:gd name="connsiteX9" fmla="*/ 7825 w 1908743"/>
                <a:gd name="connsiteY9" fmla="*/ 842963 h 1213417"/>
                <a:gd name="connsiteX10" fmla="*/ 0 w 1908743"/>
                <a:gd name="connsiteY10" fmla="*/ 0 h 1213417"/>
                <a:gd name="connsiteX0" fmla="*/ 0 w 1925071"/>
                <a:gd name="connsiteY0" fmla="*/ 0 h 1284175"/>
                <a:gd name="connsiteX1" fmla="*/ 380660 w 1925071"/>
                <a:gd name="connsiteY1" fmla="*/ 202746 h 1284175"/>
                <a:gd name="connsiteX2" fmla="*/ 846705 w 1925071"/>
                <a:gd name="connsiteY2" fmla="*/ 468426 h 1284175"/>
                <a:gd name="connsiteX3" fmla="*/ 1483860 w 1925071"/>
                <a:gd name="connsiteY3" fmla="*/ 813027 h 1284175"/>
                <a:gd name="connsiteX4" fmla="*/ 1904594 w 1925071"/>
                <a:gd name="connsiteY4" fmla="*/ 1059588 h 1284175"/>
                <a:gd name="connsiteX5" fmla="*/ 1925071 w 1925071"/>
                <a:gd name="connsiteY5" fmla="*/ 1284175 h 1284175"/>
                <a:gd name="connsiteX6" fmla="*/ 1515496 w 1925071"/>
                <a:gd name="connsiteY6" fmla="*/ 1132114 h 1284175"/>
                <a:gd name="connsiteX7" fmla="*/ 954201 w 1925071"/>
                <a:gd name="connsiteY7" fmla="*/ 1018154 h 1284175"/>
                <a:gd name="connsiteX8" fmla="*/ 340179 w 1925071"/>
                <a:gd name="connsiteY8" fmla="*/ 904195 h 1284175"/>
                <a:gd name="connsiteX9" fmla="*/ 7825 w 1925071"/>
                <a:gd name="connsiteY9" fmla="*/ 842963 h 1284175"/>
                <a:gd name="connsiteX10" fmla="*/ 0 w 1925071"/>
                <a:gd name="connsiteY10" fmla="*/ 0 h 1284175"/>
                <a:gd name="connsiteX0" fmla="*/ 0 w 1904594"/>
                <a:gd name="connsiteY0" fmla="*/ 0 h 1210697"/>
                <a:gd name="connsiteX1" fmla="*/ 380660 w 1904594"/>
                <a:gd name="connsiteY1" fmla="*/ 202746 h 1210697"/>
                <a:gd name="connsiteX2" fmla="*/ 846705 w 1904594"/>
                <a:gd name="connsiteY2" fmla="*/ 468426 h 1210697"/>
                <a:gd name="connsiteX3" fmla="*/ 1483860 w 1904594"/>
                <a:gd name="connsiteY3" fmla="*/ 813027 h 1210697"/>
                <a:gd name="connsiteX4" fmla="*/ 1904594 w 1904594"/>
                <a:gd name="connsiteY4" fmla="*/ 1059588 h 1210697"/>
                <a:gd name="connsiteX5" fmla="*/ 1903300 w 1904594"/>
                <a:gd name="connsiteY5" fmla="*/ 1210697 h 1210697"/>
                <a:gd name="connsiteX6" fmla="*/ 1515496 w 1904594"/>
                <a:gd name="connsiteY6" fmla="*/ 1132114 h 1210697"/>
                <a:gd name="connsiteX7" fmla="*/ 954201 w 1904594"/>
                <a:gd name="connsiteY7" fmla="*/ 1018154 h 1210697"/>
                <a:gd name="connsiteX8" fmla="*/ 340179 w 1904594"/>
                <a:gd name="connsiteY8" fmla="*/ 904195 h 1210697"/>
                <a:gd name="connsiteX9" fmla="*/ 7825 w 1904594"/>
                <a:gd name="connsiteY9" fmla="*/ 842963 h 1210697"/>
                <a:gd name="connsiteX10" fmla="*/ 0 w 1904594"/>
                <a:gd name="connsiteY10" fmla="*/ 0 h 1210697"/>
                <a:gd name="connsiteX0" fmla="*/ 0 w 1904594"/>
                <a:gd name="connsiteY0" fmla="*/ 0 h 1210697"/>
                <a:gd name="connsiteX1" fmla="*/ 380660 w 1904594"/>
                <a:gd name="connsiteY1" fmla="*/ 202746 h 1210697"/>
                <a:gd name="connsiteX2" fmla="*/ 846705 w 1904594"/>
                <a:gd name="connsiteY2" fmla="*/ 468426 h 1210697"/>
                <a:gd name="connsiteX3" fmla="*/ 1483860 w 1904594"/>
                <a:gd name="connsiteY3" fmla="*/ 813027 h 1210697"/>
                <a:gd name="connsiteX4" fmla="*/ 1904594 w 1904594"/>
                <a:gd name="connsiteY4" fmla="*/ 1059588 h 1210697"/>
                <a:gd name="connsiteX5" fmla="*/ 1903300 w 1904594"/>
                <a:gd name="connsiteY5" fmla="*/ 1210697 h 1210697"/>
                <a:gd name="connsiteX6" fmla="*/ 1515496 w 1904594"/>
                <a:gd name="connsiteY6" fmla="*/ 1132114 h 1210697"/>
                <a:gd name="connsiteX7" fmla="*/ 954201 w 1904594"/>
                <a:gd name="connsiteY7" fmla="*/ 1018154 h 1210697"/>
                <a:gd name="connsiteX8" fmla="*/ 340179 w 1904594"/>
                <a:gd name="connsiteY8" fmla="*/ 904195 h 1210697"/>
                <a:gd name="connsiteX9" fmla="*/ 7825 w 1904594"/>
                <a:gd name="connsiteY9" fmla="*/ 842963 h 1210697"/>
                <a:gd name="connsiteX10" fmla="*/ 0 w 1904594"/>
                <a:gd name="connsiteY10" fmla="*/ 0 h 1210697"/>
                <a:gd name="connsiteX0" fmla="*/ 0 w 1904594"/>
                <a:gd name="connsiteY0" fmla="*/ 0 h 1210697"/>
                <a:gd name="connsiteX1" fmla="*/ 380660 w 1904594"/>
                <a:gd name="connsiteY1" fmla="*/ 202746 h 1210697"/>
                <a:gd name="connsiteX2" fmla="*/ 846705 w 1904594"/>
                <a:gd name="connsiteY2" fmla="*/ 468426 h 1210697"/>
                <a:gd name="connsiteX3" fmla="*/ 1483860 w 1904594"/>
                <a:gd name="connsiteY3" fmla="*/ 813027 h 1210697"/>
                <a:gd name="connsiteX4" fmla="*/ 1904594 w 1904594"/>
                <a:gd name="connsiteY4" fmla="*/ 1059588 h 1210697"/>
                <a:gd name="connsiteX5" fmla="*/ 1903300 w 1904594"/>
                <a:gd name="connsiteY5" fmla="*/ 1210697 h 1210697"/>
                <a:gd name="connsiteX6" fmla="*/ 1515496 w 1904594"/>
                <a:gd name="connsiteY6" fmla="*/ 1132114 h 1210697"/>
                <a:gd name="connsiteX7" fmla="*/ 954201 w 1904594"/>
                <a:gd name="connsiteY7" fmla="*/ 1018154 h 1210697"/>
                <a:gd name="connsiteX8" fmla="*/ 340179 w 1904594"/>
                <a:gd name="connsiteY8" fmla="*/ 904195 h 1210697"/>
                <a:gd name="connsiteX9" fmla="*/ 7825 w 1904594"/>
                <a:gd name="connsiteY9" fmla="*/ 842963 h 1210697"/>
                <a:gd name="connsiteX10" fmla="*/ 0 w 1904594"/>
                <a:gd name="connsiteY10" fmla="*/ 0 h 1210697"/>
                <a:gd name="connsiteX0" fmla="*/ 0 w 1904594"/>
                <a:gd name="connsiteY0" fmla="*/ 0 h 1210697"/>
                <a:gd name="connsiteX1" fmla="*/ 380660 w 1904594"/>
                <a:gd name="connsiteY1" fmla="*/ 202746 h 1210697"/>
                <a:gd name="connsiteX2" fmla="*/ 846705 w 1904594"/>
                <a:gd name="connsiteY2" fmla="*/ 468426 h 1210697"/>
                <a:gd name="connsiteX3" fmla="*/ 1483860 w 1904594"/>
                <a:gd name="connsiteY3" fmla="*/ 813027 h 1210697"/>
                <a:gd name="connsiteX4" fmla="*/ 1904594 w 1904594"/>
                <a:gd name="connsiteY4" fmla="*/ 1059588 h 1210697"/>
                <a:gd name="connsiteX5" fmla="*/ 1903300 w 1904594"/>
                <a:gd name="connsiteY5" fmla="*/ 1210697 h 1210697"/>
                <a:gd name="connsiteX6" fmla="*/ 1515496 w 1904594"/>
                <a:gd name="connsiteY6" fmla="*/ 1132114 h 1210697"/>
                <a:gd name="connsiteX7" fmla="*/ 954201 w 1904594"/>
                <a:gd name="connsiteY7" fmla="*/ 1018154 h 1210697"/>
                <a:gd name="connsiteX8" fmla="*/ 340179 w 1904594"/>
                <a:gd name="connsiteY8" fmla="*/ 904195 h 1210697"/>
                <a:gd name="connsiteX9" fmla="*/ 7825 w 1904594"/>
                <a:gd name="connsiteY9" fmla="*/ 842963 h 1210697"/>
                <a:gd name="connsiteX10" fmla="*/ 0 w 1904594"/>
                <a:gd name="connsiteY10" fmla="*/ 0 h 1210697"/>
                <a:gd name="connsiteX0" fmla="*/ 0 w 1904594"/>
                <a:gd name="connsiteY0" fmla="*/ 0 h 1210697"/>
                <a:gd name="connsiteX1" fmla="*/ 380660 w 1904594"/>
                <a:gd name="connsiteY1" fmla="*/ 202746 h 1210697"/>
                <a:gd name="connsiteX2" fmla="*/ 846705 w 1904594"/>
                <a:gd name="connsiteY2" fmla="*/ 468426 h 1210697"/>
                <a:gd name="connsiteX3" fmla="*/ 1492025 w 1904594"/>
                <a:gd name="connsiteY3" fmla="*/ 815749 h 1210697"/>
                <a:gd name="connsiteX4" fmla="*/ 1904594 w 1904594"/>
                <a:gd name="connsiteY4" fmla="*/ 1059588 h 1210697"/>
                <a:gd name="connsiteX5" fmla="*/ 1903300 w 1904594"/>
                <a:gd name="connsiteY5" fmla="*/ 1210697 h 1210697"/>
                <a:gd name="connsiteX6" fmla="*/ 1515496 w 1904594"/>
                <a:gd name="connsiteY6" fmla="*/ 1132114 h 1210697"/>
                <a:gd name="connsiteX7" fmla="*/ 954201 w 1904594"/>
                <a:gd name="connsiteY7" fmla="*/ 1018154 h 1210697"/>
                <a:gd name="connsiteX8" fmla="*/ 340179 w 1904594"/>
                <a:gd name="connsiteY8" fmla="*/ 904195 h 1210697"/>
                <a:gd name="connsiteX9" fmla="*/ 7825 w 1904594"/>
                <a:gd name="connsiteY9" fmla="*/ 842963 h 1210697"/>
                <a:gd name="connsiteX10" fmla="*/ 0 w 1904594"/>
                <a:gd name="connsiteY10" fmla="*/ 0 h 121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4594" h="1210697">
                  <a:moveTo>
                    <a:pt x="0" y="0"/>
                  </a:moveTo>
                  <a:cubicBezTo>
                    <a:pt x="129381" y="69850"/>
                    <a:pt x="239543" y="124675"/>
                    <a:pt x="380660" y="202746"/>
                  </a:cubicBezTo>
                  <a:cubicBezTo>
                    <a:pt x="521777" y="280817"/>
                    <a:pt x="661478" y="366259"/>
                    <a:pt x="846705" y="468426"/>
                  </a:cubicBezTo>
                  <a:cubicBezTo>
                    <a:pt x="1031932" y="570593"/>
                    <a:pt x="1315710" y="717222"/>
                    <a:pt x="1492025" y="815749"/>
                  </a:cubicBezTo>
                  <a:cubicBezTo>
                    <a:pt x="1668340" y="914276"/>
                    <a:pt x="1780090" y="975222"/>
                    <a:pt x="1904594" y="1059588"/>
                  </a:cubicBezTo>
                  <a:cubicBezTo>
                    <a:pt x="1904163" y="1109958"/>
                    <a:pt x="1903731" y="1160327"/>
                    <a:pt x="1903300" y="1210697"/>
                  </a:cubicBezTo>
                  <a:cubicBezTo>
                    <a:pt x="1822122" y="1201014"/>
                    <a:pt x="1673679" y="1164205"/>
                    <a:pt x="1515496" y="1132114"/>
                  </a:cubicBezTo>
                  <a:lnTo>
                    <a:pt x="954201" y="1018154"/>
                  </a:lnTo>
                  <a:lnTo>
                    <a:pt x="340179" y="904195"/>
                  </a:lnTo>
                  <a:lnTo>
                    <a:pt x="7825" y="842963"/>
                  </a:lnTo>
                  <a:cubicBezTo>
                    <a:pt x="7031" y="581025"/>
                    <a:pt x="794" y="261938"/>
                    <a:pt x="0" y="0"/>
                  </a:cubicBezTo>
                  <a:close/>
                </a:path>
              </a:pathLst>
            </a:cu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grpSp>
          <p:nvGrpSpPr>
            <p:cNvPr id="164" name="Groupe 247">
              <a:extLst>
                <a:ext uri="{FF2B5EF4-FFF2-40B4-BE49-F238E27FC236}">
                  <a16:creationId xmlns:a16="http://schemas.microsoft.com/office/drawing/2014/main" id="{1B3151EB-53EA-4769-A0E6-6D474913B72E}"/>
                </a:ext>
              </a:extLst>
            </p:cNvPr>
            <p:cNvGrpSpPr/>
            <p:nvPr/>
          </p:nvGrpSpPr>
          <p:grpSpPr>
            <a:xfrm>
              <a:off x="9448627" y="3684079"/>
              <a:ext cx="1979612" cy="1601924"/>
              <a:chOff x="9448627" y="3684079"/>
              <a:chExt cx="1979612" cy="1601924"/>
            </a:xfrm>
          </p:grpSpPr>
          <p:cxnSp>
            <p:nvCxnSpPr>
              <p:cNvPr id="206" name="Connecteur droit 222">
                <a:extLst>
                  <a:ext uri="{FF2B5EF4-FFF2-40B4-BE49-F238E27FC236}">
                    <a16:creationId xmlns:a16="http://schemas.microsoft.com/office/drawing/2014/main" id="{BFE2AF4E-12A6-4DB4-8258-7812F8D04F63}"/>
                  </a:ext>
                </a:extLst>
              </p:cNvPr>
              <p:cNvCxnSpPr/>
              <p:nvPr/>
            </p:nvCxnSpPr>
            <p:spPr>
              <a:xfrm>
                <a:off x="9520064" y="3684079"/>
                <a:ext cx="0" cy="1547812"/>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7" name="Connecteur droit 223">
                <a:extLst>
                  <a:ext uri="{FF2B5EF4-FFF2-40B4-BE49-F238E27FC236}">
                    <a16:creationId xmlns:a16="http://schemas.microsoft.com/office/drawing/2014/main" id="{FF3D9CB0-CBA4-4069-8F2F-DA8AD19CBB8B}"/>
                  </a:ext>
                </a:extLst>
              </p:cNvPr>
              <p:cNvCxnSpPr/>
              <p:nvPr/>
            </p:nvCxnSpPr>
            <p:spPr>
              <a:xfrm>
                <a:off x="9520064" y="5231891"/>
                <a:ext cx="1908175"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8" name="Connecteur droit 224">
                <a:extLst>
                  <a:ext uri="{FF2B5EF4-FFF2-40B4-BE49-F238E27FC236}">
                    <a16:creationId xmlns:a16="http://schemas.microsoft.com/office/drawing/2014/main" id="{8B640639-A34A-465D-8B37-BB3D8FE29E8D}"/>
                  </a:ext>
                </a:extLst>
              </p:cNvPr>
              <p:cNvCxnSpPr/>
              <p:nvPr/>
            </p:nvCxnSpPr>
            <p:spPr>
              <a:xfrm>
                <a:off x="9448627" y="4050928"/>
                <a:ext cx="7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9" name="Connecteur droit 225">
                <a:extLst>
                  <a:ext uri="{FF2B5EF4-FFF2-40B4-BE49-F238E27FC236}">
                    <a16:creationId xmlns:a16="http://schemas.microsoft.com/office/drawing/2014/main" id="{212013BA-31D9-40A8-9B2C-FD494CC223C0}"/>
                  </a:ext>
                </a:extLst>
              </p:cNvPr>
              <p:cNvCxnSpPr/>
              <p:nvPr/>
            </p:nvCxnSpPr>
            <p:spPr>
              <a:xfrm>
                <a:off x="9448627" y="4351136"/>
                <a:ext cx="7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0" name="Connecteur droit 226">
                <a:extLst>
                  <a:ext uri="{FF2B5EF4-FFF2-40B4-BE49-F238E27FC236}">
                    <a16:creationId xmlns:a16="http://schemas.microsoft.com/office/drawing/2014/main" id="{6B348C71-7B16-490D-BCC1-93D7CA0AD3DB}"/>
                  </a:ext>
                </a:extLst>
              </p:cNvPr>
              <p:cNvCxnSpPr/>
              <p:nvPr/>
            </p:nvCxnSpPr>
            <p:spPr>
              <a:xfrm>
                <a:off x="9448627" y="4639800"/>
                <a:ext cx="7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1" name="Connecteur droit 227">
                <a:extLst>
                  <a:ext uri="{FF2B5EF4-FFF2-40B4-BE49-F238E27FC236}">
                    <a16:creationId xmlns:a16="http://schemas.microsoft.com/office/drawing/2014/main" id="{B4BA7F3D-77F4-4572-A83A-8B75C6D69E84}"/>
                  </a:ext>
                </a:extLst>
              </p:cNvPr>
              <p:cNvCxnSpPr/>
              <p:nvPr/>
            </p:nvCxnSpPr>
            <p:spPr>
              <a:xfrm>
                <a:off x="9448627" y="4934568"/>
                <a:ext cx="7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2" name="Connecteur droit 228">
                <a:extLst>
                  <a:ext uri="{FF2B5EF4-FFF2-40B4-BE49-F238E27FC236}">
                    <a16:creationId xmlns:a16="http://schemas.microsoft.com/office/drawing/2014/main" id="{D48BE9FA-5A87-4E72-ADE4-60D4E400517F}"/>
                  </a:ext>
                </a:extLst>
              </p:cNvPr>
              <p:cNvCxnSpPr/>
              <p:nvPr/>
            </p:nvCxnSpPr>
            <p:spPr>
              <a:xfrm>
                <a:off x="9448627" y="5233379"/>
                <a:ext cx="7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3" name="Connecteur droit 229">
                <a:extLst>
                  <a:ext uri="{FF2B5EF4-FFF2-40B4-BE49-F238E27FC236}">
                    <a16:creationId xmlns:a16="http://schemas.microsoft.com/office/drawing/2014/main" id="{02B631FF-0345-46CA-9A61-43D77DE6A7A9}"/>
                  </a:ext>
                </a:extLst>
              </p:cNvPr>
              <p:cNvCxnSpPr/>
              <p:nvPr/>
            </p:nvCxnSpPr>
            <p:spPr>
              <a:xfrm>
                <a:off x="9520064" y="5231891"/>
                <a:ext cx="0" cy="540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4" name="Connecteur droit 230">
                <a:extLst>
                  <a:ext uri="{FF2B5EF4-FFF2-40B4-BE49-F238E27FC236}">
                    <a16:creationId xmlns:a16="http://schemas.microsoft.com/office/drawing/2014/main" id="{F2FF80CF-B173-4A04-81EA-1935FB69CBD4}"/>
                  </a:ext>
                </a:extLst>
              </p:cNvPr>
              <p:cNvCxnSpPr/>
              <p:nvPr/>
            </p:nvCxnSpPr>
            <p:spPr>
              <a:xfrm>
                <a:off x="9907083" y="5232003"/>
                <a:ext cx="0" cy="540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5" name="Connecteur droit 231">
                <a:extLst>
                  <a:ext uri="{FF2B5EF4-FFF2-40B4-BE49-F238E27FC236}">
                    <a16:creationId xmlns:a16="http://schemas.microsoft.com/office/drawing/2014/main" id="{DE6E49B7-2F11-4387-BBCD-D1E975C602B1}"/>
                  </a:ext>
                </a:extLst>
              </p:cNvPr>
              <p:cNvCxnSpPr/>
              <p:nvPr/>
            </p:nvCxnSpPr>
            <p:spPr>
              <a:xfrm>
                <a:off x="10283465" y="5231414"/>
                <a:ext cx="0" cy="540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6" name="Connecteur droit 232">
                <a:extLst>
                  <a:ext uri="{FF2B5EF4-FFF2-40B4-BE49-F238E27FC236}">
                    <a16:creationId xmlns:a16="http://schemas.microsoft.com/office/drawing/2014/main" id="{AE4F8880-8B7E-46FC-A919-C61174161F09}"/>
                  </a:ext>
                </a:extLst>
              </p:cNvPr>
              <p:cNvCxnSpPr/>
              <p:nvPr/>
            </p:nvCxnSpPr>
            <p:spPr>
              <a:xfrm>
                <a:off x="10669921" y="5231126"/>
                <a:ext cx="0" cy="540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7" name="Connecteur droit 233">
                <a:extLst>
                  <a:ext uri="{FF2B5EF4-FFF2-40B4-BE49-F238E27FC236}">
                    <a16:creationId xmlns:a16="http://schemas.microsoft.com/office/drawing/2014/main" id="{B6E37BF5-BC5E-48AB-B76D-099AB95A8BBC}"/>
                  </a:ext>
                </a:extLst>
              </p:cNvPr>
              <p:cNvCxnSpPr/>
              <p:nvPr/>
            </p:nvCxnSpPr>
            <p:spPr>
              <a:xfrm>
                <a:off x="11051903" y="5230549"/>
                <a:ext cx="0" cy="540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8" name="Connecteur droit 234">
                <a:extLst>
                  <a:ext uri="{FF2B5EF4-FFF2-40B4-BE49-F238E27FC236}">
                    <a16:creationId xmlns:a16="http://schemas.microsoft.com/office/drawing/2014/main" id="{CF752CBD-2DC5-412F-8E77-C46FB1D50A28}"/>
                  </a:ext>
                </a:extLst>
              </p:cNvPr>
              <p:cNvCxnSpPr/>
              <p:nvPr/>
            </p:nvCxnSpPr>
            <p:spPr>
              <a:xfrm>
                <a:off x="11427995" y="5229395"/>
                <a:ext cx="0" cy="540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9" name="Connecteur droit 246">
                <a:extLst>
                  <a:ext uri="{FF2B5EF4-FFF2-40B4-BE49-F238E27FC236}">
                    <a16:creationId xmlns:a16="http://schemas.microsoft.com/office/drawing/2014/main" id="{FD749615-6593-4752-A5E1-6BA82865868B}"/>
                  </a:ext>
                </a:extLst>
              </p:cNvPr>
              <p:cNvCxnSpPr/>
              <p:nvPr/>
            </p:nvCxnSpPr>
            <p:spPr>
              <a:xfrm>
                <a:off x="9450505" y="3757042"/>
                <a:ext cx="7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65" name="Groupe 249">
              <a:extLst>
                <a:ext uri="{FF2B5EF4-FFF2-40B4-BE49-F238E27FC236}">
                  <a16:creationId xmlns:a16="http://schemas.microsoft.com/office/drawing/2014/main" id="{884610A4-A24C-4B63-85AC-C3986AA8ADD0}"/>
                </a:ext>
              </a:extLst>
            </p:cNvPr>
            <p:cNvGrpSpPr/>
            <p:nvPr/>
          </p:nvGrpSpPr>
          <p:grpSpPr>
            <a:xfrm>
              <a:off x="9273357" y="3674137"/>
              <a:ext cx="2233185" cy="1766366"/>
              <a:chOff x="9273357" y="3674137"/>
              <a:chExt cx="2233185" cy="1766366"/>
            </a:xfrm>
          </p:grpSpPr>
          <p:sp>
            <p:nvSpPr>
              <p:cNvPr id="194" name="ZoneTexte 235">
                <a:extLst>
                  <a:ext uri="{FF2B5EF4-FFF2-40B4-BE49-F238E27FC236}">
                    <a16:creationId xmlns:a16="http://schemas.microsoft.com/office/drawing/2014/main" id="{445A0FAD-9F40-418C-877A-B4AEC89590C4}"/>
                  </a:ext>
                </a:extLst>
              </p:cNvPr>
              <p:cNvSpPr txBox="1"/>
              <p:nvPr/>
            </p:nvSpPr>
            <p:spPr>
              <a:xfrm>
                <a:off x="9273357" y="3674137"/>
                <a:ext cx="175270" cy="169277"/>
              </a:xfrm>
              <a:prstGeom prst="rect">
                <a:avLst/>
              </a:prstGeom>
              <a:noFill/>
            </p:spPr>
            <p:txBody>
              <a:bodyPr wrap="none" lIns="0" tIns="0" rIns="18000" bIns="0" rtlCol="0">
                <a:spAutoFit/>
              </a:bodyPr>
              <a:lstStyle/>
              <a:p>
                <a:pPr algn="r"/>
                <a:r>
                  <a:rPr lang="en-CA" sz="1100" dirty="0">
                    <a:solidFill>
                      <a:schemeClr val="tx1">
                        <a:lumMod val="75000"/>
                        <a:lumOff val="25000"/>
                      </a:schemeClr>
                    </a:solidFill>
                  </a:rPr>
                  <a:t>10</a:t>
                </a:r>
              </a:p>
            </p:txBody>
          </p:sp>
          <p:sp>
            <p:nvSpPr>
              <p:cNvPr id="195" name="ZoneTexte 236">
                <a:extLst>
                  <a:ext uri="{FF2B5EF4-FFF2-40B4-BE49-F238E27FC236}">
                    <a16:creationId xmlns:a16="http://schemas.microsoft.com/office/drawing/2014/main" id="{5B6B0D42-4959-461E-A8E1-DA94387C58C5}"/>
                  </a:ext>
                </a:extLst>
              </p:cNvPr>
              <p:cNvSpPr txBox="1"/>
              <p:nvPr/>
            </p:nvSpPr>
            <p:spPr>
              <a:xfrm>
                <a:off x="9351904" y="3968081"/>
                <a:ext cx="96723" cy="169277"/>
              </a:xfrm>
              <a:prstGeom prst="rect">
                <a:avLst/>
              </a:prstGeom>
              <a:noFill/>
            </p:spPr>
            <p:txBody>
              <a:bodyPr wrap="none" lIns="0" tIns="0" rIns="18000" bIns="0" rtlCol="0">
                <a:spAutoFit/>
              </a:bodyPr>
              <a:lstStyle/>
              <a:p>
                <a:pPr algn="r"/>
                <a:r>
                  <a:rPr lang="en-CA" sz="1100" dirty="0">
                    <a:solidFill>
                      <a:schemeClr val="tx1">
                        <a:lumMod val="75000"/>
                        <a:lumOff val="25000"/>
                      </a:schemeClr>
                    </a:solidFill>
                  </a:rPr>
                  <a:t>8</a:t>
                </a:r>
              </a:p>
            </p:txBody>
          </p:sp>
          <p:sp>
            <p:nvSpPr>
              <p:cNvPr id="196" name="ZoneTexte 237">
                <a:extLst>
                  <a:ext uri="{FF2B5EF4-FFF2-40B4-BE49-F238E27FC236}">
                    <a16:creationId xmlns:a16="http://schemas.microsoft.com/office/drawing/2014/main" id="{3CD97E6D-7B73-43FA-8704-735EDF9BBE19}"/>
                  </a:ext>
                </a:extLst>
              </p:cNvPr>
              <p:cNvSpPr txBox="1"/>
              <p:nvPr/>
            </p:nvSpPr>
            <p:spPr>
              <a:xfrm>
                <a:off x="9351904" y="4271011"/>
                <a:ext cx="96723" cy="169277"/>
              </a:xfrm>
              <a:prstGeom prst="rect">
                <a:avLst/>
              </a:prstGeom>
              <a:noFill/>
            </p:spPr>
            <p:txBody>
              <a:bodyPr wrap="none" lIns="0" tIns="0" rIns="18000" bIns="0" rtlCol="0">
                <a:spAutoFit/>
              </a:bodyPr>
              <a:lstStyle/>
              <a:p>
                <a:pPr algn="r"/>
                <a:r>
                  <a:rPr lang="en-CA" sz="1100" dirty="0">
                    <a:solidFill>
                      <a:schemeClr val="tx1">
                        <a:lumMod val="75000"/>
                        <a:lumOff val="25000"/>
                      </a:schemeClr>
                    </a:solidFill>
                  </a:rPr>
                  <a:t>6</a:t>
                </a:r>
              </a:p>
            </p:txBody>
          </p:sp>
          <p:sp>
            <p:nvSpPr>
              <p:cNvPr id="197" name="ZoneTexte 238">
                <a:extLst>
                  <a:ext uri="{FF2B5EF4-FFF2-40B4-BE49-F238E27FC236}">
                    <a16:creationId xmlns:a16="http://schemas.microsoft.com/office/drawing/2014/main" id="{50C209AF-6F7F-4C4F-B624-0ED59F9288C2}"/>
                  </a:ext>
                </a:extLst>
              </p:cNvPr>
              <p:cNvSpPr txBox="1"/>
              <p:nvPr/>
            </p:nvSpPr>
            <p:spPr>
              <a:xfrm>
                <a:off x="9351904" y="4559679"/>
                <a:ext cx="96723" cy="169277"/>
              </a:xfrm>
              <a:prstGeom prst="rect">
                <a:avLst/>
              </a:prstGeom>
              <a:noFill/>
            </p:spPr>
            <p:txBody>
              <a:bodyPr wrap="none" lIns="0" tIns="0" rIns="18000" bIns="0" rtlCol="0">
                <a:spAutoFit/>
              </a:bodyPr>
              <a:lstStyle/>
              <a:p>
                <a:pPr algn="r"/>
                <a:r>
                  <a:rPr lang="en-CA" sz="1100" dirty="0">
                    <a:solidFill>
                      <a:schemeClr val="tx1">
                        <a:lumMod val="75000"/>
                        <a:lumOff val="25000"/>
                      </a:schemeClr>
                    </a:solidFill>
                  </a:rPr>
                  <a:t>4</a:t>
                </a:r>
              </a:p>
            </p:txBody>
          </p:sp>
          <p:sp>
            <p:nvSpPr>
              <p:cNvPr id="198" name="ZoneTexte 239">
                <a:extLst>
                  <a:ext uri="{FF2B5EF4-FFF2-40B4-BE49-F238E27FC236}">
                    <a16:creationId xmlns:a16="http://schemas.microsoft.com/office/drawing/2014/main" id="{6EF81129-7EAD-48ED-AAC8-0FE4B2685AE7}"/>
                  </a:ext>
                </a:extLst>
              </p:cNvPr>
              <p:cNvSpPr txBox="1"/>
              <p:nvPr/>
            </p:nvSpPr>
            <p:spPr>
              <a:xfrm>
                <a:off x="9351904" y="4856578"/>
                <a:ext cx="96723" cy="169277"/>
              </a:xfrm>
              <a:prstGeom prst="rect">
                <a:avLst/>
              </a:prstGeom>
              <a:noFill/>
            </p:spPr>
            <p:txBody>
              <a:bodyPr wrap="none" lIns="0" tIns="0" rIns="18000" bIns="0" rtlCol="0">
                <a:spAutoFit/>
              </a:bodyPr>
              <a:lstStyle/>
              <a:p>
                <a:pPr algn="r"/>
                <a:r>
                  <a:rPr lang="en-CA" sz="1100" dirty="0">
                    <a:solidFill>
                      <a:schemeClr val="tx1">
                        <a:lumMod val="75000"/>
                        <a:lumOff val="25000"/>
                      </a:schemeClr>
                    </a:solidFill>
                  </a:rPr>
                  <a:t>2</a:t>
                </a:r>
              </a:p>
            </p:txBody>
          </p:sp>
          <p:sp>
            <p:nvSpPr>
              <p:cNvPr id="199" name="ZoneTexte 240">
                <a:extLst>
                  <a:ext uri="{FF2B5EF4-FFF2-40B4-BE49-F238E27FC236}">
                    <a16:creationId xmlns:a16="http://schemas.microsoft.com/office/drawing/2014/main" id="{ED595E95-9C38-4C22-A2F2-39FBCE013DC7}"/>
                  </a:ext>
                </a:extLst>
              </p:cNvPr>
              <p:cNvSpPr txBox="1"/>
              <p:nvPr/>
            </p:nvSpPr>
            <p:spPr>
              <a:xfrm>
                <a:off x="9441516" y="5271114"/>
                <a:ext cx="157094" cy="169277"/>
              </a:xfrm>
              <a:prstGeom prst="rect">
                <a:avLst/>
              </a:prstGeom>
              <a:noFill/>
            </p:spPr>
            <p:txBody>
              <a:bodyPr wrap="none" lIns="0" tIns="0" rIns="0" bIns="0" rtlCol="0">
                <a:spAutoFit/>
              </a:bodyPr>
              <a:lstStyle/>
              <a:p>
                <a:pPr algn="ctr"/>
                <a:r>
                  <a:rPr lang="en-CA" sz="1100" dirty="0">
                    <a:solidFill>
                      <a:schemeClr val="tx1">
                        <a:lumMod val="75000"/>
                        <a:lumOff val="25000"/>
                      </a:schemeClr>
                    </a:solidFill>
                  </a:rPr>
                  <a:t>55</a:t>
                </a:r>
              </a:p>
            </p:txBody>
          </p:sp>
          <p:sp>
            <p:nvSpPr>
              <p:cNvPr id="200" name="ZoneTexte 241">
                <a:extLst>
                  <a:ext uri="{FF2B5EF4-FFF2-40B4-BE49-F238E27FC236}">
                    <a16:creationId xmlns:a16="http://schemas.microsoft.com/office/drawing/2014/main" id="{3C6B2980-2AE5-4A8E-8954-378EDA855881}"/>
                  </a:ext>
                </a:extLst>
              </p:cNvPr>
              <p:cNvSpPr txBox="1"/>
              <p:nvPr/>
            </p:nvSpPr>
            <p:spPr>
              <a:xfrm>
                <a:off x="9828536" y="5271226"/>
                <a:ext cx="157094" cy="169277"/>
              </a:xfrm>
              <a:prstGeom prst="rect">
                <a:avLst/>
              </a:prstGeom>
              <a:noFill/>
            </p:spPr>
            <p:txBody>
              <a:bodyPr wrap="none" lIns="0" tIns="0" rIns="0" bIns="0" rtlCol="0">
                <a:spAutoFit/>
              </a:bodyPr>
              <a:lstStyle/>
              <a:p>
                <a:pPr algn="ctr"/>
                <a:r>
                  <a:rPr lang="en-CA" sz="1100" dirty="0">
                    <a:solidFill>
                      <a:schemeClr val="tx1">
                        <a:lumMod val="75000"/>
                        <a:lumOff val="25000"/>
                      </a:schemeClr>
                    </a:solidFill>
                  </a:rPr>
                  <a:t>60</a:t>
                </a:r>
              </a:p>
            </p:txBody>
          </p:sp>
          <p:sp>
            <p:nvSpPr>
              <p:cNvPr id="201" name="ZoneTexte 242">
                <a:extLst>
                  <a:ext uri="{FF2B5EF4-FFF2-40B4-BE49-F238E27FC236}">
                    <a16:creationId xmlns:a16="http://schemas.microsoft.com/office/drawing/2014/main" id="{DA8A8174-2DC8-4FCE-98FF-6089B3B64C71}"/>
                  </a:ext>
                </a:extLst>
              </p:cNvPr>
              <p:cNvSpPr txBox="1"/>
              <p:nvPr/>
            </p:nvSpPr>
            <p:spPr>
              <a:xfrm>
                <a:off x="10204918" y="5270637"/>
                <a:ext cx="157094" cy="169277"/>
              </a:xfrm>
              <a:prstGeom prst="rect">
                <a:avLst/>
              </a:prstGeom>
              <a:noFill/>
            </p:spPr>
            <p:txBody>
              <a:bodyPr wrap="none" lIns="0" tIns="0" rIns="0" bIns="0" rtlCol="0">
                <a:spAutoFit/>
              </a:bodyPr>
              <a:lstStyle/>
              <a:p>
                <a:pPr algn="ctr"/>
                <a:r>
                  <a:rPr lang="en-CA" sz="1100" dirty="0">
                    <a:solidFill>
                      <a:schemeClr val="tx1">
                        <a:lumMod val="75000"/>
                        <a:lumOff val="25000"/>
                      </a:schemeClr>
                    </a:solidFill>
                  </a:rPr>
                  <a:t>65</a:t>
                </a:r>
              </a:p>
            </p:txBody>
          </p:sp>
          <p:sp>
            <p:nvSpPr>
              <p:cNvPr id="202" name="ZoneTexte 243">
                <a:extLst>
                  <a:ext uri="{FF2B5EF4-FFF2-40B4-BE49-F238E27FC236}">
                    <a16:creationId xmlns:a16="http://schemas.microsoft.com/office/drawing/2014/main" id="{FFE48BF9-28E0-40E5-824E-0A2AD459D9B6}"/>
                  </a:ext>
                </a:extLst>
              </p:cNvPr>
              <p:cNvSpPr txBox="1"/>
              <p:nvPr/>
            </p:nvSpPr>
            <p:spPr>
              <a:xfrm>
                <a:off x="10591374" y="5270349"/>
                <a:ext cx="157094" cy="169277"/>
              </a:xfrm>
              <a:prstGeom prst="rect">
                <a:avLst/>
              </a:prstGeom>
              <a:noFill/>
            </p:spPr>
            <p:txBody>
              <a:bodyPr wrap="none" lIns="0" tIns="0" rIns="0" bIns="0" rtlCol="0">
                <a:spAutoFit/>
              </a:bodyPr>
              <a:lstStyle/>
              <a:p>
                <a:pPr algn="ctr"/>
                <a:r>
                  <a:rPr lang="en-CA" sz="1100" dirty="0">
                    <a:solidFill>
                      <a:schemeClr val="tx1">
                        <a:lumMod val="75000"/>
                        <a:lumOff val="25000"/>
                      </a:schemeClr>
                    </a:solidFill>
                  </a:rPr>
                  <a:t>70</a:t>
                </a:r>
              </a:p>
            </p:txBody>
          </p:sp>
          <p:sp>
            <p:nvSpPr>
              <p:cNvPr id="203" name="ZoneTexte 244">
                <a:extLst>
                  <a:ext uri="{FF2B5EF4-FFF2-40B4-BE49-F238E27FC236}">
                    <a16:creationId xmlns:a16="http://schemas.microsoft.com/office/drawing/2014/main" id="{C9B09479-60A4-4E46-93A5-451EB1EDA4E3}"/>
                  </a:ext>
                </a:extLst>
              </p:cNvPr>
              <p:cNvSpPr txBox="1"/>
              <p:nvPr/>
            </p:nvSpPr>
            <p:spPr>
              <a:xfrm>
                <a:off x="10973355" y="5269772"/>
                <a:ext cx="157094" cy="169277"/>
              </a:xfrm>
              <a:prstGeom prst="rect">
                <a:avLst/>
              </a:prstGeom>
              <a:noFill/>
            </p:spPr>
            <p:txBody>
              <a:bodyPr wrap="none" lIns="0" tIns="0" rIns="0" bIns="0" rtlCol="0">
                <a:spAutoFit/>
              </a:bodyPr>
              <a:lstStyle/>
              <a:p>
                <a:pPr algn="ctr"/>
                <a:r>
                  <a:rPr lang="en-CA" sz="1100" dirty="0">
                    <a:solidFill>
                      <a:schemeClr val="tx1">
                        <a:lumMod val="75000"/>
                        <a:lumOff val="25000"/>
                      </a:schemeClr>
                    </a:solidFill>
                  </a:rPr>
                  <a:t>75</a:t>
                </a:r>
              </a:p>
            </p:txBody>
          </p:sp>
          <p:sp>
            <p:nvSpPr>
              <p:cNvPr id="204" name="ZoneTexte 245">
                <a:extLst>
                  <a:ext uri="{FF2B5EF4-FFF2-40B4-BE49-F238E27FC236}">
                    <a16:creationId xmlns:a16="http://schemas.microsoft.com/office/drawing/2014/main" id="{9273C559-6400-478E-B4B4-16A3D5E179B4}"/>
                  </a:ext>
                </a:extLst>
              </p:cNvPr>
              <p:cNvSpPr txBox="1"/>
              <p:nvPr/>
            </p:nvSpPr>
            <p:spPr>
              <a:xfrm>
                <a:off x="11349448" y="5268618"/>
                <a:ext cx="157094" cy="169277"/>
              </a:xfrm>
              <a:prstGeom prst="rect">
                <a:avLst/>
              </a:prstGeom>
              <a:noFill/>
            </p:spPr>
            <p:txBody>
              <a:bodyPr wrap="none" lIns="0" tIns="0" rIns="0" bIns="0" rtlCol="0">
                <a:spAutoFit/>
              </a:bodyPr>
              <a:lstStyle/>
              <a:p>
                <a:pPr algn="ctr"/>
                <a:r>
                  <a:rPr lang="en-CA" sz="1100" dirty="0">
                    <a:solidFill>
                      <a:schemeClr val="tx1">
                        <a:lumMod val="75000"/>
                        <a:lumOff val="25000"/>
                      </a:schemeClr>
                    </a:solidFill>
                  </a:rPr>
                  <a:t>80</a:t>
                </a:r>
              </a:p>
            </p:txBody>
          </p:sp>
          <p:sp>
            <p:nvSpPr>
              <p:cNvPr id="205" name="ZoneTexte 248">
                <a:extLst>
                  <a:ext uri="{FF2B5EF4-FFF2-40B4-BE49-F238E27FC236}">
                    <a16:creationId xmlns:a16="http://schemas.microsoft.com/office/drawing/2014/main" id="{6C286241-52C6-454E-9215-5C70650CCD07}"/>
                  </a:ext>
                </a:extLst>
              </p:cNvPr>
              <p:cNvSpPr txBox="1"/>
              <p:nvPr/>
            </p:nvSpPr>
            <p:spPr>
              <a:xfrm>
                <a:off x="9351479" y="5141735"/>
                <a:ext cx="96723" cy="169277"/>
              </a:xfrm>
              <a:prstGeom prst="rect">
                <a:avLst/>
              </a:prstGeom>
              <a:noFill/>
            </p:spPr>
            <p:txBody>
              <a:bodyPr wrap="none" lIns="0" tIns="0" rIns="18000" bIns="0" rtlCol="0">
                <a:spAutoFit/>
              </a:bodyPr>
              <a:lstStyle/>
              <a:p>
                <a:pPr algn="r"/>
                <a:r>
                  <a:rPr lang="en-CA" sz="1100" dirty="0">
                    <a:solidFill>
                      <a:schemeClr val="tx1">
                        <a:lumMod val="75000"/>
                        <a:lumOff val="25000"/>
                      </a:schemeClr>
                    </a:solidFill>
                  </a:rPr>
                  <a:t>0</a:t>
                </a:r>
              </a:p>
            </p:txBody>
          </p:sp>
        </p:grpSp>
        <p:grpSp>
          <p:nvGrpSpPr>
            <p:cNvPr id="166" name="Groupe 250">
              <a:extLst>
                <a:ext uri="{FF2B5EF4-FFF2-40B4-BE49-F238E27FC236}">
                  <a16:creationId xmlns:a16="http://schemas.microsoft.com/office/drawing/2014/main" id="{154F6A6C-1C28-4C68-8BCE-69F7F6AFB193}"/>
                </a:ext>
              </a:extLst>
            </p:cNvPr>
            <p:cNvGrpSpPr/>
            <p:nvPr/>
          </p:nvGrpSpPr>
          <p:grpSpPr>
            <a:xfrm>
              <a:off x="9502948" y="4289543"/>
              <a:ext cx="1935623" cy="745661"/>
              <a:chOff x="9502948" y="4289543"/>
              <a:chExt cx="1935623" cy="745661"/>
            </a:xfrm>
          </p:grpSpPr>
          <p:sp>
            <p:nvSpPr>
              <p:cNvPr id="167" name="Forme libre 195">
                <a:extLst>
                  <a:ext uri="{FF2B5EF4-FFF2-40B4-BE49-F238E27FC236}">
                    <a16:creationId xmlns:a16="http://schemas.microsoft.com/office/drawing/2014/main" id="{F5135199-59B7-45E4-AB65-1B22EE9C64C0}"/>
                  </a:ext>
                </a:extLst>
              </p:cNvPr>
              <p:cNvSpPr/>
              <p:nvPr/>
            </p:nvSpPr>
            <p:spPr>
              <a:xfrm>
                <a:off x="9516116" y="4299950"/>
                <a:ext cx="1914525" cy="720090"/>
              </a:xfrm>
              <a:custGeom>
                <a:avLst/>
                <a:gdLst>
                  <a:gd name="connsiteX0" fmla="*/ 0 w 1899285"/>
                  <a:gd name="connsiteY0" fmla="*/ 0 h 950595"/>
                  <a:gd name="connsiteX1" fmla="*/ 76200 w 1899285"/>
                  <a:gd name="connsiteY1" fmla="*/ 28575 h 950595"/>
                  <a:gd name="connsiteX2" fmla="*/ 161925 w 1899285"/>
                  <a:gd name="connsiteY2" fmla="*/ 57150 h 950595"/>
                  <a:gd name="connsiteX3" fmla="*/ 238125 w 1899285"/>
                  <a:gd name="connsiteY3" fmla="*/ 91440 h 950595"/>
                  <a:gd name="connsiteX4" fmla="*/ 306705 w 1899285"/>
                  <a:gd name="connsiteY4" fmla="*/ 123825 h 950595"/>
                  <a:gd name="connsiteX5" fmla="*/ 382905 w 1899285"/>
                  <a:gd name="connsiteY5" fmla="*/ 150495 h 950595"/>
                  <a:gd name="connsiteX6" fmla="*/ 459105 w 1899285"/>
                  <a:gd name="connsiteY6" fmla="*/ 184785 h 950595"/>
                  <a:gd name="connsiteX7" fmla="*/ 533400 w 1899285"/>
                  <a:gd name="connsiteY7" fmla="*/ 226695 h 950595"/>
                  <a:gd name="connsiteX8" fmla="*/ 609600 w 1899285"/>
                  <a:gd name="connsiteY8" fmla="*/ 262890 h 950595"/>
                  <a:gd name="connsiteX9" fmla="*/ 678180 w 1899285"/>
                  <a:gd name="connsiteY9" fmla="*/ 302895 h 950595"/>
                  <a:gd name="connsiteX10" fmla="*/ 762000 w 1899285"/>
                  <a:gd name="connsiteY10" fmla="*/ 342900 h 950595"/>
                  <a:gd name="connsiteX11" fmla="*/ 836295 w 1899285"/>
                  <a:gd name="connsiteY11" fmla="*/ 382905 h 950595"/>
                  <a:gd name="connsiteX12" fmla="*/ 910590 w 1899285"/>
                  <a:gd name="connsiteY12" fmla="*/ 422910 h 950595"/>
                  <a:gd name="connsiteX13" fmla="*/ 990600 w 1899285"/>
                  <a:gd name="connsiteY13" fmla="*/ 457200 h 950595"/>
                  <a:gd name="connsiteX14" fmla="*/ 1062990 w 1899285"/>
                  <a:gd name="connsiteY14" fmla="*/ 499110 h 950595"/>
                  <a:gd name="connsiteX15" fmla="*/ 1137285 w 1899285"/>
                  <a:gd name="connsiteY15" fmla="*/ 539115 h 950595"/>
                  <a:gd name="connsiteX16" fmla="*/ 1219200 w 1899285"/>
                  <a:gd name="connsiteY16" fmla="*/ 582930 h 950595"/>
                  <a:gd name="connsiteX17" fmla="*/ 1287780 w 1899285"/>
                  <a:gd name="connsiteY17" fmla="*/ 613410 h 950595"/>
                  <a:gd name="connsiteX18" fmla="*/ 1363980 w 1899285"/>
                  <a:gd name="connsiteY18" fmla="*/ 649605 h 950595"/>
                  <a:gd name="connsiteX19" fmla="*/ 1440180 w 1899285"/>
                  <a:gd name="connsiteY19" fmla="*/ 697230 h 950595"/>
                  <a:gd name="connsiteX20" fmla="*/ 1516380 w 1899285"/>
                  <a:gd name="connsiteY20" fmla="*/ 735330 h 950595"/>
                  <a:gd name="connsiteX21" fmla="*/ 1596390 w 1899285"/>
                  <a:gd name="connsiteY21" fmla="*/ 781050 h 950595"/>
                  <a:gd name="connsiteX22" fmla="*/ 1672590 w 1899285"/>
                  <a:gd name="connsiteY22" fmla="*/ 817245 h 950595"/>
                  <a:gd name="connsiteX23" fmla="*/ 1748790 w 1899285"/>
                  <a:gd name="connsiteY23" fmla="*/ 857250 h 950595"/>
                  <a:gd name="connsiteX24" fmla="*/ 1821180 w 1899285"/>
                  <a:gd name="connsiteY24" fmla="*/ 901065 h 950595"/>
                  <a:gd name="connsiteX25" fmla="*/ 1899285 w 1899285"/>
                  <a:gd name="connsiteY25" fmla="*/ 950595 h 950595"/>
                  <a:gd name="connsiteX0" fmla="*/ 0 w 1908810"/>
                  <a:gd name="connsiteY0" fmla="*/ 0 h 901266"/>
                  <a:gd name="connsiteX1" fmla="*/ 76200 w 1908810"/>
                  <a:gd name="connsiteY1" fmla="*/ 28575 h 901266"/>
                  <a:gd name="connsiteX2" fmla="*/ 161925 w 1908810"/>
                  <a:gd name="connsiteY2" fmla="*/ 57150 h 901266"/>
                  <a:gd name="connsiteX3" fmla="*/ 238125 w 1908810"/>
                  <a:gd name="connsiteY3" fmla="*/ 91440 h 901266"/>
                  <a:gd name="connsiteX4" fmla="*/ 306705 w 1908810"/>
                  <a:gd name="connsiteY4" fmla="*/ 123825 h 901266"/>
                  <a:gd name="connsiteX5" fmla="*/ 382905 w 1908810"/>
                  <a:gd name="connsiteY5" fmla="*/ 150495 h 901266"/>
                  <a:gd name="connsiteX6" fmla="*/ 459105 w 1908810"/>
                  <a:gd name="connsiteY6" fmla="*/ 184785 h 901266"/>
                  <a:gd name="connsiteX7" fmla="*/ 533400 w 1908810"/>
                  <a:gd name="connsiteY7" fmla="*/ 226695 h 901266"/>
                  <a:gd name="connsiteX8" fmla="*/ 609600 w 1908810"/>
                  <a:gd name="connsiteY8" fmla="*/ 262890 h 901266"/>
                  <a:gd name="connsiteX9" fmla="*/ 678180 w 1908810"/>
                  <a:gd name="connsiteY9" fmla="*/ 302895 h 901266"/>
                  <a:gd name="connsiteX10" fmla="*/ 762000 w 1908810"/>
                  <a:gd name="connsiteY10" fmla="*/ 342900 h 901266"/>
                  <a:gd name="connsiteX11" fmla="*/ 836295 w 1908810"/>
                  <a:gd name="connsiteY11" fmla="*/ 382905 h 901266"/>
                  <a:gd name="connsiteX12" fmla="*/ 910590 w 1908810"/>
                  <a:gd name="connsiteY12" fmla="*/ 422910 h 901266"/>
                  <a:gd name="connsiteX13" fmla="*/ 990600 w 1908810"/>
                  <a:gd name="connsiteY13" fmla="*/ 457200 h 901266"/>
                  <a:gd name="connsiteX14" fmla="*/ 1062990 w 1908810"/>
                  <a:gd name="connsiteY14" fmla="*/ 499110 h 901266"/>
                  <a:gd name="connsiteX15" fmla="*/ 1137285 w 1908810"/>
                  <a:gd name="connsiteY15" fmla="*/ 539115 h 901266"/>
                  <a:gd name="connsiteX16" fmla="*/ 1219200 w 1908810"/>
                  <a:gd name="connsiteY16" fmla="*/ 582930 h 901266"/>
                  <a:gd name="connsiteX17" fmla="*/ 1287780 w 1908810"/>
                  <a:gd name="connsiteY17" fmla="*/ 613410 h 901266"/>
                  <a:gd name="connsiteX18" fmla="*/ 1363980 w 1908810"/>
                  <a:gd name="connsiteY18" fmla="*/ 649605 h 901266"/>
                  <a:gd name="connsiteX19" fmla="*/ 1440180 w 1908810"/>
                  <a:gd name="connsiteY19" fmla="*/ 697230 h 901266"/>
                  <a:gd name="connsiteX20" fmla="*/ 1516380 w 1908810"/>
                  <a:gd name="connsiteY20" fmla="*/ 735330 h 901266"/>
                  <a:gd name="connsiteX21" fmla="*/ 1596390 w 1908810"/>
                  <a:gd name="connsiteY21" fmla="*/ 781050 h 901266"/>
                  <a:gd name="connsiteX22" fmla="*/ 1672590 w 1908810"/>
                  <a:gd name="connsiteY22" fmla="*/ 817245 h 901266"/>
                  <a:gd name="connsiteX23" fmla="*/ 1748790 w 1908810"/>
                  <a:gd name="connsiteY23" fmla="*/ 857250 h 901266"/>
                  <a:gd name="connsiteX24" fmla="*/ 1821180 w 1908810"/>
                  <a:gd name="connsiteY24" fmla="*/ 901065 h 901266"/>
                  <a:gd name="connsiteX25" fmla="*/ 1908810 w 1908810"/>
                  <a:gd name="connsiteY25" fmla="*/ 878205 h 901266"/>
                  <a:gd name="connsiteX0" fmla="*/ 0 w 1908810"/>
                  <a:gd name="connsiteY0" fmla="*/ 0 h 878205"/>
                  <a:gd name="connsiteX1" fmla="*/ 76200 w 1908810"/>
                  <a:gd name="connsiteY1" fmla="*/ 28575 h 878205"/>
                  <a:gd name="connsiteX2" fmla="*/ 161925 w 1908810"/>
                  <a:gd name="connsiteY2" fmla="*/ 57150 h 878205"/>
                  <a:gd name="connsiteX3" fmla="*/ 238125 w 1908810"/>
                  <a:gd name="connsiteY3" fmla="*/ 91440 h 878205"/>
                  <a:gd name="connsiteX4" fmla="*/ 306705 w 1908810"/>
                  <a:gd name="connsiteY4" fmla="*/ 123825 h 878205"/>
                  <a:gd name="connsiteX5" fmla="*/ 382905 w 1908810"/>
                  <a:gd name="connsiteY5" fmla="*/ 150495 h 878205"/>
                  <a:gd name="connsiteX6" fmla="*/ 459105 w 1908810"/>
                  <a:gd name="connsiteY6" fmla="*/ 184785 h 878205"/>
                  <a:gd name="connsiteX7" fmla="*/ 533400 w 1908810"/>
                  <a:gd name="connsiteY7" fmla="*/ 226695 h 878205"/>
                  <a:gd name="connsiteX8" fmla="*/ 609600 w 1908810"/>
                  <a:gd name="connsiteY8" fmla="*/ 262890 h 878205"/>
                  <a:gd name="connsiteX9" fmla="*/ 678180 w 1908810"/>
                  <a:gd name="connsiteY9" fmla="*/ 302895 h 878205"/>
                  <a:gd name="connsiteX10" fmla="*/ 762000 w 1908810"/>
                  <a:gd name="connsiteY10" fmla="*/ 342900 h 878205"/>
                  <a:gd name="connsiteX11" fmla="*/ 836295 w 1908810"/>
                  <a:gd name="connsiteY11" fmla="*/ 382905 h 878205"/>
                  <a:gd name="connsiteX12" fmla="*/ 910590 w 1908810"/>
                  <a:gd name="connsiteY12" fmla="*/ 422910 h 878205"/>
                  <a:gd name="connsiteX13" fmla="*/ 990600 w 1908810"/>
                  <a:gd name="connsiteY13" fmla="*/ 457200 h 878205"/>
                  <a:gd name="connsiteX14" fmla="*/ 1062990 w 1908810"/>
                  <a:gd name="connsiteY14" fmla="*/ 499110 h 878205"/>
                  <a:gd name="connsiteX15" fmla="*/ 1137285 w 1908810"/>
                  <a:gd name="connsiteY15" fmla="*/ 539115 h 878205"/>
                  <a:gd name="connsiteX16" fmla="*/ 1219200 w 1908810"/>
                  <a:gd name="connsiteY16" fmla="*/ 582930 h 878205"/>
                  <a:gd name="connsiteX17" fmla="*/ 1287780 w 1908810"/>
                  <a:gd name="connsiteY17" fmla="*/ 613410 h 878205"/>
                  <a:gd name="connsiteX18" fmla="*/ 1363980 w 1908810"/>
                  <a:gd name="connsiteY18" fmla="*/ 649605 h 878205"/>
                  <a:gd name="connsiteX19" fmla="*/ 1440180 w 1908810"/>
                  <a:gd name="connsiteY19" fmla="*/ 697230 h 878205"/>
                  <a:gd name="connsiteX20" fmla="*/ 1516380 w 1908810"/>
                  <a:gd name="connsiteY20" fmla="*/ 735330 h 878205"/>
                  <a:gd name="connsiteX21" fmla="*/ 1596390 w 1908810"/>
                  <a:gd name="connsiteY21" fmla="*/ 781050 h 878205"/>
                  <a:gd name="connsiteX22" fmla="*/ 1672590 w 1908810"/>
                  <a:gd name="connsiteY22" fmla="*/ 817245 h 878205"/>
                  <a:gd name="connsiteX23" fmla="*/ 1748790 w 1908810"/>
                  <a:gd name="connsiteY23" fmla="*/ 857250 h 878205"/>
                  <a:gd name="connsiteX24" fmla="*/ 1830705 w 1908810"/>
                  <a:gd name="connsiteY24" fmla="*/ 843915 h 878205"/>
                  <a:gd name="connsiteX25" fmla="*/ 1908810 w 1908810"/>
                  <a:gd name="connsiteY25" fmla="*/ 878205 h 878205"/>
                  <a:gd name="connsiteX0" fmla="*/ 0 w 1908810"/>
                  <a:gd name="connsiteY0" fmla="*/ 0 h 878205"/>
                  <a:gd name="connsiteX1" fmla="*/ 76200 w 1908810"/>
                  <a:gd name="connsiteY1" fmla="*/ 28575 h 878205"/>
                  <a:gd name="connsiteX2" fmla="*/ 161925 w 1908810"/>
                  <a:gd name="connsiteY2" fmla="*/ 57150 h 878205"/>
                  <a:gd name="connsiteX3" fmla="*/ 238125 w 1908810"/>
                  <a:gd name="connsiteY3" fmla="*/ 91440 h 878205"/>
                  <a:gd name="connsiteX4" fmla="*/ 306705 w 1908810"/>
                  <a:gd name="connsiteY4" fmla="*/ 123825 h 878205"/>
                  <a:gd name="connsiteX5" fmla="*/ 382905 w 1908810"/>
                  <a:gd name="connsiteY5" fmla="*/ 150495 h 878205"/>
                  <a:gd name="connsiteX6" fmla="*/ 459105 w 1908810"/>
                  <a:gd name="connsiteY6" fmla="*/ 184785 h 878205"/>
                  <a:gd name="connsiteX7" fmla="*/ 533400 w 1908810"/>
                  <a:gd name="connsiteY7" fmla="*/ 226695 h 878205"/>
                  <a:gd name="connsiteX8" fmla="*/ 609600 w 1908810"/>
                  <a:gd name="connsiteY8" fmla="*/ 262890 h 878205"/>
                  <a:gd name="connsiteX9" fmla="*/ 678180 w 1908810"/>
                  <a:gd name="connsiteY9" fmla="*/ 302895 h 878205"/>
                  <a:gd name="connsiteX10" fmla="*/ 762000 w 1908810"/>
                  <a:gd name="connsiteY10" fmla="*/ 342900 h 878205"/>
                  <a:gd name="connsiteX11" fmla="*/ 836295 w 1908810"/>
                  <a:gd name="connsiteY11" fmla="*/ 382905 h 878205"/>
                  <a:gd name="connsiteX12" fmla="*/ 910590 w 1908810"/>
                  <a:gd name="connsiteY12" fmla="*/ 422910 h 878205"/>
                  <a:gd name="connsiteX13" fmla="*/ 990600 w 1908810"/>
                  <a:gd name="connsiteY13" fmla="*/ 457200 h 878205"/>
                  <a:gd name="connsiteX14" fmla="*/ 1062990 w 1908810"/>
                  <a:gd name="connsiteY14" fmla="*/ 499110 h 878205"/>
                  <a:gd name="connsiteX15" fmla="*/ 1137285 w 1908810"/>
                  <a:gd name="connsiteY15" fmla="*/ 539115 h 878205"/>
                  <a:gd name="connsiteX16" fmla="*/ 1219200 w 1908810"/>
                  <a:gd name="connsiteY16" fmla="*/ 582930 h 878205"/>
                  <a:gd name="connsiteX17" fmla="*/ 1287780 w 1908810"/>
                  <a:gd name="connsiteY17" fmla="*/ 613410 h 878205"/>
                  <a:gd name="connsiteX18" fmla="*/ 1363980 w 1908810"/>
                  <a:gd name="connsiteY18" fmla="*/ 649605 h 878205"/>
                  <a:gd name="connsiteX19" fmla="*/ 1440180 w 1908810"/>
                  <a:gd name="connsiteY19" fmla="*/ 697230 h 878205"/>
                  <a:gd name="connsiteX20" fmla="*/ 1516380 w 1908810"/>
                  <a:gd name="connsiteY20" fmla="*/ 735330 h 878205"/>
                  <a:gd name="connsiteX21" fmla="*/ 1596390 w 1908810"/>
                  <a:gd name="connsiteY21" fmla="*/ 781050 h 878205"/>
                  <a:gd name="connsiteX22" fmla="*/ 1672590 w 1908810"/>
                  <a:gd name="connsiteY22" fmla="*/ 817245 h 878205"/>
                  <a:gd name="connsiteX23" fmla="*/ 1754505 w 1908810"/>
                  <a:gd name="connsiteY23" fmla="*/ 807720 h 878205"/>
                  <a:gd name="connsiteX24" fmla="*/ 1830705 w 1908810"/>
                  <a:gd name="connsiteY24" fmla="*/ 843915 h 878205"/>
                  <a:gd name="connsiteX25" fmla="*/ 1908810 w 1908810"/>
                  <a:gd name="connsiteY25" fmla="*/ 878205 h 878205"/>
                  <a:gd name="connsiteX0" fmla="*/ 0 w 1908810"/>
                  <a:gd name="connsiteY0" fmla="*/ 0 h 878205"/>
                  <a:gd name="connsiteX1" fmla="*/ 76200 w 1908810"/>
                  <a:gd name="connsiteY1" fmla="*/ 28575 h 878205"/>
                  <a:gd name="connsiteX2" fmla="*/ 161925 w 1908810"/>
                  <a:gd name="connsiteY2" fmla="*/ 57150 h 878205"/>
                  <a:gd name="connsiteX3" fmla="*/ 238125 w 1908810"/>
                  <a:gd name="connsiteY3" fmla="*/ 91440 h 878205"/>
                  <a:gd name="connsiteX4" fmla="*/ 306705 w 1908810"/>
                  <a:gd name="connsiteY4" fmla="*/ 123825 h 878205"/>
                  <a:gd name="connsiteX5" fmla="*/ 382905 w 1908810"/>
                  <a:gd name="connsiteY5" fmla="*/ 150495 h 878205"/>
                  <a:gd name="connsiteX6" fmla="*/ 459105 w 1908810"/>
                  <a:gd name="connsiteY6" fmla="*/ 184785 h 878205"/>
                  <a:gd name="connsiteX7" fmla="*/ 533400 w 1908810"/>
                  <a:gd name="connsiteY7" fmla="*/ 226695 h 878205"/>
                  <a:gd name="connsiteX8" fmla="*/ 609600 w 1908810"/>
                  <a:gd name="connsiteY8" fmla="*/ 262890 h 878205"/>
                  <a:gd name="connsiteX9" fmla="*/ 678180 w 1908810"/>
                  <a:gd name="connsiteY9" fmla="*/ 302895 h 878205"/>
                  <a:gd name="connsiteX10" fmla="*/ 762000 w 1908810"/>
                  <a:gd name="connsiteY10" fmla="*/ 342900 h 878205"/>
                  <a:gd name="connsiteX11" fmla="*/ 836295 w 1908810"/>
                  <a:gd name="connsiteY11" fmla="*/ 382905 h 878205"/>
                  <a:gd name="connsiteX12" fmla="*/ 910590 w 1908810"/>
                  <a:gd name="connsiteY12" fmla="*/ 422910 h 878205"/>
                  <a:gd name="connsiteX13" fmla="*/ 990600 w 1908810"/>
                  <a:gd name="connsiteY13" fmla="*/ 457200 h 878205"/>
                  <a:gd name="connsiteX14" fmla="*/ 1062990 w 1908810"/>
                  <a:gd name="connsiteY14" fmla="*/ 499110 h 878205"/>
                  <a:gd name="connsiteX15" fmla="*/ 1137285 w 1908810"/>
                  <a:gd name="connsiteY15" fmla="*/ 539115 h 878205"/>
                  <a:gd name="connsiteX16" fmla="*/ 1219200 w 1908810"/>
                  <a:gd name="connsiteY16" fmla="*/ 582930 h 878205"/>
                  <a:gd name="connsiteX17" fmla="*/ 1287780 w 1908810"/>
                  <a:gd name="connsiteY17" fmla="*/ 613410 h 878205"/>
                  <a:gd name="connsiteX18" fmla="*/ 1363980 w 1908810"/>
                  <a:gd name="connsiteY18" fmla="*/ 649605 h 878205"/>
                  <a:gd name="connsiteX19" fmla="*/ 1440180 w 1908810"/>
                  <a:gd name="connsiteY19" fmla="*/ 697230 h 878205"/>
                  <a:gd name="connsiteX20" fmla="*/ 1516380 w 1908810"/>
                  <a:gd name="connsiteY20" fmla="*/ 735330 h 878205"/>
                  <a:gd name="connsiteX21" fmla="*/ 1596390 w 1908810"/>
                  <a:gd name="connsiteY21" fmla="*/ 781050 h 878205"/>
                  <a:gd name="connsiteX22" fmla="*/ 1678305 w 1908810"/>
                  <a:gd name="connsiteY22" fmla="*/ 775335 h 878205"/>
                  <a:gd name="connsiteX23" fmla="*/ 1754505 w 1908810"/>
                  <a:gd name="connsiteY23" fmla="*/ 807720 h 878205"/>
                  <a:gd name="connsiteX24" fmla="*/ 1830705 w 1908810"/>
                  <a:gd name="connsiteY24" fmla="*/ 843915 h 878205"/>
                  <a:gd name="connsiteX25" fmla="*/ 1908810 w 1908810"/>
                  <a:gd name="connsiteY25" fmla="*/ 878205 h 878205"/>
                  <a:gd name="connsiteX0" fmla="*/ 0 w 1908810"/>
                  <a:gd name="connsiteY0" fmla="*/ 0 h 878205"/>
                  <a:gd name="connsiteX1" fmla="*/ 76200 w 1908810"/>
                  <a:gd name="connsiteY1" fmla="*/ 28575 h 878205"/>
                  <a:gd name="connsiteX2" fmla="*/ 161925 w 1908810"/>
                  <a:gd name="connsiteY2" fmla="*/ 57150 h 878205"/>
                  <a:gd name="connsiteX3" fmla="*/ 238125 w 1908810"/>
                  <a:gd name="connsiteY3" fmla="*/ 91440 h 878205"/>
                  <a:gd name="connsiteX4" fmla="*/ 306705 w 1908810"/>
                  <a:gd name="connsiteY4" fmla="*/ 123825 h 878205"/>
                  <a:gd name="connsiteX5" fmla="*/ 382905 w 1908810"/>
                  <a:gd name="connsiteY5" fmla="*/ 150495 h 878205"/>
                  <a:gd name="connsiteX6" fmla="*/ 459105 w 1908810"/>
                  <a:gd name="connsiteY6" fmla="*/ 184785 h 878205"/>
                  <a:gd name="connsiteX7" fmla="*/ 533400 w 1908810"/>
                  <a:gd name="connsiteY7" fmla="*/ 226695 h 878205"/>
                  <a:gd name="connsiteX8" fmla="*/ 609600 w 1908810"/>
                  <a:gd name="connsiteY8" fmla="*/ 262890 h 878205"/>
                  <a:gd name="connsiteX9" fmla="*/ 678180 w 1908810"/>
                  <a:gd name="connsiteY9" fmla="*/ 302895 h 878205"/>
                  <a:gd name="connsiteX10" fmla="*/ 762000 w 1908810"/>
                  <a:gd name="connsiteY10" fmla="*/ 342900 h 878205"/>
                  <a:gd name="connsiteX11" fmla="*/ 836295 w 1908810"/>
                  <a:gd name="connsiteY11" fmla="*/ 382905 h 878205"/>
                  <a:gd name="connsiteX12" fmla="*/ 910590 w 1908810"/>
                  <a:gd name="connsiteY12" fmla="*/ 422910 h 878205"/>
                  <a:gd name="connsiteX13" fmla="*/ 990600 w 1908810"/>
                  <a:gd name="connsiteY13" fmla="*/ 457200 h 878205"/>
                  <a:gd name="connsiteX14" fmla="*/ 1062990 w 1908810"/>
                  <a:gd name="connsiteY14" fmla="*/ 499110 h 878205"/>
                  <a:gd name="connsiteX15" fmla="*/ 1137285 w 1908810"/>
                  <a:gd name="connsiteY15" fmla="*/ 539115 h 878205"/>
                  <a:gd name="connsiteX16" fmla="*/ 1219200 w 1908810"/>
                  <a:gd name="connsiteY16" fmla="*/ 582930 h 878205"/>
                  <a:gd name="connsiteX17" fmla="*/ 1287780 w 1908810"/>
                  <a:gd name="connsiteY17" fmla="*/ 613410 h 878205"/>
                  <a:gd name="connsiteX18" fmla="*/ 1363980 w 1908810"/>
                  <a:gd name="connsiteY18" fmla="*/ 649605 h 878205"/>
                  <a:gd name="connsiteX19" fmla="*/ 1440180 w 1908810"/>
                  <a:gd name="connsiteY19" fmla="*/ 697230 h 878205"/>
                  <a:gd name="connsiteX20" fmla="*/ 1516380 w 1908810"/>
                  <a:gd name="connsiteY20" fmla="*/ 735330 h 878205"/>
                  <a:gd name="connsiteX21" fmla="*/ 1609725 w 1908810"/>
                  <a:gd name="connsiteY21" fmla="*/ 746760 h 878205"/>
                  <a:gd name="connsiteX22" fmla="*/ 1678305 w 1908810"/>
                  <a:gd name="connsiteY22" fmla="*/ 775335 h 878205"/>
                  <a:gd name="connsiteX23" fmla="*/ 1754505 w 1908810"/>
                  <a:gd name="connsiteY23" fmla="*/ 807720 h 878205"/>
                  <a:gd name="connsiteX24" fmla="*/ 1830705 w 1908810"/>
                  <a:gd name="connsiteY24" fmla="*/ 843915 h 878205"/>
                  <a:gd name="connsiteX25" fmla="*/ 1908810 w 1908810"/>
                  <a:gd name="connsiteY25" fmla="*/ 878205 h 878205"/>
                  <a:gd name="connsiteX0" fmla="*/ 0 w 1908810"/>
                  <a:gd name="connsiteY0" fmla="*/ 0 h 878205"/>
                  <a:gd name="connsiteX1" fmla="*/ 76200 w 1908810"/>
                  <a:gd name="connsiteY1" fmla="*/ 28575 h 878205"/>
                  <a:gd name="connsiteX2" fmla="*/ 161925 w 1908810"/>
                  <a:gd name="connsiteY2" fmla="*/ 57150 h 878205"/>
                  <a:gd name="connsiteX3" fmla="*/ 238125 w 1908810"/>
                  <a:gd name="connsiteY3" fmla="*/ 91440 h 878205"/>
                  <a:gd name="connsiteX4" fmla="*/ 306705 w 1908810"/>
                  <a:gd name="connsiteY4" fmla="*/ 123825 h 878205"/>
                  <a:gd name="connsiteX5" fmla="*/ 382905 w 1908810"/>
                  <a:gd name="connsiteY5" fmla="*/ 150495 h 878205"/>
                  <a:gd name="connsiteX6" fmla="*/ 459105 w 1908810"/>
                  <a:gd name="connsiteY6" fmla="*/ 184785 h 878205"/>
                  <a:gd name="connsiteX7" fmla="*/ 533400 w 1908810"/>
                  <a:gd name="connsiteY7" fmla="*/ 226695 h 878205"/>
                  <a:gd name="connsiteX8" fmla="*/ 609600 w 1908810"/>
                  <a:gd name="connsiteY8" fmla="*/ 262890 h 878205"/>
                  <a:gd name="connsiteX9" fmla="*/ 678180 w 1908810"/>
                  <a:gd name="connsiteY9" fmla="*/ 302895 h 878205"/>
                  <a:gd name="connsiteX10" fmla="*/ 762000 w 1908810"/>
                  <a:gd name="connsiteY10" fmla="*/ 342900 h 878205"/>
                  <a:gd name="connsiteX11" fmla="*/ 836295 w 1908810"/>
                  <a:gd name="connsiteY11" fmla="*/ 382905 h 878205"/>
                  <a:gd name="connsiteX12" fmla="*/ 910590 w 1908810"/>
                  <a:gd name="connsiteY12" fmla="*/ 422910 h 878205"/>
                  <a:gd name="connsiteX13" fmla="*/ 990600 w 1908810"/>
                  <a:gd name="connsiteY13" fmla="*/ 457200 h 878205"/>
                  <a:gd name="connsiteX14" fmla="*/ 1062990 w 1908810"/>
                  <a:gd name="connsiteY14" fmla="*/ 499110 h 878205"/>
                  <a:gd name="connsiteX15" fmla="*/ 1137285 w 1908810"/>
                  <a:gd name="connsiteY15" fmla="*/ 539115 h 878205"/>
                  <a:gd name="connsiteX16" fmla="*/ 1219200 w 1908810"/>
                  <a:gd name="connsiteY16" fmla="*/ 582930 h 878205"/>
                  <a:gd name="connsiteX17" fmla="*/ 1287780 w 1908810"/>
                  <a:gd name="connsiteY17" fmla="*/ 613410 h 878205"/>
                  <a:gd name="connsiteX18" fmla="*/ 1363980 w 1908810"/>
                  <a:gd name="connsiteY18" fmla="*/ 649605 h 878205"/>
                  <a:gd name="connsiteX19" fmla="*/ 1440180 w 1908810"/>
                  <a:gd name="connsiteY19" fmla="*/ 697230 h 878205"/>
                  <a:gd name="connsiteX20" fmla="*/ 1524000 w 1908810"/>
                  <a:gd name="connsiteY20" fmla="*/ 708660 h 878205"/>
                  <a:gd name="connsiteX21" fmla="*/ 1609725 w 1908810"/>
                  <a:gd name="connsiteY21" fmla="*/ 746760 h 878205"/>
                  <a:gd name="connsiteX22" fmla="*/ 1678305 w 1908810"/>
                  <a:gd name="connsiteY22" fmla="*/ 775335 h 878205"/>
                  <a:gd name="connsiteX23" fmla="*/ 1754505 w 1908810"/>
                  <a:gd name="connsiteY23" fmla="*/ 807720 h 878205"/>
                  <a:gd name="connsiteX24" fmla="*/ 1830705 w 1908810"/>
                  <a:gd name="connsiteY24" fmla="*/ 843915 h 878205"/>
                  <a:gd name="connsiteX25" fmla="*/ 1908810 w 1908810"/>
                  <a:gd name="connsiteY25" fmla="*/ 878205 h 878205"/>
                  <a:gd name="connsiteX0" fmla="*/ 0 w 1908810"/>
                  <a:gd name="connsiteY0" fmla="*/ 0 h 878205"/>
                  <a:gd name="connsiteX1" fmla="*/ 76200 w 1908810"/>
                  <a:gd name="connsiteY1" fmla="*/ 28575 h 878205"/>
                  <a:gd name="connsiteX2" fmla="*/ 161925 w 1908810"/>
                  <a:gd name="connsiteY2" fmla="*/ 57150 h 878205"/>
                  <a:gd name="connsiteX3" fmla="*/ 238125 w 1908810"/>
                  <a:gd name="connsiteY3" fmla="*/ 91440 h 878205"/>
                  <a:gd name="connsiteX4" fmla="*/ 306705 w 1908810"/>
                  <a:gd name="connsiteY4" fmla="*/ 123825 h 878205"/>
                  <a:gd name="connsiteX5" fmla="*/ 382905 w 1908810"/>
                  <a:gd name="connsiteY5" fmla="*/ 150495 h 878205"/>
                  <a:gd name="connsiteX6" fmla="*/ 459105 w 1908810"/>
                  <a:gd name="connsiteY6" fmla="*/ 184785 h 878205"/>
                  <a:gd name="connsiteX7" fmla="*/ 533400 w 1908810"/>
                  <a:gd name="connsiteY7" fmla="*/ 226695 h 878205"/>
                  <a:gd name="connsiteX8" fmla="*/ 609600 w 1908810"/>
                  <a:gd name="connsiteY8" fmla="*/ 262890 h 878205"/>
                  <a:gd name="connsiteX9" fmla="*/ 678180 w 1908810"/>
                  <a:gd name="connsiteY9" fmla="*/ 302895 h 878205"/>
                  <a:gd name="connsiteX10" fmla="*/ 762000 w 1908810"/>
                  <a:gd name="connsiteY10" fmla="*/ 342900 h 878205"/>
                  <a:gd name="connsiteX11" fmla="*/ 836295 w 1908810"/>
                  <a:gd name="connsiteY11" fmla="*/ 382905 h 878205"/>
                  <a:gd name="connsiteX12" fmla="*/ 910590 w 1908810"/>
                  <a:gd name="connsiteY12" fmla="*/ 422910 h 878205"/>
                  <a:gd name="connsiteX13" fmla="*/ 990600 w 1908810"/>
                  <a:gd name="connsiteY13" fmla="*/ 457200 h 878205"/>
                  <a:gd name="connsiteX14" fmla="*/ 1062990 w 1908810"/>
                  <a:gd name="connsiteY14" fmla="*/ 499110 h 878205"/>
                  <a:gd name="connsiteX15" fmla="*/ 1137285 w 1908810"/>
                  <a:gd name="connsiteY15" fmla="*/ 539115 h 878205"/>
                  <a:gd name="connsiteX16" fmla="*/ 1219200 w 1908810"/>
                  <a:gd name="connsiteY16" fmla="*/ 582930 h 878205"/>
                  <a:gd name="connsiteX17" fmla="*/ 1287780 w 1908810"/>
                  <a:gd name="connsiteY17" fmla="*/ 613410 h 878205"/>
                  <a:gd name="connsiteX18" fmla="*/ 1363980 w 1908810"/>
                  <a:gd name="connsiteY18" fmla="*/ 649605 h 878205"/>
                  <a:gd name="connsiteX19" fmla="*/ 1449705 w 1908810"/>
                  <a:gd name="connsiteY19" fmla="*/ 678180 h 878205"/>
                  <a:gd name="connsiteX20" fmla="*/ 1524000 w 1908810"/>
                  <a:gd name="connsiteY20" fmla="*/ 708660 h 878205"/>
                  <a:gd name="connsiteX21" fmla="*/ 1609725 w 1908810"/>
                  <a:gd name="connsiteY21" fmla="*/ 746760 h 878205"/>
                  <a:gd name="connsiteX22" fmla="*/ 1678305 w 1908810"/>
                  <a:gd name="connsiteY22" fmla="*/ 775335 h 878205"/>
                  <a:gd name="connsiteX23" fmla="*/ 1754505 w 1908810"/>
                  <a:gd name="connsiteY23" fmla="*/ 807720 h 878205"/>
                  <a:gd name="connsiteX24" fmla="*/ 1830705 w 1908810"/>
                  <a:gd name="connsiteY24" fmla="*/ 843915 h 878205"/>
                  <a:gd name="connsiteX25" fmla="*/ 1908810 w 1908810"/>
                  <a:gd name="connsiteY25" fmla="*/ 878205 h 878205"/>
                  <a:gd name="connsiteX0" fmla="*/ 0 w 1908810"/>
                  <a:gd name="connsiteY0" fmla="*/ 0 h 878205"/>
                  <a:gd name="connsiteX1" fmla="*/ 76200 w 1908810"/>
                  <a:gd name="connsiteY1" fmla="*/ 28575 h 878205"/>
                  <a:gd name="connsiteX2" fmla="*/ 161925 w 1908810"/>
                  <a:gd name="connsiteY2" fmla="*/ 57150 h 878205"/>
                  <a:gd name="connsiteX3" fmla="*/ 238125 w 1908810"/>
                  <a:gd name="connsiteY3" fmla="*/ 91440 h 878205"/>
                  <a:gd name="connsiteX4" fmla="*/ 306705 w 1908810"/>
                  <a:gd name="connsiteY4" fmla="*/ 123825 h 878205"/>
                  <a:gd name="connsiteX5" fmla="*/ 382905 w 1908810"/>
                  <a:gd name="connsiteY5" fmla="*/ 150495 h 878205"/>
                  <a:gd name="connsiteX6" fmla="*/ 459105 w 1908810"/>
                  <a:gd name="connsiteY6" fmla="*/ 184785 h 878205"/>
                  <a:gd name="connsiteX7" fmla="*/ 533400 w 1908810"/>
                  <a:gd name="connsiteY7" fmla="*/ 226695 h 878205"/>
                  <a:gd name="connsiteX8" fmla="*/ 609600 w 1908810"/>
                  <a:gd name="connsiteY8" fmla="*/ 262890 h 878205"/>
                  <a:gd name="connsiteX9" fmla="*/ 678180 w 1908810"/>
                  <a:gd name="connsiteY9" fmla="*/ 302895 h 878205"/>
                  <a:gd name="connsiteX10" fmla="*/ 762000 w 1908810"/>
                  <a:gd name="connsiteY10" fmla="*/ 342900 h 878205"/>
                  <a:gd name="connsiteX11" fmla="*/ 836295 w 1908810"/>
                  <a:gd name="connsiteY11" fmla="*/ 382905 h 878205"/>
                  <a:gd name="connsiteX12" fmla="*/ 910590 w 1908810"/>
                  <a:gd name="connsiteY12" fmla="*/ 422910 h 878205"/>
                  <a:gd name="connsiteX13" fmla="*/ 990600 w 1908810"/>
                  <a:gd name="connsiteY13" fmla="*/ 457200 h 878205"/>
                  <a:gd name="connsiteX14" fmla="*/ 1062990 w 1908810"/>
                  <a:gd name="connsiteY14" fmla="*/ 499110 h 878205"/>
                  <a:gd name="connsiteX15" fmla="*/ 1137285 w 1908810"/>
                  <a:gd name="connsiteY15" fmla="*/ 539115 h 878205"/>
                  <a:gd name="connsiteX16" fmla="*/ 1219200 w 1908810"/>
                  <a:gd name="connsiteY16" fmla="*/ 582930 h 878205"/>
                  <a:gd name="connsiteX17" fmla="*/ 1287780 w 1908810"/>
                  <a:gd name="connsiteY17" fmla="*/ 613410 h 878205"/>
                  <a:gd name="connsiteX18" fmla="*/ 1367790 w 1908810"/>
                  <a:gd name="connsiteY18" fmla="*/ 643890 h 878205"/>
                  <a:gd name="connsiteX19" fmla="*/ 1449705 w 1908810"/>
                  <a:gd name="connsiteY19" fmla="*/ 678180 h 878205"/>
                  <a:gd name="connsiteX20" fmla="*/ 1524000 w 1908810"/>
                  <a:gd name="connsiteY20" fmla="*/ 708660 h 878205"/>
                  <a:gd name="connsiteX21" fmla="*/ 1609725 w 1908810"/>
                  <a:gd name="connsiteY21" fmla="*/ 746760 h 878205"/>
                  <a:gd name="connsiteX22" fmla="*/ 1678305 w 1908810"/>
                  <a:gd name="connsiteY22" fmla="*/ 775335 h 878205"/>
                  <a:gd name="connsiteX23" fmla="*/ 1754505 w 1908810"/>
                  <a:gd name="connsiteY23" fmla="*/ 807720 h 878205"/>
                  <a:gd name="connsiteX24" fmla="*/ 1830705 w 1908810"/>
                  <a:gd name="connsiteY24" fmla="*/ 843915 h 878205"/>
                  <a:gd name="connsiteX25" fmla="*/ 1908810 w 1908810"/>
                  <a:gd name="connsiteY25" fmla="*/ 878205 h 878205"/>
                  <a:gd name="connsiteX0" fmla="*/ 0 w 1908810"/>
                  <a:gd name="connsiteY0" fmla="*/ 0 h 878205"/>
                  <a:gd name="connsiteX1" fmla="*/ 76200 w 1908810"/>
                  <a:gd name="connsiteY1" fmla="*/ 28575 h 878205"/>
                  <a:gd name="connsiteX2" fmla="*/ 161925 w 1908810"/>
                  <a:gd name="connsiteY2" fmla="*/ 57150 h 878205"/>
                  <a:gd name="connsiteX3" fmla="*/ 238125 w 1908810"/>
                  <a:gd name="connsiteY3" fmla="*/ 91440 h 878205"/>
                  <a:gd name="connsiteX4" fmla="*/ 306705 w 1908810"/>
                  <a:gd name="connsiteY4" fmla="*/ 123825 h 878205"/>
                  <a:gd name="connsiteX5" fmla="*/ 382905 w 1908810"/>
                  <a:gd name="connsiteY5" fmla="*/ 150495 h 878205"/>
                  <a:gd name="connsiteX6" fmla="*/ 459105 w 1908810"/>
                  <a:gd name="connsiteY6" fmla="*/ 184785 h 878205"/>
                  <a:gd name="connsiteX7" fmla="*/ 533400 w 1908810"/>
                  <a:gd name="connsiteY7" fmla="*/ 226695 h 878205"/>
                  <a:gd name="connsiteX8" fmla="*/ 609600 w 1908810"/>
                  <a:gd name="connsiteY8" fmla="*/ 262890 h 878205"/>
                  <a:gd name="connsiteX9" fmla="*/ 678180 w 1908810"/>
                  <a:gd name="connsiteY9" fmla="*/ 302895 h 878205"/>
                  <a:gd name="connsiteX10" fmla="*/ 762000 w 1908810"/>
                  <a:gd name="connsiteY10" fmla="*/ 342900 h 878205"/>
                  <a:gd name="connsiteX11" fmla="*/ 836295 w 1908810"/>
                  <a:gd name="connsiteY11" fmla="*/ 382905 h 878205"/>
                  <a:gd name="connsiteX12" fmla="*/ 910590 w 1908810"/>
                  <a:gd name="connsiteY12" fmla="*/ 422910 h 878205"/>
                  <a:gd name="connsiteX13" fmla="*/ 990600 w 1908810"/>
                  <a:gd name="connsiteY13" fmla="*/ 457200 h 878205"/>
                  <a:gd name="connsiteX14" fmla="*/ 1062990 w 1908810"/>
                  <a:gd name="connsiteY14" fmla="*/ 499110 h 878205"/>
                  <a:gd name="connsiteX15" fmla="*/ 1137285 w 1908810"/>
                  <a:gd name="connsiteY15" fmla="*/ 539115 h 878205"/>
                  <a:gd name="connsiteX16" fmla="*/ 1217295 w 1908810"/>
                  <a:gd name="connsiteY16" fmla="*/ 592455 h 878205"/>
                  <a:gd name="connsiteX17" fmla="*/ 1287780 w 1908810"/>
                  <a:gd name="connsiteY17" fmla="*/ 613410 h 878205"/>
                  <a:gd name="connsiteX18" fmla="*/ 1367790 w 1908810"/>
                  <a:gd name="connsiteY18" fmla="*/ 643890 h 878205"/>
                  <a:gd name="connsiteX19" fmla="*/ 1449705 w 1908810"/>
                  <a:gd name="connsiteY19" fmla="*/ 678180 h 878205"/>
                  <a:gd name="connsiteX20" fmla="*/ 1524000 w 1908810"/>
                  <a:gd name="connsiteY20" fmla="*/ 708660 h 878205"/>
                  <a:gd name="connsiteX21" fmla="*/ 1609725 w 1908810"/>
                  <a:gd name="connsiteY21" fmla="*/ 746760 h 878205"/>
                  <a:gd name="connsiteX22" fmla="*/ 1678305 w 1908810"/>
                  <a:gd name="connsiteY22" fmla="*/ 775335 h 878205"/>
                  <a:gd name="connsiteX23" fmla="*/ 1754505 w 1908810"/>
                  <a:gd name="connsiteY23" fmla="*/ 807720 h 878205"/>
                  <a:gd name="connsiteX24" fmla="*/ 1830705 w 1908810"/>
                  <a:gd name="connsiteY24" fmla="*/ 843915 h 878205"/>
                  <a:gd name="connsiteX25" fmla="*/ 1908810 w 1908810"/>
                  <a:gd name="connsiteY25" fmla="*/ 878205 h 878205"/>
                  <a:gd name="connsiteX0" fmla="*/ 0 w 1908810"/>
                  <a:gd name="connsiteY0" fmla="*/ 0 h 878205"/>
                  <a:gd name="connsiteX1" fmla="*/ 76200 w 1908810"/>
                  <a:gd name="connsiteY1" fmla="*/ 28575 h 878205"/>
                  <a:gd name="connsiteX2" fmla="*/ 161925 w 1908810"/>
                  <a:gd name="connsiteY2" fmla="*/ 57150 h 878205"/>
                  <a:gd name="connsiteX3" fmla="*/ 238125 w 1908810"/>
                  <a:gd name="connsiteY3" fmla="*/ 91440 h 878205"/>
                  <a:gd name="connsiteX4" fmla="*/ 306705 w 1908810"/>
                  <a:gd name="connsiteY4" fmla="*/ 123825 h 878205"/>
                  <a:gd name="connsiteX5" fmla="*/ 382905 w 1908810"/>
                  <a:gd name="connsiteY5" fmla="*/ 150495 h 878205"/>
                  <a:gd name="connsiteX6" fmla="*/ 459105 w 1908810"/>
                  <a:gd name="connsiteY6" fmla="*/ 184785 h 878205"/>
                  <a:gd name="connsiteX7" fmla="*/ 533400 w 1908810"/>
                  <a:gd name="connsiteY7" fmla="*/ 226695 h 878205"/>
                  <a:gd name="connsiteX8" fmla="*/ 609600 w 1908810"/>
                  <a:gd name="connsiteY8" fmla="*/ 262890 h 878205"/>
                  <a:gd name="connsiteX9" fmla="*/ 678180 w 1908810"/>
                  <a:gd name="connsiteY9" fmla="*/ 302895 h 878205"/>
                  <a:gd name="connsiteX10" fmla="*/ 762000 w 1908810"/>
                  <a:gd name="connsiteY10" fmla="*/ 342900 h 878205"/>
                  <a:gd name="connsiteX11" fmla="*/ 836295 w 1908810"/>
                  <a:gd name="connsiteY11" fmla="*/ 382905 h 878205"/>
                  <a:gd name="connsiteX12" fmla="*/ 910590 w 1908810"/>
                  <a:gd name="connsiteY12" fmla="*/ 422910 h 878205"/>
                  <a:gd name="connsiteX13" fmla="*/ 990600 w 1908810"/>
                  <a:gd name="connsiteY13" fmla="*/ 457200 h 878205"/>
                  <a:gd name="connsiteX14" fmla="*/ 1062990 w 1908810"/>
                  <a:gd name="connsiteY14" fmla="*/ 499110 h 878205"/>
                  <a:gd name="connsiteX15" fmla="*/ 1144905 w 1908810"/>
                  <a:gd name="connsiteY15" fmla="*/ 561975 h 878205"/>
                  <a:gd name="connsiteX16" fmla="*/ 1217295 w 1908810"/>
                  <a:gd name="connsiteY16" fmla="*/ 592455 h 878205"/>
                  <a:gd name="connsiteX17" fmla="*/ 1287780 w 1908810"/>
                  <a:gd name="connsiteY17" fmla="*/ 613410 h 878205"/>
                  <a:gd name="connsiteX18" fmla="*/ 1367790 w 1908810"/>
                  <a:gd name="connsiteY18" fmla="*/ 643890 h 878205"/>
                  <a:gd name="connsiteX19" fmla="*/ 1449705 w 1908810"/>
                  <a:gd name="connsiteY19" fmla="*/ 678180 h 878205"/>
                  <a:gd name="connsiteX20" fmla="*/ 1524000 w 1908810"/>
                  <a:gd name="connsiteY20" fmla="*/ 708660 h 878205"/>
                  <a:gd name="connsiteX21" fmla="*/ 1609725 w 1908810"/>
                  <a:gd name="connsiteY21" fmla="*/ 746760 h 878205"/>
                  <a:gd name="connsiteX22" fmla="*/ 1678305 w 1908810"/>
                  <a:gd name="connsiteY22" fmla="*/ 775335 h 878205"/>
                  <a:gd name="connsiteX23" fmla="*/ 1754505 w 1908810"/>
                  <a:gd name="connsiteY23" fmla="*/ 807720 h 878205"/>
                  <a:gd name="connsiteX24" fmla="*/ 1830705 w 1908810"/>
                  <a:gd name="connsiteY24" fmla="*/ 843915 h 878205"/>
                  <a:gd name="connsiteX25" fmla="*/ 1908810 w 1908810"/>
                  <a:gd name="connsiteY25" fmla="*/ 878205 h 878205"/>
                  <a:gd name="connsiteX0" fmla="*/ 0 w 1908810"/>
                  <a:gd name="connsiteY0" fmla="*/ 0 h 878205"/>
                  <a:gd name="connsiteX1" fmla="*/ 76200 w 1908810"/>
                  <a:gd name="connsiteY1" fmla="*/ 28575 h 878205"/>
                  <a:gd name="connsiteX2" fmla="*/ 161925 w 1908810"/>
                  <a:gd name="connsiteY2" fmla="*/ 57150 h 878205"/>
                  <a:gd name="connsiteX3" fmla="*/ 238125 w 1908810"/>
                  <a:gd name="connsiteY3" fmla="*/ 91440 h 878205"/>
                  <a:gd name="connsiteX4" fmla="*/ 306705 w 1908810"/>
                  <a:gd name="connsiteY4" fmla="*/ 123825 h 878205"/>
                  <a:gd name="connsiteX5" fmla="*/ 382905 w 1908810"/>
                  <a:gd name="connsiteY5" fmla="*/ 150495 h 878205"/>
                  <a:gd name="connsiteX6" fmla="*/ 459105 w 1908810"/>
                  <a:gd name="connsiteY6" fmla="*/ 184785 h 878205"/>
                  <a:gd name="connsiteX7" fmla="*/ 533400 w 1908810"/>
                  <a:gd name="connsiteY7" fmla="*/ 226695 h 878205"/>
                  <a:gd name="connsiteX8" fmla="*/ 609600 w 1908810"/>
                  <a:gd name="connsiteY8" fmla="*/ 262890 h 878205"/>
                  <a:gd name="connsiteX9" fmla="*/ 678180 w 1908810"/>
                  <a:gd name="connsiteY9" fmla="*/ 302895 h 878205"/>
                  <a:gd name="connsiteX10" fmla="*/ 762000 w 1908810"/>
                  <a:gd name="connsiteY10" fmla="*/ 342900 h 878205"/>
                  <a:gd name="connsiteX11" fmla="*/ 836295 w 1908810"/>
                  <a:gd name="connsiteY11" fmla="*/ 382905 h 878205"/>
                  <a:gd name="connsiteX12" fmla="*/ 910590 w 1908810"/>
                  <a:gd name="connsiteY12" fmla="*/ 422910 h 878205"/>
                  <a:gd name="connsiteX13" fmla="*/ 990600 w 1908810"/>
                  <a:gd name="connsiteY13" fmla="*/ 457200 h 878205"/>
                  <a:gd name="connsiteX14" fmla="*/ 1066800 w 1908810"/>
                  <a:gd name="connsiteY14" fmla="*/ 541020 h 878205"/>
                  <a:gd name="connsiteX15" fmla="*/ 1144905 w 1908810"/>
                  <a:gd name="connsiteY15" fmla="*/ 561975 h 878205"/>
                  <a:gd name="connsiteX16" fmla="*/ 1217295 w 1908810"/>
                  <a:gd name="connsiteY16" fmla="*/ 592455 h 878205"/>
                  <a:gd name="connsiteX17" fmla="*/ 1287780 w 1908810"/>
                  <a:gd name="connsiteY17" fmla="*/ 613410 h 878205"/>
                  <a:gd name="connsiteX18" fmla="*/ 1367790 w 1908810"/>
                  <a:gd name="connsiteY18" fmla="*/ 643890 h 878205"/>
                  <a:gd name="connsiteX19" fmla="*/ 1449705 w 1908810"/>
                  <a:gd name="connsiteY19" fmla="*/ 678180 h 878205"/>
                  <a:gd name="connsiteX20" fmla="*/ 1524000 w 1908810"/>
                  <a:gd name="connsiteY20" fmla="*/ 708660 h 878205"/>
                  <a:gd name="connsiteX21" fmla="*/ 1609725 w 1908810"/>
                  <a:gd name="connsiteY21" fmla="*/ 746760 h 878205"/>
                  <a:gd name="connsiteX22" fmla="*/ 1678305 w 1908810"/>
                  <a:gd name="connsiteY22" fmla="*/ 775335 h 878205"/>
                  <a:gd name="connsiteX23" fmla="*/ 1754505 w 1908810"/>
                  <a:gd name="connsiteY23" fmla="*/ 807720 h 878205"/>
                  <a:gd name="connsiteX24" fmla="*/ 1830705 w 1908810"/>
                  <a:gd name="connsiteY24" fmla="*/ 843915 h 878205"/>
                  <a:gd name="connsiteX25" fmla="*/ 1908810 w 1908810"/>
                  <a:gd name="connsiteY25" fmla="*/ 878205 h 878205"/>
                  <a:gd name="connsiteX0" fmla="*/ 0 w 1908810"/>
                  <a:gd name="connsiteY0" fmla="*/ 0 h 878205"/>
                  <a:gd name="connsiteX1" fmla="*/ 76200 w 1908810"/>
                  <a:gd name="connsiteY1" fmla="*/ 28575 h 878205"/>
                  <a:gd name="connsiteX2" fmla="*/ 161925 w 1908810"/>
                  <a:gd name="connsiteY2" fmla="*/ 57150 h 878205"/>
                  <a:gd name="connsiteX3" fmla="*/ 238125 w 1908810"/>
                  <a:gd name="connsiteY3" fmla="*/ 91440 h 878205"/>
                  <a:gd name="connsiteX4" fmla="*/ 306705 w 1908810"/>
                  <a:gd name="connsiteY4" fmla="*/ 123825 h 878205"/>
                  <a:gd name="connsiteX5" fmla="*/ 382905 w 1908810"/>
                  <a:gd name="connsiteY5" fmla="*/ 150495 h 878205"/>
                  <a:gd name="connsiteX6" fmla="*/ 459105 w 1908810"/>
                  <a:gd name="connsiteY6" fmla="*/ 184785 h 878205"/>
                  <a:gd name="connsiteX7" fmla="*/ 533400 w 1908810"/>
                  <a:gd name="connsiteY7" fmla="*/ 226695 h 878205"/>
                  <a:gd name="connsiteX8" fmla="*/ 609600 w 1908810"/>
                  <a:gd name="connsiteY8" fmla="*/ 262890 h 878205"/>
                  <a:gd name="connsiteX9" fmla="*/ 678180 w 1908810"/>
                  <a:gd name="connsiteY9" fmla="*/ 302895 h 878205"/>
                  <a:gd name="connsiteX10" fmla="*/ 762000 w 1908810"/>
                  <a:gd name="connsiteY10" fmla="*/ 342900 h 878205"/>
                  <a:gd name="connsiteX11" fmla="*/ 836295 w 1908810"/>
                  <a:gd name="connsiteY11" fmla="*/ 382905 h 878205"/>
                  <a:gd name="connsiteX12" fmla="*/ 910590 w 1908810"/>
                  <a:gd name="connsiteY12" fmla="*/ 422910 h 878205"/>
                  <a:gd name="connsiteX13" fmla="*/ 996315 w 1908810"/>
                  <a:gd name="connsiteY13" fmla="*/ 520065 h 878205"/>
                  <a:gd name="connsiteX14" fmla="*/ 1066800 w 1908810"/>
                  <a:gd name="connsiteY14" fmla="*/ 541020 h 878205"/>
                  <a:gd name="connsiteX15" fmla="*/ 1144905 w 1908810"/>
                  <a:gd name="connsiteY15" fmla="*/ 561975 h 878205"/>
                  <a:gd name="connsiteX16" fmla="*/ 1217295 w 1908810"/>
                  <a:gd name="connsiteY16" fmla="*/ 592455 h 878205"/>
                  <a:gd name="connsiteX17" fmla="*/ 1287780 w 1908810"/>
                  <a:gd name="connsiteY17" fmla="*/ 613410 h 878205"/>
                  <a:gd name="connsiteX18" fmla="*/ 1367790 w 1908810"/>
                  <a:gd name="connsiteY18" fmla="*/ 643890 h 878205"/>
                  <a:gd name="connsiteX19" fmla="*/ 1449705 w 1908810"/>
                  <a:gd name="connsiteY19" fmla="*/ 678180 h 878205"/>
                  <a:gd name="connsiteX20" fmla="*/ 1524000 w 1908810"/>
                  <a:gd name="connsiteY20" fmla="*/ 708660 h 878205"/>
                  <a:gd name="connsiteX21" fmla="*/ 1609725 w 1908810"/>
                  <a:gd name="connsiteY21" fmla="*/ 746760 h 878205"/>
                  <a:gd name="connsiteX22" fmla="*/ 1678305 w 1908810"/>
                  <a:gd name="connsiteY22" fmla="*/ 775335 h 878205"/>
                  <a:gd name="connsiteX23" fmla="*/ 1754505 w 1908810"/>
                  <a:gd name="connsiteY23" fmla="*/ 807720 h 878205"/>
                  <a:gd name="connsiteX24" fmla="*/ 1830705 w 1908810"/>
                  <a:gd name="connsiteY24" fmla="*/ 843915 h 878205"/>
                  <a:gd name="connsiteX25" fmla="*/ 1908810 w 1908810"/>
                  <a:gd name="connsiteY25" fmla="*/ 878205 h 878205"/>
                  <a:gd name="connsiteX0" fmla="*/ 0 w 1908810"/>
                  <a:gd name="connsiteY0" fmla="*/ 0 h 878205"/>
                  <a:gd name="connsiteX1" fmla="*/ 76200 w 1908810"/>
                  <a:gd name="connsiteY1" fmla="*/ 28575 h 878205"/>
                  <a:gd name="connsiteX2" fmla="*/ 161925 w 1908810"/>
                  <a:gd name="connsiteY2" fmla="*/ 57150 h 878205"/>
                  <a:gd name="connsiteX3" fmla="*/ 238125 w 1908810"/>
                  <a:gd name="connsiteY3" fmla="*/ 91440 h 878205"/>
                  <a:gd name="connsiteX4" fmla="*/ 306705 w 1908810"/>
                  <a:gd name="connsiteY4" fmla="*/ 123825 h 878205"/>
                  <a:gd name="connsiteX5" fmla="*/ 382905 w 1908810"/>
                  <a:gd name="connsiteY5" fmla="*/ 150495 h 878205"/>
                  <a:gd name="connsiteX6" fmla="*/ 459105 w 1908810"/>
                  <a:gd name="connsiteY6" fmla="*/ 184785 h 878205"/>
                  <a:gd name="connsiteX7" fmla="*/ 533400 w 1908810"/>
                  <a:gd name="connsiteY7" fmla="*/ 226695 h 878205"/>
                  <a:gd name="connsiteX8" fmla="*/ 609600 w 1908810"/>
                  <a:gd name="connsiteY8" fmla="*/ 262890 h 878205"/>
                  <a:gd name="connsiteX9" fmla="*/ 678180 w 1908810"/>
                  <a:gd name="connsiteY9" fmla="*/ 302895 h 878205"/>
                  <a:gd name="connsiteX10" fmla="*/ 762000 w 1908810"/>
                  <a:gd name="connsiteY10" fmla="*/ 342900 h 878205"/>
                  <a:gd name="connsiteX11" fmla="*/ 836295 w 1908810"/>
                  <a:gd name="connsiteY11" fmla="*/ 382905 h 878205"/>
                  <a:gd name="connsiteX12" fmla="*/ 910590 w 1908810"/>
                  <a:gd name="connsiteY12" fmla="*/ 493395 h 878205"/>
                  <a:gd name="connsiteX13" fmla="*/ 996315 w 1908810"/>
                  <a:gd name="connsiteY13" fmla="*/ 520065 h 878205"/>
                  <a:gd name="connsiteX14" fmla="*/ 1066800 w 1908810"/>
                  <a:gd name="connsiteY14" fmla="*/ 541020 h 878205"/>
                  <a:gd name="connsiteX15" fmla="*/ 1144905 w 1908810"/>
                  <a:gd name="connsiteY15" fmla="*/ 561975 h 878205"/>
                  <a:gd name="connsiteX16" fmla="*/ 1217295 w 1908810"/>
                  <a:gd name="connsiteY16" fmla="*/ 592455 h 878205"/>
                  <a:gd name="connsiteX17" fmla="*/ 1287780 w 1908810"/>
                  <a:gd name="connsiteY17" fmla="*/ 613410 h 878205"/>
                  <a:gd name="connsiteX18" fmla="*/ 1367790 w 1908810"/>
                  <a:gd name="connsiteY18" fmla="*/ 643890 h 878205"/>
                  <a:gd name="connsiteX19" fmla="*/ 1449705 w 1908810"/>
                  <a:gd name="connsiteY19" fmla="*/ 678180 h 878205"/>
                  <a:gd name="connsiteX20" fmla="*/ 1524000 w 1908810"/>
                  <a:gd name="connsiteY20" fmla="*/ 708660 h 878205"/>
                  <a:gd name="connsiteX21" fmla="*/ 1609725 w 1908810"/>
                  <a:gd name="connsiteY21" fmla="*/ 746760 h 878205"/>
                  <a:gd name="connsiteX22" fmla="*/ 1678305 w 1908810"/>
                  <a:gd name="connsiteY22" fmla="*/ 775335 h 878205"/>
                  <a:gd name="connsiteX23" fmla="*/ 1754505 w 1908810"/>
                  <a:gd name="connsiteY23" fmla="*/ 807720 h 878205"/>
                  <a:gd name="connsiteX24" fmla="*/ 1830705 w 1908810"/>
                  <a:gd name="connsiteY24" fmla="*/ 843915 h 878205"/>
                  <a:gd name="connsiteX25" fmla="*/ 1908810 w 1908810"/>
                  <a:gd name="connsiteY25" fmla="*/ 878205 h 878205"/>
                  <a:gd name="connsiteX0" fmla="*/ 0 w 1908810"/>
                  <a:gd name="connsiteY0" fmla="*/ 0 h 878205"/>
                  <a:gd name="connsiteX1" fmla="*/ 76200 w 1908810"/>
                  <a:gd name="connsiteY1" fmla="*/ 28575 h 878205"/>
                  <a:gd name="connsiteX2" fmla="*/ 161925 w 1908810"/>
                  <a:gd name="connsiteY2" fmla="*/ 57150 h 878205"/>
                  <a:gd name="connsiteX3" fmla="*/ 238125 w 1908810"/>
                  <a:gd name="connsiteY3" fmla="*/ 91440 h 878205"/>
                  <a:gd name="connsiteX4" fmla="*/ 306705 w 1908810"/>
                  <a:gd name="connsiteY4" fmla="*/ 123825 h 878205"/>
                  <a:gd name="connsiteX5" fmla="*/ 382905 w 1908810"/>
                  <a:gd name="connsiteY5" fmla="*/ 150495 h 878205"/>
                  <a:gd name="connsiteX6" fmla="*/ 459105 w 1908810"/>
                  <a:gd name="connsiteY6" fmla="*/ 184785 h 878205"/>
                  <a:gd name="connsiteX7" fmla="*/ 533400 w 1908810"/>
                  <a:gd name="connsiteY7" fmla="*/ 226695 h 878205"/>
                  <a:gd name="connsiteX8" fmla="*/ 609600 w 1908810"/>
                  <a:gd name="connsiteY8" fmla="*/ 262890 h 878205"/>
                  <a:gd name="connsiteX9" fmla="*/ 678180 w 1908810"/>
                  <a:gd name="connsiteY9" fmla="*/ 302895 h 878205"/>
                  <a:gd name="connsiteX10" fmla="*/ 762000 w 1908810"/>
                  <a:gd name="connsiteY10" fmla="*/ 342900 h 878205"/>
                  <a:gd name="connsiteX11" fmla="*/ 838200 w 1908810"/>
                  <a:gd name="connsiteY11" fmla="*/ 466725 h 878205"/>
                  <a:gd name="connsiteX12" fmla="*/ 910590 w 1908810"/>
                  <a:gd name="connsiteY12" fmla="*/ 493395 h 878205"/>
                  <a:gd name="connsiteX13" fmla="*/ 996315 w 1908810"/>
                  <a:gd name="connsiteY13" fmla="*/ 520065 h 878205"/>
                  <a:gd name="connsiteX14" fmla="*/ 1066800 w 1908810"/>
                  <a:gd name="connsiteY14" fmla="*/ 541020 h 878205"/>
                  <a:gd name="connsiteX15" fmla="*/ 1144905 w 1908810"/>
                  <a:gd name="connsiteY15" fmla="*/ 561975 h 878205"/>
                  <a:gd name="connsiteX16" fmla="*/ 1217295 w 1908810"/>
                  <a:gd name="connsiteY16" fmla="*/ 592455 h 878205"/>
                  <a:gd name="connsiteX17" fmla="*/ 1287780 w 1908810"/>
                  <a:gd name="connsiteY17" fmla="*/ 613410 h 878205"/>
                  <a:gd name="connsiteX18" fmla="*/ 1367790 w 1908810"/>
                  <a:gd name="connsiteY18" fmla="*/ 643890 h 878205"/>
                  <a:gd name="connsiteX19" fmla="*/ 1449705 w 1908810"/>
                  <a:gd name="connsiteY19" fmla="*/ 678180 h 878205"/>
                  <a:gd name="connsiteX20" fmla="*/ 1524000 w 1908810"/>
                  <a:gd name="connsiteY20" fmla="*/ 708660 h 878205"/>
                  <a:gd name="connsiteX21" fmla="*/ 1609725 w 1908810"/>
                  <a:gd name="connsiteY21" fmla="*/ 746760 h 878205"/>
                  <a:gd name="connsiteX22" fmla="*/ 1678305 w 1908810"/>
                  <a:gd name="connsiteY22" fmla="*/ 775335 h 878205"/>
                  <a:gd name="connsiteX23" fmla="*/ 1754505 w 1908810"/>
                  <a:gd name="connsiteY23" fmla="*/ 807720 h 878205"/>
                  <a:gd name="connsiteX24" fmla="*/ 1830705 w 1908810"/>
                  <a:gd name="connsiteY24" fmla="*/ 843915 h 878205"/>
                  <a:gd name="connsiteX25" fmla="*/ 1908810 w 1908810"/>
                  <a:gd name="connsiteY25" fmla="*/ 878205 h 878205"/>
                  <a:gd name="connsiteX0" fmla="*/ 0 w 1908810"/>
                  <a:gd name="connsiteY0" fmla="*/ 0 h 878205"/>
                  <a:gd name="connsiteX1" fmla="*/ 76200 w 1908810"/>
                  <a:gd name="connsiteY1" fmla="*/ 28575 h 878205"/>
                  <a:gd name="connsiteX2" fmla="*/ 161925 w 1908810"/>
                  <a:gd name="connsiteY2" fmla="*/ 57150 h 878205"/>
                  <a:gd name="connsiteX3" fmla="*/ 238125 w 1908810"/>
                  <a:gd name="connsiteY3" fmla="*/ 91440 h 878205"/>
                  <a:gd name="connsiteX4" fmla="*/ 306705 w 1908810"/>
                  <a:gd name="connsiteY4" fmla="*/ 123825 h 878205"/>
                  <a:gd name="connsiteX5" fmla="*/ 382905 w 1908810"/>
                  <a:gd name="connsiteY5" fmla="*/ 150495 h 878205"/>
                  <a:gd name="connsiteX6" fmla="*/ 459105 w 1908810"/>
                  <a:gd name="connsiteY6" fmla="*/ 184785 h 878205"/>
                  <a:gd name="connsiteX7" fmla="*/ 533400 w 1908810"/>
                  <a:gd name="connsiteY7" fmla="*/ 226695 h 878205"/>
                  <a:gd name="connsiteX8" fmla="*/ 609600 w 1908810"/>
                  <a:gd name="connsiteY8" fmla="*/ 262890 h 878205"/>
                  <a:gd name="connsiteX9" fmla="*/ 678180 w 1908810"/>
                  <a:gd name="connsiteY9" fmla="*/ 302895 h 878205"/>
                  <a:gd name="connsiteX10" fmla="*/ 760095 w 1908810"/>
                  <a:gd name="connsiteY10" fmla="*/ 438150 h 878205"/>
                  <a:gd name="connsiteX11" fmla="*/ 838200 w 1908810"/>
                  <a:gd name="connsiteY11" fmla="*/ 466725 h 878205"/>
                  <a:gd name="connsiteX12" fmla="*/ 910590 w 1908810"/>
                  <a:gd name="connsiteY12" fmla="*/ 493395 h 878205"/>
                  <a:gd name="connsiteX13" fmla="*/ 996315 w 1908810"/>
                  <a:gd name="connsiteY13" fmla="*/ 520065 h 878205"/>
                  <a:gd name="connsiteX14" fmla="*/ 1066800 w 1908810"/>
                  <a:gd name="connsiteY14" fmla="*/ 541020 h 878205"/>
                  <a:gd name="connsiteX15" fmla="*/ 1144905 w 1908810"/>
                  <a:gd name="connsiteY15" fmla="*/ 561975 h 878205"/>
                  <a:gd name="connsiteX16" fmla="*/ 1217295 w 1908810"/>
                  <a:gd name="connsiteY16" fmla="*/ 592455 h 878205"/>
                  <a:gd name="connsiteX17" fmla="*/ 1287780 w 1908810"/>
                  <a:gd name="connsiteY17" fmla="*/ 613410 h 878205"/>
                  <a:gd name="connsiteX18" fmla="*/ 1367790 w 1908810"/>
                  <a:gd name="connsiteY18" fmla="*/ 643890 h 878205"/>
                  <a:gd name="connsiteX19" fmla="*/ 1449705 w 1908810"/>
                  <a:gd name="connsiteY19" fmla="*/ 678180 h 878205"/>
                  <a:gd name="connsiteX20" fmla="*/ 1524000 w 1908810"/>
                  <a:gd name="connsiteY20" fmla="*/ 708660 h 878205"/>
                  <a:gd name="connsiteX21" fmla="*/ 1609725 w 1908810"/>
                  <a:gd name="connsiteY21" fmla="*/ 746760 h 878205"/>
                  <a:gd name="connsiteX22" fmla="*/ 1678305 w 1908810"/>
                  <a:gd name="connsiteY22" fmla="*/ 775335 h 878205"/>
                  <a:gd name="connsiteX23" fmla="*/ 1754505 w 1908810"/>
                  <a:gd name="connsiteY23" fmla="*/ 807720 h 878205"/>
                  <a:gd name="connsiteX24" fmla="*/ 1830705 w 1908810"/>
                  <a:gd name="connsiteY24" fmla="*/ 843915 h 878205"/>
                  <a:gd name="connsiteX25" fmla="*/ 1908810 w 1908810"/>
                  <a:gd name="connsiteY25" fmla="*/ 878205 h 878205"/>
                  <a:gd name="connsiteX0" fmla="*/ 0 w 1908810"/>
                  <a:gd name="connsiteY0" fmla="*/ 0 h 878205"/>
                  <a:gd name="connsiteX1" fmla="*/ 76200 w 1908810"/>
                  <a:gd name="connsiteY1" fmla="*/ 28575 h 878205"/>
                  <a:gd name="connsiteX2" fmla="*/ 161925 w 1908810"/>
                  <a:gd name="connsiteY2" fmla="*/ 57150 h 878205"/>
                  <a:gd name="connsiteX3" fmla="*/ 238125 w 1908810"/>
                  <a:gd name="connsiteY3" fmla="*/ 91440 h 878205"/>
                  <a:gd name="connsiteX4" fmla="*/ 306705 w 1908810"/>
                  <a:gd name="connsiteY4" fmla="*/ 123825 h 878205"/>
                  <a:gd name="connsiteX5" fmla="*/ 382905 w 1908810"/>
                  <a:gd name="connsiteY5" fmla="*/ 150495 h 878205"/>
                  <a:gd name="connsiteX6" fmla="*/ 459105 w 1908810"/>
                  <a:gd name="connsiteY6" fmla="*/ 184785 h 878205"/>
                  <a:gd name="connsiteX7" fmla="*/ 533400 w 1908810"/>
                  <a:gd name="connsiteY7" fmla="*/ 226695 h 878205"/>
                  <a:gd name="connsiteX8" fmla="*/ 609600 w 1908810"/>
                  <a:gd name="connsiteY8" fmla="*/ 262890 h 878205"/>
                  <a:gd name="connsiteX9" fmla="*/ 683895 w 1908810"/>
                  <a:gd name="connsiteY9" fmla="*/ 403860 h 878205"/>
                  <a:gd name="connsiteX10" fmla="*/ 760095 w 1908810"/>
                  <a:gd name="connsiteY10" fmla="*/ 438150 h 878205"/>
                  <a:gd name="connsiteX11" fmla="*/ 838200 w 1908810"/>
                  <a:gd name="connsiteY11" fmla="*/ 466725 h 878205"/>
                  <a:gd name="connsiteX12" fmla="*/ 910590 w 1908810"/>
                  <a:gd name="connsiteY12" fmla="*/ 493395 h 878205"/>
                  <a:gd name="connsiteX13" fmla="*/ 996315 w 1908810"/>
                  <a:gd name="connsiteY13" fmla="*/ 520065 h 878205"/>
                  <a:gd name="connsiteX14" fmla="*/ 1066800 w 1908810"/>
                  <a:gd name="connsiteY14" fmla="*/ 541020 h 878205"/>
                  <a:gd name="connsiteX15" fmla="*/ 1144905 w 1908810"/>
                  <a:gd name="connsiteY15" fmla="*/ 561975 h 878205"/>
                  <a:gd name="connsiteX16" fmla="*/ 1217295 w 1908810"/>
                  <a:gd name="connsiteY16" fmla="*/ 592455 h 878205"/>
                  <a:gd name="connsiteX17" fmla="*/ 1287780 w 1908810"/>
                  <a:gd name="connsiteY17" fmla="*/ 613410 h 878205"/>
                  <a:gd name="connsiteX18" fmla="*/ 1367790 w 1908810"/>
                  <a:gd name="connsiteY18" fmla="*/ 643890 h 878205"/>
                  <a:gd name="connsiteX19" fmla="*/ 1449705 w 1908810"/>
                  <a:gd name="connsiteY19" fmla="*/ 678180 h 878205"/>
                  <a:gd name="connsiteX20" fmla="*/ 1524000 w 1908810"/>
                  <a:gd name="connsiteY20" fmla="*/ 708660 h 878205"/>
                  <a:gd name="connsiteX21" fmla="*/ 1609725 w 1908810"/>
                  <a:gd name="connsiteY21" fmla="*/ 746760 h 878205"/>
                  <a:gd name="connsiteX22" fmla="*/ 1678305 w 1908810"/>
                  <a:gd name="connsiteY22" fmla="*/ 775335 h 878205"/>
                  <a:gd name="connsiteX23" fmla="*/ 1754505 w 1908810"/>
                  <a:gd name="connsiteY23" fmla="*/ 807720 h 878205"/>
                  <a:gd name="connsiteX24" fmla="*/ 1830705 w 1908810"/>
                  <a:gd name="connsiteY24" fmla="*/ 843915 h 878205"/>
                  <a:gd name="connsiteX25" fmla="*/ 1908810 w 1908810"/>
                  <a:gd name="connsiteY25" fmla="*/ 878205 h 878205"/>
                  <a:gd name="connsiteX0" fmla="*/ 0 w 1908810"/>
                  <a:gd name="connsiteY0" fmla="*/ 0 h 878205"/>
                  <a:gd name="connsiteX1" fmla="*/ 76200 w 1908810"/>
                  <a:gd name="connsiteY1" fmla="*/ 28575 h 878205"/>
                  <a:gd name="connsiteX2" fmla="*/ 161925 w 1908810"/>
                  <a:gd name="connsiteY2" fmla="*/ 57150 h 878205"/>
                  <a:gd name="connsiteX3" fmla="*/ 238125 w 1908810"/>
                  <a:gd name="connsiteY3" fmla="*/ 91440 h 878205"/>
                  <a:gd name="connsiteX4" fmla="*/ 306705 w 1908810"/>
                  <a:gd name="connsiteY4" fmla="*/ 123825 h 878205"/>
                  <a:gd name="connsiteX5" fmla="*/ 382905 w 1908810"/>
                  <a:gd name="connsiteY5" fmla="*/ 150495 h 878205"/>
                  <a:gd name="connsiteX6" fmla="*/ 459105 w 1908810"/>
                  <a:gd name="connsiteY6" fmla="*/ 184785 h 878205"/>
                  <a:gd name="connsiteX7" fmla="*/ 533400 w 1908810"/>
                  <a:gd name="connsiteY7" fmla="*/ 226695 h 878205"/>
                  <a:gd name="connsiteX8" fmla="*/ 605790 w 1908810"/>
                  <a:gd name="connsiteY8" fmla="*/ 375285 h 878205"/>
                  <a:gd name="connsiteX9" fmla="*/ 683895 w 1908810"/>
                  <a:gd name="connsiteY9" fmla="*/ 403860 h 878205"/>
                  <a:gd name="connsiteX10" fmla="*/ 760095 w 1908810"/>
                  <a:gd name="connsiteY10" fmla="*/ 438150 h 878205"/>
                  <a:gd name="connsiteX11" fmla="*/ 838200 w 1908810"/>
                  <a:gd name="connsiteY11" fmla="*/ 466725 h 878205"/>
                  <a:gd name="connsiteX12" fmla="*/ 910590 w 1908810"/>
                  <a:gd name="connsiteY12" fmla="*/ 493395 h 878205"/>
                  <a:gd name="connsiteX13" fmla="*/ 996315 w 1908810"/>
                  <a:gd name="connsiteY13" fmla="*/ 520065 h 878205"/>
                  <a:gd name="connsiteX14" fmla="*/ 1066800 w 1908810"/>
                  <a:gd name="connsiteY14" fmla="*/ 541020 h 878205"/>
                  <a:gd name="connsiteX15" fmla="*/ 1144905 w 1908810"/>
                  <a:gd name="connsiteY15" fmla="*/ 561975 h 878205"/>
                  <a:gd name="connsiteX16" fmla="*/ 1217295 w 1908810"/>
                  <a:gd name="connsiteY16" fmla="*/ 592455 h 878205"/>
                  <a:gd name="connsiteX17" fmla="*/ 1287780 w 1908810"/>
                  <a:gd name="connsiteY17" fmla="*/ 613410 h 878205"/>
                  <a:gd name="connsiteX18" fmla="*/ 1367790 w 1908810"/>
                  <a:gd name="connsiteY18" fmla="*/ 643890 h 878205"/>
                  <a:gd name="connsiteX19" fmla="*/ 1449705 w 1908810"/>
                  <a:gd name="connsiteY19" fmla="*/ 678180 h 878205"/>
                  <a:gd name="connsiteX20" fmla="*/ 1524000 w 1908810"/>
                  <a:gd name="connsiteY20" fmla="*/ 708660 h 878205"/>
                  <a:gd name="connsiteX21" fmla="*/ 1609725 w 1908810"/>
                  <a:gd name="connsiteY21" fmla="*/ 746760 h 878205"/>
                  <a:gd name="connsiteX22" fmla="*/ 1678305 w 1908810"/>
                  <a:gd name="connsiteY22" fmla="*/ 775335 h 878205"/>
                  <a:gd name="connsiteX23" fmla="*/ 1754505 w 1908810"/>
                  <a:gd name="connsiteY23" fmla="*/ 807720 h 878205"/>
                  <a:gd name="connsiteX24" fmla="*/ 1830705 w 1908810"/>
                  <a:gd name="connsiteY24" fmla="*/ 843915 h 878205"/>
                  <a:gd name="connsiteX25" fmla="*/ 1908810 w 1908810"/>
                  <a:gd name="connsiteY25" fmla="*/ 878205 h 878205"/>
                  <a:gd name="connsiteX0" fmla="*/ 0 w 1908810"/>
                  <a:gd name="connsiteY0" fmla="*/ 0 h 878205"/>
                  <a:gd name="connsiteX1" fmla="*/ 76200 w 1908810"/>
                  <a:gd name="connsiteY1" fmla="*/ 28575 h 878205"/>
                  <a:gd name="connsiteX2" fmla="*/ 161925 w 1908810"/>
                  <a:gd name="connsiteY2" fmla="*/ 57150 h 878205"/>
                  <a:gd name="connsiteX3" fmla="*/ 238125 w 1908810"/>
                  <a:gd name="connsiteY3" fmla="*/ 91440 h 878205"/>
                  <a:gd name="connsiteX4" fmla="*/ 306705 w 1908810"/>
                  <a:gd name="connsiteY4" fmla="*/ 123825 h 878205"/>
                  <a:gd name="connsiteX5" fmla="*/ 382905 w 1908810"/>
                  <a:gd name="connsiteY5" fmla="*/ 150495 h 878205"/>
                  <a:gd name="connsiteX6" fmla="*/ 459105 w 1908810"/>
                  <a:gd name="connsiteY6" fmla="*/ 184785 h 878205"/>
                  <a:gd name="connsiteX7" fmla="*/ 535305 w 1908810"/>
                  <a:gd name="connsiteY7" fmla="*/ 350520 h 878205"/>
                  <a:gd name="connsiteX8" fmla="*/ 605790 w 1908810"/>
                  <a:gd name="connsiteY8" fmla="*/ 375285 h 878205"/>
                  <a:gd name="connsiteX9" fmla="*/ 683895 w 1908810"/>
                  <a:gd name="connsiteY9" fmla="*/ 403860 h 878205"/>
                  <a:gd name="connsiteX10" fmla="*/ 760095 w 1908810"/>
                  <a:gd name="connsiteY10" fmla="*/ 438150 h 878205"/>
                  <a:gd name="connsiteX11" fmla="*/ 838200 w 1908810"/>
                  <a:gd name="connsiteY11" fmla="*/ 466725 h 878205"/>
                  <a:gd name="connsiteX12" fmla="*/ 910590 w 1908810"/>
                  <a:gd name="connsiteY12" fmla="*/ 493395 h 878205"/>
                  <a:gd name="connsiteX13" fmla="*/ 996315 w 1908810"/>
                  <a:gd name="connsiteY13" fmla="*/ 520065 h 878205"/>
                  <a:gd name="connsiteX14" fmla="*/ 1066800 w 1908810"/>
                  <a:gd name="connsiteY14" fmla="*/ 541020 h 878205"/>
                  <a:gd name="connsiteX15" fmla="*/ 1144905 w 1908810"/>
                  <a:gd name="connsiteY15" fmla="*/ 561975 h 878205"/>
                  <a:gd name="connsiteX16" fmla="*/ 1217295 w 1908810"/>
                  <a:gd name="connsiteY16" fmla="*/ 592455 h 878205"/>
                  <a:gd name="connsiteX17" fmla="*/ 1287780 w 1908810"/>
                  <a:gd name="connsiteY17" fmla="*/ 613410 h 878205"/>
                  <a:gd name="connsiteX18" fmla="*/ 1367790 w 1908810"/>
                  <a:gd name="connsiteY18" fmla="*/ 643890 h 878205"/>
                  <a:gd name="connsiteX19" fmla="*/ 1449705 w 1908810"/>
                  <a:gd name="connsiteY19" fmla="*/ 678180 h 878205"/>
                  <a:gd name="connsiteX20" fmla="*/ 1524000 w 1908810"/>
                  <a:gd name="connsiteY20" fmla="*/ 708660 h 878205"/>
                  <a:gd name="connsiteX21" fmla="*/ 1609725 w 1908810"/>
                  <a:gd name="connsiteY21" fmla="*/ 746760 h 878205"/>
                  <a:gd name="connsiteX22" fmla="*/ 1678305 w 1908810"/>
                  <a:gd name="connsiteY22" fmla="*/ 775335 h 878205"/>
                  <a:gd name="connsiteX23" fmla="*/ 1754505 w 1908810"/>
                  <a:gd name="connsiteY23" fmla="*/ 807720 h 878205"/>
                  <a:gd name="connsiteX24" fmla="*/ 1830705 w 1908810"/>
                  <a:gd name="connsiteY24" fmla="*/ 843915 h 878205"/>
                  <a:gd name="connsiteX25" fmla="*/ 1908810 w 1908810"/>
                  <a:gd name="connsiteY25" fmla="*/ 878205 h 878205"/>
                  <a:gd name="connsiteX0" fmla="*/ 0 w 1908810"/>
                  <a:gd name="connsiteY0" fmla="*/ 0 h 878205"/>
                  <a:gd name="connsiteX1" fmla="*/ 76200 w 1908810"/>
                  <a:gd name="connsiteY1" fmla="*/ 28575 h 878205"/>
                  <a:gd name="connsiteX2" fmla="*/ 161925 w 1908810"/>
                  <a:gd name="connsiteY2" fmla="*/ 57150 h 878205"/>
                  <a:gd name="connsiteX3" fmla="*/ 238125 w 1908810"/>
                  <a:gd name="connsiteY3" fmla="*/ 91440 h 878205"/>
                  <a:gd name="connsiteX4" fmla="*/ 306705 w 1908810"/>
                  <a:gd name="connsiteY4" fmla="*/ 123825 h 878205"/>
                  <a:gd name="connsiteX5" fmla="*/ 382905 w 1908810"/>
                  <a:gd name="connsiteY5" fmla="*/ 150495 h 878205"/>
                  <a:gd name="connsiteX6" fmla="*/ 453390 w 1908810"/>
                  <a:gd name="connsiteY6" fmla="*/ 316230 h 878205"/>
                  <a:gd name="connsiteX7" fmla="*/ 535305 w 1908810"/>
                  <a:gd name="connsiteY7" fmla="*/ 350520 h 878205"/>
                  <a:gd name="connsiteX8" fmla="*/ 605790 w 1908810"/>
                  <a:gd name="connsiteY8" fmla="*/ 375285 h 878205"/>
                  <a:gd name="connsiteX9" fmla="*/ 683895 w 1908810"/>
                  <a:gd name="connsiteY9" fmla="*/ 403860 h 878205"/>
                  <a:gd name="connsiteX10" fmla="*/ 760095 w 1908810"/>
                  <a:gd name="connsiteY10" fmla="*/ 438150 h 878205"/>
                  <a:gd name="connsiteX11" fmla="*/ 838200 w 1908810"/>
                  <a:gd name="connsiteY11" fmla="*/ 466725 h 878205"/>
                  <a:gd name="connsiteX12" fmla="*/ 910590 w 1908810"/>
                  <a:gd name="connsiteY12" fmla="*/ 493395 h 878205"/>
                  <a:gd name="connsiteX13" fmla="*/ 996315 w 1908810"/>
                  <a:gd name="connsiteY13" fmla="*/ 520065 h 878205"/>
                  <a:gd name="connsiteX14" fmla="*/ 1066800 w 1908810"/>
                  <a:gd name="connsiteY14" fmla="*/ 541020 h 878205"/>
                  <a:gd name="connsiteX15" fmla="*/ 1144905 w 1908810"/>
                  <a:gd name="connsiteY15" fmla="*/ 561975 h 878205"/>
                  <a:gd name="connsiteX16" fmla="*/ 1217295 w 1908810"/>
                  <a:gd name="connsiteY16" fmla="*/ 592455 h 878205"/>
                  <a:gd name="connsiteX17" fmla="*/ 1287780 w 1908810"/>
                  <a:gd name="connsiteY17" fmla="*/ 613410 h 878205"/>
                  <a:gd name="connsiteX18" fmla="*/ 1367790 w 1908810"/>
                  <a:gd name="connsiteY18" fmla="*/ 643890 h 878205"/>
                  <a:gd name="connsiteX19" fmla="*/ 1449705 w 1908810"/>
                  <a:gd name="connsiteY19" fmla="*/ 678180 h 878205"/>
                  <a:gd name="connsiteX20" fmla="*/ 1524000 w 1908810"/>
                  <a:gd name="connsiteY20" fmla="*/ 708660 h 878205"/>
                  <a:gd name="connsiteX21" fmla="*/ 1609725 w 1908810"/>
                  <a:gd name="connsiteY21" fmla="*/ 746760 h 878205"/>
                  <a:gd name="connsiteX22" fmla="*/ 1678305 w 1908810"/>
                  <a:gd name="connsiteY22" fmla="*/ 775335 h 878205"/>
                  <a:gd name="connsiteX23" fmla="*/ 1754505 w 1908810"/>
                  <a:gd name="connsiteY23" fmla="*/ 807720 h 878205"/>
                  <a:gd name="connsiteX24" fmla="*/ 1830705 w 1908810"/>
                  <a:gd name="connsiteY24" fmla="*/ 843915 h 878205"/>
                  <a:gd name="connsiteX25" fmla="*/ 1908810 w 1908810"/>
                  <a:gd name="connsiteY25" fmla="*/ 878205 h 878205"/>
                  <a:gd name="connsiteX0" fmla="*/ 0 w 1908810"/>
                  <a:gd name="connsiteY0" fmla="*/ 0 h 878205"/>
                  <a:gd name="connsiteX1" fmla="*/ 76200 w 1908810"/>
                  <a:gd name="connsiteY1" fmla="*/ 28575 h 878205"/>
                  <a:gd name="connsiteX2" fmla="*/ 161925 w 1908810"/>
                  <a:gd name="connsiteY2" fmla="*/ 57150 h 878205"/>
                  <a:gd name="connsiteX3" fmla="*/ 238125 w 1908810"/>
                  <a:gd name="connsiteY3" fmla="*/ 91440 h 878205"/>
                  <a:gd name="connsiteX4" fmla="*/ 306705 w 1908810"/>
                  <a:gd name="connsiteY4" fmla="*/ 123825 h 878205"/>
                  <a:gd name="connsiteX5" fmla="*/ 381000 w 1908810"/>
                  <a:gd name="connsiteY5" fmla="*/ 289560 h 878205"/>
                  <a:gd name="connsiteX6" fmla="*/ 453390 w 1908810"/>
                  <a:gd name="connsiteY6" fmla="*/ 316230 h 878205"/>
                  <a:gd name="connsiteX7" fmla="*/ 535305 w 1908810"/>
                  <a:gd name="connsiteY7" fmla="*/ 350520 h 878205"/>
                  <a:gd name="connsiteX8" fmla="*/ 605790 w 1908810"/>
                  <a:gd name="connsiteY8" fmla="*/ 375285 h 878205"/>
                  <a:gd name="connsiteX9" fmla="*/ 683895 w 1908810"/>
                  <a:gd name="connsiteY9" fmla="*/ 403860 h 878205"/>
                  <a:gd name="connsiteX10" fmla="*/ 760095 w 1908810"/>
                  <a:gd name="connsiteY10" fmla="*/ 438150 h 878205"/>
                  <a:gd name="connsiteX11" fmla="*/ 838200 w 1908810"/>
                  <a:gd name="connsiteY11" fmla="*/ 466725 h 878205"/>
                  <a:gd name="connsiteX12" fmla="*/ 910590 w 1908810"/>
                  <a:gd name="connsiteY12" fmla="*/ 493395 h 878205"/>
                  <a:gd name="connsiteX13" fmla="*/ 996315 w 1908810"/>
                  <a:gd name="connsiteY13" fmla="*/ 520065 h 878205"/>
                  <a:gd name="connsiteX14" fmla="*/ 1066800 w 1908810"/>
                  <a:gd name="connsiteY14" fmla="*/ 541020 h 878205"/>
                  <a:gd name="connsiteX15" fmla="*/ 1144905 w 1908810"/>
                  <a:gd name="connsiteY15" fmla="*/ 561975 h 878205"/>
                  <a:gd name="connsiteX16" fmla="*/ 1217295 w 1908810"/>
                  <a:gd name="connsiteY16" fmla="*/ 592455 h 878205"/>
                  <a:gd name="connsiteX17" fmla="*/ 1287780 w 1908810"/>
                  <a:gd name="connsiteY17" fmla="*/ 613410 h 878205"/>
                  <a:gd name="connsiteX18" fmla="*/ 1367790 w 1908810"/>
                  <a:gd name="connsiteY18" fmla="*/ 643890 h 878205"/>
                  <a:gd name="connsiteX19" fmla="*/ 1449705 w 1908810"/>
                  <a:gd name="connsiteY19" fmla="*/ 678180 h 878205"/>
                  <a:gd name="connsiteX20" fmla="*/ 1524000 w 1908810"/>
                  <a:gd name="connsiteY20" fmla="*/ 708660 h 878205"/>
                  <a:gd name="connsiteX21" fmla="*/ 1609725 w 1908810"/>
                  <a:gd name="connsiteY21" fmla="*/ 746760 h 878205"/>
                  <a:gd name="connsiteX22" fmla="*/ 1678305 w 1908810"/>
                  <a:gd name="connsiteY22" fmla="*/ 775335 h 878205"/>
                  <a:gd name="connsiteX23" fmla="*/ 1754505 w 1908810"/>
                  <a:gd name="connsiteY23" fmla="*/ 807720 h 878205"/>
                  <a:gd name="connsiteX24" fmla="*/ 1830705 w 1908810"/>
                  <a:gd name="connsiteY24" fmla="*/ 843915 h 878205"/>
                  <a:gd name="connsiteX25" fmla="*/ 1908810 w 1908810"/>
                  <a:gd name="connsiteY25" fmla="*/ 878205 h 878205"/>
                  <a:gd name="connsiteX0" fmla="*/ 0 w 1908810"/>
                  <a:gd name="connsiteY0" fmla="*/ 0 h 878205"/>
                  <a:gd name="connsiteX1" fmla="*/ 76200 w 1908810"/>
                  <a:gd name="connsiteY1" fmla="*/ 28575 h 878205"/>
                  <a:gd name="connsiteX2" fmla="*/ 161925 w 1908810"/>
                  <a:gd name="connsiteY2" fmla="*/ 57150 h 878205"/>
                  <a:gd name="connsiteX3" fmla="*/ 238125 w 1908810"/>
                  <a:gd name="connsiteY3" fmla="*/ 91440 h 878205"/>
                  <a:gd name="connsiteX4" fmla="*/ 302895 w 1908810"/>
                  <a:gd name="connsiteY4" fmla="*/ 262890 h 878205"/>
                  <a:gd name="connsiteX5" fmla="*/ 381000 w 1908810"/>
                  <a:gd name="connsiteY5" fmla="*/ 289560 h 878205"/>
                  <a:gd name="connsiteX6" fmla="*/ 453390 w 1908810"/>
                  <a:gd name="connsiteY6" fmla="*/ 316230 h 878205"/>
                  <a:gd name="connsiteX7" fmla="*/ 535305 w 1908810"/>
                  <a:gd name="connsiteY7" fmla="*/ 350520 h 878205"/>
                  <a:gd name="connsiteX8" fmla="*/ 605790 w 1908810"/>
                  <a:gd name="connsiteY8" fmla="*/ 375285 h 878205"/>
                  <a:gd name="connsiteX9" fmla="*/ 683895 w 1908810"/>
                  <a:gd name="connsiteY9" fmla="*/ 403860 h 878205"/>
                  <a:gd name="connsiteX10" fmla="*/ 760095 w 1908810"/>
                  <a:gd name="connsiteY10" fmla="*/ 438150 h 878205"/>
                  <a:gd name="connsiteX11" fmla="*/ 838200 w 1908810"/>
                  <a:gd name="connsiteY11" fmla="*/ 466725 h 878205"/>
                  <a:gd name="connsiteX12" fmla="*/ 910590 w 1908810"/>
                  <a:gd name="connsiteY12" fmla="*/ 493395 h 878205"/>
                  <a:gd name="connsiteX13" fmla="*/ 996315 w 1908810"/>
                  <a:gd name="connsiteY13" fmla="*/ 520065 h 878205"/>
                  <a:gd name="connsiteX14" fmla="*/ 1066800 w 1908810"/>
                  <a:gd name="connsiteY14" fmla="*/ 541020 h 878205"/>
                  <a:gd name="connsiteX15" fmla="*/ 1144905 w 1908810"/>
                  <a:gd name="connsiteY15" fmla="*/ 561975 h 878205"/>
                  <a:gd name="connsiteX16" fmla="*/ 1217295 w 1908810"/>
                  <a:gd name="connsiteY16" fmla="*/ 592455 h 878205"/>
                  <a:gd name="connsiteX17" fmla="*/ 1287780 w 1908810"/>
                  <a:gd name="connsiteY17" fmla="*/ 613410 h 878205"/>
                  <a:gd name="connsiteX18" fmla="*/ 1367790 w 1908810"/>
                  <a:gd name="connsiteY18" fmla="*/ 643890 h 878205"/>
                  <a:gd name="connsiteX19" fmla="*/ 1449705 w 1908810"/>
                  <a:gd name="connsiteY19" fmla="*/ 678180 h 878205"/>
                  <a:gd name="connsiteX20" fmla="*/ 1524000 w 1908810"/>
                  <a:gd name="connsiteY20" fmla="*/ 708660 h 878205"/>
                  <a:gd name="connsiteX21" fmla="*/ 1609725 w 1908810"/>
                  <a:gd name="connsiteY21" fmla="*/ 746760 h 878205"/>
                  <a:gd name="connsiteX22" fmla="*/ 1678305 w 1908810"/>
                  <a:gd name="connsiteY22" fmla="*/ 775335 h 878205"/>
                  <a:gd name="connsiteX23" fmla="*/ 1754505 w 1908810"/>
                  <a:gd name="connsiteY23" fmla="*/ 807720 h 878205"/>
                  <a:gd name="connsiteX24" fmla="*/ 1830705 w 1908810"/>
                  <a:gd name="connsiteY24" fmla="*/ 843915 h 878205"/>
                  <a:gd name="connsiteX25" fmla="*/ 1908810 w 1908810"/>
                  <a:gd name="connsiteY25" fmla="*/ 878205 h 878205"/>
                  <a:gd name="connsiteX0" fmla="*/ 0 w 1908810"/>
                  <a:gd name="connsiteY0" fmla="*/ 0 h 878205"/>
                  <a:gd name="connsiteX1" fmla="*/ 76200 w 1908810"/>
                  <a:gd name="connsiteY1" fmla="*/ 28575 h 878205"/>
                  <a:gd name="connsiteX2" fmla="*/ 161925 w 1908810"/>
                  <a:gd name="connsiteY2" fmla="*/ 57150 h 878205"/>
                  <a:gd name="connsiteX3" fmla="*/ 226695 w 1908810"/>
                  <a:gd name="connsiteY3" fmla="*/ 236220 h 878205"/>
                  <a:gd name="connsiteX4" fmla="*/ 302895 w 1908810"/>
                  <a:gd name="connsiteY4" fmla="*/ 262890 h 878205"/>
                  <a:gd name="connsiteX5" fmla="*/ 381000 w 1908810"/>
                  <a:gd name="connsiteY5" fmla="*/ 289560 h 878205"/>
                  <a:gd name="connsiteX6" fmla="*/ 453390 w 1908810"/>
                  <a:gd name="connsiteY6" fmla="*/ 316230 h 878205"/>
                  <a:gd name="connsiteX7" fmla="*/ 535305 w 1908810"/>
                  <a:gd name="connsiteY7" fmla="*/ 350520 h 878205"/>
                  <a:gd name="connsiteX8" fmla="*/ 605790 w 1908810"/>
                  <a:gd name="connsiteY8" fmla="*/ 375285 h 878205"/>
                  <a:gd name="connsiteX9" fmla="*/ 683895 w 1908810"/>
                  <a:gd name="connsiteY9" fmla="*/ 403860 h 878205"/>
                  <a:gd name="connsiteX10" fmla="*/ 760095 w 1908810"/>
                  <a:gd name="connsiteY10" fmla="*/ 438150 h 878205"/>
                  <a:gd name="connsiteX11" fmla="*/ 838200 w 1908810"/>
                  <a:gd name="connsiteY11" fmla="*/ 466725 h 878205"/>
                  <a:gd name="connsiteX12" fmla="*/ 910590 w 1908810"/>
                  <a:gd name="connsiteY12" fmla="*/ 493395 h 878205"/>
                  <a:gd name="connsiteX13" fmla="*/ 996315 w 1908810"/>
                  <a:gd name="connsiteY13" fmla="*/ 520065 h 878205"/>
                  <a:gd name="connsiteX14" fmla="*/ 1066800 w 1908810"/>
                  <a:gd name="connsiteY14" fmla="*/ 541020 h 878205"/>
                  <a:gd name="connsiteX15" fmla="*/ 1144905 w 1908810"/>
                  <a:gd name="connsiteY15" fmla="*/ 561975 h 878205"/>
                  <a:gd name="connsiteX16" fmla="*/ 1217295 w 1908810"/>
                  <a:gd name="connsiteY16" fmla="*/ 592455 h 878205"/>
                  <a:gd name="connsiteX17" fmla="*/ 1287780 w 1908810"/>
                  <a:gd name="connsiteY17" fmla="*/ 613410 h 878205"/>
                  <a:gd name="connsiteX18" fmla="*/ 1367790 w 1908810"/>
                  <a:gd name="connsiteY18" fmla="*/ 643890 h 878205"/>
                  <a:gd name="connsiteX19" fmla="*/ 1449705 w 1908810"/>
                  <a:gd name="connsiteY19" fmla="*/ 678180 h 878205"/>
                  <a:gd name="connsiteX20" fmla="*/ 1524000 w 1908810"/>
                  <a:gd name="connsiteY20" fmla="*/ 708660 h 878205"/>
                  <a:gd name="connsiteX21" fmla="*/ 1609725 w 1908810"/>
                  <a:gd name="connsiteY21" fmla="*/ 746760 h 878205"/>
                  <a:gd name="connsiteX22" fmla="*/ 1678305 w 1908810"/>
                  <a:gd name="connsiteY22" fmla="*/ 775335 h 878205"/>
                  <a:gd name="connsiteX23" fmla="*/ 1754505 w 1908810"/>
                  <a:gd name="connsiteY23" fmla="*/ 807720 h 878205"/>
                  <a:gd name="connsiteX24" fmla="*/ 1830705 w 1908810"/>
                  <a:gd name="connsiteY24" fmla="*/ 843915 h 878205"/>
                  <a:gd name="connsiteX25" fmla="*/ 1908810 w 1908810"/>
                  <a:gd name="connsiteY25" fmla="*/ 878205 h 878205"/>
                  <a:gd name="connsiteX0" fmla="*/ 0 w 1908810"/>
                  <a:gd name="connsiteY0" fmla="*/ 0 h 878205"/>
                  <a:gd name="connsiteX1" fmla="*/ 76200 w 1908810"/>
                  <a:gd name="connsiteY1" fmla="*/ 28575 h 878205"/>
                  <a:gd name="connsiteX2" fmla="*/ 150495 w 1908810"/>
                  <a:gd name="connsiteY2" fmla="*/ 203835 h 878205"/>
                  <a:gd name="connsiteX3" fmla="*/ 226695 w 1908810"/>
                  <a:gd name="connsiteY3" fmla="*/ 236220 h 878205"/>
                  <a:gd name="connsiteX4" fmla="*/ 302895 w 1908810"/>
                  <a:gd name="connsiteY4" fmla="*/ 262890 h 878205"/>
                  <a:gd name="connsiteX5" fmla="*/ 381000 w 1908810"/>
                  <a:gd name="connsiteY5" fmla="*/ 289560 h 878205"/>
                  <a:gd name="connsiteX6" fmla="*/ 453390 w 1908810"/>
                  <a:gd name="connsiteY6" fmla="*/ 316230 h 878205"/>
                  <a:gd name="connsiteX7" fmla="*/ 535305 w 1908810"/>
                  <a:gd name="connsiteY7" fmla="*/ 350520 h 878205"/>
                  <a:gd name="connsiteX8" fmla="*/ 605790 w 1908810"/>
                  <a:gd name="connsiteY8" fmla="*/ 375285 h 878205"/>
                  <a:gd name="connsiteX9" fmla="*/ 683895 w 1908810"/>
                  <a:gd name="connsiteY9" fmla="*/ 403860 h 878205"/>
                  <a:gd name="connsiteX10" fmla="*/ 760095 w 1908810"/>
                  <a:gd name="connsiteY10" fmla="*/ 438150 h 878205"/>
                  <a:gd name="connsiteX11" fmla="*/ 838200 w 1908810"/>
                  <a:gd name="connsiteY11" fmla="*/ 466725 h 878205"/>
                  <a:gd name="connsiteX12" fmla="*/ 910590 w 1908810"/>
                  <a:gd name="connsiteY12" fmla="*/ 493395 h 878205"/>
                  <a:gd name="connsiteX13" fmla="*/ 996315 w 1908810"/>
                  <a:gd name="connsiteY13" fmla="*/ 520065 h 878205"/>
                  <a:gd name="connsiteX14" fmla="*/ 1066800 w 1908810"/>
                  <a:gd name="connsiteY14" fmla="*/ 541020 h 878205"/>
                  <a:gd name="connsiteX15" fmla="*/ 1144905 w 1908810"/>
                  <a:gd name="connsiteY15" fmla="*/ 561975 h 878205"/>
                  <a:gd name="connsiteX16" fmla="*/ 1217295 w 1908810"/>
                  <a:gd name="connsiteY16" fmla="*/ 592455 h 878205"/>
                  <a:gd name="connsiteX17" fmla="*/ 1287780 w 1908810"/>
                  <a:gd name="connsiteY17" fmla="*/ 613410 h 878205"/>
                  <a:gd name="connsiteX18" fmla="*/ 1367790 w 1908810"/>
                  <a:gd name="connsiteY18" fmla="*/ 643890 h 878205"/>
                  <a:gd name="connsiteX19" fmla="*/ 1449705 w 1908810"/>
                  <a:gd name="connsiteY19" fmla="*/ 678180 h 878205"/>
                  <a:gd name="connsiteX20" fmla="*/ 1524000 w 1908810"/>
                  <a:gd name="connsiteY20" fmla="*/ 708660 h 878205"/>
                  <a:gd name="connsiteX21" fmla="*/ 1609725 w 1908810"/>
                  <a:gd name="connsiteY21" fmla="*/ 746760 h 878205"/>
                  <a:gd name="connsiteX22" fmla="*/ 1678305 w 1908810"/>
                  <a:gd name="connsiteY22" fmla="*/ 775335 h 878205"/>
                  <a:gd name="connsiteX23" fmla="*/ 1754505 w 1908810"/>
                  <a:gd name="connsiteY23" fmla="*/ 807720 h 878205"/>
                  <a:gd name="connsiteX24" fmla="*/ 1830705 w 1908810"/>
                  <a:gd name="connsiteY24" fmla="*/ 843915 h 878205"/>
                  <a:gd name="connsiteX25" fmla="*/ 1908810 w 1908810"/>
                  <a:gd name="connsiteY25" fmla="*/ 878205 h 878205"/>
                  <a:gd name="connsiteX0" fmla="*/ 0 w 1908810"/>
                  <a:gd name="connsiteY0" fmla="*/ 0 h 878205"/>
                  <a:gd name="connsiteX1" fmla="*/ 76200 w 1908810"/>
                  <a:gd name="connsiteY1" fmla="*/ 179070 h 878205"/>
                  <a:gd name="connsiteX2" fmla="*/ 150495 w 1908810"/>
                  <a:gd name="connsiteY2" fmla="*/ 203835 h 878205"/>
                  <a:gd name="connsiteX3" fmla="*/ 226695 w 1908810"/>
                  <a:gd name="connsiteY3" fmla="*/ 236220 h 878205"/>
                  <a:gd name="connsiteX4" fmla="*/ 302895 w 1908810"/>
                  <a:gd name="connsiteY4" fmla="*/ 262890 h 878205"/>
                  <a:gd name="connsiteX5" fmla="*/ 381000 w 1908810"/>
                  <a:gd name="connsiteY5" fmla="*/ 289560 h 878205"/>
                  <a:gd name="connsiteX6" fmla="*/ 453390 w 1908810"/>
                  <a:gd name="connsiteY6" fmla="*/ 316230 h 878205"/>
                  <a:gd name="connsiteX7" fmla="*/ 535305 w 1908810"/>
                  <a:gd name="connsiteY7" fmla="*/ 350520 h 878205"/>
                  <a:gd name="connsiteX8" fmla="*/ 605790 w 1908810"/>
                  <a:gd name="connsiteY8" fmla="*/ 375285 h 878205"/>
                  <a:gd name="connsiteX9" fmla="*/ 683895 w 1908810"/>
                  <a:gd name="connsiteY9" fmla="*/ 403860 h 878205"/>
                  <a:gd name="connsiteX10" fmla="*/ 760095 w 1908810"/>
                  <a:gd name="connsiteY10" fmla="*/ 438150 h 878205"/>
                  <a:gd name="connsiteX11" fmla="*/ 838200 w 1908810"/>
                  <a:gd name="connsiteY11" fmla="*/ 466725 h 878205"/>
                  <a:gd name="connsiteX12" fmla="*/ 910590 w 1908810"/>
                  <a:gd name="connsiteY12" fmla="*/ 493395 h 878205"/>
                  <a:gd name="connsiteX13" fmla="*/ 996315 w 1908810"/>
                  <a:gd name="connsiteY13" fmla="*/ 520065 h 878205"/>
                  <a:gd name="connsiteX14" fmla="*/ 1066800 w 1908810"/>
                  <a:gd name="connsiteY14" fmla="*/ 541020 h 878205"/>
                  <a:gd name="connsiteX15" fmla="*/ 1144905 w 1908810"/>
                  <a:gd name="connsiteY15" fmla="*/ 561975 h 878205"/>
                  <a:gd name="connsiteX16" fmla="*/ 1217295 w 1908810"/>
                  <a:gd name="connsiteY16" fmla="*/ 592455 h 878205"/>
                  <a:gd name="connsiteX17" fmla="*/ 1287780 w 1908810"/>
                  <a:gd name="connsiteY17" fmla="*/ 613410 h 878205"/>
                  <a:gd name="connsiteX18" fmla="*/ 1367790 w 1908810"/>
                  <a:gd name="connsiteY18" fmla="*/ 643890 h 878205"/>
                  <a:gd name="connsiteX19" fmla="*/ 1449705 w 1908810"/>
                  <a:gd name="connsiteY19" fmla="*/ 678180 h 878205"/>
                  <a:gd name="connsiteX20" fmla="*/ 1524000 w 1908810"/>
                  <a:gd name="connsiteY20" fmla="*/ 708660 h 878205"/>
                  <a:gd name="connsiteX21" fmla="*/ 1609725 w 1908810"/>
                  <a:gd name="connsiteY21" fmla="*/ 746760 h 878205"/>
                  <a:gd name="connsiteX22" fmla="*/ 1678305 w 1908810"/>
                  <a:gd name="connsiteY22" fmla="*/ 775335 h 878205"/>
                  <a:gd name="connsiteX23" fmla="*/ 1754505 w 1908810"/>
                  <a:gd name="connsiteY23" fmla="*/ 807720 h 878205"/>
                  <a:gd name="connsiteX24" fmla="*/ 1830705 w 1908810"/>
                  <a:gd name="connsiteY24" fmla="*/ 843915 h 878205"/>
                  <a:gd name="connsiteX25" fmla="*/ 1908810 w 1908810"/>
                  <a:gd name="connsiteY25" fmla="*/ 878205 h 878205"/>
                  <a:gd name="connsiteX0" fmla="*/ 0 w 1914525"/>
                  <a:gd name="connsiteY0" fmla="*/ 0 h 720090"/>
                  <a:gd name="connsiteX1" fmla="*/ 81915 w 1914525"/>
                  <a:gd name="connsiteY1" fmla="*/ 20955 h 720090"/>
                  <a:gd name="connsiteX2" fmla="*/ 156210 w 1914525"/>
                  <a:gd name="connsiteY2" fmla="*/ 45720 h 720090"/>
                  <a:gd name="connsiteX3" fmla="*/ 232410 w 1914525"/>
                  <a:gd name="connsiteY3" fmla="*/ 78105 h 720090"/>
                  <a:gd name="connsiteX4" fmla="*/ 308610 w 1914525"/>
                  <a:gd name="connsiteY4" fmla="*/ 104775 h 720090"/>
                  <a:gd name="connsiteX5" fmla="*/ 386715 w 1914525"/>
                  <a:gd name="connsiteY5" fmla="*/ 131445 h 720090"/>
                  <a:gd name="connsiteX6" fmla="*/ 459105 w 1914525"/>
                  <a:gd name="connsiteY6" fmla="*/ 158115 h 720090"/>
                  <a:gd name="connsiteX7" fmla="*/ 541020 w 1914525"/>
                  <a:gd name="connsiteY7" fmla="*/ 192405 h 720090"/>
                  <a:gd name="connsiteX8" fmla="*/ 611505 w 1914525"/>
                  <a:gd name="connsiteY8" fmla="*/ 217170 h 720090"/>
                  <a:gd name="connsiteX9" fmla="*/ 689610 w 1914525"/>
                  <a:gd name="connsiteY9" fmla="*/ 245745 h 720090"/>
                  <a:gd name="connsiteX10" fmla="*/ 765810 w 1914525"/>
                  <a:gd name="connsiteY10" fmla="*/ 280035 h 720090"/>
                  <a:gd name="connsiteX11" fmla="*/ 843915 w 1914525"/>
                  <a:gd name="connsiteY11" fmla="*/ 308610 h 720090"/>
                  <a:gd name="connsiteX12" fmla="*/ 916305 w 1914525"/>
                  <a:gd name="connsiteY12" fmla="*/ 335280 h 720090"/>
                  <a:gd name="connsiteX13" fmla="*/ 1002030 w 1914525"/>
                  <a:gd name="connsiteY13" fmla="*/ 361950 h 720090"/>
                  <a:gd name="connsiteX14" fmla="*/ 1072515 w 1914525"/>
                  <a:gd name="connsiteY14" fmla="*/ 382905 h 720090"/>
                  <a:gd name="connsiteX15" fmla="*/ 1150620 w 1914525"/>
                  <a:gd name="connsiteY15" fmla="*/ 403860 h 720090"/>
                  <a:gd name="connsiteX16" fmla="*/ 1223010 w 1914525"/>
                  <a:gd name="connsiteY16" fmla="*/ 434340 h 720090"/>
                  <a:gd name="connsiteX17" fmla="*/ 1293495 w 1914525"/>
                  <a:gd name="connsiteY17" fmla="*/ 455295 h 720090"/>
                  <a:gd name="connsiteX18" fmla="*/ 1373505 w 1914525"/>
                  <a:gd name="connsiteY18" fmla="*/ 485775 h 720090"/>
                  <a:gd name="connsiteX19" fmla="*/ 1455420 w 1914525"/>
                  <a:gd name="connsiteY19" fmla="*/ 520065 h 720090"/>
                  <a:gd name="connsiteX20" fmla="*/ 1529715 w 1914525"/>
                  <a:gd name="connsiteY20" fmla="*/ 550545 h 720090"/>
                  <a:gd name="connsiteX21" fmla="*/ 1615440 w 1914525"/>
                  <a:gd name="connsiteY21" fmla="*/ 588645 h 720090"/>
                  <a:gd name="connsiteX22" fmla="*/ 1684020 w 1914525"/>
                  <a:gd name="connsiteY22" fmla="*/ 617220 h 720090"/>
                  <a:gd name="connsiteX23" fmla="*/ 1760220 w 1914525"/>
                  <a:gd name="connsiteY23" fmla="*/ 649605 h 720090"/>
                  <a:gd name="connsiteX24" fmla="*/ 1836420 w 1914525"/>
                  <a:gd name="connsiteY24" fmla="*/ 685800 h 720090"/>
                  <a:gd name="connsiteX25" fmla="*/ 1914525 w 1914525"/>
                  <a:gd name="connsiteY25" fmla="*/ 720090 h 72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14525" h="720090">
                    <a:moveTo>
                      <a:pt x="0" y="0"/>
                    </a:moveTo>
                    <a:cubicBezTo>
                      <a:pt x="24606" y="9525"/>
                      <a:pt x="55880" y="13335"/>
                      <a:pt x="81915" y="20955"/>
                    </a:cubicBezTo>
                    <a:cubicBezTo>
                      <a:pt x="107950" y="28575"/>
                      <a:pt x="131128" y="36195"/>
                      <a:pt x="156210" y="45720"/>
                    </a:cubicBezTo>
                    <a:cubicBezTo>
                      <a:pt x="181292" y="55245"/>
                      <a:pt x="207010" y="68263"/>
                      <a:pt x="232410" y="78105"/>
                    </a:cubicBezTo>
                    <a:cubicBezTo>
                      <a:pt x="257810" y="87948"/>
                      <a:pt x="282893" y="95885"/>
                      <a:pt x="308610" y="104775"/>
                    </a:cubicBezTo>
                    <a:lnTo>
                      <a:pt x="386715" y="131445"/>
                    </a:lnTo>
                    <a:cubicBezTo>
                      <a:pt x="411798" y="140335"/>
                      <a:pt x="433388" y="147955"/>
                      <a:pt x="459105" y="158115"/>
                    </a:cubicBezTo>
                    <a:cubicBezTo>
                      <a:pt x="484823" y="168275"/>
                      <a:pt x="515620" y="182563"/>
                      <a:pt x="541020" y="192405"/>
                    </a:cubicBezTo>
                    <a:cubicBezTo>
                      <a:pt x="566420" y="202248"/>
                      <a:pt x="586740" y="208280"/>
                      <a:pt x="611505" y="217170"/>
                    </a:cubicBezTo>
                    <a:cubicBezTo>
                      <a:pt x="636270" y="226060"/>
                      <a:pt x="663893" y="235268"/>
                      <a:pt x="689610" y="245745"/>
                    </a:cubicBezTo>
                    <a:cubicBezTo>
                      <a:pt x="715327" y="256222"/>
                      <a:pt x="740093" y="269558"/>
                      <a:pt x="765810" y="280035"/>
                    </a:cubicBezTo>
                    <a:cubicBezTo>
                      <a:pt x="791527" y="290512"/>
                      <a:pt x="818832" y="299402"/>
                      <a:pt x="843915" y="308610"/>
                    </a:cubicBezTo>
                    <a:cubicBezTo>
                      <a:pt x="868998" y="317818"/>
                      <a:pt x="889953" y="326390"/>
                      <a:pt x="916305" y="335280"/>
                    </a:cubicBezTo>
                    <a:cubicBezTo>
                      <a:pt x="942657" y="344170"/>
                      <a:pt x="975995" y="354013"/>
                      <a:pt x="1002030" y="361950"/>
                    </a:cubicBezTo>
                    <a:lnTo>
                      <a:pt x="1072515" y="382905"/>
                    </a:lnTo>
                    <a:cubicBezTo>
                      <a:pt x="1097280" y="389890"/>
                      <a:pt x="1125538" y="395288"/>
                      <a:pt x="1150620" y="403860"/>
                    </a:cubicBezTo>
                    <a:cubicBezTo>
                      <a:pt x="1175702" y="412432"/>
                      <a:pt x="1199198" y="425768"/>
                      <a:pt x="1223010" y="434340"/>
                    </a:cubicBezTo>
                    <a:cubicBezTo>
                      <a:pt x="1246822" y="442912"/>
                      <a:pt x="1268413" y="446723"/>
                      <a:pt x="1293495" y="455295"/>
                    </a:cubicBezTo>
                    <a:cubicBezTo>
                      <a:pt x="1318577" y="463867"/>
                      <a:pt x="1346518" y="474980"/>
                      <a:pt x="1373505" y="485775"/>
                    </a:cubicBezTo>
                    <a:cubicBezTo>
                      <a:pt x="1400492" y="496570"/>
                      <a:pt x="1429385" y="509270"/>
                      <a:pt x="1455420" y="520065"/>
                    </a:cubicBezTo>
                    <a:cubicBezTo>
                      <a:pt x="1481455" y="530860"/>
                      <a:pt x="1503045" y="539115"/>
                      <a:pt x="1529715" y="550545"/>
                    </a:cubicBezTo>
                    <a:cubicBezTo>
                      <a:pt x="1556385" y="561975"/>
                      <a:pt x="1589723" y="577533"/>
                      <a:pt x="1615440" y="588645"/>
                    </a:cubicBezTo>
                    <a:cubicBezTo>
                      <a:pt x="1641157" y="599757"/>
                      <a:pt x="1659890" y="607060"/>
                      <a:pt x="1684020" y="617220"/>
                    </a:cubicBezTo>
                    <a:cubicBezTo>
                      <a:pt x="1708150" y="627380"/>
                      <a:pt x="1734820" y="638175"/>
                      <a:pt x="1760220" y="649605"/>
                    </a:cubicBezTo>
                    <a:cubicBezTo>
                      <a:pt x="1785620" y="661035"/>
                      <a:pt x="1810703" y="674053"/>
                      <a:pt x="1836420" y="685800"/>
                    </a:cubicBezTo>
                    <a:cubicBezTo>
                      <a:pt x="1862137" y="697547"/>
                      <a:pt x="1888013" y="703103"/>
                      <a:pt x="1914525" y="720090"/>
                    </a:cubicBezTo>
                  </a:path>
                </a:pathLst>
              </a:cu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68" name="Ellipse 196">
                <a:extLst>
                  <a:ext uri="{FF2B5EF4-FFF2-40B4-BE49-F238E27FC236}">
                    <a16:creationId xmlns:a16="http://schemas.microsoft.com/office/drawing/2014/main" id="{3F1BEE66-8CB0-4B51-883F-B0AE9A962CA4}"/>
                  </a:ext>
                </a:extLst>
              </p:cNvPr>
              <p:cNvSpPr/>
              <p:nvPr/>
            </p:nvSpPr>
            <p:spPr>
              <a:xfrm>
                <a:off x="9502948" y="4289543"/>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69" name="Ellipse 197">
                <a:extLst>
                  <a:ext uri="{FF2B5EF4-FFF2-40B4-BE49-F238E27FC236}">
                    <a16:creationId xmlns:a16="http://schemas.microsoft.com/office/drawing/2014/main" id="{DEEEB3D5-92B7-4557-804D-5A152090279B}"/>
                  </a:ext>
                </a:extLst>
              </p:cNvPr>
              <p:cNvSpPr/>
              <p:nvPr/>
            </p:nvSpPr>
            <p:spPr>
              <a:xfrm>
                <a:off x="9652200" y="4323659"/>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70" name="Ellipse 198">
                <a:extLst>
                  <a:ext uri="{FF2B5EF4-FFF2-40B4-BE49-F238E27FC236}">
                    <a16:creationId xmlns:a16="http://schemas.microsoft.com/office/drawing/2014/main" id="{14626798-754E-4C22-807C-8EDECE6DD55D}"/>
                  </a:ext>
                </a:extLst>
              </p:cNvPr>
              <p:cNvSpPr/>
              <p:nvPr/>
            </p:nvSpPr>
            <p:spPr>
              <a:xfrm>
                <a:off x="9881265" y="4406115"/>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71" name="Ellipse 199">
                <a:extLst>
                  <a:ext uri="{FF2B5EF4-FFF2-40B4-BE49-F238E27FC236}">
                    <a16:creationId xmlns:a16="http://schemas.microsoft.com/office/drawing/2014/main" id="{EAAAAB05-29A6-44A1-A245-BB536B25DE45}"/>
                  </a:ext>
                </a:extLst>
              </p:cNvPr>
              <p:cNvSpPr/>
              <p:nvPr/>
            </p:nvSpPr>
            <p:spPr>
              <a:xfrm>
                <a:off x="10940032" y="4793724"/>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72" name="Ellipse 200">
                <a:extLst>
                  <a:ext uri="{FF2B5EF4-FFF2-40B4-BE49-F238E27FC236}">
                    <a16:creationId xmlns:a16="http://schemas.microsoft.com/office/drawing/2014/main" id="{16F241F9-C46B-4EDE-AD27-5326D2F05843}"/>
                  </a:ext>
                </a:extLst>
              </p:cNvPr>
              <p:cNvSpPr/>
              <p:nvPr/>
            </p:nvSpPr>
            <p:spPr>
              <a:xfrm>
                <a:off x="11248729" y="4921353"/>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73" name="Ellipse 201">
                <a:extLst>
                  <a:ext uri="{FF2B5EF4-FFF2-40B4-BE49-F238E27FC236}">
                    <a16:creationId xmlns:a16="http://schemas.microsoft.com/office/drawing/2014/main" id="{744D3FEA-6282-425F-A7F5-2E71ED5204C0}"/>
                  </a:ext>
                </a:extLst>
              </p:cNvPr>
              <p:cNvSpPr/>
              <p:nvPr/>
            </p:nvSpPr>
            <p:spPr>
              <a:xfrm>
                <a:off x="9580200" y="4295979"/>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74" name="Ellipse 202">
                <a:extLst>
                  <a:ext uri="{FF2B5EF4-FFF2-40B4-BE49-F238E27FC236}">
                    <a16:creationId xmlns:a16="http://schemas.microsoft.com/office/drawing/2014/main" id="{1DCE44CD-0377-4590-8A27-382A7A4AA418}"/>
                  </a:ext>
                </a:extLst>
              </p:cNvPr>
              <p:cNvSpPr/>
              <p:nvPr/>
            </p:nvSpPr>
            <p:spPr>
              <a:xfrm>
                <a:off x="9804623" y="4384966"/>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75" name="Ellipse 203">
                <a:extLst>
                  <a:ext uri="{FF2B5EF4-FFF2-40B4-BE49-F238E27FC236}">
                    <a16:creationId xmlns:a16="http://schemas.microsoft.com/office/drawing/2014/main" id="{79F6B5D7-B0C8-4EE2-AFB4-8624A65A0E73}"/>
                  </a:ext>
                </a:extLst>
              </p:cNvPr>
              <p:cNvSpPr/>
              <p:nvPr/>
            </p:nvSpPr>
            <p:spPr>
              <a:xfrm>
                <a:off x="10714077" y="4713036"/>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76" name="Ellipse 204">
                <a:extLst>
                  <a:ext uri="{FF2B5EF4-FFF2-40B4-BE49-F238E27FC236}">
                    <a16:creationId xmlns:a16="http://schemas.microsoft.com/office/drawing/2014/main" id="{F380BB46-FF7E-4345-9B4A-23F4206DE3EE}"/>
                  </a:ext>
                </a:extLst>
              </p:cNvPr>
              <p:cNvSpPr/>
              <p:nvPr/>
            </p:nvSpPr>
            <p:spPr>
              <a:xfrm>
                <a:off x="11018148" y="4829724"/>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77" name="Ellipse 205">
                <a:extLst>
                  <a:ext uri="{FF2B5EF4-FFF2-40B4-BE49-F238E27FC236}">
                    <a16:creationId xmlns:a16="http://schemas.microsoft.com/office/drawing/2014/main" id="{DBAA71D5-C3FC-4FBE-8F3C-3CF837B09B40}"/>
                  </a:ext>
                </a:extLst>
              </p:cNvPr>
              <p:cNvSpPr/>
              <p:nvPr/>
            </p:nvSpPr>
            <p:spPr>
              <a:xfrm>
                <a:off x="10414315" y="4618008"/>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78" name="Ellipse 206">
                <a:extLst>
                  <a:ext uri="{FF2B5EF4-FFF2-40B4-BE49-F238E27FC236}">
                    <a16:creationId xmlns:a16="http://schemas.microsoft.com/office/drawing/2014/main" id="{945DBFD9-819C-4163-BD2B-F7ED80F32579}"/>
                  </a:ext>
                </a:extLst>
              </p:cNvPr>
              <p:cNvSpPr/>
              <p:nvPr/>
            </p:nvSpPr>
            <p:spPr>
              <a:xfrm>
                <a:off x="9728854" y="4354044"/>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79" name="Ellipse 207">
                <a:extLst>
                  <a:ext uri="{FF2B5EF4-FFF2-40B4-BE49-F238E27FC236}">
                    <a16:creationId xmlns:a16="http://schemas.microsoft.com/office/drawing/2014/main" id="{BEBFD537-E281-4FD9-B913-88954E243EE5}"/>
                  </a:ext>
                </a:extLst>
              </p:cNvPr>
              <p:cNvSpPr/>
              <p:nvPr/>
            </p:nvSpPr>
            <p:spPr>
              <a:xfrm>
                <a:off x="10029778" y="4476159"/>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80" name="Ellipse 208">
                <a:extLst>
                  <a:ext uri="{FF2B5EF4-FFF2-40B4-BE49-F238E27FC236}">
                    <a16:creationId xmlns:a16="http://schemas.microsoft.com/office/drawing/2014/main" id="{7000D271-A2E5-4168-B132-A4F4FAA60973}"/>
                  </a:ext>
                </a:extLst>
              </p:cNvPr>
              <p:cNvSpPr/>
              <p:nvPr/>
            </p:nvSpPr>
            <p:spPr>
              <a:xfrm>
                <a:off x="10186918" y="4534674"/>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81" name="Ellipse 209">
                <a:extLst>
                  <a:ext uri="{FF2B5EF4-FFF2-40B4-BE49-F238E27FC236}">
                    <a16:creationId xmlns:a16="http://schemas.microsoft.com/office/drawing/2014/main" id="{88C17F6C-4FD7-40FA-B3CB-A280B9E30F79}"/>
                  </a:ext>
                </a:extLst>
              </p:cNvPr>
              <p:cNvSpPr/>
              <p:nvPr/>
            </p:nvSpPr>
            <p:spPr>
              <a:xfrm>
                <a:off x="10337611" y="4594960"/>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82" name="Ellipse 210">
                <a:extLst>
                  <a:ext uri="{FF2B5EF4-FFF2-40B4-BE49-F238E27FC236}">
                    <a16:creationId xmlns:a16="http://schemas.microsoft.com/office/drawing/2014/main" id="{E5072E77-32DF-44BD-9F6B-81A11345F8E4}"/>
                  </a:ext>
                </a:extLst>
              </p:cNvPr>
              <p:cNvSpPr/>
              <p:nvPr/>
            </p:nvSpPr>
            <p:spPr>
              <a:xfrm>
                <a:off x="10567461" y="4665760"/>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83" name="Ellipse 211">
                <a:extLst>
                  <a:ext uri="{FF2B5EF4-FFF2-40B4-BE49-F238E27FC236}">
                    <a16:creationId xmlns:a16="http://schemas.microsoft.com/office/drawing/2014/main" id="{69B0ED83-3BCE-4C7A-BA17-D8FDFC6084FC}"/>
                  </a:ext>
                </a:extLst>
              </p:cNvPr>
              <p:cNvSpPr/>
              <p:nvPr/>
            </p:nvSpPr>
            <p:spPr>
              <a:xfrm>
                <a:off x="9957907" y="4440304"/>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84" name="Ellipse 212">
                <a:extLst>
                  <a:ext uri="{FF2B5EF4-FFF2-40B4-BE49-F238E27FC236}">
                    <a16:creationId xmlns:a16="http://schemas.microsoft.com/office/drawing/2014/main" id="{038ACF1F-3E05-4717-A763-6D23EDD96994}"/>
                  </a:ext>
                </a:extLst>
              </p:cNvPr>
              <p:cNvSpPr/>
              <p:nvPr/>
            </p:nvSpPr>
            <p:spPr>
              <a:xfrm>
                <a:off x="10108986" y="4498674"/>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85" name="Ellipse 213">
                <a:extLst>
                  <a:ext uri="{FF2B5EF4-FFF2-40B4-BE49-F238E27FC236}">
                    <a16:creationId xmlns:a16="http://schemas.microsoft.com/office/drawing/2014/main" id="{035E1B81-E2DF-4AEC-BC10-E37EF12841C4}"/>
                  </a:ext>
                </a:extLst>
              </p:cNvPr>
              <p:cNvSpPr/>
              <p:nvPr/>
            </p:nvSpPr>
            <p:spPr>
              <a:xfrm>
                <a:off x="10265465" y="4567913"/>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86" name="Ellipse 214">
                <a:extLst>
                  <a:ext uri="{FF2B5EF4-FFF2-40B4-BE49-F238E27FC236}">
                    <a16:creationId xmlns:a16="http://schemas.microsoft.com/office/drawing/2014/main" id="{AC9A2110-2A34-4A34-AC1F-793614B1BEAC}"/>
                  </a:ext>
                </a:extLst>
              </p:cNvPr>
              <p:cNvSpPr/>
              <p:nvPr/>
            </p:nvSpPr>
            <p:spPr>
              <a:xfrm>
                <a:off x="10487429" y="4646886"/>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87" name="Ellipse 215">
                <a:extLst>
                  <a:ext uri="{FF2B5EF4-FFF2-40B4-BE49-F238E27FC236}">
                    <a16:creationId xmlns:a16="http://schemas.microsoft.com/office/drawing/2014/main" id="{CE96ACB6-7E41-4704-AA09-B44B6D6D7043}"/>
                  </a:ext>
                </a:extLst>
              </p:cNvPr>
              <p:cNvSpPr/>
              <p:nvPr/>
            </p:nvSpPr>
            <p:spPr>
              <a:xfrm>
                <a:off x="10645701" y="4694047"/>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88" name="Ellipse 216">
                <a:extLst>
                  <a:ext uri="{FF2B5EF4-FFF2-40B4-BE49-F238E27FC236}">
                    <a16:creationId xmlns:a16="http://schemas.microsoft.com/office/drawing/2014/main" id="{F9E20D79-88AF-41F8-B10E-AF0560F0D53B}"/>
                  </a:ext>
                </a:extLst>
              </p:cNvPr>
              <p:cNvSpPr/>
              <p:nvPr/>
            </p:nvSpPr>
            <p:spPr>
              <a:xfrm>
                <a:off x="11402571" y="4999204"/>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89" name="Ellipse 217">
                <a:extLst>
                  <a:ext uri="{FF2B5EF4-FFF2-40B4-BE49-F238E27FC236}">
                    <a16:creationId xmlns:a16="http://schemas.microsoft.com/office/drawing/2014/main" id="{8213561B-A431-4271-8AEA-482C42E74A26}"/>
                  </a:ext>
                </a:extLst>
              </p:cNvPr>
              <p:cNvSpPr/>
              <p:nvPr/>
            </p:nvSpPr>
            <p:spPr>
              <a:xfrm>
                <a:off x="10865480" y="4762070"/>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90" name="Ellipse 218">
                <a:extLst>
                  <a:ext uri="{FF2B5EF4-FFF2-40B4-BE49-F238E27FC236}">
                    <a16:creationId xmlns:a16="http://schemas.microsoft.com/office/drawing/2014/main" id="{93D06FFB-6932-4BC0-B071-25DB5BA7B8F7}"/>
                  </a:ext>
                </a:extLst>
              </p:cNvPr>
              <p:cNvSpPr/>
              <p:nvPr/>
            </p:nvSpPr>
            <p:spPr>
              <a:xfrm>
                <a:off x="11170227" y="4896874"/>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91" name="Ellipse 219">
                <a:extLst>
                  <a:ext uri="{FF2B5EF4-FFF2-40B4-BE49-F238E27FC236}">
                    <a16:creationId xmlns:a16="http://schemas.microsoft.com/office/drawing/2014/main" id="{9E11D067-9887-4409-A307-C84E0207593D}"/>
                  </a:ext>
                </a:extLst>
              </p:cNvPr>
              <p:cNvSpPr/>
              <p:nvPr/>
            </p:nvSpPr>
            <p:spPr>
              <a:xfrm>
                <a:off x="10794016" y="4738726"/>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92" name="Ellipse 220">
                <a:extLst>
                  <a:ext uri="{FF2B5EF4-FFF2-40B4-BE49-F238E27FC236}">
                    <a16:creationId xmlns:a16="http://schemas.microsoft.com/office/drawing/2014/main" id="{6B59B849-718C-42B4-AFDE-4FEEBBE2D5CD}"/>
                  </a:ext>
                </a:extLst>
              </p:cNvPr>
              <p:cNvSpPr/>
              <p:nvPr/>
            </p:nvSpPr>
            <p:spPr>
              <a:xfrm>
                <a:off x="11091725" y="4863042"/>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193" name="Ellipse 221">
                <a:extLst>
                  <a:ext uri="{FF2B5EF4-FFF2-40B4-BE49-F238E27FC236}">
                    <a16:creationId xmlns:a16="http://schemas.microsoft.com/office/drawing/2014/main" id="{86D51831-52A6-4C9A-B0BE-DDE19F6E9905}"/>
                  </a:ext>
                </a:extLst>
              </p:cNvPr>
              <p:cNvSpPr/>
              <p:nvPr/>
            </p:nvSpPr>
            <p:spPr>
              <a:xfrm>
                <a:off x="11325535" y="4954724"/>
                <a:ext cx="36000" cy="36000"/>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grpSp>
      </p:grpSp>
      <p:sp>
        <p:nvSpPr>
          <p:cNvPr id="220" name="Content Placeholder 2">
            <a:extLst>
              <a:ext uri="{FF2B5EF4-FFF2-40B4-BE49-F238E27FC236}">
                <a16:creationId xmlns:a16="http://schemas.microsoft.com/office/drawing/2014/main" id="{A0D13543-C73D-47D9-85E9-A9A508F528E1}"/>
              </a:ext>
            </a:extLst>
          </p:cNvPr>
          <p:cNvSpPr txBox="1">
            <a:spLocks/>
          </p:cNvSpPr>
          <p:nvPr/>
        </p:nvSpPr>
        <p:spPr>
          <a:xfrm>
            <a:off x="742875" y="1176750"/>
            <a:ext cx="8538295" cy="38653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Cond" panose="020B05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Cond" panose="020B05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Cond" panose="020B05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CA" dirty="0"/>
              <a:t>Comprehensive treatment improves survival in </a:t>
            </a:r>
            <a:r>
              <a:rPr lang="en-CA" dirty="0" err="1"/>
              <a:t>HFrEF</a:t>
            </a:r>
            <a:endParaRPr lang="en-CA" dirty="0"/>
          </a:p>
        </p:txBody>
      </p:sp>
      <p:sp>
        <p:nvSpPr>
          <p:cNvPr id="222" name="TextBox 221">
            <a:extLst>
              <a:ext uri="{FF2B5EF4-FFF2-40B4-BE49-F238E27FC236}">
                <a16:creationId xmlns:a16="http://schemas.microsoft.com/office/drawing/2014/main" id="{F9D296E5-FB81-473C-96B4-259C292C40B9}"/>
              </a:ext>
            </a:extLst>
          </p:cNvPr>
          <p:cNvSpPr txBox="1"/>
          <p:nvPr/>
        </p:nvSpPr>
        <p:spPr>
          <a:xfrm>
            <a:off x="184448" y="6401971"/>
            <a:ext cx="11312152" cy="338554"/>
          </a:xfrm>
          <a:prstGeom prst="rect">
            <a:avLst/>
          </a:prstGeom>
          <a:noFill/>
        </p:spPr>
        <p:txBody>
          <a:bodyPr wrap="square" rtlCol="0">
            <a:spAutoFit/>
          </a:bodyPr>
          <a:lstStyle/>
          <a:p>
            <a:r>
              <a:rPr lang="en-CA" sz="1600" b="1" dirty="0">
                <a:effectLst>
                  <a:glow rad="101600">
                    <a:schemeClr val="bg1">
                      <a:alpha val="60000"/>
                    </a:schemeClr>
                  </a:glow>
                </a:effectLst>
                <a:latin typeface="Arial Nova Cond" panose="020B0506020202020204" pitchFamily="34" charset="0"/>
              </a:rPr>
              <a:t>CCS/CHFS Heart Failure Guidelines</a:t>
            </a:r>
          </a:p>
        </p:txBody>
      </p:sp>
    </p:spTree>
    <p:extLst>
      <p:ext uri="{BB962C8B-B14F-4D97-AF65-F5344CB8AC3E}">
        <p14:creationId xmlns:p14="http://schemas.microsoft.com/office/powerpoint/2010/main" val="1237962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909C9-892C-42C5-99B7-F1AB8A149F6A}"/>
              </a:ext>
            </a:extLst>
          </p:cNvPr>
          <p:cNvSpPr>
            <a:spLocks noGrp="1"/>
          </p:cNvSpPr>
          <p:nvPr>
            <p:ph type="title"/>
          </p:nvPr>
        </p:nvSpPr>
        <p:spPr/>
        <p:txBody>
          <a:bodyPr>
            <a:normAutofit fontScale="90000"/>
          </a:bodyPr>
          <a:lstStyle/>
          <a:p>
            <a:r>
              <a:rPr lang="en-US" dirty="0"/>
              <a:t>What people are talking about: how best to prescribe?</a:t>
            </a:r>
          </a:p>
        </p:txBody>
      </p:sp>
      <p:pic>
        <p:nvPicPr>
          <p:cNvPr id="4" name="Picture 3">
            <a:extLst>
              <a:ext uri="{FF2B5EF4-FFF2-40B4-BE49-F238E27FC236}">
                <a16:creationId xmlns:a16="http://schemas.microsoft.com/office/drawing/2014/main" id="{76CFDF51-6E1F-46BF-B65F-1B77200C26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496" y="1124744"/>
            <a:ext cx="9073008" cy="4985429"/>
          </a:xfrm>
          <a:prstGeom prst="rect">
            <a:avLst/>
          </a:prstGeom>
        </p:spPr>
      </p:pic>
      <p:sp>
        <p:nvSpPr>
          <p:cNvPr id="5" name="TextBox 4">
            <a:extLst>
              <a:ext uri="{FF2B5EF4-FFF2-40B4-BE49-F238E27FC236}">
                <a16:creationId xmlns:a16="http://schemas.microsoft.com/office/drawing/2014/main" id="{F018AD83-B127-4748-ABD7-97020A76506A}"/>
              </a:ext>
            </a:extLst>
          </p:cNvPr>
          <p:cNvSpPr txBox="1"/>
          <p:nvPr/>
        </p:nvSpPr>
        <p:spPr>
          <a:xfrm>
            <a:off x="695400" y="6021288"/>
            <a:ext cx="5631323" cy="307777"/>
          </a:xfrm>
          <a:prstGeom prst="rect">
            <a:avLst/>
          </a:prstGeom>
          <a:noFill/>
        </p:spPr>
        <p:txBody>
          <a:bodyPr wrap="square" rtlCol="0">
            <a:spAutoFit/>
          </a:bodyPr>
          <a:lstStyle/>
          <a:p>
            <a:r>
              <a:rPr lang="en-US" sz="1400" dirty="0">
                <a:latin typeface="Arial Nova Cond" panose="020B0506020202020204" pitchFamily="34" charset="0"/>
              </a:rPr>
              <a:t>McMurray and Packer, Circulation 2021</a:t>
            </a:r>
          </a:p>
        </p:txBody>
      </p:sp>
    </p:spTree>
    <p:extLst>
      <p:ext uri="{BB962C8B-B14F-4D97-AF65-F5344CB8AC3E}">
        <p14:creationId xmlns:p14="http://schemas.microsoft.com/office/powerpoint/2010/main" val="3897867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573548B-5A61-4F19-8E6C-A2EF708A1A07}"/>
              </a:ext>
            </a:extLst>
          </p:cNvPr>
          <p:cNvSpPr/>
          <p:nvPr/>
        </p:nvSpPr>
        <p:spPr>
          <a:xfrm>
            <a:off x="10316631" y="5445224"/>
            <a:ext cx="1875369" cy="793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5">
            <a:extLst>
              <a:ext uri="{FF2B5EF4-FFF2-40B4-BE49-F238E27FC236}">
                <a16:creationId xmlns:a16="http://schemas.microsoft.com/office/drawing/2014/main" id="{C930CE93-0B71-4FE0-9071-407BA98A3ED3}"/>
              </a:ext>
            </a:extLst>
          </p:cNvPr>
          <p:cNvPicPr>
            <a:picLocks noChangeAspect="1"/>
          </p:cNvPicPr>
          <p:nvPr/>
        </p:nvPicPr>
        <p:blipFill rotWithShape="1">
          <a:blip r:embed="rId3">
            <a:extLst>
              <a:ext uri="{28A0092B-C50C-407E-A947-70E740481C1C}">
                <a14:useLocalDpi xmlns:a14="http://schemas.microsoft.com/office/drawing/2010/main" val="0"/>
              </a:ext>
            </a:extLst>
          </a:blip>
          <a:srcRect l="9675" r="10129"/>
          <a:stretch/>
        </p:blipFill>
        <p:spPr>
          <a:xfrm>
            <a:off x="3115486" y="332656"/>
            <a:ext cx="7201145" cy="5833094"/>
          </a:xfrm>
          <a:prstGeom prst="rect">
            <a:avLst/>
          </a:prstGeom>
        </p:spPr>
      </p:pic>
      <p:grpSp>
        <p:nvGrpSpPr>
          <p:cNvPr id="56" name="Group 55">
            <a:extLst>
              <a:ext uri="{FF2B5EF4-FFF2-40B4-BE49-F238E27FC236}">
                <a16:creationId xmlns:a16="http://schemas.microsoft.com/office/drawing/2014/main" id="{490F336C-BEA9-479A-AF0B-868F48D023B8}"/>
              </a:ext>
            </a:extLst>
          </p:cNvPr>
          <p:cNvGrpSpPr/>
          <p:nvPr/>
        </p:nvGrpSpPr>
        <p:grpSpPr>
          <a:xfrm>
            <a:off x="10316631" y="927656"/>
            <a:ext cx="1587261" cy="793630"/>
            <a:chOff x="9817828" y="1766811"/>
            <a:chExt cx="1587261" cy="793630"/>
          </a:xfrm>
        </p:grpSpPr>
        <p:sp>
          <p:nvSpPr>
            <p:cNvPr id="57" name="Oval 56">
              <a:extLst>
                <a:ext uri="{FF2B5EF4-FFF2-40B4-BE49-F238E27FC236}">
                  <a16:creationId xmlns:a16="http://schemas.microsoft.com/office/drawing/2014/main" id="{5D9FA516-4760-4F15-A702-75FC7C237D8B}"/>
                </a:ext>
              </a:extLst>
            </p:cNvPr>
            <p:cNvSpPr/>
            <p:nvPr/>
          </p:nvSpPr>
          <p:spPr>
            <a:xfrm>
              <a:off x="9817828" y="1766811"/>
              <a:ext cx="1587261" cy="793630"/>
            </a:xfrm>
            <a:prstGeom prst="ellipse">
              <a:avLst/>
            </a:prstGeom>
            <a:solidFill>
              <a:srgbClr val="F33A45"/>
            </a:solidFill>
            <a:ln w="12700" cap="flat" cmpd="sng" algn="ctr">
              <a:solidFill>
                <a:srgbClr val="E51D2A">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8" name="TextBox 57">
              <a:extLst>
                <a:ext uri="{FF2B5EF4-FFF2-40B4-BE49-F238E27FC236}">
                  <a16:creationId xmlns:a16="http://schemas.microsoft.com/office/drawing/2014/main" id="{F0A27F23-4B3A-466A-AA77-65F8CF7541BA}"/>
                </a:ext>
              </a:extLst>
            </p:cNvPr>
            <p:cNvSpPr txBox="1"/>
            <p:nvPr/>
          </p:nvSpPr>
          <p:spPr>
            <a:xfrm>
              <a:off x="10185700" y="1978960"/>
              <a:ext cx="85151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Step 1</a:t>
              </a:r>
            </a:p>
          </p:txBody>
        </p:sp>
      </p:grpSp>
      <p:grpSp>
        <p:nvGrpSpPr>
          <p:cNvPr id="59" name="Group 58">
            <a:extLst>
              <a:ext uri="{FF2B5EF4-FFF2-40B4-BE49-F238E27FC236}">
                <a16:creationId xmlns:a16="http://schemas.microsoft.com/office/drawing/2014/main" id="{CDFF85DD-7FAA-4E15-A731-3F3A7D3628FE}"/>
              </a:ext>
            </a:extLst>
          </p:cNvPr>
          <p:cNvGrpSpPr/>
          <p:nvPr/>
        </p:nvGrpSpPr>
        <p:grpSpPr>
          <a:xfrm>
            <a:off x="10316633" y="2299785"/>
            <a:ext cx="1587261" cy="793630"/>
            <a:chOff x="9817828" y="1766811"/>
            <a:chExt cx="1587261" cy="793630"/>
          </a:xfrm>
        </p:grpSpPr>
        <p:sp>
          <p:nvSpPr>
            <p:cNvPr id="60" name="Oval 59">
              <a:extLst>
                <a:ext uri="{FF2B5EF4-FFF2-40B4-BE49-F238E27FC236}">
                  <a16:creationId xmlns:a16="http://schemas.microsoft.com/office/drawing/2014/main" id="{6F07CC2E-83A2-4859-A259-5BB10AF78C84}"/>
                </a:ext>
              </a:extLst>
            </p:cNvPr>
            <p:cNvSpPr/>
            <p:nvPr/>
          </p:nvSpPr>
          <p:spPr>
            <a:xfrm>
              <a:off x="9817828" y="1766811"/>
              <a:ext cx="1587261" cy="793630"/>
            </a:xfrm>
            <a:prstGeom prst="ellipse">
              <a:avLst/>
            </a:prstGeom>
            <a:solidFill>
              <a:srgbClr val="F33A45"/>
            </a:solidFill>
            <a:ln w="12700" cap="flat" cmpd="sng" algn="ctr">
              <a:solidFill>
                <a:srgbClr val="E51D2A">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1" name="TextBox 60">
              <a:extLst>
                <a:ext uri="{FF2B5EF4-FFF2-40B4-BE49-F238E27FC236}">
                  <a16:creationId xmlns:a16="http://schemas.microsoft.com/office/drawing/2014/main" id="{95CCDE00-59B2-47FE-A145-06417054D0B3}"/>
                </a:ext>
              </a:extLst>
            </p:cNvPr>
            <p:cNvSpPr txBox="1"/>
            <p:nvPr/>
          </p:nvSpPr>
          <p:spPr>
            <a:xfrm>
              <a:off x="10185700" y="1978960"/>
              <a:ext cx="85151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Step 2</a:t>
              </a:r>
            </a:p>
          </p:txBody>
        </p:sp>
      </p:grpSp>
      <p:grpSp>
        <p:nvGrpSpPr>
          <p:cNvPr id="62" name="Group 61">
            <a:extLst>
              <a:ext uri="{FF2B5EF4-FFF2-40B4-BE49-F238E27FC236}">
                <a16:creationId xmlns:a16="http://schemas.microsoft.com/office/drawing/2014/main" id="{884F3A1B-4DEE-423C-A43A-783EFE75999E}"/>
              </a:ext>
            </a:extLst>
          </p:cNvPr>
          <p:cNvGrpSpPr/>
          <p:nvPr/>
        </p:nvGrpSpPr>
        <p:grpSpPr>
          <a:xfrm>
            <a:off x="10316633" y="4972724"/>
            <a:ext cx="1587261" cy="793630"/>
            <a:chOff x="9817828" y="1766811"/>
            <a:chExt cx="1587261" cy="793630"/>
          </a:xfrm>
        </p:grpSpPr>
        <p:sp>
          <p:nvSpPr>
            <p:cNvPr id="63" name="Oval 62">
              <a:extLst>
                <a:ext uri="{FF2B5EF4-FFF2-40B4-BE49-F238E27FC236}">
                  <a16:creationId xmlns:a16="http://schemas.microsoft.com/office/drawing/2014/main" id="{7EE7DF5C-18C0-44A7-AD10-BF51640B4BF9}"/>
                </a:ext>
              </a:extLst>
            </p:cNvPr>
            <p:cNvSpPr/>
            <p:nvPr/>
          </p:nvSpPr>
          <p:spPr>
            <a:xfrm>
              <a:off x="9817828" y="1766811"/>
              <a:ext cx="1587261" cy="793630"/>
            </a:xfrm>
            <a:prstGeom prst="ellipse">
              <a:avLst/>
            </a:prstGeom>
            <a:solidFill>
              <a:srgbClr val="F33A45"/>
            </a:solidFill>
            <a:ln w="12700" cap="flat" cmpd="sng" algn="ctr">
              <a:solidFill>
                <a:srgbClr val="E51D2A">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4" name="TextBox 63">
              <a:extLst>
                <a:ext uri="{FF2B5EF4-FFF2-40B4-BE49-F238E27FC236}">
                  <a16:creationId xmlns:a16="http://schemas.microsoft.com/office/drawing/2014/main" id="{7C8C1AA1-F19B-4444-9DC1-5BE093424837}"/>
                </a:ext>
              </a:extLst>
            </p:cNvPr>
            <p:cNvSpPr txBox="1"/>
            <p:nvPr/>
          </p:nvSpPr>
          <p:spPr>
            <a:xfrm>
              <a:off x="10185700" y="1978960"/>
              <a:ext cx="85151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Step 3</a:t>
              </a:r>
            </a:p>
          </p:txBody>
        </p:sp>
      </p:grpSp>
      <p:sp>
        <p:nvSpPr>
          <p:cNvPr id="5" name="Arrow: Pentagon 4">
            <a:extLst>
              <a:ext uri="{FF2B5EF4-FFF2-40B4-BE49-F238E27FC236}">
                <a16:creationId xmlns:a16="http://schemas.microsoft.com/office/drawing/2014/main" id="{174D3DAC-0452-4076-957E-9078DC950606}"/>
              </a:ext>
            </a:extLst>
          </p:cNvPr>
          <p:cNvSpPr/>
          <p:nvPr/>
        </p:nvSpPr>
        <p:spPr>
          <a:xfrm>
            <a:off x="288106" y="1157213"/>
            <a:ext cx="2827378" cy="2415803"/>
          </a:xfrm>
          <a:prstGeom prst="homePlate">
            <a:avLst>
              <a:gd name="adj" fmla="val 49422"/>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accent3">
                  <a:lumMod val="75000"/>
                </a:schemeClr>
              </a:solidFill>
            </a:endParaRPr>
          </a:p>
        </p:txBody>
      </p:sp>
      <p:sp>
        <p:nvSpPr>
          <p:cNvPr id="2" name="Title 1">
            <a:extLst>
              <a:ext uri="{FF2B5EF4-FFF2-40B4-BE49-F238E27FC236}">
                <a16:creationId xmlns:a16="http://schemas.microsoft.com/office/drawing/2014/main" id="{33D61238-8153-4E57-8208-3EF1860D9EBF}"/>
              </a:ext>
            </a:extLst>
          </p:cNvPr>
          <p:cNvSpPr>
            <a:spLocks noGrp="1"/>
          </p:cNvSpPr>
          <p:nvPr>
            <p:ph type="title"/>
          </p:nvPr>
        </p:nvSpPr>
        <p:spPr>
          <a:xfrm>
            <a:off x="315677" y="1157213"/>
            <a:ext cx="2448272" cy="2415803"/>
          </a:xfrm>
        </p:spPr>
        <p:txBody>
          <a:bodyPr>
            <a:normAutofit/>
          </a:bodyPr>
          <a:lstStyle/>
          <a:p>
            <a:r>
              <a:rPr lang="en-US" sz="3600" dirty="0"/>
              <a:t>How best to prescribe?</a:t>
            </a:r>
          </a:p>
        </p:txBody>
      </p:sp>
      <p:pic>
        <p:nvPicPr>
          <p:cNvPr id="65" name="Picture 64" descr="A picture containing drawing&#10;&#10;Description automatically generated">
            <a:extLst>
              <a:ext uri="{FF2B5EF4-FFF2-40B4-BE49-F238E27FC236}">
                <a16:creationId xmlns:a16="http://schemas.microsoft.com/office/drawing/2014/main" id="{8FBF5360-A040-4432-885E-56FC8FC698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327" y="5635610"/>
            <a:ext cx="1431060" cy="630820"/>
          </a:xfrm>
          <a:prstGeom prst="rect">
            <a:avLst/>
          </a:prstGeom>
        </p:spPr>
      </p:pic>
    </p:spTree>
    <p:extLst>
      <p:ext uri="{BB962C8B-B14F-4D97-AF65-F5344CB8AC3E}">
        <p14:creationId xmlns:p14="http://schemas.microsoft.com/office/powerpoint/2010/main" val="3383045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F4381-3CB8-4A0D-A7EF-A66178599A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F2E3BDB-460D-4077-A891-BDEE48242048}"/>
              </a:ext>
            </a:extLst>
          </p:cNvPr>
          <p:cNvSpPr>
            <a:spLocks noGrp="1"/>
          </p:cNvSpPr>
          <p:nvPr>
            <p:ph idx="1"/>
          </p:nvPr>
        </p:nvSpPr>
        <p:spPr>
          <a:xfrm>
            <a:off x="695400" y="2834005"/>
            <a:ext cx="10801200" cy="3342958"/>
          </a:xfrm>
        </p:spPr>
        <p:txBody>
          <a:bodyPr>
            <a:normAutofit fontScale="92500" lnSpcReduction="20000"/>
          </a:bodyPr>
          <a:lstStyle/>
          <a:p>
            <a:pPr marL="0" indent="0">
              <a:buNone/>
            </a:pPr>
            <a:r>
              <a:rPr lang="en-US" dirty="0"/>
              <a:t>New recommendation</a:t>
            </a:r>
          </a:p>
          <a:p>
            <a:pPr>
              <a:lnSpc>
                <a:spcPct val="100000"/>
              </a:lnSpc>
            </a:pPr>
            <a:r>
              <a:rPr lang="en-US" sz="2800" dirty="0"/>
              <a:t>We recommend that in the absence of contraindications, patients with </a:t>
            </a:r>
            <a:r>
              <a:rPr lang="en-US" sz="2800" dirty="0" err="1"/>
              <a:t>HFrEF</a:t>
            </a:r>
            <a:r>
              <a:rPr lang="en-US" sz="2800" dirty="0"/>
              <a:t> be treated with combination therapy including 1 evidence-based medication from each of the following categories: </a:t>
            </a:r>
          </a:p>
          <a:p>
            <a:pPr marL="914400" lvl="1" indent="-457200">
              <a:lnSpc>
                <a:spcPct val="100000"/>
              </a:lnSpc>
              <a:buFont typeface="+mj-lt"/>
              <a:buAutoNum type="alphaLcPeriod"/>
            </a:pPr>
            <a:r>
              <a:rPr lang="en-US" dirty="0"/>
              <a:t>ARNI (or ACEI/ARB);</a:t>
            </a:r>
          </a:p>
          <a:p>
            <a:pPr marL="914400" lvl="1" indent="-457200">
              <a:lnSpc>
                <a:spcPct val="100000"/>
              </a:lnSpc>
              <a:buFont typeface="+mj-lt"/>
              <a:buAutoNum type="alphaLcPeriod"/>
            </a:pPr>
            <a:r>
              <a:rPr lang="en-US" dirty="0"/>
              <a:t>Beta-blocker;</a:t>
            </a:r>
          </a:p>
          <a:p>
            <a:pPr marL="914400" lvl="1" indent="-457200">
              <a:lnSpc>
                <a:spcPct val="100000"/>
              </a:lnSpc>
              <a:buFont typeface="+mj-lt"/>
              <a:buAutoNum type="alphaLcPeriod"/>
            </a:pPr>
            <a:r>
              <a:rPr lang="en-US" dirty="0"/>
              <a:t>MRA;</a:t>
            </a:r>
          </a:p>
          <a:p>
            <a:pPr marL="914400" lvl="1" indent="-457200">
              <a:lnSpc>
                <a:spcPct val="100000"/>
              </a:lnSpc>
              <a:buFont typeface="+mj-lt"/>
              <a:buAutoNum type="alphaLcPeriod"/>
            </a:pPr>
            <a:r>
              <a:rPr lang="en-US" dirty="0"/>
              <a:t>SGLT2 inhibitor.</a:t>
            </a:r>
            <a:endParaRPr lang="en-US" sz="2800" dirty="0"/>
          </a:p>
          <a:p>
            <a:pPr marL="0" lvl="0" indent="0">
              <a:lnSpc>
                <a:spcPct val="100000"/>
              </a:lnSpc>
              <a:buNone/>
            </a:pPr>
            <a:r>
              <a:rPr lang="en-US" sz="2800" dirty="0"/>
              <a:t>       </a:t>
            </a:r>
            <a:r>
              <a:rPr lang="en-US" sz="2400" i="1" dirty="0"/>
              <a:t>Strong Recommendation, Moderate-Quality Evidence</a:t>
            </a:r>
          </a:p>
          <a:p>
            <a:pPr marL="0" indent="0">
              <a:buNone/>
            </a:pPr>
            <a:endParaRPr lang="en-US" dirty="0"/>
          </a:p>
        </p:txBody>
      </p:sp>
      <p:pic>
        <p:nvPicPr>
          <p:cNvPr id="4" name="Content Placeholder 5">
            <a:extLst>
              <a:ext uri="{FF2B5EF4-FFF2-40B4-BE49-F238E27FC236}">
                <a16:creationId xmlns:a16="http://schemas.microsoft.com/office/drawing/2014/main" id="{BF6CF37B-19EE-420F-A0E6-07E3AA6936A5}"/>
              </a:ext>
            </a:extLst>
          </p:cNvPr>
          <p:cNvPicPr>
            <a:picLocks noChangeAspect="1"/>
          </p:cNvPicPr>
          <p:nvPr/>
        </p:nvPicPr>
        <p:blipFill rotWithShape="1">
          <a:blip r:embed="rId3">
            <a:extLst>
              <a:ext uri="{28A0092B-C50C-407E-A947-70E740481C1C}">
                <a14:useLocalDpi xmlns:a14="http://schemas.microsoft.com/office/drawing/2010/main" val="0"/>
              </a:ext>
            </a:extLst>
          </a:blip>
          <a:srcRect l="9682" r="9692" b="78405"/>
          <a:stretch/>
        </p:blipFill>
        <p:spPr>
          <a:xfrm>
            <a:off x="586812" y="256496"/>
            <a:ext cx="11209707" cy="2468880"/>
          </a:xfrm>
          <a:prstGeom prst="rect">
            <a:avLst/>
          </a:prstGeom>
        </p:spPr>
      </p:pic>
    </p:spTree>
    <p:extLst>
      <p:ext uri="{BB962C8B-B14F-4D97-AF65-F5344CB8AC3E}">
        <p14:creationId xmlns:p14="http://schemas.microsoft.com/office/powerpoint/2010/main" val="4252616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D2ACB2A-6625-42C5-8DC3-86842DE022BF}"/>
              </a:ext>
            </a:extLst>
          </p:cNvPr>
          <p:cNvSpPr/>
          <p:nvPr/>
        </p:nvSpPr>
        <p:spPr>
          <a:xfrm>
            <a:off x="5275776" y="2184827"/>
            <a:ext cx="6868896" cy="2108269"/>
          </a:xfrm>
          <a:prstGeom prst="rect">
            <a:avLst/>
          </a:prstGeom>
        </p:spPr>
        <p:txBody>
          <a:bodyPr wrap="square">
            <a:spAutoFit/>
          </a:bodyPr>
          <a:lstStyle/>
          <a:p>
            <a:pPr algn="ctr" hangingPunct="1">
              <a:spcAft>
                <a:spcPts val="600"/>
              </a:spcAft>
            </a:pPr>
            <a:r>
              <a:rPr lang="en-US" sz="4000" b="1" kern="1200" dirty="0">
                <a:solidFill>
                  <a:prstClr val="white"/>
                </a:solidFill>
                <a:latin typeface="Arial Nova Cond" panose="020B0506020202020204" pitchFamily="34" charset="0"/>
                <a:ea typeface="+mn-ea"/>
                <a:cs typeface="+mn-cs"/>
              </a:rPr>
              <a:t>Dr. Sean A. Virani</a:t>
            </a:r>
          </a:p>
          <a:p>
            <a:pPr marL="0" marR="0" lvl="0" indent="0" algn="ctr" defTabSz="914400" rtl="0" eaLnBrk="1" fontAlgn="auto" latinLnBrk="0" hangingPunct="0">
              <a:lnSpc>
                <a:spcPct val="100000"/>
              </a:lnSpc>
              <a:spcBef>
                <a:spcPts val="0"/>
              </a:spcBef>
              <a:spcAft>
                <a:spcPts val="600"/>
              </a:spcAft>
              <a:buClrTx/>
              <a:buSzTx/>
              <a:buFontTx/>
              <a:buNone/>
              <a:tabLst/>
              <a:defRPr/>
            </a:pPr>
            <a:r>
              <a:rPr kumimoji="0" lang="en-CA" sz="2000" b="1" i="0" u="none" strike="noStrike" kern="0" cap="none" spc="0" normalizeH="0" baseline="0" noProof="0" dirty="0">
                <a:ln>
                  <a:noFill/>
                </a:ln>
                <a:solidFill>
                  <a:srgbClr val="FFFFFF"/>
                </a:solidFill>
                <a:effectLst/>
                <a:uLnTx/>
                <a:uFillTx/>
                <a:latin typeface="Arial Nova Cond" panose="020B0506020202020204" pitchFamily="34" charset="0"/>
                <a:ea typeface="Calibri" panose="020F0502020204030204" pitchFamily="34" charset="0"/>
                <a:cs typeface="Calibri" panose="020F0502020204030204" pitchFamily="34" charset="0"/>
                <a:sym typeface="Calibri"/>
              </a:rPr>
              <a:t>MD, MSc, MPH, FRCPC, FCCS</a:t>
            </a:r>
          </a:p>
          <a:p>
            <a:pPr marL="0" marR="0" lvl="0" indent="0" algn="ctr" defTabSz="914400" rtl="0" eaLnBrk="1" fontAlgn="auto" latinLnBrk="0" hangingPunct="0">
              <a:lnSpc>
                <a:spcPct val="100000"/>
              </a:lnSpc>
              <a:spcBef>
                <a:spcPts val="0"/>
              </a:spcBef>
              <a:spcAft>
                <a:spcPts val="600"/>
              </a:spcAft>
              <a:buClrTx/>
              <a:buSzTx/>
              <a:buFontTx/>
              <a:buNone/>
              <a:tabLst/>
              <a:defRPr/>
            </a:pPr>
            <a:r>
              <a:rPr kumimoji="0" lang="en-CA" sz="2000" b="1" i="0" u="none" strike="noStrike" kern="0" cap="none" spc="0" normalizeH="0" baseline="0" noProof="0" dirty="0">
                <a:ln>
                  <a:noFill/>
                </a:ln>
                <a:solidFill>
                  <a:srgbClr val="FFFFFF"/>
                </a:solidFill>
                <a:effectLst/>
                <a:uLnTx/>
                <a:uFillTx/>
                <a:latin typeface="Arial Nova Cond" panose="020B0506020202020204" pitchFamily="34" charset="0"/>
                <a:ea typeface="Calibri" panose="020F0502020204030204" pitchFamily="34" charset="0"/>
                <a:cs typeface="Calibri" panose="020F0502020204030204" pitchFamily="34" charset="0"/>
                <a:sym typeface="Calibri"/>
              </a:rPr>
              <a:t>Vancouver, BC</a:t>
            </a:r>
          </a:p>
          <a:p>
            <a:pPr hangingPunct="1">
              <a:spcAft>
                <a:spcPts val="600"/>
              </a:spcAft>
            </a:pPr>
            <a:endParaRPr lang="en-US" sz="3600" b="1" kern="1200" dirty="0">
              <a:solidFill>
                <a:prstClr val="white"/>
              </a:solidFill>
              <a:latin typeface="Arial Nova Cond" panose="020B0506020202020204" pitchFamily="34" charset="0"/>
              <a:ea typeface="+mn-ea"/>
              <a:cs typeface="+mn-cs"/>
            </a:endParaRPr>
          </a:p>
        </p:txBody>
      </p:sp>
      <p:sp>
        <p:nvSpPr>
          <p:cNvPr id="17" name="Rectangle 16">
            <a:extLst>
              <a:ext uri="{FF2B5EF4-FFF2-40B4-BE49-F238E27FC236}">
                <a16:creationId xmlns:a16="http://schemas.microsoft.com/office/drawing/2014/main" id="{12230E98-1801-4CA9-9EA8-E76F50EA45B8}"/>
              </a:ext>
            </a:extLst>
          </p:cNvPr>
          <p:cNvSpPr/>
          <p:nvPr/>
        </p:nvSpPr>
        <p:spPr>
          <a:xfrm>
            <a:off x="5879976" y="861717"/>
            <a:ext cx="5667528" cy="1200329"/>
          </a:xfrm>
          <a:prstGeom prst="rect">
            <a:avLst/>
          </a:prstGeom>
        </p:spPr>
        <p:txBody>
          <a:bodyPr wrap="square">
            <a:spAutoFit/>
          </a:bodyPr>
          <a:lstStyle/>
          <a:p>
            <a:pPr algn="ctr" hangingPunct="1"/>
            <a:r>
              <a:rPr lang="en-US" sz="3600" b="1" kern="1200" dirty="0">
                <a:solidFill>
                  <a:srgbClr val="FF0000"/>
                </a:solidFill>
                <a:latin typeface="Arial Nova Cond" panose="020B0506020202020204" pitchFamily="34" charset="0"/>
                <a:ea typeface="+mn-ea"/>
                <a:cs typeface="+mn-cs"/>
              </a:rPr>
              <a:t>Additional therapies to consider</a:t>
            </a:r>
            <a:endParaRPr lang="en-CA" sz="3600" b="1" kern="1200" dirty="0">
              <a:solidFill>
                <a:srgbClr val="FF0000"/>
              </a:solidFill>
              <a:latin typeface="Arial Nova Cond" panose="020B0506020202020204" pitchFamily="34" charset="0"/>
              <a:ea typeface="+mn-ea"/>
              <a:cs typeface="+mn-cs"/>
            </a:endParaRPr>
          </a:p>
        </p:txBody>
      </p:sp>
      <p:sp>
        <p:nvSpPr>
          <p:cNvPr id="18" name="Rectangle 17">
            <a:extLst>
              <a:ext uri="{FF2B5EF4-FFF2-40B4-BE49-F238E27FC236}">
                <a16:creationId xmlns:a16="http://schemas.microsoft.com/office/drawing/2014/main" id="{C162B043-1102-4001-B802-6D980A13B375}"/>
              </a:ext>
            </a:extLst>
          </p:cNvPr>
          <p:cNvSpPr/>
          <p:nvPr/>
        </p:nvSpPr>
        <p:spPr>
          <a:xfrm>
            <a:off x="5807968" y="4059992"/>
            <a:ext cx="6080704" cy="2108269"/>
          </a:xfrm>
          <a:prstGeom prst="rect">
            <a:avLst/>
          </a:prstGeom>
        </p:spPr>
        <p:txBody>
          <a:bodyPr vert="horz" lIns="91440" tIns="45720" rIns="91440" bIns="45720" rtlCol="0" anchor="t">
            <a:normAutofit fontScale="92500" lnSpcReduction="10000"/>
          </a:bodyPr>
          <a:lstStyle/>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CA"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Head, Division of Cardiology, Providence Health Care</a:t>
            </a:r>
            <a:endParaRPr kumimoji="0" lang="en-CA" sz="2400" b="0" i="0" u="none" strike="noStrike" kern="0" cap="none" spc="0" normalizeH="0" baseline="0" noProof="0" dirty="0">
              <a:ln>
                <a:noFill/>
              </a:ln>
              <a:solidFill>
                <a:srgbClr val="FFFFFF"/>
              </a:solidFill>
              <a:effectLst/>
              <a:uLnTx/>
              <a:uFillTx/>
              <a:latin typeface="Arial Nova Cond" panose="020B0506020202020204" pitchFamily="34" charset="0"/>
              <a:ea typeface="Calibri" panose="020F0502020204030204" pitchFamily="34" charset="0"/>
              <a:cs typeface="Calibri" panose="020F0502020204030204" pitchFamily="34" charset="0"/>
              <a:sym typeface="Calibri"/>
            </a:endParaRP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CA"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Physician Program Director, The HEART Centre, St. Paul’s Hospital</a:t>
            </a:r>
            <a:endParaRPr kumimoji="0" lang="en-CA" sz="2400" b="0" i="0" u="none" strike="noStrike" kern="0" cap="none" spc="0" normalizeH="0" baseline="0" noProof="0" dirty="0">
              <a:ln>
                <a:noFill/>
              </a:ln>
              <a:solidFill>
                <a:srgbClr val="FFFFFF"/>
              </a:solidFill>
              <a:effectLst/>
              <a:uLnTx/>
              <a:uFillTx/>
              <a:latin typeface="Arial Nova Cond" panose="020B0506020202020204" pitchFamily="34" charset="0"/>
              <a:ea typeface="Calibri" panose="020F0502020204030204" pitchFamily="34" charset="0"/>
              <a:cs typeface="Calibri" panose="020F0502020204030204" pitchFamily="34" charset="0"/>
              <a:sym typeface="Calibri"/>
            </a:endParaRP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Provincial Medical Director, Cardiac Services BC</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Associate Professor, Department of Medicine, University of British Columbia</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Past President, Canadian Heart Failure Society</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Medical Director, </a:t>
            </a:r>
            <a:r>
              <a:rPr kumimoji="0" lang="en-US" b="0" i="0" u="none" strike="noStrike" kern="0" cap="none" spc="0" normalizeH="0" baseline="0" noProof="0" dirty="0" err="1">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HeartLife</a:t>
            </a:r>
            <a:r>
              <a:rPr kumimoji="0" lang="en-US"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 Foundation</a:t>
            </a:r>
          </a:p>
        </p:txBody>
      </p:sp>
      <p:pic>
        <p:nvPicPr>
          <p:cNvPr id="3" name="Picture 2" descr="A person wearing glasses&#10;&#10;Description automatically generated with low confidence">
            <a:extLst>
              <a:ext uri="{FF2B5EF4-FFF2-40B4-BE49-F238E27FC236}">
                <a16:creationId xmlns:a16="http://schemas.microsoft.com/office/drawing/2014/main" id="{18A469B7-7179-48D5-981C-E96BD5697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5239286" cy="6317579"/>
          </a:xfrm>
          <a:prstGeom prst="rect">
            <a:avLst/>
          </a:prstGeom>
        </p:spPr>
      </p:pic>
      <p:sp>
        <p:nvSpPr>
          <p:cNvPr id="7" name="TextBox 6">
            <a:extLst>
              <a:ext uri="{FF2B5EF4-FFF2-40B4-BE49-F238E27FC236}">
                <a16:creationId xmlns:a16="http://schemas.microsoft.com/office/drawing/2014/main" id="{8AF04418-568B-4DB7-8372-AAD19F411C5C}"/>
              </a:ext>
            </a:extLst>
          </p:cNvPr>
          <p:cNvSpPr txBox="1"/>
          <p:nvPr/>
        </p:nvSpPr>
        <p:spPr>
          <a:xfrm>
            <a:off x="303328" y="5800059"/>
            <a:ext cx="183571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CA" sz="1800" b="1" i="0" u="none" strike="noStrike" cap="none" spc="0" normalizeH="0" baseline="0" dirty="0">
                <a:ln>
                  <a:noFill/>
                </a:ln>
                <a:solidFill>
                  <a:schemeClr val="tx1"/>
                </a:solidFill>
                <a:effectLst>
                  <a:glow rad="101600">
                    <a:schemeClr val="bg1">
                      <a:alpha val="60000"/>
                    </a:schemeClr>
                  </a:glow>
                </a:effectLst>
                <a:uFillTx/>
                <a:latin typeface="Arial Nova Cond" panose="020B0506020202020204" pitchFamily="34" charset="0"/>
                <a:sym typeface="Calibri"/>
              </a:rPr>
              <a:t>@DktrV</a:t>
            </a:r>
          </a:p>
        </p:txBody>
      </p:sp>
    </p:spTree>
    <p:extLst>
      <p:ext uri="{BB962C8B-B14F-4D97-AF65-F5344CB8AC3E}">
        <p14:creationId xmlns:p14="http://schemas.microsoft.com/office/powerpoint/2010/main" val="1445380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C9AA-4787-4699-A4B9-E7CCB3C45DE2}"/>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64ECD372-FF44-4024-8A74-6F592B870FC5}"/>
              </a:ext>
            </a:extLst>
          </p:cNvPr>
          <p:cNvSpPr>
            <a:spLocks noGrp="1"/>
          </p:cNvSpPr>
          <p:nvPr>
            <p:ph idx="1"/>
          </p:nvPr>
        </p:nvSpPr>
        <p:spPr>
          <a:xfrm>
            <a:off x="695400" y="1484784"/>
            <a:ext cx="8208912" cy="4692179"/>
          </a:xfrm>
        </p:spPr>
        <p:txBody>
          <a:bodyPr/>
          <a:lstStyle/>
          <a:p>
            <a:pPr marL="514350" indent="-514350">
              <a:spcAft>
                <a:spcPts val="1200"/>
              </a:spcAft>
              <a:buFont typeface="+mj-lt"/>
              <a:buAutoNum type="arabicPeriod"/>
            </a:pPr>
            <a:r>
              <a:rPr lang="en-US" dirty="0"/>
              <a:t>Discuss the evidence for additional pharmacologic therapies in high risk </a:t>
            </a:r>
            <a:r>
              <a:rPr lang="en-US" dirty="0" err="1"/>
              <a:t>HFrEF</a:t>
            </a:r>
            <a:r>
              <a:rPr lang="en-US" dirty="0"/>
              <a:t> patients</a:t>
            </a:r>
          </a:p>
          <a:p>
            <a:pPr marL="514350" indent="-514350">
              <a:spcAft>
                <a:spcPts val="1200"/>
              </a:spcAft>
              <a:buFont typeface="+mj-lt"/>
              <a:buAutoNum type="arabicPeriod"/>
            </a:pPr>
            <a:r>
              <a:rPr lang="en-US" dirty="0"/>
              <a:t>Discuss an approach to personalizing pharmacologic care in </a:t>
            </a:r>
            <a:r>
              <a:rPr lang="en-US" dirty="0" err="1"/>
              <a:t>HFrEF</a:t>
            </a:r>
            <a:endParaRPr lang="en-US" dirty="0"/>
          </a:p>
        </p:txBody>
      </p:sp>
      <p:pic>
        <p:nvPicPr>
          <p:cNvPr id="4" name="Graphic 3" descr="Checklist RTL">
            <a:extLst>
              <a:ext uri="{FF2B5EF4-FFF2-40B4-BE49-F238E27FC236}">
                <a16:creationId xmlns:a16="http://schemas.microsoft.com/office/drawing/2014/main" id="{BAEB3274-E7A2-451D-BF72-EAACC96EF3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13933" y="1340768"/>
            <a:ext cx="3370699" cy="3370699"/>
          </a:xfrm>
          <a:prstGeom prst="rect">
            <a:avLst/>
          </a:prstGeom>
        </p:spPr>
      </p:pic>
    </p:spTree>
    <p:extLst>
      <p:ext uri="{BB962C8B-B14F-4D97-AF65-F5344CB8AC3E}">
        <p14:creationId xmlns:p14="http://schemas.microsoft.com/office/powerpoint/2010/main" val="3259230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73B18-78C3-4AEE-A61E-2291B04A2E26}"/>
              </a:ext>
            </a:extLst>
          </p:cNvPr>
          <p:cNvSpPr>
            <a:spLocks noGrp="1"/>
          </p:cNvSpPr>
          <p:nvPr>
            <p:ph type="title"/>
          </p:nvPr>
        </p:nvSpPr>
        <p:spPr/>
        <p:txBody>
          <a:bodyPr>
            <a:normAutofit fontScale="90000"/>
          </a:bodyPr>
          <a:lstStyle/>
          <a:p>
            <a:r>
              <a:rPr lang="en-US" dirty="0"/>
              <a:t>Optimizing treatment beyond ‘foundational’ therapies</a:t>
            </a:r>
          </a:p>
        </p:txBody>
      </p:sp>
      <p:sp>
        <p:nvSpPr>
          <p:cNvPr id="3" name="Content Placeholder 2">
            <a:extLst>
              <a:ext uri="{FF2B5EF4-FFF2-40B4-BE49-F238E27FC236}">
                <a16:creationId xmlns:a16="http://schemas.microsoft.com/office/drawing/2014/main" id="{1BB0CCE1-BF7F-4C01-B971-C3933E88B912}"/>
              </a:ext>
            </a:extLst>
          </p:cNvPr>
          <p:cNvSpPr>
            <a:spLocks noGrp="1"/>
          </p:cNvSpPr>
          <p:nvPr>
            <p:ph idx="1"/>
          </p:nvPr>
        </p:nvSpPr>
        <p:spPr/>
        <p:txBody>
          <a:bodyPr>
            <a:normAutofit/>
          </a:bodyPr>
          <a:lstStyle/>
          <a:p>
            <a:pPr>
              <a:spcAft>
                <a:spcPts val="1800"/>
              </a:spcAft>
            </a:pPr>
            <a:r>
              <a:rPr lang="en-US" dirty="0"/>
              <a:t>Quadruple Therapy is an important first step in achieving GDMT, but where applicable additional therapies must be considered:</a:t>
            </a:r>
          </a:p>
          <a:p>
            <a:pPr marL="457200" lvl="1" indent="0">
              <a:spcAft>
                <a:spcPts val="1800"/>
              </a:spcAft>
              <a:buNone/>
            </a:pPr>
            <a:r>
              <a:rPr lang="en-US" sz="2800" dirty="0"/>
              <a:t>(1) There is a significant residual risk of adverse events </a:t>
            </a:r>
            <a:r>
              <a:rPr lang="en-US" sz="2800" u="sng" dirty="0"/>
              <a:t>even when quadruple therapy is utilized</a:t>
            </a:r>
          </a:p>
          <a:p>
            <a:pPr marL="457200" lvl="1" indent="0">
              <a:spcAft>
                <a:spcPts val="1800"/>
              </a:spcAft>
              <a:buNone/>
            </a:pPr>
            <a:r>
              <a:rPr lang="en-US" sz="2800" dirty="0"/>
              <a:t>(2) Not all patients will be able to achieve (or tolerate) all four therapies at target doses</a:t>
            </a:r>
          </a:p>
          <a:p>
            <a:r>
              <a:rPr lang="en-US" dirty="0"/>
              <a:t>We must consider additional approaches and treatments to mitigate risk</a:t>
            </a:r>
          </a:p>
        </p:txBody>
      </p:sp>
    </p:spTree>
    <p:extLst>
      <p:ext uri="{BB962C8B-B14F-4D97-AF65-F5344CB8AC3E}">
        <p14:creationId xmlns:p14="http://schemas.microsoft.com/office/powerpoint/2010/main" val="65370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A233E-7EF2-414D-93C4-55B263A6D26F}"/>
              </a:ext>
            </a:extLst>
          </p:cNvPr>
          <p:cNvSpPr>
            <a:spLocks noGrp="1"/>
          </p:cNvSpPr>
          <p:nvPr>
            <p:ph type="title"/>
          </p:nvPr>
        </p:nvSpPr>
        <p:spPr/>
        <p:txBody>
          <a:bodyPr>
            <a:normAutofit fontScale="90000"/>
          </a:bodyPr>
          <a:lstStyle/>
          <a:p>
            <a:r>
              <a:rPr lang="en-US" dirty="0"/>
              <a:t>Baseline medical and device therapies </a:t>
            </a:r>
            <a:br>
              <a:rPr lang="en-US" dirty="0"/>
            </a:br>
            <a:r>
              <a:rPr lang="en-US" dirty="0"/>
              <a:t>SGLT2i heart failure trials</a:t>
            </a:r>
          </a:p>
        </p:txBody>
      </p:sp>
      <p:sp>
        <p:nvSpPr>
          <p:cNvPr id="14" name="Rectangle 13">
            <a:extLst>
              <a:ext uri="{FF2B5EF4-FFF2-40B4-BE49-F238E27FC236}">
                <a16:creationId xmlns:a16="http://schemas.microsoft.com/office/drawing/2014/main" id="{0E1959D4-2702-417C-AAC4-D1BCD8C4206C}"/>
              </a:ext>
            </a:extLst>
          </p:cNvPr>
          <p:cNvSpPr/>
          <p:nvPr/>
        </p:nvSpPr>
        <p:spPr>
          <a:xfrm>
            <a:off x="10539797" y="5609246"/>
            <a:ext cx="1487488" cy="638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a:extLst>
              <a:ext uri="{FF2B5EF4-FFF2-40B4-BE49-F238E27FC236}">
                <a16:creationId xmlns:a16="http://schemas.microsoft.com/office/drawing/2014/main" id="{8CA1C5B2-1CAE-4BB5-8D8B-42AE7959B110}"/>
              </a:ext>
            </a:extLst>
          </p:cNvPr>
          <p:cNvPicPr>
            <a:picLocks noChangeAspect="1"/>
          </p:cNvPicPr>
          <p:nvPr/>
        </p:nvPicPr>
        <p:blipFill>
          <a:blip r:embed="rId3" cstate="print">
            <a:extLst>
              <a:ext uri="{28A0092B-C50C-407E-A947-70E740481C1C}">
                <a14:useLocalDpi xmlns:a14="http://schemas.microsoft.com/office/drawing/2010/main" val="0"/>
              </a:ext>
            </a:extLst>
          </a:blip>
          <a:srcRect b="90085"/>
          <a:stretch>
            <a:fillRect/>
          </a:stretch>
        </p:blipFill>
        <p:spPr bwMode="auto">
          <a:xfrm>
            <a:off x="765825" y="1484784"/>
            <a:ext cx="10517716" cy="1056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Content Placeholder 3">
            <a:extLst>
              <a:ext uri="{FF2B5EF4-FFF2-40B4-BE49-F238E27FC236}">
                <a16:creationId xmlns:a16="http://schemas.microsoft.com/office/drawing/2014/main" id="{F384C12D-2248-4BDE-AB80-92A88B6804EA}"/>
              </a:ext>
            </a:extLst>
          </p:cNvPr>
          <p:cNvPicPr>
            <a:picLocks noChangeAspect="1"/>
          </p:cNvPicPr>
          <p:nvPr/>
        </p:nvPicPr>
        <p:blipFill>
          <a:blip r:embed="rId3" cstate="print">
            <a:extLst>
              <a:ext uri="{28A0092B-C50C-407E-A947-70E740481C1C}">
                <a14:useLocalDpi xmlns:a14="http://schemas.microsoft.com/office/drawing/2010/main" val="0"/>
              </a:ext>
            </a:extLst>
          </a:blip>
          <a:srcRect t="68073"/>
          <a:stretch>
            <a:fillRect/>
          </a:stretch>
        </p:blipFill>
        <p:spPr bwMode="auto">
          <a:xfrm>
            <a:off x="759474" y="2523839"/>
            <a:ext cx="10524067" cy="34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12">
            <a:extLst>
              <a:ext uri="{FF2B5EF4-FFF2-40B4-BE49-F238E27FC236}">
                <a16:creationId xmlns:a16="http://schemas.microsoft.com/office/drawing/2014/main" id="{D5A469CE-E010-4190-AF03-75CDD876031C}"/>
              </a:ext>
            </a:extLst>
          </p:cNvPr>
          <p:cNvSpPr txBox="1"/>
          <p:nvPr/>
        </p:nvSpPr>
        <p:spPr>
          <a:xfrm>
            <a:off x="695400" y="5929535"/>
            <a:ext cx="5631323" cy="307777"/>
          </a:xfrm>
          <a:prstGeom prst="rect">
            <a:avLst/>
          </a:prstGeom>
          <a:noFill/>
        </p:spPr>
        <p:txBody>
          <a:bodyPr wrap="square" rtlCol="0">
            <a:spAutoFit/>
          </a:bodyPr>
          <a:lstStyle/>
          <a:p>
            <a:r>
              <a:rPr lang="fr-FR" sz="1400" dirty="0" err="1">
                <a:latin typeface="Arial Nova Cond" panose="020B0506020202020204" pitchFamily="34" charset="0"/>
              </a:rPr>
              <a:t>Zannad</a:t>
            </a:r>
            <a:r>
              <a:rPr lang="fr-FR" sz="1400" dirty="0">
                <a:latin typeface="Arial Nova Cond" panose="020B0506020202020204" pitchFamily="34" charset="0"/>
              </a:rPr>
              <a:t> F et al: Lancet </a:t>
            </a:r>
            <a:r>
              <a:rPr lang="fr-FR" sz="1400" dirty="0" err="1">
                <a:latin typeface="Arial Nova Cond" panose="020B0506020202020204" pitchFamily="34" charset="0"/>
              </a:rPr>
              <a:t>Aug</a:t>
            </a:r>
            <a:r>
              <a:rPr lang="fr-FR" sz="1400" dirty="0">
                <a:latin typeface="Arial Nova Cond" panose="020B0506020202020204" pitchFamily="34" charset="0"/>
              </a:rPr>
              <a:t> 30</a:t>
            </a:r>
          </a:p>
        </p:txBody>
      </p:sp>
    </p:spTree>
    <p:extLst>
      <p:ext uri="{BB962C8B-B14F-4D97-AF65-F5344CB8AC3E}">
        <p14:creationId xmlns:p14="http://schemas.microsoft.com/office/powerpoint/2010/main" val="131772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6BB94B-72BF-4297-995F-008B1C7AA296}"/>
              </a:ext>
            </a:extLst>
          </p:cNvPr>
          <p:cNvPicPr>
            <a:picLocks noChangeAspect="1"/>
          </p:cNvPicPr>
          <p:nvPr/>
        </p:nvPicPr>
        <p:blipFill>
          <a:blip r:embed="rId3"/>
          <a:stretch>
            <a:fillRect/>
          </a:stretch>
        </p:blipFill>
        <p:spPr>
          <a:xfrm>
            <a:off x="939800" y="0"/>
            <a:ext cx="10303149" cy="6309320"/>
          </a:xfrm>
          <a:prstGeom prst="rect">
            <a:avLst/>
          </a:prstGeom>
        </p:spPr>
      </p:pic>
    </p:spTree>
    <p:extLst>
      <p:ext uri="{BB962C8B-B14F-4D97-AF65-F5344CB8AC3E}">
        <p14:creationId xmlns:p14="http://schemas.microsoft.com/office/powerpoint/2010/main" val="1571310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A5D1-C45D-4463-A810-CA7DF5D4C68F}"/>
              </a:ext>
            </a:extLst>
          </p:cNvPr>
          <p:cNvSpPr>
            <a:spLocks noGrp="1"/>
          </p:cNvSpPr>
          <p:nvPr>
            <p:ph type="title"/>
          </p:nvPr>
        </p:nvSpPr>
        <p:spPr/>
        <p:txBody>
          <a:bodyPr/>
          <a:lstStyle/>
          <a:p>
            <a:r>
              <a:rPr lang="en-US" dirty="0"/>
              <a:t>Sudden cardiac death in HF trials</a:t>
            </a:r>
          </a:p>
        </p:txBody>
      </p:sp>
      <p:pic>
        <p:nvPicPr>
          <p:cNvPr id="6" name="Picture 7">
            <a:extLst>
              <a:ext uri="{FF2B5EF4-FFF2-40B4-BE49-F238E27FC236}">
                <a16:creationId xmlns:a16="http://schemas.microsoft.com/office/drawing/2014/main" id="{6D140017-DDBA-48C1-811D-62DCB7096F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3432" y="1434921"/>
            <a:ext cx="6949484" cy="4349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a:extLst>
              <a:ext uri="{FF2B5EF4-FFF2-40B4-BE49-F238E27FC236}">
                <a16:creationId xmlns:a16="http://schemas.microsoft.com/office/drawing/2014/main" id="{F0B542F1-502C-40A3-AAE9-F829C833B591}"/>
              </a:ext>
            </a:extLst>
          </p:cNvPr>
          <p:cNvSpPr/>
          <p:nvPr/>
        </p:nvSpPr>
        <p:spPr>
          <a:xfrm>
            <a:off x="7752184" y="1370960"/>
            <a:ext cx="4285188" cy="2304255"/>
          </a:xfrm>
          <a:prstGeom prst="rect">
            <a:avLst/>
          </a:prstGeom>
          <a:solidFill>
            <a:srgbClr val="E51D2A">
              <a:lumMod val="20000"/>
              <a:lumOff val="80000"/>
            </a:srgbClr>
          </a:solidFill>
          <a:ln w="6350" cap="flat" cmpd="sng" algn="ctr">
            <a:noFill/>
            <a:prstDash val="solid"/>
            <a:miter lim="800000"/>
          </a:ln>
          <a:effectLst/>
        </p:spPr>
        <p:txBody>
          <a:bodyPr lIns="121917" tIns="60958" rIns="121917" bIns="6095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The annual rate of SCD in the treatment arm of PARADIGM-HF was 3.0%</a:t>
            </a:r>
          </a:p>
        </p:txBody>
      </p:sp>
      <p:sp>
        <p:nvSpPr>
          <p:cNvPr id="9" name="Footer Placeholder 1">
            <a:extLst>
              <a:ext uri="{FF2B5EF4-FFF2-40B4-BE49-F238E27FC236}">
                <a16:creationId xmlns:a16="http://schemas.microsoft.com/office/drawing/2014/main" id="{8E41DA44-51E7-442B-A334-2EEAD8B2D730}"/>
              </a:ext>
            </a:extLst>
          </p:cNvPr>
          <p:cNvSpPr>
            <a:spLocks noGrp="1"/>
          </p:cNvSpPr>
          <p:nvPr>
            <p:ph type="ftr" sz="quarter" idx="11"/>
          </p:nvPr>
        </p:nvSpPr>
        <p:spPr>
          <a:xfrm>
            <a:off x="695400" y="5949280"/>
            <a:ext cx="2952328" cy="346453"/>
          </a:xfrm>
        </p:spPr>
        <p:txBody>
          <a:bodyPr anchor="b"/>
          <a:lstStyle/>
          <a:p>
            <a:pPr algn="l"/>
            <a:endParaRPr lang="da-DK" dirty="0">
              <a:solidFill>
                <a:schemeClr val="tx1"/>
              </a:solidFill>
              <a:latin typeface="Arial Nova Cond" panose="020B0506020202020204" pitchFamily="34" charset="0"/>
              <a:cs typeface="Verdana" charset="0"/>
            </a:endParaRPr>
          </a:p>
          <a:p>
            <a:pPr algn="l"/>
            <a:r>
              <a:rPr lang="da-DK" sz="1200" dirty="0">
                <a:solidFill>
                  <a:schemeClr val="tx1"/>
                </a:solidFill>
                <a:latin typeface="Arial Nova Cond" panose="020B0506020202020204" pitchFamily="34" charset="0"/>
                <a:cs typeface="Verdana" charset="0"/>
              </a:rPr>
              <a:t>Shen et al. N </a:t>
            </a:r>
            <a:r>
              <a:rPr lang="da-DK" sz="1200" dirty="0" err="1">
                <a:solidFill>
                  <a:schemeClr val="tx1"/>
                </a:solidFill>
                <a:latin typeface="Arial Nova Cond" panose="020B0506020202020204" pitchFamily="34" charset="0"/>
                <a:cs typeface="Verdana" charset="0"/>
              </a:rPr>
              <a:t>Engl</a:t>
            </a:r>
            <a:r>
              <a:rPr lang="da-DK" sz="1200" dirty="0">
                <a:solidFill>
                  <a:schemeClr val="tx1"/>
                </a:solidFill>
                <a:latin typeface="Arial Nova Cond" panose="020B0506020202020204" pitchFamily="34" charset="0"/>
                <a:cs typeface="Verdana" charset="0"/>
              </a:rPr>
              <a:t> J Med 2017;377:41-50</a:t>
            </a:r>
            <a:endParaRPr lang="en-GB" sz="1200" dirty="0">
              <a:solidFill>
                <a:schemeClr val="tx1"/>
              </a:solidFill>
              <a:latin typeface="Arial Nova Cond" panose="020B0506020202020204" pitchFamily="34" charset="0"/>
              <a:cs typeface="Verdana" charset="0"/>
            </a:endParaRPr>
          </a:p>
        </p:txBody>
      </p:sp>
    </p:spTree>
    <p:extLst>
      <p:ext uri="{BB962C8B-B14F-4D97-AF65-F5344CB8AC3E}">
        <p14:creationId xmlns:p14="http://schemas.microsoft.com/office/powerpoint/2010/main" val="1448970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0D3A65-0EBC-4E68-82F4-571C091338DB}"/>
              </a:ext>
            </a:extLst>
          </p:cNvPr>
          <p:cNvSpPr/>
          <p:nvPr/>
        </p:nvSpPr>
        <p:spPr>
          <a:xfrm>
            <a:off x="1" y="1683530"/>
            <a:ext cx="12191999" cy="400110"/>
          </a:xfrm>
          <a:prstGeom prst="rect">
            <a:avLst/>
          </a:prstGeom>
        </p:spPr>
        <p:txBody>
          <a:bodyPr wrap="square">
            <a:spAutoFit/>
          </a:bodyPr>
          <a:lstStyle/>
          <a:p>
            <a:pPr algn="ctr"/>
            <a:r>
              <a:rPr lang="en-CA" sz="2000" cap="small" dirty="0">
                <a:latin typeface="Arial Nova Cond" panose="020B0506020202020204" pitchFamily="34" charset="0"/>
              </a:rPr>
              <a:t>We are grateful to our partners for their commitment to the CCS. </a:t>
            </a:r>
          </a:p>
        </p:txBody>
      </p:sp>
      <p:sp>
        <p:nvSpPr>
          <p:cNvPr id="5" name="Rectangle 4">
            <a:extLst>
              <a:ext uri="{FF2B5EF4-FFF2-40B4-BE49-F238E27FC236}">
                <a16:creationId xmlns:a16="http://schemas.microsoft.com/office/drawing/2014/main" id="{F8334442-6BFF-485E-85A6-21CFD8EAA87A}"/>
              </a:ext>
            </a:extLst>
          </p:cNvPr>
          <p:cNvSpPr/>
          <p:nvPr/>
        </p:nvSpPr>
        <p:spPr>
          <a:xfrm>
            <a:off x="705059" y="2909890"/>
            <a:ext cx="10781880" cy="951158"/>
          </a:xfrm>
          <a:prstGeom prst="rect">
            <a:avLst/>
          </a:prstGeom>
        </p:spPr>
        <p:txBody>
          <a:bodyPr wrap="square" lIns="91440" tIns="45720" rIns="91440" bIns="45720" anchor="t">
            <a:spAutoFit/>
          </a:bodyPr>
          <a:lstStyle/>
          <a:p>
            <a:pPr algn="ctr">
              <a:lnSpc>
                <a:spcPct val="120000"/>
              </a:lnSpc>
            </a:pPr>
            <a:r>
              <a:rPr lang="en-US" sz="1600" dirty="0">
                <a:latin typeface="Arial Nova Cond"/>
              </a:rPr>
              <a:t>The Canadian Cardiovascular Society is grateful to our partner(s) for their commitment to building knowledge and expertise of the heart team. This program was made possible in part by Astra Zeneca and Novartis Canada. CCS thanks our partners for their dissemination support so that healthcare providers can benefit from this important information.</a:t>
            </a:r>
            <a:r>
              <a:rPr lang="en-CA" sz="1600" dirty="0">
                <a:latin typeface="Arial Nova Cond"/>
              </a:rPr>
              <a:t> </a:t>
            </a:r>
          </a:p>
        </p:txBody>
      </p:sp>
      <p:sp>
        <p:nvSpPr>
          <p:cNvPr id="9" name="Rectangle 8">
            <a:extLst>
              <a:ext uri="{FF2B5EF4-FFF2-40B4-BE49-F238E27FC236}">
                <a16:creationId xmlns:a16="http://schemas.microsoft.com/office/drawing/2014/main" id="{7DAD040C-616D-4D67-9057-72A56367731A}"/>
              </a:ext>
            </a:extLst>
          </p:cNvPr>
          <p:cNvSpPr/>
          <p:nvPr/>
        </p:nvSpPr>
        <p:spPr>
          <a:xfrm>
            <a:off x="0" y="6364684"/>
            <a:ext cx="12192000" cy="5207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5474845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AD2E2-CB19-4955-BA48-40277EB9D1F4}"/>
              </a:ext>
            </a:extLst>
          </p:cNvPr>
          <p:cNvSpPr>
            <a:spLocks noGrp="1"/>
          </p:cNvSpPr>
          <p:nvPr>
            <p:ph type="title"/>
          </p:nvPr>
        </p:nvSpPr>
        <p:spPr/>
        <p:txBody>
          <a:bodyPr>
            <a:normAutofit fontScale="90000"/>
          </a:bodyPr>
          <a:lstStyle/>
          <a:p>
            <a:r>
              <a:rPr lang="en-US" dirty="0"/>
              <a:t>Therapeutic inertia: </a:t>
            </a:r>
            <a:br>
              <a:rPr lang="en-US" dirty="0"/>
            </a:br>
            <a:r>
              <a:rPr lang="en-US" dirty="0"/>
              <a:t>missed opportunity to optimize medical therapy</a:t>
            </a:r>
          </a:p>
        </p:txBody>
      </p:sp>
      <p:sp>
        <p:nvSpPr>
          <p:cNvPr id="57" name="Text Box 5">
            <a:extLst>
              <a:ext uri="{FF2B5EF4-FFF2-40B4-BE49-F238E27FC236}">
                <a16:creationId xmlns:a16="http://schemas.microsoft.com/office/drawing/2014/main" id="{74B54777-6241-4A2B-8982-2FFE3C8C6E1E}"/>
              </a:ext>
            </a:extLst>
          </p:cNvPr>
          <p:cNvSpPr txBox="1">
            <a:spLocks noChangeArrowheads="1"/>
          </p:cNvSpPr>
          <p:nvPr/>
        </p:nvSpPr>
        <p:spPr bwMode="auto">
          <a:xfrm>
            <a:off x="887493" y="6066560"/>
            <a:ext cx="2539017" cy="215444"/>
          </a:xfrm>
          <a:prstGeom prst="rect">
            <a:avLst/>
          </a:prstGeom>
        </p:spPr>
        <p:txBody>
          <a:bodyPr vert="horz" wrap="square" lIns="0" tIns="0" rIns="0" bIns="0" rtlCol="0" anchor="b" anchorCtr="0">
            <a:spAutoFit/>
          </a:bodyPr>
          <a:lstStyle>
            <a:defPPr>
              <a:defRPr lang="en-US"/>
            </a:defPPr>
            <a:lvl1pPr marR="0" lvl="0" indent="0" fontAlgn="auto">
              <a:lnSpc>
                <a:spcPct val="100000"/>
              </a:lnSpc>
              <a:spcBef>
                <a:spcPts val="0"/>
              </a:spcBef>
              <a:spcAft>
                <a:spcPts val="0"/>
              </a:spcAft>
              <a:buClrTx/>
              <a:buSzTx/>
              <a:buFontTx/>
              <a:buNone/>
              <a:tabLst/>
              <a:defRPr kumimoji="0" sz="1000" b="0" i="0" u="none" strike="noStrike" cap="none" spc="0" normalizeH="0" baseline="0">
                <a:ln>
                  <a:noFill/>
                </a:ln>
                <a:solidFill>
                  <a:schemeClr val="tx2"/>
                </a:solidFill>
                <a:effectLst/>
                <a:uLnTx/>
                <a:uFillTx/>
                <a:latin typeface="Arial" panose="020B0604020202020204"/>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Bozkurt B. J Am Coll </a:t>
            </a:r>
            <a:r>
              <a:rPr kumimoji="0" lang="en-CA" sz="1400" b="0" i="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Cardiol</a:t>
            </a:r>
            <a:r>
              <a:rPr kumimoji="0" lang="en-CA" sz="1400" b="0" i="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2019</a:t>
            </a:r>
            <a:endParaRPr kumimoji="0" lang="en-CA" altLang="en-US" sz="1400" b="0" i="0" u="none" strike="noStrike" kern="1200" cap="none" spc="0" normalizeH="0" baseline="0" noProof="0" dirty="0">
              <a:ln>
                <a:noFill/>
              </a:ln>
              <a:solidFill>
                <a:srgbClr val="FFFFFF">
                  <a:lumMod val="50000"/>
                </a:srgbClr>
              </a:solidFill>
              <a:effectLst/>
              <a:uLnTx/>
              <a:uFillTx/>
              <a:latin typeface="Arial Nova Cond" panose="020B0506020202020204" pitchFamily="34" charset="0"/>
              <a:ea typeface="+mn-ea"/>
              <a:cs typeface="+mn-cs"/>
            </a:endParaRPr>
          </a:p>
        </p:txBody>
      </p:sp>
      <p:grpSp>
        <p:nvGrpSpPr>
          <p:cNvPr id="58" name="Groupe 57">
            <a:extLst>
              <a:ext uri="{FF2B5EF4-FFF2-40B4-BE49-F238E27FC236}">
                <a16:creationId xmlns:a16="http://schemas.microsoft.com/office/drawing/2014/main" id="{8FC16082-12A5-4937-A9E5-5EB0E26E05C1}"/>
              </a:ext>
            </a:extLst>
          </p:cNvPr>
          <p:cNvGrpSpPr/>
          <p:nvPr/>
        </p:nvGrpSpPr>
        <p:grpSpPr>
          <a:xfrm>
            <a:off x="2166764" y="1484464"/>
            <a:ext cx="8177707" cy="4475140"/>
            <a:chOff x="1852415" y="1458707"/>
            <a:chExt cx="8177707" cy="4475140"/>
          </a:xfrm>
        </p:grpSpPr>
        <p:sp>
          <p:nvSpPr>
            <p:cNvPr id="59" name="TextBox 58">
              <a:extLst>
                <a:ext uri="{FF2B5EF4-FFF2-40B4-BE49-F238E27FC236}">
                  <a16:creationId xmlns:a16="http://schemas.microsoft.com/office/drawing/2014/main" id="{4FE495B7-5B25-4968-B9EF-6B7558741C22}"/>
                </a:ext>
              </a:extLst>
            </p:cNvPr>
            <p:cNvSpPr txBox="1"/>
            <p:nvPr/>
          </p:nvSpPr>
          <p:spPr>
            <a:xfrm>
              <a:off x="2615401" y="1458707"/>
              <a:ext cx="6352316" cy="261610"/>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700" b="1" i="0" u="none" strike="noStrike" kern="1200" cap="none" spc="0" normalizeH="0" baseline="0" noProof="0" dirty="0">
                  <a:ln>
                    <a:noFill/>
                  </a:ln>
                  <a:solidFill>
                    <a:srgbClr val="000000">
                      <a:lumMod val="75000"/>
                      <a:lumOff val="25000"/>
                    </a:srgbClr>
                  </a:solidFill>
                  <a:effectLst/>
                  <a:uLnTx/>
                  <a:uFillTx/>
                  <a:latin typeface="Arial Nova Cond" panose="020B0506020202020204" pitchFamily="34" charset="0"/>
                  <a:ea typeface="+mn-ea"/>
                  <a:cs typeface="+mn-cs"/>
                </a:rPr>
                <a:t>% of Patients on Target Dose at Baseline and 1 Year in CHAMP Registry</a:t>
              </a:r>
            </a:p>
          </p:txBody>
        </p:sp>
        <p:sp>
          <p:nvSpPr>
            <p:cNvPr id="60" name="Rectangle 59">
              <a:extLst>
                <a:ext uri="{FF2B5EF4-FFF2-40B4-BE49-F238E27FC236}">
                  <a16:creationId xmlns:a16="http://schemas.microsoft.com/office/drawing/2014/main" id="{052186DE-9308-4399-8CE9-3A30082EBDF0}"/>
                </a:ext>
              </a:extLst>
            </p:cNvPr>
            <p:cNvSpPr/>
            <p:nvPr/>
          </p:nvSpPr>
          <p:spPr>
            <a:xfrm>
              <a:off x="2384912" y="4024660"/>
              <a:ext cx="759377" cy="1214058"/>
            </a:xfrm>
            <a:prstGeom prst="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srgbClr val="FFFFFF"/>
                </a:solidFill>
                <a:effectLst/>
                <a:uLnTx/>
                <a:uFillTx/>
                <a:latin typeface="Arial Nova Cond" panose="020B0506020202020204" pitchFamily="34" charset="0"/>
                <a:ea typeface="+mn-ea"/>
                <a:cs typeface="+mn-cs"/>
              </a:endParaRPr>
            </a:p>
          </p:txBody>
        </p:sp>
        <p:sp>
          <p:nvSpPr>
            <p:cNvPr id="61" name="Rectangle 60">
              <a:extLst>
                <a:ext uri="{FF2B5EF4-FFF2-40B4-BE49-F238E27FC236}">
                  <a16:creationId xmlns:a16="http://schemas.microsoft.com/office/drawing/2014/main" id="{9949121A-D221-45E2-9CE2-4B7B4971B053}"/>
                </a:ext>
              </a:extLst>
            </p:cNvPr>
            <p:cNvSpPr/>
            <p:nvPr/>
          </p:nvSpPr>
          <p:spPr>
            <a:xfrm>
              <a:off x="3341397" y="2992891"/>
              <a:ext cx="759377" cy="2244411"/>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srgbClr val="FFFFFF"/>
                </a:solidFill>
                <a:effectLst/>
                <a:uLnTx/>
                <a:uFillTx/>
                <a:latin typeface="Arial Nova Cond" panose="020B0506020202020204" pitchFamily="34" charset="0"/>
                <a:ea typeface="+mn-ea"/>
                <a:cs typeface="+mn-cs"/>
              </a:endParaRPr>
            </a:p>
          </p:txBody>
        </p:sp>
        <p:sp>
          <p:nvSpPr>
            <p:cNvPr id="62" name="Rectangle 61">
              <a:extLst>
                <a:ext uri="{FF2B5EF4-FFF2-40B4-BE49-F238E27FC236}">
                  <a16:creationId xmlns:a16="http://schemas.microsoft.com/office/drawing/2014/main" id="{0AF3F4F8-1B3F-47E9-A61E-9988213AF80E}"/>
                </a:ext>
              </a:extLst>
            </p:cNvPr>
            <p:cNvSpPr/>
            <p:nvPr/>
          </p:nvSpPr>
          <p:spPr>
            <a:xfrm>
              <a:off x="4255242" y="2441578"/>
              <a:ext cx="759377" cy="2795529"/>
            </a:xfrm>
            <a:prstGeom prst="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srgbClr val="FFFFFF"/>
                </a:solidFill>
                <a:effectLst/>
                <a:uLnTx/>
                <a:uFillTx/>
                <a:latin typeface="Arial Nova Cond" panose="020B0506020202020204" pitchFamily="34" charset="0"/>
                <a:ea typeface="+mn-ea"/>
                <a:cs typeface="+mn-cs"/>
              </a:endParaRPr>
            </a:p>
          </p:txBody>
        </p:sp>
        <p:sp>
          <p:nvSpPr>
            <p:cNvPr id="63" name="Rectangle 62">
              <a:extLst>
                <a:ext uri="{FF2B5EF4-FFF2-40B4-BE49-F238E27FC236}">
                  <a16:creationId xmlns:a16="http://schemas.microsoft.com/office/drawing/2014/main" id="{BCEB2632-6186-4D5E-A219-C0CB52EAC278}"/>
                </a:ext>
              </a:extLst>
            </p:cNvPr>
            <p:cNvSpPr/>
            <p:nvPr/>
          </p:nvSpPr>
          <p:spPr>
            <a:xfrm>
              <a:off x="5176822" y="5037465"/>
              <a:ext cx="759377" cy="199681"/>
            </a:xfrm>
            <a:prstGeom prst="rect">
              <a:avLst/>
            </a:prstGeom>
            <a:solidFill>
              <a:srgbClr val="E51D2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srgbClr val="FFFFFF"/>
                </a:solidFill>
                <a:effectLst/>
                <a:uLnTx/>
                <a:uFillTx/>
                <a:latin typeface="Arial Nova Cond" panose="020B0506020202020204" pitchFamily="34" charset="0"/>
                <a:ea typeface="+mn-ea"/>
                <a:cs typeface="+mn-cs"/>
              </a:endParaRPr>
            </a:p>
          </p:txBody>
        </p:sp>
        <p:sp>
          <p:nvSpPr>
            <p:cNvPr id="64" name="Rectangle 63">
              <a:extLst>
                <a:ext uri="{FF2B5EF4-FFF2-40B4-BE49-F238E27FC236}">
                  <a16:creationId xmlns:a16="http://schemas.microsoft.com/office/drawing/2014/main" id="{7E2C3878-EC4A-4D89-9B19-027EF7EAA5C0}"/>
                </a:ext>
              </a:extLst>
            </p:cNvPr>
            <p:cNvSpPr/>
            <p:nvPr/>
          </p:nvSpPr>
          <p:spPr>
            <a:xfrm>
              <a:off x="6315843" y="4153279"/>
              <a:ext cx="759377" cy="1078276"/>
            </a:xfrm>
            <a:prstGeom prst="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srgbClr val="FFFFFF"/>
                </a:solidFill>
                <a:effectLst/>
                <a:uLnTx/>
                <a:uFillTx/>
                <a:latin typeface="Arial Nova Cond" panose="020B0506020202020204" pitchFamily="34" charset="0"/>
                <a:ea typeface="+mn-ea"/>
                <a:cs typeface="+mn-cs"/>
              </a:endParaRPr>
            </a:p>
          </p:txBody>
        </p:sp>
        <p:sp>
          <p:nvSpPr>
            <p:cNvPr id="65" name="Rectangle 64">
              <a:extLst>
                <a:ext uri="{FF2B5EF4-FFF2-40B4-BE49-F238E27FC236}">
                  <a16:creationId xmlns:a16="http://schemas.microsoft.com/office/drawing/2014/main" id="{7F78218D-A58E-48E8-9585-8C9B62D6032A}"/>
                </a:ext>
              </a:extLst>
            </p:cNvPr>
            <p:cNvSpPr/>
            <p:nvPr/>
          </p:nvSpPr>
          <p:spPr>
            <a:xfrm>
              <a:off x="7255577" y="2838629"/>
              <a:ext cx="759377" cy="2396168"/>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srgbClr val="FFFFFF"/>
                </a:solidFill>
                <a:effectLst/>
                <a:uLnTx/>
                <a:uFillTx/>
                <a:latin typeface="Arial Nova Cond" panose="020B0506020202020204" pitchFamily="34" charset="0"/>
                <a:ea typeface="+mn-ea"/>
                <a:cs typeface="+mn-cs"/>
              </a:endParaRPr>
            </a:p>
          </p:txBody>
        </p:sp>
        <p:sp>
          <p:nvSpPr>
            <p:cNvPr id="66" name="Rectangle 65">
              <a:extLst>
                <a:ext uri="{FF2B5EF4-FFF2-40B4-BE49-F238E27FC236}">
                  <a16:creationId xmlns:a16="http://schemas.microsoft.com/office/drawing/2014/main" id="{0DC8B2C7-0109-459B-8689-58C4E9C48FB4}"/>
                </a:ext>
              </a:extLst>
            </p:cNvPr>
            <p:cNvSpPr/>
            <p:nvPr/>
          </p:nvSpPr>
          <p:spPr>
            <a:xfrm>
              <a:off x="8169422" y="2254037"/>
              <a:ext cx="759377" cy="2979235"/>
            </a:xfrm>
            <a:prstGeom prst="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srgbClr val="FFFFFF"/>
                </a:solidFill>
                <a:effectLst/>
                <a:uLnTx/>
                <a:uFillTx/>
                <a:latin typeface="Arial Nova Cond" panose="020B0506020202020204" pitchFamily="34" charset="0"/>
                <a:ea typeface="+mn-ea"/>
                <a:cs typeface="+mn-cs"/>
              </a:endParaRPr>
            </a:p>
          </p:txBody>
        </p:sp>
        <p:sp>
          <p:nvSpPr>
            <p:cNvPr id="67" name="Rectangle 66">
              <a:extLst>
                <a:ext uri="{FF2B5EF4-FFF2-40B4-BE49-F238E27FC236}">
                  <a16:creationId xmlns:a16="http://schemas.microsoft.com/office/drawing/2014/main" id="{897455C9-20D4-493F-AD1E-6DDBD2F3EF23}"/>
                </a:ext>
              </a:extLst>
            </p:cNvPr>
            <p:cNvSpPr/>
            <p:nvPr/>
          </p:nvSpPr>
          <p:spPr>
            <a:xfrm>
              <a:off x="9091002" y="4855470"/>
              <a:ext cx="759377" cy="375400"/>
            </a:xfrm>
            <a:prstGeom prst="rect">
              <a:avLst/>
            </a:prstGeom>
            <a:solidFill>
              <a:srgbClr val="E51D2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srgbClr val="FFFFFF"/>
                </a:solidFill>
                <a:effectLst/>
                <a:uLnTx/>
                <a:uFillTx/>
                <a:latin typeface="Arial Nova Cond" panose="020B0506020202020204" pitchFamily="34" charset="0"/>
                <a:ea typeface="+mn-ea"/>
                <a:cs typeface="+mn-cs"/>
              </a:endParaRPr>
            </a:p>
          </p:txBody>
        </p:sp>
        <p:sp>
          <p:nvSpPr>
            <p:cNvPr id="68" name="TextBox 67">
              <a:extLst>
                <a:ext uri="{FF2B5EF4-FFF2-40B4-BE49-F238E27FC236}">
                  <a16:creationId xmlns:a16="http://schemas.microsoft.com/office/drawing/2014/main" id="{DE28A77F-87B7-4BF7-9746-66AFE8A96C36}"/>
                </a:ext>
              </a:extLst>
            </p:cNvPr>
            <p:cNvSpPr txBox="1"/>
            <p:nvPr/>
          </p:nvSpPr>
          <p:spPr>
            <a:xfrm>
              <a:off x="6573145" y="3903494"/>
              <a:ext cx="256480" cy="246221"/>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ysClr val="windowText" lastClr="000000"/>
                  </a:solidFill>
                  <a:effectLst/>
                  <a:uLnTx/>
                  <a:uFillTx/>
                  <a:latin typeface="Arial Nova Cond" panose="020B0506020202020204" pitchFamily="34" charset="0"/>
                  <a:ea typeface="+mn-ea"/>
                  <a:cs typeface="+mn-cs"/>
                </a:rPr>
                <a:t>9.8</a:t>
              </a:r>
            </a:p>
          </p:txBody>
        </p:sp>
        <p:sp>
          <p:nvSpPr>
            <p:cNvPr id="69" name="TextBox 68">
              <a:extLst>
                <a:ext uri="{FF2B5EF4-FFF2-40B4-BE49-F238E27FC236}">
                  <a16:creationId xmlns:a16="http://schemas.microsoft.com/office/drawing/2014/main" id="{A1E1C37D-8BA2-451D-AC2D-4E2E0FF96858}"/>
                </a:ext>
              </a:extLst>
            </p:cNvPr>
            <p:cNvSpPr txBox="1"/>
            <p:nvPr/>
          </p:nvSpPr>
          <p:spPr>
            <a:xfrm>
              <a:off x="7463385" y="2584107"/>
              <a:ext cx="359073" cy="246221"/>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ysClr val="windowText" lastClr="000000"/>
                  </a:solidFill>
                  <a:effectLst/>
                  <a:uLnTx/>
                  <a:uFillTx/>
                  <a:latin typeface="Arial Nova Cond" panose="020B0506020202020204" pitchFamily="34" charset="0"/>
                  <a:ea typeface="+mn-ea"/>
                  <a:cs typeface="+mn-cs"/>
                </a:rPr>
                <a:t>21.6</a:t>
              </a:r>
            </a:p>
          </p:txBody>
        </p:sp>
        <p:sp>
          <p:nvSpPr>
            <p:cNvPr id="70" name="TextBox 69">
              <a:extLst>
                <a:ext uri="{FF2B5EF4-FFF2-40B4-BE49-F238E27FC236}">
                  <a16:creationId xmlns:a16="http://schemas.microsoft.com/office/drawing/2014/main" id="{4DB2A4A7-CD44-4C8D-9509-526AD22CC5FF}"/>
                </a:ext>
              </a:extLst>
            </p:cNvPr>
            <p:cNvSpPr txBox="1"/>
            <p:nvPr/>
          </p:nvSpPr>
          <p:spPr>
            <a:xfrm>
              <a:off x="8452585" y="1995435"/>
              <a:ext cx="205184" cy="246221"/>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ysClr val="windowText" lastClr="000000"/>
                  </a:solidFill>
                  <a:effectLst/>
                  <a:uLnTx/>
                  <a:uFillTx/>
                  <a:latin typeface="Arial Nova Cond" panose="020B0506020202020204" pitchFamily="34" charset="0"/>
                  <a:ea typeface="+mn-ea"/>
                  <a:cs typeface="+mn-cs"/>
                </a:rPr>
                <a:t>27</a:t>
              </a:r>
            </a:p>
          </p:txBody>
        </p:sp>
        <p:sp>
          <p:nvSpPr>
            <p:cNvPr id="71" name="TextBox 70">
              <a:extLst>
                <a:ext uri="{FF2B5EF4-FFF2-40B4-BE49-F238E27FC236}">
                  <a16:creationId xmlns:a16="http://schemas.microsoft.com/office/drawing/2014/main" id="{2F8A9830-D753-44D6-8EB5-899DD95E16AF}"/>
                </a:ext>
              </a:extLst>
            </p:cNvPr>
            <p:cNvSpPr txBox="1"/>
            <p:nvPr/>
          </p:nvSpPr>
          <p:spPr>
            <a:xfrm>
              <a:off x="9346138" y="4603100"/>
              <a:ext cx="256480" cy="246221"/>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ysClr val="windowText" lastClr="000000"/>
                  </a:solidFill>
                  <a:effectLst/>
                  <a:uLnTx/>
                  <a:uFillTx/>
                  <a:latin typeface="Arial Nova Cond" panose="020B0506020202020204" pitchFamily="34" charset="0"/>
                  <a:ea typeface="+mn-ea"/>
                  <a:cs typeface="+mn-cs"/>
                </a:rPr>
                <a:t>3.4</a:t>
              </a:r>
            </a:p>
          </p:txBody>
        </p:sp>
        <p:sp>
          <p:nvSpPr>
            <p:cNvPr id="72" name="TextBox 71">
              <a:extLst>
                <a:ext uri="{FF2B5EF4-FFF2-40B4-BE49-F238E27FC236}">
                  <a16:creationId xmlns:a16="http://schemas.microsoft.com/office/drawing/2014/main" id="{C82391FE-69DE-4777-8156-9AEEBDAC9B9A}"/>
                </a:ext>
              </a:extLst>
            </p:cNvPr>
            <p:cNvSpPr txBox="1"/>
            <p:nvPr/>
          </p:nvSpPr>
          <p:spPr>
            <a:xfrm>
              <a:off x="2590919" y="3759281"/>
              <a:ext cx="359073" cy="246221"/>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ysClr val="windowText" lastClr="000000"/>
                  </a:solidFill>
                  <a:effectLst/>
                  <a:uLnTx/>
                  <a:uFillTx/>
                  <a:latin typeface="Arial Nova Cond" panose="020B0506020202020204" pitchFamily="34" charset="0"/>
                  <a:ea typeface="+mn-ea"/>
                  <a:cs typeface="+mn-cs"/>
                </a:rPr>
                <a:t>11.1</a:t>
              </a:r>
            </a:p>
          </p:txBody>
        </p:sp>
        <p:sp>
          <p:nvSpPr>
            <p:cNvPr id="73" name="TextBox 72">
              <a:extLst>
                <a:ext uri="{FF2B5EF4-FFF2-40B4-BE49-F238E27FC236}">
                  <a16:creationId xmlns:a16="http://schemas.microsoft.com/office/drawing/2014/main" id="{CF4AF23F-1CDA-431A-B99F-0EBF20AC7270}"/>
                </a:ext>
              </a:extLst>
            </p:cNvPr>
            <p:cNvSpPr txBox="1"/>
            <p:nvPr/>
          </p:nvSpPr>
          <p:spPr>
            <a:xfrm>
              <a:off x="3543620" y="2722774"/>
              <a:ext cx="359073" cy="246221"/>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ysClr val="windowText" lastClr="000000"/>
                  </a:solidFill>
                  <a:effectLst/>
                  <a:uLnTx/>
                  <a:uFillTx/>
                  <a:latin typeface="Arial Nova Cond" panose="020B0506020202020204" pitchFamily="34" charset="0"/>
                  <a:ea typeface="+mn-ea"/>
                  <a:cs typeface="+mn-cs"/>
                </a:rPr>
                <a:t>20.3</a:t>
              </a:r>
            </a:p>
          </p:txBody>
        </p:sp>
        <p:sp>
          <p:nvSpPr>
            <p:cNvPr id="74" name="TextBox 73">
              <a:extLst>
                <a:ext uri="{FF2B5EF4-FFF2-40B4-BE49-F238E27FC236}">
                  <a16:creationId xmlns:a16="http://schemas.microsoft.com/office/drawing/2014/main" id="{C3828AAC-9971-4EA9-AD27-2DB163AFBB2D}"/>
                </a:ext>
              </a:extLst>
            </p:cNvPr>
            <p:cNvSpPr txBox="1"/>
            <p:nvPr/>
          </p:nvSpPr>
          <p:spPr>
            <a:xfrm>
              <a:off x="4455876" y="2172929"/>
              <a:ext cx="359073" cy="246221"/>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ysClr val="windowText" lastClr="000000"/>
                  </a:solidFill>
                  <a:effectLst/>
                  <a:uLnTx/>
                  <a:uFillTx/>
                  <a:latin typeface="Arial Nova Cond" panose="020B0506020202020204" pitchFamily="34" charset="0"/>
                  <a:ea typeface="+mn-ea"/>
                  <a:cs typeface="+mn-cs"/>
                </a:rPr>
                <a:t>25.4</a:t>
              </a:r>
            </a:p>
          </p:txBody>
        </p:sp>
        <p:sp>
          <p:nvSpPr>
            <p:cNvPr id="75" name="TextBox 74">
              <a:extLst>
                <a:ext uri="{FF2B5EF4-FFF2-40B4-BE49-F238E27FC236}">
                  <a16:creationId xmlns:a16="http://schemas.microsoft.com/office/drawing/2014/main" id="{C8C0A591-7488-470B-9EF1-FE3294C4118F}"/>
                </a:ext>
              </a:extLst>
            </p:cNvPr>
            <p:cNvSpPr txBox="1"/>
            <p:nvPr/>
          </p:nvSpPr>
          <p:spPr>
            <a:xfrm>
              <a:off x="5437541" y="4769501"/>
              <a:ext cx="256480" cy="246221"/>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ysClr val="windowText" lastClr="000000"/>
                  </a:solidFill>
                  <a:effectLst/>
                  <a:uLnTx/>
                  <a:uFillTx/>
                  <a:latin typeface="Arial Nova Cond" panose="020B0506020202020204" pitchFamily="34" charset="0"/>
                  <a:ea typeface="+mn-ea"/>
                  <a:cs typeface="+mn-cs"/>
                </a:rPr>
                <a:t>1.7</a:t>
              </a:r>
            </a:p>
          </p:txBody>
        </p:sp>
        <p:sp>
          <p:nvSpPr>
            <p:cNvPr id="76" name="TextBox 75">
              <a:extLst>
                <a:ext uri="{FF2B5EF4-FFF2-40B4-BE49-F238E27FC236}">
                  <a16:creationId xmlns:a16="http://schemas.microsoft.com/office/drawing/2014/main" id="{556DC9DB-2F43-41A1-A73D-B92E0165D728}"/>
                </a:ext>
              </a:extLst>
            </p:cNvPr>
            <p:cNvSpPr txBox="1"/>
            <p:nvPr/>
          </p:nvSpPr>
          <p:spPr>
            <a:xfrm>
              <a:off x="6315843" y="5588060"/>
              <a:ext cx="3528154" cy="338554"/>
            </a:xfrm>
            <a:prstGeom prst="rect">
              <a:avLst/>
            </a:prstGeom>
            <a:noFill/>
            <a:ln>
              <a:solidFill>
                <a:srgbClr val="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000000">
                      <a:lumMod val="75000"/>
                      <a:lumOff val="25000"/>
                    </a:srgbClr>
                  </a:solidFill>
                  <a:effectLst/>
                  <a:uLnTx/>
                  <a:uFillTx/>
                  <a:latin typeface="Arial Nova Cond" panose="020B0506020202020204" pitchFamily="34" charset="0"/>
                  <a:ea typeface="+mn-ea"/>
                  <a:cs typeface="+mn-cs"/>
                </a:rPr>
                <a:t>target dose among eligible patients (%)</a:t>
              </a:r>
            </a:p>
          </p:txBody>
        </p:sp>
        <p:sp>
          <p:nvSpPr>
            <p:cNvPr id="77" name="TextBox 76">
              <a:extLst>
                <a:ext uri="{FF2B5EF4-FFF2-40B4-BE49-F238E27FC236}">
                  <a16:creationId xmlns:a16="http://schemas.microsoft.com/office/drawing/2014/main" id="{05A038CD-7290-43E5-BA00-7916520EDBF5}"/>
                </a:ext>
              </a:extLst>
            </p:cNvPr>
            <p:cNvSpPr txBox="1"/>
            <p:nvPr/>
          </p:nvSpPr>
          <p:spPr>
            <a:xfrm>
              <a:off x="2380339" y="5595293"/>
              <a:ext cx="3555856" cy="338554"/>
            </a:xfrm>
            <a:prstGeom prst="rect">
              <a:avLst/>
            </a:prstGeom>
            <a:noFill/>
            <a:ln>
              <a:solidFill>
                <a:srgbClr val="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000000">
                      <a:lumMod val="75000"/>
                      <a:lumOff val="25000"/>
                    </a:srgbClr>
                  </a:solidFill>
                  <a:effectLst/>
                  <a:uLnTx/>
                  <a:uFillTx/>
                  <a:latin typeface="Arial Nova Cond" panose="020B0506020202020204" pitchFamily="34" charset="0"/>
                  <a:ea typeface="+mn-ea"/>
                  <a:cs typeface="+mn-cs"/>
                </a:rPr>
                <a:t>target dose among eligible patients (%)</a:t>
              </a:r>
            </a:p>
          </p:txBody>
        </p:sp>
        <p:grpSp>
          <p:nvGrpSpPr>
            <p:cNvPr id="78" name="Groupe 52">
              <a:extLst>
                <a:ext uri="{FF2B5EF4-FFF2-40B4-BE49-F238E27FC236}">
                  <a16:creationId xmlns:a16="http://schemas.microsoft.com/office/drawing/2014/main" id="{5B5B8115-F278-4E63-9797-314DD6B305BD}"/>
                </a:ext>
              </a:extLst>
            </p:cNvPr>
            <p:cNvGrpSpPr/>
            <p:nvPr/>
          </p:nvGrpSpPr>
          <p:grpSpPr>
            <a:xfrm>
              <a:off x="1852415" y="1789889"/>
              <a:ext cx="7860351" cy="3750586"/>
              <a:chOff x="1852415" y="1799828"/>
              <a:chExt cx="7860351" cy="3750586"/>
            </a:xfrm>
          </p:grpSpPr>
          <p:sp>
            <p:nvSpPr>
              <p:cNvPr id="91" name="TextBox 90">
                <a:extLst>
                  <a:ext uri="{FF2B5EF4-FFF2-40B4-BE49-F238E27FC236}">
                    <a16:creationId xmlns:a16="http://schemas.microsoft.com/office/drawing/2014/main" id="{5C8AF286-2058-4257-96BF-CCF3B1CA3215}"/>
                  </a:ext>
                </a:extLst>
              </p:cNvPr>
              <p:cNvSpPr txBox="1"/>
              <p:nvPr/>
            </p:nvSpPr>
            <p:spPr>
              <a:xfrm>
                <a:off x="1852625" y="4003248"/>
                <a:ext cx="230832" cy="276999"/>
              </a:xfrm>
              <a:prstGeom prst="rect">
                <a:avLst/>
              </a:prstGeom>
              <a:noFill/>
            </p:spPr>
            <p:txBody>
              <a:bodyPr wrap="none" lIns="0" tIns="0" rIns="0" b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ysClr val="windowText" lastClr="000000"/>
                    </a:solidFill>
                    <a:effectLst/>
                    <a:uLnTx/>
                    <a:uFillTx/>
                    <a:latin typeface="Arial Nova Cond" panose="020B0506020202020204" pitchFamily="34" charset="0"/>
                    <a:ea typeface="+mn-ea"/>
                    <a:cs typeface="+mn-cs"/>
                  </a:rPr>
                  <a:t>10</a:t>
                </a:r>
              </a:p>
            </p:txBody>
          </p:sp>
          <p:sp>
            <p:nvSpPr>
              <p:cNvPr id="92" name="TextBox 91">
                <a:extLst>
                  <a:ext uri="{FF2B5EF4-FFF2-40B4-BE49-F238E27FC236}">
                    <a16:creationId xmlns:a16="http://schemas.microsoft.com/office/drawing/2014/main" id="{4BC519E9-010F-4AE4-8FB8-9F9CB00D12F1}"/>
                  </a:ext>
                </a:extLst>
              </p:cNvPr>
              <p:cNvSpPr txBox="1"/>
              <p:nvPr/>
            </p:nvSpPr>
            <p:spPr>
              <a:xfrm>
                <a:off x="1962458" y="5112585"/>
                <a:ext cx="115416" cy="276999"/>
              </a:xfrm>
              <a:prstGeom prst="rect">
                <a:avLst/>
              </a:prstGeom>
              <a:noFill/>
            </p:spPr>
            <p:txBody>
              <a:bodyPr wrap="none" lIns="0" tIns="0" rIns="0" b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ysClr val="windowText" lastClr="000000"/>
                    </a:solidFill>
                    <a:effectLst/>
                    <a:uLnTx/>
                    <a:uFillTx/>
                    <a:latin typeface="Arial Nova Cond" panose="020B0506020202020204" pitchFamily="34" charset="0"/>
                    <a:ea typeface="+mn-ea"/>
                    <a:cs typeface="+mn-cs"/>
                  </a:rPr>
                  <a:t>0</a:t>
                </a:r>
              </a:p>
            </p:txBody>
          </p:sp>
          <p:sp>
            <p:nvSpPr>
              <p:cNvPr id="93" name="TextBox 92">
                <a:extLst>
                  <a:ext uri="{FF2B5EF4-FFF2-40B4-BE49-F238E27FC236}">
                    <a16:creationId xmlns:a16="http://schemas.microsoft.com/office/drawing/2014/main" id="{2CA76AB9-A58F-4A64-89E7-4F05148421D3}"/>
                  </a:ext>
                </a:extLst>
              </p:cNvPr>
              <p:cNvSpPr txBox="1"/>
              <p:nvPr/>
            </p:nvSpPr>
            <p:spPr>
              <a:xfrm>
                <a:off x="1967831" y="4569010"/>
                <a:ext cx="115416" cy="276999"/>
              </a:xfrm>
              <a:prstGeom prst="rect">
                <a:avLst/>
              </a:prstGeom>
              <a:noFill/>
            </p:spPr>
            <p:txBody>
              <a:bodyPr wrap="none" lIns="0" tIns="0" rIns="0" b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ysClr val="windowText" lastClr="000000"/>
                    </a:solidFill>
                    <a:effectLst/>
                    <a:uLnTx/>
                    <a:uFillTx/>
                    <a:latin typeface="Arial Nova Cond" panose="020B0506020202020204" pitchFamily="34" charset="0"/>
                    <a:ea typeface="+mn-ea"/>
                    <a:cs typeface="+mn-cs"/>
                  </a:rPr>
                  <a:t>5</a:t>
                </a:r>
              </a:p>
            </p:txBody>
          </p:sp>
          <p:sp>
            <p:nvSpPr>
              <p:cNvPr id="94" name="TextBox 93">
                <a:extLst>
                  <a:ext uri="{FF2B5EF4-FFF2-40B4-BE49-F238E27FC236}">
                    <a16:creationId xmlns:a16="http://schemas.microsoft.com/office/drawing/2014/main" id="{56846A48-A197-41E5-BCDF-1E4C7A60EB1D}"/>
                  </a:ext>
                </a:extLst>
              </p:cNvPr>
              <p:cNvSpPr txBox="1"/>
              <p:nvPr/>
            </p:nvSpPr>
            <p:spPr>
              <a:xfrm>
                <a:off x="1852625" y="3454126"/>
                <a:ext cx="230832" cy="276999"/>
              </a:xfrm>
              <a:prstGeom prst="rect">
                <a:avLst/>
              </a:prstGeom>
              <a:noFill/>
            </p:spPr>
            <p:txBody>
              <a:bodyPr wrap="none" lIns="0" tIns="0" rIns="0" b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ysClr val="windowText" lastClr="000000"/>
                    </a:solidFill>
                    <a:effectLst/>
                    <a:uLnTx/>
                    <a:uFillTx/>
                    <a:latin typeface="Arial Nova Cond" panose="020B0506020202020204" pitchFamily="34" charset="0"/>
                    <a:ea typeface="+mn-ea"/>
                    <a:cs typeface="+mn-cs"/>
                  </a:rPr>
                  <a:t>15</a:t>
                </a:r>
              </a:p>
            </p:txBody>
          </p:sp>
          <p:sp>
            <p:nvSpPr>
              <p:cNvPr id="95" name="TextBox 94">
                <a:extLst>
                  <a:ext uri="{FF2B5EF4-FFF2-40B4-BE49-F238E27FC236}">
                    <a16:creationId xmlns:a16="http://schemas.microsoft.com/office/drawing/2014/main" id="{ADBA74EC-9711-478D-A028-250C0879B869}"/>
                  </a:ext>
                </a:extLst>
              </p:cNvPr>
              <p:cNvSpPr txBox="1"/>
              <p:nvPr/>
            </p:nvSpPr>
            <p:spPr>
              <a:xfrm>
                <a:off x="1852625" y="2357271"/>
                <a:ext cx="230832" cy="276999"/>
              </a:xfrm>
              <a:prstGeom prst="rect">
                <a:avLst/>
              </a:prstGeom>
              <a:noFill/>
            </p:spPr>
            <p:txBody>
              <a:bodyPr wrap="none" lIns="0" tIns="0" rIns="0" b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ysClr val="windowText" lastClr="000000"/>
                    </a:solidFill>
                    <a:effectLst/>
                    <a:uLnTx/>
                    <a:uFillTx/>
                    <a:latin typeface="Arial Nova Cond" panose="020B0506020202020204" pitchFamily="34" charset="0"/>
                    <a:ea typeface="+mn-ea"/>
                    <a:cs typeface="+mn-cs"/>
                  </a:rPr>
                  <a:t>25</a:t>
                </a:r>
              </a:p>
            </p:txBody>
          </p:sp>
          <p:sp>
            <p:nvSpPr>
              <p:cNvPr id="96" name="TextBox 95">
                <a:extLst>
                  <a:ext uri="{FF2B5EF4-FFF2-40B4-BE49-F238E27FC236}">
                    <a16:creationId xmlns:a16="http://schemas.microsoft.com/office/drawing/2014/main" id="{B3FCD527-D529-4DA3-AF66-BBC5715A42CF}"/>
                  </a:ext>
                </a:extLst>
              </p:cNvPr>
              <p:cNvSpPr txBox="1"/>
              <p:nvPr/>
            </p:nvSpPr>
            <p:spPr>
              <a:xfrm>
                <a:off x="1852415" y="2902230"/>
                <a:ext cx="230832" cy="276999"/>
              </a:xfrm>
              <a:prstGeom prst="rect">
                <a:avLst/>
              </a:prstGeom>
              <a:noFill/>
            </p:spPr>
            <p:txBody>
              <a:bodyPr wrap="none" lIns="0" tIns="0" rIns="0" b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ysClr val="windowText" lastClr="000000"/>
                    </a:solidFill>
                    <a:effectLst/>
                    <a:uLnTx/>
                    <a:uFillTx/>
                    <a:latin typeface="Arial Nova Cond" panose="020B0506020202020204" pitchFamily="34" charset="0"/>
                    <a:ea typeface="+mn-ea"/>
                    <a:cs typeface="+mn-cs"/>
                  </a:rPr>
                  <a:t>20</a:t>
                </a:r>
              </a:p>
            </p:txBody>
          </p:sp>
          <p:sp>
            <p:nvSpPr>
              <p:cNvPr id="97" name="TextBox 96">
                <a:extLst>
                  <a:ext uri="{FF2B5EF4-FFF2-40B4-BE49-F238E27FC236}">
                    <a16:creationId xmlns:a16="http://schemas.microsoft.com/office/drawing/2014/main" id="{244D0572-4817-4E52-BAD1-0DD7480274F2}"/>
                  </a:ext>
                </a:extLst>
              </p:cNvPr>
              <p:cNvSpPr txBox="1"/>
              <p:nvPr/>
            </p:nvSpPr>
            <p:spPr>
              <a:xfrm>
                <a:off x="1852626" y="1799828"/>
                <a:ext cx="230832" cy="276999"/>
              </a:xfrm>
              <a:prstGeom prst="rect">
                <a:avLst/>
              </a:prstGeom>
              <a:noFill/>
            </p:spPr>
            <p:txBody>
              <a:bodyPr wrap="none" lIns="0" tIns="0" rIns="0" b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ysClr val="windowText" lastClr="000000"/>
                    </a:solidFill>
                    <a:effectLst/>
                    <a:uLnTx/>
                    <a:uFillTx/>
                    <a:latin typeface="Arial Nova Cond" panose="020B0506020202020204" pitchFamily="34" charset="0"/>
                    <a:ea typeface="+mn-ea"/>
                    <a:cs typeface="+mn-cs"/>
                  </a:rPr>
                  <a:t>30</a:t>
                </a:r>
              </a:p>
            </p:txBody>
          </p:sp>
          <p:sp>
            <p:nvSpPr>
              <p:cNvPr id="98" name="ZoneTexte 44">
                <a:extLst>
                  <a:ext uri="{FF2B5EF4-FFF2-40B4-BE49-F238E27FC236}">
                    <a16:creationId xmlns:a16="http://schemas.microsoft.com/office/drawing/2014/main" id="{34A12FA4-E204-46D5-A544-62C0FA8133C4}"/>
                  </a:ext>
                </a:extLst>
              </p:cNvPr>
              <p:cNvSpPr txBox="1"/>
              <p:nvPr/>
            </p:nvSpPr>
            <p:spPr>
              <a:xfrm>
                <a:off x="2368728" y="5268718"/>
                <a:ext cx="812658" cy="276999"/>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ysClr val="windowText" lastClr="000000"/>
                    </a:solidFill>
                    <a:effectLst/>
                    <a:uLnTx/>
                    <a:uFillTx/>
                    <a:latin typeface="Arial Nova Cond" panose="020B0506020202020204" pitchFamily="34" charset="0"/>
                    <a:ea typeface="+mn-ea"/>
                    <a:cs typeface="+mn-cs"/>
                  </a:rPr>
                  <a:t>ACE/ARB</a:t>
                </a:r>
              </a:p>
            </p:txBody>
          </p:sp>
          <p:sp>
            <p:nvSpPr>
              <p:cNvPr id="99" name="ZoneTexte 45">
                <a:extLst>
                  <a:ext uri="{FF2B5EF4-FFF2-40B4-BE49-F238E27FC236}">
                    <a16:creationId xmlns:a16="http://schemas.microsoft.com/office/drawing/2014/main" id="{C8D13C6F-E4E3-4587-8318-44D7BDB16B5E}"/>
                  </a:ext>
                </a:extLst>
              </p:cNvPr>
              <p:cNvSpPr txBox="1"/>
              <p:nvPr/>
            </p:nvSpPr>
            <p:spPr>
              <a:xfrm>
                <a:off x="3594916" y="5268718"/>
                <a:ext cx="256480" cy="276999"/>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ysClr val="windowText" lastClr="000000"/>
                    </a:solidFill>
                    <a:effectLst/>
                    <a:uLnTx/>
                    <a:uFillTx/>
                    <a:latin typeface="Arial Nova Cond" panose="020B0506020202020204" pitchFamily="34" charset="0"/>
                    <a:ea typeface="+mn-ea"/>
                    <a:cs typeface="+mn-cs"/>
                  </a:rPr>
                  <a:t>BB</a:t>
                </a:r>
              </a:p>
            </p:txBody>
          </p:sp>
          <p:sp>
            <p:nvSpPr>
              <p:cNvPr id="100" name="ZoneTexte 46">
                <a:extLst>
                  <a:ext uri="{FF2B5EF4-FFF2-40B4-BE49-F238E27FC236}">
                    <a16:creationId xmlns:a16="http://schemas.microsoft.com/office/drawing/2014/main" id="{9FFB76C4-F644-4B7E-8189-CFC3C1BB25E1}"/>
                  </a:ext>
                </a:extLst>
              </p:cNvPr>
              <p:cNvSpPr txBox="1"/>
              <p:nvPr/>
            </p:nvSpPr>
            <p:spPr>
              <a:xfrm>
                <a:off x="4409459" y="5271139"/>
                <a:ext cx="448713" cy="276999"/>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ysClr val="windowText" lastClr="000000"/>
                    </a:solidFill>
                    <a:effectLst/>
                    <a:uLnTx/>
                    <a:uFillTx/>
                    <a:latin typeface="Arial Nova Cond" panose="020B0506020202020204" pitchFamily="34" charset="0"/>
                    <a:ea typeface="+mn-ea"/>
                    <a:cs typeface="+mn-cs"/>
                  </a:rPr>
                  <a:t>MRA</a:t>
                </a:r>
              </a:p>
            </p:txBody>
          </p:sp>
          <p:sp>
            <p:nvSpPr>
              <p:cNvPr id="101" name="ZoneTexte 47">
                <a:extLst>
                  <a:ext uri="{FF2B5EF4-FFF2-40B4-BE49-F238E27FC236}">
                    <a16:creationId xmlns:a16="http://schemas.microsoft.com/office/drawing/2014/main" id="{38A324AC-87B8-483B-A586-513590683DC3}"/>
                  </a:ext>
                </a:extLst>
              </p:cNvPr>
              <p:cNvSpPr txBox="1"/>
              <p:nvPr/>
            </p:nvSpPr>
            <p:spPr>
              <a:xfrm>
                <a:off x="5327280" y="5268718"/>
                <a:ext cx="458459" cy="276999"/>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ysClr val="windowText" lastClr="000000"/>
                    </a:solidFill>
                    <a:effectLst/>
                    <a:uLnTx/>
                    <a:uFillTx/>
                    <a:latin typeface="Arial Nova Cond" panose="020B0506020202020204" pitchFamily="34" charset="0"/>
                    <a:ea typeface="+mn-ea"/>
                    <a:cs typeface="+mn-cs"/>
                  </a:rPr>
                  <a:t>ARNI</a:t>
                </a:r>
              </a:p>
            </p:txBody>
          </p:sp>
          <p:sp>
            <p:nvSpPr>
              <p:cNvPr id="102" name="ZoneTexte 48">
                <a:extLst>
                  <a:ext uri="{FF2B5EF4-FFF2-40B4-BE49-F238E27FC236}">
                    <a16:creationId xmlns:a16="http://schemas.microsoft.com/office/drawing/2014/main" id="{37EB9B9A-4F38-490B-B072-328C7C3D862A}"/>
                  </a:ext>
                </a:extLst>
              </p:cNvPr>
              <p:cNvSpPr txBox="1"/>
              <p:nvPr/>
            </p:nvSpPr>
            <p:spPr>
              <a:xfrm>
                <a:off x="6295755" y="5273415"/>
                <a:ext cx="812658" cy="276999"/>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ysClr val="windowText" lastClr="000000"/>
                    </a:solidFill>
                    <a:effectLst/>
                    <a:uLnTx/>
                    <a:uFillTx/>
                    <a:latin typeface="Arial Nova Cond" panose="020B0506020202020204" pitchFamily="34" charset="0"/>
                    <a:ea typeface="+mn-ea"/>
                    <a:cs typeface="+mn-cs"/>
                  </a:rPr>
                  <a:t>ACE/ARB</a:t>
                </a:r>
              </a:p>
            </p:txBody>
          </p:sp>
          <p:sp>
            <p:nvSpPr>
              <p:cNvPr id="103" name="ZoneTexte 49">
                <a:extLst>
                  <a:ext uri="{FF2B5EF4-FFF2-40B4-BE49-F238E27FC236}">
                    <a16:creationId xmlns:a16="http://schemas.microsoft.com/office/drawing/2014/main" id="{54EA2B05-D993-473A-BA5E-571AF4219337}"/>
                  </a:ext>
                </a:extLst>
              </p:cNvPr>
              <p:cNvSpPr txBox="1"/>
              <p:nvPr/>
            </p:nvSpPr>
            <p:spPr>
              <a:xfrm>
                <a:off x="7521943" y="5273415"/>
                <a:ext cx="256480" cy="276999"/>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ysClr val="windowText" lastClr="000000"/>
                    </a:solidFill>
                    <a:effectLst/>
                    <a:uLnTx/>
                    <a:uFillTx/>
                    <a:latin typeface="Arial Nova Cond" panose="020B0506020202020204" pitchFamily="34" charset="0"/>
                    <a:ea typeface="+mn-ea"/>
                    <a:cs typeface="+mn-cs"/>
                  </a:rPr>
                  <a:t>BB</a:t>
                </a:r>
              </a:p>
            </p:txBody>
          </p:sp>
          <p:sp>
            <p:nvSpPr>
              <p:cNvPr id="104" name="ZoneTexte 50">
                <a:extLst>
                  <a:ext uri="{FF2B5EF4-FFF2-40B4-BE49-F238E27FC236}">
                    <a16:creationId xmlns:a16="http://schemas.microsoft.com/office/drawing/2014/main" id="{7303715E-3851-4B82-A219-17B58BB2604C}"/>
                  </a:ext>
                </a:extLst>
              </p:cNvPr>
              <p:cNvSpPr txBox="1"/>
              <p:nvPr/>
            </p:nvSpPr>
            <p:spPr>
              <a:xfrm>
                <a:off x="8336486" y="5268909"/>
                <a:ext cx="448713" cy="276999"/>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ysClr val="windowText" lastClr="000000"/>
                    </a:solidFill>
                    <a:effectLst/>
                    <a:uLnTx/>
                    <a:uFillTx/>
                    <a:latin typeface="Arial Nova Cond" panose="020B0506020202020204" pitchFamily="34" charset="0"/>
                    <a:ea typeface="+mn-ea"/>
                    <a:cs typeface="+mn-cs"/>
                  </a:rPr>
                  <a:t>MRA</a:t>
                </a:r>
              </a:p>
            </p:txBody>
          </p:sp>
          <p:sp>
            <p:nvSpPr>
              <p:cNvPr id="105" name="ZoneTexte 51">
                <a:extLst>
                  <a:ext uri="{FF2B5EF4-FFF2-40B4-BE49-F238E27FC236}">
                    <a16:creationId xmlns:a16="http://schemas.microsoft.com/office/drawing/2014/main" id="{5B78F887-12E8-4B1D-9F42-5AAB0DC1CF23}"/>
                  </a:ext>
                </a:extLst>
              </p:cNvPr>
              <p:cNvSpPr txBox="1"/>
              <p:nvPr/>
            </p:nvSpPr>
            <p:spPr>
              <a:xfrm>
                <a:off x="9254307" y="5273415"/>
                <a:ext cx="458459" cy="276999"/>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ysClr val="windowText" lastClr="000000"/>
                    </a:solidFill>
                    <a:effectLst/>
                    <a:uLnTx/>
                    <a:uFillTx/>
                    <a:latin typeface="Arial Nova Cond" panose="020B0506020202020204" pitchFamily="34" charset="0"/>
                    <a:ea typeface="+mn-ea"/>
                    <a:cs typeface="+mn-cs"/>
                  </a:rPr>
                  <a:t>ARNI</a:t>
                </a:r>
              </a:p>
            </p:txBody>
          </p:sp>
        </p:grpSp>
        <p:grpSp>
          <p:nvGrpSpPr>
            <p:cNvPr id="79" name="Groupe 56">
              <a:extLst>
                <a:ext uri="{FF2B5EF4-FFF2-40B4-BE49-F238E27FC236}">
                  <a16:creationId xmlns:a16="http://schemas.microsoft.com/office/drawing/2014/main" id="{C3509F41-EA1A-45EE-AF15-DAFA8DF1C97F}"/>
                </a:ext>
              </a:extLst>
            </p:cNvPr>
            <p:cNvGrpSpPr/>
            <p:nvPr/>
          </p:nvGrpSpPr>
          <p:grpSpPr>
            <a:xfrm>
              <a:off x="2112790" y="1910827"/>
              <a:ext cx="7917332" cy="3762389"/>
              <a:chOff x="2112790" y="1920875"/>
              <a:chExt cx="7917332" cy="3762389"/>
            </a:xfrm>
          </p:grpSpPr>
          <p:cxnSp>
            <p:nvCxnSpPr>
              <p:cNvPr id="80" name="Straight Connector 79">
                <a:extLst>
                  <a:ext uri="{FF2B5EF4-FFF2-40B4-BE49-F238E27FC236}">
                    <a16:creationId xmlns:a16="http://schemas.microsoft.com/office/drawing/2014/main" id="{43EBE04A-ADF5-4883-BF18-96631338C514}"/>
                  </a:ext>
                </a:extLst>
              </p:cNvPr>
              <p:cNvCxnSpPr/>
              <p:nvPr/>
            </p:nvCxnSpPr>
            <p:spPr>
              <a:xfrm>
                <a:off x="2112791" y="5240395"/>
                <a:ext cx="96486" cy="0"/>
              </a:xfrm>
              <a:prstGeom prst="line">
                <a:avLst/>
              </a:prstGeom>
              <a:noFill/>
              <a:ln w="12700" cap="flat" cmpd="sng" algn="ctr">
                <a:solidFill>
                  <a:srgbClr val="000000"/>
                </a:solidFill>
                <a:prstDash val="solid"/>
                <a:miter lim="800000"/>
              </a:ln>
              <a:effectLst/>
            </p:spPr>
          </p:cxnSp>
          <p:cxnSp>
            <p:nvCxnSpPr>
              <p:cNvPr id="81" name="Straight Connector 80">
                <a:extLst>
                  <a:ext uri="{FF2B5EF4-FFF2-40B4-BE49-F238E27FC236}">
                    <a16:creationId xmlns:a16="http://schemas.microsoft.com/office/drawing/2014/main" id="{9C3FDA19-62B9-4E86-AC58-A9AA6CC7AD85}"/>
                  </a:ext>
                </a:extLst>
              </p:cNvPr>
              <p:cNvCxnSpPr/>
              <p:nvPr/>
            </p:nvCxnSpPr>
            <p:spPr>
              <a:xfrm>
                <a:off x="2112791" y="4688493"/>
                <a:ext cx="96486" cy="0"/>
              </a:xfrm>
              <a:prstGeom prst="line">
                <a:avLst/>
              </a:prstGeom>
              <a:noFill/>
              <a:ln w="12700" cap="flat" cmpd="sng" algn="ctr">
                <a:solidFill>
                  <a:srgbClr val="000000"/>
                </a:solidFill>
                <a:prstDash val="solid"/>
                <a:miter lim="800000"/>
              </a:ln>
              <a:effectLst/>
            </p:spPr>
          </p:cxnSp>
          <p:cxnSp>
            <p:nvCxnSpPr>
              <p:cNvPr id="82" name="Straight Connector 81">
                <a:extLst>
                  <a:ext uri="{FF2B5EF4-FFF2-40B4-BE49-F238E27FC236}">
                    <a16:creationId xmlns:a16="http://schemas.microsoft.com/office/drawing/2014/main" id="{3F21EAE0-D768-4B30-A144-46975792E26A}"/>
                  </a:ext>
                </a:extLst>
              </p:cNvPr>
              <p:cNvCxnSpPr/>
              <p:nvPr/>
            </p:nvCxnSpPr>
            <p:spPr>
              <a:xfrm>
                <a:off x="2112790" y="3568746"/>
                <a:ext cx="96486" cy="0"/>
              </a:xfrm>
              <a:prstGeom prst="line">
                <a:avLst/>
              </a:prstGeom>
              <a:noFill/>
              <a:ln w="12700" cap="flat" cmpd="sng" algn="ctr">
                <a:solidFill>
                  <a:srgbClr val="000000"/>
                </a:solidFill>
                <a:prstDash val="solid"/>
                <a:miter lim="800000"/>
              </a:ln>
              <a:effectLst/>
            </p:spPr>
          </p:cxnSp>
          <p:cxnSp>
            <p:nvCxnSpPr>
              <p:cNvPr id="83" name="Straight Connector 82">
                <a:extLst>
                  <a:ext uri="{FF2B5EF4-FFF2-40B4-BE49-F238E27FC236}">
                    <a16:creationId xmlns:a16="http://schemas.microsoft.com/office/drawing/2014/main" id="{BE09A8EF-B969-4C23-B7FA-62579E7DC470}"/>
                  </a:ext>
                </a:extLst>
              </p:cNvPr>
              <p:cNvCxnSpPr/>
              <p:nvPr/>
            </p:nvCxnSpPr>
            <p:spPr>
              <a:xfrm>
                <a:off x="2118374" y="1922754"/>
                <a:ext cx="96486" cy="0"/>
              </a:xfrm>
              <a:prstGeom prst="line">
                <a:avLst/>
              </a:prstGeom>
              <a:noFill/>
              <a:ln w="12700" cap="flat" cmpd="sng" algn="ctr">
                <a:solidFill>
                  <a:srgbClr val="000000"/>
                </a:solidFill>
                <a:prstDash val="solid"/>
                <a:miter lim="800000"/>
              </a:ln>
              <a:effectLst/>
            </p:spPr>
          </p:cxnSp>
          <p:cxnSp>
            <p:nvCxnSpPr>
              <p:cNvPr id="84" name="Straight Connector 83">
                <a:extLst>
                  <a:ext uri="{FF2B5EF4-FFF2-40B4-BE49-F238E27FC236}">
                    <a16:creationId xmlns:a16="http://schemas.microsoft.com/office/drawing/2014/main" id="{EAE0E87F-28F6-4062-BA48-C7A2F6ED4211}"/>
                  </a:ext>
                </a:extLst>
              </p:cNvPr>
              <p:cNvCxnSpPr/>
              <p:nvPr/>
            </p:nvCxnSpPr>
            <p:spPr>
              <a:xfrm>
                <a:off x="2112790" y="3022398"/>
                <a:ext cx="96486" cy="0"/>
              </a:xfrm>
              <a:prstGeom prst="line">
                <a:avLst/>
              </a:prstGeom>
              <a:noFill/>
              <a:ln w="12700" cap="flat" cmpd="sng" algn="ctr">
                <a:solidFill>
                  <a:srgbClr val="000000"/>
                </a:solidFill>
                <a:prstDash val="solid"/>
                <a:miter lim="800000"/>
              </a:ln>
              <a:effectLst/>
            </p:spPr>
          </p:cxnSp>
          <p:cxnSp>
            <p:nvCxnSpPr>
              <p:cNvPr id="85" name="Straight Connector 84">
                <a:extLst>
                  <a:ext uri="{FF2B5EF4-FFF2-40B4-BE49-F238E27FC236}">
                    <a16:creationId xmlns:a16="http://schemas.microsoft.com/office/drawing/2014/main" id="{F34EF9E6-39B7-42A8-8A16-C65669453E58}"/>
                  </a:ext>
                </a:extLst>
              </p:cNvPr>
              <p:cNvCxnSpPr/>
              <p:nvPr/>
            </p:nvCxnSpPr>
            <p:spPr>
              <a:xfrm>
                <a:off x="6123339" y="4724797"/>
                <a:ext cx="0" cy="958467"/>
              </a:xfrm>
              <a:prstGeom prst="line">
                <a:avLst/>
              </a:prstGeom>
              <a:noFill/>
              <a:ln w="19050" cap="flat" cmpd="sng" algn="ctr">
                <a:solidFill>
                  <a:srgbClr val="000000"/>
                </a:solidFill>
                <a:prstDash val="solid"/>
                <a:miter lim="800000"/>
              </a:ln>
              <a:effectLst/>
            </p:spPr>
          </p:cxnSp>
          <p:cxnSp>
            <p:nvCxnSpPr>
              <p:cNvPr id="86" name="Straight Connector 85">
                <a:extLst>
                  <a:ext uri="{FF2B5EF4-FFF2-40B4-BE49-F238E27FC236}">
                    <a16:creationId xmlns:a16="http://schemas.microsoft.com/office/drawing/2014/main" id="{3799BC40-6EA1-4E27-B899-6200F478CCAC}"/>
                  </a:ext>
                </a:extLst>
              </p:cNvPr>
              <p:cNvCxnSpPr/>
              <p:nvPr/>
            </p:nvCxnSpPr>
            <p:spPr>
              <a:xfrm>
                <a:off x="2208938" y="5248699"/>
                <a:ext cx="0" cy="79872"/>
              </a:xfrm>
              <a:prstGeom prst="line">
                <a:avLst/>
              </a:prstGeom>
              <a:noFill/>
              <a:ln w="12700" cap="flat" cmpd="sng" algn="ctr">
                <a:solidFill>
                  <a:srgbClr val="000000"/>
                </a:solidFill>
                <a:prstDash val="solid"/>
                <a:miter lim="800000"/>
              </a:ln>
              <a:effectLst/>
            </p:spPr>
          </p:cxnSp>
          <p:cxnSp>
            <p:nvCxnSpPr>
              <p:cNvPr id="87" name="Straight Connector 86">
                <a:extLst>
                  <a:ext uri="{FF2B5EF4-FFF2-40B4-BE49-F238E27FC236}">
                    <a16:creationId xmlns:a16="http://schemas.microsoft.com/office/drawing/2014/main" id="{36280CA9-AF5E-4D61-890A-4AAA2C426FA4}"/>
                  </a:ext>
                </a:extLst>
              </p:cNvPr>
              <p:cNvCxnSpPr/>
              <p:nvPr/>
            </p:nvCxnSpPr>
            <p:spPr>
              <a:xfrm>
                <a:off x="2112791" y="4122731"/>
                <a:ext cx="96486" cy="0"/>
              </a:xfrm>
              <a:prstGeom prst="line">
                <a:avLst/>
              </a:prstGeom>
              <a:noFill/>
              <a:ln w="12700" cap="flat" cmpd="sng" algn="ctr">
                <a:solidFill>
                  <a:srgbClr val="000000"/>
                </a:solidFill>
                <a:prstDash val="solid"/>
                <a:miter lim="800000"/>
              </a:ln>
              <a:effectLst/>
            </p:spPr>
          </p:cxnSp>
          <p:cxnSp>
            <p:nvCxnSpPr>
              <p:cNvPr id="88" name="Straight Connector 87">
                <a:extLst>
                  <a:ext uri="{FF2B5EF4-FFF2-40B4-BE49-F238E27FC236}">
                    <a16:creationId xmlns:a16="http://schemas.microsoft.com/office/drawing/2014/main" id="{56E1A33D-97C1-48F0-92B3-61051D667F96}"/>
                  </a:ext>
                </a:extLst>
              </p:cNvPr>
              <p:cNvCxnSpPr/>
              <p:nvPr/>
            </p:nvCxnSpPr>
            <p:spPr>
              <a:xfrm>
                <a:off x="2118374" y="2478823"/>
                <a:ext cx="96486" cy="0"/>
              </a:xfrm>
              <a:prstGeom prst="line">
                <a:avLst/>
              </a:prstGeom>
              <a:noFill/>
              <a:ln w="12700" cap="flat" cmpd="sng" algn="ctr">
                <a:solidFill>
                  <a:srgbClr val="000000"/>
                </a:solidFill>
                <a:prstDash val="solid"/>
                <a:miter lim="800000"/>
              </a:ln>
              <a:effectLst/>
            </p:spPr>
          </p:cxnSp>
          <p:cxnSp>
            <p:nvCxnSpPr>
              <p:cNvPr id="89" name="Connecteur droit 5">
                <a:extLst>
                  <a:ext uri="{FF2B5EF4-FFF2-40B4-BE49-F238E27FC236}">
                    <a16:creationId xmlns:a16="http://schemas.microsoft.com/office/drawing/2014/main" id="{78AF389A-72FF-45D9-A63C-558D4924F04E}"/>
                  </a:ext>
                </a:extLst>
              </p:cNvPr>
              <p:cNvCxnSpPr/>
              <p:nvPr/>
            </p:nvCxnSpPr>
            <p:spPr>
              <a:xfrm>
                <a:off x="2207895" y="1920875"/>
                <a:ext cx="0" cy="3322445"/>
              </a:xfrm>
              <a:prstGeom prst="line">
                <a:avLst/>
              </a:prstGeom>
              <a:noFill/>
              <a:ln w="12700" cap="flat" cmpd="sng" algn="ctr">
                <a:solidFill>
                  <a:srgbClr val="000000"/>
                </a:solidFill>
                <a:prstDash val="solid"/>
                <a:miter lim="800000"/>
              </a:ln>
              <a:effectLst/>
            </p:spPr>
          </p:cxnSp>
          <p:cxnSp>
            <p:nvCxnSpPr>
              <p:cNvPr id="90" name="Connecteur droit 54">
                <a:extLst>
                  <a:ext uri="{FF2B5EF4-FFF2-40B4-BE49-F238E27FC236}">
                    <a16:creationId xmlns:a16="http://schemas.microsoft.com/office/drawing/2014/main" id="{D2A24C8E-E035-483D-B781-A801D713DE98}"/>
                  </a:ext>
                </a:extLst>
              </p:cNvPr>
              <p:cNvCxnSpPr/>
              <p:nvPr/>
            </p:nvCxnSpPr>
            <p:spPr>
              <a:xfrm>
                <a:off x="2207895" y="5243320"/>
                <a:ext cx="7822227" cy="0"/>
              </a:xfrm>
              <a:prstGeom prst="line">
                <a:avLst/>
              </a:prstGeom>
              <a:noFill/>
              <a:ln w="12700" cap="flat" cmpd="sng" algn="ctr">
                <a:solidFill>
                  <a:srgbClr val="000000"/>
                </a:solidFill>
                <a:prstDash val="solid"/>
                <a:miter lim="800000"/>
              </a:ln>
              <a:effectLst/>
            </p:spPr>
          </p:cxnSp>
        </p:grpSp>
      </p:grpSp>
      <p:sp>
        <p:nvSpPr>
          <p:cNvPr id="106" name="TextBox 105">
            <a:extLst>
              <a:ext uri="{FF2B5EF4-FFF2-40B4-BE49-F238E27FC236}">
                <a16:creationId xmlns:a16="http://schemas.microsoft.com/office/drawing/2014/main" id="{C8AF7A14-C3DB-49B9-975C-FD33FFC6F4B4}"/>
              </a:ext>
            </a:extLst>
          </p:cNvPr>
          <p:cNvSpPr txBox="1"/>
          <p:nvPr/>
        </p:nvSpPr>
        <p:spPr>
          <a:xfrm>
            <a:off x="3188735" y="1941881"/>
            <a:ext cx="947952" cy="369332"/>
          </a:xfrm>
          <a:prstGeom prst="rect">
            <a:avLst/>
          </a:prstGeom>
          <a:noFill/>
          <a:ln>
            <a:solidFill>
              <a:srgbClr val="000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Arial Nova Cond" panose="020B0506020202020204" pitchFamily="34" charset="0"/>
                <a:ea typeface="+mn-ea"/>
                <a:cs typeface="+mn-cs"/>
              </a:rPr>
              <a:t>Baseline</a:t>
            </a:r>
          </a:p>
        </p:txBody>
      </p:sp>
      <p:sp>
        <p:nvSpPr>
          <p:cNvPr id="107" name="TextBox 106">
            <a:extLst>
              <a:ext uri="{FF2B5EF4-FFF2-40B4-BE49-F238E27FC236}">
                <a16:creationId xmlns:a16="http://schemas.microsoft.com/office/drawing/2014/main" id="{35DFFDFD-BC3A-4B3F-8C47-0C38640C5CA2}"/>
              </a:ext>
            </a:extLst>
          </p:cNvPr>
          <p:cNvSpPr txBox="1"/>
          <p:nvPr/>
        </p:nvSpPr>
        <p:spPr>
          <a:xfrm>
            <a:off x="7144653" y="1944244"/>
            <a:ext cx="1173719" cy="369332"/>
          </a:xfrm>
          <a:prstGeom prst="rect">
            <a:avLst/>
          </a:prstGeom>
          <a:noFill/>
          <a:ln>
            <a:solidFill>
              <a:srgbClr val="000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Arial Nova Cond" panose="020B0506020202020204" pitchFamily="34" charset="0"/>
                <a:ea typeface="+mn-ea"/>
                <a:cs typeface="+mn-cs"/>
              </a:rPr>
              <a:t>12 months</a:t>
            </a:r>
            <a:endParaRPr kumimoji="0" lang="en-US" sz="1800" b="0" i="0" u="none" strike="noStrike" kern="1200" cap="none" spc="0" normalizeH="0" baseline="0" noProof="0" dirty="0">
              <a:ln>
                <a:noFill/>
              </a:ln>
              <a:solidFill>
                <a:sysClr val="windowText" lastClr="000000"/>
              </a:solidFill>
              <a:effectLst/>
              <a:uLnTx/>
              <a:uFillTx/>
              <a:latin typeface="Arial Nova Cond" panose="020B0506020202020204" pitchFamily="34" charset="0"/>
              <a:ea typeface="+mn-ea"/>
              <a:cs typeface="+mn-cs"/>
            </a:endParaRPr>
          </a:p>
        </p:txBody>
      </p:sp>
    </p:spTree>
    <p:extLst>
      <p:ext uri="{BB962C8B-B14F-4D97-AF65-F5344CB8AC3E}">
        <p14:creationId xmlns:p14="http://schemas.microsoft.com/office/powerpoint/2010/main" val="374023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110FA-5518-4A35-A8B0-DA63FD7B3F67}"/>
              </a:ext>
            </a:extLst>
          </p:cNvPr>
          <p:cNvSpPr>
            <a:spLocks noGrp="1"/>
          </p:cNvSpPr>
          <p:nvPr>
            <p:ph type="title"/>
          </p:nvPr>
        </p:nvSpPr>
        <p:spPr/>
        <p:txBody>
          <a:bodyPr>
            <a:normAutofit fontScale="90000"/>
          </a:bodyPr>
          <a:lstStyle/>
          <a:p>
            <a:r>
              <a:rPr lang="en-US" dirty="0"/>
              <a:t>Achieving GDMT in Canadian ambulatory HF patients</a:t>
            </a:r>
          </a:p>
        </p:txBody>
      </p:sp>
      <p:pic>
        <p:nvPicPr>
          <p:cNvPr id="6" name="Picture 5">
            <a:extLst>
              <a:ext uri="{FF2B5EF4-FFF2-40B4-BE49-F238E27FC236}">
                <a16:creationId xmlns:a16="http://schemas.microsoft.com/office/drawing/2014/main" id="{2A7E9DA0-A0B2-471F-A89B-36C6C08CBC5E}"/>
              </a:ext>
            </a:extLst>
          </p:cNvPr>
          <p:cNvPicPr>
            <a:picLocks noChangeAspect="1"/>
          </p:cNvPicPr>
          <p:nvPr/>
        </p:nvPicPr>
        <p:blipFill>
          <a:blip r:embed="rId3"/>
          <a:stretch>
            <a:fillRect/>
          </a:stretch>
        </p:blipFill>
        <p:spPr>
          <a:xfrm>
            <a:off x="1452553" y="1124744"/>
            <a:ext cx="9286893" cy="4980810"/>
          </a:xfrm>
          <a:prstGeom prst="rect">
            <a:avLst/>
          </a:prstGeom>
        </p:spPr>
      </p:pic>
      <p:sp>
        <p:nvSpPr>
          <p:cNvPr id="7" name="TextBox 6">
            <a:extLst>
              <a:ext uri="{FF2B5EF4-FFF2-40B4-BE49-F238E27FC236}">
                <a16:creationId xmlns:a16="http://schemas.microsoft.com/office/drawing/2014/main" id="{A3585D7C-36B1-427B-A46A-7B77FC90A4A5}"/>
              </a:ext>
            </a:extLst>
          </p:cNvPr>
          <p:cNvSpPr txBox="1"/>
          <p:nvPr/>
        </p:nvSpPr>
        <p:spPr>
          <a:xfrm>
            <a:off x="752709" y="6001543"/>
            <a:ext cx="5631323" cy="307777"/>
          </a:xfrm>
          <a:prstGeom prst="rect">
            <a:avLst/>
          </a:prstGeom>
          <a:noFill/>
        </p:spPr>
        <p:txBody>
          <a:bodyPr wrap="square" rtlCol="0">
            <a:spAutoFit/>
          </a:bodyPr>
          <a:lstStyle/>
          <a:p>
            <a:r>
              <a:rPr lang="en-GB" sz="1400" dirty="0" err="1">
                <a:latin typeface="Arial Nova Cond" panose="020B0506020202020204" pitchFamily="34" charset="0"/>
              </a:rPr>
              <a:t>Jarjour</a:t>
            </a:r>
            <a:r>
              <a:rPr lang="en-GB" sz="1400" dirty="0">
                <a:latin typeface="Arial Nova Cond" panose="020B0506020202020204" pitchFamily="34" charset="0"/>
              </a:rPr>
              <a:t> et al. JACC HF 2020 Sep 8 (9) 725-38</a:t>
            </a:r>
            <a:endParaRPr lang="fr-FR" sz="1400" dirty="0">
              <a:latin typeface="Arial Nova Cond" panose="020B0506020202020204" pitchFamily="34" charset="0"/>
            </a:endParaRPr>
          </a:p>
        </p:txBody>
      </p:sp>
      <p:sp>
        <p:nvSpPr>
          <p:cNvPr id="3" name="Rectangle 2">
            <a:extLst>
              <a:ext uri="{FF2B5EF4-FFF2-40B4-BE49-F238E27FC236}">
                <a16:creationId xmlns:a16="http://schemas.microsoft.com/office/drawing/2014/main" id="{B69C0E8A-14DB-4D79-8C65-5DD07F4AE185}"/>
              </a:ext>
            </a:extLst>
          </p:cNvPr>
          <p:cNvSpPr/>
          <p:nvPr/>
        </p:nvSpPr>
        <p:spPr>
          <a:xfrm>
            <a:off x="1991544" y="1124744"/>
            <a:ext cx="936104" cy="975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358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4139BD-6BE5-48CA-AAD0-FA0DA921E95B}"/>
              </a:ext>
            </a:extLst>
          </p:cNvPr>
          <p:cNvPicPr>
            <a:picLocks noChangeAspect="1"/>
          </p:cNvPicPr>
          <p:nvPr/>
        </p:nvPicPr>
        <p:blipFill>
          <a:blip r:embed="rId3"/>
          <a:stretch>
            <a:fillRect/>
          </a:stretch>
        </p:blipFill>
        <p:spPr>
          <a:xfrm>
            <a:off x="508000" y="38100"/>
            <a:ext cx="11163300" cy="6487244"/>
          </a:xfrm>
          <a:prstGeom prst="rect">
            <a:avLst/>
          </a:prstGeom>
        </p:spPr>
      </p:pic>
    </p:spTree>
    <p:extLst>
      <p:ext uri="{BB962C8B-B14F-4D97-AF65-F5344CB8AC3E}">
        <p14:creationId xmlns:p14="http://schemas.microsoft.com/office/powerpoint/2010/main" val="2693261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AF2D8-00BA-42D1-81DD-6372C5EB6425}"/>
              </a:ext>
            </a:extLst>
          </p:cNvPr>
          <p:cNvSpPr>
            <a:spLocks noGrp="1"/>
          </p:cNvSpPr>
          <p:nvPr>
            <p:ph type="title"/>
          </p:nvPr>
        </p:nvSpPr>
        <p:spPr/>
        <p:txBody>
          <a:bodyPr>
            <a:normAutofit fontScale="90000"/>
          </a:bodyPr>
          <a:lstStyle/>
          <a:p>
            <a:r>
              <a:rPr lang="en-US" dirty="0"/>
              <a:t>Is this patient a candidate for individualized therapies?</a:t>
            </a:r>
          </a:p>
        </p:txBody>
      </p:sp>
      <p:sp>
        <p:nvSpPr>
          <p:cNvPr id="6" name="Rectangle 5" descr="Stethoscope">
            <a:extLst>
              <a:ext uri="{FF2B5EF4-FFF2-40B4-BE49-F238E27FC236}">
                <a16:creationId xmlns:a16="http://schemas.microsoft.com/office/drawing/2014/main" id="{96B201F2-C309-4F4F-9D78-577DF1BB5B06}"/>
              </a:ext>
            </a:extLst>
          </p:cNvPr>
          <p:cNvSpPr/>
          <p:nvPr/>
        </p:nvSpPr>
        <p:spPr>
          <a:xfrm>
            <a:off x="793982" y="1282892"/>
            <a:ext cx="1339502" cy="133512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7" name="Rectangle: Rounded Corners 6">
            <a:extLst>
              <a:ext uri="{FF2B5EF4-FFF2-40B4-BE49-F238E27FC236}">
                <a16:creationId xmlns:a16="http://schemas.microsoft.com/office/drawing/2014/main" id="{93A9E0A1-87BE-42C3-9120-FE6EEA4D9916}"/>
              </a:ext>
            </a:extLst>
          </p:cNvPr>
          <p:cNvSpPr/>
          <p:nvPr/>
        </p:nvSpPr>
        <p:spPr>
          <a:xfrm>
            <a:off x="2563073" y="1301789"/>
            <a:ext cx="3067335" cy="133512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a:extLst>
              <a:ext uri="{FF2B5EF4-FFF2-40B4-BE49-F238E27FC236}">
                <a16:creationId xmlns:a16="http://schemas.microsoft.com/office/drawing/2014/main" id="{D9A1D289-4AA2-477A-A6AF-E6442345638F}"/>
              </a:ext>
            </a:extLst>
          </p:cNvPr>
          <p:cNvSpPr/>
          <p:nvPr/>
        </p:nvSpPr>
        <p:spPr>
          <a:xfrm>
            <a:off x="2653110" y="1340768"/>
            <a:ext cx="2956678" cy="1188146"/>
          </a:xfrm>
          <a:prstGeom prst="rect">
            <a:avLst/>
          </a:prstGeom>
        </p:spPr>
        <p:txBody>
          <a:bodyPr wrap="square">
            <a:spAutoFit/>
          </a:bodyPr>
          <a:lstStyle/>
          <a:p>
            <a:pPr>
              <a:lnSpc>
                <a:spcPct val="110000"/>
              </a:lnSpc>
            </a:pPr>
            <a:r>
              <a:rPr lang="en-US" b="1" dirty="0">
                <a:latin typeface="Arial Nova Cond" panose="020B0506020202020204" pitchFamily="34" charset="0"/>
              </a:rPr>
              <a:t>72 year old female</a:t>
            </a:r>
            <a:endParaRPr lang="en-CA" b="1" dirty="0">
              <a:latin typeface="Arial Nova Cond" panose="020B0506020202020204" pitchFamily="34" charset="0"/>
            </a:endParaRPr>
          </a:p>
          <a:p>
            <a:pPr marL="285750" indent="-285750">
              <a:lnSpc>
                <a:spcPct val="110000"/>
              </a:lnSpc>
              <a:buFont typeface="Arial" panose="020B0604020202020204" pitchFamily="34" charset="0"/>
              <a:buChar char="•"/>
            </a:pPr>
            <a:r>
              <a:rPr lang="en-US" sz="1600" dirty="0">
                <a:latin typeface="Arial Nova Cond" panose="020B0506020202020204" pitchFamily="34" charset="0"/>
              </a:rPr>
              <a:t>NYHA II since discharge</a:t>
            </a:r>
          </a:p>
          <a:p>
            <a:pPr marL="285750" indent="-285750">
              <a:lnSpc>
                <a:spcPct val="110000"/>
              </a:lnSpc>
              <a:buFont typeface="Arial" panose="020B0604020202020204" pitchFamily="34" charset="0"/>
              <a:buChar char="•"/>
            </a:pPr>
            <a:r>
              <a:rPr lang="en-US" sz="1600" dirty="0">
                <a:latin typeface="Arial Nova Cond" panose="020B0506020202020204" pitchFamily="34" charset="0"/>
              </a:rPr>
              <a:t>One hospitalization this year</a:t>
            </a:r>
          </a:p>
          <a:p>
            <a:pPr marL="285750" indent="-285750">
              <a:lnSpc>
                <a:spcPct val="110000"/>
              </a:lnSpc>
              <a:buFont typeface="Arial" panose="020B0604020202020204" pitchFamily="34" charset="0"/>
              <a:buChar char="•"/>
            </a:pPr>
            <a:r>
              <a:rPr lang="en-US" sz="1600" dirty="0">
                <a:latin typeface="Arial Nova Cond" panose="020B0506020202020204" pitchFamily="34" charset="0"/>
              </a:rPr>
              <a:t>LVEF 32%</a:t>
            </a:r>
          </a:p>
        </p:txBody>
      </p:sp>
      <p:sp>
        <p:nvSpPr>
          <p:cNvPr id="9" name="Rectangle: Rounded Corners 8">
            <a:extLst>
              <a:ext uri="{FF2B5EF4-FFF2-40B4-BE49-F238E27FC236}">
                <a16:creationId xmlns:a16="http://schemas.microsoft.com/office/drawing/2014/main" id="{2989229A-1FD7-4182-A8CF-DB37F4258982}"/>
              </a:ext>
            </a:extLst>
          </p:cNvPr>
          <p:cNvSpPr/>
          <p:nvPr/>
        </p:nvSpPr>
        <p:spPr>
          <a:xfrm>
            <a:off x="793981" y="2824200"/>
            <a:ext cx="4836427" cy="146888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a:extLst>
              <a:ext uri="{FF2B5EF4-FFF2-40B4-BE49-F238E27FC236}">
                <a16:creationId xmlns:a16="http://schemas.microsoft.com/office/drawing/2014/main" id="{4E7DFC65-0B04-4893-927B-8D58A0BD1DFD}"/>
              </a:ext>
            </a:extLst>
          </p:cNvPr>
          <p:cNvSpPr/>
          <p:nvPr/>
        </p:nvSpPr>
        <p:spPr>
          <a:xfrm>
            <a:off x="952157" y="2834095"/>
            <a:ext cx="4351755" cy="1458989"/>
          </a:xfrm>
          <a:prstGeom prst="rect">
            <a:avLst/>
          </a:prstGeom>
        </p:spPr>
        <p:txBody>
          <a:bodyPr wrap="square">
            <a:spAutoFit/>
          </a:bodyPr>
          <a:lstStyle/>
          <a:p>
            <a:pPr>
              <a:lnSpc>
                <a:spcPct val="110000"/>
              </a:lnSpc>
            </a:pPr>
            <a:r>
              <a:rPr lang="en-US" b="1" dirty="0">
                <a:latin typeface="Arial Nova Cond" panose="020B0506020202020204" pitchFamily="34" charset="0"/>
              </a:rPr>
              <a:t>Medications: </a:t>
            </a:r>
            <a:endParaRPr lang="en-CA" b="1" dirty="0">
              <a:latin typeface="Arial Nova Cond" panose="020B0506020202020204" pitchFamily="34" charset="0"/>
            </a:endParaRPr>
          </a:p>
          <a:p>
            <a:pPr marL="285750" marR="0" lvl="0" indent="-285750" algn="l" defTabSz="914400" rtl="0" eaLnBrk="1" fontAlgn="auto" latinLnBrk="0" hangingPunct="0">
              <a:lnSpc>
                <a:spcPct val="11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Nova Cond" panose="020B0506020202020204" pitchFamily="34" charset="0"/>
                <a:ea typeface="+mj-ea"/>
                <a:cs typeface="+mj-cs"/>
                <a:sym typeface="Calibri"/>
              </a:rPr>
              <a:t>Ramipril 10 mg</a:t>
            </a:r>
            <a:r>
              <a:rPr kumimoji="0" lang="en-US" sz="1600" b="0" i="0" u="none" strike="noStrike" kern="0" cap="none" spc="0" normalizeH="0" noProof="0" dirty="0">
                <a:ln>
                  <a:noFill/>
                </a:ln>
                <a:solidFill>
                  <a:srgbClr val="000000"/>
                </a:solidFill>
                <a:effectLst/>
                <a:uLnTx/>
                <a:uFillTx/>
                <a:latin typeface="Arial Nova Cond" panose="020B0506020202020204" pitchFamily="34" charset="0"/>
                <a:ea typeface="+mj-ea"/>
                <a:cs typeface="+mj-cs"/>
                <a:sym typeface="Calibri"/>
              </a:rPr>
              <a:t> daily</a:t>
            </a:r>
            <a:endParaRPr kumimoji="0" lang="en-US" sz="1600" b="0" i="0" u="none" strike="noStrike" kern="0" cap="none" spc="0" normalizeH="0" baseline="0" noProof="0" dirty="0">
              <a:ln>
                <a:noFill/>
              </a:ln>
              <a:solidFill>
                <a:srgbClr val="000000"/>
              </a:solidFill>
              <a:effectLst/>
              <a:uLnTx/>
              <a:uFillTx/>
              <a:latin typeface="Arial Nova Cond" panose="020B0506020202020204" pitchFamily="34" charset="0"/>
              <a:ea typeface="+mj-ea"/>
              <a:cs typeface="+mj-cs"/>
              <a:sym typeface="Calibri"/>
            </a:endParaRPr>
          </a:p>
          <a:p>
            <a:pPr marL="285750" marR="0" lvl="0" indent="-285750" algn="l" defTabSz="914400" rtl="0" eaLnBrk="1" fontAlgn="auto" latinLnBrk="0" hangingPunct="0">
              <a:lnSpc>
                <a:spcPct val="110000"/>
              </a:lnSpc>
              <a:spcBef>
                <a:spcPts val="0"/>
              </a:spcBef>
              <a:spcAft>
                <a:spcPts val="0"/>
              </a:spcAft>
              <a:buClrTx/>
              <a:buSzTx/>
              <a:buFont typeface="Arial" panose="020B0604020202020204" pitchFamily="34" charset="0"/>
              <a:buChar char="•"/>
              <a:tabLst/>
              <a:defRPr/>
            </a:pPr>
            <a:r>
              <a:rPr lang="en-US" sz="1600" kern="0" dirty="0">
                <a:solidFill>
                  <a:srgbClr val="000000"/>
                </a:solidFill>
                <a:latin typeface="Arial Nova Cond" panose="020B0506020202020204" pitchFamily="34" charset="0"/>
                <a:ea typeface="+mj-ea"/>
                <a:cs typeface="+mj-cs"/>
                <a:sym typeface="Calibri"/>
              </a:rPr>
              <a:t>Furosemide 80 mg daily</a:t>
            </a:r>
            <a:endParaRPr kumimoji="0" lang="en-US" sz="1600" b="0" i="0" u="none" strike="noStrike" kern="0" cap="none" spc="0" normalizeH="0" baseline="0" noProof="0" dirty="0">
              <a:ln>
                <a:noFill/>
              </a:ln>
              <a:solidFill>
                <a:srgbClr val="000000"/>
              </a:solidFill>
              <a:effectLst/>
              <a:uLnTx/>
              <a:uFillTx/>
              <a:latin typeface="Arial Nova Cond" panose="020B0506020202020204" pitchFamily="34" charset="0"/>
              <a:ea typeface="+mj-ea"/>
              <a:cs typeface="+mj-cs"/>
              <a:sym typeface="Calibri"/>
            </a:endParaRPr>
          </a:p>
          <a:p>
            <a:pPr marL="285750" marR="0" lvl="0" indent="-285750" algn="l" defTabSz="914400" rtl="0" eaLnBrk="1" fontAlgn="auto" latinLnBrk="0" hangingPunct="0">
              <a:lnSpc>
                <a:spcPct val="11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Nova Cond" panose="020B0506020202020204" pitchFamily="34" charset="0"/>
                <a:ea typeface="+mj-ea"/>
                <a:cs typeface="+mj-cs"/>
                <a:sym typeface="Calibri"/>
              </a:rPr>
              <a:t>Bisoprolol</a:t>
            </a:r>
            <a:r>
              <a:rPr kumimoji="0" lang="en-US" sz="1600" b="0" i="0" u="none" strike="noStrike" kern="0" cap="none" spc="0" normalizeH="0" noProof="0" dirty="0">
                <a:ln>
                  <a:noFill/>
                </a:ln>
                <a:solidFill>
                  <a:srgbClr val="000000"/>
                </a:solidFill>
                <a:effectLst/>
                <a:uLnTx/>
                <a:uFillTx/>
                <a:latin typeface="Arial Nova Cond" panose="020B0506020202020204" pitchFamily="34" charset="0"/>
                <a:ea typeface="+mj-ea"/>
                <a:cs typeface="+mj-cs"/>
                <a:sym typeface="Calibri"/>
              </a:rPr>
              <a:t> 1.25 mg daily</a:t>
            </a:r>
            <a:endParaRPr kumimoji="0" lang="en-US" sz="1600" b="0" i="0" u="none" strike="noStrike" kern="0" cap="none" spc="0" normalizeH="0" baseline="0" noProof="0" dirty="0">
              <a:ln>
                <a:noFill/>
              </a:ln>
              <a:solidFill>
                <a:srgbClr val="000000"/>
              </a:solidFill>
              <a:effectLst/>
              <a:uLnTx/>
              <a:uFillTx/>
              <a:latin typeface="Arial Nova Cond" panose="020B0506020202020204" pitchFamily="34" charset="0"/>
              <a:ea typeface="+mj-ea"/>
              <a:cs typeface="+mj-cs"/>
              <a:sym typeface="Calibri"/>
            </a:endParaRPr>
          </a:p>
          <a:p>
            <a:pPr marL="285750" marR="0" lvl="0" indent="-285750" algn="l" defTabSz="914400" rtl="0" eaLnBrk="1" fontAlgn="auto" latinLnBrk="0" hangingPunct="0">
              <a:lnSpc>
                <a:spcPct val="11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Nova Cond" panose="020B0506020202020204" pitchFamily="34" charset="0"/>
                <a:ea typeface="+mj-ea"/>
                <a:cs typeface="+mj-cs"/>
                <a:sym typeface="Calibri"/>
              </a:rPr>
              <a:t>Spironolactone 12.5 mg daily</a:t>
            </a:r>
          </a:p>
        </p:txBody>
      </p:sp>
      <p:sp>
        <p:nvSpPr>
          <p:cNvPr id="12" name="Rectangle: Rounded Corners 11">
            <a:extLst>
              <a:ext uri="{FF2B5EF4-FFF2-40B4-BE49-F238E27FC236}">
                <a16:creationId xmlns:a16="http://schemas.microsoft.com/office/drawing/2014/main" id="{9835D302-9427-4C83-B7A9-D1166A09FBC6}"/>
              </a:ext>
            </a:extLst>
          </p:cNvPr>
          <p:cNvSpPr/>
          <p:nvPr/>
        </p:nvSpPr>
        <p:spPr>
          <a:xfrm>
            <a:off x="773362" y="4480372"/>
            <a:ext cx="4836426" cy="17569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Rounded Corners 12">
            <a:extLst>
              <a:ext uri="{FF2B5EF4-FFF2-40B4-BE49-F238E27FC236}">
                <a16:creationId xmlns:a16="http://schemas.microsoft.com/office/drawing/2014/main" id="{2177EBB0-E38F-4449-9251-01D23B6459AD}"/>
              </a:ext>
            </a:extLst>
          </p:cNvPr>
          <p:cNvSpPr/>
          <p:nvPr/>
        </p:nvSpPr>
        <p:spPr>
          <a:xfrm>
            <a:off x="6294179" y="1231768"/>
            <a:ext cx="5202420" cy="140514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a:extLst>
              <a:ext uri="{FF2B5EF4-FFF2-40B4-BE49-F238E27FC236}">
                <a16:creationId xmlns:a16="http://schemas.microsoft.com/office/drawing/2014/main" id="{A81B27E1-3814-4B3C-B709-BCE47537809F}"/>
              </a:ext>
            </a:extLst>
          </p:cNvPr>
          <p:cNvSpPr/>
          <p:nvPr/>
        </p:nvSpPr>
        <p:spPr>
          <a:xfrm>
            <a:off x="6456040" y="1333162"/>
            <a:ext cx="4968551" cy="1154290"/>
          </a:xfrm>
          <a:prstGeom prst="rect">
            <a:avLst/>
          </a:prstGeom>
        </p:spPr>
        <p:txBody>
          <a:bodyPr wrap="square">
            <a:spAutoFit/>
          </a:bodyPr>
          <a:lstStyle/>
          <a:p>
            <a:pPr marL="285750" lvl="0" indent="-285750" hangingPunct="0">
              <a:lnSpc>
                <a:spcPct val="110000"/>
              </a:lnSpc>
              <a:buFont typeface="Arial" panose="020B0604020202020204" pitchFamily="34" charset="0"/>
              <a:buChar char="•"/>
              <a:defRPr/>
            </a:pPr>
            <a:r>
              <a:rPr lang="en-US" sz="1600" kern="0" dirty="0" err="1">
                <a:solidFill>
                  <a:srgbClr val="000000"/>
                </a:solidFill>
                <a:latin typeface="Arial Nova Cond" panose="020B0506020202020204" pitchFamily="34" charset="0"/>
                <a:sym typeface="Calibri"/>
              </a:rPr>
              <a:t>SCr</a:t>
            </a:r>
            <a:r>
              <a:rPr lang="en-US" sz="1600" kern="0" dirty="0">
                <a:solidFill>
                  <a:srgbClr val="000000"/>
                </a:solidFill>
                <a:latin typeface="Arial Nova Cond" panose="020B0506020202020204" pitchFamily="34" charset="0"/>
                <a:sym typeface="Calibri"/>
              </a:rPr>
              <a:t> 130 µmol/L</a:t>
            </a:r>
          </a:p>
          <a:p>
            <a:pPr marL="285750" lvl="0" indent="-285750" hangingPunct="0">
              <a:lnSpc>
                <a:spcPct val="110000"/>
              </a:lnSpc>
              <a:buFont typeface="Arial" panose="020B0604020202020204" pitchFamily="34" charset="0"/>
              <a:buChar char="•"/>
              <a:defRPr/>
            </a:pPr>
            <a:r>
              <a:rPr lang="en-US" sz="1600" kern="0" dirty="0">
                <a:solidFill>
                  <a:srgbClr val="000000"/>
                </a:solidFill>
                <a:latin typeface="Arial Nova Cond" panose="020B0506020202020204" pitchFamily="34" charset="0"/>
                <a:sym typeface="Calibri"/>
              </a:rPr>
              <a:t>BNP 799 </a:t>
            </a:r>
            <a:r>
              <a:rPr lang="en-US" sz="1600" kern="0" dirty="0" err="1">
                <a:solidFill>
                  <a:srgbClr val="000000"/>
                </a:solidFill>
                <a:latin typeface="Arial Nova Cond" panose="020B0506020202020204" pitchFamily="34" charset="0"/>
                <a:sym typeface="Calibri"/>
              </a:rPr>
              <a:t>pg</a:t>
            </a:r>
            <a:r>
              <a:rPr lang="en-US" sz="1600" kern="0" dirty="0">
                <a:solidFill>
                  <a:srgbClr val="000000"/>
                </a:solidFill>
                <a:latin typeface="Arial Nova Cond" panose="020B0506020202020204" pitchFamily="34" charset="0"/>
                <a:sym typeface="Calibri"/>
              </a:rPr>
              <a:t>/mL</a:t>
            </a:r>
          </a:p>
          <a:p>
            <a:pPr marL="285750" lvl="0" indent="-285750" hangingPunct="0">
              <a:lnSpc>
                <a:spcPct val="110000"/>
              </a:lnSpc>
              <a:buFont typeface="Arial" panose="020B0604020202020204" pitchFamily="34" charset="0"/>
              <a:buChar char="•"/>
              <a:defRPr/>
            </a:pPr>
            <a:r>
              <a:rPr lang="en-US" sz="1600" kern="0" dirty="0">
                <a:solidFill>
                  <a:srgbClr val="000000"/>
                </a:solidFill>
                <a:latin typeface="Arial Nova Cond" panose="020B0506020202020204" pitchFamily="34" charset="0"/>
                <a:sym typeface="Calibri"/>
              </a:rPr>
              <a:t>K+ 5.3</a:t>
            </a:r>
          </a:p>
          <a:p>
            <a:pPr marL="285750" lvl="0" indent="-285750" hangingPunct="0">
              <a:lnSpc>
                <a:spcPct val="110000"/>
              </a:lnSpc>
              <a:buFont typeface="Arial" panose="020B0604020202020204" pitchFamily="34" charset="0"/>
              <a:buChar char="•"/>
              <a:defRPr/>
            </a:pPr>
            <a:r>
              <a:rPr lang="en-US" sz="1600" kern="0" dirty="0">
                <a:solidFill>
                  <a:srgbClr val="000000"/>
                </a:solidFill>
                <a:latin typeface="Arial Nova Cond" panose="020B0506020202020204" pitchFamily="34" charset="0"/>
                <a:sym typeface="Calibri"/>
              </a:rPr>
              <a:t>ECG shows NSR, HR 80 bpm and QRS of 112ms</a:t>
            </a:r>
          </a:p>
        </p:txBody>
      </p:sp>
      <p:sp>
        <p:nvSpPr>
          <p:cNvPr id="15" name="Rectangle 14">
            <a:extLst>
              <a:ext uri="{FF2B5EF4-FFF2-40B4-BE49-F238E27FC236}">
                <a16:creationId xmlns:a16="http://schemas.microsoft.com/office/drawing/2014/main" id="{D4ED4B08-C210-4DE0-8803-FB472114E1FA}"/>
              </a:ext>
            </a:extLst>
          </p:cNvPr>
          <p:cNvSpPr/>
          <p:nvPr/>
        </p:nvSpPr>
        <p:spPr>
          <a:xfrm>
            <a:off x="6528049" y="2924944"/>
            <a:ext cx="4968550" cy="2305375"/>
          </a:xfrm>
          <a:prstGeom prst="rect">
            <a:avLst/>
          </a:prstGeom>
        </p:spPr>
        <p:txBody>
          <a:bodyPr wrap="square">
            <a:spAutoFit/>
          </a:bodyPr>
          <a:lstStyle/>
          <a:p>
            <a:pPr>
              <a:lnSpc>
                <a:spcPct val="110000"/>
              </a:lnSpc>
            </a:pPr>
            <a:r>
              <a:rPr lang="en-US" sz="2000" b="1" dirty="0">
                <a:latin typeface="Arial Nova Cond" panose="020B0506020202020204" pitchFamily="34" charset="0"/>
              </a:rPr>
              <a:t>Events since discharge:</a:t>
            </a:r>
            <a:endParaRPr lang="en-CA" sz="2000" b="1" dirty="0">
              <a:latin typeface="Arial Nova Cond" panose="020B0506020202020204" pitchFamily="34" charset="0"/>
            </a:endParaRPr>
          </a:p>
          <a:p>
            <a:pPr marL="285750" marR="0" lvl="0" indent="-285750" algn="l" defTabSz="914400" rtl="0" eaLnBrk="1" fontAlgn="auto" latinLnBrk="0" hangingPunct="0">
              <a:lnSpc>
                <a:spcPct val="11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Nova Cond" panose="020B0506020202020204" pitchFamily="34" charset="0"/>
                <a:ea typeface="+mj-ea"/>
                <a:cs typeface="+mj-cs"/>
                <a:sym typeface="Calibri"/>
              </a:rPr>
              <a:t>Sac-</a:t>
            </a:r>
            <a:r>
              <a:rPr kumimoji="0" lang="en-US" sz="1600" b="0" i="0" u="none" strike="noStrike" kern="0" cap="none" spc="0" normalizeH="0" baseline="0" noProof="0" dirty="0" err="1">
                <a:ln>
                  <a:noFill/>
                </a:ln>
                <a:solidFill>
                  <a:srgbClr val="000000"/>
                </a:solidFill>
                <a:effectLst/>
                <a:uLnTx/>
                <a:uFillTx/>
                <a:latin typeface="Arial Nova Cond" panose="020B0506020202020204" pitchFamily="34" charset="0"/>
                <a:ea typeface="+mj-ea"/>
                <a:cs typeface="+mj-cs"/>
                <a:sym typeface="Calibri"/>
              </a:rPr>
              <a:t>val</a:t>
            </a:r>
            <a:r>
              <a:rPr kumimoji="0" lang="en-US" sz="1600" b="0" i="0" u="none" strike="noStrike" kern="0" cap="none" spc="0" normalizeH="0" baseline="0" noProof="0" dirty="0">
                <a:ln>
                  <a:noFill/>
                </a:ln>
                <a:solidFill>
                  <a:srgbClr val="000000"/>
                </a:solidFill>
                <a:effectLst/>
                <a:uLnTx/>
                <a:uFillTx/>
                <a:latin typeface="Arial Nova Cond" panose="020B0506020202020204" pitchFamily="34" charset="0"/>
                <a:ea typeface="+mj-ea"/>
                <a:cs typeface="+mj-cs"/>
                <a:sym typeface="Calibri"/>
              </a:rPr>
              <a:t> </a:t>
            </a:r>
            <a:r>
              <a:rPr kumimoji="0" lang="en-US" sz="1600" b="0" i="0" u="none" strike="noStrike" kern="0" cap="none" spc="0" normalizeH="0" baseline="0" noProof="0" dirty="0" err="1">
                <a:ln>
                  <a:noFill/>
                </a:ln>
                <a:solidFill>
                  <a:srgbClr val="000000"/>
                </a:solidFill>
                <a:effectLst/>
                <a:uLnTx/>
                <a:uFillTx/>
                <a:latin typeface="Arial Nova Cond" panose="020B0506020202020204" pitchFamily="34" charset="0"/>
                <a:ea typeface="+mj-ea"/>
                <a:cs typeface="+mj-cs"/>
                <a:sym typeface="Calibri"/>
              </a:rPr>
              <a:t>attempte</a:t>
            </a:r>
            <a:r>
              <a:rPr lang="en-US" sz="1600" kern="0" dirty="0">
                <a:solidFill>
                  <a:srgbClr val="000000"/>
                </a:solidFill>
                <a:latin typeface="Arial Nova Cond" panose="020B0506020202020204" pitchFamily="34" charset="0"/>
                <a:ea typeface="+mj-ea"/>
                <a:cs typeface="+mj-cs"/>
                <a:sym typeface="Calibri"/>
              </a:rPr>
              <a:t>d at low dose and then D/C as patient developed hyperkalemia requiring ER visit</a:t>
            </a:r>
          </a:p>
          <a:p>
            <a:pPr marL="742950" lvl="1" indent="-285750" hangingPunct="0">
              <a:lnSpc>
                <a:spcPct val="110000"/>
              </a:lnSpc>
              <a:buFont typeface="Arial" panose="020B0604020202020204" pitchFamily="34" charset="0"/>
              <a:buChar char="•"/>
              <a:defRPr/>
            </a:pPr>
            <a:r>
              <a:rPr kumimoji="0" lang="en-US" sz="1600" b="0" i="0" u="none" strike="noStrike" kern="0" cap="none" spc="0" normalizeH="0" baseline="0" noProof="0" dirty="0">
                <a:ln>
                  <a:noFill/>
                </a:ln>
                <a:solidFill>
                  <a:srgbClr val="000000"/>
                </a:solidFill>
                <a:effectLst/>
                <a:uLnTx/>
                <a:uFillTx/>
                <a:latin typeface="Arial Nova Cond" panose="020B0506020202020204" pitchFamily="34" charset="0"/>
                <a:ea typeface="+mj-ea"/>
                <a:cs typeface="+mj-cs"/>
                <a:sym typeface="Calibri"/>
              </a:rPr>
              <a:t>Currently</a:t>
            </a:r>
            <a:r>
              <a:rPr kumimoji="0" lang="en-US" sz="1600" b="0" i="0" u="none" strike="noStrike" kern="0" cap="none" spc="0" normalizeH="0" noProof="0" dirty="0">
                <a:ln>
                  <a:noFill/>
                </a:ln>
                <a:solidFill>
                  <a:srgbClr val="000000"/>
                </a:solidFill>
                <a:effectLst/>
                <a:uLnTx/>
                <a:uFillTx/>
                <a:latin typeface="Arial Nova Cond" panose="020B0506020202020204" pitchFamily="34" charset="0"/>
                <a:ea typeface="+mj-ea"/>
                <a:cs typeface="+mj-cs"/>
                <a:sym typeface="Calibri"/>
              </a:rPr>
              <a:t> awaiting review with dietician</a:t>
            </a:r>
          </a:p>
          <a:p>
            <a:pPr marL="285750" indent="-285750" hangingPunct="0">
              <a:lnSpc>
                <a:spcPct val="110000"/>
              </a:lnSpc>
              <a:buFont typeface="Arial" panose="020B0604020202020204" pitchFamily="34" charset="0"/>
              <a:buChar char="•"/>
              <a:defRPr/>
            </a:pPr>
            <a:r>
              <a:rPr lang="en-US" sz="1600" kern="0" dirty="0">
                <a:solidFill>
                  <a:srgbClr val="000000"/>
                </a:solidFill>
                <a:latin typeface="Arial Nova Cond" panose="020B0506020202020204" pitchFamily="34" charset="0"/>
                <a:sym typeface="Calibri"/>
              </a:rPr>
              <a:t>No public coverage for SGLT2i</a:t>
            </a:r>
          </a:p>
          <a:p>
            <a:pPr marL="285750" marR="0" lvl="0" indent="-285750" algn="l" defTabSz="914400" rtl="0" eaLnBrk="1" fontAlgn="auto" latinLnBrk="0" hangingPunct="0">
              <a:lnSpc>
                <a:spcPct val="110000"/>
              </a:lnSpc>
              <a:spcBef>
                <a:spcPts val="0"/>
              </a:spcBef>
              <a:spcAft>
                <a:spcPts val="0"/>
              </a:spcAft>
              <a:buClrTx/>
              <a:buSzTx/>
              <a:buFont typeface="Arial" panose="020B0604020202020204" pitchFamily="34" charset="0"/>
              <a:buChar char="•"/>
              <a:tabLst/>
              <a:defRPr/>
            </a:pPr>
            <a:r>
              <a:rPr lang="en-US" sz="1600" kern="0" baseline="0" dirty="0">
                <a:solidFill>
                  <a:srgbClr val="000000"/>
                </a:solidFill>
                <a:latin typeface="Arial Nova Cond" panose="020B0506020202020204" pitchFamily="34" charset="0"/>
                <a:ea typeface="+mj-ea"/>
                <a:cs typeface="+mj-cs"/>
                <a:sym typeface="Calibri"/>
              </a:rPr>
              <a:t>Patient</a:t>
            </a:r>
            <a:r>
              <a:rPr lang="en-US" sz="1600" kern="0" dirty="0">
                <a:solidFill>
                  <a:srgbClr val="000000"/>
                </a:solidFill>
                <a:latin typeface="Arial Nova Cond" panose="020B0506020202020204" pitchFamily="34" charset="0"/>
                <a:ea typeface="+mj-ea"/>
                <a:cs typeface="+mj-cs"/>
                <a:sym typeface="Calibri"/>
              </a:rPr>
              <a:t> and family concerned about risk of falls as the patient lives independently</a:t>
            </a:r>
          </a:p>
          <a:p>
            <a:pPr marL="742950" lvl="1" indent="-285750" hangingPunct="0">
              <a:lnSpc>
                <a:spcPct val="110000"/>
              </a:lnSpc>
              <a:buFont typeface="Arial" panose="020B0604020202020204" pitchFamily="34" charset="0"/>
              <a:buChar char="•"/>
              <a:defRPr/>
            </a:pPr>
            <a:r>
              <a:rPr kumimoji="0" lang="en-US" sz="1600" b="0" i="0" u="none" strike="noStrike" kern="0" cap="none" spc="0" normalizeH="0" baseline="0" noProof="0" dirty="0">
                <a:ln>
                  <a:noFill/>
                </a:ln>
                <a:solidFill>
                  <a:srgbClr val="000000"/>
                </a:solidFill>
                <a:effectLst/>
                <a:uLnTx/>
                <a:uFillTx/>
                <a:latin typeface="Arial Nova Cond" panose="020B0506020202020204" pitchFamily="34" charset="0"/>
                <a:ea typeface="+mj-ea"/>
                <a:cs typeface="+mj-cs"/>
                <a:sym typeface="Calibri"/>
              </a:rPr>
              <a:t>? Decrease furosemide </a:t>
            </a:r>
            <a:r>
              <a:rPr kumimoji="0" lang="en-US" sz="1600" b="0" i="0" u="none" strike="noStrike" kern="0" cap="none" spc="0" normalizeH="0" noProof="0" dirty="0">
                <a:ln>
                  <a:noFill/>
                </a:ln>
                <a:solidFill>
                  <a:srgbClr val="000000"/>
                </a:solidFill>
                <a:effectLst/>
                <a:uLnTx/>
                <a:uFillTx/>
                <a:latin typeface="Arial Nova Cond" panose="020B0506020202020204" pitchFamily="34" charset="0"/>
                <a:ea typeface="+mj-ea"/>
                <a:cs typeface="+mj-cs"/>
                <a:sym typeface="Calibri"/>
              </a:rPr>
              <a:t>to 40 mg daily</a:t>
            </a:r>
            <a:endParaRPr kumimoji="0" lang="en-US" sz="1600" b="0" i="0" u="none" strike="noStrike" kern="0" cap="none" spc="0" normalizeH="0" baseline="0" noProof="0" dirty="0">
              <a:ln>
                <a:noFill/>
              </a:ln>
              <a:solidFill>
                <a:srgbClr val="000000"/>
              </a:solidFill>
              <a:effectLst/>
              <a:uLnTx/>
              <a:uFillTx/>
              <a:latin typeface="Arial Nova Cond" panose="020B0506020202020204" pitchFamily="34" charset="0"/>
              <a:ea typeface="+mj-ea"/>
              <a:cs typeface="+mj-cs"/>
              <a:sym typeface="Calibri"/>
            </a:endParaRPr>
          </a:p>
        </p:txBody>
      </p:sp>
      <p:sp>
        <p:nvSpPr>
          <p:cNvPr id="16" name="Rectangle 15">
            <a:extLst>
              <a:ext uri="{FF2B5EF4-FFF2-40B4-BE49-F238E27FC236}">
                <a16:creationId xmlns:a16="http://schemas.microsoft.com/office/drawing/2014/main" id="{7515AF55-9F89-4C63-B02B-73F4EB2C5856}"/>
              </a:ext>
            </a:extLst>
          </p:cNvPr>
          <p:cNvSpPr/>
          <p:nvPr/>
        </p:nvSpPr>
        <p:spPr>
          <a:xfrm>
            <a:off x="10704512" y="5734375"/>
            <a:ext cx="1487488" cy="574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7D20F07-B32A-4A73-B396-C346D11C6B25}"/>
              </a:ext>
            </a:extLst>
          </p:cNvPr>
          <p:cNvSpPr txBox="1"/>
          <p:nvPr/>
        </p:nvSpPr>
        <p:spPr>
          <a:xfrm>
            <a:off x="6096707" y="5589240"/>
            <a:ext cx="5618846" cy="400110"/>
          </a:xfrm>
          <a:prstGeom prst="rect">
            <a:avLst/>
          </a:prstGeom>
          <a:noFill/>
        </p:spPr>
        <p:txBody>
          <a:bodyPr wrap="none" rtlCol="0">
            <a:spAutoFit/>
          </a:bodyPr>
          <a:lstStyle/>
          <a:p>
            <a:pPr hangingPunct="1"/>
            <a:r>
              <a:rPr lang="en-US" sz="2000" b="1" i="1" kern="1200" dirty="0">
                <a:solidFill>
                  <a:srgbClr val="E51D2A"/>
                </a:solidFill>
                <a:latin typeface="Arial"/>
                <a:ea typeface="+mn-ea"/>
                <a:cs typeface="+mn-cs"/>
              </a:rPr>
              <a:t>How can we further optimize in this setting? </a:t>
            </a:r>
          </a:p>
        </p:txBody>
      </p:sp>
      <p:sp>
        <p:nvSpPr>
          <p:cNvPr id="18" name="Rectangle 17">
            <a:extLst>
              <a:ext uri="{FF2B5EF4-FFF2-40B4-BE49-F238E27FC236}">
                <a16:creationId xmlns:a16="http://schemas.microsoft.com/office/drawing/2014/main" id="{E03F21BE-38F3-4887-960A-25F27E91FB4A}"/>
              </a:ext>
            </a:extLst>
          </p:cNvPr>
          <p:cNvSpPr/>
          <p:nvPr/>
        </p:nvSpPr>
        <p:spPr>
          <a:xfrm>
            <a:off x="945344" y="4557143"/>
            <a:ext cx="4685064" cy="1761060"/>
          </a:xfrm>
          <a:prstGeom prst="rect">
            <a:avLst/>
          </a:prstGeom>
        </p:spPr>
        <p:txBody>
          <a:bodyPr wrap="square">
            <a:spAutoFit/>
          </a:bodyPr>
          <a:lstStyle/>
          <a:p>
            <a:pPr hangingPunct="0">
              <a:lnSpc>
                <a:spcPct val="110000"/>
              </a:lnSpc>
              <a:defRPr/>
            </a:pPr>
            <a:r>
              <a:rPr lang="en-US" b="1" kern="0" dirty="0">
                <a:solidFill>
                  <a:srgbClr val="000000"/>
                </a:solidFill>
                <a:latin typeface="Arial Nova Cond" panose="020B0506020202020204" pitchFamily="34" charset="0"/>
                <a:sym typeface="Calibri"/>
              </a:rPr>
              <a:t>Now being seen in primary cardiologist’s office</a:t>
            </a:r>
            <a:r>
              <a:rPr lang="en-US" kern="0" dirty="0">
                <a:solidFill>
                  <a:srgbClr val="000000"/>
                </a:solidFill>
                <a:latin typeface="Arial Nova Cond" panose="020B0506020202020204" pitchFamily="34" charset="0"/>
                <a:sym typeface="Calibri"/>
              </a:rPr>
              <a:t>:</a:t>
            </a:r>
          </a:p>
          <a:p>
            <a:pPr marL="285750" indent="-285750" hangingPunct="0">
              <a:lnSpc>
                <a:spcPct val="110000"/>
              </a:lnSpc>
              <a:buFont typeface="Arial" panose="020B0604020202020204" pitchFamily="34" charset="0"/>
              <a:buChar char="•"/>
              <a:defRPr/>
            </a:pPr>
            <a:r>
              <a:rPr kumimoji="0" lang="en-US" sz="1600" b="0" i="0" u="none" strike="noStrike" kern="0" cap="none" spc="0" normalizeH="0" baseline="0" noProof="0" dirty="0">
                <a:ln>
                  <a:noFill/>
                </a:ln>
                <a:solidFill>
                  <a:srgbClr val="000000"/>
                </a:solidFill>
                <a:effectLst/>
                <a:uLnTx/>
                <a:uFillTx/>
                <a:latin typeface="Arial Nova Cond" panose="020B0506020202020204" pitchFamily="34" charset="0"/>
                <a:ea typeface="+mj-ea"/>
                <a:cs typeface="+mj-cs"/>
                <a:sym typeface="Calibri"/>
              </a:rPr>
              <a:t>SOB </a:t>
            </a:r>
            <a:r>
              <a:rPr lang="en-US" sz="1600" kern="0" dirty="0">
                <a:solidFill>
                  <a:srgbClr val="000000"/>
                </a:solidFill>
                <a:latin typeface="Arial Nova Cond" panose="020B0506020202020204" pitchFamily="34" charset="0"/>
                <a:ea typeface="+mj-ea"/>
                <a:cs typeface="+mj-cs"/>
                <a:sym typeface="Calibri"/>
              </a:rPr>
              <a:t>stable</a:t>
            </a:r>
          </a:p>
          <a:p>
            <a:pPr marL="285750" indent="-285750" hangingPunct="0">
              <a:lnSpc>
                <a:spcPct val="110000"/>
              </a:lnSpc>
              <a:buFont typeface="Arial" panose="020B0604020202020204" pitchFamily="34" charset="0"/>
              <a:buChar char="•"/>
              <a:defRPr/>
            </a:pPr>
            <a:r>
              <a:rPr lang="en-US" sz="1600" kern="0" dirty="0">
                <a:solidFill>
                  <a:srgbClr val="000000"/>
                </a:solidFill>
                <a:latin typeface="Arial Nova Cond" panose="020B0506020202020204" pitchFamily="34" charset="0"/>
                <a:ea typeface="+mj-ea"/>
                <a:cs typeface="+mj-cs"/>
                <a:sym typeface="Calibri"/>
              </a:rPr>
              <a:t>Light headed with postural changes</a:t>
            </a:r>
          </a:p>
          <a:p>
            <a:pPr marL="285750" indent="-285750" hangingPunct="0">
              <a:lnSpc>
                <a:spcPct val="110000"/>
              </a:lnSpc>
              <a:buFont typeface="Arial" panose="020B0604020202020204" pitchFamily="34" charset="0"/>
              <a:buChar char="•"/>
              <a:defRPr/>
            </a:pPr>
            <a:r>
              <a:rPr kumimoji="0" lang="en-US" sz="1600" b="0" i="0" u="none" strike="noStrike" kern="0" cap="none" spc="0" normalizeH="0" baseline="0" noProof="0" dirty="0">
                <a:ln>
                  <a:noFill/>
                </a:ln>
                <a:solidFill>
                  <a:srgbClr val="000000"/>
                </a:solidFill>
                <a:effectLst/>
                <a:uLnTx/>
                <a:uFillTx/>
                <a:latin typeface="Arial Nova Cond" panose="020B0506020202020204" pitchFamily="34" charset="0"/>
                <a:ea typeface="+mj-ea"/>
                <a:cs typeface="+mj-cs"/>
                <a:sym typeface="Calibri"/>
              </a:rPr>
              <a:t>HR 81 bpm, BP 102/80 (no</a:t>
            </a:r>
            <a:r>
              <a:rPr kumimoji="0" lang="en-US" sz="1600" b="0" i="0" u="none" strike="noStrike" kern="0" cap="none" spc="0" normalizeH="0" noProof="0" dirty="0">
                <a:ln>
                  <a:noFill/>
                </a:ln>
                <a:solidFill>
                  <a:srgbClr val="000000"/>
                </a:solidFill>
                <a:effectLst/>
                <a:uLnTx/>
                <a:uFillTx/>
                <a:latin typeface="Arial Nova Cond" panose="020B0506020202020204" pitchFamily="34" charset="0"/>
                <a:ea typeface="+mj-ea"/>
                <a:cs typeface="+mj-cs"/>
                <a:sym typeface="Calibri"/>
              </a:rPr>
              <a:t> </a:t>
            </a:r>
            <a:r>
              <a:rPr kumimoji="0" lang="en-US" sz="1600" b="0" i="0" u="none" strike="noStrike" kern="0" cap="none" spc="0" normalizeH="0" noProof="0" dirty="0" err="1">
                <a:ln>
                  <a:noFill/>
                </a:ln>
                <a:solidFill>
                  <a:srgbClr val="000000"/>
                </a:solidFill>
                <a:effectLst/>
                <a:uLnTx/>
                <a:uFillTx/>
                <a:latin typeface="Arial Nova Cond" panose="020B0506020202020204" pitchFamily="34" charset="0"/>
                <a:ea typeface="+mj-ea"/>
                <a:cs typeface="+mj-cs"/>
                <a:sym typeface="Calibri"/>
              </a:rPr>
              <a:t>postura</a:t>
            </a:r>
            <a:r>
              <a:rPr lang="en-US" sz="1600" kern="0" dirty="0">
                <a:solidFill>
                  <a:srgbClr val="000000"/>
                </a:solidFill>
                <a:latin typeface="Arial Nova Cond" panose="020B0506020202020204" pitchFamily="34" charset="0"/>
                <a:ea typeface="+mj-ea"/>
                <a:cs typeface="+mj-cs"/>
                <a:sym typeface="Calibri"/>
              </a:rPr>
              <a:t>l drop)</a:t>
            </a:r>
            <a:endParaRPr kumimoji="0" lang="en-US" sz="1600" b="0" i="0" u="none" strike="noStrike" kern="0" cap="none" spc="0" normalizeH="0" baseline="0" noProof="0" dirty="0">
              <a:ln>
                <a:noFill/>
              </a:ln>
              <a:solidFill>
                <a:srgbClr val="000000"/>
              </a:solidFill>
              <a:effectLst/>
              <a:uLnTx/>
              <a:uFillTx/>
              <a:latin typeface="Arial Nova Cond" panose="020B0506020202020204" pitchFamily="34" charset="0"/>
              <a:ea typeface="+mj-ea"/>
              <a:cs typeface="+mj-cs"/>
              <a:sym typeface="Calibri"/>
            </a:endParaRPr>
          </a:p>
          <a:p>
            <a:pPr marL="285750" indent="-285750" hangingPunct="0">
              <a:lnSpc>
                <a:spcPct val="110000"/>
              </a:lnSpc>
              <a:buFont typeface="Arial" panose="020B0604020202020204" pitchFamily="34" charset="0"/>
              <a:buChar char="•"/>
              <a:defRPr/>
            </a:pPr>
            <a:r>
              <a:rPr kumimoji="0" lang="en-US" sz="1600" b="0" i="0" u="none" strike="noStrike" kern="0" cap="none" spc="0" normalizeH="0" baseline="0" noProof="0" dirty="0">
                <a:ln>
                  <a:noFill/>
                </a:ln>
                <a:solidFill>
                  <a:srgbClr val="000000"/>
                </a:solidFill>
                <a:effectLst/>
                <a:uLnTx/>
                <a:uFillTx/>
                <a:latin typeface="Arial Nova Cond" panose="020B0506020202020204" pitchFamily="34" charset="0"/>
                <a:ea typeface="+mj-ea"/>
                <a:cs typeface="+mj-cs"/>
                <a:sym typeface="Calibri"/>
              </a:rPr>
              <a:t>Euvolemic on exam with stable weights</a:t>
            </a:r>
          </a:p>
          <a:p>
            <a:pPr marL="285750" indent="-285750">
              <a:lnSpc>
                <a:spcPct val="110000"/>
              </a:lnSpc>
              <a:buFont typeface="Arial" panose="020B0604020202020204" pitchFamily="34" charset="0"/>
              <a:buChar char="•"/>
            </a:pPr>
            <a:endParaRPr lang="en-US" dirty="0">
              <a:latin typeface="Arial Nova Cond" panose="020B0506020202020204" pitchFamily="34" charset="0"/>
            </a:endParaRPr>
          </a:p>
        </p:txBody>
      </p:sp>
      <p:sp>
        <p:nvSpPr>
          <p:cNvPr id="11" name="Rectangle: Rounded Corners 10">
            <a:extLst>
              <a:ext uri="{FF2B5EF4-FFF2-40B4-BE49-F238E27FC236}">
                <a16:creationId xmlns:a16="http://schemas.microsoft.com/office/drawing/2014/main" id="{148C1E19-36C0-40C0-9528-1DD32A87ED2C}"/>
              </a:ext>
            </a:extLst>
          </p:cNvPr>
          <p:cNvSpPr/>
          <p:nvPr/>
        </p:nvSpPr>
        <p:spPr>
          <a:xfrm>
            <a:off x="6294179" y="2780928"/>
            <a:ext cx="5202420" cy="2499238"/>
          </a:xfrm>
          <a:prstGeom prst="roundRect">
            <a:avLst/>
          </a:prstGeom>
          <a:noFill/>
          <a:ln w="28575">
            <a:solidFill>
              <a:srgbClr val="F33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2253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DEC634-56A1-49DC-B25E-4930B1882A93}"/>
              </a:ext>
            </a:extLst>
          </p:cNvPr>
          <p:cNvPicPr>
            <a:picLocks noChangeAspect="1"/>
          </p:cNvPicPr>
          <p:nvPr/>
        </p:nvPicPr>
        <p:blipFill>
          <a:blip r:embed="rId3"/>
          <a:stretch>
            <a:fillRect/>
          </a:stretch>
        </p:blipFill>
        <p:spPr>
          <a:xfrm>
            <a:off x="508000" y="38100"/>
            <a:ext cx="11163300" cy="6487244"/>
          </a:xfrm>
          <a:prstGeom prst="rect">
            <a:avLst/>
          </a:prstGeom>
        </p:spPr>
      </p:pic>
      <p:sp>
        <p:nvSpPr>
          <p:cNvPr id="7" name="Oval 6">
            <a:extLst>
              <a:ext uri="{FF2B5EF4-FFF2-40B4-BE49-F238E27FC236}">
                <a16:creationId xmlns:a16="http://schemas.microsoft.com/office/drawing/2014/main" id="{BC62CF1D-4465-42AB-BCB7-7CDC9027A74E}"/>
              </a:ext>
            </a:extLst>
          </p:cNvPr>
          <p:cNvSpPr/>
          <p:nvPr/>
        </p:nvSpPr>
        <p:spPr>
          <a:xfrm>
            <a:off x="2279576" y="2924944"/>
            <a:ext cx="1836416" cy="2516533"/>
          </a:xfrm>
          <a:prstGeom prst="ellipse">
            <a:avLst/>
          </a:prstGeom>
          <a:noFill/>
          <a:ln w="38100" cap="flat" cmpd="sng" algn="ctr">
            <a:solidFill>
              <a:srgbClr val="E51D2A"/>
            </a:solidFill>
            <a:prstDash val="solid"/>
            <a:miter lim="800000"/>
          </a:ln>
          <a:effectLst>
            <a:glow rad="101600">
              <a:schemeClr val="bg1">
                <a:alpha val="6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12700" cmpd="sng">
                <a:solidFill>
                  <a:srgbClr val="000000"/>
                </a:solidFill>
              </a:ln>
              <a:solidFill>
                <a:srgbClr val="FFFFFF"/>
              </a:solidFill>
              <a:effectLst/>
              <a:uLnTx/>
              <a:uFillTx/>
              <a:latin typeface="Arial"/>
              <a:ea typeface="+mn-ea"/>
              <a:cs typeface="+mn-cs"/>
            </a:endParaRPr>
          </a:p>
        </p:txBody>
      </p:sp>
      <p:sp>
        <p:nvSpPr>
          <p:cNvPr id="8" name="Oval 7">
            <a:extLst>
              <a:ext uri="{FF2B5EF4-FFF2-40B4-BE49-F238E27FC236}">
                <a16:creationId xmlns:a16="http://schemas.microsoft.com/office/drawing/2014/main" id="{4E05C359-41EE-426E-9825-8738918EA7AD}"/>
              </a:ext>
            </a:extLst>
          </p:cNvPr>
          <p:cNvSpPr/>
          <p:nvPr/>
        </p:nvSpPr>
        <p:spPr>
          <a:xfrm>
            <a:off x="4185648" y="2924944"/>
            <a:ext cx="1836416" cy="2520281"/>
          </a:xfrm>
          <a:prstGeom prst="ellipse">
            <a:avLst/>
          </a:prstGeom>
          <a:noFill/>
          <a:ln w="38100" cap="flat" cmpd="sng" algn="ctr">
            <a:solidFill>
              <a:srgbClr val="E51D2A"/>
            </a:solidFill>
            <a:prstDash val="solid"/>
            <a:miter lim="800000"/>
          </a:ln>
          <a:effectLst>
            <a:glow rad="101600">
              <a:schemeClr val="bg1">
                <a:alpha val="6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12700" cmpd="sng">
                <a:solidFill>
                  <a:srgbClr val="000000"/>
                </a:solid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641954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6A889-D9E6-4578-ACBF-FE7BF4C2D47F}"/>
              </a:ext>
            </a:extLst>
          </p:cNvPr>
          <p:cNvSpPr>
            <a:spLocks noGrp="1"/>
          </p:cNvSpPr>
          <p:nvPr>
            <p:ph type="title"/>
          </p:nvPr>
        </p:nvSpPr>
        <p:spPr/>
        <p:txBody>
          <a:bodyPr>
            <a:normAutofit fontScale="90000"/>
          </a:bodyPr>
          <a:lstStyle/>
          <a:p>
            <a:r>
              <a:rPr lang="en-US" dirty="0"/>
              <a:t>Clinical factors for consideration with individualized therapies</a:t>
            </a:r>
          </a:p>
        </p:txBody>
      </p:sp>
      <p:graphicFrame>
        <p:nvGraphicFramePr>
          <p:cNvPr id="6" name="Content Placeholder 3">
            <a:extLst>
              <a:ext uri="{FF2B5EF4-FFF2-40B4-BE49-F238E27FC236}">
                <a16:creationId xmlns:a16="http://schemas.microsoft.com/office/drawing/2014/main" id="{656F3562-F10E-40F3-8DA1-10DA4C300FD1}"/>
              </a:ext>
            </a:extLst>
          </p:cNvPr>
          <p:cNvGraphicFramePr>
            <a:graphicFrameLocks/>
          </p:cNvGraphicFramePr>
          <p:nvPr>
            <p:extLst>
              <p:ext uri="{D42A27DB-BD31-4B8C-83A1-F6EECF244321}">
                <p14:modId xmlns:p14="http://schemas.microsoft.com/office/powerpoint/2010/main" val="1555665396"/>
              </p:ext>
            </p:extLst>
          </p:nvPr>
        </p:nvGraphicFramePr>
        <p:xfrm>
          <a:off x="263352" y="1495378"/>
          <a:ext cx="11737303" cy="4767418"/>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3191285">
                  <a:extLst>
                    <a:ext uri="{9D8B030D-6E8A-4147-A177-3AD203B41FA5}">
                      <a16:colId xmlns:a16="http://schemas.microsoft.com/office/drawing/2014/main" val="2197184928"/>
                    </a:ext>
                  </a:extLst>
                </a:gridCol>
                <a:gridCol w="3289434">
                  <a:extLst>
                    <a:ext uri="{9D8B030D-6E8A-4147-A177-3AD203B41FA5}">
                      <a16:colId xmlns:a16="http://schemas.microsoft.com/office/drawing/2014/main" val="3259316044"/>
                    </a:ext>
                  </a:extLst>
                </a:gridCol>
              </a:tblGrid>
              <a:tr h="683098">
                <a:tc>
                  <a:txBody>
                    <a:bodyPr/>
                    <a:lstStyle/>
                    <a:p>
                      <a:r>
                        <a:rPr lang="en-US" dirty="0"/>
                        <a:t>Drug</a:t>
                      </a:r>
                    </a:p>
                  </a:txBody>
                  <a:tcPr marL="116840" marR="116840">
                    <a:solidFill>
                      <a:srgbClr val="FF0000"/>
                    </a:solidFill>
                  </a:tcPr>
                </a:tc>
                <a:tc>
                  <a:txBody>
                    <a:bodyPr/>
                    <a:lstStyle/>
                    <a:p>
                      <a:r>
                        <a:rPr lang="en-US" dirty="0"/>
                        <a:t>Main Indication</a:t>
                      </a:r>
                    </a:p>
                  </a:txBody>
                  <a:tcPr marL="116840" marR="116840">
                    <a:solidFill>
                      <a:srgbClr val="FF0000"/>
                    </a:solidFill>
                  </a:tcPr>
                </a:tc>
                <a:tc>
                  <a:txBody>
                    <a:bodyPr/>
                    <a:lstStyle/>
                    <a:p>
                      <a:r>
                        <a:rPr lang="en-US" dirty="0"/>
                        <a:t>Heart Rate and Blood Pressure</a:t>
                      </a:r>
                    </a:p>
                  </a:txBody>
                  <a:tcPr marL="116840" marR="116840">
                    <a:solidFill>
                      <a:srgbClr val="FF0000"/>
                    </a:solidFill>
                  </a:tcPr>
                </a:tc>
                <a:tc>
                  <a:txBody>
                    <a:bodyPr/>
                    <a:lstStyle/>
                    <a:p>
                      <a:r>
                        <a:rPr lang="en-US" dirty="0"/>
                        <a:t>Renal Function</a:t>
                      </a:r>
                    </a:p>
                  </a:txBody>
                  <a:tcPr marL="116840" marR="116840">
                    <a:solidFill>
                      <a:srgbClr val="FF0000"/>
                    </a:solidFill>
                  </a:tcPr>
                </a:tc>
                <a:tc>
                  <a:txBody>
                    <a:bodyPr/>
                    <a:lstStyle/>
                    <a:p>
                      <a:r>
                        <a:rPr lang="en-US" dirty="0"/>
                        <a:t>Notes</a:t>
                      </a:r>
                    </a:p>
                  </a:txBody>
                  <a:tcPr marL="116840" marR="116840">
                    <a:solidFill>
                      <a:srgbClr val="FF0000"/>
                    </a:solidFill>
                  </a:tcPr>
                </a:tc>
                <a:extLst>
                  <a:ext uri="{0D108BD9-81ED-4DB2-BD59-A6C34878D82A}">
                    <a16:rowId xmlns:a16="http://schemas.microsoft.com/office/drawing/2014/main" val="10000"/>
                  </a:ext>
                </a:extLst>
              </a:tr>
              <a:tr h="1561366">
                <a:tc>
                  <a:txBody>
                    <a:bodyPr/>
                    <a:lstStyle/>
                    <a:p>
                      <a:r>
                        <a:rPr lang="en-US" b="1" dirty="0">
                          <a:latin typeface="Arial Nova Cond" panose="020B0506020202020204" pitchFamily="34" charset="0"/>
                        </a:rPr>
                        <a:t>Ivabradine</a:t>
                      </a:r>
                    </a:p>
                  </a:txBody>
                  <a:tcPr marL="116840" marR="116840">
                    <a:solidFill>
                      <a:schemeClr val="bg1">
                        <a:lumMod val="95000"/>
                      </a:schemeClr>
                    </a:solidFill>
                  </a:tcPr>
                </a:tc>
                <a:tc>
                  <a:txBody>
                    <a:bodyPr/>
                    <a:lstStyle/>
                    <a:p>
                      <a:pPr marL="165100" indent="-165100">
                        <a:buFont typeface="Arial" panose="020B0604020202020204" pitchFamily="34" charset="0"/>
                        <a:buChar char="•"/>
                      </a:pPr>
                      <a:r>
                        <a:rPr lang="en-US" sz="1600" dirty="0">
                          <a:latin typeface="Arial Nova Cond" panose="020B0506020202020204" pitchFamily="34" charset="0"/>
                        </a:rPr>
                        <a:t>Sinus rhythm</a:t>
                      </a:r>
                    </a:p>
                    <a:p>
                      <a:pPr marL="165100" indent="-165100">
                        <a:buFont typeface="Arial" panose="020B0604020202020204" pitchFamily="34" charset="0"/>
                        <a:buChar char="•"/>
                      </a:pPr>
                      <a:r>
                        <a:rPr lang="en-US" sz="1600" i="0" dirty="0">
                          <a:latin typeface="Arial Nova Cond" panose="020B0506020202020204" pitchFamily="34" charset="0"/>
                        </a:rPr>
                        <a:t>HR </a:t>
                      </a:r>
                      <a:r>
                        <a:rPr lang="en-US" sz="1600" i="0" dirty="0">
                          <a:latin typeface="Arial Nova Cond" panose="020B0506020202020204" pitchFamily="34" charset="0"/>
                          <a:cs typeface="Calibri" panose="020F0502020204030204" pitchFamily="34" charset="0"/>
                        </a:rPr>
                        <a:t>≥70 bpm despite beta-blocker optimization</a:t>
                      </a:r>
                      <a:endParaRPr lang="en-US" sz="1600" i="0" dirty="0">
                        <a:latin typeface="Arial Nova Cond" panose="020B0506020202020204" pitchFamily="34" charset="0"/>
                      </a:endParaRPr>
                    </a:p>
                  </a:txBody>
                  <a:tcPr marL="116840" marR="116840">
                    <a:solidFill>
                      <a:schemeClr val="bg1">
                        <a:lumMod val="95000"/>
                      </a:schemeClr>
                    </a:solidFill>
                  </a:tcPr>
                </a:tc>
                <a:tc>
                  <a:txBody>
                    <a:bodyPr/>
                    <a:lstStyle/>
                    <a:p>
                      <a:pPr marL="171450" indent="-171450" algn="l">
                        <a:buFont typeface="Arial"/>
                        <a:buChar char="•"/>
                      </a:pPr>
                      <a:r>
                        <a:rPr lang="en-US" sz="1600" i="0" kern="1200" dirty="0">
                          <a:solidFill>
                            <a:schemeClr val="dk1"/>
                          </a:solidFill>
                          <a:latin typeface="Arial Nova Cond" panose="020B0506020202020204" pitchFamily="34" charset="0"/>
                          <a:ea typeface="+mn-ea"/>
                          <a:cs typeface="Calibri" panose="020F0502020204030204" pitchFamily="34" charset="0"/>
                        </a:rPr>
                        <a:t>Minimum effect on blood pressure</a:t>
                      </a:r>
                    </a:p>
                    <a:p>
                      <a:pPr marL="171450" indent="-171450" algn="l">
                        <a:buFont typeface="Arial"/>
                        <a:buChar char="•"/>
                      </a:pPr>
                      <a:r>
                        <a:rPr lang="en-US" sz="1600" i="0" kern="1200" dirty="0">
                          <a:solidFill>
                            <a:schemeClr val="dk1"/>
                          </a:solidFill>
                          <a:latin typeface="Arial Nova Cond" panose="020B0506020202020204" pitchFamily="34" charset="0"/>
                          <a:ea typeface="+mn-ea"/>
                          <a:cs typeface="Calibri" panose="020F0502020204030204" pitchFamily="34" charset="0"/>
                        </a:rPr>
                        <a:t>Contraindicated in bradycardia</a:t>
                      </a:r>
                    </a:p>
                  </a:txBody>
                  <a:tcPr>
                    <a:solidFill>
                      <a:schemeClr val="bg1">
                        <a:lumMod val="95000"/>
                      </a:schemeClr>
                    </a:solidFill>
                  </a:tcPr>
                </a:tc>
                <a:tc>
                  <a:txBody>
                    <a:bodyPr/>
                    <a:lstStyle/>
                    <a:p>
                      <a:pPr marL="171450" indent="-171450" algn="l">
                        <a:buFont typeface="Arial"/>
                        <a:buChar char="•"/>
                      </a:pPr>
                      <a:r>
                        <a:rPr lang="en-US" sz="1600" i="0" kern="1200" dirty="0">
                          <a:solidFill>
                            <a:schemeClr val="dk1"/>
                          </a:solidFill>
                          <a:latin typeface="Arial Nova Cond" panose="020B0506020202020204" pitchFamily="34" charset="0"/>
                          <a:ea typeface="+mn-ea"/>
                          <a:cs typeface="Calibri" panose="020F0502020204030204" pitchFamily="34" charset="0"/>
                        </a:rPr>
                        <a:t>Use in patients with severe renal dysfunction not well studied</a:t>
                      </a:r>
                    </a:p>
                    <a:p>
                      <a:pPr marL="171450" indent="-171450" algn="l">
                        <a:buFont typeface="Arial"/>
                        <a:buChar char="•"/>
                      </a:pPr>
                      <a:r>
                        <a:rPr lang="en-US" sz="1600" i="0" kern="1200" dirty="0">
                          <a:solidFill>
                            <a:schemeClr val="dk1"/>
                          </a:solidFill>
                          <a:latin typeface="Arial Nova Cond" panose="020B0506020202020204" pitchFamily="34" charset="0"/>
                          <a:ea typeface="+mn-ea"/>
                          <a:cs typeface="Calibri" panose="020F0502020204030204" pitchFamily="34" charset="0"/>
                        </a:rPr>
                        <a:t>No safety data for patients on dialysis or eGFR &lt;15mL/min/1.73m2</a:t>
                      </a:r>
                    </a:p>
                  </a:txBody>
                  <a:tcPr>
                    <a:solidFill>
                      <a:schemeClr val="bg1">
                        <a:lumMod val="95000"/>
                      </a:schemeClr>
                    </a:solidFill>
                  </a:tcPr>
                </a:tc>
                <a:tc>
                  <a:txBody>
                    <a:bodyPr/>
                    <a:lstStyle/>
                    <a:p>
                      <a:pPr marL="171450" indent="-171450" algn="l">
                        <a:buFont typeface="Arial"/>
                        <a:buChar char="•"/>
                      </a:pPr>
                      <a:r>
                        <a:rPr lang="en-US" sz="1600" i="0" kern="1200" dirty="0">
                          <a:solidFill>
                            <a:schemeClr val="dk1"/>
                          </a:solidFill>
                          <a:latin typeface="Arial Nova Cond" panose="020B0506020202020204" pitchFamily="34" charset="0"/>
                          <a:ea typeface="+mn-ea"/>
                          <a:cs typeface="Calibri" panose="020F0502020204030204" pitchFamily="34" charset="0"/>
                        </a:rPr>
                        <a:t>Subgroup with HR ≥ 77bpm most likely to benefit</a:t>
                      </a:r>
                    </a:p>
                    <a:p>
                      <a:pPr marL="171450" lvl="0" indent="-171450" fontAlgn="base">
                        <a:buFont typeface="Arial"/>
                        <a:buChar char="•"/>
                      </a:pPr>
                      <a:r>
                        <a:rPr lang="en-US" sz="1600" i="0" kern="1200" dirty="0">
                          <a:solidFill>
                            <a:schemeClr val="dk1"/>
                          </a:solidFill>
                          <a:latin typeface="Arial Nova Cond" panose="020B0506020202020204" pitchFamily="34" charset="0"/>
                          <a:ea typeface="+mn-ea"/>
                          <a:cs typeface="Calibri" panose="020F0502020204030204" pitchFamily="34" charset="0"/>
                        </a:rPr>
                        <a:t>Can be initiated in hospital prior to discharge once clinical stability has been achieved </a:t>
                      </a:r>
                    </a:p>
                    <a:p>
                      <a:pPr marL="171450" lvl="0" indent="-171450" fontAlgn="base">
                        <a:buFont typeface="Arial"/>
                        <a:buChar char="•"/>
                      </a:pPr>
                      <a:r>
                        <a:rPr lang="en-CA" sz="1600" i="0" kern="1200" dirty="0">
                          <a:solidFill>
                            <a:schemeClr val="dk1"/>
                          </a:solidFill>
                          <a:latin typeface="Arial Nova Cond" panose="020B0506020202020204" pitchFamily="34" charset="0"/>
                          <a:ea typeface="+mn-ea"/>
                          <a:cs typeface="Calibri" panose="020F0502020204030204" pitchFamily="34" charset="0"/>
                        </a:rPr>
                        <a:t>Potential side effects include visual disturbances (phosphenes) and bradycardia</a:t>
                      </a:r>
                    </a:p>
                  </a:txBody>
                  <a:tcPr anchor="ctr">
                    <a:solidFill>
                      <a:schemeClr val="bg1">
                        <a:lumMod val="95000"/>
                      </a:schemeClr>
                    </a:solidFill>
                  </a:tcPr>
                </a:tc>
                <a:extLst>
                  <a:ext uri="{0D108BD9-81ED-4DB2-BD59-A6C34878D82A}">
                    <a16:rowId xmlns:a16="http://schemas.microsoft.com/office/drawing/2014/main" val="10001"/>
                  </a:ext>
                </a:extLst>
              </a:tr>
              <a:tr h="1561366">
                <a:tc>
                  <a:txBody>
                    <a:bodyPr/>
                    <a:lstStyle/>
                    <a:p>
                      <a:r>
                        <a:rPr lang="en-US" b="1" dirty="0">
                          <a:latin typeface="Arial Nova Cond" panose="020B0506020202020204" pitchFamily="34" charset="0"/>
                        </a:rPr>
                        <a:t>Vericiguat</a:t>
                      </a:r>
                    </a:p>
                  </a:txBody>
                  <a:tcPr marL="116840" marR="116840">
                    <a:solidFill>
                      <a:schemeClr val="bg1"/>
                    </a:solidFill>
                  </a:tcPr>
                </a:tc>
                <a:tc>
                  <a:txBody>
                    <a:bodyPr/>
                    <a:lstStyle/>
                    <a:p>
                      <a:r>
                        <a:rPr lang="en-US" sz="1600" dirty="0">
                          <a:latin typeface="Arial Nova Cond" panose="020B0506020202020204" pitchFamily="34" charset="0"/>
                        </a:rPr>
                        <a:t>Worsening HF symptoms and/or HF hospitalization in prior 6 months</a:t>
                      </a:r>
                    </a:p>
                  </a:txBody>
                  <a:tcPr marL="116840" marR="116840">
                    <a:solidFill>
                      <a:schemeClr val="bg1"/>
                    </a:solidFill>
                  </a:tcPr>
                </a:tc>
                <a:tc>
                  <a:txBody>
                    <a:bodyPr/>
                    <a:lstStyle/>
                    <a:p>
                      <a:pPr marL="171450" indent="-171450" algn="l">
                        <a:buFont typeface="Arial"/>
                        <a:buChar char="•"/>
                      </a:pPr>
                      <a:r>
                        <a:rPr lang="en-US" sz="1600" i="0" kern="1200" dirty="0">
                          <a:solidFill>
                            <a:schemeClr val="dk1"/>
                          </a:solidFill>
                          <a:latin typeface="Arial Nova Cond" panose="020B0506020202020204" pitchFamily="34" charset="0"/>
                          <a:ea typeface="+mn-ea"/>
                          <a:cs typeface="Calibri" panose="020F0502020204030204" pitchFamily="34" charset="0"/>
                        </a:rPr>
                        <a:t>Avoid in patients with SBP &lt;100mmHg or symptomatic hypotension</a:t>
                      </a:r>
                    </a:p>
                    <a:p>
                      <a:pPr marL="171450" indent="-171450" algn="l">
                        <a:buFont typeface="Arial"/>
                        <a:buChar char="•"/>
                      </a:pPr>
                      <a:r>
                        <a:rPr lang="en-US" sz="1600" i="0" kern="1200" dirty="0">
                          <a:solidFill>
                            <a:schemeClr val="dk1"/>
                          </a:solidFill>
                          <a:latin typeface="Arial Nova Cond" panose="020B0506020202020204" pitchFamily="34" charset="0"/>
                          <a:ea typeface="+mn-ea"/>
                          <a:cs typeface="Calibri" panose="020F0502020204030204" pitchFamily="34" charset="0"/>
                        </a:rPr>
                        <a:t>Minimal effect on HR </a:t>
                      </a:r>
                    </a:p>
                  </a:txBody>
                  <a:tcPr anchor="ctr">
                    <a:solidFill>
                      <a:schemeClr val="bg1"/>
                    </a:solidFill>
                  </a:tcPr>
                </a:tc>
                <a:tc>
                  <a:txBody>
                    <a:bodyPr/>
                    <a:lstStyle/>
                    <a:p>
                      <a:pPr marL="171450" lvl="0" indent="-171450" fontAlgn="base">
                        <a:buFont typeface="Arial"/>
                        <a:buChar char="•"/>
                      </a:pPr>
                      <a:r>
                        <a:rPr lang="en-US" sz="1600" i="0" kern="1200" dirty="0">
                          <a:solidFill>
                            <a:schemeClr val="dk1"/>
                          </a:solidFill>
                          <a:latin typeface="Arial Nova Cond" panose="020B0506020202020204" pitchFamily="34" charset="0"/>
                          <a:ea typeface="+mn-ea"/>
                          <a:cs typeface="Calibri" panose="020F0502020204030204" pitchFamily="34" charset="0"/>
                        </a:rPr>
                        <a:t>No contraindication</a:t>
                      </a:r>
                    </a:p>
                    <a:p>
                      <a:pPr marL="171450" indent="-171450">
                        <a:buFont typeface="Arial"/>
                        <a:buChar char="•"/>
                      </a:pPr>
                      <a:r>
                        <a:rPr lang="en-US" sz="1600" i="0" kern="1200" dirty="0">
                          <a:solidFill>
                            <a:schemeClr val="dk1"/>
                          </a:solidFill>
                          <a:latin typeface="Arial Nova Cond" panose="020B0506020202020204" pitchFamily="34" charset="0"/>
                          <a:ea typeface="+mn-ea"/>
                          <a:cs typeface="Calibri" panose="020F0502020204030204" pitchFamily="34" charset="0"/>
                        </a:rPr>
                        <a:t>No safety data for patient on dialysis or eGFR &lt;15mL/min/1.73 m2</a:t>
                      </a:r>
                      <a:r>
                        <a:rPr lang="en-CA" sz="1600" i="0" kern="1200" dirty="0">
                          <a:solidFill>
                            <a:schemeClr val="dk1"/>
                          </a:solidFill>
                          <a:latin typeface="Arial Nova Cond" panose="020B0506020202020204" pitchFamily="34" charset="0"/>
                          <a:ea typeface="+mn-ea"/>
                          <a:cs typeface="Calibri" panose="020F0502020204030204" pitchFamily="34" charset="0"/>
                        </a:rPr>
                        <a:t> </a:t>
                      </a:r>
                      <a:endParaRPr lang="en-US" sz="1600" i="0" kern="1200" dirty="0">
                        <a:solidFill>
                          <a:schemeClr val="dk1"/>
                        </a:solidFill>
                        <a:latin typeface="Arial Nova Cond" panose="020B0506020202020204" pitchFamily="34" charset="0"/>
                        <a:ea typeface="+mn-ea"/>
                        <a:cs typeface="Calibri" panose="020F0502020204030204" pitchFamily="34" charset="0"/>
                      </a:endParaRPr>
                    </a:p>
                  </a:txBody>
                  <a:tcPr>
                    <a:solidFill>
                      <a:schemeClr val="bg1"/>
                    </a:solidFill>
                  </a:tcPr>
                </a:tc>
                <a:tc>
                  <a:txBody>
                    <a:bodyPr/>
                    <a:lstStyle/>
                    <a:p>
                      <a:pPr marL="171450" lvl="0" indent="-171450" fontAlgn="base">
                        <a:buFont typeface="Arial"/>
                        <a:buChar char="•"/>
                      </a:pPr>
                      <a:r>
                        <a:rPr lang="en-US" sz="1600" i="0" kern="1200" dirty="0">
                          <a:solidFill>
                            <a:schemeClr val="dk1"/>
                          </a:solidFill>
                          <a:latin typeface="Arial Nova Cond" panose="020B0506020202020204" pitchFamily="34" charset="0"/>
                          <a:ea typeface="+mn-ea"/>
                          <a:cs typeface="Calibri" panose="020F0502020204030204" pitchFamily="34" charset="0"/>
                        </a:rPr>
                        <a:t>Should not be combined with nitrate therapy</a:t>
                      </a:r>
                    </a:p>
                    <a:p>
                      <a:pPr marL="171450" indent="-171450">
                        <a:buFont typeface="Arial"/>
                        <a:buChar char="•"/>
                      </a:pPr>
                      <a:r>
                        <a:rPr lang="en-US" sz="1600" i="0" kern="1200" dirty="0">
                          <a:solidFill>
                            <a:schemeClr val="dk1"/>
                          </a:solidFill>
                          <a:latin typeface="Arial Nova Cond" panose="020B0506020202020204" pitchFamily="34" charset="0"/>
                          <a:ea typeface="+mn-ea"/>
                          <a:cs typeface="Calibri" panose="020F0502020204030204" pitchFamily="34" charset="0"/>
                        </a:rPr>
                        <a:t>Patients with very high NT-proBNP levels (&gt;8000pg/mL) unlikely to benefit</a:t>
                      </a:r>
                      <a:r>
                        <a:rPr lang="en-CA" sz="1600" i="0" kern="1200" dirty="0">
                          <a:solidFill>
                            <a:schemeClr val="dk1"/>
                          </a:solidFill>
                          <a:latin typeface="Arial Nova Cond" panose="020B0506020202020204" pitchFamily="34" charset="0"/>
                          <a:ea typeface="+mn-ea"/>
                          <a:cs typeface="Calibri" panose="020F0502020204030204" pitchFamily="34" charset="0"/>
                        </a:rPr>
                        <a:t> </a:t>
                      </a:r>
                    </a:p>
                    <a:p>
                      <a:pPr marL="171450" indent="-171450">
                        <a:buFont typeface="Arial"/>
                        <a:buChar char="•"/>
                      </a:pPr>
                      <a:r>
                        <a:rPr lang="en-CA" sz="1600" i="0" kern="1200" dirty="0">
                          <a:solidFill>
                            <a:schemeClr val="dk1"/>
                          </a:solidFill>
                          <a:latin typeface="Arial Nova Cond" panose="020B0506020202020204" pitchFamily="34" charset="0"/>
                          <a:ea typeface="+mn-ea"/>
                          <a:cs typeface="Calibri" panose="020F0502020204030204" pitchFamily="34" charset="0"/>
                        </a:rPr>
                        <a:t>Potential side effects include symptomatic hypotension and anemia</a:t>
                      </a:r>
                      <a:endParaRPr lang="en-US" sz="1600" i="0" kern="1200" dirty="0">
                        <a:solidFill>
                          <a:schemeClr val="dk1"/>
                        </a:solidFill>
                        <a:latin typeface="Arial Nova Cond" panose="020B0506020202020204" pitchFamily="34" charset="0"/>
                        <a:ea typeface="+mn-ea"/>
                        <a:cs typeface="Calibri" panose="020F0502020204030204" pitchFamily="34" charset="0"/>
                      </a:endParaRPr>
                    </a:p>
                  </a:txBody>
                  <a:tcPr anchor="c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92685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4D28E-AE1E-4418-8DA8-C04FACDD1AA9}"/>
              </a:ext>
            </a:extLst>
          </p:cNvPr>
          <p:cNvSpPr>
            <a:spLocks noGrp="1"/>
          </p:cNvSpPr>
          <p:nvPr>
            <p:ph type="title"/>
          </p:nvPr>
        </p:nvSpPr>
        <p:spPr/>
        <p:txBody>
          <a:bodyPr/>
          <a:lstStyle/>
          <a:p>
            <a:r>
              <a:rPr lang="en-US" dirty="0"/>
              <a:t>VICTORIA trial</a:t>
            </a:r>
          </a:p>
        </p:txBody>
      </p:sp>
      <p:sp>
        <p:nvSpPr>
          <p:cNvPr id="3" name="Content Placeholder 2">
            <a:extLst>
              <a:ext uri="{FF2B5EF4-FFF2-40B4-BE49-F238E27FC236}">
                <a16:creationId xmlns:a16="http://schemas.microsoft.com/office/drawing/2014/main" id="{CE3F5527-A7A3-488E-BD31-CB371BEDB875}"/>
              </a:ext>
            </a:extLst>
          </p:cNvPr>
          <p:cNvSpPr>
            <a:spLocks noGrp="1"/>
          </p:cNvSpPr>
          <p:nvPr>
            <p:ph idx="1"/>
          </p:nvPr>
        </p:nvSpPr>
        <p:spPr/>
        <p:txBody>
          <a:bodyPr>
            <a:normAutofit/>
          </a:bodyPr>
          <a:lstStyle/>
          <a:p>
            <a:pPr>
              <a:spcAft>
                <a:spcPts val="1600"/>
              </a:spcAft>
            </a:pPr>
            <a:r>
              <a:rPr lang="en-US" dirty="0"/>
              <a:t>To assess whether vericiguat reduces the primary composite outcome of cardiovascular (CV) death or first HF hospitalization</a:t>
            </a:r>
          </a:p>
          <a:p>
            <a:r>
              <a:rPr lang="en-US" dirty="0"/>
              <a:t>Secondary outcomes were:</a:t>
            </a:r>
          </a:p>
          <a:p>
            <a:pPr lvl="1"/>
            <a:r>
              <a:rPr lang="en-US" dirty="0"/>
              <a:t>Components of the primary composite endpoint  </a:t>
            </a:r>
          </a:p>
          <a:p>
            <a:pPr lvl="1"/>
            <a:r>
              <a:rPr lang="en-US" dirty="0"/>
              <a:t>Total HF hospitalizations; first and recurrent  </a:t>
            </a:r>
          </a:p>
          <a:p>
            <a:pPr lvl="1"/>
            <a:r>
              <a:rPr lang="en-US" dirty="0"/>
              <a:t>Composite of all-cause mortality or first HF hospitalization  </a:t>
            </a:r>
          </a:p>
          <a:p>
            <a:pPr lvl="1">
              <a:spcAft>
                <a:spcPts val="1600"/>
              </a:spcAft>
            </a:pPr>
            <a:r>
              <a:rPr lang="en-US" dirty="0"/>
              <a:t>All-cause mortality  </a:t>
            </a:r>
          </a:p>
          <a:p>
            <a:r>
              <a:rPr lang="en-US" dirty="0"/>
              <a:t>To evaluate the safety and tolerability of vericiguat in this high-risk population with HF with reduced EF (</a:t>
            </a:r>
            <a:r>
              <a:rPr lang="en-US" dirty="0" err="1"/>
              <a:t>HFrEF</a:t>
            </a:r>
            <a:r>
              <a:rPr lang="en-US" dirty="0"/>
              <a:t>)</a:t>
            </a:r>
          </a:p>
        </p:txBody>
      </p:sp>
      <p:sp>
        <p:nvSpPr>
          <p:cNvPr id="5" name="TextBox 4">
            <a:extLst>
              <a:ext uri="{FF2B5EF4-FFF2-40B4-BE49-F238E27FC236}">
                <a16:creationId xmlns:a16="http://schemas.microsoft.com/office/drawing/2014/main" id="{4DE735AC-D6BD-4C35-8696-1A19633C62B8}"/>
              </a:ext>
            </a:extLst>
          </p:cNvPr>
          <p:cNvSpPr txBox="1"/>
          <p:nvPr/>
        </p:nvSpPr>
        <p:spPr>
          <a:xfrm>
            <a:off x="695400" y="5929535"/>
            <a:ext cx="5631323" cy="307777"/>
          </a:xfrm>
          <a:prstGeom prst="rect">
            <a:avLst/>
          </a:prstGeom>
          <a:noFill/>
        </p:spPr>
        <p:txBody>
          <a:bodyPr wrap="square" rtlCol="0">
            <a:spAutoFit/>
          </a:bodyPr>
          <a:lstStyle/>
          <a:p>
            <a:r>
              <a:rPr lang="da-DK" sz="1400" dirty="0">
                <a:latin typeface="Arial Nova Cond" panose="020B0506020202020204" pitchFamily="34" charset="0"/>
              </a:rPr>
              <a:t>Armstrong et al. NEJM 2020, doi: 10.1056/NEJMoa1915928</a:t>
            </a:r>
          </a:p>
        </p:txBody>
      </p:sp>
    </p:spTree>
    <p:extLst>
      <p:ext uri="{BB962C8B-B14F-4D97-AF65-F5344CB8AC3E}">
        <p14:creationId xmlns:p14="http://schemas.microsoft.com/office/powerpoint/2010/main" val="8300089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21718-68B2-4596-B6C8-8CA317C72080}"/>
              </a:ext>
            </a:extLst>
          </p:cNvPr>
          <p:cNvSpPr>
            <a:spLocks noGrp="1"/>
          </p:cNvSpPr>
          <p:nvPr>
            <p:ph type="title"/>
          </p:nvPr>
        </p:nvSpPr>
        <p:spPr/>
        <p:txBody>
          <a:bodyPr>
            <a:normAutofit fontScale="90000"/>
          </a:bodyPr>
          <a:lstStyle/>
          <a:p>
            <a:r>
              <a:rPr lang="en-US" dirty="0"/>
              <a:t>Hospitalization remains a major risk factor for adverse events</a:t>
            </a:r>
          </a:p>
        </p:txBody>
      </p:sp>
      <p:sp>
        <p:nvSpPr>
          <p:cNvPr id="4" name="TextBox 3">
            <a:extLst>
              <a:ext uri="{FF2B5EF4-FFF2-40B4-BE49-F238E27FC236}">
                <a16:creationId xmlns:a16="http://schemas.microsoft.com/office/drawing/2014/main" id="{27E6E494-FCAD-4883-8F1D-A108A3E40BC1}"/>
              </a:ext>
            </a:extLst>
          </p:cNvPr>
          <p:cNvSpPr txBox="1"/>
          <p:nvPr/>
        </p:nvSpPr>
        <p:spPr>
          <a:xfrm>
            <a:off x="7008333" y="2146619"/>
            <a:ext cx="4154155" cy="898708"/>
          </a:xfrm>
          <a:prstGeom prst="rect">
            <a:avLst/>
          </a:prstGeom>
          <a:solidFill>
            <a:schemeClr val="accent2"/>
          </a:solidFill>
          <a:ln w="19050">
            <a:solidFill>
              <a:schemeClr val="bg1"/>
            </a:solidFill>
          </a:ln>
          <a:effectLst>
            <a:outerShdw blurRad="39624" dist="20320" dir="5400000" algn="tl" rotWithShape="0">
              <a:prstClr val="black">
                <a:alpha val="20000"/>
              </a:prstClr>
            </a:outerShdw>
          </a:effectLst>
        </p:spPr>
        <p:txBody>
          <a:bodyPr wrap="square" lIns="243834" tIns="243834" rIns="243834" bIns="243834" rtlCol="0">
            <a:spAutoFit/>
          </a:bodyPr>
          <a:lstStyle>
            <a:defPPr>
              <a:defRPr lang="en-US"/>
            </a:defPPr>
            <a:lvl1pPr algn="ctr">
              <a:lnSpc>
                <a:spcPct val="90000"/>
              </a:lnSpc>
              <a:spcBef>
                <a:spcPts val="300"/>
              </a:spcBef>
              <a:defRPr sz="2400" b="1" i="1">
                <a:solidFill>
                  <a:schemeClr val="bg1"/>
                </a:solidFill>
              </a:defRPr>
            </a:lvl1pPr>
          </a:lstStyle>
          <a:p>
            <a:r>
              <a:rPr lang="en-US" sz="2900" dirty="0">
                <a:latin typeface="Arial Nova Cond" panose="020B0506020202020204" pitchFamily="34" charset="0"/>
              </a:rPr>
              <a:t>“Worsening event”</a:t>
            </a:r>
          </a:p>
        </p:txBody>
      </p:sp>
      <p:sp>
        <p:nvSpPr>
          <p:cNvPr id="5" name="TextBox 4">
            <a:extLst>
              <a:ext uri="{FF2B5EF4-FFF2-40B4-BE49-F238E27FC236}">
                <a16:creationId xmlns:a16="http://schemas.microsoft.com/office/drawing/2014/main" id="{35805C09-3665-4FD8-AE35-B4108B377732}"/>
              </a:ext>
            </a:extLst>
          </p:cNvPr>
          <p:cNvSpPr txBox="1"/>
          <p:nvPr/>
        </p:nvSpPr>
        <p:spPr>
          <a:xfrm>
            <a:off x="927648" y="2145402"/>
            <a:ext cx="4154152" cy="898708"/>
          </a:xfrm>
          <a:prstGeom prst="rect">
            <a:avLst/>
          </a:prstGeom>
          <a:solidFill>
            <a:srgbClr val="C0504D"/>
          </a:solidFill>
          <a:ln w="19050">
            <a:solidFill>
              <a:schemeClr val="bg1"/>
            </a:solidFill>
          </a:ln>
          <a:effectLst>
            <a:outerShdw blurRad="39624" dist="20320" dir="5400000" algn="tl" rotWithShape="0">
              <a:prstClr val="black">
                <a:alpha val="20000"/>
              </a:prstClr>
            </a:outerShdw>
          </a:effectLst>
        </p:spPr>
        <p:txBody>
          <a:bodyPr wrap="square" lIns="243834" tIns="243834" rIns="243834" bIns="243834" rtlCol="0">
            <a:spAutoFit/>
          </a:bodyPr>
          <a:lstStyle>
            <a:defPPr>
              <a:defRPr lang="en-US"/>
            </a:defPPr>
            <a:lvl1pPr algn="ctr">
              <a:lnSpc>
                <a:spcPct val="90000"/>
              </a:lnSpc>
              <a:spcBef>
                <a:spcPts val="300"/>
              </a:spcBef>
              <a:defRPr sz="1200" b="1">
                <a:solidFill>
                  <a:schemeClr val="bg1"/>
                </a:solidFill>
              </a:defRPr>
            </a:lvl1pPr>
          </a:lstStyle>
          <a:p>
            <a:r>
              <a:rPr lang="en-US" sz="2900" i="1" dirty="0">
                <a:solidFill>
                  <a:srgbClr val="FFFFFF"/>
                </a:solidFill>
                <a:latin typeface="Arial Nova Cond" panose="020B0506020202020204" pitchFamily="34" charset="0"/>
              </a:rPr>
              <a:t>“Chronic HF”</a:t>
            </a:r>
          </a:p>
        </p:txBody>
      </p:sp>
      <p:sp>
        <p:nvSpPr>
          <p:cNvPr id="6" name="TextBox 5">
            <a:extLst>
              <a:ext uri="{FF2B5EF4-FFF2-40B4-BE49-F238E27FC236}">
                <a16:creationId xmlns:a16="http://schemas.microsoft.com/office/drawing/2014/main" id="{DB83FA1F-5CB5-4AA4-82CF-911B7B92C106}"/>
              </a:ext>
            </a:extLst>
          </p:cNvPr>
          <p:cNvSpPr txBox="1"/>
          <p:nvPr/>
        </p:nvSpPr>
        <p:spPr>
          <a:xfrm>
            <a:off x="5228856" y="2399392"/>
            <a:ext cx="1632421" cy="712779"/>
          </a:xfrm>
          <a:prstGeom prst="rect">
            <a:avLst/>
          </a:prstGeom>
          <a:noFill/>
        </p:spPr>
        <p:txBody>
          <a:bodyPr wrap="square" lIns="0" tIns="0" rIns="0" bIns="0" rtlCol="0">
            <a:noAutofit/>
          </a:bodyPr>
          <a:lstStyle/>
          <a:p>
            <a:pPr algn="ctr" defTabSz="916388">
              <a:defRPr/>
            </a:pPr>
            <a:r>
              <a:rPr lang="en-US" sz="2400" b="1" i="1" kern="0" dirty="0">
                <a:solidFill>
                  <a:srgbClr val="000000"/>
                </a:solidFill>
                <a:latin typeface="Arial Nova Cond" panose="020B0506020202020204" pitchFamily="34" charset="0"/>
                <a:cs typeface="Calibri" panose="020F0502020204030204" pitchFamily="34" charset="0"/>
              </a:rPr>
              <a:t>after</a:t>
            </a:r>
          </a:p>
        </p:txBody>
      </p:sp>
      <p:sp>
        <p:nvSpPr>
          <p:cNvPr id="7" name="Content Placeholder 5">
            <a:extLst>
              <a:ext uri="{FF2B5EF4-FFF2-40B4-BE49-F238E27FC236}">
                <a16:creationId xmlns:a16="http://schemas.microsoft.com/office/drawing/2014/main" id="{2F09CA45-7778-4089-A199-BD50B2F3F489}"/>
              </a:ext>
            </a:extLst>
          </p:cNvPr>
          <p:cNvSpPr txBox="1">
            <a:spLocks/>
          </p:cNvSpPr>
          <p:nvPr/>
        </p:nvSpPr>
        <p:spPr>
          <a:xfrm>
            <a:off x="985775" y="3152565"/>
            <a:ext cx="4116409" cy="1566203"/>
          </a:xfrm>
          <a:prstGeom prst="rect">
            <a:avLst/>
          </a:prstGeom>
        </p:spPr>
        <p:txBody>
          <a:bodyPr vert="horz" lIns="0" tIns="60958" rIns="0" bIns="60958" rtlCol="0">
            <a:noAutofit/>
          </a:bodyPr>
          <a:lstStyle>
            <a:lvl1pPr marL="342900" indent="-342900">
              <a:spcBef>
                <a:spcPct val="20000"/>
              </a:spcBef>
              <a:spcAft>
                <a:spcPts val="1200"/>
              </a:spcAft>
              <a:buFont typeface="Arial"/>
              <a:buChar char="•"/>
              <a:defRPr lang="en-US" b="0" i="0" dirty="0">
                <a:latin typeface="Arial Narrow" panose="020B0604020202020204" pitchFamily="34" charset="0"/>
                <a:cs typeface="Arial Narrow" panose="020B0604020202020204" pitchFamily="34" charset="0"/>
              </a:defRPr>
            </a:lvl1pPr>
            <a:lvl2pPr marL="742950" indent="-285750">
              <a:spcBef>
                <a:spcPct val="20000"/>
              </a:spcBef>
              <a:buFont typeface="Arial"/>
              <a:buChar char="–"/>
              <a:defRPr lang="en-US" sz="2200" b="0" i="0" dirty="0">
                <a:latin typeface="Arial Narrow" panose="020B0604020202020204" pitchFamily="34" charset="0"/>
                <a:cs typeface="Arial Narrow" panose="020B0604020202020204" pitchFamily="34" charset="0"/>
              </a:defRPr>
            </a:lvl2pPr>
            <a:lvl3pPr marL="1143000" indent="-228600">
              <a:spcBef>
                <a:spcPct val="20000"/>
              </a:spcBef>
              <a:buFont typeface="Arial"/>
              <a:buChar char="•"/>
              <a:defRPr lang="en-US" sz="2200" b="0" i="0" dirty="0">
                <a:latin typeface="Arial Narrow" panose="020B0604020202020204" pitchFamily="34" charset="0"/>
                <a:cs typeface="Arial Narrow" panose="020B0604020202020204" pitchFamily="34" charset="0"/>
              </a:defRPr>
            </a:lvl3pPr>
            <a:lvl4pPr marL="1600200" indent="-228600">
              <a:spcBef>
                <a:spcPct val="20000"/>
              </a:spcBef>
              <a:buFont typeface="Arial"/>
              <a:buChar char="–"/>
              <a:defRPr lang="en-US" sz="2200" b="0" i="0" dirty="0">
                <a:latin typeface="Arial Narrow" panose="020B0604020202020204" pitchFamily="34" charset="0"/>
                <a:cs typeface="Arial Narrow" panose="020B0604020202020204" pitchFamily="34" charset="0"/>
              </a:defRPr>
            </a:lvl4pPr>
            <a:lvl5pPr marL="2057400" indent="-228600">
              <a:spcBef>
                <a:spcPct val="20000"/>
              </a:spcBef>
              <a:buFont typeface="Arial"/>
              <a:buChar char="»"/>
              <a:defRPr lang="en-US" sz="2200" b="0" i="0" dirty="0">
                <a:latin typeface="Arial Narrow" panose="020B0604020202020204" pitchFamily="34" charset="0"/>
                <a:cs typeface="Arial Narrow" panose="020B0604020202020204" pitchFamily="34" charset="0"/>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spcAft>
                <a:spcPts val="0"/>
              </a:spcAft>
            </a:pPr>
            <a:r>
              <a:rPr lang="en-US" sz="2100" dirty="0">
                <a:solidFill>
                  <a:srgbClr val="000000"/>
                </a:solidFill>
                <a:latin typeface="Arial Nova Cond" panose="020B0506020202020204" pitchFamily="34" charset="0"/>
              </a:rPr>
              <a:t>NYHA class II–IV</a:t>
            </a:r>
          </a:p>
          <a:p>
            <a:pPr>
              <a:spcAft>
                <a:spcPts val="0"/>
              </a:spcAft>
            </a:pPr>
            <a:r>
              <a:rPr lang="en-US" sz="2100" b="1" dirty="0">
                <a:solidFill>
                  <a:srgbClr val="000000"/>
                </a:solidFill>
                <a:latin typeface="Arial Nova Cond" panose="020B0506020202020204" pitchFamily="34" charset="0"/>
              </a:rPr>
              <a:t>LVEF &lt; 45%</a:t>
            </a:r>
          </a:p>
          <a:p>
            <a:pPr>
              <a:spcAft>
                <a:spcPts val="0"/>
              </a:spcAft>
            </a:pPr>
            <a:r>
              <a:rPr lang="en-US" sz="2100" dirty="0">
                <a:solidFill>
                  <a:srgbClr val="000000"/>
                </a:solidFill>
                <a:latin typeface="Arial Nova Cond" panose="020B0506020202020204" pitchFamily="34" charset="0"/>
              </a:rPr>
              <a:t>Guideline based HF therapies</a:t>
            </a:r>
          </a:p>
        </p:txBody>
      </p:sp>
      <p:sp>
        <p:nvSpPr>
          <p:cNvPr id="8" name="Content Placeholder 5">
            <a:extLst>
              <a:ext uri="{FF2B5EF4-FFF2-40B4-BE49-F238E27FC236}">
                <a16:creationId xmlns:a16="http://schemas.microsoft.com/office/drawing/2014/main" id="{823FCC2B-6A52-4C05-B4CB-84BD612B6AC4}"/>
              </a:ext>
            </a:extLst>
          </p:cNvPr>
          <p:cNvSpPr txBox="1">
            <a:spLocks/>
          </p:cNvSpPr>
          <p:nvPr/>
        </p:nvSpPr>
        <p:spPr>
          <a:xfrm>
            <a:off x="7089818" y="3112171"/>
            <a:ext cx="4154155" cy="1216736"/>
          </a:xfrm>
          <a:prstGeom prst="rect">
            <a:avLst/>
          </a:prstGeom>
        </p:spPr>
        <p:txBody>
          <a:bodyPr vert="horz" lIns="0" tIns="60958" rIns="0" bIns="60958" rtlCol="0">
            <a:noAutofit/>
          </a:bodyPr>
          <a:lstStyle>
            <a:defPPr>
              <a:defRPr lang="en-US"/>
            </a:defPPr>
            <a:lvl1pPr marL="342900" indent="-342900">
              <a:spcBef>
                <a:spcPct val="20000"/>
              </a:spcBef>
              <a:spcAft>
                <a:spcPts val="0"/>
              </a:spcAft>
              <a:buFont typeface="Arial"/>
              <a:buChar char="•"/>
              <a:defRPr b="0" i="0">
                <a:latin typeface="Arial Narrow" panose="020B0604020202020204" pitchFamily="34" charset="0"/>
                <a:cs typeface="Arial Narrow" panose="020B0604020202020204" pitchFamily="34" charset="0"/>
              </a:defRPr>
            </a:lvl1pPr>
            <a:lvl2pPr marL="742950" indent="-285750">
              <a:spcBef>
                <a:spcPct val="20000"/>
              </a:spcBef>
              <a:buFont typeface="Arial"/>
              <a:buChar char="–"/>
              <a:defRPr sz="2200" b="0" i="0">
                <a:latin typeface="Arial Narrow" panose="020B0604020202020204" pitchFamily="34" charset="0"/>
                <a:cs typeface="Arial Narrow" panose="020B0604020202020204" pitchFamily="34" charset="0"/>
              </a:defRPr>
            </a:lvl2pPr>
            <a:lvl3pPr marL="1143000" indent="-228600">
              <a:spcBef>
                <a:spcPct val="20000"/>
              </a:spcBef>
              <a:buFont typeface="Arial"/>
              <a:buChar char="•"/>
              <a:defRPr sz="2200" b="0" i="0">
                <a:latin typeface="Arial Narrow" panose="020B0604020202020204" pitchFamily="34" charset="0"/>
                <a:cs typeface="Arial Narrow" panose="020B0604020202020204" pitchFamily="34" charset="0"/>
              </a:defRPr>
            </a:lvl3pPr>
            <a:lvl4pPr marL="1600200" indent="-228600">
              <a:spcBef>
                <a:spcPct val="20000"/>
              </a:spcBef>
              <a:buFont typeface="Arial"/>
              <a:buChar char="–"/>
              <a:defRPr sz="2200" b="0" i="0">
                <a:latin typeface="Arial Narrow" panose="020B0604020202020204" pitchFamily="34" charset="0"/>
                <a:cs typeface="Arial Narrow" panose="020B0604020202020204" pitchFamily="34" charset="0"/>
              </a:defRPr>
            </a:lvl4pPr>
            <a:lvl5pPr marL="2057400" indent="-228600">
              <a:spcBef>
                <a:spcPct val="20000"/>
              </a:spcBef>
              <a:buFont typeface="Arial"/>
              <a:buChar char="»"/>
              <a:defRPr sz="2200" b="0" i="0">
                <a:latin typeface="Arial Narrow" panose="020B0604020202020204" pitchFamily="34" charset="0"/>
                <a:cs typeface="Arial Narrow" panose="020B0604020202020204" pitchFamily="34" charset="0"/>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sz="2100" dirty="0">
                <a:solidFill>
                  <a:srgbClr val="000000"/>
                </a:solidFill>
                <a:latin typeface="Arial Nova Cond" panose="020B0506020202020204" pitchFamily="34" charset="0"/>
              </a:rPr>
              <a:t>Recent HFH or IV diuretic use</a:t>
            </a:r>
          </a:p>
          <a:p>
            <a:r>
              <a:rPr lang="en-US" sz="2100" dirty="0">
                <a:solidFill>
                  <a:srgbClr val="000000"/>
                </a:solidFill>
                <a:latin typeface="Arial Nova Cond" panose="020B0506020202020204" pitchFamily="34" charset="0"/>
              </a:rPr>
              <a:t>With very elevated natriuretic peptides (BNP or NT-proBNP)</a:t>
            </a:r>
          </a:p>
          <a:p>
            <a:endParaRPr lang="en-US" dirty="0">
              <a:solidFill>
                <a:srgbClr val="000000"/>
              </a:solidFill>
              <a:latin typeface="Arial Nova Cond" panose="020B0506020202020204" pitchFamily="34" charset="0"/>
            </a:endParaRPr>
          </a:p>
        </p:txBody>
      </p:sp>
      <p:sp>
        <p:nvSpPr>
          <p:cNvPr id="9" name="TextBox 8">
            <a:extLst>
              <a:ext uri="{FF2B5EF4-FFF2-40B4-BE49-F238E27FC236}">
                <a16:creationId xmlns:a16="http://schemas.microsoft.com/office/drawing/2014/main" id="{6F38B10D-F807-4294-8529-955F90CE56EC}"/>
              </a:ext>
            </a:extLst>
          </p:cNvPr>
          <p:cNvSpPr txBox="1"/>
          <p:nvPr/>
        </p:nvSpPr>
        <p:spPr>
          <a:xfrm>
            <a:off x="7320136" y="4325657"/>
            <a:ext cx="4013200" cy="584771"/>
          </a:xfrm>
          <a:prstGeom prst="rect">
            <a:avLst/>
          </a:prstGeom>
          <a:noFill/>
        </p:spPr>
        <p:txBody>
          <a:bodyPr wrap="square" lIns="121917" tIns="60958" rIns="121917" bIns="60958" rtlCol="0">
            <a:spAutoFit/>
          </a:bodyPr>
          <a:lstStyle/>
          <a:p>
            <a:r>
              <a:rPr lang="en-US" sz="1500" dirty="0">
                <a:solidFill>
                  <a:srgbClr val="000000"/>
                </a:solidFill>
                <a:latin typeface="Arial Nova Cond" panose="020B0506020202020204" pitchFamily="34" charset="0"/>
              </a:rPr>
              <a:t>BNP ≥ 300 &amp; pro-BNP ≥ 1000 </a:t>
            </a:r>
            <a:r>
              <a:rPr lang="en-US" sz="1500" dirty="0" err="1">
                <a:solidFill>
                  <a:srgbClr val="000000"/>
                </a:solidFill>
                <a:latin typeface="Arial Nova Cond" panose="020B0506020202020204" pitchFamily="34" charset="0"/>
              </a:rPr>
              <a:t>pg</a:t>
            </a:r>
            <a:r>
              <a:rPr lang="en-US" sz="1500" dirty="0">
                <a:solidFill>
                  <a:srgbClr val="000000"/>
                </a:solidFill>
                <a:latin typeface="Arial Nova Cond" panose="020B0506020202020204" pitchFamily="34" charset="0"/>
              </a:rPr>
              <a:t>/ml NSR</a:t>
            </a:r>
          </a:p>
          <a:p>
            <a:r>
              <a:rPr lang="en-US" sz="1500" dirty="0">
                <a:solidFill>
                  <a:srgbClr val="000000"/>
                </a:solidFill>
                <a:latin typeface="Arial Nova Cond" panose="020B0506020202020204" pitchFamily="34" charset="0"/>
              </a:rPr>
              <a:t>BNP ≥ 500 &amp; pro-BNP ≥  1600pg/ml AF</a:t>
            </a:r>
            <a:endParaRPr lang="en-US" sz="1600" dirty="0">
              <a:solidFill>
                <a:srgbClr val="000000"/>
              </a:solidFill>
              <a:latin typeface="Arial Nova Cond" panose="020B0506020202020204" pitchFamily="34" charset="0"/>
            </a:endParaRPr>
          </a:p>
        </p:txBody>
      </p:sp>
      <p:sp>
        <p:nvSpPr>
          <p:cNvPr id="16" name="TextBox 15">
            <a:extLst>
              <a:ext uri="{FF2B5EF4-FFF2-40B4-BE49-F238E27FC236}">
                <a16:creationId xmlns:a16="http://schemas.microsoft.com/office/drawing/2014/main" id="{FE19E3ED-1F24-44E2-8D77-B21FF2483C8F}"/>
              </a:ext>
            </a:extLst>
          </p:cNvPr>
          <p:cNvSpPr txBox="1"/>
          <p:nvPr/>
        </p:nvSpPr>
        <p:spPr>
          <a:xfrm>
            <a:off x="695400" y="5929535"/>
            <a:ext cx="6984776" cy="307777"/>
          </a:xfrm>
          <a:prstGeom prst="rect">
            <a:avLst/>
          </a:prstGeom>
          <a:noFill/>
        </p:spPr>
        <p:txBody>
          <a:bodyPr wrap="square" rtlCol="0">
            <a:spAutoFit/>
          </a:bodyPr>
          <a:lstStyle/>
          <a:p>
            <a:r>
              <a:rPr lang="en-US" sz="1400" dirty="0">
                <a:latin typeface="Arial Nova Cond" panose="020B0506020202020204" pitchFamily="34" charset="0"/>
              </a:rPr>
              <a:t>Armstrong et al. JACC Heart Fail. 2018 Feb;6(2):96-104. </a:t>
            </a:r>
            <a:r>
              <a:rPr lang="en-US" sz="1400" dirty="0" err="1">
                <a:latin typeface="Arial Nova Cond" panose="020B0506020202020204" pitchFamily="34" charset="0"/>
              </a:rPr>
              <a:t>doi</a:t>
            </a:r>
            <a:r>
              <a:rPr lang="en-US" sz="1400" dirty="0">
                <a:latin typeface="Arial Nova Cond" panose="020B0506020202020204" pitchFamily="34" charset="0"/>
              </a:rPr>
              <a:t>: 10.1016/j.jchf.2017.08.013.</a:t>
            </a:r>
          </a:p>
        </p:txBody>
      </p:sp>
    </p:spTree>
    <p:extLst>
      <p:ext uri="{BB962C8B-B14F-4D97-AF65-F5344CB8AC3E}">
        <p14:creationId xmlns:p14="http://schemas.microsoft.com/office/powerpoint/2010/main" val="16994458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E394A8-184B-40F6-8B29-0449A25BF294}"/>
              </a:ext>
            </a:extLst>
          </p:cNvPr>
          <p:cNvSpPr/>
          <p:nvPr/>
        </p:nvSpPr>
        <p:spPr>
          <a:xfrm>
            <a:off x="10704512" y="5670838"/>
            <a:ext cx="1487488" cy="638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98BD42-36FE-4829-B9FD-605C88A91828}"/>
              </a:ext>
            </a:extLst>
          </p:cNvPr>
          <p:cNvSpPr>
            <a:spLocks noGrp="1"/>
          </p:cNvSpPr>
          <p:nvPr>
            <p:ph type="title"/>
          </p:nvPr>
        </p:nvSpPr>
        <p:spPr/>
        <p:txBody>
          <a:bodyPr/>
          <a:lstStyle/>
          <a:p>
            <a:r>
              <a:rPr lang="en-US" dirty="0"/>
              <a:t>VICTORIA: Outcomes</a:t>
            </a:r>
          </a:p>
        </p:txBody>
      </p:sp>
      <p:graphicFrame>
        <p:nvGraphicFramePr>
          <p:cNvPr id="5" name="Content Placeholder 3">
            <a:extLst>
              <a:ext uri="{FF2B5EF4-FFF2-40B4-BE49-F238E27FC236}">
                <a16:creationId xmlns:a16="http://schemas.microsoft.com/office/drawing/2014/main" id="{28F36ACD-0E22-47A1-9A70-A367058A198D}"/>
              </a:ext>
            </a:extLst>
          </p:cNvPr>
          <p:cNvGraphicFramePr>
            <a:graphicFrameLocks/>
          </p:cNvGraphicFramePr>
          <p:nvPr>
            <p:extLst>
              <p:ext uri="{D42A27DB-BD31-4B8C-83A1-F6EECF244321}">
                <p14:modId xmlns:p14="http://schemas.microsoft.com/office/powerpoint/2010/main" val="3690290308"/>
              </p:ext>
            </p:extLst>
          </p:nvPr>
        </p:nvGraphicFramePr>
        <p:xfrm>
          <a:off x="406400" y="1133556"/>
          <a:ext cx="11379200" cy="4864582"/>
        </p:xfrm>
        <a:graphic>
          <a:graphicData uri="http://schemas.openxmlformats.org/drawingml/2006/table">
            <a:tbl>
              <a:tblPr bandRow="1">
                <a:tableStyleId>{7DF18680-E054-41AD-8BC1-D1AEF772440D}</a:tableStyleId>
              </a:tblPr>
              <a:tblGrid>
                <a:gridCol w="4016979">
                  <a:extLst>
                    <a:ext uri="{9D8B030D-6E8A-4147-A177-3AD203B41FA5}">
                      <a16:colId xmlns:a16="http://schemas.microsoft.com/office/drawing/2014/main" val="2004075289"/>
                    </a:ext>
                  </a:extLst>
                </a:gridCol>
                <a:gridCol w="987451">
                  <a:extLst>
                    <a:ext uri="{9D8B030D-6E8A-4147-A177-3AD203B41FA5}">
                      <a16:colId xmlns:a16="http://schemas.microsoft.com/office/drawing/2014/main" val="1212915675"/>
                    </a:ext>
                  </a:extLst>
                </a:gridCol>
                <a:gridCol w="1340113">
                  <a:extLst>
                    <a:ext uri="{9D8B030D-6E8A-4147-A177-3AD203B41FA5}">
                      <a16:colId xmlns:a16="http://schemas.microsoft.com/office/drawing/2014/main" val="1877959004"/>
                    </a:ext>
                  </a:extLst>
                </a:gridCol>
                <a:gridCol w="903781">
                  <a:extLst>
                    <a:ext uri="{9D8B030D-6E8A-4147-A177-3AD203B41FA5}">
                      <a16:colId xmlns:a16="http://schemas.microsoft.com/office/drawing/2014/main" val="3664671518"/>
                    </a:ext>
                  </a:extLst>
                </a:gridCol>
                <a:gridCol w="1302869">
                  <a:extLst>
                    <a:ext uri="{9D8B030D-6E8A-4147-A177-3AD203B41FA5}">
                      <a16:colId xmlns:a16="http://schemas.microsoft.com/office/drawing/2014/main" val="3610360498"/>
                    </a:ext>
                  </a:extLst>
                </a:gridCol>
                <a:gridCol w="1924523">
                  <a:extLst>
                    <a:ext uri="{9D8B030D-6E8A-4147-A177-3AD203B41FA5}">
                      <a16:colId xmlns:a16="http://schemas.microsoft.com/office/drawing/2014/main" val="1445123845"/>
                    </a:ext>
                  </a:extLst>
                </a:gridCol>
                <a:gridCol w="903484">
                  <a:extLst>
                    <a:ext uri="{9D8B030D-6E8A-4147-A177-3AD203B41FA5}">
                      <a16:colId xmlns:a16="http://schemas.microsoft.com/office/drawing/2014/main" val="2361002084"/>
                    </a:ext>
                  </a:extLst>
                </a:gridCol>
              </a:tblGrid>
              <a:tr h="334151">
                <a:tc>
                  <a:txBody>
                    <a:bodyPr/>
                    <a:lstStyle/>
                    <a:p>
                      <a:pPr>
                        <a:lnSpc>
                          <a:spcPct val="90000"/>
                        </a:lnSpc>
                      </a:pPr>
                      <a:endParaRPr lang="en-US" sz="1900" b="1" dirty="0">
                        <a:solidFill>
                          <a:schemeClr val="bg1"/>
                        </a:solidFill>
                        <a:latin typeface="Arial Nova Cond" panose="020B0506020202020204" pitchFamily="34" charset="0"/>
                      </a:endParaRPr>
                    </a:p>
                  </a:txBody>
                  <a:tcPr marL="36576" marR="36576" marT="60960" marB="0" anchor="ctr">
                    <a:solidFill>
                      <a:srgbClr val="FF0000"/>
                    </a:solidFill>
                  </a:tcPr>
                </a:tc>
                <a:tc gridSpan="2">
                  <a:txBody>
                    <a:bodyPr/>
                    <a:lstStyle/>
                    <a:p>
                      <a:pPr marL="0" marR="0" indent="0" algn="ctr" defTabSz="457200" rtl="0" eaLnBrk="1" fontAlgn="auto" latinLnBrk="0" hangingPunct="1">
                        <a:lnSpc>
                          <a:spcPct val="90000"/>
                        </a:lnSpc>
                        <a:spcBef>
                          <a:spcPts val="0"/>
                        </a:spcBef>
                        <a:spcAft>
                          <a:spcPts val="0"/>
                        </a:spcAft>
                        <a:buClrTx/>
                        <a:buSzTx/>
                        <a:buFontTx/>
                        <a:buNone/>
                        <a:tabLst/>
                        <a:defRPr/>
                      </a:pPr>
                      <a:r>
                        <a:rPr lang="en-US" sz="1900" b="1" dirty="0">
                          <a:solidFill>
                            <a:schemeClr val="bg1"/>
                          </a:solidFill>
                          <a:effectLst/>
                          <a:latin typeface="Arial Nova Cond" panose="020B0506020202020204" pitchFamily="34" charset="0"/>
                          <a:ea typeface="Calibri" panose="020F0502020204030204" pitchFamily="34" charset="0"/>
                          <a:cs typeface="Times New Roman" panose="02020603050405020304" pitchFamily="18" charset="0"/>
                        </a:rPr>
                        <a:t>Vericiguat (N=2526) </a:t>
                      </a:r>
                    </a:p>
                  </a:txBody>
                  <a:tcPr marL="36576" marR="36576" marT="0" marB="0" anchor="ctr">
                    <a:solidFill>
                      <a:srgbClr val="FF0000"/>
                    </a:solidFill>
                  </a:tcPr>
                </a:tc>
                <a:tc hMerge="1">
                  <a:txBody>
                    <a:bodyPr/>
                    <a:lstStyle/>
                    <a:p>
                      <a:pPr marL="0" marR="0" algn="ctr">
                        <a:lnSpc>
                          <a:spcPct val="90000"/>
                        </a:lnSpc>
                        <a:spcBef>
                          <a:spcPts val="0"/>
                        </a:spcBef>
                        <a:spcAft>
                          <a:spcPts val="0"/>
                        </a:spcAft>
                      </a:pPr>
                      <a:endParaRPr lang="en-US"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795" marR="10795" marT="0" anchor="b">
                    <a:solidFill>
                      <a:schemeClr val="accent5"/>
                    </a:solidFill>
                  </a:tcPr>
                </a:tc>
                <a:tc gridSpan="2">
                  <a:txBody>
                    <a:bodyPr/>
                    <a:lstStyle/>
                    <a:p>
                      <a:pPr marL="0" marR="0" indent="0" algn="ctr" defTabSz="457200" rtl="0" eaLnBrk="1" fontAlgn="auto" latinLnBrk="0" hangingPunct="1">
                        <a:lnSpc>
                          <a:spcPct val="90000"/>
                        </a:lnSpc>
                        <a:spcBef>
                          <a:spcPts val="0"/>
                        </a:spcBef>
                        <a:spcAft>
                          <a:spcPts val="0"/>
                        </a:spcAft>
                        <a:buClrTx/>
                        <a:buSzTx/>
                        <a:buFontTx/>
                        <a:buNone/>
                        <a:tabLst/>
                        <a:defRPr/>
                      </a:pPr>
                      <a:r>
                        <a:rPr lang="en-US" sz="1900" b="1" dirty="0">
                          <a:solidFill>
                            <a:schemeClr val="bg1"/>
                          </a:solidFill>
                          <a:effectLst/>
                          <a:latin typeface="Arial Nova Cond" panose="020B0506020202020204" pitchFamily="34" charset="0"/>
                          <a:ea typeface="Calibri" panose="020F0502020204030204" pitchFamily="34" charset="0"/>
                          <a:cs typeface="Times New Roman" panose="02020603050405020304" pitchFamily="18" charset="0"/>
                        </a:rPr>
                        <a:t>Placebo (N=2524) </a:t>
                      </a:r>
                    </a:p>
                  </a:txBody>
                  <a:tcPr marL="36576" marR="36576" marT="0" marB="0" anchor="ctr">
                    <a:solidFill>
                      <a:srgbClr val="FF0000"/>
                    </a:solidFill>
                  </a:tcPr>
                </a:tc>
                <a:tc hMerge="1">
                  <a:txBody>
                    <a:bodyPr/>
                    <a:lstStyle/>
                    <a:p>
                      <a:pPr marL="0" marR="0" algn="ctr">
                        <a:lnSpc>
                          <a:spcPct val="90000"/>
                        </a:lnSpc>
                        <a:spcBef>
                          <a:spcPts val="0"/>
                        </a:spcBef>
                        <a:spcAft>
                          <a:spcPts val="0"/>
                        </a:spcAft>
                      </a:pPr>
                      <a:endParaRPr lang="en-US"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795" marR="10795" marT="0" anchor="b">
                    <a:solidFill>
                      <a:schemeClr val="accent5"/>
                    </a:solidFill>
                  </a:tcPr>
                </a:tc>
                <a:tc gridSpan="2">
                  <a:txBody>
                    <a:bodyPr/>
                    <a:lstStyle/>
                    <a:p>
                      <a:pPr marL="0" marR="0" indent="0" algn="ctr" defTabSz="457200" rtl="0" eaLnBrk="1" fontAlgn="auto" latinLnBrk="0" hangingPunct="1">
                        <a:lnSpc>
                          <a:spcPct val="90000"/>
                        </a:lnSpc>
                        <a:spcBef>
                          <a:spcPts val="0"/>
                        </a:spcBef>
                        <a:spcAft>
                          <a:spcPts val="0"/>
                        </a:spcAft>
                        <a:buClrTx/>
                        <a:buSzTx/>
                        <a:buFontTx/>
                        <a:buNone/>
                        <a:tabLst/>
                        <a:defRPr/>
                      </a:pPr>
                      <a:r>
                        <a:rPr lang="en-US" sz="1900" b="1" dirty="0">
                          <a:solidFill>
                            <a:schemeClr val="bg1"/>
                          </a:solidFill>
                          <a:effectLst/>
                          <a:latin typeface="Arial Nova Cond" panose="020B0506020202020204" pitchFamily="34" charset="0"/>
                          <a:ea typeface="Calibri" panose="020F0502020204030204" pitchFamily="34" charset="0"/>
                          <a:cs typeface="Times New Roman" panose="02020603050405020304" pitchFamily="18" charset="0"/>
                        </a:rPr>
                        <a:t>Treatment Comparison </a:t>
                      </a:r>
                    </a:p>
                  </a:txBody>
                  <a:tcPr marL="36576" marR="36576" marT="0" marB="0" anchor="ctr">
                    <a:solidFill>
                      <a:srgbClr val="FF0000"/>
                    </a:solidFill>
                  </a:tcPr>
                </a:tc>
                <a:tc hMerge="1">
                  <a:txBody>
                    <a:bodyPr/>
                    <a:lstStyle/>
                    <a:p>
                      <a:pPr marL="0" marR="0" algn="ctr">
                        <a:lnSpc>
                          <a:spcPct val="90000"/>
                        </a:lnSpc>
                        <a:spcBef>
                          <a:spcPts val="0"/>
                        </a:spcBef>
                        <a:spcAft>
                          <a:spcPts val="0"/>
                        </a:spcAft>
                      </a:pPr>
                      <a:endParaRPr lang="en-US"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795" marR="10795" marT="0" anchor="b">
                    <a:solidFill>
                      <a:schemeClr val="accent5"/>
                    </a:solidFill>
                  </a:tcPr>
                </a:tc>
                <a:extLst>
                  <a:ext uri="{0D108BD9-81ED-4DB2-BD59-A6C34878D82A}">
                    <a16:rowId xmlns:a16="http://schemas.microsoft.com/office/drawing/2014/main" val="1430193095"/>
                  </a:ext>
                </a:extLst>
              </a:tr>
              <a:tr h="573024">
                <a:tc>
                  <a:txBody>
                    <a:bodyPr/>
                    <a:lstStyle/>
                    <a:p>
                      <a:pPr>
                        <a:lnSpc>
                          <a:spcPct val="90000"/>
                        </a:lnSpc>
                      </a:pPr>
                      <a:endParaRPr lang="en-US" sz="1900" b="1" dirty="0">
                        <a:solidFill>
                          <a:schemeClr val="bg1"/>
                        </a:solidFill>
                        <a:latin typeface="Arial Nova Cond" panose="020B0506020202020204" pitchFamily="34" charset="0"/>
                      </a:endParaRPr>
                    </a:p>
                  </a:txBody>
                  <a:tcPr marL="36576" marR="36576" marT="60960" marB="60960" anchor="b">
                    <a:solidFill>
                      <a:srgbClr val="FF0000"/>
                    </a:solidFill>
                  </a:tcPr>
                </a:tc>
                <a:tc>
                  <a:txBody>
                    <a:bodyPr/>
                    <a:lstStyle/>
                    <a:p>
                      <a:pPr marL="0" marR="0" algn="ctr">
                        <a:lnSpc>
                          <a:spcPct val="90000"/>
                        </a:lnSpc>
                        <a:spcBef>
                          <a:spcPts val="0"/>
                        </a:spcBef>
                        <a:spcAft>
                          <a:spcPts val="0"/>
                        </a:spcAft>
                      </a:pPr>
                      <a:r>
                        <a:rPr lang="en-US" sz="1900" b="1" dirty="0">
                          <a:solidFill>
                            <a:schemeClr val="bg1"/>
                          </a:solidFill>
                          <a:effectLst/>
                          <a:latin typeface="Arial Nova Cond" panose="020B0506020202020204" pitchFamily="34" charset="0"/>
                        </a:rPr>
                        <a:t>%</a:t>
                      </a:r>
                      <a:endParaRPr lang="en-US" sz="1900" b="1" dirty="0">
                        <a:solidFill>
                          <a:schemeClr val="bg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60960" anchor="b">
                    <a:solidFill>
                      <a:srgbClr val="FF0000"/>
                    </a:solidFill>
                  </a:tcPr>
                </a:tc>
                <a:tc>
                  <a:txBody>
                    <a:bodyPr/>
                    <a:lstStyle/>
                    <a:p>
                      <a:pPr marL="0" marR="0" algn="ctr">
                        <a:lnSpc>
                          <a:spcPct val="90000"/>
                        </a:lnSpc>
                        <a:spcBef>
                          <a:spcPts val="0"/>
                        </a:spcBef>
                        <a:spcAft>
                          <a:spcPts val="0"/>
                        </a:spcAft>
                      </a:pPr>
                      <a:r>
                        <a:rPr lang="en-US" sz="1900" b="1" dirty="0">
                          <a:solidFill>
                            <a:schemeClr val="bg1"/>
                          </a:solidFill>
                          <a:effectLst/>
                          <a:latin typeface="Arial Nova Cond" panose="020B0506020202020204" pitchFamily="34" charset="0"/>
                        </a:rPr>
                        <a:t>Events/</a:t>
                      </a:r>
                      <a:br>
                        <a:rPr lang="en-US" sz="1900" b="1" dirty="0">
                          <a:solidFill>
                            <a:schemeClr val="bg1"/>
                          </a:solidFill>
                          <a:effectLst/>
                          <a:latin typeface="Arial Nova Cond" panose="020B0506020202020204" pitchFamily="34" charset="0"/>
                        </a:rPr>
                      </a:br>
                      <a:r>
                        <a:rPr lang="en-US" sz="1900" b="1" dirty="0">
                          <a:solidFill>
                            <a:schemeClr val="bg1"/>
                          </a:solidFill>
                          <a:effectLst/>
                          <a:latin typeface="Arial Nova Cond" panose="020B0506020202020204" pitchFamily="34" charset="0"/>
                        </a:rPr>
                        <a:t>100 Pt-Yrs</a:t>
                      </a:r>
                      <a:endParaRPr lang="en-US" sz="1900" b="1" dirty="0">
                        <a:solidFill>
                          <a:schemeClr val="bg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60960" anchor="b">
                    <a:solidFill>
                      <a:srgbClr val="FF0000"/>
                    </a:solidFill>
                  </a:tcPr>
                </a:tc>
                <a:tc>
                  <a:txBody>
                    <a:bodyPr/>
                    <a:lstStyle/>
                    <a:p>
                      <a:pPr marL="0" marR="0" algn="ctr">
                        <a:lnSpc>
                          <a:spcPct val="90000"/>
                        </a:lnSpc>
                        <a:spcBef>
                          <a:spcPts val="0"/>
                        </a:spcBef>
                        <a:spcAft>
                          <a:spcPts val="0"/>
                        </a:spcAft>
                      </a:pPr>
                      <a:r>
                        <a:rPr lang="en-US" sz="1900" b="1" dirty="0">
                          <a:solidFill>
                            <a:schemeClr val="bg1"/>
                          </a:solidFill>
                          <a:effectLst/>
                          <a:latin typeface="Arial Nova Cond" panose="020B0506020202020204" pitchFamily="34" charset="0"/>
                        </a:rPr>
                        <a:t>%</a:t>
                      </a:r>
                      <a:endParaRPr lang="en-US" sz="1900" b="1" dirty="0">
                        <a:solidFill>
                          <a:schemeClr val="bg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60960" anchor="b">
                    <a:solidFill>
                      <a:srgbClr val="FF0000"/>
                    </a:solidFill>
                  </a:tcPr>
                </a:tc>
                <a:tc>
                  <a:txBody>
                    <a:bodyPr/>
                    <a:lstStyle/>
                    <a:p>
                      <a:pPr marL="0" marR="0" algn="ctr">
                        <a:lnSpc>
                          <a:spcPct val="90000"/>
                        </a:lnSpc>
                        <a:spcBef>
                          <a:spcPts val="0"/>
                        </a:spcBef>
                        <a:spcAft>
                          <a:spcPts val="0"/>
                        </a:spcAft>
                      </a:pPr>
                      <a:r>
                        <a:rPr lang="en-US" sz="1900" b="1" dirty="0">
                          <a:solidFill>
                            <a:schemeClr val="bg1"/>
                          </a:solidFill>
                          <a:effectLst/>
                          <a:latin typeface="Arial Nova Cond" panose="020B0506020202020204" pitchFamily="34" charset="0"/>
                        </a:rPr>
                        <a:t>Events/</a:t>
                      </a:r>
                      <a:br>
                        <a:rPr lang="en-US" sz="1900" b="1" dirty="0">
                          <a:solidFill>
                            <a:schemeClr val="bg1"/>
                          </a:solidFill>
                          <a:effectLst/>
                          <a:latin typeface="Arial Nova Cond" panose="020B0506020202020204" pitchFamily="34" charset="0"/>
                        </a:rPr>
                      </a:br>
                      <a:r>
                        <a:rPr lang="en-US" sz="1900" b="1" dirty="0">
                          <a:solidFill>
                            <a:schemeClr val="bg1"/>
                          </a:solidFill>
                          <a:effectLst/>
                          <a:latin typeface="Arial Nova Cond" panose="020B0506020202020204" pitchFamily="34" charset="0"/>
                        </a:rPr>
                        <a:t>100 Pt-Yrs</a:t>
                      </a:r>
                      <a:endParaRPr lang="en-US" sz="1900" b="1" dirty="0">
                        <a:solidFill>
                          <a:schemeClr val="bg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60960" anchor="b">
                    <a:solidFill>
                      <a:srgbClr val="FF0000"/>
                    </a:solidFill>
                  </a:tcPr>
                </a:tc>
                <a:tc>
                  <a:txBody>
                    <a:bodyPr/>
                    <a:lstStyle/>
                    <a:p>
                      <a:pPr marL="0" marR="0" algn="ctr">
                        <a:lnSpc>
                          <a:spcPct val="90000"/>
                        </a:lnSpc>
                        <a:spcBef>
                          <a:spcPts val="0"/>
                        </a:spcBef>
                        <a:spcAft>
                          <a:spcPts val="0"/>
                        </a:spcAft>
                      </a:pPr>
                      <a:r>
                        <a:rPr lang="en-US" sz="1900" b="1" dirty="0">
                          <a:solidFill>
                            <a:schemeClr val="bg1"/>
                          </a:solidFill>
                          <a:effectLst/>
                          <a:latin typeface="Arial Nova Cond" panose="020B0506020202020204" pitchFamily="34" charset="0"/>
                        </a:rPr>
                        <a:t>HR (95%)</a:t>
                      </a:r>
                      <a:r>
                        <a:rPr lang="en-US" sz="1900" b="1" baseline="30000" dirty="0">
                          <a:solidFill>
                            <a:schemeClr val="bg1"/>
                          </a:solidFill>
                          <a:effectLst/>
                          <a:latin typeface="Arial Nova Cond" panose="020B0506020202020204" pitchFamily="34" charset="0"/>
                        </a:rPr>
                        <a:t>*</a:t>
                      </a:r>
                      <a:endParaRPr lang="en-US" sz="1900" b="1" dirty="0">
                        <a:solidFill>
                          <a:schemeClr val="bg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60960" anchor="b">
                    <a:solidFill>
                      <a:srgbClr val="FF0000"/>
                    </a:solidFill>
                  </a:tcPr>
                </a:tc>
                <a:tc>
                  <a:txBody>
                    <a:bodyPr/>
                    <a:lstStyle/>
                    <a:p>
                      <a:pPr marL="0" marR="0" algn="ctr">
                        <a:lnSpc>
                          <a:spcPct val="90000"/>
                        </a:lnSpc>
                        <a:spcBef>
                          <a:spcPts val="0"/>
                        </a:spcBef>
                        <a:spcAft>
                          <a:spcPts val="0"/>
                        </a:spcAft>
                      </a:pPr>
                      <a:r>
                        <a:rPr lang="en-US" sz="1900" b="1" dirty="0">
                          <a:solidFill>
                            <a:schemeClr val="bg1"/>
                          </a:solidFill>
                          <a:effectLst/>
                          <a:latin typeface="Arial Nova Cond" panose="020B0506020202020204" pitchFamily="34" charset="0"/>
                        </a:rPr>
                        <a:t>P-value</a:t>
                      </a:r>
                      <a:r>
                        <a:rPr lang="en-US" sz="1900" b="1" baseline="30000" dirty="0">
                          <a:solidFill>
                            <a:schemeClr val="bg1"/>
                          </a:solidFill>
                          <a:effectLst/>
                          <a:latin typeface="Arial Nova Cond" panose="020B0506020202020204" pitchFamily="34" charset="0"/>
                        </a:rPr>
                        <a:t>†</a:t>
                      </a:r>
                      <a:endParaRPr lang="en-US" sz="1900" b="1" dirty="0">
                        <a:solidFill>
                          <a:schemeClr val="bg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60960" anchor="b">
                    <a:solidFill>
                      <a:srgbClr val="FF0000"/>
                    </a:solidFill>
                  </a:tcPr>
                </a:tc>
                <a:extLst>
                  <a:ext uri="{0D108BD9-81ED-4DB2-BD59-A6C34878D82A}">
                    <a16:rowId xmlns:a16="http://schemas.microsoft.com/office/drawing/2014/main" val="1108995430"/>
                  </a:ext>
                </a:extLst>
              </a:tr>
              <a:tr h="358933">
                <a:tc>
                  <a:txBody>
                    <a:bodyPr/>
                    <a:lstStyle/>
                    <a:p>
                      <a:pPr marL="0" marR="0">
                        <a:lnSpc>
                          <a:spcPct val="90000"/>
                        </a:lnSpc>
                        <a:spcBef>
                          <a:spcPts val="0"/>
                        </a:spcBef>
                        <a:spcAft>
                          <a:spcPts val="0"/>
                        </a:spcAft>
                      </a:pPr>
                      <a:r>
                        <a:rPr lang="en-US" sz="1900" b="1" dirty="0">
                          <a:solidFill>
                            <a:schemeClr val="tx1"/>
                          </a:solidFill>
                          <a:effectLst/>
                          <a:latin typeface="Arial Nova Cond" panose="020B0506020202020204" pitchFamily="34" charset="0"/>
                        </a:rPr>
                        <a:t>PRIMARY COMPOSITE OUTCOME</a:t>
                      </a:r>
                      <a:endParaRPr lang="en-US" sz="1900" b="1"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121920" marR="36576" marT="0" marB="0" anchor="ctr">
                    <a:solidFill>
                      <a:schemeClr val="bg1">
                        <a:lumMod val="75000"/>
                      </a:schemeClr>
                    </a:solid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35.5</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75000"/>
                      </a:schemeClr>
                    </a:solidFill>
                  </a:tcPr>
                </a:tc>
                <a:tc>
                  <a:txBody>
                    <a:bodyPr/>
                    <a:lstStyle/>
                    <a:p>
                      <a:pPr marL="0" marR="0" algn="ctr">
                        <a:lnSpc>
                          <a:spcPct val="90000"/>
                        </a:lnSpc>
                        <a:spcBef>
                          <a:spcPts val="0"/>
                        </a:spcBef>
                        <a:spcAft>
                          <a:spcPts val="0"/>
                        </a:spcAft>
                      </a:pPr>
                      <a:r>
                        <a:rPr lang="en-US" sz="1900" b="1" dirty="0">
                          <a:solidFill>
                            <a:schemeClr val="tx1"/>
                          </a:solidFill>
                          <a:effectLst/>
                          <a:latin typeface="Arial Nova Cond" panose="020B0506020202020204" pitchFamily="34" charset="0"/>
                        </a:rPr>
                        <a:t>33.6</a:t>
                      </a:r>
                      <a:endParaRPr lang="en-US" sz="1900" b="1"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75000"/>
                      </a:schemeClr>
                    </a:solid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38.5</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75000"/>
                      </a:schemeClr>
                    </a:solidFill>
                  </a:tcPr>
                </a:tc>
                <a:tc>
                  <a:txBody>
                    <a:bodyPr/>
                    <a:lstStyle/>
                    <a:p>
                      <a:pPr marL="0" marR="0" algn="ctr">
                        <a:lnSpc>
                          <a:spcPct val="90000"/>
                        </a:lnSpc>
                        <a:spcBef>
                          <a:spcPts val="0"/>
                        </a:spcBef>
                        <a:spcAft>
                          <a:spcPts val="0"/>
                        </a:spcAft>
                      </a:pPr>
                      <a:r>
                        <a:rPr lang="en-US" sz="1900" b="1" dirty="0">
                          <a:solidFill>
                            <a:schemeClr val="tx1"/>
                          </a:solidFill>
                          <a:effectLst/>
                          <a:latin typeface="Arial Nova Cond" panose="020B0506020202020204" pitchFamily="34" charset="0"/>
                        </a:rPr>
                        <a:t>37.8</a:t>
                      </a:r>
                      <a:endParaRPr lang="en-US" sz="1900" b="1"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75000"/>
                      </a:schemeClr>
                    </a:solid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0.90 (0.82–0.98)</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75000"/>
                      </a:schemeClr>
                    </a:solidFill>
                  </a:tcPr>
                </a:tc>
                <a:tc>
                  <a:txBody>
                    <a:bodyPr/>
                    <a:lstStyle/>
                    <a:p>
                      <a:pPr marL="0" marR="0" algn="ctr">
                        <a:lnSpc>
                          <a:spcPct val="90000"/>
                        </a:lnSpc>
                        <a:spcBef>
                          <a:spcPts val="0"/>
                        </a:spcBef>
                        <a:spcAft>
                          <a:spcPts val="0"/>
                        </a:spcAft>
                      </a:pPr>
                      <a:r>
                        <a:rPr lang="en-US" sz="1900" b="1" dirty="0">
                          <a:solidFill>
                            <a:schemeClr val="tx1"/>
                          </a:solidFill>
                          <a:effectLst/>
                          <a:latin typeface="Arial Nova Cond" panose="020B0506020202020204" pitchFamily="34" charset="0"/>
                        </a:rPr>
                        <a:t>0.019</a:t>
                      </a:r>
                      <a:endParaRPr lang="en-US" sz="1900" b="1"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75000"/>
                      </a:schemeClr>
                    </a:solidFill>
                  </a:tcPr>
                </a:tc>
                <a:extLst>
                  <a:ext uri="{0D108BD9-81ED-4DB2-BD59-A6C34878D82A}">
                    <a16:rowId xmlns:a16="http://schemas.microsoft.com/office/drawing/2014/main" val="3369949227"/>
                  </a:ext>
                </a:extLst>
              </a:tr>
              <a:tr h="358933">
                <a:tc>
                  <a:txBody>
                    <a:bodyPr/>
                    <a:lstStyle/>
                    <a:p>
                      <a:pPr marL="163195" marR="0">
                        <a:lnSpc>
                          <a:spcPct val="90000"/>
                        </a:lnSpc>
                        <a:spcBef>
                          <a:spcPts val="0"/>
                        </a:spcBef>
                        <a:spcAft>
                          <a:spcPts val="0"/>
                        </a:spcAft>
                      </a:pPr>
                      <a:r>
                        <a:rPr lang="en-US" sz="1900" dirty="0">
                          <a:solidFill>
                            <a:schemeClr val="tx1"/>
                          </a:solidFill>
                          <a:effectLst/>
                          <a:latin typeface="Arial Nova Cond" panose="020B0506020202020204" pitchFamily="34" charset="0"/>
                        </a:rPr>
                        <a:t>HF hospitalization</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121920" marR="36576" marT="0" marB="0" anchor="ctr">
                    <a:solidFill>
                      <a:schemeClr val="bg1">
                        <a:lumMod val="95000"/>
                      </a:schemeClr>
                    </a:solid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27.4</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95000"/>
                      </a:schemeClr>
                    </a:solid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 </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95000"/>
                      </a:schemeClr>
                    </a:solid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29.6</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95000"/>
                      </a:schemeClr>
                    </a:solid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 </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95000"/>
                      </a:schemeClr>
                    </a:solid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 </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95000"/>
                      </a:schemeClr>
                    </a:solid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 </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95000"/>
                      </a:schemeClr>
                    </a:solidFill>
                  </a:tcPr>
                </a:tc>
                <a:extLst>
                  <a:ext uri="{0D108BD9-81ED-4DB2-BD59-A6C34878D82A}">
                    <a16:rowId xmlns:a16="http://schemas.microsoft.com/office/drawing/2014/main" val="3782798378"/>
                  </a:ext>
                </a:extLst>
              </a:tr>
              <a:tr h="358933">
                <a:tc>
                  <a:txBody>
                    <a:bodyPr/>
                    <a:lstStyle/>
                    <a:p>
                      <a:pPr marL="163195" marR="0">
                        <a:lnSpc>
                          <a:spcPct val="90000"/>
                        </a:lnSpc>
                        <a:spcBef>
                          <a:spcPts val="0"/>
                        </a:spcBef>
                        <a:spcAft>
                          <a:spcPts val="0"/>
                        </a:spcAft>
                      </a:pPr>
                      <a:r>
                        <a:rPr lang="en-US" sz="1900" dirty="0">
                          <a:solidFill>
                            <a:schemeClr val="tx1"/>
                          </a:solidFill>
                          <a:effectLst/>
                          <a:latin typeface="Arial Nova Cond" panose="020B0506020202020204" pitchFamily="34" charset="0"/>
                        </a:rPr>
                        <a:t>Cardiovascular death</a:t>
                      </a:r>
                      <a:r>
                        <a:rPr lang="en-US" sz="1900" baseline="30000" dirty="0">
                          <a:solidFill>
                            <a:schemeClr val="tx1"/>
                          </a:solidFill>
                          <a:effectLst/>
                          <a:latin typeface="Arial Nova Cond" panose="020B0506020202020204" pitchFamily="34" charset="0"/>
                        </a:rPr>
                        <a:t>‡</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121920" marR="36576" marT="0" marB="0" anchor="ctr">
                    <a:no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8.2</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no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 </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no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8.9</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no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 </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no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 </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no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 </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noFill/>
                  </a:tcPr>
                </a:tc>
                <a:extLst>
                  <a:ext uri="{0D108BD9-81ED-4DB2-BD59-A6C34878D82A}">
                    <a16:rowId xmlns:a16="http://schemas.microsoft.com/office/drawing/2014/main" val="3494643896"/>
                  </a:ext>
                </a:extLst>
              </a:tr>
              <a:tr h="358933">
                <a:tc>
                  <a:txBody>
                    <a:bodyPr/>
                    <a:lstStyle/>
                    <a:p>
                      <a:pPr marL="0" marR="0">
                        <a:lnSpc>
                          <a:spcPct val="90000"/>
                        </a:lnSpc>
                        <a:spcBef>
                          <a:spcPts val="0"/>
                        </a:spcBef>
                        <a:spcAft>
                          <a:spcPts val="0"/>
                        </a:spcAft>
                      </a:pPr>
                      <a:r>
                        <a:rPr lang="en-US" sz="1900" b="1" dirty="0">
                          <a:solidFill>
                            <a:schemeClr val="tx1"/>
                          </a:solidFill>
                          <a:effectLst/>
                          <a:latin typeface="Arial Nova Cond" panose="020B0506020202020204" pitchFamily="34" charset="0"/>
                        </a:rPr>
                        <a:t>SECONDARY OUTCOMES</a:t>
                      </a:r>
                      <a:endParaRPr lang="en-US" sz="1900" b="1"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121920" marR="36576" marT="0" marB="0" anchor="ctr">
                    <a:solidFill>
                      <a:schemeClr val="bg1">
                        <a:lumMod val="75000"/>
                      </a:schemeClr>
                    </a:solid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 </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75000"/>
                      </a:schemeClr>
                    </a:solid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 </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75000"/>
                      </a:schemeClr>
                    </a:solid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 </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75000"/>
                      </a:schemeClr>
                    </a:solid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 </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75000"/>
                      </a:schemeClr>
                    </a:solid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 </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75000"/>
                      </a:schemeClr>
                    </a:solid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 </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75000"/>
                      </a:schemeClr>
                    </a:solidFill>
                  </a:tcPr>
                </a:tc>
                <a:extLst>
                  <a:ext uri="{0D108BD9-81ED-4DB2-BD59-A6C34878D82A}">
                    <a16:rowId xmlns:a16="http://schemas.microsoft.com/office/drawing/2014/main" val="1182141397"/>
                  </a:ext>
                </a:extLst>
              </a:tr>
              <a:tr h="358933">
                <a:tc>
                  <a:txBody>
                    <a:bodyPr/>
                    <a:lstStyle/>
                    <a:p>
                      <a:pPr marL="0" marR="0">
                        <a:lnSpc>
                          <a:spcPct val="90000"/>
                        </a:lnSpc>
                        <a:spcBef>
                          <a:spcPts val="0"/>
                        </a:spcBef>
                        <a:spcAft>
                          <a:spcPts val="0"/>
                        </a:spcAft>
                      </a:pPr>
                      <a:r>
                        <a:rPr lang="en-US" sz="1900" dirty="0">
                          <a:solidFill>
                            <a:schemeClr val="tx1"/>
                          </a:solidFill>
                          <a:effectLst/>
                          <a:latin typeface="Arial Nova Cond" panose="020B0506020202020204" pitchFamily="34" charset="0"/>
                        </a:rPr>
                        <a:t>Cardiovascular death</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121920" marR="36576" marT="0" marB="0" anchor="ctr">
                    <a:solidFill>
                      <a:schemeClr val="bg1">
                        <a:lumMod val="95000"/>
                      </a:schemeClr>
                    </a:solid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16.4</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95000"/>
                      </a:schemeClr>
                    </a:solidFill>
                  </a:tcPr>
                </a:tc>
                <a:tc>
                  <a:txBody>
                    <a:bodyPr/>
                    <a:lstStyle/>
                    <a:p>
                      <a:pPr marL="0" marR="0" algn="ctr">
                        <a:lnSpc>
                          <a:spcPct val="90000"/>
                        </a:lnSpc>
                        <a:spcBef>
                          <a:spcPts val="0"/>
                        </a:spcBef>
                        <a:spcAft>
                          <a:spcPts val="0"/>
                        </a:spcAft>
                      </a:pPr>
                      <a:r>
                        <a:rPr lang="en-US" sz="1900" b="1" dirty="0">
                          <a:solidFill>
                            <a:schemeClr val="tx1"/>
                          </a:solidFill>
                          <a:effectLst/>
                          <a:latin typeface="Arial Nova Cond" panose="020B0506020202020204" pitchFamily="34" charset="0"/>
                        </a:rPr>
                        <a:t>12.9</a:t>
                      </a:r>
                      <a:endParaRPr lang="en-US" sz="1900" b="1"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95000"/>
                      </a:schemeClr>
                    </a:solid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17.5</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95000"/>
                      </a:schemeClr>
                    </a:solidFill>
                  </a:tcPr>
                </a:tc>
                <a:tc>
                  <a:txBody>
                    <a:bodyPr/>
                    <a:lstStyle/>
                    <a:p>
                      <a:pPr marL="0" marR="0" algn="ctr">
                        <a:lnSpc>
                          <a:spcPct val="90000"/>
                        </a:lnSpc>
                        <a:spcBef>
                          <a:spcPts val="0"/>
                        </a:spcBef>
                        <a:spcAft>
                          <a:spcPts val="0"/>
                        </a:spcAft>
                      </a:pPr>
                      <a:r>
                        <a:rPr lang="en-US" sz="1900" b="1" dirty="0">
                          <a:solidFill>
                            <a:schemeClr val="tx1"/>
                          </a:solidFill>
                          <a:effectLst/>
                          <a:latin typeface="Arial Nova Cond" panose="020B0506020202020204" pitchFamily="34" charset="0"/>
                        </a:rPr>
                        <a:t>13.9</a:t>
                      </a:r>
                      <a:endParaRPr lang="en-US" sz="1900" b="1"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95000"/>
                      </a:schemeClr>
                    </a:solid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0.93 (0.81–1.06)</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95000"/>
                      </a:schemeClr>
                    </a:solid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0.269 </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95000"/>
                      </a:schemeClr>
                    </a:solidFill>
                  </a:tcPr>
                </a:tc>
                <a:extLst>
                  <a:ext uri="{0D108BD9-81ED-4DB2-BD59-A6C34878D82A}">
                    <a16:rowId xmlns:a16="http://schemas.microsoft.com/office/drawing/2014/main" val="1838635155"/>
                  </a:ext>
                </a:extLst>
              </a:tr>
              <a:tr h="358933">
                <a:tc>
                  <a:txBody>
                    <a:bodyPr/>
                    <a:lstStyle/>
                    <a:p>
                      <a:pPr marL="0" marR="0">
                        <a:lnSpc>
                          <a:spcPct val="90000"/>
                        </a:lnSpc>
                        <a:spcBef>
                          <a:spcPts val="0"/>
                        </a:spcBef>
                        <a:spcAft>
                          <a:spcPts val="0"/>
                        </a:spcAft>
                      </a:pPr>
                      <a:r>
                        <a:rPr lang="en-US" sz="1900" dirty="0">
                          <a:solidFill>
                            <a:schemeClr val="tx1"/>
                          </a:solidFill>
                          <a:effectLst/>
                          <a:latin typeface="Arial Nova Cond" panose="020B0506020202020204" pitchFamily="34" charset="0"/>
                        </a:rPr>
                        <a:t>HF hospitalization</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121920" marR="36576" marT="0" marB="0" anchor="ctr">
                    <a:no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27.4</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noFill/>
                  </a:tcPr>
                </a:tc>
                <a:tc>
                  <a:txBody>
                    <a:bodyPr/>
                    <a:lstStyle/>
                    <a:p>
                      <a:pPr marL="0" marR="0" algn="ctr">
                        <a:lnSpc>
                          <a:spcPct val="90000"/>
                        </a:lnSpc>
                        <a:spcBef>
                          <a:spcPts val="0"/>
                        </a:spcBef>
                        <a:spcAft>
                          <a:spcPts val="0"/>
                        </a:spcAft>
                      </a:pPr>
                      <a:r>
                        <a:rPr lang="en-US" sz="1900" b="1" dirty="0">
                          <a:solidFill>
                            <a:schemeClr val="tx1"/>
                          </a:solidFill>
                          <a:effectLst/>
                          <a:latin typeface="Arial Nova Cond" panose="020B0506020202020204" pitchFamily="34" charset="0"/>
                        </a:rPr>
                        <a:t>25.9</a:t>
                      </a:r>
                      <a:endParaRPr lang="en-US" sz="1900" b="1"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no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29.6</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noFill/>
                  </a:tcPr>
                </a:tc>
                <a:tc>
                  <a:txBody>
                    <a:bodyPr/>
                    <a:lstStyle/>
                    <a:p>
                      <a:pPr marL="0" marR="0" algn="ctr">
                        <a:lnSpc>
                          <a:spcPct val="90000"/>
                        </a:lnSpc>
                        <a:spcBef>
                          <a:spcPts val="0"/>
                        </a:spcBef>
                        <a:spcAft>
                          <a:spcPts val="0"/>
                        </a:spcAft>
                      </a:pPr>
                      <a:r>
                        <a:rPr lang="en-US" sz="1900" b="1" dirty="0">
                          <a:solidFill>
                            <a:schemeClr val="tx1"/>
                          </a:solidFill>
                          <a:effectLst/>
                          <a:latin typeface="Arial Nova Cond" panose="020B0506020202020204" pitchFamily="34" charset="0"/>
                        </a:rPr>
                        <a:t>29.1</a:t>
                      </a:r>
                      <a:endParaRPr lang="en-US" sz="1900" b="1"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no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0.90 (0.81–1.00)</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noFill/>
                  </a:tcPr>
                </a:tc>
                <a:tc>
                  <a:txBody>
                    <a:bodyPr/>
                    <a:lstStyle/>
                    <a:p>
                      <a:pPr marL="0" marR="0" algn="ctr">
                        <a:lnSpc>
                          <a:spcPct val="90000"/>
                        </a:lnSpc>
                        <a:spcBef>
                          <a:spcPts val="0"/>
                        </a:spcBef>
                        <a:spcAft>
                          <a:spcPts val="0"/>
                        </a:spcAft>
                      </a:pPr>
                      <a:r>
                        <a:rPr lang="en-US" sz="1900" b="1" dirty="0">
                          <a:solidFill>
                            <a:schemeClr val="tx1"/>
                          </a:solidFill>
                          <a:effectLst/>
                          <a:latin typeface="Arial Nova Cond" panose="020B0506020202020204" pitchFamily="34" charset="0"/>
                        </a:rPr>
                        <a:t>0.048 </a:t>
                      </a:r>
                      <a:endParaRPr lang="en-US" sz="1900" b="1"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noFill/>
                  </a:tcPr>
                </a:tc>
                <a:extLst>
                  <a:ext uri="{0D108BD9-81ED-4DB2-BD59-A6C34878D82A}">
                    <a16:rowId xmlns:a16="http://schemas.microsoft.com/office/drawing/2014/main" val="648112319"/>
                  </a:ext>
                </a:extLst>
              </a:tr>
              <a:tr h="358933">
                <a:tc>
                  <a:txBody>
                    <a:bodyPr/>
                    <a:lstStyle/>
                    <a:p>
                      <a:pPr marL="0" marR="0">
                        <a:lnSpc>
                          <a:spcPct val="90000"/>
                        </a:lnSpc>
                        <a:spcBef>
                          <a:spcPts val="0"/>
                        </a:spcBef>
                        <a:spcAft>
                          <a:spcPts val="0"/>
                        </a:spcAft>
                      </a:pPr>
                      <a:r>
                        <a:rPr lang="en-US" sz="1900" dirty="0">
                          <a:solidFill>
                            <a:schemeClr val="tx1"/>
                          </a:solidFill>
                          <a:effectLst/>
                          <a:latin typeface="Arial Nova Cond" panose="020B0506020202020204" pitchFamily="34" charset="0"/>
                        </a:rPr>
                        <a:t>Total HF hospitalizations</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121920" marR="36576" marT="0" marB="0" anchor="ctr">
                    <a:solidFill>
                      <a:schemeClr val="bg1">
                        <a:lumMod val="95000"/>
                      </a:schemeClr>
                    </a:solid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 </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95000"/>
                      </a:schemeClr>
                    </a:solidFill>
                  </a:tcPr>
                </a:tc>
                <a:tc>
                  <a:txBody>
                    <a:bodyPr/>
                    <a:lstStyle/>
                    <a:p>
                      <a:pPr marL="0" marR="0" algn="ctr">
                        <a:lnSpc>
                          <a:spcPct val="90000"/>
                        </a:lnSpc>
                        <a:spcBef>
                          <a:spcPts val="0"/>
                        </a:spcBef>
                        <a:spcAft>
                          <a:spcPts val="0"/>
                        </a:spcAft>
                      </a:pPr>
                      <a:r>
                        <a:rPr lang="en-US" sz="1900" b="1" dirty="0">
                          <a:solidFill>
                            <a:schemeClr val="tx1"/>
                          </a:solidFill>
                          <a:effectLst/>
                          <a:latin typeface="Arial Nova Cond" panose="020B0506020202020204" pitchFamily="34" charset="0"/>
                        </a:rPr>
                        <a:t>38.3</a:t>
                      </a:r>
                      <a:endParaRPr lang="en-US" sz="1900" b="1"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95000"/>
                      </a:schemeClr>
                    </a:solid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 </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95000"/>
                      </a:schemeClr>
                    </a:solidFill>
                  </a:tcPr>
                </a:tc>
                <a:tc>
                  <a:txBody>
                    <a:bodyPr/>
                    <a:lstStyle/>
                    <a:p>
                      <a:pPr marL="0" marR="0" algn="ctr">
                        <a:lnSpc>
                          <a:spcPct val="90000"/>
                        </a:lnSpc>
                        <a:spcBef>
                          <a:spcPts val="0"/>
                        </a:spcBef>
                        <a:spcAft>
                          <a:spcPts val="0"/>
                        </a:spcAft>
                      </a:pPr>
                      <a:r>
                        <a:rPr lang="en-US" sz="1900" b="1" dirty="0">
                          <a:solidFill>
                            <a:schemeClr val="tx1"/>
                          </a:solidFill>
                          <a:effectLst/>
                          <a:latin typeface="Arial Nova Cond" panose="020B0506020202020204" pitchFamily="34" charset="0"/>
                        </a:rPr>
                        <a:t>42.4</a:t>
                      </a:r>
                      <a:endParaRPr lang="en-US" sz="1900" b="1"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95000"/>
                      </a:schemeClr>
                    </a:solid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0.91 (0.84–0.99)</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95000"/>
                      </a:schemeClr>
                    </a:solidFill>
                  </a:tcPr>
                </a:tc>
                <a:tc>
                  <a:txBody>
                    <a:bodyPr/>
                    <a:lstStyle/>
                    <a:p>
                      <a:pPr marL="0" marR="0" algn="ctr">
                        <a:lnSpc>
                          <a:spcPct val="90000"/>
                        </a:lnSpc>
                        <a:spcBef>
                          <a:spcPts val="0"/>
                        </a:spcBef>
                        <a:spcAft>
                          <a:spcPts val="0"/>
                        </a:spcAft>
                      </a:pPr>
                      <a:r>
                        <a:rPr lang="en-US" sz="1900" b="1" dirty="0">
                          <a:solidFill>
                            <a:schemeClr val="tx1"/>
                          </a:solidFill>
                          <a:effectLst/>
                          <a:latin typeface="Arial Nova Cond" panose="020B0506020202020204" pitchFamily="34" charset="0"/>
                        </a:rPr>
                        <a:t>0.023</a:t>
                      </a:r>
                      <a:endParaRPr lang="en-US" sz="1900" b="1"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95000"/>
                      </a:schemeClr>
                    </a:solidFill>
                  </a:tcPr>
                </a:tc>
                <a:extLst>
                  <a:ext uri="{0D108BD9-81ED-4DB2-BD59-A6C34878D82A}">
                    <a16:rowId xmlns:a16="http://schemas.microsoft.com/office/drawing/2014/main" val="614987828"/>
                  </a:ext>
                </a:extLst>
              </a:tr>
              <a:tr h="358933">
                <a:tc>
                  <a:txBody>
                    <a:bodyPr/>
                    <a:lstStyle/>
                    <a:p>
                      <a:pPr marL="0" marR="0">
                        <a:lnSpc>
                          <a:spcPct val="90000"/>
                        </a:lnSpc>
                        <a:spcBef>
                          <a:spcPts val="0"/>
                        </a:spcBef>
                        <a:spcAft>
                          <a:spcPts val="0"/>
                        </a:spcAft>
                      </a:pPr>
                      <a:r>
                        <a:rPr lang="en-US" sz="1900" dirty="0">
                          <a:solidFill>
                            <a:schemeClr val="tx1"/>
                          </a:solidFill>
                          <a:effectLst/>
                          <a:latin typeface="Arial Nova Cond" panose="020B0506020202020204" pitchFamily="34" charset="0"/>
                        </a:rPr>
                        <a:t>Secondary composite outcome</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121920" marR="36576" marT="0" marB="0" anchor="ctr">
                    <a:solidFill>
                      <a:schemeClr val="bg1">
                        <a:lumMod val="85000"/>
                      </a:schemeClr>
                    </a:solid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37.9</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85000"/>
                      </a:schemeClr>
                    </a:solidFill>
                  </a:tcPr>
                </a:tc>
                <a:tc>
                  <a:txBody>
                    <a:bodyPr/>
                    <a:lstStyle/>
                    <a:p>
                      <a:pPr marL="0" marR="0" algn="ctr">
                        <a:lnSpc>
                          <a:spcPct val="90000"/>
                        </a:lnSpc>
                        <a:spcBef>
                          <a:spcPts val="0"/>
                        </a:spcBef>
                        <a:spcAft>
                          <a:spcPts val="0"/>
                        </a:spcAft>
                      </a:pPr>
                      <a:r>
                        <a:rPr lang="en-US" sz="1900" b="1" dirty="0">
                          <a:solidFill>
                            <a:schemeClr val="tx1"/>
                          </a:solidFill>
                          <a:effectLst/>
                          <a:latin typeface="Arial Nova Cond" panose="020B0506020202020204" pitchFamily="34" charset="0"/>
                        </a:rPr>
                        <a:t>35.9</a:t>
                      </a:r>
                      <a:endParaRPr lang="en-US" sz="1900" b="1"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85000"/>
                      </a:schemeClr>
                    </a:solid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40.9</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85000"/>
                      </a:schemeClr>
                    </a:solidFill>
                  </a:tcPr>
                </a:tc>
                <a:tc>
                  <a:txBody>
                    <a:bodyPr/>
                    <a:lstStyle/>
                    <a:p>
                      <a:pPr marL="0" marR="0" algn="ctr">
                        <a:lnSpc>
                          <a:spcPct val="90000"/>
                        </a:lnSpc>
                        <a:spcBef>
                          <a:spcPts val="0"/>
                        </a:spcBef>
                        <a:spcAft>
                          <a:spcPts val="0"/>
                        </a:spcAft>
                      </a:pPr>
                      <a:r>
                        <a:rPr lang="en-US" sz="1900" b="1" dirty="0">
                          <a:solidFill>
                            <a:schemeClr val="tx1"/>
                          </a:solidFill>
                          <a:effectLst/>
                          <a:latin typeface="Arial Nova Cond" panose="020B0506020202020204" pitchFamily="34" charset="0"/>
                        </a:rPr>
                        <a:t>40.1</a:t>
                      </a:r>
                      <a:endParaRPr lang="en-US" sz="1900" b="1"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85000"/>
                      </a:schemeClr>
                    </a:solid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0.90 (0.83–0.98)</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85000"/>
                      </a:schemeClr>
                    </a:solidFill>
                  </a:tcPr>
                </a:tc>
                <a:tc>
                  <a:txBody>
                    <a:bodyPr/>
                    <a:lstStyle/>
                    <a:p>
                      <a:pPr marL="0" marR="0" algn="ctr">
                        <a:lnSpc>
                          <a:spcPct val="90000"/>
                        </a:lnSpc>
                        <a:spcBef>
                          <a:spcPts val="0"/>
                        </a:spcBef>
                        <a:spcAft>
                          <a:spcPts val="0"/>
                        </a:spcAft>
                      </a:pPr>
                      <a:r>
                        <a:rPr lang="en-US" sz="1900" b="1" dirty="0">
                          <a:solidFill>
                            <a:schemeClr val="tx1"/>
                          </a:solidFill>
                          <a:effectLst/>
                          <a:latin typeface="Arial Nova Cond" panose="020B0506020202020204" pitchFamily="34" charset="0"/>
                        </a:rPr>
                        <a:t>0.021</a:t>
                      </a:r>
                      <a:endParaRPr lang="en-US" sz="1900" b="1"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85000"/>
                      </a:schemeClr>
                    </a:solidFill>
                  </a:tcPr>
                </a:tc>
                <a:extLst>
                  <a:ext uri="{0D108BD9-81ED-4DB2-BD59-A6C34878D82A}">
                    <a16:rowId xmlns:a16="http://schemas.microsoft.com/office/drawing/2014/main" val="516095316"/>
                  </a:ext>
                </a:extLst>
              </a:tr>
              <a:tr h="358933">
                <a:tc>
                  <a:txBody>
                    <a:bodyPr/>
                    <a:lstStyle/>
                    <a:p>
                      <a:pPr marL="158750" marR="0">
                        <a:lnSpc>
                          <a:spcPct val="90000"/>
                        </a:lnSpc>
                        <a:spcBef>
                          <a:spcPts val="0"/>
                        </a:spcBef>
                        <a:spcAft>
                          <a:spcPts val="0"/>
                        </a:spcAft>
                      </a:pPr>
                      <a:r>
                        <a:rPr lang="en-US" sz="1900" dirty="0">
                          <a:solidFill>
                            <a:schemeClr val="tx1"/>
                          </a:solidFill>
                          <a:effectLst/>
                          <a:latin typeface="Arial Nova Cond" panose="020B0506020202020204" pitchFamily="34" charset="0"/>
                        </a:rPr>
                        <a:t>HF hospitalization</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121920" marR="36576" marT="0" marB="0" anchor="ctr">
                    <a:solidFill>
                      <a:schemeClr val="bg1">
                        <a:lumMod val="95000"/>
                      </a:schemeClr>
                    </a:solid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27.4</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95000"/>
                      </a:schemeClr>
                    </a:solid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 </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95000"/>
                      </a:schemeClr>
                    </a:solid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29.6</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95000"/>
                      </a:schemeClr>
                    </a:solid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 </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95000"/>
                      </a:schemeClr>
                    </a:solid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 </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95000"/>
                      </a:schemeClr>
                    </a:solid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 </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95000"/>
                      </a:schemeClr>
                    </a:solidFill>
                  </a:tcPr>
                </a:tc>
                <a:extLst>
                  <a:ext uri="{0D108BD9-81ED-4DB2-BD59-A6C34878D82A}">
                    <a16:rowId xmlns:a16="http://schemas.microsoft.com/office/drawing/2014/main" val="1991456541"/>
                  </a:ext>
                </a:extLst>
              </a:tr>
              <a:tr h="358933">
                <a:tc>
                  <a:txBody>
                    <a:bodyPr/>
                    <a:lstStyle/>
                    <a:p>
                      <a:pPr marL="127000" marR="0">
                        <a:lnSpc>
                          <a:spcPct val="90000"/>
                        </a:lnSpc>
                        <a:spcBef>
                          <a:spcPts val="0"/>
                        </a:spcBef>
                        <a:spcAft>
                          <a:spcPts val="0"/>
                        </a:spcAft>
                      </a:pPr>
                      <a:r>
                        <a:rPr lang="en-US" sz="1900" dirty="0">
                          <a:solidFill>
                            <a:schemeClr val="tx1"/>
                          </a:solidFill>
                          <a:effectLst/>
                          <a:latin typeface="Arial Nova Cond" panose="020B0506020202020204" pitchFamily="34" charset="0"/>
                        </a:rPr>
                        <a:t> All-cause mortality</a:t>
                      </a:r>
                      <a:r>
                        <a:rPr lang="en-US" sz="1900" baseline="30000" dirty="0">
                          <a:solidFill>
                            <a:schemeClr val="tx1"/>
                          </a:solidFill>
                          <a:effectLst/>
                          <a:latin typeface="Arial Nova Cond" panose="020B0506020202020204" pitchFamily="34" charset="0"/>
                        </a:rPr>
                        <a:t>‡</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121920" marR="36576" marT="0" marB="0" anchor="ctr">
                    <a:no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10.5</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no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 </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no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11.3</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no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 </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no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 </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no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 </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noFill/>
                  </a:tcPr>
                </a:tc>
                <a:extLst>
                  <a:ext uri="{0D108BD9-81ED-4DB2-BD59-A6C34878D82A}">
                    <a16:rowId xmlns:a16="http://schemas.microsoft.com/office/drawing/2014/main" val="2054870957"/>
                  </a:ext>
                </a:extLst>
              </a:tr>
              <a:tr h="358933">
                <a:tc>
                  <a:txBody>
                    <a:bodyPr/>
                    <a:lstStyle/>
                    <a:p>
                      <a:pPr marL="0" marR="0">
                        <a:lnSpc>
                          <a:spcPct val="90000"/>
                        </a:lnSpc>
                        <a:spcBef>
                          <a:spcPts val="0"/>
                        </a:spcBef>
                        <a:spcAft>
                          <a:spcPts val="0"/>
                        </a:spcAft>
                      </a:pPr>
                      <a:r>
                        <a:rPr lang="en-US" sz="1900" dirty="0">
                          <a:solidFill>
                            <a:schemeClr val="tx1"/>
                          </a:solidFill>
                          <a:effectLst/>
                          <a:latin typeface="Arial Nova Cond" panose="020B0506020202020204" pitchFamily="34" charset="0"/>
                        </a:rPr>
                        <a:t>All-cause mortality</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121920" marR="36576" marT="0" marB="0" anchor="ctr">
                    <a:solidFill>
                      <a:schemeClr val="bg1">
                        <a:lumMod val="95000"/>
                      </a:schemeClr>
                    </a:solid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20.3</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95000"/>
                      </a:schemeClr>
                    </a:solidFill>
                  </a:tcPr>
                </a:tc>
                <a:tc>
                  <a:txBody>
                    <a:bodyPr/>
                    <a:lstStyle/>
                    <a:p>
                      <a:pPr marL="0" marR="0" algn="ctr">
                        <a:lnSpc>
                          <a:spcPct val="90000"/>
                        </a:lnSpc>
                        <a:spcBef>
                          <a:spcPts val="0"/>
                        </a:spcBef>
                        <a:spcAft>
                          <a:spcPts val="0"/>
                        </a:spcAft>
                      </a:pPr>
                      <a:r>
                        <a:rPr lang="en-US" sz="1900" b="1" dirty="0">
                          <a:solidFill>
                            <a:schemeClr val="tx1"/>
                          </a:solidFill>
                          <a:effectLst/>
                          <a:latin typeface="Arial Nova Cond" panose="020B0506020202020204" pitchFamily="34" charset="0"/>
                        </a:rPr>
                        <a:t>16.0</a:t>
                      </a:r>
                      <a:endParaRPr lang="en-US" sz="1900" b="1"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95000"/>
                      </a:schemeClr>
                    </a:solid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21.2</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95000"/>
                      </a:schemeClr>
                    </a:solidFill>
                  </a:tcPr>
                </a:tc>
                <a:tc>
                  <a:txBody>
                    <a:bodyPr/>
                    <a:lstStyle/>
                    <a:p>
                      <a:pPr marL="0" marR="0" algn="ctr">
                        <a:lnSpc>
                          <a:spcPct val="90000"/>
                        </a:lnSpc>
                        <a:spcBef>
                          <a:spcPts val="0"/>
                        </a:spcBef>
                        <a:spcAft>
                          <a:spcPts val="0"/>
                        </a:spcAft>
                      </a:pPr>
                      <a:r>
                        <a:rPr lang="en-US" sz="1900" b="1" dirty="0">
                          <a:solidFill>
                            <a:schemeClr val="tx1"/>
                          </a:solidFill>
                          <a:effectLst/>
                          <a:latin typeface="Arial Nova Cond" panose="020B0506020202020204" pitchFamily="34" charset="0"/>
                        </a:rPr>
                        <a:t>16.9</a:t>
                      </a:r>
                      <a:endParaRPr lang="en-US" sz="1900" b="1"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95000"/>
                      </a:schemeClr>
                    </a:solid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0.95 (0.84–1.07)</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95000"/>
                      </a:schemeClr>
                    </a:solidFill>
                  </a:tcPr>
                </a:tc>
                <a:tc>
                  <a:txBody>
                    <a:bodyPr/>
                    <a:lstStyle/>
                    <a:p>
                      <a:pPr marL="0" marR="0" algn="ctr">
                        <a:lnSpc>
                          <a:spcPct val="90000"/>
                        </a:lnSpc>
                        <a:spcBef>
                          <a:spcPts val="0"/>
                        </a:spcBef>
                        <a:spcAft>
                          <a:spcPts val="0"/>
                        </a:spcAft>
                      </a:pPr>
                      <a:r>
                        <a:rPr lang="en-US" sz="1900" dirty="0">
                          <a:solidFill>
                            <a:schemeClr val="tx1"/>
                          </a:solidFill>
                          <a:effectLst/>
                          <a:latin typeface="Arial Nova Cond" panose="020B0506020202020204" pitchFamily="34" charset="0"/>
                        </a:rPr>
                        <a:t>0.377</a:t>
                      </a:r>
                      <a:endParaRPr lang="en-US" sz="1900"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36576" marR="36576" marT="0" marB="0" anchor="ctr" anchorCtr="1">
                    <a:solidFill>
                      <a:schemeClr val="bg1">
                        <a:lumMod val="95000"/>
                      </a:schemeClr>
                    </a:solidFill>
                  </a:tcPr>
                </a:tc>
                <a:extLst>
                  <a:ext uri="{0D108BD9-81ED-4DB2-BD59-A6C34878D82A}">
                    <a16:rowId xmlns:a16="http://schemas.microsoft.com/office/drawing/2014/main" val="2104176104"/>
                  </a:ext>
                </a:extLst>
              </a:tr>
            </a:tbl>
          </a:graphicData>
        </a:graphic>
      </p:graphicFrame>
      <p:sp>
        <p:nvSpPr>
          <p:cNvPr id="7" name="TextBox 6">
            <a:extLst>
              <a:ext uri="{FF2B5EF4-FFF2-40B4-BE49-F238E27FC236}">
                <a16:creationId xmlns:a16="http://schemas.microsoft.com/office/drawing/2014/main" id="{639E8254-429D-4AAD-820F-E51F8BABC87F}"/>
              </a:ext>
            </a:extLst>
          </p:cNvPr>
          <p:cNvSpPr txBox="1"/>
          <p:nvPr/>
        </p:nvSpPr>
        <p:spPr>
          <a:xfrm>
            <a:off x="623392" y="6001543"/>
            <a:ext cx="6984776" cy="307777"/>
          </a:xfrm>
          <a:prstGeom prst="rect">
            <a:avLst/>
          </a:prstGeom>
          <a:noFill/>
        </p:spPr>
        <p:txBody>
          <a:bodyPr wrap="square" rtlCol="0">
            <a:spAutoFit/>
          </a:bodyPr>
          <a:lstStyle/>
          <a:p>
            <a:r>
              <a:rPr lang="da-DK" sz="1400" dirty="0">
                <a:latin typeface="Arial Nova Cond" panose="020B0506020202020204" pitchFamily="34" charset="0"/>
              </a:rPr>
              <a:t>Armstrong et al. NEJM 2020, doi: 10.1056/NEJMoa1915928</a:t>
            </a:r>
          </a:p>
        </p:txBody>
      </p:sp>
    </p:spTree>
    <p:extLst>
      <p:ext uri="{BB962C8B-B14F-4D97-AF65-F5344CB8AC3E}">
        <p14:creationId xmlns:p14="http://schemas.microsoft.com/office/powerpoint/2010/main" val="12011722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98053-1E43-4B34-A02B-56896061CE7A}"/>
              </a:ext>
            </a:extLst>
          </p:cNvPr>
          <p:cNvSpPr>
            <a:spLocks noGrp="1"/>
          </p:cNvSpPr>
          <p:nvPr>
            <p:ph type="title"/>
          </p:nvPr>
        </p:nvSpPr>
        <p:spPr/>
        <p:txBody>
          <a:bodyPr/>
          <a:lstStyle/>
          <a:p>
            <a:r>
              <a:rPr lang="en-US" dirty="0"/>
              <a:t>New recommendation</a:t>
            </a:r>
          </a:p>
        </p:txBody>
      </p:sp>
      <p:sp>
        <p:nvSpPr>
          <p:cNvPr id="3" name="Content Placeholder 2">
            <a:extLst>
              <a:ext uri="{FF2B5EF4-FFF2-40B4-BE49-F238E27FC236}">
                <a16:creationId xmlns:a16="http://schemas.microsoft.com/office/drawing/2014/main" id="{F0084B1C-1770-4ADB-98F6-FEC847C0B2DF}"/>
              </a:ext>
            </a:extLst>
          </p:cNvPr>
          <p:cNvSpPr>
            <a:spLocks noGrp="1"/>
          </p:cNvSpPr>
          <p:nvPr>
            <p:ph idx="1"/>
          </p:nvPr>
        </p:nvSpPr>
        <p:spPr/>
        <p:txBody>
          <a:bodyPr/>
          <a:lstStyle/>
          <a:p>
            <a:pPr>
              <a:lnSpc>
                <a:spcPct val="100000"/>
              </a:lnSpc>
            </a:pPr>
            <a:r>
              <a:rPr lang="en-US" sz="2800" dirty="0"/>
              <a:t>We </a:t>
            </a:r>
            <a:r>
              <a:rPr lang="en-US" sz="2800"/>
              <a:t>recommend that </a:t>
            </a:r>
            <a:r>
              <a:rPr lang="en-US" sz="2800" dirty="0"/>
              <a:t>vericiguat, an oral soluble guanylate cyclase stimulator, be considered in addition to optimal heart failure therapies for </a:t>
            </a:r>
            <a:r>
              <a:rPr lang="en-US" sz="2800" dirty="0" err="1"/>
              <a:t>HFrEF</a:t>
            </a:r>
            <a:r>
              <a:rPr lang="en-US" sz="2800" dirty="0"/>
              <a:t> patients with worsening symptoms and hospitalization for HF in the past 6 months, to reduce the risk of subsequent heart failure hospitalization </a:t>
            </a:r>
          </a:p>
          <a:p>
            <a:pPr marL="0" lvl="0" indent="0">
              <a:lnSpc>
                <a:spcPct val="100000"/>
              </a:lnSpc>
              <a:spcAft>
                <a:spcPts val="2400"/>
              </a:spcAft>
              <a:buNone/>
            </a:pPr>
            <a:r>
              <a:rPr lang="en-US" sz="2800" dirty="0"/>
              <a:t>       </a:t>
            </a:r>
            <a:r>
              <a:rPr lang="en-US" sz="2400" i="1" dirty="0"/>
              <a:t>Conditional Recommendation; Moderate-Quality Evidence</a:t>
            </a:r>
          </a:p>
          <a:p>
            <a:pPr marL="0" indent="0">
              <a:buNone/>
            </a:pPr>
            <a:r>
              <a:rPr lang="en-US" dirty="0"/>
              <a:t>Practical tip: </a:t>
            </a:r>
          </a:p>
          <a:p>
            <a:pPr lvl="1"/>
            <a:r>
              <a:rPr lang="en-US" sz="2000" dirty="0"/>
              <a:t>Subgroup analysis from the VICTORIA Trial suggests that clinical response to vericiguat may be attenuated in patients with very elevated natriuretic peptide levels. </a:t>
            </a:r>
            <a:endParaRPr lang="en-CA" sz="2000" dirty="0"/>
          </a:p>
          <a:p>
            <a:endParaRPr lang="en-US" dirty="0"/>
          </a:p>
        </p:txBody>
      </p:sp>
      <p:sp>
        <p:nvSpPr>
          <p:cNvPr id="4" name="TextBox 3">
            <a:extLst>
              <a:ext uri="{FF2B5EF4-FFF2-40B4-BE49-F238E27FC236}">
                <a16:creationId xmlns:a16="http://schemas.microsoft.com/office/drawing/2014/main" id="{D7541C0D-26C2-4909-893B-FAD04DCF90CA}"/>
              </a:ext>
            </a:extLst>
          </p:cNvPr>
          <p:cNvSpPr txBox="1"/>
          <p:nvPr/>
        </p:nvSpPr>
        <p:spPr>
          <a:xfrm>
            <a:off x="695400" y="5929535"/>
            <a:ext cx="5631323" cy="307777"/>
          </a:xfrm>
          <a:prstGeom prst="rect">
            <a:avLst/>
          </a:prstGeom>
          <a:noFill/>
        </p:spPr>
        <p:txBody>
          <a:bodyPr wrap="square" rtlCol="0">
            <a:spAutoFit/>
          </a:bodyPr>
          <a:lstStyle/>
          <a:p>
            <a:r>
              <a:rPr lang="fr-FR" sz="1400" dirty="0">
                <a:latin typeface="Arial Nova Cond" panose="020B0506020202020204" pitchFamily="34" charset="0"/>
              </a:rPr>
              <a:t>McDonald, Virani, et al, </a:t>
            </a:r>
            <a:r>
              <a:rPr lang="en-US" sz="1400" dirty="0">
                <a:latin typeface="Arial Nova Cond" panose="020B0506020202020204" pitchFamily="34" charset="0"/>
              </a:rPr>
              <a:t>Can J </a:t>
            </a:r>
            <a:r>
              <a:rPr lang="en-US" sz="1400" dirty="0" err="1">
                <a:latin typeface="Arial Nova Cond" panose="020B0506020202020204" pitchFamily="34" charset="0"/>
              </a:rPr>
              <a:t>Cardiol</a:t>
            </a:r>
            <a:r>
              <a:rPr lang="en-US" sz="1400" dirty="0">
                <a:latin typeface="Arial Nova Cond" panose="020B0506020202020204" pitchFamily="34" charset="0"/>
              </a:rPr>
              <a:t> 2021</a:t>
            </a:r>
            <a:endParaRPr lang="fr-FR" sz="1400" dirty="0">
              <a:latin typeface="Arial Nova Cond" panose="020B0506020202020204" pitchFamily="34" charset="0"/>
            </a:endParaRPr>
          </a:p>
        </p:txBody>
      </p:sp>
    </p:spTree>
    <p:extLst>
      <p:ext uri="{BB962C8B-B14F-4D97-AF65-F5344CB8AC3E}">
        <p14:creationId xmlns:p14="http://schemas.microsoft.com/office/powerpoint/2010/main" val="3603472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BAC61-356B-4636-8D4D-8C8F7DA5ADE9}"/>
              </a:ext>
            </a:extLst>
          </p:cNvPr>
          <p:cNvSpPr>
            <a:spLocks noGrp="1"/>
          </p:cNvSpPr>
          <p:nvPr>
            <p:ph type="title"/>
          </p:nvPr>
        </p:nvSpPr>
        <p:spPr/>
        <p:txBody>
          <a:bodyPr>
            <a:normAutofit/>
          </a:bodyPr>
          <a:lstStyle/>
          <a:p>
            <a:r>
              <a:rPr lang="en-US" dirty="0"/>
              <a:t>INTRODUCING THE </a:t>
            </a:r>
            <a:r>
              <a:rPr lang="en-US" dirty="0">
                <a:solidFill>
                  <a:srgbClr val="F33A45"/>
                </a:solidFill>
              </a:rPr>
              <a:t>HF WEBINAR SERIES</a:t>
            </a:r>
            <a:endParaRPr lang="en-US" dirty="0"/>
          </a:p>
        </p:txBody>
      </p:sp>
      <p:sp>
        <p:nvSpPr>
          <p:cNvPr id="4" name="TextBox 3">
            <a:extLst>
              <a:ext uri="{FF2B5EF4-FFF2-40B4-BE49-F238E27FC236}">
                <a16:creationId xmlns:a16="http://schemas.microsoft.com/office/drawing/2014/main" id="{E8AEC617-089C-45DD-8005-128A58E44728}"/>
              </a:ext>
            </a:extLst>
          </p:cNvPr>
          <p:cNvSpPr txBox="1"/>
          <p:nvPr/>
        </p:nvSpPr>
        <p:spPr>
          <a:xfrm>
            <a:off x="695400" y="2427178"/>
            <a:ext cx="11233248" cy="425758"/>
          </a:xfrm>
          <a:prstGeom prst="rect">
            <a:avLst/>
          </a:prstGeom>
          <a:noFill/>
        </p:spPr>
        <p:txBody>
          <a:bodyPr wrap="square" rtlCol="0">
            <a:spAutoFit/>
          </a:bodyPr>
          <a:lstStyle/>
          <a:p>
            <a:pPr>
              <a:lnSpc>
                <a:spcPts val="2600"/>
              </a:lnSpc>
              <a:spcAft>
                <a:spcPts val="600"/>
              </a:spcAft>
            </a:pPr>
            <a:r>
              <a:rPr lang="en-US" sz="2200" b="1" dirty="0">
                <a:solidFill>
                  <a:schemeClr val="tx1"/>
                </a:solidFill>
                <a:effectLst/>
                <a:latin typeface="Gill Sans" panose="020B0502020104020203" pitchFamily="34" charset="0"/>
                <a:ea typeface="Calibri" panose="020F0502020204030204" pitchFamily="34" charset="0"/>
                <a:cs typeface="Times New Roman" panose="02020603050405020304" pitchFamily="18" charset="0"/>
              </a:rPr>
              <a:t>Webinar 2: </a:t>
            </a:r>
            <a:r>
              <a:rPr lang="en-US" sz="2200" b="1" dirty="0">
                <a:solidFill>
                  <a:srgbClr val="6FAAAF"/>
                </a:solidFill>
                <a:effectLst/>
                <a:latin typeface="Gill Sans" panose="020B0502020104020203" pitchFamily="34" charset="0"/>
                <a:ea typeface="Calibri" panose="020F0502020204030204" pitchFamily="34" charset="0"/>
                <a:cs typeface="Times New Roman" panose="02020603050405020304" pitchFamily="18" charset="0"/>
              </a:rPr>
              <a:t>Screening </a:t>
            </a:r>
            <a:r>
              <a:rPr lang="en-US" sz="2200" b="1" dirty="0">
                <a:solidFill>
                  <a:srgbClr val="6FAAAF"/>
                </a:solidFill>
                <a:latin typeface="Gill Sans" panose="020B0502020104020203" pitchFamily="34" charset="0"/>
                <a:ea typeface="Calibri" panose="020F0502020204030204" pitchFamily="34" charset="0"/>
                <a:cs typeface="Times New Roman" panose="02020603050405020304" pitchFamily="18" charset="0"/>
              </a:rPr>
              <a:t>+</a:t>
            </a:r>
            <a:r>
              <a:rPr lang="en-US" sz="2200" b="1" dirty="0">
                <a:solidFill>
                  <a:srgbClr val="6FAAAF"/>
                </a:solidFill>
                <a:effectLst/>
                <a:latin typeface="Gill Sans" panose="020B0502020104020203" pitchFamily="34" charset="0"/>
                <a:ea typeface="Calibri" panose="020F0502020204030204" pitchFamily="34" charset="0"/>
                <a:cs typeface="Times New Roman" panose="02020603050405020304" pitchFamily="18" charset="0"/>
              </a:rPr>
              <a:t> diagnosis in </a:t>
            </a:r>
            <a:r>
              <a:rPr lang="en-US" sz="2200" b="1" dirty="0" err="1">
                <a:solidFill>
                  <a:srgbClr val="6FAAAF"/>
                </a:solidFill>
                <a:effectLst/>
                <a:latin typeface="Gill Sans" panose="020B0502020104020203" pitchFamily="34" charset="0"/>
                <a:ea typeface="Calibri" panose="020F0502020204030204" pitchFamily="34" charset="0"/>
                <a:cs typeface="Times New Roman" panose="02020603050405020304" pitchFamily="18" charset="0"/>
              </a:rPr>
              <a:t>HFrEF</a:t>
            </a:r>
            <a:r>
              <a:rPr lang="en-US" sz="2200" b="1" dirty="0">
                <a:solidFill>
                  <a:srgbClr val="6FAAAF"/>
                </a:solidFill>
                <a:effectLst/>
                <a:latin typeface="Gill Sans" panose="020B0502020104020203" pitchFamily="34" charset="0"/>
                <a:ea typeface="Calibri" panose="020F0502020204030204" pitchFamily="34" charset="0"/>
                <a:cs typeface="Times New Roman" panose="02020603050405020304" pitchFamily="18" charset="0"/>
              </a:rPr>
              <a:t> and </a:t>
            </a:r>
            <a:r>
              <a:rPr lang="en-US" sz="2200" b="1" dirty="0" err="1">
                <a:solidFill>
                  <a:srgbClr val="6FAAAF"/>
                </a:solidFill>
                <a:effectLst/>
                <a:latin typeface="Gill Sans" panose="020B0502020104020203" pitchFamily="34" charset="0"/>
                <a:ea typeface="Calibri" panose="020F0502020204030204" pitchFamily="34" charset="0"/>
                <a:cs typeface="Times New Roman" panose="02020603050405020304" pitchFamily="18" charset="0"/>
              </a:rPr>
              <a:t>HFpEF</a:t>
            </a:r>
            <a:r>
              <a:rPr lang="en-US" sz="2200" b="1" dirty="0">
                <a:solidFill>
                  <a:srgbClr val="6FAAAF"/>
                </a:solidFill>
                <a:effectLst/>
                <a:latin typeface="Gill Sans" panose="020B0502020104020203" pitchFamily="34" charset="0"/>
                <a:ea typeface="Calibri" panose="020F0502020204030204" pitchFamily="34" charset="0"/>
                <a:cs typeface="Times New Roman" panose="02020603050405020304" pitchFamily="18" charset="0"/>
              </a:rPr>
              <a:t>: recognizing and managing risk factors</a:t>
            </a:r>
            <a:endParaRPr lang="en-US" sz="2200" b="1" dirty="0">
              <a:solidFill>
                <a:srgbClr val="6FAAAF"/>
              </a:solidFill>
              <a:latin typeface="GillSans-Light" panose="020B0400000000000000" pitchFamily="34" charset="0"/>
            </a:endParaRPr>
          </a:p>
        </p:txBody>
      </p:sp>
      <p:sp>
        <p:nvSpPr>
          <p:cNvPr id="5" name="Content Placeholder 4">
            <a:extLst>
              <a:ext uri="{FF2B5EF4-FFF2-40B4-BE49-F238E27FC236}">
                <a16:creationId xmlns:a16="http://schemas.microsoft.com/office/drawing/2014/main" id="{764A4781-6B1E-40B2-BA30-8E2284965D20}"/>
              </a:ext>
            </a:extLst>
          </p:cNvPr>
          <p:cNvSpPr txBox="1">
            <a:spLocks noGrp="1"/>
          </p:cNvSpPr>
          <p:nvPr>
            <p:ph idx="1"/>
          </p:nvPr>
        </p:nvSpPr>
        <p:spPr>
          <a:xfrm>
            <a:off x="727374" y="2852936"/>
            <a:ext cx="10801350" cy="677108"/>
          </a:xfrm>
          <a:prstGeom prst="rect">
            <a:avLst/>
          </a:prstGeom>
          <a:noFill/>
        </p:spPr>
        <p:txBody>
          <a:bodyPr wrap="square" rtlCol="0">
            <a:spAutoFit/>
          </a:bodyPr>
          <a:lstStyle/>
          <a:p>
            <a:pPr>
              <a:lnSpc>
                <a:spcPct val="100000"/>
              </a:lnSpc>
              <a:spcBef>
                <a:spcPts val="0"/>
              </a:spcBef>
            </a:pPr>
            <a:r>
              <a:rPr lang="en-US" sz="1900" dirty="0">
                <a:latin typeface="Gill Sans" panose="020B0502020104020203" pitchFamily="34" charset="0"/>
                <a:ea typeface="Calibri" panose="020F0502020204030204" pitchFamily="34" charset="0"/>
                <a:cs typeface="Times New Roman" panose="02020603050405020304" pitchFamily="18" charset="0"/>
              </a:rPr>
              <a:t>Wednes</a:t>
            </a:r>
            <a:r>
              <a:rPr lang="en-US" sz="1900" dirty="0">
                <a:effectLst/>
                <a:latin typeface="Gill Sans" panose="020B0502020104020203" pitchFamily="34" charset="0"/>
                <a:ea typeface="Calibri" panose="020F0502020204030204" pitchFamily="34" charset="0"/>
                <a:cs typeface="Times New Roman" panose="02020603050405020304" pitchFamily="18" charset="0"/>
              </a:rPr>
              <a:t>day, </a:t>
            </a:r>
            <a:r>
              <a:rPr lang="en-US" sz="1900" dirty="0">
                <a:solidFill>
                  <a:srgbClr val="F33A45"/>
                </a:solidFill>
                <a:effectLst/>
                <a:latin typeface="Gill Sans" panose="020B0502020104020203" pitchFamily="34" charset="0"/>
                <a:ea typeface="Calibri" panose="020F0502020204030204" pitchFamily="34" charset="0"/>
                <a:cs typeface="Times New Roman" panose="02020603050405020304" pitchFamily="18" charset="0"/>
              </a:rPr>
              <a:t>April </a:t>
            </a:r>
            <a:r>
              <a:rPr lang="en-US" sz="19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22,</a:t>
            </a:r>
            <a:r>
              <a:rPr lang="en-US" sz="1900" dirty="0">
                <a:solidFill>
                  <a:srgbClr val="F33A45"/>
                </a:solidFill>
                <a:effectLst/>
                <a:latin typeface="Gill Sans" panose="020B0502020104020203" pitchFamily="34" charset="0"/>
                <a:ea typeface="Calibri" panose="020F0502020204030204" pitchFamily="34" charset="0"/>
                <a:cs typeface="Times New Roman" panose="02020603050405020304" pitchFamily="18" charset="0"/>
              </a:rPr>
              <a:t> 2021 </a:t>
            </a:r>
            <a:r>
              <a:rPr lang="en-US" sz="1900" dirty="0">
                <a:effectLst/>
                <a:latin typeface="Gill Sans" panose="020B0502020104020203" pitchFamily="34" charset="0"/>
                <a:ea typeface="Calibri" panose="020F0502020204030204" pitchFamily="34" charset="0"/>
                <a:cs typeface="Times New Roman" panose="02020603050405020304" pitchFamily="18" charset="0"/>
              </a:rPr>
              <a:t>from </a:t>
            </a:r>
            <a:r>
              <a:rPr lang="en-US" sz="19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8</a:t>
            </a:r>
            <a:r>
              <a:rPr lang="en-US" sz="1900" dirty="0">
                <a:solidFill>
                  <a:srgbClr val="F33A45"/>
                </a:solidFill>
                <a:effectLst/>
                <a:latin typeface="Gill Sans" panose="020B0502020104020203" pitchFamily="34" charset="0"/>
                <a:ea typeface="Calibri" panose="020F0502020204030204" pitchFamily="34" charset="0"/>
                <a:cs typeface="Times New Roman" panose="02020603050405020304" pitchFamily="18" charset="0"/>
              </a:rPr>
              <a:t> PM – 9 PM </a:t>
            </a:r>
            <a:r>
              <a:rPr lang="en-US" sz="1900" dirty="0">
                <a:effectLst/>
                <a:latin typeface="Gill Sans" panose="020B0502020104020203" pitchFamily="34" charset="0"/>
                <a:ea typeface="Calibri" panose="020F0502020204030204" pitchFamily="34" charset="0"/>
                <a:cs typeface="Times New Roman" panose="02020603050405020304" pitchFamily="18" charset="0"/>
              </a:rPr>
              <a:t>EDT</a:t>
            </a:r>
            <a:endParaRPr lang="en-US" sz="1900" dirty="0">
              <a:latin typeface="Gill Sans" panose="020B0502020104020203" pitchFamily="34" charset="0"/>
              <a:ea typeface="Calibri" panose="020F0502020204030204" pitchFamily="34" charset="0"/>
              <a:cs typeface="Times New Roman" panose="02020603050405020304" pitchFamily="18" charset="0"/>
            </a:endParaRPr>
          </a:p>
          <a:p>
            <a:pPr>
              <a:lnSpc>
                <a:spcPct val="100000"/>
              </a:lnSpc>
              <a:spcBef>
                <a:spcPts val="0"/>
              </a:spcBef>
            </a:pPr>
            <a:r>
              <a:rPr lang="en-US" sz="1900" b="1" dirty="0">
                <a:effectLst/>
                <a:latin typeface="Gill Sans" panose="020B0502020104020203" pitchFamily="34" charset="0"/>
                <a:ea typeface="Calibri" panose="020F0502020204030204" pitchFamily="34" charset="0"/>
                <a:cs typeface="Times New Roman" panose="02020603050405020304" pitchFamily="18" charset="0"/>
              </a:rPr>
              <a:t>Faculty: </a:t>
            </a:r>
            <a:r>
              <a:rPr lang="en-US" sz="1900" dirty="0">
                <a:effectLst/>
                <a:latin typeface="Gill Sans" panose="020B0502020104020203" pitchFamily="34" charset="0"/>
                <a:ea typeface="Calibri" panose="020F0502020204030204" pitchFamily="34" charset="0"/>
                <a:cs typeface="Times New Roman" panose="02020603050405020304" pitchFamily="18" charset="0"/>
              </a:rPr>
              <a:t>Sean Virani, Eileen O’Meara, Jonathan Howlett</a:t>
            </a:r>
            <a:endParaRPr lang="en-US" sz="1900" dirty="0">
              <a:latin typeface="GillSans-Light" panose="020B0400000000000000" pitchFamily="34" charset="0"/>
            </a:endParaRPr>
          </a:p>
        </p:txBody>
      </p:sp>
      <p:sp>
        <p:nvSpPr>
          <p:cNvPr id="6" name="TextBox 5">
            <a:extLst>
              <a:ext uri="{FF2B5EF4-FFF2-40B4-BE49-F238E27FC236}">
                <a16:creationId xmlns:a16="http://schemas.microsoft.com/office/drawing/2014/main" id="{ADF9A635-0E5B-4338-AA9C-5220F3B4BECF}"/>
              </a:ext>
            </a:extLst>
          </p:cNvPr>
          <p:cNvSpPr txBox="1"/>
          <p:nvPr/>
        </p:nvSpPr>
        <p:spPr>
          <a:xfrm>
            <a:off x="695400" y="4873030"/>
            <a:ext cx="11069780" cy="759182"/>
          </a:xfrm>
          <a:prstGeom prst="rect">
            <a:avLst/>
          </a:prstGeom>
          <a:noFill/>
        </p:spPr>
        <p:txBody>
          <a:bodyPr wrap="square" rtlCol="0">
            <a:spAutoFit/>
          </a:bodyPr>
          <a:lstStyle/>
          <a:p>
            <a:pPr>
              <a:lnSpc>
                <a:spcPts val="2600"/>
              </a:lnSpc>
              <a:spcAft>
                <a:spcPts val="600"/>
              </a:spcAft>
            </a:pPr>
            <a:r>
              <a:rPr lang="en-US" sz="2200" b="1" dirty="0">
                <a:solidFill>
                  <a:schemeClr val="tx1"/>
                </a:solidFill>
                <a:effectLst/>
                <a:latin typeface="Gill Sans" panose="020B0502020104020203" pitchFamily="34" charset="0"/>
                <a:ea typeface="Calibri" panose="020F0502020204030204" pitchFamily="34" charset="0"/>
                <a:cs typeface="Times New Roman" panose="02020603050405020304" pitchFamily="18" charset="0"/>
              </a:rPr>
              <a:t>Webinar 4: </a:t>
            </a:r>
            <a:r>
              <a:rPr lang="en-US" sz="2200" b="1" dirty="0">
                <a:solidFill>
                  <a:srgbClr val="6FAAAF"/>
                </a:solidFill>
                <a:latin typeface="Gill Sans" panose="020B0502020104020203" pitchFamily="34" charset="0"/>
                <a:ea typeface="Calibri" panose="020F0502020204030204" pitchFamily="34" charset="0"/>
                <a:cs typeface="Times New Roman" panose="02020603050405020304" pitchFamily="18" charset="0"/>
              </a:rPr>
              <a:t>Non-pharmacological management: nutrition, cardiac rehabilitation and advance care planning</a:t>
            </a:r>
            <a:endParaRPr lang="en-US" sz="2200" b="1" dirty="0">
              <a:solidFill>
                <a:srgbClr val="6FAAAF"/>
              </a:solidFill>
              <a:latin typeface="GillSans-Light" panose="020B0400000000000000" pitchFamily="34" charset="0"/>
            </a:endParaRPr>
          </a:p>
        </p:txBody>
      </p:sp>
      <p:sp>
        <p:nvSpPr>
          <p:cNvPr id="7" name="TextBox 6">
            <a:extLst>
              <a:ext uri="{FF2B5EF4-FFF2-40B4-BE49-F238E27FC236}">
                <a16:creationId xmlns:a16="http://schemas.microsoft.com/office/drawing/2014/main" id="{5D01DFC6-CB59-4B83-8647-D45AA3B488DB}"/>
              </a:ext>
            </a:extLst>
          </p:cNvPr>
          <p:cNvSpPr txBox="1"/>
          <p:nvPr/>
        </p:nvSpPr>
        <p:spPr>
          <a:xfrm>
            <a:off x="695400" y="3645024"/>
            <a:ext cx="11069780" cy="425758"/>
          </a:xfrm>
          <a:prstGeom prst="rect">
            <a:avLst/>
          </a:prstGeom>
          <a:noFill/>
        </p:spPr>
        <p:txBody>
          <a:bodyPr wrap="square" rtlCol="0">
            <a:spAutoFit/>
          </a:bodyPr>
          <a:lstStyle/>
          <a:p>
            <a:pPr>
              <a:lnSpc>
                <a:spcPts val="2600"/>
              </a:lnSpc>
              <a:spcAft>
                <a:spcPts val="600"/>
              </a:spcAft>
            </a:pPr>
            <a:r>
              <a:rPr lang="en-US" sz="2200" b="1" dirty="0">
                <a:solidFill>
                  <a:schemeClr val="tx1"/>
                </a:solidFill>
                <a:effectLst/>
                <a:latin typeface="Gill Sans" panose="020B0502020104020203" pitchFamily="34" charset="0"/>
                <a:ea typeface="Calibri" panose="020F0502020204030204" pitchFamily="34" charset="0"/>
                <a:cs typeface="Times New Roman" panose="02020603050405020304" pitchFamily="18" charset="0"/>
              </a:rPr>
              <a:t>Webinar 3: </a:t>
            </a:r>
            <a:r>
              <a:rPr lang="en-US" sz="2200" b="1" dirty="0">
                <a:solidFill>
                  <a:srgbClr val="6FAAAF"/>
                </a:solidFill>
                <a:latin typeface="Gill Sans" panose="020B0502020104020203" pitchFamily="34" charset="0"/>
                <a:ea typeface="Calibri" panose="020F0502020204030204" pitchFamily="34" charset="0"/>
                <a:cs typeface="Times New Roman" panose="02020603050405020304" pitchFamily="18" charset="0"/>
              </a:rPr>
              <a:t>Device therapy: when to consider and how to manage complex HF</a:t>
            </a:r>
            <a:endParaRPr lang="en-US" sz="2200" b="1" dirty="0">
              <a:solidFill>
                <a:srgbClr val="6FAAAF"/>
              </a:solidFill>
              <a:latin typeface="GillSans-Light" panose="020B0400000000000000" pitchFamily="34" charset="0"/>
            </a:endParaRPr>
          </a:p>
        </p:txBody>
      </p:sp>
      <p:sp>
        <p:nvSpPr>
          <p:cNvPr id="8" name="Content Placeholder 4">
            <a:extLst>
              <a:ext uri="{FF2B5EF4-FFF2-40B4-BE49-F238E27FC236}">
                <a16:creationId xmlns:a16="http://schemas.microsoft.com/office/drawing/2014/main" id="{A4C69E06-650C-4B85-9121-37E6FD0E25CA}"/>
              </a:ext>
            </a:extLst>
          </p:cNvPr>
          <p:cNvSpPr txBox="1">
            <a:spLocks/>
          </p:cNvSpPr>
          <p:nvPr/>
        </p:nvSpPr>
        <p:spPr>
          <a:xfrm>
            <a:off x="727374" y="4070782"/>
            <a:ext cx="10801350" cy="677108"/>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Cond" panose="020B05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Cond" panose="020B05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Cond" panose="020B05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900" dirty="0">
                <a:latin typeface="Gill Sans" panose="020B0502020104020203" pitchFamily="34" charset="0"/>
                <a:ea typeface="Calibri" panose="020F0502020204030204" pitchFamily="34" charset="0"/>
                <a:cs typeface="Times New Roman" panose="02020603050405020304" pitchFamily="18" charset="0"/>
              </a:rPr>
              <a:t>Thursday, </a:t>
            </a:r>
            <a:r>
              <a:rPr lang="en-US" sz="19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June 17, 2021 </a:t>
            </a:r>
            <a:r>
              <a:rPr lang="en-US" sz="1900" dirty="0">
                <a:latin typeface="Gill Sans" panose="020B0502020104020203" pitchFamily="34" charset="0"/>
                <a:ea typeface="Calibri" panose="020F0502020204030204" pitchFamily="34" charset="0"/>
                <a:cs typeface="Times New Roman" panose="02020603050405020304" pitchFamily="18" charset="0"/>
              </a:rPr>
              <a:t>from </a:t>
            </a:r>
            <a:r>
              <a:rPr lang="en-US" sz="19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8 PM – 9 PM </a:t>
            </a:r>
            <a:r>
              <a:rPr lang="en-US" sz="1900" dirty="0">
                <a:latin typeface="Gill Sans" panose="020B0502020104020203" pitchFamily="34" charset="0"/>
                <a:ea typeface="Calibri" panose="020F0502020204030204" pitchFamily="34" charset="0"/>
                <a:cs typeface="Times New Roman" panose="02020603050405020304" pitchFamily="18" charset="0"/>
              </a:rPr>
              <a:t>EDT</a:t>
            </a:r>
          </a:p>
          <a:p>
            <a:pPr>
              <a:lnSpc>
                <a:spcPct val="100000"/>
              </a:lnSpc>
              <a:spcBef>
                <a:spcPts val="0"/>
              </a:spcBef>
            </a:pPr>
            <a:r>
              <a:rPr lang="en-US" sz="1900" b="1" dirty="0">
                <a:latin typeface="Gill Sans" panose="020B0502020104020203" pitchFamily="34" charset="0"/>
                <a:ea typeface="Calibri" panose="020F0502020204030204" pitchFamily="34" charset="0"/>
                <a:cs typeface="Times New Roman" panose="02020603050405020304" pitchFamily="18" charset="0"/>
              </a:rPr>
              <a:t>Faculty: </a:t>
            </a:r>
            <a:r>
              <a:rPr lang="en-US" sz="1900" dirty="0">
                <a:latin typeface="Gill Sans" panose="020B0502020104020203" pitchFamily="34" charset="0"/>
                <a:ea typeface="Calibri" panose="020F0502020204030204" pitchFamily="34" charset="0"/>
                <a:cs typeface="Times New Roman" panose="02020603050405020304" pitchFamily="18" charset="0"/>
              </a:rPr>
              <a:t>Mike McDonald, Sheri Koshman, Anique Ducharme, Mustafa Toma</a:t>
            </a:r>
            <a:endParaRPr lang="en-US" sz="1900" dirty="0">
              <a:latin typeface="GillSans-Light" panose="020B0400000000000000" pitchFamily="34" charset="0"/>
            </a:endParaRPr>
          </a:p>
        </p:txBody>
      </p:sp>
      <p:sp>
        <p:nvSpPr>
          <p:cNvPr id="9" name="Content Placeholder 4">
            <a:extLst>
              <a:ext uri="{FF2B5EF4-FFF2-40B4-BE49-F238E27FC236}">
                <a16:creationId xmlns:a16="http://schemas.microsoft.com/office/drawing/2014/main" id="{9FB59A51-82D1-4285-AAFD-4F2743B0760D}"/>
              </a:ext>
            </a:extLst>
          </p:cNvPr>
          <p:cNvSpPr txBox="1">
            <a:spLocks/>
          </p:cNvSpPr>
          <p:nvPr/>
        </p:nvSpPr>
        <p:spPr>
          <a:xfrm>
            <a:off x="733044" y="5632212"/>
            <a:ext cx="10801350" cy="677108"/>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Cond" panose="020B05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Cond" panose="020B05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Cond" panose="020B05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900" dirty="0">
                <a:latin typeface="Gill Sans" panose="020B0502020104020203" pitchFamily="34" charset="0"/>
                <a:ea typeface="Calibri" panose="020F0502020204030204" pitchFamily="34" charset="0"/>
                <a:cs typeface="Times New Roman" panose="02020603050405020304" pitchFamily="18" charset="0"/>
              </a:rPr>
              <a:t>Thursday, </a:t>
            </a:r>
            <a:r>
              <a:rPr lang="en-US" sz="19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July 15, 2021 </a:t>
            </a:r>
            <a:r>
              <a:rPr lang="en-US" sz="1900" dirty="0">
                <a:latin typeface="Gill Sans" panose="020B0502020104020203" pitchFamily="34" charset="0"/>
                <a:ea typeface="Calibri" panose="020F0502020204030204" pitchFamily="34" charset="0"/>
                <a:cs typeface="Times New Roman" panose="02020603050405020304" pitchFamily="18" charset="0"/>
              </a:rPr>
              <a:t>from </a:t>
            </a:r>
            <a:r>
              <a:rPr lang="en-US" sz="19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8 PM – 9 PM </a:t>
            </a:r>
            <a:r>
              <a:rPr lang="en-US" sz="1900" dirty="0">
                <a:latin typeface="Gill Sans" panose="020B0502020104020203" pitchFamily="34" charset="0"/>
                <a:ea typeface="Calibri" panose="020F0502020204030204" pitchFamily="34" charset="0"/>
                <a:cs typeface="Times New Roman" panose="02020603050405020304" pitchFamily="18" charset="0"/>
              </a:rPr>
              <a:t>EDT</a:t>
            </a:r>
          </a:p>
          <a:p>
            <a:pPr>
              <a:lnSpc>
                <a:spcPct val="100000"/>
              </a:lnSpc>
              <a:spcBef>
                <a:spcPts val="0"/>
              </a:spcBef>
            </a:pPr>
            <a:r>
              <a:rPr lang="en-US" sz="1900" b="1" dirty="0">
                <a:latin typeface="Gill Sans" panose="020B0502020104020203" pitchFamily="34" charset="0"/>
                <a:ea typeface="Calibri" panose="020F0502020204030204" pitchFamily="34" charset="0"/>
                <a:cs typeface="Times New Roman" panose="02020603050405020304" pitchFamily="18" charset="0"/>
              </a:rPr>
              <a:t>Faculty: </a:t>
            </a:r>
            <a:r>
              <a:rPr lang="en-US" sz="1900" dirty="0">
                <a:latin typeface="Gill Sans" panose="020B0502020104020203" pitchFamily="34" charset="0"/>
                <a:ea typeface="Calibri" panose="020F0502020204030204" pitchFamily="34" charset="0"/>
                <a:cs typeface="Times New Roman" panose="02020603050405020304" pitchFamily="18" charset="0"/>
              </a:rPr>
              <a:t>Sean Virani, Elizabeth Swiggum, Harriette Van Spall, Shelley Zieroth</a:t>
            </a:r>
            <a:endParaRPr lang="en-US" sz="1900" dirty="0">
              <a:latin typeface="GillSans-Light" panose="020B0400000000000000" pitchFamily="34" charset="0"/>
            </a:endParaRPr>
          </a:p>
        </p:txBody>
      </p:sp>
      <p:sp>
        <p:nvSpPr>
          <p:cNvPr id="10" name="TextBox 9">
            <a:extLst>
              <a:ext uri="{FF2B5EF4-FFF2-40B4-BE49-F238E27FC236}">
                <a16:creationId xmlns:a16="http://schemas.microsoft.com/office/drawing/2014/main" id="{57CBCC89-22E8-4158-80C2-B18B74067126}"/>
              </a:ext>
            </a:extLst>
          </p:cNvPr>
          <p:cNvSpPr txBox="1"/>
          <p:nvPr/>
        </p:nvSpPr>
        <p:spPr>
          <a:xfrm>
            <a:off x="714852" y="1268760"/>
            <a:ext cx="11069780" cy="425758"/>
          </a:xfrm>
          <a:prstGeom prst="rect">
            <a:avLst/>
          </a:prstGeom>
          <a:noFill/>
        </p:spPr>
        <p:txBody>
          <a:bodyPr wrap="square" rtlCol="0">
            <a:spAutoFit/>
          </a:bodyPr>
          <a:lstStyle/>
          <a:p>
            <a:pPr>
              <a:lnSpc>
                <a:spcPts val="2600"/>
              </a:lnSpc>
              <a:spcAft>
                <a:spcPts val="600"/>
              </a:spcAft>
            </a:pPr>
            <a:r>
              <a:rPr lang="en-US" sz="2200" b="1" dirty="0">
                <a:solidFill>
                  <a:schemeClr val="tx1"/>
                </a:solidFill>
                <a:effectLst/>
                <a:latin typeface="Gill Sans" panose="020B0502020104020203" pitchFamily="34" charset="0"/>
                <a:ea typeface="Calibri" panose="020F0502020204030204" pitchFamily="34" charset="0"/>
                <a:cs typeface="Times New Roman" panose="02020603050405020304" pitchFamily="18" charset="0"/>
              </a:rPr>
              <a:t>Webinar 1: </a:t>
            </a:r>
            <a:r>
              <a:rPr lang="en-US" sz="2200" b="1" dirty="0">
                <a:solidFill>
                  <a:srgbClr val="6FAAAF"/>
                </a:solidFill>
                <a:latin typeface="Gill Sans" panose="020B0502020104020203" pitchFamily="34" charset="0"/>
                <a:ea typeface="Calibri" panose="020F0502020204030204" pitchFamily="34" charset="0"/>
                <a:cs typeface="Times New Roman" panose="02020603050405020304" pitchFamily="18" charset="0"/>
              </a:rPr>
              <a:t>What’s new in 2021: An updated standard of care for </a:t>
            </a:r>
            <a:r>
              <a:rPr lang="en-US" sz="2200" b="1" dirty="0" err="1">
                <a:solidFill>
                  <a:srgbClr val="6FAAAF"/>
                </a:solidFill>
                <a:latin typeface="Gill Sans" panose="020B0502020104020203" pitchFamily="34" charset="0"/>
                <a:ea typeface="Calibri" panose="020F0502020204030204" pitchFamily="34" charset="0"/>
                <a:cs typeface="Times New Roman" panose="02020603050405020304" pitchFamily="18" charset="0"/>
              </a:rPr>
              <a:t>HFrEF</a:t>
            </a:r>
            <a:endParaRPr lang="en-US" sz="2200" b="1" dirty="0">
              <a:solidFill>
                <a:srgbClr val="6FAAAF"/>
              </a:solidFill>
              <a:latin typeface="GillSans-Light" panose="020B0400000000000000" pitchFamily="34" charset="0"/>
            </a:endParaRPr>
          </a:p>
        </p:txBody>
      </p:sp>
      <p:sp>
        <p:nvSpPr>
          <p:cNvPr id="11" name="Content Placeholder 4">
            <a:extLst>
              <a:ext uri="{FF2B5EF4-FFF2-40B4-BE49-F238E27FC236}">
                <a16:creationId xmlns:a16="http://schemas.microsoft.com/office/drawing/2014/main" id="{3E87A249-9557-4EBA-ADE5-855FBE005C1C}"/>
              </a:ext>
            </a:extLst>
          </p:cNvPr>
          <p:cNvSpPr txBox="1">
            <a:spLocks/>
          </p:cNvSpPr>
          <p:nvPr/>
        </p:nvSpPr>
        <p:spPr>
          <a:xfrm>
            <a:off x="746826" y="1628800"/>
            <a:ext cx="10801350" cy="677108"/>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Cond" panose="020B05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Cond" panose="020B05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Cond" panose="020B05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9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Today!</a:t>
            </a:r>
          </a:p>
          <a:p>
            <a:pPr>
              <a:lnSpc>
                <a:spcPct val="100000"/>
              </a:lnSpc>
              <a:spcBef>
                <a:spcPts val="0"/>
              </a:spcBef>
            </a:pPr>
            <a:r>
              <a:rPr lang="en-US" sz="1900" b="1" dirty="0">
                <a:latin typeface="Gill Sans" panose="020B0502020104020203" pitchFamily="34" charset="0"/>
                <a:ea typeface="Calibri" panose="020F0502020204030204" pitchFamily="34" charset="0"/>
                <a:cs typeface="Times New Roman" panose="02020603050405020304" pitchFamily="18" charset="0"/>
              </a:rPr>
              <a:t>Faculty: </a:t>
            </a:r>
            <a:r>
              <a:rPr lang="en-US" sz="1900" dirty="0">
                <a:latin typeface="Gill Sans" panose="020B0502020104020203" pitchFamily="34" charset="0"/>
                <a:ea typeface="Calibri" panose="020F0502020204030204" pitchFamily="34" charset="0"/>
                <a:cs typeface="Times New Roman" panose="02020603050405020304" pitchFamily="18" charset="0"/>
              </a:rPr>
              <a:t>Justin Ezekowitz, Mike McDonald, Sean Virani</a:t>
            </a:r>
            <a:endParaRPr lang="en-US" sz="1900" dirty="0">
              <a:latin typeface="GillSans-Light" panose="020B0400000000000000" pitchFamily="34" charset="0"/>
            </a:endParaRPr>
          </a:p>
        </p:txBody>
      </p:sp>
    </p:spTree>
    <p:extLst>
      <p:ext uri="{BB962C8B-B14F-4D97-AF65-F5344CB8AC3E}">
        <p14:creationId xmlns:p14="http://schemas.microsoft.com/office/powerpoint/2010/main" val="14586846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AF2D8-00BA-42D1-81DD-6372C5EB6425}"/>
              </a:ext>
            </a:extLst>
          </p:cNvPr>
          <p:cNvSpPr>
            <a:spLocks noGrp="1"/>
          </p:cNvSpPr>
          <p:nvPr>
            <p:ph type="title"/>
          </p:nvPr>
        </p:nvSpPr>
        <p:spPr/>
        <p:txBody>
          <a:bodyPr>
            <a:normAutofit fontScale="90000"/>
          </a:bodyPr>
          <a:lstStyle/>
          <a:p>
            <a:r>
              <a:rPr lang="en-US" dirty="0"/>
              <a:t>Is this patient a candidate for </a:t>
            </a:r>
            <a:r>
              <a:rPr lang="en-US" dirty="0">
                <a:solidFill>
                  <a:srgbClr val="F33A45"/>
                </a:solidFill>
              </a:rPr>
              <a:t>advanced HF therapies </a:t>
            </a:r>
            <a:r>
              <a:rPr lang="en-US" dirty="0"/>
              <a:t>or </a:t>
            </a:r>
            <a:r>
              <a:rPr lang="en-US" dirty="0">
                <a:solidFill>
                  <a:srgbClr val="F33A45"/>
                </a:solidFill>
              </a:rPr>
              <a:t>a device</a:t>
            </a:r>
            <a:r>
              <a:rPr lang="en-US" dirty="0"/>
              <a:t>?</a:t>
            </a:r>
          </a:p>
        </p:txBody>
      </p:sp>
      <p:sp>
        <p:nvSpPr>
          <p:cNvPr id="6" name="Rectangle 5" descr="Stethoscope">
            <a:extLst>
              <a:ext uri="{FF2B5EF4-FFF2-40B4-BE49-F238E27FC236}">
                <a16:creationId xmlns:a16="http://schemas.microsoft.com/office/drawing/2014/main" id="{96B201F2-C309-4F4F-9D78-577DF1BB5B06}"/>
              </a:ext>
            </a:extLst>
          </p:cNvPr>
          <p:cNvSpPr/>
          <p:nvPr/>
        </p:nvSpPr>
        <p:spPr>
          <a:xfrm>
            <a:off x="793982" y="1282892"/>
            <a:ext cx="1339502" cy="133512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7" name="Rectangle: Rounded Corners 6">
            <a:extLst>
              <a:ext uri="{FF2B5EF4-FFF2-40B4-BE49-F238E27FC236}">
                <a16:creationId xmlns:a16="http://schemas.microsoft.com/office/drawing/2014/main" id="{93A9E0A1-87BE-42C3-9120-FE6EEA4D9916}"/>
              </a:ext>
            </a:extLst>
          </p:cNvPr>
          <p:cNvSpPr/>
          <p:nvPr/>
        </p:nvSpPr>
        <p:spPr>
          <a:xfrm>
            <a:off x="2563073" y="1301789"/>
            <a:ext cx="3067335" cy="133512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a:extLst>
              <a:ext uri="{FF2B5EF4-FFF2-40B4-BE49-F238E27FC236}">
                <a16:creationId xmlns:a16="http://schemas.microsoft.com/office/drawing/2014/main" id="{D9A1D289-4AA2-477A-A6AF-E6442345638F}"/>
              </a:ext>
            </a:extLst>
          </p:cNvPr>
          <p:cNvSpPr/>
          <p:nvPr/>
        </p:nvSpPr>
        <p:spPr>
          <a:xfrm>
            <a:off x="2653110" y="1340768"/>
            <a:ext cx="2956678" cy="1188146"/>
          </a:xfrm>
          <a:prstGeom prst="rect">
            <a:avLst/>
          </a:prstGeom>
        </p:spPr>
        <p:txBody>
          <a:bodyPr wrap="square">
            <a:spAutoFit/>
          </a:bodyPr>
          <a:lstStyle/>
          <a:p>
            <a:pPr>
              <a:lnSpc>
                <a:spcPct val="110000"/>
              </a:lnSpc>
            </a:pPr>
            <a:r>
              <a:rPr lang="en-US" b="1" dirty="0">
                <a:latin typeface="Arial Nova Cond" panose="020B0506020202020204" pitchFamily="34" charset="0"/>
              </a:rPr>
              <a:t>72 year old female</a:t>
            </a:r>
            <a:endParaRPr lang="en-CA" b="1" dirty="0">
              <a:latin typeface="Arial Nova Cond" panose="020B0506020202020204" pitchFamily="34" charset="0"/>
            </a:endParaRPr>
          </a:p>
          <a:p>
            <a:pPr marL="285750" indent="-285750">
              <a:lnSpc>
                <a:spcPct val="110000"/>
              </a:lnSpc>
              <a:buFont typeface="Arial" panose="020B0604020202020204" pitchFamily="34" charset="0"/>
              <a:buChar char="•"/>
            </a:pPr>
            <a:r>
              <a:rPr lang="en-US" sz="1600" dirty="0">
                <a:latin typeface="Arial Nova Cond" panose="020B0506020202020204" pitchFamily="34" charset="0"/>
              </a:rPr>
              <a:t>NYHA II since discharge</a:t>
            </a:r>
          </a:p>
          <a:p>
            <a:pPr marL="285750" indent="-285750">
              <a:lnSpc>
                <a:spcPct val="110000"/>
              </a:lnSpc>
              <a:buFont typeface="Arial" panose="020B0604020202020204" pitchFamily="34" charset="0"/>
              <a:buChar char="•"/>
            </a:pPr>
            <a:r>
              <a:rPr lang="en-US" sz="1600" dirty="0">
                <a:latin typeface="Arial Nova Cond" panose="020B0506020202020204" pitchFamily="34" charset="0"/>
              </a:rPr>
              <a:t>One hospitalization this year</a:t>
            </a:r>
          </a:p>
          <a:p>
            <a:pPr marL="285750" indent="-285750">
              <a:lnSpc>
                <a:spcPct val="110000"/>
              </a:lnSpc>
              <a:buFont typeface="Arial" panose="020B0604020202020204" pitchFamily="34" charset="0"/>
              <a:buChar char="•"/>
            </a:pPr>
            <a:r>
              <a:rPr lang="en-US" sz="1600" dirty="0">
                <a:latin typeface="Arial Nova Cond" panose="020B0506020202020204" pitchFamily="34" charset="0"/>
              </a:rPr>
              <a:t>LVEF 32% at baseline</a:t>
            </a:r>
          </a:p>
        </p:txBody>
      </p:sp>
      <p:sp>
        <p:nvSpPr>
          <p:cNvPr id="9" name="Rectangle: Rounded Corners 8">
            <a:extLst>
              <a:ext uri="{FF2B5EF4-FFF2-40B4-BE49-F238E27FC236}">
                <a16:creationId xmlns:a16="http://schemas.microsoft.com/office/drawing/2014/main" id="{2989229A-1FD7-4182-A8CF-DB37F4258982}"/>
              </a:ext>
            </a:extLst>
          </p:cNvPr>
          <p:cNvSpPr/>
          <p:nvPr/>
        </p:nvSpPr>
        <p:spPr>
          <a:xfrm>
            <a:off x="793981" y="2824199"/>
            <a:ext cx="4836427" cy="172983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a:extLst>
              <a:ext uri="{FF2B5EF4-FFF2-40B4-BE49-F238E27FC236}">
                <a16:creationId xmlns:a16="http://schemas.microsoft.com/office/drawing/2014/main" id="{4E7DFC65-0B04-4893-927B-8D58A0BD1DFD}"/>
              </a:ext>
            </a:extLst>
          </p:cNvPr>
          <p:cNvSpPr/>
          <p:nvPr/>
        </p:nvSpPr>
        <p:spPr>
          <a:xfrm>
            <a:off x="952157" y="2834095"/>
            <a:ext cx="4351755" cy="1729833"/>
          </a:xfrm>
          <a:prstGeom prst="rect">
            <a:avLst/>
          </a:prstGeom>
        </p:spPr>
        <p:txBody>
          <a:bodyPr wrap="square">
            <a:spAutoFit/>
          </a:bodyPr>
          <a:lstStyle/>
          <a:p>
            <a:pPr>
              <a:lnSpc>
                <a:spcPct val="110000"/>
              </a:lnSpc>
            </a:pPr>
            <a:r>
              <a:rPr lang="en-US" b="1" dirty="0">
                <a:latin typeface="Arial Nova Cond" panose="020B0506020202020204" pitchFamily="34" charset="0"/>
              </a:rPr>
              <a:t>Medications: </a:t>
            </a:r>
            <a:endParaRPr lang="en-CA" b="1" dirty="0">
              <a:latin typeface="Arial Nova Cond" panose="020B0506020202020204" pitchFamily="34" charset="0"/>
            </a:endParaRPr>
          </a:p>
          <a:p>
            <a:pPr marL="285750" marR="0" lvl="0" indent="-285750" algn="l" defTabSz="914400" rtl="0" eaLnBrk="1" fontAlgn="auto" latinLnBrk="0" hangingPunct="0">
              <a:lnSpc>
                <a:spcPct val="11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Nova Cond" panose="020B0506020202020204" pitchFamily="34" charset="0"/>
                <a:ea typeface="+mj-ea"/>
                <a:cs typeface="+mj-cs"/>
                <a:sym typeface="Calibri"/>
              </a:rPr>
              <a:t>Ramipril 10 mg</a:t>
            </a:r>
            <a:r>
              <a:rPr kumimoji="0" lang="en-US" sz="1600" b="0" i="0" u="none" strike="noStrike" kern="0" cap="none" spc="0" normalizeH="0" noProof="0" dirty="0">
                <a:ln>
                  <a:noFill/>
                </a:ln>
                <a:solidFill>
                  <a:srgbClr val="000000"/>
                </a:solidFill>
                <a:effectLst/>
                <a:uLnTx/>
                <a:uFillTx/>
                <a:latin typeface="Arial Nova Cond" panose="020B0506020202020204" pitchFamily="34" charset="0"/>
                <a:ea typeface="+mj-ea"/>
                <a:cs typeface="+mj-cs"/>
                <a:sym typeface="Calibri"/>
              </a:rPr>
              <a:t> daily</a:t>
            </a:r>
            <a:endParaRPr kumimoji="0" lang="en-US" sz="1600" b="0" i="0" u="none" strike="noStrike" kern="0" cap="none" spc="0" normalizeH="0" baseline="0" noProof="0" dirty="0">
              <a:ln>
                <a:noFill/>
              </a:ln>
              <a:solidFill>
                <a:srgbClr val="000000"/>
              </a:solidFill>
              <a:effectLst/>
              <a:uLnTx/>
              <a:uFillTx/>
              <a:latin typeface="Arial Nova Cond" panose="020B0506020202020204" pitchFamily="34" charset="0"/>
              <a:ea typeface="+mj-ea"/>
              <a:cs typeface="+mj-cs"/>
              <a:sym typeface="Calibri"/>
            </a:endParaRPr>
          </a:p>
          <a:p>
            <a:pPr marL="285750" marR="0" lvl="0" indent="-285750" algn="l" defTabSz="914400" rtl="0" eaLnBrk="1" fontAlgn="auto" latinLnBrk="0" hangingPunct="0">
              <a:lnSpc>
                <a:spcPct val="110000"/>
              </a:lnSpc>
              <a:spcBef>
                <a:spcPts val="0"/>
              </a:spcBef>
              <a:spcAft>
                <a:spcPts val="0"/>
              </a:spcAft>
              <a:buClrTx/>
              <a:buSzTx/>
              <a:buFont typeface="Arial" panose="020B0604020202020204" pitchFamily="34" charset="0"/>
              <a:buChar char="•"/>
              <a:tabLst/>
              <a:defRPr/>
            </a:pPr>
            <a:r>
              <a:rPr lang="en-US" sz="1600" kern="0" dirty="0">
                <a:solidFill>
                  <a:srgbClr val="000000"/>
                </a:solidFill>
                <a:latin typeface="Arial Nova Cond" panose="020B0506020202020204" pitchFamily="34" charset="0"/>
                <a:ea typeface="+mj-ea"/>
                <a:cs typeface="+mj-cs"/>
                <a:sym typeface="Calibri"/>
              </a:rPr>
              <a:t>Furosemide 40 mg daily</a:t>
            </a:r>
            <a:endParaRPr kumimoji="0" lang="en-US" sz="1600" b="0" i="0" u="none" strike="noStrike" kern="0" cap="none" spc="0" normalizeH="0" baseline="0" noProof="0" dirty="0">
              <a:ln>
                <a:noFill/>
              </a:ln>
              <a:solidFill>
                <a:srgbClr val="000000"/>
              </a:solidFill>
              <a:effectLst/>
              <a:uLnTx/>
              <a:uFillTx/>
              <a:latin typeface="Arial Nova Cond" panose="020B0506020202020204" pitchFamily="34" charset="0"/>
              <a:ea typeface="+mj-ea"/>
              <a:cs typeface="+mj-cs"/>
              <a:sym typeface="Calibri"/>
            </a:endParaRPr>
          </a:p>
          <a:p>
            <a:pPr marL="285750" marR="0" lvl="0" indent="-285750" algn="l" defTabSz="914400" rtl="0" eaLnBrk="1" fontAlgn="auto" latinLnBrk="0" hangingPunct="0">
              <a:lnSpc>
                <a:spcPct val="11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Nova Cond" panose="020B0506020202020204" pitchFamily="34" charset="0"/>
                <a:ea typeface="+mj-ea"/>
                <a:cs typeface="+mj-cs"/>
                <a:sym typeface="Calibri"/>
              </a:rPr>
              <a:t>Bisoprolol</a:t>
            </a:r>
            <a:r>
              <a:rPr kumimoji="0" lang="en-US" sz="1600" b="0" i="0" u="none" strike="noStrike" kern="0" cap="none" spc="0" normalizeH="0" noProof="0" dirty="0">
                <a:ln>
                  <a:noFill/>
                </a:ln>
                <a:solidFill>
                  <a:srgbClr val="000000"/>
                </a:solidFill>
                <a:effectLst/>
                <a:uLnTx/>
                <a:uFillTx/>
                <a:latin typeface="Arial Nova Cond" panose="020B0506020202020204" pitchFamily="34" charset="0"/>
                <a:ea typeface="+mj-ea"/>
                <a:cs typeface="+mj-cs"/>
                <a:sym typeface="Calibri"/>
              </a:rPr>
              <a:t> 1.25 mg daily</a:t>
            </a:r>
            <a:endParaRPr kumimoji="0" lang="en-US" sz="1600" b="0" i="0" u="none" strike="noStrike" kern="0" cap="none" spc="0" normalizeH="0" baseline="0" noProof="0" dirty="0">
              <a:ln>
                <a:noFill/>
              </a:ln>
              <a:solidFill>
                <a:srgbClr val="000000"/>
              </a:solidFill>
              <a:effectLst/>
              <a:uLnTx/>
              <a:uFillTx/>
              <a:latin typeface="Arial Nova Cond" panose="020B0506020202020204" pitchFamily="34" charset="0"/>
              <a:ea typeface="+mj-ea"/>
              <a:cs typeface="+mj-cs"/>
              <a:sym typeface="Calibri"/>
            </a:endParaRPr>
          </a:p>
          <a:p>
            <a:pPr marL="285750" marR="0" lvl="0" indent="-285750" algn="l" defTabSz="914400" rtl="0" eaLnBrk="1" fontAlgn="auto" latinLnBrk="0" hangingPunct="0">
              <a:lnSpc>
                <a:spcPct val="11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Nova Cond" panose="020B0506020202020204" pitchFamily="34" charset="0"/>
                <a:ea typeface="+mj-ea"/>
                <a:cs typeface="+mj-cs"/>
                <a:sym typeface="Calibri"/>
              </a:rPr>
              <a:t>Spironolactone 12.5 mg daily</a:t>
            </a:r>
          </a:p>
          <a:p>
            <a:pPr marL="285750" marR="0" lvl="0" indent="-285750" algn="l" defTabSz="914400" rtl="0" eaLnBrk="1" fontAlgn="auto" latinLnBrk="0" hangingPunct="0">
              <a:lnSpc>
                <a:spcPct val="110000"/>
              </a:lnSpc>
              <a:spcBef>
                <a:spcPts val="0"/>
              </a:spcBef>
              <a:spcAft>
                <a:spcPts val="0"/>
              </a:spcAft>
              <a:buClrTx/>
              <a:buSzTx/>
              <a:buFont typeface="Arial" panose="020B0604020202020204" pitchFamily="34" charset="0"/>
              <a:buChar char="•"/>
              <a:tabLst/>
              <a:defRPr/>
            </a:pPr>
            <a:r>
              <a:rPr lang="en-US" sz="1600" kern="0" dirty="0">
                <a:solidFill>
                  <a:srgbClr val="000000"/>
                </a:solidFill>
                <a:latin typeface="Arial Nova Cond" panose="020B0506020202020204" pitchFamily="34" charset="0"/>
                <a:ea typeface="+mj-ea"/>
                <a:cs typeface="+mj-cs"/>
                <a:sym typeface="Calibri"/>
              </a:rPr>
              <a:t>Ivabradine 2.5 mg bid</a:t>
            </a:r>
          </a:p>
        </p:txBody>
      </p:sp>
      <p:sp>
        <p:nvSpPr>
          <p:cNvPr id="12" name="Rectangle: Rounded Corners 11">
            <a:extLst>
              <a:ext uri="{FF2B5EF4-FFF2-40B4-BE49-F238E27FC236}">
                <a16:creationId xmlns:a16="http://schemas.microsoft.com/office/drawing/2014/main" id="{9835D302-9427-4C83-B7A9-D1166A09FBC6}"/>
              </a:ext>
            </a:extLst>
          </p:cNvPr>
          <p:cNvSpPr/>
          <p:nvPr/>
        </p:nvSpPr>
        <p:spPr>
          <a:xfrm>
            <a:off x="773362" y="4672458"/>
            <a:ext cx="4836426" cy="156485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Rounded Corners 12">
            <a:extLst>
              <a:ext uri="{FF2B5EF4-FFF2-40B4-BE49-F238E27FC236}">
                <a16:creationId xmlns:a16="http://schemas.microsoft.com/office/drawing/2014/main" id="{2177EBB0-E38F-4449-9251-01D23B6459AD}"/>
              </a:ext>
            </a:extLst>
          </p:cNvPr>
          <p:cNvSpPr/>
          <p:nvPr/>
        </p:nvSpPr>
        <p:spPr>
          <a:xfrm>
            <a:off x="6294179" y="1280160"/>
            <a:ext cx="5202420" cy="161284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a:extLst>
              <a:ext uri="{FF2B5EF4-FFF2-40B4-BE49-F238E27FC236}">
                <a16:creationId xmlns:a16="http://schemas.microsoft.com/office/drawing/2014/main" id="{A81B27E1-3814-4B3C-B709-BCE47537809F}"/>
              </a:ext>
            </a:extLst>
          </p:cNvPr>
          <p:cNvSpPr/>
          <p:nvPr/>
        </p:nvSpPr>
        <p:spPr>
          <a:xfrm>
            <a:off x="6456041" y="1340768"/>
            <a:ext cx="4968551" cy="1456361"/>
          </a:xfrm>
          <a:prstGeom prst="rect">
            <a:avLst/>
          </a:prstGeom>
        </p:spPr>
        <p:txBody>
          <a:bodyPr wrap="square">
            <a:spAutoFit/>
          </a:bodyPr>
          <a:lstStyle/>
          <a:p>
            <a:pPr marL="285750" lvl="0" indent="-285750" hangingPunct="0">
              <a:lnSpc>
                <a:spcPct val="110000"/>
              </a:lnSpc>
              <a:buFont typeface="Arial" panose="020B0604020202020204" pitchFamily="34" charset="0"/>
              <a:buChar char="•"/>
              <a:defRPr/>
            </a:pPr>
            <a:r>
              <a:rPr lang="en-US" sz="1600" kern="0" dirty="0" err="1">
                <a:solidFill>
                  <a:srgbClr val="000000"/>
                </a:solidFill>
                <a:latin typeface="Arial Nova Cond" panose="020B0506020202020204" pitchFamily="34" charset="0"/>
                <a:sym typeface="Calibri"/>
              </a:rPr>
              <a:t>SCr</a:t>
            </a:r>
            <a:r>
              <a:rPr lang="en-US" sz="1600" kern="0" dirty="0">
                <a:solidFill>
                  <a:srgbClr val="000000"/>
                </a:solidFill>
                <a:latin typeface="Arial Nova Cond" panose="020B0506020202020204" pitchFamily="34" charset="0"/>
                <a:sym typeface="Calibri"/>
              </a:rPr>
              <a:t> 135 µmol/L</a:t>
            </a:r>
          </a:p>
          <a:p>
            <a:pPr marL="285750" lvl="0" indent="-285750" hangingPunct="0">
              <a:lnSpc>
                <a:spcPct val="110000"/>
              </a:lnSpc>
              <a:buFont typeface="Arial" panose="020B0604020202020204" pitchFamily="34" charset="0"/>
              <a:buChar char="•"/>
              <a:defRPr/>
            </a:pPr>
            <a:r>
              <a:rPr lang="en-US" sz="1600" kern="0" dirty="0">
                <a:solidFill>
                  <a:srgbClr val="000000"/>
                </a:solidFill>
                <a:latin typeface="Arial Nova Cond" panose="020B0506020202020204" pitchFamily="34" charset="0"/>
                <a:sym typeface="Calibri"/>
              </a:rPr>
              <a:t>BNP 900 </a:t>
            </a:r>
            <a:r>
              <a:rPr lang="en-US" sz="1600" kern="0" dirty="0" err="1">
                <a:solidFill>
                  <a:srgbClr val="000000"/>
                </a:solidFill>
                <a:latin typeface="Arial Nova Cond" panose="020B0506020202020204" pitchFamily="34" charset="0"/>
                <a:sym typeface="Calibri"/>
              </a:rPr>
              <a:t>pg</a:t>
            </a:r>
            <a:r>
              <a:rPr lang="en-US" sz="1600" kern="0" dirty="0">
                <a:solidFill>
                  <a:srgbClr val="000000"/>
                </a:solidFill>
                <a:latin typeface="Arial Nova Cond" panose="020B0506020202020204" pitchFamily="34" charset="0"/>
                <a:sym typeface="Calibri"/>
              </a:rPr>
              <a:t>/mL</a:t>
            </a:r>
          </a:p>
          <a:p>
            <a:pPr marL="285750" lvl="0" indent="-285750" hangingPunct="0">
              <a:lnSpc>
                <a:spcPct val="110000"/>
              </a:lnSpc>
              <a:buFont typeface="Arial" panose="020B0604020202020204" pitchFamily="34" charset="0"/>
              <a:buChar char="•"/>
              <a:defRPr/>
            </a:pPr>
            <a:r>
              <a:rPr lang="en-US" sz="1600" kern="0" dirty="0">
                <a:solidFill>
                  <a:srgbClr val="000000"/>
                </a:solidFill>
                <a:latin typeface="Arial Nova Cond" panose="020B0506020202020204" pitchFamily="34" charset="0"/>
                <a:sym typeface="Calibri"/>
              </a:rPr>
              <a:t>K+ 4.4</a:t>
            </a:r>
          </a:p>
          <a:p>
            <a:pPr marL="285750" lvl="0" indent="-285750" hangingPunct="0">
              <a:lnSpc>
                <a:spcPct val="110000"/>
              </a:lnSpc>
              <a:buFont typeface="Arial" panose="020B0604020202020204" pitchFamily="34" charset="0"/>
              <a:buChar char="•"/>
              <a:defRPr/>
            </a:pPr>
            <a:r>
              <a:rPr lang="en-US" sz="1600" kern="0" dirty="0">
                <a:solidFill>
                  <a:srgbClr val="000000"/>
                </a:solidFill>
                <a:latin typeface="Arial Nova Cond" panose="020B0506020202020204" pitchFamily="34" charset="0"/>
                <a:sym typeface="Calibri"/>
              </a:rPr>
              <a:t>ECG shows NSR, HR 60 bpm and QRS of 112ms</a:t>
            </a:r>
          </a:p>
          <a:p>
            <a:pPr marL="285750" lvl="0" indent="-285750" hangingPunct="0">
              <a:lnSpc>
                <a:spcPct val="110000"/>
              </a:lnSpc>
              <a:buFont typeface="Arial" panose="020B0604020202020204" pitchFamily="34" charset="0"/>
              <a:buChar char="•"/>
              <a:defRPr/>
            </a:pPr>
            <a:r>
              <a:rPr lang="en-US" sz="1600" kern="0" dirty="0">
                <a:solidFill>
                  <a:srgbClr val="000000"/>
                </a:solidFill>
                <a:latin typeface="Arial Nova Cond" panose="020B0506020202020204" pitchFamily="34" charset="0"/>
                <a:sym typeface="Calibri"/>
              </a:rPr>
              <a:t>Echo: LVEF unchanged at 32%</a:t>
            </a:r>
          </a:p>
        </p:txBody>
      </p:sp>
      <p:sp>
        <p:nvSpPr>
          <p:cNvPr id="15" name="Rectangle 14">
            <a:extLst>
              <a:ext uri="{FF2B5EF4-FFF2-40B4-BE49-F238E27FC236}">
                <a16:creationId xmlns:a16="http://schemas.microsoft.com/office/drawing/2014/main" id="{D4ED4B08-C210-4DE0-8803-FB472114E1FA}"/>
              </a:ext>
            </a:extLst>
          </p:cNvPr>
          <p:cNvSpPr/>
          <p:nvPr/>
        </p:nvSpPr>
        <p:spPr>
          <a:xfrm>
            <a:off x="6528049" y="3212976"/>
            <a:ext cx="4968550" cy="2201180"/>
          </a:xfrm>
          <a:prstGeom prst="rect">
            <a:avLst/>
          </a:prstGeom>
        </p:spPr>
        <p:txBody>
          <a:bodyPr wrap="square">
            <a:spAutoFit/>
          </a:bodyPr>
          <a:lstStyle/>
          <a:p>
            <a:pPr>
              <a:lnSpc>
                <a:spcPct val="110000"/>
              </a:lnSpc>
            </a:pPr>
            <a:r>
              <a:rPr lang="en-US" sz="2000" b="1" dirty="0">
                <a:latin typeface="Arial Nova Cond" panose="020B0506020202020204" pitchFamily="34" charset="0"/>
              </a:rPr>
              <a:t>Events since discharge:</a:t>
            </a:r>
            <a:endParaRPr lang="en-CA" sz="2000" b="1" dirty="0">
              <a:latin typeface="Arial Nova Cond" panose="020B0506020202020204" pitchFamily="34" charset="0"/>
            </a:endParaRPr>
          </a:p>
          <a:p>
            <a:pPr marL="285750" marR="0" lvl="0" indent="-285750" algn="l" defTabSz="914400" rtl="0" eaLnBrk="1" fontAlgn="auto" latinLnBrk="0" hangingPunct="0">
              <a:lnSpc>
                <a:spcPct val="110000"/>
              </a:lnSpc>
              <a:spcBef>
                <a:spcPts val="0"/>
              </a:spcBef>
              <a:spcAft>
                <a:spcPts val="0"/>
              </a:spcAft>
              <a:buClrTx/>
              <a:buSzTx/>
              <a:buFont typeface="Arial" panose="020B0604020202020204" pitchFamily="34" charset="0"/>
              <a:buChar char="•"/>
              <a:tabLst/>
              <a:defRPr/>
            </a:pPr>
            <a:r>
              <a:rPr lang="en-US" kern="0" dirty="0">
                <a:solidFill>
                  <a:srgbClr val="000000"/>
                </a:solidFill>
                <a:latin typeface="Arial Nova Cond" panose="020B0506020202020204" pitchFamily="34" charset="0"/>
                <a:ea typeface="+mj-ea"/>
                <a:cs typeface="+mj-cs"/>
                <a:sym typeface="Calibri"/>
              </a:rPr>
              <a:t>Reviewed by dietician </a:t>
            </a:r>
          </a:p>
          <a:p>
            <a:pPr marL="742950" lvl="1" indent="-285750" hangingPunct="0">
              <a:lnSpc>
                <a:spcPct val="110000"/>
              </a:lnSpc>
              <a:buFont typeface="Arial" panose="020B0604020202020204" pitchFamily="34" charset="0"/>
              <a:buChar char="•"/>
              <a:defRPr/>
            </a:pPr>
            <a:r>
              <a:rPr lang="en-US" sz="1600" kern="0" dirty="0">
                <a:solidFill>
                  <a:srgbClr val="000000"/>
                </a:solidFill>
                <a:latin typeface="Arial Nova Cond" panose="020B0506020202020204" pitchFamily="34" charset="0"/>
                <a:ea typeface="+mj-ea"/>
                <a:cs typeface="+mj-cs"/>
                <a:sym typeface="Calibri"/>
              </a:rPr>
              <a:t>Decrease in K+ containing foods</a:t>
            </a:r>
          </a:p>
          <a:p>
            <a:pPr marL="285750" indent="-285750" hangingPunct="0">
              <a:lnSpc>
                <a:spcPct val="110000"/>
              </a:lnSpc>
              <a:buFont typeface="Arial" panose="020B0604020202020204" pitchFamily="34" charset="0"/>
              <a:buChar char="•"/>
              <a:defRPr/>
            </a:pPr>
            <a:r>
              <a:rPr lang="en-US" kern="0" dirty="0">
                <a:solidFill>
                  <a:srgbClr val="000000"/>
                </a:solidFill>
                <a:latin typeface="Arial Nova Cond" panose="020B0506020202020204" pitchFamily="34" charset="0"/>
                <a:sym typeface="Calibri"/>
              </a:rPr>
              <a:t>Still no public coverage for SGLT2i</a:t>
            </a:r>
          </a:p>
          <a:p>
            <a:pPr marL="285750" marR="0" lvl="0" indent="-285750" algn="l" defTabSz="914400" rtl="0" eaLnBrk="1" fontAlgn="auto" latinLnBrk="0" hangingPunct="0">
              <a:lnSpc>
                <a:spcPct val="110000"/>
              </a:lnSpc>
              <a:spcBef>
                <a:spcPts val="0"/>
              </a:spcBef>
              <a:spcAft>
                <a:spcPts val="0"/>
              </a:spcAft>
              <a:buClrTx/>
              <a:buSzTx/>
              <a:buFont typeface="Arial" panose="020B0604020202020204" pitchFamily="34" charset="0"/>
              <a:buChar char="•"/>
              <a:tabLst/>
              <a:defRPr/>
            </a:pPr>
            <a:r>
              <a:rPr lang="en-US" kern="0" baseline="0" dirty="0">
                <a:solidFill>
                  <a:srgbClr val="000000"/>
                </a:solidFill>
                <a:latin typeface="Arial Nova Cond" panose="020B0506020202020204" pitchFamily="34" charset="0"/>
                <a:ea typeface="+mj-ea"/>
                <a:cs typeface="+mj-cs"/>
                <a:sym typeface="Calibri"/>
              </a:rPr>
              <a:t>Patient</a:t>
            </a:r>
            <a:r>
              <a:rPr lang="en-US" kern="0" dirty="0">
                <a:solidFill>
                  <a:srgbClr val="000000"/>
                </a:solidFill>
                <a:latin typeface="Arial Nova Cond" panose="020B0506020202020204" pitchFamily="34" charset="0"/>
                <a:ea typeface="+mj-ea"/>
                <a:cs typeface="+mj-cs"/>
                <a:sym typeface="Calibri"/>
              </a:rPr>
              <a:t> and family don’t want to ‘rock the boat’ since she’s feeling well and no further hospitalizations</a:t>
            </a:r>
            <a:endParaRPr kumimoji="0" lang="en-US" sz="1800" b="0" i="0" u="none" strike="noStrike" kern="0" cap="none" spc="0" normalizeH="0" baseline="0" noProof="0" dirty="0">
              <a:ln>
                <a:noFill/>
              </a:ln>
              <a:solidFill>
                <a:srgbClr val="000000"/>
              </a:solidFill>
              <a:effectLst/>
              <a:uLnTx/>
              <a:uFillTx/>
              <a:latin typeface="Arial Nova Cond" panose="020B0506020202020204" pitchFamily="34" charset="0"/>
              <a:ea typeface="+mj-ea"/>
              <a:cs typeface="+mj-cs"/>
              <a:sym typeface="Calibri"/>
            </a:endParaRPr>
          </a:p>
        </p:txBody>
      </p:sp>
      <p:sp>
        <p:nvSpPr>
          <p:cNvPr id="16" name="Rectangle 15">
            <a:extLst>
              <a:ext uri="{FF2B5EF4-FFF2-40B4-BE49-F238E27FC236}">
                <a16:creationId xmlns:a16="http://schemas.microsoft.com/office/drawing/2014/main" id="{7515AF55-9F89-4C63-B02B-73F4EB2C5856}"/>
              </a:ext>
            </a:extLst>
          </p:cNvPr>
          <p:cNvSpPr/>
          <p:nvPr/>
        </p:nvSpPr>
        <p:spPr>
          <a:xfrm>
            <a:off x="10704512" y="5734375"/>
            <a:ext cx="1487488" cy="574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7D20F07-B32A-4A73-B396-C346D11C6B25}"/>
              </a:ext>
            </a:extLst>
          </p:cNvPr>
          <p:cNvSpPr txBox="1"/>
          <p:nvPr/>
        </p:nvSpPr>
        <p:spPr>
          <a:xfrm>
            <a:off x="6096707" y="5733256"/>
            <a:ext cx="5618846" cy="400110"/>
          </a:xfrm>
          <a:prstGeom prst="rect">
            <a:avLst/>
          </a:prstGeom>
          <a:noFill/>
        </p:spPr>
        <p:txBody>
          <a:bodyPr wrap="none" rtlCol="0">
            <a:spAutoFit/>
          </a:bodyPr>
          <a:lstStyle/>
          <a:p>
            <a:pPr hangingPunct="1"/>
            <a:r>
              <a:rPr lang="en-US" sz="2000" b="1" i="1" kern="1200" dirty="0">
                <a:solidFill>
                  <a:srgbClr val="E51D2A"/>
                </a:solidFill>
                <a:latin typeface="Arial"/>
                <a:ea typeface="+mn-ea"/>
                <a:cs typeface="+mn-cs"/>
              </a:rPr>
              <a:t>How can we further optimize in this setting? </a:t>
            </a:r>
          </a:p>
        </p:txBody>
      </p:sp>
      <p:sp>
        <p:nvSpPr>
          <p:cNvPr id="18" name="Rectangle 17">
            <a:extLst>
              <a:ext uri="{FF2B5EF4-FFF2-40B4-BE49-F238E27FC236}">
                <a16:creationId xmlns:a16="http://schemas.microsoft.com/office/drawing/2014/main" id="{E03F21BE-38F3-4887-960A-25F27E91FB4A}"/>
              </a:ext>
            </a:extLst>
          </p:cNvPr>
          <p:cNvSpPr/>
          <p:nvPr/>
        </p:nvSpPr>
        <p:spPr>
          <a:xfrm>
            <a:off x="945344" y="4672459"/>
            <a:ext cx="4574592" cy="1492845"/>
          </a:xfrm>
          <a:prstGeom prst="rect">
            <a:avLst/>
          </a:prstGeom>
        </p:spPr>
        <p:txBody>
          <a:bodyPr wrap="square">
            <a:spAutoFit/>
          </a:bodyPr>
          <a:lstStyle/>
          <a:p>
            <a:pPr hangingPunct="0">
              <a:lnSpc>
                <a:spcPct val="110000"/>
              </a:lnSpc>
              <a:defRPr/>
            </a:pPr>
            <a:r>
              <a:rPr lang="en-US" b="1" kern="0" dirty="0">
                <a:solidFill>
                  <a:srgbClr val="000000"/>
                </a:solidFill>
                <a:latin typeface="Arial Nova Cond" panose="020B0506020202020204" pitchFamily="34" charset="0"/>
                <a:sym typeface="Calibri"/>
              </a:rPr>
              <a:t>3 month follow-up in primary cardiologist’s office:</a:t>
            </a:r>
          </a:p>
          <a:p>
            <a:pPr marL="285750" indent="-285750" hangingPunct="0">
              <a:lnSpc>
                <a:spcPct val="110000"/>
              </a:lnSpc>
              <a:buFont typeface="Arial" panose="020B0604020202020204" pitchFamily="34" charset="0"/>
              <a:buChar char="•"/>
              <a:defRPr/>
            </a:pPr>
            <a:r>
              <a:rPr lang="en-US" sz="1600" kern="0" dirty="0">
                <a:solidFill>
                  <a:srgbClr val="000000"/>
                </a:solidFill>
                <a:latin typeface="Arial Nova Cond" panose="020B0506020202020204" pitchFamily="34" charset="0"/>
                <a:sym typeface="Calibri"/>
              </a:rPr>
              <a:t>Symptoms stable with no hospitalizations</a:t>
            </a:r>
          </a:p>
          <a:p>
            <a:pPr marL="285750" indent="-285750" hangingPunct="0">
              <a:lnSpc>
                <a:spcPct val="110000"/>
              </a:lnSpc>
              <a:buFont typeface="Arial" panose="020B0604020202020204" pitchFamily="34" charset="0"/>
              <a:buChar char="•"/>
              <a:defRPr/>
            </a:pPr>
            <a:r>
              <a:rPr lang="en-US" sz="1600" kern="0" dirty="0">
                <a:solidFill>
                  <a:srgbClr val="000000"/>
                </a:solidFill>
                <a:latin typeface="Arial Nova Cond" panose="020B0506020202020204" pitchFamily="34" charset="0"/>
                <a:sym typeface="Calibri"/>
              </a:rPr>
              <a:t>HR 61 bpm, BP 102/80 (no postural drop)</a:t>
            </a:r>
          </a:p>
          <a:p>
            <a:pPr marL="285750" indent="-285750" hangingPunct="0">
              <a:lnSpc>
                <a:spcPct val="110000"/>
              </a:lnSpc>
              <a:buFont typeface="Arial" panose="020B0604020202020204" pitchFamily="34" charset="0"/>
              <a:buChar char="•"/>
              <a:defRPr/>
            </a:pPr>
            <a:r>
              <a:rPr lang="en-US" sz="1600" kern="0" dirty="0">
                <a:solidFill>
                  <a:srgbClr val="000000"/>
                </a:solidFill>
                <a:latin typeface="Arial Nova Cond" panose="020B0506020202020204" pitchFamily="34" charset="0"/>
                <a:sym typeface="Calibri"/>
              </a:rPr>
              <a:t>Clinically euvolemic</a:t>
            </a:r>
          </a:p>
        </p:txBody>
      </p:sp>
      <p:sp>
        <p:nvSpPr>
          <p:cNvPr id="11" name="Rectangle: Rounded Corners 10">
            <a:extLst>
              <a:ext uri="{FF2B5EF4-FFF2-40B4-BE49-F238E27FC236}">
                <a16:creationId xmlns:a16="http://schemas.microsoft.com/office/drawing/2014/main" id="{148C1E19-36C0-40C0-9528-1DD32A87ED2C}"/>
              </a:ext>
            </a:extLst>
          </p:cNvPr>
          <p:cNvSpPr/>
          <p:nvPr/>
        </p:nvSpPr>
        <p:spPr>
          <a:xfrm>
            <a:off x="6294179" y="3068960"/>
            <a:ext cx="5202420" cy="2499238"/>
          </a:xfrm>
          <a:prstGeom prst="roundRect">
            <a:avLst/>
          </a:prstGeom>
          <a:noFill/>
          <a:ln w="28575">
            <a:solidFill>
              <a:srgbClr val="F33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42506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C11744-FAFE-4052-89AF-855D9DCC7955}"/>
              </a:ext>
            </a:extLst>
          </p:cNvPr>
          <p:cNvPicPr>
            <a:picLocks noChangeAspect="1"/>
          </p:cNvPicPr>
          <p:nvPr/>
        </p:nvPicPr>
        <p:blipFill>
          <a:blip r:embed="rId3"/>
          <a:stretch>
            <a:fillRect/>
          </a:stretch>
        </p:blipFill>
        <p:spPr>
          <a:xfrm>
            <a:off x="571500" y="0"/>
            <a:ext cx="11046188" cy="6525344"/>
          </a:xfrm>
          <a:prstGeom prst="rect">
            <a:avLst/>
          </a:prstGeom>
        </p:spPr>
      </p:pic>
    </p:spTree>
    <p:extLst>
      <p:ext uri="{BB962C8B-B14F-4D97-AF65-F5344CB8AC3E}">
        <p14:creationId xmlns:p14="http://schemas.microsoft.com/office/powerpoint/2010/main" val="38045292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2D673-7111-485D-93FF-F92577DBA6C5}"/>
              </a:ext>
            </a:extLst>
          </p:cNvPr>
          <p:cNvSpPr>
            <a:spLocks noGrp="1"/>
          </p:cNvSpPr>
          <p:nvPr>
            <p:ph type="title"/>
          </p:nvPr>
        </p:nvSpPr>
        <p:spPr/>
        <p:txBody>
          <a:bodyPr>
            <a:normAutofit/>
          </a:bodyPr>
          <a:lstStyle/>
          <a:p>
            <a:r>
              <a:rPr lang="en-US" dirty="0"/>
              <a:t>Recommendation</a:t>
            </a:r>
          </a:p>
        </p:txBody>
      </p:sp>
      <p:sp>
        <p:nvSpPr>
          <p:cNvPr id="3" name="Content Placeholder 2">
            <a:extLst>
              <a:ext uri="{FF2B5EF4-FFF2-40B4-BE49-F238E27FC236}">
                <a16:creationId xmlns:a16="http://schemas.microsoft.com/office/drawing/2014/main" id="{FD8620D5-98DD-4F58-AA9D-F500AC70AB39}"/>
              </a:ext>
            </a:extLst>
          </p:cNvPr>
          <p:cNvSpPr>
            <a:spLocks noGrp="1"/>
          </p:cNvSpPr>
          <p:nvPr>
            <p:ph idx="1"/>
          </p:nvPr>
        </p:nvSpPr>
        <p:spPr>
          <a:xfrm>
            <a:off x="695400" y="1628800"/>
            <a:ext cx="10801200" cy="4464496"/>
          </a:xfrm>
        </p:spPr>
        <p:txBody>
          <a:bodyPr>
            <a:normAutofit fontScale="85000" lnSpcReduction="20000"/>
          </a:bodyPr>
          <a:lstStyle/>
          <a:p>
            <a:pPr>
              <a:lnSpc>
                <a:spcPct val="100000"/>
              </a:lnSpc>
            </a:pPr>
            <a:r>
              <a:rPr lang="en-US" sz="2400" dirty="0"/>
              <a:t>We recommend that after a diagnosis of </a:t>
            </a:r>
            <a:r>
              <a:rPr lang="en-US" sz="2400" dirty="0" err="1"/>
              <a:t>HFrEF</a:t>
            </a:r>
            <a:r>
              <a:rPr lang="en-US" sz="2400" dirty="0"/>
              <a:t>, standard medical therapy should be initiated and titrated to target or maximally tolerated doses with a repeat assessment of LVEF prior to referral for ICD or CRT</a:t>
            </a:r>
          </a:p>
          <a:p>
            <a:pPr marL="0" lvl="0" indent="0">
              <a:lnSpc>
                <a:spcPct val="100000"/>
              </a:lnSpc>
              <a:spcAft>
                <a:spcPts val="1200"/>
              </a:spcAft>
              <a:buNone/>
            </a:pPr>
            <a:r>
              <a:rPr lang="en-US" sz="2400" dirty="0"/>
              <a:t>       </a:t>
            </a:r>
            <a:r>
              <a:rPr lang="en-US" sz="2000" i="1" dirty="0"/>
              <a:t>Strong Recommendation; Moderate-Quality Evidence</a:t>
            </a:r>
          </a:p>
          <a:p>
            <a:pPr marL="0" indent="0">
              <a:buNone/>
            </a:pPr>
            <a:r>
              <a:rPr lang="en-US" sz="2400" dirty="0"/>
              <a:t>Practical tips:</a:t>
            </a:r>
          </a:p>
          <a:p>
            <a:pPr lvl="1"/>
            <a:r>
              <a:rPr lang="en-US" sz="2000" dirty="0"/>
              <a:t>Reassessment of ejection fraction should be performed 3 months after the achievement of target or maximally tolerated doses of GDMT.</a:t>
            </a:r>
            <a:endParaRPr lang="en-CA" sz="2000" dirty="0"/>
          </a:p>
          <a:p>
            <a:pPr lvl="1"/>
            <a:r>
              <a:rPr lang="en-US" sz="2000" dirty="0"/>
              <a:t>An assessment of arrhythmic and non-arrhythmic SCD risk should be performed to estimate the risk/benefit of an ICD/CRT.</a:t>
            </a:r>
            <a:endParaRPr lang="en-CA" sz="2000" dirty="0"/>
          </a:p>
          <a:p>
            <a:pPr lvl="1"/>
            <a:r>
              <a:rPr lang="en-US" sz="2000" dirty="0"/>
              <a:t> Specific HF therapies may contribute to improvements in LVEF and should be considered prior to referral for ICD or CRT:</a:t>
            </a:r>
            <a:endParaRPr lang="en-CA" sz="2000" dirty="0"/>
          </a:p>
          <a:p>
            <a:pPr lvl="2"/>
            <a:r>
              <a:rPr lang="en-US" dirty="0"/>
              <a:t>For eligible patients, switching to ARNI therapy should be considered prior to referral for ICD or CRT.</a:t>
            </a:r>
            <a:endParaRPr lang="en-CA" dirty="0"/>
          </a:p>
          <a:p>
            <a:pPr lvl="2"/>
            <a:r>
              <a:rPr lang="en-US" dirty="0"/>
              <a:t>Adding ivabradine, where otherwise indicated after beta-blocker optimization, should be considered prior to referral for ICD or CRT. </a:t>
            </a:r>
            <a:endParaRPr lang="en-CA" dirty="0"/>
          </a:p>
          <a:p>
            <a:pPr lvl="1"/>
            <a:r>
              <a:rPr lang="en-US" sz="2000" dirty="0"/>
              <a:t>Referral for ICD or CRT should not be unduly delayed if timely titration of pharmacologic therapies is infeasible or impractical.</a:t>
            </a:r>
            <a:endParaRPr lang="en-US" sz="2400" dirty="0"/>
          </a:p>
        </p:txBody>
      </p:sp>
      <p:sp>
        <p:nvSpPr>
          <p:cNvPr id="6" name="TextBox 5">
            <a:extLst>
              <a:ext uri="{FF2B5EF4-FFF2-40B4-BE49-F238E27FC236}">
                <a16:creationId xmlns:a16="http://schemas.microsoft.com/office/drawing/2014/main" id="{F2792E96-8EB5-4E58-8EEF-84349EACE812}"/>
              </a:ext>
            </a:extLst>
          </p:cNvPr>
          <p:cNvSpPr txBox="1"/>
          <p:nvPr/>
        </p:nvSpPr>
        <p:spPr>
          <a:xfrm>
            <a:off x="695400" y="5929535"/>
            <a:ext cx="5631323" cy="307777"/>
          </a:xfrm>
          <a:prstGeom prst="rect">
            <a:avLst/>
          </a:prstGeom>
          <a:noFill/>
        </p:spPr>
        <p:txBody>
          <a:bodyPr wrap="square" rtlCol="0">
            <a:spAutoFit/>
          </a:bodyPr>
          <a:lstStyle/>
          <a:p>
            <a:r>
              <a:rPr lang="fr-FR" sz="1400" dirty="0">
                <a:latin typeface="Arial Nova Cond" panose="020B0506020202020204" pitchFamily="34" charset="0"/>
              </a:rPr>
              <a:t>McDonald, Virani, et al, </a:t>
            </a:r>
            <a:r>
              <a:rPr lang="en-US" sz="1400" dirty="0">
                <a:latin typeface="Arial Nova Cond" panose="020B0506020202020204" pitchFamily="34" charset="0"/>
              </a:rPr>
              <a:t>Can J </a:t>
            </a:r>
            <a:r>
              <a:rPr lang="en-US" sz="1400" dirty="0" err="1">
                <a:latin typeface="Arial Nova Cond" panose="020B0506020202020204" pitchFamily="34" charset="0"/>
              </a:rPr>
              <a:t>Cardiol</a:t>
            </a:r>
            <a:r>
              <a:rPr lang="en-US" sz="1400" dirty="0">
                <a:latin typeface="Arial Nova Cond" panose="020B0506020202020204" pitchFamily="34" charset="0"/>
              </a:rPr>
              <a:t> 2021</a:t>
            </a:r>
            <a:endParaRPr lang="fr-FR" sz="1400" dirty="0">
              <a:latin typeface="Arial Nova Cond" panose="020B0506020202020204" pitchFamily="34" charset="0"/>
            </a:endParaRPr>
          </a:p>
        </p:txBody>
      </p:sp>
    </p:spTree>
    <p:extLst>
      <p:ext uri="{BB962C8B-B14F-4D97-AF65-F5344CB8AC3E}">
        <p14:creationId xmlns:p14="http://schemas.microsoft.com/office/powerpoint/2010/main" val="12636964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2D673-7111-485D-93FF-F92577DBA6C5}"/>
              </a:ext>
            </a:extLst>
          </p:cNvPr>
          <p:cNvSpPr>
            <a:spLocks noGrp="1"/>
          </p:cNvSpPr>
          <p:nvPr>
            <p:ph type="title"/>
          </p:nvPr>
        </p:nvSpPr>
        <p:spPr/>
        <p:txBody>
          <a:bodyPr>
            <a:normAutofit/>
          </a:bodyPr>
          <a:lstStyle/>
          <a:p>
            <a:r>
              <a:rPr lang="en-US" dirty="0"/>
              <a:t>Visit </a:t>
            </a:r>
            <a:r>
              <a:rPr lang="en-US" dirty="0">
                <a:solidFill>
                  <a:srgbClr val="FF0000"/>
                </a:solidFill>
              </a:rPr>
              <a:t>CCS.ca </a:t>
            </a:r>
            <a:r>
              <a:rPr lang="en-US" dirty="0"/>
              <a:t>for more Guidelines and Resources </a:t>
            </a:r>
          </a:p>
        </p:txBody>
      </p:sp>
      <p:sp>
        <p:nvSpPr>
          <p:cNvPr id="3" name="Content Placeholder 2">
            <a:extLst>
              <a:ext uri="{FF2B5EF4-FFF2-40B4-BE49-F238E27FC236}">
                <a16:creationId xmlns:a16="http://schemas.microsoft.com/office/drawing/2014/main" id="{FD8620D5-98DD-4F58-AA9D-F500AC70AB39}"/>
              </a:ext>
            </a:extLst>
          </p:cNvPr>
          <p:cNvSpPr>
            <a:spLocks noGrp="1"/>
          </p:cNvSpPr>
          <p:nvPr>
            <p:ph idx="1"/>
          </p:nvPr>
        </p:nvSpPr>
        <p:spPr>
          <a:xfrm>
            <a:off x="695400" y="1628800"/>
            <a:ext cx="10801200" cy="4464496"/>
          </a:xfrm>
        </p:spPr>
        <p:txBody>
          <a:bodyPr>
            <a:normAutofit/>
          </a:bodyPr>
          <a:lstStyle/>
          <a:p>
            <a:pPr marL="0" indent="0">
              <a:lnSpc>
                <a:spcPct val="100000"/>
              </a:lnSpc>
              <a:buNone/>
            </a:pPr>
            <a:r>
              <a:rPr lang="en-US" sz="2400" dirty="0"/>
              <a:t>Guideline Library:</a:t>
            </a:r>
          </a:p>
          <a:p>
            <a:pPr>
              <a:lnSpc>
                <a:spcPct val="100000"/>
              </a:lnSpc>
            </a:pPr>
            <a:r>
              <a:rPr lang="en-US" sz="2400" dirty="0">
                <a:hlinkClick r:id="rId3"/>
              </a:rPr>
              <a:t>https://ccs.ca/guidelines-and-position-statement-library/</a:t>
            </a:r>
            <a:r>
              <a:rPr lang="en-US" sz="2400" dirty="0"/>
              <a:t> </a:t>
            </a:r>
          </a:p>
          <a:p>
            <a:pPr>
              <a:lnSpc>
                <a:spcPct val="100000"/>
              </a:lnSpc>
            </a:pPr>
            <a:endParaRPr lang="en-US" sz="2400" dirty="0"/>
          </a:p>
          <a:p>
            <a:pPr marL="0" indent="0">
              <a:lnSpc>
                <a:spcPct val="100000"/>
              </a:lnSpc>
              <a:buNone/>
            </a:pPr>
            <a:r>
              <a:rPr lang="en-US" sz="2400" dirty="0"/>
              <a:t>Guideline Resources:</a:t>
            </a:r>
          </a:p>
          <a:p>
            <a:pPr>
              <a:lnSpc>
                <a:spcPct val="100000"/>
              </a:lnSpc>
            </a:pPr>
            <a:r>
              <a:rPr lang="en-US" sz="2400" dirty="0">
                <a:hlinkClick r:id="rId4"/>
              </a:rPr>
              <a:t>https://ccs.ca/guideline-resources/</a:t>
            </a:r>
            <a:r>
              <a:rPr lang="en-US" sz="2400" dirty="0"/>
              <a:t> </a:t>
            </a:r>
          </a:p>
        </p:txBody>
      </p:sp>
    </p:spTree>
    <p:extLst>
      <p:ext uri="{BB962C8B-B14F-4D97-AF65-F5344CB8AC3E}">
        <p14:creationId xmlns:p14="http://schemas.microsoft.com/office/powerpoint/2010/main" val="4594126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DB98-AB60-4AFA-9209-E3FA16172A6C}"/>
              </a:ext>
            </a:extLst>
          </p:cNvPr>
          <p:cNvSpPr>
            <a:spLocks noGrp="1"/>
          </p:cNvSpPr>
          <p:nvPr>
            <p:ph type="title"/>
          </p:nvPr>
        </p:nvSpPr>
        <p:spPr/>
        <p:txBody>
          <a:bodyPr>
            <a:normAutofit/>
          </a:bodyPr>
          <a:lstStyle/>
          <a:p>
            <a:r>
              <a:rPr lang="en-US" dirty="0"/>
              <a:t>SAVE THE DATE! </a:t>
            </a:r>
          </a:p>
        </p:txBody>
      </p:sp>
      <p:sp>
        <p:nvSpPr>
          <p:cNvPr id="4" name="TextBox 3">
            <a:extLst>
              <a:ext uri="{FF2B5EF4-FFF2-40B4-BE49-F238E27FC236}">
                <a16:creationId xmlns:a16="http://schemas.microsoft.com/office/drawing/2014/main" id="{A8A84BCA-AAFB-4678-A260-841EB7AE9F62}"/>
              </a:ext>
            </a:extLst>
          </p:cNvPr>
          <p:cNvSpPr txBox="1"/>
          <p:nvPr/>
        </p:nvSpPr>
        <p:spPr>
          <a:xfrm>
            <a:off x="695400" y="2497529"/>
            <a:ext cx="11069780" cy="1075487"/>
          </a:xfrm>
          <a:prstGeom prst="rect">
            <a:avLst/>
          </a:prstGeom>
          <a:noFill/>
        </p:spPr>
        <p:txBody>
          <a:bodyPr wrap="square" rtlCol="0">
            <a:spAutoFit/>
          </a:bodyPr>
          <a:lstStyle/>
          <a:p>
            <a:pPr>
              <a:lnSpc>
                <a:spcPts val="2600"/>
              </a:lnSpc>
              <a:spcAft>
                <a:spcPts val="600"/>
              </a:spcAft>
            </a:pPr>
            <a:r>
              <a:rPr lang="en-US" sz="2000" dirty="0">
                <a:effectLst/>
                <a:latin typeface="Gill Sans" panose="020B0502020104020203" pitchFamily="34" charset="0"/>
                <a:ea typeface="Calibri" panose="020F0502020204030204" pitchFamily="34" charset="0"/>
                <a:cs typeface="Times New Roman" panose="02020603050405020304" pitchFamily="18" charset="0"/>
              </a:rPr>
              <a:t>On </a:t>
            </a:r>
            <a:r>
              <a:rPr lang="en-US" sz="2000" dirty="0">
                <a:solidFill>
                  <a:srgbClr val="F33A45"/>
                </a:solidFill>
                <a:effectLst/>
                <a:latin typeface="Gill Sans" panose="020B0502020104020203" pitchFamily="34" charset="0"/>
                <a:ea typeface="Calibri" panose="020F0502020204030204" pitchFamily="34" charset="0"/>
                <a:cs typeface="Times New Roman" panose="02020603050405020304" pitchFamily="18" charset="0"/>
              </a:rPr>
              <a:t>Thursday, April </a:t>
            </a:r>
            <a:r>
              <a:rPr lang="en-US" sz="20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22,</a:t>
            </a:r>
            <a:r>
              <a:rPr lang="en-US" sz="2000" dirty="0">
                <a:solidFill>
                  <a:srgbClr val="F33A45"/>
                </a:solidFill>
                <a:effectLst/>
                <a:latin typeface="Gill Sans" panose="020B0502020104020203" pitchFamily="34" charset="0"/>
                <a:ea typeface="Calibri" panose="020F0502020204030204" pitchFamily="34" charset="0"/>
                <a:cs typeface="Times New Roman" panose="02020603050405020304" pitchFamily="18" charset="0"/>
              </a:rPr>
              <a:t> 2021 </a:t>
            </a:r>
            <a:r>
              <a:rPr lang="en-US" sz="2000" dirty="0">
                <a:effectLst/>
                <a:latin typeface="Gill Sans" panose="020B0502020104020203" pitchFamily="34" charset="0"/>
                <a:ea typeface="Calibri" panose="020F0502020204030204" pitchFamily="34" charset="0"/>
                <a:cs typeface="Times New Roman" panose="02020603050405020304" pitchFamily="18" charset="0"/>
              </a:rPr>
              <a:t>from </a:t>
            </a:r>
            <a:r>
              <a:rPr lang="en-US" sz="20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8</a:t>
            </a:r>
            <a:r>
              <a:rPr lang="en-US" sz="2000" dirty="0">
                <a:solidFill>
                  <a:srgbClr val="F33A45"/>
                </a:solidFill>
                <a:effectLst/>
                <a:latin typeface="Gill Sans" panose="020B0502020104020203" pitchFamily="34" charset="0"/>
                <a:ea typeface="Calibri" panose="020F0502020204030204" pitchFamily="34" charset="0"/>
                <a:cs typeface="Times New Roman" panose="02020603050405020304" pitchFamily="18" charset="0"/>
              </a:rPr>
              <a:t> PM – 9 PM EDT</a:t>
            </a:r>
            <a:r>
              <a:rPr lang="en-US" sz="2000" dirty="0">
                <a:effectLst/>
                <a:latin typeface="Gill Sans" panose="020B0502020104020203" pitchFamily="34" charset="0"/>
                <a:ea typeface="Calibri" panose="020F0502020204030204" pitchFamily="34" charset="0"/>
                <a:cs typeface="Times New Roman" panose="02020603050405020304" pitchFamily="18" charset="0"/>
              </a:rPr>
              <a:t>, join Drs. Macle, Andrade, Sterns, Tsang, Bell, Mitchell, and Leblanc for the “AF Guidelines: All about stroke prevention!” webinar. This webinar highlights content from the 2020 CCS/CHRS Comprehensive Atrial Fibrillation Guidelines. </a:t>
            </a:r>
            <a:endParaRPr lang="en-US" sz="2000" dirty="0">
              <a:solidFill>
                <a:srgbClr val="37898F"/>
              </a:solidFill>
              <a:latin typeface="GillSans-Light" panose="020B0400000000000000" pitchFamily="34" charset="0"/>
            </a:endParaRPr>
          </a:p>
        </p:txBody>
      </p:sp>
      <p:sp>
        <p:nvSpPr>
          <p:cNvPr id="5" name="TextBox 4">
            <a:extLst>
              <a:ext uri="{FF2B5EF4-FFF2-40B4-BE49-F238E27FC236}">
                <a16:creationId xmlns:a16="http://schemas.microsoft.com/office/drawing/2014/main" id="{6BCA2144-B047-4577-9BE8-6CAA48184DAA}"/>
              </a:ext>
            </a:extLst>
          </p:cNvPr>
          <p:cNvSpPr txBox="1"/>
          <p:nvPr/>
        </p:nvSpPr>
        <p:spPr>
          <a:xfrm>
            <a:off x="695400" y="4297729"/>
            <a:ext cx="11069780" cy="742063"/>
          </a:xfrm>
          <a:prstGeom prst="rect">
            <a:avLst/>
          </a:prstGeom>
          <a:noFill/>
        </p:spPr>
        <p:txBody>
          <a:bodyPr wrap="square" rtlCol="0">
            <a:spAutoFit/>
          </a:bodyPr>
          <a:lstStyle/>
          <a:p>
            <a:pPr>
              <a:lnSpc>
                <a:spcPts val="2600"/>
              </a:lnSpc>
              <a:spcAft>
                <a:spcPts val="600"/>
              </a:spcAft>
            </a:pPr>
            <a:r>
              <a:rPr lang="en-US" sz="2000" dirty="0">
                <a:effectLst/>
                <a:latin typeface="Gill Sans" panose="020B0502020104020203" pitchFamily="34" charset="0"/>
                <a:ea typeface="Calibri" panose="020F0502020204030204" pitchFamily="34" charset="0"/>
                <a:cs typeface="Times New Roman" panose="02020603050405020304" pitchFamily="18" charset="0"/>
              </a:rPr>
              <a:t>On </a:t>
            </a:r>
            <a:r>
              <a:rPr lang="en-US" sz="20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Wednes</a:t>
            </a:r>
            <a:r>
              <a:rPr lang="en-US" sz="2000" dirty="0">
                <a:solidFill>
                  <a:srgbClr val="F33A45"/>
                </a:solidFill>
                <a:effectLst/>
                <a:latin typeface="Gill Sans" panose="020B0502020104020203" pitchFamily="34" charset="0"/>
                <a:ea typeface="Calibri" panose="020F0502020204030204" pitchFamily="34" charset="0"/>
                <a:cs typeface="Times New Roman" panose="02020603050405020304" pitchFamily="18" charset="0"/>
              </a:rPr>
              <a:t>day, </a:t>
            </a:r>
            <a:r>
              <a:rPr lang="en-US" sz="20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May 19</a:t>
            </a:r>
            <a:r>
              <a:rPr lang="en-US" sz="2000" dirty="0">
                <a:solidFill>
                  <a:srgbClr val="F33A45"/>
                </a:solidFill>
                <a:effectLst/>
                <a:latin typeface="Gill Sans" panose="020B0502020104020203" pitchFamily="34" charset="0"/>
                <a:ea typeface="Calibri" panose="020F0502020204030204" pitchFamily="34" charset="0"/>
                <a:cs typeface="Times New Roman" panose="02020603050405020304" pitchFamily="18" charset="0"/>
              </a:rPr>
              <a:t>, 2021 </a:t>
            </a:r>
            <a:r>
              <a:rPr lang="en-US" sz="2000" dirty="0">
                <a:effectLst/>
                <a:latin typeface="Gill Sans" panose="020B0502020104020203" pitchFamily="34" charset="0"/>
                <a:ea typeface="Calibri" panose="020F0502020204030204" pitchFamily="34" charset="0"/>
                <a:cs typeface="Times New Roman" panose="02020603050405020304" pitchFamily="18" charset="0"/>
              </a:rPr>
              <a:t>from </a:t>
            </a:r>
            <a:r>
              <a:rPr lang="en-US" sz="20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8</a:t>
            </a:r>
            <a:r>
              <a:rPr lang="en-US" sz="2000" dirty="0">
                <a:solidFill>
                  <a:srgbClr val="F33A45"/>
                </a:solidFill>
                <a:effectLst/>
                <a:latin typeface="Gill Sans" panose="020B0502020104020203" pitchFamily="34" charset="0"/>
                <a:ea typeface="Calibri" panose="020F0502020204030204" pitchFamily="34" charset="0"/>
                <a:cs typeface="Times New Roman" panose="02020603050405020304" pitchFamily="18" charset="0"/>
              </a:rPr>
              <a:t> PM – 9 PM EDT</a:t>
            </a:r>
            <a:r>
              <a:rPr lang="en-US" sz="2000" dirty="0">
                <a:effectLst/>
                <a:latin typeface="Gill Sans" panose="020B0502020104020203" pitchFamily="34" charset="0"/>
                <a:ea typeface="Calibri" panose="020F0502020204030204" pitchFamily="34" charset="0"/>
                <a:cs typeface="Times New Roman" panose="02020603050405020304" pitchFamily="18" charset="0"/>
              </a:rPr>
              <a:t>, join Dr. Virani, Dr. </a:t>
            </a:r>
            <a:r>
              <a:rPr lang="en-US" sz="2000" dirty="0">
                <a:latin typeface="Gill Sans" panose="020B0502020104020203" pitchFamily="34" charset="0"/>
                <a:ea typeface="Calibri" panose="020F0502020204030204" pitchFamily="34" charset="0"/>
                <a:cs typeface="Times New Roman" panose="02020603050405020304" pitchFamily="18" charset="0"/>
              </a:rPr>
              <a:t>O’Meara and Dr. Howlett </a:t>
            </a:r>
            <a:r>
              <a:rPr lang="en-US" sz="2000" dirty="0">
                <a:effectLst/>
                <a:latin typeface="Gill Sans" panose="020B0502020104020203" pitchFamily="34" charset="0"/>
                <a:ea typeface="Calibri" panose="020F0502020204030204" pitchFamily="34" charset="0"/>
                <a:cs typeface="Times New Roman" panose="02020603050405020304" pitchFamily="18" charset="0"/>
              </a:rPr>
              <a:t>for the second </a:t>
            </a:r>
            <a:r>
              <a:rPr lang="en-US" sz="2000" dirty="0">
                <a:latin typeface="Gill Sans" panose="020B0502020104020203" pitchFamily="34" charset="0"/>
                <a:ea typeface="Calibri" panose="020F0502020204030204" pitchFamily="34" charset="0"/>
                <a:cs typeface="Times New Roman" panose="02020603050405020304" pitchFamily="18" charset="0"/>
              </a:rPr>
              <a:t>webinar in the HF webinar series highlighting </a:t>
            </a:r>
            <a:r>
              <a:rPr lang="en-US" sz="2000" dirty="0">
                <a:effectLst/>
                <a:latin typeface="Gill Sans" panose="020B0502020104020203" pitchFamily="34" charset="0"/>
                <a:ea typeface="Calibri" panose="020F0502020204030204" pitchFamily="34" charset="0"/>
                <a:cs typeface="Times New Roman" panose="02020603050405020304" pitchFamily="18" charset="0"/>
              </a:rPr>
              <a:t>content from the Heart Failure Guidelines.</a:t>
            </a:r>
            <a:endParaRPr lang="en-US" sz="2000" dirty="0">
              <a:solidFill>
                <a:srgbClr val="37898F"/>
              </a:solidFill>
              <a:latin typeface="GillSans-Light" panose="020B0400000000000000" pitchFamily="34" charset="0"/>
            </a:endParaRPr>
          </a:p>
        </p:txBody>
      </p:sp>
      <p:sp>
        <p:nvSpPr>
          <p:cNvPr id="6" name="TextBox 5">
            <a:extLst>
              <a:ext uri="{FF2B5EF4-FFF2-40B4-BE49-F238E27FC236}">
                <a16:creationId xmlns:a16="http://schemas.microsoft.com/office/drawing/2014/main" id="{3347B8EE-0FBF-493A-8EB8-3376D5F4E207}"/>
              </a:ext>
            </a:extLst>
          </p:cNvPr>
          <p:cNvSpPr txBox="1"/>
          <p:nvPr/>
        </p:nvSpPr>
        <p:spPr>
          <a:xfrm>
            <a:off x="739612" y="5229831"/>
            <a:ext cx="2672862" cy="461665"/>
          </a:xfrm>
          <a:prstGeom prst="rect">
            <a:avLst/>
          </a:prstGeom>
          <a:noFill/>
        </p:spPr>
        <p:txBody>
          <a:bodyPr wrap="square" rtlCol="0">
            <a:spAutoFit/>
          </a:bodyPr>
          <a:lstStyle/>
          <a:p>
            <a:r>
              <a:rPr lang="en-US" sz="2400" dirty="0">
                <a:latin typeface="Arial Nova Cond" panose="020B0506020202020204" pitchFamily="34" charset="0"/>
              </a:rPr>
              <a:t>Register at </a:t>
            </a:r>
            <a:r>
              <a:rPr lang="en-US" sz="2400" b="1" dirty="0">
                <a:solidFill>
                  <a:srgbClr val="F33A45"/>
                </a:solidFill>
                <a:latin typeface="Arial Nova Cond" panose="020B0506020202020204" pitchFamily="34" charset="0"/>
              </a:rPr>
              <a:t>CCS.ca</a:t>
            </a:r>
          </a:p>
        </p:txBody>
      </p:sp>
      <p:sp>
        <p:nvSpPr>
          <p:cNvPr id="7" name="TextBox 6">
            <a:extLst>
              <a:ext uri="{FF2B5EF4-FFF2-40B4-BE49-F238E27FC236}">
                <a16:creationId xmlns:a16="http://schemas.microsoft.com/office/drawing/2014/main" id="{543C0CB0-A552-4869-A229-8AB7069CA87D}"/>
              </a:ext>
            </a:extLst>
          </p:cNvPr>
          <p:cNvSpPr txBox="1"/>
          <p:nvPr/>
        </p:nvSpPr>
        <p:spPr>
          <a:xfrm>
            <a:off x="695400" y="1146079"/>
            <a:ext cx="9577064" cy="646331"/>
          </a:xfrm>
          <a:prstGeom prst="rect">
            <a:avLst/>
          </a:prstGeom>
          <a:noFill/>
        </p:spPr>
        <p:txBody>
          <a:bodyPr wrap="square" rtlCol="0">
            <a:spAutoFit/>
          </a:bodyPr>
          <a:lstStyle/>
          <a:p>
            <a:r>
              <a:rPr lang="en-US" sz="3600" b="1" dirty="0">
                <a:solidFill>
                  <a:schemeClr val="tx1"/>
                </a:solidFill>
                <a:latin typeface="Arial Nova Cond" panose="020B0506020202020204" pitchFamily="34" charset="0"/>
              </a:rPr>
              <a:t>For our upcoming Guideline Webinars</a:t>
            </a:r>
          </a:p>
        </p:txBody>
      </p:sp>
      <p:sp>
        <p:nvSpPr>
          <p:cNvPr id="8" name="TextBox 7">
            <a:extLst>
              <a:ext uri="{FF2B5EF4-FFF2-40B4-BE49-F238E27FC236}">
                <a16:creationId xmlns:a16="http://schemas.microsoft.com/office/drawing/2014/main" id="{1CDA2BB0-C58B-46D9-9885-7CB8078DFE94}"/>
              </a:ext>
            </a:extLst>
          </p:cNvPr>
          <p:cNvSpPr txBox="1"/>
          <p:nvPr/>
        </p:nvSpPr>
        <p:spPr>
          <a:xfrm>
            <a:off x="695400" y="1980252"/>
            <a:ext cx="11069780" cy="425758"/>
          </a:xfrm>
          <a:prstGeom prst="rect">
            <a:avLst/>
          </a:prstGeom>
          <a:noFill/>
        </p:spPr>
        <p:txBody>
          <a:bodyPr wrap="square" rtlCol="0">
            <a:spAutoFit/>
          </a:bodyPr>
          <a:lstStyle/>
          <a:p>
            <a:pPr>
              <a:lnSpc>
                <a:spcPts val="2600"/>
              </a:lnSpc>
              <a:spcAft>
                <a:spcPts val="600"/>
              </a:spcAft>
            </a:pPr>
            <a:r>
              <a:rPr lang="en-US" sz="2400" b="1" dirty="0">
                <a:effectLst/>
                <a:latin typeface="Gill Sans" panose="020B0502020104020203" pitchFamily="34" charset="0"/>
                <a:ea typeface="Calibri" panose="020F0502020204030204" pitchFamily="34" charset="0"/>
                <a:cs typeface="Times New Roman" panose="02020603050405020304" pitchFamily="18" charset="0"/>
              </a:rPr>
              <a:t>Atrial Fibrillation: </a:t>
            </a:r>
            <a:r>
              <a:rPr lang="en-US" sz="2400" b="1" dirty="0">
                <a:solidFill>
                  <a:srgbClr val="6FAAAF"/>
                </a:solidFill>
                <a:effectLst/>
                <a:latin typeface="Gill Sans" panose="020B0502020104020203" pitchFamily="34" charset="0"/>
                <a:ea typeface="Calibri" panose="020F0502020204030204" pitchFamily="34" charset="0"/>
                <a:cs typeface="Times New Roman" panose="02020603050405020304" pitchFamily="18" charset="0"/>
              </a:rPr>
              <a:t>Webinar 1: All about stroke prevention!</a:t>
            </a:r>
            <a:endParaRPr lang="en-US" sz="2400" b="1" dirty="0">
              <a:solidFill>
                <a:srgbClr val="6FAAAF"/>
              </a:solidFill>
              <a:latin typeface="GillSans-Light" panose="020B0400000000000000" pitchFamily="34" charset="0"/>
            </a:endParaRPr>
          </a:p>
        </p:txBody>
      </p:sp>
      <p:sp>
        <p:nvSpPr>
          <p:cNvPr id="9" name="TextBox 8">
            <a:extLst>
              <a:ext uri="{FF2B5EF4-FFF2-40B4-BE49-F238E27FC236}">
                <a16:creationId xmlns:a16="http://schemas.microsoft.com/office/drawing/2014/main" id="{F3786251-983D-4095-B68A-E4B6AE2A5BC2}"/>
              </a:ext>
            </a:extLst>
          </p:cNvPr>
          <p:cNvSpPr txBox="1"/>
          <p:nvPr/>
        </p:nvSpPr>
        <p:spPr>
          <a:xfrm>
            <a:off x="695400" y="3871971"/>
            <a:ext cx="11069780" cy="425758"/>
          </a:xfrm>
          <a:prstGeom prst="rect">
            <a:avLst/>
          </a:prstGeom>
          <a:noFill/>
        </p:spPr>
        <p:txBody>
          <a:bodyPr wrap="square" rtlCol="0">
            <a:spAutoFit/>
          </a:bodyPr>
          <a:lstStyle/>
          <a:p>
            <a:pPr>
              <a:lnSpc>
                <a:spcPts val="2600"/>
              </a:lnSpc>
              <a:spcAft>
                <a:spcPts val="600"/>
              </a:spcAft>
            </a:pPr>
            <a:r>
              <a:rPr lang="en-US" sz="2400" b="1" dirty="0">
                <a:effectLst/>
                <a:latin typeface="Gill Sans" panose="020B0502020104020203" pitchFamily="34" charset="0"/>
                <a:ea typeface="Calibri" panose="020F0502020204030204" pitchFamily="34" charset="0"/>
                <a:cs typeface="Times New Roman" panose="02020603050405020304" pitchFamily="18" charset="0"/>
              </a:rPr>
              <a:t>Heart Failure: </a:t>
            </a:r>
            <a:r>
              <a:rPr lang="en-US" sz="2400" b="1" dirty="0">
                <a:solidFill>
                  <a:srgbClr val="6FAAAF"/>
                </a:solidFill>
                <a:effectLst/>
                <a:latin typeface="Gill Sans" panose="020B0502020104020203" pitchFamily="34" charset="0"/>
                <a:ea typeface="Calibri" panose="020F0502020204030204" pitchFamily="34" charset="0"/>
                <a:cs typeface="Times New Roman" panose="02020603050405020304" pitchFamily="18" charset="0"/>
              </a:rPr>
              <a:t>Webinar 2: Screening + Diagnosis in </a:t>
            </a:r>
            <a:r>
              <a:rPr lang="en-US" sz="2400" b="1" dirty="0" err="1">
                <a:solidFill>
                  <a:srgbClr val="6FAAAF"/>
                </a:solidFill>
                <a:effectLst/>
                <a:latin typeface="Gill Sans" panose="020B0502020104020203" pitchFamily="34" charset="0"/>
                <a:ea typeface="Calibri" panose="020F0502020204030204" pitchFamily="34" charset="0"/>
                <a:cs typeface="Times New Roman" panose="02020603050405020304" pitchFamily="18" charset="0"/>
              </a:rPr>
              <a:t>HFrEF</a:t>
            </a:r>
            <a:r>
              <a:rPr lang="en-US" sz="2400" b="1" dirty="0">
                <a:solidFill>
                  <a:srgbClr val="6FAAAF"/>
                </a:solidFill>
                <a:effectLst/>
                <a:latin typeface="Gill Sans" panose="020B0502020104020203" pitchFamily="34" charset="0"/>
                <a:ea typeface="Calibri" panose="020F0502020204030204" pitchFamily="34" charset="0"/>
                <a:cs typeface="Times New Roman" panose="02020603050405020304" pitchFamily="18" charset="0"/>
              </a:rPr>
              <a:t> and </a:t>
            </a:r>
            <a:r>
              <a:rPr lang="en-US" sz="2400" b="1" dirty="0" err="1">
                <a:solidFill>
                  <a:srgbClr val="6FAAAF"/>
                </a:solidFill>
                <a:effectLst/>
                <a:latin typeface="Gill Sans" panose="020B0502020104020203" pitchFamily="34" charset="0"/>
                <a:ea typeface="Calibri" panose="020F0502020204030204" pitchFamily="34" charset="0"/>
                <a:cs typeface="Times New Roman" panose="02020603050405020304" pitchFamily="18" charset="0"/>
              </a:rPr>
              <a:t>HFpEF</a:t>
            </a:r>
            <a:endParaRPr lang="en-US" sz="2400" b="1" dirty="0">
              <a:solidFill>
                <a:srgbClr val="6FAAAF"/>
              </a:solidFill>
              <a:latin typeface="GillSans-Light" panose="020B0400000000000000" pitchFamily="34" charset="0"/>
            </a:endParaRPr>
          </a:p>
        </p:txBody>
      </p:sp>
      <p:sp>
        <p:nvSpPr>
          <p:cNvPr id="10" name="TextBox 9">
            <a:extLst>
              <a:ext uri="{FF2B5EF4-FFF2-40B4-BE49-F238E27FC236}">
                <a16:creationId xmlns:a16="http://schemas.microsoft.com/office/drawing/2014/main" id="{2083C157-006A-461A-9B4C-F06D5195D2AA}"/>
              </a:ext>
            </a:extLst>
          </p:cNvPr>
          <p:cNvSpPr txBox="1"/>
          <p:nvPr/>
        </p:nvSpPr>
        <p:spPr>
          <a:xfrm>
            <a:off x="739612" y="5765194"/>
            <a:ext cx="9172811" cy="400110"/>
          </a:xfrm>
          <a:prstGeom prst="rect">
            <a:avLst/>
          </a:prstGeom>
          <a:noFill/>
        </p:spPr>
        <p:txBody>
          <a:bodyPr wrap="square" rtlCol="0">
            <a:spAutoFit/>
          </a:bodyPr>
          <a:lstStyle/>
          <a:p>
            <a:r>
              <a:rPr lang="en-US" sz="2000" dirty="0">
                <a:latin typeface="Arial Nova Cond" panose="020B0506020202020204" pitchFamily="34" charset="0"/>
              </a:rPr>
              <a:t>And download a copy of the updated HF Pocket Guide!</a:t>
            </a:r>
            <a:endParaRPr lang="en-US" sz="2000" b="1" dirty="0">
              <a:solidFill>
                <a:srgbClr val="F33A45"/>
              </a:solidFill>
              <a:latin typeface="Arial Nova Cond" panose="020B0506020202020204" pitchFamily="34" charset="0"/>
            </a:endParaRPr>
          </a:p>
        </p:txBody>
      </p:sp>
    </p:spTree>
    <p:extLst>
      <p:ext uri="{BB962C8B-B14F-4D97-AF65-F5344CB8AC3E}">
        <p14:creationId xmlns:p14="http://schemas.microsoft.com/office/powerpoint/2010/main" val="3765383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CCE6D83-D2BC-4B79-8F12-14A0256972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090705" y="1855255"/>
            <a:ext cx="2084011" cy="2512918"/>
          </a:xfrm>
          <a:prstGeom prst="rect">
            <a:avLst/>
          </a:prstGeom>
          <a:solidFill>
            <a:srgbClr val="FFFFFF">
              <a:shade val="85000"/>
            </a:srgbClr>
          </a:solidFill>
          <a:ln w="5715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12" descr="A person wearing a suit and tie&#10;&#10;Description automatically generated">
            <a:extLst>
              <a:ext uri="{FF2B5EF4-FFF2-40B4-BE49-F238E27FC236}">
                <a16:creationId xmlns:a16="http://schemas.microsoft.com/office/drawing/2014/main" id="{9627F49E-B705-4993-96EB-E10BB994D8D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3231"/>
          <a:stretch/>
        </p:blipFill>
        <p:spPr>
          <a:xfrm>
            <a:off x="2576561" y="1836577"/>
            <a:ext cx="2084011" cy="2531596"/>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D7181455-B4A7-4019-B9F0-E616BA20A995}"/>
              </a:ext>
            </a:extLst>
          </p:cNvPr>
          <p:cNvSpPr>
            <a:spLocks noGrp="1"/>
          </p:cNvSpPr>
          <p:nvPr>
            <p:ph type="title"/>
          </p:nvPr>
        </p:nvSpPr>
        <p:spPr/>
        <p:txBody>
          <a:bodyPr/>
          <a:lstStyle/>
          <a:p>
            <a:r>
              <a:rPr lang="en-US" dirty="0"/>
              <a:t>Our Faculty</a:t>
            </a:r>
          </a:p>
        </p:txBody>
      </p:sp>
      <p:grpSp>
        <p:nvGrpSpPr>
          <p:cNvPr id="4" name="Group 3">
            <a:extLst>
              <a:ext uri="{FF2B5EF4-FFF2-40B4-BE49-F238E27FC236}">
                <a16:creationId xmlns:a16="http://schemas.microsoft.com/office/drawing/2014/main" id="{DB19B412-44AC-4F32-9D62-D30190FE5BDA}"/>
              </a:ext>
            </a:extLst>
          </p:cNvPr>
          <p:cNvGrpSpPr/>
          <p:nvPr/>
        </p:nvGrpSpPr>
        <p:grpSpPr>
          <a:xfrm>
            <a:off x="1056778" y="1844824"/>
            <a:ext cx="9944042" cy="2953526"/>
            <a:chOff x="-861891" y="363202"/>
            <a:chExt cx="9944042" cy="2953526"/>
          </a:xfrm>
        </p:grpSpPr>
        <p:pic>
          <p:nvPicPr>
            <p:cNvPr id="6" name="Picture 5">
              <a:extLst>
                <a:ext uri="{FF2B5EF4-FFF2-40B4-BE49-F238E27FC236}">
                  <a16:creationId xmlns:a16="http://schemas.microsoft.com/office/drawing/2014/main" id="{84C9065D-CAFB-4BAD-89D1-7AFD05D3C4CC}"/>
                </a:ext>
              </a:extLst>
            </p:cNvPr>
            <p:cNvPicPr>
              <a:picLocks noChangeAspect="1"/>
            </p:cNvPicPr>
            <p:nvPr/>
          </p:nvPicPr>
          <p:blipFill>
            <a:blip r:embed="rId5">
              <a:extLst>
                <a:ext uri="{28A0092B-C50C-407E-A947-70E740481C1C}">
                  <a14:useLocalDpi xmlns:a14="http://schemas.microsoft.com/office/drawing/2010/main" val="0"/>
                </a:ext>
              </a:extLst>
            </a:blip>
            <a:srcRect l="8840" r="8840"/>
            <a:stretch/>
          </p:blipFill>
          <p:spPr>
            <a:xfrm>
              <a:off x="2914964" y="363202"/>
              <a:ext cx="2084011" cy="2531596"/>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a:extLst>
                <a:ext uri="{FF2B5EF4-FFF2-40B4-BE49-F238E27FC236}">
                  <a16:creationId xmlns:a16="http://schemas.microsoft.com/office/drawing/2014/main" id="{65525EB8-6597-476B-B6F2-5FF4615F6A26}"/>
                </a:ext>
              </a:extLst>
            </p:cNvPr>
            <p:cNvSpPr/>
            <p:nvPr/>
          </p:nvSpPr>
          <p:spPr>
            <a:xfrm>
              <a:off x="-861891" y="2471052"/>
              <a:ext cx="5097023" cy="830997"/>
            </a:xfrm>
            <a:prstGeom prst="rect">
              <a:avLst/>
            </a:prstGeom>
          </p:spPr>
          <p:txBody>
            <a:bodyPr wrap="square">
              <a:spAutoFit/>
            </a:bodyPr>
            <a:lstStyle/>
            <a:p>
              <a:pPr algn="ctr"/>
              <a:r>
                <a:rPr lang="en-CA" sz="2400" b="1" dirty="0">
                  <a:solidFill>
                    <a:srgbClr val="FF0000"/>
                  </a:solidFill>
                  <a:effectLst>
                    <a:glow rad="101600">
                      <a:schemeClr val="tx1">
                        <a:alpha val="60000"/>
                      </a:schemeClr>
                    </a:glow>
                  </a:effectLst>
                  <a:latin typeface="Arial Nova Cond" panose="020B0506020202020204" pitchFamily="34" charset="0"/>
                </a:rPr>
                <a:t>Dr. Justin </a:t>
              </a:r>
            </a:p>
            <a:p>
              <a:pPr algn="ctr"/>
              <a:r>
                <a:rPr lang="en-CA" sz="2400" b="1" cap="all" dirty="0">
                  <a:solidFill>
                    <a:srgbClr val="FF0000"/>
                  </a:solidFill>
                  <a:effectLst>
                    <a:glow rad="101600">
                      <a:schemeClr val="tx1">
                        <a:alpha val="60000"/>
                      </a:schemeClr>
                    </a:glow>
                  </a:effectLst>
                  <a:latin typeface="Arial Nova Cond" panose="020B0506020202020204" pitchFamily="34" charset="0"/>
                </a:rPr>
                <a:t>Ezekowitz</a:t>
              </a:r>
            </a:p>
          </p:txBody>
        </p:sp>
        <p:sp>
          <p:nvSpPr>
            <p:cNvPr id="9" name="Rectangle 8">
              <a:extLst>
                <a:ext uri="{FF2B5EF4-FFF2-40B4-BE49-F238E27FC236}">
                  <a16:creationId xmlns:a16="http://schemas.microsoft.com/office/drawing/2014/main" id="{F5450691-9304-4EAA-AA4D-15B64B04C9AC}"/>
                </a:ext>
              </a:extLst>
            </p:cNvPr>
            <p:cNvSpPr/>
            <p:nvPr/>
          </p:nvSpPr>
          <p:spPr>
            <a:xfrm>
              <a:off x="2986151" y="2473964"/>
              <a:ext cx="1909939" cy="830997"/>
            </a:xfrm>
            <a:prstGeom prst="rect">
              <a:avLst/>
            </a:prstGeom>
          </p:spPr>
          <p:txBody>
            <a:bodyPr wrap="square">
              <a:spAutoFit/>
            </a:bodyPr>
            <a:lstStyle/>
            <a:p>
              <a:pPr algn="ctr"/>
              <a:r>
                <a:rPr lang="en-CA" sz="2400" b="1" dirty="0">
                  <a:solidFill>
                    <a:srgbClr val="FF0000"/>
                  </a:solidFill>
                  <a:effectLst>
                    <a:glow rad="101600">
                      <a:schemeClr val="tx1">
                        <a:alpha val="60000"/>
                      </a:schemeClr>
                    </a:glow>
                  </a:effectLst>
                  <a:latin typeface="Arial Nova Cond" panose="020B0506020202020204" pitchFamily="34" charset="0"/>
                </a:rPr>
                <a:t>Dr. Michael </a:t>
              </a:r>
            </a:p>
            <a:p>
              <a:pPr algn="ctr"/>
              <a:r>
                <a:rPr lang="en-CA" sz="2400" b="1" cap="all" dirty="0">
                  <a:solidFill>
                    <a:srgbClr val="FF0000"/>
                  </a:solidFill>
                  <a:effectLst>
                    <a:glow rad="101600">
                      <a:schemeClr val="tx1">
                        <a:alpha val="60000"/>
                      </a:schemeClr>
                    </a:glow>
                  </a:effectLst>
                  <a:latin typeface="Arial Nova Cond" panose="020B0506020202020204" pitchFamily="34" charset="0"/>
                </a:rPr>
                <a:t>McDonald</a:t>
              </a:r>
            </a:p>
          </p:txBody>
        </p:sp>
        <p:sp>
          <p:nvSpPr>
            <p:cNvPr id="10" name="Rectangle 9">
              <a:extLst>
                <a:ext uri="{FF2B5EF4-FFF2-40B4-BE49-F238E27FC236}">
                  <a16:creationId xmlns:a16="http://schemas.microsoft.com/office/drawing/2014/main" id="{FC78705D-F161-4364-A0BF-A7989215D8D5}"/>
                </a:ext>
              </a:extLst>
            </p:cNvPr>
            <p:cNvSpPr/>
            <p:nvPr/>
          </p:nvSpPr>
          <p:spPr>
            <a:xfrm>
              <a:off x="2986151" y="2485731"/>
              <a:ext cx="6096000" cy="830997"/>
            </a:xfrm>
            <a:prstGeom prst="rect">
              <a:avLst/>
            </a:prstGeom>
          </p:spPr>
          <p:txBody>
            <a:bodyPr>
              <a:spAutoFit/>
            </a:bodyPr>
            <a:lstStyle/>
            <a:p>
              <a:pPr algn="ctr"/>
              <a:r>
                <a:rPr lang="en-CA" sz="2400" b="1" dirty="0">
                  <a:solidFill>
                    <a:srgbClr val="FF0000"/>
                  </a:solidFill>
                  <a:effectLst>
                    <a:glow rad="101600">
                      <a:schemeClr val="tx1">
                        <a:alpha val="60000"/>
                      </a:schemeClr>
                    </a:glow>
                  </a:effectLst>
                  <a:latin typeface="Arial Nova Cond" panose="020B0506020202020204" pitchFamily="34" charset="0"/>
                </a:rPr>
                <a:t>Dr. Sean  </a:t>
              </a:r>
            </a:p>
            <a:p>
              <a:pPr algn="ctr"/>
              <a:r>
                <a:rPr lang="en-CA" sz="2400" b="1" cap="all" dirty="0">
                  <a:solidFill>
                    <a:srgbClr val="FF0000"/>
                  </a:solidFill>
                  <a:effectLst>
                    <a:glow rad="101600">
                      <a:schemeClr val="tx1">
                        <a:alpha val="60000"/>
                      </a:schemeClr>
                    </a:glow>
                  </a:effectLst>
                  <a:latin typeface="Arial Nova Cond" panose="020B0506020202020204" pitchFamily="34" charset="0"/>
                </a:rPr>
                <a:t>Virani</a:t>
              </a:r>
            </a:p>
          </p:txBody>
        </p:sp>
      </p:grpSp>
      <p:sp>
        <p:nvSpPr>
          <p:cNvPr id="15" name="TextBox 14">
            <a:extLst>
              <a:ext uri="{FF2B5EF4-FFF2-40B4-BE49-F238E27FC236}">
                <a16:creationId xmlns:a16="http://schemas.microsoft.com/office/drawing/2014/main" id="{6D72B73D-5FF7-4105-A0F8-BD674008239E}"/>
              </a:ext>
            </a:extLst>
          </p:cNvPr>
          <p:cNvSpPr txBox="1"/>
          <p:nvPr/>
        </p:nvSpPr>
        <p:spPr>
          <a:xfrm>
            <a:off x="2791625" y="4783671"/>
            <a:ext cx="165388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CA" sz="1800" b="1" i="0" u="none" strike="noStrike" cap="none" spc="0" normalizeH="0" baseline="0" dirty="0">
                <a:ln>
                  <a:noFill/>
                </a:ln>
                <a:solidFill>
                  <a:srgbClr val="000000"/>
                </a:solidFill>
                <a:effectLst/>
                <a:uFillTx/>
                <a:latin typeface="Arial Nova Cond" panose="020B0506020202020204" pitchFamily="34" charset="0"/>
                <a:sym typeface="Calibri"/>
              </a:rPr>
              <a:t>MODERATOR</a:t>
            </a:r>
          </a:p>
        </p:txBody>
      </p:sp>
    </p:spTree>
    <p:extLst>
      <p:ext uri="{BB962C8B-B14F-4D97-AF65-F5344CB8AC3E}">
        <p14:creationId xmlns:p14="http://schemas.microsoft.com/office/powerpoint/2010/main" val="2300398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FC145-757F-4D76-B279-B50F70D8510D}"/>
              </a:ext>
            </a:extLst>
          </p:cNvPr>
          <p:cNvSpPr>
            <a:spLocks noGrp="1"/>
          </p:cNvSpPr>
          <p:nvPr>
            <p:ph type="title"/>
          </p:nvPr>
        </p:nvSpPr>
        <p:spPr/>
        <p:txBody>
          <a:bodyPr>
            <a:normAutofit/>
          </a:bodyPr>
          <a:lstStyle/>
          <a:p>
            <a:r>
              <a:rPr lang="en-CA" sz="4000" b="1" dirty="0">
                <a:latin typeface="Arial Nova Cond" panose="020B0506020202020204" pitchFamily="34" charset="0"/>
              </a:rPr>
              <a:t>Disclosure of potential conflicts of interest</a:t>
            </a:r>
            <a:endParaRPr lang="en-US" dirty="0"/>
          </a:p>
        </p:txBody>
      </p:sp>
      <p:sp>
        <p:nvSpPr>
          <p:cNvPr id="4" name="Rectangle 3">
            <a:extLst>
              <a:ext uri="{FF2B5EF4-FFF2-40B4-BE49-F238E27FC236}">
                <a16:creationId xmlns:a16="http://schemas.microsoft.com/office/drawing/2014/main" id="{EB6CE073-A01F-4948-B48D-551EF019AF9C}"/>
              </a:ext>
            </a:extLst>
          </p:cNvPr>
          <p:cNvSpPr/>
          <p:nvPr/>
        </p:nvSpPr>
        <p:spPr>
          <a:xfrm>
            <a:off x="1271464" y="1549812"/>
            <a:ext cx="4555895" cy="1754326"/>
          </a:xfrm>
          <a:prstGeom prst="rect">
            <a:avLst/>
          </a:prstGeom>
        </p:spPr>
        <p:txBody>
          <a:bodyPr wrap="square">
            <a:spAutoFit/>
          </a:bodyPr>
          <a:lstStyle/>
          <a:p>
            <a:r>
              <a:rPr lang="en-CA" b="1" dirty="0">
                <a:solidFill>
                  <a:srgbClr val="FF0000"/>
                </a:solidFill>
                <a:latin typeface="Arial Nova Cond" panose="020B0506020202020204" pitchFamily="34" charset="0"/>
              </a:rPr>
              <a:t>Justin Ezekowitz</a:t>
            </a:r>
          </a:p>
          <a:p>
            <a:r>
              <a:rPr lang="en-CA" b="1" dirty="0">
                <a:latin typeface="Arial Nova Cond" panose="020B0506020202020204" pitchFamily="34" charset="0"/>
              </a:rPr>
              <a:t>Consulting Fees/Honoraria: </a:t>
            </a:r>
            <a:r>
              <a:rPr lang="en-CA" dirty="0">
                <a:latin typeface="Arial Nova Cond" panose="020B0506020202020204" pitchFamily="34" charset="0"/>
              </a:rPr>
              <a:t>Amgen, AstraZeneca, Bayer, Boehringer Ingelheim, BMS/Pfizer Alliance, Merck, Novartis, </a:t>
            </a:r>
            <a:r>
              <a:rPr lang="en-CA" dirty="0" err="1">
                <a:latin typeface="Arial Nova Cond" panose="020B0506020202020204" pitchFamily="34" charset="0"/>
              </a:rPr>
              <a:t>Servier</a:t>
            </a:r>
            <a:r>
              <a:rPr lang="en-CA" dirty="0">
                <a:latin typeface="Arial Nova Cond" panose="020B0506020202020204" pitchFamily="34" charset="0"/>
              </a:rPr>
              <a:t> </a:t>
            </a:r>
            <a:r>
              <a:rPr lang="en-CA" b="1" dirty="0">
                <a:latin typeface="Arial Nova Cond" panose="020B0506020202020204" pitchFamily="34" charset="0"/>
              </a:rPr>
              <a:t>Clinical Trials:</a:t>
            </a:r>
            <a:r>
              <a:rPr lang="en-CA" dirty="0">
                <a:latin typeface="Arial Nova Cond" panose="020B0506020202020204" pitchFamily="34" charset="0"/>
              </a:rPr>
              <a:t> Amgen, Bayer, Boehringer Ingelheim, Merck, Novartis, Pfizer, Sanofi</a:t>
            </a:r>
          </a:p>
        </p:txBody>
      </p:sp>
      <p:sp>
        <p:nvSpPr>
          <p:cNvPr id="5" name="Rectangle 4">
            <a:extLst>
              <a:ext uri="{FF2B5EF4-FFF2-40B4-BE49-F238E27FC236}">
                <a16:creationId xmlns:a16="http://schemas.microsoft.com/office/drawing/2014/main" id="{64082089-15D8-4A24-85A0-0260E2BBA75F}"/>
              </a:ext>
            </a:extLst>
          </p:cNvPr>
          <p:cNvSpPr/>
          <p:nvPr/>
        </p:nvSpPr>
        <p:spPr>
          <a:xfrm>
            <a:off x="6959722" y="1537509"/>
            <a:ext cx="4320854" cy="2308324"/>
          </a:xfrm>
          <a:prstGeom prst="rect">
            <a:avLst/>
          </a:prstGeom>
        </p:spPr>
        <p:txBody>
          <a:bodyPr wrap="square">
            <a:spAutoFit/>
          </a:bodyPr>
          <a:lstStyle/>
          <a:p>
            <a:r>
              <a:rPr lang="en-CA" b="1" dirty="0">
                <a:solidFill>
                  <a:srgbClr val="FF0000"/>
                </a:solidFill>
                <a:latin typeface="Arial Nova Cond" panose="020B0506020202020204" pitchFamily="34" charset="0"/>
              </a:rPr>
              <a:t>Sean Virani</a:t>
            </a:r>
          </a:p>
          <a:p>
            <a:r>
              <a:rPr lang="en-CA" b="1" dirty="0">
                <a:latin typeface="Arial Nova Cond" panose="020B0506020202020204" pitchFamily="34" charset="0"/>
              </a:rPr>
              <a:t>Consulting Fees/Honoraria:</a:t>
            </a:r>
            <a:r>
              <a:rPr lang="en-CA" dirty="0">
                <a:latin typeface="Arial Nova Cond" panose="020B0506020202020204" pitchFamily="34" charset="0"/>
              </a:rPr>
              <a:t> Abbott, Amgen, AstraZeneca, Bayer, Boehringer Ingelheim, BMS/Pfizer Alliance, Medtronic, Merck, Novartis, Pfizer, </a:t>
            </a:r>
            <a:r>
              <a:rPr lang="en-CA" dirty="0" err="1">
                <a:latin typeface="Arial Nova Cond" panose="020B0506020202020204" pitchFamily="34" charset="0"/>
              </a:rPr>
              <a:t>Servier</a:t>
            </a:r>
            <a:endParaRPr lang="en-CA" dirty="0">
              <a:latin typeface="Arial Nova Cond" panose="020B0506020202020204" pitchFamily="34" charset="0"/>
            </a:endParaRPr>
          </a:p>
          <a:p>
            <a:r>
              <a:rPr lang="en-CA" b="1" dirty="0">
                <a:latin typeface="Arial Nova Cond" panose="020B0506020202020204" pitchFamily="34" charset="0"/>
              </a:rPr>
              <a:t>Clinical Trials:</a:t>
            </a:r>
            <a:r>
              <a:rPr lang="en-CA" dirty="0">
                <a:latin typeface="Arial Nova Cond" panose="020B0506020202020204" pitchFamily="34" charset="0"/>
              </a:rPr>
              <a:t> Abbott, AstraZeneca, Boehringer Ingelheim, Medtronic, Novartis, Pfizer</a:t>
            </a:r>
          </a:p>
        </p:txBody>
      </p:sp>
      <p:sp>
        <p:nvSpPr>
          <p:cNvPr id="6" name="Rectangle 5">
            <a:extLst>
              <a:ext uri="{FF2B5EF4-FFF2-40B4-BE49-F238E27FC236}">
                <a16:creationId xmlns:a16="http://schemas.microsoft.com/office/drawing/2014/main" id="{26296AD3-1C5F-4395-B8EA-3AF93F3A16F6}"/>
              </a:ext>
            </a:extLst>
          </p:cNvPr>
          <p:cNvSpPr/>
          <p:nvPr/>
        </p:nvSpPr>
        <p:spPr>
          <a:xfrm>
            <a:off x="1271464" y="3668831"/>
            <a:ext cx="4392488" cy="1477328"/>
          </a:xfrm>
          <a:prstGeom prst="rect">
            <a:avLst/>
          </a:prstGeom>
        </p:spPr>
        <p:txBody>
          <a:bodyPr wrap="square">
            <a:spAutoFit/>
          </a:bodyPr>
          <a:lstStyle/>
          <a:p>
            <a:r>
              <a:rPr lang="en-CA" b="1" dirty="0">
                <a:solidFill>
                  <a:srgbClr val="FF0000"/>
                </a:solidFill>
                <a:latin typeface="Arial Nova Cond" panose="020B0506020202020204" pitchFamily="34" charset="0"/>
              </a:rPr>
              <a:t>Michael McDonald</a:t>
            </a:r>
          </a:p>
          <a:p>
            <a:r>
              <a:rPr lang="en-CA" b="1" dirty="0">
                <a:latin typeface="Arial Nova Cond" panose="020B0506020202020204" pitchFamily="34" charset="0"/>
              </a:rPr>
              <a:t>Consulting Fees/Honoraria: </a:t>
            </a:r>
            <a:r>
              <a:rPr lang="en-CA" dirty="0">
                <a:latin typeface="Arial Nova Cond" panose="020B0506020202020204" pitchFamily="34" charset="0"/>
              </a:rPr>
              <a:t>Abbott, Boehringer Ingelheim, Merck, Novartis, </a:t>
            </a:r>
            <a:r>
              <a:rPr lang="en-CA" dirty="0" err="1">
                <a:latin typeface="Arial Nova Cond" panose="020B0506020202020204" pitchFamily="34" charset="0"/>
              </a:rPr>
              <a:t>Servier</a:t>
            </a:r>
            <a:endParaRPr lang="en-CA" dirty="0">
              <a:latin typeface="Arial Nova Cond" panose="020B0506020202020204" pitchFamily="34" charset="0"/>
            </a:endParaRPr>
          </a:p>
          <a:p>
            <a:r>
              <a:rPr lang="en-CA" b="1" dirty="0">
                <a:latin typeface="Arial Nova Cond" panose="020B0506020202020204" pitchFamily="34" charset="0"/>
              </a:rPr>
              <a:t>Clinical Trials: </a:t>
            </a:r>
            <a:r>
              <a:rPr lang="en-CA" dirty="0">
                <a:latin typeface="Arial Nova Cond" panose="020B0506020202020204" pitchFamily="34" charset="0"/>
              </a:rPr>
              <a:t>Novartis</a:t>
            </a:r>
          </a:p>
        </p:txBody>
      </p:sp>
      <p:sp>
        <p:nvSpPr>
          <p:cNvPr id="11" name="Oval 10">
            <a:extLst>
              <a:ext uri="{FF2B5EF4-FFF2-40B4-BE49-F238E27FC236}">
                <a16:creationId xmlns:a16="http://schemas.microsoft.com/office/drawing/2014/main" id="{8E57D277-964E-4C72-B995-08DB7BA9D03D}"/>
              </a:ext>
            </a:extLst>
          </p:cNvPr>
          <p:cNvSpPr/>
          <p:nvPr/>
        </p:nvSpPr>
        <p:spPr>
          <a:xfrm>
            <a:off x="414347" y="1771555"/>
            <a:ext cx="857117" cy="877467"/>
          </a:xfrm>
          <a:prstGeom prst="ellipse">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55F4F10-8456-41A8-B011-B433718AEAD1}"/>
              </a:ext>
            </a:extLst>
          </p:cNvPr>
          <p:cNvSpPr/>
          <p:nvPr/>
        </p:nvSpPr>
        <p:spPr>
          <a:xfrm>
            <a:off x="414346" y="3830261"/>
            <a:ext cx="857117" cy="877467"/>
          </a:xfrm>
          <a:prstGeom prst="ellipse">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3" name="Graphic 12" descr="Checkmark">
            <a:extLst>
              <a:ext uri="{FF2B5EF4-FFF2-40B4-BE49-F238E27FC236}">
                <a16:creationId xmlns:a16="http://schemas.microsoft.com/office/drawing/2014/main" id="{D687A29E-625C-4D29-ADE5-CE5881D7D7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1083" y="1943333"/>
            <a:ext cx="483642" cy="483642"/>
          </a:xfrm>
          <a:prstGeom prst="rect">
            <a:avLst/>
          </a:prstGeom>
        </p:spPr>
      </p:pic>
      <p:pic>
        <p:nvPicPr>
          <p:cNvPr id="14" name="Graphic 13" descr="Checkmark">
            <a:extLst>
              <a:ext uri="{FF2B5EF4-FFF2-40B4-BE49-F238E27FC236}">
                <a16:creationId xmlns:a16="http://schemas.microsoft.com/office/drawing/2014/main" id="{6CB4AF17-0320-41C6-A791-553972A55B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1083" y="4027173"/>
            <a:ext cx="483642" cy="483642"/>
          </a:xfrm>
          <a:prstGeom prst="rect">
            <a:avLst/>
          </a:prstGeom>
        </p:spPr>
      </p:pic>
      <p:sp>
        <p:nvSpPr>
          <p:cNvPr id="15" name="Oval 14">
            <a:extLst>
              <a:ext uri="{FF2B5EF4-FFF2-40B4-BE49-F238E27FC236}">
                <a16:creationId xmlns:a16="http://schemas.microsoft.com/office/drawing/2014/main" id="{12B52FA0-4C35-40D3-B856-BBAA617CBAF5}"/>
              </a:ext>
            </a:extLst>
          </p:cNvPr>
          <p:cNvSpPr/>
          <p:nvPr/>
        </p:nvSpPr>
        <p:spPr>
          <a:xfrm>
            <a:off x="6102605" y="1771554"/>
            <a:ext cx="857117" cy="877467"/>
          </a:xfrm>
          <a:prstGeom prst="ellipse">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8" name="Graphic 17" descr="Checkmark">
            <a:extLst>
              <a:ext uri="{FF2B5EF4-FFF2-40B4-BE49-F238E27FC236}">
                <a16:creationId xmlns:a16="http://schemas.microsoft.com/office/drawing/2014/main" id="{8AD60603-178A-451D-953D-DBB9683405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89343" y="1968466"/>
            <a:ext cx="483642" cy="483642"/>
          </a:xfrm>
          <a:prstGeom prst="rect">
            <a:avLst/>
          </a:prstGeom>
        </p:spPr>
      </p:pic>
    </p:spTree>
    <p:extLst>
      <p:ext uri="{BB962C8B-B14F-4D97-AF65-F5344CB8AC3E}">
        <p14:creationId xmlns:p14="http://schemas.microsoft.com/office/powerpoint/2010/main" val="1299936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D2ACB2A-6625-42C5-8DC3-86842DE022BF}"/>
              </a:ext>
            </a:extLst>
          </p:cNvPr>
          <p:cNvSpPr/>
          <p:nvPr/>
        </p:nvSpPr>
        <p:spPr>
          <a:xfrm>
            <a:off x="4901552" y="2042586"/>
            <a:ext cx="6868896" cy="2231380"/>
          </a:xfrm>
          <a:prstGeom prst="rect">
            <a:avLst/>
          </a:prstGeom>
        </p:spPr>
        <p:txBody>
          <a:bodyPr wrap="square">
            <a:spAutoFit/>
          </a:bodyPr>
          <a:lstStyle/>
          <a:p>
            <a:pPr algn="ctr" hangingPunct="1">
              <a:spcAft>
                <a:spcPts val="600"/>
              </a:spcAft>
            </a:pPr>
            <a:r>
              <a:rPr lang="en-US" sz="4000" b="1" kern="1200" dirty="0">
                <a:solidFill>
                  <a:prstClr val="white"/>
                </a:solidFill>
                <a:latin typeface="Arial Nova Cond" panose="020B0506020202020204" pitchFamily="34" charset="0"/>
                <a:ea typeface="+mn-ea"/>
                <a:cs typeface="+mn-cs"/>
              </a:rPr>
              <a:t>Dr. Justin Ezekowitz</a:t>
            </a:r>
          </a:p>
          <a:p>
            <a:pPr algn="ctr" hangingPunct="1">
              <a:spcAft>
                <a:spcPts val="600"/>
              </a:spcAft>
            </a:pPr>
            <a:r>
              <a:rPr lang="en-CA" sz="2400" b="1" kern="1200" dirty="0">
                <a:solidFill>
                  <a:prstClr val="white"/>
                </a:solidFill>
                <a:latin typeface="Arial Nova Cond" panose="020B0506020202020204" pitchFamily="34" charset="0"/>
                <a:ea typeface="Calibri" panose="020F0502020204030204" pitchFamily="34" charset="0"/>
                <a:cs typeface="Calibri" panose="020F0502020204030204" pitchFamily="34" charset="0"/>
              </a:rPr>
              <a:t>MBBCh, MSc</a:t>
            </a:r>
          </a:p>
          <a:p>
            <a:pPr algn="ctr" hangingPunct="1">
              <a:spcAft>
                <a:spcPts val="600"/>
              </a:spcAft>
            </a:pPr>
            <a:r>
              <a:rPr lang="en-CA" sz="2400" b="1" kern="1200" dirty="0">
                <a:solidFill>
                  <a:prstClr val="white"/>
                </a:solidFill>
                <a:latin typeface="Arial Nova Cond" panose="020B0506020202020204" pitchFamily="34" charset="0"/>
                <a:ea typeface="Calibri" panose="020F0502020204030204" pitchFamily="34" charset="0"/>
                <a:cs typeface="Calibri" panose="020F0502020204030204" pitchFamily="34" charset="0"/>
              </a:rPr>
              <a:t>Edmonton, AB</a:t>
            </a:r>
          </a:p>
          <a:p>
            <a:pPr hangingPunct="1">
              <a:spcAft>
                <a:spcPts val="600"/>
              </a:spcAft>
            </a:pPr>
            <a:endParaRPr lang="en-US" sz="3600" b="1" kern="1200" dirty="0">
              <a:solidFill>
                <a:prstClr val="white"/>
              </a:solidFill>
              <a:latin typeface="Arial Nova Cond" panose="020B0506020202020204" pitchFamily="34" charset="0"/>
              <a:ea typeface="+mn-ea"/>
              <a:cs typeface="+mn-cs"/>
            </a:endParaRPr>
          </a:p>
        </p:txBody>
      </p:sp>
      <p:sp>
        <p:nvSpPr>
          <p:cNvPr id="17" name="Rectangle 16">
            <a:extLst>
              <a:ext uri="{FF2B5EF4-FFF2-40B4-BE49-F238E27FC236}">
                <a16:creationId xmlns:a16="http://schemas.microsoft.com/office/drawing/2014/main" id="{12230E98-1801-4CA9-9EA8-E76F50EA45B8}"/>
              </a:ext>
            </a:extLst>
          </p:cNvPr>
          <p:cNvSpPr/>
          <p:nvPr/>
        </p:nvSpPr>
        <p:spPr>
          <a:xfrm>
            <a:off x="5502236" y="908720"/>
            <a:ext cx="5667528" cy="646331"/>
          </a:xfrm>
          <a:prstGeom prst="rect">
            <a:avLst/>
          </a:prstGeom>
        </p:spPr>
        <p:txBody>
          <a:bodyPr wrap="square">
            <a:spAutoFit/>
          </a:bodyPr>
          <a:lstStyle/>
          <a:p>
            <a:pPr algn="ctr" hangingPunct="1"/>
            <a:r>
              <a:rPr lang="en-US" sz="3600" b="1" kern="1200" dirty="0">
                <a:solidFill>
                  <a:srgbClr val="FF0000"/>
                </a:solidFill>
                <a:latin typeface="Arial Nova Cond" panose="020B0506020202020204" pitchFamily="34" charset="0"/>
                <a:ea typeface="+mn-ea"/>
                <a:cs typeface="+mn-cs"/>
              </a:rPr>
              <a:t>MODERATOR</a:t>
            </a:r>
            <a:endParaRPr lang="en-CA" sz="3600" b="1" kern="1200" dirty="0">
              <a:solidFill>
                <a:srgbClr val="FF0000"/>
              </a:solidFill>
              <a:latin typeface="Arial Nova Cond" panose="020B0506020202020204" pitchFamily="34" charset="0"/>
              <a:ea typeface="+mn-ea"/>
              <a:cs typeface="+mn-cs"/>
            </a:endParaRPr>
          </a:p>
        </p:txBody>
      </p:sp>
      <p:sp>
        <p:nvSpPr>
          <p:cNvPr id="18" name="Rectangle 17">
            <a:extLst>
              <a:ext uri="{FF2B5EF4-FFF2-40B4-BE49-F238E27FC236}">
                <a16:creationId xmlns:a16="http://schemas.microsoft.com/office/drawing/2014/main" id="{C162B043-1102-4001-B802-6D980A13B375}"/>
              </a:ext>
            </a:extLst>
          </p:cNvPr>
          <p:cNvSpPr/>
          <p:nvPr/>
        </p:nvSpPr>
        <p:spPr>
          <a:xfrm>
            <a:off x="5502236" y="4273966"/>
            <a:ext cx="5667528" cy="1895423"/>
          </a:xfrm>
          <a:prstGeom prst="rect">
            <a:avLst/>
          </a:prstGeom>
        </p:spPr>
        <p:txBody>
          <a:bodyPr vert="horz" lIns="91440" tIns="45720" rIns="91440" bIns="45720" rtlCol="0" anchor="t">
            <a:normAutofit/>
          </a:bodyPr>
          <a:lstStyle/>
          <a:p>
            <a:pPr marL="285750" indent="-285750" hangingPunct="1">
              <a:buFont typeface="Arial" panose="020B0604020202020204" pitchFamily="34" charset="0"/>
              <a:buChar char="•"/>
            </a:pPr>
            <a:r>
              <a:rPr lang="en-US" sz="2200" kern="1200" dirty="0">
                <a:solidFill>
                  <a:prstClr val="white"/>
                </a:solidFill>
                <a:latin typeface="Arial Nova Cond"/>
                <a:ea typeface="+mn-ea"/>
                <a:cs typeface="+mn-cs"/>
              </a:rPr>
              <a:t>Director, Canadian </a:t>
            </a:r>
            <a:r>
              <a:rPr lang="en-US" sz="2200" kern="1200" dirty="0" err="1">
                <a:solidFill>
                  <a:prstClr val="white"/>
                </a:solidFill>
                <a:latin typeface="Arial Nova Cond"/>
                <a:ea typeface="+mn-ea"/>
                <a:cs typeface="+mn-cs"/>
              </a:rPr>
              <a:t>Vigour</a:t>
            </a:r>
            <a:r>
              <a:rPr lang="en-US" sz="2200" kern="1200" dirty="0">
                <a:solidFill>
                  <a:prstClr val="white"/>
                </a:solidFill>
                <a:latin typeface="Arial Nova Cond"/>
                <a:ea typeface="+mn-ea"/>
                <a:cs typeface="+mn-cs"/>
              </a:rPr>
              <a:t> Center</a:t>
            </a:r>
          </a:p>
          <a:p>
            <a:pPr marL="285750" indent="-285750" hangingPunct="1">
              <a:buFont typeface="Arial" panose="020B0604020202020204" pitchFamily="34" charset="0"/>
              <a:buChar char="•"/>
            </a:pPr>
            <a:r>
              <a:rPr lang="en-US" sz="2200" kern="1200" dirty="0">
                <a:solidFill>
                  <a:prstClr val="white"/>
                </a:solidFill>
                <a:latin typeface="Arial Nova Cond"/>
                <a:ea typeface="+mn-ea"/>
                <a:cs typeface="+mn-cs"/>
              </a:rPr>
              <a:t>Professor, Cardiology, University of Alberta</a:t>
            </a:r>
          </a:p>
          <a:p>
            <a:pPr marL="285750" indent="-285750" hangingPunct="1">
              <a:buFont typeface="Arial" panose="020B0604020202020204" pitchFamily="34" charset="0"/>
              <a:buChar char="•"/>
            </a:pPr>
            <a:r>
              <a:rPr lang="en-US" sz="2200" kern="1200" dirty="0">
                <a:solidFill>
                  <a:prstClr val="white"/>
                </a:solidFill>
                <a:latin typeface="Arial Nova Cond"/>
                <a:ea typeface="+mn-ea"/>
                <a:cs typeface="+mn-cs"/>
              </a:rPr>
              <a:t>Director, Cardiovascular Research, University of Alberta </a:t>
            </a:r>
          </a:p>
        </p:txBody>
      </p:sp>
      <p:pic>
        <p:nvPicPr>
          <p:cNvPr id="6" name="Picture 5" descr="A person wearing a suit and tie&#10;&#10;Description automatically generated">
            <a:extLst>
              <a:ext uri="{FF2B5EF4-FFF2-40B4-BE49-F238E27FC236}">
                <a16:creationId xmlns:a16="http://schemas.microsoft.com/office/drawing/2014/main" id="{6A91AB4E-BB8C-4A06-A454-5A87BE7330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511824" cy="6316553"/>
          </a:xfrm>
          <a:prstGeom prst="rect">
            <a:avLst/>
          </a:prstGeom>
        </p:spPr>
      </p:pic>
      <p:sp>
        <p:nvSpPr>
          <p:cNvPr id="9" name="TextBox 8">
            <a:extLst>
              <a:ext uri="{FF2B5EF4-FFF2-40B4-BE49-F238E27FC236}">
                <a16:creationId xmlns:a16="http://schemas.microsoft.com/office/drawing/2014/main" id="{BA1B8024-B336-4403-9A4A-B6579928BBF9}"/>
              </a:ext>
            </a:extLst>
          </p:cNvPr>
          <p:cNvSpPr txBox="1"/>
          <p:nvPr/>
        </p:nvSpPr>
        <p:spPr>
          <a:xfrm>
            <a:off x="303328" y="5800059"/>
            <a:ext cx="183571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CA" sz="1800" b="1" i="0" u="none" strike="noStrike" cap="none" spc="0" normalizeH="0" baseline="0" dirty="0">
                <a:ln>
                  <a:noFill/>
                </a:ln>
                <a:solidFill>
                  <a:schemeClr val="tx1"/>
                </a:solidFill>
                <a:effectLst>
                  <a:glow rad="101600">
                    <a:schemeClr val="bg1">
                      <a:alpha val="60000"/>
                    </a:schemeClr>
                  </a:glow>
                </a:effectLst>
                <a:uFillTx/>
                <a:latin typeface="Arial Nova Cond" panose="020B0506020202020204" pitchFamily="34" charset="0"/>
                <a:sym typeface="Calibri"/>
              </a:rPr>
              <a:t>@JustinEzekowitz</a:t>
            </a:r>
          </a:p>
        </p:txBody>
      </p:sp>
    </p:spTree>
    <p:extLst>
      <p:ext uri="{BB962C8B-B14F-4D97-AF65-F5344CB8AC3E}">
        <p14:creationId xmlns:p14="http://schemas.microsoft.com/office/powerpoint/2010/main" val="2474783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31BA6-1874-4ED0-BBE8-E234E4D343BD}"/>
              </a:ext>
            </a:extLst>
          </p:cNvPr>
          <p:cNvSpPr>
            <a:spLocks noGrp="1"/>
          </p:cNvSpPr>
          <p:nvPr>
            <p:ph type="title"/>
          </p:nvPr>
        </p:nvSpPr>
        <p:spPr/>
        <p:txBody>
          <a:bodyPr/>
          <a:lstStyle/>
          <a:p>
            <a:r>
              <a:rPr lang="en-US" dirty="0"/>
              <a:t>Overall Learning Objectives</a:t>
            </a:r>
          </a:p>
        </p:txBody>
      </p:sp>
      <p:sp>
        <p:nvSpPr>
          <p:cNvPr id="3" name="Content Placeholder 2">
            <a:extLst>
              <a:ext uri="{FF2B5EF4-FFF2-40B4-BE49-F238E27FC236}">
                <a16:creationId xmlns:a16="http://schemas.microsoft.com/office/drawing/2014/main" id="{B0DCF03B-32E8-471F-BE09-BD692CBBFED0}"/>
              </a:ext>
            </a:extLst>
          </p:cNvPr>
          <p:cNvSpPr>
            <a:spLocks noGrp="1"/>
          </p:cNvSpPr>
          <p:nvPr>
            <p:ph idx="1"/>
          </p:nvPr>
        </p:nvSpPr>
        <p:spPr>
          <a:xfrm>
            <a:off x="695400" y="1484784"/>
            <a:ext cx="7992888" cy="4692179"/>
          </a:xfrm>
        </p:spPr>
        <p:txBody>
          <a:bodyPr>
            <a:normAutofit/>
          </a:bodyPr>
          <a:lstStyle/>
          <a:p>
            <a:pPr marL="342900" marR="0" lvl="0" indent="-342900">
              <a:lnSpc>
                <a:spcPct val="107000"/>
              </a:lnSpc>
              <a:spcBef>
                <a:spcPts val="0"/>
              </a:spcBef>
              <a:spcAft>
                <a:spcPts val="1200"/>
              </a:spcAft>
              <a:buFont typeface="+mj-lt"/>
              <a:buAutoNum type="arabicPeriod"/>
            </a:pPr>
            <a:r>
              <a:rPr lang="en-US" sz="2400" dirty="0">
                <a:effectLst/>
                <a:ea typeface="Calibri" panose="020F0502020204030204" pitchFamily="34" charset="0"/>
                <a:cs typeface="Times New Roman" panose="02020603050405020304" pitchFamily="18" charset="0"/>
              </a:rPr>
              <a:t>Discuss new evidence for pharmacological therapies for patients with </a:t>
            </a:r>
            <a:r>
              <a:rPr lang="en-US" sz="2400" dirty="0" err="1">
                <a:effectLst/>
                <a:ea typeface="Calibri" panose="020F0502020204030204" pitchFamily="34" charset="0"/>
                <a:cs typeface="Times New Roman" panose="02020603050405020304" pitchFamily="18" charset="0"/>
              </a:rPr>
              <a:t>HFrEF</a:t>
            </a:r>
            <a:r>
              <a:rPr lang="en-US" sz="2400" dirty="0">
                <a:effectLst/>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1200"/>
              </a:spcAft>
              <a:buFont typeface="+mj-lt"/>
              <a:buAutoNum type="arabicPeriod"/>
            </a:pPr>
            <a:r>
              <a:rPr lang="en-US" sz="2400" dirty="0">
                <a:effectLst/>
                <a:ea typeface="Calibri" panose="020F0502020204030204" pitchFamily="34" charset="0"/>
                <a:cs typeface="Times New Roman" panose="02020603050405020304" pitchFamily="18" charset="0"/>
              </a:rPr>
              <a:t>Review timing and clinical context for initiating novel pharmacologic therapies for the management of </a:t>
            </a:r>
            <a:r>
              <a:rPr lang="en-US" sz="2400" dirty="0" err="1">
                <a:effectLst/>
                <a:ea typeface="Calibri" panose="020F0502020204030204" pitchFamily="34" charset="0"/>
                <a:cs typeface="Times New Roman" panose="02020603050405020304" pitchFamily="18" charset="0"/>
              </a:rPr>
              <a:t>HFrEF</a:t>
            </a:r>
            <a:r>
              <a:rPr lang="en-US" sz="2400" dirty="0">
                <a:effectLst/>
                <a:ea typeface="Calibri" panose="020F0502020204030204" pitchFamily="34" charset="0"/>
                <a:cs typeface="Times New Roman" panose="02020603050405020304" pitchFamily="18" charset="0"/>
              </a:rPr>
              <a:t>, and</a:t>
            </a:r>
          </a:p>
          <a:p>
            <a:pPr marL="342900" marR="0" lvl="0" indent="-342900">
              <a:lnSpc>
                <a:spcPct val="107000"/>
              </a:lnSpc>
              <a:spcBef>
                <a:spcPts val="0"/>
              </a:spcBef>
              <a:spcAft>
                <a:spcPts val="1200"/>
              </a:spcAft>
              <a:buFont typeface="+mj-lt"/>
              <a:buAutoNum type="arabicPeriod"/>
            </a:pPr>
            <a:r>
              <a:rPr lang="en-US" sz="2400" dirty="0">
                <a:effectLst/>
                <a:ea typeface="Calibri" panose="020F0502020204030204" pitchFamily="34" charset="0"/>
                <a:cs typeface="Times New Roman" panose="02020603050405020304" pitchFamily="18" charset="0"/>
              </a:rPr>
              <a:t>Apply practical strategies to integrate the CCS/CHFS heart failure guidelines into daily clinical practice.</a:t>
            </a:r>
          </a:p>
          <a:p>
            <a:endParaRPr lang="en-US" sz="3600" dirty="0"/>
          </a:p>
        </p:txBody>
      </p:sp>
      <p:pic>
        <p:nvPicPr>
          <p:cNvPr id="4" name="Graphic 3" descr="Presentation with checklist">
            <a:extLst>
              <a:ext uri="{FF2B5EF4-FFF2-40B4-BE49-F238E27FC236}">
                <a16:creationId xmlns:a16="http://schemas.microsoft.com/office/drawing/2014/main" id="{51E40D10-B370-4E42-A927-CB0F21EBEE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706898" y="1052736"/>
            <a:ext cx="3485102" cy="3485102"/>
          </a:xfrm>
          <a:prstGeom prst="rect">
            <a:avLst/>
          </a:prstGeom>
        </p:spPr>
      </p:pic>
    </p:spTree>
    <p:extLst>
      <p:ext uri="{BB962C8B-B14F-4D97-AF65-F5344CB8AC3E}">
        <p14:creationId xmlns:p14="http://schemas.microsoft.com/office/powerpoint/2010/main" val="1772075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2D759-6C89-4369-B577-12104E12CAA8}"/>
              </a:ext>
            </a:extLst>
          </p:cNvPr>
          <p:cNvSpPr>
            <a:spLocks noGrp="1"/>
          </p:cNvSpPr>
          <p:nvPr>
            <p:ph type="title"/>
          </p:nvPr>
        </p:nvSpPr>
        <p:spPr/>
        <p:txBody>
          <a:bodyPr/>
          <a:lstStyle/>
          <a:p>
            <a:r>
              <a:rPr lang="en-US" dirty="0"/>
              <a:t>Case #1: outpatient, “routine” follow-up</a:t>
            </a:r>
          </a:p>
        </p:txBody>
      </p:sp>
      <p:sp>
        <p:nvSpPr>
          <p:cNvPr id="5" name="Rectangle 4" descr="Stethoscope">
            <a:extLst>
              <a:ext uri="{FF2B5EF4-FFF2-40B4-BE49-F238E27FC236}">
                <a16:creationId xmlns:a16="http://schemas.microsoft.com/office/drawing/2014/main" id="{324D3C69-01AC-4535-A2CC-50C25DA19EC3}"/>
              </a:ext>
            </a:extLst>
          </p:cNvPr>
          <p:cNvSpPr/>
          <p:nvPr/>
        </p:nvSpPr>
        <p:spPr>
          <a:xfrm>
            <a:off x="793982" y="1282892"/>
            <a:ext cx="1339502" cy="133512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9" name="Rectangle: Rounded Corners 8">
            <a:extLst>
              <a:ext uri="{FF2B5EF4-FFF2-40B4-BE49-F238E27FC236}">
                <a16:creationId xmlns:a16="http://schemas.microsoft.com/office/drawing/2014/main" id="{1D2AF391-937D-4356-BA16-2A3F0C07CFE2}"/>
              </a:ext>
            </a:extLst>
          </p:cNvPr>
          <p:cNvSpPr/>
          <p:nvPr/>
        </p:nvSpPr>
        <p:spPr>
          <a:xfrm>
            <a:off x="2563073" y="1301789"/>
            <a:ext cx="3067335" cy="149796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a:extLst>
              <a:ext uri="{FF2B5EF4-FFF2-40B4-BE49-F238E27FC236}">
                <a16:creationId xmlns:a16="http://schemas.microsoft.com/office/drawing/2014/main" id="{8860E19C-F1C6-4760-92EC-0EB68072C26C}"/>
              </a:ext>
            </a:extLst>
          </p:cNvPr>
          <p:cNvSpPr/>
          <p:nvPr/>
        </p:nvSpPr>
        <p:spPr>
          <a:xfrm>
            <a:off x="2653110" y="1340768"/>
            <a:ext cx="2434778" cy="1458989"/>
          </a:xfrm>
          <a:prstGeom prst="rect">
            <a:avLst/>
          </a:prstGeom>
        </p:spPr>
        <p:txBody>
          <a:bodyPr wrap="square">
            <a:spAutoFit/>
          </a:bodyPr>
          <a:lstStyle/>
          <a:p>
            <a:pPr>
              <a:lnSpc>
                <a:spcPct val="110000"/>
              </a:lnSpc>
            </a:pPr>
            <a:r>
              <a:rPr lang="en-US" b="1" dirty="0">
                <a:latin typeface="Arial Nova Cond" panose="020B0506020202020204" pitchFamily="34" charset="0"/>
              </a:rPr>
              <a:t>65 year old male</a:t>
            </a:r>
            <a:endParaRPr lang="en-CA" b="1" dirty="0">
              <a:latin typeface="Arial Nova Cond" panose="020B0506020202020204" pitchFamily="34" charset="0"/>
            </a:endParaRPr>
          </a:p>
          <a:p>
            <a:pPr marL="285750" indent="-285750">
              <a:lnSpc>
                <a:spcPct val="110000"/>
              </a:lnSpc>
              <a:buFont typeface="Arial" panose="020B0604020202020204" pitchFamily="34" charset="0"/>
              <a:buChar char="•"/>
            </a:pPr>
            <a:r>
              <a:rPr lang="en-US" sz="1600" dirty="0">
                <a:latin typeface="Arial Nova Cond" panose="020B0506020202020204" pitchFamily="34" charset="0"/>
              </a:rPr>
              <a:t>NYHA II for past year</a:t>
            </a:r>
          </a:p>
          <a:p>
            <a:pPr marL="285750" indent="-285750">
              <a:lnSpc>
                <a:spcPct val="110000"/>
              </a:lnSpc>
              <a:buFont typeface="Arial" panose="020B0604020202020204" pitchFamily="34" charset="0"/>
              <a:buChar char="•"/>
            </a:pPr>
            <a:r>
              <a:rPr lang="en-US" sz="1600" dirty="0">
                <a:latin typeface="Arial Nova Cond" panose="020B0506020202020204" pitchFamily="34" charset="0"/>
              </a:rPr>
              <a:t>No hospitalizations</a:t>
            </a:r>
          </a:p>
          <a:p>
            <a:pPr marL="285750" indent="-285750">
              <a:lnSpc>
                <a:spcPct val="110000"/>
              </a:lnSpc>
              <a:buFont typeface="Arial" panose="020B0604020202020204" pitchFamily="34" charset="0"/>
              <a:buChar char="•"/>
            </a:pPr>
            <a:r>
              <a:rPr lang="en-US" sz="1600" dirty="0">
                <a:latin typeface="Arial Nova Cond" panose="020B0506020202020204" pitchFamily="34" charset="0"/>
              </a:rPr>
              <a:t>LVEF 40%</a:t>
            </a:r>
          </a:p>
          <a:p>
            <a:pPr marL="285750" indent="-285750">
              <a:lnSpc>
                <a:spcPct val="110000"/>
              </a:lnSpc>
              <a:buFont typeface="Arial" panose="020B0604020202020204" pitchFamily="34" charset="0"/>
              <a:buChar char="•"/>
            </a:pPr>
            <a:r>
              <a:rPr lang="en-US" sz="1600" dirty="0">
                <a:latin typeface="Arial Nova Cond" panose="020B0506020202020204" pitchFamily="34" charset="0"/>
              </a:rPr>
              <a:t>Non-ischemic etiology</a:t>
            </a:r>
          </a:p>
        </p:txBody>
      </p:sp>
      <p:sp>
        <p:nvSpPr>
          <p:cNvPr id="11" name="Rectangle: Rounded Corners 10">
            <a:extLst>
              <a:ext uri="{FF2B5EF4-FFF2-40B4-BE49-F238E27FC236}">
                <a16:creationId xmlns:a16="http://schemas.microsoft.com/office/drawing/2014/main" id="{B0F17682-871E-41D5-8BC2-1BCFC0C33CA4}"/>
              </a:ext>
            </a:extLst>
          </p:cNvPr>
          <p:cNvSpPr/>
          <p:nvPr/>
        </p:nvSpPr>
        <p:spPr>
          <a:xfrm>
            <a:off x="793981" y="2982024"/>
            <a:ext cx="4836427" cy="168492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a:extLst>
              <a:ext uri="{FF2B5EF4-FFF2-40B4-BE49-F238E27FC236}">
                <a16:creationId xmlns:a16="http://schemas.microsoft.com/office/drawing/2014/main" id="{A9C26C5B-AC33-439F-9D18-6283B7AB6E75}"/>
              </a:ext>
            </a:extLst>
          </p:cNvPr>
          <p:cNvSpPr/>
          <p:nvPr/>
        </p:nvSpPr>
        <p:spPr>
          <a:xfrm>
            <a:off x="952157" y="3054926"/>
            <a:ext cx="5143843" cy="1591782"/>
          </a:xfrm>
          <a:prstGeom prst="rect">
            <a:avLst/>
          </a:prstGeom>
        </p:spPr>
        <p:txBody>
          <a:bodyPr wrap="square">
            <a:spAutoFit/>
          </a:bodyPr>
          <a:lstStyle/>
          <a:p>
            <a:pPr>
              <a:lnSpc>
                <a:spcPct val="110000"/>
              </a:lnSpc>
            </a:pPr>
            <a:r>
              <a:rPr lang="en-US" b="1" dirty="0">
                <a:latin typeface="Arial Nova Cond" panose="020B0506020202020204" pitchFamily="34" charset="0"/>
              </a:rPr>
              <a:t>Medications: </a:t>
            </a:r>
            <a:endParaRPr lang="en-CA" b="1" dirty="0">
              <a:latin typeface="Arial Nova Cond" panose="020B0506020202020204" pitchFamily="34" charset="0"/>
            </a:endParaRPr>
          </a:p>
          <a:p>
            <a:pPr marL="285750" indent="-285750">
              <a:lnSpc>
                <a:spcPct val="110000"/>
              </a:lnSpc>
              <a:buFont typeface="Arial" panose="020B0604020202020204" pitchFamily="34" charset="0"/>
              <a:buChar char="•"/>
            </a:pPr>
            <a:r>
              <a:rPr lang="en-US" dirty="0">
                <a:latin typeface="Arial Nova Cond" panose="020B0506020202020204" pitchFamily="34" charset="0"/>
              </a:rPr>
              <a:t>Sacubitril-valsartan 49/51mg bid</a:t>
            </a:r>
          </a:p>
          <a:p>
            <a:pPr marL="285750" indent="-285750">
              <a:lnSpc>
                <a:spcPct val="110000"/>
              </a:lnSpc>
              <a:buFont typeface="Arial" panose="020B0604020202020204" pitchFamily="34" charset="0"/>
              <a:buChar char="•"/>
            </a:pPr>
            <a:r>
              <a:rPr lang="en-US" dirty="0">
                <a:latin typeface="Arial Nova Cond" panose="020B0506020202020204" pitchFamily="34" charset="0"/>
              </a:rPr>
              <a:t>Bisoprolol 7.5 mg/d</a:t>
            </a:r>
          </a:p>
          <a:p>
            <a:pPr marL="285750" indent="-285750">
              <a:lnSpc>
                <a:spcPct val="110000"/>
              </a:lnSpc>
              <a:buFont typeface="Arial" panose="020B0604020202020204" pitchFamily="34" charset="0"/>
              <a:buChar char="•"/>
            </a:pPr>
            <a:r>
              <a:rPr lang="en-US" dirty="0">
                <a:latin typeface="Arial Nova Cond" panose="020B0506020202020204" pitchFamily="34" charset="0"/>
              </a:rPr>
              <a:t>Metformin for diabetes</a:t>
            </a:r>
          </a:p>
          <a:p>
            <a:pPr marL="285750" indent="-285750">
              <a:lnSpc>
                <a:spcPct val="110000"/>
              </a:lnSpc>
              <a:buFont typeface="Arial" panose="020B0604020202020204" pitchFamily="34" charset="0"/>
              <a:buChar char="•"/>
            </a:pPr>
            <a:r>
              <a:rPr lang="en-US" dirty="0">
                <a:latin typeface="Arial Nova Cond" panose="020B0506020202020204" pitchFamily="34" charset="0"/>
              </a:rPr>
              <a:t>Hyperkalemia to 5.2 with spironolactone</a:t>
            </a:r>
          </a:p>
        </p:txBody>
      </p:sp>
      <p:sp>
        <p:nvSpPr>
          <p:cNvPr id="14" name="Rectangle: Rounded Corners 13">
            <a:extLst>
              <a:ext uri="{FF2B5EF4-FFF2-40B4-BE49-F238E27FC236}">
                <a16:creationId xmlns:a16="http://schemas.microsoft.com/office/drawing/2014/main" id="{BC7579CC-B528-4F5D-89DF-225F7C898583}"/>
              </a:ext>
            </a:extLst>
          </p:cNvPr>
          <p:cNvSpPr/>
          <p:nvPr/>
        </p:nvSpPr>
        <p:spPr>
          <a:xfrm>
            <a:off x="6294179" y="3284984"/>
            <a:ext cx="4986397" cy="2313846"/>
          </a:xfrm>
          <a:prstGeom prst="roundRect">
            <a:avLst/>
          </a:prstGeom>
          <a:noFill/>
          <a:ln w="28575">
            <a:solidFill>
              <a:srgbClr val="F33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3C423E65-7531-4EBC-B5E8-2AD50CAD8FC1}"/>
              </a:ext>
            </a:extLst>
          </p:cNvPr>
          <p:cNvSpPr/>
          <p:nvPr/>
        </p:nvSpPr>
        <p:spPr>
          <a:xfrm>
            <a:off x="773362" y="4768428"/>
            <a:ext cx="4836426" cy="146888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a:extLst>
              <a:ext uri="{FF2B5EF4-FFF2-40B4-BE49-F238E27FC236}">
                <a16:creationId xmlns:a16="http://schemas.microsoft.com/office/drawing/2014/main" id="{C0A7B836-E064-4DDE-837F-73F667D7C727}"/>
              </a:ext>
            </a:extLst>
          </p:cNvPr>
          <p:cNvSpPr/>
          <p:nvPr/>
        </p:nvSpPr>
        <p:spPr>
          <a:xfrm>
            <a:off x="952157" y="4905150"/>
            <a:ext cx="4179774" cy="1287084"/>
          </a:xfrm>
          <a:prstGeom prst="rect">
            <a:avLst/>
          </a:prstGeom>
        </p:spPr>
        <p:txBody>
          <a:bodyPr wrap="square">
            <a:spAutoFit/>
          </a:bodyPr>
          <a:lstStyle/>
          <a:p>
            <a:pPr marL="285750" indent="-285750">
              <a:lnSpc>
                <a:spcPct val="110000"/>
              </a:lnSpc>
              <a:buFont typeface="Arial" panose="020B0604020202020204" pitchFamily="34" charset="0"/>
              <a:buChar char="•"/>
            </a:pPr>
            <a:r>
              <a:rPr lang="en-US" dirty="0">
                <a:latin typeface="Arial Nova Cond" panose="020B0506020202020204" pitchFamily="34" charset="0"/>
              </a:rPr>
              <a:t>HR 74 bpm, BP 112/80</a:t>
            </a:r>
          </a:p>
          <a:p>
            <a:pPr marL="285750" indent="-285750">
              <a:lnSpc>
                <a:spcPct val="110000"/>
              </a:lnSpc>
              <a:buFont typeface="Arial" panose="020B0604020202020204" pitchFamily="34" charset="0"/>
              <a:buChar char="•"/>
            </a:pPr>
            <a:r>
              <a:rPr lang="en-US" dirty="0">
                <a:latin typeface="Arial Nova Cond" panose="020B0506020202020204" pitchFamily="34" charset="0"/>
              </a:rPr>
              <a:t>Euvolemic</a:t>
            </a:r>
          </a:p>
          <a:p>
            <a:pPr marL="285750" indent="-285750">
              <a:lnSpc>
                <a:spcPct val="110000"/>
              </a:lnSpc>
              <a:buFont typeface="Arial" panose="020B0604020202020204" pitchFamily="34" charset="0"/>
              <a:buChar char="•"/>
            </a:pPr>
            <a:r>
              <a:rPr lang="en-US" dirty="0">
                <a:latin typeface="Arial Nova Cond" panose="020B0506020202020204" pitchFamily="34" charset="0"/>
              </a:rPr>
              <a:t>Baseline </a:t>
            </a:r>
            <a:r>
              <a:rPr lang="en-US" dirty="0" err="1">
                <a:latin typeface="Arial Nova Cond" panose="020B0506020202020204" pitchFamily="34" charset="0"/>
              </a:rPr>
              <a:t>SCr</a:t>
            </a:r>
            <a:r>
              <a:rPr lang="en-US" dirty="0">
                <a:latin typeface="Arial Nova Cond" panose="020B0506020202020204" pitchFamily="34" charset="0"/>
              </a:rPr>
              <a:t> 140 µmol/L, K+ 5.2</a:t>
            </a:r>
          </a:p>
          <a:p>
            <a:pPr marL="285750" indent="-285750">
              <a:lnSpc>
                <a:spcPct val="110000"/>
              </a:lnSpc>
              <a:buFont typeface="Arial" panose="020B0604020202020204" pitchFamily="34" charset="0"/>
              <a:buChar char="•"/>
            </a:pPr>
            <a:r>
              <a:rPr lang="en-US" dirty="0">
                <a:latin typeface="Arial Nova Cond" panose="020B0506020202020204" pitchFamily="34" charset="0"/>
              </a:rPr>
              <a:t>ECG shows NSR with QRS of 136ms</a:t>
            </a:r>
          </a:p>
        </p:txBody>
      </p:sp>
      <p:sp>
        <p:nvSpPr>
          <p:cNvPr id="16" name="Rectangle: Rounded Corners 15">
            <a:extLst>
              <a:ext uri="{FF2B5EF4-FFF2-40B4-BE49-F238E27FC236}">
                <a16:creationId xmlns:a16="http://schemas.microsoft.com/office/drawing/2014/main" id="{ADCE8A1F-D7A5-4F7D-9167-9F5DEF556180}"/>
              </a:ext>
            </a:extLst>
          </p:cNvPr>
          <p:cNvSpPr/>
          <p:nvPr/>
        </p:nvSpPr>
        <p:spPr>
          <a:xfrm>
            <a:off x="6294179" y="1301788"/>
            <a:ext cx="4836427" cy="149796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16">
            <a:extLst>
              <a:ext uri="{FF2B5EF4-FFF2-40B4-BE49-F238E27FC236}">
                <a16:creationId xmlns:a16="http://schemas.microsoft.com/office/drawing/2014/main" id="{23C94C0E-F746-4CF6-B8A8-12D26AEF7990}"/>
              </a:ext>
            </a:extLst>
          </p:cNvPr>
          <p:cNvSpPr/>
          <p:nvPr/>
        </p:nvSpPr>
        <p:spPr>
          <a:xfrm>
            <a:off x="6456040" y="1412776"/>
            <a:ext cx="4250741" cy="982385"/>
          </a:xfrm>
          <a:prstGeom prst="rect">
            <a:avLst/>
          </a:prstGeom>
        </p:spPr>
        <p:txBody>
          <a:bodyPr wrap="square">
            <a:spAutoFit/>
          </a:bodyPr>
          <a:lstStyle/>
          <a:p>
            <a:pPr marL="285750" indent="-285750">
              <a:lnSpc>
                <a:spcPct val="110000"/>
              </a:lnSpc>
              <a:buFont typeface="Arial" panose="020B0604020202020204" pitchFamily="34" charset="0"/>
              <a:buChar char="•"/>
            </a:pPr>
            <a:r>
              <a:rPr lang="en-US" dirty="0">
                <a:latin typeface="Arial Nova Cond" panose="020B0506020202020204" pitchFamily="34" charset="0"/>
              </a:rPr>
              <a:t>Active, still working</a:t>
            </a:r>
          </a:p>
          <a:p>
            <a:pPr marL="285750" indent="-285750">
              <a:lnSpc>
                <a:spcPct val="110000"/>
              </a:lnSpc>
              <a:buFont typeface="Arial" panose="020B0604020202020204" pitchFamily="34" charset="0"/>
              <a:buChar char="•"/>
            </a:pPr>
            <a:r>
              <a:rPr lang="en-US" dirty="0">
                <a:latin typeface="Arial Nova Cond" panose="020B0506020202020204" pitchFamily="34" charset="0"/>
              </a:rPr>
              <a:t>Occ SOBOE, weight up/down 1-2kg</a:t>
            </a:r>
          </a:p>
          <a:p>
            <a:pPr marL="285750" indent="-285750">
              <a:lnSpc>
                <a:spcPct val="110000"/>
              </a:lnSpc>
              <a:buFont typeface="Arial" panose="020B0604020202020204" pitchFamily="34" charset="0"/>
              <a:buChar char="•"/>
            </a:pPr>
            <a:r>
              <a:rPr lang="en-US" dirty="0">
                <a:latin typeface="Arial Nova Cond" panose="020B0506020202020204" pitchFamily="34" charset="0"/>
              </a:rPr>
              <a:t>Takes oral Lasix when needed</a:t>
            </a:r>
          </a:p>
        </p:txBody>
      </p:sp>
      <p:sp>
        <p:nvSpPr>
          <p:cNvPr id="21" name="Rectangle 20">
            <a:extLst>
              <a:ext uri="{FF2B5EF4-FFF2-40B4-BE49-F238E27FC236}">
                <a16:creationId xmlns:a16="http://schemas.microsoft.com/office/drawing/2014/main" id="{7D5CC130-073E-440F-90FA-1C3793519F4D}"/>
              </a:ext>
            </a:extLst>
          </p:cNvPr>
          <p:cNvSpPr/>
          <p:nvPr/>
        </p:nvSpPr>
        <p:spPr>
          <a:xfrm>
            <a:off x="6491000" y="3565385"/>
            <a:ext cx="4748843" cy="1753044"/>
          </a:xfrm>
          <a:prstGeom prst="rect">
            <a:avLst/>
          </a:prstGeom>
        </p:spPr>
        <p:txBody>
          <a:bodyPr wrap="square">
            <a:spAutoFit/>
          </a:bodyPr>
          <a:lstStyle/>
          <a:p>
            <a:pPr>
              <a:lnSpc>
                <a:spcPct val="110000"/>
              </a:lnSpc>
            </a:pPr>
            <a:r>
              <a:rPr lang="en-CA" sz="2800" b="1" dirty="0">
                <a:latin typeface="Arial Nova Cond" panose="020B0506020202020204" pitchFamily="34" charset="0"/>
              </a:rPr>
              <a:t>His questions today:</a:t>
            </a:r>
          </a:p>
          <a:p>
            <a:pPr marL="285750" indent="-285750">
              <a:lnSpc>
                <a:spcPct val="110000"/>
              </a:lnSpc>
              <a:buFont typeface="Arial" panose="020B0604020202020204" pitchFamily="34" charset="0"/>
              <a:buChar char="•"/>
            </a:pPr>
            <a:r>
              <a:rPr lang="en-US" sz="2400" dirty="0">
                <a:latin typeface="Arial Nova Cond" panose="020B0506020202020204" pitchFamily="34" charset="0"/>
              </a:rPr>
              <a:t>Do I need to take all these meds?</a:t>
            </a:r>
          </a:p>
          <a:p>
            <a:pPr marL="285750" indent="-285750">
              <a:lnSpc>
                <a:spcPct val="110000"/>
              </a:lnSpc>
              <a:buFont typeface="Arial" panose="020B0604020202020204" pitchFamily="34" charset="0"/>
              <a:buChar char="•"/>
            </a:pPr>
            <a:r>
              <a:rPr lang="en-US" sz="2400" dirty="0">
                <a:latin typeface="Arial Nova Cond" panose="020B0506020202020204" pitchFamily="34" charset="0"/>
              </a:rPr>
              <a:t>My daughter says I may need a pacemaker – do I?</a:t>
            </a:r>
          </a:p>
        </p:txBody>
      </p:sp>
      <p:sp>
        <p:nvSpPr>
          <p:cNvPr id="24" name="Rectangle 23">
            <a:extLst>
              <a:ext uri="{FF2B5EF4-FFF2-40B4-BE49-F238E27FC236}">
                <a16:creationId xmlns:a16="http://schemas.microsoft.com/office/drawing/2014/main" id="{BF9EF342-3B68-4FB7-AC57-B55812DB9524}"/>
              </a:ext>
            </a:extLst>
          </p:cNvPr>
          <p:cNvSpPr/>
          <p:nvPr/>
        </p:nvSpPr>
        <p:spPr>
          <a:xfrm>
            <a:off x="10704512" y="5589240"/>
            <a:ext cx="1487488" cy="638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5B56C40-6ADA-4AC8-A26E-AE9023AF28F6}"/>
              </a:ext>
            </a:extLst>
          </p:cNvPr>
          <p:cNvSpPr txBox="1"/>
          <p:nvPr/>
        </p:nvSpPr>
        <p:spPr>
          <a:xfrm>
            <a:off x="6294179" y="5783106"/>
            <a:ext cx="5254965" cy="400110"/>
          </a:xfrm>
          <a:prstGeom prst="rect">
            <a:avLst/>
          </a:prstGeom>
          <a:noFill/>
        </p:spPr>
        <p:txBody>
          <a:bodyPr wrap="none" rtlCol="0">
            <a:spAutoFit/>
          </a:bodyPr>
          <a:lstStyle/>
          <a:p>
            <a:pPr hangingPunct="1"/>
            <a:r>
              <a:rPr lang="en-US" sz="2000" b="1" i="1" kern="1200" dirty="0">
                <a:solidFill>
                  <a:srgbClr val="E51D2A"/>
                </a:solidFill>
                <a:latin typeface="Arial"/>
                <a:ea typeface="+mn-ea"/>
                <a:cs typeface="+mn-cs"/>
              </a:rPr>
              <a:t>How should we answer these questions? </a:t>
            </a:r>
          </a:p>
        </p:txBody>
      </p:sp>
    </p:spTree>
    <p:extLst>
      <p:ext uri="{BB962C8B-B14F-4D97-AF65-F5344CB8AC3E}">
        <p14:creationId xmlns:p14="http://schemas.microsoft.com/office/powerpoint/2010/main" val="210028447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CC Branded Guidelines/PS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5954</TotalTime>
  <Words>3968</Words>
  <Application>Microsoft Office PowerPoint</Application>
  <PresentationFormat>Widescreen</PresentationFormat>
  <Paragraphs>602</Paragraphs>
  <Slides>44</Slides>
  <Notes>44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44</vt:i4>
      </vt:variant>
    </vt:vector>
  </HeadingPairs>
  <TitlesOfParts>
    <vt:vector size="53" baseType="lpstr">
      <vt:lpstr>Arial</vt:lpstr>
      <vt:lpstr>Arial Nova Cond</vt:lpstr>
      <vt:lpstr>Calibri</vt:lpstr>
      <vt:lpstr>Calibri Light</vt:lpstr>
      <vt:lpstr>Gill Sans</vt:lpstr>
      <vt:lpstr>GillSans-Light</vt:lpstr>
      <vt:lpstr>Helvetica</vt:lpstr>
      <vt:lpstr>Custom Design</vt:lpstr>
      <vt:lpstr>CCC Branded Guidelines/PS Slides</vt:lpstr>
      <vt:lpstr>PowerPoint Presentation</vt:lpstr>
      <vt:lpstr>PowerPoint Presentation</vt:lpstr>
      <vt:lpstr>PowerPoint Presentation</vt:lpstr>
      <vt:lpstr>INTRODUCING THE HF WEBINAR SERIES</vt:lpstr>
      <vt:lpstr>Our Faculty</vt:lpstr>
      <vt:lpstr>Disclosure of potential conflicts of interest</vt:lpstr>
      <vt:lpstr>PowerPoint Presentation</vt:lpstr>
      <vt:lpstr>Overall Learning Objectives</vt:lpstr>
      <vt:lpstr>Case #1: outpatient, “routine” follow-up</vt:lpstr>
      <vt:lpstr>Case #2: ED presentation and Admission</vt:lpstr>
      <vt:lpstr>PowerPoint Presentation</vt:lpstr>
      <vt:lpstr>Learning Objectives</vt:lpstr>
      <vt:lpstr>Therapeutic approach to patients with HFrEF (circa 2017)</vt:lpstr>
      <vt:lpstr>New evidence for decision making in HFrEF</vt:lpstr>
      <vt:lpstr>Opportunities, with some challenges</vt:lpstr>
      <vt:lpstr>PIONEER-HF Study: Open label extension</vt:lpstr>
      <vt:lpstr>Updated recommendations</vt:lpstr>
      <vt:lpstr>DAPA-HF and EMPEROR-Reduced</vt:lpstr>
      <vt:lpstr>Updated recommendation</vt:lpstr>
      <vt:lpstr>Why guideline therapy matters:</vt:lpstr>
      <vt:lpstr>What people are talking about: how best to prescribe?</vt:lpstr>
      <vt:lpstr>How best to prescribe?</vt:lpstr>
      <vt:lpstr>PowerPoint Presentation</vt:lpstr>
      <vt:lpstr>PowerPoint Presentation</vt:lpstr>
      <vt:lpstr>Learning Objectives</vt:lpstr>
      <vt:lpstr>Optimizing treatment beyond ‘foundational’ therapies</vt:lpstr>
      <vt:lpstr>Baseline medical and device therapies  SGLT2i heart failure trials</vt:lpstr>
      <vt:lpstr>PowerPoint Presentation</vt:lpstr>
      <vt:lpstr>Sudden cardiac death in HF trials</vt:lpstr>
      <vt:lpstr>Therapeutic inertia:  missed opportunity to optimize medical therapy</vt:lpstr>
      <vt:lpstr>Achieving GDMT in Canadian ambulatory HF patients</vt:lpstr>
      <vt:lpstr>PowerPoint Presentation</vt:lpstr>
      <vt:lpstr>Is this patient a candidate for individualized therapies?</vt:lpstr>
      <vt:lpstr>PowerPoint Presentation</vt:lpstr>
      <vt:lpstr>Clinical factors for consideration with individualized therapies</vt:lpstr>
      <vt:lpstr>VICTORIA trial</vt:lpstr>
      <vt:lpstr>Hospitalization remains a major risk factor for adverse events</vt:lpstr>
      <vt:lpstr>VICTORIA: Outcomes</vt:lpstr>
      <vt:lpstr>New recommendation</vt:lpstr>
      <vt:lpstr>Is this patient a candidate for advanced HF therapies or a device?</vt:lpstr>
      <vt:lpstr>PowerPoint Presentation</vt:lpstr>
      <vt:lpstr>Recommendation</vt:lpstr>
      <vt:lpstr>Visit CCS.ca for more Guidelines and Resources </vt:lpstr>
      <vt:lpstr>SAVE THE DATE!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Swiggum, Elizabeth (Dr)</dc:creator>
  <cp:lastModifiedBy>Christianna Brooks</cp:lastModifiedBy>
  <cp:revision>165</cp:revision>
  <dcterms:modified xsi:type="dcterms:W3CDTF">2021-04-26T15:44:46Z</dcterms:modified>
</cp:coreProperties>
</file>