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charts/chart1.xml" ContentType="application/vnd.openxmlformats-officedocument.drawingml.chart+xml"/>
  <Override PartName="/ppt/tags/tag6.xml" ContentType="application/vnd.openxmlformats-officedocument.presentationml.tags+xml"/>
  <Override PartName="/ppt/charts/chart2.xml" ContentType="application/vnd.openxmlformats-officedocument.drawingml.chart+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charts/chart3.xml" ContentType="application/vnd.openxmlformats-officedocument.drawingml.chart+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charts/chart4.xml" ContentType="application/vnd.openxmlformats-officedocument.drawingml.chart+xml"/>
  <Override PartName="/ppt/tags/tag11.xml" ContentType="application/vnd.openxmlformats-officedocument.presentationml.tags+xml"/>
  <Override PartName="/ppt/charts/chart5.xml" ContentType="application/vnd.openxmlformats-officedocument.drawingml.chart+xml"/>
  <Override PartName="/ppt/tags/tag12.xml" ContentType="application/vnd.openxmlformats-officedocument.presentationml.tags+xml"/>
  <Override PartName="/ppt/charts/chart6.xml" ContentType="application/vnd.openxmlformats-officedocument.drawingml.chart+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80" r:id="rId3"/>
    <p:sldMasterId id="2147483693" r:id="rId4"/>
  </p:sldMasterIdLst>
  <p:notesMasterIdLst>
    <p:notesMasterId r:id="rId36"/>
  </p:notesMasterIdLst>
  <p:sldIdLst>
    <p:sldId id="257" r:id="rId5"/>
    <p:sldId id="284" r:id="rId6"/>
    <p:sldId id="308" r:id="rId7"/>
    <p:sldId id="287" r:id="rId8"/>
    <p:sldId id="285" r:id="rId9"/>
    <p:sldId id="286" r:id="rId10"/>
    <p:sldId id="288" r:id="rId11"/>
    <p:sldId id="263" r:id="rId12"/>
    <p:sldId id="289" r:id="rId13"/>
    <p:sldId id="290" r:id="rId14"/>
    <p:sldId id="291" r:id="rId15"/>
    <p:sldId id="307" r:id="rId16"/>
    <p:sldId id="295" r:id="rId17"/>
    <p:sldId id="293" r:id="rId18"/>
    <p:sldId id="294" r:id="rId19"/>
    <p:sldId id="296" r:id="rId20"/>
    <p:sldId id="297" r:id="rId21"/>
    <p:sldId id="273" r:id="rId22"/>
    <p:sldId id="298" r:id="rId23"/>
    <p:sldId id="299" r:id="rId24"/>
    <p:sldId id="275" r:id="rId25"/>
    <p:sldId id="300" r:id="rId26"/>
    <p:sldId id="277" r:id="rId27"/>
    <p:sldId id="278" r:id="rId28"/>
    <p:sldId id="301" r:id="rId29"/>
    <p:sldId id="302" r:id="rId30"/>
    <p:sldId id="303" r:id="rId31"/>
    <p:sldId id="304" r:id="rId32"/>
    <p:sldId id="305" r:id="rId33"/>
    <p:sldId id="283" r:id="rId34"/>
    <p:sldId id="30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6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47" d="100"/>
          <a:sy n="47" d="100"/>
        </p:scale>
        <p:origin x="-1275" y="-77"/>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5"/>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6.0180541624874628E-2"/>
          <c:y val="3.4926470588235316E-2"/>
          <c:w val="0.7612838515546646"/>
          <c:h val="0.83455882352941302"/>
        </c:manualLayout>
      </c:layout>
      <c:bar3DChart>
        <c:barDir val="col"/>
        <c:grouping val="clustered"/>
        <c:varyColors val="0"/>
        <c:ser>
          <c:idx val="0"/>
          <c:order val="0"/>
          <c:tx>
            <c:strRef>
              <c:f>Sheet1!$A$2</c:f>
              <c:strCache>
                <c:ptCount val="1"/>
                <c:pt idx="0">
                  <c:v>Primary</c:v>
                </c:pt>
              </c:strCache>
            </c:strRef>
          </c:tx>
          <c:spPr>
            <a:solidFill>
              <a:schemeClr val="tx2">
                <a:lumMod val="75000"/>
              </a:schemeClr>
            </a:solidFill>
            <a:ln w="11375">
              <a:solidFill>
                <a:schemeClr val="tx1"/>
              </a:solidFill>
              <a:prstDash val="solid"/>
            </a:ln>
          </c:spPr>
          <c:invertIfNegative val="0"/>
          <c:cat>
            <c:strRef>
              <c:f>Sheet1!$B$1:$D$1</c:f>
              <c:strCache>
                <c:ptCount val="3"/>
                <c:pt idx="0">
                  <c:v>Maj Cor Event</c:v>
                </c:pt>
                <c:pt idx="1">
                  <c:v>Non Fat MI</c:v>
                </c:pt>
                <c:pt idx="2">
                  <c:v>Maj Vasc Event</c:v>
                </c:pt>
              </c:strCache>
            </c:strRef>
          </c:cat>
          <c:val>
            <c:numRef>
              <c:f>Sheet1!$B$2:$D$2</c:f>
              <c:numCache>
                <c:formatCode>General</c:formatCode>
                <c:ptCount val="3"/>
                <c:pt idx="0">
                  <c:v>0.82000000000000062</c:v>
                </c:pt>
                <c:pt idx="1">
                  <c:v>0.77000000000000013</c:v>
                </c:pt>
                <c:pt idx="2">
                  <c:v>0.88000000000000089</c:v>
                </c:pt>
              </c:numCache>
            </c:numRef>
          </c:val>
        </c:ser>
        <c:ser>
          <c:idx val="1"/>
          <c:order val="1"/>
          <c:tx>
            <c:strRef>
              <c:f>Sheet1!$A$3</c:f>
              <c:strCache>
                <c:ptCount val="1"/>
                <c:pt idx="0">
                  <c:v>Secondary</c:v>
                </c:pt>
              </c:strCache>
            </c:strRef>
          </c:tx>
          <c:spPr>
            <a:solidFill>
              <a:srgbClr val="C86400"/>
            </a:solidFill>
            <a:ln w="11375">
              <a:solidFill>
                <a:schemeClr val="tx1"/>
              </a:solidFill>
              <a:prstDash val="solid"/>
            </a:ln>
          </c:spPr>
          <c:invertIfNegative val="0"/>
          <c:cat>
            <c:strRef>
              <c:f>Sheet1!$B$1:$D$1</c:f>
              <c:strCache>
                <c:ptCount val="3"/>
                <c:pt idx="0">
                  <c:v>Maj Cor Event</c:v>
                </c:pt>
                <c:pt idx="1">
                  <c:v>Non Fat MI</c:v>
                </c:pt>
                <c:pt idx="2">
                  <c:v>Maj Vasc Event</c:v>
                </c:pt>
              </c:strCache>
            </c:strRef>
          </c:cat>
          <c:val>
            <c:numRef>
              <c:f>Sheet1!$B$3:$D$3</c:f>
              <c:numCache>
                <c:formatCode>General</c:formatCode>
                <c:ptCount val="3"/>
                <c:pt idx="0">
                  <c:v>0.8</c:v>
                </c:pt>
                <c:pt idx="1">
                  <c:v>0.69000000000000106</c:v>
                </c:pt>
                <c:pt idx="2">
                  <c:v>0.81</c:v>
                </c:pt>
              </c:numCache>
            </c:numRef>
          </c:val>
        </c:ser>
        <c:dLbls>
          <c:showLegendKey val="0"/>
          <c:showVal val="0"/>
          <c:showCatName val="0"/>
          <c:showSerName val="0"/>
          <c:showPercent val="0"/>
          <c:showBubbleSize val="0"/>
        </c:dLbls>
        <c:gapWidth val="150"/>
        <c:gapDepth val="0"/>
        <c:shape val="box"/>
        <c:axId val="81553280"/>
        <c:axId val="81554816"/>
        <c:axId val="0"/>
      </c:bar3DChart>
      <c:catAx>
        <c:axId val="81553280"/>
        <c:scaling>
          <c:orientation val="minMax"/>
        </c:scaling>
        <c:delete val="0"/>
        <c:axPos val="b"/>
        <c:numFmt formatCode="General" sourceLinked="1"/>
        <c:majorTickMark val="out"/>
        <c:minorTickMark val="none"/>
        <c:tickLblPos val="low"/>
        <c:spPr>
          <a:ln w="2844">
            <a:solidFill>
              <a:schemeClr val="tx1"/>
            </a:solidFill>
            <a:prstDash val="solid"/>
          </a:ln>
        </c:spPr>
        <c:txPr>
          <a:bodyPr rot="0" vert="horz"/>
          <a:lstStyle/>
          <a:p>
            <a:pPr>
              <a:defRPr sz="1612" b="1" i="0" u="none" strike="noStrike" baseline="0">
                <a:solidFill>
                  <a:schemeClr val="tx1"/>
                </a:solidFill>
                <a:latin typeface="Calibri"/>
                <a:ea typeface="Calibri"/>
                <a:cs typeface="Calibri"/>
              </a:defRPr>
            </a:pPr>
            <a:endParaRPr lang="en-US"/>
          </a:p>
        </c:txPr>
        <c:crossAx val="81554816"/>
        <c:crosses val="autoZero"/>
        <c:auto val="1"/>
        <c:lblAlgn val="ctr"/>
        <c:lblOffset val="100"/>
        <c:tickLblSkip val="1"/>
        <c:tickMarkSkip val="1"/>
        <c:noMultiLvlLbl val="0"/>
      </c:catAx>
      <c:valAx>
        <c:axId val="81554816"/>
        <c:scaling>
          <c:orientation val="minMax"/>
        </c:scaling>
        <c:delete val="0"/>
        <c:axPos val="l"/>
        <c:majorGridlines>
          <c:spPr>
            <a:ln w="2844">
              <a:solidFill>
                <a:schemeClr val="tx1"/>
              </a:solidFill>
              <a:prstDash val="solid"/>
            </a:ln>
          </c:spPr>
        </c:majorGridlines>
        <c:numFmt formatCode="General" sourceLinked="1"/>
        <c:majorTickMark val="out"/>
        <c:minorTickMark val="none"/>
        <c:tickLblPos val="nextTo"/>
        <c:spPr>
          <a:ln w="2844">
            <a:solidFill>
              <a:schemeClr val="tx1"/>
            </a:solidFill>
            <a:prstDash val="solid"/>
          </a:ln>
        </c:spPr>
        <c:txPr>
          <a:bodyPr rot="0" vert="horz"/>
          <a:lstStyle/>
          <a:p>
            <a:pPr>
              <a:defRPr sz="1612" b="1" i="0" u="none" strike="noStrike" baseline="0">
                <a:solidFill>
                  <a:schemeClr val="tx1"/>
                </a:solidFill>
                <a:latin typeface="Calibri"/>
                <a:ea typeface="Calibri"/>
                <a:cs typeface="Calibri"/>
              </a:defRPr>
            </a:pPr>
            <a:endParaRPr lang="en-US"/>
          </a:p>
        </c:txPr>
        <c:crossAx val="81553280"/>
        <c:crosses val="autoZero"/>
        <c:crossBetween val="between"/>
      </c:valAx>
      <c:spPr>
        <a:noFill/>
        <a:ln w="22749">
          <a:noFill/>
        </a:ln>
      </c:spPr>
    </c:plotArea>
    <c:legend>
      <c:legendPos val="r"/>
      <c:layout>
        <c:manualLayout>
          <c:xMode val="edge"/>
          <c:yMode val="edge"/>
          <c:x val="0.83450351053159588"/>
          <c:y val="0.42647058823529505"/>
          <c:w val="0.16148445336008063"/>
          <c:h val="0.14889705882352944"/>
        </c:manualLayout>
      </c:layout>
      <c:overlay val="0"/>
      <c:spPr>
        <a:noFill/>
        <a:ln w="2844">
          <a:solidFill>
            <a:schemeClr val="tx1"/>
          </a:solidFill>
          <a:prstDash val="solid"/>
        </a:ln>
      </c:spPr>
      <c:txPr>
        <a:bodyPr/>
        <a:lstStyle/>
        <a:p>
          <a:pPr>
            <a:defRPr sz="1482" b="1"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1612" b="1" i="0" u="none" strike="noStrike" baseline="0">
          <a:solidFill>
            <a:schemeClr val="tx1"/>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5"/>
      <c:rotY val="20"/>
      <c:depthPercent val="10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8.1243731193580679E-2"/>
          <c:y val="3.6697247706422111E-2"/>
          <c:w val="0.74022066198595748"/>
          <c:h val="0.83302752293578064"/>
        </c:manualLayout>
      </c:layout>
      <c:bar3DChart>
        <c:barDir val="col"/>
        <c:grouping val="clustered"/>
        <c:varyColors val="0"/>
        <c:ser>
          <c:idx val="0"/>
          <c:order val="0"/>
          <c:tx>
            <c:strRef>
              <c:f>Sheet1!$A$2</c:f>
              <c:strCache>
                <c:ptCount val="1"/>
                <c:pt idx="0">
                  <c:v>Primary</c:v>
                </c:pt>
              </c:strCache>
            </c:strRef>
          </c:tx>
          <c:spPr>
            <a:solidFill>
              <a:schemeClr val="tx2">
                <a:lumMod val="75000"/>
              </a:schemeClr>
            </a:solidFill>
            <a:ln w="12648">
              <a:solidFill>
                <a:schemeClr val="tx1"/>
              </a:solidFill>
              <a:prstDash val="solid"/>
            </a:ln>
          </c:spPr>
          <c:invertIfNegative val="0"/>
          <c:cat>
            <c:strRef>
              <c:f>Sheet1!$B$1:$D$1</c:f>
              <c:strCache>
                <c:ptCount val="3"/>
                <c:pt idx="0">
                  <c:v>Maj Cor Event</c:v>
                </c:pt>
                <c:pt idx="1">
                  <c:v>Non Fat MI</c:v>
                </c:pt>
                <c:pt idx="2">
                  <c:v>Maj Vasc Event</c:v>
                </c:pt>
              </c:strCache>
            </c:strRef>
          </c:cat>
          <c:val>
            <c:numRef>
              <c:f>Sheet1!$B$2:$D$2</c:f>
              <c:numCache>
                <c:formatCode>General</c:formatCode>
                <c:ptCount val="3"/>
                <c:pt idx="0">
                  <c:v>1666</c:v>
                </c:pt>
                <c:pt idx="1">
                  <c:v>2000</c:v>
                </c:pt>
                <c:pt idx="2">
                  <c:v>1428</c:v>
                </c:pt>
              </c:numCache>
            </c:numRef>
          </c:val>
        </c:ser>
        <c:ser>
          <c:idx val="1"/>
          <c:order val="1"/>
          <c:tx>
            <c:strRef>
              <c:f>Sheet1!$A$3</c:f>
              <c:strCache>
                <c:ptCount val="1"/>
                <c:pt idx="0">
                  <c:v>Secondary</c:v>
                </c:pt>
              </c:strCache>
            </c:strRef>
          </c:tx>
          <c:spPr>
            <a:solidFill>
              <a:srgbClr val="C86400"/>
            </a:solidFill>
            <a:ln w="12648">
              <a:solidFill>
                <a:schemeClr val="tx1"/>
              </a:solidFill>
              <a:prstDash val="solid"/>
            </a:ln>
          </c:spPr>
          <c:invertIfNegative val="0"/>
          <c:cat>
            <c:strRef>
              <c:f>Sheet1!$B$1:$D$1</c:f>
              <c:strCache>
                <c:ptCount val="3"/>
                <c:pt idx="0">
                  <c:v>Maj Cor Event</c:v>
                </c:pt>
                <c:pt idx="1">
                  <c:v>Non Fat MI</c:v>
                </c:pt>
                <c:pt idx="2">
                  <c:v>Maj Vasc Event</c:v>
                </c:pt>
              </c:strCache>
            </c:strRef>
          </c:cat>
          <c:val>
            <c:numRef>
              <c:f>Sheet1!$B$3:$D$3</c:f>
              <c:numCache>
                <c:formatCode>General</c:formatCode>
                <c:ptCount val="3"/>
                <c:pt idx="0">
                  <c:v>100</c:v>
                </c:pt>
                <c:pt idx="1">
                  <c:v>151</c:v>
                </c:pt>
                <c:pt idx="2">
                  <c:v>67</c:v>
                </c:pt>
              </c:numCache>
            </c:numRef>
          </c:val>
        </c:ser>
        <c:dLbls>
          <c:showLegendKey val="0"/>
          <c:showVal val="0"/>
          <c:showCatName val="0"/>
          <c:showSerName val="0"/>
          <c:showPercent val="0"/>
          <c:showBubbleSize val="0"/>
        </c:dLbls>
        <c:gapWidth val="150"/>
        <c:gapDepth val="0"/>
        <c:shape val="box"/>
        <c:axId val="96908032"/>
        <c:axId val="96909568"/>
        <c:axId val="0"/>
      </c:bar3DChart>
      <c:catAx>
        <c:axId val="96908032"/>
        <c:scaling>
          <c:orientation val="minMax"/>
        </c:scaling>
        <c:delete val="0"/>
        <c:axPos val="b"/>
        <c:numFmt formatCode="General" sourceLinked="1"/>
        <c:majorTickMark val="out"/>
        <c:minorTickMark val="none"/>
        <c:tickLblPos val="low"/>
        <c:spPr>
          <a:ln w="3162">
            <a:solidFill>
              <a:schemeClr val="tx1"/>
            </a:solidFill>
            <a:prstDash val="solid"/>
          </a:ln>
        </c:spPr>
        <c:txPr>
          <a:bodyPr rot="0" vert="horz"/>
          <a:lstStyle/>
          <a:p>
            <a:pPr>
              <a:defRPr sz="1793" b="1" i="0" u="none" strike="noStrike" baseline="0">
                <a:solidFill>
                  <a:schemeClr val="tx1"/>
                </a:solidFill>
                <a:latin typeface="Calibri"/>
                <a:ea typeface="Calibri"/>
                <a:cs typeface="Calibri"/>
              </a:defRPr>
            </a:pPr>
            <a:endParaRPr lang="en-US"/>
          </a:p>
        </c:txPr>
        <c:crossAx val="96909568"/>
        <c:crosses val="autoZero"/>
        <c:auto val="1"/>
        <c:lblAlgn val="ctr"/>
        <c:lblOffset val="100"/>
        <c:tickLblSkip val="1"/>
        <c:tickMarkSkip val="1"/>
        <c:noMultiLvlLbl val="0"/>
      </c:catAx>
      <c:valAx>
        <c:axId val="96909568"/>
        <c:scaling>
          <c:orientation val="minMax"/>
        </c:scaling>
        <c:delete val="0"/>
        <c:axPos val="l"/>
        <c:majorGridlines>
          <c:spPr>
            <a:ln w="3162">
              <a:solidFill>
                <a:schemeClr val="tx1"/>
              </a:solidFill>
              <a:prstDash val="solid"/>
            </a:ln>
          </c:spPr>
        </c:majorGridlines>
        <c:numFmt formatCode="General" sourceLinked="1"/>
        <c:majorTickMark val="out"/>
        <c:minorTickMark val="none"/>
        <c:tickLblPos val="nextTo"/>
        <c:spPr>
          <a:ln w="3162">
            <a:solidFill>
              <a:schemeClr val="tx1"/>
            </a:solidFill>
            <a:prstDash val="solid"/>
          </a:ln>
        </c:spPr>
        <c:txPr>
          <a:bodyPr rot="0" vert="horz"/>
          <a:lstStyle/>
          <a:p>
            <a:pPr>
              <a:defRPr sz="1793" b="1" i="0" u="none" strike="noStrike" baseline="0">
                <a:solidFill>
                  <a:schemeClr val="tx1"/>
                </a:solidFill>
                <a:latin typeface="Calibri"/>
                <a:ea typeface="Calibri"/>
                <a:cs typeface="Calibri"/>
              </a:defRPr>
            </a:pPr>
            <a:endParaRPr lang="en-US"/>
          </a:p>
        </c:txPr>
        <c:crossAx val="96908032"/>
        <c:crosses val="autoZero"/>
        <c:crossBetween val="between"/>
      </c:valAx>
      <c:spPr>
        <a:noFill/>
        <a:ln w="25297">
          <a:noFill/>
        </a:ln>
      </c:spPr>
    </c:plotArea>
    <c:legend>
      <c:legendPos val="r"/>
      <c:layout>
        <c:manualLayout>
          <c:xMode val="edge"/>
          <c:yMode val="edge"/>
          <c:x val="0.83450351053159588"/>
          <c:y val="0.42568807339449677"/>
          <c:w val="0.16148445336008041"/>
          <c:h val="0.14862385321100915"/>
        </c:manualLayout>
      </c:layout>
      <c:overlay val="0"/>
      <c:spPr>
        <a:noFill/>
        <a:ln w="3162">
          <a:solidFill>
            <a:schemeClr val="tx1"/>
          </a:solidFill>
          <a:prstDash val="solid"/>
        </a:ln>
      </c:spPr>
      <c:txPr>
        <a:bodyPr/>
        <a:lstStyle/>
        <a:p>
          <a:pPr>
            <a:defRPr sz="1648" b="1"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1793" b="1" i="0" u="none" strike="noStrike" baseline="0">
          <a:solidFill>
            <a:schemeClr val="tx1"/>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3"/>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6.0240963855421811E-2"/>
          <c:y val="2.0220588235294081E-2"/>
          <c:w val="0.78614457831325313"/>
          <c:h val="0.8492647058823517"/>
        </c:manualLayout>
      </c:layout>
      <c:bar3DChart>
        <c:barDir val="col"/>
        <c:grouping val="clustered"/>
        <c:varyColors val="0"/>
        <c:ser>
          <c:idx val="0"/>
          <c:order val="0"/>
          <c:tx>
            <c:strRef>
              <c:f>Sheet1!$A$2</c:f>
              <c:strCache>
                <c:ptCount val="1"/>
                <c:pt idx="0">
                  <c:v>&lt; 65 / M</c:v>
                </c:pt>
              </c:strCache>
            </c:strRef>
          </c:tx>
          <c:spPr>
            <a:solidFill>
              <a:schemeClr val="tx2">
                <a:lumMod val="75000"/>
              </a:schemeClr>
            </a:solidFill>
            <a:ln w="12661">
              <a:solidFill>
                <a:schemeClr val="tx1"/>
              </a:solidFill>
              <a:prstDash val="solid"/>
            </a:ln>
          </c:spPr>
          <c:invertIfNegative val="0"/>
          <c:cat>
            <c:strRef>
              <c:f>Sheet1!$B$1:$C$1</c:f>
              <c:strCache>
                <c:ptCount val="2"/>
                <c:pt idx="0">
                  <c:v>Age</c:v>
                </c:pt>
                <c:pt idx="1">
                  <c:v>Sex</c:v>
                </c:pt>
              </c:strCache>
            </c:strRef>
          </c:cat>
          <c:val>
            <c:numRef>
              <c:f>Sheet1!$B$2:$C$2</c:f>
              <c:numCache>
                <c:formatCode>General</c:formatCode>
                <c:ptCount val="2"/>
                <c:pt idx="0">
                  <c:v>0.87000000000000088</c:v>
                </c:pt>
                <c:pt idx="1">
                  <c:v>0.88000000000000012</c:v>
                </c:pt>
              </c:numCache>
            </c:numRef>
          </c:val>
        </c:ser>
        <c:ser>
          <c:idx val="1"/>
          <c:order val="1"/>
          <c:tx>
            <c:strRef>
              <c:f>Sheet1!$A$3</c:f>
              <c:strCache>
                <c:ptCount val="1"/>
                <c:pt idx="0">
                  <c:v>&gt;65 / F</c:v>
                </c:pt>
              </c:strCache>
            </c:strRef>
          </c:tx>
          <c:spPr>
            <a:solidFill>
              <a:srgbClr val="C86400"/>
            </a:solidFill>
            <a:ln w="12661">
              <a:solidFill>
                <a:schemeClr val="tx1"/>
              </a:solidFill>
              <a:prstDash val="solid"/>
            </a:ln>
          </c:spPr>
          <c:invertIfNegative val="0"/>
          <c:cat>
            <c:strRef>
              <c:f>Sheet1!$B$1:$C$1</c:f>
              <c:strCache>
                <c:ptCount val="2"/>
                <c:pt idx="0">
                  <c:v>Age</c:v>
                </c:pt>
                <c:pt idx="1">
                  <c:v>Sex</c:v>
                </c:pt>
              </c:strCache>
            </c:strRef>
          </c:cat>
          <c:val>
            <c:numRef>
              <c:f>Sheet1!$B$3:$C$3</c:f>
              <c:numCache>
                <c:formatCode>General</c:formatCode>
                <c:ptCount val="2"/>
                <c:pt idx="0">
                  <c:v>0.88000000000000012</c:v>
                </c:pt>
                <c:pt idx="1">
                  <c:v>0.88000000000000012</c:v>
                </c:pt>
              </c:numCache>
            </c:numRef>
          </c:val>
        </c:ser>
        <c:dLbls>
          <c:showLegendKey val="0"/>
          <c:showVal val="0"/>
          <c:showCatName val="0"/>
          <c:showSerName val="0"/>
          <c:showPercent val="0"/>
          <c:showBubbleSize val="0"/>
        </c:dLbls>
        <c:gapWidth val="150"/>
        <c:gapDepth val="0"/>
        <c:shape val="box"/>
        <c:axId val="98641408"/>
        <c:axId val="98642944"/>
        <c:axId val="0"/>
      </c:bar3DChart>
      <c:catAx>
        <c:axId val="98641408"/>
        <c:scaling>
          <c:orientation val="minMax"/>
        </c:scaling>
        <c:delete val="0"/>
        <c:axPos val="b"/>
        <c:numFmt formatCode="General" sourceLinked="1"/>
        <c:majorTickMark val="out"/>
        <c:minorTickMark val="none"/>
        <c:tickLblPos val="low"/>
        <c:spPr>
          <a:ln w="3165">
            <a:solidFill>
              <a:schemeClr val="tx1"/>
            </a:solidFill>
            <a:prstDash val="solid"/>
          </a:ln>
        </c:spPr>
        <c:txPr>
          <a:bodyPr rot="0" vert="horz"/>
          <a:lstStyle/>
          <a:p>
            <a:pPr>
              <a:defRPr sz="1794" b="1" i="0" u="none" strike="noStrike" baseline="0">
                <a:solidFill>
                  <a:schemeClr val="tx1"/>
                </a:solidFill>
                <a:latin typeface="Calibri"/>
                <a:ea typeface="Calibri"/>
                <a:cs typeface="Calibri"/>
              </a:defRPr>
            </a:pPr>
            <a:endParaRPr lang="en-US"/>
          </a:p>
        </c:txPr>
        <c:crossAx val="98642944"/>
        <c:crosses val="autoZero"/>
        <c:auto val="1"/>
        <c:lblAlgn val="ctr"/>
        <c:lblOffset val="100"/>
        <c:tickLblSkip val="1"/>
        <c:tickMarkSkip val="1"/>
        <c:noMultiLvlLbl val="0"/>
      </c:catAx>
      <c:valAx>
        <c:axId val="98642944"/>
        <c:scaling>
          <c:orientation val="minMax"/>
          <c:max val="1"/>
          <c:min val="0"/>
        </c:scaling>
        <c:delete val="0"/>
        <c:axPos val="l"/>
        <c:majorGridlines>
          <c:spPr>
            <a:ln w="3165">
              <a:solidFill>
                <a:schemeClr val="tx1"/>
              </a:solidFill>
              <a:prstDash val="solid"/>
            </a:ln>
          </c:spPr>
        </c:majorGridlines>
        <c:numFmt formatCode="General" sourceLinked="1"/>
        <c:majorTickMark val="out"/>
        <c:minorTickMark val="none"/>
        <c:tickLblPos val="nextTo"/>
        <c:spPr>
          <a:ln w="3165">
            <a:solidFill>
              <a:schemeClr val="tx1"/>
            </a:solidFill>
            <a:prstDash val="solid"/>
          </a:ln>
        </c:spPr>
        <c:txPr>
          <a:bodyPr rot="0" vert="horz"/>
          <a:lstStyle/>
          <a:p>
            <a:pPr>
              <a:defRPr sz="1794" b="1" i="0" u="none" strike="noStrike" baseline="0">
                <a:solidFill>
                  <a:schemeClr val="tx1"/>
                </a:solidFill>
                <a:latin typeface="Calibri"/>
                <a:ea typeface="Calibri"/>
                <a:cs typeface="Calibri"/>
              </a:defRPr>
            </a:pPr>
            <a:endParaRPr lang="en-US"/>
          </a:p>
        </c:txPr>
        <c:crossAx val="98641408"/>
        <c:crosses val="autoZero"/>
        <c:crossBetween val="between"/>
        <c:majorUnit val="0.1"/>
        <c:minorUnit val="2.0000000000000035E-3"/>
      </c:valAx>
      <c:spPr>
        <a:noFill/>
        <a:ln w="25321">
          <a:noFill/>
        </a:ln>
      </c:spPr>
    </c:plotArea>
    <c:legend>
      <c:legendPos val="r"/>
      <c:layout>
        <c:manualLayout>
          <c:xMode val="edge"/>
          <c:yMode val="edge"/>
          <c:x val="0.8594377510040162"/>
          <c:y val="0.42647058823529505"/>
          <c:w val="0.13654618473895591"/>
          <c:h val="0.14889705882352944"/>
        </c:manualLayout>
      </c:layout>
      <c:overlay val="0"/>
      <c:spPr>
        <a:noFill/>
        <a:ln w="3165">
          <a:solidFill>
            <a:schemeClr val="tx1"/>
          </a:solidFill>
          <a:prstDash val="solid"/>
        </a:ln>
      </c:spPr>
      <c:txPr>
        <a:bodyPr/>
        <a:lstStyle/>
        <a:p>
          <a:pPr>
            <a:defRPr sz="1650" b="1"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1794" b="1" i="0" u="none" strike="noStrike" baseline="0">
          <a:solidFill>
            <a:schemeClr val="tx1"/>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9"/>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6.0240963855421811E-2"/>
          <c:y val="1.8416206261510141E-2"/>
          <c:w val="0.84236947791164651"/>
          <c:h val="0.850828729281768"/>
        </c:manualLayout>
      </c:layout>
      <c:bar3DChart>
        <c:barDir val="col"/>
        <c:grouping val="clustered"/>
        <c:varyColors val="0"/>
        <c:ser>
          <c:idx val="0"/>
          <c:order val="0"/>
          <c:tx>
            <c:strRef>
              <c:f>Sheet1!$A$2</c:f>
              <c:strCache>
                <c:ptCount val="1"/>
                <c:pt idx="0">
                  <c:v>Yes</c:v>
                </c:pt>
              </c:strCache>
            </c:strRef>
          </c:tx>
          <c:spPr>
            <a:solidFill>
              <a:schemeClr val="tx2">
                <a:lumMod val="75000"/>
              </a:schemeClr>
            </a:solidFill>
            <a:ln w="11171">
              <a:solidFill>
                <a:schemeClr val="tx1"/>
              </a:solidFill>
              <a:prstDash val="solid"/>
            </a:ln>
          </c:spPr>
          <c:invertIfNegative val="0"/>
          <c:cat>
            <c:strRef>
              <c:f>Sheet1!$B$1:$D$1</c:f>
              <c:strCache>
                <c:ptCount val="2"/>
                <c:pt idx="0">
                  <c:v>HTN</c:v>
                </c:pt>
                <c:pt idx="1">
                  <c:v>Smoking</c:v>
                </c:pt>
              </c:strCache>
            </c:strRef>
          </c:cat>
          <c:val>
            <c:numRef>
              <c:f>Sheet1!$B$2:$D$2</c:f>
              <c:numCache>
                <c:formatCode>General</c:formatCode>
                <c:ptCount val="2"/>
                <c:pt idx="0">
                  <c:v>0.87000000000000088</c:v>
                </c:pt>
                <c:pt idx="1">
                  <c:v>1</c:v>
                </c:pt>
              </c:numCache>
            </c:numRef>
          </c:val>
        </c:ser>
        <c:ser>
          <c:idx val="1"/>
          <c:order val="1"/>
          <c:tx>
            <c:strRef>
              <c:f>Sheet1!$A$3</c:f>
              <c:strCache>
                <c:ptCount val="1"/>
                <c:pt idx="0">
                  <c:v>No</c:v>
                </c:pt>
              </c:strCache>
            </c:strRef>
          </c:tx>
          <c:spPr>
            <a:solidFill>
              <a:srgbClr val="C86400"/>
            </a:solidFill>
            <a:ln w="11171">
              <a:solidFill>
                <a:schemeClr val="tx1"/>
              </a:solidFill>
              <a:prstDash val="solid"/>
            </a:ln>
          </c:spPr>
          <c:invertIfNegative val="0"/>
          <c:cat>
            <c:strRef>
              <c:f>Sheet1!$B$1:$D$1</c:f>
              <c:strCache>
                <c:ptCount val="2"/>
                <c:pt idx="0">
                  <c:v>HTN</c:v>
                </c:pt>
                <c:pt idx="1">
                  <c:v>Smoking</c:v>
                </c:pt>
              </c:strCache>
            </c:strRef>
          </c:cat>
          <c:val>
            <c:numRef>
              <c:f>Sheet1!$B$3:$D$3</c:f>
              <c:numCache>
                <c:formatCode>General</c:formatCode>
                <c:ptCount val="2"/>
                <c:pt idx="0">
                  <c:v>0.88000000000000012</c:v>
                </c:pt>
                <c:pt idx="1">
                  <c:v>0.83000000000000063</c:v>
                </c:pt>
              </c:numCache>
            </c:numRef>
          </c:val>
        </c:ser>
        <c:dLbls>
          <c:showLegendKey val="0"/>
          <c:showVal val="0"/>
          <c:showCatName val="0"/>
          <c:showSerName val="0"/>
          <c:showPercent val="0"/>
          <c:showBubbleSize val="0"/>
        </c:dLbls>
        <c:gapWidth val="150"/>
        <c:gapDepth val="0"/>
        <c:shape val="box"/>
        <c:axId val="97315072"/>
        <c:axId val="98697216"/>
        <c:axId val="0"/>
      </c:bar3DChart>
      <c:catAx>
        <c:axId val="97315072"/>
        <c:scaling>
          <c:orientation val="minMax"/>
        </c:scaling>
        <c:delete val="0"/>
        <c:axPos val="b"/>
        <c:numFmt formatCode="General" sourceLinked="1"/>
        <c:majorTickMark val="out"/>
        <c:minorTickMark val="none"/>
        <c:tickLblPos val="low"/>
        <c:spPr>
          <a:ln w="2793">
            <a:solidFill>
              <a:schemeClr val="tx1"/>
            </a:solidFill>
            <a:prstDash val="solid"/>
          </a:ln>
        </c:spPr>
        <c:txPr>
          <a:bodyPr rot="0" vert="horz"/>
          <a:lstStyle/>
          <a:p>
            <a:pPr>
              <a:defRPr sz="1583" b="1" i="0" u="none" strike="noStrike" baseline="0">
                <a:solidFill>
                  <a:schemeClr val="tx1"/>
                </a:solidFill>
                <a:latin typeface="Calibri"/>
                <a:ea typeface="Calibri"/>
                <a:cs typeface="Calibri"/>
              </a:defRPr>
            </a:pPr>
            <a:endParaRPr lang="en-US"/>
          </a:p>
        </c:txPr>
        <c:crossAx val="98697216"/>
        <c:crosses val="autoZero"/>
        <c:auto val="1"/>
        <c:lblAlgn val="ctr"/>
        <c:lblOffset val="100"/>
        <c:tickLblSkip val="1"/>
        <c:tickMarkSkip val="1"/>
        <c:noMultiLvlLbl val="0"/>
      </c:catAx>
      <c:valAx>
        <c:axId val="98697216"/>
        <c:scaling>
          <c:orientation val="minMax"/>
          <c:max val="1"/>
          <c:min val="0"/>
        </c:scaling>
        <c:delete val="0"/>
        <c:axPos val="l"/>
        <c:majorGridlines>
          <c:spPr>
            <a:ln w="2793">
              <a:solidFill>
                <a:schemeClr val="tx1"/>
              </a:solidFill>
              <a:prstDash val="solid"/>
            </a:ln>
          </c:spPr>
        </c:majorGridlines>
        <c:numFmt formatCode="General" sourceLinked="1"/>
        <c:majorTickMark val="out"/>
        <c:minorTickMark val="none"/>
        <c:tickLblPos val="nextTo"/>
        <c:spPr>
          <a:ln w="2793">
            <a:solidFill>
              <a:schemeClr val="tx1"/>
            </a:solidFill>
            <a:prstDash val="solid"/>
          </a:ln>
        </c:spPr>
        <c:txPr>
          <a:bodyPr rot="0" vert="horz"/>
          <a:lstStyle/>
          <a:p>
            <a:pPr>
              <a:defRPr sz="1583" b="1" i="0" u="none" strike="noStrike" baseline="0">
                <a:solidFill>
                  <a:schemeClr val="tx1"/>
                </a:solidFill>
                <a:latin typeface="Calibri"/>
                <a:ea typeface="Calibri"/>
                <a:cs typeface="Calibri"/>
              </a:defRPr>
            </a:pPr>
            <a:endParaRPr lang="en-US"/>
          </a:p>
        </c:txPr>
        <c:crossAx val="97315072"/>
        <c:crosses val="autoZero"/>
        <c:crossBetween val="between"/>
        <c:majorUnit val="0.1"/>
        <c:minorUnit val="2.0000000000000035E-3"/>
      </c:valAx>
      <c:spPr>
        <a:noFill/>
        <a:ln w="22341">
          <a:noFill/>
        </a:ln>
      </c:spPr>
    </c:plotArea>
    <c:legend>
      <c:legendPos val="r"/>
      <c:layout>
        <c:manualLayout>
          <c:xMode val="edge"/>
          <c:yMode val="edge"/>
          <c:x val="0.9156626506024097"/>
          <c:y val="0.42541436464088489"/>
          <c:w val="8.0321285140562262E-2"/>
          <c:h val="0.14917127071823205"/>
        </c:manualLayout>
      </c:layout>
      <c:overlay val="0"/>
      <c:spPr>
        <a:noFill/>
        <a:ln w="2793">
          <a:solidFill>
            <a:schemeClr val="tx1"/>
          </a:solidFill>
          <a:prstDash val="solid"/>
        </a:ln>
      </c:spPr>
      <c:txPr>
        <a:bodyPr/>
        <a:lstStyle/>
        <a:p>
          <a:pPr>
            <a:defRPr sz="1456" b="1"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1583" b="1" i="0" u="none" strike="noStrike" baseline="0">
          <a:solidFill>
            <a:schemeClr val="tx1"/>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4"/>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6.0240963855421811E-2"/>
          <c:y val="2.7573529411764781E-2"/>
          <c:w val="0.92871485943775101"/>
          <c:h val="0.84191176470588269"/>
        </c:manualLayout>
      </c:layout>
      <c:bar3DChart>
        <c:barDir val="col"/>
        <c:grouping val="clustered"/>
        <c:varyColors val="0"/>
        <c:ser>
          <c:idx val="2"/>
          <c:order val="0"/>
          <c:tx>
            <c:strRef>
              <c:f>Sheet1!$A$4</c:f>
              <c:strCache>
                <c:ptCount val="1"/>
                <c:pt idx="0">
                  <c:v>North</c:v>
                </c:pt>
              </c:strCache>
            </c:strRef>
          </c:tx>
          <c:spPr>
            <a:solidFill>
              <a:schemeClr val="tx2">
                <a:lumMod val="75000"/>
              </a:schemeClr>
            </a:solidFill>
            <a:ln w="12661">
              <a:solidFill>
                <a:schemeClr val="tx1"/>
              </a:solidFill>
              <a:prstDash val="solid"/>
            </a:ln>
          </c:spPr>
          <c:invertIfNegative val="0"/>
          <c:cat>
            <c:strRef>
              <c:f>Sheet1!$B$1:$E$1</c:f>
              <c:strCache>
                <c:ptCount val="4"/>
                <c:pt idx="0">
                  <c:v>sBP &gt; 160</c:v>
                </c:pt>
                <c:pt idx="1">
                  <c:v>dBP &gt; 90</c:v>
                </c:pt>
                <c:pt idx="2">
                  <c:v>TC &gt; 6.0 </c:v>
                </c:pt>
                <c:pt idx="3">
                  <c:v>BMI &gt; 30</c:v>
                </c:pt>
              </c:strCache>
            </c:strRef>
          </c:cat>
          <c:val>
            <c:numRef>
              <c:f>Sheet1!$B$4:$E$4</c:f>
              <c:numCache>
                <c:formatCode>General</c:formatCode>
                <c:ptCount val="4"/>
                <c:pt idx="0">
                  <c:v>0.89</c:v>
                </c:pt>
                <c:pt idx="1">
                  <c:v>0.88</c:v>
                </c:pt>
                <c:pt idx="2">
                  <c:v>0.82000000000000062</c:v>
                </c:pt>
                <c:pt idx="3">
                  <c:v>0.84000000000000064</c:v>
                </c:pt>
              </c:numCache>
            </c:numRef>
          </c:val>
        </c:ser>
        <c:dLbls>
          <c:showLegendKey val="0"/>
          <c:showVal val="0"/>
          <c:showCatName val="0"/>
          <c:showSerName val="0"/>
          <c:showPercent val="0"/>
          <c:showBubbleSize val="0"/>
        </c:dLbls>
        <c:gapWidth val="150"/>
        <c:gapDepth val="0"/>
        <c:shape val="box"/>
        <c:axId val="99385728"/>
        <c:axId val="99387264"/>
        <c:axId val="0"/>
      </c:bar3DChart>
      <c:catAx>
        <c:axId val="99385728"/>
        <c:scaling>
          <c:orientation val="minMax"/>
        </c:scaling>
        <c:delete val="0"/>
        <c:axPos val="b"/>
        <c:numFmt formatCode="General" sourceLinked="1"/>
        <c:majorTickMark val="out"/>
        <c:minorTickMark val="none"/>
        <c:tickLblPos val="low"/>
        <c:spPr>
          <a:ln w="3165">
            <a:solidFill>
              <a:schemeClr val="tx1"/>
            </a:solidFill>
            <a:prstDash val="solid"/>
          </a:ln>
        </c:spPr>
        <c:txPr>
          <a:bodyPr rot="0" vert="horz"/>
          <a:lstStyle/>
          <a:p>
            <a:pPr>
              <a:defRPr sz="1794" b="1" i="0" u="none" strike="noStrike" baseline="0">
                <a:solidFill>
                  <a:schemeClr val="tx1"/>
                </a:solidFill>
                <a:latin typeface="Calibri"/>
                <a:ea typeface="Calibri"/>
                <a:cs typeface="Calibri"/>
              </a:defRPr>
            </a:pPr>
            <a:endParaRPr lang="en-US"/>
          </a:p>
        </c:txPr>
        <c:crossAx val="99387264"/>
        <c:crosses val="autoZero"/>
        <c:auto val="1"/>
        <c:lblAlgn val="ctr"/>
        <c:lblOffset val="100"/>
        <c:tickLblSkip val="1"/>
        <c:tickMarkSkip val="1"/>
        <c:noMultiLvlLbl val="0"/>
      </c:catAx>
      <c:valAx>
        <c:axId val="99387264"/>
        <c:scaling>
          <c:orientation val="minMax"/>
          <c:max val="1"/>
          <c:min val="0"/>
        </c:scaling>
        <c:delete val="0"/>
        <c:axPos val="l"/>
        <c:majorGridlines>
          <c:spPr>
            <a:ln w="3165">
              <a:solidFill>
                <a:schemeClr val="tx1"/>
              </a:solidFill>
              <a:prstDash val="solid"/>
            </a:ln>
          </c:spPr>
        </c:majorGridlines>
        <c:numFmt formatCode="General" sourceLinked="1"/>
        <c:majorTickMark val="out"/>
        <c:minorTickMark val="none"/>
        <c:tickLblPos val="nextTo"/>
        <c:spPr>
          <a:ln w="3165">
            <a:solidFill>
              <a:schemeClr val="tx1"/>
            </a:solidFill>
            <a:prstDash val="solid"/>
          </a:ln>
        </c:spPr>
        <c:txPr>
          <a:bodyPr rot="0" vert="horz"/>
          <a:lstStyle/>
          <a:p>
            <a:pPr>
              <a:defRPr sz="1794" b="1" i="0" u="none" strike="noStrike" baseline="0">
                <a:solidFill>
                  <a:schemeClr val="tx1"/>
                </a:solidFill>
                <a:latin typeface="Calibri"/>
                <a:ea typeface="Calibri"/>
                <a:cs typeface="Calibri"/>
              </a:defRPr>
            </a:pPr>
            <a:endParaRPr lang="en-US"/>
          </a:p>
        </c:txPr>
        <c:crossAx val="99385728"/>
        <c:crosses val="autoZero"/>
        <c:crossBetween val="between"/>
      </c:valAx>
      <c:spPr>
        <a:noFill/>
        <a:ln w="25321">
          <a:noFill/>
        </a:ln>
      </c:spPr>
    </c:plotArea>
    <c:plotVisOnly val="1"/>
    <c:dispBlanksAs val="gap"/>
    <c:showDLblsOverMax val="0"/>
  </c:chart>
  <c:spPr>
    <a:noFill/>
    <a:ln>
      <a:noFill/>
    </a:ln>
  </c:spPr>
  <c:txPr>
    <a:bodyPr/>
    <a:lstStyle/>
    <a:p>
      <a:pPr>
        <a:defRPr sz="1794" b="1" i="0" u="none" strike="noStrike" baseline="0">
          <a:solidFill>
            <a:schemeClr val="tx1"/>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3"/>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6.0301507537688516E-2"/>
          <c:y val="2.7675276752767618E-2"/>
          <c:w val="0.92864321608040401"/>
          <c:h val="0.84132841328413444"/>
        </c:manualLayout>
      </c:layout>
      <c:bar3DChart>
        <c:barDir val="col"/>
        <c:grouping val="clustered"/>
        <c:varyColors val="0"/>
        <c:ser>
          <c:idx val="0"/>
          <c:order val="0"/>
          <c:tx>
            <c:strRef>
              <c:f>Sheet1!$A$2</c:f>
              <c:strCache>
                <c:ptCount val="1"/>
                <c:pt idx="0">
                  <c:v>East</c:v>
                </c:pt>
              </c:strCache>
            </c:strRef>
          </c:tx>
          <c:spPr>
            <a:solidFill>
              <a:schemeClr val="tx2">
                <a:lumMod val="75000"/>
              </a:schemeClr>
            </a:solidFill>
            <a:ln w="11184">
              <a:solidFill>
                <a:schemeClr val="tx1"/>
              </a:solidFill>
              <a:prstDash val="solid"/>
            </a:ln>
          </c:spPr>
          <c:invertIfNegative val="0"/>
          <c:cat>
            <c:strRef>
              <c:f>Sheet1!$B$1:$E$1</c:f>
              <c:strCache>
                <c:ptCount val="4"/>
                <c:pt idx="0">
                  <c:v>&lt; 5%</c:v>
                </c:pt>
                <c:pt idx="1">
                  <c:v>5-10 %</c:v>
                </c:pt>
                <c:pt idx="2">
                  <c:v>10-20%</c:v>
                </c:pt>
                <c:pt idx="3">
                  <c:v>&gt;20%</c:v>
                </c:pt>
              </c:strCache>
            </c:strRef>
          </c:cat>
          <c:val>
            <c:numRef>
              <c:f>Sheet1!$B$2:$E$2</c:f>
              <c:numCache>
                <c:formatCode>General</c:formatCode>
                <c:ptCount val="4"/>
                <c:pt idx="0">
                  <c:v>0.87000000000000088</c:v>
                </c:pt>
                <c:pt idx="1">
                  <c:v>0.82000000000000062</c:v>
                </c:pt>
                <c:pt idx="2">
                  <c:v>0.89</c:v>
                </c:pt>
                <c:pt idx="3">
                  <c:v>1.07</c:v>
                </c:pt>
              </c:numCache>
            </c:numRef>
          </c:val>
        </c:ser>
        <c:dLbls>
          <c:showLegendKey val="0"/>
          <c:showVal val="0"/>
          <c:showCatName val="0"/>
          <c:showSerName val="0"/>
          <c:showPercent val="0"/>
          <c:showBubbleSize val="0"/>
        </c:dLbls>
        <c:gapWidth val="150"/>
        <c:gapDepth val="0"/>
        <c:shape val="box"/>
        <c:axId val="99447168"/>
        <c:axId val="99448704"/>
        <c:axId val="0"/>
      </c:bar3DChart>
      <c:catAx>
        <c:axId val="99447168"/>
        <c:scaling>
          <c:orientation val="minMax"/>
        </c:scaling>
        <c:delete val="0"/>
        <c:axPos val="b"/>
        <c:numFmt formatCode="General" sourceLinked="1"/>
        <c:majorTickMark val="out"/>
        <c:minorTickMark val="none"/>
        <c:tickLblPos val="low"/>
        <c:spPr>
          <a:ln w="2796">
            <a:solidFill>
              <a:schemeClr val="tx1"/>
            </a:solidFill>
            <a:prstDash val="solid"/>
          </a:ln>
        </c:spPr>
        <c:txPr>
          <a:bodyPr rot="0" vert="horz"/>
          <a:lstStyle/>
          <a:p>
            <a:pPr>
              <a:defRPr sz="1585" b="1" i="0" u="none" strike="noStrike" baseline="0">
                <a:solidFill>
                  <a:schemeClr val="tx1"/>
                </a:solidFill>
                <a:latin typeface="Calibri"/>
                <a:ea typeface="Calibri"/>
                <a:cs typeface="Calibri"/>
              </a:defRPr>
            </a:pPr>
            <a:endParaRPr lang="en-US"/>
          </a:p>
        </c:txPr>
        <c:crossAx val="99448704"/>
        <c:crosses val="autoZero"/>
        <c:auto val="1"/>
        <c:lblAlgn val="ctr"/>
        <c:lblOffset val="100"/>
        <c:tickLblSkip val="1"/>
        <c:tickMarkSkip val="1"/>
        <c:noMultiLvlLbl val="0"/>
      </c:catAx>
      <c:valAx>
        <c:axId val="99448704"/>
        <c:scaling>
          <c:orientation val="minMax"/>
        </c:scaling>
        <c:delete val="0"/>
        <c:axPos val="l"/>
        <c:majorGridlines>
          <c:spPr>
            <a:ln w="2796">
              <a:solidFill>
                <a:schemeClr val="tx1"/>
              </a:solidFill>
              <a:prstDash val="solid"/>
            </a:ln>
          </c:spPr>
        </c:majorGridlines>
        <c:numFmt formatCode="General" sourceLinked="1"/>
        <c:majorTickMark val="out"/>
        <c:minorTickMark val="none"/>
        <c:tickLblPos val="nextTo"/>
        <c:spPr>
          <a:ln w="2796">
            <a:solidFill>
              <a:schemeClr val="tx1"/>
            </a:solidFill>
            <a:prstDash val="solid"/>
          </a:ln>
        </c:spPr>
        <c:txPr>
          <a:bodyPr rot="0" vert="horz"/>
          <a:lstStyle/>
          <a:p>
            <a:pPr>
              <a:defRPr sz="1585" b="1" i="0" u="none" strike="noStrike" baseline="0">
                <a:solidFill>
                  <a:schemeClr val="tx1"/>
                </a:solidFill>
                <a:latin typeface="Calibri"/>
                <a:ea typeface="Calibri"/>
                <a:cs typeface="Calibri"/>
              </a:defRPr>
            </a:pPr>
            <a:endParaRPr lang="en-US"/>
          </a:p>
        </c:txPr>
        <c:crossAx val="99447168"/>
        <c:crosses val="autoZero"/>
        <c:crossBetween val="between"/>
      </c:valAx>
      <c:spPr>
        <a:noFill/>
        <a:ln w="22369">
          <a:noFill/>
        </a:ln>
      </c:spPr>
    </c:plotArea>
    <c:plotVisOnly val="1"/>
    <c:dispBlanksAs val="gap"/>
    <c:showDLblsOverMax val="0"/>
  </c:chart>
  <c:spPr>
    <a:noFill/>
    <a:ln>
      <a:noFill/>
    </a:ln>
  </c:spPr>
  <c:txPr>
    <a:bodyPr/>
    <a:lstStyle/>
    <a:p>
      <a:pPr>
        <a:defRPr sz="1585" b="1" i="0" u="none" strike="noStrike" baseline="0">
          <a:solidFill>
            <a:schemeClr val="tx1"/>
          </a:solidFill>
          <a:latin typeface="Calibri"/>
          <a:ea typeface="Calibri"/>
          <a:cs typeface="Calibri"/>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149BCD-070D-4AA0-BC46-1A9BDFE51D7E}" type="datetimeFigureOut">
              <a:rPr lang="en-US" smtClean="0"/>
              <a:pPr/>
              <a:t>5/5/2014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C529AA-C3EA-4B46-BC62-1441168325F1}" type="slidenum">
              <a:rPr lang="en-US" smtClean="0"/>
              <a:pPr/>
              <a:t>‹#›</a:t>
            </a:fld>
            <a:endParaRPr lang="en-US"/>
          </a:p>
        </p:txBody>
      </p:sp>
    </p:spTree>
    <p:extLst>
      <p:ext uri="{BB962C8B-B14F-4D97-AF65-F5344CB8AC3E}">
        <p14:creationId xmlns:p14="http://schemas.microsoft.com/office/powerpoint/2010/main" val="3092927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www.ncbi.nlm.nih.gov/pubmed?term=%22Manson%20JE%22%5bAuthor%5d&amp;itool=EntrezSystem2.PEntrez.Pubmed.Pubmed_ResultsPanel.Pubmed_RVAbstract" TargetMode="External"/><Relationship Id="rId3" Type="http://schemas.openxmlformats.org/officeDocument/2006/relationships/hyperlink" Target="http://www.ncbi.nlm.nih.gov/pubmed?term=%22Ridker%20PM%22%5bAuthor%5d&amp;itool=EntrezSystem2.PEntrez.Pubmed.Pubmed_ResultsPanel.Pubmed_RVAbstract" TargetMode="External"/><Relationship Id="rId7" Type="http://schemas.openxmlformats.org/officeDocument/2006/relationships/hyperlink" Target="http://www.ncbi.nlm.nih.gov/pubmed?term=%22Gaziano%20JM%22%5bAuthor%5d&amp;itool=EntrezSystem2.PEntrez.Pubmed.Pubmed_ResultsPanel.Pubmed_RVAbstract"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ww.ncbi.nlm.nih.gov/pubmed?term=%22Gordon%20D%22%5bAuthor%5d&amp;itool=EntrezSystem2.PEntrez.Pubmed.Pubmed_ResultsPanel.Pubmed_RVAbstract" TargetMode="External"/><Relationship Id="rId5" Type="http://schemas.openxmlformats.org/officeDocument/2006/relationships/hyperlink" Target="http://www.ncbi.nlm.nih.gov/pubmed?term=%22Lee%20IM%22%5bAuthor%5d&amp;itool=EntrezSystem2.PEntrez.Pubmed.Pubmed_ResultsPanel.Pubmed_RVAbstract" TargetMode="External"/><Relationship Id="rId10" Type="http://schemas.openxmlformats.org/officeDocument/2006/relationships/hyperlink" Target="http://www.ncbi.nlm.nih.gov/pubmed?term=%22Buring%20JE%22%5bAuthor%5d&amp;itool=EntrezSystem2.PEntrez.Pubmed.Pubmed_ResultsPanel.Pubmed_RVAbstract" TargetMode="External"/><Relationship Id="rId4" Type="http://schemas.openxmlformats.org/officeDocument/2006/relationships/hyperlink" Target="http://www.ncbi.nlm.nih.gov/pubmed?term=%22Cook%20NR%22%5bAuthor%5d&amp;itool=EntrezSystem2.PEntrez.Pubmed.Pubmed_ResultsPanel.Pubmed_RVAbstract" TargetMode="External"/><Relationship Id="rId9" Type="http://schemas.openxmlformats.org/officeDocument/2006/relationships/hyperlink" Target="http://www.ncbi.nlm.nih.gov/pubmed?term=%22Hennekens%20CH%22%5bAuthor%5d&amp;itool=EntrezSystem2.PEntrez.Pubmed.Pubmed_ResultsPanel.Pubmed_RVAbstract"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0F9B370E-6BEF-42C4-B4E7-738F92294519}" type="slidenum">
              <a:rPr lang="en-CA" smtClean="0">
                <a:solidFill>
                  <a:srgbClr val="000000"/>
                </a:solidFill>
                <a:latin typeface="Arial" pitchFamily="34" charset="0"/>
              </a:rPr>
              <a:pPr eaLnBrk="1" fontAlgn="base" hangingPunct="1">
                <a:spcBef>
                  <a:spcPct val="0"/>
                </a:spcBef>
                <a:spcAft>
                  <a:spcPct val="0"/>
                </a:spcAft>
              </a:pPr>
              <a:t>1</a:t>
            </a:fld>
            <a:endParaRPr lang="en-CA" smtClean="0">
              <a:solidFill>
                <a:srgbClr val="000000"/>
              </a:solidFill>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0F8D83AE-7D80-4B28-AAD6-2429E39B3D31}" type="slidenum">
              <a:rPr lang="en-CA">
                <a:solidFill>
                  <a:srgbClr val="000000"/>
                </a:solidFill>
                <a:latin typeface="Arial" pitchFamily="34" charset="0"/>
              </a:rPr>
              <a:pPr eaLnBrk="1" hangingPunct="1"/>
              <a:t>24</a:t>
            </a:fld>
            <a:endParaRPr lang="en-CA">
              <a:solidFill>
                <a:srgbClr val="000000"/>
              </a:solidFill>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eaLnBrk="1" hangingPunct="1"/>
            <a:endParaRPr lang="fr-CA" smtClean="0"/>
          </a:p>
        </p:txBody>
      </p:sp>
      <p:sp>
        <p:nvSpPr>
          <p:cNvPr id="13210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81E3E8FF-D9F8-4224-9B1E-2F63C4D6A241}" type="slidenum">
              <a:rPr lang="en-US" sz="1200"/>
              <a:pPr algn="r" defTabSz="914400"/>
              <a:t>31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noFill/>
          <a:ln>
            <a:solidFill>
              <a:srgbClr val="000000"/>
            </a:solidFill>
            <a:miter lim="800000"/>
            <a:headEnd/>
            <a:tailEnd/>
          </a:ln>
        </p:spPr>
      </p:sp>
      <p:sp>
        <p:nvSpPr>
          <p:cNvPr id="122883" name="Rectangle 3"/>
          <p:cNvSpPr>
            <a:spLocks noGrp="1"/>
          </p:cNvSpPr>
          <p:nvPr>
            <p:ph type="body" idx="1"/>
          </p:nvPr>
        </p:nvSpPr>
        <p:spPr bwMode="auto">
          <a:noFill/>
        </p:spPr>
        <p:txBody>
          <a:bodyPr wrap="square" numCol="1" anchor="t" anchorCtr="0" compatLnSpc="1">
            <a:prstTxWarp prst="textNoShape">
              <a:avLst/>
            </a:prstTxWarp>
          </a:bodyPr>
          <a:lstStyle/>
          <a:p>
            <a:pPr defTabSz="914400" eaLnBrk="1" hangingPunct="1">
              <a:lnSpc>
                <a:spcPct val="80000"/>
              </a:lnSpc>
              <a:spcBef>
                <a:spcPct val="0"/>
              </a:spcBef>
            </a:pPr>
            <a:r>
              <a:rPr lang="en-US" sz="800" i="1" smtClean="0"/>
              <a:t>Antithrombotic Trialists’ (ATT) Collaboration*</a:t>
            </a:r>
          </a:p>
          <a:p>
            <a:pPr defTabSz="914400" eaLnBrk="1" hangingPunct="1">
              <a:lnSpc>
                <a:spcPct val="80000"/>
              </a:lnSpc>
              <a:spcBef>
                <a:spcPct val="0"/>
              </a:spcBef>
            </a:pPr>
            <a:r>
              <a:rPr lang="en-US" sz="800" b="1" smtClean="0"/>
              <a:t>Summary</a:t>
            </a:r>
          </a:p>
          <a:p>
            <a:pPr defTabSz="914400" eaLnBrk="1" hangingPunct="1">
              <a:lnSpc>
                <a:spcPct val="80000"/>
              </a:lnSpc>
              <a:spcBef>
                <a:spcPct val="0"/>
              </a:spcBef>
            </a:pPr>
            <a:r>
              <a:rPr lang="en-US" sz="800" b="1" smtClean="0"/>
              <a:t>Background Low-dose aspirin is of definite and substantial net benefi t for many people who already have occlusive</a:t>
            </a:r>
          </a:p>
          <a:p>
            <a:pPr defTabSz="914400" eaLnBrk="1" hangingPunct="1">
              <a:lnSpc>
                <a:spcPct val="80000"/>
              </a:lnSpc>
              <a:spcBef>
                <a:spcPct val="0"/>
              </a:spcBef>
            </a:pPr>
            <a:r>
              <a:rPr lang="en-US" sz="800" b="1" smtClean="0"/>
              <a:t>vascular disease. We have assessed the benefits and risks in primary prevention.</a:t>
            </a:r>
          </a:p>
          <a:p>
            <a:pPr defTabSz="914400" eaLnBrk="1" hangingPunct="1">
              <a:lnSpc>
                <a:spcPct val="80000"/>
              </a:lnSpc>
              <a:spcBef>
                <a:spcPct val="0"/>
              </a:spcBef>
            </a:pPr>
            <a:r>
              <a:rPr lang="en-US" sz="800" b="1" smtClean="0"/>
              <a:t>Methods We undertook meta-analyses of serious vascular events (myocardial infarction, stroke, or vascular death)</a:t>
            </a:r>
          </a:p>
          <a:p>
            <a:pPr defTabSz="914400" eaLnBrk="1" hangingPunct="1">
              <a:lnSpc>
                <a:spcPct val="80000"/>
              </a:lnSpc>
              <a:spcBef>
                <a:spcPct val="0"/>
              </a:spcBef>
            </a:pPr>
            <a:r>
              <a:rPr lang="en-US" sz="800" b="1" smtClean="0"/>
              <a:t>and major bleeds in six primary prevention trials (95 000 individuals at low average risk, 660 000 person- years,</a:t>
            </a:r>
          </a:p>
          <a:p>
            <a:pPr defTabSz="914400" eaLnBrk="1" hangingPunct="1">
              <a:lnSpc>
                <a:spcPct val="80000"/>
              </a:lnSpc>
              <a:spcBef>
                <a:spcPct val="0"/>
              </a:spcBef>
            </a:pPr>
            <a:r>
              <a:rPr lang="en-US" sz="800" b="1" smtClean="0"/>
              <a:t>3554 serious vascular events) and 16 secondary prevention trials (17 000 individuals at high average risk,</a:t>
            </a:r>
          </a:p>
          <a:p>
            <a:pPr defTabSz="914400" eaLnBrk="1" hangingPunct="1">
              <a:lnSpc>
                <a:spcPct val="80000"/>
              </a:lnSpc>
              <a:spcBef>
                <a:spcPct val="0"/>
              </a:spcBef>
            </a:pPr>
            <a:r>
              <a:rPr lang="en-US" sz="800" b="1" smtClean="0"/>
              <a:t>43 000 person-years, 3306 serious vascular events) that compared long-term aspirin versus control. We report</a:t>
            </a:r>
          </a:p>
          <a:p>
            <a:pPr defTabSz="914400" eaLnBrk="1" hangingPunct="1">
              <a:lnSpc>
                <a:spcPct val="80000"/>
              </a:lnSpc>
              <a:spcBef>
                <a:spcPct val="0"/>
              </a:spcBef>
            </a:pPr>
            <a:r>
              <a:rPr lang="en-US" sz="800" b="1" smtClean="0"/>
              <a:t>intention-to-treat analyses of first events during the scheduled treatment period.</a:t>
            </a:r>
          </a:p>
          <a:p>
            <a:pPr defTabSz="914400" eaLnBrk="1" hangingPunct="1">
              <a:lnSpc>
                <a:spcPct val="80000"/>
              </a:lnSpc>
              <a:spcBef>
                <a:spcPct val="0"/>
              </a:spcBef>
            </a:pPr>
            <a:r>
              <a:rPr lang="en-US" sz="800" b="1" smtClean="0"/>
              <a:t>Findings In the primary prevention trials, aspirin allocation yielded a 12% proportional reduction in serious vascular</a:t>
            </a:r>
          </a:p>
          <a:p>
            <a:pPr defTabSz="914400" eaLnBrk="1" hangingPunct="1">
              <a:lnSpc>
                <a:spcPct val="80000"/>
              </a:lnSpc>
              <a:spcBef>
                <a:spcPct val="0"/>
              </a:spcBef>
            </a:pPr>
            <a:r>
              <a:rPr lang="en-US" sz="800" b="1" smtClean="0"/>
              <a:t>events (0·51% aspirin </a:t>
            </a:r>
            <a:r>
              <a:rPr lang="en-US" sz="800" b="1" i="1" smtClean="0"/>
              <a:t>vs </a:t>
            </a:r>
            <a:r>
              <a:rPr lang="en-US" sz="800" b="1" smtClean="0"/>
              <a:t>0·57% control per year, p=0·0001), due mainly to a reduction of about a fifth in non-fatal</a:t>
            </a:r>
          </a:p>
          <a:p>
            <a:pPr defTabSz="914400" eaLnBrk="1" hangingPunct="1">
              <a:lnSpc>
                <a:spcPct val="80000"/>
              </a:lnSpc>
              <a:spcBef>
                <a:spcPct val="0"/>
              </a:spcBef>
            </a:pPr>
            <a:r>
              <a:rPr lang="en-US" sz="800" b="1" smtClean="0"/>
              <a:t>myocardial infarction (0·18% </a:t>
            </a:r>
            <a:r>
              <a:rPr lang="en-US" sz="800" b="1" i="1" smtClean="0"/>
              <a:t>vs </a:t>
            </a:r>
            <a:r>
              <a:rPr lang="en-US" sz="800" b="1" smtClean="0"/>
              <a:t>0·23% per year, p&lt;0·0001). The net effect on stroke was not significant (0·20% </a:t>
            </a:r>
            <a:r>
              <a:rPr lang="en-US" sz="800" b="1" i="1" smtClean="0"/>
              <a:t>vs</a:t>
            </a:r>
          </a:p>
          <a:p>
            <a:pPr defTabSz="914400" eaLnBrk="1" hangingPunct="1">
              <a:lnSpc>
                <a:spcPct val="80000"/>
              </a:lnSpc>
              <a:spcBef>
                <a:spcPct val="0"/>
              </a:spcBef>
            </a:pPr>
            <a:r>
              <a:rPr lang="en-US" sz="800" b="1" smtClean="0"/>
              <a:t>0·21% per year, p=0·4: haemorrhagic stroke 0·04% </a:t>
            </a:r>
            <a:r>
              <a:rPr lang="en-US" sz="800" b="1" i="1" smtClean="0"/>
              <a:t>vs </a:t>
            </a:r>
            <a:r>
              <a:rPr lang="en-US" sz="800" b="1" smtClean="0"/>
              <a:t>0·03%, p=0·05; other stroke 0·16% </a:t>
            </a:r>
            <a:r>
              <a:rPr lang="en-US" sz="800" b="1" i="1" smtClean="0"/>
              <a:t>vs </a:t>
            </a:r>
            <a:r>
              <a:rPr lang="en-US" sz="800" b="1" smtClean="0"/>
              <a:t>0·18% per year, p=0·08).</a:t>
            </a:r>
          </a:p>
          <a:p>
            <a:pPr defTabSz="914400" eaLnBrk="1" hangingPunct="1">
              <a:lnSpc>
                <a:spcPct val="80000"/>
              </a:lnSpc>
              <a:spcBef>
                <a:spcPct val="0"/>
              </a:spcBef>
            </a:pPr>
            <a:r>
              <a:rPr lang="en-US" sz="800" b="1" smtClean="0"/>
              <a:t>Vascular mortality did not differ significantly (0·19% </a:t>
            </a:r>
            <a:r>
              <a:rPr lang="en-US" sz="800" b="1" i="1" smtClean="0"/>
              <a:t>vs </a:t>
            </a:r>
            <a:r>
              <a:rPr lang="en-US" sz="800" b="1" smtClean="0"/>
              <a:t>0·19% per year, p=0·7). Aspirin allocation increased major</a:t>
            </a:r>
          </a:p>
          <a:p>
            <a:pPr defTabSz="914400" eaLnBrk="1" hangingPunct="1">
              <a:lnSpc>
                <a:spcPct val="80000"/>
              </a:lnSpc>
              <a:spcBef>
                <a:spcPct val="0"/>
              </a:spcBef>
            </a:pPr>
            <a:r>
              <a:rPr lang="en-US" sz="800" b="1" smtClean="0"/>
              <a:t>gastrointestinal and extracranial bleeds (0·10% </a:t>
            </a:r>
            <a:r>
              <a:rPr lang="en-US" sz="800" b="1" i="1" smtClean="0"/>
              <a:t>vs </a:t>
            </a:r>
            <a:r>
              <a:rPr lang="en-US" sz="800" b="1" smtClean="0"/>
              <a:t>0·07% per year, p&lt;0·0001), and the main risk factors for coronary</a:t>
            </a:r>
          </a:p>
          <a:p>
            <a:pPr defTabSz="914400" eaLnBrk="1" hangingPunct="1">
              <a:lnSpc>
                <a:spcPct val="80000"/>
              </a:lnSpc>
              <a:spcBef>
                <a:spcPct val="0"/>
              </a:spcBef>
            </a:pPr>
            <a:r>
              <a:rPr lang="en-US" sz="800" b="1" smtClean="0"/>
              <a:t>disease were also risk factors for bleeding. In the secondary prevention trials, aspirin allocation yielded a greater</a:t>
            </a:r>
          </a:p>
          <a:p>
            <a:pPr defTabSz="914400" eaLnBrk="1" hangingPunct="1">
              <a:lnSpc>
                <a:spcPct val="80000"/>
              </a:lnSpc>
              <a:spcBef>
                <a:spcPct val="0"/>
              </a:spcBef>
            </a:pPr>
            <a:r>
              <a:rPr lang="en-US" sz="800" b="1" smtClean="0"/>
              <a:t>absolute reduction in serious vascular events (6·7% </a:t>
            </a:r>
            <a:r>
              <a:rPr lang="en-US" sz="800" b="1" i="1" smtClean="0"/>
              <a:t>vs </a:t>
            </a:r>
            <a:r>
              <a:rPr lang="en-US" sz="800" b="1" smtClean="0"/>
              <a:t>8·2% per year, p&lt;0.0001), with a nonsignificant increase in</a:t>
            </a:r>
          </a:p>
          <a:p>
            <a:pPr defTabSz="914400" eaLnBrk="1" hangingPunct="1">
              <a:lnSpc>
                <a:spcPct val="80000"/>
              </a:lnSpc>
              <a:spcBef>
                <a:spcPct val="0"/>
              </a:spcBef>
            </a:pPr>
            <a:r>
              <a:rPr lang="en-US" sz="800" b="1" smtClean="0"/>
              <a:t>haemorrhagic stroke but reductions of about a fifth in total stroke (2·08% </a:t>
            </a:r>
            <a:r>
              <a:rPr lang="en-US" sz="800" b="1" i="1" smtClean="0"/>
              <a:t>vs </a:t>
            </a:r>
            <a:r>
              <a:rPr lang="en-US" sz="800" b="1" smtClean="0"/>
              <a:t>2·54% per year, p=0·002) and in</a:t>
            </a:r>
          </a:p>
          <a:p>
            <a:pPr defTabSz="914400" eaLnBrk="1" hangingPunct="1">
              <a:lnSpc>
                <a:spcPct val="80000"/>
              </a:lnSpc>
              <a:spcBef>
                <a:spcPct val="0"/>
              </a:spcBef>
            </a:pPr>
            <a:r>
              <a:rPr lang="en-US" sz="800" b="1" smtClean="0"/>
              <a:t>coronary events (4·3% </a:t>
            </a:r>
            <a:r>
              <a:rPr lang="en-US" sz="800" b="1" i="1" smtClean="0"/>
              <a:t>vs </a:t>
            </a:r>
            <a:r>
              <a:rPr lang="en-US" sz="800" b="1" smtClean="0"/>
              <a:t>5·3% per year, p&lt;0·0001). In both primary and secondary prevention trials, the proportional</a:t>
            </a:r>
          </a:p>
          <a:p>
            <a:pPr defTabSz="914400" eaLnBrk="1" hangingPunct="1">
              <a:lnSpc>
                <a:spcPct val="80000"/>
              </a:lnSpc>
              <a:spcBef>
                <a:spcPct val="0"/>
              </a:spcBef>
            </a:pPr>
            <a:r>
              <a:rPr lang="en-US" sz="800" b="1" smtClean="0"/>
              <a:t>reductions in the aggregate of all serious vascular events seemed similar for men and women.</a:t>
            </a:r>
          </a:p>
          <a:p>
            <a:pPr defTabSz="914400" eaLnBrk="1" hangingPunct="1">
              <a:lnSpc>
                <a:spcPct val="80000"/>
              </a:lnSpc>
              <a:spcBef>
                <a:spcPct val="0"/>
              </a:spcBef>
            </a:pPr>
            <a:r>
              <a:rPr lang="en-US" sz="800" b="1" smtClean="0"/>
              <a:t>Interpretation In primary prevention without previous disease, aspirin is of uncertain net value as the reduction in</a:t>
            </a:r>
          </a:p>
          <a:p>
            <a:pPr defTabSz="914400" eaLnBrk="1" hangingPunct="1">
              <a:lnSpc>
                <a:spcPct val="80000"/>
              </a:lnSpc>
              <a:spcBef>
                <a:spcPct val="0"/>
              </a:spcBef>
            </a:pPr>
            <a:r>
              <a:rPr lang="en-US" sz="800" b="1" smtClean="0"/>
              <a:t>occlusive events needs to be weighed against any increase in major bleeds. Further trials are in progress.</a:t>
            </a:r>
          </a:p>
          <a:p>
            <a:pPr defTabSz="914400" eaLnBrk="1" hangingPunct="1">
              <a:lnSpc>
                <a:spcPct val="80000"/>
              </a:lnSpc>
              <a:spcBef>
                <a:spcPct val="0"/>
              </a:spcBef>
            </a:pPr>
            <a:r>
              <a:rPr lang="en-US" sz="800" b="1" smtClean="0"/>
              <a:t>Funding UK Medical Research Council, British Heart Foundation, Cancer Research UK, and the European Community</a:t>
            </a:r>
          </a:p>
          <a:p>
            <a:pPr defTabSz="914400" eaLnBrk="1" hangingPunct="1">
              <a:lnSpc>
                <a:spcPct val="80000"/>
              </a:lnSpc>
              <a:spcBef>
                <a:spcPct val="0"/>
              </a:spcBef>
            </a:pPr>
            <a:r>
              <a:rPr lang="en-US" sz="800" b="1" smtClean="0"/>
              <a:t>Biomed Programme.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704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fld id="{2B53D229-02DA-43C0-8AE3-4DD6F9E01F68}" type="slidenum">
              <a:rPr lang="en-US" sz="1200">
                <a:solidFill>
                  <a:srgbClr val="000000"/>
                </a:solidFill>
              </a:rPr>
              <a:pPr algn="r" eaLnBrk="1" hangingPunct="1"/>
              <a:t>8</a:t>
            </a:fld>
            <a:endParaRPr lang="en-US"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Moreover, these trials of aspirin were mainly in people who were not taking statin therapy, which would have reduced both myocardial infarction and ischaemic stroke with little hazard.</a:t>
            </a:r>
          </a:p>
          <a:p>
            <a:pPr eaLnBrk="1" hangingPunct="1">
              <a:spcBef>
                <a:spcPct val="0"/>
              </a:spcBef>
            </a:pPr>
            <a:r>
              <a:rPr lang="en-US" smtClean="0"/>
              <a:t>If the risk of occlusive vascular disease is already approximately halved by statins or other measures, then the further absolute benefit of adding aspirin could well be only about half as large as was suggested by these primary prevention trials, but the main bleeding hazards could well remain. In that case, the benefits and hazards of adding long-term aspirin in people without pre-existing disease might be of approximately similar magnitude.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fontScale="77500" lnSpcReduction="20000"/>
          </a:bodyPr>
          <a:lstStyle/>
          <a:p>
            <a:pPr defTabSz="914400" eaLnBrk="1" fontAlgn="auto" hangingPunct="1">
              <a:spcBef>
                <a:spcPts val="0"/>
              </a:spcBef>
              <a:spcAft>
                <a:spcPts val="0"/>
              </a:spcAft>
              <a:defRPr/>
            </a:pPr>
            <a:endParaRPr lang="en-US" b="1" dirty="0"/>
          </a:p>
          <a:p>
            <a:pPr defTabSz="914400" eaLnBrk="1" fontAlgn="auto" hangingPunct="1">
              <a:spcBef>
                <a:spcPts val="0"/>
              </a:spcBef>
              <a:spcAft>
                <a:spcPts val="0"/>
              </a:spcAft>
              <a:defRPr/>
            </a:pPr>
            <a:r>
              <a:rPr lang="en-US" b="1" dirty="0"/>
              <a:t>These results are largely driven by the Women’s Health Study</a:t>
            </a:r>
          </a:p>
          <a:p>
            <a:pPr defTabSz="914400" eaLnBrk="1" fontAlgn="auto" hangingPunct="1">
              <a:spcBef>
                <a:spcPts val="0"/>
              </a:spcBef>
              <a:spcAft>
                <a:spcPts val="0"/>
              </a:spcAft>
              <a:defRPr/>
            </a:pPr>
            <a:endParaRPr lang="en-US" b="1" dirty="0"/>
          </a:p>
          <a:p>
            <a:pPr defTabSz="914400" eaLnBrk="1" fontAlgn="auto" hangingPunct="1">
              <a:spcBef>
                <a:spcPts val="0"/>
              </a:spcBef>
              <a:spcAft>
                <a:spcPts val="0"/>
              </a:spcAft>
              <a:defRPr/>
            </a:pPr>
            <a:r>
              <a:rPr lang="en-US" b="1" dirty="0"/>
              <a:t>A randomized trial of low-dose aspirin in the primary prevention of cardiovascular disease in women.</a:t>
            </a:r>
          </a:p>
          <a:p>
            <a:pPr defTabSz="914400" eaLnBrk="1" fontAlgn="auto" hangingPunct="1">
              <a:spcBef>
                <a:spcPts val="0"/>
              </a:spcBef>
              <a:spcAft>
                <a:spcPts val="0"/>
              </a:spcAft>
              <a:defRPr/>
            </a:pPr>
            <a:r>
              <a:rPr lang="en-US" dirty="0" err="1">
                <a:hlinkClick r:id="rId3" action="ppaction://hlinkfile"/>
              </a:rPr>
              <a:t>Ridker</a:t>
            </a:r>
            <a:r>
              <a:rPr lang="en-US" dirty="0">
                <a:hlinkClick r:id="rId3" action="ppaction://hlinkfile"/>
              </a:rPr>
              <a:t> PM</a:t>
            </a:r>
            <a:r>
              <a:rPr lang="en-US" dirty="0"/>
              <a:t>, </a:t>
            </a:r>
            <a:r>
              <a:rPr lang="en-US" dirty="0">
                <a:hlinkClick r:id="rId4" action="ppaction://hlinkfile"/>
              </a:rPr>
              <a:t>Cook NR</a:t>
            </a:r>
            <a:r>
              <a:rPr lang="en-US" dirty="0"/>
              <a:t>, </a:t>
            </a:r>
            <a:r>
              <a:rPr lang="en-US" dirty="0">
                <a:hlinkClick r:id="rId5" action="ppaction://hlinkfile"/>
              </a:rPr>
              <a:t>Lee IM</a:t>
            </a:r>
            <a:r>
              <a:rPr lang="en-US" dirty="0"/>
              <a:t>, </a:t>
            </a:r>
            <a:r>
              <a:rPr lang="en-US" dirty="0">
                <a:hlinkClick r:id="rId6" action="ppaction://hlinkfile"/>
              </a:rPr>
              <a:t>Gordon D</a:t>
            </a:r>
            <a:r>
              <a:rPr lang="en-US" dirty="0"/>
              <a:t>, </a:t>
            </a:r>
            <a:r>
              <a:rPr lang="en-US" dirty="0" err="1">
                <a:hlinkClick r:id="rId7" action="ppaction://hlinkfile"/>
              </a:rPr>
              <a:t>Gaziano</a:t>
            </a:r>
            <a:r>
              <a:rPr lang="en-US" dirty="0">
                <a:hlinkClick r:id="rId7" action="ppaction://hlinkfile"/>
              </a:rPr>
              <a:t> JM</a:t>
            </a:r>
            <a:r>
              <a:rPr lang="en-US" dirty="0"/>
              <a:t>, </a:t>
            </a:r>
            <a:r>
              <a:rPr lang="en-US" dirty="0">
                <a:hlinkClick r:id="rId8" action="ppaction://hlinkfile"/>
              </a:rPr>
              <a:t>Manson JE</a:t>
            </a:r>
            <a:r>
              <a:rPr lang="en-US" dirty="0"/>
              <a:t>, </a:t>
            </a:r>
            <a:r>
              <a:rPr lang="en-US" dirty="0" err="1">
                <a:hlinkClick r:id="rId9" action="ppaction://hlinkfile"/>
              </a:rPr>
              <a:t>Hennekens</a:t>
            </a:r>
            <a:r>
              <a:rPr lang="en-US" dirty="0">
                <a:hlinkClick r:id="rId9" action="ppaction://hlinkfile"/>
              </a:rPr>
              <a:t> CH</a:t>
            </a:r>
            <a:r>
              <a:rPr lang="en-US" dirty="0"/>
              <a:t>, </a:t>
            </a:r>
            <a:r>
              <a:rPr lang="en-US" dirty="0" err="1">
                <a:hlinkClick r:id="rId10" action="ppaction://hlinkfile"/>
              </a:rPr>
              <a:t>Buring</a:t>
            </a:r>
            <a:r>
              <a:rPr lang="en-US" dirty="0">
                <a:hlinkClick r:id="rId10" action="ppaction://hlinkfile"/>
              </a:rPr>
              <a:t> JE</a:t>
            </a:r>
            <a:r>
              <a:rPr lang="en-US" dirty="0"/>
              <a:t>.</a:t>
            </a:r>
          </a:p>
          <a:p>
            <a:pPr defTabSz="914400" eaLnBrk="1" fontAlgn="auto" hangingPunct="1">
              <a:spcBef>
                <a:spcPts val="0"/>
              </a:spcBef>
              <a:spcAft>
                <a:spcPts val="0"/>
              </a:spcAft>
              <a:defRPr/>
            </a:pPr>
            <a:r>
              <a:rPr lang="en-US" dirty="0"/>
              <a:t>BACKGROUND: Randomized trials have shown that low-dose aspirin decreases the risk of a first myocardial infarction in men, with little effect on the risk of ischemic stroke. There are few similar data in women. METHODS: We randomly assigned 39,876 initially healthy women 45 years of age or older to receive 100 mg of aspirin on alternate days or placebo and then monitored them for 10 years for a first major cardiovascular event (i.e., nonfatal myocardial infarction, nonfatal stroke, or death from cardiovascular causes). RESULTS: During follow-up, 477 major cardiovascular events were confirmed in the aspirin group, as compared with 522 in the placebo group, for a </a:t>
            </a:r>
            <a:r>
              <a:rPr lang="en-US" dirty="0" err="1"/>
              <a:t>nonsignificant</a:t>
            </a:r>
            <a:r>
              <a:rPr lang="en-US" dirty="0"/>
              <a:t> reduction in risk with aspirin of 9 percent (relative risk, 0.91; 95 percent confidence interval, 0.80 to 1.03; P=0.13). With regard to individual end points, there was a 17 percent reduction in the risk of stroke in the aspirin group, as compared with the placebo group (relative risk, 0.83; 95 percent confidence interval, 0.69 to 0.99; P=0.04), owing to a 24 percent reduction in the risk of ischemic stroke (relative risk, 0.76; 95 percent confidence interval, 0.63 to 0.93; P=0.009) and a </a:t>
            </a:r>
            <a:r>
              <a:rPr lang="en-US" dirty="0" err="1"/>
              <a:t>nonsignificant</a:t>
            </a:r>
            <a:r>
              <a:rPr lang="en-US" dirty="0"/>
              <a:t> increase in the risk of hemorrhagic stroke (relative risk, 1.24; 95 percent confidence interval, 0.82 to 1.87; P=0.31). As compared with placebo, aspirin had no significant effect on the risk of fatal or nonfatal myocardial infarction (relative risk, 1.02; 95 percent confidence interval, 0.84 to 1.25; P=0.83) or death from cardiovascular causes (relative risk, 0.95; 95 percent confidence interval, 0.74 to 1.22; P=0.68). Gastrointestinal bleeding requiring transfusion was more frequent in the aspirin group than in the placebo group (relative risk, 1.40; 95 percent confidence interval, 1.07 to 1.83; P=0.02). Subgroup analyses showed that aspirin significantly reduced the risk of major cardiovascular events, ischemic stroke, and myocardial infarction among women 65 years of age or older. CONCLUSIONS: In this large, primary-prevention trial among women, aspirin lowered the risk of stroke without affecting the risk of myocardial infarction or death from cardiovascular causes, leading to a </a:t>
            </a:r>
            <a:r>
              <a:rPr lang="en-US" dirty="0" err="1"/>
              <a:t>nonsignificant</a:t>
            </a:r>
            <a:r>
              <a:rPr lang="en-US" dirty="0"/>
              <a:t> finding with respect to the primary end point. </a:t>
            </a:r>
          </a:p>
          <a:p>
            <a:pPr defTabSz="914400" eaLnBrk="1" fontAlgn="auto" hangingPunct="1">
              <a:spcBef>
                <a:spcPts val="0"/>
              </a:spcBef>
              <a:spcAft>
                <a:spcPts val="0"/>
              </a:spcAft>
              <a:defRPr/>
            </a:pPr>
            <a:endParaRPr lang="en-US" dirty="0"/>
          </a:p>
        </p:txBody>
      </p:sp>
      <p:sp>
        <p:nvSpPr>
          <p:cNvPr id="12595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BEDE93CF-65A2-4134-BFA4-7EDCB6891958}" type="slidenum">
              <a:rPr lang="en-US" sz="1200">
                <a:solidFill>
                  <a:srgbClr val="000000"/>
                </a:solidFill>
                <a:latin typeface="Calibri" pitchFamily="34" charset="0"/>
              </a:rPr>
              <a:pPr algn="r" defTabSz="914400"/>
              <a:t>14</a:t>
            </a:fld>
            <a:endParaRPr lang="en-US" sz="1200">
              <a:solidFill>
                <a:srgbClr val="000000"/>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eaLnBrk="1" hangingPunct="1">
              <a:spcBef>
                <a:spcPct val="0"/>
              </a:spcBef>
            </a:pPr>
            <a:r>
              <a:rPr lang="en-US" smtClean="0"/>
              <a:t>When stratified by level of BP, Cholesterol or BMI similar risk reductions are noted.  Benefit is not correlated with existence of or degree of risk factor</a:t>
            </a:r>
          </a:p>
        </p:txBody>
      </p:sp>
      <p:sp>
        <p:nvSpPr>
          <p:cNvPr id="12698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763D809F-A6BD-43C4-A755-0D750909F28F}" type="slidenum">
              <a:rPr lang="en-US" sz="1200">
                <a:solidFill>
                  <a:srgbClr val="000000"/>
                </a:solidFill>
                <a:latin typeface="Calibri" pitchFamily="34" charset="0"/>
              </a:rPr>
              <a:pPr algn="r" defTabSz="914400"/>
              <a:t>15</a:t>
            </a:fld>
            <a:endParaRPr lang="en-US" sz="1200">
              <a:solidFill>
                <a:srgbClr val="000000"/>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fontScale="70000" lnSpcReduction="20000"/>
          </a:bodyPr>
          <a:lstStyle/>
          <a:p>
            <a:pPr defTabSz="914400" eaLnBrk="1" fontAlgn="auto" hangingPunct="1">
              <a:spcBef>
                <a:spcPts val="0"/>
              </a:spcBef>
              <a:spcAft>
                <a:spcPts val="0"/>
              </a:spcAft>
              <a:defRPr/>
            </a:pPr>
            <a:r>
              <a:rPr lang="en-US" dirty="0"/>
              <a:t>ASPREE is a </a:t>
            </a:r>
            <a:r>
              <a:rPr lang="en-US" dirty="0" err="1"/>
              <a:t>randomised</a:t>
            </a:r>
            <a:r>
              <a:rPr lang="en-US" dirty="0"/>
              <a:t>, double-blind placebo controlled study</a:t>
            </a:r>
          </a:p>
          <a:p>
            <a:pPr defTabSz="914400" eaLnBrk="1" fontAlgn="auto" hangingPunct="1">
              <a:spcBef>
                <a:spcPts val="0"/>
              </a:spcBef>
              <a:spcAft>
                <a:spcPts val="0"/>
              </a:spcAft>
              <a:defRPr/>
            </a:pPr>
            <a:r>
              <a:rPr lang="en-US" dirty="0"/>
              <a:t>It involves both males and females, 70 years and older</a:t>
            </a:r>
          </a:p>
          <a:p>
            <a:pPr defTabSz="914400" eaLnBrk="1" fontAlgn="auto" hangingPunct="1">
              <a:spcBef>
                <a:spcPts val="0"/>
              </a:spcBef>
              <a:spcAft>
                <a:spcPts val="0"/>
              </a:spcAft>
              <a:defRPr/>
            </a:pPr>
            <a:r>
              <a:rPr lang="en-US" dirty="0"/>
              <a:t>Participants are randomly assigned (or </a:t>
            </a:r>
            <a:r>
              <a:rPr lang="en-US" dirty="0" err="1"/>
              <a:t>randomised</a:t>
            </a:r>
            <a:r>
              <a:rPr lang="en-US" dirty="0"/>
              <a:t>) to take either a low-dose aspirin tablet (100mg) or a placebo tablet (dummy pill) for a period of 5 years</a:t>
            </a:r>
          </a:p>
          <a:p>
            <a:pPr defTabSz="914400" eaLnBrk="1" fontAlgn="auto" hangingPunct="1">
              <a:spcBef>
                <a:spcPts val="0"/>
              </a:spcBef>
              <a:spcAft>
                <a:spcPts val="0"/>
              </a:spcAft>
              <a:defRPr/>
            </a:pPr>
            <a:r>
              <a:rPr lang="en-US" dirty="0"/>
              <a:t>The study will recruit 19,000 healthy participants through regional </a:t>
            </a:r>
            <a:r>
              <a:rPr lang="en-US" dirty="0" err="1"/>
              <a:t>centres</a:t>
            </a:r>
            <a:r>
              <a:rPr lang="en-US" dirty="0"/>
              <a:t> (both in urban and rural locations throughout Australia and the United States)</a:t>
            </a:r>
          </a:p>
          <a:p>
            <a:pPr defTabSz="914400" eaLnBrk="1" fontAlgn="auto" hangingPunct="1">
              <a:spcBef>
                <a:spcPts val="0"/>
              </a:spcBef>
              <a:spcAft>
                <a:spcPts val="0"/>
              </a:spcAft>
              <a:defRPr/>
            </a:pPr>
            <a:endParaRPr lang="en-US" dirty="0"/>
          </a:p>
          <a:p>
            <a:pPr defTabSz="914400" eaLnBrk="1" fontAlgn="auto" hangingPunct="1">
              <a:spcBef>
                <a:spcPts val="0"/>
              </a:spcBef>
              <a:spcAft>
                <a:spcPts val="0"/>
              </a:spcAft>
              <a:defRPr/>
            </a:pPr>
            <a:r>
              <a:rPr lang="en-US" dirty="0"/>
              <a:t>ARRIVE</a:t>
            </a:r>
          </a:p>
          <a:p>
            <a:pPr defTabSz="914400" eaLnBrk="1" fontAlgn="auto" hangingPunct="1">
              <a:spcBef>
                <a:spcPts val="0"/>
              </a:spcBef>
              <a:spcAft>
                <a:spcPts val="0"/>
              </a:spcAft>
              <a:defRPr/>
            </a:pPr>
            <a:r>
              <a:rPr lang="en-US" b="1" dirty="0"/>
              <a:t>Study Design and Primary Endpoint</a:t>
            </a:r>
          </a:p>
          <a:p>
            <a:pPr defTabSz="914400" eaLnBrk="1" fontAlgn="auto" hangingPunct="1">
              <a:spcBef>
                <a:spcPts val="0"/>
              </a:spcBef>
              <a:spcAft>
                <a:spcPts val="0"/>
              </a:spcAft>
              <a:defRPr/>
            </a:pPr>
            <a:r>
              <a:rPr lang="en-US" dirty="0"/>
              <a:t>Randomized, multicenter, double-blind, placebo-controlled, parallel group study.</a:t>
            </a:r>
          </a:p>
          <a:p>
            <a:pPr defTabSz="914400" eaLnBrk="1" fontAlgn="auto" hangingPunct="1">
              <a:spcBef>
                <a:spcPts val="0"/>
              </a:spcBef>
              <a:spcAft>
                <a:spcPts val="0"/>
              </a:spcAft>
              <a:defRPr/>
            </a:pPr>
            <a:r>
              <a:rPr lang="en-US" dirty="0"/>
              <a:t>Will continue until an adequate number of events associated with CVD are observed for analysis. It is estimated that this will take approximately five years of follow up. </a:t>
            </a:r>
          </a:p>
          <a:p>
            <a:pPr defTabSz="914400" eaLnBrk="1" fontAlgn="auto" hangingPunct="1">
              <a:spcBef>
                <a:spcPts val="0"/>
              </a:spcBef>
              <a:spcAft>
                <a:spcPts val="0"/>
              </a:spcAft>
              <a:defRPr/>
            </a:pPr>
            <a:r>
              <a:rPr lang="en-US" dirty="0"/>
              <a:t>Primary endpoint of ARRIVE will be an evaluation of the time to first occurrence of non-fatal myocardial infarction (MI), non-fatal stroke, and CVD death (including both fatal MI and fatal stroke) as a composite endpoint. The use of a composite endpoint comprising cardio- or cerebrovascular death combined with other non-fatal outcomes has become a standard assessment technique in cardiovascular research studies and was recently utilized in the meta-analysis of the six key studies evaluating Aspirin in primary prevention.</a:t>
            </a:r>
          </a:p>
          <a:p>
            <a:pPr defTabSz="914400" eaLnBrk="1" fontAlgn="auto" hangingPunct="1">
              <a:spcBef>
                <a:spcPts val="0"/>
              </a:spcBef>
              <a:spcAft>
                <a:spcPts val="0"/>
              </a:spcAft>
              <a:defRPr/>
            </a:pPr>
            <a:r>
              <a:rPr lang="en-US" b="1" dirty="0"/>
              <a:t>Eligibility Criteria</a:t>
            </a:r>
          </a:p>
          <a:p>
            <a:pPr defTabSz="914400" eaLnBrk="1" fontAlgn="auto" hangingPunct="1">
              <a:spcBef>
                <a:spcPts val="0"/>
              </a:spcBef>
              <a:spcAft>
                <a:spcPts val="0"/>
              </a:spcAft>
              <a:defRPr/>
            </a:pPr>
            <a:r>
              <a:rPr lang="en-US" dirty="0"/>
              <a:t>There are many patients, such as those in the ARRIVE trial, who do not have a history of events associated with CVD or symptomatic disease, but instead have CVD risk profiles sufficiently high enough that they may benefit from treatment with Aspirin. These moderate risk patients may be appropriate candidates for consideration of Aspirin therapy.</a:t>
            </a:r>
          </a:p>
          <a:p>
            <a:pPr defTabSz="914400" eaLnBrk="1" fontAlgn="auto" hangingPunct="1">
              <a:spcBef>
                <a:spcPts val="0"/>
              </a:spcBef>
              <a:spcAft>
                <a:spcPts val="0"/>
              </a:spcAft>
              <a:defRPr/>
            </a:pPr>
            <a:r>
              <a:rPr lang="en-US" b="1" dirty="0"/>
              <a:t>Key inclusion criteria </a:t>
            </a:r>
          </a:p>
          <a:p>
            <a:pPr defTabSz="914400" eaLnBrk="1" fontAlgn="auto" hangingPunct="1">
              <a:spcBef>
                <a:spcPts val="0"/>
              </a:spcBef>
              <a:spcAft>
                <a:spcPts val="0"/>
              </a:spcAft>
              <a:defRPr/>
            </a:pPr>
            <a:r>
              <a:rPr lang="en-US" dirty="0"/>
              <a:t>Men aged 55 years or older with two to four CVD risk factors </a:t>
            </a:r>
          </a:p>
          <a:p>
            <a:pPr defTabSz="914400" eaLnBrk="1" fontAlgn="auto" hangingPunct="1">
              <a:spcBef>
                <a:spcPts val="0"/>
              </a:spcBef>
              <a:spcAft>
                <a:spcPts val="0"/>
              </a:spcAft>
              <a:defRPr/>
            </a:pPr>
            <a:r>
              <a:rPr lang="en-US" dirty="0"/>
              <a:t>Women aged 60 or older with three or more CVD risk factors</a:t>
            </a:r>
          </a:p>
          <a:p>
            <a:pPr defTabSz="914400" eaLnBrk="1" fontAlgn="auto" hangingPunct="1">
              <a:spcBef>
                <a:spcPts val="0"/>
              </a:spcBef>
              <a:spcAft>
                <a:spcPts val="0"/>
              </a:spcAft>
              <a:defRPr/>
            </a:pPr>
            <a:r>
              <a:rPr lang="en-US" dirty="0"/>
              <a:t>CVD risk factors include elevated total and/or LDL cholesterol, low HDL cholesterol, cigarette smoking, elevated blood pressure, current use of medication to treat high blood pressure, and a family history of early CHD.</a:t>
            </a:r>
          </a:p>
          <a:p>
            <a:pPr defTabSz="914400" eaLnBrk="1" fontAlgn="auto" hangingPunct="1">
              <a:spcBef>
                <a:spcPts val="0"/>
              </a:spcBef>
              <a:spcAft>
                <a:spcPts val="0"/>
              </a:spcAft>
              <a:defRPr/>
            </a:pPr>
            <a:r>
              <a:rPr lang="en-US" b="1" dirty="0"/>
              <a:t>Key exclusion criteria</a:t>
            </a:r>
          </a:p>
          <a:p>
            <a:pPr defTabSz="914400" eaLnBrk="1" fontAlgn="auto" hangingPunct="1">
              <a:spcBef>
                <a:spcPts val="0"/>
              </a:spcBef>
              <a:spcAft>
                <a:spcPts val="0"/>
              </a:spcAft>
              <a:defRPr/>
            </a:pPr>
            <a:r>
              <a:rPr lang="en-US" dirty="0"/>
              <a:t>Previous history of MI, stroke, or other significant </a:t>
            </a:r>
            <a:r>
              <a:rPr lang="en-US" dirty="0" err="1"/>
              <a:t>cardiovasular</a:t>
            </a:r>
            <a:r>
              <a:rPr lang="en-US" dirty="0"/>
              <a:t> or cerebrovascular condition are not eligible to participate</a:t>
            </a:r>
          </a:p>
          <a:p>
            <a:pPr defTabSz="914400" eaLnBrk="1" fontAlgn="auto" hangingPunct="1">
              <a:spcBef>
                <a:spcPts val="0"/>
              </a:spcBef>
              <a:spcAft>
                <a:spcPts val="0"/>
              </a:spcAft>
              <a:defRPr/>
            </a:pPr>
            <a:r>
              <a:rPr lang="en-US" dirty="0"/>
              <a:t>Currently on antiplatelet or anticoagulant therapy</a:t>
            </a:r>
          </a:p>
          <a:p>
            <a:pPr defTabSz="914400" eaLnBrk="1" fontAlgn="auto" hangingPunct="1">
              <a:spcBef>
                <a:spcPts val="0"/>
              </a:spcBef>
              <a:spcAft>
                <a:spcPts val="0"/>
              </a:spcAft>
              <a:defRPr/>
            </a:pPr>
            <a:r>
              <a:rPr lang="en-US" dirty="0"/>
              <a:t>Treated Type I or II diabetes</a:t>
            </a:r>
          </a:p>
          <a:p>
            <a:pPr defTabSz="914400" eaLnBrk="1" fontAlgn="auto" hangingPunct="1">
              <a:spcBef>
                <a:spcPts val="0"/>
              </a:spcBef>
              <a:spcAft>
                <a:spcPts val="0"/>
              </a:spcAft>
              <a:defRPr/>
            </a:pPr>
            <a:r>
              <a:rPr lang="en-US" dirty="0"/>
              <a:t>Additional risk factors that place patients at greater than moderate CVD risk</a:t>
            </a:r>
          </a:p>
          <a:p>
            <a:pPr defTabSz="914400" eaLnBrk="1" fontAlgn="auto" hangingPunct="1">
              <a:spcBef>
                <a:spcPts val="0"/>
              </a:spcBef>
              <a:spcAft>
                <a:spcPts val="0"/>
              </a:spcAft>
              <a:defRPr/>
            </a:pPr>
            <a:endParaRPr lang="en-US" dirty="0"/>
          </a:p>
          <a:p>
            <a:pPr defTabSz="914400" eaLnBrk="1" fontAlgn="auto" hangingPunct="1">
              <a:spcBef>
                <a:spcPts val="0"/>
              </a:spcBef>
              <a:spcAft>
                <a:spcPts val="0"/>
              </a:spcAft>
              <a:defRPr/>
            </a:pPr>
            <a:endParaRPr lang="en-US" dirty="0"/>
          </a:p>
        </p:txBody>
      </p:sp>
      <p:sp>
        <p:nvSpPr>
          <p:cNvPr id="12800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3FEFEACA-6203-44F8-8A49-EF967DB2A48B}" type="slidenum">
              <a:rPr lang="en-US" sz="1200">
                <a:solidFill>
                  <a:srgbClr val="000000"/>
                </a:solidFill>
                <a:latin typeface="Calibri" pitchFamily="34" charset="0"/>
              </a:rPr>
              <a:pPr algn="r" defTabSz="914400"/>
              <a:t>20</a:t>
            </a:fld>
            <a:endParaRPr lang="en-US" sz="1200">
              <a:solidFill>
                <a:srgbClr val="000000"/>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4400"/>
            <a:fld id="{0BF9AA38-1F2D-4E34-93E1-ADB61A2DAC7D}" type="slidenum">
              <a:rPr lang="en-US" sz="1200">
                <a:solidFill>
                  <a:srgbClr val="000000"/>
                </a:solidFill>
              </a:rPr>
              <a:pPr algn="r" defTabSz="914400"/>
              <a:t>22</a:t>
            </a:fld>
            <a:endParaRPr lang="en-US" sz="1200">
              <a:solidFill>
                <a:srgbClr val="000000"/>
              </a:solidFill>
            </a:endParaRPr>
          </a:p>
        </p:txBody>
      </p:sp>
      <p:sp>
        <p:nvSpPr>
          <p:cNvPr id="129027" name="Rectangle 2"/>
          <p:cNvSpPr>
            <a:spLocks noGrp="1" noRot="1" noChangeAspect="1" noChangeArrowheads="1" noTextEdit="1"/>
          </p:cNvSpPr>
          <p:nvPr>
            <p:ph type="sldImg"/>
          </p:nvPr>
        </p:nvSpPr>
        <p:spPr bwMode="auto">
          <a:xfrm>
            <a:off x="1192213" y="534988"/>
            <a:ext cx="4473575" cy="3354387"/>
          </a:xfrm>
          <a:noFill/>
          <a:ln>
            <a:solidFill>
              <a:srgbClr val="000000"/>
            </a:solidFill>
            <a:miter lim="800000"/>
            <a:headEnd/>
            <a:tailEnd/>
          </a:ln>
        </p:spPr>
      </p:sp>
      <p:sp>
        <p:nvSpPr>
          <p:cNvPr id="129028" name="Rectangle 3"/>
          <p:cNvSpPr>
            <a:spLocks noGrp="1" noChangeArrowheads="1"/>
          </p:cNvSpPr>
          <p:nvPr>
            <p:ph type="body" idx="1"/>
          </p:nvPr>
        </p:nvSpPr>
        <p:spPr bwMode="auto">
          <a:xfrm>
            <a:off x="950913" y="4089400"/>
            <a:ext cx="5359400" cy="4102100"/>
          </a:xfrm>
          <a:noFill/>
        </p:spPr>
        <p:txBody>
          <a:bodyPr wrap="square" numCol="1" anchor="t" anchorCtr="0" compatLnSpc="1">
            <a:prstTxWarp prst="textNoShape">
              <a:avLst/>
            </a:prstTxWarp>
          </a:bodyPr>
          <a:lstStyle/>
          <a:p>
            <a:pPr marL="285750" lvl="1" indent="-171450" defTabSz="914400" eaLnBrk="1" hangingPunct="1">
              <a:spcBef>
                <a:spcPct val="0"/>
              </a:spcBef>
            </a:pPr>
            <a:r>
              <a:rPr lang="en-US" b="1" smtClean="0"/>
              <a:t>Notes:</a:t>
            </a:r>
          </a:p>
          <a:p>
            <a:pPr marL="285750" lvl="1" indent="-171450" defTabSz="914400" eaLnBrk="1" hangingPunct="1">
              <a:spcBef>
                <a:spcPct val="0"/>
              </a:spcBef>
              <a:buFontTx/>
              <a:buChar char="•"/>
            </a:pPr>
            <a:r>
              <a:rPr lang="en-US" smtClean="0"/>
              <a:t>The CHARISMA (Clopidogrel for High Atherothrombotic Risk and Ischemic Stabilization, Management, and Avoidance) study randomized patients very similar to those in the REACH registry to receive ASA or ASA + clopidogrel. Subjects were followed for a mean duration of 28 months for vascular outcomes.</a:t>
            </a:r>
          </a:p>
          <a:p>
            <a:pPr marL="285750" lvl="1" indent="-171450" defTabSz="914400" eaLnBrk="1" hangingPunct="1">
              <a:spcBef>
                <a:spcPct val="0"/>
              </a:spcBef>
              <a:buFontTx/>
              <a:buChar char="•"/>
            </a:pPr>
            <a:r>
              <a:rPr lang="en-US" smtClean="0"/>
              <a:t>Although the overall population and the multiple risk factor patients did not demonstrate benefit on dual antiplatelet therapy, those with a history of symptomatic coronary disease, cerebral disease or PAD demonstrated a statistically significant benefit with a relative risk reduction of 0.88 (P=0.046) for the combined endpoint of MI, stroke or cardiovascular death.</a:t>
            </a:r>
          </a:p>
          <a:p>
            <a:pPr marL="285750" lvl="1" indent="-171450" defTabSz="914400" eaLnBrk="1" hangingPunct="1">
              <a:spcBef>
                <a:spcPct val="0"/>
              </a:spcBef>
            </a:pPr>
            <a:endParaRPr lang="en-US" b="1" smtClean="0"/>
          </a:p>
          <a:p>
            <a:pPr marL="285750" lvl="1" indent="-171450" defTabSz="914400" eaLnBrk="1" hangingPunct="1">
              <a:spcBef>
                <a:spcPct val="0"/>
              </a:spcBef>
            </a:pPr>
            <a:r>
              <a:rPr lang="en-US" sz="1000" b="1" smtClean="0"/>
              <a:t>	Reference:</a:t>
            </a:r>
          </a:p>
          <a:p>
            <a:pPr marL="285750" lvl="1" indent="-171450" defTabSz="914400" eaLnBrk="1" hangingPunct="1">
              <a:spcBef>
                <a:spcPct val="0"/>
              </a:spcBef>
            </a:pPr>
            <a:r>
              <a:rPr lang="en-US" sz="1000" smtClean="0"/>
              <a:t>	Bhatt DL, Fox KA, Hacke W, et al. Clopidogrel and aspirin versus aspirin alone for the prevention of atherothrombotic events. </a:t>
            </a:r>
            <a:r>
              <a:rPr lang="en-US" sz="1000" i="1" smtClean="0"/>
              <a:t>N Engl J Med</a:t>
            </a:r>
            <a:r>
              <a:rPr lang="en-US" sz="1000" smtClean="0"/>
              <a:t> 2006;354(16):1706-1717.</a:t>
            </a:r>
          </a:p>
          <a:p>
            <a:pPr lvl="2" defTabSz="914400" eaLnBrk="1" hangingPunct="1">
              <a:spcBef>
                <a:spcPct val="0"/>
              </a:spcBef>
            </a:pPr>
            <a:endParaRPr lang="en-US" sz="1000" smtClean="0"/>
          </a:p>
          <a:p>
            <a:pPr defTabSz="914400"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643671B0-3517-44A0-AACC-D0E692115F78}" type="slidenum">
              <a:rPr lang="en-CA">
                <a:solidFill>
                  <a:srgbClr val="000000"/>
                </a:solidFill>
                <a:latin typeface="Arial" pitchFamily="34" charset="0"/>
              </a:rPr>
              <a:pPr eaLnBrk="1" hangingPunct="1"/>
              <a:t>23</a:t>
            </a:fld>
            <a:endParaRPr lang="en-CA">
              <a:solidFill>
                <a:srgbClr val="000000"/>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P:\CCS_PPT\ppt\cover.jpg" TargetMode="External"/><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file:///P:\CCS_PPT\ppt\cover.jpg" TargetMode="External"/><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200400" y="6354763"/>
            <a:ext cx="55626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fontAlgn="base">
              <a:spcBef>
                <a:spcPct val="50000"/>
              </a:spcBef>
              <a:spcAft>
                <a:spcPct val="0"/>
              </a:spcAft>
              <a:defRPr/>
            </a:pPr>
            <a:r>
              <a:rPr lang="en-US" sz="1400" i="1" smtClean="0">
                <a:solidFill>
                  <a:srgbClr val="ABC29A"/>
                </a:solidFill>
                <a:latin typeface="Arial" charset="0"/>
                <a:cs typeface="Arial" charset="0"/>
              </a:rPr>
              <a:t>Leadership. Knowledge. Community.</a:t>
            </a:r>
            <a:endParaRPr lang="en-US" sz="1400" smtClean="0">
              <a:solidFill>
                <a:srgbClr val="ABC29A"/>
              </a:solidFill>
              <a:latin typeface="Times New Roman" pitchFamily="18" charset="0"/>
              <a:cs typeface="Arial" charset="0"/>
            </a:endParaRPr>
          </a:p>
        </p:txBody>
      </p:sp>
      <p:pic>
        <p:nvPicPr>
          <p:cNvPr id="5" name="Picture 6" descr="P:\CCS_PPT\ppt\cover.jp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0" y="1219200"/>
            <a:ext cx="9145588"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1line-tagENG185k.jp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8600" y="304800"/>
            <a:ext cx="429101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8" name="Rectangle 2"/>
          <p:cNvSpPr>
            <a:spLocks noGrp="1" noChangeArrowheads="1"/>
          </p:cNvSpPr>
          <p:nvPr>
            <p:ph type="ctrTitle"/>
          </p:nvPr>
        </p:nvSpPr>
        <p:spPr>
          <a:xfrm>
            <a:off x="1371600" y="3429000"/>
            <a:ext cx="4876800" cy="838200"/>
          </a:xfrm>
        </p:spPr>
        <p:txBody>
          <a:bodyPr anchor="b"/>
          <a:lstStyle>
            <a:lvl1pPr>
              <a:defRPr b="1"/>
            </a:lvl1pPr>
          </a:lstStyle>
          <a:p>
            <a:r>
              <a:rPr lang="en-US" smtClean="0"/>
              <a:t>Click to edit Master title style</a:t>
            </a:r>
            <a:endParaRPr lang="en-US"/>
          </a:p>
        </p:txBody>
      </p:sp>
      <p:sp>
        <p:nvSpPr>
          <p:cNvPr id="65539" name="Rectangle 3"/>
          <p:cNvSpPr>
            <a:spLocks noGrp="1" noChangeArrowheads="1"/>
          </p:cNvSpPr>
          <p:nvPr>
            <p:ph type="subTitle" idx="1"/>
          </p:nvPr>
        </p:nvSpPr>
        <p:spPr>
          <a:xfrm>
            <a:off x="1371600" y="4343400"/>
            <a:ext cx="6400800" cy="1447800"/>
          </a:xfrm>
        </p:spPr>
        <p:txBody>
          <a:bodyPr/>
          <a:lstStyle>
            <a:lvl1pPr marL="0" indent="0">
              <a:buFontTx/>
              <a:buNone/>
              <a:defRPr/>
            </a:lvl1pPr>
          </a:lstStyle>
          <a:p>
            <a:r>
              <a:rPr lang="en-US" smtClean="0"/>
              <a:t>Click to edit Master subtitle style</a:t>
            </a:r>
            <a:endParaRPr lang="en-US"/>
          </a:p>
        </p:txBody>
      </p:sp>
    </p:spTree>
    <p:extLst>
      <p:ext uri="{BB962C8B-B14F-4D97-AF65-F5344CB8AC3E}">
        <p14:creationId xmlns:p14="http://schemas.microsoft.com/office/powerpoint/2010/main" val="3688046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2313"/>
          </a:xfrm>
        </p:spPr>
        <p:txBody>
          <a:body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en-US" dirty="0"/>
          </a:p>
        </p:txBody>
      </p:sp>
      <p:sp>
        <p:nvSpPr>
          <p:cNvPr id="3" name="Content Placeholder 2"/>
          <p:cNvSpPr>
            <a:spLocks noGrp="1"/>
          </p:cNvSpPr>
          <p:nvPr>
            <p:ph idx="1"/>
          </p:nvPr>
        </p:nvSpPr>
        <p:spPr>
          <a:xfrm>
            <a:off x="457200" y="1219200"/>
            <a:ext cx="8229600" cy="4906963"/>
          </a:xfrm>
        </p:spPr>
        <p:txBody>
          <a:bodyPr/>
          <a:lstStyle>
            <a:lvl1pPr>
              <a:buNone/>
              <a:defRPr/>
            </a:lvl1pPr>
            <a:lvl2pPr>
              <a:buFont typeface="Arial"/>
              <a:buChar char="•"/>
              <a:defRPr/>
            </a:lvl2pPr>
            <a:lvl3pPr>
              <a:buFont typeface="Arial"/>
              <a:buChar char="•"/>
              <a:defRPr/>
            </a:lvl3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p:txBody>
      </p:sp>
      <p:sp>
        <p:nvSpPr>
          <p:cNvPr id="5" name="Footer Placeholder 4"/>
          <p:cNvSpPr>
            <a:spLocks noGrp="1"/>
          </p:cNvSpPr>
          <p:nvPr>
            <p:ph type="ftr" sz="quarter" idx="11"/>
          </p:nvPr>
        </p:nvSpPr>
        <p:spPr/>
        <p:txBody>
          <a:bodyPr/>
          <a:lstStyle>
            <a:lvl1pPr algn="l">
              <a:defRPr/>
            </a:lvl1pPr>
          </a:lstStyle>
          <a:p>
            <a:pPr algn="r"/>
            <a:r>
              <a:rPr lang="en-US" smtClean="0">
                <a:solidFill>
                  <a:srgbClr val="414141"/>
                </a:solidFill>
              </a:rPr>
              <a:t>© 2011 - TIGC</a:t>
            </a:r>
            <a:endParaRPr lang="en-US" dirty="0">
              <a:solidFill>
                <a:srgbClr val="414141"/>
              </a:solidFill>
            </a:endParaRPr>
          </a:p>
        </p:txBody>
      </p:sp>
      <p:sp>
        <p:nvSpPr>
          <p:cNvPr id="6" name="Slide Number Placeholder 5"/>
          <p:cNvSpPr>
            <a:spLocks noGrp="1"/>
          </p:cNvSpPr>
          <p:nvPr>
            <p:ph type="sldNum" sz="quarter" idx="12"/>
          </p:nvPr>
        </p:nvSpPr>
        <p:spPr>
          <a:xfrm>
            <a:off x="454639" y="6247498"/>
            <a:ext cx="495259" cy="365125"/>
          </a:xfrm>
        </p:spPr>
        <p:txBody>
          <a:bodyPr/>
          <a:lstStyle/>
          <a:p>
            <a:fld id="{2B0536CB-B9BC-0141-A44C-3ECCDEF4FB07}" type="slidenum">
              <a:rPr lang="en-US" smtClean="0">
                <a:solidFill>
                  <a:srgbClr val="414141"/>
                </a:solidFill>
              </a:rPr>
              <a:pPr/>
              <a:t>‹#›</a:t>
            </a:fld>
            <a:endParaRPr lang="en-US" dirty="0">
              <a:solidFill>
                <a:srgbClr val="414141"/>
              </a:solidFill>
            </a:endParaRPr>
          </a:p>
        </p:txBody>
      </p:sp>
      <p:cxnSp>
        <p:nvCxnSpPr>
          <p:cNvPr id="9" name="Straight Connector 8"/>
          <p:cNvCxnSpPr/>
          <p:nvPr userDrawn="1"/>
        </p:nvCxnSpPr>
        <p:spPr>
          <a:xfrm rot="10800000">
            <a:off x="2" y="6231666"/>
            <a:ext cx="7701068" cy="1588"/>
          </a:xfrm>
          <a:prstGeom prst="line">
            <a:avLst/>
          </a:prstGeom>
          <a:ln w="12700" cap="flat" cmpd="sng" algn="ctr">
            <a:solidFill>
              <a:schemeClr val="accent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4" name="Picture 23" descr="tigclogo300-2.gif"/>
          <p:cNvPicPr>
            <a:picLocks noChangeAspect="1"/>
          </p:cNvPicPr>
          <p:nvPr userDrawn="1"/>
        </p:nvPicPr>
        <p:blipFill>
          <a:blip r:embed="rId2" cstate="print"/>
          <a:stretch>
            <a:fillRect/>
          </a:stretch>
        </p:blipFill>
        <p:spPr>
          <a:xfrm>
            <a:off x="7896444" y="5859018"/>
            <a:ext cx="790356" cy="748474"/>
          </a:xfrm>
          <a:prstGeom prst="rect">
            <a:avLst/>
          </a:prstGeom>
        </p:spPr>
      </p:pic>
    </p:spTree>
    <p:extLst>
      <p:ext uri="{BB962C8B-B14F-4D97-AF65-F5344CB8AC3E}">
        <p14:creationId xmlns:p14="http://schemas.microsoft.com/office/powerpoint/2010/main" val="258780090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bg1"/>
        </a:solidFill>
        <a:effectLst/>
      </p:bgPr>
    </p:bg>
    <p:spTree>
      <p:nvGrpSpPr>
        <p:cNvPr id="1" name=""/>
        <p:cNvGrpSpPr/>
        <p:nvPr/>
      </p:nvGrpSpPr>
      <p:grpSpPr>
        <a:xfrm>
          <a:off x="0" y="0"/>
          <a:ext cx="0" cy="0"/>
          <a:chOff x="0" y="0"/>
          <a:chExt cx="0" cy="0"/>
        </a:xfrm>
      </p:grpSpPr>
      <p:pic>
        <p:nvPicPr>
          <p:cNvPr id="1026" name="Picture 2" descr="C:\Users\Manon\Desktop\Picture1.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274638"/>
            <a:ext cx="8229600" cy="702313"/>
          </a:xfrm>
        </p:spPr>
        <p:txBody>
          <a:body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en-US" dirty="0"/>
          </a:p>
        </p:txBody>
      </p:sp>
      <p:sp>
        <p:nvSpPr>
          <p:cNvPr id="3" name="Content Placeholder 2"/>
          <p:cNvSpPr>
            <a:spLocks noGrp="1"/>
          </p:cNvSpPr>
          <p:nvPr>
            <p:ph idx="1"/>
          </p:nvPr>
        </p:nvSpPr>
        <p:spPr>
          <a:xfrm>
            <a:off x="457200" y="1219200"/>
            <a:ext cx="8229600" cy="4906963"/>
          </a:xfrm>
        </p:spPr>
        <p:txBody>
          <a:bodyPr/>
          <a:lstStyle>
            <a:lvl1pPr>
              <a:buNone/>
              <a:defRPr/>
            </a:lvl1pPr>
            <a:lvl2pPr>
              <a:buFont typeface="Arial"/>
              <a:buChar char="•"/>
              <a:defRPr/>
            </a:lvl2pPr>
            <a:lvl3pPr>
              <a:buFont typeface="Arial"/>
              <a:buChar char="•"/>
              <a:defRPr/>
            </a:lvl3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p:txBody>
      </p:sp>
      <p:sp>
        <p:nvSpPr>
          <p:cNvPr id="5" name="Footer Placeholder 4"/>
          <p:cNvSpPr>
            <a:spLocks noGrp="1"/>
          </p:cNvSpPr>
          <p:nvPr>
            <p:ph type="ftr" sz="quarter" idx="11"/>
          </p:nvPr>
        </p:nvSpPr>
        <p:spPr/>
        <p:txBody>
          <a:bodyPr/>
          <a:lstStyle>
            <a:lvl1pPr algn="l">
              <a:defRPr/>
            </a:lvl1pPr>
          </a:lstStyle>
          <a:p>
            <a:pPr algn="r"/>
            <a:r>
              <a:rPr lang="en-US" smtClean="0">
                <a:solidFill>
                  <a:srgbClr val="414141"/>
                </a:solidFill>
              </a:rPr>
              <a:t>© 2011 - TIGC</a:t>
            </a:r>
            <a:endParaRPr lang="en-US" dirty="0">
              <a:solidFill>
                <a:srgbClr val="414141"/>
              </a:solidFill>
            </a:endParaRPr>
          </a:p>
        </p:txBody>
      </p:sp>
      <p:sp>
        <p:nvSpPr>
          <p:cNvPr id="6" name="Slide Number Placeholder 5"/>
          <p:cNvSpPr>
            <a:spLocks noGrp="1"/>
          </p:cNvSpPr>
          <p:nvPr>
            <p:ph type="sldNum" sz="quarter" idx="12"/>
          </p:nvPr>
        </p:nvSpPr>
        <p:spPr>
          <a:xfrm>
            <a:off x="454639" y="6247498"/>
            <a:ext cx="495259" cy="365125"/>
          </a:xfrm>
        </p:spPr>
        <p:txBody>
          <a:bodyPr/>
          <a:lstStyle/>
          <a:p>
            <a:fld id="{2B0536CB-B9BC-0141-A44C-3ECCDEF4FB07}" type="slidenum">
              <a:rPr lang="en-US" smtClean="0">
                <a:solidFill>
                  <a:srgbClr val="414141"/>
                </a:solidFill>
              </a:rPr>
              <a:pPr/>
              <a:t>‹#›</a:t>
            </a:fld>
            <a:endParaRPr lang="en-US" dirty="0">
              <a:solidFill>
                <a:srgbClr val="414141"/>
              </a:solidFill>
            </a:endParaRPr>
          </a:p>
        </p:txBody>
      </p:sp>
      <p:cxnSp>
        <p:nvCxnSpPr>
          <p:cNvPr id="9" name="Straight Connector 8"/>
          <p:cNvCxnSpPr/>
          <p:nvPr userDrawn="1"/>
        </p:nvCxnSpPr>
        <p:spPr>
          <a:xfrm rot="10800000">
            <a:off x="2" y="6231666"/>
            <a:ext cx="7701068" cy="1588"/>
          </a:xfrm>
          <a:prstGeom prst="line">
            <a:avLst/>
          </a:prstGeom>
          <a:ln w="12700" cap="flat" cmpd="sng" algn="ctr">
            <a:solidFill>
              <a:schemeClr val="accent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4" name="Picture 23" descr="tigclogo300-2.gif"/>
          <p:cNvPicPr>
            <a:picLocks noChangeAspect="1"/>
          </p:cNvPicPr>
          <p:nvPr userDrawn="1"/>
        </p:nvPicPr>
        <p:blipFill>
          <a:blip r:embed="rId3" cstate="print"/>
          <a:stretch>
            <a:fillRect/>
          </a:stretch>
        </p:blipFill>
        <p:spPr>
          <a:xfrm>
            <a:off x="7896444" y="5859018"/>
            <a:ext cx="790356" cy="748474"/>
          </a:xfrm>
          <a:prstGeom prst="rect">
            <a:avLst/>
          </a:prstGeom>
        </p:spPr>
      </p:pic>
    </p:spTree>
    <p:extLst>
      <p:ext uri="{BB962C8B-B14F-4D97-AF65-F5344CB8AC3E}">
        <p14:creationId xmlns:p14="http://schemas.microsoft.com/office/powerpoint/2010/main" val="49958146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29600" cy="702313"/>
          </a:xfrm>
        </p:spPr>
        <p:txBody>
          <a:body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en-US" dirty="0"/>
          </a:p>
        </p:txBody>
      </p:sp>
      <p:sp>
        <p:nvSpPr>
          <p:cNvPr id="3" name="Content Placeholder 2"/>
          <p:cNvSpPr>
            <a:spLocks noGrp="1"/>
          </p:cNvSpPr>
          <p:nvPr>
            <p:ph idx="1"/>
          </p:nvPr>
        </p:nvSpPr>
        <p:spPr>
          <a:xfrm>
            <a:off x="1251856" y="1219200"/>
            <a:ext cx="7434943" cy="4906963"/>
          </a:xfrm>
        </p:spPr>
        <p:txBody>
          <a:bodyPr/>
          <a:lstStyle>
            <a:lvl1pPr>
              <a:buNone/>
              <a:defRPr/>
            </a:lvl1pPr>
            <a:lvl2pPr>
              <a:buFont typeface="Arial"/>
              <a:buChar char="•"/>
              <a:defRPr/>
            </a:lvl2pPr>
            <a:lvl3pPr>
              <a:buFont typeface="Arial"/>
              <a:buChar char="•"/>
              <a:defRPr/>
            </a:lvl3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p:txBody>
      </p:sp>
      <p:sp>
        <p:nvSpPr>
          <p:cNvPr id="5" name="Footer Placeholder 4"/>
          <p:cNvSpPr>
            <a:spLocks noGrp="1"/>
          </p:cNvSpPr>
          <p:nvPr>
            <p:ph type="ftr" sz="quarter" idx="11"/>
          </p:nvPr>
        </p:nvSpPr>
        <p:spPr/>
        <p:txBody>
          <a:bodyPr/>
          <a:lstStyle>
            <a:lvl1pPr algn="l">
              <a:defRPr/>
            </a:lvl1pPr>
          </a:lstStyle>
          <a:p>
            <a:pPr algn="r"/>
            <a:r>
              <a:rPr lang="en-US" smtClean="0">
                <a:solidFill>
                  <a:srgbClr val="414141"/>
                </a:solidFill>
              </a:rPr>
              <a:t>© 2011 - TIGC</a:t>
            </a:r>
            <a:endParaRPr lang="en-US" dirty="0">
              <a:solidFill>
                <a:srgbClr val="414141"/>
              </a:solidFill>
            </a:endParaRPr>
          </a:p>
        </p:txBody>
      </p:sp>
      <p:sp>
        <p:nvSpPr>
          <p:cNvPr id="6" name="Slide Number Placeholder 5"/>
          <p:cNvSpPr>
            <a:spLocks noGrp="1"/>
          </p:cNvSpPr>
          <p:nvPr>
            <p:ph type="sldNum" sz="quarter" idx="12"/>
          </p:nvPr>
        </p:nvSpPr>
        <p:spPr>
          <a:xfrm>
            <a:off x="454639" y="6247498"/>
            <a:ext cx="495259" cy="365125"/>
          </a:xfrm>
        </p:spPr>
        <p:txBody>
          <a:bodyPr/>
          <a:lstStyle/>
          <a:p>
            <a:fld id="{2B0536CB-B9BC-0141-A44C-3ECCDEF4FB07}" type="slidenum">
              <a:rPr lang="en-US" smtClean="0">
                <a:solidFill>
                  <a:srgbClr val="414141"/>
                </a:solidFill>
              </a:rPr>
              <a:pPr/>
              <a:t>‹#›</a:t>
            </a:fld>
            <a:endParaRPr lang="en-US" dirty="0">
              <a:solidFill>
                <a:srgbClr val="414141"/>
              </a:solidFill>
            </a:endParaRPr>
          </a:p>
        </p:txBody>
      </p:sp>
      <p:cxnSp>
        <p:nvCxnSpPr>
          <p:cNvPr id="8" name="Straight Connector 7"/>
          <p:cNvCxnSpPr/>
          <p:nvPr userDrawn="1"/>
        </p:nvCxnSpPr>
        <p:spPr>
          <a:xfrm rot="5400000">
            <a:off x="-1665005" y="4050790"/>
            <a:ext cx="5614420" cy="1588"/>
          </a:xfrm>
          <a:prstGeom prst="line">
            <a:avLst/>
          </a:prstGeom>
          <a:ln w="12700" cap="flat" cmpd="sng" algn="ctr">
            <a:solidFill>
              <a:schemeClr val="accent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Content Placeholder 2"/>
          <p:cNvSpPr>
            <a:spLocks noGrp="1"/>
          </p:cNvSpPr>
          <p:nvPr>
            <p:ph idx="13"/>
          </p:nvPr>
        </p:nvSpPr>
        <p:spPr>
          <a:xfrm>
            <a:off x="457201" y="1219200"/>
            <a:ext cx="675139" cy="4906963"/>
          </a:xfrm>
        </p:spPr>
        <p:txBody>
          <a:bodyPr/>
          <a:lstStyle>
            <a:lvl1pPr algn="r">
              <a:buNone/>
              <a:defRPr/>
            </a:lvl1pPr>
            <a:lvl2pPr algn="r">
              <a:buFont typeface="Arial"/>
              <a:buChar char="•"/>
              <a:defRPr/>
            </a:lvl2pPr>
            <a:lvl3pPr algn="r">
              <a:buFont typeface="Arial"/>
              <a:buChar char="•"/>
              <a:defRPr/>
            </a:lvl3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p:txBody>
      </p:sp>
      <p:pic>
        <p:nvPicPr>
          <p:cNvPr id="13" name="Picture 12" descr="tigclogo300-2.gif"/>
          <p:cNvPicPr>
            <a:picLocks noChangeAspect="1"/>
          </p:cNvPicPr>
          <p:nvPr userDrawn="1"/>
        </p:nvPicPr>
        <p:blipFill>
          <a:blip r:embed="rId2" cstate="print"/>
          <a:stretch>
            <a:fillRect/>
          </a:stretch>
        </p:blipFill>
        <p:spPr>
          <a:xfrm>
            <a:off x="7896444" y="5859018"/>
            <a:ext cx="790356" cy="748474"/>
          </a:xfrm>
          <a:prstGeom prst="rect">
            <a:avLst/>
          </a:prstGeom>
        </p:spPr>
      </p:pic>
    </p:spTree>
    <p:extLst>
      <p:ext uri="{BB962C8B-B14F-4D97-AF65-F5344CB8AC3E}">
        <p14:creationId xmlns:p14="http://schemas.microsoft.com/office/powerpoint/2010/main" val="7414897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676501"/>
          </a:xfrm>
        </p:spPr>
        <p:txBody>
          <a:bodyPr anchor="b">
            <a:normAutofit/>
          </a:bodyPr>
          <a:lstStyle>
            <a:lvl1pPr marL="0" indent="0">
              <a:buNone/>
              <a:defRPr sz="2400">
                <a:solidFill>
                  <a:srgbClr val="41414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p:txBody>
      </p:sp>
      <p:sp>
        <p:nvSpPr>
          <p:cNvPr id="5" name="Footer Placeholder 4"/>
          <p:cNvSpPr>
            <a:spLocks noGrp="1"/>
          </p:cNvSpPr>
          <p:nvPr>
            <p:ph type="ftr" sz="quarter" idx="11"/>
          </p:nvPr>
        </p:nvSpPr>
        <p:spPr/>
        <p:txBody>
          <a:bodyPr/>
          <a:lstStyle/>
          <a:p>
            <a:r>
              <a:rPr lang="en-US" smtClean="0">
                <a:solidFill>
                  <a:srgbClr val="414141"/>
                </a:solidFill>
              </a:rPr>
              <a:t>© 2011 - TIGC</a:t>
            </a:r>
            <a:endParaRPr lang="en-US">
              <a:solidFill>
                <a:srgbClr val="414141"/>
              </a:solidFill>
            </a:endParaRPr>
          </a:p>
        </p:txBody>
      </p:sp>
      <p:sp>
        <p:nvSpPr>
          <p:cNvPr id="6" name="Slide Number Placeholder 5"/>
          <p:cNvSpPr>
            <a:spLocks noGrp="1"/>
          </p:cNvSpPr>
          <p:nvPr>
            <p:ph type="sldNum" sz="quarter" idx="12"/>
          </p:nvPr>
        </p:nvSpPr>
        <p:spPr>
          <a:xfrm>
            <a:off x="457200" y="6242376"/>
            <a:ext cx="389429" cy="365125"/>
          </a:xfrm>
        </p:spPr>
        <p:txBody>
          <a:bodyPr/>
          <a:lstStyle/>
          <a:p>
            <a:fld id="{2B0536CB-B9BC-0141-A44C-3ECCDEF4FB07}" type="slidenum">
              <a:rPr lang="en-US" smtClean="0">
                <a:solidFill>
                  <a:srgbClr val="414141"/>
                </a:solidFill>
              </a:rPr>
              <a:pPr/>
              <a:t>‹#›</a:t>
            </a:fld>
            <a:endParaRPr lang="en-US" dirty="0">
              <a:solidFill>
                <a:srgbClr val="414141"/>
              </a:solidFill>
            </a:endParaRPr>
          </a:p>
        </p:txBody>
      </p:sp>
      <p:sp>
        <p:nvSpPr>
          <p:cNvPr id="8" name="Rectangle 7"/>
          <p:cNvSpPr/>
          <p:nvPr userDrawn="1"/>
        </p:nvSpPr>
        <p:spPr>
          <a:xfrm>
            <a:off x="0" y="2204400"/>
            <a:ext cx="9144000" cy="7023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C86400"/>
              </a:solidFill>
            </a:endParaRPr>
          </a:p>
        </p:txBody>
      </p:sp>
      <p:sp>
        <p:nvSpPr>
          <p:cNvPr id="7" name="Title 1"/>
          <p:cNvSpPr>
            <a:spLocks noGrp="1"/>
          </p:cNvSpPr>
          <p:nvPr>
            <p:ph type="title"/>
          </p:nvPr>
        </p:nvSpPr>
        <p:spPr>
          <a:xfrm>
            <a:off x="722313" y="2204400"/>
            <a:ext cx="8229600" cy="702313"/>
          </a:xfrm>
        </p:spPr>
        <p:txBody>
          <a:bodyPr/>
          <a:lstStyle>
            <a:lvl1pPr>
              <a:defRPr>
                <a:solidFill>
                  <a:schemeClr val="bg1"/>
                </a:solidFill>
              </a:defRPr>
            </a:lvl1p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en-US" dirty="0"/>
          </a:p>
        </p:txBody>
      </p:sp>
      <p:cxnSp>
        <p:nvCxnSpPr>
          <p:cNvPr id="10" name="Straight Connector 9"/>
          <p:cNvCxnSpPr/>
          <p:nvPr userDrawn="1"/>
        </p:nvCxnSpPr>
        <p:spPr>
          <a:xfrm rot="10800000">
            <a:off x="2" y="6231666"/>
            <a:ext cx="7701068" cy="1588"/>
          </a:xfrm>
          <a:prstGeom prst="line">
            <a:avLst/>
          </a:prstGeom>
          <a:ln w="12700" cap="flat" cmpd="sng" algn="ctr">
            <a:solidFill>
              <a:schemeClr val="accent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Picture 11" descr="tigclogo300-2.gif"/>
          <p:cNvPicPr>
            <a:picLocks noChangeAspect="1"/>
          </p:cNvPicPr>
          <p:nvPr userDrawn="1"/>
        </p:nvPicPr>
        <p:blipFill>
          <a:blip r:embed="rId2" cstate="print"/>
          <a:stretch>
            <a:fillRect/>
          </a:stretch>
        </p:blipFill>
        <p:spPr>
          <a:xfrm>
            <a:off x="7896444" y="5859018"/>
            <a:ext cx="790356" cy="748474"/>
          </a:xfrm>
          <a:prstGeom prst="rect">
            <a:avLst/>
          </a:prstGeom>
        </p:spPr>
      </p:pic>
    </p:spTree>
    <p:extLst>
      <p:ext uri="{BB962C8B-B14F-4D97-AF65-F5344CB8AC3E}">
        <p14:creationId xmlns:p14="http://schemas.microsoft.com/office/powerpoint/2010/main" val="1221746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7315200" cy="685800"/>
          </a:xfrm>
        </p:spPr>
        <p:txBody>
          <a:bodyPr/>
          <a:lstStyle/>
          <a:p>
            <a:r>
              <a:rPr lang="en-US" smtClean="0"/>
              <a:t>Click to edit Master title style</a:t>
            </a:r>
            <a:endParaRPr lang="en-CA"/>
          </a:p>
        </p:txBody>
      </p:sp>
      <p:sp>
        <p:nvSpPr>
          <p:cNvPr id="3" name="ClipArt Placeholder 2"/>
          <p:cNvSpPr>
            <a:spLocks noGrp="1"/>
          </p:cNvSpPr>
          <p:nvPr>
            <p:ph type="clipArt" sz="half" idx="1"/>
          </p:nvPr>
        </p:nvSpPr>
        <p:spPr>
          <a:xfrm>
            <a:off x="762000" y="2286000"/>
            <a:ext cx="3238500" cy="3048000"/>
          </a:xfrm>
        </p:spPr>
        <p:txBody>
          <a:bodyPr/>
          <a:lstStyle/>
          <a:p>
            <a:pPr lvl="0"/>
            <a:endParaRPr lang="en-CA" noProof="0" dirty="0"/>
          </a:p>
        </p:txBody>
      </p:sp>
      <p:sp>
        <p:nvSpPr>
          <p:cNvPr id="4" name="Text Placeholder 3"/>
          <p:cNvSpPr>
            <a:spLocks noGrp="1"/>
          </p:cNvSpPr>
          <p:nvPr>
            <p:ph type="body" sz="half" idx="2"/>
          </p:nvPr>
        </p:nvSpPr>
        <p:spPr>
          <a:xfrm>
            <a:off x="4152900" y="2286000"/>
            <a:ext cx="32385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586315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smtClean="0"/>
            </a:lvl1pPr>
          </a:lstStyle>
          <a:p>
            <a:pPr>
              <a:defRPr/>
            </a:pPr>
            <a:r>
              <a:rPr lang="en-US">
                <a:solidFill>
                  <a:srgbClr val="414141"/>
                </a:solidFill>
              </a:rPr>
              <a:t>TIGC 2005</a:t>
            </a:r>
          </a:p>
        </p:txBody>
      </p:sp>
      <p:cxnSp>
        <p:nvCxnSpPr>
          <p:cNvPr id="3" name="Straight Connector 2"/>
          <p:cNvCxnSpPr/>
          <p:nvPr userDrawn="1"/>
        </p:nvCxnSpPr>
        <p:spPr>
          <a:xfrm rot="10800000">
            <a:off x="2" y="6231666"/>
            <a:ext cx="7701068" cy="1588"/>
          </a:xfrm>
          <a:prstGeom prst="line">
            <a:avLst/>
          </a:prstGeom>
          <a:ln w="12700" cap="flat" cmpd="sng" algn="ctr">
            <a:solidFill>
              <a:schemeClr val="accent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4" name="Picture 3" descr="tigclogo300-2.gif"/>
          <p:cNvPicPr>
            <a:picLocks noChangeAspect="1"/>
          </p:cNvPicPr>
          <p:nvPr userDrawn="1"/>
        </p:nvPicPr>
        <p:blipFill>
          <a:blip r:embed="rId2" cstate="print"/>
          <a:stretch>
            <a:fillRect/>
          </a:stretch>
        </p:blipFill>
        <p:spPr>
          <a:xfrm>
            <a:off x="7896444" y="5859018"/>
            <a:ext cx="790356" cy="748474"/>
          </a:xfrm>
          <a:prstGeom prst="rect">
            <a:avLst/>
          </a:prstGeom>
        </p:spPr>
      </p:pic>
    </p:spTree>
    <p:extLst>
      <p:ext uri="{BB962C8B-B14F-4D97-AF65-F5344CB8AC3E}">
        <p14:creationId xmlns:p14="http://schemas.microsoft.com/office/powerpoint/2010/main" val="296292043"/>
      </p:ext>
    </p:extLst>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p>
        </p:txBody>
      </p:sp>
      <p:sp>
        <p:nvSpPr>
          <p:cNvPr id="3" name="Footer Placeholder 2"/>
          <p:cNvSpPr>
            <a:spLocks noGrp="1"/>
          </p:cNvSpPr>
          <p:nvPr>
            <p:ph type="ftr" sz="quarter" idx="10"/>
          </p:nvPr>
        </p:nvSpPr>
        <p:spPr/>
        <p:txBody>
          <a:bodyPr/>
          <a:lstStyle>
            <a:lvl1pPr>
              <a:defRPr smtClean="0"/>
            </a:lvl1pPr>
          </a:lstStyle>
          <a:p>
            <a:pPr>
              <a:defRPr/>
            </a:pPr>
            <a:r>
              <a:rPr lang="en-US">
                <a:solidFill>
                  <a:srgbClr val="414141"/>
                </a:solidFill>
              </a:rPr>
              <a:t>TIGC 2005</a:t>
            </a:r>
          </a:p>
        </p:txBody>
      </p:sp>
    </p:spTree>
    <p:extLst>
      <p:ext uri="{BB962C8B-B14F-4D97-AF65-F5344CB8AC3E}">
        <p14:creationId xmlns:p14="http://schemas.microsoft.com/office/powerpoint/2010/main" val="2005218005"/>
      </p:ext>
    </p:extLst>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p>
        </p:txBody>
      </p:sp>
      <p:sp>
        <p:nvSpPr>
          <p:cNvPr id="3" name="Content Placeholder 2"/>
          <p:cNvSpPr>
            <a:spLocks noGrp="1"/>
          </p:cNvSpPr>
          <p:nvPr>
            <p:ph sz="half" idx="1"/>
          </p:nvPr>
        </p:nvSpPr>
        <p:spPr>
          <a:xfrm>
            <a:off x="152400" y="990600"/>
            <a:ext cx="43434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4" name="Content Placeholder 3"/>
          <p:cNvSpPr>
            <a:spLocks noGrp="1"/>
          </p:cNvSpPr>
          <p:nvPr>
            <p:ph sz="half" idx="2"/>
          </p:nvPr>
        </p:nvSpPr>
        <p:spPr>
          <a:xfrm>
            <a:off x="4648200" y="990600"/>
            <a:ext cx="43434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5" name="Footer Placeholder 4"/>
          <p:cNvSpPr>
            <a:spLocks noGrp="1"/>
          </p:cNvSpPr>
          <p:nvPr>
            <p:ph type="ftr" sz="quarter" idx="10"/>
          </p:nvPr>
        </p:nvSpPr>
        <p:spPr/>
        <p:txBody>
          <a:bodyPr/>
          <a:lstStyle>
            <a:lvl1pPr>
              <a:defRPr smtClean="0"/>
            </a:lvl1pPr>
          </a:lstStyle>
          <a:p>
            <a:pPr>
              <a:defRPr/>
            </a:pPr>
            <a:r>
              <a:rPr lang="en-US">
                <a:solidFill>
                  <a:srgbClr val="414141"/>
                </a:solidFill>
              </a:rPr>
              <a:t>TIGC 2005</a:t>
            </a:r>
          </a:p>
        </p:txBody>
      </p:sp>
    </p:spTree>
    <p:extLst>
      <p:ext uri="{BB962C8B-B14F-4D97-AF65-F5344CB8AC3E}">
        <p14:creationId xmlns:p14="http://schemas.microsoft.com/office/powerpoint/2010/main" val="1567287574"/>
      </p:ext>
    </p:extLst>
  </p:cSld>
  <p:clrMapOvr>
    <a:masterClrMapping/>
  </p:clrMapOvr>
  <p:transition>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81000" y="1981200"/>
            <a:ext cx="8382000" cy="4114800"/>
          </a:xfrm>
          <a:prstGeom prst="rect">
            <a:avLst/>
          </a:prstGeom>
        </p:spPr>
        <p:txBody>
          <a:bodyPr/>
          <a:lstStyle/>
          <a:p>
            <a:pPr lvl="0"/>
            <a:endParaRPr lang="en-US" noProof="0" smtClean="0"/>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fontAlgn="auto">
              <a:spcBef>
                <a:spcPts val="0"/>
              </a:spcBef>
              <a:spcAft>
                <a:spcPts val="0"/>
              </a:spcAft>
              <a:defRPr>
                <a:latin typeface="+mn-lt"/>
              </a:defRPr>
            </a:lvl1pPr>
          </a:lstStyle>
          <a:p>
            <a:pPr>
              <a:defRPr/>
            </a:pPr>
            <a:endParaRPr lang="en-GB">
              <a:solidFill>
                <a:prstClr val="black"/>
              </a:solidFill>
            </a:endParaRPr>
          </a:p>
        </p:txBody>
      </p:sp>
    </p:spTree>
    <p:extLst>
      <p:ext uri="{BB962C8B-B14F-4D97-AF65-F5344CB8AC3E}">
        <p14:creationId xmlns:p14="http://schemas.microsoft.com/office/powerpoint/2010/main" val="886259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Rectangle 3"/>
          <p:cNvSpPr/>
          <p:nvPr userDrawn="1"/>
        </p:nvSpPr>
        <p:spPr>
          <a:xfrm>
            <a:off x="0" y="2205038"/>
            <a:ext cx="9144000" cy="70167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C86400"/>
              </a:solidFill>
            </a:endParaRPr>
          </a:p>
        </p:txBody>
      </p:sp>
      <p:cxnSp>
        <p:nvCxnSpPr>
          <p:cNvPr id="5" name="Straight Connector 4"/>
          <p:cNvCxnSpPr/>
          <p:nvPr userDrawn="1"/>
        </p:nvCxnSpPr>
        <p:spPr>
          <a:xfrm rot="10800000">
            <a:off x="0" y="6230938"/>
            <a:ext cx="7700963" cy="1587"/>
          </a:xfrm>
          <a:prstGeom prst="line">
            <a:avLst/>
          </a:prstGeom>
          <a:ln w="12700" cap="flat" cmpd="sng" algn="ctr">
            <a:solidFill>
              <a:schemeClr val="accent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Picture 7" descr="tigclogo300-2.gif"/>
          <p:cNvPicPr>
            <a:picLocks noChangeAspect="1"/>
          </p:cNvPicPr>
          <p:nvPr userDrawn="1"/>
        </p:nvPicPr>
        <p:blipFill>
          <a:blip r:embed="rId2" cstate="print"/>
          <a:srcRect/>
          <a:stretch>
            <a:fillRect/>
          </a:stretch>
        </p:blipFill>
        <p:spPr bwMode="auto">
          <a:xfrm>
            <a:off x="7896225" y="5859463"/>
            <a:ext cx="790575" cy="747712"/>
          </a:xfrm>
          <a:prstGeom prst="rect">
            <a:avLst/>
          </a:prstGeom>
          <a:noFill/>
          <a:ln w="9525">
            <a:noFill/>
            <a:miter lim="800000"/>
            <a:headEnd/>
            <a:tailEnd/>
          </a:ln>
        </p:spPr>
      </p:pic>
      <p:sp>
        <p:nvSpPr>
          <p:cNvPr id="3" name="Text Placeholder 2"/>
          <p:cNvSpPr>
            <a:spLocks noGrp="1"/>
          </p:cNvSpPr>
          <p:nvPr>
            <p:ph type="body" idx="1"/>
          </p:nvPr>
        </p:nvSpPr>
        <p:spPr>
          <a:xfrm>
            <a:off x="722313" y="2906713"/>
            <a:ext cx="7772400" cy="676501"/>
          </a:xfrm>
        </p:spPr>
        <p:txBody>
          <a:bodyPr anchor="b">
            <a:normAutofit/>
          </a:bodyPr>
          <a:lstStyle>
            <a:lvl1pPr marL="0" indent="0">
              <a:buNone/>
              <a:defRPr sz="2400">
                <a:solidFill>
                  <a:srgbClr val="41414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p:txBody>
      </p:sp>
      <p:sp>
        <p:nvSpPr>
          <p:cNvPr id="7" name="Title 1"/>
          <p:cNvSpPr>
            <a:spLocks noGrp="1"/>
          </p:cNvSpPr>
          <p:nvPr>
            <p:ph type="title"/>
          </p:nvPr>
        </p:nvSpPr>
        <p:spPr>
          <a:xfrm>
            <a:off x="722313" y="2204400"/>
            <a:ext cx="8229600" cy="702313"/>
          </a:xfrm>
        </p:spPr>
        <p:txBody>
          <a:bodyPr/>
          <a:lstStyle>
            <a:lvl1pPr>
              <a:defRPr>
                <a:solidFill>
                  <a:schemeClr val="bg1"/>
                </a:solidFill>
              </a:defRPr>
            </a:lvl1p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en-US" dirty="0"/>
          </a:p>
        </p:txBody>
      </p:sp>
      <p:sp>
        <p:nvSpPr>
          <p:cNvPr id="8" name="Footer Placeholder 4"/>
          <p:cNvSpPr>
            <a:spLocks noGrp="1"/>
          </p:cNvSpPr>
          <p:nvPr>
            <p:ph type="ftr" sz="quarter" idx="10"/>
          </p:nvPr>
        </p:nvSpPr>
        <p:spPr/>
        <p:txBody>
          <a:bodyPr/>
          <a:lstStyle>
            <a:lvl1pPr>
              <a:defRPr/>
            </a:lvl1pPr>
          </a:lstStyle>
          <a:p>
            <a:pPr>
              <a:defRPr/>
            </a:pPr>
            <a:r>
              <a:rPr lang="en-US">
                <a:solidFill>
                  <a:srgbClr val="414141"/>
                </a:solidFill>
              </a:rPr>
              <a:t>© 2011 - TIGC</a:t>
            </a:r>
          </a:p>
        </p:txBody>
      </p:sp>
      <p:sp>
        <p:nvSpPr>
          <p:cNvPr id="9" name="Slide Number Placeholder 5"/>
          <p:cNvSpPr>
            <a:spLocks noGrp="1"/>
          </p:cNvSpPr>
          <p:nvPr>
            <p:ph type="sldNum" sz="quarter" idx="11"/>
          </p:nvPr>
        </p:nvSpPr>
        <p:spPr>
          <a:xfrm>
            <a:off x="457200" y="6242050"/>
            <a:ext cx="388938" cy="365125"/>
          </a:xfrm>
        </p:spPr>
        <p:txBody>
          <a:bodyPr/>
          <a:lstStyle>
            <a:lvl1pPr>
              <a:defRPr/>
            </a:lvl1pPr>
          </a:lstStyle>
          <a:p>
            <a:pPr>
              <a:defRPr/>
            </a:pPr>
            <a:fld id="{056B3B62-79A1-4034-9B58-244118AAADD4}" type="slidenum">
              <a:rPr lang="en-US">
                <a:solidFill>
                  <a:srgbClr val="414141"/>
                </a:solidFill>
              </a:rPr>
              <a:pPr>
                <a:defRPr/>
              </a:pPr>
              <a:t>‹#›</a:t>
            </a:fld>
            <a:endParaRPr lang="en-US" dirty="0">
              <a:solidFill>
                <a:srgbClr val="414141"/>
              </a:solidFill>
            </a:endParaRPr>
          </a:p>
        </p:txBody>
      </p:sp>
    </p:spTree>
    <p:extLst>
      <p:ext uri="{BB962C8B-B14F-4D97-AF65-F5344CB8AC3E}">
        <p14:creationId xmlns:p14="http://schemas.microsoft.com/office/powerpoint/2010/main" val="2839531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7315200" cy="685800"/>
          </a:xfrm>
        </p:spPr>
        <p:txBody>
          <a:bodyPr/>
          <a:lstStyle/>
          <a:p>
            <a:r>
              <a:rPr lang="en-US" smtClean="0"/>
              <a:t>Click to edit Master title style</a:t>
            </a:r>
            <a:endParaRPr lang="en-CA"/>
          </a:p>
        </p:txBody>
      </p:sp>
      <p:sp>
        <p:nvSpPr>
          <p:cNvPr id="3" name="ClipArt Placeholder 2"/>
          <p:cNvSpPr>
            <a:spLocks noGrp="1"/>
          </p:cNvSpPr>
          <p:nvPr>
            <p:ph type="clipArt" sz="half" idx="1"/>
          </p:nvPr>
        </p:nvSpPr>
        <p:spPr>
          <a:xfrm>
            <a:off x="762000" y="2286000"/>
            <a:ext cx="3238500" cy="3048000"/>
          </a:xfrm>
        </p:spPr>
        <p:txBody>
          <a:bodyPr/>
          <a:lstStyle/>
          <a:p>
            <a:pPr lvl="0"/>
            <a:endParaRPr lang="en-CA" noProof="0" dirty="0"/>
          </a:p>
        </p:txBody>
      </p:sp>
      <p:sp>
        <p:nvSpPr>
          <p:cNvPr id="4" name="Text Placeholder 3"/>
          <p:cNvSpPr>
            <a:spLocks noGrp="1"/>
          </p:cNvSpPr>
          <p:nvPr>
            <p:ph type="body" sz="half" idx="2"/>
          </p:nvPr>
        </p:nvSpPr>
        <p:spPr>
          <a:xfrm>
            <a:off x="4152900" y="2286000"/>
            <a:ext cx="32385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5215771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200400" y="6354763"/>
            <a:ext cx="5562600" cy="212725"/>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fontAlgn="base">
              <a:spcBef>
                <a:spcPct val="50000"/>
              </a:spcBef>
              <a:spcAft>
                <a:spcPct val="0"/>
              </a:spcAft>
              <a:defRPr/>
            </a:pPr>
            <a:r>
              <a:rPr lang="en-US" sz="1400" i="1" smtClean="0">
                <a:solidFill>
                  <a:srgbClr val="ABC29A"/>
                </a:solidFill>
              </a:rPr>
              <a:t>Leadership. Knowledge. Community.</a:t>
            </a:r>
            <a:endParaRPr lang="en-US" sz="1400" smtClean="0">
              <a:solidFill>
                <a:srgbClr val="ABC29A"/>
              </a:solidFill>
              <a:latin typeface="Times New Roman" pitchFamily="18" charset="0"/>
            </a:endParaRPr>
          </a:p>
        </p:txBody>
      </p:sp>
      <p:pic>
        <p:nvPicPr>
          <p:cNvPr id="5" name="Picture 6" descr="P:\CCS_PPT\ppt\cover.jp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0" y="1219200"/>
            <a:ext cx="9145588"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1line-tagENG185k.jp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8600" y="304800"/>
            <a:ext cx="429101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8" name="Rectangle 2"/>
          <p:cNvSpPr>
            <a:spLocks noGrp="1" noChangeArrowheads="1"/>
          </p:cNvSpPr>
          <p:nvPr>
            <p:ph type="ctrTitle"/>
          </p:nvPr>
        </p:nvSpPr>
        <p:spPr>
          <a:xfrm>
            <a:off x="1371600" y="3429000"/>
            <a:ext cx="4876800" cy="838200"/>
          </a:xfrm>
        </p:spPr>
        <p:txBody>
          <a:bodyPr anchor="b"/>
          <a:lstStyle>
            <a:lvl1pPr>
              <a:defRPr b="1"/>
            </a:lvl1pPr>
          </a:lstStyle>
          <a:p>
            <a:r>
              <a:rPr lang="en-US" smtClean="0"/>
              <a:t>Click to edit Master title style</a:t>
            </a:r>
            <a:endParaRPr lang="en-US"/>
          </a:p>
        </p:txBody>
      </p:sp>
      <p:sp>
        <p:nvSpPr>
          <p:cNvPr id="65539" name="Rectangle 3"/>
          <p:cNvSpPr>
            <a:spLocks noGrp="1" noChangeArrowheads="1"/>
          </p:cNvSpPr>
          <p:nvPr>
            <p:ph type="subTitle" idx="1"/>
          </p:nvPr>
        </p:nvSpPr>
        <p:spPr>
          <a:xfrm>
            <a:off x="1371600" y="4343400"/>
            <a:ext cx="6400800" cy="1447800"/>
          </a:xfrm>
        </p:spPr>
        <p:txBody>
          <a:bodyPr/>
          <a:lstStyle>
            <a:lvl1pPr marL="0" indent="0">
              <a:buFontTx/>
              <a:buNone/>
              <a:defRPr/>
            </a:lvl1pPr>
          </a:lstStyle>
          <a:p>
            <a:r>
              <a:rPr lang="en-US" smtClean="0"/>
              <a:t>Click to edit Master subtitle style</a:t>
            </a:r>
            <a:endParaRPr lang="en-US"/>
          </a:p>
        </p:txBody>
      </p:sp>
    </p:spTree>
    <p:extLst>
      <p:ext uri="{BB962C8B-B14F-4D97-AF65-F5344CB8AC3E}">
        <p14:creationId xmlns:p14="http://schemas.microsoft.com/office/powerpoint/2010/main" val="2241845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7315200" cy="685800"/>
          </a:xfrm>
        </p:spPr>
        <p:txBody>
          <a:bodyPr/>
          <a:lstStyle/>
          <a:p>
            <a:r>
              <a:rPr lang="en-US" smtClean="0"/>
              <a:t>Click to edit Master title style</a:t>
            </a:r>
            <a:endParaRPr lang="en-CA"/>
          </a:p>
        </p:txBody>
      </p:sp>
      <p:sp>
        <p:nvSpPr>
          <p:cNvPr id="3" name="ClipArt Placeholder 2"/>
          <p:cNvSpPr>
            <a:spLocks noGrp="1"/>
          </p:cNvSpPr>
          <p:nvPr>
            <p:ph type="clipArt" sz="half" idx="1"/>
          </p:nvPr>
        </p:nvSpPr>
        <p:spPr>
          <a:xfrm>
            <a:off x="762000" y="2286000"/>
            <a:ext cx="3238500" cy="3048000"/>
          </a:xfrm>
        </p:spPr>
        <p:txBody>
          <a:bodyPr/>
          <a:lstStyle/>
          <a:p>
            <a:pPr lvl="0"/>
            <a:endParaRPr lang="en-CA" noProof="0" dirty="0"/>
          </a:p>
        </p:txBody>
      </p:sp>
      <p:sp>
        <p:nvSpPr>
          <p:cNvPr id="4" name="Text Placeholder 3"/>
          <p:cNvSpPr>
            <a:spLocks noGrp="1"/>
          </p:cNvSpPr>
          <p:nvPr>
            <p:ph type="body" sz="half" idx="2"/>
          </p:nvPr>
        </p:nvSpPr>
        <p:spPr>
          <a:xfrm>
            <a:off x="4152900" y="2286000"/>
            <a:ext cx="32385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220731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7315200" cy="6858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762000" y="2286000"/>
            <a:ext cx="32385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152900" y="2286000"/>
            <a:ext cx="32385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270707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5299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1371600"/>
            <a:ext cx="7315200" cy="685800"/>
          </a:xfrm>
        </p:spPr>
        <p:txBody>
          <a:bodyPr/>
          <a:lstStyle/>
          <a:p>
            <a:r>
              <a:rPr lang="fr-FR" smtClean="0"/>
              <a:t>Cliquez pour modifier le style du titre</a:t>
            </a:r>
            <a:endParaRPr lang="fr-CA"/>
          </a:p>
        </p:txBody>
      </p:sp>
      <p:sp>
        <p:nvSpPr>
          <p:cNvPr id="3" name="Espace réservé du contenu 2"/>
          <p:cNvSpPr>
            <a:spLocks noGrp="1"/>
          </p:cNvSpPr>
          <p:nvPr>
            <p:ph idx="1"/>
          </p:nvPr>
        </p:nvSpPr>
        <p:spPr>
          <a:xfrm>
            <a:off x="1835150" y="2286000"/>
            <a:ext cx="6265863" cy="40227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7128861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1371600"/>
            <a:ext cx="7315200" cy="685800"/>
          </a:xfrm>
        </p:spPr>
        <p:txBody>
          <a:bodyPr/>
          <a:lstStyle/>
          <a:p>
            <a:r>
              <a:rPr lang="fr-FR" smtClean="0"/>
              <a:t>Cliquez pour modifier le style du titre</a:t>
            </a:r>
            <a:endParaRPr lang="fr-CA"/>
          </a:p>
        </p:txBody>
      </p:sp>
      <p:sp>
        <p:nvSpPr>
          <p:cNvPr id="3" name="Espace réservé du tableau 2"/>
          <p:cNvSpPr>
            <a:spLocks noGrp="1"/>
          </p:cNvSpPr>
          <p:nvPr>
            <p:ph type="tbl" idx="1"/>
          </p:nvPr>
        </p:nvSpPr>
        <p:spPr>
          <a:xfrm>
            <a:off x="1835150" y="2286000"/>
            <a:ext cx="6265863" cy="4022725"/>
          </a:xfrm>
        </p:spPr>
        <p:txBody>
          <a:bodyPr/>
          <a:lstStyle/>
          <a:p>
            <a:pPr lvl="0"/>
            <a:endParaRPr lang="fr-CA" noProof="0" dirty="0"/>
          </a:p>
        </p:txBody>
      </p:sp>
    </p:spTree>
    <p:extLst>
      <p:ext uri="{BB962C8B-B14F-4D97-AF65-F5344CB8AC3E}">
        <p14:creationId xmlns:p14="http://schemas.microsoft.com/office/powerpoint/2010/main" val="32094013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1371600"/>
            <a:ext cx="7315200" cy="685800"/>
          </a:xfrm>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2048788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CA" sz="800" smtClean="0">
                <a:solidFill>
                  <a:srgbClr val="FFFFFF"/>
                </a:solidFill>
              </a:rPr>
              <a:t>®</a:t>
            </a:r>
          </a:p>
        </p:txBody>
      </p:sp>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solidFill>
                  <a:srgbClr val="000000"/>
                </a:solidFill>
                <a:latin typeface="Arial" charset="0"/>
                <a:cs typeface="+mn-cs"/>
              </a:defRPr>
            </a:lvl1pPr>
          </a:lstStyle>
          <a:p>
            <a:pPr fontAlgn="base">
              <a:spcBef>
                <a:spcPct val="0"/>
              </a:spcBef>
              <a:spcAft>
                <a:spcPct val="0"/>
              </a:spcAft>
              <a:defRPr/>
            </a:pPr>
            <a:fld id="{CB68B34E-A6C5-4DFE-B69F-EE3103C2D319}" type="datetimeFigureOut">
              <a:rPr lang="en-CA"/>
              <a:pPr fontAlgn="base">
                <a:spcBef>
                  <a:spcPct val="0"/>
                </a:spcBef>
                <a:spcAft>
                  <a:spcPct val="0"/>
                </a:spcAft>
                <a:defRPr/>
              </a:pPr>
              <a:t>05/05/2014</a:t>
            </a:fld>
            <a:endParaRPr lang="en-CA"/>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000000"/>
                </a:solidFill>
                <a:latin typeface="Arial" charset="0"/>
                <a:cs typeface="+mn-cs"/>
              </a:defRPr>
            </a:lvl1pPr>
          </a:lstStyle>
          <a:p>
            <a:pPr fontAlgn="base">
              <a:spcBef>
                <a:spcPct val="0"/>
              </a:spcBef>
              <a:spcAft>
                <a:spcPct val="0"/>
              </a:spcAft>
              <a:defRPr/>
            </a:pPr>
            <a:endParaRPr lang="en-CA"/>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000000"/>
                </a:solidFill>
                <a:latin typeface="Arial" charset="0"/>
                <a:cs typeface="+mn-cs"/>
              </a:defRPr>
            </a:lvl1pPr>
          </a:lstStyle>
          <a:p>
            <a:pPr fontAlgn="base">
              <a:spcBef>
                <a:spcPct val="0"/>
              </a:spcBef>
              <a:spcAft>
                <a:spcPct val="0"/>
              </a:spcAft>
              <a:defRPr/>
            </a:pPr>
            <a:fld id="{A6DF719F-8E99-4427-A5F9-750C7A194653}" type="slidenum">
              <a:rPr lang="en-CA"/>
              <a:pPr fontAlgn="base">
                <a:spcBef>
                  <a:spcPct val="0"/>
                </a:spcBef>
                <a:spcAft>
                  <a:spcPct val="0"/>
                </a:spcAft>
                <a:defRPr/>
              </a:pPr>
              <a:t>‹#›</a:t>
            </a:fld>
            <a:endParaRPr lang="en-CA"/>
          </a:p>
        </p:txBody>
      </p:sp>
    </p:spTree>
    <p:extLst>
      <p:ext uri="{BB962C8B-B14F-4D97-AF65-F5344CB8AC3E}">
        <p14:creationId xmlns:p14="http://schemas.microsoft.com/office/powerpoint/2010/main" val="1749562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8167A751-6127-4B13-A19C-9A3795F9B53A}"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26EE73AD-E8CF-4E25-851C-72109610289C}" type="slidenum">
              <a:rPr lang="en-US"/>
              <a:pPr>
                <a:defRPr/>
              </a:pPr>
              <a:t>‹#›</a:t>
            </a:fld>
            <a:endParaRPr lang="en-US"/>
          </a:p>
        </p:txBody>
      </p:sp>
    </p:spTree>
    <p:extLst>
      <p:ext uri="{BB962C8B-B14F-4D97-AF65-F5344CB8AC3E}">
        <p14:creationId xmlns:p14="http://schemas.microsoft.com/office/powerpoint/2010/main" val="18251657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EDDEAED5-0E91-4641-980C-D4E65094E806}"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40B90A32-F8EC-4055-A265-CBE74058D7DB}" type="slidenum">
              <a:rPr lang="en-US"/>
              <a:pPr>
                <a:defRPr/>
              </a:pPr>
              <a:t>‹#›</a:t>
            </a:fld>
            <a:endParaRPr lang="en-US"/>
          </a:p>
        </p:txBody>
      </p:sp>
    </p:spTree>
    <p:extLst>
      <p:ext uri="{BB962C8B-B14F-4D97-AF65-F5344CB8AC3E}">
        <p14:creationId xmlns:p14="http://schemas.microsoft.com/office/powerpoint/2010/main" val="371748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7315200" cy="6858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762000" y="2286000"/>
            <a:ext cx="32385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152900" y="2286000"/>
            <a:ext cx="32385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980938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3AD9DCB-615F-4ABD-B390-FD439462AB33}"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02CC2A3B-FBDE-404C-B188-B2AEAFB81308}" type="slidenum">
              <a:rPr lang="en-US"/>
              <a:pPr>
                <a:defRPr/>
              </a:pPr>
              <a:t>‹#›</a:t>
            </a:fld>
            <a:endParaRPr lang="en-US"/>
          </a:p>
        </p:txBody>
      </p:sp>
    </p:spTree>
    <p:extLst>
      <p:ext uri="{BB962C8B-B14F-4D97-AF65-F5344CB8AC3E}">
        <p14:creationId xmlns:p14="http://schemas.microsoft.com/office/powerpoint/2010/main" val="6308492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0725C83F-CCF3-4A2C-98C1-46CF8855824A}"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BABA48D4-7B74-4788-9172-16BAAB2769E3}" type="slidenum">
              <a:rPr lang="en-US"/>
              <a:pPr>
                <a:defRPr/>
              </a:pPr>
              <a:t>‹#›</a:t>
            </a:fld>
            <a:endParaRPr lang="en-US"/>
          </a:p>
        </p:txBody>
      </p:sp>
    </p:spTree>
    <p:extLst>
      <p:ext uri="{BB962C8B-B14F-4D97-AF65-F5344CB8AC3E}">
        <p14:creationId xmlns:p14="http://schemas.microsoft.com/office/powerpoint/2010/main" val="35382193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C09A65C3-38A5-4A28-846F-0C4767CD6058}"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548CED6E-4671-4B53-9AD6-F39956A3A15E}" type="slidenum">
              <a:rPr lang="en-US"/>
              <a:pPr>
                <a:defRPr/>
              </a:pPr>
              <a:t>‹#›</a:t>
            </a:fld>
            <a:endParaRPr lang="en-US"/>
          </a:p>
        </p:txBody>
      </p:sp>
    </p:spTree>
    <p:extLst>
      <p:ext uri="{BB962C8B-B14F-4D97-AF65-F5344CB8AC3E}">
        <p14:creationId xmlns:p14="http://schemas.microsoft.com/office/powerpoint/2010/main" val="14499690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0AFCDBD8-73F3-4F16-A89F-FB9AE46359D8}"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A49FB5BC-DEDF-4C4D-A764-552B134B50AD}" type="slidenum">
              <a:rPr lang="en-US"/>
              <a:pPr>
                <a:defRPr/>
              </a:pPr>
              <a:t>‹#›</a:t>
            </a:fld>
            <a:endParaRPr lang="en-US"/>
          </a:p>
        </p:txBody>
      </p:sp>
    </p:spTree>
    <p:extLst>
      <p:ext uri="{BB962C8B-B14F-4D97-AF65-F5344CB8AC3E}">
        <p14:creationId xmlns:p14="http://schemas.microsoft.com/office/powerpoint/2010/main" val="16310311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AC851A8-C45D-46C4-81B9-05AE777AACD4}"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39A624D8-F217-4F25-92A6-417117F9DB7F}" type="slidenum">
              <a:rPr lang="en-US"/>
              <a:pPr>
                <a:defRPr/>
              </a:pPr>
              <a:t>‹#›</a:t>
            </a:fld>
            <a:endParaRPr lang="en-US"/>
          </a:p>
        </p:txBody>
      </p:sp>
      <p:pic>
        <p:nvPicPr>
          <p:cNvPr id="1027073" name="Picture 1" descr="C:\Users\Manon\Desktop\Picture1.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3805407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CBEF71-BF8F-4105-B5AA-96C9F3692118}"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568B8C3F-0A00-4D24-A834-4B85C463045D}" type="slidenum">
              <a:rPr lang="en-US"/>
              <a:pPr>
                <a:defRPr/>
              </a:pPr>
              <a:t>‹#›</a:t>
            </a:fld>
            <a:endParaRPr lang="en-US"/>
          </a:p>
        </p:txBody>
      </p:sp>
    </p:spTree>
    <p:extLst>
      <p:ext uri="{BB962C8B-B14F-4D97-AF65-F5344CB8AC3E}">
        <p14:creationId xmlns:p14="http://schemas.microsoft.com/office/powerpoint/2010/main" val="19537323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B37271D-C898-4578-BFC4-D811BA0D62D4}"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6D03B9C8-B94D-4766-A171-B819A3BE5AE0}" type="slidenum">
              <a:rPr lang="en-US"/>
              <a:pPr>
                <a:defRPr/>
              </a:pPr>
              <a:t>‹#›</a:t>
            </a:fld>
            <a:endParaRPr lang="en-US"/>
          </a:p>
        </p:txBody>
      </p:sp>
    </p:spTree>
    <p:extLst>
      <p:ext uri="{BB962C8B-B14F-4D97-AF65-F5344CB8AC3E}">
        <p14:creationId xmlns:p14="http://schemas.microsoft.com/office/powerpoint/2010/main" val="28476328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493E4011-827A-4F6C-847F-51A0D10968D5}"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3BDA503E-9E89-4F93-BC98-A8E8671EAC64}" type="slidenum">
              <a:rPr lang="en-US"/>
              <a:pPr>
                <a:defRPr/>
              </a:pPr>
              <a:t>‹#›</a:t>
            </a:fld>
            <a:endParaRPr lang="en-US"/>
          </a:p>
        </p:txBody>
      </p:sp>
    </p:spTree>
    <p:extLst>
      <p:ext uri="{BB962C8B-B14F-4D97-AF65-F5344CB8AC3E}">
        <p14:creationId xmlns:p14="http://schemas.microsoft.com/office/powerpoint/2010/main" val="541658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AEC813B0-8DE9-4CAB-A5B6-F1F7679C7430}"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0E9EF65F-8DF3-4C20-9394-8CBEE57FE023}" type="slidenum">
              <a:rPr lang="en-US"/>
              <a:pPr>
                <a:defRPr/>
              </a:pPr>
              <a:t>‹#›</a:t>
            </a:fld>
            <a:endParaRPr lang="en-US"/>
          </a:p>
        </p:txBody>
      </p:sp>
    </p:spTree>
    <p:extLst>
      <p:ext uri="{BB962C8B-B14F-4D97-AF65-F5344CB8AC3E}">
        <p14:creationId xmlns:p14="http://schemas.microsoft.com/office/powerpoint/2010/main" val="2253569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75997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1371600"/>
            <a:ext cx="7315200" cy="685800"/>
          </a:xfrm>
        </p:spPr>
        <p:txBody>
          <a:bodyPr/>
          <a:lstStyle/>
          <a:p>
            <a:r>
              <a:rPr lang="fr-FR" smtClean="0"/>
              <a:t>Cliquez pour modifier le style du titre</a:t>
            </a:r>
            <a:endParaRPr lang="fr-CA"/>
          </a:p>
        </p:txBody>
      </p:sp>
      <p:sp>
        <p:nvSpPr>
          <p:cNvPr id="3" name="Espace réservé du contenu 2"/>
          <p:cNvSpPr>
            <a:spLocks noGrp="1"/>
          </p:cNvSpPr>
          <p:nvPr>
            <p:ph idx="1"/>
          </p:nvPr>
        </p:nvSpPr>
        <p:spPr>
          <a:xfrm>
            <a:off x="1835150" y="2286000"/>
            <a:ext cx="6265863" cy="40227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552141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1371600"/>
            <a:ext cx="7315200" cy="685800"/>
          </a:xfrm>
        </p:spPr>
        <p:txBody>
          <a:bodyPr/>
          <a:lstStyle/>
          <a:p>
            <a:r>
              <a:rPr lang="fr-FR" smtClean="0"/>
              <a:t>Cliquez pour modifier le style du titre</a:t>
            </a:r>
            <a:endParaRPr lang="fr-CA"/>
          </a:p>
        </p:txBody>
      </p:sp>
      <p:sp>
        <p:nvSpPr>
          <p:cNvPr id="3" name="Espace réservé du tableau 2"/>
          <p:cNvSpPr>
            <a:spLocks noGrp="1"/>
          </p:cNvSpPr>
          <p:nvPr>
            <p:ph type="tbl" idx="1"/>
          </p:nvPr>
        </p:nvSpPr>
        <p:spPr>
          <a:xfrm>
            <a:off x="1835150" y="2286000"/>
            <a:ext cx="6265863" cy="4022725"/>
          </a:xfrm>
        </p:spPr>
        <p:txBody>
          <a:bodyPr/>
          <a:lstStyle/>
          <a:p>
            <a:pPr lvl="0"/>
            <a:endParaRPr lang="fr-CA" noProof="0" dirty="0"/>
          </a:p>
        </p:txBody>
      </p:sp>
    </p:spTree>
    <p:extLst>
      <p:ext uri="{BB962C8B-B14F-4D97-AF65-F5344CB8AC3E}">
        <p14:creationId xmlns:p14="http://schemas.microsoft.com/office/powerpoint/2010/main" val="1384986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1371600"/>
            <a:ext cx="7315200" cy="685800"/>
          </a:xfrm>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2491271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838200" y="304800"/>
            <a:ext cx="76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defRPr/>
            </a:pPr>
            <a:r>
              <a:rPr lang="en-CA" sz="800" smtClean="0">
                <a:solidFill>
                  <a:srgbClr val="FFFFFF"/>
                </a:solidFill>
                <a:latin typeface="Arial" charset="0"/>
                <a:cs typeface="Arial" charset="0"/>
              </a:rPr>
              <a:t>®</a:t>
            </a:r>
          </a:p>
        </p:txBody>
      </p:sp>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solidFill>
                  <a:srgbClr val="000000"/>
                </a:solidFill>
                <a:latin typeface="Arial" charset="0"/>
                <a:cs typeface="+mn-cs"/>
              </a:defRPr>
            </a:lvl1pPr>
          </a:lstStyle>
          <a:p>
            <a:pPr fontAlgn="base">
              <a:spcBef>
                <a:spcPct val="0"/>
              </a:spcBef>
              <a:spcAft>
                <a:spcPct val="0"/>
              </a:spcAft>
              <a:defRPr/>
            </a:pPr>
            <a:fld id="{9CE48ED9-C920-4E32-B322-398E047D60E5}" type="datetimeFigureOut">
              <a:rPr lang="en-CA"/>
              <a:pPr fontAlgn="base">
                <a:spcBef>
                  <a:spcPct val="0"/>
                </a:spcBef>
                <a:spcAft>
                  <a:spcPct val="0"/>
                </a:spcAft>
                <a:defRPr/>
              </a:pPr>
              <a:t>05/05/2014</a:t>
            </a:fld>
            <a:endParaRPr lang="en-CA"/>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000000"/>
                </a:solidFill>
                <a:latin typeface="Arial" charset="0"/>
                <a:cs typeface="+mn-cs"/>
              </a:defRPr>
            </a:lvl1pPr>
          </a:lstStyle>
          <a:p>
            <a:pPr fontAlgn="base">
              <a:spcBef>
                <a:spcPct val="0"/>
              </a:spcBef>
              <a:spcAft>
                <a:spcPct val="0"/>
              </a:spcAft>
              <a:defRPr/>
            </a:pPr>
            <a:endParaRPr lang="en-CA"/>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000000"/>
                </a:solidFill>
                <a:latin typeface="Arial" charset="0"/>
                <a:cs typeface="+mn-cs"/>
              </a:defRPr>
            </a:lvl1pPr>
          </a:lstStyle>
          <a:p>
            <a:pPr fontAlgn="base">
              <a:spcBef>
                <a:spcPct val="0"/>
              </a:spcBef>
              <a:spcAft>
                <a:spcPct val="0"/>
              </a:spcAft>
              <a:defRPr/>
            </a:pPr>
            <a:fld id="{33C716D1-2886-4432-BDB4-A79DE8202708}" type="slidenum">
              <a:rPr lang="en-CA"/>
              <a:pPr fontAlgn="base">
                <a:spcBef>
                  <a:spcPct val="0"/>
                </a:spcBef>
                <a:spcAft>
                  <a:spcPct val="0"/>
                </a:spcAft>
                <a:defRPr/>
              </a:pPr>
              <a:t>‹#›</a:t>
            </a:fld>
            <a:endParaRPr lang="en-CA"/>
          </a:p>
        </p:txBody>
      </p:sp>
    </p:spTree>
    <p:extLst>
      <p:ext uri="{BB962C8B-B14F-4D97-AF65-F5344CB8AC3E}">
        <p14:creationId xmlns:p14="http://schemas.microsoft.com/office/powerpoint/2010/main" val="2971659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3044"/>
            <a:ext cx="7772400" cy="1013099"/>
          </a:xfrm>
        </p:spPr>
        <p:txBody>
          <a:bodyPr/>
          <a:lstStyle>
            <a:lvl1pPr algn="ctr">
              <a:defRPr>
                <a:solidFill>
                  <a:srgbClr val="C86400"/>
                </a:solidFill>
              </a:defRPr>
            </a:lvl1p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en-US" dirty="0"/>
          </a:p>
        </p:txBody>
      </p:sp>
      <p:sp>
        <p:nvSpPr>
          <p:cNvPr id="3" name="Subtitle 2"/>
          <p:cNvSpPr>
            <a:spLocks noGrp="1"/>
          </p:cNvSpPr>
          <p:nvPr>
            <p:ph type="subTitle" idx="1"/>
          </p:nvPr>
        </p:nvSpPr>
        <p:spPr>
          <a:xfrm>
            <a:off x="1371600" y="4621718"/>
            <a:ext cx="6400800" cy="900582"/>
          </a:xfrm>
        </p:spPr>
        <p:txBody>
          <a:bodyPr/>
          <a:lstStyle>
            <a:lvl1pPr marL="0" indent="0" algn="ct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smtClean="0"/>
              <a:t>Click to </a:t>
            </a:r>
            <a:r>
              <a:rPr lang="fr-CA" dirty="0" err="1" smtClean="0"/>
              <a:t>edit</a:t>
            </a:r>
            <a:r>
              <a:rPr lang="fr-CA" dirty="0" smtClean="0"/>
              <a:t> Master </a:t>
            </a:r>
            <a:r>
              <a:rPr lang="fr-CA" dirty="0" err="1" smtClean="0"/>
              <a:t>subtitle</a:t>
            </a:r>
            <a:r>
              <a:rPr lang="fr-CA" dirty="0" smtClean="0"/>
              <a:t> style</a:t>
            </a:r>
            <a:endParaRPr lang="en-US" dirty="0"/>
          </a:p>
        </p:txBody>
      </p:sp>
      <p:cxnSp>
        <p:nvCxnSpPr>
          <p:cNvPr id="9" name="Straight Connector 8"/>
          <p:cNvCxnSpPr/>
          <p:nvPr userDrawn="1"/>
        </p:nvCxnSpPr>
        <p:spPr>
          <a:xfrm rot="10800000" flipV="1">
            <a:off x="9" y="1959426"/>
            <a:ext cx="3120563" cy="1"/>
          </a:xfrm>
          <a:prstGeom prst="line">
            <a:avLst/>
          </a:prstGeom>
          <a:ln w="635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3" name="Picture 22" descr="tigclogo300-2.gif"/>
          <p:cNvPicPr>
            <a:picLocks noChangeAspect="1"/>
          </p:cNvPicPr>
          <p:nvPr userDrawn="1"/>
        </p:nvPicPr>
        <p:blipFill>
          <a:blip r:embed="rId2" cstate="print"/>
          <a:stretch>
            <a:fillRect/>
          </a:stretch>
        </p:blipFill>
        <p:spPr>
          <a:xfrm>
            <a:off x="3230425" y="680352"/>
            <a:ext cx="2701292" cy="2558148"/>
          </a:xfrm>
          <a:prstGeom prst="rect">
            <a:avLst/>
          </a:prstGeom>
        </p:spPr>
      </p:pic>
      <p:cxnSp>
        <p:nvCxnSpPr>
          <p:cNvPr id="26" name="Straight Connector 25"/>
          <p:cNvCxnSpPr/>
          <p:nvPr userDrawn="1"/>
        </p:nvCxnSpPr>
        <p:spPr>
          <a:xfrm rot="10800000" flipV="1">
            <a:off x="6023437" y="1959426"/>
            <a:ext cx="3120563" cy="1"/>
          </a:xfrm>
          <a:prstGeom prst="line">
            <a:avLst/>
          </a:prstGeom>
          <a:ln w="635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3227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file:///P:\PPT\header.jp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file:///P:\PPT\leaf.jpg" TargetMode="Externa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5.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file:///P:\PPT\header.jpg" TargetMode="Externa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2.jpe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file:///P:\PPT\leaf.jpg" TargetMode="External"/><Relationship Id="rId5" Type="http://schemas.openxmlformats.org/officeDocument/2006/relationships/slideLayout" Target="../slideLayouts/slideLayout24.xml"/><Relationship Id="rId10" Type="http://schemas.openxmlformats.org/officeDocument/2006/relationships/image" Target="../media/image1.jpeg"/><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4"/>
          <p:cNvSpPr>
            <a:spLocks noGrp="1" noChangeArrowheads="1"/>
          </p:cNvSpPr>
          <p:nvPr>
            <p:ph type="body" idx="1"/>
          </p:nvPr>
        </p:nvSpPr>
        <p:spPr bwMode="auto">
          <a:xfrm>
            <a:off x="1835150" y="2286000"/>
            <a:ext cx="6265863"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9"/>
          <p:cNvSpPr>
            <a:spLocks noChangeArrowheads="1"/>
          </p:cNvSpPr>
          <p:nvPr/>
        </p:nvSpPr>
        <p:spPr bwMode="auto">
          <a:xfrm>
            <a:off x="0" y="6781800"/>
            <a:ext cx="9144000" cy="76200"/>
          </a:xfrm>
          <a:prstGeom prst="rect">
            <a:avLst/>
          </a:prstGeom>
          <a:solidFill>
            <a:srgbClr val="94AF68"/>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p>
            <a:pPr algn="ctr" fontAlgn="base">
              <a:spcBef>
                <a:spcPct val="0"/>
              </a:spcBef>
              <a:spcAft>
                <a:spcPct val="0"/>
              </a:spcAft>
            </a:pPr>
            <a:endParaRPr lang="en-US">
              <a:solidFill>
                <a:srgbClr val="94AF68"/>
              </a:solidFill>
              <a:cs typeface="Arial" pitchFamily="34" charset="0"/>
            </a:endParaRPr>
          </a:p>
        </p:txBody>
      </p:sp>
      <p:pic>
        <p:nvPicPr>
          <p:cNvPr id="2052" name="Picture 2" descr="P:\PPT\leaf.jpg"/>
          <p:cNvPicPr>
            <a:picLocks noChangeAspect="1" noChangeArrowheads="1"/>
          </p:cNvPicPr>
          <p:nvPr/>
        </p:nvPicPr>
        <p:blipFill>
          <a:blip r:embed="rId10" r:link="rId11" cstate="print">
            <a:extLst>
              <a:ext uri="{28A0092B-C50C-407E-A947-70E740481C1C}">
                <a14:useLocalDpi xmlns:a14="http://schemas.microsoft.com/office/drawing/2010/main" val="0"/>
              </a:ext>
            </a:extLst>
          </a:blip>
          <a:srcRect/>
          <a:stretch>
            <a:fillRect/>
          </a:stretch>
        </p:blipFill>
        <p:spPr bwMode="auto">
          <a:xfrm>
            <a:off x="152400" y="990600"/>
            <a:ext cx="5778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3"/>
          <p:cNvSpPr>
            <a:spLocks noGrp="1" noChangeArrowheads="1"/>
          </p:cNvSpPr>
          <p:nvPr>
            <p:ph type="title"/>
          </p:nvPr>
        </p:nvSpPr>
        <p:spPr bwMode="auto">
          <a:xfrm>
            <a:off x="457200" y="1371600"/>
            <a:ext cx="7315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4102" name="Text Box 7"/>
          <p:cNvSpPr txBox="1">
            <a:spLocks noChangeArrowheads="1"/>
          </p:cNvSpPr>
          <p:nvPr/>
        </p:nvSpPr>
        <p:spPr bwMode="auto">
          <a:xfrm>
            <a:off x="8686800" y="152400"/>
            <a:ext cx="304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50000"/>
              </a:spcBef>
              <a:spcAft>
                <a:spcPct val="0"/>
              </a:spcAft>
              <a:defRPr/>
            </a:pPr>
            <a:fld id="{EF7945A5-53DC-4065-BEB1-456A24474C70}" type="slidenum">
              <a:rPr lang="en-US" sz="1400" i="1" smtClean="0">
                <a:solidFill>
                  <a:srgbClr val="FFFFFF"/>
                </a:solidFill>
                <a:latin typeface="Arial" charset="0"/>
                <a:cs typeface="Arial" charset="0"/>
              </a:rPr>
              <a:pPr fontAlgn="base">
                <a:spcBef>
                  <a:spcPct val="50000"/>
                </a:spcBef>
                <a:spcAft>
                  <a:spcPct val="0"/>
                </a:spcAft>
                <a:defRPr/>
              </a:pPr>
              <a:t>‹#›</a:t>
            </a:fld>
            <a:endParaRPr lang="en-US" sz="1400" smtClean="0">
              <a:solidFill>
                <a:srgbClr val="FFFFFF"/>
              </a:solidFill>
              <a:latin typeface="Times New Roman" pitchFamily="18" charset="0"/>
              <a:cs typeface="Arial" charset="0"/>
            </a:endParaRPr>
          </a:p>
        </p:txBody>
      </p:sp>
      <p:pic>
        <p:nvPicPr>
          <p:cNvPr id="2055" name="Picture 7" descr="P:\PPT\header.jpg"/>
          <p:cNvPicPr>
            <a:picLocks noChangeAspect="1" noChangeArrowheads="1"/>
          </p:cNvPicPr>
          <p:nvPr/>
        </p:nvPicPr>
        <p:blipFill>
          <a:blip r:embed="rId12" r:link="rId13" cstate="print">
            <a:extLst>
              <a:ext uri="{28A0092B-C50C-407E-A947-70E740481C1C}">
                <a14:useLocalDpi xmlns:a14="http://schemas.microsoft.com/office/drawing/2010/main" val="0"/>
              </a:ext>
            </a:extLst>
          </a:blip>
          <a:srcRect/>
          <a:stretch>
            <a:fillRect/>
          </a:stretch>
        </p:blipFill>
        <p:spPr bwMode="auto">
          <a:xfrm>
            <a:off x="0" y="0"/>
            <a:ext cx="9144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Box 7"/>
          <p:cNvSpPr txBox="1">
            <a:spLocks noChangeArrowheads="1"/>
          </p:cNvSpPr>
          <p:nvPr/>
        </p:nvSpPr>
        <p:spPr bwMode="auto">
          <a:xfrm>
            <a:off x="838200" y="304800"/>
            <a:ext cx="76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defRPr/>
            </a:pPr>
            <a:r>
              <a:rPr lang="en-CA" sz="800" smtClean="0">
                <a:solidFill>
                  <a:srgbClr val="FFFFFF"/>
                </a:solidFill>
                <a:latin typeface="Arial" charset="0"/>
                <a:cs typeface="Arial" charset="0"/>
              </a:rPr>
              <a:t>®</a:t>
            </a:r>
          </a:p>
        </p:txBody>
      </p:sp>
    </p:spTree>
    <p:extLst>
      <p:ext uri="{BB962C8B-B14F-4D97-AF65-F5344CB8AC3E}">
        <p14:creationId xmlns:p14="http://schemas.microsoft.com/office/powerpoint/2010/main" val="2010661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1" fontAlgn="base" hangingPunct="1">
        <a:spcBef>
          <a:spcPct val="0"/>
        </a:spcBef>
        <a:spcAft>
          <a:spcPct val="0"/>
        </a:spcAft>
        <a:defRPr sz="2800">
          <a:solidFill>
            <a:srgbClr val="CC9915"/>
          </a:solidFill>
          <a:latin typeface="Arial Black" pitchFamily="34" charset="0"/>
        </a:defRPr>
      </a:lvl6pPr>
      <a:lvl7pPr marL="914400" algn="l" rtl="0" eaLnBrk="1" fontAlgn="base" hangingPunct="1">
        <a:spcBef>
          <a:spcPct val="0"/>
        </a:spcBef>
        <a:spcAft>
          <a:spcPct val="0"/>
        </a:spcAft>
        <a:defRPr sz="2800">
          <a:solidFill>
            <a:srgbClr val="CC9915"/>
          </a:solidFill>
          <a:latin typeface="Arial Black" pitchFamily="34" charset="0"/>
        </a:defRPr>
      </a:lvl7pPr>
      <a:lvl8pPr marL="1371600" algn="l" rtl="0" eaLnBrk="1" fontAlgn="base" hangingPunct="1">
        <a:spcBef>
          <a:spcPct val="0"/>
        </a:spcBef>
        <a:spcAft>
          <a:spcPct val="0"/>
        </a:spcAft>
        <a:defRPr sz="2800">
          <a:solidFill>
            <a:srgbClr val="CC9915"/>
          </a:solidFill>
          <a:latin typeface="Arial Black" pitchFamily="34" charset="0"/>
        </a:defRPr>
      </a:lvl8pPr>
      <a:lvl9pPr marL="1828800" algn="l" rtl="0" eaLnBrk="1" fontAlgn="base" hangingPunct="1">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1" fontAlgn="base" hangingPunct="1">
        <a:spcBef>
          <a:spcPct val="20000"/>
        </a:spcBef>
        <a:spcAft>
          <a:spcPct val="0"/>
        </a:spcAft>
        <a:buChar char="»"/>
        <a:defRPr sz="1200" b="1">
          <a:solidFill>
            <a:schemeClr val="tx1"/>
          </a:solidFill>
          <a:latin typeface="+mn-lt"/>
        </a:defRPr>
      </a:lvl6pPr>
      <a:lvl7pPr marL="2971800" indent="-228600" algn="l" rtl="0" eaLnBrk="1" fontAlgn="base" hangingPunct="1">
        <a:spcBef>
          <a:spcPct val="20000"/>
        </a:spcBef>
        <a:spcAft>
          <a:spcPct val="0"/>
        </a:spcAft>
        <a:buChar char="»"/>
        <a:defRPr sz="1200" b="1">
          <a:solidFill>
            <a:schemeClr val="tx1"/>
          </a:solidFill>
          <a:latin typeface="+mn-lt"/>
        </a:defRPr>
      </a:lvl7pPr>
      <a:lvl8pPr marL="3429000" indent="-228600" algn="l" rtl="0" eaLnBrk="1" fontAlgn="base" hangingPunct="1">
        <a:spcBef>
          <a:spcPct val="20000"/>
        </a:spcBef>
        <a:spcAft>
          <a:spcPct val="0"/>
        </a:spcAft>
        <a:buChar char="»"/>
        <a:defRPr sz="1200" b="1">
          <a:solidFill>
            <a:schemeClr val="tx1"/>
          </a:solidFill>
          <a:latin typeface="+mn-lt"/>
        </a:defRPr>
      </a:lvl8pPr>
      <a:lvl9pPr marL="3886200" indent="-228600" algn="l" rtl="0" eaLnBrk="1" fontAlgn="base" hangingPunct="1">
        <a:spcBef>
          <a:spcPct val="20000"/>
        </a:spcBef>
        <a:spcAft>
          <a:spcPct val="0"/>
        </a:spcAft>
        <a:buChar char="»"/>
        <a:defRPr sz="1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02313"/>
          </a:xfrm>
          <a:prstGeom prst="rect">
            <a:avLst/>
          </a:prstGeom>
        </p:spPr>
        <p:txBody>
          <a:bodyPr vert="horz" lIns="91440" tIns="45720" rIns="91440" bIns="45720" rtlCol="0" anchor="ctr">
            <a:normAutofit/>
          </a:body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en-US" dirty="0"/>
          </a:p>
        </p:txBody>
      </p:sp>
      <p:sp>
        <p:nvSpPr>
          <p:cNvPr id="3" name="Text Placeholder 2"/>
          <p:cNvSpPr>
            <a:spLocks noGrp="1"/>
          </p:cNvSpPr>
          <p:nvPr>
            <p:ph type="body" idx="1"/>
          </p:nvPr>
        </p:nvSpPr>
        <p:spPr>
          <a:xfrm>
            <a:off x="457200" y="1221190"/>
            <a:ext cx="8229600" cy="4904973"/>
          </a:xfrm>
          <a:prstGeom prst="rect">
            <a:avLst/>
          </a:prstGeom>
        </p:spPr>
        <p:txBody>
          <a:bodyPr vert="horz" lIns="91440" tIns="45720" rIns="91440" bIns="45720" rtlCol="0">
            <a:normAutofit/>
          </a:body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p:txBody>
      </p:sp>
      <p:sp>
        <p:nvSpPr>
          <p:cNvPr id="5" name="Footer Placeholder 4"/>
          <p:cNvSpPr>
            <a:spLocks noGrp="1"/>
          </p:cNvSpPr>
          <p:nvPr>
            <p:ph type="ftr" sz="quarter" idx="3"/>
          </p:nvPr>
        </p:nvSpPr>
        <p:spPr>
          <a:xfrm>
            <a:off x="4884501" y="6247498"/>
            <a:ext cx="2895600" cy="365125"/>
          </a:xfrm>
          <a:prstGeom prst="rect">
            <a:avLst/>
          </a:prstGeom>
        </p:spPr>
        <p:txBody>
          <a:bodyPr vert="horz" lIns="91440" tIns="45720" rIns="91440" bIns="45720" rtlCol="0" anchor="ctr"/>
          <a:lstStyle>
            <a:lvl1pPr algn="r">
              <a:defRPr sz="1000">
                <a:solidFill>
                  <a:schemeClr val="bg2"/>
                </a:solidFill>
              </a:defRPr>
            </a:lvl1pPr>
          </a:lstStyle>
          <a:p>
            <a:pPr defTabSz="457200"/>
            <a:r>
              <a:rPr lang="en-US" smtClean="0">
                <a:solidFill>
                  <a:srgbClr val="414141"/>
                </a:solidFill>
              </a:rPr>
              <a:t>© 2011 - TIGC</a:t>
            </a:r>
            <a:endParaRPr lang="en-US" dirty="0">
              <a:solidFill>
                <a:srgbClr val="414141"/>
              </a:solidFill>
            </a:endParaRPr>
          </a:p>
        </p:txBody>
      </p:sp>
      <p:sp>
        <p:nvSpPr>
          <p:cNvPr id="6" name="Slide Number Placeholder 5"/>
          <p:cNvSpPr>
            <a:spLocks noGrp="1"/>
          </p:cNvSpPr>
          <p:nvPr>
            <p:ph type="sldNum" sz="quarter" idx="4"/>
          </p:nvPr>
        </p:nvSpPr>
        <p:spPr>
          <a:xfrm>
            <a:off x="457200" y="6247498"/>
            <a:ext cx="495259" cy="365125"/>
          </a:xfrm>
          <a:prstGeom prst="rect">
            <a:avLst/>
          </a:prstGeom>
        </p:spPr>
        <p:txBody>
          <a:bodyPr vert="horz" lIns="91440" tIns="45720" rIns="91440" bIns="45720" rtlCol="0" anchor="ctr"/>
          <a:lstStyle>
            <a:lvl1pPr algn="l">
              <a:defRPr sz="1000">
                <a:solidFill>
                  <a:schemeClr val="bg2"/>
                </a:solidFill>
              </a:defRPr>
            </a:lvl1pPr>
          </a:lstStyle>
          <a:p>
            <a:pPr defTabSz="457200"/>
            <a:fld id="{2B0536CB-B9BC-0141-A44C-3ECCDEF4FB07}" type="slidenum">
              <a:rPr lang="en-US" smtClean="0">
                <a:solidFill>
                  <a:srgbClr val="414141"/>
                </a:solidFill>
              </a:rPr>
              <a:pPr defTabSz="457200"/>
              <a:t>‹#›</a:t>
            </a:fld>
            <a:endParaRPr lang="en-US" dirty="0">
              <a:solidFill>
                <a:srgbClr val="414141"/>
              </a:solidFill>
            </a:endParaRPr>
          </a:p>
        </p:txBody>
      </p:sp>
    </p:spTree>
    <p:extLst>
      <p:ext uri="{BB962C8B-B14F-4D97-AF65-F5344CB8AC3E}">
        <p14:creationId xmlns:p14="http://schemas.microsoft.com/office/powerpoint/2010/main" val="408459431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92" r:id="rId11"/>
  </p:sldLayoutIdLst>
  <p:hf hdr="0" dt="0"/>
  <p:txStyles>
    <p:titleStyle>
      <a:lvl1pPr algn="l" defTabSz="457200" rtl="0" eaLnBrk="1" latinLnBrk="0" hangingPunct="1">
        <a:spcBef>
          <a:spcPct val="0"/>
        </a:spcBef>
        <a:buNone/>
        <a:defRPr sz="3200" kern="1200">
          <a:solidFill>
            <a:srgbClr val="C86400"/>
          </a:solidFill>
          <a:latin typeface="+mj-lt"/>
          <a:ea typeface="+mj-ea"/>
          <a:cs typeface="+mj-cs"/>
        </a:defRPr>
      </a:lvl1pPr>
    </p:titleStyle>
    <p:bodyStyle>
      <a:lvl1pPr marL="342900" indent="-342900" algn="l" defTabSz="457200" rtl="0" eaLnBrk="1" latinLnBrk="0" hangingPunct="1">
        <a:spcBef>
          <a:spcPct val="20000"/>
        </a:spcBef>
        <a:spcAft>
          <a:spcPts val="1200"/>
        </a:spcAft>
        <a:buFont typeface="Arial"/>
        <a:buChar char="•"/>
        <a:defRPr sz="2400" kern="1200">
          <a:solidFill>
            <a:schemeClr val="bg2"/>
          </a:solidFill>
          <a:latin typeface="+mn-lt"/>
          <a:ea typeface="+mn-ea"/>
          <a:cs typeface="+mn-cs"/>
        </a:defRPr>
      </a:lvl1pPr>
      <a:lvl2pPr marL="742950" indent="-285750" algn="l" defTabSz="457200" rtl="0" eaLnBrk="1" latinLnBrk="0" hangingPunct="1">
        <a:spcBef>
          <a:spcPct val="20000"/>
        </a:spcBef>
        <a:spcAft>
          <a:spcPts val="600"/>
        </a:spcAft>
        <a:buFont typeface="Arial"/>
        <a:buChar char="–"/>
        <a:defRPr sz="2100" kern="1200">
          <a:solidFill>
            <a:schemeClr val="bg2"/>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4"/>
          <p:cNvSpPr>
            <a:spLocks noGrp="1" noChangeArrowheads="1"/>
          </p:cNvSpPr>
          <p:nvPr>
            <p:ph type="body" idx="1"/>
          </p:nvPr>
        </p:nvSpPr>
        <p:spPr bwMode="auto">
          <a:xfrm>
            <a:off x="1835150" y="2286000"/>
            <a:ext cx="6265863"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9" name="Rectangle 9"/>
          <p:cNvSpPr>
            <a:spLocks noChangeArrowheads="1"/>
          </p:cNvSpPr>
          <p:nvPr/>
        </p:nvSpPr>
        <p:spPr bwMode="auto">
          <a:xfrm>
            <a:off x="0" y="6781800"/>
            <a:ext cx="9144000" cy="76200"/>
          </a:xfrm>
          <a:prstGeom prst="rect">
            <a:avLst/>
          </a:prstGeom>
          <a:solidFill>
            <a:srgbClr val="94AF68"/>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p>
            <a:pPr algn="ctr" fontAlgn="base">
              <a:spcBef>
                <a:spcPct val="0"/>
              </a:spcBef>
              <a:spcAft>
                <a:spcPct val="0"/>
              </a:spcAft>
            </a:pPr>
            <a:endParaRPr lang="en-US">
              <a:solidFill>
                <a:srgbClr val="94AF68"/>
              </a:solidFill>
              <a:cs typeface="Arial" pitchFamily="34" charset="0"/>
            </a:endParaRPr>
          </a:p>
        </p:txBody>
      </p:sp>
      <p:pic>
        <p:nvPicPr>
          <p:cNvPr id="4100" name="Picture 2" descr="P:\PPT\leaf.jpg"/>
          <p:cNvPicPr>
            <a:picLocks noChangeAspect="1" noChangeArrowheads="1"/>
          </p:cNvPicPr>
          <p:nvPr/>
        </p:nvPicPr>
        <p:blipFill>
          <a:blip r:embed="rId10" r:link="rId11" cstate="print">
            <a:extLst>
              <a:ext uri="{28A0092B-C50C-407E-A947-70E740481C1C}">
                <a14:useLocalDpi xmlns:a14="http://schemas.microsoft.com/office/drawing/2010/main" val="0"/>
              </a:ext>
            </a:extLst>
          </a:blip>
          <a:srcRect/>
          <a:stretch>
            <a:fillRect/>
          </a:stretch>
        </p:blipFill>
        <p:spPr bwMode="auto">
          <a:xfrm>
            <a:off x="152400" y="990600"/>
            <a:ext cx="5778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3"/>
          <p:cNvSpPr>
            <a:spLocks noGrp="1" noChangeArrowheads="1"/>
          </p:cNvSpPr>
          <p:nvPr>
            <p:ph type="title"/>
          </p:nvPr>
        </p:nvSpPr>
        <p:spPr bwMode="auto">
          <a:xfrm>
            <a:off x="457200" y="1371600"/>
            <a:ext cx="7315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0" name="Text Box 7"/>
          <p:cNvSpPr txBox="1">
            <a:spLocks noChangeArrowheads="1"/>
          </p:cNvSpPr>
          <p:nvPr/>
        </p:nvSpPr>
        <p:spPr bwMode="auto">
          <a:xfrm>
            <a:off x="8686800" y="152400"/>
            <a:ext cx="304800" cy="212725"/>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50000"/>
              </a:spcBef>
              <a:spcAft>
                <a:spcPct val="0"/>
              </a:spcAft>
              <a:defRPr/>
            </a:pPr>
            <a:fld id="{50609D92-E8C2-408F-8BE2-C900541D4449}" type="slidenum">
              <a:rPr lang="en-US" sz="1400" i="1" smtClean="0">
                <a:solidFill>
                  <a:srgbClr val="FFFFFF"/>
                </a:solidFill>
              </a:rPr>
              <a:pPr fontAlgn="base">
                <a:spcBef>
                  <a:spcPct val="50000"/>
                </a:spcBef>
                <a:spcAft>
                  <a:spcPct val="0"/>
                </a:spcAft>
                <a:defRPr/>
              </a:pPr>
              <a:t>‹#›</a:t>
            </a:fld>
            <a:endParaRPr lang="en-US" sz="1400" smtClean="0">
              <a:solidFill>
                <a:srgbClr val="FFFFFF"/>
              </a:solidFill>
              <a:latin typeface="Times New Roman" pitchFamily="18" charset="0"/>
            </a:endParaRPr>
          </a:p>
        </p:txBody>
      </p:sp>
      <p:pic>
        <p:nvPicPr>
          <p:cNvPr id="4103" name="Picture 7" descr="P:\PPT\header.jpg"/>
          <p:cNvPicPr>
            <a:picLocks noChangeAspect="1" noChangeArrowheads="1"/>
          </p:cNvPicPr>
          <p:nvPr/>
        </p:nvPicPr>
        <p:blipFill>
          <a:blip r:embed="rId12" r:link="rId13" cstate="print">
            <a:extLst>
              <a:ext uri="{28A0092B-C50C-407E-A947-70E740481C1C}">
                <a14:useLocalDpi xmlns:a14="http://schemas.microsoft.com/office/drawing/2010/main" val="0"/>
              </a:ext>
            </a:extLst>
          </a:blip>
          <a:srcRect/>
          <a:stretch>
            <a:fillRect/>
          </a:stretch>
        </p:blipFill>
        <p:spPr bwMode="auto">
          <a:xfrm>
            <a:off x="0" y="0"/>
            <a:ext cx="9144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Box 7"/>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CA" sz="800" smtClean="0">
                <a:solidFill>
                  <a:srgbClr val="FFFFFF"/>
                </a:solidFill>
              </a:rPr>
              <a:t>®</a:t>
            </a:r>
          </a:p>
        </p:txBody>
      </p:sp>
    </p:spTree>
    <p:extLst>
      <p:ext uri="{BB962C8B-B14F-4D97-AF65-F5344CB8AC3E}">
        <p14:creationId xmlns:p14="http://schemas.microsoft.com/office/powerpoint/2010/main" val="194708093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1" fontAlgn="base" hangingPunct="1">
        <a:spcBef>
          <a:spcPct val="0"/>
        </a:spcBef>
        <a:spcAft>
          <a:spcPct val="0"/>
        </a:spcAft>
        <a:defRPr sz="2800">
          <a:solidFill>
            <a:srgbClr val="CC9915"/>
          </a:solidFill>
          <a:latin typeface="Arial Black" pitchFamily="34" charset="0"/>
        </a:defRPr>
      </a:lvl6pPr>
      <a:lvl7pPr marL="914400" algn="l" rtl="0" eaLnBrk="1" fontAlgn="base" hangingPunct="1">
        <a:spcBef>
          <a:spcPct val="0"/>
        </a:spcBef>
        <a:spcAft>
          <a:spcPct val="0"/>
        </a:spcAft>
        <a:defRPr sz="2800">
          <a:solidFill>
            <a:srgbClr val="CC9915"/>
          </a:solidFill>
          <a:latin typeface="Arial Black" pitchFamily="34" charset="0"/>
        </a:defRPr>
      </a:lvl7pPr>
      <a:lvl8pPr marL="1371600" algn="l" rtl="0" eaLnBrk="1" fontAlgn="base" hangingPunct="1">
        <a:spcBef>
          <a:spcPct val="0"/>
        </a:spcBef>
        <a:spcAft>
          <a:spcPct val="0"/>
        </a:spcAft>
        <a:defRPr sz="2800">
          <a:solidFill>
            <a:srgbClr val="CC9915"/>
          </a:solidFill>
          <a:latin typeface="Arial Black" pitchFamily="34" charset="0"/>
        </a:defRPr>
      </a:lvl8pPr>
      <a:lvl9pPr marL="1828800" algn="l" rtl="0" eaLnBrk="1" fontAlgn="base" hangingPunct="1">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1" fontAlgn="base" hangingPunct="1">
        <a:spcBef>
          <a:spcPct val="20000"/>
        </a:spcBef>
        <a:spcAft>
          <a:spcPct val="0"/>
        </a:spcAft>
        <a:buChar char="»"/>
        <a:defRPr sz="1200" b="1">
          <a:solidFill>
            <a:schemeClr val="tx1"/>
          </a:solidFill>
          <a:latin typeface="+mn-lt"/>
        </a:defRPr>
      </a:lvl6pPr>
      <a:lvl7pPr marL="2971800" indent="-228600" algn="l" rtl="0" eaLnBrk="1" fontAlgn="base" hangingPunct="1">
        <a:spcBef>
          <a:spcPct val="20000"/>
        </a:spcBef>
        <a:spcAft>
          <a:spcPct val="0"/>
        </a:spcAft>
        <a:buChar char="»"/>
        <a:defRPr sz="1200" b="1">
          <a:solidFill>
            <a:schemeClr val="tx1"/>
          </a:solidFill>
          <a:latin typeface="+mn-lt"/>
        </a:defRPr>
      </a:lvl7pPr>
      <a:lvl8pPr marL="3429000" indent="-228600" algn="l" rtl="0" eaLnBrk="1" fontAlgn="base" hangingPunct="1">
        <a:spcBef>
          <a:spcPct val="20000"/>
        </a:spcBef>
        <a:spcAft>
          <a:spcPct val="0"/>
        </a:spcAft>
        <a:buChar char="»"/>
        <a:defRPr sz="1200" b="1">
          <a:solidFill>
            <a:schemeClr val="tx1"/>
          </a:solidFill>
          <a:latin typeface="+mn-lt"/>
        </a:defRPr>
      </a:lvl8pPr>
      <a:lvl9pPr marL="3886200" indent="-228600" algn="l" rtl="0" eaLnBrk="1" fontAlgn="base" hangingPunct="1">
        <a:spcBef>
          <a:spcPct val="20000"/>
        </a:spcBef>
        <a:spcAft>
          <a:spcPct val="0"/>
        </a:spcAft>
        <a:buChar char="»"/>
        <a:defRPr sz="1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defRPr/>
            </a:pPr>
            <a:fld id="{2F6A1BFC-4494-4020-8B04-40BA38271B66}" type="datetimeFigureOut">
              <a:rPr lang="en-US">
                <a:cs typeface="Arial" charset="0"/>
              </a:rPr>
              <a:pPr defTabSz="457200" fontAlgn="base">
                <a:spcBef>
                  <a:spcPct val="0"/>
                </a:spcBef>
                <a:spcAft>
                  <a:spcPct val="0"/>
                </a:spcAft>
                <a:defRPr/>
              </a:pPr>
              <a:t>5/5/2014</a:t>
            </a:fld>
            <a:endParaRPr lang="en-US">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defTabSz="457200" fontAlgn="base">
              <a:spcBef>
                <a:spcPct val="0"/>
              </a:spcBef>
              <a:spcAft>
                <a:spcPct val="0"/>
              </a:spcAft>
              <a:defRPr/>
            </a:pPr>
            <a:endParaRPr lang="fr-FR">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defRPr/>
            </a:pPr>
            <a:fld id="{DCE4E583-05BC-4662-B99D-62A3441C1244}" type="slidenum">
              <a:rPr lang="en-US">
                <a:cs typeface="Arial" charset="0"/>
              </a:rPr>
              <a:pPr defTabSz="457200" fontAlgn="base">
                <a:spcBef>
                  <a:spcPct val="0"/>
                </a:spcBef>
                <a:spcAft>
                  <a:spcPct val="0"/>
                </a:spcAft>
                <a:defRPr/>
              </a:pPr>
              <a:t>‹#›</a:t>
            </a:fld>
            <a:endParaRPr lang="en-US">
              <a:cs typeface="Arial" charset="0"/>
            </a:endParaRPr>
          </a:p>
        </p:txBody>
      </p:sp>
    </p:spTree>
    <p:extLst>
      <p:ext uri="{BB962C8B-B14F-4D97-AF65-F5344CB8AC3E}">
        <p14:creationId xmlns:p14="http://schemas.microsoft.com/office/powerpoint/2010/main" val="45054395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15.xml"/><Relationship Id="rId1" Type="http://schemas.openxmlformats.org/officeDocument/2006/relationships/tags" Target="../tags/tag6.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7.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15.xml"/><Relationship Id="rId1" Type="http://schemas.openxmlformats.org/officeDocument/2006/relationships/tags" Target="../tags/tag8.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9.xml"/><Relationship Id="rId6" Type="http://schemas.openxmlformats.org/officeDocument/2006/relationships/image" Target="../media/image8.png"/><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10.xml"/><Relationship Id="rId5" Type="http://schemas.openxmlformats.org/officeDocument/2006/relationships/image" Target="../media/image8.png"/><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15.xml"/><Relationship Id="rId1" Type="http://schemas.openxmlformats.org/officeDocument/2006/relationships/tags" Target="../tags/tag1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Layout" Target="../slideLayouts/slideLayout15.xml"/><Relationship Id="rId1" Type="http://schemas.openxmlformats.org/officeDocument/2006/relationships/tags" Target="../tags/tag1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1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5.xml"/><Relationship Id="rId1" Type="http://schemas.openxmlformats.org/officeDocument/2006/relationships/tags" Target="../tags/tag1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16.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5.xml"/><Relationship Id="rId1" Type="http://schemas.openxmlformats.org/officeDocument/2006/relationships/tags" Target="../tags/tag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609600" y="4267200"/>
            <a:ext cx="7239000" cy="838200"/>
          </a:xfrm>
        </p:spPr>
        <p:txBody>
          <a:bodyPr lIns="91440" tIns="45720" rIns="91440" bIns="45720" anchor="t"/>
          <a:lstStyle/>
          <a:p>
            <a:r>
              <a:rPr lang="en-CA" sz="3200" dirty="0" err="1" smtClean="0">
                <a:solidFill>
                  <a:srgbClr val="003399"/>
                </a:solidFill>
                <a:latin typeface="+mn-lt"/>
                <a:ea typeface="+mn-ea"/>
                <a:cs typeface="+mn-cs"/>
              </a:rPr>
              <a:t>Antiplatelet</a:t>
            </a:r>
            <a:r>
              <a:rPr lang="en-CA" sz="3200" dirty="0" smtClean="0">
                <a:solidFill>
                  <a:srgbClr val="003399"/>
                </a:solidFill>
                <a:latin typeface="+mn-lt"/>
                <a:ea typeface="+mn-ea"/>
                <a:cs typeface="+mn-cs"/>
              </a:rPr>
              <a:t> Therapy for the Primary Prevention of Vascular Events</a:t>
            </a: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sp>
        <p:nvSpPr>
          <p:cNvPr id="21507" name="TextBox 5"/>
          <p:cNvSpPr txBox="1">
            <a:spLocks noChangeArrowheads="1"/>
          </p:cNvSpPr>
          <p:nvPr/>
        </p:nvSpPr>
        <p:spPr bwMode="auto">
          <a:xfrm>
            <a:off x="609600" y="5334000"/>
            <a:ext cx="838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CA" b="1" dirty="0">
                <a:solidFill>
                  <a:srgbClr val="000000"/>
                </a:solidFill>
                <a:cs typeface="Arial" pitchFamily="34" charset="0"/>
              </a:rPr>
              <a:t>Working Group: </a:t>
            </a:r>
            <a:r>
              <a:rPr lang="en-CA" dirty="0">
                <a:solidFill>
                  <a:srgbClr val="000000"/>
                </a:solidFill>
                <a:cs typeface="Arial" pitchFamily="34" charset="0"/>
              </a:rPr>
              <a:t>Alan D. Bell, MD, CCFP and James D. </a:t>
            </a:r>
            <a:r>
              <a:rPr lang="en-CA" dirty="0" err="1">
                <a:solidFill>
                  <a:srgbClr val="000000"/>
                </a:solidFill>
                <a:cs typeface="Arial" pitchFamily="34" charset="0"/>
              </a:rPr>
              <a:t>Douketis</a:t>
            </a:r>
            <a:r>
              <a:rPr lang="en-CA" dirty="0">
                <a:solidFill>
                  <a:srgbClr val="000000"/>
                </a:solidFill>
                <a:cs typeface="Arial" pitchFamily="34" charset="0"/>
              </a:rPr>
              <a:t>, MD, FRCP</a:t>
            </a:r>
            <a:endParaRPr lang="en-US" dirty="0">
              <a:solidFill>
                <a:srgbClr val="000000"/>
              </a:solidFill>
              <a:cs typeface="Arial" pitchFamily="34" charset="0"/>
            </a:endParaRPr>
          </a:p>
        </p:txBody>
      </p:sp>
      <p:sp>
        <p:nvSpPr>
          <p:cNvPr id="4" name="Title 1"/>
          <p:cNvSpPr txBox="1">
            <a:spLocks/>
          </p:cNvSpPr>
          <p:nvPr/>
        </p:nvSpPr>
        <p:spPr bwMode="auto">
          <a:xfrm>
            <a:off x="685800" y="3054350"/>
            <a:ext cx="7772400" cy="1263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500" b="1" i="0" u="none" strike="noStrike" kern="0" cap="none" spc="0" normalizeH="0" baseline="0" noProof="0" dirty="0" smtClean="0">
                <a:ln>
                  <a:noFill/>
                </a:ln>
                <a:solidFill>
                  <a:srgbClr val="CC9915"/>
                </a:solidFill>
                <a:effectLst/>
                <a:uLnTx/>
                <a:uFillTx/>
                <a:latin typeface="+mj-lt"/>
                <a:ea typeface="+mj-ea"/>
                <a:cs typeface="+mj-cs"/>
              </a:rPr>
              <a:t>Canadian Cardiovascular Society Antiplatelet Guidelines</a:t>
            </a:r>
          </a:p>
        </p:txBody>
      </p:sp>
    </p:spTree>
    <p:extLst>
      <p:ext uri="{BB962C8B-B14F-4D97-AF65-F5344CB8AC3E}">
        <p14:creationId xmlns:p14="http://schemas.microsoft.com/office/powerpoint/2010/main" val="2023791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9" name="Content Placeholder 2"/>
          <p:cNvSpPr>
            <a:spLocks/>
          </p:cNvSpPr>
          <p:nvPr/>
        </p:nvSpPr>
        <p:spPr bwMode="auto">
          <a:xfrm>
            <a:off x="457200" y="1363663"/>
            <a:ext cx="7159625" cy="3124200"/>
          </a:xfrm>
          <a:prstGeom prst="rect">
            <a:avLst/>
          </a:prstGeom>
          <a:noFill/>
          <a:ln w="9525">
            <a:noFill/>
            <a:miter lim="800000"/>
            <a:headEnd/>
            <a:tailEnd/>
          </a:ln>
        </p:spPr>
        <p:txBody>
          <a:bodyPr/>
          <a:lstStyle/>
          <a:p>
            <a:pPr marL="342900" indent="-342900" defTabSz="914400">
              <a:spcBef>
                <a:spcPct val="20000"/>
              </a:spcBef>
              <a:buFont typeface="Arial" charset="0"/>
              <a:buNone/>
              <a:defRPr/>
            </a:pPr>
            <a:r>
              <a:rPr lang="en-US" sz="2400" dirty="0">
                <a:solidFill>
                  <a:schemeClr val="bg2"/>
                </a:solidFill>
                <a:latin typeface="Calibri" pitchFamily="34" charset="0"/>
              </a:rPr>
              <a:t>Do you offer low dose ASA to Alex?</a:t>
            </a:r>
          </a:p>
          <a:p>
            <a:pPr marL="990600" lvl="1" indent="-533400" defTabSz="914400">
              <a:spcBef>
                <a:spcPct val="20000"/>
              </a:spcBef>
              <a:spcAft>
                <a:spcPts val="600"/>
              </a:spcAft>
              <a:buFont typeface="Calibri" pitchFamily="34" charset="0"/>
              <a:buAutoNum type="alphaUcPeriod"/>
              <a:defRPr/>
            </a:pPr>
            <a:r>
              <a:rPr lang="en-US" sz="2400" dirty="0">
                <a:solidFill>
                  <a:schemeClr val="bg2"/>
                </a:solidFill>
                <a:latin typeface="Calibri" pitchFamily="34" charset="0"/>
                <a:ea typeface="ＭＳ Ｐゴシック" pitchFamily="34" charset="-128"/>
              </a:rPr>
              <a:t> Yes</a:t>
            </a:r>
          </a:p>
          <a:p>
            <a:pPr marL="990600" lvl="1" indent="-533400" defTabSz="914400">
              <a:spcBef>
                <a:spcPct val="20000"/>
              </a:spcBef>
              <a:spcAft>
                <a:spcPts val="600"/>
              </a:spcAft>
              <a:buFont typeface="Calibri" pitchFamily="34" charset="0"/>
              <a:buAutoNum type="alphaUcPeriod"/>
              <a:defRPr/>
            </a:pPr>
            <a:r>
              <a:rPr lang="en-US" sz="2400" dirty="0">
                <a:solidFill>
                  <a:schemeClr val="bg2"/>
                </a:solidFill>
                <a:latin typeface="Calibri" pitchFamily="34" charset="0"/>
                <a:ea typeface="ＭＳ Ｐゴシック" pitchFamily="34" charset="-128"/>
              </a:rPr>
              <a:t> </a:t>
            </a:r>
            <a:r>
              <a:rPr lang="en-US" sz="2400" dirty="0" smtClean="0">
                <a:solidFill>
                  <a:schemeClr val="bg2"/>
                </a:solidFill>
                <a:latin typeface="Calibri" pitchFamily="34" charset="0"/>
                <a:ea typeface="ＭＳ Ｐゴシック" pitchFamily="34" charset="-128"/>
              </a:rPr>
              <a:t>No</a:t>
            </a:r>
            <a:endParaRPr lang="en-US" sz="2400" dirty="0">
              <a:solidFill>
                <a:schemeClr val="bg2"/>
              </a:solidFill>
              <a:latin typeface="Calibri" pitchFamily="34" charset="0"/>
              <a:ea typeface="ＭＳ Ｐゴシック" pitchFamily="34" charset="-128"/>
            </a:endParaRPr>
          </a:p>
        </p:txBody>
      </p:sp>
      <p:sp>
        <p:nvSpPr>
          <p:cNvPr id="101379" name="Title 1"/>
          <p:cNvSpPr>
            <a:spLocks noGrp="1"/>
          </p:cNvSpPr>
          <p:nvPr>
            <p:ph type="title" idx="4294967295"/>
          </p:nvPr>
        </p:nvSpPr>
        <p:spPr/>
        <p:txBody>
          <a:bodyPr/>
          <a:lstStyle/>
          <a:p>
            <a:pPr eaLnBrk="1" hangingPunct="1"/>
            <a:r>
              <a:rPr lang="en-US" dirty="0" smtClean="0">
                <a:latin typeface="Calibri" pitchFamily="34" charset="0"/>
              </a:rPr>
              <a:t>Polling question</a:t>
            </a:r>
          </a:p>
        </p:txBody>
      </p:sp>
      <p:sp>
        <p:nvSpPr>
          <p:cNvPr id="4" name="Footer Placeholder 4"/>
          <p:cNvSpPr>
            <a:spLocks noGrp="1"/>
          </p:cNvSpPr>
          <p:nvPr>
            <p:ph type="ftr" sz="quarter" idx="4294967295"/>
          </p:nvPr>
        </p:nvSpPr>
        <p:spPr>
          <a:xfrm>
            <a:off x="4884738" y="6246813"/>
            <a:ext cx="2895600" cy="365125"/>
          </a:xfrm>
          <a:prstGeom prst="rect">
            <a:avLst/>
          </a:prstGeom>
        </p:spPr>
        <p:txBody>
          <a:bodyPr/>
          <a:lstStyle>
            <a:lvl1pPr algn="r">
              <a:defRPr/>
            </a:lvl1pPr>
          </a:lstStyle>
          <a:p>
            <a:pPr>
              <a:defRPr/>
            </a:pPr>
            <a:r>
              <a:rPr lang="en-US" dirty="0"/>
              <a:t>© 2011 - TIGC</a:t>
            </a:r>
          </a:p>
        </p:txBody>
      </p:sp>
    </p:spTree>
    <p:extLst>
      <p:ext uri="{BB962C8B-B14F-4D97-AF65-F5344CB8AC3E}">
        <p14:creationId xmlns:p14="http://schemas.microsoft.com/office/powerpoint/2010/main" val="2115720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7"/>
          <p:cNvGraphicFramePr>
            <a:graphicFrameLocks noGrp="1" noChangeAspect="1"/>
          </p:cNvGraphicFramePr>
          <p:nvPr>
            <p:ph type="chart" idx="4294967295"/>
          </p:nvPr>
        </p:nvGraphicFramePr>
        <p:xfrm>
          <a:off x="520700" y="1957388"/>
          <a:ext cx="8102600" cy="4427537"/>
        </p:xfrm>
        <a:graphic>
          <a:graphicData uri="http://schemas.openxmlformats.org/drawingml/2006/chart">
            <c:chart xmlns:c="http://schemas.openxmlformats.org/drawingml/2006/chart" xmlns:r="http://schemas.openxmlformats.org/officeDocument/2006/relationships" r:id="rId3"/>
          </a:graphicData>
        </a:graphic>
      </p:graphicFrame>
      <p:sp>
        <p:nvSpPr>
          <p:cNvPr id="2051" name="Text Box 5"/>
          <p:cNvSpPr txBox="1">
            <a:spLocks noChangeArrowheads="1"/>
          </p:cNvSpPr>
          <p:nvPr/>
        </p:nvSpPr>
        <p:spPr bwMode="auto">
          <a:xfrm rot="-5400000">
            <a:off x="0" y="3886200"/>
            <a:ext cx="1066800" cy="457200"/>
          </a:xfrm>
          <a:prstGeom prst="rect">
            <a:avLst/>
          </a:prstGeom>
          <a:noFill/>
          <a:ln w="9525">
            <a:noFill/>
            <a:miter lim="800000"/>
            <a:headEnd/>
            <a:tailEnd/>
          </a:ln>
        </p:spPr>
        <p:txBody>
          <a:bodyPr>
            <a:spAutoFit/>
          </a:bodyPr>
          <a:lstStyle/>
          <a:p>
            <a:pPr defTabSz="914400">
              <a:spcBef>
                <a:spcPct val="50000"/>
              </a:spcBef>
            </a:pPr>
            <a:r>
              <a:rPr lang="en-US" sz="2400" b="1">
                <a:solidFill>
                  <a:srgbClr val="000000"/>
                </a:solidFill>
              </a:rPr>
              <a:t>NNT</a:t>
            </a:r>
          </a:p>
        </p:txBody>
      </p:sp>
      <p:sp>
        <p:nvSpPr>
          <p:cNvPr id="2052" name="Rectangle 13"/>
          <p:cNvSpPr>
            <a:spLocks/>
          </p:cNvSpPr>
          <p:nvPr/>
        </p:nvSpPr>
        <p:spPr bwMode="auto">
          <a:xfrm>
            <a:off x="468313" y="1277938"/>
            <a:ext cx="8229600" cy="485775"/>
          </a:xfrm>
          <a:prstGeom prst="rect">
            <a:avLst/>
          </a:prstGeom>
          <a:noFill/>
          <a:ln w="9525">
            <a:noFill/>
            <a:miter lim="800000"/>
            <a:headEnd/>
            <a:tailEnd/>
          </a:ln>
        </p:spPr>
        <p:txBody>
          <a:bodyPr anchor="ctr"/>
          <a:lstStyle/>
          <a:p>
            <a:pPr defTabSz="914400" eaLnBrk="0" hangingPunct="0"/>
            <a:r>
              <a:rPr lang="en-US" sz="2400">
                <a:solidFill>
                  <a:srgbClr val="C86400"/>
                </a:solidFill>
                <a:latin typeface="Calibri" pitchFamily="34" charset="0"/>
              </a:rPr>
              <a:t/>
            </a:r>
            <a:br>
              <a:rPr lang="en-US" sz="2400">
                <a:solidFill>
                  <a:srgbClr val="C86400"/>
                </a:solidFill>
                <a:latin typeface="Calibri" pitchFamily="34" charset="0"/>
              </a:rPr>
            </a:br>
            <a:r>
              <a:rPr lang="en-US" sz="2400">
                <a:solidFill>
                  <a:srgbClr val="C86400"/>
                </a:solidFill>
                <a:latin typeface="Calibri" pitchFamily="34" charset="0"/>
              </a:rPr>
              <a:t>Absolute risk reduction</a:t>
            </a:r>
          </a:p>
        </p:txBody>
      </p:sp>
      <p:sp>
        <p:nvSpPr>
          <p:cNvPr id="2053" name="Title 1"/>
          <p:cNvSpPr>
            <a:spLocks/>
          </p:cNvSpPr>
          <p:nvPr/>
        </p:nvSpPr>
        <p:spPr bwMode="auto">
          <a:xfrm>
            <a:off x="457200" y="152400"/>
            <a:ext cx="8229600" cy="1143000"/>
          </a:xfrm>
          <a:prstGeom prst="rect">
            <a:avLst/>
          </a:prstGeom>
          <a:noFill/>
          <a:ln w="9525">
            <a:noFill/>
            <a:miter lim="800000"/>
            <a:headEnd/>
            <a:tailEnd/>
          </a:ln>
        </p:spPr>
        <p:txBody>
          <a:bodyPr anchor="ctr"/>
          <a:lstStyle/>
          <a:p>
            <a:pPr marL="342900" indent="-342900" defTabSz="914400"/>
            <a:r>
              <a:rPr lang="en-US" sz="3200">
                <a:solidFill>
                  <a:srgbClr val="C86400"/>
                </a:solidFill>
                <a:latin typeface="Calibri" pitchFamily="34" charset="0"/>
              </a:rPr>
              <a:t>Primary Prevention</a:t>
            </a:r>
          </a:p>
        </p:txBody>
      </p:sp>
      <p:sp>
        <p:nvSpPr>
          <p:cNvPr id="2054" name="Text Box 7"/>
          <p:cNvSpPr txBox="1">
            <a:spLocks noChangeArrowheads="1"/>
          </p:cNvSpPr>
          <p:nvPr/>
        </p:nvSpPr>
        <p:spPr bwMode="auto">
          <a:xfrm>
            <a:off x="304800" y="6445250"/>
            <a:ext cx="6248400" cy="338554"/>
          </a:xfrm>
          <a:prstGeom prst="rect">
            <a:avLst/>
          </a:prstGeom>
          <a:noFill/>
          <a:ln w="9525">
            <a:noFill/>
            <a:miter lim="800000"/>
            <a:headEnd/>
            <a:tailEnd/>
          </a:ln>
        </p:spPr>
        <p:txBody>
          <a:bodyPr>
            <a:spAutoFit/>
          </a:bodyPr>
          <a:lstStyle/>
          <a:p>
            <a:pPr defTabSz="914400">
              <a:spcBef>
                <a:spcPct val="50000"/>
              </a:spcBef>
            </a:pPr>
            <a:r>
              <a:rPr lang="en-CA" altLang="ja-JP" sz="1600" dirty="0" err="1">
                <a:latin typeface="Calibri" pitchFamily="34" charset="0"/>
                <a:ea typeface="ＭＳ Ｐゴシック" pitchFamily="34" charset="-128"/>
              </a:rPr>
              <a:t>Baigent</a:t>
            </a:r>
            <a:r>
              <a:rPr lang="en-CA" altLang="ja-JP" sz="1600" dirty="0">
                <a:latin typeface="Calibri" pitchFamily="34" charset="0"/>
                <a:ea typeface="ＭＳ Ｐゴシック" pitchFamily="34" charset="-128"/>
              </a:rPr>
              <a:t> C, Blackwell L, Collins R, et al</a:t>
            </a:r>
            <a:r>
              <a:rPr lang="en-US" altLang="ja-JP" sz="1600" dirty="0">
                <a:latin typeface="Calibri" pitchFamily="34" charset="0"/>
                <a:ea typeface="ＭＳ Ｐゴシック" pitchFamily="34" charset="-128"/>
              </a:rPr>
              <a:t>. </a:t>
            </a:r>
            <a:r>
              <a:rPr lang="en-CA" altLang="ja-JP" sz="1600" dirty="0">
                <a:latin typeface="Calibri" pitchFamily="34" charset="0"/>
                <a:ea typeface="ＭＳ Ｐゴシック" pitchFamily="34" charset="-128"/>
              </a:rPr>
              <a:t>Lancet 2009;373:1849-60.</a:t>
            </a:r>
            <a:r>
              <a:rPr lang="en-US" altLang="ja-JP" sz="1600" dirty="0">
                <a:latin typeface="Calibri" pitchFamily="34" charset="0"/>
                <a:ea typeface="ＭＳ Ｐゴシック" pitchFamily="34" charset="-128"/>
              </a:rPr>
              <a:t> </a:t>
            </a:r>
            <a:endParaRPr lang="en-US" sz="1600" dirty="0">
              <a:latin typeface="Calibri" pitchFamily="34" charset="0"/>
            </a:endParaRPr>
          </a:p>
        </p:txBody>
      </p:sp>
      <p:sp>
        <p:nvSpPr>
          <p:cNvPr id="7" name="Title 1"/>
          <p:cNvSpPr>
            <a:spLocks/>
          </p:cNvSpPr>
          <p:nvPr/>
        </p:nvSpPr>
        <p:spPr bwMode="auto">
          <a:xfrm>
            <a:off x="457200" y="377825"/>
            <a:ext cx="8229600" cy="1143000"/>
          </a:xfrm>
          <a:prstGeom prst="rect">
            <a:avLst/>
          </a:prstGeom>
          <a:noFill/>
          <a:ln w="9525">
            <a:noFill/>
            <a:miter lim="800000"/>
            <a:headEnd/>
            <a:tailEnd/>
          </a:ln>
        </p:spPr>
        <p:txBody>
          <a:bodyPr anchor="ctr"/>
          <a:lstStyle/>
          <a:p>
            <a:pPr marL="342900" indent="-342900" defTabSz="914400">
              <a:defRPr/>
            </a:pPr>
            <a:endParaRPr lang="en-US" sz="3200" dirty="0">
              <a:solidFill>
                <a:srgbClr val="C86400"/>
              </a:solidFill>
              <a:latin typeface="+mn-lt"/>
            </a:endParaRPr>
          </a:p>
          <a:p>
            <a:pPr marL="342900" indent="-342900" defTabSz="914400">
              <a:defRPr/>
            </a:pPr>
            <a:r>
              <a:rPr lang="en-US" sz="3200" dirty="0">
                <a:solidFill>
                  <a:srgbClr val="C86400"/>
                </a:solidFill>
                <a:latin typeface="+mn-lt"/>
              </a:rPr>
              <a:t>Serious</a:t>
            </a:r>
            <a:r>
              <a:rPr lang="en-US" sz="3200" b="1" dirty="0">
                <a:latin typeface="+mn-lt"/>
              </a:rPr>
              <a:t> </a:t>
            </a:r>
            <a:r>
              <a:rPr lang="en-US" sz="3200" dirty="0">
                <a:solidFill>
                  <a:srgbClr val="C86400"/>
                </a:solidFill>
                <a:latin typeface="+mn-lt"/>
              </a:rPr>
              <a:t>vascular events in ATTC primary</a:t>
            </a:r>
          </a:p>
        </p:txBody>
      </p:sp>
      <p:cxnSp>
        <p:nvCxnSpPr>
          <p:cNvPr id="8" name="Straight Connector 7"/>
          <p:cNvCxnSpPr/>
          <p:nvPr/>
        </p:nvCxnSpPr>
        <p:spPr>
          <a:xfrm rot="10800000">
            <a:off x="0" y="6230938"/>
            <a:ext cx="7700963" cy="1587"/>
          </a:xfrm>
          <a:prstGeom prst="line">
            <a:avLst/>
          </a:prstGeom>
          <a:ln w="12700" cap="flat" cmpd="sng" algn="ctr">
            <a:solidFill>
              <a:srgbClr val="C864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7" descr="tigclogo300-2.gif"/>
          <p:cNvPicPr>
            <a:picLocks noChangeAspect="1"/>
          </p:cNvPicPr>
          <p:nvPr/>
        </p:nvPicPr>
        <p:blipFill>
          <a:blip r:embed="rId4" cstate="print"/>
          <a:srcRect/>
          <a:stretch>
            <a:fillRect/>
          </a:stretch>
        </p:blipFill>
        <p:spPr bwMode="auto">
          <a:xfrm>
            <a:off x="7896225" y="5859463"/>
            <a:ext cx="790575" cy="747712"/>
          </a:xfrm>
          <a:prstGeom prst="rect">
            <a:avLst/>
          </a:prstGeom>
          <a:noFill/>
          <a:ln w="9525">
            <a:noFill/>
            <a:miter lim="800000"/>
            <a:headEnd/>
            <a:tailEnd/>
          </a:ln>
        </p:spPr>
      </p:pic>
      <p:grpSp>
        <p:nvGrpSpPr>
          <p:cNvPr id="12" name="Group 11"/>
          <p:cNvGrpSpPr>
            <a:grpSpLocks/>
          </p:cNvGrpSpPr>
          <p:nvPr/>
        </p:nvGrpSpPr>
        <p:grpSpPr bwMode="auto">
          <a:xfrm>
            <a:off x="5410200" y="2525712"/>
            <a:ext cx="1295400" cy="2808288"/>
            <a:chOff x="5410200" y="1905000"/>
            <a:chExt cx="1295400" cy="2807732"/>
          </a:xfrm>
        </p:grpSpPr>
        <p:sp>
          <p:nvSpPr>
            <p:cNvPr id="13" name="TextBox 1"/>
            <p:cNvSpPr txBox="1">
              <a:spLocks noChangeArrowheads="1"/>
            </p:cNvSpPr>
            <p:nvPr/>
          </p:nvSpPr>
          <p:spPr bwMode="auto">
            <a:xfrm>
              <a:off x="5410200" y="1905000"/>
              <a:ext cx="76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CA" dirty="0"/>
                <a:t>1428</a:t>
              </a:r>
            </a:p>
          </p:txBody>
        </p:sp>
        <p:sp>
          <p:nvSpPr>
            <p:cNvPr id="14" name="TextBox 7"/>
            <p:cNvSpPr txBox="1">
              <a:spLocks noChangeArrowheads="1"/>
            </p:cNvSpPr>
            <p:nvPr/>
          </p:nvSpPr>
          <p:spPr bwMode="auto">
            <a:xfrm>
              <a:off x="6172200" y="4343400"/>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CA"/>
                <a:t>67</a:t>
              </a:r>
            </a:p>
          </p:txBody>
        </p:sp>
      </p:grpSp>
      <p:sp>
        <p:nvSpPr>
          <p:cNvPr id="16" name="Footer Placeholder 3"/>
          <p:cNvSpPr>
            <a:spLocks noGrp="1"/>
          </p:cNvSpPr>
          <p:nvPr>
            <p:ph type="ftr" sz="quarter" idx="10"/>
          </p:nvPr>
        </p:nvSpPr>
        <p:spPr>
          <a:xfrm>
            <a:off x="4884738" y="6246813"/>
            <a:ext cx="2895600" cy="365125"/>
          </a:xfrm>
        </p:spPr>
        <p:txBody>
          <a:bodyPr/>
          <a:lstStyle/>
          <a:p>
            <a:pPr algn="r">
              <a:defRPr/>
            </a:pPr>
            <a:r>
              <a:rPr lang="en-US" sz="1000" dirty="0">
                <a:cs typeface="Arial" pitchFamily="34" charset="0"/>
              </a:rPr>
              <a:t>© 2011 - TIGC</a:t>
            </a:r>
          </a:p>
        </p:txBody>
      </p:sp>
    </p:spTree>
    <p:custDataLst>
      <p:tags r:id="rId1"/>
    </p:custDataLst>
    <p:extLst>
      <p:ext uri="{BB962C8B-B14F-4D97-AF65-F5344CB8AC3E}">
        <p14:creationId xmlns:p14="http://schemas.microsoft.com/office/powerpoint/2010/main" val="4011080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idx="4294967295"/>
          </p:nvPr>
        </p:nvSpPr>
        <p:spPr>
          <a:xfrm>
            <a:off x="457200" y="-30163"/>
            <a:ext cx="8229600" cy="1143001"/>
          </a:xfrm>
        </p:spPr>
        <p:txBody>
          <a:bodyPr/>
          <a:lstStyle/>
          <a:p>
            <a:r>
              <a:rPr lang="en-US" sz="3200" smtClean="0"/>
              <a:t>Primary Prevention What about bleeding?</a:t>
            </a:r>
            <a:br>
              <a:rPr lang="en-US" sz="3200" smtClean="0"/>
            </a:br>
            <a:r>
              <a:rPr lang="en-US" sz="3200" smtClean="0"/>
              <a:t> Net Clinical Benefit</a:t>
            </a:r>
          </a:p>
        </p:txBody>
      </p:sp>
      <p:pic>
        <p:nvPicPr>
          <p:cNvPr id="31747" name="Picture 4" descr="APTC3"/>
          <p:cNvPicPr>
            <a:picLocks noGrp="1" noChangeAspect="1" noChangeArrowheads="1"/>
          </p:cNvPicPr>
          <p:nvPr>
            <p:ph sz="half" idx="4294967295"/>
          </p:nvPr>
        </p:nvPicPr>
        <p:blipFill>
          <a:blip r:embed="rId4" cstate="print">
            <a:extLst>
              <a:ext uri="{28A0092B-C50C-407E-A947-70E740481C1C}">
                <a14:useLocalDpi xmlns:a14="http://schemas.microsoft.com/office/drawing/2010/main" val="0"/>
              </a:ext>
            </a:extLst>
          </a:blip>
          <a:srcRect/>
          <a:stretch>
            <a:fillRect/>
          </a:stretch>
        </p:blipFill>
        <p:spPr>
          <a:xfrm>
            <a:off x="762000" y="990600"/>
            <a:ext cx="7086600" cy="5464175"/>
          </a:xfrm>
          <a:noFill/>
        </p:spPr>
      </p:pic>
      <p:pic>
        <p:nvPicPr>
          <p:cNvPr id="31748" name="Picture 6" descr="APTC4"/>
          <p:cNvPicPr>
            <a:picLocks noGrp="1" noChangeAspect="1" noChangeArrowheads="1"/>
          </p:cNvPicPr>
          <p:nvPr>
            <p:ph sz="half" idx="4294967295"/>
          </p:nvPr>
        </p:nvPicPr>
        <p:blipFill>
          <a:blip r:embed="rId5" cstate="print">
            <a:extLst>
              <a:ext uri="{28A0092B-C50C-407E-A947-70E740481C1C}">
                <a14:useLocalDpi xmlns:a14="http://schemas.microsoft.com/office/drawing/2010/main" val="0"/>
              </a:ext>
            </a:extLst>
          </a:blip>
          <a:srcRect/>
          <a:stretch>
            <a:fillRect/>
          </a:stretch>
        </p:blipFill>
        <p:spPr>
          <a:xfrm>
            <a:off x="3067050" y="1333500"/>
            <a:ext cx="1352550" cy="647700"/>
          </a:xfrm>
          <a:noFill/>
        </p:spPr>
      </p:pic>
      <p:sp>
        <p:nvSpPr>
          <p:cNvPr id="21" name="Text Box 8"/>
          <p:cNvSpPr txBox="1">
            <a:spLocks noChangeArrowheads="1"/>
          </p:cNvSpPr>
          <p:nvPr/>
        </p:nvSpPr>
        <p:spPr bwMode="auto">
          <a:xfrm>
            <a:off x="5029200" y="4219575"/>
            <a:ext cx="685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sz="1600" b="1">
                <a:solidFill>
                  <a:srgbClr val="4F81BD"/>
                </a:solidFill>
                <a:latin typeface="Arial" pitchFamily="34" charset="0"/>
              </a:rPr>
              <a:t>NNH 1000</a:t>
            </a:r>
          </a:p>
        </p:txBody>
      </p:sp>
      <p:sp>
        <p:nvSpPr>
          <p:cNvPr id="22" name="Text Box 10"/>
          <p:cNvSpPr txBox="1">
            <a:spLocks noChangeArrowheads="1"/>
          </p:cNvSpPr>
          <p:nvPr/>
        </p:nvSpPr>
        <p:spPr bwMode="auto">
          <a:xfrm>
            <a:off x="6019800" y="4219575"/>
            <a:ext cx="685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sz="1600" b="1">
                <a:solidFill>
                  <a:srgbClr val="4F81BD"/>
                </a:solidFill>
                <a:latin typeface="Arial" pitchFamily="34" charset="0"/>
              </a:rPr>
              <a:t>NNT 415</a:t>
            </a:r>
          </a:p>
        </p:txBody>
      </p:sp>
      <p:sp>
        <p:nvSpPr>
          <p:cNvPr id="23" name="Text Box 11"/>
          <p:cNvSpPr txBox="1">
            <a:spLocks noChangeArrowheads="1"/>
          </p:cNvSpPr>
          <p:nvPr/>
        </p:nvSpPr>
        <p:spPr bwMode="auto">
          <a:xfrm>
            <a:off x="5562600" y="3200400"/>
            <a:ext cx="685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sz="1600" b="1">
                <a:solidFill>
                  <a:srgbClr val="4F81BD"/>
                </a:solidFill>
                <a:latin typeface="Arial" pitchFamily="34" charset="0"/>
              </a:rPr>
              <a:t>NCBNNT 714</a:t>
            </a:r>
          </a:p>
        </p:txBody>
      </p:sp>
      <p:grpSp>
        <p:nvGrpSpPr>
          <p:cNvPr id="2" name="Group 14"/>
          <p:cNvGrpSpPr>
            <a:grpSpLocks/>
          </p:cNvGrpSpPr>
          <p:nvPr/>
        </p:nvGrpSpPr>
        <p:grpSpPr bwMode="auto">
          <a:xfrm>
            <a:off x="5867400" y="1524000"/>
            <a:ext cx="1371600" cy="833438"/>
            <a:chOff x="5867400" y="1981200"/>
            <a:chExt cx="1371600" cy="833438"/>
          </a:xfrm>
        </p:grpSpPr>
        <p:sp>
          <p:nvSpPr>
            <p:cNvPr id="31761" name="Text Box 12"/>
            <p:cNvSpPr txBox="1">
              <a:spLocks noChangeArrowheads="1"/>
            </p:cNvSpPr>
            <p:nvPr/>
          </p:nvSpPr>
          <p:spPr bwMode="auto">
            <a:xfrm>
              <a:off x="6553200" y="1981200"/>
              <a:ext cx="685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sz="1600" b="1">
                  <a:solidFill>
                    <a:srgbClr val="C0504D"/>
                  </a:solidFill>
                  <a:latin typeface="Arial" pitchFamily="34" charset="0"/>
                </a:rPr>
                <a:t>NNT 47.2</a:t>
              </a:r>
            </a:p>
          </p:txBody>
        </p:sp>
        <p:sp>
          <p:nvSpPr>
            <p:cNvPr id="31762" name="Text Box 11"/>
            <p:cNvSpPr txBox="1">
              <a:spLocks noChangeArrowheads="1"/>
            </p:cNvSpPr>
            <p:nvPr/>
          </p:nvSpPr>
          <p:spPr bwMode="auto">
            <a:xfrm>
              <a:off x="5867400" y="1989138"/>
              <a:ext cx="685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sz="1600" b="1">
                  <a:solidFill>
                    <a:srgbClr val="C0504D"/>
                  </a:solidFill>
                  <a:latin typeface="Arial" pitchFamily="34" charset="0"/>
                </a:rPr>
                <a:t>NCBNNT 49.5</a:t>
              </a:r>
            </a:p>
          </p:txBody>
        </p:sp>
      </p:grpSp>
      <p:grpSp>
        <p:nvGrpSpPr>
          <p:cNvPr id="3" name="Group 16"/>
          <p:cNvGrpSpPr>
            <a:grpSpLocks/>
          </p:cNvGrpSpPr>
          <p:nvPr/>
        </p:nvGrpSpPr>
        <p:grpSpPr bwMode="auto">
          <a:xfrm>
            <a:off x="1676400" y="2141538"/>
            <a:ext cx="2667000" cy="2735262"/>
            <a:chOff x="1676400" y="2598738"/>
            <a:chExt cx="2667000" cy="2735262"/>
          </a:xfrm>
        </p:grpSpPr>
        <p:sp>
          <p:nvSpPr>
            <p:cNvPr id="31756" name="Text Box 8"/>
            <p:cNvSpPr txBox="1">
              <a:spLocks noChangeArrowheads="1"/>
            </p:cNvSpPr>
            <p:nvPr/>
          </p:nvSpPr>
          <p:spPr bwMode="auto">
            <a:xfrm>
              <a:off x="1676400" y="4752975"/>
              <a:ext cx="685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sz="1600" b="1">
                  <a:solidFill>
                    <a:srgbClr val="4F81BD"/>
                  </a:solidFill>
                  <a:latin typeface="Arial" pitchFamily="34" charset="0"/>
                </a:rPr>
                <a:t>NNH 2500</a:t>
              </a:r>
            </a:p>
          </p:txBody>
        </p:sp>
        <p:sp>
          <p:nvSpPr>
            <p:cNvPr id="31757" name="Text Box 10"/>
            <p:cNvSpPr txBox="1">
              <a:spLocks noChangeArrowheads="1"/>
            </p:cNvSpPr>
            <p:nvPr/>
          </p:nvSpPr>
          <p:spPr bwMode="auto">
            <a:xfrm>
              <a:off x="2743200" y="4752975"/>
              <a:ext cx="685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sz="1600" b="1">
                  <a:solidFill>
                    <a:srgbClr val="4F81BD"/>
                  </a:solidFill>
                  <a:latin typeface="Arial" pitchFamily="34" charset="0"/>
                </a:rPr>
                <a:t>NNT 1000</a:t>
              </a:r>
            </a:p>
          </p:txBody>
        </p:sp>
        <p:sp>
          <p:nvSpPr>
            <p:cNvPr id="31758" name="Text Box 11"/>
            <p:cNvSpPr txBox="1">
              <a:spLocks noChangeArrowheads="1"/>
            </p:cNvSpPr>
            <p:nvPr/>
          </p:nvSpPr>
          <p:spPr bwMode="auto">
            <a:xfrm>
              <a:off x="2286000" y="3657600"/>
              <a:ext cx="685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sz="1600" b="1">
                  <a:solidFill>
                    <a:srgbClr val="4F81BD"/>
                  </a:solidFill>
                  <a:latin typeface="Arial" pitchFamily="34" charset="0"/>
                </a:rPr>
                <a:t>NCBNNT 1666</a:t>
              </a:r>
            </a:p>
          </p:txBody>
        </p:sp>
        <p:sp>
          <p:nvSpPr>
            <p:cNvPr id="31759" name="Text Box 12"/>
            <p:cNvSpPr txBox="1">
              <a:spLocks noChangeArrowheads="1"/>
            </p:cNvSpPr>
            <p:nvPr/>
          </p:nvSpPr>
          <p:spPr bwMode="auto">
            <a:xfrm>
              <a:off x="3657600" y="2619375"/>
              <a:ext cx="685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sz="1600" b="1">
                  <a:solidFill>
                    <a:srgbClr val="C0504D"/>
                  </a:solidFill>
                  <a:latin typeface="Arial" pitchFamily="34" charset="0"/>
                </a:rPr>
                <a:t>NNT 70</a:t>
              </a:r>
            </a:p>
          </p:txBody>
        </p:sp>
        <p:sp>
          <p:nvSpPr>
            <p:cNvPr id="31760" name="Text Box 11"/>
            <p:cNvSpPr txBox="1">
              <a:spLocks noChangeArrowheads="1"/>
            </p:cNvSpPr>
            <p:nvPr/>
          </p:nvSpPr>
          <p:spPr bwMode="auto">
            <a:xfrm>
              <a:off x="2971800" y="2598738"/>
              <a:ext cx="685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sz="1600" b="1">
                  <a:solidFill>
                    <a:srgbClr val="C0504D"/>
                  </a:solidFill>
                  <a:latin typeface="Arial" pitchFamily="34" charset="0"/>
                </a:rPr>
                <a:t>NCBNNT73.5</a:t>
              </a:r>
            </a:p>
          </p:txBody>
        </p:sp>
      </p:grpSp>
      <p:sp>
        <p:nvSpPr>
          <p:cNvPr id="31754" name="Text Box 16"/>
          <p:cNvSpPr txBox="1">
            <a:spLocks noChangeArrowheads="1"/>
          </p:cNvSpPr>
          <p:nvPr/>
        </p:nvSpPr>
        <p:spPr bwMode="auto">
          <a:xfrm>
            <a:off x="5638800" y="6445250"/>
            <a:ext cx="3429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spcBef>
                <a:spcPct val="50000"/>
              </a:spcBef>
            </a:pPr>
            <a:r>
              <a:rPr lang="en-CA" altLang="ja-JP" sz="1600" dirty="0">
                <a:solidFill>
                  <a:srgbClr val="000000"/>
                </a:solidFill>
              </a:rPr>
              <a:t>Lancet 2009;373:1849-60.</a:t>
            </a:r>
            <a:r>
              <a:rPr lang="en-US" altLang="ja-JP" sz="1600" dirty="0">
                <a:solidFill>
                  <a:srgbClr val="000000"/>
                </a:solidFill>
              </a:rPr>
              <a:t> </a:t>
            </a:r>
            <a:endParaRPr lang="en-US" sz="1600" dirty="0">
              <a:solidFill>
                <a:srgbClr val="000000"/>
              </a:solidFill>
            </a:endParaRPr>
          </a:p>
        </p:txBody>
      </p:sp>
      <p:sp>
        <p:nvSpPr>
          <p:cNvPr id="31755" name="TextBox 3"/>
          <p:cNvSpPr txBox="1">
            <a:spLocks noChangeArrowheads="1"/>
          </p:cNvSpPr>
          <p:nvPr/>
        </p:nvSpPr>
        <p:spPr bwMode="auto">
          <a:xfrm>
            <a:off x="0" y="6445250"/>
            <a:ext cx="655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b="1" dirty="0">
                <a:solidFill>
                  <a:srgbClr val="002060"/>
                </a:solidFill>
              </a:rPr>
              <a:t>NNT – Number needed to treat for 1 year to prevent a single event</a:t>
            </a:r>
          </a:p>
        </p:txBody>
      </p:sp>
    </p:spTree>
    <p:custDataLst>
      <p:tags r:id="rId1"/>
    </p:custDataLst>
    <p:extLst>
      <p:ext uri="{BB962C8B-B14F-4D97-AF65-F5344CB8AC3E}">
        <p14:creationId xmlns:p14="http://schemas.microsoft.com/office/powerpoint/2010/main" val="117910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rot="10800000">
            <a:off x="0" y="6230938"/>
            <a:ext cx="7700963" cy="1587"/>
          </a:xfrm>
          <a:prstGeom prst="line">
            <a:avLst/>
          </a:prstGeom>
          <a:ln w="12700" cap="flat" cmpd="sng" algn="ctr">
            <a:solidFill>
              <a:srgbClr val="C864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075" name="Rectangle 2"/>
          <p:cNvSpPr>
            <a:spLocks noGrp="1"/>
          </p:cNvSpPr>
          <p:nvPr>
            <p:ph type="title" idx="4294967295"/>
          </p:nvPr>
        </p:nvSpPr>
        <p:spPr>
          <a:xfrm>
            <a:off x="457200" y="364487"/>
            <a:ext cx="8229600" cy="854713"/>
          </a:xfrm>
          <a:noFill/>
          <a:ln w="9525">
            <a:noFill/>
            <a:miter lim="800000"/>
            <a:headEnd/>
            <a:tailEnd/>
          </a:ln>
        </p:spPr>
        <p:txBody>
          <a:bodyPr vert="horz" wrap="square" lIns="91440" tIns="45720" rIns="91440" bIns="45720" numCol="1" anchor="ctr" anchorCtr="0" compatLnSpc="1">
            <a:prstTxWarp prst="textNoShape">
              <a:avLst/>
            </a:prstTxWarp>
            <a:noAutofit/>
          </a:bodyPr>
          <a:lstStyle/>
          <a:p>
            <a:pPr eaLnBrk="0" fontAlgn="base" hangingPunct="0">
              <a:spcAft>
                <a:spcPct val="0"/>
              </a:spcAft>
            </a:pPr>
            <a:r>
              <a:rPr lang="en-US" dirty="0" smtClean="0"/>
              <a:t>Primary prevention </a:t>
            </a:r>
            <a:br>
              <a:rPr lang="en-US" dirty="0" smtClean="0"/>
            </a:br>
            <a:r>
              <a:rPr lang="en-US" dirty="0" smtClean="0"/>
              <a:t>Demographic subgroups </a:t>
            </a:r>
          </a:p>
        </p:txBody>
      </p:sp>
      <p:graphicFrame>
        <p:nvGraphicFramePr>
          <p:cNvPr id="12" name="Object 6"/>
          <p:cNvGraphicFramePr>
            <a:graphicFrameLocks noGrp="1" noChangeAspect="1"/>
          </p:cNvGraphicFramePr>
          <p:nvPr>
            <p:ph type="chart" idx="4294967295"/>
          </p:nvPr>
        </p:nvGraphicFramePr>
        <p:xfrm>
          <a:off x="508000" y="1554163"/>
          <a:ext cx="8112125" cy="4424362"/>
        </p:xfrm>
        <a:graphic>
          <a:graphicData uri="http://schemas.openxmlformats.org/drawingml/2006/chart">
            <c:chart xmlns:c="http://schemas.openxmlformats.org/drawingml/2006/chart" xmlns:r="http://schemas.openxmlformats.org/officeDocument/2006/relationships" r:id="rId3"/>
          </a:graphicData>
        </a:graphic>
      </p:graphicFrame>
      <p:sp>
        <p:nvSpPr>
          <p:cNvPr id="3076" name="Text Box 4"/>
          <p:cNvSpPr txBox="1">
            <a:spLocks noChangeArrowheads="1"/>
          </p:cNvSpPr>
          <p:nvPr/>
        </p:nvSpPr>
        <p:spPr bwMode="auto">
          <a:xfrm rot="-5400000">
            <a:off x="-1372394" y="2971007"/>
            <a:ext cx="3659187" cy="457200"/>
          </a:xfrm>
          <a:prstGeom prst="rect">
            <a:avLst/>
          </a:prstGeom>
          <a:noFill/>
          <a:ln w="9525">
            <a:noFill/>
            <a:miter lim="800000"/>
            <a:headEnd/>
            <a:tailEnd/>
          </a:ln>
        </p:spPr>
        <p:txBody>
          <a:bodyPr>
            <a:spAutoFit/>
          </a:bodyPr>
          <a:lstStyle/>
          <a:p>
            <a:pPr defTabSz="914400">
              <a:spcBef>
                <a:spcPct val="50000"/>
              </a:spcBef>
            </a:pPr>
            <a:r>
              <a:rPr lang="en-US" sz="2400" b="1">
                <a:solidFill>
                  <a:srgbClr val="FFFFFF"/>
                </a:solidFill>
              </a:rPr>
              <a:t>RRR ASA vs Placebo</a:t>
            </a:r>
          </a:p>
        </p:txBody>
      </p:sp>
      <p:graphicFrame>
        <p:nvGraphicFramePr>
          <p:cNvPr id="10" name="Table 9"/>
          <p:cNvGraphicFramePr>
            <a:graphicFrameLocks noGrp="1"/>
          </p:cNvGraphicFramePr>
          <p:nvPr>
            <p:extLst>
              <p:ext uri="{D42A27DB-BD31-4B8C-83A1-F6EECF244321}">
                <p14:modId xmlns:p14="http://schemas.microsoft.com/office/powerpoint/2010/main" val="715626534"/>
              </p:ext>
            </p:extLst>
          </p:nvPr>
        </p:nvGraphicFramePr>
        <p:xfrm>
          <a:off x="1219200" y="5943600"/>
          <a:ext cx="5486400" cy="371475"/>
        </p:xfrm>
        <a:graphic>
          <a:graphicData uri="http://schemas.openxmlformats.org/drawingml/2006/table">
            <a:tbl>
              <a:tblPr firstRow="1" bandRow="1">
                <a:tableStyleId>{93296810-A885-4BE3-A3E7-6D5BEEA58F35}</a:tableStyleId>
              </a:tblPr>
              <a:tblGrid>
                <a:gridCol w="914400"/>
                <a:gridCol w="914400"/>
                <a:gridCol w="914400"/>
                <a:gridCol w="914400"/>
                <a:gridCol w="914400"/>
                <a:gridCol w="914400"/>
              </a:tblGrid>
              <a:tr h="371475">
                <a:tc>
                  <a:txBody>
                    <a:bodyPr/>
                    <a:lstStyle/>
                    <a:p>
                      <a:r>
                        <a:rPr lang="en-US" sz="1800" dirty="0" smtClean="0"/>
                        <a:t>NNT</a:t>
                      </a:r>
                      <a:endParaRPr lang="en-US" sz="1800" dirty="0"/>
                    </a:p>
                  </a:txBody>
                  <a:tcPr marT="45798" marB="45798">
                    <a:solidFill>
                      <a:schemeClr val="tx1">
                        <a:lumMod val="75000"/>
                        <a:lumOff val="25000"/>
                      </a:schemeClr>
                    </a:solidFill>
                  </a:tcPr>
                </a:tc>
                <a:tc>
                  <a:txBody>
                    <a:bodyPr/>
                    <a:lstStyle/>
                    <a:p>
                      <a:r>
                        <a:rPr lang="en-US" sz="1800" dirty="0" smtClean="0"/>
                        <a:t>2000</a:t>
                      </a:r>
                      <a:endParaRPr lang="en-US" sz="1800" dirty="0"/>
                    </a:p>
                  </a:txBody>
                  <a:tcPr marT="45798" marB="45798">
                    <a:solidFill>
                      <a:schemeClr val="tx1">
                        <a:lumMod val="75000"/>
                        <a:lumOff val="25000"/>
                      </a:schemeClr>
                    </a:solidFill>
                  </a:tcPr>
                </a:tc>
                <a:tc>
                  <a:txBody>
                    <a:bodyPr/>
                    <a:lstStyle/>
                    <a:p>
                      <a:r>
                        <a:rPr lang="en-US" sz="1800" dirty="0" smtClean="0"/>
                        <a:t>625</a:t>
                      </a:r>
                      <a:endParaRPr lang="en-US" sz="1800" dirty="0"/>
                    </a:p>
                  </a:txBody>
                  <a:tcPr marT="45798" marB="45798">
                    <a:solidFill>
                      <a:schemeClr val="tx1">
                        <a:lumMod val="75000"/>
                        <a:lumOff val="25000"/>
                      </a:schemeClr>
                    </a:solidFill>
                  </a:tcPr>
                </a:tc>
                <a:tc>
                  <a:txBody>
                    <a:bodyPr/>
                    <a:lstStyle/>
                    <a:p>
                      <a:endParaRPr lang="en-US" sz="1800" dirty="0">
                        <a:solidFill>
                          <a:schemeClr val="tx1"/>
                        </a:solidFill>
                      </a:endParaRPr>
                    </a:p>
                  </a:txBody>
                  <a:tcPr marT="45798" marB="45798">
                    <a:solidFill>
                      <a:schemeClr val="tx1">
                        <a:lumMod val="75000"/>
                        <a:lumOff val="25000"/>
                      </a:schemeClr>
                    </a:solidFill>
                  </a:tcPr>
                </a:tc>
                <a:tc>
                  <a:txBody>
                    <a:bodyPr/>
                    <a:lstStyle/>
                    <a:p>
                      <a:r>
                        <a:rPr lang="en-US" sz="1800" dirty="0" smtClean="0"/>
                        <a:t>769</a:t>
                      </a:r>
                      <a:endParaRPr lang="en-US" sz="1800" dirty="0"/>
                    </a:p>
                  </a:txBody>
                  <a:tcPr marT="45798" marB="45798">
                    <a:solidFill>
                      <a:schemeClr val="tx1">
                        <a:lumMod val="75000"/>
                        <a:lumOff val="25000"/>
                      </a:schemeClr>
                    </a:solidFill>
                  </a:tcPr>
                </a:tc>
                <a:tc>
                  <a:txBody>
                    <a:bodyPr/>
                    <a:lstStyle/>
                    <a:p>
                      <a:r>
                        <a:rPr lang="en-US" sz="1800" dirty="0" smtClean="0"/>
                        <a:t>2500</a:t>
                      </a:r>
                      <a:endParaRPr lang="en-US" sz="1800" dirty="0"/>
                    </a:p>
                  </a:txBody>
                  <a:tcPr marT="45798" marB="45798">
                    <a:solidFill>
                      <a:schemeClr val="tx1">
                        <a:lumMod val="75000"/>
                        <a:lumOff val="25000"/>
                      </a:schemeClr>
                    </a:solidFill>
                  </a:tcPr>
                </a:tc>
              </a:tr>
            </a:tbl>
          </a:graphicData>
        </a:graphic>
      </p:graphicFrame>
      <p:sp>
        <p:nvSpPr>
          <p:cNvPr id="3093" name="Text Box 17"/>
          <p:cNvSpPr txBox="1">
            <a:spLocks noChangeArrowheads="1"/>
          </p:cNvSpPr>
          <p:nvPr/>
        </p:nvSpPr>
        <p:spPr bwMode="auto">
          <a:xfrm>
            <a:off x="304800" y="6384925"/>
            <a:ext cx="6248400" cy="338138"/>
          </a:xfrm>
          <a:prstGeom prst="rect">
            <a:avLst/>
          </a:prstGeom>
          <a:noFill/>
          <a:ln w="9525">
            <a:noFill/>
            <a:miter lim="800000"/>
            <a:headEnd/>
            <a:tailEnd/>
          </a:ln>
        </p:spPr>
        <p:txBody>
          <a:bodyPr>
            <a:spAutoFit/>
          </a:bodyPr>
          <a:lstStyle/>
          <a:p>
            <a:pPr defTabSz="914400">
              <a:spcBef>
                <a:spcPct val="50000"/>
              </a:spcBef>
            </a:pPr>
            <a:r>
              <a:rPr lang="en-CA" altLang="ja-JP" sz="1600" dirty="0" err="1">
                <a:latin typeface="Calibri" pitchFamily="34" charset="0"/>
                <a:ea typeface="ＭＳ Ｐゴシック" pitchFamily="34" charset="-128"/>
              </a:rPr>
              <a:t>Baigent</a:t>
            </a:r>
            <a:r>
              <a:rPr lang="en-CA" altLang="ja-JP" sz="1600" dirty="0">
                <a:latin typeface="Calibri" pitchFamily="34" charset="0"/>
                <a:ea typeface="ＭＳ Ｐゴシック" pitchFamily="34" charset="-128"/>
              </a:rPr>
              <a:t> C, Blackwell L, Collins R, et al</a:t>
            </a:r>
            <a:r>
              <a:rPr lang="en-US" altLang="ja-JP" sz="1600" dirty="0">
                <a:latin typeface="Calibri" pitchFamily="34" charset="0"/>
                <a:ea typeface="ＭＳ Ｐゴシック" pitchFamily="34" charset="-128"/>
              </a:rPr>
              <a:t>. </a:t>
            </a:r>
            <a:r>
              <a:rPr lang="en-CA" altLang="ja-JP" sz="1600" dirty="0">
                <a:latin typeface="Calibri" pitchFamily="34" charset="0"/>
                <a:ea typeface="ＭＳ Ｐゴシック" pitchFamily="34" charset="-128"/>
              </a:rPr>
              <a:t>Lancet 2009;373:1849-60.</a:t>
            </a:r>
            <a:r>
              <a:rPr lang="en-US" altLang="ja-JP" sz="1600" dirty="0">
                <a:latin typeface="Calibri" pitchFamily="34" charset="0"/>
                <a:ea typeface="ＭＳ Ｐゴシック" pitchFamily="34" charset="-128"/>
              </a:rPr>
              <a:t> </a:t>
            </a:r>
            <a:endParaRPr lang="en-US" sz="1600" dirty="0">
              <a:latin typeface="Calibri" pitchFamily="34" charset="0"/>
            </a:endParaRPr>
          </a:p>
        </p:txBody>
      </p:sp>
      <p:pic>
        <p:nvPicPr>
          <p:cNvPr id="8" name="Picture 7" descr="tigclogo300-2.gif"/>
          <p:cNvPicPr>
            <a:picLocks noChangeAspect="1"/>
          </p:cNvPicPr>
          <p:nvPr/>
        </p:nvPicPr>
        <p:blipFill>
          <a:blip r:embed="rId4" cstate="print"/>
          <a:srcRect/>
          <a:stretch>
            <a:fillRect/>
          </a:stretch>
        </p:blipFill>
        <p:spPr bwMode="auto">
          <a:xfrm>
            <a:off x="7896225" y="5859463"/>
            <a:ext cx="790575" cy="747712"/>
          </a:xfrm>
          <a:prstGeom prst="rect">
            <a:avLst/>
          </a:prstGeom>
          <a:noFill/>
          <a:ln w="9525">
            <a:noFill/>
            <a:miter lim="800000"/>
            <a:headEnd/>
            <a:tailEnd/>
          </a:ln>
        </p:spPr>
      </p:pic>
      <p:sp>
        <p:nvSpPr>
          <p:cNvPr id="11" name="Text Box 4"/>
          <p:cNvSpPr txBox="1">
            <a:spLocks noChangeArrowheads="1"/>
          </p:cNvSpPr>
          <p:nvPr/>
        </p:nvSpPr>
        <p:spPr bwMode="auto">
          <a:xfrm rot="-5400000">
            <a:off x="-1296194" y="3199606"/>
            <a:ext cx="3659188" cy="457200"/>
          </a:xfrm>
          <a:prstGeom prst="rect">
            <a:avLst/>
          </a:prstGeom>
          <a:noFill/>
          <a:ln w="9525">
            <a:noFill/>
            <a:miter lim="800000"/>
            <a:headEnd/>
            <a:tailEnd/>
          </a:ln>
        </p:spPr>
        <p:txBody>
          <a:bodyPr>
            <a:spAutoFit/>
          </a:bodyPr>
          <a:lstStyle/>
          <a:p>
            <a:pPr defTabSz="914400">
              <a:spcBef>
                <a:spcPct val="50000"/>
              </a:spcBef>
            </a:pPr>
            <a:r>
              <a:rPr lang="en-US" sz="2400" b="1" dirty="0">
                <a:solidFill>
                  <a:srgbClr val="000000"/>
                </a:solidFill>
              </a:rPr>
              <a:t>RR ASA </a:t>
            </a:r>
            <a:r>
              <a:rPr lang="en-US" sz="2400" b="1" dirty="0" err="1">
                <a:solidFill>
                  <a:srgbClr val="000000"/>
                </a:solidFill>
              </a:rPr>
              <a:t>vs</a:t>
            </a:r>
            <a:r>
              <a:rPr lang="en-US" sz="2400" b="1" dirty="0">
                <a:solidFill>
                  <a:srgbClr val="000000"/>
                </a:solidFill>
              </a:rPr>
              <a:t> Placebo</a:t>
            </a:r>
          </a:p>
        </p:txBody>
      </p:sp>
      <p:sp>
        <p:nvSpPr>
          <p:cNvPr id="14" name="Footer Placeholder 3"/>
          <p:cNvSpPr>
            <a:spLocks noGrp="1"/>
          </p:cNvSpPr>
          <p:nvPr>
            <p:ph type="ftr" sz="quarter" idx="10"/>
          </p:nvPr>
        </p:nvSpPr>
        <p:spPr>
          <a:xfrm>
            <a:off x="4884738" y="6246813"/>
            <a:ext cx="2895600" cy="365125"/>
          </a:xfrm>
        </p:spPr>
        <p:txBody>
          <a:bodyPr/>
          <a:lstStyle/>
          <a:p>
            <a:pPr algn="r">
              <a:defRPr/>
            </a:pPr>
            <a:r>
              <a:rPr lang="en-US" sz="1000" dirty="0">
                <a:cs typeface="Arial" pitchFamily="34" charset="0"/>
              </a:rPr>
              <a:t>© 2011 - TIGC</a:t>
            </a:r>
          </a:p>
        </p:txBody>
      </p:sp>
    </p:spTree>
    <p:custDataLst>
      <p:tags r:id="rId1"/>
    </p:custDataLst>
    <p:extLst>
      <p:ext uri="{BB962C8B-B14F-4D97-AF65-F5344CB8AC3E}">
        <p14:creationId xmlns:p14="http://schemas.microsoft.com/office/powerpoint/2010/main" val="586468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9" descr="APTC6"/>
          <p:cNvPicPr>
            <a:picLocks noChangeAspect="1" noChangeArrowheads="1"/>
          </p:cNvPicPr>
          <p:nvPr/>
        </p:nvPicPr>
        <p:blipFill>
          <a:blip r:embed="rId4" cstate="print"/>
          <a:srcRect/>
          <a:stretch>
            <a:fillRect/>
          </a:stretch>
        </p:blipFill>
        <p:spPr bwMode="auto">
          <a:xfrm>
            <a:off x="4267200" y="5410200"/>
            <a:ext cx="3533775" cy="733425"/>
          </a:xfrm>
          <a:prstGeom prst="rect">
            <a:avLst/>
          </a:prstGeom>
          <a:noFill/>
          <a:ln w="9525">
            <a:noFill/>
            <a:miter lim="800000"/>
            <a:headEnd/>
            <a:tailEnd/>
          </a:ln>
        </p:spPr>
      </p:pic>
      <p:sp>
        <p:nvSpPr>
          <p:cNvPr id="108547" name="Rectangle 2"/>
          <p:cNvSpPr>
            <a:spLocks noGrp="1"/>
          </p:cNvSpPr>
          <p:nvPr>
            <p:ph type="title" idx="4294967295"/>
          </p:nvPr>
        </p:nvSpPr>
        <p:spPr>
          <a:xfrm>
            <a:off x="457200" y="440687"/>
            <a:ext cx="8229600" cy="854713"/>
          </a:xfrm>
        </p:spPr>
        <p:txBody>
          <a:bodyPr>
            <a:noAutofit/>
          </a:bodyPr>
          <a:lstStyle/>
          <a:p>
            <a:pPr algn="l"/>
            <a:r>
              <a:rPr lang="en-US" dirty="0" smtClean="0">
                <a:solidFill>
                  <a:srgbClr val="C86400"/>
                </a:solidFill>
              </a:rPr>
              <a:t>Is it Alex or Alexis?</a:t>
            </a:r>
            <a:br>
              <a:rPr lang="en-US" dirty="0" smtClean="0">
                <a:solidFill>
                  <a:srgbClr val="C86400"/>
                </a:solidFill>
              </a:rPr>
            </a:br>
            <a:r>
              <a:rPr lang="en-US" dirty="0" smtClean="0">
                <a:solidFill>
                  <a:srgbClr val="C86400"/>
                </a:solidFill>
              </a:rPr>
              <a:t>Primary prevention</a:t>
            </a:r>
          </a:p>
        </p:txBody>
      </p:sp>
      <p:pic>
        <p:nvPicPr>
          <p:cNvPr id="334852" name="Picture 6" descr="APTC5"/>
          <p:cNvPicPr>
            <a:picLocks noGrp="1" noChangeAspect="1" noChangeArrowheads="1"/>
          </p:cNvPicPr>
          <p:nvPr>
            <p:ph idx="4294967295"/>
          </p:nvPr>
        </p:nvPicPr>
        <p:blipFill>
          <a:blip r:embed="rId5" cstate="print"/>
          <a:srcRect/>
          <a:stretch>
            <a:fillRect/>
          </a:stretch>
        </p:blipFill>
        <p:spPr>
          <a:xfrm>
            <a:off x="457200" y="1516063"/>
            <a:ext cx="8229600" cy="4198937"/>
          </a:xfrm>
          <a:ln>
            <a:solidFill>
              <a:schemeClr val="tx1">
                <a:lumMod val="85000"/>
                <a:lumOff val="15000"/>
              </a:schemeClr>
            </a:solidFill>
          </a:ln>
        </p:spPr>
      </p:pic>
      <p:sp>
        <p:nvSpPr>
          <p:cNvPr id="108549" name="Text Box 17"/>
          <p:cNvSpPr txBox="1">
            <a:spLocks noChangeArrowheads="1"/>
          </p:cNvSpPr>
          <p:nvPr/>
        </p:nvSpPr>
        <p:spPr bwMode="auto">
          <a:xfrm>
            <a:off x="304800" y="6384925"/>
            <a:ext cx="6248400" cy="338138"/>
          </a:xfrm>
          <a:prstGeom prst="rect">
            <a:avLst/>
          </a:prstGeom>
          <a:noFill/>
          <a:ln w="9525">
            <a:noFill/>
            <a:miter lim="800000"/>
            <a:headEnd/>
            <a:tailEnd/>
          </a:ln>
        </p:spPr>
        <p:txBody>
          <a:bodyPr>
            <a:spAutoFit/>
          </a:bodyPr>
          <a:lstStyle/>
          <a:p>
            <a:pPr defTabSz="914400">
              <a:spcBef>
                <a:spcPct val="50000"/>
              </a:spcBef>
            </a:pPr>
            <a:r>
              <a:rPr lang="en-CA" altLang="ja-JP" sz="1600" dirty="0" err="1">
                <a:latin typeface="Calibri" pitchFamily="34" charset="0"/>
                <a:ea typeface="ＭＳ Ｐゴシック" pitchFamily="34" charset="-128"/>
              </a:rPr>
              <a:t>Baigent</a:t>
            </a:r>
            <a:r>
              <a:rPr lang="en-CA" altLang="ja-JP" sz="1600" dirty="0">
                <a:latin typeface="Calibri" pitchFamily="34" charset="0"/>
                <a:ea typeface="ＭＳ Ｐゴシック" pitchFamily="34" charset="-128"/>
              </a:rPr>
              <a:t> C, Blackwell L, Collins R, et al</a:t>
            </a:r>
            <a:r>
              <a:rPr lang="en-US" altLang="ja-JP" sz="1600" dirty="0">
                <a:latin typeface="Calibri" pitchFamily="34" charset="0"/>
                <a:ea typeface="ＭＳ Ｐゴシック" pitchFamily="34" charset="-128"/>
              </a:rPr>
              <a:t>. </a:t>
            </a:r>
            <a:r>
              <a:rPr lang="en-CA" altLang="ja-JP" sz="1600" dirty="0">
                <a:latin typeface="Calibri" pitchFamily="34" charset="0"/>
                <a:ea typeface="ＭＳ Ｐゴシック" pitchFamily="34" charset="-128"/>
              </a:rPr>
              <a:t>Lancet 2009;373:1849-60.</a:t>
            </a:r>
            <a:r>
              <a:rPr lang="en-US" altLang="ja-JP" sz="1600" dirty="0">
                <a:latin typeface="Calibri" pitchFamily="34" charset="0"/>
                <a:ea typeface="ＭＳ Ｐゴシック" pitchFamily="34" charset="-128"/>
              </a:rPr>
              <a:t> </a:t>
            </a:r>
            <a:endParaRPr lang="en-US" sz="1600" dirty="0">
              <a:latin typeface="Calibri" pitchFamily="34" charset="0"/>
            </a:endParaRPr>
          </a:p>
        </p:txBody>
      </p:sp>
      <p:cxnSp>
        <p:nvCxnSpPr>
          <p:cNvPr id="6" name="Straight Connector 5"/>
          <p:cNvCxnSpPr/>
          <p:nvPr/>
        </p:nvCxnSpPr>
        <p:spPr>
          <a:xfrm rot="10800000">
            <a:off x="0" y="6230938"/>
            <a:ext cx="7700963" cy="1587"/>
          </a:xfrm>
          <a:prstGeom prst="line">
            <a:avLst/>
          </a:prstGeom>
          <a:ln w="12700" cap="flat" cmpd="sng" algn="ctr">
            <a:solidFill>
              <a:srgbClr val="C864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7" descr="tigclogo300-2.gif"/>
          <p:cNvPicPr>
            <a:picLocks noChangeAspect="1"/>
          </p:cNvPicPr>
          <p:nvPr/>
        </p:nvPicPr>
        <p:blipFill>
          <a:blip r:embed="rId6" cstate="print"/>
          <a:srcRect/>
          <a:stretch>
            <a:fillRect/>
          </a:stretch>
        </p:blipFill>
        <p:spPr bwMode="auto">
          <a:xfrm>
            <a:off x="7896225" y="5859463"/>
            <a:ext cx="790575" cy="747712"/>
          </a:xfrm>
          <a:prstGeom prst="rect">
            <a:avLst/>
          </a:prstGeom>
          <a:noFill/>
          <a:ln w="9525">
            <a:noFill/>
            <a:miter lim="800000"/>
            <a:headEnd/>
            <a:tailEnd/>
          </a:ln>
        </p:spPr>
      </p:pic>
      <p:sp>
        <p:nvSpPr>
          <p:cNvPr id="9" name="Footer Placeholder 3"/>
          <p:cNvSpPr>
            <a:spLocks noGrp="1"/>
          </p:cNvSpPr>
          <p:nvPr>
            <p:ph type="ftr" sz="quarter" idx="10"/>
          </p:nvPr>
        </p:nvSpPr>
        <p:spPr>
          <a:xfrm>
            <a:off x="4884738" y="6246813"/>
            <a:ext cx="2895600" cy="365125"/>
          </a:xfrm>
        </p:spPr>
        <p:txBody>
          <a:bodyPr/>
          <a:lstStyle/>
          <a:p>
            <a:pPr algn="r">
              <a:defRPr/>
            </a:pPr>
            <a:r>
              <a:rPr lang="en-US" sz="1000" dirty="0">
                <a:cs typeface="Arial" pitchFamily="34" charset="0"/>
              </a:rPr>
              <a:t>© 2011 - TIGC</a:t>
            </a:r>
          </a:p>
        </p:txBody>
      </p:sp>
    </p:spTree>
    <p:custDataLst>
      <p:tags r:id="rId1"/>
    </p:custDataLst>
    <p:extLst>
      <p:ext uri="{BB962C8B-B14F-4D97-AF65-F5344CB8AC3E}">
        <p14:creationId xmlns:p14="http://schemas.microsoft.com/office/powerpoint/2010/main" val="1511609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p:cNvSpPr>
          <p:nvPr>
            <p:ph type="title" idx="4294967295"/>
          </p:nvPr>
        </p:nvSpPr>
        <p:spPr>
          <a:xfrm>
            <a:off x="457200" y="304800"/>
            <a:ext cx="8229600" cy="1143000"/>
          </a:xfrm>
        </p:spPr>
        <p:txBody>
          <a:bodyPr>
            <a:noAutofit/>
          </a:bodyPr>
          <a:lstStyle/>
          <a:p>
            <a:pPr algn="l"/>
            <a:r>
              <a:rPr lang="en-US" dirty="0" smtClean="0">
                <a:solidFill>
                  <a:srgbClr val="C86400"/>
                </a:solidFill>
              </a:rPr>
              <a:t>Primary prevention risk reduction                                       of serious vascular events</a:t>
            </a:r>
            <a:r>
              <a:rPr lang="en-US" dirty="0" smtClean="0"/>
              <a:t/>
            </a:r>
            <a:br>
              <a:rPr lang="en-US" dirty="0" smtClean="0"/>
            </a:br>
            <a:r>
              <a:rPr lang="en-US" dirty="0" smtClean="0">
                <a:solidFill>
                  <a:srgbClr val="C86400"/>
                </a:solidFill>
              </a:rPr>
              <a:t>Risk factor sub-groups</a:t>
            </a:r>
            <a:r>
              <a:rPr lang="en-US" b="1" dirty="0" smtClean="0"/>
              <a:t> </a:t>
            </a:r>
          </a:p>
        </p:txBody>
      </p:sp>
      <p:graphicFrame>
        <p:nvGraphicFramePr>
          <p:cNvPr id="11" name="Object 6"/>
          <p:cNvGraphicFramePr>
            <a:graphicFrameLocks noGrp="1" noChangeAspect="1"/>
          </p:cNvGraphicFramePr>
          <p:nvPr>
            <p:ph type="chart" idx="4294967295"/>
          </p:nvPr>
        </p:nvGraphicFramePr>
        <p:xfrm>
          <a:off x="812800" y="1651000"/>
          <a:ext cx="7143750" cy="3890963"/>
        </p:xfrm>
        <a:graphic>
          <a:graphicData uri="http://schemas.openxmlformats.org/drawingml/2006/chart">
            <c:chart xmlns:c="http://schemas.openxmlformats.org/drawingml/2006/chart" xmlns:r="http://schemas.openxmlformats.org/officeDocument/2006/relationships" r:id="rId4"/>
          </a:graphicData>
        </a:graphic>
      </p:graphicFrame>
      <p:sp>
        <p:nvSpPr>
          <p:cNvPr id="4100" name="Text Box 4"/>
          <p:cNvSpPr txBox="1">
            <a:spLocks noChangeArrowheads="1"/>
          </p:cNvSpPr>
          <p:nvPr/>
        </p:nvSpPr>
        <p:spPr bwMode="auto">
          <a:xfrm rot="-5400000">
            <a:off x="-991395" y="3199606"/>
            <a:ext cx="3659188" cy="457200"/>
          </a:xfrm>
          <a:prstGeom prst="rect">
            <a:avLst/>
          </a:prstGeom>
          <a:noFill/>
          <a:ln w="9525">
            <a:noFill/>
            <a:miter lim="800000"/>
            <a:headEnd/>
            <a:tailEnd/>
          </a:ln>
        </p:spPr>
        <p:txBody>
          <a:bodyPr>
            <a:spAutoFit/>
          </a:bodyPr>
          <a:lstStyle/>
          <a:p>
            <a:pPr algn="ctr" defTabSz="914400">
              <a:spcBef>
                <a:spcPct val="50000"/>
              </a:spcBef>
            </a:pPr>
            <a:r>
              <a:rPr lang="en-US" sz="2400" b="1" dirty="0">
                <a:solidFill>
                  <a:srgbClr val="000000"/>
                </a:solidFill>
              </a:rPr>
              <a:t>RR ASA </a:t>
            </a:r>
            <a:r>
              <a:rPr lang="en-US" sz="2400" b="1" dirty="0" err="1">
                <a:solidFill>
                  <a:srgbClr val="000000"/>
                </a:solidFill>
              </a:rPr>
              <a:t>vs</a:t>
            </a:r>
            <a:r>
              <a:rPr lang="en-US" sz="2400" b="1" dirty="0">
                <a:solidFill>
                  <a:srgbClr val="000000"/>
                </a:solidFill>
              </a:rPr>
              <a:t> Placebo</a:t>
            </a:r>
          </a:p>
        </p:txBody>
      </p:sp>
      <p:sp>
        <p:nvSpPr>
          <p:cNvPr id="4123" name="Text Box 17"/>
          <p:cNvSpPr txBox="1">
            <a:spLocks noChangeArrowheads="1"/>
          </p:cNvSpPr>
          <p:nvPr/>
        </p:nvSpPr>
        <p:spPr bwMode="auto">
          <a:xfrm>
            <a:off x="304800" y="6384925"/>
            <a:ext cx="6248400" cy="338138"/>
          </a:xfrm>
          <a:prstGeom prst="rect">
            <a:avLst/>
          </a:prstGeom>
          <a:noFill/>
          <a:ln w="9525">
            <a:noFill/>
            <a:miter lim="800000"/>
            <a:headEnd/>
            <a:tailEnd/>
          </a:ln>
        </p:spPr>
        <p:txBody>
          <a:bodyPr>
            <a:spAutoFit/>
          </a:bodyPr>
          <a:lstStyle/>
          <a:p>
            <a:pPr defTabSz="914400">
              <a:spcBef>
                <a:spcPct val="50000"/>
              </a:spcBef>
            </a:pPr>
            <a:r>
              <a:rPr lang="en-CA" altLang="ja-JP" sz="1600" dirty="0" err="1">
                <a:latin typeface="Calibri" pitchFamily="34" charset="0"/>
                <a:ea typeface="ＭＳ Ｐゴシック" pitchFamily="34" charset="-128"/>
              </a:rPr>
              <a:t>Baigent</a:t>
            </a:r>
            <a:r>
              <a:rPr lang="en-CA" altLang="ja-JP" sz="1600" dirty="0">
                <a:latin typeface="Calibri" pitchFamily="34" charset="0"/>
                <a:ea typeface="ＭＳ Ｐゴシック" pitchFamily="34" charset="-128"/>
              </a:rPr>
              <a:t> C, Blackwell L, Collins R, et al</a:t>
            </a:r>
            <a:r>
              <a:rPr lang="en-US" altLang="ja-JP" sz="1600" dirty="0">
                <a:latin typeface="Calibri" pitchFamily="34" charset="0"/>
                <a:ea typeface="ＭＳ Ｐゴシック" pitchFamily="34" charset="-128"/>
              </a:rPr>
              <a:t>. </a:t>
            </a:r>
            <a:r>
              <a:rPr lang="en-CA" altLang="ja-JP" sz="1600" dirty="0">
                <a:latin typeface="Calibri" pitchFamily="34" charset="0"/>
                <a:ea typeface="ＭＳ Ｐゴシック" pitchFamily="34" charset="-128"/>
              </a:rPr>
              <a:t>Lancet 2009;373:1849-60.</a:t>
            </a:r>
            <a:r>
              <a:rPr lang="en-US" altLang="ja-JP" sz="1600" dirty="0">
                <a:latin typeface="Calibri" pitchFamily="34" charset="0"/>
                <a:ea typeface="ＭＳ Ｐゴシック" pitchFamily="34" charset="-128"/>
              </a:rPr>
              <a:t> </a:t>
            </a:r>
            <a:endParaRPr lang="en-US" sz="1600" dirty="0">
              <a:latin typeface="Calibri" pitchFamily="34" charset="0"/>
            </a:endParaRPr>
          </a:p>
        </p:txBody>
      </p:sp>
      <p:cxnSp>
        <p:nvCxnSpPr>
          <p:cNvPr id="12" name="Straight Connector 11"/>
          <p:cNvCxnSpPr/>
          <p:nvPr/>
        </p:nvCxnSpPr>
        <p:spPr>
          <a:xfrm rot="10800000">
            <a:off x="0" y="6230938"/>
            <a:ext cx="7700963" cy="1587"/>
          </a:xfrm>
          <a:prstGeom prst="line">
            <a:avLst/>
          </a:prstGeom>
          <a:ln w="12700" cap="flat" cmpd="sng" algn="ctr">
            <a:solidFill>
              <a:srgbClr val="C864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3" name="Picture 7" descr="tigclogo300-2.gif"/>
          <p:cNvPicPr>
            <a:picLocks noChangeAspect="1"/>
          </p:cNvPicPr>
          <p:nvPr/>
        </p:nvPicPr>
        <p:blipFill>
          <a:blip r:embed="rId5" cstate="print"/>
          <a:srcRect/>
          <a:stretch>
            <a:fillRect/>
          </a:stretch>
        </p:blipFill>
        <p:spPr bwMode="auto">
          <a:xfrm>
            <a:off x="7896225" y="5859463"/>
            <a:ext cx="790575" cy="747712"/>
          </a:xfrm>
          <a:prstGeom prst="rect">
            <a:avLst/>
          </a:prstGeom>
          <a:noFill/>
          <a:ln w="9525">
            <a:noFill/>
            <a:miter lim="800000"/>
            <a:headEnd/>
            <a:tailEnd/>
          </a:ln>
        </p:spPr>
      </p:pic>
      <p:graphicFrame>
        <p:nvGraphicFramePr>
          <p:cNvPr id="10" name="Table 9"/>
          <p:cNvGraphicFramePr>
            <a:graphicFrameLocks noGrp="1"/>
          </p:cNvGraphicFramePr>
          <p:nvPr>
            <p:extLst>
              <p:ext uri="{D42A27DB-BD31-4B8C-83A1-F6EECF244321}">
                <p14:modId xmlns:p14="http://schemas.microsoft.com/office/powerpoint/2010/main" val="1943575094"/>
              </p:ext>
            </p:extLst>
          </p:nvPr>
        </p:nvGraphicFramePr>
        <p:xfrm>
          <a:off x="1447800" y="5495925"/>
          <a:ext cx="5257800" cy="371475"/>
        </p:xfrm>
        <a:graphic>
          <a:graphicData uri="http://schemas.openxmlformats.org/drawingml/2006/table">
            <a:tbl>
              <a:tblPr firstRow="1" bandRow="1">
                <a:tableStyleId>{93296810-A885-4BE3-A3E7-6D5BEEA58F35}</a:tableStyleId>
              </a:tblPr>
              <a:tblGrid>
                <a:gridCol w="812800"/>
                <a:gridCol w="812800"/>
                <a:gridCol w="812800"/>
                <a:gridCol w="812800"/>
                <a:gridCol w="812800"/>
                <a:gridCol w="1193800"/>
              </a:tblGrid>
              <a:tr h="371475">
                <a:tc>
                  <a:txBody>
                    <a:bodyPr/>
                    <a:lstStyle/>
                    <a:p>
                      <a:pPr marL="0" algn="l" defTabSz="457200" rtl="0" eaLnBrk="1" latinLnBrk="0" hangingPunct="1"/>
                      <a:r>
                        <a:rPr lang="en-US" sz="1800" dirty="0" smtClean="0"/>
                        <a:t>NNT</a:t>
                      </a:r>
                      <a:endParaRPr lang="en-US" sz="1800" b="1" kern="1200" dirty="0">
                        <a:solidFill>
                          <a:schemeClr val="lt1"/>
                        </a:solidFill>
                        <a:latin typeface="+mn-lt"/>
                        <a:ea typeface="+mn-ea"/>
                        <a:cs typeface="+mn-cs"/>
                      </a:endParaRPr>
                    </a:p>
                  </a:txBody>
                  <a:tcPr marT="45798" marB="45798">
                    <a:solidFill>
                      <a:schemeClr val="tx1">
                        <a:lumMod val="75000"/>
                        <a:lumOff val="25000"/>
                      </a:schemeClr>
                    </a:solidFill>
                  </a:tcPr>
                </a:tc>
                <a:tc>
                  <a:txBody>
                    <a:bodyPr/>
                    <a:lstStyle/>
                    <a:p>
                      <a:pPr marL="0" algn="l" defTabSz="457200" rtl="0" eaLnBrk="1" latinLnBrk="0" hangingPunct="1"/>
                      <a:r>
                        <a:rPr lang="en-US" sz="1800" b="1" kern="1200" dirty="0" smtClean="0">
                          <a:solidFill>
                            <a:schemeClr val="lt1"/>
                          </a:solidFill>
                          <a:latin typeface="+mn-lt"/>
                          <a:ea typeface="+mn-ea"/>
                          <a:cs typeface="+mn-cs"/>
                        </a:rPr>
                        <a:t>909</a:t>
                      </a:r>
                      <a:endParaRPr lang="en-US" sz="1800" b="1" kern="1200" dirty="0">
                        <a:solidFill>
                          <a:schemeClr val="lt1"/>
                        </a:solidFill>
                        <a:latin typeface="+mn-lt"/>
                        <a:ea typeface="+mn-ea"/>
                        <a:cs typeface="+mn-cs"/>
                      </a:endParaRPr>
                    </a:p>
                  </a:txBody>
                  <a:tcPr marT="45798" marB="45798">
                    <a:solidFill>
                      <a:schemeClr val="tx1">
                        <a:lumMod val="75000"/>
                        <a:lumOff val="25000"/>
                      </a:schemeClr>
                    </a:solidFill>
                  </a:tcPr>
                </a:tc>
                <a:tc>
                  <a:txBody>
                    <a:bodyPr/>
                    <a:lstStyle/>
                    <a:p>
                      <a:pPr algn="ctr"/>
                      <a:r>
                        <a:rPr lang="en-US" sz="1800" dirty="0" smtClean="0"/>
                        <a:t>2500</a:t>
                      </a:r>
                      <a:endParaRPr lang="en-US" sz="1800" dirty="0"/>
                    </a:p>
                  </a:txBody>
                  <a:tcPr marT="45798" marB="45798">
                    <a:solidFill>
                      <a:schemeClr val="tx1">
                        <a:lumMod val="75000"/>
                        <a:lumOff val="25000"/>
                      </a:schemeClr>
                    </a:solidFill>
                  </a:tcPr>
                </a:tc>
                <a:tc>
                  <a:txBody>
                    <a:bodyPr/>
                    <a:lstStyle/>
                    <a:p>
                      <a:pPr algn="ctr"/>
                      <a:endParaRPr lang="en-US" sz="1800" dirty="0"/>
                    </a:p>
                  </a:txBody>
                  <a:tcPr marT="45798" marB="45798">
                    <a:solidFill>
                      <a:schemeClr val="tx1">
                        <a:lumMod val="75000"/>
                        <a:lumOff val="25000"/>
                      </a:schemeClr>
                    </a:solidFill>
                  </a:tcPr>
                </a:tc>
                <a:tc>
                  <a:txBody>
                    <a:bodyPr/>
                    <a:lstStyle/>
                    <a:p>
                      <a:pPr algn="ctr"/>
                      <a:r>
                        <a:rPr lang="en-US" sz="1800" dirty="0" smtClean="0"/>
                        <a:t>9999</a:t>
                      </a:r>
                      <a:endParaRPr lang="en-US" sz="1800" dirty="0"/>
                    </a:p>
                  </a:txBody>
                  <a:tcPr marT="45798" marB="45798">
                    <a:solidFill>
                      <a:schemeClr val="tx1">
                        <a:lumMod val="75000"/>
                        <a:lumOff val="25000"/>
                      </a:schemeClr>
                    </a:solidFill>
                  </a:tcPr>
                </a:tc>
                <a:tc>
                  <a:txBody>
                    <a:bodyPr/>
                    <a:lstStyle/>
                    <a:p>
                      <a:pPr algn="ctr"/>
                      <a:r>
                        <a:rPr lang="en-US" sz="1800" dirty="0" smtClean="0"/>
                        <a:t>1250</a:t>
                      </a:r>
                      <a:endParaRPr lang="en-US" sz="1800" dirty="0"/>
                    </a:p>
                  </a:txBody>
                  <a:tcPr marT="45798" marB="45798">
                    <a:solidFill>
                      <a:schemeClr val="tx1">
                        <a:lumMod val="75000"/>
                        <a:lumOff val="25000"/>
                      </a:schemeClr>
                    </a:solidFill>
                  </a:tcPr>
                </a:tc>
              </a:tr>
            </a:tbl>
          </a:graphicData>
        </a:graphic>
      </p:graphicFrame>
      <p:sp>
        <p:nvSpPr>
          <p:cNvPr id="14" name="Footer Placeholder 3"/>
          <p:cNvSpPr>
            <a:spLocks noGrp="1"/>
          </p:cNvSpPr>
          <p:nvPr>
            <p:ph type="ftr" sz="quarter" idx="10"/>
          </p:nvPr>
        </p:nvSpPr>
        <p:spPr>
          <a:xfrm>
            <a:off x="4884738" y="6246813"/>
            <a:ext cx="2895600" cy="365125"/>
          </a:xfrm>
        </p:spPr>
        <p:txBody>
          <a:bodyPr/>
          <a:lstStyle/>
          <a:p>
            <a:pPr algn="r">
              <a:defRPr/>
            </a:pPr>
            <a:r>
              <a:rPr lang="en-US" sz="1000" dirty="0">
                <a:cs typeface="Arial" pitchFamily="34" charset="0"/>
              </a:rPr>
              <a:t>© 2011 - TIGC</a:t>
            </a:r>
          </a:p>
        </p:txBody>
      </p:sp>
    </p:spTree>
    <p:custDataLst>
      <p:tags r:id="rId1"/>
    </p:custDataLst>
    <p:extLst>
      <p:ext uri="{BB962C8B-B14F-4D97-AF65-F5344CB8AC3E}">
        <p14:creationId xmlns:p14="http://schemas.microsoft.com/office/powerpoint/2010/main" val="2809512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rot="10800000">
            <a:off x="0" y="6230938"/>
            <a:ext cx="7700963" cy="1587"/>
          </a:xfrm>
          <a:prstGeom prst="line">
            <a:avLst/>
          </a:prstGeom>
          <a:ln w="12700" cap="flat" cmpd="sng" algn="ctr">
            <a:solidFill>
              <a:srgbClr val="C864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10" name="Object 6"/>
          <p:cNvGraphicFramePr>
            <a:graphicFrameLocks noGrp="1" noChangeAspect="1"/>
          </p:cNvGraphicFramePr>
          <p:nvPr>
            <p:ph type="chart" idx="4294967295"/>
          </p:nvPr>
        </p:nvGraphicFramePr>
        <p:xfrm>
          <a:off x="514350" y="1620838"/>
          <a:ext cx="7508169" cy="4094162"/>
        </p:xfrm>
        <a:graphic>
          <a:graphicData uri="http://schemas.openxmlformats.org/drawingml/2006/chart">
            <c:chart xmlns:c="http://schemas.openxmlformats.org/drawingml/2006/chart" xmlns:r="http://schemas.openxmlformats.org/officeDocument/2006/relationships" r:id="rId3"/>
          </a:graphicData>
        </a:graphic>
      </p:graphicFrame>
      <p:sp>
        <p:nvSpPr>
          <p:cNvPr id="5123" name="Text Box 12"/>
          <p:cNvSpPr txBox="1">
            <a:spLocks noChangeArrowheads="1"/>
          </p:cNvSpPr>
          <p:nvPr/>
        </p:nvSpPr>
        <p:spPr bwMode="auto">
          <a:xfrm rot="-5400000">
            <a:off x="-1219994" y="3428207"/>
            <a:ext cx="3659187" cy="457200"/>
          </a:xfrm>
          <a:prstGeom prst="rect">
            <a:avLst/>
          </a:prstGeom>
          <a:noFill/>
          <a:ln w="9525">
            <a:noFill/>
            <a:miter lim="800000"/>
            <a:headEnd/>
            <a:tailEnd/>
          </a:ln>
        </p:spPr>
        <p:txBody>
          <a:bodyPr>
            <a:spAutoFit/>
          </a:bodyPr>
          <a:lstStyle/>
          <a:p>
            <a:pPr algn="ctr" defTabSz="914400">
              <a:spcBef>
                <a:spcPct val="50000"/>
              </a:spcBef>
            </a:pPr>
            <a:r>
              <a:rPr lang="en-US" sz="2400" b="1" dirty="0" smtClean="0"/>
              <a:t>RR  </a:t>
            </a:r>
            <a:r>
              <a:rPr lang="en-US" sz="2400" b="1" dirty="0"/>
              <a:t>ASA </a:t>
            </a:r>
            <a:r>
              <a:rPr lang="en-US" sz="2400" b="1" dirty="0" err="1"/>
              <a:t>vs</a:t>
            </a:r>
            <a:r>
              <a:rPr lang="en-US" sz="2400" b="1" dirty="0"/>
              <a:t> Placebo</a:t>
            </a:r>
          </a:p>
        </p:txBody>
      </p:sp>
      <p:graphicFrame>
        <p:nvGraphicFramePr>
          <p:cNvPr id="40992" name="Group 32"/>
          <p:cNvGraphicFramePr>
            <a:graphicFrameLocks noGrp="1"/>
          </p:cNvGraphicFramePr>
          <p:nvPr/>
        </p:nvGraphicFramePr>
        <p:xfrm>
          <a:off x="685800" y="5715000"/>
          <a:ext cx="7015162" cy="371475"/>
        </p:xfrm>
        <a:graphic>
          <a:graphicData uri="http://schemas.openxmlformats.org/drawingml/2006/table">
            <a:tbl>
              <a:tblPr/>
              <a:tblGrid>
                <a:gridCol w="961433"/>
                <a:gridCol w="1441432"/>
                <a:gridCol w="1652059"/>
                <a:gridCol w="1515940"/>
                <a:gridCol w="1444298"/>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NNT</a:t>
                      </a:r>
                    </a:p>
                  </a:txBody>
                  <a:tcPr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667</a:t>
                      </a:r>
                    </a:p>
                  </a:txBody>
                  <a:tcPr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714</a:t>
                      </a:r>
                    </a:p>
                  </a:txBody>
                  <a:tcPr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625</a:t>
                      </a:r>
                    </a:p>
                  </a:txBody>
                  <a:tcPr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1000</a:t>
                      </a:r>
                    </a:p>
                  </a:txBody>
                  <a:tcPr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r>
            </a:tbl>
          </a:graphicData>
        </a:graphic>
      </p:graphicFrame>
      <p:sp>
        <p:nvSpPr>
          <p:cNvPr id="9" name="Rectangle 2"/>
          <p:cNvSpPr txBox="1">
            <a:spLocks/>
          </p:cNvSpPr>
          <p:nvPr/>
        </p:nvSpPr>
        <p:spPr bwMode="auto">
          <a:xfrm>
            <a:off x="457200" y="304800"/>
            <a:ext cx="8229600" cy="1143000"/>
          </a:xfrm>
          <a:prstGeom prst="rect">
            <a:avLst/>
          </a:prstGeom>
          <a:noFill/>
          <a:ln w="9525">
            <a:noFill/>
            <a:miter lim="800000"/>
            <a:headEnd/>
            <a:tailEnd/>
          </a:ln>
        </p:spPr>
        <p:txBody>
          <a:bodyPr anchor="ctr"/>
          <a:lstStyle/>
          <a:p>
            <a:pPr defTabSz="914400" eaLnBrk="0" hangingPunct="0">
              <a:defRPr/>
            </a:pPr>
            <a:r>
              <a:rPr lang="en-US" sz="3200" dirty="0">
                <a:solidFill>
                  <a:srgbClr val="C86400"/>
                </a:solidFill>
                <a:latin typeface="+mj-lt"/>
                <a:ea typeface="+mj-ea"/>
                <a:cs typeface="+mj-cs"/>
              </a:rPr>
              <a:t>Primary prevention risk reduction                                       of serious vascular events</a:t>
            </a:r>
            <a:br>
              <a:rPr lang="en-US" sz="3200" dirty="0">
                <a:solidFill>
                  <a:srgbClr val="C86400"/>
                </a:solidFill>
                <a:latin typeface="+mj-lt"/>
                <a:ea typeface="+mj-ea"/>
                <a:cs typeface="+mj-cs"/>
              </a:rPr>
            </a:br>
            <a:r>
              <a:rPr lang="en-US" sz="3200" dirty="0">
                <a:solidFill>
                  <a:srgbClr val="C86400"/>
                </a:solidFill>
                <a:latin typeface="+mj-lt"/>
                <a:ea typeface="+mj-ea"/>
                <a:cs typeface="+mj-cs"/>
              </a:rPr>
              <a:t>Risk factor sub-groups </a:t>
            </a:r>
          </a:p>
        </p:txBody>
      </p:sp>
      <p:sp>
        <p:nvSpPr>
          <p:cNvPr id="5139" name="Text Box 17"/>
          <p:cNvSpPr txBox="1">
            <a:spLocks noChangeArrowheads="1"/>
          </p:cNvSpPr>
          <p:nvPr/>
        </p:nvSpPr>
        <p:spPr bwMode="auto">
          <a:xfrm>
            <a:off x="304800" y="6384925"/>
            <a:ext cx="6248400" cy="338138"/>
          </a:xfrm>
          <a:prstGeom prst="rect">
            <a:avLst/>
          </a:prstGeom>
          <a:noFill/>
          <a:ln w="9525">
            <a:noFill/>
            <a:miter lim="800000"/>
            <a:headEnd/>
            <a:tailEnd/>
          </a:ln>
        </p:spPr>
        <p:txBody>
          <a:bodyPr>
            <a:spAutoFit/>
          </a:bodyPr>
          <a:lstStyle/>
          <a:p>
            <a:pPr defTabSz="914400">
              <a:spcBef>
                <a:spcPct val="50000"/>
              </a:spcBef>
            </a:pPr>
            <a:r>
              <a:rPr lang="en-CA" altLang="ja-JP" sz="1600">
                <a:latin typeface="Calibri" pitchFamily="34" charset="0"/>
                <a:ea typeface="ＭＳ Ｐゴシック" pitchFamily="34" charset="-128"/>
              </a:rPr>
              <a:t>Baigent C, Blackwell L, Collins R, et al</a:t>
            </a:r>
            <a:r>
              <a:rPr lang="en-US" altLang="ja-JP" sz="1600">
                <a:latin typeface="Calibri" pitchFamily="34" charset="0"/>
                <a:ea typeface="ＭＳ Ｐゴシック" pitchFamily="34" charset="-128"/>
              </a:rPr>
              <a:t>. </a:t>
            </a:r>
            <a:r>
              <a:rPr lang="en-CA" altLang="ja-JP" sz="1600">
                <a:latin typeface="Calibri" pitchFamily="34" charset="0"/>
                <a:ea typeface="ＭＳ Ｐゴシック" pitchFamily="34" charset="-128"/>
              </a:rPr>
              <a:t>Lancet 2009;373:1849-60.</a:t>
            </a:r>
            <a:r>
              <a:rPr lang="en-US" altLang="ja-JP" sz="1600">
                <a:latin typeface="Calibri" pitchFamily="34" charset="0"/>
                <a:ea typeface="ＭＳ Ｐゴシック" pitchFamily="34" charset="-128"/>
              </a:rPr>
              <a:t> </a:t>
            </a:r>
            <a:endParaRPr lang="en-US" sz="1600">
              <a:latin typeface="Calibri" pitchFamily="34" charset="0"/>
            </a:endParaRPr>
          </a:p>
        </p:txBody>
      </p:sp>
      <p:pic>
        <p:nvPicPr>
          <p:cNvPr id="8" name="Picture 7" descr="tigclogo300-2.gif"/>
          <p:cNvPicPr>
            <a:picLocks noChangeAspect="1"/>
          </p:cNvPicPr>
          <p:nvPr/>
        </p:nvPicPr>
        <p:blipFill>
          <a:blip r:embed="rId4" cstate="print"/>
          <a:srcRect/>
          <a:stretch>
            <a:fillRect/>
          </a:stretch>
        </p:blipFill>
        <p:spPr bwMode="auto">
          <a:xfrm>
            <a:off x="7896225" y="5859463"/>
            <a:ext cx="790575" cy="747712"/>
          </a:xfrm>
          <a:prstGeom prst="rect">
            <a:avLst/>
          </a:prstGeom>
          <a:noFill/>
          <a:ln w="9525">
            <a:noFill/>
            <a:miter lim="800000"/>
            <a:headEnd/>
            <a:tailEnd/>
          </a:ln>
        </p:spPr>
      </p:pic>
      <p:sp>
        <p:nvSpPr>
          <p:cNvPr id="11" name="Footer Placeholder 3"/>
          <p:cNvSpPr>
            <a:spLocks noGrp="1"/>
          </p:cNvSpPr>
          <p:nvPr>
            <p:ph type="ftr" sz="quarter" idx="10"/>
          </p:nvPr>
        </p:nvSpPr>
        <p:spPr>
          <a:xfrm>
            <a:off x="4884738" y="6246813"/>
            <a:ext cx="2895600" cy="365125"/>
          </a:xfrm>
        </p:spPr>
        <p:txBody>
          <a:bodyPr/>
          <a:lstStyle/>
          <a:p>
            <a:pPr algn="r">
              <a:defRPr/>
            </a:pPr>
            <a:r>
              <a:rPr lang="en-US" sz="1000" dirty="0">
                <a:cs typeface="Arial" pitchFamily="34" charset="0"/>
              </a:rPr>
              <a:t>© 2011 - TIGC</a:t>
            </a:r>
          </a:p>
        </p:txBody>
      </p:sp>
    </p:spTree>
    <p:custDataLst>
      <p:tags r:id="rId1"/>
    </p:custDataLst>
    <p:extLst>
      <p:ext uri="{BB962C8B-B14F-4D97-AF65-F5344CB8AC3E}">
        <p14:creationId xmlns:p14="http://schemas.microsoft.com/office/powerpoint/2010/main" val="1251119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p:cNvSpPr>
          <p:nvPr>
            <p:ph type="title" idx="4294967295"/>
          </p:nvPr>
        </p:nvSpPr>
        <p:spPr>
          <a:xfrm>
            <a:off x="457200" y="593087"/>
            <a:ext cx="8229600" cy="702313"/>
          </a:xfrm>
        </p:spPr>
        <p:txBody>
          <a:bodyPr>
            <a:noAutofit/>
          </a:bodyPr>
          <a:lstStyle/>
          <a:p>
            <a:pPr algn="l"/>
            <a:r>
              <a:rPr lang="en-US" dirty="0" smtClean="0">
                <a:solidFill>
                  <a:srgbClr val="C86400"/>
                </a:solidFill>
              </a:rPr>
              <a:t>Primary prevention risk reduction                                       of serious vascular events </a:t>
            </a:r>
            <a:br>
              <a:rPr lang="en-US" dirty="0" smtClean="0">
                <a:solidFill>
                  <a:srgbClr val="C86400"/>
                </a:solidFill>
              </a:rPr>
            </a:br>
            <a:r>
              <a:rPr lang="en-US" dirty="0" smtClean="0">
                <a:solidFill>
                  <a:srgbClr val="C86400"/>
                </a:solidFill>
              </a:rPr>
              <a:t>10-year risk sub-groups</a:t>
            </a:r>
            <a:r>
              <a:rPr lang="en-US" b="1" dirty="0" smtClean="0"/>
              <a:t> </a:t>
            </a:r>
          </a:p>
        </p:txBody>
      </p:sp>
      <p:graphicFrame>
        <p:nvGraphicFramePr>
          <p:cNvPr id="10" name="Object 7"/>
          <p:cNvGraphicFramePr>
            <a:graphicFrameLocks noGrp="1" noChangeAspect="1"/>
          </p:cNvGraphicFramePr>
          <p:nvPr>
            <p:ph type="chart" idx="4294967295"/>
          </p:nvPr>
        </p:nvGraphicFramePr>
        <p:xfrm>
          <a:off x="965200" y="1804988"/>
          <a:ext cx="714375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6148" name="Text Box 12"/>
          <p:cNvSpPr txBox="1">
            <a:spLocks noChangeArrowheads="1"/>
          </p:cNvSpPr>
          <p:nvPr/>
        </p:nvSpPr>
        <p:spPr bwMode="auto">
          <a:xfrm rot="-5400000">
            <a:off x="-915193" y="3426619"/>
            <a:ext cx="3659187" cy="460375"/>
          </a:xfrm>
          <a:prstGeom prst="rect">
            <a:avLst/>
          </a:prstGeom>
          <a:noFill/>
          <a:ln w="9525">
            <a:noFill/>
            <a:miter lim="800000"/>
            <a:headEnd/>
            <a:tailEnd/>
          </a:ln>
        </p:spPr>
        <p:txBody>
          <a:bodyPr>
            <a:spAutoFit/>
          </a:bodyPr>
          <a:lstStyle/>
          <a:p>
            <a:pPr algn="ctr" defTabSz="914400">
              <a:spcBef>
                <a:spcPct val="50000"/>
              </a:spcBef>
            </a:pPr>
            <a:r>
              <a:rPr lang="en-US" sz="2400" b="1" dirty="0" smtClean="0"/>
              <a:t>RR  </a:t>
            </a:r>
            <a:r>
              <a:rPr lang="en-US" sz="2400" b="1" dirty="0"/>
              <a:t>ASA </a:t>
            </a:r>
            <a:r>
              <a:rPr lang="en-US" sz="2400" b="1" dirty="0" err="1"/>
              <a:t>vs</a:t>
            </a:r>
            <a:r>
              <a:rPr lang="en-US" sz="2400" b="1" dirty="0"/>
              <a:t> Placebo</a:t>
            </a:r>
          </a:p>
        </p:txBody>
      </p:sp>
      <p:graphicFrame>
        <p:nvGraphicFramePr>
          <p:cNvPr id="42032" name="Group 48"/>
          <p:cNvGraphicFramePr>
            <a:graphicFrameLocks noGrp="1"/>
          </p:cNvGraphicFramePr>
          <p:nvPr/>
        </p:nvGraphicFramePr>
        <p:xfrm>
          <a:off x="457200" y="5715000"/>
          <a:ext cx="7086600" cy="371475"/>
        </p:xfrm>
        <a:graphic>
          <a:graphicData uri="http://schemas.openxmlformats.org/drawingml/2006/table">
            <a:tbl>
              <a:tblPr/>
              <a:tblGrid>
                <a:gridCol w="1274763"/>
                <a:gridCol w="1468437"/>
                <a:gridCol w="1639888"/>
                <a:gridCol w="1331912"/>
                <a:gridCol w="13716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NNT</a:t>
                      </a:r>
                    </a:p>
                  </a:txBody>
                  <a:tcPr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2500</a:t>
                      </a:r>
                    </a:p>
                  </a:txBody>
                  <a:tcPr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476</a:t>
                      </a:r>
                    </a:p>
                  </a:txBody>
                  <a:tcPr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416</a:t>
                      </a:r>
                    </a:p>
                  </a:txBody>
                  <a:tcPr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-666</a:t>
                      </a:r>
                    </a:p>
                  </a:txBody>
                  <a:tcPr marT="45798" marB="457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r>
            </a:tbl>
          </a:graphicData>
        </a:graphic>
      </p:graphicFrame>
      <p:sp>
        <p:nvSpPr>
          <p:cNvPr id="6163" name="Text Box 17"/>
          <p:cNvSpPr txBox="1">
            <a:spLocks noChangeArrowheads="1"/>
          </p:cNvSpPr>
          <p:nvPr/>
        </p:nvSpPr>
        <p:spPr bwMode="auto">
          <a:xfrm>
            <a:off x="304800" y="6384925"/>
            <a:ext cx="6248400" cy="338138"/>
          </a:xfrm>
          <a:prstGeom prst="rect">
            <a:avLst/>
          </a:prstGeom>
          <a:noFill/>
          <a:ln w="9525">
            <a:noFill/>
            <a:miter lim="800000"/>
            <a:headEnd/>
            <a:tailEnd/>
          </a:ln>
        </p:spPr>
        <p:txBody>
          <a:bodyPr>
            <a:spAutoFit/>
          </a:bodyPr>
          <a:lstStyle/>
          <a:p>
            <a:pPr defTabSz="914400">
              <a:spcBef>
                <a:spcPct val="50000"/>
              </a:spcBef>
            </a:pPr>
            <a:r>
              <a:rPr lang="en-CA" altLang="ja-JP" sz="1600">
                <a:latin typeface="Calibri" pitchFamily="34" charset="0"/>
                <a:ea typeface="ＭＳ Ｐゴシック" pitchFamily="34" charset="-128"/>
              </a:rPr>
              <a:t>Baigent C, Blackwell L, Collins R, et al</a:t>
            </a:r>
            <a:r>
              <a:rPr lang="en-US" altLang="ja-JP" sz="1600">
                <a:latin typeface="Calibri" pitchFamily="34" charset="0"/>
                <a:ea typeface="ＭＳ Ｐゴシック" pitchFamily="34" charset="-128"/>
              </a:rPr>
              <a:t>. </a:t>
            </a:r>
            <a:r>
              <a:rPr lang="en-CA" altLang="ja-JP" sz="1600">
                <a:latin typeface="Calibri" pitchFamily="34" charset="0"/>
                <a:ea typeface="ＭＳ Ｐゴシック" pitchFamily="34" charset="-128"/>
              </a:rPr>
              <a:t>Lancet 2009;373:1849-60.</a:t>
            </a:r>
            <a:r>
              <a:rPr lang="en-US" altLang="ja-JP" sz="1600">
                <a:latin typeface="Calibri" pitchFamily="34" charset="0"/>
                <a:ea typeface="ＭＳ Ｐゴシック" pitchFamily="34" charset="-128"/>
              </a:rPr>
              <a:t> </a:t>
            </a:r>
            <a:endParaRPr lang="en-US" sz="1600">
              <a:latin typeface="Calibri" pitchFamily="34" charset="0"/>
            </a:endParaRPr>
          </a:p>
        </p:txBody>
      </p:sp>
      <p:cxnSp>
        <p:nvCxnSpPr>
          <p:cNvPr id="7" name="Straight Connector 6"/>
          <p:cNvCxnSpPr/>
          <p:nvPr/>
        </p:nvCxnSpPr>
        <p:spPr>
          <a:xfrm rot="10800000">
            <a:off x="0" y="6230938"/>
            <a:ext cx="7700963" cy="1587"/>
          </a:xfrm>
          <a:prstGeom prst="line">
            <a:avLst/>
          </a:prstGeom>
          <a:ln w="12700" cap="flat" cmpd="sng" algn="ctr">
            <a:solidFill>
              <a:srgbClr val="C864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8" name="Picture 7" descr="tigclogo300-2.gif"/>
          <p:cNvPicPr>
            <a:picLocks noChangeAspect="1"/>
          </p:cNvPicPr>
          <p:nvPr/>
        </p:nvPicPr>
        <p:blipFill>
          <a:blip r:embed="rId4" cstate="print"/>
          <a:srcRect/>
          <a:stretch>
            <a:fillRect/>
          </a:stretch>
        </p:blipFill>
        <p:spPr bwMode="auto">
          <a:xfrm>
            <a:off x="7896225" y="5859463"/>
            <a:ext cx="790575" cy="747712"/>
          </a:xfrm>
          <a:prstGeom prst="rect">
            <a:avLst/>
          </a:prstGeom>
          <a:noFill/>
          <a:ln w="9525">
            <a:noFill/>
            <a:miter lim="800000"/>
            <a:headEnd/>
            <a:tailEnd/>
          </a:ln>
        </p:spPr>
      </p:pic>
      <p:sp>
        <p:nvSpPr>
          <p:cNvPr id="12" name="Footer Placeholder 3"/>
          <p:cNvSpPr>
            <a:spLocks noGrp="1"/>
          </p:cNvSpPr>
          <p:nvPr>
            <p:ph type="ftr" sz="quarter" idx="10"/>
          </p:nvPr>
        </p:nvSpPr>
        <p:spPr>
          <a:xfrm>
            <a:off x="4884738" y="6246813"/>
            <a:ext cx="2895600" cy="365125"/>
          </a:xfrm>
        </p:spPr>
        <p:txBody>
          <a:bodyPr/>
          <a:lstStyle/>
          <a:p>
            <a:pPr algn="r">
              <a:defRPr/>
            </a:pPr>
            <a:r>
              <a:rPr lang="en-US" sz="1000" dirty="0">
                <a:cs typeface="Arial" pitchFamily="34" charset="0"/>
              </a:rPr>
              <a:t>© 2011 - TIGC</a:t>
            </a:r>
          </a:p>
        </p:txBody>
      </p:sp>
    </p:spTree>
    <p:custDataLst>
      <p:tags r:id="rId1"/>
    </p:custDataLst>
    <p:extLst>
      <p:ext uri="{BB962C8B-B14F-4D97-AF65-F5344CB8AC3E}">
        <p14:creationId xmlns:p14="http://schemas.microsoft.com/office/powerpoint/2010/main" val="218939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1" name="Text Box 16"/>
          <p:cNvSpPr txBox="1">
            <a:spLocks noChangeArrowheads="1"/>
          </p:cNvSpPr>
          <p:nvPr/>
        </p:nvSpPr>
        <p:spPr bwMode="auto">
          <a:xfrm>
            <a:off x="304800" y="6324600"/>
            <a:ext cx="3429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CA" altLang="ja-JP" sz="1600" dirty="0">
                <a:solidFill>
                  <a:srgbClr val="000000"/>
                </a:solidFill>
              </a:rPr>
              <a:t>Lancet 2009;373:1849-60.</a:t>
            </a:r>
            <a:r>
              <a:rPr lang="en-US" altLang="ja-JP" sz="1600" dirty="0">
                <a:solidFill>
                  <a:srgbClr val="000000"/>
                </a:solidFill>
              </a:rPr>
              <a:t> </a:t>
            </a:r>
            <a:endParaRPr lang="en-US" sz="1600" dirty="0">
              <a:solidFill>
                <a:srgbClr val="000000"/>
              </a:solidFill>
            </a:endParaRPr>
          </a:p>
        </p:txBody>
      </p:sp>
      <p:sp>
        <p:nvSpPr>
          <p:cNvPr id="8" name="TextBox 7"/>
          <p:cNvSpPr txBox="1">
            <a:spLocks noChangeArrowheads="1"/>
          </p:cNvSpPr>
          <p:nvPr/>
        </p:nvSpPr>
        <p:spPr bwMode="auto">
          <a:xfrm>
            <a:off x="685800" y="1682750"/>
            <a:ext cx="7848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4000" b="1" i="1">
                <a:solidFill>
                  <a:srgbClr val="FF0000"/>
                </a:solidFill>
              </a:rPr>
              <a:t>“It did not depend significantly on age, sex, smoking history, blood pressure, total cholesterol, body-mass index, history of diabetes, or predicted risk of coronary heart disease.”</a:t>
            </a:r>
          </a:p>
        </p:txBody>
      </p:sp>
      <p:sp>
        <p:nvSpPr>
          <p:cNvPr id="37893" name="Rectangle 2"/>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sz="4000" b="1">
                <a:solidFill>
                  <a:prstClr val="black"/>
                </a:solidFill>
              </a:rPr>
              <a:t>Risk Factors and the Benefit of ASA in Primary Prevention</a:t>
            </a:r>
            <a:endParaRPr lang="en-US" sz="2400" b="1">
              <a:solidFill>
                <a:prstClr val="black"/>
              </a:solidFill>
            </a:endParaRPr>
          </a:p>
        </p:txBody>
      </p:sp>
      <p:sp>
        <p:nvSpPr>
          <p:cNvPr id="5" name="Footer Placeholder 3"/>
          <p:cNvSpPr>
            <a:spLocks noGrp="1"/>
          </p:cNvSpPr>
          <p:nvPr>
            <p:ph type="ftr" sz="quarter" idx="10"/>
          </p:nvPr>
        </p:nvSpPr>
        <p:spPr>
          <a:xfrm>
            <a:off x="4884738" y="6246813"/>
            <a:ext cx="2895600" cy="365125"/>
          </a:xfrm>
        </p:spPr>
        <p:txBody>
          <a:bodyPr/>
          <a:lstStyle/>
          <a:p>
            <a:pPr algn="r">
              <a:defRPr/>
            </a:pPr>
            <a:r>
              <a:rPr lang="en-US" sz="1000" dirty="0">
                <a:cs typeface="Arial" pitchFamily="34" charset="0"/>
              </a:rPr>
              <a:t>© 2011 - TIGC</a:t>
            </a:r>
          </a:p>
        </p:txBody>
      </p:sp>
    </p:spTree>
    <p:custDataLst>
      <p:tags r:id="rId1"/>
    </p:custDataLst>
    <p:extLst>
      <p:ext uri="{BB962C8B-B14F-4D97-AF65-F5344CB8AC3E}">
        <p14:creationId xmlns:p14="http://schemas.microsoft.com/office/powerpoint/2010/main" val="2863048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4884738" y="6246813"/>
            <a:ext cx="2895600" cy="365125"/>
          </a:xfrm>
          <a:prstGeom prst="rect">
            <a:avLst/>
          </a:prstGeom>
        </p:spPr>
        <p:txBody>
          <a:bodyPr/>
          <a:lstStyle/>
          <a:p>
            <a:pPr>
              <a:defRPr/>
            </a:pPr>
            <a:r>
              <a:rPr lang="en-US" dirty="0"/>
              <a:t>© 2011 - TIGC</a:t>
            </a:r>
          </a:p>
        </p:txBody>
      </p:sp>
      <p:sp>
        <p:nvSpPr>
          <p:cNvPr id="109572" name="Title 6"/>
          <p:cNvSpPr>
            <a:spLocks noGrp="1"/>
          </p:cNvSpPr>
          <p:nvPr>
            <p:ph type="title"/>
          </p:nvPr>
        </p:nvSpPr>
        <p:spPr>
          <a:xfrm>
            <a:off x="722313" y="2205038"/>
            <a:ext cx="8229600" cy="701675"/>
          </a:xfrm>
        </p:spPr>
        <p:txBody>
          <a:bodyPr/>
          <a:lstStyle/>
          <a:p>
            <a:pPr eaLnBrk="1" hangingPunct="1"/>
            <a:r>
              <a:rPr lang="en-US" smtClean="0">
                <a:latin typeface="Calibri" pitchFamily="34" charset="0"/>
              </a:rPr>
              <a:t>PRIMARY PREVENTION IN HIGH-RISK PATIENTS</a:t>
            </a:r>
            <a:endParaRPr lang="en-US" smtClean="0"/>
          </a:p>
        </p:txBody>
      </p:sp>
    </p:spTree>
    <p:extLst>
      <p:ext uri="{BB962C8B-B14F-4D97-AF65-F5344CB8AC3E}">
        <p14:creationId xmlns:p14="http://schemas.microsoft.com/office/powerpoint/2010/main" val="1409259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pPr eaLnBrk="1" hangingPunct="1"/>
            <a:r>
              <a:rPr lang="en-US" dirty="0" smtClean="0">
                <a:latin typeface="Calibri" pitchFamily="34" charset="0"/>
              </a:rPr>
              <a:t>Objectives</a:t>
            </a:r>
          </a:p>
        </p:txBody>
      </p:sp>
      <p:sp>
        <p:nvSpPr>
          <p:cNvPr id="4" name="Footer Placeholder 4"/>
          <p:cNvSpPr>
            <a:spLocks noGrp="1"/>
          </p:cNvSpPr>
          <p:nvPr>
            <p:ph type="ftr" sz="quarter" idx="11"/>
          </p:nvPr>
        </p:nvSpPr>
        <p:spPr/>
        <p:txBody>
          <a:bodyPr/>
          <a:lstStyle>
            <a:lvl1pPr algn="r">
              <a:defRPr/>
            </a:lvl1pPr>
          </a:lstStyle>
          <a:p>
            <a:pPr>
              <a:defRPr/>
            </a:pPr>
            <a:r>
              <a:rPr lang="en-US" dirty="0">
                <a:solidFill>
                  <a:srgbClr val="414141"/>
                </a:solidFill>
              </a:rPr>
              <a:t>© 2011 - TIGC</a:t>
            </a:r>
          </a:p>
        </p:txBody>
      </p:sp>
      <p:sp>
        <p:nvSpPr>
          <p:cNvPr id="100355" name="Content Placeholder 2"/>
          <p:cNvSpPr>
            <a:spLocks/>
          </p:cNvSpPr>
          <p:nvPr/>
        </p:nvSpPr>
        <p:spPr bwMode="auto">
          <a:xfrm>
            <a:off x="457200" y="1241425"/>
            <a:ext cx="7086600" cy="4525963"/>
          </a:xfrm>
          <a:prstGeom prst="rect">
            <a:avLst/>
          </a:prstGeom>
          <a:noFill/>
          <a:ln w="9525">
            <a:noFill/>
            <a:miter lim="800000"/>
            <a:headEnd/>
            <a:tailEnd/>
          </a:ln>
        </p:spPr>
        <p:txBody>
          <a:bodyPr/>
          <a:lstStyle/>
          <a:p>
            <a:pPr fontAlgn="base">
              <a:spcBef>
                <a:spcPts val="1200"/>
              </a:spcBef>
              <a:spcAft>
                <a:spcPts val="600"/>
              </a:spcAft>
            </a:pPr>
            <a:r>
              <a:rPr lang="en-US" sz="2400" dirty="0" smtClean="0">
                <a:solidFill>
                  <a:srgbClr val="414141"/>
                </a:solidFill>
                <a:latin typeface="Calibri" pitchFamily="34" charset="0"/>
                <a:cs typeface="Arial" charset="0"/>
              </a:rPr>
              <a:t>Interpret the </a:t>
            </a:r>
            <a:r>
              <a:rPr lang="en-US" sz="2400" dirty="0">
                <a:solidFill>
                  <a:srgbClr val="414141"/>
                </a:solidFill>
                <a:latin typeface="Calibri" pitchFamily="34" charset="0"/>
                <a:cs typeface="Arial" charset="0"/>
              </a:rPr>
              <a:t>Canadian Cardiovascular </a:t>
            </a:r>
            <a:r>
              <a:rPr lang="en-US" sz="2400" dirty="0" smtClean="0">
                <a:solidFill>
                  <a:srgbClr val="414141"/>
                </a:solidFill>
                <a:latin typeface="Calibri" pitchFamily="34" charset="0"/>
                <a:cs typeface="Arial" charset="0"/>
              </a:rPr>
              <a:t>Society Guideline  </a:t>
            </a:r>
            <a:r>
              <a:rPr lang="en-US" sz="2400" dirty="0">
                <a:solidFill>
                  <a:srgbClr val="414141"/>
                </a:solidFill>
                <a:latin typeface="Calibri" pitchFamily="34" charset="0"/>
                <a:cs typeface="Arial" charset="0"/>
              </a:rPr>
              <a:t>recommendations regarding the use of antiplatelet </a:t>
            </a:r>
            <a:r>
              <a:rPr lang="en-US" sz="2400" dirty="0" smtClean="0">
                <a:solidFill>
                  <a:srgbClr val="414141"/>
                </a:solidFill>
                <a:latin typeface="Calibri" pitchFamily="34" charset="0"/>
                <a:cs typeface="Arial" charset="0"/>
              </a:rPr>
              <a:t>therapy for primary prevention of vascular events.</a:t>
            </a:r>
          </a:p>
          <a:p>
            <a:pPr fontAlgn="base">
              <a:spcBef>
                <a:spcPts val="1200"/>
              </a:spcBef>
              <a:spcAft>
                <a:spcPts val="600"/>
              </a:spcAft>
            </a:pPr>
            <a:r>
              <a:rPr lang="en-US" sz="2400" dirty="0" smtClean="0">
                <a:solidFill>
                  <a:srgbClr val="414141"/>
                </a:solidFill>
                <a:latin typeface="Calibri" pitchFamily="34" charset="0"/>
                <a:cs typeface="Arial" charset="0"/>
              </a:rPr>
              <a:t>Distinguish the </a:t>
            </a:r>
            <a:r>
              <a:rPr lang="en-US" sz="2400" dirty="0">
                <a:solidFill>
                  <a:srgbClr val="414141"/>
                </a:solidFill>
                <a:latin typeface="Calibri" pitchFamily="34" charset="0"/>
                <a:cs typeface="Arial" charset="0"/>
              </a:rPr>
              <a:t>clinical </a:t>
            </a:r>
            <a:r>
              <a:rPr lang="en-US" sz="2400" dirty="0" smtClean="0">
                <a:solidFill>
                  <a:srgbClr val="414141"/>
                </a:solidFill>
                <a:latin typeface="Calibri" pitchFamily="34" charset="0"/>
                <a:cs typeface="Arial" charset="0"/>
              </a:rPr>
              <a:t>impact </a:t>
            </a:r>
            <a:r>
              <a:rPr lang="en-US" sz="2400" dirty="0">
                <a:solidFill>
                  <a:srgbClr val="414141"/>
                </a:solidFill>
                <a:latin typeface="Calibri" pitchFamily="34" charset="0"/>
                <a:cs typeface="Arial" charset="0"/>
              </a:rPr>
              <a:t>of absolute versus relative risk reduction in primary </a:t>
            </a:r>
            <a:r>
              <a:rPr lang="en-US" sz="2400" dirty="0" smtClean="0">
                <a:solidFill>
                  <a:srgbClr val="414141"/>
                </a:solidFill>
                <a:latin typeface="Calibri" pitchFamily="34" charset="0"/>
                <a:cs typeface="Arial" charset="0"/>
              </a:rPr>
              <a:t>prevention.</a:t>
            </a:r>
            <a:endParaRPr lang="en-US" sz="2400" dirty="0">
              <a:solidFill>
                <a:srgbClr val="414141"/>
              </a:solidFill>
              <a:latin typeface="Calibri" pitchFamily="34" charset="0"/>
              <a:cs typeface="Arial" charset="0"/>
            </a:endParaRPr>
          </a:p>
          <a:p>
            <a:pPr fontAlgn="base">
              <a:spcBef>
                <a:spcPts val="1200"/>
              </a:spcBef>
              <a:spcAft>
                <a:spcPts val="600"/>
              </a:spcAft>
            </a:pPr>
            <a:r>
              <a:rPr lang="en-US" sz="2400" dirty="0">
                <a:solidFill>
                  <a:srgbClr val="414141"/>
                </a:solidFill>
                <a:latin typeface="Calibri" pitchFamily="34" charset="0"/>
                <a:cs typeface="Arial" charset="0"/>
              </a:rPr>
              <a:t>Distinguish the </a:t>
            </a:r>
            <a:r>
              <a:rPr lang="en-US" sz="2400" dirty="0" smtClean="0">
                <a:solidFill>
                  <a:srgbClr val="414141"/>
                </a:solidFill>
                <a:latin typeface="Calibri" pitchFamily="34" charset="0"/>
                <a:cs typeface="Arial" charset="0"/>
              </a:rPr>
              <a:t>effect of risk factors on the clinical impact of antiplatelet therapy for primary prevention.</a:t>
            </a:r>
            <a:endParaRPr lang="en-US" sz="2400" dirty="0">
              <a:solidFill>
                <a:srgbClr val="414141"/>
              </a:solidFill>
              <a:latin typeface="Calibri" pitchFamily="34" charset="0"/>
              <a:cs typeface="Arial" charset="0"/>
            </a:endParaRPr>
          </a:p>
          <a:p>
            <a:pPr fontAlgn="base">
              <a:spcBef>
                <a:spcPts val="1200"/>
              </a:spcBef>
              <a:spcAft>
                <a:spcPts val="600"/>
              </a:spcAft>
            </a:pPr>
            <a:r>
              <a:rPr lang="en-US" sz="2400" dirty="0" smtClean="0">
                <a:solidFill>
                  <a:srgbClr val="414141"/>
                </a:solidFill>
                <a:latin typeface="Calibri" pitchFamily="34" charset="0"/>
                <a:cs typeface="Arial" charset="0"/>
              </a:rPr>
              <a:t>Evaluate the evidence supporting the recommendations regarding the use of antiplatelet therapy in primary prevention.</a:t>
            </a:r>
            <a:endParaRPr lang="en-US" sz="2400" dirty="0">
              <a:solidFill>
                <a:srgbClr val="414141"/>
              </a:solidFill>
              <a:latin typeface="Calibri" pitchFamily="34" charset="0"/>
              <a:cs typeface="Arial" charset="0"/>
            </a:endParaRPr>
          </a:p>
        </p:txBody>
      </p:sp>
    </p:spTree>
    <p:extLst>
      <p:ext uri="{BB962C8B-B14F-4D97-AF65-F5344CB8AC3E}">
        <p14:creationId xmlns:p14="http://schemas.microsoft.com/office/powerpoint/2010/main" val="4155582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idx="4294967295"/>
          </p:nvPr>
        </p:nvSpPr>
        <p:spPr/>
        <p:txBody>
          <a:bodyPr/>
          <a:lstStyle/>
          <a:p>
            <a:pPr eaLnBrk="1" hangingPunct="1"/>
            <a:r>
              <a:rPr lang="en-US" dirty="0" smtClean="0">
                <a:latin typeface="Calibri" pitchFamily="34" charset="0"/>
              </a:rPr>
              <a:t>Ongoing trials</a:t>
            </a:r>
          </a:p>
        </p:txBody>
      </p:sp>
      <p:sp>
        <p:nvSpPr>
          <p:cNvPr id="359427" name="Content Placeholder 2"/>
          <p:cNvSpPr>
            <a:spLocks noGrp="1"/>
          </p:cNvSpPr>
          <p:nvPr>
            <p:ph idx="4294967295"/>
          </p:nvPr>
        </p:nvSpPr>
        <p:spPr>
          <a:xfrm>
            <a:off x="457200" y="1219200"/>
            <a:ext cx="7467600" cy="4525963"/>
          </a:xfrm>
        </p:spPr>
        <p:txBody>
          <a:bodyPr/>
          <a:lstStyle/>
          <a:p>
            <a:pPr eaLnBrk="1" hangingPunct="1">
              <a:buFont typeface="Arial" charset="0"/>
              <a:buNone/>
              <a:defRPr/>
            </a:pPr>
            <a:r>
              <a:rPr lang="en-US" dirty="0" smtClean="0">
                <a:latin typeface="Calibri" pitchFamily="34" charset="0"/>
              </a:rPr>
              <a:t>ARRIVE (Aspirin to Reduce Risk of Initial Vascular Events)</a:t>
            </a:r>
          </a:p>
          <a:p>
            <a:pPr lvl="1" eaLnBrk="1" hangingPunct="1">
              <a:buFont typeface="Arial" charset="0"/>
              <a:buNone/>
              <a:defRPr/>
            </a:pPr>
            <a:r>
              <a:rPr lang="en-US" sz="2400" dirty="0" smtClean="0">
                <a:latin typeface="Calibri" pitchFamily="34" charset="0"/>
              </a:rPr>
              <a:t>12,000 patients</a:t>
            </a:r>
          </a:p>
          <a:p>
            <a:pPr marL="441325" lvl="1" indent="15875" eaLnBrk="1" hangingPunct="1">
              <a:buFont typeface="Arial" charset="0"/>
              <a:buNone/>
              <a:defRPr/>
            </a:pPr>
            <a:r>
              <a:rPr lang="en-US" sz="2400" dirty="0" smtClean="0">
                <a:latin typeface="Calibri" pitchFamily="34" charset="0"/>
              </a:rPr>
              <a:t>20-30% 10-year risk of an event associated with CVD or 10-20% 10-year risk of an event associated with Coronary Heart Disease (CHD).</a:t>
            </a:r>
          </a:p>
          <a:p>
            <a:pPr eaLnBrk="1" hangingPunct="1">
              <a:buFont typeface="Arial" charset="0"/>
              <a:buNone/>
              <a:defRPr/>
            </a:pPr>
            <a:endParaRPr lang="en-US" sz="1400" dirty="0" smtClean="0">
              <a:latin typeface="Calibri" pitchFamily="34" charset="0"/>
            </a:endParaRPr>
          </a:p>
          <a:p>
            <a:pPr eaLnBrk="1" hangingPunct="1">
              <a:buFont typeface="Arial" charset="0"/>
              <a:buNone/>
              <a:defRPr/>
            </a:pPr>
            <a:r>
              <a:rPr lang="en-US" dirty="0" smtClean="0">
                <a:latin typeface="Calibri" pitchFamily="34" charset="0"/>
              </a:rPr>
              <a:t>ASPREE</a:t>
            </a:r>
          </a:p>
          <a:p>
            <a:pPr lvl="1" eaLnBrk="1" hangingPunct="1">
              <a:buFont typeface="Arial" charset="0"/>
              <a:buNone/>
              <a:defRPr/>
            </a:pPr>
            <a:r>
              <a:rPr lang="en-US" sz="2400" dirty="0" smtClean="0">
                <a:latin typeface="Calibri" pitchFamily="34" charset="0"/>
              </a:rPr>
              <a:t>19,000 patients</a:t>
            </a:r>
          </a:p>
          <a:p>
            <a:pPr lvl="1" eaLnBrk="1" hangingPunct="1">
              <a:buFont typeface="Arial" charset="0"/>
              <a:buNone/>
              <a:defRPr/>
            </a:pPr>
            <a:r>
              <a:rPr lang="en-US" sz="2400" dirty="0" smtClean="0">
                <a:latin typeface="Calibri" pitchFamily="34" charset="0"/>
              </a:rPr>
              <a:t>Age </a:t>
            </a:r>
            <a:r>
              <a:rPr lang="en-US" sz="2400" u="sng" dirty="0" smtClean="0">
                <a:latin typeface="Calibri" pitchFamily="34" charset="0"/>
              </a:rPr>
              <a:t>&gt;</a:t>
            </a:r>
            <a:r>
              <a:rPr lang="en-US" sz="2400" dirty="0" smtClean="0">
                <a:latin typeface="Calibri" pitchFamily="34" charset="0"/>
              </a:rPr>
              <a:t> 70 years</a:t>
            </a:r>
          </a:p>
        </p:txBody>
      </p:sp>
      <p:sp>
        <p:nvSpPr>
          <p:cNvPr id="4" name="Footer Placeholder 4"/>
          <p:cNvSpPr>
            <a:spLocks noGrp="1"/>
          </p:cNvSpPr>
          <p:nvPr>
            <p:ph type="ftr" sz="quarter" idx="4294967295"/>
          </p:nvPr>
        </p:nvSpPr>
        <p:spPr>
          <a:xfrm>
            <a:off x="4884738" y="6246813"/>
            <a:ext cx="2895600" cy="365125"/>
          </a:xfrm>
          <a:prstGeom prst="rect">
            <a:avLst/>
          </a:prstGeom>
        </p:spPr>
        <p:txBody>
          <a:bodyPr/>
          <a:lstStyle>
            <a:lvl1pPr algn="r">
              <a:defRPr/>
            </a:lvl1pPr>
          </a:lstStyle>
          <a:p>
            <a:pPr>
              <a:defRPr/>
            </a:pPr>
            <a:r>
              <a:rPr lang="en-US" dirty="0"/>
              <a:t>© 2011 - TIGC</a:t>
            </a:r>
          </a:p>
        </p:txBody>
      </p:sp>
    </p:spTree>
    <p:custDataLst>
      <p:tags r:id="rId1"/>
    </p:custDataLst>
    <p:extLst>
      <p:ext uri="{BB962C8B-B14F-4D97-AF65-F5344CB8AC3E}">
        <p14:creationId xmlns:p14="http://schemas.microsoft.com/office/powerpoint/2010/main" val="1930436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ChangeArrowheads="1"/>
          </p:cNvSpPr>
          <p:nvPr/>
        </p:nvSpPr>
        <p:spPr bwMode="auto">
          <a:xfrm>
            <a:off x="457200" y="4572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3200" dirty="0">
                <a:solidFill>
                  <a:srgbClr val="C86400"/>
                </a:solidFill>
                <a:latin typeface="+mj-lt"/>
                <a:ea typeface="+mj-ea"/>
                <a:cs typeface="+mj-cs"/>
              </a:rPr>
              <a:t>Dual </a:t>
            </a:r>
            <a:r>
              <a:rPr lang="en-US" sz="3200" dirty="0" err="1" smtClean="0">
                <a:solidFill>
                  <a:srgbClr val="C86400"/>
                </a:solidFill>
                <a:latin typeface="+mj-lt"/>
                <a:ea typeface="+mj-ea"/>
                <a:cs typeface="+mj-cs"/>
              </a:rPr>
              <a:t>antiplatelet</a:t>
            </a:r>
            <a:r>
              <a:rPr lang="en-US" sz="3200" dirty="0" smtClean="0">
                <a:solidFill>
                  <a:srgbClr val="C86400"/>
                </a:solidFill>
                <a:latin typeface="+mj-lt"/>
                <a:ea typeface="+mj-ea"/>
                <a:cs typeface="+mj-cs"/>
              </a:rPr>
              <a:t> therapy in primary prevention</a:t>
            </a:r>
            <a:endParaRPr lang="en-US" sz="3200" dirty="0">
              <a:solidFill>
                <a:srgbClr val="C86400"/>
              </a:solidFill>
              <a:latin typeface="+mj-lt"/>
              <a:ea typeface="+mj-ea"/>
              <a:cs typeface="+mj-cs"/>
            </a:endParaRPr>
          </a:p>
        </p:txBody>
      </p:sp>
      <p:pic>
        <p:nvPicPr>
          <p:cNvPr id="39939" name="Picture 4" descr="CHAR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289" y="1295400"/>
            <a:ext cx="7354111"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3"/>
          <p:cNvSpPr>
            <a:spLocks noGrp="1"/>
          </p:cNvSpPr>
          <p:nvPr>
            <p:ph type="ftr" sz="quarter" idx="10"/>
          </p:nvPr>
        </p:nvSpPr>
        <p:spPr>
          <a:xfrm>
            <a:off x="4884738" y="6246813"/>
            <a:ext cx="2895600" cy="365125"/>
          </a:xfrm>
        </p:spPr>
        <p:txBody>
          <a:bodyPr/>
          <a:lstStyle/>
          <a:p>
            <a:pPr algn="r">
              <a:defRPr/>
            </a:pPr>
            <a:r>
              <a:rPr lang="en-US" sz="1000" dirty="0">
                <a:cs typeface="Arial" pitchFamily="34" charset="0"/>
              </a:rPr>
              <a:t>© 2011 - TIGC</a:t>
            </a:r>
          </a:p>
        </p:txBody>
      </p:sp>
    </p:spTree>
    <p:custDataLst>
      <p:tags r:id="rId1"/>
    </p:custDataLst>
    <p:extLst>
      <p:ext uri="{BB962C8B-B14F-4D97-AF65-F5344CB8AC3E}">
        <p14:creationId xmlns:p14="http://schemas.microsoft.com/office/powerpoint/2010/main" val="3444761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2133600" y="2705100"/>
            <a:ext cx="693738" cy="244475"/>
          </a:xfrm>
          <a:prstGeom prst="rect">
            <a:avLst/>
          </a:prstGeom>
          <a:noFill/>
          <a:ln w="9525">
            <a:noFill/>
            <a:miter lim="800000"/>
            <a:headEnd/>
            <a:tailEnd/>
          </a:ln>
        </p:spPr>
        <p:txBody>
          <a:bodyPr wrap="none" lIns="0" tIns="0" rIns="0" bIns="0">
            <a:spAutoFit/>
          </a:bodyPr>
          <a:lstStyle/>
          <a:p>
            <a:pPr defTabSz="914400" eaLnBrk="0" hangingPunct="0"/>
            <a:r>
              <a:rPr lang="en-US" sz="1600" b="1">
                <a:solidFill>
                  <a:srgbClr val="000000"/>
                </a:solidFill>
                <a:ea typeface="ＭＳ Ｐゴシック" pitchFamily="34" charset="-128"/>
              </a:rPr>
              <a:t>n=3284</a:t>
            </a:r>
            <a:endParaRPr lang="en-US" sz="2400">
              <a:solidFill>
                <a:srgbClr val="000000"/>
              </a:solidFill>
              <a:ea typeface="ＭＳ Ｐゴシック" pitchFamily="34" charset="-128"/>
            </a:endParaRPr>
          </a:p>
        </p:txBody>
      </p:sp>
      <p:sp>
        <p:nvSpPr>
          <p:cNvPr id="112643" name="Rectangle 3"/>
          <p:cNvSpPr>
            <a:spLocks noChangeArrowheads="1"/>
          </p:cNvSpPr>
          <p:nvPr/>
        </p:nvSpPr>
        <p:spPr bwMode="auto">
          <a:xfrm>
            <a:off x="2133600" y="3289300"/>
            <a:ext cx="863600" cy="244475"/>
          </a:xfrm>
          <a:prstGeom prst="rect">
            <a:avLst/>
          </a:prstGeom>
          <a:noFill/>
          <a:ln w="9525">
            <a:noFill/>
            <a:miter lim="800000"/>
            <a:headEnd/>
            <a:tailEnd/>
          </a:ln>
        </p:spPr>
        <p:txBody>
          <a:bodyPr wrap="none" lIns="0" tIns="0" rIns="0" bIns="0">
            <a:spAutoFit/>
          </a:bodyPr>
          <a:lstStyle/>
          <a:p>
            <a:pPr defTabSz="914400" eaLnBrk="0" hangingPunct="0"/>
            <a:r>
              <a:rPr lang="en-US" sz="1600" b="1">
                <a:solidFill>
                  <a:srgbClr val="000000"/>
                </a:solidFill>
                <a:ea typeface="ＭＳ Ｐゴシック" pitchFamily="34" charset="-128"/>
              </a:rPr>
              <a:t>n=12,153</a:t>
            </a:r>
            <a:endParaRPr lang="en-US" sz="2400">
              <a:solidFill>
                <a:srgbClr val="000000"/>
              </a:solidFill>
              <a:ea typeface="ＭＳ Ｐゴシック" pitchFamily="34" charset="-128"/>
            </a:endParaRPr>
          </a:p>
        </p:txBody>
      </p:sp>
      <p:sp>
        <p:nvSpPr>
          <p:cNvPr id="112644" name="Rectangle 4"/>
          <p:cNvSpPr>
            <a:spLocks noChangeArrowheads="1"/>
          </p:cNvSpPr>
          <p:nvPr/>
        </p:nvSpPr>
        <p:spPr bwMode="auto">
          <a:xfrm>
            <a:off x="2133600" y="3870325"/>
            <a:ext cx="863600" cy="244475"/>
          </a:xfrm>
          <a:prstGeom prst="rect">
            <a:avLst/>
          </a:prstGeom>
          <a:noFill/>
          <a:ln w="9525">
            <a:noFill/>
            <a:miter lim="800000"/>
            <a:headEnd/>
            <a:tailEnd/>
          </a:ln>
        </p:spPr>
        <p:txBody>
          <a:bodyPr wrap="none" lIns="0" tIns="0" rIns="0" bIns="0">
            <a:spAutoFit/>
          </a:bodyPr>
          <a:lstStyle/>
          <a:p>
            <a:pPr defTabSz="914400" eaLnBrk="0" hangingPunct="0"/>
            <a:r>
              <a:rPr lang="en-US" sz="1600" b="1">
                <a:solidFill>
                  <a:srgbClr val="000000"/>
                </a:solidFill>
                <a:ea typeface="ＭＳ Ｐゴシック" pitchFamily="34" charset="-128"/>
              </a:rPr>
              <a:t>n=15,603</a:t>
            </a:r>
            <a:endParaRPr lang="en-US" sz="2400">
              <a:solidFill>
                <a:srgbClr val="000000"/>
              </a:solidFill>
              <a:ea typeface="ＭＳ Ｐゴシック" pitchFamily="34" charset="-128"/>
            </a:endParaRPr>
          </a:p>
        </p:txBody>
      </p:sp>
      <p:sp>
        <p:nvSpPr>
          <p:cNvPr id="112645" name="Rectangle 5"/>
          <p:cNvSpPr>
            <a:spLocks noGrp="1" noChangeArrowheads="1"/>
          </p:cNvSpPr>
          <p:nvPr>
            <p:ph type="title" idx="4294967295"/>
          </p:nvPr>
        </p:nvSpPr>
        <p:spPr>
          <a:xfrm>
            <a:off x="457199" y="228600"/>
            <a:ext cx="8480425" cy="1143000"/>
          </a:xfrm>
        </p:spPr>
        <p:txBody>
          <a:bodyPr/>
          <a:lstStyle/>
          <a:p>
            <a:pPr algn="l" eaLnBrk="1" hangingPunct="1"/>
            <a:r>
              <a:rPr lang="en-US" sz="3200" dirty="0" smtClean="0">
                <a:solidFill>
                  <a:srgbClr val="C86400"/>
                </a:solidFill>
              </a:rPr>
              <a:t>CHARISMA </a:t>
            </a:r>
            <a:br>
              <a:rPr lang="en-US" sz="3200" dirty="0" smtClean="0">
                <a:solidFill>
                  <a:srgbClr val="C86400"/>
                </a:solidFill>
              </a:rPr>
            </a:br>
            <a:r>
              <a:rPr lang="en-US" sz="3200" dirty="0" smtClean="0">
                <a:solidFill>
                  <a:srgbClr val="C86400"/>
                </a:solidFill>
              </a:rPr>
              <a:t>Treatment effect by inclusion criteria</a:t>
            </a:r>
          </a:p>
        </p:txBody>
      </p:sp>
      <p:sp>
        <p:nvSpPr>
          <p:cNvPr id="345094" name="Text Box 6"/>
          <p:cNvSpPr txBox="1">
            <a:spLocks noChangeArrowheads="1"/>
          </p:cNvSpPr>
          <p:nvPr/>
        </p:nvSpPr>
        <p:spPr bwMode="auto">
          <a:xfrm>
            <a:off x="381000" y="1600200"/>
            <a:ext cx="8382000" cy="461963"/>
          </a:xfrm>
          <a:prstGeom prst="rect">
            <a:avLst/>
          </a:prstGeom>
          <a:noFill/>
          <a:ln w="25400" algn="ctr">
            <a:noFill/>
            <a:miter lim="800000"/>
            <a:headEnd/>
            <a:tailEnd/>
          </a:ln>
        </p:spPr>
        <p:txBody>
          <a:bodyPr lIns="0" rIns="0">
            <a:spAutoFit/>
          </a:bodyPr>
          <a:lstStyle/>
          <a:p>
            <a:pPr defTabSz="914400" eaLnBrk="0" hangingPunct="0">
              <a:spcBef>
                <a:spcPct val="50000"/>
              </a:spcBef>
              <a:defRPr/>
            </a:pPr>
            <a:r>
              <a:rPr lang="en-US" sz="2400" dirty="0">
                <a:solidFill>
                  <a:schemeClr val="tx1">
                    <a:lumMod val="75000"/>
                    <a:lumOff val="25000"/>
                  </a:schemeClr>
                </a:solidFill>
                <a:latin typeface="Calibri" pitchFamily="34" charset="0"/>
                <a:cs typeface="+mn-cs"/>
              </a:rPr>
              <a:t>Combined </a:t>
            </a:r>
            <a:r>
              <a:rPr lang="en-US" sz="2400" dirty="0" smtClean="0">
                <a:solidFill>
                  <a:schemeClr val="tx1">
                    <a:lumMod val="75000"/>
                    <a:lumOff val="25000"/>
                  </a:schemeClr>
                </a:solidFill>
                <a:latin typeface="Calibri" pitchFamily="34" charset="0"/>
                <a:cs typeface="+mn-cs"/>
              </a:rPr>
              <a:t>end point</a:t>
            </a:r>
            <a:r>
              <a:rPr lang="en-US" sz="2400" dirty="0">
                <a:solidFill>
                  <a:schemeClr val="tx1">
                    <a:lumMod val="75000"/>
                    <a:lumOff val="25000"/>
                  </a:schemeClr>
                </a:solidFill>
                <a:latin typeface="Calibri" pitchFamily="34" charset="0"/>
                <a:cs typeface="+mn-cs"/>
              </a:rPr>
              <a:t>: MI, stroke, CV death</a:t>
            </a:r>
          </a:p>
        </p:txBody>
      </p:sp>
      <p:sp>
        <p:nvSpPr>
          <p:cNvPr id="112647" name="Rectangle 8"/>
          <p:cNvSpPr>
            <a:spLocks noChangeArrowheads="1"/>
          </p:cNvSpPr>
          <p:nvPr/>
        </p:nvSpPr>
        <p:spPr bwMode="black">
          <a:xfrm>
            <a:off x="3965575" y="3841750"/>
            <a:ext cx="336550" cy="339725"/>
          </a:xfrm>
          <a:prstGeom prst="rect">
            <a:avLst/>
          </a:prstGeom>
          <a:solidFill>
            <a:schemeClr val="tx1"/>
          </a:solidFill>
          <a:ln w="9525">
            <a:noFill/>
            <a:miter lim="800000"/>
            <a:headEnd/>
            <a:tailEnd/>
          </a:ln>
        </p:spPr>
        <p:txBody>
          <a:bodyPr/>
          <a:lstStyle/>
          <a:p>
            <a:pPr defTabSz="914400"/>
            <a:endParaRPr lang="fr-CA">
              <a:solidFill>
                <a:srgbClr val="000000"/>
              </a:solidFill>
            </a:endParaRPr>
          </a:p>
        </p:txBody>
      </p:sp>
      <p:sp>
        <p:nvSpPr>
          <p:cNvPr id="112648" name="Rectangle 9"/>
          <p:cNvSpPr>
            <a:spLocks noChangeArrowheads="1"/>
          </p:cNvSpPr>
          <p:nvPr/>
        </p:nvSpPr>
        <p:spPr bwMode="black">
          <a:xfrm>
            <a:off x="5324475" y="2736850"/>
            <a:ext cx="190500" cy="190500"/>
          </a:xfrm>
          <a:prstGeom prst="rect">
            <a:avLst/>
          </a:prstGeom>
          <a:solidFill>
            <a:schemeClr val="tx1"/>
          </a:solidFill>
          <a:ln w="9525">
            <a:noFill/>
            <a:miter lim="800000"/>
            <a:headEnd/>
            <a:tailEnd/>
          </a:ln>
        </p:spPr>
        <p:txBody>
          <a:bodyPr/>
          <a:lstStyle/>
          <a:p>
            <a:pPr defTabSz="914400"/>
            <a:endParaRPr lang="fr-CA">
              <a:solidFill>
                <a:srgbClr val="000000"/>
              </a:solidFill>
            </a:endParaRPr>
          </a:p>
        </p:txBody>
      </p:sp>
      <p:sp>
        <p:nvSpPr>
          <p:cNvPr id="112649" name="Rectangle 10"/>
          <p:cNvSpPr>
            <a:spLocks noChangeArrowheads="1"/>
          </p:cNvSpPr>
          <p:nvPr/>
        </p:nvSpPr>
        <p:spPr bwMode="black">
          <a:xfrm>
            <a:off x="3756025" y="3292475"/>
            <a:ext cx="279400" cy="257175"/>
          </a:xfrm>
          <a:prstGeom prst="rect">
            <a:avLst/>
          </a:prstGeom>
          <a:solidFill>
            <a:schemeClr val="tx1"/>
          </a:solidFill>
          <a:ln w="9525">
            <a:noFill/>
            <a:miter lim="800000"/>
            <a:headEnd/>
            <a:tailEnd/>
          </a:ln>
        </p:spPr>
        <p:txBody>
          <a:bodyPr/>
          <a:lstStyle/>
          <a:p>
            <a:pPr defTabSz="914400"/>
            <a:endParaRPr lang="fr-CA">
              <a:solidFill>
                <a:srgbClr val="000000"/>
              </a:solidFill>
            </a:endParaRPr>
          </a:p>
        </p:txBody>
      </p:sp>
      <p:sp>
        <p:nvSpPr>
          <p:cNvPr id="112650" name="Line 11"/>
          <p:cNvSpPr>
            <a:spLocks noChangeShapeType="1"/>
          </p:cNvSpPr>
          <p:nvPr/>
        </p:nvSpPr>
        <p:spPr bwMode="auto">
          <a:xfrm flipH="1">
            <a:off x="2136775" y="4311650"/>
            <a:ext cx="4638675" cy="1588"/>
          </a:xfrm>
          <a:prstGeom prst="line">
            <a:avLst/>
          </a:prstGeom>
          <a:noFill/>
          <a:ln w="19050">
            <a:solidFill>
              <a:schemeClr val="tx1"/>
            </a:solidFill>
            <a:round/>
            <a:headEnd/>
            <a:tailEnd/>
          </a:ln>
        </p:spPr>
        <p:txBody>
          <a:bodyPr/>
          <a:lstStyle/>
          <a:p>
            <a:endParaRPr lang="fr-CA"/>
          </a:p>
        </p:txBody>
      </p:sp>
      <p:sp>
        <p:nvSpPr>
          <p:cNvPr id="112651" name="Line 12"/>
          <p:cNvSpPr>
            <a:spLocks noChangeShapeType="1"/>
          </p:cNvSpPr>
          <p:nvPr/>
        </p:nvSpPr>
        <p:spPr bwMode="auto">
          <a:xfrm flipH="1">
            <a:off x="3644900" y="2409825"/>
            <a:ext cx="1597025" cy="1588"/>
          </a:xfrm>
          <a:prstGeom prst="line">
            <a:avLst/>
          </a:prstGeom>
          <a:noFill/>
          <a:ln w="19050">
            <a:solidFill>
              <a:schemeClr val="tx1"/>
            </a:solidFill>
            <a:round/>
            <a:headEnd/>
            <a:tailEnd/>
          </a:ln>
        </p:spPr>
        <p:txBody>
          <a:bodyPr/>
          <a:lstStyle/>
          <a:p>
            <a:endParaRPr lang="fr-CA"/>
          </a:p>
        </p:txBody>
      </p:sp>
      <p:sp>
        <p:nvSpPr>
          <p:cNvPr id="112652" name="Rectangle 13"/>
          <p:cNvSpPr>
            <a:spLocks noChangeArrowheads="1"/>
          </p:cNvSpPr>
          <p:nvPr/>
        </p:nvSpPr>
        <p:spPr bwMode="auto">
          <a:xfrm>
            <a:off x="1993900" y="4572000"/>
            <a:ext cx="282575" cy="244475"/>
          </a:xfrm>
          <a:prstGeom prst="rect">
            <a:avLst/>
          </a:prstGeom>
          <a:noFill/>
          <a:ln w="9525">
            <a:noFill/>
            <a:miter lim="800000"/>
            <a:headEnd/>
            <a:tailEnd/>
          </a:ln>
        </p:spPr>
        <p:txBody>
          <a:bodyPr wrap="none" lIns="0" tIns="0" rIns="0" bIns="0">
            <a:spAutoFit/>
          </a:bodyPr>
          <a:lstStyle/>
          <a:p>
            <a:pPr algn="ctr" defTabSz="914400" eaLnBrk="0" hangingPunct="0"/>
            <a:r>
              <a:rPr lang="en-US" sz="1600" b="1">
                <a:solidFill>
                  <a:srgbClr val="000000"/>
                </a:solidFill>
                <a:ea typeface="ＭＳ Ｐゴシック" pitchFamily="34" charset="-128"/>
              </a:rPr>
              <a:t>0.5</a:t>
            </a:r>
            <a:endParaRPr lang="en-US" sz="2400">
              <a:solidFill>
                <a:srgbClr val="000000"/>
              </a:solidFill>
              <a:ea typeface="ＭＳ Ｐゴシック" pitchFamily="34" charset="-128"/>
            </a:endParaRPr>
          </a:p>
        </p:txBody>
      </p:sp>
      <p:sp>
        <p:nvSpPr>
          <p:cNvPr id="112653" name="Line 14"/>
          <p:cNvSpPr>
            <a:spLocks noChangeShapeType="1"/>
          </p:cNvSpPr>
          <p:nvPr/>
        </p:nvSpPr>
        <p:spPr bwMode="auto">
          <a:xfrm>
            <a:off x="2136775" y="4311650"/>
            <a:ext cx="1588" cy="190500"/>
          </a:xfrm>
          <a:prstGeom prst="line">
            <a:avLst/>
          </a:prstGeom>
          <a:noFill/>
          <a:ln w="19050">
            <a:solidFill>
              <a:schemeClr val="tx1"/>
            </a:solidFill>
            <a:round/>
            <a:headEnd/>
            <a:tailEnd/>
          </a:ln>
        </p:spPr>
        <p:txBody>
          <a:bodyPr/>
          <a:lstStyle/>
          <a:p>
            <a:endParaRPr lang="fr-CA"/>
          </a:p>
        </p:txBody>
      </p:sp>
      <p:sp>
        <p:nvSpPr>
          <p:cNvPr id="112654" name="Rectangle 15"/>
          <p:cNvSpPr>
            <a:spLocks noChangeArrowheads="1"/>
          </p:cNvSpPr>
          <p:nvPr/>
        </p:nvSpPr>
        <p:spPr bwMode="auto">
          <a:xfrm>
            <a:off x="4311650" y="4572000"/>
            <a:ext cx="282575" cy="244475"/>
          </a:xfrm>
          <a:prstGeom prst="rect">
            <a:avLst/>
          </a:prstGeom>
          <a:noFill/>
          <a:ln w="9525">
            <a:noFill/>
            <a:miter lim="800000"/>
            <a:headEnd/>
            <a:tailEnd/>
          </a:ln>
        </p:spPr>
        <p:txBody>
          <a:bodyPr wrap="none" lIns="0" tIns="0" rIns="0" bIns="0">
            <a:spAutoFit/>
          </a:bodyPr>
          <a:lstStyle/>
          <a:p>
            <a:pPr algn="ctr" defTabSz="914400" eaLnBrk="0" hangingPunct="0"/>
            <a:r>
              <a:rPr lang="en-US" sz="1600" b="1">
                <a:solidFill>
                  <a:srgbClr val="000000"/>
                </a:solidFill>
                <a:ea typeface="ＭＳ Ｐゴシック" pitchFamily="34" charset="-128"/>
              </a:rPr>
              <a:t>1.0</a:t>
            </a:r>
            <a:endParaRPr lang="en-US" sz="2400">
              <a:solidFill>
                <a:srgbClr val="000000"/>
              </a:solidFill>
              <a:ea typeface="ＭＳ Ｐゴシック" pitchFamily="34" charset="-128"/>
            </a:endParaRPr>
          </a:p>
        </p:txBody>
      </p:sp>
      <p:sp>
        <p:nvSpPr>
          <p:cNvPr id="112655" name="Line 16"/>
          <p:cNvSpPr>
            <a:spLocks noChangeShapeType="1"/>
          </p:cNvSpPr>
          <p:nvPr/>
        </p:nvSpPr>
        <p:spPr bwMode="auto">
          <a:xfrm>
            <a:off x="4457700" y="4311650"/>
            <a:ext cx="1588" cy="190500"/>
          </a:xfrm>
          <a:prstGeom prst="line">
            <a:avLst/>
          </a:prstGeom>
          <a:noFill/>
          <a:ln w="19050">
            <a:solidFill>
              <a:schemeClr val="tx1"/>
            </a:solidFill>
            <a:round/>
            <a:headEnd/>
            <a:tailEnd/>
          </a:ln>
        </p:spPr>
        <p:txBody>
          <a:bodyPr/>
          <a:lstStyle/>
          <a:p>
            <a:endParaRPr lang="fr-CA"/>
          </a:p>
        </p:txBody>
      </p:sp>
      <p:sp>
        <p:nvSpPr>
          <p:cNvPr id="112656" name="Rectangle 17"/>
          <p:cNvSpPr>
            <a:spLocks noChangeArrowheads="1"/>
          </p:cNvSpPr>
          <p:nvPr/>
        </p:nvSpPr>
        <p:spPr bwMode="auto">
          <a:xfrm>
            <a:off x="6629400" y="4572000"/>
            <a:ext cx="282575" cy="244475"/>
          </a:xfrm>
          <a:prstGeom prst="rect">
            <a:avLst/>
          </a:prstGeom>
          <a:noFill/>
          <a:ln w="9525">
            <a:noFill/>
            <a:miter lim="800000"/>
            <a:headEnd/>
            <a:tailEnd/>
          </a:ln>
        </p:spPr>
        <p:txBody>
          <a:bodyPr wrap="none" lIns="0" tIns="0" rIns="0" bIns="0">
            <a:spAutoFit/>
          </a:bodyPr>
          <a:lstStyle/>
          <a:p>
            <a:pPr algn="ctr" defTabSz="914400" eaLnBrk="0" hangingPunct="0"/>
            <a:r>
              <a:rPr lang="en-US" sz="1600" b="1">
                <a:solidFill>
                  <a:srgbClr val="000000"/>
                </a:solidFill>
                <a:ea typeface="ＭＳ Ｐゴシック" pitchFamily="34" charset="-128"/>
              </a:rPr>
              <a:t>1.5</a:t>
            </a:r>
            <a:endParaRPr lang="en-US" sz="2400">
              <a:solidFill>
                <a:srgbClr val="000000"/>
              </a:solidFill>
              <a:ea typeface="ＭＳ Ｐゴシック" pitchFamily="34" charset="-128"/>
            </a:endParaRPr>
          </a:p>
        </p:txBody>
      </p:sp>
      <p:sp>
        <p:nvSpPr>
          <p:cNvPr id="112657" name="Line 18"/>
          <p:cNvSpPr>
            <a:spLocks noChangeShapeType="1"/>
          </p:cNvSpPr>
          <p:nvPr/>
        </p:nvSpPr>
        <p:spPr bwMode="auto">
          <a:xfrm>
            <a:off x="6775450" y="4311650"/>
            <a:ext cx="1588" cy="190500"/>
          </a:xfrm>
          <a:prstGeom prst="line">
            <a:avLst/>
          </a:prstGeom>
          <a:noFill/>
          <a:ln w="19050">
            <a:solidFill>
              <a:schemeClr val="tx1"/>
            </a:solidFill>
            <a:round/>
            <a:headEnd/>
            <a:tailEnd/>
          </a:ln>
        </p:spPr>
        <p:txBody>
          <a:bodyPr/>
          <a:lstStyle/>
          <a:p>
            <a:endParaRPr lang="fr-CA"/>
          </a:p>
        </p:txBody>
      </p:sp>
      <p:sp>
        <p:nvSpPr>
          <p:cNvPr id="112658" name="Rectangle 19"/>
          <p:cNvSpPr>
            <a:spLocks noChangeArrowheads="1"/>
          </p:cNvSpPr>
          <p:nvPr/>
        </p:nvSpPr>
        <p:spPr bwMode="auto">
          <a:xfrm>
            <a:off x="5175250" y="4781550"/>
            <a:ext cx="777875" cy="244475"/>
          </a:xfrm>
          <a:prstGeom prst="rect">
            <a:avLst/>
          </a:prstGeom>
          <a:noFill/>
          <a:ln w="9525">
            <a:noFill/>
            <a:miter lim="800000"/>
            <a:headEnd/>
            <a:tailEnd/>
          </a:ln>
        </p:spPr>
        <p:txBody>
          <a:bodyPr wrap="none" lIns="0" tIns="0" rIns="0" bIns="0">
            <a:spAutoFit/>
          </a:bodyPr>
          <a:lstStyle/>
          <a:p>
            <a:pPr defTabSz="914400" eaLnBrk="0" hangingPunct="0"/>
            <a:r>
              <a:rPr lang="en-US" sz="1600" b="1">
                <a:solidFill>
                  <a:srgbClr val="000000"/>
                </a:solidFill>
                <a:ea typeface="ＭＳ Ｐゴシック" pitchFamily="34" charset="-128"/>
              </a:rPr>
              <a:t>Placebo</a:t>
            </a:r>
            <a:endParaRPr lang="en-US" sz="2400">
              <a:solidFill>
                <a:srgbClr val="000000"/>
              </a:solidFill>
              <a:ea typeface="ＭＳ Ｐゴシック" pitchFamily="34" charset="-128"/>
            </a:endParaRPr>
          </a:p>
        </p:txBody>
      </p:sp>
      <p:sp>
        <p:nvSpPr>
          <p:cNvPr id="112659" name="Rectangle 20"/>
          <p:cNvSpPr>
            <a:spLocks noChangeArrowheads="1"/>
          </p:cNvSpPr>
          <p:nvPr/>
        </p:nvSpPr>
        <p:spPr bwMode="auto">
          <a:xfrm>
            <a:off x="5270500" y="5026025"/>
            <a:ext cx="565150" cy="244475"/>
          </a:xfrm>
          <a:prstGeom prst="rect">
            <a:avLst/>
          </a:prstGeom>
          <a:noFill/>
          <a:ln w="9525">
            <a:noFill/>
            <a:miter lim="800000"/>
            <a:headEnd/>
            <a:tailEnd/>
          </a:ln>
        </p:spPr>
        <p:txBody>
          <a:bodyPr wrap="none" lIns="0" tIns="0" rIns="0" bIns="0">
            <a:spAutoFit/>
          </a:bodyPr>
          <a:lstStyle/>
          <a:p>
            <a:pPr defTabSz="914400" eaLnBrk="0" hangingPunct="0"/>
            <a:r>
              <a:rPr lang="en-US" sz="1600" b="1">
                <a:solidFill>
                  <a:srgbClr val="000000"/>
                </a:solidFill>
                <a:ea typeface="ＭＳ Ｐゴシック" pitchFamily="34" charset="-128"/>
              </a:rPr>
              <a:t>better</a:t>
            </a:r>
            <a:endParaRPr lang="en-US" sz="2400">
              <a:solidFill>
                <a:srgbClr val="000000"/>
              </a:solidFill>
              <a:ea typeface="ＭＳ Ｐゴシック" pitchFamily="34" charset="-128"/>
            </a:endParaRPr>
          </a:p>
        </p:txBody>
      </p:sp>
      <p:sp>
        <p:nvSpPr>
          <p:cNvPr id="112660" name="Rectangle 21"/>
          <p:cNvSpPr>
            <a:spLocks noChangeArrowheads="1"/>
          </p:cNvSpPr>
          <p:nvPr/>
        </p:nvSpPr>
        <p:spPr bwMode="auto">
          <a:xfrm>
            <a:off x="2803525" y="4781550"/>
            <a:ext cx="1128713" cy="244475"/>
          </a:xfrm>
          <a:prstGeom prst="rect">
            <a:avLst/>
          </a:prstGeom>
          <a:noFill/>
          <a:ln w="9525">
            <a:noFill/>
            <a:miter lim="800000"/>
            <a:headEnd/>
            <a:tailEnd/>
          </a:ln>
        </p:spPr>
        <p:txBody>
          <a:bodyPr wrap="none" lIns="0" tIns="0" rIns="0" bIns="0">
            <a:spAutoFit/>
          </a:bodyPr>
          <a:lstStyle/>
          <a:p>
            <a:pPr defTabSz="914400" eaLnBrk="0" hangingPunct="0"/>
            <a:r>
              <a:rPr lang="en-US" sz="1600" b="1">
                <a:solidFill>
                  <a:srgbClr val="000000"/>
                </a:solidFill>
                <a:ea typeface="ＭＳ Ｐゴシック" pitchFamily="34" charset="-128"/>
              </a:rPr>
              <a:t>Clopidogrel</a:t>
            </a:r>
            <a:endParaRPr lang="en-US" sz="2400">
              <a:solidFill>
                <a:srgbClr val="000000"/>
              </a:solidFill>
              <a:ea typeface="ＭＳ Ｐゴシック" pitchFamily="34" charset="-128"/>
            </a:endParaRPr>
          </a:p>
        </p:txBody>
      </p:sp>
      <p:sp>
        <p:nvSpPr>
          <p:cNvPr id="112661" name="Rectangle 22"/>
          <p:cNvSpPr>
            <a:spLocks noChangeArrowheads="1"/>
          </p:cNvSpPr>
          <p:nvPr/>
        </p:nvSpPr>
        <p:spPr bwMode="auto">
          <a:xfrm>
            <a:off x="3076575" y="5026025"/>
            <a:ext cx="565150" cy="244475"/>
          </a:xfrm>
          <a:prstGeom prst="rect">
            <a:avLst/>
          </a:prstGeom>
          <a:noFill/>
          <a:ln w="9525">
            <a:noFill/>
            <a:miter lim="800000"/>
            <a:headEnd/>
            <a:tailEnd/>
          </a:ln>
        </p:spPr>
        <p:txBody>
          <a:bodyPr wrap="none" lIns="0" tIns="0" rIns="0" bIns="0">
            <a:spAutoFit/>
          </a:bodyPr>
          <a:lstStyle/>
          <a:p>
            <a:pPr defTabSz="914400" eaLnBrk="0" hangingPunct="0"/>
            <a:r>
              <a:rPr lang="en-US" sz="1600" b="1">
                <a:solidFill>
                  <a:srgbClr val="000000"/>
                </a:solidFill>
                <a:ea typeface="ＭＳ Ｐゴシック" pitchFamily="34" charset="-128"/>
              </a:rPr>
              <a:t>better</a:t>
            </a:r>
            <a:endParaRPr lang="en-US" sz="2400">
              <a:solidFill>
                <a:srgbClr val="000000"/>
              </a:solidFill>
              <a:ea typeface="ＭＳ Ｐゴシック" pitchFamily="34" charset="-128"/>
            </a:endParaRPr>
          </a:p>
        </p:txBody>
      </p:sp>
      <p:sp>
        <p:nvSpPr>
          <p:cNvPr id="112662" name="Rectangle 23"/>
          <p:cNvSpPr>
            <a:spLocks noChangeArrowheads="1"/>
          </p:cNvSpPr>
          <p:nvPr/>
        </p:nvSpPr>
        <p:spPr bwMode="auto">
          <a:xfrm>
            <a:off x="457200" y="2705100"/>
            <a:ext cx="1616075" cy="244475"/>
          </a:xfrm>
          <a:prstGeom prst="rect">
            <a:avLst/>
          </a:prstGeom>
          <a:noFill/>
          <a:ln w="9525">
            <a:noFill/>
            <a:miter lim="800000"/>
            <a:headEnd/>
            <a:tailEnd/>
          </a:ln>
        </p:spPr>
        <p:txBody>
          <a:bodyPr wrap="none" lIns="0" tIns="0" rIns="0" bIns="0">
            <a:spAutoFit/>
          </a:bodyPr>
          <a:lstStyle/>
          <a:p>
            <a:pPr defTabSz="914400" eaLnBrk="0" hangingPunct="0"/>
            <a:r>
              <a:rPr lang="en-US" sz="1600" b="1">
                <a:solidFill>
                  <a:srgbClr val="000000"/>
                </a:solidFill>
                <a:ea typeface="ＭＳ Ｐゴシック" pitchFamily="34" charset="-128"/>
              </a:rPr>
              <a:t>Risk Factor Only</a:t>
            </a:r>
            <a:endParaRPr lang="en-US" sz="2400">
              <a:solidFill>
                <a:srgbClr val="000000"/>
              </a:solidFill>
              <a:ea typeface="ＭＳ Ｐゴシック" pitchFamily="34" charset="-128"/>
            </a:endParaRPr>
          </a:p>
        </p:txBody>
      </p:sp>
      <p:sp>
        <p:nvSpPr>
          <p:cNvPr id="112663" name="Rectangle 24"/>
          <p:cNvSpPr>
            <a:spLocks noChangeArrowheads="1"/>
          </p:cNvSpPr>
          <p:nvPr/>
        </p:nvSpPr>
        <p:spPr bwMode="auto">
          <a:xfrm>
            <a:off x="457200" y="3289300"/>
            <a:ext cx="825500" cy="244475"/>
          </a:xfrm>
          <a:prstGeom prst="rect">
            <a:avLst/>
          </a:prstGeom>
          <a:noFill/>
          <a:ln w="9525">
            <a:noFill/>
            <a:miter lim="800000"/>
            <a:headEnd/>
            <a:tailEnd/>
          </a:ln>
        </p:spPr>
        <p:txBody>
          <a:bodyPr wrap="none" lIns="0" tIns="0" rIns="0" bIns="0">
            <a:spAutoFit/>
          </a:bodyPr>
          <a:lstStyle/>
          <a:p>
            <a:pPr defTabSz="914400" eaLnBrk="0" hangingPunct="0"/>
            <a:r>
              <a:rPr lang="en-US" sz="1600" b="1">
                <a:solidFill>
                  <a:srgbClr val="000000"/>
                </a:solidFill>
                <a:ea typeface="ＭＳ Ｐゴシック" pitchFamily="34" charset="-128"/>
              </a:rPr>
              <a:t>Manifest</a:t>
            </a:r>
            <a:endParaRPr lang="en-US" sz="2400">
              <a:solidFill>
                <a:srgbClr val="000000"/>
              </a:solidFill>
              <a:ea typeface="ＭＳ Ｐゴシック" pitchFamily="34" charset="-128"/>
            </a:endParaRPr>
          </a:p>
        </p:txBody>
      </p:sp>
      <p:sp>
        <p:nvSpPr>
          <p:cNvPr id="112664" name="Rectangle 25"/>
          <p:cNvSpPr>
            <a:spLocks noChangeArrowheads="1"/>
          </p:cNvSpPr>
          <p:nvPr/>
        </p:nvSpPr>
        <p:spPr bwMode="auto">
          <a:xfrm>
            <a:off x="457200" y="3870325"/>
            <a:ext cx="1096963" cy="244475"/>
          </a:xfrm>
          <a:prstGeom prst="rect">
            <a:avLst/>
          </a:prstGeom>
          <a:noFill/>
          <a:ln w="9525">
            <a:noFill/>
            <a:miter lim="800000"/>
            <a:headEnd/>
            <a:tailEnd/>
          </a:ln>
        </p:spPr>
        <p:txBody>
          <a:bodyPr wrap="none" lIns="0" tIns="0" rIns="0" bIns="0">
            <a:spAutoFit/>
          </a:bodyPr>
          <a:lstStyle/>
          <a:p>
            <a:pPr defTabSz="914400" eaLnBrk="0" hangingPunct="0"/>
            <a:r>
              <a:rPr lang="en-US" sz="1600" b="1">
                <a:solidFill>
                  <a:srgbClr val="000000"/>
                </a:solidFill>
                <a:ea typeface="ＭＳ Ｐゴシック" pitchFamily="34" charset="-128"/>
              </a:rPr>
              <a:t>All patients</a:t>
            </a:r>
            <a:endParaRPr lang="en-US" sz="2400">
              <a:solidFill>
                <a:srgbClr val="000000"/>
              </a:solidFill>
              <a:ea typeface="ＭＳ Ｐゴシック" pitchFamily="34" charset="-128"/>
            </a:endParaRPr>
          </a:p>
        </p:txBody>
      </p:sp>
      <p:sp>
        <p:nvSpPr>
          <p:cNvPr id="112665" name="Line 26"/>
          <p:cNvSpPr>
            <a:spLocks noChangeShapeType="1"/>
          </p:cNvSpPr>
          <p:nvPr/>
        </p:nvSpPr>
        <p:spPr bwMode="auto">
          <a:xfrm>
            <a:off x="4457700" y="2466975"/>
            <a:ext cx="1588" cy="76200"/>
          </a:xfrm>
          <a:prstGeom prst="line">
            <a:avLst/>
          </a:prstGeom>
          <a:noFill/>
          <a:ln w="19050">
            <a:solidFill>
              <a:schemeClr val="tx1"/>
            </a:solidFill>
            <a:round/>
            <a:headEnd/>
            <a:tailEnd/>
          </a:ln>
        </p:spPr>
        <p:txBody>
          <a:bodyPr/>
          <a:lstStyle/>
          <a:p>
            <a:endParaRPr lang="fr-CA"/>
          </a:p>
        </p:txBody>
      </p:sp>
      <p:sp>
        <p:nvSpPr>
          <p:cNvPr id="112666" name="Line 27"/>
          <p:cNvSpPr>
            <a:spLocks noChangeShapeType="1"/>
          </p:cNvSpPr>
          <p:nvPr/>
        </p:nvSpPr>
        <p:spPr bwMode="auto">
          <a:xfrm>
            <a:off x="4457700" y="2581275"/>
            <a:ext cx="1588" cy="76200"/>
          </a:xfrm>
          <a:prstGeom prst="line">
            <a:avLst/>
          </a:prstGeom>
          <a:noFill/>
          <a:ln w="19050">
            <a:solidFill>
              <a:schemeClr val="tx1"/>
            </a:solidFill>
            <a:round/>
            <a:headEnd/>
            <a:tailEnd/>
          </a:ln>
        </p:spPr>
        <p:txBody>
          <a:bodyPr/>
          <a:lstStyle/>
          <a:p>
            <a:endParaRPr lang="fr-CA"/>
          </a:p>
        </p:txBody>
      </p:sp>
      <p:sp>
        <p:nvSpPr>
          <p:cNvPr id="112667" name="Line 28"/>
          <p:cNvSpPr>
            <a:spLocks noChangeShapeType="1"/>
          </p:cNvSpPr>
          <p:nvPr/>
        </p:nvSpPr>
        <p:spPr bwMode="auto">
          <a:xfrm>
            <a:off x="4457700" y="2695575"/>
            <a:ext cx="1588" cy="76200"/>
          </a:xfrm>
          <a:prstGeom prst="line">
            <a:avLst/>
          </a:prstGeom>
          <a:noFill/>
          <a:ln w="19050">
            <a:solidFill>
              <a:schemeClr val="tx1"/>
            </a:solidFill>
            <a:round/>
            <a:headEnd/>
            <a:tailEnd/>
          </a:ln>
        </p:spPr>
        <p:txBody>
          <a:bodyPr/>
          <a:lstStyle/>
          <a:p>
            <a:endParaRPr lang="fr-CA"/>
          </a:p>
        </p:txBody>
      </p:sp>
      <p:sp>
        <p:nvSpPr>
          <p:cNvPr id="112668" name="Line 29"/>
          <p:cNvSpPr>
            <a:spLocks noChangeShapeType="1"/>
          </p:cNvSpPr>
          <p:nvPr/>
        </p:nvSpPr>
        <p:spPr bwMode="auto">
          <a:xfrm>
            <a:off x="4457700" y="2809875"/>
            <a:ext cx="1588" cy="76200"/>
          </a:xfrm>
          <a:prstGeom prst="line">
            <a:avLst/>
          </a:prstGeom>
          <a:noFill/>
          <a:ln w="19050">
            <a:solidFill>
              <a:schemeClr val="tx1"/>
            </a:solidFill>
            <a:round/>
            <a:headEnd/>
            <a:tailEnd/>
          </a:ln>
        </p:spPr>
        <p:txBody>
          <a:bodyPr/>
          <a:lstStyle/>
          <a:p>
            <a:endParaRPr lang="fr-CA"/>
          </a:p>
        </p:txBody>
      </p:sp>
      <p:sp>
        <p:nvSpPr>
          <p:cNvPr id="112669" name="Line 30"/>
          <p:cNvSpPr>
            <a:spLocks noChangeShapeType="1"/>
          </p:cNvSpPr>
          <p:nvPr/>
        </p:nvSpPr>
        <p:spPr bwMode="auto">
          <a:xfrm>
            <a:off x="4457700" y="2924175"/>
            <a:ext cx="1588" cy="76200"/>
          </a:xfrm>
          <a:prstGeom prst="line">
            <a:avLst/>
          </a:prstGeom>
          <a:noFill/>
          <a:ln w="19050">
            <a:solidFill>
              <a:schemeClr val="tx1"/>
            </a:solidFill>
            <a:round/>
            <a:headEnd/>
            <a:tailEnd/>
          </a:ln>
        </p:spPr>
        <p:txBody>
          <a:bodyPr/>
          <a:lstStyle/>
          <a:p>
            <a:endParaRPr lang="fr-CA"/>
          </a:p>
        </p:txBody>
      </p:sp>
      <p:sp>
        <p:nvSpPr>
          <p:cNvPr id="112670" name="Line 31"/>
          <p:cNvSpPr>
            <a:spLocks noChangeShapeType="1"/>
          </p:cNvSpPr>
          <p:nvPr/>
        </p:nvSpPr>
        <p:spPr bwMode="auto">
          <a:xfrm>
            <a:off x="4457700" y="3038475"/>
            <a:ext cx="1588" cy="76200"/>
          </a:xfrm>
          <a:prstGeom prst="line">
            <a:avLst/>
          </a:prstGeom>
          <a:noFill/>
          <a:ln w="19050">
            <a:solidFill>
              <a:schemeClr val="tx1"/>
            </a:solidFill>
            <a:round/>
            <a:headEnd/>
            <a:tailEnd/>
          </a:ln>
        </p:spPr>
        <p:txBody>
          <a:bodyPr/>
          <a:lstStyle/>
          <a:p>
            <a:endParaRPr lang="fr-CA"/>
          </a:p>
        </p:txBody>
      </p:sp>
      <p:sp>
        <p:nvSpPr>
          <p:cNvPr id="112671" name="Line 32"/>
          <p:cNvSpPr>
            <a:spLocks noChangeShapeType="1"/>
          </p:cNvSpPr>
          <p:nvPr/>
        </p:nvSpPr>
        <p:spPr bwMode="auto">
          <a:xfrm>
            <a:off x="4457700" y="3152775"/>
            <a:ext cx="1588" cy="76200"/>
          </a:xfrm>
          <a:prstGeom prst="line">
            <a:avLst/>
          </a:prstGeom>
          <a:noFill/>
          <a:ln w="19050">
            <a:solidFill>
              <a:schemeClr val="tx1"/>
            </a:solidFill>
            <a:round/>
            <a:headEnd/>
            <a:tailEnd/>
          </a:ln>
        </p:spPr>
        <p:txBody>
          <a:bodyPr/>
          <a:lstStyle/>
          <a:p>
            <a:endParaRPr lang="fr-CA"/>
          </a:p>
        </p:txBody>
      </p:sp>
      <p:sp>
        <p:nvSpPr>
          <p:cNvPr id="112672" name="Line 33"/>
          <p:cNvSpPr>
            <a:spLocks noChangeShapeType="1"/>
          </p:cNvSpPr>
          <p:nvPr/>
        </p:nvSpPr>
        <p:spPr bwMode="auto">
          <a:xfrm>
            <a:off x="4457700" y="3267075"/>
            <a:ext cx="1588" cy="76200"/>
          </a:xfrm>
          <a:prstGeom prst="line">
            <a:avLst/>
          </a:prstGeom>
          <a:noFill/>
          <a:ln w="19050">
            <a:solidFill>
              <a:schemeClr val="tx1"/>
            </a:solidFill>
            <a:round/>
            <a:headEnd/>
            <a:tailEnd/>
          </a:ln>
        </p:spPr>
        <p:txBody>
          <a:bodyPr/>
          <a:lstStyle/>
          <a:p>
            <a:endParaRPr lang="fr-CA"/>
          </a:p>
        </p:txBody>
      </p:sp>
      <p:sp>
        <p:nvSpPr>
          <p:cNvPr id="112673" name="Line 34"/>
          <p:cNvSpPr>
            <a:spLocks noChangeShapeType="1"/>
          </p:cNvSpPr>
          <p:nvPr/>
        </p:nvSpPr>
        <p:spPr bwMode="auto">
          <a:xfrm>
            <a:off x="4457700" y="3381375"/>
            <a:ext cx="1588" cy="76200"/>
          </a:xfrm>
          <a:prstGeom prst="line">
            <a:avLst/>
          </a:prstGeom>
          <a:noFill/>
          <a:ln w="19050">
            <a:solidFill>
              <a:schemeClr val="tx1"/>
            </a:solidFill>
            <a:round/>
            <a:headEnd/>
            <a:tailEnd/>
          </a:ln>
        </p:spPr>
        <p:txBody>
          <a:bodyPr/>
          <a:lstStyle/>
          <a:p>
            <a:endParaRPr lang="fr-CA"/>
          </a:p>
        </p:txBody>
      </p:sp>
      <p:sp>
        <p:nvSpPr>
          <p:cNvPr id="112674" name="Line 35"/>
          <p:cNvSpPr>
            <a:spLocks noChangeShapeType="1"/>
          </p:cNvSpPr>
          <p:nvPr/>
        </p:nvSpPr>
        <p:spPr bwMode="auto">
          <a:xfrm>
            <a:off x="4457700" y="3495675"/>
            <a:ext cx="1588" cy="76200"/>
          </a:xfrm>
          <a:prstGeom prst="line">
            <a:avLst/>
          </a:prstGeom>
          <a:noFill/>
          <a:ln w="19050">
            <a:solidFill>
              <a:schemeClr val="tx1"/>
            </a:solidFill>
            <a:round/>
            <a:headEnd/>
            <a:tailEnd/>
          </a:ln>
        </p:spPr>
        <p:txBody>
          <a:bodyPr/>
          <a:lstStyle/>
          <a:p>
            <a:endParaRPr lang="fr-CA"/>
          </a:p>
        </p:txBody>
      </p:sp>
      <p:sp>
        <p:nvSpPr>
          <p:cNvPr id="112675" name="Line 36"/>
          <p:cNvSpPr>
            <a:spLocks noChangeShapeType="1"/>
          </p:cNvSpPr>
          <p:nvPr/>
        </p:nvSpPr>
        <p:spPr bwMode="auto">
          <a:xfrm>
            <a:off x="4457700" y="3609975"/>
            <a:ext cx="1588" cy="76200"/>
          </a:xfrm>
          <a:prstGeom prst="line">
            <a:avLst/>
          </a:prstGeom>
          <a:noFill/>
          <a:ln w="19050">
            <a:solidFill>
              <a:schemeClr val="tx1"/>
            </a:solidFill>
            <a:round/>
            <a:headEnd/>
            <a:tailEnd/>
          </a:ln>
        </p:spPr>
        <p:txBody>
          <a:bodyPr/>
          <a:lstStyle/>
          <a:p>
            <a:endParaRPr lang="fr-CA"/>
          </a:p>
        </p:txBody>
      </p:sp>
      <p:sp>
        <p:nvSpPr>
          <p:cNvPr id="112676" name="Line 37"/>
          <p:cNvSpPr>
            <a:spLocks noChangeShapeType="1"/>
          </p:cNvSpPr>
          <p:nvPr/>
        </p:nvSpPr>
        <p:spPr bwMode="auto">
          <a:xfrm>
            <a:off x="4457700" y="3724275"/>
            <a:ext cx="1588" cy="76200"/>
          </a:xfrm>
          <a:prstGeom prst="line">
            <a:avLst/>
          </a:prstGeom>
          <a:noFill/>
          <a:ln w="19050">
            <a:solidFill>
              <a:schemeClr val="tx1"/>
            </a:solidFill>
            <a:round/>
            <a:headEnd/>
            <a:tailEnd/>
          </a:ln>
        </p:spPr>
        <p:txBody>
          <a:bodyPr/>
          <a:lstStyle/>
          <a:p>
            <a:endParaRPr lang="fr-CA"/>
          </a:p>
        </p:txBody>
      </p:sp>
      <p:sp>
        <p:nvSpPr>
          <p:cNvPr id="112677" name="Line 38"/>
          <p:cNvSpPr>
            <a:spLocks noChangeShapeType="1"/>
          </p:cNvSpPr>
          <p:nvPr/>
        </p:nvSpPr>
        <p:spPr bwMode="auto">
          <a:xfrm>
            <a:off x="4457700" y="3838575"/>
            <a:ext cx="1588" cy="76200"/>
          </a:xfrm>
          <a:prstGeom prst="line">
            <a:avLst/>
          </a:prstGeom>
          <a:noFill/>
          <a:ln w="19050">
            <a:solidFill>
              <a:schemeClr val="tx1"/>
            </a:solidFill>
            <a:round/>
            <a:headEnd/>
            <a:tailEnd/>
          </a:ln>
        </p:spPr>
        <p:txBody>
          <a:bodyPr/>
          <a:lstStyle/>
          <a:p>
            <a:endParaRPr lang="fr-CA"/>
          </a:p>
        </p:txBody>
      </p:sp>
      <p:sp>
        <p:nvSpPr>
          <p:cNvPr id="112678" name="Line 39"/>
          <p:cNvSpPr>
            <a:spLocks noChangeShapeType="1"/>
          </p:cNvSpPr>
          <p:nvPr/>
        </p:nvSpPr>
        <p:spPr bwMode="auto">
          <a:xfrm>
            <a:off x="4457700" y="3952875"/>
            <a:ext cx="1588" cy="76200"/>
          </a:xfrm>
          <a:prstGeom prst="line">
            <a:avLst/>
          </a:prstGeom>
          <a:noFill/>
          <a:ln w="19050">
            <a:solidFill>
              <a:schemeClr val="tx1"/>
            </a:solidFill>
            <a:round/>
            <a:headEnd/>
            <a:tailEnd/>
          </a:ln>
        </p:spPr>
        <p:txBody>
          <a:bodyPr/>
          <a:lstStyle/>
          <a:p>
            <a:endParaRPr lang="fr-CA"/>
          </a:p>
        </p:txBody>
      </p:sp>
      <p:sp>
        <p:nvSpPr>
          <p:cNvPr id="112679" name="Line 40"/>
          <p:cNvSpPr>
            <a:spLocks noChangeShapeType="1"/>
          </p:cNvSpPr>
          <p:nvPr/>
        </p:nvSpPr>
        <p:spPr bwMode="auto">
          <a:xfrm>
            <a:off x="4457700" y="4067175"/>
            <a:ext cx="1588" cy="76200"/>
          </a:xfrm>
          <a:prstGeom prst="line">
            <a:avLst/>
          </a:prstGeom>
          <a:noFill/>
          <a:ln w="19050">
            <a:solidFill>
              <a:schemeClr val="tx1"/>
            </a:solidFill>
            <a:round/>
            <a:headEnd/>
            <a:tailEnd/>
          </a:ln>
        </p:spPr>
        <p:txBody>
          <a:bodyPr/>
          <a:lstStyle/>
          <a:p>
            <a:endParaRPr lang="fr-CA"/>
          </a:p>
        </p:txBody>
      </p:sp>
      <p:sp>
        <p:nvSpPr>
          <p:cNvPr id="112680" name="Line 41"/>
          <p:cNvSpPr>
            <a:spLocks noChangeShapeType="1"/>
          </p:cNvSpPr>
          <p:nvPr/>
        </p:nvSpPr>
        <p:spPr bwMode="auto">
          <a:xfrm>
            <a:off x="4457700" y="4181475"/>
            <a:ext cx="1588" cy="76200"/>
          </a:xfrm>
          <a:prstGeom prst="line">
            <a:avLst/>
          </a:prstGeom>
          <a:noFill/>
          <a:ln w="19050">
            <a:solidFill>
              <a:schemeClr val="tx1"/>
            </a:solidFill>
            <a:round/>
            <a:headEnd/>
            <a:tailEnd/>
          </a:ln>
        </p:spPr>
        <p:txBody>
          <a:bodyPr/>
          <a:lstStyle/>
          <a:p>
            <a:endParaRPr lang="fr-CA"/>
          </a:p>
        </p:txBody>
      </p:sp>
      <p:sp>
        <p:nvSpPr>
          <p:cNvPr id="112681" name="Line 42"/>
          <p:cNvSpPr>
            <a:spLocks noChangeShapeType="1"/>
          </p:cNvSpPr>
          <p:nvPr/>
        </p:nvSpPr>
        <p:spPr bwMode="auto">
          <a:xfrm>
            <a:off x="4457700" y="4295775"/>
            <a:ext cx="1588" cy="15875"/>
          </a:xfrm>
          <a:prstGeom prst="line">
            <a:avLst/>
          </a:prstGeom>
          <a:noFill/>
          <a:ln w="19050">
            <a:solidFill>
              <a:schemeClr val="tx1"/>
            </a:solidFill>
            <a:round/>
            <a:headEnd/>
            <a:tailEnd/>
          </a:ln>
        </p:spPr>
        <p:txBody>
          <a:bodyPr/>
          <a:lstStyle/>
          <a:p>
            <a:endParaRPr lang="fr-CA"/>
          </a:p>
        </p:txBody>
      </p:sp>
      <p:sp>
        <p:nvSpPr>
          <p:cNvPr id="112682" name="Line 43"/>
          <p:cNvSpPr>
            <a:spLocks noChangeShapeType="1"/>
          </p:cNvSpPr>
          <p:nvPr/>
        </p:nvSpPr>
        <p:spPr bwMode="auto">
          <a:xfrm>
            <a:off x="3613150" y="4006850"/>
            <a:ext cx="1101725" cy="1588"/>
          </a:xfrm>
          <a:prstGeom prst="line">
            <a:avLst/>
          </a:prstGeom>
          <a:noFill/>
          <a:ln w="19050">
            <a:solidFill>
              <a:schemeClr val="tx1"/>
            </a:solidFill>
            <a:round/>
            <a:headEnd/>
            <a:tailEnd/>
          </a:ln>
        </p:spPr>
        <p:txBody>
          <a:bodyPr/>
          <a:lstStyle/>
          <a:p>
            <a:endParaRPr lang="fr-CA"/>
          </a:p>
        </p:txBody>
      </p:sp>
      <p:sp>
        <p:nvSpPr>
          <p:cNvPr id="112683" name="Line 44"/>
          <p:cNvSpPr>
            <a:spLocks noChangeShapeType="1"/>
          </p:cNvSpPr>
          <p:nvPr/>
        </p:nvSpPr>
        <p:spPr bwMode="auto">
          <a:xfrm>
            <a:off x="3330575" y="3422650"/>
            <a:ext cx="1077913" cy="1588"/>
          </a:xfrm>
          <a:prstGeom prst="line">
            <a:avLst/>
          </a:prstGeom>
          <a:noFill/>
          <a:ln w="19050">
            <a:solidFill>
              <a:schemeClr val="tx1"/>
            </a:solidFill>
            <a:round/>
            <a:headEnd/>
            <a:tailEnd/>
          </a:ln>
        </p:spPr>
        <p:txBody>
          <a:bodyPr/>
          <a:lstStyle/>
          <a:p>
            <a:endParaRPr lang="fr-CA"/>
          </a:p>
        </p:txBody>
      </p:sp>
      <p:sp>
        <p:nvSpPr>
          <p:cNvPr id="112684" name="Line 45"/>
          <p:cNvSpPr>
            <a:spLocks noChangeShapeType="1"/>
          </p:cNvSpPr>
          <p:nvPr/>
        </p:nvSpPr>
        <p:spPr bwMode="auto">
          <a:xfrm>
            <a:off x="3978275" y="2838450"/>
            <a:ext cx="3032125" cy="1588"/>
          </a:xfrm>
          <a:prstGeom prst="line">
            <a:avLst/>
          </a:prstGeom>
          <a:noFill/>
          <a:ln w="19050">
            <a:solidFill>
              <a:schemeClr val="tx1"/>
            </a:solidFill>
            <a:round/>
            <a:headEnd/>
            <a:tailEnd/>
          </a:ln>
        </p:spPr>
        <p:txBody>
          <a:bodyPr/>
          <a:lstStyle/>
          <a:p>
            <a:endParaRPr lang="fr-CA"/>
          </a:p>
        </p:txBody>
      </p:sp>
      <p:sp>
        <p:nvSpPr>
          <p:cNvPr id="112685" name="Line 46"/>
          <p:cNvSpPr>
            <a:spLocks noChangeShapeType="1"/>
          </p:cNvSpPr>
          <p:nvPr/>
        </p:nvSpPr>
        <p:spPr bwMode="auto">
          <a:xfrm flipH="1">
            <a:off x="2463800" y="4702175"/>
            <a:ext cx="1790700" cy="1588"/>
          </a:xfrm>
          <a:prstGeom prst="line">
            <a:avLst/>
          </a:prstGeom>
          <a:noFill/>
          <a:ln w="19050">
            <a:solidFill>
              <a:schemeClr val="tx1"/>
            </a:solidFill>
            <a:round/>
            <a:headEnd/>
            <a:tailEnd/>
          </a:ln>
        </p:spPr>
        <p:txBody>
          <a:bodyPr/>
          <a:lstStyle/>
          <a:p>
            <a:endParaRPr lang="fr-CA"/>
          </a:p>
        </p:txBody>
      </p:sp>
      <p:sp>
        <p:nvSpPr>
          <p:cNvPr id="112686" name="Freeform 47"/>
          <p:cNvSpPr>
            <a:spLocks/>
          </p:cNvSpPr>
          <p:nvPr/>
        </p:nvSpPr>
        <p:spPr bwMode="black">
          <a:xfrm>
            <a:off x="2333625" y="4654550"/>
            <a:ext cx="161925" cy="95250"/>
          </a:xfrm>
          <a:custGeom>
            <a:avLst/>
            <a:gdLst>
              <a:gd name="T0" fmla="*/ 2147483647 w 102"/>
              <a:gd name="T1" fmla="*/ 2147483647 h 60"/>
              <a:gd name="T2" fmla="*/ 2147483647 w 102"/>
              <a:gd name="T3" fmla="*/ 2147483647 h 60"/>
              <a:gd name="T4" fmla="*/ 2147483647 w 102"/>
              <a:gd name="T5" fmla="*/ 2147483647 h 60"/>
              <a:gd name="T6" fmla="*/ 2147483647 w 102"/>
              <a:gd name="T7" fmla="*/ 2147483647 h 60"/>
              <a:gd name="T8" fmla="*/ 2147483647 w 102"/>
              <a:gd name="T9" fmla="*/ 0 h 60"/>
              <a:gd name="T10" fmla="*/ 2147483647 w 102"/>
              <a:gd name="T11" fmla="*/ 0 h 60"/>
              <a:gd name="T12" fmla="*/ 2147483647 w 102"/>
              <a:gd name="T13" fmla="*/ 2147483647 h 60"/>
              <a:gd name="T14" fmla="*/ 2147483647 w 102"/>
              <a:gd name="T15" fmla="*/ 2147483647 h 60"/>
              <a:gd name="T16" fmla="*/ 2147483647 w 102"/>
              <a:gd name="T17" fmla="*/ 2147483647 h 60"/>
              <a:gd name="T18" fmla="*/ 2147483647 w 102"/>
              <a:gd name="T19" fmla="*/ 2147483647 h 60"/>
              <a:gd name="T20" fmla="*/ 0 w 102"/>
              <a:gd name="T21" fmla="*/ 2147483647 h 60"/>
              <a:gd name="T22" fmla="*/ 0 w 102"/>
              <a:gd name="T23" fmla="*/ 2147483647 h 60"/>
              <a:gd name="T24" fmla="*/ 2147483647 w 102"/>
              <a:gd name="T25" fmla="*/ 2147483647 h 60"/>
              <a:gd name="T26" fmla="*/ 2147483647 w 102"/>
              <a:gd name="T27" fmla="*/ 2147483647 h 60"/>
              <a:gd name="T28" fmla="*/ 2147483647 w 102"/>
              <a:gd name="T29" fmla="*/ 2147483647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60"/>
              <a:gd name="T47" fmla="*/ 102 w 102"/>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60">
                <a:moveTo>
                  <a:pt x="54" y="42"/>
                </a:moveTo>
                <a:lnTo>
                  <a:pt x="54" y="42"/>
                </a:lnTo>
                <a:lnTo>
                  <a:pt x="80" y="50"/>
                </a:lnTo>
                <a:lnTo>
                  <a:pt x="102" y="60"/>
                </a:lnTo>
                <a:lnTo>
                  <a:pt x="102" y="0"/>
                </a:lnTo>
                <a:lnTo>
                  <a:pt x="84" y="6"/>
                </a:lnTo>
                <a:lnTo>
                  <a:pt x="54" y="18"/>
                </a:lnTo>
                <a:lnTo>
                  <a:pt x="24" y="26"/>
                </a:lnTo>
                <a:lnTo>
                  <a:pt x="0" y="30"/>
                </a:lnTo>
                <a:lnTo>
                  <a:pt x="24" y="34"/>
                </a:lnTo>
                <a:lnTo>
                  <a:pt x="54" y="42"/>
                </a:lnTo>
                <a:close/>
              </a:path>
            </a:pathLst>
          </a:custGeom>
          <a:solidFill>
            <a:schemeClr val="tx1"/>
          </a:solidFill>
          <a:ln w="9525">
            <a:noFill/>
            <a:round/>
            <a:headEnd/>
            <a:tailEnd/>
          </a:ln>
        </p:spPr>
        <p:txBody>
          <a:bodyPr/>
          <a:lstStyle/>
          <a:p>
            <a:endParaRPr lang="fr-CA"/>
          </a:p>
        </p:txBody>
      </p:sp>
      <p:sp>
        <p:nvSpPr>
          <p:cNvPr id="112687" name="Line 48"/>
          <p:cNvSpPr>
            <a:spLocks noChangeShapeType="1"/>
          </p:cNvSpPr>
          <p:nvPr/>
        </p:nvSpPr>
        <p:spPr bwMode="auto">
          <a:xfrm>
            <a:off x="4654550" y="4702175"/>
            <a:ext cx="1790700" cy="1588"/>
          </a:xfrm>
          <a:prstGeom prst="line">
            <a:avLst/>
          </a:prstGeom>
          <a:noFill/>
          <a:ln w="19050">
            <a:solidFill>
              <a:schemeClr val="tx1"/>
            </a:solidFill>
            <a:round/>
            <a:headEnd/>
            <a:tailEnd/>
          </a:ln>
        </p:spPr>
        <p:txBody>
          <a:bodyPr/>
          <a:lstStyle/>
          <a:p>
            <a:endParaRPr lang="fr-CA"/>
          </a:p>
        </p:txBody>
      </p:sp>
      <p:sp>
        <p:nvSpPr>
          <p:cNvPr id="112688" name="Freeform 49"/>
          <p:cNvSpPr>
            <a:spLocks/>
          </p:cNvSpPr>
          <p:nvPr/>
        </p:nvSpPr>
        <p:spPr bwMode="black">
          <a:xfrm>
            <a:off x="6413500" y="4654550"/>
            <a:ext cx="161925" cy="95250"/>
          </a:xfrm>
          <a:custGeom>
            <a:avLst/>
            <a:gdLst>
              <a:gd name="T0" fmla="*/ 2147483647 w 102"/>
              <a:gd name="T1" fmla="*/ 2147483647 h 60"/>
              <a:gd name="T2" fmla="*/ 2147483647 w 102"/>
              <a:gd name="T3" fmla="*/ 2147483647 h 60"/>
              <a:gd name="T4" fmla="*/ 2147483647 w 102"/>
              <a:gd name="T5" fmla="*/ 2147483647 h 60"/>
              <a:gd name="T6" fmla="*/ 0 w 102"/>
              <a:gd name="T7" fmla="*/ 0 h 60"/>
              <a:gd name="T8" fmla="*/ 0 w 102"/>
              <a:gd name="T9" fmla="*/ 2147483647 h 60"/>
              <a:gd name="T10" fmla="*/ 0 w 102"/>
              <a:gd name="T11" fmla="*/ 2147483647 h 60"/>
              <a:gd name="T12" fmla="*/ 2147483647 w 102"/>
              <a:gd name="T13" fmla="*/ 2147483647 h 60"/>
              <a:gd name="T14" fmla="*/ 2147483647 w 102"/>
              <a:gd name="T15" fmla="*/ 2147483647 h 60"/>
              <a:gd name="T16" fmla="*/ 2147483647 w 102"/>
              <a:gd name="T17" fmla="*/ 2147483647 h 60"/>
              <a:gd name="T18" fmla="*/ 2147483647 w 102"/>
              <a:gd name="T19" fmla="*/ 2147483647 h 60"/>
              <a:gd name="T20" fmla="*/ 2147483647 w 102"/>
              <a:gd name="T21" fmla="*/ 2147483647 h 60"/>
              <a:gd name="T22" fmla="*/ 2147483647 w 102"/>
              <a:gd name="T23" fmla="*/ 2147483647 h 60"/>
              <a:gd name="T24" fmla="*/ 2147483647 w 102"/>
              <a:gd name="T25" fmla="*/ 2147483647 h 60"/>
              <a:gd name="T26" fmla="*/ 2147483647 w 102"/>
              <a:gd name="T27" fmla="*/ 2147483647 h 60"/>
              <a:gd name="T28" fmla="*/ 2147483647 w 102"/>
              <a:gd name="T29" fmla="*/ 2147483647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60"/>
              <a:gd name="T47" fmla="*/ 102 w 102"/>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60">
                <a:moveTo>
                  <a:pt x="48" y="18"/>
                </a:moveTo>
                <a:lnTo>
                  <a:pt x="48" y="18"/>
                </a:lnTo>
                <a:lnTo>
                  <a:pt x="22" y="8"/>
                </a:lnTo>
                <a:lnTo>
                  <a:pt x="0" y="0"/>
                </a:lnTo>
                <a:lnTo>
                  <a:pt x="0" y="60"/>
                </a:lnTo>
                <a:lnTo>
                  <a:pt x="18" y="52"/>
                </a:lnTo>
                <a:lnTo>
                  <a:pt x="48" y="42"/>
                </a:lnTo>
                <a:lnTo>
                  <a:pt x="78" y="34"/>
                </a:lnTo>
                <a:lnTo>
                  <a:pt x="102" y="30"/>
                </a:lnTo>
                <a:lnTo>
                  <a:pt x="78" y="26"/>
                </a:lnTo>
                <a:lnTo>
                  <a:pt x="48" y="18"/>
                </a:lnTo>
                <a:close/>
              </a:path>
            </a:pathLst>
          </a:custGeom>
          <a:solidFill>
            <a:schemeClr val="tx1"/>
          </a:solidFill>
          <a:ln w="9525">
            <a:noFill/>
            <a:round/>
            <a:headEnd/>
            <a:tailEnd/>
          </a:ln>
        </p:spPr>
        <p:txBody>
          <a:bodyPr/>
          <a:lstStyle/>
          <a:p>
            <a:endParaRPr lang="fr-CA"/>
          </a:p>
        </p:txBody>
      </p:sp>
      <p:sp>
        <p:nvSpPr>
          <p:cNvPr id="112689" name="Rectangle 50"/>
          <p:cNvSpPr>
            <a:spLocks noChangeArrowheads="1"/>
          </p:cNvSpPr>
          <p:nvPr/>
        </p:nvSpPr>
        <p:spPr bwMode="auto">
          <a:xfrm>
            <a:off x="3856038" y="2133600"/>
            <a:ext cx="1174750" cy="244475"/>
          </a:xfrm>
          <a:prstGeom prst="rect">
            <a:avLst/>
          </a:prstGeom>
          <a:noFill/>
          <a:ln w="9525">
            <a:noFill/>
            <a:miter lim="800000"/>
            <a:headEnd/>
            <a:tailEnd/>
          </a:ln>
        </p:spPr>
        <p:txBody>
          <a:bodyPr wrap="none" lIns="0" tIns="0" rIns="0" bIns="0">
            <a:spAutoFit/>
          </a:bodyPr>
          <a:lstStyle/>
          <a:p>
            <a:pPr defTabSz="914400" eaLnBrk="0" hangingPunct="0"/>
            <a:r>
              <a:rPr lang="en-US" sz="1600" b="1">
                <a:solidFill>
                  <a:srgbClr val="000000"/>
                </a:solidFill>
                <a:ea typeface="ＭＳ Ｐゴシック" pitchFamily="34" charset="-128"/>
              </a:rPr>
              <a:t>Hazard ratio</a:t>
            </a:r>
            <a:endParaRPr lang="en-US" sz="2400">
              <a:solidFill>
                <a:srgbClr val="000000"/>
              </a:solidFill>
              <a:ea typeface="ＭＳ Ｐゴシック" pitchFamily="34" charset="-128"/>
            </a:endParaRPr>
          </a:p>
        </p:txBody>
      </p:sp>
      <p:sp>
        <p:nvSpPr>
          <p:cNvPr id="112690" name="Line 51"/>
          <p:cNvSpPr>
            <a:spLocks noChangeShapeType="1"/>
          </p:cNvSpPr>
          <p:nvPr/>
        </p:nvSpPr>
        <p:spPr bwMode="auto">
          <a:xfrm flipH="1">
            <a:off x="7088188" y="2409825"/>
            <a:ext cx="1597025" cy="1588"/>
          </a:xfrm>
          <a:prstGeom prst="line">
            <a:avLst/>
          </a:prstGeom>
          <a:noFill/>
          <a:ln w="19050">
            <a:solidFill>
              <a:srgbClr val="FFFFFF"/>
            </a:solidFill>
            <a:round/>
            <a:headEnd/>
            <a:tailEnd/>
          </a:ln>
        </p:spPr>
        <p:txBody>
          <a:bodyPr/>
          <a:lstStyle/>
          <a:p>
            <a:endParaRPr lang="fr-CA"/>
          </a:p>
        </p:txBody>
      </p:sp>
      <p:sp>
        <p:nvSpPr>
          <p:cNvPr id="112691" name="Rectangle 52"/>
          <p:cNvSpPr>
            <a:spLocks noChangeArrowheads="1"/>
          </p:cNvSpPr>
          <p:nvPr/>
        </p:nvSpPr>
        <p:spPr bwMode="auto">
          <a:xfrm>
            <a:off x="7029450" y="2133600"/>
            <a:ext cx="1714500" cy="244475"/>
          </a:xfrm>
          <a:prstGeom prst="rect">
            <a:avLst/>
          </a:prstGeom>
          <a:noFill/>
          <a:ln w="9525">
            <a:noFill/>
            <a:miter lim="800000"/>
            <a:headEnd/>
            <a:tailEnd/>
          </a:ln>
        </p:spPr>
        <p:txBody>
          <a:bodyPr lIns="0" tIns="0" rIns="0" bIns="0">
            <a:spAutoFit/>
          </a:bodyPr>
          <a:lstStyle/>
          <a:p>
            <a:pPr algn="ctr" defTabSz="914400" eaLnBrk="0" hangingPunct="0"/>
            <a:r>
              <a:rPr lang="en-US" sz="1600" b="1">
                <a:solidFill>
                  <a:srgbClr val="000000"/>
                </a:solidFill>
                <a:ea typeface="ＭＳ Ｐゴシック" pitchFamily="34" charset="-128"/>
              </a:rPr>
              <a:t>RR (95% CI)</a:t>
            </a:r>
            <a:endParaRPr lang="en-US" sz="2400">
              <a:solidFill>
                <a:srgbClr val="000000"/>
              </a:solidFill>
              <a:ea typeface="ＭＳ Ｐゴシック" pitchFamily="34" charset="-128"/>
            </a:endParaRPr>
          </a:p>
        </p:txBody>
      </p:sp>
      <p:sp>
        <p:nvSpPr>
          <p:cNvPr id="112692" name="Rectangle 53"/>
          <p:cNvSpPr>
            <a:spLocks noChangeArrowheads="1"/>
          </p:cNvSpPr>
          <p:nvPr/>
        </p:nvSpPr>
        <p:spPr bwMode="auto">
          <a:xfrm>
            <a:off x="7029450" y="2705100"/>
            <a:ext cx="1714500" cy="244475"/>
          </a:xfrm>
          <a:prstGeom prst="rect">
            <a:avLst/>
          </a:prstGeom>
          <a:noFill/>
          <a:ln w="9525">
            <a:noFill/>
            <a:miter lim="800000"/>
            <a:headEnd/>
            <a:tailEnd/>
          </a:ln>
        </p:spPr>
        <p:txBody>
          <a:bodyPr lIns="0" tIns="0" rIns="0" bIns="0">
            <a:spAutoFit/>
          </a:bodyPr>
          <a:lstStyle/>
          <a:p>
            <a:pPr algn="ctr" defTabSz="914400" eaLnBrk="0" hangingPunct="0"/>
            <a:r>
              <a:rPr lang="en-US" sz="1600" b="1">
                <a:solidFill>
                  <a:srgbClr val="000000"/>
                </a:solidFill>
                <a:ea typeface="ＭＳ Ｐゴシック" pitchFamily="34" charset="-128"/>
              </a:rPr>
              <a:t>1.20 (0.91–1.59)</a:t>
            </a:r>
          </a:p>
        </p:txBody>
      </p:sp>
      <p:sp>
        <p:nvSpPr>
          <p:cNvPr id="112693" name="Rectangle 54"/>
          <p:cNvSpPr>
            <a:spLocks noChangeArrowheads="1"/>
          </p:cNvSpPr>
          <p:nvPr/>
        </p:nvSpPr>
        <p:spPr bwMode="auto">
          <a:xfrm>
            <a:off x="7029450" y="3289300"/>
            <a:ext cx="1714500" cy="244475"/>
          </a:xfrm>
          <a:prstGeom prst="rect">
            <a:avLst/>
          </a:prstGeom>
          <a:noFill/>
          <a:ln w="9525">
            <a:noFill/>
            <a:miter lim="800000"/>
            <a:headEnd/>
            <a:tailEnd/>
          </a:ln>
        </p:spPr>
        <p:txBody>
          <a:bodyPr lIns="0" tIns="0" rIns="0" bIns="0">
            <a:spAutoFit/>
          </a:bodyPr>
          <a:lstStyle/>
          <a:p>
            <a:pPr algn="ctr" defTabSz="914400" eaLnBrk="0" hangingPunct="0"/>
            <a:r>
              <a:rPr lang="en-US" sz="1600" b="1">
                <a:solidFill>
                  <a:srgbClr val="000000"/>
                </a:solidFill>
                <a:ea typeface="ＭＳ Ｐゴシック" pitchFamily="34" charset="-128"/>
              </a:rPr>
              <a:t>0.88 (0.77–0.998)</a:t>
            </a:r>
            <a:endParaRPr lang="en-US" sz="1600" b="1" baseline="30000">
              <a:solidFill>
                <a:srgbClr val="000000"/>
              </a:solidFill>
              <a:ea typeface="ＭＳ Ｐゴシック" pitchFamily="34" charset="-128"/>
            </a:endParaRPr>
          </a:p>
        </p:txBody>
      </p:sp>
      <p:sp>
        <p:nvSpPr>
          <p:cNvPr id="112694" name="Rectangle 55"/>
          <p:cNvSpPr>
            <a:spLocks noChangeArrowheads="1"/>
          </p:cNvSpPr>
          <p:nvPr/>
        </p:nvSpPr>
        <p:spPr bwMode="auto">
          <a:xfrm>
            <a:off x="7029450" y="3870325"/>
            <a:ext cx="1714500" cy="244475"/>
          </a:xfrm>
          <a:prstGeom prst="rect">
            <a:avLst/>
          </a:prstGeom>
          <a:noFill/>
          <a:ln w="9525">
            <a:noFill/>
            <a:miter lim="800000"/>
            <a:headEnd/>
            <a:tailEnd/>
          </a:ln>
        </p:spPr>
        <p:txBody>
          <a:bodyPr lIns="0" tIns="0" rIns="0" bIns="0">
            <a:spAutoFit/>
          </a:bodyPr>
          <a:lstStyle/>
          <a:p>
            <a:pPr algn="ctr" defTabSz="914400" eaLnBrk="0" hangingPunct="0"/>
            <a:r>
              <a:rPr lang="en-US" sz="1600" b="1">
                <a:solidFill>
                  <a:srgbClr val="000000"/>
                </a:solidFill>
                <a:ea typeface="ＭＳ Ｐゴシック" pitchFamily="34" charset="-128"/>
              </a:rPr>
              <a:t>0.93 (0.83–1.05)</a:t>
            </a:r>
          </a:p>
        </p:txBody>
      </p:sp>
      <p:sp>
        <p:nvSpPr>
          <p:cNvPr id="112695" name="Rectangle 56"/>
          <p:cNvSpPr>
            <a:spLocks noChangeArrowheads="1"/>
          </p:cNvSpPr>
          <p:nvPr/>
        </p:nvSpPr>
        <p:spPr bwMode="auto">
          <a:xfrm>
            <a:off x="85725" y="6516688"/>
            <a:ext cx="4419600" cy="274637"/>
          </a:xfrm>
          <a:prstGeom prst="rect">
            <a:avLst/>
          </a:prstGeom>
          <a:noFill/>
          <a:ln w="9525">
            <a:noFill/>
            <a:miter lim="800000"/>
            <a:headEnd/>
            <a:tailEnd/>
          </a:ln>
        </p:spPr>
        <p:txBody>
          <a:bodyPr lIns="0" rIns="0" anchor="b">
            <a:spAutoFit/>
          </a:bodyPr>
          <a:lstStyle/>
          <a:p>
            <a:pPr defTabSz="914400"/>
            <a:r>
              <a:rPr lang="en-US" sz="1200">
                <a:solidFill>
                  <a:srgbClr val="FFFFFF"/>
                </a:solidFill>
                <a:ea typeface="ＭＳ Ｐゴシック" pitchFamily="34" charset="-128"/>
              </a:rPr>
              <a:t>Bhatt DL, </a:t>
            </a:r>
            <a:r>
              <a:rPr lang="en-US" sz="1200" i="1">
                <a:solidFill>
                  <a:srgbClr val="FFFFFF"/>
                </a:solidFill>
                <a:ea typeface="ＭＳ Ｐゴシック" pitchFamily="34" charset="-128"/>
              </a:rPr>
              <a:t>et al</a:t>
            </a:r>
            <a:r>
              <a:rPr lang="en-US" sz="1200">
                <a:solidFill>
                  <a:srgbClr val="FFFFFF"/>
                </a:solidFill>
                <a:ea typeface="ＭＳ Ｐゴシック" pitchFamily="34" charset="-128"/>
              </a:rPr>
              <a:t>. </a:t>
            </a:r>
            <a:r>
              <a:rPr lang="en-US" sz="1200" i="1">
                <a:solidFill>
                  <a:srgbClr val="FFFFFF"/>
                </a:solidFill>
                <a:ea typeface="ＭＳ Ｐゴシック" pitchFamily="34" charset="-128"/>
              </a:rPr>
              <a:t>N Engl J Med</a:t>
            </a:r>
            <a:r>
              <a:rPr lang="en-US" sz="1200">
                <a:solidFill>
                  <a:srgbClr val="FFFFFF"/>
                </a:solidFill>
                <a:ea typeface="ＭＳ Ｐゴシック" pitchFamily="34" charset="-128"/>
              </a:rPr>
              <a:t> 2006;354(16):1706-1717.</a:t>
            </a:r>
          </a:p>
        </p:txBody>
      </p:sp>
      <p:sp>
        <p:nvSpPr>
          <p:cNvPr id="112696" name="Rectangle 57"/>
          <p:cNvSpPr>
            <a:spLocks noChangeArrowheads="1"/>
          </p:cNvSpPr>
          <p:nvPr/>
        </p:nvSpPr>
        <p:spPr bwMode="auto">
          <a:xfrm>
            <a:off x="7029450" y="2943225"/>
            <a:ext cx="1714500" cy="244475"/>
          </a:xfrm>
          <a:prstGeom prst="rect">
            <a:avLst/>
          </a:prstGeom>
          <a:noFill/>
          <a:ln w="9525">
            <a:noFill/>
            <a:miter lim="800000"/>
            <a:headEnd/>
            <a:tailEnd/>
          </a:ln>
        </p:spPr>
        <p:txBody>
          <a:bodyPr lIns="0" tIns="0" rIns="0" bIns="0">
            <a:spAutoFit/>
          </a:bodyPr>
          <a:lstStyle/>
          <a:p>
            <a:pPr algn="ctr" defTabSz="914400" eaLnBrk="0" hangingPunct="0"/>
            <a:r>
              <a:rPr lang="en-US" sz="1600" b="1" i="1">
                <a:solidFill>
                  <a:srgbClr val="000000"/>
                </a:solidFill>
                <a:ea typeface="ＭＳ Ｐゴシック" pitchFamily="34" charset="-128"/>
              </a:rPr>
              <a:t>p</a:t>
            </a:r>
            <a:r>
              <a:rPr lang="en-US" sz="1600" b="1">
                <a:solidFill>
                  <a:srgbClr val="000000"/>
                </a:solidFill>
                <a:ea typeface="ＭＳ Ｐゴシック" pitchFamily="34" charset="-128"/>
              </a:rPr>
              <a:t>=0.20</a:t>
            </a:r>
          </a:p>
        </p:txBody>
      </p:sp>
      <p:sp>
        <p:nvSpPr>
          <p:cNvPr id="112697" name="Rectangle 58"/>
          <p:cNvSpPr>
            <a:spLocks noChangeArrowheads="1"/>
          </p:cNvSpPr>
          <p:nvPr/>
        </p:nvSpPr>
        <p:spPr bwMode="auto">
          <a:xfrm>
            <a:off x="7029450" y="3527425"/>
            <a:ext cx="1714500" cy="244475"/>
          </a:xfrm>
          <a:prstGeom prst="rect">
            <a:avLst/>
          </a:prstGeom>
          <a:noFill/>
          <a:ln w="9525">
            <a:noFill/>
            <a:miter lim="800000"/>
            <a:headEnd/>
            <a:tailEnd/>
          </a:ln>
        </p:spPr>
        <p:txBody>
          <a:bodyPr lIns="0" tIns="0" rIns="0" bIns="0">
            <a:spAutoFit/>
          </a:bodyPr>
          <a:lstStyle/>
          <a:p>
            <a:pPr algn="ctr" defTabSz="914400" eaLnBrk="0" hangingPunct="0"/>
            <a:r>
              <a:rPr lang="en-US" sz="1600" b="1" i="1">
                <a:solidFill>
                  <a:srgbClr val="000000"/>
                </a:solidFill>
                <a:ea typeface="ＭＳ Ｐゴシック" pitchFamily="34" charset="-128"/>
              </a:rPr>
              <a:t>p</a:t>
            </a:r>
            <a:r>
              <a:rPr lang="en-US" sz="1600" b="1">
                <a:solidFill>
                  <a:srgbClr val="000000"/>
                </a:solidFill>
                <a:ea typeface="ＭＳ Ｐゴシック" pitchFamily="34" charset="-128"/>
              </a:rPr>
              <a:t>=0.046</a:t>
            </a:r>
            <a:endParaRPr lang="en-US" sz="1600" b="1" baseline="30000">
              <a:solidFill>
                <a:srgbClr val="000000"/>
              </a:solidFill>
              <a:ea typeface="ＭＳ Ｐゴシック" pitchFamily="34" charset="-128"/>
            </a:endParaRPr>
          </a:p>
        </p:txBody>
      </p:sp>
      <p:sp>
        <p:nvSpPr>
          <p:cNvPr id="112698" name="Rectangle 59"/>
          <p:cNvSpPr>
            <a:spLocks noChangeArrowheads="1"/>
          </p:cNvSpPr>
          <p:nvPr/>
        </p:nvSpPr>
        <p:spPr bwMode="auto">
          <a:xfrm>
            <a:off x="7029450" y="4108450"/>
            <a:ext cx="1714500" cy="244475"/>
          </a:xfrm>
          <a:prstGeom prst="rect">
            <a:avLst/>
          </a:prstGeom>
          <a:noFill/>
          <a:ln w="9525">
            <a:noFill/>
            <a:miter lim="800000"/>
            <a:headEnd/>
            <a:tailEnd/>
          </a:ln>
        </p:spPr>
        <p:txBody>
          <a:bodyPr lIns="0" tIns="0" rIns="0" bIns="0">
            <a:spAutoFit/>
          </a:bodyPr>
          <a:lstStyle/>
          <a:p>
            <a:pPr algn="ctr" defTabSz="914400" eaLnBrk="0" hangingPunct="0"/>
            <a:r>
              <a:rPr lang="en-US" sz="1600" b="1" i="1">
                <a:solidFill>
                  <a:srgbClr val="000000"/>
                </a:solidFill>
                <a:ea typeface="ＭＳ Ｐゴシック" pitchFamily="34" charset="-128"/>
              </a:rPr>
              <a:t>p</a:t>
            </a:r>
            <a:r>
              <a:rPr lang="en-US" sz="1600" b="1">
                <a:solidFill>
                  <a:srgbClr val="000000"/>
                </a:solidFill>
                <a:ea typeface="ＭＳ Ｐゴシック" pitchFamily="34" charset="-128"/>
              </a:rPr>
              <a:t>=0.22</a:t>
            </a:r>
          </a:p>
        </p:txBody>
      </p:sp>
      <p:pic>
        <p:nvPicPr>
          <p:cNvPr id="112699" name="Picture 7" descr="tigclogo300-2.gif"/>
          <p:cNvPicPr>
            <a:picLocks noChangeAspect="1"/>
          </p:cNvPicPr>
          <p:nvPr/>
        </p:nvPicPr>
        <p:blipFill>
          <a:blip r:embed="rId4" cstate="print"/>
          <a:srcRect/>
          <a:stretch>
            <a:fillRect/>
          </a:stretch>
        </p:blipFill>
        <p:spPr bwMode="auto">
          <a:xfrm>
            <a:off x="7896225" y="5859463"/>
            <a:ext cx="790575" cy="747712"/>
          </a:xfrm>
          <a:prstGeom prst="rect">
            <a:avLst/>
          </a:prstGeom>
          <a:noFill/>
          <a:ln w="9525">
            <a:noFill/>
            <a:miter lim="800000"/>
            <a:headEnd/>
            <a:tailEnd/>
          </a:ln>
        </p:spPr>
      </p:pic>
      <p:cxnSp>
        <p:nvCxnSpPr>
          <p:cNvPr id="61" name="Straight Connector 60"/>
          <p:cNvCxnSpPr/>
          <p:nvPr/>
        </p:nvCxnSpPr>
        <p:spPr>
          <a:xfrm rot="10800000">
            <a:off x="0" y="6230938"/>
            <a:ext cx="7700963" cy="1587"/>
          </a:xfrm>
          <a:prstGeom prst="line">
            <a:avLst/>
          </a:prstGeom>
          <a:ln w="12700" cap="flat" cmpd="sng" algn="ctr">
            <a:solidFill>
              <a:srgbClr val="C864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3" name="Footer Placeholder 3"/>
          <p:cNvSpPr>
            <a:spLocks noGrp="1"/>
          </p:cNvSpPr>
          <p:nvPr>
            <p:ph type="ftr" sz="quarter" idx="10"/>
          </p:nvPr>
        </p:nvSpPr>
        <p:spPr>
          <a:xfrm>
            <a:off x="4884738" y="6246813"/>
            <a:ext cx="2895600" cy="365125"/>
          </a:xfrm>
        </p:spPr>
        <p:txBody>
          <a:bodyPr/>
          <a:lstStyle/>
          <a:p>
            <a:pPr algn="r">
              <a:defRPr/>
            </a:pPr>
            <a:r>
              <a:rPr lang="en-US" sz="1000" dirty="0">
                <a:cs typeface="Arial" pitchFamily="34" charset="0"/>
              </a:rPr>
              <a:t>© 2011 - TIGC</a:t>
            </a:r>
          </a:p>
        </p:txBody>
      </p:sp>
    </p:spTree>
    <p:custDataLst>
      <p:tags r:id="rId1"/>
    </p:custDataLst>
    <p:extLst>
      <p:ext uri="{BB962C8B-B14F-4D97-AF65-F5344CB8AC3E}">
        <p14:creationId xmlns:p14="http://schemas.microsoft.com/office/powerpoint/2010/main" val="2021170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ctrTitle"/>
          </p:nvPr>
        </p:nvSpPr>
        <p:spPr>
          <a:xfrm>
            <a:off x="609600" y="3352800"/>
            <a:ext cx="7848600" cy="1470025"/>
          </a:xfrm>
        </p:spPr>
        <p:txBody>
          <a:bodyPr lIns="91440" tIns="45720" rIns="91440" bIns="45720" anchor="t"/>
          <a:lstStyle/>
          <a:p>
            <a:r>
              <a:rPr lang="en-CA" sz="2400" smtClean="0"/>
              <a:t>Antiplatelet Therapy for the Primary Prevention of Vascular Events</a:t>
            </a:r>
            <a:r>
              <a:rPr lang="en-US" sz="4000" smtClean="0"/>
              <a:t/>
            </a:r>
            <a:br>
              <a:rPr lang="en-US" sz="4000" smtClean="0"/>
            </a:br>
            <a:r>
              <a:rPr lang="en-US" sz="4000" smtClean="0"/>
              <a:t/>
            </a:r>
            <a:br>
              <a:rPr lang="en-US" sz="4000" smtClean="0"/>
            </a:br>
            <a:r>
              <a:rPr lang="en-US" sz="4000" smtClean="0"/>
              <a:t/>
            </a:r>
            <a:br>
              <a:rPr lang="en-US" sz="4000" smtClean="0"/>
            </a:br>
            <a:r>
              <a:rPr lang="en-US" smtClean="0"/>
              <a:t/>
            </a:r>
            <a:br>
              <a:rPr lang="en-US" smtClean="0"/>
            </a:br>
            <a:r>
              <a:rPr lang="en-US" smtClean="0"/>
              <a:t/>
            </a:r>
            <a:br>
              <a:rPr lang="en-US" smtClean="0"/>
            </a:br>
            <a:r>
              <a:rPr lang="en-US" smtClean="0"/>
              <a:t/>
            </a:r>
            <a:br>
              <a:rPr lang="en-US" smtClean="0"/>
            </a:br>
            <a:endParaRPr lang="en-US" smtClean="0"/>
          </a:p>
        </p:txBody>
      </p:sp>
      <p:sp>
        <p:nvSpPr>
          <p:cNvPr id="41987" name="Subtitle 3"/>
          <p:cNvSpPr>
            <a:spLocks noGrp="1"/>
          </p:cNvSpPr>
          <p:nvPr>
            <p:ph type="subTitle" idx="1"/>
          </p:nvPr>
        </p:nvSpPr>
        <p:spPr>
          <a:xfrm>
            <a:off x="609600" y="4495800"/>
            <a:ext cx="6400800" cy="838200"/>
          </a:xfrm>
        </p:spPr>
        <p:txBody>
          <a:bodyPr lIns="91440" tIns="45720" rIns="91440" bIns="45720"/>
          <a:lstStyle/>
          <a:p>
            <a:r>
              <a:rPr lang="en-US" sz="3600" smtClean="0">
                <a:solidFill>
                  <a:srgbClr val="003399"/>
                </a:solidFill>
              </a:rPr>
              <a:t>RECOMMENDATIONS</a:t>
            </a:r>
          </a:p>
        </p:txBody>
      </p:sp>
      <p:sp>
        <p:nvSpPr>
          <p:cNvPr id="41988" name="TextBox 5"/>
          <p:cNvSpPr txBox="1">
            <a:spLocks noChangeArrowheads="1"/>
          </p:cNvSpPr>
          <p:nvPr/>
        </p:nvSpPr>
        <p:spPr bwMode="auto">
          <a:xfrm>
            <a:off x="609600" y="5638800"/>
            <a:ext cx="838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r>
              <a:rPr lang="en-CA" b="1">
                <a:solidFill>
                  <a:srgbClr val="000000"/>
                </a:solidFill>
                <a:cs typeface="Arial" pitchFamily="34" charset="0"/>
              </a:rPr>
              <a:t>Working Group: </a:t>
            </a:r>
            <a:r>
              <a:rPr lang="en-CA">
                <a:solidFill>
                  <a:srgbClr val="000000"/>
                </a:solidFill>
                <a:cs typeface="Arial" pitchFamily="34" charset="0"/>
              </a:rPr>
              <a:t>Alan D. Bell, MD, CCFP and James D. Douketis, MD, FRCP</a:t>
            </a:r>
            <a:endParaRPr lang="en-US">
              <a:solidFill>
                <a:srgbClr val="000000"/>
              </a:solidFill>
              <a:cs typeface="Arial" pitchFamily="34" charset="0"/>
            </a:endParaRPr>
          </a:p>
        </p:txBody>
      </p:sp>
    </p:spTree>
    <p:extLst>
      <p:ext uri="{BB962C8B-B14F-4D97-AF65-F5344CB8AC3E}">
        <p14:creationId xmlns:p14="http://schemas.microsoft.com/office/powerpoint/2010/main" val="1421449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p:nvPr>
        </p:nvSpPr>
        <p:spPr>
          <a:xfrm>
            <a:off x="533400" y="1295400"/>
            <a:ext cx="8610600" cy="579438"/>
          </a:xfrm>
        </p:spPr>
        <p:txBody>
          <a:bodyPr lIns="91440" tIns="45720" rIns="91440" bIns="45720"/>
          <a:lstStyle/>
          <a:p>
            <a:r>
              <a:rPr lang="en-CA" sz="2400" b="1" dirty="0" err="1" smtClean="0">
                <a:latin typeface="+mn-lt"/>
              </a:rPr>
              <a:t>Antiplatelet</a:t>
            </a:r>
            <a:r>
              <a:rPr lang="en-CA" sz="2400" b="1" dirty="0" smtClean="0">
                <a:latin typeface="+mn-lt"/>
              </a:rPr>
              <a:t> Therapy for the Primary Prevention                            of Vascular Events</a:t>
            </a:r>
            <a:endParaRPr lang="en-US" sz="2400" b="1" dirty="0" smtClean="0">
              <a:latin typeface="+mn-lt"/>
            </a:endParaRPr>
          </a:p>
        </p:txBody>
      </p:sp>
      <p:sp>
        <p:nvSpPr>
          <p:cNvPr id="5" name="Content Placeholder 4"/>
          <p:cNvSpPr>
            <a:spLocks noGrp="1"/>
          </p:cNvSpPr>
          <p:nvPr>
            <p:ph idx="1"/>
          </p:nvPr>
        </p:nvSpPr>
        <p:spPr>
          <a:xfrm>
            <a:off x="685800" y="2255837"/>
            <a:ext cx="7620000" cy="3611563"/>
          </a:xfrm>
        </p:spPr>
        <p:txBody>
          <a:bodyPr/>
          <a:lstStyle/>
          <a:p>
            <a:pPr>
              <a:buFont typeface="+mj-lt"/>
              <a:buAutoNum type="arabicPeriod"/>
              <a:defRPr/>
            </a:pPr>
            <a:r>
              <a:rPr lang="en-CA" sz="2000" b="0" dirty="0" smtClean="0">
                <a:solidFill>
                  <a:srgbClr val="FF0000"/>
                </a:solidFill>
              </a:rPr>
              <a:t>For men and women without evidence of manifest vascular disease, the use of ASA at any dose is not recommend for routine use to prevent ischemic vascular events (Class III, Level A).</a:t>
            </a:r>
            <a:endParaRPr lang="en-US" sz="2000" b="0" dirty="0" smtClean="0">
              <a:solidFill>
                <a:srgbClr val="FF0000"/>
              </a:solidFill>
            </a:endParaRPr>
          </a:p>
          <a:p>
            <a:pPr>
              <a:buFont typeface="+mj-lt"/>
              <a:buAutoNum type="arabicPeriod"/>
              <a:defRPr/>
            </a:pPr>
            <a:r>
              <a:rPr lang="en-CA" sz="2000" b="0" dirty="0"/>
              <a:t>For men and women without evidence of manifest vascular disease, the use of clopidogrel 75 mg daily plus ASA at any dose is not recommended to prevent ischemic vascular events (Class III, Level B).</a:t>
            </a:r>
            <a:endParaRPr lang="en-US" sz="2000" b="0" dirty="0"/>
          </a:p>
          <a:p>
            <a:pPr>
              <a:buFont typeface="+mj-lt"/>
              <a:buAutoNum type="arabicPeriod"/>
              <a:defRPr/>
            </a:pPr>
            <a:r>
              <a:rPr lang="en-CA" sz="2000" b="0" dirty="0"/>
              <a:t>In special circumstances in men and women without evidence of manifest vascular disease in whom vascular risk is considered high and bleeding risk low, ASA 75-162 mg daily may be considered (Class </a:t>
            </a:r>
            <a:r>
              <a:rPr lang="en-CA" sz="2000" b="0" dirty="0" err="1"/>
              <a:t>IIb</a:t>
            </a:r>
            <a:r>
              <a:rPr lang="en-CA" sz="2000" b="0" dirty="0"/>
              <a:t>, Level C).</a:t>
            </a:r>
            <a:endParaRPr lang="en-US" sz="2000" b="0" dirty="0"/>
          </a:p>
          <a:p>
            <a:pPr marL="457200" indent="-457200">
              <a:buFont typeface="Arial" charset="0"/>
              <a:buNone/>
              <a:defRPr/>
            </a:pPr>
            <a:endParaRPr lang="en-US" sz="1800" dirty="0"/>
          </a:p>
        </p:txBody>
      </p:sp>
    </p:spTree>
    <p:extLst>
      <p:ext uri="{BB962C8B-B14F-4D97-AF65-F5344CB8AC3E}">
        <p14:creationId xmlns:p14="http://schemas.microsoft.com/office/powerpoint/2010/main" val="984239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idx="4294967295"/>
          </p:nvPr>
        </p:nvSpPr>
        <p:spPr>
          <a:xfrm>
            <a:off x="457200" y="1371600"/>
            <a:ext cx="7696200" cy="685800"/>
          </a:xfrm>
        </p:spPr>
        <p:txBody>
          <a:bodyPr/>
          <a:lstStyle/>
          <a:p>
            <a:pPr>
              <a:defRPr/>
            </a:pPr>
            <a:r>
              <a:rPr lang="en-US" sz="2400" b="1" dirty="0" smtClean="0">
                <a:latin typeface="+mn-lt"/>
              </a:rPr>
              <a:t>Primary prevention of vascular events</a:t>
            </a:r>
          </a:p>
        </p:txBody>
      </p:sp>
      <p:pic>
        <p:nvPicPr>
          <p:cNvPr id="133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550" y="2667000"/>
            <a:ext cx="847725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3962400" y="2590800"/>
            <a:ext cx="4800600" cy="1828800"/>
          </a:xfrm>
          <a:prstGeom prst="rect">
            <a:avLst/>
          </a:prstGeom>
          <a:solidFill>
            <a:schemeClr val="accent1">
              <a:alpha val="1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387089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idx="4294967295"/>
          </p:nvPr>
        </p:nvSpPr>
        <p:spPr/>
        <p:txBody>
          <a:bodyPr/>
          <a:lstStyle/>
          <a:p>
            <a:pPr eaLnBrk="1" hangingPunct="1"/>
            <a:r>
              <a:rPr lang="en-US" smtClean="0">
                <a:latin typeface="Calibri" pitchFamily="34" charset="0"/>
              </a:rPr>
              <a:t>Alex</a:t>
            </a:r>
          </a:p>
        </p:txBody>
      </p:sp>
      <p:sp>
        <p:nvSpPr>
          <p:cNvPr id="116739" name="Content Placeholder 2"/>
          <p:cNvSpPr>
            <a:spLocks/>
          </p:cNvSpPr>
          <p:nvPr/>
        </p:nvSpPr>
        <p:spPr bwMode="auto">
          <a:xfrm>
            <a:off x="457200" y="1246188"/>
            <a:ext cx="7251700" cy="4525962"/>
          </a:xfrm>
          <a:prstGeom prst="rect">
            <a:avLst/>
          </a:prstGeom>
          <a:noFill/>
          <a:ln w="9525">
            <a:noFill/>
            <a:miter lim="800000"/>
            <a:headEnd/>
            <a:tailEnd/>
          </a:ln>
        </p:spPr>
        <p:txBody>
          <a:bodyPr/>
          <a:lstStyle/>
          <a:p>
            <a:pPr defTabSz="914400">
              <a:spcBef>
                <a:spcPct val="20000"/>
              </a:spcBef>
              <a:buFont typeface="Arial" charset="0"/>
              <a:buNone/>
            </a:pPr>
            <a:r>
              <a:rPr lang="en-US" sz="2400" dirty="0">
                <a:solidFill>
                  <a:schemeClr val="bg2"/>
                </a:solidFill>
                <a:latin typeface="Calibri" pitchFamily="34" charset="0"/>
              </a:rPr>
              <a:t>Alex is accompanying his wife who is seeing you in follow up for her coronary disease.  Alex wants to know if he should be taking ASA to prevent a heart attack.</a:t>
            </a:r>
          </a:p>
          <a:p>
            <a:pPr defTabSz="914400">
              <a:spcBef>
                <a:spcPct val="20000"/>
              </a:spcBef>
              <a:buFont typeface="Arial" charset="0"/>
              <a:buNone/>
            </a:pPr>
            <a:endParaRPr lang="en-US" sz="2400" dirty="0">
              <a:solidFill>
                <a:schemeClr val="bg2"/>
              </a:solidFill>
              <a:latin typeface="Calibri" pitchFamily="34" charset="0"/>
            </a:endParaRPr>
          </a:p>
          <a:p>
            <a:pPr defTabSz="914400">
              <a:spcBef>
                <a:spcPct val="20000"/>
              </a:spcBef>
              <a:buFont typeface="Arial" charset="0"/>
              <a:buNone/>
            </a:pPr>
            <a:r>
              <a:rPr lang="en-US" sz="2400" dirty="0">
                <a:solidFill>
                  <a:schemeClr val="bg2"/>
                </a:solidFill>
                <a:latin typeface="Calibri" pitchFamily="34" charset="0"/>
              </a:rPr>
              <a:t>Alex is 65 and has never had any manifestation                             of vascular disease.</a:t>
            </a:r>
          </a:p>
        </p:txBody>
      </p:sp>
      <p:sp>
        <p:nvSpPr>
          <p:cNvPr id="4" name="Footer Placeholder 4"/>
          <p:cNvSpPr>
            <a:spLocks noGrp="1"/>
          </p:cNvSpPr>
          <p:nvPr>
            <p:ph type="ftr" sz="quarter" idx="4294967295"/>
          </p:nvPr>
        </p:nvSpPr>
        <p:spPr>
          <a:xfrm>
            <a:off x="4884738" y="6246813"/>
            <a:ext cx="2895600" cy="365125"/>
          </a:xfrm>
          <a:prstGeom prst="rect">
            <a:avLst/>
          </a:prstGeom>
        </p:spPr>
        <p:txBody>
          <a:bodyPr/>
          <a:lstStyle>
            <a:lvl1pPr algn="r">
              <a:defRPr/>
            </a:lvl1pPr>
          </a:lstStyle>
          <a:p>
            <a:pPr>
              <a:defRPr/>
            </a:pPr>
            <a:r>
              <a:rPr lang="en-US" dirty="0"/>
              <a:t>© 2011 - TIGC</a:t>
            </a:r>
          </a:p>
        </p:txBody>
      </p:sp>
    </p:spTree>
    <p:extLst>
      <p:ext uri="{BB962C8B-B14F-4D97-AF65-F5344CB8AC3E}">
        <p14:creationId xmlns:p14="http://schemas.microsoft.com/office/powerpoint/2010/main" val="2360087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idx="4294967295"/>
          </p:nvPr>
        </p:nvSpPr>
        <p:spPr/>
        <p:txBody>
          <a:bodyPr/>
          <a:lstStyle/>
          <a:p>
            <a:pPr eaLnBrk="1" hangingPunct="1"/>
            <a:r>
              <a:rPr lang="en-US" smtClean="0">
                <a:latin typeface="Calibri" pitchFamily="34" charset="0"/>
              </a:rPr>
              <a:t>Alex</a:t>
            </a:r>
          </a:p>
        </p:txBody>
      </p:sp>
      <p:sp>
        <p:nvSpPr>
          <p:cNvPr id="117763" name="Content Placeholder 2"/>
          <p:cNvSpPr>
            <a:spLocks/>
          </p:cNvSpPr>
          <p:nvPr/>
        </p:nvSpPr>
        <p:spPr bwMode="auto">
          <a:xfrm>
            <a:off x="457200" y="1246188"/>
            <a:ext cx="6477000" cy="4525962"/>
          </a:xfrm>
          <a:prstGeom prst="rect">
            <a:avLst/>
          </a:prstGeom>
          <a:noFill/>
          <a:ln w="9525">
            <a:noFill/>
            <a:miter lim="800000"/>
            <a:headEnd/>
            <a:tailEnd/>
          </a:ln>
        </p:spPr>
        <p:txBody>
          <a:bodyPr/>
          <a:lstStyle/>
          <a:p>
            <a:pPr defTabSz="914400">
              <a:lnSpc>
                <a:spcPct val="90000"/>
              </a:lnSpc>
              <a:spcBef>
                <a:spcPct val="20000"/>
              </a:spcBef>
              <a:spcAft>
                <a:spcPts val="1200"/>
              </a:spcAft>
              <a:buFont typeface="Arial" charset="0"/>
              <a:buNone/>
            </a:pPr>
            <a:r>
              <a:rPr lang="en-US" sz="2400" dirty="0">
                <a:solidFill>
                  <a:schemeClr val="bg2"/>
                </a:solidFill>
                <a:latin typeface="Calibri" pitchFamily="34" charset="0"/>
              </a:rPr>
              <a:t>Lifestyle interventions are recommended </a:t>
            </a:r>
            <a:r>
              <a:rPr lang="en-US" sz="2400" dirty="0" smtClean="0">
                <a:solidFill>
                  <a:schemeClr val="bg2"/>
                </a:solidFill>
                <a:latin typeface="Calibri" pitchFamily="34" charset="0"/>
              </a:rPr>
              <a:t>                         to </a:t>
            </a:r>
            <a:r>
              <a:rPr lang="en-US" sz="2400" dirty="0">
                <a:solidFill>
                  <a:schemeClr val="bg2"/>
                </a:solidFill>
                <a:latin typeface="Calibri" pitchFamily="34" charset="0"/>
              </a:rPr>
              <a:t>reduce his CV risk including:</a:t>
            </a:r>
          </a:p>
          <a:p>
            <a:pPr marL="725488" lvl="1" defTabSz="914400">
              <a:lnSpc>
                <a:spcPct val="90000"/>
              </a:lnSpc>
              <a:spcBef>
                <a:spcPct val="20000"/>
              </a:spcBef>
              <a:spcAft>
                <a:spcPts val="600"/>
              </a:spcAft>
            </a:pPr>
            <a:r>
              <a:rPr lang="en-US" sz="2400" dirty="0">
                <a:solidFill>
                  <a:schemeClr val="bg2"/>
                </a:solidFill>
                <a:latin typeface="Calibri" pitchFamily="34" charset="0"/>
              </a:rPr>
              <a:t>Regular exercise</a:t>
            </a:r>
          </a:p>
          <a:p>
            <a:pPr marL="725488" lvl="1" defTabSz="914400">
              <a:lnSpc>
                <a:spcPct val="90000"/>
              </a:lnSpc>
              <a:spcBef>
                <a:spcPct val="20000"/>
              </a:spcBef>
              <a:spcAft>
                <a:spcPts val="600"/>
              </a:spcAft>
            </a:pPr>
            <a:r>
              <a:rPr lang="en-US" sz="2400" dirty="0">
                <a:solidFill>
                  <a:schemeClr val="bg2"/>
                </a:solidFill>
                <a:latin typeface="Calibri" pitchFamily="34" charset="0"/>
              </a:rPr>
              <a:t>Low-fat, low-salt diet</a:t>
            </a:r>
          </a:p>
          <a:p>
            <a:pPr marL="725488" lvl="1" defTabSz="914400">
              <a:lnSpc>
                <a:spcPct val="90000"/>
              </a:lnSpc>
              <a:spcBef>
                <a:spcPct val="20000"/>
              </a:spcBef>
              <a:spcAft>
                <a:spcPts val="600"/>
              </a:spcAft>
            </a:pPr>
            <a:r>
              <a:rPr lang="en-US" sz="2400" dirty="0">
                <a:solidFill>
                  <a:schemeClr val="bg2"/>
                </a:solidFill>
                <a:latin typeface="Calibri" pitchFamily="34" charset="0"/>
              </a:rPr>
              <a:t>Smoking cessation (if appropriate)</a:t>
            </a:r>
          </a:p>
          <a:p>
            <a:pPr marL="725488" lvl="1" defTabSz="914400">
              <a:lnSpc>
                <a:spcPct val="90000"/>
              </a:lnSpc>
              <a:spcBef>
                <a:spcPct val="20000"/>
              </a:spcBef>
              <a:spcAft>
                <a:spcPts val="600"/>
              </a:spcAft>
            </a:pPr>
            <a:r>
              <a:rPr lang="en-US" sz="2400" dirty="0">
                <a:solidFill>
                  <a:schemeClr val="bg2"/>
                </a:solidFill>
                <a:latin typeface="Calibri" pitchFamily="34" charset="0"/>
              </a:rPr>
              <a:t>BP and lipid monitoring</a:t>
            </a:r>
          </a:p>
          <a:p>
            <a:pPr marL="725488" lvl="1" defTabSz="914400">
              <a:lnSpc>
                <a:spcPct val="90000"/>
              </a:lnSpc>
              <a:spcBef>
                <a:spcPct val="20000"/>
              </a:spcBef>
              <a:spcAft>
                <a:spcPts val="600"/>
              </a:spcAft>
            </a:pPr>
            <a:r>
              <a:rPr lang="en-US" sz="2400" dirty="0">
                <a:solidFill>
                  <a:schemeClr val="bg2"/>
                </a:solidFill>
                <a:latin typeface="Calibri" pitchFamily="34" charset="0"/>
              </a:rPr>
              <a:t>Low dose ASA is not recommended</a:t>
            </a:r>
          </a:p>
        </p:txBody>
      </p:sp>
      <p:sp>
        <p:nvSpPr>
          <p:cNvPr id="4" name="Footer Placeholder 4"/>
          <p:cNvSpPr>
            <a:spLocks noGrp="1"/>
          </p:cNvSpPr>
          <p:nvPr>
            <p:ph type="ftr" sz="quarter" idx="4294967295"/>
          </p:nvPr>
        </p:nvSpPr>
        <p:spPr>
          <a:xfrm>
            <a:off x="4884738" y="6246813"/>
            <a:ext cx="2895600" cy="365125"/>
          </a:xfrm>
          <a:prstGeom prst="rect">
            <a:avLst/>
          </a:prstGeom>
        </p:spPr>
        <p:txBody>
          <a:bodyPr/>
          <a:lstStyle>
            <a:lvl1pPr algn="r">
              <a:defRPr/>
            </a:lvl1pPr>
          </a:lstStyle>
          <a:p>
            <a:pPr>
              <a:defRPr/>
            </a:pPr>
            <a:r>
              <a:rPr lang="en-US" dirty="0"/>
              <a:t>© 2011 - TIGC</a:t>
            </a:r>
          </a:p>
        </p:txBody>
      </p:sp>
    </p:spTree>
    <p:extLst>
      <p:ext uri="{BB962C8B-B14F-4D97-AF65-F5344CB8AC3E}">
        <p14:creationId xmlns:p14="http://schemas.microsoft.com/office/powerpoint/2010/main" val="2874126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idx="4294967295"/>
          </p:nvPr>
        </p:nvSpPr>
        <p:spPr/>
        <p:txBody>
          <a:bodyPr/>
          <a:lstStyle/>
          <a:p>
            <a:pPr eaLnBrk="1" hangingPunct="1"/>
            <a:r>
              <a:rPr lang="en-US" smtClean="0">
                <a:latin typeface="Calibri" pitchFamily="34" charset="0"/>
              </a:rPr>
              <a:t>“What if”</a:t>
            </a:r>
          </a:p>
        </p:txBody>
      </p:sp>
      <p:sp>
        <p:nvSpPr>
          <p:cNvPr id="355331" name="Content Placeholder 2"/>
          <p:cNvSpPr>
            <a:spLocks noGrp="1"/>
          </p:cNvSpPr>
          <p:nvPr>
            <p:ph idx="4294967295"/>
          </p:nvPr>
        </p:nvSpPr>
        <p:spPr>
          <a:xfrm>
            <a:off x="457200" y="1220788"/>
            <a:ext cx="8024813" cy="4905375"/>
          </a:xfrm>
        </p:spPr>
        <p:txBody>
          <a:bodyPr/>
          <a:lstStyle/>
          <a:p>
            <a:pPr eaLnBrk="1" hangingPunct="1">
              <a:buFont typeface="Arial" charset="0"/>
              <a:buNone/>
              <a:defRPr/>
            </a:pPr>
            <a:r>
              <a:rPr lang="en-US" dirty="0" smtClean="0">
                <a:latin typeface="Calibri" pitchFamily="34" charset="0"/>
              </a:rPr>
              <a:t>Alex has:</a:t>
            </a:r>
          </a:p>
          <a:p>
            <a:pPr marL="630238" indent="0" eaLnBrk="1" hangingPunct="1">
              <a:buFont typeface="Arial" charset="0"/>
              <a:buNone/>
              <a:defRPr/>
            </a:pPr>
            <a:r>
              <a:rPr lang="en-US" dirty="0" smtClean="0">
                <a:latin typeface="Calibri" pitchFamily="34" charset="0"/>
              </a:rPr>
              <a:t>Bilateral carotid bruits?</a:t>
            </a:r>
          </a:p>
          <a:p>
            <a:pPr marL="630238" indent="0" eaLnBrk="1" hangingPunct="1">
              <a:buFont typeface="Arial" charset="0"/>
              <a:buNone/>
              <a:defRPr/>
            </a:pPr>
            <a:r>
              <a:rPr lang="en-US" dirty="0" smtClean="0">
                <a:latin typeface="Calibri" pitchFamily="34" charset="0"/>
              </a:rPr>
              <a:t>Reduced Ankle Brachial Index?</a:t>
            </a:r>
          </a:p>
          <a:p>
            <a:pPr marL="630238" indent="0" eaLnBrk="1" hangingPunct="1">
              <a:buFont typeface="Arial" charset="0"/>
              <a:buNone/>
              <a:defRPr/>
            </a:pPr>
            <a:r>
              <a:rPr lang="en-US" dirty="0" smtClean="0">
                <a:latin typeface="Calibri" pitchFamily="34" charset="0"/>
              </a:rPr>
              <a:t>Severe chronic kidney disease?</a:t>
            </a:r>
          </a:p>
        </p:txBody>
      </p:sp>
      <p:sp>
        <p:nvSpPr>
          <p:cNvPr id="4" name="Footer Placeholder 4"/>
          <p:cNvSpPr>
            <a:spLocks noGrp="1"/>
          </p:cNvSpPr>
          <p:nvPr>
            <p:ph type="ftr" sz="quarter" idx="4294967295"/>
          </p:nvPr>
        </p:nvSpPr>
        <p:spPr>
          <a:xfrm>
            <a:off x="4884738" y="6246813"/>
            <a:ext cx="2895600" cy="365125"/>
          </a:xfrm>
          <a:prstGeom prst="rect">
            <a:avLst/>
          </a:prstGeom>
        </p:spPr>
        <p:txBody>
          <a:bodyPr/>
          <a:lstStyle>
            <a:lvl1pPr algn="r">
              <a:defRPr/>
            </a:lvl1pPr>
          </a:lstStyle>
          <a:p>
            <a:pPr>
              <a:defRPr/>
            </a:pPr>
            <a:r>
              <a:rPr lang="en-US" dirty="0"/>
              <a:t>© 2011 - TIGC</a:t>
            </a:r>
          </a:p>
        </p:txBody>
      </p:sp>
    </p:spTree>
    <p:extLst>
      <p:ext uri="{BB962C8B-B14F-4D97-AF65-F5344CB8AC3E}">
        <p14:creationId xmlns:p14="http://schemas.microsoft.com/office/powerpoint/2010/main" val="2665541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idx="4294967295"/>
          </p:nvPr>
        </p:nvSpPr>
        <p:spPr/>
        <p:txBody>
          <a:bodyPr/>
          <a:lstStyle/>
          <a:p>
            <a:pPr eaLnBrk="1" hangingPunct="1"/>
            <a:r>
              <a:rPr lang="en-US" smtClean="0">
                <a:latin typeface="Calibri" pitchFamily="34" charset="0"/>
              </a:rPr>
              <a:t>“What if”</a:t>
            </a:r>
          </a:p>
        </p:txBody>
      </p:sp>
      <p:sp>
        <p:nvSpPr>
          <p:cNvPr id="119811" name="Content Placeholder 2"/>
          <p:cNvSpPr>
            <a:spLocks noGrp="1"/>
          </p:cNvSpPr>
          <p:nvPr>
            <p:ph idx="4294967295"/>
          </p:nvPr>
        </p:nvSpPr>
        <p:spPr>
          <a:xfrm>
            <a:off x="457200" y="1220788"/>
            <a:ext cx="7315200" cy="4905375"/>
          </a:xfrm>
        </p:spPr>
        <p:txBody>
          <a:bodyPr/>
          <a:lstStyle/>
          <a:p>
            <a:pPr marL="0" indent="0" eaLnBrk="1" hangingPunct="1">
              <a:buFont typeface="Arial" charset="0"/>
              <a:buNone/>
            </a:pPr>
            <a:r>
              <a:rPr lang="en-US" dirty="0" smtClean="0">
                <a:latin typeface="Calibri" pitchFamily="34" charset="0"/>
              </a:rPr>
              <a:t>Although evidence is limited, ASA may be considered                for primary prevention in individuals with evidence of significant asymptomatic atherosclerosis or end stage kidney disease.</a:t>
            </a:r>
          </a:p>
        </p:txBody>
      </p:sp>
      <p:sp>
        <p:nvSpPr>
          <p:cNvPr id="4" name="Footer Placeholder 4"/>
          <p:cNvSpPr>
            <a:spLocks noGrp="1"/>
          </p:cNvSpPr>
          <p:nvPr>
            <p:ph type="ftr" sz="quarter" idx="4294967295"/>
          </p:nvPr>
        </p:nvSpPr>
        <p:spPr>
          <a:xfrm>
            <a:off x="4884738" y="6246813"/>
            <a:ext cx="2895600" cy="365125"/>
          </a:xfrm>
          <a:prstGeom prst="rect">
            <a:avLst/>
          </a:prstGeom>
        </p:spPr>
        <p:txBody>
          <a:bodyPr/>
          <a:lstStyle>
            <a:lvl1pPr algn="r">
              <a:defRPr/>
            </a:lvl1pPr>
          </a:lstStyle>
          <a:p>
            <a:pPr>
              <a:defRPr/>
            </a:pPr>
            <a:r>
              <a:rPr lang="en-US" dirty="0"/>
              <a:t>© 2011 - TIGC</a:t>
            </a:r>
          </a:p>
        </p:txBody>
      </p:sp>
    </p:spTree>
    <p:extLst>
      <p:ext uri="{BB962C8B-B14F-4D97-AF65-F5344CB8AC3E}">
        <p14:creationId xmlns:p14="http://schemas.microsoft.com/office/powerpoint/2010/main" val="1341873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pPr eaLnBrk="1" hangingPunct="1"/>
            <a:r>
              <a:rPr lang="en-US" smtClean="0">
                <a:latin typeface="Calibri" pitchFamily="34" charset="0"/>
              </a:rPr>
              <a:t>Alex</a:t>
            </a:r>
          </a:p>
        </p:txBody>
      </p:sp>
      <p:sp>
        <p:nvSpPr>
          <p:cNvPr id="4" name="Footer Placeholder 4"/>
          <p:cNvSpPr>
            <a:spLocks noGrp="1"/>
          </p:cNvSpPr>
          <p:nvPr>
            <p:ph type="ftr" sz="quarter" idx="11"/>
          </p:nvPr>
        </p:nvSpPr>
        <p:spPr/>
        <p:txBody>
          <a:bodyPr/>
          <a:lstStyle>
            <a:lvl1pPr algn="r">
              <a:defRPr/>
            </a:lvl1pPr>
          </a:lstStyle>
          <a:p>
            <a:pPr>
              <a:defRPr/>
            </a:pPr>
            <a:r>
              <a:rPr lang="en-US" dirty="0">
                <a:solidFill>
                  <a:srgbClr val="414141"/>
                </a:solidFill>
              </a:rPr>
              <a:t>© 2011 - TIGC</a:t>
            </a:r>
          </a:p>
        </p:txBody>
      </p:sp>
      <p:sp>
        <p:nvSpPr>
          <p:cNvPr id="100355" name="Content Placeholder 2"/>
          <p:cNvSpPr>
            <a:spLocks/>
          </p:cNvSpPr>
          <p:nvPr/>
        </p:nvSpPr>
        <p:spPr bwMode="auto">
          <a:xfrm>
            <a:off x="457200" y="1241425"/>
            <a:ext cx="7254875" cy="4525963"/>
          </a:xfrm>
          <a:prstGeom prst="rect">
            <a:avLst/>
          </a:prstGeom>
          <a:noFill/>
          <a:ln w="9525">
            <a:noFill/>
            <a:miter lim="800000"/>
            <a:headEnd/>
            <a:tailEnd/>
          </a:ln>
        </p:spPr>
        <p:txBody>
          <a:bodyPr/>
          <a:lstStyle/>
          <a:p>
            <a:pPr algn="just" fontAlgn="base">
              <a:spcBef>
                <a:spcPct val="20000"/>
              </a:spcBef>
              <a:spcAft>
                <a:spcPct val="0"/>
              </a:spcAft>
              <a:buFont typeface="Arial" charset="0"/>
              <a:buNone/>
            </a:pPr>
            <a:r>
              <a:rPr lang="en-US" sz="2400" dirty="0">
                <a:solidFill>
                  <a:srgbClr val="414141"/>
                </a:solidFill>
                <a:latin typeface="Calibri" pitchFamily="34" charset="0"/>
                <a:cs typeface="Arial" charset="0"/>
              </a:rPr>
              <a:t>Alex is accompanying his wife who is seeing you in follow up for her coronary disease.  Alex wants to know if he should be taking ASA to prevent a heart attack.</a:t>
            </a:r>
          </a:p>
          <a:p>
            <a:pPr algn="just" fontAlgn="base">
              <a:spcBef>
                <a:spcPct val="20000"/>
              </a:spcBef>
              <a:spcAft>
                <a:spcPct val="0"/>
              </a:spcAft>
              <a:buFont typeface="Arial" charset="0"/>
              <a:buNone/>
            </a:pPr>
            <a:endParaRPr lang="en-US" sz="2400" dirty="0">
              <a:solidFill>
                <a:srgbClr val="414141"/>
              </a:solidFill>
              <a:latin typeface="Calibri" pitchFamily="34" charset="0"/>
              <a:cs typeface="Arial" charset="0"/>
            </a:endParaRPr>
          </a:p>
          <a:p>
            <a:pPr algn="just" fontAlgn="base">
              <a:spcBef>
                <a:spcPct val="20000"/>
              </a:spcBef>
              <a:spcAft>
                <a:spcPct val="0"/>
              </a:spcAft>
              <a:buFont typeface="Arial" charset="0"/>
              <a:buNone/>
            </a:pPr>
            <a:r>
              <a:rPr lang="en-US" sz="2400" dirty="0">
                <a:solidFill>
                  <a:srgbClr val="414141"/>
                </a:solidFill>
                <a:latin typeface="Calibri" pitchFamily="34" charset="0"/>
                <a:cs typeface="Arial" charset="0"/>
              </a:rPr>
              <a:t>Alex is 65 and has never had any manifestation                                      of vascular disease.</a:t>
            </a:r>
          </a:p>
        </p:txBody>
      </p:sp>
    </p:spTree>
    <p:extLst>
      <p:ext uri="{BB962C8B-B14F-4D97-AF65-F5344CB8AC3E}">
        <p14:creationId xmlns:p14="http://schemas.microsoft.com/office/powerpoint/2010/main" val="1018406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371600"/>
            <a:ext cx="7696200" cy="685800"/>
          </a:xfrm>
        </p:spPr>
        <p:txBody>
          <a:bodyPr/>
          <a:lstStyle/>
          <a:p>
            <a:r>
              <a:rPr lang="en-US" sz="2400" b="1" dirty="0" smtClean="0">
                <a:latin typeface="+mn-lt"/>
              </a:rPr>
              <a:t>Primary Prevention of Vascular Events</a:t>
            </a: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590800"/>
            <a:ext cx="847725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bwMode="auto">
          <a:xfrm>
            <a:off x="57150" y="2057400"/>
            <a:ext cx="5810250" cy="2209800"/>
          </a:xfrm>
          <a:prstGeom prst="rect">
            <a:avLst/>
          </a:prstGeom>
          <a:solidFill>
            <a:schemeClr val="accent1">
              <a:alpha val="1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749156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5" name="Picture 1"/>
          <p:cNvPicPr>
            <a:picLocks noChangeAspect="1"/>
          </p:cNvPicPr>
          <p:nvPr/>
        </p:nvPicPr>
        <p:blipFill>
          <a:blip r:embed="rId3" cstate="print">
            <a:duotone>
              <a:prstClr val="black"/>
              <a:schemeClr val="tx2">
                <a:tint val="45000"/>
                <a:satMod val="400000"/>
              </a:schemeClr>
            </a:duotone>
          </a:blip>
          <a:srcRect/>
          <a:stretch>
            <a:fillRect/>
          </a:stretch>
        </p:blipFill>
        <p:spPr bwMode="auto">
          <a:xfrm>
            <a:off x="2362200" y="1204584"/>
            <a:ext cx="4419600" cy="4405312"/>
          </a:xfrm>
          <a:prstGeom prst="rect">
            <a:avLst/>
          </a:prstGeom>
          <a:noFill/>
          <a:ln w="9525">
            <a:noFill/>
            <a:miter lim="800000"/>
            <a:headEnd/>
            <a:tailEnd/>
          </a:ln>
        </p:spPr>
      </p:pic>
      <p:sp>
        <p:nvSpPr>
          <p:cNvPr id="3" name="Footer Placeholder 4"/>
          <p:cNvSpPr>
            <a:spLocks noGrp="1"/>
          </p:cNvSpPr>
          <p:nvPr>
            <p:ph type="ftr" sz="quarter" idx="4294967295"/>
          </p:nvPr>
        </p:nvSpPr>
        <p:spPr>
          <a:xfrm>
            <a:off x="4884738" y="6246813"/>
            <a:ext cx="2895600" cy="365125"/>
          </a:xfrm>
          <a:prstGeom prst="rect">
            <a:avLst/>
          </a:prstGeom>
        </p:spPr>
        <p:txBody>
          <a:bodyPr/>
          <a:lstStyle>
            <a:lvl1pPr algn="r">
              <a:defRPr/>
            </a:lvl1pPr>
          </a:lstStyle>
          <a:p>
            <a:pPr>
              <a:defRPr/>
            </a:pPr>
            <a:r>
              <a:rPr lang="en-US" dirty="0"/>
              <a:t>© 2011 - TIGC</a:t>
            </a:r>
          </a:p>
        </p:txBody>
      </p:sp>
    </p:spTree>
    <p:extLst>
      <p:ext uri="{BB962C8B-B14F-4D97-AF65-F5344CB8AC3E}">
        <p14:creationId xmlns:p14="http://schemas.microsoft.com/office/powerpoint/2010/main" val="3845272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idx="4294967295"/>
          </p:nvPr>
        </p:nvSpPr>
        <p:spPr/>
        <p:txBody>
          <a:bodyPr/>
          <a:lstStyle/>
          <a:p>
            <a:pPr eaLnBrk="1" hangingPunct="1"/>
            <a:r>
              <a:rPr lang="en-US" dirty="0" smtClean="0">
                <a:latin typeface="Calibri" pitchFamily="34" charset="0"/>
              </a:rPr>
              <a:t>Polling question</a:t>
            </a:r>
          </a:p>
        </p:txBody>
      </p:sp>
      <p:sp>
        <p:nvSpPr>
          <p:cNvPr id="327683" name="Content Placeholder 2"/>
          <p:cNvSpPr>
            <a:spLocks/>
          </p:cNvSpPr>
          <p:nvPr/>
        </p:nvSpPr>
        <p:spPr bwMode="auto">
          <a:xfrm>
            <a:off x="495300" y="1246188"/>
            <a:ext cx="8229600" cy="3124200"/>
          </a:xfrm>
          <a:prstGeom prst="rect">
            <a:avLst/>
          </a:prstGeom>
          <a:noFill/>
          <a:ln w="9525">
            <a:noFill/>
            <a:miter lim="800000"/>
            <a:headEnd/>
            <a:tailEnd/>
          </a:ln>
        </p:spPr>
        <p:txBody>
          <a:bodyPr/>
          <a:lstStyle/>
          <a:p>
            <a:pPr marL="342900" indent="-342900" defTabSz="914400">
              <a:spcBef>
                <a:spcPct val="20000"/>
              </a:spcBef>
              <a:buFont typeface="Arial" charset="0"/>
              <a:buNone/>
              <a:defRPr/>
            </a:pPr>
            <a:r>
              <a:rPr lang="en-US" sz="2400" dirty="0">
                <a:solidFill>
                  <a:schemeClr val="bg2"/>
                </a:solidFill>
                <a:latin typeface="Calibri" pitchFamily="34" charset="0"/>
              </a:rPr>
              <a:t>Do you offer low dose ASA to Alex</a:t>
            </a:r>
            <a:r>
              <a:rPr lang="en-US" sz="2400" dirty="0" smtClean="0">
                <a:solidFill>
                  <a:schemeClr val="bg2"/>
                </a:solidFill>
                <a:latin typeface="Calibri" pitchFamily="34" charset="0"/>
              </a:rPr>
              <a:t>?</a:t>
            </a:r>
          </a:p>
          <a:p>
            <a:pPr marL="342900" indent="-342900" defTabSz="914400">
              <a:spcBef>
                <a:spcPct val="20000"/>
              </a:spcBef>
              <a:buFont typeface="Arial" charset="0"/>
              <a:buNone/>
              <a:defRPr/>
            </a:pPr>
            <a:endParaRPr lang="en-US" sz="2000" dirty="0">
              <a:solidFill>
                <a:schemeClr val="bg2"/>
              </a:solidFill>
              <a:latin typeface="Calibri" pitchFamily="34" charset="0"/>
            </a:endParaRPr>
          </a:p>
          <a:p>
            <a:pPr marL="1435100" indent="-709613" defTabSz="914400">
              <a:spcBef>
                <a:spcPct val="20000"/>
              </a:spcBef>
              <a:buFont typeface="Calibri" pitchFamily="34" charset="0"/>
              <a:buAutoNum type="alphaUcPeriod"/>
              <a:defRPr/>
            </a:pPr>
            <a:r>
              <a:rPr lang="en-US" sz="2400" dirty="0">
                <a:solidFill>
                  <a:schemeClr val="bg2"/>
                </a:solidFill>
                <a:latin typeface="Calibri" pitchFamily="34" charset="0"/>
              </a:rPr>
              <a:t> Yes</a:t>
            </a:r>
          </a:p>
          <a:p>
            <a:pPr marL="1435100" indent="-709613" defTabSz="914400">
              <a:spcBef>
                <a:spcPct val="20000"/>
              </a:spcBef>
              <a:buFont typeface="Calibri" pitchFamily="34" charset="0"/>
              <a:buAutoNum type="alphaUcPeriod"/>
              <a:defRPr/>
            </a:pPr>
            <a:r>
              <a:rPr lang="en-US" sz="2400" dirty="0">
                <a:solidFill>
                  <a:schemeClr val="bg2"/>
                </a:solidFill>
                <a:latin typeface="Calibri" pitchFamily="34" charset="0"/>
              </a:rPr>
              <a:t> </a:t>
            </a:r>
            <a:r>
              <a:rPr lang="en-US" sz="2400" dirty="0" smtClean="0">
                <a:solidFill>
                  <a:schemeClr val="bg2"/>
                </a:solidFill>
                <a:latin typeface="Calibri" pitchFamily="34" charset="0"/>
              </a:rPr>
              <a:t>No</a:t>
            </a:r>
            <a:endParaRPr lang="en-US" sz="2400" dirty="0">
              <a:solidFill>
                <a:schemeClr val="bg2"/>
              </a:solidFill>
              <a:latin typeface="Calibri" pitchFamily="34" charset="0"/>
            </a:endParaRPr>
          </a:p>
        </p:txBody>
      </p:sp>
      <p:sp>
        <p:nvSpPr>
          <p:cNvPr id="4" name="Footer Placeholder 4"/>
          <p:cNvSpPr>
            <a:spLocks noGrp="1"/>
          </p:cNvSpPr>
          <p:nvPr>
            <p:ph type="ftr" sz="quarter" idx="4294967295"/>
          </p:nvPr>
        </p:nvSpPr>
        <p:spPr>
          <a:xfrm>
            <a:off x="4884738" y="6246813"/>
            <a:ext cx="2895600" cy="365125"/>
          </a:xfrm>
          <a:prstGeom prst="rect">
            <a:avLst/>
          </a:prstGeom>
        </p:spPr>
        <p:txBody>
          <a:bodyPr/>
          <a:lstStyle>
            <a:lvl1pPr algn="r">
              <a:defRPr/>
            </a:lvl1pPr>
          </a:lstStyle>
          <a:p>
            <a:pPr>
              <a:defRPr/>
            </a:pPr>
            <a:r>
              <a:rPr lang="en-US" dirty="0"/>
              <a:t>© 2011 - TIGC</a:t>
            </a:r>
          </a:p>
        </p:txBody>
      </p:sp>
    </p:spTree>
    <p:extLst>
      <p:ext uri="{BB962C8B-B14F-4D97-AF65-F5344CB8AC3E}">
        <p14:creationId xmlns:p14="http://schemas.microsoft.com/office/powerpoint/2010/main" val="2307602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idx="4294967295"/>
          </p:nvPr>
        </p:nvSpPr>
        <p:spPr>
          <a:xfrm>
            <a:off x="457200" y="457200"/>
            <a:ext cx="8229600" cy="1143000"/>
          </a:xfrm>
        </p:spPr>
        <p:txBody>
          <a:bodyPr>
            <a:normAutofit fontScale="90000"/>
          </a:bodyPr>
          <a:lstStyle/>
          <a:p>
            <a:pPr defTabSz="914400" eaLnBrk="1" hangingPunct="1"/>
            <a:r>
              <a:rPr lang="en-US" sz="3600" dirty="0" smtClean="0">
                <a:latin typeface="Calibri" pitchFamily="34" charset="0"/>
              </a:rPr>
              <a:t>Primary prevention</a:t>
            </a:r>
            <a:br>
              <a:rPr lang="en-US" sz="3600" dirty="0" smtClean="0">
                <a:latin typeface="Calibri" pitchFamily="34" charset="0"/>
              </a:rPr>
            </a:br>
            <a:r>
              <a:rPr lang="en-US" sz="3600" dirty="0" smtClean="0">
                <a:latin typeface="Calibri" pitchFamily="34" charset="0"/>
              </a:rPr>
              <a:t>What else do you want to know?</a:t>
            </a:r>
            <a:r>
              <a:rPr lang="en-US" dirty="0" smtClean="0">
                <a:latin typeface="Calibri" pitchFamily="34" charset="0"/>
              </a:rPr>
              <a:t/>
            </a:r>
            <a:br>
              <a:rPr lang="en-US" dirty="0" smtClean="0">
                <a:latin typeface="Calibri" pitchFamily="34" charset="0"/>
              </a:rPr>
            </a:br>
            <a:endParaRPr lang="en-US" dirty="0" smtClean="0">
              <a:latin typeface="Calibri" pitchFamily="34" charset="0"/>
            </a:endParaRPr>
          </a:p>
        </p:txBody>
      </p:sp>
      <p:grpSp>
        <p:nvGrpSpPr>
          <p:cNvPr id="2" name="Group 7"/>
          <p:cNvGrpSpPr>
            <a:grpSpLocks/>
          </p:cNvGrpSpPr>
          <p:nvPr/>
        </p:nvGrpSpPr>
        <p:grpSpPr bwMode="auto">
          <a:xfrm>
            <a:off x="533400" y="1552575"/>
            <a:ext cx="7286625" cy="2814638"/>
            <a:chOff x="288" y="1459"/>
            <a:chExt cx="4590" cy="1773"/>
          </a:xfrm>
        </p:grpSpPr>
        <p:sp>
          <p:nvSpPr>
            <p:cNvPr id="102404" name="Text Box 4"/>
            <p:cNvSpPr txBox="1">
              <a:spLocks noChangeArrowheads="1"/>
            </p:cNvSpPr>
            <p:nvPr/>
          </p:nvSpPr>
          <p:spPr bwMode="auto">
            <a:xfrm>
              <a:off x="336" y="1824"/>
              <a:ext cx="2544" cy="1408"/>
            </a:xfrm>
            <a:prstGeom prst="rect">
              <a:avLst/>
            </a:prstGeom>
            <a:noFill/>
            <a:ln w="9525">
              <a:noFill/>
              <a:miter lim="800000"/>
              <a:headEnd/>
              <a:tailEnd/>
            </a:ln>
          </p:spPr>
          <p:txBody>
            <a:bodyPr>
              <a:spAutoFit/>
            </a:bodyPr>
            <a:lstStyle/>
            <a:p>
              <a:pPr lvl="1" defTabSz="914400">
                <a:spcBef>
                  <a:spcPct val="20000"/>
                </a:spcBef>
              </a:pPr>
              <a:r>
                <a:rPr lang="en-US" sz="2400">
                  <a:solidFill>
                    <a:schemeClr val="bg2"/>
                  </a:solidFill>
                  <a:latin typeface="Calibri" pitchFamily="34" charset="0"/>
                </a:rPr>
                <a:t>Hypertension</a:t>
              </a:r>
            </a:p>
            <a:p>
              <a:pPr lvl="1" defTabSz="914400">
                <a:spcBef>
                  <a:spcPct val="20000"/>
                </a:spcBef>
              </a:pPr>
              <a:r>
                <a:rPr lang="en-US" sz="2400">
                  <a:solidFill>
                    <a:schemeClr val="bg2"/>
                  </a:solidFill>
                  <a:latin typeface="Calibri" pitchFamily="34" charset="0"/>
                </a:rPr>
                <a:t> Diabetes</a:t>
              </a:r>
            </a:p>
            <a:p>
              <a:pPr lvl="1" defTabSz="914400">
                <a:spcBef>
                  <a:spcPct val="20000"/>
                </a:spcBef>
              </a:pPr>
              <a:r>
                <a:rPr lang="en-US" sz="2400">
                  <a:solidFill>
                    <a:schemeClr val="bg2"/>
                  </a:solidFill>
                  <a:latin typeface="Calibri" pitchFamily="34" charset="0"/>
                </a:rPr>
                <a:t> Lipids</a:t>
              </a:r>
            </a:p>
            <a:p>
              <a:pPr lvl="1" defTabSz="914400">
                <a:spcBef>
                  <a:spcPct val="20000"/>
                </a:spcBef>
              </a:pPr>
              <a:r>
                <a:rPr lang="en-US" sz="2400">
                  <a:solidFill>
                    <a:schemeClr val="bg2"/>
                  </a:solidFill>
                  <a:latin typeface="Calibri" pitchFamily="34" charset="0"/>
                </a:rPr>
                <a:t> Risk score</a:t>
              </a:r>
            </a:p>
            <a:p>
              <a:pPr lvl="1" defTabSz="914400">
                <a:spcBef>
                  <a:spcPct val="20000"/>
                </a:spcBef>
              </a:pPr>
              <a:r>
                <a:rPr lang="en-US" sz="2400">
                  <a:solidFill>
                    <a:schemeClr val="bg2"/>
                  </a:solidFill>
                  <a:latin typeface="Calibri" pitchFamily="34" charset="0"/>
                </a:rPr>
                <a:t> BMI</a:t>
              </a:r>
            </a:p>
          </p:txBody>
        </p:sp>
        <p:sp>
          <p:nvSpPr>
            <p:cNvPr id="102405" name="Text Box 5"/>
            <p:cNvSpPr txBox="1">
              <a:spLocks noChangeArrowheads="1"/>
            </p:cNvSpPr>
            <p:nvPr/>
          </p:nvSpPr>
          <p:spPr bwMode="auto">
            <a:xfrm>
              <a:off x="2334" y="1824"/>
              <a:ext cx="2544" cy="1408"/>
            </a:xfrm>
            <a:prstGeom prst="rect">
              <a:avLst/>
            </a:prstGeom>
            <a:noFill/>
            <a:ln w="9525">
              <a:noFill/>
              <a:miter lim="800000"/>
              <a:headEnd/>
              <a:tailEnd/>
            </a:ln>
          </p:spPr>
          <p:txBody>
            <a:bodyPr>
              <a:spAutoFit/>
            </a:bodyPr>
            <a:lstStyle/>
            <a:p>
              <a:pPr lvl="1" defTabSz="914400">
                <a:spcBef>
                  <a:spcPct val="20000"/>
                </a:spcBef>
              </a:pPr>
              <a:r>
                <a:rPr lang="en-US" sz="2400" dirty="0">
                  <a:solidFill>
                    <a:schemeClr val="bg2"/>
                  </a:solidFill>
                  <a:latin typeface="Calibri" pitchFamily="34" charset="0"/>
                </a:rPr>
                <a:t>Age</a:t>
              </a:r>
            </a:p>
            <a:p>
              <a:pPr lvl="1" defTabSz="914400">
                <a:spcBef>
                  <a:spcPct val="20000"/>
                </a:spcBef>
              </a:pPr>
              <a:r>
                <a:rPr lang="en-US" sz="2400" dirty="0">
                  <a:solidFill>
                    <a:schemeClr val="bg2"/>
                  </a:solidFill>
                  <a:latin typeface="Calibri" pitchFamily="34" charset="0"/>
                </a:rPr>
                <a:t> Sex</a:t>
              </a:r>
            </a:p>
            <a:p>
              <a:pPr lvl="1" defTabSz="914400">
                <a:spcBef>
                  <a:spcPct val="20000"/>
                </a:spcBef>
              </a:pPr>
              <a:r>
                <a:rPr lang="en-US" sz="2400" dirty="0">
                  <a:solidFill>
                    <a:schemeClr val="bg2"/>
                  </a:solidFill>
                  <a:latin typeface="Calibri" pitchFamily="34" charset="0"/>
                </a:rPr>
                <a:t> Family history</a:t>
              </a:r>
            </a:p>
            <a:p>
              <a:pPr lvl="1" defTabSz="914400">
                <a:spcBef>
                  <a:spcPct val="20000"/>
                </a:spcBef>
              </a:pPr>
              <a:r>
                <a:rPr lang="en-US" sz="2400" dirty="0">
                  <a:solidFill>
                    <a:schemeClr val="bg2"/>
                  </a:solidFill>
                  <a:latin typeface="Calibri" pitchFamily="34" charset="0"/>
                </a:rPr>
                <a:t> Smoking</a:t>
              </a:r>
            </a:p>
            <a:p>
              <a:pPr lvl="1" defTabSz="914400">
                <a:spcBef>
                  <a:spcPct val="20000"/>
                </a:spcBef>
              </a:pPr>
              <a:r>
                <a:rPr lang="en-US" sz="2400" dirty="0">
                  <a:solidFill>
                    <a:schemeClr val="bg2"/>
                  </a:solidFill>
                  <a:latin typeface="Calibri" pitchFamily="34" charset="0"/>
                </a:rPr>
                <a:t> </a:t>
              </a:r>
              <a:r>
                <a:rPr lang="en-US" sz="2400" dirty="0" smtClean="0">
                  <a:solidFill>
                    <a:schemeClr val="bg2"/>
                  </a:solidFill>
                  <a:latin typeface="Calibri" pitchFamily="34" charset="0"/>
                </a:rPr>
                <a:t>Bleeding Risk</a:t>
              </a:r>
              <a:endParaRPr lang="en-US" sz="2400" dirty="0">
                <a:solidFill>
                  <a:schemeClr val="bg2"/>
                </a:solidFill>
                <a:latin typeface="Calibri" pitchFamily="34" charset="0"/>
              </a:endParaRPr>
            </a:p>
          </p:txBody>
        </p:sp>
        <p:sp>
          <p:nvSpPr>
            <p:cNvPr id="102406" name="Text Box 6"/>
            <p:cNvSpPr txBox="1">
              <a:spLocks noChangeArrowheads="1"/>
            </p:cNvSpPr>
            <p:nvPr/>
          </p:nvSpPr>
          <p:spPr bwMode="auto">
            <a:xfrm>
              <a:off x="288" y="1459"/>
              <a:ext cx="3792" cy="365"/>
            </a:xfrm>
            <a:prstGeom prst="rect">
              <a:avLst/>
            </a:prstGeom>
            <a:noFill/>
            <a:ln w="9525">
              <a:noFill/>
              <a:miter lim="800000"/>
              <a:headEnd/>
              <a:tailEnd/>
            </a:ln>
          </p:spPr>
          <p:txBody>
            <a:bodyPr>
              <a:spAutoFit/>
            </a:bodyPr>
            <a:lstStyle/>
            <a:p>
              <a:pPr>
                <a:spcBef>
                  <a:spcPct val="20000"/>
                </a:spcBef>
                <a:spcAft>
                  <a:spcPts val="1200"/>
                </a:spcAft>
                <a:buFont typeface="Arial" charset="0"/>
                <a:buNone/>
              </a:pPr>
              <a:r>
                <a:rPr lang="en-US" sz="3200" dirty="0">
                  <a:solidFill>
                    <a:srgbClr val="C86400"/>
                  </a:solidFill>
                  <a:latin typeface="Calibri" pitchFamily="34" charset="0"/>
                </a:rPr>
                <a:t>Risk factors</a:t>
              </a:r>
            </a:p>
          </p:txBody>
        </p:sp>
      </p:grpSp>
      <p:sp>
        <p:nvSpPr>
          <p:cNvPr id="7" name="Footer Placeholder 4"/>
          <p:cNvSpPr>
            <a:spLocks noGrp="1"/>
          </p:cNvSpPr>
          <p:nvPr>
            <p:ph type="ftr" sz="quarter" idx="4294967295"/>
          </p:nvPr>
        </p:nvSpPr>
        <p:spPr>
          <a:xfrm>
            <a:off x="4884738" y="6246813"/>
            <a:ext cx="2895600" cy="365125"/>
          </a:xfrm>
          <a:prstGeom prst="rect">
            <a:avLst/>
          </a:prstGeom>
        </p:spPr>
        <p:txBody>
          <a:bodyPr/>
          <a:lstStyle>
            <a:lvl1pPr algn="r">
              <a:defRPr/>
            </a:lvl1pPr>
          </a:lstStyle>
          <a:p>
            <a:pPr>
              <a:defRPr/>
            </a:pPr>
            <a:r>
              <a:rPr lang="en-US" dirty="0">
                <a:latin typeface="Arial" pitchFamily="34" charset="0"/>
                <a:cs typeface="Arial" pitchFamily="34" charset="0"/>
              </a:rPr>
              <a:t>© 2011 - TIGC</a:t>
            </a:r>
          </a:p>
        </p:txBody>
      </p:sp>
    </p:spTree>
    <p:custDataLst>
      <p:tags r:id="rId1"/>
    </p:custDataLst>
    <p:extLst>
      <p:ext uri="{BB962C8B-B14F-4D97-AF65-F5344CB8AC3E}">
        <p14:creationId xmlns:p14="http://schemas.microsoft.com/office/powerpoint/2010/main" val="3731952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p:cNvSpPr>
          <p:nvPr>
            <p:ph idx="4294967295"/>
          </p:nvPr>
        </p:nvSpPr>
        <p:spPr>
          <a:xfrm>
            <a:off x="457200" y="1765300"/>
            <a:ext cx="7194550" cy="2971800"/>
          </a:xfrm>
        </p:spPr>
        <p:txBody>
          <a:bodyPr/>
          <a:lstStyle/>
          <a:p>
            <a:pPr marL="0" indent="0" eaLnBrk="1" hangingPunct="1">
              <a:buFont typeface="Arial" charset="0"/>
              <a:buNone/>
            </a:pPr>
            <a:r>
              <a:rPr lang="en-US" dirty="0" smtClean="0">
                <a:latin typeface="Calibri" pitchFamily="34" charset="0"/>
              </a:rPr>
              <a:t>Aspirin in the primary and secondary prevention                           of vascular disease: collaborative meta-analysis of individual participant data from </a:t>
            </a:r>
            <a:r>
              <a:rPr lang="en-US" dirty="0" err="1" smtClean="0">
                <a:latin typeface="Calibri" pitchFamily="34" charset="0"/>
              </a:rPr>
              <a:t>randomised</a:t>
            </a:r>
            <a:r>
              <a:rPr lang="en-US" dirty="0" smtClean="0">
                <a:latin typeface="Calibri" pitchFamily="34" charset="0"/>
              </a:rPr>
              <a:t> trials.</a:t>
            </a:r>
          </a:p>
          <a:p>
            <a:pPr marL="0" indent="0" algn="ctr" eaLnBrk="1" hangingPunct="1">
              <a:buFont typeface="Arial" charset="0"/>
              <a:buNone/>
            </a:pPr>
            <a:r>
              <a:rPr lang="en-US" i="1" dirty="0" smtClean="0">
                <a:latin typeface="Calibri" pitchFamily="34" charset="0"/>
              </a:rPr>
              <a:t>				</a:t>
            </a:r>
            <a:r>
              <a:rPr lang="en-US" sz="1800" i="1" dirty="0" smtClean="0">
                <a:latin typeface="Calibri" pitchFamily="34" charset="0"/>
              </a:rPr>
              <a:t>Lancet </a:t>
            </a:r>
            <a:r>
              <a:rPr lang="en-US" sz="1800" dirty="0" smtClean="0">
                <a:latin typeface="Calibri" pitchFamily="34" charset="0"/>
              </a:rPr>
              <a:t>2009; 373: 1849–60</a:t>
            </a:r>
            <a:endParaRPr lang="en-US" dirty="0" smtClean="0">
              <a:latin typeface="Calibri" pitchFamily="34" charset="0"/>
            </a:endParaRPr>
          </a:p>
        </p:txBody>
      </p:sp>
      <p:sp>
        <p:nvSpPr>
          <p:cNvPr id="103427" name="Title 1"/>
          <p:cNvSpPr>
            <a:spLocks/>
          </p:cNvSpPr>
          <p:nvPr/>
        </p:nvSpPr>
        <p:spPr bwMode="auto">
          <a:xfrm>
            <a:off x="457200" y="280988"/>
            <a:ext cx="7194550" cy="1143000"/>
          </a:xfrm>
          <a:prstGeom prst="rect">
            <a:avLst/>
          </a:prstGeom>
          <a:noFill/>
          <a:ln w="9525">
            <a:noFill/>
            <a:miter lim="800000"/>
            <a:headEnd/>
            <a:tailEnd/>
          </a:ln>
        </p:spPr>
        <p:txBody>
          <a:bodyPr anchor="ctr"/>
          <a:lstStyle/>
          <a:p>
            <a:pPr marL="342900" indent="-342900" defTabSz="914400"/>
            <a:r>
              <a:rPr lang="en-US" sz="3200" dirty="0">
                <a:solidFill>
                  <a:srgbClr val="C86400"/>
                </a:solidFill>
                <a:latin typeface="Calibri" pitchFamily="34" charset="0"/>
              </a:rPr>
              <a:t>Primary prevention</a:t>
            </a:r>
          </a:p>
          <a:p>
            <a:pPr marL="342900" indent="-342900" defTabSz="914400"/>
            <a:r>
              <a:rPr lang="en-US" sz="3200" dirty="0">
                <a:solidFill>
                  <a:srgbClr val="C86400"/>
                </a:solidFill>
                <a:latin typeface="Calibri" pitchFamily="34" charset="0"/>
              </a:rPr>
              <a:t>Antithrombotic </a:t>
            </a:r>
            <a:r>
              <a:rPr lang="en-US" sz="3200" dirty="0" err="1">
                <a:solidFill>
                  <a:srgbClr val="C86400"/>
                </a:solidFill>
                <a:latin typeface="Calibri" pitchFamily="34" charset="0"/>
              </a:rPr>
              <a:t>trialists</a:t>
            </a:r>
            <a:r>
              <a:rPr lang="en-US" sz="3200" dirty="0">
                <a:solidFill>
                  <a:srgbClr val="C86400"/>
                </a:solidFill>
                <a:latin typeface="Calibri" pitchFamily="34" charset="0"/>
              </a:rPr>
              <a:t>’ collaboration</a:t>
            </a:r>
          </a:p>
        </p:txBody>
      </p:sp>
      <p:sp>
        <p:nvSpPr>
          <p:cNvPr id="4" name="Footer Placeholder 4"/>
          <p:cNvSpPr>
            <a:spLocks noGrp="1"/>
          </p:cNvSpPr>
          <p:nvPr>
            <p:ph type="ftr" sz="quarter" idx="4294967295"/>
          </p:nvPr>
        </p:nvSpPr>
        <p:spPr>
          <a:xfrm>
            <a:off x="4884738" y="6246813"/>
            <a:ext cx="2895600" cy="365125"/>
          </a:xfrm>
          <a:prstGeom prst="rect">
            <a:avLst/>
          </a:prstGeom>
        </p:spPr>
        <p:txBody>
          <a:bodyPr/>
          <a:lstStyle>
            <a:lvl1pPr algn="r">
              <a:defRPr/>
            </a:lvl1pPr>
          </a:lstStyle>
          <a:p>
            <a:pPr>
              <a:defRPr/>
            </a:pPr>
            <a:r>
              <a:rPr lang="en-US" dirty="0"/>
              <a:t>© 2011 - TIGC</a:t>
            </a:r>
          </a:p>
        </p:txBody>
      </p:sp>
    </p:spTree>
    <p:custDataLst>
      <p:tags r:id="rId1"/>
    </p:custDataLst>
    <p:extLst>
      <p:ext uri="{BB962C8B-B14F-4D97-AF65-F5344CB8AC3E}">
        <p14:creationId xmlns:p14="http://schemas.microsoft.com/office/powerpoint/2010/main" val="1229437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p:cNvSpPr>
          <p:nvPr>
            <p:ph idx="4294967295"/>
          </p:nvPr>
        </p:nvSpPr>
        <p:spPr>
          <a:xfrm>
            <a:off x="457200" y="1912938"/>
            <a:ext cx="4981575" cy="3032125"/>
          </a:xfrm>
        </p:spPr>
        <p:txBody>
          <a:bodyPr/>
          <a:lstStyle/>
          <a:p>
            <a:pPr eaLnBrk="1" hangingPunct="1">
              <a:lnSpc>
                <a:spcPct val="90000"/>
              </a:lnSpc>
              <a:buFont typeface="Arial" charset="0"/>
              <a:buNone/>
            </a:pPr>
            <a:r>
              <a:rPr lang="en-US" smtClean="0">
                <a:latin typeface="Calibri" pitchFamily="34" charset="0"/>
              </a:rPr>
              <a:t>6 primary prevention trials</a:t>
            </a:r>
          </a:p>
          <a:p>
            <a:pPr marL="361950" lvl="1" indent="-266700" eaLnBrk="1" hangingPunct="1">
              <a:lnSpc>
                <a:spcPct val="90000"/>
              </a:lnSpc>
              <a:buFont typeface="Arial" charset="0"/>
              <a:buNone/>
            </a:pPr>
            <a:r>
              <a:rPr lang="en-US" sz="2400" smtClean="0">
                <a:latin typeface="Calibri" pitchFamily="34" charset="0"/>
              </a:rPr>
              <a:t>ASA vs Placebo</a:t>
            </a:r>
          </a:p>
          <a:p>
            <a:pPr marL="361950" lvl="1" indent="-266700" eaLnBrk="1" hangingPunct="1">
              <a:lnSpc>
                <a:spcPct val="90000"/>
              </a:lnSpc>
              <a:buFont typeface="Arial" charset="0"/>
              <a:buNone/>
            </a:pPr>
            <a:r>
              <a:rPr lang="en-US" sz="2400" smtClean="0">
                <a:latin typeface="Calibri" pitchFamily="34" charset="0"/>
              </a:rPr>
              <a:t>95 000 individuals</a:t>
            </a:r>
          </a:p>
          <a:p>
            <a:pPr marL="361950" lvl="1" indent="-266700" eaLnBrk="1" hangingPunct="1">
              <a:lnSpc>
                <a:spcPct val="90000"/>
              </a:lnSpc>
              <a:buFont typeface="Arial" charset="0"/>
              <a:buNone/>
            </a:pPr>
            <a:r>
              <a:rPr lang="en-US" sz="2400" smtClean="0">
                <a:latin typeface="Calibri" pitchFamily="34" charset="0"/>
              </a:rPr>
              <a:t>660 000 person- years</a:t>
            </a:r>
          </a:p>
          <a:p>
            <a:pPr marL="361950" lvl="1" indent="-266700" eaLnBrk="1" hangingPunct="1">
              <a:lnSpc>
                <a:spcPct val="90000"/>
              </a:lnSpc>
              <a:buFont typeface="Arial" charset="0"/>
              <a:buNone/>
            </a:pPr>
            <a:r>
              <a:rPr lang="en-US" sz="2400" smtClean="0">
                <a:latin typeface="Calibri" pitchFamily="34" charset="0"/>
              </a:rPr>
              <a:t>3554 serious vascular events</a:t>
            </a:r>
          </a:p>
        </p:txBody>
      </p:sp>
      <p:sp>
        <p:nvSpPr>
          <p:cNvPr id="104451" name="Title 1"/>
          <p:cNvSpPr>
            <a:spLocks/>
          </p:cNvSpPr>
          <p:nvPr/>
        </p:nvSpPr>
        <p:spPr bwMode="auto">
          <a:xfrm>
            <a:off x="457200" y="277813"/>
            <a:ext cx="8229600" cy="1143000"/>
          </a:xfrm>
          <a:prstGeom prst="rect">
            <a:avLst/>
          </a:prstGeom>
          <a:noFill/>
          <a:ln w="9525">
            <a:noFill/>
            <a:miter lim="800000"/>
            <a:headEnd/>
            <a:tailEnd/>
          </a:ln>
        </p:spPr>
        <p:txBody>
          <a:bodyPr anchor="ctr"/>
          <a:lstStyle/>
          <a:p>
            <a:pPr marL="342900" indent="-342900" defTabSz="914400"/>
            <a:r>
              <a:rPr lang="en-US" sz="3200">
                <a:solidFill>
                  <a:srgbClr val="C86400"/>
                </a:solidFill>
                <a:latin typeface="Calibri" pitchFamily="34" charset="0"/>
              </a:rPr>
              <a:t>Primary prevention</a:t>
            </a:r>
          </a:p>
          <a:p>
            <a:pPr marL="342900" indent="-342900" defTabSz="914400"/>
            <a:r>
              <a:rPr lang="en-US" sz="3200">
                <a:solidFill>
                  <a:srgbClr val="C86400"/>
                </a:solidFill>
                <a:latin typeface="Calibri" pitchFamily="34" charset="0"/>
              </a:rPr>
              <a:t>Antithrombotic trialists’ collaboration</a:t>
            </a:r>
          </a:p>
        </p:txBody>
      </p:sp>
      <p:sp>
        <p:nvSpPr>
          <p:cNvPr id="104452" name="Rectangle 3"/>
          <p:cNvSpPr>
            <a:spLocks noGrp="1"/>
          </p:cNvSpPr>
          <p:nvPr>
            <p:ph idx="4294967295"/>
          </p:nvPr>
        </p:nvSpPr>
        <p:spPr>
          <a:xfrm>
            <a:off x="4383088" y="1912938"/>
            <a:ext cx="4303712" cy="2543175"/>
          </a:xfrm>
        </p:spPr>
        <p:txBody>
          <a:bodyPr/>
          <a:lstStyle/>
          <a:p>
            <a:pPr eaLnBrk="1" hangingPunct="1">
              <a:lnSpc>
                <a:spcPct val="90000"/>
              </a:lnSpc>
              <a:buFont typeface="Arial" charset="0"/>
              <a:buNone/>
            </a:pPr>
            <a:r>
              <a:rPr lang="en-US" smtClean="0">
                <a:latin typeface="Calibri" pitchFamily="34" charset="0"/>
              </a:rPr>
              <a:t>16 secondary prevention trials</a:t>
            </a:r>
          </a:p>
          <a:p>
            <a:pPr marL="361950" lvl="1" indent="-188913" eaLnBrk="1" hangingPunct="1">
              <a:lnSpc>
                <a:spcPct val="90000"/>
              </a:lnSpc>
              <a:buFont typeface="Arial" charset="0"/>
              <a:buNone/>
            </a:pPr>
            <a:r>
              <a:rPr lang="en-US" sz="2400" smtClean="0">
                <a:latin typeface="Calibri" pitchFamily="34" charset="0"/>
              </a:rPr>
              <a:t>17 000 individuals</a:t>
            </a:r>
          </a:p>
          <a:p>
            <a:pPr marL="361950" lvl="1" indent="-188913" eaLnBrk="1" hangingPunct="1">
              <a:lnSpc>
                <a:spcPct val="90000"/>
              </a:lnSpc>
              <a:buFont typeface="Arial" charset="0"/>
              <a:buNone/>
            </a:pPr>
            <a:r>
              <a:rPr lang="en-US" sz="2400" smtClean="0">
                <a:latin typeface="Calibri" pitchFamily="34" charset="0"/>
              </a:rPr>
              <a:t>43 000 person-years</a:t>
            </a:r>
          </a:p>
          <a:p>
            <a:pPr marL="361950" lvl="1" indent="-188913" eaLnBrk="1" hangingPunct="1">
              <a:lnSpc>
                <a:spcPct val="90000"/>
              </a:lnSpc>
              <a:buFont typeface="Arial" charset="0"/>
              <a:buNone/>
            </a:pPr>
            <a:r>
              <a:rPr lang="en-US" sz="2400" smtClean="0">
                <a:latin typeface="Calibri" pitchFamily="34" charset="0"/>
              </a:rPr>
              <a:t>3306 serious vascular events</a:t>
            </a:r>
          </a:p>
        </p:txBody>
      </p:sp>
      <p:cxnSp>
        <p:nvCxnSpPr>
          <p:cNvPr id="8" name="Straight Connector 7"/>
          <p:cNvCxnSpPr/>
          <p:nvPr/>
        </p:nvCxnSpPr>
        <p:spPr>
          <a:xfrm rot="5400000">
            <a:off x="3219450" y="3076576"/>
            <a:ext cx="2327275" cy="0"/>
          </a:xfrm>
          <a:prstGeom prst="line">
            <a:avLst/>
          </a:prstGeom>
          <a:ln w="19050">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57200" y="2386013"/>
            <a:ext cx="7700963" cy="0"/>
          </a:xfrm>
          <a:prstGeom prst="line">
            <a:avLst/>
          </a:prstGeom>
          <a:ln w="19050">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
        <p:nvSpPr>
          <p:cNvPr id="9" name="Footer Placeholder 4"/>
          <p:cNvSpPr>
            <a:spLocks noGrp="1"/>
          </p:cNvSpPr>
          <p:nvPr>
            <p:ph type="ftr" sz="quarter" idx="4294967295"/>
          </p:nvPr>
        </p:nvSpPr>
        <p:spPr>
          <a:xfrm>
            <a:off x="4884738" y="6246813"/>
            <a:ext cx="2895600" cy="365125"/>
          </a:xfrm>
          <a:prstGeom prst="rect">
            <a:avLst/>
          </a:prstGeom>
        </p:spPr>
        <p:txBody>
          <a:bodyPr/>
          <a:lstStyle>
            <a:lvl1pPr algn="r">
              <a:defRPr/>
            </a:lvl1pPr>
          </a:lstStyle>
          <a:p>
            <a:pPr>
              <a:defRPr/>
            </a:pPr>
            <a:r>
              <a:rPr lang="en-US" dirty="0"/>
              <a:t>© 2011 - TIGC</a:t>
            </a:r>
          </a:p>
        </p:txBody>
      </p:sp>
    </p:spTree>
    <p:custDataLst>
      <p:tags r:id="rId1"/>
    </p:custDataLst>
    <p:extLst>
      <p:ext uri="{BB962C8B-B14F-4D97-AF65-F5344CB8AC3E}">
        <p14:creationId xmlns:p14="http://schemas.microsoft.com/office/powerpoint/2010/main" val="3247381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13"/>
          <p:cNvSpPr>
            <a:spLocks noGrp="1"/>
          </p:cNvSpPr>
          <p:nvPr>
            <p:ph type="title" idx="4294967295"/>
          </p:nvPr>
        </p:nvSpPr>
        <p:spPr>
          <a:xfrm>
            <a:off x="457200" y="304800"/>
            <a:ext cx="8229600" cy="1143000"/>
          </a:xfrm>
        </p:spPr>
        <p:txBody>
          <a:bodyPr>
            <a:normAutofit/>
          </a:bodyPr>
          <a:lstStyle/>
          <a:p>
            <a:r>
              <a:rPr lang="en-US" dirty="0" smtClean="0"/>
              <a:t>Serious vascular events in ATTC primary                       prevention trials</a:t>
            </a:r>
          </a:p>
        </p:txBody>
      </p:sp>
      <p:pic>
        <p:nvPicPr>
          <p:cNvPr id="27652" name="Picture 6" descr="APTC2"/>
          <p:cNvPicPr>
            <a:picLocks noGrp="1" noChangeAspect="1" noChangeArrowheads="1"/>
          </p:cNvPicPr>
          <p:nvPr>
            <p:ph idx="4294967295"/>
          </p:nvPr>
        </p:nvPicPr>
        <p:blipFill>
          <a:blip r:embed="rId4" cstate="print">
            <a:extLst>
              <a:ext uri="{28A0092B-C50C-407E-A947-70E740481C1C}">
                <a14:useLocalDpi xmlns:a14="http://schemas.microsoft.com/office/drawing/2010/main" val="0"/>
              </a:ext>
            </a:extLst>
          </a:blip>
          <a:srcRect/>
          <a:stretch>
            <a:fillRect/>
          </a:stretch>
        </p:blipFill>
        <p:spPr>
          <a:xfrm>
            <a:off x="1671638" y="1371600"/>
            <a:ext cx="5800725" cy="4525963"/>
          </a:xfrm>
          <a:noFill/>
        </p:spPr>
      </p:pic>
      <p:grpSp>
        <p:nvGrpSpPr>
          <p:cNvPr id="2" name="Group 18"/>
          <p:cNvGrpSpPr>
            <a:grpSpLocks/>
          </p:cNvGrpSpPr>
          <p:nvPr/>
        </p:nvGrpSpPr>
        <p:grpSpPr bwMode="auto">
          <a:xfrm>
            <a:off x="1295400" y="2590800"/>
            <a:ext cx="6172200" cy="533400"/>
            <a:chOff x="816" y="2064"/>
            <a:chExt cx="3888" cy="336"/>
          </a:xfrm>
        </p:grpSpPr>
        <p:sp>
          <p:nvSpPr>
            <p:cNvPr id="27661" name="Oval 9"/>
            <p:cNvSpPr>
              <a:spLocks noChangeArrowheads="1"/>
            </p:cNvSpPr>
            <p:nvPr/>
          </p:nvSpPr>
          <p:spPr bwMode="auto">
            <a:xfrm>
              <a:off x="816" y="2064"/>
              <a:ext cx="1344" cy="33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latin typeface="Arial" pitchFamily="34" charset="0"/>
              </a:endParaRPr>
            </a:p>
          </p:txBody>
        </p:sp>
        <p:sp>
          <p:nvSpPr>
            <p:cNvPr id="27662" name="Oval 11"/>
            <p:cNvSpPr>
              <a:spLocks noChangeArrowheads="1"/>
            </p:cNvSpPr>
            <p:nvPr/>
          </p:nvSpPr>
          <p:spPr bwMode="auto">
            <a:xfrm>
              <a:off x="3888" y="2064"/>
              <a:ext cx="816" cy="33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latin typeface="Arial" pitchFamily="34" charset="0"/>
              </a:endParaRPr>
            </a:p>
          </p:txBody>
        </p:sp>
      </p:grpSp>
      <p:grpSp>
        <p:nvGrpSpPr>
          <p:cNvPr id="3" name="Group 19"/>
          <p:cNvGrpSpPr>
            <a:grpSpLocks/>
          </p:cNvGrpSpPr>
          <p:nvPr/>
        </p:nvGrpSpPr>
        <p:grpSpPr bwMode="auto">
          <a:xfrm>
            <a:off x="1371600" y="4724400"/>
            <a:ext cx="6096000" cy="609600"/>
            <a:chOff x="864" y="3408"/>
            <a:chExt cx="3840" cy="384"/>
          </a:xfrm>
        </p:grpSpPr>
        <p:sp>
          <p:nvSpPr>
            <p:cNvPr id="27659" name="Oval 10"/>
            <p:cNvSpPr>
              <a:spLocks noChangeArrowheads="1"/>
            </p:cNvSpPr>
            <p:nvPr/>
          </p:nvSpPr>
          <p:spPr bwMode="auto">
            <a:xfrm>
              <a:off x="864" y="3408"/>
              <a:ext cx="1296" cy="33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latin typeface="Arial" pitchFamily="34" charset="0"/>
              </a:endParaRPr>
            </a:p>
          </p:txBody>
        </p:sp>
        <p:sp>
          <p:nvSpPr>
            <p:cNvPr id="27660" name="Oval 12"/>
            <p:cNvSpPr>
              <a:spLocks noChangeArrowheads="1"/>
            </p:cNvSpPr>
            <p:nvPr/>
          </p:nvSpPr>
          <p:spPr bwMode="auto">
            <a:xfrm>
              <a:off x="3888" y="3456"/>
              <a:ext cx="816" cy="33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latin typeface="Arial" pitchFamily="34" charset="0"/>
              </a:endParaRPr>
            </a:p>
          </p:txBody>
        </p:sp>
      </p:grpSp>
      <p:grpSp>
        <p:nvGrpSpPr>
          <p:cNvPr id="27655" name="Group 15"/>
          <p:cNvGrpSpPr>
            <a:grpSpLocks/>
          </p:cNvGrpSpPr>
          <p:nvPr/>
        </p:nvGrpSpPr>
        <p:grpSpPr bwMode="auto">
          <a:xfrm>
            <a:off x="1600200" y="1981200"/>
            <a:ext cx="5867400" cy="533400"/>
            <a:chOff x="1008" y="1152"/>
            <a:chExt cx="3696" cy="336"/>
          </a:xfrm>
        </p:grpSpPr>
        <p:sp>
          <p:nvSpPr>
            <p:cNvPr id="27657" name="Oval 8"/>
            <p:cNvSpPr>
              <a:spLocks noChangeArrowheads="1"/>
            </p:cNvSpPr>
            <p:nvPr/>
          </p:nvSpPr>
          <p:spPr bwMode="auto">
            <a:xfrm>
              <a:off x="1008" y="1152"/>
              <a:ext cx="816" cy="33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latin typeface="Arial" pitchFamily="34" charset="0"/>
              </a:endParaRPr>
            </a:p>
          </p:txBody>
        </p:sp>
        <p:sp>
          <p:nvSpPr>
            <p:cNvPr id="27658" name="Oval 8"/>
            <p:cNvSpPr>
              <a:spLocks noChangeArrowheads="1"/>
            </p:cNvSpPr>
            <p:nvPr/>
          </p:nvSpPr>
          <p:spPr bwMode="auto">
            <a:xfrm>
              <a:off x="3888" y="1152"/>
              <a:ext cx="816" cy="33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latin typeface="Arial" pitchFamily="34" charset="0"/>
              </a:endParaRPr>
            </a:p>
          </p:txBody>
        </p:sp>
      </p:grpSp>
      <p:sp>
        <p:nvSpPr>
          <p:cNvPr id="27656" name="Text Box 16"/>
          <p:cNvSpPr txBox="1">
            <a:spLocks noChangeArrowheads="1"/>
          </p:cNvSpPr>
          <p:nvPr/>
        </p:nvSpPr>
        <p:spPr bwMode="auto">
          <a:xfrm>
            <a:off x="304800" y="6324600"/>
            <a:ext cx="3429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CA" altLang="ja-JP" sz="1600" dirty="0">
                <a:solidFill>
                  <a:srgbClr val="000000"/>
                </a:solidFill>
              </a:rPr>
              <a:t>Lancet 2009;373:1849-60.</a:t>
            </a:r>
            <a:r>
              <a:rPr lang="en-US" altLang="ja-JP" sz="1600" dirty="0">
                <a:solidFill>
                  <a:srgbClr val="000000"/>
                </a:solidFill>
              </a:rPr>
              <a:t> </a:t>
            </a:r>
            <a:endParaRPr lang="en-US" sz="1600" dirty="0">
              <a:solidFill>
                <a:srgbClr val="000000"/>
              </a:solidFill>
            </a:endParaRPr>
          </a:p>
        </p:txBody>
      </p:sp>
      <p:sp>
        <p:nvSpPr>
          <p:cNvPr id="14" name="Footer Placeholder 4"/>
          <p:cNvSpPr>
            <a:spLocks noGrp="1"/>
          </p:cNvSpPr>
          <p:nvPr>
            <p:ph type="ftr" sz="quarter" idx="4294967295"/>
          </p:nvPr>
        </p:nvSpPr>
        <p:spPr>
          <a:xfrm>
            <a:off x="4884738" y="6246813"/>
            <a:ext cx="2895600" cy="365125"/>
          </a:xfrm>
          <a:prstGeom prst="rect">
            <a:avLst/>
          </a:prstGeom>
        </p:spPr>
        <p:txBody>
          <a:bodyPr/>
          <a:lstStyle>
            <a:lvl1pPr algn="r">
              <a:defRPr/>
            </a:lvl1pPr>
          </a:lstStyle>
          <a:p>
            <a:pPr>
              <a:defRPr/>
            </a:pPr>
            <a:r>
              <a:rPr lang="en-US" dirty="0"/>
              <a:t>© 2011 - TIGC</a:t>
            </a:r>
          </a:p>
        </p:txBody>
      </p:sp>
    </p:spTree>
    <p:custDataLst>
      <p:tags r:id="rId1"/>
    </p:custDataLst>
    <p:extLst>
      <p:ext uri="{BB962C8B-B14F-4D97-AF65-F5344CB8AC3E}">
        <p14:creationId xmlns:p14="http://schemas.microsoft.com/office/powerpoint/2010/main" val="4034220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6"/>
          <p:cNvGraphicFramePr>
            <a:graphicFrameLocks noGrp="1" noChangeAspect="1"/>
          </p:cNvGraphicFramePr>
          <p:nvPr>
            <p:ph type="chart" idx="4294967295"/>
          </p:nvPr>
        </p:nvGraphicFramePr>
        <p:xfrm>
          <a:off x="685800" y="2074863"/>
          <a:ext cx="7277100" cy="3963987"/>
        </p:xfrm>
        <a:graphic>
          <a:graphicData uri="http://schemas.openxmlformats.org/drawingml/2006/chart">
            <c:chart xmlns:c="http://schemas.openxmlformats.org/drawingml/2006/chart" xmlns:r="http://schemas.openxmlformats.org/officeDocument/2006/relationships" r:id="rId3"/>
          </a:graphicData>
        </a:graphic>
      </p:graphicFrame>
      <p:sp>
        <p:nvSpPr>
          <p:cNvPr id="1027" name="Rectangle 13"/>
          <p:cNvSpPr>
            <a:spLocks/>
          </p:cNvSpPr>
          <p:nvPr/>
        </p:nvSpPr>
        <p:spPr bwMode="auto">
          <a:xfrm>
            <a:off x="457200" y="1276350"/>
            <a:ext cx="8229600" cy="519113"/>
          </a:xfrm>
          <a:prstGeom prst="rect">
            <a:avLst/>
          </a:prstGeom>
          <a:noFill/>
          <a:ln w="9525">
            <a:noFill/>
            <a:miter lim="800000"/>
            <a:headEnd/>
            <a:tailEnd/>
          </a:ln>
        </p:spPr>
        <p:txBody>
          <a:bodyPr anchor="ctr"/>
          <a:lstStyle/>
          <a:p>
            <a:pPr defTabSz="914400" eaLnBrk="0" hangingPunct="0"/>
            <a:r>
              <a:rPr lang="en-US" sz="2400">
                <a:solidFill>
                  <a:srgbClr val="C86400"/>
                </a:solidFill>
                <a:latin typeface="Calibri" pitchFamily="34" charset="0"/>
              </a:rPr>
              <a:t/>
            </a:r>
            <a:br>
              <a:rPr lang="en-US" sz="2400">
                <a:solidFill>
                  <a:srgbClr val="C86400"/>
                </a:solidFill>
                <a:latin typeface="Calibri" pitchFamily="34" charset="0"/>
              </a:rPr>
            </a:br>
            <a:r>
              <a:rPr lang="en-US" sz="2400">
                <a:solidFill>
                  <a:srgbClr val="C86400"/>
                </a:solidFill>
                <a:latin typeface="Calibri" pitchFamily="34" charset="0"/>
              </a:rPr>
              <a:t>Relative risk reduction</a:t>
            </a:r>
          </a:p>
        </p:txBody>
      </p:sp>
      <p:sp>
        <p:nvSpPr>
          <p:cNvPr id="1028" name="Text Box 6"/>
          <p:cNvSpPr txBox="1">
            <a:spLocks noChangeArrowheads="1"/>
          </p:cNvSpPr>
          <p:nvPr/>
        </p:nvSpPr>
        <p:spPr bwMode="auto">
          <a:xfrm>
            <a:off x="457200" y="6383338"/>
            <a:ext cx="6172200" cy="338554"/>
          </a:xfrm>
          <a:prstGeom prst="rect">
            <a:avLst/>
          </a:prstGeom>
          <a:noFill/>
          <a:ln w="9525">
            <a:noFill/>
            <a:miter lim="800000"/>
            <a:headEnd/>
            <a:tailEnd/>
          </a:ln>
        </p:spPr>
        <p:txBody>
          <a:bodyPr>
            <a:spAutoFit/>
          </a:bodyPr>
          <a:lstStyle/>
          <a:p>
            <a:pPr defTabSz="914400">
              <a:spcBef>
                <a:spcPct val="50000"/>
              </a:spcBef>
            </a:pPr>
            <a:r>
              <a:rPr lang="en-CA" altLang="ja-JP" sz="1600" dirty="0" err="1">
                <a:latin typeface="Calibri" pitchFamily="34" charset="0"/>
                <a:ea typeface="ＭＳ Ｐゴシック" pitchFamily="34" charset="-128"/>
              </a:rPr>
              <a:t>Baigent</a:t>
            </a:r>
            <a:r>
              <a:rPr lang="en-CA" altLang="ja-JP" sz="1600" dirty="0">
                <a:latin typeface="Calibri" pitchFamily="34" charset="0"/>
                <a:ea typeface="ＭＳ Ｐゴシック" pitchFamily="34" charset="-128"/>
              </a:rPr>
              <a:t> C, Blackwell L, Collins R, et al</a:t>
            </a:r>
            <a:r>
              <a:rPr lang="en-US" altLang="ja-JP" sz="1600" dirty="0">
                <a:latin typeface="Calibri" pitchFamily="34" charset="0"/>
                <a:ea typeface="ＭＳ Ｐゴシック" pitchFamily="34" charset="-128"/>
              </a:rPr>
              <a:t>. </a:t>
            </a:r>
            <a:r>
              <a:rPr lang="en-CA" altLang="ja-JP" sz="1600" dirty="0">
                <a:latin typeface="Calibri" pitchFamily="34" charset="0"/>
                <a:ea typeface="ＭＳ Ｐゴシック" pitchFamily="34" charset="-128"/>
              </a:rPr>
              <a:t>Lancet 2009;373:1849-60.</a:t>
            </a:r>
            <a:r>
              <a:rPr lang="en-US" altLang="ja-JP" sz="1600" dirty="0">
                <a:latin typeface="Calibri" pitchFamily="34" charset="0"/>
                <a:ea typeface="ＭＳ Ｐゴシック" pitchFamily="34" charset="-128"/>
              </a:rPr>
              <a:t> </a:t>
            </a:r>
            <a:endParaRPr lang="en-US" sz="1600" dirty="0">
              <a:latin typeface="Calibri" pitchFamily="34" charset="0"/>
            </a:endParaRPr>
          </a:p>
        </p:txBody>
      </p:sp>
      <p:sp>
        <p:nvSpPr>
          <p:cNvPr id="1029" name="Text Box 5"/>
          <p:cNvSpPr txBox="1">
            <a:spLocks noChangeArrowheads="1"/>
          </p:cNvSpPr>
          <p:nvPr/>
        </p:nvSpPr>
        <p:spPr bwMode="auto">
          <a:xfrm rot="-5400000">
            <a:off x="76200" y="3886200"/>
            <a:ext cx="1066800" cy="457200"/>
          </a:xfrm>
          <a:prstGeom prst="rect">
            <a:avLst/>
          </a:prstGeom>
          <a:noFill/>
          <a:ln w="9525">
            <a:noFill/>
            <a:miter lim="800000"/>
            <a:headEnd/>
            <a:tailEnd/>
          </a:ln>
        </p:spPr>
        <p:txBody>
          <a:bodyPr>
            <a:spAutoFit/>
          </a:bodyPr>
          <a:lstStyle/>
          <a:p>
            <a:pPr algn="ctr" defTabSz="914400">
              <a:spcBef>
                <a:spcPct val="50000"/>
              </a:spcBef>
            </a:pPr>
            <a:r>
              <a:rPr lang="en-US" sz="2400" b="1" dirty="0" smtClean="0">
                <a:solidFill>
                  <a:srgbClr val="000000"/>
                </a:solidFill>
              </a:rPr>
              <a:t>RR</a:t>
            </a:r>
            <a:endParaRPr lang="en-US" sz="2400" b="1" dirty="0">
              <a:solidFill>
                <a:srgbClr val="000000"/>
              </a:solidFill>
            </a:endParaRPr>
          </a:p>
        </p:txBody>
      </p:sp>
      <p:sp>
        <p:nvSpPr>
          <p:cNvPr id="7" name="Title 1"/>
          <p:cNvSpPr>
            <a:spLocks/>
          </p:cNvSpPr>
          <p:nvPr/>
        </p:nvSpPr>
        <p:spPr bwMode="auto">
          <a:xfrm>
            <a:off x="457200" y="377825"/>
            <a:ext cx="8229600" cy="1143000"/>
          </a:xfrm>
          <a:prstGeom prst="rect">
            <a:avLst/>
          </a:prstGeom>
          <a:noFill/>
          <a:ln w="9525">
            <a:noFill/>
            <a:miter lim="800000"/>
            <a:headEnd/>
            <a:tailEnd/>
          </a:ln>
        </p:spPr>
        <p:txBody>
          <a:bodyPr anchor="ctr"/>
          <a:lstStyle/>
          <a:p>
            <a:pPr marL="342900" indent="-342900" defTabSz="914400">
              <a:defRPr/>
            </a:pPr>
            <a:r>
              <a:rPr lang="en-US" sz="3200" dirty="0">
                <a:solidFill>
                  <a:srgbClr val="C86400"/>
                </a:solidFill>
                <a:latin typeface="+mn-lt"/>
              </a:rPr>
              <a:t>Primary prevention</a:t>
            </a:r>
          </a:p>
          <a:p>
            <a:pPr marL="342900" indent="-342900" defTabSz="914400">
              <a:defRPr/>
            </a:pPr>
            <a:r>
              <a:rPr lang="en-US" sz="3200" dirty="0">
                <a:solidFill>
                  <a:srgbClr val="C86400"/>
                </a:solidFill>
                <a:latin typeface="+mn-lt"/>
              </a:rPr>
              <a:t>Serious</a:t>
            </a:r>
            <a:r>
              <a:rPr lang="en-US" sz="3200" b="1" dirty="0">
                <a:latin typeface="+mn-lt"/>
              </a:rPr>
              <a:t> </a:t>
            </a:r>
            <a:r>
              <a:rPr lang="en-US" sz="3200" dirty="0">
                <a:solidFill>
                  <a:srgbClr val="C86400"/>
                </a:solidFill>
                <a:latin typeface="+mn-lt"/>
              </a:rPr>
              <a:t>vascular events in ATTC primary</a:t>
            </a:r>
          </a:p>
        </p:txBody>
      </p:sp>
      <p:cxnSp>
        <p:nvCxnSpPr>
          <p:cNvPr id="8" name="Straight Connector 7"/>
          <p:cNvCxnSpPr/>
          <p:nvPr/>
        </p:nvCxnSpPr>
        <p:spPr>
          <a:xfrm rot="10800000">
            <a:off x="0" y="6230938"/>
            <a:ext cx="7700963" cy="1587"/>
          </a:xfrm>
          <a:prstGeom prst="line">
            <a:avLst/>
          </a:prstGeom>
          <a:ln w="12700" cap="flat" cmpd="sng" algn="ctr">
            <a:solidFill>
              <a:srgbClr val="C864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7" descr="tigclogo300-2.gif"/>
          <p:cNvPicPr>
            <a:picLocks noChangeAspect="1"/>
          </p:cNvPicPr>
          <p:nvPr/>
        </p:nvPicPr>
        <p:blipFill>
          <a:blip r:embed="rId4" cstate="print"/>
          <a:srcRect/>
          <a:stretch>
            <a:fillRect/>
          </a:stretch>
        </p:blipFill>
        <p:spPr bwMode="auto">
          <a:xfrm>
            <a:off x="7896225" y="5859463"/>
            <a:ext cx="790575" cy="747712"/>
          </a:xfrm>
          <a:prstGeom prst="rect">
            <a:avLst/>
          </a:prstGeom>
          <a:noFill/>
          <a:ln w="9525">
            <a:noFill/>
            <a:miter lim="800000"/>
            <a:headEnd/>
            <a:tailEnd/>
          </a:ln>
        </p:spPr>
      </p:pic>
      <p:sp>
        <p:nvSpPr>
          <p:cNvPr id="11"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sz="1000" dirty="0" smtClean="0">
                <a:latin typeface="Arial" pitchFamily="34" charset="0"/>
                <a:cs typeface="Arial" pitchFamily="34" charset="0"/>
              </a:rPr>
              <a:t>© 2011 - TIGC</a:t>
            </a:r>
            <a:endParaRPr lang="en-US" sz="100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949601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1_ccs_powerpoint">
  <a:themeElements>
    <a:clrScheme name="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TIGC">
      <a:dk1>
        <a:sysClr val="windowText" lastClr="000000"/>
      </a:dk1>
      <a:lt1>
        <a:sysClr val="window" lastClr="FFFFFF"/>
      </a:lt1>
      <a:dk2>
        <a:srgbClr val="1C0C78"/>
      </a:dk2>
      <a:lt2>
        <a:srgbClr val="414141"/>
      </a:lt2>
      <a:accent1>
        <a:srgbClr val="000000"/>
      </a:accent1>
      <a:accent2>
        <a:srgbClr val="FFFFFF"/>
      </a:accent2>
      <a:accent3>
        <a:srgbClr val="1C0C78"/>
      </a:accent3>
      <a:accent4>
        <a:srgbClr val="414141"/>
      </a:accent4>
      <a:accent5>
        <a:srgbClr val="C86400"/>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cs_powerpoint">
  <a:themeElements>
    <a:clrScheme name="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ell  ACS">
  <a:themeElements>
    <a:clrScheme name="Bell  ACS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Bell  AC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ll  ACS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2614</Words>
  <Application>Microsoft Office PowerPoint</Application>
  <PresentationFormat>On-screen Show (4:3)</PresentationFormat>
  <Paragraphs>269</Paragraphs>
  <Slides>31</Slides>
  <Notes>11</Notes>
  <HiddenSlides>1</HiddenSlides>
  <MMClips>0</MMClips>
  <ScaleCrop>false</ScaleCrop>
  <HeadingPairs>
    <vt:vector size="4" baseType="variant">
      <vt:variant>
        <vt:lpstr>Theme</vt:lpstr>
      </vt:variant>
      <vt:variant>
        <vt:i4>4</vt:i4>
      </vt:variant>
      <vt:variant>
        <vt:lpstr>Slide Titles</vt:lpstr>
      </vt:variant>
      <vt:variant>
        <vt:i4>31</vt:i4>
      </vt:variant>
    </vt:vector>
  </HeadingPairs>
  <TitlesOfParts>
    <vt:vector size="35" baseType="lpstr">
      <vt:lpstr>1_ccs_powerpoint</vt:lpstr>
      <vt:lpstr>1_Office Theme</vt:lpstr>
      <vt:lpstr>ccs_powerpoint</vt:lpstr>
      <vt:lpstr>Bell  ACS</vt:lpstr>
      <vt:lpstr>Antiplatelet Therapy for the Primary Prevention of Vascular Events      </vt:lpstr>
      <vt:lpstr>Objectives</vt:lpstr>
      <vt:lpstr>Alex</vt:lpstr>
      <vt:lpstr>Polling question</vt:lpstr>
      <vt:lpstr>Primary prevention What else do you want to know? </vt:lpstr>
      <vt:lpstr>PowerPoint Presentation</vt:lpstr>
      <vt:lpstr>PowerPoint Presentation</vt:lpstr>
      <vt:lpstr>Serious vascular events in ATTC primary                       prevention trials</vt:lpstr>
      <vt:lpstr>PowerPoint Presentation</vt:lpstr>
      <vt:lpstr>Polling question</vt:lpstr>
      <vt:lpstr>PowerPoint Presentation</vt:lpstr>
      <vt:lpstr>Primary Prevention What about bleeding?  Net Clinical Benefit</vt:lpstr>
      <vt:lpstr>Primary prevention  Demographic subgroups </vt:lpstr>
      <vt:lpstr>Is it Alex or Alexis? Primary prevention</vt:lpstr>
      <vt:lpstr>Primary prevention risk reduction                                       of serious vascular events Risk factor sub-groups </vt:lpstr>
      <vt:lpstr>PowerPoint Presentation</vt:lpstr>
      <vt:lpstr>Primary prevention risk reduction                                       of serious vascular events  10-year risk sub-groups </vt:lpstr>
      <vt:lpstr>PowerPoint Presentation</vt:lpstr>
      <vt:lpstr>PRIMARY PREVENTION IN HIGH-RISK PATIENTS</vt:lpstr>
      <vt:lpstr>Ongoing trials</vt:lpstr>
      <vt:lpstr>PowerPoint Presentation</vt:lpstr>
      <vt:lpstr>CHARISMA  Treatment effect by inclusion criteria</vt:lpstr>
      <vt:lpstr>Antiplatelet Therapy for the Primary Prevention of Vascular Events      </vt:lpstr>
      <vt:lpstr>Antiplatelet Therapy for the Primary Prevention                            of Vascular Events</vt:lpstr>
      <vt:lpstr>Primary prevention of vascular events</vt:lpstr>
      <vt:lpstr>Alex</vt:lpstr>
      <vt:lpstr>Alex</vt:lpstr>
      <vt:lpstr>“What if”</vt:lpstr>
      <vt:lpstr>“What if”</vt:lpstr>
      <vt:lpstr>Primary Prevention of Vascular Events</vt:lpstr>
      <vt:lpstr>PowerPoint Presentation</vt:lpstr>
    </vt:vector>
  </TitlesOfParts>
  <Company>Sheeri Bell Holdings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Antiplatelet Therapy for the Primary Prevention of Vascular Events</dc:title>
  <dc:creator>Alan Bell</dc:creator>
  <cp:lastModifiedBy>Kaytlin Mullen</cp:lastModifiedBy>
  <cp:revision>29</cp:revision>
  <dcterms:created xsi:type="dcterms:W3CDTF">2011-05-28T19:29:52Z</dcterms:created>
  <dcterms:modified xsi:type="dcterms:W3CDTF">2014-05-05T17:36:11Z</dcterms:modified>
</cp:coreProperties>
</file>