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xls" ContentType="application/vnd.ms-excel"/>
  <Default Extension="png" ContentType="image/png"/>
  <Default Extension="wmf" ContentType="image/x-wm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3.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4.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5.xml" ContentType="application/vnd.openxmlformats-officedocument.presentationml.tags+xml"/>
  <Override PartName="/ppt/notesSlides/notesSlide18.xml" ContentType="application/vnd.openxmlformats-officedocument.presentationml.notesSlide+xml"/>
  <Override PartName="/ppt/tags/tag6.xml" ContentType="application/vnd.openxmlformats-officedocument.presentationml.tags+xml"/>
  <Override PartName="/ppt/notesSlides/notesSlide19.xml" ContentType="application/vnd.openxmlformats-officedocument.presentationml.notesSlide+xml"/>
  <Override PartName="/ppt/tags/tag7.xml" ContentType="application/vnd.openxmlformats-officedocument.presentationml.tags+xml"/>
  <Override PartName="/ppt/notesSlides/notesSlide2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8.xml" ContentType="application/vnd.openxmlformats-officedocument.presentationml.tags+xml"/>
  <Override PartName="/ppt/notesSlides/notesSlide28.xml" ContentType="application/vnd.openxmlformats-officedocument.presentationml.notesSlide+xml"/>
  <Override PartName="/ppt/tags/tag9.xml" ContentType="application/vnd.openxmlformats-officedocument.presentationml.tags+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3"/>
    <p:sldMasterId id="2147483651" r:id="rId4"/>
  </p:sldMasterIdLst>
  <p:notesMasterIdLst>
    <p:notesMasterId r:id="rId134"/>
  </p:notesMasterIdLst>
  <p:handoutMasterIdLst>
    <p:handoutMasterId r:id="rId135"/>
  </p:handoutMasterIdLst>
  <p:sldIdLst>
    <p:sldId id="617" r:id="rId5"/>
    <p:sldId id="327" r:id="rId6"/>
    <p:sldId id="474" r:id="rId7"/>
    <p:sldId id="475" r:id="rId8"/>
    <p:sldId id="476" r:id="rId9"/>
    <p:sldId id="478" r:id="rId10"/>
    <p:sldId id="481" r:id="rId11"/>
    <p:sldId id="519" r:id="rId12"/>
    <p:sldId id="521" r:id="rId13"/>
    <p:sldId id="522" r:id="rId14"/>
    <p:sldId id="523" r:id="rId15"/>
    <p:sldId id="524" r:id="rId16"/>
    <p:sldId id="525" r:id="rId17"/>
    <p:sldId id="527" r:id="rId18"/>
    <p:sldId id="528" r:id="rId19"/>
    <p:sldId id="529" r:id="rId20"/>
    <p:sldId id="530" r:id="rId21"/>
    <p:sldId id="531" r:id="rId22"/>
    <p:sldId id="532" r:id="rId23"/>
    <p:sldId id="533" r:id="rId24"/>
    <p:sldId id="534" r:id="rId25"/>
    <p:sldId id="536" r:id="rId26"/>
    <p:sldId id="537" r:id="rId27"/>
    <p:sldId id="538" r:id="rId28"/>
    <p:sldId id="539" r:id="rId29"/>
    <p:sldId id="540" r:id="rId30"/>
    <p:sldId id="541" r:id="rId31"/>
    <p:sldId id="542" r:id="rId32"/>
    <p:sldId id="543" r:id="rId33"/>
    <p:sldId id="544" r:id="rId34"/>
    <p:sldId id="545" r:id="rId35"/>
    <p:sldId id="546" r:id="rId36"/>
    <p:sldId id="547" r:id="rId37"/>
    <p:sldId id="548" r:id="rId38"/>
    <p:sldId id="549" r:id="rId39"/>
    <p:sldId id="550" r:id="rId40"/>
    <p:sldId id="551" r:id="rId41"/>
    <p:sldId id="552" r:id="rId42"/>
    <p:sldId id="553" r:id="rId43"/>
    <p:sldId id="613" r:id="rId44"/>
    <p:sldId id="555" r:id="rId45"/>
    <p:sldId id="556" r:id="rId46"/>
    <p:sldId id="557" r:id="rId47"/>
    <p:sldId id="558" r:id="rId48"/>
    <p:sldId id="559" r:id="rId49"/>
    <p:sldId id="560" r:id="rId50"/>
    <p:sldId id="561" r:id="rId51"/>
    <p:sldId id="562" r:id="rId52"/>
    <p:sldId id="563" r:id="rId53"/>
    <p:sldId id="564" r:id="rId54"/>
    <p:sldId id="565" r:id="rId55"/>
    <p:sldId id="566" r:id="rId56"/>
    <p:sldId id="567" r:id="rId57"/>
    <p:sldId id="615" r:id="rId58"/>
    <p:sldId id="501" r:id="rId59"/>
    <p:sldId id="502" r:id="rId60"/>
    <p:sldId id="503" r:id="rId61"/>
    <p:sldId id="504" r:id="rId62"/>
    <p:sldId id="505" r:id="rId63"/>
    <p:sldId id="506" r:id="rId64"/>
    <p:sldId id="507" r:id="rId65"/>
    <p:sldId id="508" r:id="rId66"/>
    <p:sldId id="509" r:id="rId67"/>
    <p:sldId id="510" r:id="rId68"/>
    <p:sldId id="511" r:id="rId69"/>
    <p:sldId id="512" r:id="rId70"/>
    <p:sldId id="513" r:id="rId71"/>
    <p:sldId id="514" r:id="rId72"/>
    <p:sldId id="515" r:id="rId73"/>
    <p:sldId id="584" r:id="rId74"/>
    <p:sldId id="586" r:id="rId75"/>
    <p:sldId id="587" r:id="rId76"/>
    <p:sldId id="588" r:id="rId77"/>
    <p:sldId id="589" r:id="rId78"/>
    <p:sldId id="590" r:id="rId79"/>
    <p:sldId id="591" r:id="rId80"/>
    <p:sldId id="592" r:id="rId81"/>
    <p:sldId id="593" r:id="rId82"/>
    <p:sldId id="594" r:id="rId83"/>
    <p:sldId id="595" r:id="rId84"/>
    <p:sldId id="596" r:id="rId85"/>
    <p:sldId id="597" r:id="rId86"/>
    <p:sldId id="598" r:id="rId87"/>
    <p:sldId id="599" r:id="rId88"/>
    <p:sldId id="600" r:id="rId89"/>
    <p:sldId id="601" r:id="rId90"/>
    <p:sldId id="602" r:id="rId91"/>
    <p:sldId id="603" r:id="rId92"/>
    <p:sldId id="604" r:id="rId93"/>
    <p:sldId id="605" r:id="rId94"/>
    <p:sldId id="606" r:id="rId95"/>
    <p:sldId id="607" r:id="rId96"/>
    <p:sldId id="608" r:id="rId97"/>
    <p:sldId id="609" r:id="rId98"/>
    <p:sldId id="610" r:id="rId99"/>
    <p:sldId id="611" r:id="rId100"/>
    <p:sldId id="612" r:id="rId101"/>
    <p:sldId id="569" r:id="rId102"/>
    <p:sldId id="570" r:id="rId103"/>
    <p:sldId id="571" r:id="rId104"/>
    <p:sldId id="572" r:id="rId105"/>
    <p:sldId id="573" r:id="rId106"/>
    <p:sldId id="574" r:id="rId107"/>
    <p:sldId id="575" r:id="rId108"/>
    <p:sldId id="576" r:id="rId109"/>
    <p:sldId id="577" r:id="rId110"/>
    <p:sldId id="578" r:id="rId111"/>
    <p:sldId id="579" r:id="rId112"/>
    <p:sldId id="580" r:id="rId113"/>
    <p:sldId id="581" r:id="rId114"/>
    <p:sldId id="582" r:id="rId115"/>
    <p:sldId id="583" r:id="rId116"/>
    <p:sldId id="384" r:id="rId117"/>
    <p:sldId id="517" r:id="rId118"/>
    <p:sldId id="568" r:id="rId119"/>
    <p:sldId id="385" r:id="rId120"/>
    <p:sldId id="386" r:id="rId121"/>
    <p:sldId id="387" r:id="rId122"/>
    <p:sldId id="388" r:id="rId123"/>
    <p:sldId id="389" r:id="rId124"/>
    <p:sldId id="390" r:id="rId125"/>
    <p:sldId id="391" r:id="rId126"/>
    <p:sldId id="398" r:id="rId127"/>
    <p:sldId id="399" r:id="rId128"/>
    <p:sldId id="392" r:id="rId129"/>
    <p:sldId id="393" r:id="rId130"/>
    <p:sldId id="395" r:id="rId131"/>
    <p:sldId id="396" r:id="rId132"/>
    <p:sldId id="397" r:id="rId133"/>
  </p:sldIdLst>
  <p:sldSz cx="9144000" cy="6858000" type="screen4x3"/>
  <p:notesSz cx="6858000" cy="9296400"/>
  <p:custDataLst>
    <p:tags r:id="rId136"/>
  </p:custDataLst>
  <p:defaultTextStyle>
    <a:defPPr>
      <a:defRPr lang="en-US"/>
    </a:defPPr>
    <a:lvl1pPr algn="l" rtl="0" eaLnBrk="0" fontAlgn="base" hangingPunct="0">
      <a:spcBef>
        <a:spcPct val="0"/>
      </a:spcBef>
      <a:spcAft>
        <a:spcPct val="0"/>
      </a:spcAft>
      <a:defRPr kern="1200">
        <a:solidFill>
          <a:schemeClr val="tx1"/>
        </a:solidFill>
        <a:latin typeface="Arial" pitchFamily="4" charset="0"/>
        <a:ea typeface="MS PGothic" pitchFamily="34" charset="-128"/>
        <a:cs typeface="MS PGothic" pitchFamily="34" charset="-128"/>
      </a:defRPr>
    </a:lvl1pPr>
    <a:lvl2pPr marL="457200" algn="l" rtl="0" eaLnBrk="0" fontAlgn="base" hangingPunct="0">
      <a:spcBef>
        <a:spcPct val="0"/>
      </a:spcBef>
      <a:spcAft>
        <a:spcPct val="0"/>
      </a:spcAft>
      <a:defRPr kern="1200">
        <a:solidFill>
          <a:schemeClr val="tx1"/>
        </a:solidFill>
        <a:latin typeface="Arial" pitchFamily="4" charset="0"/>
        <a:ea typeface="MS PGothic" pitchFamily="34" charset="-128"/>
        <a:cs typeface="MS PGothic" pitchFamily="34" charset="-128"/>
      </a:defRPr>
    </a:lvl2pPr>
    <a:lvl3pPr marL="914400" algn="l" rtl="0" eaLnBrk="0" fontAlgn="base" hangingPunct="0">
      <a:spcBef>
        <a:spcPct val="0"/>
      </a:spcBef>
      <a:spcAft>
        <a:spcPct val="0"/>
      </a:spcAft>
      <a:defRPr kern="1200">
        <a:solidFill>
          <a:schemeClr val="tx1"/>
        </a:solidFill>
        <a:latin typeface="Arial" pitchFamily="4" charset="0"/>
        <a:ea typeface="MS PGothic" pitchFamily="34" charset="-128"/>
        <a:cs typeface="MS PGothic" pitchFamily="34" charset="-128"/>
      </a:defRPr>
    </a:lvl3pPr>
    <a:lvl4pPr marL="1371600" algn="l" rtl="0" eaLnBrk="0" fontAlgn="base" hangingPunct="0">
      <a:spcBef>
        <a:spcPct val="0"/>
      </a:spcBef>
      <a:spcAft>
        <a:spcPct val="0"/>
      </a:spcAft>
      <a:defRPr kern="1200">
        <a:solidFill>
          <a:schemeClr val="tx1"/>
        </a:solidFill>
        <a:latin typeface="Arial" pitchFamily="4" charset="0"/>
        <a:ea typeface="MS PGothic" pitchFamily="34" charset="-128"/>
        <a:cs typeface="MS PGothic" pitchFamily="34" charset="-128"/>
      </a:defRPr>
    </a:lvl4pPr>
    <a:lvl5pPr marL="1828800" algn="l" rtl="0" eaLnBrk="0" fontAlgn="base" hangingPunct="0">
      <a:spcBef>
        <a:spcPct val="0"/>
      </a:spcBef>
      <a:spcAft>
        <a:spcPct val="0"/>
      </a:spcAft>
      <a:defRPr kern="1200">
        <a:solidFill>
          <a:schemeClr val="tx1"/>
        </a:solidFill>
        <a:latin typeface="Arial" pitchFamily="4" charset="0"/>
        <a:ea typeface="MS PGothic" pitchFamily="34" charset="-128"/>
        <a:cs typeface="MS PGothic" pitchFamily="34" charset="-128"/>
      </a:defRPr>
    </a:lvl5pPr>
    <a:lvl6pPr marL="2286000" algn="l" defTabSz="457200" rtl="0" eaLnBrk="1" latinLnBrk="0" hangingPunct="1">
      <a:defRPr kern="1200">
        <a:solidFill>
          <a:schemeClr val="tx1"/>
        </a:solidFill>
        <a:latin typeface="Arial" pitchFamily="4" charset="0"/>
        <a:ea typeface="MS PGothic" pitchFamily="34" charset="-128"/>
        <a:cs typeface="MS PGothic" pitchFamily="34" charset="-128"/>
      </a:defRPr>
    </a:lvl6pPr>
    <a:lvl7pPr marL="2743200" algn="l" defTabSz="457200" rtl="0" eaLnBrk="1" latinLnBrk="0" hangingPunct="1">
      <a:defRPr kern="1200">
        <a:solidFill>
          <a:schemeClr val="tx1"/>
        </a:solidFill>
        <a:latin typeface="Arial" pitchFamily="4" charset="0"/>
        <a:ea typeface="MS PGothic" pitchFamily="34" charset="-128"/>
        <a:cs typeface="MS PGothic" pitchFamily="34" charset="-128"/>
      </a:defRPr>
    </a:lvl7pPr>
    <a:lvl8pPr marL="3200400" algn="l" defTabSz="457200" rtl="0" eaLnBrk="1" latinLnBrk="0" hangingPunct="1">
      <a:defRPr kern="1200">
        <a:solidFill>
          <a:schemeClr val="tx1"/>
        </a:solidFill>
        <a:latin typeface="Arial" pitchFamily="4" charset="0"/>
        <a:ea typeface="MS PGothic" pitchFamily="34" charset="-128"/>
        <a:cs typeface="MS PGothic" pitchFamily="34" charset="-128"/>
      </a:defRPr>
    </a:lvl8pPr>
    <a:lvl9pPr marL="3657600" algn="l" defTabSz="457200" rtl="0" eaLnBrk="1" latinLnBrk="0" hangingPunct="1">
      <a:defRPr kern="1200">
        <a:solidFill>
          <a:schemeClr val="tx1"/>
        </a:solidFill>
        <a:latin typeface="Arial" pitchFamily="4" charset="0"/>
        <a:ea typeface="MS PGothic" pitchFamily="34" charset="-128"/>
        <a:cs typeface="MS PGothic" pitchFamily="34"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6799C7"/>
    <a:srgbClr val="679AC5"/>
    <a:srgbClr val="67A0C8"/>
    <a:srgbClr val="6FA0C8"/>
    <a:srgbClr val="699CC8"/>
    <a:srgbClr val="6996C8"/>
    <a:srgbClr val="699AC8"/>
    <a:srgbClr val="699A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1348" autoAdjust="0"/>
    <p:restoredTop sz="94629" autoAdjust="0"/>
  </p:normalViewPr>
  <p:slideViewPr>
    <p:cSldViewPr>
      <p:cViewPr varScale="1">
        <p:scale>
          <a:sx n="131" d="100"/>
          <a:sy n="131" d="100"/>
        </p:scale>
        <p:origin x="616"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0" d="100"/>
        <a:sy n="150" d="100"/>
      </p:scale>
      <p:origin x="0" y="0"/>
    </p:cViewPr>
  </p:sorterViewPr>
  <p:gridSpacing cx="76200" cy="76200"/>
</p:viewPr>
</file>

<file path=ppt/_rels/presentation.xml.rels><?xml version="1.0" encoding="UTF-8" standalone="yes"?>
<Relationships xmlns="http://schemas.openxmlformats.org/package/2006/relationships"><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60" Type="http://schemas.openxmlformats.org/officeDocument/2006/relationships/slide" Target="slides/slide56.xml"/><Relationship Id="rId61" Type="http://schemas.openxmlformats.org/officeDocument/2006/relationships/slide" Target="slides/slide57.xml"/><Relationship Id="rId62" Type="http://schemas.openxmlformats.org/officeDocument/2006/relationships/slide" Target="slides/slide58.xml"/><Relationship Id="rId63" Type="http://schemas.openxmlformats.org/officeDocument/2006/relationships/slide" Target="slides/slide59.xml"/><Relationship Id="rId64" Type="http://schemas.openxmlformats.org/officeDocument/2006/relationships/slide" Target="slides/slide60.xml"/><Relationship Id="rId65" Type="http://schemas.openxmlformats.org/officeDocument/2006/relationships/slide" Target="slides/slide61.xml"/><Relationship Id="rId66" Type="http://schemas.openxmlformats.org/officeDocument/2006/relationships/slide" Target="slides/slide62.xml"/><Relationship Id="rId67" Type="http://schemas.openxmlformats.org/officeDocument/2006/relationships/slide" Target="slides/slide63.xml"/><Relationship Id="rId68" Type="http://schemas.openxmlformats.org/officeDocument/2006/relationships/slide" Target="slides/slide64.xml"/><Relationship Id="rId69" Type="http://schemas.openxmlformats.org/officeDocument/2006/relationships/slide" Target="slides/slide65.xml"/><Relationship Id="rId120" Type="http://schemas.openxmlformats.org/officeDocument/2006/relationships/slide" Target="slides/slide116.xml"/><Relationship Id="rId121" Type="http://schemas.openxmlformats.org/officeDocument/2006/relationships/slide" Target="slides/slide117.xml"/><Relationship Id="rId122" Type="http://schemas.openxmlformats.org/officeDocument/2006/relationships/slide" Target="slides/slide118.xml"/><Relationship Id="rId123" Type="http://schemas.openxmlformats.org/officeDocument/2006/relationships/slide" Target="slides/slide119.xml"/><Relationship Id="rId124" Type="http://schemas.openxmlformats.org/officeDocument/2006/relationships/slide" Target="slides/slide120.xml"/><Relationship Id="rId125" Type="http://schemas.openxmlformats.org/officeDocument/2006/relationships/slide" Target="slides/slide121.xml"/><Relationship Id="rId126" Type="http://schemas.openxmlformats.org/officeDocument/2006/relationships/slide" Target="slides/slide122.xml"/><Relationship Id="rId127" Type="http://schemas.openxmlformats.org/officeDocument/2006/relationships/slide" Target="slides/slide123.xml"/><Relationship Id="rId128" Type="http://schemas.openxmlformats.org/officeDocument/2006/relationships/slide" Target="slides/slide124.xml"/><Relationship Id="rId129" Type="http://schemas.openxmlformats.org/officeDocument/2006/relationships/slide" Target="slides/slide125.xml"/><Relationship Id="rId40" Type="http://schemas.openxmlformats.org/officeDocument/2006/relationships/slide" Target="slides/slide36.xml"/><Relationship Id="rId41" Type="http://schemas.openxmlformats.org/officeDocument/2006/relationships/slide" Target="slides/slide37.xml"/><Relationship Id="rId42" Type="http://schemas.openxmlformats.org/officeDocument/2006/relationships/slide" Target="slides/slide38.xml"/><Relationship Id="rId90" Type="http://schemas.openxmlformats.org/officeDocument/2006/relationships/slide" Target="slides/slide86.xml"/><Relationship Id="rId91" Type="http://schemas.openxmlformats.org/officeDocument/2006/relationships/slide" Target="slides/slide87.xml"/><Relationship Id="rId92" Type="http://schemas.openxmlformats.org/officeDocument/2006/relationships/slide" Target="slides/slide88.xml"/><Relationship Id="rId93" Type="http://schemas.openxmlformats.org/officeDocument/2006/relationships/slide" Target="slides/slide89.xml"/><Relationship Id="rId94" Type="http://schemas.openxmlformats.org/officeDocument/2006/relationships/slide" Target="slides/slide90.xml"/><Relationship Id="rId95" Type="http://schemas.openxmlformats.org/officeDocument/2006/relationships/slide" Target="slides/slide91.xml"/><Relationship Id="rId96" Type="http://schemas.openxmlformats.org/officeDocument/2006/relationships/slide" Target="slides/slide92.xml"/><Relationship Id="rId101" Type="http://schemas.openxmlformats.org/officeDocument/2006/relationships/slide" Target="slides/slide97.xml"/><Relationship Id="rId102" Type="http://schemas.openxmlformats.org/officeDocument/2006/relationships/slide" Target="slides/slide98.xml"/><Relationship Id="rId103" Type="http://schemas.openxmlformats.org/officeDocument/2006/relationships/slide" Target="slides/slide99.xml"/><Relationship Id="rId104" Type="http://schemas.openxmlformats.org/officeDocument/2006/relationships/slide" Target="slides/slide100.xml"/><Relationship Id="rId105" Type="http://schemas.openxmlformats.org/officeDocument/2006/relationships/slide" Target="slides/slide101.xml"/><Relationship Id="rId106" Type="http://schemas.openxmlformats.org/officeDocument/2006/relationships/slide" Target="slides/slide102.xml"/><Relationship Id="rId107" Type="http://schemas.openxmlformats.org/officeDocument/2006/relationships/slide" Target="slides/slide103.xml"/><Relationship Id="rId108" Type="http://schemas.openxmlformats.org/officeDocument/2006/relationships/slide" Target="slides/slide104.xml"/><Relationship Id="rId109" Type="http://schemas.openxmlformats.org/officeDocument/2006/relationships/slide" Target="slides/slide105.xml"/><Relationship Id="rId97" Type="http://schemas.openxmlformats.org/officeDocument/2006/relationships/slide" Target="slides/slide93.xml"/><Relationship Id="rId98" Type="http://schemas.openxmlformats.org/officeDocument/2006/relationships/slide" Target="slides/slide94.xml"/><Relationship Id="rId99" Type="http://schemas.openxmlformats.org/officeDocument/2006/relationships/slide" Target="slides/slide95.xml"/><Relationship Id="rId43" Type="http://schemas.openxmlformats.org/officeDocument/2006/relationships/slide" Target="slides/slide39.xml"/><Relationship Id="rId44" Type="http://schemas.openxmlformats.org/officeDocument/2006/relationships/slide" Target="slides/slide40.xml"/><Relationship Id="rId45" Type="http://schemas.openxmlformats.org/officeDocument/2006/relationships/slide" Target="slides/slide41.xml"/><Relationship Id="rId46" Type="http://schemas.openxmlformats.org/officeDocument/2006/relationships/slide" Target="slides/slide42.xml"/><Relationship Id="rId47" Type="http://schemas.openxmlformats.org/officeDocument/2006/relationships/slide" Target="slides/slide43.xml"/><Relationship Id="rId48" Type="http://schemas.openxmlformats.org/officeDocument/2006/relationships/slide" Target="slides/slide44.xml"/><Relationship Id="rId49" Type="http://schemas.openxmlformats.org/officeDocument/2006/relationships/slide" Target="slides/slide45.xml"/><Relationship Id="rId100" Type="http://schemas.openxmlformats.org/officeDocument/2006/relationships/slide" Target="slides/slide96.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70" Type="http://schemas.openxmlformats.org/officeDocument/2006/relationships/slide" Target="slides/slide66.xml"/><Relationship Id="rId71" Type="http://schemas.openxmlformats.org/officeDocument/2006/relationships/slide" Target="slides/slide67.xml"/><Relationship Id="rId72" Type="http://schemas.openxmlformats.org/officeDocument/2006/relationships/slide" Target="slides/slide68.xml"/><Relationship Id="rId73" Type="http://schemas.openxmlformats.org/officeDocument/2006/relationships/slide" Target="slides/slide69.xml"/><Relationship Id="rId74" Type="http://schemas.openxmlformats.org/officeDocument/2006/relationships/slide" Target="slides/slide70.xml"/><Relationship Id="rId75" Type="http://schemas.openxmlformats.org/officeDocument/2006/relationships/slide" Target="slides/slide71.xml"/><Relationship Id="rId76" Type="http://schemas.openxmlformats.org/officeDocument/2006/relationships/slide" Target="slides/slide72.xml"/><Relationship Id="rId77" Type="http://schemas.openxmlformats.org/officeDocument/2006/relationships/slide" Target="slides/slide73.xml"/><Relationship Id="rId78" Type="http://schemas.openxmlformats.org/officeDocument/2006/relationships/slide" Target="slides/slide74.xml"/><Relationship Id="rId79" Type="http://schemas.openxmlformats.org/officeDocument/2006/relationships/slide" Target="slides/slide75.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130" Type="http://schemas.openxmlformats.org/officeDocument/2006/relationships/slide" Target="slides/slide126.xml"/><Relationship Id="rId131" Type="http://schemas.openxmlformats.org/officeDocument/2006/relationships/slide" Target="slides/slide127.xml"/><Relationship Id="rId132" Type="http://schemas.openxmlformats.org/officeDocument/2006/relationships/slide" Target="slides/slide128.xml"/><Relationship Id="rId133" Type="http://schemas.openxmlformats.org/officeDocument/2006/relationships/slide" Target="slides/slide129.xml"/><Relationship Id="rId134" Type="http://schemas.openxmlformats.org/officeDocument/2006/relationships/notesMaster" Target="notesMasters/notesMaster1.xml"/><Relationship Id="rId135" Type="http://schemas.openxmlformats.org/officeDocument/2006/relationships/handoutMaster" Target="handoutMasters/handoutMaster1.xml"/><Relationship Id="rId136" Type="http://schemas.openxmlformats.org/officeDocument/2006/relationships/tags" Target="tags/tag1.xml"/><Relationship Id="rId137" Type="http://schemas.openxmlformats.org/officeDocument/2006/relationships/presProps" Target="presProps.xml"/><Relationship Id="rId138" Type="http://schemas.openxmlformats.org/officeDocument/2006/relationships/viewProps" Target="viewProps.xml"/><Relationship Id="rId139" Type="http://schemas.openxmlformats.org/officeDocument/2006/relationships/theme" Target="theme/theme1.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slideMaster" Target="slideMasters/slideMaster1.xml"/><Relationship Id="rId4" Type="http://schemas.openxmlformats.org/officeDocument/2006/relationships/slideMaster" Target="slideMasters/slideMaster2.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50" Type="http://schemas.openxmlformats.org/officeDocument/2006/relationships/slide" Target="slides/slide46.xml"/><Relationship Id="rId51" Type="http://schemas.openxmlformats.org/officeDocument/2006/relationships/slide" Target="slides/slide47.xml"/><Relationship Id="rId52" Type="http://schemas.openxmlformats.org/officeDocument/2006/relationships/slide" Target="slides/slide48.xml"/><Relationship Id="rId53" Type="http://schemas.openxmlformats.org/officeDocument/2006/relationships/slide" Target="slides/slide49.xml"/><Relationship Id="rId54" Type="http://schemas.openxmlformats.org/officeDocument/2006/relationships/slide" Target="slides/slide50.xml"/><Relationship Id="rId55" Type="http://schemas.openxmlformats.org/officeDocument/2006/relationships/slide" Target="slides/slide51.xml"/><Relationship Id="rId56" Type="http://schemas.openxmlformats.org/officeDocument/2006/relationships/slide" Target="slides/slide52.xml"/><Relationship Id="rId57" Type="http://schemas.openxmlformats.org/officeDocument/2006/relationships/slide" Target="slides/slide53.xml"/><Relationship Id="rId58" Type="http://schemas.openxmlformats.org/officeDocument/2006/relationships/slide" Target="slides/slide54.xml"/><Relationship Id="rId59" Type="http://schemas.openxmlformats.org/officeDocument/2006/relationships/slide" Target="slides/slide55.xml"/><Relationship Id="rId110" Type="http://schemas.openxmlformats.org/officeDocument/2006/relationships/slide" Target="slides/slide106.xml"/><Relationship Id="rId111" Type="http://schemas.openxmlformats.org/officeDocument/2006/relationships/slide" Target="slides/slide107.xml"/><Relationship Id="rId112" Type="http://schemas.openxmlformats.org/officeDocument/2006/relationships/slide" Target="slides/slide108.xml"/><Relationship Id="rId113" Type="http://schemas.openxmlformats.org/officeDocument/2006/relationships/slide" Target="slides/slide109.xml"/><Relationship Id="rId114" Type="http://schemas.openxmlformats.org/officeDocument/2006/relationships/slide" Target="slides/slide110.xml"/><Relationship Id="rId115" Type="http://schemas.openxmlformats.org/officeDocument/2006/relationships/slide" Target="slides/slide111.xml"/><Relationship Id="rId116" Type="http://schemas.openxmlformats.org/officeDocument/2006/relationships/slide" Target="slides/slide112.xml"/><Relationship Id="rId117" Type="http://schemas.openxmlformats.org/officeDocument/2006/relationships/slide" Target="slides/slide113.xml"/><Relationship Id="rId118" Type="http://schemas.openxmlformats.org/officeDocument/2006/relationships/slide" Target="slides/slide114.xml"/><Relationship Id="rId119" Type="http://schemas.openxmlformats.org/officeDocument/2006/relationships/slide" Target="slides/slide115.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slide" Target="slides/slide35.xml"/><Relationship Id="rId80" Type="http://schemas.openxmlformats.org/officeDocument/2006/relationships/slide" Target="slides/slide76.xml"/><Relationship Id="rId81" Type="http://schemas.openxmlformats.org/officeDocument/2006/relationships/slide" Target="slides/slide77.xml"/><Relationship Id="rId82" Type="http://schemas.openxmlformats.org/officeDocument/2006/relationships/slide" Target="slides/slide78.xml"/><Relationship Id="rId83" Type="http://schemas.openxmlformats.org/officeDocument/2006/relationships/slide" Target="slides/slide79.xml"/><Relationship Id="rId84" Type="http://schemas.openxmlformats.org/officeDocument/2006/relationships/slide" Target="slides/slide80.xml"/><Relationship Id="rId85" Type="http://schemas.openxmlformats.org/officeDocument/2006/relationships/slide" Target="slides/slide81.xml"/><Relationship Id="rId86" Type="http://schemas.openxmlformats.org/officeDocument/2006/relationships/slide" Target="slides/slide82.xml"/><Relationship Id="rId87" Type="http://schemas.openxmlformats.org/officeDocument/2006/relationships/slide" Target="slides/slide83.xml"/><Relationship Id="rId88" Type="http://schemas.openxmlformats.org/officeDocument/2006/relationships/slide" Target="slides/slide84.xml"/><Relationship Id="rId89" Type="http://schemas.openxmlformats.org/officeDocument/2006/relationships/slide" Target="slides/slide85.xml"/><Relationship Id="rId14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194A1DF-8B15-4F1D-B706-1B4B8859A592}" type="doc">
      <dgm:prSet loTypeId="urn:microsoft.com/office/officeart/2005/8/layout/hierarchy2" loCatId="hierarchy" qsTypeId="urn:microsoft.com/office/officeart/2005/8/quickstyle/simple5" qsCatId="simple" csTypeId="urn:microsoft.com/office/officeart/2005/8/colors/accent5_2" csCatId="accent5" phldr="1"/>
      <dgm:spPr/>
      <dgm:t>
        <a:bodyPr/>
        <a:lstStyle/>
        <a:p>
          <a:endParaRPr lang="en-US"/>
        </a:p>
      </dgm:t>
    </dgm:pt>
    <dgm:pt modelId="{290993EA-4D6E-4F18-9594-A1F3223B2777}">
      <dgm:prSet phldrT="[Text]" custT="1"/>
      <dgm:spPr>
        <a:ln>
          <a:solidFill>
            <a:schemeClr val="tx1"/>
          </a:solidFill>
        </a:ln>
      </dgm:spPr>
      <dgm:t>
        <a:bodyPr/>
        <a:lstStyle/>
        <a:p>
          <a:r>
            <a:rPr lang="en-US" sz="2200" b="1" i="0" baseline="0" dirty="0" smtClean="0">
              <a:solidFill>
                <a:schemeClr val="tx1"/>
              </a:solidFill>
            </a:rPr>
            <a:t>OAC</a:t>
          </a:r>
        </a:p>
        <a:p>
          <a:r>
            <a:rPr lang="en-US" sz="2200" b="1" i="0" baseline="0" dirty="0" smtClean="0">
              <a:solidFill>
                <a:schemeClr val="tx1"/>
              </a:solidFill>
            </a:rPr>
            <a:t>Interruption</a:t>
          </a:r>
          <a:endParaRPr lang="en-US" sz="2200" b="1" i="0" baseline="0" dirty="0">
            <a:solidFill>
              <a:schemeClr val="tx1"/>
            </a:solidFill>
          </a:endParaRPr>
        </a:p>
      </dgm:t>
    </dgm:pt>
    <dgm:pt modelId="{83C2D7EB-E8FC-424A-A745-A687296F9915}" type="parTrans" cxnId="{24FC1BCB-D7FA-4A31-AC03-69E4BBD36F37}">
      <dgm:prSet/>
      <dgm:spPr/>
      <dgm:t>
        <a:bodyPr/>
        <a:lstStyle/>
        <a:p>
          <a:endParaRPr lang="en-US"/>
        </a:p>
      </dgm:t>
    </dgm:pt>
    <dgm:pt modelId="{865343AF-DFD8-4A10-8E42-81FCEE2D5DBD}" type="sibTrans" cxnId="{24FC1BCB-D7FA-4A31-AC03-69E4BBD36F37}">
      <dgm:prSet/>
      <dgm:spPr/>
      <dgm:t>
        <a:bodyPr/>
        <a:lstStyle/>
        <a:p>
          <a:endParaRPr lang="en-US"/>
        </a:p>
      </dgm:t>
    </dgm:pt>
    <dgm:pt modelId="{F41B7B2C-86A6-4466-B40B-CF56404BAD96}">
      <dgm:prSet phldrT="[Text]" custT="1"/>
      <dgm:spPr>
        <a:ln>
          <a:solidFill>
            <a:schemeClr val="tx1"/>
          </a:solidFill>
        </a:ln>
      </dgm:spPr>
      <dgm:t>
        <a:bodyPr/>
        <a:lstStyle/>
        <a:p>
          <a:r>
            <a:rPr lang="en-US" sz="2400" b="1" baseline="0" dirty="0" smtClean="0">
              <a:solidFill>
                <a:schemeClr val="tx1"/>
              </a:solidFill>
            </a:rPr>
            <a:t>Yes</a:t>
          </a:r>
          <a:endParaRPr lang="en-US" sz="2400" b="1" baseline="0" dirty="0">
            <a:solidFill>
              <a:schemeClr val="tx1"/>
            </a:solidFill>
          </a:endParaRPr>
        </a:p>
      </dgm:t>
    </dgm:pt>
    <dgm:pt modelId="{08E8DC07-CA69-457E-A2E7-DAA9CEA65336}" type="parTrans" cxnId="{F3E66C50-C4E5-4FC3-8DB7-BC68ED7A7FA7}">
      <dgm:prSet/>
      <dgm:spPr/>
      <dgm:t>
        <a:bodyPr/>
        <a:lstStyle/>
        <a:p>
          <a:endParaRPr lang="en-US"/>
        </a:p>
      </dgm:t>
    </dgm:pt>
    <dgm:pt modelId="{312BAAF4-DB57-4BC2-A825-FFF1D260BB1B}" type="sibTrans" cxnId="{F3E66C50-C4E5-4FC3-8DB7-BC68ED7A7FA7}">
      <dgm:prSet/>
      <dgm:spPr/>
      <dgm:t>
        <a:bodyPr/>
        <a:lstStyle/>
        <a:p>
          <a:endParaRPr lang="en-US"/>
        </a:p>
      </dgm:t>
    </dgm:pt>
    <dgm:pt modelId="{22723A73-19F6-4CC0-92DA-72D6E6BF1EAB}">
      <dgm:prSet phldrT="[Text]" custT="1"/>
      <dgm:spPr>
        <a:ln>
          <a:solidFill>
            <a:schemeClr val="tx1"/>
          </a:solidFill>
        </a:ln>
      </dgm:spPr>
      <dgm:t>
        <a:bodyPr/>
        <a:lstStyle/>
        <a:p>
          <a:r>
            <a:rPr lang="en-US" sz="2400" b="1" baseline="0" dirty="0" smtClean="0">
              <a:solidFill>
                <a:schemeClr val="tx1"/>
              </a:solidFill>
            </a:rPr>
            <a:t>When to Stop</a:t>
          </a:r>
          <a:endParaRPr lang="en-US" sz="2400" b="1" baseline="0" dirty="0">
            <a:solidFill>
              <a:schemeClr val="tx1"/>
            </a:solidFill>
          </a:endParaRPr>
        </a:p>
      </dgm:t>
    </dgm:pt>
    <dgm:pt modelId="{D5728C72-03DD-438A-AB79-D8FA587D470A}" type="parTrans" cxnId="{A7503020-D16D-4F4A-BA96-FF31087CDD97}">
      <dgm:prSet/>
      <dgm:spPr/>
      <dgm:t>
        <a:bodyPr/>
        <a:lstStyle/>
        <a:p>
          <a:endParaRPr lang="en-US"/>
        </a:p>
      </dgm:t>
    </dgm:pt>
    <dgm:pt modelId="{0FE6DC9A-D112-462F-8E9E-D66F5CC219E7}" type="sibTrans" cxnId="{A7503020-D16D-4F4A-BA96-FF31087CDD97}">
      <dgm:prSet/>
      <dgm:spPr/>
      <dgm:t>
        <a:bodyPr/>
        <a:lstStyle/>
        <a:p>
          <a:endParaRPr lang="en-US"/>
        </a:p>
      </dgm:t>
    </dgm:pt>
    <dgm:pt modelId="{4449DE8F-90FC-4BD9-8607-E3992034D02D}">
      <dgm:prSet phldrT="[Text]" custT="1"/>
      <dgm:spPr>
        <a:ln>
          <a:solidFill>
            <a:schemeClr val="tx1"/>
          </a:solidFill>
        </a:ln>
      </dgm:spPr>
      <dgm:t>
        <a:bodyPr/>
        <a:lstStyle/>
        <a:p>
          <a:r>
            <a:rPr lang="en-US" sz="2400" b="1" baseline="0" dirty="0" smtClean="0">
              <a:solidFill>
                <a:schemeClr val="tx1"/>
              </a:solidFill>
            </a:rPr>
            <a:t>Bridge or Not</a:t>
          </a:r>
          <a:endParaRPr lang="en-US" sz="2400" b="1" baseline="0" dirty="0">
            <a:solidFill>
              <a:schemeClr val="tx1"/>
            </a:solidFill>
          </a:endParaRPr>
        </a:p>
      </dgm:t>
    </dgm:pt>
    <dgm:pt modelId="{694E0CC8-AE3B-4BD5-B8D3-9D43C3D2478F}" type="parTrans" cxnId="{EE985E81-9838-4B39-AF29-C78ADC1F346B}">
      <dgm:prSet/>
      <dgm:spPr/>
      <dgm:t>
        <a:bodyPr/>
        <a:lstStyle/>
        <a:p>
          <a:endParaRPr lang="en-US" dirty="0"/>
        </a:p>
      </dgm:t>
    </dgm:pt>
    <dgm:pt modelId="{FD3AA1F9-4ABF-490A-8BAB-2B4F6DF6C92B}" type="sibTrans" cxnId="{EE985E81-9838-4B39-AF29-C78ADC1F346B}">
      <dgm:prSet/>
      <dgm:spPr/>
      <dgm:t>
        <a:bodyPr/>
        <a:lstStyle/>
        <a:p>
          <a:endParaRPr lang="en-US"/>
        </a:p>
      </dgm:t>
    </dgm:pt>
    <dgm:pt modelId="{D241BCD1-359E-4D13-B48B-610AC2D065AE}">
      <dgm:prSet phldrT="[Text]" custT="1"/>
      <dgm:spPr>
        <a:ln>
          <a:solidFill>
            <a:schemeClr val="tx1"/>
          </a:solidFill>
        </a:ln>
      </dgm:spPr>
      <dgm:t>
        <a:bodyPr/>
        <a:lstStyle/>
        <a:p>
          <a:r>
            <a:rPr lang="en-US" sz="2400" b="1" baseline="0" dirty="0" smtClean="0">
              <a:solidFill>
                <a:schemeClr val="tx1"/>
              </a:solidFill>
            </a:rPr>
            <a:t>No</a:t>
          </a:r>
          <a:endParaRPr lang="en-US" sz="2400" b="1" baseline="0" dirty="0">
            <a:solidFill>
              <a:schemeClr val="tx1"/>
            </a:solidFill>
          </a:endParaRPr>
        </a:p>
      </dgm:t>
    </dgm:pt>
    <dgm:pt modelId="{3B7556A5-CE98-4363-87B4-5348DE2469CA}" type="parTrans" cxnId="{3FF7A4CA-13CC-4C16-8564-47AEA97EAD0C}">
      <dgm:prSet/>
      <dgm:spPr/>
      <dgm:t>
        <a:bodyPr/>
        <a:lstStyle/>
        <a:p>
          <a:endParaRPr lang="en-US"/>
        </a:p>
      </dgm:t>
    </dgm:pt>
    <dgm:pt modelId="{3767AE7F-8216-4233-B57C-9D94A6ADF41B}" type="sibTrans" cxnId="{3FF7A4CA-13CC-4C16-8564-47AEA97EAD0C}">
      <dgm:prSet/>
      <dgm:spPr/>
      <dgm:t>
        <a:bodyPr/>
        <a:lstStyle/>
        <a:p>
          <a:endParaRPr lang="en-US"/>
        </a:p>
      </dgm:t>
    </dgm:pt>
    <dgm:pt modelId="{D6A4A813-A0C6-4B0C-9F23-3BA169AA2A13}">
      <dgm:prSet custT="1"/>
      <dgm:spPr>
        <a:ln>
          <a:solidFill>
            <a:schemeClr val="tx1"/>
          </a:solidFill>
        </a:ln>
      </dgm:spPr>
      <dgm:t>
        <a:bodyPr/>
        <a:lstStyle/>
        <a:p>
          <a:r>
            <a:rPr lang="en-US" sz="2400" b="1" baseline="0" dirty="0" smtClean="0">
              <a:solidFill>
                <a:schemeClr val="tx1"/>
              </a:solidFill>
            </a:rPr>
            <a:t>When to Restart</a:t>
          </a:r>
          <a:endParaRPr lang="en-US" sz="2400" b="1" baseline="0" dirty="0">
            <a:solidFill>
              <a:schemeClr val="tx1"/>
            </a:solidFill>
          </a:endParaRPr>
        </a:p>
      </dgm:t>
    </dgm:pt>
    <dgm:pt modelId="{7C1533AD-DDC6-4109-AA0F-B3FDF4DD4D50}" type="parTrans" cxnId="{23C6EDCC-6ECF-4304-8ABF-8BA8C8AE91B1}">
      <dgm:prSet/>
      <dgm:spPr/>
      <dgm:t>
        <a:bodyPr/>
        <a:lstStyle/>
        <a:p>
          <a:endParaRPr lang="en-US"/>
        </a:p>
      </dgm:t>
    </dgm:pt>
    <dgm:pt modelId="{AA72FE73-C4AE-4CEF-89C8-05FF372B8C98}" type="sibTrans" cxnId="{23C6EDCC-6ECF-4304-8ABF-8BA8C8AE91B1}">
      <dgm:prSet/>
      <dgm:spPr/>
      <dgm:t>
        <a:bodyPr/>
        <a:lstStyle/>
        <a:p>
          <a:endParaRPr lang="en-US"/>
        </a:p>
      </dgm:t>
    </dgm:pt>
    <dgm:pt modelId="{BB35BDE8-75AD-4F04-8128-E512D3C6E769}" type="pres">
      <dgm:prSet presAssocID="{2194A1DF-8B15-4F1D-B706-1B4B8859A592}" presName="diagram" presStyleCnt="0">
        <dgm:presLayoutVars>
          <dgm:chPref val="1"/>
          <dgm:dir/>
          <dgm:animOne val="branch"/>
          <dgm:animLvl val="lvl"/>
          <dgm:resizeHandles val="exact"/>
        </dgm:presLayoutVars>
      </dgm:prSet>
      <dgm:spPr/>
      <dgm:t>
        <a:bodyPr/>
        <a:lstStyle/>
        <a:p>
          <a:endParaRPr lang="en-CA"/>
        </a:p>
      </dgm:t>
    </dgm:pt>
    <dgm:pt modelId="{35621E3D-D44E-451F-845B-46928590D7A2}" type="pres">
      <dgm:prSet presAssocID="{290993EA-4D6E-4F18-9594-A1F3223B2777}" presName="root1" presStyleCnt="0"/>
      <dgm:spPr/>
    </dgm:pt>
    <dgm:pt modelId="{656FDC13-124E-4DB2-8F10-A54154C2C9CD}" type="pres">
      <dgm:prSet presAssocID="{290993EA-4D6E-4F18-9594-A1F3223B2777}" presName="LevelOneTextNode" presStyleLbl="node0" presStyleIdx="0" presStyleCnt="1" custScaleX="100096" custScaleY="165906">
        <dgm:presLayoutVars>
          <dgm:chPref val="3"/>
        </dgm:presLayoutVars>
      </dgm:prSet>
      <dgm:spPr/>
      <dgm:t>
        <a:bodyPr/>
        <a:lstStyle/>
        <a:p>
          <a:endParaRPr lang="en-US"/>
        </a:p>
      </dgm:t>
    </dgm:pt>
    <dgm:pt modelId="{1423A7F0-EDBF-4CF1-A918-3E1FE3F659A5}" type="pres">
      <dgm:prSet presAssocID="{290993EA-4D6E-4F18-9594-A1F3223B2777}" presName="level2hierChild" presStyleCnt="0"/>
      <dgm:spPr/>
    </dgm:pt>
    <dgm:pt modelId="{600121D2-5CDE-438A-8A3B-85898C4950CC}" type="pres">
      <dgm:prSet presAssocID="{08E8DC07-CA69-457E-A2E7-DAA9CEA65336}" presName="conn2-1" presStyleLbl="parChTrans1D2" presStyleIdx="0" presStyleCnt="2"/>
      <dgm:spPr/>
      <dgm:t>
        <a:bodyPr/>
        <a:lstStyle/>
        <a:p>
          <a:endParaRPr lang="en-CA"/>
        </a:p>
      </dgm:t>
    </dgm:pt>
    <dgm:pt modelId="{C28CEC3D-01FE-4FC7-8F35-F8F5B1F3AC12}" type="pres">
      <dgm:prSet presAssocID="{08E8DC07-CA69-457E-A2E7-DAA9CEA65336}" presName="connTx" presStyleLbl="parChTrans1D2" presStyleIdx="0" presStyleCnt="2"/>
      <dgm:spPr/>
      <dgm:t>
        <a:bodyPr/>
        <a:lstStyle/>
        <a:p>
          <a:endParaRPr lang="en-CA"/>
        </a:p>
      </dgm:t>
    </dgm:pt>
    <dgm:pt modelId="{CC36115F-A9D7-4B92-9A2B-3865A137B391}" type="pres">
      <dgm:prSet presAssocID="{F41B7B2C-86A6-4466-B40B-CF56404BAD96}" presName="root2" presStyleCnt="0"/>
      <dgm:spPr/>
    </dgm:pt>
    <dgm:pt modelId="{4DA24022-3A33-4F12-922A-4F522B401F03}" type="pres">
      <dgm:prSet presAssocID="{F41B7B2C-86A6-4466-B40B-CF56404BAD96}" presName="LevelTwoTextNode" presStyleLbl="node2" presStyleIdx="0" presStyleCnt="2">
        <dgm:presLayoutVars>
          <dgm:chPref val="3"/>
        </dgm:presLayoutVars>
      </dgm:prSet>
      <dgm:spPr/>
      <dgm:t>
        <a:bodyPr/>
        <a:lstStyle/>
        <a:p>
          <a:endParaRPr lang="en-US"/>
        </a:p>
      </dgm:t>
    </dgm:pt>
    <dgm:pt modelId="{985ED0AB-6FA3-49F8-9B32-40897B877CA6}" type="pres">
      <dgm:prSet presAssocID="{F41B7B2C-86A6-4466-B40B-CF56404BAD96}" presName="level3hierChild" presStyleCnt="0"/>
      <dgm:spPr/>
    </dgm:pt>
    <dgm:pt modelId="{93B61B0A-4103-4240-98ED-016966CA0341}" type="pres">
      <dgm:prSet presAssocID="{D5728C72-03DD-438A-AB79-D8FA587D470A}" presName="conn2-1" presStyleLbl="parChTrans1D3" presStyleIdx="0" presStyleCnt="3"/>
      <dgm:spPr/>
      <dgm:t>
        <a:bodyPr/>
        <a:lstStyle/>
        <a:p>
          <a:endParaRPr lang="en-CA"/>
        </a:p>
      </dgm:t>
    </dgm:pt>
    <dgm:pt modelId="{5675F012-BCBE-4FE1-BBCC-57E2D51796C5}" type="pres">
      <dgm:prSet presAssocID="{D5728C72-03DD-438A-AB79-D8FA587D470A}" presName="connTx" presStyleLbl="parChTrans1D3" presStyleIdx="0" presStyleCnt="3"/>
      <dgm:spPr/>
      <dgm:t>
        <a:bodyPr/>
        <a:lstStyle/>
        <a:p>
          <a:endParaRPr lang="en-CA"/>
        </a:p>
      </dgm:t>
    </dgm:pt>
    <dgm:pt modelId="{FACB1A5D-0AC2-437B-91E1-0850387C3955}" type="pres">
      <dgm:prSet presAssocID="{22723A73-19F6-4CC0-92DA-72D6E6BF1EAB}" presName="root2" presStyleCnt="0"/>
      <dgm:spPr/>
    </dgm:pt>
    <dgm:pt modelId="{7738AC30-B101-4ECC-9073-89CB96215671}" type="pres">
      <dgm:prSet presAssocID="{22723A73-19F6-4CC0-92DA-72D6E6BF1EAB}" presName="LevelTwoTextNode" presStyleLbl="node3" presStyleIdx="0" presStyleCnt="3">
        <dgm:presLayoutVars>
          <dgm:chPref val="3"/>
        </dgm:presLayoutVars>
      </dgm:prSet>
      <dgm:spPr/>
      <dgm:t>
        <a:bodyPr/>
        <a:lstStyle/>
        <a:p>
          <a:endParaRPr lang="en-US"/>
        </a:p>
      </dgm:t>
    </dgm:pt>
    <dgm:pt modelId="{1E17E313-409C-4239-A71F-556E17C0C02C}" type="pres">
      <dgm:prSet presAssocID="{22723A73-19F6-4CC0-92DA-72D6E6BF1EAB}" presName="level3hierChild" presStyleCnt="0"/>
      <dgm:spPr/>
    </dgm:pt>
    <dgm:pt modelId="{8EA5EE9A-4ED7-462B-929D-8919809BEE45}" type="pres">
      <dgm:prSet presAssocID="{694E0CC8-AE3B-4BD5-B8D3-9D43C3D2478F}" presName="conn2-1" presStyleLbl="parChTrans1D3" presStyleIdx="1" presStyleCnt="3"/>
      <dgm:spPr/>
      <dgm:t>
        <a:bodyPr/>
        <a:lstStyle/>
        <a:p>
          <a:endParaRPr lang="en-CA"/>
        </a:p>
      </dgm:t>
    </dgm:pt>
    <dgm:pt modelId="{03C50D3A-069F-410F-BB28-7A508AC31FD5}" type="pres">
      <dgm:prSet presAssocID="{694E0CC8-AE3B-4BD5-B8D3-9D43C3D2478F}" presName="connTx" presStyleLbl="parChTrans1D3" presStyleIdx="1" presStyleCnt="3"/>
      <dgm:spPr/>
      <dgm:t>
        <a:bodyPr/>
        <a:lstStyle/>
        <a:p>
          <a:endParaRPr lang="en-CA"/>
        </a:p>
      </dgm:t>
    </dgm:pt>
    <dgm:pt modelId="{0BD8F6D6-F42C-4BB7-8DEB-B1EC7A02675E}" type="pres">
      <dgm:prSet presAssocID="{4449DE8F-90FC-4BD9-8607-E3992034D02D}" presName="root2" presStyleCnt="0"/>
      <dgm:spPr/>
    </dgm:pt>
    <dgm:pt modelId="{9AB79CD2-C0CC-4A61-8F4A-D3A50C794FD4}" type="pres">
      <dgm:prSet presAssocID="{4449DE8F-90FC-4BD9-8607-E3992034D02D}" presName="LevelTwoTextNode" presStyleLbl="node3" presStyleIdx="1" presStyleCnt="3">
        <dgm:presLayoutVars>
          <dgm:chPref val="3"/>
        </dgm:presLayoutVars>
      </dgm:prSet>
      <dgm:spPr/>
      <dgm:t>
        <a:bodyPr/>
        <a:lstStyle/>
        <a:p>
          <a:endParaRPr lang="en-US"/>
        </a:p>
      </dgm:t>
    </dgm:pt>
    <dgm:pt modelId="{D84D2201-3B4D-4DC4-8326-7532EC9824BF}" type="pres">
      <dgm:prSet presAssocID="{4449DE8F-90FC-4BD9-8607-E3992034D02D}" presName="level3hierChild" presStyleCnt="0"/>
      <dgm:spPr/>
    </dgm:pt>
    <dgm:pt modelId="{AD89079A-C88E-4863-BF92-3F60231E9FC0}" type="pres">
      <dgm:prSet presAssocID="{7C1533AD-DDC6-4109-AA0F-B3FDF4DD4D50}" presName="conn2-1" presStyleLbl="parChTrans1D3" presStyleIdx="2" presStyleCnt="3"/>
      <dgm:spPr/>
      <dgm:t>
        <a:bodyPr/>
        <a:lstStyle/>
        <a:p>
          <a:endParaRPr lang="en-CA"/>
        </a:p>
      </dgm:t>
    </dgm:pt>
    <dgm:pt modelId="{07A5E40B-61FB-4427-A823-188E9582914A}" type="pres">
      <dgm:prSet presAssocID="{7C1533AD-DDC6-4109-AA0F-B3FDF4DD4D50}" presName="connTx" presStyleLbl="parChTrans1D3" presStyleIdx="2" presStyleCnt="3"/>
      <dgm:spPr/>
      <dgm:t>
        <a:bodyPr/>
        <a:lstStyle/>
        <a:p>
          <a:endParaRPr lang="en-CA"/>
        </a:p>
      </dgm:t>
    </dgm:pt>
    <dgm:pt modelId="{10585055-AC12-472A-8BDF-44ADA3DFF399}" type="pres">
      <dgm:prSet presAssocID="{D6A4A813-A0C6-4B0C-9F23-3BA169AA2A13}" presName="root2" presStyleCnt="0"/>
      <dgm:spPr/>
    </dgm:pt>
    <dgm:pt modelId="{6E2E92F9-2FAA-4CBE-B0E4-7A1BCB3E8601}" type="pres">
      <dgm:prSet presAssocID="{D6A4A813-A0C6-4B0C-9F23-3BA169AA2A13}" presName="LevelTwoTextNode" presStyleLbl="node3" presStyleIdx="2" presStyleCnt="3">
        <dgm:presLayoutVars>
          <dgm:chPref val="3"/>
        </dgm:presLayoutVars>
      </dgm:prSet>
      <dgm:spPr/>
      <dgm:t>
        <a:bodyPr/>
        <a:lstStyle/>
        <a:p>
          <a:endParaRPr lang="en-US"/>
        </a:p>
      </dgm:t>
    </dgm:pt>
    <dgm:pt modelId="{B9189645-78D9-4D0F-86E2-7BA8C8C2DA10}" type="pres">
      <dgm:prSet presAssocID="{D6A4A813-A0C6-4B0C-9F23-3BA169AA2A13}" presName="level3hierChild" presStyleCnt="0"/>
      <dgm:spPr/>
    </dgm:pt>
    <dgm:pt modelId="{3CFD43EF-8AF0-4ED8-9D5C-B23EBE95DE89}" type="pres">
      <dgm:prSet presAssocID="{3B7556A5-CE98-4363-87B4-5348DE2469CA}" presName="conn2-1" presStyleLbl="parChTrans1D2" presStyleIdx="1" presStyleCnt="2"/>
      <dgm:spPr/>
      <dgm:t>
        <a:bodyPr/>
        <a:lstStyle/>
        <a:p>
          <a:endParaRPr lang="en-CA"/>
        </a:p>
      </dgm:t>
    </dgm:pt>
    <dgm:pt modelId="{78E410A8-F9A4-41A6-8761-90F31483A96C}" type="pres">
      <dgm:prSet presAssocID="{3B7556A5-CE98-4363-87B4-5348DE2469CA}" presName="connTx" presStyleLbl="parChTrans1D2" presStyleIdx="1" presStyleCnt="2"/>
      <dgm:spPr/>
      <dgm:t>
        <a:bodyPr/>
        <a:lstStyle/>
        <a:p>
          <a:endParaRPr lang="en-CA"/>
        </a:p>
      </dgm:t>
    </dgm:pt>
    <dgm:pt modelId="{52839EE1-E384-4E10-BD8C-263655E3B0A5}" type="pres">
      <dgm:prSet presAssocID="{D241BCD1-359E-4D13-B48B-610AC2D065AE}" presName="root2" presStyleCnt="0"/>
      <dgm:spPr/>
    </dgm:pt>
    <dgm:pt modelId="{7E7F8868-1FD4-411D-9714-C8B5C5945F64}" type="pres">
      <dgm:prSet presAssocID="{D241BCD1-359E-4D13-B48B-610AC2D065AE}" presName="LevelTwoTextNode" presStyleLbl="node2" presStyleIdx="1" presStyleCnt="2">
        <dgm:presLayoutVars>
          <dgm:chPref val="3"/>
        </dgm:presLayoutVars>
      </dgm:prSet>
      <dgm:spPr/>
      <dgm:t>
        <a:bodyPr/>
        <a:lstStyle/>
        <a:p>
          <a:endParaRPr lang="en-CA"/>
        </a:p>
      </dgm:t>
    </dgm:pt>
    <dgm:pt modelId="{E2777123-C0F6-43FB-9CB7-E0D59530F3F7}" type="pres">
      <dgm:prSet presAssocID="{D241BCD1-359E-4D13-B48B-610AC2D065AE}" presName="level3hierChild" presStyleCnt="0"/>
      <dgm:spPr/>
    </dgm:pt>
  </dgm:ptLst>
  <dgm:cxnLst>
    <dgm:cxn modelId="{3FF7A4CA-13CC-4C16-8564-47AEA97EAD0C}" srcId="{290993EA-4D6E-4F18-9594-A1F3223B2777}" destId="{D241BCD1-359E-4D13-B48B-610AC2D065AE}" srcOrd="1" destOrd="0" parTransId="{3B7556A5-CE98-4363-87B4-5348DE2469CA}" sibTransId="{3767AE7F-8216-4233-B57C-9D94A6ADF41B}"/>
    <dgm:cxn modelId="{24FC1BCB-D7FA-4A31-AC03-69E4BBD36F37}" srcId="{2194A1DF-8B15-4F1D-B706-1B4B8859A592}" destId="{290993EA-4D6E-4F18-9594-A1F3223B2777}" srcOrd="0" destOrd="0" parTransId="{83C2D7EB-E8FC-424A-A745-A687296F9915}" sibTransId="{865343AF-DFD8-4A10-8E42-81FCEE2D5DBD}"/>
    <dgm:cxn modelId="{87749778-6676-4EF2-AC64-9D7675EB7DCE}" type="presOf" srcId="{7C1533AD-DDC6-4109-AA0F-B3FDF4DD4D50}" destId="{AD89079A-C88E-4863-BF92-3F60231E9FC0}" srcOrd="0" destOrd="0" presId="urn:microsoft.com/office/officeart/2005/8/layout/hierarchy2"/>
    <dgm:cxn modelId="{A7503020-D16D-4F4A-BA96-FF31087CDD97}" srcId="{F41B7B2C-86A6-4466-B40B-CF56404BAD96}" destId="{22723A73-19F6-4CC0-92DA-72D6E6BF1EAB}" srcOrd="0" destOrd="0" parTransId="{D5728C72-03DD-438A-AB79-D8FA587D470A}" sibTransId="{0FE6DC9A-D112-462F-8E9E-D66F5CC219E7}"/>
    <dgm:cxn modelId="{23C6EDCC-6ECF-4304-8ABF-8BA8C8AE91B1}" srcId="{F41B7B2C-86A6-4466-B40B-CF56404BAD96}" destId="{D6A4A813-A0C6-4B0C-9F23-3BA169AA2A13}" srcOrd="2" destOrd="0" parTransId="{7C1533AD-DDC6-4109-AA0F-B3FDF4DD4D50}" sibTransId="{AA72FE73-C4AE-4CEF-89C8-05FF372B8C98}"/>
    <dgm:cxn modelId="{BC70B1CB-31FF-42BD-803E-771A3298CEF0}" type="presOf" srcId="{7C1533AD-DDC6-4109-AA0F-B3FDF4DD4D50}" destId="{07A5E40B-61FB-4427-A823-188E9582914A}" srcOrd="1" destOrd="0" presId="urn:microsoft.com/office/officeart/2005/8/layout/hierarchy2"/>
    <dgm:cxn modelId="{3E31C3B7-37F6-4730-BBB4-823573A910B9}" type="presOf" srcId="{D5728C72-03DD-438A-AB79-D8FA587D470A}" destId="{93B61B0A-4103-4240-98ED-016966CA0341}" srcOrd="0" destOrd="0" presId="urn:microsoft.com/office/officeart/2005/8/layout/hierarchy2"/>
    <dgm:cxn modelId="{15E2014D-F748-4947-912C-54DE6952537B}" type="presOf" srcId="{D5728C72-03DD-438A-AB79-D8FA587D470A}" destId="{5675F012-BCBE-4FE1-BBCC-57E2D51796C5}" srcOrd="1" destOrd="0" presId="urn:microsoft.com/office/officeart/2005/8/layout/hierarchy2"/>
    <dgm:cxn modelId="{7E7CFEAC-A494-4C1C-B6FD-CDB6D1D8F9FE}" type="presOf" srcId="{4449DE8F-90FC-4BD9-8607-E3992034D02D}" destId="{9AB79CD2-C0CC-4A61-8F4A-D3A50C794FD4}" srcOrd="0" destOrd="0" presId="urn:microsoft.com/office/officeart/2005/8/layout/hierarchy2"/>
    <dgm:cxn modelId="{D3B2A690-9870-4300-BC9C-863A63CCEA0D}" type="presOf" srcId="{08E8DC07-CA69-457E-A2E7-DAA9CEA65336}" destId="{600121D2-5CDE-438A-8A3B-85898C4950CC}" srcOrd="0" destOrd="0" presId="urn:microsoft.com/office/officeart/2005/8/layout/hierarchy2"/>
    <dgm:cxn modelId="{F2E432CB-3A34-4269-AB26-C7B31D4DDD85}" type="presOf" srcId="{22723A73-19F6-4CC0-92DA-72D6E6BF1EAB}" destId="{7738AC30-B101-4ECC-9073-89CB96215671}" srcOrd="0" destOrd="0" presId="urn:microsoft.com/office/officeart/2005/8/layout/hierarchy2"/>
    <dgm:cxn modelId="{CE03B8C2-74C8-49F7-B83A-86FBDC6AA17C}" type="presOf" srcId="{3B7556A5-CE98-4363-87B4-5348DE2469CA}" destId="{78E410A8-F9A4-41A6-8761-90F31483A96C}" srcOrd="1" destOrd="0" presId="urn:microsoft.com/office/officeart/2005/8/layout/hierarchy2"/>
    <dgm:cxn modelId="{EE985E81-9838-4B39-AF29-C78ADC1F346B}" srcId="{F41B7B2C-86A6-4466-B40B-CF56404BAD96}" destId="{4449DE8F-90FC-4BD9-8607-E3992034D02D}" srcOrd="1" destOrd="0" parTransId="{694E0CC8-AE3B-4BD5-B8D3-9D43C3D2478F}" sibTransId="{FD3AA1F9-4ABF-490A-8BAB-2B4F6DF6C92B}"/>
    <dgm:cxn modelId="{21075776-85B2-4B8C-8181-4C604C041DA7}" type="presOf" srcId="{2194A1DF-8B15-4F1D-B706-1B4B8859A592}" destId="{BB35BDE8-75AD-4F04-8128-E512D3C6E769}" srcOrd="0" destOrd="0" presId="urn:microsoft.com/office/officeart/2005/8/layout/hierarchy2"/>
    <dgm:cxn modelId="{EA0F5D25-C13A-43B2-97D8-89ADEA6740A8}" type="presOf" srcId="{694E0CC8-AE3B-4BD5-B8D3-9D43C3D2478F}" destId="{8EA5EE9A-4ED7-462B-929D-8919809BEE45}" srcOrd="0" destOrd="0" presId="urn:microsoft.com/office/officeart/2005/8/layout/hierarchy2"/>
    <dgm:cxn modelId="{AA4F1C68-E684-4EDB-878A-4F73B3CB5C0E}" type="presOf" srcId="{694E0CC8-AE3B-4BD5-B8D3-9D43C3D2478F}" destId="{03C50D3A-069F-410F-BB28-7A508AC31FD5}" srcOrd="1" destOrd="0" presId="urn:microsoft.com/office/officeart/2005/8/layout/hierarchy2"/>
    <dgm:cxn modelId="{91139553-1C85-410E-9FFA-2142F1E20D32}" type="presOf" srcId="{08E8DC07-CA69-457E-A2E7-DAA9CEA65336}" destId="{C28CEC3D-01FE-4FC7-8F35-F8F5B1F3AC12}" srcOrd="1" destOrd="0" presId="urn:microsoft.com/office/officeart/2005/8/layout/hierarchy2"/>
    <dgm:cxn modelId="{726072F8-798D-420C-860D-DED39C6F239B}" type="presOf" srcId="{D241BCD1-359E-4D13-B48B-610AC2D065AE}" destId="{7E7F8868-1FD4-411D-9714-C8B5C5945F64}" srcOrd="0" destOrd="0" presId="urn:microsoft.com/office/officeart/2005/8/layout/hierarchy2"/>
    <dgm:cxn modelId="{F3E66C50-C4E5-4FC3-8DB7-BC68ED7A7FA7}" srcId="{290993EA-4D6E-4F18-9594-A1F3223B2777}" destId="{F41B7B2C-86A6-4466-B40B-CF56404BAD96}" srcOrd="0" destOrd="0" parTransId="{08E8DC07-CA69-457E-A2E7-DAA9CEA65336}" sibTransId="{312BAAF4-DB57-4BC2-A825-FFF1D260BB1B}"/>
    <dgm:cxn modelId="{FE38D6EB-47D1-49FA-8893-2B5AD1515CA6}" type="presOf" srcId="{3B7556A5-CE98-4363-87B4-5348DE2469CA}" destId="{3CFD43EF-8AF0-4ED8-9D5C-B23EBE95DE89}" srcOrd="0" destOrd="0" presId="urn:microsoft.com/office/officeart/2005/8/layout/hierarchy2"/>
    <dgm:cxn modelId="{3B60E307-CEEA-48BC-A6C8-1E224B880701}" type="presOf" srcId="{290993EA-4D6E-4F18-9594-A1F3223B2777}" destId="{656FDC13-124E-4DB2-8F10-A54154C2C9CD}" srcOrd="0" destOrd="0" presId="urn:microsoft.com/office/officeart/2005/8/layout/hierarchy2"/>
    <dgm:cxn modelId="{EDAF9AFE-0374-49E6-9FAE-CFBA524AF997}" type="presOf" srcId="{D6A4A813-A0C6-4B0C-9F23-3BA169AA2A13}" destId="{6E2E92F9-2FAA-4CBE-B0E4-7A1BCB3E8601}" srcOrd="0" destOrd="0" presId="urn:microsoft.com/office/officeart/2005/8/layout/hierarchy2"/>
    <dgm:cxn modelId="{823E70A6-2895-485B-9843-4955B3DD4AF6}" type="presOf" srcId="{F41B7B2C-86A6-4466-B40B-CF56404BAD96}" destId="{4DA24022-3A33-4F12-922A-4F522B401F03}" srcOrd="0" destOrd="0" presId="urn:microsoft.com/office/officeart/2005/8/layout/hierarchy2"/>
    <dgm:cxn modelId="{C05F9E03-91CF-48C3-A94F-8321AEFE49BB}" type="presParOf" srcId="{BB35BDE8-75AD-4F04-8128-E512D3C6E769}" destId="{35621E3D-D44E-451F-845B-46928590D7A2}" srcOrd="0" destOrd="0" presId="urn:microsoft.com/office/officeart/2005/8/layout/hierarchy2"/>
    <dgm:cxn modelId="{5C49B8B5-22BE-45B3-92FB-3A067D066F7B}" type="presParOf" srcId="{35621E3D-D44E-451F-845B-46928590D7A2}" destId="{656FDC13-124E-4DB2-8F10-A54154C2C9CD}" srcOrd="0" destOrd="0" presId="urn:microsoft.com/office/officeart/2005/8/layout/hierarchy2"/>
    <dgm:cxn modelId="{DF89578A-5D67-4B8B-99A5-20ABD5390241}" type="presParOf" srcId="{35621E3D-D44E-451F-845B-46928590D7A2}" destId="{1423A7F0-EDBF-4CF1-A918-3E1FE3F659A5}" srcOrd="1" destOrd="0" presId="urn:microsoft.com/office/officeart/2005/8/layout/hierarchy2"/>
    <dgm:cxn modelId="{91CA6E9A-2F42-4997-B65C-6CF4ACF23F50}" type="presParOf" srcId="{1423A7F0-EDBF-4CF1-A918-3E1FE3F659A5}" destId="{600121D2-5CDE-438A-8A3B-85898C4950CC}" srcOrd="0" destOrd="0" presId="urn:microsoft.com/office/officeart/2005/8/layout/hierarchy2"/>
    <dgm:cxn modelId="{7A52640F-EAF0-46B7-A123-E307A36DECD5}" type="presParOf" srcId="{600121D2-5CDE-438A-8A3B-85898C4950CC}" destId="{C28CEC3D-01FE-4FC7-8F35-F8F5B1F3AC12}" srcOrd="0" destOrd="0" presId="urn:microsoft.com/office/officeart/2005/8/layout/hierarchy2"/>
    <dgm:cxn modelId="{22BB6B8B-0FA4-49F9-B030-97938670EE5B}" type="presParOf" srcId="{1423A7F0-EDBF-4CF1-A918-3E1FE3F659A5}" destId="{CC36115F-A9D7-4B92-9A2B-3865A137B391}" srcOrd="1" destOrd="0" presId="urn:microsoft.com/office/officeart/2005/8/layout/hierarchy2"/>
    <dgm:cxn modelId="{FBA4928D-E216-4AAB-A156-E373871E67DA}" type="presParOf" srcId="{CC36115F-A9D7-4B92-9A2B-3865A137B391}" destId="{4DA24022-3A33-4F12-922A-4F522B401F03}" srcOrd="0" destOrd="0" presId="urn:microsoft.com/office/officeart/2005/8/layout/hierarchy2"/>
    <dgm:cxn modelId="{9D2E986B-09A1-4BBE-84C9-1AE1A8DE30C2}" type="presParOf" srcId="{CC36115F-A9D7-4B92-9A2B-3865A137B391}" destId="{985ED0AB-6FA3-49F8-9B32-40897B877CA6}" srcOrd="1" destOrd="0" presId="urn:microsoft.com/office/officeart/2005/8/layout/hierarchy2"/>
    <dgm:cxn modelId="{893450A7-1620-4534-AA7B-73851662CFA9}" type="presParOf" srcId="{985ED0AB-6FA3-49F8-9B32-40897B877CA6}" destId="{93B61B0A-4103-4240-98ED-016966CA0341}" srcOrd="0" destOrd="0" presId="urn:microsoft.com/office/officeart/2005/8/layout/hierarchy2"/>
    <dgm:cxn modelId="{B5337A3B-BAE5-4918-AF19-98E268C04171}" type="presParOf" srcId="{93B61B0A-4103-4240-98ED-016966CA0341}" destId="{5675F012-BCBE-4FE1-BBCC-57E2D51796C5}" srcOrd="0" destOrd="0" presId="urn:microsoft.com/office/officeart/2005/8/layout/hierarchy2"/>
    <dgm:cxn modelId="{13F69BCE-6FA0-42D3-AA28-95709D573F4C}" type="presParOf" srcId="{985ED0AB-6FA3-49F8-9B32-40897B877CA6}" destId="{FACB1A5D-0AC2-437B-91E1-0850387C3955}" srcOrd="1" destOrd="0" presId="urn:microsoft.com/office/officeart/2005/8/layout/hierarchy2"/>
    <dgm:cxn modelId="{FAD8B2F6-CD1A-48B3-B58D-8FD580973CF7}" type="presParOf" srcId="{FACB1A5D-0AC2-437B-91E1-0850387C3955}" destId="{7738AC30-B101-4ECC-9073-89CB96215671}" srcOrd="0" destOrd="0" presId="urn:microsoft.com/office/officeart/2005/8/layout/hierarchy2"/>
    <dgm:cxn modelId="{3E94E2AB-28E5-4DE8-81F4-F1A672A0AF82}" type="presParOf" srcId="{FACB1A5D-0AC2-437B-91E1-0850387C3955}" destId="{1E17E313-409C-4239-A71F-556E17C0C02C}" srcOrd="1" destOrd="0" presId="urn:microsoft.com/office/officeart/2005/8/layout/hierarchy2"/>
    <dgm:cxn modelId="{2477EEBA-A829-4C1C-9807-AB8E77151E26}" type="presParOf" srcId="{985ED0AB-6FA3-49F8-9B32-40897B877CA6}" destId="{8EA5EE9A-4ED7-462B-929D-8919809BEE45}" srcOrd="2" destOrd="0" presId="urn:microsoft.com/office/officeart/2005/8/layout/hierarchy2"/>
    <dgm:cxn modelId="{4D5A1157-F86E-4B70-829D-30FC96D5D09F}" type="presParOf" srcId="{8EA5EE9A-4ED7-462B-929D-8919809BEE45}" destId="{03C50D3A-069F-410F-BB28-7A508AC31FD5}" srcOrd="0" destOrd="0" presId="urn:microsoft.com/office/officeart/2005/8/layout/hierarchy2"/>
    <dgm:cxn modelId="{FD13BD8E-33E1-42F4-A9B5-97EDDAE80F56}" type="presParOf" srcId="{985ED0AB-6FA3-49F8-9B32-40897B877CA6}" destId="{0BD8F6D6-F42C-4BB7-8DEB-B1EC7A02675E}" srcOrd="3" destOrd="0" presId="urn:microsoft.com/office/officeart/2005/8/layout/hierarchy2"/>
    <dgm:cxn modelId="{0FA2CAA1-BE5D-48FC-8544-C2D46BFB23BB}" type="presParOf" srcId="{0BD8F6D6-F42C-4BB7-8DEB-B1EC7A02675E}" destId="{9AB79CD2-C0CC-4A61-8F4A-D3A50C794FD4}" srcOrd="0" destOrd="0" presId="urn:microsoft.com/office/officeart/2005/8/layout/hierarchy2"/>
    <dgm:cxn modelId="{A2AE7A74-2F28-49AA-84A5-C76D26425247}" type="presParOf" srcId="{0BD8F6D6-F42C-4BB7-8DEB-B1EC7A02675E}" destId="{D84D2201-3B4D-4DC4-8326-7532EC9824BF}" srcOrd="1" destOrd="0" presId="urn:microsoft.com/office/officeart/2005/8/layout/hierarchy2"/>
    <dgm:cxn modelId="{27096AA4-C15A-4AC6-9770-86004B83345F}" type="presParOf" srcId="{985ED0AB-6FA3-49F8-9B32-40897B877CA6}" destId="{AD89079A-C88E-4863-BF92-3F60231E9FC0}" srcOrd="4" destOrd="0" presId="urn:microsoft.com/office/officeart/2005/8/layout/hierarchy2"/>
    <dgm:cxn modelId="{A697BAD6-CED5-41BF-A7C6-A4A39AB42621}" type="presParOf" srcId="{AD89079A-C88E-4863-BF92-3F60231E9FC0}" destId="{07A5E40B-61FB-4427-A823-188E9582914A}" srcOrd="0" destOrd="0" presId="urn:microsoft.com/office/officeart/2005/8/layout/hierarchy2"/>
    <dgm:cxn modelId="{0C088BCF-9241-4D36-BC11-8DEAEE67DB51}" type="presParOf" srcId="{985ED0AB-6FA3-49F8-9B32-40897B877CA6}" destId="{10585055-AC12-472A-8BDF-44ADA3DFF399}" srcOrd="5" destOrd="0" presId="urn:microsoft.com/office/officeart/2005/8/layout/hierarchy2"/>
    <dgm:cxn modelId="{97B405CC-CB3B-4E71-8F1E-240F92BD571D}" type="presParOf" srcId="{10585055-AC12-472A-8BDF-44ADA3DFF399}" destId="{6E2E92F9-2FAA-4CBE-B0E4-7A1BCB3E8601}" srcOrd="0" destOrd="0" presId="urn:microsoft.com/office/officeart/2005/8/layout/hierarchy2"/>
    <dgm:cxn modelId="{B294B154-D847-40A6-9B12-CEEFB1F2A929}" type="presParOf" srcId="{10585055-AC12-472A-8BDF-44ADA3DFF399}" destId="{B9189645-78D9-4D0F-86E2-7BA8C8C2DA10}" srcOrd="1" destOrd="0" presId="urn:microsoft.com/office/officeart/2005/8/layout/hierarchy2"/>
    <dgm:cxn modelId="{8C65C772-5C71-43F2-B7DB-0F6103C46854}" type="presParOf" srcId="{1423A7F0-EDBF-4CF1-A918-3E1FE3F659A5}" destId="{3CFD43EF-8AF0-4ED8-9D5C-B23EBE95DE89}" srcOrd="2" destOrd="0" presId="urn:microsoft.com/office/officeart/2005/8/layout/hierarchy2"/>
    <dgm:cxn modelId="{FECA0A92-ACA6-4D42-97CA-CBECED114BF2}" type="presParOf" srcId="{3CFD43EF-8AF0-4ED8-9D5C-B23EBE95DE89}" destId="{78E410A8-F9A4-41A6-8761-90F31483A96C}" srcOrd="0" destOrd="0" presId="urn:microsoft.com/office/officeart/2005/8/layout/hierarchy2"/>
    <dgm:cxn modelId="{5ABC23A3-E76F-451D-8527-2A7432B25B06}" type="presParOf" srcId="{1423A7F0-EDBF-4CF1-A918-3E1FE3F659A5}" destId="{52839EE1-E384-4E10-BD8C-263655E3B0A5}" srcOrd="3" destOrd="0" presId="urn:microsoft.com/office/officeart/2005/8/layout/hierarchy2"/>
    <dgm:cxn modelId="{C0FE2C10-D0FF-4AD4-AE3D-AAF20EBA24A9}" type="presParOf" srcId="{52839EE1-E384-4E10-BD8C-263655E3B0A5}" destId="{7E7F8868-1FD4-411D-9714-C8B5C5945F64}" srcOrd="0" destOrd="0" presId="urn:microsoft.com/office/officeart/2005/8/layout/hierarchy2"/>
    <dgm:cxn modelId="{4D73EB0C-E806-4BC2-9442-CB7AFA281986}" type="presParOf" srcId="{52839EE1-E384-4E10-BD8C-263655E3B0A5}" destId="{E2777123-C0F6-43FB-9CB7-E0D59530F3F7}"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DB5A3878-F871-47DE-8DC7-75A334F48E34}" type="doc">
      <dgm:prSet loTypeId="urn:microsoft.com/office/officeart/2005/8/layout/hierarchy2" loCatId="hierarchy" qsTypeId="urn:microsoft.com/office/officeart/2005/8/quickstyle/simple1" qsCatId="simple" csTypeId="urn:microsoft.com/office/officeart/2005/8/colors/accent4_2" csCatId="accent4" phldr="1"/>
      <dgm:spPr/>
      <dgm:t>
        <a:bodyPr/>
        <a:lstStyle/>
        <a:p>
          <a:endParaRPr lang="en-US"/>
        </a:p>
      </dgm:t>
    </dgm:pt>
    <dgm:pt modelId="{C924264E-ADF9-4074-B449-5D14F93DEC08}">
      <dgm:prSet phldrT="[Text]" custT="1"/>
      <dgm:spPr>
        <a:solidFill>
          <a:schemeClr val="accent1">
            <a:lumMod val="50000"/>
          </a:schemeClr>
        </a:solidFill>
        <a:ln w="19050"/>
      </dgm:spPr>
      <dgm:t>
        <a:bodyPr/>
        <a:lstStyle/>
        <a:p>
          <a:r>
            <a:rPr lang="en-US" sz="2400" dirty="0" smtClean="0"/>
            <a:t>Interruption</a:t>
          </a:r>
        </a:p>
      </dgm:t>
    </dgm:pt>
    <dgm:pt modelId="{4B707CAF-131D-4EDB-8BD4-9A3BD1FA2387}" type="parTrans" cxnId="{8F057003-00CD-4181-B3E8-D21A7DA7F13D}">
      <dgm:prSet/>
      <dgm:spPr/>
      <dgm:t>
        <a:bodyPr/>
        <a:lstStyle/>
        <a:p>
          <a:endParaRPr lang="en-US"/>
        </a:p>
      </dgm:t>
    </dgm:pt>
    <dgm:pt modelId="{8F9D117F-9996-481B-9035-BB1AFEFEAF0D}" type="sibTrans" cxnId="{8F057003-00CD-4181-B3E8-D21A7DA7F13D}">
      <dgm:prSet/>
      <dgm:spPr/>
      <dgm:t>
        <a:bodyPr/>
        <a:lstStyle/>
        <a:p>
          <a:endParaRPr lang="en-US"/>
        </a:p>
      </dgm:t>
    </dgm:pt>
    <dgm:pt modelId="{560E773E-E57D-490A-BCE2-D6F811F29D1F}">
      <dgm:prSet phldrT="[Text]" custT="1"/>
      <dgm:spPr>
        <a:solidFill>
          <a:schemeClr val="accent1">
            <a:lumMod val="50000"/>
          </a:schemeClr>
        </a:solidFill>
        <a:ln w="19050"/>
      </dgm:spPr>
      <dgm:t>
        <a:bodyPr/>
        <a:lstStyle/>
        <a:p>
          <a:r>
            <a:rPr lang="en-US" sz="1200" b="1" dirty="0" smtClean="0"/>
            <a:t>Aspirin, </a:t>
          </a:r>
          <a:r>
            <a:rPr lang="en-US" sz="1200" b="1" dirty="0" err="1" smtClean="0"/>
            <a:t>Clopidogrel</a:t>
          </a:r>
          <a:r>
            <a:rPr lang="en-US" sz="1200" b="1" dirty="0" smtClean="0"/>
            <a:t>, </a:t>
          </a:r>
          <a:r>
            <a:rPr lang="en-US" sz="1200" b="1" dirty="0" err="1" smtClean="0"/>
            <a:t>Prasugrel</a:t>
          </a:r>
          <a:r>
            <a:rPr lang="en-US" sz="1200" b="1" dirty="0" smtClean="0"/>
            <a:t>, </a:t>
          </a:r>
          <a:r>
            <a:rPr lang="en-US" sz="1200" b="1" dirty="0" err="1" smtClean="0"/>
            <a:t>Ticagrelor</a:t>
          </a:r>
          <a:endParaRPr lang="en-US" sz="1200" b="1" dirty="0" smtClean="0"/>
        </a:p>
        <a:p>
          <a:r>
            <a:rPr lang="en-US" sz="1200" b="1" dirty="0" smtClean="0"/>
            <a:t>Stop 5-7 days before </a:t>
          </a:r>
        </a:p>
        <a:p>
          <a:r>
            <a:rPr lang="en-US" sz="1200" b="1" dirty="0" smtClean="0"/>
            <a:t>Very high bleed risk : stop 7-10 days before  </a:t>
          </a:r>
          <a:endParaRPr lang="en-US" sz="1200" b="1" dirty="0"/>
        </a:p>
      </dgm:t>
    </dgm:pt>
    <dgm:pt modelId="{A0DA6175-2897-4217-BEA6-99A01E4483A6}" type="parTrans" cxnId="{789B46FD-FDB2-438E-A50D-EFCF8B9BADF6}">
      <dgm:prSet/>
      <dgm:spPr/>
      <dgm:t>
        <a:bodyPr/>
        <a:lstStyle/>
        <a:p>
          <a:endParaRPr lang="en-US"/>
        </a:p>
      </dgm:t>
    </dgm:pt>
    <dgm:pt modelId="{284E0AD3-9374-4D71-9C75-6320B918C394}" type="sibTrans" cxnId="{789B46FD-FDB2-438E-A50D-EFCF8B9BADF6}">
      <dgm:prSet/>
      <dgm:spPr/>
      <dgm:t>
        <a:bodyPr/>
        <a:lstStyle/>
        <a:p>
          <a:endParaRPr lang="en-US"/>
        </a:p>
      </dgm:t>
    </dgm:pt>
    <dgm:pt modelId="{C0121E63-4BAA-43EE-9061-1A702C7133B3}">
      <dgm:prSet phldrT="[Text]" custT="1"/>
      <dgm:spPr>
        <a:solidFill>
          <a:schemeClr val="accent1">
            <a:lumMod val="50000"/>
          </a:schemeClr>
        </a:solidFill>
        <a:ln w="19050">
          <a:solidFill>
            <a:schemeClr val="tx1"/>
          </a:solidFill>
        </a:ln>
      </dgm:spPr>
      <dgm:t>
        <a:bodyPr/>
        <a:lstStyle/>
        <a:p>
          <a:pPr algn="ctr"/>
          <a:endParaRPr lang="en-US" sz="1200" dirty="0" smtClean="0"/>
        </a:p>
        <a:p>
          <a:pPr algn="ctr"/>
          <a:r>
            <a:rPr lang="en-US" sz="1200" b="1" dirty="0" smtClean="0"/>
            <a:t>Dabigatran</a:t>
          </a:r>
        </a:p>
        <a:p>
          <a:pPr algn="l"/>
          <a:r>
            <a:rPr lang="en-US" sz="1200" dirty="0" smtClean="0"/>
            <a:t>CrCl≥80mL/min: stop 1-2 days before for low bleed risk and 2-3 days for intermediate/high bleed risk</a:t>
          </a:r>
        </a:p>
        <a:p>
          <a:pPr algn="l"/>
          <a:r>
            <a:rPr lang="en-US" sz="1200" dirty="0" err="1" smtClean="0"/>
            <a:t>CrCl</a:t>
          </a:r>
          <a:r>
            <a:rPr lang="en-US" sz="1200" dirty="0" smtClean="0"/>
            <a:t> 50-80 mL/min: upper end of ranges above</a:t>
          </a:r>
        </a:p>
        <a:p>
          <a:pPr algn="l"/>
          <a:r>
            <a:rPr lang="en-US" sz="1200" dirty="0" err="1" smtClean="0"/>
            <a:t>CrCL</a:t>
          </a:r>
          <a:r>
            <a:rPr lang="en-US" sz="1200" dirty="0" smtClean="0"/>
            <a:t> 30-50 mL/min: add 1 day</a:t>
          </a:r>
        </a:p>
        <a:p>
          <a:pPr algn="l"/>
          <a:r>
            <a:rPr lang="en-US" sz="1200" dirty="0" err="1" smtClean="0"/>
            <a:t>CrCL</a:t>
          </a:r>
          <a:r>
            <a:rPr lang="en-US" sz="1200" dirty="0" smtClean="0"/>
            <a:t>&lt;30 mL/min, add 2 days </a:t>
          </a:r>
        </a:p>
        <a:p>
          <a:pPr algn="ctr"/>
          <a:endParaRPr lang="en-US" sz="500" dirty="0"/>
        </a:p>
      </dgm:t>
    </dgm:pt>
    <dgm:pt modelId="{776C7151-1493-4FC4-8098-33B73BF4B4DF}" type="sibTrans" cxnId="{89D09635-CABB-4EE2-8357-61030FA27E7A}">
      <dgm:prSet/>
      <dgm:spPr/>
      <dgm:t>
        <a:bodyPr/>
        <a:lstStyle/>
        <a:p>
          <a:endParaRPr lang="en-US"/>
        </a:p>
      </dgm:t>
    </dgm:pt>
    <dgm:pt modelId="{CDF8B48B-547C-45B0-8CDC-DE108DDA8780}" type="parTrans" cxnId="{89D09635-CABB-4EE2-8357-61030FA27E7A}">
      <dgm:prSet/>
      <dgm:spPr/>
      <dgm:t>
        <a:bodyPr/>
        <a:lstStyle/>
        <a:p>
          <a:endParaRPr lang="en-US"/>
        </a:p>
      </dgm:t>
    </dgm:pt>
    <dgm:pt modelId="{E70FCCE8-3790-4152-B3FD-8A97223B1801}">
      <dgm:prSet custT="1"/>
      <dgm:spPr>
        <a:solidFill>
          <a:schemeClr val="accent1">
            <a:lumMod val="50000"/>
          </a:schemeClr>
        </a:solidFill>
        <a:ln w="19050"/>
      </dgm:spPr>
      <dgm:t>
        <a:bodyPr/>
        <a:lstStyle/>
        <a:p>
          <a:r>
            <a:rPr lang="en-US" sz="1200" b="1" dirty="0" smtClean="0"/>
            <a:t>Apixaban, Rivaroxaban</a:t>
          </a:r>
        </a:p>
        <a:p>
          <a:r>
            <a:rPr lang="en-US" sz="1200" b="1" dirty="0" smtClean="0"/>
            <a:t>Low bleed risk: stop 1-2 days before</a:t>
          </a:r>
        </a:p>
        <a:p>
          <a:r>
            <a:rPr lang="en-US" sz="1200" b="1" dirty="0" smtClean="0"/>
            <a:t>Intermediate/high bleed risk: 2-3 days before</a:t>
          </a:r>
          <a:endParaRPr lang="en-US" sz="1200" b="1" dirty="0"/>
        </a:p>
      </dgm:t>
    </dgm:pt>
    <dgm:pt modelId="{974F34AC-2790-48CD-830C-3A4971EADF4B}" type="parTrans" cxnId="{8C7CB72A-EA3F-40D1-BC8C-55520CCFBB3B}">
      <dgm:prSet/>
      <dgm:spPr/>
      <dgm:t>
        <a:bodyPr/>
        <a:lstStyle/>
        <a:p>
          <a:endParaRPr lang="en-US"/>
        </a:p>
      </dgm:t>
    </dgm:pt>
    <dgm:pt modelId="{B875E6E4-1320-4230-A0EC-5B823490ADCC}" type="sibTrans" cxnId="{8C7CB72A-EA3F-40D1-BC8C-55520CCFBB3B}">
      <dgm:prSet/>
      <dgm:spPr/>
      <dgm:t>
        <a:bodyPr/>
        <a:lstStyle/>
        <a:p>
          <a:endParaRPr lang="en-US"/>
        </a:p>
      </dgm:t>
    </dgm:pt>
    <dgm:pt modelId="{0DC3937E-1853-4C19-B7A9-3B8079869BED}">
      <dgm:prSet custT="1"/>
      <dgm:spPr>
        <a:solidFill>
          <a:schemeClr val="accent1">
            <a:lumMod val="50000"/>
          </a:schemeClr>
        </a:solidFill>
        <a:ln w="19050"/>
      </dgm:spPr>
      <dgm:t>
        <a:bodyPr/>
        <a:lstStyle/>
        <a:p>
          <a:r>
            <a:rPr lang="en-US" sz="1200" b="1" dirty="0" smtClean="0"/>
            <a:t>Warfarin</a:t>
          </a:r>
        </a:p>
        <a:p>
          <a:r>
            <a:rPr lang="en-US" sz="1200" b="1" dirty="0" smtClean="0"/>
            <a:t>Stop 5 days before </a:t>
          </a:r>
        </a:p>
        <a:p>
          <a:r>
            <a:rPr lang="en-US" sz="1200" b="1" dirty="0" smtClean="0"/>
            <a:t>  INR&lt;1.5 for low bleed risk </a:t>
          </a:r>
        </a:p>
        <a:p>
          <a:r>
            <a:rPr lang="en-US" sz="1200" b="1" dirty="0" smtClean="0"/>
            <a:t>INR&lt;1.2 for intermediate/high bleed risk</a:t>
          </a:r>
          <a:endParaRPr lang="en-US" sz="1200" b="1" dirty="0"/>
        </a:p>
      </dgm:t>
    </dgm:pt>
    <dgm:pt modelId="{6C42F08F-F377-4820-B22A-CFB33D0EEB0A}" type="parTrans" cxnId="{0559D768-4060-4D81-94EE-19E44240305E}">
      <dgm:prSet/>
      <dgm:spPr/>
      <dgm:t>
        <a:bodyPr/>
        <a:lstStyle/>
        <a:p>
          <a:endParaRPr lang="en-US"/>
        </a:p>
      </dgm:t>
    </dgm:pt>
    <dgm:pt modelId="{B4F2F394-2B44-47F4-94EA-BC20190DFBDD}" type="sibTrans" cxnId="{0559D768-4060-4D81-94EE-19E44240305E}">
      <dgm:prSet/>
      <dgm:spPr/>
      <dgm:t>
        <a:bodyPr/>
        <a:lstStyle/>
        <a:p>
          <a:endParaRPr lang="en-US"/>
        </a:p>
      </dgm:t>
    </dgm:pt>
    <dgm:pt modelId="{E83BE34B-7320-4A90-AA9C-E761C17C771F}" type="pres">
      <dgm:prSet presAssocID="{DB5A3878-F871-47DE-8DC7-75A334F48E34}" presName="diagram" presStyleCnt="0">
        <dgm:presLayoutVars>
          <dgm:chPref val="1"/>
          <dgm:dir/>
          <dgm:animOne val="branch"/>
          <dgm:animLvl val="lvl"/>
          <dgm:resizeHandles val="exact"/>
        </dgm:presLayoutVars>
      </dgm:prSet>
      <dgm:spPr/>
      <dgm:t>
        <a:bodyPr/>
        <a:lstStyle/>
        <a:p>
          <a:endParaRPr lang="en-US"/>
        </a:p>
      </dgm:t>
    </dgm:pt>
    <dgm:pt modelId="{5BC70C04-B036-4821-9652-16CB03817EFF}" type="pres">
      <dgm:prSet presAssocID="{C924264E-ADF9-4074-B449-5D14F93DEC08}" presName="root1" presStyleCnt="0"/>
      <dgm:spPr/>
    </dgm:pt>
    <dgm:pt modelId="{4D85FA6F-B8FD-463D-A422-BAD6FCADF08A}" type="pres">
      <dgm:prSet presAssocID="{C924264E-ADF9-4074-B449-5D14F93DEC08}" presName="LevelOneTextNode" presStyleLbl="node0" presStyleIdx="0" presStyleCnt="1" custScaleX="144543">
        <dgm:presLayoutVars>
          <dgm:chPref val="3"/>
        </dgm:presLayoutVars>
      </dgm:prSet>
      <dgm:spPr/>
      <dgm:t>
        <a:bodyPr/>
        <a:lstStyle/>
        <a:p>
          <a:endParaRPr lang="en-US"/>
        </a:p>
      </dgm:t>
    </dgm:pt>
    <dgm:pt modelId="{F76C8B36-A9A6-4314-9863-74B102A5203C}" type="pres">
      <dgm:prSet presAssocID="{C924264E-ADF9-4074-B449-5D14F93DEC08}" presName="level2hierChild" presStyleCnt="0"/>
      <dgm:spPr/>
    </dgm:pt>
    <dgm:pt modelId="{74E54DE0-C670-4E4F-9853-8931E5FF6536}" type="pres">
      <dgm:prSet presAssocID="{A0DA6175-2897-4217-BEA6-99A01E4483A6}" presName="conn2-1" presStyleLbl="parChTrans1D2" presStyleIdx="0" presStyleCnt="4"/>
      <dgm:spPr/>
      <dgm:t>
        <a:bodyPr/>
        <a:lstStyle/>
        <a:p>
          <a:endParaRPr lang="en-US"/>
        </a:p>
      </dgm:t>
    </dgm:pt>
    <dgm:pt modelId="{64B4309C-68B6-4A6E-9172-3AAA9A583DC7}" type="pres">
      <dgm:prSet presAssocID="{A0DA6175-2897-4217-BEA6-99A01E4483A6}" presName="connTx" presStyleLbl="parChTrans1D2" presStyleIdx="0" presStyleCnt="4"/>
      <dgm:spPr/>
      <dgm:t>
        <a:bodyPr/>
        <a:lstStyle/>
        <a:p>
          <a:endParaRPr lang="en-US"/>
        </a:p>
      </dgm:t>
    </dgm:pt>
    <dgm:pt modelId="{026C68D2-85AA-4953-8F68-B8A139551360}" type="pres">
      <dgm:prSet presAssocID="{560E773E-E57D-490A-BCE2-D6F811F29D1F}" presName="root2" presStyleCnt="0"/>
      <dgm:spPr/>
    </dgm:pt>
    <dgm:pt modelId="{90447ADA-8D4C-4B4C-BF00-62F69EB05950}" type="pres">
      <dgm:prSet presAssocID="{560E773E-E57D-490A-BCE2-D6F811F29D1F}" presName="LevelTwoTextNode" presStyleLbl="node2" presStyleIdx="0" presStyleCnt="4" custScaleX="178786" custScaleY="100132">
        <dgm:presLayoutVars>
          <dgm:chPref val="3"/>
        </dgm:presLayoutVars>
      </dgm:prSet>
      <dgm:spPr/>
      <dgm:t>
        <a:bodyPr/>
        <a:lstStyle/>
        <a:p>
          <a:endParaRPr lang="en-US"/>
        </a:p>
      </dgm:t>
    </dgm:pt>
    <dgm:pt modelId="{579493C6-66E9-4FB6-B031-C9CB3C3C864C}" type="pres">
      <dgm:prSet presAssocID="{560E773E-E57D-490A-BCE2-D6F811F29D1F}" presName="level3hierChild" presStyleCnt="0"/>
      <dgm:spPr/>
    </dgm:pt>
    <dgm:pt modelId="{0E93145B-2E42-4609-88D5-23CE88AB140C}" type="pres">
      <dgm:prSet presAssocID="{6C42F08F-F377-4820-B22A-CFB33D0EEB0A}" presName="conn2-1" presStyleLbl="parChTrans1D2" presStyleIdx="1" presStyleCnt="4"/>
      <dgm:spPr/>
      <dgm:t>
        <a:bodyPr/>
        <a:lstStyle/>
        <a:p>
          <a:endParaRPr lang="en-US"/>
        </a:p>
      </dgm:t>
    </dgm:pt>
    <dgm:pt modelId="{445AB607-E6CB-499D-819E-89FC4283E6BE}" type="pres">
      <dgm:prSet presAssocID="{6C42F08F-F377-4820-B22A-CFB33D0EEB0A}" presName="connTx" presStyleLbl="parChTrans1D2" presStyleIdx="1" presStyleCnt="4"/>
      <dgm:spPr/>
      <dgm:t>
        <a:bodyPr/>
        <a:lstStyle/>
        <a:p>
          <a:endParaRPr lang="en-US"/>
        </a:p>
      </dgm:t>
    </dgm:pt>
    <dgm:pt modelId="{BCD7FC30-F9C8-41E8-B61D-39BF25C450F2}" type="pres">
      <dgm:prSet presAssocID="{0DC3937E-1853-4C19-B7A9-3B8079869BED}" presName="root2" presStyleCnt="0"/>
      <dgm:spPr/>
    </dgm:pt>
    <dgm:pt modelId="{F164CFE1-5A57-4C85-A9D8-5BB8767BD719}" type="pres">
      <dgm:prSet presAssocID="{0DC3937E-1853-4C19-B7A9-3B8079869BED}" presName="LevelTwoTextNode" presStyleLbl="node2" presStyleIdx="1" presStyleCnt="4" custScaleX="180914">
        <dgm:presLayoutVars>
          <dgm:chPref val="3"/>
        </dgm:presLayoutVars>
      </dgm:prSet>
      <dgm:spPr/>
      <dgm:t>
        <a:bodyPr/>
        <a:lstStyle/>
        <a:p>
          <a:endParaRPr lang="en-US"/>
        </a:p>
      </dgm:t>
    </dgm:pt>
    <dgm:pt modelId="{592F6011-5DE3-4C51-87CC-EF9148BE737A}" type="pres">
      <dgm:prSet presAssocID="{0DC3937E-1853-4C19-B7A9-3B8079869BED}" presName="level3hierChild" presStyleCnt="0"/>
      <dgm:spPr/>
    </dgm:pt>
    <dgm:pt modelId="{B332FE01-C9CA-4B16-A177-693C16EEA1F5}" type="pres">
      <dgm:prSet presAssocID="{974F34AC-2790-48CD-830C-3A4971EADF4B}" presName="conn2-1" presStyleLbl="parChTrans1D2" presStyleIdx="2" presStyleCnt="4"/>
      <dgm:spPr/>
      <dgm:t>
        <a:bodyPr/>
        <a:lstStyle/>
        <a:p>
          <a:endParaRPr lang="en-US"/>
        </a:p>
      </dgm:t>
    </dgm:pt>
    <dgm:pt modelId="{09B2DD7B-F812-4B1A-BB12-9AABBF9BAD3F}" type="pres">
      <dgm:prSet presAssocID="{974F34AC-2790-48CD-830C-3A4971EADF4B}" presName="connTx" presStyleLbl="parChTrans1D2" presStyleIdx="2" presStyleCnt="4"/>
      <dgm:spPr/>
      <dgm:t>
        <a:bodyPr/>
        <a:lstStyle/>
        <a:p>
          <a:endParaRPr lang="en-US"/>
        </a:p>
      </dgm:t>
    </dgm:pt>
    <dgm:pt modelId="{241F1BB1-329C-4C56-BD39-70A81C18F6C8}" type="pres">
      <dgm:prSet presAssocID="{E70FCCE8-3790-4152-B3FD-8A97223B1801}" presName="root2" presStyleCnt="0"/>
      <dgm:spPr/>
    </dgm:pt>
    <dgm:pt modelId="{CFD0A485-8812-4A74-91E6-B4C8E5B788B9}" type="pres">
      <dgm:prSet presAssocID="{E70FCCE8-3790-4152-B3FD-8A97223B1801}" presName="LevelTwoTextNode" presStyleLbl="node2" presStyleIdx="2" presStyleCnt="4" custScaleX="180914">
        <dgm:presLayoutVars>
          <dgm:chPref val="3"/>
        </dgm:presLayoutVars>
      </dgm:prSet>
      <dgm:spPr/>
      <dgm:t>
        <a:bodyPr/>
        <a:lstStyle/>
        <a:p>
          <a:endParaRPr lang="en-US"/>
        </a:p>
      </dgm:t>
    </dgm:pt>
    <dgm:pt modelId="{1B1970DB-CDB2-4EDC-8361-FB3350092126}" type="pres">
      <dgm:prSet presAssocID="{E70FCCE8-3790-4152-B3FD-8A97223B1801}" presName="level3hierChild" presStyleCnt="0"/>
      <dgm:spPr/>
    </dgm:pt>
    <dgm:pt modelId="{4FBF605D-02BC-48B3-84BE-762033F78251}" type="pres">
      <dgm:prSet presAssocID="{CDF8B48B-547C-45B0-8CDC-DE108DDA8780}" presName="conn2-1" presStyleLbl="parChTrans1D2" presStyleIdx="3" presStyleCnt="4"/>
      <dgm:spPr/>
      <dgm:t>
        <a:bodyPr/>
        <a:lstStyle/>
        <a:p>
          <a:endParaRPr lang="en-US"/>
        </a:p>
      </dgm:t>
    </dgm:pt>
    <dgm:pt modelId="{204F967B-0B36-46BC-BB83-CA5E5DF1BB00}" type="pres">
      <dgm:prSet presAssocID="{CDF8B48B-547C-45B0-8CDC-DE108DDA8780}" presName="connTx" presStyleLbl="parChTrans1D2" presStyleIdx="3" presStyleCnt="4"/>
      <dgm:spPr/>
      <dgm:t>
        <a:bodyPr/>
        <a:lstStyle/>
        <a:p>
          <a:endParaRPr lang="en-US"/>
        </a:p>
      </dgm:t>
    </dgm:pt>
    <dgm:pt modelId="{024694DB-6C09-490E-8A3F-046BF8A3F720}" type="pres">
      <dgm:prSet presAssocID="{C0121E63-4BAA-43EE-9061-1A702C7133B3}" presName="root2" presStyleCnt="0"/>
      <dgm:spPr/>
    </dgm:pt>
    <dgm:pt modelId="{11F1CE14-0BBA-46AE-B2F7-3BD0F0769BB4}" type="pres">
      <dgm:prSet presAssocID="{C0121E63-4BAA-43EE-9061-1A702C7133B3}" presName="LevelTwoTextNode" presStyleLbl="node2" presStyleIdx="3" presStyleCnt="4" custScaleX="181608" custScaleY="147067" custLinFactNeighborX="779" custLinFactNeighborY="-10465">
        <dgm:presLayoutVars>
          <dgm:chPref val="3"/>
        </dgm:presLayoutVars>
      </dgm:prSet>
      <dgm:spPr/>
      <dgm:t>
        <a:bodyPr/>
        <a:lstStyle/>
        <a:p>
          <a:endParaRPr lang="en-US"/>
        </a:p>
      </dgm:t>
    </dgm:pt>
    <dgm:pt modelId="{1BD8520C-2F0E-43BE-B596-48B320C668DA}" type="pres">
      <dgm:prSet presAssocID="{C0121E63-4BAA-43EE-9061-1A702C7133B3}" presName="level3hierChild" presStyleCnt="0"/>
      <dgm:spPr/>
    </dgm:pt>
  </dgm:ptLst>
  <dgm:cxnLst>
    <dgm:cxn modelId="{789B46FD-FDB2-438E-A50D-EFCF8B9BADF6}" srcId="{C924264E-ADF9-4074-B449-5D14F93DEC08}" destId="{560E773E-E57D-490A-BCE2-D6F811F29D1F}" srcOrd="0" destOrd="0" parTransId="{A0DA6175-2897-4217-BEA6-99A01E4483A6}" sibTransId="{284E0AD3-9374-4D71-9C75-6320B918C394}"/>
    <dgm:cxn modelId="{5DEA32B2-3628-486F-9BB3-F76F92509D42}" type="presOf" srcId="{974F34AC-2790-48CD-830C-3A4971EADF4B}" destId="{09B2DD7B-F812-4B1A-BB12-9AABBF9BAD3F}" srcOrd="1" destOrd="0" presId="urn:microsoft.com/office/officeart/2005/8/layout/hierarchy2"/>
    <dgm:cxn modelId="{22F01746-8D20-4D52-816F-85E5ABB9D7E5}" type="presOf" srcId="{CDF8B48B-547C-45B0-8CDC-DE108DDA8780}" destId="{204F967B-0B36-46BC-BB83-CA5E5DF1BB00}" srcOrd="1" destOrd="0" presId="urn:microsoft.com/office/officeart/2005/8/layout/hierarchy2"/>
    <dgm:cxn modelId="{5B1384D5-350A-49FA-B96C-9E7ED242141C}" type="presOf" srcId="{6C42F08F-F377-4820-B22A-CFB33D0EEB0A}" destId="{0E93145B-2E42-4609-88D5-23CE88AB140C}" srcOrd="0" destOrd="0" presId="urn:microsoft.com/office/officeart/2005/8/layout/hierarchy2"/>
    <dgm:cxn modelId="{E7929EEB-911D-4CF9-8B5E-4249F6548491}" type="presOf" srcId="{A0DA6175-2897-4217-BEA6-99A01E4483A6}" destId="{74E54DE0-C670-4E4F-9853-8931E5FF6536}" srcOrd="0" destOrd="0" presId="urn:microsoft.com/office/officeart/2005/8/layout/hierarchy2"/>
    <dgm:cxn modelId="{C25EBBAC-F4C2-4CD2-B164-390545392299}" type="presOf" srcId="{6C42F08F-F377-4820-B22A-CFB33D0EEB0A}" destId="{445AB607-E6CB-499D-819E-89FC4283E6BE}" srcOrd="1" destOrd="0" presId="urn:microsoft.com/office/officeart/2005/8/layout/hierarchy2"/>
    <dgm:cxn modelId="{8C7CB72A-EA3F-40D1-BC8C-55520CCFBB3B}" srcId="{C924264E-ADF9-4074-B449-5D14F93DEC08}" destId="{E70FCCE8-3790-4152-B3FD-8A97223B1801}" srcOrd="2" destOrd="0" parTransId="{974F34AC-2790-48CD-830C-3A4971EADF4B}" sibTransId="{B875E6E4-1320-4230-A0EC-5B823490ADCC}"/>
    <dgm:cxn modelId="{8F057003-00CD-4181-B3E8-D21A7DA7F13D}" srcId="{DB5A3878-F871-47DE-8DC7-75A334F48E34}" destId="{C924264E-ADF9-4074-B449-5D14F93DEC08}" srcOrd="0" destOrd="0" parTransId="{4B707CAF-131D-4EDB-8BD4-9A3BD1FA2387}" sibTransId="{8F9D117F-9996-481B-9035-BB1AFEFEAF0D}"/>
    <dgm:cxn modelId="{35286DE3-4369-4126-B4E3-DAC68775A0C3}" type="presOf" srcId="{CDF8B48B-547C-45B0-8CDC-DE108DDA8780}" destId="{4FBF605D-02BC-48B3-84BE-762033F78251}" srcOrd="0" destOrd="0" presId="urn:microsoft.com/office/officeart/2005/8/layout/hierarchy2"/>
    <dgm:cxn modelId="{7A49D972-99C0-4523-A28B-57693FD7F37F}" type="presOf" srcId="{E70FCCE8-3790-4152-B3FD-8A97223B1801}" destId="{CFD0A485-8812-4A74-91E6-B4C8E5B788B9}" srcOrd="0" destOrd="0" presId="urn:microsoft.com/office/officeart/2005/8/layout/hierarchy2"/>
    <dgm:cxn modelId="{FC0D1FBD-9BEB-417D-ACF8-D8E0AE5F334A}" type="presOf" srcId="{C0121E63-4BAA-43EE-9061-1A702C7133B3}" destId="{11F1CE14-0BBA-46AE-B2F7-3BD0F0769BB4}" srcOrd="0" destOrd="0" presId="urn:microsoft.com/office/officeart/2005/8/layout/hierarchy2"/>
    <dgm:cxn modelId="{067BB240-9E41-48E6-BA62-711FF99245F4}" type="presOf" srcId="{0DC3937E-1853-4C19-B7A9-3B8079869BED}" destId="{F164CFE1-5A57-4C85-A9D8-5BB8767BD719}" srcOrd="0" destOrd="0" presId="urn:microsoft.com/office/officeart/2005/8/layout/hierarchy2"/>
    <dgm:cxn modelId="{22587524-5FAB-4205-9CCA-C7F999D56CE1}" type="presOf" srcId="{974F34AC-2790-48CD-830C-3A4971EADF4B}" destId="{B332FE01-C9CA-4B16-A177-693C16EEA1F5}" srcOrd="0" destOrd="0" presId="urn:microsoft.com/office/officeart/2005/8/layout/hierarchy2"/>
    <dgm:cxn modelId="{6E3F9978-802A-4724-8A32-30759A360462}" type="presOf" srcId="{560E773E-E57D-490A-BCE2-D6F811F29D1F}" destId="{90447ADA-8D4C-4B4C-BF00-62F69EB05950}" srcOrd="0" destOrd="0" presId="urn:microsoft.com/office/officeart/2005/8/layout/hierarchy2"/>
    <dgm:cxn modelId="{B87EC515-E6D2-4E92-932A-CF1DBEEDFD28}" type="presOf" srcId="{C924264E-ADF9-4074-B449-5D14F93DEC08}" destId="{4D85FA6F-B8FD-463D-A422-BAD6FCADF08A}" srcOrd="0" destOrd="0" presId="urn:microsoft.com/office/officeart/2005/8/layout/hierarchy2"/>
    <dgm:cxn modelId="{0559D768-4060-4D81-94EE-19E44240305E}" srcId="{C924264E-ADF9-4074-B449-5D14F93DEC08}" destId="{0DC3937E-1853-4C19-B7A9-3B8079869BED}" srcOrd="1" destOrd="0" parTransId="{6C42F08F-F377-4820-B22A-CFB33D0EEB0A}" sibTransId="{B4F2F394-2B44-47F4-94EA-BC20190DFBDD}"/>
    <dgm:cxn modelId="{4F7721AA-F942-4D18-8E09-57893E0EC513}" type="presOf" srcId="{A0DA6175-2897-4217-BEA6-99A01E4483A6}" destId="{64B4309C-68B6-4A6E-9172-3AAA9A583DC7}" srcOrd="1" destOrd="0" presId="urn:microsoft.com/office/officeart/2005/8/layout/hierarchy2"/>
    <dgm:cxn modelId="{7102EC54-82CB-46BE-A4B6-E5DF90F45C3E}" type="presOf" srcId="{DB5A3878-F871-47DE-8DC7-75A334F48E34}" destId="{E83BE34B-7320-4A90-AA9C-E761C17C771F}" srcOrd="0" destOrd="0" presId="urn:microsoft.com/office/officeart/2005/8/layout/hierarchy2"/>
    <dgm:cxn modelId="{89D09635-CABB-4EE2-8357-61030FA27E7A}" srcId="{C924264E-ADF9-4074-B449-5D14F93DEC08}" destId="{C0121E63-4BAA-43EE-9061-1A702C7133B3}" srcOrd="3" destOrd="0" parTransId="{CDF8B48B-547C-45B0-8CDC-DE108DDA8780}" sibTransId="{776C7151-1493-4FC4-8098-33B73BF4B4DF}"/>
    <dgm:cxn modelId="{6D9B5C47-86F7-45F5-926B-456CB3186838}" type="presParOf" srcId="{E83BE34B-7320-4A90-AA9C-E761C17C771F}" destId="{5BC70C04-B036-4821-9652-16CB03817EFF}" srcOrd="0" destOrd="0" presId="urn:microsoft.com/office/officeart/2005/8/layout/hierarchy2"/>
    <dgm:cxn modelId="{F72286BA-B02A-4CE4-88FF-096031E9496A}" type="presParOf" srcId="{5BC70C04-B036-4821-9652-16CB03817EFF}" destId="{4D85FA6F-B8FD-463D-A422-BAD6FCADF08A}" srcOrd="0" destOrd="0" presId="urn:microsoft.com/office/officeart/2005/8/layout/hierarchy2"/>
    <dgm:cxn modelId="{55BFA32D-424E-4449-A7B0-BF9E2C5BF2CB}" type="presParOf" srcId="{5BC70C04-B036-4821-9652-16CB03817EFF}" destId="{F76C8B36-A9A6-4314-9863-74B102A5203C}" srcOrd="1" destOrd="0" presId="urn:microsoft.com/office/officeart/2005/8/layout/hierarchy2"/>
    <dgm:cxn modelId="{664A8787-7783-4995-B7F3-42CC7FC24C94}" type="presParOf" srcId="{F76C8B36-A9A6-4314-9863-74B102A5203C}" destId="{74E54DE0-C670-4E4F-9853-8931E5FF6536}" srcOrd="0" destOrd="0" presId="urn:microsoft.com/office/officeart/2005/8/layout/hierarchy2"/>
    <dgm:cxn modelId="{00A1BA2C-19BD-4A39-A7F6-1C70D4E3538D}" type="presParOf" srcId="{74E54DE0-C670-4E4F-9853-8931E5FF6536}" destId="{64B4309C-68B6-4A6E-9172-3AAA9A583DC7}" srcOrd="0" destOrd="0" presId="urn:microsoft.com/office/officeart/2005/8/layout/hierarchy2"/>
    <dgm:cxn modelId="{EFC87158-3846-4085-94EA-A9994487086D}" type="presParOf" srcId="{F76C8B36-A9A6-4314-9863-74B102A5203C}" destId="{026C68D2-85AA-4953-8F68-B8A139551360}" srcOrd="1" destOrd="0" presId="urn:microsoft.com/office/officeart/2005/8/layout/hierarchy2"/>
    <dgm:cxn modelId="{96E905C7-0F12-4C90-93D0-331321D52A93}" type="presParOf" srcId="{026C68D2-85AA-4953-8F68-B8A139551360}" destId="{90447ADA-8D4C-4B4C-BF00-62F69EB05950}" srcOrd="0" destOrd="0" presId="urn:microsoft.com/office/officeart/2005/8/layout/hierarchy2"/>
    <dgm:cxn modelId="{E43FC86E-B659-41CE-B5DC-14B170A00BD7}" type="presParOf" srcId="{026C68D2-85AA-4953-8F68-B8A139551360}" destId="{579493C6-66E9-4FB6-B031-C9CB3C3C864C}" srcOrd="1" destOrd="0" presId="urn:microsoft.com/office/officeart/2005/8/layout/hierarchy2"/>
    <dgm:cxn modelId="{5AB6E87C-EBFD-43F9-9A8C-331349361D27}" type="presParOf" srcId="{F76C8B36-A9A6-4314-9863-74B102A5203C}" destId="{0E93145B-2E42-4609-88D5-23CE88AB140C}" srcOrd="2" destOrd="0" presId="urn:microsoft.com/office/officeart/2005/8/layout/hierarchy2"/>
    <dgm:cxn modelId="{7D416A8D-9953-4703-BD6E-18837C1FD1AD}" type="presParOf" srcId="{0E93145B-2E42-4609-88D5-23CE88AB140C}" destId="{445AB607-E6CB-499D-819E-89FC4283E6BE}" srcOrd="0" destOrd="0" presId="urn:microsoft.com/office/officeart/2005/8/layout/hierarchy2"/>
    <dgm:cxn modelId="{A2611C66-D908-4493-ABF7-A78A86787FD2}" type="presParOf" srcId="{F76C8B36-A9A6-4314-9863-74B102A5203C}" destId="{BCD7FC30-F9C8-41E8-B61D-39BF25C450F2}" srcOrd="3" destOrd="0" presId="urn:microsoft.com/office/officeart/2005/8/layout/hierarchy2"/>
    <dgm:cxn modelId="{31C38212-7CDA-43D9-8925-DF05DB5B2AB8}" type="presParOf" srcId="{BCD7FC30-F9C8-41E8-B61D-39BF25C450F2}" destId="{F164CFE1-5A57-4C85-A9D8-5BB8767BD719}" srcOrd="0" destOrd="0" presId="urn:microsoft.com/office/officeart/2005/8/layout/hierarchy2"/>
    <dgm:cxn modelId="{E295A4F0-408E-4830-ABF9-A723CD623061}" type="presParOf" srcId="{BCD7FC30-F9C8-41E8-B61D-39BF25C450F2}" destId="{592F6011-5DE3-4C51-87CC-EF9148BE737A}" srcOrd="1" destOrd="0" presId="urn:microsoft.com/office/officeart/2005/8/layout/hierarchy2"/>
    <dgm:cxn modelId="{4D07001E-D48F-4865-B882-EF5A4680754E}" type="presParOf" srcId="{F76C8B36-A9A6-4314-9863-74B102A5203C}" destId="{B332FE01-C9CA-4B16-A177-693C16EEA1F5}" srcOrd="4" destOrd="0" presId="urn:microsoft.com/office/officeart/2005/8/layout/hierarchy2"/>
    <dgm:cxn modelId="{1280B675-3E31-4BAC-8466-76434E119832}" type="presParOf" srcId="{B332FE01-C9CA-4B16-A177-693C16EEA1F5}" destId="{09B2DD7B-F812-4B1A-BB12-9AABBF9BAD3F}" srcOrd="0" destOrd="0" presId="urn:microsoft.com/office/officeart/2005/8/layout/hierarchy2"/>
    <dgm:cxn modelId="{CEB98352-D10B-41BA-8BB5-8B02EAF7B362}" type="presParOf" srcId="{F76C8B36-A9A6-4314-9863-74B102A5203C}" destId="{241F1BB1-329C-4C56-BD39-70A81C18F6C8}" srcOrd="5" destOrd="0" presId="urn:microsoft.com/office/officeart/2005/8/layout/hierarchy2"/>
    <dgm:cxn modelId="{7FFBC9C9-A7D6-44B2-9C0A-364DE90B4822}" type="presParOf" srcId="{241F1BB1-329C-4C56-BD39-70A81C18F6C8}" destId="{CFD0A485-8812-4A74-91E6-B4C8E5B788B9}" srcOrd="0" destOrd="0" presId="urn:microsoft.com/office/officeart/2005/8/layout/hierarchy2"/>
    <dgm:cxn modelId="{1959468D-7A15-42F1-ACA7-7BC91A1E4F9D}" type="presParOf" srcId="{241F1BB1-329C-4C56-BD39-70A81C18F6C8}" destId="{1B1970DB-CDB2-4EDC-8361-FB3350092126}" srcOrd="1" destOrd="0" presId="urn:microsoft.com/office/officeart/2005/8/layout/hierarchy2"/>
    <dgm:cxn modelId="{6F31AF2D-6DAB-4D95-B34D-934BB32472AF}" type="presParOf" srcId="{F76C8B36-A9A6-4314-9863-74B102A5203C}" destId="{4FBF605D-02BC-48B3-84BE-762033F78251}" srcOrd="6" destOrd="0" presId="urn:microsoft.com/office/officeart/2005/8/layout/hierarchy2"/>
    <dgm:cxn modelId="{24491CD4-1FD7-4D3E-88E2-9FD4B70C0853}" type="presParOf" srcId="{4FBF605D-02BC-48B3-84BE-762033F78251}" destId="{204F967B-0B36-46BC-BB83-CA5E5DF1BB00}" srcOrd="0" destOrd="0" presId="urn:microsoft.com/office/officeart/2005/8/layout/hierarchy2"/>
    <dgm:cxn modelId="{F6331FFC-5DE4-472A-8BD2-2E86E3A99039}" type="presParOf" srcId="{F76C8B36-A9A6-4314-9863-74B102A5203C}" destId="{024694DB-6C09-490E-8A3F-046BF8A3F720}" srcOrd="7" destOrd="0" presId="urn:microsoft.com/office/officeart/2005/8/layout/hierarchy2"/>
    <dgm:cxn modelId="{72F97F7F-7B15-4FE1-89E3-505793AE9C03}" type="presParOf" srcId="{024694DB-6C09-490E-8A3F-046BF8A3F720}" destId="{11F1CE14-0BBA-46AE-B2F7-3BD0F0769BB4}" srcOrd="0" destOrd="0" presId="urn:microsoft.com/office/officeart/2005/8/layout/hierarchy2"/>
    <dgm:cxn modelId="{481867B1-90EA-4DA3-9AA8-1A4A5FD7CEEA}" type="presParOf" srcId="{024694DB-6C09-490E-8A3F-046BF8A3F720}" destId="{1BD8520C-2F0E-43BE-B596-48B320C668DA}"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B5A3878-F871-47DE-8DC7-75A334F48E34}" type="doc">
      <dgm:prSet loTypeId="urn:microsoft.com/office/officeart/2005/8/layout/hierarchy2" loCatId="hierarchy" qsTypeId="urn:microsoft.com/office/officeart/2005/8/quickstyle/simple1" qsCatId="simple" csTypeId="urn:microsoft.com/office/officeart/2005/8/colors/accent4_2" csCatId="accent4" phldr="1"/>
      <dgm:spPr/>
      <dgm:t>
        <a:bodyPr/>
        <a:lstStyle/>
        <a:p>
          <a:endParaRPr lang="en-US"/>
        </a:p>
      </dgm:t>
    </dgm:pt>
    <dgm:pt modelId="{C924264E-ADF9-4074-B449-5D14F93DEC08}">
      <dgm:prSet phldrT="[Text]" custT="1"/>
      <dgm:spPr>
        <a:solidFill>
          <a:schemeClr val="accent1">
            <a:lumMod val="50000"/>
          </a:schemeClr>
        </a:solidFill>
        <a:ln w="19050"/>
      </dgm:spPr>
      <dgm:t>
        <a:bodyPr/>
        <a:lstStyle/>
        <a:p>
          <a:r>
            <a:rPr lang="en-US" sz="2000" dirty="0" smtClean="0"/>
            <a:t>Interruption</a:t>
          </a:r>
        </a:p>
      </dgm:t>
    </dgm:pt>
    <dgm:pt modelId="{4B707CAF-131D-4EDB-8BD4-9A3BD1FA2387}" type="parTrans" cxnId="{8F057003-00CD-4181-B3E8-D21A7DA7F13D}">
      <dgm:prSet/>
      <dgm:spPr/>
      <dgm:t>
        <a:bodyPr/>
        <a:lstStyle/>
        <a:p>
          <a:endParaRPr lang="en-US"/>
        </a:p>
      </dgm:t>
    </dgm:pt>
    <dgm:pt modelId="{8F9D117F-9996-481B-9035-BB1AFEFEAF0D}" type="sibTrans" cxnId="{8F057003-00CD-4181-B3E8-D21A7DA7F13D}">
      <dgm:prSet/>
      <dgm:spPr/>
      <dgm:t>
        <a:bodyPr/>
        <a:lstStyle/>
        <a:p>
          <a:endParaRPr lang="en-US"/>
        </a:p>
      </dgm:t>
    </dgm:pt>
    <dgm:pt modelId="{560E773E-E57D-490A-BCE2-D6F811F29D1F}">
      <dgm:prSet phldrT="[Text]" custT="1"/>
      <dgm:spPr>
        <a:solidFill>
          <a:schemeClr val="accent1">
            <a:lumMod val="50000"/>
          </a:schemeClr>
        </a:solidFill>
        <a:ln w="19050"/>
      </dgm:spPr>
      <dgm:t>
        <a:bodyPr/>
        <a:lstStyle/>
        <a:p>
          <a:r>
            <a:rPr lang="en-US" sz="1200" b="1" dirty="0" smtClean="0"/>
            <a:t>Aspirin, </a:t>
          </a:r>
          <a:r>
            <a:rPr lang="en-US" sz="1200" b="1" dirty="0" err="1" smtClean="0"/>
            <a:t>Clopidogrel</a:t>
          </a:r>
          <a:r>
            <a:rPr lang="en-US" sz="1200" b="1" dirty="0" smtClean="0"/>
            <a:t>, </a:t>
          </a:r>
          <a:r>
            <a:rPr lang="en-US" sz="1200" b="1" dirty="0" err="1" smtClean="0"/>
            <a:t>Prasugrel</a:t>
          </a:r>
          <a:r>
            <a:rPr lang="en-US" sz="1200" b="1" dirty="0" smtClean="0"/>
            <a:t>, </a:t>
          </a:r>
          <a:r>
            <a:rPr lang="en-US" sz="1200" b="1" dirty="0" err="1" smtClean="0"/>
            <a:t>Ticagrelor</a:t>
          </a:r>
          <a:endParaRPr lang="en-US" sz="1200" b="1" dirty="0" smtClean="0"/>
        </a:p>
        <a:p>
          <a:r>
            <a:rPr lang="en-US" sz="1200" b="1" dirty="0" smtClean="0"/>
            <a:t>Stop 5-7 days before </a:t>
          </a:r>
        </a:p>
        <a:p>
          <a:r>
            <a:rPr lang="en-US" sz="1200" b="1" dirty="0" smtClean="0"/>
            <a:t>Very high bleed risk : stop 7-10 days before  </a:t>
          </a:r>
          <a:endParaRPr lang="en-US" sz="1200" b="1" dirty="0"/>
        </a:p>
      </dgm:t>
    </dgm:pt>
    <dgm:pt modelId="{A0DA6175-2897-4217-BEA6-99A01E4483A6}" type="parTrans" cxnId="{789B46FD-FDB2-438E-A50D-EFCF8B9BADF6}">
      <dgm:prSet/>
      <dgm:spPr/>
      <dgm:t>
        <a:bodyPr/>
        <a:lstStyle/>
        <a:p>
          <a:endParaRPr lang="en-US"/>
        </a:p>
      </dgm:t>
    </dgm:pt>
    <dgm:pt modelId="{284E0AD3-9374-4D71-9C75-6320B918C394}" type="sibTrans" cxnId="{789B46FD-FDB2-438E-A50D-EFCF8B9BADF6}">
      <dgm:prSet/>
      <dgm:spPr/>
      <dgm:t>
        <a:bodyPr/>
        <a:lstStyle/>
        <a:p>
          <a:endParaRPr lang="en-US"/>
        </a:p>
      </dgm:t>
    </dgm:pt>
    <dgm:pt modelId="{C0121E63-4BAA-43EE-9061-1A702C7133B3}">
      <dgm:prSet phldrT="[Text]" custT="1"/>
      <dgm:spPr>
        <a:solidFill>
          <a:schemeClr val="accent1">
            <a:lumMod val="50000"/>
          </a:schemeClr>
        </a:solidFill>
        <a:ln w="19050">
          <a:solidFill>
            <a:schemeClr val="tx1"/>
          </a:solidFill>
        </a:ln>
      </dgm:spPr>
      <dgm:t>
        <a:bodyPr/>
        <a:lstStyle/>
        <a:p>
          <a:pPr algn="ctr"/>
          <a:endParaRPr lang="en-US" sz="1200" dirty="0" smtClean="0"/>
        </a:p>
        <a:p>
          <a:pPr algn="ctr"/>
          <a:r>
            <a:rPr lang="en-US" sz="1200" b="1" dirty="0" smtClean="0"/>
            <a:t>Dabigatran</a:t>
          </a:r>
        </a:p>
        <a:p>
          <a:pPr algn="l"/>
          <a:r>
            <a:rPr lang="en-US" sz="1200" dirty="0" smtClean="0"/>
            <a:t>CrCl≥80mL/min: stop 1-2 days before for low bleed risk and 2-3 days for intermediate/high bleed risk</a:t>
          </a:r>
        </a:p>
        <a:p>
          <a:pPr algn="l"/>
          <a:r>
            <a:rPr lang="en-US" sz="1200" dirty="0" err="1" smtClean="0"/>
            <a:t>CrCl</a:t>
          </a:r>
          <a:r>
            <a:rPr lang="en-US" sz="1200" dirty="0" smtClean="0"/>
            <a:t> 50-80 mL/min: upper end of ranges above</a:t>
          </a:r>
        </a:p>
        <a:p>
          <a:pPr algn="l"/>
          <a:r>
            <a:rPr lang="en-US" sz="1200" dirty="0" err="1" smtClean="0"/>
            <a:t>CrCL</a:t>
          </a:r>
          <a:r>
            <a:rPr lang="en-US" sz="1200" dirty="0" smtClean="0"/>
            <a:t> 30-50 mL/min: add 1 day</a:t>
          </a:r>
        </a:p>
        <a:p>
          <a:pPr algn="l"/>
          <a:r>
            <a:rPr lang="en-US" sz="1200" dirty="0" err="1" smtClean="0"/>
            <a:t>CrCL</a:t>
          </a:r>
          <a:r>
            <a:rPr lang="en-US" sz="1200" dirty="0" smtClean="0"/>
            <a:t>&lt;30 mL/min, add 2 days </a:t>
          </a:r>
        </a:p>
        <a:p>
          <a:pPr algn="ctr"/>
          <a:endParaRPr lang="en-US" sz="500" dirty="0"/>
        </a:p>
      </dgm:t>
    </dgm:pt>
    <dgm:pt modelId="{776C7151-1493-4FC4-8098-33B73BF4B4DF}" type="sibTrans" cxnId="{89D09635-CABB-4EE2-8357-61030FA27E7A}">
      <dgm:prSet/>
      <dgm:spPr/>
      <dgm:t>
        <a:bodyPr/>
        <a:lstStyle/>
        <a:p>
          <a:endParaRPr lang="en-US"/>
        </a:p>
      </dgm:t>
    </dgm:pt>
    <dgm:pt modelId="{CDF8B48B-547C-45B0-8CDC-DE108DDA8780}" type="parTrans" cxnId="{89D09635-CABB-4EE2-8357-61030FA27E7A}">
      <dgm:prSet/>
      <dgm:spPr/>
      <dgm:t>
        <a:bodyPr/>
        <a:lstStyle/>
        <a:p>
          <a:endParaRPr lang="en-US"/>
        </a:p>
      </dgm:t>
    </dgm:pt>
    <dgm:pt modelId="{E70FCCE8-3790-4152-B3FD-8A97223B1801}">
      <dgm:prSet custT="1"/>
      <dgm:spPr>
        <a:solidFill>
          <a:schemeClr val="accent1">
            <a:lumMod val="50000"/>
          </a:schemeClr>
        </a:solidFill>
        <a:ln w="19050"/>
      </dgm:spPr>
      <dgm:t>
        <a:bodyPr/>
        <a:lstStyle/>
        <a:p>
          <a:r>
            <a:rPr lang="en-US" sz="1200" b="1" dirty="0" smtClean="0"/>
            <a:t>Apixaban, Rivaroxaban</a:t>
          </a:r>
        </a:p>
        <a:p>
          <a:r>
            <a:rPr lang="en-US" sz="1200" b="1" dirty="0" smtClean="0"/>
            <a:t>Low bleed risk: stop 1-2 days before</a:t>
          </a:r>
        </a:p>
        <a:p>
          <a:r>
            <a:rPr lang="en-US" sz="1200" b="1" dirty="0" smtClean="0"/>
            <a:t>Intermediate/high bleed risk: 2-3 days before</a:t>
          </a:r>
          <a:endParaRPr lang="en-US" sz="1200" b="1" dirty="0"/>
        </a:p>
      </dgm:t>
    </dgm:pt>
    <dgm:pt modelId="{974F34AC-2790-48CD-830C-3A4971EADF4B}" type="parTrans" cxnId="{8C7CB72A-EA3F-40D1-BC8C-55520CCFBB3B}">
      <dgm:prSet/>
      <dgm:spPr/>
      <dgm:t>
        <a:bodyPr/>
        <a:lstStyle/>
        <a:p>
          <a:endParaRPr lang="en-US"/>
        </a:p>
      </dgm:t>
    </dgm:pt>
    <dgm:pt modelId="{B875E6E4-1320-4230-A0EC-5B823490ADCC}" type="sibTrans" cxnId="{8C7CB72A-EA3F-40D1-BC8C-55520CCFBB3B}">
      <dgm:prSet/>
      <dgm:spPr/>
      <dgm:t>
        <a:bodyPr/>
        <a:lstStyle/>
        <a:p>
          <a:endParaRPr lang="en-US"/>
        </a:p>
      </dgm:t>
    </dgm:pt>
    <dgm:pt modelId="{0DC3937E-1853-4C19-B7A9-3B8079869BED}">
      <dgm:prSet custT="1"/>
      <dgm:spPr>
        <a:solidFill>
          <a:schemeClr val="accent1">
            <a:lumMod val="50000"/>
          </a:schemeClr>
        </a:solidFill>
        <a:ln w="19050"/>
      </dgm:spPr>
      <dgm:t>
        <a:bodyPr/>
        <a:lstStyle/>
        <a:p>
          <a:r>
            <a:rPr lang="en-US" sz="1200" b="1" dirty="0" smtClean="0"/>
            <a:t>Warfarin</a:t>
          </a:r>
        </a:p>
        <a:p>
          <a:r>
            <a:rPr lang="en-US" sz="1200" b="1" dirty="0" smtClean="0"/>
            <a:t>Stop 5 days before </a:t>
          </a:r>
        </a:p>
        <a:p>
          <a:r>
            <a:rPr lang="en-US" sz="1200" b="1" dirty="0" smtClean="0"/>
            <a:t>  INR&lt;1.5 for low bleed risk </a:t>
          </a:r>
        </a:p>
        <a:p>
          <a:r>
            <a:rPr lang="en-US" sz="1200" b="1" dirty="0" smtClean="0"/>
            <a:t>INR&lt;1.2 for intermediate/high bleed risk</a:t>
          </a:r>
          <a:endParaRPr lang="en-US" sz="1200" b="1" dirty="0"/>
        </a:p>
      </dgm:t>
    </dgm:pt>
    <dgm:pt modelId="{6C42F08F-F377-4820-B22A-CFB33D0EEB0A}" type="parTrans" cxnId="{0559D768-4060-4D81-94EE-19E44240305E}">
      <dgm:prSet/>
      <dgm:spPr/>
      <dgm:t>
        <a:bodyPr/>
        <a:lstStyle/>
        <a:p>
          <a:endParaRPr lang="en-US"/>
        </a:p>
      </dgm:t>
    </dgm:pt>
    <dgm:pt modelId="{B4F2F394-2B44-47F4-94EA-BC20190DFBDD}" type="sibTrans" cxnId="{0559D768-4060-4D81-94EE-19E44240305E}">
      <dgm:prSet/>
      <dgm:spPr/>
      <dgm:t>
        <a:bodyPr/>
        <a:lstStyle/>
        <a:p>
          <a:endParaRPr lang="en-US"/>
        </a:p>
      </dgm:t>
    </dgm:pt>
    <dgm:pt modelId="{61774FD6-57AC-416C-B146-8ED47C62E52D}">
      <dgm:prSet custT="1"/>
      <dgm:spPr>
        <a:solidFill>
          <a:srgbClr val="FFC000"/>
        </a:solidFill>
        <a:ln w="19050">
          <a:solidFill>
            <a:schemeClr val="tx1"/>
          </a:solidFill>
        </a:ln>
      </dgm:spPr>
      <dgm:t>
        <a:bodyPr/>
        <a:lstStyle/>
        <a:p>
          <a:pPr algn="l"/>
          <a:r>
            <a:rPr lang="en-US" altLang="en-US" sz="1050" b="1" dirty="0" smtClean="0">
              <a:solidFill>
                <a:schemeClr val="tx1"/>
              </a:solidFill>
            </a:rPr>
            <a:t>               </a:t>
          </a:r>
          <a:r>
            <a:rPr lang="en-US" altLang="en-US" sz="1100" b="1" u="none" dirty="0" smtClean="0">
              <a:solidFill>
                <a:schemeClr val="tx1"/>
              </a:solidFill>
            </a:rPr>
            <a:t>RESTART</a:t>
          </a:r>
        </a:p>
        <a:p>
          <a:pPr algn="l"/>
          <a:r>
            <a:rPr lang="en-US" altLang="en-US" sz="1100" b="1" dirty="0" smtClean="0">
              <a:solidFill>
                <a:schemeClr val="tx1"/>
              </a:solidFill>
            </a:rPr>
            <a:t>Recommendations for timing of reintroduction of antithrombotic therapy are intended to promote a balanced approach to minimizing the combined outcome of </a:t>
          </a:r>
          <a:r>
            <a:rPr lang="en-US" altLang="en-US" sz="1100" b="1" dirty="0" err="1" smtClean="0">
              <a:solidFill>
                <a:schemeClr val="tx1"/>
              </a:solidFill>
            </a:rPr>
            <a:t>thrombo</a:t>
          </a:r>
          <a:r>
            <a:rPr lang="en-US" altLang="en-US" sz="1100" b="1" dirty="0" smtClean="0">
              <a:solidFill>
                <a:schemeClr val="tx1"/>
              </a:solidFill>
            </a:rPr>
            <a:t>-embolic events and major bleeding.  </a:t>
          </a:r>
        </a:p>
      </dgm:t>
    </dgm:pt>
    <dgm:pt modelId="{D64FAFDD-A53F-4598-8D20-6DDE6CEAD308}" type="sibTrans" cxnId="{357030BF-AFF5-4DAC-9125-C1AF70FFA0AF}">
      <dgm:prSet/>
      <dgm:spPr/>
      <dgm:t>
        <a:bodyPr/>
        <a:lstStyle/>
        <a:p>
          <a:endParaRPr lang="en-US"/>
        </a:p>
      </dgm:t>
    </dgm:pt>
    <dgm:pt modelId="{30DE210F-6B39-4422-AE6B-BD05560239CC}" type="parTrans" cxnId="{357030BF-AFF5-4DAC-9125-C1AF70FFA0AF}">
      <dgm:prSet/>
      <dgm:spPr/>
      <dgm:t>
        <a:bodyPr/>
        <a:lstStyle/>
        <a:p>
          <a:endParaRPr lang="en-US"/>
        </a:p>
      </dgm:t>
    </dgm:pt>
    <dgm:pt modelId="{E83BE34B-7320-4A90-AA9C-E761C17C771F}" type="pres">
      <dgm:prSet presAssocID="{DB5A3878-F871-47DE-8DC7-75A334F48E34}" presName="diagram" presStyleCnt="0">
        <dgm:presLayoutVars>
          <dgm:chPref val="1"/>
          <dgm:dir/>
          <dgm:animOne val="branch"/>
          <dgm:animLvl val="lvl"/>
          <dgm:resizeHandles val="exact"/>
        </dgm:presLayoutVars>
      </dgm:prSet>
      <dgm:spPr/>
      <dgm:t>
        <a:bodyPr/>
        <a:lstStyle/>
        <a:p>
          <a:endParaRPr lang="en-US"/>
        </a:p>
      </dgm:t>
    </dgm:pt>
    <dgm:pt modelId="{5BC70C04-B036-4821-9652-16CB03817EFF}" type="pres">
      <dgm:prSet presAssocID="{C924264E-ADF9-4074-B449-5D14F93DEC08}" presName="root1" presStyleCnt="0"/>
      <dgm:spPr/>
    </dgm:pt>
    <dgm:pt modelId="{4D85FA6F-B8FD-463D-A422-BAD6FCADF08A}" type="pres">
      <dgm:prSet presAssocID="{C924264E-ADF9-4074-B449-5D14F93DEC08}" presName="LevelOneTextNode" presStyleLbl="node0" presStyleIdx="0" presStyleCnt="2" custScaleX="66883" custLinFactNeighborX="-32149" custLinFactNeighborY="3911">
        <dgm:presLayoutVars>
          <dgm:chPref val="3"/>
        </dgm:presLayoutVars>
      </dgm:prSet>
      <dgm:spPr/>
      <dgm:t>
        <a:bodyPr/>
        <a:lstStyle/>
        <a:p>
          <a:endParaRPr lang="en-US"/>
        </a:p>
      </dgm:t>
    </dgm:pt>
    <dgm:pt modelId="{F76C8B36-A9A6-4314-9863-74B102A5203C}" type="pres">
      <dgm:prSet presAssocID="{C924264E-ADF9-4074-B449-5D14F93DEC08}" presName="level2hierChild" presStyleCnt="0"/>
      <dgm:spPr/>
    </dgm:pt>
    <dgm:pt modelId="{74E54DE0-C670-4E4F-9853-8931E5FF6536}" type="pres">
      <dgm:prSet presAssocID="{A0DA6175-2897-4217-BEA6-99A01E4483A6}" presName="conn2-1" presStyleLbl="parChTrans1D2" presStyleIdx="0" presStyleCnt="4"/>
      <dgm:spPr/>
      <dgm:t>
        <a:bodyPr/>
        <a:lstStyle/>
        <a:p>
          <a:endParaRPr lang="en-US"/>
        </a:p>
      </dgm:t>
    </dgm:pt>
    <dgm:pt modelId="{64B4309C-68B6-4A6E-9172-3AAA9A583DC7}" type="pres">
      <dgm:prSet presAssocID="{A0DA6175-2897-4217-BEA6-99A01E4483A6}" presName="connTx" presStyleLbl="parChTrans1D2" presStyleIdx="0" presStyleCnt="4"/>
      <dgm:spPr/>
      <dgm:t>
        <a:bodyPr/>
        <a:lstStyle/>
        <a:p>
          <a:endParaRPr lang="en-US"/>
        </a:p>
      </dgm:t>
    </dgm:pt>
    <dgm:pt modelId="{026C68D2-85AA-4953-8F68-B8A139551360}" type="pres">
      <dgm:prSet presAssocID="{560E773E-E57D-490A-BCE2-D6F811F29D1F}" presName="root2" presStyleCnt="0"/>
      <dgm:spPr/>
    </dgm:pt>
    <dgm:pt modelId="{90447ADA-8D4C-4B4C-BF00-62F69EB05950}" type="pres">
      <dgm:prSet presAssocID="{560E773E-E57D-490A-BCE2-D6F811F29D1F}" presName="LevelTwoTextNode" presStyleLbl="node2" presStyleIdx="0" presStyleCnt="4" custScaleX="178786" custScaleY="100132" custLinFactNeighborX="-45097" custLinFactNeighborY="8231">
        <dgm:presLayoutVars>
          <dgm:chPref val="3"/>
        </dgm:presLayoutVars>
      </dgm:prSet>
      <dgm:spPr/>
      <dgm:t>
        <a:bodyPr/>
        <a:lstStyle/>
        <a:p>
          <a:endParaRPr lang="en-US"/>
        </a:p>
      </dgm:t>
    </dgm:pt>
    <dgm:pt modelId="{579493C6-66E9-4FB6-B031-C9CB3C3C864C}" type="pres">
      <dgm:prSet presAssocID="{560E773E-E57D-490A-BCE2-D6F811F29D1F}" presName="level3hierChild" presStyleCnt="0"/>
      <dgm:spPr/>
    </dgm:pt>
    <dgm:pt modelId="{0E93145B-2E42-4609-88D5-23CE88AB140C}" type="pres">
      <dgm:prSet presAssocID="{6C42F08F-F377-4820-B22A-CFB33D0EEB0A}" presName="conn2-1" presStyleLbl="parChTrans1D2" presStyleIdx="1" presStyleCnt="4"/>
      <dgm:spPr/>
      <dgm:t>
        <a:bodyPr/>
        <a:lstStyle/>
        <a:p>
          <a:endParaRPr lang="en-US"/>
        </a:p>
      </dgm:t>
    </dgm:pt>
    <dgm:pt modelId="{445AB607-E6CB-499D-819E-89FC4283E6BE}" type="pres">
      <dgm:prSet presAssocID="{6C42F08F-F377-4820-B22A-CFB33D0EEB0A}" presName="connTx" presStyleLbl="parChTrans1D2" presStyleIdx="1" presStyleCnt="4"/>
      <dgm:spPr/>
      <dgm:t>
        <a:bodyPr/>
        <a:lstStyle/>
        <a:p>
          <a:endParaRPr lang="en-US"/>
        </a:p>
      </dgm:t>
    </dgm:pt>
    <dgm:pt modelId="{BCD7FC30-F9C8-41E8-B61D-39BF25C450F2}" type="pres">
      <dgm:prSet presAssocID="{0DC3937E-1853-4C19-B7A9-3B8079869BED}" presName="root2" presStyleCnt="0"/>
      <dgm:spPr/>
    </dgm:pt>
    <dgm:pt modelId="{F164CFE1-5A57-4C85-A9D8-5BB8767BD719}" type="pres">
      <dgm:prSet presAssocID="{0DC3937E-1853-4C19-B7A9-3B8079869BED}" presName="LevelTwoTextNode" presStyleLbl="node2" presStyleIdx="1" presStyleCnt="4" custScaleX="180914" custLinFactNeighborX="-47225" custLinFactNeighborY="7930">
        <dgm:presLayoutVars>
          <dgm:chPref val="3"/>
        </dgm:presLayoutVars>
      </dgm:prSet>
      <dgm:spPr/>
      <dgm:t>
        <a:bodyPr/>
        <a:lstStyle/>
        <a:p>
          <a:endParaRPr lang="en-US"/>
        </a:p>
      </dgm:t>
    </dgm:pt>
    <dgm:pt modelId="{592F6011-5DE3-4C51-87CC-EF9148BE737A}" type="pres">
      <dgm:prSet presAssocID="{0DC3937E-1853-4C19-B7A9-3B8079869BED}" presName="level3hierChild" presStyleCnt="0"/>
      <dgm:spPr/>
    </dgm:pt>
    <dgm:pt modelId="{B332FE01-C9CA-4B16-A177-693C16EEA1F5}" type="pres">
      <dgm:prSet presAssocID="{974F34AC-2790-48CD-830C-3A4971EADF4B}" presName="conn2-1" presStyleLbl="parChTrans1D2" presStyleIdx="2" presStyleCnt="4"/>
      <dgm:spPr/>
      <dgm:t>
        <a:bodyPr/>
        <a:lstStyle/>
        <a:p>
          <a:endParaRPr lang="en-US"/>
        </a:p>
      </dgm:t>
    </dgm:pt>
    <dgm:pt modelId="{09B2DD7B-F812-4B1A-BB12-9AABBF9BAD3F}" type="pres">
      <dgm:prSet presAssocID="{974F34AC-2790-48CD-830C-3A4971EADF4B}" presName="connTx" presStyleLbl="parChTrans1D2" presStyleIdx="2" presStyleCnt="4"/>
      <dgm:spPr/>
      <dgm:t>
        <a:bodyPr/>
        <a:lstStyle/>
        <a:p>
          <a:endParaRPr lang="en-US"/>
        </a:p>
      </dgm:t>
    </dgm:pt>
    <dgm:pt modelId="{241F1BB1-329C-4C56-BD39-70A81C18F6C8}" type="pres">
      <dgm:prSet presAssocID="{E70FCCE8-3790-4152-B3FD-8A97223B1801}" presName="root2" presStyleCnt="0"/>
      <dgm:spPr/>
    </dgm:pt>
    <dgm:pt modelId="{CFD0A485-8812-4A74-91E6-B4C8E5B788B9}" type="pres">
      <dgm:prSet presAssocID="{E70FCCE8-3790-4152-B3FD-8A97223B1801}" presName="LevelTwoTextNode" presStyleLbl="node2" presStyleIdx="2" presStyleCnt="4" custScaleX="180914" custLinFactNeighborX="-47225" custLinFactNeighborY="3390">
        <dgm:presLayoutVars>
          <dgm:chPref val="3"/>
        </dgm:presLayoutVars>
      </dgm:prSet>
      <dgm:spPr/>
      <dgm:t>
        <a:bodyPr/>
        <a:lstStyle/>
        <a:p>
          <a:endParaRPr lang="en-US"/>
        </a:p>
      </dgm:t>
    </dgm:pt>
    <dgm:pt modelId="{1B1970DB-CDB2-4EDC-8361-FB3350092126}" type="pres">
      <dgm:prSet presAssocID="{E70FCCE8-3790-4152-B3FD-8A97223B1801}" presName="level3hierChild" presStyleCnt="0"/>
      <dgm:spPr/>
    </dgm:pt>
    <dgm:pt modelId="{4FBF605D-02BC-48B3-84BE-762033F78251}" type="pres">
      <dgm:prSet presAssocID="{CDF8B48B-547C-45B0-8CDC-DE108DDA8780}" presName="conn2-1" presStyleLbl="parChTrans1D2" presStyleIdx="3" presStyleCnt="4"/>
      <dgm:spPr/>
      <dgm:t>
        <a:bodyPr/>
        <a:lstStyle/>
        <a:p>
          <a:endParaRPr lang="en-US"/>
        </a:p>
      </dgm:t>
    </dgm:pt>
    <dgm:pt modelId="{204F967B-0B36-46BC-BB83-CA5E5DF1BB00}" type="pres">
      <dgm:prSet presAssocID="{CDF8B48B-547C-45B0-8CDC-DE108DDA8780}" presName="connTx" presStyleLbl="parChTrans1D2" presStyleIdx="3" presStyleCnt="4"/>
      <dgm:spPr/>
      <dgm:t>
        <a:bodyPr/>
        <a:lstStyle/>
        <a:p>
          <a:endParaRPr lang="en-US"/>
        </a:p>
      </dgm:t>
    </dgm:pt>
    <dgm:pt modelId="{024694DB-6C09-490E-8A3F-046BF8A3F720}" type="pres">
      <dgm:prSet presAssocID="{C0121E63-4BAA-43EE-9061-1A702C7133B3}" presName="root2" presStyleCnt="0"/>
      <dgm:spPr/>
    </dgm:pt>
    <dgm:pt modelId="{11F1CE14-0BBA-46AE-B2F7-3BD0F0769BB4}" type="pres">
      <dgm:prSet presAssocID="{C0121E63-4BAA-43EE-9061-1A702C7133B3}" presName="LevelTwoTextNode" presStyleLbl="node2" presStyleIdx="3" presStyleCnt="4" custScaleX="181608" custScaleY="119044" custLinFactNeighborX="-47638" custLinFactNeighborY="-690">
        <dgm:presLayoutVars>
          <dgm:chPref val="3"/>
        </dgm:presLayoutVars>
      </dgm:prSet>
      <dgm:spPr/>
      <dgm:t>
        <a:bodyPr/>
        <a:lstStyle/>
        <a:p>
          <a:endParaRPr lang="en-US"/>
        </a:p>
      </dgm:t>
    </dgm:pt>
    <dgm:pt modelId="{1BD8520C-2F0E-43BE-B596-48B320C668DA}" type="pres">
      <dgm:prSet presAssocID="{C0121E63-4BAA-43EE-9061-1A702C7133B3}" presName="level3hierChild" presStyleCnt="0"/>
      <dgm:spPr/>
    </dgm:pt>
    <dgm:pt modelId="{D2833039-8E2B-44E5-8DD4-19491EE31B28}" type="pres">
      <dgm:prSet presAssocID="{61774FD6-57AC-416C-B146-8ED47C62E52D}" presName="root1" presStyleCnt="0"/>
      <dgm:spPr/>
    </dgm:pt>
    <dgm:pt modelId="{882CB547-C52C-4F0D-8737-65BD2BAA477D}" type="pres">
      <dgm:prSet presAssocID="{61774FD6-57AC-416C-B146-8ED47C62E52D}" presName="LevelOneTextNode" presStyleLbl="node0" presStyleIdx="1" presStyleCnt="2" custScaleX="91622" custScaleY="151559" custLinFactX="100000" custLinFactY="-100623" custLinFactNeighborX="155517" custLinFactNeighborY="-200000">
        <dgm:presLayoutVars>
          <dgm:chPref val="3"/>
        </dgm:presLayoutVars>
      </dgm:prSet>
      <dgm:spPr/>
      <dgm:t>
        <a:bodyPr/>
        <a:lstStyle/>
        <a:p>
          <a:endParaRPr lang="en-US"/>
        </a:p>
      </dgm:t>
    </dgm:pt>
    <dgm:pt modelId="{8CDB4CDF-D954-4ED4-9738-DBC413BCD026}" type="pres">
      <dgm:prSet presAssocID="{61774FD6-57AC-416C-B146-8ED47C62E52D}" presName="level2hierChild" presStyleCnt="0"/>
      <dgm:spPr/>
    </dgm:pt>
  </dgm:ptLst>
  <dgm:cxnLst>
    <dgm:cxn modelId="{8C7CB72A-EA3F-40D1-BC8C-55520CCFBB3B}" srcId="{C924264E-ADF9-4074-B449-5D14F93DEC08}" destId="{E70FCCE8-3790-4152-B3FD-8A97223B1801}" srcOrd="2" destOrd="0" parTransId="{974F34AC-2790-48CD-830C-3A4971EADF4B}" sibTransId="{B875E6E4-1320-4230-A0EC-5B823490ADCC}"/>
    <dgm:cxn modelId="{A6A403BE-4E5A-430E-9FAC-C06A15E47E39}" type="presOf" srcId="{560E773E-E57D-490A-BCE2-D6F811F29D1F}" destId="{90447ADA-8D4C-4B4C-BF00-62F69EB05950}" srcOrd="0" destOrd="0" presId="urn:microsoft.com/office/officeart/2005/8/layout/hierarchy2"/>
    <dgm:cxn modelId="{2E76F053-9D90-453A-BF44-EAB2F9D9D861}" type="presOf" srcId="{CDF8B48B-547C-45B0-8CDC-DE108DDA8780}" destId="{204F967B-0B36-46BC-BB83-CA5E5DF1BB00}" srcOrd="1" destOrd="0" presId="urn:microsoft.com/office/officeart/2005/8/layout/hierarchy2"/>
    <dgm:cxn modelId="{C349C82F-0347-4714-BF7A-0108591BD77E}" type="presOf" srcId="{A0DA6175-2897-4217-BEA6-99A01E4483A6}" destId="{74E54DE0-C670-4E4F-9853-8931E5FF6536}" srcOrd="0" destOrd="0" presId="urn:microsoft.com/office/officeart/2005/8/layout/hierarchy2"/>
    <dgm:cxn modelId="{1252CABF-E5BA-44DD-AC96-DF9E63692C27}" type="presOf" srcId="{C924264E-ADF9-4074-B449-5D14F93DEC08}" destId="{4D85FA6F-B8FD-463D-A422-BAD6FCADF08A}" srcOrd="0" destOrd="0" presId="urn:microsoft.com/office/officeart/2005/8/layout/hierarchy2"/>
    <dgm:cxn modelId="{10FB5E72-6C1F-45D3-B421-B0584432E22D}" type="presOf" srcId="{DB5A3878-F871-47DE-8DC7-75A334F48E34}" destId="{E83BE34B-7320-4A90-AA9C-E761C17C771F}" srcOrd="0" destOrd="0" presId="urn:microsoft.com/office/officeart/2005/8/layout/hierarchy2"/>
    <dgm:cxn modelId="{89D09635-CABB-4EE2-8357-61030FA27E7A}" srcId="{C924264E-ADF9-4074-B449-5D14F93DEC08}" destId="{C0121E63-4BAA-43EE-9061-1A702C7133B3}" srcOrd="3" destOrd="0" parTransId="{CDF8B48B-547C-45B0-8CDC-DE108DDA8780}" sibTransId="{776C7151-1493-4FC4-8098-33B73BF4B4DF}"/>
    <dgm:cxn modelId="{E4802BBE-11A6-4935-87FA-F2944242B651}" type="presOf" srcId="{61774FD6-57AC-416C-B146-8ED47C62E52D}" destId="{882CB547-C52C-4F0D-8737-65BD2BAA477D}" srcOrd="0" destOrd="0" presId="urn:microsoft.com/office/officeart/2005/8/layout/hierarchy2"/>
    <dgm:cxn modelId="{FB5A7D83-BE4C-4BDC-9EB2-EDA88E628C5C}" type="presOf" srcId="{C0121E63-4BAA-43EE-9061-1A702C7133B3}" destId="{11F1CE14-0BBA-46AE-B2F7-3BD0F0769BB4}" srcOrd="0" destOrd="0" presId="urn:microsoft.com/office/officeart/2005/8/layout/hierarchy2"/>
    <dgm:cxn modelId="{3DB5E43D-97C6-4F5A-9902-BA00818E401D}" type="presOf" srcId="{A0DA6175-2897-4217-BEA6-99A01E4483A6}" destId="{64B4309C-68B6-4A6E-9172-3AAA9A583DC7}" srcOrd="1" destOrd="0" presId="urn:microsoft.com/office/officeart/2005/8/layout/hierarchy2"/>
    <dgm:cxn modelId="{6A010843-FA97-4CD4-9E84-EB391575262C}" type="presOf" srcId="{CDF8B48B-547C-45B0-8CDC-DE108DDA8780}" destId="{4FBF605D-02BC-48B3-84BE-762033F78251}" srcOrd="0" destOrd="0" presId="urn:microsoft.com/office/officeart/2005/8/layout/hierarchy2"/>
    <dgm:cxn modelId="{C0181734-9CAF-4861-BA77-501C50FB9BC0}" type="presOf" srcId="{0DC3937E-1853-4C19-B7A9-3B8079869BED}" destId="{F164CFE1-5A57-4C85-A9D8-5BB8767BD719}" srcOrd="0" destOrd="0" presId="urn:microsoft.com/office/officeart/2005/8/layout/hierarchy2"/>
    <dgm:cxn modelId="{0559D768-4060-4D81-94EE-19E44240305E}" srcId="{C924264E-ADF9-4074-B449-5D14F93DEC08}" destId="{0DC3937E-1853-4C19-B7A9-3B8079869BED}" srcOrd="1" destOrd="0" parTransId="{6C42F08F-F377-4820-B22A-CFB33D0EEB0A}" sibTransId="{B4F2F394-2B44-47F4-94EA-BC20190DFBDD}"/>
    <dgm:cxn modelId="{CDF07C82-AD8F-4369-90B8-413BCE81B4FF}" type="presOf" srcId="{974F34AC-2790-48CD-830C-3A4971EADF4B}" destId="{B332FE01-C9CA-4B16-A177-693C16EEA1F5}" srcOrd="0" destOrd="0" presId="urn:microsoft.com/office/officeart/2005/8/layout/hierarchy2"/>
    <dgm:cxn modelId="{789B46FD-FDB2-438E-A50D-EFCF8B9BADF6}" srcId="{C924264E-ADF9-4074-B449-5D14F93DEC08}" destId="{560E773E-E57D-490A-BCE2-D6F811F29D1F}" srcOrd="0" destOrd="0" parTransId="{A0DA6175-2897-4217-BEA6-99A01E4483A6}" sibTransId="{284E0AD3-9374-4D71-9C75-6320B918C394}"/>
    <dgm:cxn modelId="{E4DB20CB-E16B-42BC-96E2-8307FCFA99F9}" type="presOf" srcId="{974F34AC-2790-48CD-830C-3A4971EADF4B}" destId="{09B2DD7B-F812-4B1A-BB12-9AABBF9BAD3F}" srcOrd="1" destOrd="0" presId="urn:microsoft.com/office/officeart/2005/8/layout/hierarchy2"/>
    <dgm:cxn modelId="{357030BF-AFF5-4DAC-9125-C1AF70FFA0AF}" srcId="{DB5A3878-F871-47DE-8DC7-75A334F48E34}" destId="{61774FD6-57AC-416C-B146-8ED47C62E52D}" srcOrd="1" destOrd="0" parTransId="{30DE210F-6B39-4422-AE6B-BD05560239CC}" sibTransId="{D64FAFDD-A53F-4598-8D20-6DDE6CEAD308}"/>
    <dgm:cxn modelId="{F9BBB3DE-6C85-4A14-8E84-9F375CA31434}" type="presOf" srcId="{6C42F08F-F377-4820-B22A-CFB33D0EEB0A}" destId="{0E93145B-2E42-4609-88D5-23CE88AB140C}" srcOrd="0" destOrd="0" presId="urn:microsoft.com/office/officeart/2005/8/layout/hierarchy2"/>
    <dgm:cxn modelId="{8136D511-ADDE-46ED-8AA4-3AC26F9384CF}" type="presOf" srcId="{E70FCCE8-3790-4152-B3FD-8A97223B1801}" destId="{CFD0A485-8812-4A74-91E6-B4C8E5B788B9}" srcOrd="0" destOrd="0" presId="urn:microsoft.com/office/officeart/2005/8/layout/hierarchy2"/>
    <dgm:cxn modelId="{8F057003-00CD-4181-B3E8-D21A7DA7F13D}" srcId="{DB5A3878-F871-47DE-8DC7-75A334F48E34}" destId="{C924264E-ADF9-4074-B449-5D14F93DEC08}" srcOrd="0" destOrd="0" parTransId="{4B707CAF-131D-4EDB-8BD4-9A3BD1FA2387}" sibTransId="{8F9D117F-9996-481B-9035-BB1AFEFEAF0D}"/>
    <dgm:cxn modelId="{41B36C83-3A3B-41E3-B880-A27513B927C6}" type="presOf" srcId="{6C42F08F-F377-4820-B22A-CFB33D0EEB0A}" destId="{445AB607-E6CB-499D-819E-89FC4283E6BE}" srcOrd="1" destOrd="0" presId="urn:microsoft.com/office/officeart/2005/8/layout/hierarchy2"/>
    <dgm:cxn modelId="{DACC840F-82DA-4CC4-AE31-A5EA8DEEB2A0}" type="presParOf" srcId="{E83BE34B-7320-4A90-AA9C-E761C17C771F}" destId="{5BC70C04-B036-4821-9652-16CB03817EFF}" srcOrd="0" destOrd="0" presId="urn:microsoft.com/office/officeart/2005/8/layout/hierarchy2"/>
    <dgm:cxn modelId="{30DAB040-D95C-409A-8BA7-61F8A595554A}" type="presParOf" srcId="{5BC70C04-B036-4821-9652-16CB03817EFF}" destId="{4D85FA6F-B8FD-463D-A422-BAD6FCADF08A}" srcOrd="0" destOrd="0" presId="urn:microsoft.com/office/officeart/2005/8/layout/hierarchy2"/>
    <dgm:cxn modelId="{A6DE4812-E70F-4724-9647-93B182AEE850}" type="presParOf" srcId="{5BC70C04-B036-4821-9652-16CB03817EFF}" destId="{F76C8B36-A9A6-4314-9863-74B102A5203C}" srcOrd="1" destOrd="0" presId="urn:microsoft.com/office/officeart/2005/8/layout/hierarchy2"/>
    <dgm:cxn modelId="{1F8A81F3-5952-47DF-A61B-1C27349E1445}" type="presParOf" srcId="{F76C8B36-A9A6-4314-9863-74B102A5203C}" destId="{74E54DE0-C670-4E4F-9853-8931E5FF6536}" srcOrd="0" destOrd="0" presId="urn:microsoft.com/office/officeart/2005/8/layout/hierarchy2"/>
    <dgm:cxn modelId="{F6CA0474-875E-4F01-B23F-A5B7E76A7C82}" type="presParOf" srcId="{74E54DE0-C670-4E4F-9853-8931E5FF6536}" destId="{64B4309C-68B6-4A6E-9172-3AAA9A583DC7}" srcOrd="0" destOrd="0" presId="urn:microsoft.com/office/officeart/2005/8/layout/hierarchy2"/>
    <dgm:cxn modelId="{53EC2B10-3D46-4CC6-B4FE-586B4D538446}" type="presParOf" srcId="{F76C8B36-A9A6-4314-9863-74B102A5203C}" destId="{026C68D2-85AA-4953-8F68-B8A139551360}" srcOrd="1" destOrd="0" presId="urn:microsoft.com/office/officeart/2005/8/layout/hierarchy2"/>
    <dgm:cxn modelId="{B2DAFB02-888D-405B-80D5-39014332778C}" type="presParOf" srcId="{026C68D2-85AA-4953-8F68-B8A139551360}" destId="{90447ADA-8D4C-4B4C-BF00-62F69EB05950}" srcOrd="0" destOrd="0" presId="urn:microsoft.com/office/officeart/2005/8/layout/hierarchy2"/>
    <dgm:cxn modelId="{4A45F3B1-8CC1-407E-A3CE-181C5E27FD0A}" type="presParOf" srcId="{026C68D2-85AA-4953-8F68-B8A139551360}" destId="{579493C6-66E9-4FB6-B031-C9CB3C3C864C}" srcOrd="1" destOrd="0" presId="urn:microsoft.com/office/officeart/2005/8/layout/hierarchy2"/>
    <dgm:cxn modelId="{57747EEE-997C-481B-9F61-7E0DAFA9FC89}" type="presParOf" srcId="{F76C8B36-A9A6-4314-9863-74B102A5203C}" destId="{0E93145B-2E42-4609-88D5-23CE88AB140C}" srcOrd="2" destOrd="0" presId="urn:microsoft.com/office/officeart/2005/8/layout/hierarchy2"/>
    <dgm:cxn modelId="{F3953221-8982-4963-ABAD-CC840CDEDCF9}" type="presParOf" srcId="{0E93145B-2E42-4609-88D5-23CE88AB140C}" destId="{445AB607-E6CB-499D-819E-89FC4283E6BE}" srcOrd="0" destOrd="0" presId="urn:microsoft.com/office/officeart/2005/8/layout/hierarchy2"/>
    <dgm:cxn modelId="{FFD5AFB4-997C-4B3D-B79C-922BF0C2D6A1}" type="presParOf" srcId="{F76C8B36-A9A6-4314-9863-74B102A5203C}" destId="{BCD7FC30-F9C8-41E8-B61D-39BF25C450F2}" srcOrd="3" destOrd="0" presId="urn:microsoft.com/office/officeart/2005/8/layout/hierarchy2"/>
    <dgm:cxn modelId="{B65C6A25-FE0A-4A20-A0EB-5B90E6920AA7}" type="presParOf" srcId="{BCD7FC30-F9C8-41E8-B61D-39BF25C450F2}" destId="{F164CFE1-5A57-4C85-A9D8-5BB8767BD719}" srcOrd="0" destOrd="0" presId="urn:microsoft.com/office/officeart/2005/8/layout/hierarchy2"/>
    <dgm:cxn modelId="{23153D87-CFF5-4F4B-870F-323DB4A33AB8}" type="presParOf" srcId="{BCD7FC30-F9C8-41E8-B61D-39BF25C450F2}" destId="{592F6011-5DE3-4C51-87CC-EF9148BE737A}" srcOrd="1" destOrd="0" presId="urn:microsoft.com/office/officeart/2005/8/layout/hierarchy2"/>
    <dgm:cxn modelId="{91C7D44D-281B-4F6B-B7B8-9AAB06D516DD}" type="presParOf" srcId="{F76C8B36-A9A6-4314-9863-74B102A5203C}" destId="{B332FE01-C9CA-4B16-A177-693C16EEA1F5}" srcOrd="4" destOrd="0" presId="urn:microsoft.com/office/officeart/2005/8/layout/hierarchy2"/>
    <dgm:cxn modelId="{A3F8A21A-BCCB-4081-96BB-86F28C07D12B}" type="presParOf" srcId="{B332FE01-C9CA-4B16-A177-693C16EEA1F5}" destId="{09B2DD7B-F812-4B1A-BB12-9AABBF9BAD3F}" srcOrd="0" destOrd="0" presId="urn:microsoft.com/office/officeart/2005/8/layout/hierarchy2"/>
    <dgm:cxn modelId="{0DC2E35B-7CA8-43D9-B902-E794E496A545}" type="presParOf" srcId="{F76C8B36-A9A6-4314-9863-74B102A5203C}" destId="{241F1BB1-329C-4C56-BD39-70A81C18F6C8}" srcOrd="5" destOrd="0" presId="urn:microsoft.com/office/officeart/2005/8/layout/hierarchy2"/>
    <dgm:cxn modelId="{C6023921-8CC9-415C-A53D-FDB92F0683C9}" type="presParOf" srcId="{241F1BB1-329C-4C56-BD39-70A81C18F6C8}" destId="{CFD0A485-8812-4A74-91E6-B4C8E5B788B9}" srcOrd="0" destOrd="0" presId="urn:microsoft.com/office/officeart/2005/8/layout/hierarchy2"/>
    <dgm:cxn modelId="{CD84C4D7-E18B-4720-97F6-C33E1990CF38}" type="presParOf" srcId="{241F1BB1-329C-4C56-BD39-70A81C18F6C8}" destId="{1B1970DB-CDB2-4EDC-8361-FB3350092126}" srcOrd="1" destOrd="0" presId="urn:microsoft.com/office/officeart/2005/8/layout/hierarchy2"/>
    <dgm:cxn modelId="{A182EA48-CFD7-4B58-9FA6-796BBAB7E505}" type="presParOf" srcId="{F76C8B36-A9A6-4314-9863-74B102A5203C}" destId="{4FBF605D-02BC-48B3-84BE-762033F78251}" srcOrd="6" destOrd="0" presId="urn:microsoft.com/office/officeart/2005/8/layout/hierarchy2"/>
    <dgm:cxn modelId="{FD3563FA-9EA0-4E11-A46A-04DAEC7B0540}" type="presParOf" srcId="{4FBF605D-02BC-48B3-84BE-762033F78251}" destId="{204F967B-0B36-46BC-BB83-CA5E5DF1BB00}" srcOrd="0" destOrd="0" presId="urn:microsoft.com/office/officeart/2005/8/layout/hierarchy2"/>
    <dgm:cxn modelId="{A14192CF-DDB0-4603-9CCE-E4EABC108C04}" type="presParOf" srcId="{F76C8B36-A9A6-4314-9863-74B102A5203C}" destId="{024694DB-6C09-490E-8A3F-046BF8A3F720}" srcOrd="7" destOrd="0" presId="urn:microsoft.com/office/officeart/2005/8/layout/hierarchy2"/>
    <dgm:cxn modelId="{170158DF-6AF9-42E3-B329-D2521DB128EF}" type="presParOf" srcId="{024694DB-6C09-490E-8A3F-046BF8A3F720}" destId="{11F1CE14-0BBA-46AE-B2F7-3BD0F0769BB4}" srcOrd="0" destOrd="0" presId="urn:microsoft.com/office/officeart/2005/8/layout/hierarchy2"/>
    <dgm:cxn modelId="{1D1317A9-0206-47F8-971F-25B55563F0D2}" type="presParOf" srcId="{024694DB-6C09-490E-8A3F-046BF8A3F720}" destId="{1BD8520C-2F0E-43BE-B596-48B320C668DA}" srcOrd="1" destOrd="0" presId="urn:microsoft.com/office/officeart/2005/8/layout/hierarchy2"/>
    <dgm:cxn modelId="{7E5E8595-A0FE-42A6-ACD3-6D5DF7F793D6}" type="presParOf" srcId="{E83BE34B-7320-4A90-AA9C-E761C17C771F}" destId="{D2833039-8E2B-44E5-8DD4-19491EE31B28}" srcOrd="1" destOrd="0" presId="urn:microsoft.com/office/officeart/2005/8/layout/hierarchy2"/>
    <dgm:cxn modelId="{B2CF7476-D661-42D7-AB45-470B6DFFB6E4}" type="presParOf" srcId="{D2833039-8E2B-44E5-8DD4-19491EE31B28}" destId="{882CB547-C52C-4F0D-8737-65BD2BAA477D}" srcOrd="0" destOrd="0" presId="urn:microsoft.com/office/officeart/2005/8/layout/hierarchy2"/>
    <dgm:cxn modelId="{A8957715-5B15-48A1-8BC3-8E1D91ED570D}" type="presParOf" srcId="{D2833039-8E2B-44E5-8DD4-19491EE31B28}" destId="{8CDB4CDF-D954-4ED4-9738-DBC413BCD026}"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6FDC13-124E-4DB2-8F10-A54154C2C9CD}">
      <dsp:nvSpPr>
        <dsp:cNvPr id="0" name=""/>
        <dsp:cNvSpPr/>
      </dsp:nvSpPr>
      <dsp:spPr>
        <a:xfrm>
          <a:off x="2347" y="1970186"/>
          <a:ext cx="1784709" cy="1479050"/>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b="1" i="0" kern="1200" baseline="0" dirty="0" smtClean="0">
              <a:solidFill>
                <a:schemeClr val="tx1"/>
              </a:solidFill>
            </a:rPr>
            <a:t>OAC</a:t>
          </a:r>
        </a:p>
        <a:p>
          <a:pPr lvl="0" algn="ctr" defTabSz="977900">
            <a:lnSpc>
              <a:spcPct val="90000"/>
            </a:lnSpc>
            <a:spcBef>
              <a:spcPct val="0"/>
            </a:spcBef>
            <a:spcAft>
              <a:spcPct val="35000"/>
            </a:spcAft>
          </a:pPr>
          <a:r>
            <a:rPr lang="en-US" sz="2200" b="1" i="0" kern="1200" baseline="0" dirty="0" smtClean="0">
              <a:solidFill>
                <a:schemeClr val="tx1"/>
              </a:solidFill>
            </a:rPr>
            <a:t>Interruption</a:t>
          </a:r>
          <a:endParaRPr lang="en-US" sz="2200" b="1" i="0" kern="1200" baseline="0" dirty="0">
            <a:solidFill>
              <a:schemeClr val="tx1"/>
            </a:solidFill>
          </a:endParaRPr>
        </a:p>
      </dsp:txBody>
      <dsp:txXfrm>
        <a:off x="45667" y="2013506"/>
        <a:ext cx="1698069" cy="1392410"/>
      </dsp:txXfrm>
    </dsp:sp>
    <dsp:sp modelId="{600121D2-5CDE-438A-8A3B-85898C4950CC}">
      <dsp:nvSpPr>
        <dsp:cNvPr id="0" name=""/>
        <dsp:cNvSpPr/>
      </dsp:nvSpPr>
      <dsp:spPr>
        <a:xfrm rot="19457599">
          <a:off x="1704503" y="2435146"/>
          <a:ext cx="878307" cy="36518"/>
        </a:xfrm>
        <a:custGeom>
          <a:avLst/>
          <a:gdLst/>
          <a:ahLst/>
          <a:cxnLst/>
          <a:rect l="0" t="0" r="0" b="0"/>
          <a:pathLst>
            <a:path>
              <a:moveTo>
                <a:pt x="0" y="18259"/>
              </a:moveTo>
              <a:lnTo>
                <a:pt x="878307" y="18259"/>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121699" y="2431448"/>
        <a:ext cx="43915" cy="43915"/>
      </dsp:txXfrm>
    </dsp:sp>
    <dsp:sp modelId="{4DA24022-3A33-4F12-922A-4F522B401F03}">
      <dsp:nvSpPr>
        <dsp:cNvPr id="0" name=""/>
        <dsp:cNvSpPr/>
      </dsp:nvSpPr>
      <dsp:spPr>
        <a:xfrm>
          <a:off x="2500256" y="1751350"/>
          <a:ext cx="1782998" cy="891499"/>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baseline="0" dirty="0" smtClean="0">
              <a:solidFill>
                <a:schemeClr val="tx1"/>
              </a:solidFill>
            </a:rPr>
            <a:t>Yes</a:t>
          </a:r>
          <a:endParaRPr lang="en-US" sz="2400" b="1" kern="1200" baseline="0" dirty="0">
            <a:solidFill>
              <a:schemeClr val="tx1"/>
            </a:solidFill>
          </a:endParaRPr>
        </a:p>
      </dsp:txBody>
      <dsp:txXfrm>
        <a:off x="2526367" y="1777461"/>
        <a:ext cx="1730776" cy="839277"/>
      </dsp:txXfrm>
    </dsp:sp>
    <dsp:sp modelId="{93B61B0A-4103-4240-98ED-016966CA0341}">
      <dsp:nvSpPr>
        <dsp:cNvPr id="0" name=""/>
        <dsp:cNvSpPr/>
      </dsp:nvSpPr>
      <dsp:spPr>
        <a:xfrm rot="18289469">
          <a:off x="4015407" y="1666228"/>
          <a:ext cx="1248894" cy="36518"/>
        </a:xfrm>
        <a:custGeom>
          <a:avLst/>
          <a:gdLst/>
          <a:ahLst/>
          <a:cxnLst/>
          <a:rect l="0" t="0" r="0" b="0"/>
          <a:pathLst>
            <a:path>
              <a:moveTo>
                <a:pt x="0" y="18259"/>
              </a:moveTo>
              <a:lnTo>
                <a:pt x="1248894" y="18259"/>
              </a:lnTo>
            </a:path>
          </a:pathLst>
        </a:custGeom>
        <a:noFill/>
        <a:ln w="25400" cap="flat" cmpd="sng" algn="ctr">
          <a:solidFill>
            <a:schemeClr val="accent5">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608632" y="1653265"/>
        <a:ext cx="62444" cy="62444"/>
      </dsp:txXfrm>
    </dsp:sp>
    <dsp:sp modelId="{7738AC30-B101-4ECC-9073-89CB96215671}">
      <dsp:nvSpPr>
        <dsp:cNvPr id="0" name=""/>
        <dsp:cNvSpPr/>
      </dsp:nvSpPr>
      <dsp:spPr>
        <a:xfrm>
          <a:off x="4996454" y="726126"/>
          <a:ext cx="1782998" cy="891499"/>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baseline="0" dirty="0" smtClean="0">
              <a:solidFill>
                <a:schemeClr val="tx1"/>
              </a:solidFill>
            </a:rPr>
            <a:t>When to Stop</a:t>
          </a:r>
          <a:endParaRPr lang="en-US" sz="2400" b="1" kern="1200" baseline="0" dirty="0">
            <a:solidFill>
              <a:schemeClr val="tx1"/>
            </a:solidFill>
          </a:endParaRPr>
        </a:p>
      </dsp:txBody>
      <dsp:txXfrm>
        <a:off x="5022565" y="752237"/>
        <a:ext cx="1730776" cy="839277"/>
      </dsp:txXfrm>
    </dsp:sp>
    <dsp:sp modelId="{8EA5EE9A-4ED7-462B-929D-8919809BEE45}">
      <dsp:nvSpPr>
        <dsp:cNvPr id="0" name=""/>
        <dsp:cNvSpPr/>
      </dsp:nvSpPr>
      <dsp:spPr>
        <a:xfrm>
          <a:off x="4283254" y="2178840"/>
          <a:ext cx="713199" cy="36518"/>
        </a:xfrm>
        <a:custGeom>
          <a:avLst/>
          <a:gdLst/>
          <a:ahLst/>
          <a:cxnLst/>
          <a:rect l="0" t="0" r="0" b="0"/>
          <a:pathLst>
            <a:path>
              <a:moveTo>
                <a:pt x="0" y="18259"/>
              </a:moveTo>
              <a:lnTo>
                <a:pt x="713199" y="18259"/>
              </a:lnTo>
            </a:path>
          </a:pathLst>
        </a:custGeom>
        <a:noFill/>
        <a:ln w="25400" cap="flat" cmpd="sng" algn="ctr">
          <a:solidFill>
            <a:schemeClr val="accent5">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4622024" y="2179270"/>
        <a:ext cx="35659" cy="35659"/>
      </dsp:txXfrm>
    </dsp:sp>
    <dsp:sp modelId="{9AB79CD2-C0CC-4A61-8F4A-D3A50C794FD4}">
      <dsp:nvSpPr>
        <dsp:cNvPr id="0" name=""/>
        <dsp:cNvSpPr/>
      </dsp:nvSpPr>
      <dsp:spPr>
        <a:xfrm>
          <a:off x="4996454" y="1751350"/>
          <a:ext cx="1782998" cy="891499"/>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baseline="0" dirty="0" smtClean="0">
              <a:solidFill>
                <a:schemeClr val="tx1"/>
              </a:solidFill>
            </a:rPr>
            <a:t>Bridge or Not</a:t>
          </a:r>
          <a:endParaRPr lang="en-US" sz="2400" b="1" kern="1200" baseline="0" dirty="0">
            <a:solidFill>
              <a:schemeClr val="tx1"/>
            </a:solidFill>
          </a:endParaRPr>
        </a:p>
      </dsp:txBody>
      <dsp:txXfrm>
        <a:off x="5022565" y="1777461"/>
        <a:ext cx="1730776" cy="839277"/>
      </dsp:txXfrm>
    </dsp:sp>
    <dsp:sp modelId="{AD89079A-C88E-4863-BF92-3F60231E9FC0}">
      <dsp:nvSpPr>
        <dsp:cNvPr id="0" name=""/>
        <dsp:cNvSpPr/>
      </dsp:nvSpPr>
      <dsp:spPr>
        <a:xfrm rot="3310531">
          <a:off x="4015407" y="2691452"/>
          <a:ext cx="1248894" cy="36518"/>
        </a:xfrm>
        <a:custGeom>
          <a:avLst/>
          <a:gdLst/>
          <a:ahLst/>
          <a:cxnLst/>
          <a:rect l="0" t="0" r="0" b="0"/>
          <a:pathLst>
            <a:path>
              <a:moveTo>
                <a:pt x="0" y="18259"/>
              </a:moveTo>
              <a:lnTo>
                <a:pt x="1248894" y="18259"/>
              </a:lnTo>
            </a:path>
          </a:pathLst>
        </a:custGeom>
        <a:noFill/>
        <a:ln w="25400" cap="flat" cmpd="sng" algn="ctr">
          <a:solidFill>
            <a:schemeClr val="accent5">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608632" y="2678489"/>
        <a:ext cx="62444" cy="62444"/>
      </dsp:txXfrm>
    </dsp:sp>
    <dsp:sp modelId="{6E2E92F9-2FAA-4CBE-B0E4-7A1BCB3E8601}">
      <dsp:nvSpPr>
        <dsp:cNvPr id="0" name=""/>
        <dsp:cNvSpPr/>
      </dsp:nvSpPr>
      <dsp:spPr>
        <a:xfrm>
          <a:off x="4996454" y="2776574"/>
          <a:ext cx="1782998" cy="891499"/>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baseline="0" dirty="0" smtClean="0">
              <a:solidFill>
                <a:schemeClr val="tx1"/>
              </a:solidFill>
            </a:rPr>
            <a:t>When to Restart</a:t>
          </a:r>
          <a:endParaRPr lang="en-US" sz="2400" b="1" kern="1200" baseline="0" dirty="0">
            <a:solidFill>
              <a:schemeClr val="tx1"/>
            </a:solidFill>
          </a:endParaRPr>
        </a:p>
      </dsp:txBody>
      <dsp:txXfrm>
        <a:off x="5022565" y="2802685"/>
        <a:ext cx="1730776" cy="839277"/>
      </dsp:txXfrm>
    </dsp:sp>
    <dsp:sp modelId="{3CFD43EF-8AF0-4ED8-9D5C-B23EBE95DE89}">
      <dsp:nvSpPr>
        <dsp:cNvPr id="0" name=""/>
        <dsp:cNvSpPr/>
      </dsp:nvSpPr>
      <dsp:spPr>
        <a:xfrm rot="2142401">
          <a:off x="1704503" y="2947758"/>
          <a:ext cx="878307" cy="36518"/>
        </a:xfrm>
        <a:custGeom>
          <a:avLst/>
          <a:gdLst/>
          <a:ahLst/>
          <a:cxnLst/>
          <a:rect l="0" t="0" r="0" b="0"/>
          <a:pathLst>
            <a:path>
              <a:moveTo>
                <a:pt x="0" y="18259"/>
              </a:moveTo>
              <a:lnTo>
                <a:pt x="878307" y="18259"/>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121699" y="2944060"/>
        <a:ext cx="43915" cy="43915"/>
      </dsp:txXfrm>
    </dsp:sp>
    <dsp:sp modelId="{7E7F8868-1FD4-411D-9714-C8B5C5945F64}">
      <dsp:nvSpPr>
        <dsp:cNvPr id="0" name=""/>
        <dsp:cNvSpPr/>
      </dsp:nvSpPr>
      <dsp:spPr>
        <a:xfrm>
          <a:off x="2500256" y="2776574"/>
          <a:ext cx="1782998" cy="891499"/>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baseline="0" dirty="0" smtClean="0">
              <a:solidFill>
                <a:schemeClr val="tx1"/>
              </a:solidFill>
            </a:rPr>
            <a:t>No</a:t>
          </a:r>
          <a:endParaRPr lang="en-US" sz="2400" b="1" kern="1200" baseline="0" dirty="0">
            <a:solidFill>
              <a:schemeClr val="tx1"/>
            </a:solidFill>
          </a:endParaRPr>
        </a:p>
      </dsp:txBody>
      <dsp:txXfrm>
        <a:off x="2526367" y="2802685"/>
        <a:ext cx="1730776" cy="83927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85FA6F-B8FD-463D-A422-BAD6FCADF08A}">
      <dsp:nvSpPr>
        <dsp:cNvPr id="0" name=""/>
        <dsp:cNvSpPr/>
      </dsp:nvSpPr>
      <dsp:spPr>
        <a:xfrm>
          <a:off x="872735" y="1960140"/>
          <a:ext cx="2885259" cy="998062"/>
        </a:xfrm>
        <a:prstGeom prst="roundRect">
          <a:avLst>
            <a:gd name="adj" fmla="val 10000"/>
          </a:avLst>
        </a:prstGeom>
        <a:solidFill>
          <a:schemeClr val="accent1">
            <a:lumMod val="50000"/>
          </a:schemeClr>
        </a:solidFill>
        <a:ln w="19050" cap="flat"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Interruption</a:t>
          </a:r>
        </a:p>
      </dsp:txBody>
      <dsp:txXfrm>
        <a:off x="901967" y="1989372"/>
        <a:ext cx="2826795" cy="939598"/>
      </dsp:txXfrm>
    </dsp:sp>
    <dsp:sp modelId="{74E54DE0-C670-4E4F-9853-8931E5FF6536}">
      <dsp:nvSpPr>
        <dsp:cNvPr id="0" name=""/>
        <dsp:cNvSpPr/>
      </dsp:nvSpPr>
      <dsp:spPr>
        <a:xfrm rot="17532003">
          <a:off x="3100626" y="1462639"/>
          <a:ext cx="2113187" cy="36526"/>
        </a:xfrm>
        <a:custGeom>
          <a:avLst/>
          <a:gdLst/>
          <a:ahLst/>
          <a:cxnLst/>
          <a:rect l="0" t="0" r="0" b="0"/>
          <a:pathLst>
            <a:path>
              <a:moveTo>
                <a:pt x="0" y="18263"/>
              </a:moveTo>
              <a:lnTo>
                <a:pt x="2113187" y="18263"/>
              </a:lnTo>
            </a:path>
          </a:pathLst>
        </a:custGeom>
        <a:noFill/>
        <a:ln w="25400"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n-US" sz="800" kern="1200"/>
        </a:p>
      </dsp:txBody>
      <dsp:txXfrm>
        <a:off x="4104390" y="1428073"/>
        <a:ext cx="105659" cy="105659"/>
      </dsp:txXfrm>
    </dsp:sp>
    <dsp:sp modelId="{90447ADA-8D4C-4B4C-BF00-62F69EB05950}">
      <dsp:nvSpPr>
        <dsp:cNvPr id="0" name=""/>
        <dsp:cNvSpPr/>
      </dsp:nvSpPr>
      <dsp:spPr>
        <a:xfrm>
          <a:off x="4556445" y="2943"/>
          <a:ext cx="3568793" cy="999380"/>
        </a:xfrm>
        <a:prstGeom prst="roundRect">
          <a:avLst>
            <a:gd name="adj" fmla="val 10000"/>
          </a:avLst>
        </a:prstGeom>
        <a:solidFill>
          <a:schemeClr val="accent1">
            <a:lumMod val="50000"/>
          </a:schemeClr>
        </a:solidFill>
        <a:ln w="19050" cap="flat"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kern="1200" dirty="0" smtClean="0"/>
            <a:t>Aspirin, </a:t>
          </a:r>
          <a:r>
            <a:rPr lang="en-US" sz="1200" b="1" kern="1200" dirty="0" err="1" smtClean="0"/>
            <a:t>Clopidogrel</a:t>
          </a:r>
          <a:r>
            <a:rPr lang="en-US" sz="1200" b="1" kern="1200" dirty="0" smtClean="0"/>
            <a:t>, </a:t>
          </a:r>
          <a:r>
            <a:rPr lang="en-US" sz="1200" b="1" kern="1200" dirty="0" err="1" smtClean="0"/>
            <a:t>Prasugrel</a:t>
          </a:r>
          <a:r>
            <a:rPr lang="en-US" sz="1200" b="1" kern="1200" dirty="0" smtClean="0"/>
            <a:t>, </a:t>
          </a:r>
          <a:r>
            <a:rPr lang="en-US" sz="1200" b="1" kern="1200" dirty="0" err="1" smtClean="0"/>
            <a:t>Ticagrelor</a:t>
          </a:r>
          <a:endParaRPr lang="en-US" sz="1200" b="1" kern="1200" dirty="0" smtClean="0"/>
        </a:p>
        <a:p>
          <a:pPr lvl="0" algn="ctr" defTabSz="533400">
            <a:lnSpc>
              <a:spcPct val="90000"/>
            </a:lnSpc>
            <a:spcBef>
              <a:spcPct val="0"/>
            </a:spcBef>
            <a:spcAft>
              <a:spcPct val="35000"/>
            </a:spcAft>
          </a:pPr>
          <a:r>
            <a:rPr lang="en-US" sz="1200" b="1" kern="1200" dirty="0" smtClean="0"/>
            <a:t>Stop 5-7 days before </a:t>
          </a:r>
        </a:p>
        <a:p>
          <a:pPr lvl="0" algn="ctr" defTabSz="533400">
            <a:lnSpc>
              <a:spcPct val="90000"/>
            </a:lnSpc>
            <a:spcBef>
              <a:spcPct val="0"/>
            </a:spcBef>
            <a:spcAft>
              <a:spcPct val="35000"/>
            </a:spcAft>
          </a:pPr>
          <a:r>
            <a:rPr lang="en-US" sz="1200" b="1" kern="1200" dirty="0" smtClean="0"/>
            <a:t>Very high bleed risk : stop 7-10 days before  </a:t>
          </a:r>
          <a:endParaRPr lang="en-US" sz="1200" b="1" kern="1200" dirty="0"/>
        </a:p>
      </dsp:txBody>
      <dsp:txXfrm>
        <a:off x="4585716" y="32214"/>
        <a:ext cx="3510251" cy="940838"/>
      </dsp:txXfrm>
    </dsp:sp>
    <dsp:sp modelId="{0E93145B-2E42-4609-88D5-23CE88AB140C}">
      <dsp:nvSpPr>
        <dsp:cNvPr id="0" name=""/>
        <dsp:cNvSpPr/>
      </dsp:nvSpPr>
      <dsp:spPr>
        <a:xfrm rot="18879338">
          <a:off x="3589206" y="2036854"/>
          <a:ext cx="1136027" cy="36526"/>
        </a:xfrm>
        <a:custGeom>
          <a:avLst/>
          <a:gdLst/>
          <a:ahLst/>
          <a:cxnLst/>
          <a:rect l="0" t="0" r="0" b="0"/>
          <a:pathLst>
            <a:path>
              <a:moveTo>
                <a:pt x="0" y="18263"/>
              </a:moveTo>
              <a:lnTo>
                <a:pt x="1136027" y="18263"/>
              </a:lnTo>
            </a:path>
          </a:pathLst>
        </a:custGeom>
        <a:noFill/>
        <a:ln w="25400"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128819" y="2026717"/>
        <a:ext cx="56801" cy="56801"/>
      </dsp:txXfrm>
    </dsp:sp>
    <dsp:sp modelId="{F164CFE1-5A57-4C85-A9D8-5BB8767BD719}">
      <dsp:nvSpPr>
        <dsp:cNvPr id="0" name=""/>
        <dsp:cNvSpPr/>
      </dsp:nvSpPr>
      <dsp:spPr>
        <a:xfrm>
          <a:off x="4556445" y="1152033"/>
          <a:ext cx="3611270" cy="998062"/>
        </a:xfrm>
        <a:prstGeom prst="roundRect">
          <a:avLst>
            <a:gd name="adj" fmla="val 10000"/>
          </a:avLst>
        </a:prstGeom>
        <a:solidFill>
          <a:schemeClr val="accent1">
            <a:lumMod val="50000"/>
          </a:schemeClr>
        </a:solidFill>
        <a:ln w="19050" cap="flat"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kern="1200" dirty="0" smtClean="0"/>
            <a:t>Warfarin</a:t>
          </a:r>
        </a:p>
        <a:p>
          <a:pPr lvl="0" algn="ctr" defTabSz="533400">
            <a:lnSpc>
              <a:spcPct val="90000"/>
            </a:lnSpc>
            <a:spcBef>
              <a:spcPct val="0"/>
            </a:spcBef>
            <a:spcAft>
              <a:spcPct val="35000"/>
            </a:spcAft>
          </a:pPr>
          <a:r>
            <a:rPr lang="en-US" sz="1200" b="1" kern="1200" dirty="0" smtClean="0"/>
            <a:t>Stop 5 days before </a:t>
          </a:r>
        </a:p>
        <a:p>
          <a:pPr lvl="0" algn="ctr" defTabSz="533400">
            <a:lnSpc>
              <a:spcPct val="90000"/>
            </a:lnSpc>
            <a:spcBef>
              <a:spcPct val="0"/>
            </a:spcBef>
            <a:spcAft>
              <a:spcPct val="35000"/>
            </a:spcAft>
          </a:pPr>
          <a:r>
            <a:rPr lang="en-US" sz="1200" b="1" kern="1200" dirty="0" smtClean="0"/>
            <a:t>  INR&lt;1.5 for low bleed risk </a:t>
          </a:r>
        </a:p>
        <a:p>
          <a:pPr lvl="0" algn="ctr" defTabSz="533400">
            <a:lnSpc>
              <a:spcPct val="90000"/>
            </a:lnSpc>
            <a:spcBef>
              <a:spcPct val="0"/>
            </a:spcBef>
            <a:spcAft>
              <a:spcPct val="35000"/>
            </a:spcAft>
          </a:pPr>
          <a:r>
            <a:rPr lang="en-US" sz="1200" b="1" kern="1200" dirty="0" smtClean="0"/>
            <a:t>INR&lt;1.2 for intermediate/high bleed risk</a:t>
          </a:r>
          <a:endParaRPr lang="en-US" sz="1200" b="1" kern="1200" dirty="0"/>
        </a:p>
      </dsp:txBody>
      <dsp:txXfrm>
        <a:off x="4585677" y="1181265"/>
        <a:ext cx="3552806" cy="939598"/>
      </dsp:txXfrm>
    </dsp:sp>
    <dsp:sp modelId="{B332FE01-C9CA-4B16-A177-693C16EEA1F5}">
      <dsp:nvSpPr>
        <dsp:cNvPr id="0" name=""/>
        <dsp:cNvSpPr/>
      </dsp:nvSpPr>
      <dsp:spPr>
        <a:xfrm rot="1382712">
          <a:off x="3723372" y="2610740"/>
          <a:ext cx="867695" cy="36526"/>
        </a:xfrm>
        <a:custGeom>
          <a:avLst/>
          <a:gdLst/>
          <a:ahLst/>
          <a:cxnLst/>
          <a:rect l="0" t="0" r="0" b="0"/>
          <a:pathLst>
            <a:path>
              <a:moveTo>
                <a:pt x="0" y="18263"/>
              </a:moveTo>
              <a:lnTo>
                <a:pt x="867695" y="18263"/>
              </a:lnTo>
            </a:path>
          </a:pathLst>
        </a:custGeom>
        <a:noFill/>
        <a:ln w="25400"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135528" y="2607311"/>
        <a:ext cx="43384" cy="43384"/>
      </dsp:txXfrm>
    </dsp:sp>
    <dsp:sp modelId="{CFD0A485-8812-4A74-91E6-B4C8E5B788B9}">
      <dsp:nvSpPr>
        <dsp:cNvPr id="0" name=""/>
        <dsp:cNvSpPr/>
      </dsp:nvSpPr>
      <dsp:spPr>
        <a:xfrm>
          <a:off x="4556445" y="2299805"/>
          <a:ext cx="3611270" cy="998062"/>
        </a:xfrm>
        <a:prstGeom prst="roundRect">
          <a:avLst>
            <a:gd name="adj" fmla="val 10000"/>
          </a:avLst>
        </a:prstGeom>
        <a:solidFill>
          <a:schemeClr val="accent1">
            <a:lumMod val="50000"/>
          </a:schemeClr>
        </a:solidFill>
        <a:ln w="19050" cap="flat"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kern="1200" dirty="0" smtClean="0"/>
            <a:t>Apixaban, Rivaroxaban</a:t>
          </a:r>
        </a:p>
        <a:p>
          <a:pPr lvl="0" algn="ctr" defTabSz="533400">
            <a:lnSpc>
              <a:spcPct val="90000"/>
            </a:lnSpc>
            <a:spcBef>
              <a:spcPct val="0"/>
            </a:spcBef>
            <a:spcAft>
              <a:spcPct val="35000"/>
            </a:spcAft>
          </a:pPr>
          <a:r>
            <a:rPr lang="en-US" sz="1200" b="1" kern="1200" dirty="0" smtClean="0"/>
            <a:t>Low bleed risk: stop 1-2 days before</a:t>
          </a:r>
        </a:p>
        <a:p>
          <a:pPr lvl="0" algn="ctr" defTabSz="533400">
            <a:lnSpc>
              <a:spcPct val="90000"/>
            </a:lnSpc>
            <a:spcBef>
              <a:spcPct val="0"/>
            </a:spcBef>
            <a:spcAft>
              <a:spcPct val="35000"/>
            </a:spcAft>
          </a:pPr>
          <a:r>
            <a:rPr lang="en-US" sz="1200" b="1" kern="1200" dirty="0" smtClean="0"/>
            <a:t>Intermediate/high bleed risk: 2-3 days before</a:t>
          </a:r>
          <a:endParaRPr lang="en-US" sz="1200" b="1" kern="1200" dirty="0"/>
        </a:p>
      </dsp:txBody>
      <dsp:txXfrm>
        <a:off x="4585677" y="2329037"/>
        <a:ext cx="3552806" cy="939598"/>
      </dsp:txXfrm>
    </dsp:sp>
    <dsp:sp modelId="{4FBF605D-02BC-48B3-84BE-762033F78251}">
      <dsp:nvSpPr>
        <dsp:cNvPr id="0" name=""/>
        <dsp:cNvSpPr/>
      </dsp:nvSpPr>
      <dsp:spPr>
        <a:xfrm rot="3797497">
          <a:off x="3259443" y="3249842"/>
          <a:ext cx="1811104" cy="36526"/>
        </a:xfrm>
        <a:custGeom>
          <a:avLst/>
          <a:gdLst/>
          <a:ahLst/>
          <a:cxnLst/>
          <a:rect l="0" t="0" r="0" b="0"/>
          <a:pathLst>
            <a:path>
              <a:moveTo>
                <a:pt x="0" y="18263"/>
              </a:moveTo>
              <a:lnTo>
                <a:pt x="1811104" y="18263"/>
              </a:lnTo>
            </a:path>
          </a:pathLst>
        </a:custGeom>
        <a:noFill/>
        <a:ln w="25400"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p>
      </dsp:txBody>
      <dsp:txXfrm>
        <a:off x="4119717" y="3222828"/>
        <a:ext cx="90555" cy="90555"/>
      </dsp:txXfrm>
    </dsp:sp>
    <dsp:sp modelId="{11F1CE14-0BBA-46AE-B2F7-3BD0F0769BB4}">
      <dsp:nvSpPr>
        <dsp:cNvPr id="0" name=""/>
        <dsp:cNvSpPr/>
      </dsp:nvSpPr>
      <dsp:spPr>
        <a:xfrm>
          <a:off x="4571995" y="3343130"/>
          <a:ext cx="3625123" cy="1467821"/>
        </a:xfrm>
        <a:prstGeom prst="roundRect">
          <a:avLst>
            <a:gd name="adj" fmla="val 10000"/>
          </a:avLst>
        </a:prstGeom>
        <a:solidFill>
          <a:schemeClr val="accent1">
            <a:lumMod val="50000"/>
          </a:schemeClr>
        </a:solidFill>
        <a:ln w="1905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endParaRPr lang="en-US" sz="1200" kern="1200" dirty="0" smtClean="0"/>
        </a:p>
        <a:p>
          <a:pPr lvl="0" algn="ctr" defTabSz="533400">
            <a:lnSpc>
              <a:spcPct val="90000"/>
            </a:lnSpc>
            <a:spcBef>
              <a:spcPct val="0"/>
            </a:spcBef>
            <a:spcAft>
              <a:spcPct val="35000"/>
            </a:spcAft>
          </a:pPr>
          <a:r>
            <a:rPr lang="en-US" sz="1200" b="1" kern="1200" dirty="0" smtClean="0"/>
            <a:t>Dabigatran</a:t>
          </a:r>
        </a:p>
        <a:p>
          <a:pPr lvl="0" algn="l" defTabSz="533400">
            <a:lnSpc>
              <a:spcPct val="90000"/>
            </a:lnSpc>
            <a:spcBef>
              <a:spcPct val="0"/>
            </a:spcBef>
            <a:spcAft>
              <a:spcPct val="35000"/>
            </a:spcAft>
          </a:pPr>
          <a:r>
            <a:rPr lang="en-US" sz="1200" kern="1200" dirty="0" smtClean="0"/>
            <a:t>CrCl≥80mL/min: stop 1-2 days before for low bleed risk and 2-3 days for intermediate/high bleed risk</a:t>
          </a:r>
        </a:p>
        <a:p>
          <a:pPr lvl="0" algn="l" defTabSz="533400">
            <a:lnSpc>
              <a:spcPct val="90000"/>
            </a:lnSpc>
            <a:spcBef>
              <a:spcPct val="0"/>
            </a:spcBef>
            <a:spcAft>
              <a:spcPct val="35000"/>
            </a:spcAft>
          </a:pPr>
          <a:r>
            <a:rPr lang="en-US" sz="1200" kern="1200" dirty="0" err="1" smtClean="0"/>
            <a:t>CrCl</a:t>
          </a:r>
          <a:r>
            <a:rPr lang="en-US" sz="1200" kern="1200" dirty="0" smtClean="0"/>
            <a:t> 50-80 mL/min: upper end of ranges above</a:t>
          </a:r>
        </a:p>
        <a:p>
          <a:pPr lvl="0" algn="l" defTabSz="533400">
            <a:lnSpc>
              <a:spcPct val="90000"/>
            </a:lnSpc>
            <a:spcBef>
              <a:spcPct val="0"/>
            </a:spcBef>
            <a:spcAft>
              <a:spcPct val="35000"/>
            </a:spcAft>
          </a:pPr>
          <a:r>
            <a:rPr lang="en-US" sz="1200" kern="1200" dirty="0" err="1" smtClean="0"/>
            <a:t>CrCL</a:t>
          </a:r>
          <a:r>
            <a:rPr lang="en-US" sz="1200" kern="1200" dirty="0" smtClean="0"/>
            <a:t> 30-50 mL/min: add 1 day</a:t>
          </a:r>
        </a:p>
        <a:p>
          <a:pPr lvl="0" algn="l" defTabSz="533400">
            <a:lnSpc>
              <a:spcPct val="90000"/>
            </a:lnSpc>
            <a:spcBef>
              <a:spcPct val="0"/>
            </a:spcBef>
            <a:spcAft>
              <a:spcPct val="35000"/>
            </a:spcAft>
          </a:pPr>
          <a:r>
            <a:rPr lang="en-US" sz="1200" kern="1200" dirty="0" err="1" smtClean="0"/>
            <a:t>CrCL</a:t>
          </a:r>
          <a:r>
            <a:rPr lang="en-US" sz="1200" kern="1200" dirty="0" smtClean="0"/>
            <a:t>&lt;30 mL/min, add 2 days </a:t>
          </a:r>
        </a:p>
        <a:p>
          <a:pPr lvl="0" algn="ctr" defTabSz="533400">
            <a:lnSpc>
              <a:spcPct val="90000"/>
            </a:lnSpc>
            <a:spcBef>
              <a:spcPct val="0"/>
            </a:spcBef>
            <a:spcAft>
              <a:spcPct val="35000"/>
            </a:spcAft>
          </a:pPr>
          <a:endParaRPr lang="en-US" sz="500" kern="1200" dirty="0"/>
        </a:p>
      </dsp:txBody>
      <dsp:txXfrm>
        <a:off x="4614986" y="3386121"/>
        <a:ext cx="3539141" cy="138183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85FA6F-B8FD-463D-A422-BAD6FCADF08A}">
      <dsp:nvSpPr>
        <dsp:cNvPr id="0" name=""/>
        <dsp:cNvSpPr/>
      </dsp:nvSpPr>
      <dsp:spPr>
        <a:xfrm>
          <a:off x="794494" y="1971530"/>
          <a:ext cx="1415301" cy="1058042"/>
        </a:xfrm>
        <a:prstGeom prst="roundRect">
          <a:avLst>
            <a:gd name="adj" fmla="val 10000"/>
          </a:avLst>
        </a:prstGeom>
        <a:solidFill>
          <a:schemeClr val="accent1">
            <a:lumMod val="50000"/>
          </a:schemeClr>
        </a:solidFill>
        <a:ln w="19050" cap="flat"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Interruption</a:t>
          </a:r>
        </a:p>
      </dsp:txBody>
      <dsp:txXfrm>
        <a:off x="825483" y="2002519"/>
        <a:ext cx="1353323" cy="996064"/>
      </dsp:txXfrm>
    </dsp:sp>
    <dsp:sp modelId="{74E54DE0-C670-4E4F-9853-8931E5FF6536}">
      <dsp:nvSpPr>
        <dsp:cNvPr id="0" name=""/>
        <dsp:cNvSpPr/>
      </dsp:nvSpPr>
      <dsp:spPr>
        <a:xfrm rot="17216019">
          <a:off x="1513329" y="1541109"/>
          <a:ext cx="1965376" cy="38721"/>
        </a:xfrm>
        <a:custGeom>
          <a:avLst/>
          <a:gdLst/>
          <a:ahLst/>
          <a:cxnLst/>
          <a:rect l="0" t="0" r="0" b="0"/>
          <a:pathLst>
            <a:path>
              <a:moveTo>
                <a:pt x="0" y="19360"/>
              </a:moveTo>
              <a:lnTo>
                <a:pt x="1965376" y="19360"/>
              </a:lnTo>
            </a:path>
          </a:pathLst>
        </a:custGeom>
        <a:noFill/>
        <a:ln w="25400"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US" sz="700" kern="1200"/>
        </a:p>
      </dsp:txBody>
      <dsp:txXfrm>
        <a:off x="2446883" y="1511335"/>
        <a:ext cx="98268" cy="98268"/>
      </dsp:txXfrm>
    </dsp:sp>
    <dsp:sp modelId="{90447ADA-8D4C-4B4C-BF00-62F69EB05950}">
      <dsp:nvSpPr>
        <dsp:cNvPr id="0" name=""/>
        <dsp:cNvSpPr/>
      </dsp:nvSpPr>
      <dsp:spPr>
        <a:xfrm>
          <a:off x="2782239" y="90669"/>
          <a:ext cx="3783263" cy="1059439"/>
        </a:xfrm>
        <a:prstGeom prst="roundRect">
          <a:avLst>
            <a:gd name="adj" fmla="val 10000"/>
          </a:avLst>
        </a:prstGeom>
        <a:solidFill>
          <a:schemeClr val="accent1">
            <a:lumMod val="50000"/>
          </a:schemeClr>
        </a:solidFill>
        <a:ln w="19050" cap="flat"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kern="1200" dirty="0" smtClean="0"/>
            <a:t>Aspirin, </a:t>
          </a:r>
          <a:r>
            <a:rPr lang="en-US" sz="1200" b="1" kern="1200" dirty="0" err="1" smtClean="0"/>
            <a:t>Clopidogrel</a:t>
          </a:r>
          <a:r>
            <a:rPr lang="en-US" sz="1200" b="1" kern="1200" dirty="0" smtClean="0"/>
            <a:t>, </a:t>
          </a:r>
          <a:r>
            <a:rPr lang="en-US" sz="1200" b="1" kern="1200" dirty="0" err="1" smtClean="0"/>
            <a:t>Prasugrel</a:t>
          </a:r>
          <a:r>
            <a:rPr lang="en-US" sz="1200" b="1" kern="1200" dirty="0" smtClean="0"/>
            <a:t>, </a:t>
          </a:r>
          <a:r>
            <a:rPr lang="en-US" sz="1200" b="1" kern="1200" dirty="0" err="1" smtClean="0"/>
            <a:t>Ticagrelor</a:t>
          </a:r>
          <a:endParaRPr lang="en-US" sz="1200" b="1" kern="1200" dirty="0" smtClean="0"/>
        </a:p>
        <a:p>
          <a:pPr lvl="0" algn="ctr" defTabSz="533400">
            <a:lnSpc>
              <a:spcPct val="90000"/>
            </a:lnSpc>
            <a:spcBef>
              <a:spcPct val="0"/>
            </a:spcBef>
            <a:spcAft>
              <a:spcPct val="35000"/>
            </a:spcAft>
          </a:pPr>
          <a:r>
            <a:rPr lang="en-US" sz="1200" b="1" kern="1200" dirty="0" smtClean="0"/>
            <a:t>Stop 5-7 days before </a:t>
          </a:r>
        </a:p>
        <a:p>
          <a:pPr lvl="0" algn="ctr" defTabSz="533400">
            <a:lnSpc>
              <a:spcPct val="90000"/>
            </a:lnSpc>
            <a:spcBef>
              <a:spcPct val="0"/>
            </a:spcBef>
            <a:spcAft>
              <a:spcPct val="35000"/>
            </a:spcAft>
          </a:pPr>
          <a:r>
            <a:rPr lang="en-US" sz="1200" b="1" kern="1200" dirty="0" smtClean="0"/>
            <a:t>Very high bleed risk : stop 7-10 days before  </a:t>
          </a:r>
          <a:endParaRPr lang="en-US" sz="1200" b="1" kern="1200" dirty="0"/>
        </a:p>
      </dsp:txBody>
      <dsp:txXfrm>
        <a:off x="2813269" y="121699"/>
        <a:ext cx="3721203" cy="997379"/>
      </dsp:txXfrm>
    </dsp:sp>
    <dsp:sp modelId="{0E93145B-2E42-4609-88D5-23CE88AB140C}">
      <dsp:nvSpPr>
        <dsp:cNvPr id="0" name=""/>
        <dsp:cNvSpPr/>
      </dsp:nvSpPr>
      <dsp:spPr>
        <a:xfrm rot="18502817">
          <a:off x="2048770" y="2148240"/>
          <a:ext cx="849463" cy="38721"/>
        </a:xfrm>
        <a:custGeom>
          <a:avLst/>
          <a:gdLst/>
          <a:ahLst/>
          <a:cxnLst/>
          <a:rect l="0" t="0" r="0" b="0"/>
          <a:pathLst>
            <a:path>
              <a:moveTo>
                <a:pt x="0" y="19360"/>
              </a:moveTo>
              <a:lnTo>
                <a:pt x="849463" y="19360"/>
              </a:lnTo>
            </a:path>
          </a:pathLst>
        </a:custGeom>
        <a:noFill/>
        <a:ln w="25400"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452265" y="2146364"/>
        <a:ext cx="42473" cy="42473"/>
      </dsp:txXfrm>
    </dsp:sp>
    <dsp:sp modelId="{F164CFE1-5A57-4C85-A9D8-5BB8767BD719}">
      <dsp:nvSpPr>
        <dsp:cNvPr id="0" name=""/>
        <dsp:cNvSpPr/>
      </dsp:nvSpPr>
      <dsp:spPr>
        <a:xfrm>
          <a:off x="2737209" y="1305630"/>
          <a:ext cx="3828294" cy="1058042"/>
        </a:xfrm>
        <a:prstGeom prst="roundRect">
          <a:avLst>
            <a:gd name="adj" fmla="val 10000"/>
          </a:avLst>
        </a:prstGeom>
        <a:solidFill>
          <a:schemeClr val="accent1">
            <a:lumMod val="50000"/>
          </a:schemeClr>
        </a:solidFill>
        <a:ln w="19050" cap="flat"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kern="1200" dirty="0" smtClean="0"/>
            <a:t>Warfarin</a:t>
          </a:r>
        </a:p>
        <a:p>
          <a:pPr lvl="0" algn="ctr" defTabSz="533400">
            <a:lnSpc>
              <a:spcPct val="90000"/>
            </a:lnSpc>
            <a:spcBef>
              <a:spcPct val="0"/>
            </a:spcBef>
            <a:spcAft>
              <a:spcPct val="35000"/>
            </a:spcAft>
          </a:pPr>
          <a:r>
            <a:rPr lang="en-US" sz="1200" b="1" kern="1200" dirty="0" smtClean="0"/>
            <a:t>Stop 5 days before </a:t>
          </a:r>
        </a:p>
        <a:p>
          <a:pPr lvl="0" algn="ctr" defTabSz="533400">
            <a:lnSpc>
              <a:spcPct val="90000"/>
            </a:lnSpc>
            <a:spcBef>
              <a:spcPct val="0"/>
            </a:spcBef>
            <a:spcAft>
              <a:spcPct val="35000"/>
            </a:spcAft>
          </a:pPr>
          <a:r>
            <a:rPr lang="en-US" sz="1200" b="1" kern="1200" dirty="0" smtClean="0"/>
            <a:t>  INR&lt;1.5 for low bleed risk </a:t>
          </a:r>
        </a:p>
        <a:p>
          <a:pPr lvl="0" algn="ctr" defTabSz="533400">
            <a:lnSpc>
              <a:spcPct val="90000"/>
            </a:lnSpc>
            <a:spcBef>
              <a:spcPct val="0"/>
            </a:spcBef>
            <a:spcAft>
              <a:spcPct val="35000"/>
            </a:spcAft>
          </a:pPr>
          <a:r>
            <a:rPr lang="en-US" sz="1200" b="1" kern="1200" dirty="0" smtClean="0"/>
            <a:t>INR&lt;1.2 for intermediate/high bleed risk</a:t>
          </a:r>
          <a:endParaRPr lang="en-US" sz="1200" b="1" kern="1200" dirty="0"/>
        </a:p>
      </dsp:txBody>
      <dsp:txXfrm>
        <a:off x="2768198" y="1336619"/>
        <a:ext cx="3766316" cy="996064"/>
      </dsp:txXfrm>
    </dsp:sp>
    <dsp:sp modelId="{B332FE01-C9CA-4B16-A177-693C16EEA1F5}">
      <dsp:nvSpPr>
        <dsp:cNvPr id="0" name=""/>
        <dsp:cNvSpPr/>
      </dsp:nvSpPr>
      <dsp:spPr>
        <a:xfrm rot="2617930">
          <a:off x="2109158" y="2732597"/>
          <a:ext cx="728687" cy="38721"/>
        </a:xfrm>
        <a:custGeom>
          <a:avLst/>
          <a:gdLst/>
          <a:ahLst/>
          <a:cxnLst/>
          <a:rect l="0" t="0" r="0" b="0"/>
          <a:pathLst>
            <a:path>
              <a:moveTo>
                <a:pt x="0" y="19360"/>
              </a:moveTo>
              <a:lnTo>
                <a:pt x="728687" y="19360"/>
              </a:lnTo>
            </a:path>
          </a:pathLst>
        </a:custGeom>
        <a:noFill/>
        <a:ln w="25400"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455285" y="2733741"/>
        <a:ext cx="36434" cy="36434"/>
      </dsp:txXfrm>
    </dsp:sp>
    <dsp:sp modelId="{CFD0A485-8812-4A74-91E6-B4C8E5B788B9}">
      <dsp:nvSpPr>
        <dsp:cNvPr id="0" name=""/>
        <dsp:cNvSpPr/>
      </dsp:nvSpPr>
      <dsp:spPr>
        <a:xfrm>
          <a:off x="2737209" y="2474343"/>
          <a:ext cx="3828294" cy="1058042"/>
        </a:xfrm>
        <a:prstGeom prst="roundRect">
          <a:avLst>
            <a:gd name="adj" fmla="val 10000"/>
          </a:avLst>
        </a:prstGeom>
        <a:solidFill>
          <a:schemeClr val="accent1">
            <a:lumMod val="50000"/>
          </a:schemeClr>
        </a:solidFill>
        <a:ln w="19050" cap="flat"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kern="1200" dirty="0" smtClean="0"/>
            <a:t>Apixaban, Rivaroxaban</a:t>
          </a:r>
        </a:p>
        <a:p>
          <a:pPr lvl="0" algn="ctr" defTabSz="533400">
            <a:lnSpc>
              <a:spcPct val="90000"/>
            </a:lnSpc>
            <a:spcBef>
              <a:spcPct val="0"/>
            </a:spcBef>
            <a:spcAft>
              <a:spcPct val="35000"/>
            </a:spcAft>
          </a:pPr>
          <a:r>
            <a:rPr lang="en-US" sz="1200" b="1" kern="1200" dirty="0" smtClean="0"/>
            <a:t>Low bleed risk: stop 1-2 days before</a:t>
          </a:r>
        </a:p>
        <a:p>
          <a:pPr lvl="0" algn="ctr" defTabSz="533400">
            <a:lnSpc>
              <a:spcPct val="90000"/>
            </a:lnSpc>
            <a:spcBef>
              <a:spcPct val="0"/>
            </a:spcBef>
            <a:spcAft>
              <a:spcPct val="35000"/>
            </a:spcAft>
          </a:pPr>
          <a:r>
            <a:rPr lang="en-US" sz="1200" b="1" kern="1200" dirty="0" smtClean="0"/>
            <a:t>Intermediate/high bleed risk: 2-3 days before</a:t>
          </a:r>
          <a:endParaRPr lang="en-US" sz="1200" b="1" kern="1200" dirty="0"/>
        </a:p>
      </dsp:txBody>
      <dsp:txXfrm>
        <a:off x="2768198" y="2505332"/>
        <a:ext cx="3766316" cy="996064"/>
      </dsp:txXfrm>
    </dsp:sp>
    <dsp:sp modelId="{4FBF605D-02BC-48B3-84BE-762033F78251}">
      <dsp:nvSpPr>
        <dsp:cNvPr id="0" name=""/>
        <dsp:cNvSpPr/>
      </dsp:nvSpPr>
      <dsp:spPr>
        <a:xfrm rot="4423780">
          <a:off x="1543490" y="3369761"/>
          <a:ext cx="1851284" cy="38721"/>
        </a:xfrm>
        <a:custGeom>
          <a:avLst/>
          <a:gdLst/>
          <a:ahLst/>
          <a:cxnLst/>
          <a:rect l="0" t="0" r="0" b="0"/>
          <a:pathLst>
            <a:path>
              <a:moveTo>
                <a:pt x="0" y="19360"/>
              </a:moveTo>
              <a:lnTo>
                <a:pt x="1851284" y="19360"/>
              </a:lnTo>
            </a:path>
          </a:pathLst>
        </a:custGeom>
        <a:noFill/>
        <a:ln w="25400"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US" sz="700" kern="1200"/>
        </a:p>
      </dsp:txBody>
      <dsp:txXfrm>
        <a:off x="2422850" y="3342840"/>
        <a:ext cx="92564" cy="92564"/>
      </dsp:txXfrm>
    </dsp:sp>
    <dsp:sp modelId="{11F1CE14-0BBA-46AE-B2F7-3BD0F0769BB4}">
      <dsp:nvSpPr>
        <dsp:cNvPr id="0" name=""/>
        <dsp:cNvSpPr/>
      </dsp:nvSpPr>
      <dsp:spPr>
        <a:xfrm>
          <a:off x="2728469" y="3647924"/>
          <a:ext cx="3842979" cy="1259536"/>
        </a:xfrm>
        <a:prstGeom prst="roundRect">
          <a:avLst>
            <a:gd name="adj" fmla="val 10000"/>
          </a:avLst>
        </a:prstGeom>
        <a:solidFill>
          <a:schemeClr val="accent1">
            <a:lumMod val="50000"/>
          </a:schemeClr>
        </a:solidFill>
        <a:ln w="1905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endParaRPr lang="en-US" sz="1200" kern="1200" dirty="0" smtClean="0"/>
        </a:p>
        <a:p>
          <a:pPr lvl="0" algn="ctr" defTabSz="533400">
            <a:lnSpc>
              <a:spcPct val="90000"/>
            </a:lnSpc>
            <a:spcBef>
              <a:spcPct val="0"/>
            </a:spcBef>
            <a:spcAft>
              <a:spcPct val="35000"/>
            </a:spcAft>
          </a:pPr>
          <a:r>
            <a:rPr lang="en-US" sz="1200" b="1" kern="1200" dirty="0" smtClean="0"/>
            <a:t>Dabigatran</a:t>
          </a:r>
        </a:p>
        <a:p>
          <a:pPr lvl="0" algn="l" defTabSz="533400">
            <a:lnSpc>
              <a:spcPct val="90000"/>
            </a:lnSpc>
            <a:spcBef>
              <a:spcPct val="0"/>
            </a:spcBef>
            <a:spcAft>
              <a:spcPct val="35000"/>
            </a:spcAft>
          </a:pPr>
          <a:r>
            <a:rPr lang="en-US" sz="1200" kern="1200" dirty="0" smtClean="0"/>
            <a:t>CrCl≥80mL/min: stop 1-2 days before for low bleed risk and 2-3 days for intermediate/high bleed risk</a:t>
          </a:r>
        </a:p>
        <a:p>
          <a:pPr lvl="0" algn="l" defTabSz="533400">
            <a:lnSpc>
              <a:spcPct val="90000"/>
            </a:lnSpc>
            <a:spcBef>
              <a:spcPct val="0"/>
            </a:spcBef>
            <a:spcAft>
              <a:spcPct val="35000"/>
            </a:spcAft>
          </a:pPr>
          <a:r>
            <a:rPr lang="en-US" sz="1200" kern="1200" dirty="0" err="1" smtClean="0"/>
            <a:t>CrCl</a:t>
          </a:r>
          <a:r>
            <a:rPr lang="en-US" sz="1200" kern="1200" dirty="0" smtClean="0"/>
            <a:t> 50-80 mL/min: upper end of ranges above</a:t>
          </a:r>
        </a:p>
        <a:p>
          <a:pPr lvl="0" algn="l" defTabSz="533400">
            <a:lnSpc>
              <a:spcPct val="90000"/>
            </a:lnSpc>
            <a:spcBef>
              <a:spcPct val="0"/>
            </a:spcBef>
            <a:spcAft>
              <a:spcPct val="35000"/>
            </a:spcAft>
          </a:pPr>
          <a:r>
            <a:rPr lang="en-US" sz="1200" kern="1200" dirty="0" err="1" smtClean="0"/>
            <a:t>CrCL</a:t>
          </a:r>
          <a:r>
            <a:rPr lang="en-US" sz="1200" kern="1200" dirty="0" smtClean="0"/>
            <a:t> 30-50 mL/min: add 1 day</a:t>
          </a:r>
        </a:p>
        <a:p>
          <a:pPr lvl="0" algn="l" defTabSz="533400">
            <a:lnSpc>
              <a:spcPct val="90000"/>
            </a:lnSpc>
            <a:spcBef>
              <a:spcPct val="0"/>
            </a:spcBef>
            <a:spcAft>
              <a:spcPct val="35000"/>
            </a:spcAft>
          </a:pPr>
          <a:r>
            <a:rPr lang="en-US" sz="1200" kern="1200" dirty="0" err="1" smtClean="0"/>
            <a:t>CrCL</a:t>
          </a:r>
          <a:r>
            <a:rPr lang="en-US" sz="1200" kern="1200" dirty="0" smtClean="0"/>
            <a:t>&lt;30 mL/min, add 2 days </a:t>
          </a:r>
        </a:p>
        <a:p>
          <a:pPr lvl="0" algn="ctr" defTabSz="533400">
            <a:lnSpc>
              <a:spcPct val="90000"/>
            </a:lnSpc>
            <a:spcBef>
              <a:spcPct val="0"/>
            </a:spcBef>
            <a:spcAft>
              <a:spcPct val="35000"/>
            </a:spcAft>
          </a:pPr>
          <a:endParaRPr lang="en-US" sz="500" kern="1200" dirty="0"/>
        </a:p>
      </dsp:txBody>
      <dsp:txXfrm>
        <a:off x="2765360" y="3684815"/>
        <a:ext cx="3769197" cy="1185754"/>
      </dsp:txXfrm>
    </dsp:sp>
    <dsp:sp modelId="{882CB547-C52C-4F0D-8737-65BD2BAA477D}">
      <dsp:nvSpPr>
        <dsp:cNvPr id="0" name=""/>
        <dsp:cNvSpPr/>
      </dsp:nvSpPr>
      <dsp:spPr>
        <a:xfrm>
          <a:off x="6881752" y="0"/>
          <a:ext cx="1938799" cy="1603558"/>
        </a:xfrm>
        <a:prstGeom prst="roundRect">
          <a:avLst>
            <a:gd name="adj" fmla="val 10000"/>
          </a:avLst>
        </a:prstGeom>
        <a:solidFill>
          <a:srgbClr val="FFC000"/>
        </a:solidFill>
        <a:ln w="1905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l" defTabSz="466725">
            <a:lnSpc>
              <a:spcPct val="90000"/>
            </a:lnSpc>
            <a:spcBef>
              <a:spcPct val="0"/>
            </a:spcBef>
            <a:spcAft>
              <a:spcPct val="35000"/>
            </a:spcAft>
          </a:pPr>
          <a:r>
            <a:rPr lang="en-US" altLang="en-US" sz="1050" b="1" kern="1200" dirty="0" smtClean="0">
              <a:solidFill>
                <a:schemeClr val="tx1"/>
              </a:solidFill>
            </a:rPr>
            <a:t>               </a:t>
          </a:r>
          <a:r>
            <a:rPr lang="en-US" altLang="en-US" sz="1100" b="1" u="none" kern="1200" dirty="0" smtClean="0">
              <a:solidFill>
                <a:schemeClr val="tx1"/>
              </a:solidFill>
            </a:rPr>
            <a:t>RESTART</a:t>
          </a:r>
        </a:p>
        <a:p>
          <a:pPr lvl="0" algn="l" defTabSz="466725">
            <a:lnSpc>
              <a:spcPct val="90000"/>
            </a:lnSpc>
            <a:spcBef>
              <a:spcPct val="0"/>
            </a:spcBef>
            <a:spcAft>
              <a:spcPct val="35000"/>
            </a:spcAft>
          </a:pPr>
          <a:r>
            <a:rPr lang="en-US" altLang="en-US" sz="1100" b="1" kern="1200" dirty="0" smtClean="0">
              <a:solidFill>
                <a:schemeClr val="tx1"/>
              </a:solidFill>
            </a:rPr>
            <a:t>Recommendations for timing of reintroduction of antithrombotic therapy are intended to promote a balanced approach to minimizing the combined outcome of </a:t>
          </a:r>
          <a:r>
            <a:rPr lang="en-US" altLang="en-US" sz="1100" b="1" kern="1200" dirty="0" err="1" smtClean="0">
              <a:solidFill>
                <a:schemeClr val="tx1"/>
              </a:solidFill>
            </a:rPr>
            <a:t>thrombo</a:t>
          </a:r>
          <a:r>
            <a:rPr lang="en-US" altLang="en-US" sz="1100" b="1" kern="1200" dirty="0" smtClean="0">
              <a:solidFill>
                <a:schemeClr val="tx1"/>
              </a:solidFill>
            </a:rPr>
            <a:t>-embolic events and major bleeding.  </a:t>
          </a:r>
        </a:p>
      </dsp:txBody>
      <dsp:txXfrm>
        <a:off x="6928719" y="46967"/>
        <a:ext cx="1844865" cy="150962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3.png"/><Relationship Id="rId2" Type="http://schemas.openxmlformats.org/officeDocument/2006/relationships/image" Target="../media/image4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wrap="square" lIns="93177" tIns="46589" rIns="93177" bIns="46589" numCol="1" anchor="t" anchorCtr="0" compatLnSpc="1">
            <a:prstTxWarp prst="textNoShape">
              <a:avLst/>
            </a:prstTxWarp>
          </a:bodyPr>
          <a:lstStyle>
            <a:lvl1pPr eaLnBrk="1" hangingPunct="1">
              <a:defRPr sz="1200">
                <a:latin typeface="Arial" charset="0"/>
                <a:ea typeface="ＭＳ Ｐゴシック" charset="-128"/>
                <a:cs typeface="+mn-cs"/>
              </a:defRPr>
            </a:lvl1pPr>
          </a:lstStyle>
          <a:p>
            <a:pPr>
              <a:defRPr/>
            </a:pPr>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wrap="square" lIns="93177" tIns="46589" rIns="93177" bIns="46589" numCol="1" anchor="t" anchorCtr="0" compatLnSpc="1">
            <a:prstTxWarp prst="textNoShape">
              <a:avLst/>
            </a:prstTxWarp>
          </a:bodyPr>
          <a:lstStyle>
            <a:lvl1pPr algn="r" eaLnBrk="1" hangingPunct="1">
              <a:defRPr sz="1200"/>
            </a:lvl1pPr>
          </a:lstStyle>
          <a:p>
            <a:fld id="{AB3D4695-C36F-764D-BF28-1112EB75F4AC}" type="datetime1">
              <a:rPr lang="en-US"/>
              <a:pPr/>
              <a:t>11/16/16</a:t>
            </a:fld>
            <a:endParaRPr lang="en-US"/>
          </a:p>
        </p:txBody>
      </p:sp>
      <p:sp>
        <p:nvSpPr>
          <p:cNvPr id="4" name="Footer Placeholder 3"/>
          <p:cNvSpPr>
            <a:spLocks noGrp="1"/>
          </p:cNvSpPr>
          <p:nvPr>
            <p:ph type="ftr" sz="quarter" idx="2"/>
          </p:nvPr>
        </p:nvSpPr>
        <p:spPr>
          <a:xfrm>
            <a:off x="0" y="8829675"/>
            <a:ext cx="2971800" cy="465138"/>
          </a:xfrm>
          <a:prstGeom prst="rect">
            <a:avLst/>
          </a:prstGeom>
        </p:spPr>
        <p:txBody>
          <a:bodyPr vert="horz" wrap="square" lIns="93177" tIns="46589" rIns="93177" bIns="46589" numCol="1" anchor="b" anchorCtr="0" compatLnSpc="1">
            <a:prstTxWarp prst="textNoShape">
              <a:avLst/>
            </a:prstTxWarp>
          </a:bodyPr>
          <a:lstStyle>
            <a:lvl1pPr eaLnBrk="1" hangingPunct="1">
              <a:defRPr sz="1200">
                <a:latin typeface="Arial" charset="0"/>
                <a:ea typeface="ＭＳ Ｐゴシック" charset="-128"/>
                <a:cs typeface="+mn-cs"/>
              </a:defRPr>
            </a:lvl1pPr>
          </a:lstStyle>
          <a:p>
            <a:pPr>
              <a:defRPr/>
            </a:pPr>
            <a:endParaRPr lang="en-US"/>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lvl1pPr>
          </a:lstStyle>
          <a:p>
            <a:fld id="{795CB4A0-9E49-ED44-9CF7-F34BA0C90071}"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eaLnBrk="1" hangingPunct="1">
              <a:defRPr sz="1200">
                <a:latin typeface="Arial" charset="0"/>
                <a:ea typeface="ＭＳ Ｐゴシック" charset="-128"/>
                <a:cs typeface="+mn-cs"/>
              </a:defRPr>
            </a:lvl1pPr>
          </a:lstStyle>
          <a:p>
            <a:pPr>
              <a:defRPr/>
            </a:pPr>
            <a:endParaRPr lang="en-US"/>
          </a:p>
        </p:txBody>
      </p:sp>
      <p:sp>
        <p:nvSpPr>
          <p:cNvPr id="20483" name="Rectangle 3"/>
          <p:cNvSpPr>
            <a:spLocks noGrp="1" noChangeArrowheads="1"/>
          </p:cNvSpPr>
          <p:nvPr>
            <p:ph type="dt" idx="1"/>
          </p:nvPr>
        </p:nvSpPr>
        <p:spPr bwMode="auto">
          <a:xfrm>
            <a:off x="3884613" y="0"/>
            <a:ext cx="2971800"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eaLnBrk="1" hangingPunct="1">
              <a:defRPr sz="1200">
                <a:latin typeface="Arial" charset="0"/>
                <a:ea typeface="ＭＳ Ｐゴシック" charset="-128"/>
                <a:cs typeface="+mn-cs"/>
              </a:defRPr>
            </a:lvl1pPr>
          </a:lstStyle>
          <a:p>
            <a:pPr>
              <a:defRPr/>
            </a:pPr>
            <a:endParaRPr lang="en-US"/>
          </a:p>
        </p:txBody>
      </p:sp>
      <p:sp>
        <p:nvSpPr>
          <p:cNvPr id="144388"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p:spPr>
      </p:sp>
      <p:sp>
        <p:nvSpPr>
          <p:cNvPr id="20485" name="Rectangle 5"/>
          <p:cNvSpPr>
            <a:spLocks noGrp="1" noChangeArrowheads="1"/>
          </p:cNvSpPr>
          <p:nvPr>
            <p:ph type="body" sz="quarter" idx="3"/>
          </p:nvPr>
        </p:nvSpPr>
        <p:spPr bwMode="auto">
          <a:xfrm>
            <a:off x="685800" y="4416425"/>
            <a:ext cx="548640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486" name="Rectangle 6"/>
          <p:cNvSpPr>
            <a:spLocks noGrp="1" noChangeArrowheads="1"/>
          </p:cNvSpPr>
          <p:nvPr>
            <p:ph type="ftr" sz="quarter" idx="4"/>
          </p:nvPr>
        </p:nvSpPr>
        <p:spPr bwMode="auto">
          <a:xfrm>
            <a:off x="0" y="8829675"/>
            <a:ext cx="2971800"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eaLnBrk="1" hangingPunct="1">
              <a:defRPr sz="1200">
                <a:latin typeface="Arial" charset="0"/>
                <a:ea typeface="ＭＳ Ｐゴシック" charset="-128"/>
                <a:cs typeface="+mn-cs"/>
              </a:defRPr>
            </a:lvl1pPr>
          </a:lstStyle>
          <a:p>
            <a:pPr>
              <a:defRPr/>
            </a:pPr>
            <a:endParaRPr lang="en-US"/>
          </a:p>
        </p:txBody>
      </p:sp>
      <p:sp>
        <p:nvSpPr>
          <p:cNvPr id="20487" name="Rectangle 7"/>
          <p:cNvSpPr>
            <a:spLocks noGrp="1" noChangeArrowheads="1"/>
          </p:cNvSpPr>
          <p:nvPr>
            <p:ph type="sldNum" sz="quarter" idx="5"/>
          </p:nvPr>
        </p:nvSpPr>
        <p:spPr bwMode="auto">
          <a:xfrm>
            <a:off x="3884613" y="8829675"/>
            <a:ext cx="2971800"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eaLnBrk="1" hangingPunct="1">
              <a:defRPr sz="1200"/>
            </a:lvl1pPr>
          </a:lstStyle>
          <a:p>
            <a:fld id="{45DBC052-DD74-7E46-AFD6-CE25CF1E8272}" type="slidenum">
              <a:rPr lang="en-US"/>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S PGothic" pitchFamily="34" charset="-128"/>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Arial" charset="0"/>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Arial" charset="0"/>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Arial" charset="0"/>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Arial" charset="0"/>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6.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a:ln/>
        </p:spPr>
      </p:sp>
      <p:sp>
        <p:nvSpPr>
          <p:cNvPr id="145411" name="Notes Placeholder 2"/>
          <p:cNvSpPr>
            <a:spLocks noGrp="1"/>
          </p:cNvSpPr>
          <p:nvPr>
            <p:ph type="body" idx="1"/>
          </p:nvPr>
        </p:nvSpPr>
        <p:spPr>
          <a:noFill/>
          <a:ln/>
        </p:spPr>
        <p:txBody>
          <a:bodyPr/>
          <a:lstStyle/>
          <a:p>
            <a:endParaRPr lang="en-US">
              <a:latin typeface="Arial" pitchFamily="4" charset="0"/>
              <a:cs typeface="Arial" pitchFamily="4" charset="0"/>
            </a:endParaRPr>
          </a:p>
        </p:txBody>
      </p:sp>
      <p:sp>
        <p:nvSpPr>
          <p:cNvPr id="145412" name="Slide Number Placeholder 3"/>
          <p:cNvSpPr>
            <a:spLocks noGrp="1"/>
          </p:cNvSpPr>
          <p:nvPr>
            <p:ph type="sldNum" sz="quarter" idx="5"/>
          </p:nvPr>
        </p:nvSpPr>
        <p:spPr>
          <a:noFill/>
        </p:spPr>
        <p:txBody>
          <a:bodyPr/>
          <a:lstStyle/>
          <a:p>
            <a:fld id="{CC8A7752-C82B-5643-ADC2-71B632C6A893}" type="slidenum">
              <a:rPr lang="en-CA">
                <a:latin typeface="Calibri" pitchFamily="4" charset="0"/>
                <a:cs typeface="Arial" pitchFamily="4" charset="0"/>
              </a:rPr>
              <a:pPr/>
              <a:t>1</a:t>
            </a:fld>
            <a:endParaRPr lang="en-CA">
              <a:latin typeface="Calibri" pitchFamily="4" charset="0"/>
              <a:cs typeface="Arial" pitchFamily="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a:ln/>
        </p:spPr>
      </p:sp>
      <p:sp>
        <p:nvSpPr>
          <p:cNvPr id="157699" name="Notes Placeholder 2"/>
          <p:cNvSpPr>
            <a:spLocks noGrp="1"/>
          </p:cNvSpPr>
          <p:nvPr>
            <p:ph type="body" idx="1"/>
          </p:nvPr>
        </p:nvSpPr>
        <p:spPr>
          <a:noFill/>
          <a:ln/>
        </p:spPr>
        <p:txBody>
          <a:bodyPr/>
          <a:lstStyle/>
          <a:p>
            <a:endParaRPr lang="en-CA">
              <a:latin typeface="Arial" pitchFamily="4" charset="0"/>
              <a:cs typeface="Arial" pitchFamily="4" charset="0"/>
            </a:endParaRPr>
          </a:p>
        </p:txBody>
      </p:sp>
      <p:sp>
        <p:nvSpPr>
          <p:cNvPr id="157700" name="Slide Number Placeholder 3"/>
          <p:cNvSpPr>
            <a:spLocks noGrp="1"/>
          </p:cNvSpPr>
          <p:nvPr>
            <p:ph type="sldNum" sz="quarter" idx="5"/>
          </p:nvPr>
        </p:nvSpPr>
        <p:spPr>
          <a:noFill/>
        </p:spPr>
        <p:txBody>
          <a:bodyPr/>
          <a:lstStyle/>
          <a:p>
            <a:fld id="{441A7BBD-A7E7-A340-9F7A-FFACC24E2DBA}" type="slidenum">
              <a:rPr lang="en-US">
                <a:cs typeface="Arial" pitchFamily="4" charset="0"/>
              </a:rPr>
              <a:pPr/>
              <a:t>36</a:t>
            </a:fld>
            <a:endParaRPr lang="en-US">
              <a:cs typeface="Arial" pitchFamily="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p:spPr>
        <p:txBody>
          <a:bodyPr/>
          <a:lstStyle/>
          <a:p>
            <a:fld id="{D255B495-F5FF-E645-A7A3-E95D51BC51B8}" type="slidenum">
              <a:rPr lang="en-US">
                <a:solidFill>
                  <a:srgbClr val="000000"/>
                </a:solidFill>
                <a:cs typeface="Arial" pitchFamily="4" charset="0"/>
              </a:rPr>
              <a:pPr/>
              <a:t>43</a:t>
            </a:fld>
            <a:endParaRPr lang="en-US">
              <a:solidFill>
                <a:srgbClr val="000000"/>
              </a:solidFill>
              <a:cs typeface="Arial" pitchFamily="4" charset="0"/>
            </a:endParaRPr>
          </a:p>
        </p:txBody>
      </p:sp>
      <p:sp>
        <p:nvSpPr>
          <p:cNvPr id="158723" name="Rectangle 2"/>
          <p:cNvSpPr>
            <a:spLocks noGrp="1" noRot="1" noChangeAspect="1" noChangeArrowheads="1" noTextEdit="1"/>
          </p:cNvSpPr>
          <p:nvPr>
            <p:ph type="sldImg"/>
          </p:nvPr>
        </p:nvSpPr>
        <p:spPr>
          <a:xfrm>
            <a:off x="1103313" y="696913"/>
            <a:ext cx="4651375" cy="3487737"/>
          </a:xfrm>
          <a:ln/>
        </p:spPr>
      </p:sp>
      <p:sp>
        <p:nvSpPr>
          <p:cNvPr id="158724" name="Rectangle 3"/>
          <p:cNvSpPr>
            <a:spLocks noGrp="1" noChangeArrowheads="1"/>
          </p:cNvSpPr>
          <p:nvPr>
            <p:ph type="body" idx="1"/>
          </p:nvPr>
        </p:nvSpPr>
        <p:spPr>
          <a:xfrm>
            <a:off x="914400" y="4416425"/>
            <a:ext cx="5029200" cy="4183063"/>
          </a:xfrm>
          <a:noFill/>
          <a:ln/>
        </p:spPr>
        <p:txBody>
          <a:bodyPr/>
          <a:lstStyle/>
          <a:p>
            <a:pPr eaLnBrk="1" hangingPunct="1">
              <a:buFont typeface="Symbol" pitchFamily="4" charset="2"/>
              <a:buNone/>
            </a:pPr>
            <a:endParaRPr lang="fr-FR" sz="1300">
              <a:latin typeface="Arial" pitchFamily="4" charset="0"/>
              <a:cs typeface="Arial" pitchFamily="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a:ln/>
        </p:spPr>
      </p:sp>
      <p:sp>
        <p:nvSpPr>
          <p:cNvPr id="159747" name="Notes Placeholder 2"/>
          <p:cNvSpPr>
            <a:spLocks noGrp="1"/>
          </p:cNvSpPr>
          <p:nvPr>
            <p:ph type="body" idx="1"/>
          </p:nvPr>
        </p:nvSpPr>
        <p:spPr>
          <a:noFill/>
          <a:ln/>
        </p:spPr>
        <p:txBody>
          <a:bodyPr/>
          <a:lstStyle/>
          <a:p>
            <a:endParaRPr lang="en-US">
              <a:latin typeface="Arial" pitchFamily="4" charset="0"/>
              <a:cs typeface="Arial" pitchFamily="4" charset="0"/>
            </a:endParaRPr>
          </a:p>
        </p:txBody>
      </p:sp>
      <p:sp>
        <p:nvSpPr>
          <p:cNvPr id="159748" name="Slide Number Placeholder 3"/>
          <p:cNvSpPr>
            <a:spLocks noGrp="1"/>
          </p:cNvSpPr>
          <p:nvPr>
            <p:ph type="sldNum" sz="quarter" idx="5"/>
          </p:nvPr>
        </p:nvSpPr>
        <p:spPr>
          <a:noFill/>
        </p:spPr>
        <p:txBody>
          <a:bodyPr/>
          <a:lstStyle/>
          <a:p>
            <a:fld id="{ED86A2CB-EB37-8447-9BAC-ABC43D3ABAB2}" type="slidenum">
              <a:rPr lang="en-US">
                <a:solidFill>
                  <a:srgbClr val="000000"/>
                </a:solidFill>
                <a:cs typeface="Arial" pitchFamily="4" charset="0"/>
              </a:rPr>
              <a:pPr/>
              <a:t>54</a:t>
            </a:fld>
            <a:endParaRPr lang="en-US">
              <a:solidFill>
                <a:srgbClr val="000000"/>
              </a:solidFill>
              <a:cs typeface="Arial" pitchFamily="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a:ln/>
        </p:spPr>
      </p:sp>
      <p:sp>
        <p:nvSpPr>
          <p:cNvPr id="160771" name="Notes Placeholder 2"/>
          <p:cNvSpPr>
            <a:spLocks noGrp="1"/>
          </p:cNvSpPr>
          <p:nvPr>
            <p:ph type="body" idx="1"/>
          </p:nvPr>
        </p:nvSpPr>
        <p:spPr>
          <a:noFill/>
          <a:ln/>
        </p:spPr>
        <p:txBody>
          <a:bodyPr/>
          <a:lstStyle/>
          <a:p>
            <a:r>
              <a:rPr lang="en-US">
                <a:latin typeface="Arial" pitchFamily="4" charset="0"/>
                <a:cs typeface="Arial" pitchFamily="4" charset="0"/>
              </a:rPr>
              <a:t>-350-fold greater affinity than that of dabi for thrombin</a:t>
            </a:r>
          </a:p>
        </p:txBody>
      </p:sp>
      <p:sp>
        <p:nvSpPr>
          <p:cNvPr id="160772" name="Slide Number Placeholder 3"/>
          <p:cNvSpPr>
            <a:spLocks noGrp="1"/>
          </p:cNvSpPr>
          <p:nvPr>
            <p:ph type="sldNum" sz="quarter" idx="5"/>
          </p:nvPr>
        </p:nvSpPr>
        <p:spPr>
          <a:noFill/>
        </p:spPr>
        <p:txBody>
          <a:bodyPr/>
          <a:lstStyle/>
          <a:p>
            <a:fld id="{2BAB4E01-ED83-D344-B3C4-9D510956DE02}" type="slidenum">
              <a:rPr lang="en-US">
                <a:cs typeface="Arial" pitchFamily="4" charset="0"/>
              </a:rPr>
              <a:pPr/>
              <a:t>56</a:t>
            </a:fld>
            <a:endParaRPr lang="en-US">
              <a:cs typeface="Arial" pitchFamily="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a:ln/>
        </p:spPr>
      </p:sp>
      <p:sp>
        <p:nvSpPr>
          <p:cNvPr id="161795" name="Notes Placeholder 2"/>
          <p:cNvSpPr>
            <a:spLocks noGrp="1"/>
          </p:cNvSpPr>
          <p:nvPr>
            <p:ph type="body" idx="1"/>
          </p:nvPr>
        </p:nvSpPr>
        <p:spPr>
          <a:noFill/>
          <a:ln/>
        </p:spPr>
        <p:txBody>
          <a:bodyPr/>
          <a:lstStyle/>
          <a:p>
            <a:r>
              <a:rPr lang="en-US">
                <a:latin typeface="Arial" pitchFamily="4" charset="0"/>
                <a:cs typeface="Arial" pitchFamily="4" charset="0"/>
              </a:rPr>
              <a:t>-red triangles are blood sampling for central lab and unavailable to clinicians; local pTT was done in parallel but not at 1,2,4 and 12h</a:t>
            </a:r>
          </a:p>
          <a:p>
            <a:r>
              <a:rPr lang="en-US">
                <a:latin typeface="Arial" pitchFamily="4" charset="0"/>
                <a:cs typeface="Arial" pitchFamily="4" charset="0"/>
              </a:rPr>
              <a:t>-dTT and ECT were chosen since they correlate highly with unbound dabi concentrations (i.e. whether bound to plasma OR idarucizumab)</a:t>
            </a:r>
          </a:p>
        </p:txBody>
      </p:sp>
      <p:sp>
        <p:nvSpPr>
          <p:cNvPr id="161796" name="Slide Number Placeholder 3"/>
          <p:cNvSpPr>
            <a:spLocks noGrp="1"/>
          </p:cNvSpPr>
          <p:nvPr>
            <p:ph type="sldNum" sz="quarter" idx="5"/>
          </p:nvPr>
        </p:nvSpPr>
        <p:spPr>
          <a:noFill/>
        </p:spPr>
        <p:txBody>
          <a:bodyPr/>
          <a:lstStyle/>
          <a:p>
            <a:fld id="{512E9B39-7E90-6946-995E-06C07DC17439}" type="slidenum">
              <a:rPr lang="en-US">
                <a:cs typeface="Arial" pitchFamily="4" charset="0"/>
              </a:rPr>
              <a:pPr/>
              <a:t>58</a:t>
            </a:fld>
            <a:endParaRPr lang="en-US">
              <a:cs typeface="Arial" pitchFamily="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ln/>
        </p:spPr>
      </p:sp>
      <p:sp>
        <p:nvSpPr>
          <p:cNvPr id="162819" name="Notes Placeholder 2"/>
          <p:cNvSpPr>
            <a:spLocks noGrp="1"/>
          </p:cNvSpPr>
          <p:nvPr>
            <p:ph type="body" idx="1"/>
          </p:nvPr>
        </p:nvSpPr>
        <p:spPr>
          <a:noFill/>
          <a:ln/>
        </p:spPr>
        <p:txBody>
          <a:bodyPr/>
          <a:lstStyle/>
          <a:p>
            <a:r>
              <a:rPr lang="en-US">
                <a:latin typeface="Arial" pitchFamily="4" charset="0"/>
                <a:cs typeface="Arial" pitchFamily="4" charset="0"/>
              </a:rPr>
              <a:t>Interim analysis – after 90 patients were enrolled</a:t>
            </a:r>
          </a:p>
          <a:p>
            <a:r>
              <a:rPr lang="en-US">
                <a:latin typeface="Arial" pitchFamily="4" charset="0"/>
                <a:cs typeface="Arial" pitchFamily="4" charset="0"/>
              </a:rPr>
              <a:t>(subsequent abstract at ACC with update on 123 patients)</a:t>
            </a:r>
          </a:p>
          <a:p>
            <a:endParaRPr lang="en-US">
              <a:latin typeface="Arial" pitchFamily="4" charset="0"/>
              <a:cs typeface="Arial" pitchFamily="4" charset="0"/>
            </a:endParaRPr>
          </a:p>
          <a:p>
            <a:r>
              <a:rPr lang="en-US">
                <a:latin typeface="Arial" pitchFamily="4" charset="0"/>
                <a:cs typeface="Arial" pitchFamily="4" charset="0"/>
              </a:rPr>
              <a:t>Group A patients: over 90% on for AFIB, median age 76, CrCl 58, 16 were hemodynamically unstable with ongoing bloodloss at study entry; ICH in 18, GI bleed in 20</a:t>
            </a:r>
          </a:p>
          <a:p>
            <a:endParaRPr lang="en-US">
              <a:latin typeface="Arial" pitchFamily="4" charset="0"/>
              <a:cs typeface="Arial" pitchFamily="4" charset="0"/>
            </a:endParaRPr>
          </a:p>
        </p:txBody>
      </p:sp>
      <p:sp>
        <p:nvSpPr>
          <p:cNvPr id="162820" name="Slide Number Placeholder 3"/>
          <p:cNvSpPr>
            <a:spLocks noGrp="1"/>
          </p:cNvSpPr>
          <p:nvPr>
            <p:ph type="sldNum" sz="quarter" idx="5"/>
          </p:nvPr>
        </p:nvSpPr>
        <p:spPr>
          <a:noFill/>
        </p:spPr>
        <p:txBody>
          <a:bodyPr/>
          <a:lstStyle/>
          <a:p>
            <a:fld id="{65EC56C4-A92C-134F-BBCD-F5835DB1346B}" type="slidenum">
              <a:rPr lang="en-US">
                <a:cs typeface="Arial" pitchFamily="4" charset="0"/>
              </a:rPr>
              <a:pPr/>
              <a:t>59</a:t>
            </a:fld>
            <a:endParaRPr lang="en-US">
              <a:cs typeface="Arial" pitchFamily="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a:ln/>
        </p:spPr>
      </p:sp>
      <p:sp>
        <p:nvSpPr>
          <p:cNvPr id="163843" name="Notes Placeholder 2"/>
          <p:cNvSpPr>
            <a:spLocks noGrp="1"/>
          </p:cNvSpPr>
          <p:nvPr>
            <p:ph type="body" idx="1"/>
          </p:nvPr>
        </p:nvSpPr>
        <p:spPr>
          <a:noFill/>
          <a:ln/>
        </p:spPr>
        <p:txBody>
          <a:bodyPr/>
          <a:lstStyle/>
          <a:p>
            <a:r>
              <a:rPr lang="en-US">
                <a:latin typeface="Arial" pitchFamily="4" charset="0"/>
                <a:cs typeface="Arial" pitchFamily="4" charset="0"/>
              </a:rPr>
              <a:t>Group B patients: all afib, median age: 76, ~50% male, mostly caucasian, median CrCl 65, almost 2/3 on 110bid</a:t>
            </a:r>
          </a:p>
        </p:txBody>
      </p:sp>
      <p:sp>
        <p:nvSpPr>
          <p:cNvPr id="163844" name="Slide Number Placeholder 3"/>
          <p:cNvSpPr>
            <a:spLocks noGrp="1"/>
          </p:cNvSpPr>
          <p:nvPr>
            <p:ph type="sldNum" sz="quarter" idx="5"/>
          </p:nvPr>
        </p:nvSpPr>
        <p:spPr>
          <a:noFill/>
        </p:spPr>
        <p:txBody>
          <a:bodyPr/>
          <a:lstStyle/>
          <a:p>
            <a:fld id="{4408CD02-9665-FE40-9C19-6D70A2DE04D1}" type="slidenum">
              <a:rPr lang="en-US">
                <a:cs typeface="Arial" pitchFamily="4" charset="0"/>
              </a:rPr>
              <a:pPr/>
              <a:t>60</a:t>
            </a:fld>
            <a:endParaRPr lang="en-US">
              <a:cs typeface="Arial" pitchFamily="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a:ln/>
        </p:spPr>
      </p:sp>
      <p:sp>
        <p:nvSpPr>
          <p:cNvPr id="164867" name="Notes Placeholder 2"/>
          <p:cNvSpPr>
            <a:spLocks noGrp="1"/>
          </p:cNvSpPr>
          <p:nvPr>
            <p:ph type="body" idx="1"/>
          </p:nvPr>
        </p:nvSpPr>
        <p:spPr>
          <a:noFill/>
          <a:ln/>
        </p:spPr>
        <p:txBody>
          <a:bodyPr/>
          <a:lstStyle/>
          <a:p>
            <a:endParaRPr lang="fr-FR">
              <a:latin typeface="Arial" pitchFamily="4" charset="0"/>
              <a:cs typeface="Arial" pitchFamily="4" charset="0"/>
            </a:endParaRPr>
          </a:p>
        </p:txBody>
      </p:sp>
      <p:sp>
        <p:nvSpPr>
          <p:cNvPr id="164868" name="Slide Number Placeholder 3"/>
          <p:cNvSpPr>
            <a:spLocks noGrp="1"/>
          </p:cNvSpPr>
          <p:nvPr>
            <p:ph type="sldNum" sz="quarter" idx="5"/>
          </p:nvPr>
        </p:nvSpPr>
        <p:spPr>
          <a:noFill/>
        </p:spPr>
        <p:txBody>
          <a:bodyPr/>
          <a:lstStyle/>
          <a:p>
            <a:fld id="{E2B76BC6-48E4-524D-8DC0-ECA071BD5457}" type="slidenum">
              <a:rPr lang="en-US">
                <a:cs typeface="Arial" pitchFamily="4" charset="0"/>
              </a:rPr>
              <a:pPr/>
              <a:t>61</a:t>
            </a:fld>
            <a:endParaRPr lang="en-US">
              <a:cs typeface="Arial" pitchFamily="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noTextEdit="1"/>
          </p:cNvSpPr>
          <p:nvPr>
            <p:ph type="sldImg"/>
          </p:nvPr>
        </p:nvSpPr>
        <p:spPr>
          <a:ln/>
        </p:spPr>
      </p:sp>
      <p:sp>
        <p:nvSpPr>
          <p:cNvPr id="165891" name="Notes Placeholder 2"/>
          <p:cNvSpPr>
            <a:spLocks noGrp="1"/>
          </p:cNvSpPr>
          <p:nvPr>
            <p:ph type="body" idx="1"/>
          </p:nvPr>
        </p:nvSpPr>
        <p:spPr>
          <a:noFill/>
          <a:ln/>
        </p:spPr>
        <p:txBody>
          <a:bodyPr/>
          <a:lstStyle/>
          <a:p>
            <a:pPr eaLnBrk="1" hangingPunct="1">
              <a:spcBef>
                <a:spcPts val="300"/>
              </a:spcBef>
            </a:pPr>
            <a:endParaRPr lang="en-GB">
              <a:latin typeface="Arial" pitchFamily="4" charset="0"/>
              <a:cs typeface="Arial" pitchFamily="4" charset="0"/>
            </a:endParaRPr>
          </a:p>
        </p:txBody>
      </p:sp>
      <p:sp>
        <p:nvSpPr>
          <p:cNvPr id="165892" name="Slide Number Placeholder 3"/>
          <p:cNvSpPr>
            <a:spLocks noGrp="1"/>
          </p:cNvSpPr>
          <p:nvPr>
            <p:ph type="sldNum" sz="quarter" idx="5"/>
          </p:nvPr>
        </p:nvSpPr>
        <p:spPr>
          <a:noFill/>
        </p:spPr>
        <p:txBody>
          <a:bodyPr/>
          <a:lstStyle/>
          <a:p>
            <a:fld id="{AF6B61E8-8285-F840-A99D-71D0A1463D8F}" type="slidenum">
              <a:rPr lang="en-GB">
                <a:solidFill>
                  <a:srgbClr val="000000"/>
                </a:solidFill>
                <a:latin typeface="Calibri" pitchFamily="4" charset="0"/>
                <a:cs typeface="Arial" pitchFamily="4" charset="0"/>
              </a:rPr>
              <a:pPr/>
              <a:t>67</a:t>
            </a:fld>
            <a:endParaRPr lang="en-GB">
              <a:solidFill>
                <a:srgbClr val="000000"/>
              </a:solidFill>
              <a:latin typeface="Calibri" pitchFamily="4" charset="0"/>
              <a:cs typeface="Arial" pitchFamily="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a:ln/>
        </p:spPr>
      </p:sp>
      <p:sp>
        <p:nvSpPr>
          <p:cNvPr id="166915" name="Notes Placeholder 2"/>
          <p:cNvSpPr>
            <a:spLocks noGrp="1"/>
          </p:cNvSpPr>
          <p:nvPr>
            <p:ph type="body" idx="1"/>
          </p:nvPr>
        </p:nvSpPr>
        <p:spPr>
          <a:noFill/>
          <a:ln/>
        </p:spPr>
        <p:txBody>
          <a:bodyPr/>
          <a:lstStyle/>
          <a:p>
            <a:pPr eaLnBrk="1" hangingPunct="1">
              <a:spcBef>
                <a:spcPts val="300"/>
              </a:spcBef>
            </a:pPr>
            <a:r>
              <a:rPr lang="en-GB">
                <a:latin typeface="Arial" pitchFamily="4" charset="0"/>
                <a:cs typeface="Arial" pitchFamily="4" charset="0"/>
              </a:rPr>
              <a:t>20 patients excluded from efficacy analysis:  majority due to having anti Xa levels below threshold, 3 didn’t meet the definition of acute major bleed</a:t>
            </a:r>
          </a:p>
          <a:p>
            <a:pPr eaLnBrk="1" hangingPunct="1">
              <a:spcBef>
                <a:spcPts val="300"/>
              </a:spcBef>
            </a:pPr>
            <a:r>
              <a:rPr lang="en-GB">
                <a:latin typeface="Arial" pitchFamily="4" charset="0"/>
                <a:cs typeface="Arial" pitchFamily="4" charset="0"/>
              </a:rPr>
              <a:t>-of the 47 patients – 26 riva, 20 apixa, 1 enox</a:t>
            </a:r>
          </a:p>
          <a:p>
            <a:pPr eaLnBrk="1" hangingPunct="1">
              <a:spcBef>
                <a:spcPts val="300"/>
              </a:spcBef>
            </a:pPr>
            <a:r>
              <a:rPr lang="en-GB">
                <a:latin typeface="Arial" pitchFamily="4" charset="0"/>
                <a:cs typeface="Arial" pitchFamily="4" charset="0"/>
              </a:rPr>
              <a:t>-overall restarting of OAC: 18 pts (27%) within 30d</a:t>
            </a:r>
          </a:p>
        </p:txBody>
      </p:sp>
      <p:sp>
        <p:nvSpPr>
          <p:cNvPr id="166916" name="Slide Number Placeholder 3"/>
          <p:cNvSpPr>
            <a:spLocks noGrp="1"/>
          </p:cNvSpPr>
          <p:nvPr>
            <p:ph type="sldNum" sz="quarter" idx="5"/>
          </p:nvPr>
        </p:nvSpPr>
        <p:spPr>
          <a:noFill/>
        </p:spPr>
        <p:txBody>
          <a:bodyPr/>
          <a:lstStyle/>
          <a:p>
            <a:fld id="{9D610D74-0466-3445-B277-B370EBF67EA4}" type="slidenum">
              <a:rPr lang="en-GB">
                <a:solidFill>
                  <a:srgbClr val="000000"/>
                </a:solidFill>
                <a:latin typeface="Calibri" pitchFamily="4" charset="0"/>
                <a:cs typeface="Arial" pitchFamily="4" charset="0"/>
              </a:rPr>
              <a:pPr/>
              <a:t>69</a:t>
            </a:fld>
            <a:endParaRPr lang="en-GB">
              <a:solidFill>
                <a:srgbClr val="000000"/>
              </a:solidFill>
              <a:latin typeface="Calibri" pitchFamily="4" charset="0"/>
              <a:cs typeface="Arial" pitchFamily="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a:ln/>
        </p:spPr>
      </p:sp>
      <p:sp>
        <p:nvSpPr>
          <p:cNvPr id="146435" name="Notes Placeholder 2"/>
          <p:cNvSpPr>
            <a:spLocks noGrp="1"/>
          </p:cNvSpPr>
          <p:nvPr>
            <p:ph type="body" idx="1"/>
          </p:nvPr>
        </p:nvSpPr>
        <p:spPr>
          <a:noFill/>
          <a:ln/>
        </p:spPr>
        <p:txBody>
          <a:bodyPr/>
          <a:lstStyle/>
          <a:p>
            <a:endParaRPr lang="fr-FR">
              <a:latin typeface="Arial" pitchFamily="4" charset="0"/>
              <a:cs typeface="Arial" pitchFamily="4" charset="0"/>
            </a:endParaRPr>
          </a:p>
        </p:txBody>
      </p:sp>
      <p:sp>
        <p:nvSpPr>
          <p:cNvPr id="146436" name="Slide Number Placeholder 3"/>
          <p:cNvSpPr>
            <a:spLocks noGrp="1"/>
          </p:cNvSpPr>
          <p:nvPr>
            <p:ph type="sldNum" sz="quarter" idx="5"/>
          </p:nvPr>
        </p:nvSpPr>
        <p:spPr>
          <a:noFill/>
        </p:spPr>
        <p:txBody>
          <a:bodyPr/>
          <a:lstStyle/>
          <a:p>
            <a:fld id="{C1209851-C52C-5643-B0E0-5F87F2B80296}" type="slidenum">
              <a:rPr lang="en-US">
                <a:cs typeface="Arial" pitchFamily="4" charset="0"/>
              </a:rPr>
              <a:pPr/>
              <a:t>2</a:t>
            </a:fld>
            <a:endParaRPr lang="en-US">
              <a:cs typeface="Arial" pitchFamily="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p:cNvSpPr>
            <a:spLocks noGrp="1" noRot="1" noChangeAspect="1" noTextEdit="1"/>
          </p:cNvSpPr>
          <p:nvPr>
            <p:ph type="sldImg"/>
          </p:nvPr>
        </p:nvSpPr>
        <p:spPr>
          <a:ln/>
        </p:spPr>
      </p:sp>
      <p:sp>
        <p:nvSpPr>
          <p:cNvPr id="168963" name="Notes Placeholder 2"/>
          <p:cNvSpPr>
            <a:spLocks noGrp="1"/>
          </p:cNvSpPr>
          <p:nvPr>
            <p:ph type="body" idx="1"/>
          </p:nvPr>
        </p:nvSpPr>
        <p:spPr>
          <a:noFill/>
          <a:ln/>
        </p:spPr>
        <p:txBody>
          <a:bodyPr/>
          <a:lstStyle/>
          <a:p>
            <a:endParaRPr lang="fr-FR">
              <a:latin typeface="Arial" pitchFamily="4" charset="0"/>
              <a:cs typeface="Arial" pitchFamily="4" charset="0"/>
            </a:endParaRPr>
          </a:p>
        </p:txBody>
      </p:sp>
      <p:sp>
        <p:nvSpPr>
          <p:cNvPr id="168964" name="Slide Number Placeholder 3"/>
          <p:cNvSpPr>
            <a:spLocks noGrp="1"/>
          </p:cNvSpPr>
          <p:nvPr>
            <p:ph type="sldNum" sz="quarter" idx="5"/>
          </p:nvPr>
        </p:nvSpPr>
        <p:spPr>
          <a:noFill/>
        </p:spPr>
        <p:txBody>
          <a:bodyPr/>
          <a:lstStyle/>
          <a:p>
            <a:fld id="{63A276DF-19C0-F94C-9913-EFE6274B0881}" type="slidenum">
              <a:rPr lang="en-US">
                <a:cs typeface="Arial" pitchFamily="4" charset="0"/>
              </a:rPr>
              <a:pPr/>
              <a:t>70</a:t>
            </a:fld>
            <a:endParaRPr lang="en-US">
              <a:cs typeface="Arial" pitchFamily="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a:ln/>
        </p:spPr>
      </p:sp>
      <p:sp>
        <p:nvSpPr>
          <p:cNvPr id="169987" name="Notes Placeholder 2"/>
          <p:cNvSpPr>
            <a:spLocks noGrp="1"/>
          </p:cNvSpPr>
          <p:nvPr>
            <p:ph type="body" idx="1"/>
          </p:nvPr>
        </p:nvSpPr>
        <p:spPr>
          <a:noFill/>
          <a:ln/>
        </p:spPr>
        <p:txBody>
          <a:bodyPr/>
          <a:lstStyle/>
          <a:p>
            <a:r>
              <a:rPr lang="en-US">
                <a:latin typeface="Arial" pitchFamily="4" charset="0"/>
                <a:cs typeface="Arial" pitchFamily="4" charset="0"/>
              </a:rPr>
              <a:t>Any decision to interrupt anticoagulation for an invasive procedure must balance the risks of thromboembolic events (as indicated by a higher CHADS2 score, thromboembolic events &lt;3 m, mechanical heart valve, or rheumatic heart disease) with those of bleeding events (as indicated by a higher HASBLED score and procedures with higher bleeding risks) (Strong Recommendation, Low Quality Evidence).</a:t>
            </a:r>
          </a:p>
          <a:p>
            <a:r>
              <a:rPr lang="en-US">
                <a:latin typeface="Arial" pitchFamily="4" charset="0"/>
                <a:cs typeface="Arial" pitchFamily="4" charset="0"/>
              </a:rPr>
              <a:t>THESE FEATURES ON THE RIGHT SIDES REPRESENT HIGH THROMBOEMBOLIC RISKS: HIGH CHADS2 SCOrE (3 or greater), PRESENCE OF A MECHANICAL VALVE, THROMBOEMEBOLIC EVENTS WITHIN PAST 3 MONTHS, AND RHEUMATIC VALVE DISEASE</a:t>
            </a:r>
          </a:p>
        </p:txBody>
      </p:sp>
      <p:sp>
        <p:nvSpPr>
          <p:cNvPr id="169988" name="Slide Number Placeholder 3"/>
          <p:cNvSpPr>
            <a:spLocks noGrp="1"/>
          </p:cNvSpPr>
          <p:nvPr>
            <p:ph type="sldNum" sz="quarter" idx="5"/>
          </p:nvPr>
        </p:nvSpPr>
        <p:spPr>
          <a:noFill/>
        </p:spPr>
        <p:txBody>
          <a:bodyPr/>
          <a:lstStyle/>
          <a:p>
            <a:fld id="{B07AA8CE-A384-354C-93A7-49AA206A69FB}" type="slidenum">
              <a:rPr lang="en-US">
                <a:cs typeface="Arial" pitchFamily="4" charset="0"/>
              </a:rPr>
              <a:pPr/>
              <a:t>72</a:t>
            </a:fld>
            <a:endParaRPr lang="en-US">
              <a:cs typeface="Arial" pitchFamily="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a:ln/>
        </p:spPr>
      </p:sp>
      <p:sp>
        <p:nvSpPr>
          <p:cNvPr id="171011" name="Notes Placeholder 2"/>
          <p:cNvSpPr>
            <a:spLocks noGrp="1"/>
          </p:cNvSpPr>
          <p:nvPr>
            <p:ph type="body" idx="1"/>
          </p:nvPr>
        </p:nvSpPr>
        <p:spPr>
          <a:noFill/>
          <a:ln/>
        </p:spPr>
        <p:txBody>
          <a:bodyPr/>
          <a:lstStyle/>
          <a:p>
            <a:r>
              <a:rPr lang="en-US">
                <a:latin typeface="Arial" pitchFamily="4" charset="0"/>
                <a:cs typeface="Arial" pitchFamily="4" charset="0"/>
              </a:rPr>
              <a:t>Risk of bleeding  of any procedure was classified as very low, low risk, intermediate or high risks. For the updated guidelines, given that there was no difference in the way we approach low risk versus very low risk, we have now grouped the very low and low risk as simply low risk. As long as INR is not supratherapeutic, there is no need to interrupt anticoagulation</a:t>
            </a:r>
          </a:p>
        </p:txBody>
      </p:sp>
      <p:sp>
        <p:nvSpPr>
          <p:cNvPr id="171012" name="Slide Number Placeholder 3"/>
          <p:cNvSpPr>
            <a:spLocks noGrp="1"/>
          </p:cNvSpPr>
          <p:nvPr>
            <p:ph type="sldNum" sz="quarter" idx="5"/>
          </p:nvPr>
        </p:nvSpPr>
        <p:spPr>
          <a:noFill/>
        </p:spPr>
        <p:txBody>
          <a:bodyPr/>
          <a:lstStyle/>
          <a:p>
            <a:fld id="{ED8AD9F6-52C0-B14E-A37F-DDDDE2B5001C}" type="slidenum">
              <a:rPr lang="en-US">
                <a:cs typeface="Arial" pitchFamily="4" charset="0"/>
              </a:rPr>
              <a:pPr/>
              <a:t>75</a:t>
            </a:fld>
            <a:endParaRPr lang="en-US">
              <a:cs typeface="Arial" pitchFamily="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a:ln/>
        </p:spPr>
      </p:sp>
      <p:sp>
        <p:nvSpPr>
          <p:cNvPr id="172035" name="Notes Placeholder 2"/>
          <p:cNvSpPr>
            <a:spLocks noGrp="1"/>
          </p:cNvSpPr>
          <p:nvPr>
            <p:ph type="body" idx="1"/>
          </p:nvPr>
        </p:nvSpPr>
        <p:spPr>
          <a:noFill/>
          <a:ln/>
        </p:spPr>
        <p:txBody>
          <a:bodyPr/>
          <a:lstStyle/>
          <a:p>
            <a:r>
              <a:rPr lang="en-US">
                <a:latin typeface="Arial" pitchFamily="4" charset="0"/>
                <a:cs typeface="Arial" pitchFamily="4" charset="0"/>
              </a:rPr>
              <a:t>These procedures are of low risk of bleeding</a:t>
            </a:r>
          </a:p>
        </p:txBody>
      </p:sp>
      <p:sp>
        <p:nvSpPr>
          <p:cNvPr id="172036" name="Slide Number Placeholder 3"/>
          <p:cNvSpPr>
            <a:spLocks noGrp="1"/>
          </p:cNvSpPr>
          <p:nvPr>
            <p:ph type="sldNum" sz="quarter" idx="5"/>
          </p:nvPr>
        </p:nvSpPr>
        <p:spPr>
          <a:noFill/>
        </p:spPr>
        <p:txBody>
          <a:bodyPr/>
          <a:lstStyle/>
          <a:p>
            <a:fld id="{06788FBE-560D-7D43-97D1-4FC010720D56}" type="slidenum">
              <a:rPr lang="en-US">
                <a:cs typeface="Arial" pitchFamily="4" charset="0"/>
              </a:rPr>
              <a:pPr/>
              <a:t>76</a:t>
            </a:fld>
            <a:endParaRPr lang="en-US">
              <a:cs typeface="Arial" pitchFamily="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a:ln/>
        </p:spPr>
      </p:sp>
      <p:sp>
        <p:nvSpPr>
          <p:cNvPr id="173059" name="Notes Placeholder 2"/>
          <p:cNvSpPr>
            <a:spLocks noGrp="1"/>
          </p:cNvSpPr>
          <p:nvPr>
            <p:ph type="body" idx="1"/>
          </p:nvPr>
        </p:nvSpPr>
        <p:spPr>
          <a:noFill/>
          <a:ln/>
        </p:spPr>
        <p:txBody>
          <a:bodyPr/>
          <a:lstStyle/>
          <a:p>
            <a:r>
              <a:rPr lang="en-US">
                <a:latin typeface="Arial" pitchFamily="4" charset="0"/>
                <a:cs typeface="Arial" pitchFamily="4" charset="0"/>
              </a:rPr>
              <a:t>These procedures are considered of intermediate risk in terms of bleeding</a:t>
            </a:r>
          </a:p>
        </p:txBody>
      </p:sp>
      <p:sp>
        <p:nvSpPr>
          <p:cNvPr id="173060" name="Slide Number Placeholder 3"/>
          <p:cNvSpPr>
            <a:spLocks noGrp="1"/>
          </p:cNvSpPr>
          <p:nvPr>
            <p:ph type="sldNum" sz="quarter" idx="5"/>
          </p:nvPr>
        </p:nvSpPr>
        <p:spPr>
          <a:noFill/>
        </p:spPr>
        <p:txBody>
          <a:bodyPr/>
          <a:lstStyle/>
          <a:p>
            <a:fld id="{B9AAD899-F666-AF4C-8078-0B1AEEEB4695}" type="slidenum">
              <a:rPr lang="en-US">
                <a:cs typeface="Arial" pitchFamily="4" charset="0"/>
              </a:rPr>
              <a:pPr/>
              <a:t>77</a:t>
            </a:fld>
            <a:endParaRPr lang="en-US">
              <a:cs typeface="Arial" pitchFamily="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a:ln/>
        </p:spPr>
      </p:sp>
      <p:sp>
        <p:nvSpPr>
          <p:cNvPr id="174083" name="Notes Placeholder 2"/>
          <p:cNvSpPr>
            <a:spLocks noGrp="1"/>
          </p:cNvSpPr>
          <p:nvPr>
            <p:ph type="body" idx="1"/>
          </p:nvPr>
        </p:nvSpPr>
        <p:spPr>
          <a:noFill/>
          <a:ln/>
        </p:spPr>
        <p:txBody>
          <a:bodyPr/>
          <a:lstStyle/>
          <a:p>
            <a:r>
              <a:rPr lang="en-US">
                <a:latin typeface="Arial" pitchFamily="4" charset="0"/>
                <a:cs typeface="Arial" pitchFamily="4" charset="0"/>
              </a:rPr>
              <a:t>These procedures are considered high risk for bleeding</a:t>
            </a:r>
          </a:p>
        </p:txBody>
      </p:sp>
      <p:sp>
        <p:nvSpPr>
          <p:cNvPr id="174084" name="Slide Number Placeholder 3"/>
          <p:cNvSpPr>
            <a:spLocks noGrp="1"/>
          </p:cNvSpPr>
          <p:nvPr>
            <p:ph type="sldNum" sz="quarter" idx="5"/>
          </p:nvPr>
        </p:nvSpPr>
        <p:spPr>
          <a:noFill/>
        </p:spPr>
        <p:txBody>
          <a:bodyPr/>
          <a:lstStyle/>
          <a:p>
            <a:fld id="{C9EE4C4E-2EBA-7041-B8EC-A33436C6E59C}" type="slidenum">
              <a:rPr lang="en-US">
                <a:cs typeface="Arial" pitchFamily="4" charset="0"/>
              </a:rPr>
              <a:pPr/>
              <a:t>78</a:t>
            </a:fld>
            <a:endParaRPr lang="en-US">
              <a:cs typeface="Arial" pitchFamily="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a:ln/>
        </p:spPr>
      </p:sp>
      <p:sp>
        <p:nvSpPr>
          <p:cNvPr id="175107" name="Notes Placeholder 2"/>
          <p:cNvSpPr>
            <a:spLocks noGrp="1"/>
          </p:cNvSpPr>
          <p:nvPr>
            <p:ph type="body" idx="1"/>
          </p:nvPr>
        </p:nvSpPr>
        <p:spPr>
          <a:noFill/>
          <a:ln/>
        </p:spPr>
        <p:txBody>
          <a:bodyPr/>
          <a:lstStyle/>
          <a:p>
            <a:r>
              <a:rPr lang="en-US">
                <a:latin typeface="Arial" pitchFamily="4" charset="0"/>
                <a:cs typeface="Arial" pitchFamily="4" charset="0"/>
              </a:rPr>
              <a:t>The Bruise trial is a randomize controlled trial of patients at high risk of thromboembolic events requiring pacemaker or ICD implant. The 2 strategies being tested were continued warfarin with no interruption versus warfarin interruption with heparin bridging. All components of the primary endpoint which reflected different kinds of pocket hematoma were significantly reduced in the continued warfarin group. For the bridging group, 16% had pocket hematoma, as compared to 3.5% for the continued warfarin without interruption.  This of course was highly significant. There were no significant differences in terms of other complications between the 2 groups.</a:t>
            </a:r>
          </a:p>
          <a:p>
            <a:endParaRPr lang="en-US">
              <a:latin typeface="Arial" pitchFamily="4" charset="0"/>
              <a:cs typeface="Arial" pitchFamily="4" charset="0"/>
            </a:endParaRPr>
          </a:p>
          <a:p>
            <a:endParaRPr lang="en-US">
              <a:latin typeface="Arial" pitchFamily="4" charset="0"/>
              <a:cs typeface="Arial" pitchFamily="4" charset="0"/>
            </a:endParaRPr>
          </a:p>
          <a:p>
            <a:r>
              <a:rPr lang="en-US">
                <a:latin typeface="Arial" pitchFamily="4" charset="0"/>
                <a:cs typeface="Arial" pitchFamily="4" charset="0"/>
              </a:rPr>
              <a:t>Primary endpoint: Hematoma prolonging hospitalization. Hematoma requiring 24 hr anticoagulation interruption, or hematoma requiring re-operation</a:t>
            </a:r>
          </a:p>
          <a:p>
            <a:endParaRPr lang="en-US">
              <a:latin typeface="Arial" pitchFamily="4" charset="0"/>
              <a:cs typeface="Arial" pitchFamily="4" charset="0"/>
            </a:endParaRPr>
          </a:p>
        </p:txBody>
      </p:sp>
      <p:sp>
        <p:nvSpPr>
          <p:cNvPr id="175108" name="Slide Number Placeholder 3"/>
          <p:cNvSpPr>
            <a:spLocks noGrp="1"/>
          </p:cNvSpPr>
          <p:nvPr>
            <p:ph type="sldNum" sz="quarter" idx="5"/>
          </p:nvPr>
        </p:nvSpPr>
        <p:spPr>
          <a:noFill/>
        </p:spPr>
        <p:txBody>
          <a:bodyPr/>
          <a:lstStyle/>
          <a:p>
            <a:fld id="{CEB67D44-C874-044C-91BB-27BFCEFA5FD3}" type="slidenum">
              <a:rPr lang="en-US">
                <a:cs typeface="Arial" pitchFamily="4" charset="0"/>
              </a:rPr>
              <a:pPr/>
              <a:t>84</a:t>
            </a:fld>
            <a:endParaRPr lang="en-US">
              <a:cs typeface="Arial" pitchFamily="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p:cNvSpPr>
            <a:spLocks noGrp="1" noRot="1" noChangeAspect="1" noTextEdit="1"/>
          </p:cNvSpPr>
          <p:nvPr>
            <p:ph type="sldImg"/>
          </p:nvPr>
        </p:nvSpPr>
        <p:spPr>
          <a:ln/>
        </p:spPr>
      </p:sp>
      <p:sp>
        <p:nvSpPr>
          <p:cNvPr id="176131" name="Notes Placeholder 2"/>
          <p:cNvSpPr>
            <a:spLocks noGrp="1"/>
          </p:cNvSpPr>
          <p:nvPr>
            <p:ph type="body" idx="1"/>
          </p:nvPr>
        </p:nvSpPr>
        <p:spPr>
          <a:noFill/>
          <a:ln/>
        </p:spPr>
        <p:txBody>
          <a:bodyPr/>
          <a:lstStyle/>
          <a:p>
            <a:endParaRPr lang="fr-FR">
              <a:latin typeface="Arial" pitchFamily="4" charset="0"/>
              <a:cs typeface="Arial" pitchFamily="4" charset="0"/>
            </a:endParaRPr>
          </a:p>
        </p:txBody>
      </p:sp>
      <p:sp>
        <p:nvSpPr>
          <p:cNvPr id="176132" name="Slide Number Placeholder 3"/>
          <p:cNvSpPr>
            <a:spLocks noGrp="1"/>
          </p:cNvSpPr>
          <p:nvPr>
            <p:ph type="sldNum" sz="quarter" idx="5"/>
          </p:nvPr>
        </p:nvSpPr>
        <p:spPr>
          <a:noFill/>
        </p:spPr>
        <p:txBody>
          <a:bodyPr/>
          <a:lstStyle/>
          <a:p>
            <a:fld id="{95DAE6FA-F50A-D547-B3D9-F219948A52EC}" type="slidenum">
              <a:rPr lang="en-US">
                <a:cs typeface="Arial" pitchFamily="4" charset="0"/>
              </a:rPr>
              <a:pPr/>
              <a:t>96</a:t>
            </a:fld>
            <a:endParaRPr lang="en-US">
              <a:cs typeface="Arial" pitchFamily="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p:cNvSpPr>
            <a:spLocks noGrp="1" noRot="1" noChangeAspect="1" noTextEdit="1"/>
          </p:cNvSpPr>
          <p:nvPr>
            <p:ph type="sldImg"/>
          </p:nvPr>
        </p:nvSpPr>
        <p:spPr>
          <a:ln/>
        </p:spPr>
      </p:sp>
      <p:sp>
        <p:nvSpPr>
          <p:cNvPr id="177155" name="Notes Placeholder 2"/>
          <p:cNvSpPr>
            <a:spLocks noGrp="1"/>
          </p:cNvSpPr>
          <p:nvPr>
            <p:ph type="body" idx="1"/>
          </p:nvPr>
        </p:nvSpPr>
        <p:spPr>
          <a:noFill/>
          <a:ln/>
        </p:spPr>
        <p:txBody>
          <a:bodyPr/>
          <a:lstStyle/>
          <a:p>
            <a:endParaRPr lang="fr-FR">
              <a:latin typeface="Arial" pitchFamily="4" charset="0"/>
              <a:cs typeface="Arial" pitchFamily="4" charset="0"/>
            </a:endParaRPr>
          </a:p>
        </p:txBody>
      </p:sp>
      <p:sp>
        <p:nvSpPr>
          <p:cNvPr id="177156" name="Slide Number Placeholder 3"/>
          <p:cNvSpPr>
            <a:spLocks noGrp="1"/>
          </p:cNvSpPr>
          <p:nvPr>
            <p:ph type="sldNum" sz="quarter" idx="5"/>
          </p:nvPr>
        </p:nvSpPr>
        <p:spPr>
          <a:noFill/>
        </p:spPr>
        <p:txBody>
          <a:bodyPr/>
          <a:lstStyle/>
          <a:p>
            <a:fld id="{6E1F8ADC-F326-FA4D-A578-4190664120C3}" type="slidenum">
              <a:rPr lang="en-US">
                <a:cs typeface="Arial" pitchFamily="4" charset="0"/>
              </a:rPr>
              <a:pPr/>
              <a:t>98</a:t>
            </a:fld>
            <a:endParaRPr lang="en-US">
              <a:cs typeface="Arial" pitchFamily="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p:cNvSpPr>
            <a:spLocks noGrp="1" noRot="1" noChangeAspect="1" noTextEdit="1"/>
          </p:cNvSpPr>
          <p:nvPr>
            <p:ph type="sldImg"/>
          </p:nvPr>
        </p:nvSpPr>
        <p:spPr>
          <a:ln/>
        </p:spPr>
      </p:sp>
      <p:sp>
        <p:nvSpPr>
          <p:cNvPr id="178179" name="Notes Placeholder 2"/>
          <p:cNvSpPr>
            <a:spLocks noGrp="1"/>
          </p:cNvSpPr>
          <p:nvPr>
            <p:ph type="body" idx="1"/>
          </p:nvPr>
        </p:nvSpPr>
        <p:spPr>
          <a:noFill/>
          <a:ln/>
        </p:spPr>
        <p:txBody>
          <a:bodyPr/>
          <a:lstStyle/>
          <a:p>
            <a:endParaRPr lang="fr-FR">
              <a:latin typeface="Arial" pitchFamily="4" charset="0"/>
              <a:cs typeface="Arial" pitchFamily="4" charset="0"/>
            </a:endParaRPr>
          </a:p>
        </p:txBody>
      </p:sp>
      <p:sp>
        <p:nvSpPr>
          <p:cNvPr id="178180" name="Slide Number Placeholder 3"/>
          <p:cNvSpPr>
            <a:spLocks noGrp="1"/>
          </p:cNvSpPr>
          <p:nvPr>
            <p:ph type="sldNum" sz="quarter" idx="5"/>
          </p:nvPr>
        </p:nvSpPr>
        <p:spPr>
          <a:noFill/>
        </p:spPr>
        <p:txBody>
          <a:bodyPr/>
          <a:lstStyle/>
          <a:p>
            <a:fld id="{D70A3EE7-D604-8A4E-95C4-737DE9E4F159}" type="slidenum">
              <a:rPr lang="en-US">
                <a:cs typeface="Arial" pitchFamily="4" charset="0"/>
              </a:rPr>
              <a:pPr/>
              <a:t>113</a:t>
            </a:fld>
            <a:endParaRPr lang="en-US">
              <a:cs typeface="Arial" pitchFamily="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Espace réservé de l'image des diapositives 1"/>
          <p:cNvSpPr>
            <a:spLocks noGrp="1" noRot="1" noChangeAspect="1" noTextEdit="1"/>
          </p:cNvSpPr>
          <p:nvPr>
            <p:ph type="sldImg"/>
          </p:nvPr>
        </p:nvSpPr>
        <p:spPr>
          <a:ln/>
        </p:spPr>
      </p:sp>
      <p:sp>
        <p:nvSpPr>
          <p:cNvPr id="147459" name="Espace réservé des commentaires 2"/>
          <p:cNvSpPr>
            <a:spLocks noGrp="1"/>
          </p:cNvSpPr>
          <p:nvPr>
            <p:ph type="body" idx="1"/>
          </p:nvPr>
        </p:nvSpPr>
        <p:spPr>
          <a:noFill/>
          <a:ln/>
        </p:spPr>
        <p:txBody>
          <a:bodyPr/>
          <a:lstStyle/>
          <a:p>
            <a:r>
              <a:rPr lang="en-CA">
                <a:latin typeface="Arial" pitchFamily="4" charset="0"/>
                <a:cs typeface="Arial" pitchFamily="4" charset="0"/>
              </a:rPr>
              <a:t>The Canadian Cardiovascular Society (CCS) Atrial Fibrillation (AF) Guidelines committee provides periodic reviews of new data to produce focused updates that address clinically-important advances in AF management. </a:t>
            </a:r>
            <a:endParaRPr lang="fr-FR">
              <a:latin typeface="Arial" pitchFamily="4" charset="0"/>
              <a:cs typeface="Arial" pitchFamily="4" charset="0"/>
            </a:endParaRPr>
          </a:p>
        </p:txBody>
      </p:sp>
      <p:sp>
        <p:nvSpPr>
          <p:cNvPr id="147460" name="Espace réservé du numéro de diapositive 3"/>
          <p:cNvSpPr>
            <a:spLocks noGrp="1"/>
          </p:cNvSpPr>
          <p:nvPr>
            <p:ph type="sldNum" sz="quarter" idx="5"/>
          </p:nvPr>
        </p:nvSpPr>
        <p:spPr>
          <a:noFill/>
        </p:spPr>
        <p:txBody>
          <a:bodyPr/>
          <a:lstStyle/>
          <a:p>
            <a:fld id="{2C9C9D78-4513-B749-AFF3-2FF00EAA4EF5}" type="slidenum">
              <a:rPr lang="en-US">
                <a:cs typeface="Arial" pitchFamily="4" charset="0"/>
              </a:rPr>
              <a:pPr/>
              <a:t>3</a:t>
            </a:fld>
            <a:endParaRPr lang="en-US">
              <a:cs typeface="Arial" pitchFamily="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Image Placeholder 1"/>
          <p:cNvSpPr>
            <a:spLocks noGrp="1" noRot="1" noChangeAspect="1" noTextEdit="1"/>
          </p:cNvSpPr>
          <p:nvPr>
            <p:ph type="sldImg"/>
          </p:nvPr>
        </p:nvSpPr>
        <p:spPr>
          <a:ln/>
        </p:spPr>
      </p:sp>
      <p:sp>
        <p:nvSpPr>
          <p:cNvPr id="179203" name="Notes Placeholder 2"/>
          <p:cNvSpPr>
            <a:spLocks noGrp="1"/>
          </p:cNvSpPr>
          <p:nvPr>
            <p:ph type="body" idx="1"/>
          </p:nvPr>
        </p:nvSpPr>
        <p:spPr>
          <a:noFill/>
          <a:ln/>
        </p:spPr>
        <p:txBody>
          <a:bodyPr/>
          <a:lstStyle/>
          <a:p>
            <a:pPr>
              <a:spcBef>
                <a:spcPct val="0"/>
              </a:spcBef>
            </a:pPr>
            <a:r>
              <a:rPr lang="en-US">
                <a:latin typeface="Arial" pitchFamily="4" charset="0"/>
                <a:cs typeface="Arial" pitchFamily="4" charset="0"/>
              </a:rPr>
              <a:t>Amio iv as infusion for 24 hrs then Amio 400 daily for remainder of admission</a:t>
            </a:r>
          </a:p>
          <a:p>
            <a:pPr>
              <a:spcBef>
                <a:spcPct val="0"/>
              </a:spcBef>
            </a:pPr>
            <a:endParaRPr lang="en-US">
              <a:latin typeface="Arial" pitchFamily="4" charset="0"/>
              <a:cs typeface="Arial" pitchFamily="4" charset="0"/>
            </a:endParaRPr>
          </a:p>
          <a:p>
            <a:pPr>
              <a:spcBef>
                <a:spcPct val="0"/>
              </a:spcBef>
            </a:pPr>
            <a:r>
              <a:rPr lang="en-US">
                <a:latin typeface="Arial" pitchFamily="4" charset="0"/>
                <a:cs typeface="Arial" pitchFamily="4" charset="0"/>
              </a:rPr>
              <a:t>4gms iv Mg when coming off pump</a:t>
            </a:r>
          </a:p>
          <a:p>
            <a:pPr>
              <a:spcBef>
                <a:spcPct val="0"/>
              </a:spcBef>
            </a:pPr>
            <a:endParaRPr lang="en-US">
              <a:latin typeface="Arial" pitchFamily="4" charset="0"/>
              <a:cs typeface="Arial" pitchFamily="4" charset="0"/>
            </a:endParaRPr>
          </a:p>
          <a:p>
            <a:pPr>
              <a:spcBef>
                <a:spcPct val="0"/>
              </a:spcBef>
            </a:pPr>
            <a:endParaRPr lang="en-US">
              <a:latin typeface="Arial" pitchFamily="4" charset="0"/>
              <a:cs typeface="Arial" pitchFamily="4" charset="0"/>
            </a:endParaRPr>
          </a:p>
        </p:txBody>
      </p:sp>
      <p:sp>
        <p:nvSpPr>
          <p:cNvPr id="179204" name="Slide Number Placeholder 3"/>
          <p:cNvSpPr>
            <a:spLocks noGrp="1"/>
          </p:cNvSpPr>
          <p:nvPr>
            <p:ph type="sldNum" sz="quarter" idx="5"/>
          </p:nvPr>
        </p:nvSpPr>
        <p:spPr>
          <a:noFill/>
        </p:spPr>
        <p:txBody>
          <a:bodyPr/>
          <a:lstStyle/>
          <a:p>
            <a:fld id="{C88A1CDF-B218-C842-8EBF-1837F4569A9B}" type="slidenum">
              <a:rPr lang="en-US">
                <a:cs typeface="Arial" pitchFamily="4" charset="0"/>
              </a:rPr>
              <a:pPr/>
              <a:t>115</a:t>
            </a:fld>
            <a:endParaRPr lang="en-US">
              <a:cs typeface="Arial" pitchFamily="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Espace réservé de l'image des diapositives 1"/>
          <p:cNvSpPr>
            <a:spLocks noGrp="1" noRot="1" noChangeAspect="1" noTextEdit="1"/>
          </p:cNvSpPr>
          <p:nvPr>
            <p:ph type="sldImg"/>
          </p:nvPr>
        </p:nvSpPr>
        <p:spPr>
          <a:ln/>
        </p:spPr>
      </p:sp>
      <p:sp>
        <p:nvSpPr>
          <p:cNvPr id="148483" name="Espace réservé des commentaires 2"/>
          <p:cNvSpPr>
            <a:spLocks noGrp="1"/>
          </p:cNvSpPr>
          <p:nvPr>
            <p:ph type="body" idx="1"/>
          </p:nvPr>
        </p:nvSpPr>
        <p:spPr>
          <a:noFill/>
          <a:ln/>
        </p:spPr>
        <p:txBody>
          <a:bodyPr/>
          <a:lstStyle/>
          <a:p>
            <a:r>
              <a:rPr lang="en-CA">
                <a:latin typeface="Arial" pitchFamily="4" charset="0"/>
                <a:cs typeface="Arial" pitchFamily="4" charset="0"/>
              </a:rPr>
              <a:t>This 2016 Focused Update deals with: 1) the management of antithrombotic therapy for AF patients in the context of the various clinical presentations of coronary artery disease (CAD); 2) real-life data with non-vitamin K antagonist oral anticoagulants (NOACs); 3) the use of antidotes for the reversal of NOACs; 4) digoxin as a rate-control agent; 5) perioperative anticoagulation management; and, 6) AF surgical therapy including the prevention and treatment of AF following cardiac surgery. </a:t>
            </a:r>
          </a:p>
          <a:p>
            <a:endParaRPr lang="en-CA">
              <a:latin typeface="Arial" pitchFamily="4" charset="0"/>
              <a:cs typeface="Arial" pitchFamily="4" charset="0"/>
            </a:endParaRPr>
          </a:p>
          <a:p>
            <a:r>
              <a:rPr lang="en-US">
                <a:latin typeface="Arial" pitchFamily="4" charset="0"/>
                <a:cs typeface="Arial" pitchFamily="4" charset="0"/>
              </a:rPr>
              <a:t>The section on concomitant AF and CAD was developed in collaboration with the CCS antiplatelet (APT) guidelines committee (a member of the 2010 and 2012 consensus panels and the actual co-chairs of the committee, both of them interventional cardiologists), </a:t>
            </a:r>
            <a:endParaRPr lang="fr-FR">
              <a:latin typeface="Arial" pitchFamily="4" charset="0"/>
              <a:cs typeface="Arial" pitchFamily="4" charset="0"/>
            </a:endParaRPr>
          </a:p>
          <a:p>
            <a:endParaRPr lang="fr-FR">
              <a:latin typeface="Arial" pitchFamily="4" charset="0"/>
              <a:cs typeface="Arial" pitchFamily="4" charset="0"/>
            </a:endParaRPr>
          </a:p>
        </p:txBody>
      </p:sp>
      <p:sp>
        <p:nvSpPr>
          <p:cNvPr id="148484" name="Espace réservé du numéro de diapositive 3"/>
          <p:cNvSpPr>
            <a:spLocks noGrp="1"/>
          </p:cNvSpPr>
          <p:nvPr>
            <p:ph type="sldNum" sz="quarter" idx="5"/>
          </p:nvPr>
        </p:nvSpPr>
        <p:spPr>
          <a:noFill/>
        </p:spPr>
        <p:txBody>
          <a:bodyPr/>
          <a:lstStyle/>
          <a:p>
            <a:fld id="{90B7DB88-94F7-B348-A299-35DA0E453549}" type="slidenum">
              <a:rPr lang="en-US">
                <a:cs typeface="Arial" pitchFamily="4" charset="0"/>
              </a:rPr>
              <a:pPr/>
              <a:t>4</a:t>
            </a:fld>
            <a:endParaRPr lang="en-US">
              <a:cs typeface="Arial" pitchFamily="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Espace réservé de l'image des diapositives 1"/>
          <p:cNvSpPr>
            <a:spLocks noGrp="1" noRot="1" noChangeAspect="1" noTextEdit="1"/>
          </p:cNvSpPr>
          <p:nvPr>
            <p:ph type="sldImg"/>
          </p:nvPr>
        </p:nvSpPr>
        <p:spPr>
          <a:ln/>
        </p:spPr>
      </p:sp>
      <p:sp>
        <p:nvSpPr>
          <p:cNvPr id="149507" name="Espace réservé des commentaires 2"/>
          <p:cNvSpPr>
            <a:spLocks noGrp="1"/>
          </p:cNvSpPr>
          <p:nvPr>
            <p:ph type="body" idx="1"/>
          </p:nvPr>
        </p:nvSpPr>
        <p:spPr>
          <a:noFill/>
          <a:ln/>
        </p:spPr>
        <p:txBody>
          <a:bodyPr/>
          <a:lstStyle/>
          <a:p>
            <a:r>
              <a:rPr lang="en-CA">
                <a:latin typeface="Arial" pitchFamily="4" charset="0"/>
                <a:cs typeface="Arial" pitchFamily="4" charset="0"/>
              </a:rPr>
              <a:t>The recommendations were developed with the same methodology used for the initial 2010 guidelines and the 2012 and 2014 Focused Updates. </a:t>
            </a:r>
          </a:p>
          <a:p>
            <a:r>
              <a:rPr lang="en-CA">
                <a:latin typeface="Arial" pitchFamily="4" charset="0"/>
                <a:cs typeface="Arial" pitchFamily="4" charset="0"/>
              </a:rPr>
              <a:t>Using the (GRADE) standards, individual studies and literature were reviewed for quality and bias; the literature review process and evidence tables are included as a Supplement, and on the CCS website.</a:t>
            </a:r>
            <a:r>
              <a:rPr lang="fr-CA">
                <a:latin typeface="Arial" pitchFamily="4" charset="0"/>
                <a:cs typeface="Arial" pitchFamily="4" charset="0"/>
              </a:rPr>
              <a:t> </a:t>
            </a:r>
            <a:endParaRPr lang="fr-FR">
              <a:latin typeface="Arial" pitchFamily="4" charset="0"/>
              <a:cs typeface="Arial" pitchFamily="4" charset="0"/>
            </a:endParaRPr>
          </a:p>
        </p:txBody>
      </p:sp>
      <p:sp>
        <p:nvSpPr>
          <p:cNvPr id="149508" name="Espace réservé du numéro de diapositive 3"/>
          <p:cNvSpPr>
            <a:spLocks noGrp="1"/>
          </p:cNvSpPr>
          <p:nvPr>
            <p:ph type="sldNum" sz="quarter" idx="5"/>
          </p:nvPr>
        </p:nvSpPr>
        <p:spPr>
          <a:noFill/>
        </p:spPr>
        <p:txBody>
          <a:bodyPr/>
          <a:lstStyle/>
          <a:p>
            <a:fld id="{A8371E44-4E2D-7B4B-8C61-91CFC637455C}" type="slidenum">
              <a:rPr lang="en-US">
                <a:cs typeface="Arial" pitchFamily="4" charset="0"/>
              </a:rPr>
              <a:pPr/>
              <a:t>5</a:t>
            </a:fld>
            <a:endParaRPr lang="en-US">
              <a:cs typeface="Arial" pitchFamily="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Espace réservé de l'image des diapositives 1"/>
          <p:cNvSpPr>
            <a:spLocks noGrp="1" noRot="1" noChangeAspect="1" noTextEdit="1"/>
          </p:cNvSpPr>
          <p:nvPr>
            <p:ph type="sldImg"/>
          </p:nvPr>
        </p:nvSpPr>
        <p:spPr>
          <a:ln/>
        </p:spPr>
      </p:sp>
      <p:sp>
        <p:nvSpPr>
          <p:cNvPr id="151555" name="Espace réservé des commentaires 2"/>
          <p:cNvSpPr>
            <a:spLocks noGrp="1"/>
          </p:cNvSpPr>
          <p:nvPr>
            <p:ph type="body" idx="1"/>
          </p:nvPr>
        </p:nvSpPr>
        <p:spPr>
          <a:noFill/>
          <a:ln/>
        </p:spPr>
        <p:txBody>
          <a:bodyPr/>
          <a:lstStyle/>
          <a:p>
            <a:r>
              <a:rPr lang="en-US">
                <a:latin typeface="Arial" pitchFamily="4" charset="0"/>
                <a:cs typeface="Arial" pitchFamily="4" charset="0"/>
              </a:rPr>
              <a:t>Current CCS AF guidelines recommend that AF patients be stratified using the “CCS algorithm” (“CHADS-65”) </a:t>
            </a:r>
          </a:p>
          <a:p>
            <a:r>
              <a:rPr lang="en-US">
                <a:latin typeface="Arial" pitchFamily="4" charset="0"/>
                <a:cs typeface="Arial" pitchFamily="4" charset="0"/>
              </a:rPr>
              <a:t>The definitions of the CCS algorithm stroke risk factors are provided in Online Supplement, Part 6, Table S5.</a:t>
            </a:r>
            <a:r>
              <a:rPr lang="en-US" baseline="30000">
                <a:latin typeface="Arial" pitchFamily="4" charset="0"/>
                <a:cs typeface="Arial" pitchFamily="4" charset="0"/>
              </a:rPr>
              <a:t>5</a:t>
            </a:r>
          </a:p>
          <a:p>
            <a:endParaRPr lang="en-US">
              <a:latin typeface="Arial" pitchFamily="4" charset="0"/>
              <a:cs typeface="Arial" pitchFamily="4" charset="0"/>
            </a:endParaRPr>
          </a:p>
          <a:p>
            <a:r>
              <a:rPr lang="en-US">
                <a:latin typeface="Arial" pitchFamily="4" charset="0"/>
                <a:cs typeface="Arial" pitchFamily="4" charset="0"/>
              </a:rPr>
              <a:t>In general, oral anticoagulation therapy (OAC) is recommended for all patients with AF except those &lt;65 years old with CHADS</a:t>
            </a:r>
            <a:r>
              <a:rPr lang="en-US" baseline="-25000">
                <a:latin typeface="Arial" pitchFamily="4" charset="0"/>
                <a:cs typeface="Arial" pitchFamily="4" charset="0"/>
              </a:rPr>
              <a:t>2</a:t>
            </a:r>
            <a:r>
              <a:rPr lang="en-US">
                <a:latin typeface="Arial" pitchFamily="4" charset="0"/>
                <a:cs typeface="Arial" pitchFamily="4" charset="0"/>
              </a:rPr>
              <a:t> score=0. In the latter group, ASA is recommended in patients with CAD/vascular disease, and there is no indication for antithrombotic treatment in the absence of CAD/vascular disease. </a:t>
            </a:r>
          </a:p>
          <a:p>
            <a:endParaRPr lang="en-US">
              <a:latin typeface="Arial" pitchFamily="4" charset="0"/>
              <a:cs typeface="Arial" pitchFamily="4" charset="0"/>
            </a:endParaRPr>
          </a:p>
          <a:p>
            <a:r>
              <a:rPr lang="en-US">
                <a:latin typeface="Arial" pitchFamily="4" charset="0"/>
                <a:cs typeface="Arial" pitchFamily="4" charset="0"/>
              </a:rPr>
              <a:t>When OAC is indicated, a NOAC is recommended in preference to a Vitamin K antagonist (VKA) for non-valvular AF (NVAF).</a:t>
            </a:r>
          </a:p>
          <a:p>
            <a:endParaRPr lang="en-US" baseline="30000">
              <a:latin typeface="Arial" pitchFamily="4" charset="0"/>
              <a:cs typeface="Arial" pitchFamily="4" charset="0"/>
            </a:endParaRPr>
          </a:p>
          <a:p>
            <a:r>
              <a:rPr lang="en-US" baseline="30000">
                <a:latin typeface="Arial" pitchFamily="4" charset="0"/>
                <a:cs typeface="Arial" pitchFamily="4" charset="0"/>
              </a:rPr>
              <a:t> </a:t>
            </a:r>
            <a:r>
              <a:rPr lang="en-US">
                <a:latin typeface="Arial" pitchFamily="4" charset="0"/>
                <a:cs typeface="Arial" pitchFamily="4" charset="0"/>
              </a:rPr>
              <a:t>The use of NOACs is contraindicated in the presence of mechanical heart valves, rheumatic mitral stenosis or moderate and severe non-rheumatic mitral stenosis (Online Supplement, Part 6, Table S6).</a:t>
            </a:r>
            <a:r>
              <a:rPr lang="fr-CA">
                <a:latin typeface="Arial" pitchFamily="4" charset="0"/>
                <a:cs typeface="Arial" pitchFamily="4" charset="0"/>
              </a:rPr>
              <a:t> </a:t>
            </a:r>
            <a:endParaRPr lang="fr-FR">
              <a:latin typeface="Arial" pitchFamily="4" charset="0"/>
              <a:cs typeface="Arial" pitchFamily="4" charset="0"/>
            </a:endParaRPr>
          </a:p>
        </p:txBody>
      </p:sp>
      <p:sp>
        <p:nvSpPr>
          <p:cNvPr id="151556" name="Espace réservé du numéro de diapositive 3"/>
          <p:cNvSpPr>
            <a:spLocks noGrp="1"/>
          </p:cNvSpPr>
          <p:nvPr>
            <p:ph type="sldNum" sz="quarter" idx="5"/>
          </p:nvPr>
        </p:nvSpPr>
        <p:spPr>
          <a:noFill/>
        </p:spPr>
        <p:txBody>
          <a:bodyPr/>
          <a:lstStyle/>
          <a:p>
            <a:fld id="{36967DA5-DAED-F741-8AA6-72342D7A7B66}" type="slidenum">
              <a:rPr lang="en-US">
                <a:cs typeface="Arial" pitchFamily="4" charset="0"/>
              </a:rPr>
              <a:pPr/>
              <a:t>6</a:t>
            </a:fld>
            <a:endParaRPr lang="en-US">
              <a:cs typeface="Arial" pitchFamily="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Espace réservé de l'image des diapositives 1"/>
          <p:cNvSpPr>
            <a:spLocks noGrp="1" noRot="1" noChangeAspect="1" noTextEdit="1"/>
          </p:cNvSpPr>
          <p:nvPr>
            <p:ph type="sldImg"/>
          </p:nvPr>
        </p:nvSpPr>
        <p:spPr>
          <a:ln/>
        </p:spPr>
      </p:sp>
      <p:sp>
        <p:nvSpPr>
          <p:cNvPr id="154627" name="Espace réservé des commentaires 2"/>
          <p:cNvSpPr>
            <a:spLocks noGrp="1"/>
          </p:cNvSpPr>
          <p:nvPr>
            <p:ph type="body" idx="1"/>
          </p:nvPr>
        </p:nvSpPr>
        <p:spPr>
          <a:noFill/>
          <a:ln/>
        </p:spPr>
        <p:txBody>
          <a:bodyPr/>
          <a:lstStyle/>
          <a:p>
            <a:r>
              <a:rPr lang="en-CA">
                <a:latin typeface="Arial" pitchFamily="4" charset="0"/>
                <a:cs typeface="Arial" pitchFamily="4" charset="0"/>
              </a:rPr>
              <a:t>This 2016 Focused Update deals with: 1) the management of antithrombotic therapy for AF patients in the context of the various clinical presentations of coronary artery disease (CAD); 2) real-life data with non-vitamin K antagonist oral anticoagulants (NOACs); 3) the use of antidotes for the reversal of NOACs; 4) digoxin as a rate-control agent; 5) perioperative anticoagulation management; and, 6) AF surgical therapy including the prevention and treatment of AF following cardiac surgery. </a:t>
            </a:r>
            <a:endParaRPr lang="fr-FR">
              <a:latin typeface="Arial" pitchFamily="4" charset="0"/>
              <a:cs typeface="Arial" pitchFamily="4" charset="0"/>
            </a:endParaRPr>
          </a:p>
        </p:txBody>
      </p:sp>
      <p:sp>
        <p:nvSpPr>
          <p:cNvPr id="154628" name="Espace réservé du numéro de diapositive 3"/>
          <p:cNvSpPr>
            <a:spLocks noGrp="1"/>
          </p:cNvSpPr>
          <p:nvPr>
            <p:ph type="sldNum" sz="quarter" idx="5"/>
          </p:nvPr>
        </p:nvSpPr>
        <p:spPr>
          <a:noFill/>
        </p:spPr>
        <p:txBody>
          <a:bodyPr/>
          <a:lstStyle/>
          <a:p>
            <a:fld id="{9CB27875-6562-6348-921B-E6C0F2852871}" type="slidenum">
              <a:rPr lang="en-US">
                <a:cs typeface="Arial" pitchFamily="4" charset="0"/>
              </a:rPr>
              <a:pPr/>
              <a:t>7</a:t>
            </a:fld>
            <a:endParaRPr lang="en-US">
              <a:cs typeface="Arial" pitchFamily="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a:ln/>
        </p:spPr>
      </p:sp>
      <p:sp>
        <p:nvSpPr>
          <p:cNvPr id="155651" name="Notes Placeholder 2"/>
          <p:cNvSpPr>
            <a:spLocks noGrp="1"/>
          </p:cNvSpPr>
          <p:nvPr>
            <p:ph type="body" idx="1"/>
          </p:nvPr>
        </p:nvSpPr>
        <p:spPr>
          <a:noFill/>
          <a:ln/>
        </p:spPr>
        <p:txBody>
          <a:bodyPr/>
          <a:lstStyle/>
          <a:p>
            <a:endParaRPr lang="fr-FR">
              <a:latin typeface="Arial" pitchFamily="4" charset="0"/>
              <a:cs typeface="Arial" pitchFamily="4" charset="0"/>
            </a:endParaRPr>
          </a:p>
        </p:txBody>
      </p:sp>
      <p:sp>
        <p:nvSpPr>
          <p:cNvPr id="155652" name="Slide Number Placeholder 3"/>
          <p:cNvSpPr>
            <a:spLocks noGrp="1"/>
          </p:cNvSpPr>
          <p:nvPr>
            <p:ph type="sldNum" sz="quarter" idx="5"/>
          </p:nvPr>
        </p:nvSpPr>
        <p:spPr>
          <a:noFill/>
        </p:spPr>
        <p:txBody>
          <a:bodyPr/>
          <a:lstStyle/>
          <a:p>
            <a:fld id="{F09C2F4E-C323-E24E-B816-8E88F3F6E641}" type="slidenum">
              <a:rPr lang="en-US">
                <a:cs typeface="Arial" pitchFamily="4" charset="0"/>
              </a:rPr>
              <a:pPr/>
              <a:t>8</a:t>
            </a:fld>
            <a:endParaRPr lang="en-US">
              <a:cs typeface="Arial" pitchFamily="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a:ln/>
        </p:spPr>
      </p:sp>
      <p:sp>
        <p:nvSpPr>
          <p:cNvPr id="156675" name="Notes Placeholder 2"/>
          <p:cNvSpPr>
            <a:spLocks noGrp="1"/>
          </p:cNvSpPr>
          <p:nvPr>
            <p:ph type="body" idx="1"/>
          </p:nvPr>
        </p:nvSpPr>
        <p:spPr>
          <a:noFill/>
          <a:ln/>
        </p:spPr>
        <p:txBody>
          <a:bodyPr/>
          <a:lstStyle/>
          <a:p>
            <a:r>
              <a:rPr lang="en-US">
                <a:latin typeface="Arial" pitchFamily="4" charset="0"/>
                <a:cs typeface="Arial" pitchFamily="4" charset="0"/>
              </a:rPr>
              <a:t>I changed the image -  </a:t>
            </a:r>
          </a:p>
        </p:txBody>
      </p:sp>
      <p:sp>
        <p:nvSpPr>
          <p:cNvPr id="156676" name="Slide Number Placeholder 3"/>
          <p:cNvSpPr>
            <a:spLocks noGrp="1"/>
          </p:cNvSpPr>
          <p:nvPr>
            <p:ph type="sldNum" sz="quarter" idx="5"/>
          </p:nvPr>
        </p:nvSpPr>
        <p:spPr>
          <a:noFill/>
        </p:spPr>
        <p:txBody>
          <a:bodyPr/>
          <a:lstStyle/>
          <a:p>
            <a:fld id="{1B2BBE8B-9DBA-964A-9FA2-0108DA5FDC85}" type="slidenum">
              <a:rPr lang="en-US">
                <a:solidFill>
                  <a:srgbClr val="000000"/>
                </a:solidFill>
                <a:cs typeface="Arial" pitchFamily="4" charset="0"/>
              </a:rPr>
              <a:pPr/>
              <a:t>31</a:t>
            </a:fld>
            <a:endParaRPr lang="en-US">
              <a:solidFill>
                <a:srgbClr val="000000"/>
              </a:solidFill>
              <a:cs typeface="Arial" pitchFamily="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jpe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jpeg"/><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jpeg"/><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jpeg"/><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600"/>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defRPr>
                <a:solidFill>
                  <a:srgbClr val="00498B"/>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Vide">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bwMode="auto">
          <a:xfrm>
            <a:off x="0" y="152400"/>
            <a:ext cx="9144000" cy="457200"/>
          </a:xfrm>
          <a:prstGeom prst="rect">
            <a:avLst/>
          </a:prstGeom>
          <a:noFill/>
          <a:ln w="9525">
            <a:noFill/>
            <a:miter lim="800000"/>
            <a:headEnd/>
            <a:tailEnd/>
          </a:ln>
        </p:spPr>
        <p:txBody>
          <a:bodyPr/>
          <a:lstStyle>
            <a:lvl1pPr>
              <a:defRPr>
                <a:solidFill>
                  <a:srgbClr val="699AC1"/>
                </a:solidFill>
              </a:defRPr>
            </a:lvl1pPr>
          </a:lstStyle>
          <a:p>
            <a:pPr lvl="0"/>
            <a:r>
              <a:rPr lang="en-US" dirty="0" smtClean="0"/>
              <a:t>Click to edit Master title</a:t>
            </a:r>
          </a:p>
        </p:txBody>
      </p:sp>
      <p:sp>
        <p:nvSpPr>
          <p:cNvPr id="5" name="Content Placeholder 4"/>
          <p:cNvSpPr>
            <a:spLocks noGrp="1"/>
          </p:cNvSpPr>
          <p:nvPr>
            <p:ph sz="quarter" idx="10"/>
          </p:nvPr>
        </p:nvSpPr>
        <p:spPr>
          <a:xfrm>
            <a:off x="381000" y="838200"/>
            <a:ext cx="8382000" cy="5029200"/>
          </a:xfrm>
        </p:spPr>
        <p:txBody>
          <a:bodyPr/>
          <a:lstStyle>
            <a:lvl1pPr>
              <a:defRPr b="0"/>
            </a:lvl1pPr>
            <a:lvl2pPr>
              <a:defRPr b="0"/>
            </a:lvl2pPr>
            <a:lvl3pPr>
              <a:defRPr b="0"/>
            </a:lvl3pPr>
            <a:lvl4pPr>
              <a:defRPr b="0"/>
            </a:lvl4pPr>
            <a:lvl5pPr>
              <a:defRPr b="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Vide">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bwMode="auto">
          <a:xfrm>
            <a:off x="0" y="152400"/>
            <a:ext cx="9144000" cy="457200"/>
          </a:xfrm>
          <a:prstGeom prst="rect">
            <a:avLst/>
          </a:prstGeom>
          <a:noFill/>
          <a:ln w="9525">
            <a:noFill/>
            <a:miter lim="800000"/>
            <a:headEnd/>
            <a:tailEnd/>
          </a:ln>
        </p:spPr>
        <p:txBody>
          <a:bodyPr/>
          <a:lstStyle>
            <a:lvl1pPr>
              <a:defRPr>
                <a:solidFill>
                  <a:srgbClr val="699AC1"/>
                </a:solidFill>
              </a:defRPr>
            </a:lvl1pPr>
          </a:lstStyle>
          <a:p>
            <a:pPr lvl="0"/>
            <a:r>
              <a:rPr lang="en-US" dirty="0" smtClean="0"/>
              <a:t>Click to edit Master title</a:t>
            </a:r>
          </a:p>
        </p:txBody>
      </p:sp>
      <p:sp>
        <p:nvSpPr>
          <p:cNvPr id="5" name="Content Placeholder 4"/>
          <p:cNvSpPr>
            <a:spLocks noGrp="1"/>
          </p:cNvSpPr>
          <p:nvPr>
            <p:ph sz="quarter" idx="10"/>
          </p:nvPr>
        </p:nvSpPr>
        <p:spPr>
          <a:xfrm>
            <a:off x="381000" y="838200"/>
            <a:ext cx="8382000" cy="5029200"/>
          </a:xfrm>
        </p:spPr>
        <p:txBody>
          <a:bodyPr/>
          <a:lstStyle>
            <a:lvl1pPr>
              <a:defRPr b="0"/>
            </a:lvl1pPr>
            <a:lvl2pPr>
              <a:defRPr b="0"/>
            </a:lvl2pPr>
            <a:lvl3pPr>
              <a:defRPr b="0"/>
            </a:lvl3pPr>
            <a:lvl4pPr>
              <a:defRPr b="0"/>
            </a:lvl4pPr>
            <a:lvl5pPr>
              <a:defRPr b="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Vide">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bwMode="auto">
          <a:xfrm>
            <a:off x="0" y="152400"/>
            <a:ext cx="9144000" cy="457200"/>
          </a:xfrm>
          <a:prstGeom prst="rect">
            <a:avLst/>
          </a:prstGeom>
          <a:noFill/>
          <a:ln w="9525">
            <a:noFill/>
            <a:miter lim="800000"/>
            <a:headEnd/>
            <a:tailEnd/>
          </a:ln>
        </p:spPr>
        <p:txBody>
          <a:bodyPr/>
          <a:lstStyle>
            <a:lvl1pPr>
              <a:defRPr>
                <a:solidFill>
                  <a:srgbClr val="699AC1"/>
                </a:solidFill>
              </a:defRPr>
            </a:lvl1pPr>
          </a:lstStyle>
          <a:p>
            <a:pPr lvl="0"/>
            <a:r>
              <a:rPr lang="en-US" dirty="0" smtClean="0"/>
              <a:t>Click to edit Master title</a:t>
            </a:r>
          </a:p>
        </p:txBody>
      </p:sp>
      <p:sp>
        <p:nvSpPr>
          <p:cNvPr id="5" name="Content Placeholder 4"/>
          <p:cNvSpPr>
            <a:spLocks noGrp="1"/>
          </p:cNvSpPr>
          <p:nvPr>
            <p:ph sz="quarter" idx="10"/>
          </p:nvPr>
        </p:nvSpPr>
        <p:spPr>
          <a:xfrm>
            <a:off x="381000" y="838200"/>
            <a:ext cx="8382000" cy="5029200"/>
          </a:xfrm>
        </p:spPr>
        <p:txBody>
          <a:bodyPr/>
          <a:lstStyle>
            <a:lvl1pPr>
              <a:defRPr b="0"/>
            </a:lvl1pPr>
            <a:lvl2pPr>
              <a:defRPr b="0"/>
            </a:lvl2pPr>
            <a:lvl3pPr>
              <a:defRPr b="0"/>
            </a:lvl3pPr>
            <a:lvl4pPr>
              <a:defRPr b="0"/>
            </a:lvl4pPr>
            <a:lvl5pPr>
              <a:defRPr b="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Vide">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bwMode="auto">
          <a:xfrm>
            <a:off x="0" y="152400"/>
            <a:ext cx="9144000" cy="457200"/>
          </a:xfrm>
          <a:prstGeom prst="rect">
            <a:avLst/>
          </a:prstGeom>
          <a:noFill/>
          <a:ln w="9525">
            <a:noFill/>
            <a:miter lim="800000"/>
            <a:headEnd/>
            <a:tailEnd/>
          </a:ln>
        </p:spPr>
        <p:txBody>
          <a:bodyPr/>
          <a:lstStyle>
            <a:lvl1pPr>
              <a:defRPr>
                <a:solidFill>
                  <a:srgbClr val="699AC1"/>
                </a:solidFill>
              </a:defRPr>
            </a:lvl1pPr>
          </a:lstStyle>
          <a:p>
            <a:pPr lvl="0"/>
            <a:r>
              <a:rPr lang="en-US" dirty="0" smtClean="0"/>
              <a:t>Click to edit Master title</a:t>
            </a:r>
          </a:p>
        </p:txBody>
      </p:sp>
      <p:sp>
        <p:nvSpPr>
          <p:cNvPr id="5" name="Content Placeholder 4"/>
          <p:cNvSpPr>
            <a:spLocks noGrp="1"/>
          </p:cNvSpPr>
          <p:nvPr>
            <p:ph sz="quarter" idx="10"/>
          </p:nvPr>
        </p:nvSpPr>
        <p:spPr>
          <a:xfrm>
            <a:off x="381000" y="838200"/>
            <a:ext cx="8382000" cy="5029200"/>
          </a:xfrm>
        </p:spPr>
        <p:txBody>
          <a:bodyPr/>
          <a:lstStyle>
            <a:lvl1pPr>
              <a:defRPr b="0"/>
            </a:lvl1pPr>
            <a:lvl2pPr>
              <a:defRPr b="0"/>
            </a:lvl2pPr>
            <a:lvl3pPr>
              <a:defRPr b="0"/>
            </a:lvl3pPr>
            <a:lvl4pPr>
              <a:defRPr b="0"/>
            </a:lvl4pPr>
            <a:lvl5pPr>
              <a:defRPr b="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_Vide">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bwMode="auto">
          <a:xfrm>
            <a:off x="0" y="152400"/>
            <a:ext cx="9144000" cy="457200"/>
          </a:xfrm>
          <a:prstGeom prst="rect">
            <a:avLst/>
          </a:prstGeom>
          <a:noFill/>
          <a:ln w="9525">
            <a:noFill/>
            <a:miter lim="800000"/>
            <a:headEnd/>
            <a:tailEnd/>
          </a:ln>
        </p:spPr>
        <p:txBody>
          <a:bodyPr/>
          <a:lstStyle>
            <a:lvl1pPr>
              <a:defRPr>
                <a:solidFill>
                  <a:srgbClr val="699AC1"/>
                </a:solidFill>
              </a:defRPr>
            </a:lvl1pPr>
          </a:lstStyle>
          <a:p>
            <a:pPr lvl="0"/>
            <a:r>
              <a:rPr lang="en-US" dirty="0" smtClean="0"/>
              <a:t>Click to edit Master title</a:t>
            </a:r>
          </a:p>
        </p:txBody>
      </p:sp>
      <p:sp>
        <p:nvSpPr>
          <p:cNvPr id="5" name="Content Placeholder 4"/>
          <p:cNvSpPr>
            <a:spLocks noGrp="1"/>
          </p:cNvSpPr>
          <p:nvPr>
            <p:ph sz="quarter" idx="10"/>
          </p:nvPr>
        </p:nvSpPr>
        <p:spPr>
          <a:xfrm>
            <a:off x="381000" y="838200"/>
            <a:ext cx="8382000" cy="5029200"/>
          </a:xfrm>
        </p:spPr>
        <p:txBody>
          <a:bodyPr/>
          <a:lstStyle>
            <a:lvl1pPr>
              <a:defRPr b="0"/>
            </a:lvl1pPr>
            <a:lvl2pPr>
              <a:defRPr b="0"/>
            </a:lvl2pPr>
            <a:lvl3pPr>
              <a:defRPr b="0"/>
            </a:lvl3pPr>
            <a:lvl4pPr>
              <a:defRPr b="0"/>
            </a:lvl4pPr>
            <a:lvl5pPr>
              <a:defRPr b="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Vide">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bwMode="auto">
          <a:xfrm>
            <a:off x="0" y="152400"/>
            <a:ext cx="9144000" cy="457200"/>
          </a:xfrm>
          <a:prstGeom prst="rect">
            <a:avLst/>
          </a:prstGeom>
          <a:noFill/>
          <a:ln w="9525">
            <a:noFill/>
            <a:miter lim="800000"/>
            <a:headEnd/>
            <a:tailEnd/>
          </a:ln>
        </p:spPr>
        <p:txBody>
          <a:bodyPr/>
          <a:lstStyle>
            <a:lvl1pPr>
              <a:defRPr>
                <a:solidFill>
                  <a:srgbClr val="699AC1"/>
                </a:solidFill>
              </a:defRPr>
            </a:lvl1pPr>
          </a:lstStyle>
          <a:p>
            <a:pPr lvl="0"/>
            <a:r>
              <a:rPr lang="en-US" dirty="0" smtClean="0"/>
              <a:t>Click to edit Master title</a:t>
            </a:r>
          </a:p>
        </p:txBody>
      </p:sp>
      <p:sp>
        <p:nvSpPr>
          <p:cNvPr id="5" name="Content Placeholder 4"/>
          <p:cNvSpPr>
            <a:spLocks noGrp="1"/>
          </p:cNvSpPr>
          <p:nvPr>
            <p:ph sz="quarter" idx="10"/>
          </p:nvPr>
        </p:nvSpPr>
        <p:spPr>
          <a:xfrm>
            <a:off x="381000" y="838200"/>
            <a:ext cx="8382000" cy="5029200"/>
          </a:xfrm>
        </p:spPr>
        <p:txBody>
          <a:bodyPr/>
          <a:lstStyle>
            <a:lvl1pPr>
              <a:defRPr b="0"/>
            </a:lvl1pPr>
            <a:lvl2pPr>
              <a:defRPr b="0"/>
            </a:lvl2pPr>
            <a:lvl3pPr>
              <a:defRPr b="0"/>
            </a:lvl3pPr>
            <a:lvl4pPr>
              <a:defRPr b="0"/>
            </a:lvl4pPr>
            <a:lvl5pPr>
              <a:defRPr b="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grpSp>
        <p:nvGrpSpPr>
          <p:cNvPr id="2" name="Group 4"/>
          <p:cNvGrpSpPr>
            <a:grpSpLocks/>
          </p:cNvGrpSpPr>
          <p:nvPr userDrawn="1"/>
        </p:nvGrpSpPr>
        <p:grpSpPr bwMode="auto">
          <a:xfrm>
            <a:off x="-4763" y="457200"/>
            <a:ext cx="9148763" cy="227013"/>
            <a:chOff x="-4057" y="6642629"/>
            <a:chExt cx="9148057" cy="227177"/>
          </a:xfrm>
        </p:grpSpPr>
        <p:pic>
          <p:nvPicPr>
            <p:cNvPr id="3" name="Picture 5"/>
            <p:cNvPicPr>
              <a:picLocks noChangeAspect="1"/>
            </p:cNvPicPr>
            <p:nvPr/>
          </p:nvPicPr>
          <p:blipFill>
            <a:blip r:embed="rId2"/>
            <a:srcRect/>
            <a:stretch>
              <a:fillRect/>
            </a:stretch>
          </p:blipFill>
          <p:spPr bwMode="auto">
            <a:xfrm>
              <a:off x="6098400" y="6642630"/>
              <a:ext cx="3045600" cy="227176"/>
            </a:xfrm>
            <a:prstGeom prst="rect">
              <a:avLst/>
            </a:prstGeom>
            <a:noFill/>
            <a:ln w="9525">
              <a:noFill/>
              <a:miter lim="800000"/>
              <a:headEnd/>
              <a:tailEnd/>
            </a:ln>
          </p:spPr>
        </p:pic>
        <p:pic>
          <p:nvPicPr>
            <p:cNvPr id="4" name="Picture 6"/>
            <p:cNvPicPr>
              <a:picLocks noChangeAspect="1"/>
            </p:cNvPicPr>
            <p:nvPr/>
          </p:nvPicPr>
          <p:blipFill>
            <a:blip r:embed="rId3"/>
            <a:srcRect/>
            <a:stretch>
              <a:fillRect/>
            </a:stretch>
          </p:blipFill>
          <p:spPr bwMode="auto">
            <a:xfrm>
              <a:off x="-4057" y="6642629"/>
              <a:ext cx="3045600" cy="227177"/>
            </a:xfrm>
            <a:prstGeom prst="rect">
              <a:avLst/>
            </a:prstGeom>
            <a:noFill/>
            <a:ln w="9525">
              <a:noFill/>
              <a:miter lim="800000"/>
              <a:headEnd/>
              <a:tailEnd/>
            </a:ln>
          </p:spPr>
        </p:pic>
        <p:pic>
          <p:nvPicPr>
            <p:cNvPr id="5" name="Picture 7"/>
            <p:cNvPicPr>
              <a:picLocks noChangeAspect="1"/>
            </p:cNvPicPr>
            <p:nvPr/>
          </p:nvPicPr>
          <p:blipFill>
            <a:blip r:embed="rId4"/>
            <a:srcRect/>
            <a:stretch>
              <a:fillRect/>
            </a:stretch>
          </p:blipFill>
          <p:spPr bwMode="auto">
            <a:xfrm>
              <a:off x="3041542" y="6644868"/>
              <a:ext cx="3056857" cy="224937"/>
            </a:xfrm>
            <a:prstGeom prst="rect">
              <a:avLst/>
            </a:prstGeom>
            <a:noFill/>
            <a:ln w="9525">
              <a:noFill/>
              <a:miter lim="800000"/>
              <a:headEnd/>
              <a:tailEnd/>
            </a:ln>
          </p:spPr>
        </p:pic>
      </p:grpSp>
      <p:pic>
        <p:nvPicPr>
          <p:cNvPr id="6" name="Picture 11" descr="http://www.ccs.ca/images/CCS_Graphics_and_Standards/1line_tagEng185k.jpg"/>
          <p:cNvPicPr>
            <a:picLocks noChangeAspect="1" noChangeArrowheads="1"/>
          </p:cNvPicPr>
          <p:nvPr userDrawn="1"/>
        </p:nvPicPr>
        <p:blipFill>
          <a:blip r:embed="rId5"/>
          <a:srcRect/>
          <a:stretch>
            <a:fillRect/>
          </a:stretch>
        </p:blipFill>
        <p:spPr bwMode="auto">
          <a:xfrm>
            <a:off x="3371850" y="58738"/>
            <a:ext cx="2400300" cy="331787"/>
          </a:xfrm>
          <a:prstGeom prst="rect">
            <a:avLst/>
          </a:prstGeom>
          <a:noFill/>
          <a:ln w="9525">
            <a:noFill/>
            <a:miter lim="800000"/>
            <a:headEnd/>
            <a:tailEnd/>
          </a:ln>
        </p:spPr>
      </p:pic>
      <p:sp>
        <p:nvSpPr>
          <p:cNvPr id="7" name="Footer Placeholder 7"/>
          <p:cNvSpPr txBox="1">
            <a:spLocks/>
          </p:cNvSpPr>
          <p:nvPr userDrawn="1"/>
        </p:nvSpPr>
        <p:spPr bwMode="auto">
          <a:xfrm>
            <a:off x="1620838" y="6570663"/>
            <a:ext cx="5902325"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algn="ctr" eaLnBrk="1" hangingPunct="1"/>
            <a:r>
              <a:rPr lang="en-CA" sz="1200" b="1">
                <a:solidFill>
                  <a:srgbClr val="404040"/>
                </a:solidFill>
                <a:latin typeface="Calibri" pitchFamily="4" charset="0"/>
              </a:rPr>
              <a:t>Copyright © 2016, Canadian Cardiovascular Society</a:t>
            </a:r>
          </a:p>
          <a:p>
            <a:pPr algn="ctr" eaLnBrk="1" hangingPunct="1"/>
            <a:endParaRPr lang="en-CA" sz="1200" b="1">
              <a:solidFill>
                <a:srgbClr val="404040"/>
              </a:solidFill>
              <a:latin typeface="Calibri" pitchFamily="4" charset="0"/>
            </a:endParaRPr>
          </a:p>
        </p:txBody>
      </p:sp>
      <p:sp>
        <p:nvSpPr>
          <p:cNvPr id="8" name="Text Placeholder 12"/>
          <p:cNvSpPr txBox="1">
            <a:spLocks/>
          </p:cNvSpPr>
          <p:nvPr userDrawn="1"/>
        </p:nvSpPr>
        <p:spPr bwMode="auto">
          <a:xfrm>
            <a:off x="503238" y="6324600"/>
            <a:ext cx="8137525"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prstTxWarp prst="textNoShape">
              <a:avLst/>
            </a:prstTxWarp>
          </a:bodyPr>
          <a:lstStyle/>
          <a:p>
            <a:pPr algn="ctr" eaLnBrk="1" hangingPunct="1">
              <a:spcBef>
                <a:spcPts val="1800"/>
              </a:spcBef>
            </a:pPr>
            <a:r>
              <a:rPr lang="en-CA" sz="1000">
                <a:solidFill>
                  <a:srgbClr val="404040"/>
                </a:solidFill>
                <a:latin typeface="Calibri" pitchFamily="4" charset="0"/>
              </a:rPr>
              <a:t>DOI: http://dx.doi.org/10.1016/j.cjca.2016.07.591</a:t>
            </a:r>
            <a:endParaRPr lang="en-US" sz="1000">
              <a:solidFill>
                <a:srgbClr val="404040"/>
              </a:solidFill>
              <a:latin typeface="Calibri" pitchFamily="4" charset="0"/>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grpSp>
        <p:nvGrpSpPr>
          <p:cNvPr id="4" name="Group 8"/>
          <p:cNvGrpSpPr>
            <a:grpSpLocks/>
          </p:cNvGrpSpPr>
          <p:nvPr userDrawn="1"/>
        </p:nvGrpSpPr>
        <p:grpSpPr bwMode="auto">
          <a:xfrm>
            <a:off x="-4763" y="457200"/>
            <a:ext cx="9148763" cy="227013"/>
            <a:chOff x="-4057" y="6642629"/>
            <a:chExt cx="9148057" cy="227177"/>
          </a:xfrm>
        </p:grpSpPr>
        <p:pic>
          <p:nvPicPr>
            <p:cNvPr id="5" name="Picture 9"/>
            <p:cNvPicPr>
              <a:picLocks noChangeAspect="1"/>
            </p:cNvPicPr>
            <p:nvPr/>
          </p:nvPicPr>
          <p:blipFill>
            <a:blip r:embed="rId2"/>
            <a:srcRect/>
            <a:stretch>
              <a:fillRect/>
            </a:stretch>
          </p:blipFill>
          <p:spPr bwMode="auto">
            <a:xfrm>
              <a:off x="6098400" y="6642630"/>
              <a:ext cx="3045600" cy="227176"/>
            </a:xfrm>
            <a:prstGeom prst="rect">
              <a:avLst/>
            </a:prstGeom>
            <a:noFill/>
            <a:ln w="9525">
              <a:noFill/>
              <a:miter lim="800000"/>
              <a:headEnd/>
              <a:tailEnd/>
            </a:ln>
          </p:spPr>
        </p:pic>
        <p:pic>
          <p:nvPicPr>
            <p:cNvPr id="6" name="Picture 10"/>
            <p:cNvPicPr>
              <a:picLocks noChangeAspect="1"/>
            </p:cNvPicPr>
            <p:nvPr/>
          </p:nvPicPr>
          <p:blipFill>
            <a:blip r:embed="rId3"/>
            <a:srcRect/>
            <a:stretch>
              <a:fillRect/>
            </a:stretch>
          </p:blipFill>
          <p:spPr bwMode="auto">
            <a:xfrm>
              <a:off x="-4057" y="6642629"/>
              <a:ext cx="3045600" cy="227177"/>
            </a:xfrm>
            <a:prstGeom prst="rect">
              <a:avLst/>
            </a:prstGeom>
            <a:noFill/>
            <a:ln w="9525">
              <a:noFill/>
              <a:miter lim="800000"/>
              <a:headEnd/>
              <a:tailEnd/>
            </a:ln>
          </p:spPr>
        </p:pic>
        <p:pic>
          <p:nvPicPr>
            <p:cNvPr id="7" name="Picture 12"/>
            <p:cNvPicPr>
              <a:picLocks noChangeAspect="1"/>
            </p:cNvPicPr>
            <p:nvPr/>
          </p:nvPicPr>
          <p:blipFill>
            <a:blip r:embed="rId4"/>
            <a:srcRect/>
            <a:stretch>
              <a:fillRect/>
            </a:stretch>
          </p:blipFill>
          <p:spPr bwMode="auto">
            <a:xfrm>
              <a:off x="3041542" y="6644868"/>
              <a:ext cx="3056857" cy="224937"/>
            </a:xfrm>
            <a:prstGeom prst="rect">
              <a:avLst/>
            </a:prstGeom>
            <a:noFill/>
            <a:ln w="9525">
              <a:noFill/>
              <a:miter lim="800000"/>
              <a:headEnd/>
              <a:tailEnd/>
            </a:ln>
          </p:spPr>
        </p:pic>
      </p:grpSp>
      <p:pic>
        <p:nvPicPr>
          <p:cNvPr id="8" name="Picture 11" descr="http://www.ccs.ca/images/CCS_Graphics_and_Standards/1line_tagEng185k.jpg"/>
          <p:cNvPicPr>
            <a:picLocks noChangeAspect="1" noChangeArrowheads="1"/>
          </p:cNvPicPr>
          <p:nvPr userDrawn="1"/>
        </p:nvPicPr>
        <p:blipFill>
          <a:blip r:embed="rId5"/>
          <a:srcRect/>
          <a:stretch>
            <a:fillRect/>
          </a:stretch>
        </p:blipFill>
        <p:spPr bwMode="auto">
          <a:xfrm>
            <a:off x="3371850" y="58738"/>
            <a:ext cx="2400300" cy="331787"/>
          </a:xfrm>
          <a:prstGeom prst="rect">
            <a:avLst/>
          </a:prstGeom>
          <a:noFill/>
          <a:ln w="9525">
            <a:noFill/>
            <a:miter lim="800000"/>
            <a:headEnd/>
            <a:tailEnd/>
          </a:ln>
        </p:spPr>
      </p:pic>
      <p:sp>
        <p:nvSpPr>
          <p:cNvPr id="9" name="Footer Placeholder 7"/>
          <p:cNvSpPr txBox="1">
            <a:spLocks/>
          </p:cNvSpPr>
          <p:nvPr userDrawn="1"/>
        </p:nvSpPr>
        <p:spPr bwMode="auto">
          <a:xfrm>
            <a:off x="1620838" y="6570663"/>
            <a:ext cx="5902325"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algn="ctr" eaLnBrk="1" hangingPunct="1"/>
            <a:r>
              <a:rPr lang="en-CA" sz="1200" b="1">
                <a:solidFill>
                  <a:srgbClr val="404040"/>
                </a:solidFill>
                <a:latin typeface="Calibri" pitchFamily="4" charset="0"/>
              </a:rPr>
              <a:t>Copyright © 2016, Canadian Cardiovascular Society</a:t>
            </a:r>
          </a:p>
          <a:p>
            <a:pPr algn="ctr" eaLnBrk="1" hangingPunct="1"/>
            <a:endParaRPr lang="en-CA" sz="1200" b="1">
              <a:solidFill>
                <a:srgbClr val="404040"/>
              </a:solidFill>
              <a:latin typeface="Calibri" pitchFamily="4" charset="0"/>
            </a:endParaRPr>
          </a:p>
        </p:txBody>
      </p:sp>
      <p:sp>
        <p:nvSpPr>
          <p:cNvPr id="10" name="Text Placeholder 12"/>
          <p:cNvSpPr txBox="1">
            <a:spLocks/>
          </p:cNvSpPr>
          <p:nvPr userDrawn="1"/>
        </p:nvSpPr>
        <p:spPr bwMode="auto">
          <a:xfrm>
            <a:off x="503238" y="6324600"/>
            <a:ext cx="8137525"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prstTxWarp prst="textNoShape">
              <a:avLst/>
            </a:prstTxWarp>
          </a:bodyPr>
          <a:lstStyle/>
          <a:p>
            <a:pPr algn="ctr" eaLnBrk="1" hangingPunct="1">
              <a:spcBef>
                <a:spcPts val="1800"/>
              </a:spcBef>
            </a:pPr>
            <a:r>
              <a:rPr lang="en-CA" sz="1000">
                <a:solidFill>
                  <a:srgbClr val="404040"/>
                </a:solidFill>
                <a:latin typeface="Calibri" pitchFamily="4" charset="0"/>
              </a:rPr>
              <a:t>DOI: http://dx.doi.org/10.1016/j.cjca.2016.07.591</a:t>
            </a:r>
            <a:endParaRPr lang="en-US" sz="1000">
              <a:solidFill>
                <a:srgbClr val="404040"/>
              </a:solidFill>
              <a:latin typeface="Calibri" pitchFamily="4" charset="0"/>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179388" y="1628775"/>
            <a:ext cx="8785225" cy="4619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9A0D5A40-1B33-8A4E-A699-168B6293FF10}" type="datetimeFigureOut">
              <a:rPr lang="en-US"/>
              <a:pPr/>
              <a:t>11/16/16</a:t>
            </a:fld>
            <a:endParaRPr lang="en-US"/>
          </a:p>
        </p:txBody>
      </p:sp>
      <p:sp>
        <p:nvSpPr>
          <p:cNvPr id="12" name="Footer Placeholder 4"/>
          <p:cNvSpPr>
            <a:spLocks noGrp="1"/>
          </p:cNvSpPr>
          <p:nvPr>
            <p:ph type="ftr" sz="quarter" idx="11"/>
          </p:nvPr>
        </p:nvSpPr>
        <p:spPr>
          <a:xfrm>
            <a:off x="3124200" y="6356350"/>
            <a:ext cx="2895600" cy="365125"/>
          </a:xfrm>
          <a:prstGeom prst="rect">
            <a:avLst/>
          </a:prstGeom>
        </p:spPr>
        <p:txBody>
          <a:bodyPr/>
          <a:lstStyle>
            <a:lvl1pPr eaLnBrk="1" hangingPunct="1">
              <a:defRPr>
                <a:latin typeface="Arial" charset="0"/>
                <a:ea typeface="ＭＳ Ｐゴシック" pitchFamily="4" charset="-128"/>
                <a:cs typeface="+mn-cs"/>
              </a:defRPr>
            </a:lvl1pPr>
          </a:lstStyle>
          <a:p>
            <a:pPr>
              <a:defRPr/>
            </a:pPr>
            <a:endParaRPr lang="en-US"/>
          </a:p>
        </p:txBody>
      </p:sp>
      <p:sp>
        <p:nvSpPr>
          <p:cNvPr id="13"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8B00B179-F377-2144-B235-E47E73016D0B}"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grpSp>
        <p:nvGrpSpPr>
          <p:cNvPr id="2" name="Group 8"/>
          <p:cNvGrpSpPr>
            <a:grpSpLocks/>
          </p:cNvGrpSpPr>
          <p:nvPr userDrawn="1"/>
        </p:nvGrpSpPr>
        <p:grpSpPr bwMode="auto">
          <a:xfrm>
            <a:off x="-4763" y="457200"/>
            <a:ext cx="9148763" cy="227013"/>
            <a:chOff x="-4057" y="6642629"/>
            <a:chExt cx="9148057" cy="227177"/>
          </a:xfrm>
        </p:grpSpPr>
        <p:pic>
          <p:nvPicPr>
            <p:cNvPr id="3" name="Picture 9"/>
            <p:cNvPicPr>
              <a:picLocks noChangeAspect="1"/>
            </p:cNvPicPr>
            <p:nvPr/>
          </p:nvPicPr>
          <p:blipFill>
            <a:blip r:embed="rId2"/>
            <a:srcRect/>
            <a:stretch>
              <a:fillRect/>
            </a:stretch>
          </p:blipFill>
          <p:spPr bwMode="auto">
            <a:xfrm>
              <a:off x="6098400" y="6642630"/>
              <a:ext cx="3045600" cy="227176"/>
            </a:xfrm>
            <a:prstGeom prst="rect">
              <a:avLst/>
            </a:prstGeom>
            <a:noFill/>
            <a:ln w="9525">
              <a:noFill/>
              <a:miter lim="800000"/>
              <a:headEnd/>
              <a:tailEnd/>
            </a:ln>
          </p:spPr>
        </p:pic>
        <p:pic>
          <p:nvPicPr>
            <p:cNvPr id="4" name="Picture 10"/>
            <p:cNvPicPr>
              <a:picLocks noChangeAspect="1"/>
            </p:cNvPicPr>
            <p:nvPr/>
          </p:nvPicPr>
          <p:blipFill>
            <a:blip r:embed="rId3"/>
            <a:srcRect/>
            <a:stretch>
              <a:fillRect/>
            </a:stretch>
          </p:blipFill>
          <p:spPr bwMode="auto">
            <a:xfrm>
              <a:off x="-4057" y="6642629"/>
              <a:ext cx="3045600" cy="227177"/>
            </a:xfrm>
            <a:prstGeom prst="rect">
              <a:avLst/>
            </a:prstGeom>
            <a:noFill/>
            <a:ln w="9525">
              <a:noFill/>
              <a:miter lim="800000"/>
              <a:headEnd/>
              <a:tailEnd/>
            </a:ln>
          </p:spPr>
        </p:pic>
        <p:pic>
          <p:nvPicPr>
            <p:cNvPr id="5" name="Picture 12"/>
            <p:cNvPicPr>
              <a:picLocks noChangeAspect="1"/>
            </p:cNvPicPr>
            <p:nvPr/>
          </p:nvPicPr>
          <p:blipFill>
            <a:blip r:embed="rId4"/>
            <a:srcRect/>
            <a:stretch>
              <a:fillRect/>
            </a:stretch>
          </p:blipFill>
          <p:spPr bwMode="auto">
            <a:xfrm>
              <a:off x="3041542" y="6644868"/>
              <a:ext cx="3056857" cy="224937"/>
            </a:xfrm>
            <a:prstGeom prst="rect">
              <a:avLst/>
            </a:prstGeom>
            <a:noFill/>
            <a:ln w="9525">
              <a:noFill/>
              <a:miter lim="800000"/>
              <a:headEnd/>
              <a:tailEnd/>
            </a:ln>
          </p:spPr>
        </p:pic>
      </p:grpSp>
      <p:pic>
        <p:nvPicPr>
          <p:cNvPr id="6" name="Picture 11" descr="http://www.ccs.ca/images/CCS_Graphics_and_Standards/1line_tagEng185k.jpg"/>
          <p:cNvPicPr>
            <a:picLocks noChangeAspect="1" noChangeArrowheads="1"/>
          </p:cNvPicPr>
          <p:nvPr userDrawn="1"/>
        </p:nvPicPr>
        <p:blipFill>
          <a:blip r:embed="rId5"/>
          <a:srcRect/>
          <a:stretch>
            <a:fillRect/>
          </a:stretch>
        </p:blipFill>
        <p:spPr bwMode="auto">
          <a:xfrm>
            <a:off x="3371850" y="58738"/>
            <a:ext cx="2400300" cy="331787"/>
          </a:xfrm>
          <a:prstGeom prst="rect">
            <a:avLst/>
          </a:prstGeom>
          <a:noFill/>
          <a:ln w="9525">
            <a:noFill/>
            <a:miter lim="800000"/>
            <a:headEnd/>
            <a:tailEnd/>
          </a:ln>
        </p:spPr>
      </p:pic>
      <p:sp>
        <p:nvSpPr>
          <p:cNvPr id="7" name="Footer Placeholder 7"/>
          <p:cNvSpPr txBox="1">
            <a:spLocks/>
          </p:cNvSpPr>
          <p:nvPr userDrawn="1"/>
        </p:nvSpPr>
        <p:spPr bwMode="auto">
          <a:xfrm>
            <a:off x="1620838" y="6570663"/>
            <a:ext cx="5902325"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algn="ctr" eaLnBrk="1" hangingPunct="1"/>
            <a:r>
              <a:rPr lang="en-CA" sz="1200" b="1">
                <a:solidFill>
                  <a:srgbClr val="404040"/>
                </a:solidFill>
                <a:latin typeface="Calibri" pitchFamily="4" charset="0"/>
              </a:rPr>
              <a:t>Copyright © 2016, Canadian Cardiovascular Society</a:t>
            </a:r>
          </a:p>
          <a:p>
            <a:pPr algn="ctr" eaLnBrk="1" hangingPunct="1"/>
            <a:endParaRPr lang="en-CA" sz="1200" b="1">
              <a:solidFill>
                <a:srgbClr val="404040"/>
              </a:solidFill>
              <a:latin typeface="Calibri" pitchFamily="4" charset="0"/>
            </a:endParaRPr>
          </a:p>
        </p:txBody>
      </p:sp>
      <p:sp>
        <p:nvSpPr>
          <p:cNvPr id="8" name="Text Placeholder 12"/>
          <p:cNvSpPr txBox="1">
            <a:spLocks/>
          </p:cNvSpPr>
          <p:nvPr userDrawn="1"/>
        </p:nvSpPr>
        <p:spPr bwMode="auto">
          <a:xfrm>
            <a:off x="503238" y="6324600"/>
            <a:ext cx="8137525"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prstTxWarp prst="textNoShape">
              <a:avLst/>
            </a:prstTxWarp>
          </a:bodyPr>
          <a:lstStyle/>
          <a:p>
            <a:pPr algn="ctr" eaLnBrk="1" hangingPunct="1">
              <a:spcBef>
                <a:spcPts val="1800"/>
              </a:spcBef>
            </a:pPr>
            <a:r>
              <a:rPr lang="en-CA" sz="1000">
                <a:solidFill>
                  <a:srgbClr val="404040"/>
                </a:solidFill>
                <a:latin typeface="Calibri" pitchFamily="4" charset="0"/>
              </a:rPr>
              <a:t>DOI: http://dx.doi.org/10.1016/j.cjca.2016.07.591</a:t>
            </a:r>
            <a:endParaRPr lang="en-US" sz="1000">
              <a:solidFill>
                <a:srgbClr val="404040"/>
              </a:solidFill>
              <a:latin typeface="Calibri" pitchFamily="4" charset="0"/>
            </a:endParaRPr>
          </a:p>
        </p:txBody>
      </p:sp>
      <p:sp>
        <p:nvSpPr>
          <p:cNvPr id="9" name="Date Placeholder 1"/>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13440BA8-4A03-C84B-9BDF-5303AA565471}" type="datetimeFigureOut">
              <a:rPr lang="en-US"/>
              <a:pPr/>
              <a:t>11/16/16</a:t>
            </a:fld>
            <a:endParaRPr lang="en-US"/>
          </a:p>
        </p:txBody>
      </p:sp>
      <p:sp>
        <p:nvSpPr>
          <p:cNvPr id="10" name="Footer Placeholder 2"/>
          <p:cNvSpPr>
            <a:spLocks noGrp="1"/>
          </p:cNvSpPr>
          <p:nvPr>
            <p:ph type="ftr" sz="quarter" idx="11"/>
          </p:nvPr>
        </p:nvSpPr>
        <p:spPr>
          <a:xfrm>
            <a:off x="3124200" y="6356350"/>
            <a:ext cx="2895600" cy="365125"/>
          </a:xfrm>
          <a:prstGeom prst="rect">
            <a:avLst/>
          </a:prstGeom>
        </p:spPr>
        <p:txBody>
          <a:bodyPr/>
          <a:lstStyle>
            <a:lvl1pPr eaLnBrk="1" hangingPunct="1">
              <a:defRPr>
                <a:latin typeface="Arial" charset="0"/>
                <a:ea typeface="ＭＳ Ｐゴシック" pitchFamily="4" charset="-128"/>
                <a:cs typeface="+mn-cs"/>
              </a:defRPr>
            </a:lvl1pPr>
          </a:lstStyle>
          <a:p>
            <a:pPr>
              <a:defRPr/>
            </a:pPr>
            <a:endParaRPr lang="en-US"/>
          </a:p>
        </p:txBody>
      </p:sp>
      <p:sp>
        <p:nvSpPr>
          <p:cNvPr id="11" name="Slide Number Placeholder 3"/>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9B52631E-CAB3-FA47-A7AE-CDB0F926B97C}"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Diapositive de titre">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6_Custom Layout">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1_Custom Layout">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grpSp>
        <p:nvGrpSpPr>
          <p:cNvPr id="4" name="Group 8"/>
          <p:cNvGrpSpPr>
            <a:grpSpLocks/>
          </p:cNvGrpSpPr>
          <p:nvPr userDrawn="1"/>
        </p:nvGrpSpPr>
        <p:grpSpPr bwMode="auto">
          <a:xfrm>
            <a:off x="-4763" y="457200"/>
            <a:ext cx="9148763" cy="227013"/>
            <a:chOff x="-4057" y="6642629"/>
            <a:chExt cx="9148057" cy="227177"/>
          </a:xfrm>
        </p:grpSpPr>
        <p:pic>
          <p:nvPicPr>
            <p:cNvPr id="5" name="Picture 9"/>
            <p:cNvPicPr>
              <a:picLocks noChangeAspect="1"/>
            </p:cNvPicPr>
            <p:nvPr/>
          </p:nvPicPr>
          <p:blipFill>
            <a:blip r:embed="rId2"/>
            <a:srcRect/>
            <a:stretch>
              <a:fillRect/>
            </a:stretch>
          </p:blipFill>
          <p:spPr bwMode="auto">
            <a:xfrm>
              <a:off x="6098400" y="6642630"/>
              <a:ext cx="3045600" cy="227176"/>
            </a:xfrm>
            <a:prstGeom prst="rect">
              <a:avLst/>
            </a:prstGeom>
            <a:noFill/>
            <a:ln w="9525">
              <a:noFill/>
              <a:miter lim="800000"/>
              <a:headEnd/>
              <a:tailEnd/>
            </a:ln>
          </p:spPr>
        </p:pic>
        <p:pic>
          <p:nvPicPr>
            <p:cNvPr id="6" name="Picture 10"/>
            <p:cNvPicPr>
              <a:picLocks noChangeAspect="1"/>
            </p:cNvPicPr>
            <p:nvPr/>
          </p:nvPicPr>
          <p:blipFill>
            <a:blip r:embed="rId3"/>
            <a:srcRect/>
            <a:stretch>
              <a:fillRect/>
            </a:stretch>
          </p:blipFill>
          <p:spPr bwMode="auto">
            <a:xfrm>
              <a:off x="-4057" y="6642629"/>
              <a:ext cx="3045600" cy="227177"/>
            </a:xfrm>
            <a:prstGeom prst="rect">
              <a:avLst/>
            </a:prstGeom>
            <a:noFill/>
            <a:ln w="9525">
              <a:noFill/>
              <a:miter lim="800000"/>
              <a:headEnd/>
              <a:tailEnd/>
            </a:ln>
          </p:spPr>
        </p:pic>
        <p:pic>
          <p:nvPicPr>
            <p:cNvPr id="7" name="Picture 12"/>
            <p:cNvPicPr>
              <a:picLocks noChangeAspect="1"/>
            </p:cNvPicPr>
            <p:nvPr/>
          </p:nvPicPr>
          <p:blipFill>
            <a:blip r:embed="rId4"/>
            <a:srcRect/>
            <a:stretch>
              <a:fillRect/>
            </a:stretch>
          </p:blipFill>
          <p:spPr bwMode="auto">
            <a:xfrm>
              <a:off x="3041542" y="6644868"/>
              <a:ext cx="3056857" cy="224937"/>
            </a:xfrm>
            <a:prstGeom prst="rect">
              <a:avLst/>
            </a:prstGeom>
            <a:noFill/>
            <a:ln w="9525">
              <a:noFill/>
              <a:miter lim="800000"/>
              <a:headEnd/>
              <a:tailEnd/>
            </a:ln>
          </p:spPr>
        </p:pic>
      </p:grpSp>
      <p:pic>
        <p:nvPicPr>
          <p:cNvPr id="8" name="Picture 11" descr="http://www.ccs.ca/images/CCS_Graphics_and_Standards/1line_tagEng185k.jpg"/>
          <p:cNvPicPr>
            <a:picLocks noChangeAspect="1" noChangeArrowheads="1"/>
          </p:cNvPicPr>
          <p:nvPr userDrawn="1"/>
        </p:nvPicPr>
        <p:blipFill>
          <a:blip r:embed="rId5"/>
          <a:srcRect/>
          <a:stretch>
            <a:fillRect/>
          </a:stretch>
        </p:blipFill>
        <p:spPr bwMode="auto">
          <a:xfrm>
            <a:off x="3371850" y="58738"/>
            <a:ext cx="2400300" cy="331787"/>
          </a:xfrm>
          <a:prstGeom prst="rect">
            <a:avLst/>
          </a:prstGeom>
          <a:noFill/>
          <a:ln w="9525">
            <a:noFill/>
            <a:miter lim="800000"/>
            <a:headEnd/>
            <a:tailEnd/>
          </a:ln>
        </p:spPr>
      </p:pic>
      <p:sp>
        <p:nvSpPr>
          <p:cNvPr id="9" name="Footer Placeholder 7"/>
          <p:cNvSpPr txBox="1">
            <a:spLocks/>
          </p:cNvSpPr>
          <p:nvPr userDrawn="1"/>
        </p:nvSpPr>
        <p:spPr bwMode="auto">
          <a:xfrm>
            <a:off x="1620838" y="6570663"/>
            <a:ext cx="5902325"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algn="ctr" eaLnBrk="1" hangingPunct="1"/>
            <a:r>
              <a:rPr lang="en-CA" sz="1200" b="1">
                <a:solidFill>
                  <a:srgbClr val="404040"/>
                </a:solidFill>
                <a:latin typeface="Calibri" pitchFamily="4" charset="0"/>
              </a:rPr>
              <a:t>Copyright © 2016, Canadian Cardiovascular Society</a:t>
            </a:r>
          </a:p>
          <a:p>
            <a:pPr algn="ctr" eaLnBrk="1" hangingPunct="1"/>
            <a:endParaRPr lang="en-CA" sz="1200" b="1">
              <a:solidFill>
                <a:srgbClr val="404040"/>
              </a:solidFill>
              <a:latin typeface="Calibri" pitchFamily="4" charset="0"/>
            </a:endParaRPr>
          </a:p>
        </p:txBody>
      </p:sp>
      <p:sp>
        <p:nvSpPr>
          <p:cNvPr id="10" name="Text Placeholder 12"/>
          <p:cNvSpPr txBox="1">
            <a:spLocks/>
          </p:cNvSpPr>
          <p:nvPr userDrawn="1"/>
        </p:nvSpPr>
        <p:spPr bwMode="auto">
          <a:xfrm>
            <a:off x="503238" y="6324600"/>
            <a:ext cx="8137525"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prstTxWarp prst="textNoShape">
              <a:avLst/>
            </a:prstTxWarp>
          </a:bodyPr>
          <a:lstStyle/>
          <a:p>
            <a:pPr algn="ctr" eaLnBrk="1" hangingPunct="1">
              <a:spcBef>
                <a:spcPts val="1800"/>
              </a:spcBef>
            </a:pPr>
            <a:r>
              <a:rPr lang="en-CA" sz="1000">
                <a:solidFill>
                  <a:srgbClr val="404040"/>
                </a:solidFill>
                <a:latin typeface="Calibri" pitchFamily="4" charset="0"/>
              </a:rPr>
              <a:t>DOI: http://dx.doi.org/10.1016/j.cjca.2016.07.591</a:t>
            </a:r>
            <a:endParaRPr lang="en-US" sz="1000">
              <a:solidFill>
                <a:srgbClr val="404040"/>
              </a:solidFill>
              <a:latin typeface="Calibri" pitchFamily="4" charset="0"/>
            </a:endParaRPr>
          </a:p>
        </p:txBody>
      </p:sp>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11"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AB4BC510-58A0-2F40-AA1B-498DE3076A5B}" type="datetimeFigureOut">
              <a:rPr lang="en-US"/>
              <a:pPr/>
              <a:t>11/16/16</a:t>
            </a:fld>
            <a:endParaRPr lang="en-US"/>
          </a:p>
        </p:txBody>
      </p:sp>
      <p:sp>
        <p:nvSpPr>
          <p:cNvPr id="12" name="Footer Placeholder 4"/>
          <p:cNvSpPr>
            <a:spLocks noGrp="1"/>
          </p:cNvSpPr>
          <p:nvPr>
            <p:ph type="ftr" sz="quarter" idx="11"/>
          </p:nvPr>
        </p:nvSpPr>
        <p:spPr>
          <a:xfrm>
            <a:off x="3124200" y="6356350"/>
            <a:ext cx="2895600" cy="365125"/>
          </a:xfrm>
          <a:prstGeom prst="rect">
            <a:avLst/>
          </a:prstGeom>
        </p:spPr>
        <p:txBody>
          <a:bodyPr/>
          <a:lstStyle>
            <a:lvl1pPr eaLnBrk="1" hangingPunct="1">
              <a:defRPr>
                <a:latin typeface="Arial" charset="0"/>
                <a:ea typeface="ＭＳ Ｐゴシック" pitchFamily="4" charset="-128"/>
                <a:cs typeface="+mn-cs"/>
              </a:defRPr>
            </a:lvl1pPr>
          </a:lstStyle>
          <a:p>
            <a:pPr>
              <a:defRPr/>
            </a:pPr>
            <a:endParaRPr lang="en-US"/>
          </a:p>
        </p:txBody>
      </p:sp>
      <p:sp>
        <p:nvSpPr>
          <p:cNvPr id="13"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5E710ADC-DA27-A349-8C33-2E2CEB2FABC7}"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image" Target="../media/image4.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1.xml"/><Relationship Id="rId20" Type="http://schemas.openxmlformats.org/officeDocument/2006/relationships/image" Target="../media/image3.png"/><Relationship Id="rId21" Type="http://schemas.openxmlformats.org/officeDocument/2006/relationships/image" Target="../media/image4.jpeg"/><Relationship Id="rId10" Type="http://schemas.openxmlformats.org/officeDocument/2006/relationships/slideLayout" Target="../slideLayouts/slideLayout12.xml"/><Relationship Id="rId11" Type="http://schemas.openxmlformats.org/officeDocument/2006/relationships/slideLayout" Target="../slideLayouts/slideLayout13.xml"/><Relationship Id="rId12" Type="http://schemas.openxmlformats.org/officeDocument/2006/relationships/slideLayout" Target="../slideLayouts/slideLayout14.xml"/><Relationship Id="rId13" Type="http://schemas.openxmlformats.org/officeDocument/2006/relationships/slideLayout" Target="../slideLayouts/slideLayout15.xml"/><Relationship Id="rId14" Type="http://schemas.openxmlformats.org/officeDocument/2006/relationships/slideLayout" Target="../slideLayouts/slideLayout16.xml"/><Relationship Id="rId15" Type="http://schemas.openxmlformats.org/officeDocument/2006/relationships/slideLayout" Target="../slideLayouts/slideLayout17.xml"/><Relationship Id="rId16" Type="http://schemas.openxmlformats.org/officeDocument/2006/relationships/slideLayout" Target="../slideLayouts/slideLayout18.xml"/><Relationship Id="rId17" Type="http://schemas.openxmlformats.org/officeDocument/2006/relationships/theme" Target="../theme/theme2.xml"/><Relationship Id="rId18" Type="http://schemas.openxmlformats.org/officeDocument/2006/relationships/image" Target="../media/image1.png"/><Relationship Id="rId19" Type="http://schemas.openxmlformats.org/officeDocument/2006/relationships/image" Target="../media/image2.png"/><Relationship Id="rId1" Type="http://schemas.openxmlformats.org/officeDocument/2006/relationships/slideLayout" Target="../slideLayouts/slideLayout3.xml"/><Relationship Id="rId2" Type="http://schemas.openxmlformats.org/officeDocument/2006/relationships/slideLayout" Target="../slideLayouts/slideLayout4.xml"/><Relationship Id="rId3" Type="http://schemas.openxmlformats.org/officeDocument/2006/relationships/slideLayout" Target="../slideLayouts/slideLayout5.xml"/><Relationship Id="rId4" Type="http://schemas.openxmlformats.org/officeDocument/2006/relationships/slideLayout" Target="../slideLayouts/slideLayout6.xml"/><Relationship Id="rId5" Type="http://schemas.openxmlformats.org/officeDocument/2006/relationships/slideLayout" Target="../slideLayouts/slideLayout7.xml"/><Relationship Id="rId6" Type="http://schemas.openxmlformats.org/officeDocument/2006/relationships/slideLayout" Target="../slideLayouts/slideLayout8.xml"/><Relationship Id="rId7" Type="http://schemas.openxmlformats.org/officeDocument/2006/relationships/slideLayout" Target="../slideLayouts/slideLayout9.xml"/><Relationship Id="rId8"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4"/>
          <p:cNvGrpSpPr>
            <a:grpSpLocks/>
          </p:cNvGrpSpPr>
          <p:nvPr userDrawn="1"/>
        </p:nvGrpSpPr>
        <p:grpSpPr bwMode="auto">
          <a:xfrm>
            <a:off x="-4763" y="457200"/>
            <a:ext cx="9148763" cy="227013"/>
            <a:chOff x="-4057" y="6642629"/>
            <a:chExt cx="9148057" cy="227177"/>
          </a:xfrm>
        </p:grpSpPr>
        <p:pic>
          <p:nvPicPr>
            <p:cNvPr id="1030" name="Picture 5"/>
            <p:cNvPicPr>
              <a:picLocks noChangeAspect="1"/>
            </p:cNvPicPr>
            <p:nvPr/>
          </p:nvPicPr>
          <p:blipFill>
            <a:blip r:embed="rId4"/>
            <a:srcRect/>
            <a:stretch>
              <a:fillRect/>
            </a:stretch>
          </p:blipFill>
          <p:spPr bwMode="auto">
            <a:xfrm>
              <a:off x="6098400" y="6642630"/>
              <a:ext cx="3045600" cy="227176"/>
            </a:xfrm>
            <a:prstGeom prst="rect">
              <a:avLst/>
            </a:prstGeom>
            <a:noFill/>
            <a:ln w="9525">
              <a:noFill/>
              <a:miter lim="800000"/>
              <a:headEnd/>
              <a:tailEnd/>
            </a:ln>
          </p:spPr>
        </p:pic>
        <p:pic>
          <p:nvPicPr>
            <p:cNvPr id="1031" name="Picture 6"/>
            <p:cNvPicPr>
              <a:picLocks noChangeAspect="1"/>
            </p:cNvPicPr>
            <p:nvPr/>
          </p:nvPicPr>
          <p:blipFill>
            <a:blip r:embed="rId5"/>
            <a:srcRect/>
            <a:stretch>
              <a:fillRect/>
            </a:stretch>
          </p:blipFill>
          <p:spPr bwMode="auto">
            <a:xfrm>
              <a:off x="-4057" y="6642629"/>
              <a:ext cx="3045600" cy="227177"/>
            </a:xfrm>
            <a:prstGeom prst="rect">
              <a:avLst/>
            </a:prstGeom>
            <a:noFill/>
            <a:ln w="9525">
              <a:noFill/>
              <a:miter lim="800000"/>
              <a:headEnd/>
              <a:tailEnd/>
            </a:ln>
          </p:spPr>
        </p:pic>
        <p:pic>
          <p:nvPicPr>
            <p:cNvPr id="1032" name="Picture 7"/>
            <p:cNvPicPr>
              <a:picLocks noChangeAspect="1"/>
            </p:cNvPicPr>
            <p:nvPr/>
          </p:nvPicPr>
          <p:blipFill>
            <a:blip r:embed="rId6"/>
            <a:srcRect/>
            <a:stretch>
              <a:fillRect/>
            </a:stretch>
          </p:blipFill>
          <p:spPr bwMode="auto">
            <a:xfrm>
              <a:off x="3041542" y="6644868"/>
              <a:ext cx="3056857" cy="224937"/>
            </a:xfrm>
            <a:prstGeom prst="rect">
              <a:avLst/>
            </a:prstGeom>
            <a:noFill/>
            <a:ln w="9525">
              <a:noFill/>
              <a:miter lim="800000"/>
              <a:headEnd/>
              <a:tailEnd/>
            </a:ln>
          </p:spPr>
        </p:pic>
      </p:grpSp>
      <p:pic>
        <p:nvPicPr>
          <p:cNvPr id="1027" name="Picture 11" descr="http://www.ccs.ca/images/CCS_Graphics_and_Standards/1line_tagEng185k.jpg"/>
          <p:cNvPicPr>
            <a:picLocks noChangeAspect="1" noChangeArrowheads="1"/>
          </p:cNvPicPr>
          <p:nvPr userDrawn="1"/>
        </p:nvPicPr>
        <p:blipFill>
          <a:blip r:embed="rId7"/>
          <a:srcRect/>
          <a:stretch>
            <a:fillRect/>
          </a:stretch>
        </p:blipFill>
        <p:spPr bwMode="auto">
          <a:xfrm>
            <a:off x="3371850" y="58738"/>
            <a:ext cx="2400300" cy="331787"/>
          </a:xfrm>
          <a:prstGeom prst="rect">
            <a:avLst/>
          </a:prstGeom>
          <a:noFill/>
          <a:ln w="9525">
            <a:noFill/>
            <a:miter lim="800000"/>
            <a:headEnd/>
            <a:tailEnd/>
          </a:ln>
        </p:spPr>
      </p:pic>
      <p:sp>
        <p:nvSpPr>
          <p:cNvPr id="7" name="Footer Placeholder 7"/>
          <p:cNvSpPr txBox="1">
            <a:spLocks/>
          </p:cNvSpPr>
          <p:nvPr userDrawn="1"/>
        </p:nvSpPr>
        <p:spPr bwMode="auto">
          <a:xfrm>
            <a:off x="1620838" y="6570663"/>
            <a:ext cx="5902325"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algn="ctr" eaLnBrk="1" hangingPunct="1"/>
            <a:r>
              <a:rPr lang="en-CA" sz="1200" b="1">
                <a:solidFill>
                  <a:srgbClr val="404040"/>
                </a:solidFill>
                <a:latin typeface="Calibri" pitchFamily="4" charset="0"/>
              </a:rPr>
              <a:t>Copyright © 2016, Canadian Cardiovascular Society</a:t>
            </a:r>
          </a:p>
          <a:p>
            <a:pPr algn="ctr" eaLnBrk="1" hangingPunct="1"/>
            <a:endParaRPr lang="en-CA" sz="1200" b="1">
              <a:solidFill>
                <a:srgbClr val="404040"/>
              </a:solidFill>
              <a:latin typeface="Calibri" pitchFamily="4" charset="0"/>
            </a:endParaRPr>
          </a:p>
        </p:txBody>
      </p:sp>
      <p:sp>
        <p:nvSpPr>
          <p:cNvPr id="8" name="Text Placeholder 12"/>
          <p:cNvSpPr txBox="1">
            <a:spLocks/>
          </p:cNvSpPr>
          <p:nvPr userDrawn="1"/>
        </p:nvSpPr>
        <p:spPr bwMode="auto">
          <a:xfrm>
            <a:off x="503238" y="6324600"/>
            <a:ext cx="8137525"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prstTxWarp prst="textNoShape">
              <a:avLst/>
            </a:prstTxWarp>
          </a:bodyPr>
          <a:lstStyle/>
          <a:p>
            <a:pPr algn="ctr" eaLnBrk="1" hangingPunct="1">
              <a:spcBef>
                <a:spcPts val="1800"/>
              </a:spcBef>
            </a:pPr>
            <a:r>
              <a:rPr lang="en-CA" sz="1000">
                <a:solidFill>
                  <a:srgbClr val="404040"/>
                </a:solidFill>
                <a:latin typeface="Calibri" pitchFamily="4" charset="0"/>
              </a:rPr>
              <a:t>DOI: http://dx.doi.org/10.1016/j.cjca.2016.07.591</a:t>
            </a:r>
            <a:endParaRPr lang="en-US" sz="1000">
              <a:solidFill>
                <a:srgbClr val="404040"/>
              </a:solidFill>
              <a:latin typeface="Calibri" pitchFamily="4" charset="0"/>
            </a:endParaRPr>
          </a:p>
        </p:txBody>
      </p:sp>
    </p:spTree>
  </p:cSld>
  <p:clrMap bg1="lt1" tx1="dk1" bg2="lt2" tx2="dk2" accent1="accent1" accent2="accent2" accent3="accent3" accent4="accent4" accent5="accent5" accent6="accent6" hlink="hlink" folHlink="folHlink"/>
  <p:sldLayoutIdLst>
    <p:sldLayoutId id="2147484369" r:id="rId1"/>
    <p:sldLayoutId id="2147484383" r:id="rId2"/>
  </p:sldLayoutIdLst>
  <p:timing>
    <p:tnLst>
      <p:par>
        <p:cTn id="1" dur="indefinite" restart="never" nodeType="tmRoot"/>
      </p:par>
    </p:tnLst>
  </p:timing>
  <p:txStyles>
    <p:titleStyle>
      <a:lvl1pPr algn="l" rtl="0" eaLnBrk="0" fontAlgn="base" hangingPunct="0">
        <a:spcBef>
          <a:spcPct val="0"/>
        </a:spcBef>
        <a:spcAft>
          <a:spcPct val="0"/>
        </a:spcAft>
        <a:defRPr lang="en-CA" sz="3200" dirty="0">
          <a:solidFill>
            <a:schemeClr val="tx1"/>
          </a:solidFill>
          <a:latin typeface="+mj-lt"/>
          <a:ea typeface="MS PGothic" pitchFamily="34" charset="-128"/>
          <a:cs typeface="+mj-cs"/>
        </a:defRPr>
      </a:lvl1pPr>
      <a:lvl2pPr algn="l" rtl="0" eaLnBrk="0" fontAlgn="base" hangingPunct="0">
        <a:spcBef>
          <a:spcPct val="0"/>
        </a:spcBef>
        <a:spcAft>
          <a:spcPct val="0"/>
        </a:spcAft>
        <a:defRPr sz="3200">
          <a:solidFill>
            <a:schemeClr val="tx1"/>
          </a:solidFill>
          <a:latin typeface="Arial Black" pitchFamily="34" charset="0"/>
          <a:ea typeface="MS PGothic" pitchFamily="34" charset="-128"/>
          <a:cs typeface="Arial" charset="0"/>
        </a:defRPr>
      </a:lvl2pPr>
      <a:lvl3pPr algn="l" rtl="0" eaLnBrk="0" fontAlgn="base" hangingPunct="0">
        <a:spcBef>
          <a:spcPct val="0"/>
        </a:spcBef>
        <a:spcAft>
          <a:spcPct val="0"/>
        </a:spcAft>
        <a:defRPr sz="3200">
          <a:solidFill>
            <a:schemeClr val="tx1"/>
          </a:solidFill>
          <a:latin typeface="Arial Black" pitchFamily="34" charset="0"/>
          <a:ea typeface="MS PGothic" pitchFamily="34" charset="-128"/>
          <a:cs typeface="Arial" charset="0"/>
        </a:defRPr>
      </a:lvl3pPr>
      <a:lvl4pPr algn="l" rtl="0" eaLnBrk="0" fontAlgn="base" hangingPunct="0">
        <a:spcBef>
          <a:spcPct val="0"/>
        </a:spcBef>
        <a:spcAft>
          <a:spcPct val="0"/>
        </a:spcAft>
        <a:defRPr sz="3200">
          <a:solidFill>
            <a:schemeClr val="tx1"/>
          </a:solidFill>
          <a:latin typeface="Arial Black" pitchFamily="34" charset="0"/>
          <a:ea typeface="MS PGothic" pitchFamily="34" charset="-128"/>
          <a:cs typeface="Arial" charset="0"/>
        </a:defRPr>
      </a:lvl4pPr>
      <a:lvl5pPr algn="l" rtl="0" eaLnBrk="0" fontAlgn="base" hangingPunct="0">
        <a:spcBef>
          <a:spcPct val="0"/>
        </a:spcBef>
        <a:spcAft>
          <a:spcPct val="0"/>
        </a:spcAft>
        <a:defRPr sz="3200">
          <a:solidFill>
            <a:schemeClr val="tx1"/>
          </a:solidFill>
          <a:latin typeface="Arial Black" pitchFamily="34" charset="0"/>
          <a:ea typeface="MS PGothic" pitchFamily="34" charset="-128"/>
          <a:cs typeface="Arial" charset="0"/>
        </a:defRPr>
      </a:lvl5pPr>
      <a:lvl6pPr marL="457200" algn="l" rtl="0" fontAlgn="base">
        <a:spcBef>
          <a:spcPct val="0"/>
        </a:spcBef>
        <a:spcAft>
          <a:spcPct val="0"/>
        </a:spcAft>
        <a:defRPr sz="3200">
          <a:solidFill>
            <a:srgbClr val="CC9915"/>
          </a:solidFill>
          <a:latin typeface="Arial Black" pitchFamily="34" charset="0"/>
          <a:ea typeface="ＭＳ Ｐゴシック" pitchFamily="34" charset="-128"/>
          <a:cs typeface="Arial" charset="0"/>
        </a:defRPr>
      </a:lvl6pPr>
      <a:lvl7pPr marL="914400" algn="l" rtl="0" fontAlgn="base">
        <a:spcBef>
          <a:spcPct val="0"/>
        </a:spcBef>
        <a:spcAft>
          <a:spcPct val="0"/>
        </a:spcAft>
        <a:defRPr sz="3200">
          <a:solidFill>
            <a:srgbClr val="CC9915"/>
          </a:solidFill>
          <a:latin typeface="Arial Black" pitchFamily="34" charset="0"/>
          <a:ea typeface="ＭＳ Ｐゴシック" pitchFamily="34" charset="-128"/>
          <a:cs typeface="Arial" charset="0"/>
        </a:defRPr>
      </a:lvl7pPr>
      <a:lvl8pPr marL="1371600" algn="l" rtl="0" fontAlgn="base">
        <a:spcBef>
          <a:spcPct val="0"/>
        </a:spcBef>
        <a:spcAft>
          <a:spcPct val="0"/>
        </a:spcAft>
        <a:defRPr sz="3200">
          <a:solidFill>
            <a:srgbClr val="CC9915"/>
          </a:solidFill>
          <a:latin typeface="Arial Black" pitchFamily="34" charset="0"/>
          <a:ea typeface="ＭＳ Ｐゴシック" pitchFamily="34" charset="-128"/>
          <a:cs typeface="Arial" charset="0"/>
        </a:defRPr>
      </a:lvl8pPr>
      <a:lvl9pPr marL="1828800" algn="l" rtl="0" fontAlgn="base">
        <a:spcBef>
          <a:spcPct val="0"/>
        </a:spcBef>
        <a:spcAft>
          <a:spcPct val="0"/>
        </a:spcAft>
        <a:defRPr sz="3200">
          <a:solidFill>
            <a:srgbClr val="CC9915"/>
          </a:solidFill>
          <a:latin typeface="Arial Black" pitchFamily="34" charset="0"/>
          <a:ea typeface="ＭＳ Ｐゴシック" pitchFamily="34" charset="-128"/>
          <a:cs typeface="Arial" charset="0"/>
        </a:defRPr>
      </a:lvl9pPr>
    </p:titleStyle>
    <p:bodyStyle>
      <a:lvl1pPr marL="342900" indent="-342900" algn="l" rtl="0" eaLnBrk="0" fontAlgn="base" hangingPunct="0">
        <a:spcBef>
          <a:spcPct val="20000"/>
        </a:spcBef>
        <a:spcAft>
          <a:spcPct val="0"/>
        </a:spcAft>
        <a:defRPr lang="en-US" sz="2400" b="1" i="1" dirty="0">
          <a:solidFill>
            <a:schemeClr val="tx1"/>
          </a:solidFill>
          <a:latin typeface="+mn-lt"/>
          <a:ea typeface="MS PGothic" pitchFamily="34" charset="-128"/>
          <a:cs typeface="+mj-cs"/>
        </a:defRPr>
      </a:lvl1pPr>
      <a:lvl2pPr marL="742950" indent="-285750" algn="l" rtl="0" eaLnBrk="0" fontAlgn="base" hangingPunct="0">
        <a:spcBef>
          <a:spcPct val="20000"/>
        </a:spcBef>
        <a:spcAft>
          <a:spcPct val="0"/>
        </a:spcAft>
        <a:buChar char="–"/>
        <a:defRPr lang="en-US" sz="3200" b="1" kern="1200" dirty="0">
          <a:solidFill>
            <a:schemeClr val="bg1"/>
          </a:solidFill>
          <a:latin typeface="Arial Black" pitchFamily="34" charset="0"/>
          <a:ea typeface="MS PGothic" pitchFamily="34" charset="-128"/>
          <a:cs typeface="Arial" charset="0"/>
        </a:defRPr>
      </a:lvl2pPr>
      <a:lvl3pPr marL="1143000" indent="-228600" algn="l" rtl="0" eaLnBrk="0" fontAlgn="base" hangingPunct="0">
        <a:spcBef>
          <a:spcPct val="20000"/>
        </a:spcBef>
        <a:spcAft>
          <a:spcPct val="0"/>
        </a:spcAft>
        <a:buChar char="•"/>
        <a:defRPr lang="en-US" sz="3200" b="1" kern="1200" dirty="0">
          <a:solidFill>
            <a:schemeClr val="bg1"/>
          </a:solidFill>
          <a:latin typeface="Arial Black" pitchFamily="34" charset="0"/>
          <a:ea typeface="MS PGothic" pitchFamily="34" charset="-128"/>
          <a:cs typeface="Arial" charset="0"/>
        </a:defRPr>
      </a:lvl3pPr>
      <a:lvl4pPr marL="1600200" indent="-228600" algn="l" rtl="0" eaLnBrk="0" fontAlgn="base" hangingPunct="0">
        <a:spcBef>
          <a:spcPct val="20000"/>
        </a:spcBef>
        <a:spcAft>
          <a:spcPct val="0"/>
        </a:spcAft>
        <a:buChar char="–"/>
        <a:defRPr lang="en-US" sz="3200" b="1" kern="1200" dirty="0">
          <a:solidFill>
            <a:schemeClr val="bg1"/>
          </a:solidFill>
          <a:latin typeface="Arial Black" pitchFamily="34" charset="0"/>
          <a:ea typeface="MS PGothic" pitchFamily="34" charset="-128"/>
          <a:cs typeface="Arial" charset="0"/>
        </a:defRPr>
      </a:lvl4pPr>
      <a:lvl5pPr marL="2057400" indent="-228600" algn="l" rtl="0" eaLnBrk="0" fontAlgn="base" hangingPunct="0">
        <a:spcBef>
          <a:spcPct val="20000"/>
        </a:spcBef>
        <a:spcAft>
          <a:spcPct val="0"/>
        </a:spcAft>
        <a:buChar char="»"/>
        <a:defRPr lang="en-CA" sz="3200" b="1" kern="1200" dirty="0">
          <a:solidFill>
            <a:schemeClr val="bg1"/>
          </a:solidFill>
          <a:latin typeface="Arial Black" pitchFamily="34" charset="0"/>
          <a:ea typeface="MS PGothic" pitchFamily="34" charset="-128"/>
          <a:cs typeface="Arial" charset="0"/>
        </a:defRPr>
      </a:lvl5pPr>
      <a:lvl6pPr marL="2514600" indent="-228600" algn="l" rtl="0" fontAlgn="base">
        <a:spcBef>
          <a:spcPct val="20000"/>
        </a:spcBef>
        <a:spcAft>
          <a:spcPct val="0"/>
        </a:spcAft>
        <a:buChar char="»"/>
        <a:defRPr sz="1200" b="1">
          <a:solidFill>
            <a:schemeClr val="tx1"/>
          </a:solidFill>
          <a:latin typeface="+mn-lt"/>
          <a:ea typeface="+mn-ea"/>
          <a:cs typeface="+mn-cs"/>
        </a:defRPr>
      </a:lvl6pPr>
      <a:lvl7pPr marL="2971800" indent="-228600" algn="l" rtl="0" fontAlgn="base">
        <a:spcBef>
          <a:spcPct val="20000"/>
        </a:spcBef>
        <a:spcAft>
          <a:spcPct val="0"/>
        </a:spcAft>
        <a:buChar char="»"/>
        <a:defRPr sz="1200" b="1">
          <a:solidFill>
            <a:schemeClr val="tx1"/>
          </a:solidFill>
          <a:latin typeface="+mn-lt"/>
          <a:ea typeface="+mn-ea"/>
          <a:cs typeface="+mn-cs"/>
        </a:defRPr>
      </a:lvl7pPr>
      <a:lvl8pPr marL="3429000" indent="-228600" algn="l" rtl="0" fontAlgn="base">
        <a:spcBef>
          <a:spcPct val="20000"/>
        </a:spcBef>
        <a:spcAft>
          <a:spcPct val="0"/>
        </a:spcAft>
        <a:buChar char="»"/>
        <a:defRPr sz="1200" b="1">
          <a:solidFill>
            <a:schemeClr val="tx1"/>
          </a:solidFill>
          <a:latin typeface="+mn-lt"/>
          <a:ea typeface="+mn-ea"/>
          <a:cs typeface="+mn-cs"/>
        </a:defRPr>
      </a:lvl8pPr>
      <a:lvl9pPr marL="3886200" indent="-228600" algn="l" rtl="0" fontAlgn="base">
        <a:spcBef>
          <a:spcPct val="20000"/>
        </a:spcBef>
        <a:spcAft>
          <a:spcPct val="0"/>
        </a:spcAft>
        <a:buChar char="»"/>
        <a:defRPr sz="1200" b="1">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179388" y="836613"/>
            <a:ext cx="8785225" cy="6477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CA"/>
          </a:p>
        </p:txBody>
      </p:sp>
      <p:sp>
        <p:nvSpPr>
          <p:cNvPr id="2051" name="Text Placeholder 2"/>
          <p:cNvSpPr>
            <a:spLocks noGrp="1"/>
          </p:cNvSpPr>
          <p:nvPr>
            <p:ph type="body" idx="1"/>
          </p:nvPr>
        </p:nvSpPr>
        <p:spPr bwMode="auto">
          <a:xfrm>
            <a:off x="179388" y="1628775"/>
            <a:ext cx="8785225" cy="49688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grpSp>
        <p:nvGrpSpPr>
          <p:cNvPr id="2052" name="Group 8"/>
          <p:cNvGrpSpPr>
            <a:grpSpLocks/>
          </p:cNvGrpSpPr>
          <p:nvPr userDrawn="1"/>
        </p:nvGrpSpPr>
        <p:grpSpPr bwMode="auto">
          <a:xfrm>
            <a:off x="-4763" y="457200"/>
            <a:ext cx="9148763" cy="227013"/>
            <a:chOff x="-4057" y="6642629"/>
            <a:chExt cx="9148057" cy="227177"/>
          </a:xfrm>
        </p:grpSpPr>
        <p:pic>
          <p:nvPicPr>
            <p:cNvPr id="2056" name="Picture 9"/>
            <p:cNvPicPr>
              <a:picLocks noChangeAspect="1"/>
            </p:cNvPicPr>
            <p:nvPr/>
          </p:nvPicPr>
          <p:blipFill>
            <a:blip r:embed="rId18"/>
            <a:srcRect/>
            <a:stretch>
              <a:fillRect/>
            </a:stretch>
          </p:blipFill>
          <p:spPr bwMode="auto">
            <a:xfrm>
              <a:off x="6098400" y="6642630"/>
              <a:ext cx="3045600" cy="227176"/>
            </a:xfrm>
            <a:prstGeom prst="rect">
              <a:avLst/>
            </a:prstGeom>
            <a:noFill/>
            <a:ln w="9525">
              <a:noFill/>
              <a:miter lim="800000"/>
              <a:headEnd/>
              <a:tailEnd/>
            </a:ln>
          </p:spPr>
        </p:pic>
        <p:pic>
          <p:nvPicPr>
            <p:cNvPr id="2057" name="Picture 10"/>
            <p:cNvPicPr>
              <a:picLocks noChangeAspect="1"/>
            </p:cNvPicPr>
            <p:nvPr/>
          </p:nvPicPr>
          <p:blipFill>
            <a:blip r:embed="rId19"/>
            <a:srcRect/>
            <a:stretch>
              <a:fillRect/>
            </a:stretch>
          </p:blipFill>
          <p:spPr bwMode="auto">
            <a:xfrm>
              <a:off x="-4057" y="6642629"/>
              <a:ext cx="3045600" cy="227177"/>
            </a:xfrm>
            <a:prstGeom prst="rect">
              <a:avLst/>
            </a:prstGeom>
            <a:noFill/>
            <a:ln w="9525">
              <a:noFill/>
              <a:miter lim="800000"/>
              <a:headEnd/>
              <a:tailEnd/>
            </a:ln>
          </p:spPr>
        </p:pic>
        <p:pic>
          <p:nvPicPr>
            <p:cNvPr id="2058" name="Picture 12"/>
            <p:cNvPicPr>
              <a:picLocks noChangeAspect="1"/>
            </p:cNvPicPr>
            <p:nvPr/>
          </p:nvPicPr>
          <p:blipFill>
            <a:blip r:embed="rId20"/>
            <a:srcRect/>
            <a:stretch>
              <a:fillRect/>
            </a:stretch>
          </p:blipFill>
          <p:spPr bwMode="auto">
            <a:xfrm>
              <a:off x="3041542" y="6644868"/>
              <a:ext cx="3056857" cy="224937"/>
            </a:xfrm>
            <a:prstGeom prst="rect">
              <a:avLst/>
            </a:prstGeom>
            <a:noFill/>
            <a:ln w="9525">
              <a:noFill/>
              <a:miter lim="800000"/>
              <a:headEnd/>
              <a:tailEnd/>
            </a:ln>
          </p:spPr>
        </p:pic>
      </p:grpSp>
      <p:pic>
        <p:nvPicPr>
          <p:cNvPr id="2053" name="Picture 11" descr="http://www.ccs.ca/images/CCS_Graphics_and_Standards/1line_tagEng185k.jpg"/>
          <p:cNvPicPr>
            <a:picLocks noChangeAspect="1" noChangeArrowheads="1"/>
          </p:cNvPicPr>
          <p:nvPr userDrawn="1"/>
        </p:nvPicPr>
        <p:blipFill>
          <a:blip r:embed="rId21"/>
          <a:srcRect/>
          <a:stretch>
            <a:fillRect/>
          </a:stretch>
        </p:blipFill>
        <p:spPr bwMode="auto">
          <a:xfrm>
            <a:off x="3371850" y="58738"/>
            <a:ext cx="2400300" cy="331787"/>
          </a:xfrm>
          <a:prstGeom prst="rect">
            <a:avLst/>
          </a:prstGeom>
          <a:noFill/>
          <a:ln w="9525">
            <a:noFill/>
            <a:miter lim="800000"/>
            <a:headEnd/>
            <a:tailEnd/>
          </a:ln>
        </p:spPr>
      </p:pic>
      <p:sp>
        <p:nvSpPr>
          <p:cNvPr id="11" name="Footer Placeholder 7"/>
          <p:cNvSpPr txBox="1">
            <a:spLocks/>
          </p:cNvSpPr>
          <p:nvPr userDrawn="1"/>
        </p:nvSpPr>
        <p:spPr bwMode="auto">
          <a:xfrm>
            <a:off x="1620838" y="6570663"/>
            <a:ext cx="5902325"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algn="ctr" eaLnBrk="1" hangingPunct="1"/>
            <a:r>
              <a:rPr lang="en-CA" sz="1200" b="1">
                <a:solidFill>
                  <a:srgbClr val="404040"/>
                </a:solidFill>
                <a:latin typeface="Calibri" pitchFamily="4" charset="0"/>
              </a:rPr>
              <a:t>Copyright © 2016, Canadian Cardiovascular Society</a:t>
            </a:r>
          </a:p>
          <a:p>
            <a:pPr algn="ctr" eaLnBrk="1" hangingPunct="1"/>
            <a:endParaRPr lang="en-CA" sz="1200" b="1">
              <a:solidFill>
                <a:srgbClr val="404040"/>
              </a:solidFill>
              <a:latin typeface="Calibri" pitchFamily="4" charset="0"/>
            </a:endParaRPr>
          </a:p>
        </p:txBody>
      </p:sp>
      <p:sp>
        <p:nvSpPr>
          <p:cNvPr id="12" name="Text Placeholder 12"/>
          <p:cNvSpPr txBox="1">
            <a:spLocks/>
          </p:cNvSpPr>
          <p:nvPr userDrawn="1"/>
        </p:nvSpPr>
        <p:spPr bwMode="auto">
          <a:xfrm>
            <a:off x="503238" y="6324600"/>
            <a:ext cx="8137525"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prstTxWarp prst="textNoShape">
              <a:avLst/>
            </a:prstTxWarp>
          </a:bodyPr>
          <a:lstStyle/>
          <a:p>
            <a:pPr algn="ctr" eaLnBrk="1" hangingPunct="1">
              <a:spcBef>
                <a:spcPts val="1800"/>
              </a:spcBef>
            </a:pPr>
            <a:r>
              <a:rPr lang="en-CA" sz="1000">
                <a:solidFill>
                  <a:srgbClr val="404040"/>
                </a:solidFill>
                <a:latin typeface="Calibri" pitchFamily="4" charset="0"/>
              </a:rPr>
              <a:t>DOI: http://dx.doi.org/10.1016/j.cjca.2016.07.591</a:t>
            </a:r>
            <a:endParaRPr lang="en-US" sz="1000">
              <a:solidFill>
                <a:srgbClr val="404040"/>
              </a:solidFill>
              <a:latin typeface="Calibri" pitchFamily="4" charset="0"/>
            </a:endParaRPr>
          </a:p>
        </p:txBody>
      </p:sp>
    </p:spTree>
  </p:cSld>
  <p:clrMap bg1="lt1" tx1="dk1" bg2="lt2" tx2="dk2" accent1="accent1" accent2="accent2" accent3="accent3" accent4="accent4" accent5="accent5" accent6="accent6" hlink="hlink" folHlink="folHlink"/>
  <p:sldLayoutIdLst>
    <p:sldLayoutId id="2147484370" r:id="rId1"/>
    <p:sldLayoutId id="2147484384" r:id="rId2"/>
    <p:sldLayoutId id="2147484385" r:id="rId3"/>
    <p:sldLayoutId id="2147484371" r:id="rId4"/>
    <p:sldLayoutId id="2147484372" r:id="rId5"/>
    <p:sldLayoutId id="2147484373" r:id="rId6"/>
    <p:sldLayoutId id="2147484387" r:id="rId7"/>
    <p:sldLayoutId id="2147484374" r:id="rId8"/>
    <p:sldLayoutId id="2147484375" r:id="rId9"/>
    <p:sldLayoutId id="2147484376" r:id="rId10"/>
    <p:sldLayoutId id="2147484377" r:id="rId11"/>
    <p:sldLayoutId id="2147484378" r:id="rId12"/>
    <p:sldLayoutId id="2147484379" r:id="rId13"/>
    <p:sldLayoutId id="2147484380" r:id="rId14"/>
    <p:sldLayoutId id="2147484381" r:id="rId15"/>
    <p:sldLayoutId id="2147484382" r:id="rId16"/>
  </p:sldLayoutIdLst>
  <p:txStyles>
    <p:titleStyle>
      <a:lvl1pPr algn="ctr" rtl="0" eaLnBrk="0" fontAlgn="base" hangingPunct="0">
        <a:spcBef>
          <a:spcPct val="0"/>
        </a:spcBef>
        <a:spcAft>
          <a:spcPct val="0"/>
        </a:spcAft>
        <a:defRPr sz="3200">
          <a:solidFill>
            <a:schemeClr val="tx1"/>
          </a:solidFill>
          <a:latin typeface="+mj-lt"/>
          <a:ea typeface="MS PGothic" pitchFamily="34" charset="-128"/>
          <a:cs typeface="+mj-cs"/>
        </a:defRPr>
      </a:lvl1pPr>
      <a:lvl2pPr algn="ctr" rtl="0" eaLnBrk="0" fontAlgn="base" hangingPunct="0">
        <a:spcBef>
          <a:spcPct val="0"/>
        </a:spcBef>
        <a:spcAft>
          <a:spcPct val="0"/>
        </a:spcAft>
        <a:defRPr sz="3200">
          <a:solidFill>
            <a:schemeClr val="tx1"/>
          </a:solidFill>
          <a:latin typeface="Arial Black" pitchFamily="34" charset="0"/>
          <a:ea typeface="MS PGothic" pitchFamily="34" charset="-128"/>
          <a:cs typeface="Arial" charset="0"/>
        </a:defRPr>
      </a:lvl2pPr>
      <a:lvl3pPr algn="ctr" rtl="0" eaLnBrk="0" fontAlgn="base" hangingPunct="0">
        <a:spcBef>
          <a:spcPct val="0"/>
        </a:spcBef>
        <a:spcAft>
          <a:spcPct val="0"/>
        </a:spcAft>
        <a:defRPr sz="3200">
          <a:solidFill>
            <a:schemeClr val="tx1"/>
          </a:solidFill>
          <a:latin typeface="Arial Black" pitchFamily="34" charset="0"/>
          <a:ea typeface="MS PGothic" pitchFamily="34" charset="-128"/>
          <a:cs typeface="Arial" charset="0"/>
        </a:defRPr>
      </a:lvl3pPr>
      <a:lvl4pPr algn="ctr" rtl="0" eaLnBrk="0" fontAlgn="base" hangingPunct="0">
        <a:spcBef>
          <a:spcPct val="0"/>
        </a:spcBef>
        <a:spcAft>
          <a:spcPct val="0"/>
        </a:spcAft>
        <a:defRPr sz="3200">
          <a:solidFill>
            <a:schemeClr val="tx1"/>
          </a:solidFill>
          <a:latin typeface="Arial Black" pitchFamily="34" charset="0"/>
          <a:ea typeface="MS PGothic" pitchFamily="34" charset="-128"/>
          <a:cs typeface="Arial" charset="0"/>
        </a:defRPr>
      </a:lvl4pPr>
      <a:lvl5pPr algn="ctr" rtl="0" eaLnBrk="0" fontAlgn="base" hangingPunct="0">
        <a:spcBef>
          <a:spcPct val="0"/>
        </a:spcBef>
        <a:spcAft>
          <a:spcPct val="0"/>
        </a:spcAft>
        <a:defRPr sz="3200">
          <a:solidFill>
            <a:schemeClr val="tx1"/>
          </a:solidFill>
          <a:latin typeface="Arial Black" pitchFamily="34" charset="0"/>
          <a:ea typeface="MS PGothic" pitchFamily="34" charset="-128"/>
          <a:cs typeface="Arial" charset="0"/>
        </a:defRPr>
      </a:lvl5pPr>
      <a:lvl6pPr marL="457200" algn="l" rtl="0" fontAlgn="base">
        <a:spcBef>
          <a:spcPct val="0"/>
        </a:spcBef>
        <a:spcAft>
          <a:spcPct val="0"/>
        </a:spcAft>
        <a:defRPr sz="3200">
          <a:solidFill>
            <a:srgbClr val="CC9915"/>
          </a:solidFill>
          <a:latin typeface="Arial Black" pitchFamily="34" charset="0"/>
          <a:ea typeface="ＭＳ Ｐゴシック" pitchFamily="34" charset="-128"/>
          <a:cs typeface="Arial" charset="0"/>
        </a:defRPr>
      </a:lvl6pPr>
      <a:lvl7pPr marL="914400" algn="l" rtl="0" fontAlgn="base">
        <a:spcBef>
          <a:spcPct val="0"/>
        </a:spcBef>
        <a:spcAft>
          <a:spcPct val="0"/>
        </a:spcAft>
        <a:defRPr sz="3200">
          <a:solidFill>
            <a:srgbClr val="CC9915"/>
          </a:solidFill>
          <a:latin typeface="Arial Black" pitchFamily="34" charset="0"/>
          <a:ea typeface="ＭＳ Ｐゴシック" pitchFamily="34" charset="-128"/>
          <a:cs typeface="Arial" charset="0"/>
        </a:defRPr>
      </a:lvl7pPr>
      <a:lvl8pPr marL="1371600" algn="l" rtl="0" fontAlgn="base">
        <a:spcBef>
          <a:spcPct val="0"/>
        </a:spcBef>
        <a:spcAft>
          <a:spcPct val="0"/>
        </a:spcAft>
        <a:defRPr sz="3200">
          <a:solidFill>
            <a:srgbClr val="CC9915"/>
          </a:solidFill>
          <a:latin typeface="Arial Black" pitchFamily="34" charset="0"/>
          <a:ea typeface="ＭＳ Ｐゴシック" pitchFamily="34" charset="-128"/>
          <a:cs typeface="Arial" charset="0"/>
        </a:defRPr>
      </a:lvl8pPr>
      <a:lvl9pPr marL="1828800" algn="l" rtl="0" fontAlgn="base">
        <a:spcBef>
          <a:spcPct val="0"/>
        </a:spcBef>
        <a:spcAft>
          <a:spcPct val="0"/>
        </a:spcAft>
        <a:defRPr sz="3200">
          <a:solidFill>
            <a:srgbClr val="CC9915"/>
          </a:solidFill>
          <a:latin typeface="Arial Black" pitchFamily="34" charset="0"/>
          <a:ea typeface="ＭＳ Ｐゴシック" pitchFamily="34" charset="-128"/>
          <a:cs typeface="Arial"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000" b="1">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Char char="•"/>
        <a:defRPr sz="2400" b="1">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Char char="–"/>
        <a:defRPr sz="1400" b="1">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Char char="»"/>
        <a:defRPr sz="1200" b="1">
          <a:solidFill>
            <a:schemeClr val="tx1"/>
          </a:solidFill>
          <a:latin typeface="+mn-lt"/>
          <a:ea typeface="MS PGothic" pitchFamily="34" charset="-128"/>
          <a:cs typeface="+mn-cs"/>
        </a:defRPr>
      </a:lvl5pPr>
      <a:lvl6pPr marL="2514600" indent="-228600" algn="l" rtl="0" fontAlgn="base">
        <a:spcBef>
          <a:spcPct val="20000"/>
        </a:spcBef>
        <a:spcAft>
          <a:spcPct val="0"/>
        </a:spcAft>
        <a:buChar char="»"/>
        <a:defRPr sz="1200" b="1">
          <a:solidFill>
            <a:schemeClr val="tx1"/>
          </a:solidFill>
          <a:latin typeface="+mn-lt"/>
          <a:ea typeface="+mn-ea"/>
          <a:cs typeface="+mn-cs"/>
        </a:defRPr>
      </a:lvl6pPr>
      <a:lvl7pPr marL="2971800" indent="-228600" algn="l" rtl="0" fontAlgn="base">
        <a:spcBef>
          <a:spcPct val="20000"/>
        </a:spcBef>
        <a:spcAft>
          <a:spcPct val="0"/>
        </a:spcAft>
        <a:buChar char="»"/>
        <a:defRPr sz="1200" b="1">
          <a:solidFill>
            <a:schemeClr val="tx1"/>
          </a:solidFill>
          <a:latin typeface="+mn-lt"/>
          <a:ea typeface="+mn-ea"/>
          <a:cs typeface="+mn-cs"/>
        </a:defRPr>
      </a:lvl7pPr>
      <a:lvl8pPr marL="3429000" indent="-228600" algn="l" rtl="0" fontAlgn="base">
        <a:spcBef>
          <a:spcPct val="20000"/>
        </a:spcBef>
        <a:spcAft>
          <a:spcPct val="0"/>
        </a:spcAft>
        <a:buChar char="»"/>
        <a:defRPr sz="1200" b="1">
          <a:solidFill>
            <a:schemeClr val="tx1"/>
          </a:solidFill>
          <a:latin typeface="+mn-lt"/>
          <a:ea typeface="+mn-ea"/>
          <a:cs typeface="+mn-cs"/>
        </a:defRPr>
      </a:lvl8pPr>
      <a:lvl9pPr marL="3886200" indent="-228600" algn="l" rtl="0" fontAlgn="base">
        <a:spcBef>
          <a:spcPct val="20000"/>
        </a:spcBef>
        <a:spcAft>
          <a:spcPct val="0"/>
        </a:spcAft>
        <a:buChar char="»"/>
        <a:defRPr sz="1200" b="1">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hyperlink" Target="http://www.onlinecjc.com/"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1.pn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9.emf"/><Relationship Id="rId3" Type="http://schemas.openxmlformats.org/officeDocument/2006/relationships/image" Target="../media/image50.emf"/></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1.emf"/><Relationship Id="rId3" Type="http://schemas.openxmlformats.org/officeDocument/2006/relationships/image" Target="../media/image50.emf"/></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2.emf"/><Relationship Id="rId3" Type="http://schemas.openxmlformats.org/officeDocument/2006/relationships/image" Target="../media/image50.emf"/></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3.emf"/><Relationship Id="rId3" Type="http://schemas.openxmlformats.org/officeDocument/2006/relationships/image" Target="../media/image54.emf"/></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4.emf"/></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5.emf"/><Relationship Id="rId3" Type="http://schemas.openxmlformats.org/officeDocument/2006/relationships/image" Target="../media/image54.emf"/></Relationships>
</file>

<file path=ppt/slides/_rels/slide107.xml.rels><?xml version="1.0" encoding="UTF-8" standalone="yes"?>
<Relationships xmlns="http://schemas.openxmlformats.org/package/2006/relationships"><Relationship Id="rId3" Type="http://schemas.openxmlformats.org/officeDocument/2006/relationships/image" Target="../media/image57.emf"/><Relationship Id="rId4" Type="http://schemas.openxmlformats.org/officeDocument/2006/relationships/image" Target="../media/image54.emf"/><Relationship Id="rId1" Type="http://schemas.openxmlformats.org/officeDocument/2006/relationships/slideLayout" Target="../slideLayouts/slideLayout4.xml"/><Relationship Id="rId2" Type="http://schemas.openxmlformats.org/officeDocument/2006/relationships/image" Target="../media/image56.emf"/></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8.emf"/></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9.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1.xml.rels><?xml version="1.0" encoding="UTF-8" standalone="yes"?>
<Relationships xmlns="http://schemas.openxmlformats.org/package/2006/relationships"><Relationship Id="rId3" Type="http://schemas.openxmlformats.org/officeDocument/2006/relationships/image" Target="../media/image61.png"/><Relationship Id="rId4" Type="http://schemas.openxmlformats.org/officeDocument/2006/relationships/image" Target="../media/image62.png"/><Relationship Id="rId1" Type="http://schemas.openxmlformats.org/officeDocument/2006/relationships/slideLayout" Target="../slideLayouts/slideLayout4.xml"/><Relationship Id="rId2" Type="http://schemas.openxmlformats.org/officeDocument/2006/relationships/image" Target="../media/image60.jpeg"/></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3.emf"/></Relationships>
</file>

<file path=ppt/slides/_rels/slide113.xml.rels><?xml version="1.0" encoding="UTF-8" standalone="yes"?>
<Relationships xmlns="http://schemas.openxmlformats.org/package/2006/relationships"><Relationship Id="rId1" Type="http://schemas.openxmlformats.org/officeDocument/2006/relationships/tags" Target="../tags/tag9.xml"/><Relationship Id="rId2" Type="http://schemas.openxmlformats.org/officeDocument/2006/relationships/slideLayout" Target="../slideLayouts/slideLayout6.xml"/><Relationship Id="rId3" Type="http://schemas.openxmlformats.org/officeDocument/2006/relationships/notesSlide" Target="../notesSlides/notesSlide29.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4.png"/></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2.png"/><Relationship Id="rId3" Type="http://schemas.openxmlformats.org/officeDocument/2006/relationships/image" Target="../media/image13.png"/></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5.png"/></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6.png"/></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7.png"/></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2.png"/><Relationship Id="rId3"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7.png"/><Relationship Id="rId6" Type="http://schemas.openxmlformats.org/officeDocument/2006/relationships/image" Target="../media/image18.png"/><Relationship Id="rId1" Type="http://schemas.openxmlformats.org/officeDocument/2006/relationships/slideLayout" Target="../slideLayouts/slideLayout5.xml"/><Relationship Id="rId2"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20.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tags" Target="../tags/tag2.xml"/><Relationship Id="rId2" Type="http://schemas.openxmlformats.org/officeDocument/2006/relationships/slideLayout" Target="../slideLayouts/slideLayout1.xml"/><Relationship Id="rId3"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3.w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5.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9.png"/><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5.pn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4.xml"/><Relationship Id="rId4" Type="http://schemas.openxmlformats.org/officeDocument/2006/relationships/notesSlide" Target="../notesSlides/notesSlide9.xml"/><Relationship Id="rId5" Type="http://schemas.openxmlformats.org/officeDocument/2006/relationships/image" Target="../media/image26.png"/><Relationship Id="rId1" Type="http://schemas.microsoft.com/office/2007/relationships/media" Target="%255CUsers%255Cjasonandrade%255CDesktop%255Cwoest%252520-%252520death%252520MI.tiff" TargetMode="External"/><Relationship Id="rId2" Type="http://schemas.openxmlformats.org/officeDocument/2006/relationships/video" Target="%255CUsers%255Cjasonandrade%255CDesktop%255Cwoest%252520-%252520death%252520MI.tiff"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8.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9.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9.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0.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31.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3.wm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4.png"/></Relationships>
</file>

<file path=ppt/slides/_rels/slide46.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4.png"/><Relationship Id="rId1" Type="http://schemas.openxmlformats.org/officeDocument/2006/relationships/slideLayout" Target="../slideLayouts/slideLayout5.xml"/><Relationship Id="rId2" Type="http://schemas.openxmlformats.org/officeDocument/2006/relationships/image" Target="../media/image32.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7.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5.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5.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1" Type="http://schemas.openxmlformats.org/officeDocument/2006/relationships/tags" Target="../tags/tag4.xml"/><Relationship Id="rId2" Type="http://schemas.openxmlformats.org/officeDocument/2006/relationships/slideLayout" Target="../slideLayouts/slideLayout6.xml"/><Relationship Id="rId3" Type="http://schemas.openxmlformats.org/officeDocument/2006/relationships/notesSlide" Target="../notesSlides/notesSlide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36.jpe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37.jpe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10.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8.png"/></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18.xml"/><Relationship Id="rId4" Type="http://schemas.openxmlformats.org/officeDocument/2006/relationships/image" Target="../media/image39.png"/><Relationship Id="rId5" Type="http://schemas.openxmlformats.org/officeDocument/2006/relationships/image" Target="../media/image40.png"/><Relationship Id="rId1" Type="http://schemas.openxmlformats.org/officeDocument/2006/relationships/tags" Target="../tags/tag5.xml"/><Relationship Id="rId2" Type="http://schemas.openxmlformats.org/officeDocument/2006/relationships/slideLayout" Target="../slideLayouts/slideLayout10.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41.png"/></Relationships>
</file>

<file path=ppt/slides/_rels/slide69.xml.rels><?xml version="1.0" encoding="UTF-8" standalone="yes"?>
<Relationships xmlns="http://schemas.openxmlformats.org/package/2006/relationships"><Relationship Id="rId1" Type="http://schemas.openxmlformats.org/officeDocument/2006/relationships/tags" Target="../tags/tag6.xml"/><Relationship Id="rId2" Type="http://schemas.openxmlformats.org/officeDocument/2006/relationships/slideLayout" Target="../slideLayouts/slideLayout10.xml"/><Relationship Id="rId3" Type="http://schemas.openxmlformats.org/officeDocument/2006/relationships/notesSlide" Target="../notesSlides/notesSlide1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70.xml.rels><?xml version="1.0" encoding="UTF-8" standalone="yes"?>
<Relationships xmlns="http://schemas.openxmlformats.org/package/2006/relationships"><Relationship Id="rId1" Type="http://schemas.openxmlformats.org/officeDocument/2006/relationships/tags" Target="../tags/tag7.xml"/><Relationship Id="rId2" Type="http://schemas.openxmlformats.org/officeDocument/2006/relationships/slideLayout" Target="../slideLayouts/slideLayout6.xml"/><Relationship Id="rId3" Type="http://schemas.openxmlformats.org/officeDocument/2006/relationships/notesSlide" Target="../notesSlides/notesSlide20.xml"/></Relationships>
</file>

<file path=ppt/slides/_rels/slide71.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4.xml"/><Relationship Id="rId2" Type="http://schemas.openxmlformats.org/officeDocument/2006/relationships/diagramData" Target="../diagrams/data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 Id="rId3" Type="http://schemas.openxmlformats.org/officeDocument/2006/relationships/image" Target="../media/image42.jpe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5.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tags" Target="../tags/tag3.xml"/><Relationship Id="rId2" Type="http://schemas.openxmlformats.org/officeDocument/2006/relationships/slideLayout" Target="../slideLayouts/slideLayout6.xml"/><Relationship Id="rId3"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4.xml"/><Relationship Id="rId2" Type="http://schemas.openxmlformats.org/officeDocument/2006/relationships/diagramData" Target="../diagrams/data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26.xml"/><Relationship Id="rId4" Type="http://schemas.openxmlformats.org/officeDocument/2006/relationships/oleObject" Target="../embeddings/Feuille_de_calcul_Microsoft_Excel_97_-_20041.xls"/><Relationship Id="rId5" Type="http://schemas.openxmlformats.org/officeDocument/2006/relationships/image" Target="../media/image43.png"/><Relationship Id="rId6" Type="http://schemas.openxmlformats.org/officeDocument/2006/relationships/oleObject" Target="../embeddings/Feuille_de_calcul_Microsoft_Excel_97_-_20042.xls"/><Relationship Id="rId7" Type="http://schemas.openxmlformats.org/officeDocument/2006/relationships/image" Target="../media/image44.png"/><Relationship Id="rId1" Type="http://schemas.openxmlformats.org/officeDocument/2006/relationships/vmlDrawing" Target="../drawings/vmlDrawing1.vml"/><Relationship Id="rId2"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5.pn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6.pn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7.jpe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8.jpe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1.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6.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1" Type="http://schemas.openxmlformats.org/officeDocument/2006/relationships/slideLayout" Target="../slideLayouts/slideLayout4.xml"/><Relationship Id="rId2" Type="http://schemas.openxmlformats.org/officeDocument/2006/relationships/notesSlide" Target="../notesSlides/notesSlide2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8.xml.rels><?xml version="1.0" encoding="UTF-8" standalone="yes"?>
<Relationships xmlns="http://schemas.openxmlformats.org/package/2006/relationships"><Relationship Id="rId1" Type="http://schemas.openxmlformats.org/officeDocument/2006/relationships/tags" Target="../tags/tag8.xml"/><Relationship Id="rId2" Type="http://schemas.openxmlformats.org/officeDocument/2006/relationships/slideLayout" Target="../slideLayouts/slideLayout6.xml"/><Relationship Id="rId3" Type="http://schemas.openxmlformats.org/officeDocument/2006/relationships/notesSlide" Target="../notesSlides/notesSlide28.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7"/>
          <p:cNvSpPr txBox="1">
            <a:spLocks noChangeArrowheads="1"/>
          </p:cNvSpPr>
          <p:nvPr/>
        </p:nvSpPr>
        <p:spPr bwMode="auto">
          <a:xfrm>
            <a:off x="539750" y="811213"/>
            <a:ext cx="8064500" cy="5354637"/>
          </a:xfrm>
          <a:prstGeom prst="rect">
            <a:avLst/>
          </a:prstGeom>
          <a:solidFill>
            <a:schemeClr val="bg1"/>
          </a:solidFill>
          <a:ln w="9525">
            <a:noFill/>
            <a:miter lim="800000"/>
            <a:headEnd/>
            <a:tailEnd/>
          </a:ln>
        </p:spPr>
        <p:txBody>
          <a:bodyPr>
            <a:prstTxWarp prst="textNoShape">
              <a:avLst/>
            </a:prstTxWarp>
            <a:spAutoFit/>
          </a:bodyPr>
          <a:lstStyle/>
          <a:p>
            <a:pPr eaLnBrk="1" hangingPunct="1"/>
            <a:r>
              <a:rPr lang="en-US" b="1" dirty="0">
                <a:latin typeface="Calibri" pitchFamily="4" charset="0"/>
              </a:rPr>
              <a:t>Disclaimer</a:t>
            </a:r>
          </a:p>
          <a:p>
            <a:pPr eaLnBrk="1" hangingPunct="1"/>
            <a:endParaRPr lang="en-US" dirty="0">
              <a:latin typeface="Calibri" pitchFamily="4" charset="0"/>
            </a:endParaRPr>
          </a:p>
          <a:p>
            <a:pPr eaLnBrk="1" hangingPunct="1"/>
            <a:r>
              <a:rPr lang="en-US" dirty="0">
                <a:latin typeface="Calibri" pitchFamily="4" charset="0"/>
              </a:rPr>
              <a:t>The Canadian Cardiovascular Society (CCS) welcomes reuse of our educational slide deck for medical institution internal education or training (i.e. grand rounds, medical college/classroom education, etc.).  However, if the material is being used in an industry sponsored CME program, permission must be sought through our publisher Elsevier (</a:t>
            </a:r>
            <a:r>
              <a:rPr lang="en-US" u="sng" dirty="0">
                <a:latin typeface="Calibri" pitchFamily="4" charset="0"/>
                <a:hlinkClick r:id="rId3"/>
              </a:rPr>
              <a:t>www.onlinecjc.com</a:t>
            </a:r>
            <a:r>
              <a:rPr lang="en-US" dirty="0">
                <a:latin typeface="Calibri" pitchFamily="4" charset="0"/>
              </a:rPr>
              <a:t>). </a:t>
            </a:r>
          </a:p>
          <a:p>
            <a:pPr eaLnBrk="1" hangingPunct="1"/>
            <a:r>
              <a:rPr lang="en-US" dirty="0">
                <a:latin typeface="Calibri" pitchFamily="4" charset="0"/>
              </a:rPr>
              <a:t> </a:t>
            </a:r>
          </a:p>
          <a:p>
            <a:pPr eaLnBrk="1" hangingPunct="1"/>
            <a:r>
              <a:rPr lang="en-US" dirty="0">
                <a:latin typeface="Calibri" pitchFamily="4" charset="0"/>
              </a:rPr>
              <a:t>If your reuse request qualifies as medical institution internal education, you may reuse the material under the following conditions:</a:t>
            </a:r>
          </a:p>
          <a:p>
            <a:pPr eaLnBrk="1" hangingPunct="1"/>
            <a:endParaRPr lang="en-CA" dirty="0">
              <a:latin typeface="Calibri" pitchFamily="4" charset="0"/>
            </a:endParaRPr>
          </a:p>
          <a:p>
            <a:pPr lvl="1" eaLnBrk="1" hangingPunct="1">
              <a:buFont typeface="Arial" pitchFamily="4" charset="0"/>
              <a:buChar char="•"/>
            </a:pPr>
            <a:r>
              <a:rPr lang="en-CA" dirty="0">
                <a:latin typeface="Calibri" pitchFamily="4" charset="0"/>
              </a:rPr>
              <a:t> 	You must cite the Canadian Journal of Cardiology and the Canadian     	Cardiovascular Society as references.</a:t>
            </a:r>
            <a:endParaRPr lang="en-US" dirty="0">
              <a:latin typeface="Calibri" pitchFamily="4" charset="0"/>
            </a:endParaRPr>
          </a:p>
          <a:p>
            <a:pPr lvl="1" eaLnBrk="1" hangingPunct="1">
              <a:buFont typeface="Arial" pitchFamily="4" charset="0"/>
              <a:buChar char="•"/>
            </a:pPr>
            <a:r>
              <a:rPr lang="en-CA" dirty="0">
                <a:latin typeface="Calibri" pitchFamily="4" charset="0"/>
              </a:rPr>
              <a:t> 	You may not use any Canadian Cardiovascular Society logos or 	trademarks on any slides or anywhere in your presentation or 	publications.</a:t>
            </a:r>
            <a:endParaRPr lang="en-US" dirty="0">
              <a:latin typeface="Calibri" pitchFamily="4" charset="0"/>
            </a:endParaRPr>
          </a:p>
          <a:p>
            <a:pPr lvl="1" eaLnBrk="1" hangingPunct="1">
              <a:buFont typeface="Arial" pitchFamily="4" charset="0"/>
              <a:buChar char="•"/>
            </a:pPr>
            <a:r>
              <a:rPr lang="en-CA" dirty="0">
                <a:latin typeface="Calibri" pitchFamily="4" charset="0"/>
              </a:rPr>
              <a:t> 	Do not modify the slide content.</a:t>
            </a:r>
            <a:endParaRPr lang="en-US" dirty="0">
              <a:latin typeface="Calibri" pitchFamily="4" charset="0"/>
            </a:endParaRPr>
          </a:p>
          <a:p>
            <a:pPr lvl="1" eaLnBrk="1" hangingPunct="1">
              <a:buFont typeface="Arial" pitchFamily="4" charset="0"/>
              <a:buChar char="•"/>
            </a:pPr>
            <a:r>
              <a:rPr lang="en-CA" dirty="0">
                <a:latin typeface="Calibri" pitchFamily="4" charset="0"/>
              </a:rPr>
              <a:t> 	If repeating recommendations from the published guideline, do not 	modify the recommendation wording.</a:t>
            </a:r>
            <a:endParaRPr lang="en-US" dirty="0">
              <a:latin typeface="Calibri" pitchFamily="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3"/>
          <p:cNvSpPr txBox="1">
            <a:spLocks noChangeArrowheads="1"/>
          </p:cNvSpPr>
          <p:nvPr/>
        </p:nvSpPr>
        <p:spPr bwMode="auto">
          <a:xfrm>
            <a:off x="7092950" y="5661025"/>
            <a:ext cx="955675" cy="369888"/>
          </a:xfrm>
          <a:prstGeom prst="rect">
            <a:avLst/>
          </a:prstGeom>
          <a:noFill/>
          <a:ln w="9525">
            <a:noFill/>
            <a:miter lim="800000"/>
            <a:headEnd/>
            <a:tailEnd/>
          </a:ln>
        </p:spPr>
        <p:txBody>
          <a:bodyPr>
            <a:prstTxWarp prst="textNoShape">
              <a:avLst/>
            </a:prstTxWarp>
            <a:spAutoFit/>
          </a:bodyPr>
          <a:lstStyle/>
          <a:p>
            <a:pPr eaLnBrk="1" hangingPunct="1"/>
            <a:endParaRPr lang="en-US">
              <a:solidFill>
                <a:srgbClr val="000000"/>
              </a:solidFill>
              <a:cs typeface="Arial" pitchFamily="4" charset="0"/>
            </a:endParaRPr>
          </a:p>
        </p:txBody>
      </p:sp>
      <p:sp>
        <p:nvSpPr>
          <p:cNvPr id="20483" name="Text Box 4"/>
          <p:cNvSpPr txBox="1">
            <a:spLocks noChangeArrowheads="1"/>
          </p:cNvSpPr>
          <p:nvPr/>
        </p:nvSpPr>
        <p:spPr bwMode="auto">
          <a:xfrm>
            <a:off x="7885113" y="5949950"/>
            <a:ext cx="1009650" cy="369888"/>
          </a:xfrm>
          <a:prstGeom prst="rect">
            <a:avLst/>
          </a:prstGeom>
          <a:noFill/>
          <a:ln w="9525">
            <a:noFill/>
            <a:miter lim="800000"/>
            <a:headEnd/>
            <a:tailEnd/>
          </a:ln>
        </p:spPr>
        <p:txBody>
          <a:bodyPr>
            <a:prstTxWarp prst="textNoShape">
              <a:avLst/>
            </a:prstTxWarp>
            <a:spAutoFit/>
          </a:bodyPr>
          <a:lstStyle/>
          <a:p>
            <a:pPr eaLnBrk="1" hangingPunct="1"/>
            <a:r>
              <a:rPr lang="en-US">
                <a:solidFill>
                  <a:srgbClr val="000000"/>
                </a:solidFill>
                <a:cs typeface="Arial" pitchFamily="4" charset="0"/>
              </a:rPr>
              <a:t>             </a:t>
            </a:r>
          </a:p>
        </p:txBody>
      </p:sp>
      <p:sp>
        <p:nvSpPr>
          <p:cNvPr id="20484" name="Text Box 5"/>
          <p:cNvSpPr txBox="1">
            <a:spLocks noChangeArrowheads="1"/>
          </p:cNvSpPr>
          <p:nvPr/>
        </p:nvSpPr>
        <p:spPr bwMode="auto">
          <a:xfrm>
            <a:off x="7832725" y="6092825"/>
            <a:ext cx="184150" cy="584200"/>
          </a:xfrm>
          <a:prstGeom prst="rect">
            <a:avLst/>
          </a:prstGeom>
          <a:solidFill>
            <a:schemeClr val="bg1"/>
          </a:solidFill>
          <a:ln w="9525">
            <a:noFill/>
            <a:miter lim="800000"/>
            <a:headEnd/>
            <a:tailEnd/>
          </a:ln>
        </p:spPr>
        <p:txBody>
          <a:bodyPr wrap="none">
            <a:prstTxWarp prst="textNoShape">
              <a:avLst/>
            </a:prstTxWarp>
            <a:spAutoFit/>
          </a:bodyPr>
          <a:lstStyle/>
          <a:p>
            <a:pPr eaLnBrk="1" hangingPunct="1"/>
            <a:r>
              <a:rPr lang="en-US" sz="3200">
                <a:solidFill>
                  <a:srgbClr val="000000"/>
                </a:solidFill>
                <a:cs typeface="Arial" pitchFamily="4" charset="0"/>
              </a:rPr>
              <a:t>          </a:t>
            </a:r>
          </a:p>
        </p:txBody>
      </p:sp>
      <p:sp>
        <p:nvSpPr>
          <p:cNvPr id="61447" name="Rectangle 3"/>
          <p:cNvSpPr>
            <a:spLocks noChangeArrowheads="1"/>
          </p:cNvSpPr>
          <p:nvPr/>
        </p:nvSpPr>
        <p:spPr bwMode="auto">
          <a:xfrm>
            <a:off x="3036888" y="1651000"/>
            <a:ext cx="6107112" cy="4537075"/>
          </a:xfrm>
          <a:prstGeom prst="rect">
            <a:avLst/>
          </a:prstGeom>
          <a:noFill/>
          <a:ln>
            <a:noFill/>
          </a:ln>
          <a:extLst/>
        </p:spPr>
        <p:txBody>
          <a:bodyPr>
            <a:prstTxWarp prst="textNoShape">
              <a:avLst/>
            </a:prstTxWarp>
          </a:bodyPr>
          <a:lstStyle/>
          <a:p>
            <a:pPr marL="319088" indent="-319088" eaLnBrk="1" hangingPunct="1">
              <a:spcBef>
                <a:spcPts val="700"/>
              </a:spcBef>
              <a:buClr>
                <a:srgbClr val="B0CCB0"/>
              </a:buClr>
              <a:buSzPct val="60000"/>
              <a:buFont typeface="Wingdings" pitchFamily="4" charset="2"/>
              <a:buChar char=""/>
            </a:pPr>
            <a:r>
              <a:rPr lang="en-US" sz="2400">
                <a:solidFill>
                  <a:srgbClr val="000000"/>
                </a:solidFill>
              </a:rPr>
              <a:t>Stable angina CCS II</a:t>
            </a:r>
          </a:p>
          <a:p>
            <a:pPr marL="319088" indent="-319088" eaLnBrk="1" hangingPunct="1">
              <a:spcBef>
                <a:spcPts val="700"/>
              </a:spcBef>
              <a:buClr>
                <a:srgbClr val="B0CCB0"/>
              </a:buClr>
              <a:buSzPct val="60000"/>
            </a:pPr>
            <a:r>
              <a:rPr lang="en-US" sz="2400">
                <a:solidFill>
                  <a:srgbClr val="000000"/>
                </a:solidFill>
              </a:rPr>
              <a:t>    DM controlled on diet, hypertension </a:t>
            </a:r>
          </a:p>
          <a:p>
            <a:pPr marL="319088" indent="-319088" eaLnBrk="1" hangingPunct="1">
              <a:spcBef>
                <a:spcPts val="700"/>
              </a:spcBef>
              <a:buClr>
                <a:srgbClr val="B0CCB0"/>
              </a:buClr>
              <a:buSzPct val="60000"/>
            </a:pPr>
            <a:r>
              <a:rPr lang="en-US" sz="2400">
                <a:solidFill>
                  <a:srgbClr val="000000"/>
                </a:solidFill>
              </a:rPr>
              <a:t>    (metoprolol 100 mg bid mg and HCT 25</a:t>
            </a:r>
          </a:p>
          <a:p>
            <a:pPr marL="319088" indent="-319088" eaLnBrk="1" hangingPunct="1">
              <a:spcBef>
                <a:spcPts val="700"/>
              </a:spcBef>
              <a:buClr>
                <a:srgbClr val="B0CCB0"/>
              </a:buClr>
              <a:buSzPct val="60000"/>
            </a:pPr>
            <a:r>
              <a:rPr lang="en-US" sz="2400">
                <a:solidFill>
                  <a:srgbClr val="000000"/>
                </a:solidFill>
              </a:rPr>
              <a:t>    mg qam). ASA 81 mg/da</a:t>
            </a:r>
          </a:p>
          <a:p>
            <a:pPr marL="319088" indent="-319088" eaLnBrk="1" hangingPunct="1">
              <a:spcBef>
                <a:spcPts val="700"/>
              </a:spcBef>
              <a:buClr>
                <a:srgbClr val="B0CCB0"/>
              </a:buClr>
              <a:buSzPct val="60000"/>
            </a:pPr>
            <a:endParaRPr lang="en-US" sz="2400">
              <a:solidFill>
                <a:srgbClr val="000000"/>
              </a:solidFill>
            </a:endParaRPr>
          </a:p>
          <a:p>
            <a:pPr marL="319088" indent="-319088" eaLnBrk="1" hangingPunct="1">
              <a:spcBef>
                <a:spcPts val="700"/>
              </a:spcBef>
              <a:buClr>
                <a:srgbClr val="B0CCB0"/>
              </a:buClr>
              <a:buSzPct val="60000"/>
              <a:buFont typeface="Wingdings" pitchFamily="4" charset="2"/>
              <a:buChar char=""/>
            </a:pPr>
            <a:r>
              <a:rPr lang="en-US" sz="2400">
                <a:solidFill>
                  <a:srgbClr val="000000"/>
                </a:solidFill>
              </a:rPr>
              <a:t>She develops NVAF, resting HR 80, rising to 90 with brisk walking</a:t>
            </a:r>
          </a:p>
          <a:p>
            <a:pPr marL="319088" indent="-319088" eaLnBrk="1" hangingPunct="1">
              <a:spcBef>
                <a:spcPts val="700"/>
              </a:spcBef>
              <a:buClr>
                <a:srgbClr val="B0CCB0"/>
              </a:buClr>
              <a:buSzPct val="60000"/>
              <a:buFont typeface="Wingdings" pitchFamily="4" charset="2"/>
              <a:buChar char=""/>
            </a:pPr>
            <a:r>
              <a:rPr lang="en-US" sz="2400">
                <a:solidFill>
                  <a:srgbClr val="000000"/>
                </a:solidFill>
              </a:rPr>
              <a:t>Risk of stroke about 4%/yr (CHADS</a:t>
            </a:r>
            <a:r>
              <a:rPr lang="en-US" sz="2400" baseline="-25000">
                <a:solidFill>
                  <a:srgbClr val="000000"/>
                </a:solidFill>
              </a:rPr>
              <a:t>2</a:t>
            </a:r>
            <a:r>
              <a:rPr lang="en-US" sz="2400">
                <a:solidFill>
                  <a:srgbClr val="000000"/>
                </a:solidFill>
              </a:rPr>
              <a:t> = 2)</a:t>
            </a:r>
          </a:p>
          <a:p>
            <a:pPr marL="319088" indent="-319088" eaLnBrk="1" hangingPunct="1">
              <a:spcBef>
                <a:spcPts val="700"/>
              </a:spcBef>
              <a:buClr>
                <a:srgbClr val="B0CCB0"/>
              </a:buClr>
              <a:buSzPct val="60000"/>
              <a:buFont typeface="Wingdings" pitchFamily="4" charset="2"/>
              <a:buChar char=""/>
            </a:pPr>
            <a:endParaRPr lang="en-US" sz="2900">
              <a:solidFill>
                <a:srgbClr val="000000"/>
              </a:solidFill>
            </a:endParaRPr>
          </a:p>
          <a:p>
            <a:pPr marL="319088" indent="-319088" eaLnBrk="1" hangingPunct="1">
              <a:spcBef>
                <a:spcPts val="700"/>
              </a:spcBef>
              <a:buClr>
                <a:srgbClr val="B0CCB0"/>
              </a:buClr>
              <a:buSzPct val="60000"/>
              <a:buFont typeface="Wingdings" pitchFamily="4" charset="2"/>
              <a:buNone/>
            </a:pPr>
            <a:endParaRPr lang="en-US" sz="2900">
              <a:solidFill>
                <a:srgbClr val="000000"/>
              </a:solidFill>
            </a:endParaRPr>
          </a:p>
        </p:txBody>
      </p:sp>
      <p:pic>
        <p:nvPicPr>
          <p:cNvPr id="20486" name="Picture 2"/>
          <p:cNvPicPr>
            <a:picLocks noChangeAspect="1" noChangeArrowheads="1"/>
          </p:cNvPicPr>
          <p:nvPr/>
        </p:nvPicPr>
        <p:blipFill>
          <a:blip r:embed="rId2"/>
          <a:srcRect/>
          <a:stretch>
            <a:fillRect/>
          </a:stretch>
        </p:blipFill>
        <p:spPr bwMode="auto">
          <a:xfrm>
            <a:off x="434975" y="1844675"/>
            <a:ext cx="2062163" cy="3095625"/>
          </a:xfrm>
          <a:prstGeom prst="rect">
            <a:avLst/>
          </a:prstGeom>
          <a:noFill/>
          <a:ln w="9525">
            <a:noFill/>
            <a:miter lim="800000"/>
            <a:headEnd/>
            <a:tailEnd/>
          </a:ln>
        </p:spPr>
      </p:pic>
      <p:sp>
        <p:nvSpPr>
          <p:cNvPr id="20487" name="Title 1"/>
          <p:cNvSpPr>
            <a:spLocks noGrp="1"/>
          </p:cNvSpPr>
          <p:nvPr>
            <p:ph type="title" idx="4294967295"/>
          </p:nvPr>
        </p:nvSpPr>
        <p:spPr>
          <a:xfrm>
            <a:off x="0" y="762000"/>
            <a:ext cx="9144000" cy="457200"/>
          </a:xfrm>
        </p:spPr>
        <p:txBody>
          <a:bodyPr/>
          <a:lstStyle/>
          <a:p>
            <a:r>
              <a:rPr lang="en-CA" sz="2300"/>
              <a:t>Dr HR – Age 54</a:t>
            </a:r>
            <a:endParaRPr lang="en-US" sz="2300"/>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6" name="Picture 3"/>
          <p:cNvPicPr>
            <a:picLocks noChangeAspect="1"/>
          </p:cNvPicPr>
          <p:nvPr/>
        </p:nvPicPr>
        <p:blipFill>
          <a:blip r:embed="rId2"/>
          <a:srcRect/>
          <a:stretch>
            <a:fillRect/>
          </a:stretch>
        </p:blipFill>
        <p:spPr bwMode="auto">
          <a:xfrm>
            <a:off x="822325" y="815975"/>
            <a:ext cx="7318375" cy="5432425"/>
          </a:xfrm>
          <a:prstGeom prst="rect">
            <a:avLst/>
          </a:prstGeom>
          <a:noFill/>
          <a:ln w="9525">
            <a:noFill/>
            <a:miter lim="800000"/>
            <a:headEnd/>
            <a:tailEnd/>
          </a:ln>
        </p:spPr>
      </p:pic>
      <p:pic>
        <p:nvPicPr>
          <p:cNvPr id="113667" name="Picture 4"/>
          <p:cNvPicPr>
            <a:picLocks noChangeAspect="1"/>
          </p:cNvPicPr>
          <p:nvPr/>
        </p:nvPicPr>
        <p:blipFill>
          <a:blip r:embed="rId3"/>
          <a:srcRect/>
          <a:stretch>
            <a:fillRect/>
          </a:stretch>
        </p:blipFill>
        <p:spPr bwMode="auto">
          <a:xfrm>
            <a:off x="96838" y="6507163"/>
            <a:ext cx="2030412" cy="269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1"/>
          <p:cNvSpPr>
            <a:spLocks noGrp="1"/>
          </p:cNvSpPr>
          <p:nvPr>
            <p:ph type="title"/>
          </p:nvPr>
        </p:nvSpPr>
        <p:spPr/>
        <p:txBody>
          <a:bodyPr/>
          <a:lstStyle/>
          <a:p>
            <a:r>
              <a:rPr lang="en-US" b="1"/>
              <a:t>Study Design</a:t>
            </a:r>
          </a:p>
        </p:txBody>
      </p:sp>
      <p:sp>
        <p:nvSpPr>
          <p:cNvPr id="114691" name="Content Placeholder 2"/>
          <p:cNvSpPr>
            <a:spLocks noGrp="1"/>
          </p:cNvSpPr>
          <p:nvPr>
            <p:ph idx="1"/>
          </p:nvPr>
        </p:nvSpPr>
        <p:spPr/>
        <p:txBody>
          <a:bodyPr/>
          <a:lstStyle/>
          <a:p>
            <a:pPr>
              <a:buFontTx/>
              <a:buChar char="-"/>
            </a:pPr>
            <a:r>
              <a:rPr lang="en-US" b="0"/>
              <a:t>260 patients with persistent or long-standing persistent atrial fibrillation who required mitral-valve surgery were randomized to either surgical ablation or no ablation during mitral valve operation.</a:t>
            </a:r>
          </a:p>
          <a:p>
            <a:pPr>
              <a:buFontTx/>
              <a:buChar char="-"/>
            </a:pPr>
            <a:r>
              <a:rPr lang="en-US" b="0"/>
              <a:t>Patients in the ablation group underwent further randomization to pulmonary vein isolation (PVI) or biatrial maze (BAM).</a:t>
            </a:r>
          </a:p>
          <a:p>
            <a:pPr>
              <a:buFontTx/>
              <a:buChar char="-"/>
            </a:pPr>
            <a:r>
              <a:rPr lang="en-US" b="0"/>
              <a:t>All patients underwent closure of the left atrial appendage</a:t>
            </a:r>
          </a:p>
          <a:p>
            <a:pPr>
              <a:buFontTx/>
              <a:buChar char="-"/>
            </a:pPr>
            <a:r>
              <a:rPr lang="en-US" b="0"/>
              <a:t>Primary endpoint was freedom from AF at both 6 and 12 months (assessed by 3-day Holter)</a:t>
            </a: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4" name="Picture 3"/>
          <p:cNvPicPr>
            <a:picLocks noChangeAspect="1"/>
          </p:cNvPicPr>
          <p:nvPr/>
        </p:nvPicPr>
        <p:blipFill>
          <a:blip r:embed="rId2"/>
          <a:srcRect/>
          <a:stretch>
            <a:fillRect/>
          </a:stretch>
        </p:blipFill>
        <p:spPr bwMode="auto">
          <a:xfrm>
            <a:off x="609600" y="838200"/>
            <a:ext cx="7856538" cy="5519738"/>
          </a:xfrm>
          <a:prstGeom prst="rect">
            <a:avLst/>
          </a:prstGeom>
          <a:noFill/>
          <a:ln w="9525">
            <a:noFill/>
            <a:miter lim="800000"/>
            <a:headEnd/>
            <a:tailEnd/>
          </a:ln>
        </p:spPr>
      </p:pic>
      <p:pic>
        <p:nvPicPr>
          <p:cNvPr id="115715" name="Picture 4"/>
          <p:cNvPicPr>
            <a:picLocks noChangeAspect="1"/>
          </p:cNvPicPr>
          <p:nvPr/>
        </p:nvPicPr>
        <p:blipFill>
          <a:blip r:embed="rId3"/>
          <a:srcRect/>
          <a:stretch>
            <a:fillRect/>
          </a:stretch>
        </p:blipFill>
        <p:spPr bwMode="auto">
          <a:xfrm>
            <a:off x="96838" y="6507163"/>
            <a:ext cx="2030412" cy="269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38" name="Picture 3"/>
          <p:cNvPicPr>
            <a:picLocks noChangeAspect="1"/>
          </p:cNvPicPr>
          <p:nvPr/>
        </p:nvPicPr>
        <p:blipFill>
          <a:blip r:embed="rId2"/>
          <a:srcRect/>
          <a:stretch>
            <a:fillRect/>
          </a:stretch>
        </p:blipFill>
        <p:spPr bwMode="auto">
          <a:xfrm>
            <a:off x="1981200" y="762000"/>
            <a:ext cx="5129213" cy="5303838"/>
          </a:xfrm>
          <a:prstGeom prst="rect">
            <a:avLst/>
          </a:prstGeom>
          <a:noFill/>
          <a:ln w="9525">
            <a:noFill/>
            <a:miter lim="800000"/>
            <a:headEnd/>
            <a:tailEnd/>
          </a:ln>
        </p:spPr>
      </p:pic>
      <p:pic>
        <p:nvPicPr>
          <p:cNvPr id="116739" name="Picture 4"/>
          <p:cNvPicPr>
            <a:picLocks noChangeAspect="1"/>
          </p:cNvPicPr>
          <p:nvPr/>
        </p:nvPicPr>
        <p:blipFill>
          <a:blip r:embed="rId3"/>
          <a:srcRect/>
          <a:stretch>
            <a:fillRect/>
          </a:stretch>
        </p:blipFill>
        <p:spPr bwMode="auto">
          <a:xfrm>
            <a:off x="96838" y="6507163"/>
            <a:ext cx="2030412" cy="269875"/>
          </a:xfrm>
          <a:prstGeom prst="rect">
            <a:avLst/>
          </a:prstGeom>
          <a:noFill/>
          <a:ln w="9525">
            <a:noFill/>
            <a:miter lim="800000"/>
            <a:headEnd/>
            <a:tailEnd/>
          </a:ln>
        </p:spPr>
      </p:pic>
      <p:sp>
        <p:nvSpPr>
          <p:cNvPr id="7" name="Rectangle 6"/>
          <p:cNvSpPr/>
          <p:nvPr/>
        </p:nvSpPr>
        <p:spPr>
          <a:xfrm>
            <a:off x="2374900" y="4038600"/>
            <a:ext cx="4178300" cy="271463"/>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1" hangingPunct="1">
              <a:defRPr/>
            </a:pPr>
            <a:endParaRPr lang="en-US">
              <a:solidFill>
                <a:prstClr val="white"/>
              </a:solidFill>
            </a:endParaRP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2" name="Picture 3"/>
          <p:cNvPicPr>
            <a:picLocks noChangeAspect="1"/>
          </p:cNvPicPr>
          <p:nvPr/>
        </p:nvPicPr>
        <p:blipFill>
          <a:blip r:embed="rId2"/>
          <a:srcRect/>
          <a:stretch>
            <a:fillRect/>
          </a:stretch>
        </p:blipFill>
        <p:spPr bwMode="auto">
          <a:xfrm>
            <a:off x="327025" y="858838"/>
            <a:ext cx="8418513" cy="4398962"/>
          </a:xfrm>
          <a:prstGeom prst="rect">
            <a:avLst/>
          </a:prstGeom>
          <a:noFill/>
          <a:ln w="9525">
            <a:noFill/>
            <a:miter lim="800000"/>
            <a:headEnd/>
            <a:tailEnd/>
          </a:ln>
        </p:spPr>
      </p:pic>
      <p:pic>
        <p:nvPicPr>
          <p:cNvPr id="117763" name="Picture 4"/>
          <p:cNvPicPr>
            <a:picLocks noChangeAspect="1"/>
          </p:cNvPicPr>
          <p:nvPr/>
        </p:nvPicPr>
        <p:blipFill>
          <a:blip r:embed="rId3"/>
          <a:srcRect/>
          <a:stretch>
            <a:fillRect/>
          </a:stretch>
        </p:blipFill>
        <p:spPr bwMode="auto">
          <a:xfrm>
            <a:off x="98425" y="5943600"/>
            <a:ext cx="3405188" cy="3286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le 1"/>
          <p:cNvSpPr>
            <a:spLocks noGrp="1"/>
          </p:cNvSpPr>
          <p:nvPr>
            <p:ph type="title"/>
          </p:nvPr>
        </p:nvSpPr>
        <p:spPr/>
        <p:txBody>
          <a:bodyPr/>
          <a:lstStyle/>
          <a:p>
            <a:r>
              <a:rPr lang="en-US" b="1"/>
              <a:t>Study Design</a:t>
            </a:r>
          </a:p>
        </p:txBody>
      </p:sp>
      <p:sp>
        <p:nvSpPr>
          <p:cNvPr id="118787" name="Content Placeholder 2"/>
          <p:cNvSpPr>
            <a:spLocks noGrp="1"/>
          </p:cNvSpPr>
          <p:nvPr>
            <p:ph idx="1"/>
          </p:nvPr>
        </p:nvSpPr>
        <p:spPr/>
        <p:txBody>
          <a:bodyPr/>
          <a:lstStyle/>
          <a:p>
            <a:r>
              <a:rPr lang="en-US" b="0"/>
              <a:t>224 patients with AF scheduled for valve and/or CABG surgery were randomized to left atrial ablation vs. no ablation</a:t>
            </a:r>
          </a:p>
          <a:p>
            <a:r>
              <a:rPr lang="en-US" b="0"/>
              <a:t>Primary efficacy endpoint SR at 1-year (24 h holter)</a:t>
            </a:r>
          </a:p>
          <a:p>
            <a:r>
              <a:rPr lang="en-US" b="0"/>
              <a:t>Primary safety endpoint composite of death/MI/stroke/renal failure at 30 days</a:t>
            </a:r>
          </a:p>
          <a:p>
            <a:r>
              <a:rPr lang="en-US" b="0"/>
              <a:t>Cryo-ablation used in 96% of patients</a:t>
            </a:r>
          </a:p>
          <a:p>
            <a:r>
              <a:rPr lang="en-US" b="0"/>
              <a:t>LAA closed in all patients</a:t>
            </a:r>
          </a:p>
          <a:p>
            <a:endParaRPr lang="en-US" b="0"/>
          </a:p>
          <a:p>
            <a:endParaRPr lang="en-US" b="0"/>
          </a:p>
          <a:p>
            <a:endParaRPr lang="en-US" b="0"/>
          </a:p>
          <a:p>
            <a:endParaRPr lang="en-US" b="0"/>
          </a:p>
        </p:txBody>
      </p:sp>
      <p:pic>
        <p:nvPicPr>
          <p:cNvPr id="118788" name="Picture 3"/>
          <p:cNvPicPr>
            <a:picLocks noChangeAspect="1"/>
          </p:cNvPicPr>
          <p:nvPr/>
        </p:nvPicPr>
        <p:blipFill>
          <a:blip r:embed="rId2"/>
          <a:srcRect/>
          <a:stretch>
            <a:fillRect/>
          </a:stretch>
        </p:blipFill>
        <p:spPr bwMode="auto">
          <a:xfrm>
            <a:off x="82550" y="5867400"/>
            <a:ext cx="3405188" cy="3286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0" name="Picture 3"/>
          <p:cNvPicPr>
            <a:picLocks noChangeAspect="1"/>
          </p:cNvPicPr>
          <p:nvPr/>
        </p:nvPicPr>
        <p:blipFill>
          <a:blip r:embed="rId2"/>
          <a:srcRect/>
          <a:stretch>
            <a:fillRect/>
          </a:stretch>
        </p:blipFill>
        <p:spPr bwMode="auto">
          <a:xfrm>
            <a:off x="55563" y="820738"/>
            <a:ext cx="9088437" cy="5051425"/>
          </a:xfrm>
          <a:prstGeom prst="rect">
            <a:avLst/>
          </a:prstGeom>
          <a:noFill/>
          <a:ln w="9525">
            <a:noFill/>
            <a:miter lim="800000"/>
            <a:headEnd/>
            <a:tailEnd/>
          </a:ln>
        </p:spPr>
      </p:pic>
      <p:pic>
        <p:nvPicPr>
          <p:cNvPr id="119811" name="Picture 4"/>
          <p:cNvPicPr>
            <a:picLocks noChangeAspect="1"/>
          </p:cNvPicPr>
          <p:nvPr/>
        </p:nvPicPr>
        <p:blipFill>
          <a:blip r:embed="rId3"/>
          <a:srcRect/>
          <a:stretch>
            <a:fillRect/>
          </a:stretch>
        </p:blipFill>
        <p:spPr bwMode="auto">
          <a:xfrm>
            <a:off x="106363" y="6019800"/>
            <a:ext cx="3405187" cy="3286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4" name="Picture 3"/>
          <p:cNvPicPr>
            <a:picLocks noChangeAspect="1"/>
          </p:cNvPicPr>
          <p:nvPr/>
        </p:nvPicPr>
        <p:blipFill>
          <a:blip r:embed="rId2"/>
          <a:srcRect/>
          <a:stretch>
            <a:fillRect/>
          </a:stretch>
        </p:blipFill>
        <p:spPr bwMode="auto">
          <a:xfrm>
            <a:off x="417513" y="1417638"/>
            <a:ext cx="4030662" cy="3932237"/>
          </a:xfrm>
          <a:prstGeom prst="rect">
            <a:avLst/>
          </a:prstGeom>
          <a:noFill/>
          <a:ln w="9525">
            <a:noFill/>
            <a:miter lim="800000"/>
            <a:headEnd/>
            <a:tailEnd/>
          </a:ln>
        </p:spPr>
      </p:pic>
      <p:pic>
        <p:nvPicPr>
          <p:cNvPr id="120835" name="Picture 5"/>
          <p:cNvPicPr>
            <a:picLocks noChangeAspect="1"/>
          </p:cNvPicPr>
          <p:nvPr/>
        </p:nvPicPr>
        <p:blipFill>
          <a:blip r:embed="rId3"/>
          <a:srcRect/>
          <a:stretch>
            <a:fillRect/>
          </a:stretch>
        </p:blipFill>
        <p:spPr bwMode="auto">
          <a:xfrm>
            <a:off x="4538663" y="1358900"/>
            <a:ext cx="4148137" cy="4060825"/>
          </a:xfrm>
          <a:prstGeom prst="rect">
            <a:avLst/>
          </a:prstGeom>
          <a:noFill/>
          <a:ln w="9525">
            <a:noFill/>
            <a:miter lim="800000"/>
            <a:headEnd/>
            <a:tailEnd/>
          </a:ln>
        </p:spPr>
      </p:pic>
      <p:pic>
        <p:nvPicPr>
          <p:cNvPr id="120836" name="Picture 6"/>
          <p:cNvPicPr>
            <a:picLocks noChangeAspect="1"/>
          </p:cNvPicPr>
          <p:nvPr/>
        </p:nvPicPr>
        <p:blipFill>
          <a:blip r:embed="rId4"/>
          <a:srcRect/>
          <a:stretch>
            <a:fillRect/>
          </a:stretch>
        </p:blipFill>
        <p:spPr bwMode="auto">
          <a:xfrm>
            <a:off x="82550" y="5961063"/>
            <a:ext cx="3405188" cy="3286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58" name="Picture 2"/>
          <p:cNvPicPr>
            <a:picLocks noChangeAspect="1" noChangeArrowheads="1"/>
          </p:cNvPicPr>
          <p:nvPr/>
        </p:nvPicPr>
        <p:blipFill>
          <a:blip r:embed="rId2"/>
          <a:srcRect/>
          <a:stretch>
            <a:fillRect/>
          </a:stretch>
        </p:blipFill>
        <p:spPr bwMode="auto">
          <a:xfrm>
            <a:off x="1547813" y="1403350"/>
            <a:ext cx="5957887" cy="3902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2" name="Picture 2"/>
          <p:cNvPicPr>
            <a:picLocks noChangeAspect="1" noChangeArrowheads="1"/>
          </p:cNvPicPr>
          <p:nvPr/>
        </p:nvPicPr>
        <p:blipFill>
          <a:blip r:embed="rId2"/>
          <a:srcRect/>
          <a:stretch>
            <a:fillRect/>
          </a:stretch>
        </p:blipFill>
        <p:spPr bwMode="auto">
          <a:xfrm>
            <a:off x="1062038" y="1141413"/>
            <a:ext cx="6954837" cy="4508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2" name="Content Placeholder 2"/>
          <p:cNvSpPr>
            <a:spLocks/>
          </p:cNvSpPr>
          <p:nvPr/>
        </p:nvSpPr>
        <p:spPr bwMode="auto">
          <a:xfrm>
            <a:off x="430213" y="1454150"/>
            <a:ext cx="8283575" cy="2813050"/>
          </a:xfrm>
          <a:prstGeom prst="rect">
            <a:avLst/>
          </a:prstGeom>
          <a:noFill/>
          <a:ln>
            <a:noFill/>
          </a:ln>
          <a:extLst/>
        </p:spPr>
        <p:txBody>
          <a:bodyPr>
            <a:prstTxWarp prst="textNoShape">
              <a:avLst/>
            </a:prstTxWarp>
          </a:bodyPr>
          <a:lstStyle/>
          <a:p>
            <a:pPr marL="319088" indent="-319088" eaLnBrk="1" hangingPunct="1">
              <a:spcBef>
                <a:spcPts val="700"/>
              </a:spcBef>
              <a:buClr>
                <a:srgbClr val="B0CCB0"/>
              </a:buClr>
              <a:buSzPct val="60000"/>
              <a:buFont typeface="Wingdings" pitchFamily="4" charset="2"/>
              <a:buNone/>
            </a:pPr>
            <a:r>
              <a:rPr lang="en-US" sz="2000">
                <a:solidFill>
                  <a:srgbClr val="000000"/>
                </a:solidFill>
              </a:rPr>
              <a:t>What antithrombotic regimen would you prescribe?</a:t>
            </a:r>
          </a:p>
          <a:p>
            <a:pPr marL="319088" indent="-319088" eaLnBrk="1" hangingPunct="1">
              <a:spcBef>
                <a:spcPts val="700"/>
              </a:spcBef>
              <a:buClr>
                <a:srgbClr val="B0CCB0"/>
              </a:buClr>
              <a:buSzPct val="60000"/>
            </a:pPr>
            <a:endParaRPr lang="en-US" sz="2000">
              <a:solidFill>
                <a:srgbClr val="000000"/>
              </a:solidFill>
            </a:endParaRPr>
          </a:p>
          <a:p>
            <a:pPr marL="319088" indent="-319088" eaLnBrk="1" hangingPunct="1">
              <a:spcBef>
                <a:spcPts val="700"/>
              </a:spcBef>
              <a:buSzPct val="60000"/>
              <a:buFont typeface="Arial Black" pitchFamily="4" charset="0"/>
              <a:buAutoNum type="arabicPeriod"/>
            </a:pPr>
            <a:r>
              <a:rPr lang="en-US" sz="2000">
                <a:solidFill>
                  <a:srgbClr val="000000"/>
                </a:solidFill>
              </a:rPr>
              <a:t>ASA 81 mg/da (no change)</a:t>
            </a:r>
          </a:p>
          <a:p>
            <a:pPr marL="319088" indent="-319088" eaLnBrk="1" hangingPunct="1">
              <a:spcBef>
                <a:spcPts val="700"/>
              </a:spcBef>
              <a:buSzPct val="60000"/>
              <a:buFont typeface="Arial Black" pitchFamily="4" charset="0"/>
              <a:buAutoNum type="arabicPeriod"/>
            </a:pPr>
            <a:r>
              <a:rPr lang="en-US" sz="2000">
                <a:solidFill>
                  <a:srgbClr val="000000"/>
                </a:solidFill>
              </a:rPr>
              <a:t>ASA 81 mg/da + Warfarin INR 2-3</a:t>
            </a:r>
          </a:p>
          <a:p>
            <a:pPr marL="319088" indent="-319088" eaLnBrk="1" hangingPunct="1">
              <a:spcBef>
                <a:spcPts val="700"/>
              </a:spcBef>
              <a:buSzPct val="60000"/>
              <a:buFont typeface="Arial Black" pitchFamily="4" charset="0"/>
              <a:buAutoNum type="arabicPeriod"/>
            </a:pPr>
            <a:r>
              <a:rPr lang="en-US" sz="2000">
                <a:solidFill>
                  <a:srgbClr val="000000"/>
                </a:solidFill>
              </a:rPr>
              <a:t>Warfarin INR 2-3</a:t>
            </a:r>
          </a:p>
          <a:p>
            <a:pPr marL="319088" indent="-319088" eaLnBrk="1" hangingPunct="1">
              <a:spcBef>
                <a:spcPts val="700"/>
              </a:spcBef>
              <a:buSzPct val="60000"/>
              <a:buFont typeface="Arial Black" pitchFamily="4" charset="0"/>
              <a:buAutoNum type="arabicPeriod"/>
            </a:pPr>
            <a:r>
              <a:rPr lang="en-US" sz="2000">
                <a:solidFill>
                  <a:srgbClr val="000000"/>
                </a:solidFill>
              </a:rPr>
              <a:t>(ASA 81 mg + Clop 75 mg)/da</a:t>
            </a:r>
          </a:p>
          <a:p>
            <a:pPr marL="319088" indent="-319088" eaLnBrk="1" hangingPunct="1">
              <a:spcBef>
                <a:spcPts val="700"/>
              </a:spcBef>
              <a:buSzPct val="60000"/>
              <a:buFont typeface="Arial Black" pitchFamily="4" charset="0"/>
              <a:buAutoNum type="arabicPeriod"/>
            </a:pPr>
            <a:r>
              <a:rPr lang="en-US" sz="2000">
                <a:solidFill>
                  <a:srgbClr val="000000"/>
                </a:solidFill>
              </a:rPr>
              <a:t>Apixaban 5 mg bid</a:t>
            </a:r>
          </a:p>
          <a:p>
            <a:pPr marL="319088" indent="-319088" eaLnBrk="1" hangingPunct="1">
              <a:spcBef>
                <a:spcPts val="700"/>
              </a:spcBef>
              <a:buSzPct val="60000"/>
              <a:buFont typeface="Arial Black" pitchFamily="4" charset="0"/>
              <a:buAutoNum type="arabicPeriod"/>
            </a:pPr>
            <a:r>
              <a:rPr lang="en-US" sz="2000">
                <a:solidFill>
                  <a:srgbClr val="000000"/>
                </a:solidFill>
              </a:rPr>
              <a:t>Apixaban 5mg bid + ASA 81 mg/da</a:t>
            </a:r>
          </a:p>
          <a:p>
            <a:pPr marL="319088" indent="-319088" eaLnBrk="1" hangingPunct="1">
              <a:spcBef>
                <a:spcPts val="700"/>
              </a:spcBef>
              <a:buClr>
                <a:srgbClr val="B0CCB0"/>
              </a:buClr>
              <a:buSzPct val="60000"/>
              <a:buFont typeface="Wingdings" pitchFamily="4" charset="2"/>
              <a:buNone/>
            </a:pPr>
            <a:endParaRPr lang="en-CA" sz="2400">
              <a:solidFill>
                <a:srgbClr val="000000"/>
              </a:solidFill>
            </a:endParaRPr>
          </a:p>
        </p:txBody>
      </p:sp>
      <p:sp>
        <p:nvSpPr>
          <p:cNvPr id="21507" name="Title 1"/>
          <p:cNvSpPr>
            <a:spLocks noGrp="1"/>
          </p:cNvSpPr>
          <p:nvPr>
            <p:ph type="title" idx="4294967295"/>
          </p:nvPr>
        </p:nvSpPr>
        <p:spPr>
          <a:xfrm>
            <a:off x="0" y="762000"/>
            <a:ext cx="9144000" cy="457200"/>
          </a:xfrm>
        </p:spPr>
        <p:txBody>
          <a:bodyPr/>
          <a:lstStyle/>
          <a:p>
            <a:r>
              <a:rPr lang="en-CA" sz="2300"/>
              <a:t>Question: Dr HR – Management</a:t>
            </a:r>
            <a:endParaRPr lang="en-US" sz="2300"/>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itle 1"/>
          <p:cNvSpPr>
            <a:spLocks noGrp="1"/>
          </p:cNvSpPr>
          <p:nvPr>
            <p:ph type="title"/>
          </p:nvPr>
        </p:nvSpPr>
        <p:spPr>
          <a:xfrm>
            <a:off x="152400" y="808038"/>
            <a:ext cx="8794750" cy="1325562"/>
          </a:xfrm>
        </p:spPr>
        <p:txBody>
          <a:bodyPr/>
          <a:lstStyle/>
          <a:p>
            <a:r>
              <a:rPr lang="en-US"/>
              <a:t>Surgical LAA exclusion for </a:t>
            </a:r>
            <a:br>
              <a:rPr lang="en-US"/>
            </a:br>
            <a:r>
              <a:rPr lang="en-US"/>
              <a:t>stroke prevention</a:t>
            </a:r>
            <a:br>
              <a:rPr lang="en-US"/>
            </a:br>
            <a:r>
              <a:rPr lang="en-US" sz="2400" i="1">
                <a:solidFill>
                  <a:srgbClr val="FFC000"/>
                </a:solidFill>
              </a:rPr>
              <a:t>Clinical Considerations</a:t>
            </a:r>
          </a:p>
        </p:txBody>
      </p:sp>
      <p:sp>
        <p:nvSpPr>
          <p:cNvPr id="123907" name="Content Placeholder 2"/>
          <p:cNvSpPr>
            <a:spLocks noGrp="1"/>
          </p:cNvSpPr>
          <p:nvPr>
            <p:ph idx="1"/>
          </p:nvPr>
        </p:nvSpPr>
        <p:spPr>
          <a:xfrm>
            <a:off x="619125" y="2514600"/>
            <a:ext cx="7886700" cy="4114800"/>
          </a:xfrm>
        </p:spPr>
        <p:txBody>
          <a:bodyPr/>
          <a:lstStyle/>
          <a:p>
            <a:r>
              <a:rPr lang="en-US" sz="2800" b="0"/>
              <a:t>Paucity of randomized data</a:t>
            </a:r>
          </a:p>
          <a:p>
            <a:r>
              <a:rPr lang="en-US" sz="2800" b="0"/>
              <a:t>Cohort studies have driven current practice</a:t>
            </a:r>
          </a:p>
          <a:p>
            <a:r>
              <a:rPr lang="en-US" sz="2800" b="0"/>
              <a:t>LAAOS III ongoing</a:t>
            </a:r>
          </a:p>
          <a:p>
            <a:endParaRPr lang="en-US" sz="2800" b="0"/>
          </a:p>
          <a:p>
            <a:endParaRPr lang="en-US" sz="2000" b="0"/>
          </a:p>
          <a:p>
            <a:endParaRPr lang="en-US" sz="1600" b="0"/>
          </a:p>
          <a:p>
            <a:endParaRPr lang="en-US" sz="1600" b="0"/>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0" y="838200"/>
            <a:ext cx="9144000" cy="1143000"/>
          </a:xfrm>
        </p:spPr>
        <p:txBody>
          <a:bodyPr/>
          <a:lstStyle/>
          <a:p>
            <a:pPr eaLnBrk="1" hangingPunct="1"/>
            <a:r>
              <a:rPr lang="en-CA" b="1"/>
              <a:t>LAAOS III Study Design</a:t>
            </a:r>
            <a:endParaRPr lang="en-US" b="1"/>
          </a:p>
        </p:txBody>
      </p:sp>
      <p:sp>
        <p:nvSpPr>
          <p:cNvPr id="3" name="Content Placeholder 2"/>
          <p:cNvSpPr>
            <a:spLocks noGrp="1"/>
          </p:cNvSpPr>
          <p:nvPr>
            <p:ph idx="1"/>
          </p:nvPr>
        </p:nvSpPr>
        <p:spPr>
          <a:xfrm>
            <a:off x="228600" y="1951038"/>
            <a:ext cx="8001000" cy="4525962"/>
          </a:xfrm>
        </p:spPr>
        <p:txBody>
          <a:bodyPr>
            <a:noAutofit/>
          </a:bodyPr>
          <a:lstStyle/>
          <a:p>
            <a:pPr marL="419100" indent="-382588" eaLnBrk="1" hangingPunct="1">
              <a:buClr>
                <a:srgbClr val="CCCCCC"/>
              </a:buClr>
              <a:buFont typeface="Wingdings 2" pitchFamily="4" charset="2"/>
              <a:buChar char=""/>
            </a:pPr>
            <a:r>
              <a:rPr lang="en-CA" b="0">
                <a:latin typeface="Calibri" pitchFamily="4" charset="0"/>
              </a:rPr>
              <a:t>A multicentre, international, randomized trial of left atrial appendage occlusion or no occlusion in adult atrial fibrillation patients undergoing cardiac surgery with the use of CPB</a:t>
            </a:r>
          </a:p>
          <a:p>
            <a:pPr marL="419100" indent="-382588" eaLnBrk="1" hangingPunct="1">
              <a:buClr>
                <a:srgbClr val="CCCCCC"/>
              </a:buClr>
              <a:buFont typeface="Wingdings 2" pitchFamily="4" charset="2"/>
              <a:buChar char=""/>
            </a:pPr>
            <a:endParaRPr lang="en-CA" sz="1100" b="0">
              <a:latin typeface="Calibri" pitchFamily="4" charset="0"/>
            </a:endParaRPr>
          </a:p>
          <a:p>
            <a:pPr marL="419100" indent="-382588" eaLnBrk="1" hangingPunct="1">
              <a:buClr>
                <a:srgbClr val="CCCCCC"/>
              </a:buClr>
              <a:buFont typeface="Wingdings 2" pitchFamily="4" charset="2"/>
              <a:buChar char=""/>
            </a:pPr>
            <a:r>
              <a:rPr lang="en-CA" b="0">
                <a:latin typeface="Calibri" pitchFamily="4" charset="0"/>
              </a:rPr>
              <a:t>Patients will be randomly </a:t>
            </a:r>
            <a:r>
              <a:rPr lang="en-CA" b="0">
                <a:latin typeface="Calibri" pitchFamily="4" charset="0"/>
                <a:ea typeface="Calibri" pitchFamily="4" charset="0"/>
                <a:cs typeface="Calibri" pitchFamily="4" charset="0"/>
              </a:rPr>
              <a:t>allocated to </a:t>
            </a:r>
            <a:r>
              <a:rPr lang="en-US" b="0">
                <a:latin typeface="Calibri" pitchFamily="4" charset="0"/>
                <a:ea typeface="Calibri" pitchFamily="4" charset="0"/>
                <a:cs typeface="Calibri" pitchFamily="4" charset="0"/>
              </a:rPr>
              <a:t>occlusion of the LAA or no LAA occlusion on top of usual care </a:t>
            </a:r>
          </a:p>
          <a:p>
            <a:pPr marL="419100" indent="-382588" eaLnBrk="1" hangingPunct="1">
              <a:buClr>
                <a:srgbClr val="CCCCCC"/>
              </a:buClr>
              <a:buFont typeface="Wingdings 2" pitchFamily="4" charset="2"/>
              <a:buChar char=""/>
            </a:pPr>
            <a:endParaRPr lang="en-US" sz="1100" b="0">
              <a:latin typeface="Calibri" pitchFamily="4" charset="0"/>
              <a:ea typeface="Calibri" pitchFamily="4" charset="0"/>
              <a:cs typeface="Calibri" pitchFamily="4" charset="0"/>
            </a:endParaRPr>
          </a:p>
          <a:p>
            <a:pPr marL="419100" indent="-382588" eaLnBrk="1" hangingPunct="1">
              <a:buClr>
                <a:srgbClr val="CCCCCC"/>
              </a:buClr>
              <a:buFont typeface="Wingdings 2" pitchFamily="4" charset="2"/>
              <a:buChar char=""/>
            </a:pPr>
            <a:r>
              <a:rPr lang="en-US" b="0">
                <a:latin typeface="Calibri" pitchFamily="4" charset="0"/>
                <a:ea typeface="Calibri" pitchFamily="4" charset="0"/>
                <a:cs typeface="Calibri" pitchFamily="4" charset="0"/>
              </a:rPr>
              <a:t>Follows the intention-to-treat principle </a:t>
            </a:r>
          </a:p>
          <a:p>
            <a:pPr marL="419100" indent="-382588" eaLnBrk="1" hangingPunct="1">
              <a:buClr>
                <a:srgbClr val="CCCCCC"/>
              </a:buClr>
              <a:buFontTx/>
              <a:buNone/>
            </a:pPr>
            <a:endParaRPr lang="en-CA" sz="1100" b="0">
              <a:latin typeface="Calibri" pitchFamily="4" charset="0"/>
              <a:ea typeface="Calibri" pitchFamily="4" charset="0"/>
              <a:cs typeface="Calibri" pitchFamily="4" charset="0"/>
            </a:endParaRPr>
          </a:p>
          <a:p>
            <a:pPr marL="419100" indent="-382588" eaLnBrk="1" hangingPunct="1">
              <a:buClr>
                <a:srgbClr val="CCCCCC"/>
              </a:buClr>
              <a:buFont typeface="Wingdings 2" pitchFamily="4" charset="2"/>
              <a:buChar char=""/>
            </a:pPr>
            <a:r>
              <a:rPr lang="en-CA" b="0">
                <a:latin typeface="Calibri" pitchFamily="4" charset="0"/>
              </a:rPr>
              <a:t>4,700 patients in approximately 80 centres</a:t>
            </a:r>
            <a:endParaRPr lang="en-US" b="0">
              <a:latin typeface="Calibri" pitchFamily="4" charset="0"/>
            </a:endParaRPr>
          </a:p>
        </p:txBody>
      </p:sp>
      <p:pic>
        <p:nvPicPr>
          <p:cNvPr id="124932" name="Picture 3" descr="S:\CANNeCTIN\Office Documents\Logo\Logo-CANNeCTIN name-small.jpg"/>
          <p:cNvPicPr>
            <a:picLocks noChangeAspect="1" noChangeArrowheads="1"/>
          </p:cNvPicPr>
          <p:nvPr/>
        </p:nvPicPr>
        <p:blipFill>
          <a:blip r:embed="rId2"/>
          <a:srcRect/>
          <a:stretch>
            <a:fillRect/>
          </a:stretch>
        </p:blipFill>
        <p:spPr bwMode="auto">
          <a:xfrm>
            <a:off x="7705725" y="1149350"/>
            <a:ext cx="1438275" cy="877888"/>
          </a:xfrm>
          <a:prstGeom prst="rect">
            <a:avLst/>
          </a:prstGeom>
          <a:noFill/>
          <a:ln w="9525">
            <a:noFill/>
            <a:miter lim="800000"/>
            <a:headEnd/>
            <a:tailEnd/>
          </a:ln>
        </p:spPr>
      </p:pic>
      <p:pic>
        <p:nvPicPr>
          <p:cNvPr id="124933" name="Picture 2"/>
          <p:cNvPicPr>
            <a:picLocks noChangeAspect="1" noChangeArrowheads="1"/>
          </p:cNvPicPr>
          <p:nvPr/>
        </p:nvPicPr>
        <p:blipFill>
          <a:blip r:embed="rId3"/>
          <a:srcRect/>
          <a:stretch>
            <a:fillRect/>
          </a:stretch>
        </p:blipFill>
        <p:spPr bwMode="auto">
          <a:xfrm>
            <a:off x="6105525" y="762000"/>
            <a:ext cx="3036888" cy="342900"/>
          </a:xfrm>
          <a:prstGeom prst="rect">
            <a:avLst/>
          </a:prstGeom>
          <a:noFill/>
          <a:ln w="9525">
            <a:noFill/>
            <a:miter lim="800000"/>
            <a:headEnd/>
            <a:tailEnd/>
          </a:ln>
        </p:spPr>
      </p:pic>
      <p:pic>
        <p:nvPicPr>
          <p:cNvPr id="124934" name="Picture 1"/>
          <p:cNvPicPr>
            <a:picLocks noChangeAspect="1"/>
          </p:cNvPicPr>
          <p:nvPr/>
        </p:nvPicPr>
        <p:blipFill>
          <a:blip r:embed="rId4"/>
          <a:srcRect/>
          <a:stretch>
            <a:fillRect/>
          </a:stretch>
        </p:blipFill>
        <p:spPr bwMode="auto">
          <a:xfrm>
            <a:off x="6005513" y="5410200"/>
            <a:ext cx="2971800" cy="8842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954" name="Picture 2"/>
          <p:cNvPicPr>
            <a:picLocks noChangeAspect="1" noChangeArrowheads="1"/>
          </p:cNvPicPr>
          <p:nvPr/>
        </p:nvPicPr>
        <p:blipFill>
          <a:blip r:embed="rId2"/>
          <a:srcRect/>
          <a:stretch>
            <a:fillRect/>
          </a:stretch>
        </p:blipFill>
        <p:spPr bwMode="auto">
          <a:xfrm>
            <a:off x="533400" y="914400"/>
            <a:ext cx="8172450" cy="53705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txBox="1">
            <a:spLocks noChangeArrowheads="1"/>
          </p:cNvSpPr>
          <p:nvPr/>
        </p:nvSpPr>
        <p:spPr bwMode="auto">
          <a:xfrm>
            <a:off x="228600" y="2057400"/>
            <a:ext cx="8686800" cy="1752600"/>
          </a:xfrm>
          <a:prstGeom prst="rect">
            <a:avLst/>
          </a:prstGeom>
          <a:noFill/>
          <a:ln w="9525">
            <a:noFill/>
            <a:miter lim="800000"/>
            <a:headEnd/>
            <a:tailEnd/>
          </a:ln>
        </p:spPr>
        <p:txBody>
          <a:bodyPr anchor="ctr">
            <a:prstTxWarp prst="textNoShape">
              <a:avLst/>
            </a:prstTxWarp>
          </a:bodyPr>
          <a:lstStyle/>
          <a:p>
            <a:pPr algn="ctr" eaLnBrk="1" hangingPunct="1"/>
            <a:r>
              <a:rPr lang="en-US" sz="3200">
                <a:latin typeface="Arial Black" pitchFamily="4" charset="0"/>
                <a:cs typeface="Arial" pitchFamily="4" charset="0"/>
              </a:rPr>
              <a:t>Post-Operative AF </a:t>
            </a:r>
          </a:p>
        </p:txBody>
      </p:sp>
      <p:sp>
        <p:nvSpPr>
          <p:cNvPr id="5" name="Rectangle 3"/>
          <p:cNvSpPr txBox="1">
            <a:spLocks noChangeArrowheads="1"/>
          </p:cNvSpPr>
          <p:nvPr/>
        </p:nvSpPr>
        <p:spPr bwMode="auto">
          <a:xfrm>
            <a:off x="838200" y="3352800"/>
            <a:ext cx="7543800" cy="533400"/>
          </a:xfrm>
          <a:prstGeom prst="rect">
            <a:avLst/>
          </a:prstGeom>
          <a:noFill/>
          <a:ln>
            <a:noFill/>
          </a:ln>
          <a:extLst/>
        </p:spPr>
        <p:txBody>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b="1">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b="1">
                <a:solidFill>
                  <a:schemeClr val="tx1"/>
                </a:solidFill>
                <a:latin typeface="+mn-lt"/>
                <a:ea typeface="+mn-ea"/>
                <a:cs typeface="+mn-cs"/>
              </a:defRPr>
            </a:lvl3pPr>
            <a:lvl4pPr marL="1600200" indent="-228600" algn="l" rtl="0" eaLnBrk="0" fontAlgn="base" hangingPunct="0">
              <a:spcBef>
                <a:spcPct val="20000"/>
              </a:spcBef>
              <a:spcAft>
                <a:spcPct val="0"/>
              </a:spcAft>
              <a:buChar char="–"/>
              <a:defRPr sz="1400" b="1">
                <a:solidFill>
                  <a:schemeClr val="tx1"/>
                </a:solidFill>
                <a:latin typeface="+mn-lt"/>
                <a:ea typeface="+mn-ea"/>
                <a:cs typeface="+mn-cs"/>
              </a:defRPr>
            </a:lvl4pPr>
            <a:lvl5pPr marL="2057400" indent="-228600" algn="l" rtl="0" eaLnBrk="0" fontAlgn="base" hangingPunct="0">
              <a:spcBef>
                <a:spcPct val="20000"/>
              </a:spcBef>
              <a:spcAft>
                <a:spcPct val="0"/>
              </a:spcAft>
              <a:buChar char="»"/>
              <a:defRPr sz="1200" b="1">
                <a:solidFill>
                  <a:schemeClr val="tx1"/>
                </a:solidFill>
                <a:latin typeface="+mn-lt"/>
                <a:ea typeface="+mn-ea"/>
                <a:cs typeface="+mn-cs"/>
              </a:defRPr>
            </a:lvl5pPr>
            <a:lvl6pPr marL="2514600" indent="-228600" algn="l" rtl="0" fontAlgn="base">
              <a:spcBef>
                <a:spcPct val="20000"/>
              </a:spcBef>
              <a:spcAft>
                <a:spcPct val="0"/>
              </a:spcAft>
              <a:buChar char="»"/>
              <a:defRPr sz="1200" b="1">
                <a:solidFill>
                  <a:schemeClr val="tx1"/>
                </a:solidFill>
                <a:latin typeface="+mn-lt"/>
                <a:ea typeface="+mn-ea"/>
                <a:cs typeface="+mn-cs"/>
              </a:defRPr>
            </a:lvl6pPr>
            <a:lvl7pPr marL="2971800" indent="-228600" algn="l" rtl="0" fontAlgn="base">
              <a:spcBef>
                <a:spcPct val="20000"/>
              </a:spcBef>
              <a:spcAft>
                <a:spcPct val="0"/>
              </a:spcAft>
              <a:buChar char="»"/>
              <a:defRPr sz="1200" b="1">
                <a:solidFill>
                  <a:schemeClr val="tx1"/>
                </a:solidFill>
                <a:latin typeface="+mn-lt"/>
                <a:ea typeface="+mn-ea"/>
                <a:cs typeface="+mn-cs"/>
              </a:defRPr>
            </a:lvl7pPr>
            <a:lvl8pPr marL="3429000" indent="-228600" algn="l" rtl="0" fontAlgn="base">
              <a:spcBef>
                <a:spcPct val="20000"/>
              </a:spcBef>
              <a:spcAft>
                <a:spcPct val="0"/>
              </a:spcAft>
              <a:buChar char="»"/>
              <a:defRPr sz="1200" b="1">
                <a:solidFill>
                  <a:schemeClr val="tx1"/>
                </a:solidFill>
                <a:latin typeface="+mn-lt"/>
                <a:ea typeface="+mn-ea"/>
                <a:cs typeface="+mn-cs"/>
              </a:defRPr>
            </a:lvl8pPr>
            <a:lvl9pPr marL="3886200" indent="-228600" algn="l" rtl="0" fontAlgn="base">
              <a:spcBef>
                <a:spcPct val="20000"/>
              </a:spcBef>
              <a:spcAft>
                <a:spcPct val="0"/>
              </a:spcAft>
              <a:buChar char="»"/>
              <a:defRPr sz="1200" b="1">
                <a:solidFill>
                  <a:schemeClr val="tx1"/>
                </a:solidFill>
                <a:latin typeface="+mn-lt"/>
                <a:ea typeface="+mn-ea"/>
                <a:cs typeface="+mn-cs"/>
              </a:defRPr>
            </a:lvl9pPr>
          </a:lstStyle>
          <a:p>
            <a:pPr marL="0" indent="0" algn="ctr" eaLnBrk="1" hangingPunct="1">
              <a:buFontTx/>
              <a:buNone/>
              <a:defRPr/>
            </a:pPr>
            <a:endParaRPr lang="en-US" b="0" kern="0" dirty="0"/>
          </a:p>
        </p:txBody>
      </p:sp>
    </p:spTree>
    <p:custDataLst>
      <p:tags r:id="rId1"/>
    </p:custData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Content Placeholder 4"/>
          <p:cNvSpPr>
            <a:spLocks noGrp="1"/>
          </p:cNvSpPr>
          <p:nvPr>
            <p:ph idx="1"/>
          </p:nvPr>
        </p:nvSpPr>
        <p:spPr>
          <a:xfrm>
            <a:off x="457200" y="1524000"/>
            <a:ext cx="8229600" cy="4830763"/>
          </a:xfrm>
        </p:spPr>
        <p:txBody>
          <a:bodyPr/>
          <a:lstStyle/>
          <a:p>
            <a:pPr marL="0" indent="0">
              <a:buFontTx/>
              <a:buNone/>
            </a:pPr>
            <a:r>
              <a:rPr lang="en-US" b="0"/>
              <a:t>72 yr man undergoing CABG and mitral valve repair (replacement) </a:t>
            </a:r>
          </a:p>
          <a:p>
            <a:pPr lvl="1">
              <a:buFont typeface="Arial" pitchFamily="4" charset="0"/>
              <a:buChar char="•"/>
            </a:pPr>
            <a:r>
              <a:rPr lang="en-US" b="0"/>
              <a:t>Hx HTN for &gt; 10 yrs on bisoprolol and perindopril</a:t>
            </a:r>
          </a:p>
          <a:p>
            <a:pPr lvl="1">
              <a:buFont typeface="Arial" pitchFamily="4" charset="0"/>
              <a:buChar char="•"/>
            </a:pPr>
            <a:r>
              <a:rPr lang="en-US" b="0"/>
              <a:t>Recently admitted through ED with CHF and PAF</a:t>
            </a:r>
          </a:p>
          <a:p>
            <a:pPr lvl="1">
              <a:buFont typeface="Arial" pitchFamily="4" charset="0"/>
              <a:buChar char="•"/>
            </a:pPr>
            <a:r>
              <a:rPr lang="en-US" b="0"/>
              <a:t>Aggressive diuresis resulted in resolution of CHF and sinus rhythm</a:t>
            </a:r>
          </a:p>
          <a:p>
            <a:pPr lvl="1">
              <a:buFont typeface="Arial" pitchFamily="4" charset="0"/>
              <a:buChar char="•"/>
            </a:pPr>
            <a:endParaRPr lang="en-US" b="0"/>
          </a:p>
          <a:p>
            <a:pPr lvl="1">
              <a:buFont typeface="Arial" pitchFamily="4" charset="0"/>
              <a:buChar char="•"/>
            </a:pPr>
            <a:r>
              <a:rPr lang="en-US" b="0"/>
              <a:t>Echo: LV function preserved with moderately severe MR</a:t>
            </a:r>
          </a:p>
          <a:p>
            <a:pPr lvl="1">
              <a:buFontTx/>
              <a:buNone/>
            </a:pPr>
            <a:r>
              <a:rPr lang="en-US" b="0"/>
              <a:t>	LA size 45mm AP</a:t>
            </a:r>
          </a:p>
          <a:p>
            <a:pPr lvl="1">
              <a:buFontTx/>
              <a:buNone/>
            </a:pPr>
            <a:endParaRPr lang="en-US" b="0"/>
          </a:p>
          <a:p>
            <a:pPr lvl="1">
              <a:buFontTx/>
              <a:buNone/>
            </a:pPr>
            <a:r>
              <a:rPr lang="en-US" b="0"/>
              <a:t>Coronary angiogrpahy: 3VDs with 90% prox LAD, Occluded mid Cx filled via collaterals from 80% mid RCA, </a:t>
            </a:r>
          </a:p>
        </p:txBody>
      </p:sp>
      <p:sp>
        <p:nvSpPr>
          <p:cNvPr id="6" name="Title 1"/>
          <p:cNvSpPr txBox="1">
            <a:spLocks/>
          </p:cNvSpPr>
          <p:nvPr/>
        </p:nvSpPr>
        <p:spPr bwMode="auto">
          <a:xfrm>
            <a:off x="457200" y="731838"/>
            <a:ext cx="8229600" cy="715962"/>
          </a:xfrm>
          <a:prstGeom prst="rect">
            <a:avLst/>
          </a:prstGeom>
          <a:noFill/>
          <a:ln>
            <a:noFill/>
          </a:ln>
          <a:extLst/>
        </p:spPr>
        <p:txBody>
          <a:bodyPr anchor="ctr"/>
          <a:lstStyle>
            <a:lvl1pPr algn="ctr" rtl="0" eaLnBrk="0" fontAlgn="base" hangingPunct="0">
              <a:spcBef>
                <a:spcPct val="0"/>
              </a:spcBef>
              <a:spcAft>
                <a:spcPct val="0"/>
              </a:spcAft>
              <a:defRPr sz="3200">
                <a:solidFill>
                  <a:schemeClr val="tx1"/>
                </a:solidFill>
                <a:latin typeface="+mj-lt"/>
                <a:ea typeface="+mj-ea"/>
                <a:cs typeface="+mj-cs"/>
              </a:defRPr>
            </a:lvl1pPr>
            <a:lvl2pPr algn="ctr" rtl="0" eaLnBrk="0" fontAlgn="base" hangingPunct="0">
              <a:spcBef>
                <a:spcPct val="0"/>
              </a:spcBef>
              <a:spcAft>
                <a:spcPct val="0"/>
              </a:spcAft>
              <a:defRPr sz="3200">
                <a:solidFill>
                  <a:schemeClr val="tx1"/>
                </a:solidFill>
                <a:latin typeface="Arial Black" pitchFamily="34" charset="0"/>
                <a:ea typeface="ＭＳ Ｐゴシック" pitchFamily="34" charset="-128"/>
                <a:cs typeface="Arial" charset="0"/>
              </a:defRPr>
            </a:lvl2pPr>
            <a:lvl3pPr algn="ctr" rtl="0" eaLnBrk="0" fontAlgn="base" hangingPunct="0">
              <a:spcBef>
                <a:spcPct val="0"/>
              </a:spcBef>
              <a:spcAft>
                <a:spcPct val="0"/>
              </a:spcAft>
              <a:defRPr sz="3200">
                <a:solidFill>
                  <a:schemeClr val="tx1"/>
                </a:solidFill>
                <a:latin typeface="Arial Black" pitchFamily="34" charset="0"/>
                <a:ea typeface="ＭＳ Ｐゴシック" pitchFamily="34" charset="-128"/>
                <a:cs typeface="Arial" charset="0"/>
              </a:defRPr>
            </a:lvl3pPr>
            <a:lvl4pPr algn="ctr" rtl="0" eaLnBrk="0" fontAlgn="base" hangingPunct="0">
              <a:spcBef>
                <a:spcPct val="0"/>
              </a:spcBef>
              <a:spcAft>
                <a:spcPct val="0"/>
              </a:spcAft>
              <a:defRPr sz="3200">
                <a:solidFill>
                  <a:schemeClr val="tx1"/>
                </a:solidFill>
                <a:latin typeface="Arial Black" pitchFamily="34" charset="0"/>
                <a:ea typeface="ＭＳ Ｐゴシック" pitchFamily="34" charset="-128"/>
                <a:cs typeface="Arial" charset="0"/>
              </a:defRPr>
            </a:lvl4pPr>
            <a:lvl5pPr algn="ctr" rtl="0" eaLnBrk="0" fontAlgn="base" hangingPunct="0">
              <a:spcBef>
                <a:spcPct val="0"/>
              </a:spcBef>
              <a:spcAft>
                <a:spcPct val="0"/>
              </a:spcAft>
              <a:defRPr sz="3200">
                <a:solidFill>
                  <a:schemeClr val="tx1"/>
                </a:solidFill>
                <a:latin typeface="Arial Black" pitchFamily="34" charset="0"/>
                <a:ea typeface="ＭＳ Ｐゴシック" pitchFamily="34" charset="-128"/>
                <a:cs typeface="Arial" charset="0"/>
              </a:defRPr>
            </a:lvl5pPr>
            <a:lvl6pPr marL="457200" algn="l" rtl="0" fontAlgn="base">
              <a:spcBef>
                <a:spcPct val="0"/>
              </a:spcBef>
              <a:spcAft>
                <a:spcPct val="0"/>
              </a:spcAft>
              <a:defRPr sz="3200">
                <a:solidFill>
                  <a:srgbClr val="CC9915"/>
                </a:solidFill>
                <a:latin typeface="Arial Black" pitchFamily="34" charset="0"/>
                <a:ea typeface="ＭＳ Ｐゴシック" pitchFamily="34" charset="-128"/>
                <a:cs typeface="Arial" charset="0"/>
              </a:defRPr>
            </a:lvl6pPr>
            <a:lvl7pPr marL="914400" algn="l" rtl="0" fontAlgn="base">
              <a:spcBef>
                <a:spcPct val="0"/>
              </a:spcBef>
              <a:spcAft>
                <a:spcPct val="0"/>
              </a:spcAft>
              <a:defRPr sz="3200">
                <a:solidFill>
                  <a:srgbClr val="CC9915"/>
                </a:solidFill>
                <a:latin typeface="Arial Black" pitchFamily="34" charset="0"/>
                <a:ea typeface="ＭＳ Ｐゴシック" pitchFamily="34" charset="-128"/>
                <a:cs typeface="Arial" charset="0"/>
              </a:defRPr>
            </a:lvl7pPr>
            <a:lvl8pPr marL="1371600" algn="l" rtl="0" fontAlgn="base">
              <a:spcBef>
                <a:spcPct val="0"/>
              </a:spcBef>
              <a:spcAft>
                <a:spcPct val="0"/>
              </a:spcAft>
              <a:defRPr sz="3200">
                <a:solidFill>
                  <a:srgbClr val="CC9915"/>
                </a:solidFill>
                <a:latin typeface="Arial Black" pitchFamily="34" charset="0"/>
                <a:ea typeface="ＭＳ Ｐゴシック" pitchFamily="34" charset="-128"/>
                <a:cs typeface="Arial" charset="0"/>
              </a:defRPr>
            </a:lvl8pPr>
            <a:lvl9pPr marL="1828800" algn="l" rtl="0" fontAlgn="base">
              <a:spcBef>
                <a:spcPct val="0"/>
              </a:spcBef>
              <a:spcAft>
                <a:spcPct val="0"/>
              </a:spcAft>
              <a:defRPr sz="3200">
                <a:solidFill>
                  <a:srgbClr val="CC9915"/>
                </a:solidFill>
                <a:latin typeface="Arial Black" pitchFamily="34" charset="0"/>
                <a:ea typeface="ＭＳ Ｐゴシック" pitchFamily="34" charset="-128"/>
                <a:cs typeface="Arial" charset="0"/>
              </a:defRPr>
            </a:lvl9pPr>
          </a:lstStyle>
          <a:p>
            <a:pPr eaLnBrk="1" hangingPunct="1">
              <a:defRPr/>
            </a:pPr>
            <a:r>
              <a:rPr lang="en-US" altLang="en-US" kern="0" dirty="0" smtClean="0"/>
              <a:t>Case</a:t>
            </a:r>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Content Placeholder 2"/>
          <p:cNvSpPr>
            <a:spLocks noGrp="1"/>
          </p:cNvSpPr>
          <p:nvPr>
            <p:ph idx="1"/>
          </p:nvPr>
        </p:nvSpPr>
        <p:spPr/>
        <p:txBody>
          <a:bodyPr/>
          <a:lstStyle/>
          <a:p>
            <a:pPr marL="0" indent="0">
              <a:buFontTx/>
              <a:buNone/>
              <a:defRPr/>
            </a:pPr>
            <a:r>
              <a:rPr lang="en-US" altLang="en-US" sz="2000" b="0" dirty="0" smtClean="0">
                <a:ea typeface="+mn-ea"/>
              </a:rPr>
              <a:t>To prevent POAF in this man I would:</a:t>
            </a:r>
          </a:p>
          <a:p>
            <a:pPr marL="0" indent="0">
              <a:buFontTx/>
              <a:buNone/>
              <a:defRPr/>
            </a:pPr>
            <a:endParaRPr lang="en-US" altLang="en-US" sz="1050" b="0" dirty="0" smtClean="0">
              <a:ea typeface="+mn-ea"/>
            </a:endParaRPr>
          </a:p>
          <a:p>
            <a:pPr marL="0" indent="0">
              <a:buFontTx/>
              <a:buAutoNum type="arabicPeriod"/>
              <a:defRPr/>
            </a:pPr>
            <a:r>
              <a:rPr lang="en-US" altLang="en-US" sz="2000" b="0" dirty="0" smtClean="0">
                <a:ea typeface="+mn-ea"/>
              </a:rPr>
              <a:t> Continue </a:t>
            </a:r>
            <a:r>
              <a:rPr lang="en-US" altLang="en-US" sz="2000" b="0" dirty="0" err="1" smtClean="0">
                <a:ea typeface="+mn-ea"/>
              </a:rPr>
              <a:t>bisoprolol</a:t>
            </a:r>
            <a:endParaRPr lang="en-US" altLang="en-US" sz="2000" b="0" dirty="0" smtClean="0">
              <a:ea typeface="+mn-ea"/>
            </a:endParaRPr>
          </a:p>
          <a:p>
            <a:pPr marL="0" indent="0">
              <a:buFontTx/>
              <a:buAutoNum type="arabicPeriod"/>
              <a:defRPr/>
            </a:pPr>
            <a:r>
              <a:rPr lang="en-US" altLang="en-US" sz="2000" b="0" dirty="0" smtClean="0">
                <a:ea typeface="+mn-ea"/>
              </a:rPr>
              <a:t> Replace </a:t>
            </a:r>
            <a:r>
              <a:rPr lang="en-US" altLang="en-US" sz="2000" b="0" dirty="0" err="1" smtClean="0">
                <a:ea typeface="+mn-ea"/>
              </a:rPr>
              <a:t>bisoprolol</a:t>
            </a:r>
            <a:r>
              <a:rPr lang="en-US" altLang="en-US" sz="2000" b="0" dirty="0" smtClean="0">
                <a:ea typeface="+mn-ea"/>
              </a:rPr>
              <a:t> with amiodarone iv / </a:t>
            </a:r>
            <a:r>
              <a:rPr lang="en-US" altLang="en-US" sz="2000" b="0" dirty="0" err="1" smtClean="0">
                <a:ea typeface="+mn-ea"/>
              </a:rPr>
              <a:t>po</a:t>
            </a:r>
            <a:endParaRPr lang="en-US" altLang="en-US" sz="2000" b="0" dirty="0" smtClean="0">
              <a:ea typeface="+mn-ea"/>
            </a:endParaRPr>
          </a:p>
          <a:p>
            <a:pPr marL="0" indent="0">
              <a:buFontTx/>
              <a:buAutoNum type="arabicPeriod"/>
              <a:defRPr/>
            </a:pPr>
            <a:r>
              <a:rPr lang="en-US" altLang="en-US" sz="2000" b="0" dirty="0" smtClean="0">
                <a:ea typeface="+mn-ea"/>
              </a:rPr>
              <a:t> Augment </a:t>
            </a:r>
            <a:r>
              <a:rPr lang="en-US" altLang="en-US" sz="2000" b="0" dirty="0" err="1" smtClean="0">
                <a:ea typeface="+mn-ea"/>
              </a:rPr>
              <a:t>bisoprolol</a:t>
            </a:r>
            <a:r>
              <a:rPr lang="en-US" altLang="en-US" sz="2000" b="0" dirty="0" smtClean="0">
                <a:ea typeface="+mn-ea"/>
              </a:rPr>
              <a:t> with intra-operative Mg</a:t>
            </a:r>
          </a:p>
          <a:p>
            <a:pPr marL="0" indent="0">
              <a:buFontTx/>
              <a:buAutoNum type="arabicPeriod"/>
              <a:defRPr/>
            </a:pPr>
            <a:r>
              <a:rPr lang="en-US" altLang="en-US" sz="2000" b="0" dirty="0" smtClean="0">
                <a:ea typeface="+mn-ea"/>
              </a:rPr>
              <a:t> Augment </a:t>
            </a:r>
            <a:r>
              <a:rPr lang="en-US" altLang="en-US" sz="2000" b="0" dirty="0" err="1" smtClean="0">
                <a:ea typeface="+mn-ea"/>
              </a:rPr>
              <a:t>bisoprolol</a:t>
            </a:r>
            <a:r>
              <a:rPr lang="en-US" altLang="en-US" sz="2000" b="0" dirty="0" smtClean="0">
                <a:ea typeface="+mn-ea"/>
              </a:rPr>
              <a:t> with post-operative oral colchicine 0.5mg bid</a:t>
            </a:r>
          </a:p>
          <a:p>
            <a:pPr marL="0" indent="0">
              <a:buFontTx/>
              <a:buAutoNum type="arabicPeriod"/>
              <a:defRPr/>
            </a:pPr>
            <a:r>
              <a:rPr lang="en-US" altLang="en-US" sz="2000" b="0" dirty="0" smtClean="0">
                <a:ea typeface="+mn-ea"/>
              </a:rPr>
              <a:t> Leave it up to the surgeon</a:t>
            </a:r>
          </a:p>
          <a:p>
            <a:pPr marL="0" indent="0">
              <a:buFontTx/>
              <a:buAutoNum type="arabicPeriod"/>
              <a:defRPr/>
            </a:pPr>
            <a:r>
              <a:rPr lang="en-US" altLang="en-US" sz="2000" b="0" dirty="0" smtClean="0">
                <a:ea typeface="+mn-ea"/>
              </a:rPr>
              <a:t> Other Institutional </a:t>
            </a:r>
            <a:r>
              <a:rPr lang="en-US" altLang="en-US" sz="2000" b="0" dirty="0" err="1" smtClean="0">
                <a:ea typeface="+mn-ea"/>
              </a:rPr>
              <a:t>favourite</a:t>
            </a:r>
            <a:endParaRPr lang="en-US" altLang="en-US" sz="2000" b="0" dirty="0" smtClean="0">
              <a:ea typeface="+mn-ea"/>
            </a:endParaRPr>
          </a:p>
        </p:txBody>
      </p:sp>
      <p:sp>
        <p:nvSpPr>
          <p:cNvPr id="129027" name="Title 1"/>
          <p:cNvSpPr>
            <a:spLocks noGrp="1"/>
          </p:cNvSpPr>
          <p:nvPr>
            <p:ph type="title"/>
          </p:nvPr>
        </p:nvSpPr>
        <p:spPr>
          <a:xfrm>
            <a:off x="179388" y="800100"/>
            <a:ext cx="8785225" cy="647700"/>
          </a:xfrm>
        </p:spPr>
        <p:txBody>
          <a:bodyPr/>
          <a:lstStyle/>
          <a:p>
            <a:r>
              <a:rPr lang="en-US"/>
              <a:t>Question: Case</a:t>
            </a:r>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p:nvPr>
        </p:nvSpPr>
        <p:spPr>
          <a:xfrm>
            <a:off x="457200" y="731838"/>
            <a:ext cx="8229600" cy="715962"/>
          </a:xfrm>
        </p:spPr>
        <p:txBody>
          <a:bodyPr/>
          <a:lstStyle/>
          <a:p>
            <a:pPr eaLnBrk="1" hangingPunct="1"/>
            <a:r>
              <a:rPr lang="en-US"/>
              <a:t>Post-operative AF (POAF)</a:t>
            </a:r>
          </a:p>
        </p:txBody>
      </p:sp>
      <p:sp>
        <p:nvSpPr>
          <p:cNvPr id="130051" name="Content Placeholder 2"/>
          <p:cNvSpPr>
            <a:spLocks noGrp="1"/>
          </p:cNvSpPr>
          <p:nvPr>
            <p:ph idx="1"/>
          </p:nvPr>
        </p:nvSpPr>
        <p:spPr>
          <a:xfrm>
            <a:off x="457200" y="1600200"/>
            <a:ext cx="8229600" cy="4678363"/>
          </a:xfrm>
        </p:spPr>
        <p:txBody>
          <a:bodyPr/>
          <a:lstStyle/>
          <a:p>
            <a:pPr marL="0" indent="0" eaLnBrk="1" hangingPunct="1">
              <a:buFontTx/>
              <a:buNone/>
            </a:pPr>
            <a:r>
              <a:rPr lang="en-US" b="0"/>
              <a:t>POAF occurs in 25-40% of patients undergoing CV surgery</a:t>
            </a:r>
          </a:p>
          <a:p>
            <a:pPr marL="0" indent="0" eaLnBrk="1" hangingPunct="1">
              <a:buFontTx/>
              <a:buNone/>
            </a:pPr>
            <a:endParaRPr lang="en-US" b="0"/>
          </a:p>
          <a:p>
            <a:pPr marL="0" indent="0" eaLnBrk="1" hangingPunct="1">
              <a:buFontTx/>
              <a:buNone/>
            </a:pPr>
            <a:r>
              <a:rPr lang="en-US" b="0"/>
              <a:t>Condition associated with high sympathetic and oxidative stress and inflammation</a:t>
            </a:r>
          </a:p>
          <a:p>
            <a:pPr marL="0" indent="0" eaLnBrk="1" hangingPunct="1">
              <a:buFontTx/>
              <a:buNone/>
            </a:pPr>
            <a:endParaRPr lang="en-US" b="0"/>
          </a:p>
          <a:p>
            <a:pPr marL="0" indent="0" eaLnBrk="1" hangingPunct="1">
              <a:buFontTx/>
              <a:buNone/>
            </a:pPr>
            <a:r>
              <a:rPr lang="en-US" b="0"/>
              <a:t>Associated with increased rates of major CV outcomes, length of stay and costs</a:t>
            </a:r>
          </a:p>
          <a:p>
            <a:pPr marL="0" indent="0" eaLnBrk="1" hangingPunct="1">
              <a:buFontTx/>
              <a:buNone/>
            </a:pPr>
            <a:endParaRPr lang="en-US" b="0"/>
          </a:p>
          <a:p>
            <a:pPr marL="0" indent="0" eaLnBrk="1" hangingPunct="1">
              <a:buFontTx/>
              <a:buNone/>
            </a:pPr>
            <a:r>
              <a:rPr lang="en-US" b="0"/>
              <a:t>New guidelines addressing </a:t>
            </a:r>
          </a:p>
          <a:p>
            <a:pPr marL="0" indent="0" eaLnBrk="1" hangingPunct="1"/>
            <a:r>
              <a:rPr lang="en-US" b="0"/>
              <a:t>Treatment of POAF</a:t>
            </a:r>
          </a:p>
          <a:p>
            <a:pPr marL="0" indent="0" eaLnBrk="1" hangingPunct="1"/>
            <a:r>
              <a:rPr lang="en-US" b="0"/>
              <a:t>Prophylaxis of POAF</a:t>
            </a:r>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itle 1"/>
          <p:cNvSpPr>
            <a:spLocks noGrp="1"/>
          </p:cNvSpPr>
          <p:nvPr>
            <p:ph type="title"/>
          </p:nvPr>
        </p:nvSpPr>
        <p:spPr>
          <a:xfrm>
            <a:off x="76200" y="762000"/>
            <a:ext cx="8991600" cy="715963"/>
          </a:xfrm>
        </p:spPr>
        <p:txBody>
          <a:bodyPr/>
          <a:lstStyle/>
          <a:p>
            <a:pPr eaLnBrk="1" hangingPunct="1"/>
            <a:r>
              <a:rPr lang="en-US" sz="2800"/>
              <a:t>Treatment of POAF: Rate vs Rhythm Control</a:t>
            </a:r>
          </a:p>
        </p:txBody>
      </p:sp>
      <p:sp>
        <p:nvSpPr>
          <p:cNvPr id="131075" name="Content Placeholder 2"/>
          <p:cNvSpPr>
            <a:spLocks noGrp="1"/>
          </p:cNvSpPr>
          <p:nvPr>
            <p:ph idx="1"/>
          </p:nvPr>
        </p:nvSpPr>
        <p:spPr>
          <a:xfrm>
            <a:off x="457200" y="1600200"/>
            <a:ext cx="8229600" cy="4830763"/>
          </a:xfrm>
        </p:spPr>
        <p:txBody>
          <a:bodyPr/>
          <a:lstStyle/>
          <a:p>
            <a:pPr marL="0" indent="0" eaLnBrk="1" hangingPunct="1">
              <a:buFontTx/>
              <a:buNone/>
            </a:pPr>
            <a:r>
              <a:rPr lang="en-US" sz="2000" b="0"/>
              <a:t>Of 2109 pts undergoing CV surgery (CABG, valvular or both), </a:t>
            </a:r>
          </a:p>
          <a:p>
            <a:pPr marL="0" indent="0" eaLnBrk="1" hangingPunct="1">
              <a:buFontTx/>
              <a:buNone/>
            </a:pPr>
            <a:r>
              <a:rPr lang="en-US" sz="2000" b="0"/>
              <a:t>	695 developed POAF, 523 randomized rate vs rhythm control</a:t>
            </a:r>
          </a:p>
          <a:p>
            <a:pPr marL="0" indent="0" eaLnBrk="1" hangingPunct="1">
              <a:buFontTx/>
              <a:buNone/>
            </a:pPr>
            <a:endParaRPr lang="en-US" sz="2000" b="0"/>
          </a:p>
          <a:p>
            <a:pPr marL="0" indent="0" eaLnBrk="1" hangingPunct="1">
              <a:buFontTx/>
              <a:buNone/>
            </a:pPr>
            <a:r>
              <a:rPr lang="en-US" sz="2000" b="0"/>
              <a:t>1º endpoint was total number of hospitalized days within 60d of OR</a:t>
            </a:r>
          </a:p>
          <a:p>
            <a:pPr marL="0" indent="0" eaLnBrk="1" hangingPunct="1">
              <a:buFontTx/>
              <a:buNone/>
            </a:pPr>
            <a:r>
              <a:rPr lang="en-US" sz="2000" b="0"/>
              <a:t>Total number or days: Median 5.1 vs 5.0, p=0.76</a:t>
            </a:r>
          </a:p>
          <a:p>
            <a:pPr marL="0" indent="0" eaLnBrk="1" hangingPunct="1">
              <a:buFontTx/>
              <a:buNone/>
            </a:pPr>
            <a:endParaRPr lang="en-US" sz="2000" b="0"/>
          </a:p>
          <a:p>
            <a:pPr marL="0" indent="0" eaLnBrk="1" hangingPunct="1">
              <a:buFontTx/>
              <a:buNone/>
            </a:pPr>
            <a:r>
              <a:rPr lang="en-US" sz="2000" b="0"/>
              <a:t>2º No differences in rates of death or serious complications	</a:t>
            </a:r>
          </a:p>
          <a:p>
            <a:pPr marL="0" indent="0" eaLnBrk="1" hangingPunct="1">
              <a:buFontTx/>
              <a:buNone/>
            </a:pPr>
            <a:r>
              <a:rPr lang="en-US" sz="2000" b="0"/>
              <a:t>	(24.8 (rate) vs 26.4/100pt-months, p=0.61)</a:t>
            </a:r>
          </a:p>
          <a:p>
            <a:pPr marL="0" indent="0" eaLnBrk="1" hangingPunct="1">
              <a:buFontTx/>
              <a:buNone/>
            </a:pPr>
            <a:endParaRPr lang="en-US" sz="2000" b="0"/>
          </a:p>
          <a:p>
            <a:pPr marL="0" indent="0" eaLnBrk="1" hangingPunct="1">
              <a:buFontTx/>
              <a:buNone/>
            </a:pPr>
            <a:r>
              <a:rPr lang="en-US" sz="2000" b="0"/>
              <a:t>Cross-over occurred in 25% in each arm – due to drug ineffectiveness</a:t>
            </a:r>
          </a:p>
          <a:p>
            <a:pPr marL="0" indent="0" eaLnBrk="1" hangingPunct="1">
              <a:buFontTx/>
              <a:buNone/>
            </a:pPr>
            <a:endParaRPr lang="en-US" sz="2000" b="0"/>
          </a:p>
          <a:p>
            <a:pPr marL="0" indent="0" eaLnBrk="1" hangingPunct="1">
              <a:buFontTx/>
              <a:buNone/>
            </a:pPr>
            <a:r>
              <a:rPr lang="en-US" sz="2000" b="0"/>
              <a:t>At 30 and 60 d, high rates of sinus rhythm in both arms</a:t>
            </a:r>
          </a:p>
        </p:txBody>
      </p:sp>
      <p:sp>
        <p:nvSpPr>
          <p:cNvPr id="131076" name="TextBox 3"/>
          <p:cNvSpPr txBox="1">
            <a:spLocks noChangeArrowheads="1"/>
          </p:cNvSpPr>
          <p:nvPr/>
        </p:nvSpPr>
        <p:spPr bwMode="auto">
          <a:xfrm>
            <a:off x="2895600" y="6019800"/>
            <a:ext cx="2808288" cy="276225"/>
          </a:xfrm>
          <a:prstGeom prst="rect">
            <a:avLst/>
          </a:prstGeom>
          <a:noFill/>
          <a:ln w="9525">
            <a:noFill/>
            <a:miter lim="800000"/>
            <a:headEnd/>
            <a:tailEnd/>
          </a:ln>
        </p:spPr>
        <p:txBody>
          <a:bodyPr wrap="none">
            <a:prstTxWarp prst="textNoShape">
              <a:avLst/>
            </a:prstTxWarp>
            <a:spAutoFit/>
          </a:bodyPr>
          <a:lstStyle/>
          <a:p>
            <a:pPr eaLnBrk="1" hangingPunct="1"/>
            <a:r>
              <a:rPr lang="en-US" sz="1200">
                <a:cs typeface="Arial" pitchFamily="4" charset="0"/>
              </a:rPr>
              <a:t>Gillinov et al. NEJM 2016;374:1911-21</a:t>
            </a:r>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098" name="Content Placeholder 3"/>
          <p:cNvPicPr>
            <a:picLocks noGrp="1" noChangeAspect="1"/>
          </p:cNvPicPr>
          <p:nvPr>
            <p:ph idx="1"/>
          </p:nvPr>
        </p:nvPicPr>
        <p:blipFill>
          <a:blip r:embed="rId2"/>
          <a:srcRect/>
          <a:stretch>
            <a:fillRect/>
          </a:stretch>
        </p:blipFill>
        <p:spPr>
          <a:xfrm>
            <a:off x="609600" y="1325563"/>
            <a:ext cx="4419600" cy="4840287"/>
          </a:xfrm>
        </p:spPr>
      </p:pic>
      <p:sp>
        <p:nvSpPr>
          <p:cNvPr id="132099" name="TextBox 4"/>
          <p:cNvSpPr txBox="1">
            <a:spLocks noChangeArrowheads="1"/>
          </p:cNvSpPr>
          <p:nvPr/>
        </p:nvSpPr>
        <p:spPr bwMode="auto">
          <a:xfrm>
            <a:off x="5105400" y="1358900"/>
            <a:ext cx="3657600" cy="4524375"/>
          </a:xfrm>
          <a:prstGeom prst="rect">
            <a:avLst/>
          </a:prstGeom>
          <a:noFill/>
          <a:ln w="9525">
            <a:noFill/>
            <a:miter lim="800000"/>
            <a:headEnd/>
            <a:tailEnd/>
          </a:ln>
        </p:spPr>
        <p:txBody>
          <a:bodyPr>
            <a:prstTxWarp prst="textNoShape">
              <a:avLst/>
            </a:prstTxWarp>
            <a:spAutoFit/>
          </a:bodyPr>
          <a:lstStyle/>
          <a:p>
            <a:pPr eaLnBrk="1" hangingPunct="1"/>
            <a:r>
              <a:rPr lang="en-US" sz="1600" u="sng">
                <a:cs typeface="Arial" pitchFamily="4" charset="0"/>
              </a:rPr>
              <a:t>Discharged in AF:</a:t>
            </a:r>
          </a:p>
          <a:p>
            <a:pPr eaLnBrk="1" hangingPunct="1"/>
            <a:r>
              <a:rPr lang="en-US" sz="1600">
                <a:cs typeface="Arial" pitchFamily="4" charset="0"/>
              </a:rPr>
              <a:t>At 30 days	</a:t>
            </a:r>
          </a:p>
          <a:p>
            <a:pPr eaLnBrk="1" hangingPunct="1"/>
            <a:r>
              <a:rPr lang="en-US" sz="1600">
                <a:cs typeface="Arial" pitchFamily="4" charset="0"/>
              </a:rPr>
              <a:t>	Rhythm gp:   98% NSR</a:t>
            </a:r>
          </a:p>
          <a:p>
            <a:pPr eaLnBrk="1" hangingPunct="1"/>
            <a:r>
              <a:rPr lang="en-US" sz="1600">
                <a:cs typeface="Arial" pitchFamily="4" charset="0"/>
              </a:rPr>
              <a:t>	Rate cont      95% NSR</a:t>
            </a:r>
          </a:p>
          <a:p>
            <a:pPr eaLnBrk="1" hangingPunct="1"/>
            <a:endParaRPr lang="en-US" sz="1600">
              <a:cs typeface="Arial" pitchFamily="4" charset="0"/>
            </a:endParaRPr>
          </a:p>
          <a:p>
            <a:pPr eaLnBrk="1" hangingPunct="1"/>
            <a:r>
              <a:rPr lang="en-US" sz="1600">
                <a:cs typeface="Arial" pitchFamily="4" charset="0"/>
              </a:rPr>
              <a:t>At 60 days</a:t>
            </a:r>
          </a:p>
          <a:p>
            <a:pPr eaLnBrk="1" hangingPunct="1"/>
            <a:r>
              <a:rPr lang="en-US" sz="1600">
                <a:cs typeface="Arial" pitchFamily="4" charset="0"/>
              </a:rPr>
              <a:t>	Rhythm gp:   &gt;99% NSR</a:t>
            </a:r>
          </a:p>
          <a:p>
            <a:pPr eaLnBrk="1" hangingPunct="1"/>
            <a:r>
              <a:rPr lang="en-US" sz="1600">
                <a:cs typeface="Arial" pitchFamily="4" charset="0"/>
              </a:rPr>
              <a:t>	Rate cont      &gt;96% NSR</a:t>
            </a:r>
          </a:p>
          <a:p>
            <a:pPr eaLnBrk="1" hangingPunct="1"/>
            <a:endParaRPr lang="en-US" sz="1600">
              <a:cs typeface="Arial" pitchFamily="4" charset="0"/>
            </a:endParaRPr>
          </a:p>
          <a:p>
            <a:pPr eaLnBrk="1" hangingPunct="1"/>
            <a:r>
              <a:rPr lang="en-US" sz="1600" u="sng">
                <a:cs typeface="Arial" pitchFamily="4" charset="0"/>
              </a:rPr>
              <a:t>Discharged in NSR:</a:t>
            </a:r>
          </a:p>
          <a:p>
            <a:pPr eaLnBrk="1" hangingPunct="1"/>
            <a:r>
              <a:rPr lang="en-US" sz="1600">
                <a:cs typeface="Arial" pitchFamily="4" charset="0"/>
              </a:rPr>
              <a:t>At 30 days	</a:t>
            </a:r>
          </a:p>
          <a:p>
            <a:pPr eaLnBrk="1" hangingPunct="1"/>
            <a:r>
              <a:rPr lang="en-US" sz="1600">
                <a:cs typeface="Arial" pitchFamily="4" charset="0"/>
              </a:rPr>
              <a:t>	Rhythm gp:   92% NSR</a:t>
            </a:r>
          </a:p>
          <a:p>
            <a:pPr eaLnBrk="1" hangingPunct="1"/>
            <a:r>
              <a:rPr lang="en-US" sz="1600">
                <a:cs typeface="Arial" pitchFamily="4" charset="0"/>
              </a:rPr>
              <a:t>	Rate cont      96% NSR</a:t>
            </a:r>
          </a:p>
          <a:p>
            <a:pPr eaLnBrk="1" hangingPunct="1"/>
            <a:endParaRPr lang="en-US" sz="1600">
              <a:cs typeface="Arial" pitchFamily="4" charset="0"/>
            </a:endParaRPr>
          </a:p>
          <a:p>
            <a:pPr eaLnBrk="1" hangingPunct="1"/>
            <a:r>
              <a:rPr lang="en-US" sz="1600">
                <a:cs typeface="Arial" pitchFamily="4" charset="0"/>
              </a:rPr>
              <a:t>At 60 days</a:t>
            </a:r>
          </a:p>
          <a:p>
            <a:pPr eaLnBrk="1" hangingPunct="1"/>
            <a:r>
              <a:rPr lang="en-US" sz="1600">
                <a:cs typeface="Arial" pitchFamily="4" charset="0"/>
              </a:rPr>
              <a:t>	Rhythm gp:   98% NSR</a:t>
            </a:r>
          </a:p>
          <a:p>
            <a:pPr eaLnBrk="1" hangingPunct="1"/>
            <a:r>
              <a:rPr lang="en-US" sz="1600">
                <a:cs typeface="Arial" pitchFamily="4" charset="0"/>
              </a:rPr>
              <a:t>	Rate cont      97% NSR</a:t>
            </a:r>
          </a:p>
          <a:p>
            <a:pPr eaLnBrk="1" hangingPunct="1"/>
            <a:endParaRPr lang="en-US" sz="1600">
              <a:cs typeface="Arial" pitchFamily="4" charset="0"/>
            </a:endParaRPr>
          </a:p>
        </p:txBody>
      </p:sp>
      <p:sp>
        <p:nvSpPr>
          <p:cNvPr id="132100" name="TextBox 5"/>
          <p:cNvSpPr txBox="1">
            <a:spLocks noChangeArrowheads="1"/>
          </p:cNvSpPr>
          <p:nvPr/>
        </p:nvSpPr>
        <p:spPr bwMode="auto">
          <a:xfrm>
            <a:off x="3348038" y="6172200"/>
            <a:ext cx="2808287" cy="276225"/>
          </a:xfrm>
          <a:prstGeom prst="rect">
            <a:avLst/>
          </a:prstGeom>
          <a:noFill/>
          <a:ln w="9525">
            <a:noFill/>
            <a:miter lim="800000"/>
            <a:headEnd/>
            <a:tailEnd/>
          </a:ln>
        </p:spPr>
        <p:txBody>
          <a:bodyPr wrap="none">
            <a:prstTxWarp prst="textNoShape">
              <a:avLst/>
            </a:prstTxWarp>
            <a:spAutoFit/>
          </a:bodyPr>
          <a:lstStyle/>
          <a:p>
            <a:pPr eaLnBrk="1" hangingPunct="1"/>
            <a:r>
              <a:rPr lang="en-US" sz="1200">
                <a:cs typeface="Arial" pitchFamily="4" charset="0"/>
              </a:rPr>
              <a:t>Gillinov et al. NEJM 2016;374:1911-21</a:t>
            </a:r>
          </a:p>
        </p:txBody>
      </p:sp>
      <p:sp>
        <p:nvSpPr>
          <p:cNvPr id="6" name="Title 1"/>
          <p:cNvSpPr txBox="1">
            <a:spLocks/>
          </p:cNvSpPr>
          <p:nvPr/>
        </p:nvSpPr>
        <p:spPr bwMode="auto">
          <a:xfrm>
            <a:off x="76200" y="609600"/>
            <a:ext cx="8991600" cy="715963"/>
          </a:xfrm>
          <a:prstGeom prst="rect">
            <a:avLst/>
          </a:prstGeom>
          <a:noFill/>
          <a:ln>
            <a:noFill/>
          </a:ln>
          <a:extLst/>
        </p:spPr>
        <p:txBody>
          <a:bodyPr anchor="ctr"/>
          <a:lstStyle>
            <a:lvl1pPr algn="ctr" rtl="0" eaLnBrk="0" fontAlgn="base" hangingPunct="0">
              <a:spcBef>
                <a:spcPct val="0"/>
              </a:spcBef>
              <a:spcAft>
                <a:spcPct val="0"/>
              </a:spcAft>
              <a:defRPr sz="3200">
                <a:solidFill>
                  <a:schemeClr val="tx1"/>
                </a:solidFill>
                <a:latin typeface="+mj-lt"/>
                <a:ea typeface="+mj-ea"/>
                <a:cs typeface="+mj-cs"/>
              </a:defRPr>
            </a:lvl1pPr>
            <a:lvl2pPr algn="ctr" rtl="0" eaLnBrk="0" fontAlgn="base" hangingPunct="0">
              <a:spcBef>
                <a:spcPct val="0"/>
              </a:spcBef>
              <a:spcAft>
                <a:spcPct val="0"/>
              </a:spcAft>
              <a:defRPr sz="3200">
                <a:solidFill>
                  <a:schemeClr val="tx1"/>
                </a:solidFill>
                <a:latin typeface="Arial Black" pitchFamily="34" charset="0"/>
                <a:ea typeface="ＭＳ Ｐゴシック" pitchFamily="34" charset="-128"/>
                <a:cs typeface="Arial" charset="0"/>
              </a:defRPr>
            </a:lvl2pPr>
            <a:lvl3pPr algn="ctr" rtl="0" eaLnBrk="0" fontAlgn="base" hangingPunct="0">
              <a:spcBef>
                <a:spcPct val="0"/>
              </a:spcBef>
              <a:spcAft>
                <a:spcPct val="0"/>
              </a:spcAft>
              <a:defRPr sz="3200">
                <a:solidFill>
                  <a:schemeClr val="tx1"/>
                </a:solidFill>
                <a:latin typeface="Arial Black" pitchFamily="34" charset="0"/>
                <a:ea typeface="ＭＳ Ｐゴシック" pitchFamily="34" charset="-128"/>
                <a:cs typeface="Arial" charset="0"/>
              </a:defRPr>
            </a:lvl3pPr>
            <a:lvl4pPr algn="ctr" rtl="0" eaLnBrk="0" fontAlgn="base" hangingPunct="0">
              <a:spcBef>
                <a:spcPct val="0"/>
              </a:spcBef>
              <a:spcAft>
                <a:spcPct val="0"/>
              </a:spcAft>
              <a:defRPr sz="3200">
                <a:solidFill>
                  <a:schemeClr val="tx1"/>
                </a:solidFill>
                <a:latin typeface="Arial Black" pitchFamily="34" charset="0"/>
                <a:ea typeface="ＭＳ Ｐゴシック" pitchFamily="34" charset="-128"/>
                <a:cs typeface="Arial" charset="0"/>
              </a:defRPr>
            </a:lvl4pPr>
            <a:lvl5pPr algn="ctr" rtl="0" eaLnBrk="0" fontAlgn="base" hangingPunct="0">
              <a:spcBef>
                <a:spcPct val="0"/>
              </a:spcBef>
              <a:spcAft>
                <a:spcPct val="0"/>
              </a:spcAft>
              <a:defRPr sz="3200">
                <a:solidFill>
                  <a:schemeClr val="tx1"/>
                </a:solidFill>
                <a:latin typeface="Arial Black" pitchFamily="34" charset="0"/>
                <a:ea typeface="ＭＳ Ｐゴシック" pitchFamily="34" charset="-128"/>
                <a:cs typeface="Arial" charset="0"/>
              </a:defRPr>
            </a:lvl5pPr>
            <a:lvl6pPr marL="457200" algn="l" rtl="0" fontAlgn="base">
              <a:spcBef>
                <a:spcPct val="0"/>
              </a:spcBef>
              <a:spcAft>
                <a:spcPct val="0"/>
              </a:spcAft>
              <a:defRPr sz="3200">
                <a:solidFill>
                  <a:srgbClr val="CC9915"/>
                </a:solidFill>
                <a:latin typeface="Arial Black" pitchFamily="34" charset="0"/>
                <a:ea typeface="ＭＳ Ｐゴシック" pitchFamily="34" charset="-128"/>
                <a:cs typeface="Arial" charset="0"/>
              </a:defRPr>
            </a:lvl6pPr>
            <a:lvl7pPr marL="914400" algn="l" rtl="0" fontAlgn="base">
              <a:spcBef>
                <a:spcPct val="0"/>
              </a:spcBef>
              <a:spcAft>
                <a:spcPct val="0"/>
              </a:spcAft>
              <a:defRPr sz="3200">
                <a:solidFill>
                  <a:srgbClr val="CC9915"/>
                </a:solidFill>
                <a:latin typeface="Arial Black" pitchFamily="34" charset="0"/>
                <a:ea typeface="ＭＳ Ｐゴシック" pitchFamily="34" charset="-128"/>
                <a:cs typeface="Arial" charset="0"/>
              </a:defRPr>
            </a:lvl7pPr>
            <a:lvl8pPr marL="1371600" algn="l" rtl="0" fontAlgn="base">
              <a:spcBef>
                <a:spcPct val="0"/>
              </a:spcBef>
              <a:spcAft>
                <a:spcPct val="0"/>
              </a:spcAft>
              <a:defRPr sz="3200">
                <a:solidFill>
                  <a:srgbClr val="CC9915"/>
                </a:solidFill>
                <a:latin typeface="Arial Black" pitchFamily="34" charset="0"/>
                <a:ea typeface="ＭＳ Ｐゴシック" pitchFamily="34" charset="-128"/>
                <a:cs typeface="Arial" charset="0"/>
              </a:defRPr>
            </a:lvl8pPr>
            <a:lvl9pPr marL="1828800" algn="l" rtl="0" fontAlgn="base">
              <a:spcBef>
                <a:spcPct val="0"/>
              </a:spcBef>
              <a:spcAft>
                <a:spcPct val="0"/>
              </a:spcAft>
              <a:defRPr sz="3200">
                <a:solidFill>
                  <a:srgbClr val="CC9915"/>
                </a:solidFill>
                <a:latin typeface="Arial Black" pitchFamily="34" charset="0"/>
                <a:ea typeface="ＭＳ Ｐゴシック" pitchFamily="34" charset="-128"/>
                <a:cs typeface="Arial" charset="0"/>
              </a:defRPr>
            </a:lvl9pPr>
          </a:lstStyle>
          <a:p>
            <a:pPr eaLnBrk="1" hangingPunct="1">
              <a:defRPr/>
            </a:pPr>
            <a:r>
              <a:rPr lang="en-US" sz="2800" dirty="0"/>
              <a:t>Rhythm at 30 &amp; 60 days</a:t>
            </a:r>
            <a:endParaRPr lang="en-US" sz="2800" kern="0" dirty="0" smtClean="0"/>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Title 1"/>
          <p:cNvSpPr>
            <a:spLocks noGrp="1"/>
          </p:cNvSpPr>
          <p:nvPr>
            <p:ph type="title"/>
          </p:nvPr>
        </p:nvSpPr>
        <p:spPr/>
        <p:txBody>
          <a:bodyPr/>
          <a:lstStyle/>
          <a:p>
            <a:pPr eaLnBrk="1" hangingPunct="1"/>
            <a:r>
              <a:rPr lang="en-US"/>
              <a:t>Recommendation</a:t>
            </a:r>
          </a:p>
        </p:txBody>
      </p:sp>
      <p:sp>
        <p:nvSpPr>
          <p:cNvPr id="133123" name="Content Placeholder 2"/>
          <p:cNvSpPr>
            <a:spLocks noGrp="1"/>
          </p:cNvSpPr>
          <p:nvPr>
            <p:ph idx="1"/>
          </p:nvPr>
        </p:nvSpPr>
        <p:spPr/>
        <p:txBody>
          <a:bodyPr/>
          <a:lstStyle/>
          <a:p>
            <a:pPr marL="0" indent="0" eaLnBrk="1" hangingPunct="1">
              <a:buFontTx/>
              <a:buNone/>
            </a:pPr>
            <a:r>
              <a:rPr lang="en-US" sz="2000" b="0"/>
              <a:t>We recommend that POAF might be appropriately </a:t>
            </a:r>
            <a:r>
              <a:rPr lang="en-US" sz="2000" b="0">
                <a:solidFill>
                  <a:srgbClr val="000000"/>
                </a:solidFill>
              </a:rPr>
              <a:t>treated with either a ventricular response rate control strategy or a rhythm control strategy </a:t>
            </a:r>
            <a:r>
              <a:rPr lang="en-US" sz="1800"/>
              <a:t>(Strong Recommendation, Moderate-Quality Evidence).</a:t>
            </a:r>
          </a:p>
          <a:p>
            <a:pPr marL="0" indent="0" eaLnBrk="1" hangingPunct="1">
              <a:buFontTx/>
              <a:buNone/>
            </a:pPr>
            <a:r>
              <a:rPr lang="en-US" sz="2000" b="0"/>
              <a:t> </a:t>
            </a:r>
          </a:p>
          <a:p>
            <a:pPr marL="0" indent="0" eaLnBrk="1" hangingPunct="1">
              <a:buFontTx/>
              <a:buNone/>
            </a:pPr>
            <a:r>
              <a:rPr lang="en-US" sz="2000" b="0"/>
              <a:t>Values and preferences </a:t>
            </a:r>
          </a:p>
          <a:p>
            <a:pPr marL="0" indent="0" eaLnBrk="1" hangingPunct="1">
              <a:buFontTx/>
              <a:buNone/>
            </a:pPr>
            <a:r>
              <a:rPr lang="en-US" sz="2000" b="0"/>
              <a:t>This recommendation places a high value on the RCTs that investigated rate control as an alternative to rhythm control for AF, including 1 trial that specifically addressed the cardiac postoperative period. </a:t>
            </a:r>
          </a:p>
          <a:p>
            <a:pPr marL="0" indent="0" eaLnBrk="1" hangingPunct="1">
              <a:buFontTx/>
              <a:buNone/>
            </a:pPr>
            <a:r>
              <a:rPr lang="en-US" sz="2000" b="0"/>
              <a:t>Choice of strategy should therefore be individualized on the basis of the degree of symptoms experienced by the patient.</a:t>
            </a:r>
          </a:p>
          <a:p>
            <a:pPr marL="0" indent="0" eaLnBrk="1" hangingPunct="1">
              <a:buFontTx/>
              <a:buNone/>
            </a:pPr>
            <a:endParaRPr lang="en-US" sz="2000" b="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srcRect/>
          <a:stretch>
            <a:fillRect/>
          </a:stretch>
        </p:blipFill>
        <p:spPr bwMode="auto">
          <a:xfrm>
            <a:off x="66675" y="1493838"/>
            <a:ext cx="9010650" cy="1133475"/>
          </a:xfrm>
          <a:prstGeom prst="rect">
            <a:avLst/>
          </a:prstGeom>
          <a:noFill/>
          <a:ln w="9525">
            <a:noFill/>
            <a:miter lim="800000"/>
            <a:headEnd/>
            <a:tailEnd/>
          </a:ln>
        </p:spPr>
      </p:pic>
      <p:pic>
        <p:nvPicPr>
          <p:cNvPr id="22531" name="Picture 3"/>
          <p:cNvPicPr>
            <a:picLocks noChangeAspect="1" noChangeArrowheads="1"/>
          </p:cNvPicPr>
          <p:nvPr/>
        </p:nvPicPr>
        <p:blipFill>
          <a:blip r:embed="rId3"/>
          <a:srcRect/>
          <a:stretch>
            <a:fillRect/>
          </a:stretch>
        </p:blipFill>
        <p:spPr bwMode="auto">
          <a:xfrm>
            <a:off x="107950" y="3149600"/>
            <a:ext cx="8934450" cy="1890713"/>
          </a:xfrm>
          <a:prstGeom prst="rect">
            <a:avLst/>
          </a:prstGeom>
          <a:noFill/>
          <a:ln w="9525">
            <a:noFill/>
            <a:miter lim="800000"/>
            <a:headEnd/>
            <a:tailEnd/>
          </a:ln>
        </p:spPr>
      </p:pic>
      <p:sp>
        <p:nvSpPr>
          <p:cNvPr id="22532" name="TextBox 1"/>
          <p:cNvSpPr txBox="1">
            <a:spLocks noChangeArrowheads="1"/>
          </p:cNvSpPr>
          <p:nvPr/>
        </p:nvSpPr>
        <p:spPr bwMode="auto">
          <a:xfrm>
            <a:off x="179388" y="1204913"/>
            <a:ext cx="4367212" cy="338137"/>
          </a:xfrm>
          <a:prstGeom prst="rect">
            <a:avLst/>
          </a:prstGeom>
          <a:noFill/>
          <a:ln w="9525">
            <a:noFill/>
            <a:miter lim="800000"/>
            <a:headEnd/>
            <a:tailEnd/>
          </a:ln>
        </p:spPr>
        <p:txBody>
          <a:bodyPr wrap="none">
            <a:prstTxWarp prst="textNoShape">
              <a:avLst/>
            </a:prstTxWarp>
            <a:spAutoFit/>
          </a:bodyPr>
          <a:lstStyle/>
          <a:p>
            <a:pPr eaLnBrk="1" hangingPunct="1"/>
            <a:r>
              <a:rPr lang="en-US" sz="1600" b="1">
                <a:cs typeface="Arial" pitchFamily="4" charset="0"/>
              </a:rPr>
              <a:t>6 Primary Prevention Trials </a:t>
            </a:r>
            <a:r>
              <a:rPr lang="en-US" sz="1200">
                <a:cs typeface="Arial" pitchFamily="4" charset="0"/>
              </a:rPr>
              <a:t>660,000 patient years</a:t>
            </a:r>
            <a:endParaRPr lang="en-CA" sz="1200">
              <a:cs typeface="Arial" pitchFamily="4" charset="0"/>
            </a:endParaRPr>
          </a:p>
        </p:txBody>
      </p:sp>
      <p:sp>
        <p:nvSpPr>
          <p:cNvPr id="22533" name="TextBox 3"/>
          <p:cNvSpPr txBox="1">
            <a:spLocks noChangeArrowheads="1"/>
          </p:cNvSpPr>
          <p:nvPr/>
        </p:nvSpPr>
        <p:spPr bwMode="auto">
          <a:xfrm>
            <a:off x="2986088" y="989013"/>
            <a:ext cx="6124575" cy="276225"/>
          </a:xfrm>
          <a:prstGeom prst="rect">
            <a:avLst/>
          </a:prstGeom>
          <a:noFill/>
          <a:ln w="9525">
            <a:noFill/>
            <a:miter lim="800000"/>
            <a:headEnd/>
            <a:tailEnd/>
          </a:ln>
        </p:spPr>
        <p:txBody>
          <a:bodyPr wrap="none">
            <a:prstTxWarp prst="textNoShape">
              <a:avLst/>
            </a:prstTxWarp>
            <a:spAutoFit/>
          </a:bodyPr>
          <a:lstStyle/>
          <a:p>
            <a:pPr eaLnBrk="1" hangingPunct="1"/>
            <a:r>
              <a:rPr lang="en-US" sz="1200">
                <a:cs typeface="Arial" pitchFamily="4" charset="0"/>
              </a:rPr>
              <a:t>ASA                     Control                                                                         RR: ASA/control</a:t>
            </a:r>
            <a:endParaRPr lang="en-CA" sz="1200">
              <a:cs typeface="Arial" pitchFamily="4" charset="0"/>
            </a:endParaRPr>
          </a:p>
        </p:txBody>
      </p:sp>
      <p:sp>
        <p:nvSpPr>
          <p:cNvPr id="22534" name="TextBox 5"/>
          <p:cNvSpPr txBox="1">
            <a:spLocks noChangeArrowheads="1"/>
          </p:cNvSpPr>
          <p:nvPr/>
        </p:nvSpPr>
        <p:spPr bwMode="auto">
          <a:xfrm>
            <a:off x="760413" y="5526088"/>
            <a:ext cx="7700962" cy="646112"/>
          </a:xfrm>
          <a:prstGeom prst="rect">
            <a:avLst/>
          </a:prstGeom>
          <a:noFill/>
          <a:ln w="9525">
            <a:noFill/>
            <a:miter lim="800000"/>
            <a:headEnd/>
            <a:tailEnd/>
          </a:ln>
        </p:spPr>
        <p:txBody>
          <a:bodyPr wrap="none">
            <a:prstTxWarp prst="textNoShape">
              <a:avLst/>
            </a:prstTxWarp>
            <a:spAutoFit/>
          </a:bodyPr>
          <a:lstStyle/>
          <a:p>
            <a:pPr algn="ctr" eaLnBrk="1" hangingPunct="1"/>
            <a:r>
              <a:rPr lang="en-US" b="1">
                <a:cs typeface="Arial" pitchFamily="4" charset="0"/>
              </a:rPr>
              <a:t>Prevention of Serious vascular Events (MI, stroke, vascular death) in </a:t>
            </a:r>
          </a:p>
          <a:p>
            <a:pPr algn="ctr" eaLnBrk="1" hangingPunct="1"/>
            <a:r>
              <a:rPr lang="en-US" b="1">
                <a:cs typeface="Arial" pitchFamily="4" charset="0"/>
              </a:rPr>
              <a:t>Primary and Secondary Prevention Trials of ASA vs Control</a:t>
            </a:r>
            <a:endParaRPr lang="en-CA" b="1">
              <a:cs typeface="Arial" pitchFamily="4" charset="0"/>
            </a:endParaRPr>
          </a:p>
        </p:txBody>
      </p:sp>
      <p:sp>
        <p:nvSpPr>
          <p:cNvPr id="22535" name="TextBox 7"/>
          <p:cNvSpPr txBox="1">
            <a:spLocks noChangeArrowheads="1"/>
          </p:cNvSpPr>
          <p:nvPr/>
        </p:nvSpPr>
        <p:spPr bwMode="auto">
          <a:xfrm>
            <a:off x="7175500" y="6129338"/>
            <a:ext cx="1901825" cy="739775"/>
          </a:xfrm>
          <a:prstGeom prst="rect">
            <a:avLst/>
          </a:prstGeom>
          <a:noFill/>
          <a:ln w="9525">
            <a:noFill/>
            <a:miter lim="800000"/>
            <a:headEnd/>
            <a:tailEnd/>
          </a:ln>
        </p:spPr>
        <p:txBody>
          <a:bodyPr>
            <a:prstTxWarp prst="textNoShape">
              <a:avLst/>
            </a:prstTxWarp>
            <a:spAutoFit/>
          </a:bodyPr>
          <a:lstStyle/>
          <a:p>
            <a:pPr eaLnBrk="1" hangingPunct="1"/>
            <a:r>
              <a:rPr lang="en-US" sz="1400">
                <a:cs typeface="Arial" pitchFamily="4" charset="0"/>
              </a:rPr>
              <a:t>ATT Collaboration. Lancet 2009;373:1849</a:t>
            </a:r>
            <a:endParaRPr lang="en-CA" sz="1400">
              <a:cs typeface="Arial" pitchFamily="4" charset="0"/>
            </a:endParaRPr>
          </a:p>
        </p:txBody>
      </p:sp>
      <p:sp>
        <p:nvSpPr>
          <p:cNvPr id="3" name="Rectangle 2"/>
          <p:cNvSpPr/>
          <p:nvPr/>
        </p:nvSpPr>
        <p:spPr>
          <a:xfrm>
            <a:off x="179388" y="3149600"/>
            <a:ext cx="8863012" cy="13684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solidFill>
                <a:schemeClr val="tx1"/>
              </a:solidFill>
            </a:endParaRPr>
          </a:p>
        </p:txBody>
      </p:sp>
      <p:sp>
        <p:nvSpPr>
          <p:cNvPr id="22537" name="TextBox 6"/>
          <p:cNvSpPr txBox="1">
            <a:spLocks noChangeArrowheads="1"/>
          </p:cNvSpPr>
          <p:nvPr/>
        </p:nvSpPr>
        <p:spPr bwMode="auto">
          <a:xfrm>
            <a:off x="1476375" y="1493838"/>
            <a:ext cx="935038" cy="369887"/>
          </a:xfrm>
          <a:prstGeom prst="rect">
            <a:avLst/>
          </a:prstGeom>
          <a:solidFill>
            <a:schemeClr val="bg1"/>
          </a:solidFill>
          <a:ln w="9525">
            <a:noFill/>
            <a:miter lim="800000"/>
            <a:headEnd/>
            <a:tailEnd/>
          </a:ln>
        </p:spPr>
        <p:txBody>
          <a:bodyPr>
            <a:prstTxWarp prst="textNoShape">
              <a:avLst/>
            </a:prstTxWarp>
            <a:spAutoFit/>
          </a:bodyPr>
          <a:lstStyle/>
          <a:p>
            <a:pPr eaLnBrk="1" hangingPunct="1"/>
            <a:endParaRPr lang="en-CA">
              <a:cs typeface="Arial" pitchFamily="4" charset="0"/>
            </a:endParaRPr>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extBox 1"/>
          <p:cNvSpPr txBox="1">
            <a:spLocks noChangeArrowheads="1"/>
          </p:cNvSpPr>
          <p:nvPr/>
        </p:nvSpPr>
        <p:spPr bwMode="auto">
          <a:xfrm>
            <a:off x="2487613" y="6073775"/>
            <a:ext cx="4098925" cy="276225"/>
          </a:xfrm>
          <a:prstGeom prst="rect">
            <a:avLst/>
          </a:prstGeom>
          <a:noFill/>
          <a:ln w="9525">
            <a:noFill/>
            <a:miter lim="800000"/>
            <a:headEnd/>
            <a:tailEnd/>
          </a:ln>
        </p:spPr>
        <p:txBody>
          <a:bodyPr wrap="none">
            <a:prstTxWarp prst="textNoShape">
              <a:avLst/>
            </a:prstTxWarp>
            <a:spAutoFit/>
          </a:bodyPr>
          <a:lstStyle/>
          <a:p>
            <a:pPr eaLnBrk="1" hangingPunct="1"/>
            <a:r>
              <a:rPr lang="en-US" sz="1200">
                <a:cs typeface="Arial" pitchFamily="4" charset="0"/>
              </a:rPr>
              <a:t>2010 CCS AF Guidelines, LB Mitchell CJC 2011;27:90-96</a:t>
            </a:r>
          </a:p>
        </p:txBody>
      </p:sp>
      <p:sp>
        <p:nvSpPr>
          <p:cNvPr id="134147" name="Title 1"/>
          <p:cNvSpPr txBox="1">
            <a:spLocks/>
          </p:cNvSpPr>
          <p:nvPr/>
        </p:nvSpPr>
        <p:spPr bwMode="auto">
          <a:xfrm>
            <a:off x="68263" y="609600"/>
            <a:ext cx="8991600" cy="647700"/>
          </a:xfrm>
          <a:prstGeom prst="rect">
            <a:avLst/>
          </a:prstGeom>
          <a:noFill/>
          <a:ln w="9525">
            <a:noFill/>
            <a:miter lim="800000"/>
            <a:headEnd/>
            <a:tailEnd/>
          </a:ln>
        </p:spPr>
        <p:txBody>
          <a:bodyPr anchor="ctr">
            <a:prstTxWarp prst="textNoShape">
              <a:avLst/>
            </a:prstTxWarp>
          </a:bodyPr>
          <a:lstStyle/>
          <a:p>
            <a:pPr algn="ctr" eaLnBrk="1" hangingPunct="1"/>
            <a:r>
              <a:rPr lang="en-US" sz="2000">
                <a:latin typeface="Arial Black" pitchFamily="4" charset="0"/>
                <a:cs typeface="Arial" pitchFamily="4" charset="0"/>
              </a:rPr>
              <a:t>Prevention and Treatment of AF following Cardiac Surgery</a:t>
            </a:r>
          </a:p>
        </p:txBody>
      </p:sp>
      <p:grpSp>
        <p:nvGrpSpPr>
          <p:cNvPr id="134148" name="Group 5"/>
          <p:cNvGrpSpPr>
            <a:grpSpLocks/>
          </p:cNvGrpSpPr>
          <p:nvPr/>
        </p:nvGrpSpPr>
        <p:grpSpPr bwMode="auto">
          <a:xfrm>
            <a:off x="712788" y="1160463"/>
            <a:ext cx="7700962" cy="4805362"/>
            <a:chOff x="361672" y="590787"/>
            <a:chExt cx="4800907" cy="2741562"/>
          </a:xfrm>
        </p:grpSpPr>
        <p:cxnSp>
          <p:nvCxnSpPr>
            <p:cNvPr id="204" name="Straight Connector 203"/>
            <p:cNvCxnSpPr/>
            <p:nvPr/>
          </p:nvCxnSpPr>
          <p:spPr>
            <a:xfrm>
              <a:off x="1388953" y="1054507"/>
              <a:ext cx="0" cy="137667"/>
            </a:xfrm>
            <a:prstGeom prst="line">
              <a:avLst/>
            </a:prstGeom>
            <a:ln w="1270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34151" name="TextBox 16"/>
            <p:cNvSpPr txBox="1">
              <a:spLocks noChangeArrowheads="1"/>
            </p:cNvSpPr>
            <p:nvPr/>
          </p:nvSpPr>
          <p:spPr bwMode="auto">
            <a:xfrm>
              <a:off x="361672" y="3058108"/>
              <a:ext cx="822849" cy="274241"/>
            </a:xfrm>
            <a:prstGeom prst="rect">
              <a:avLst/>
            </a:prstGeom>
            <a:solidFill>
              <a:srgbClr val="F2E41E"/>
            </a:solidFill>
            <a:ln w="9525">
              <a:noFill/>
              <a:miter lim="800000"/>
              <a:headEnd/>
              <a:tailEnd/>
            </a:ln>
          </p:spPr>
          <p:txBody>
            <a:bodyPr lIns="0" tIns="0" rIns="0" bIns="0" anchor="ctr">
              <a:prstTxWarp prst="textNoShape">
                <a:avLst/>
              </a:prstTxWarp>
            </a:bodyPr>
            <a:lstStyle/>
            <a:p>
              <a:pPr algn="ctr" defTabSz="455613" eaLnBrk="1" hangingPunct="1"/>
              <a:r>
                <a:rPr lang="en-US" sz="1400" b="1">
                  <a:solidFill>
                    <a:srgbClr val="000000"/>
                  </a:solidFill>
                  <a:latin typeface="Arial Narrow" pitchFamily="4" charset="0"/>
                  <a:cs typeface="Arial" pitchFamily="4" charset="0"/>
                </a:rPr>
                <a:t>Amiodarone</a:t>
              </a:r>
            </a:p>
          </p:txBody>
        </p:sp>
        <p:sp>
          <p:nvSpPr>
            <p:cNvPr id="134152" name="TextBox 19"/>
            <p:cNvSpPr txBox="1">
              <a:spLocks noChangeArrowheads="1"/>
            </p:cNvSpPr>
            <p:nvPr/>
          </p:nvSpPr>
          <p:spPr bwMode="auto">
            <a:xfrm>
              <a:off x="1562613" y="3058108"/>
              <a:ext cx="822849" cy="274241"/>
            </a:xfrm>
            <a:prstGeom prst="rect">
              <a:avLst/>
            </a:prstGeom>
            <a:solidFill>
              <a:srgbClr val="F2E41E"/>
            </a:solidFill>
            <a:ln w="9525">
              <a:noFill/>
              <a:miter lim="800000"/>
              <a:headEnd/>
              <a:tailEnd/>
            </a:ln>
          </p:spPr>
          <p:txBody>
            <a:bodyPr lIns="0" tIns="0" rIns="0" bIns="0" anchor="ctr">
              <a:prstTxWarp prst="textNoShape">
                <a:avLst/>
              </a:prstTxWarp>
            </a:bodyPr>
            <a:lstStyle/>
            <a:p>
              <a:pPr algn="ctr" defTabSz="455613" eaLnBrk="1" hangingPunct="1"/>
              <a:r>
                <a:rPr lang="en-US" sz="1400" b="1">
                  <a:solidFill>
                    <a:srgbClr val="000000"/>
                  </a:solidFill>
                  <a:latin typeface="Arial Narrow" pitchFamily="4" charset="0"/>
                  <a:cs typeface="Arial" pitchFamily="4" charset="0"/>
                </a:rPr>
                <a:t>IV Magnesium or</a:t>
              </a:r>
            </a:p>
            <a:p>
              <a:pPr algn="ctr" defTabSz="455613" eaLnBrk="1" hangingPunct="1"/>
              <a:r>
                <a:rPr lang="en-US" sz="1400" b="1">
                  <a:solidFill>
                    <a:srgbClr val="000000"/>
                  </a:solidFill>
                  <a:latin typeface="Arial Narrow" pitchFamily="4" charset="0"/>
                  <a:cs typeface="Arial" pitchFamily="4" charset="0"/>
                </a:rPr>
                <a:t>Biatrial Pacing</a:t>
              </a:r>
            </a:p>
          </p:txBody>
        </p:sp>
        <p:cxnSp>
          <p:nvCxnSpPr>
            <p:cNvPr id="207" name="Straight Arrow Connector 206"/>
            <p:cNvCxnSpPr/>
            <p:nvPr/>
          </p:nvCxnSpPr>
          <p:spPr>
            <a:xfrm rot="5400000">
              <a:off x="1856487" y="2942855"/>
              <a:ext cx="243634" cy="990"/>
            </a:xfrm>
            <a:prstGeom prst="straightConnector1">
              <a:avLst/>
            </a:prstGeom>
            <a:ln w="12700" cap="flat" cmpd="sng" algn="ctr">
              <a:solidFill>
                <a:srgbClr val="000000"/>
              </a:solidFill>
              <a:prstDash val="solid"/>
              <a:round/>
              <a:headEnd type="none" w="med" len="med"/>
              <a:tailEnd type="triangle"/>
            </a:ln>
            <a:effectLst/>
          </p:spPr>
          <p:style>
            <a:lnRef idx="2">
              <a:schemeClr val="accent1"/>
            </a:lnRef>
            <a:fillRef idx="0">
              <a:schemeClr val="accent1"/>
            </a:fillRef>
            <a:effectRef idx="1">
              <a:schemeClr val="accent1"/>
            </a:effectRef>
            <a:fontRef idx="minor">
              <a:schemeClr val="tx1"/>
            </a:fontRef>
          </p:style>
        </p:cxnSp>
        <p:sp>
          <p:nvSpPr>
            <p:cNvPr id="134154" name="TextBox 39"/>
            <p:cNvSpPr txBox="1">
              <a:spLocks noChangeArrowheads="1"/>
            </p:cNvSpPr>
            <p:nvPr/>
          </p:nvSpPr>
          <p:spPr bwMode="auto">
            <a:xfrm>
              <a:off x="1766421" y="2764399"/>
              <a:ext cx="412377" cy="178595"/>
            </a:xfrm>
            <a:prstGeom prst="rect">
              <a:avLst/>
            </a:prstGeom>
            <a:solidFill>
              <a:srgbClr val="ADDBE9"/>
            </a:solidFill>
            <a:ln w="9525">
              <a:noFill/>
              <a:miter lim="800000"/>
              <a:headEnd/>
              <a:tailEnd/>
            </a:ln>
          </p:spPr>
          <p:txBody>
            <a:bodyPr lIns="0" tIns="0" rIns="0" bIns="0" anchor="ctr">
              <a:prstTxWarp prst="textNoShape">
                <a:avLst/>
              </a:prstTxWarp>
            </a:bodyPr>
            <a:lstStyle/>
            <a:p>
              <a:pPr algn="ctr" defTabSz="455613" eaLnBrk="1" hangingPunct="1"/>
              <a:r>
                <a:rPr lang="en-US" sz="1400" b="1">
                  <a:solidFill>
                    <a:srgbClr val="000000"/>
                  </a:solidFill>
                  <a:latin typeface="Arial Narrow" pitchFamily="4" charset="0"/>
                  <a:cs typeface="Arial" pitchFamily="4" charset="0"/>
                </a:rPr>
                <a:t>Yes</a:t>
              </a:r>
            </a:p>
          </p:txBody>
        </p:sp>
        <p:cxnSp>
          <p:nvCxnSpPr>
            <p:cNvPr id="209" name="Straight Arrow Connector 208"/>
            <p:cNvCxnSpPr/>
            <p:nvPr/>
          </p:nvCxnSpPr>
          <p:spPr>
            <a:xfrm rot="5400000">
              <a:off x="678281" y="2942360"/>
              <a:ext cx="243634" cy="1979"/>
            </a:xfrm>
            <a:prstGeom prst="straightConnector1">
              <a:avLst/>
            </a:prstGeom>
            <a:ln w="12700" cap="flat" cmpd="sng" algn="ctr">
              <a:solidFill>
                <a:srgbClr val="000000"/>
              </a:solidFill>
              <a:prstDash val="solid"/>
              <a:round/>
              <a:headEnd type="none" w="med" len="med"/>
              <a:tailEnd type="triangle"/>
            </a:ln>
            <a:effectLst/>
          </p:spPr>
          <p:style>
            <a:lnRef idx="2">
              <a:schemeClr val="accent1"/>
            </a:lnRef>
            <a:fillRef idx="0">
              <a:schemeClr val="accent1"/>
            </a:fillRef>
            <a:effectRef idx="1">
              <a:schemeClr val="accent1"/>
            </a:effectRef>
            <a:fontRef idx="minor">
              <a:schemeClr val="tx1"/>
            </a:fontRef>
          </p:style>
        </p:cxnSp>
        <p:sp>
          <p:nvSpPr>
            <p:cNvPr id="134156" name="TextBox 38"/>
            <p:cNvSpPr txBox="1">
              <a:spLocks noChangeArrowheads="1"/>
            </p:cNvSpPr>
            <p:nvPr/>
          </p:nvSpPr>
          <p:spPr bwMode="auto">
            <a:xfrm>
              <a:off x="595003" y="2762707"/>
              <a:ext cx="411425" cy="178595"/>
            </a:xfrm>
            <a:prstGeom prst="rect">
              <a:avLst/>
            </a:prstGeom>
            <a:solidFill>
              <a:srgbClr val="ADDBE9"/>
            </a:solidFill>
            <a:ln w="9525">
              <a:noFill/>
              <a:miter lim="800000"/>
              <a:headEnd/>
              <a:tailEnd/>
            </a:ln>
          </p:spPr>
          <p:txBody>
            <a:bodyPr lIns="0" tIns="0" rIns="0" bIns="0" anchor="ctr">
              <a:prstTxWarp prst="textNoShape">
                <a:avLst/>
              </a:prstTxWarp>
            </a:bodyPr>
            <a:lstStyle/>
            <a:p>
              <a:pPr algn="ctr" defTabSz="455613" eaLnBrk="1" hangingPunct="1"/>
              <a:r>
                <a:rPr lang="en-US" sz="1400" b="1">
                  <a:solidFill>
                    <a:srgbClr val="000000"/>
                  </a:solidFill>
                  <a:latin typeface="Arial Narrow" pitchFamily="4" charset="0"/>
                  <a:cs typeface="Arial" pitchFamily="4" charset="0"/>
                </a:rPr>
                <a:t>No</a:t>
              </a:r>
            </a:p>
          </p:txBody>
        </p:sp>
        <p:cxnSp>
          <p:nvCxnSpPr>
            <p:cNvPr id="211" name="Straight Arrow Connector 210"/>
            <p:cNvCxnSpPr>
              <a:endCxn id="134154" idx="0"/>
            </p:cNvCxnSpPr>
            <p:nvPr/>
          </p:nvCxnSpPr>
          <p:spPr>
            <a:xfrm rot="5400000">
              <a:off x="1837215" y="2622890"/>
              <a:ext cx="276240" cy="6928"/>
            </a:xfrm>
            <a:prstGeom prst="straightConnector1">
              <a:avLst/>
            </a:prstGeom>
            <a:ln w="12700" cap="flat" cmpd="sng" algn="ctr">
              <a:solidFill>
                <a:srgbClr val="000000"/>
              </a:solidFill>
              <a:prstDash val="solid"/>
              <a:round/>
              <a:headEnd type="none" w="med" len="med"/>
              <a:tailEnd type="triangle"/>
            </a:ln>
            <a:effectLst/>
          </p:spPr>
          <p:style>
            <a:lnRef idx="2">
              <a:schemeClr val="accent1"/>
            </a:lnRef>
            <a:fillRef idx="0">
              <a:schemeClr val="accent1"/>
            </a:fillRef>
            <a:effectRef idx="1">
              <a:schemeClr val="accent1"/>
            </a:effectRef>
            <a:fontRef idx="minor">
              <a:schemeClr val="tx1"/>
            </a:fontRef>
          </p:style>
        </p:cxnSp>
        <p:sp>
          <p:nvSpPr>
            <p:cNvPr id="134158" name="TextBox 11"/>
            <p:cNvSpPr txBox="1">
              <a:spLocks noChangeArrowheads="1"/>
            </p:cNvSpPr>
            <p:nvPr/>
          </p:nvSpPr>
          <p:spPr bwMode="auto">
            <a:xfrm>
              <a:off x="1568327" y="2320874"/>
              <a:ext cx="822849" cy="274241"/>
            </a:xfrm>
            <a:prstGeom prst="rect">
              <a:avLst/>
            </a:prstGeom>
            <a:solidFill>
              <a:srgbClr val="F2E41E"/>
            </a:solidFill>
            <a:ln w="9525">
              <a:noFill/>
              <a:miter lim="800000"/>
              <a:headEnd/>
              <a:tailEnd/>
            </a:ln>
          </p:spPr>
          <p:txBody>
            <a:bodyPr lIns="0" tIns="0" rIns="0" bIns="0" anchor="ctr">
              <a:prstTxWarp prst="textNoShape">
                <a:avLst/>
              </a:prstTxWarp>
            </a:bodyPr>
            <a:lstStyle/>
            <a:p>
              <a:pPr algn="ctr" defTabSz="455613" eaLnBrk="1" hangingPunct="1"/>
              <a:r>
                <a:rPr lang="en-US" sz="1400" b="1">
                  <a:solidFill>
                    <a:srgbClr val="000000"/>
                  </a:solidFill>
                  <a:latin typeface="Arial Narrow" pitchFamily="4" charset="0"/>
                  <a:cs typeface="Arial" pitchFamily="4" charset="0"/>
                </a:rPr>
                <a:t>Amiodarone</a:t>
              </a:r>
            </a:p>
            <a:p>
              <a:pPr algn="ctr" defTabSz="455613" eaLnBrk="1" hangingPunct="1"/>
              <a:r>
                <a:rPr lang="en-US" sz="1400" b="1">
                  <a:solidFill>
                    <a:srgbClr val="000000"/>
                  </a:solidFill>
                  <a:latin typeface="Arial Narrow" pitchFamily="4" charset="0"/>
                  <a:cs typeface="Arial" pitchFamily="4" charset="0"/>
                </a:rPr>
                <a:t>Contraindicated?</a:t>
              </a:r>
            </a:p>
          </p:txBody>
        </p:sp>
        <p:sp>
          <p:nvSpPr>
            <p:cNvPr id="134159" name="TextBox 10"/>
            <p:cNvSpPr txBox="1">
              <a:spLocks noChangeArrowheads="1"/>
            </p:cNvSpPr>
            <p:nvPr/>
          </p:nvSpPr>
          <p:spPr bwMode="auto">
            <a:xfrm>
              <a:off x="361672" y="2320874"/>
              <a:ext cx="822849" cy="274241"/>
            </a:xfrm>
            <a:prstGeom prst="rect">
              <a:avLst/>
            </a:prstGeom>
            <a:solidFill>
              <a:srgbClr val="F2E41E"/>
            </a:solidFill>
            <a:ln w="9525">
              <a:noFill/>
              <a:miter lim="800000"/>
              <a:headEnd/>
              <a:tailEnd/>
            </a:ln>
          </p:spPr>
          <p:txBody>
            <a:bodyPr lIns="0" tIns="0" rIns="0" bIns="0" anchor="ctr">
              <a:prstTxWarp prst="textNoShape">
                <a:avLst/>
              </a:prstTxWarp>
            </a:bodyPr>
            <a:lstStyle/>
            <a:p>
              <a:pPr algn="ctr" defTabSz="455613" eaLnBrk="1" hangingPunct="1"/>
              <a:r>
                <a:rPr lang="en-US" sz="1400" b="1">
                  <a:solidFill>
                    <a:srgbClr val="000000"/>
                  </a:solidFill>
                  <a:latin typeface="Arial Narrow" pitchFamily="4" charset="0"/>
                  <a:cs typeface="Arial" pitchFamily="4" charset="0"/>
                </a:rPr>
                <a:t>Beta-Blocker</a:t>
              </a:r>
            </a:p>
          </p:txBody>
        </p:sp>
        <p:cxnSp>
          <p:nvCxnSpPr>
            <p:cNvPr id="214" name="Straight Arrow Connector 213"/>
            <p:cNvCxnSpPr/>
            <p:nvPr/>
          </p:nvCxnSpPr>
          <p:spPr>
            <a:xfrm rot="5400000">
              <a:off x="1857024" y="2204254"/>
              <a:ext cx="244540" cy="989"/>
            </a:xfrm>
            <a:prstGeom prst="straightConnector1">
              <a:avLst/>
            </a:prstGeom>
            <a:ln w="12700" cap="flat" cmpd="sng" algn="ctr">
              <a:solidFill>
                <a:srgbClr val="000000"/>
              </a:solidFill>
              <a:prstDash val="solid"/>
              <a:round/>
              <a:headEnd type="none" w="med" len="med"/>
              <a:tailEnd type="triangle"/>
            </a:ln>
            <a:effectLst/>
          </p:spPr>
          <p:style>
            <a:lnRef idx="2">
              <a:schemeClr val="accent1"/>
            </a:lnRef>
            <a:fillRef idx="0">
              <a:schemeClr val="accent1"/>
            </a:fillRef>
            <a:effectRef idx="1">
              <a:schemeClr val="accent1"/>
            </a:effectRef>
            <a:fontRef idx="minor">
              <a:schemeClr val="tx1"/>
            </a:fontRef>
          </p:style>
        </p:cxnSp>
        <p:sp>
          <p:nvSpPr>
            <p:cNvPr id="134161" name="TextBox 64"/>
            <p:cNvSpPr txBox="1">
              <a:spLocks noChangeArrowheads="1"/>
            </p:cNvSpPr>
            <p:nvPr/>
          </p:nvSpPr>
          <p:spPr bwMode="auto">
            <a:xfrm>
              <a:off x="1767373" y="2046633"/>
              <a:ext cx="411425" cy="178595"/>
            </a:xfrm>
            <a:prstGeom prst="rect">
              <a:avLst/>
            </a:prstGeom>
            <a:solidFill>
              <a:srgbClr val="ADDBE9"/>
            </a:solidFill>
            <a:ln w="9525">
              <a:noFill/>
              <a:miter lim="800000"/>
              <a:headEnd/>
              <a:tailEnd/>
            </a:ln>
          </p:spPr>
          <p:txBody>
            <a:bodyPr lIns="0" tIns="0" rIns="0" bIns="0" anchor="ctr">
              <a:prstTxWarp prst="textNoShape">
                <a:avLst/>
              </a:prstTxWarp>
            </a:bodyPr>
            <a:lstStyle/>
            <a:p>
              <a:pPr algn="ctr" defTabSz="455613" eaLnBrk="1" hangingPunct="1"/>
              <a:r>
                <a:rPr lang="en-US" sz="1400" b="1">
                  <a:solidFill>
                    <a:srgbClr val="000000"/>
                  </a:solidFill>
                  <a:latin typeface="Arial Narrow" pitchFamily="4" charset="0"/>
                  <a:cs typeface="Arial" pitchFamily="4" charset="0"/>
                </a:rPr>
                <a:t>Yes</a:t>
              </a:r>
            </a:p>
          </p:txBody>
        </p:sp>
        <p:cxnSp>
          <p:nvCxnSpPr>
            <p:cNvPr id="216" name="Straight Arrow Connector 215"/>
            <p:cNvCxnSpPr/>
            <p:nvPr/>
          </p:nvCxnSpPr>
          <p:spPr>
            <a:xfrm rot="5400000">
              <a:off x="678817" y="2203759"/>
              <a:ext cx="244540" cy="1979"/>
            </a:xfrm>
            <a:prstGeom prst="straightConnector1">
              <a:avLst/>
            </a:prstGeom>
            <a:ln w="12700" cap="flat" cmpd="sng" algn="ctr">
              <a:solidFill>
                <a:srgbClr val="000000"/>
              </a:solidFill>
              <a:prstDash val="solid"/>
              <a:round/>
              <a:headEnd type="none" w="med" len="med"/>
              <a:tailEnd type="triangle"/>
            </a:ln>
            <a:effectLst/>
          </p:spPr>
          <p:style>
            <a:lnRef idx="2">
              <a:schemeClr val="accent1"/>
            </a:lnRef>
            <a:fillRef idx="0">
              <a:schemeClr val="accent1"/>
            </a:fillRef>
            <a:effectRef idx="1">
              <a:schemeClr val="accent1"/>
            </a:effectRef>
            <a:fontRef idx="minor">
              <a:schemeClr val="tx1"/>
            </a:fontRef>
          </p:style>
        </p:cxnSp>
        <p:sp>
          <p:nvSpPr>
            <p:cNvPr id="134163" name="TextBox 66"/>
            <p:cNvSpPr txBox="1">
              <a:spLocks noChangeArrowheads="1"/>
            </p:cNvSpPr>
            <p:nvPr/>
          </p:nvSpPr>
          <p:spPr bwMode="auto">
            <a:xfrm>
              <a:off x="595955" y="2044940"/>
              <a:ext cx="411425" cy="178595"/>
            </a:xfrm>
            <a:prstGeom prst="rect">
              <a:avLst/>
            </a:prstGeom>
            <a:solidFill>
              <a:srgbClr val="ADDBE9"/>
            </a:solidFill>
            <a:ln w="9525">
              <a:noFill/>
              <a:miter lim="800000"/>
              <a:headEnd/>
              <a:tailEnd/>
            </a:ln>
          </p:spPr>
          <p:txBody>
            <a:bodyPr lIns="0" tIns="0" rIns="0" bIns="0" anchor="ctr">
              <a:prstTxWarp prst="textNoShape">
                <a:avLst/>
              </a:prstTxWarp>
            </a:bodyPr>
            <a:lstStyle/>
            <a:p>
              <a:pPr algn="ctr" defTabSz="455613" eaLnBrk="1" hangingPunct="1"/>
              <a:r>
                <a:rPr lang="en-US" sz="1400" b="1">
                  <a:solidFill>
                    <a:srgbClr val="000000"/>
                  </a:solidFill>
                  <a:latin typeface="Arial Narrow" pitchFamily="4" charset="0"/>
                  <a:cs typeface="Arial" pitchFamily="4" charset="0"/>
                </a:rPr>
                <a:t>No</a:t>
              </a:r>
            </a:p>
          </p:txBody>
        </p:sp>
        <p:sp>
          <p:nvSpPr>
            <p:cNvPr id="134164" name="TextBox 68"/>
            <p:cNvSpPr txBox="1">
              <a:spLocks noChangeArrowheads="1"/>
            </p:cNvSpPr>
            <p:nvPr/>
          </p:nvSpPr>
          <p:spPr bwMode="auto">
            <a:xfrm>
              <a:off x="1569280" y="1600569"/>
              <a:ext cx="822849" cy="274241"/>
            </a:xfrm>
            <a:prstGeom prst="rect">
              <a:avLst/>
            </a:prstGeom>
            <a:solidFill>
              <a:srgbClr val="813333"/>
            </a:solidFill>
            <a:ln w="9525">
              <a:noFill/>
              <a:miter lim="800000"/>
              <a:headEnd/>
              <a:tailEnd/>
            </a:ln>
          </p:spPr>
          <p:txBody>
            <a:bodyPr lIns="0" tIns="0" rIns="0" bIns="0" anchor="ctr">
              <a:prstTxWarp prst="textNoShape">
                <a:avLst/>
              </a:prstTxWarp>
            </a:bodyPr>
            <a:lstStyle/>
            <a:p>
              <a:pPr algn="ctr" defTabSz="455613" eaLnBrk="1" hangingPunct="1"/>
              <a:r>
                <a:rPr lang="en-US" sz="1400" b="1">
                  <a:solidFill>
                    <a:srgbClr val="FFFFFF"/>
                  </a:solidFill>
                  <a:latin typeface="Arial Narrow" pitchFamily="4" charset="0"/>
                  <a:cs typeface="Arial" pitchFamily="4" charset="0"/>
                </a:rPr>
                <a:t>Continue BB</a:t>
              </a:r>
            </a:p>
          </p:txBody>
        </p:sp>
        <p:cxnSp>
          <p:nvCxnSpPr>
            <p:cNvPr id="219" name="Straight Arrow Connector 218"/>
            <p:cNvCxnSpPr>
              <a:endCxn id="134163" idx="0"/>
            </p:cNvCxnSpPr>
            <p:nvPr/>
          </p:nvCxnSpPr>
          <p:spPr>
            <a:xfrm rot="16200000" flipH="1">
              <a:off x="665232" y="1908500"/>
              <a:ext cx="271711" cy="1979"/>
            </a:xfrm>
            <a:prstGeom prst="straightConnector1">
              <a:avLst/>
            </a:prstGeom>
            <a:ln w="12700" cap="flat" cmpd="sng" algn="ctr">
              <a:solidFill>
                <a:srgbClr val="000000"/>
              </a:solidFill>
              <a:prstDash val="solid"/>
              <a:round/>
              <a:headEnd type="none" w="med" len="med"/>
              <a:tailEnd type="triangle"/>
            </a:ln>
            <a:effectLst/>
          </p:spPr>
          <p:style>
            <a:lnRef idx="2">
              <a:schemeClr val="accent1"/>
            </a:lnRef>
            <a:fillRef idx="0">
              <a:schemeClr val="accent1"/>
            </a:fillRef>
            <a:effectRef idx="1">
              <a:schemeClr val="accent1"/>
            </a:effectRef>
            <a:fontRef idx="minor">
              <a:schemeClr val="tx1"/>
            </a:fontRef>
          </p:style>
        </p:cxnSp>
        <p:sp>
          <p:nvSpPr>
            <p:cNvPr id="134166" name="TextBox 70"/>
            <p:cNvSpPr txBox="1">
              <a:spLocks noChangeArrowheads="1"/>
            </p:cNvSpPr>
            <p:nvPr/>
          </p:nvSpPr>
          <p:spPr bwMode="auto">
            <a:xfrm>
              <a:off x="362625" y="1600569"/>
              <a:ext cx="822849" cy="274241"/>
            </a:xfrm>
            <a:prstGeom prst="rect">
              <a:avLst/>
            </a:prstGeom>
            <a:solidFill>
              <a:srgbClr val="813333"/>
            </a:solidFill>
            <a:ln w="9525">
              <a:noFill/>
              <a:miter lim="800000"/>
              <a:headEnd/>
              <a:tailEnd/>
            </a:ln>
          </p:spPr>
          <p:txBody>
            <a:bodyPr lIns="0" tIns="0" rIns="0" bIns="0" anchor="ctr">
              <a:prstTxWarp prst="textNoShape">
                <a:avLst/>
              </a:prstTxWarp>
            </a:bodyPr>
            <a:lstStyle/>
            <a:p>
              <a:pPr algn="ctr" defTabSz="455613" eaLnBrk="1" hangingPunct="1"/>
              <a:r>
                <a:rPr lang="en-US" sz="1400" b="1">
                  <a:solidFill>
                    <a:srgbClr val="FFFFFF"/>
                  </a:solidFill>
                  <a:latin typeface="Arial Narrow" pitchFamily="4" charset="0"/>
                  <a:cs typeface="Arial" pitchFamily="4" charset="0"/>
                </a:rPr>
                <a:t>Beta-Blocker</a:t>
              </a:r>
            </a:p>
            <a:p>
              <a:pPr algn="ctr" defTabSz="455613" eaLnBrk="1" hangingPunct="1"/>
              <a:r>
                <a:rPr lang="en-US" sz="1400" b="1">
                  <a:solidFill>
                    <a:srgbClr val="FFFFFF"/>
                  </a:solidFill>
                  <a:latin typeface="Arial Narrow" pitchFamily="4" charset="0"/>
                  <a:cs typeface="Arial" pitchFamily="4" charset="0"/>
                </a:rPr>
                <a:t>Contraindicated?</a:t>
              </a:r>
            </a:p>
          </p:txBody>
        </p:sp>
        <p:cxnSp>
          <p:nvCxnSpPr>
            <p:cNvPr id="221" name="Shape 76"/>
            <p:cNvCxnSpPr>
              <a:endCxn id="134156" idx="0"/>
            </p:cNvCxnSpPr>
            <p:nvPr/>
          </p:nvCxnSpPr>
          <p:spPr>
            <a:xfrm rot="10800000" flipV="1">
              <a:off x="801087" y="2620467"/>
              <a:ext cx="1176722" cy="142196"/>
            </a:xfrm>
            <a:prstGeom prst="bentConnector2">
              <a:avLst/>
            </a:prstGeom>
            <a:ln w="12700" cap="flat" cmpd="sng" algn="ctr">
              <a:solidFill>
                <a:srgbClr val="000000"/>
              </a:solidFill>
              <a:prstDash val="solid"/>
              <a:round/>
              <a:headEnd type="none" w="med" len="med"/>
              <a:tailEnd type="triangle"/>
            </a:ln>
            <a:effectLst/>
          </p:spPr>
          <p:style>
            <a:lnRef idx="2">
              <a:schemeClr val="accent1"/>
            </a:lnRef>
            <a:fillRef idx="0">
              <a:schemeClr val="accent1"/>
            </a:fillRef>
            <a:effectRef idx="1">
              <a:schemeClr val="accent1"/>
            </a:effectRef>
            <a:fontRef idx="minor">
              <a:schemeClr val="tx1"/>
            </a:fontRef>
          </p:style>
        </p:cxnSp>
        <p:cxnSp>
          <p:nvCxnSpPr>
            <p:cNvPr id="222" name="Shape 78"/>
            <p:cNvCxnSpPr/>
            <p:nvPr/>
          </p:nvCxnSpPr>
          <p:spPr>
            <a:xfrm>
              <a:off x="799108" y="1903150"/>
              <a:ext cx="1173753" cy="143101"/>
            </a:xfrm>
            <a:prstGeom prst="bentConnector2">
              <a:avLst/>
            </a:prstGeom>
            <a:ln w="12700" cap="flat" cmpd="sng" algn="ctr">
              <a:solidFill>
                <a:srgbClr val="000000"/>
              </a:solidFill>
              <a:prstDash val="solid"/>
              <a:round/>
              <a:headEnd type="none" w="med" len="med"/>
              <a:tailEnd type="triangle"/>
            </a:ln>
            <a:effectLst/>
          </p:spPr>
          <p:style>
            <a:lnRef idx="2">
              <a:schemeClr val="accent1"/>
            </a:lnRef>
            <a:fillRef idx="0">
              <a:schemeClr val="accent1"/>
            </a:fillRef>
            <a:effectRef idx="1">
              <a:schemeClr val="accent1"/>
            </a:effectRef>
            <a:fontRef idx="minor">
              <a:schemeClr val="tx1"/>
            </a:fontRef>
          </p:style>
        </p:cxnSp>
        <p:cxnSp>
          <p:nvCxnSpPr>
            <p:cNvPr id="223" name="Straight Arrow Connector 222"/>
            <p:cNvCxnSpPr/>
            <p:nvPr/>
          </p:nvCxnSpPr>
          <p:spPr>
            <a:xfrm rot="5400000">
              <a:off x="1857519" y="1497311"/>
              <a:ext cx="244540" cy="1979"/>
            </a:xfrm>
            <a:prstGeom prst="straightConnector1">
              <a:avLst/>
            </a:prstGeom>
            <a:ln w="12700" cap="flat" cmpd="sng" algn="ctr">
              <a:solidFill>
                <a:srgbClr val="000000"/>
              </a:solidFill>
              <a:prstDash val="solid"/>
              <a:round/>
              <a:headEnd type="none" w="med" len="med"/>
              <a:tailEnd type="triangle"/>
            </a:ln>
            <a:effectLst/>
          </p:spPr>
          <p:style>
            <a:lnRef idx="2">
              <a:schemeClr val="accent1"/>
            </a:lnRef>
            <a:fillRef idx="0">
              <a:schemeClr val="accent1"/>
            </a:fillRef>
            <a:effectRef idx="1">
              <a:schemeClr val="accent1"/>
            </a:effectRef>
            <a:fontRef idx="minor">
              <a:schemeClr val="tx1"/>
            </a:fontRef>
          </p:style>
        </p:cxnSp>
        <p:sp>
          <p:nvSpPr>
            <p:cNvPr id="134170" name="TextBox 80"/>
            <p:cNvSpPr txBox="1">
              <a:spLocks noChangeArrowheads="1"/>
            </p:cNvSpPr>
            <p:nvPr/>
          </p:nvSpPr>
          <p:spPr bwMode="auto">
            <a:xfrm>
              <a:off x="1768326" y="1298396"/>
              <a:ext cx="411425" cy="178595"/>
            </a:xfrm>
            <a:prstGeom prst="rect">
              <a:avLst/>
            </a:prstGeom>
            <a:solidFill>
              <a:srgbClr val="ADDBE9"/>
            </a:solidFill>
            <a:ln w="9525">
              <a:noFill/>
              <a:miter lim="800000"/>
              <a:headEnd/>
              <a:tailEnd/>
            </a:ln>
          </p:spPr>
          <p:txBody>
            <a:bodyPr lIns="0" tIns="0" rIns="0" bIns="0" anchor="ctr">
              <a:prstTxWarp prst="textNoShape">
                <a:avLst/>
              </a:prstTxWarp>
            </a:bodyPr>
            <a:lstStyle/>
            <a:p>
              <a:pPr algn="ctr" defTabSz="455613" eaLnBrk="1" hangingPunct="1"/>
              <a:r>
                <a:rPr lang="en-US" sz="1400" b="1">
                  <a:solidFill>
                    <a:srgbClr val="000000"/>
                  </a:solidFill>
                  <a:latin typeface="Arial Narrow" pitchFamily="4" charset="0"/>
                  <a:cs typeface="Arial" pitchFamily="4" charset="0"/>
                </a:rPr>
                <a:t>Yes</a:t>
              </a:r>
            </a:p>
          </p:txBody>
        </p:sp>
        <p:cxnSp>
          <p:nvCxnSpPr>
            <p:cNvPr id="225" name="Straight Arrow Connector 224"/>
            <p:cNvCxnSpPr/>
            <p:nvPr/>
          </p:nvCxnSpPr>
          <p:spPr>
            <a:xfrm rot="5400000">
              <a:off x="679807" y="1497311"/>
              <a:ext cx="244540" cy="1979"/>
            </a:xfrm>
            <a:prstGeom prst="straightConnector1">
              <a:avLst/>
            </a:prstGeom>
            <a:ln w="12700" cap="flat" cmpd="sng" algn="ctr">
              <a:solidFill>
                <a:srgbClr val="000000"/>
              </a:solidFill>
              <a:prstDash val="solid"/>
              <a:round/>
              <a:headEnd type="none" w="med" len="med"/>
              <a:tailEnd type="triangle"/>
            </a:ln>
            <a:effectLst/>
          </p:spPr>
          <p:style>
            <a:lnRef idx="2">
              <a:schemeClr val="accent1"/>
            </a:lnRef>
            <a:fillRef idx="0">
              <a:schemeClr val="accent1"/>
            </a:fillRef>
            <a:effectRef idx="1">
              <a:schemeClr val="accent1"/>
            </a:effectRef>
            <a:fontRef idx="minor">
              <a:schemeClr val="tx1"/>
            </a:fontRef>
          </p:style>
        </p:cxnSp>
        <p:sp>
          <p:nvSpPr>
            <p:cNvPr id="134172" name="TextBox 82"/>
            <p:cNvSpPr txBox="1">
              <a:spLocks noChangeArrowheads="1"/>
            </p:cNvSpPr>
            <p:nvPr/>
          </p:nvSpPr>
          <p:spPr bwMode="auto">
            <a:xfrm>
              <a:off x="596908" y="1296703"/>
              <a:ext cx="411425" cy="178595"/>
            </a:xfrm>
            <a:prstGeom prst="rect">
              <a:avLst/>
            </a:prstGeom>
            <a:solidFill>
              <a:srgbClr val="ADDBE9"/>
            </a:solidFill>
            <a:ln w="9525">
              <a:noFill/>
              <a:miter lim="800000"/>
              <a:headEnd/>
              <a:tailEnd/>
            </a:ln>
          </p:spPr>
          <p:txBody>
            <a:bodyPr lIns="0" tIns="0" rIns="0" bIns="0" anchor="ctr">
              <a:prstTxWarp prst="textNoShape">
                <a:avLst/>
              </a:prstTxWarp>
            </a:bodyPr>
            <a:lstStyle/>
            <a:p>
              <a:pPr algn="ctr" defTabSz="455613" eaLnBrk="1" hangingPunct="1"/>
              <a:r>
                <a:rPr lang="en-US" sz="1400" b="1">
                  <a:solidFill>
                    <a:srgbClr val="000000"/>
                  </a:solidFill>
                  <a:latin typeface="Arial Narrow" pitchFamily="4" charset="0"/>
                  <a:cs typeface="Arial" pitchFamily="4" charset="0"/>
                </a:rPr>
                <a:t>No</a:t>
              </a:r>
            </a:p>
          </p:txBody>
        </p:sp>
        <p:sp>
          <p:nvSpPr>
            <p:cNvPr id="134173" name="TextBox 84"/>
            <p:cNvSpPr txBox="1">
              <a:spLocks noChangeArrowheads="1"/>
            </p:cNvSpPr>
            <p:nvPr/>
          </p:nvSpPr>
          <p:spPr bwMode="auto">
            <a:xfrm>
              <a:off x="977857" y="993684"/>
              <a:ext cx="822849" cy="137967"/>
            </a:xfrm>
            <a:prstGeom prst="rect">
              <a:avLst/>
            </a:prstGeom>
            <a:solidFill>
              <a:srgbClr val="813333"/>
            </a:solidFill>
            <a:ln w="9525">
              <a:noFill/>
              <a:miter lim="800000"/>
              <a:headEnd/>
              <a:tailEnd/>
            </a:ln>
          </p:spPr>
          <p:txBody>
            <a:bodyPr lIns="0" tIns="0" rIns="0" bIns="0" anchor="ctr">
              <a:prstTxWarp prst="textNoShape">
                <a:avLst/>
              </a:prstTxWarp>
            </a:bodyPr>
            <a:lstStyle/>
            <a:p>
              <a:pPr algn="ctr" defTabSz="455613" eaLnBrk="1" hangingPunct="1"/>
              <a:r>
                <a:rPr lang="en-US" sz="1400" b="1">
                  <a:solidFill>
                    <a:srgbClr val="FFFFFF"/>
                  </a:solidFill>
                  <a:latin typeface="Arial Narrow" pitchFamily="4" charset="0"/>
                  <a:cs typeface="Arial" pitchFamily="4" charset="0"/>
                </a:rPr>
                <a:t>On Beta-Blocker?</a:t>
              </a:r>
            </a:p>
          </p:txBody>
        </p:sp>
        <p:cxnSp>
          <p:nvCxnSpPr>
            <p:cNvPr id="228" name="Elbow Connector 227"/>
            <p:cNvCxnSpPr>
              <a:stCxn id="134172" idx="0"/>
              <a:endCxn id="134170" idx="0"/>
            </p:cNvCxnSpPr>
            <p:nvPr/>
          </p:nvCxnSpPr>
          <p:spPr>
            <a:xfrm rot="16200000" flipH="1">
              <a:off x="1387552" y="711843"/>
              <a:ext cx="1811" cy="1170784"/>
            </a:xfrm>
            <a:prstGeom prst="bentConnector3">
              <a:avLst>
                <a:gd name="adj1" fmla="val -7115399"/>
              </a:avLst>
            </a:prstGeom>
            <a:ln w="12700" cap="flat" cmpd="sng" algn="ctr">
              <a:solidFill>
                <a:srgbClr val="000000"/>
              </a:solidFill>
              <a:prstDash val="solid"/>
              <a:round/>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229" name="Straight Arrow Connector 228"/>
            <p:cNvCxnSpPr/>
            <p:nvPr/>
          </p:nvCxnSpPr>
          <p:spPr>
            <a:xfrm rot="16200000" flipH="1">
              <a:off x="1285250" y="920916"/>
              <a:ext cx="207406" cy="0"/>
            </a:xfrm>
            <a:prstGeom prst="straightConnector1">
              <a:avLst/>
            </a:prstGeom>
            <a:ln w="12700" cap="flat" cmpd="sng" algn="ctr">
              <a:solidFill>
                <a:srgbClr val="000000"/>
              </a:solidFill>
              <a:prstDash val="solid"/>
              <a:round/>
              <a:headEnd type="none" w="med" len="med"/>
              <a:tailEnd type="triangle"/>
            </a:ln>
            <a:effectLst/>
          </p:spPr>
          <p:style>
            <a:lnRef idx="2">
              <a:schemeClr val="accent1"/>
            </a:lnRef>
            <a:fillRef idx="0">
              <a:schemeClr val="accent1"/>
            </a:fillRef>
            <a:effectRef idx="1">
              <a:schemeClr val="accent1"/>
            </a:effectRef>
            <a:fontRef idx="minor">
              <a:schemeClr val="tx1"/>
            </a:fontRef>
          </p:style>
        </p:cxnSp>
        <p:sp>
          <p:nvSpPr>
            <p:cNvPr id="134176" name="TextBox 111"/>
            <p:cNvSpPr txBox="1">
              <a:spLocks noChangeArrowheads="1"/>
            </p:cNvSpPr>
            <p:nvPr/>
          </p:nvSpPr>
          <p:spPr bwMode="auto">
            <a:xfrm>
              <a:off x="977857" y="741450"/>
              <a:ext cx="822849" cy="187906"/>
            </a:xfrm>
            <a:prstGeom prst="rect">
              <a:avLst/>
            </a:prstGeom>
            <a:solidFill>
              <a:srgbClr val="60BDE0"/>
            </a:solidFill>
            <a:ln w="9525">
              <a:noFill/>
              <a:miter lim="800000"/>
              <a:headEnd/>
              <a:tailEnd/>
            </a:ln>
          </p:spPr>
          <p:txBody>
            <a:bodyPr lIns="0" tIns="0" rIns="0" bIns="0" anchor="ctr">
              <a:prstTxWarp prst="textNoShape">
                <a:avLst/>
              </a:prstTxWarp>
            </a:bodyPr>
            <a:lstStyle/>
            <a:p>
              <a:pPr algn="ctr" defTabSz="455613" eaLnBrk="1" hangingPunct="1"/>
              <a:r>
                <a:rPr lang="en-US" sz="1400" b="1">
                  <a:solidFill>
                    <a:srgbClr val="000000"/>
                  </a:solidFill>
                  <a:latin typeface="Arial Narrow" pitchFamily="4" charset="0"/>
                  <a:cs typeface="Arial" pitchFamily="4" charset="0"/>
                </a:rPr>
                <a:t>Low Risk</a:t>
              </a:r>
            </a:p>
          </p:txBody>
        </p:sp>
        <p:cxnSp>
          <p:nvCxnSpPr>
            <p:cNvPr id="231" name="Straight Connector 230"/>
            <p:cNvCxnSpPr/>
            <p:nvPr/>
          </p:nvCxnSpPr>
          <p:spPr>
            <a:xfrm>
              <a:off x="3947260" y="1075338"/>
              <a:ext cx="0" cy="101439"/>
            </a:xfrm>
            <a:prstGeom prst="line">
              <a:avLst/>
            </a:prstGeom>
            <a:ln w="1270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34178" name="TextBox 118"/>
            <p:cNvSpPr txBox="1">
              <a:spLocks noChangeArrowheads="1"/>
            </p:cNvSpPr>
            <p:nvPr/>
          </p:nvSpPr>
          <p:spPr bwMode="auto">
            <a:xfrm>
              <a:off x="2731173" y="3058108"/>
              <a:ext cx="1254274" cy="274241"/>
            </a:xfrm>
            <a:prstGeom prst="rect">
              <a:avLst/>
            </a:prstGeom>
            <a:solidFill>
              <a:srgbClr val="F2E41E"/>
            </a:solidFill>
            <a:ln w="9525">
              <a:noFill/>
              <a:miter lim="800000"/>
              <a:headEnd/>
              <a:tailEnd/>
            </a:ln>
          </p:spPr>
          <p:txBody>
            <a:bodyPr lIns="0" tIns="0" rIns="0" bIns="0" anchor="ctr">
              <a:prstTxWarp prst="textNoShape">
                <a:avLst/>
              </a:prstTxWarp>
            </a:bodyPr>
            <a:lstStyle/>
            <a:p>
              <a:pPr algn="ctr" defTabSz="455613" eaLnBrk="1" hangingPunct="1"/>
              <a:r>
                <a:rPr lang="en-US" sz="1400" b="1">
                  <a:solidFill>
                    <a:srgbClr val="000000"/>
                  </a:solidFill>
                  <a:latin typeface="Arial Narrow" pitchFamily="4" charset="0"/>
                  <a:cs typeface="Arial" pitchFamily="4" charset="0"/>
                </a:rPr>
                <a:t>Amiodarone with or without </a:t>
              </a:r>
            </a:p>
            <a:p>
              <a:pPr algn="ctr" defTabSz="455613" eaLnBrk="1" hangingPunct="1"/>
              <a:r>
                <a:rPr lang="en-US" sz="1400" b="1">
                  <a:solidFill>
                    <a:srgbClr val="000000"/>
                  </a:solidFill>
                  <a:latin typeface="Arial Narrow" pitchFamily="4" charset="0"/>
                  <a:cs typeface="Arial" pitchFamily="4" charset="0"/>
                </a:rPr>
                <a:t>IV Mg or Atrial Pacing </a:t>
              </a:r>
            </a:p>
          </p:txBody>
        </p:sp>
        <p:sp>
          <p:nvSpPr>
            <p:cNvPr id="134179" name="TextBox 119"/>
            <p:cNvSpPr txBox="1">
              <a:spLocks noChangeArrowheads="1"/>
            </p:cNvSpPr>
            <p:nvPr/>
          </p:nvSpPr>
          <p:spPr bwMode="auto">
            <a:xfrm>
              <a:off x="4120684" y="3058108"/>
              <a:ext cx="822849" cy="274241"/>
            </a:xfrm>
            <a:prstGeom prst="rect">
              <a:avLst/>
            </a:prstGeom>
            <a:solidFill>
              <a:srgbClr val="F2E41E"/>
            </a:solidFill>
            <a:ln w="9525">
              <a:noFill/>
              <a:miter lim="800000"/>
              <a:headEnd/>
              <a:tailEnd/>
            </a:ln>
          </p:spPr>
          <p:txBody>
            <a:bodyPr lIns="0" tIns="0" rIns="0" bIns="0" anchor="ctr">
              <a:prstTxWarp prst="textNoShape">
                <a:avLst/>
              </a:prstTxWarp>
            </a:bodyPr>
            <a:lstStyle/>
            <a:p>
              <a:pPr algn="ctr" defTabSz="455613" eaLnBrk="1" hangingPunct="1"/>
              <a:r>
                <a:rPr lang="en-US" sz="1400" b="1">
                  <a:solidFill>
                    <a:srgbClr val="000000"/>
                  </a:solidFill>
                  <a:latin typeface="Arial Narrow" pitchFamily="4" charset="0"/>
                  <a:cs typeface="Arial" pitchFamily="4" charset="0"/>
                </a:rPr>
                <a:t>IV Magnesium or</a:t>
              </a:r>
            </a:p>
            <a:p>
              <a:pPr algn="ctr" defTabSz="455613" eaLnBrk="1" hangingPunct="1"/>
              <a:r>
                <a:rPr lang="en-US" sz="1400" b="1">
                  <a:solidFill>
                    <a:srgbClr val="000000"/>
                  </a:solidFill>
                  <a:latin typeface="Arial Narrow" pitchFamily="4" charset="0"/>
                  <a:cs typeface="Arial" pitchFamily="4" charset="0"/>
                </a:rPr>
                <a:t>Biatrial Pacing</a:t>
              </a:r>
            </a:p>
          </p:txBody>
        </p:sp>
        <p:cxnSp>
          <p:nvCxnSpPr>
            <p:cNvPr id="234" name="Straight Arrow Connector 233"/>
            <p:cNvCxnSpPr/>
            <p:nvPr/>
          </p:nvCxnSpPr>
          <p:spPr>
            <a:xfrm rot="5400000">
              <a:off x="4414299" y="2942360"/>
              <a:ext cx="243634" cy="1979"/>
            </a:xfrm>
            <a:prstGeom prst="straightConnector1">
              <a:avLst/>
            </a:prstGeom>
            <a:ln w="12700" cap="flat" cmpd="sng" algn="ctr">
              <a:solidFill>
                <a:srgbClr val="000000"/>
              </a:solidFill>
              <a:prstDash val="solid"/>
              <a:round/>
              <a:headEnd type="none" w="med" len="med"/>
              <a:tailEnd type="triangle"/>
            </a:ln>
            <a:effectLst/>
          </p:spPr>
          <p:style>
            <a:lnRef idx="2">
              <a:schemeClr val="accent1"/>
            </a:lnRef>
            <a:fillRef idx="0">
              <a:schemeClr val="accent1"/>
            </a:fillRef>
            <a:effectRef idx="1">
              <a:schemeClr val="accent1"/>
            </a:effectRef>
            <a:fontRef idx="minor">
              <a:schemeClr val="tx1"/>
            </a:fontRef>
          </p:style>
        </p:cxnSp>
        <p:sp>
          <p:nvSpPr>
            <p:cNvPr id="134181" name="TextBox 121"/>
            <p:cNvSpPr txBox="1">
              <a:spLocks noChangeArrowheads="1"/>
            </p:cNvSpPr>
            <p:nvPr/>
          </p:nvSpPr>
          <p:spPr bwMode="auto">
            <a:xfrm>
              <a:off x="4324492" y="2764399"/>
              <a:ext cx="411425" cy="178595"/>
            </a:xfrm>
            <a:prstGeom prst="rect">
              <a:avLst/>
            </a:prstGeom>
            <a:solidFill>
              <a:srgbClr val="ADDBE9"/>
            </a:solidFill>
            <a:ln w="9525">
              <a:noFill/>
              <a:miter lim="800000"/>
              <a:headEnd/>
              <a:tailEnd/>
            </a:ln>
          </p:spPr>
          <p:txBody>
            <a:bodyPr lIns="0" tIns="0" rIns="0" bIns="0" anchor="ctr">
              <a:prstTxWarp prst="textNoShape">
                <a:avLst/>
              </a:prstTxWarp>
            </a:bodyPr>
            <a:lstStyle/>
            <a:p>
              <a:pPr algn="ctr" defTabSz="455613" eaLnBrk="1" hangingPunct="1"/>
              <a:r>
                <a:rPr lang="en-US" sz="1400" b="1">
                  <a:solidFill>
                    <a:srgbClr val="000000"/>
                  </a:solidFill>
                  <a:latin typeface="Arial Narrow" pitchFamily="4" charset="0"/>
                  <a:cs typeface="Arial" pitchFamily="4" charset="0"/>
                </a:rPr>
                <a:t>Yes</a:t>
              </a:r>
            </a:p>
          </p:txBody>
        </p:sp>
        <p:cxnSp>
          <p:nvCxnSpPr>
            <p:cNvPr id="236" name="Straight Arrow Connector 235"/>
            <p:cNvCxnSpPr/>
            <p:nvPr/>
          </p:nvCxnSpPr>
          <p:spPr>
            <a:xfrm rot="5400000">
              <a:off x="3232133" y="2942855"/>
              <a:ext cx="243634" cy="990"/>
            </a:xfrm>
            <a:prstGeom prst="straightConnector1">
              <a:avLst/>
            </a:prstGeom>
            <a:ln w="12700" cap="flat" cmpd="sng" algn="ctr">
              <a:solidFill>
                <a:srgbClr val="000000"/>
              </a:solidFill>
              <a:prstDash val="solid"/>
              <a:round/>
              <a:headEnd type="none" w="med" len="med"/>
              <a:tailEnd type="triangle"/>
            </a:ln>
            <a:effectLst/>
          </p:spPr>
          <p:style>
            <a:lnRef idx="2">
              <a:schemeClr val="accent1"/>
            </a:lnRef>
            <a:fillRef idx="0">
              <a:schemeClr val="accent1"/>
            </a:fillRef>
            <a:effectRef idx="1">
              <a:schemeClr val="accent1"/>
            </a:effectRef>
            <a:fontRef idx="minor">
              <a:schemeClr val="tx1"/>
            </a:fontRef>
          </p:style>
        </p:cxnSp>
        <p:sp>
          <p:nvSpPr>
            <p:cNvPr id="134183" name="TextBox 123"/>
            <p:cNvSpPr txBox="1">
              <a:spLocks noChangeArrowheads="1"/>
            </p:cNvSpPr>
            <p:nvPr/>
          </p:nvSpPr>
          <p:spPr bwMode="auto">
            <a:xfrm>
              <a:off x="3153074" y="2762707"/>
              <a:ext cx="411425" cy="178595"/>
            </a:xfrm>
            <a:prstGeom prst="rect">
              <a:avLst/>
            </a:prstGeom>
            <a:solidFill>
              <a:srgbClr val="ADDBE9"/>
            </a:solidFill>
            <a:ln w="9525">
              <a:noFill/>
              <a:miter lim="800000"/>
              <a:headEnd/>
              <a:tailEnd/>
            </a:ln>
          </p:spPr>
          <p:txBody>
            <a:bodyPr lIns="0" tIns="0" rIns="0" bIns="0" anchor="ctr">
              <a:prstTxWarp prst="textNoShape">
                <a:avLst/>
              </a:prstTxWarp>
            </a:bodyPr>
            <a:lstStyle/>
            <a:p>
              <a:pPr algn="ctr" defTabSz="455613" eaLnBrk="1" hangingPunct="1"/>
              <a:r>
                <a:rPr lang="en-US" sz="1400" b="1">
                  <a:solidFill>
                    <a:srgbClr val="000000"/>
                  </a:solidFill>
                  <a:latin typeface="Arial Narrow" pitchFamily="4" charset="0"/>
                  <a:cs typeface="Arial" pitchFamily="4" charset="0"/>
                </a:rPr>
                <a:t>No</a:t>
              </a:r>
            </a:p>
          </p:txBody>
        </p:sp>
        <p:cxnSp>
          <p:nvCxnSpPr>
            <p:cNvPr id="238" name="Straight Arrow Connector 237"/>
            <p:cNvCxnSpPr>
              <a:endCxn id="134181" idx="0"/>
            </p:cNvCxnSpPr>
            <p:nvPr/>
          </p:nvCxnSpPr>
          <p:spPr>
            <a:xfrm rot="5400000">
              <a:off x="4395522" y="2622890"/>
              <a:ext cx="276240" cy="6927"/>
            </a:xfrm>
            <a:prstGeom prst="straightConnector1">
              <a:avLst/>
            </a:prstGeom>
            <a:ln w="12700" cap="flat" cmpd="sng" algn="ctr">
              <a:solidFill>
                <a:srgbClr val="000000"/>
              </a:solidFill>
              <a:prstDash val="solid"/>
              <a:round/>
              <a:headEnd type="none" w="med" len="med"/>
              <a:tailEnd type="triangle"/>
            </a:ln>
            <a:effectLst/>
          </p:spPr>
          <p:style>
            <a:lnRef idx="2">
              <a:schemeClr val="accent1"/>
            </a:lnRef>
            <a:fillRef idx="0">
              <a:schemeClr val="accent1"/>
            </a:fillRef>
            <a:effectRef idx="1">
              <a:schemeClr val="accent1"/>
            </a:effectRef>
            <a:fontRef idx="minor">
              <a:schemeClr val="tx1"/>
            </a:fontRef>
          </p:style>
        </p:cxnSp>
        <p:sp>
          <p:nvSpPr>
            <p:cNvPr id="134185" name="TextBox 125"/>
            <p:cNvSpPr txBox="1">
              <a:spLocks noChangeArrowheads="1"/>
            </p:cNvSpPr>
            <p:nvPr/>
          </p:nvSpPr>
          <p:spPr bwMode="auto">
            <a:xfrm>
              <a:off x="4126398" y="2320874"/>
              <a:ext cx="822849" cy="274241"/>
            </a:xfrm>
            <a:prstGeom prst="rect">
              <a:avLst/>
            </a:prstGeom>
            <a:solidFill>
              <a:srgbClr val="F2E41E"/>
            </a:solidFill>
            <a:ln w="9525">
              <a:noFill/>
              <a:miter lim="800000"/>
              <a:headEnd/>
              <a:tailEnd/>
            </a:ln>
          </p:spPr>
          <p:txBody>
            <a:bodyPr lIns="0" tIns="0" rIns="0" bIns="0" anchor="ctr">
              <a:prstTxWarp prst="textNoShape">
                <a:avLst/>
              </a:prstTxWarp>
            </a:bodyPr>
            <a:lstStyle/>
            <a:p>
              <a:pPr algn="ctr" defTabSz="455613" eaLnBrk="1" hangingPunct="1"/>
              <a:r>
                <a:rPr lang="en-US" sz="1400" b="1">
                  <a:solidFill>
                    <a:srgbClr val="000000"/>
                  </a:solidFill>
                  <a:latin typeface="Arial Narrow" pitchFamily="4" charset="0"/>
                  <a:cs typeface="Arial" pitchFamily="4" charset="0"/>
                </a:rPr>
                <a:t>Amiodarone</a:t>
              </a:r>
            </a:p>
            <a:p>
              <a:pPr algn="ctr" defTabSz="455613" eaLnBrk="1" hangingPunct="1"/>
              <a:r>
                <a:rPr lang="en-US" sz="1400" b="1">
                  <a:solidFill>
                    <a:srgbClr val="000000"/>
                  </a:solidFill>
                  <a:latin typeface="Arial Narrow" pitchFamily="4" charset="0"/>
                  <a:cs typeface="Arial" pitchFamily="4" charset="0"/>
                </a:rPr>
                <a:t>Contraindicated?</a:t>
              </a:r>
            </a:p>
          </p:txBody>
        </p:sp>
        <p:sp>
          <p:nvSpPr>
            <p:cNvPr id="134186" name="TextBox 126"/>
            <p:cNvSpPr txBox="1">
              <a:spLocks noChangeArrowheads="1"/>
            </p:cNvSpPr>
            <p:nvPr/>
          </p:nvSpPr>
          <p:spPr bwMode="auto">
            <a:xfrm>
              <a:off x="2731173" y="2320874"/>
              <a:ext cx="1254274" cy="274241"/>
            </a:xfrm>
            <a:prstGeom prst="rect">
              <a:avLst/>
            </a:prstGeom>
            <a:solidFill>
              <a:srgbClr val="F2E41E"/>
            </a:solidFill>
            <a:ln w="9525">
              <a:noFill/>
              <a:miter lim="800000"/>
              <a:headEnd/>
              <a:tailEnd/>
            </a:ln>
          </p:spPr>
          <p:txBody>
            <a:bodyPr lIns="0" tIns="0" rIns="0" bIns="0" anchor="ctr">
              <a:prstTxWarp prst="textNoShape">
                <a:avLst/>
              </a:prstTxWarp>
            </a:bodyPr>
            <a:lstStyle/>
            <a:p>
              <a:pPr algn="ctr" defTabSz="455613" eaLnBrk="1" hangingPunct="1"/>
              <a:r>
                <a:rPr lang="en-US" sz="1400" b="1">
                  <a:solidFill>
                    <a:srgbClr val="000000"/>
                  </a:solidFill>
                  <a:latin typeface="Arial Narrow" pitchFamily="4" charset="0"/>
                  <a:cs typeface="Arial" pitchFamily="4" charset="0"/>
                </a:rPr>
                <a:t>Sotalol or Amiodarone or </a:t>
              </a:r>
              <a:br>
                <a:rPr lang="en-US" sz="1400" b="1">
                  <a:solidFill>
                    <a:srgbClr val="000000"/>
                  </a:solidFill>
                  <a:latin typeface="Arial Narrow" pitchFamily="4" charset="0"/>
                  <a:cs typeface="Arial" pitchFamily="4" charset="0"/>
                </a:rPr>
              </a:br>
              <a:r>
                <a:rPr lang="en-US" sz="1400" b="1">
                  <a:solidFill>
                    <a:srgbClr val="000000"/>
                  </a:solidFill>
                  <a:latin typeface="Arial Narrow" pitchFamily="4" charset="0"/>
                  <a:cs typeface="Arial" pitchFamily="4" charset="0"/>
                </a:rPr>
                <a:t>BB and IV Mg or Atrial Pacing</a:t>
              </a:r>
            </a:p>
          </p:txBody>
        </p:sp>
        <p:cxnSp>
          <p:nvCxnSpPr>
            <p:cNvPr id="241" name="Straight Arrow Connector 240"/>
            <p:cNvCxnSpPr/>
            <p:nvPr/>
          </p:nvCxnSpPr>
          <p:spPr>
            <a:xfrm rot="5400000">
              <a:off x="4414836" y="2203759"/>
              <a:ext cx="244540" cy="1979"/>
            </a:xfrm>
            <a:prstGeom prst="straightConnector1">
              <a:avLst/>
            </a:prstGeom>
            <a:ln w="12700" cap="flat" cmpd="sng" algn="ctr">
              <a:solidFill>
                <a:srgbClr val="000000"/>
              </a:solidFill>
              <a:prstDash val="solid"/>
              <a:round/>
              <a:headEnd type="none" w="med" len="med"/>
              <a:tailEnd type="triangle"/>
            </a:ln>
            <a:effectLst/>
          </p:spPr>
          <p:style>
            <a:lnRef idx="2">
              <a:schemeClr val="accent1"/>
            </a:lnRef>
            <a:fillRef idx="0">
              <a:schemeClr val="accent1"/>
            </a:fillRef>
            <a:effectRef idx="1">
              <a:schemeClr val="accent1"/>
            </a:effectRef>
            <a:fontRef idx="minor">
              <a:schemeClr val="tx1"/>
            </a:fontRef>
          </p:style>
        </p:cxnSp>
        <p:sp>
          <p:nvSpPr>
            <p:cNvPr id="134188" name="TextBox 128"/>
            <p:cNvSpPr txBox="1">
              <a:spLocks noChangeArrowheads="1"/>
            </p:cNvSpPr>
            <p:nvPr/>
          </p:nvSpPr>
          <p:spPr bwMode="auto">
            <a:xfrm>
              <a:off x="4325444" y="2039016"/>
              <a:ext cx="411425" cy="178595"/>
            </a:xfrm>
            <a:prstGeom prst="rect">
              <a:avLst/>
            </a:prstGeom>
            <a:solidFill>
              <a:srgbClr val="ADDBE9"/>
            </a:solidFill>
            <a:ln w="9525">
              <a:noFill/>
              <a:miter lim="800000"/>
              <a:headEnd/>
              <a:tailEnd/>
            </a:ln>
          </p:spPr>
          <p:txBody>
            <a:bodyPr lIns="0" tIns="0" rIns="0" bIns="0" anchor="ctr">
              <a:prstTxWarp prst="textNoShape">
                <a:avLst/>
              </a:prstTxWarp>
            </a:bodyPr>
            <a:lstStyle/>
            <a:p>
              <a:pPr algn="ctr" defTabSz="455613" eaLnBrk="1" hangingPunct="1"/>
              <a:r>
                <a:rPr lang="en-US" sz="1400" b="1">
                  <a:solidFill>
                    <a:srgbClr val="000000"/>
                  </a:solidFill>
                  <a:latin typeface="Arial Narrow" pitchFamily="4" charset="0"/>
                  <a:cs typeface="Arial" pitchFamily="4" charset="0"/>
                </a:rPr>
                <a:t>Yes</a:t>
              </a:r>
            </a:p>
          </p:txBody>
        </p:sp>
        <p:cxnSp>
          <p:nvCxnSpPr>
            <p:cNvPr id="243" name="Straight Arrow Connector 242"/>
            <p:cNvCxnSpPr/>
            <p:nvPr/>
          </p:nvCxnSpPr>
          <p:spPr>
            <a:xfrm rot="5400000">
              <a:off x="3232670" y="2197915"/>
              <a:ext cx="244540" cy="989"/>
            </a:xfrm>
            <a:prstGeom prst="straightConnector1">
              <a:avLst/>
            </a:prstGeom>
            <a:ln w="12700" cap="flat" cmpd="sng" algn="ctr">
              <a:solidFill>
                <a:srgbClr val="000000"/>
              </a:solidFill>
              <a:prstDash val="solid"/>
              <a:round/>
              <a:headEnd type="none" w="med" len="med"/>
              <a:tailEnd type="triangle"/>
            </a:ln>
            <a:effectLst/>
          </p:spPr>
          <p:style>
            <a:lnRef idx="2">
              <a:schemeClr val="accent1"/>
            </a:lnRef>
            <a:fillRef idx="0">
              <a:schemeClr val="accent1"/>
            </a:fillRef>
            <a:effectRef idx="1">
              <a:schemeClr val="accent1"/>
            </a:effectRef>
            <a:fontRef idx="minor">
              <a:schemeClr val="tx1"/>
            </a:fontRef>
          </p:style>
        </p:cxnSp>
        <p:sp>
          <p:nvSpPr>
            <p:cNvPr id="134190" name="TextBox 130"/>
            <p:cNvSpPr txBox="1">
              <a:spLocks noChangeArrowheads="1"/>
            </p:cNvSpPr>
            <p:nvPr/>
          </p:nvSpPr>
          <p:spPr bwMode="auto">
            <a:xfrm>
              <a:off x="3153074" y="2037323"/>
              <a:ext cx="411425" cy="178595"/>
            </a:xfrm>
            <a:prstGeom prst="rect">
              <a:avLst/>
            </a:prstGeom>
            <a:solidFill>
              <a:srgbClr val="ADDBE9"/>
            </a:solidFill>
            <a:ln w="9525">
              <a:noFill/>
              <a:miter lim="800000"/>
              <a:headEnd/>
              <a:tailEnd/>
            </a:ln>
          </p:spPr>
          <p:txBody>
            <a:bodyPr lIns="0" tIns="0" rIns="0" bIns="0" anchor="ctr">
              <a:prstTxWarp prst="textNoShape">
                <a:avLst/>
              </a:prstTxWarp>
            </a:bodyPr>
            <a:lstStyle/>
            <a:p>
              <a:pPr algn="ctr" defTabSz="455613" eaLnBrk="1" hangingPunct="1"/>
              <a:r>
                <a:rPr lang="en-US" sz="1400" b="1">
                  <a:solidFill>
                    <a:srgbClr val="000000"/>
                  </a:solidFill>
                  <a:latin typeface="Arial Narrow" pitchFamily="4" charset="0"/>
                  <a:cs typeface="Arial" pitchFamily="4" charset="0"/>
                </a:rPr>
                <a:t>No</a:t>
              </a:r>
            </a:p>
          </p:txBody>
        </p:sp>
        <p:sp>
          <p:nvSpPr>
            <p:cNvPr id="134191" name="TextBox 131"/>
            <p:cNvSpPr txBox="1">
              <a:spLocks noChangeArrowheads="1"/>
            </p:cNvSpPr>
            <p:nvPr/>
          </p:nvSpPr>
          <p:spPr bwMode="auto">
            <a:xfrm>
              <a:off x="3915924" y="1600569"/>
              <a:ext cx="1246655" cy="274241"/>
            </a:xfrm>
            <a:prstGeom prst="rect">
              <a:avLst/>
            </a:prstGeom>
            <a:solidFill>
              <a:srgbClr val="813333"/>
            </a:solidFill>
            <a:ln w="9525">
              <a:noFill/>
              <a:miter lim="800000"/>
              <a:headEnd/>
              <a:tailEnd/>
            </a:ln>
          </p:spPr>
          <p:txBody>
            <a:bodyPr lIns="0" tIns="0" rIns="0" bIns="0" anchor="ctr">
              <a:prstTxWarp prst="textNoShape">
                <a:avLst/>
              </a:prstTxWarp>
            </a:bodyPr>
            <a:lstStyle/>
            <a:p>
              <a:pPr algn="ctr" defTabSz="455613" eaLnBrk="1" hangingPunct="1"/>
              <a:r>
                <a:rPr lang="en-US" sz="1200" b="1">
                  <a:solidFill>
                    <a:srgbClr val="FFFFFF"/>
                  </a:solidFill>
                  <a:latin typeface="Arial Narrow" pitchFamily="4" charset="0"/>
                  <a:cs typeface="Arial" pitchFamily="4" charset="0"/>
                </a:rPr>
                <a:t>Sotalol or Amiodarone or </a:t>
              </a:r>
              <a:br>
                <a:rPr lang="en-US" sz="1200" b="1">
                  <a:solidFill>
                    <a:srgbClr val="FFFFFF"/>
                  </a:solidFill>
                  <a:latin typeface="Arial Narrow" pitchFamily="4" charset="0"/>
                  <a:cs typeface="Arial" pitchFamily="4" charset="0"/>
                </a:rPr>
              </a:br>
              <a:r>
                <a:rPr lang="en-US" sz="1200" b="1">
                  <a:solidFill>
                    <a:srgbClr val="FFFFFF"/>
                  </a:solidFill>
                  <a:latin typeface="Arial Narrow" pitchFamily="4" charset="0"/>
                  <a:cs typeface="Arial" pitchFamily="4" charset="0"/>
                </a:rPr>
                <a:t>BB plus IV Mg or Atrial Pacing</a:t>
              </a:r>
            </a:p>
          </p:txBody>
        </p:sp>
        <p:cxnSp>
          <p:nvCxnSpPr>
            <p:cNvPr id="246" name="Straight Arrow Connector 245"/>
            <p:cNvCxnSpPr/>
            <p:nvPr/>
          </p:nvCxnSpPr>
          <p:spPr>
            <a:xfrm rot="16200000" flipH="1">
              <a:off x="3219085" y="1902655"/>
              <a:ext cx="271711" cy="989"/>
            </a:xfrm>
            <a:prstGeom prst="straightConnector1">
              <a:avLst/>
            </a:prstGeom>
            <a:ln w="12700" cap="flat" cmpd="sng" algn="ctr">
              <a:solidFill>
                <a:srgbClr val="000000"/>
              </a:solidFill>
              <a:prstDash val="solid"/>
              <a:round/>
              <a:headEnd type="none" w="med" len="med"/>
              <a:tailEnd type="triangle"/>
            </a:ln>
            <a:effectLst/>
          </p:spPr>
          <p:style>
            <a:lnRef idx="2">
              <a:schemeClr val="accent1"/>
            </a:lnRef>
            <a:fillRef idx="0">
              <a:schemeClr val="accent1"/>
            </a:fillRef>
            <a:effectRef idx="1">
              <a:schemeClr val="accent1"/>
            </a:effectRef>
            <a:fontRef idx="minor">
              <a:schemeClr val="tx1"/>
            </a:fontRef>
          </p:style>
        </p:cxnSp>
        <p:sp>
          <p:nvSpPr>
            <p:cNvPr id="134193" name="TextBox 133"/>
            <p:cNvSpPr txBox="1">
              <a:spLocks noChangeArrowheads="1"/>
            </p:cNvSpPr>
            <p:nvPr/>
          </p:nvSpPr>
          <p:spPr bwMode="auto">
            <a:xfrm>
              <a:off x="2919743" y="1600569"/>
              <a:ext cx="822849" cy="274241"/>
            </a:xfrm>
            <a:prstGeom prst="rect">
              <a:avLst/>
            </a:prstGeom>
            <a:solidFill>
              <a:srgbClr val="813333"/>
            </a:solidFill>
            <a:ln w="9525">
              <a:noFill/>
              <a:miter lim="800000"/>
              <a:headEnd/>
              <a:tailEnd/>
            </a:ln>
          </p:spPr>
          <p:txBody>
            <a:bodyPr lIns="0" tIns="0" rIns="0" bIns="0" anchor="ctr">
              <a:prstTxWarp prst="textNoShape">
                <a:avLst/>
              </a:prstTxWarp>
            </a:bodyPr>
            <a:lstStyle/>
            <a:p>
              <a:pPr algn="ctr" defTabSz="455613" eaLnBrk="1" hangingPunct="1"/>
              <a:r>
                <a:rPr lang="en-US" sz="1400" b="1">
                  <a:solidFill>
                    <a:srgbClr val="FFFFFF"/>
                  </a:solidFill>
                  <a:latin typeface="Arial Narrow" pitchFamily="4" charset="0"/>
                  <a:cs typeface="Arial" pitchFamily="4" charset="0"/>
                </a:rPr>
                <a:t>Beta-Blocker</a:t>
              </a:r>
            </a:p>
            <a:p>
              <a:pPr algn="ctr" defTabSz="455613" eaLnBrk="1" hangingPunct="1"/>
              <a:r>
                <a:rPr lang="en-US" sz="1400" b="1">
                  <a:solidFill>
                    <a:srgbClr val="FFFFFF"/>
                  </a:solidFill>
                  <a:latin typeface="Arial Narrow" pitchFamily="4" charset="0"/>
                  <a:cs typeface="Arial" pitchFamily="4" charset="0"/>
                </a:rPr>
                <a:t>Contraindicated?</a:t>
              </a:r>
            </a:p>
          </p:txBody>
        </p:sp>
        <p:cxnSp>
          <p:nvCxnSpPr>
            <p:cNvPr id="248" name="Shape 134"/>
            <p:cNvCxnSpPr>
              <a:endCxn id="134183" idx="0"/>
            </p:cNvCxnSpPr>
            <p:nvPr/>
          </p:nvCxnSpPr>
          <p:spPr>
            <a:xfrm rot="10800000" flipV="1">
              <a:off x="3358404" y="2620467"/>
              <a:ext cx="1176722" cy="142196"/>
            </a:xfrm>
            <a:prstGeom prst="bentConnector2">
              <a:avLst/>
            </a:prstGeom>
            <a:ln w="12700" cap="flat" cmpd="sng" algn="ctr">
              <a:solidFill>
                <a:srgbClr val="000000"/>
              </a:solidFill>
              <a:prstDash val="solid"/>
              <a:round/>
              <a:headEnd type="none" w="med" len="med"/>
              <a:tailEnd type="triangle"/>
            </a:ln>
            <a:effectLst/>
          </p:spPr>
          <p:style>
            <a:lnRef idx="2">
              <a:schemeClr val="accent1"/>
            </a:lnRef>
            <a:fillRef idx="0">
              <a:schemeClr val="accent1"/>
            </a:fillRef>
            <a:effectRef idx="1">
              <a:schemeClr val="accent1"/>
            </a:effectRef>
            <a:fontRef idx="minor">
              <a:schemeClr val="tx1"/>
            </a:fontRef>
          </p:style>
        </p:cxnSp>
        <p:cxnSp>
          <p:nvCxnSpPr>
            <p:cNvPr id="249" name="Shape 135"/>
            <p:cNvCxnSpPr/>
            <p:nvPr/>
          </p:nvCxnSpPr>
          <p:spPr>
            <a:xfrm>
              <a:off x="3355435" y="1903150"/>
              <a:ext cx="1175732" cy="143101"/>
            </a:xfrm>
            <a:prstGeom prst="bentConnector2">
              <a:avLst/>
            </a:prstGeom>
            <a:ln w="12700" cap="flat" cmpd="sng" algn="ctr">
              <a:solidFill>
                <a:srgbClr val="000000"/>
              </a:solidFill>
              <a:prstDash val="solid"/>
              <a:round/>
              <a:headEnd type="none" w="med" len="med"/>
              <a:tailEnd type="triangle"/>
            </a:ln>
            <a:effectLst/>
          </p:spPr>
          <p:style>
            <a:lnRef idx="2">
              <a:schemeClr val="accent1"/>
            </a:lnRef>
            <a:fillRef idx="0">
              <a:schemeClr val="accent1"/>
            </a:fillRef>
            <a:effectRef idx="1">
              <a:schemeClr val="accent1"/>
            </a:effectRef>
            <a:fontRef idx="minor">
              <a:schemeClr val="tx1"/>
            </a:fontRef>
          </p:style>
        </p:cxnSp>
        <p:cxnSp>
          <p:nvCxnSpPr>
            <p:cNvPr id="250" name="Straight Arrow Connector 249"/>
            <p:cNvCxnSpPr/>
            <p:nvPr/>
          </p:nvCxnSpPr>
          <p:spPr>
            <a:xfrm rot="5400000">
              <a:off x="4416320" y="1497806"/>
              <a:ext cx="244540" cy="989"/>
            </a:xfrm>
            <a:prstGeom prst="straightConnector1">
              <a:avLst/>
            </a:prstGeom>
            <a:ln w="12700" cap="flat" cmpd="sng" algn="ctr">
              <a:solidFill>
                <a:srgbClr val="000000"/>
              </a:solidFill>
              <a:prstDash val="solid"/>
              <a:round/>
              <a:headEnd type="none" w="med" len="med"/>
              <a:tailEnd type="triangle"/>
            </a:ln>
            <a:effectLst/>
          </p:spPr>
          <p:style>
            <a:lnRef idx="2">
              <a:schemeClr val="accent1"/>
            </a:lnRef>
            <a:fillRef idx="0">
              <a:schemeClr val="accent1"/>
            </a:fillRef>
            <a:effectRef idx="1">
              <a:schemeClr val="accent1"/>
            </a:effectRef>
            <a:fontRef idx="minor">
              <a:schemeClr val="tx1"/>
            </a:fontRef>
          </p:style>
        </p:cxnSp>
        <p:sp>
          <p:nvSpPr>
            <p:cNvPr id="134197" name="TextBox 137"/>
            <p:cNvSpPr txBox="1">
              <a:spLocks noChangeArrowheads="1"/>
            </p:cNvSpPr>
            <p:nvPr/>
          </p:nvSpPr>
          <p:spPr bwMode="auto">
            <a:xfrm>
              <a:off x="4326396" y="1298396"/>
              <a:ext cx="411425" cy="178595"/>
            </a:xfrm>
            <a:prstGeom prst="rect">
              <a:avLst/>
            </a:prstGeom>
            <a:solidFill>
              <a:srgbClr val="ADDBE9"/>
            </a:solidFill>
            <a:ln w="9525">
              <a:noFill/>
              <a:miter lim="800000"/>
              <a:headEnd/>
              <a:tailEnd/>
            </a:ln>
          </p:spPr>
          <p:txBody>
            <a:bodyPr lIns="0" tIns="0" rIns="0" bIns="0" anchor="ctr">
              <a:prstTxWarp prst="textNoShape">
                <a:avLst/>
              </a:prstTxWarp>
            </a:bodyPr>
            <a:lstStyle/>
            <a:p>
              <a:pPr algn="ctr" defTabSz="455613" eaLnBrk="1" hangingPunct="1"/>
              <a:r>
                <a:rPr lang="en-US" sz="1400" b="1">
                  <a:solidFill>
                    <a:srgbClr val="000000"/>
                  </a:solidFill>
                  <a:latin typeface="Arial Narrow" pitchFamily="4" charset="0"/>
                  <a:cs typeface="Arial" pitchFamily="4" charset="0"/>
                </a:rPr>
                <a:t>Yes</a:t>
              </a:r>
            </a:p>
          </p:txBody>
        </p:sp>
        <p:cxnSp>
          <p:nvCxnSpPr>
            <p:cNvPr id="252" name="Straight Arrow Connector 251"/>
            <p:cNvCxnSpPr/>
            <p:nvPr/>
          </p:nvCxnSpPr>
          <p:spPr>
            <a:xfrm rot="5400000">
              <a:off x="3233660" y="1492372"/>
              <a:ext cx="244540" cy="990"/>
            </a:xfrm>
            <a:prstGeom prst="straightConnector1">
              <a:avLst/>
            </a:prstGeom>
            <a:ln w="12700" cap="flat" cmpd="sng" algn="ctr">
              <a:solidFill>
                <a:srgbClr val="000000"/>
              </a:solidFill>
              <a:prstDash val="solid"/>
              <a:round/>
              <a:headEnd type="none" w="med" len="med"/>
              <a:tailEnd type="triangle"/>
            </a:ln>
            <a:effectLst/>
          </p:spPr>
          <p:style>
            <a:lnRef idx="2">
              <a:schemeClr val="accent1"/>
            </a:lnRef>
            <a:fillRef idx="0">
              <a:schemeClr val="accent1"/>
            </a:fillRef>
            <a:effectRef idx="1">
              <a:schemeClr val="accent1"/>
            </a:effectRef>
            <a:fontRef idx="minor">
              <a:schemeClr val="tx1"/>
            </a:fontRef>
          </p:style>
        </p:cxnSp>
        <p:sp>
          <p:nvSpPr>
            <p:cNvPr id="134199" name="TextBox 139"/>
            <p:cNvSpPr txBox="1">
              <a:spLocks noChangeArrowheads="1"/>
            </p:cNvSpPr>
            <p:nvPr/>
          </p:nvSpPr>
          <p:spPr bwMode="auto">
            <a:xfrm>
              <a:off x="3154026" y="1296703"/>
              <a:ext cx="411425" cy="178595"/>
            </a:xfrm>
            <a:prstGeom prst="rect">
              <a:avLst/>
            </a:prstGeom>
            <a:solidFill>
              <a:srgbClr val="ADDBE9"/>
            </a:solidFill>
            <a:ln w="9525">
              <a:noFill/>
              <a:miter lim="800000"/>
              <a:headEnd/>
              <a:tailEnd/>
            </a:ln>
          </p:spPr>
          <p:txBody>
            <a:bodyPr lIns="0" tIns="0" rIns="0" bIns="0" anchor="ctr">
              <a:prstTxWarp prst="textNoShape">
                <a:avLst/>
              </a:prstTxWarp>
            </a:bodyPr>
            <a:lstStyle/>
            <a:p>
              <a:pPr algn="ctr" defTabSz="455613" eaLnBrk="1" hangingPunct="1"/>
              <a:r>
                <a:rPr lang="en-US" sz="1400" b="1">
                  <a:solidFill>
                    <a:srgbClr val="000000"/>
                  </a:solidFill>
                  <a:latin typeface="Arial Narrow" pitchFamily="4" charset="0"/>
                  <a:cs typeface="Arial" pitchFamily="4" charset="0"/>
                </a:rPr>
                <a:t>No</a:t>
              </a:r>
            </a:p>
          </p:txBody>
        </p:sp>
        <p:sp>
          <p:nvSpPr>
            <p:cNvPr id="134200" name="TextBox 140"/>
            <p:cNvSpPr txBox="1">
              <a:spLocks noChangeArrowheads="1"/>
            </p:cNvSpPr>
            <p:nvPr/>
          </p:nvSpPr>
          <p:spPr bwMode="auto">
            <a:xfrm>
              <a:off x="3535928" y="993684"/>
              <a:ext cx="822849" cy="137967"/>
            </a:xfrm>
            <a:prstGeom prst="rect">
              <a:avLst/>
            </a:prstGeom>
            <a:solidFill>
              <a:srgbClr val="813333"/>
            </a:solidFill>
            <a:ln w="9525">
              <a:noFill/>
              <a:miter lim="800000"/>
              <a:headEnd/>
              <a:tailEnd/>
            </a:ln>
          </p:spPr>
          <p:txBody>
            <a:bodyPr lIns="0" tIns="0" rIns="0" bIns="0" anchor="ctr">
              <a:prstTxWarp prst="textNoShape">
                <a:avLst/>
              </a:prstTxWarp>
            </a:bodyPr>
            <a:lstStyle/>
            <a:p>
              <a:pPr algn="ctr" defTabSz="455613" eaLnBrk="1" hangingPunct="1"/>
              <a:r>
                <a:rPr lang="en-US" sz="1400" b="1">
                  <a:solidFill>
                    <a:srgbClr val="FFFFFF"/>
                  </a:solidFill>
                  <a:latin typeface="Arial Narrow" pitchFamily="4" charset="0"/>
                  <a:cs typeface="Arial" pitchFamily="4" charset="0"/>
                </a:rPr>
                <a:t>On Beta-Blocker?</a:t>
              </a:r>
            </a:p>
          </p:txBody>
        </p:sp>
        <p:cxnSp>
          <p:nvCxnSpPr>
            <p:cNvPr id="255" name="Elbow Connector 254"/>
            <p:cNvCxnSpPr>
              <a:stCxn id="134199" idx="0"/>
              <a:endCxn id="134197" idx="0"/>
            </p:cNvCxnSpPr>
            <p:nvPr/>
          </p:nvCxnSpPr>
          <p:spPr>
            <a:xfrm rot="16200000" flipH="1">
              <a:off x="3944869" y="710853"/>
              <a:ext cx="1811" cy="1172764"/>
            </a:xfrm>
            <a:prstGeom prst="bentConnector3">
              <a:avLst>
                <a:gd name="adj1" fmla="val -7344752"/>
              </a:avLst>
            </a:prstGeom>
            <a:ln w="12700" cap="flat" cmpd="sng" algn="ctr">
              <a:solidFill>
                <a:srgbClr val="000000"/>
              </a:solidFill>
              <a:prstDash val="solid"/>
              <a:round/>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256" name="Straight Arrow Connector 255"/>
            <p:cNvCxnSpPr/>
            <p:nvPr/>
          </p:nvCxnSpPr>
          <p:spPr>
            <a:xfrm rot="16200000" flipH="1">
              <a:off x="3843104" y="914123"/>
              <a:ext cx="208312" cy="0"/>
            </a:xfrm>
            <a:prstGeom prst="straightConnector1">
              <a:avLst/>
            </a:prstGeom>
            <a:ln w="12700" cap="flat" cmpd="sng" algn="ctr">
              <a:solidFill>
                <a:srgbClr val="000000"/>
              </a:solidFill>
              <a:prstDash val="solid"/>
              <a:round/>
              <a:headEnd type="none" w="med" len="med"/>
              <a:tailEnd type="triangle"/>
            </a:ln>
            <a:effectLst/>
          </p:spPr>
          <p:style>
            <a:lnRef idx="2">
              <a:schemeClr val="accent1"/>
            </a:lnRef>
            <a:fillRef idx="0">
              <a:schemeClr val="accent1"/>
            </a:fillRef>
            <a:effectRef idx="1">
              <a:schemeClr val="accent1"/>
            </a:effectRef>
            <a:fontRef idx="minor">
              <a:schemeClr val="tx1"/>
            </a:fontRef>
          </p:style>
        </p:cxnSp>
        <p:sp>
          <p:nvSpPr>
            <p:cNvPr id="134203" name="TextBox 143"/>
            <p:cNvSpPr txBox="1">
              <a:spLocks noChangeArrowheads="1"/>
            </p:cNvSpPr>
            <p:nvPr/>
          </p:nvSpPr>
          <p:spPr bwMode="auto">
            <a:xfrm>
              <a:off x="3535928" y="741450"/>
              <a:ext cx="822849" cy="187906"/>
            </a:xfrm>
            <a:prstGeom prst="rect">
              <a:avLst/>
            </a:prstGeom>
            <a:solidFill>
              <a:srgbClr val="60BDE0"/>
            </a:solidFill>
            <a:ln w="9525">
              <a:noFill/>
              <a:miter lim="800000"/>
              <a:headEnd/>
              <a:tailEnd/>
            </a:ln>
          </p:spPr>
          <p:txBody>
            <a:bodyPr lIns="0" tIns="0" rIns="0" bIns="0" anchor="ctr">
              <a:prstTxWarp prst="textNoShape">
                <a:avLst/>
              </a:prstTxWarp>
            </a:bodyPr>
            <a:lstStyle/>
            <a:p>
              <a:pPr algn="ctr" defTabSz="455613" eaLnBrk="1" hangingPunct="1"/>
              <a:r>
                <a:rPr lang="en-US" sz="1400" b="1">
                  <a:solidFill>
                    <a:srgbClr val="000000"/>
                  </a:solidFill>
                  <a:latin typeface="Arial Narrow" pitchFamily="4" charset="0"/>
                  <a:cs typeface="Arial" pitchFamily="4" charset="0"/>
                </a:rPr>
                <a:t>High Risk</a:t>
              </a:r>
            </a:p>
          </p:txBody>
        </p:sp>
        <p:sp>
          <p:nvSpPr>
            <p:cNvPr id="134204" name="TextBox 1"/>
            <p:cNvSpPr txBox="1">
              <a:spLocks noChangeArrowheads="1"/>
            </p:cNvSpPr>
            <p:nvPr/>
          </p:nvSpPr>
          <p:spPr bwMode="auto">
            <a:xfrm>
              <a:off x="1980704" y="590787"/>
              <a:ext cx="1371416" cy="188752"/>
            </a:xfrm>
            <a:prstGeom prst="rect">
              <a:avLst/>
            </a:prstGeom>
            <a:solidFill>
              <a:srgbClr val="0674AC"/>
            </a:solidFill>
            <a:ln w="9525">
              <a:noFill/>
              <a:miter lim="800000"/>
              <a:headEnd/>
              <a:tailEnd/>
            </a:ln>
          </p:spPr>
          <p:txBody>
            <a:bodyPr lIns="0" tIns="0" rIns="0" bIns="0" anchor="ctr">
              <a:prstTxWarp prst="textNoShape">
                <a:avLst/>
              </a:prstTxWarp>
            </a:bodyPr>
            <a:lstStyle/>
            <a:p>
              <a:pPr algn="ctr" defTabSz="455613" eaLnBrk="1" hangingPunct="1"/>
              <a:r>
                <a:rPr lang="en-US" sz="1600" b="1">
                  <a:solidFill>
                    <a:srgbClr val="FFFFFF"/>
                  </a:solidFill>
                  <a:latin typeface="Arial Narrow" pitchFamily="4" charset="0"/>
                  <a:cs typeface="Arial" pitchFamily="4" charset="0"/>
                </a:rPr>
                <a:t>Assess AF Risk Factors</a:t>
              </a:r>
            </a:p>
          </p:txBody>
        </p:sp>
        <p:cxnSp>
          <p:nvCxnSpPr>
            <p:cNvPr id="259" name="Straight Arrow Connector 258"/>
            <p:cNvCxnSpPr>
              <a:stCxn id="134176" idx="3"/>
            </p:cNvCxnSpPr>
            <p:nvPr/>
          </p:nvCxnSpPr>
          <p:spPr>
            <a:xfrm>
              <a:off x="1800658" y="835327"/>
              <a:ext cx="1767557" cy="0"/>
            </a:xfrm>
            <a:prstGeom prst="straightConnector1">
              <a:avLst/>
            </a:prstGeom>
            <a:ln w="12700" cap="flat" cmpd="sng" algn="ctr">
              <a:solidFill>
                <a:srgbClr val="000000"/>
              </a:solidFill>
              <a:prstDash val="solid"/>
              <a:round/>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260" name="Straight Connector 259"/>
            <p:cNvCxnSpPr>
              <a:stCxn id="134204" idx="2"/>
            </p:cNvCxnSpPr>
            <p:nvPr/>
          </p:nvCxnSpPr>
          <p:spPr>
            <a:xfrm>
              <a:off x="2666622" y="779173"/>
              <a:ext cx="1979" cy="56154"/>
            </a:xfrm>
            <a:prstGeom prst="line">
              <a:avLst/>
            </a:prstGeom>
            <a:ln w="1270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
        <p:nvSpPr>
          <p:cNvPr id="261" name="Rectangle 260"/>
          <p:cNvSpPr/>
          <p:nvPr/>
        </p:nvSpPr>
        <p:spPr>
          <a:xfrm>
            <a:off x="658813" y="1162050"/>
            <a:ext cx="7788275" cy="4911725"/>
          </a:xfrm>
          <a:prstGeom prst="rect">
            <a:avLst/>
          </a:prstGeom>
          <a:noFill/>
          <a:ln w="12700"/>
          <a:effectLst/>
        </p:spPr>
        <p:style>
          <a:lnRef idx="1">
            <a:schemeClr val="accent1"/>
          </a:lnRef>
          <a:fillRef idx="3">
            <a:schemeClr val="accent1"/>
          </a:fillRef>
          <a:effectRef idx="2">
            <a:schemeClr val="accent1"/>
          </a:effectRef>
          <a:fontRef idx="minor">
            <a:schemeClr val="lt1"/>
          </a:fontRef>
        </p:style>
        <p:txBody>
          <a:bodyPr lIns="160011" tIns="80007" rIns="160011" bIns="80007" anchor="ctr"/>
          <a:lstStyle>
            <a:lvl1pPr defTabSz="455613">
              <a:defRPr>
                <a:solidFill>
                  <a:schemeClr val="tx1"/>
                </a:solidFill>
                <a:latin typeface="Arial" charset="0"/>
              </a:defRPr>
            </a:lvl1pPr>
            <a:lvl2pPr marL="742950" indent="-285750" defTabSz="455613">
              <a:defRPr>
                <a:solidFill>
                  <a:schemeClr val="tx1"/>
                </a:solidFill>
                <a:latin typeface="Arial" charset="0"/>
              </a:defRPr>
            </a:lvl2pPr>
            <a:lvl3pPr marL="1143000" indent="-228600" defTabSz="455613">
              <a:defRPr>
                <a:solidFill>
                  <a:schemeClr val="tx1"/>
                </a:solidFill>
                <a:latin typeface="Arial" charset="0"/>
              </a:defRPr>
            </a:lvl3pPr>
            <a:lvl4pPr marL="1600200" indent="-228600" defTabSz="455613">
              <a:defRPr>
                <a:solidFill>
                  <a:schemeClr val="tx1"/>
                </a:solidFill>
                <a:latin typeface="Arial" charset="0"/>
              </a:defRPr>
            </a:lvl4pPr>
            <a:lvl5pPr marL="2057400" indent="-228600" defTabSz="455613">
              <a:defRPr>
                <a:solidFill>
                  <a:schemeClr val="tx1"/>
                </a:solidFill>
                <a:latin typeface="Arial" charset="0"/>
              </a:defRPr>
            </a:lvl5pPr>
            <a:lvl6pPr marL="2514600" indent="-228600" defTabSz="455613" eaLnBrk="0" fontAlgn="base" hangingPunct="0">
              <a:spcBef>
                <a:spcPct val="0"/>
              </a:spcBef>
              <a:spcAft>
                <a:spcPct val="0"/>
              </a:spcAft>
              <a:defRPr>
                <a:solidFill>
                  <a:schemeClr val="tx1"/>
                </a:solidFill>
                <a:latin typeface="Arial" charset="0"/>
              </a:defRPr>
            </a:lvl6pPr>
            <a:lvl7pPr marL="2971800" indent="-228600" defTabSz="455613" eaLnBrk="0" fontAlgn="base" hangingPunct="0">
              <a:spcBef>
                <a:spcPct val="0"/>
              </a:spcBef>
              <a:spcAft>
                <a:spcPct val="0"/>
              </a:spcAft>
              <a:defRPr>
                <a:solidFill>
                  <a:schemeClr val="tx1"/>
                </a:solidFill>
                <a:latin typeface="Arial" charset="0"/>
              </a:defRPr>
            </a:lvl7pPr>
            <a:lvl8pPr marL="3429000" indent="-228600" defTabSz="455613" eaLnBrk="0" fontAlgn="base" hangingPunct="0">
              <a:spcBef>
                <a:spcPct val="0"/>
              </a:spcBef>
              <a:spcAft>
                <a:spcPct val="0"/>
              </a:spcAft>
              <a:defRPr>
                <a:solidFill>
                  <a:schemeClr val="tx1"/>
                </a:solidFill>
                <a:latin typeface="Arial" charset="0"/>
              </a:defRPr>
            </a:lvl8pPr>
            <a:lvl9pPr marL="3886200" indent="-228600" defTabSz="455613" eaLnBrk="0" fontAlgn="base" hangingPunct="0">
              <a:spcBef>
                <a:spcPct val="0"/>
              </a:spcBef>
              <a:spcAft>
                <a:spcPct val="0"/>
              </a:spcAft>
              <a:defRPr>
                <a:solidFill>
                  <a:schemeClr val="tx1"/>
                </a:solidFill>
                <a:latin typeface="Arial" charset="0"/>
              </a:defRPr>
            </a:lvl9pPr>
          </a:lstStyle>
          <a:p>
            <a:pPr algn="ctr" eaLnBrk="1" hangingPunct="1">
              <a:defRPr/>
            </a:pPr>
            <a:endParaRPr lang="en-US" altLang="en-US" smtClean="0">
              <a:solidFill>
                <a:srgbClr val="FFFFFF"/>
              </a:solidFill>
            </a:endParaRPr>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Content Placeholder 2"/>
          <p:cNvSpPr>
            <a:spLocks noGrp="1"/>
          </p:cNvSpPr>
          <p:nvPr>
            <p:ph idx="1"/>
          </p:nvPr>
        </p:nvSpPr>
        <p:spPr>
          <a:xfrm>
            <a:off x="457200" y="1752600"/>
            <a:ext cx="8229600" cy="4221163"/>
          </a:xfrm>
        </p:spPr>
        <p:txBody>
          <a:bodyPr/>
          <a:lstStyle/>
          <a:p>
            <a:pPr marL="0" indent="0" eaLnBrk="1" hangingPunct="1">
              <a:buFontTx/>
              <a:buNone/>
            </a:pPr>
            <a:r>
              <a:rPr lang="en-US" sz="1600" b="0" u="sng"/>
              <a:t>Statins</a:t>
            </a:r>
            <a:r>
              <a:rPr lang="en-US" sz="1600" b="0"/>
              <a:t>: RCT of 1922 patients to perioperative rosuvastatin or placebo, showed no reduction in rates of POAF (OR, 1.04; 95% CI, 0.84-1.30), but a statistically significant increase in the rate of acute kidney injury </a:t>
            </a:r>
            <a:r>
              <a:rPr lang="en-US" sz="1600" b="0" baseline="30000"/>
              <a:t>1</a:t>
            </a:r>
          </a:p>
          <a:p>
            <a:pPr marL="0" indent="0" eaLnBrk="1" hangingPunct="1">
              <a:buFontTx/>
              <a:buNone/>
            </a:pPr>
            <a:endParaRPr lang="en-US" sz="1600" b="0"/>
          </a:p>
          <a:p>
            <a:pPr marL="0" indent="0" eaLnBrk="1" hangingPunct="1">
              <a:buFontTx/>
              <a:buNone/>
            </a:pPr>
            <a:r>
              <a:rPr lang="en-US" sz="1600" b="0" u="sng"/>
              <a:t>Steroids</a:t>
            </a:r>
            <a:r>
              <a:rPr lang="en-US" sz="1600" b="0"/>
              <a:t>: </a:t>
            </a:r>
          </a:p>
          <a:p>
            <a:pPr marL="0" indent="0" eaLnBrk="1" hangingPunct="1">
              <a:buFontTx/>
              <a:buNone/>
            </a:pPr>
            <a:r>
              <a:rPr lang="en-US" sz="1600" b="0"/>
              <a:t>A systematic review on the use of steroids suggested a beneficial effect on the basis of 14 studies. When tested in 2 definitive studies that randomized &gt; 11,000 patients, no benefit was seen, and a potential small signal of harm was noted </a:t>
            </a:r>
            <a:r>
              <a:rPr lang="en-US" sz="1600" b="0" baseline="30000"/>
              <a:t>2,3</a:t>
            </a:r>
          </a:p>
          <a:p>
            <a:pPr marL="0" indent="0" eaLnBrk="1" hangingPunct="1">
              <a:buFontTx/>
              <a:buNone/>
            </a:pPr>
            <a:endParaRPr lang="en-US" sz="1600" b="0"/>
          </a:p>
          <a:p>
            <a:pPr marL="0" indent="0" eaLnBrk="1" hangingPunct="1">
              <a:buFontTx/>
              <a:buNone/>
            </a:pPr>
            <a:r>
              <a:rPr lang="en-US" sz="1600" b="0" u="sng"/>
              <a:t>Poly-unsaturated fatty acides (PUFA)</a:t>
            </a:r>
            <a:r>
              <a:rPr lang="en-US" sz="1600" b="0"/>
              <a:t>: </a:t>
            </a:r>
          </a:p>
          <a:p>
            <a:pPr marL="0" indent="0" eaLnBrk="1" hangingPunct="1">
              <a:buFontTx/>
              <a:buNone/>
            </a:pPr>
            <a:r>
              <a:rPr lang="en-US" sz="1600" b="0"/>
              <a:t>Two meta-analyses of 8 trials in 2687 pts: 1 was negative (OR, 0.86; 95% CI, 0.71-1.04), the other positive (OR, 0.84; 95% CI, 0.71-0.99) as a consequence of different trial weighting. </a:t>
            </a:r>
          </a:p>
          <a:p>
            <a:pPr marL="0" indent="0" eaLnBrk="1" hangingPunct="1">
              <a:buFontTx/>
              <a:buNone/>
            </a:pPr>
            <a:r>
              <a:rPr lang="en-US" sz="1600" b="0"/>
              <a:t>The largest RCT, randomized 1516 patients: with no difference in sustained, symptomatic, or treated episodes of POAF </a:t>
            </a:r>
            <a:r>
              <a:rPr lang="en-US" sz="1600" b="0" baseline="30000"/>
              <a:t>4</a:t>
            </a:r>
          </a:p>
          <a:p>
            <a:pPr marL="0" indent="0" eaLnBrk="1" hangingPunct="1">
              <a:buFontTx/>
              <a:buNone/>
            </a:pPr>
            <a:endParaRPr lang="en-US" sz="1600" b="0"/>
          </a:p>
          <a:p>
            <a:pPr marL="0" indent="0" eaLnBrk="1" hangingPunct="1">
              <a:buFontTx/>
              <a:buNone/>
            </a:pPr>
            <a:endParaRPr lang="en-US" sz="1600" b="0"/>
          </a:p>
          <a:p>
            <a:pPr marL="0" indent="0" eaLnBrk="1" hangingPunct="1">
              <a:buFontTx/>
              <a:buNone/>
            </a:pPr>
            <a:endParaRPr lang="en-US" sz="1600" b="0"/>
          </a:p>
        </p:txBody>
      </p:sp>
      <p:sp>
        <p:nvSpPr>
          <p:cNvPr id="8" name="Title 1"/>
          <p:cNvSpPr txBox="1">
            <a:spLocks/>
          </p:cNvSpPr>
          <p:nvPr/>
        </p:nvSpPr>
        <p:spPr bwMode="auto">
          <a:xfrm>
            <a:off x="179388" y="836613"/>
            <a:ext cx="8785225" cy="647700"/>
          </a:xfrm>
          <a:prstGeom prst="rect">
            <a:avLst/>
          </a:prstGeom>
          <a:noFill/>
          <a:ln>
            <a:noFill/>
          </a:ln>
          <a:extLst/>
        </p:spPr>
        <p:txBody>
          <a:bodyPr anchor="ctr"/>
          <a:lstStyle>
            <a:lvl1pPr algn="ctr" rtl="0" eaLnBrk="0" fontAlgn="base" hangingPunct="0">
              <a:spcBef>
                <a:spcPct val="0"/>
              </a:spcBef>
              <a:spcAft>
                <a:spcPct val="0"/>
              </a:spcAft>
              <a:defRPr sz="3200">
                <a:solidFill>
                  <a:schemeClr val="tx1"/>
                </a:solidFill>
                <a:latin typeface="+mj-lt"/>
                <a:ea typeface="+mj-ea"/>
                <a:cs typeface="+mj-cs"/>
              </a:defRPr>
            </a:lvl1pPr>
            <a:lvl2pPr algn="ctr" rtl="0" eaLnBrk="0" fontAlgn="base" hangingPunct="0">
              <a:spcBef>
                <a:spcPct val="0"/>
              </a:spcBef>
              <a:spcAft>
                <a:spcPct val="0"/>
              </a:spcAft>
              <a:defRPr sz="3200">
                <a:solidFill>
                  <a:schemeClr val="tx1"/>
                </a:solidFill>
                <a:latin typeface="Arial Black" pitchFamily="34" charset="0"/>
                <a:ea typeface="ＭＳ Ｐゴシック" pitchFamily="34" charset="-128"/>
                <a:cs typeface="Arial" charset="0"/>
              </a:defRPr>
            </a:lvl2pPr>
            <a:lvl3pPr algn="ctr" rtl="0" eaLnBrk="0" fontAlgn="base" hangingPunct="0">
              <a:spcBef>
                <a:spcPct val="0"/>
              </a:spcBef>
              <a:spcAft>
                <a:spcPct val="0"/>
              </a:spcAft>
              <a:defRPr sz="3200">
                <a:solidFill>
                  <a:schemeClr val="tx1"/>
                </a:solidFill>
                <a:latin typeface="Arial Black" pitchFamily="34" charset="0"/>
                <a:ea typeface="ＭＳ Ｐゴシック" pitchFamily="34" charset="-128"/>
                <a:cs typeface="Arial" charset="0"/>
              </a:defRPr>
            </a:lvl3pPr>
            <a:lvl4pPr algn="ctr" rtl="0" eaLnBrk="0" fontAlgn="base" hangingPunct="0">
              <a:spcBef>
                <a:spcPct val="0"/>
              </a:spcBef>
              <a:spcAft>
                <a:spcPct val="0"/>
              </a:spcAft>
              <a:defRPr sz="3200">
                <a:solidFill>
                  <a:schemeClr val="tx1"/>
                </a:solidFill>
                <a:latin typeface="Arial Black" pitchFamily="34" charset="0"/>
                <a:ea typeface="ＭＳ Ｐゴシック" pitchFamily="34" charset="-128"/>
                <a:cs typeface="Arial" charset="0"/>
              </a:defRPr>
            </a:lvl4pPr>
            <a:lvl5pPr algn="ctr" rtl="0" eaLnBrk="0" fontAlgn="base" hangingPunct="0">
              <a:spcBef>
                <a:spcPct val="0"/>
              </a:spcBef>
              <a:spcAft>
                <a:spcPct val="0"/>
              </a:spcAft>
              <a:defRPr sz="3200">
                <a:solidFill>
                  <a:schemeClr val="tx1"/>
                </a:solidFill>
                <a:latin typeface="Arial Black" pitchFamily="34" charset="0"/>
                <a:ea typeface="ＭＳ Ｐゴシック" pitchFamily="34" charset="-128"/>
                <a:cs typeface="Arial" charset="0"/>
              </a:defRPr>
            </a:lvl5pPr>
            <a:lvl6pPr marL="457200" algn="l" rtl="0" fontAlgn="base">
              <a:spcBef>
                <a:spcPct val="0"/>
              </a:spcBef>
              <a:spcAft>
                <a:spcPct val="0"/>
              </a:spcAft>
              <a:defRPr sz="3200">
                <a:solidFill>
                  <a:srgbClr val="CC9915"/>
                </a:solidFill>
                <a:latin typeface="Arial Black" pitchFamily="34" charset="0"/>
                <a:ea typeface="ＭＳ Ｐゴシック" pitchFamily="34" charset="-128"/>
                <a:cs typeface="Arial" charset="0"/>
              </a:defRPr>
            </a:lvl6pPr>
            <a:lvl7pPr marL="914400" algn="l" rtl="0" fontAlgn="base">
              <a:spcBef>
                <a:spcPct val="0"/>
              </a:spcBef>
              <a:spcAft>
                <a:spcPct val="0"/>
              </a:spcAft>
              <a:defRPr sz="3200">
                <a:solidFill>
                  <a:srgbClr val="CC9915"/>
                </a:solidFill>
                <a:latin typeface="Arial Black" pitchFamily="34" charset="0"/>
                <a:ea typeface="ＭＳ Ｐゴシック" pitchFamily="34" charset="-128"/>
                <a:cs typeface="Arial" charset="0"/>
              </a:defRPr>
            </a:lvl7pPr>
            <a:lvl8pPr marL="1371600" algn="l" rtl="0" fontAlgn="base">
              <a:spcBef>
                <a:spcPct val="0"/>
              </a:spcBef>
              <a:spcAft>
                <a:spcPct val="0"/>
              </a:spcAft>
              <a:defRPr sz="3200">
                <a:solidFill>
                  <a:srgbClr val="CC9915"/>
                </a:solidFill>
                <a:latin typeface="Arial Black" pitchFamily="34" charset="0"/>
                <a:ea typeface="ＭＳ Ｐゴシック" pitchFamily="34" charset="-128"/>
                <a:cs typeface="Arial" charset="0"/>
              </a:defRPr>
            </a:lvl8pPr>
            <a:lvl9pPr marL="1828800" algn="l" rtl="0" fontAlgn="base">
              <a:spcBef>
                <a:spcPct val="0"/>
              </a:spcBef>
              <a:spcAft>
                <a:spcPct val="0"/>
              </a:spcAft>
              <a:defRPr sz="3200">
                <a:solidFill>
                  <a:srgbClr val="CC9915"/>
                </a:solidFill>
                <a:latin typeface="Arial Black" pitchFamily="34" charset="0"/>
                <a:ea typeface="ＭＳ Ｐゴシック" pitchFamily="34" charset="-128"/>
                <a:cs typeface="Arial" charset="0"/>
              </a:defRPr>
            </a:lvl9pPr>
          </a:lstStyle>
          <a:p>
            <a:pPr eaLnBrk="1" hangingPunct="1">
              <a:defRPr/>
            </a:pPr>
            <a:r>
              <a:rPr lang="en-US" sz="2800" dirty="0"/>
              <a:t>Limiting Inflammation and Oxidative Stress</a:t>
            </a:r>
            <a:endParaRPr lang="en-US" sz="2800" kern="0" dirty="0" smtClean="0"/>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Content Placeholder 2"/>
          <p:cNvSpPr>
            <a:spLocks noGrp="1"/>
          </p:cNvSpPr>
          <p:nvPr>
            <p:ph idx="1"/>
          </p:nvPr>
        </p:nvSpPr>
        <p:spPr>
          <a:xfrm>
            <a:off x="476250" y="1600200"/>
            <a:ext cx="8362950" cy="4648200"/>
          </a:xfrm>
        </p:spPr>
        <p:txBody>
          <a:bodyPr/>
          <a:lstStyle/>
          <a:p>
            <a:pPr marL="0" indent="0" eaLnBrk="1" hangingPunct="1">
              <a:buFontTx/>
              <a:buNone/>
            </a:pPr>
            <a:r>
              <a:rPr lang="en-US" sz="1800" u="sng"/>
              <a:t>Colchicine (1mg/day):</a:t>
            </a:r>
            <a:endParaRPr lang="en-US" sz="1800"/>
          </a:p>
          <a:p>
            <a:pPr marL="0" indent="0" eaLnBrk="1" hangingPunct="1">
              <a:buFontTx/>
              <a:buNone/>
            </a:pPr>
            <a:endParaRPr lang="en-US" sz="1800"/>
          </a:p>
          <a:p>
            <a:pPr marL="0" indent="0" eaLnBrk="1" hangingPunct="1">
              <a:buFontTx/>
              <a:buNone/>
            </a:pPr>
            <a:r>
              <a:rPr lang="en-US" sz="1800"/>
              <a:t>2 Systematic Reviews:</a:t>
            </a:r>
          </a:p>
          <a:p>
            <a:pPr marL="0" indent="0" eaLnBrk="1" hangingPunct="1">
              <a:buFontTx/>
              <a:buNone/>
            </a:pPr>
            <a:endParaRPr lang="en-US" sz="1800"/>
          </a:p>
          <a:p>
            <a:pPr marL="0" indent="0" eaLnBrk="1" hangingPunct="1">
              <a:buFontTx/>
              <a:buNone/>
            </a:pPr>
            <a:endParaRPr lang="en-US" sz="1800"/>
          </a:p>
          <a:p>
            <a:pPr marL="0" indent="0" eaLnBrk="1" hangingPunct="1">
              <a:buFontTx/>
              <a:buNone/>
            </a:pPr>
            <a:endParaRPr lang="en-US" sz="1800"/>
          </a:p>
          <a:p>
            <a:pPr marL="0" indent="0" eaLnBrk="1" hangingPunct="1">
              <a:buFontTx/>
              <a:buNone/>
            </a:pPr>
            <a:endParaRPr lang="en-US" sz="1800"/>
          </a:p>
          <a:p>
            <a:pPr marL="0" indent="0" eaLnBrk="1" hangingPunct="1">
              <a:buFontTx/>
              <a:buNone/>
            </a:pPr>
            <a:endParaRPr lang="en-US" sz="1800"/>
          </a:p>
          <a:p>
            <a:pPr marL="0" indent="0" eaLnBrk="1" hangingPunct="1">
              <a:buFontTx/>
              <a:buNone/>
            </a:pPr>
            <a:endParaRPr lang="en-US" sz="1800"/>
          </a:p>
          <a:p>
            <a:pPr marL="0" indent="0" eaLnBrk="1" hangingPunct="1">
              <a:buFontTx/>
              <a:buNone/>
            </a:pPr>
            <a:endParaRPr lang="en-US" sz="1800"/>
          </a:p>
          <a:p>
            <a:pPr marL="0" indent="0" eaLnBrk="1" hangingPunct="1">
              <a:buFontTx/>
              <a:buNone/>
            </a:pPr>
            <a:endParaRPr lang="en-US" sz="1800"/>
          </a:p>
          <a:p>
            <a:pPr marL="0" indent="0" eaLnBrk="1" hangingPunct="1">
              <a:buFontTx/>
              <a:buNone/>
            </a:pPr>
            <a:r>
              <a:rPr lang="en-US" sz="1800"/>
              <a:t>A higher rate of discontinuation of colchicine, predominantly because of gastrointestinal upset and diarrhea (OR, 2.30; 95%CI, 1.47-3.62), was also observed</a:t>
            </a:r>
          </a:p>
          <a:p>
            <a:pPr marL="0" indent="0" eaLnBrk="1" hangingPunct="1">
              <a:buFontTx/>
              <a:buNone/>
            </a:pPr>
            <a:endParaRPr lang="en-US" sz="1800"/>
          </a:p>
          <a:p>
            <a:pPr marL="0" indent="0" eaLnBrk="1" hangingPunct="1">
              <a:buFontTx/>
              <a:buNone/>
            </a:pPr>
            <a:endParaRPr lang="en-US" sz="1800"/>
          </a:p>
          <a:p>
            <a:pPr marL="0" indent="0" eaLnBrk="1" hangingPunct="1">
              <a:buFontTx/>
              <a:buNone/>
            </a:pPr>
            <a:endParaRPr lang="en-US" sz="1800"/>
          </a:p>
        </p:txBody>
      </p:sp>
      <p:pic>
        <p:nvPicPr>
          <p:cNvPr id="136195" name="Picture 3"/>
          <p:cNvPicPr>
            <a:picLocks noChangeAspect="1"/>
          </p:cNvPicPr>
          <p:nvPr/>
        </p:nvPicPr>
        <p:blipFill>
          <a:blip r:embed="rId2"/>
          <a:srcRect/>
          <a:stretch>
            <a:fillRect/>
          </a:stretch>
        </p:blipFill>
        <p:spPr bwMode="auto">
          <a:xfrm>
            <a:off x="457200" y="2590800"/>
            <a:ext cx="7924800" cy="2239963"/>
          </a:xfrm>
          <a:prstGeom prst="rect">
            <a:avLst/>
          </a:prstGeom>
          <a:noFill/>
          <a:ln w="9525">
            <a:noFill/>
            <a:miter lim="800000"/>
            <a:headEnd/>
            <a:tailEnd/>
          </a:ln>
        </p:spPr>
      </p:pic>
      <p:sp>
        <p:nvSpPr>
          <p:cNvPr id="8" name="Title 1"/>
          <p:cNvSpPr txBox="1">
            <a:spLocks/>
          </p:cNvSpPr>
          <p:nvPr/>
        </p:nvSpPr>
        <p:spPr bwMode="auto">
          <a:xfrm>
            <a:off x="179388" y="836613"/>
            <a:ext cx="8785225" cy="647700"/>
          </a:xfrm>
          <a:prstGeom prst="rect">
            <a:avLst/>
          </a:prstGeom>
          <a:noFill/>
          <a:ln>
            <a:noFill/>
          </a:ln>
          <a:extLst/>
        </p:spPr>
        <p:txBody>
          <a:bodyPr anchor="ctr"/>
          <a:lstStyle>
            <a:lvl1pPr algn="ctr" rtl="0" eaLnBrk="0" fontAlgn="base" hangingPunct="0">
              <a:spcBef>
                <a:spcPct val="0"/>
              </a:spcBef>
              <a:spcAft>
                <a:spcPct val="0"/>
              </a:spcAft>
              <a:defRPr sz="3200">
                <a:solidFill>
                  <a:schemeClr val="tx1"/>
                </a:solidFill>
                <a:latin typeface="+mj-lt"/>
                <a:ea typeface="+mj-ea"/>
                <a:cs typeface="+mj-cs"/>
              </a:defRPr>
            </a:lvl1pPr>
            <a:lvl2pPr algn="ctr" rtl="0" eaLnBrk="0" fontAlgn="base" hangingPunct="0">
              <a:spcBef>
                <a:spcPct val="0"/>
              </a:spcBef>
              <a:spcAft>
                <a:spcPct val="0"/>
              </a:spcAft>
              <a:defRPr sz="3200">
                <a:solidFill>
                  <a:schemeClr val="tx1"/>
                </a:solidFill>
                <a:latin typeface="Arial Black" pitchFamily="34" charset="0"/>
                <a:ea typeface="ＭＳ Ｐゴシック" pitchFamily="34" charset="-128"/>
                <a:cs typeface="Arial" charset="0"/>
              </a:defRPr>
            </a:lvl2pPr>
            <a:lvl3pPr algn="ctr" rtl="0" eaLnBrk="0" fontAlgn="base" hangingPunct="0">
              <a:spcBef>
                <a:spcPct val="0"/>
              </a:spcBef>
              <a:spcAft>
                <a:spcPct val="0"/>
              </a:spcAft>
              <a:defRPr sz="3200">
                <a:solidFill>
                  <a:schemeClr val="tx1"/>
                </a:solidFill>
                <a:latin typeface="Arial Black" pitchFamily="34" charset="0"/>
                <a:ea typeface="ＭＳ Ｐゴシック" pitchFamily="34" charset="-128"/>
                <a:cs typeface="Arial" charset="0"/>
              </a:defRPr>
            </a:lvl3pPr>
            <a:lvl4pPr algn="ctr" rtl="0" eaLnBrk="0" fontAlgn="base" hangingPunct="0">
              <a:spcBef>
                <a:spcPct val="0"/>
              </a:spcBef>
              <a:spcAft>
                <a:spcPct val="0"/>
              </a:spcAft>
              <a:defRPr sz="3200">
                <a:solidFill>
                  <a:schemeClr val="tx1"/>
                </a:solidFill>
                <a:latin typeface="Arial Black" pitchFamily="34" charset="0"/>
                <a:ea typeface="ＭＳ Ｐゴシック" pitchFamily="34" charset="-128"/>
                <a:cs typeface="Arial" charset="0"/>
              </a:defRPr>
            </a:lvl4pPr>
            <a:lvl5pPr algn="ctr" rtl="0" eaLnBrk="0" fontAlgn="base" hangingPunct="0">
              <a:spcBef>
                <a:spcPct val="0"/>
              </a:spcBef>
              <a:spcAft>
                <a:spcPct val="0"/>
              </a:spcAft>
              <a:defRPr sz="3200">
                <a:solidFill>
                  <a:schemeClr val="tx1"/>
                </a:solidFill>
                <a:latin typeface="Arial Black" pitchFamily="34" charset="0"/>
                <a:ea typeface="ＭＳ Ｐゴシック" pitchFamily="34" charset="-128"/>
                <a:cs typeface="Arial" charset="0"/>
              </a:defRPr>
            </a:lvl5pPr>
            <a:lvl6pPr marL="457200" algn="l" rtl="0" fontAlgn="base">
              <a:spcBef>
                <a:spcPct val="0"/>
              </a:spcBef>
              <a:spcAft>
                <a:spcPct val="0"/>
              </a:spcAft>
              <a:defRPr sz="3200">
                <a:solidFill>
                  <a:srgbClr val="CC9915"/>
                </a:solidFill>
                <a:latin typeface="Arial Black" pitchFamily="34" charset="0"/>
                <a:ea typeface="ＭＳ Ｐゴシック" pitchFamily="34" charset="-128"/>
                <a:cs typeface="Arial" charset="0"/>
              </a:defRPr>
            </a:lvl6pPr>
            <a:lvl7pPr marL="914400" algn="l" rtl="0" fontAlgn="base">
              <a:spcBef>
                <a:spcPct val="0"/>
              </a:spcBef>
              <a:spcAft>
                <a:spcPct val="0"/>
              </a:spcAft>
              <a:defRPr sz="3200">
                <a:solidFill>
                  <a:srgbClr val="CC9915"/>
                </a:solidFill>
                <a:latin typeface="Arial Black" pitchFamily="34" charset="0"/>
                <a:ea typeface="ＭＳ Ｐゴシック" pitchFamily="34" charset="-128"/>
                <a:cs typeface="Arial" charset="0"/>
              </a:defRPr>
            </a:lvl7pPr>
            <a:lvl8pPr marL="1371600" algn="l" rtl="0" fontAlgn="base">
              <a:spcBef>
                <a:spcPct val="0"/>
              </a:spcBef>
              <a:spcAft>
                <a:spcPct val="0"/>
              </a:spcAft>
              <a:defRPr sz="3200">
                <a:solidFill>
                  <a:srgbClr val="CC9915"/>
                </a:solidFill>
                <a:latin typeface="Arial Black" pitchFamily="34" charset="0"/>
                <a:ea typeface="ＭＳ Ｐゴシック" pitchFamily="34" charset="-128"/>
                <a:cs typeface="Arial" charset="0"/>
              </a:defRPr>
            </a:lvl8pPr>
            <a:lvl9pPr marL="1828800" algn="l" rtl="0" fontAlgn="base">
              <a:spcBef>
                <a:spcPct val="0"/>
              </a:spcBef>
              <a:spcAft>
                <a:spcPct val="0"/>
              </a:spcAft>
              <a:defRPr sz="3200">
                <a:solidFill>
                  <a:srgbClr val="CC9915"/>
                </a:solidFill>
                <a:latin typeface="Arial Black" pitchFamily="34" charset="0"/>
                <a:ea typeface="ＭＳ Ｐゴシック" pitchFamily="34" charset="-128"/>
                <a:cs typeface="Arial" charset="0"/>
              </a:defRPr>
            </a:lvl9pPr>
          </a:lstStyle>
          <a:p>
            <a:pPr eaLnBrk="1" hangingPunct="1">
              <a:defRPr/>
            </a:pPr>
            <a:r>
              <a:rPr lang="en-US" sz="2800" dirty="0"/>
              <a:t>Limiting Inflammation and Oxidative Stress</a:t>
            </a:r>
            <a:endParaRPr lang="en-US" sz="2800" kern="0" dirty="0" smtClean="0"/>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218" name="Content Placeholder 3"/>
          <p:cNvPicPr>
            <a:picLocks noGrp="1" noChangeAspect="1"/>
          </p:cNvPicPr>
          <p:nvPr>
            <p:ph idx="1"/>
          </p:nvPr>
        </p:nvPicPr>
        <p:blipFill>
          <a:blip r:embed="rId2"/>
          <a:srcRect/>
          <a:stretch>
            <a:fillRect/>
          </a:stretch>
        </p:blipFill>
        <p:spPr>
          <a:xfrm>
            <a:off x="838200" y="1536700"/>
            <a:ext cx="7162800" cy="4787900"/>
          </a:xfrm>
        </p:spPr>
      </p:pic>
      <p:sp>
        <p:nvSpPr>
          <p:cNvPr id="5" name="Title 1"/>
          <p:cNvSpPr txBox="1">
            <a:spLocks/>
          </p:cNvSpPr>
          <p:nvPr/>
        </p:nvSpPr>
        <p:spPr bwMode="auto">
          <a:xfrm>
            <a:off x="179388" y="836613"/>
            <a:ext cx="8785225" cy="647700"/>
          </a:xfrm>
          <a:prstGeom prst="rect">
            <a:avLst/>
          </a:prstGeom>
          <a:noFill/>
          <a:ln>
            <a:noFill/>
          </a:ln>
          <a:extLst/>
        </p:spPr>
        <p:txBody>
          <a:bodyPr anchor="ctr"/>
          <a:lstStyle>
            <a:lvl1pPr algn="ctr" rtl="0" eaLnBrk="0" fontAlgn="base" hangingPunct="0">
              <a:spcBef>
                <a:spcPct val="0"/>
              </a:spcBef>
              <a:spcAft>
                <a:spcPct val="0"/>
              </a:spcAft>
              <a:defRPr sz="3200">
                <a:solidFill>
                  <a:schemeClr val="tx1"/>
                </a:solidFill>
                <a:latin typeface="+mj-lt"/>
                <a:ea typeface="+mj-ea"/>
                <a:cs typeface="+mj-cs"/>
              </a:defRPr>
            </a:lvl1pPr>
            <a:lvl2pPr algn="ctr" rtl="0" eaLnBrk="0" fontAlgn="base" hangingPunct="0">
              <a:spcBef>
                <a:spcPct val="0"/>
              </a:spcBef>
              <a:spcAft>
                <a:spcPct val="0"/>
              </a:spcAft>
              <a:defRPr sz="3200">
                <a:solidFill>
                  <a:schemeClr val="tx1"/>
                </a:solidFill>
                <a:latin typeface="Arial Black" pitchFamily="34" charset="0"/>
                <a:ea typeface="ＭＳ Ｐゴシック" pitchFamily="34" charset="-128"/>
                <a:cs typeface="Arial" charset="0"/>
              </a:defRPr>
            </a:lvl2pPr>
            <a:lvl3pPr algn="ctr" rtl="0" eaLnBrk="0" fontAlgn="base" hangingPunct="0">
              <a:spcBef>
                <a:spcPct val="0"/>
              </a:spcBef>
              <a:spcAft>
                <a:spcPct val="0"/>
              </a:spcAft>
              <a:defRPr sz="3200">
                <a:solidFill>
                  <a:schemeClr val="tx1"/>
                </a:solidFill>
                <a:latin typeface="Arial Black" pitchFamily="34" charset="0"/>
                <a:ea typeface="ＭＳ Ｐゴシック" pitchFamily="34" charset="-128"/>
                <a:cs typeface="Arial" charset="0"/>
              </a:defRPr>
            </a:lvl3pPr>
            <a:lvl4pPr algn="ctr" rtl="0" eaLnBrk="0" fontAlgn="base" hangingPunct="0">
              <a:spcBef>
                <a:spcPct val="0"/>
              </a:spcBef>
              <a:spcAft>
                <a:spcPct val="0"/>
              </a:spcAft>
              <a:defRPr sz="3200">
                <a:solidFill>
                  <a:schemeClr val="tx1"/>
                </a:solidFill>
                <a:latin typeface="Arial Black" pitchFamily="34" charset="0"/>
                <a:ea typeface="ＭＳ Ｐゴシック" pitchFamily="34" charset="-128"/>
                <a:cs typeface="Arial" charset="0"/>
              </a:defRPr>
            </a:lvl4pPr>
            <a:lvl5pPr algn="ctr" rtl="0" eaLnBrk="0" fontAlgn="base" hangingPunct="0">
              <a:spcBef>
                <a:spcPct val="0"/>
              </a:spcBef>
              <a:spcAft>
                <a:spcPct val="0"/>
              </a:spcAft>
              <a:defRPr sz="3200">
                <a:solidFill>
                  <a:schemeClr val="tx1"/>
                </a:solidFill>
                <a:latin typeface="Arial Black" pitchFamily="34" charset="0"/>
                <a:ea typeface="ＭＳ Ｐゴシック" pitchFamily="34" charset="-128"/>
                <a:cs typeface="Arial" charset="0"/>
              </a:defRPr>
            </a:lvl5pPr>
            <a:lvl6pPr marL="457200" algn="l" rtl="0" fontAlgn="base">
              <a:spcBef>
                <a:spcPct val="0"/>
              </a:spcBef>
              <a:spcAft>
                <a:spcPct val="0"/>
              </a:spcAft>
              <a:defRPr sz="3200">
                <a:solidFill>
                  <a:srgbClr val="CC9915"/>
                </a:solidFill>
                <a:latin typeface="Arial Black" pitchFamily="34" charset="0"/>
                <a:ea typeface="ＭＳ Ｐゴシック" pitchFamily="34" charset="-128"/>
                <a:cs typeface="Arial" charset="0"/>
              </a:defRPr>
            </a:lvl6pPr>
            <a:lvl7pPr marL="914400" algn="l" rtl="0" fontAlgn="base">
              <a:spcBef>
                <a:spcPct val="0"/>
              </a:spcBef>
              <a:spcAft>
                <a:spcPct val="0"/>
              </a:spcAft>
              <a:defRPr sz="3200">
                <a:solidFill>
                  <a:srgbClr val="CC9915"/>
                </a:solidFill>
                <a:latin typeface="Arial Black" pitchFamily="34" charset="0"/>
                <a:ea typeface="ＭＳ Ｐゴシック" pitchFamily="34" charset="-128"/>
                <a:cs typeface="Arial" charset="0"/>
              </a:defRPr>
            </a:lvl7pPr>
            <a:lvl8pPr marL="1371600" algn="l" rtl="0" fontAlgn="base">
              <a:spcBef>
                <a:spcPct val="0"/>
              </a:spcBef>
              <a:spcAft>
                <a:spcPct val="0"/>
              </a:spcAft>
              <a:defRPr sz="3200">
                <a:solidFill>
                  <a:srgbClr val="CC9915"/>
                </a:solidFill>
                <a:latin typeface="Arial Black" pitchFamily="34" charset="0"/>
                <a:ea typeface="ＭＳ Ｐゴシック" pitchFamily="34" charset="-128"/>
                <a:cs typeface="Arial" charset="0"/>
              </a:defRPr>
            </a:lvl8pPr>
            <a:lvl9pPr marL="1828800" algn="l" rtl="0" fontAlgn="base">
              <a:spcBef>
                <a:spcPct val="0"/>
              </a:spcBef>
              <a:spcAft>
                <a:spcPct val="0"/>
              </a:spcAft>
              <a:defRPr sz="3200">
                <a:solidFill>
                  <a:srgbClr val="CC9915"/>
                </a:solidFill>
                <a:latin typeface="Arial Black" pitchFamily="34" charset="0"/>
                <a:ea typeface="ＭＳ Ｐゴシック" pitchFamily="34" charset="-128"/>
                <a:cs typeface="Arial" charset="0"/>
              </a:defRPr>
            </a:lvl9pPr>
          </a:lstStyle>
          <a:p>
            <a:pPr eaLnBrk="1" hangingPunct="1">
              <a:defRPr/>
            </a:pPr>
            <a:r>
              <a:rPr lang="en-US" kern="0" dirty="0" smtClean="0"/>
              <a:t>Magnesium</a:t>
            </a:r>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242" name="Content Placeholder 3"/>
          <p:cNvPicPr>
            <a:picLocks noGrp="1" noChangeAspect="1"/>
          </p:cNvPicPr>
          <p:nvPr>
            <p:ph idx="1"/>
          </p:nvPr>
        </p:nvPicPr>
        <p:blipFill>
          <a:blip r:embed="rId2"/>
          <a:srcRect/>
          <a:stretch>
            <a:fillRect/>
          </a:stretch>
        </p:blipFill>
        <p:spPr>
          <a:xfrm>
            <a:off x="1752600" y="1319213"/>
            <a:ext cx="5475288" cy="5008562"/>
          </a:xfrm>
        </p:spPr>
      </p:pic>
      <p:sp>
        <p:nvSpPr>
          <p:cNvPr id="5" name="Title 1"/>
          <p:cNvSpPr txBox="1">
            <a:spLocks/>
          </p:cNvSpPr>
          <p:nvPr/>
        </p:nvSpPr>
        <p:spPr bwMode="auto">
          <a:xfrm>
            <a:off x="179388" y="685800"/>
            <a:ext cx="8785225" cy="647700"/>
          </a:xfrm>
          <a:prstGeom prst="rect">
            <a:avLst/>
          </a:prstGeom>
          <a:noFill/>
          <a:ln>
            <a:noFill/>
          </a:ln>
          <a:extLst/>
        </p:spPr>
        <p:txBody>
          <a:bodyPr anchor="ctr"/>
          <a:lstStyle>
            <a:lvl1pPr algn="ctr" rtl="0" eaLnBrk="0" fontAlgn="base" hangingPunct="0">
              <a:spcBef>
                <a:spcPct val="0"/>
              </a:spcBef>
              <a:spcAft>
                <a:spcPct val="0"/>
              </a:spcAft>
              <a:defRPr sz="3200">
                <a:solidFill>
                  <a:schemeClr val="tx1"/>
                </a:solidFill>
                <a:latin typeface="+mj-lt"/>
                <a:ea typeface="+mj-ea"/>
                <a:cs typeface="+mj-cs"/>
              </a:defRPr>
            </a:lvl1pPr>
            <a:lvl2pPr algn="ctr" rtl="0" eaLnBrk="0" fontAlgn="base" hangingPunct="0">
              <a:spcBef>
                <a:spcPct val="0"/>
              </a:spcBef>
              <a:spcAft>
                <a:spcPct val="0"/>
              </a:spcAft>
              <a:defRPr sz="3200">
                <a:solidFill>
                  <a:schemeClr val="tx1"/>
                </a:solidFill>
                <a:latin typeface="Arial Black" pitchFamily="34" charset="0"/>
                <a:ea typeface="ＭＳ Ｐゴシック" pitchFamily="34" charset="-128"/>
                <a:cs typeface="Arial" charset="0"/>
              </a:defRPr>
            </a:lvl2pPr>
            <a:lvl3pPr algn="ctr" rtl="0" eaLnBrk="0" fontAlgn="base" hangingPunct="0">
              <a:spcBef>
                <a:spcPct val="0"/>
              </a:spcBef>
              <a:spcAft>
                <a:spcPct val="0"/>
              </a:spcAft>
              <a:defRPr sz="3200">
                <a:solidFill>
                  <a:schemeClr val="tx1"/>
                </a:solidFill>
                <a:latin typeface="Arial Black" pitchFamily="34" charset="0"/>
                <a:ea typeface="ＭＳ Ｐゴシック" pitchFamily="34" charset="-128"/>
                <a:cs typeface="Arial" charset="0"/>
              </a:defRPr>
            </a:lvl3pPr>
            <a:lvl4pPr algn="ctr" rtl="0" eaLnBrk="0" fontAlgn="base" hangingPunct="0">
              <a:spcBef>
                <a:spcPct val="0"/>
              </a:spcBef>
              <a:spcAft>
                <a:spcPct val="0"/>
              </a:spcAft>
              <a:defRPr sz="3200">
                <a:solidFill>
                  <a:schemeClr val="tx1"/>
                </a:solidFill>
                <a:latin typeface="Arial Black" pitchFamily="34" charset="0"/>
                <a:ea typeface="ＭＳ Ｐゴシック" pitchFamily="34" charset="-128"/>
                <a:cs typeface="Arial" charset="0"/>
              </a:defRPr>
            </a:lvl4pPr>
            <a:lvl5pPr algn="ctr" rtl="0" eaLnBrk="0" fontAlgn="base" hangingPunct="0">
              <a:spcBef>
                <a:spcPct val="0"/>
              </a:spcBef>
              <a:spcAft>
                <a:spcPct val="0"/>
              </a:spcAft>
              <a:defRPr sz="3200">
                <a:solidFill>
                  <a:schemeClr val="tx1"/>
                </a:solidFill>
                <a:latin typeface="Arial Black" pitchFamily="34" charset="0"/>
                <a:ea typeface="ＭＳ Ｐゴシック" pitchFamily="34" charset="-128"/>
                <a:cs typeface="Arial" charset="0"/>
              </a:defRPr>
            </a:lvl5pPr>
            <a:lvl6pPr marL="457200" algn="l" rtl="0" fontAlgn="base">
              <a:spcBef>
                <a:spcPct val="0"/>
              </a:spcBef>
              <a:spcAft>
                <a:spcPct val="0"/>
              </a:spcAft>
              <a:defRPr sz="3200">
                <a:solidFill>
                  <a:srgbClr val="CC9915"/>
                </a:solidFill>
                <a:latin typeface="Arial Black" pitchFamily="34" charset="0"/>
                <a:ea typeface="ＭＳ Ｐゴシック" pitchFamily="34" charset="-128"/>
                <a:cs typeface="Arial" charset="0"/>
              </a:defRPr>
            </a:lvl6pPr>
            <a:lvl7pPr marL="914400" algn="l" rtl="0" fontAlgn="base">
              <a:spcBef>
                <a:spcPct val="0"/>
              </a:spcBef>
              <a:spcAft>
                <a:spcPct val="0"/>
              </a:spcAft>
              <a:defRPr sz="3200">
                <a:solidFill>
                  <a:srgbClr val="CC9915"/>
                </a:solidFill>
                <a:latin typeface="Arial Black" pitchFamily="34" charset="0"/>
                <a:ea typeface="ＭＳ Ｐゴシック" pitchFamily="34" charset="-128"/>
                <a:cs typeface="Arial" charset="0"/>
              </a:defRPr>
            </a:lvl7pPr>
            <a:lvl8pPr marL="1371600" algn="l" rtl="0" fontAlgn="base">
              <a:spcBef>
                <a:spcPct val="0"/>
              </a:spcBef>
              <a:spcAft>
                <a:spcPct val="0"/>
              </a:spcAft>
              <a:defRPr sz="3200">
                <a:solidFill>
                  <a:srgbClr val="CC9915"/>
                </a:solidFill>
                <a:latin typeface="Arial Black" pitchFamily="34" charset="0"/>
                <a:ea typeface="ＭＳ Ｐゴシック" pitchFamily="34" charset="-128"/>
                <a:cs typeface="Arial" charset="0"/>
              </a:defRPr>
            </a:lvl8pPr>
            <a:lvl9pPr marL="1828800" algn="l" rtl="0" fontAlgn="base">
              <a:spcBef>
                <a:spcPct val="0"/>
              </a:spcBef>
              <a:spcAft>
                <a:spcPct val="0"/>
              </a:spcAft>
              <a:defRPr sz="3200">
                <a:solidFill>
                  <a:srgbClr val="CC9915"/>
                </a:solidFill>
                <a:latin typeface="Arial Black" pitchFamily="34" charset="0"/>
                <a:ea typeface="ＭＳ Ｐゴシック" pitchFamily="34" charset="-128"/>
                <a:cs typeface="Arial" charset="0"/>
              </a:defRPr>
            </a:lvl9pPr>
          </a:lstStyle>
          <a:p>
            <a:pPr eaLnBrk="1" hangingPunct="1">
              <a:defRPr/>
            </a:pPr>
            <a:r>
              <a:rPr lang="en-US" dirty="0" smtClean="0"/>
              <a:t>Atrial </a:t>
            </a:r>
            <a:r>
              <a:rPr lang="en-US" dirty="0"/>
              <a:t>Pacing to Prevent POAF</a:t>
            </a:r>
            <a:endParaRPr lang="en-US" kern="0" dirty="0" smtClean="0"/>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Title 1"/>
          <p:cNvSpPr>
            <a:spLocks noGrp="1"/>
          </p:cNvSpPr>
          <p:nvPr>
            <p:ph type="title"/>
          </p:nvPr>
        </p:nvSpPr>
        <p:spPr/>
        <p:txBody>
          <a:bodyPr/>
          <a:lstStyle/>
          <a:p>
            <a:pPr eaLnBrk="1" hangingPunct="1"/>
            <a:r>
              <a:rPr lang="en-US"/>
              <a:t>Recommendation</a:t>
            </a:r>
          </a:p>
        </p:txBody>
      </p:sp>
      <p:sp>
        <p:nvSpPr>
          <p:cNvPr id="139267" name="Content Placeholder 2"/>
          <p:cNvSpPr>
            <a:spLocks noGrp="1"/>
          </p:cNvSpPr>
          <p:nvPr>
            <p:ph idx="1"/>
          </p:nvPr>
        </p:nvSpPr>
        <p:spPr/>
        <p:txBody>
          <a:bodyPr/>
          <a:lstStyle/>
          <a:p>
            <a:pPr marL="0" indent="0" eaLnBrk="1" hangingPunct="1">
              <a:buFontTx/>
              <a:buNone/>
            </a:pPr>
            <a:r>
              <a:rPr lang="en-US" sz="2000" b="0">
                <a:solidFill>
                  <a:srgbClr val="000000"/>
                </a:solidFill>
              </a:rPr>
              <a:t>We suggest that patients who have a contraindication to beta-blocker therapy and to amiodarone before or after cardiac surgery be considered for prophylactic therapy to prevent POAF with </a:t>
            </a:r>
          </a:p>
          <a:p>
            <a:pPr marL="0" indent="0" eaLnBrk="1" hangingPunct="1"/>
            <a:r>
              <a:rPr lang="en-US" sz="2000" b="0">
                <a:solidFill>
                  <a:srgbClr val="000000"/>
                </a:solidFill>
              </a:rPr>
              <a:t>Intravenous magnesium </a:t>
            </a:r>
            <a:r>
              <a:rPr lang="en-US" sz="1800">
                <a:solidFill>
                  <a:srgbClr val="000000"/>
                </a:solidFill>
              </a:rPr>
              <a:t>(Conditional Rec, Low-Quality Evidence) </a:t>
            </a:r>
            <a:r>
              <a:rPr lang="en-US" sz="2000" b="0">
                <a:solidFill>
                  <a:srgbClr val="000000"/>
                </a:solidFill>
              </a:rPr>
              <a:t>or </a:t>
            </a:r>
          </a:p>
          <a:p>
            <a:pPr marL="0" indent="0" eaLnBrk="1" hangingPunct="1"/>
            <a:r>
              <a:rPr lang="en-US" sz="2000" b="0">
                <a:solidFill>
                  <a:srgbClr val="000000"/>
                </a:solidFill>
              </a:rPr>
              <a:t>Colchicine </a:t>
            </a:r>
            <a:r>
              <a:rPr lang="en-US" sz="1800">
                <a:solidFill>
                  <a:srgbClr val="000000"/>
                </a:solidFill>
              </a:rPr>
              <a:t>(Conditional Recommendation, Low- Quality Evidence) </a:t>
            </a:r>
            <a:r>
              <a:rPr lang="en-US" sz="2000" b="0">
                <a:solidFill>
                  <a:srgbClr val="000000"/>
                </a:solidFill>
              </a:rPr>
              <a:t>or </a:t>
            </a:r>
          </a:p>
          <a:p>
            <a:pPr marL="0" indent="0" eaLnBrk="1" hangingPunct="1"/>
            <a:r>
              <a:rPr lang="en-US" sz="2000" b="0">
                <a:solidFill>
                  <a:srgbClr val="000000"/>
                </a:solidFill>
              </a:rPr>
              <a:t>Biatrial pacing </a:t>
            </a:r>
            <a:r>
              <a:rPr lang="en-US" sz="1800">
                <a:solidFill>
                  <a:srgbClr val="000000"/>
                </a:solidFill>
              </a:rPr>
              <a:t>(Conditional Recommendation, Low-Quality Evidence)</a:t>
            </a:r>
            <a:r>
              <a:rPr lang="en-US" sz="2000" b="0">
                <a:solidFill>
                  <a:srgbClr val="000000"/>
                </a:solidFill>
              </a:rPr>
              <a:t>.</a:t>
            </a:r>
          </a:p>
          <a:p>
            <a:pPr marL="0" indent="0" eaLnBrk="1" hangingPunct="1">
              <a:buFontTx/>
              <a:buNone/>
            </a:pPr>
            <a:r>
              <a:rPr lang="en-US" sz="2000" b="0"/>
              <a:t> </a:t>
            </a:r>
          </a:p>
          <a:p>
            <a:pPr marL="0" indent="0" eaLnBrk="1" hangingPunct="1">
              <a:buFontTx/>
              <a:buNone/>
            </a:pPr>
            <a:r>
              <a:rPr lang="en-US" sz="2000" b="0" u="sng"/>
              <a:t>Values and preferences</a:t>
            </a:r>
          </a:p>
          <a:p>
            <a:pPr marL="0" indent="0" eaLnBrk="1" hangingPunct="1">
              <a:buFontTx/>
              <a:buNone/>
            </a:pPr>
            <a:r>
              <a:rPr lang="en-US" sz="2000" b="0"/>
              <a:t>This recommendation places a high value on preventing POAF using novel therapies that are supported by lower-quality data; with a higher value on the lower probability of adverse effects from magnesium vs colchicine. The use of biatrial pacing needs to be individualized according to patient and institution, because the potential for adverse effects might outweigh benefit according to local expertise. patient.</a:t>
            </a:r>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0290" name="Group 2"/>
          <p:cNvGrpSpPr>
            <a:grpSpLocks/>
          </p:cNvGrpSpPr>
          <p:nvPr/>
        </p:nvGrpSpPr>
        <p:grpSpPr bwMode="auto">
          <a:xfrm>
            <a:off x="762000" y="1038225"/>
            <a:ext cx="7772400" cy="5307013"/>
            <a:chOff x="533400" y="1066800"/>
            <a:chExt cx="8093075" cy="5708650"/>
          </a:xfrm>
        </p:grpSpPr>
        <p:grpSp>
          <p:nvGrpSpPr>
            <p:cNvPr id="140292" name="Group 5"/>
            <p:cNvGrpSpPr>
              <a:grpSpLocks/>
            </p:cNvGrpSpPr>
            <p:nvPr/>
          </p:nvGrpSpPr>
          <p:grpSpPr bwMode="auto">
            <a:xfrm>
              <a:off x="577850" y="1128712"/>
              <a:ext cx="8002588" cy="5141913"/>
              <a:chOff x="361672" y="590787"/>
              <a:chExt cx="4800907" cy="2741562"/>
            </a:xfrm>
          </p:grpSpPr>
          <p:cxnSp>
            <p:nvCxnSpPr>
              <p:cNvPr id="104" name="Straight Connector 103"/>
              <p:cNvCxnSpPr/>
              <p:nvPr/>
            </p:nvCxnSpPr>
            <p:spPr>
              <a:xfrm>
                <a:off x="1389146" y="1053989"/>
                <a:ext cx="0" cy="137482"/>
              </a:xfrm>
              <a:prstGeom prst="line">
                <a:avLst/>
              </a:prstGeom>
              <a:ln w="1270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40303" name="TextBox 16"/>
              <p:cNvSpPr txBox="1">
                <a:spLocks noChangeArrowheads="1"/>
              </p:cNvSpPr>
              <p:nvPr/>
            </p:nvSpPr>
            <p:spPr bwMode="auto">
              <a:xfrm>
                <a:off x="361672" y="3058108"/>
                <a:ext cx="822849" cy="274241"/>
              </a:xfrm>
              <a:prstGeom prst="rect">
                <a:avLst/>
              </a:prstGeom>
              <a:solidFill>
                <a:srgbClr val="F2E41E"/>
              </a:solidFill>
              <a:ln w="9525">
                <a:noFill/>
                <a:miter lim="800000"/>
                <a:headEnd/>
                <a:tailEnd/>
              </a:ln>
            </p:spPr>
            <p:txBody>
              <a:bodyPr lIns="0" tIns="0" rIns="0" bIns="0" anchor="ctr">
                <a:prstTxWarp prst="textNoShape">
                  <a:avLst/>
                </a:prstTxWarp>
              </a:bodyPr>
              <a:lstStyle/>
              <a:p>
                <a:pPr algn="ctr" defTabSz="455613" eaLnBrk="1" hangingPunct="1"/>
                <a:r>
                  <a:rPr lang="en-US" sz="1400" b="1">
                    <a:solidFill>
                      <a:srgbClr val="000000"/>
                    </a:solidFill>
                    <a:latin typeface="Arial Narrow" pitchFamily="4" charset="0"/>
                    <a:cs typeface="Arial" pitchFamily="4" charset="0"/>
                  </a:rPr>
                  <a:t>Amiodarone</a:t>
                </a:r>
              </a:p>
            </p:txBody>
          </p:sp>
          <p:sp>
            <p:nvSpPr>
              <p:cNvPr id="140304" name="TextBox 19"/>
              <p:cNvSpPr txBox="1">
                <a:spLocks noChangeArrowheads="1"/>
              </p:cNvSpPr>
              <p:nvPr/>
            </p:nvSpPr>
            <p:spPr bwMode="auto">
              <a:xfrm>
                <a:off x="1562613" y="3058108"/>
                <a:ext cx="822849" cy="274241"/>
              </a:xfrm>
              <a:prstGeom prst="rect">
                <a:avLst/>
              </a:prstGeom>
              <a:solidFill>
                <a:srgbClr val="F2E41E"/>
              </a:solidFill>
              <a:ln w="9525">
                <a:noFill/>
                <a:miter lim="800000"/>
                <a:headEnd/>
                <a:tailEnd/>
              </a:ln>
            </p:spPr>
            <p:txBody>
              <a:bodyPr lIns="0" tIns="0" rIns="0" bIns="0" anchor="ctr">
                <a:prstTxWarp prst="textNoShape">
                  <a:avLst/>
                </a:prstTxWarp>
              </a:bodyPr>
              <a:lstStyle/>
              <a:p>
                <a:pPr algn="ctr" defTabSz="455613" eaLnBrk="1" hangingPunct="1"/>
                <a:r>
                  <a:rPr lang="en-US" sz="1400" b="1">
                    <a:solidFill>
                      <a:srgbClr val="000000"/>
                    </a:solidFill>
                    <a:latin typeface="Arial Narrow" pitchFamily="4" charset="0"/>
                    <a:cs typeface="Arial" pitchFamily="4" charset="0"/>
                  </a:rPr>
                  <a:t>IV Magnesium or</a:t>
                </a:r>
              </a:p>
              <a:p>
                <a:pPr algn="ctr" defTabSz="455613" eaLnBrk="1" hangingPunct="1"/>
                <a:r>
                  <a:rPr lang="en-US" sz="1400" b="1">
                    <a:solidFill>
                      <a:srgbClr val="000000"/>
                    </a:solidFill>
                    <a:latin typeface="Arial Narrow" pitchFamily="4" charset="0"/>
                    <a:cs typeface="Arial" pitchFamily="4" charset="0"/>
                  </a:rPr>
                  <a:t>Biatrial Pacing</a:t>
                </a:r>
              </a:p>
            </p:txBody>
          </p:sp>
          <p:cxnSp>
            <p:nvCxnSpPr>
              <p:cNvPr id="30" name="Straight Arrow Connector 29"/>
              <p:cNvCxnSpPr/>
              <p:nvPr/>
            </p:nvCxnSpPr>
            <p:spPr>
              <a:xfrm rot="5400000">
                <a:off x="1856686" y="2941828"/>
                <a:ext cx="244009" cy="991"/>
              </a:xfrm>
              <a:prstGeom prst="straightConnector1">
                <a:avLst/>
              </a:prstGeom>
              <a:ln w="12700" cap="flat" cmpd="sng" algn="ctr">
                <a:solidFill>
                  <a:srgbClr val="000000"/>
                </a:solidFill>
                <a:prstDash val="solid"/>
                <a:round/>
                <a:headEnd type="none" w="med" len="med"/>
                <a:tailEnd type="triangle"/>
              </a:ln>
              <a:effectLst/>
            </p:spPr>
            <p:style>
              <a:lnRef idx="2">
                <a:schemeClr val="accent1"/>
              </a:lnRef>
              <a:fillRef idx="0">
                <a:schemeClr val="accent1"/>
              </a:fillRef>
              <a:effectRef idx="1">
                <a:schemeClr val="accent1"/>
              </a:effectRef>
              <a:fontRef idx="minor">
                <a:schemeClr val="tx1"/>
              </a:fontRef>
            </p:style>
          </p:cxnSp>
          <p:sp>
            <p:nvSpPr>
              <p:cNvPr id="140306" name="TextBox 39"/>
              <p:cNvSpPr txBox="1">
                <a:spLocks noChangeArrowheads="1"/>
              </p:cNvSpPr>
              <p:nvPr/>
            </p:nvSpPr>
            <p:spPr bwMode="auto">
              <a:xfrm>
                <a:off x="1766421" y="2764399"/>
                <a:ext cx="412377" cy="178595"/>
              </a:xfrm>
              <a:prstGeom prst="rect">
                <a:avLst/>
              </a:prstGeom>
              <a:solidFill>
                <a:srgbClr val="ADDBE9"/>
              </a:solidFill>
              <a:ln w="9525">
                <a:noFill/>
                <a:miter lim="800000"/>
                <a:headEnd/>
                <a:tailEnd/>
              </a:ln>
            </p:spPr>
            <p:txBody>
              <a:bodyPr lIns="0" tIns="0" rIns="0" bIns="0" anchor="ctr">
                <a:prstTxWarp prst="textNoShape">
                  <a:avLst/>
                </a:prstTxWarp>
              </a:bodyPr>
              <a:lstStyle/>
              <a:p>
                <a:pPr algn="ctr" defTabSz="455613" eaLnBrk="1" hangingPunct="1"/>
                <a:r>
                  <a:rPr lang="en-US" sz="1400" b="1">
                    <a:solidFill>
                      <a:srgbClr val="000000"/>
                    </a:solidFill>
                    <a:latin typeface="Arial Narrow" pitchFamily="4" charset="0"/>
                    <a:cs typeface="Arial" pitchFamily="4" charset="0"/>
                  </a:rPr>
                  <a:t>Yes</a:t>
                </a:r>
              </a:p>
            </p:txBody>
          </p:sp>
          <p:cxnSp>
            <p:nvCxnSpPr>
              <p:cNvPr id="41" name="Straight Arrow Connector 40"/>
              <p:cNvCxnSpPr/>
              <p:nvPr/>
            </p:nvCxnSpPr>
            <p:spPr>
              <a:xfrm rot="5400000">
                <a:off x="678092" y="2941332"/>
                <a:ext cx="244009" cy="1983"/>
              </a:xfrm>
              <a:prstGeom prst="straightConnector1">
                <a:avLst/>
              </a:prstGeom>
              <a:ln w="12700" cap="flat" cmpd="sng" algn="ctr">
                <a:solidFill>
                  <a:srgbClr val="000000"/>
                </a:solidFill>
                <a:prstDash val="solid"/>
                <a:round/>
                <a:headEnd type="none" w="med" len="med"/>
                <a:tailEnd type="triangle"/>
              </a:ln>
              <a:effectLst/>
            </p:spPr>
            <p:style>
              <a:lnRef idx="2">
                <a:schemeClr val="accent1"/>
              </a:lnRef>
              <a:fillRef idx="0">
                <a:schemeClr val="accent1"/>
              </a:fillRef>
              <a:effectRef idx="1">
                <a:schemeClr val="accent1"/>
              </a:effectRef>
              <a:fontRef idx="minor">
                <a:schemeClr val="tx1"/>
              </a:fontRef>
            </p:style>
          </p:cxnSp>
          <p:sp>
            <p:nvSpPr>
              <p:cNvPr id="140308" name="TextBox 38"/>
              <p:cNvSpPr txBox="1">
                <a:spLocks noChangeArrowheads="1"/>
              </p:cNvSpPr>
              <p:nvPr/>
            </p:nvSpPr>
            <p:spPr bwMode="auto">
              <a:xfrm>
                <a:off x="595003" y="2762707"/>
                <a:ext cx="411425" cy="178595"/>
              </a:xfrm>
              <a:prstGeom prst="rect">
                <a:avLst/>
              </a:prstGeom>
              <a:solidFill>
                <a:srgbClr val="ADDBE9"/>
              </a:solidFill>
              <a:ln w="9525">
                <a:noFill/>
                <a:miter lim="800000"/>
                <a:headEnd/>
                <a:tailEnd/>
              </a:ln>
            </p:spPr>
            <p:txBody>
              <a:bodyPr lIns="0" tIns="0" rIns="0" bIns="0" anchor="ctr">
                <a:prstTxWarp prst="textNoShape">
                  <a:avLst/>
                </a:prstTxWarp>
              </a:bodyPr>
              <a:lstStyle/>
              <a:p>
                <a:pPr algn="ctr" defTabSz="455613" eaLnBrk="1" hangingPunct="1"/>
                <a:r>
                  <a:rPr lang="en-US" sz="1400" b="1">
                    <a:solidFill>
                      <a:srgbClr val="000000"/>
                    </a:solidFill>
                    <a:latin typeface="Arial Narrow" pitchFamily="4" charset="0"/>
                    <a:cs typeface="Arial" pitchFamily="4" charset="0"/>
                  </a:rPr>
                  <a:t>No</a:t>
                </a:r>
              </a:p>
            </p:txBody>
          </p:sp>
          <p:cxnSp>
            <p:nvCxnSpPr>
              <p:cNvPr id="49" name="Straight Arrow Connector 48"/>
              <p:cNvCxnSpPr>
                <a:endCxn id="140306" idx="0"/>
              </p:cNvCxnSpPr>
              <p:nvPr/>
            </p:nvCxnSpPr>
            <p:spPr>
              <a:xfrm rot="5400000">
                <a:off x="1837777" y="2622462"/>
                <a:ext cx="275876" cy="6941"/>
              </a:xfrm>
              <a:prstGeom prst="straightConnector1">
                <a:avLst/>
              </a:prstGeom>
              <a:ln w="12700" cap="flat" cmpd="sng" algn="ctr">
                <a:solidFill>
                  <a:srgbClr val="000000"/>
                </a:solidFill>
                <a:prstDash val="solid"/>
                <a:round/>
                <a:headEnd type="none" w="med" len="med"/>
                <a:tailEnd type="triangle"/>
              </a:ln>
              <a:effectLst/>
            </p:spPr>
            <p:style>
              <a:lnRef idx="2">
                <a:schemeClr val="accent1"/>
              </a:lnRef>
              <a:fillRef idx="0">
                <a:schemeClr val="accent1"/>
              </a:fillRef>
              <a:effectRef idx="1">
                <a:schemeClr val="accent1"/>
              </a:effectRef>
              <a:fontRef idx="minor">
                <a:schemeClr val="tx1"/>
              </a:fontRef>
            </p:style>
          </p:cxnSp>
          <p:sp>
            <p:nvSpPr>
              <p:cNvPr id="140310" name="TextBox 11"/>
              <p:cNvSpPr txBox="1">
                <a:spLocks noChangeArrowheads="1"/>
              </p:cNvSpPr>
              <p:nvPr/>
            </p:nvSpPr>
            <p:spPr bwMode="auto">
              <a:xfrm>
                <a:off x="1568327" y="2320874"/>
                <a:ext cx="822849" cy="274241"/>
              </a:xfrm>
              <a:prstGeom prst="rect">
                <a:avLst/>
              </a:prstGeom>
              <a:solidFill>
                <a:srgbClr val="F2E41E"/>
              </a:solidFill>
              <a:ln w="9525">
                <a:noFill/>
                <a:miter lim="800000"/>
                <a:headEnd/>
                <a:tailEnd/>
              </a:ln>
            </p:spPr>
            <p:txBody>
              <a:bodyPr lIns="0" tIns="0" rIns="0" bIns="0" anchor="ctr">
                <a:prstTxWarp prst="textNoShape">
                  <a:avLst/>
                </a:prstTxWarp>
              </a:bodyPr>
              <a:lstStyle/>
              <a:p>
                <a:pPr algn="ctr" defTabSz="455613" eaLnBrk="1" hangingPunct="1"/>
                <a:r>
                  <a:rPr lang="en-US" sz="1400" b="1">
                    <a:solidFill>
                      <a:srgbClr val="000000"/>
                    </a:solidFill>
                    <a:latin typeface="Arial Narrow" pitchFamily="4" charset="0"/>
                    <a:cs typeface="Arial" pitchFamily="4" charset="0"/>
                  </a:rPr>
                  <a:t>Amiodarone</a:t>
                </a:r>
              </a:p>
              <a:p>
                <a:pPr algn="ctr" defTabSz="455613" eaLnBrk="1" hangingPunct="1"/>
                <a:r>
                  <a:rPr lang="en-US" sz="1400" b="1">
                    <a:solidFill>
                      <a:srgbClr val="000000"/>
                    </a:solidFill>
                    <a:latin typeface="Arial Narrow" pitchFamily="4" charset="0"/>
                    <a:cs typeface="Arial" pitchFamily="4" charset="0"/>
                  </a:rPr>
                  <a:t>Contraindicated?</a:t>
                </a:r>
              </a:p>
            </p:txBody>
          </p:sp>
          <p:sp>
            <p:nvSpPr>
              <p:cNvPr id="140311" name="TextBox 10"/>
              <p:cNvSpPr txBox="1">
                <a:spLocks noChangeArrowheads="1"/>
              </p:cNvSpPr>
              <p:nvPr/>
            </p:nvSpPr>
            <p:spPr bwMode="auto">
              <a:xfrm>
                <a:off x="361672" y="2320874"/>
                <a:ext cx="822849" cy="274241"/>
              </a:xfrm>
              <a:prstGeom prst="rect">
                <a:avLst/>
              </a:prstGeom>
              <a:solidFill>
                <a:srgbClr val="F2E41E"/>
              </a:solidFill>
              <a:ln w="9525">
                <a:noFill/>
                <a:miter lim="800000"/>
                <a:headEnd/>
                <a:tailEnd/>
              </a:ln>
            </p:spPr>
            <p:txBody>
              <a:bodyPr lIns="0" tIns="0" rIns="0" bIns="0" anchor="ctr">
                <a:prstTxWarp prst="textNoShape">
                  <a:avLst/>
                </a:prstTxWarp>
              </a:bodyPr>
              <a:lstStyle/>
              <a:p>
                <a:pPr algn="ctr" defTabSz="455613" eaLnBrk="1" hangingPunct="1"/>
                <a:r>
                  <a:rPr lang="en-US" sz="1400" b="1">
                    <a:solidFill>
                      <a:srgbClr val="000000"/>
                    </a:solidFill>
                    <a:latin typeface="Arial Narrow" pitchFamily="4" charset="0"/>
                    <a:cs typeface="Arial" pitchFamily="4" charset="0"/>
                  </a:rPr>
                  <a:t>Beta-Blocker</a:t>
                </a:r>
              </a:p>
            </p:txBody>
          </p:sp>
          <p:cxnSp>
            <p:nvCxnSpPr>
              <p:cNvPr id="64" name="Straight Arrow Connector 63"/>
              <p:cNvCxnSpPr/>
              <p:nvPr/>
            </p:nvCxnSpPr>
            <p:spPr>
              <a:xfrm rot="5400000">
                <a:off x="1857222" y="2203884"/>
                <a:ext cx="244919" cy="992"/>
              </a:xfrm>
              <a:prstGeom prst="straightConnector1">
                <a:avLst/>
              </a:prstGeom>
              <a:ln w="12700" cap="flat" cmpd="sng" algn="ctr">
                <a:solidFill>
                  <a:srgbClr val="000000"/>
                </a:solidFill>
                <a:prstDash val="solid"/>
                <a:round/>
                <a:headEnd type="none" w="med" len="med"/>
                <a:tailEnd type="triangle"/>
              </a:ln>
              <a:effectLst/>
            </p:spPr>
            <p:style>
              <a:lnRef idx="2">
                <a:schemeClr val="accent1"/>
              </a:lnRef>
              <a:fillRef idx="0">
                <a:schemeClr val="accent1"/>
              </a:fillRef>
              <a:effectRef idx="1">
                <a:schemeClr val="accent1"/>
              </a:effectRef>
              <a:fontRef idx="minor">
                <a:schemeClr val="tx1"/>
              </a:fontRef>
            </p:style>
          </p:cxnSp>
          <p:sp>
            <p:nvSpPr>
              <p:cNvPr id="140313" name="TextBox 64"/>
              <p:cNvSpPr txBox="1">
                <a:spLocks noChangeArrowheads="1"/>
              </p:cNvSpPr>
              <p:nvPr/>
            </p:nvSpPr>
            <p:spPr bwMode="auto">
              <a:xfrm>
                <a:off x="1767373" y="2046633"/>
                <a:ext cx="411425" cy="178595"/>
              </a:xfrm>
              <a:prstGeom prst="rect">
                <a:avLst/>
              </a:prstGeom>
              <a:solidFill>
                <a:srgbClr val="ADDBE9"/>
              </a:solidFill>
              <a:ln w="9525">
                <a:noFill/>
                <a:miter lim="800000"/>
                <a:headEnd/>
                <a:tailEnd/>
              </a:ln>
            </p:spPr>
            <p:txBody>
              <a:bodyPr lIns="0" tIns="0" rIns="0" bIns="0" anchor="ctr">
                <a:prstTxWarp prst="textNoShape">
                  <a:avLst/>
                </a:prstTxWarp>
              </a:bodyPr>
              <a:lstStyle/>
              <a:p>
                <a:pPr algn="ctr" defTabSz="455613" eaLnBrk="1" hangingPunct="1"/>
                <a:r>
                  <a:rPr lang="en-US" sz="1400" b="1">
                    <a:solidFill>
                      <a:srgbClr val="000000"/>
                    </a:solidFill>
                    <a:latin typeface="Arial Narrow" pitchFamily="4" charset="0"/>
                    <a:cs typeface="Arial" pitchFamily="4" charset="0"/>
                  </a:rPr>
                  <a:t>Yes</a:t>
                </a:r>
              </a:p>
            </p:txBody>
          </p:sp>
          <p:cxnSp>
            <p:nvCxnSpPr>
              <p:cNvPr id="66" name="Straight Arrow Connector 65"/>
              <p:cNvCxnSpPr/>
              <p:nvPr/>
            </p:nvCxnSpPr>
            <p:spPr>
              <a:xfrm rot="5400000">
                <a:off x="678629" y="2203388"/>
                <a:ext cx="244919" cy="1983"/>
              </a:xfrm>
              <a:prstGeom prst="straightConnector1">
                <a:avLst/>
              </a:prstGeom>
              <a:ln w="12700" cap="flat" cmpd="sng" algn="ctr">
                <a:solidFill>
                  <a:srgbClr val="000000"/>
                </a:solidFill>
                <a:prstDash val="solid"/>
                <a:round/>
                <a:headEnd type="none" w="med" len="med"/>
                <a:tailEnd type="triangle"/>
              </a:ln>
              <a:effectLst/>
            </p:spPr>
            <p:style>
              <a:lnRef idx="2">
                <a:schemeClr val="accent1"/>
              </a:lnRef>
              <a:fillRef idx="0">
                <a:schemeClr val="accent1"/>
              </a:fillRef>
              <a:effectRef idx="1">
                <a:schemeClr val="accent1"/>
              </a:effectRef>
              <a:fontRef idx="minor">
                <a:schemeClr val="tx1"/>
              </a:fontRef>
            </p:style>
          </p:cxnSp>
          <p:sp>
            <p:nvSpPr>
              <p:cNvPr id="140315" name="TextBox 66"/>
              <p:cNvSpPr txBox="1">
                <a:spLocks noChangeArrowheads="1"/>
              </p:cNvSpPr>
              <p:nvPr/>
            </p:nvSpPr>
            <p:spPr bwMode="auto">
              <a:xfrm>
                <a:off x="595955" y="2044940"/>
                <a:ext cx="411425" cy="178595"/>
              </a:xfrm>
              <a:prstGeom prst="rect">
                <a:avLst/>
              </a:prstGeom>
              <a:solidFill>
                <a:srgbClr val="ADDBE9"/>
              </a:solidFill>
              <a:ln w="9525">
                <a:noFill/>
                <a:miter lim="800000"/>
                <a:headEnd/>
                <a:tailEnd/>
              </a:ln>
            </p:spPr>
            <p:txBody>
              <a:bodyPr lIns="0" tIns="0" rIns="0" bIns="0" anchor="ctr">
                <a:prstTxWarp prst="textNoShape">
                  <a:avLst/>
                </a:prstTxWarp>
              </a:bodyPr>
              <a:lstStyle/>
              <a:p>
                <a:pPr algn="ctr" defTabSz="455613" eaLnBrk="1" hangingPunct="1"/>
                <a:r>
                  <a:rPr lang="en-US" sz="1400" b="1">
                    <a:solidFill>
                      <a:srgbClr val="000000"/>
                    </a:solidFill>
                    <a:latin typeface="Arial Narrow" pitchFamily="4" charset="0"/>
                    <a:cs typeface="Arial" pitchFamily="4" charset="0"/>
                  </a:rPr>
                  <a:t>No</a:t>
                </a:r>
              </a:p>
            </p:txBody>
          </p:sp>
          <p:sp>
            <p:nvSpPr>
              <p:cNvPr id="140316" name="TextBox 68"/>
              <p:cNvSpPr txBox="1">
                <a:spLocks noChangeArrowheads="1"/>
              </p:cNvSpPr>
              <p:nvPr/>
            </p:nvSpPr>
            <p:spPr bwMode="auto">
              <a:xfrm>
                <a:off x="1569280" y="1600569"/>
                <a:ext cx="822849" cy="274241"/>
              </a:xfrm>
              <a:prstGeom prst="rect">
                <a:avLst/>
              </a:prstGeom>
              <a:solidFill>
                <a:srgbClr val="813333"/>
              </a:solidFill>
              <a:ln w="9525">
                <a:noFill/>
                <a:miter lim="800000"/>
                <a:headEnd/>
                <a:tailEnd/>
              </a:ln>
            </p:spPr>
            <p:txBody>
              <a:bodyPr lIns="0" tIns="0" rIns="0" bIns="0" anchor="ctr">
                <a:prstTxWarp prst="textNoShape">
                  <a:avLst/>
                </a:prstTxWarp>
              </a:bodyPr>
              <a:lstStyle/>
              <a:p>
                <a:pPr algn="ctr" defTabSz="455613" eaLnBrk="1" hangingPunct="1"/>
                <a:r>
                  <a:rPr lang="en-US" sz="1400" b="1">
                    <a:solidFill>
                      <a:srgbClr val="FFFFFF"/>
                    </a:solidFill>
                    <a:latin typeface="Arial Narrow" pitchFamily="4" charset="0"/>
                    <a:cs typeface="Arial" pitchFamily="4" charset="0"/>
                  </a:rPr>
                  <a:t>Continue BB</a:t>
                </a:r>
              </a:p>
            </p:txBody>
          </p:sp>
          <p:cxnSp>
            <p:nvCxnSpPr>
              <p:cNvPr id="70" name="Straight Arrow Connector 69"/>
              <p:cNvCxnSpPr>
                <a:endCxn id="140315" idx="0"/>
              </p:cNvCxnSpPr>
              <p:nvPr/>
            </p:nvCxnSpPr>
            <p:spPr>
              <a:xfrm rot="16200000" flipH="1">
                <a:off x="665882" y="1907482"/>
                <a:ext cx="270412" cy="1983"/>
              </a:xfrm>
              <a:prstGeom prst="straightConnector1">
                <a:avLst/>
              </a:prstGeom>
              <a:ln w="12700" cap="flat" cmpd="sng" algn="ctr">
                <a:solidFill>
                  <a:srgbClr val="000000"/>
                </a:solidFill>
                <a:prstDash val="solid"/>
                <a:round/>
                <a:headEnd type="none" w="med" len="med"/>
                <a:tailEnd type="triangle"/>
              </a:ln>
              <a:effectLst/>
            </p:spPr>
            <p:style>
              <a:lnRef idx="2">
                <a:schemeClr val="accent1"/>
              </a:lnRef>
              <a:fillRef idx="0">
                <a:schemeClr val="accent1"/>
              </a:fillRef>
              <a:effectRef idx="1">
                <a:schemeClr val="accent1"/>
              </a:effectRef>
              <a:fontRef idx="minor">
                <a:schemeClr val="tx1"/>
              </a:fontRef>
            </p:style>
          </p:cxnSp>
          <p:sp>
            <p:nvSpPr>
              <p:cNvPr id="140318" name="TextBox 70"/>
              <p:cNvSpPr txBox="1">
                <a:spLocks noChangeArrowheads="1"/>
              </p:cNvSpPr>
              <p:nvPr/>
            </p:nvSpPr>
            <p:spPr bwMode="auto">
              <a:xfrm>
                <a:off x="362625" y="1600569"/>
                <a:ext cx="822849" cy="274241"/>
              </a:xfrm>
              <a:prstGeom prst="rect">
                <a:avLst/>
              </a:prstGeom>
              <a:solidFill>
                <a:srgbClr val="813333"/>
              </a:solidFill>
              <a:ln w="9525">
                <a:noFill/>
                <a:miter lim="800000"/>
                <a:headEnd/>
                <a:tailEnd/>
              </a:ln>
            </p:spPr>
            <p:txBody>
              <a:bodyPr lIns="0" tIns="0" rIns="0" bIns="0" anchor="ctr">
                <a:prstTxWarp prst="textNoShape">
                  <a:avLst/>
                </a:prstTxWarp>
              </a:bodyPr>
              <a:lstStyle/>
              <a:p>
                <a:pPr algn="ctr" defTabSz="455613" eaLnBrk="1" hangingPunct="1"/>
                <a:r>
                  <a:rPr lang="en-US" sz="1400" b="1">
                    <a:solidFill>
                      <a:srgbClr val="FFFFFF"/>
                    </a:solidFill>
                    <a:latin typeface="Arial Narrow" pitchFamily="4" charset="0"/>
                    <a:cs typeface="Arial" pitchFamily="4" charset="0"/>
                  </a:rPr>
                  <a:t>Beta-Blocker</a:t>
                </a:r>
              </a:p>
              <a:p>
                <a:pPr algn="ctr" defTabSz="455613" eaLnBrk="1" hangingPunct="1"/>
                <a:r>
                  <a:rPr lang="en-US" sz="1400" b="1">
                    <a:solidFill>
                      <a:srgbClr val="FFFFFF"/>
                    </a:solidFill>
                    <a:latin typeface="Arial Narrow" pitchFamily="4" charset="0"/>
                    <a:cs typeface="Arial" pitchFamily="4" charset="0"/>
                  </a:rPr>
                  <a:t>Contraindicated?</a:t>
                </a:r>
              </a:p>
            </p:txBody>
          </p:sp>
          <p:cxnSp>
            <p:nvCxnSpPr>
              <p:cNvPr id="77" name="Shape 76"/>
              <p:cNvCxnSpPr>
                <a:endCxn id="140308" idx="0"/>
              </p:cNvCxnSpPr>
              <p:nvPr/>
            </p:nvCxnSpPr>
            <p:spPr>
              <a:xfrm rot="10800000" flipV="1">
                <a:off x="801088" y="2620014"/>
                <a:ext cx="1177107" cy="142035"/>
              </a:xfrm>
              <a:prstGeom prst="bentConnector2">
                <a:avLst/>
              </a:prstGeom>
              <a:ln w="12700" cap="flat" cmpd="sng" algn="ctr">
                <a:solidFill>
                  <a:srgbClr val="000000"/>
                </a:solidFill>
                <a:prstDash val="solid"/>
                <a:round/>
                <a:headEnd type="none" w="med" len="med"/>
                <a:tailEnd type="triangle"/>
              </a:ln>
              <a:effectLst/>
            </p:spPr>
            <p:style>
              <a:lnRef idx="2">
                <a:schemeClr val="accent1"/>
              </a:lnRef>
              <a:fillRef idx="0">
                <a:schemeClr val="accent1"/>
              </a:fillRef>
              <a:effectRef idx="1">
                <a:schemeClr val="accent1"/>
              </a:effectRef>
              <a:fontRef idx="minor">
                <a:schemeClr val="tx1"/>
              </a:fontRef>
            </p:style>
          </p:cxnSp>
          <p:cxnSp>
            <p:nvCxnSpPr>
              <p:cNvPr id="79" name="Shape 78"/>
              <p:cNvCxnSpPr/>
              <p:nvPr/>
            </p:nvCxnSpPr>
            <p:spPr>
              <a:xfrm>
                <a:off x="799105" y="1901645"/>
                <a:ext cx="1174131" cy="143856"/>
              </a:xfrm>
              <a:prstGeom prst="bentConnector2">
                <a:avLst/>
              </a:prstGeom>
              <a:ln w="12700" cap="flat" cmpd="sng" algn="ctr">
                <a:solidFill>
                  <a:srgbClr val="000000"/>
                </a:solidFill>
                <a:prstDash val="solid"/>
                <a:round/>
                <a:headEnd type="none" w="med" len="med"/>
                <a:tailEnd type="triangle"/>
              </a:ln>
              <a:effectLst/>
            </p:spPr>
            <p:style>
              <a:lnRef idx="2">
                <a:schemeClr val="accent1"/>
              </a:lnRef>
              <a:fillRef idx="0">
                <a:schemeClr val="accent1"/>
              </a:fillRef>
              <a:effectRef idx="1">
                <a:schemeClr val="accent1"/>
              </a:effectRef>
              <a:fontRef idx="minor">
                <a:schemeClr val="tx1"/>
              </a:fontRef>
            </p:style>
          </p:cxnSp>
          <p:cxnSp>
            <p:nvCxnSpPr>
              <p:cNvPr id="80" name="Straight Arrow Connector 79"/>
              <p:cNvCxnSpPr/>
              <p:nvPr/>
            </p:nvCxnSpPr>
            <p:spPr>
              <a:xfrm rot="5400000">
                <a:off x="1857718" y="1496856"/>
                <a:ext cx="244919" cy="1983"/>
              </a:xfrm>
              <a:prstGeom prst="straightConnector1">
                <a:avLst/>
              </a:prstGeom>
              <a:ln w="12700" cap="flat" cmpd="sng" algn="ctr">
                <a:solidFill>
                  <a:srgbClr val="000000"/>
                </a:solidFill>
                <a:prstDash val="solid"/>
                <a:round/>
                <a:headEnd type="none" w="med" len="med"/>
                <a:tailEnd type="triangle"/>
              </a:ln>
              <a:effectLst/>
            </p:spPr>
            <p:style>
              <a:lnRef idx="2">
                <a:schemeClr val="accent1"/>
              </a:lnRef>
              <a:fillRef idx="0">
                <a:schemeClr val="accent1"/>
              </a:fillRef>
              <a:effectRef idx="1">
                <a:schemeClr val="accent1"/>
              </a:effectRef>
              <a:fontRef idx="minor">
                <a:schemeClr val="tx1"/>
              </a:fontRef>
            </p:style>
          </p:cxnSp>
          <p:sp>
            <p:nvSpPr>
              <p:cNvPr id="140322" name="TextBox 80"/>
              <p:cNvSpPr txBox="1">
                <a:spLocks noChangeArrowheads="1"/>
              </p:cNvSpPr>
              <p:nvPr/>
            </p:nvSpPr>
            <p:spPr bwMode="auto">
              <a:xfrm>
                <a:off x="1768326" y="1298396"/>
                <a:ext cx="411425" cy="178595"/>
              </a:xfrm>
              <a:prstGeom prst="rect">
                <a:avLst/>
              </a:prstGeom>
              <a:solidFill>
                <a:srgbClr val="ADDBE9"/>
              </a:solidFill>
              <a:ln w="9525">
                <a:noFill/>
                <a:miter lim="800000"/>
                <a:headEnd/>
                <a:tailEnd/>
              </a:ln>
            </p:spPr>
            <p:txBody>
              <a:bodyPr lIns="0" tIns="0" rIns="0" bIns="0" anchor="ctr">
                <a:prstTxWarp prst="textNoShape">
                  <a:avLst/>
                </a:prstTxWarp>
              </a:bodyPr>
              <a:lstStyle/>
              <a:p>
                <a:pPr algn="ctr" defTabSz="455613" eaLnBrk="1" hangingPunct="1"/>
                <a:r>
                  <a:rPr lang="en-US" sz="1400" b="1">
                    <a:solidFill>
                      <a:srgbClr val="000000"/>
                    </a:solidFill>
                    <a:latin typeface="Arial Narrow" pitchFamily="4" charset="0"/>
                    <a:cs typeface="Arial" pitchFamily="4" charset="0"/>
                  </a:rPr>
                  <a:t>Yes</a:t>
                </a:r>
              </a:p>
            </p:txBody>
          </p:sp>
          <p:cxnSp>
            <p:nvCxnSpPr>
              <p:cNvPr id="82" name="Straight Arrow Connector 81"/>
              <p:cNvCxnSpPr/>
              <p:nvPr/>
            </p:nvCxnSpPr>
            <p:spPr>
              <a:xfrm rot="5400000">
                <a:off x="679620" y="1496856"/>
                <a:ext cx="244919" cy="1983"/>
              </a:xfrm>
              <a:prstGeom prst="straightConnector1">
                <a:avLst/>
              </a:prstGeom>
              <a:ln w="12700" cap="flat" cmpd="sng" algn="ctr">
                <a:solidFill>
                  <a:srgbClr val="000000"/>
                </a:solidFill>
                <a:prstDash val="solid"/>
                <a:round/>
                <a:headEnd type="none" w="med" len="med"/>
                <a:tailEnd type="triangle"/>
              </a:ln>
              <a:effectLst/>
            </p:spPr>
            <p:style>
              <a:lnRef idx="2">
                <a:schemeClr val="accent1"/>
              </a:lnRef>
              <a:fillRef idx="0">
                <a:schemeClr val="accent1"/>
              </a:fillRef>
              <a:effectRef idx="1">
                <a:schemeClr val="accent1"/>
              </a:effectRef>
              <a:fontRef idx="minor">
                <a:schemeClr val="tx1"/>
              </a:fontRef>
            </p:style>
          </p:cxnSp>
          <p:sp>
            <p:nvSpPr>
              <p:cNvPr id="140324" name="TextBox 82"/>
              <p:cNvSpPr txBox="1">
                <a:spLocks noChangeArrowheads="1"/>
              </p:cNvSpPr>
              <p:nvPr/>
            </p:nvSpPr>
            <p:spPr bwMode="auto">
              <a:xfrm>
                <a:off x="596908" y="1296703"/>
                <a:ext cx="411425" cy="178595"/>
              </a:xfrm>
              <a:prstGeom prst="rect">
                <a:avLst/>
              </a:prstGeom>
              <a:solidFill>
                <a:srgbClr val="ADDBE9"/>
              </a:solidFill>
              <a:ln w="9525">
                <a:noFill/>
                <a:miter lim="800000"/>
                <a:headEnd/>
                <a:tailEnd/>
              </a:ln>
            </p:spPr>
            <p:txBody>
              <a:bodyPr lIns="0" tIns="0" rIns="0" bIns="0" anchor="ctr">
                <a:prstTxWarp prst="textNoShape">
                  <a:avLst/>
                </a:prstTxWarp>
              </a:bodyPr>
              <a:lstStyle/>
              <a:p>
                <a:pPr algn="ctr" defTabSz="455613" eaLnBrk="1" hangingPunct="1"/>
                <a:r>
                  <a:rPr lang="en-US" sz="1400" b="1">
                    <a:solidFill>
                      <a:srgbClr val="000000"/>
                    </a:solidFill>
                    <a:latin typeface="Arial Narrow" pitchFamily="4" charset="0"/>
                    <a:cs typeface="Arial" pitchFamily="4" charset="0"/>
                  </a:rPr>
                  <a:t>No</a:t>
                </a:r>
              </a:p>
            </p:txBody>
          </p:sp>
          <p:sp>
            <p:nvSpPr>
              <p:cNvPr id="140325" name="TextBox 84"/>
              <p:cNvSpPr txBox="1">
                <a:spLocks noChangeArrowheads="1"/>
              </p:cNvSpPr>
              <p:nvPr/>
            </p:nvSpPr>
            <p:spPr bwMode="auto">
              <a:xfrm>
                <a:off x="977857" y="993684"/>
                <a:ext cx="822849" cy="137967"/>
              </a:xfrm>
              <a:prstGeom prst="rect">
                <a:avLst/>
              </a:prstGeom>
              <a:solidFill>
                <a:srgbClr val="813333"/>
              </a:solidFill>
              <a:ln w="9525">
                <a:noFill/>
                <a:miter lim="800000"/>
                <a:headEnd/>
                <a:tailEnd/>
              </a:ln>
            </p:spPr>
            <p:txBody>
              <a:bodyPr lIns="0" tIns="0" rIns="0" bIns="0" anchor="ctr">
                <a:prstTxWarp prst="textNoShape">
                  <a:avLst/>
                </a:prstTxWarp>
              </a:bodyPr>
              <a:lstStyle/>
              <a:p>
                <a:pPr algn="ctr" defTabSz="455613" eaLnBrk="1" hangingPunct="1"/>
                <a:r>
                  <a:rPr lang="en-US" sz="1400" b="1">
                    <a:solidFill>
                      <a:srgbClr val="FFFFFF"/>
                    </a:solidFill>
                    <a:latin typeface="Arial Narrow" pitchFamily="4" charset="0"/>
                    <a:cs typeface="Arial" pitchFamily="4" charset="0"/>
                  </a:rPr>
                  <a:t>On Beta-Blocker?</a:t>
                </a:r>
              </a:p>
            </p:txBody>
          </p:sp>
          <p:cxnSp>
            <p:nvCxnSpPr>
              <p:cNvPr id="95" name="Elbow Connector 94"/>
              <p:cNvCxnSpPr>
                <a:stCxn id="140324" idx="0"/>
                <a:endCxn id="140322" idx="0"/>
              </p:cNvCxnSpPr>
              <p:nvPr/>
            </p:nvCxnSpPr>
            <p:spPr>
              <a:xfrm rot="16200000" flipH="1">
                <a:off x="1387739" y="711509"/>
                <a:ext cx="1821" cy="1171157"/>
              </a:xfrm>
              <a:prstGeom prst="bentConnector3">
                <a:avLst>
                  <a:gd name="adj1" fmla="val -7115399"/>
                </a:avLst>
              </a:prstGeom>
              <a:ln w="12700" cap="flat" cmpd="sng" algn="ctr">
                <a:solidFill>
                  <a:srgbClr val="000000"/>
                </a:solidFill>
                <a:prstDash val="solid"/>
                <a:round/>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113" name="Straight Arrow Connector 112"/>
              <p:cNvCxnSpPr/>
              <p:nvPr/>
            </p:nvCxnSpPr>
            <p:spPr>
              <a:xfrm rot="16200000" flipH="1">
                <a:off x="1285351" y="921059"/>
                <a:ext cx="207589" cy="0"/>
              </a:xfrm>
              <a:prstGeom prst="straightConnector1">
                <a:avLst/>
              </a:prstGeom>
              <a:ln w="12700" cap="flat" cmpd="sng" algn="ctr">
                <a:solidFill>
                  <a:srgbClr val="000000"/>
                </a:solidFill>
                <a:prstDash val="solid"/>
                <a:round/>
                <a:headEnd type="none" w="med" len="med"/>
                <a:tailEnd type="triangle"/>
              </a:ln>
              <a:effectLst/>
            </p:spPr>
            <p:style>
              <a:lnRef idx="2">
                <a:schemeClr val="accent1"/>
              </a:lnRef>
              <a:fillRef idx="0">
                <a:schemeClr val="accent1"/>
              </a:fillRef>
              <a:effectRef idx="1">
                <a:schemeClr val="accent1"/>
              </a:effectRef>
              <a:fontRef idx="minor">
                <a:schemeClr val="tx1"/>
              </a:fontRef>
            </p:style>
          </p:cxnSp>
          <p:sp>
            <p:nvSpPr>
              <p:cNvPr id="140328" name="TextBox 111"/>
              <p:cNvSpPr txBox="1">
                <a:spLocks noChangeArrowheads="1"/>
              </p:cNvSpPr>
              <p:nvPr/>
            </p:nvSpPr>
            <p:spPr bwMode="auto">
              <a:xfrm>
                <a:off x="977857" y="741450"/>
                <a:ext cx="822849" cy="187906"/>
              </a:xfrm>
              <a:prstGeom prst="rect">
                <a:avLst/>
              </a:prstGeom>
              <a:solidFill>
                <a:srgbClr val="60BDE0"/>
              </a:solidFill>
              <a:ln w="9525">
                <a:noFill/>
                <a:miter lim="800000"/>
                <a:headEnd/>
                <a:tailEnd/>
              </a:ln>
            </p:spPr>
            <p:txBody>
              <a:bodyPr lIns="0" tIns="0" rIns="0" bIns="0" anchor="ctr">
                <a:prstTxWarp prst="textNoShape">
                  <a:avLst/>
                </a:prstTxWarp>
              </a:bodyPr>
              <a:lstStyle/>
              <a:p>
                <a:pPr algn="ctr" defTabSz="455613" eaLnBrk="1" hangingPunct="1"/>
                <a:r>
                  <a:rPr lang="en-US" sz="1400" b="1">
                    <a:solidFill>
                      <a:srgbClr val="000000"/>
                    </a:solidFill>
                    <a:latin typeface="Arial Narrow" pitchFamily="4" charset="0"/>
                    <a:cs typeface="Arial" pitchFamily="4" charset="0"/>
                  </a:rPr>
                  <a:t>Low Risk</a:t>
                </a:r>
              </a:p>
            </p:txBody>
          </p:sp>
          <p:cxnSp>
            <p:nvCxnSpPr>
              <p:cNvPr id="118" name="Straight Connector 117"/>
              <p:cNvCxnSpPr/>
              <p:nvPr/>
            </p:nvCxnSpPr>
            <p:spPr>
              <a:xfrm>
                <a:off x="3947642" y="1074929"/>
                <a:ext cx="0" cy="101064"/>
              </a:xfrm>
              <a:prstGeom prst="line">
                <a:avLst/>
              </a:prstGeom>
              <a:ln w="1270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40330" name="TextBox 118"/>
              <p:cNvSpPr txBox="1">
                <a:spLocks noChangeArrowheads="1"/>
              </p:cNvSpPr>
              <p:nvPr/>
            </p:nvSpPr>
            <p:spPr bwMode="auto">
              <a:xfrm>
                <a:off x="2731173" y="3058108"/>
                <a:ext cx="1254274" cy="274241"/>
              </a:xfrm>
              <a:prstGeom prst="rect">
                <a:avLst/>
              </a:prstGeom>
              <a:solidFill>
                <a:srgbClr val="F2E41E"/>
              </a:solidFill>
              <a:ln w="9525">
                <a:noFill/>
                <a:miter lim="800000"/>
                <a:headEnd/>
                <a:tailEnd/>
              </a:ln>
            </p:spPr>
            <p:txBody>
              <a:bodyPr lIns="0" tIns="0" rIns="0" bIns="0" anchor="ctr">
                <a:prstTxWarp prst="textNoShape">
                  <a:avLst/>
                </a:prstTxWarp>
              </a:bodyPr>
              <a:lstStyle/>
              <a:p>
                <a:pPr algn="ctr" defTabSz="455613" eaLnBrk="1" hangingPunct="1"/>
                <a:r>
                  <a:rPr lang="en-US" sz="1200" b="1">
                    <a:solidFill>
                      <a:srgbClr val="000000"/>
                    </a:solidFill>
                    <a:latin typeface="Arial Narrow" pitchFamily="4" charset="0"/>
                    <a:cs typeface="Arial" pitchFamily="4" charset="0"/>
                  </a:rPr>
                  <a:t>Amiodarone with or without </a:t>
                </a:r>
              </a:p>
              <a:p>
                <a:pPr algn="ctr" defTabSz="455613" eaLnBrk="1" hangingPunct="1"/>
                <a:r>
                  <a:rPr lang="en-US" sz="1200" b="1">
                    <a:solidFill>
                      <a:srgbClr val="000000"/>
                    </a:solidFill>
                    <a:latin typeface="Arial Narrow" pitchFamily="4" charset="0"/>
                    <a:cs typeface="Arial" pitchFamily="4" charset="0"/>
                  </a:rPr>
                  <a:t>IV Mg or Atrial Pacing </a:t>
                </a:r>
              </a:p>
            </p:txBody>
          </p:sp>
          <p:sp>
            <p:nvSpPr>
              <p:cNvPr id="140331" name="TextBox 119"/>
              <p:cNvSpPr txBox="1">
                <a:spLocks noChangeArrowheads="1"/>
              </p:cNvSpPr>
              <p:nvPr/>
            </p:nvSpPr>
            <p:spPr bwMode="auto">
              <a:xfrm>
                <a:off x="4120684" y="3058108"/>
                <a:ext cx="822849" cy="274241"/>
              </a:xfrm>
              <a:prstGeom prst="rect">
                <a:avLst/>
              </a:prstGeom>
              <a:solidFill>
                <a:srgbClr val="F2E41E"/>
              </a:solidFill>
              <a:ln w="9525">
                <a:noFill/>
                <a:miter lim="800000"/>
                <a:headEnd/>
                <a:tailEnd/>
              </a:ln>
            </p:spPr>
            <p:txBody>
              <a:bodyPr lIns="0" tIns="0" rIns="0" bIns="0" anchor="ctr">
                <a:prstTxWarp prst="textNoShape">
                  <a:avLst/>
                </a:prstTxWarp>
              </a:bodyPr>
              <a:lstStyle/>
              <a:p>
                <a:pPr algn="ctr" defTabSz="455613" eaLnBrk="1" hangingPunct="1"/>
                <a:r>
                  <a:rPr lang="en-US" sz="1400" b="1">
                    <a:solidFill>
                      <a:srgbClr val="000000"/>
                    </a:solidFill>
                    <a:latin typeface="Arial Narrow" pitchFamily="4" charset="0"/>
                    <a:cs typeface="Arial" pitchFamily="4" charset="0"/>
                  </a:rPr>
                  <a:t>IV Magnesium or</a:t>
                </a:r>
              </a:p>
              <a:p>
                <a:pPr algn="ctr" defTabSz="455613" eaLnBrk="1" hangingPunct="1"/>
                <a:r>
                  <a:rPr lang="en-US" sz="1400" b="1">
                    <a:solidFill>
                      <a:srgbClr val="000000"/>
                    </a:solidFill>
                    <a:latin typeface="Arial Narrow" pitchFamily="4" charset="0"/>
                    <a:cs typeface="Arial" pitchFamily="4" charset="0"/>
                  </a:rPr>
                  <a:t>Biatrial Pacing</a:t>
                </a:r>
              </a:p>
            </p:txBody>
          </p:sp>
          <p:cxnSp>
            <p:nvCxnSpPr>
              <p:cNvPr id="121" name="Straight Arrow Connector 120"/>
              <p:cNvCxnSpPr/>
              <p:nvPr/>
            </p:nvCxnSpPr>
            <p:spPr>
              <a:xfrm rot="5400000">
                <a:off x="4413695" y="2941332"/>
                <a:ext cx="244009" cy="1983"/>
              </a:xfrm>
              <a:prstGeom prst="straightConnector1">
                <a:avLst/>
              </a:prstGeom>
              <a:ln w="12700" cap="flat" cmpd="sng" algn="ctr">
                <a:solidFill>
                  <a:srgbClr val="000000"/>
                </a:solidFill>
                <a:prstDash val="solid"/>
                <a:round/>
                <a:headEnd type="none" w="med" len="med"/>
                <a:tailEnd type="triangle"/>
              </a:ln>
              <a:effectLst/>
            </p:spPr>
            <p:style>
              <a:lnRef idx="2">
                <a:schemeClr val="accent1"/>
              </a:lnRef>
              <a:fillRef idx="0">
                <a:schemeClr val="accent1"/>
              </a:fillRef>
              <a:effectRef idx="1">
                <a:schemeClr val="accent1"/>
              </a:effectRef>
              <a:fontRef idx="minor">
                <a:schemeClr val="tx1"/>
              </a:fontRef>
            </p:style>
          </p:cxnSp>
          <p:sp>
            <p:nvSpPr>
              <p:cNvPr id="140333" name="TextBox 121"/>
              <p:cNvSpPr txBox="1">
                <a:spLocks noChangeArrowheads="1"/>
              </p:cNvSpPr>
              <p:nvPr/>
            </p:nvSpPr>
            <p:spPr bwMode="auto">
              <a:xfrm>
                <a:off x="4324492" y="2764399"/>
                <a:ext cx="411425" cy="178595"/>
              </a:xfrm>
              <a:prstGeom prst="rect">
                <a:avLst/>
              </a:prstGeom>
              <a:solidFill>
                <a:srgbClr val="ADDBE9"/>
              </a:solidFill>
              <a:ln w="9525">
                <a:noFill/>
                <a:miter lim="800000"/>
                <a:headEnd/>
                <a:tailEnd/>
              </a:ln>
            </p:spPr>
            <p:txBody>
              <a:bodyPr lIns="0" tIns="0" rIns="0" bIns="0" anchor="ctr">
                <a:prstTxWarp prst="textNoShape">
                  <a:avLst/>
                </a:prstTxWarp>
              </a:bodyPr>
              <a:lstStyle/>
              <a:p>
                <a:pPr algn="ctr" defTabSz="455613" eaLnBrk="1" hangingPunct="1"/>
                <a:r>
                  <a:rPr lang="en-US" sz="1400" b="1">
                    <a:solidFill>
                      <a:srgbClr val="000000"/>
                    </a:solidFill>
                    <a:latin typeface="Arial Narrow" pitchFamily="4" charset="0"/>
                    <a:cs typeface="Arial" pitchFamily="4" charset="0"/>
                  </a:rPr>
                  <a:t>Yes</a:t>
                </a:r>
              </a:p>
            </p:txBody>
          </p:sp>
          <p:cxnSp>
            <p:nvCxnSpPr>
              <p:cNvPr id="123" name="Straight Arrow Connector 122"/>
              <p:cNvCxnSpPr/>
              <p:nvPr/>
            </p:nvCxnSpPr>
            <p:spPr>
              <a:xfrm rot="5400000">
                <a:off x="3231134" y="2941828"/>
                <a:ext cx="244009" cy="991"/>
              </a:xfrm>
              <a:prstGeom prst="straightConnector1">
                <a:avLst/>
              </a:prstGeom>
              <a:ln w="12700" cap="flat" cmpd="sng" algn="ctr">
                <a:solidFill>
                  <a:srgbClr val="000000"/>
                </a:solidFill>
                <a:prstDash val="solid"/>
                <a:round/>
                <a:headEnd type="none" w="med" len="med"/>
                <a:tailEnd type="triangle"/>
              </a:ln>
              <a:effectLst/>
            </p:spPr>
            <p:style>
              <a:lnRef idx="2">
                <a:schemeClr val="accent1"/>
              </a:lnRef>
              <a:fillRef idx="0">
                <a:schemeClr val="accent1"/>
              </a:fillRef>
              <a:effectRef idx="1">
                <a:schemeClr val="accent1"/>
              </a:effectRef>
              <a:fontRef idx="minor">
                <a:schemeClr val="tx1"/>
              </a:fontRef>
            </p:style>
          </p:cxnSp>
          <p:sp>
            <p:nvSpPr>
              <p:cNvPr id="140335" name="TextBox 123"/>
              <p:cNvSpPr txBox="1">
                <a:spLocks noChangeArrowheads="1"/>
              </p:cNvSpPr>
              <p:nvPr/>
            </p:nvSpPr>
            <p:spPr bwMode="auto">
              <a:xfrm>
                <a:off x="3153074" y="2762707"/>
                <a:ext cx="411425" cy="178595"/>
              </a:xfrm>
              <a:prstGeom prst="rect">
                <a:avLst/>
              </a:prstGeom>
              <a:solidFill>
                <a:srgbClr val="ADDBE9"/>
              </a:solidFill>
              <a:ln w="9525">
                <a:noFill/>
                <a:miter lim="800000"/>
                <a:headEnd/>
                <a:tailEnd/>
              </a:ln>
            </p:spPr>
            <p:txBody>
              <a:bodyPr lIns="0" tIns="0" rIns="0" bIns="0" anchor="ctr">
                <a:prstTxWarp prst="textNoShape">
                  <a:avLst/>
                </a:prstTxWarp>
              </a:bodyPr>
              <a:lstStyle/>
              <a:p>
                <a:pPr algn="ctr" defTabSz="455613" eaLnBrk="1" hangingPunct="1"/>
                <a:r>
                  <a:rPr lang="en-US" sz="1400" b="1">
                    <a:solidFill>
                      <a:srgbClr val="000000"/>
                    </a:solidFill>
                    <a:latin typeface="Arial Narrow" pitchFamily="4" charset="0"/>
                    <a:cs typeface="Arial" pitchFamily="4" charset="0"/>
                  </a:rPr>
                  <a:t>No</a:t>
                </a:r>
              </a:p>
            </p:txBody>
          </p:sp>
          <p:cxnSp>
            <p:nvCxnSpPr>
              <p:cNvPr id="125" name="Straight Arrow Connector 124"/>
              <p:cNvCxnSpPr>
                <a:endCxn id="140333" idx="0"/>
              </p:cNvCxnSpPr>
              <p:nvPr/>
            </p:nvCxnSpPr>
            <p:spPr>
              <a:xfrm rot="5400000">
                <a:off x="4395282" y="2622461"/>
                <a:ext cx="275876" cy="6942"/>
              </a:xfrm>
              <a:prstGeom prst="straightConnector1">
                <a:avLst/>
              </a:prstGeom>
              <a:ln w="12700" cap="flat" cmpd="sng" algn="ctr">
                <a:solidFill>
                  <a:srgbClr val="000000"/>
                </a:solidFill>
                <a:prstDash val="solid"/>
                <a:round/>
                <a:headEnd type="none" w="med" len="med"/>
                <a:tailEnd type="triangle"/>
              </a:ln>
              <a:effectLst/>
            </p:spPr>
            <p:style>
              <a:lnRef idx="2">
                <a:schemeClr val="accent1"/>
              </a:lnRef>
              <a:fillRef idx="0">
                <a:schemeClr val="accent1"/>
              </a:fillRef>
              <a:effectRef idx="1">
                <a:schemeClr val="accent1"/>
              </a:effectRef>
              <a:fontRef idx="minor">
                <a:schemeClr val="tx1"/>
              </a:fontRef>
            </p:style>
          </p:cxnSp>
          <p:sp>
            <p:nvSpPr>
              <p:cNvPr id="140337" name="TextBox 125"/>
              <p:cNvSpPr txBox="1">
                <a:spLocks noChangeArrowheads="1"/>
              </p:cNvSpPr>
              <p:nvPr/>
            </p:nvSpPr>
            <p:spPr bwMode="auto">
              <a:xfrm>
                <a:off x="4126398" y="2320874"/>
                <a:ext cx="822849" cy="274241"/>
              </a:xfrm>
              <a:prstGeom prst="rect">
                <a:avLst/>
              </a:prstGeom>
              <a:solidFill>
                <a:srgbClr val="F2E41E"/>
              </a:solidFill>
              <a:ln w="9525">
                <a:noFill/>
                <a:miter lim="800000"/>
                <a:headEnd/>
                <a:tailEnd/>
              </a:ln>
            </p:spPr>
            <p:txBody>
              <a:bodyPr lIns="0" tIns="0" rIns="0" bIns="0" anchor="ctr">
                <a:prstTxWarp prst="textNoShape">
                  <a:avLst/>
                </a:prstTxWarp>
              </a:bodyPr>
              <a:lstStyle/>
              <a:p>
                <a:pPr algn="ctr" defTabSz="455613" eaLnBrk="1" hangingPunct="1"/>
                <a:r>
                  <a:rPr lang="en-US" sz="1400" b="1">
                    <a:solidFill>
                      <a:srgbClr val="000000"/>
                    </a:solidFill>
                    <a:latin typeface="Arial Narrow" pitchFamily="4" charset="0"/>
                    <a:cs typeface="Arial" pitchFamily="4" charset="0"/>
                  </a:rPr>
                  <a:t>Amiodarone</a:t>
                </a:r>
              </a:p>
              <a:p>
                <a:pPr algn="ctr" defTabSz="455613" eaLnBrk="1" hangingPunct="1"/>
                <a:r>
                  <a:rPr lang="en-US" sz="1400" b="1">
                    <a:solidFill>
                      <a:srgbClr val="000000"/>
                    </a:solidFill>
                    <a:latin typeface="Arial Narrow" pitchFamily="4" charset="0"/>
                    <a:cs typeface="Arial" pitchFamily="4" charset="0"/>
                  </a:rPr>
                  <a:t>Contraindicated?</a:t>
                </a:r>
              </a:p>
            </p:txBody>
          </p:sp>
          <p:sp>
            <p:nvSpPr>
              <p:cNvPr id="140338" name="TextBox 126"/>
              <p:cNvSpPr txBox="1">
                <a:spLocks noChangeArrowheads="1"/>
              </p:cNvSpPr>
              <p:nvPr/>
            </p:nvSpPr>
            <p:spPr bwMode="auto">
              <a:xfrm>
                <a:off x="2731173" y="2320874"/>
                <a:ext cx="1254274" cy="274241"/>
              </a:xfrm>
              <a:prstGeom prst="rect">
                <a:avLst/>
              </a:prstGeom>
              <a:solidFill>
                <a:srgbClr val="F2E41E"/>
              </a:solidFill>
              <a:ln w="9525">
                <a:noFill/>
                <a:miter lim="800000"/>
                <a:headEnd/>
                <a:tailEnd/>
              </a:ln>
            </p:spPr>
            <p:txBody>
              <a:bodyPr lIns="0" tIns="0" rIns="0" bIns="0" anchor="ctr">
                <a:prstTxWarp prst="textNoShape">
                  <a:avLst/>
                </a:prstTxWarp>
              </a:bodyPr>
              <a:lstStyle/>
              <a:p>
                <a:pPr algn="ctr" defTabSz="455613" eaLnBrk="1" hangingPunct="1"/>
                <a:r>
                  <a:rPr lang="en-US" sz="1200" b="1">
                    <a:solidFill>
                      <a:srgbClr val="000000"/>
                    </a:solidFill>
                    <a:latin typeface="Arial Narrow" pitchFamily="4" charset="0"/>
                    <a:cs typeface="Arial" pitchFamily="4" charset="0"/>
                  </a:rPr>
                  <a:t>Sotalol or Amiodarone or </a:t>
                </a:r>
                <a:br>
                  <a:rPr lang="en-US" sz="1200" b="1">
                    <a:solidFill>
                      <a:srgbClr val="000000"/>
                    </a:solidFill>
                    <a:latin typeface="Arial Narrow" pitchFamily="4" charset="0"/>
                    <a:cs typeface="Arial" pitchFamily="4" charset="0"/>
                  </a:rPr>
                </a:br>
                <a:r>
                  <a:rPr lang="en-US" sz="1200" b="1">
                    <a:solidFill>
                      <a:srgbClr val="000000"/>
                    </a:solidFill>
                    <a:latin typeface="Arial Narrow" pitchFamily="4" charset="0"/>
                    <a:cs typeface="Arial" pitchFamily="4" charset="0"/>
                  </a:rPr>
                  <a:t>BB and IV Mg or Atrial Pacing</a:t>
                </a:r>
              </a:p>
            </p:txBody>
          </p:sp>
          <p:cxnSp>
            <p:nvCxnSpPr>
              <p:cNvPr id="128" name="Straight Arrow Connector 127"/>
              <p:cNvCxnSpPr/>
              <p:nvPr/>
            </p:nvCxnSpPr>
            <p:spPr>
              <a:xfrm rot="5400000">
                <a:off x="4414231" y="2203388"/>
                <a:ext cx="244919" cy="1983"/>
              </a:xfrm>
              <a:prstGeom prst="straightConnector1">
                <a:avLst/>
              </a:prstGeom>
              <a:ln w="12700" cap="flat" cmpd="sng" algn="ctr">
                <a:solidFill>
                  <a:srgbClr val="000000"/>
                </a:solidFill>
                <a:prstDash val="solid"/>
                <a:round/>
                <a:headEnd type="none" w="med" len="med"/>
                <a:tailEnd type="triangle"/>
              </a:ln>
              <a:effectLst/>
            </p:spPr>
            <p:style>
              <a:lnRef idx="2">
                <a:schemeClr val="accent1"/>
              </a:lnRef>
              <a:fillRef idx="0">
                <a:schemeClr val="accent1"/>
              </a:fillRef>
              <a:effectRef idx="1">
                <a:schemeClr val="accent1"/>
              </a:effectRef>
              <a:fontRef idx="minor">
                <a:schemeClr val="tx1"/>
              </a:fontRef>
            </p:style>
          </p:cxnSp>
          <p:sp>
            <p:nvSpPr>
              <p:cNvPr id="140340" name="TextBox 128"/>
              <p:cNvSpPr txBox="1">
                <a:spLocks noChangeArrowheads="1"/>
              </p:cNvSpPr>
              <p:nvPr/>
            </p:nvSpPr>
            <p:spPr bwMode="auto">
              <a:xfrm>
                <a:off x="4325444" y="2039016"/>
                <a:ext cx="411425" cy="178595"/>
              </a:xfrm>
              <a:prstGeom prst="rect">
                <a:avLst/>
              </a:prstGeom>
              <a:solidFill>
                <a:srgbClr val="ADDBE9"/>
              </a:solidFill>
              <a:ln w="9525">
                <a:noFill/>
                <a:miter lim="800000"/>
                <a:headEnd/>
                <a:tailEnd/>
              </a:ln>
            </p:spPr>
            <p:txBody>
              <a:bodyPr lIns="0" tIns="0" rIns="0" bIns="0" anchor="ctr">
                <a:prstTxWarp prst="textNoShape">
                  <a:avLst/>
                </a:prstTxWarp>
              </a:bodyPr>
              <a:lstStyle/>
              <a:p>
                <a:pPr algn="ctr" defTabSz="455613" eaLnBrk="1" hangingPunct="1"/>
                <a:r>
                  <a:rPr lang="en-US" sz="1400" b="1">
                    <a:solidFill>
                      <a:srgbClr val="000000"/>
                    </a:solidFill>
                    <a:latin typeface="Arial Narrow" pitchFamily="4" charset="0"/>
                    <a:cs typeface="Arial" pitchFamily="4" charset="0"/>
                  </a:rPr>
                  <a:t>Yes</a:t>
                </a:r>
              </a:p>
            </p:txBody>
          </p:sp>
          <p:cxnSp>
            <p:nvCxnSpPr>
              <p:cNvPr id="130" name="Straight Arrow Connector 129"/>
              <p:cNvCxnSpPr/>
              <p:nvPr/>
            </p:nvCxnSpPr>
            <p:spPr>
              <a:xfrm rot="5400000">
                <a:off x="3232166" y="2197015"/>
                <a:ext cx="244919" cy="1983"/>
              </a:xfrm>
              <a:prstGeom prst="straightConnector1">
                <a:avLst/>
              </a:prstGeom>
              <a:ln w="12700" cap="flat" cmpd="sng" algn="ctr">
                <a:solidFill>
                  <a:srgbClr val="000000"/>
                </a:solidFill>
                <a:prstDash val="solid"/>
                <a:round/>
                <a:headEnd type="none" w="med" len="med"/>
                <a:tailEnd type="triangle"/>
              </a:ln>
              <a:effectLst/>
            </p:spPr>
            <p:style>
              <a:lnRef idx="2">
                <a:schemeClr val="accent1"/>
              </a:lnRef>
              <a:fillRef idx="0">
                <a:schemeClr val="accent1"/>
              </a:fillRef>
              <a:effectRef idx="1">
                <a:schemeClr val="accent1"/>
              </a:effectRef>
              <a:fontRef idx="minor">
                <a:schemeClr val="tx1"/>
              </a:fontRef>
            </p:style>
          </p:cxnSp>
          <p:sp>
            <p:nvSpPr>
              <p:cNvPr id="140342" name="TextBox 130"/>
              <p:cNvSpPr txBox="1">
                <a:spLocks noChangeArrowheads="1"/>
              </p:cNvSpPr>
              <p:nvPr/>
            </p:nvSpPr>
            <p:spPr bwMode="auto">
              <a:xfrm>
                <a:off x="3153074" y="2037323"/>
                <a:ext cx="411425" cy="178595"/>
              </a:xfrm>
              <a:prstGeom prst="rect">
                <a:avLst/>
              </a:prstGeom>
              <a:solidFill>
                <a:srgbClr val="ADDBE9"/>
              </a:solidFill>
              <a:ln w="9525">
                <a:noFill/>
                <a:miter lim="800000"/>
                <a:headEnd/>
                <a:tailEnd/>
              </a:ln>
            </p:spPr>
            <p:txBody>
              <a:bodyPr lIns="0" tIns="0" rIns="0" bIns="0" anchor="ctr">
                <a:prstTxWarp prst="textNoShape">
                  <a:avLst/>
                </a:prstTxWarp>
              </a:bodyPr>
              <a:lstStyle/>
              <a:p>
                <a:pPr algn="ctr" defTabSz="455613" eaLnBrk="1" hangingPunct="1"/>
                <a:r>
                  <a:rPr lang="en-US" sz="1400" b="1">
                    <a:solidFill>
                      <a:srgbClr val="000000"/>
                    </a:solidFill>
                    <a:latin typeface="Arial Narrow" pitchFamily="4" charset="0"/>
                    <a:cs typeface="Arial" pitchFamily="4" charset="0"/>
                  </a:rPr>
                  <a:t>No</a:t>
                </a:r>
              </a:p>
            </p:txBody>
          </p:sp>
          <p:sp>
            <p:nvSpPr>
              <p:cNvPr id="140343" name="TextBox 131"/>
              <p:cNvSpPr txBox="1">
                <a:spLocks noChangeArrowheads="1"/>
              </p:cNvSpPr>
              <p:nvPr/>
            </p:nvSpPr>
            <p:spPr bwMode="auto">
              <a:xfrm>
                <a:off x="3915924" y="1600569"/>
                <a:ext cx="1246655" cy="274241"/>
              </a:xfrm>
              <a:prstGeom prst="rect">
                <a:avLst/>
              </a:prstGeom>
              <a:solidFill>
                <a:srgbClr val="813333"/>
              </a:solidFill>
              <a:ln w="9525">
                <a:noFill/>
                <a:miter lim="800000"/>
                <a:headEnd/>
                <a:tailEnd/>
              </a:ln>
            </p:spPr>
            <p:txBody>
              <a:bodyPr lIns="0" tIns="0" rIns="0" bIns="0" anchor="ctr">
                <a:prstTxWarp prst="textNoShape">
                  <a:avLst/>
                </a:prstTxWarp>
              </a:bodyPr>
              <a:lstStyle/>
              <a:p>
                <a:pPr algn="ctr" defTabSz="455613" eaLnBrk="1" hangingPunct="1"/>
                <a:r>
                  <a:rPr lang="en-US" sz="1200" b="1">
                    <a:solidFill>
                      <a:srgbClr val="FFFFFF"/>
                    </a:solidFill>
                    <a:latin typeface="Arial Narrow" pitchFamily="4" charset="0"/>
                    <a:cs typeface="Arial" pitchFamily="4" charset="0"/>
                  </a:rPr>
                  <a:t>Sotalol or Amiodarone or </a:t>
                </a:r>
                <a:br>
                  <a:rPr lang="en-US" sz="1200" b="1">
                    <a:solidFill>
                      <a:srgbClr val="FFFFFF"/>
                    </a:solidFill>
                    <a:latin typeface="Arial Narrow" pitchFamily="4" charset="0"/>
                    <a:cs typeface="Arial" pitchFamily="4" charset="0"/>
                  </a:rPr>
                </a:br>
                <a:r>
                  <a:rPr lang="en-US" sz="1200" b="1">
                    <a:solidFill>
                      <a:srgbClr val="FFFFFF"/>
                    </a:solidFill>
                    <a:latin typeface="Arial Narrow" pitchFamily="4" charset="0"/>
                    <a:cs typeface="Arial" pitchFamily="4" charset="0"/>
                  </a:rPr>
                  <a:t>BB plus IV Mg or Atrial Pacing</a:t>
                </a:r>
              </a:p>
            </p:txBody>
          </p:sp>
          <p:cxnSp>
            <p:nvCxnSpPr>
              <p:cNvPr id="133" name="Straight Arrow Connector 132"/>
              <p:cNvCxnSpPr/>
              <p:nvPr/>
            </p:nvCxnSpPr>
            <p:spPr>
              <a:xfrm rot="16200000" flipH="1">
                <a:off x="3218509" y="1902019"/>
                <a:ext cx="272234" cy="1983"/>
              </a:xfrm>
              <a:prstGeom prst="straightConnector1">
                <a:avLst/>
              </a:prstGeom>
              <a:ln w="12700" cap="flat" cmpd="sng" algn="ctr">
                <a:solidFill>
                  <a:srgbClr val="000000"/>
                </a:solidFill>
                <a:prstDash val="solid"/>
                <a:round/>
                <a:headEnd type="none" w="med" len="med"/>
                <a:tailEnd type="triangle"/>
              </a:ln>
              <a:effectLst/>
            </p:spPr>
            <p:style>
              <a:lnRef idx="2">
                <a:schemeClr val="accent1"/>
              </a:lnRef>
              <a:fillRef idx="0">
                <a:schemeClr val="accent1"/>
              </a:fillRef>
              <a:effectRef idx="1">
                <a:schemeClr val="accent1"/>
              </a:effectRef>
              <a:fontRef idx="minor">
                <a:schemeClr val="tx1"/>
              </a:fontRef>
            </p:style>
          </p:cxnSp>
          <p:sp>
            <p:nvSpPr>
              <p:cNvPr id="140345" name="TextBox 133"/>
              <p:cNvSpPr txBox="1">
                <a:spLocks noChangeArrowheads="1"/>
              </p:cNvSpPr>
              <p:nvPr/>
            </p:nvSpPr>
            <p:spPr bwMode="auto">
              <a:xfrm>
                <a:off x="2919743" y="1600569"/>
                <a:ext cx="822849" cy="274241"/>
              </a:xfrm>
              <a:prstGeom prst="rect">
                <a:avLst/>
              </a:prstGeom>
              <a:solidFill>
                <a:srgbClr val="813333"/>
              </a:solidFill>
              <a:ln w="9525">
                <a:noFill/>
                <a:miter lim="800000"/>
                <a:headEnd/>
                <a:tailEnd/>
              </a:ln>
            </p:spPr>
            <p:txBody>
              <a:bodyPr lIns="0" tIns="0" rIns="0" bIns="0" anchor="ctr">
                <a:prstTxWarp prst="textNoShape">
                  <a:avLst/>
                </a:prstTxWarp>
              </a:bodyPr>
              <a:lstStyle/>
              <a:p>
                <a:pPr algn="ctr" defTabSz="455613" eaLnBrk="1" hangingPunct="1"/>
                <a:r>
                  <a:rPr lang="en-US" sz="1400" b="1">
                    <a:solidFill>
                      <a:srgbClr val="FFFFFF"/>
                    </a:solidFill>
                    <a:latin typeface="Arial Narrow" pitchFamily="4" charset="0"/>
                    <a:cs typeface="Arial" pitchFamily="4" charset="0"/>
                  </a:rPr>
                  <a:t>Beta-Blocker</a:t>
                </a:r>
              </a:p>
              <a:p>
                <a:pPr algn="ctr" defTabSz="455613" eaLnBrk="1" hangingPunct="1"/>
                <a:r>
                  <a:rPr lang="en-US" sz="1400" b="1">
                    <a:solidFill>
                      <a:srgbClr val="FFFFFF"/>
                    </a:solidFill>
                    <a:latin typeface="Arial Narrow" pitchFamily="4" charset="0"/>
                    <a:cs typeface="Arial" pitchFamily="4" charset="0"/>
                  </a:rPr>
                  <a:t>Contraindicated?</a:t>
                </a:r>
              </a:p>
            </p:txBody>
          </p:sp>
          <p:cxnSp>
            <p:nvCxnSpPr>
              <p:cNvPr id="135" name="Shape 134"/>
              <p:cNvCxnSpPr>
                <a:endCxn id="140335" idx="0"/>
              </p:cNvCxnSpPr>
              <p:nvPr/>
            </p:nvCxnSpPr>
            <p:spPr>
              <a:xfrm rot="10800000" flipV="1">
                <a:off x="3358593" y="2620014"/>
                <a:ext cx="1176115" cy="142035"/>
              </a:xfrm>
              <a:prstGeom prst="bentConnector2">
                <a:avLst/>
              </a:prstGeom>
              <a:ln w="12700" cap="flat" cmpd="sng" algn="ctr">
                <a:solidFill>
                  <a:srgbClr val="000000"/>
                </a:solidFill>
                <a:prstDash val="solid"/>
                <a:round/>
                <a:headEnd type="none" w="med" len="med"/>
                <a:tailEnd type="triangle"/>
              </a:ln>
              <a:effectLst/>
            </p:spPr>
            <p:style>
              <a:lnRef idx="2">
                <a:schemeClr val="accent1"/>
              </a:lnRef>
              <a:fillRef idx="0">
                <a:schemeClr val="accent1"/>
              </a:fillRef>
              <a:effectRef idx="1">
                <a:schemeClr val="accent1"/>
              </a:effectRef>
              <a:fontRef idx="minor">
                <a:schemeClr val="tx1"/>
              </a:fontRef>
            </p:style>
          </p:cxnSp>
          <p:cxnSp>
            <p:nvCxnSpPr>
              <p:cNvPr id="136" name="Shape 135"/>
              <p:cNvCxnSpPr/>
              <p:nvPr/>
            </p:nvCxnSpPr>
            <p:spPr>
              <a:xfrm>
                <a:off x="3355617" y="1901645"/>
                <a:ext cx="1175123" cy="143856"/>
              </a:xfrm>
              <a:prstGeom prst="bentConnector2">
                <a:avLst/>
              </a:prstGeom>
              <a:ln w="12700" cap="flat" cmpd="sng" algn="ctr">
                <a:solidFill>
                  <a:srgbClr val="000000"/>
                </a:solidFill>
                <a:prstDash val="solid"/>
                <a:round/>
                <a:headEnd type="none" w="med" len="med"/>
                <a:tailEnd type="triangle"/>
              </a:ln>
              <a:effectLst/>
            </p:spPr>
            <p:style>
              <a:lnRef idx="2">
                <a:schemeClr val="accent1"/>
              </a:lnRef>
              <a:fillRef idx="0">
                <a:schemeClr val="accent1"/>
              </a:fillRef>
              <a:effectRef idx="1">
                <a:schemeClr val="accent1"/>
              </a:effectRef>
              <a:fontRef idx="minor">
                <a:schemeClr val="tx1"/>
              </a:fontRef>
            </p:style>
          </p:cxnSp>
          <p:cxnSp>
            <p:nvCxnSpPr>
              <p:cNvPr id="137" name="Straight Arrow Connector 136"/>
              <p:cNvCxnSpPr/>
              <p:nvPr/>
            </p:nvCxnSpPr>
            <p:spPr>
              <a:xfrm rot="5400000">
                <a:off x="4415718" y="1497352"/>
                <a:ext cx="244919" cy="992"/>
              </a:xfrm>
              <a:prstGeom prst="straightConnector1">
                <a:avLst/>
              </a:prstGeom>
              <a:ln w="12700" cap="flat" cmpd="sng" algn="ctr">
                <a:solidFill>
                  <a:srgbClr val="000000"/>
                </a:solidFill>
                <a:prstDash val="solid"/>
                <a:round/>
                <a:headEnd type="none" w="med" len="med"/>
                <a:tailEnd type="triangle"/>
              </a:ln>
              <a:effectLst/>
            </p:spPr>
            <p:style>
              <a:lnRef idx="2">
                <a:schemeClr val="accent1"/>
              </a:lnRef>
              <a:fillRef idx="0">
                <a:schemeClr val="accent1"/>
              </a:fillRef>
              <a:effectRef idx="1">
                <a:schemeClr val="accent1"/>
              </a:effectRef>
              <a:fontRef idx="minor">
                <a:schemeClr val="tx1"/>
              </a:fontRef>
            </p:style>
          </p:cxnSp>
          <p:sp>
            <p:nvSpPr>
              <p:cNvPr id="140349" name="TextBox 137"/>
              <p:cNvSpPr txBox="1">
                <a:spLocks noChangeArrowheads="1"/>
              </p:cNvSpPr>
              <p:nvPr/>
            </p:nvSpPr>
            <p:spPr bwMode="auto">
              <a:xfrm>
                <a:off x="4326396" y="1298396"/>
                <a:ext cx="411425" cy="178595"/>
              </a:xfrm>
              <a:prstGeom prst="rect">
                <a:avLst/>
              </a:prstGeom>
              <a:solidFill>
                <a:srgbClr val="ADDBE9"/>
              </a:solidFill>
              <a:ln w="9525">
                <a:noFill/>
                <a:miter lim="800000"/>
                <a:headEnd/>
                <a:tailEnd/>
              </a:ln>
            </p:spPr>
            <p:txBody>
              <a:bodyPr lIns="0" tIns="0" rIns="0" bIns="0" anchor="ctr">
                <a:prstTxWarp prst="textNoShape">
                  <a:avLst/>
                </a:prstTxWarp>
              </a:bodyPr>
              <a:lstStyle/>
              <a:p>
                <a:pPr algn="ctr" defTabSz="455613" eaLnBrk="1" hangingPunct="1"/>
                <a:r>
                  <a:rPr lang="en-US" sz="1400" b="1">
                    <a:solidFill>
                      <a:srgbClr val="000000"/>
                    </a:solidFill>
                    <a:latin typeface="Arial Narrow" pitchFamily="4" charset="0"/>
                    <a:cs typeface="Arial" pitchFamily="4" charset="0"/>
                  </a:rPr>
                  <a:t>Yes</a:t>
                </a:r>
              </a:p>
            </p:txBody>
          </p:sp>
          <p:cxnSp>
            <p:nvCxnSpPr>
              <p:cNvPr id="139" name="Straight Arrow Connector 138"/>
              <p:cNvCxnSpPr/>
              <p:nvPr/>
            </p:nvCxnSpPr>
            <p:spPr>
              <a:xfrm rot="5400000">
                <a:off x="3233158" y="1491393"/>
                <a:ext cx="244919" cy="1983"/>
              </a:xfrm>
              <a:prstGeom prst="straightConnector1">
                <a:avLst/>
              </a:prstGeom>
              <a:ln w="12700" cap="flat" cmpd="sng" algn="ctr">
                <a:solidFill>
                  <a:srgbClr val="000000"/>
                </a:solidFill>
                <a:prstDash val="solid"/>
                <a:round/>
                <a:headEnd type="none" w="med" len="med"/>
                <a:tailEnd type="triangle"/>
              </a:ln>
              <a:effectLst/>
            </p:spPr>
            <p:style>
              <a:lnRef idx="2">
                <a:schemeClr val="accent1"/>
              </a:lnRef>
              <a:fillRef idx="0">
                <a:schemeClr val="accent1"/>
              </a:fillRef>
              <a:effectRef idx="1">
                <a:schemeClr val="accent1"/>
              </a:effectRef>
              <a:fontRef idx="minor">
                <a:schemeClr val="tx1"/>
              </a:fontRef>
            </p:style>
          </p:cxnSp>
          <p:sp>
            <p:nvSpPr>
              <p:cNvPr id="140351" name="TextBox 139"/>
              <p:cNvSpPr txBox="1">
                <a:spLocks noChangeArrowheads="1"/>
              </p:cNvSpPr>
              <p:nvPr/>
            </p:nvSpPr>
            <p:spPr bwMode="auto">
              <a:xfrm>
                <a:off x="3154026" y="1296703"/>
                <a:ext cx="411425" cy="178595"/>
              </a:xfrm>
              <a:prstGeom prst="rect">
                <a:avLst/>
              </a:prstGeom>
              <a:solidFill>
                <a:srgbClr val="ADDBE9"/>
              </a:solidFill>
              <a:ln w="9525">
                <a:noFill/>
                <a:miter lim="800000"/>
                <a:headEnd/>
                <a:tailEnd/>
              </a:ln>
            </p:spPr>
            <p:txBody>
              <a:bodyPr lIns="0" tIns="0" rIns="0" bIns="0" anchor="ctr">
                <a:prstTxWarp prst="textNoShape">
                  <a:avLst/>
                </a:prstTxWarp>
              </a:bodyPr>
              <a:lstStyle/>
              <a:p>
                <a:pPr algn="ctr" defTabSz="455613" eaLnBrk="1" hangingPunct="1"/>
                <a:r>
                  <a:rPr lang="en-US" sz="1400" b="1">
                    <a:solidFill>
                      <a:srgbClr val="000000"/>
                    </a:solidFill>
                    <a:latin typeface="Arial Narrow" pitchFamily="4" charset="0"/>
                    <a:cs typeface="Arial" pitchFamily="4" charset="0"/>
                  </a:rPr>
                  <a:t>No</a:t>
                </a:r>
              </a:p>
            </p:txBody>
          </p:sp>
          <p:sp>
            <p:nvSpPr>
              <p:cNvPr id="140352" name="TextBox 140"/>
              <p:cNvSpPr txBox="1">
                <a:spLocks noChangeArrowheads="1"/>
              </p:cNvSpPr>
              <p:nvPr/>
            </p:nvSpPr>
            <p:spPr bwMode="auto">
              <a:xfrm>
                <a:off x="3535928" y="993684"/>
                <a:ext cx="822849" cy="137967"/>
              </a:xfrm>
              <a:prstGeom prst="rect">
                <a:avLst/>
              </a:prstGeom>
              <a:solidFill>
                <a:srgbClr val="813333"/>
              </a:solidFill>
              <a:ln w="9525">
                <a:noFill/>
                <a:miter lim="800000"/>
                <a:headEnd/>
                <a:tailEnd/>
              </a:ln>
            </p:spPr>
            <p:txBody>
              <a:bodyPr lIns="0" tIns="0" rIns="0" bIns="0" anchor="ctr">
                <a:prstTxWarp prst="textNoShape">
                  <a:avLst/>
                </a:prstTxWarp>
              </a:bodyPr>
              <a:lstStyle/>
              <a:p>
                <a:pPr algn="ctr" defTabSz="455613" eaLnBrk="1" hangingPunct="1"/>
                <a:r>
                  <a:rPr lang="en-US" sz="1400" b="1">
                    <a:solidFill>
                      <a:srgbClr val="FFFFFF"/>
                    </a:solidFill>
                    <a:latin typeface="Arial Narrow" pitchFamily="4" charset="0"/>
                    <a:cs typeface="Arial" pitchFamily="4" charset="0"/>
                  </a:rPr>
                  <a:t>On Beta-Blocker?</a:t>
                </a:r>
              </a:p>
            </p:txBody>
          </p:sp>
          <p:cxnSp>
            <p:nvCxnSpPr>
              <p:cNvPr id="142" name="Elbow Connector 141"/>
              <p:cNvCxnSpPr>
                <a:stCxn id="140351" idx="0"/>
                <a:endCxn id="140349" idx="0"/>
              </p:cNvCxnSpPr>
              <p:nvPr/>
            </p:nvCxnSpPr>
            <p:spPr>
              <a:xfrm rot="16200000" flipH="1">
                <a:off x="3944747" y="711013"/>
                <a:ext cx="1821" cy="1172148"/>
              </a:xfrm>
              <a:prstGeom prst="bentConnector3">
                <a:avLst>
                  <a:gd name="adj1" fmla="val -7344752"/>
                </a:avLst>
              </a:prstGeom>
              <a:ln w="12700" cap="flat" cmpd="sng" algn="ctr">
                <a:solidFill>
                  <a:srgbClr val="000000"/>
                </a:solidFill>
                <a:prstDash val="solid"/>
                <a:round/>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143" name="Straight Arrow Connector 142"/>
              <p:cNvCxnSpPr/>
              <p:nvPr/>
            </p:nvCxnSpPr>
            <p:spPr>
              <a:xfrm rot="16200000" flipH="1">
                <a:off x="3843391" y="913319"/>
                <a:ext cx="208500" cy="0"/>
              </a:xfrm>
              <a:prstGeom prst="straightConnector1">
                <a:avLst/>
              </a:prstGeom>
              <a:ln w="12700" cap="flat" cmpd="sng" algn="ctr">
                <a:solidFill>
                  <a:srgbClr val="000000"/>
                </a:solidFill>
                <a:prstDash val="solid"/>
                <a:round/>
                <a:headEnd type="none" w="med" len="med"/>
                <a:tailEnd type="triangle"/>
              </a:ln>
              <a:effectLst/>
            </p:spPr>
            <p:style>
              <a:lnRef idx="2">
                <a:schemeClr val="accent1"/>
              </a:lnRef>
              <a:fillRef idx="0">
                <a:schemeClr val="accent1"/>
              </a:fillRef>
              <a:effectRef idx="1">
                <a:schemeClr val="accent1"/>
              </a:effectRef>
              <a:fontRef idx="minor">
                <a:schemeClr val="tx1"/>
              </a:fontRef>
            </p:style>
          </p:cxnSp>
          <p:sp>
            <p:nvSpPr>
              <p:cNvPr id="140355" name="TextBox 143"/>
              <p:cNvSpPr txBox="1">
                <a:spLocks noChangeArrowheads="1"/>
              </p:cNvSpPr>
              <p:nvPr/>
            </p:nvSpPr>
            <p:spPr bwMode="auto">
              <a:xfrm>
                <a:off x="3535928" y="741450"/>
                <a:ext cx="822849" cy="187906"/>
              </a:xfrm>
              <a:prstGeom prst="rect">
                <a:avLst/>
              </a:prstGeom>
              <a:solidFill>
                <a:srgbClr val="60BDE0"/>
              </a:solidFill>
              <a:ln w="9525">
                <a:noFill/>
                <a:miter lim="800000"/>
                <a:headEnd/>
                <a:tailEnd/>
              </a:ln>
            </p:spPr>
            <p:txBody>
              <a:bodyPr lIns="0" tIns="0" rIns="0" bIns="0" anchor="ctr">
                <a:prstTxWarp prst="textNoShape">
                  <a:avLst/>
                </a:prstTxWarp>
              </a:bodyPr>
              <a:lstStyle/>
              <a:p>
                <a:pPr algn="ctr" defTabSz="455613" eaLnBrk="1" hangingPunct="1"/>
                <a:r>
                  <a:rPr lang="en-US" sz="1400" b="1">
                    <a:solidFill>
                      <a:srgbClr val="000000"/>
                    </a:solidFill>
                    <a:latin typeface="Arial Narrow" pitchFamily="4" charset="0"/>
                    <a:cs typeface="Arial" pitchFamily="4" charset="0"/>
                  </a:rPr>
                  <a:t>High Risk</a:t>
                </a:r>
              </a:p>
            </p:txBody>
          </p:sp>
          <p:sp>
            <p:nvSpPr>
              <p:cNvPr id="140356" name="TextBox 1"/>
              <p:cNvSpPr txBox="1">
                <a:spLocks noChangeArrowheads="1"/>
              </p:cNvSpPr>
              <p:nvPr/>
            </p:nvSpPr>
            <p:spPr bwMode="auto">
              <a:xfrm>
                <a:off x="1980704" y="590787"/>
                <a:ext cx="1371416" cy="188752"/>
              </a:xfrm>
              <a:prstGeom prst="rect">
                <a:avLst/>
              </a:prstGeom>
              <a:solidFill>
                <a:srgbClr val="0674AC"/>
              </a:solidFill>
              <a:ln w="9525">
                <a:noFill/>
                <a:miter lim="800000"/>
                <a:headEnd/>
                <a:tailEnd/>
              </a:ln>
            </p:spPr>
            <p:txBody>
              <a:bodyPr lIns="0" tIns="0" rIns="0" bIns="0" anchor="ctr">
                <a:prstTxWarp prst="textNoShape">
                  <a:avLst/>
                </a:prstTxWarp>
              </a:bodyPr>
              <a:lstStyle/>
              <a:p>
                <a:pPr algn="ctr" defTabSz="455613" eaLnBrk="1" hangingPunct="1"/>
                <a:r>
                  <a:rPr lang="en-US" sz="1600" b="1">
                    <a:solidFill>
                      <a:srgbClr val="FFFFFF"/>
                    </a:solidFill>
                    <a:latin typeface="Arial Narrow" pitchFamily="4" charset="0"/>
                    <a:cs typeface="Arial" pitchFamily="4" charset="0"/>
                  </a:rPr>
                  <a:t>Assess AF Risk Factors</a:t>
                </a:r>
              </a:p>
            </p:txBody>
          </p:sp>
          <p:cxnSp>
            <p:nvCxnSpPr>
              <p:cNvPr id="13" name="Straight Arrow Connector 12"/>
              <p:cNvCxnSpPr>
                <a:stCxn id="140328" idx="3"/>
              </p:cNvCxnSpPr>
              <p:nvPr/>
            </p:nvCxnSpPr>
            <p:spPr>
              <a:xfrm>
                <a:off x="1800686" y="834563"/>
                <a:ext cx="1767147" cy="0"/>
              </a:xfrm>
              <a:prstGeom prst="straightConnector1">
                <a:avLst/>
              </a:prstGeom>
              <a:ln w="12700" cap="flat" cmpd="sng" algn="ctr">
                <a:solidFill>
                  <a:srgbClr val="000000"/>
                </a:solidFill>
                <a:prstDash val="solid"/>
                <a:round/>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a:stCxn id="140356" idx="2"/>
              </p:cNvCxnSpPr>
              <p:nvPr/>
            </p:nvCxnSpPr>
            <p:spPr>
              <a:xfrm>
                <a:off x="2666410" y="779024"/>
                <a:ext cx="1983" cy="55539"/>
              </a:xfrm>
              <a:prstGeom prst="line">
                <a:avLst/>
              </a:prstGeom>
              <a:ln w="1270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
          <p:nvSpPr>
            <p:cNvPr id="61" name="Rectangle 60"/>
            <p:cNvSpPr/>
            <p:nvPr/>
          </p:nvSpPr>
          <p:spPr>
            <a:xfrm>
              <a:off x="533400" y="1066800"/>
              <a:ext cx="8093075" cy="5256124"/>
            </a:xfrm>
            <a:prstGeom prst="rect">
              <a:avLst/>
            </a:prstGeom>
            <a:noFill/>
            <a:ln w="12700"/>
            <a:effectLst/>
          </p:spPr>
          <p:style>
            <a:lnRef idx="1">
              <a:schemeClr val="accent1"/>
            </a:lnRef>
            <a:fillRef idx="3">
              <a:schemeClr val="accent1"/>
            </a:fillRef>
            <a:effectRef idx="2">
              <a:schemeClr val="accent1"/>
            </a:effectRef>
            <a:fontRef idx="minor">
              <a:schemeClr val="lt1"/>
            </a:fontRef>
          </p:style>
          <p:txBody>
            <a:bodyPr lIns="160011" tIns="80007" rIns="160011" bIns="80007" anchor="ctr"/>
            <a:lstStyle>
              <a:lvl1pPr defTabSz="455613">
                <a:defRPr>
                  <a:solidFill>
                    <a:schemeClr val="tx1"/>
                  </a:solidFill>
                  <a:latin typeface="Arial" pitchFamily="34" charset="0"/>
                </a:defRPr>
              </a:lvl1pPr>
              <a:lvl2pPr marL="742950" indent="-285750" defTabSz="455613">
                <a:defRPr>
                  <a:solidFill>
                    <a:schemeClr val="tx1"/>
                  </a:solidFill>
                  <a:latin typeface="Arial" pitchFamily="34" charset="0"/>
                </a:defRPr>
              </a:lvl2pPr>
              <a:lvl3pPr marL="1143000" indent="-228600" defTabSz="455613">
                <a:defRPr>
                  <a:solidFill>
                    <a:schemeClr val="tx1"/>
                  </a:solidFill>
                  <a:latin typeface="Arial" pitchFamily="34" charset="0"/>
                </a:defRPr>
              </a:lvl3pPr>
              <a:lvl4pPr marL="1600200" indent="-228600" defTabSz="455613">
                <a:defRPr>
                  <a:solidFill>
                    <a:schemeClr val="tx1"/>
                  </a:solidFill>
                  <a:latin typeface="Arial" pitchFamily="34" charset="0"/>
                </a:defRPr>
              </a:lvl4pPr>
              <a:lvl5pPr marL="2057400" indent="-228600" defTabSz="455613">
                <a:defRPr>
                  <a:solidFill>
                    <a:schemeClr val="tx1"/>
                  </a:solidFill>
                  <a:latin typeface="Arial" pitchFamily="34" charset="0"/>
                </a:defRPr>
              </a:lvl5pPr>
              <a:lvl6pPr marL="2514600" indent="-228600" defTabSz="455613" eaLnBrk="0" fontAlgn="base" hangingPunct="0">
                <a:spcBef>
                  <a:spcPct val="0"/>
                </a:spcBef>
                <a:spcAft>
                  <a:spcPct val="0"/>
                </a:spcAft>
                <a:defRPr>
                  <a:solidFill>
                    <a:schemeClr val="tx1"/>
                  </a:solidFill>
                  <a:latin typeface="Arial" pitchFamily="34" charset="0"/>
                </a:defRPr>
              </a:lvl6pPr>
              <a:lvl7pPr marL="2971800" indent="-228600" defTabSz="455613" eaLnBrk="0" fontAlgn="base" hangingPunct="0">
                <a:spcBef>
                  <a:spcPct val="0"/>
                </a:spcBef>
                <a:spcAft>
                  <a:spcPct val="0"/>
                </a:spcAft>
                <a:defRPr>
                  <a:solidFill>
                    <a:schemeClr val="tx1"/>
                  </a:solidFill>
                  <a:latin typeface="Arial" pitchFamily="34" charset="0"/>
                </a:defRPr>
              </a:lvl7pPr>
              <a:lvl8pPr marL="3429000" indent="-228600" defTabSz="455613" eaLnBrk="0" fontAlgn="base" hangingPunct="0">
                <a:spcBef>
                  <a:spcPct val="0"/>
                </a:spcBef>
                <a:spcAft>
                  <a:spcPct val="0"/>
                </a:spcAft>
                <a:defRPr>
                  <a:solidFill>
                    <a:schemeClr val="tx1"/>
                  </a:solidFill>
                  <a:latin typeface="Arial" pitchFamily="34" charset="0"/>
                </a:defRPr>
              </a:lvl8pPr>
              <a:lvl9pPr marL="3886200" indent="-228600" defTabSz="455613" eaLnBrk="0" fontAlgn="base" hangingPunct="0">
                <a:spcBef>
                  <a:spcPct val="0"/>
                </a:spcBef>
                <a:spcAft>
                  <a:spcPct val="0"/>
                </a:spcAft>
                <a:defRPr>
                  <a:solidFill>
                    <a:schemeClr val="tx1"/>
                  </a:solidFill>
                  <a:latin typeface="Arial" pitchFamily="34" charset="0"/>
                </a:defRPr>
              </a:lvl9pPr>
            </a:lstStyle>
            <a:p>
              <a:pPr algn="ctr" eaLnBrk="1" hangingPunct="1">
                <a:defRPr/>
              </a:pPr>
              <a:endParaRPr lang="en-US" altLang="en-US" smtClean="0">
                <a:solidFill>
                  <a:srgbClr val="FFFFFF"/>
                </a:solidFill>
              </a:endParaRPr>
            </a:p>
          </p:txBody>
        </p:sp>
        <p:sp>
          <p:nvSpPr>
            <p:cNvPr id="140294" name="TextBox 2"/>
            <p:cNvSpPr txBox="1">
              <a:spLocks noChangeArrowheads="1"/>
            </p:cNvSpPr>
            <p:nvPr/>
          </p:nvSpPr>
          <p:spPr bwMode="auto">
            <a:xfrm>
              <a:off x="2640013" y="6330950"/>
              <a:ext cx="1291889" cy="305115"/>
            </a:xfrm>
            <a:prstGeom prst="rect">
              <a:avLst/>
            </a:prstGeom>
            <a:solidFill>
              <a:srgbClr val="FFEB21"/>
            </a:solidFill>
            <a:ln w="9525">
              <a:noFill/>
              <a:miter lim="800000"/>
              <a:headEnd/>
              <a:tailEnd/>
            </a:ln>
          </p:spPr>
          <p:txBody>
            <a:bodyPr wrap="none">
              <a:prstTxWarp prst="textNoShape">
                <a:avLst/>
              </a:prstTxWarp>
              <a:spAutoFit/>
            </a:bodyPr>
            <a:lstStyle/>
            <a:p>
              <a:pPr eaLnBrk="1" hangingPunct="1"/>
              <a:r>
                <a:rPr lang="en-US" sz="1300" b="1">
                  <a:cs typeface="Arial" pitchFamily="4" charset="0"/>
                </a:rPr>
                <a:t>or Colchicine</a:t>
              </a:r>
            </a:p>
          </p:txBody>
        </p:sp>
        <p:sp>
          <p:nvSpPr>
            <p:cNvPr id="140295" name="TextBox 62"/>
            <p:cNvSpPr txBox="1">
              <a:spLocks noChangeArrowheads="1"/>
            </p:cNvSpPr>
            <p:nvPr/>
          </p:nvSpPr>
          <p:spPr bwMode="auto">
            <a:xfrm>
              <a:off x="4960938" y="6316662"/>
              <a:ext cx="1291889" cy="305115"/>
            </a:xfrm>
            <a:prstGeom prst="rect">
              <a:avLst/>
            </a:prstGeom>
            <a:solidFill>
              <a:srgbClr val="FFEB21"/>
            </a:solidFill>
            <a:ln w="9525">
              <a:noFill/>
              <a:miter lim="800000"/>
              <a:headEnd/>
              <a:tailEnd/>
            </a:ln>
          </p:spPr>
          <p:txBody>
            <a:bodyPr wrap="none">
              <a:prstTxWarp prst="textNoShape">
                <a:avLst/>
              </a:prstTxWarp>
              <a:spAutoFit/>
            </a:bodyPr>
            <a:lstStyle/>
            <a:p>
              <a:pPr eaLnBrk="1" hangingPunct="1"/>
              <a:r>
                <a:rPr lang="en-US" sz="1300" b="1">
                  <a:cs typeface="Arial" pitchFamily="4" charset="0"/>
                </a:rPr>
                <a:t>or Colchicine</a:t>
              </a:r>
            </a:p>
          </p:txBody>
        </p:sp>
        <p:sp>
          <p:nvSpPr>
            <p:cNvPr id="140296" name="TextBox 67"/>
            <p:cNvSpPr txBox="1">
              <a:spLocks noChangeArrowheads="1"/>
            </p:cNvSpPr>
            <p:nvPr/>
          </p:nvSpPr>
          <p:spPr bwMode="auto">
            <a:xfrm>
              <a:off x="6918325" y="6292850"/>
              <a:ext cx="1291889" cy="305115"/>
            </a:xfrm>
            <a:prstGeom prst="rect">
              <a:avLst/>
            </a:prstGeom>
            <a:solidFill>
              <a:srgbClr val="FFEB21"/>
            </a:solidFill>
            <a:ln w="9525">
              <a:noFill/>
              <a:miter lim="800000"/>
              <a:headEnd/>
              <a:tailEnd/>
            </a:ln>
          </p:spPr>
          <p:txBody>
            <a:bodyPr wrap="none">
              <a:prstTxWarp prst="textNoShape">
                <a:avLst/>
              </a:prstTxWarp>
              <a:spAutoFit/>
            </a:bodyPr>
            <a:lstStyle/>
            <a:p>
              <a:pPr eaLnBrk="1" hangingPunct="1"/>
              <a:r>
                <a:rPr lang="en-US" sz="1300" b="1">
                  <a:cs typeface="Arial" pitchFamily="4" charset="0"/>
                </a:rPr>
                <a:t>or Colchicine</a:t>
              </a:r>
            </a:p>
          </p:txBody>
        </p:sp>
        <p:sp>
          <p:nvSpPr>
            <p:cNvPr id="140297" name="TextBox 71"/>
            <p:cNvSpPr txBox="1">
              <a:spLocks noChangeArrowheads="1"/>
            </p:cNvSpPr>
            <p:nvPr/>
          </p:nvSpPr>
          <p:spPr bwMode="auto">
            <a:xfrm>
              <a:off x="5008563" y="4825999"/>
              <a:ext cx="1291889" cy="305115"/>
            </a:xfrm>
            <a:prstGeom prst="rect">
              <a:avLst/>
            </a:prstGeom>
            <a:solidFill>
              <a:srgbClr val="FFEB21"/>
            </a:solidFill>
            <a:ln w="9525">
              <a:noFill/>
              <a:miter lim="800000"/>
              <a:headEnd/>
              <a:tailEnd/>
            </a:ln>
          </p:spPr>
          <p:txBody>
            <a:bodyPr wrap="none">
              <a:prstTxWarp prst="textNoShape">
                <a:avLst/>
              </a:prstTxWarp>
              <a:spAutoFit/>
            </a:bodyPr>
            <a:lstStyle/>
            <a:p>
              <a:pPr eaLnBrk="1" hangingPunct="1"/>
              <a:r>
                <a:rPr lang="en-US" sz="1300" b="1">
                  <a:cs typeface="Arial" pitchFamily="4" charset="0"/>
                </a:rPr>
                <a:t>or Colchicine</a:t>
              </a:r>
            </a:p>
          </p:txBody>
        </p:sp>
        <p:sp>
          <p:nvSpPr>
            <p:cNvPr id="5" name="Oval 4"/>
            <p:cNvSpPr/>
            <p:nvPr/>
          </p:nvSpPr>
          <p:spPr>
            <a:xfrm>
              <a:off x="6885869" y="6181190"/>
              <a:ext cx="1309174" cy="515708"/>
            </a:xfrm>
            <a:prstGeom prst="ellipse">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endParaRPr lang="en-US" altLang="en-US" smtClean="0">
                <a:solidFill>
                  <a:srgbClr val="FFFFFF"/>
                </a:solidFill>
              </a:endParaRPr>
            </a:p>
          </p:txBody>
        </p:sp>
        <p:sp>
          <p:nvSpPr>
            <p:cNvPr id="73" name="Oval 72"/>
            <p:cNvSpPr/>
            <p:nvPr/>
          </p:nvSpPr>
          <p:spPr>
            <a:xfrm>
              <a:off x="4961780" y="6237542"/>
              <a:ext cx="1310826" cy="519123"/>
            </a:xfrm>
            <a:prstGeom prst="ellipse">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endParaRPr lang="en-US" altLang="en-US" smtClean="0">
                <a:solidFill>
                  <a:srgbClr val="FFFFFF"/>
                </a:solidFill>
              </a:endParaRPr>
            </a:p>
          </p:txBody>
        </p:sp>
        <p:sp>
          <p:nvSpPr>
            <p:cNvPr id="74" name="Oval 73"/>
            <p:cNvSpPr/>
            <p:nvPr/>
          </p:nvSpPr>
          <p:spPr>
            <a:xfrm>
              <a:off x="2607912" y="6256327"/>
              <a:ext cx="1309174" cy="519123"/>
            </a:xfrm>
            <a:prstGeom prst="ellipse">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endParaRPr lang="en-US" altLang="en-US" smtClean="0">
                <a:solidFill>
                  <a:srgbClr val="FFFFFF"/>
                </a:solidFill>
              </a:endParaRPr>
            </a:p>
          </p:txBody>
        </p:sp>
        <p:sp>
          <p:nvSpPr>
            <p:cNvPr id="75" name="Oval 74"/>
            <p:cNvSpPr/>
            <p:nvPr/>
          </p:nvSpPr>
          <p:spPr>
            <a:xfrm>
              <a:off x="4936985" y="4705787"/>
              <a:ext cx="1309174" cy="520830"/>
            </a:xfrm>
            <a:prstGeom prst="ellipse">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endParaRPr lang="en-US" altLang="en-US" smtClean="0">
                <a:solidFill>
                  <a:srgbClr val="FFFFFF"/>
                </a:solidFill>
              </a:endParaRPr>
            </a:p>
          </p:txBody>
        </p:sp>
      </p:grpSp>
      <p:sp>
        <p:nvSpPr>
          <p:cNvPr id="140291" name="Title 1"/>
          <p:cNvSpPr txBox="1">
            <a:spLocks/>
          </p:cNvSpPr>
          <p:nvPr/>
        </p:nvSpPr>
        <p:spPr bwMode="auto">
          <a:xfrm>
            <a:off x="76200" y="571500"/>
            <a:ext cx="8991600" cy="647700"/>
          </a:xfrm>
          <a:prstGeom prst="rect">
            <a:avLst/>
          </a:prstGeom>
          <a:noFill/>
          <a:ln w="9525">
            <a:noFill/>
            <a:miter lim="800000"/>
            <a:headEnd/>
            <a:tailEnd/>
          </a:ln>
        </p:spPr>
        <p:txBody>
          <a:bodyPr anchor="ctr">
            <a:prstTxWarp prst="textNoShape">
              <a:avLst/>
            </a:prstTxWarp>
          </a:bodyPr>
          <a:lstStyle/>
          <a:p>
            <a:pPr algn="ctr" eaLnBrk="1" hangingPunct="1"/>
            <a:r>
              <a:rPr lang="en-US" sz="2000">
                <a:latin typeface="Arial Black" pitchFamily="4" charset="0"/>
                <a:cs typeface="Arial" pitchFamily="4" charset="0"/>
              </a:rPr>
              <a:t>Prevention and Treatment of AF following Cardiac Surgery</a:t>
            </a:r>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1314" name="Title 1"/>
          <p:cNvSpPr>
            <a:spLocks noGrp="1"/>
          </p:cNvSpPr>
          <p:nvPr>
            <p:ph type="title"/>
          </p:nvPr>
        </p:nvSpPr>
        <p:spPr/>
        <p:txBody>
          <a:bodyPr/>
          <a:lstStyle/>
          <a:p>
            <a:pPr eaLnBrk="1" hangingPunct="1"/>
            <a:r>
              <a:rPr lang="en-US"/>
              <a:t>Risk factors of POAF</a:t>
            </a:r>
          </a:p>
        </p:txBody>
      </p:sp>
      <p:sp>
        <p:nvSpPr>
          <p:cNvPr id="141315" name="Content Placeholder 2"/>
          <p:cNvSpPr>
            <a:spLocks noGrp="1"/>
          </p:cNvSpPr>
          <p:nvPr>
            <p:ph idx="1"/>
          </p:nvPr>
        </p:nvSpPr>
        <p:spPr/>
        <p:txBody>
          <a:bodyPr/>
          <a:lstStyle/>
          <a:p>
            <a:pPr marL="0" indent="0" eaLnBrk="1" hangingPunct="1">
              <a:buFontTx/>
              <a:buNone/>
            </a:pPr>
            <a:r>
              <a:rPr lang="en-US" b="0"/>
              <a:t>Patient:</a:t>
            </a:r>
          </a:p>
          <a:p>
            <a:pPr marL="457200" lvl="1" indent="0" eaLnBrk="1" hangingPunct="1">
              <a:buFontTx/>
              <a:buNone/>
            </a:pPr>
            <a:r>
              <a:rPr lang="en-US" b="0"/>
              <a:t>Prior AF, Age, BBl withdrawl, Hx HTN</a:t>
            </a:r>
          </a:p>
          <a:p>
            <a:pPr marL="457200" lvl="1" indent="0" eaLnBrk="1" hangingPunct="1">
              <a:buFontTx/>
              <a:buNone/>
            </a:pPr>
            <a:r>
              <a:rPr lang="en-US" b="0"/>
              <a:t>Low risk: none of above (young)</a:t>
            </a:r>
          </a:p>
          <a:p>
            <a:pPr marL="457200" lvl="1" indent="0" eaLnBrk="1" hangingPunct="1">
              <a:buFontTx/>
              <a:buNone/>
            </a:pPr>
            <a:endParaRPr lang="en-US" b="0"/>
          </a:p>
          <a:p>
            <a:pPr marL="0" indent="0" eaLnBrk="1" hangingPunct="1">
              <a:buFontTx/>
              <a:buNone/>
            </a:pPr>
            <a:r>
              <a:rPr lang="en-US" b="0"/>
              <a:t>Surgical:</a:t>
            </a:r>
          </a:p>
          <a:p>
            <a:pPr marL="457200" lvl="1" indent="0" eaLnBrk="1" hangingPunct="1">
              <a:buFontTx/>
              <a:buNone/>
            </a:pPr>
            <a:r>
              <a:rPr lang="en-US" b="0"/>
              <a:t>Type of surgery, prolonged ventilation, IABP, duration of surgery and cross-clamp time</a:t>
            </a:r>
          </a:p>
        </p:txBody>
      </p:sp>
    </p:spTree>
  </p:cSld>
  <p:clrMapOvr>
    <a:masterClrMapping/>
  </p:clrMapOvr>
  <p:transition spd="slow"/>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525463" y="1300163"/>
          <a:ext cx="8093075" cy="4671060"/>
        </p:xfrm>
        <a:graphic>
          <a:graphicData uri="http://schemas.openxmlformats.org/drawingml/2006/table">
            <a:tbl>
              <a:tblPr/>
              <a:tblGrid>
                <a:gridCol w="1071562"/>
                <a:gridCol w="3327400"/>
                <a:gridCol w="1839913"/>
                <a:gridCol w="1854200"/>
              </a:tblGrid>
              <a:tr h="352425">
                <a:tc>
                  <a:txBody>
                    <a:bodyPr/>
                    <a:lstStyle/>
                    <a:p>
                      <a:pPr marL="0" marR="0" lvl="0" indent="0" algn="ctr" defTabSz="455613"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a:ln>
                            <a:noFill/>
                          </a:ln>
                          <a:solidFill>
                            <a:schemeClr val="bg1"/>
                          </a:solidFill>
                          <a:effectLst/>
                          <a:latin typeface="Arial Narrow" pitchFamily="4" charset="0"/>
                          <a:ea typeface="MS PGothic" pitchFamily="34" charset="-128"/>
                          <a:cs typeface="MS PGothic" pitchFamily="34" charset="-128"/>
                        </a:rPr>
                        <a:t>Therapy</a:t>
                      </a:r>
                    </a:p>
                  </a:txBody>
                  <a:tcPr marL="152412" marR="15241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C77B1"/>
                    </a:solidFill>
                  </a:tcPr>
                </a:tc>
                <a:tc>
                  <a:txBody>
                    <a:bodyPr/>
                    <a:lstStyle/>
                    <a:p>
                      <a:pPr marL="0" marR="0" lvl="0" indent="0" algn="ctr" defTabSz="455613"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a:ln>
                            <a:noFill/>
                          </a:ln>
                          <a:solidFill>
                            <a:schemeClr val="bg1"/>
                          </a:solidFill>
                          <a:effectLst/>
                          <a:latin typeface="Arial Narrow" pitchFamily="4" charset="0"/>
                          <a:ea typeface="MS PGothic" pitchFamily="34" charset="-128"/>
                          <a:cs typeface="MS PGothic" pitchFamily="34" charset="-128"/>
                        </a:rPr>
                        <a:t>Dosage*</a:t>
                      </a:r>
                    </a:p>
                  </a:txBody>
                  <a:tcPr marL="152412" marR="15241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C77B1"/>
                    </a:solidFill>
                  </a:tcPr>
                </a:tc>
                <a:tc>
                  <a:txBody>
                    <a:bodyPr/>
                    <a:lstStyle/>
                    <a:p>
                      <a:pPr marL="0" marR="0" lvl="0" indent="0" algn="ctr" defTabSz="455613"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a:ln>
                            <a:noFill/>
                          </a:ln>
                          <a:solidFill>
                            <a:schemeClr val="bg1"/>
                          </a:solidFill>
                          <a:effectLst/>
                          <a:latin typeface="Arial Narrow" pitchFamily="4" charset="0"/>
                          <a:ea typeface="MS PGothic" pitchFamily="34" charset="-128"/>
                          <a:cs typeface="MS PGothic" pitchFamily="34" charset="-128"/>
                        </a:rPr>
                        <a:t>Cautions</a:t>
                      </a:r>
                    </a:p>
                  </a:txBody>
                  <a:tcPr marL="152412" marR="15241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C77B1"/>
                    </a:solidFill>
                  </a:tcPr>
                </a:tc>
                <a:tc>
                  <a:txBody>
                    <a:bodyPr/>
                    <a:lstStyle/>
                    <a:p>
                      <a:pPr marL="0" marR="0" lvl="0" indent="0" algn="ctr" defTabSz="455613"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a:ln>
                            <a:noFill/>
                          </a:ln>
                          <a:solidFill>
                            <a:schemeClr val="bg1"/>
                          </a:solidFill>
                          <a:effectLst/>
                          <a:latin typeface="Arial Narrow" pitchFamily="4" charset="0"/>
                          <a:ea typeface="MS PGothic" pitchFamily="34" charset="-128"/>
                          <a:cs typeface="MS PGothic" pitchFamily="34" charset="-128"/>
                        </a:rPr>
                        <a:t>Adverse Effects</a:t>
                      </a:r>
                    </a:p>
                  </a:txBody>
                  <a:tcPr marL="152412" marR="15241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C77B1"/>
                    </a:solidFill>
                  </a:tcPr>
                </a:tc>
              </a:tr>
              <a:tr h="936625">
                <a:tc>
                  <a:txBody>
                    <a:bodyPr/>
                    <a:lstStyle/>
                    <a:p>
                      <a:pPr marL="0" marR="0" lvl="0" indent="0" algn="l" defTabSz="455613"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a:ln>
                            <a:noFill/>
                          </a:ln>
                          <a:solidFill>
                            <a:schemeClr val="tx1"/>
                          </a:solidFill>
                          <a:effectLst/>
                          <a:latin typeface="Arial Narrow" pitchFamily="4" charset="0"/>
                          <a:ea typeface="MS PGothic" pitchFamily="34" charset="-128"/>
                          <a:cs typeface="MS PGothic" pitchFamily="34" charset="-128"/>
                        </a:rPr>
                        <a:t>Pre-op</a:t>
                      </a:r>
                    </a:p>
                    <a:p>
                      <a:pPr marL="0" marR="0" lvl="0" indent="0" algn="l" defTabSz="455613"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a:ln>
                            <a:noFill/>
                          </a:ln>
                          <a:solidFill>
                            <a:schemeClr val="tx1"/>
                          </a:solidFill>
                          <a:effectLst/>
                          <a:latin typeface="Arial Narrow" pitchFamily="4" charset="0"/>
                          <a:ea typeface="MS PGothic" pitchFamily="34" charset="-128"/>
                          <a:cs typeface="MS PGothic" pitchFamily="34" charset="-128"/>
                        </a:rPr>
                        <a:t>beta blocker</a:t>
                      </a:r>
                    </a:p>
                  </a:txBody>
                  <a:tcPr marL="152412" marR="15241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DDBE9"/>
                    </a:solidFill>
                  </a:tcPr>
                </a:tc>
                <a:tc>
                  <a:txBody>
                    <a:bodyPr/>
                    <a:lstStyle/>
                    <a:p>
                      <a:pPr marL="0" marR="0" lvl="0" indent="0" algn="l" defTabSz="455613"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Arial Narrow" pitchFamily="4" charset="0"/>
                          <a:ea typeface="MS PGothic" pitchFamily="34" charset="-128"/>
                          <a:cs typeface="MS PGothic" pitchFamily="34" charset="-128"/>
                        </a:rPr>
                        <a:t>any in usual therapeutic dose (i.e. metoprolol 50 mg) </a:t>
                      </a:r>
                    </a:p>
                    <a:p>
                      <a:pPr marL="0" marR="0" lvl="0" indent="0" algn="l" defTabSz="455613"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Arial Narrow" pitchFamily="4" charset="0"/>
                          <a:ea typeface="MS PGothic" pitchFamily="34" charset="-128"/>
                          <a:cs typeface="MS PGothic" pitchFamily="34" charset="-128"/>
                        </a:rPr>
                        <a:t>PO q12h or q8h for at least 2 pre-op days, day of surgery, and at least 6 post-op days</a:t>
                      </a:r>
                    </a:p>
                  </a:txBody>
                  <a:tcPr marL="152412" marR="15241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5613"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Arial Narrow" pitchFamily="4" charset="0"/>
                          <a:ea typeface="MS PGothic" pitchFamily="34" charset="-128"/>
                          <a:cs typeface="MS PGothic" pitchFamily="34" charset="-128"/>
                        </a:rPr>
                        <a:t>reactive airways disease, </a:t>
                      </a:r>
                    </a:p>
                    <a:p>
                      <a:pPr marL="0" marR="0" lvl="0" indent="0" algn="l" defTabSz="455613"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Arial Narrow" pitchFamily="4" charset="0"/>
                          <a:ea typeface="MS PGothic" pitchFamily="34" charset="-128"/>
                          <a:cs typeface="MS PGothic" pitchFamily="34" charset="-128"/>
                        </a:rPr>
                        <a:t>decompensated CHF</a:t>
                      </a:r>
                    </a:p>
                  </a:txBody>
                  <a:tcPr marL="152412" marR="15241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DDBE9"/>
                    </a:solidFill>
                  </a:tcPr>
                </a:tc>
                <a:tc>
                  <a:txBody>
                    <a:bodyPr/>
                    <a:lstStyle/>
                    <a:p>
                      <a:pPr marL="0" marR="0" lvl="0" indent="0" algn="l" defTabSz="455613"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Arial Narrow" pitchFamily="4" charset="0"/>
                          <a:ea typeface="MS PGothic" pitchFamily="34" charset="-128"/>
                          <a:cs typeface="MS PGothic" pitchFamily="34" charset="-128"/>
                        </a:rPr>
                        <a:t>sinus bradycardia</a:t>
                      </a:r>
                    </a:p>
                    <a:p>
                      <a:pPr marL="0" marR="0" lvl="0" indent="0" algn="l" defTabSz="455613"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Arial Narrow" pitchFamily="4" charset="0"/>
                          <a:ea typeface="MS PGothic" pitchFamily="34" charset="-128"/>
                          <a:cs typeface="MS PGothic" pitchFamily="34" charset="-128"/>
                        </a:rPr>
                        <a:t>AV block</a:t>
                      </a:r>
                    </a:p>
                    <a:p>
                      <a:pPr marL="0" marR="0" lvl="0" indent="0" algn="l" defTabSz="455613"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Arial Narrow" pitchFamily="4" charset="0"/>
                          <a:ea typeface="MS PGothic" pitchFamily="34" charset="-128"/>
                          <a:cs typeface="MS PGothic" pitchFamily="34" charset="-128"/>
                        </a:rPr>
                        <a:t>hypotension</a:t>
                      </a:r>
                    </a:p>
                    <a:p>
                      <a:pPr marL="0" marR="0" lvl="0" indent="0" algn="l" defTabSz="455613"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Arial Narrow" pitchFamily="4" charset="0"/>
                          <a:ea typeface="MS PGothic" pitchFamily="34" charset="-128"/>
                          <a:cs typeface="MS PGothic" pitchFamily="34" charset="-128"/>
                        </a:rPr>
                        <a:t>bronchospasm</a:t>
                      </a:r>
                    </a:p>
                  </a:txBody>
                  <a:tcPr marL="152412" marR="15241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55725">
                <a:tc>
                  <a:txBody>
                    <a:bodyPr/>
                    <a:lstStyle/>
                    <a:p>
                      <a:pPr marL="0" marR="0" lvl="0" indent="0" algn="l" defTabSz="455613"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a:ln>
                            <a:noFill/>
                          </a:ln>
                          <a:solidFill>
                            <a:schemeClr val="tx1"/>
                          </a:solidFill>
                          <a:effectLst/>
                          <a:latin typeface="Arial Narrow" pitchFamily="4" charset="0"/>
                          <a:ea typeface="MS PGothic" pitchFamily="34" charset="-128"/>
                          <a:cs typeface="MS PGothic" pitchFamily="34" charset="-128"/>
                        </a:rPr>
                        <a:t>Pre-op </a:t>
                      </a:r>
                    </a:p>
                    <a:p>
                      <a:pPr marL="0" marR="0" lvl="0" indent="0" algn="l" defTabSz="455613"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a:ln>
                            <a:noFill/>
                          </a:ln>
                          <a:solidFill>
                            <a:schemeClr val="tx1"/>
                          </a:solidFill>
                          <a:effectLst/>
                          <a:latin typeface="Arial Narrow" pitchFamily="4" charset="0"/>
                          <a:ea typeface="MS PGothic" pitchFamily="34" charset="-128"/>
                          <a:cs typeface="MS PGothic" pitchFamily="34" charset="-128"/>
                        </a:rPr>
                        <a:t>amiodarone</a:t>
                      </a:r>
                    </a:p>
                  </a:txBody>
                  <a:tcPr marL="152412" marR="15241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DDBE9"/>
                    </a:solidFill>
                  </a:tcPr>
                </a:tc>
                <a:tc>
                  <a:txBody>
                    <a:bodyPr/>
                    <a:lstStyle/>
                    <a:p>
                      <a:pPr marL="0" marR="0" lvl="0" indent="0" algn="l" defTabSz="455613"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Arial Narrow" pitchFamily="4" charset="0"/>
                          <a:ea typeface="MS PGothic" pitchFamily="34" charset="-128"/>
                          <a:cs typeface="MS PGothic" pitchFamily="34" charset="-128"/>
                        </a:rPr>
                        <a:t>10 mg/kg/day (rounded to nearest 100 mg) divided into two daily PO dosages for 6 pre-op days, day of surgery, and 6 post-op days</a:t>
                      </a:r>
                    </a:p>
                  </a:txBody>
                  <a:tcPr marL="152412" marR="15241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5613"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Arial Narrow" pitchFamily="4" charset="0"/>
                          <a:ea typeface="MS PGothic" pitchFamily="34" charset="-128"/>
                          <a:cs typeface="MS PGothic" pitchFamily="34" charset="-128"/>
                        </a:rPr>
                        <a:t>30%-50% reduction in the dosages of other drugs with antiarrhythmic or sinus/AV nodal effects and warfarin </a:t>
                      </a:r>
                    </a:p>
                    <a:p>
                      <a:pPr marL="0" marR="0" lvl="0" indent="0" algn="l" defTabSz="455613"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Arial Narrow" pitchFamily="4" charset="0"/>
                          <a:ea typeface="MS PGothic" pitchFamily="34" charset="-128"/>
                          <a:cs typeface="MS PGothic" pitchFamily="34" charset="-128"/>
                        </a:rPr>
                        <a:t>will be required</a:t>
                      </a:r>
                    </a:p>
                  </a:txBody>
                  <a:tcPr marL="152412" marR="15241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DDBE9"/>
                    </a:solidFill>
                  </a:tcPr>
                </a:tc>
                <a:tc>
                  <a:txBody>
                    <a:bodyPr/>
                    <a:lstStyle/>
                    <a:p>
                      <a:pPr marL="0" marR="0" lvl="0" indent="0" algn="l" defTabSz="455613"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Arial Narrow" pitchFamily="4" charset="0"/>
                          <a:ea typeface="MS PGothic" pitchFamily="34" charset="-128"/>
                          <a:cs typeface="MS PGothic" pitchFamily="34" charset="-128"/>
                        </a:rPr>
                        <a:t>sinus bradycardia</a:t>
                      </a:r>
                    </a:p>
                    <a:p>
                      <a:pPr marL="0" marR="0" lvl="0" indent="0" algn="l" defTabSz="455613"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Arial Narrow" pitchFamily="4" charset="0"/>
                          <a:ea typeface="MS PGothic" pitchFamily="34" charset="-128"/>
                          <a:cs typeface="MS PGothic" pitchFamily="34" charset="-128"/>
                        </a:rPr>
                        <a:t>AV block</a:t>
                      </a:r>
                    </a:p>
                    <a:p>
                      <a:pPr marL="0" marR="0" lvl="0" indent="0" algn="l" defTabSz="455613"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Arial Narrow" pitchFamily="4" charset="0"/>
                          <a:ea typeface="MS PGothic" pitchFamily="34" charset="-128"/>
                          <a:cs typeface="MS PGothic" pitchFamily="34" charset="-128"/>
                        </a:rPr>
                        <a:t>hypotension</a:t>
                      </a:r>
                    </a:p>
                    <a:p>
                      <a:pPr marL="0" marR="0" lvl="0" indent="0" algn="l" defTabSz="455613"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Arial Narrow" pitchFamily="4" charset="0"/>
                          <a:ea typeface="MS PGothic" pitchFamily="34" charset="-128"/>
                          <a:cs typeface="MS PGothic" pitchFamily="34" charset="-128"/>
                        </a:rPr>
                        <a:t>torsade de pointes VT (rare)</a:t>
                      </a:r>
                    </a:p>
                    <a:p>
                      <a:pPr marL="0" marR="0" lvl="0" indent="0" algn="l" defTabSz="455613"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Arial Narrow" pitchFamily="4" charset="0"/>
                          <a:ea typeface="MS PGothic" pitchFamily="34" charset="-128"/>
                          <a:cs typeface="MS PGothic" pitchFamily="34" charset="-128"/>
                        </a:rPr>
                        <a:t>pulmonary toxicity (rare)</a:t>
                      </a:r>
                    </a:p>
                  </a:txBody>
                  <a:tcPr marL="152412" marR="15241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55725">
                <a:tc>
                  <a:txBody>
                    <a:bodyPr/>
                    <a:lstStyle/>
                    <a:p>
                      <a:pPr marL="0" marR="0" lvl="0" indent="0" algn="l" defTabSz="455613"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a:ln>
                            <a:noFill/>
                          </a:ln>
                          <a:solidFill>
                            <a:schemeClr val="tx1"/>
                          </a:solidFill>
                          <a:effectLst/>
                          <a:latin typeface="Arial Narrow" pitchFamily="4" charset="0"/>
                          <a:ea typeface="MS PGothic" pitchFamily="34" charset="-128"/>
                          <a:cs typeface="MS PGothic" pitchFamily="34" charset="-128"/>
                        </a:rPr>
                        <a:t>Post-op</a:t>
                      </a:r>
                    </a:p>
                    <a:p>
                      <a:pPr marL="0" marR="0" lvl="0" indent="0" algn="l" defTabSz="455613"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a:ln>
                            <a:noFill/>
                          </a:ln>
                          <a:solidFill>
                            <a:schemeClr val="tx1"/>
                          </a:solidFill>
                          <a:effectLst/>
                          <a:latin typeface="Arial Narrow" pitchFamily="4" charset="0"/>
                          <a:ea typeface="MS PGothic" pitchFamily="34" charset="-128"/>
                          <a:cs typeface="MS PGothic" pitchFamily="34" charset="-128"/>
                        </a:rPr>
                        <a:t>amiodarone</a:t>
                      </a:r>
                    </a:p>
                  </a:txBody>
                  <a:tcPr marL="152412" marR="15241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DDBE9"/>
                    </a:solidFill>
                  </a:tcPr>
                </a:tc>
                <a:tc>
                  <a:txBody>
                    <a:bodyPr/>
                    <a:lstStyle/>
                    <a:p>
                      <a:pPr marL="0" marR="0" lvl="0" indent="0" algn="l" defTabSz="455613"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Arial Narrow" pitchFamily="4" charset="0"/>
                          <a:ea typeface="MS PGothic" pitchFamily="34" charset="-128"/>
                          <a:cs typeface="MS PGothic" pitchFamily="34" charset="-128"/>
                        </a:rPr>
                        <a:t>900 – 1200 mg IV over 24 hrs beginning within 6 hours of surgery, then 400 mg PO tid each of the next 4 days</a:t>
                      </a:r>
                    </a:p>
                  </a:txBody>
                  <a:tcPr marL="152412" marR="15241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5613"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Arial Narrow" pitchFamily="4" charset="0"/>
                          <a:ea typeface="MS PGothic" pitchFamily="34" charset="-128"/>
                          <a:cs typeface="MS PGothic" pitchFamily="34" charset="-128"/>
                        </a:rPr>
                        <a:t>30%-50% reduction in the dosages of other drugs with antiarrhythmic or sinus/AV nodal effects and warfarin will be required</a:t>
                      </a:r>
                    </a:p>
                  </a:txBody>
                  <a:tcPr marL="152412" marR="15241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DDBE9"/>
                    </a:solidFill>
                  </a:tcPr>
                </a:tc>
                <a:tc>
                  <a:txBody>
                    <a:bodyPr/>
                    <a:lstStyle/>
                    <a:p>
                      <a:pPr marL="0" marR="0" lvl="0" indent="0" algn="l" defTabSz="455613"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Arial Narrow" pitchFamily="4" charset="0"/>
                          <a:ea typeface="MS PGothic" pitchFamily="34" charset="-128"/>
                          <a:cs typeface="MS PGothic" pitchFamily="34" charset="-128"/>
                        </a:rPr>
                        <a:t>sinus bradycardia</a:t>
                      </a:r>
                    </a:p>
                    <a:p>
                      <a:pPr marL="0" marR="0" lvl="0" indent="0" algn="l" defTabSz="455613"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Arial Narrow" pitchFamily="4" charset="0"/>
                          <a:ea typeface="MS PGothic" pitchFamily="34" charset="-128"/>
                          <a:cs typeface="MS PGothic" pitchFamily="34" charset="-128"/>
                        </a:rPr>
                        <a:t>AV block</a:t>
                      </a:r>
                    </a:p>
                    <a:p>
                      <a:pPr marL="0" marR="0" lvl="0" indent="0" algn="l" defTabSz="455613"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Arial Narrow" pitchFamily="4" charset="0"/>
                          <a:ea typeface="MS PGothic" pitchFamily="34" charset="-128"/>
                          <a:cs typeface="MS PGothic" pitchFamily="34" charset="-128"/>
                        </a:rPr>
                        <a:t>hypotension</a:t>
                      </a:r>
                    </a:p>
                    <a:p>
                      <a:pPr marL="0" marR="0" lvl="0" indent="0" algn="l" defTabSz="455613"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Arial Narrow" pitchFamily="4" charset="0"/>
                          <a:ea typeface="MS PGothic" pitchFamily="34" charset="-128"/>
                          <a:cs typeface="MS PGothic" pitchFamily="34" charset="-128"/>
                        </a:rPr>
                        <a:t>torsade de pointes VT (rare)</a:t>
                      </a:r>
                    </a:p>
                    <a:p>
                      <a:pPr marL="0" marR="0" lvl="0" indent="0" algn="l" defTabSz="455613"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Arial Narrow" pitchFamily="4" charset="0"/>
                          <a:ea typeface="MS PGothic" pitchFamily="34" charset="-128"/>
                          <a:cs typeface="MS PGothic" pitchFamily="34" charset="-128"/>
                        </a:rPr>
                        <a:t>pulmonary toxicity (rare)</a:t>
                      </a:r>
                    </a:p>
                  </a:txBody>
                  <a:tcPr marL="152412" marR="15241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69925">
                <a:tc>
                  <a:txBody>
                    <a:bodyPr/>
                    <a:lstStyle/>
                    <a:p>
                      <a:pPr marL="0" marR="0" lvl="0" indent="0" algn="l" defTabSz="455613"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a:ln>
                            <a:noFill/>
                          </a:ln>
                          <a:solidFill>
                            <a:schemeClr val="tx1"/>
                          </a:solidFill>
                          <a:effectLst/>
                          <a:latin typeface="Arial Narrow" pitchFamily="4" charset="0"/>
                          <a:ea typeface="MS PGothic" pitchFamily="34" charset="-128"/>
                          <a:cs typeface="MS PGothic" pitchFamily="34" charset="-128"/>
                        </a:rPr>
                        <a:t>Magnesium </a:t>
                      </a:r>
                    </a:p>
                    <a:p>
                      <a:pPr marL="0" marR="0" lvl="0" indent="0" algn="l" defTabSz="455613"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a:ln>
                            <a:noFill/>
                          </a:ln>
                          <a:solidFill>
                            <a:schemeClr val="tx1"/>
                          </a:solidFill>
                          <a:effectLst/>
                          <a:latin typeface="Arial Narrow" pitchFamily="4" charset="0"/>
                          <a:ea typeface="MS PGothic" pitchFamily="34" charset="-128"/>
                          <a:cs typeface="MS PGothic" pitchFamily="34" charset="-128"/>
                        </a:rPr>
                        <a:t>sulfate</a:t>
                      </a:r>
                    </a:p>
                  </a:txBody>
                  <a:tcPr marL="152412" marR="15241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DDBE9"/>
                    </a:solidFill>
                  </a:tcPr>
                </a:tc>
                <a:tc>
                  <a:txBody>
                    <a:bodyPr/>
                    <a:lstStyle/>
                    <a:p>
                      <a:pPr marL="0" marR="0" lvl="0" indent="0" algn="l" defTabSz="455613"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Arial Narrow" pitchFamily="4" charset="0"/>
                          <a:ea typeface="MS PGothic" pitchFamily="34" charset="-128"/>
                          <a:cs typeface="MS PGothic" pitchFamily="34" charset="-128"/>
                        </a:rPr>
                        <a:t>1.5 gm IV over 4 hrs first pre-op day, immediately post-op, and next 4 post-op days. Other trials have omitted the pre-op dosage</a:t>
                      </a:r>
                    </a:p>
                  </a:txBody>
                  <a:tcPr marL="152412" marR="15241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5613"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Arial Narrow" pitchFamily="4" charset="0"/>
                          <a:ea typeface="MS PGothic" pitchFamily="34" charset="-128"/>
                          <a:cs typeface="MS PGothic" pitchFamily="34" charset="-128"/>
                        </a:rPr>
                        <a:t>renal failure </a:t>
                      </a:r>
                    </a:p>
                  </a:txBody>
                  <a:tcPr marL="152412" marR="15241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DDBE9"/>
                    </a:solidFill>
                  </a:tcPr>
                </a:tc>
                <a:tc>
                  <a:txBody>
                    <a:bodyPr/>
                    <a:lstStyle/>
                    <a:p>
                      <a:pPr marL="0" marR="0" lvl="0" indent="0" algn="l" defTabSz="455613"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Arial Narrow" pitchFamily="4" charset="0"/>
                          <a:ea typeface="MS PGothic" pitchFamily="34" charset="-128"/>
                          <a:cs typeface="MS PGothic" pitchFamily="34" charset="-128"/>
                        </a:rPr>
                        <a:t>hypotension (rare)</a:t>
                      </a:r>
                    </a:p>
                    <a:p>
                      <a:pPr marL="0" marR="0" lvl="0" indent="0" algn="l" defTabSz="455613"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Arial Narrow" pitchFamily="4" charset="0"/>
                          <a:ea typeface="MS PGothic" pitchFamily="34" charset="-128"/>
                          <a:cs typeface="MS PGothic" pitchFamily="34" charset="-128"/>
                        </a:rPr>
                        <a:t>sedation (very rare)</a:t>
                      </a:r>
                    </a:p>
                    <a:p>
                      <a:pPr marL="0" marR="0" lvl="0" indent="0" algn="l" defTabSz="455613"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Arial Narrow" pitchFamily="4" charset="0"/>
                          <a:ea typeface="MS PGothic" pitchFamily="34" charset="-128"/>
                          <a:cs typeface="MS PGothic" pitchFamily="34" charset="-128"/>
                        </a:rPr>
                        <a:t>respiratory depression</a:t>
                      </a:r>
                    </a:p>
                    <a:p>
                      <a:pPr marL="0" marR="0" lvl="0" indent="0" algn="l" defTabSz="455613"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Arial Narrow" pitchFamily="4" charset="0"/>
                          <a:ea typeface="MS PGothic" pitchFamily="34" charset="-128"/>
                          <a:cs typeface="MS PGothic" pitchFamily="34" charset="-128"/>
                        </a:rPr>
                        <a:t>(very rare)</a:t>
                      </a:r>
                    </a:p>
                  </a:txBody>
                  <a:tcPr marL="152412" marR="15241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42370" name="Rectangle 3"/>
          <p:cNvSpPr>
            <a:spLocks noChangeArrowheads="1"/>
          </p:cNvSpPr>
          <p:nvPr/>
        </p:nvSpPr>
        <p:spPr bwMode="auto">
          <a:xfrm>
            <a:off x="533400" y="5940425"/>
            <a:ext cx="8174038" cy="557213"/>
          </a:xfrm>
          <a:prstGeom prst="rect">
            <a:avLst/>
          </a:prstGeom>
          <a:noFill/>
          <a:ln w="9525">
            <a:noFill/>
            <a:miter lim="800000"/>
            <a:headEnd/>
            <a:tailEnd/>
          </a:ln>
        </p:spPr>
        <p:txBody>
          <a:bodyPr wrap="none" lIns="0" tIns="80007" rIns="0" bIns="80007">
            <a:prstTxWarp prst="textNoShape">
              <a:avLst/>
            </a:prstTxWarp>
          </a:bodyPr>
          <a:lstStyle/>
          <a:p>
            <a:pPr defTabSz="455613" eaLnBrk="1" hangingPunct="1"/>
            <a:r>
              <a:rPr lang="en-CA" sz="1100" i="1">
                <a:solidFill>
                  <a:srgbClr val="000000"/>
                </a:solidFill>
                <a:latin typeface="Arial Narrow" pitchFamily="4" charset="0"/>
                <a:cs typeface="Arial" pitchFamily="4" charset="0"/>
              </a:rPr>
              <a:t>* Dosages used in the randomized studies vary widely and the optimal dosages for this indication have not been established.  </a:t>
            </a:r>
          </a:p>
          <a:p>
            <a:pPr defTabSz="455613" eaLnBrk="1" hangingPunct="1"/>
            <a:r>
              <a:rPr lang="en-CA" sz="1100" i="1">
                <a:solidFill>
                  <a:srgbClr val="000000"/>
                </a:solidFill>
                <a:latin typeface="Arial Narrow" pitchFamily="4" charset="0"/>
                <a:cs typeface="Arial" pitchFamily="4" charset="0"/>
              </a:rPr>
              <a:t>The dosages provided are those used in the largest positive trial of that therapy and are referenced to that study.</a:t>
            </a:r>
            <a:endParaRPr lang="en-US" sz="1100" i="1">
              <a:solidFill>
                <a:srgbClr val="000000"/>
              </a:solidFill>
              <a:latin typeface="Arial Narrow" pitchFamily="4" charset="0"/>
              <a:cs typeface="Arial" pitchFamily="4" charset="0"/>
            </a:endParaRPr>
          </a:p>
        </p:txBody>
      </p:sp>
      <p:sp>
        <p:nvSpPr>
          <p:cNvPr id="142371" name="Title 1"/>
          <p:cNvSpPr txBox="1">
            <a:spLocks/>
          </p:cNvSpPr>
          <p:nvPr/>
        </p:nvSpPr>
        <p:spPr bwMode="auto">
          <a:xfrm>
            <a:off x="76200" y="685800"/>
            <a:ext cx="8991600" cy="647700"/>
          </a:xfrm>
          <a:prstGeom prst="rect">
            <a:avLst/>
          </a:prstGeom>
          <a:noFill/>
          <a:ln w="9525">
            <a:noFill/>
            <a:miter lim="800000"/>
            <a:headEnd/>
            <a:tailEnd/>
          </a:ln>
        </p:spPr>
        <p:txBody>
          <a:bodyPr anchor="ctr">
            <a:prstTxWarp prst="textNoShape">
              <a:avLst/>
            </a:prstTxWarp>
          </a:bodyPr>
          <a:lstStyle/>
          <a:p>
            <a:pPr algn="ctr" eaLnBrk="1" hangingPunct="1"/>
            <a:r>
              <a:rPr lang="en-US">
                <a:latin typeface="Arial Black" pitchFamily="4" charset="0"/>
                <a:cs typeface="Arial" pitchFamily="4" charset="0"/>
              </a:rPr>
              <a:t>Prophylactic Therapies for the Prevention of Post-Operative Atrial Tachyarrhythmias </a:t>
            </a:r>
          </a:p>
        </p:txBody>
      </p:sp>
    </p:spTree>
  </p:cSld>
  <p:clrMapOvr>
    <a:masterClrMapping/>
  </p:clrMapOvr>
  <p:transition spd="slow"/>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62" name="TextBox 1"/>
          <p:cNvSpPr txBox="1">
            <a:spLocks noChangeArrowheads="1"/>
          </p:cNvSpPr>
          <p:nvPr/>
        </p:nvSpPr>
        <p:spPr bwMode="auto">
          <a:xfrm>
            <a:off x="609600" y="1676400"/>
            <a:ext cx="7924800" cy="3632200"/>
          </a:xfrm>
          <a:prstGeom prst="rect">
            <a:avLst/>
          </a:prstGeom>
          <a:noFill/>
          <a:ln w="9525">
            <a:noFill/>
            <a:miter lim="800000"/>
            <a:headEnd/>
            <a:tailEnd/>
          </a:ln>
        </p:spPr>
        <p:txBody>
          <a:bodyPr>
            <a:prstTxWarp prst="textNoShape">
              <a:avLst/>
            </a:prstTxWarp>
            <a:spAutoFit/>
          </a:bodyPr>
          <a:lstStyle/>
          <a:p>
            <a:pPr eaLnBrk="1" hangingPunct="1"/>
            <a:r>
              <a:rPr lang="en-US">
                <a:cs typeface="Arial" pitchFamily="4" charset="0"/>
              </a:rPr>
              <a:t>We suggest that consideration be given to anticoagulation therapy if postoperative </a:t>
            </a:r>
            <a:r>
              <a:rPr lang="en-US">
                <a:solidFill>
                  <a:srgbClr val="FF0000"/>
                </a:solidFill>
                <a:cs typeface="Arial" pitchFamily="4" charset="0"/>
              </a:rPr>
              <a:t>continuous AF persists for &gt;72 hours</a:t>
            </a:r>
            <a:r>
              <a:rPr lang="en-US">
                <a:cs typeface="Arial" pitchFamily="4" charset="0"/>
              </a:rPr>
              <a:t>. This consideration will include individualized assessment of the risks of a thromboembolic event and the risk of postoperative bleeding 			</a:t>
            </a:r>
          </a:p>
          <a:p>
            <a:pPr eaLnBrk="1" hangingPunct="1"/>
            <a:r>
              <a:rPr lang="en-US" sz="1600" b="1">
                <a:cs typeface="Arial" pitchFamily="4" charset="0"/>
              </a:rPr>
              <a:t>(Conditional Recommendation, Low-Quality Evidence).</a:t>
            </a:r>
          </a:p>
          <a:p>
            <a:pPr eaLnBrk="1" hangingPunct="1"/>
            <a:r>
              <a:rPr lang="en-US" sz="1600" b="1">
                <a:cs typeface="Arial" pitchFamily="4" charset="0"/>
              </a:rPr>
              <a:t> </a:t>
            </a:r>
          </a:p>
          <a:p>
            <a:pPr eaLnBrk="1" hangingPunct="1"/>
            <a:r>
              <a:rPr lang="en-US" b="1">
                <a:cs typeface="Arial" pitchFamily="4" charset="0"/>
              </a:rPr>
              <a:t>Values and preferences </a:t>
            </a:r>
            <a:r>
              <a:rPr lang="en-US">
                <a:cs typeface="Arial" pitchFamily="4" charset="0"/>
              </a:rPr>
              <a:t>This recommendation places a higher value on </a:t>
            </a:r>
          </a:p>
          <a:p>
            <a:pPr eaLnBrk="1" hangingPunct="1"/>
            <a:r>
              <a:rPr lang="en-US">
                <a:cs typeface="Arial" pitchFamily="4" charset="0"/>
              </a:rPr>
              <a:t>minimizing the risk of thromboembolic events and a lower value on the </a:t>
            </a:r>
          </a:p>
          <a:p>
            <a:pPr eaLnBrk="1" hangingPunct="1"/>
            <a:r>
              <a:rPr lang="en-US">
                <a:cs typeface="Arial" pitchFamily="4" charset="0"/>
              </a:rPr>
              <a:t>potential for postoperative bleeding. Because the risk of postoperative </a:t>
            </a:r>
          </a:p>
          <a:p>
            <a:pPr eaLnBrk="1" hangingPunct="1"/>
            <a:r>
              <a:rPr lang="en-US">
                <a:cs typeface="Arial" pitchFamily="4" charset="0"/>
              </a:rPr>
              <a:t>bleeding decreases with time, the benefit-to-risk ratio favours a longer </a:t>
            </a:r>
          </a:p>
          <a:p>
            <a:pPr eaLnBrk="1" hangingPunct="1"/>
            <a:r>
              <a:rPr lang="en-US">
                <a:cs typeface="Arial" pitchFamily="4" charset="0"/>
              </a:rPr>
              <a:t>period without anticoagulation in the postoperative setting than that </a:t>
            </a:r>
          </a:p>
          <a:p>
            <a:pPr eaLnBrk="1" hangingPunct="1"/>
            <a:r>
              <a:rPr lang="en-US">
                <a:cs typeface="Arial" pitchFamily="4" charset="0"/>
              </a:rPr>
              <a:t>suggested in other settings.</a:t>
            </a:r>
          </a:p>
          <a:p>
            <a:pPr eaLnBrk="1" hangingPunct="1"/>
            <a:endParaRPr lang="en-US">
              <a:cs typeface="Arial" pitchFamily="4" charset="0"/>
            </a:endParaRPr>
          </a:p>
        </p:txBody>
      </p:sp>
      <p:sp>
        <p:nvSpPr>
          <p:cNvPr id="3" name="Title 1"/>
          <p:cNvSpPr txBox="1">
            <a:spLocks/>
          </p:cNvSpPr>
          <p:nvPr/>
        </p:nvSpPr>
        <p:spPr>
          <a:xfrm>
            <a:off x="179388" y="836613"/>
            <a:ext cx="8785225" cy="647700"/>
          </a:xfrm>
          <a:prstGeom prst="rect">
            <a:avLst/>
          </a:prstGeom>
        </p:spPr>
        <p:txBody>
          <a:bodyPr/>
          <a:lstStyle>
            <a:lvl1pPr algn="ctr" rtl="0" eaLnBrk="0" fontAlgn="base" hangingPunct="0">
              <a:spcBef>
                <a:spcPct val="0"/>
              </a:spcBef>
              <a:spcAft>
                <a:spcPct val="0"/>
              </a:spcAft>
              <a:defRPr sz="3200">
                <a:solidFill>
                  <a:schemeClr val="tx1"/>
                </a:solidFill>
                <a:latin typeface="+mj-lt"/>
                <a:ea typeface="+mj-ea"/>
                <a:cs typeface="+mj-cs"/>
              </a:defRPr>
            </a:lvl1pPr>
            <a:lvl2pPr algn="ctr" rtl="0" eaLnBrk="0" fontAlgn="base" hangingPunct="0">
              <a:spcBef>
                <a:spcPct val="0"/>
              </a:spcBef>
              <a:spcAft>
                <a:spcPct val="0"/>
              </a:spcAft>
              <a:defRPr sz="3200">
                <a:solidFill>
                  <a:schemeClr val="tx1"/>
                </a:solidFill>
                <a:latin typeface="Arial Black" pitchFamily="34" charset="0"/>
                <a:ea typeface="ＭＳ Ｐゴシック" pitchFamily="34" charset="-128"/>
                <a:cs typeface="Arial" charset="0"/>
              </a:defRPr>
            </a:lvl2pPr>
            <a:lvl3pPr algn="ctr" rtl="0" eaLnBrk="0" fontAlgn="base" hangingPunct="0">
              <a:spcBef>
                <a:spcPct val="0"/>
              </a:spcBef>
              <a:spcAft>
                <a:spcPct val="0"/>
              </a:spcAft>
              <a:defRPr sz="3200">
                <a:solidFill>
                  <a:schemeClr val="tx1"/>
                </a:solidFill>
                <a:latin typeface="Arial Black" pitchFamily="34" charset="0"/>
                <a:ea typeface="ＭＳ Ｐゴシック" pitchFamily="34" charset="-128"/>
                <a:cs typeface="Arial" charset="0"/>
              </a:defRPr>
            </a:lvl3pPr>
            <a:lvl4pPr algn="ctr" rtl="0" eaLnBrk="0" fontAlgn="base" hangingPunct="0">
              <a:spcBef>
                <a:spcPct val="0"/>
              </a:spcBef>
              <a:spcAft>
                <a:spcPct val="0"/>
              </a:spcAft>
              <a:defRPr sz="3200">
                <a:solidFill>
                  <a:schemeClr val="tx1"/>
                </a:solidFill>
                <a:latin typeface="Arial Black" pitchFamily="34" charset="0"/>
                <a:ea typeface="ＭＳ Ｐゴシック" pitchFamily="34" charset="-128"/>
                <a:cs typeface="Arial" charset="0"/>
              </a:defRPr>
            </a:lvl4pPr>
            <a:lvl5pPr algn="ctr" rtl="0" eaLnBrk="0" fontAlgn="base" hangingPunct="0">
              <a:spcBef>
                <a:spcPct val="0"/>
              </a:spcBef>
              <a:spcAft>
                <a:spcPct val="0"/>
              </a:spcAft>
              <a:defRPr sz="3200">
                <a:solidFill>
                  <a:schemeClr val="tx1"/>
                </a:solidFill>
                <a:latin typeface="Arial Black" pitchFamily="34" charset="0"/>
                <a:ea typeface="ＭＳ Ｐゴシック" pitchFamily="34" charset="-128"/>
                <a:cs typeface="Arial" charset="0"/>
              </a:defRPr>
            </a:lvl5pPr>
            <a:lvl6pPr marL="457200" algn="l" rtl="0" fontAlgn="base">
              <a:spcBef>
                <a:spcPct val="0"/>
              </a:spcBef>
              <a:spcAft>
                <a:spcPct val="0"/>
              </a:spcAft>
              <a:defRPr sz="3200">
                <a:solidFill>
                  <a:srgbClr val="CC9915"/>
                </a:solidFill>
                <a:latin typeface="Arial Black" pitchFamily="34" charset="0"/>
                <a:ea typeface="ＭＳ Ｐゴシック" pitchFamily="34" charset="-128"/>
                <a:cs typeface="Arial" charset="0"/>
              </a:defRPr>
            </a:lvl6pPr>
            <a:lvl7pPr marL="914400" algn="l" rtl="0" fontAlgn="base">
              <a:spcBef>
                <a:spcPct val="0"/>
              </a:spcBef>
              <a:spcAft>
                <a:spcPct val="0"/>
              </a:spcAft>
              <a:defRPr sz="3200">
                <a:solidFill>
                  <a:srgbClr val="CC9915"/>
                </a:solidFill>
                <a:latin typeface="Arial Black" pitchFamily="34" charset="0"/>
                <a:ea typeface="ＭＳ Ｐゴシック" pitchFamily="34" charset="-128"/>
                <a:cs typeface="Arial" charset="0"/>
              </a:defRPr>
            </a:lvl7pPr>
            <a:lvl8pPr marL="1371600" algn="l" rtl="0" fontAlgn="base">
              <a:spcBef>
                <a:spcPct val="0"/>
              </a:spcBef>
              <a:spcAft>
                <a:spcPct val="0"/>
              </a:spcAft>
              <a:defRPr sz="3200">
                <a:solidFill>
                  <a:srgbClr val="CC9915"/>
                </a:solidFill>
                <a:latin typeface="Arial Black" pitchFamily="34" charset="0"/>
                <a:ea typeface="ＭＳ Ｐゴシック" pitchFamily="34" charset="-128"/>
                <a:cs typeface="Arial" charset="0"/>
              </a:defRPr>
            </a:lvl8pPr>
            <a:lvl9pPr marL="1828800" algn="l" rtl="0" fontAlgn="base">
              <a:spcBef>
                <a:spcPct val="0"/>
              </a:spcBef>
              <a:spcAft>
                <a:spcPct val="0"/>
              </a:spcAft>
              <a:defRPr sz="3200">
                <a:solidFill>
                  <a:srgbClr val="CC9915"/>
                </a:solidFill>
                <a:latin typeface="Arial Black" pitchFamily="34" charset="0"/>
                <a:ea typeface="ＭＳ Ｐゴシック" pitchFamily="34" charset="-128"/>
                <a:cs typeface="Arial" charset="0"/>
              </a:defRPr>
            </a:lvl9pPr>
          </a:lstStyle>
          <a:p>
            <a:pPr eaLnBrk="1" hangingPunct="1">
              <a:defRPr/>
            </a:pPr>
            <a:r>
              <a:rPr lang="en-US" kern="0" dirty="0" smtClean="0"/>
              <a:t>Anticoagulation for POAF</a:t>
            </a:r>
          </a:p>
        </p:txBody>
      </p:sp>
    </p:spTree>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a:srcRect/>
          <a:stretch>
            <a:fillRect/>
          </a:stretch>
        </p:blipFill>
        <p:spPr bwMode="auto">
          <a:xfrm>
            <a:off x="66675" y="1570038"/>
            <a:ext cx="9010650" cy="1133475"/>
          </a:xfrm>
          <a:prstGeom prst="rect">
            <a:avLst/>
          </a:prstGeom>
          <a:noFill/>
          <a:ln w="9525">
            <a:noFill/>
            <a:miter lim="800000"/>
            <a:headEnd/>
            <a:tailEnd/>
          </a:ln>
        </p:spPr>
      </p:pic>
      <p:pic>
        <p:nvPicPr>
          <p:cNvPr id="23555" name="Picture 3"/>
          <p:cNvPicPr>
            <a:picLocks noChangeAspect="1" noChangeArrowheads="1"/>
          </p:cNvPicPr>
          <p:nvPr/>
        </p:nvPicPr>
        <p:blipFill>
          <a:blip r:embed="rId3"/>
          <a:srcRect/>
          <a:stretch>
            <a:fillRect/>
          </a:stretch>
        </p:blipFill>
        <p:spPr bwMode="auto">
          <a:xfrm>
            <a:off x="107950" y="3225800"/>
            <a:ext cx="8934450" cy="1890713"/>
          </a:xfrm>
          <a:prstGeom prst="rect">
            <a:avLst/>
          </a:prstGeom>
          <a:noFill/>
          <a:ln w="9525">
            <a:noFill/>
            <a:miter lim="800000"/>
            <a:headEnd/>
            <a:tailEnd/>
          </a:ln>
        </p:spPr>
      </p:pic>
      <p:sp>
        <p:nvSpPr>
          <p:cNvPr id="23556" name="TextBox 1"/>
          <p:cNvSpPr txBox="1">
            <a:spLocks noChangeArrowheads="1"/>
          </p:cNvSpPr>
          <p:nvPr/>
        </p:nvSpPr>
        <p:spPr bwMode="auto">
          <a:xfrm>
            <a:off x="179388" y="1281113"/>
            <a:ext cx="4367212" cy="338137"/>
          </a:xfrm>
          <a:prstGeom prst="rect">
            <a:avLst/>
          </a:prstGeom>
          <a:noFill/>
          <a:ln w="9525">
            <a:noFill/>
            <a:miter lim="800000"/>
            <a:headEnd/>
            <a:tailEnd/>
          </a:ln>
        </p:spPr>
        <p:txBody>
          <a:bodyPr wrap="none">
            <a:prstTxWarp prst="textNoShape">
              <a:avLst/>
            </a:prstTxWarp>
            <a:spAutoFit/>
          </a:bodyPr>
          <a:lstStyle/>
          <a:p>
            <a:pPr eaLnBrk="1" hangingPunct="1"/>
            <a:r>
              <a:rPr lang="en-US" sz="1600" b="1">
                <a:cs typeface="Arial" pitchFamily="4" charset="0"/>
              </a:rPr>
              <a:t>6 Primary Prevention Trials </a:t>
            </a:r>
            <a:r>
              <a:rPr lang="en-US" sz="1200">
                <a:cs typeface="Arial" pitchFamily="4" charset="0"/>
              </a:rPr>
              <a:t>660,000 patient years</a:t>
            </a:r>
            <a:endParaRPr lang="en-CA" sz="1200">
              <a:cs typeface="Arial" pitchFamily="4" charset="0"/>
            </a:endParaRPr>
          </a:p>
        </p:txBody>
      </p:sp>
      <p:sp>
        <p:nvSpPr>
          <p:cNvPr id="23557" name="TextBox 4"/>
          <p:cNvSpPr txBox="1">
            <a:spLocks noChangeArrowheads="1"/>
          </p:cNvSpPr>
          <p:nvPr/>
        </p:nvSpPr>
        <p:spPr bwMode="auto">
          <a:xfrm>
            <a:off x="212725" y="2938463"/>
            <a:ext cx="4686300" cy="338137"/>
          </a:xfrm>
          <a:prstGeom prst="rect">
            <a:avLst/>
          </a:prstGeom>
          <a:noFill/>
          <a:ln w="9525">
            <a:noFill/>
            <a:miter lim="800000"/>
            <a:headEnd/>
            <a:tailEnd/>
          </a:ln>
        </p:spPr>
        <p:txBody>
          <a:bodyPr wrap="none">
            <a:prstTxWarp prst="textNoShape">
              <a:avLst/>
            </a:prstTxWarp>
            <a:spAutoFit/>
          </a:bodyPr>
          <a:lstStyle/>
          <a:p>
            <a:pPr eaLnBrk="1" hangingPunct="1"/>
            <a:r>
              <a:rPr lang="en-US" sz="1600" b="1">
                <a:cs typeface="Arial" pitchFamily="4" charset="0"/>
              </a:rPr>
              <a:t>16 Secondary Prevention Trials </a:t>
            </a:r>
            <a:r>
              <a:rPr lang="en-US" sz="1200">
                <a:cs typeface="Arial" pitchFamily="4" charset="0"/>
              </a:rPr>
              <a:t>43,000 patient years</a:t>
            </a:r>
            <a:endParaRPr lang="en-CA" sz="1200">
              <a:cs typeface="Arial" pitchFamily="4" charset="0"/>
            </a:endParaRPr>
          </a:p>
        </p:txBody>
      </p:sp>
      <p:sp>
        <p:nvSpPr>
          <p:cNvPr id="23558" name="TextBox 3"/>
          <p:cNvSpPr txBox="1">
            <a:spLocks noChangeArrowheads="1"/>
          </p:cNvSpPr>
          <p:nvPr/>
        </p:nvSpPr>
        <p:spPr bwMode="auto">
          <a:xfrm>
            <a:off x="2986088" y="1065213"/>
            <a:ext cx="6081712" cy="276225"/>
          </a:xfrm>
          <a:prstGeom prst="rect">
            <a:avLst/>
          </a:prstGeom>
          <a:noFill/>
          <a:ln w="9525">
            <a:noFill/>
            <a:miter lim="800000"/>
            <a:headEnd/>
            <a:tailEnd/>
          </a:ln>
        </p:spPr>
        <p:txBody>
          <a:bodyPr wrap="none">
            <a:prstTxWarp prst="textNoShape">
              <a:avLst/>
            </a:prstTxWarp>
            <a:spAutoFit/>
          </a:bodyPr>
          <a:lstStyle/>
          <a:p>
            <a:pPr eaLnBrk="1" hangingPunct="1"/>
            <a:r>
              <a:rPr lang="en-US" sz="1200">
                <a:cs typeface="Arial" pitchFamily="4" charset="0"/>
              </a:rPr>
              <a:t>ASA                     Control                                                                        RR: ASA/control</a:t>
            </a:r>
            <a:endParaRPr lang="en-CA" sz="1200">
              <a:cs typeface="Arial" pitchFamily="4" charset="0"/>
            </a:endParaRPr>
          </a:p>
        </p:txBody>
      </p:sp>
      <p:sp>
        <p:nvSpPr>
          <p:cNvPr id="23559" name="TextBox 5"/>
          <p:cNvSpPr txBox="1">
            <a:spLocks noChangeArrowheads="1"/>
          </p:cNvSpPr>
          <p:nvPr/>
        </p:nvSpPr>
        <p:spPr bwMode="auto">
          <a:xfrm>
            <a:off x="760413" y="5602288"/>
            <a:ext cx="7700962" cy="646112"/>
          </a:xfrm>
          <a:prstGeom prst="rect">
            <a:avLst/>
          </a:prstGeom>
          <a:noFill/>
          <a:ln w="9525">
            <a:noFill/>
            <a:miter lim="800000"/>
            <a:headEnd/>
            <a:tailEnd/>
          </a:ln>
        </p:spPr>
        <p:txBody>
          <a:bodyPr wrap="none">
            <a:prstTxWarp prst="textNoShape">
              <a:avLst/>
            </a:prstTxWarp>
            <a:spAutoFit/>
          </a:bodyPr>
          <a:lstStyle/>
          <a:p>
            <a:pPr algn="ctr" eaLnBrk="1" hangingPunct="1"/>
            <a:r>
              <a:rPr lang="en-US" b="1">
                <a:cs typeface="Arial" pitchFamily="4" charset="0"/>
              </a:rPr>
              <a:t>Prevention of Serious vascular Events (MI, stroke, vascular death) in </a:t>
            </a:r>
          </a:p>
          <a:p>
            <a:pPr algn="ctr" eaLnBrk="1" hangingPunct="1"/>
            <a:r>
              <a:rPr lang="en-US" b="1">
                <a:cs typeface="Arial" pitchFamily="4" charset="0"/>
              </a:rPr>
              <a:t>Primary and Secondary Prevention Trials of ASA vs Control</a:t>
            </a:r>
            <a:endParaRPr lang="en-CA" b="1">
              <a:cs typeface="Arial" pitchFamily="4" charset="0"/>
            </a:endParaRPr>
          </a:p>
        </p:txBody>
      </p:sp>
      <p:sp>
        <p:nvSpPr>
          <p:cNvPr id="23560" name="TextBox 8"/>
          <p:cNvSpPr txBox="1">
            <a:spLocks noChangeArrowheads="1"/>
          </p:cNvSpPr>
          <p:nvPr/>
        </p:nvSpPr>
        <p:spPr bwMode="auto">
          <a:xfrm>
            <a:off x="1476375" y="1570038"/>
            <a:ext cx="935038" cy="369887"/>
          </a:xfrm>
          <a:prstGeom prst="rect">
            <a:avLst/>
          </a:prstGeom>
          <a:solidFill>
            <a:schemeClr val="bg1"/>
          </a:solidFill>
          <a:ln w="9525">
            <a:noFill/>
            <a:miter lim="800000"/>
            <a:headEnd/>
            <a:tailEnd/>
          </a:ln>
        </p:spPr>
        <p:txBody>
          <a:bodyPr>
            <a:prstTxWarp prst="textNoShape">
              <a:avLst/>
            </a:prstTxWarp>
            <a:spAutoFit/>
          </a:bodyPr>
          <a:lstStyle/>
          <a:p>
            <a:pPr eaLnBrk="1" hangingPunct="1"/>
            <a:endParaRPr lang="en-CA">
              <a:cs typeface="Arial" pitchFamily="4" charset="0"/>
            </a:endParaRPr>
          </a:p>
        </p:txBody>
      </p:sp>
      <p:sp>
        <p:nvSpPr>
          <p:cNvPr id="10" name="Rectangle 9"/>
          <p:cNvSpPr/>
          <p:nvPr/>
        </p:nvSpPr>
        <p:spPr>
          <a:xfrm>
            <a:off x="1476375" y="3225800"/>
            <a:ext cx="935038" cy="215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12" name="TextBox 2"/>
          <p:cNvSpPr txBox="1">
            <a:spLocks noChangeArrowheads="1"/>
          </p:cNvSpPr>
          <p:nvPr/>
        </p:nvSpPr>
        <p:spPr bwMode="auto">
          <a:xfrm>
            <a:off x="6477000" y="2743200"/>
            <a:ext cx="2601913" cy="276225"/>
          </a:xfrm>
          <a:prstGeom prst="rect">
            <a:avLst/>
          </a:prstGeom>
          <a:noFill/>
          <a:ln w="9525">
            <a:noFill/>
            <a:miter lim="800000"/>
            <a:headEnd/>
            <a:tailEnd/>
          </a:ln>
        </p:spPr>
        <p:txBody>
          <a:bodyPr wrap="none">
            <a:prstTxWarp prst="textNoShape">
              <a:avLst/>
            </a:prstTxWarp>
            <a:spAutoFit/>
          </a:bodyPr>
          <a:lstStyle/>
          <a:p>
            <a:pPr eaLnBrk="1" hangingPunct="1"/>
            <a:r>
              <a:rPr lang="en-US" sz="1200" b="1">
                <a:cs typeface="Arial" pitchFamily="4" charset="0"/>
              </a:rPr>
              <a:t>ARR 0.06%/yr  6 events/10,000/yr</a:t>
            </a:r>
            <a:endParaRPr lang="en-CA" sz="1200" b="1">
              <a:cs typeface="Arial" pitchFamily="4" charset="0"/>
            </a:endParaRPr>
          </a:p>
        </p:txBody>
      </p:sp>
      <p:sp>
        <p:nvSpPr>
          <p:cNvPr id="13" name="TextBox 6"/>
          <p:cNvSpPr txBox="1">
            <a:spLocks noChangeArrowheads="1"/>
          </p:cNvSpPr>
          <p:nvPr/>
        </p:nvSpPr>
        <p:spPr bwMode="auto">
          <a:xfrm>
            <a:off x="6477000" y="4398963"/>
            <a:ext cx="2687638" cy="276225"/>
          </a:xfrm>
          <a:prstGeom prst="rect">
            <a:avLst/>
          </a:prstGeom>
          <a:noFill/>
          <a:ln w="9525">
            <a:noFill/>
            <a:miter lim="800000"/>
            <a:headEnd/>
            <a:tailEnd/>
          </a:ln>
        </p:spPr>
        <p:txBody>
          <a:bodyPr wrap="none">
            <a:prstTxWarp prst="textNoShape">
              <a:avLst/>
            </a:prstTxWarp>
            <a:spAutoFit/>
          </a:bodyPr>
          <a:lstStyle/>
          <a:p>
            <a:pPr eaLnBrk="1" hangingPunct="1"/>
            <a:r>
              <a:rPr lang="en-US" sz="1200" b="1">
                <a:cs typeface="Arial" pitchFamily="4" charset="0"/>
              </a:rPr>
              <a:t>ARR 1.5%/yr  150 events/10,000/yr</a:t>
            </a:r>
            <a:endParaRPr lang="en-CA" sz="1200" b="1">
              <a:cs typeface="Arial" pitchFamily="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a:srcRect/>
          <a:stretch>
            <a:fillRect/>
          </a:stretch>
        </p:blipFill>
        <p:spPr bwMode="auto">
          <a:xfrm>
            <a:off x="2276475" y="685800"/>
            <a:ext cx="4333875" cy="57356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a:srcRect/>
          <a:stretch>
            <a:fillRect/>
          </a:stretch>
        </p:blipFill>
        <p:spPr bwMode="auto">
          <a:xfrm>
            <a:off x="1808163" y="1066800"/>
            <a:ext cx="4257675" cy="2109788"/>
          </a:xfrm>
          <a:prstGeom prst="rect">
            <a:avLst/>
          </a:prstGeom>
          <a:noFill/>
          <a:ln w="9525">
            <a:noFill/>
            <a:miter lim="800000"/>
            <a:headEnd/>
            <a:tailEnd/>
          </a:ln>
        </p:spPr>
      </p:pic>
      <p:pic>
        <p:nvPicPr>
          <p:cNvPr id="25603" name="Picture 3"/>
          <p:cNvPicPr>
            <a:picLocks noChangeAspect="1" noChangeArrowheads="1"/>
          </p:cNvPicPr>
          <p:nvPr/>
        </p:nvPicPr>
        <p:blipFill>
          <a:blip r:embed="rId3"/>
          <a:srcRect/>
          <a:stretch>
            <a:fillRect/>
          </a:stretch>
        </p:blipFill>
        <p:spPr bwMode="auto">
          <a:xfrm>
            <a:off x="2124075" y="3509963"/>
            <a:ext cx="3941763" cy="2244725"/>
          </a:xfrm>
          <a:prstGeom prst="rect">
            <a:avLst/>
          </a:prstGeom>
          <a:noFill/>
          <a:ln w="9525">
            <a:noFill/>
            <a:miter lim="800000"/>
            <a:headEnd/>
            <a:tailEnd/>
          </a:ln>
        </p:spPr>
      </p:pic>
      <p:pic>
        <p:nvPicPr>
          <p:cNvPr id="25604" name="Picture 4"/>
          <p:cNvPicPr>
            <a:picLocks noChangeAspect="1" noChangeArrowheads="1"/>
          </p:cNvPicPr>
          <p:nvPr/>
        </p:nvPicPr>
        <p:blipFill>
          <a:blip r:embed="rId4"/>
          <a:srcRect/>
          <a:stretch>
            <a:fillRect/>
          </a:stretch>
        </p:blipFill>
        <p:spPr bwMode="auto">
          <a:xfrm>
            <a:off x="6553200" y="1141413"/>
            <a:ext cx="1755775" cy="631825"/>
          </a:xfrm>
          <a:prstGeom prst="rect">
            <a:avLst/>
          </a:prstGeom>
          <a:noFill/>
          <a:ln w="9525">
            <a:noFill/>
            <a:miter lim="800000"/>
            <a:headEnd/>
            <a:tailEnd/>
          </a:ln>
        </p:spPr>
      </p:pic>
      <p:pic>
        <p:nvPicPr>
          <p:cNvPr id="25605" name="Picture 5"/>
          <p:cNvPicPr>
            <a:picLocks noChangeAspect="1" noChangeArrowheads="1"/>
          </p:cNvPicPr>
          <p:nvPr/>
        </p:nvPicPr>
        <p:blipFill>
          <a:blip r:embed="rId5"/>
          <a:srcRect/>
          <a:stretch>
            <a:fillRect/>
          </a:stretch>
        </p:blipFill>
        <p:spPr bwMode="auto">
          <a:xfrm>
            <a:off x="6557963" y="3670300"/>
            <a:ext cx="1746250" cy="606425"/>
          </a:xfrm>
          <a:prstGeom prst="rect">
            <a:avLst/>
          </a:prstGeom>
          <a:noFill/>
          <a:ln w="9525">
            <a:noFill/>
            <a:miter lim="800000"/>
            <a:headEnd/>
            <a:tailEnd/>
          </a:ln>
        </p:spPr>
      </p:pic>
      <p:sp>
        <p:nvSpPr>
          <p:cNvPr id="25606" name="TextBox 1"/>
          <p:cNvSpPr txBox="1">
            <a:spLocks noChangeArrowheads="1"/>
          </p:cNvSpPr>
          <p:nvPr/>
        </p:nvSpPr>
        <p:spPr bwMode="auto">
          <a:xfrm>
            <a:off x="-14288" y="5756275"/>
            <a:ext cx="9144001" cy="523875"/>
          </a:xfrm>
          <a:prstGeom prst="rect">
            <a:avLst/>
          </a:prstGeom>
          <a:noFill/>
          <a:ln w="9525">
            <a:noFill/>
            <a:miter lim="800000"/>
            <a:headEnd/>
            <a:tailEnd/>
          </a:ln>
        </p:spPr>
        <p:txBody>
          <a:bodyPr>
            <a:prstTxWarp prst="textNoShape">
              <a:avLst/>
            </a:prstTxWarp>
            <a:spAutoFit/>
          </a:bodyPr>
          <a:lstStyle/>
          <a:p>
            <a:pPr algn="ctr" eaLnBrk="1" hangingPunct="1"/>
            <a:r>
              <a:rPr lang="en-US" sz="1400" b="1">
                <a:cs typeface="Arial" pitchFamily="4" charset="0"/>
              </a:rPr>
              <a:t>MRC Thrombosis Prevention Trial (Low intensity Warf, ASA, both or neither)</a:t>
            </a:r>
          </a:p>
          <a:p>
            <a:pPr algn="ctr" eaLnBrk="1" hangingPunct="1"/>
            <a:r>
              <a:rPr lang="en-US" sz="1400" b="1">
                <a:cs typeface="Arial" pitchFamily="4" charset="0"/>
              </a:rPr>
              <a:t>For Primary Prevention in High Risk Males</a:t>
            </a:r>
            <a:endParaRPr lang="en-CA" sz="1400" b="1">
              <a:cs typeface="Arial" pitchFamily="4" charset="0"/>
            </a:endParaRPr>
          </a:p>
        </p:txBody>
      </p:sp>
      <p:pic>
        <p:nvPicPr>
          <p:cNvPr id="25607" name="Picture 6"/>
          <p:cNvPicPr>
            <a:picLocks noChangeAspect="1" noChangeArrowheads="1"/>
          </p:cNvPicPr>
          <p:nvPr/>
        </p:nvPicPr>
        <p:blipFill>
          <a:blip r:embed="rId6"/>
          <a:srcRect/>
          <a:stretch>
            <a:fillRect/>
          </a:stretch>
        </p:blipFill>
        <p:spPr bwMode="auto">
          <a:xfrm>
            <a:off x="7227888" y="2895600"/>
            <a:ext cx="960437" cy="198438"/>
          </a:xfrm>
          <a:prstGeom prst="rect">
            <a:avLst/>
          </a:prstGeom>
          <a:noFill/>
          <a:ln w="9525">
            <a:noFill/>
            <a:miter lim="800000"/>
            <a:headEnd/>
            <a:tailEnd/>
          </a:ln>
        </p:spPr>
      </p:pic>
      <p:pic>
        <p:nvPicPr>
          <p:cNvPr id="25608" name="Picture 6"/>
          <p:cNvPicPr>
            <a:picLocks noChangeAspect="1" noChangeArrowheads="1"/>
          </p:cNvPicPr>
          <p:nvPr/>
        </p:nvPicPr>
        <p:blipFill>
          <a:blip r:embed="rId6"/>
          <a:srcRect/>
          <a:stretch>
            <a:fillRect/>
          </a:stretch>
        </p:blipFill>
        <p:spPr bwMode="auto">
          <a:xfrm>
            <a:off x="7248525" y="5400675"/>
            <a:ext cx="960438" cy="200025"/>
          </a:xfrm>
          <a:prstGeom prst="rect">
            <a:avLst/>
          </a:prstGeom>
          <a:noFill/>
          <a:ln w="9525">
            <a:noFill/>
            <a:miter lim="800000"/>
            <a:headEnd/>
            <a:tailEnd/>
          </a:ln>
        </p:spPr>
      </p:pic>
      <p:sp>
        <p:nvSpPr>
          <p:cNvPr id="25609" name="TextBox 2"/>
          <p:cNvSpPr txBox="1">
            <a:spLocks noChangeArrowheads="1"/>
          </p:cNvSpPr>
          <p:nvPr/>
        </p:nvSpPr>
        <p:spPr bwMode="auto">
          <a:xfrm>
            <a:off x="6407150" y="6553200"/>
            <a:ext cx="2746375" cy="307975"/>
          </a:xfrm>
          <a:prstGeom prst="rect">
            <a:avLst/>
          </a:prstGeom>
          <a:noFill/>
          <a:ln w="9525">
            <a:noFill/>
            <a:miter lim="800000"/>
            <a:headEnd/>
            <a:tailEnd/>
          </a:ln>
        </p:spPr>
        <p:txBody>
          <a:bodyPr wrap="none">
            <a:prstTxWarp prst="textNoShape">
              <a:avLst/>
            </a:prstTxWarp>
            <a:spAutoFit/>
          </a:bodyPr>
          <a:lstStyle/>
          <a:p>
            <a:pPr eaLnBrk="1" hangingPunct="1"/>
            <a:r>
              <a:rPr lang="en-US" sz="1400">
                <a:cs typeface="Arial" pitchFamily="4" charset="0"/>
              </a:rPr>
              <a:t>MRC TPT. Lancet 1998;351:233</a:t>
            </a:r>
            <a:endParaRPr lang="en-CA" sz="1400">
              <a:cs typeface="Arial" pitchFamily="4" charset="0"/>
            </a:endParaRPr>
          </a:p>
        </p:txBody>
      </p:sp>
      <p:sp>
        <p:nvSpPr>
          <p:cNvPr id="25610" name="TextBox 3"/>
          <p:cNvSpPr txBox="1">
            <a:spLocks noChangeArrowheads="1"/>
          </p:cNvSpPr>
          <p:nvPr/>
        </p:nvSpPr>
        <p:spPr bwMode="auto">
          <a:xfrm>
            <a:off x="0" y="762000"/>
            <a:ext cx="9144000" cy="369888"/>
          </a:xfrm>
          <a:prstGeom prst="rect">
            <a:avLst/>
          </a:prstGeom>
          <a:noFill/>
          <a:ln w="9525">
            <a:noFill/>
            <a:miter lim="800000"/>
            <a:headEnd/>
            <a:tailEnd/>
          </a:ln>
        </p:spPr>
        <p:txBody>
          <a:bodyPr>
            <a:prstTxWarp prst="textNoShape">
              <a:avLst/>
            </a:prstTxWarp>
            <a:spAutoFit/>
          </a:bodyPr>
          <a:lstStyle/>
          <a:p>
            <a:pPr algn="ctr" eaLnBrk="1" hangingPunct="1"/>
            <a:r>
              <a:rPr lang="en-US" b="1">
                <a:cs typeface="Arial" pitchFamily="4" charset="0"/>
              </a:rPr>
              <a:t>Primary Prevention: Warfarin vs ASA</a:t>
            </a:r>
            <a:endParaRPr lang="en-CA" b="1">
              <a:cs typeface="Arial" pitchFamily="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626" name="Group 6"/>
          <p:cNvGrpSpPr>
            <a:grpSpLocks/>
          </p:cNvGrpSpPr>
          <p:nvPr/>
        </p:nvGrpSpPr>
        <p:grpSpPr bwMode="auto">
          <a:xfrm>
            <a:off x="458788" y="725488"/>
            <a:ext cx="8289925" cy="5580062"/>
            <a:chOff x="458604" y="188640"/>
            <a:chExt cx="8289860" cy="6132804"/>
          </a:xfrm>
        </p:grpSpPr>
        <p:pic>
          <p:nvPicPr>
            <p:cNvPr id="26628" name="Picture 2"/>
            <p:cNvPicPr>
              <a:picLocks noChangeAspect="1" noChangeArrowheads="1"/>
            </p:cNvPicPr>
            <p:nvPr/>
          </p:nvPicPr>
          <p:blipFill>
            <a:blip r:embed="rId2"/>
            <a:srcRect/>
            <a:stretch>
              <a:fillRect/>
            </a:stretch>
          </p:blipFill>
          <p:spPr bwMode="auto">
            <a:xfrm>
              <a:off x="458604" y="188640"/>
              <a:ext cx="8289860" cy="6132804"/>
            </a:xfrm>
            <a:prstGeom prst="rect">
              <a:avLst/>
            </a:prstGeom>
            <a:noFill/>
            <a:ln w="9525">
              <a:noFill/>
              <a:miter lim="800000"/>
              <a:headEnd/>
              <a:tailEnd/>
            </a:ln>
          </p:spPr>
        </p:pic>
        <p:sp>
          <p:nvSpPr>
            <p:cNvPr id="26629" name="TextBox 2"/>
            <p:cNvSpPr txBox="1">
              <a:spLocks noChangeArrowheads="1"/>
            </p:cNvSpPr>
            <p:nvPr/>
          </p:nvSpPr>
          <p:spPr bwMode="auto">
            <a:xfrm>
              <a:off x="5796136" y="1268759"/>
              <a:ext cx="2664296" cy="1569735"/>
            </a:xfrm>
            <a:prstGeom prst="rect">
              <a:avLst/>
            </a:prstGeom>
            <a:solidFill>
              <a:schemeClr val="bg1"/>
            </a:solidFill>
            <a:ln w="9525">
              <a:noFill/>
              <a:miter lim="800000"/>
              <a:headEnd/>
              <a:tailEnd/>
            </a:ln>
          </p:spPr>
          <p:txBody>
            <a:bodyPr>
              <a:prstTxWarp prst="textNoShape">
                <a:avLst/>
              </a:prstTxWarp>
              <a:spAutoFit/>
            </a:bodyPr>
            <a:lstStyle/>
            <a:p>
              <a:pPr eaLnBrk="1" hangingPunct="1"/>
              <a:r>
                <a:rPr lang="en-US" sz="2400" b="1">
                  <a:cs typeface="Arial" pitchFamily="4" charset="0"/>
                </a:rPr>
                <a:t>Warf vs ASA  </a:t>
              </a:r>
            </a:p>
            <a:p>
              <a:pPr eaLnBrk="1" hangingPunct="1"/>
              <a:r>
                <a:rPr lang="en-US" b="1">
                  <a:cs typeface="Arial" pitchFamily="4" charset="0"/>
                </a:rPr>
                <a:t>Vascular events</a:t>
              </a:r>
            </a:p>
            <a:p>
              <a:pPr eaLnBrk="1" hangingPunct="1"/>
              <a:r>
                <a:rPr lang="en-US">
                  <a:cs typeface="Arial" pitchFamily="4" charset="0"/>
                </a:rPr>
                <a:t>RR = 0.71, P &lt; 0.001</a:t>
              </a:r>
            </a:p>
            <a:p>
              <a:pPr eaLnBrk="1" hangingPunct="1"/>
              <a:r>
                <a:rPr lang="en-US" b="1">
                  <a:cs typeface="Arial" pitchFamily="4" charset="0"/>
                </a:rPr>
                <a:t>Non-fatal major bleed</a:t>
              </a:r>
            </a:p>
            <a:p>
              <a:pPr eaLnBrk="1" hangingPunct="1"/>
              <a:r>
                <a:rPr lang="en-US">
                  <a:cs typeface="Arial" pitchFamily="4" charset="0"/>
                </a:rPr>
                <a:t>RR = 4, P &lt; 0.05 </a:t>
              </a:r>
              <a:endParaRPr lang="en-CA">
                <a:cs typeface="Arial" pitchFamily="4" charset="0"/>
              </a:endParaRPr>
            </a:p>
          </p:txBody>
        </p:sp>
        <p:sp>
          <p:nvSpPr>
            <p:cNvPr id="26630" name="TextBox 3"/>
            <p:cNvSpPr txBox="1">
              <a:spLocks noChangeArrowheads="1"/>
            </p:cNvSpPr>
            <p:nvPr/>
          </p:nvSpPr>
          <p:spPr bwMode="auto">
            <a:xfrm>
              <a:off x="7128284" y="4005064"/>
              <a:ext cx="1102677" cy="307792"/>
            </a:xfrm>
            <a:prstGeom prst="rect">
              <a:avLst/>
            </a:prstGeom>
            <a:noFill/>
            <a:ln w="9525">
              <a:noFill/>
              <a:miter lim="800000"/>
              <a:headEnd/>
              <a:tailEnd/>
            </a:ln>
          </p:spPr>
          <p:txBody>
            <a:bodyPr wrap="none">
              <a:prstTxWarp prst="textNoShape">
                <a:avLst/>
              </a:prstTxWarp>
              <a:spAutoFit/>
            </a:bodyPr>
            <a:lstStyle/>
            <a:p>
              <a:pPr eaLnBrk="1" hangingPunct="1"/>
              <a:r>
                <a:rPr lang="en-US" sz="1400">
                  <a:cs typeface="Arial" pitchFamily="4" charset="0"/>
                </a:rPr>
                <a:t>INR 2.8-4.2</a:t>
              </a:r>
              <a:endParaRPr lang="en-CA" sz="1400">
                <a:cs typeface="Arial" pitchFamily="4" charset="0"/>
              </a:endParaRPr>
            </a:p>
          </p:txBody>
        </p:sp>
        <p:sp>
          <p:nvSpPr>
            <p:cNvPr id="26631" name="TextBox 5"/>
            <p:cNvSpPr txBox="1">
              <a:spLocks noChangeArrowheads="1"/>
            </p:cNvSpPr>
            <p:nvPr/>
          </p:nvSpPr>
          <p:spPr bwMode="auto">
            <a:xfrm>
              <a:off x="7280683" y="4725144"/>
              <a:ext cx="1033072" cy="307792"/>
            </a:xfrm>
            <a:prstGeom prst="rect">
              <a:avLst/>
            </a:prstGeom>
            <a:noFill/>
            <a:ln w="9525">
              <a:noFill/>
              <a:miter lim="800000"/>
              <a:headEnd/>
              <a:tailEnd/>
            </a:ln>
          </p:spPr>
          <p:txBody>
            <a:bodyPr wrap="none">
              <a:prstTxWarp prst="textNoShape">
                <a:avLst/>
              </a:prstTxWarp>
              <a:spAutoFit/>
            </a:bodyPr>
            <a:lstStyle/>
            <a:p>
              <a:pPr eaLnBrk="1" hangingPunct="1"/>
              <a:r>
                <a:rPr lang="en-US" sz="1400">
                  <a:cs typeface="Arial" pitchFamily="4" charset="0"/>
                </a:rPr>
                <a:t>150 mg/da</a:t>
              </a:r>
              <a:endParaRPr lang="en-CA" sz="1400">
                <a:cs typeface="Arial" pitchFamily="4" charset="0"/>
              </a:endParaRPr>
            </a:p>
          </p:txBody>
        </p:sp>
        <p:sp>
          <p:nvSpPr>
            <p:cNvPr id="26632" name="TextBox 4"/>
            <p:cNvSpPr txBox="1">
              <a:spLocks noChangeArrowheads="1"/>
            </p:cNvSpPr>
            <p:nvPr/>
          </p:nvSpPr>
          <p:spPr bwMode="auto">
            <a:xfrm>
              <a:off x="2732425" y="209645"/>
              <a:ext cx="2442927" cy="738699"/>
            </a:xfrm>
            <a:prstGeom prst="rect">
              <a:avLst/>
            </a:prstGeom>
            <a:noFill/>
            <a:ln w="9525">
              <a:noFill/>
              <a:miter lim="800000"/>
              <a:headEnd/>
              <a:tailEnd/>
            </a:ln>
          </p:spPr>
          <p:txBody>
            <a:bodyPr wrap="none">
              <a:prstTxWarp prst="textNoShape">
                <a:avLst/>
              </a:prstTxWarp>
              <a:spAutoFit/>
            </a:bodyPr>
            <a:lstStyle/>
            <a:p>
              <a:pPr algn="ctr" eaLnBrk="1" hangingPunct="1"/>
              <a:r>
                <a:rPr lang="en-US" sz="2400" b="1">
                  <a:cs typeface="Arial" pitchFamily="4" charset="0"/>
                </a:rPr>
                <a:t>WARIS 2 Trial</a:t>
              </a:r>
              <a:r>
                <a:rPr lang="en-US">
                  <a:cs typeface="Arial" pitchFamily="4" charset="0"/>
                </a:rPr>
                <a:t> </a:t>
              </a:r>
            </a:p>
            <a:p>
              <a:pPr algn="ctr" eaLnBrk="1" hangingPunct="1"/>
              <a:r>
                <a:rPr lang="en-US">
                  <a:cs typeface="Arial" pitchFamily="4" charset="0"/>
                </a:rPr>
                <a:t>3630 Post MI Patients</a:t>
              </a:r>
              <a:endParaRPr lang="en-CA">
                <a:cs typeface="Arial" pitchFamily="4" charset="0"/>
              </a:endParaRPr>
            </a:p>
          </p:txBody>
        </p:sp>
      </p:grpSp>
      <p:sp>
        <p:nvSpPr>
          <p:cNvPr id="26627" name="TextBox 1"/>
          <p:cNvSpPr txBox="1">
            <a:spLocks noChangeArrowheads="1"/>
          </p:cNvSpPr>
          <p:nvPr/>
        </p:nvSpPr>
        <p:spPr bwMode="auto">
          <a:xfrm>
            <a:off x="3175" y="6396038"/>
            <a:ext cx="2728913" cy="461962"/>
          </a:xfrm>
          <a:prstGeom prst="rect">
            <a:avLst/>
          </a:prstGeom>
          <a:noFill/>
          <a:ln w="9525">
            <a:noFill/>
            <a:miter lim="800000"/>
            <a:headEnd/>
            <a:tailEnd/>
          </a:ln>
        </p:spPr>
        <p:txBody>
          <a:bodyPr>
            <a:prstTxWarp prst="textNoShape">
              <a:avLst/>
            </a:prstTxWarp>
            <a:spAutoFit/>
          </a:bodyPr>
          <a:lstStyle/>
          <a:p>
            <a:pPr eaLnBrk="1" hangingPunct="1"/>
            <a:r>
              <a:rPr lang="en-US" sz="1200" b="1">
                <a:cs typeface="Arial" pitchFamily="4" charset="0"/>
              </a:rPr>
              <a:t>WARIS-2. Hurlen M. NEJM 2002;347:969</a:t>
            </a:r>
            <a:endParaRPr lang="en-CA" sz="1200" b="1">
              <a:cs typeface="Arial" pitchFamily="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1143000"/>
            <a:ext cx="8863013" cy="4340225"/>
          </a:xfrm>
          <a:prstGeom prst="rect">
            <a:avLst/>
          </a:prstGeom>
          <a:noFill/>
        </p:spPr>
        <p:txBody>
          <a:bodyPr wrap="none">
            <a:prstTxWarp prst="textNoShape">
              <a:avLst/>
            </a:prstTxWarp>
            <a:spAutoFit/>
          </a:bodyPr>
          <a:lstStyle/>
          <a:p>
            <a:pPr eaLnBrk="1" hangingPunct="1"/>
            <a:r>
              <a:rPr lang="en-US" sz="2400" b="1">
                <a:solidFill>
                  <a:srgbClr val="000000"/>
                </a:solidFill>
              </a:rPr>
              <a:t>NOAC preferred over Warfarin </a:t>
            </a:r>
            <a:r>
              <a:rPr lang="en-US" sz="2400">
                <a:solidFill>
                  <a:srgbClr val="000000"/>
                </a:solidFill>
              </a:rPr>
              <a:t>because of:</a:t>
            </a:r>
          </a:p>
          <a:p>
            <a:pPr eaLnBrk="1" hangingPunct="1"/>
            <a:endParaRPr lang="en-US" sz="2400">
              <a:solidFill>
                <a:srgbClr val="000000"/>
              </a:solidFill>
            </a:endParaRPr>
          </a:p>
          <a:p>
            <a:pPr eaLnBrk="1" hangingPunct="1">
              <a:buFontTx/>
              <a:buAutoNum type="alphaUcPeriod"/>
            </a:pPr>
            <a:r>
              <a:rPr lang="en-US" sz="2400" b="1">
                <a:solidFill>
                  <a:srgbClr val="000000"/>
                </a:solidFill>
              </a:rPr>
              <a:t>Convenience</a:t>
            </a:r>
            <a:r>
              <a:rPr lang="en-US" sz="2400">
                <a:solidFill>
                  <a:srgbClr val="000000"/>
                </a:solidFill>
              </a:rPr>
              <a:t> and </a:t>
            </a:r>
            <a:r>
              <a:rPr lang="en-US" sz="2400" b="1">
                <a:solidFill>
                  <a:srgbClr val="000000"/>
                </a:solidFill>
              </a:rPr>
              <a:t>ease of use</a:t>
            </a:r>
            <a:r>
              <a:rPr lang="en-US" sz="2400">
                <a:solidFill>
                  <a:srgbClr val="000000"/>
                </a:solidFill>
              </a:rPr>
              <a:t> for patients and physicians</a:t>
            </a:r>
          </a:p>
          <a:p>
            <a:pPr eaLnBrk="1" hangingPunct="1"/>
            <a:endParaRPr lang="en-US" sz="2400">
              <a:solidFill>
                <a:srgbClr val="000000"/>
              </a:solidFill>
            </a:endParaRPr>
          </a:p>
          <a:p>
            <a:pPr eaLnBrk="1" hangingPunct="1"/>
            <a:r>
              <a:rPr lang="en-US" sz="2400">
                <a:solidFill>
                  <a:srgbClr val="000000"/>
                </a:solidFill>
              </a:rPr>
              <a:t>B. All NOACs are </a:t>
            </a:r>
            <a:r>
              <a:rPr lang="en-US" sz="2400" b="1">
                <a:solidFill>
                  <a:srgbClr val="000000"/>
                </a:solidFill>
              </a:rPr>
              <a:t>at least as effective and as safe </a:t>
            </a:r>
            <a:r>
              <a:rPr lang="en-US" sz="2400">
                <a:solidFill>
                  <a:srgbClr val="000000"/>
                </a:solidFill>
              </a:rPr>
              <a:t>as Warfarin </a:t>
            </a:r>
          </a:p>
          <a:p>
            <a:pPr eaLnBrk="1" hangingPunct="1"/>
            <a:r>
              <a:rPr lang="en-US" sz="2400">
                <a:solidFill>
                  <a:srgbClr val="000000"/>
                </a:solidFill>
              </a:rPr>
              <a:t>   </a:t>
            </a:r>
            <a:r>
              <a:rPr lang="en-US" sz="2000">
                <a:solidFill>
                  <a:srgbClr val="000000"/>
                </a:solidFill>
              </a:rPr>
              <a:t> -some have greater efficacy for stroke/systemic embolus and mortality</a:t>
            </a:r>
          </a:p>
          <a:p>
            <a:pPr eaLnBrk="1" hangingPunct="1"/>
            <a:r>
              <a:rPr lang="en-US" sz="2000">
                <a:solidFill>
                  <a:srgbClr val="000000"/>
                </a:solidFill>
              </a:rPr>
              <a:t>     -some have greater safety for major bleeding</a:t>
            </a:r>
          </a:p>
          <a:p>
            <a:pPr eaLnBrk="1" hangingPunct="1"/>
            <a:endParaRPr lang="en-US" sz="2400">
              <a:solidFill>
                <a:srgbClr val="000000"/>
              </a:solidFill>
            </a:endParaRPr>
          </a:p>
          <a:p>
            <a:pPr eaLnBrk="1" hangingPunct="1"/>
            <a:r>
              <a:rPr lang="en-US" sz="2400" b="1">
                <a:solidFill>
                  <a:srgbClr val="000000"/>
                </a:solidFill>
              </a:rPr>
              <a:t>Warfarin indicated over NOAC</a:t>
            </a:r>
            <a:r>
              <a:rPr lang="en-US" sz="2400">
                <a:solidFill>
                  <a:srgbClr val="000000"/>
                </a:solidFill>
              </a:rPr>
              <a:t> for patients with:</a:t>
            </a:r>
          </a:p>
          <a:p>
            <a:pPr eaLnBrk="1" hangingPunct="1"/>
            <a:r>
              <a:rPr lang="en-US" sz="2400">
                <a:solidFill>
                  <a:srgbClr val="000000"/>
                </a:solidFill>
              </a:rPr>
              <a:t>	</a:t>
            </a:r>
            <a:r>
              <a:rPr lang="en-US" sz="2000">
                <a:solidFill>
                  <a:srgbClr val="000000"/>
                </a:solidFill>
              </a:rPr>
              <a:t>Mechanical prosthetic valves</a:t>
            </a:r>
          </a:p>
          <a:p>
            <a:pPr eaLnBrk="1" hangingPunct="1"/>
            <a:r>
              <a:rPr lang="en-US" sz="2000">
                <a:solidFill>
                  <a:srgbClr val="000000"/>
                </a:solidFill>
              </a:rPr>
              <a:t>	Rheumatic MS</a:t>
            </a:r>
          </a:p>
          <a:p>
            <a:pPr eaLnBrk="1" hangingPunct="1"/>
            <a:r>
              <a:rPr lang="en-US" sz="2000">
                <a:solidFill>
                  <a:srgbClr val="000000"/>
                </a:solidFill>
              </a:rPr>
              <a:t>	Severe renal dysfunction</a:t>
            </a:r>
            <a:endParaRPr lang="en-CA" sz="2000">
              <a:solidFill>
                <a:srgbClr val="00000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hidden="1"/>
          <p:cNvSpPr>
            <a:spLocks noGrp="1"/>
          </p:cNvSpPr>
          <p:nvPr>
            <p:ph type="title"/>
          </p:nvPr>
        </p:nvSpPr>
        <p:spPr/>
        <p:txBody>
          <a:bodyPr/>
          <a:lstStyle/>
          <a:p>
            <a:endParaRPr lang="fr-FR"/>
          </a:p>
        </p:txBody>
      </p:sp>
      <p:pic>
        <p:nvPicPr>
          <p:cNvPr id="28675" name="Picture 2"/>
          <p:cNvPicPr>
            <a:picLocks noChangeAspect="1" noChangeArrowheads="1"/>
          </p:cNvPicPr>
          <p:nvPr/>
        </p:nvPicPr>
        <p:blipFill>
          <a:blip r:embed="rId2"/>
          <a:srcRect/>
          <a:stretch>
            <a:fillRect/>
          </a:stretch>
        </p:blipFill>
        <p:spPr bwMode="auto">
          <a:xfrm>
            <a:off x="1257300" y="1066800"/>
            <a:ext cx="6629400" cy="5110163"/>
          </a:xfrm>
          <a:prstGeom prst="rect">
            <a:avLst/>
          </a:prstGeom>
          <a:noFill/>
          <a:ln w="9525">
            <a:noFill/>
            <a:miter lim="800000"/>
            <a:headEnd/>
            <a:tailEnd/>
          </a:ln>
        </p:spPr>
      </p:pic>
      <p:sp>
        <p:nvSpPr>
          <p:cNvPr id="28676" name="TextBox 3"/>
          <p:cNvSpPr txBox="1">
            <a:spLocks noChangeArrowheads="1"/>
          </p:cNvSpPr>
          <p:nvPr/>
        </p:nvSpPr>
        <p:spPr bwMode="auto">
          <a:xfrm>
            <a:off x="8172450" y="2636838"/>
            <a:ext cx="184150" cy="276225"/>
          </a:xfrm>
          <a:prstGeom prst="rect">
            <a:avLst/>
          </a:prstGeom>
          <a:solidFill>
            <a:schemeClr val="bg1"/>
          </a:solidFill>
          <a:ln w="9525">
            <a:noFill/>
            <a:miter lim="800000"/>
            <a:headEnd/>
            <a:tailEnd/>
          </a:ln>
        </p:spPr>
        <p:txBody>
          <a:bodyPr wrap="none">
            <a:prstTxWarp prst="textNoShape">
              <a:avLst/>
            </a:prstTxWarp>
            <a:spAutoFit/>
          </a:bodyPr>
          <a:lstStyle/>
          <a:p>
            <a:pPr eaLnBrk="1" hangingPunct="1"/>
            <a:endParaRPr lang="en-CA" sz="1200">
              <a:cs typeface="Arial" pitchFamily="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a:srcRect/>
          <a:stretch>
            <a:fillRect/>
          </a:stretch>
        </p:blipFill>
        <p:spPr bwMode="auto">
          <a:xfrm>
            <a:off x="304800" y="1066800"/>
            <a:ext cx="7927975" cy="4300538"/>
          </a:xfrm>
          <a:prstGeom prst="rect">
            <a:avLst/>
          </a:prstGeom>
          <a:noFill/>
          <a:ln w="9525">
            <a:noFill/>
            <a:miter lim="800000"/>
            <a:headEnd/>
            <a:tailEnd/>
          </a:ln>
        </p:spPr>
      </p:pic>
      <p:sp>
        <p:nvSpPr>
          <p:cNvPr id="29699" name="TextBox 3"/>
          <p:cNvSpPr txBox="1">
            <a:spLocks noChangeArrowheads="1"/>
          </p:cNvSpPr>
          <p:nvPr/>
        </p:nvSpPr>
        <p:spPr bwMode="auto">
          <a:xfrm>
            <a:off x="2354263" y="5383213"/>
            <a:ext cx="3827462" cy="554037"/>
          </a:xfrm>
          <a:prstGeom prst="rect">
            <a:avLst/>
          </a:prstGeom>
          <a:noFill/>
          <a:ln w="9525">
            <a:noFill/>
            <a:miter lim="800000"/>
            <a:headEnd/>
            <a:tailEnd/>
          </a:ln>
        </p:spPr>
        <p:txBody>
          <a:bodyPr wrap="none">
            <a:prstTxWarp prst="textNoShape">
              <a:avLst/>
            </a:prstTxWarp>
            <a:spAutoFit/>
          </a:bodyPr>
          <a:lstStyle/>
          <a:p>
            <a:pPr algn="ctr" defTabSz="908050" eaLnBrk="1" hangingPunct="1"/>
            <a:r>
              <a:rPr lang="en-CA" b="1">
                <a:solidFill>
                  <a:srgbClr val="000000"/>
                </a:solidFill>
                <a:latin typeface="Calibri" pitchFamily="4" charset="0"/>
                <a:cs typeface="Arial" pitchFamily="4" charset="0"/>
              </a:rPr>
              <a:t>†</a:t>
            </a:r>
            <a:r>
              <a:rPr lang="en-CA">
                <a:solidFill>
                  <a:srgbClr val="000000"/>
                </a:solidFill>
                <a:latin typeface="Calibri" pitchFamily="4" charset="0"/>
                <a:cs typeface="Arial" pitchFamily="4" charset="0"/>
              </a:rPr>
              <a:t> </a:t>
            </a:r>
            <a:r>
              <a:rPr lang="en-CA" sz="1200">
                <a:solidFill>
                  <a:srgbClr val="000000"/>
                </a:solidFill>
                <a:latin typeface="Calibri" pitchFamily="4" charset="0"/>
                <a:cs typeface="Arial" pitchFamily="4" charset="0"/>
              </a:rPr>
              <a:t>Primary CAD prevention with ASA may be considered in </a:t>
            </a:r>
          </a:p>
          <a:p>
            <a:pPr algn="ctr" defTabSz="908050" eaLnBrk="1" hangingPunct="1"/>
            <a:r>
              <a:rPr lang="en-CA" sz="1200">
                <a:solidFill>
                  <a:srgbClr val="000000"/>
                </a:solidFill>
                <a:latin typeface="Calibri" pitchFamily="4" charset="0"/>
                <a:cs typeface="Arial" pitchFamily="4" charset="0"/>
              </a:rPr>
              <a:t>selected high-risk patients</a:t>
            </a:r>
          </a:p>
        </p:txBody>
      </p:sp>
      <p:sp>
        <p:nvSpPr>
          <p:cNvPr id="29700" name="TextBox 7"/>
          <p:cNvSpPr txBox="1">
            <a:spLocks noChangeArrowheads="1"/>
          </p:cNvSpPr>
          <p:nvPr/>
        </p:nvSpPr>
        <p:spPr bwMode="auto">
          <a:xfrm>
            <a:off x="2616200" y="4125913"/>
            <a:ext cx="300038" cy="369887"/>
          </a:xfrm>
          <a:prstGeom prst="rect">
            <a:avLst/>
          </a:prstGeom>
          <a:noFill/>
          <a:ln w="9525">
            <a:noFill/>
            <a:miter lim="800000"/>
            <a:headEnd/>
            <a:tailEnd/>
          </a:ln>
        </p:spPr>
        <p:txBody>
          <a:bodyPr wrap="none">
            <a:prstTxWarp prst="textNoShape">
              <a:avLst/>
            </a:prstTxWarp>
            <a:spAutoFit/>
          </a:bodyPr>
          <a:lstStyle/>
          <a:p>
            <a:pPr defTabSz="908050" eaLnBrk="1" hangingPunct="1"/>
            <a:r>
              <a:rPr lang="en-CA" b="1">
                <a:solidFill>
                  <a:srgbClr val="000000"/>
                </a:solidFill>
                <a:latin typeface="Calibri" pitchFamily="4" charset="0"/>
                <a:cs typeface="Arial" pitchFamily="4" charset="0"/>
              </a:rPr>
              <a:t>†</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idx="4294967295"/>
          </p:nvPr>
        </p:nvSpPr>
        <p:spPr bwMode="auto">
          <a:xfrm>
            <a:off x="228600" y="2971800"/>
            <a:ext cx="8686800" cy="1752600"/>
          </a:xfrm>
          <a:prstGeom prst="rect">
            <a:avLst/>
          </a:prstGeom>
          <a:noFill/>
          <a:ln>
            <a:miter lim="800000"/>
            <a:headEnd/>
            <a:tailEnd/>
          </a:ln>
        </p:spPr>
        <p:txBody>
          <a:bodyPr>
            <a:prstTxWarp prst="textNoShape">
              <a:avLst/>
            </a:prstTxWarp>
          </a:bodyPr>
          <a:lstStyle/>
          <a:p>
            <a:pPr algn="ctr" eaLnBrk="1" hangingPunct="1"/>
            <a:r>
              <a:rPr lang="en-US" dirty="0"/>
              <a:t>CCS 2016 Guideline Update: </a:t>
            </a:r>
            <a:br>
              <a:rPr lang="en-US" dirty="0"/>
            </a:br>
            <a:r>
              <a:rPr lang="en-US" dirty="0"/>
              <a:t>Atrial Fibrillation </a:t>
            </a:r>
          </a:p>
        </p:txBody>
      </p:sp>
    </p:spTree>
    <p:custDataLst>
      <p:tags r:id="rId1"/>
    </p:custData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2"/>
          <a:srcRect/>
          <a:stretch>
            <a:fillRect/>
          </a:stretch>
        </p:blipFill>
        <p:spPr bwMode="auto">
          <a:xfrm>
            <a:off x="76200" y="796925"/>
            <a:ext cx="8588375" cy="4657725"/>
          </a:xfrm>
          <a:prstGeom prst="rect">
            <a:avLst/>
          </a:prstGeom>
          <a:noFill/>
          <a:ln w="9525">
            <a:noFill/>
            <a:miter lim="800000"/>
            <a:headEnd/>
            <a:tailEnd/>
          </a:ln>
        </p:spPr>
      </p:pic>
      <p:sp>
        <p:nvSpPr>
          <p:cNvPr id="2" name="Right Arrow 1"/>
          <p:cNvSpPr/>
          <p:nvPr/>
        </p:nvSpPr>
        <p:spPr>
          <a:xfrm rot="6781237">
            <a:off x="7947025" y="1633538"/>
            <a:ext cx="676275" cy="5048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08712" eaLnBrk="1" fontAlgn="auto" hangingPunct="1">
              <a:spcBef>
                <a:spcPts val="0"/>
              </a:spcBef>
              <a:spcAft>
                <a:spcPts val="0"/>
              </a:spcAft>
              <a:defRPr/>
            </a:pPr>
            <a:endParaRPr lang="en-CA">
              <a:solidFill>
                <a:prstClr val="white"/>
              </a:solidFill>
            </a:endParaRPr>
          </a:p>
        </p:txBody>
      </p:sp>
      <p:sp>
        <p:nvSpPr>
          <p:cNvPr id="3" name="TextBox 2"/>
          <p:cNvSpPr txBox="1"/>
          <p:nvPr/>
        </p:nvSpPr>
        <p:spPr>
          <a:xfrm>
            <a:off x="8101013" y="1052513"/>
            <a:ext cx="736600" cy="369887"/>
          </a:xfrm>
          <a:prstGeom prst="rect">
            <a:avLst/>
          </a:prstGeom>
          <a:noFill/>
          <a:ln>
            <a:solidFill>
              <a:schemeClr val="tx1"/>
            </a:solidFill>
          </a:ln>
        </p:spPr>
        <p:txBody>
          <a:bodyPr wrap="none">
            <a:prstTxWarp prst="textNoShape">
              <a:avLst/>
            </a:prstTxWarp>
            <a:spAutoFit/>
          </a:bodyPr>
          <a:lstStyle/>
          <a:p>
            <a:pPr defTabSz="908050" eaLnBrk="1" hangingPunct="1"/>
            <a:r>
              <a:rPr lang="en-US">
                <a:solidFill>
                  <a:srgbClr val="000000"/>
                </a:solidFill>
                <a:latin typeface="Calibri" pitchFamily="4" charset="0"/>
              </a:rPr>
              <a:t>Dr HR</a:t>
            </a:r>
            <a:endParaRPr lang="en-CA">
              <a:solidFill>
                <a:srgbClr val="000000"/>
              </a:solidFill>
              <a:latin typeface="Calibri" pitchFamily="4" charset="0"/>
            </a:endParaRPr>
          </a:p>
        </p:txBody>
      </p:sp>
      <p:sp>
        <p:nvSpPr>
          <p:cNvPr id="30725" name="TextBox 5"/>
          <p:cNvSpPr txBox="1">
            <a:spLocks noChangeArrowheads="1"/>
          </p:cNvSpPr>
          <p:nvPr/>
        </p:nvSpPr>
        <p:spPr bwMode="auto">
          <a:xfrm>
            <a:off x="2616200" y="4191000"/>
            <a:ext cx="300038" cy="369888"/>
          </a:xfrm>
          <a:prstGeom prst="rect">
            <a:avLst/>
          </a:prstGeom>
          <a:noFill/>
          <a:ln w="9525">
            <a:noFill/>
            <a:miter lim="800000"/>
            <a:headEnd/>
            <a:tailEnd/>
          </a:ln>
        </p:spPr>
        <p:txBody>
          <a:bodyPr wrap="none">
            <a:prstTxWarp prst="textNoShape">
              <a:avLst/>
            </a:prstTxWarp>
            <a:spAutoFit/>
          </a:bodyPr>
          <a:lstStyle/>
          <a:p>
            <a:pPr defTabSz="908050" eaLnBrk="1" hangingPunct="1"/>
            <a:r>
              <a:rPr lang="en-CA" b="1">
                <a:solidFill>
                  <a:srgbClr val="000000"/>
                </a:solidFill>
                <a:latin typeface="Calibri" pitchFamily="4" charset="0"/>
                <a:cs typeface="Arial" pitchFamily="4" charset="0"/>
              </a:rPr>
              <a:t>†</a:t>
            </a:r>
          </a:p>
        </p:txBody>
      </p:sp>
      <p:sp>
        <p:nvSpPr>
          <p:cNvPr id="7" name="Rectangle 6"/>
          <p:cNvSpPr/>
          <p:nvPr/>
        </p:nvSpPr>
        <p:spPr>
          <a:xfrm>
            <a:off x="2019300" y="5426075"/>
            <a:ext cx="4606925" cy="431800"/>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08712" eaLnBrk="1" fontAlgn="auto" hangingPunct="1">
              <a:spcBef>
                <a:spcPts val="0"/>
              </a:spcBef>
              <a:spcAft>
                <a:spcPts val="0"/>
              </a:spcAft>
              <a:defRPr/>
            </a:pPr>
            <a:endParaRPr lang="en-CA">
              <a:solidFill>
                <a:prstClr val="white"/>
              </a:solidFill>
            </a:endParaRPr>
          </a:p>
        </p:txBody>
      </p:sp>
      <p:sp>
        <p:nvSpPr>
          <p:cNvPr id="30727" name="Rectangle 3"/>
          <p:cNvSpPr>
            <a:spLocks noChangeArrowheads="1"/>
          </p:cNvSpPr>
          <p:nvPr/>
        </p:nvSpPr>
        <p:spPr bwMode="auto">
          <a:xfrm>
            <a:off x="1828800" y="5454650"/>
            <a:ext cx="4572000" cy="461963"/>
          </a:xfrm>
          <a:prstGeom prst="rect">
            <a:avLst/>
          </a:prstGeom>
          <a:noFill/>
          <a:ln w="9525">
            <a:noFill/>
            <a:miter lim="800000"/>
            <a:headEnd/>
            <a:tailEnd/>
          </a:ln>
        </p:spPr>
        <p:txBody>
          <a:bodyPr>
            <a:prstTxWarp prst="textNoShape">
              <a:avLst/>
            </a:prstTxWarp>
            <a:spAutoFit/>
          </a:bodyPr>
          <a:lstStyle/>
          <a:p>
            <a:pPr algn="ctr" defTabSz="908050" eaLnBrk="1" hangingPunct="1"/>
            <a:r>
              <a:rPr lang="en-CA" sz="1200" b="1">
                <a:solidFill>
                  <a:srgbClr val="000000"/>
                </a:solidFill>
                <a:latin typeface="Calibri" pitchFamily="4" charset="0"/>
                <a:cs typeface="Arial" pitchFamily="4" charset="0"/>
              </a:rPr>
              <a:t>†</a:t>
            </a:r>
            <a:r>
              <a:rPr lang="en-CA" sz="1200">
                <a:solidFill>
                  <a:srgbClr val="000000"/>
                </a:solidFill>
                <a:latin typeface="Calibri" pitchFamily="4" charset="0"/>
                <a:cs typeface="Arial" pitchFamily="4" charset="0"/>
              </a:rPr>
              <a:t> Primary CAD prevention with ASA may be considered in </a:t>
            </a:r>
          </a:p>
          <a:p>
            <a:pPr algn="ctr" defTabSz="908050" eaLnBrk="1" hangingPunct="1"/>
            <a:r>
              <a:rPr lang="en-CA" sz="1200">
                <a:solidFill>
                  <a:srgbClr val="000000"/>
                </a:solidFill>
                <a:latin typeface="Calibri" pitchFamily="4" charset="0"/>
                <a:cs typeface="Arial" pitchFamily="4" charset="0"/>
              </a:rPr>
              <a:t>selected high-risk patients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2" name="Content Placeholder 2"/>
          <p:cNvSpPr>
            <a:spLocks/>
          </p:cNvSpPr>
          <p:nvPr/>
        </p:nvSpPr>
        <p:spPr bwMode="auto">
          <a:xfrm>
            <a:off x="430213" y="1454150"/>
            <a:ext cx="8283575" cy="2813050"/>
          </a:xfrm>
          <a:prstGeom prst="rect">
            <a:avLst/>
          </a:prstGeom>
          <a:noFill/>
          <a:ln>
            <a:noFill/>
          </a:ln>
          <a:extLst/>
        </p:spPr>
        <p:txBody>
          <a:bodyPr>
            <a:prstTxWarp prst="textNoShape">
              <a:avLst/>
            </a:prstTxWarp>
          </a:bodyPr>
          <a:lstStyle/>
          <a:p>
            <a:pPr marL="319088" indent="-319088" eaLnBrk="1" hangingPunct="1">
              <a:spcBef>
                <a:spcPts val="700"/>
              </a:spcBef>
              <a:buClr>
                <a:srgbClr val="B0CCB0"/>
              </a:buClr>
              <a:buSzPct val="60000"/>
              <a:buFont typeface="Wingdings" pitchFamily="4" charset="2"/>
              <a:buNone/>
            </a:pPr>
            <a:r>
              <a:rPr lang="en-US" sz="2000">
                <a:solidFill>
                  <a:srgbClr val="000000"/>
                </a:solidFill>
              </a:rPr>
              <a:t>What antithrombotic regimen would you prescribe?</a:t>
            </a:r>
          </a:p>
          <a:p>
            <a:pPr marL="319088" indent="-319088" eaLnBrk="1" hangingPunct="1">
              <a:spcBef>
                <a:spcPts val="700"/>
              </a:spcBef>
              <a:buSzPct val="60000"/>
            </a:pPr>
            <a:endParaRPr lang="en-US" sz="2000">
              <a:solidFill>
                <a:srgbClr val="000000"/>
              </a:solidFill>
            </a:endParaRPr>
          </a:p>
          <a:p>
            <a:pPr marL="319088" indent="-319088" eaLnBrk="1" hangingPunct="1">
              <a:spcBef>
                <a:spcPts val="700"/>
              </a:spcBef>
              <a:buSzPct val="60000"/>
              <a:buFont typeface="Arial Black" pitchFamily="4" charset="0"/>
              <a:buAutoNum type="arabicPeriod"/>
            </a:pPr>
            <a:r>
              <a:rPr lang="en-US" sz="2000">
                <a:solidFill>
                  <a:srgbClr val="000000"/>
                </a:solidFill>
              </a:rPr>
              <a:t>ASA 81 mg/da (no change)</a:t>
            </a:r>
          </a:p>
          <a:p>
            <a:pPr marL="319088" indent="-319088" eaLnBrk="1" hangingPunct="1">
              <a:spcBef>
                <a:spcPts val="700"/>
              </a:spcBef>
              <a:buSzPct val="60000"/>
              <a:buFont typeface="Arial Black" pitchFamily="4" charset="0"/>
              <a:buAutoNum type="arabicPeriod"/>
            </a:pPr>
            <a:r>
              <a:rPr lang="en-US" sz="2000">
                <a:solidFill>
                  <a:srgbClr val="000000"/>
                </a:solidFill>
              </a:rPr>
              <a:t>ASA 81 mg/da + Warfarin INR 2-3</a:t>
            </a:r>
          </a:p>
          <a:p>
            <a:pPr marL="319088" indent="-319088" eaLnBrk="1" hangingPunct="1">
              <a:spcBef>
                <a:spcPts val="700"/>
              </a:spcBef>
              <a:buSzPct val="60000"/>
              <a:buFont typeface="Arial Black" pitchFamily="4" charset="0"/>
              <a:buAutoNum type="arabicPeriod"/>
            </a:pPr>
            <a:r>
              <a:rPr lang="en-US" sz="2000">
                <a:solidFill>
                  <a:srgbClr val="000000"/>
                </a:solidFill>
              </a:rPr>
              <a:t>Warfarin INR 2-3 </a:t>
            </a:r>
          </a:p>
          <a:p>
            <a:pPr marL="319088" indent="-319088" eaLnBrk="1" hangingPunct="1">
              <a:spcBef>
                <a:spcPts val="700"/>
              </a:spcBef>
              <a:buSzPct val="60000"/>
              <a:buFont typeface="Arial Black" pitchFamily="4" charset="0"/>
              <a:buAutoNum type="arabicPeriod"/>
            </a:pPr>
            <a:r>
              <a:rPr lang="en-US" sz="2000">
                <a:solidFill>
                  <a:srgbClr val="000000"/>
                </a:solidFill>
              </a:rPr>
              <a:t>(ASA 81 mg + Clop 75 mg)/da</a:t>
            </a:r>
          </a:p>
          <a:p>
            <a:pPr marL="319088" indent="-319088" eaLnBrk="1" hangingPunct="1">
              <a:spcBef>
                <a:spcPts val="700"/>
              </a:spcBef>
              <a:buSzPct val="60000"/>
              <a:buFont typeface="Arial Black" pitchFamily="4" charset="0"/>
              <a:buAutoNum type="arabicPeriod"/>
            </a:pPr>
            <a:r>
              <a:rPr lang="en-US" sz="2000">
                <a:solidFill>
                  <a:srgbClr val="000000"/>
                </a:solidFill>
              </a:rPr>
              <a:t>Apixaban 5 mg bid</a:t>
            </a:r>
          </a:p>
          <a:p>
            <a:pPr marL="319088" indent="-319088" eaLnBrk="1" hangingPunct="1">
              <a:spcBef>
                <a:spcPts val="700"/>
              </a:spcBef>
              <a:buSzPct val="60000"/>
              <a:buFont typeface="Arial Black" pitchFamily="4" charset="0"/>
              <a:buAutoNum type="arabicPeriod"/>
            </a:pPr>
            <a:r>
              <a:rPr lang="en-US" sz="2000">
                <a:solidFill>
                  <a:srgbClr val="000000"/>
                </a:solidFill>
              </a:rPr>
              <a:t>Apixaban 5mg bid + ASA 81 mg/da </a:t>
            </a:r>
          </a:p>
          <a:p>
            <a:pPr marL="319088" indent="-319088" eaLnBrk="1" hangingPunct="1">
              <a:spcBef>
                <a:spcPts val="700"/>
              </a:spcBef>
              <a:buClr>
                <a:srgbClr val="B0CCB0"/>
              </a:buClr>
              <a:buSzPct val="60000"/>
              <a:buFont typeface="Wingdings" pitchFamily="4" charset="2"/>
              <a:buNone/>
            </a:pPr>
            <a:endParaRPr lang="en-CA" sz="2400">
              <a:solidFill>
                <a:srgbClr val="000000"/>
              </a:solidFill>
            </a:endParaRPr>
          </a:p>
        </p:txBody>
      </p:sp>
      <p:sp>
        <p:nvSpPr>
          <p:cNvPr id="31747" name="Title 1"/>
          <p:cNvSpPr>
            <a:spLocks noGrp="1"/>
          </p:cNvSpPr>
          <p:nvPr>
            <p:ph type="title" idx="4294967295"/>
          </p:nvPr>
        </p:nvSpPr>
        <p:spPr>
          <a:xfrm>
            <a:off x="0" y="762000"/>
            <a:ext cx="9144000" cy="457200"/>
          </a:xfrm>
        </p:spPr>
        <p:txBody>
          <a:bodyPr/>
          <a:lstStyle/>
          <a:p>
            <a:r>
              <a:rPr lang="en-CA" sz="2300"/>
              <a:t>Dr HR – Management</a:t>
            </a:r>
            <a:endParaRPr lang="en-US" sz="2300"/>
          </a:p>
        </p:txBody>
      </p:sp>
      <p:sp>
        <p:nvSpPr>
          <p:cNvPr id="5" name="Oval 4"/>
          <p:cNvSpPr/>
          <p:nvPr/>
        </p:nvSpPr>
        <p:spPr>
          <a:xfrm>
            <a:off x="304800" y="3810000"/>
            <a:ext cx="49530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3"/>
          <p:cNvSpPr txBox="1">
            <a:spLocks noChangeArrowheads="1"/>
          </p:cNvSpPr>
          <p:nvPr/>
        </p:nvSpPr>
        <p:spPr bwMode="auto">
          <a:xfrm>
            <a:off x="7092950" y="5661025"/>
            <a:ext cx="955675" cy="369888"/>
          </a:xfrm>
          <a:prstGeom prst="rect">
            <a:avLst/>
          </a:prstGeom>
          <a:noFill/>
          <a:ln w="9525">
            <a:noFill/>
            <a:miter lim="800000"/>
            <a:headEnd/>
            <a:tailEnd/>
          </a:ln>
        </p:spPr>
        <p:txBody>
          <a:bodyPr>
            <a:prstTxWarp prst="textNoShape">
              <a:avLst/>
            </a:prstTxWarp>
            <a:spAutoFit/>
          </a:bodyPr>
          <a:lstStyle/>
          <a:p>
            <a:pPr eaLnBrk="1" hangingPunct="1"/>
            <a:endParaRPr lang="en-US">
              <a:solidFill>
                <a:srgbClr val="000000"/>
              </a:solidFill>
              <a:cs typeface="Arial" pitchFamily="4" charset="0"/>
            </a:endParaRPr>
          </a:p>
        </p:txBody>
      </p:sp>
      <p:sp>
        <p:nvSpPr>
          <p:cNvPr id="32771" name="Text Box 4"/>
          <p:cNvSpPr txBox="1">
            <a:spLocks noChangeArrowheads="1"/>
          </p:cNvSpPr>
          <p:nvPr/>
        </p:nvSpPr>
        <p:spPr bwMode="auto">
          <a:xfrm>
            <a:off x="7885113" y="5949950"/>
            <a:ext cx="1009650" cy="369888"/>
          </a:xfrm>
          <a:prstGeom prst="rect">
            <a:avLst/>
          </a:prstGeom>
          <a:noFill/>
          <a:ln w="9525">
            <a:noFill/>
            <a:miter lim="800000"/>
            <a:headEnd/>
            <a:tailEnd/>
          </a:ln>
        </p:spPr>
        <p:txBody>
          <a:bodyPr>
            <a:prstTxWarp prst="textNoShape">
              <a:avLst/>
            </a:prstTxWarp>
            <a:spAutoFit/>
          </a:bodyPr>
          <a:lstStyle/>
          <a:p>
            <a:pPr eaLnBrk="1" hangingPunct="1"/>
            <a:r>
              <a:rPr lang="en-US">
                <a:solidFill>
                  <a:srgbClr val="000000"/>
                </a:solidFill>
                <a:cs typeface="Arial" pitchFamily="4" charset="0"/>
              </a:rPr>
              <a:t>             </a:t>
            </a:r>
          </a:p>
        </p:txBody>
      </p:sp>
      <p:sp>
        <p:nvSpPr>
          <p:cNvPr id="32772" name="Text Box 5"/>
          <p:cNvSpPr txBox="1">
            <a:spLocks noChangeArrowheads="1"/>
          </p:cNvSpPr>
          <p:nvPr/>
        </p:nvSpPr>
        <p:spPr bwMode="auto">
          <a:xfrm>
            <a:off x="7832725" y="6092825"/>
            <a:ext cx="184150" cy="584200"/>
          </a:xfrm>
          <a:prstGeom prst="rect">
            <a:avLst/>
          </a:prstGeom>
          <a:solidFill>
            <a:schemeClr val="bg1"/>
          </a:solidFill>
          <a:ln w="9525">
            <a:noFill/>
            <a:miter lim="800000"/>
            <a:headEnd/>
            <a:tailEnd/>
          </a:ln>
        </p:spPr>
        <p:txBody>
          <a:bodyPr wrap="none">
            <a:prstTxWarp prst="textNoShape">
              <a:avLst/>
            </a:prstTxWarp>
            <a:spAutoFit/>
          </a:bodyPr>
          <a:lstStyle/>
          <a:p>
            <a:pPr eaLnBrk="1" hangingPunct="1"/>
            <a:r>
              <a:rPr lang="en-US" sz="3200">
                <a:solidFill>
                  <a:srgbClr val="000000"/>
                </a:solidFill>
                <a:cs typeface="Arial" pitchFamily="4" charset="0"/>
              </a:rPr>
              <a:t>          </a:t>
            </a:r>
          </a:p>
        </p:txBody>
      </p:sp>
      <p:pic>
        <p:nvPicPr>
          <p:cNvPr id="32773" name="Picture 7"/>
          <p:cNvPicPr>
            <a:picLocks noChangeAspect="1" noChangeArrowheads="1"/>
          </p:cNvPicPr>
          <p:nvPr/>
        </p:nvPicPr>
        <p:blipFill>
          <a:blip r:embed="rId2"/>
          <a:srcRect/>
          <a:stretch>
            <a:fillRect/>
          </a:stretch>
        </p:blipFill>
        <p:spPr bwMode="auto">
          <a:xfrm>
            <a:off x="179388" y="2133600"/>
            <a:ext cx="2857500" cy="3571875"/>
          </a:xfrm>
          <a:prstGeom prst="rect">
            <a:avLst/>
          </a:prstGeom>
          <a:noFill/>
          <a:ln w="9525">
            <a:noFill/>
            <a:miter lim="800000"/>
            <a:headEnd/>
            <a:tailEnd/>
          </a:ln>
        </p:spPr>
      </p:pic>
      <p:sp>
        <p:nvSpPr>
          <p:cNvPr id="61447" name="Rectangle 3"/>
          <p:cNvSpPr>
            <a:spLocks noChangeArrowheads="1"/>
          </p:cNvSpPr>
          <p:nvPr/>
        </p:nvSpPr>
        <p:spPr bwMode="auto">
          <a:xfrm>
            <a:off x="3036888" y="1524000"/>
            <a:ext cx="6107112" cy="4537075"/>
          </a:xfrm>
          <a:prstGeom prst="rect">
            <a:avLst/>
          </a:prstGeom>
          <a:noFill/>
          <a:ln w="9525">
            <a:noFill/>
            <a:miter lim="800000"/>
            <a:headEnd/>
            <a:tailEnd/>
          </a:ln>
        </p:spPr>
        <p:txBody>
          <a:bodyPr>
            <a:prstTxWarp prst="textNoShape">
              <a:avLst/>
            </a:prstTxWarp>
          </a:bodyPr>
          <a:lstStyle/>
          <a:p>
            <a:pPr marL="319088" indent="-319088" eaLnBrk="1" hangingPunct="1">
              <a:spcBef>
                <a:spcPts val="700"/>
              </a:spcBef>
              <a:buClr>
                <a:srgbClr val="B0CCB0"/>
              </a:buClr>
              <a:buSzPct val="60000"/>
              <a:buFont typeface="Wingdings" pitchFamily="4" charset="2"/>
              <a:buChar char=""/>
            </a:pPr>
            <a:r>
              <a:rPr lang="en-US" sz="2000">
                <a:solidFill>
                  <a:srgbClr val="000000"/>
                </a:solidFill>
                <a:cs typeface="Arial" pitchFamily="4" charset="0"/>
              </a:rPr>
              <a:t>AF onset 2 yr ago. He has DM controlled on diet and hypertension managed with metoprolol 100 mg bid mg and HCT 25 mg qam. CHADS</a:t>
            </a:r>
            <a:r>
              <a:rPr lang="en-US" sz="2000" baseline="-25000">
                <a:solidFill>
                  <a:srgbClr val="000000"/>
                </a:solidFill>
                <a:cs typeface="Arial" pitchFamily="4" charset="0"/>
              </a:rPr>
              <a:t>2</a:t>
            </a:r>
            <a:r>
              <a:rPr lang="en-US" sz="2000">
                <a:solidFill>
                  <a:srgbClr val="000000"/>
                </a:solidFill>
                <a:cs typeface="Arial" pitchFamily="4" charset="0"/>
              </a:rPr>
              <a:t> = 2, Annual stroke risk 4%. On warfarin, INR well-controlled 2-3. </a:t>
            </a:r>
          </a:p>
          <a:p>
            <a:pPr marL="319088" indent="-319088" eaLnBrk="1" hangingPunct="1">
              <a:spcBef>
                <a:spcPts val="700"/>
              </a:spcBef>
              <a:buClr>
                <a:srgbClr val="B0CCB0"/>
              </a:buClr>
              <a:buSzPct val="60000"/>
              <a:buFont typeface="Wingdings" pitchFamily="4" charset="2"/>
              <a:buChar char=""/>
            </a:pPr>
            <a:r>
              <a:rPr lang="en-US" sz="2000">
                <a:solidFill>
                  <a:srgbClr val="000000"/>
                </a:solidFill>
                <a:cs typeface="Arial" pitchFamily="4" charset="0"/>
              </a:rPr>
              <a:t>6 mo ago he began to have exertional angina. Despite adding diltiazem 360 mg he continues to have CCS class 2-3 angina and is very dissatisfied.</a:t>
            </a:r>
          </a:p>
          <a:p>
            <a:pPr marL="319088" indent="-319088" eaLnBrk="1" hangingPunct="1">
              <a:spcBef>
                <a:spcPts val="700"/>
              </a:spcBef>
              <a:buClr>
                <a:srgbClr val="B0CCB0"/>
              </a:buClr>
              <a:buSzPct val="60000"/>
              <a:buFont typeface="Wingdings" pitchFamily="4" charset="2"/>
              <a:buChar char=""/>
            </a:pPr>
            <a:r>
              <a:rPr lang="en-US" sz="2000">
                <a:solidFill>
                  <a:srgbClr val="000000"/>
                </a:solidFill>
                <a:cs typeface="Arial" pitchFamily="4" charset="0"/>
              </a:rPr>
              <a:t>Angio shows 85% proximal LAD stenosis, no additional stenoses.</a:t>
            </a:r>
          </a:p>
          <a:p>
            <a:pPr marL="319088" indent="-319088" eaLnBrk="1" hangingPunct="1">
              <a:spcBef>
                <a:spcPts val="700"/>
              </a:spcBef>
              <a:buClr>
                <a:srgbClr val="B0CCB0"/>
              </a:buClr>
              <a:buSzPct val="60000"/>
              <a:buFont typeface="Wingdings" pitchFamily="4" charset="2"/>
              <a:buChar char=""/>
            </a:pPr>
            <a:r>
              <a:rPr lang="en-US" sz="2000">
                <a:solidFill>
                  <a:srgbClr val="000000"/>
                </a:solidFill>
                <a:cs typeface="Arial" pitchFamily="4" charset="0"/>
              </a:rPr>
              <a:t>Together you decide to place a stent for relief of angina.</a:t>
            </a:r>
            <a:endParaRPr lang="en-US" sz="2400">
              <a:solidFill>
                <a:srgbClr val="000000"/>
              </a:solidFill>
              <a:cs typeface="Arial" pitchFamily="4" charset="0"/>
            </a:endParaRPr>
          </a:p>
          <a:p>
            <a:pPr marL="319088" indent="-319088" eaLnBrk="1" hangingPunct="1">
              <a:spcBef>
                <a:spcPts val="700"/>
              </a:spcBef>
              <a:buClr>
                <a:srgbClr val="B0CCB0"/>
              </a:buClr>
              <a:buSzPct val="60000"/>
              <a:buFont typeface="Wingdings" pitchFamily="4" charset="2"/>
              <a:buNone/>
            </a:pPr>
            <a:endParaRPr lang="en-US" sz="2800">
              <a:solidFill>
                <a:srgbClr val="000000"/>
              </a:solidFill>
              <a:cs typeface="Arial" pitchFamily="4" charset="0"/>
            </a:endParaRPr>
          </a:p>
          <a:p>
            <a:pPr marL="319088" indent="-319088" eaLnBrk="1" hangingPunct="1">
              <a:spcBef>
                <a:spcPts val="700"/>
              </a:spcBef>
              <a:buClr>
                <a:srgbClr val="B0CCB0"/>
              </a:buClr>
              <a:buSzPct val="60000"/>
              <a:buFont typeface="Wingdings" pitchFamily="4" charset="2"/>
              <a:buNone/>
            </a:pPr>
            <a:endParaRPr lang="en-US" sz="2800">
              <a:solidFill>
                <a:srgbClr val="000000"/>
              </a:solidFill>
              <a:cs typeface="Arial" pitchFamily="4" charset="0"/>
            </a:endParaRPr>
          </a:p>
        </p:txBody>
      </p:sp>
      <p:sp>
        <p:nvSpPr>
          <p:cNvPr id="32775" name="Title 1"/>
          <p:cNvSpPr>
            <a:spLocks noGrp="1"/>
          </p:cNvSpPr>
          <p:nvPr>
            <p:ph type="title" idx="4294967295"/>
          </p:nvPr>
        </p:nvSpPr>
        <p:spPr>
          <a:xfrm>
            <a:off x="0" y="762000"/>
            <a:ext cx="9144000" cy="457200"/>
          </a:xfrm>
        </p:spPr>
        <p:txBody>
          <a:bodyPr/>
          <a:lstStyle/>
          <a:p>
            <a:r>
              <a:rPr lang="en-CA" sz="2300"/>
              <a:t>Mr ME – Age 48</a:t>
            </a:r>
            <a:endParaRPr lang="en-US" sz="23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144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447">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144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2" name="Content Placeholder 2"/>
          <p:cNvSpPr>
            <a:spLocks/>
          </p:cNvSpPr>
          <p:nvPr/>
        </p:nvSpPr>
        <p:spPr bwMode="auto">
          <a:xfrm>
            <a:off x="430213" y="1454150"/>
            <a:ext cx="8283575" cy="2813050"/>
          </a:xfrm>
          <a:prstGeom prst="rect">
            <a:avLst/>
          </a:prstGeom>
          <a:noFill/>
          <a:ln>
            <a:noFill/>
          </a:ln>
          <a:extLst/>
        </p:spPr>
        <p:txBody>
          <a:bodyPr>
            <a:prstTxWarp prst="textNoShape">
              <a:avLst/>
            </a:prstTxWarp>
          </a:bodyPr>
          <a:lstStyle/>
          <a:p>
            <a:pPr marL="319088" indent="-319088" eaLnBrk="1" hangingPunct="1">
              <a:spcBef>
                <a:spcPts val="700"/>
              </a:spcBef>
              <a:buClr>
                <a:srgbClr val="B0CCB0"/>
              </a:buClr>
              <a:buSzPct val="60000"/>
            </a:pPr>
            <a:r>
              <a:rPr lang="en-US" sz="2000">
                <a:solidFill>
                  <a:srgbClr val="000000"/>
                </a:solidFill>
              </a:rPr>
              <a:t>What would be your post PCI antithrombotic regimen?</a:t>
            </a:r>
          </a:p>
          <a:p>
            <a:pPr marL="319088" indent="-319088" eaLnBrk="1" hangingPunct="1">
              <a:spcBef>
                <a:spcPts val="700"/>
              </a:spcBef>
              <a:buSzPct val="60000"/>
            </a:pPr>
            <a:endParaRPr lang="en-US" sz="2000">
              <a:solidFill>
                <a:srgbClr val="000000"/>
              </a:solidFill>
            </a:endParaRPr>
          </a:p>
          <a:p>
            <a:pPr marL="319088" indent="-319088" eaLnBrk="1" hangingPunct="1">
              <a:spcBef>
                <a:spcPts val="700"/>
              </a:spcBef>
              <a:buSzPct val="60000"/>
              <a:buFont typeface="Arial Black" pitchFamily="4" charset="0"/>
              <a:buAutoNum type="arabicPeriod"/>
            </a:pPr>
            <a:r>
              <a:rPr lang="en-US" sz="2000">
                <a:solidFill>
                  <a:srgbClr val="000000"/>
                </a:solidFill>
              </a:rPr>
              <a:t>Warfarin INR 2-3 + ASA 81 mg </a:t>
            </a:r>
          </a:p>
          <a:p>
            <a:pPr marL="319088" indent="-319088" eaLnBrk="1" hangingPunct="1">
              <a:spcBef>
                <a:spcPts val="700"/>
              </a:spcBef>
              <a:buSzPct val="60000"/>
              <a:buFont typeface="Arial Black" pitchFamily="4" charset="0"/>
              <a:buAutoNum type="arabicPeriod"/>
            </a:pPr>
            <a:r>
              <a:rPr lang="en-US" sz="2000">
                <a:solidFill>
                  <a:srgbClr val="000000"/>
                </a:solidFill>
              </a:rPr>
              <a:t>Warfarin INR 2-3 + Clop 75 mg</a:t>
            </a:r>
          </a:p>
          <a:p>
            <a:pPr marL="319088" indent="-319088" eaLnBrk="1" hangingPunct="1">
              <a:spcBef>
                <a:spcPts val="700"/>
              </a:spcBef>
              <a:buSzPct val="60000"/>
              <a:buFont typeface="Arial Black" pitchFamily="4" charset="0"/>
              <a:buAutoNum type="arabicPeriod"/>
            </a:pPr>
            <a:r>
              <a:rPr lang="en-US" sz="2000">
                <a:solidFill>
                  <a:srgbClr val="000000"/>
                </a:solidFill>
              </a:rPr>
              <a:t>Warfarin INR 2-3 + ASA 81 mg + Clop 75 mg</a:t>
            </a:r>
          </a:p>
          <a:p>
            <a:pPr marL="319088" indent="-319088" eaLnBrk="1" hangingPunct="1">
              <a:spcBef>
                <a:spcPts val="700"/>
              </a:spcBef>
              <a:buSzPct val="60000"/>
              <a:buFont typeface="Arial Black" pitchFamily="4" charset="0"/>
              <a:buAutoNum type="arabicPeriod"/>
            </a:pPr>
            <a:r>
              <a:rPr lang="en-US" sz="2000">
                <a:solidFill>
                  <a:srgbClr val="000000"/>
                </a:solidFill>
              </a:rPr>
              <a:t>ASA 81 mg + Clop 75 mg</a:t>
            </a:r>
          </a:p>
          <a:p>
            <a:pPr marL="319088" indent="-319088" eaLnBrk="1" hangingPunct="1">
              <a:spcBef>
                <a:spcPts val="700"/>
              </a:spcBef>
              <a:buClr>
                <a:srgbClr val="B0CCB0"/>
              </a:buClr>
              <a:buSzPct val="60000"/>
              <a:buFont typeface="Wingdings" pitchFamily="4" charset="2"/>
              <a:buNone/>
            </a:pPr>
            <a:endParaRPr lang="en-CA" sz="2400">
              <a:solidFill>
                <a:srgbClr val="000000"/>
              </a:solidFill>
            </a:endParaRPr>
          </a:p>
        </p:txBody>
      </p:sp>
      <p:sp>
        <p:nvSpPr>
          <p:cNvPr id="33795" name="Title 1"/>
          <p:cNvSpPr>
            <a:spLocks noGrp="1"/>
          </p:cNvSpPr>
          <p:nvPr>
            <p:ph type="title" idx="4294967295"/>
          </p:nvPr>
        </p:nvSpPr>
        <p:spPr>
          <a:xfrm>
            <a:off x="0" y="762000"/>
            <a:ext cx="9144000" cy="457200"/>
          </a:xfrm>
        </p:spPr>
        <p:txBody>
          <a:bodyPr/>
          <a:lstStyle/>
          <a:p>
            <a:r>
              <a:rPr lang="en-CA" sz="2300"/>
              <a:t>Question: Mr ME – Management</a:t>
            </a:r>
            <a:endParaRPr lang="en-US" sz="230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4818" name="Title 1"/>
          <p:cNvSpPr txBox="1">
            <a:spLocks/>
          </p:cNvSpPr>
          <p:nvPr/>
        </p:nvSpPr>
        <p:spPr bwMode="auto">
          <a:xfrm>
            <a:off x="0" y="914400"/>
            <a:ext cx="9144000" cy="457200"/>
          </a:xfrm>
          <a:prstGeom prst="rect">
            <a:avLst/>
          </a:prstGeom>
          <a:noFill/>
          <a:ln w="9525">
            <a:noFill/>
            <a:miter lim="800000"/>
            <a:headEnd/>
            <a:tailEnd/>
          </a:ln>
        </p:spPr>
        <p:txBody>
          <a:bodyPr anchor="ctr">
            <a:prstTxWarp prst="textNoShape">
              <a:avLst/>
            </a:prstTxWarp>
          </a:bodyPr>
          <a:lstStyle/>
          <a:p>
            <a:pPr algn="ctr"/>
            <a:r>
              <a:rPr lang="en-CA" sz="2400">
                <a:latin typeface="Arial Black" pitchFamily="4" charset="0"/>
                <a:cs typeface="Arial" pitchFamily="4" charset="0"/>
              </a:rPr>
              <a:t>Mr ME – Management</a:t>
            </a:r>
            <a:r>
              <a:rPr lang="en-US" sz="2400">
                <a:latin typeface="Arial Black" pitchFamily="4" charset="0"/>
                <a:cs typeface="Arial" pitchFamily="4" charset="0"/>
              </a:rPr>
              <a:t> For the prevention of CAD events post PCI (elective): </a:t>
            </a:r>
          </a:p>
        </p:txBody>
      </p:sp>
      <p:sp>
        <p:nvSpPr>
          <p:cNvPr id="34819" name="Rectangle 4"/>
          <p:cNvSpPr>
            <a:spLocks noChangeArrowheads="1"/>
          </p:cNvSpPr>
          <p:nvPr/>
        </p:nvSpPr>
        <p:spPr bwMode="auto">
          <a:xfrm>
            <a:off x="457200" y="1868488"/>
            <a:ext cx="8305800" cy="4894262"/>
          </a:xfrm>
          <a:prstGeom prst="rect">
            <a:avLst/>
          </a:prstGeom>
          <a:noFill/>
          <a:ln w="9525">
            <a:noFill/>
            <a:miter lim="800000"/>
            <a:headEnd/>
            <a:tailEnd/>
          </a:ln>
        </p:spPr>
        <p:txBody>
          <a:bodyPr>
            <a:prstTxWarp prst="textNoShape">
              <a:avLst/>
            </a:prstTxWarp>
            <a:spAutoFit/>
          </a:bodyPr>
          <a:lstStyle/>
          <a:p>
            <a:pPr eaLnBrk="1" hangingPunct="1"/>
            <a:r>
              <a:rPr lang="en-US" sz="2400">
                <a:cs typeface="Arial" pitchFamily="4" charset="0"/>
              </a:rPr>
              <a:t>1. </a:t>
            </a:r>
            <a:r>
              <a:rPr lang="en-US" sz="2400" b="1">
                <a:cs typeface="Arial" pitchFamily="4" charset="0"/>
              </a:rPr>
              <a:t>DAPT</a:t>
            </a:r>
            <a:r>
              <a:rPr lang="en-US" sz="2400">
                <a:cs typeface="Arial" pitchFamily="4" charset="0"/>
              </a:rPr>
              <a:t> (ASA + clopidogrel) is superior</a:t>
            </a:r>
            <a:br>
              <a:rPr lang="en-US" sz="2400">
                <a:cs typeface="Arial" pitchFamily="4" charset="0"/>
              </a:rPr>
            </a:br>
            <a:r>
              <a:rPr lang="en-US" sz="2400">
                <a:cs typeface="Arial" pitchFamily="4" charset="0"/>
              </a:rPr>
              <a:t>    to </a:t>
            </a:r>
            <a:r>
              <a:rPr lang="en-US" sz="2400" b="1">
                <a:cs typeface="Arial" pitchFamily="4" charset="0"/>
              </a:rPr>
              <a:t>ASA (HR ~ 0.75)</a:t>
            </a:r>
            <a:r>
              <a:rPr lang="en-US" sz="2400">
                <a:cs typeface="Arial" pitchFamily="4" charset="0"/>
              </a:rPr>
              <a:t/>
            </a:r>
            <a:br>
              <a:rPr lang="en-US" sz="2400">
                <a:cs typeface="Arial" pitchFamily="4" charset="0"/>
              </a:rPr>
            </a:br>
            <a:r>
              <a:rPr lang="en-US" sz="2400">
                <a:cs typeface="Arial" pitchFamily="4" charset="0"/>
              </a:rPr>
              <a:t>    </a:t>
            </a:r>
            <a:br>
              <a:rPr lang="en-US" sz="2400">
                <a:cs typeface="Arial" pitchFamily="4" charset="0"/>
              </a:rPr>
            </a:br>
            <a:r>
              <a:rPr lang="en-US" sz="2400">
                <a:cs typeface="Arial" pitchFamily="4" charset="0"/>
              </a:rPr>
              <a:t>	</a:t>
            </a:r>
            <a:r>
              <a:rPr lang="en-US" sz="2400" b="1">
                <a:cs typeface="Arial" pitchFamily="4" charset="0"/>
              </a:rPr>
              <a:t>CREDO</a:t>
            </a:r>
            <a:r>
              <a:rPr lang="en-US" sz="2400">
                <a:cs typeface="Arial" pitchFamily="4" charset="0"/>
              </a:rPr>
              <a:t> Steinhubl SR. JAMA 2002;288:2411 </a:t>
            </a:r>
            <a:br>
              <a:rPr lang="en-US" sz="2400">
                <a:cs typeface="Arial" pitchFamily="4" charset="0"/>
              </a:rPr>
            </a:br>
            <a:r>
              <a:rPr lang="en-US" sz="2400">
                <a:cs typeface="Arial" pitchFamily="4" charset="0"/>
              </a:rPr>
              <a:t/>
            </a:r>
            <a:br>
              <a:rPr lang="en-US" sz="2400">
                <a:cs typeface="Arial" pitchFamily="4" charset="0"/>
              </a:rPr>
            </a:br>
            <a:r>
              <a:rPr lang="en-US" sz="2400">
                <a:cs typeface="Arial" pitchFamily="4" charset="0"/>
              </a:rPr>
              <a:t/>
            </a:r>
            <a:br>
              <a:rPr lang="en-US" sz="2400">
                <a:cs typeface="Arial" pitchFamily="4" charset="0"/>
              </a:rPr>
            </a:br>
            <a:r>
              <a:rPr lang="en-US" sz="2400">
                <a:cs typeface="Arial" pitchFamily="4" charset="0"/>
              </a:rPr>
              <a:t>2. </a:t>
            </a:r>
            <a:r>
              <a:rPr lang="en-US" sz="2400" b="1">
                <a:cs typeface="Arial" pitchFamily="4" charset="0"/>
              </a:rPr>
              <a:t>DAPT</a:t>
            </a:r>
            <a:r>
              <a:rPr lang="en-US" sz="2400">
                <a:cs typeface="Arial" pitchFamily="4" charset="0"/>
              </a:rPr>
              <a:t> (ASA + ticlopidine) is superior</a:t>
            </a:r>
            <a:br>
              <a:rPr lang="en-US" sz="2400">
                <a:cs typeface="Arial" pitchFamily="4" charset="0"/>
              </a:rPr>
            </a:br>
            <a:r>
              <a:rPr lang="en-US" sz="2400">
                <a:cs typeface="Arial" pitchFamily="4" charset="0"/>
              </a:rPr>
              <a:t>    to </a:t>
            </a:r>
            <a:r>
              <a:rPr lang="en-US" sz="2400" b="1">
                <a:cs typeface="Arial" pitchFamily="4" charset="0"/>
              </a:rPr>
              <a:t>ASA + VKA (HR ~ 0.25)</a:t>
            </a:r>
            <a:br>
              <a:rPr lang="en-US" sz="2400" b="1">
                <a:cs typeface="Arial" pitchFamily="4" charset="0"/>
              </a:rPr>
            </a:br>
            <a:r>
              <a:rPr lang="en-US" sz="2400">
                <a:cs typeface="Arial" pitchFamily="4" charset="0"/>
              </a:rPr>
              <a:t>    </a:t>
            </a:r>
            <a:br>
              <a:rPr lang="en-US" sz="2400">
                <a:cs typeface="Arial" pitchFamily="4" charset="0"/>
              </a:rPr>
            </a:br>
            <a:r>
              <a:rPr lang="en-US" sz="2400">
                <a:cs typeface="Arial" pitchFamily="4" charset="0"/>
              </a:rPr>
              <a:t>	</a:t>
            </a:r>
            <a:r>
              <a:rPr lang="en-US" sz="2400" b="1">
                <a:cs typeface="Arial" pitchFamily="4" charset="0"/>
              </a:rPr>
              <a:t>ISAR</a:t>
            </a:r>
            <a:r>
              <a:rPr lang="en-US" sz="2400">
                <a:cs typeface="Arial" pitchFamily="4" charset="0"/>
              </a:rPr>
              <a:t>  Schomig A. NEJM 1996;334:1084</a:t>
            </a:r>
            <a:br>
              <a:rPr lang="en-US" sz="2400">
                <a:cs typeface="Arial" pitchFamily="4" charset="0"/>
              </a:rPr>
            </a:br>
            <a:r>
              <a:rPr lang="en-US" sz="2400">
                <a:cs typeface="Arial" pitchFamily="4" charset="0"/>
              </a:rPr>
              <a:t>   	</a:t>
            </a:r>
            <a:r>
              <a:rPr lang="en-US" sz="2400" b="1">
                <a:cs typeface="Arial" pitchFamily="4" charset="0"/>
              </a:rPr>
              <a:t>STARS</a:t>
            </a:r>
            <a:r>
              <a:rPr lang="en-US" sz="2400">
                <a:cs typeface="Arial" pitchFamily="4" charset="0"/>
              </a:rPr>
              <a:t> Leon MB. NEJM 1998;339:1665</a:t>
            </a:r>
            <a:r>
              <a:rPr lang="en-CA" sz="2400">
                <a:cs typeface="Arial" pitchFamily="4" charset="0"/>
              </a:rPr>
              <a:t/>
            </a:r>
            <a:br>
              <a:rPr lang="en-CA" sz="2400">
                <a:cs typeface="Arial" pitchFamily="4" charset="0"/>
              </a:rPr>
            </a:br>
            <a:r>
              <a:rPr lang="en-US" sz="2400">
                <a:cs typeface="Arial" pitchFamily="4" charset="0"/>
              </a:rPr>
              <a:t/>
            </a:r>
            <a:br>
              <a:rPr lang="en-US" sz="2400">
                <a:cs typeface="Arial" pitchFamily="4" charset="0"/>
              </a:rPr>
            </a:br>
            <a:endParaRPr lang="en-CA" sz="2400">
              <a:cs typeface="Arial" pitchFamily="4" charset="0"/>
            </a:endParaRPr>
          </a:p>
        </p:txBody>
      </p:sp>
    </p:spTree>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8070" name="Text Box 6"/>
          <p:cNvSpPr txBox="1">
            <a:spLocks noChangeArrowheads="1"/>
          </p:cNvSpPr>
          <p:nvPr/>
        </p:nvSpPr>
        <p:spPr bwMode="auto">
          <a:xfrm>
            <a:off x="7416800" y="6553200"/>
            <a:ext cx="175895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charset="0"/>
                <a:ea typeface="ＭＳ Ｐゴシック" pitchFamily="34" charset="-128"/>
              </a:defRPr>
            </a:lvl1pPr>
            <a:lvl2pPr marL="742950" indent="-285750" eaLnBrk="0" hangingPunct="0">
              <a:defRPr b="1">
                <a:solidFill>
                  <a:schemeClr val="tx1"/>
                </a:solidFill>
                <a:latin typeface="Arial" charset="0"/>
                <a:ea typeface="ＭＳ Ｐゴシック" pitchFamily="34" charset="-128"/>
              </a:defRPr>
            </a:lvl2pPr>
            <a:lvl3pPr marL="1143000" indent="-228600" eaLnBrk="0" hangingPunct="0">
              <a:defRPr b="1">
                <a:solidFill>
                  <a:schemeClr val="tx1"/>
                </a:solidFill>
                <a:latin typeface="Arial" charset="0"/>
                <a:ea typeface="ＭＳ Ｐゴシック" pitchFamily="34" charset="-128"/>
              </a:defRPr>
            </a:lvl3pPr>
            <a:lvl4pPr marL="1600200" indent="-228600" eaLnBrk="0" hangingPunct="0">
              <a:defRPr b="1">
                <a:solidFill>
                  <a:schemeClr val="tx1"/>
                </a:solidFill>
                <a:latin typeface="Arial" charset="0"/>
                <a:ea typeface="ＭＳ Ｐゴシック" pitchFamily="34" charset="-128"/>
              </a:defRPr>
            </a:lvl4pPr>
            <a:lvl5pPr marL="2057400" indent="-228600" eaLnBrk="0" hangingPunct="0">
              <a:defRPr b="1">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b="1">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b="1">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b="1">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b="1">
                <a:solidFill>
                  <a:schemeClr val="tx1"/>
                </a:solidFill>
                <a:latin typeface="Arial" charset="0"/>
                <a:ea typeface="ＭＳ Ｐゴシック" pitchFamily="34" charset="-128"/>
              </a:defRPr>
            </a:lvl9pPr>
          </a:lstStyle>
          <a:p>
            <a:pPr eaLnBrk="1" hangingPunct="1">
              <a:defRPr/>
            </a:pPr>
            <a:r>
              <a:rPr lang="en-US" sz="1200" b="0" dirty="0">
                <a:solidFill>
                  <a:srgbClr val="000000"/>
                </a:solidFill>
                <a:latin typeface="+mn-lt"/>
                <a:cs typeface="+mn-cs"/>
              </a:rPr>
              <a:t> Lancet 2006;367:1903</a:t>
            </a:r>
          </a:p>
        </p:txBody>
      </p:sp>
      <p:sp>
        <p:nvSpPr>
          <p:cNvPr id="35843" name="Text Box 7"/>
          <p:cNvSpPr txBox="1">
            <a:spLocks noChangeArrowheads="1"/>
          </p:cNvSpPr>
          <p:nvPr/>
        </p:nvSpPr>
        <p:spPr bwMode="auto">
          <a:xfrm>
            <a:off x="1981200" y="696913"/>
            <a:ext cx="5753100" cy="369887"/>
          </a:xfrm>
          <a:prstGeom prst="rect">
            <a:avLst/>
          </a:prstGeom>
          <a:noFill/>
          <a:ln w="9525">
            <a:noFill/>
            <a:miter lim="800000"/>
            <a:headEnd/>
            <a:tailEnd/>
          </a:ln>
        </p:spPr>
        <p:txBody>
          <a:bodyPr wrap="none">
            <a:prstTxWarp prst="textNoShape">
              <a:avLst/>
            </a:prstTxWarp>
            <a:spAutoFit/>
          </a:bodyPr>
          <a:lstStyle/>
          <a:p>
            <a:pPr eaLnBrk="1" hangingPunct="1"/>
            <a:r>
              <a:rPr lang="en-US" b="1">
                <a:cs typeface="Arial" pitchFamily="4" charset="0"/>
              </a:rPr>
              <a:t>Clopidogrel + Aspirin vs. Oral Anticoagulant (OAC)</a:t>
            </a:r>
          </a:p>
        </p:txBody>
      </p:sp>
      <p:sp>
        <p:nvSpPr>
          <p:cNvPr id="35844" name="Text Box 8"/>
          <p:cNvSpPr txBox="1">
            <a:spLocks noChangeArrowheads="1"/>
          </p:cNvSpPr>
          <p:nvPr/>
        </p:nvSpPr>
        <p:spPr bwMode="auto">
          <a:xfrm>
            <a:off x="3779838" y="6062663"/>
            <a:ext cx="1062037" cy="307975"/>
          </a:xfrm>
          <a:prstGeom prst="rect">
            <a:avLst/>
          </a:prstGeom>
          <a:noFill/>
          <a:ln w="9525">
            <a:noFill/>
            <a:miter lim="800000"/>
            <a:headEnd/>
            <a:tailEnd/>
          </a:ln>
        </p:spPr>
        <p:txBody>
          <a:bodyPr wrap="none">
            <a:prstTxWarp prst="textNoShape">
              <a:avLst/>
            </a:prstTxWarp>
            <a:spAutoFit/>
          </a:bodyPr>
          <a:lstStyle/>
          <a:p>
            <a:pPr eaLnBrk="1" hangingPunct="1"/>
            <a:r>
              <a:rPr lang="en-US" sz="1400">
                <a:solidFill>
                  <a:srgbClr val="FF0000"/>
                </a:solidFill>
                <a:cs typeface="Arial" pitchFamily="4" charset="0"/>
              </a:rPr>
              <a:t>ACTIVE-W</a:t>
            </a:r>
          </a:p>
        </p:txBody>
      </p:sp>
      <p:grpSp>
        <p:nvGrpSpPr>
          <p:cNvPr id="35845" name="Group 2"/>
          <p:cNvGrpSpPr>
            <a:grpSpLocks/>
          </p:cNvGrpSpPr>
          <p:nvPr/>
        </p:nvGrpSpPr>
        <p:grpSpPr bwMode="auto">
          <a:xfrm>
            <a:off x="1524000" y="1081088"/>
            <a:ext cx="7345363" cy="4981575"/>
            <a:chOff x="1162985" y="750383"/>
            <a:chExt cx="7743225" cy="5239390"/>
          </a:xfrm>
        </p:grpSpPr>
        <p:pic>
          <p:nvPicPr>
            <p:cNvPr id="35846" name="Picture 2"/>
            <p:cNvPicPr>
              <a:picLocks noChangeAspect="1" noChangeArrowheads="1"/>
            </p:cNvPicPr>
            <p:nvPr/>
          </p:nvPicPr>
          <p:blipFill>
            <a:blip r:embed="rId2"/>
            <a:srcRect/>
            <a:stretch>
              <a:fillRect/>
            </a:stretch>
          </p:blipFill>
          <p:spPr bwMode="auto">
            <a:xfrm>
              <a:off x="1162985" y="750383"/>
              <a:ext cx="6393606" cy="5239390"/>
            </a:xfrm>
            <a:prstGeom prst="rect">
              <a:avLst/>
            </a:prstGeom>
            <a:noFill/>
            <a:ln w="9525">
              <a:noFill/>
              <a:miter lim="800000"/>
              <a:headEnd/>
              <a:tailEnd/>
            </a:ln>
          </p:spPr>
        </p:pic>
        <p:sp>
          <p:nvSpPr>
            <p:cNvPr id="35847" name="Text Box 3"/>
            <p:cNvSpPr txBox="1">
              <a:spLocks noChangeArrowheads="1"/>
            </p:cNvSpPr>
            <p:nvPr/>
          </p:nvSpPr>
          <p:spPr bwMode="auto">
            <a:xfrm>
              <a:off x="2742791" y="1220027"/>
              <a:ext cx="2819891" cy="551009"/>
            </a:xfrm>
            <a:prstGeom prst="rect">
              <a:avLst/>
            </a:prstGeom>
            <a:solidFill>
              <a:schemeClr val="bg1"/>
            </a:solidFill>
            <a:ln w="9525">
              <a:noFill/>
              <a:miter lim="800000"/>
              <a:headEnd/>
              <a:tailEnd/>
            </a:ln>
          </p:spPr>
          <p:txBody>
            <a:bodyPr>
              <a:prstTxWarp prst="textNoShape">
                <a:avLst/>
              </a:prstTxWarp>
              <a:spAutoFit/>
            </a:bodyPr>
            <a:lstStyle/>
            <a:p>
              <a:pPr eaLnBrk="1" hangingPunct="1"/>
              <a:r>
                <a:rPr lang="en-US" sz="1600">
                  <a:solidFill>
                    <a:srgbClr val="000000"/>
                  </a:solidFill>
                  <a:latin typeface="Arial Black" pitchFamily="4" charset="0"/>
                  <a:cs typeface="Arial" pitchFamily="4" charset="0"/>
                </a:rPr>
                <a:t>All Stroke</a:t>
              </a:r>
            </a:p>
            <a:p>
              <a:pPr eaLnBrk="1" hangingPunct="1"/>
              <a:r>
                <a:rPr lang="en-US" sz="1200">
                  <a:solidFill>
                    <a:srgbClr val="000000"/>
                  </a:solidFill>
                  <a:latin typeface="Arial Black" pitchFamily="4" charset="0"/>
                  <a:cs typeface="Arial" pitchFamily="4" charset="0"/>
                </a:rPr>
                <a:t>RR=1.72(1.24-2.37), P=0.001</a:t>
              </a:r>
            </a:p>
          </p:txBody>
        </p:sp>
        <p:sp>
          <p:nvSpPr>
            <p:cNvPr id="35848" name="Text Box 4"/>
            <p:cNvSpPr txBox="1">
              <a:spLocks noChangeArrowheads="1"/>
            </p:cNvSpPr>
            <p:nvPr/>
          </p:nvSpPr>
          <p:spPr bwMode="auto">
            <a:xfrm>
              <a:off x="2819774" y="2514063"/>
              <a:ext cx="2301098" cy="290532"/>
            </a:xfrm>
            <a:prstGeom prst="rect">
              <a:avLst/>
            </a:prstGeom>
            <a:solidFill>
              <a:schemeClr val="bg1"/>
            </a:solidFill>
            <a:ln w="9525">
              <a:noFill/>
              <a:miter lim="800000"/>
              <a:headEnd/>
              <a:tailEnd/>
            </a:ln>
          </p:spPr>
          <p:txBody>
            <a:bodyPr>
              <a:prstTxWarp prst="textNoShape">
                <a:avLst/>
              </a:prstTxWarp>
              <a:spAutoFit/>
            </a:bodyPr>
            <a:lstStyle/>
            <a:p>
              <a:pPr eaLnBrk="1" hangingPunct="1"/>
              <a:r>
                <a:rPr lang="en-US" sz="1200">
                  <a:solidFill>
                    <a:srgbClr val="000000"/>
                  </a:solidFill>
                  <a:latin typeface="Arial Black" pitchFamily="4" charset="0"/>
                  <a:cs typeface="Arial" pitchFamily="4" charset="0"/>
                </a:rPr>
                <a:t>Clopidogrel+aspirin</a:t>
              </a:r>
            </a:p>
          </p:txBody>
        </p:sp>
        <p:sp>
          <p:nvSpPr>
            <p:cNvPr id="35849" name="Text Box 5"/>
            <p:cNvSpPr txBox="1">
              <a:spLocks noChangeArrowheads="1"/>
            </p:cNvSpPr>
            <p:nvPr/>
          </p:nvSpPr>
          <p:spPr bwMode="auto">
            <a:xfrm>
              <a:off x="5238019" y="3621089"/>
              <a:ext cx="574019" cy="290532"/>
            </a:xfrm>
            <a:prstGeom prst="rect">
              <a:avLst/>
            </a:prstGeom>
            <a:solidFill>
              <a:schemeClr val="bg1"/>
            </a:solidFill>
            <a:ln w="9525">
              <a:noFill/>
              <a:miter lim="800000"/>
              <a:headEnd/>
              <a:tailEnd/>
            </a:ln>
          </p:spPr>
          <p:txBody>
            <a:bodyPr wrap="none">
              <a:prstTxWarp prst="textNoShape">
                <a:avLst/>
              </a:prstTxWarp>
              <a:spAutoFit/>
            </a:bodyPr>
            <a:lstStyle/>
            <a:p>
              <a:pPr eaLnBrk="1" hangingPunct="1"/>
              <a:r>
                <a:rPr lang="en-US" sz="1200">
                  <a:solidFill>
                    <a:srgbClr val="000000"/>
                  </a:solidFill>
                  <a:latin typeface="Arial Black" pitchFamily="4" charset="0"/>
                  <a:cs typeface="Arial" pitchFamily="4" charset="0"/>
                </a:rPr>
                <a:t>OAC                      </a:t>
              </a:r>
            </a:p>
          </p:txBody>
        </p:sp>
        <p:sp>
          <p:nvSpPr>
            <p:cNvPr id="35850" name="Text Box 9"/>
            <p:cNvSpPr txBox="1">
              <a:spLocks noChangeArrowheads="1"/>
            </p:cNvSpPr>
            <p:nvPr/>
          </p:nvSpPr>
          <p:spPr bwMode="auto">
            <a:xfrm>
              <a:off x="7578269" y="1087664"/>
              <a:ext cx="1208286" cy="355653"/>
            </a:xfrm>
            <a:prstGeom prst="rect">
              <a:avLst/>
            </a:prstGeom>
            <a:noFill/>
            <a:ln w="9525">
              <a:noFill/>
              <a:miter lim="800000"/>
              <a:headEnd/>
              <a:tailEnd/>
            </a:ln>
          </p:spPr>
          <p:txBody>
            <a:bodyPr wrap="none">
              <a:prstTxWarp prst="textNoShape">
                <a:avLst/>
              </a:prstTxWarp>
              <a:spAutoFit/>
            </a:bodyPr>
            <a:lstStyle/>
            <a:p>
              <a:pPr eaLnBrk="1" hangingPunct="1"/>
              <a:r>
                <a:rPr lang="en-US" sz="1600">
                  <a:solidFill>
                    <a:srgbClr val="000000"/>
                  </a:solidFill>
                  <a:latin typeface="Arial Black" pitchFamily="4" charset="0"/>
                  <a:cs typeface="Arial" pitchFamily="4" charset="0"/>
                </a:rPr>
                <a:t>2.39%/yr</a:t>
              </a:r>
            </a:p>
          </p:txBody>
        </p:sp>
        <p:sp>
          <p:nvSpPr>
            <p:cNvPr id="35851" name="Rectangle 10"/>
            <p:cNvSpPr>
              <a:spLocks noChangeArrowheads="1"/>
            </p:cNvSpPr>
            <p:nvPr/>
          </p:nvSpPr>
          <p:spPr bwMode="auto">
            <a:xfrm>
              <a:off x="7643538" y="1091762"/>
              <a:ext cx="1143018" cy="380697"/>
            </a:xfrm>
            <a:prstGeom prst="rect">
              <a:avLst/>
            </a:prstGeom>
            <a:noFill/>
            <a:ln w="9525">
              <a:solidFill>
                <a:schemeClr val="tx1"/>
              </a:solidFill>
              <a:miter lim="800000"/>
              <a:headEnd/>
              <a:tailEnd/>
            </a:ln>
          </p:spPr>
          <p:txBody>
            <a:bodyPr wrap="none" anchor="ctr">
              <a:prstTxWarp prst="textNoShape">
                <a:avLst/>
              </a:prstTxWarp>
            </a:bodyPr>
            <a:lstStyle/>
            <a:p>
              <a:pPr eaLnBrk="1" hangingPunct="1"/>
              <a:endParaRPr lang="en-CA">
                <a:solidFill>
                  <a:srgbClr val="000000"/>
                </a:solidFill>
                <a:cs typeface="Arial" pitchFamily="4" charset="0"/>
              </a:endParaRPr>
            </a:p>
          </p:txBody>
        </p:sp>
        <p:sp>
          <p:nvSpPr>
            <p:cNvPr id="35852" name="Rectangle 11"/>
            <p:cNvSpPr>
              <a:spLocks noChangeArrowheads="1"/>
            </p:cNvSpPr>
            <p:nvPr/>
          </p:nvSpPr>
          <p:spPr bwMode="auto">
            <a:xfrm>
              <a:off x="7623248" y="2201217"/>
              <a:ext cx="1066035" cy="380697"/>
            </a:xfrm>
            <a:prstGeom prst="rect">
              <a:avLst/>
            </a:prstGeom>
            <a:noFill/>
            <a:ln w="9525">
              <a:solidFill>
                <a:schemeClr val="tx1"/>
              </a:solidFill>
              <a:miter lim="800000"/>
              <a:headEnd/>
              <a:tailEnd/>
            </a:ln>
          </p:spPr>
          <p:txBody>
            <a:bodyPr wrap="none" anchor="ctr">
              <a:prstTxWarp prst="textNoShape">
                <a:avLst/>
              </a:prstTxWarp>
            </a:bodyPr>
            <a:lstStyle/>
            <a:p>
              <a:pPr eaLnBrk="1" hangingPunct="1"/>
              <a:endParaRPr lang="en-CA">
                <a:solidFill>
                  <a:srgbClr val="000000"/>
                </a:solidFill>
                <a:cs typeface="Arial" pitchFamily="4" charset="0"/>
              </a:endParaRPr>
            </a:p>
          </p:txBody>
        </p:sp>
        <p:sp>
          <p:nvSpPr>
            <p:cNvPr id="35853" name="Rectangle 12"/>
            <p:cNvSpPr>
              <a:spLocks noChangeArrowheads="1"/>
            </p:cNvSpPr>
            <p:nvPr/>
          </p:nvSpPr>
          <p:spPr bwMode="auto">
            <a:xfrm>
              <a:off x="7458611" y="2226263"/>
              <a:ext cx="1447599" cy="355650"/>
            </a:xfrm>
            <a:prstGeom prst="rect">
              <a:avLst/>
            </a:prstGeom>
            <a:noFill/>
            <a:ln w="9525">
              <a:noFill/>
              <a:miter lim="800000"/>
              <a:headEnd/>
              <a:tailEnd/>
            </a:ln>
          </p:spPr>
          <p:txBody>
            <a:bodyPr>
              <a:prstTxWarp prst="textNoShape">
                <a:avLst/>
              </a:prstTxWarp>
              <a:spAutoFit/>
            </a:bodyPr>
            <a:lstStyle/>
            <a:p>
              <a:pPr eaLnBrk="1" hangingPunct="1"/>
              <a:r>
                <a:rPr lang="en-US" sz="1600">
                  <a:solidFill>
                    <a:srgbClr val="000000"/>
                  </a:solidFill>
                  <a:latin typeface="Arial Black" pitchFamily="4" charset="0"/>
                  <a:cs typeface="Arial" pitchFamily="4" charset="0"/>
                </a:rPr>
                <a:t> 1.40%/yr</a:t>
              </a:r>
            </a:p>
          </p:txBody>
        </p:sp>
        <p:sp>
          <p:nvSpPr>
            <p:cNvPr id="35854" name="TextBox 1"/>
            <p:cNvSpPr txBox="1">
              <a:spLocks noChangeArrowheads="1"/>
            </p:cNvSpPr>
            <p:nvPr/>
          </p:nvSpPr>
          <p:spPr bwMode="auto">
            <a:xfrm>
              <a:off x="2819407" y="1738327"/>
              <a:ext cx="1952136" cy="323718"/>
            </a:xfrm>
            <a:prstGeom prst="rect">
              <a:avLst/>
            </a:prstGeom>
            <a:noFill/>
            <a:ln w="9525">
              <a:solidFill>
                <a:srgbClr val="FF0000"/>
              </a:solidFill>
              <a:miter lim="800000"/>
              <a:headEnd/>
              <a:tailEnd/>
            </a:ln>
          </p:spPr>
          <p:txBody>
            <a:bodyPr wrap="none">
              <a:prstTxWarp prst="textNoShape">
                <a:avLst/>
              </a:prstTxWarp>
              <a:spAutoFit/>
            </a:bodyPr>
            <a:lstStyle/>
            <a:p>
              <a:pPr eaLnBrk="1" hangingPunct="1"/>
              <a:r>
                <a:rPr lang="en-US" sz="1400" b="1">
                  <a:solidFill>
                    <a:srgbClr val="000000"/>
                  </a:solidFill>
                  <a:latin typeface="Arial Black" pitchFamily="4" charset="0"/>
                  <a:cs typeface="Arial" pitchFamily="4" charset="0"/>
                </a:rPr>
                <a:t>42% RRR by OAC</a:t>
              </a:r>
              <a:endParaRPr lang="en-CA" sz="1400" b="1">
                <a:solidFill>
                  <a:srgbClr val="000000"/>
                </a:solidFill>
                <a:latin typeface="Arial Black" pitchFamily="4" charset="0"/>
                <a:cs typeface="Arial" pitchFamily="4" charset="0"/>
              </a:endParaRPr>
            </a:p>
          </p:txBody>
        </p:sp>
      </p:grpSp>
    </p:spTree>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179388" y="1905000"/>
            <a:ext cx="8736012" cy="2743200"/>
          </a:xfrm>
        </p:spPr>
        <p:txBody>
          <a:bodyPr/>
          <a:lstStyle/>
          <a:p>
            <a:pPr marL="534988" algn="l"/>
            <a:r>
              <a:rPr lang="en-US" sz="2000">
                <a:latin typeface="Arial" pitchFamily="4" charset="0"/>
              </a:rPr>
              <a:t>1.</a:t>
            </a:r>
            <a:r>
              <a:rPr lang="en-US" sz="2800">
                <a:latin typeface="Arial" pitchFamily="4" charset="0"/>
              </a:rPr>
              <a:t> </a:t>
            </a:r>
            <a:r>
              <a:rPr lang="en-US" sz="2000" b="1">
                <a:latin typeface="Arial" pitchFamily="4" charset="0"/>
              </a:rPr>
              <a:t>DAPT</a:t>
            </a:r>
            <a:r>
              <a:rPr lang="en-US" sz="2000">
                <a:latin typeface="Arial" pitchFamily="4" charset="0"/>
              </a:rPr>
              <a:t> required for prevention of CAD events</a:t>
            </a:r>
            <a:br>
              <a:rPr lang="en-US" sz="2000">
                <a:latin typeface="Arial" pitchFamily="4" charset="0"/>
              </a:rPr>
            </a:br>
            <a:r>
              <a:rPr lang="en-US" sz="2000">
                <a:latin typeface="Arial" pitchFamily="4" charset="0"/>
              </a:rPr>
              <a:t>		CREDO – DAPT superior to ASA</a:t>
            </a:r>
            <a:br>
              <a:rPr lang="en-US" sz="2000">
                <a:latin typeface="Arial" pitchFamily="4" charset="0"/>
              </a:rPr>
            </a:br>
            <a:r>
              <a:rPr lang="en-US" sz="2000">
                <a:latin typeface="Arial" pitchFamily="4" charset="0"/>
              </a:rPr>
              <a:t>		STARS and ISAR – DAPT superior to VKA + ASA</a:t>
            </a:r>
            <a:br>
              <a:rPr lang="en-US" sz="2000">
                <a:latin typeface="Arial" pitchFamily="4" charset="0"/>
              </a:rPr>
            </a:br>
            <a:r>
              <a:rPr lang="en-US" sz="2000">
                <a:latin typeface="Arial" pitchFamily="4" charset="0"/>
              </a:rPr>
              <a:t/>
            </a:r>
            <a:br>
              <a:rPr lang="en-US" sz="2000">
                <a:latin typeface="Arial" pitchFamily="4" charset="0"/>
              </a:rPr>
            </a:br>
            <a:r>
              <a:rPr lang="en-US" sz="2000">
                <a:latin typeface="Arial" pitchFamily="4" charset="0"/>
              </a:rPr>
              <a:t>2. </a:t>
            </a:r>
            <a:r>
              <a:rPr lang="en-US" sz="2000" b="1">
                <a:latin typeface="Arial" pitchFamily="4" charset="0"/>
              </a:rPr>
              <a:t>DAPT</a:t>
            </a:r>
            <a:r>
              <a:rPr lang="en-US" sz="2000">
                <a:latin typeface="Arial" pitchFamily="4" charset="0"/>
              </a:rPr>
              <a:t> much less effective than OAC for stroke </a:t>
            </a:r>
            <a:br>
              <a:rPr lang="en-US" sz="2000">
                <a:latin typeface="Arial" pitchFamily="4" charset="0"/>
              </a:rPr>
            </a:br>
            <a:r>
              <a:rPr lang="en-US" sz="2000">
                <a:latin typeface="Arial" pitchFamily="4" charset="0"/>
              </a:rPr>
              <a:t>    prevention (ACTIVE-W , RR = 1.72)</a:t>
            </a:r>
            <a:br>
              <a:rPr lang="en-US" sz="2000">
                <a:latin typeface="Arial" pitchFamily="4" charset="0"/>
              </a:rPr>
            </a:br>
            <a:r>
              <a:rPr lang="en-US" sz="2000">
                <a:latin typeface="Arial" pitchFamily="4" charset="0"/>
              </a:rPr>
              <a:t/>
            </a:r>
            <a:br>
              <a:rPr lang="en-US" sz="2000">
                <a:latin typeface="Arial" pitchFamily="4" charset="0"/>
              </a:rPr>
            </a:br>
            <a:r>
              <a:rPr lang="en-US" sz="2000">
                <a:latin typeface="Arial" pitchFamily="4" charset="0"/>
              </a:rPr>
              <a:t>3. Hence a rationale for </a:t>
            </a:r>
            <a:r>
              <a:rPr lang="en-US" sz="2000" b="1">
                <a:latin typeface="Arial" pitchFamily="4" charset="0"/>
              </a:rPr>
              <a:t>DAPT + OAC (triple therapy)</a:t>
            </a:r>
            <a:r>
              <a:rPr lang="en-US" sz="2000">
                <a:latin typeface="Arial" pitchFamily="4" charset="0"/>
              </a:rPr>
              <a:t/>
            </a:r>
            <a:br>
              <a:rPr lang="en-US" sz="2000">
                <a:latin typeface="Arial" pitchFamily="4" charset="0"/>
              </a:rPr>
            </a:br>
            <a:r>
              <a:rPr lang="en-US" sz="2000">
                <a:latin typeface="Arial" pitchFamily="4" charset="0"/>
              </a:rPr>
              <a:t>    </a:t>
            </a:r>
            <a:br>
              <a:rPr lang="en-US" sz="2000">
                <a:latin typeface="Arial" pitchFamily="4" charset="0"/>
              </a:rPr>
            </a:br>
            <a:r>
              <a:rPr lang="en-US" sz="2000">
                <a:latin typeface="Arial" pitchFamily="4" charset="0"/>
              </a:rPr>
              <a:t>	</a:t>
            </a:r>
            <a:endParaRPr lang="en-CA" sz="2000">
              <a:latin typeface="Arial" pitchFamily="4" charset="0"/>
            </a:endParaRPr>
          </a:p>
        </p:txBody>
      </p:sp>
      <p:sp>
        <p:nvSpPr>
          <p:cNvPr id="3" name="Title 1"/>
          <p:cNvSpPr txBox="1">
            <a:spLocks/>
          </p:cNvSpPr>
          <p:nvPr/>
        </p:nvSpPr>
        <p:spPr bwMode="auto">
          <a:xfrm>
            <a:off x="0" y="914400"/>
            <a:ext cx="9144000" cy="457200"/>
          </a:xfrm>
          <a:prstGeom prst="rect">
            <a:avLst/>
          </a:prstGeom>
          <a:noFill/>
          <a:ln>
            <a:noFill/>
          </a:ln>
          <a:extLst/>
        </p:spPr>
        <p:txBody>
          <a:bodyPr anchor="ctr">
            <a:prstTxWarp prst="textNoShape">
              <a:avLst/>
            </a:prstTxWarp>
          </a:bodyPr>
          <a:lstStyle/>
          <a:p>
            <a:pPr algn="ctr"/>
            <a:r>
              <a:rPr lang="en-US" sz="2400" b="1">
                <a:latin typeface="Arial Black" pitchFamily="4" charset="0"/>
                <a:cs typeface="Arial" pitchFamily="4" charset="0"/>
              </a:rPr>
              <a:t>For the prevention of both Stroke in NVAF and CAD events post elective PCI:</a:t>
            </a:r>
            <a:endParaRPr lang="en-US" sz="2400">
              <a:latin typeface="Arial Black" pitchFamily="4" charset="0"/>
              <a:cs typeface="Arial" pitchFamily="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42938" y="3573463"/>
            <a:ext cx="6665912" cy="1943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solidFill>
                <a:srgbClr val="FFFFFF"/>
              </a:solidFill>
            </a:endParaRPr>
          </a:p>
        </p:txBody>
      </p:sp>
      <p:pic>
        <p:nvPicPr>
          <p:cNvPr id="37891" name="Picture 2"/>
          <p:cNvPicPr>
            <a:picLocks noChangeAspect="1" noChangeArrowheads="1"/>
          </p:cNvPicPr>
          <p:nvPr/>
        </p:nvPicPr>
        <p:blipFill>
          <a:blip r:embed="rId2"/>
          <a:srcRect/>
          <a:stretch>
            <a:fillRect/>
          </a:stretch>
        </p:blipFill>
        <p:spPr bwMode="auto">
          <a:xfrm>
            <a:off x="642938" y="914400"/>
            <a:ext cx="7072312" cy="4525963"/>
          </a:xfrm>
          <a:prstGeom prst="rect">
            <a:avLst/>
          </a:prstGeom>
          <a:noFill/>
          <a:ln w="9525">
            <a:noFill/>
            <a:miter lim="800000"/>
            <a:headEnd/>
            <a:tailEnd/>
          </a:ln>
        </p:spPr>
      </p:pic>
      <p:sp>
        <p:nvSpPr>
          <p:cNvPr id="37892" name="TextBox 1"/>
          <p:cNvSpPr txBox="1">
            <a:spLocks noChangeArrowheads="1"/>
          </p:cNvSpPr>
          <p:nvPr/>
        </p:nvSpPr>
        <p:spPr bwMode="auto">
          <a:xfrm>
            <a:off x="661988" y="5276850"/>
            <a:ext cx="7529512" cy="708025"/>
          </a:xfrm>
          <a:prstGeom prst="rect">
            <a:avLst/>
          </a:prstGeom>
          <a:noFill/>
          <a:ln w="9525">
            <a:noFill/>
            <a:miter lim="800000"/>
            <a:headEnd/>
            <a:tailEnd/>
          </a:ln>
        </p:spPr>
        <p:txBody>
          <a:bodyPr>
            <a:prstTxWarp prst="textNoShape">
              <a:avLst/>
            </a:prstTxWarp>
            <a:spAutoFit/>
          </a:bodyPr>
          <a:lstStyle/>
          <a:p>
            <a:pPr algn="ctr" eaLnBrk="1" hangingPunct="1"/>
            <a:r>
              <a:rPr lang="en-US" sz="2000" b="1">
                <a:solidFill>
                  <a:srgbClr val="000000"/>
                </a:solidFill>
                <a:cs typeface="Arial" pitchFamily="4" charset="0"/>
              </a:rPr>
              <a:t>DAPT vs Triple Therapy (TT) </a:t>
            </a:r>
          </a:p>
          <a:p>
            <a:pPr algn="ctr" eaLnBrk="1" hangingPunct="1"/>
            <a:r>
              <a:rPr lang="en-US" sz="2000" b="1">
                <a:solidFill>
                  <a:srgbClr val="000000"/>
                </a:solidFill>
                <a:cs typeface="Arial" pitchFamily="4" charset="0"/>
              </a:rPr>
              <a:t>Meta-analysis (8 Observational and 1 small RCT)</a:t>
            </a:r>
          </a:p>
        </p:txBody>
      </p:sp>
      <p:sp>
        <p:nvSpPr>
          <p:cNvPr id="37893" name="TextBox 2"/>
          <p:cNvSpPr txBox="1">
            <a:spLocks noChangeArrowheads="1"/>
          </p:cNvSpPr>
          <p:nvPr/>
        </p:nvSpPr>
        <p:spPr bwMode="auto">
          <a:xfrm>
            <a:off x="5929313" y="6096000"/>
            <a:ext cx="3189287" cy="276225"/>
          </a:xfrm>
          <a:prstGeom prst="rect">
            <a:avLst/>
          </a:prstGeom>
          <a:noFill/>
          <a:ln w="9525">
            <a:noFill/>
            <a:miter lim="800000"/>
            <a:headEnd/>
            <a:tailEnd/>
          </a:ln>
        </p:spPr>
        <p:txBody>
          <a:bodyPr wrap="none">
            <a:prstTxWarp prst="textNoShape">
              <a:avLst/>
            </a:prstTxWarp>
            <a:spAutoFit/>
          </a:bodyPr>
          <a:lstStyle/>
          <a:p>
            <a:pPr eaLnBrk="1" hangingPunct="1"/>
            <a:r>
              <a:rPr lang="en-US" sz="1200" b="1">
                <a:solidFill>
                  <a:srgbClr val="000000"/>
                </a:solidFill>
                <a:cs typeface="Arial" pitchFamily="4" charset="0"/>
              </a:rPr>
              <a:t>D’Ascenzo F. Am J Cardiol 2015;115:1185</a:t>
            </a:r>
            <a:endParaRPr lang="en-CA" sz="1200" b="1">
              <a:solidFill>
                <a:srgbClr val="000000"/>
              </a:solidFill>
              <a:cs typeface="Arial" pitchFamily="4" charset="0"/>
            </a:endParaRPr>
          </a:p>
        </p:txBody>
      </p:sp>
      <p:cxnSp>
        <p:nvCxnSpPr>
          <p:cNvPr id="5" name="Straight Connector 4"/>
          <p:cNvCxnSpPr/>
          <p:nvPr/>
        </p:nvCxnSpPr>
        <p:spPr>
          <a:xfrm flipV="1">
            <a:off x="642938" y="3124200"/>
            <a:ext cx="7548562" cy="539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7895" name="TextBox 6"/>
          <p:cNvSpPr txBox="1">
            <a:spLocks noChangeArrowheads="1"/>
          </p:cNvSpPr>
          <p:nvPr/>
        </p:nvSpPr>
        <p:spPr bwMode="auto">
          <a:xfrm>
            <a:off x="6497638" y="1947863"/>
            <a:ext cx="2419350" cy="369887"/>
          </a:xfrm>
          <a:prstGeom prst="rect">
            <a:avLst/>
          </a:prstGeom>
          <a:noFill/>
          <a:ln w="9525">
            <a:noFill/>
            <a:miter lim="800000"/>
            <a:headEnd/>
            <a:tailEnd/>
          </a:ln>
        </p:spPr>
        <p:txBody>
          <a:bodyPr wrap="none">
            <a:prstTxWarp prst="textNoShape">
              <a:avLst/>
            </a:prstTxWarp>
            <a:spAutoFit/>
          </a:bodyPr>
          <a:lstStyle/>
          <a:p>
            <a:pPr eaLnBrk="1" hangingPunct="1"/>
            <a:r>
              <a:rPr lang="en-US" b="1">
                <a:solidFill>
                  <a:srgbClr val="000000"/>
                </a:solidFill>
                <a:cs typeface="Arial" pitchFamily="4" charset="0"/>
              </a:rPr>
              <a:t>OR 0.51, P &lt; 0.00001</a:t>
            </a:r>
            <a:endParaRPr lang="en-CA" b="1">
              <a:solidFill>
                <a:srgbClr val="000000"/>
              </a:solidFill>
              <a:cs typeface="Arial" pitchFamily="4" charset="0"/>
            </a:endParaRPr>
          </a:p>
        </p:txBody>
      </p:sp>
      <p:sp>
        <p:nvSpPr>
          <p:cNvPr id="37896" name="TextBox 5"/>
          <p:cNvSpPr txBox="1">
            <a:spLocks noChangeArrowheads="1"/>
          </p:cNvSpPr>
          <p:nvPr/>
        </p:nvSpPr>
        <p:spPr bwMode="auto">
          <a:xfrm>
            <a:off x="8191500" y="4876800"/>
            <a:ext cx="725488" cy="400050"/>
          </a:xfrm>
          <a:prstGeom prst="rect">
            <a:avLst/>
          </a:prstGeom>
          <a:noFill/>
          <a:ln w="9525">
            <a:noFill/>
            <a:miter lim="800000"/>
            <a:headEnd/>
            <a:tailEnd/>
          </a:ln>
        </p:spPr>
        <p:txBody>
          <a:bodyPr wrap="none">
            <a:prstTxWarp prst="textNoShape">
              <a:avLst/>
            </a:prstTxWarp>
            <a:spAutoFit/>
          </a:bodyPr>
          <a:lstStyle/>
          <a:p>
            <a:pPr algn="ctr" eaLnBrk="1" hangingPunct="1"/>
            <a:r>
              <a:rPr lang="en-US" sz="1000" b="1">
                <a:solidFill>
                  <a:srgbClr val="000000"/>
                </a:solidFill>
                <a:cs typeface="Arial" pitchFamily="4" charset="0"/>
              </a:rPr>
              <a:t>%/yr</a:t>
            </a:r>
          </a:p>
          <a:p>
            <a:pPr algn="ctr" eaLnBrk="1" hangingPunct="1"/>
            <a:r>
              <a:rPr lang="en-US" sz="1000" b="1">
                <a:solidFill>
                  <a:srgbClr val="000000"/>
                </a:solidFill>
                <a:cs typeface="Arial" pitchFamily="4" charset="0"/>
              </a:rPr>
              <a:t>Semi-log</a:t>
            </a:r>
            <a:endParaRPr lang="en-CA" sz="1000" b="1">
              <a:solidFill>
                <a:srgbClr val="000000"/>
              </a:solidFill>
              <a:cs typeface="Arial" pitchFamily="4" charset="0"/>
            </a:endParaRPr>
          </a:p>
        </p:txBody>
      </p:sp>
      <p:sp>
        <p:nvSpPr>
          <p:cNvPr id="3" name="Rectangle 2"/>
          <p:cNvSpPr/>
          <p:nvPr/>
        </p:nvSpPr>
        <p:spPr>
          <a:xfrm>
            <a:off x="273050" y="1371600"/>
            <a:ext cx="3765550" cy="1752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eaLnBrk="1" hangingPunct="1"/>
            <a:r>
              <a:rPr lang="en-US" sz="2400">
                <a:solidFill>
                  <a:srgbClr val="FFFFFF"/>
                </a:solidFill>
                <a:ea typeface="MS PGothic" pitchFamily="34" charset="-128"/>
                <a:cs typeface="MS PGothic" pitchFamily="34" charset="-128"/>
              </a:rPr>
              <a:t>DAPT</a:t>
            </a:r>
            <a:endParaRPr lang="en-CA" sz="2400">
              <a:solidFill>
                <a:srgbClr val="FFFFFF"/>
              </a:solidFill>
              <a:ea typeface="MS PGothic" pitchFamily="34" charset="-128"/>
              <a:cs typeface="MS PGothic" pitchFamily="34" charset="-128"/>
            </a:endParaRPr>
          </a:p>
        </p:txBody>
      </p:sp>
      <p:sp>
        <p:nvSpPr>
          <p:cNvPr id="37898" name="TextBox 5"/>
          <p:cNvSpPr txBox="1">
            <a:spLocks noChangeArrowheads="1"/>
          </p:cNvSpPr>
          <p:nvPr/>
        </p:nvSpPr>
        <p:spPr bwMode="auto">
          <a:xfrm>
            <a:off x="2211387" y="1524000"/>
            <a:ext cx="1787525" cy="1477963"/>
          </a:xfrm>
          <a:prstGeom prst="rect">
            <a:avLst/>
          </a:prstGeom>
          <a:noFill/>
          <a:ln w="9525">
            <a:noFill/>
            <a:miter lim="800000"/>
            <a:headEnd/>
            <a:tailEnd/>
          </a:ln>
        </p:spPr>
        <p:txBody>
          <a:bodyPr wrap="none">
            <a:prstTxWarp prst="textNoShape">
              <a:avLst/>
            </a:prstTxWarp>
            <a:spAutoFit/>
          </a:bodyPr>
          <a:lstStyle/>
          <a:p>
            <a:pPr eaLnBrk="1" hangingPunct="1"/>
            <a:r>
              <a:rPr lang="en-US" b="1" dirty="0">
                <a:solidFill>
                  <a:srgbClr val="000000"/>
                </a:solidFill>
                <a:cs typeface="Arial" pitchFamily="4" charset="0"/>
              </a:rPr>
              <a:t>DAPT</a:t>
            </a:r>
          </a:p>
          <a:p>
            <a:pPr eaLnBrk="1" hangingPunct="1"/>
            <a:endParaRPr lang="en-US" b="1" dirty="0">
              <a:solidFill>
                <a:srgbClr val="000000"/>
              </a:solidFill>
              <a:cs typeface="Arial" pitchFamily="4" charset="0"/>
            </a:endParaRPr>
          </a:p>
          <a:p>
            <a:pPr eaLnBrk="1" hangingPunct="1"/>
            <a:endParaRPr lang="en-US" b="1" dirty="0">
              <a:solidFill>
                <a:srgbClr val="000000"/>
              </a:solidFill>
              <a:cs typeface="Arial" pitchFamily="4" charset="0"/>
            </a:endParaRPr>
          </a:p>
          <a:p>
            <a:pPr eaLnBrk="1" hangingPunct="1"/>
            <a:endParaRPr lang="en-US" b="1" dirty="0">
              <a:solidFill>
                <a:srgbClr val="000000"/>
              </a:solidFill>
              <a:cs typeface="Arial" pitchFamily="4" charset="0"/>
            </a:endParaRPr>
          </a:p>
          <a:p>
            <a:pPr eaLnBrk="1" hangingPunct="1"/>
            <a:r>
              <a:rPr lang="en-US" b="1" dirty="0">
                <a:solidFill>
                  <a:srgbClr val="000000"/>
                </a:solidFill>
                <a:cs typeface="Arial" pitchFamily="4" charset="0"/>
              </a:rPr>
              <a:t>Triple Therapy</a:t>
            </a:r>
            <a:endParaRPr lang="en-CA" b="1" dirty="0">
              <a:solidFill>
                <a:srgbClr val="000000"/>
              </a:solidFill>
              <a:cs typeface="Arial" pitchFamily="4" charset="0"/>
            </a:endParaRPr>
          </a:p>
        </p:txBody>
      </p:sp>
      <p:sp>
        <p:nvSpPr>
          <p:cNvPr id="37899" name="TextBox 6"/>
          <p:cNvSpPr txBox="1">
            <a:spLocks noChangeArrowheads="1"/>
          </p:cNvSpPr>
          <p:nvPr/>
        </p:nvSpPr>
        <p:spPr bwMode="auto">
          <a:xfrm>
            <a:off x="2895600" y="685800"/>
            <a:ext cx="3690938" cy="461963"/>
          </a:xfrm>
          <a:prstGeom prst="rect">
            <a:avLst/>
          </a:prstGeom>
          <a:noFill/>
          <a:ln w="9525">
            <a:noFill/>
            <a:miter lim="800000"/>
            <a:headEnd/>
            <a:tailEnd/>
          </a:ln>
        </p:spPr>
        <p:txBody>
          <a:bodyPr wrap="none">
            <a:prstTxWarp prst="textNoShape">
              <a:avLst/>
            </a:prstTxWarp>
            <a:spAutoFit/>
          </a:bodyPr>
          <a:lstStyle/>
          <a:p>
            <a:pPr eaLnBrk="1" hangingPunct="1"/>
            <a:r>
              <a:rPr lang="en-US" sz="2400" b="1">
                <a:solidFill>
                  <a:srgbClr val="000000"/>
                </a:solidFill>
                <a:cs typeface="Arial" pitchFamily="4" charset="0"/>
              </a:rPr>
              <a:t>Rates of Major Bleeding</a:t>
            </a:r>
            <a:endParaRPr lang="en-CA" sz="2400" b="1">
              <a:solidFill>
                <a:srgbClr val="000000"/>
              </a:solidFill>
              <a:cs typeface="Arial" pitchFamily="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2"/>
          <a:srcRect/>
          <a:stretch>
            <a:fillRect/>
          </a:stretch>
        </p:blipFill>
        <p:spPr bwMode="auto">
          <a:xfrm>
            <a:off x="642938" y="1131888"/>
            <a:ext cx="7180262" cy="4594225"/>
          </a:xfrm>
          <a:prstGeom prst="rect">
            <a:avLst/>
          </a:prstGeom>
          <a:noFill/>
          <a:ln w="9525">
            <a:noFill/>
            <a:miter lim="800000"/>
            <a:headEnd/>
            <a:tailEnd/>
          </a:ln>
        </p:spPr>
      </p:pic>
      <p:sp>
        <p:nvSpPr>
          <p:cNvPr id="38915" name="TextBox 1"/>
          <p:cNvSpPr txBox="1">
            <a:spLocks noChangeArrowheads="1"/>
          </p:cNvSpPr>
          <p:nvPr/>
        </p:nvSpPr>
        <p:spPr bwMode="auto">
          <a:xfrm>
            <a:off x="23813" y="5681663"/>
            <a:ext cx="9096375" cy="420687"/>
          </a:xfrm>
          <a:prstGeom prst="rect">
            <a:avLst/>
          </a:prstGeom>
          <a:noFill/>
          <a:ln w="9525">
            <a:noFill/>
            <a:miter lim="800000"/>
            <a:headEnd/>
            <a:tailEnd/>
          </a:ln>
        </p:spPr>
        <p:txBody>
          <a:bodyPr wrap="none">
            <a:prstTxWarp prst="textNoShape">
              <a:avLst/>
            </a:prstTxWarp>
            <a:spAutoFit/>
          </a:bodyPr>
          <a:lstStyle/>
          <a:p>
            <a:pPr algn="ctr" eaLnBrk="1" hangingPunct="1"/>
            <a:r>
              <a:rPr lang="en-US" sz="2400" b="1">
                <a:solidFill>
                  <a:srgbClr val="000000"/>
                </a:solidFill>
                <a:cs typeface="Arial" pitchFamily="4" charset="0"/>
              </a:rPr>
              <a:t>DAPT vs TT Meta-analysis (8 Observational and 1 small RCT)</a:t>
            </a:r>
          </a:p>
        </p:txBody>
      </p:sp>
      <p:sp>
        <p:nvSpPr>
          <p:cNvPr id="38916" name="TextBox 2"/>
          <p:cNvSpPr txBox="1">
            <a:spLocks noChangeArrowheads="1"/>
          </p:cNvSpPr>
          <p:nvPr/>
        </p:nvSpPr>
        <p:spPr bwMode="auto">
          <a:xfrm>
            <a:off x="6870700" y="6172200"/>
            <a:ext cx="2457450" cy="461963"/>
          </a:xfrm>
          <a:prstGeom prst="rect">
            <a:avLst/>
          </a:prstGeom>
          <a:noFill/>
          <a:ln w="9525">
            <a:noFill/>
            <a:miter lim="800000"/>
            <a:headEnd/>
            <a:tailEnd/>
          </a:ln>
        </p:spPr>
        <p:txBody>
          <a:bodyPr>
            <a:prstTxWarp prst="textNoShape">
              <a:avLst/>
            </a:prstTxWarp>
            <a:spAutoFit/>
          </a:bodyPr>
          <a:lstStyle/>
          <a:p>
            <a:pPr eaLnBrk="1" hangingPunct="1"/>
            <a:r>
              <a:rPr lang="en-US" sz="1200" b="1">
                <a:solidFill>
                  <a:srgbClr val="000000"/>
                </a:solidFill>
                <a:cs typeface="Arial" pitchFamily="4" charset="0"/>
              </a:rPr>
              <a:t>D’Ascenzo F. Am J Cardiol 2015;115:1185</a:t>
            </a:r>
            <a:endParaRPr lang="en-CA" sz="1200" b="1">
              <a:solidFill>
                <a:srgbClr val="000000"/>
              </a:solidFill>
              <a:cs typeface="Arial" pitchFamily="4" charset="0"/>
            </a:endParaRPr>
          </a:p>
        </p:txBody>
      </p:sp>
      <p:cxnSp>
        <p:nvCxnSpPr>
          <p:cNvPr id="5" name="Straight Connector 4"/>
          <p:cNvCxnSpPr/>
          <p:nvPr/>
        </p:nvCxnSpPr>
        <p:spPr>
          <a:xfrm>
            <a:off x="642938" y="3200400"/>
            <a:ext cx="751046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8918" name="TextBox 6"/>
          <p:cNvSpPr txBox="1">
            <a:spLocks noChangeArrowheads="1"/>
          </p:cNvSpPr>
          <p:nvPr/>
        </p:nvSpPr>
        <p:spPr bwMode="auto">
          <a:xfrm>
            <a:off x="6781800" y="1947863"/>
            <a:ext cx="2419350" cy="336550"/>
          </a:xfrm>
          <a:prstGeom prst="rect">
            <a:avLst/>
          </a:prstGeom>
          <a:noFill/>
          <a:ln w="9525">
            <a:noFill/>
            <a:miter lim="800000"/>
            <a:headEnd/>
            <a:tailEnd/>
          </a:ln>
        </p:spPr>
        <p:txBody>
          <a:bodyPr wrap="none">
            <a:prstTxWarp prst="textNoShape">
              <a:avLst/>
            </a:prstTxWarp>
            <a:spAutoFit/>
          </a:bodyPr>
          <a:lstStyle/>
          <a:p>
            <a:pPr eaLnBrk="1" hangingPunct="1"/>
            <a:r>
              <a:rPr lang="en-US" b="1">
                <a:solidFill>
                  <a:srgbClr val="000000"/>
                </a:solidFill>
                <a:cs typeface="Arial" pitchFamily="4" charset="0"/>
              </a:rPr>
              <a:t>OR 0.51, P &lt; 0.00001</a:t>
            </a:r>
            <a:endParaRPr lang="en-CA" b="1">
              <a:solidFill>
                <a:srgbClr val="000000"/>
              </a:solidFill>
              <a:cs typeface="Arial" pitchFamily="4" charset="0"/>
            </a:endParaRPr>
          </a:p>
        </p:txBody>
      </p:sp>
      <p:sp>
        <p:nvSpPr>
          <p:cNvPr id="38919" name="TextBox 7"/>
          <p:cNvSpPr txBox="1">
            <a:spLocks noChangeArrowheads="1"/>
          </p:cNvSpPr>
          <p:nvPr/>
        </p:nvSpPr>
        <p:spPr bwMode="auto">
          <a:xfrm>
            <a:off x="7169150" y="4149725"/>
            <a:ext cx="2022475" cy="336550"/>
          </a:xfrm>
          <a:prstGeom prst="rect">
            <a:avLst/>
          </a:prstGeom>
          <a:noFill/>
          <a:ln w="9525">
            <a:noFill/>
            <a:miter lim="800000"/>
            <a:headEnd/>
            <a:tailEnd/>
          </a:ln>
        </p:spPr>
        <p:txBody>
          <a:bodyPr wrap="none">
            <a:prstTxWarp prst="textNoShape">
              <a:avLst/>
            </a:prstTxWarp>
            <a:spAutoFit/>
          </a:bodyPr>
          <a:lstStyle/>
          <a:p>
            <a:pPr eaLnBrk="1" hangingPunct="1"/>
            <a:r>
              <a:rPr lang="en-US" b="1">
                <a:solidFill>
                  <a:srgbClr val="000000"/>
                </a:solidFill>
                <a:cs typeface="Arial" pitchFamily="4" charset="0"/>
              </a:rPr>
              <a:t>OR 0.71, P = 0.11</a:t>
            </a:r>
            <a:endParaRPr lang="en-CA" b="1">
              <a:solidFill>
                <a:srgbClr val="000000"/>
              </a:solidFill>
              <a:cs typeface="Arial" pitchFamily="4" charset="0"/>
            </a:endParaRPr>
          </a:p>
        </p:txBody>
      </p:sp>
      <p:sp>
        <p:nvSpPr>
          <p:cNvPr id="38920" name="TextBox 8"/>
          <p:cNvSpPr txBox="1">
            <a:spLocks noChangeArrowheads="1"/>
          </p:cNvSpPr>
          <p:nvPr/>
        </p:nvSpPr>
        <p:spPr bwMode="auto">
          <a:xfrm>
            <a:off x="8099425" y="5129213"/>
            <a:ext cx="725488" cy="400050"/>
          </a:xfrm>
          <a:prstGeom prst="rect">
            <a:avLst/>
          </a:prstGeom>
          <a:noFill/>
          <a:ln w="9525">
            <a:noFill/>
            <a:miter lim="800000"/>
            <a:headEnd/>
            <a:tailEnd/>
          </a:ln>
        </p:spPr>
        <p:txBody>
          <a:bodyPr wrap="none">
            <a:prstTxWarp prst="textNoShape">
              <a:avLst/>
            </a:prstTxWarp>
            <a:spAutoFit/>
          </a:bodyPr>
          <a:lstStyle/>
          <a:p>
            <a:pPr algn="ctr" eaLnBrk="1" hangingPunct="1"/>
            <a:r>
              <a:rPr lang="en-US" sz="1000" b="1">
                <a:solidFill>
                  <a:srgbClr val="000000"/>
                </a:solidFill>
                <a:cs typeface="Arial" pitchFamily="4" charset="0"/>
              </a:rPr>
              <a:t>%/yr</a:t>
            </a:r>
          </a:p>
          <a:p>
            <a:pPr algn="ctr" eaLnBrk="1" hangingPunct="1"/>
            <a:r>
              <a:rPr lang="en-US" sz="1000" b="1">
                <a:solidFill>
                  <a:srgbClr val="000000"/>
                </a:solidFill>
                <a:cs typeface="Arial" pitchFamily="4" charset="0"/>
              </a:rPr>
              <a:t>Semi-log</a:t>
            </a:r>
            <a:endParaRPr lang="en-CA" sz="1000" b="1">
              <a:solidFill>
                <a:srgbClr val="000000"/>
              </a:solidFill>
              <a:cs typeface="Arial" pitchFamily="4" charset="0"/>
            </a:endParaRPr>
          </a:p>
        </p:txBody>
      </p:sp>
      <p:sp>
        <p:nvSpPr>
          <p:cNvPr id="38921" name="TextBox 8"/>
          <p:cNvSpPr txBox="1">
            <a:spLocks noChangeArrowheads="1"/>
          </p:cNvSpPr>
          <p:nvPr/>
        </p:nvSpPr>
        <p:spPr bwMode="auto">
          <a:xfrm>
            <a:off x="2895600" y="685800"/>
            <a:ext cx="3690938" cy="420688"/>
          </a:xfrm>
          <a:prstGeom prst="rect">
            <a:avLst/>
          </a:prstGeom>
          <a:noFill/>
          <a:ln w="9525">
            <a:noFill/>
            <a:miter lim="800000"/>
            <a:headEnd/>
            <a:tailEnd/>
          </a:ln>
        </p:spPr>
        <p:txBody>
          <a:bodyPr wrap="none">
            <a:prstTxWarp prst="textNoShape">
              <a:avLst/>
            </a:prstTxWarp>
            <a:spAutoFit/>
          </a:bodyPr>
          <a:lstStyle/>
          <a:p>
            <a:pPr eaLnBrk="1" hangingPunct="1"/>
            <a:r>
              <a:rPr lang="en-US" sz="2400" b="1">
                <a:solidFill>
                  <a:srgbClr val="000000"/>
                </a:solidFill>
                <a:cs typeface="Arial" pitchFamily="4" charset="0"/>
              </a:rPr>
              <a:t>Rates of Major Bleeding</a:t>
            </a:r>
            <a:endParaRPr lang="en-CA" sz="2400" b="1">
              <a:solidFill>
                <a:srgbClr val="000000"/>
              </a:solidFill>
              <a:cs typeface="Arial" pitchFamily="4" charset="0"/>
            </a:endParaRPr>
          </a:p>
        </p:txBody>
      </p:sp>
      <p:sp>
        <p:nvSpPr>
          <p:cNvPr id="38922" name="TextBox 9"/>
          <p:cNvSpPr txBox="1">
            <a:spLocks noChangeArrowheads="1"/>
          </p:cNvSpPr>
          <p:nvPr/>
        </p:nvSpPr>
        <p:spPr bwMode="auto">
          <a:xfrm>
            <a:off x="2773363" y="3259138"/>
            <a:ext cx="3935412" cy="338137"/>
          </a:xfrm>
          <a:prstGeom prst="rect">
            <a:avLst/>
          </a:prstGeom>
          <a:noFill/>
          <a:ln w="9525">
            <a:noFill/>
            <a:miter lim="800000"/>
            <a:headEnd/>
            <a:tailEnd/>
          </a:ln>
        </p:spPr>
        <p:txBody>
          <a:bodyPr wrap="none">
            <a:prstTxWarp prst="textNoShape">
              <a:avLst/>
            </a:prstTxWarp>
            <a:spAutoFit/>
          </a:bodyPr>
          <a:lstStyle/>
          <a:p>
            <a:pPr eaLnBrk="1" hangingPunct="1"/>
            <a:r>
              <a:rPr lang="en-US" sz="1600" b="1">
                <a:solidFill>
                  <a:srgbClr val="000000"/>
                </a:solidFill>
                <a:cs typeface="Arial" pitchFamily="4" charset="0"/>
              </a:rPr>
              <a:t>Rates of Death, MI, rePTCA, ST, Stroke</a:t>
            </a:r>
            <a:endParaRPr lang="en-CA" sz="1600" b="1">
              <a:solidFill>
                <a:srgbClr val="000000"/>
              </a:solidFill>
              <a:cs typeface="Arial" pitchFamily="4" charset="0"/>
            </a:endParaRPr>
          </a:p>
        </p:txBody>
      </p:sp>
      <p:sp>
        <p:nvSpPr>
          <p:cNvPr id="11" name="Rectangle 10"/>
          <p:cNvSpPr/>
          <p:nvPr/>
        </p:nvSpPr>
        <p:spPr>
          <a:xfrm>
            <a:off x="273050" y="1371600"/>
            <a:ext cx="3765550" cy="1752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eaLnBrk="1" hangingPunct="1"/>
            <a:r>
              <a:rPr lang="en-US" sz="2400">
                <a:solidFill>
                  <a:srgbClr val="FFFFFF"/>
                </a:solidFill>
                <a:ea typeface="MS PGothic" pitchFamily="34" charset="-128"/>
                <a:cs typeface="MS PGothic" pitchFamily="34" charset="-128"/>
              </a:rPr>
              <a:t>DAPT</a:t>
            </a:r>
            <a:endParaRPr lang="en-CA" sz="2400">
              <a:solidFill>
                <a:srgbClr val="FFFFFF"/>
              </a:solidFill>
              <a:ea typeface="MS PGothic" pitchFamily="34" charset="-128"/>
              <a:cs typeface="MS PGothic" pitchFamily="34" charset="-128"/>
            </a:endParaRPr>
          </a:p>
        </p:txBody>
      </p:sp>
      <p:sp>
        <p:nvSpPr>
          <p:cNvPr id="12" name="Rectangle 11"/>
          <p:cNvSpPr/>
          <p:nvPr/>
        </p:nvSpPr>
        <p:spPr>
          <a:xfrm>
            <a:off x="579438" y="3733800"/>
            <a:ext cx="3763962" cy="15954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eaLnBrk="1" hangingPunct="1"/>
            <a:r>
              <a:rPr lang="en-US" sz="2400">
                <a:solidFill>
                  <a:srgbClr val="FFFFFF"/>
                </a:solidFill>
                <a:ea typeface="MS PGothic" pitchFamily="34" charset="-128"/>
                <a:cs typeface="MS PGothic" pitchFamily="34" charset="-128"/>
              </a:rPr>
              <a:t>DAPT</a:t>
            </a:r>
            <a:endParaRPr lang="en-CA" sz="2400">
              <a:solidFill>
                <a:srgbClr val="FFFFFF"/>
              </a:solidFill>
              <a:ea typeface="MS PGothic" pitchFamily="34" charset="-128"/>
              <a:cs typeface="MS PGothic" pitchFamily="34" charset="-128"/>
            </a:endParaRPr>
          </a:p>
        </p:txBody>
      </p:sp>
      <p:sp>
        <p:nvSpPr>
          <p:cNvPr id="38925" name="TextBox 12"/>
          <p:cNvSpPr txBox="1">
            <a:spLocks noChangeArrowheads="1"/>
          </p:cNvSpPr>
          <p:nvPr/>
        </p:nvSpPr>
        <p:spPr bwMode="auto">
          <a:xfrm>
            <a:off x="2327275" y="1550987"/>
            <a:ext cx="1787525" cy="1344613"/>
          </a:xfrm>
          <a:prstGeom prst="rect">
            <a:avLst/>
          </a:prstGeom>
          <a:noFill/>
          <a:ln w="9525">
            <a:noFill/>
            <a:miter lim="800000"/>
            <a:headEnd/>
            <a:tailEnd/>
          </a:ln>
        </p:spPr>
        <p:txBody>
          <a:bodyPr wrap="none">
            <a:prstTxWarp prst="textNoShape">
              <a:avLst/>
            </a:prstTxWarp>
            <a:spAutoFit/>
          </a:bodyPr>
          <a:lstStyle/>
          <a:p>
            <a:pPr eaLnBrk="1" hangingPunct="1"/>
            <a:r>
              <a:rPr lang="en-US" b="1">
                <a:solidFill>
                  <a:srgbClr val="000000"/>
                </a:solidFill>
                <a:cs typeface="Arial" pitchFamily="4" charset="0"/>
              </a:rPr>
              <a:t>DAPT</a:t>
            </a:r>
          </a:p>
          <a:p>
            <a:pPr eaLnBrk="1" hangingPunct="1"/>
            <a:endParaRPr lang="en-US" b="1" dirty="0">
              <a:solidFill>
                <a:srgbClr val="000000"/>
              </a:solidFill>
              <a:cs typeface="Arial" pitchFamily="4" charset="0"/>
            </a:endParaRPr>
          </a:p>
          <a:p>
            <a:pPr eaLnBrk="1" hangingPunct="1"/>
            <a:endParaRPr lang="en-US" b="1" dirty="0">
              <a:solidFill>
                <a:srgbClr val="000000"/>
              </a:solidFill>
              <a:cs typeface="Arial" pitchFamily="4" charset="0"/>
            </a:endParaRPr>
          </a:p>
          <a:p>
            <a:pPr eaLnBrk="1" hangingPunct="1"/>
            <a:endParaRPr lang="en-US" b="1" dirty="0">
              <a:solidFill>
                <a:srgbClr val="000000"/>
              </a:solidFill>
              <a:cs typeface="Arial" pitchFamily="4" charset="0"/>
            </a:endParaRPr>
          </a:p>
          <a:p>
            <a:pPr eaLnBrk="1" hangingPunct="1"/>
            <a:r>
              <a:rPr lang="en-US" b="1" dirty="0">
                <a:solidFill>
                  <a:srgbClr val="000000"/>
                </a:solidFill>
                <a:cs typeface="Arial" pitchFamily="4" charset="0"/>
              </a:rPr>
              <a:t>Triple Therapy</a:t>
            </a:r>
            <a:endParaRPr lang="en-CA" b="1" dirty="0">
              <a:solidFill>
                <a:srgbClr val="000000"/>
              </a:solidFill>
              <a:cs typeface="Arial" pitchFamily="4" charset="0"/>
            </a:endParaRPr>
          </a:p>
        </p:txBody>
      </p:sp>
      <p:sp>
        <p:nvSpPr>
          <p:cNvPr id="38926" name="TextBox 13"/>
          <p:cNvSpPr txBox="1">
            <a:spLocks noChangeArrowheads="1"/>
          </p:cNvSpPr>
          <p:nvPr/>
        </p:nvSpPr>
        <p:spPr bwMode="auto">
          <a:xfrm>
            <a:off x="2671763" y="3779838"/>
            <a:ext cx="1787525" cy="1477962"/>
          </a:xfrm>
          <a:prstGeom prst="rect">
            <a:avLst/>
          </a:prstGeom>
          <a:noFill/>
          <a:ln w="9525">
            <a:noFill/>
            <a:miter lim="800000"/>
            <a:headEnd/>
            <a:tailEnd/>
          </a:ln>
        </p:spPr>
        <p:txBody>
          <a:bodyPr wrap="none">
            <a:prstTxWarp prst="textNoShape">
              <a:avLst/>
            </a:prstTxWarp>
            <a:spAutoFit/>
          </a:bodyPr>
          <a:lstStyle/>
          <a:p>
            <a:pPr eaLnBrk="1" hangingPunct="1"/>
            <a:r>
              <a:rPr lang="en-US" b="1">
                <a:solidFill>
                  <a:srgbClr val="000000"/>
                </a:solidFill>
                <a:cs typeface="Arial" pitchFamily="4" charset="0"/>
              </a:rPr>
              <a:t>DAPT</a:t>
            </a:r>
          </a:p>
          <a:p>
            <a:pPr eaLnBrk="1" hangingPunct="1"/>
            <a:endParaRPr lang="en-US" b="1">
              <a:solidFill>
                <a:srgbClr val="000000"/>
              </a:solidFill>
              <a:cs typeface="Arial" pitchFamily="4" charset="0"/>
            </a:endParaRPr>
          </a:p>
          <a:p>
            <a:pPr eaLnBrk="1" hangingPunct="1"/>
            <a:endParaRPr lang="en-US" b="1">
              <a:solidFill>
                <a:srgbClr val="000000"/>
              </a:solidFill>
              <a:cs typeface="Arial" pitchFamily="4" charset="0"/>
            </a:endParaRPr>
          </a:p>
          <a:p>
            <a:pPr eaLnBrk="1" hangingPunct="1"/>
            <a:endParaRPr lang="en-US" b="1">
              <a:solidFill>
                <a:srgbClr val="000000"/>
              </a:solidFill>
              <a:cs typeface="Arial" pitchFamily="4" charset="0"/>
            </a:endParaRPr>
          </a:p>
          <a:p>
            <a:pPr eaLnBrk="1" hangingPunct="1"/>
            <a:r>
              <a:rPr lang="en-US" b="1">
                <a:solidFill>
                  <a:srgbClr val="000000"/>
                </a:solidFill>
                <a:cs typeface="Arial" pitchFamily="4" charset="0"/>
              </a:rPr>
              <a:t>Triple Therapy</a:t>
            </a:r>
            <a:endParaRPr lang="en-CA" b="1">
              <a:solidFill>
                <a:srgbClr val="000000"/>
              </a:solidFill>
              <a:cs typeface="Arial" pitchFamily="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idx="4294967295"/>
          </p:nvPr>
        </p:nvSpPr>
        <p:spPr>
          <a:xfrm>
            <a:off x="76200" y="685800"/>
            <a:ext cx="8991600" cy="990600"/>
          </a:xfrm>
        </p:spPr>
        <p:txBody>
          <a:bodyPr/>
          <a:lstStyle/>
          <a:p>
            <a:r>
              <a:rPr lang="en-CA" sz="2400" b="1"/>
              <a:t>WOEST Trial </a:t>
            </a:r>
            <a:r>
              <a:rPr lang="en-CA" b="1"/>
              <a:t/>
            </a:r>
            <a:br>
              <a:rPr lang="en-CA" b="1"/>
            </a:br>
            <a:r>
              <a:rPr lang="en-CA" sz="1800"/>
              <a:t>573 Long-term Warfarin patients (69 % with AF) </a:t>
            </a:r>
            <a:br>
              <a:rPr lang="en-CA" sz="1800"/>
            </a:br>
            <a:r>
              <a:rPr lang="en-CA" sz="1800"/>
              <a:t>RCT: TT vs Warf/clopidogrel for 1 year post elective PCI (65% DES) </a:t>
            </a:r>
          </a:p>
        </p:txBody>
      </p:sp>
      <p:sp>
        <p:nvSpPr>
          <p:cNvPr id="39939" name="Text Box 3"/>
          <p:cNvSpPr txBox="1">
            <a:spLocks noChangeArrowheads="1"/>
          </p:cNvSpPr>
          <p:nvPr/>
        </p:nvSpPr>
        <p:spPr bwMode="auto">
          <a:xfrm>
            <a:off x="7092950" y="5661025"/>
            <a:ext cx="955675" cy="369888"/>
          </a:xfrm>
          <a:prstGeom prst="rect">
            <a:avLst/>
          </a:prstGeom>
          <a:noFill/>
          <a:ln w="9525">
            <a:noFill/>
            <a:miter lim="800000"/>
            <a:headEnd/>
            <a:tailEnd/>
          </a:ln>
        </p:spPr>
        <p:txBody>
          <a:bodyPr>
            <a:prstTxWarp prst="textNoShape">
              <a:avLst/>
            </a:prstTxWarp>
            <a:spAutoFit/>
          </a:bodyPr>
          <a:lstStyle/>
          <a:p>
            <a:pPr eaLnBrk="1" hangingPunct="1"/>
            <a:endParaRPr lang="en-US">
              <a:solidFill>
                <a:srgbClr val="000000"/>
              </a:solidFill>
              <a:cs typeface="Arial" pitchFamily="4" charset="0"/>
            </a:endParaRPr>
          </a:p>
        </p:txBody>
      </p:sp>
      <p:sp>
        <p:nvSpPr>
          <p:cNvPr id="39940" name="Text Box 4"/>
          <p:cNvSpPr txBox="1">
            <a:spLocks noChangeArrowheads="1"/>
          </p:cNvSpPr>
          <p:nvPr/>
        </p:nvSpPr>
        <p:spPr bwMode="auto">
          <a:xfrm>
            <a:off x="7885113" y="5949950"/>
            <a:ext cx="1009650" cy="369888"/>
          </a:xfrm>
          <a:prstGeom prst="rect">
            <a:avLst/>
          </a:prstGeom>
          <a:noFill/>
          <a:ln w="9525">
            <a:noFill/>
            <a:miter lim="800000"/>
            <a:headEnd/>
            <a:tailEnd/>
          </a:ln>
        </p:spPr>
        <p:txBody>
          <a:bodyPr>
            <a:prstTxWarp prst="textNoShape">
              <a:avLst/>
            </a:prstTxWarp>
            <a:spAutoFit/>
          </a:bodyPr>
          <a:lstStyle/>
          <a:p>
            <a:pPr eaLnBrk="1" hangingPunct="1"/>
            <a:r>
              <a:rPr lang="en-US">
                <a:solidFill>
                  <a:srgbClr val="000000"/>
                </a:solidFill>
                <a:cs typeface="Arial" pitchFamily="4" charset="0"/>
              </a:rPr>
              <a:t>             </a:t>
            </a:r>
          </a:p>
        </p:txBody>
      </p:sp>
      <p:sp>
        <p:nvSpPr>
          <p:cNvPr id="39941" name="Text Box 5"/>
          <p:cNvSpPr txBox="1">
            <a:spLocks noChangeArrowheads="1"/>
          </p:cNvSpPr>
          <p:nvPr/>
        </p:nvSpPr>
        <p:spPr bwMode="auto">
          <a:xfrm>
            <a:off x="7832725" y="6092825"/>
            <a:ext cx="184150" cy="584200"/>
          </a:xfrm>
          <a:prstGeom prst="rect">
            <a:avLst/>
          </a:prstGeom>
          <a:solidFill>
            <a:schemeClr val="bg1"/>
          </a:solidFill>
          <a:ln w="9525">
            <a:noFill/>
            <a:miter lim="800000"/>
            <a:headEnd/>
            <a:tailEnd/>
          </a:ln>
        </p:spPr>
        <p:txBody>
          <a:bodyPr wrap="none">
            <a:prstTxWarp prst="textNoShape">
              <a:avLst/>
            </a:prstTxWarp>
            <a:spAutoFit/>
          </a:bodyPr>
          <a:lstStyle/>
          <a:p>
            <a:pPr eaLnBrk="1" hangingPunct="1"/>
            <a:r>
              <a:rPr lang="en-US" sz="3200">
                <a:solidFill>
                  <a:srgbClr val="000000"/>
                </a:solidFill>
                <a:cs typeface="Arial" pitchFamily="4" charset="0"/>
              </a:rPr>
              <a:t>          </a:t>
            </a:r>
          </a:p>
        </p:txBody>
      </p:sp>
      <p:sp>
        <p:nvSpPr>
          <p:cNvPr id="39942" name="Content Placeholder 2"/>
          <p:cNvSpPr>
            <a:spLocks/>
          </p:cNvSpPr>
          <p:nvPr/>
        </p:nvSpPr>
        <p:spPr bwMode="auto">
          <a:xfrm>
            <a:off x="611188" y="1916113"/>
            <a:ext cx="8153400" cy="4495800"/>
          </a:xfrm>
          <a:prstGeom prst="rect">
            <a:avLst/>
          </a:prstGeom>
          <a:noFill/>
          <a:ln w="9525">
            <a:noFill/>
            <a:miter lim="800000"/>
            <a:headEnd/>
            <a:tailEnd/>
          </a:ln>
        </p:spPr>
        <p:txBody>
          <a:bodyPr>
            <a:prstTxWarp prst="textNoShape">
              <a:avLst/>
            </a:prstTxWarp>
          </a:bodyPr>
          <a:lstStyle/>
          <a:p>
            <a:pPr marL="319088" indent="-319088" eaLnBrk="1" hangingPunct="1">
              <a:spcBef>
                <a:spcPts val="700"/>
              </a:spcBef>
              <a:buClr>
                <a:srgbClr val="B0CCB0"/>
              </a:buClr>
              <a:buSzPct val="60000"/>
              <a:buFont typeface="Wingdings" pitchFamily="4" charset="2"/>
              <a:buNone/>
            </a:pPr>
            <a:endParaRPr lang="en-CA" sz="2900">
              <a:solidFill>
                <a:srgbClr val="000000"/>
              </a:solidFill>
              <a:cs typeface="Arial" pitchFamily="4" charset="0"/>
            </a:endParaRPr>
          </a:p>
        </p:txBody>
      </p:sp>
      <p:pic>
        <p:nvPicPr>
          <p:cNvPr id="39943" name="Picture 2"/>
          <p:cNvPicPr>
            <a:picLocks noChangeAspect="1" noChangeArrowheads="1"/>
          </p:cNvPicPr>
          <p:nvPr/>
        </p:nvPicPr>
        <p:blipFill>
          <a:blip r:embed="rId2"/>
          <a:srcRect/>
          <a:stretch>
            <a:fillRect/>
          </a:stretch>
        </p:blipFill>
        <p:spPr bwMode="auto">
          <a:xfrm>
            <a:off x="1438275" y="1676400"/>
            <a:ext cx="6034088" cy="4656138"/>
          </a:xfrm>
          <a:prstGeom prst="rect">
            <a:avLst/>
          </a:prstGeom>
          <a:noFill/>
          <a:ln w="9525">
            <a:noFill/>
            <a:miter lim="800000"/>
            <a:headEnd/>
            <a:tailEnd/>
          </a:ln>
        </p:spPr>
      </p:pic>
      <p:sp>
        <p:nvSpPr>
          <p:cNvPr id="39944" name="TextBox 9"/>
          <p:cNvSpPr txBox="1">
            <a:spLocks noChangeArrowheads="1"/>
          </p:cNvSpPr>
          <p:nvPr/>
        </p:nvSpPr>
        <p:spPr bwMode="auto">
          <a:xfrm>
            <a:off x="4643438" y="1916113"/>
            <a:ext cx="2300287" cy="523875"/>
          </a:xfrm>
          <a:prstGeom prst="rect">
            <a:avLst/>
          </a:prstGeom>
          <a:noFill/>
          <a:ln w="9525">
            <a:noFill/>
            <a:miter lim="800000"/>
            <a:headEnd/>
            <a:tailEnd/>
          </a:ln>
        </p:spPr>
        <p:txBody>
          <a:bodyPr wrap="none">
            <a:prstTxWarp prst="textNoShape">
              <a:avLst/>
            </a:prstTxWarp>
            <a:spAutoFit/>
          </a:bodyPr>
          <a:lstStyle/>
          <a:p>
            <a:pPr eaLnBrk="1" hangingPunct="1"/>
            <a:r>
              <a:rPr lang="en-US" sz="2800">
                <a:solidFill>
                  <a:srgbClr val="000000"/>
                </a:solidFill>
                <a:cs typeface="Arial" pitchFamily="4" charset="0"/>
              </a:rPr>
              <a:t>Any Bleeding</a:t>
            </a:r>
          </a:p>
        </p:txBody>
      </p:sp>
      <p:sp>
        <p:nvSpPr>
          <p:cNvPr id="39945" name="TextBox 2"/>
          <p:cNvSpPr txBox="1">
            <a:spLocks noChangeArrowheads="1"/>
          </p:cNvSpPr>
          <p:nvPr/>
        </p:nvSpPr>
        <p:spPr bwMode="auto">
          <a:xfrm>
            <a:off x="7086600" y="6597650"/>
            <a:ext cx="2135188" cy="276225"/>
          </a:xfrm>
          <a:prstGeom prst="rect">
            <a:avLst/>
          </a:prstGeom>
          <a:noFill/>
          <a:ln w="9525">
            <a:noFill/>
            <a:miter lim="800000"/>
            <a:headEnd/>
            <a:tailEnd/>
          </a:ln>
        </p:spPr>
        <p:txBody>
          <a:bodyPr wrap="none">
            <a:prstTxWarp prst="textNoShape">
              <a:avLst/>
            </a:prstTxWarp>
            <a:spAutoFit/>
          </a:bodyPr>
          <a:lstStyle/>
          <a:p>
            <a:pPr eaLnBrk="1" hangingPunct="1"/>
            <a:r>
              <a:rPr lang="en-US" sz="1200" b="1">
                <a:solidFill>
                  <a:srgbClr val="000000"/>
                </a:solidFill>
                <a:cs typeface="Arial" pitchFamily="4" charset="0"/>
              </a:rPr>
              <a:t>Dewilde WJM. Lancet 2013</a:t>
            </a:r>
            <a:endParaRPr lang="en-CA" sz="1200" b="1">
              <a:solidFill>
                <a:srgbClr val="000000"/>
              </a:solidFill>
              <a:cs typeface="Arial" pitchFamily="4" charset="0"/>
            </a:endParaRPr>
          </a:p>
        </p:txBody>
      </p:sp>
      <p:sp>
        <p:nvSpPr>
          <p:cNvPr id="2" name="Rectangle 1"/>
          <p:cNvSpPr/>
          <p:nvPr/>
        </p:nvSpPr>
        <p:spPr>
          <a:xfrm>
            <a:off x="4953000" y="5181600"/>
            <a:ext cx="213995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solidFill>
                <a:srgbClr val="FFFFFF"/>
              </a:solidFill>
            </a:endParaRPr>
          </a:p>
        </p:txBody>
      </p:sp>
      <p:sp>
        <p:nvSpPr>
          <p:cNvPr id="39947" name="TextBox 2"/>
          <p:cNvSpPr txBox="1">
            <a:spLocks noChangeArrowheads="1"/>
          </p:cNvSpPr>
          <p:nvPr/>
        </p:nvSpPr>
        <p:spPr bwMode="auto">
          <a:xfrm>
            <a:off x="4687888" y="2438400"/>
            <a:ext cx="2278062" cy="369888"/>
          </a:xfrm>
          <a:prstGeom prst="rect">
            <a:avLst/>
          </a:prstGeom>
          <a:noFill/>
          <a:ln w="9525">
            <a:noFill/>
            <a:miter lim="800000"/>
            <a:headEnd/>
            <a:tailEnd/>
          </a:ln>
        </p:spPr>
        <p:txBody>
          <a:bodyPr wrap="none">
            <a:prstTxWarp prst="textNoShape">
              <a:avLst/>
            </a:prstTxWarp>
            <a:spAutoFit/>
          </a:bodyPr>
          <a:lstStyle/>
          <a:p>
            <a:pPr eaLnBrk="1" hangingPunct="1"/>
            <a:r>
              <a:rPr lang="en-US" b="1">
                <a:solidFill>
                  <a:srgbClr val="000000"/>
                </a:solidFill>
                <a:cs typeface="Arial" pitchFamily="4" charset="0"/>
              </a:rPr>
              <a:t>HR 0.36, P &lt; 0.0001</a:t>
            </a:r>
            <a:endParaRPr lang="en-CA" b="1">
              <a:solidFill>
                <a:srgbClr val="000000"/>
              </a:solidFill>
              <a:cs typeface="Arial" pitchFamily="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2" name="Group 1"/>
          <p:cNvGrpSpPr>
            <a:grpSpLocks/>
          </p:cNvGrpSpPr>
          <p:nvPr/>
        </p:nvGrpSpPr>
        <p:grpSpPr bwMode="auto">
          <a:xfrm>
            <a:off x="419100" y="838200"/>
            <a:ext cx="8305800" cy="5334000"/>
            <a:chOff x="304800" y="838200"/>
            <a:chExt cx="8458200" cy="6046788"/>
          </a:xfrm>
        </p:grpSpPr>
        <p:pic>
          <p:nvPicPr>
            <p:cNvPr id="10243" name="Picture 2" descr="C:\Users\irick\Desktop\PP Screen shot.png"/>
            <p:cNvPicPr>
              <a:picLocks noChangeAspect="1" noChangeArrowheads="1"/>
            </p:cNvPicPr>
            <p:nvPr/>
          </p:nvPicPr>
          <p:blipFill>
            <a:blip r:embed="rId3"/>
            <a:srcRect t="44865" b="29695"/>
            <a:stretch>
              <a:fillRect/>
            </a:stretch>
          </p:blipFill>
          <p:spPr bwMode="auto">
            <a:xfrm>
              <a:off x="304800" y="4724400"/>
              <a:ext cx="8458200" cy="792163"/>
            </a:xfrm>
            <a:prstGeom prst="rect">
              <a:avLst/>
            </a:prstGeom>
            <a:noFill/>
            <a:ln w="9525">
              <a:noFill/>
              <a:miter lim="800000"/>
              <a:headEnd/>
              <a:tailEnd/>
            </a:ln>
          </p:spPr>
        </p:pic>
        <p:sp>
          <p:nvSpPr>
            <p:cNvPr id="10244" name="Rectangle 6"/>
            <p:cNvSpPr>
              <a:spLocks noChangeArrowheads="1"/>
            </p:cNvSpPr>
            <p:nvPr/>
          </p:nvSpPr>
          <p:spPr bwMode="auto">
            <a:xfrm>
              <a:off x="1925638" y="5445125"/>
              <a:ext cx="5292725" cy="346075"/>
            </a:xfrm>
            <a:prstGeom prst="rect">
              <a:avLst/>
            </a:prstGeom>
            <a:noFill/>
            <a:ln w="9525">
              <a:noFill/>
              <a:miter lim="800000"/>
              <a:headEnd/>
              <a:tailEnd/>
            </a:ln>
          </p:spPr>
          <p:txBody>
            <a:bodyPr lIns="159968" tIns="79986" rIns="159968" bIns="79986">
              <a:prstTxWarp prst="textNoShape">
                <a:avLst/>
              </a:prstTxWarp>
              <a:spAutoFit/>
            </a:bodyPr>
            <a:lstStyle/>
            <a:p>
              <a:pPr algn="ctr" defTabSz="455613" eaLnBrk="1" hangingPunct="1"/>
              <a:r>
                <a:rPr lang="en-US" sz="1200">
                  <a:solidFill>
                    <a:srgbClr val="800000"/>
                  </a:solidFill>
                  <a:cs typeface="Arial" pitchFamily="4" charset="0"/>
                </a:rPr>
                <a:t>Macle et al. Canadian Journal of Cardiology 2015;31:1207-18</a:t>
              </a:r>
            </a:p>
          </p:txBody>
        </p:sp>
        <p:pic>
          <p:nvPicPr>
            <p:cNvPr id="10245" name="Image 3"/>
            <p:cNvPicPr>
              <a:picLocks noChangeAspect="1"/>
            </p:cNvPicPr>
            <p:nvPr/>
          </p:nvPicPr>
          <p:blipFill>
            <a:blip r:embed="rId4"/>
            <a:srcRect t="24406" b="53783"/>
            <a:stretch>
              <a:fillRect/>
            </a:stretch>
          </p:blipFill>
          <p:spPr bwMode="auto">
            <a:xfrm>
              <a:off x="533400" y="3581400"/>
              <a:ext cx="8001000" cy="574675"/>
            </a:xfrm>
            <a:prstGeom prst="rect">
              <a:avLst/>
            </a:prstGeom>
            <a:noFill/>
            <a:ln w="9525">
              <a:noFill/>
              <a:miter lim="800000"/>
              <a:headEnd/>
              <a:tailEnd/>
            </a:ln>
          </p:spPr>
        </p:pic>
        <p:sp>
          <p:nvSpPr>
            <p:cNvPr id="10246" name="Rectangle 7"/>
            <p:cNvSpPr>
              <a:spLocks noChangeArrowheads="1"/>
            </p:cNvSpPr>
            <p:nvPr/>
          </p:nvSpPr>
          <p:spPr bwMode="auto">
            <a:xfrm>
              <a:off x="1900238" y="4073525"/>
              <a:ext cx="5343525" cy="346075"/>
            </a:xfrm>
            <a:prstGeom prst="rect">
              <a:avLst/>
            </a:prstGeom>
            <a:noFill/>
            <a:ln w="9525">
              <a:noFill/>
              <a:miter lim="800000"/>
              <a:headEnd/>
              <a:tailEnd/>
            </a:ln>
          </p:spPr>
          <p:txBody>
            <a:bodyPr lIns="159968" tIns="79986" rIns="159968" bIns="79986">
              <a:prstTxWarp prst="textNoShape">
                <a:avLst/>
              </a:prstTxWarp>
              <a:spAutoFit/>
            </a:bodyPr>
            <a:lstStyle/>
            <a:p>
              <a:pPr algn="ctr" defTabSz="455613" eaLnBrk="1" hangingPunct="1"/>
              <a:r>
                <a:rPr lang="en-US" sz="1200">
                  <a:solidFill>
                    <a:srgbClr val="800000"/>
                  </a:solidFill>
                  <a:cs typeface="Arial" pitchFamily="4" charset="0"/>
                </a:rPr>
                <a:t>Verma et al. Canadian Journal of Cardiology 2014;30:1114-30</a:t>
              </a:r>
            </a:p>
          </p:txBody>
        </p:sp>
        <p:pic>
          <p:nvPicPr>
            <p:cNvPr id="10247" name="Image 1"/>
            <p:cNvPicPr>
              <a:picLocks noChangeAspect="1"/>
            </p:cNvPicPr>
            <p:nvPr/>
          </p:nvPicPr>
          <p:blipFill>
            <a:blip r:embed="rId5"/>
            <a:srcRect t="14879" b="63766"/>
            <a:stretch>
              <a:fillRect/>
            </a:stretch>
          </p:blipFill>
          <p:spPr bwMode="auto">
            <a:xfrm>
              <a:off x="533400" y="5943600"/>
              <a:ext cx="8229600" cy="600075"/>
            </a:xfrm>
            <a:prstGeom prst="rect">
              <a:avLst/>
            </a:prstGeom>
            <a:noFill/>
            <a:ln w="9525">
              <a:noFill/>
              <a:miter lim="800000"/>
              <a:headEnd/>
              <a:tailEnd/>
            </a:ln>
          </p:spPr>
        </p:pic>
        <p:sp>
          <p:nvSpPr>
            <p:cNvPr id="10248" name="Rectangle 8"/>
            <p:cNvSpPr>
              <a:spLocks noChangeArrowheads="1"/>
            </p:cNvSpPr>
            <p:nvPr/>
          </p:nvSpPr>
          <p:spPr bwMode="auto">
            <a:xfrm>
              <a:off x="1763713" y="6538913"/>
              <a:ext cx="5616575" cy="346075"/>
            </a:xfrm>
            <a:prstGeom prst="rect">
              <a:avLst/>
            </a:prstGeom>
            <a:noFill/>
            <a:ln w="9525">
              <a:noFill/>
              <a:miter lim="800000"/>
              <a:headEnd/>
              <a:tailEnd/>
            </a:ln>
          </p:spPr>
          <p:txBody>
            <a:bodyPr lIns="159968" tIns="79986" rIns="159968" bIns="79986">
              <a:prstTxWarp prst="textNoShape">
                <a:avLst/>
              </a:prstTxWarp>
              <a:spAutoFit/>
            </a:bodyPr>
            <a:lstStyle/>
            <a:p>
              <a:pPr algn="ctr" eaLnBrk="1" hangingPunct="1"/>
              <a:r>
                <a:rPr lang="en-US" sz="1200">
                  <a:solidFill>
                    <a:srgbClr val="800000"/>
                  </a:solidFill>
                  <a:cs typeface="Arial" pitchFamily="4" charset="0"/>
                </a:rPr>
                <a:t>Macle et al. Canadian Journal of Cardiology </a:t>
              </a:r>
              <a:r>
                <a:rPr lang="en-CA" sz="1200">
                  <a:solidFill>
                    <a:srgbClr val="800000"/>
                  </a:solidFill>
                  <a:cs typeface="Arial" pitchFamily="4" charset="0"/>
                </a:rPr>
                <a:t>2016;32:1170-85</a:t>
              </a:r>
            </a:p>
          </p:txBody>
        </p:sp>
        <p:pic>
          <p:nvPicPr>
            <p:cNvPr id="10249" name="Image 4"/>
            <p:cNvPicPr>
              <a:picLocks noChangeAspect="1"/>
            </p:cNvPicPr>
            <p:nvPr/>
          </p:nvPicPr>
          <p:blipFill>
            <a:blip r:embed="rId6"/>
            <a:srcRect/>
            <a:stretch>
              <a:fillRect/>
            </a:stretch>
          </p:blipFill>
          <p:spPr bwMode="auto">
            <a:xfrm>
              <a:off x="914400" y="838200"/>
              <a:ext cx="7391400" cy="939800"/>
            </a:xfrm>
            <a:prstGeom prst="rect">
              <a:avLst/>
            </a:prstGeom>
            <a:noFill/>
            <a:ln w="9525">
              <a:noFill/>
              <a:miter lim="800000"/>
              <a:headEnd/>
              <a:tailEnd/>
            </a:ln>
          </p:spPr>
        </p:pic>
        <p:sp>
          <p:nvSpPr>
            <p:cNvPr id="10250" name="Rectangle 9"/>
            <p:cNvSpPr>
              <a:spLocks noChangeArrowheads="1"/>
            </p:cNvSpPr>
            <p:nvPr/>
          </p:nvSpPr>
          <p:spPr bwMode="auto">
            <a:xfrm>
              <a:off x="1900238" y="1711325"/>
              <a:ext cx="5343525" cy="346075"/>
            </a:xfrm>
            <a:prstGeom prst="rect">
              <a:avLst/>
            </a:prstGeom>
            <a:noFill/>
            <a:ln w="9525">
              <a:noFill/>
              <a:miter lim="800000"/>
              <a:headEnd/>
              <a:tailEnd/>
            </a:ln>
          </p:spPr>
          <p:txBody>
            <a:bodyPr lIns="159968" tIns="79986" rIns="159968" bIns="79986">
              <a:prstTxWarp prst="textNoShape">
                <a:avLst/>
              </a:prstTxWarp>
              <a:spAutoFit/>
            </a:bodyPr>
            <a:lstStyle/>
            <a:p>
              <a:pPr algn="ctr" defTabSz="455613" eaLnBrk="1" hangingPunct="1"/>
              <a:r>
                <a:rPr lang="en-US" sz="1200">
                  <a:solidFill>
                    <a:srgbClr val="800000"/>
                  </a:solidFill>
                  <a:cs typeface="Arial" pitchFamily="4" charset="0"/>
                </a:rPr>
                <a:t>Gillis et al. Canadian Journal of Cardiology 2011;27:27-30</a:t>
              </a:r>
            </a:p>
          </p:txBody>
        </p:sp>
        <p:pic>
          <p:nvPicPr>
            <p:cNvPr id="10251" name="Image 10"/>
            <p:cNvPicPr>
              <a:picLocks noChangeAspect="1"/>
            </p:cNvPicPr>
            <p:nvPr/>
          </p:nvPicPr>
          <p:blipFill>
            <a:blip r:embed="rId7"/>
            <a:srcRect t="10883"/>
            <a:stretch>
              <a:fillRect/>
            </a:stretch>
          </p:blipFill>
          <p:spPr bwMode="auto">
            <a:xfrm>
              <a:off x="990600" y="2228850"/>
              <a:ext cx="7315200" cy="819150"/>
            </a:xfrm>
            <a:prstGeom prst="rect">
              <a:avLst/>
            </a:prstGeom>
            <a:noFill/>
            <a:ln w="9525">
              <a:noFill/>
              <a:miter lim="800000"/>
              <a:headEnd/>
              <a:tailEnd/>
            </a:ln>
          </p:spPr>
        </p:pic>
        <p:sp>
          <p:nvSpPr>
            <p:cNvPr id="10252" name="Rectangle 11"/>
            <p:cNvSpPr>
              <a:spLocks noChangeArrowheads="1"/>
            </p:cNvSpPr>
            <p:nvPr/>
          </p:nvSpPr>
          <p:spPr bwMode="auto">
            <a:xfrm>
              <a:off x="1900238" y="2971800"/>
              <a:ext cx="5345112" cy="346075"/>
            </a:xfrm>
            <a:prstGeom prst="rect">
              <a:avLst/>
            </a:prstGeom>
            <a:noFill/>
            <a:ln w="9525">
              <a:noFill/>
              <a:miter lim="800000"/>
              <a:headEnd/>
              <a:tailEnd/>
            </a:ln>
          </p:spPr>
          <p:txBody>
            <a:bodyPr lIns="159968" tIns="79986" rIns="159968" bIns="79986">
              <a:prstTxWarp prst="textNoShape">
                <a:avLst/>
              </a:prstTxWarp>
              <a:spAutoFit/>
            </a:bodyPr>
            <a:lstStyle/>
            <a:p>
              <a:pPr algn="ctr" defTabSz="455613" eaLnBrk="1" hangingPunct="1"/>
              <a:r>
                <a:rPr lang="en-US" sz="1200">
                  <a:solidFill>
                    <a:srgbClr val="800000"/>
                  </a:solidFill>
                  <a:cs typeface="Arial" pitchFamily="4" charset="0"/>
                </a:rPr>
                <a:t>Skanes et al. Canadian Journal of Cardiology 2012;28:125-36</a:t>
              </a:r>
            </a:p>
          </p:txBody>
        </p:sp>
      </p:gr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idx="4294967295"/>
          </p:nvPr>
        </p:nvSpPr>
        <p:spPr>
          <a:xfrm>
            <a:off x="306388" y="685800"/>
            <a:ext cx="8531225" cy="990600"/>
          </a:xfrm>
        </p:spPr>
        <p:txBody>
          <a:bodyPr/>
          <a:lstStyle/>
          <a:p>
            <a:r>
              <a:rPr lang="en-CA" sz="2400" b="1"/>
              <a:t>WOEST Trial </a:t>
            </a:r>
            <a:r>
              <a:rPr lang="en-CA" sz="2000" b="1"/>
              <a:t/>
            </a:r>
            <a:br>
              <a:rPr lang="en-CA" sz="2000" b="1"/>
            </a:br>
            <a:r>
              <a:rPr lang="en-CA" sz="1800" b="1"/>
              <a:t>573 Long-term Warfarin patients (69 % with AF) </a:t>
            </a:r>
            <a:br>
              <a:rPr lang="en-CA" sz="1800" b="1"/>
            </a:br>
            <a:r>
              <a:rPr lang="en-CA" sz="1800" b="1"/>
              <a:t>RCT: TT vs Warf/clopidogrel for 1 year post elective PCI (65% DES) </a:t>
            </a:r>
          </a:p>
        </p:txBody>
      </p:sp>
      <p:sp>
        <p:nvSpPr>
          <p:cNvPr id="40963" name="Text Box 3"/>
          <p:cNvSpPr txBox="1">
            <a:spLocks noChangeArrowheads="1"/>
          </p:cNvSpPr>
          <p:nvPr/>
        </p:nvSpPr>
        <p:spPr bwMode="auto">
          <a:xfrm>
            <a:off x="7092950" y="5661025"/>
            <a:ext cx="955675" cy="369888"/>
          </a:xfrm>
          <a:prstGeom prst="rect">
            <a:avLst/>
          </a:prstGeom>
          <a:noFill/>
          <a:ln w="9525">
            <a:noFill/>
            <a:miter lim="800000"/>
            <a:headEnd/>
            <a:tailEnd/>
          </a:ln>
        </p:spPr>
        <p:txBody>
          <a:bodyPr>
            <a:prstTxWarp prst="textNoShape">
              <a:avLst/>
            </a:prstTxWarp>
            <a:spAutoFit/>
          </a:bodyPr>
          <a:lstStyle/>
          <a:p>
            <a:pPr eaLnBrk="1" hangingPunct="1"/>
            <a:endParaRPr lang="en-US">
              <a:solidFill>
                <a:srgbClr val="000000"/>
              </a:solidFill>
              <a:cs typeface="Arial" pitchFamily="4" charset="0"/>
            </a:endParaRPr>
          </a:p>
        </p:txBody>
      </p:sp>
      <p:sp>
        <p:nvSpPr>
          <p:cNvPr id="40964" name="Text Box 4"/>
          <p:cNvSpPr txBox="1">
            <a:spLocks noChangeArrowheads="1"/>
          </p:cNvSpPr>
          <p:nvPr/>
        </p:nvSpPr>
        <p:spPr bwMode="auto">
          <a:xfrm>
            <a:off x="7885113" y="5949950"/>
            <a:ext cx="1009650" cy="369888"/>
          </a:xfrm>
          <a:prstGeom prst="rect">
            <a:avLst/>
          </a:prstGeom>
          <a:noFill/>
          <a:ln w="9525">
            <a:noFill/>
            <a:miter lim="800000"/>
            <a:headEnd/>
            <a:tailEnd/>
          </a:ln>
        </p:spPr>
        <p:txBody>
          <a:bodyPr>
            <a:prstTxWarp prst="textNoShape">
              <a:avLst/>
            </a:prstTxWarp>
            <a:spAutoFit/>
          </a:bodyPr>
          <a:lstStyle/>
          <a:p>
            <a:pPr eaLnBrk="1" hangingPunct="1"/>
            <a:r>
              <a:rPr lang="en-US">
                <a:solidFill>
                  <a:srgbClr val="000000"/>
                </a:solidFill>
                <a:cs typeface="Arial" pitchFamily="4" charset="0"/>
              </a:rPr>
              <a:t>             </a:t>
            </a:r>
          </a:p>
        </p:txBody>
      </p:sp>
      <p:sp>
        <p:nvSpPr>
          <p:cNvPr id="40965" name="Text Box 5"/>
          <p:cNvSpPr txBox="1">
            <a:spLocks noChangeArrowheads="1"/>
          </p:cNvSpPr>
          <p:nvPr/>
        </p:nvSpPr>
        <p:spPr bwMode="auto">
          <a:xfrm>
            <a:off x="7832725" y="6092825"/>
            <a:ext cx="184150" cy="584200"/>
          </a:xfrm>
          <a:prstGeom prst="rect">
            <a:avLst/>
          </a:prstGeom>
          <a:solidFill>
            <a:schemeClr val="bg1"/>
          </a:solidFill>
          <a:ln w="9525">
            <a:noFill/>
            <a:miter lim="800000"/>
            <a:headEnd/>
            <a:tailEnd/>
          </a:ln>
        </p:spPr>
        <p:txBody>
          <a:bodyPr wrap="none">
            <a:prstTxWarp prst="textNoShape">
              <a:avLst/>
            </a:prstTxWarp>
            <a:spAutoFit/>
          </a:bodyPr>
          <a:lstStyle/>
          <a:p>
            <a:pPr eaLnBrk="1" hangingPunct="1"/>
            <a:r>
              <a:rPr lang="en-US" sz="3200">
                <a:solidFill>
                  <a:srgbClr val="000000"/>
                </a:solidFill>
                <a:cs typeface="Arial" pitchFamily="4" charset="0"/>
              </a:rPr>
              <a:t>          </a:t>
            </a:r>
          </a:p>
        </p:txBody>
      </p:sp>
      <p:sp>
        <p:nvSpPr>
          <p:cNvPr id="40966" name="Content Placeholder 2"/>
          <p:cNvSpPr>
            <a:spLocks/>
          </p:cNvSpPr>
          <p:nvPr/>
        </p:nvSpPr>
        <p:spPr bwMode="auto">
          <a:xfrm>
            <a:off x="611188" y="1916113"/>
            <a:ext cx="8153400" cy="4495800"/>
          </a:xfrm>
          <a:prstGeom prst="rect">
            <a:avLst/>
          </a:prstGeom>
          <a:noFill/>
          <a:ln w="9525">
            <a:noFill/>
            <a:miter lim="800000"/>
            <a:headEnd/>
            <a:tailEnd/>
          </a:ln>
        </p:spPr>
        <p:txBody>
          <a:bodyPr>
            <a:prstTxWarp prst="textNoShape">
              <a:avLst/>
            </a:prstTxWarp>
          </a:bodyPr>
          <a:lstStyle/>
          <a:p>
            <a:pPr marL="319088" indent="-319088" eaLnBrk="1" hangingPunct="1">
              <a:spcBef>
                <a:spcPts val="700"/>
              </a:spcBef>
              <a:buClr>
                <a:srgbClr val="B0CCB0"/>
              </a:buClr>
              <a:buSzPct val="60000"/>
              <a:buFont typeface="Wingdings" pitchFamily="4" charset="2"/>
              <a:buNone/>
            </a:pPr>
            <a:endParaRPr lang="en-CA" sz="2900">
              <a:solidFill>
                <a:srgbClr val="000000"/>
              </a:solidFill>
              <a:cs typeface="Arial" pitchFamily="4" charset="0"/>
            </a:endParaRPr>
          </a:p>
        </p:txBody>
      </p:sp>
      <p:pic>
        <p:nvPicPr>
          <p:cNvPr id="40967" name="Picture 2"/>
          <p:cNvPicPr>
            <a:picLocks noChangeAspect="1" noChangeArrowheads="1"/>
          </p:cNvPicPr>
          <p:nvPr/>
        </p:nvPicPr>
        <p:blipFill>
          <a:blip r:embed="rId2"/>
          <a:srcRect/>
          <a:stretch>
            <a:fillRect/>
          </a:stretch>
        </p:blipFill>
        <p:spPr bwMode="auto">
          <a:xfrm>
            <a:off x="1438275" y="1676400"/>
            <a:ext cx="5970588" cy="4606925"/>
          </a:xfrm>
          <a:prstGeom prst="rect">
            <a:avLst/>
          </a:prstGeom>
          <a:noFill/>
          <a:ln w="9525">
            <a:noFill/>
            <a:miter lim="800000"/>
            <a:headEnd/>
            <a:tailEnd/>
          </a:ln>
        </p:spPr>
      </p:pic>
      <p:sp>
        <p:nvSpPr>
          <p:cNvPr id="40968" name="TextBox 9"/>
          <p:cNvSpPr txBox="1">
            <a:spLocks noChangeArrowheads="1"/>
          </p:cNvSpPr>
          <p:nvPr/>
        </p:nvSpPr>
        <p:spPr bwMode="auto">
          <a:xfrm>
            <a:off x="4643438" y="1916113"/>
            <a:ext cx="3254375" cy="1016000"/>
          </a:xfrm>
          <a:prstGeom prst="rect">
            <a:avLst/>
          </a:prstGeom>
          <a:noFill/>
          <a:ln w="9525">
            <a:noFill/>
            <a:miter lim="800000"/>
            <a:headEnd/>
            <a:tailEnd/>
          </a:ln>
        </p:spPr>
        <p:txBody>
          <a:bodyPr wrap="none">
            <a:prstTxWarp prst="textNoShape">
              <a:avLst/>
            </a:prstTxWarp>
            <a:spAutoFit/>
          </a:bodyPr>
          <a:lstStyle/>
          <a:p>
            <a:pPr eaLnBrk="1" hangingPunct="1"/>
            <a:r>
              <a:rPr lang="en-US" sz="2800">
                <a:solidFill>
                  <a:srgbClr val="000000"/>
                </a:solidFill>
                <a:cs typeface="Arial" pitchFamily="4" charset="0"/>
              </a:rPr>
              <a:t>Any Bleeding</a:t>
            </a:r>
          </a:p>
          <a:p>
            <a:pPr eaLnBrk="1" hangingPunct="1"/>
            <a:r>
              <a:rPr lang="en-US" sz="1600">
                <a:solidFill>
                  <a:srgbClr val="000000"/>
                </a:solidFill>
                <a:cs typeface="Arial" pitchFamily="4" charset="0"/>
              </a:rPr>
              <a:t>BARC 2 or 3 HR 0.40, P &lt; 0.0001</a:t>
            </a:r>
          </a:p>
          <a:p>
            <a:pPr eaLnBrk="1" hangingPunct="1"/>
            <a:r>
              <a:rPr lang="en-US" sz="1600">
                <a:solidFill>
                  <a:srgbClr val="000000"/>
                </a:solidFill>
                <a:cs typeface="Arial" pitchFamily="4" charset="0"/>
              </a:rPr>
              <a:t>Transfusion OR 0.39, P = 0.011 </a:t>
            </a:r>
            <a:endParaRPr lang="en-CA" sz="1600">
              <a:solidFill>
                <a:srgbClr val="000000"/>
              </a:solidFill>
              <a:cs typeface="Arial" pitchFamily="4" charset="0"/>
            </a:endParaRPr>
          </a:p>
        </p:txBody>
      </p:sp>
      <p:sp>
        <p:nvSpPr>
          <p:cNvPr id="40969" name="TextBox 2"/>
          <p:cNvSpPr txBox="1">
            <a:spLocks noChangeArrowheads="1"/>
          </p:cNvSpPr>
          <p:nvPr/>
        </p:nvSpPr>
        <p:spPr bwMode="auto">
          <a:xfrm>
            <a:off x="7086600" y="6597650"/>
            <a:ext cx="2135188" cy="276225"/>
          </a:xfrm>
          <a:prstGeom prst="rect">
            <a:avLst/>
          </a:prstGeom>
          <a:noFill/>
          <a:ln w="9525">
            <a:noFill/>
            <a:miter lim="800000"/>
            <a:headEnd/>
            <a:tailEnd/>
          </a:ln>
        </p:spPr>
        <p:txBody>
          <a:bodyPr wrap="none">
            <a:prstTxWarp prst="textNoShape">
              <a:avLst/>
            </a:prstTxWarp>
            <a:spAutoFit/>
          </a:bodyPr>
          <a:lstStyle/>
          <a:p>
            <a:pPr eaLnBrk="1" hangingPunct="1"/>
            <a:r>
              <a:rPr lang="en-US" sz="1200" b="1">
                <a:cs typeface="Arial" pitchFamily="4" charset="0"/>
              </a:rPr>
              <a:t>Dewilde WJM. Lancet 2013</a:t>
            </a:r>
            <a:endParaRPr lang="en-CA" sz="1200" b="1">
              <a:cs typeface="Arial" pitchFamily="4" charset="0"/>
            </a:endParaRPr>
          </a:p>
        </p:txBody>
      </p:sp>
      <p:sp>
        <p:nvSpPr>
          <p:cNvPr id="2" name="Rectangle 1"/>
          <p:cNvSpPr/>
          <p:nvPr/>
        </p:nvSpPr>
        <p:spPr>
          <a:xfrm>
            <a:off x="4876800" y="5257800"/>
            <a:ext cx="221615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woest%20-%20death%20MI.tiff">
            <a:hlinkClick r:id="" action="ppaction://media"/>
          </p:cNvPr>
          <p:cNvPicPr/>
          <p:nvPr>
            <a:videoFile r:link="rId2"/>
            <p:extLst>
              <p:ext uri="{DAA4B4D4-6D71-4841-9C94-3DE7FCFB9230}">
                <p14:media xmlns:p14="http://schemas.microsoft.com/office/powerpoint/2010/main" r:link="rId1"/>
              </p:ext>
            </p:extLst>
          </p:nvPr>
        </p:nvPicPr>
        <p:blipFill>
          <a:blip r:embed="rId5"/>
          <a:srcRect/>
          <a:stretch>
            <a:fillRect/>
          </a:stretch>
        </p:blipFill>
        <p:spPr bwMode="auto">
          <a:xfrm>
            <a:off x="1312863" y="1673225"/>
            <a:ext cx="5994400" cy="4608513"/>
          </a:xfrm>
          <a:prstGeom prst="rect">
            <a:avLst/>
          </a:prstGeom>
          <a:noFill/>
          <a:ln w="9525">
            <a:noFill/>
            <a:miter lim="800000"/>
            <a:headEnd/>
            <a:tailEnd/>
          </a:ln>
        </p:spPr>
      </p:pic>
      <p:sp>
        <p:nvSpPr>
          <p:cNvPr id="41987" name="Title 1"/>
          <p:cNvSpPr>
            <a:spLocks noGrp="1"/>
          </p:cNvSpPr>
          <p:nvPr>
            <p:ph type="title" idx="4294967295"/>
          </p:nvPr>
        </p:nvSpPr>
        <p:spPr>
          <a:xfrm>
            <a:off x="306388" y="685800"/>
            <a:ext cx="8531225" cy="990600"/>
          </a:xfrm>
        </p:spPr>
        <p:txBody>
          <a:bodyPr/>
          <a:lstStyle/>
          <a:p>
            <a:r>
              <a:rPr lang="en-CA" sz="2000" b="1"/>
              <a:t>WOEST Trial </a:t>
            </a:r>
            <a:br>
              <a:rPr lang="en-CA" sz="2000" b="1"/>
            </a:br>
            <a:r>
              <a:rPr lang="en-CA" sz="1800" b="1"/>
              <a:t>573 Long-term Warfarin patients (69 % with AF) </a:t>
            </a:r>
            <a:br>
              <a:rPr lang="en-CA" sz="1800" b="1"/>
            </a:br>
            <a:r>
              <a:rPr lang="en-CA" sz="1800" b="1"/>
              <a:t>RCT: TT vs Warf/clopidogrel for 1 year post elective PCI (65% DES) </a:t>
            </a:r>
          </a:p>
        </p:txBody>
      </p:sp>
      <p:sp>
        <p:nvSpPr>
          <p:cNvPr id="41988" name="Text Box 3"/>
          <p:cNvSpPr txBox="1">
            <a:spLocks noChangeArrowheads="1"/>
          </p:cNvSpPr>
          <p:nvPr/>
        </p:nvSpPr>
        <p:spPr bwMode="auto">
          <a:xfrm>
            <a:off x="7092950" y="5661025"/>
            <a:ext cx="955675" cy="369888"/>
          </a:xfrm>
          <a:prstGeom prst="rect">
            <a:avLst/>
          </a:prstGeom>
          <a:noFill/>
          <a:ln w="9525">
            <a:noFill/>
            <a:miter lim="800000"/>
            <a:headEnd/>
            <a:tailEnd/>
          </a:ln>
        </p:spPr>
        <p:txBody>
          <a:bodyPr>
            <a:prstTxWarp prst="textNoShape">
              <a:avLst/>
            </a:prstTxWarp>
            <a:spAutoFit/>
          </a:bodyPr>
          <a:lstStyle/>
          <a:p>
            <a:pPr eaLnBrk="1" hangingPunct="1"/>
            <a:endParaRPr lang="en-US">
              <a:solidFill>
                <a:srgbClr val="000000"/>
              </a:solidFill>
              <a:cs typeface="Arial" pitchFamily="4" charset="0"/>
            </a:endParaRPr>
          </a:p>
        </p:txBody>
      </p:sp>
      <p:sp>
        <p:nvSpPr>
          <p:cNvPr id="41989" name="Text Box 4"/>
          <p:cNvSpPr txBox="1">
            <a:spLocks noChangeArrowheads="1"/>
          </p:cNvSpPr>
          <p:nvPr/>
        </p:nvSpPr>
        <p:spPr bwMode="auto">
          <a:xfrm>
            <a:off x="7885113" y="5949950"/>
            <a:ext cx="1009650" cy="369888"/>
          </a:xfrm>
          <a:prstGeom prst="rect">
            <a:avLst/>
          </a:prstGeom>
          <a:noFill/>
          <a:ln w="9525">
            <a:noFill/>
            <a:miter lim="800000"/>
            <a:headEnd/>
            <a:tailEnd/>
          </a:ln>
        </p:spPr>
        <p:txBody>
          <a:bodyPr>
            <a:prstTxWarp prst="textNoShape">
              <a:avLst/>
            </a:prstTxWarp>
            <a:spAutoFit/>
          </a:bodyPr>
          <a:lstStyle/>
          <a:p>
            <a:pPr eaLnBrk="1" hangingPunct="1"/>
            <a:r>
              <a:rPr lang="en-US">
                <a:solidFill>
                  <a:srgbClr val="000000"/>
                </a:solidFill>
                <a:cs typeface="Arial" pitchFamily="4" charset="0"/>
              </a:rPr>
              <a:t>             </a:t>
            </a:r>
          </a:p>
        </p:txBody>
      </p:sp>
      <p:sp>
        <p:nvSpPr>
          <p:cNvPr id="41990" name="Text Box 5"/>
          <p:cNvSpPr txBox="1">
            <a:spLocks noChangeArrowheads="1"/>
          </p:cNvSpPr>
          <p:nvPr/>
        </p:nvSpPr>
        <p:spPr bwMode="auto">
          <a:xfrm>
            <a:off x="7832725" y="6092825"/>
            <a:ext cx="184150" cy="584200"/>
          </a:xfrm>
          <a:prstGeom prst="rect">
            <a:avLst/>
          </a:prstGeom>
          <a:solidFill>
            <a:schemeClr val="bg1"/>
          </a:solidFill>
          <a:ln w="9525">
            <a:noFill/>
            <a:miter lim="800000"/>
            <a:headEnd/>
            <a:tailEnd/>
          </a:ln>
        </p:spPr>
        <p:txBody>
          <a:bodyPr wrap="none">
            <a:prstTxWarp prst="textNoShape">
              <a:avLst/>
            </a:prstTxWarp>
            <a:spAutoFit/>
          </a:bodyPr>
          <a:lstStyle/>
          <a:p>
            <a:pPr eaLnBrk="1" hangingPunct="1"/>
            <a:r>
              <a:rPr lang="en-US" sz="3200">
                <a:solidFill>
                  <a:srgbClr val="000000"/>
                </a:solidFill>
                <a:cs typeface="Arial" pitchFamily="4" charset="0"/>
              </a:rPr>
              <a:t>          </a:t>
            </a:r>
          </a:p>
        </p:txBody>
      </p:sp>
      <p:sp>
        <p:nvSpPr>
          <p:cNvPr id="41991" name="Content Placeholder 2"/>
          <p:cNvSpPr>
            <a:spLocks/>
          </p:cNvSpPr>
          <p:nvPr/>
        </p:nvSpPr>
        <p:spPr bwMode="auto">
          <a:xfrm>
            <a:off x="611188" y="1916113"/>
            <a:ext cx="8153400" cy="4495800"/>
          </a:xfrm>
          <a:prstGeom prst="rect">
            <a:avLst/>
          </a:prstGeom>
          <a:noFill/>
          <a:ln w="9525">
            <a:noFill/>
            <a:miter lim="800000"/>
            <a:headEnd/>
            <a:tailEnd/>
          </a:ln>
        </p:spPr>
        <p:txBody>
          <a:bodyPr>
            <a:prstTxWarp prst="textNoShape">
              <a:avLst/>
            </a:prstTxWarp>
          </a:bodyPr>
          <a:lstStyle/>
          <a:p>
            <a:pPr marL="319088" indent="-319088" eaLnBrk="1" hangingPunct="1">
              <a:spcBef>
                <a:spcPts val="700"/>
              </a:spcBef>
              <a:buClr>
                <a:srgbClr val="B0CCB0"/>
              </a:buClr>
              <a:buSzPct val="60000"/>
              <a:buFont typeface="Wingdings" pitchFamily="4" charset="2"/>
              <a:buNone/>
            </a:pPr>
            <a:endParaRPr lang="en-CA" sz="2900">
              <a:solidFill>
                <a:srgbClr val="000000"/>
              </a:solidFill>
              <a:cs typeface="Arial" pitchFamily="4" charset="0"/>
            </a:endParaRPr>
          </a:p>
        </p:txBody>
      </p:sp>
      <p:sp>
        <p:nvSpPr>
          <p:cNvPr id="41992" name="TextBox 9"/>
          <p:cNvSpPr txBox="1">
            <a:spLocks noChangeArrowheads="1"/>
          </p:cNvSpPr>
          <p:nvPr/>
        </p:nvSpPr>
        <p:spPr bwMode="auto">
          <a:xfrm>
            <a:off x="3911600" y="2292350"/>
            <a:ext cx="3919538" cy="461963"/>
          </a:xfrm>
          <a:prstGeom prst="rect">
            <a:avLst/>
          </a:prstGeom>
          <a:noFill/>
          <a:ln w="9525">
            <a:noFill/>
            <a:miter lim="800000"/>
            <a:headEnd/>
            <a:tailEnd/>
          </a:ln>
        </p:spPr>
        <p:txBody>
          <a:bodyPr wrap="none">
            <a:prstTxWarp prst="textNoShape">
              <a:avLst/>
            </a:prstTxWarp>
            <a:spAutoFit/>
          </a:bodyPr>
          <a:lstStyle/>
          <a:p>
            <a:pPr eaLnBrk="1" hangingPunct="1"/>
            <a:r>
              <a:rPr lang="en-US" sz="2400">
                <a:solidFill>
                  <a:srgbClr val="000000"/>
                </a:solidFill>
                <a:cs typeface="Arial" pitchFamily="4" charset="0"/>
              </a:rPr>
              <a:t>Death, MI, Stroke, TVR, ST</a:t>
            </a:r>
            <a:endParaRPr lang="en-CA" sz="2400">
              <a:solidFill>
                <a:srgbClr val="000000"/>
              </a:solidFill>
              <a:cs typeface="Arial" pitchFamily="4" charset="0"/>
            </a:endParaRPr>
          </a:p>
        </p:txBody>
      </p:sp>
      <p:sp>
        <p:nvSpPr>
          <p:cNvPr id="41993" name="TextBox 10"/>
          <p:cNvSpPr txBox="1">
            <a:spLocks noChangeArrowheads="1"/>
          </p:cNvSpPr>
          <p:nvPr/>
        </p:nvSpPr>
        <p:spPr bwMode="auto">
          <a:xfrm>
            <a:off x="7086600" y="6597650"/>
            <a:ext cx="2135188" cy="276225"/>
          </a:xfrm>
          <a:prstGeom prst="rect">
            <a:avLst/>
          </a:prstGeom>
          <a:noFill/>
          <a:ln w="9525">
            <a:noFill/>
            <a:miter lim="800000"/>
            <a:headEnd/>
            <a:tailEnd/>
          </a:ln>
        </p:spPr>
        <p:txBody>
          <a:bodyPr wrap="none">
            <a:prstTxWarp prst="textNoShape">
              <a:avLst/>
            </a:prstTxWarp>
            <a:spAutoFit/>
          </a:bodyPr>
          <a:lstStyle/>
          <a:p>
            <a:pPr eaLnBrk="1" hangingPunct="1"/>
            <a:r>
              <a:rPr lang="en-US" sz="1200" b="1">
                <a:solidFill>
                  <a:srgbClr val="000000"/>
                </a:solidFill>
                <a:cs typeface="Arial" pitchFamily="4" charset="0"/>
              </a:rPr>
              <a:t>Dewilde WJM. Lancet 2013</a:t>
            </a:r>
            <a:endParaRPr lang="en-CA" sz="1200" b="1">
              <a:solidFill>
                <a:srgbClr val="000000"/>
              </a:solidFill>
              <a:cs typeface="Arial" pitchFamily="4" charset="0"/>
            </a:endParaRPr>
          </a:p>
        </p:txBody>
      </p:sp>
      <p:sp>
        <p:nvSpPr>
          <p:cNvPr id="3" name="Rectangle 2"/>
          <p:cNvSpPr/>
          <p:nvPr/>
        </p:nvSpPr>
        <p:spPr>
          <a:xfrm>
            <a:off x="4953000" y="4572000"/>
            <a:ext cx="213995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solidFill>
                <a:srgbClr val="FFFFFF"/>
              </a:solidFill>
            </a:endParaRPr>
          </a:p>
        </p:txBody>
      </p:sp>
      <p:sp>
        <p:nvSpPr>
          <p:cNvPr id="41995" name="TextBox 3"/>
          <p:cNvSpPr txBox="1">
            <a:spLocks noChangeArrowheads="1"/>
          </p:cNvSpPr>
          <p:nvPr/>
        </p:nvSpPr>
        <p:spPr bwMode="auto">
          <a:xfrm>
            <a:off x="4784725" y="2819400"/>
            <a:ext cx="2149475" cy="369888"/>
          </a:xfrm>
          <a:prstGeom prst="rect">
            <a:avLst/>
          </a:prstGeom>
          <a:noFill/>
          <a:ln w="9525">
            <a:noFill/>
            <a:miter lim="800000"/>
            <a:headEnd/>
            <a:tailEnd/>
          </a:ln>
        </p:spPr>
        <p:txBody>
          <a:bodyPr wrap="none">
            <a:prstTxWarp prst="textNoShape">
              <a:avLst/>
            </a:prstTxWarp>
            <a:spAutoFit/>
          </a:bodyPr>
          <a:lstStyle/>
          <a:p>
            <a:pPr eaLnBrk="1" hangingPunct="1"/>
            <a:r>
              <a:rPr lang="en-US" b="1">
                <a:solidFill>
                  <a:srgbClr val="000000"/>
                </a:solidFill>
                <a:cs typeface="Arial" pitchFamily="4" charset="0"/>
              </a:rPr>
              <a:t>HR 0.60, P = 0.025</a:t>
            </a:r>
            <a:endParaRPr lang="en-CA" b="1">
              <a:solidFill>
                <a:srgbClr val="000000"/>
              </a:solidFill>
              <a:cs typeface="Arial" pitchFamily="4"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2"/>
          <a:srcRect/>
          <a:stretch>
            <a:fillRect/>
          </a:stretch>
        </p:blipFill>
        <p:spPr bwMode="auto">
          <a:xfrm>
            <a:off x="935038" y="1062038"/>
            <a:ext cx="7185025" cy="4429125"/>
          </a:xfrm>
          <a:prstGeom prst="rect">
            <a:avLst/>
          </a:prstGeom>
          <a:noFill/>
          <a:ln w="9525">
            <a:noFill/>
            <a:miter lim="800000"/>
            <a:headEnd/>
            <a:tailEnd/>
          </a:ln>
        </p:spPr>
      </p:pic>
      <p:cxnSp>
        <p:nvCxnSpPr>
          <p:cNvPr id="3" name="Straight Connector 2"/>
          <p:cNvCxnSpPr/>
          <p:nvPr/>
        </p:nvCxnSpPr>
        <p:spPr>
          <a:xfrm flipV="1">
            <a:off x="811213" y="3041650"/>
            <a:ext cx="7273925" cy="7302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3012" name="TextBox 4"/>
          <p:cNvSpPr txBox="1">
            <a:spLocks noChangeArrowheads="1"/>
          </p:cNvSpPr>
          <p:nvPr/>
        </p:nvSpPr>
        <p:spPr bwMode="auto">
          <a:xfrm>
            <a:off x="1611313" y="5476875"/>
            <a:ext cx="5921375" cy="738188"/>
          </a:xfrm>
          <a:prstGeom prst="rect">
            <a:avLst/>
          </a:prstGeom>
          <a:noFill/>
          <a:ln w="9525">
            <a:noFill/>
            <a:miter lim="800000"/>
            <a:headEnd/>
            <a:tailEnd/>
          </a:ln>
        </p:spPr>
        <p:txBody>
          <a:bodyPr wrap="none">
            <a:prstTxWarp prst="textNoShape">
              <a:avLst/>
            </a:prstTxWarp>
            <a:spAutoFit/>
          </a:bodyPr>
          <a:lstStyle/>
          <a:p>
            <a:pPr algn="ctr" eaLnBrk="1" hangingPunct="1"/>
            <a:r>
              <a:rPr lang="en-US" sz="2400" b="1">
                <a:solidFill>
                  <a:srgbClr val="000000"/>
                </a:solidFill>
                <a:cs typeface="Arial" pitchFamily="4" charset="0"/>
              </a:rPr>
              <a:t>Clopidogrel + OAC vs TT Meta-analysis </a:t>
            </a:r>
          </a:p>
          <a:p>
            <a:pPr algn="ctr" eaLnBrk="1" hangingPunct="1"/>
            <a:r>
              <a:rPr lang="en-US" b="1">
                <a:solidFill>
                  <a:srgbClr val="000000"/>
                </a:solidFill>
                <a:cs typeface="Arial" pitchFamily="4" charset="0"/>
              </a:rPr>
              <a:t>(1  RCT (WOEST) + 5 Observational)</a:t>
            </a:r>
          </a:p>
        </p:txBody>
      </p:sp>
      <p:sp>
        <p:nvSpPr>
          <p:cNvPr id="43013" name="TextBox 5"/>
          <p:cNvSpPr txBox="1">
            <a:spLocks noChangeArrowheads="1"/>
          </p:cNvSpPr>
          <p:nvPr/>
        </p:nvSpPr>
        <p:spPr bwMode="auto">
          <a:xfrm>
            <a:off x="6919913" y="6354763"/>
            <a:ext cx="2132012" cy="460375"/>
          </a:xfrm>
          <a:prstGeom prst="rect">
            <a:avLst/>
          </a:prstGeom>
          <a:noFill/>
          <a:ln w="9525">
            <a:noFill/>
            <a:miter lim="800000"/>
            <a:headEnd/>
            <a:tailEnd/>
          </a:ln>
        </p:spPr>
        <p:txBody>
          <a:bodyPr>
            <a:prstTxWarp prst="textNoShape">
              <a:avLst/>
            </a:prstTxWarp>
            <a:spAutoFit/>
          </a:bodyPr>
          <a:lstStyle/>
          <a:p>
            <a:pPr eaLnBrk="1" hangingPunct="1"/>
            <a:r>
              <a:rPr lang="en-US" sz="1200" b="1">
                <a:solidFill>
                  <a:srgbClr val="000000"/>
                </a:solidFill>
                <a:cs typeface="Arial" pitchFamily="4" charset="0"/>
              </a:rPr>
              <a:t>D’Ascenzo F. Am J Cardiol 2015;115:1185</a:t>
            </a:r>
            <a:endParaRPr lang="en-CA" sz="1200" b="1">
              <a:solidFill>
                <a:srgbClr val="000000"/>
              </a:solidFill>
              <a:cs typeface="Arial" pitchFamily="4" charset="0"/>
            </a:endParaRPr>
          </a:p>
        </p:txBody>
      </p:sp>
      <p:sp>
        <p:nvSpPr>
          <p:cNvPr id="43014" name="TextBox 3"/>
          <p:cNvSpPr txBox="1">
            <a:spLocks noChangeArrowheads="1"/>
          </p:cNvSpPr>
          <p:nvPr/>
        </p:nvSpPr>
        <p:spPr bwMode="auto">
          <a:xfrm>
            <a:off x="7016750" y="1922463"/>
            <a:ext cx="2035175" cy="344487"/>
          </a:xfrm>
          <a:prstGeom prst="rect">
            <a:avLst/>
          </a:prstGeom>
          <a:noFill/>
          <a:ln w="9525">
            <a:noFill/>
            <a:miter lim="800000"/>
            <a:headEnd/>
            <a:tailEnd/>
          </a:ln>
        </p:spPr>
        <p:txBody>
          <a:bodyPr wrap="none">
            <a:prstTxWarp prst="textNoShape">
              <a:avLst/>
            </a:prstTxWarp>
            <a:spAutoFit/>
          </a:bodyPr>
          <a:lstStyle/>
          <a:p>
            <a:pPr eaLnBrk="1" hangingPunct="1"/>
            <a:r>
              <a:rPr lang="en-US" b="1">
                <a:solidFill>
                  <a:srgbClr val="000000"/>
                </a:solidFill>
                <a:cs typeface="Arial" pitchFamily="4" charset="0"/>
              </a:rPr>
              <a:t>OR 0.77, P = 0.04</a:t>
            </a:r>
            <a:endParaRPr lang="en-CA" b="1">
              <a:solidFill>
                <a:srgbClr val="000000"/>
              </a:solidFill>
              <a:cs typeface="Arial" pitchFamily="4" charset="0"/>
            </a:endParaRPr>
          </a:p>
        </p:txBody>
      </p:sp>
      <p:sp>
        <p:nvSpPr>
          <p:cNvPr id="43015" name="TextBox 7"/>
          <p:cNvSpPr txBox="1">
            <a:spLocks noChangeArrowheads="1"/>
          </p:cNvSpPr>
          <p:nvPr/>
        </p:nvSpPr>
        <p:spPr bwMode="auto">
          <a:xfrm>
            <a:off x="7169150" y="4124325"/>
            <a:ext cx="2035175" cy="344488"/>
          </a:xfrm>
          <a:prstGeom prst="rect">
            <a:avLst/>
          </a:prstGeom>
          <a:noFill/>
          <a:ln w="9525">
            <a:noFill/>
            <a:miter lim="800000"/>
            <a:headEnd/>
            <a:tailEnd/>
          </a:ln>
        </p:spPr>
        <p:txBody>
          <a:bodyPr wrap="none">
            <a:prstTxWarp prst="textNoShape">
              <a:avLst/>
            </a:prstTxWarp>
            <a:spAutoFit/>
          </a:bodyPr>
          <a:lstStyle/>
          <a:p>
            <a:pPr eaLnBrk="1" hangingPunct="1"/>
            <a:r>
              <a:rPr lang="en-US" b="1">
                <a:solidFill>
                  <a:srgbClr val="000000"/>
                </a:solidFill>
                <a:cs typeface="Arial" pitchFamily="4" charset="0"/>
              </a:rPr>
              <a:t>OR 0.90, P = 0.43</a:t>
            </a:r>
            <a:endParaRPr lang="en-CA" b="1">
              <a:solidFill>
                <a:srgbClr val="000000"/>
              </a:solidFill>
              <a:cs typeface="Arial" pitchFamily="4" charset="0"/>
            </a:endParaRPr>
          </a:p>
        </p:txBody>
      </p:sp>
      <p:sp>
        <p:nvSpPr>
          <p:cNvPr id="43016" name="TextBox 8"/>
          <p:cNvSpPr txBox="1">
            <a:spLocks noChangeArrowheads="1"/>
          </p:cNvSpPr>
          <p:nvPr/>
        </p:nvSpPr>
        <p:spPr bwMode="auto">
          <a:xfrm>
            <a:off x="7823200" y="4889500"/>
            <a:ext cx="725488" cy="373063"/>
          </a:xfrm>
          <a:prstGeom prst="rect">
            <a:avLst/>
          </a:prstGeom>
          <a:noFill/>
          <a:ln w="9525">
            <a:noFill/>
            <a:miter lim="800000"/>
            <a:headEnd/>
            <a:tailEnd/>
          </a:ln>
        </p:spPr>
        <p:txBody>
          <a:bodyPr wrap="none">
            <a:prstTxWarp prst="textNoShape">
              <a:avLst/>
            </a:prstTxWarp>
            <a:spAutoFit/>
          </a:bodyPr>
          <a:lstStyle/>
          <a:p>
            <a:pPr algn="ctr" eaLnBrk="1" hangingPunct="1"/>
            <a:r>
              <a:rPr lang="en-US" sz="1000" b="1">
                <a:solidFill>
                  <a:srgbClr val="000000"/>
                </a:solidFill>
                <a:cs typeface="Arial" pitchFamily="4" charset="0"/>
              </a:rPr>
              <a:t>%/yr</a:t>
            </a:r>
          </a:p>
          <a:p>
            <a:pPr algn="ctr" eaLnBrk="1" hangingPunct="1"/>
            <a:r>
              <a:rPr lang="en-US" sz="1000" b="1">
                <a:solidFill>
                  <a:srgbClr val="000000"/>
                </a:solidFill>
                <a:cs typeface="Arial" pitchFamily="4" charset="0"/>
              </a:rPr>
              <a:t>Semi-log</a:t>
            </a:r>
            <a:endParaRPr lang="en-CA" sz="1000" b="1">
              <a:solidFill>
                <a:srgbClr val="000000"/>
              </a:solidFill>
              <a:cs typeface="Arial" pitchFamily="4" charset="0"/>
            </a:endParaRPr>
          </a:p>
        </p:txBody>
      </p:sp>
      <p:sp>
        <p:nvSpPr>
          <p:cNvPr id="43017" name="TextBox 10"/>
          <p:cNvSpPr txBox="1">
            <a:spLocks noChangeArrowheads="1"/>
          </p:cNvSpPr>
          <p:nvPr/>
        </p:nvSpPr>
        <p:spPr bwMode="auto">
          <a:xfrm>
            <a:off x="4343400" y="1406525"/>
            <a:ext cx="1155700" cy="1447800"/>
          </a:xfrm>
          <a:prstGeom prst="rect">
            <a:avLst/>
          </a:prstGeom>
          <a:noFill/>
          <a:ln w="9525">
            <a:noFill/>
            <a:miter lim="800000"/>
            <a:headEnd/>
            <a:tailEnd/>
          </a:ln>
        </p:spPr>
        <p:txBody>
          <a:bodyPr wrap="none">
            <a:prstTxWarp prst="textNoShape">
              <a:avLst/>
            </a:prstTxWarp>
            <a:spAutoFit/>
          </a:bodyPr>
          <a:lstStyle/>
          <a:p>
            <a:pPr eaLnBrk="1" hangingPunct="1"/>
            <a:r>
              <a:rPr lang="en-US" sz="1100" b="1">
                <a:solidFill>
                  <a:srgbClr val="000000"/>
                </a:solidFill>
                <a:cs typeface="Arial" pitchFamily="4" charset="0"/>
              </a:rPr>
              <a:t>Clopidogrel </a:t>
            </a:r>
          </a:p>
          <a:p>
            <a:pPr eaLnBrk="1" hangingPunct="1"/>
            <a:r>
              <a:rPr lang="en-US" sz="1100" b="1">
                <a:solidFill>
                  <a:srgbClr val="000000"/>
                </a:solidFill>
                <a:cs typeface="Arial" pitchFamily="4" charset="0"/>
              </a:rPr>
              <a:t>+ OAC</a:t>
            </a:r>
          </a:p>
          <a:p>
            <a:pPr eaLnBrk="1" hangingPunct="1"/>
            <a:endParaRPr lang="en-US" sz="1100" b="1">
              <a:solidFill>
                <a:srgbClr val="000000"/>
              </a:solidFill>
              <a:cs typeface="Arial" pitchFamily="4" charset="0"/>
            </a:endParaRPr>
          </a:p>
          <a:p>
            <a:pPr eaLnBrk="1" hangingPunct="1"/>
            <a:endParaRPr lang="en-US" sz="1100" b="1">
              <a:solidFill>
                <a:srgbClr val="000000"/>
              </a:solidFill>
              <a:cs typeface="Arial" pitchFamily="4" charset="0"/>
            </a:endParaRPr>
          </a:p>
          <a:p>
            <a:pPr eaLnBrk="1" hangingPunct="1"/>
            <a:endParaRPr lang="en-US" sz="1100" b="1">
              <a:solidFill>
                <a:srgbClr val="000000"/>
              </a:solidFill>
              <a:cs typeface="Arial" pitchFamily="4" charset="0"/>
            </a:endParaRPr>
          </a:p>
          <a:p>
            <a:pPr eaLnBrk="1" hangingPunct="1"/>
            <a:endParaRPr lang="en-US" sz="1100" b="1">
              <a:solidFill>
                <a:srgbClr val="000000"/>
              </a:solidFill>
              <a:cs typeface="Arial" pitchFamily="4" charset="0"/>
            </a:endParaRPr>
          </a:p>
          <a:p>
            <a:pPr eaLnBrk="1" hangingPunct="1"/>
            <a:endParaRPr lang="en-US" sz="1100" b="1">
              <a:solidFill>
                <a:srgbClr val="000000"/>
              </a:solidFill>
              <a:cs typeface="Arial" pitchFamily="4" charset="0"/>
            </a:endParaRPr>
          </a:p>
          <a:p>
            <a:pPr eaLnBrk="1" hangingPunct="1"/>
            <a:r>
              <a:rPr lang="en-US" sz="1100" b="1">
                <a:solidFill>
                  <a:srgbClr val="000000"/>
                </a:solidFill>
                <a:cs typeface="Arial" pitchFamily="4" charset="0"/>
              </a:rPr>
              <a:t>Triple Therapy</a:t>
            </a:r>
            <a:endParaRPr lang="en-CA" sz="1100" b="1">
              <a:solidFill>
                <a:srgbClr val="000000"/>
              </a:solidFill>
              <a:cs typeface="Arial" pitchFamily="4" charset="0"/>
            </a:endParaRPr>
          </a:p>
        </p:txBody>
      </p:sp>
      <p:sp>
        <p:nvSpPr>
          <p:cNvPr id="44044" name="TextBox 11"/>
          <p:cNvSpPr txBox="1">
            <a:spLocks noChangeArrowheads="1"/>
          </p:cNvSpPr>
          <p:nvPr/>
        </p:nvSpPr>
        <p:spPr bwMode="auto">
          <a:xfrm>
            <a:off x="4533900" y="3355975"/>
            <a:ext cx="1111250" cy="154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prstTxWarp prst="textNoShape">
              <a:avLst/>
            </a:prstTxWarp>
            <a:spAutoFit/>
          </a:bodyPr>
          <a:lstStyle/>
          <a:p>
            <a:pPr eaLnBrk="1" hangingPunct="1"/>
            <a:r>
              <a:rPr lang="en-US" sz="1000" b="1">
                <a:solidFill>
                  <a:srgbClr val="000000"/>
                </a:solidFill>
                <a:cs typeface="Arial" pitchFamily="4" charset="0"/>
              </a:rPr>
              <a:t>Clopidogrel</a:t>
            </a:r>
          </a:p>
          <a:p>
            <a:pPr eaLnBrk="1" hangingPunct="1"/>
            <a:r>
              <a:rPr lang="en-US" sz="1000" b="1">
                <a:solidFill>
                  <a:srgbClr val="000000"/>
                </a:solidFill>
                <a:cs typeface="Arial" pitchFamily="4" charset="0"/>
              </a:rPr>
              <a:t>+ OAC</a:t>
            </a:r>
          </a:p>
          <a:p>
            <a:pPr eaLnBrk="1" hangingPunct="1"/>
            <a:endParaRPr lang="en-US" sz="1000" b="1">
              <a:solidFill>
                <a:srgbClr val="000000"/>
              </a:solidFill>
              <a:cs typeface="Arial" pitchFamily="4" charset="0"/>
            </a:endParaRPr>
          </a:p>
          <a:p>
            <a:pPr eaLnBrk="1" hangingPunct="1"/>
            <a:endParaRPr lang="en-US" sz="1000" b="1">
              <a:solidFill>
                <a:srgbClr val="000000"/>
              </a:solidFill>
              <a:cs typeface="Arial" pitchFamily="4" charset="0"/>
            </a:endParaRPr>
          </a:p>
          <a:p>
            <a:pPr eaLnBrk="1" hangingPunct="1"/>
            <a:endParaRPr lang="en-US" sz="1000" b="1">
              <a:solidFill>
                <a:srgbClr val="000000"/>
              </a:solidFill>
              <a:cs typeface="Arial" pitchFamily="4" charset="0"/>
            </a:endParaRPr>
          </a:p>
          <a:p>
            <a:pPr eaLnBrk="1" hangingPunct="1"/>
            <a:endParaRPr lang="en-US" sz="1000" b="1">
              <a:solidFill>
                <a:srgbClr val="000000"/>
              </a:solidFill>
              <a:cs typeface="Arial" pitchFamily="4" charset="0"/>
            </a:endParaRPr>
          </a:p>
          <a:p>
            <a:pPr eaLnBrk="1" hangingPunct="1"/>
            <a:endParaRPr lang="en-US" sz="1000" b="1">
              <a:solidFill>
                <a:srgbClr val="000000"/>
              </a:solidFill>
              <a:cs typeface="Arial" pitchFamily="4" charset="0"/>
            </a:endParaRPr>
          </a:p>
          <a:p>
            <a:pPr eaLnBrk="1" hangingPunct="1"/>
            <a:endParaRPr lang="en-US" sz="1000" b="1">
              <a:solidFill>
                <a:srgbClr val="000000"/>
              </a:solidFill>
              <a:cs typeface="Arial" pitchFamily="4" charset="0"/>
            </a:endParaRPr>
          </a:p>
          <a:p>
            <a:pPr eaLnBrk="1" hangingPunct="1"/>
            <a:r>
              <a:rPr lang="en-US" sz="1000" b="1">
                <a:solidFill>
                  <a:srgbClr val="000000"/>
                </a:solidFill>
                <a:cs typeface="Arial" pitchFamily="4" charset="0"/>
              </a:rPr>
              <a:t>Triple Therapy</a:t>
            </a:r>
            <a:endParaRPr lang="en-CA" sz="1000" b="1">
              <a:solidFill>
                <a:srgbClr val="000000"/>
              </a:solidFill>
              <a:cs typeface="Arial" pitchFamily="4" charset="0"/>
            </a:endParaRPr>
          </a:p>
        </p:txBody>
      </p:sp>
      <p:sp>
        <p:nvSpPr>
          <p:cNvPr id="43019" name="TextBox 12"/>
          <p:cNvSpPr txBox="1">
            <a:spLocks noChangeArrowheads="1"/>
          </p:cNvSpPr>
          <p:nvPr/>
        </p:nvSpPr>
        <p:spPr bwMode="auto">
          <a:xfrm>
            <a:off x="2908300" y="660400"/>
            <a:ext cx="3690938" cy="430213"/>
          </a:xfrm>
          <a:prstGeom prst="rect">
            <a:avLst/>
          </a:prstGeom>
          <a:noFill/>
          <a:ln w="9525">
            <a:noFill/>
            <a:miter lim="800000"/>
            <a:headEnd/>
            <a:tailEnd/>
          </a:ln>
        </p:spPr>
        <p:txBody>
          <a:bodyPr wrap="none">
            <a:prstTxWarp prst="textNoShape">
              <a:avLst/>
            </a:prstTxWarp>
            <a:spAutoFit/>
          </a:bodyPr>
          <a:lstStyle/>
          <a:p>
            <a:pPr eaLnBrk="1" hangingPunct="1"/>
            <a:r>
              <a:rPr lang="en-US" sz="2400" b="1">
                <a:solidFill>
                  <a:srgbClr val="000000"/>
                </a:solidFill>
                <a:cs typeface="Arial" pitchFamily="4" charset="0"/>
              </a:rPr>
              <a:t>Rates of Major Bleeding</a:t>
            </a:r>
            <a:endParaRPr lang="en-CA" sz="2400" b="1">
              <a:solidFill>
                <a:srgbClr val="000000"/>
              </a:solidFill>
              <a:cs typeface="Arial" pitchFamily="4" charset="0"/>
            </a:endParaRPr>
          </a:p>
        </p:txBody>
      </p:sp>
      <p:sp>
        <p:nvSpPr>
          <p:cNvPr id="43020" name="TextBox 13"/>
          <p:cNvSpPr txBox="1">
            <a:spLocks noChangeArrowheads="1"/>
          </p:cNvSpPr>
          <p:nvPr/>
        </p:nvSpPr>
        <p:spPr bwMode="auto">
          <a:xfrm>
            <a:off x="2908300" y="3049588"/>
            <a:ext cx="3935413" cy="314325"/>
          </a:xfrm>
          <a:prstGeom prst="rect">
            <a:avLst/>
          </a:prstGeom>
          <a:noFill/>
          <a:ln w="9525">
            <a:noFill/>
            <a:miter lim="800000"/>
            <a:headEnd/>
            <a:tailEnd/>
          </a:ln>
        </p:spPr>
        <p:txBody>
          <a:bodyPr wrap="none">
            <a:prstTxWarp prst="textNoShape">
              <a:avLst/>
            </a:prstTxWarp>
            <a:spAutoFit/>
          </a:bodyPr>
          <a:lstStyle/>
          <a:p>
            <a:pPr eaLnBrk="1" hangingPunct="1"/>
            <a:r>
              <a:rPr lang="en-US" sz="1600" b="1">
                <a:solidFill>
                  <a:srgbClr val="000000"/>
                </a:solidFill>
                <a:cs typeface="Arial" pitchFamily="4" charset="0"/>
              </a:rPr>
              <a:t>Rates of Death, MI, rePTCA, ST, Stroke</a:t>
            </a:r>
            <a:endParaRPr lang="en-CA" sz="1600" b="1">
              <a:solidFill>
                <a:srgbClr val="000000"/>
              </a:solidFill>
              <a:cs typeface="Arial" pitchFamily="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2"/>
          <a:srcRect/>
          <a:stretch>
            <a:fillRect/>
          </a:stretch>
        </p:blipFill>
        <p:spPr bwMode="auto">
          <a:xfrm>
            <a:off x="1062038" y="806450"/>
            <a:ext cx="7021512" cy="533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ChangeAspect="1" noChangeArrowheads="1"/>
          </p:cNvPicPr>
          <p:nvPr/>
        </p:nvPicPr>
        <p:blipFill>
          <a:blip r:embed="rId2"/>
          <a:srcRect/>
          <a:stretch>
            <a:fillRect/>
          </a:stretch>
        </p:blipFill>
        <p:spPr bwMode="auto">
          <a:xfrm>
            <a:off x="1103313" y="806450"/>
            <a:ext cx="6937375" cy="5268913"/>
          </a:xfrm>
          <a:prstGeom prst="rect">
            <a:avLst/>
          </a:prstGeom>
          <a:noFill/>
          <a:ln w="9525">
            <a:noFill/>
            <a:miter lim="800000"/>
            <a:headEnd/>
            <a:tailEnd/>
          </a:ln>
        </p:spPr>
      </p:pic>
      <p:sp>
        <p:nvSpPr>
          <p:cNvPr id="2" name="Right Arrow 1"/>
          <p:cNvSpPr/>
          <p:nvPr/>
        </p:nvSpPr>
        <p:spPr>
          <a:xfrm rot="7728672">
            <a:off x="7983537" y="2311401"/>
            <a:ext cx="500063" cy="4111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45060" name="TextBox 3"/>
          <p:cNvSpPr txBox="1">
            <a:spLocks noChangeArrowheads="1"/>
          </p:cNvSpPr>
          <p:nvPr/>
        </p:nvSpPr>
        <p:spPr bwMode="auto">
          <a:xfrm>
            <a:off x="7916863" y="1814513"/>
            <a:ext cx="1074737" cy="369887"/>
          </a:xfrm>
          <a:prstGeom prst="rect">
            <a:avLst/>
          </a:prstGeom>
          <a:noFill/>
          <a:ln w="38100">
            <a:solidFill>
              <a:schemeClr val="tx1"/>
            </a:solidFill>
            <a:miter lim="800000"/>
            <a:headEnd/>
            <a:tailEnd/>
          </a:ln>
        </p:spPr>
        <p:txBody>
          <a:bodyPr>
            <a:prstTxWarp prst="textNoShape">
              <a:avLst/>
            </a:prstTxWarp>
            <a:spAutoFit/>
          </a:bodyPr>
          <a:lstStyle/>
          <a:p>
            <a:pPr eaLnBrk="1" hangingPunct="1"/>
            <a:r>
              <a:rPr lang="en-US" b="1">
                <a:cs typeface="Arial" pitchFamily="4" charset="0"/>
              </a:rPr>
              <a:t>Mr ME </a:t>
            </a:r>
            <a:endParaRPr lang="en-CA" b="1">
              <a:cs typeface="Arial" pitchFamily="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6082" name="Title 1"/>
          <p:cNvSpPr txBox="1">
            <a:spLocks/>
          </p:cNvSpPr>
          <p:nvPr/>
        </p:nvSpPr>
        <p:spPr bwMode="auto">
          <a:xfrm>
            <a:off x="0" y="838200"/>
            <a:ext cx="9144000" cy="457200"/>
          </a:xfrm>
          <a:prstGeom prst="rect">
            <a:avLst/>
          </a:prstGeom>
          <a:noFill/>
          <a:ln w="9525">
            <a:noFill/>
            <a:miter lim="800000"/>
            <a:headEnd/>
            <a:tailEnd/>
          </a:ln>
        </p:spPr>
        <p:txBody>
          <a:bodyPr anchor="ctr">
            <a:prstTxWarp prst="textNoShape">
              <a:avLst/>
            </a:prstTxWarp>
          </a:bodyPr>
          <a:lstStyle/>
          <a:p>
            <a:pPr algn="ctr"/>
            <a:r>
              <a:rPr lang="en-US" sz="2900">
                <a:latin typeface="Arial Black" pitchFamily="4" charset="0"/>
                <a:cs typeface="Arial" pitchFamily="4" charset="0"/>
              </a:rPr>
              <a:t>Shorter vs Longer duration DAPT </a:t>
            </a:r>
          </a:p>
        </p:txBody>
      </p:sp>
      <p:sp>
        <p:nvSpPr>
          <p:cNvPr id="46083" name="Rectangle 4"/>
          <p:cNvSpPr>
            <a:spLocks noChangeArrowheads="1"/>
          </p:cNvSpPr>
          <p:nvPr/>
        </p:nvSpPr>
        <p:spPr bwMode="auto">
          <a:xfrm>
            <a:off x="457200" y="1752600"/>
            <a:ext cx="8305800" cy="4278313"/>
          </a:xfrm>
          <a:prstGeom prst="rect">
            <a:avLst/>
          </a:prstGeom>
          <a:noFill/>
          <a:ln w="9525">
            <a:noFill/>
            <a:miter lim="800000"/>
            <a:headEnd/>
            <a:tailEnd/>
          </a:ln>
        </p:spPr>
        <p:txBody>
          <a:bodyPr>
            <a:prstTxWarp prst="textNoShape">
              <a:avLst/>
            </a:prstTxWarp>
            <a:spAutoFit/>
          </a:bodyPr>
          <a:lstStyle/>
          <a:p>
            <a:pPr marL="457200" indent="-457200" eaLnBrk="1" hangingPunct="1">
              <a:buFontTx/>
              <a:buAutoNum type="arabicPeriod"/>
            </a:pPr>
            <a:r>
              <a:rPr lang="en-US" sz="2400">
                <a:cs typeface="Arial" pitchFamily="4" charset="0"/>
              </a:rPr>
              <a:t>ASA + Clopidogrel</a:t>
            </a:r>
            <a:br>
              <a:rPr lang="en-US" sz="2400">
                <a:cs typeface="Arial" pitchFamily="4" charset="0"/>
              </a:rPr>
            </a:br>
            <a:r>
              <a:rPr lang="en-US" sz="2000">
                <a:cs typeface="Arial" pitchFamily="4" charset="0"/>
              </a:rPr>
              <a:t>    </a:t>
            </a:r>
            <a:r>
              <a:rPr lang="en-US" sz="2000" b="1">
                <a:cs typeface="Arial" pitchFamily="4" charset="0"/>
              </a:rPr>
              <a:t>DAPT.   </a:t>
            </a:r>
            <a:r>
              <a:rPr lang="en-US" sz="2000">
                <a:cs typeface="Arial" pitchFamily="4" charset="0"/>
              </a:rPr>
              <a:t>Mauri L. </a:t>
            </a:r>
            <a:r>
              <a:rPr lang="en-CA" sz="2000">
                <a:cs typeface="Arial" pitchFamily="4" charset="0"/>
              </a:rPr>
              <a:t>NEJM 2014;371:2155–66.</a:t>
            </a:r>
            <a:br>
              <a:rPr lang="en-CA" sz="2000">
                <a:cs typeface="Arial" pitchFamily="4" charset="0"/>
              </a:rPr>
            </a:br>
            <a:r>
              <a:rPr lang="en-CA" sz="2000">
                <a:cs typeface="Arial" pitchFamily="4" charset="0"/>
              </a:rPr>
              <a:t>    DAPT 12-30 mo: </a:t>
            </a:r>
            <a:r>
              <a:rPr lang="en-CA" sz="2000" b="1">
                <a:cs typeface="Arial" pitchFamily="4" charset="0"/>
              </a:rPr>
              <a:t>less MI and ST</a:t>
            </a:r>
            <a:r>
              <a:rPr lang="en-CA" sz="2000">
                <a:cs typeface="Arial" pitchFamily="4" charset="0"/>
              </a:rPr>
              <a:t>, but </a:t>
            </a:r>
            <a:r>
              <a:rPr lang="en-CA" sz="2000" b="1">
                <a:cs typeface="Arial" pitchFamily="4" charset="0"/>
              </a:rPr>
              <a:t>more bleeding and death</a:t>
            </a:r>
          </a:p>
          <a:p>
            <a:pPr marL="457200" indent="-457200" eaLnBrk="1" hangingPunct="1">
              <a:buFontTx/>
              <a:buAutoNum type="arabicPeriod"/>
            </a:pPr>
            <a:endParaRPr lang="en-CA" sz="2000">
              <a:cs typeface="Arial" pitchFamily="4" charset="0"/>
            </a:endParaRPr>
          </a:p>
          <a:p>
            <a:pPr marL="457200" indent="-457200" eaLnBrk="1" hangingPunct="1">
              <a:buFontTx/>
              <a:buAutoNum type="arabicPeriod"/>
            </a:pPr>
            <a:r>
              <a:rPr lang="en-US" sz="2400">
                <a:cs typeface="Arial" pitchFamily="4" charset="0"/>
              </a:rPr>
              <a:t>Overviews of shorter vs longer</a:t>
            </a:r>
          </a:p>
          <a:p>
            <a:pPr marL="457200" indent="-457200" eaLnBrk="1" hangingPunct="1"/>
            <a:r>
              <a:rPr lang="en-US" sz="2400">
                <a:cs typeface="Arial" pitchFamily="4" charset="0"/>
              </a:rPr>
              <a:t>	</a:t>
            </a:r>
            <a:r>
              <a:rPr lang="en-US" sz="2000">
                <a:cs typeface="Arial" pitchFamily="4" charset="0"/>
              </a:rPr>
              <a:t>Naverese EP. BMJ 2015;350:h1618</a:t>
            </a:r>
            <a:br>
              <a:rPr lang="en-US" sz="2000">
                <a:cs typeface="Arial" pitchFamily="4" charset="0"/>
              </a:rPr>
            </a:br>
            <a:r>
              <a:rPr lang="en-US" sz="2000">
                <a:cs typeface="Arial" pitchFamily="4" charset="0"/>
              </a:rPr>
              <a:t>	Palmerinini. Lancet 2015;385:2371</a:t>
            </a:r>
            <a:br>
              <a:rPr lang="en-US" sz="2000">
                <a:cs typeface="Arial" pitchFamily="4" charset="0"/>
              </a:rPr>
            </a:br>
            <a:r>
              <a:rPr lang="en-US" sz="2000">
                <a:cs typeface="Arial" pitchFamily="4" charset="0"/>
              </a:rPr>
              <a:t>    	</a:t>
            </a:r>
            <a:r>
              <a:rPr lang="en-US" sz="2000" b="1">
                <a:cs typeface="Arial" pitchFamily="4" charset="0"/>
              </a:rPr>
              <a:t>Longer:</a:t>
            </a:r>
            <a:r>
              <a:rPr lang="en-US" sz="2000">
                <a:cs typeface="Arial" pitchFamily="4" charset="0"/>
              </a:rPr>
              <a:t> less MI and ST, but more major bleeding </a:t>
            </a:r>
            <a:br>
              <a:rPr lang="en-US" sz="2000">
                <a:cs typeface="Arial" pitchFamily="4" charset="0"/>
              </a:rPr>
            </a:br>
            <a:r>
              <a:rPr lang="en-US" sz="2000">
                <a:cs typeface="Arial" pitchFamily="4" charset="0"/>
              </a:rPr>
              <a:t>          		and possibly more death</a:t>
            </a:r>
            <a:br>
              <a:rPr lang="en-US" sz="2000">
                <a:cs typeface="Arial" pitchFamily="4" charset="0"/>
              </a:rPr>
            </a:br>
            <a:r>
              <a:rPr lang="en-US" sz="2000">
                <a:cs typeface="Arial" pitchFamily="4" charset="0"/>
              </a:rPr>
              <a:t>     	Therefore individualize and try to balance risk of </a:t>
            </a:r>
            <a:br>
              <a:rPr lang="en-US" sz="2000">
                <a:cs typeface="Arial" pitchFamily="4" charset="0"/>
              </a:rPr>
            </a:br>
            <a:r>
              <a:rPr lang="en-US" sz="2000">
                <a:cs typeface="Arial" pitchFamily="4" charset="0"/>
              </a:rPr>
              <a:t>   	      	thrombotic events and risk of bleeding</a:t>
            </a:r>
            <a:r>
              <a:rPr lang="en-CA" sz="2000">
                <a:cs typeface="Arial" pitchFamily="4" charset="0"/>
              </a:rPr>
              <a:t/>
            </a:r>
            <a:br>
              <a:rPr lang="en-CA" sz="2000">
                <a:cs typeface="Arial" pitchFamily="4" charset="0"/>
              </a:rPr>
            </a:br>
            <a:r>
              <a:rPr lang="en-US" sz="2000">
                <a:cs typeface="Arial" pitchFamily="4" charset="0"/>
              </a:rPr>
              <a:t/>
            </a:r>
            <a:br>
              <a:rPr lang="en-US" sz="2000">
                <a:cs typeface="Arial" pitchFamily="4" charset="0"/>
              </a:rPr>
            </a:br>
            <a:endParaRPr lang="en-CA" sz="2000">
              <a:cs typeface="Arial" pitchFamily="4" charset="0"/>
            </a:endParaRPr>
          </a:p>
        </p:txBody>
      </p:sp>
    </p:spTree>
  </p:cSld>
  <p:clrMapOvr>
    <a:masterClrMapping/>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txBox="1">
            <a:spLocks/>
          </p:cNvSpPr>
          <p:nvPr/>
        </p:nvSpPr>
        <p:spPr bwMode="auto">
          <a:xfrm>
            <a:off x="0" y="838200"/>
            <a:ext cx="9144000" cy="457200"/>
          </a:xfrm>
          <a:prstGeom prst="rect">
            <a:avLst/>
          </a:prstGeom>
          <a:noFill/>
          <a:ln w="9525">
            <a:noFill/>
            <a:miter lim="800000"/>
            <a:headEnd/>
            <a:tailEnd/>
          </a:ln>
        </p:spPr>
        <p:txBody>
          <a:bodyPr anchor="ctr">
            <a:prstTxWarp prst="textNoShape">
              <a:avLst/>
            </a:prstTxWarp>
          </a:bodyPr>
          <a:lstStyle/>
          <a:p>
            <a:pPr algn="ctr"/>
            <a:r>
              <a:rPr lang="en-US" sz="2800">
                <a:latin typeface="Arial Black" pitchFamily="4" charset="0"/>
                <a:cs typeface="Arial" pitchFamily="4" charset="0"/>
              </a:rPr>
              <a:t>BMS vs DES and 1</a:t>
            </a:r>
            <a:r>
              <a:rPr lang="en-US" sz="2800" baseline="30000">
                <a:latin typeface="Arial Black" pitchFamily="4" charset="0"/>
                <a:cs typeface="Arial" pitchFamily="4" charset="0"/>
              </a:rPr>
              <a:t>st</a:t>
            </a:r>
            <a:r>
              <a:rPr lang="en-US" sz="2800">
                <a:latin typeface="Arial Black" pitchFamily="4" charset="0"/>
                <a:cs typeface="Arial" pitchFamily="4" charset="0"/>
              </a:rPr>
              <a:t> vs 2</a:t>
            </a:r>
            <a:r>
              <a:rPr lang="en-US" sz="2800" baseline="30000">
                <a:latin typeface="Arial Black" pitchFamily="4" charset="0"/>
                <a:cs typeface="Arial" pitchFamily="4" charset="0"/>
              </a:rPr>
              <a:t>nd</a:t>
            </a:r>
            <a:r>
              <a:rPr lang="en-US" sz="2800">
                <a:latin typeface="Arial Black" pitchFamily="4" charset="0"/>
                <a:cs typeface="Arial" pitchFamily="4" charset="0"/>
              </a:rPr>
              <a:t>  generation DES</a:t>
            </a:r>
            <a:r>
              <a:rPr lang="en-US" sz="2900">
                <a:latin typeface="Arial Black" pitchFamily="4" charset="0"/>
                <a:cs typeface="Arial" pitchFamily="4" charset="0"/>
              </a:rPr>
              <a:t> </a:t>
            </a:r>
          </a:p>
        </p:txBody>
      </p:sp>
      <p:sp>
        <p:nvSpPr>
          <p:cNvPr id="47107" name="Rectangle 4"/>
          <p:cNvSpPr>
            <a:spLocks noChangeArrowheads="1"/>
          </p:cNvSpPr>
          <p:nvPr/>
        </p:nvSpPr>
        <p:spPr bwMode="auto">
          <a:xfrm>
            <a:off x="304800" y="1773238"/>
            <a:ext cx="8610600" cy="3140075"/>
          </a:xfrm>
          <a:prstGeom prst="rect">
            <a:avLst/>
          </a:prstGeom>
          <a:noFill/>
          <a:ln w="9525">
            <a:noFill/>
            <a:miter lim="800000"/>
            <a:headEnd/>
            <a:tailEnd/>
          </a:ln>
        </p:spPr>
        <p:txBody>
          <a:bodyPr>
            <a:prstTxWarp prst="textNoShape">
              <a:avLst/>
            </a:prstTxWarp>
            <a:spAutoFit/>
          </a:bodyPr>
          <a:lstStyle/>
          <a:p>
            <a:pPr marL="457200" indent="-457200" eaLnBrk="1" hangingPunct="1">
              <a:buFontTx/>
              <a:buAutoNum type="arabicPeriod"/>
            </a:pPr>
            <a:r>
              <a:rPr lang="en-US" sz="2400" b="1">
                <a:cs typeface="Arial" pitchFamily="4" charset="0"/>
              </a:rPr>
              <a:t>DAPT.</a:t>
            </a:r>
            <a:r>
              <a:rPr lang="en-US" sz="2400">
                <a:cs typeface="Arial" pitchFamily="4" charset="0"/>
              </a:rPr>
              <a:t>   Mauri L. </a:t>
            </a:r>
            <a:r>
              <a:rPr lang="en-CA" sz="2400">
                <a:cs typeface="Arial" pitchFamily="4" charset="0"/>
              </a:rPr>
              <a:t>NEJM 2014;371:2155–66.</a:t>
            </a:r>
            <a:r>
              <a:rPr lang="en-CA" sz="2000">
                <a:cs typeface="Arial" pitchFamily="4" charset="0"/>
              </a:rPr>
              <a:t/>
            </a:r>
            <a:br>
              <a:rPr lang="en-CA" sz="2000">
                <a:cs typeface="Arial" pitchFamily="4" charset="0"/>
              </a:rPr>
            </a:br>
            <a:r>
              <a:rPr lang="en-CA">
                <a:cs typeface="Arial" pitchFamily="4" charset="0"/>
              </a:rPr>
              <a:t>     	ST and MI by 33 mo </a:t>
            </a:r>
            <a:r>
              <a:rPr lang="en-CA" b="1">
                <a:cs typeface="Arial" pitchFamily="4" charset="0"/>
              </a:rPr>
              <a:t>much less with DES than BMS</a:t>
            </a:r>
          </a:p>
          <a:p>
            <a:pPr marL="457200" indent="-457200" eaLnBrk="1" hangingPunct="1"/>
            <a:r>
              <a:rPr lang="en-US" sz="2000">
                <a:cs typeface="Arial" pitchFamily="4" charset="0"/>
              </a:rPr>
              <a:t/>
            </a:r>
            <a:br>
              <a:rPr lang="en-US" sz="2000">
                <a:cs typeface="Arial" pitchFamily="4" charset="0"/>
              </a:rPr>
            </a:br>
            <a:r>
              <a:rPr lang="en-US" sz="2400">
                <a:cs typeface="Arial" pitchFamily="4" charset="0"/>
              </a:rPr>
              <a:t>2. Recent trials of 2</a:t>
            </a:r>
            <a:r>
              <a:rPr lang="en-US" sz="2400" baseline="30000">
                <a:cs typeface="Arial" pitchFamily="4" charset="0"/>
              </a:rPr>
              <a:t>nd</a:t>
            </a:r>
            <a:r>
              <a:rPr lang="en-US" sz="2400">
                <a:cs typeface="Arial" pitchFamily="4" charset="0"/>
              </a:rPr>
              <a:t> generation DES</a:t>
            </a:r>
            <a:br>
              <a:rPr lang="en-US" sz="2400">
                <a:cs typeface="Arial" pitchFamily="4" charset="0"/>
              </a:rPr>
            </a:br>
            <a:r>
              <a:rPr lang="en-US">
                <a:cs typeface="Arial" pitchFamily="4" charset="0"/>
              </a:rPr>
              <a:t>     </a:t>
            </a:r>
            <a:r>
              <a:rPr lang="en-US" b="1">
                <a:cs typeface="Arial" pitchFamily="4" charset="0"/>
              </a:rPr>
              <a:t>	Meta-analysis of everolimus eluting stents vs BMS</a:t>
            </a:r>
            <a:r>
              <a:rPr lang="en-US">
                <a:cs typeface="Arial" pitchFamily="4" charset="0"/>
              </a:rPr>
              <a:t/>
            </a:r>
            <a:br>
              <a:rPr lang="en-US">
                <a:cs typeface="Arial" pitchFamily="4" charset="0"/>
              </a:rPr>
            </a:br>
            <a:r>
              <a:rPr lang="en-US">
                <a:cs typeface="Arial" pitchFamily="4" charset="0"/>
              </a:rPr>
              <a:t>    	Valmigli M. BMJ 2014;349:g6427.</a:t>
            </a:r>
            <a:br>
              <a:rPr lang="en-US">
                <a:cs typeface="Arial" pitchFamily="4" charset="0"/>
              </a:rPr>
            </a:br>
            <a:r>
              <a:rPr lang="en-US">
                <a:cs typeface="Arial" pitchFamily="4" charset="0"/>
              </a:rPr>
              <a:t>     	Duration of DAPT &lt; 1 yr in most and as short as 3 mo.</a:t>
            </a:r>
            <a:br>
              <a:rPr lang="en-US">
                <a:cs typeface="Arial" pitchFamily="4" charset="0"/>
              </a:rPr>
            </a:br>
            <a:r>
              <a:rPr lang="en-US">
                <a:cs typeface="Arial" pitchFamily="4" charset="0"/>
              </a:rPr>
              <a:t>     	</a:t>
            </a:r>
            <a:r>
              <a:rPr lang="en-US" b="1">
                <a:cs typeface="Arial" pitchFamily="4" charset="0"/>
              </a:rPr>
              <a:t>All coronary events, including MI and ST were less</a:t>
            </a:r>
            <a:r>
              <a:rPr lang="en-US">
                <a:cs typeface="Arial" pitchFamily="4" charset="0"/>
              </a:rPr>
              <a:t> frequent with DES</a:t>
            </a:r>
            <a:r>
              <a:rPr lang="en-CA" sz="2000">
                <a:cs typeface="Arial" pitchFamily="4" charset="0"/>
              </a:rPr>
              <a:t/>
            </a:r>
            <a:br>
              <a:rPr lang="en-CA" sz="2000">
                <a:cs typeface="Arial" pitchFamily="4" charset="0"/>
              </a:rPr>
            </a:br>
            <a:r>
              <a:rPr lang="en-US" sz="2000">
                <a:cs typeface="Arial" pitchFamily="4" charset="0"/>
              </a:rPr>
              <a:t/>
            </a:r>
            <a:br>
              <a:rPr lang="en-US" sz="2000">
                <a:cs typeface="Arial" pitchFamily="4" charset="0"/>
              </a:rPr>
            </a:br>
            <a:endParaRPr lang="en-CA" sz="2000">
              <a:cs typeface="Arial" pitchFamily="4" charset="0"/>
            </a:endParaRPr>
          </a:p>
        </p:txBody>
      </p:sp>
    </p:spTree>
  </p:cSld>
  <p:clrMapOvr>
    <a:masterClrMapping/>
  </p:clrMapOvr>
  <p:transition spd="slow"/>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p:cNvPicPr>
            <a:picLocks noChangeAspect="1" noChangeArrowheads="1"/>
          </p:cNvPicPr>
          <p:nvPr/>
        </p:nvPicPr>
        <p:blipFill>
          <a:blip r:embed="rId2"/>
          <a:srcRect/>
          <a:stretch>
            <a:fillRect/>
          </a:stretch>
        </p:blipFill>
        <p:spPr bwMode="auto">
          <a:xfrm>
            <a:off x="1573213" y="755650"/>
            <a:ext cx="5651500" cy="4294188"/>
          </a:xfrm>
          <a:prstGeom prst="rect">
            <a:avLst/>
          </a:prstGeom>
          <a:noFill/>
          <a:ln w="9525">
            <a:noFill/>
            <a:miter lim="800000"/>
            <a:headEnd/>
            <a:tailEnd/>
          </a:ln>
        </p:spPr>
      </p:pic>
      <p:sp>
        <p:nvSpPr>
          <p:cNvPr id="2" name="Right Arrow 1"/>
          <p:cNvSpPr/>
          <p:nvPr/>
        </p:nvSpPr>
        <p:spPr>
          <a:xfrm rot="7728672">
            <a:off x="7006431" y="1415257"/>
            <a:ext cx="373063" cy="3111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08712" eaLnBrk="1" fontAlgn="auto" hangingPunct="1">
              <a:spcBef>
                <a:spcPts val="0"/>
              </a:spcBef>
              <a:spcAft>
                <a:spcPts val="0"/>
              </a:spcAft>
              <a:defRPr/>
            </a:pPr>
            <a:endParaRPr lang="en-CA">
              <a:solidFill>
                <a:prstClr val="white"/>
              </a:solidFill>
            </a:endParaRPr>
          </a:p>
        </p:txBody>
      </p:sp>
      <p:sp>
        <p:nvSpPr>
          <p:cNvPr id="4" name="TextBox 3"/>
          <p:cNvSpPr txBox="1"/>
          <p:nvPr/>
        </p:nvSpPr>
        <p:spPr>
          <a:xfrm>
            <a:off x="7467600" y="1143000"/>
            <a:ext cx="836613" cy="369888"/>
          </a:xfrm>
          <a:prstGeom prst="rect">
            <a:avLst/>
          </a:prstGeom>
          <a:noFill/>
          <a:ln w="38100">
            <a:solidFill>
              <a:schemeClr val="tx1"/>
            </a:solidFill>
          </a:ln>
        </p:spPr>
        <p:txBody>
          <a:bodyPr>
            <a:prstTxWarp prst="textNoShape">
              <a:avLst/>
            </a:prstTxWarp>
            <a:spAutoFit/>
          </a:bodyPr>
          <a:lstStyle/>
          <a:p>
            <a:pPr defTabSz="908050" eaLnBrk="1" hangingPunct="1"/>
            <a:r>
              <a:rPr lang="en-US" b="1">
                <a:solidFill>
                  <a:srgbClr val="000000"/>
                </a:solidFill>
                <a:latin typeface="Calibri" pitchFamily="4" charset="0"/>
              </a:rPr>
              <a:t>Mr ME </a:t>
            </a:r>
            <a:endParaRPr lang="en-CA" b="1">
              <a:solidFill>
                <a:srgbClr val="000000"/>
              </a:solidFill>
              <a:latin typeface="Calibri" pitchFamily="4" charset="0"/>
            </a:endParaRPr>
          </a:p>
        </p:txBody>
      </p:sp>
      <p:sp>
        <p:nvSpPr>
          <p:cNvPr id="5" name="TextBox 4"/>
          <p:cNvSpPr txBox="1"/>
          <p:nvPr/>
        </p:nvSpPr>
        <p:spPr>
          <a:xfrm>
            <a:off x="762000" y="5070475"/>
            <a:ext cx="7824788" cy="1077913"/>
          </a:xfrm>
          <a:prstGeom prst="rect">
            <a:avLst/>
          </a:prstGeom>
          <a:noFill/>
        </p:spPr>
        <p:txBody>
          <a:bodyPr wrap="none">
            <a:prstTxWarp prst="textNoShape">
              <a:avLst/>
            </a:prstTxWarp>
            <a:spAutoFit/>
          </a:bodyPr>
          <a:lstStyle/>
          <a:p>
            <a:pPr defTabSz="908050" eaLnBrk="1" hangingPunct="1"/>
            <a:r>
              <a:rPr lang="en-US" sz="1600" b="1">
                <a:solidFill>
                  <a:srgbClr val="000000"/>
                </a:solidFill>
                <a:latin typeface="Calibri" pitchFamily="4" charset="0"/>
              </a:rPr>
              <a:t>Practical tip</a:t>
            </a:r>
            <a:r>
              <a:rPr lang="en-US" sz="1600">
                <a:solidFill>
                  <a:srgbClr val="000000"/>
                </a:solidFill>
                <a:latin typeface="Calibri" pitchFamily="4" charset="0"/>
              </a:rPr>
              <a:t>: High risk of stent thrombosis and acceptable major bleeding risk may continue </a:t>
            </a:r>
          </a:p>
          <a:p>
            <a:pPr defTabSz="908050" eaLnBrk="1" hangingPunct="1"/>
            <a:r>
              <a:rPr lang="en-US" sz="1600">
                <a:solidFill>
                  <a:srgbClr val="000000"/>
                </a:solidFill>
                <a:latin typeface="Calibri" pitchFamily="4" charset="0"/>
              </a:rPr>
              <a:t>(Clopidogrel + ASA) or (Clopidogrel + OAC) for more than 12 months.</a:t>
            </a:r>
          </a:p>
          <a:p>
            <a:pPr defTabSz="908050" eaLnBrk="1" hangingPunct="1"/>
            <a:r>
              <a:rPr lang="en-US" sz="1600">
                <a:solidFill>
                  <a:srgbClr val="000000"/>
                </a:solidFill>
                <a:latin typeface="Calibri" pitchFamily="4" charset="0"/>
              </a:rPr>
              <a:t>Particularly high risk of major bleed may have (Clopidogrel + ASA) or (Clopidgrel + OAC )</a:t>
            </a:r>
          </a:p>
          <a:p>
            <a:pPr defTabSz="908050" eaLnBrk="1" hangingPunct="1"/>
            <a:r>
              <a:rPr lang="en-US" sz="1600">
                <a:solidFill>
                  <a:srgbClr val="000000"/>
                </a:solidFill>
                <a:latin typeface="Calibri" pitchFamily="4" charset="0"/>
              </a:rPr>
              <a:t>converted to ASA alone or OAC alone after &lt; 12 months.</a:t>
            </a:r>
            <a:endParaRPr lang="en-CA" sz="1600">
              <a:solidFill>
                <a:srgbClr val="000000"/>
              </a:solidFill>
              <a:latin typeface="Calibri" pitchFamily="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2" name="Content Placeholder 2"/>
          <p:cNvSpPr>
            <a:spLocks/>
          </p:cNvSpPr>
          <p:nvPr/>
        </p:nvSpPr>
        <p:spPr bwMode="auto">
          <a:xfrm>
            <a:off x="611188" y="1371600"/>
            <a:ext cx="8153400" cy="4495800"/>
          </a:xfrm>
          <a:prstGeom prst="rect">
            <a:avLst/>
          </a:prstGeom>
          <a:noFill/>
          <a:ln>
            <a:noFill/>
          </a:ln>
          <a:extLst/>
        </p:spPr>
        <p:txBody>
          <a:bodyPr>
            <a:prstTxWarp prst="textNoShape">
              <a:avLst/>
            </a:prstTxWarp>
          </a:bodyPr>
          <a:lstStyle/>
          <a:p>
            <a:pPr marL="457200" indent="-457200" eaLnBrk="1" hangingPunct="1">
              <a:spcBef>
                <a:spcPts val="700"/>
              </a:spcBef>
              <a:buClr>
                <a:srgbClr val="FF0000"/>
              </a:buClr>
              <a:buSzPct val="84000"/>
              <a:buFont typeface="Arial" pitchFamily="4" charset="0"/>
              <a:buChar char="•"/>
            </a:pPr>
            <a:r>
              <a:rPr lang="en-CA" sz="2900">
                <a:solidFill>
                  <a:srgbClr val="000000"/>
                </a:solidFill>
              </a:rPr>
              <a:t>The PCI was undertaken without stopping warfarin (INR 2.3)</a:t>
            </a:r>
          </a:p>
          <a:p>
            <a:pPr marL="457200" indent="-457200" eaLnBrk="1" hangingPunct="1">
              <a:spcBef>
                <a:spcPts val="700"/>
              </a:spcBef>
              <a:buClr>
                <a:srgbClr val="FF0000"/>
              </a:buClr>
              <a:buSzPct val="60000"/>
              <a:buFont typeface="Arial" pitchFamily="4" charset="0"/>
              <a:buChar char="•"/>
            </a:pPr>
            <a:r>
              <a:rPr lang="en-US" sz="2900">
                <a:solidFill>
                  <a:srgbClr val="000000"/>
                </a:solidFill>
              </a:rPr>
              <a:t>2 hr pre PCI: clopidogrel 600 mg</a:t>
            </a:r>
          </a:p>
          <a:p>
            <a:pPr marL="457200" indent="-457200" eaLnBrk="1" hangingPunct="1">
              <a:spcBef>
                <a:spcPts val="700"/>
              </a:spcBef>
              <a:buClr>
                <a:srgbClr val="FF0000"/>
              </a:buClr>
              <a:buSzPct val="60000"/>
              <a:buFont typeface="Arial" pitchFamily="4" charset="0"/>
              <a:buChar char="•"/>
            </a:pPr>
            <a:r>
              <a:rPr lang="en-US" sz="2900">
                <a:solidFill>
                  <a:srgbClr val="000000"/>
                </a:solidFill>
              </a:rPr>
              <a:t>Radial access</a:t>
            </a:r>
          </a:p>
          <a:p>
            <a:pPr marL="457200" indent="-457200" eaLnBrk="1" hangingPunct="1">
              <a:spcBef>
                <a:spcPts val="700"/>
              </a:spcBef>
              <a:buClr>
                <a:srgbClr val="FF0000"/>
              </a:buClr>
              <a:buSzPct val="60000"/>
              <a:buFont typeface="Arial" pitchFamily="4" charset="0"/>
              <a:buChar char="•"/>
            </a:pPr>
            <a:r>
              <a:rPr lang="en-US" sz="2900">
                <a:solidFill>
                  <a:srgbClr val="000000"/>
                </a:solidFill>
              </a:rPr>
              <a:t>UFH iv during procedure (ACT)</a:t>
            </a:r>
            <a:endParaRPr lang="en-CA" sz="2900">
              <a:solidFill>
                <a:srgbClr val="000000"/>
              </a:solidFill>
            </a:endParaRPr>
          </a:p>
          <a:p>
            <a:pPr marL="457200" indent="-457200" eaLnBrk="1" hangingPunct="1">
              <a:spcBef>
                <a:spcPts val="700"/>
              </a:spcBef>
              <a:buClr>
                <a:srgbClr val="FF0000"/>
              </a:buClr>
              <a:buSzPct val="60000"/>
              <a:buFont typeface="Arial" pitchFamily="4" charset="0"/>
              <a:buChar char="•"/>
            </a:pPr>
            <a:r>
              <a:rPr lang="en-CA" sz="2900">
                <a:solidFill>
                  <a:srgbClr val="000000"/>
                </a:solidFill>
              </a:rPr>
              <a:t>DES - Zotarolimus (Endeavor ZES)</a:t>
            </a:r>
          </a:p>
          <a:p>
            <a:pPr marL="457200" indent="-457200" eaLnBrk="1" hangingPunct="1">
              <a:spcBef>
                <a:spcPts val="700"/>
              </a:spcBef>
              <a:buClr>
                <a:srgbClr val="FF0000"/>
              </a:buClr>
              <a:buSzPct val="60000"/>
              <a:buFont typeface="Arial" pitchFamily="4" charset="0"/>
              <a:buChar char="•"/>
            </a:pPr>
            <a:r>
              <a:rPr lang="en-CA" sz="2900">
                <a:solidFill>
                  <a:srgbClr val="000000"/>
                </a:solidFill>
              </a:rPr>
              <a:t>DC on Warfarin INR 2-3 + clopidogrel 75 mg</a:t>
            </a:r>
          </a:p>
          <a:p>
            <a:pPr marL="457200" indent="-457200" eaLnBrk="1" hangingPunct="1">
              <a:spcBef>
                <a:spcPts val="700"/>
              </a:spcBef>
              <a:buClr>
                <a:srgbClr val="FF0000"/>
              </a:buClr>
              <a:buSzPct val="60000"/>
              <a:buFont typeface="Arial" pitchFamily="4" charset="0"/>
              <a:buChar char="•"/>
            </a:pPr>
            <a:r>
              <a:rPr lang="en-US" sz="2900">
                <a:solidFill>
                  <a:srgbClr val="000000"/>
                </a:solidFill>
              </a:rPr>
              <a:t>At 6 months switch to Warfarin only, INR 2-3</a:t>
            </a:r>
          </a:p>
          <a:p>
            <a:pPr marL="457200" indent="-457200" eaLnBrk="1" hangingPunct="1">
              <a:spcBef>
                <a:spcPts val="700"/>
              </a:spcBef>
              <a:buClr>
                <a:srgbClr val="FF0000"/>
              </a:buClr>
              <a:buSzPct val="60000"/>
              <a:buFont typeface="Arial" pitchFamily="4" charset="0"/>
              <a:buChar char="•"/>
            </a:pPr>
            <a:r>
              <a:rPr lang="en-CA" sz="2900">
                <a:solidFill>
                  <a:srgbClr val="000000"/>
                </a:solidFill>
              </a:rPr>
              <a:t>Pantoprazole 40 mg daily</a:t>
            </a:r>
          </a:p>
          <a:p>
            <a:pPr marL="457200" indent="-457200" eaLnBrk="1" hangingPunct="1">
              <a:spcBef>
                <a:spcPts val="700"/>
              </a:spcBef>
              <a:buClr>
                <a:srgbClr val="FF0000"/>
              </a:buClr>
              <a:buSzPct val="60000"/>
              <a:buFont typeface="Arial" pitchFamily="4" charset="0"/>
              <a:buChar char="•"/>
            </a:pPr>
            <a:endParaRPr lang="en-CA" sz="2900">
              <a:solidFill>
                <a:srgbClr val="000000"/>
              </a:solidFill>
            </a:endParaRPr>
          </a:p>
          <a:p>
            <a:pPr marL="457200" indent="-457200" eaLnBrk="1" hangingPunct="1">
              <a:spcBef>
                <a:spcPts val="700"/>
              </a:spcBef>
              <a:buClr>
                <a:srgbClr val="B0CCB0"/>
              </a:buClr>
              <a:buSzPct val="60000"/>
              <a:buFont typeface="Wingdings" pitchFamily="4" charset="2"/>
              <a:buNone/>
            </a:pPr>
            <a:endParaRPr lang="en-CA" sz="2900">
              <a:solidFill>
                <a:srgbClr val="000000"/>
              </a:solidFill>
            </a:endParaRPr>
          </a:p>
        </p:txBody>
      </p:sp>
      <p:sp>
        <p:nvSpPr>
          <p:cNvPr id="2" name="Oval 1"/>
          <p:cNvSpPr/>
          <p:nvPr/>
        </p:nvSpPr>
        <p:spPr>
          <a:xfrm>
            <a:off x="755650" y="4495800"/>
            <a:ext cx="7920038" cy="57626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49156" name="Title 1"/>
          <p:cNvSpPr>
            <a:spLocks noGrp="1"/>
          </p:cNvSpPr>
          <p:nvPr>
            <p:ph type="title" idx="4294967295"/>
          </p:nvPr>
        </p:nvSpPr>
        <p:spPr>
          <a:xfrm>
            <a:off x="0" y="762000"/>
            <a:ext cx="9144000" cy="457200"/>
          </a:xfrm>
        </p:spPr>
        <p:txBody>
          <a:bodyPr/>
          <a:lstStyle/>
          <a:p>
            <a:r>
              <a:rPr lang="en-CA" sz="2300"/>
              <a:t>Mr ME – Management</a:t>
            </a:r>
            <a:endParaRPr lang="en-US" sz="230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3"/>
          <p:cNvSpPr txBox="1">
            <a:spLocks noChangeArrowheads="1"/>
          </p:cNvSpPr>
          <p:nvPr/>
        </p:nvSpPr>
        <p:spPr bwMode="auto">
          <a:xfrm>
            <a:off x="7245350" y="5661025"/>
            <a:ext cx="955675" cy="369888"/>
          </a:xfrm>
          <a:prstGeom prst="rect">
            <a:avLst/>
          </a:prstGeom>
          <a:noFill/>
          <a:ln w="9525">
            <a:noFill/>
            <a:miter lim="800000"/>
            <a:headEnd/>
            <a:tailEnd/>
          </a:ln>
        </p:spPr>
        <p:txBody>
          <a:bodyPr>
            <a:prstTxWarp prst="textNoShape">
              <a:avLst/>
            </a:prstTxWarp>
            <a:spAutoFit/>
          </a:bodyPr>
          <a:lstStyle/>
          <a:p>
            <a:pPr eaLnBrk="1" hangingPunct="1"/>
            <a:endParaRPr lang="en-US">
              <a:solidFill>
                <a:srgbClr val="000000"/>
              </a:solidFill>
              <a:cs typeface="Arial" pitchFamily="4" charset="0"/>
            </a:endParaRPr>
          </a:p>
        </p:txBody>
      </p:sp>
      <p:sp>
        <p:nvSpPr>
          <p:cNvPr id="50179" name="Text Box 4"/>
          <p:cNvSpPr txBox="1">
            <a:spLocks noChangeArrowheads="1"/>
          </p:cNvSpPr>
          <p:nvPr/>
        </p:nvSpPr>
        <p:spPr bwMode="auto">
          <a:xfrm>
            <a:off x="7885113" y="5949950"/>
            <a:ext cx="1009650" cy="369888"/>
          </a:xfrm>
          <a:prstGeom prst="rect">
            <a:avLst/>
          </a:prstGeom>
          <a:noFill/>
          <a:ln w="9525">
            <a:noFill/>
            <a:miter lim="800000"/>
            <a:headEnd/>
            <a:tailEnd/>
          </a:ln>
        </p:spPr>
        <p:txBody>
          <a:bodyPr>
            <a:prstTxWarp prst="textNoShape">
              <a:avLst/>
            </a:prstTxWarp>
            <a:spAutoFit/>
          </a:bodyPr>
          <a:lstStyle/>
          <a:p>
            <a:pPr eaLnBrk="1" hangingPunct="1"/>
            <a:r>
              <a:rPr lang="en-US">
                <a:solidFill>
                  <a:srgbClr val="000000"/>
                </a:solidFill>
                <a:cs typeface="Arial" pitchFamily="4" charset="0"/>
              </a:rPr>
              <a:t>             </a:t>
            </a:r>
          </a:p>
        </p:txBody>
      </p:sp>
      <p:sp>
        <p:nvSpPr>
          <p:cNvPr id="50180" name="Text Box 5"/>
          <p:cNvSpPr txBox="1">
            <a:spLocks noChangeArrowheads="1"/>
          </p:cNvSpPr>
          <p:nvPr/>
        </p:nvSpPr>
        <p:spPr bwMode="auto">
          <a:xfrm>
            <a:off x="7832725" y="6092825"/>
            <a:ext cx="184150" cy="584200"/>
          </a:xfrm>
          <a:prstGeom prst="rect">
            <a:avLst/>
          </a:prstGeom>
          <a:solidFill>
            <a:schemeClr val="bg1"/>
          </a:solidFill>
          <a:ln w="9525">
            <a:noFill/>
            <a:miter lim="800000"/>
            <a:headEnd/>
            <a:tailEnd/>
          </a:ln>
        </p:spPr>
        <p:txBody>
          <a:bodyPr wrap="none">
            <a:prstTxWarp prst="textNoShape">
              <a:avLst/>
            </a:prstTxWarp>
            <a:spAutoFit/>
          </a:bodyPr>
          <a:lstStyle/>
          <a:p>
            <a:pPr eaLnBrk="1" hangingPunct="1"/>
            <a:r>
              <a:rPr lang="en-US" sz="3200">
                <a:solidFill>
                  <a:srgbClr val="000000"/>
                </a:solidFill>
                <a:cs typeface="Arial" pitchFamily="4" charset="0"/>
              </a:rPr>
              <a:t>          </a:t>
            </a:r>
          </a:p>
        </p:txBody>
      </p:sp>
      <p:sp>
        <p:nvSpPr>
          <p:cNvPr id="50181" name="Rectangle 3"/>
          <p:cNvSpPr>
            <a:spLocks noChangeArrowheads="1"/>
          </p:cNvSpPr>
          <p:nvPr/>
        </p:nvSpPr>
        <p:spPr bwMode="auto">
          <a:xfrm>
            <a:off x="3200400" y="1557338"/>
            <a:ext cx="6107113" cy="2709862"/>
          </a:xfrm>
          <a:prstGeom prst="rect">
            <a:avLst/>
          </a:prstGeom>
          <a:noFill/>
          <a:ln w="9525">
            <a:noFill/>
            <a:miter lim="800000"/>
            <a:headEnd/>
            <a:tailEnd/>
          </a:ln>
        </p:spPr>
        <p:txBody>
          <a:bodyPr>
            <a:prstTxWarp prst="textNoShape">
              <a:avLst/>
            </a:prstTxWarp>
          </a:bodyPr>
          <a:lstStyle/>
          <a:p>
            <a:pPr marL="319088" indent="-319088" eaLnBrk="1" hangingPunct="1">
              <a:spcBef>
                <a:spcPts val="700"/>
              </a:spcBef>
              <a:buClr>
                <a:srgbClr val="B0CCB0"/>
              </a:buClr>
              <a:buSzPct val="60000"/>
              <a:buFont typeface="Wingdings" pitchFamily="4" charset="2"/>
              <a:buChar char=""/>
            </a:pPr>
            <a:r>
              <a:rPr lang="en-US" sz="2000">
                <a:solidFill>
                  <a:srgbClr val="000000"/>
                </a:solidFill>
                <a:cs typeface="Arial" pitchFamily="4" charset="0"/>
              </a:rPr>
              <a:t>T2DM, mild Hypertension, no stroke/TIA or CAD</a:t>
            </a:r>
          </a:p>
          <a:p>
            <a:pPr marL="319088" indent="-319088" eaLnBrk="1" hangingPunct="1">
              <a:spcBef>
                <a:spcPts val="700"/>
              </a:spcBef>
              <a:buClr>
                <a:srgbClr val="B0CCB0"/>
              </a:buClr>
              <a:buSzPct val="60000"/>
              <a:buFont typeface="Wingdings" pitchFamily="4" charset="2"/>
              <a:buChar char=""/>
            </a:pPr>
            <a:r>
              <a:rPr lang="en-US" sz="2000">
                <a:solidFill>
                  <a:srgbClr val="000000"/>
                </a:solidFill>
                <a:cs typeface="Arial" pitchFamily="4" charset="0"/>
              </a:rPr>
              <a:t>3 mo ago experienced STEMI and had PPCI of occluded RCA and 48 hr later,  PCI of 70% prox LAD stenosis with zoterolimus stents. </a:t>
            </a:r>
          </a:p>
          <a:p>
            <a:pPr marL="319088" indent="-319088" eaLnBrk="1" hangingPunct="1">
              <a:spcBef>
                <a:spcPts val="700"/>
              </a:spcBef>
              <a:buClr>
                <a:srgbClr val="B0CCB0"/>
              </a:buClr>
              <a:buSzPct val="60000"/>
              <a:buFont typeface="Wingdings" pitchFamily="4" charset="2"/>
              <a:buChar char=""/>
            </a:pPr>
            <a:r>
              <a:rPr lang="en-US" sz="2000">
                <a:solidFill>
                  <a:srgbClr val="000000"/>
                </a:solidFill>
                <a:cs typeface="Arial" pitchFamily="4" charset="0"/>
              </a:rPr>
              <a:t>Home on metoprolol, ramipril, simvastatin, ASA 81 mg and Ticagrelor 90 mg bid</a:t>
            </a:r>
          </a:p>
          <a:p>
            <a:pPr marL="319088" indent="-319088" eaLnBrk="1" hangingPunct="1">
              <a:spcBef>
                <a:spcPts val="700"/>
              </a:spcBef>
              <a:buClr>
                <a:srgbClr val="B0CCB0"/>
              </a:buClr>
              <a:buSzPct val="60000"/>
              <a:buFont typeface="Wingdings" pitchFamily="4" charset="2"/>
              <a:buChar char=""/>
            </a:pPr>
            <a:endParaRPr lang="en-US" sz="2400">
              <a:solidFill>
                <a:srgbClr val="000000"/>
              </a:solidFill>
              <a:cs typeface="Arial" pitchFamily="4" charset="0"/>
            </a:endParaRPr>
          </a:p>
          <a:p>
            <a:pPr marL="319088" indent="-319088" eaLnBrk="1" hangingPunct="1">
              <a:spcBef>
                <a:spcPts val="700"/>
              </a:spcBef>
              <a:buClr>
                <a:srgbClr val="B0CCB0"/>
              </a:buClr>
              <a:buSzPct val="60000"/>
              <a:buFont typeface="Wingdings" pitchFamily="4" charset="2"/>
              <a:buNone/>
            </a:pPr>
            <a:endParaRPr lang="en-US" sz="2900">
              <a:solidFill>
                <a:srgbClr val="000000"/>
              </a:solidFill>
              <a:cs typeface="Arial" pitchFamily="4" charset="0"/>
            </a:endParaRPr>
          </a:p>
        </p:txBody>
      </p:sp>
      <p:sp>
        <p:nvSpPr>
          <p:cNvPr id="50182" name="Title 1"/>
          <p:cNvSpPr>
            <a:spLocks noGrp="1"/>
          </p:cNvSpPr>
          <p:nvPr>
            <p:ph type="title" idx="4294967295"/>
          </p:nvPr>
        </p:nvSpPr>
        <p:spPr>
          <a:xfrm>
            <a:off x="0" y="762000"/>
            <a:ext cx="9144000" cy="457200"/>
          </a:xfrm>
        </p:spPr>
        <p:txBody>
          <a:bodyPr/>
          <a:lstStyle/>
          <a:p>
            <a:r>
              <a:rPr lang="en-CA" sz="2300"/>
              <a:t>Mr DB – Age 70</a:t>
            </a:r>
            <a:endParaRPr lang="en-US" sz="2300"/>
          </a:p>
        </p:txBody>
      </p:sp>
      <p:pic>
        <p:nvPicPr>
          <p:cNvPr id="50183" name="Picture 7" descr="U:\Meetings\2016\Montreal CCS Oct 2016\AF Guideleiens workshop\article.232273.large.jpg"/>
          <p:cNvPicPr>
            <a:picLocks noChangeAspect="1" noChangeArrowheads="1"/>
          </p:cNvPicPr>
          <p:nvPr/>
        </p:nvPicPr>
        <p:blipFill>
          <a:blip r:embed="rId2"/>
          <a:srcRect/>
          <a:stretch>
            <a:fillRect/>
          </a:stretch>
        </p:blipFill>
        <p:spPr bwMode="auto">
          <a:xfrm>
            <a:off x="466725" y="1447800"/>
            <a:ext cx="2733675" cy="3352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Image 2"/>
          <p:cNvPicPr>
            <a:picLocks noChangeAspect="1"/>
          </p:cNvPicPr>
          <p:nvPr/>
        </p:nvPicPr>
        <p:blipFill>
          <a:blip r:embed="rId3"/>
          <a:srcRect t="14879" b="63766"/>
          <a:stretch>
            <a:fillRect/>
          </a:stretch>
        </p:blipFill>
        <p:spPr bwMode="auto">
          <a:xfrm>
            <a:off x="457200" y="838200"/>
            <a:ext cx="8229600" cy="600075"/>
          </a:xfrm>
          <a:prstGeom prst="rect">
            <a:avLst/>
          </a:prstGeom>
          <a:noFill/>
          <a:ln w="9525">
            <a:noFill/>
            <a:miter lim="800000"/>
            <a:headEnd/>
            <a:tailEnd/>
          </a:ln>
        </p:spPr>
      </p:pic>
      <p:sp>
        <p:nvSpPr>
          <p:cNvPr id="11267" name="Content Placeholder 2"/>
          <p:cNvSpPr txBox="1">
            <a:spLocks/>
          </p:cNvSpPr>
          <p:nvPr/>
        </p:nvSpPr>
        <p:spPr bwMode="auto">
          <a:xfrm>
            <a:off x="228600" y="1676400"/>
            <a:ext cx="8763000" cy="4343400"/>
          </a:xfrm>
          <a:prstGeom prst="rect">
            <a:avLst/>
          </a:prstGeom>
          <a:noFill/>
          <a:ln w="9525">
            <a:noFill/>
            <a:miter lim="800000"/>
            <a:headEnd/>
            <a:tailEnd/>
          </a:ln>
        </p:spPr>
        <p:txBody>
          <a:bodyPr>
            <a:prstTxWarp prst="textNoShape">
              <a:avLst/>
            </a:prstTxWarp>
          </a:bodyPr>
          <a:lstStyle/>
          <a:p>
            <a:pPr marL="57150">
              <a:spcBef>
                <a:spcPct val="20000"/>
              </a:spcBef>
            </a:pPr>
            <a:r>
              <a:rPr lang="fr-FR" sz="2400" b="1">
                <a:solidFill>
                  <a:srgbClr val="800000"/>
                </a:solidFill>
                <a:cs typeface="Arial" pitchFamily="4" charset="0"/>
              </a:rPr>
              <a:t>Content</a:t>
            </a:r>
          </a:p>
          <a:p>
            <a:pPr marL="57150">
              <a:spcBef>
                <a:spcPct val="20000"/>
              </a:spcBef>
            </a:pPr>
            <a:endParaRPr lang="fr-FR" sz="1000" b="1">
              <a:solidFill>
                <a:srgbClr val="800000"/>
              </a:solidFill>
              <a:cs typeface="Arial" pitchFamily="4" charset="0"/>
            </a:endParaRPr>
          </a:p>
          <a:p>
            <a:pPr marL="57150">
              <a:spcBef>
                <a:spcPct val="20000"/>
              </a:spcBef>
            </a:pPr>
            <a:r>
              <a:rPr lang="fr-FR">
                <a:cs typeface="Arial" pitchFamily="4" charset="0"/>
              </a:rPr>
              <a:t>I. Management of Antithrombotic Therapy in Patients with Concomitant AF and CAD</a:t>
            </a:r>
          </a:p>
          <a:p>
            <a:pPr marL="57150">
              <a:spcBef>
                <a:spcPct val="20000"/>
              </a:spcBef>
            </a:pPr>
            <a:endParaRPr lang="fr-FR" sz="1000">
              <a:cs typeface="Arial" pitchFamily="4" charset="0"/>
            </a:endParaRPr>
          </a:p>
          <a:p>
            <a:pPr marL="57150">
              <a:spcBef>
                <a:spcPct val="20000"/>
              </a:spcBef>
            </a:pPr>
            <a:r>
              <a:rPr lang="fr-FR">
                <a:cs typeface="Arial" pitchFamily="4" charset="0"/>
              </a:rPr>
              <a:t>II. Real Life Data with NOACs</a:t>
            </a:r>
          </a:p>
          <a:p>
            <a:pPr marL="57150">
              <a:spcBef>
                <a:spcPct val="20000"/>
              </a:spcBef>
            </a:pPr>
            <a:endParaRPr lang="fr-FR" sz="1000">
              <a:cs typeface="Arial" pitchFamily="4" charset="0"/>
            </a:endParaRPr>
          </a:p>
          <a:p>
            <a:pPr marL="57150">
              <a:spcBef>
                <a:spcPct val="20000"/>
              </a:spcBef>
            </a:pPr>
            <a:r>
              <a:rPr lang="fr-FR">
                <a:cs typeface="Arial" pitchFamily="4" charset="0"/>
              </a:rPr>
              <a:t>III. Reversal Agents for NOACs</a:t>
            </a:r>
          </a:p>
          <a:p>
            <a:pPr marL="57150">
              <a:spcBef>
                <a:spcPct val="20000"/>
              </a:spcBef>
            </a:pPr>
            <a:endParaRPr lang="fr-FR" sz="1000">
              <a:cs typeface="Arial" pitchFamily="4" charset="0"/>
            </a:endParaRPr>
          </a:p>
          <a:p>
            <a:pPr marL="57150">
              <a:spcBef>
                <a:spcPct val="20000"/>
              </a:spcBef>
            </a:pPr>
            <a:r>
              <a:rPr lang="fr-FR">
                <a:cs typeface="Arial" pitchFamily="4" charset="0"/>
              </a:rPr>
              <a:t>IV. Periprocedural Anticoagulation Management</a:t>
            </a:r>
          </a:p>
          <a:p>
            <a:pPr marL="57150">
              <a:spcBef>
                <a:spcPct val="20000"/>
              </a:spcBef>
            </a:pPr>
            <a:endParaRPr lang="fr-FR" sz="1000">
              <a:cs typeface="Arial" pitchFamily="4" charset="0"/>
            </a:endParaRPr>
          </a:p>
          <a:p>
            <a:pPr marL="57150">
              <a:spcBef>
                <a:spcPct val="20000"/>
              </a:spcBef>
            </a:pPr>
            <a:r>
              <a:rPr lang="fr-FR">
                <a:cs typeface="Arial" pitchFamily="4" charset="0"/>
              </a:rPr>
              <a:t>V. Digoxin and Mortality</a:t>
            </a:r>
          </a:p>
          <a:p>
            <a:pPr marL="57150">
              <a:spcBef>
                <a:spcPct val="20000"/>
              </a:spcBef>
            </a:pPr>
            <a:endParaRPr lang="fr-FR" sz="1000">
              <a:cs typeface="Arial" pitchFamily="4" charset="0"/>
            </a:endParaRPr>
          </a:p>
          <a:p>
            <a:pPr marL="57150">
              <a:spcBef>
                <a:spcPct val="20000"/>
              </a:spcBef>
            </a:pPr>
            <a:r>
              <a:rPr lang="fr-FR">
                <a:cs typeface="Arial" pitchFamily="4" charset="0"/>
              </a:rPr>
              <a:t>VI. Surgical Therapy for AF</a:t>
            </a:r>
          </a:p>
          <a:p>
            <a:pPr marL="57150">
              <a:spcBef>
                <a:spcPct val="20000"/>
              </a:spcBef>
            </a:pPr>
            <a:endParaRPr lang="fr-FR" sz="1000">
              <a:cs typeface="Arial" pitchFamily="4" charset="0"/>
            </a:endParaRPr>
          </a:p>
          <a:p>
            <a:pPr marL="57150">
              <a:spcBef>
                <a:spcPct val="20000"/>
              </a:spcBef>
            </a:pPr>
            <a:r>
              <a:rPr lang="fr-FR">
                <a:cs typeface="Arial" pitchFamily="4" charset="0"/>
              </a:rPr>
              <a:t>VII. Prevention and Treatment of AF after Cardiac Surgery</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3"/>
          <p:cNvSpPr txBox="1">
            <a:spLocks noChangeArrowheads="1"/>
          </p:cNvSpPr>
          <p:nvPr/>
        </p:nvSpPr>
        <p:spPr bwMode="auto">
          <a:xfrm>
            <a:off x="7245350" y="5661025"/>
            <a:ext cx="955675" cy="369888"/>
          </a:xfrm>
          <a:prstGeom prst="rect">
            <a:avLst/>
          </a:prstGeom>
          <a:noFill/>
          <a:ln w="9525">
            <a:noFill/>
            <a:miter lim="800000"/>
            <a:headEnd/>
            <a:tailEnd/>
          </a:ln>
        </p:spPr>
        <p:txBody>
          <a:bodyPr>
            <a:prstTxWarp prst="textNoShape">
              <a:avLst/>
            </a:prstTxWarp>
            <a:spAutoFit/>
          </a:bodyPr>
          <a:lstStyle/>
          <a:p>
            <a:pPr eaLnBrk="1" hangingPunct="1"/>
            <a:endParaRPr lang="en-US">
              <a:solidFill>
                <a:srgbClr val="000000"/>
              </a:solidFill>
              <a:cs typeface="Arial" pitchFamily="4" charset="0"/>
            </a:endParaRPr>
          </a:p>
        </p:txBody>
      </p:sp>
      <p:sp>
        <p:nvSpPr>
          <p:cNvPr id="51203" name="Text Box 4"/>
          <p:cNvSpPr txBox="1">
            <a:spLocks noChangeArrowheads="1"/>
          </p:cNvSpPr>
          <p:nvPr/>
        </p:nvSpPr>
        <p:spPr bwMode="auto">
          <a:xfrm>
            <a:off x="7885113" y="5949950"/>
            <a:ext cx="1009650" cy="369888"/>
          </a:xfrm>
          <a:prstGeom prst="rect">
            <a:avLst/>
          </a:prstGeom>
          <a:noFill/>
          <a:ln w="9525">
            <a:noFill/>
            <a:miter lim="800000"/>
            <a:headEnd/>
            <a:tailEnd/>
          </a:ln>
        </p:spPr>
        <p:txBody>
          <a:bodyPr>
            <a:prstTxWarp prst="textNoShape">
              <a:avLst/>
            </a:prstTxWarp>
            <a:spAutoFit/>
          </a:bodyPr>
          <a:lstStyle/>
          <a:p>
            <a:pPr eaLnBrk="1" hangingPunct="1"/>
            <a:r>
              <a:rPr lang="en-US">
                <a:solidFill>
                  <a:srgbClr val="000000"/>
                </a:solidFill>
                <a:cs typeface="Arial" pitchFamily="4" charset="0"/>
              </a:rPr>
              <a:t>             </a:t>
            </a:r>
          </a:p>
        </p:txBody>
      </p:sp>
      <p:sp>
        <p:nvSpPr>
          <p:cNvPr id="51204" name="Text Box 5"/>
          <p:cNvSpPr txBox="1">
            <a:spLocks noChangeArrowheads="1"/>
          </p:cNvSpPr>
          <p:nvPr/>
        </p:nvSpPr>
        <p:spPr bwMode="auto">
          <a:xfrm>
            <a:off x="7832725" y="6092825"/>
            <a:ext cx="184150" cy="584200"/>
          </a:xfrm>
          <a:prstGeom prst="rect">
            <a:avLst/>
          </a:prstGeom>
          <a:solidFill>
            <a:schemeClr val="bg1"/>
          </a:solidFill>
          <a:ln w="9525">
            <a:noFill/>
            <a:miter lim="800000"/>
            <a:headEnd/>
            <a:tailEnd/>
          </a:ln>
        </p:spPr>
        <p:txBody>
          <a:bodyPr wrap="none">
            <a:prstTxWarp prst="textNoShape">
              <a:avLst/>
            </a:prstTxWarp>
            <a:spAutoFit/>
          </a:bodyPr>
          <a:lstStyle/>
          <a:p>
            <a:pPr eaLnBrk="1" hangingPunct="1"/>
            <a:r>
              <a:rPr lang="en-US" sz="3200">
                <a:solidFill>
                  <a:srgbClr val="000000"/>
                </a:solidFill>
                <a:cs typeface="Arial" pitchFamily="4" charset="0"/>
              </a:rPr>
              <a:t>          </a:t>
            </a:r>
          </a:p>
        </p:txBody>
      </p:sp>
      <p:sp>
        <p:nvSpPr>
          <p:cNvPr id="51205" name="Rectangle 3"/>
          <p:cNvSpPr>
            <a:spLocks noChangeArrowheads="1"/>
          </p:cNvSpPr>
          <p:nvPr/>
        </p:nvSpPr>
        <p:spPr bwMode="auto">
          <a:xfrm>
            <a:off x="3189288" y="1524000"/>
            <a:ext cx="5954712" cy="3733800"/>
          </a:xfrm>
          <a:prstGeom prst="rect">
            <a:avLst/>
          </a:prstGeom>
          <a:noFill/>
          <a:ln w="9525">
            <a:noFill/>
            <a:miter lim="800000"/>
            <a:headEnd/>
            <a:tailEnd/>
          </a:ln>
        </p:spPr>
        <p:txBody>
          <a:bodyPr>
            <a:prstTxWarp prst="textNoShape">
              <a:avLst/>
            </a:prstTxWarp>
          </a:bodyPr>
          <a:lstStyle/>
          <a:p>
            <a:pPr marL="319088" indent="-319088" eaLnBrk="1" hangingPunct="1">
              <a:spcBef>
                <a:spcPts val="700"/>
              </a:spcBef>
              <a:buClr>
                <a:srgbClr val="B0CCB0"/>
              </a:buClr>
              <a:buSzPct val="60000"/>
              <a:buFont typeface="Wingdings" pitchFamily="4" charset="2"/>
              <a:buChar char=""/>
            </a:pPr>
            <a:r>
              <a:rPr lang="en-US" sz="2000">
                <a:solidFill>
                  <a:srgbClr val="000000"/>
                </a:solidFill>
                <a:cs typeface="Arial" pitchFamily="4" charset="0"/>
              </a:rPr>
              <a:t>T2DM, mild Hypertension, no stroke/TIA or CAD</a:t>
            </a:r>
          </a:p>
          <a:p>
            <a:pPr marL="319088" indent="-319088" eaLnBrk="1" hangingPunct="1">
              <a:spcBef>
                <a:spcPts val="700"/>
              </a:spcBef>
              <a:buClr>
                <a:srgbClr val="B0CCB0"/>
              </a:buClr>
              <a:buSzPct val="60000"/>
              <a:buFont typeface="Wingdings" pitchFamily="4" charset="2"/>
              <a:buChar char=""/>
            </a:pPr>
            <a:r>
              <a:rPr lang="en-US" sz="2000">
                <a:solidFill>
                  <a:srgbClr val="000000"/>
                </a:solidFill>
                <a:cs typeface="Arial" pitchFamily="4" charset="0"/>
              </a:rPr>
              <a:t>3 mo ago experienced STEMI and had PPCI of occluded RCA and 48 hr later,  PCI of 70% prox LAD stenosis with zoterolimus stents. </a:t>
            </a:r>
          </a:p>
          <a:p>
            <a:pPr marL="319088" indent="-319088" eaLnBrk="1" hangingPunct="1">
              <a:spcBef>
                <a:spcPts val="700"/>
              </a:spcBef>
              <a:buClr>
                <a:srgbClr val="B0CCB0"/>
              </a:buClr>
              <a:buSzPct val="60000"/>
              <a:buFont typeface="Wingdings" pitchFamily="4" charset="2"/>
              <a:buChar char=""/>
            </a:pPr>
            <a:r>
              <a:rPr lang="en-US" sz="2000">
                <a:solidFill>
                  <a:srgbClr val="000000"/>
                </a:solidFill>
                <a:cs typeface="Arial" pitchFamily="4" charset="0"/>
              </a:rPr>
              <a:t>Home on metoprolol, ramipril, simvastatin, ASA 81 mg and Ticagrelor 90 mg bid</a:t>
            </a:r>
          </a:p>
          <a:p>
            <a:pPr marL="319088" indent="-319088" eaLnBrk="1" hangingPunct="1">
              <a:spcBef>
                <a:spcPts val="700"/>
              </a:spcBef>
              <a:buClr>
                <a:srgbClr val="B0CCB0"/>
              </a:buClr>
              <a:buSzPct val="60000"/>
              <a:buFont typeface="Wingdings" pitchFamily="4" charset="2"/>
              <a:buChar char=""/>
            </a:pPr>
            <a:endParaRPr lang="en-US" sz="2000">
              <a:solidFill>
                <a:srgbClr val="000000"/>
              </a:solidFill>
              <a:cs typeface="Arial" pitchFamily="4" charset="0"/>
            </a:endParaRPr>
          </a:p>
          <a:p>
            <a:pPr marL="319088" indent="-319088" eaLnBrk="1" hangingPunct="1">
              <a:spcBef>
                <a:spcPts val="700"/>
              </a:spcBef>
              <a:buClr>
                <a:srgbClr val="B0CCB0"/>
              </a:buClr>
              <a:buSzPct val="60000"/>
              <a:buFont typeface="Wingdings" pitchFamily="4" charset="2"/>
              <a:buChar char=""/>
            </a:pPr>
            <a:endParaRPr lang="en-US" sz="2000">
              <a:solidFill>
                <a:srgbClr val="000000"/>
              </a:solidFill>
              <a:cs typeface="Arial" pitchFamily="4" charset="0"/>
            </a:endParaRPr>
          </a:p>
          <a:p>
            <a:pPr marL="319088" indent="-319088" eaLnBrk="1" hangingPunct="1">
              <a:spcBef>
                <a:spcPts val="700"/>
              </a:spcBef>
              <a:buClr>
                <a:srgbClr val="B0CCB0"/>
              </a:buClr>
              <a:buSzPct val="60000"/>
              <a:buFont typeface="Wingdings" pitchFamily="4" charset="2"/>
              <a:buChar char=""/>
            </a:pPr>
            <a:r>
              <a:rPr lang="en-US" sz="2000">
                <a:solidFill>
                  <a:srgbClr val="000000"/>
                </a:solidFill>
                <a:cs typeface="Arial" pitchFamily="4" charset="0"/>
              </a:rPr>
              <a:t>6 wk later, sent to you with new AF, HR 80 at rest, no CHF (3 mo post MI). CHADS</a:t>
            </a:r>
            <a:r>
              <a:rPr lang="en-US" sz="2000" baseline="-25000">
                <a:solidFill>
                  <a:srgbClr val="000000"/>
                </a:solidFill>
                <a:cs typeface="Arial" pitchFamily="4" charset="0"/>
              </a:rPr>
              <a:t>2 </a:t>
            </a:r>
            <a:r>
              <a:rPr lang="en-US" sz="2000">
                <a:solidFill>
                  <a:srgbClr val="000000"/>
                </a:solidFill>
                <a:cs typeface="Arial" pitchFamily="4" charset="0"/>
              </a:rPr>
              <a:t>= 2</a:t>
            </a:r>
          </a:p>
          <a:p>
            <a:pPr marL="319088" indent="-319088" eaLnBrk="1" hangingPunct="1">
              <a:spcBef>
                <a:spcPts val="700"/>
              </a:spcBef>
              <a:buClr>
                <a:srgbClr val="B0CCB0"/>
              </a:buClr>
              <a:buSzPct val="60000"/>
              <a:buFont typeface="Wingdings" pitchFamily="4" charset="2"/>
              <a:buChar char=""/>
            </a:pPr>
            <a:endParaRPr lang="en-US" sz="2400">
              <a:solidFill>
                <a:srgbClr val="000000"/>
              </a:solidFill>
              <a:cs typeface="Arial" pitchFamily="4" charset="0"/>
            </a:endParaRPr>
          </a:p>
          <a:p>
            <a:pPr marL="319088" indent="-319088" eaLnBrk="1" hangingPunct="1">
              <a:spcBef>
                <a:spcPts val="700"/>
              </a:spcBef>
              <a:buClr>
                <a:srgbClr val="B0CCB0"/>
              </a:buClr>
              <a:buSzPct val="60000"/>
              <a:buFont typeface="Wingdings" pitchFamily="4" charset="2"/>
              <a:buNone/>
            </a:pPr>
            <a:endParaRPr lang="en-US" sz="2900">
              <a:solidFill>
                <a:srgbClr val="000000"/>
              </a:solidFill>
              <a:cs typeface="Arial" pitchFamily="4" charset="0"/>
            </a:endParaRPr>
          </a:p>
        </p:txBody>
      </p:sp>
      <p:sp>
        <p:nvSpPr>
          <p:cNvPr id="51206" name="Title 1"/>
          <p:cNvSpPr>
            <a:spLocks noGrp="1"/>
          </p:cNvSpPr>
          <p:nvPr>
            <p:ph type="title" idx="4294967295"/>
          </p:nvPr>
        </p:nvSpPr>
        <p:spPr>
          <a:xfrm>
            <a:off x="0" y="762000"/>
            <a:ext cx="9144000" cy="457200"/>
          </a:xfrm>
        </p:spPr>
        <p:txBody>
          <a:bodyPr/>
          <a:lstStyle/>
          <a:p>
            <a:r>
              <a:rPr lang="en-CA" sz="2300"/>
              <a:t>Mr DB – Age 70</a:t>
            </a:r>
            <a:endParaRPr lang="en-US" sz="2300"/>
          </a:p>
        </p:txBody>
      </p:sp>
      <p:pic>
        <p:nvPicPr>
          <p:cNvPr id="51207" name="Picture 7" descr="U:\Meetings\2016\Montreal CCS Oct 2016\AF Guideleiens workshop\article.232273.large.jpg"/>
          <p:cNvPicPr>
            <a:picLocks noChangeAspect="1" noChangeArrowheads="1"/>
          </p:cNvPicPr>
          <p:nvPr/>
        </p:nvPicPr>
        <p:blipFill>
          <a:blip r:embed="rId2"/>
          <a:srcRect/>
          <a:stretch>
            <a:fillRect/>
          </a:stretch>
        </p:blipFill>
        <p:spPr bwMode="auto">
          <a:xfrm>
            <a:off x="466725" y="1447800"/>
            <a:ext cx="2733675" cy="3352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Content Placeholder 2"/>
          <p:cNvSpPr>
            <a:spLocks/>
          </p:cNvSpPr>
          <p:nvPr/>
        </p:nvSpPr>
        <p:spPr bwMode="auto">
          <a:xfrm>
            <a:off x="430213" y="1454150"/>
            <a:ext cx="8283575" cy="2813050"/>
          </a:xfrm>
          <a:prstGeom prst="rect">
            <a:avLst/>
          </a:prstGeom>
          <a:noFill/>
          <a:ln w="9525">
            <a:noFill/>
            <a:miter lim="800000"/>
            <a:headEnd/>
            <a:tailEnd/>
          </a:ln>
        </p:spPr>
        <p:txBody>
          <a:bodyPr>
            <a:prstTxWarp prst="textNoShape">
              <a:avLst/>
            </a:prstTxWarp>
          </a:bodyPr>
          <a:lstStyle/>
          <a:p>
            <a:pPr marL="319088" indent="-319088" eaLnBrk="1" hangingPunct="1">
              <a:spcBef>
                <a:spcPts val="700"/>
              </a:spcBef>
              <a:buClr>
                <a:srgbClr val="B0CCB0"/>
              </a:buClr>
              <a:buSzPct val="60000"/>
            </a:pPr>
            <a:r>
              <a:rPr lang="en-US" sz="2000">
                <a:solidFill>
                  <a:srgbClr val="000000"/>
                </a:solidFill>
                <a:cs typeface="Arial" pitchFamily="4" charset="0"/>
              </a:rPr>
              <a:t>What would be your antithrombotic regimen to prevent stroke?</a:t>
            </a:r>
          </a:p>
          <a:p>
            <a:pPr marL="319088" indent="-319088" eaLnBrk="1" hangingPunct="1">
              <a:spcBef>
                <a:spcPts val="700"/>
              </a:spcBef>
              <a:buSzPct val="60000"/>
            </a:pPr>
            <a:endParaRPr lang="en-US" sz="500">
              <a:solidFill>
                <a:srgbClr val="000000"/>
              </a:solidFill>
              <a:cs typeface="Arial" pitchFamily="4" charset="0"/>
            </a:endParaRPr>
          </a:p>
          <a:p>
            <a:pPr marL="319088" indent="-319088" eaLnBrk="1" hangingPunct="1">
              <a:spcBef>
                <a:spcPts val="700"/>
              </a:spcBef>
              <a:buSzPct val="60000"/>
              <a:buFont typeface="Arial Black" pitchFamily="4" charset="0"/>
              <a:buAutoNum type="arabicPeriod"/>
            </a:pPr>
            <a:r>
              <a:rPr lang="en-US">
                <a:solidFill>
                  <a:srgbClr val="000000"/>
                </a:solidFill>
                <a:cs typeface="Arial" pitchFamily="4" charset="0"/>
              </a:rPr>
              <a:t>Continue ASA 81 mg  + Ticagrelor 90 mg bid</a:t>
            </a:r>
          </a:p>
          <a:p>
            <a:pPr marL="319088" indent="-319088" eaLnBrk="1" hangingPunct="1">
              <a:spcBef>
                <a:spcPts val="700"/>
              </a:spcBef>
              <a:buSzPct val="60000"/>
              <a:buFont typeface="Arial Black" pitchFamily="4" charset="0"/>
              <a:buAutoNum type="arabicPeriod"/>
            </a:pPr>
            <a:r>
              <a:rPr lang="en-US">
                <a:solidFill>
                  <a:srgbClr val="000000"/>
                </a:solidFill>
                <a:cs typeface="Arial" pitchFamily="4" charset="0"/>
              </a:rPr>
              <a:t>Warfarin INR 2.0 – 3.0 +  ASA + Ticagrelor </a:t>
            </a:r>
          </a:p>
          <a:p>
            <a:pPr marL="319088" indent="-319088" eaLnBrk="1" hangingPunct="1">
              <a:spcBef>
                <a:spcPts val="700"/>
              </a:spcBef>
              <a:buSzPct val="60000"/>
              <a:buFont typeface="Arial Black" pitchFamily="4" charset="0"/>
              <a:buAutoNum type="arabicPeriod"/>
            </a:pPr>
            <a:r>
              <a:rPr lang="en-US">
                <a:solidFill>
                  <a:srgbClr val="000000"/>
                </a:solidFill>
                <a:cs typeface="Arial" pitchFamily="4" charset="0"/>
              </a:rPr>
              <a:t>Warfarin INR 2.0 – 3.0 + ASA + clopidogrel</a:t>
            </a:r>
          </a:p>
          <a:p>
            <a:pPr marL="319088" indent="-319088" eaLnBrk="1" hangingPunct="1">
              <a:spcBef>
                <a:spcPts val="700"/>
              </a:spcBef>
              <a:buSzPct val="60000"/>
              <a:buFont typeface="Arial Black" pitchFamily="4" charset="0"/>
              <a:buAutoNum type="arabicPeriod"/>
            </a:pPr>
            <a:r>
              <a:rPr lang="en-US">
                <a:solidFill>
                  <a:srgbClr val="000000"/>
                </a:solidFill>
                <a:cs typeface="Arial" pitchFamily="4" charset="0"/>
              </a:rPr>
              <a:t>Warfarin INR 2.0 – 3.0 + ticagrelor 60 mg bid</a:t>
            </a:r>
          </a:p>
          <a:p>
            <a:pPr marL="319088" indent="-319088" eaLnBrk="1" hangingPunct="1">
              <a:spcBef>
                <a:spcPts val="700"/>
              </a:spcBef>
              <a:buSzPct val="60000"/>
              <a:buFont typeface="Arial Black" pitchFamily="4" charset="0"/>
              <a:buAutoNum type="arabicPeriod"/>
            </a:pPr>
            <a:r>
              <a:rPr lang="en-US">
                <a:solidFill>
                  <a:srgbClr val="000000"/>
                </a:solidFill>
                <a:cs typeface="Arial" pitchFamily="4" charset="0"/>
              </a:rPr>
              <a:t>Rivaroxaban 15 mg + ASA + Ticagrelor</a:t>
            </a:r>
          </a:p>
          <a:p>
            <a:pPr marL="319088" indent="-319088" eaLnBrk="1" hangingPunct="1">
              <a:spcBef>
                <a:spcPts val="700"/>
              </a:spcBef>
              <a:buSzPct val="60000"/>
              <a:buFont typeface="Arial Black" pitchFamily="4" charset="0"/>
              <a:buAutoNum type="arabicPeriod"/>
            </a:pPr>
            <a:r>
              <a:rPr lang="en-US">
                <a:solidFill>
                  <a:srgbClr val="000000"/>
                </a:solidFill>
                <a:cs typeface="Arial" pitchFamily="4" charset="0"/>
              </a:rPr>
              <a:t>Rivaroxaban 15 mg + ASA + clopidogrel 75 mg</a:t>
            </a:r>
          </a:p>
          <a:p>
            <a:pPr marL="319088" indent="-319088" eaLnBrk="1" hangingPunct="1">
              <a:spcBef>
                <a:spcPts val="700"/>
              </a:spcBef>
              <a:buSzPct val="60000"/>
              <a:buFont typeface="Arial Black" pitchFamily="4" charset="0"/>
              <a:buAutoNum type="arabicPeriod"/>
            </a:pPr>
            <a:r>
              <a:rPr lang="en-US">
                <a:solidFill>
                  <a:srgbClr val="000000"/>
                </a:solidFill>
                <a:cs typeface="Arial" pitchFamily="4" charset="0"/>
              </a:rPr>
              <a:t>Rivaroxaban 15 mg + ticagrelor 60 mg bid</a:t>
            </a:r>
          </a:p>
          <a:p>
            <a:pPr marL="319088" indent="-319088" eaLnBrk="1" hangingPunct="1">
              <a:spcBef>
                <a:spcPts val="700"/>
              </a:spcBef>
              <a:buClr>
                <a:srgbClr val="B0CCB0"/>
              </a:buClr>
              <a:buSzPct val="60000"/>
              <a:buFont typeface="Wingdings" pitchFamily="4" charset="2"/>
              <a:buNone/>
            </a:pPr>
            <a:endParaRPr lang="en-CA" sz="2400">
              <a:solidFill>
                <a:srgbClr val="000000"/>
              </a:solidFill>
              <a:cs typeface="Arial" pitchFamily="4" charset="0"/>
            </a:endParaRPr>
          </a:p>
        </p:txBody>
      </p:sp>
      <p:sp>
        <p:nvSpPr>
          <p:cNvPr id="52227" name="Title 1"/>
          <p:cNvSpPr>
            <a:spLocks noGrp="1"/>
          </p:cNvSpPr>
          <p:nvPr>
            <p:ph type="title" idx="4294967295"/>
          </p:nvPr>
        </p:nvSpPr>
        <p:spPr>
          <a:xfrm>
            <a:off x="0" y="762000"/>
            <a:ext cx="9144000" cy="457200"/>
          </a:xfrm>
        </p:spPr>
        <p:txBody>
          <a:bodyPr/>
          <a:lstStyle/>
          <a:p>
            <a:r>
              <a:rPr lang="en-CA" sz="2300"/>
              <a:t>Question: Mr DB – Management</a:t>
            </a:r>
            <a:endParaRPr lang="en-US" sz="230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9"/>
          <p:cNvSpPr txBox="1">
            <a:spLocks noChangeArrowheads="1"/>
          </p:cNvSpPr>
          <p:nvPr/>
        </p:nvSpPr>
        <p:spPr bwMode="auto">
          <a:xfrm>
            <a:off x="5567363" y="5976938"/>
            <a:ext cx="3357562" cy="307975"/>
          </a:xfrm>
          <a:prstGeom prst="rect">
            <a:avLst/>
          </a:prstGeom>
          <a:noFill/>
          <a:ln w="9525">
            <a:noFill/>
            <a:miter lim="800000"/>
            <a:headEnd/>
            <a:tailEnd/>
          </a:ln>
        </p:spPr>
        <p:txBody>
          <a:bodyPr wrap="none">
            <a:prstTxWarp prst="textNoShape">
              <a:avLst/>
            </a:prstTxWarp>
            <a:spAutoFit/>
          </a:bodyPr>
          <a:lstStyle/>
          <a:p>
            <a:pPr eaLnBrk="1" hangingPunct="1"/>
            <a:r>
              <a:rPr lang="en-US" sz="1400">
                <a:solidFill>
                  <a:srgbClr val="000000"/>
                </a:solidFill>
                <a:cs typeface="Arial" pitchFamily="4" charset="0"/>
              </a:rPr>
              <a:t>Bowry ADK. Am J Cardiol 2008;101:960</a:t>
            </a:r>
          </a:p>
        </p:txBody>
      </p:sp>
      <p:grpSp>
        <p:nvGrpSpPr>
          <p:cNvPr id="53251" name="Group 8"/>
          <p:cNvGrpSpPr>
            <a:grpSpLocks/>
          </p:cNvGrpSpPr>
          <p:nvPr/>
        </p:nvGrpSpPr>
        <p:grpSpPr bwMode="auto">
          <a:xfrm>
            <a:off x="381000" y="836613"/>
            <a:ext cx="8543925" cy="4878387"/>
            <a:chOff x="0" y="238217"/>
            <a:chExt cx="9366205" cy="6270625"/>
          </a:xfrm>
        </p:grpSpPr>
        <p:pic>
          <p:nvPicPr>
            <p:cNvPr id="53253" name="Picture 4"/>
            <p:cNvPicPr>
              <a:picLocks noChangeAspect="1" noChangeArrowheads="1"/>
            </p:cNvPicPr>
            <p:nvPr/>
          </p:nvPicPr>
          <p:blipFill>
            <a:blip r:embed="rId2"/>
            <a:srcRect/>
            <a:stretch>
              <a:fillRect/>
            </a:stretch>
          </p:blipFill>
          <p:spPr bwMode="auto">
            <a:xfrm>
              <a:off x="0" y="238217"/>
              <a:ext cx="9144000" cy="6270625"/>
            </a:xfrm>
            <a:prstGeom prst="rect">
              <a:avLst/>
            </a:prstGeom>
            <a:noFill/>
            <a:ln w="38100">
              <a:noFill/>
              <a:miter lim="800000"/>
              <a:headEnd/>
              <a:tailEnd/>
            </a:ln>
          </p:spPr>
        </p:pic>
        <p:sp>
          <p:nvSpPr>
            <p:cNvPr id="53254" name="Text Box 5"/>
            <p:cNvSpPr txBox="1">
              <a:spLocks noChangeArrowheads="1"/>
            </p:cNvSpPr>
            <p:nvPr/>
          </p:nvSpPr>
          <p:spPr bwMode="auto">
            <a:xfrm>
              <a:off x="7719897" y="1773844"/>
              <a:ext cx="1646308" cy="340471"/>
            </a:xfrm>
            <a:prstGeom prst="rect">
              <a:avLst/>
            </a:prstGeom>
            <a:noFill/>
            <a:ln w="9525">
              <a:noFill/>
              <a:miter lim="800000"/>
              <a:headEnd/>
              <a:tailEnd/>
            </a:ln>
          </p:spPr>
          <p:txBody>
            <a:bodyPr wrap="none">
              <a:prstTxWarp prst="textNoShape">
                <a:avLst/>
              </a:prstTxWarp>
              <a:spAutoFit/>
            </a:bodyPr>
            <a:lstStyle/>
            <a:p>
              <a:pPr eaLnBrk="1" hangingPunct="1"/>
              <a:r>
                <a:rPr lang="en-US" sz="1400" b="1">
                  <a:solidFill>
                    <a:srgbClr val="000000"/>
                  </a:solidFill>
                  <a:cs typeface="Arial" pitchFamily="4" charset="0"/>
                </a:rPr>
                <a:t>0.85 (0.77, 0.94)</a:t>
              </a:r>
            </a:p>
          </p:txBody>
        </p:sp>
        <p:sp>
          <p:nvSpPr>
            <p:cNvPr id="53255" name="Text Box 10"/>
            <p:cNvSpPr txBox="1">
              <a:spLocks noChangeArrowheads="1"/>
            </p:cNvSpPr>
            <p:nvPr/>
          </p:nvSpPr>
          <p:spPr bwMode="auto">
            <a:xfrm>
              <a:off x="593437" y="1052538"/>
              <a:ext cx="1273887" cy="340471"/>
            </a:xfrm>
            <a:prstGeom prst="rect">
              <a:avLst/>
            </a:prstGeom>
            <a:noFill/>
            <a:ln w="9525">
              <a:noFill/>
              <a:miter lim="800000"/>
              <a:headEnd/>
              <a:tailEnd/>
            </a:ln>
          </p:spPr>
          <p:txBody>
            <a:bodyPr wrap="none">
              <a:prstTxWarp prst="textNoShape">
                <a:avLst/>
              </a:prstTxWarp>
              <a:spAutoFit/>
            </a:bodyPr>
            <a:lstStyle/>
            <a:p>
              <a:pPr eaLnBrk="1" hangingPunct="1"/>
              <a:r>
                <a:rPr lang="en-US" sz="1400" b="1">
                  <a:solidFill>
                    <a:srgbClr val="000000"/>
                  </a:solidFill>
                  <a:cs typeface="Arial" pitchFamily="4" charset="0"/>
                </a:rPr>
                <a:t>(UA/STEMI)</a:t>
              </a:r>
            </a:p>
          </p:txBody>
        </p:sp>
        <p:sp>
          <p:nvSpPr>
            <p:cNvPr id="53256" name="Text Box 11"/>
            <p:cNvSpPr txBox="1">
              <a:spLocks noChangeArrowheads="1"/>
            </p:cNvSpPr>
            <p:nvPr/>
          </p:nvSpPr>
          <p:spPr bwMode="auto">
            <a:xfrm>
              <a:off x="736140" y="1268403"/>
              <a:ext cx="934532" cy="340471"/>
            </a:xfrm>
            <a:prstGeom prst="rect">
              <a:avLst/>
            </a:prstGeom>
            <a:noFill/>
            <a:ln w="9525">
              <a:noFill/>
              <a:miter lim="800000"/>
              <a:headEnd/>
              <a:tailEnd/>
            </a:ln>
          </p:spPr>
          <p:txBody>
            <a:bodyPr wrap="none">
              <a:prstTxWarp prst="textNoShape">
                <a:avLst/>
              </a:prstTxWarp>
              <a:spAutoFit/>
            </a:bodyPr>
            <a:lstStyle/>
            <a:p>
              <a:pPr eaLnBrk="1" hangingPunct="1"/>
              <a:r>
                <a:rPr lang="en-US" sz="1400" b="1">
                  <a:solidFill>
                    <a:srgbClr val="000000"/>
                  </a:solidFill>
                  <a:cs typeface="Arial" pitchFamily="4" charset="0"/>
                </a:rPr>
                <a:t>(STEMI)</a:t>
              </a:r>
            </a:p>
          </p:txBody>
        </p:sp>
        <p:sp>
          <p:nvSpPr>
            <p:cNvPr id="53257" name="Text Box 12"/>
            <p:cNvSpPr txBox="1">
              <a:spLocks noChangeArrowheads="1"/>
            </p:cNvSpPr>
            <p:nvPr/>
          </p:nvSpPr>
          <p:spPr bwMode="auto">
            <a:xfrm>
              <a:off x="809232" y="1484269"/>
              <a:ext cx="934532" cy="340471"/>
            </a:xfrm>
            <a:prstGeom prst="rect">
              <a:avLst/>
            </a:prstGeom>
            <a:noFill/>
            <a:ln w="9525">
              <a:noFill/>
              <a:miter lim="800000"/>
              <a:headEnd/>
              <a:tailEnd/>
            </a:ln>
          </p:spPr>
          <p:txBody>
            <a:bodyPr wrap="none">
              <a:prstTxWarp prst="textNoShape">
                <a:avLst/>
              </a:prstTxWarp>
              <a:spAutoFit/>
            </a:bodyPr>
            <a:lstStyle/>
            <a:p>
              <a:pPr eaLnBrk="1" hangingPunct="1"/>
              <a:r>
                <a:rPr lang="en-US" sz="1400" b="1">
                  <a:solidFill>
                    <a:srgbClr val="000000"/>
                  </a:solidFill>
                  <a:cs typeface="Arial" pitchFamily="4" charset="0"/>
                </a:rPr>
                <a:t>(STEMI)</a:t>
              </a:r>
            </a:p>
          </p:txBody>
        </p:sp>
        <p:sp>
          <p:nvSpPr>
            <p:cNvPr id="53258" name="Rectangle 1"/>
            <p:cNvSpPr>
              <a:spLocks noChangeArrowheads="1"/>
            </p:cNvSpPr>
            <p:nvPr/>
          </p:nvSpPr>
          <p:spPr bwMode="auto">
            <a:xfrm>
              <a:off x="107505" y="836712"/>
              <a:ext cx="1126829" cy="297904"/>
            </a:xfrm>
            <a:prstGeom prst="rect">
              <a:avLst/>
            </a:prstGeom>
            <a:noFill/>
            <a:ln w="28575">
              <a:solidFill>
                <a:srgbClr val="FF0000"/>
              </a:solidFill>
              <a:round/>
              <a:headEnd/>
              <a:tailEnd/>
            </a:ln>
          </p:spPr>
          <p:txBody>
            <a:bodyPr>
              <a:prstTxWarp prst="textNoShape">
                <a:avLst/>
              </a:prstTxWarp>
            </a:bodyPr>
            <a:lstStyle/>
            <a:p>
              <a:pPr eaLnBrk="1" hangingPunct="1"/>
              <a:endParaRPr lang="en-CA" sz="1400" b="1">
                <a:cs typeface="Arial" pitchFamily="4" charset="0"/>
              </a:endParaRPr>
            </a:p>
          </p:txBody>
        </p:sp>
        <p:sp>
          <p:nvSpPr>
            <p:cNvPr id="53259" name="Rectangle 2"/>
            <p:cNvSpPr>
              <a:spLocks noChangeArrowheads="1"/>
            </p:cNvSpPr>
            <p:nvPr/>
          </p:nvSpPr>
          <p:spPr bwMode="auto">
            <a:xfrm>
              <a:off x="107504" y="2708920"/>
              <a:ext cx="1053450" cy="216024"/>
            </a:xfrm>
            <a:prstGeom prst="rect">
              <a:avLst/>
            </a:prstGeom>
            <a:noFill/>
            <a:ln w="28575">
              <a:solidFill>
                <a:srgbClr val="FF0000"/>
              </a:solidFill>
              <a:round/>
              <a:headEnd/>
              <a:tailEnd/>
            </a:ln>
          </p:spPr>
          <p:txBody>
            <a:bodyPr>
              <a:prstTxWarp prst="textNoShape">
                <a:avLst/>
              </a:prstTxWarp>
            </a:bodyPr>
            <a:lstStyle/>
            <a:p>
              <a:pPr eaLnBrk="1" hangingPunct="1"/>
              <a:endParaRPr lang="en-CA" sz="1400" b="1">
                <a:cs typeface="Arial" pitchFamily="4" charset="0"/>
              </a:endParaRPr>
            </a:p>
          </p:txBody>
        </p:sp>
        <p:sp>
          <p:nvSpPr>
            <p:cNvPr id="53260" name="Rectangle 13"/>
            <p:cNvSpPr>
              <a:spLocks noChangeArrowheads="1"/>
            </p:cNvSpPr>
            <p:nvPr/>
          </p:nvSpPr>
          <p:spPr bwMode="auto">
            <a:xfrm>
              <a:off x="107504" y="4509120"/>
              <a:ext cx="1296144" cy="180020"/>
            </a:xfrm>
            <a:prstGeom prst="rect">
              <a:avLst/>
            </a:prstGeom>
            <a:noFill/>
            <a:ln w="28575">
              <a:solidFill>
                <a:srgbClr val="FF0000"/>
              </a:solidFill>
              <a:round/>
              <a:headEnd/>
              <a:tailEnd/>
            </a:ln>
          </p:spPr>
          <p:txBody>
            <a:bodyPr>
              <a:prstTxWarp prst="textNoShape">
                <a:avLst/>
              </a:prstTxWarp>
            </a:bodyPr>
            <a:lstStyle/>
            <a:p>
              <a:pPr eaLnBrk="1" hangingPunct="1"/>
              <a:endParaRPr lang="en-CA" sz="1400" b="1">
                <a:cs typeface="Arial" pitchFamily="4" charset="0"/>
              </a:endParaRPr>
            </a:p>
          </p:txBody>
        </p:sp>
        <p:sp>
          <p:nvSpPr>
            <p:cNvPr id="53261" name="Rectangle 3"/>
            <p:cNvSpPr>
              <a:spLocks noChangeArrowheads="1"/>
            </p:cNvSpPr>
            <p:nvPr/>
          </p:nvSpPr>
          <p:spPr bwMode="auto">
            <a:xfrm>
              <a:off x="107504" y="2708920"/>
              <a:ext cx="9036496" cy="3096344"/>
            </a:xfrm>
            <a:prstGeom prst="rect">
              <a:avLst/>
            </a:prstGeom>
            <a:solidFill>
              <a:schemeClr val="bg1"/>
            </a:solidFill>
            <a:ln w="9525">
              <a:noFill/>
              <a:round/>
              <a:headEnd/>
              <a:tailEnd/>
            </a:ln>
          </p:spPr>
          <p:txBody>
            <a:bodyPr>
              <a:prstTxWarp prst="textNoShape">
                <a:avLst/>
              </a:prstTxWarp>
            </a:bodyPr>
            <a:lstStyle/>
            <a:p>
              <a:pPr eaLnBrk="1" hangingPunct="1"/>
              <a:endParaRPr lang="en-CA" sz="1400" b="1">
                <a:cs typeface="Arial" pitchFamily="4" charset="0"/>
              </a:endParaRPr>
            </a:p>
          </p:txBody>
        </p:sp>
        <p:sp>
          <p:nvSpPr>
            <p:cNvPr id="53262" name="Rectangle 4"/>
            <p:cNvSpPr>
              <a:spLocks noChangeArrowheads="1"/>
            </p:cNvSpPr>
            <p:nvPr/>
          </p:nvSpPr>
          <p:spPr bwMode="auto">
            <a:xfrm>
              <a:off x="0" y="2564904"/>
              <a:ext cx="1403648" cy="504056"/>
            </a:xfrm>
            <a:prstGeom prst="rect">
              <a:avLst/>
            </a:prstGeom>
            <a:solidFill>
              <a:schemeClr val="bg1"/>
            </a:solidFill>
            <a:ln w="9525">
              <a:noFill/>
              <a:round/>
              <a:headEnd/>
              <a:tailEnd/>
            </a:ln>
          </p:spPr>
          <p:txBody>
            <a:bodyPr>
              <a:prstTxWarp prst="textNoShape">
                <a:avLst/>
              </a:prstTxWarp>
            </a:bodyPr>
            <a:lstStyle/>
            <a:p>
              <a:pPr eaLnBrk="1" hangingPunct="1"/>
              <a:endParaRPr lang="en-CA" sz="1400" b="1">
                <a:cs typeface="Arial" pitchFamily="4" charset="0"/>
              </a:endParaRPr>
            </a:p>
          </p:txBody>
        </p:sp>
        <p:sp>
          <p:nvSpPr>
            <p:cNvPr id="53263" name="Rectangle 5"/>
            <p:cNvSpPr>
              <a:spLocks noChangeArrowheads="1"/>
            </p:cNvSpPr>
            <p:nvPr/>
          </p:nvSpPr>
          <p:spPr bwMode="auto">
            <a:xfrm>
              <a:off x="35496" y="4509120"/>
              <a:ext cx="361043" cy="288032"/>
            </a:xfrm>
            <a:prstGeom prst="rect">
              <a:avLst/>
            </a:prstGeom>
            <a:solidFill>
              <a:schemeClr val="bg1"/>
            </a:solidFill>
            <a:ln w="9525">
              <a:noFill/>
              <a:round/>
              <a:headEnd/>
              <a:tailEnd/>
            </a:ln>
          </p:spPr>
          <p:txBody>
            <a:bodyPr>
              <a:prstTxWarp prst="textNoShape">
                <a:avLst/>
              </a:prstTxWarp>
            </a:bodyPr>
            <a:lstStyle/>
            <a:p>
              <a:pPr eaLnBrk="1" hangingPunct="1"/>
              <a:endParaRPr lang="en-CA" sz="1400" b="1">
                <a:cs typeface="Arial" pitchFamily="4" charset="0"/>
              </a:endParaRPr>
            </a:p>
          </p:txBody>
        </p:sp>
        <p:sp>
          <p:nvSpPr>
            <p:cNvPr id="53264" name="Rectangle 7"/>
            <p:cNvSpPr>
              <a:spLocks noChangeArrowheads="1"/>
            </p:cNvSpPr>
            <p:nvPr/>
          </p:nvSpPr>
          <p:spPr bwMode="auto">
            <a:xfrm>
              <a:off x="107504" y="5661248"/>
              <a:ext cx="3024336" cy="216024"/>
            </a:xfrm>
            <a:prstGeom prst="rect">
              <a:avLst/>
            </a:prstGeom>
            <a:solidFill>
              <a:schemeClr val="bg1"/>
            </a:solidFill>
            <a:ln w="9525">
              <a:noFill/>
              <a:round/>
              <a:headEnd/>
              <a:tailEnd/>
            </a:ln>
          </p:spPr>
          <p:txBody>
            <a:bodyPr>
              <a:prstTxWarp prst="textNoShape">
                <a:avLst/>
              </a:prstTxWarp>
            </a:bodyPr>
            <a:lstStyle/>
            <a:p>
              <a:pPr eaLnBrk="1" hangingPunct="1"/>
              <a:endParaRPr lang="en-CA" sz="1400" b="1">
                <a:cs typeface="Arial" pitchFamily="4" charset="0"/>
              </a:endParaRPr>
            </a:p>
          </p:txBody>
        </p:sp>
        <p:cxnSp>
          <p:nvCxnSpPr>
            <p:cNvPr id="53265" name="Straight Connector 11"/>
            <p:cNvCxnSpPr>
              <a:cxnSpLocks noChangeShapeType="1"/>
            </p:cNvCxnSpPr>
            <p:nvPr/>
          </p:nvCxnSpPr>
          <p:spPr bwMode="auto">
            <a:xfrm>
              <a:off x="7524985" y="2709261"/>
              <a:ext cx="0" cy="3239735"/>
            </a:xfrm>
            <a:prstGeom prst="line">
              <a:avLst/>
            </a:prstGeom>
            <a:noFill/>
            <a:ln w="9525">
              <a:solidFill>
                <a:schemeClr val="tx1"/>
              </a:solidFill>
              <a:round/>
              <a:headEnd/>
              <a:tailEnd/>
            </a:ln>
          </p:spPr>
        </p:cxnSp>
        <p:sp>
          <p:nvSpPr>
            <p:cNvPr id="53266" name="Rectangle 12"/>
            <p:cNvSpPr>
              <a:spLocks noChangeArrowheads="1"/>
            </p:cNvSpPr>
            <p:nvPr/>
          </p:nvSpPr>
          <p:spPr bwMode="auto">
            <a:xfrm>
              <a:off x="107505" y="2081020"/>
              <a:ext cx="4392487" cy="195852"/>
            </a:xfrm>
            <a:prstGeom prst="rect">
              <a:avLst/>
            </a:prstGeom>
            <a:solidFill>
              <a:schemeClr val="bg1"/>
            </a:solidFill>
            <a:ln w="9525">
              <a:noFill/>
              <a:round/>
              <a:headEnd/>
              <a:tailEnd/>
            </a:ln>
          </p:spPr>
          <p:txBody>
            <a:bodyPr>
              <a:prstTxWarp prst="textNoShape">
                <a:avLst/>
              </a:prstTxWarp>
            </a:bodyPr>
            <a:lstStyle/>
            <a:p>
              <a:pPr eaLnBrk="1" hangingPunct="1"/>
              <a:endParaRPr lang="en-CA" sz="1400" b="1">
                <a:cs typeface="Arial" pitchFamily="4" charset="0"/>
              </a:endParaRPr>
            </a:p>
          </p:txBody>
        </p:sp>
      </p:grpSp>
      <p:sp>
        <p:nvSpPr>
          <p:cNvPr id="53252" name="Text Box 8"/>
          <p:cNvSpPr txBox="1">
            <a:spLocks noChangeArrowheads="1"/>
          </p:cNvSpPr>
          <p:nvPr/>
        </p:nvSpPr>
        <p:spPr bwMode="auto">
          <a:xfrm>
            <a:off x="577850" y="5453063"/>
            <a:ext cx="3538538" cy="523875"/>
          </a:xfrm>
          <a:prstGeom prst="rect">
            <a:avLst/>
          </a:prstGeom>
          <a:noFill/>
          <a:ln w="9525">
            <a:noFill/>
            <a:miter lim="800000"/>
            <a:headEnd/>
            <a:tailEnd/>
          </a:ln>
        </p:spPr>
        <p:txBody>
          <a:bodyPr>
            <a:prstTxWarp prst="textNoShape">
              <a:avLst/>
            </a:prstTxWarp>
            <a:spAutoFit/>
          </a:bodyPr>
          <a:lstStyle/>
          <a:p>
            <a:pPr eaLnBrk="1" hangingPunct="1"/>
            <a:r>
              <a:rPr lang="en-US" sz="1400" b="1">
                <a:solidFill>
                  <a:srgbClr val="000000"/>
                </a:solidFill>
                <a:cs typeface="Arial" pitchFamily="4" charset="0"/>
              </a:rPr>
              <a:t>Clopidogrel + ASA vs ASA alone</a:t>
            </a:r>
          </a:p>
          <a:p>
            <a:pPr eaLnBrk="1" hangingPunct="1"/>
            <a:r>
              <a:rPr lang="en-US" sz="1400" b="1">
                <a:solidFill>
                  <a:srgbClr val="000000"/>
                </a:solidFill>
                <a:cs typeface="Arial" pitchFamily="4" charset="0"/>
              </a:rPr>
              <a:t>              (death, MI, stroke)</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3"/>
          <p:cNvPicPr>
            <a:picLocks noChangeAspect="1" noChangeArrowheads="1"/>
          </p:cNvPicPr>
          <p:nvPr/>
        </p:nvPicPr>
        <p:blipFill>
          <a:blip r:embed="rId3"/>
          <a:srcRect/>
          <a:stretch>
            <a:fillRect/>
          </a:stretch>
        </p:blipFill>
        <p:spPr bwMode="auto">
          <a:xfrm>
            <a:off x="762000" y="801688"/>
            <a:ext cx="7316788" cy="548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70" name="Text Box 6"/>
          <p:cNvSpPr txBox="1">
            <a:spLocks noChangeArrowheads="1"/>
          </p:cNvSpPr>
          <p:nvPr/>
        </p:nvSpPr>
        <p:spPr bwMode="auto">
          <a:xfrm>
            <a:off x="7072313" y="6553200"/>
            <a:ext cx="2020887"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charset="0"/>
                <a:ea typeface="ＭＳ Ｐゴシック" pitchFamily="34" charset="-128"/>
              </a:defRPr>
            </a:lvl1pPr>
            <a:lvl2pPr marL="742950" indent="-285750" eaLnBrk="0" hangingPunct="0">
              <a:defRPr b="1">
                <a:solidFill>
                  <a:schemeClr val="tx1"/>
                </a:solidFill>
                <a:latin typeface="Arial" charset="0"/>
                <a:ea typeface="ＭＳ Ｐゴシック" pitchFamily="34" charset="-128"/>
              </a:defRPr>
            </a:lvl2pPr>
            <a:lvl3pPr marL="1143000" indent="-228600" eaLnBrk="0" hangingPunct="0">
              <a:defRPr b="1">
                <a:solidFill>
                  <a:schemeClr val="tx1"/>
                </a:solidFill>
                <a:latin typeface="Arial" charset="0"/>
                <a:ea typeface="ＭＳ Ｐゴシック" pitchFamily="34" charset="-128"/>
              </a:defRPr>
            </a:lvl3pPr>
            <a:lvl4pPr marL="1600200" indent="-228600" eaLnBrk="0" hangingPunct="0">
              <a:defRPr b="1">
                <a:solidFill>
                  <a:schemeClr val="tx1"/>
                </a:solidFill>
                <a:latin typeface="Arial" charset="0"/>
                <a:ea typeface="ＭＳ Ｐゴシック" pitchFamily="34" charset="-128"/>
              </a:defRPr>
            </a:lvl4pPr>
            <a:lvl5pPr marL="2057400" indent="-228600" eaLnBrk="0" hangingPunct="0">
              <a:defRPr b="1">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b="1">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b="1">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b="1">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b="1">
                <a:solidFill>
                  <a:schemeClr val="tx1"/>
                </a:solidFill>
                <a:latin typeface="Arial" charset="0"/>
                <a:ea typeface="ＭＳ Ｐゴシック" pitchFamily="34" charset="-128"/>
              </a:defRPr>
            </a:lvl9pPr>
          </a:lstStyle>
          <a:p>
            <a:pPr eaLnBrk="1" hangingPunct="1">
              <a:defRPr/>
            </a:pPr>
            <a:r>
              <a:rPr lang="en-US" sz="1400" b="0" dirty="0">
                <a:solidFill>
                  <a:srgbClr val="000000"/>
                </a:solidFill>
                <a:latin typeface="+mn-lt"/>
                <a:cs typeface="+mn-cs"/>
              </a:rPr>
              <a:t> Lancet 2006;367:1903</a:t>
            </a:r>
          </a:p>
        </p:txBody>
      </p:sp>
      <p:sp>
        <p:nvSpPr>
          <p:cNvPr id="55299" name="Text Box 7"/>
          <p:cNvSpPr txBox="1">
            <a:spLocks noChangeArrowheads="1"/>
          </p:cNvSpPr>
          <p:nvPr/>
        </p:nvSpPr>
        <p:spPr bwMode="auto">
          <a:xfrm>
            <a:off x="1695450" y="762000"/>
            <a:ext cx="5753100" cy="369888"/>
          </a:xfrm>
          <a:prstGeom prst="rect">
            <a:avLst/>
          </a:prstGeom>
          <a:noFill/>
          <a:ln w="9525">
            <a:noFill/>
            <a:miter lim="800000"/>
            <a:headEnd/>
            <a:tailEnd/>
          </a:ln>
        </p:spPr>
        <p:txBody>
          <a:bodyPr wrap="none">
            <a:prstTxWarp prst="textNoShape">
              <a:avLst/>
            </a:prstTxWarp>
            <a:spAutoFit/>
          </a:bodyPr>
          <a:lstStyle/>
          <a:p>
            <a:pPr eaLnBrk="1" hangingPunct="1"/>
            <a:r>
              <a:rPr lang="en-US" b="1">
                <a:cs typeface="Arial" pitchFamily="4" charset="0"/>
              </a:rPr>
              <a:t>Clopidogrel + Aspirin vs. Oral Anticoagulant (OAC)</a:t>
            </a:r>
          </a:p>
        </p:txBody>
      </p:sp>
      <p:sp>
        <p:nvSpPr>
          <p:cNvPr id="55300" name="Text Box 8"/>
          <p:cNvSpPr txBox="1">
            <a:spLocks noChangeArrowheads="1"/>
          </p:cNvSpPr>
          <p:nvPr/>
        </p:nvSpPr>
        <p:spPr bwMode="auto">
          <a:xfrm>
            <a:off x="3733800" y="6011863"/>
            <a:ext cx="1187450" cy="338137"/>
          </a:xfrm>
          <a:prstGeom prst="rect">
            <a:avLst/>
          </a:prstGeom>
          <a:noFill/>
          <a:ln w="9525">
            <a:noFill/>
            <a:miter lim="800000"/>
            <a:headEnd/>
            <a:tailEnd/>
          </a:ln>
        </p:spPr>
        <p:txBody>
          <a:bodyPr wrap="none">
            <a:prstTxWarp prst="textNoShape">
              <a:avLst/>
            </a:prstTxWarp>
            <a:spAutoFit/>
          </a:bodyPr>
          <a:lstStyle/>
          <a:p>
            <a:pPr eaLnBrk="1" hangingPunct="1"/>
            <a:r>
              <a:rPr lang="en-US" sz="1600">
                <a:solidFill>
                  <a:srgbClr val="FF0000"/>
                </a:solidFill>
                <a:cs typeface="Arial" pitchFamily="4" charset="0"/>
              </a:rPr>
              <a:t>ACTIVE-W</a:t>
            </a:r>
          </a:p>
        </p:txBody>
      </p:sp>
      <p:grpSp>
        <p:nvGrpSpPr>
          <p:cNvPr id="55301" name="Group 2"/>
          <p:cNvGrpSpPr>
            <a:grpSpLocks/>
          </p:cNvGrpSpPr>
          <p:nvPr/>
        </p:nvGrpSpPr>
        <p:grpSpPr bwMode="auto">
          <a:xfrm>
            <a:off x="1314450" y="1143000"/>
            <a:ext cx="6515100" cy="4868863"/>
            <a:chOff x="1104900" y="782637"/>
            <a:chExt cx="7010400" cy="5770563"/>
          </a:xfrm>
        </p:grpSpPr>
        <p:pic>
          <p:nvPicPr>
            <p:cNvPr id="55302" name="Picture 2"/>
            <p:cNvPicPr>
              <a:picLocks noChangeAspect="1" noChangeArrowheads="1"/>
            </p:cNvPicPr>
            <p:nvPr/>
          </p:nvPicPr>
          <p:blipFill>
            <a:blip r:embed="rId2"/>
            <a:srcRect/>
            <a:stretch>
              <a:fillRect/>
            </a:stretch>
          </p:blipFill>
          <p:spPr bwMode="auto">
            <a:xfrm>
              <a:off x="1104900" y="782637"/>
              <a:ext cx="7010400" cy="5770563"/>
            </a:xfrm>
            <a:prstGeom prst="rect">
              <a:avLst/>
            </a:prstGeom>
            <a:noFill/>
            <a:ln w="9525">
              <a:noFill/>
              <a:miter lim="800000"/>
              <a:headEnd/>
              <a:tailEnd/>
            </a:ln>
          </p:spPr>
        </p:pic>
        <p:sp>
          <p:nvSpPr>
            <p:cNvPr id="55303" name="Text Box 3"/>
            <p:cNvSpPr txBox="1">
              <a:spLocks noChangeArrowheads="1"/>
            </p:cNvSpPr>
            <p:nvPr/>
          </p:nvSpPr>
          <p:spPr bwMode="auto">
            <a:xfrm>
              <a:off x="2743052" y="1468400"/>
              <a:ext cx="2994452" cy="558769"/>
            </a:xfrm>
            <a:prstGeom prst="rect">
              <a:avLst/>
            </a:prstGeom>
            <a:solidFill>
              <a:schemeClr val="bg1"/>
            </a:solidFill>
            <a:ln w="9525">
              <a:noFill/>
              <a:miter lim="800000"/>
              <a:headEnd/>
              <a:tailEnd/>
            </a:ln>
          </p:spPr>
          <p:txBody>
            <a:bodyPr>
              <a:prstTxWarp prst="textNoShape">
                <a:avLst/>
              </a:prstTxWarp>
              <a:spAutoFit/>
            </a:bodyPr>
            <a:lstStyle/>
            <a:p>
              <a:pPr eaLnBrk="1" hangingPunct="1"/>
              <a:r>
                <a:rPr lang="en-US" sz="1600">
                  <a:solidFill>
                    <a:srgbClr val="000000"/>
                  </a:solidFill>
                  <a:latin typeface="Arial Black" pitchFamily="4" charset="0"/>
                  <a:cs typeface="Arial" pitchFamily="4" charset="0"/>
                </a:rPr>
                <a:t>All Stroke</a:t>
              </a:r>
            </a:p>
            <a:p>
              <a:pPr eaLnBrk="1" hangingPunct="1"/>
              <a:r>
                <a:rPr lang="en-US" sz="1200">
                  <a:solidFill>
                    <a:srgbClr val="000000"/>
                  </a:solidFill>
                  <a:latin typeface="Arial Black" pitchFamily="4" charset="0"/>
                  <a:cs typeface="Arial" pitchFamily="4" charset="0"/>
                </a:rPr>
                <a:t>RR=1.72(1.24-2.37), P=0.001</a:t>
              </a:r>
            </a:p>
          </p:txBody>
        </p:sp>
        <p:sp>
          <p:nvSpPr>
            <p:cNvPr id="55304" name="Text Box 4"/>
            <p:cNvSpPr txBox="1">
              <a:spLocks noChangeArrowheads="1"/>
            </p:cNvSpPr>
            <p:nvPr/>
          </p:nvSpPr>
          <p:spPr bwMode="auto">
            <a:xfrm>
              <a:off x="2819920" y="2763728"/>
              <a:ext cx="2300929" cy="294624"/>
            </a:xfrm>
            <a:prstGeom prst="rect">
              <a:avLst/>
            </a:prstGeom>
            <a:solidFill>
              <a:schemeClr val="bg1"/>
            </a:solidFill>
            <a:ln w="9525">
              <a:noFill/>
              <a:miter lim="800000"/>
              <a:headEnd/>
              <a:tailEnd/>
            </a:ln>
          </p:spPr>
          <p:txBody>
            <a:bodyPr>
              <a:prstTxWarp prst="textNoShape">
                <a:avLst/>
              </a:prstTxWarp>
              <a:spAutoFit/>
            </a:bodyPr>
            <a:lstStyle/>
            <a:p>
              <a:pPr eaLnBrk="1" hangingPunct="1"/>
              <a:r>
                <a:rPr lang="en-US" sz="1200">
                  <a:solidFill>
                    <a:srgbClr val="000000"/>
                  </a:solidFill>
                  <a:latin typeface="Arial Black" pitchFamily="4" charset="0"/>
                  <a:cs typeface="Arial" pitchFamily="4" charset="0"/>
                </a:rPr>
                <a:t>Clopidogrel+aspirin</a:t>
              </a:r>
            </a:p>
          </p:txBody>
        </p:sp>
        <p:sp>
          <p:nvSpPr>
            <p:cNvPr id="55305" name="Text Box 5"/>
            <p:cNvSpPr txBox="1">
              <a:spLocks noChangeArrowheads="1"/>
            </p:cNvSpPr>
            <p:nvPr/>
          </p:nvSpPr>
          <p:spPr bwMode="auto">
            <a:xfrm>
              <a:off x="5238713" y="3871107"/>
              <a:ext cx="585909" cy="294624"/>
            </a:xfrm>
            <a:prstGeom prst="rect">
              <a:avLst/>
            </a:prstGeom>
            <a:solidFill>
              <a:schemeClr val="bg1"/>
            </a:solidFill>
            <a:ln w="9525">
              <a:noFill/>
              <a:miter lim="800000"/>
              <a:headEnd/>
              <a:tailEnd/>
            </a:ln>
          </p:spPr>
          <p:txBody>
            <a:bodyPr wrap="none">
              <a:prstTxWarp prst="textNoShape">
                <a:avLst/>
              </a:prstTxWarp>
              <a:spAutoFit/>
            </a:bodyPr>
            <a:lstStyle/>
            <a:p>
              <a:pPr eaLnBrk="1" hangingPunct="1"/>
              <a:r>
                <a:rPr lang="en-US" sz="1200">
                  <a:solidFill>
                    <a:srgbClr val="000000"/>
                  </a:solidFill>
                  <a:latin typeface="Arial Black" pitchFamily="4" charset="0"/>
                  <a:cs typeface="Arial" pitchFamily="4" charset="0"/>
                </a:rPr>
                <a:t>OAC                      </a:t>
              </a:r>
            </a:p>
          </p:txBody>
        </p:sp>
        <p:sp>
          <p:nvSpPr>
            <p:cNvPr id="55306" name="Text Box 9"/>
            <p:cNvSpPr txBox="1">
              <a:spLocks noChangeArrowheads="1"/>
            </p:cNvSpPr>
            <p:nvPr/>
          </p:nvSpPr>
          <p:spPr bwMode="auto">
            <a:xfrm>
              <a:off x="6639426" y="1365112"/>
              <a:ext cx="1233311" cy="360661"/>
            </a:xfrm>
            <a:prstGeom prst="rect">
              <a:avLst/>
            </a:prstGeom>
            <a:noFill/>
            <a:ln w="9525">
              <a:noFill/>
              <a:miter lim="800000"/>
              <a:headEnd/>
              <a:tailEnd/>
            </a:ln>
          </p:spPr>
          <p:txBody>
            <a:bodyPr wrap="none">
              <a:prstTxWarp prst="textNoShape">
                <a:avLst/>
              </a:prstTxWarp>
              <a:spAutoFit/>
            </a:bodyPr>
            <a:lstStyle/>
            <a:p>
              <a:pPr eaLnBrk="1" hangingPunct="1"/>
              <a:r>
                <a:rPr lang="en-US" sz="1600">
                  <a:solidFill>
                    <a:srgbClr val="000000"/>
                  </a:solidFill>
                  <a:latin typeface="Arial Black" pitchFamily="4" charset="0"/>
                  <a:cs typeface="Arial" pitchFamily="4" charset="0"/>
                </a:rPr>
                <a:t>2.39%/yr</a:t>
              </a:r>
            </a:p>
          </p:txBody>
        </p:sp>
        <p:sp>
          <p:nvSpPr>
            <p:cNvPr id="55307" name="Rectangle 10"/>
            <p:cNvSpPr>
              <a:spLocks noChangeArrowheads="1"/>
            </p:cNvSpPr>
            <p:nvPr/>
          </p:nvSpPr>
          <p:spPr bwMode="auto">
            <a:xfrm>
              <a:off x="6697505" y="1368498"/>
              <a:ext cx="1142778" cy="380980"/>
            </a:xfrm>
            <a:prstGeom prst="rect">
              <a:avLst/>
            </a:prstGeom>
            <a:noFill/>
            <a:ln w="9525">
              <a:solidFill>
                <a:schemeClr val="tx1"/>
              </a:solidFill>
              <a:miter lim="800000"/>
              <a:headEnd/>
              <a:tailEnd/>
            </a:ln>
          </p:spPr>
          <p:txBody>
            <a:bodyPr wrap="none" anchor="ctr">
              <a:prstTxWarp prst="textNoShape">
                <a:avLst/>
              </a:prstTxWarp>
            </a:bodyPr>
            <a:lstStyle/>
            <a:p>
              <a:pPr eaLnBrk="1" hangingPunct="1"/>
              <a:endParaRPr lang="en-CA">
                <a:solidFill>
                  <a:srgbClr val="000000"/>
                </a:solidFill>
                <a:cs typeface="Arial" pitchFamily="4" charset="0"/>
              </a:endParaRPr>
            </a:p>
          </p:txBody>
        </p:sp>
        <p:sp>
          <p:nvSpPr>
            <p:cNvPr id="55308" name="Rectangle 11"/>
            <p:cNvSpPr>
              <a:spLocks noChangeArrowheads="1"/>
            </p:cNvSpPr>
            <p:nvPr/>
          </p:nvSpPr>
          <p:spPr bwMode="auto">
            <a:xfrm>
              <a:off x="6834160" y="2538528"/>
              <a:ext cx="1067617" cy="380979"/>
            </a:xfrm>
            <a:prstGeom prst="rect">
              <a:avLst/>
            </a:prstGeom>
            <a:noFill/>
            <a:ln w="9525">
              <a:solidFill>
                <a:schemeClr val="tx1"/>
              </a:solidFill>
              <a:miter lim="800000"/>
              <a:headEnd/>
              <a:tailEnd/>
            </a:ln>
          </p:spPr>
          <p:txBody>
            <a:bodyPr wrap="none" anchor="ctr">
              <a:prstTxWarp prst="textNoShape">
                <a:avLst/>
              </a:prstTxWarp>
            </a:bodyPr>
            <a:lstStyle/>
            <a:p>
              <a:pPr eaLnBrk="1" hangingPunct="1"/>
              <a:endParaRPr lang="en-CA">
                <a:solidFill>
                  <a:srgbClr val="000000"/>
                </a:solidFill>
                <a:cs typeface="Arial" pitchFamily="4" charset="0"/>
              </a:endParaRPr>
            </a:p>
          </p:txBody>
        </p:sp>
        <p:sp>
          <p:nvSpPr>
            <p:cNvPr id="55309" name="Rectangle 12"/>
            <p:cNvSpPr>
              <a:spLocks noChangeArrowheads="1"/>
            </p:cNvSpPr>
            <p:nvPr/>
          </p:nvSpPr>
          <p:spPr bwMode="auto">
            <a:xfrm>
              <a:off x="6642843" y="2575779"/>
              <a:ext cx="1448543" cy="360660"/>
            </a:xfrm>
            <a:prstGeom prst="rect">
              <a:avLst/>
            </a:prstGeom>
            <a:noFill/>
            <a:ln w="9525">
              <a:noFill/>
              <a:miter lim="800000"/>
              <a:headEnd/>
              <a:tailEnd/>
            </a:ln>
          </p:spPr>
          <p:txBody>
            <a:bodyPr>
              <a:prstTxWarp prst="textNoShape">
                <a:avLst/>
              </a:prstTxWarp>
              <a:spAutoFit/>
            </a:bodyPr>
            <a:lstStyle/>
            <a:p>
              <a:pPr eaLnBrk="1" hangingPunct="1"/>
              <a:r>
                <a:rPr lang="en-US" sz="1600">
                  <a:solidFill>
                    <a:srgbClr val="000000"/>
                  </a:solidFill>
                  <a:latin typeface="Arial Black" pitchFamily="4" charset="0"/>
                  <a:cs typeface="Arial" pitchFamily="4" charset="0"/>
                </a:rPr>
                <a:t> 1.40%/yr</a:t>
              </a:r>
            </a:p>
          </p:txBody>
        </p:sp>
        <p:sp>
          <p:nvSpPr>
            <p:cNvPr id="55310" name="TextBox 1"/>
            <p:cNvSpPr txBox="1">
              <a:spLocks noChangeArrowheads="1"/>
            </p:cNvSpPr>
            <p:nvPr/>
          </p:nvSpPr>
          <p:spPr bwMode="auto">
            <a:xfrm>
              <a:off x="2819406" y="1987550"/>
              <a:ext cx="2056979" cy="328277"/>
            </a:xfrm>
            <a:prstGeom prst="rect">
              <a:avLst/>
            </a:prstGeom>
            <a:noFill/>
            <a:ln w="9525">
              <a:solidFill>
                <a:srgbClr val="FF0000"/>
              </a:solidFill>
              <a:miter lim="800000"/>
              <a:headEnd/>
              <a:tailEnd/>
            </a:ln>
          </p:spPr>
          <p:txBody>
            <a:bodyPr>
              <a:prstTxWarp prst="textNoShape">
                <a:avLst/>
              </a:prstTxWarp>
              <a:spAutoFit/>
            </a:bodyPr>
            <a:lstStyle/>
            <a:p>
              <a:pPr eaLnBrk="1" hangingPunct="1"/>
              <a:r>
                <a:rPr lang="en-US" sz="1400" b="1">
                  <a:solidFill>
                    <a:srgbClr val="000000"/>
                  </a:solidFill>
                  <a:latin typeface="Arial Black" pitchFamily="4" charset="0"/>
                  <a:cs typeface="Arial" pitchFamily="4" charset="0"/>
                </a:rPr>
                <a:t>42% RRR by OAC</a:t>
              </a:r>
              <a:endParaRPr lang="en-CA" sz="1400" b="1">
                <a:solidFill>
                  <a:srgbClr val="000000"/>
                </a:solidFill>
                <a:latin typeface="Arial Black" pitchFamily="4" charset="0"/>
                <a:cs typeface="Arial" pitchFamily="4" charset="0"/>
              </a:endParaRPr>
            </a:p>
          </p:txBody>
        </p:sp>
      </p:gr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p:cNvPicPr>
            <a:picLocks noChangeAspect="1" noChangeArrowheads="1"/>
          </p:cNvPicPr>
          <p:nvPr/>
        </p:nvPicPr>
        <p:blipFill>
          <a:blip r:embed="rId2"/>
          <a:srcRect/>
          <a:stretch>
            <a:fillRect/>
          </a:stretch>
        </p:blipFill>
        <p:spPr bwMode="auto">
          <a:xfrm>
            <a:off x="657225" y="892175"/>
            <a:ext cx="7858125" cy="5029200"/>
          </a:xfrm>
          <a:prstGeom prst="rect">
            <a:avLst/>
          </a:prstGeom>
          <a:noFill/>
          <a:ln w="9525">
            <a:noFill/>
            <a:miter lim="800000"/>
            <a:headEnd/>
            <a:tailEnd/>
          </a:ln>
        </p:spPr>
      </p:pic>
      <p:sp>
        <p:nvSpPr>
          <p:cNvPr id="56323" name="TextBox 1"/>
          <p:cNvSpPr txBox="1">
            <a:spLocks noChangeArrowheads="1"/>
          </p:cNvSpPr>
          <p:nvPr/>
        </p:nvSpPr>
        <p:spPr bwMode="auto">
          <a:xfrm>
            <a:off x="38100" y="5935663"/>
            <a:ext cx="9096375" cy="461962"/>
          </a:xfrm>
          <a:prstGeom prst="rect">
            <a:avLst/>
          </a:prstGeom>
          <a:noFill/>
          <a:ln w="9525">
            <a:noFill/>
            <a:miter lim="800000"/>
            <a:headEnd/>
            <a:tailEnd/>
          </a:ln>
        </p:spPr>
        <p:txBody>
          <a:bodyPr wrap="none">
            <a:prstTxWarp prst="textNoShape">
              <a:avLst/>
            </a:prstTxWarp>
            <a:spAutoFit/>
          </a:bodyPr>
          <a:lstStyle/>
          <a:p>
            <a:pPr algn="ctr" eaLnBrk="1" hangingPunct="1"/>
            <a:r>
              <a:rPr lang="en-US" sz="2400" b="1">
                <a:solidFill>
                  <a:srgbClr val="000000"/>
                </a:solidFill>
                <a:cs typeface="Arial" pitchFamily="4" charset="0"/>
              </a:rPr>
              <a:t>DAPT vs TT Meta-analysis (8 Observational and 1 small RCT)</a:t>
            </a:r>
          </a:p>
        </p:txBody>
      </p:sp>
      <p:sp>
        <p:nvSpPr>
          <p:cNvPr id="56324" name="TextBox 2"/>
          <p:cNvSpPr txBox="1">
            <a:spLocks noChangeArrowheads="1"/>
          </p:cNvSpPr>
          <p:nvPr/>
        </p:nvSpPr>
        <p:spPr bwMode="auto">
          <a:xfrm>
            <a:off x="7137400" y="6381750"/>
            <a:ext cx="1985963" cy="461963"/>
          </a:xfrm>
          <a:prstGeom prst="rect">
            <a:avLst/>
          </a:prstGeom>
          <a:noFill/>
          <a:ln w="9525">
            <a:noFill/>
            <a:miter lim="800000"/>
            <a:headEnd/>
            <a:tailEnd/>
          </a:ln>
        </p:spPr>
        <p:txBody>
          <a:bodyPr>
            <a:prstTxWarp prst="textNoShape">
              <a:avLst/>
            </a:prstTxWarp>
            <a:spAutoFit/>
          </a:bodyPr>
          <a:lstStyle/>
          <a:p>
            <a:pPr eaLnBrk="1" hangingPunct="1"/>
            <a:r>
              <a:rPr lang="en-US" sz="1200" b="1">
                <a:solidFill>
                  <a:srgbClr val="000000"/>
                </a:solidFill>
                <a:cs typeface="Arial" pitchFamily="4" charset="0"/>
              </a:rPr>
              <a:t>D’Ascenzo F. Am J Cardiol 2015;115:1185</a:t>
            </a:r>
            <a:endParaRPr lang="en-CA" sz="1200" b="1">
              <a:solidFill>
                <a:srgbClr val="000000"/>
              </a:solidFill>
              <a:cs typeface="Arial" pitchFamily="4" charset="0"/>
            </a:endParaRPr>
          </a:p>
        </p:txBody>
      </p:sp>
      <p:cxnSp>
        <p:nvCxnSpPr>
          <p:cNvPr id="5" name="Straight Connector 4"/>
          <p:cNvCxnSpPr/>
          <p:nvPr/>
        </p:nvCxnSpPr>
        <p:spPr>
          <a:xfrm>
            <a:off x="650875" y="3276600"/>
            <a:ext cx="752951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6326" name="TextBox 6"/>
          <p:cNvSpPr txBox="1">
            <a:spLocks noChangeArrowheads="1"/>
          </p:cNvSpPr>
          <p:nvPr/>
        </p:nvSpPr>
        <p:spPr bwMode="auto">
          <a:xfrm>
            <a:off x="6781800" y="1947863"/>
            <a:ext cx="2419350" cy="369887"/>
          </a:xfrm>
          <a:prstGeom prst="rect">
            <a:avLst/>
          </a:prstGeom>
          <a:noFill/>
          <a:ln w="9525">
            <a:noFill/>
            <a:miter lim="800000"/>
            <a:headEnd/>
            <a:tailEnd/>
          </a:ln>
        </p:spPr>
        <p:txBody>
          <a:bodyPr wrap="none">
            <a:prstTxWarp prst="textNoShape">
              <a:avLst/>
            </a:prstTxWarp>
            <a:spAutoFit/>
          </a:bodyPr>
          <a:lstStyle/>
          <a:p>
            <a:pPr eaLnBrk="1" hangingPunct="1"/>
            <a:r>
              <a:rPr lang="en-US" b="1">
                <a:solidFill>
                  <a:srgbClr val="000000"/>
                </a:solidFill>
                <a:cs typeface="Arial" pitchFamily="4" charset="0"/>
              </a:rPr>
              <a:t>OR 0.51, P &lt; 0.00001</a:t>
            </a:r>
            <a:endParaRPr lang="en-CA" b="1">
              <a:solidFill>
                <a:srgbClr val="000000"/>
              </a:solidFill>
              <a:cs typeface="Arial" pitchFamily="4" charset="0"/>
            </a:endParaRPr>
          </a:p>
        </p:txBody>
      </p:sp>
      <p:sp>
        <p:nvSpPr>
          <p:cNvPr id="56327" name="TextBox 7"/>
          <p:cNvSpPr txBox="1">
            <a:spLocks noChangeArrowheads="1"/>
          </p:cNvSpPr>
          <p:nvPr/>
        </p:nvSpPr>
        <p:spPr bwMode="auto">
          <a:xfrm>
            <a:off x="7169150" y="4149725"/>
            <a:ext cx="2022475" cy="369888"/>
          </a:xfrm>
          <a:prstGeom prst="rect">
            <a:avLst/>
          </a:prstGeom>
          <a:noFill/>
          <a:ln w="9525">
            <a:noFill/>
            <a:miter lim="800000"/>
            <a:headEnd/>
            <a:tailEnd/>
          </a:ln>
        </p:spPr>
        <p:txBody>
          <a:bodyPr wrap="none">
            <a:prstTxWarp prst="textNoShape">
              <a:avLst/>
            </a:prstTxWarp>
            <a:spAutoFit/>
          </a:bodyPr>
          <a:lstStyle/>
          <a:p>
            <a:pPr eaLnBrk="1" hangingPunct="1"/>
            <a:r>
              <a:rPr lang="en-US" b="1">
                <a:solidFill>
                  <a:srgbClr val="000000"/>
                </a:solidFill>
                <a:cs typeface="Arial" pitchFamily="4" charset="0"/>
              </a:rPr>
              <a:t>OR 0.71, P = 0.11</a:t>
            </a:r>
            <a:endParaRPr lang="en-CA" b="1">
              <a:solidFill>
                <a:srgbClr val="000000"/>
              </a:solidFill>
              <a:cs typeface="Arial" pitchFamily="4" charset="0"/>
            </a:endParaRPr>
          </a:p>
        </p:txBody>
      </p:sp>
      <p:sp>
        <p:nvSpPr>
          <p:cNvPr id="56328" name="TextBox 8"/>
          <p:cNvSpPr txBox="1">
            <a:spLocks noChangeArrowheads="1"/>
          </p:cNvSpPr>
          <p:nvPr/>
        </p:nvSpPr>
        <p:spPr bwMode="auto">
          <a:xfrm>
            <a:off x="8228013" y="5302250"/>
            <a:ext cx="725487" cy="400050"/>
          </a:xfrm>
          <a:prstGeom prst="rect">
            <a:avLst/>
          </a:prstGeom>
          <a:noFill/>
          <a:ln w="9525">
            <a:noFill/>
            <a:miter lim="800000"/>
            <a:headEnd/>
            <a:tailEnd/>
          </a:ln>
        </p:spPr>
        <p:txBody>
          <a:bodyPr wrap="none">
            <a:prstTxWarp prst="textNoShape">
              <a:avLst/>
            </a:prstTxWarp>
            <a:spAutoFit/>
          </a:bodyPr>
          <a:lstStyle/>
          <a:p>
            <a:pPr algn="ctr" eaLnBrk="1" hangingPunct="1"/>
            <a:r>
              <a:rPr lang="en-US" sz="1000" b="1">
                <a:solidFill>
                  <a:srgbClr val="000000"/>
                </a:solidFill>
                <a:cs typeface="Arial" pitchFamily="4" charset="0"/>
              </a:rPr>
              <a:t>%/yr</a:t>
            </a:r>
          </a:p>
          <a:p>
            <a:pPr algn="ctr" eaLnBrk="1" hangingPunct="1"/>
            <a:r>
              <a:rPr lang="en-US" sz="1000" b="1">
                <a:solidFill>
                  <a:srgbClr val="000000"/>
                </a:solidFill>
                <a:cs typeface="Arial" pitchFamily="4" charset="0"/>
              </a:rPr>
              <a:t>Semi-log</a:t>
            </a:r>
            <a:endParaRPr lang="en-CA" sz="1000" b="1">
              <a:solidFill>
                <a:srgbClr val="000000"/>
              </a:solidFill>
              <a:cs typeface="Arial" pitchFamily="4" charset="0"/>
            </a:endParaRPr>
          </a:p>
        </p:txBody>
      </p:sp>
      <p:sp>
        <p:nvSpPr>
          <p:cNvPr id="56329" name="TextBox 8"/>
          <p:cNvSpPr txBox="1">
            <a:spLocks noChangeArrowheads="1"/>
          </p:cNvSpPr>
          <p:nvPr/>
        </p:nvSpPr>
        <p:spPr bwMode="auto">
          <a:xfrm>
            <a:off x="2895600" y="685800"/>
            <a:ext cx="3690938" cy="461963"/>
          </a:xfrm>
          <a:prstGeom prst="rect">
            <a:avLst/>
          </a:prstGeom>
          <a:noFill/>
          <a:ln w="9525">
            <a:noFill/>
            <a:miter lim="800000"/>
            <a:headEnd/>
            <a:tailEnd/>
          </a:ln>
        </p:spPr>
        <p:txBody>
          <a:bodyPr wrap="none">
            <a:prstTxWarp prst="textNoShape">
              <a:avLst/>
            </a:prstTxWarp>
            <a:spAutoFit/>
          </a:bodyPr>
          <a:lstStyle/>
          <a:p>
            <a:pPr eaLnBrk="1" hangingPunct="1"/>
            <a:r>
              <a:rPr lang="en-US" sz="2400" b="1">
                <a:solidFill>
                  <a:srgbClr val="000000"/>
                </a:solidFill>
                <a:cs typeface="Arial" pitchFamily="4" charset="0"/>
              </a:rPr>
              <a:t>Rates of Major Bleeding</a:t>
            </a:r>
            <a:endParaRPr lang="en-CA" sz="2400" b="1">
              <a:solidFill>
                <a:srgbClr val="000000"/>
              </a:solidFill>
              <a:cs typeface="Arial" pitchFamily="4" charset="0"/>
            </a:endParaRPr>
          </a:p>
        </p:txBody>
      </p:sp>
      <p:sp>
        <p:nvSpPr>
          <p:cNvPr id="56330" name="TextBox 9"/>
          <p:cNvSpPr txBox="1">
            <a:spLocks noChangeArrowheads="1"/>
          </p:cNvSpPr>
          <p:nvPr/>
        </p:nvSpPr>
        <p:spPr bwMode="auto">
          <a:xfrm>
            <a:off x="2938463" y="3259138"/>
            <a:ext cx="3935412" cy="338137"/>
          </a:xfrm>
          <a:prstGeom prst="rect">
            <a:avLst/>
          </a:prstGeom>
          <a:noFill/>
          <a:ln w="9525">
            <a:noFill/>
            <a:miter lim="800000"/>
            <a:headEnd/>
            <a:tailEnd/>
          </a:ln>
        </p:spPr>
        <p:txBody>
          <a:bodyPr wrap="none">
            <a:prstTxWarp prst="textNoShape">
              <a:avLst/>
            </a:prstTxWarp>
            <a:spAutoFit/>
          </a:bodyPr>
          <a:lstStyle/>
          <a:p>
            <a:pPr eaLnBrk="1" hangingPunct="1"/>
            <a:r>
              <a:rPr lang="en-US" sz="1600" b="1">
                <a:solidFill>
                  <a:srgbClr val="000000"/>
                </a:solidFill>
                <a:cs typeface="Arial" pitchFamily="4" charset="0"/>
              </a:rPr>
              <a:t>Rates of Death, MI, rePTCA, ST, Stroke</a:t>
            </a:r>
            <a:endParaRPr lang="en-CA" sz="1600" b="1">
              <a:solidFill>
                <a:srgbClr val="000000"/>
              </a:solidFill>
              <a:cs typeface="Arial" pitchFamily="4" charset="0"/>
            </a:endParaRPr>
          </a:p>
        </p:txBody>
      </p:sp>
      <p:sp>
        <p:nvSpPr>
          <p:cNvPr id="11" name="Rectangle 10"/>
          <p:cNvSpPr/>
          <p:nvPr/>
        </p:nvSpPr>
        <p:spPr>
          <a:xfrm>
            <a:off x="642938" y="1371600"/>
            <a:ext cx="3765550" cy="1752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eaLnBrk="1" hangingPunct="1"/>
            <a:r>
              <a:rPr lang="en-US" sz="2400">
                <a:solidFill>
                  <a:srgbClr val="FFFFFF"/>
                </a:solidFill>
                <a:ea typeface="MS PGothic" pitchFamily="34" charset="-128"/>
                <a:cs typeface="MS PGothic" pitchFamily="34" charset="-128"/>
              </a:rPr>
              <a:t>DAPT</a:t>
            </a:r>
            <a:endParaRPr lang="en-CA" sz="2400">
              <a:solidFill>
                <a:srgbClr val="FFFFFF"/>
              </a:solidFill>
              <a:ea typeface="MS PGothic" pitchFamily="34" charset="-128"/>
              <a:cs typeface="MS PGothic" pitchFamily="34" charset="-128"/>
            </a:endParaRPr>
          </a:p>
        </p:txBody>
      </p:sp>
      <p:sp>
        <p:nvSpPr>
          <p:cNvPr id="12" name="Rectangle 11"/>
          <p:cNvSpPr/>
          <p:nvPr/>
        </p:nvSpPr>
        <p:spPr>
          <a:xfrm>
            <a:off x="579438" y="3733800"/>
            <a:ext cx="3763962" cy="1752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eaLnBrk="1" hangingPunct="1"/>
            <a:r>
              <a:rPr lang="en-US" sz="2400">
                <a:solidFill>
                  <a:srgbClr val="FFFFFF"/>
                </a:solidFill>
                <a:ea typeface="MS PGothic" pitchFamily="34" charset="-128"/>
                <a:cs typeface="MS PGothic" pitchFamily="34" charset="-128"/>
              </a:rPr>
              <a:t>DAPT</a:t>
            </a:r>
            <a:endParaRPr lang="en-CA" sz="2400">
              <a:solidFill>
                <a:srgbClr val="FFFFFF"/>
              </a:solidFill>
              <a:ea typeface="MS PGothic" pitchFamily="34" charset="-128"/>
              <a:cs typeface="MS PGothic" pitchFamily="34" charset="-128"/>
            </a:endParaRPr>
          </a:p>
        </p:txBody>
      </p:sp>
      <p:sp>
        <p:nvSpPr>
          <p:cNvPr id="56333" name="TextBox 12"/>
          <p:cNvSpPr txBox="1">
            <a:spLocks noChangeArrowheads="1"/>
          </p:cNvSpPr>
          <p:nvPr/>
        </p:nvSpPr>
        <p:spPr bwMode="auto">
          <a:xfrm>
            <a:off x="2581275" y="1524000"/>
            <a:ext cx="1787525" cy="1477963"/>
          </a:xfrm>
          <a:prstGeom prst="rect">
            <a:avLst/>
          </a:prstGeom>
          <a:noFill/>
          <a:ln w="9525">
            <a:noFill/>
            <a:miter lim="800000"/>
            <a:headEnd/>
            <a:tailEnd/>
          </a:ln>
        </p:spPr>
        <p:txBody>
          <a:bodyPr wrap="none">
            <a:prstTxWarp prst="textNoShape">
              <a:avLst/>
            </a:prstTxWarp>
            <a:spAutoFit/>
          </a:bodyPr>
          <a:lstStyle/>
          <a:p>
            <a:pPr eaLnBrk="1" hangingPunct="1"/>
            <a:r>
              <a:rPr lang="en-US" b="1">
                <a:solidFill>
                  <a:srgbClr val="000000"/>
                </a:solidFill>
                <a:cs typeface="Arial" pitchFamily="4" charset="0"/>
              </a:rPr>
              <a:t>DAPT</a:t>
            </a:r>
          </a:p>
          <a:p>
            <a:pPr eaLnBrk="1" hangingPunct="1"/>
            <a:endParaRPr lang="en-US" b="1">
              <a:solidFill>
                <a:srgbClr val="000000"/>
              </a:solidFill>
              <a:cs typeface="Arial" pitchFamily="4" charset="0"/>
            </a:endParaRPr>
          </a:p>
          <a:p>
            <a:pPr eaLnBrk="1" hangingPunct="1"/>
            <a:endParaRPr lang="en-US" b="1">
              <a:solidFill>
                <a:srgbClr val="000000"/>
              </a:solidFill>
              <a:cs typeface="Arial" pitchFamily="4" charset="0"/>
            </a:endParaRPr>
          </a:p>
          <a:p>
            <a:pPr eaLnBrk="1" hangingPunct="1"/>
            <a:endParaRPr lang="en-US" b="1">
              <a:solidFill>
                <a:srgbClr val="000000"/>
              </a:solidFill>
              <a:cs typeface="Arial" pitchFamily="4" charset="0"/>
            </a:endParaRPr>
          </a:p>
          <a:p>
            <a:pPr eaLnBrk="1" hangingPunct="1"/>
            <a:r>
              <a:rPr lang="en-US" b="1">
                <a:solidFill>
                  <a:srgbClr val="000000"/>
                </a:solidFill>
                <a:cs typeface="Arial" pitchFamily="4" charset="0"/>
              </a:rPr>
              <a:t>Triple Therapy</a:t>
            </a:r>
            <a:endParaRPr lang="en-CA" b="1">
              <a:solidFill>
                <a:srgbClr val="000000"/>
              </a:solidFill>
              <a:cs typeface="Arial" pitchFamily="4" charset="0"/>
            </a:endParaRPr>
          </a:p>
        </p:txBody>
      </p:sp>
      <p:sp>
        <p:nvSpPr>
          <p:cNvPr id="56334" name="TextBox 13"/>
          <p:cNvSpPr txBox="1">
            <a:spLocks noChangeArrowheads="1"/>
          </p:cNvSpPr>
          <p:nvPr/>
        </p:nvSpPr>
        <p:spPr bwMode="auto">
          <a:xfrm>
            <a:off x="2671763" y="3779838"/>
            <a:ext cx="1787525" cy="1477962"/>
          </a:xfrm>
          <a:prstGeom prst="rect">
            <a:avLst/>
          </a:prstGeom>
          <a:noFill/>
          <a:ln w="9525">
            <a:noFill/>
            <a:miter lim="800000"/>
            <a:headEnd/>
            <a:tailEnd/>
          </a:ln>
        </p:spPr>
        <p:txBody>
          <a:bodyPr wrap="none">
            <a:prstTxWarp prst="textNoShape">
              <a:avLst/>
            </a:prstTxWarp>
            <a:spAutoFit/>
          </a:bodyPr>
          <a:lstStyle/>
          <a:p>
            <a:pPr eaLnBrk="1" hangingPunct="1"/>
            <a:r>
              <a:rPr lang="en-US" b="1">
                <a:solidFill>
                  <a:srgbClr val="000000"/>
                </a:solidFill>
                <a:cs typeface="Arial" pitchFamily="4" charset="0"/>
              </a:rPr>
              <a:t>DAPT</a:t>
            </a:r>
          </a:p>
          <a:p>
            <a:pPr eaLnBrk="1" hangingPunct="1"/>
            <a:endParaRPr lang="en-US" b="1">
              <a:solidFill>
                <a:srgbClr val="000000"/>
              </a:solidFill>
              <a:cs typeface="Arial" pitchFamily="4" charset="0"/>
            </a:endParaRPr>
          </a:p>
          <a:p>
            <a:pPr eaLnBrk="1" hangingPunct="1"/>
            <a:endParaRPr lang="en-US" b="1">
              <a:solidFill>
                <a:srgbClr val="000000"/>
              </a:solidFill>
              <a:cs typeface="Arial" pitchFamily="4" charset="0"/>
            </a:endParaRPr>
          </a:p>
          <a:p>
            <a:pPr eaLnBrk="1" hangingPunct="1"/>
            <a:endParaRPr lang="en-US" b="1">
              <a:solidFill>
                <a:srgbClr val="000000"/>
              </a:solidFill>
              <a:cs typeface="Arial" pitchFamily="4" charset="0"/>
            </a:endParaRPr>
          </a:p>
          <a:p>
            <a:pPr eaLnBrk="1" hangingPunct="1"/>
            <a:r>
              <a:rPr lang="en-US" b="1">
                <a:solidFill>
                  <a:srgbClr val="000000"/>
                </a:solidFill>
                <a:cs typeface="Arial" pitchFamily="4" charset="0"/>
              </a:rPr>
              <a:t>Triple Therapy</a:t>
            </a:r>
            <a:endParaRPr lang="en-CA" b="1">
              <a:solidFill>
                <a:srgbClr val="000000"/>
              </a:solidFill>
              <a:cs typeface="Arial" pitchFamily="4"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p:cNvPicPr>
            <a:picLocks noChangeAspect="1" noChangeArrowheads="1"/>
          </p:cNvPicPr>
          <p:nvPr/>
        </p:nvPicPr>
        <p:blipFill>
          <a:blip r:embed="rId2"/>
          <a:srcRect/>
          <a:stretch>
            <a:fillRect/>
          </a:stretch>
        </p:blipFill>
        <p:spPr bwMode="auto">
          <a:xfrm>
            <a:off x="579438" y="692150"/>
            <a:ext cx="7991475" cy="1600200"/>
          </a:xfrm>
          <a:prstGeom prst="rect">
            <a:avLst/>
          </a:prstGeom>
          <a:noFill/>
          <a:ln w="9525">
            <a:noFill/>
            <a:miter lim="800000"/>
            <a:headEnd/>
            <a:tailEnd/>
          </a:ln>
        </p:spPr>
      </p:pic>
      <p:pic>
        <p:nvPicPr>
          <p:cNvPr id="57347" name="Picture 3"/>
          <p:cNvPicPr>
            <a:picLocks noChangeAspect="1" noChangeArrowheads="1"/>
          </p:cNvPicPr>
          <p:nvPr/>
        </p:nvPicPr>
        <p:blipFill>
          <a:blip r:embed="rId3"/>
          <a:srcRect/>
          <a:stretch>
            <a:fillRect/>
          </a:stretch>
        </p:blipFill>
        <p:spPr bwMode="auto">
          <a:xfrm>
            <a:off x="323850" y="2276475"/>
            <a:ext cx="8305800" cy="1905000"/>
          </a:xfrm>
          <a:prstGeom prst="rect">
            <a:avLst/>
          </a:prstGeom>
          <a:noFill/>
          <a:ln w="9525">
            <a:noFill/>
            <a:miter lim="800000"/>
            <a:headEnd/>
            <a:tailEnd/>
          </a:ln>
        </p:spPr>
      </p:pic>
      <p:pic>
        <p:nvPicPr>
          <p:cNvPr id="57348" name="Picture 4"/>
          <p:cNvPicPr>
            <a:picLocks noChangeAspect="1" noChangeArrowheads="1"/>
          </p:cNvPicPr>
          <p:nvPr/>
        </p:nvPicPr>
        <p:blipFill>
          <a:blip r:embed="rId4"/>
          <a:srcRect/>
          <a:stretch>
            <a:fillRect/>
          </a:stretch>
        </p:blipFill>
        <p:spPr bwMode="auto">
          <a:xfrm>
            <a:off x="0" y="4251325"/>
            <a:ext cx="9099550" cy="758825"/>
          </a:xfrm>
          <a:prstGeom prst="rect">
            <a:avLst/>
          </a:prstGeom>
          <a:noFill/>
          <a:ln w="9525">
            <a:noFill/>
            <a:miter lim="800000"/>
            <a:headEnd/>
            <a:tailEnd/>
          </a:ln>
        </p:spPr>
      </p:pic>
      <p:sp>
        <p:nvSpPr>
          <p:cNvPr id="57349" name="TextBox 1"/>
          <p:cNvSpPr txBox="1">
            <a:spLocks noChangeArrowheads="1"/>
          </p:cNvSpPr>
          <p:nvPr/>
        </p:nvSpPr>
        <p:spPr bwMode="auto">
          <a:xfrm>
            <a:off x="250825" y="838200"/>
            <a:ext cx="1512888" cy="2032000"/>
          </a:xfrm>
          <a:prstGeom prst="rect">
            <a:avLst/>
          </a:prstGeom>
          <a:solidFill>
            <a:schemeClr val="bg1"/>
          </a:solidFill>
          <a:ln w="9525">
            <a:noFill/>
            <a:miter lim="800000"/>
            <a:headEnd/>
            <a:tailEnd/>
          </a:ln>
        </p:spPr>
        <p:txBody>
          <a:bodyPr>
            <a:prstTxWarp prst="textNoShape">
              <a:avLst/>
            </a:prstTxWarp>
            <a:spAutoFit/>
          </a:bodyPr>
          <a:lstStyle/>
          <a:p>
            <a:pPr eaLnBrk="1" hangingPunct="1"/>
            <a:r>
              <a:rPr lang="en-US" sz="1400" b="1">
                <a:cs typeface="Arial" pitchFamily="4" charset="0"/>
              </a:rPr>
              <a:t>Major       Warf</a:t>
            </a:r>
          </a:p>
          <a:p>
            <a:pPr eaLnBrk="1" hangingPunct="1"/>
            <a:r>
              <a:rPr lang="en-US" sz="1400" b="1">
                <a:cs typeface="Arial" pitchFamily="4" charset="0"/>
              </a:rPr>
              <a:t>Bleed </a:t>
            </a:r>
          </a:p>
          <a:p>
            <a:pPr eaLnBrk="1" hangingPunct="1"/>
            <a:r>
              <a:rPr lang="en-US" sz="1400" b="1">
                <a:cs typeface="Arial" pitchFamily="4" charset="0"/>
              </a:rPr>
              <a:t>                 D 150</a:t>
            </a:r>
          </a:p>
          <a:p>
            <a:pPr eaLnBrk="1" hangingPunct="1"/>
            <a:endParaRPr lang="en-US" sz="1400" b="1">
              <a:cs typeface="Arial" pitchFamily="4" charset="0"/>
            </a:endParaRPr>
          </a:p>
          <a:p>
            <a:pPr eaLnBrk="1" hangingPunct="1"/>
            <a:r>
              <a:rPr lang="en-US" sz="1400" b="1">
                <a:cs typeface="Arial" pitchFamily="4" charset="0"/>
              </a:rPr>
              <a:t>                 D 110</a:t>
            </a:r>
          </a:p>
          <a:p>
            <a:pPr eaLnBrk="1" hangingPunct="1"/>
            <a:endParaRPr lang="en-US" sz="1400" b="1">
              <a:cs typeface="Arial" pitchFamily="4" charset="0"/>
            </a:endParaRPr>
          </a:p>
          <a:p>
            <a:pPr eaLnBrk="1" hangingPunct="1"/>
            <a:endParaRPr lang="en-US" sz="1400" b="1">
              <a:cs typeface="Arial" pitchFamily="4" charset="0"/>
            </a:endParaRPr>
          </a:p>
          <a:p>
            <a:pPr eaLnBrk="1" hangingPunct="1"/>
            <a:endParaRPr lang="en-US" sz="1400" b="1">
              <a:cs typeface="Arial" pitchFamily="4" charset="0"/>
            </a:endParaRPr>
          </a:p>
          <a:p>
            <a:pPr eaLnBrk="1" hangingPunct="1"/>
            <a:r>
              <a:rPr lang="en-US" sz="1400" b="1">
                <a:cs typeface="Arial" pitchFamily="4" charset="0"/>
              </a:rPr>
              <a:t>I.C. Bleed</a:t>
            </a:r>
            <a:endParaRPr lang="en-CA" sz="1400" b="1">
              <a:cs typeface="Arial" pitchFamily="4" charset="0"/>
            </a:endParaRPr>
          </a:p>
        </p:txBody>
      </p:sp>
      <p:sp>
        <p:nvSpPr>
          <p:cNvPr id="57350" name="TextBox 5"/>
          <p:cNvSpPr txBox="1">
            <a:spLocks noChangeArrowheads="1"/>
          </p:cNvSpPr>
          <p:nvPr/>
        </p:nvSpPr>
        <p:spPr bwMode="auto">
          <a:xfrm>
            <a:off x="228600" y="5221288"/>
            <a:ext cx="8321675" cy="1016000"/>
          </a:xfrm>
          <a:prstGeom prst="rect">
            <a:avLst/>
          </a:prstGeom>
          <a:solidFill>
            <a:srgbClr val="FFFFFF"/>
          </a:solidFill>
          <a:ln w="9525">
            <a:noFill/>
            <a:miter lim="800000"/>
            <a:headEnd/>
            <a:tailEnd/>
          </a:ln>
        </p:spPr>
        <p:txBody>
          <a:bodyPr>
            <a:prstTxWarp prst="textNoShape">
              <a:avLst/>
            </a:prstTxWarp>
            <a:spAutoFit/>
          </a:bodyPr>
          <a:lstStyle/>
          <a:p>
            <a:pPr algn="ctr" eaLnBrk="1" hangingPunct="1"/>
            <a:r>
              <a:rPr lang="en-US" sz="2000" b="1">
                <a:solidFill>
                  <a:srgbClr val="000000"/>
                </a:solidFill>
                <a:cs typeface="Arial" pitchFamily="4" charset="0"/>
              </a:rPr>
              <a:t>RE-LY Study</a:t>
            </a:r>
          </a:p>
          <a:p>
            <a:pPr algn="ctr" eaLnBrk="1" hangingPunct="1"/>
            <a:r>
              <a:rPr lang="en-US" sz="2000" b="1">
                <a:solidFill>
                  <a:srgbClr val="000000"/>
                </a:solidFill>
                <a:cs typeface="Arial" pitchFamily="4" charset="0"/>
              </a:rPr>
              <a:t>Major and IC Bleeding with single or dual antiplatelet therapy</a:t>
            </a:r>
          </a:p>
          <a:p>
            <a:pPr algn="ctr" eaLnBrk="1" hangingPunct="1"/>
            <a:r>
              <a:rPr lang="en-US" sz="2000" b="1">
                <a:solidFill>
                  <a:srgbClr val="000000"/>
                </a:solidFill>
                <a:cs typeface="Arial" pitchFamily="4" charset="0"/>
              </a:rPr>
              <a:t>added to Warfarin or Dabigatran</a:t>
            </a:r>
          </a:p>
        </p:txBody>
      </p:sp>
      <p:sp>
        <p:nvSpPr>
          <p:cNvPr id="57351" name="TextBox 2"/>
          <p:cNvSpPr txBox="1">
            <a:spLocks noChangeArrowheads="1"/>
          </p:cNvSpPr>
          <p:nvPr/>
        </p:nvSpPr>
        <p:spPr bwMode="auto">
          <a:xfrm>
            <a:off x="7334250" y="6224588"/>
            <a:ext cx="2590800" cy="800100"/>
          </a:xfrm>
          <a:prstGeom prst="rect">
            <a:avLst/>
          </a:prstGeom>
          <a:noFill/>
          <a:ln w="9525">
            <a:noFill/>
            <a:miter lim="800000"/>
            <a:headEnd/>
            <a:tailEnd/>
          </a:ln>
        </p:spPr>
        <p:txBody>
          <a:bodyPr>
            <a:prstTxWarp prst="textNoShape">
              <a:avLst/>
            </a:prstTxWarp>
            <a:spAutoFit/>
          </a:bodyPr>
          <a:lstStyle/>
          <a:p>
            <a:pPr eaLnBrk="1" hangingPunct="1"/>
            <a:r>
              <a:rPr lang="en-US" sz="1400">
                <a:solidFill>
                  <a:srgbClr val="000000"/>
                </a:solidFill>
                <a:cs typeface="Arial" pitchFamily="4" charset="0"/>
              </a:rPr>
              <a:t>Dans AL. Circulation 2013;127:634</a:t>
            </a:r>
            <a:endParaRPr lang="en-CA" sz="1400">
              <a:solidFill>
                <a:srgbClr val="000000"/>
              </a:solidFill>
              <a:cs typeface="Arial" pitchFamily="4" charset="0"/>
            </a:endParaRPr>
          </a:p>
          <a:p>
            <a:pPr eaLnBrk="1" hangingPunct="1"/>
            <a:endParaRPr lang="en-CA">
              <a:cs typeface="Arial" pitchFamily="4" charset="0"/>
            </a:endParaRPr>
          </a:p>
        </p:txBody>
      </p:sp>
      <p:sp>
        <p:nvSpPr>
          <p:cNvPr id="57352" name="TextBox 1"/>
          <p:cNvSpPr txBox="1">
            <a:spLocks noChangeArrowheads="1"/>
          </p:cNvSpPr>
          <p:nvPr/>
        </p:nvSpPr>
        <p:spPr bwMode="auto">
          <a:xfrm>
            <a:off x="3733800" y="1143000"/>
            <a:ext cx="457200" cy="1200150"/>
          </a:xfrm>
          <a:prstGeom prst="rect">
            <a:avLst/>
          </a:prstGeom>
          <a:noFill/>
          <a:ln w="9525">
            <a:noFill/>
            <a:miter lim="800000"/>
            <a:headEnd/>
            <a:tailEnd/>
          </a:ln>
        </p:spPr>
        <p:txBody>
          <a:bodyPr>
            <a:prstTxWarp prst="textNoShape">
              <a:avLst/>
            </a:prstTxWarp>
            <a:spAutoFit/>
          </a:bodyPr>
          <a:lstStyle/>
          <a:p>
            <a:pPr eaLnBrk="1" hangingPunct="1"/>
            <a:r>
              <a:rPr lang="en-US" sz="1200" b="1">
                <a:cs typeface="Arial" pitchFamily="4" charset="0"/>
              </a:rPr>
              <a:t>TT</a:t>
            </a:r>
          </a:p>
          <a:p>
            <a:pPr eaLnBrk="1" hangingPunct="1"/>
            <a:endParaRPr lang="en-US" sz="1200" b="1">
              <a:cs typeface="Arial" pitchFamily="4" charset="0"/>
            </a:endParaRPr>
          </a:p>
          <a:p>
            <a:pPr eaLnBrk="1" hangingPunct="1"/>
            <a:r>
              <a:rPr lang="en-US" sz="1200" b="1">
                <a:cs typeface="Arial" pitchFamily="4" charset="0"/>
              </a:rPr>
              <a:t>TT</a:t>
            </a:r>
          </a:p>
          <a:p>
            <a:pPr eaLnBrk="1" hangingPunct="1"/>
            <a:endParaRPr lang="en-US" sz="1200" b="1">
              <a:cs typeface="Arial" pitchFamily="4" charset="0"/>
            </a:endParaRPr>
          </a:p>
          <a:p>
            <a:pPr eaLnBrk="1" hangingPunct="1"/>
            <a:endParaRPr lang="en-US" sz="1200" b="1">
              <a:cs typeface="Arial" pitchFamily="4" charset="0"/>
            </a:endParaRPr>
          </a:p>
          <a:p>
            <a:pPr eaLnBrk="1" hangingPunct="1"/>
            <a:r>
              <a:rPr lang="en-US" sz="1200" b="1">
                <a:cs typeface="Arial" pitchFamily="4" charset="0"/>
              </a:rPr>
              <a:t>TT</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p:cNvPicPr>
            <a:picLocks noChangeAspect="1" noChangeArrowheads="1"/>
          </p:cNvPicPr>
          <p:nvPr/>
        </p:nvPicPr>
        <p:blipFill>
          <a:blip r:embed="rId2"/>
          <a:srcRect/>
          <a:stretch>
            <a:fillRect/>
          </a:stretch>
        </p:blipFill>
        <p:spPr bwMode="auto">
          <a:xfrm>
            <a:off x="709613" y="903288"/>
            <a:ext cx="7724775" cy="4762500"/>
          </a:xfrm>
          <a:prstGeom prst="rect">
            <a:avLst/>
          </a:prstGeom>
          <a:noFill/>
          <a:ln w="9525">
            <a:noFill/>
            <a:miter lim="800000"/>
            <a:headEnd/>
            <a:tailEnd/>
          </a:ln>
        </p:spPr>
      </p:pic>
      <p:cxnSp>
        <p:nvCxnSpPr>
          <p:cNvPr id="3" name="Straight Connector 2"/>
          <p:cNvCxnSpPr/>
          <p:nvPr/>
        </p:nvCxnSpPr>
        <p:spPr>
          <a:xfrm flipV="1">
            <a:off x="814388" y="2971800"/>
            <a:ext cx="7273925" cy="7302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8372" name="TextBox 4"/>
          <p:cNvSpPr txBox="1">
            <a:spLocks noChangeArrowheads="1"/>
          </p:cNvSpPr>
          <p:nvPr/>
        </p:nvSpPr>
        <p:spPr bwMode="auto">
          <a:xfrm>
            <a:off x="1611313" y="5638800"/>
            <a:ext cx="5921375" cy="738188"/>
          </a:xfrm>
          <a:prstGeom prst="rect">
            <a:avLst/>
          </a:prstGeom>
          <a:noFill/>
          <a:ln w="9525">
            <a:noFill/>
            <a:miter lim="800000"/>
            <a:headEnd/>
            <a:tailEnd/>
          </a:ln>
        </p:spPr>
        <p:txBody>
          <a:bodyPr wrap="none">
            <a:prstTxWarp prst="textNoShape">
              <a:avLst/>
            </a:prstTxWarp>
            <a:spAutoFit/>
          </a:bodyPr>
          <a:lstStyle/>
          <a:p>
            <a:pPr algn="ctr" eaLnBrk="1" hangingPunct="1"/>
            <a:r>
              <a:rPr lang="en-US" sz="2400" b="1">
                <a:solidFill>
                  <a:srgbClr val="000000"/>
                </a:solidFill>
                <a:cs typeface="Arial" pitchFamily="4" charset="0"/>
              </a:rPr>
              <a:t>Clopidogrel + OAC vs TT Meta-analysis </a:t>
            </a:r>
          </a:p>
          <a:p>
            <a:pPr algn="ctr" eaLnBrk="1" hangingPunct="1"/>
            <a:r>
              <a:rPr lang="en-US" b="1">
                <a:solidFill>
                  <a:srgbClr val="000000"/>
                </a:solidFill>
                <a:cs typeface="Arial" pitchFamily="4" charset="0"/>
              </a:rPr>
              <a:t>(1  RCT (WOEST) + 5 Observational)</a:t>
            </a:r>
          </a:p>
        </p:txBody>
      </p:sp>
      <p:sp>
        <p:nvSpPr>
          <p:cNvPr id="58373" name="TextBox 5"/>
          <p:cNvSpPr txBox="1">
            <a:spLocks noChangeArrowheads="1"/>
          </p:cNvSpPr>
          <p:nvPr/>
        </p:nvSpPr>
        <p:spPr bwMode="auto">
          <a:xfrm>
            <a:off x="6831013" y="6354763"/>
            <a:ext cx="2284412" cy="460375"/>
          </a:xfrm>
          <a:prstGeom prst="rect">
            <a:avLst/>
          </a:prstGeom>
          <a:noFill/>
          <a:ln w="9525">
            <a:noFill/>
            <a:miter lim="800000"/>
            <a:headEnd/>
            <a:tailEnd/>
          </a:ln>
        </p:spPr>
        <p:txBody>
          <a:bodyPr>
            <a:prstTxWarp prst="textNoShape">
              <a:avLst/>
            </a:prstTxWarp>
            <a:spAutoFit/>
          </a:bodyPr>
          <a:lstStyle/>
          <a:p>
            <a:pPr eaLnBrk="1" hangingPunct="1"/>
            <a:r>
              <a:rPr lang="en-US" sz="1200" b="1">
                <a:solidFill>
                  <a:srgbClr val="000000"/>
                </a:solidFill>
                <a:cs typeface="Arial" pitchFamily="4" charset="0"/>
              </a:rPr>
              <a:t>D’Ascenzo F. Am J Cardiol 2015;115:1185</a:t>
            </a:r>
            <a:endParaRPr lang="en-CA" sz="1200" b="1">
              <a:solidFill>
                <a:srgbClr val="000000"/>
              </a:solidFill>
              <a:cs typeface="Arial" pitchFamily="4" charset="0"/>
            </a:endParaRPr>
          </a:p>
        </p:txBody>
      </p:sp>
      <p:sp>
        <p:nvSpPr>
          <p:cNvPr id="58374" name="TextBox 3"/>
          <p:cNvSpPr txBox="1">
            <a:spLocks noChangeArrowheads="1"/>
          </p:cNvSpPr>
          <p:nvPr/>
        </p:nvSpPr>
        <p:spPr bwMode="auto">
          <a:xfrm>
            <a:off x="7016750" y="1947863"/>
            <a:ext cx="2035175" cy="369887"/>
          </a:xfrm>
          <a:prstGeom prst="rect">
            <a:avLst/>
          </a:prstGeom>
          <a:noFill/>
          <a:ln w="9525">
            <a:noFill/>
            <a:miter lim="800000"/>
            <a:headEnd/>
            <a:tailEnd/>
          </a:ln>
        </p:spPr>
        <p:txBody>
          <a:bodyPr wrap="none">
            <a:prstTxWarp prst="textNoShape">
              <a:avLst/>
            </a:prstTxWarp>
            <a:spAutoFit/>
          </a:bodyPr>
          <a:lstStyle/>
          <a:p>
            <a:pPr eaLnBrk="1" hangingPunct="1"/>
            <a:r>
              <a:rPr lang="en-US" b="1">
                <a:solidFill>
                  <a:srgbClr val="000000"/>
                </a:solidFill>
                <a:cs typeface="Arial" pitchFamily="4" charset="0"/>
              </a:rPr>
              <a:t>OR 0.77, P = 0.04</a:t>
            </a:r>
            <a:endParaRPr lang="en-CA" b="1">
              <a:solidFill>
                <a:srgbClr val="000000"/>
              </a:solidFill>
              <a:cs typeface="Arial" pitchFamily="4" charset="0"/>
            </a:endParaRPr>
          </a:p>
        </p:txBody>
      </p:sp>
      <p:sp>
        <p:nvSpPr>
          <p:cNvPr id="58375" name="TextBox 7"/>
          <p:cNvSpPr txBox="1">
            <a:spLocks noChangeArrowheads="1"/>
          </p:cNvSpPr>
          <p:nvPr/>
        </p:nvSpPr>
        <p:spPr bwMode="auto">
          <a:xfrm>
            <a:off x="7169150" y="4149725"/>
            <a:ext cx="2035175" cy="369888"/>
          </a:xfrm>
          <a:prstGeom prst="rect">
            <a:avLst/>
          </a:prstGeom>
          <a:noFill/>
          <a:ln w="9525">
            <a:noFill/>
            <a:miter lim="800000"/>
            <a:headEnd/>
            <a:tailEnd/>
          </a:ln>
        </p:spPr>
        <p:txBody>
          <a:bodyPr wrap="none">
            <a:prstTxWarp prst="textNoShape">
              <a:avLst/>
            </a:prstTxWarp>
            <a:spAutoFit/>
          </a:bodyPr>
          <a:lstStyle/>
          <a:p>
            <a:pPr eaLnBrk="1" hangingPunct="1"/>
            <a:r>
              <a:rPr lang="en-US" b="1">
                <a:solidFill>
                  <a:srgbClr val="000000"/>
                </a:solidFill>
                <a:cs typeface="Arial" pitchFamily="4" charset="0"/>
              </a:rPr>
              <a:t>OR 0.90, P = 0.43</a:t>
            </a:r>
            <a:endParaRPr lang="en-CA" b="1">
              <a:solidFill>
                <a:srgbClr val="000000"/>
              </a:solidFill>
              <a:cs typeface="Arial" pitchFamily="4" charset="0"/>
            </a:endParaRPr>
          </a:p>
        </p:txBody>
      </p:sp>
      <p:sp>
        <p:nvSpPr>
          <p:cNvPr id="58376" name="TextBox 8"/>
          <p:cNvSpPr txBox="1">
            <a:spLocks noChangeArrowheads="1"/>
          </p:cNvSpPr>
          <p:nvPr/>
        </p:nvSpPr>
        <p:spPr bwMode="auto">
          <a:xfrm>
            <a:off x="8186738" y="5137150"/>
            <a:ext cx="725487" cy="400050"/>
          </a:xfrm>
          <a:prstGeom prst="rect">
            <a:avLst/>
          </a:prstGeom>
          <a:noFill/>
          <a:ln w="9525">
            <a:noFill/>
            <a:miter lim="800000"/>
            <a:headEnd/>
            <a:tailEnd/>
          </a:ln>
        </p:spPr>
        <p:txBody>
          <a:bodyPr wrap="none">
            <a:prstTxWarp prst="textNoShape">
              <a:avLst/>
            </a:prstTxWarp>
            <a:spAutoFit/>
          </a:bodyPr>
          <a:lstStyle/>
          <a:p>
            <a:pPr algn="ctr" eaLnBrk="1" hangingPunct="1"/>
            <a:r>
              <a:rPr lang="en-US" sz="1000" b="1">
                <a:solidFill>
                  <a:srgbClr val="000000"/>
                </a:solidFill>
                <a:cs typeface="Arial" pitchFamily="4" charset="0"/>
              </a:rPr>
              <a:t>%/yr</a:t>
            </a:r>
          </a:p>
          <a:p>
            <a:pPr algn="ctr" eaLnBrk="1" hangingPunct="1"/>
            <a:r>
              <a:rPr lang="en-US" sz="1000" b="1">
                <a:solidFill>
                  <a:srgbClr val="000000"/>
                </a:solidFill>
                <a:cs typeface="Arial" pitchFamily="4" charset="0"/>
              </a:rPr>
              <a:t>Semi-log</a:t>
            </a:r>
            <a:endParaRPr lang="en-CA" sz="1000" b="1">
              <a:solidFill>
                <a:srgbClr val="000000"/>
              </a:solidFill>
              <a:cs typeface="Arial" pitchFamily="4" charset="0"/>
            </a:endParaRPr>
          </a:p>
        </p:txBody>
      </p:sp>
      <p:sp>
        <p:nvSpPr>
          <p:cNvPr id="58377" name="TextBox 10"/>
          <p:cNvSpPr txBox="1">
            <a:spLocks noChangeArrowheads="1"/>
          </p:cNvSpPr>
          <p:nvPr/>
        </p:nvSpPr>
        <p:spPr bwMode="auto">
          <a:xfrm>
            <a:off x="4484688" y="1219200"/>
            <a:ext cx="1155700" cy="1446213"/>
          </a:xfrm>
          <a:prstGeom prst="rect">
            <a:avLst/>
          </a:prstGeom>
          <a:noFill/>
          <a:ln w="9525">
            <a:noFill/>
            <a:miter lim="800000"/>
            <a:headEnd/>
            <a:tailEnd/>
          </a:ln>
        </p:spPr>
        <p:txBody>
          <a:bodyPr wrap="none">
            <a:prstTxWarp prst="textNoShape">
              <a:avLst/>
            </a:prstTxWarp>
            <a:spAutoFit/>
          </a:bodyPr>
          <a:lstStyle/>
          <a:p>
            <a:pPr eaLnBrk="1" hangingPunct="1"/>
            <a:r>
              <a:rPr lang="en-US" sz="1100" b="1">
                <a:solidFill>
                  <a:srgbClr val="000000"/>
                </a:solidFill>
                <a:cs typeface="Arial" pitchFamily="4" charset="0"/>
              </a:rPr>
              <a:t>Clopidogrel </a:t>
            </a:r>
          </a:p>
          <a:p>
            <a:pPr eaLnBrk="1" hangingPunct="1"/>
            <a:r>
              <a:rPr lang="en-US" sz="1100" b="1">
                <a:solidFill>
                  <a:srgbClr val="000000"/>
                </a:solidFill>
                <a:cs typeface="Arial" pitchFamily="4" charset="0"/>
              </a:rPr>
              <a:t>+ OAC</a:t>
            </a:r>
          </a:p>
          <a:p>
            <a:pPr eaLnBrk="1" hangingPunct="1"/>
            <a:endParaRPr lang="en-US" sz="1100" b="1">
              <a:solidFill>
                <a:srgbClr val="000000"/>
              </a:solidFill>
              <a:cs typeface="Arial" pitchFamily="4" charset="0"/>
            </a:endParaRPr>
          </a:p>
          <a:p>
            <a:pPr eaLnBrk="1" hangingPunct="1"/>
            <a:endParaRPr lang="en-US" sz="1100" b="1">
              <a:solidFill>
                <a:srgbClr val="000000"/>
              </a:solidFill>
              <a:cs typeface="Arial" pitchFamily="4" charset="0"/>
            </a:endParaRPr>
          </a:p>
          <a:p>
            <a:pPr eaLnBrk="1" hangingPunct="1"/>
            <a:endParaRPr lang="en-US" sz="1100" b="1">
              <a:solidFill>
                <a:srgbClr val="000000"/>
              </a:solidFill>
              <a:cs typeface="Arial" pitchFamily="4" charset="0"/>
            </a:endParaRPr>
          </a:p>
          <a:p>
            <a:pPr eaLnBrk="1" hangingPunct="1"/>
            <a:endParaRPr lang="en-US" sz="1100" b="1">
              <a:solidFill>
                <a:srgbClr val="000000"/>
              </a:solidFill>
              <a:cs typeface="Arial" pitchFamily="4" charset="0"/>
            </a:endParaRPr>
          </a:p>
          <a:p>
            <a:pPr eaLnBrk="1" hangingPunct="1"/>
            <a:endParaRPr lang="en-US" sz="1100" b="1">
              <a:solidFill>
                <a:srgbClr val="000000"/>
              </a:solidFill>
              <a:cs typeface="Arial" pitchFamily="4" charset="0"/>
            </a:endParaRPr>
          </a:p>
          <a:p>
            <a:pPr eaLnBrk="1" hangingPunct="1"/>
            <a:r>
              <a:rPr lang="en-US" sz="1100" b="1">
                <a:solidFill>
                  <a:srgbClr val="000000"/>
                </a:solidFill>
                <a:cs typeface="Arial" pitchFamily="4" charset="0"/>
              </a:rPr>
              <a:t>Triple Therapy</a:t>
            </a:r>
            <a:endParaRPr lang="en-CA" sz="1100" b="1">
              <a:solidFill>
                <a:srgbClr val="000000"/>
              </a:solidFill>
              <a:cs typeface="Arial" pitchFamily="4" charset="0"/>
            </a:endParaRPr>
          </a:p>
        </p:txBody>
      </p:sp>
      <p:sp>
        <p:nvSpPr>
          <p:cNvPr id="58378" name="TextBox 11"/>
          <p:cNvSpPr txBox="1">
            <a:spLocks noChangeArrowheads="1"/>
          </p:cNvSpPr>
          <p:nvPr/>
        </p:nvSpPr>
        <p:spPr bwMode="auto">
          <a:xfrm>
            <a:off x="4552950" y="3530600"/>
            <a:ext cx="1157288" cy="1446213"/>
          </a:xfrm>
          <a:prstGeom prst="rect">
            <a:avLst/>
          </a:prstGeom>
          <a:noFill/>
          <a:ln w="9525">
            <a:noFill/>
            <a:miter lim="800000"/>
            <a:headEnd/>
            <a:tailEnd/>
          </a:ln>
        </p:spPr>
        <p:txBody>
          <a:bodyPr wrap="none">
            <a:prstTxWarp prst="textNoShape">
              <a:avLst/>
            </a:prstTxWarp>
            <a:spAutoFit/>
          </a:bodyPr>
          <a:lstStyle/>
          <a:p>
            <a:pPr eaLnBrk="1" hangingPunct="1"/>
            <a:r>
              <a:rPr lang="en-US" sz="1100" b="1">
                <a:solidFill>
                  <a:srgbClr val="000000"/>
                </a:solidFill>
                <a:cs typeface="Arial" pitchFamily="4" charset="0"/>
              </a:rPr>
              <a:t>Clopidogrel</a:t>
            </a:r>
          </a:p>
          <a:p>
            <a:pPr eaLnBrk="1" hangingPunct="1"/>
            <a:r>
              <a:rPr lang="en-US" sz="1100" b="1">
                <a:solidFill>
                  <a:srgbClr val="000000"/>
                </a:solidFill>
                <a:cs typeface="Arial" pitchFamily="4" charset="0"/>
              </a:rPr>
              <a:t>+ OAC</a:t>
            </a:r>
          </a:p>
          <a:p>
            <a:pPr eaLnBrk="1" hangingPunct="1"/>
            <a:endParaRPr lang="en-US" sz="1100" b="1">
              <a:solidFill>
                <a:srgbClr val="000000"/>
              </a:solidFill>
              <a:cs typeface="Arial" pitchFamily="4" charset="0"/>
            </a:endParaRPr>
          </a:p>
          <a:p>
            <a:pPr eaLnBrk="1" hangingPunct="1"/>
            <a:endParaRPr lang="en-US" sz="1100" b="1">
              <a:solidFill>
                <a:srgbClr val="000000"/>
              </a:solidFill>
              <a:cs typeface="Arial" pitchFamily="4" charset="0"/>
            </a:endParaRPr>
          </a:p>
          <a:p>
            <a:pPr eaLnBrk="1" hangingPunct="1"/>
            <a:endParaRPr lang="en-US" sz="1100" b="1">
              <a:solidFill>
                <a:srgbClr val="000000"/>
              </a:solidFill>
              <a:cs typeface="Arial" pitchFamily="4" charset="0"/>
            </a:endParaRPr>
          </a:p>
          <a:p>
            <a:pPr eaLnBrk="1" hangingPunct="1"/>
            <a:endParaRPr lang="en-US" sz="1100" b="1">
              <a:solidFill>
                <a:srgbClr val="000000"/>
              </a:solidFill>
              <a:cs typeface="Arial" pitchFamily="4" charset="0"/>
            </a:endParaRPr>
          </a:p>
          <a:p>
            <a:pPr eaLnBrk="1" hangingPunct="1"/>
            <a:endParaRPr lang="en-US" sz="1100" b="1">
              <a:solidFill>
                <a:srgbClr val="000000"/>
              </a:solidFill>
              <a:cs typeface="Arial" pitchFamily="4" charset="0"/>
            </a:endParaRPr>
          </a:p>
          <a:p>
            <a:pPr eaLnBrk="1" hangingPunct="1"/>
            <a:r>
              <a:rPr lang="en-US" sz="1100" b="1">
                <a:solidFill>
                  <a:srgbClr val="000000"/>
                </a:solidFill>
                <a:cs typeface="Arial" pitchFamily="4" charset="0"/>
              </a:rPr>
              <a:t>Triple Therapy</a:t>
            </a:r>
            <a:endParaRPr lang="en-CA" sz="1100" b="1">
              <a:solidFill>
                <a:srgbClr val="000000"/>
              </a:solidFill>
              <a:cs typeface="Arial" pitchFamily="4" charset="0"/>
            </a:endParaRPr>
          </a:p>
        </p:txBody>
      </p:sp>
      <p:sp>
        <p:nvSpPr>
          <p:cNvPr id="58379" name="TextBox 12"/>
          <p:cNvSpPr txBox="1">
            <a:spLocks noChangeArrowheads="1"/>
          </p:cNvSpPr>
          <p:nvPr/>
        </p:nvSpPr>
        <p:spPr bwMode="auto">
          <a:xfrm>
            <a:off x="2895600" y="606425"/>
            <a:ext cx="3690938" cy="461963"/>
          </a:xfrm>
          <a:prstGeom prst="rect">
            <a:avLst/>
          </a:prstGeom>
          <a:noFill/>
          <a:ln w="9525">
            <a:noFill/>
            <a:miter lim="800000"/>
            <a:headEnd/>
            <a:tailEnd/>
          </a:ln>
        </p:spPr>
        <p:txBody>
          <a:bodyPr wrap="none">
            <a:prstTxWarp prst="textNoShape">
              <a:avLst/>
            </a:prstTxWarp>
            <a:spAutoFit/>
          </a:bodyPr>
          <a:lstStyle/>
          <a:p>
            <a:pPr eaLnBrk="1" hangingPunct="1"/>
            <a:r>
              <a:rPr lang="en-US" sz="2400" b="1">
                <a:solidFill>
                  <a:srgbClr val="000000"/>
                </a:solidFill>
                <a:cs typeface="Arial" pitchFamily="4" charset="0"/>
              </a:rPr>
              <a:t>Rates of Major Bleeding</a:t>
            </a:r>
            <a:endParaRPr lang="en-CA" sz="2400" b="1">
              <a:solidFill>
                <a:srgbClr val="000000"/>
              </a:solidFill>
              <a:cs typeface="Arial" pitchFamily="4" charset="0"/>
            </a:endParaRPr>
          </a:p>
        </p:txBody>
      </p:sp>
      <p:sp>
        <p:nvSpPr>
          <p:cNvPr id="58380" name="TextBox 13"/>
          <p:cNvSpPr txBox="1">
            <a:spLocks noChangeArrowheads="1"/>
          </p:cNvSpPr>
          <p:nvPr/>
        </p:nvSpPr>
        <p:spPr bwMode="auto">
          <a:xfrm>
            <a:off x="2895600" y="3044825"/>
            <a:ext cx="3935413" cy="338138"/>
          </a:xfrm>
          <a:prstGeom prst="rect">
            <a:avLst/>
          </a:prstGeom>
          <a:noFill/>
          <a:ln w="9525">
            <a:noFill/>
            <a:miter lim="800000"/>
            <a:headEnd/>
            <a:tailEnd/>
          </a:ln>
        </p:spPr>
        <p:txBody>
          <a:bodyPr wrap="none">
            <a:prstTxWarp prst="textNoShape">
              <a:avLst/>
            </a:prstTxWarp>
            <a:spAutoFit/>
          </a:bodyPr>
          <a:lstStyle/>
          <a:p>
            <a:pPr eaLnBrk="1" hangingPunct="1"/>
            <a:r>
              <a:rPr lang="en-US" sz="1600" b="1">
                <a:solidFill>
                  <a:srgbClr val="000000"/>
                </a:solidFill>
                <a:cs typeface="Arial" pitchFamily="4" charset="0"/>
              </a:rPr>
              <a:t>Rates of Death, MI, rePTCA, ST, Stroke</a:t>
            </a:r>
            <a:endParaRPr lang="en-CA" sz="1600" b="1">
              <a:solidFill>
                <a:srgbClr val="000000"/>
              </a:solidFill>
              <a:cs typeface="Arial" pitchFamily="4"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1"/>
          <p:cNvPicPr>
            <a:picLocks noChangeAspect="1" noChangeArrowheads="1"/>
          </p:cNvPicPr>
          <p:nvPr/>
        </p:nvPicPr>
        <p:blipFill>
          <a:blip r:embed="rId2"/>
          <a:srcRect/>
          <a:stretch>
            <a:fillRect/>
          </a:stretch>
        </p:blipFill>
        <p:spPr bwMode="auto">
          <a:xfrm>
            <a:off x="876300" y="823913"/>
            <a:ext cx="6910388" cy="52276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1"/>
          <p:cNvPicPr>
            <a:picLocks noChangeAspect="1" noChangeArrowheads="1"/>
          </p:cNvPicPr>
          <p:nvPr/>
        </p:nvPicPr>
        <p:blipFill>
          <a:blip r:embed="rId2"/>
          <a:srcRect/>
          <a:stretch>
            <a:fillRect/>
          </a:stretch>
        </p:blipFill>
        <p:spPr bwMode="auto">
          <a:xfrm>
            <a:off x="908050" y="762000"/>
            <a:ext cx="6910388" cy="5227638"/>
          </a:xfrm>
          <a:prstGeom prst="rect">
            <a:avLst/>
          </a:prstGeom>
          <a:noFill/>
          <a:ln w="9525">
            <a:noFill/>
            <a:miter lim="800000"/>
            <a:headEnd/>
            <a:tailEnd/>
          </a:ln>
        </p:spPr>
      </p:pic>
      <p:sp>
        <p:nvSpPr>
          <p:cNvPr id="4" name="Down Arrow 3"/>
          <p:cNvSpPr/>
          <p:nvPr/>
        </p:nvSpPr>
        <p:spPr>
          <a:xfrm rot="1051549">
            <a:off x="7604125" y="2481263"/>
            <a:ext cx="387350" cy="6492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60420" name="TextBox 4"/>
          <p:cNvSpPr txBox="1">
            <a:spLocks noChangeArrowheads="1"/>
          </p:cNvSpPr>
          <p:nvPr/>
        </p:nvSpPr>
        <p:spPr bwMode="auto">
          <a:xfrm>
            <a:off x="7543800" y="2068513"/>
            <a:ext cx="914400" cy="369887"/>
          </a:xfrm>
          <a:prstGeom prst="rect">
            <a:avLst/>
          </a:prstGeom>
          <a:noFill/>
          <a:ln w="38100">
            <a:solidFill>
              <a:schemeClr val="tx1"/>
            </a:solidFill>
            <a:miter lim="800000"/>
            <a:headEnd/>
            <a:tailEnd/>
          </a:ln>
        </p:spPr>
        <p:txBody>
          <a:bodyPr>
            <a:prstTxWarp prst="textNoShape">
              <a:avLst/>
            </a:prstTxWarp>
            <a:spAutoFit/>
          </a:bodyPr>
          <a:lstStyle/>
          <a:p>
            <a:pPr eaLnBrk="1" hangingPunct="1"/>
            <a:r>
              <a:rPr lang="en-US" b="1">
                <a:cs typeface="Arial" pitchFamily="4" charset="0"/>
              </a:rPr>
              <a:t>Mr DB</a:t>
            </a:r>
            <a:endParaRPr lang="en-CA" b="1">
              <a:cs typeface="Arial" pitchFamily="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Image 2"/>
          <p:cNvPicPr>
            <a:picLocks noChangeAspect="1"/>
          </p:cNvPicPr>
          <p:nvPr/>
        </p:nvPicPr>
        <p:blipFill>
          <a:blip r:embed="rId3"/>
          <a:srcRect t="14879" b="63766"/>
          <a:stretch>
            <a:fillRect/>
          </a:stretch>
        </p:blipFill>
        <p:spPr bwMode="auto">
          <a:xfrm>
            <a:off x="457200" y="762000"/>
            <a:ext cx="8229600" cy="600075"/>
          </a:xfrm>
          <a:prstGeom prst="rect">
            <a:avLst/>
          </a:prstGeom>
          <a:noFill/>
          <a:ln w="9525">
            <a:noFill/>
            <a:miter lim="800000"/>
            <a:headEnd/>
            <a:tailEnd/>
          </a:ln>
        </p:spPr>
      </p:pic>
      <p:sp>
        <p:nvSpPr>
          <p:cNvPr id="12291" name="Content Placeholder 2"/>
          <p:cNvSpPr txBox="1">
            <a:spLocks/>
          </p:cNvSpPr>
          <p:nvPr/>
        </p:nvSpPr>
        <p:spPr bwMode="auto">
          <a:xfrm>
            <a:off x="0" y="1447800"/>
            <a:ext cx="8001000" cy="457200"/>
          </a:xfrm>
          <a:prstGeom prst="rect">
            <a:avLst/>
          </a:prstGeom>
          <a:noFill/>
          <a:ln w="9525">
            <a:noFill/>
            <a:miter lim="800000"/>
            <a:headEnd/>
            <a:tailEnd/>
          </a:ln>
        </p:spPr>
        <p:txBody>
          <a:bodyPr>
            <a:prstTxWarp prst="textNoShape">
              <a:avLst/>
            </a:prstTxWarp>
          </a:bodyPr>
          <a:lstStyle/>
          <a:p>
            <a:pPr marL="57150">
              <a:spcBef>
                <a:spcPct val="20000"/>
              </a:spcBef>
            </a:pPr>
            <a:r>
              <a:rPr lang="fr-FR" sz="2000" b="1">
                <a:solidFill>
                  <a:srgbClr val="800000"/>
                </a:solidFill>
                <a:cs typeface="Arial" pitchFamily="4" charset="0"/>
              </a:rPr>
              <a:t>Methodology:</a:t>
            </a:r>
            <a:endParaRPr lang="fr-FR" sz="1600">
              <a:cs typeface="Arial" pitchFamily="4" charset="0"/>
            </a:endParaRPr>
          </a:p>
          <a:p>
            <a:pPr marL="57150">
              <a:spcBef>
                <a:spcPct val="20000"/>
              </a:spcBef>
            </a:pPr>
            <a:endParaRPr lang="fr-FR" sz="1600">
              <a:cs typeface="Arial" pitchFamily="4" charset="0"/>
            </a:endParaRPr>
          </a:p>
        </p:txBody>
      </p:sp>
      <p:sp>
        <p:nvSpPr>
          <p:cNvPr id="12292" name="Title 1"/>
          <p:cNvSpPr txBox="1">
            <a:spLocks/>
          </p:cNvSpPr>
          <p:nvPr/>
        </p:nvSpPr>
        <p:spPr bwMode="auto">
          <a:xfrm>
            <a:off x="0" y="1828800"/>
            <a:ext cx="9144000" cy="647700"/>
          </a:xfrm>
          <a:prstGeom prst="rect">
            <a:avLst/>
          </a:prstGeom>
          <a:noFill/>
          <a:ln w="9525">
            <a:noFill/>
            <a:miter lim="800000"/>
            <a:headEnd/>
            <a:tailEnd/>
          </a:ln>
        </p:spPr>
        <p:txBody>
          <a:bodyPr>
            <a:prstTxWarp prst="textNoShape">
              <a:avLst/>
            </a:prstTxWarp>
          </a:bodyPr>
          <a:lstStyle/>
          <a:p>
            <a:pPr algn="ctr"/>
            <a:r>
              <a:rPr lang="en-CA">
                <a:latin typeface="Arial Black" pitchFamily="4" charset="0"/>
                <a:cs typeface="Arial" pitchFamily="4" charset="0"/>
              </a:rPr>
              <a:t>Grading of Recommendations Assessment, Development and Evaluation (GRADE)</a:t>
            </a:r>
            <a:endParaRPr lang="en-US">
              <a:latin typeface="Arial Black" pitchFamily="4" charset="0"/>
              <a:cs typeface="Arial" pitchFamily="4" charset="0"/>
            </a:endParaRPr>
          </a:p>
        </p:txBody>
      </p:sp>
      <p:sp>
        <p:nvSpPr>
          <p:cNvPr id="8" name="Content Placeholder 2"/>
          <p:cNvSpPr txBox="1">
            <a:spLocks/>
          </p:cNvSpPr>
          <p:nvPr/>
        </p:nvSpPr>
        <p:spPr>
          <a:xfrm>
            <a:off x="152400" y="2438400"/>
            <a:ext cx="8785225" cy="3962400"/>
          </a:xfrm>
          <a:prstGeom prst="rect">
            <a:avLst/>
          </a:prstGeom>
        </p:spPr>
        <p:txBody>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b="1">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b="1">
                <a:solidFill>
                  <a:schemeClr val="tx1"/>
                </a:solidFill>
                <a:latin typeface="+mn-lt"/>
                <a:ea typeface="+mn-ea"/>
                <a:cs typeface="+mn-cs"/>
              </a:defRPr>
            </a:lvl3pPr>
            <a:lvl4pPr marL="1600200" indent="-228600" algn="l" rtl="0" eaLnBrk="0" fontAlgn="base" hangingPunct="0">
              <a:spcBef>
                <a:spcPct val="20000"/>
              </a:spcBef>
              <a:spcAft>
                <a:spcPct val="0"/>
              </a:spcAft>
              <a:buChar char="–"/>
              <a:defRPr sz="1400" b="1">
                <a:solidFill>
                  <a:schemeClr val="tx1"/>
                </a:solidFill>
                <a:latin typeface="+mn-lt"/>
                <a:ea typeface="+mn-ea"/>
                <a:cs typeface="+mn-cs"/>
              </a:defRPr>
            </a:lvl4pPr>
            <a:lvl5pPr marL="2057400" indent="-228600" algn="l" rtl="0" eaLnBrk="0" fontAlgn="base" hangingPunct="0">
              <a:spcBef>
                <a:spcPct val="20000"/>
              </a:spcBef>
              <a:spcAft>
                <a:spcPct val="0"/>
              </a:spcAft>
              <a:buChar char="»"/>
              <a:defRPr sz="1200" b="1">
                <a:solidFill>
                  <a:schemeClr val="tx1"/>
                </a:solidFill>
                <a:latin typeface="+mn-lt"/>
                <a:ea typeface="+mn-ea"/>
                <a:cs typeface="+mn-cs"/>
              </a:defRPr>
            </a:lvl5pPr>
            <a:lvl6pPr marL="2514600" indent="-228600" algn="l" rtl="0" fontAlgn="base">
              <a:spcBef>
                <a:spcPct val="20000"/>
              </a:spcBef>
              <a:spcAft>
                <a:spcPct val="0"/>
              </a:spcAft>
              <a:buChar char="»"/>
              <a:defRPr sz="1200" b="1">
                <a:solidFill>
                  <a:schemeClr val="tx1"/>
                </a:solidFill>
                <a:latin typeface="+mn-lt"/>
                <a:ea typeface="+mn-ea"/>
                <a:cs typeface="+mn-cs"/>
              </a:defRPr>
            </a:lvl6pPr>
            <a:lvl7pPr marL="2971800" indent="-228600" algn="l" rtl="0" fontAlgn="base">
              <a:spcBef>
                <a:spcPct val="20000"/>
              </a:spcBef>
              <a:spcAft>
                <a:spcPct val="0"/>
              </a:spcAft>
              <a:buChar char="»"/>
              <a:defRPr sz="1200" b="1">
                <a:solidFill>
                  <a:schemeClr val="tx1"/>
                </a:solidFill>
                <a:latin typeface="+mn-lt"/>
                <a:ea typeface="+mn-ea"/>
                <a:cs typeface="+mn-cs"/>
              </a:defRPr>
            </a:lvl7pPr>
            <a:lvl8pPr marL="3429000" indent="-228600" algn="l" rtl="0" fontAlgn="base">
              <a:spcBef>
                <a:spcPct val="20000"/>
              </a:spcBef>
              <a:spcAft>
                <a:spcPct val="0"/>
              </a:spcAft>
              <a:buChar char="»"/>
              <a:defRPr sz="1200" b="1">
                <a:solidFill>
                  <a:schemeClr val="tx1"/>
                </a:solidFill>
                <a:latin typeface="+mn-lt"/>
                <a:ea typeface="+mn-ea"/>
                <a:cs typeface="+mn-cs"/>
              </a:defRPr>
            </a:lvl8pPr>
            <a:lvl9pPr marL="3886200" indent="-228600" algn="l" rtl="0" fontAlgn="base">
              <a:spcBef>
                <a:spcPct val="20000"/>
              </a:spcBef>
              <a:spcAft>
                <a:spcPct val="0"/>
              </a:spcAft>
              <a:buChar char="»"/>
              <a:defRPr sz="1200" b="1">
                <a:solidFill>
                  <a:schemeClr val="tx1"/>
                </a:solidFill>
                <a:latin typeface="+mn-lt"/>
                <a:ea typeface="+mn-ea"/>
                <a:cs typeface="+mn-cs"/>
              </a:defRPr>
            </a:lvl9pPr>
          </a:lstStyle>
          <a:p>
            <a:pPr>
              <a:defRPr/>
            </a:pPr>
            <a:r>
              <a:rPr lang="en-CA" sz="1400" dirty="0" smtClean="0"/>
              <a:t>Strength of a Recommendation: </a:t>
            </a:r>
          </a:p>
          <a:p>
            <a:pPr lvl="1">
              <a:defRPr/>
            </a:pPr>
            <a:r>
              <a:rPr lang="en-CA" sz="1200" dirty="0" smtClean="0"/>
              <a:t>Quality of evidence: </a:t>
            </a:r>
            <a:r>
              <a:rPr lang="en-CA" sz="1200" b="0" dirty="0" smtClean="0"/>
              <a:t>The higher the quality of evidence, the greater the probability that a strong recommendation is indicated </a:t>
            </a:r>
          </a:p>
          <a:p>
            <a:pPr lvl="1">
              <a:defRPr/>
            </a:pPr>
            <a:r>
              <a:rPr lang="en-CA" sz="1200" dirty="0" smtClean="0"/>
              <a:t>Difference between desirable and undesirable effects: </a:t>
            </a:r>
            <a:r>
              <a:rPr lang="en-CA" sz="1200" b="0" dirty="0" smtClean="0"/>
              <a:t>The greater the difference between desirable and undesirable effects, the greater the probability that a strong recommendation is indicated </a:t>
            </a:r>
          </a:p>
          <a:p>
            <a:pPr lvl="1">
              <a:defRPr/>
            </a:pPr>
            <a:r>
              <a:rPr lang="en-CA" sz="1200" dirty="0" smtClean="0"/>
              <a:t>Values and preferences: </a:t>
            </a:r>
            <a:r>
              <a:rPr lang="en-CA" sz="1200" b="0" dirty="0" smtClean="0"/>
              <a:t>The greater the variation or uncertainty in values and preferences, the higher the probability that a conditional recommendation is indicated </a:t>
            </a:r>
          </a:p>
          <a:p>
            <a:pPr lvl="1">
              <a:defRPr/>
            </a:pPr>
            <a:r>
              <a:rPr lang="en-CA" sz="1200" dirty="0" smtClean="0"/>
              <a:t>Cost: </a:t>
            </a:r>
            <a:r>
              <a:rPr lang="en-CA" sz="1200" b="0" dirty="0" smtClean="0"/>
              <a:t>The higher the cost, the lower the likelihood that a strong recommendation is indicated </a:t>
            </a:r>
          </a:p>
          <a:p>
            <a:pPr marL="457200" lvl="1" indent="0">
              <a:buFontTx/>
              <a:buNone/>
              <a:defRPr/>
            </a:pPr>
            <a:endParaRPr lang="en-CA" sz="500" b="0" dirty="0" smtClean="0"/>
          </a:p>
          <a:p>
            <a:pPr marL="342900" lvl="1" indent="-342900">
              <a:buFontTx/>
              <a:buChar char="•"/>
              <a:defRPr/>
            </a:pPr>
            <a:r>
              <a:rPr lang="en-CA" sz="1400" dirty="0" smtClean="0"/>
              <a:t>Quality of Evidence: </a:t>
            </a:r>
          </a:p>
          <a:p>
            <a:pPr lvl="1">
              <a:defRPr/>
            </a:pPr>
            <a:r>
              <a:rPr lang="en-CA" sz="1200" dirty="0" smtClean="0"/>
              <a:t>High: </a:t>
            </a:r>
            <a:r>
              <a:rPr lang="en-CA" sz="1200" b="0" dirty="0" smtClean="0"/>
              <a:t>Further research is very unlikely to change our confidence in the estimate of effect </a:t>
            </a:r>
          </a:p>
          <a:p>
            <a:pPr lvl="1">
              <a:defRPr/>
            </a:pPr>
            <a:r>
              <a:rPr lang="en-CA" sz="1200" dirty="0" smtClean="0"/>
              <a:t>Moderate</a:t>
            </a:r>
            <a:r>
              <a:rPr lang="en-CA" sz="1200" b="0" dirty="0" smtClean="0"/>
              <a:t>: Further research is likely to have an important impact on our confidence in the estimate of effect and may change the estimate </a:t>
            </a:r>
          </a:p>
          <a:p>
            <a:pPr lvl="1">
              <a:defRPr/>
            </a:pPr>
            <a:r>
              <a:rPr lang="en-CA" sz="1200" dirty="0" smtClean="0"/>
              <a:t>Low: </a:t>
            </a:r>
            <a:r>
              <a:rPr lang="en-CA" sz="1200" b="0" dirty="0" smtClean="0"/>
              <a:t>Further research is very likely to have an important impact on our confidence in the estimate of effect and is likely to change the estimate </a:t>
            </a:r>
          </a:p>
          <a:p>
            <a:pPr lvl="1">
              <a:defRPr/>
            </a:pPr>
            <a:r>
              <a:rPr lang="en-CA" sz="1200" dirty="0" smtClean="0"/>
              <a:t>Very Low: </a:t>
            </a:r>
            <a:r>
              <a:rPr lang="en-CA" sz="1200" b="0" dirty="0" smtClean="0"/>
              <a:t>Any estimate of effect is very uncertain</a:t>
            </a:r>
            <a:endParaRPr lang="en-CA" sz="1200" b="0" dirty="0"/>
          </a:p>
        </p:txBody>
      </p:sp>
      <p:sp>
        <p:nvSpPr>
          <p:cNvPr id="12294" name="TextBox 2"/>
          <p:cNvSpPr txBox="1">
            <a:spLocks noChangeArrowheads="1"/>
          </p:cNvSpPr>
          <p:nvPr/>
        </p:nvSpPr>
        <p:spPr bwMode="auto">
          <a:xfrm>
            <a:off x="-26988" y="5791200"/>
            <a:ext cx="9144001" cy="307975"/>
          </a:xfrm>
          <a:prstGeom prst="rect">
            <a:avLst/>
          </a:prstGeom>
          <a:noFill/>
          <a:ln w="9525">
            <a:noFill/>
            <a:miter lim="800000"/>
            <a:headEnd/>
            <a:tailEnd/>
          </a:ln>
        </p:spPr>
        <p:txBody>
          <a:bodyPr>
            <a:prstTxWarp prst="textNoShape">
              <a:avLst/>
            </a:prstTxWarp>
            <a:spAutoFit/>
          </a:bodyPr>
          <a:lstStyle/>
          <a:p>
            <a:pPr algn="ctr" eaLnBrk="1" hangingPunct="1"/>
            <a:r>
              <a:rPr lang="en-CA" sz="1400" b="1">
                <a:solidFill>
                  <a:srgbClr val="FF0000"/>
                </a:solidFill>
                <a:cs typeface="Arial" pitchFamily="4" charset="0"/>
              </a:rPr>
              <a:t>For more information on the GRADE process and development of recommendations visit </a:t>
            </a:r>
            <a:r>
              <a:rPr lang="en-CA" sz="1400" b="1" u="sng">
                <a:solidFill>
                  <a:srgbClr val="FF0000"/>
                </a:solidFill>
                <a:cs typeface="Arial" pitchFamily="4" charset="0"/>
              </a:rPr>
              <a:t>www.ccs.ca</a:t>
            </a:r>
            <a:r>
              <a:rPr lang="en-CA" sz="1400" b="1">
                <a:solidFill>
                  <a:srgbClr val="FF0000"/>
                </a:solidFill>
                <a:cs typeface="Arial" pitchFamily="4" charset="0"/>
              </a:rPr>
              <a:t>. </a:t>
            </a:r>
          </a:p>
        </p:txBody>
      </p:sp>
    </p:spTree>
  </p:cSld>
  <p:clrMapOvr>
    <a:masterClrMapping/>
  </p:clrMapOvr>
  <p:transition spd="slow"/>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79388" y="836613"/>
            <a:ext cx="8785225" cy="647700"/>
          </a:xfrm>
          <a:prstGeom prst="rect">
            <a:avLst/>
          </a:prstGeom>
        </p:spPr>
        <p:txBody>
          <a:bodyPr/>
          <a:lstStyle>
            <a:lvl1pPr algn="ctr" rtl="0" eaLnBrk="0" fontAlgn="base" hangingPunct="0">
              <a:spcBef>
                <a:spcPct val="0"/>
              </a:spcBef>
              <a:spcAft>
                <a:spcPct val="0"/>
              </a:spcAft>
              <a:defRPr sz="3200">
                <a:solidFill>
                  <a:schemeClr val="tx1"/>
                </a:solidFill>
                <a:latin typeface="+mj-lt"/>
                <a:ea typeface="+mj-ea"/>
                <a:cs typeface="+mj-cs"/>
              </a:defRPr>
            </a:lvl1pPr>
            <a:lvl2pPr algn="ctr" rtl="0" eaLnBrk="0" fontAlgn="base" hangingPunct="0">
              <a:spcBef>
                <a:spcPct val="0"/>
              </a:spcBef>
              <a:spcAft>
                <a:spcPct val="0"/>
              </a:spcAft>
              <a:defRPr sz="3200">
                <a:solidFill>
                  <a:schemeClr val="tx1"/>
                </a:solidFill>
                <a:latin typeface="Arial Black" pitchFamily="34" charset="0"/>
                <a:ea typeface="ＭＳ Ｐゴシック" pitchFamily="34" charset="-128"/>
                <a:cs typeface="Arial" charset="0"/>
              </a:defRPr>
            </a:lvl2pPr>
            <a:lvl3pPr algn="ctr" rtl="0" eaLnBrk="0" fontAlgn="base" hangingPunct="0">
              <a:spcBef>
                <a:spcPct val="0"/>
              </a:spcBef>
              <a:spcAft>
                <a:spcPct val="0"/>
              </a:spcAft>
              <a:defRPr sz="3200">
                <a:solidFill>
                  <a:schemeClr val="tx1"/>
                </a:solidFill>
                <a:latin typeface="Arial Black" pitchFamily="34" charset="0"/>
                <a:ea typeface="ＭＳ Ｐゴシック" pitchFamily="34" charset="-128"/>
                <a:cs typeface="Arial" charset="0"/>
              </a:defRPr>
            </a:lvl3pPr>
            <a:lvl4pPr algn="ctr" rtl="0" eaLnBrk="0" fontAlgn="base" hangingPunct="0">
              <a:spcBef>
                <a:spcPct val="0"/>
              </a:spcBef>
              <a:spcAft>
                <a:spcPct val="0"/>
              </a:spcAft>
              <a:defRPr sz="3200">
                <a:solidFill>
                  <a:schemeClr val="tx1"/>
                </a:solidFill>
                <a:latin typeface="Arial Black" pitchFamily="34" charset="0"/>
                <a:ea typeface="ＭＳ Ｐゴシック" pitchFamily="34" charset="-128"/>
                <a:cs typeface="Arial" charset="0"/>
              </a:defRPr>
            </a:lvl4pPr>
            <a:lvl5pPr algn="ctr" rtl="0" eaLnBrk="0" fontAlgn="base" hangingPunct="0">
              <a:spcBef>
                <a:spcPct val="0"/>
              </a:spcBef>
              <a:spcAft>
                <a:spcPct val="0"/>
              </a:spcAft>
              <a:defRPr sz="3200">
                <a:solidFill>
                  <a:schemeClr val="tx1"/>
                </a:solidFill>
                <a:latin typeface="Arial Black" pitchFamily="34" charset="0"/>
                <a:ea typeface="ＭＳ Ｐゴシック" pitchFamily="34" charset="-128"/>
                <a:cs typeface="Arial" charset="0"/>
              </a:defRPr>
            </a:lvl5pPr>
            <a:lvl6pPr marL="457200" algn="l" rtl="0" fontAlgn="base">
              <a:spcBef>
                <a:spcPct val="0"/>
              </a:spcBef>
              <a:spcAft>
                <a:spcPct val="0"/>
              </a:spcAft>
              <a:defRPr sz="3200">
                <a:solidFill>
                  <a:srgbClr val="CC9915"/>
                </a:solidFill>
                <a:latin typeface="Arial Black" pitchFamily="34" charset="0"/>
                <a:ea typeface="ＭＳ Ｐゴシック" pitchFamily="34" charset="-128"/>
                <a:cs typeface="Arial" charset="0"/>
              </a:defRPr>
            </a:lvl6pPr>
            <a:lvl7pPr marL="914400" algn="l" rtl="0" fontAlgn="base">
              <a:spcBef>
                <a:spcPct val="0"/>
              </a:spcBef>
              <a:spcAft>
                <a:spcPct val="0"/>
              </a:spcAft>
              <a:defRPr sz="3200">
                <a:solidFill>
                  <a:srgbClr val="CC9915"/>
                </a:solidFill>
                <a:latin typeface="Arial Black" pitchFamily="34" charset="0"/>
                <a:ea typeface="ＭＳ Ｐゴシック" pitchFamily="34" charset="-128"/>
                <a:cs typeface="Arial" charset="0"/>
              </a:defRPr>
            </a:lvl7pPr>
            <a:lvl8pPr marL="1371600" algn="l" rtl="0" fontAlgn="base">
              <a:spcBef>
                <a:spcPct val="0"/>
              </a:spcBef>
              <a:spcAft>
                <a:spcPct val="0"/>
              </a:spcAft>
              <a:defRPr sz="3200">
                <a:solidFill>
                  <a:srgbClr val="CC9915"/>
                </a:solidFill>
                <a:latin typeface="Arial Black" pitchFamily="34" charset="0"/>
                <a:ea typeface="ＭＳ Ｐゴシック" pitchFamily="34" charset="-128"/>
                <a:cs typeface="Arial" charset="0"/>
              </a:defRPr>
            </a:lvl8pPr>
            <a:lvl9pPr marL="1828800" algn="l" rtl="0" fontAlgn="base">
              <a:spcBef>
                <a:spcPct val="0"/>
              </a:spcBef>
              <a:spcAft>
                <a:spcPct val="0"/>
              </a:spcAft>
              <a:defRPr sz="3200">
                <a:solidFill>
                  <a:srgbClr val="CC9915"/>
                </a:solidFill>
                <a:latin typeface="Arial Black" pitchFamily="34" charset="0"/>
                <a:ea typeface="ＭＳ Ｐゴシック" pitchFamily="34" charset="-128"/>
                <a:cs typeface="Arial" charset="0"/>
              </a:defRPr>
            </a:lvl9pPr>
          </a:lstStyle>
          <a:p>
            <a:pPr>
              <a:defRPr/>
            </a:pPr>
            <a:r>
              <a:rPr lang="en-US" altLang="en-US" b="1" kern="0" smtClean="0">
                <a:solidFill>
                  <a:srgbClr val="000000"/>
                </a:solidFill>
              </a:rPr>
              <a:t>Employ measures to reduce bleeding</a:t>
            </a:r>
            <a:endParaRPr lang="en-US" altLang="en-US" b="1" kern="0" dirty="0" smtClean="0">
              <a:solidFill>
                <a:srgbClr val="000000"/>
              </a:solidFill>
            </a:endParaRPr>
          </a:p>
        </p:txBody>
      </p:sp>
      <p:sp>
        <p:nvSpPr>
          <p:cNvPr id="3" name="Content Placeholder 2"/>
          <p:cNvSpPr txBox="1">
            <a:spLocks/>
          </p:cNvSpPr>
          <p:nvPr/>
        </p:nvSpPr>
        <p:spPr>
          <a:xfrm>
            <a:off x="457200" y="1905000"/>
            <a:ext cx="8229600" cy="3733800"/>
          </a:xfrm>
          <a:prstGeom prst="rect">
            <a:avLst/>
          </a:prstGeom>
        </p:spPr>
        <p:txBody>
          <a:bodyPr>
            <a:prstTxWarp prst="textNoShape">
              <a:avLst/>
            </a:prstTxWarp>
          </a:bodyPr>
          <a:lstStyle/>
          <a:p>
            <a:pPr marL="342900" indent="-342900">
              <a:spcBef>
                <a:spcPct val="20000"/>
              </a:spcBef>
              <a:buFontTx/>
              <a:buChar char="•"/>
            </a:pPr>
            <a:r>
              <a:rPr lang="en-US" sz="2000">
                <a:solidFill>
                  <a:srgbClr val="000000"/>
                </a:solidFill>
                <a:cs typeface="Arial" pitchFamily="4" charset="0"/>
              </a:rPr>
              <a:t>Avoid prasugrel and ticagrelor in conjunction with OAC</a:t>
            </a:r>
          </a:p>
          <a:p>
            <a:pPr marL="342900" indent="-342900">
              <a:spcBef>
                <a:spcPct val="20000"/>
              </a:spcBef>
              <a:buFontTx/>
              <a:buChar char="•"/>
            </a:pPr>
            <a:r>
              <a:rPr lang="en-US" sz="2000">
                <a:solidFill>
                  <a:srgbClr val="000000"/>
                </a:solidFill>
                <a:cs typeface="Arial" pitchFamily="4" charset="0"/>
              </a:rPr>
              <a:t>Target the lower end of the INR range (warfarin)</a:t>
            </a:r>
          </a:p>
          <a:p>
            <a:pPr marL="342900" indent="-342900">
              <a:spcBef>
                <a:spcPct val="20000"/>
              </a:spcBef>
              <a:buFontTx/>
              <a:buChar char="•"/>
            </a:pPr>
            <a:r>
              <a:rPr lang="en-US" sz="2000">
                <a:solidFill>
                  <a:srgbClr val="000000"/>
                </a:solidFill>
                <a:cs typeface="Arial" pitchFamily="4" charset="0"/>
              </a:rPr>
              <a:t>Consider the use of lower effective NOAC dose</a:t>
            </a:r>
          </a:p>
          <a:p>
            <a:pPr marL="342900" indent="-342900">
              <a:spcBef>
                <a:spcPct val="20000"/>
              </a:spcBef>
              <a:buFontTx/>
              <a:buChar char="•"/>
            </a:pPr>
            <a:r>
              <a:rPr lang="en-US" sz="2000">
                <a:solidFill>
                  <a:srgbClr val="000000"/>
                </a:solidFill>
                <a:cs typeface="Arial" pitchFamily="4" charset="0"/>
              </a:rPr>
              <a:t>Delay non-urgent catheterization until there is clarity about coagulation and renal status</a:t>
            </a:r>
          </a:p>
          <a:p>
            <a:pPr marL="342900" indent="-342900">
              <a:spcBef>
                <a:spcPct val="20000"/>
              </a:spcBef>
              <a:buFontTx/>
              <a:buChar char="•"/>
            </a:pPr>
            <a:r>
              <a:rPr lang="en-US" sz="2000">
                <a:solidFill>
                  <a:srgbClr val="000000"/>
                </a:solidFill>
                <a:cs typeface="Arial" pitchFamily="4" charset="0"/>
              </a:rPr>
              <a:t>Measures during invasive procedures </a:t>
            </a:r>
          </a:p>
          <a:p>
            <a:pPr marL="742950" lvl="1" indent="-285750">
              <a:spcBef>
                <a:spcPct val="20000"/>
              </a:spcBef>
              <a:buFontTx/>
              <a:buChar char="–"/>
            </a:pPr>
            <a:r>
              <a:rPr lang="en-US">
                <a:solidFill>
                  <a:srgbClr val="000000"/>
                </a:solidFill>
                <a:cs typeface="Arial" pitchFamily="4" charset="0"/>
              </a:rPr>
              <a:t>radial access, small-diameter sheaths, early removal from femoral site and minimized use of acute procedural anti-thrombotic therapies</a:t>
            </a:r>
          </a:p>
          <a:p>
            <a:pPr marL="342900" indent="-342900">
              <a:spcBef>
                <a:spcPct val="20000"/>
              </a:spcBef>
              <a:buFontTx/>
              <a:buChar char="•"/>
            </a:pPr>
            <a:r>
              <a:rPr lang="en-US" sz="2000">
                <a:solidFill>
                  <a:srgbClr val="000000"/>
                </a:solidFill>
                <a:cs typeface="Arial" pitchFamily="4" charset="0"/>
              </a:rPr>
              <a:t>Consider routine proton pump inhibitor (PPI)</a:t>
            </a:r>
          </a:p>
          <a:p>
            <a:pPr marL="342900" indent="-342900">
              <a:spcBef>
                <a:spcPct val="20000"/>
              </a:spcBef>
              <a:buFontTx/>
              <a:buChar char="•"/>
            </a:pPr>
            <a:endParaRPr lang="en-US" sz="2000">
              <a:solidFill>
                <a:srgbClr val="000000"/>
              </a:solidFill>
              <a:cs typeface="Arial" pitchFamily="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1"/>
          <p:cNvPicPr>
            <a:picLocks noChangeAspect="1" noChangeArrowheads="1"/>
          </p:cNvPicPr>
          <p:nvPr/>
        </p:nvPicPr>
        <p:blipFill>
          <a:blip r:embed="rId2"/>
          <a:srcRect/>
          <a:stretch>
            <a:fillRect/>
          </a:stretch>
        </p:blipFill>
        <p:spPr bwMode="auto">
          <a:xfrm>
            <a:off x="1752600" y="685800"/>
            <a:ext cx="5572125" cy="4214813"/>
          </a:xfrm>
          <a:prstGeom prst="rect">
            <a:avLst/>
          </a:prstGeom>
          <a:noFill/>
          <a:ln w="9525">
            <a:noFill/>
            <a:miter lim="800000"/>
            <a:headEnd/>
            <a:tailEnd/>
          </a:ln>
        </p:spPr>
      </p:pic>
      <p:sp>
        <p:nvSpPr>
          <p:cNvPr id="4" name="Down Arrow 3"/>
          <p:cNvSpPr/>
          <p:nvPr/>
        </p:nvSpPr>
        <p:spPr>
          <a:xfrm rot="1051549">
            <a:off x="7742238" y="2170113"/>
            <a:ext cx="293687" cy="3190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08712" eaLnBrk="1" fontAlgn="auto" hangingPunct="1">
              <a:spcBef>
                <a:spcPts val="0"/>
              </a:spcBef>
              <a:spcAft>
                <a:spcPts val="0"/>
              </a:spcAft>
              <a:defRPr/>
            </a:pPr>
            <a:endParaRPr lang="en-CA">
              <a:solidFill>
                <a:prstClr val="white"/>
              </a:solidFill>
            </a:endParaRPr>
          </a:p>
        </p:txBody>
      </p:sp>
      <p:sp>
        <p:nvSpPr>
          <p:cNvPr id="5" name="TextBox 4"/>
          <p:cNvSpPr txBox="1"/>
          <p:nvPr/>
        </p:nvSpPr>
        <p:spPr>
          <a:xfrm>
            <a:off x="7570788" y="1743075"/>
            <a:ext cx="795337" cy="369888"/>
          </a:xfrm>
          <a:prstGeom prst="rect">
            <a:avLst/>
          </a:prstGeom>
          <a:noFill/>
          <a:ln w="38100">
            <a:solidFill>
              <a:schemeClr val="tx1"/>
            </a:solidFill>
          </a:ln>
        </p:spPr>
        <p:txBody>
          <a:bodyPr wrap="none">
            <a:prstTxWarp prst="textNoShape">
              <a:avLst/>
            </a:prstTxWarp>
            <a:spAutoFit/>
          </a:bodyPr>
          <a:lstStyle/>
          <a:p>
            <a:pPr defTabSz="908050" eaLnBrk="1" hangingPunct="1"/>
            <a:r>
              <a:rPr lang="en-US" b="1">
                <a:solidFill>
                  <a:srgbClr val="000000"/>
                </a:solidFill>
                <a:latin typeface="Calibri" pitchFamily="4" charset="0"/>
              </a:rPr>
              <a:t>Mr DB</a:t>
            </a:r>
            <a:endParaRPr lang="en-CA" b="1">
              <a:solidFill>
                <a:srgbClr val="000000"/>
              </a:solidFill>
              <a:latin typeface="Calibri" pitchFamily="4" charset="0"/>
            </a:endParaRPr>
          </a:p>
        </p:txBody>
      </p:sp>
      <p:sp>
        <p:nvSpPr>
          <p:cNvPr id="6" name="TextBox 5"/>
          <p:cNvSpPr txBox="1"/>
          <p:nvPr/>
        </p:nvSpPr>
        <p:spPr>
          <a:xfrm>
            <a:off x="111125" y="4648200"/>
            <a:ext cx="8856663" cy="1570038"/>
          </a:xfrm>
          <a:prstGeom prst="rect">
            <a:avLst/>
          </a:prstGeom>
          <a:noFill/>
        </p:spPr>
        <p:txBody>
          <a:bodyPr>
            <a:prstTxWarp prst="textNoShape">
              <a:avLst/>
            </a:prstTxWarp>
            <a:spAutoFit/>
          </a:bodyPr>
          <a:lstStyle/>
          <a:p>
            <a:pPr defTabSz="908050" eaLnBrk="1" hangingPunct="1"/>
            <a:r>
              <a:rPr lang="en-US" sz="1600" b="1">
                <a:solidFill>
                  <a:srgbClr val="000000"/>
                </a:solidFill>
                <a:latin typeface="Calibri" pitchFamily="4" charset="0"/>
              </a:rPr>
              <a:t>Practical tips</a:t>
            </a:r>
            <a:r>
              <a:rPr lang="en-US" sz="1600">
                <a:solidFill>
                  <a:srgbClr val="000000"/>
                </a:solidFill>
                <a:latin typeface="Calibri" pitchFamily="4" charset="0"/>
              </a:rPr>
              <a:t>: High risk of stent thrombosis and acceptable major bleeding risk may continue </a:t>
            </a:r>
          </a:p>
          <a:p>
            <a:pPr defTabSz="908050" eaLnBrk="1" hangingPunct="1"/>
            <a:r>
              <a:rPr lang="en-US" sz="1600">
                <a:solidFill>
                  <a:srgbClr val="000000"/>
                </a:solidFill>
                <a:latin typeface="Calibri" pitchFamily="4" charset="0"/>
              </a:rPr>
              <a:t>(Clopidogrel + ASA) or (Clopidogrel + OAC) for more than 12 months.</a:t>
            </a:r>
          </a:p>
          <a:p>
            <a:pPr defTabSz="908050" eaLnBrk="1" hangingPunct="1"/>
            <a:r>
              <a:rPr lang="en-US" sz="1600">
                <a:solidFill>
                  <a:srgbClr val="000000"/>
                </a:solidFill>
                <a:latin typeface="Calibri" pitchFamily="4" charset="0"/>
              </a:rPr>
              <a:t>Particularly high risk of major bleed may have (Clopidogrel + ASA) or (Clopidgrel + OAC )</a:t>
            </a:r>
          </a:p>
          <a:p>
            <a:pPr defTabSz="908050" eaLnBrk="1" hangingPunct="1"/>
            <a:r>
              <a:rPr lang="en-US" sz="1600">
                <a:solidFill>
                  <a:srgbClr val="000000"/>
                </a:solidFill>
                <a:latin typeface="Calibri" pitchFamily="4" charset="0"/>
              </a:rPr>
              <a:t>converted to OAC alone after &lt; 12 months.</a:t>
            </a:r>
          </a:p>
          <a:p>
            <a:pPr defTabSz="908050" eaLnBrk="1" hangingPunct="1"/>
            <a:r>
              <a:rPr lang="en-US" sz="1600">
                <a:solidFill>
                  <a:srgbClr val="000000"/>
                </a:solidFill>
                <a:latin typeface="Calibri" pitchFamily="4" charset="0"/>
              </a:rPr>
              <a:t>Some clinicians may prefer clopidogrel + OAC over TT, or among patients at low end of </a:t>
            </a:r>
          </a:p>
          <a:p>
            <a:pPr defTabSz="908050" eaLnBrk="1" hangingPunct="1"/>
            <a:r>
              <a:rPr lang="en-US" sz="1600">
                <a:solidFill>
                  <a:srgbClr val="000000"/>
                </a:solidFill>
                <a:latin typeface="Calibri" pitchFamily="4" charset="0"/>
              </a:rPr>
              <a:t>spectrum of CHADS</a:t>
            </a:r>
            <a:r>
              <a:rPr lang="en-US" sz="1600" baseline="-25000">
                <a:solidFill>
                  <a:srgbClr val="000000"/>
                </a:solidFill>
                <a:latin typeface="Calibri" pitchFamily="4" charset="0"/>
              </a:rPr>
              <a:t>2</a:t>
            </a:r>
            <a:r>
              <a:rPr lang="en-US" sz="1600">
                <a:solidFill>
                  <a:srgbClr val="000000"/>
                </a:solidFill>
                <a:latin typeface="Calibri" pitchFamily="4" charset="0"/>
              </a:rPr>
              <a:t> = 1, they may prefer ASA + ticagrelor, ASA + prasugrel, or ASA + clopidogrel  over TT</a:t>
            </a:r>
            <a:endParaRPr lang="en-CA" sz="1600">
              <a:solidFill>
                <a:srgbClr val="000000"/>
              </a:solidFill>
              <a:latin typeface="Calibri" pitchFamily="4"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Content Placeholder 2"/>
          <p:cNvSpPr>
            <a:spLocks/>
          </p:cNvSpPr>
          <p:nvPr/>
        </p:nvSpPr>
        <p:spPr bwMode="auto">
          <a:xfrm>
            <a:off x="430213" y="1454150"/>
            <a:ext cx="8283575" cy="2813050"/>
          </a:xfrm>
          <a:prstGeom prst="rect">
            <a:avLst/>
          </a:prstGeom>
          <a:noFill/>
          <a:ln w="9525">
            <a:noFill/>
            <a:miter lim="800000"/>
            <a:headEnd/>
            <a:tailEnd/>
          </a:ln>
        </p:spPr>
        <p:txBody>
          <a:bodyPr>
            <a:prstTxWarp prst="textNoShape">
              <a:avLst/>
            </a:prstTxWarp>
          </a:bodyPr>
          <a:lstStyle/>
          <a:p>
            <a:pPr marL="319088" indent="-319088" eaLnBrk="1" hangingPunct="1">
              <a:spcBef>
                <a:spcPts val="700"/>
              </a:spcBef>
              <a:buClr>
                <a:srgbClr val="B0CCB0"/>
              </a:buClr>
              <a:buSzPct val="60000"/>
            </a:pPr>
            <a:r>
              <a:rPr lang="en-US" sz="2000">
                <a:solidFill>
                  <a:srgbClr val="000000"/>
                </a:solidFill>
                <a:cs typeface="Arial" pitchFamily="4" charset="0"/>
              </a:rPr>
              <a:t>What would be your antithrombotic regimen to prevent stroke?</a:t>
            </a:r>
          </a:p>
          <a:p>
            <a:pPr marL="319088" indent="-319088" eaLnBrk="1" hangingPunct="1">
              <a:spcBef>
                <a:spcPts val="700"/>
              </a:spcBef>
              <a:buSzPct val="60000"/>
            </a:pPr>
            <a:endParaRPr lang="en-US" sz="500">
              <a:solidFill>
                <a:srgbClr val="000000"/>
              </a:solidFill>
              <a:cs typeface="Arial" pitchFamily="4" charset="0"/>
            </a:endParaRPr>
          </a:p>
          <a:p>
            <a:pPr marL="319088" indent="-319088" eaLnBrk="1" hangingPunct="1">
              <a:spcBef>
                <a:spcPts val="700"/>
              </a:spcBef>
              <a:buSzPct val="60000"/>
              <a:buFont typeface="Arial Black" pitchFamily="4" charset="0"/>
              <a:buAutoNum type="arabicPeriod"/>
            </a:pPr>
            <a:r>
              <a:rPr lang="en-US">
                <a:solidFill>
                  <a:srgbClr val="000000"/>
                </a:solidFill>
                <a:cs typeface="Arial" pitchFamily="4" charset="0"/>
              </a:rPr>
              <a:t>Continue ASA 81 mg  + Ticagrelor 90 mg bid</a:t>
            </a:r>
          </a:p>
          <a:p>
            <a:pPr marL="319088" indent="-319088" eaLnBrk="1" hangingPunct="1">
              <a:spcBef>
                <a:spcPts val="700"/>
              </a:spcBef>
              <a:buSzPct val="60000"/>
              <a:buFont typeface="Arial Black" pitchFamily="4" charset="0"/>
              <a:buAutoNum type="arabicPeriod"/>
            </a:pPr>
            <a:r>
              <a:rPr lang="en-US">
                <a:solidFill>
                  <a:srgbClr val="000000"/>
                </a:solidFill>
                <a:cs typeface="Arial" pitchFamily="4" charset="0"/>
              </a:rPr>
              <a:t>Warfarin INR 2.0 – 3.0 +  ASA + Ticagrelor </a:t>
            </a:r>
          </a:p>
          <a:p>
            <a:pPr marL="319088" indent="-319088" eaLnBrk="1" hangingPunct="1">
              <a:spcBef>
                <a:spcPts val="700"/>
              </a:spcBef>
              <a:buSzPct val="60000"/>
              <a:buFont typeface="Arial Black" pitchFamily="4" charset="0"/>
              <a:buAutoNum type="arabicPeriod"/>
            </a:pPr>
            <a:r>
              <a:rPr lang="en-US">
                <a:solidFill>
                  <a:srgbClr val="000000"/>
                </a:solidFill>
                <a:cs typeface="Arial" pitchFamily="4" charset="0"/>
              </a:rPr>
              <a:t>Warfarin INR 2.0 – 3.0 + ASA + clopidogrel</a:t>
            </a:r>
          </a:p>
          <a:p>
            <a:pPr marL="319088" indent="-319088" eaLnBrk="1" hangingPunct="1">
              <a:spcBef>
                <a:spcPts val="700"/>
              </a:spcBef>
              <a:buSzPct val="60000"/>
              <a:buFont typeface="Arial Black" pitchFamily="4" charset="0"/>
              <a:buAutoNum type="arabicPeriod"/>
            </a:pPr>
            <a:r>
              <a:rPr lang="en-US">
                <a:solidFill>
                  <a:srgbClr val="000000"/>
                </a:solidFill>
                <a:cs typeface="Arial" pitchFamily="4" charset="0"/>
              </a:rPr>
              <a:t>Warfarin INR 2.0 – 3.0 + ticagrelor 60 mg bid</a:t>
            </a:r>
          </a:p>
          <a:p>
            <a:pPr marL="319088" indent="-319088" eaLnBrk="1" hangingPunct="1">
              <a:spcBef>
                <a:spcPts val="700"/>
              </a:spcBef>
              <a:buSzPct val="60000"/>
              <a:buFont typeface="Arial Black" pitchFamily="4" charset="0"/>
              <a:buAutoNum type="arabicPeriod"/>
            </a:pPr>
            <a:r>
              <a:rPr lang="en-US">
                <a:solidFill>
                  <a:srgbClr val="000000"/>
                </a:solidFill>
                <a:cs typeface="Arial" pitchFamily="4" charset="0"/>
              </a:rPr>
              <a:t>Rivaroxaban 15 mg + ASA + Ticagrelor</a:t>
            </a:r>
          </a:p>
          <a:p>
            <a:pPr marL="319088" indent="-319088" eaLnBrk="1" hangingPunct="1">
              <a:spcBef>
                <a:spcPts val="700"/>
              </a:spcBef>
              <a:buSzPct val="60000"/>
              <a:buFont typeface="Arial Black" pitchFamily="4" charset="0"/>
              <a:buAutoNum type="arabicPeriod"/>
            </a:pPr>
            <a:r>
              <a:rPr lang="en-US">
                <a:solidFill>
                  <a:srgbClr val="000000"/>
                </a:solidFill>
                <a:cs typeface="Arial" pitchFamily="4" charset="0"/>
              </a:rPr>
              <a:t>Rivaroxaban 15 mg + ASA + clopidogrel</a:t>
            </a:r>
          </a:p>
          <a:p>
            <a:pPr marL="319088" indent="-319088" eaLnBrk="1" hangingPunct="1">
              <a:spcBef>
                <a:spcPts val="700"/>
              </a:spcBef>
              <a:buSzPct val="60000"/>
              <a:buFont typeface="Arial Black" pitchFamily="4" charset="0"/>
              <a:buAutoNum type="arabicPeriod"/>
            </a:pPr>
            <a:r>
              <a:rPr lang="en-US">
                <a:solidFill>
                  <a:srgbClr val="000000"/>
                </a:solidFill>
                <a:cs typeface="Arial" pitchFamily="4" charset="0"/>
              </a:rPr>
              <a:t>Rivaroxaban 15 mg + ticagrelor 60 mg bid</a:t>
            </a:r>
          </a:p>
          <a:p>
            <a:pPr marL="319088" indent="-319088" eaLnBrk="1" hangingPunct="1">
              <a:spcBef>
                <a:spcPts val="700"/>
              </a:spcBef>
              <a:buClr>
                <a:srgbClr val="B0CCB0"/>
              </a:buClr>
              <a:buSzPct val="60000"/>
              <a:buFont typeface="Wingdings" pitchFamily="4" charset="2"/>
              <a:buNone/>
            </a:pPr>
            <a:endParaRPr lang="en-CA" sz="2400">
              <a:solidFill>
                <a:srgbClr val="000000"/>
              </a:solidFill>
              <a:cs typeface="Arial" pitchFamily="4" charset="0"/>
            </a:endParaRPr>
          </a:p>
        </p:txBody>
      </p:sp>
      <p:sp>
        <p:nvSpPr>
          <p:cNvPr id="63491" name="Title 1"/>
          <p:cNvSpPr>
            <a:spLocks noGrp="1"/>
          </p:cNvSpPr>
          <p:nvPr>
            <p:ph type="title" idx="4294967295"/>
          </p:nvPr>
        </p:nvSpPr>
        <p:spPr>
          <a:xfrm>
            <a:off x="0" y="762000"/>
            <a:ext cx="9144000" cy="457200"/>
          </a:xfrm>
        </p:spPr>
        <p:txBody>
          <a:bodyPr/>
          <a:lstStyle/>
          <a:p>
            <a:r>
              <a:rPr lang="en-CA" sz="2300"/>
              <a:t>Mr DB – Management</a:t>
            </a:r>
            <a:endParaRPr lang="en-US" sz="2300"/>
          </a:p>
        </p:txBody>
      </p:sp>
      <p:sp>
        <p:nvSpPr>
          <p:cNvPr id="5" name="Oval 4"/>
          <p:cNvSpPr/>
          <p:nvPr/>
        </p:nvSpPr>
        <p:spPr>
          <a:xfrm>
            <a:off x="304800" y="3816350"/>
            <a:ext cx="5181600" cy="45085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08712" rtl="0" eaLnBrk="1" latinLnBrk="0" hangingPunct="1">
              <a:defRPr sz="1800" kern="1200">
                <a:solidFill>
                  <a:schemeClr val="lt1"/>
                </a:solidFill>
                <a:latin typeface="+mn-lt"/>
                <a:ea typeface="+mn-ea"/>
                <a:cs typeface="+mn-cs"/>
              </a:defRPr>
            </a:lvl1pPr>
            <a:lvl2pPr marL="454356" algn="l" defTabSz="908712" rtl="0" eaLnBrk="1" latinLnBrk="0" hangingPunct="1">
              <a:defRPr sz="1800" kern="1200">
                <a:solidFill>
                  <a:schemeClr val="lt1"/>
                </a:solidFill>
                <a:latin typeface="+mn-lt"/>
                <a:ea typeface="+mn-ea"/>
                <a:cs typeface="+mn-cs"/>
              </a:defRPr>
            </a:lvl2pPr>
            <a:lvl3pPr marL="908712" algn="l" defTabSz="908712" rtl="0" eaLnBrk="1" latinLnBrk="0" hangingPunct="1">
              <a:defRPr sz="1800" kern="1200">
                <a:solidFill>
                  <a:schemeClr val="lt1"/>
                </a:solidFill>
                <a:latin typeface="+mn-lt"/>
                <a:ea typeface="+mn-ea"/>
                <a:cs typeface="+mn-cs"/>
              </a:defRPr>
            </a:lvl3pPr>
            <a:lvl4pPr marL="1363068" algn="l" defTabSz="908712" rtl="0" eaLnBrk="1" latinLnBrk="0" hangingPunct="1">
              <a:defRPr sz="1800" kern="1200">
                <a:solidFill>
                  <a:schemeClr val="lt1"/>
                </a:solidFill>
                <a:latin typeface="+mn-lt"/>
                <a:ea typeface="+mn-ea"/>
                <a:cs typeface="+mn-cs"/>
              </a:defRPr>
            </a:lvl4pPr>
            <a:lvl5pPr marL="1817424" algn="l" defTabSz="908712" rtl="0" eaLnBrk="1" latinLnBrk="0" hangingPunct="1">
              <a:defRPr sz="1800" kern="1200">
                <a:solidFill>
                  <a:schemeClr val="lt1"/>
                </a:solidFill>
                <a:latin typeface="+mn-lt"/>
                <a:ea typeface="+mn-ea"/>
                <a:cs typeface="+mn-cs"/>
              </a:defRPr>
            </a:lvl5pPr>
            <a:lvl6pPr marL="2271780" algn="l" defTabSz="908712" rtl="0" eaLnBrk="1" latinLnBrk="0" hangingPunct="1">
              <a:defRPr sz="1800" kern="1200">
                <a:solidFill>
                  <a:schemeClr val="lt1"/>
                </a:solidFill>
                <a:latin typeface="+mn-lt"/>
                <a:ea typeface="+mn-ea"/>
                <a:cs typeface="+mn-cs"/>
              </a:defRPr>
            </a:lvl6pPr>
            <a:lvl7pPr marL="2726136" algn="l" defTabSz="908712" rtl="0" eaLnBrk="1" latinLnBrk="0" hangingPunct="1">
              <a:defRPr sz="1800" kern="1200">
                <a:solidFill>
                  <a:schemeClr val="lt1"/>
                </a:solidFill>
                <a:latin typeface="+mn-lt"/>
                <a:ea typeface="+mn-ea"/>
                <a:cs typeface="+mn-cs"/>
              </a:defRPr>
            </a:lvl7pPr>
            <a:lvl8pPr marL="3180466" algn="l" defTabSz="908712" rtl="0" eaLnBrk="1" latinLnBrk="0" hangingPunct="1">
              <a:defRPr sz="1800" kern="1200">
                <a:solidFill>
                  <a:schemeClr val="lt1"/>
                </a:solidFill>
                <a:latin typeface="+mn-lt"/>
                <a:ea typeface="+mn-ea"/>
                <a:cs typeface="+mn-cs"/>
              </a:defRPr>
            </a:lvl8pPr>
            <a:lvl9pPr marL="3634850" algn="l" defTabSz="908712" rtl="0" eaLnBrk="1" latinLnBrk="0" hangingPunct="1">
              <a:defRPr sz="1800" kern="1200">
                <a:solidFill>
                  <a:schemeClr val="lt1"/>
                </a:solidFill>
                <a:latin typeface="+mn-lt"/>
                <a:ea typeface="+mn-ea"/>
                <a:cs typeface="+mn-cs"/>
              </a:defRPr>
            </a:lvl9pPr>
          </a:lstStyle>
          <a:p>
            <a:pPr algn="ctr">
              <a:defRPr/>
            </a:pPr>
            <a:endParaRPr lang="en-CA"/>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bwMode="auto">
          <a:xfrm>
            <a:off x="457200" y="1066800"/>
            <a:ext cx="8229600" cy="5257800"/>
          </a:xfrm>
          <a:prstGeom prst="rect">
            <a:avLst/>
          </a:prstGeom>
          <a:noFill/>
          <a:ln w="9525">
            <a:noFill/>
            <a:miter lim="800000"/>
            <a:headEnd/>
            <a:tailEnd/>
          </a:ln>
        </p:spPr>
        <p:txBody>
          <a:bodyPr>
            <a:prstTxWarp prst="textNoShape">
              <a:avLst/>
            </a:prstTxWarp>
          </a:bodyPr>
          <a:lstStyle/>
          <a:p>
            <a:pPr marL="342900" indent="-342900">
              <a:spcBef>
                <a:spcPct val="20000"/>
              </a:spcBef>
              <a:buFontTx/>
              <a:buChar char="•"/>
            </a:pPr>
            <a:r>
              <a:rPr lang="en-US" sz="2400" b="1">
                <a:cs typeface="Arial" pitchFamily="4" charset="0"/>
              </a:rPr>
              <a:t>No RCT data available as yet to evaluate any NOAC dual or triple therapy regimen for AF plus PCI-S</a:t>
            </a:r>
          </a:p>
          <a:p>
            <a:pPr marL="342900" indent="-342900">
              <a:spcBef>
                <a:spcPct val="20000"/>
              </a:spcBef>
              <a:buFontTx/>
              <a:buChar char="•"/>
            </a:pPr>
            <a:r>
              <a:rPr lang="en-US" sz="2400" b="1">
                <a:cs typeface="Arial" pitchFamily="4" charset="0"/>
              </a:rPr>
              <a:t>Three studies are in progress:  </a:t>
            </a:r>
          </a:p>
          <a:p>
            <a:pPr marL="742950" lvl="1" indent="-285750">
              <a:spcBef>
                <a:spcPct val="20000"/>
              </a:spcBef>
              <a:buFontTx/>
              <a:buChar char="–"/>
            </a:pPr>
            <a:r>
              <a:rPr lang="en-US" sz="2000" b="1">
                <a:solidFill>
                  <a:srgbClr val="FF0000"/>
                </a:solidFill>
                <a:cs typeface="Arial" pitchFamily="4" charset="0"/>
              </a:rPr>
              <a:t>PIONEER AF-PCI </a:t>
            </a:r>
            <a:r>
              <a:rPr lang="en-US" sz="2000" b="1">
                <a:cs typeface="Arial" pitchFamily="4" charset="0"/>
              </a:rPr>
              <a:t>- open-label, randomized study assessing safety of </a:t>
            </a:r>
            <a:r>
              <a:rPr lang="en-US" sz="2000" b="1">
                <a:solidFill>
                  <a:srgbClr val="FF0000"/>
                </a:solidFill>
                <a:cs typeface="Arial" pitchFamily="4" charset="0"/>
              </a:rPr>
              <a:t>rivaroxaban  triple therapy </a:t>
            </a:r>
            <a:r>
              <a:rPr lang="en-US" sz="2000" b="1">
                <a:cs typeface="Arial" pitchFamily="4" charset="0"/>
              </a:rPr>
              <a:t>vs. </a:t>
            </a:r>
            <a:r>
              <a:rPr lang="en-US" sz="2000" b="1">
                <a:solidFill>
                  <a:srgbClr val="FF0000"/>
                </a:solidFill>
                <a:cs typeface="Arial" pitchFamily="4" charset="0"/>
              </a:rPr>
              <a:t>rivaroxaban + P2Y12 </a:t>
            </a:r>
            <a:r>
              <a:rPr lang="en-US" sz="2000" b="1">
                <a:cs typeface="Arial" pitchFamily="4" charset="0"/>
              </a:rPr>
              <a:t>inhibitor vs. </a:t>
            </a:r>
            <a:r>
              <a:rPr lang="en-US" sz="2000" b="1">
                <a:solidFill>
                  <a:srgbClr val="FF0000"/>
                </a:solidFill>
                <a:cs typeface="Arial" pitchFamily="4" charset="0"/>
              </a:rPr>
              <a:t>VKA triple therapy </a:t>
            </a:r>
            <a:r>
              <a:rPr lang="en-US" sz="2000" b="1">
                <a:cs typeface="Arial" pitchFamily="4" charset="0"/>
              </a:rPr>
              <a:t>in patients with </a:t>
            </a:r>
            <a:r>
              <a:rPr lang="en-US" sz="2000" b="1">
                <a:solidFill>
                  <a:srgbClr val="FF0000"/>
                </a:solidFill>
                <a:cs typeface="Arial" pitchFamily="4" charset="0"/>
              </a:rPr>
              <a:t>AF</a:t>
            </a:r>
            <a:r>
              <a:rPr lang="en-US" sz="2000" b="1">
                <a:cs typeface="Arial" pitchFamily="4" charset="0"/>
              </a:rPr>
              <a:t> who have undergone </a:t>
            </a:r>
            <a:r>
              <a:rPr lang="en-US" sz="2000" b="1">
                <a:solidFill>
                  <a:srgbClr val="FF0000"/>
                </a:solidFill>
                <a:cs typeface="Arial" pitchFamily="4" charset="0"/>
              </a:rPr>
              <a:t>PCI-S</a:t>
            </a:r>
            <a:r>
              <a:rPr lang="en-US" sz="2000" b="1">
                <a:cs typeface="Arial" pitchFamily="4" charset="0"/>
              </a:rPr>
              <a:t> </a:t>
            </a:r>
          </a:p>
          <a:p>
            <a:pPr marL="742950" lvl="1" indent="-285750">
              <a:spcBef>
                <a:spcPct val="20000"/>
              </a:spcBef>
              <a:buFontTx/>
              <a:buChar char="–"/>
            </a:pPr>
            <a:r>
              <a:rPr lang="en-US" sz="2000" b="1">
                <a:solidFill>
                  <a:srgbClr val="FF0000"/>
                </a:solidFill>
                <a:cs typeface="Arial" pitchFamily="4" charset="0"/>
              </a:rPr>
              <a:t>REDUAL-PCI </a:t>
            </a:r>
            <a:r>
              <a:rPr lang="en-US" sz="2000" b="1">
                <a:cs typeface="Arial" pitchFamily="4" charset="0"/>
              </a:rPr>
              <a:t>– open-label, randomized study assessing safety of  </a:t>
            </a:r>
            <a:r>
              <a:rPr lang="en-US" sz="2000" b="1">
                <a:solidFill>
                  <a:srgbClr val="FF0000"/>
                </a:solidFill>
                <a:cs typeface="Arial" pitchFamily="4" charset="0"/>
              </a:rPr>
              <a:t>Dabigatran 110 + P2Y12 </a:t>
            </a:r>
            <a:r>
              <a:rPr lang="en-US" sz="2000" b="1">
                <a:cs typeface="Arial" pitchFamily="4" charset="0"/>
              </a:rPr>
              <a:t>inhibitor vs </a:t>
            </a:r>
            <a:r>
              <a:rPr lang="en-US" sz="2000" b="1">
                <a:solidFill>
                  <a:srgbClr val="FF0000"/>
                </a:solidFill>
                <a:cs typeface="Arial" pitchFamily="4" charset="0"/>
              </a:rPr>
              <a:t>Dabi 150 + P2Y12</a:t>
            </a:r>
            <a:r>
              <a:rPr lang="en-US" sz="2000" b="1">
                <a:cs typeface="Arial" pitchFamily="4" charset="0"/>
              </a:rPr>
              <a:t> vs </a:t>
            </a:r>
            <a:r>
              <a:rPr lang="en-US" sz="2000" b="1">
                <a:solidFill>
                  <a:srgbClr val="FF0000"/>
                </a:solidFill>
                <a:cs typeface="Arial" pitchFamily="4" charset="0"/>
              </a:rPr>
              <a:t>VKA triple therapy </a:t>
            </a:r>
            <a:r>
              <a:rPr lang="en-US" sz="2000" b="1">
                <a:cs typeface="Arial" pitchFamily="4" charset="0"/>
              </a:rPr>
              <a:t>in patients with </a:t>
            </a:r>
            <a:r>
              <a:rPr lang="en-US" sz="2000" b="1">
                <a:solidFill>
                  <a:srgbClr val="FF0000"/>
                </a:solidFill>
                <a:cs typeface="Arial" pitchFamily="4" charset="0"/>
              </a:rPr>
              <a:t>AF</a:t>
            </a:r>
            <a:r>
              <a:rPr lang="en-US" sz="2000" b="1">
                <a:cs typeface="Arial" pitchFamily="4" charset="0"/>
              </a:rPr>
              <a:t> who have undergone </a:t>
            </a:r>
            <a:r>
              <a:rPr lang="en-US" sz="2000" b="1">
                <a:solidFill>
                  <a:srgbClr val="FF0000"/>
                </a:solidFill>
                <a:cs typeface="Arial" pitchFamily="4" charset="0"/>
              </a:rPr>
              <a:t>PCI-S</a:t>
            </a:r>
            <a:r>
              <a:rPr lang="en-US" sz="2000" b="1">
                <a:cs typeface="Arial" pitchFamily="4" charset="0"/>
              </a:rPr>
              <a:t> (elective or for ACS)</a:t>
            </a:r>
          </a:p>
          <a:p>
            <a:pPr marL="742950" lvl="1" indent="-285750">
              <a:spcBef>
                <a:spcPct val="20000"/>
              </a:spcBef>
              <a:buFontTx/>
              <a:buChar char="–"/>
            </a:pPr>
            <a:r>
              <a:rPr lang="en-US" sz="2000" b="1">
                <a:cs typeface="Arial" pitchFamily="4" charset="0"/>
              </a:rPr>
              <a:t> </a:t>
            </a:r>
            <a:r>
              <a:rPr lang="en-US" sz="2000" b="1">
                <a:solidFill>
                  <a:srgbClr val="FF0000"/>
                </a:solidFill>
                <a:cs typeface="Arial" pitchFamily="4" charset="0"/>
              </a:rPr>
              <a:t>AUGUSTUS</a:t>
            </a:r>
            <a:r>
              <a:rPr lang="en-US" sz="2000" b="1">
                <a:cs typeface="Arial" pitchFamily="4" charset="0"/>
              </a:rPr>
              <a:t> - open-label, randomized  study assessing safety of </a:t>
            </a:r>
            <a:r>
              <a:rPr lang="en-US" sz="2000" b="1">
                <a:solidFill>
                  <a:srgbClr val="FF0000"/>
                </a:solidFill>
                <a:cs typeface="Arial" pitchFamily="4" charset="0"/>
              </a:rPr>
              <a:t>apixaban + P2Y12 </a:t>
            </a:r>
            <a:r>
              <a:rPr lang="en-US" sz="2000" b="1">
                <a:cs typeface="Arial" pitchFamily="4" charset="0"/>
              </a:rPr>
              <a:t>inhibitor vs </a:t>
            </a:r>
            <a:r>
              <a:rPr lang="en-US" sz="2000" b="1">
                <a:solidFill>
                  <a:srgbClr val="FF0000"/>
                </a:solidFill>
                <a:cs typeface="Arial" pitchFamily="4" charset="0"/>
              </a:rPr>
              <a:t>VKA + P2Y12 </a:t>
            </a:r>
            <a:r>
              <a:rPr lang="en-US" sz="2000" b="1">
                <a:cs typeface="Arial" pitchFamily="4" charset="0"/>
              </a:rPr>
              <a:t>inhibitor, factorial with </a:t>
            </a:r>
            <a:r>
              <a:rPr lang="en-US" sz="2000" b="1">
                <a:solidFill>
                  <a:srgbClr val="FF0000"/>
                </a:solidFill>
                <a:cs typeface="Arial" pitchFamily="4" charset="0"/>
              </a:rPr>
              <a:t>ASA or plac</a:t>
            </a:r>
            <a:r>
              <a:rPr lang="en-US" sz="2000" b="1">
                <a:cs typeface="Arial" pitchFamily="4" charset="0"/>
              </a:rPr>
              <a:t>ebo in patients who have undergone </a:t>
            </a:r>
            <a:r>
              <a:rPr lang="en-US" sz="2000" b="1">
                <a:solidFill>
                  <a:srgbClr val="FF0000"/>
                </a:solidFill>
                <a:cs typeface="Arial" pitchFamily="4" charset="0"/>
              </a:rPr>
              <a:t>PCI-S</a:t>
            </a:r>
            <a:r>
              <a:rPr lang="en-US" sz="2000" b="1">
                <a:cs typeface="Arial" pitchFamily="4" charset="0"/>
              </a:rPr>
              <a:t> (elective or ACS)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txBox="1">
            <a:spLocks noChangeArrowheads="1"/>
          </p:cNvSpPr>
          <p:nvPr/>
        </p:nvSpPr>
        <p:spPr bwMode="auto">
          <a:xfrm>
            <a:off x="228600" y="2286000"/>
            <a:ext cx="8686800" cy="1752600"/>
          </a:xfrm>
          <a:prstGeom prst="rect">
            <a:avLst/>
          </a:prstGeom>
          <a:noFill/>
          <a:ln w="9525">
            <a:noFill/>
            <a:miter lim="800000"/>
            <a:headEnd/>
            <a:tailEnd/>
          </a:ln>
        </p:spPr>
        <p:txBody>
          <a:bodyPr anchor="ctr">
            <a:prstTxWarp prst="textNoShape">
              <a:avLst/>
            </a:prstTxWarp>
          </a:bodyPr>
          <a:lstStyle/>
          <a:p>
            <a:pPr algn="ctr" eaLnBrk="1" hangingPunct="1"/>
            <a:r>
              <a:rPr lang="en-US" sz="3200">
                <a:solidFill>
                  <a:srgbClr val="000000"/>
                </a:solidFill>
                <a:latin typeface="Arial Black" pitchFamily="4" charset="0"/>
                <a:cs typeface="Arial" pitchFamily="4" charset="0"/>
              </a:rPr>
              <a:t>NOAC Antidotes </a:t>
            </a:r>
          </a:p>
        </p:txBody>
      </p:sp>
    </p:spTree>
    <p:custDataLst>
      <p:tags r:id="rId1"/>
    </p:custData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US"/>
              <a:t>NOAC Antidotes</a:t>
            </a:r>
          </a:p>
        </p:txBody>
      </p:sp>
      <p:sp>
        <p:nvSpPr>
          <p:cNvPr id="66563" name="Content Placeholder 2"/>
          <p:cNvSpPr>
            <a:spLocks noGrp="1"/>
          </p:cNvSpPr>
          <p:nvPr>
            <p:ph idx="1"/>
          </p:nvPr>
        </p:nvSpPr>
        <p:spPr/>
        <p:txBody>
          <a:bodyPr/>
          <a:lstStyle/>
          <a:p>
            <a:r>
              <a:rPr lang="en-US" b="0"/>
              <a:t>Currently available for clinical use</a:t>
            </a:r>
          </a:p>
          <a:p>
            <a:pPr lvl="1"/>
            <a:r>
              <a:rPr lang="en-US" sz="2800" b="0"/>
              <a:t>Idarucizumab (Praxbind®)</a:t>
            </a:r>
          </a:p>
          <a:p>
            <a:pPr lvl="2"/>
            <a:r>
              <a:rPr lang="en-US" b="0"/>
              <a:t>Dabigatran-specific reversal agent</a:t>
            </a:r>
          </a:p>
          <a:p>
            <a:endParaRPr lang="en-US" b="0"/>
          </a:p>
          <a:p>
            <a:r>
              <a:rPr lang="en-US" b="0"/>
              <a:t>Not available yet for clinical use</a:t>
            </a:r>
          </a:p>
          <a:p>
            <a:pPr lvl="1"/>
            <a:r>
              <a:rPr lang="en-US" sz="2800" b="0"/>
              <a:t>Andexanet Alpha</a:t>
            </a:r>
          </a:p>
          <a:p>
            <a:pPr lvl="2"/>
            <a:r>
              <a:rPr lang="en-US" b="0"/>
              <a:t>Factor Xa reversal agent (e.g apixaban, rivaroxaban, edoxaban)</a:t>
            </a:r>
          </a:p>
          <a:p>
            <a:pPr lvl="1"/>
            <a:r>
              <a:rPr lang="en-US" sz="2800" b="0"/>
              <a:t>Ciraparantag (PER-977, aripazine)</a:t>
            </a:r>
            <a:endParaRPr lang="en-US" b="0"/>
          </a:p>
          <a:p>
            <a:pPr lvl="2"/>
            <a:r>
              <a:rPr lang="en-US" b="0"/>
              <a:t>“universal” reversal agent</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extBox 2"/>
          <p:cNvSpPr txBox="1">
            <a:spLocks noChangeArrowheads="1"/>
          </p:cNvSpPr>
          <p:nvPr/>
        </p:nvSpPr>
        <p:spPr bwMode="auto">
          <a:xfrm>
            <a:off x="163513" y="5856288"/>
            <a:ext cx="5867400" cy="276225"/>
          </a:xfrm>
          <a:prstGeom prst="rect">
            <a:avLst/>
          </a:prstGeom>
          <a:noFill/>
          <a:ln w="9525">
            <a:noFill/>
            <a:miter lim="800000"/>
            <a:headEnd/>
            <a:tailEnd/>
          </a:ln>
        </p:spPr>
        <p:txBody>
          <a:bodyPr>
            <a:prstTxWarp prst="textNoShape">
              <a:avLst/>
            </a:prstTxWarp>
            <a:spAutoFit/>
          </a:bodyPr>
          <a:lstStyle/>
          <a:p>
            <a:pPr eaLnBrk="1" hangingPunct="1"/>
            <a:r>
              <a:rPr lang="nl-NL" sz="1200">
                <a:solidFill>
                  <a:schemeClr val="tx2"/>
                </a:solidFill>
                <a:cs typeface="Arial" pitchFamily="4" charset="0"/>
              </a:rPr>
              <a:t>Schiele et al. Blood (2013): Glund et al. Thrombosis &amp; Haemostasis (2015)</a:t>
            </a:r>
            <a:endParaRPr lang="en-GB" sz="1200">
              <a:solidFill>
                <a:schemeClr val="tx2"/>
              </a:solidFill>
              <a:cs typeface="Arial" pitchFamily="4" charset="0"/>
            </a:endParaRPr>
          </a:p>
        </p:txBody>
      </p:sp>
      <p:grpSp>
        <p:nvGrpSpPr>
          <p:cNvPr id="67587" name="Group 1"/>
          <p:cNvGrpSpPr>
            <a:grpSpLocks/>
          </p:cNvGrpSpPr>
          <p:nvPr/>
        </p:nvGrpSpPr>
        <p:grpSpPr bwMode="auto">
          <a:xfrm>
            <a:off x="5006975" y="1981200"/>
            <a:ext cx="3832225" cy="4248150"/>
            <a:chOff x="320016" y="1029513"/>
            <a:chExt cx="4426833" cy="4759020"/>
          </a:xfrm>
        </p:grpSpPr>
        <p:pic>
          <p:nvPicPr>
            <p:cNvPr id="67590" name="Picture 2" descr="T:\BI Pradaxa\2015 jobs\786205911-002 - NewsHub\40 Content\EMA FDA Canada Submission\Accompanying images\Idarucizumab and dabigatran.JPG"/>
            <p:cNvPicPr>
              <a:picLocks noChangeAspect="1" noChangeArrowheads="1"/>
            </p:cNvPicPr>
            <p:nvPr/>
          </p:nvPicPr>
          <p:blipFill>
            <a:blip r:embed="rId3">
              <a:clrChange>
                <a:clrFrom>
                  <a:srgbClr val="FFFFFF"/>
                </a:clrFrom>
                <a:clrTo>
                  <a:srgbClr val="FFFFFF">
                    <a:alpha val="0"/>
                  </a:srgbClr>
                </a:clrTo>
              </a:clrChange>
            </a:blip>
            <a:srcRect l="7649" t="3795" r="5356" b="18997"/>
            <a:stretch>
              <a:fillRect/>
            </a:stretch>
          </p:blipFill>
          <p:spPr bwMode="auto">
            <a:xfrm>
              <a:off x="370112" y="1029513"/>
              <a:ext cx="4376737" cy="4649787"/>
            </a:xfrm>
            <a:prstGeom prst="rect">
              <a:avLst/>
            </a:prstGeom>
            <a:noFill/>
            <a:ln w="9525">
              <a:noFill/>
              <a:miter lim="800000"/>
              <a:headEnd/>
              <a:tailEnd/>
            </a:ln>
          </p:spPr>
        </p:pic>
        <p:sp>
          <p:nvSpPr>
            <p:cNvPr id="67591" name="TextBox 22"/>
            <p:cNvSpPr txBox="1">
              <a:spLocks noChangeArrowheads="1"/>
            </p:cNvSpPr>
            <p:nvPr/>
          </p:nvSpPr>
          <p:spPr bwMode="auto">
            <a:xfrm>
              <a:off x="320016" y="3232963"/>
              <a:ext cx="1584417" cy="379269"/>
            </a:xfrm>
            <a:prstGeom prst="rect">
              <a:avLst/>
            </a:prstGeom>
            <a:solidFill>
              <a:schemeClr val="bg1"/>
            </a:solidFill>
            <a:ln w="9525">
              <a:noFill/>
              <a:miter lim="800000"/>
              <a:headEnd/>
              <a:tailEnd/>
            </a:ln>
          </p:spPr>
          <p:txBody>
            <a:bodyPr>
              <a:prstTxWarp prst="textNoShape">
                <a:avLst/>
              </a:prstTxWarp>
              <a:spAutoFit/>
            </a:bodyPr>
            <a:lstStyle/>
            <a:p>
              <a:pPr algn="ctr" eaLnBrk="1" hangingPunct="1"/>
              <a:r>
                <a:rPr lang="en-US" sz="1600" b="1">
                  <a:solidFill>
                    <a:srgbClr val="03497C"/>
                  </a:solidFill>
                  <a:cs typeface="Arial" pitchFamily="4" charset="0"/>
                </a:rPr>
                <a:t>Dabigatran</a:t>
              </a:r>
              <a:endParaRPr lang="en-GB" sz="1600" b="1">
                <a:solidFill>
                  <a:srgbClr val="03497C"/>
                </a:solidFill>
                <a:cs typeface="Arial" pitchFamily="4" charset="0"/>
              </a:endParaRPr>
            </a:p>
          </p:txBody>
        </p:sp>
        <p:sp>
          <p:nvSpPr>
            <p:cNvPr id="67592" name="TextBox 23"/>
            <p:cNvSpPr txBox="1">
              <a:spLocks noChangeArrowheads="1"/>
            </p:cNvSpPr>
            <p:nvPr/>
          </p:nvSpPr>
          <p:spPr bwMode="auto">
            <a:xfrm>
              <a:off x="2300286" y="5409264"/>
              <a:ext cx="1980774" cy="379269"/>
            </a:xfrm>
            <a:prstGeom prst="rect">
              <a:avLst/>
            </a:prstGeom>
            <a:solidFill>
              <a:schemeClr val="bg1"/>
            </a:solidFill>
            <a:ln w="9525">
              <a:noFill/>
              <a:miter lim="800000"/>
              <a:headEnd/>
              <a:tailEnd/>
            </a:ln>
          </p:spPr>
          <p:txBody>
            <a:bodyPr>
              <a:prstTxWarp prst="textNoShape">
                <a:avLst/>
              </a:prstTxWarp>
              <a:spAutoFit/>
            </a:bodyPr>
            <a:lstStyle/>
            <a:p>
              <a:pPr algn="ctr" eaLnBrk="1" hangingPunct="1"/>
              <a:r>
                <a:rPr lang="en-US" sz="1600" b="1">
                  <a:solidFill>
                    <a:srgbClr val="03497C"/>
                  </a:solidFill>
                  <a:cs typeface="Arial" pitchFamily="4" charset="0"/>
                </a:rPr>
                <a:t>Idarucizumab</a:t>
              </a:r>
              <a:endParaRPr lang="en-GB" sz="1600" b="1">
                <a:solidFill>
                  <a:srgbClr val="03497C"/>
                </a:solidFill>
                <a:cs typeface="Arial" pitchFamily="4" charset="0"/>
              </a:endParaRPr>
            </a:p>
          </p:txBody>
        </p:sp>
      </p:grpSp>
      <p:sp>
        <p:nvSpPr>
          <p:cNvPr id="5" name="Content Placeholder 4"/>
          <p:cNvSpPr>
            <a:spLocks noGrp="1"/>
          </p:cNvSpPr>
          <p:nvPr>
            <p:ph idx="1"/>
          </p:nvPr>
        </p:nvSpPr>
        <p:spPr>
          <a:xfrm>
            <a:off x="477838" y="1679575"/>
            <a:ext cx="8229600" cy="4525963"/>
          </a:xfrm>
        </p:spPr>
        <p:txBody>
          <a:bodyPr>
            <a:normAutofit/>
          </a:bodyPr>
          <a:lstStyle/>
          <a:p>
            <a:pPr>
              <a:lnSpc>
                <a:spcPct val="80000"/>
              </a:lnSpc>
              <a:spcAft>
                <a:spcPts val="600"/>
              </a:spcAft>
            </a:pPr>
            <a:r>
              <a:rPr lang="en-GB" sz="1900" b="0"/>
              <a:t>Humanized Fab fragment</a:t>
            </a:r>
          </a:p>
          <a:p>
            <a:pPr lvl="1">
              <a:lnSpc>
                <a:spcPct val="80000"/>
              </a:lnSpc>
              <a:spcAft>
                <a:spcPts val="600"/>
              </a:spcAft>
            </a:pPr>
            <a:r>
              <a:rPr lang="en-GB" sz="1700" b="0"/>
              <a:t>High-affinity binding specific to </a:t>
            </a:r>
            <a:br>
              <a:rPr lang="en-GB" sz="1700" b="0"/>
            </a:br>
            <a:r>
              <a:rPr lang="en-GB" sz="1700" b="0"/>
              <a:t>dabigatran</a:t>
            </a:r>
          </a:p>
          <a:p>
            <a:pPr>
              <a:lnSpc>
                <a:spcPct val="80000"/>
              </a:lnSpc>
              <a:spcAft>
                <a:spcPts val="600"/>
              </a:spcAft>
            </a:pPr>
            <a:r>
              <a:rPr lang="en-GB" sz="1900" b="0"/>
              <a:t>Primarily renal excretion</a:t>
            </a:r>
          </a:p>
          <a:p>
            <a:pPr>
              <a:lnSpc>
                <a:spcPct val="80000"/>
              </a:lnSpc>
              <a:spcAft>
                <a:spcPts val="600"/>
              </a:spcAft>
            </a:pPr>
            <a:r>
              <a:rPr lang="en-GB" sz="1900" b="0"/>
              <a:t>Short half-life</a:t>
            </a:r>
          </a:p>
          <a:p>
            <a:pPr>
              <a:lnSpc>
                <a:spcPct val="80000"/>
              </a:lnSpc>
              <a:spcAft>
                <a:spcPts val="600"/>
              </a:spcAft>
            </a:pPr>
            <a:r>
              <a:rPr lang="en-GB" sz="1900" b="0"/>
              <a:t>No interaction with other drugs</a:t>
            </a:r>
          </a:p>
          <a:p>
            <a:pPr>
              <a:lnSpc>
                <a:spcPct val="80000"/>
              </a:lnSpc>
              <a:spcAft>
                <a:spcPts val="600"/>
              </a:spcAft>
            </a:pPr>
            <a:r>
              <a:rPr lang="en-GB" sz="1900" b="0"/>
              <a:t>No intrinsic pro-coagulant or </a:t>
            </a:r>
            <a:br>
              <a:rPr lang="en-GB" sz="1900" b="0"/>
            </a:br>
            <a:r>
              <a:rPr lang="en-GB" sz="1900" b="0"/>
              <a:t>anticoagulant activity</a:t>
            </a:r>
          </a:p>
          <a:p>
            <a:pPr>
              <a:lnSpc>
                <a:spcPct val="80000"/>
              </a:lnSpc>
              <a:spcAft>
                <a:spcPts val="600"/>
              </a:spcAft>
            </a:pPr>
            <a:r>
              <a:rPr lang="en-GB" sz="1900" b="0"/>
              <a:t>IV dosing by bolus or rapid infusion</a:t>
            </a:r>
          </a:p>
          <a:p>
            <a:pPr>
              <a:lnSpc>
                <a:spcPct val="80000"/>
              </a:lnSpc>
              <a:spcAft>
                <a:spcPts val="600"/>
              </a:spcAft>
            </a:pPr>
            <a:r>
              <a:rPr lang="en-GB" sz="1900" b="0"/>
              <a:t>Reduces dabigatran-induced bleeding in </a:t>
            </a:r>
            <a:br>
              <a:rPr lang="en-GB" sz="1900" b="0"/>
            </a:br>
            <a:r>
              <a:rPr lang="en-GB" sz="1900" b="0"/>
              <a:t>animal models</a:t>
            </a:r>
          </a:p>
          <a:p>
            <a:pPr>
              <a:lnSpc>
                <a:spcPct val="80000"/>
              </a:lnSpc>
              <a:spcAft>
                <a:spcPts val="600"/>
              </a:spcAft>
            </a:pPr>
            <a:r>
              <a:rPr lang="en-GB" sz="1900" b="0"/>
              <a:t>Immediate, complete, and sustained reversal </a:t>
            </a:r>
            <a:br>
              <a:rPr lang="en-GB" sz="1900" b="0"/>
            </a:br>
            <a:r>
              <a:rPr lang="en-GB" sz="1900" b="0"/>
              <a:t>of dabigatran anticoagulation in volunteers</a:t>
            </a:r>
          </a:p>
          <a:p>
            <a:pPr>
              <a:lnSpc>
                <a:spcPct val="80000"/>
              </a:lnSpc>
            </a:pPr>
            <a:endParaRPr lang="en-GB" sz="2200" b="0"/>
          </a:p>
        </p:txBody>
      </p:sp>
      <p:sp>
        <p:nvSpPr>
          <p:cNvPr id="2" name="Textfeld 1"/>
          <p:cNvSpPr txBox="1"/>
          <p:nvPr/>
        </p:nvSpPr>
        <p:spPr bwMode="auto">
          <a:xfrm>
            <a:off x="311150" y="781050"/>
            <a:ext cx="8396288" cy="1116013"/>
          </a:xfrm>
          <a:prstGeom prst="rect">
            <a:avLst/>
          </a:prstGeom>
          <a:noFill/>
          <a:ln w="9525" algn="ctr">
            <a:noFill/>
            <a:miter lim="800000"/>
            <a:headEnd/>
            <a:tailEnd/>
          </a:ln>
        </p:spPr>
        <p:txBody>
          <a:bodyPr lIns="0">
            <a:prstTxWarp prst="textNoShape">
              <a:avLst/>
            </a:prstTxWarp>
            <a:spAutoFit/>
          </a:bodyPr>
          <a:lstStyle/>
          <a:p>
            <a:pPr algn="ctr" eaLnBrk="1" hangingPunct="1"/>
            <a:r>
              <a:rPr lang="en-GB" sz="2800">
                <a:latin typeface="Arial Black" pitchFamily="4" charset="0"/>
                <a:ea typeface="Cordia New" pitchFamily="34" charset="0"/>
                <a:cs typeface="Cordia New" pitchFamily="34" charset="0"/>
              </a:rPr>
              <a:t>Idarucizumab: A specific reversal agent for anticoagulant activity of dabigatran </a:t>
            </a:r>
          </a:p>
          <a:p>
            <a:pPr eaLnBrk="1" hangingPunct="1"/>
            <a:endParaRPr lang="de-DE" sz="100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extBox 4"/>
          <p:cNvSpPr txBox="1">
            <a:spLocks noChangeArrowheads="1"/>
          </p:cNvSpPr>
          <p:nvPr/>
        </p:nvSpPr>
        <p:spPr bwMode="auto">
          <a:xfrm>
            <a:off x="7458075" y="6207125"/>
            <a:ext cx="184150" cy="369888"/>
          </a:xfrm>
          <a:prstGeom prst="rect">
            <a:avLst/>
          </a:prstGeom>
          <a:noFill/>
          <a:ln w="9525">
            <a:noFill/>
            <a:miter lim="800000"/>
            <a:headEnd/>
            <a:tailEnd/>
          </a:ln>
        </p:spPr>
        <p:txBody>
          <a:bodyPr wrap="none">
            <a:prstTxWarp prst="textNoShape">
              <a:avLst/>
            </a:prstTxWarp>
            <a:spAutoFit/>
          </a:bodyPr>
          <a:lstStyle/>
          <a:p>
            <a:pPr defTabSz="457200" eaLnBrk="1" hangingPunct="1"/>
            <a:endParaRPr lang="fr-FR">
              <a:solidFill>
                <a:srgbClr val="000000"/>
              </a:solidFill>
              <a:latin typeface="Calibri" pitchFamily="4" charset="0"/>
              <a:cs typeface="Arial" pitchFamily="4" charset="0"/>
            </a:endParaRPr>
          </a:p>
        </p:txBody>
      </p:sp>
      <p:pic>
        <p:nvPicPr>
          <p:cNvPr id="68611" name="Picture 2" descr="Meeting_Pollack_300dpi.jpg"/>
          <p:cNvPicPr>
            <a:picLocks noChangeAspect="1"/>
          </p:cNvPicPr>
          <p:nvPr/>
        </p:nvPicPr>
        <p:blipFill>
          <a:blip r:embed="rId2"/>
          <a:srcRect/>
          <a:stretch>
            <a:fillRect/>
          </a:stretch>
        </p:blipFill>
        <p:spPr bwMode="auto">
          <a:xfrm>
            <a:off x="420688" y="725488"/>
            <a:ext cx="8342312" cy="614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9634" name="Group 1"/>
          <p:cNvGrpSpPr>
            <a:grpSpLocks/>
          </p:cNvGrpSpPr>
          <p:nvPr/>
        </p:nvGrpSpPr>
        <p:grpSpPr bwMode="auto">
          <a:xfrm>
            <a:off x="198438" y="1752600"/>
            <a:ext cx="8753475" cy="4008438"/>
            <a:chOff x="277116" y="1645754"/>
            <a:chExt cx="8443519" cy="3851208"/>
          </a:xfrm>
        </p:grpSpPr>
        <p:cxnSp>
          <p:nvCxnSpPr>
            <p:cNvPr id="69640" name="Straight Connector 48"/>
            <p:cNvCxnSpPr>
              <a:cxnSpLocks noChangeShapeType="1"/>
            </p:cNvCxnSpPr>
            <p:nvPr/>
          </p:nvCxnSpPr>
          <p:spPr bwMode="auto">
            <a:xfrm>
              <a:off x="4689475" y="2374461"/>
              <a:ext cx="0" cy="2411412"/>
            </a:xfrm>
            <a:prstGeom prst="line">
              <a:avLst/>
            </a:prstGeom>
            <a:noFill/>
            <a:ln w="12700">
              <a:solidFill>
                <a:srgbClr val="03497C"/>
              </a:solidFill>
              <a:prstDash val="dash"/>
              <a:round/>
              <a:headEnd/>
              <a:tailEnd/>
            </a:ln>
          </p:spPr>
        </p:cxnSp>
        <p:cxnSp>
          <p:nvCxnSpPr>
            <p:cNvPr id="69641" name="Straight Connector 49"/>
            <p:cNvCxnSpPr>
              <a:cxnSpLocks noChangeShapeType="1"/>
            </p:cNvCxnSpPr>
            <p:nvPr/>
          </p:nvCxnSpPr>
          <p:spPr bwMode="auto">
            <a:xfrm>
              <a:off x="2827338" y="2364936"/>
              <a:ext cx="1871662" cy="0"/>
            </a:xfrm>
            <a:prstGeom prst="line">
              <a:avLst/>
            </a:prstGeom>
            <a:noFill/>
            <a:ln w="57150">
              <a:solidFill>
                <a:srgbClr val="0084CB"/>
              </a:solidFill>
              <a:round/>
              <a:headEnd/>
              <a:tailEnd/>
            </a:ln>
          </p:spPr>
        </p:cxnSp>
        <p:grpSp>
          <p:nvGrpSpPr>
            <p:cNvPr id="51" name="Group 70"/>
            <p:cNvGrpSpPr/>
            <p:nvPr/>
          </p:nvGrpSpPr>
          <p:grpSpPr>
            <a:xfrm>
              <a:off x="304432" y="1645754"/>
              <a:ext cx="2522907" cy="2635720"/>
              <a:chOff x="26446" y="2502487"/>
              <a:chExt cx="2367673" cy="2635720"/>
            </a:xfrm>
            <a:solidFill>
              <a:srgbClr val="B5CBD9">
                <a:lumMod val="75000"/>
              </a:srgbClr>
            </a:solidFill>
          </p:grpSpPr>
          <p:sp>
            <p:nvSpPr>
              <p:cNvPr id="52" name="Rectangle 51"/>
              <p:cNvSpPr/>
              <p:nvPr/>
            </p:nvSpPr>
            <p:spPr>
              <a:xfrm>
                <a:off x="26446" y="2502487"/>
                <a:ext cx="2367673" cy="1267237"/>
              </a:xfrm>
              <a:prstGeom prst="rect">
                <a:avLst/>
              </a:prstGeom>
              <a:solidFill>
                <a:srgbClr val="03497C"/>
              </a:solidFill>
              <a:ln w="12700" cap="flat" cmpd="sng" algn="ctr">
                <a:noFill/>
                <a:prstDash val="solid"/>
              </a:ln>
              <a:effectLst/>
            </p:spPr>
            <p:txBody>
              <a:bodyPr lIns="72000" rIns="72000" anchor="ctr"/>
              <a:lstStyle/>
              <a:p>
                <a:pPr marL="447675" indent="-1588" defTabSz="914290" eaLnBrk="1" fontAlgn="auto" hangingPunct="1">
                  <a:spcBef>
                    <a:spcPts val="0"/>
                  </a:spcBef>
                  <a:spcAft>
                    <a:spcPts val="0"/>
                  </a:spcAft>
                  <a:tabLst>
                    <a:tab pos="444500" algn="l"/>
                  </a:tabLst>
                  <a:defRPr/>
                </a:pPr>
                <a:r>
                  <a:rPr lang="en-GB" sz="1600" b="1" kern="0" dirty="0">
                    <a:solidFill>
                      <a:prstClr val="white"/>
                    </a:solidFill>
                    <a:latin typeface="+mn-lt"/>
                    <a:ea typeface="ＭＳ Ｐゴシック" pitchFamily="4" charset="-128"/>
                    <a:cs typeface="+mn-cs"/>
                  </a:rPr>
                  <a:t>Group A: </a:t>
                </a:r>
                <a:r>
                  <a:rPr lang="en-GB" sz="1600" kern="0" dirty="0">
                    <a:solidFill>
                      <a:prstClr val="white"/>
                    </a:solidFill>
                    <a:latin typeface="+mn-lt"/>
                    <a:ea typeface="ＭＳ Ｐゴシック" pitchFamily="4" charset="-128"/>
                    <a:cs typeface="+mn-cs"/>
                  </a:rPr>
                  <a:t>Uncontrolled bleeding + dabigatran-treated</a:t>
                </a:r>
              </a:p>
              <a:p>
                <a:pPr marL="447675" indent="-1588" defTabSz="914290" eaLnBrk="1" fontAlgn="auto" hangingPunct="1">
                  <a:spcBef>
                    <a:spcPts val="0"/>
                  </a:spcBef>
                  <a:spcAft>
                    <a:spcPts val="0"/>
                  </a:spcAft>
                  <a:tabLst>
                    <a:tab pos="444500" algn="l"/>
                  </a:tabLst>
                  <a:defRPr/>
                </a:pPr>
                <a:r>
                  <a:rPr lang="en-GB" sz="1600" kern="0" dirty="0">
                    <a:solidFill>
                      <a:prstClr val="white"/>
                    </a:solidFill>
                    <a:latin typeface="+mn-lt"/>
                    <a:ea typeface="ＭＳ Ｐゴシック" pitchFamily="4" charset="-128"/>
                    <a:cs typeface="+mn-cs"/>
                  </a:rPr>
                  <a:t>N=51 </a:t>
                </a:r>
                <a:r>
                  <a:rPr lang="en-GB" sz="1600" kern="0" dirty="0">
                    <a:solidFill>
                      <a:prstClr val="white"/>
                    </a:solidFill>
                    <a:latin typeface="Calibri"/>
                    <a:ea typeface="ＭＳ Ｐゴシック" pitchFamily="4" charset="-128"/>
                    <a:cs typeface="+mn-cs"/>
                  </a:rPr>
                  <a:t> </a:t>
                </a:r>
              </a:p>
            </p:txBody>
          </p:sp>
          <p:sp>
            <p:nvSpPr>
              <p:cNvPr id="53" name="Rounded Rectangle 11"/>
              <p:cNvSpPr/>
              <p:nvPr/>
            </p:nvSpPr>
            <p:spPr>
              <a:xfrm>
                <a:off x="97965" y="2924681"/>
                <a:ext cx="318691" cy="639762"/>
              </a:xfrm>
              <a:custGeom>
                <a:avLst/>
                <a:gdLst/>
                <a:ahLst/>
                <a:cxnLst/>
                <a:rect l="l" t="t" r="r" b="b"/>
                <a:pathLst>
                  <a:path w="1556792" h="2794354">
                    <a:moveTo>
                      <a:pt x="785723" y="0"/>
                    </a:moveTo>
                    <a:cubicBezTo>
                      <a:pt x="984546" y="0"/>
                      <a:pt x="1145723" y="161177"/>
                      <a:pt x="1145723" y="360000"/>
                    </a:cubicBezTo>
                    <a:cubicBezTo>
                      <a:pt x="1145723" y="522687"/>
                      <a:pt x="1037810" y="660168"/>
                      <a:pt x="889157" y="703100"/>
                    </a:cubicBezTo>
                    <a:lnTo>
                      <a:pt x="1051810" y="703100"/>
                    </a:lnTo>
                    <a:cubicBezTo>
                      <a:pt x="1073552" y="703100"/>
                      <a:pt x="1094039" y="708476"/>
                      <a:pt x="1111237" y="719439"/>
                    </a:cubicBezTo>
                    <a:cubicBezTo>
                      <a:pt x="1157225" y="733316"/>
                      <a:pt x="1196869" y="766309"/>
                      <a:pt x="1218860" y="813224"/>
                    </a:cubicBezTo>
                    <a:lnTo>
                      <a:pt x="1539733" y="1497751"/>
                    </a:lnTo>
                    <a:cubicBezTo>
                      <a:pt x="1581926" y="1587764"/>
                      <a:pt x="1543161" y="1694939"/>
                      <a:pt x="1453148" y="1737132"/>
                    </a:cubicBezTo>
                    <a:cubicBezTo>
                      <a:pt x="1363136" y="1779325"/>
                      <a:pt x="1255961" y="1740560"/>
                      <a:pt x="1213768" y="1650548"/>
                    </a:cubicBezTo>
                    <a:lnTo>
                      <a:pt x="1180868" y="1580362"/>
                    </a:lnTo>
                    <a:lnTo>
                      <a:pt x="1180868" y="1753052"/>
                    </a:lnTo>
                    <a:lnTo>
                      <a:pt x="1180868" y="1767842"/>
                    </a:lnTo>
                    <a:lnTo>
                      <a:pt x="1180868" y="2614354"/>
                    </a:lnTo>
                    <a:cubicBezTo>
                      <a:pt x="1180868" y="2713765"/>
                      <a:pt x="1100279" y="2794354"/>
                      <a:pt x="1000868" y="2794354"/>
                    </a:cubicBezTo>
                    <a:cubicBezTo>
                      <a:pt x="901457" y="2794354"/>
                      <a:pt x="820868" y="2713765"/>
                      <a:pt x="820868" y="2614354"/>
                    </a:cubicBezTo>
                    <a:lnTo>
                      <a:pt x="820868" y="1896900"/>
                    </a:lnTo>
                    <a:lnTo>
                      <a:pt x="766536" y="1896900"/>
                    </a:lnTo>
                    <a:lnTo>
                      <a:pt x="766536" y="2608003"/>
                    </a:lnTo>
                    <a:cubicBezTo>
                      <a:pt x="766536" y="2707414"/>
                      <a:pt x="685947" y="2788003"/>
                      <a:pt x="586536" y="2788003"/>
                    </a:cubicBezTo>
                    <a:cubicBezTo>
                      <a:pt x="487125" y="2788003"/>
                      <a:pt x="406536" y="2707414"/>
                      <a:pt x="406536" y="2608003"/>
                    </a:cubicBezTo>
                    <a:lnTo>
                      <a:pt x="406536" y="1767842"/>
                    </a:lnTo>
                    <a:lnTo>
                      <a:pt x="406536" y="1746701"/>
                    </a:lnTo>
                    <a:lnTo>
                      <a:pt x="406536" y="1515057"/>
                    </a:lnTo>
                    <a:lnTo>
                      <a:pt x="343024" y="1650548"/>
                    </a:lnTo>
                    <a:cubicBezTo>
                      <a:pt x="300831" y="1740560"/>
                      <a:pt x="193656" y="1779325"/>
                      <a:pt x="103644" y="1737132"/>
                    </a:cubicBezTo>
                    <a:cubicBezTo>
                      <a:pt x="13631" y="1694939"/>
                      <a:pt x="-25134" y="1587764"/>
                      <a:pt x="17059" y="1497751"/>
                    </a:cubicBezTo>
                    <a:lnTo>
                      <a:pt x="337932" y="813224"/>
                    </a:lnTo>
                    <a:cubicBezTo>
                      <a:pt x="366192" y="752937"/>
                      <a:pt x="423602" y="715638"/>
                      <a:pt x="485735" y="713166"/>
                    </a:cubicBezTo>
                    <a:cubicBezTo>
                      <a:pt x="501053" y="706658"/>
                      <a:pt x="517908" y="703100"/>
                      <a:pt x="535594" y="703100"/>
                    </a:cubicBezTo>
                    <a:lnTo>
                      <a:pt x="682289" y="703100"/>
                    </a:lnTo>
                    <a:cubicBezTo>
                      <a:pt x="533636" y="660168"/>
                      <a:pt x="425723" y="522687"/>
                      <a:pt x="425723" y="360000"/>
                    </a:cubicBezTo>
                    <a:cubicBezTo>
                      <a:pt x="425723" y="161177"/>
                      <a:pt x="586900" y="0"/>
                      <a:pt x="785723" y="0"/>
                    </a:cubicBezTo>
                    <a:close/>
                  </a:path>
                </a:pathLst>
              </a:custGeom>
              <a:solidFill>
                <a:sysClr val="window" lastClr="FFFFFF"/>
              </a:solidFill>
              <a:ln w="25400" cap="flat" cmpd="sng" algn="ctr">
                <a:noFill/>
                <a:prstDash val="solid"/>
              </a:ln>
              <a:effectLst/>
            </p:spPr>
            <p:txBody>
              <a:bodyPr anchor="ctr"/>
              <a:lstStyle/>
              <a:p>
                <a:pPr algn="ctr" defTabSz="457200" eaLnBrk="1" fontAlgn="auto" hangingPunct="1">
                  <a:spcBef>
                    <a:spcPts val="0"/>
                  </a:spcBef>
                  <a:spcAft>
                    <a:spcPts val="0"/>
                  </a:spcAft>
                  <a:defRPr/>
                </a:pPr>
                <a:endParaRPr lang="en-GB" sz="2000" kern="0" dirty="0">
                  <a:solidFill>
                    <a:prstClr val="white"/>
                  </a:solidFill>
                  <a:latin typeface="Calibri"/>
                  <a:ea typeface="ＭＳ Ｐゴシック" pitchFamily="4" charset="-128"/>
                  <a:cs typeface="+mn-cs"/>
                </a:endParaRPr>
              </a:p>
            </p:txBody>
          </p:sp>
          <p:sp>
            <p:nvSpPr>
              <p:cNvPr id="54" name="Rectangle 53"/>
              <p:cNvSpPr/>
              <p:nvPr/>
            </p:nvSpPr>
            <p:spPr>
              <a:xfrm>
                <a:off x="26446" y="3869863"/>
                <a:ext cx="2296069" cy="1268344"/>
              </a:xfrm>
              <a:prstGeom prst="rect">
                <a:avLst/>
              </a:prstGeom>
              <a:solidFill>
                <a:srgbClr val="03497C"/>
              </a:solidFill>
              <a:ln w="12700" cap="flat" cmpd="sng" algn="ctr">
                <a:noFill/>
                <a:prstDash val="solid"/>
              </a:ln>
              <a:effectLst/>
            </p:spPr>
            <p:txBody>
              <a:bodyPr lIns="72000" rIns="72000" anchor="ctr"/>
              <a:lstStyle/>
              <a:p>
                <a:pPr marL="447675" indent="-1588" defTabSz="914290" eaLnBrk="1" fontAlgn="auto" hangingPunct="1">
                  <a:spcBef>
                    <a:spcPts val="0"/>
                  </a:spcBef>
                  <a:spcAft>
                    <a:spcPts val="0"/>
                  </a:spcAft>
                  <a:tabLst>
                    <a:tab pos="444500" algn="l"/>
                  </a:tabLst>
                  <a:defRPr/>
                </a:pPr>
                <a:r>
                  <a:rPr lang="en-GB" sz="1600" b="1" kern="0" dirty="0">
                    <a:solidFill>
                      <a:prstClr val="white"/>
                    </a:solidFill>
                    <a:latin typeface="+mn-lt"/>
                    <a:ea typeface="ＭＳ Ｐゴシック" pitchFamily="4" charset="-128"/>
                    <a:cs typeface="+mn-cs"/>
                  </a:rPr>
                  <a:t>Group B: </a:t>
                </a:r>
                <a:r>
                  <a:rPr lang="en-GB" sz="1600" kern="0" dirty="0">
                    <a:solidFill>
                      <a:prstClr val="white"/>
                    </a:solidFill>
                    <a:latin typeface="+mn-lt"/>
                    <a:ea typeface="ＭＳ Ｐゴシック" pitchFamily="4" charset="-128"/>
                    <a:cs typeface="+mn-cs"/>
                  </a:rPr>
                  <a:t>Emergency surgery or procedure + dabigatran-treated</a:t>
                </a:r>
              </a:p>
              <a:p>
                <a:pPr marL="447675" indent="-1588" defTabSz="914290" eaLnBrk="1" fontAlgn="auto" hangingPunct="1">
                  <a:spcBef>
                    <a:spcPts val="0"/>
                  </a:spcBef>
                  <a:spcAft>
                    <a:spcPts val="0"/>
                  </a:spcAft>
                  <a:tabLst>
                    <a:tab pos="444500" algn="l"/>
                  </a:tabLst>
                  <a:defRPr/>
                </a:pPr>
                <a:r>
                  <a:rPr lang="en-GB" sz="1600" kern="0" dirty="0">
                    <a:solidFill>
                      <a:prstClr val="white"/>
                    </a:solidFill>
                    <a:latin typeface="+mn-lt"/>
                    <a:ea typeface="ＭＳ Ｐゴシック" pitchFamily="4" charset="-128"/>
                    <a:cs typeface="+mn-cs"/>
                  </a:rPr>
                  <a:t>N=39</a:t>
                </a:r>
              </a:p>
            </p:txBody>
          </p:sp>
          <p:sp>
            <p:nvSpPr>
              <p:cNvPr id="55" name="Rounded Rectangle 11"/>
              <p:cNvSpPr/>
              <p:nvPr/>
            </p:nvSpPr>
            <p:spPr>
              <a:xfrm>
                <a:off x="97965" y="4169985"/>
                <a:ext cx="318691" cy="639762"/>
              </a:xfrm>
              <a:custGeom>
                <a:avLst/>
                <a:gdLst/>
                <a:ahLst/>
                <a:cxnLst/>
                <a:rect l="l" t="t" r="r" b="b"/>
                <a:pathLst>
                  <a:path w="1556792" h="2794354">
                    <a:moveTo>
                      <a:pt x="785723" y="0"/>
                    </a:moveTo>
                    <a:cubicBezTo>
                      <a:pt x="984546" y="0"/>
                      <a:pt x="1145723" y="161177"/>
                      <a:pt x="1145723" y="360000"/>
                    </a:cubicBezTo>
                    <a:cubicBezTo>
                      <a:pt x="1145723" y="522687"/>
                      <a:pt x="1037810" y="660168"/>
                      <a:pt x="889157" y="703100"/>
                    </a:cubicBezTo>
                    <a:lnTo>
                      <a:pt x="1051810" y="703100"/>
                    </a:lnTo>
                    <a:cubicBezTo>
                      <a:pt x="1073552" y="703100"/>
                      <a:pt x="1094039" y="708476"/>
                      <a:pt x="1111237" y="719439"/>
                    </a:cubicBezTo>
                    <a:cubicBezTo>
                      <a:pt x="1157225" y="733316"/>
                      <a:pt x="1196869" y="766309"/>
                      <a:pt x="1218860" y="813224"/>
                    </a:cubicBezTo>
                    <a:lnTo>
                      <a:pt x="1539733" y="1497751"/>
                    </a:lnTo>
                    <a:cubicBezTo>
                      <a:pt x="1581926" y="1587764"/>
                      <a:pt x="1543161" y="1694939"/>
                      <a:pt x="1453148" y="1737132"/>
                    </a:cubicBezTo>
                    <a:cubicBezTo>
                      <a:pt x="1363136" y="1779325"/>
                      <a:pt x="1255961" y="1740560"/>
                      <a:pt x="1213768" y="1650548"/>
                    </a:cubicBezTo>
                    <a:lnTo>
                      <a:pt x="1180868" y="1580362"/>
                    </a:lnTo>
                    <a:lnTo>
                      <a:pt x="1180868" y="1753052"/>
                    </a:lnTo>
                    <a:lnTo>
                      <a:pt x="1180868" y="1767842"/>
                    </a:lnTo>
                    <a:lnTo>
                      <a:pt x="1180868" y="2614354"/>
                    </a:lnTo>
                    <a:cubicBezTo>
                      <a:pt x="1180868" y="2713765"/>
                      <a:pt x="1100279" y="2794354"/>
                      <a:pt x="1000868" y="2794354"/>
                    </a:cubicBezTo>
                    <a:cubicBezTo>
                      <a:pt x="901457" y="2794354"/>
                      <a:pt x="820868" y="2713765"/>
                      <a:pt x="820868" y="2614354"/>
                    </a:cubicBezTo>
                    <a:lnTo>
                      <a:pt x="820868" y="1896900"/>
                    </a:lnTo>
                    <a:lnTo>
                      <a:pt x="766536" y="1896900"/>
                    </a:lnTo>
                    <a:lnTo>
                      <a:pt x="766536" y="2608003"/>
                    </a:lnTo>
                    <a:cubicBezTo>
                      <a:pt x="766536" y="2707414"/>
                      <a:pt x="685947" y="2788003"/>
                      <a:pt x="586536" y="2788003"/>
                    </a:cubicBezTo>
                    <a:cubicBezTo>
                      <a:pt x="487125" y="2788003"/>
                      <a:pt x="406536" y="2707414"/>
                      <a:pt x="406536" y="2608003"/>
                    </a:cubicBezTo>
                    <a:lnTo>
                      <a:pt x="406536" y="1767842"/>
                    </a:lnTo>
                    <a:lnTo>
                      <a:pt x="406536" y="1746701"/>
                    </a:lnTo>
                    <a:lnTo>
                      <a:pt x="406536" y="1515057"/>
                    </a:lnTo>
                    <a:lnTo>
                      <a:pt x="343024" y="1650548"/>
                    </a:lnTo>
                    <a:cubicBezTo>
                      <a:pt x="300831" y="1740560"/>
                      <a:pt x="193656" y="1779325"/>
                      <a:pt x="103644" y="1737132"/>
                    </a:cubicBezTo>
                    <a:cubicBezTo>
                      <a:pt x="13631" y="1694939"/>
                      <a:pt x="-25134" y="1587764"/>
                      <a:pt x="17059" y="1497751"/>
                    </a:cubicBezTo>
                    <a:lnTo>
                      <a:pt x="337932" y="813224"/>
                    </a:lnTo>
                    <a:cubicBezTo>
                      <a:pt x="366192" y="752937"/>
                      <a:pt x="423602" y="715638"/>
                      <a:pt x="485735" y="713166"/>
                    </a:cubicBezTo>
                    <a:cubicBezTo>
                      <a:pt x="501053" y="706658"/>
                      <a:pt x="517908" y="703100"/>
                      <a:pt x="535594" y="703100"/>
                    </a:cubicBezTo>
                    <a:lnTo>
                      <a:pt x="682289" y="703100"/>
                    </a:lnTo>
                    <a:cubicBezTo>
                      <a:pt x="533636" y="660168"/>
                      <a:pt x="425723" y="522687"/>
                      <a:pt x="425723" y="360000"/>
                    </a:cubicBezTo>
                    <a:cubicBezTo>
                      <a:pt x="425723" y="161177"/>
                      <a:pt x="586900" y="0"/>
                      <a:pt x="785723" y="0"/>
                    </a:cubicBezTo>
                    <a:close/>
                  </a:path>
                </a:pathLst>
              </a:custGeom>
              <a:solidFill>
                <a:sysClr val="window" lastClr="FFFFFF"/>
              </a:solidFill>
              <a:ln w="25400" cap="flat" cmpd="sng" algn="ctr">
                <a:noFill/>
                <a:prstDash val="solid"/>
              </a:ln>
              <a:effectLst/>
            </p:spPr>
            <p:txBody>
              <a:bodyPr anchor="ctr"/>
              <a:lstStyle/>
              <a:p>
                <a:pPr algn="ctr" defTabSz="457200" eaLnBrk="1" fontAlgn="auto" hangingPunct="1">
                  <a:spcBef>
                    <a:spcPts val="0"/>
                  </a:spcBef>
                  <a:spcAft>
                    <a:spcPts val="0"/>
                  </a:spcAft>
                  <a:defRPr/>
                </a:pPr>
                <a:endParaRPr lang="en-GB" sz="2000" kern="0" dirty="0">
                  <a:solidFill>
                    <a:prstClr val="white"/>
                  </a:solidFill>
                  <a:latin typeface="Calibri"/>
                  <a:ea typeface="ＭＳ Ｐゴシック" pitchFamily="4" charset="-128"/>
                  <a:cs typeface="+mn-cs"/>
                </a:endParaRPr>
              </a:p>
            </p:txBody>
          </p:sp>
        </p:grpSp>
        <p:sp>
          <p:nvSpPr>
            <p:cNvPr id="69643" name="TextBox 74"/>
            <p:cNvSpPr txBox="1">
              <a:spLocks noChangeArrowheads="1"/>
            </p:cNvSpPr>
            <p:nvPr/>
          </p:nvSpPr>
          <p:spPr bwMode="auto">
            <a:xfrm>
              <a:off x="7999877" y="2816255"/>
              <a:ext cx="656805" cy="325289"/>
            </a:xfrm>
            <a:prstGeom prst="rect">
              <a:avLst/>
            </a:prstGeom>
            <a:noFill/>
            <a:ln w="9525">
              <a:noFill/>
              <a:miter lim="800000"/>
              <a:headEnd/>
              <a:tailEnd/>
            </a:ln>
          </p:spPr>
          <p:txBody>
            <a:bodyPr wrap="none">
              <a:prstTxWarp prst="textNoShape">
                <a:avLst/>
              </a:prstTxWarp>
              <a:spAutoFit/>
            </a:bodyPr>
            <a:lstStyle/>
            <a:p>
              <a:pPr algn="ctr" defTabSz="457200" eaLnBrk="1" hangingPunct="1"/>
              <a:r>
                <a:rPr lang="en-GB" sz="1600">
                  <a:solidFill>
                    <a:srgbClr val="03497C"/>
                  </a:solidFill>
                  <a:cs typeface="Arial" pitchFamily="4" charset="0"/>
                </a:rPr>
                <a:t>N=90 </a:t>
              </a:r>
            </a:p>
          </p:txBody>
        </p:sp>
        <p:grpSp>
          <p:nvGrpSpPr>
            <p:cNvPr id="69644" name="Group 76"/>
            <p:cNvGrpSpPr>
              <a:grpSpLocks/>
            </p:cNvGrpSpPr>
            <p:nvPr/>
          </p:nvGrpSpPr>
          <p:grpSpPr bwMode="auto">
            <a:xfrm>
              <a:off x="2813050" y="4176273"/>
              <a:ext cx="1885950" cy="277813"/>
              <a:chOff x="3416947" y="4801554"/>
              <a:chExt cx="1542743" cy="276999"/>
            </a:xfrm>
          </p:grpSpPr>
          <p:sp>
            <p:nvSpPr>
              <p:cNvPr id="58" name="Pentagon 57"/>
              <p:cNvSpPr/>
              <p:nvPr/>
            </p:nvSpPr>
            <p:spPr>
              <a:xfrm rot="10800000">
                <a:off x="3416848" y="4801394"/>
                <a:ext cx="279334" cy="276779"/>
              </a:xfrm>
              <a:prstGeom prst="homePlate">
                <a:avLst/>
              </a:prstGeom>
              <a:solidFill>
                <a:srgbClr val="B5CBD9">
                  <a:lumMod val="60000"/>
                  <a:lumOff val="40000"/>
                </a:srgbClr>
              </a:solidFill>
              <a:ln w="25400" cap="flat" cmpd="sng" algn="ctr">
                <a:noFill/>
                <a:prstDash val="solid"/>
              </a:ln>
              <a:effectLst/>
            </p:spPr>
            <p:txBody>
              <a:bodyPr anchor="ctr"/>
              <a:lstStyle/>
              <a:p>
                <a:pPr defTabSz="457200" eaLnBrk="1" fontAlgn="auto" hangingPunct="1">
                  <a:spcBef>
                    <a:spcPts val="0"/>
                  </a:spcBef>
                  <a:spcAft>
                    <a:spcPts val="0"/>
                  </a:spcAft>
                  <a:defRPr/>
                </a:pPr>
                <a:endParaRPr lang="en-GB" sz="1600" kern="0" dirty="0">
                  <a:solidFill>
                    <a:srgbClr val="03497C"/>
                  </a:solidFill>
                  <a:latin typeface="Calibri"/>
                  <a:ea typeface="ＭＳ Ｐゴシック" pitchFamily="4" charset="-128"/>
                  <a:cs typeface="+mn-cs"/>
                </a:endParaRPr>
              </a:p>
            </p:txBody>
          </p:sp>
          <p:sp>
            <p:nvSpPr>
              <p:cNvPr id="69679" name="Pentagon 58"/>
              <p:cNvSpPr>
                <a:spLocks noChangeArrowheads="1"/>
              </p:cNvSpPr>
              <p:nvPr/>
            </p:nvSpPr>
            <p:spPr bwMode="auto">
              <a:xfrm>
                <a:off x="3557430" y="4801510"/>
                <a:ext cx="1401724" cy="276791"/>
              </a:xfrm>
              <a:prstGeom prst="homePlate">
                <a:avLst>
                  <a:gd name="adj" fmla="val 50009"/>
                </a:avLst>
              </a:prstGeom>
              <a:solidFill>
                <a:srgbClr val="D3E0E8"/>
              </a:solidFill>
              <a:ln w="25400">
                <a:noFill/>
                <a:miter lim="800000"/>
                <a:headEnd/>
                <a:tailEnd/>
              </a:ln>
            </p:spPr>
            <p:txBody>
              <a:bodyPr anchor="ctr">
                <a:prstTxWarp prst="textNoShape">
                  <a:avLst/>
                </a:prstTxWarp>
              </a:bodyPr>
              <a:lstStyle/>
              <a:p>
                <a:pPr algn="ctr" defTabSz="457200" eaLnBrk="1" hangingPunct="1"/>
                <a:r>
                  <a:rPr lang="en-GB" sz="1600">
                    <a:solidFill>
                      <a:srgbClr val="03497C"/>
                    </a:solidFill>
                    <a:cs typeface="Arial" pitchFamily="4" charset="0"/>
                  </a:rPr>
                  <a:t>0–15 minutes</a:t>
                </a:r>
              </a:p>
            </p:txBody>
          </p:sp>
        </p:grpSp>
        <p:cxnSp>
          <p:nvCxnSpPr>
            <p:cNvPr id="69645" name="Straight Connector 59"/>
            <p:cNvCxnSpPr>
              <a:cxnSpLocks noChangeShapeType="1"/>
            </p:cNvCxnSpPr>
            <p:nvPr/>
          </p:nvCxnSpPr>
          <p:spPr bwMode="auto">
            <a:xfrm>
              <a:off x="2813050" y="2801498"/>
              <a:ext cx="0" cy="1652588"/>
            </a:xfrm>
            <a:prstGeom prst="line">
              <a:avLst/>
            </a:prstGeom>
            <a:noFill/>
            <a:ln w="12700">
              <a:solidFill>
                <a:srgbClr val="03497C"/>
              </a:solidFill>
              <a:prstDash val="dash"/>
              <a:round/>
              <a:headEnd/>
              <a:tailEnd/>
            </a:ln>
          </p:spPr>
        </p:cxnSp>
        <p:cxnSp>
          <p:nvCxnSpPr>
            <p:cNvPr id="69646" name="Straight Connector 60"/>
            <p:cNvCxnSpPr>
              <a:cxnSpLocks noChangeShapeType="1"/>
            </p:cNvCxnSpPr>
            <p:nvPr/>
          </p:nvCxnSpPr>
          <p:spPr bwMode="auto">
            <a:xfrm>
              <a:off x="7731125" y="2361761"/>
              <a:ext cx="0" cy="2411412"/>
            </a:xfrm>
            <a:prstGeom prst="line">
              <a:avLst/>
            </a:prstGeom>
            <a:noFill/>
            <a:ln w="12700">
              <a:solidFill>
                <a:srgbClr val="03497C"/>
              </a:solidFill>
              <a:prstDash val="dash"/>
              <a:round/>
              <a:headEnd/>
              <a:tailEnd/>
            </a:ln>
          </p:spPr>
        </p:cxnSp>
        <p:grpSp>
          <p:nvGrpSpPr>
            <p:cNvPr id="69647" name="Group 81"/>
            <p:cNvGrpSpPr>
              <a:grpSpLocks/>
            </p:cNvGrpSpPr>
            <p:nvPr/>
          </p:nvGrpSpPr>
          <p:grpSpPr bwMode="auto">
            <a:xfrm>
              <a:off x="4699000" y="4176273"/>
              <a:ext cx="3032125" cy="277813"/>
              <a:chOff x="3416947" y="4801554"/>
              <a:chExt cx="1390820" cy="276999"/>
            </a:xfrm>
          </p:grpSpPr>
          <p:sp>
            <p:nvSpPr>
              <p:cNvPr id="63" name="Pentagon 62"/>
              <p:cNvSpPr/>
              <p:nvPr/>
            </p:nvSpPr>
            <p:spPr>
              <a:xfrm rot="10800000">
                <a:off x="3417165" y="4801394"/>
                <a:ext cx="279553" cy="276779"/>
              </a:xfrm>
              <a:prstGeom prst="homePlate">
                <a:avLst/>
              </a:prstGeom>
              <a:solidFill>
                <a:srgbClr val="B5CBD9">
                  <a:lumMod val="60000"/>
                  <a:lumOff val="40000"/>
                </a:srgbClr>
              </a:solidFill>
              <a:ln w="25400" cap="flat" cmpd="sng" algn="ctr">
                <a:noFill/>
                <a:prstDash val="solid"/>
              </a:ln>
              <a:effectLst/>
            </p:spPr>
            <p:txBody>
              <a:bodyPr anchor="ctr"/>
              <a:lstStyle/>
              <a:p>
                <a:pPr defTabSz="457200" eaLnBrk="1" fontAlgn="auto" hangingPunct="1">
                  <a:spcBef>
                    <a:spcPts val="0"/>
                  </a:spcBef>
                  <a:spcAft>
                    <a:spcPts val="0"/>
                  </a:spcAft>
                  <a:defRPr/>
                </a:pPr>
                <a:endParaRPr lang="en-GB" sz="1600" kern="0" dirty="0">
                  <a:solidFill>
                    <a:srgbClr val="03497C"/>
                  </a:solidFill>
                  <a:latin typeface="Calibri"/>
                  <a:ea typeface="ＭＳ Ｐゴシック" pitchFamily="4" charset="-128"/>
                  <a:cs typeface="+mn-cs"/>
                </a:endParaRPr>
              </a:p>
            </p:txBody>
          </p:sp>
          <p:sp>
            <p:nvSpPr>
              <p:cNvPr id="64" name="Pentagon 63"/>
              <p:cNvSpPr/>
              <p:nvPr/>
            </p:nvSpPr>
            <p:spPr>
              <a:xfrm>
                <a:off x="3547107" y="4801394"/>
                <a:ext cx="1260797" cy="276779"/>
              </a:xfrm>
              <a:prstGeom prst="homePlate">
                <a:avLst/>
              </a:prstGeom>
              <a:solidFill>
                <a:srgbClr val="B5CBD9">
                  <a:lumMod val="60000"/>
                  <a:lumOff val="40000"/>
                </a:srgbClr>
              </a:solidFill>
              <a:ln w="25400" cap="flat" cmpd="sng" algn="ctr">
                <a:noFill/>
                <a:prstDash val="solid"/>
              </a:ln>
              <a:effectLst/>
            </p:spPr>
            <p:txBody>
              <a:bodyPr anchor="ctr"/>
              <a:lstStyle/>
              <a:p>
                <a:pPr algn="ctr" defTabSz="457200" eaLnBrk="1" fontAlgn="auto" hangingPunct="1">
                  <a:spcBef>
                    <a:spcPts val="0"/>
                  </a:spcBef>
                  <a:spcAft>
                    <a:spcPts val="0"/>
                  </a:spcAft>
                  <a:defRPr/>
                </a:pPr>
                <a:r>
                  <a:rPr lang="en-GB" sz="1600" kern="0" dirty="0">
                    <a:solidFill>
                      <a:srgbClr val="03497C"/>
                    </a:solidFill>
                    <a:latin typeface="+mn-lt"/>
                    <a:ea typeface="ＭＳ Ｐゴシック" pitchFamily="4" charset="-128"/>
                    <a:cs typeface="+mn-cs"/>
                  </a:rPr>
                  <a:t>90 days follow-up</a:t>
                </a:r>
              </a:p>
            </p:txBody>
          </p:sp>
        </p:grpSp>
        <p:grpSp>
          <p:nvGrpSpPr>
            <p:cNvPr id="69648" name="Group 86"/>
            <p:cNvGrpSpPr>
              <a:grpSpLocks/>
            </p:cNvGrpSpPr>
            <p:nvPr/>
          </p:nvGrpSpPr>
          <p:grpSpPr bwMode="auto">
            <a:xfrm>
              <a:off x="631825" y="4514411"/>
              <a:ext cx="4067175" cy="277812"/>
              <a:chOff x="3416947" y="4801554"/>
              <a:chExt cx="3962044" cy="276999"/>
            </a:xfrm>
          </p:grpSpPr>
          <p:sp>
            <p:nvSpPr>
              <p:cNvPr id="66" name="Pentagon 65"/>
              <p:cNvSpPr/>
              <p:nvPr/>
            </p:nvSpPr>
            <p:spPr>
              <a:xfrm rot="10800000">
                <a:off x="3417483" y="4801856"/>
                <a:ext cx="280441" cy="278300"/>
              </a:xfrm>
              <a:prstGeom prst="homePlate">
                <a:avLst/>
              </a:prstGeom>
              <a:solidFill>
                <a:srgbClr val="B5CBD9">
                  <a:lumMod val="60000"/>
                  <a:lumOff val="40000"/>
                </a:srgbClr>
              </a:solidFill>
              <a:ln w="25400" cap="flat" cmpd="sng" algn="ctr">
                <a:noFill/>
                <a:prstDash val="solid"/>
              </a:ln>
              <a:effectLst/>
            </p:spPr>
            <p:txBody>
              <a:bodyPr anchor="ctr"/>
              <a:lstStyle/>
              <a:p>
                <a:pPr defTabSz="457200" eaLnBrk="1" fontAlgn="auto" hangingPunct="1">
                  <a:spcBef>
                    <a:spcPts val="0"/>
                  </a:spcBef>
                  <a:spcAft>
                    <a:spcPts val="0"/>
                  </a:spcAft>
                  <a:defRPr/>
                </a:pPr>
                <a:endParaRPr lang="en-GB" sz="1600" kern="0" dirty="0">
                  <a:solidFill>
                    <a:srgbClr val="03497C"/>
                  </a:solidFill>
                  <a:latin typeface="Calibri"/>
                  <a:ea typeface="ＭＳ Ｐゴシック" pitchFamily="4" charset="-128"/>
                  <a:cs typeface="+mn-cs"/>
                </a:endParaRPr>
              </a:p>
            </p:txBody>
          </p:sp>
          <p:sp>
            <p:nvSpPr>
              <p:cNvPr id="69675" name="Pentagon 66"/>
              <p:cNvSpPr>
                <a:spLocks noChangeArrowheads="1"/>
              </p:cNvSpPr>
              <p:nvPr/>
            </p:nvSpPr>
            <p:spPr bwMode="auto">
              <a:xfrm>
                <a:off x="3617656" y="4801988"/>
                <a:ext cx="3760697" cy="278312"/>
              </a:xfrm>
              <a:prstGeom prst="homePlate">
                <a:avLst>
                  <a:gd name="adj" fmla="val 49984"/>
                </a:avLst>
              </a:prstGeom>
              <a:solidFill>
                <a:srgbClr val="D3E0E8"/>
              </a:solidFill>
              <a:ln w="25400">
                <a:noFill/>
                <a:miter lim="800000"/>
                <a:headEnd/>
                <a:tailEnd/>
              </a:ln>
            </p:spPr>
            <p:txBody>
              <a:bodyPr anchor="ctr">
                <a:prstTxWarp prst="textNoShape">
                  <a:avLst/>
                </a:prstTxWarp>
              </a:bodyPr>
              <a:lstStyle/>
              <a:p>
                <a:pPr algn="ctr" defTabSz="457200" eaLnBrk="1" hangingPunct="1"/>
                <a:r>
                  <a:rPr lang="en-GB" sz="1600">
                    <a:solidFill>
                      <a:srgbClr val="03497C"/>
                    </a:solidFill>
                    <a:cs typeface="Arial" pitchFamily="4" charset="0"/>
                  </a:rPr>
                  <a:t>0–24 hours</a:t>
                </a:r>
              </a:p>
            </p:txBody>
          </p:sp>
        </p:grpSp>
        <p:sp>
          <p:nvSpPr>
            <p:cNvPr id="69649" name="TextBox 6"/>
            <p:cNvSpPr txBox="1">
              <a:spLocks noChangeArrowheads="1"/>
            </p:cNvSpPr>
            <p:nvPr/>
          </p:nvSpPr>
          <p:spPr bwMode="auto">
            <a:xfrm>
              <a:off x="277116" y="4935098"/>
              <a:ext cx="893193" cy="561864"/>
            </a:xfrm>
            <a:prstGeom prst="rect">
              <a:avLst/>
            </a:prstGeom>
            <a:noFill/>
            <a:ln w="9525">
              <a:noFill/>
              <a:miter lim="800000"/>
              <a:headEnd/>
              <a:tailEnd/>
            </a:ln>
          </p:spPr>
          <p:txBody>
            <a:bodyPr wrap="none">
              <a:prstTxWarp prst="textNoShape">
                <a:avLst/>
              </a:prstTxWarp>
              <a:spAutoFit/>
            </a:bodyPr>
            <a:lstStyle/>
            <a:p>
              <a:pPr algn="ctr" defTabSz="457200" eaLnBrk="1" hangingPunct="1"/>
              <a:r>
                <a:rPr lang="en-GB" sz="1600">
                  <a:solidFill>
                    <a:srgbClr val="03497C"/>
                  </a:solidFill>
                  <a:cs typeface="Arial" pitchFamily="4" charset="0"/>
                </a:rPr>
                <a:t>Hospital </a:t>
              </a:r>
              <a:br>
                <a:rPr lang="en-GB" sz="1600">
                  <a:solidFill>
                    <a:srgbClr val="03497C"/>
                  </a:solidFill>
                  <a:cs typeface="Arial" pitchFamily="4" charset="0"/>
                </a:rPr>
              </a:br>
              <a:r>
                <a:rPr lang="en-GB" sz="1600">
                  <a:solidFill>
                    <a:srgbClr val="03497C"/>
                  </a:solidFill>
                  <a:cs typeface="Arial" pitchFamily="4" charset="0"/>
                </a:rPr>
                <a:t>arrival</a:t>
              </a:r>
            </a:p>
          </p:txBody>
        </p:sp>
        <p:cxnSp>
          <p:nvCxnSpPr>
            <p:cNvPr id="69650" name="Straight Connector 69"/>
            <p:cNvCxnSpPr>
              <a:cxnSpLocks noChangeShapeType="1"/>
              <a:endCxn id="69649" idx="0"/>
            </p:cNvCxnSpPr>
            <p:nvPr/>
          </p:nvCxnSpPr>
          <p:spPr bwMode="auto">
            <a:xfrm>
              <a:off x="685612" y="2684023"/>
              <a:ext cx="38100" cy="2251075"/>
            </a:xfrm>
            <a:prstGeom prst="line">
              <a:avLst/>
            </a:prstGeom>
            <a:noFill/>
            <a:ln w="12700">
              <a:solidFill>
                <a:srgbClr val="03497C"/>
              </a:solidFill>
              <a:prstDash val="dash"/>
              <a:round/>
              <a:headEnd/>
              <a:tailEnd/>
            </a:ln>
          </p:spPr>
        </p:cxnSp>
        <p:cxnSp>
          <p:nvCxnSpPr>
            <p:cNvPr id="69651" name="Straight Connector 70"/>
            <p:cNvCxnSpPr>
              <a:cxnSpLocks noChangeShapeType="1"/>
            </p:cNvCxnSpPr>
            <p:nvPr/>
          </p:nvCxnSpPr>
          <p:spPr bwMode="auto">
            <a:xfrm>
              <a:off x="2827338" y="3633348"/>
              <a:ext cx="1871662" cy="3175"/>
            </a:xfrm>
            <a:prstGeom prst="line">
              <a:avLst/>
            </a:prstGeom>
            <a:noFill/>
            <a:ln w="57150">
              <a:solidFill>
                <a:srgbClr val="0084CB"/>
              </a:solidFill>
              <a:round/>
              <a:headEnd/>
              <a:tailEnd/>
            </a:ln>
          </p:spPr>
        </p:cxnSp>
        <p:cxnSp>
          <p:nvCxnSpPr>
            <p:cNvPr id="69652" name="Straight Connector 71"/>
            <p:cNvCxnSpPr>
              <a:cxnSpLocks noChangeShapeType="1"/>
            </p:cNvCxnSpPr>
            <p:nvPr/>
          </p:nvCxnSpPr>
          <p:spPr bwMode="auto">
            <a:xfrm>
              <a:off x="4699000" y="2364936"/>
              <a:ext cx="3032125" cy="0"/>
            </a:xfrm>
            <a:prstGeom prst="line">
              <a:avLst/>
            </a:prstGeom>
            <a:noFill/>
            <a:ln w="57150" cap="rnd">
              <a:solidFill>
                <a:srgbClr val="7F7F7F"/>
              </a:solidFill>
              <a:round/>
              <a:headEnd/>
              <a:tailEnd/>
            </a:ln>
          </p:spPr>
        </p:cxnSp>
        <p:cxnSp>
          <p:nvCxnSpPr>
            <p:cNvPr id="69653" name="Straight Connector 72"/>
            <p:cNvCxnSpPr>
              <a:cxnSpLocks noChangeShapeType="1"/>
            </p:cNvCxnSpPr>
            <p:nvPr/>
          </p:nvCxnSpPr>
          <p:spPr bwMode="auto">
            <a:xfrm>
              <a:off x="4699000" y="3633348"/>
              <a:ext cx="3032125" cy="0"/>
            </a:xfrm>
            <a:prstGeom prst="line">
              <a:avLst/>
            </a:prstGeom>
            <a:noFill/>
            <a:ln w="57150" cap="rnd">
              <a:solidFill>
                <a:srgbClr val="7F7F7F"/>
              </a:solidFill>
              <a:round/>
              <a:headEnd/>
              <a:tailEnd/>
            </a:ln>
          </p:spPr>
        </p:cxnSp>
        <p:sp>
          <p:nvSpPr>
            <p:cNvPr id="74" name="TextBox 73"/>
            <p:cNvSpPr txBox="1"/>
            <p:nvPr/>
          </p:nvSpPr>
          <p:spPr>
            <a:xfrm>
              <a:off x="2819053" y="2666134"/>
              <a:ext cx="1837545" cy="651273"/>
            </a:xfrm>
            <a:prstGeom prst="rect">
              <a:avLst/>
            </a:prstGeom>
            <a:noFill/>
          </p:spPr>
          <p:txBody>
            <a:bodyPr lIns="72000" rIns="72000" anchor="ctr"/>
            <a:lstStyle/>
            <a:p>
              <a:pPr algn="ctr" eaLnBrk="1" fontAlgn="auto" hangingPunct="1">
                <a:spcBef>
                  <a:spcPts val="0"/>
                </a:spcBef>
                <a:spcAft>
                  <a:spcPts val="0"/>
                </a:spcAft>
                <a:defRPr/>
              </a:pPr>
              <a:r>
                <a:rPr lang="en-GB" sz="1600" kern="0" dirty="0">
                  <a:solidFill>
                    <a:srgbClr val="03497C"/>
                  </a:solidFill>
                  <a:latin typeface="Arial"/>
                  <a:ea typeface="ＭＳ Ｐゴシック" pitchFamily="4" charset="-128"/>
                  <a:cs typeface="+mn-cs"/>
                </a:rPr>
                <a:t>5 g idarucizumab (two separate infusions of 2.5 g)</a:t>
              </a:r>
            </a:p>
          </p:txBody>
        </p:sp>
        <p:sp>
          <p:nvSpPr>
            <p:cNvPr id="75" name="Isosceles Triangle 74"/>
            <p:cNvSpPr/>
            <p:nvPr/>
          </p:nvSpPr>
          <p:spPr>
            <a:xfrm>
              <a:off x="2612329" y="4883819"/>
              <a:ext cx="179161" cy="140321"/>
            </a:xfrm>
            <a:prstGeom prst="triangle">
              <a:avLst/>
            </a:prstGeom>
            <a:solidFill>
              <a:srgbClr val="AC2117"/>
            </a:solidFill>
            <a:ln w="25400" cap="flat" cmpd="sng" algn="ctr">
              <a:noFill/>
              <a:prstDash val="solid"/>
            </a:ln>
            <a:effectLst/>
          </p:spPr>
          <p:txBody>
            <a:bodyPr anchor="ctr"/>
            <a:lstStyle/>
            <a:p>
              <a:pPr algn="ctr" defTabSz="457200" eaLnBrk="1" fontAlgn="auto" hangingPunct="1">
                <a:spcBef>
                  <a:spcPts val="0"/>
                </a:spcBef>
                <a:spcAft>
                  <a:spcPts val="0"/>
                </a:spcAft>
                <a:defRPr/>
              </a:pPr>
              <a:endParaRPr lang="en-GB" sz="2000" kern="0" dirty="0">
                <a:solidFill>
                  <a:srgbClr val="0F5385"/>
                </a:solidFill>
                <a:latin typeface="Calibri"/>
                <a:ea typeface="ＭＳ Ｐゴシック" pitchFamily="4" charset="-128"/>
                <a:cs typeface="+mn-cs"/>
              </a:endParaRPr>
            </a:p>
          </p:txBody>
        </p:sp>
        <p:sp>
          <p:nvSpPr>
            <p:cNvPr id="76" name="Isosceles Triangle 75"/>
            <p:cNvSpPr/>
            <p:nvPr/>
          </p:nvSpPr>
          <p:spPr>
            <a:xfrm>
              <a:off x="7642609" y="4883819"/>
              <a:ext cx="179160" cy="140321"/>
            </a:xfrm>
            <a:prstGeom prst="triangle">
              <a:avLst/>
            </a:prstGeom>
            <a:solidFill>
              <a:srgbClr val="AC2117"/>
            </a:solidFill>
            <a:ln w="25400" cap="flat" cmpd="sng" algn="ctr">
              <a:noFill/>
              <a:prstDash val="solid"/>
            </a:ln>
            <a:effectLst/>
          </p:spPr>
          <p:txBody>
            <a:bodyPr anchor="ctr"/>
            <a:lstStyle/>
            <a:p>
              <a:pPr algn="ctr" defTabSz="457200" eaLnBrk="1" fontAlgn="auto" hangingPunct="1">
                <a:spcBef>
                  <a:spcPts val="0"/>
                </a:spcBef>
                <a:spcAft>
                  <a:spcPts val="0"/>
                </a:spcAft>
                <a:defRPr/>
              </a:pPr>
              <a:endParaRPr lang="en-GB" sz="2000" kern="0" dirty="0">
                <a:solidFill>
                  <a:srgbClr val="0F5385"/>
                </a:solidFill>
                <a:latin typeface="Calibri"/>
                <a:ea typeface="ＭＳ Ｐゴシック" pitchFamily="4" charset="-128"/>
                <a:cs typeface="+mn-cs"/>
              </a:endParaRPr>
            </a:p>
          </p:txBody>
        </p:sp>
        <p:sp>
          <p:nvSpPr>
            <p:cNvPr id="77" name="TextBox 76"/>
            <p:cNvSpPr txBox="1"/>
            <p:nvPr/>
          </p:nvSpPr>
          <p:spPr>
            <a:xfrm>
              <a:off x="3200343" y="5004312"/>
              <a:ext cx="1300064" cy="251664"/>
            </a:xfrm>
            <a:prstGeom prst="rect">
              <a:avLst/>
            </a:prstGeom>
            <a:noFill/>
          </p:spPr>
          <p:txBody>
            <a:bodyPr>
              <a:spAutoFit/>
            </a:bodyPr>
            <a:lstStyle/>
            <a:p>
              <a:pPr algn="ctr" eaLnBrk="1" fontAlgn="auto" hangingPunct="1">
                <a:spcBef>
                  <a:spcPts val="0"/>
                </a:spcBef>
                <a:spcAft>
                  <a:spcPts val="0"/>
                </a:spcAft>
                <a:defRPr/>
              </a:pPr>
              <a:r>
                <a:rPr lang="en-GB" sz="1100" kern="0" dirty="0">
                  <a:solidFill>
                    <a:srgbClr val="4472C4">
                      <a:lumMod val="50000"/>
                    </a:srgbClr>
                  </a:solidFill>
                  <a:latin typeface="Arial"/>
                  <a:ea typeface="ＭＳ Ｐゴシック" pitchFamily="4" charset="-128"/>
                  <a:cs typeface="+mn-cs"/>
                </a:rPr>
                <a:t>Pre-2nd vial</a:t>
              </a:r>
            </a:p>
          </p:txBody>
        </p:sp>
        <p:sp>
          <p:nvSpPr>
            <p:cNvPr id="78" name="TextBox 77"/>
            <p:cNvSpPr txBox="1"/>
            <p:nvPr/>
          </p:nvSpPr>
          <p:spPr>
            <a:xfrm>
              <a:off x="5086889" y="5004312"/>
              <a:ext cx="359853" cy="244037"/>
            </a:xfrm>
            <a:prstGeom prst="rect">
              <a:avLst/>
            </a:prstGeom>
            <a:noFill/>
          </p:spPr>
          <p:txBody>
            <a:bodyPr wrap="none">
              <a:spAutoFit/>
            </a:bodyPr>
            <a:lstStyle/>
            <a:p>
              <a:pPr eaLnBrk="1" fontAlgn="auto" hangingPunct="1">
                <a:spcBef>
                  <a:spcPts val="0"/>
                </a:spcBef>
                <a:spcAft>
                  <a:spcPts val="0"/>
                </a:spcAft>
                <a:defRPr/>
              </a:pPr>
              <a:r>
                <a:rPr lang="en-GB" sz="1050" kern="0" dirty="0">
                  <a:solidFill>
                    <a:srgbClr val="4472C4">
                      <a:lumMod val="50000"/>
                    </a:srgbClr>
                  </a:solidFill>
                  <a:latin typeface="Arial"/>
                  <a:ea typeface="ＭＳ Ｐゴシック" pitchFamily="4" charset="-128"/>
                  <a:cs typeface="+mn-cs"/>
                </a:rPr>
                <a:t>2 h</a:t>
              </a:r>
            </a:p>
          </p:txBody>
        </p:sp>
        <p:sp>
          <p:nvSpPr>
            <p:cNvPr id="79" name="TextBox 78"/>
            <p:cNvSpPr txBox="1"/>
            <p:nvPr/>
          </p:nvSpPr>
          <p:spPr>
            <a:xfrm>
              <a:off x="5374771" y="5004312"/>
              <a:ext cx="359853" cy="244037"/>
            </a:xfrm>
            <a:prstGeom prst="rect">
              <a:avLst/>
            </a:prstGeom>
            <a:noFill/>
          </p:spPr>
          <p:txBody>
            <a:bodyPr wrap="none">
              <a:spAutoFit/>
            </a:bodyPr>
            <a:lstStyle/>
            <a:p>
              <a:pPr eaLnBrk="1" fontAlgn="auto" hangingPunct="1">
                <a:spcBef>
                  <a:spcPts val="0"/>
                </a:spcBef>
                <a:spcAft>
                  <a:spcPts val="0"/>
                </a:spcAft>
                <a:defRPr/>
              </a:pPr>
              <a:r>
                <a:rPr lang="en-GB" sz="1050" kern="0" dirty="0">
                  <a:solidFill>
                    <a:srgbClr val="4472C4">
                      <a:lumMod val="50000"/>
                    </a:srgbClr>
                  </a:solidFill>
                  <a:latin typeface="Arial"/>
                  <a:ea typeface="ＭＳ Ｐゴシック" pitchFamily="4" charset="-128"/>
                  <a:cs typeface="+mn-cs"/>
                </a:rPr>
                <a:t>4 h</a:t>
              </a:r>
            </a:p>
          </p:txBody>
        </p:sp>
        <p:sp>
          <p:nvSpPr>
            <p:cNvPr id="80" name="TextBox 79"/>
            <p:cNvSpPr txBox="1"/>
            <p:nvPr/>
          </p:nvSpPr>
          <p:spPr>
            <a:xfrm>
              <a:off x="5697874" y="5004312"/>
              <a:ext cx="431823" cy="244037"/>
            </a:xfrm>
            <a:prstGeom prst="rect">
              <a:avLst/>
            </a:prstGeom>
            <a:noFill/>
          </p:spPr>
          <p:txBody>
            <a:bodyPr wrap="none">
              <a:spAutoFit/>
            </a:bodyPr>
            <a:lstStyle/>
            <a:p>
              <a:pPr eaLnBrk="1" fontAlgn="auto" hangingPunct="1">
                <a:spcBef>
                  <a:spcPts val="0"/>
                </a:spcBef>
                <a:spcAft>
                  <a:spcPts val="0"/>
                </a:spcAft>
                <a:defRPr/>
              </a:pPr>
              <a:r>
                <a:rPr lang="en-GB" sz="1050" kern="0" dirty="0">
                  <a:solidFill>
                    <a:srgbClr val="4472C4">
                      <a:lumMod val="50000"/>
                    </a:srgbClr>
                  </a:solidFill>
                  <a:latin typeface="Arial"/>
                  <a:ea typeface="ＭＳ Ｐゴシック" pitchFamily="4" charset="-128"/>
                  <a:cs typeface="+mn-cs"/>
                </a:rPr>
                <a:t>12 h</a:t>
              </a:r>
            </a:p>
          </p:txBody>
        </p:sp>
        <p:sp>
          <p:nvSpPr>
            <p:cNvPr id="81" name="TextBox 80"/>
            <p:cNvSpPr txBox="1"/>
            <p:nvPr/>
          </p:nvSpPr>
          <p:spPr>
            <a:xfrm>
              <a:off x="6129697" y="5004312"/>
              <a:ext cx="500731" cy="244037"/>
            </a:xfrm>
            <a:prstGeom prst="rect">
              <a:avLst/>
            </a:prstGeom>
            <a:noFill/>
          </p:spPr>
          <p:txBody>
            <a:bodyPr>
              <a:spAutoFit/>
            </a:bodyPr>
            <a:lstStyle/>
            <a:p>
              <a:pPr eaLnBrk="1" fontAlgn="auto" hangingPunct="1">
                <a:spcBef>
                  <a:spcPts val="0"/>
                </a:spcBef>
                <a:spcAft>
                  <a:spcPts val="0"/>
                </a:spcAft>
                <a:defRPr/>
              </a:pPr>
              <a:r>
                <a:rPr lang="en-GB" sz="1050" kern="0" dirty="0">
                  <a:solidFill>
                    <a:srgbClr val="4472C4">
                      <a:lumMod val="50000"/>
                    </a:srgbClr>
                  </a:solidFill>
                  <a:latin typeface="Arial"/>
                  <a:ea typeface="ＭＳ Ｐゴシック" pitchFamily="4" charset="-128"/>
                  <a:cs typeface="+mn-cs"/>
                </a:rPr>
                <a:t>24 h</a:t>
              </a:r>
            </a:p>
          </p:txBody>
        </p:sp>
        <p:sp>
          <p:nvSpPr>
            <p:cNvPr id="82" name="TextBox 81"/>
            <p:cNvSpPr txBox="1"/>
            <p:nvPr/>
          </p:nvSpPr>
          <p:spPr>
            <a:xfrm>
              <a:off x="6808056" y="5004312"/>
              <a:ext cx="431823" cy="244037"/>
            </a:xfrm>
            <a:prstGeom prst="rect">
              <a:avLst/>
            </a:prstGeom>
            <a:noFill/>
          </p:spPr>
          <p:txBody>
            <a:bodyPr wrap="none">
              <a:spAutoFit/>
            </a:bodyPr>
            <a:lstStyle/>
            <a:p>
              <a:pPr eaLnBrk="1" fontAlgn="auto" hangingPunct="1">
                <a:spcBef>
                  <a:spcPts val="0"/>
                </a:spcBef>
                <a:spcAft>
                  <a:spcPts val="0"/>
                </a:spcAft>
                <a:defRPr/>
              </a:pPr>
              <a:r>
                <a:rPr lang="en-GB" sz="1050" kern="0" dirty="0">
                  <a:solidFill>
                    <a:srgbClr val="4472C4">
                      <a:lumMod val="50000"/>
                    </a:srgbClr>
                  </a:solidFill>
                  <a:latin typeface="Arial"/>
                  <a:ea typeface="ＭＳ Ｐゴシック" pitchFamily="4" charset="-128"/>
                  <a:cs typeface="+mn-cs"/>
                </a:rPr>
                <a:t>30 d</a:t>
              </a:r>
            </a:p>
          </p:txBody>
        </p:sp>
        <p:sp>
          <p:nvSpPr>
            <p:cNvPr id="83" name="TextBox 82"/>
            <p:cNvSpPr txBox="1"/>
            <p:nvPr/>
          </p:nvSpPr>
          <p:spPr>
            <a:xfrm>
              <a:off x="7533887" y="5004312"/>
              <a:ext cx="431823" cy="244037"/>
            </a:xfrm>
            <a:prstGeom prst="rect">
              <a:avLst/>
            </a:prstGeom>
            <a:noFill/>
          </p:spPr>
          <p:txBody>
            <a:bodyPr wrap="none">
              <a:spAutoFit/>
            </a:bodyPr>
            <a:lstStyle/>
            <a:p>
              <a:pPr eaLnBrk="1" fontAlgn="auto" hangingPunct="1">
                <a:spcBef>
                  <a:spcPts val="0"/>
                </a:spcBef>
                <a:spcAft>
                  <a:spcPts val="0"/>
                </a:spcAft>
                <a:defRPr/>
              </a:pPr>
              <a:r>
                <a:rPr lang="en-GB" sz="1050" kern="0" dirty="0">
                  <a:solidFill>
                    <a:srgbClr val="4472C4">
                      <a:lumMod val="50000"/>
                    </a:srgbClr>
                  </a:solidFill>
                  <a:latin typeface="Arial"/>
                  <a:ea typeface="ＭＳ Ｐゴシック" pitchFamily="4" charset="-128"/>
                  <a:cs typeface="+mn-cs"/>
                </a:rPr>
                <a:t>90 d</a:t>
              </a:r>
            </a:p>
          </p:txBody>
        </p:sp>
        <p:sp>
          <p:nvSpPr>
            <p:cNvPr id="84" name="TextBox 83"/>
            <p:cNvSpPr txBox="1"/>
            <p:nvPr/>
          </p:nvSpPr>
          <p:spPr>
            <a:xfrm>
              <a:off x="2215726" y="5004312"/>
              <a:ext cx="961649" cy="251664"/>
            </a:xfrm>
            <a:prstGeom prst="rect">
              <a:avLst/>
            </a:prstGeom>
            <a:noFill/>
          </p:spPr>
          <p:txBody>
            <a:bodyPr>
              <a:spAutoFit/>
            </a:bodyPr>
            <a:lstStyle/>
            <a:p>
              <a:pPr algn="ctr" eaLnBrk="1" fontAlgn="auto" hangingPunct="1">
                <a:spcBef>
                  <a:spcPts val="0"/>
                </a:spcBef>
                <a:spcAft>
                  <a:spcPts val="0"/>
                </a:spcAft>
                <a:defRPr/>
              </a:pPr>
              <a:r>
                <a:rPr lang="en-GB" sz="1100" kern="0" dirty="0">
                  <a:solidFill>
                    <a:srgbClr val="4472C4">
                      <a:lumMod val="50000"/>
                    </a:srgbClr>
                  </a:solidFill>
                  <a:latin typeface="Arial"/>
                  <a:ea typeface="ＭＳ Ｐゴシック" pitchFamily="4" charset="-128"/>
                  <a:cs typeface="+mn-cs"/>
                </a:rPr>
                <a:t>Pre-1st vial</a:t>
              </a:r>
            </a:p>
          </p:txBody>
        </p:sp>
        <p:sp>
          <p:nvSpPr>
            <p:cNvPr id="85" name="TextBox 84"/>
            <p:cNvSpPr txBox="1"/>
            <p:nvPr/>
          </p:nvSpPr>
          <p:spPr>
            <a:xfrm>
              <a:off x="4821977" y="5004312"/>
              <a:ext cx="359852" cy="244037"/>
            </a:xfrm>
            <a:prstGeom prst="rect">
              <a:avLst/>
            </a:prstGeom>
            <a:noFill/>
          </p:spPr>
          <p:txBody>
            <a:bodyPr wrap="none">
              <a:spAutoFit/>
            </a:bodyPr>
            <a:lstStyle/>
            <a:p>
              <a:pPr eaLnBrk="1" fontAlgn="auto" hangingPunct="1">
                <a:spcBef>
                  <a:spcPts val="0"/>
                </a:spcBef>
                <a:spcAft>
                  <a:spcPts val="0"/>
                </a:spcAft>
                <a:defRPr/>
              </a:pPr>
              <a:r>
                <a:rPr lang="en-GB" sz="1050" kern="0" dirty="0">
                  <a:solidFill>
                    <a:srgbClr val="4472C4">
                      <a:lumMod val="50000"/>
                    </a:srgbClr>
                  </a:solidFill>
                  <a:latin typeface="Arial"/>
                  <a:ea typeface="ＭＳ Ｐゴシック" pitchFamily="4" charset="-128"/>
                  <a:cs typeface="+mn-cs"/>
                </a:rPr>
                <a:t>1 h</a:t>
              </a:r>
            </a:p>
          </p:txBody>
        </p:sp>
        <p:sp>
          <p:nvSpPr>
            <p:cNvPr id="86" name="Isosceles Triangle 85"/>
            <p:cNvSpPr/>
            <p:nvPr/>
          </p:nvSpPr>
          <p:spPr>
            <a:xfrm>
              <a:off x="6915247" y="4883819"/>
              <a:ext cx="179161" cy="140321"/>
            </a:xfrm>
            <a:prstGeom prst="triangle">
              <a:avLst/>
            </a:prstGeom>
            <a:solidFill>
              <a:srgbClr val="AC2117"/>
            </a:solidFill>
            <a:ln w="25400" cap="flat" cmpd="sng" algn="ctr">
              <a:noFill/>
              <a:prstDash val="solid"/>
            </a:ln>
            <a:effectLst/>
          </p:spPr>
          <p:txBody>
            <a:bodyPr anchor="ctr"/>
            <a:lstStyle/>
            <a:p>
              <a:pPr algn="ctr" defTabSz="457200" eaLnBrk="1" fontAlgn="auto" hangingPunct="1">
                <a:spcBef>
                  <a:spcPts val="0"/>
                </a:spcBef>
                <a:spcAft>
                  <a:spcPts val="0"/>
                </a:spcAft>
                <a:defRPr/>
              </a:pPr>
              <a:endParaRPr lang="en-GB" sz="2000" kern="0" dirty="0">
                <a:solidFill>
                  <a:srgbClr val="0F5385"/>
                </a:solidFill>
                <a:latin typeface="Calibri"/>
                <a:ea typeface="ＭＳ Ｐゴシック" pitchFamily="4" charset="-128"/>
                <a:cs typeface="+mn-cs"/>
              </a:endParaRPr>
            </a:p>
          </p:txBody>
        </p:sp>
        <p:sp>
          <p:nvSpPr>
            <p:cNvPr id="87" name="Isosceles Triangle 86"/>
            <p:cNvSpPr/>
            <p:nvPr/>
          </p:nvSpPr>
          <p:spPr>
            <a:xfrm>
              <a:off x="6256793" y="4883819"/>
              <a:ext cx="179161" cy="140321"/>
            </a:xfrm>
            <a:prstGeom prst="triangle">
              <a:avLst/>
            </a:prstGeom>
            <a:solidFill>
              <a:srgbClr val="AC2117"/>
            </a:solidFill>
            <a:ln w="25400" cap="flat" cmpd="sng" algn="ctr">
              <a:noFill/>
              <a:prstDash val="solid"/>
            </a:ln>
            <a:effectLst/>
          </p:spPr>
          <p:txBody>
            <a:bodyPr anchor="ctr"/>
            <a:lstStyle/>
            <a:p>
              <a:pPr algn="ctr" defTabSz="457200" eaLnBrk="1" fontAlgn="auto" hangingPunct="1">
                <a:spcBef>
                  <a:spcPts val="0"/>
                </a:spcBef>
                <a:spcAft>
                  <a:spcPts val="0"/>
                </a:spcAft>
                <a:defRPr/>
              </a:pPr>
              <a:endParaRPr lang="en-GB" sz="2000" kern="0" dirty="0">
                <a:solidFill>
                  <a:srgbClr val="0F5385"/>
                </a:solidFill>
                <a:latin typeface="Calibri"/>
                <a:ea typeface="ＭＳ Ｐゴシック" pitchFamily="4" charset="-128"/>
                <a:cs typeface="+mn-cs"/>
              </a:endParaRPr>
            </a:p>
          </p:txBody>
        </p:sp>
        <p:sp>
          <p:nvSpPr>
            <p:cNvPr id="88" name="Isosceles Triangle 87"/>
            <p:cNvSpPr/>
            <p:nvPr/>
          </p:nvSpPr>
          <p:spPr>
            <a:xfrm>
              <a:off x="5805064" y="4883819"/>
              <a:ext cx="182223" cy="140321"/>
            </a:xfrm>
            <a:prstGeom prst="triangle">
              <a:avLst/>
            </a:prstGeom>
            <a:solidFill>
              <a:srgbClr val="AC2117"/>
            </a:solidFill>
            <a:ln w="25400" cap="flat" cmpd="sng" algn="ctr">
              <a:noFill/>
              <a:prstDash val="solid"/>
            </a:ln>
            <a:effectLst/>
          </p:spPr>
          <p:txBody>
            <a:bodyPr anchor="ctr"/>
            <a:lstStyle/>
            <a:p>
              <a:pPr algn="ctr" defTabSz="457200" eaLnBrk="1" fontAlgn="auto" hangingPunct="1">
                <a:spcBef>
                  <a:spcPts val="0"/>
                </a:spcBef>
                <a:spcAft>
                  <a:spcPts val="0"/>
                </a:spcAft>
                <a:defRPr/>
              </a:pPr>
              <a:endParaRPr lang="en-GB" sz="2000" kern="0" dirty="0">
                <a:solidFill>
                  <a:srgbClr val="0F5385"/>
                </a:solidFill>
                <a:latin typeface="Calibri"/>
                <a:ea typeface="ＭＳ Ｐゴシック" pitchFamily="4" charset="-128"/>
                <a:cs typeface="+mn-cs"/>
              </a:endParaRPr>
            </a:p>
          </p:txBody>
        </p:sp>
        <p:sp>
          <p:nvSpPr>
            <p:cNvPr id="89" name="Isosceles Triangle 88"/>
            <p:cNvSpPr/>
            <p:nvPr/>
          </p:nvSpPr>
          <p:spPr>
            <a:xfrm>
              <a:off x="5446742" y="4883819"/>
              <a:ext cx="180692" cy="140321"/>
            </a:xfrm>
            <a:prstGeom prst="triangle">
              <a:avLst/>
            </a:prstGeom>
            <a:solidFill>
              <a:srgbClr val="AC2117"/>
            </a:solidFill>
            <a:ln w="25400" cap="flat" cmpd="sng" algn="ctr">
              <a:noFill/>
              <a:prstDash val="solid"/>
            </a:ln>
            <a:effectLst/>
          </p:spPr>
          <p:txBody>
            <a:bodyPr anchor="ctr"/>
            <a:lstStyle/>
            <a:p>
              <a:pPr algn="ctr" defTabSz="457200" eaLnBrk="1" fontAlgn="auto" hangingPunct="1">
                <a:spcBef>
                  <a:spcPts val="0"/>
                </a:spcBef>
                <a:spcAft>
                  <a:spcPts val="0"/>
                </a:spcAft>
                <a:defRPr/>
              </a:pPr>
              <a:endParaRPr lang="en-GB" sz="2000" kern="0" dirty="0">
                <a:solidFill>
                  <a:srgbClr val="0F5385"/>
                </a:solidFill>
                <a:latin typeface="Calibri"/>
                <a:ea typeface="ＭＳ Ｐゴシック" pitchFamily="4" charset="-128"/>
                <a:cs typeface="+mn-cs"/>
              </a:endParaRPr>
            </a:p>
          </p:txBody>
        </p:sp>
        <p:sp>
          <p:nvSpPr>
            <p:cNvPr id="90" name="Isosceles Triangle 89"/>
            <p:cNvSpPr/>
            <p:nvPr/>
          </p:nvSpPr>
          <p:spPr>
            <a:xfrm>
              <a:off x="5160391" y="4883819"/>
              <a:ext cx="182224" cy="140321"/>
            </a:xfrm>
            <a:prstGeom prst="triangle">
              <a:avLst/>
            </a:prstGeom>
            <a:solidFill>
              <a:srgbClr val="AC2117"/>
            </a:solidFill>
            <a:ln w="25400" cap="flat" cmpd="sng" algn="ctr">
              <a:noFill/>
              <a:prstDash val="solid"/>
            </a:ln>
            <a:effectLst/>
          </p:spPr>
          <p:txBody>
            <a:bodyPr anchor="ctr"/>
            <a:lstStyle/>
            <a:p>
              <a:pPr algn="ctr" defTabSz="457200" eaLnBrk="1" fontAlgn="auto" hangingPunct="1">
                <a:spcBef>
                  <a:spcPts val="0"/>
                </a:spcBef>
                <a:spcAft>
                  <a:spcPts val="0"/>
                </a:spcAft>
                <a:defRPr/>
              </a:pPr>
              <a:endParaRPr lang="en-GB" sz="2000" kern="0" dirty="0">
                <a:solidFill>
                  <a:srgbClr val="0F5385"/>
                </a:solidFill>
                <a:latin typeface="Calibri"/>
                <a:ea typeface="ＭＳ Ｐゴシック" pitchFamily="4" charset="-128"/>
                <a:cs typeface="+mn-cs"/>
              </a:endParaRPr>
            </a:p>
          </p:txBody>
        </p:sp>
        <p:sp>
          <p:nvSpPr>
            <p:cNvPr id="91" name="Isosceles Triangle 90"/>
            <p:cNvSpPr/>
            <p:nvPr/>
          </p:nvSpPr>
          <p:spPr>
            <a:xfrm>
              <a:off x="4933761" y="4883819"/>
              <a:ext cx="180692" cy="140321"/>
            </a:xfrm>
            <a:prstGeom prst="triangle">
              <a:avLst/>
            </a:prstGeom>
            <a:solidFill>
              <a:srgbClr val="AC2117"/>
            </a:solidFill>
            <a:ln w="25400" cap="flat" cmpd="sng" algn="ctr">
              <a:noFill/>
              <a:prstDash val="solid"/>
            </a:ln>
            <a:effectLst/>
          </p:spPr>
          <p:txBody>
            <a:bodyPr anchor="ctr"/>
            <a:lstStyle/>
            <a:p>
              <a:pPr algn="ctr" defTabSz="457200" eaLnBrk="1" fontAlgn="auto" hangingPunct="1">
                <a:spcBef>
                  <a:spcPts val="0"/>
                </a:spcBef>
                <a:spcAft>
                  <a:spcPts val="0"/>
                </a:spcAft>
                <a:defRPr/>
              </a:pPr>
              <a:endParaRPr lang="en-GB" sz="2000" kern="0" dirty="0">
                <a:solidFill>
                  <a:srgbClr val="0F5385"/>
                </a:solidFill>
                <a:latin typeface="Calibri"/>
                <a:ea typeface="ＭＳ Ｐゴシック" pitchFamily="4" charset="-128"/>
                <a:cs typeface="+mn-cs"/>
              </a:endParaRPr>
            </a:p>
          </p:txBody>
        </p:sp>
        <p:sp>
          <p:nvSpPr>
            <p:cNvPr id="92" name="Isosceles Triangle 91"/>
            <p:cNvSpPr/>
            <p:nvPr/>
          </p:nvSpPr>
          <p:spPr>
            <a:xfrm>
              <a:off x="3763857" y="4883819"/>
              <a:ext cx="179161" cy="140321"/>
            </a:xfrm>
            <a:prstGeom prst="triangle">
              <a:avLst/>
            </a:prstGeom>
            <a:solidFill>
              <a:srgbClr val="AC2117"/>
            </a:solidFill>
            <a:ln w="25400" cap="flat" cmpd="sng" algn="ctr">
              <a:noFill/>
              <a:prstDash val="solid"/>
            </a:ln>
            <a:effectLst/>
          </p:spPr>
          <p:txBody>
            <a:bodyPr anchor="ctr"/>
            <a:lstStyle/>
            <a:p>
              <a:pPr algn="ctr" defTabSz="457200" eaLnBrk="1" fontAlgn="auto" hangingPunct="1">
                <a:spcBef>
                  <a:spcPts val="0"/>
                </a:spcBef>
                <a:spcAft>
                  <a:spcPts val="0"/>
                </a:spcAft>
                <a:defRPr/>
              </a:pPr>
              <a:endParaRPr lang="en-GB" sz="2000" kern="0" dirty="0">
                <a:solidFill>
                  <a:srgbClr val="0F5385"/>
                </a:solidFill>
                <a:latin typeface="Calibri"/>
                <a:ea typeface="ＭＳ Ｐゴシック" pitchFamily="4" charset="-128"/>
                <a:cs typeface="+mn-cs"/>
              </a:endParaRPr>
            </a:p>
          </p:txBody>
        </p:sp>
        <p:sp>
          <p:nvSpPr>
            <p:cNvPr id="69673" name="TextBox 124"/>
            <p:cNvSpPr txBox="1">
              <a:spLocks noChangeArrowheads="1"/>
            </p:cNvSpPr>
            <p:nvPr/>
          </p:nvSpPr>
          <p:spPr bwMode="auto">
            <a:xfrm>
              <a:off x="7897630" y="4796135"/>
              <a:ext cx="823005" cy="502720"/>
            </a:xfrm>
            <a:prstGeom prst="rect">
              <a:avLst/>
            </a:prstGeom>
            <a:noFill/>
            <a:ln w="9525">
              <a:noFill/>
              <a:miter lim="800000"/>
              <a:headEnd/>
              <a:tailEnd/>
            </a:ln>
          </p:spPr>
          <p:txBody>
            <a:bodyPr wrap="none">
              <a:prstTxWarp prst="textNoShape">
                <a:avLst/>
              </a:prstTxWarp>
              <a:spAutoFit/>
            </a:bodyPr>
            <a:lstStyle/>
            <a:p>
              <a:pPr algn="ctr" defTabSz="457200" eaLnBrk="1" hangingPunct="1"/>
              <a:r>
                <a:rPr lang="en-GB" sz="1400">
                  <a:solidFill>
                    <a:srgbClr val="03497C"/>
                  </a:solidFill>
                  <a:cs typeface="Arial" pitchFamily="4" charset="0"/>
                </a:rPr>
                <a:t>Blood </a:t>
              </a:r>
            </a:p>
            <a:p>
              <a:pPr algn="ctr" defTabSz="457200" eaLnBrk="1" hangingPunct="1"/>
              <a:r>
                <a:rPr lang="en-GB" sz="1400">
                  <a:solidFill>
                    <a:srgbClr val="03497C"/>
                  </a:solidFill>
                  <a:cs typeface="Arial" pitchFamily="4" charset="0"/>
                </a:rPr>
                <a:t>samples</a:t>
              </a:r>
            </a:p>
          </p:txBody>
        </p:sp>
      </p:grpSp>
      <p:sp>
        <p:nvSpPr>
          <p:cNvPr id="69635" name="Textplatzhalter 1"/>
          <p:cNvSpPr txBox="1">
            <a:spLocks/>
          </p:cNvSpPr>
          <p:nvPr/>
        </p:nvSpPr>
        <p:spPr bwMode="auto">
          <a:xfrm>
            <a:off x="7938" y="6140450"/>
            <a:ext cx="9136062" cy="200025"/>
          </a:xfrm>
          <a:prstGeom prst="rect">
            <a:avLst/>
          </a:prstGeom>
          <a:noFill/>
          <a:ln w="9525">
            <a:noFill/>
            <a:miter lim="800000"/>
            <a:headEnd/>
            <a:tailEnd/>
          </a:ln>
        </p:spPr>
        <p:txBody>
          <a:bodyPr>
            <a:prstTxWarp prst="textNoShape">
              <a:avLst/>
            </a:prstTxWarp>
          </a:bodyPr>
          <a:lstStyle/>
          <a:p>
            <a:pPr algn="ctr" defTabSz="457200" eaLnBrk="1" hangingPunct="1">
              <a:lnSpc>
                <a:spcPts val="1800"/>
              </a:lnSpc>
              <a:spcAft>
                <a:spcPts val="400"/>
              </a:spcAft>
              <a:buClr>
                <a:srgbClr val="D01449"/>
              </a:buClr>
            </a:pPr>
            <a:r>
              <a:rPr lang="en-GB" sz="1000">
                <a:solidFill>
                  <a:srgbClr val="125DA8"/>
                </a:solidFill>
                <a:cs typeface="Arial" pitchFamily="4" charset="0"/>
              </a:rPr>
              <a:t>Pollack C et al. Thromb Haemost. 2015 May 28;114 [Epub ahead of print</a:t>
            </a:r>
            <a:r>
              <a:rPr lang="en-GB" sz="900">
                <a:solidFill>
                  <a:srgbClr val="125DA8"/>
                </a:solidFill>
                <a:cs typeface="Arial" pitchFamily="4" charset="0"/>
              </a:rPr>
              <a:t>]</a:t>
            </a:r>
          </a:p>
        </p:txBody>
      </p:sp>
      <p:sp>
        <p:nvSpPr>
          <p:cNvPr id="50" name="TextBox 49"/>
          <p:cNvSpPr txBox="1"/>
          <p:nvPr/>
        </p:nvSpPr>
        <p:spPr bwMode="auto">
          <a:xfrm>
            <a:off x="4267200" y="5556250"/>
            <a:ext cx="679450" cy="246063"/>
          </a:xfrm>
          <a:prstGeom prst="rect">
            <a:avLst/>
          </a:prstGeom>
          <a:noFill/>
        </p:spPr>
        <p:txBody>
          <a:bodyPr wrap="none">
            <a:spAutoFit/>
          </a:bodyPr>
          <a:lstStyle/>
          <a:p>
            <a:pPr eaLnBrk="1" fontAlgn="auto" hangingPunct="1">
              <a:spcBef>
                <a:spcPts val="0"/>
              </a:spcBef>
              <a:spcAft>
                <a:spcPts val="0"/>
              </a:spcAft>
              <a:defRPr/>
            </a:pPr>
            <a:r>
              <a:rPr lang="en-GB" sz="1000" kern="0" dirty="0">
                <a:solidFill>
                  <a:srgbClr val="4472C4">
                    <a:lumMod val="50000"/>
                  </a:srgbClr>
                </a:solidFill>
                <a:latin typeface="Arial"/>
                <a:ea typeface="ＭＳ Ｐゴシック" pitchFamily="4" charset="-128"/>
                <a:cs typeface="+mn-cs"/>
              </a:rPr>
              <a:t> ~20 min</a:t>
            </a:r>
          </a:p>
        </p:txBody>
      </p:sp>
      <p:sp>
        <p:nvSpPr>
          <p:cNvPr id="56" name="Isosceles Triangle 55"/>
          <p:cNvSpPr/>
          <p:nvPr/>
        </p:nvSpPr>
        <p:spPr bwMode="auto">
          <a:xfrm>
            <a:off x="4629150" y="5445125"/>
            <a:ext cx="180975" cy="141288"/>
          </a:xfrm>
          <a:prstGeom prst="triangle">
            <a:avLst/>
          </a:prstGeom>
          <a:solidFill>
            <a:srgbClr val="AC2117"/>
          </a:solidFill>
          <a:ln w="25400" cap="flat" cmpd="sng" algn="ctr">
            <a:noFill/>
            <a:prstDash val="solid"/>
          </a:ln>
          <a:effectLst/>
        </p:spPr>
        <p:txBody>
          <a:bodyPr anchor="ctr"/>
          <a:lstStyle/>
          <a:p>
            <a:pPr algn="ctr" defTabSz="457200" eaLnBrk="1" fontAlgn="auto" hangingPunct="1">
              <a:spcBef>
                <a:spcPts val="0"/>
              </a:spcBef>
              <a:spcAft>
                <a:spcPts val="0"/>
              </a:spcAft>
              <a:defRPr/>
            </a:pPr>
            <a:endParaRPr lang="en-GB" kern="0" dirty="0">
              <a:solidFill>
                <a:srgbClr val="0F5385"/>
              </a:solidFill>
              <a:latin typeface="Calibri"/>
              <a:ea typeface="ＭＳ Ｐゴシック" pitchFamily="4" charset="-128"/>
              <a:cs typeface="+mn-cs"/>
            </a:endParaRPr>
          </a:p>
        </p:txBody>
      </p:sp>
      <p:sp>
        <p:nvSpPr>
          <p:cNvPr id="69638" name="Textfeld 1"/>
          <p:cNvSpPr txBox="1">
            <a:spLocks noChangeArrowheads="1"/>
          </p:cNvSpPr>
          <p:nvPr/>
        </p:nvSpPr>
        <p:spPr bwMode="auto">
          <a:xfrm>
            <a:off x="249238" y="798513"/>
            <a:ext cx="8666162" cy="954087"/>
          </a:xfrm>
          <a:prstGeom prst="rect">
            <a:avLst/>
          </a:prstGeom>
          <a:noFill/>
          <a:ln w="9525">
            <a:noFill/>
            <a:miter lim="800000"/>
            <a:headEnd/>
            <a:tailEnd/>
          </a:ln>
        </p:spPr>
        <p:txBody>
          <a:bodyPr lIns="0">
            <a:prstTxWarp prst="textNoShape">
              <a:avLst/>
            </a:prstTxWarp>
            <a:spAutoFit/>
          </a:bodyPr>
          <a:lstStyle/>
          <a:p>
            <a:pPr algn="ctr" eaLnBrk="1" hangingPunct="1"/>
            <a:r>
              <a:rPr lang="en-GB" sz="2800">
                <a:latin typeface="Arial Black" pitchFamily="4" charset="0"/>
                <a:cs typeface="Arial" pitchFamily="4" charset="0"/>
              </a:rPr>
              <a:t>RE-VERSE AD</a:t>
            </a:r>
            <a:r>
              <a:rPr lang="en-GB" sz="2800" baseline="30000">
                <a:latin typeface="Arial Black" pitchFamily="4" charset="0"/>
                <a:cs typeface="Arial" pitchFamily="4" charset="0"/>
              </a:rPr>
              <a:t>TM</a:t>
            </a:r>
            <a:r>
              <a:rPr lang="en-GB" sz="2800">
                <a:latin typeface="Arial Black" pitchFamily="4" charset="0"/>
                <a:cs typeface="Arial" pitchFamily="4" charset="0"/>
              </a:rPr>
              <a:t>:  Multicenter, ongoing, open-label, single-arm phase III study</a:t>
            </a:r>
          </a:p>
        </p:txBody>
      </p:sp>
      <p:sp>
        <p:nvSpPr>
          <p:cNvPr id="69639" name="TextBox 2"/>
          <p:cNvSpPr txBox="1">
            <a:spLocks noChangeArrowheads="1"/>
          </p:cNvSpPr>
          <p:nvPr/>
        </p:nvSpPr>
        <p:spPr bwMode="auto">
          <a:xfrm>
            <a:off x="1471613" y="5678488"/>
            <a:ext cx="8172450" cy="461962"/>
          </a:xfrm>
          <a:prstGeom prst="rect">
            <a:avLst/>
          </a:prstGeom>
          <a:noFill/>
          <a:ln w="9525">
            <a:noFill/>
            <a:miter lim="800000"/>
            <a:headEnd/>
            <a:tailEnd/>
          </a:ln>
        </p:spPr>
        <p:txBody>
          <a:bodyPr>
            <a:prstTxWarp prst="textNoShape">
              <a:avLst/>
            </a:prstTxWarp>
            <a:spAutoFit/>
          </a:bodyPr>
          <a:lstStyle/>
          <a:p>
            <a:pPr eaLnBrk="1" hangingPunct="1"/>
            <a:r>
              <a:rPr lang="en-US" sz="1200" b="1">
                <a:cs typeface="Arial" pitchFamily="4" charset="0"/>
              </a:rPr>
              <a:t>Primary Endpoint:  </a:t>
            </a:r>
            <a:r>
              <a:rPr lang="en-US" sz="1200">
                <a:cs typeface="Arial" pitchFamily="4" charset="0"/>
              </a:rPr>
              <a:t>Maximum percent reversal based on dTT or ECT</a:t>
            </a:r>
          </a:p>
          <a:p>
            <a:pPr eaLnBrk="1" hangingPunct="1"/>
            <a:r>
              <a:rPr lang="en-US" sz="1200">
                <a:cs typeface="Arial" pitchFamily="4" charset="0"/>
              </a:rPr>
              <a:t>Secondary Endpoint:  Proportion with complete normalization of dTT or ECT within 4h</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3"/>
          <p:cNvSpPr>
            <a:spLocks noChangeArrowheads="1"/>
          </p:cNvSpPr>
          <p:nvPr/>
        </p:nvSpPr>
        <p:spPr bwMode="auto">
          <a:xfrm>
            <a:off x="0" y="44450"/>
            <a:ext cx="184150" cy="368300"/>
          </a:xfrm>
          <a:prstGeom prst="rect">
            <a:avLst/>
          </a:prstGeom>
          <a:noFill/>
          <a:ln w="9525">
            <a:noFill/>
            <a:miter lim="800000"/>
            <a:headEnd/>
            <a:tailEnd/>
          </a:ln>
        </p:spPr>
        <p:txBody>
          <a:bodyPr wrap="none" anchor="ctr">
            <a:prstTxWarp prst="textNoShape">
              <a:avLst/>
            </a:prstTxWarp>
            <a:spAutoFit/>
          </a:bodyPr>
          <a:lstStyle/>
          <a:p>
            <a:pPr eaLnBrk="1" hangingPunct="1"/>
            <a:endParaRPr lang="fr-FR">
              <a:latin typeface="Calibri" pitchFamily="4" charset="0"/>
              <a:cs typeface="Arial" pitchFamily="4" charset="0"/>
            </a:endParaRPr>
          </a:p>
        </p:txBody>
      </p:sp>
      <p:sp>
        <p:nvSpPr>
          <p:cNvPr id="24" name="Line 3"/>
          <p:cNvSpPr>
            <a:spLocks noChangeShapeType="1"/>
          </p:cNvSpPr>
          <p:nvPr/>
        </p:nvSpPr>
        <p:spPr bwMode="auto">
          <a:xfrm rot="10800000">
            <a:off x="5653088" y="5095875"/>
            <a:ext cx="2643187" cy="0"/>
          </a:xfrm>
          <a:prstGeom prst="line">
            <a:avLst/>
          </a:prstGeom>
          <a:noFill/>
          <a:ln w="12700" cap="flat" cmpd="sng">
            <a:solidFill>
              <a:schemeClr val="bg1">
                <a:lumMod val="50000"/>
              </a:schemeClr>
            </a:solidFill>
            <a:prstDash val="dash"/>
            <a:miter lim="800000"/>
            <a:headEnd type="none" w="med" len="med"/>
            <a:tailEnd type="none" w="med" len="med"/>
          </a:ln>
          <a:extLst/>
        </p:spPr>
        <p:txBody>
          <a:bodyPr lIns="0" tIns="0" rIns="0" bIns="0"/>
          <a:lstStyle/>
          <a:p>
            <a:pPr eaLnBrk="1" fontAlgn="auto" hangingPunct="1">
              <a:spcBef>
                <a:spcPts val="0"/>
              </a:spcBef>
              <a:spcAft>
                <a:spcPts val="0"/>
              </a:spcAft>
              <a:defRPr/>
            </a:pPr>
            <a:endParaRPr lang="en-US" kern="0">
              <a:solidFill>
                <a:prstClr val="black"/>
              </a:solidFill>
              <a:latin typeface="Arial" pitchFamily="34" charset="0"/>
              <a:ea typeface="+mn-ea"/>
              <a:cs typeface="+mn-cs"/>
            </a:endParaRPr>
          </a:p>
        </p:txBody>
      </p:sp>
      <p:sp>
        <p:nvSpPr>
          <p:cNvPr id="31" name="Down Arrow 30"/>
          <p:cNvSpPr/>
          <p:nvPr/>
        </p:nvSpPr>
        <p:spPr>
          <a:xfrm>
            <a:off x="6003925" y="3387725"/>
            <a:ext cx="166688" cy="11191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2" name="Down Arrow 31"/>
          <p:cNvSpPr/>
          <p:nvPr/>
        </p:nvSpPr>
        <p:spPr>
          <a:xfrm>
            <a:off x="6297613" y="3398838"/>
            <a:ext cx="168275" cy="11191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0662" name="TextBox 32"/>
          <p:cNvSpPr txBox="1">
            <a:spLocks noChangeArrowheads="1"/>
          </p:cNvSpPr>
          <p:nvPr/>
        </p:nvSpPr>
        <p:spPr bwMode="auto">
          <a:xfrm>
            <a:off x="6138863" y="1711325"/>
            <a:ext cx="3040062" cy="461963"/>
          </a:xfrm>
          <a:prstGeom prst="rect">
            <a:avLst/>
          </a:prstGeom>
          <a:noFill/>
          <a:ln w="9525">
            <a:noFill/>
            <a:miter lim="800000"/>
            <a:headEnd/>
            <a:tailEnd/>
          </a:ln>
        </p:spPr>
        <p:txBody>
          <a:bodyPr wrap="none">
            <a:prstTxWarp prst="textNoShape">
              <a:avLst/>
            </a:prstTxWarp>
            <a:spAutoFit/>
          </a:bodyPr>
          <a:lstStyle/>
          <a:p>
            <a:pPr eaLnBrk="1" hangingPunct="1"/>
            <a:r>
              <a:rPr lang="de-DE" sz="2400" b="1">
                <a:solidFill>
                  <a:srgbClr val="125DA8"/>
                </a:solidFill>
                <a:cs typeface="Arial" pitchFamily="4" charset="0"/>
              </a:rPr>
              <a:t>Ecarin clotting time</a:t>
            </a:r>
            <a:endParaRPr lang="en-US" sz="2400" b="1">
              <a:solidFill>
                <a:srgbClr val="125DA8"/>
              </a:solidFill>
              <a:cs typeface="Arial" pitchFamily="4" charset="0"/>
            </a:endParaRPr>
          </a:p>
        </p:txBody>
      </p:sp>
      <p:cxnSp>
        <p:nvCxnSpPr>
          <p:cNvPr id="34" name="Straight Arrow Connector 33"/>
          <p:cNvCxnSpPr/>
          <p:nvPr/>
        </p:nvCxnSpPr>
        <p:spPr>
          <a:xfrm flipH="1">
            <a:off x="3871913" y="4773613"/>
            <a:ext cx="274637"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5019675" y="5068888"/>
            <a:ext cx="274638"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70665" name="TextBox 35"/>
          <p:cNvSpPr txBox="1">
            <a:spLocks noChangeArrowheads="1"/>
          </p:cNvSpPr>
          <p:nvPr/>
        </p:nvSpPr>
        <p:spPr bwMode="auto">
          <a:xfrm>
            <a:off x="4067175" y="4438650"/>
            <a:ext cx="1023938" cy="646113"/>
          </a:xfrm>
          <a:prstGeom prst="rect">
            <a:avLst/>
          </a:prstGeom>
          <a:noFill/>
          <a:ln w="9525">
            <a:noFill/>
            <a:miter lim="800000"/>
            <a:headEnd/>
            <a:tailEnd/>
          </a:ln>
        </p:spPr>
        <p:txBody>
          <a:bodyPr>
            <a:prstTxWarp prst="textNoShape">
              <a:avLst/>
            </a:prstTxWarp>
            <a:spAutoFit/>
          </a:bodyPr>
          <a:lstStyle/>
          <a:p>
            <a:pPr algn="ctr" eaLnBrk="1" hangingPunct="1"/>
            <a:r>
              <a:rPr lang="en-US" sz="1200">
                <a:cs typeface="Arial" pitchFamily="4" charset="0"/>
              </a:rPr>
              <a:t>Assay upper limit of normal</a:t>
            </a:r>
          </a:p>
        </p:txBody>
      </p:sp>
      <p:sp>
        <p:nvSpPr>
          <p:cNvPr id="70666" name="TextBox 36"/>
          <p:cNvSpPr txBox="1">
            <a:spLocks noChangeArrowheads="1"/>
          </p:cNvSpPr>
          <p:nvPr/>
        </p:nvSpPr>
        <p:spPr bwMode="auto">
          <a:xfrm>
            <a:off x="1219200" y="1711325"/>
            <a:ext cx="3365500" cy="461963"/>
          </a:xfrm>
          <a:prstGeom prst="rect">
            <a:avLst/>
          </a:prstGeom>
          <a:noFill/>
          <a:ln w="9525">
            <a:noFill/>
            <a:miter lim="800000"/>
            <a:headEnd/>
            <a:tailEnd/>
          </a:ln>
        </p:spPr>
        <p:txBody>
          <a:bodyPr wrap="none">
            <a:prstTxWarp prst="textNoShape">
              <a:avLst/>
            </a:prstTxWarp>
            <a:spAutoFit/>
          </a:bodyPr>
          <a:lstStyle/>
          <a:p>
            <a:pPr eaLnBrk="1" hangingPunct="1"/>
            <a:r>
              <a:rPr lang="en-US" sz="2400" b="1">
                <a:solidFill>
                  <a:srgbClr val="125DA8"/>
                </a:solidFill>
                <a:cs typeface="Arial" pitchFamily="4" charset="0"/>
              </a:rPr>
              <a:t>Diluted thrombin time</a:t>
            </a:r>
          </a:p>
        </p:txBody>
      </p:sp>
      <p:sp>
        <p:nvSpPr>
          <p:cNvPr id="70667" name="TextBox 39"/>
          <p:cNvSpPr txBox="1">
            <a:spLocks noChangeArrowheads="1"/>
          </p:cNvSpPr>
          <p:nvPr/>
        </p:nvSpPr>
        <p:spPr bwMode="auto">
          <a:xfrm>
            <a:off x="1312863" y="2871788"/>
            <a:ext cx="1031875" cy="430212"/>
          </a:xfrm>
          <a:prstGeom prst="rect">
            <a:avLst/>
          </a:prstGeom>
          <a:noFill/>
          <a:ln w="9525">
            <a:noFill/>
            <a:miter lim="800000"/>
            <a:headEnd/>
            <a:tailEnd/>
          </a:ln>
        </p:spPr>
        <p:txBody>
          <a:bodyPr wrap="none">
            <a:prstTxWarp prst="textNoShape">
              <a:avLst/>
            </a:prstTxWarp>
            <a:spAutoFit/>
          </a:bodyPr>
          <a:lstStyle/>
          <a:p>
            <a:pPr algn="ctr" eaLnBrk="1" hangingPunct="1"/>
            <a:r>
              <a:rPr lang="de-DE" sz="1100">
                <a:cs typeface="Arial" pitchFamily="4" charset="0"/>
              </a:rPr>
              <a:t>Idarucizumab </a:t>
            </a:r>
          </a:p>
          <a:p>
            <a:pPr algn="ctr" eaLnBrk="1" hangingPunct="1"/>
            <a:r>
              <a:rPr lang="de-DE" sz="1100">
                <a:cs typeface="Arial" pitchFamily="4" charset="0"/>
              </a:rPr>
              <a:t>2x 2.5 g</a:t>
            </a:r>
            <a:endParaRPr lang="en-US" sz="1100">
              <a:cs typeface="Arial" pitchFamily="4" charset="0"/>
            </a:endParaRPr>
          </a:p>
        </p:txBody>
      </p:sp>
      <p:sp>
        <p:nvSpPr>
          <p:cNvPr id="70668" name="TextBox 40"/>
          <p:cNvSpPr txBox="1">
            <a:spLocks noChangeArrowheads="1"/>
          </p:cNvSpPr>
          <p:nvPr/>
        </p:nvSpPr>
        <p:spPr bwMode="auto">
          <a:xfrm>
            <a:off x="5865813" y="2871788"/>
            <a:ext cx="1031875" cy="430212"/>
          </a:xfrm>
          <a:prstGeom prst="rect">
            <a:avLst/>
          </a:prstGeom>
          <a:noFill/>
          <a:ln w="9525">
            <a:noFill/>
            <a:miter lim="800000"/>
            <a:headEnd/>
            <a:tailEnd/>
          </a:ln>
        </p:spPr>
        <p:txBody>
          <a:bodyPr wrap="none">
            <a:prstTxWarp prst="textNoShape">
              <a:avLst/>
            </a:prstTxWarp>
            <a:spAutoFit/>
          </a:bodyPr>
          <a:lstStyle/>
          <a:p>
            <a:pPr algn="ctr" eaLnBrk="1" hangingPunct="1"/>
            <a:r>
              <a:rPr lang="de-DE" sz="1100">
                <a:cs typeface="Arial" pitchFamily="4" charset="0"/>
              </a:rPr>
              <a:t>Idarucizumab </a:t>
            </a:r>
          </a:p>
          <a:p>
            <a:pPr algn="ctr" eaLnBrk="1" hangingPunct="1"/>
            <a:r>
              <a:rPr lang="de-DE" sz="1100">
                <a:cs typeface="Arial" pitchFamily="4" charset="0"/>
              </a:rPr>
              <a:t>2x 2.5 g</a:t>
            </a:r>
            <a:endParaRPr lang="en-US" sz="1100">
              <a:cs typeface="Arial" pitchFamily="4" charset="0"/>
            </a:endParaRPr>
          </a:p>
        </p:txBody>
      </p:sp>
      <p:cxnSp>
        <p:nvCxnSpPr>
          <p:cNvPr id="70669" name="Straight Connector 775"/>
          <p:cNvCxnSpPr>
            <a:cxnSpLocks noChangeShapeType="1"/>
          </p:cNvCxnSpPr>
          <p:nvPr/>
        </p:nvCxnSpPr>
        <p:spPr bwMode="auto">
          <a:xfrm flipH="1">
            <a:off x="971550" y="5276850"/>
            <a:ext cx="92075" cy="0"/>
          </a:xfrm>
          <a:prstGeom prst="line">
            <a:avLst/>
          </a:prstGeom>
          <a:noFill/>
          <a:ln w="19050" cap="sq">
            <a:solidFill>
              <a:srgbClr val="00498B"/>
            </a:solidFill>
            <a:miter lim="800000"/>
            <a:headEnd/>
            <a:tailEnd/>
          </a:ln>
        </p:spPr>
      </p:cxnSp>
      <p:cxnSp>
        <p:nvCxnSpPr>
          <p:cNvPr id="70670" name="Straight Connector 85"/>
          <p:cNvCxnSpPr>
            <a:cxnSpLocks noChangeShapeType="1"/>
          </p:cNvCxnSpPr>
          <p:nvPr/>
        </p:nvCxnSpPr>
        <p:spPr bwMode="auto">
          <a:xfrm>
            <a:off x="1212850" y="2846388"/>
            <a:ext cx="128588" cy="0"/>
          </a:xfrm>
          <a:prstGeom prst="line">
            <a:avLst/>
          </a:prstGeom>
          <a:noFill/>
          <a:ln w="9525">
            <a:solidFill>
              <a:srgbClr val="000000"/>
            </a:solidFill>
            <a:round/>
            <a:headEnd/>
            <a:tailEnd/>
          </a:ln>
        </p:spPr>
      </p:cxnSp>
      <p:cxnSp>
        <p:nvCxnSpPr>
          <p:cNvPr id="70671" name="Straight Connector 88"/>
          <p:cNvCxnSpPr>
            <a:cxnSpLocks noChangeShapeType="1"/>
            <a:stCxn id="70861" idx="2"/>
          </p:cNvCxnSpPr>
          <p:nvPr/>
        </p:nvCxnSpPr>
        <p:spPr bwMode="auto">
          <a:xfrm flipH="1">
            <a:off x="1273175" y="4783138"/>
            <a:ext cx="0" cy="120650"/>
          </a:xfrm>
          <a:prstGeom prst="line">
            <a:avLst/>
          </a:prstGeom>
          <a:noFill/>
          <a:ln w="9525">
            <a:solidFill>
              <a:srgbClr val="000000"/>
            </a:solidFill>
            <a:round/>
            <a:headEnd/>
            <a:tailEnd/>
          </a:ln>
        </p:spPr>
      </p:cxnSp>
      <p:cxnSp>
        <p:nvCxnSpPr>
          <p:cNvPr id="70672" name="Straight Connector 89"/>
          <p:cNvCxnSpPr>
            <a:cxnSpLocks noChangeShapeType="1"/>
          </p:cNvCxnSpPr>
          <p:nvPr/>
        </p:nvCxnSpPr>
        <p:spPr bwMode="auto">
          <a:xfrm>
            <a:off x="1212850" y="4900613"/>
            <a:ext cx="128588" cy="0"/>
          </a:xfrm>
          <a:prstGeom prst="line">
            <a:avLst/>
          </a:prstGeom>
          <a:noFill/>
          <a:ln w="9525">
            <a:solidFill>
              <a:srgbClr val="000000"/>
            </a:solidFill>
            <a:round/>
            <a:headEnd/>
            <a:tailEnd/>
          </a:ln>
        </p:spPr>
      </p:cxnSp>
      <p:cxnSp>
        <p:nvCxnSpPr>
          <p:cNvPr id="70673" name="Straight Connector 90"/>
          <p:cNvCxnSpPr>
            <a:cxnSpLocks noChangeShapeType="1"/>
          </p:cNvCxnSpPr>
          <p:nvPr/>
        </p:nvCxnSpPr>
        <p:spPr bwMode="auto">
          <a:xfrm>
            <a:off x="1155700" y="4476750"/>
            <a:ext cx="242888" cy="0"/>
          </a:xfrm>
          <a:prstGeom prst="line">
            <a:avLst/>
          </a:prstGeom>
          <a:noFill/>
          <a:ln w="9525">
            <a:solidFill>
              <a:srgbClr val="000000"/>
            </a:solidFill>
            <a:round/>
            <a:headEnd/>
            <a:tailEnd/>
          </a:ln>
        </p:spPr>
      </p:cxnSp>
      <p:sp>
        <p:nvSpPr>
          <p:cNvPr id="70674" name="Oval 91"/>
          <p:cNvSpPr>
            <a:spLocks noChangeArrowheads="1"/>
          </p:cNvSpPr>
          <p:nvPr/>
        </p:nvSpPr>
        <p:spPr bwMode="auto">
          <a:xfrm>
            <a:off x="1250950" y="2565400"/>
            <a:ext cx="50800" cy="55563"/>
          </a:xfrm>
          <a:prstGeom prst="ellipse">
            <a:avLst/>
          </a:prstGeom>
          <a:solidFill>
            <a:srgbClr val="000000"/>
          </a:solidFill>
          <a:ln w="9525">
            <a:solidFill>
              <a:srgbClr val="000000"/>
            </a:solidFill>
            <a:round/>
            <a:headEnd/>
            <a:tailEnd/>
          </a:ln>
        </p:spPr>
        <p:txBody>
          <a:bodyPr lIns="91414" tIns="45708" rIns="91414" bIns="45708" anchor="ctr">
            <a:prstTxWarp prst="textNoShape">
              <a:avLst/>
            </a:prstTxWarp>
          </a:bodyPr>
          <a:lstStyle/>
          <a:p>
            <a:pPr>
              <a:lnSpc>
                <a:spcPct val="85000"/>
              </a:lnSpc>
            </a:pPr>
            <a:endParaRPr lang="en-GB">
              <a:solidFill>
                <a:schemeClr val="bg1"/>
              </a:solidFill>
              <a:latin typeface="Tahoma" pitchFamily="4" charset="0"/>
              <a:cs typeface="Arial" pitchFamily="4" charset="0"/>
            </a:endParaRPr>
          </a:p>
        </p:txBody>
      </p:sp>
      <p:sp>
        <p:nvSpPr>
          <p:cNvPr id="70675" name="Oval 92"/>
          <p:cNvSpPr>
            <a:spLocks noChangeArrowheads="1"/>
          </p:cNvSpPr>
          <p:nvPr/>
        </p:nvSpPr>
        <p:spPr bwMode="auto">
          <a:xfrm>
            <a:off x="1250950" y="4911725"/>
            <a:ext cx="50800" cy="55563"/>
          </a:xfrm>
          <a:prstGeom prst="ellipse">
            <a:avLst/>
          </a:prstGeom>
          <a:solidFill>
            <a:srgbClr val="000000"/>
          </a:solidFill>
          <a:ln w="9525">
            <a:solidFill>
              <a:srgbClr val="000000"/>
            </a:solidFill>
            <a:round/>
            <a:headEnd/>
            <a:tailEnd/>
          </a:ln>
        </p:spPr>
        <p:txBody>
          <a:bodyPr lIns="91414" tIns="45708" rIns="91414" bIns="45708" anchor="ctr">
            <a:prstTxWarp prst="textNoShape">
              <a:avLst/>
            </a:prstTxWarp>
          </a:bodyPr>
          <a:lstStyle/>
          <a:p>
            <a:pPr>
              <a:lnSpc>
                <a:spcPct val="85000"/>
              </a:lnSpc>
            </a:pPr>
            <a:endParaRPr lang="en-GB">
              <a:solidFill>
                <a:schemeClr val="bg1"/>
              </a:solidFill>
              <a:latin typeface="Tahoma" pitchFamily="4" charset="0"/>
              <a:cs typeface="Arial" pitchFamily="4" charset="0"/>
            </a:endParaRPr>
          </a:p>
        </p:txBody>
      </p:sp>
      <p:cxnSp>
        <p:nvCxnSpPr>
          <p:cNvPr id="70676" name="Straight Connector 93"/>
          <p:cNvCxnSpPr>
            <a:cxnSpLocks noChangeShapeType="1"/>
          </p:cNvCxnSpPr>
          <p:nvPr/>
        </p:nvCxnSpPr>
        <p:spPr bwMode="auto">
          <a:xfrm>
            <a:off x="1617663" y="4933950"/>
            <a:ext cx="0" cy="85725"/>
          </a:xfrm>
          <a:prstGeom prst="line">
            <a:avLst/>
          </a:prstGeom>
          <a:noFill/>
          <a:ln w="9525">
            <a:solidFill>
              <a:srgbClr val="000000"/>
            </a:solidFill>
            <a:round/>
            <a:headEnd/>
            <a:tailEnd/>
          </a:ln>
        </p:spPr>
      </p:cxnSp>
      <p:cxnSp>
        <p:nvCxnSpPr>
          <p:cNvPr id="70677" name="Straight Connector 94"/>
          <p:cNvCxnSpPr>
            <a:cxnSpLocks noChangeShapeType="1"/>
          </p:cNvCxnSpPr>
          <p:nvPr/>
        </p:nvCxnSpPr>
        <p:spPr bwMode="auto">
          <a:xfrm>
            <a:off x="1554163" y="5016500"/>
            <a:ext cx="127000" cy="0"/>
          </a:xfrm>
          <a:prstGeom prst="line">
            <a:avLst/>
          </a:prstGeom>
          <a:noFill/>
          <a:ln w="9525">
            <a:solidFill>
              <a:srgbClr val="000000"/>
            </a:solidFill>
            <a:round/>
            <a:headEnd/>
            <a:tailEnd/>
          </a:ln>
        </p:spPr>
      </p:cxnSp>
      <p:sp>
        <p:nvSpPr>
          <p:cNvPr id="70678" name="Oval 95"/>
          <p:cNvSpPr>
            <a:spLocks noChangeArrowheads="1"/>
          </p:cNvSpPr>
          <p:nvPr/>
        </p:nvSpPr>
        <p:spPr bwMode="auto">
          <a:xfrm>
            <a:off x="1592263" y="5000625"/>
            <a:ext cx="50800" cy="57150"/>
          </a:xfrm>
          <a:prstGeom prst="ellipse">
            <a:avLst/>
          </a:prstGeom>
          <a:solidFill>
            <a:srgbClr val="000000"/>
          </a:solidFill>
          <a:ln w="9525">
            <a:solidFill>
              <a:srgbClr val="000000"/>
            </a:solidFill>
            <a:round/>
            <a:headEnd/>
            <a:tailEnd/>
          </a:ln>
        </p:spPr>
        <p:txBody>
          <a:bodyPr lIns="91414" tIns="45708" rIns="91414" bIns="45708" anchor="ctr">
            <a:prstTxWarp prst="textNoShape">
              <a:avLst/>
            </a:prstTxWarp>
          </a:bodyPr>
          <a:lstStyle/>
          <a:p>
            <a:pPr>
              <a:lnSpc>
                <a:spcPct val="85000"/>
              </a:lnSpc>
            </a:pPr>
            <a:endParaRPr lang="en-GB">
              <a:solidFill>
                <a:schemeClr val="bg1"/>
              </a:solidFill>
              <a:latin typeface="Tahoma" pitchFamily="4" charset="0"/>
              <a:cs typeface="Arial" pitchFamily="4" charset="0"/>
            </a:endParaRPr>
          </a:p>
        </p:txBody>
      </p:sp>
      <p:cxnSp>
        <p:nvCxnSpPr>
          <p:cNvPr id="70679" name="Straight Connector 96"/>
          <p:cNvCxnSpPr>
            <a:cxnSpLocks noChangeShapeType="1"/>
          </p:cNvCxnSpPr>
          <p:nvPr/>
        </p:nvCxnSpPr>
        <p:spPr bwMode="auto">
          <a:xfrm>
            <a:off x="1554163" y="4935538"/>
            <a:ext cx="127000" cy="0"/>
          </a:xfrm>
          <a:prstGeom prst="line">
            <a:avLst/>
          </a:prstGeom>
          <a:noFill/>
          <a:ln w="9525">
            <a:solidFill>
              <a:srgbClr val="000000"/>
            </a:solidFill>
            <a:round/>
            <a:headEnd/>
            <a:tailEnd/>
          </a:ln>
        </p:spPr>
      </p:cxnSp>
      <p:cxnSp>
        <p:nvCxnSpPr>
          <p:cNvPr id="70680" name="Straight Connector 98"/>
          <p:cNvCxnSpPr>
            <a:cxnSpLocks noChangeShapeType="1"/>
          </p:cNvCxnSpPr>
          <p:nvPr/>
        </p:nvCxnSpPr>
        <p:spPr bwMode="auto">
          <a:xfrm>
            <a:off x="1955800" y="4933950"/>
            <a:ext cx="0" cy="85725"/>
          </a:xfrm>
          <a:prstGeom prst="line">
            <a:avLst/>
          </a:prstGeom>
          <a:noFill/>
          <a:ln w="9525">
            <a:solidFill>
              <a:srgbClr val="000000"/>
            </a:solidFill>
            <a:round/>
            <a:headEnd/>
            <a:tailEnd/>
          </a:ln>
        </p:spPr>
      </p:cxnSp>
      <p:cxnSp>
        <p:nvCxnSpPr>
          <p:cNvPr id="70681" name="Straight Connector 99"/>
          <p:cNvCxnSpPr>
            <a:cxnSpLocks noChangeShapeType="1"/>
          </p:cNvCxnSpPr>
          <p:nvPr/>
        </p:nvCxnSpPr>
        <p:spPr bwMode="auto">
          <a:xfrm>
            <a:off x="1892300" y="5016500"/>
            <a:ext cx="128588" cy="0"/>
          </a:xfrm>
          <a:prstGeom prst="line">
            <a:avLst/>
          </a:prstGeom>
          <a:noFill/>
          <a:ln w="9525">
            <a:solidFill>
              <a:srgbClr val="000000"/>
            </a:solidFill>
            <a:round/>
            <a:headEnd/>
            <a:tailEnd/>
          </a:ln>
        </p:spPr>
      </p:cxnSp>
      <p:sp>
        <p:nvSpPr>
          <p:cNvPr id="70682" name="Oval 100"/>
          <p:cNvSpPr>
            <a:spLocks noChangeArrowheads="1"/>
          </p:cNvSpPr>
          <p:nvPr/>
        </p:nvSpPr>
        <p:spPr bwMode="auto">
          <a:xfrm>
            <a:off x="1930400" y="5000625"/>
            <a:ext cx="50800" cy="57150"/>
          </a:xfrm>
          <a:prstGeom prst="ellipse">
            <a:avLst/>
          </a:prstGeom>
          <a:solidFill>
            <a:srgbClr val="000000"/>
          </a:solidFill>
          <a:ln w="9525">
            <a:solidFill>
              <a:srgbClr val="000000"/>
            </a:solidFill>
            <a:round/>
            <a:headEnd/>
            <a:tailEnd/>
          </a:ln>
        </p:spPr>
        <p:txBody>
          <a:bodyPr lIns="91414" tIns="45708" rIns="91414" bIns="45708" anchor="ctr">
            <a:prstTxWarp prst="textNoShape">
              <a:avLst/>
            </a:prstTxWarp>
          </a:bodyPr>
          <a:lstStyle/>
          <a:p>
            <a:pPr>
              <a:lnSpc>
                <a:spcPct val="85000"/>
              </a:lnSpc>
            </a:pPr>
            <a:endParaRPr lang="en-GB">
              <a:solidFill>
                <a:schemeClr val="bg1"/>
              </a:solidFill>
              <a:latin typeface="Tahoma" pitchFamily="4" charset="0"/>
              <a:cs typeface="Arial" pitchFamily="4" charset="0"/>
            </a:endParaRPr>
          </a:p>
        </p:txBody>
      </p:sp>
      <p:cxnSp>
        <p:nvCxnSpPr>
          <p:cNvPr id="70683" name="Straight Connector 101"/>
          <p:cNvCxnSpPr>
            <a:cxnSpLocks noChangeShapeType="1"/>
          </p:cNvCxnSpPr>
          <p:nvPr/>
        </p:nvCxnSpPr>
        <p:spPr bwMode="auto">
          <a:xfrm>
            <a:off x="1892300" y="4935538"/>
            <a:ext cx="128588" cy="0"/>
          </a:xfrm>
          <a:prstGeom prst="line">
            <a:avLst/>
          </a:prstGeom>
          <a:noFill/>
          <a:ln w="9525">
            <a:solidFill>
              <a:srgbClr val="000000"/>
            </a:solidFill>
            <a:round/>
            <a:headEnd/>
            <a:tailEnd/>
          </a:ln>
        </p:spPr>
      </p:cxnSp>
      <p:cxnSp>
        <p:nvCxnSpPr>
          <p:cNvPr id="70684" name="Straight Connector 103"/>
          <p:cNvCxnSpPr>
            <a:cxnSpLocks noChangeShapeType="1"/>
          </p:cNvCxnSpPr>
          <p:nvPr/>
        </p:nvCxnSpPr>
        <p:spPr bwMode="auto">
          <a:xfrm>
            <a:off x="2297113" y="4933950"/>
            <a:ext cx="0" cy="85725"/>
          </a:xfrm>
          <a:prstGeom prst="line">
            <a:avLst/>
          </a:prstGeom>
          <a:noFill/>
          <a:ln w="9525">
            <a:solidFill>
              <a:srgbClr val="000000"/>
            </a:solidFill>
            <a:round/>
            <a:headEnd/>
            <a:tailEnd/>
          </a:ln>
        </p:spPr>
      </p:cxnSp>
      <p:sp>
        <p:nvSpPr>
          <p:cNvPr id="70685" name="Oval 105"/>
          <p:cNvSpPr>
            <a:spLocks noChangeArrowheads="1"/>
          </p:cNvSpPr>
          <p:nvPr/>
        </p:nvSpPr>
        <p:spPr bwMode="auto">
          <a:xfrm>
            <a:off x="2271713" y="5013325"/>
            <a:ext cx="50800" cy="55563"/>
          </a:xfrm>
          <a:prstGeom prst="ellipse">
            <a:avLst/>
          </a:prstGeom>
          <a:solidFill>
            <a:srgbClr val="000000"/>
          </a:solidFill>
          <a:ln w="9525">
            <a:solidFill>
              <a:srgbClr val="000000"/>
            </a:solidFill>
            <a:round/>
            <a:headEnd/>
            <a:tailEnd/>
          </a:ln>
        </p:spPr>
        <p:txBody>
          <a:bodyPr lIns="91414" tIns="45708" rIns="91414" bIns="45708" anchor="ctr">
            <a:prstTxWarp prst="textNoShape">
              <a:avLst/>
            </a:prstTxWarp>
          </a:bodyPr>
          <a:lstStyle/>
          <a:p>
            <a:pPr>
              <a:lnSpc>
                <a:spcPct val="85000"/>
              </a:lnSpc>
            </a:pPr>
            <a:endParaRPr lang="en-GB">
              <a:solidFill>
                <a:schemeClr val="bg1"/>
              </a:solidFill>
              <a:latin typeface="Tahoma" pitchFamily="4" charset="0"/>
              <a:cs typeface="Arial" pitchFamily="4" charset="0"/>
            </a:endParaRPr>
          </a:p>
        </p:txBody>
      </p:sp>
      <p:sp>
        <p:nvSpPr>
          <p:cNvPr id="70686" name="Oval 107"/>
          <p:cNvSpPr>
            <a:spLocks noChangeArrowheads="1"/>
          </p:cNvSpPr>
          <p:nvPr/>
        </p:nvSpPr>
        <p:spPr bwMode="auto">
          <a:xfrm>
            <a:off x="2271713" y="4876800"/>
            <a:ext cx="50800" cy="55563"/>
          </a:xfrm>
          <a:prstGeom prst="ellipse">
            <a:avLst/>
          </a:prstGeom>
          <a:solidFill>
            <a:srgbClr val="000000"/>
          </a:solidFill>
          <a:ln w="9525">
            <a:solidFill>
              <a:srgbClr val="000000"/>
            </a:solidFill>
            <a:round/>
            <a:headEnd/>
            <a:tailEnd/>
          </a:ln>
        </p:spPr>
        <p:txBody>
          <a:bodyPr lIns="91414" tIns="45708" rIns="91414" bIns="45708" anchor="ctr">
            <a:prstTxWarp prst="textNoShape">
              <a:avLst/>
            </a:prstTxWarp>
          </a:bodyPr>
          <a:lstStyle/>
          <a:p>
            <a:pPr>
              <a:lnSpc>
                <a:spcPct val="85000"/>
              </a:lnSpc>
            </a:pPr>
            <a:endParaRPr lang="en-GB">
              <a:solidFill>
                <a:schemeClr val="bg1"/>
              </a:solidFill>
              <a:latin typeface="Tahoma" pitchFamily="4" charset="0"/>
              <a:cs typeface="Arial" pitchFamily="4" charset="0"/>
            </a:endParaRPr>
          </a:p>
        </p:txBody>
      </p:sp>
      <p:cxnSp>
        <p:nvCxnSpPr>
          <p:cNvPr id="70687" name="Straight Connector 108"/>
          <p:cNvCxnSpPr>
            <a:cxnSpLocks noChangeShapeType="1"/>
          </p:cNvCxnSpPr>
          <p:nvPr/>
        </p:nvCxnSpPr>
        <p:spPr bwMode="auto">
          <a:xfrm>
            <a:off x="2633663" y="4933950"/>
            <a:ext cx="0" cy="85725"/>
          </a:xfrm>
          <a:prstGeom prst="line">
            <a:avLst/>
          </a:prstGeom>
          <a:noFill/>
          <a:ln w="9525">
            <a:solidFill>
              <a:srgbClr val="000000"/>
            </a:solidFill>
            <a:round/>
            <a:headEnd/>
            <a:tailEnd/>
          </a:ln>
        </p:spPr>
      </p:cxnSp>
      <p:cxnSp>
        <p:nvCxnSpPr>
          <p:cNvPr id="70688" name="Straight Connector 109"/>
          <p:cNvCxnSpPr>
            <a:cxnSpLocks noChangeShapeType="1"/>
          </p:cNvCxnSpPr>
          <p:nvPr/>
        </p:nvCxnSpPr>
        <p:spPr bwMode="auto">
          <a:xfrm>
            <a:off x="2568575" y="5016500"/>
            <a:ext cx="128588" cy="0"/>
          </a:xfrm>
          <a:prstGeom prst="line">
            <a:avLst/>
          </a:prstGeom>
          <a:noFill/>
          <a:ln w="9525">
            <a:solidFill>
              <a:srgbClr val="000000"/>
            </a:solidFill>
            <a:round/>
            <a:headEnd/>
            <a:tailEnd/>
          </a:ln>
        </p:spPr>
      </p:cxnSp>
      <p:cxnSp>
        <p:nvCxnSpPr>
          <p:cNvPr id="70689" name="Straight Connector 111"/>
          <p:cNvCxnSpPr>
            <a:cxnSpLocks noChangeShapeType="1"/>
          </p:cNvCxnSpPr>
          <p:nvPr/>
        </p:nvCxnSpPr>
        <p:spPr bwMode="auto">
          <a:xfrm>
            <a:off x="2568575" y="4935538"/>
            <a:ext cx="128588" cy="0"/>
          </a:xfrm>
          <a:prstGeom prst="line">
            <a:avLst/>
          </a:prstGeom>
          <a:noFill/>
          <a:ln w="9525">
            <a:solidFill>
              <a:srgbClr val="000000"/>
            </a:solidFill>
            <a:round/>
            <a:headEnd/>
            <a:tailEnd/>
          </a:ln>
        </p:spPr>
      </p:cxnSp>
      <p:cxnSp>
        <p:nvCxnSpPr>
          <p:cNvPr id="70690" name="Straight Connector 113"/>
          <p:cNvCxnSpPr>
            <a:cxnSpLocks noChangeShapeType="1"/>
          </p:cNvCxnSpPr>
          <p:nvPr/>
        </p:nvCxnSpPr>
        <p:spPr bwMode="auto">
          <a:xfrm>
            <a:off x="2967038" y="4933950"/>
            <a:ext cx="0" cy="85725"/>
          </a:xfrm>
          <a:prstGeom prst="line">
            <a:avLst/>
          </a:prstGeom>
          <a:noFill/>
          <a:ln w="9525">
            <a:solidFill>
              <a:srgbClr val="000000"/>
            </a:solidFill>
            <a:round/>
            <a:headEnd/>
            <a:tailEnd/>
          </a:ln>
        </p:spPr>
      </p:cxnSp>
      <p:cxnSp>
        <p:nvCxnSpPr>
          <p:cNvPr id="70691" name="Straight Connector 114"/>
          <p:cNvCxnSpPr>
            <a:cxnSpLocks noChangeShapeType="1"/>
          </p:cNvCxnSpPr>
          <p:nvPr/>
        </p:nvCxnSpPr>
        <p:spPr bwMode="auto">
          <a:xfrm>
            <a:off x="2901950" y="5016500"/>
            <a:ext cx="128588" cy="0"/>
          </a:xfrm>
          <a:prstGeom prst="line">
            <a:avLst/>
          </a:prstGeom>
          <a:noFill/>
          <a:ln w="9525">
            <a:solidFill>
              <a:srgbClr val="000000"/>
            </a:solidFill>
            <a:round/>
            <a:headEnd/>
            <a:tailEnd/>
          </a:ln>
        </p:spPr>
      </p:cxnSp>
      <p:cxnSp>
        <p:nvCxnSpPr>
          <p:cNvPr id="70692" name="Straight Connector 116"/>
          <p:cNvCxnSpPr>
            <a:cxnSpLocks noChangeShapeType="1"/>
          </p:cNvCxnSpPr>
          <p:nvPr/>
        </p:nvCxnSpPr>
        <p:spPr bwMode="auto">
          <a:xfrm>
            <a:off x="2901950" y="4935538"/>
            <a:ext cx="128588" cy="0"/>
          </a:xfrm>
          <a:prstGeom prst="line">
            <a:avLst/>
          </a:prstGeom>
          <a:noFill/>
          <a:ln w="9525">
            <a:solidFill>
              <a:srgbClr val="000000"/>
            </a:solidFill>
            <a:round/>
            <a:headEnd/>
            <a:tailEnd/>
          </a:ln>
        </p:spPr>
      </p:cxnSp>
      <p:cxnSp>
        <p:nvCxnSpPr>
          <p:cNvPr id="70693" name="Straight Connector 118"/>
          <p:cNvCxnSpPr>
            <a:cxnSpLocks noChangeShapeType="1"/>
          </p:cNvCxnSpPr>
          <p:nvPr/>
        </p:nvCxnSpPr>
        <p:spPr bwMode="auto">
          <a:xfrm>
            <a:off x="3309938" y="4899025"/>
            <a:ext cx="0" cy="120650"/>
          </a:xfrm>
          <a:prstGeom prst="line">
            <a:avLst/>
          </a:prstGeom>
          <a:noFill/>
          <a:ln w="9525">
            <a:solidFill>
              <a:srgbClr val="000000"/>
            </a:solidFill>
            <a:round/>
            <a:headEnd/>
            <a:tailEnd/>
          </a:ln>
        </p:spPr>
      </p:cxnSp>
      <p:sp>
        <p:nvSpPr>
          <p:cNvPr id="70694" name="Oval 120"/>
          <p:cNvSpPr>
            <a:spLocks noChangeArrowheads="1"/>
          </p:cNvSpPr>
          <p:nvPr/>
        </p:nvSpPr>
        <p:spPr bwMode="auto">
          <a:xfrm>
            <a:off x="3286125" y="4986338"/>
            <a:ext cx="49213" cy="55562"/>
          </a:xfrm>
          <a:prstGeom prst="ellipse">
            <a:avLst/>
          </a:prstGeom>
          <a:solidFill>
            <a:srgbClr val="000000"/>
          </a:solidFill>
          <a:ln w="9525">
            <a:solidFill>
              <a:srgbClr val="000000"/>
            </a:solidFill>
            <a:round/>
            <a:headEnd/>
            <a:tailEnd/>
          </a:ln>
        </p:spPr>
        <p:txBody>
          <a:bodyPr lIns="91414" tIns="45708" rIns="91414" bIns="45708" anchor="ctr">
            <a:prstTxWarp prst="textNoShape">
              <a:avLst/>
            </a:prstTxWarp>
          </a:bodyPr>
          <a:lstStyle/>
          <a:p>
            <a:pPr>
              <a:lnSpc>
                <a:spcPct val="85000"/>
              </a:lnSpc>
            </a:pPr>
            <a:endParaRPr lang="en-GB">
              <a:solidFill>
                <a:schemeClr val="bg1"/>
              </a:solidFill>
              <a:latin typeface="Tahoma" pitchFamily="4" charset="0"/>
              <a:cs typeface="Arial" pitchFamily="4" charset="0"/>
            </a:endParaRPr>
          </a:p>
        </p:txBody>
      </p:sp>
      <p:cxnSp>
        <p:nvCxnSpPr>
          <p:cNvPr id="70695" name="Straight Connector 121"/>
          <p:cNvCxnSpPr>
            <a:cxnSpLocks noChangeShapeType="1"/>
          </p:cNvCxnSpPr>
          <p:nvPr/>
        </p:nvCxnSpPr>
        <p:spPr bwMode="auto">
          <a:xfrm>
            <a:off x="3246438" y="4900613"/>
            <a:ext cx="128587" cy="0"/>
          </a:xfrm>
          <a:prstGeom prst="line">
            <a:avLst/>
          </a:prstGeom>
          <a:noFill/>
          <a:ln w="9525">
            <a:solidFill>
              <a:srgbClr val="000000"/>
            </a:solidFill>
            <a:round/>
            <a:headEnd/>
            <a:tailEnd/>
          </a:ln>
        </p:spPr>
      </p:cxnSp>
      <p:cxnSp>
        <p:nvCxnSpPr>
          <p:cNvPr id="70696" name="Straight Connector 124"/>
          <p:cNvCxnSpPr>
            <a:cxnSpLocks noChangeShapeType="1"/>
          </p:cNvCxnSpPr>
          <p:nvPr/>
        </p:nvCxnSpPr>
        <p:spPr bwMode="auto">
          <a:xfrm>
            <a:off x="3581400" y="4994275"/>
            <a:ext cx="128588" cy="0"/>
          </a:xfrm>
          <a:prstGeom prst="line">
            <a:avLst/>
          </a:prstGeom>
          <a:noFill/>
          <a:ln w="9525">
            <a:solidFill>
              <a:srgbClr val="000000"/>
            </a:solidFill>
            <a:round/>
            <a:headEnd/>
            <a:tailEnd/>
          </a:ln>
        </p:spPr>
      </p:cxnSp>
      <p:sp>
        <p:nvSpPr>
          <p:cNvPr id="70697" name="Oval 125"/>
          <p:cNvSpPr>
            <a:spLocks noChangeArrowheads="1"/>
          </p:cNvSpPr>
          <p:nvPr/>
        </p:nvSpPr>
        <p:spPr bwMode="auto">
          <a:xfrm>
            <a:off x="3619500" y="4983163"/>
            <a:ext cx="50800" cy="57150"/>
          </a:xfrm>
          <a:prstGeom prst="ellipse">
            <a:avLst/>
          </a:prstGeom>
          <a:solidFill>
            <a:srgbClr val="000000"/>
          </a:solidFill>
          <a:ln w="9525">
            <a:solidFill>
              <a:srgbClr val="000000"/>
            </a:solidFill>
            <a:round/>
            <a:headEnd/>
            <a:tailEnd/>
          </a:ln>
        </p:spPr>
        <p:txBody>
          <a:bodyPr lIns="91414" tIns="45708" rIns="91414" bIns="45708" anchor="ctr">
            <a:prstTxWarp prst="textNoShape">
              <a:avLst/>
            </a:prstTxWarp>
          </a:bodyPr>
          <a:lstStyle/>
          <a:p>
            <a:pPr>
              <a:lnSpc>
                <a:spcPct val="85000"/>
              </a:lnSpc>
            </a:pPr>
            <a:endParaRPr lang="en-GB">
              <a:solidFill>
                <a:schemeClr val="bg1"/>
              </a:solidFill>
              <a:latin typeface="Tahoma" pitchFamily="4" charset="0"/>
              <a:cs typeface="Arial" pitchFamily="4" charset="0"/>
            </a:endParaRPr>
          </a:p>
        </p:txBody>
      </p:sp>
      <p:sp>
        <p:nvSpPr>
          <p:cNvPr id="70698" name="Oval 127"/>
          <p:cNvSpPr>
            <a:spLocks noChangeArrowheads="1"/>
          </p:cNvSpPr>
          <p:nvPr/>
        </p:nvSpPr>
        <p:spPr bwMode="auto">
          <a:xfrm>
            <a:off x="3619500" y="4235450"/>
            <a:ext cx="50800" cy="55563"/>
          </a:xfrm>
          <a:prstGeom prst="ellipse">
            <a:avLst/>
          </a:prstGeom>
          <a:solidFill>
            <a:srgbClr val="000000"/>
          </a:solidFill>
          <a:ln w="9525">
            <a:solidFill>
              <a:srgbClr val="000000"/>
            </a:solidFill>
            <a:round/>
            <a:headEnd/>
            <a:tailEnd/>
          </a:ln>
        </p:spPr>
        <p:txBody>
          <a:bodyPr lIns="91414" tIns="45708" rIns="91414" bIns="45708" anchor="ctr">
            <a:prstTxWarp prst="textNoShape">
              <a:avLst/>
            </a:prstTxWarp>
          </a:bodyPr>
          <a:lstStyle/>
          <a:p>
            <a:pPr>
              <a:lnSpc>
                <a:spcPct val="85000"/>
              </a:lnSpc>
            </a:pPr>
            <a:endParaRPr lang="en-GB">
              <a:solidFill>
                <a:schemeClr val="bg1"/>
              </a:solidFill>
              <a:latin typeface="Tahoma" pitchFamily="4" charset="0"/>
              <a:cs typeface="Arial" pitchFamily="4" charset="0"/>
            </a:endParaRPr>
          </a:p>
        </p:txBody>
      </p:sp>
      <p:sp>
        <p:nvSpPr>
          <p:cNvPr id="129" name="Textfeld 16"/>
          <p:cNvSpPr txBox="1">
            <a:spLocks noChangeArrowheads="1"/>
          </p:cNvSpPr>
          <p:nvPr/>
        </p:nvSpPr>
        <p:spPr bwMode="auto">
          <a:xfrm rot="16200000">
            <a:off x="3266281" y="3305969"/>
            <a:ext cx="3424238" cy="292100"/>
          </a:xfrm>
          <a:prstGeom prst="rect">
            <a:avLst/>
          </a:prstGeom>
          <a:noFill/>
          <a:ln>
            <a:noFill/>
          </a:ln>
          <a:extLst/>
        </p:spPr>
        <p:txBody>
          <a:bodyPr>
            <a:spAutoFit/>
          </a:bodyPr>
          <a:lstStyle>
            <a:lvl1pPr eaLnBrk="0" hangingPunct="0">
              <a:spcBef>
                <a:spcPct val="20000"/>
              </a:spcBef>
              <a:buFont typeface="Arial" pitchFamily="34" charset="0"/>
              <a:defRPr sz="3200">
                <a:solidFill>
                  <a:srgbClr val="07061C"/>
                </a:solidFill>
                <a:latin typeface="Calibri" pitchFamily="34" charset="0"/>
              </a:defRPr>
            </a:lvl1pPr>
            <a:lvl2pPr marL="742950" indent="-285750" eaLnBrk="0" hangingPunct="0">
              <a:spcBef>
                <a:spcPct val="20000"/>
              </a:spcBef>
              <a:buFont typeface="Arial" pitchFamily="34" charset="0"/>
              <a:buChar char="–"/>
              <a:defRPr sz="2800">
                <a:solidFill>
                  <a:srgbClr val="07061C"/>
                </a:solidFill>
                <a:latin typeface="Calibri" pitchFamily="34" charset="0"/>
              </a:defRPr>
            </a:lvl2pPr>
            <a:lvl3pPr marL="1143000" indent="-228600" eaLnBrk="0" hangingPunct="0">
              <a:spcBef>
                <a:spcPct val="20000"/>
              </a:spcBef>
              <a:buFont typeface="Arial" pitchFamily="34" charset="0"/>
              <a:buChar char="•"/>
              <a:defRPr sz="2400">
                <a:solidFill>
                  <a:srgbClr val="07061C"/>
                </a:solidFill>
                <a:latin typeface="Calibri" pitchFamily="34" charset="0"/>
              </a:defRPr>
            </a:lvl3pPr>
            <a:lvl4pPr marL="1600200" indent="-228600" eaLnBrk="0" hangingPunct="0">
              <a:spcBef>
                <a:spcPct val="20000"/>
              </a:spcBef>
              <a:buFont typeface="Arial" pitchFamily="34" charset="0"/>
              <a:buChar char="–"/>
              <a:defRPr sz="2000">
                <a:solidFill>
                  <a:srgbClr val="07061C"/>
                </a:solidFill>
                <a:latin typeface="Calibri" pitchFamily="34" charset="0"/>
              </a:defRPr>
            </a:lvl4pPr>
            <a:lvl5pPr marL="2057400" indent="-228600" eaLnBrk="0" hangingPunct="0">
              <a:spcBef>
                <a:spcPct val="20000"/>
              </a:spcBef>
              <a:buFont typeface="Arial" pitchFamily="34" charset="0"/>
              <a:buChar char="»"/>
              <a:defRPr sz="2000">
                <a:solidFill>
                  <a:srgbClr val="07061C"/>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9pPr>
          </a:lstStyle>
          <a:p>
            <a:pPr algn="ctr" eaLnBrk="1" hangingPunct="1">
              <a:spcBef>
                <a:spcPct val="0"/>
              </a:spcBef>
              <a:buFontTx/>
              <a:buNone/>
              <a:defRPr/>
            </a:pPr>
            <a:r>
              <a:rPr lang="de-DE" altLang="en-US" sz="1300" kern="0" dirty="0" smtClean="0">
                <a:solidFill>
                  <a:srgbClr val="00498B"/>
                </a:solidFill>
                <a:latin typeface="Arial" panose="020B0604020202020204" pitchFamily="34" charset="0"/>
                <a:ea typeface="ＭＳ Ｐゴシック" pitchFamily="4" charset="-128"/>
                <a:cs typeface="+mn-cs"/>
              </a:rPr>
              <a:t>ECT (s)</a:t>
            </a:r>
          </a:p>
        </p:txBody>
      </p:sp>
      <p:sp>
        <p:nvSpPr>
          <p:cNvPr id="130" name="Textfeld 16"/>
          <p:cNvSpPr txBox="1">
            <a:spLocks noChangeArrowheads="1"/>
          </p:cNvSpPr>
          <p:nvPr/>
        </p:nvSpPr>
        <p:spPr bwMode="auto">
          <a:xfrm>
            <a:off x="5227638" y="1633538"/>
            <a:ext cx="288925" cy="169862"/>
          </a:xfrm>
          <a:prstGeom prst="rect">
            <a:avLst/>
          </a:prstGeom>
          <a:noFill/>
          <a:ln>
            <a:noFill/>
          </a:ln>
          <a:extLst/>
        </p:spPr>
        <p:txBody>
          <a:bodyPr lIns="0" tIns="0" rIns="0" bIns="0">
            <a:spAutoFit/>
          </a:bodyPr>
          <a:lstStyle>
            <a:lvl1pPr eaLnBrk="0" hangingPunct="0">
              <a:spcBef>
                <a:spcPct val="20000"/>
              </a:spcBef>
              <a:buFont typeface="Arial" pitchFamily="34" charset="0"/>
              <a:defRPr sz="3200">
                <a:solidFill>
                  <a:srgbClr val="07061C"/>
                </a:solidFill>
                <a:latin typeface="Calibri" pitchFamily="34" charset="0"/>
              </a:defRPr>
            </a:lvl1pPr>
            <a:lvl2pPr marL="742950" indent="-285750" eaLnBrk="0" hangingPunct="0">
              <a:spcBef>
                <a:spcPct val="20000"/>
              </a:spcBef>
              <a:buFont typeface="Arial" pitchFamily="34" charset="0"/>
              <a:buChar char="–"/>
              <a:defRPr sz="2800">
                <a:solidFill>
                  <a:srgbClr val="07061C"/>
                </a:solidFill>
                <a:latin typeface="Calibri" pitchFamily="34" charset="0"/>
              </a:defRPr>
            </a:lvl2pPr>
            <a:lvl3pPr marL="1143000" indent="-228600" eaLnBrk="0" hangingPunct="0">
              <a:spcBef>
                <a:spcPct val="20000"/>
              </a:spcBef>
              <a:buFont typeface="Arial" pitchFamily="34" charset="0"/>
              <a:buChar char="•"/>
              <a:defRPr sz="2400">
                <a:solidFill>
                  <a:srgbClr val="07061C"/>
                </a:solidFill>
                <a:latin typeface="Calibri" pitchFamily="34" charset="0"/>
              </a:defRPr>
            </a:lvl3pPr>
            <a:lvl4pPr marL="1600200" indent="-228600" eaLnBrk="0" hangingPunct="0">
              <a:spcBef>
                <a:spcPct val="20000"/>
              </a:spcBef>
              <a:buFont typeface="Arial" pitchFamily="34" charset="0"/>
              <a:buChar char="–"/>
              <a:defRPr sz="2000">
                <a:solidFill>
                  <a:srgbClr val="07061C"/>
                </a:solidFill>
                <a:latin typeface="Calibri" pitchFamily="34" charset="0"/>
              </a:defRPr>
            </a:lvl4pPr>
            <a:lvl5pPr marL="2057400" indent="-228600" eaLnBrk="0" hangingPunct="0">
              <a:spcBef>
                <a:spcPct val="20000"/>
              </a:spcBef>
              <a:buFont typeface="Arial" pitchFamily="34" charset="0"/>
              <a:buChar char="»"/>
              <a:defRPr sz="2000">
                <a:solidFill>
                  <a:srgbClr val="07061C"/>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9pPr>
          </a:lstStyle>
          <a:p>
            <a:pPr algn="r" eaLnBrk="1" hangingPunct="1">
              <a:spcBef>
                <a:spcPct val="0"/>
              </a:spcBef>
              <a:buFontTx/>
              <a:buNone/>
              <a:defRPr/>
            </a:pPr>
            <a:r>
              <a:rPr lang="de-DE" altLang="en-US" sz="1100" kern="0" dirty="0" smtClean="0">
                <a:solidFill>
                  <a:srgbClr val="00498B"/>
                </a:solidFill>
                <a:latin typeface="Arial" panose="020B0604020202020204" pitchFamily="34" charset="0"/>
                <a:ea typeface="ＭＳ Ｐゴシック" pitchFamily="4" charset="-128"/>
                <a:cs typeface="+mn-cs"/>
              </a:rPr>
              <a:t>325</a:t>
            </a:r>
          </a:p>
        </p:txBody>
      </p:sp>
      <p:sp>
        <p:nvSpPr>
          <p:cNvPr id="131" name="Textfeld 16"/>
          <p:cNvSpPr txBox="1">
            <a:spLocks noChangeArrowheads="1"/>
          </p:cNvSpPr>
          <p:nvPr/>
        </p:nvSpPr>
        <p:spPr bwMode="auto">
          <a:xfrm>
            <a:off x="5227638" y="2232025"/>
            <a:ext cx="288925" cy="169863"/>
          </a:xfrm>
          <a:prstGeom prst="rect">
            <a:avLst/>
          </a:prstGeom>
          <a:noFill/>
          <a:ln>
            <a:noFill/>
          </a:ln>
          <a:extLst/>
        </p:spPr>
        <p:txBody>
          <a:bodyPr lIns="0" tIns="0" rIns="0" bIns="0">
            <a:spAutoFit/>
          </a:bodyPr>
          <a:lstStyle>
            <a:lvl1pPr eaLnBrk="0" hangingPunct="0">
              <a:spcBef>
                <a:spcPct val="20000"/>
              </a:spcBef>
              <a:buFont typeface="Arial" pitchFamily="34" charset="0"/>
              <a:defRPr sz="3200">
                <a:solidFill>
                  <a:srgbClr val="07061C"/>
                </a:solidFill>
                <a:latin typeface="Calibri" pitchFamily="34" charset="0"/>
              </a:defRPr>
            </a:lvl1pPr>
            <a:lvl2pPr marL="742950" indent="-285750" eaLnBrk="0" hangingPunct="0">
              <a:spcBef>
                <a:spcPct val="20000"/>
              </a:spcBef>
              <a:buFont typeface="Arial" pitchFamily="34" charset="0"/>
              <a:buChar char="–"/>
              <a:defRPr sz="2800">
                <a:solidFill>
                  <a:srgbClr val="07061C"/>
                </a:solidFill>
                <a:latin typeface="Calibri" pitchFamily="34" charset="0"/>
              </a:defRPr>
            </a:lvl2pPr>
            <a:lvl3pPr marL="1143000" indent="-228600" eaLnBrk="0" hangingPunct="0">
              <a:spcBef>
                <a:spcPct val="20000"/>
              </a:spcBef>
              <a:buFont typeface="Arial" pitchFamily="34" charset="0"/>
              <a:buChar char="•"/>
              <a:defRPr sz="2400">
                <a:solidFill>
                  <a:srgbClr val="07061C"/>
                </a:solidFill>
                <a:latin typeface="Calibri" pitchFamily="34" charset="0"/>
              </a:defRPr>
            </a:lvl3pPr>
            <a:lvl4pPr marL="1600200" indent="-228600" eaLnBrk="0" hangingPunct="0">
              <a:spcBef>
                <a:spcPct val="20000"/>
              </a:spcBef>
              <a:buFont typeface="Arial" pitchFamily="34" charset="0"/>
              <a:buChar char="–"/>
              <a:defRPr sz="2000">
                <a:solidFill>
                  <a:srgbClr val="07061C"/>
                </a:solidFill>
                <a:latin typeface="Calibri" pitchFamily="34" charset="0"/>
              </a:defRPr>
            </a:lvl4pPr>
            <a:lvl5pPr marL="2057400" indent="-228600" eaLnBrk="0" hangingPunct="0">
              <a:spcBef>
                <a:spcPct val="20000"/>
              </a:spcBef>
              <a:buFont typeface="Arial" pitchFamily="34" charset="0"/>
              <a:buChar char="»"/>
              <a:defRPr sz="2000">
                <a:solidFill>
                  <a:srgbClr val="07061C"/>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9pPr>
          </a:lstStyle>
          <a:p>
            <a:pPr algn="r" eaLnBrk="1" hangingPunct="1">
              <a:spcBef>
                <a:spcPct val="0"/>
              </a:spcBef>
              <a:buFontTx/>
              <a:buNone/>
              <a:defRPr/>
            </a:pPr>
            <a:r>
              <a:rPr lang="de-DE" altLang="en-US" sz="1100" kern="0" dirty="0" smtClean="0">
                <a:solidFill>
                  <a:srgbClr val="00498B"/>
                </a:solidFill>
                <a:latin typeface="Arial" panose="020B0604020202020204" pitchFamily="34" charset="0"/>
                <a:ea typeface="ＭＳ Ｐゴシック" pitchFamily="4" charset="-128"/>
                <a:cs typeface="+mn-cs"/>
              </a:rPr>
              <a:t>275</a:t>
            </a:r>
          </a:p>
        </p:txBody>
      </p:sp>
      <p:sp>
        <p:nvSpPr>
          <p:cNvPr id="132" name="Textfeld 16"/>
          <p:cNvSpPr txBox="1">
            <a:spLocks noChangeArrowheads="1"/>
          </p:cNvSpPr>
          <p:nvPr/>
        </p:nvSpPr>
        <p:spPr bwMode="auto">
          <a:xfrm>
            <a:off x="5227638" y="3409950"/>
            <a:ext cx="288925" cy="169863"/>
          </a:xfrm>
          <a:prstGeom prst="rect">
            <a:avLst/>
          </a:prstGeom>
          <a:noFill/>
          <a:ln>
            <a:noFill/>
          </a:ln>
          <a:extLst/>
        </p:spPr>
        <p:txBody>
          <a:bodyPr lIns="0" tIns="0" rIns="0" bIns="0">
            <a:spAutoFit/>
          </a:bodyPr>
          <a:lstStyle>
            <a:lvl1pPr eaLnBrk="0" hangingPunct="0">
              <a:spcBef>
                <a:spcPct val="20000"/>
              </a:spcBef>
              <a:buFont typeface="Arial" pitchFamily="34" charset="0"/>
              <a:defRPr sz="3200">
                <a:solidFill>
                  <a:srgbClr val="07061C"/>
                </a:solidFill>
                <a:latin typeface="Calibri" pitchFamily="34" charset="0"/>
              </a:defRPr>
            </a:lvl1pPr>
            <a:lvl2pPr marL="742950" indent="-285750" eaLnBrk="0" hangingPunct="0">
              <a:spcBef>
                <a:spcPct val="20000"/>
              </a:spcBef>
              <a:buFont typeface="Arial" pitchFamily="34" charset="0"/>
              <a:buChar char="–"/>
              <a:defRPr sz="2800">
                <a:solidFill>
                  <a:srgbClr val="07061C"/>
                </a:solidFill>
                <a:latin typeface="Calibri" pitchFamily="34" charset="0"/>
              </a:defRPr>
            </a:lvl2pPr>
            <a:lvl3pPr marL="1143000" indent="-228600" eaLnBrk="0" hangingPunct="0">
              <a:spcBef>
                <a:spcPct val="20000"/>
              </a:spcBef>
              <a:buFont typeface="Arial" pitchFamily="34" charset="0"/>
              <a:buChar char="•"/>
              <a:defRPr sz="2400">
                <a:solidFill>
                  <a:srgbClr val="07061C"/>
                </a:solidFill>
                <a:latin typeface="Calibri" pitchFamily="34" charset="0"/>
              </a:defRPr>
            </a:lvl3pPr>
            <a:lvl4pPr marL="1600200" indent="-228600" eaLnBrk="0" hangingPunct="0">
              <a:spcBef>
                <a:spcPct val="20000"/>
              </a:spcBef>
              <a:buFont typeface="Arial" pitchFamily="34" charset="0"/>
              <a:buChar char="–"/>
              <a:defRPr sz="2000">
                <a:solidFill>
                  <a:srgbClr val="07061C"/>
                </a:solidFill>
                <a:latin typeface="Calibri" pitchFamily="34" charset="0"/>
              </a:defRPr>
            </a:lvl4pPr>
            <a:lvl5pPr marL="2057400" indent="-228600" eaLnBrk="0" hangingPunct="0">
              <a:spcBef>
                <a:spcPct val="20000"/>
              </a:spcBef>
              <a:buFont typeface="Arial" pitchFamily="34" charset="0"/>
              <a:buChar char="»"/>
              <a:defRPr sz="2000">
                <a:solidFill>
                  <a:srgbClr val="07061C"/>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9pPr>
          </a:lstStyle>
          <a:p>
            <a:pPr algn="r" eaLnBrk="1" hangingPunct="1">
              <a:spcBef>
                <a:spcPct val="0"/>
              </a:spcBef>
              <a:buFontTx/>
              <a:buNone/>
              <a:defRPr/>
            </a:pPr>
            <a:r>
              <a:rPr lang="de-DE" altLang="en-US" sz="1100" kern="0" dirty="0" smtClean="0">
                <a:solidFill>
                  <a:srgbClr val="00498B"/>
                </a:solidFill>
                <a:latin typeface="Arial" panose="020B0604020202020204" pitchFamily="34" charset="0"/>
                <a:ea typeface="ＭＳ Ｐゴシック" pitchFamily="4" charset="-128"/>
                <a:cs typeface="+mn-cs"/>
              </a:rPr>
              <a:t>175</a:t>
            </a:r>
          </a:p>
        </p:txBody>
      </p:sp>
      <p:sp>
        <p:nvSpPr>
          <p:cNvPr id="133" name="Textfeld 16"/>
          <p:cNvSpPr txBox="1">
            <a:spLocks noChangeArrowheads="1"/>
          </p:cNvSpPr>
          <p:nvPr/>
        </p:nvSpPr>
        <p:spPr bwMode="auto">
          <a:xfrm>
            <a:off x="5227638" y="3705225"/>
            <a:ext cx="288925" cy="169863"/>
          </a:xfrm>
          <a:prstGeom prst="rect">
            <a:avLst/>
          </a:prstGeom>
          <a:noFill/>
          <a:ln>
            <a:noFill/>
          </a:ln>
          <a:extLst/>
        </p:spPr>
        <p:txBody>
          <a:bodyPr lIns="0" tIns="0" rIns="0" bIns="0">
            <a:spAutoFit/>
          </a:bodyPr>
          <a:lstStyle>
            <a:lvl1pPr eaLnBrk="0" hangingPunct="0">
              <a:spcBef>
                <a:spcPct val="20000"/>
              </a:spcBef>
              <a:buFont typeface="Arial" pitchFamily="34" charset="0"/>
              <a:defRPr sz="3200">
                <a:solidFill>
                  <a:srgbClr val="07061C"/>
                </a:solidFill>
                <a:latin typeface="Calibri" pitchFamily="34" charset="0"/>
              </a:defRPr>
            </a:lvl1pPr>
            <a:lvl2pPr marL="742950" indent="-285750" eaLnBrk="0" hangingPunct="0">
              <a:spcBef>
                <a:spcPct val="20000"/>
              </a:spcBef>
              <a:buFont typeface="Arial" pitchFamily="34" charset="0"/>
              <a:buChar char="–"/>
              <a:defRPr sz="2800">
                <a:solidFill>
                  <a:srgbClr val="07061C"/>
                </a:solidFill>
                <a:latin typeface="Calibri" pitchFamily="34" charset="0"/>
              </a:defRPr>
            </a:lvl2pPr>
            <a:lvl3pPr marL="1143000" indent="-228600" eaLnBrk="0" hangingPunct="0">
              <a:spcBef>
                <a:spcPct val="20000"/>
              </a:spcBef>
              <a:buFont typeface="Arial" pitchFamily="34" charset="0"/>
              <a:buChar char="•"/>
              <a:defRPr sz="2400">
                <a:solidFill>
                  <a:srgbClr val="07061C"/>
                </a:solidFill>
                <a:latin typeface="Calibri" pitchFamily="34" charset="0"/>
              </a:defRPr>
            </a:lvl3pPr>
            <a:lvl4pPr marL="1600200" indent="-228600" eaLnBrk="0" hangingPunct="0">
              <a:spcBef>
                <a:spcPct val="20000"/>
              </a:spcBef>
              <a:buFont typeface="Arial" pitchFamily="34" charset="0"/>
              <a:buChar char="–"/>
              <a:defRPr sz="2000">
                <a:solidFill>
                  <a:srgbClr val="07061C"/>
                </a:solidFill>
                <a:latin typeface="Calibri" pitchFamily="34" charset="0"/>
              </a:defRPr>
            </a:lvl4pPr>
            <a:lvl5pPr marL="2057400" indent="-228600" eaLnBrk="0" hangingPunct="0">
              <a:spcBef>
                <a:spcPct val="20000"/>
              </a:spcBef>
              <a:buFont typeface="Arial" pitchFamily="34" charset="0"/>
              <a:buChar char="»"/>
              <a:defRPr sz="2000">
                <a:solidFill>
                  <a:srgbClr val="07061C"/>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9pPr>
          </a:lstStyle>
          <a:p>
            <a:pPr algn="r" eaLnBrk="1" hangingPunct="1">
              <a:spcBef>
                <a:spcPct val="0"/>
              </a:spcBef>
              <a:buFontTx/>
              <a:buNone/>
              <a:defRPr/>
            </a:pPr>
            <a:r>
              <a:rPr lang="de-DE" altLang="en-US" sz="1100" kern="0" dirty="0" smtClean="0">
                <a:solidFill>
                  <a:srgbClr val="00498B"/>
                </a:solidFill>
                <a:latin typeface="Arial" panose="020B0604020202020204" pitchFamily="34" charset="0"/>
                <a:ea typeface="ＭＳ Ｐゴシック" pitchFamily="4" charset="-128"/>
                <a:cs typeface="+mn-cs"/>
              </a:rPr>
              <a:t>150</a:t>
            </a:r>
          </a:p>
        </p:txBody>
      </p:sp>
      <p:sp>
        <p:nvSpPr>
          <p:cNvPr id="134" name="Textfeld 16"/>
          <p:cNvSpPr txBox="1">
            <a:spLocks noChangeArrowheads="1"/>
          </p:cNvSpPr>
          <p:nvPr/>
        </p:nvSpPr>
        <p:spPr bwMode="auto">
          <a:xfrm>
            <a:off x="5227638" y="4002088"/>
            <a:ext cx="288925" cy="169862"/>
          </a:xfrm>
          <a:prstGeom prst="rect">
            <a:avLst/>
          </a:prstGeom>
          <a:noFill/>
          <a:ln>
            <a:noFill/>
          </a:ln>
          <a:extLst/>
        </p:spPr>
        <p:txBody>
          <a:bodyPr lIns="0" tIns="0" rIns="0" bIns="0">
            <a:spAutoFit/>
          </a:bodyPr>
          <a:lstStyle>
            <a:lvl1pPr eaLnBrk="0" hangingPunct="0">
              <a:spcBef>
                <a:spcPct val="20000"/>
              </a:spcBef>
              <a:buFont typeface="Arial" pitchFamily="34" charset="0"/>
              <a:defRPr sz="3200">
                <a:solidFill>
                  <a:srgbClr val="07061C"/>
                </a:solidFill>
                <a:latin typeface="Calibri" pitchFamily="34" charset="0"/>
              </a:defRPr>
            </a:lvl1pPr>
            <a:lvl2pPr marL="742950" indent="-285750" eaLnBrk="0" hangingPunct="0">
              <a:spcBef>
                <a:spcPct val="20000"/>
              </a:spcBef>
              <a:buFont typeface="Arial" pitchFamily="34" charset="0"/>
              <a:buChar char="–"/>
              <a:defRPr sz="2800">
                <a:solidFill>
                  <a:srgbClr val="07061C"/>
                </a:solidFill>
                <a:latin typeface="Calibri" pitchFamily="34" charset="0"/>
              </a:defRPr>
            </a:lvl2pPr>
            <a:lvl3pPr marL="1143000" indent="-228600" eaLnBrk="0" hangingPunct="0">
              <a:spcBef>
                <a:spcPct val="20000"/>
              </a:spcBef>
              <a:buFont typeface="Arial" pitchFamily="34" charset="0"/>
              <a:buChar char="•"/>
              <a:defRPr sz="2400">
                <a:solidFill>
                  <a:srgbClr val="07061C"/>
                </a:solidFill>
                <a:latin typeface="Calibri" pitchFamily="34" charset="0"/>
              </a:defRPr>
            </a:lvl3pPr>
            <a:lvl4pPr marL="1600200" indent="-228600" eaLnBrk="0" hangingPunct="0">
              <a:spcBef>
                <a:spcPct val="20000"/>
              </a:spcBef>
              <a:buFont typeface="Arial" pitchFamily="34" charset="0"/>
              <a:buChar char="–"/>
              <a:defRPr sz="2000">
                <a:solidFill>
                  <a:srgbClr val="07061C"/>
                </a:solidFill>
                <a:latin typeface="Calibri" pitchFamily="34" charset="0"/>
              </a:defRPr>
            </a:lvl4pPr>
            <a:lvl5pPr marL="2057400" indent="-228600" eaLnBrk="0" hangingPunct="0">
              <a:spcBef>
                <a:spcPct val="20000"/>
              </a:spcBef>
              <a:buFont typeface="Arial" pitchFamily="34" charset="0"/>
              <a:buChar char="»"/>
              <a:defRPr sz="2000">
                <a:solidFill>
                  <a:srgbClr val="07061C"/>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9pPr>
          </a:lstStyle>
          <a:p>
            <a:pPr algn="r" eaLnBrk="1" hangingPunct="1">
              <a:spcBef>
                <a:spcPct val="0"/>
              </a:spcBef>
              <a:buFontTx/>
              <a:buNone/>
              <a:defRPr/>
            </a:pPr>
            <a:r>
              <a:rPr lang="de-DE" altLang="en-US" sz="1100" kern="0" dirty="0" smtClean="0">
                <a:solidFill>
                  <a:srgbClr val="00498B"/>
                </a:solidFill>
                <a:latin typeface="Arial" panose="020B0604020202020204" pitchFamily="34" charset="0"/>
                <a:ea typeface="ＭＳ Ｐゴシック" pitchFamily="4" charset="-128"/>
                <a:cs typeface="+mn-cs"/>
              </a:rPr>
              <a:t>125</a:t>
            </a:r>
          </a:p>
        </p:txBody>
      </p:sp>
      <p:sp>
        <p:nvSpPr>
          <p:cNvPr id="135" name="Textfeld 16"/>
          <p:cNvSpPr txBox="1">
            <a:spLocks noChangeArrowheads="1"/>
          </p:cNvSpPr>
          <p:nvPr/>
        </p:nvSpPr>
        <p:spPr bwMode="auto">
          <a:xfrm>
            <a:off x="5227638" y="4595813"/>
            <a:ext cx="288925" cy="169862"/>
          </a:xfrm>
          <a:prstGeom prst="rect">
            <a:avLst/>
          </a:prstGeom>
          <a:noFill/>
          <a:ln>
            <a:noFill/>
          </a:ln>
          <a:extLst/>
        </p:spPr>
        <p:txBody>
          <a:bodyPr lIns="0" tIns="0" rIns="0" bIns="0">
            <a:spAutoFit/>
          </a:bodyPr>
          <a:lstStyle>
            <a:lvl1pPr eaLnBrk="0" hangingPunct="0">
              <a:spcBef>
                <a:spcPct val="20000"/>
              </a:spcBef>
              <a:buFont typeface="Arial" pitchFamily="34" charset="0"/>
              <a:defRPr sz="3200">
                <a:solidFill>
                  <a:srgbClr val="07061C"/>
                </a:solidFill>
                <a:latin typeface="Calibri" pitchFamily="34" charset="0"/>
              </a:defRPr>
            </a:lvl1pPr>
            <a:lvl2pPr marL="742950" indent="-285750" eaLnBrk="0" hangingPunct="0">
              <a:spcBef>
                <a:spcPct val="20000"/>
              </a:spcBef>
              <a:buFont typeface="Arial" pitchFamily="34" charset="0"/>
              <a:buChar char="–"/>
              <a:defRPr sz="2800">
                <a:solidFill>
                  <a:srgbClr val="07061C"/>
                </a:solidFill>
                <a:latin typeface="Calibri" pitchFamily="34" charset="0"/>
              </a:defRPr>
            </a:lvl2pPr>
            <a:lvl3pPr marL="1143000" indent="-228600" eaLnBrk="0" hangingPunct="0">
              <a:spcBef>
                <a:spcPct val="20000"/>
              </a:spcBef>
              <a:buFont typeface="Arial" pitchFamily="34" charset="0"/>
              <a:buChar char="•"/>
              <a:defRPr sz="2400">
                <a:solidFill>
                  <a:srgbClr val="07061C"/>
                </a:solidFill>
                <a:latin typeface="Calibri" pitchFamily="34" charset="0"/>
              </a:defRPr>
            </a:lvl3pPr>
            <a:lvl4pPr marL="1600200" indent="-228600" eaLnBrk="0" hangingPunct="0">
              <a:spcBef>
                <a:spcPct val="20000"/>
              </a:spcBef>
              <a:buFont typeface="Arial" pitchFamily="34" charset="0"/>
              <a:buChar char="–"/>
              <a:defRPr sz="2000">
                <a:solidFill>
                  <a:srgbClr val="07061C"/>
                </a:solidFill>
                <a:latin typeface="Calibri" pitchFamily="34" charset="0"/>
              </a:defRPr>
            </a:lvl4pPr>
            <a:lvl5pPr marL="2057400" indent="-228600" eaLnBrk="0" hangingPunct="0">
              <a:spcBef>
                <a:spcPct val="20000"/>
              </a:spcBef>
              <a:buFont typeface="Arial" pitchFamily="34" charset="0"/>
              <a:buChar char="»"/>
              <a:defRPr sz="2000">
                <a:solidFill>
                  <a:srgbClr val="07061C"/>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9pPr>
          </a:lstStyle>
          <a:p>
            <a:pPr algn="r" eaLnBrk="1" hangingPunct="1">
              <a:spcBef>
                <a:spcPct val="0"/>
              </a:spcBef>
              <a:buFontTx/>
              <a:buNone/>
              <a:defRPr/>
            </a:pPr>
            <a:r>
              <a:rPr lang="de-DE" altLang="en-US" sz="1100" kern="0" dirty="0" smtClean="0">
                <a:solidFill>
                  <a:srgbClr val="00498B"/>
                </a:solidFill>
                <a:latin typeface="Arial" panose="020B0604020202020204" pitchFamily="34" charset="0"/>
                <a:ea typeface="ＭＳ Ｐゴシック" pitchFamily="4" charset="-128"/>
                <a:cs typeface="+mn-cs"/>
              </a:rPr>
              <a:t>75</a:t>
            </a:r>
          </a:p>
        </p:txBody>
      </p:sp>
      <p:sp>
        <p:nvSpPr>
          <p:cNvPr id="136" name="Textfeld 16"/>
          <p:cNvSpPr txBox="1">
            <a:spLocks noChangeArrowheads="1"/>
          </p:cNvSpPr>
          <p:nvPr/>
        </p:nvSpPr>
        <p:spPr bwMode="auto">
          <a:xfrm>
            <a:off x="5227638" y="4884738"/>
            <a:ext cx="288925" cy="169862"/>
          </a:xfrm>
          <a:prstGeom prst="rect">
            <a:avLst/>
          </a:prstGeom>
          <a:noFill/>
          <a:ln>
            <a:noFill/>
          </a:ln>
          <a:extLst/>
        </p:spPr>
        <p:txBody>
          <a:bodyPr lIns="0" tIns="0" rIns="0" bIns="0">
            <a:spAutoFit/>
          </a:bodyPr>
          <a:lstStyle>
            <a:lvl1pPr eaLnBrk="0" hangingPunct="0">
              <a:spcBef>
                <a:spcPct val="20000"/>
              </a:spcBef>
              <a:buFont typeface="Arial" pitchFamily="34" charset="0"/>
              <a:defRPr sz="3200">
                <a:solidFill>
                  <a:srgbClr val="07061C"/>
                </a:solidFill>
                <a:latin typeface="Calibri" pitchFamily="34" charset="0"/>
              </a:defRPr>
            </a:lvl1pPr>
            <a:lvl2pPr marL="742950" indent="-285750" eaLnBrk="0" hangingPunct="0">
              <a:spcBef>
                <a:spcPct val="20000"/>
              </a:spcBef>
              <a:buFont typeface="Arial" pitchFamily="34" charset="0"/>
              <a:buChar char="–"/>
              <a:defRPr sz="2800">
                <a:solidFill>
                  <a:srgbClr val="07061C"/>
                </a:solidFill>
                <a:latin typeface="Calibri" pitchFamily="34" charset="0"/>
              </a:defRPr>
            </a:lvl2pPr>
            <a:lvl3pPr marL="1143000" indent="-228600" eaLnBrk="0" hangingPunct="0">
              <a:spcBef>
                <a:spcPct val="20000"/>
              </a:spcBef>
              <a:buFont typeface="Arial" pitchFamily="34" charset="0"/>
              <a:buChar char="•"/>
              <a:defRPr sz="2400">
                <a:solidFill>
                  <a:srgbClr val="07061C"/>
                </a:solidFill>
                <a:latin typeface="Calibri" pitchFamily="34" charset="0"/>
              </a:defRPr>
            </a:lvl3pPr>
            <a:lvl4pPr marL="1600200" indent="-228600" eaLnBrk="0" hangingPunct="0">
              <a:spcBef>
                <a:spcPct val="20000"/>
              </a:spcBef>
              <a:buFont typeface="Arial" pitchFamily="34" charset="0"/>
              <a:buChar char="–"/>
              <a:defRPr sz="2000">
                <a:solidFill>
                  <a:srgbClr val="07061C"/>
                </a:solidFill>
                <a:latin typeface="Calibri" pitchFamily="34" charset="0"/>
              </a:defRPr>
            </a:lvl4pPr>
            <a:lvl5pPr marL="2057400" indent="-228600" eaLnBrk="0" hangingPunct="0">
              <a:spcBef>
                <a:spcPct val="20000"/>
              </a:spcBef>
              <a:buFont typeface="Arial" pitchFamily="34" charset="0"/>
              <a:buChar char="»"/>
              <a:defRPr sz="2000">
                <a:solidFill>
                  <a:srgbClr val="07061C"/>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9pPr>
          </a:lstStyle>
          <a:p>
            <a:pPr algn="r" eaLnBrk="1" hangingPunct="1">
              <a:spcBef>
                <a:spcPct val="0"/>
              </a:spcBef>
              <a:buFontTx/>
              <a:buNone/>
              <a:defRPr/>
            </a:pPr>
            <a:r>
              <a:rPr lang="de-DE" altLang="en-US" sz="1100" kern="0" dirty="0" smtClean="0">
                <a:solidFill>
                  <a:srgbClr val="00498B"/>
                </a:solidFill>
                <a:latin typeface="Arial" panose="020B0604020202020204" pitchFamily="34" charset="0"/>
                <a:ea typeface="ＭＳ Ｐゴシック" pitchFamily="4" charset="-128"/>
                <a:cs typeface="+mn-cs"/>
              </a:rPr>
              <a:t>50</a:t>
            </a:r>
          </a:p>
        </p:txBody>
      </p:sp>
      <p:sp>
        <p:nvSpPr>
          <p:cNvPr id="137" name="Textfeld 16"/>
          <p:cNvSpPr txBox="1">
            <a:spLocks noChangeArrowheads="1"/>
          </p:cNvSpPr>
          <p:nvPr/>
        </p:nvSpPr>
        <p:spPr bwMode="auto">
          <a:xfrm>
            <a:off x="5227638" y="5176838"/>
            <a:ext cx="288925" cy="169862"/>
          </a:xfrm>
          <a:prstGeom prst="rect">
            <a:avLst/>
          </a:prstGeom>
          <a:noFill/>
          <a:ln>
            <a:noFill/>
          </a:ln>
          <a:extLst/>
        </p:spPr>
        <p:txBody>
          <a:bodyPr lIns="0" tIns="0" rIns="0" bIns="0">
            <a:spAutoFit/>
          </a:bodyPr>
          <a:lstStyle>
            <a:lvl1pPr eaLnBrk="0" hangingPunct="0">
              <a:spcBef>
                <a:spcPct val="20000"/>
              </a:spcBef>
              <a:buFont typeface="Arial" pitchFamily="34" charset="0"/>
              <a:defRPr sz="3200">
                <a:solidFill>
                  <a:srgbClr val="07061C"/>
                </a:solidFill>
                <a:latin typeface="Calibri" pitchFamily="34" charset="0"/>
              </a:defRPr>
            </a:lvl1pPr>
            <a:lvl2pPr marL="742950" indent="-285750" eaLnBrk="0" hangingPunct="0">
              <a:spcBef>
                <a:spcPct val="20000"/>
              </a:spcBef>
              <a:buFont typeface="Arial" pitchFamily="34" charset="0"/>
              <a:buChar char="–"/>
              <a:defRPr sz="2800">
                <a:solidFill>
                  <a:srgbClr val="07061C"/>
                </a:solidFill>
                <a:latin typeface="Calibri" pitchFamily="34" charset="0"/>
              </a:defRPr>
            </a:lvl2pPr>
            <a:lvl3pPr marL="1143000" indent="-228600" eaLnBrk="0" hangingPunct="0">
              <a:spcBef>
                <a:spcPct val="20000"/>
              </a:spcBef>
              <a:buFont typeface="Arial" pitchFamily="34" charset="0"/>
              <a:buChar char="•"/>
              <a:defRPr sz="2400">
                <a:solidFill>
                  <a:srgbClr val="07061C"/>
                </a:solidFill>
                <a:latin typeface="Calibri" pitchFamily="34" charset="0"/>
              </a:defRPr>
            </a:lvl3pPr>
            <a:lvl4pPr marL="1600200" indent="-228600" eaLnBrk="0" hangingPunct="0">
              <a:spcBef>
                <a:spcPct val="20000"/>
              </a:spcBef>
              <a:buFont typeface="Arial" pitchFamily="34" charset="0"/>
              <a:buChar char="–"/>
              <a:defRPr sz="2000">
                <a:solidFill>
                  <a:srgbClr val="07061C"/>
                </a:solidFill>
                <a:latin typeface="Calibri" pitchFamily="34" charset="0"/>
              </a:defRPr>
            </a:lvl4pPr>
            <a:lvl5pPr marL="2057400" indent="-228600" eaLnBrk="0" hangingPunct="0">
              <a:spcBef>
                <a:spcPct val="20000"/>
              </a:spcBef>
              <a:buFont typeface="Arial" pitchFamily="34" charset="0"/>
              <a:buChar char="»"/>
              <a:defRPr sz="2000">
                <a:solidFill>
                  <a:srgbClr val="07061C"/>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9pPr>
          </a:lstStyle>
          <a:p>
            <a:pPr algn="r" eaLnBrk="1" hangingPunct="1">
              <a:spcBef>
                <a:spcPct val="0"/>
              </a:spcBef>
              <a:buFontTx/>
              <a:buNone/>
              <a:defRPr/>
            </a:pPr>
            <a:r>
              <a:rPr lang="de-DE" altLang="en-US" sz="1100" kern="0" dirty="0" smtClean="0">
                <a:solidFill>
                  <a:srgbClr val="00498B"/>
                </a:solidFill>
                <a:latin typeface="Arial" panose="020B0604020202020204" pitchFamily="34" charset="0"/>
                <a:ea typeface="ＭＳ Ｐゴシック" pitchFamily="4" charset="-128"/>
                <a:cs typeface="+mn-cs"/>
              </a:rPr>
              <a:t>25</a:t>
            </a:r>
          </a:p>
        </p:txBody>
      </p:sp>
      <p:sp>
        <p:nvSpPr>
          <p:cNvPr id="138" name="Textfeld 16"/>
          <p:cNvSpPr txBox="1">
            <a:spLocks noChangeArrowheads="1"/>
          </p:cNvSpPr>
          <p:nvPr/>
        </p:nvSpPr>
        <p:spPr bwMode="auto">
          <a:xfrm>
            <a:off x="5227638" y="1939925"/>
            <a:ext cx="288925" cy="169863"/>
          </a:xfrm>
          <a:prstGeom prst="rect">
            <a:avLst/>
          </a:prstGeom>
          <a:noFill/>
          <a:ln>
            <a:noFill/>
          </a:ln>
          <a:extLst/>
        </p:spPr>
        <p:txBody>
          <a:bodyPr lIns="0" tIns="0" rIns="0" bIns="0">
            <a:spAutoFit/>
          </a:bodyPr>
          <a:lstStyle>
            <a:lvl1pPr eaLnBrk="0" hangingPunct="0">
              <a:spcBef>
                <a:spcPct val="20000"/>
              </a:spcBef>
              <a:buFont typeface="Arial" pitchFamily="34" charset="0"/>
              <a:defRPr sz="3200">
                <a:solidFill>
                  <a:srgbClr val="07061C"/>
                </a:solidFill>
                <a:latin typeface="Calibri" pitchFamily="34" charset="0"/>
              </a:defRPr>
            </a:lvl1pPr>
            <a:lvl2pPr marL="742950" indent="-285750" eaLnBrk="0" hangingPunct="0">
              <a:spcBef>
                <a:spcPct val="20000"/>
              </a:spcBef>
              <a:buFont typeface="Arial" pitchFamily="34" charset="0"/>
              <a:buChar char="–"/>
              <a:defRPr sz="2800">
                <a:solidFill>
                  <a:srgbClr val="07061C"/>
                </a:solidFill>
                <a:latin typeface="Calibri" pitchFamily="34" charset="0"/>
              </a:defRPr>
            </a:lvl2pPr>
            <a:lvl3pPr marL="1143000" indent="-228600" eaLnBrk="0" hangingPunct="0">
              <a:spcBef>
                <a:spcPct val="20000"/>
              </a:spcBef>
              <a:buFont typeface="Arial" pitchFamily="34" charset="0"/>
              <a:buChar char="•"/>
              <a:defRPr sz="2400">
                <a:solidFill>
                  <a:srgbClr val="07061C"/>
                </a:solidFill>
                <a:latin typeface="Calibri" pitchFamily="34" charset="0"/>
              </a:defRPr>
            </a:lvl3pPr>
            <a:lvl4pPr marL="1600200" indent="-228600" eaLnBrk="0" hangingPunct="0">
              <a:spcBef>
                <a:spcPct val="20000"/>
              </a:spcBef>
              <a:buFont typeface="Arial" pitchFamily="34" charset="0"/>
              <a:buChar char="–"/>
              <a:defRPr sz="2000">
                <a:solidFill>
                  <a:srgbClr val="07061C"/>
                </a:solidFill>
                <a:latin typeface="Calibri" pitchFamily="34" charset="0"/>
              </a:defRPr>
            </a:lvl4pPr>
            <a:lvl5pPr marL="2057400" indent="-228600" eaLnBrk="0" hangingPunct="0">
              <a:spcBef>
                <a:spcPct val="20000"/>
              </a:spcBef>
              <a:buFont typeface="Arial" pitchFamily="34" charset="0"/>
              <a:buChar char="»"/>
              <a:defRPr sz="2000">
                <a:solidFill>
                  <a:srgbClr val="07061C"/>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9pPr>
          </a:lstStyle>
          <a:p>
            <a:pPr algn="r" eaLnBrk="1" hangingPunct="1">
              <a:spcBef>
                <a:spcPct val="0"/>
              </a:spcBef>
              <a:buFontTx/>
              <a:buNone/>
              <a:defRPr/>
            </a:pPr>
            <a:r>
              <a:rPr lang="de-DE" altLang="en-US" sz="1100" kern="0" dirty="0" smtClean="0">
                <a:solidFill>
                  <a:srgbClr val="00498B"/>
                </a:solidFill>
                <a:latin typeface="Arial" panose="020B0604020202020204" pitchFamily="34" charset="0"/>
                <a:ea typeface="ＭＳ Ｐゴシック" pitchFamily="4" charset="-128"/>
                <a:cs typeface="+mn-cs"/>
              </a:rPr>
              <a:t>300</a:t>
            </a:r>
          </a:p>
        </p:txBody>
      </p:sp>
      <p:sp>
        <p:nvSpPr>
          <p:cNvPr id="139" name="Textfeld 16"/>
          <p:cNvSpPr txBox="1">
            <a:spLocks noChangeArrowheads="1"/>
          </p:cNvSpPr>
          <p:nvPr/>
        </p:nvSpPr>
        <p:spPr bwMode="auto">
          <a:xfrm>
            <a:off x="5227638" y="2524125"/>
            <a:ext cx="288925" cy="169863"/>
          </a:xfrm>
          <a:prstGeom prst="rect">
            <a:avLst/>
          </a:prstGeom>
          <a:noFill/>
          <a:ln>
            <a:noFill/>
          </a:ln>
          <a:extLst/>
        </p:spPr>
        <p:txBody>
          <a:bodyPr lIns="0" tIns="0" rIns="0" bIns="0">
            <a:spAutoFit/>
          </a:bodyPr>
          <a:lstStyle>
            <a:lvl1pPr eaLnBrk="0" hangingPunct="0">
              <a:spcBef>
                <a:spcPct val="20000"/>
              </a:spcBef>
              <a:buFont typeface="Arial" pitchFamily="34" charset="0"/>
              <a:defRPr sz="3200">
                <a:solidFill>
                  <a:srgbClr val="07061C"/>
                </a:solidFill>
                <a:latin typeface="Calibri" pitchFamily="34" charset="0"/>
              </a:defRPr>
            </a:lvl1pPr>
            <a:lvl2pPr marL="742950" indent="-285750" eaLnBrk="0" hangingPunct="0">
              <a:spcBef>
                <a:spcPct val="20000"/>
              </a:spcBef>
              <a:buFont typeface="Arial" pitchFamily="34" charset="0"/>
              <a:buChar char="–"/>
              <a:defRPr sz="2800">
                <a:solidFill>
                  <a:srgbClr val="07061C"/>
                </a:solidFill>
                <a:latin typeface="Calibri" pitchFamily="34" charset="0"/>
              </a:defRPr>
            </a:lvl2pPr>
            <a:lvl3pPr marL="1143000" indent="-228600" eaLnBrk="0" hangingPunct="0">
              <a:spcBef>
                <a:spcPct val="20000"/>
              </a:spcBef>
              <a:buFont typeface="Arial" pitchFamily="34" charset="0"/>
              <a:buChar char="•"/>
              <a:defRPr sz="2400">
                <a:solidFill>
                  <a:srgbClr val="07061C"/>
                </a:solidFill>
                <a:latin typeface="Calibri" pitchFamily="34" charset="0"/>
              </a:defRPr>
            </a:lvl3pPr>
            <a:lvl4pPr marL="1600200" indent="-228600" eaLnBrk="0" hangingPunct="0">
              <a:spcBef>
                <a:spcPct val="20000"/>
              </a:spcBef>
              <a:buFont typeface="Arial" pitchFamily="34" charset="0"/>
              <a:buChar char="–"/>
              <a:defRPr sz="2000">
                <a:solidFill>
                  <a:srgbClr val="07061C"/>
                </a:solidFill>
                <a:latin typeface="Calibri" pitchFamily="34" charset="0"/>
              </a:defRPr>
            </a:lvl4pPr>
            <a:lvl5pPr marL="2057400" indent="-228600" eaLnBrk="0" hangingPunct="0">
              <a:spcBef>
                <a:spcPct val="20000"/>
              </a:spcBef>
              <a:buFont typeface="Arial" pitchFamily="34" charset="0"/>
              <a:buChar char="»"/>
              <a:defRPr sz="2000">
                <a:solidFill>
                  <a:srgbClr val="07061C"/>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9pPr>
          </a:lstStyle>
          <a:p>
            <a:pPr algn="r" eaLnBrk="1" hangingPunct="1">
              <a:spcBef>
                <a:spcPct val="0"/>
              </a:spcBef>
              <a:buFontTx/>
              <a:buNone/>
              <a:defRPr/>
            </a:pPr>
            <a:r>
              <a:rPr lang="de-DE" altLang="en-US" sz="1100" kern="0" dirty="0" smtClean="0">
                <a:solidFill>
                  <a:srgbClr val="00498B"/>
                </a:solidFill>
                <a:latin typeface="Arial" panose="020B0604020202020204" pitchFamily="34" charset="0"/>
                <a:ea typeface="ＭＳ Ｐゴシック" pitchFamily="4" charset="-128"/>
                <a:cs typeface="+mn-cs"/>
              </a:rPr>
              <a:t>250</a:t>
            </a:r>
          </a:p>
        </p:txBody>
      </p:sp>
      <p:sp>
        <p:nvSpPr>
          <p:cNvPr id="140" name="Textfeld 16"/>
          <p:cNvSpPr txBox="1">
            <a:spLocks noChangeArrowheads="1"/>
          </p:cNvSpPr>
          <p:nvPr/>
        </p:nvSpPr>
        <p:spPr bwMode="auto">
          <a:xfrm>
            <a:off x="5227638" y="2816225"/>
            <a:ext cx="288925" cy="169863"/>
          </a:xfrm>
          <a:prstGeom prst="rect">
            <a:avLst/>
          </a:prstGeom>
          <a:noFill/>
          <a:ln>
            <a:noFill/>
          </a:ln>
          <a:extLst/>
        </p:spPr>
        <p:txBody>
          <a:bodyPr lIns="0" tIns="0" rIns="0" bIns="0">
            <a:spAutoFit/>
          </a:bodyPr>
          <a:lstStyle>
            <a:lvl1pPr eaLnBrk="0" hangingPunct="0">
              <a:spcBef>
                <a:spcPct val="20000"/>
              </a:spcBef>
              <a:buFont typeface="Arial" pitchFamily="34" charset="0"/>
              <a:defRPr sz="3200">
                <a:solidFill>
                  <a:srgbClr val="07061C"/>
                </a:solidFill>
                <a:latin typeface="Calibri" pitchFamily="34" charset="0"/>
              </a:defRPr>
            </a:lvl1pPr>
            <a:lvl2pPr marL="742950" indent="-285750" eaLnBrk="0" hangingPunct="0">
              <a:spcBef>
                <a:spcPct val="20000"/>
              </a:spcBef>
              <a:buFont typeface="Arial" pitchFamily="34" charset="0"/>
              <a:buChar char="–"/>
              <a:defRPr sz="2800">
                <a:solidFill>
                  <a:srgbClr val="07061C"/>
                </a:solidFill>
                <a:latin typeface="Calibri" pitchFamily="34" charset="0"/>
              </a:defRPr>
            </a:lvl2pPr>
            <a:lvl3pPr marL="1143000" indent="-228600" eaLnBrk="0" hangingPunct="0">
              <a:spcBef>
                <a:spcPct val="20000"/>
              </a:spcBef>
              <a:buFont typeface="Arial" pitchFamily="34" charset="0"/>
              <a:buChar char="•"/>
              <a:defRPr sz="2400">
                <a:solidFill>
                  <a:srgbClr val="07061C"/>
                </a:solidFill>
                <a:latin typeface="Calibri" pitchFamily="34" charset="0"/>
              </a:defRPr>
            </a:lvl3pPr>
            <a:lvl4pPr marL="1600200" indent="-228600" eaLnBrk="0" hangingPunct="0">
              <a:spcBef>
                <a:spcPct val="20000"/>
              </a:spcBef>
              <a:buFont typeface="Arial" pitchFamily="34" charset="0"/>
              <a:buChar char="–"/>
              <a:defRPr sz="2000">
                <a:solidFill>
                  <a:srgbClr val="07061C"/>
                </a:solidFill>
                <a:latin typeface="Calibri" pitchFamily="34" charset="0"/>
              </a:defRPr>
            </a:lvl4pPr>
            <a:lvl5pPr marL="2057400" indent="-228600" eaLnBrk="0" hangingPunct="0">
              <a:spcBef>
                <a:spcPct val="20000"/>
              </a:spcBef>
              <a:buFont typeface="Arial" pitchFamily="34" charset="0"/>
              <a:buChar char="»"/>
              <a:defRPr sz="2000">
                <a:solidFill>
                  <a:srgbClr val="07061C"/>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9pPr>
          </a:lstStyle>
          <a:p>
            <a:pPr algn="r" eaLnBrk="1" hangingPunct="1">
              <a:spcBef>
                <a:spcPct val="0"/>
              </a:spcBef>
              <a:buFontTx/>
              <a:buNone/>
              <a:defRPr/>
            </a:pPr>
            <a:r>
              <a:rPr lang="de-DE" altLang="en-US" sz="1100" kern="0" dirty="0" smtClean="0">
                <a:solidFill>
                  <a:srgbClr val="00498B"/>
                </a:solidFill>
                <a:latin typeface="Arial" panose="020B0604020202020204" pitchFamily="34" charset="0"/>
                <a:ea typeface="ＭＳ Ｐゴシック" pitchFamily="4" charset="-128"/>
                <a:cs typeface="+mn-cs"/>
              </a:rPr>
              <a:t>225</a:t>
            </a:r>
          </a:p>
        </p:txBody>
      </p:sp>
      <p:cxnSp>
        <p:nvCxnSpPr>
          <p:cNvPr id="70711" name="Straight Connector 773"/>
          <p:cNvCxnSpPr>
            <a:cxnSpLocks noChangeShapeType="1"/>
          </p:cNvCxnSpPr>
          <p:nvPr/>
        </p:nvCxnSpPr>
        <p:spPr bwMode="auto">
          <a:xfrm>
            <a:off x="5661025" y="1739900"/>
            <a:ext cx="0" cy="3533775"/>
          </a:xfrm>
          <a:prstGeom prst="line">
            <a:avLst/>
          </a:prstGeom>
          <a:noFill/>
          <a:ln w="19050" cap="sq">
            <a:solidFill>
              <a:srgbClr val="00498B"/>
            </a:solidFill>
            <a:miter lim="800000"/>
            <a:headEnd/>
            <a:tailEnd/>
          </a:ln>
        </p:spPr>
      </p:cxnSp>
      <p:cxnSp>
        <p:nvCxnSpPr>
          <p:cNvPr id="70712" name="Straight Connector 774"/>
          <p:cNvCxnSpPr>
            <a:cxnSpLocks noChangeShapeType="1"/>
          </p:cNvCxnSpPr>
          <p:nvPr/>
        </p:nvCxnSpPr>
        <p:spPr bwMode="auto">
          <a:xfrm flipH="1">
            <a:off x="5559425" y="4699000"/>
            <a:ext cx="90488" cy="0"/>
          </a:xfrm>
          <a:prstGeom prst="line">
            <a:avLst/>
          </a:prstGeom>
          <a:noFill/>
          <a:ln w="19050" cap="sq">
            <a:solidFill>
              <a:srgbClr val="00498B"/>
            </a:solidFill>
            <a:miter lim="800000"/>
            <a:headEnd/>
            <a:tailEnd/>
          </a:ln>
        </p:spPr>
      </p:cxnSp>
      <p:cxnSp>
        <p:nvCxnSpPr>
          <p:cNvPr id="70713" name="Straight Connector 776"/>
          <p:cNvCxnSpPr>
            <a:cxnSpLocks noChangeShapeType="1"/>
          </p:cNvCxnSpPr>
          <p:nvPr/>
        </p:nvCxnSpPr>
        <p:spPr bwMode="auto">
          <a:xfrm flipH="1">
            <a:off x="5559425" y="4987925"/>
            <a:ext cx="90488" cy="0"/>
          </a:xfrm>
          <a:prstGeom prst="line">
            <a:avLst/>
          </a:prstGeom>
          <a:noFill/>
          <a:ln w="19050" cap="sq">
            <a:solidFill>
              <a:srgbClr val="00498B"/>
            </a:solidFill>
            <a:miter lim="800000"/>
            <a:headEnd/>
            <a:tailEnd/>
          </a:ln>
        </p:spPr>
      </p:cxnSp>
      <p:cxnSp>
        <p:nvCxnSpPr>
          <p:cNvPr id="70714" name="Straight Connector 777"/>
          <p:cNvCxnSpPr>
            <a:cxnSpLocks noChangeShapeType="1"/>
          </p:cNvCxnSpPr>
          <p:nvPr/>
        </p:nvCxnSpPr>
        <p:spPr bwMode="auto">
          <a:xfrm flipH="1">
            <a:off x="5559425" y="3511550"/>
            <a:ext cx="90488" cy="0"/>
          </a:xfrm>
          <a:prstGeom prst="line">
            <a:avLst/>
          </a:prstGeom>
          <a:noFill/>
          <a:ln w="19050" cap="sq">
            <a:solidFill>
              <a:srgbClr val="00498B"/>
            </a:solidFill>
            <a:miter lim="800000"/>
            <a:headEnd/>
            <a:tailEnd/>
          </a:ln>
        </p:spPr>
      </p:cxnSp>
      <p:cxnSp>
        <p:nvCxnSpPr>
          <p:cNvPr id="70715" name="Straight Connector 778"/>
          <p:cNvCxnSpPr>
            <a:cxnSpLocks noChangeShapeType="1"/>
          </p:cNvCxnSpPr>
          <p:nvPr/>
        </p:nvCxnSpPr>
        <p:spPr bwMode="auto">
          <a:xfrm flipH="1">
            <a:off x="5559425" y="4111625"/>
            <a:ext cx="90488" cy="0"/>
          </a:xfrm>
          <a:prstGeom prst="line">
            <a:avLst/>
          </a:prstGeom>
          <a:noFill/>
          <a:ln w="19050" cap="sq">
            <a:solidFill>
              <a:srgbClr val="00498B"/>
            </a:solidFill>
            <a:miter lim="800000"/>
            <a:headEnd/>
            <a:tailEnd/>
          </a:ln>
        </p:spPr>
      </p:cxnSp>
      <p:cxnSp>
        <p:nvCxnSpPr>
          <p:cNvPr id="70716" name="Straight Connector 779"/>
          <p:cNvCxnSpPr>
            <a:cxnSpLocks noChangeShapeType="1"/>
          </p:cNvCxnSpPr>
          <p:nvPr/>
        </p:nvCxnSpPr>
        <p:spPr bwMode="auto">
          <a:xfrm flipH="1">
            <a:off x="5559425" y="3811588"/>
            <a:ext cx="90488" cy="0"/>
          </a:xfrm>
          <a:prstGeom prst="line">
            <a:avLst/>
          </a:prstGeom>
          <a:noFill/>
          <a:ln w="19050" cap="sq">
            <a:solidFill>
              <a:srgbClr val="00498B"/>
            </a:solidFill>
            <a:miter lim="800000"/>
            <a:headEnd/>
            <a:tailEnd/>
          </a:ln>
        </p:spPr>
      </p:cxnSp>
      <p:cxnSp>
        <p:nvCxnSpPr>
          <p:cNvPr id="70717" name="Straight Connector 780"/>
          <p:cNvCxnSpPr>
            <a:cxnSpLocks noChangeShapeType="1"/>
          </p:cNvCxnSpPr>
          <p:nvPr/>
        </p:nvCxnSpPr>
        <p:spPr bwMode="auto">
          <a:xfrm flipH="1">
            <a:off x="5559425" y="1739900"/>
            <a:ext cx="90488" cy="0"/>
          </a:xfrm>
          <a:prstGeom prst="line">
            <a:avLst/>
          </a:prstGeom>
          <a:noFill/>
          <a:ln w="19050" cap="sq">
            <a:solidFill>
              <a:srgbClr val="00498B"/>
            </a:solidFill>
            <a:miter lim="800000"/>
            <a:headEnd/>
            <a:tailEnd/>
          </a:ln>
        </p:spPr>
      </p:cxnSp>
      <p:cxnSp>
        <p:nvCxnSpPr>
          <p:cNvPr id="70718" name="Straight Connector 782"/>
          <p:cNvCxnSpPr>
            <a:cxnSpLocks noChangeShapeType="1"/>
          </p:cNvCxnSpPr>
          <p:nvPr/>
        </p:nvCxnSpPr>
        <p:spPr bwMode="auto">
          <a:xfrm flipH="1">
            <a:off x="5559425" y="2332038"/>
            <a:ext cx="90488" cy="0"/>
          </a:xfrm>
          <a:prstGeom prst="line">
            <a:avLst/>
          </a:prstGeom>
          <a:noFill/>
          <a:ln w="19050" cap="sq">
            <a:solidFill>
              <a:srgbClr val="00498B"/>
            </a:solidFill>
            <a:miter lim="800000"/>
            <a:headEnd/>
            <a:tailEnd/>
          </a:ln>
        </p:spPr>
      </p:cxnSp>
      <p:cxnSp>
        <p:nvCxnSpPr>
          <p:cNvPr id="70719" name="Straight Connector 775"/>
          <p:cNvCxnSpPr>
            <a:cxnSpLocks noChangeShapeType="1"/>
          </p:cNvCxnSpPr>
          <p:nvPr/>
        </p:nvCxnSpPr>
        <p:spPr bwMode="auto">
          <a:xfrm flipH="1">
            <a:off x="5559425" y="5276850"/>
            <a:ext cx="90488" cy="0"/>
          </a:xfrm>
          <a:prstGeom prst="line">
            <a:avLst/>
          </a:prstGeom>
          <a:noFill/>
          <a:ln w="19050" cap="sq">
            <a:solidFill>
              <a:srgbClr val="00498B"/>
            </a:solidFill>
            <a:miter lim="800000"/>
            <a:headEnd/>
            <a:tailEnd/>
          </a:ln>
        </p:spPr>
      </p:cxnSp>
      <p:cxnSp>
        <p:nvCxnSpPr>
          <p:cNvPr id="70720" name="Straight Connector 780"/>
          <p:cNvCxnSpPr>
            <a:cxnSpLocks noChangeShapeType="1"/>
          </p:cNvCxnSpPr>
          <p:nvPr/>
        </p:nvCxnSpPr>
        <p:spPr bwMode="auto">
          <a:xfrm flipH="1">
            <a:off x="5559425" y="2039938"/>
            <a:ext cx="90488" cy="0"/>
          </a:xfrm>
          <a:prstGeom prst="line">
            <a:avLst/>
          </a:prstGeom>
          <a:noFill/>
          <a:ln w="19050" cap="sq">
            <a:solidFill>
              <a:srgbClr val="00498B"/>
            </a:solidFill>
            <a:miter lim="800000"/>
            <a:headEnd/>
            <a:tailEnd/>
          </a:ln>
        </p:spPr>
      </p:cxnSp>
      <p:cxnSp>
        <p:nvCxnSpPr>
          <p:cNvPr id="70721" name="Straight Connector 780"/>
          <p:cNvCxnSpPr>
            <a:cxnSpLocks noChangeShapeType="1"/>
          </p:cNvCxnSpPr>
          <p:nvPr/>
        </p:nvCxnSpPr>
        <p:spPr bwMode="auto">
          <a:xfrm flipH="1">
            <a:off x="5559425" y="2617788"/>
            <a:ext cx="90488" cy="0"/>
          </a:xfrm>
          <a:prstGeom prst="line">
            <a:avLst/>
          </a:prstGeom>
          <a:noFill/>
          <a:ln w="19050" cap="sq">
            <a:solidFill>
              <a:srgbClr val="00498B"/>
            </a:solidFill>
            <a:miter lim="800000"/>
            <a:headEnd/>
            <a:tailEnd/>
          </a:ln>
        </p:spPr>
      </p:cxnSp>
      <p:cxnSp>
        <p:nvCxnSpPr>
          <p:cNvPr id="70722" name="Straight Connector 780"/>
          <p:cNvCxnSpPr>
            <a:cxnSpLocks noChangeShapeType="1"/>
          </p:cNvCxnSpPr>
          <p:nvPr/>
        </p:nvCxnSpPr>
        <p:spPr bwMode="auto">
          <a:xfrm flipH="1">
            <a:off x="5559425" y="2922588"/>
            <a:ext cx="90488" cy="0"/>
          </a:xfrm>
          <a:prstGeom prst="line">
            <a:avLst/>
          </a:prstGeom>
          <a:noFill/>
          <a:ln w="19050" cap="sq">
            <a:solidFill>
              <a:srgbClr val="00498B"/>
            </a:solidFill>
            <a:miter lim="800000"/>
            <a:headEnd/>
            <a:tailEnd/>
          </a:ln>
        </p:spPr>
      </p:cxnSp>
      <p:cxnSp>
        <p:nvCxnSpPr>
          <p:cNvPr id="70723" name="Straight Connector 780"/>
          <p:cNvCxnSpPr>
            <a:cxnSpLocks noChangeShapeType="1"/>
          </p:cNvCxnSpPr>
          <p:nvPr/>
        </p:nvCxnSpPr>
        <p:spPr bwMode="auto">
          <a:xfrm flipH="1">
            <a:off x="5559425" y="3216275"/>
            <a:ext cx="90488" cy="0"/>
          </a:xfrm>
          <a:prstGeom prst="line">
            <a:avLst/>
          </a:prstGeom>
          <a:noFill/>
          <a:ln w="19050" cap="sq">
            <a:solidFill>
              <a:srgbClr val="00498B"/>
            </a:solidFill>
            <a:miter lim="800000"/>
            <a:headEnd/>
            <a:tailEnd/>
          </a:ln>
        </p:spPr>
      </p:cxnSp>
      <p:cxnSp>
        <p:nvCxnSpPr>
          <p:cNvPr id="70724" name="Straight Connector 775"/>
          <p:cNvCxnSpPr>
            <a:cxnSpLocks noChangeShapeType="1"/>
          </p:cNvCxnSpPr>
          <p:nvPr/>
        </p:nvCxnSpPr>
        <p:spPr bwMode="auto">
          <a:xfrm flipH="1">
            <a:off x="5700713" y="5276850"/>
            <a:ext cx="2700337" cy="0"/>
          </a:xfrm>
          <a:prstGeom prst="line">
            <a:avLst/>
          </a:prstGeom>
          <a:noFill/>
          <a:ln w="19050" cap="sq">
            <a:solidFill>
              <a:srgbClr val="00498B"/>
            </a:solidFill>
            <a:miter lim="800000"/>
            <a:headEnd/>
            <a:tailEnd/>
          </a:ln>
        </p:spPr>
      </p:cxnSp>
      <p:cxnSp>
        <p:nvCxnSpPr>
          <p:cNvPr id="70725" name="Straight Connector 776"/>
          <p:cNvCxnSpPr>
            <a:cxnSpLocks noChangeShapeType="1"/>
          </p:cNvCxnSpPr>
          <p:nvPr/>
        </p:nvCxnSpPr>
        <p:spPr bwMode="auto">
          <a:xfrm rot="5400000" flipH="1">
            <a:off x="5815806" y="5339557"/>
            <a:ext cx="100013" cy="0"/>
          </a:xfrm>
          <a:prstGeom prst="line">
            <a:avLst/>
          </a:prstGeom>
          <a:noFill/>
          <a:ln w="19050" cap="sq">
            <a:solidFill>
              <a:srgbClr val="00498B"/>
            </a:solidFill>
            <a:miter lim="800000"/>
            <a:headEnd/>
            <a:tailEnd/>
          </a:ln>
        </p:spPr>
      </p:cxnSp>
      <p:cxnSp>
        <p:nvCxnSpPr>
          <p:cNvPr id="70726" name="Straight Connector 776"/>
          <p:cNvCxnSpPr>
            <a:cxnSpLocks noChangeShapeType="1"/>
          </p:cNvCxnSpPr>
          <p:nvPr/>
        </p:nvCxnSpPr>
        <p:spPr bwMode="auto">
          <a:xfrm rot="5400000" flipH="1">
            <a:off x="6149181" y="5339557"/>
            <a:ext cx="100013" cy="0"/>
          </a:xfrm>
          <a:prstGeom prst="line">
            <a:avLst/>
          </a:prstGeom>
          <a:noFill/>
          <a:ln w="19050" cap="sq">
            <a:solidFill>
              <a:srgbClr val="00498B"/>
            </a:solidFill>
            <a:miter lim="800000"/>
            <a:headEnd/>
            <a:tailEnd/>
          </a:ln>
        </p:spPr>
      </p:cxnSp>
      <p:cxnSp>
        <p:nvCxnSpPr>
          <p:cNvPr id="70727" name="Straight Connector 776"/>
          <p:cNvCxnSpPr>
            <a:cxnSpLocks noChangeShapeType="1"/>
          </p:cNvCxnSpPr>
          <p:nvPr/>
        </p:nvCxnSpPr>
        <p:spPr bwMode="auto">
          <a:xfrm rot="5400000" flipH="1">
            <a:off x="6488906" y="5339557"/>
            <a:ext cx="100013" cy="0"/>
          </a:xfrm>
          <a:prstGeom prst="line">
            <a:avLst/>
          </a:prstGeom>
          <a:noFill/>
          <a:ln w="19050" cap="sq">
            <a:solidFill>
              <a:srgbClr val="00498B"/>
            </a:solidFill>
            <a:miter lim="800000"/>
            <a:headEnd/>
            <a:tailEnd/>
          </a:ln>
        </p:spPr>
      </p:cxnSp>
      <p:cxnSp>
        <p:nvCxnSpPr>
          <p:cNvPr id="70728" name="Straight Connector 776"/>
          <p:cNvCxnSpPr>
            <a:cxnSpLocks noChangeShapeType="1"/>
          </p:cNvCxnSpPr>
          <p:nvPr/>
        </p:nvCxnSpPr>
        <p:spPr bwMode="auto">
          <a:xfrm rot="5400000" flipH="1">
            <a:off x="6827043" y="5339557"/>
            <a:ext cx="100013" cy="0"/>
          </a:xfrm>
          <a:prstGeom prst="line">
            <a:avLst/>
          </a:prstGeom>
          <a:noFill/>
          <a:ln w="19050" cap="sq">
            <a:solidFill>
              <a:srgbClr val="00498B"/>
            </a:solidFill>
            <a:miter lim="800000"/>
            <a:headEnd/>
            <a:tailEnd/>
          </a:ln>
        </p:spPr>
      </p:cxnSp>
      <p:cxnSp>
        <p:nvCxnSpPr>
          <p:cNvPr id="70729" name="Straight Connector 776"/>
          <p:cNvCxnSpPr>
            <a:cxnSpLocks noChangeShapeType="1"/>
          </p:cNvCxnSpPr>
          <p:nvPr/>
        </p:nvCxnSpPr>
        <p:spPr bwMode="auto">
          <a:xfrm rot="5400000" flipH="1">
            <a:off x="7173118" y="5339557"/>
            <a:ext cx="100013" cy="0"/>
          </a:xfrm>
          <a:prstGeom prst="line">
            <a:avLst/>
          </a:prstGeom>
          <a:noFill/>
          <a:ln w="19050" cap="sq">
            <a:solidFill>
              <a:srgbClr val="00498B"/>
            </a:solidFill>
            <a:miter lim="800000"/>
            <a:headEnd/>
            <a:tailEnd/>
          </a:ln>
        </p:spPr>
      </p:cxnSp>
      <p:cxnSp>
        <p:nvCxnSpPr>
          <p:cNvPr id="70730" name="Straight Connector 776"/>
          <p:cNvCxnSpPr>
            <a:cxnSpLocks noChangeShapeType="1"/>
          </p:cNvCxnSpPr>
          <p:nvPr/>
        </p:nvCxnSpPr>
        <p:spPr bwMode="auto">
          <a:xfrm rot="5400000" flipH="1">
            <a:off x="7509668" y="5339557"/>
            <a:ext cx="100013" cy="0"/>
          </a:xfrm>
          <a:prstGeom prst="line">
            <a:avLst/>
          </a:prstGeom>
          <a:noFill/>
          <a:ln w="19050" cap="sq">
            <a:solidFill>
              <a:srgbClr val="00498B"/>
            </a:solidFill>
            <a:miter lim="800000"/>
            <a:headEnd/>
            <a:tailEnd/>
          </a:ln>
        </p:spPr>
      </p:cxnSp>
      <p:cxnSp>
        <p:nvCxnSpPr>
          <p:cNvPr id="70731" name="Straight Connector 776"/>
          <p:cNvCxnSpPr>
            <a:cxnSpLocks noChangeShapeType="1"/>
          </p:cNvCxnSpPr>
          <p:nvPr/>
        </p:nvCxnSpPr>
        <p:spPr bwMode="auto">
          <a:xfrm rot="5400000" flipH="1">
            <a:off x="7847806" y="5339557"/>
            <a:ext cx="100013" cy="0"/>
          </a:xfrm>
          <a:prstGeom prst="line">
            <a:avLst/>
          </a:prstGeom>
          <a:noFill/>
          <a:ln w="19050" cap="sq">
            <a:solidFill>
              <a:srgbClr val="00498B"/>
            </a:solidFill>
            <a:miter lim="800000"/>
            <a:headEnd/>
            <a:tailEnd/>
          </a:ln>
        </p:spPr>
      </p:cxnSp>
      <p:cxnSp>
        <p:nvCxnSpPr>
          <p:cNvPr id="70732" name="Straight Connector 776"/>
          <p:cNvCxnSpPr>
            <a:cxnSpLocks noChangeShapeType="1"/>
          </p:cNvCxnSpPr>
          <p:nvPr/>
        </p:nvCxnSpPr>
        <p:spPr bwMode="auto">
          <a:xfrm rot="5400000" flipH="1">
            <a:off x="8182768" y="5339557"/>
            <a:ext cx="100013" cy="0"/>
          </a:xfrm>
          <a:prstGeom prst="line">
            <a:avLst/>
          </a:prstGeom>
          <a:noFill/>
          <a:ln w="19050" cap="sq">
            <a:solidFill>
              <a:srgbClr val="00498B"/>
            </a:solidFill>
            <a:miter lim="800000"/>
            <a:headEnd/>
            <a:tailEnd/>
          </a:ln>
        </p:spPr>
      </p:cxnSp>
      <p:cxnSp>
        <p:nvCxnSpPr>
          <p:cNvPr id="70733" name="Straight Connector 778"/>
          <p:cNvCxnSpPr>
            <a:cxnSpLocks noChangeShapeType="1"/>
          </p:cNvCxnSpPr>
          <p:nvPr/>
        </p:nvCxnSpPr>
        <p:spPr bwMode="auto">
          <a:xfrm flipH="1">
            <a:off x="5559425" y="4403725"/>
            <a:ext cx="90488" cy="0"/>
          </a:xfrm>
          <a:prstGeom prst="line">
            <a:avLst/>
          </a:prstGeom>
          <a:noFill/>
          <a:ln w="19050" cap="sq">
            <a:solidFill>
              <a:srgbClr val="00498B"/>
            </a:solidFill>
            <a:miter lim="800000"/>
            <a:headEnd/>
            <a:tailEnd/>
          </a:ln>
        </p:spPr>
      </p:cxnSp>
      <p:sp>
        <p:nvSpPr>
          <p:cNvPr id="164" name="Textfeld 16"/>
          <p:cNvSpPr txBox="1">
            <a:spLocks noChangeArrowheads="1"/>
          </p:cNvSpPr>
          <p:nvPr/>
        </p:nvSpPr>
        <p:spPr bwMode="auto">
          <a:xfrm>
            <a:off x="5227638" y="3114675"/>
            <a:ext cx="288925" cy="169863"/>
          </a:xfrm>
          <a:prstGeom prst="rect">
            <a:avLst/>
          </a:prstGeom>
          <a:noFill/>
          <a:ln>
            <a:noFill/>
          </a:ln>
          <a:extLst/>
        </p:spPr>
        <p:txBody>
          <a:bodyPr lIns="0" tIns="0" rIns="0" bIns="0">
            <a:spAutoFit/>
          </a:bodyPr>
          <a:lstStyle>
            <a:lvl1pPr eaLnBrk="0" hangingPunct="0">
              <a:spcBef>
                <a:spcPct val="20000"/>
              </a:spcBef>
              <a:buFont typeface="Arial" pitchFamily="34" charset="0"/>
              <a:defRPr sz="3200">
                <a:solidFill>
                  <a:srgbClr val="07061C"/>
                </a:solidFill>
                <a:latin typeface="Calibri" pitchFamily="34" charset="0"/>
              </a:defRPr>
            </a:lvl1pPr>
            <a:lvl2pPr marL="742950" indent="-285750" eaLnBrk="0" hangingPunct="0">
              <a:spcBef>
                <a:spcPct val="20000"/>
              </a:spcBef>
              <a:buFont typeface="Arial" pitchFamily="34" charset="0"/>
              <a:buChar char="–"/>
              <a:defRPr sz="2800">
                <a:solidFill>
                  <a:srgbClr val="07061C"/>
                </a:solidFill>
                <a:latin typeface="Calibri" pitchFamily="34" charset="0"/>
              </a:defRPr>
            </a:lvl2pPr>
            <a:lvl3pPr marL="1143000" indent="-228600" eaLnBrk="0" hangingPunct="0">
              <a:spcBef>
                <a:spcPct val="20000"/>
              </a:spcBef>
              <a:buFont typeface="Arial" pitchFamily="34" charset="0"/>
              <a:buChar char="•"/>
              <a:defRPr sz="2400">
                <a:solidFill>
                  <a:srgbClr val="07061C"/>
                </a:solidFill>
                <a:latin typeface="Calibri" pitchFamily="34" charset="0"/>
              </a:defRPr>
            </a:lvl3pPr>
            <a:lvl4pPr marL="1600200" indent="-228600" eaLnBrk="0" hangingPunct="0">
              <a:spcBef>
                <a:spcPct val="20000"/>
              </a:spcBef>
              <a:buFont typeface="Arial" pitchFamily="34" charset="0"/>
              <a:buChar char="–"/>
              <a:defRPr sz="2000">
                <a:solidFill>
                  <a:srgbClr val="07061C"/>
                </a:solidFill>
                <a:latin typeface="Calibri" pitchFamily="34" charset="0"/>
              </a:defRPr>
            </a:lvl4pPr>
            <a:lvl5pPr marL="2057400" indent="-228600" eaLnBrk="0" hangingPunct="0">
              <a:spcBef>
                <a:spcPct val="20000"/>
              </a:spcBef>
              <a:buFont typeface="Arial" pitchFamily="34" charset="0"/>
              <a:buChar char="»"/>
              <a:defRPr sz="2000">
                <a:solidFill>
                  <a:srgbClr val="07061C"/>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9pPr>
          </a:lstStyle>
          <a:p>
            <a:pPr algn="r" eaLnBrk="1" hangingPunct="1">
              <a:spcBef>
                <a:spcPct val="0"/>
              </a:spcBef>
              <a:buFontTx/>
              <a:buNone/>
              <a:defRPr/>
            </a:pPr>
            <a:r>
              <a:rPr lang="de-DE" altLang="en-US" sz="1100" kern="0" dirty="0" smtClean="0">
                <a:solidFill>
                  <a:srgbClr val="00498B"/>
                </a:solidFill>
                <a:latin typeface="Arial" panose="020B0604020202020204" pitchFamily="34" charset="0"/>
                <a:ea typeface="ＭＳ Ｐゴシック" pitchFamily="4" charset="-128"/>
                <a:cs typeface="+mn-cs"/>
              </a:rPr>
              <a:t>200</a:t>
            </a:r>
          </a:p>
        </p:txBody>
      </p:sp>
      <p:sp>
        <p:nvSpPr>
          <p:cNvPr id="165" name="Textfeld 16"/>
          <p:cNvSpPr txBox="1">
            <a:spLocks noChangeArrowheads="1"/>
          </p:cNvSpPr>
          <p:nvPr/>
        </p:nvSpPr>
        <p:spPr bwMode="auto">
          <a:xfrm>
            <a:off x="6734175" y="5411788"/>
            <a:ext cx="288925" cy="123825"/>
          </a:xfrm>
          <a:prstGeom prst="rect">
            <a:avLst/>
          </a:prstGeom>
          <a:noFill/>
          <a:ln>
            <a:noFill/>
          </a:ln>
          <a:extLst/>
        </p:spPr>
        <p:txBody>
          <a:bodyPr lIns="0" tIns="0" rIns="0" bIns="0">
            <a:spAutoFit/>
          </a:bodyPr>
          <a:lstStyle>
            <a:lvl1pPr eaLnBrk="0" hangingPunct="0">
              <a:spcBef>
                <a:spcPct val="20000"/>
              </a:spcBef>
              <a:buFont typeface="Arial" pitchFamily="34" charset="0"/>
              <a:defRPr sz="3200">
                <a:solidFill>
                  <a:srgbClr val="07061C"/>
                </a:solidFill>
                <a:latin typeface="Calibri" pitchFamily="34" charset="0"/>
              </a:defRPr>
            </a:lvl1pPr>
            <a:lvl2pPr marL="742950" indent="-285750" eaLnBrk="0" hangingPunct="0">
              <a:spcBef>
                <a:spcPct val="20000"/>
              </a:spcBef>
              <a:buFont typeface="Arial" pitchFamily="34" charset="0"/>
              <a:buChar char="–"/>
              <a:defRPr sz="2800">
                <a:solidFill>
                  <a:srgbClr val="07061C"/>
                </a:solidFill>
                <a:latin typeface="Calibri" pitchFamily="34" charset="0"/>
              </a:defRPr>
            </a:lvl2pPr>
            <a:lvl3pPr marL="1143000" indent="-228600" eaLnBrk="0" hangingPunct="0">
              <a:spcBef>
                <a:spcPct val="20000"/>
              </a:spcBef>
              <a:buFont typeface="Arial" pitchFamily="34" charset="0"/>
              <a:buChar char="•"/>
              <a:defRPr sz="2400">
                <a:solidFill>
                  <a:srgbClr val="07061C"/>
                </a:solidFill>
                <a:latin typeface="Calibri" pitchFamily="34" charset="0"/>
              </a:defRPr>
            </a:lvl3pPr>
            <a:lvl4pPr marL="1600200" indent="-228600" eaLnBrk="0" hangingPunct="0">
              <a:spcBef>
                <a:spcPct val="20000"/>
              </a:spcBef>
              <a:buFont typeface="Arial" pitchFamily="34" charset="0"/>
              <a:buChar char="–"/>
              <a:defRPr sz="2000">
                <a:solidFill>
                  <a:srgbClr val="07061C"/>
                </a:solidFill>
                <a:latin typeface="Calibri" pitchFamily="34" charset="0"/>
              </a:defRPr>
            </a:lvl4pPr>
            <a:lvl5pPr marL="2057400" indent="-228600" eaLnBrk="0" hangingPunct="0">
              <a:spcBef>
                <a:spcPct val="20000"/>
              </a:spcBef>
              <a:buFont typeface="Arial" pitchFamily="34" charset="0"/>
              <a:buChar char="»"/>
              <a:defRPr sz="2000">
                <a:solidFill>
                  <a:srgbClr val="07061C"/>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9pPr>
          </a:lstStyle>
          <a:p>
            <a:pPr algn="ctr" eaLnBrk="1" hangingPunct="1">
              <a:spcBef>
                <a:spcPct val="0"/>
              </a:spcBef>
              <a:buFontTx/>
              <a:buNone/>
              <a:defRPr/>
            </a:pPr>
            <a:r>
              <a:rPr lang="de-DE" altLang="en-US" sz="800" kern="0" dirty="0" smtClean="0">
                <a:solidFill>
                  <a:srgbClr val="00498B"/>
                </a:solidFill>
                <a:latin typeface="Arial" panose="020B0604020202020204" pitchFamily="34" charset="0"/>
                <a:ea typeface="ＭＳ Ｐゴシック" pitchFamily="4" charset="-128"/>
                <a:cs typeface="+mn-cs"/>
              </a:rPr>
              <a:t>1h</a:t>
            </a:r>
          </a:p>
        </p:txBody>
      </p:sp>
      <p:sp>
        <p:nvSpPr>
          <p:cNvPr id="166" name="Textfeld 16"/>
          <p:cNvSpPr txBox="1">
            <a:spLocks noChangeArrowheads="1"/>
          </p:cNvSpPr>
          <p:nvPr/>
        </p:nvSpPr>
        <p:spPr bwMode="auto">
          <a:xfrm>
            <a:off x="7085013" y="5411788"/>
            <a:ext cx="288925" cy="123825"/>
          </a:xfrm>
          <a:prstGeom prst="rect">
            <a:avLst/>
          </a:prstGeom>
          <a:noFill/>
          <a:ln>
            <a:noFill/>
          </a:ln>
          <a:extLst/>
        </p:spPr>
        <p:txBody>
          <a:bodyPr lIns="0" tIns="0" rIns="0" bIns="0">
            <a:spAutoFit/>
          </a:bodyPr>
          <a:lstStyle>
            <a:lvl1pPr eaLnBrk="0" hangingPunct="0">
              <a:spcBef>
                <a:spcPct val="20000"/>
              </a:spcBef>
              <a:buFont typeface="Arial" pitchFamily="34" charset="0"/>
              <a:defRPr sz="3200">
                <a:solidFill>
                  <a:srgbClr val="07061C"/>
                </a:solidFill>
                <a:latin typeface="Calibri" pitchFamily="34" charset="0"/>
              </a:defRPr>
            </a:lvl1pPr>
            <a:lvl2pPr marL="742950" indent="-285750" eaLnBrk="0" hangingPunct="0">
              <a:spcBef>
                <a:spcPct val="20000"/>
              </a:spcBef>
              <a:buFont typeface="Arial" pitchFamily="34" charset="0"/>
              <a:buChar char="–"/>
              <a:defRPr sz="2800">
                <a:solidFill>
                  <a:srgbClr val="07061C"/>
                </a:solidFill>
                <a:latin typeface="Calibri" pitchFamily="34" charset="0"/>
              </a:defRPr>
            </a:lvl2pPr>
            <a:lvl3pPr marL="1143000" indent="-228600" eaLnBrk="0" hangingPunct="0">
              <a:spcBef>
                <a:spcPct val="20000"/>
              </a:spcBef>
              <a:buFont typeface="Arial" pitchFamily="34" charset="0"/>
              <a:buChar char="•"/>
              <a:defRPr sz="2400">
                <a:solidFill>
                  <a:srgbClr val="07061C"/>
                </a:solidFill>
                <a:latin typeface="Calibri" pitchFamily="34" charset="0"/>
              </a:defRPr>
            </a:lvl3pPr>
            <a:lvl4pPr marL="1600200" indent="-228600" eaLnBrk="0" hangingPunct="0">
              <a:spcBef>
                <a:spcPct val="20000"/>
              </a:spcBef>
              <a:buFont typeface="Arial" pitchFamily="34" charset="0"/>
              <a:buChar char="–"/>
              <a:defRPr sz="2000">
                <a:solidFill>
                  <a:srgbClr val="07061C"/>
                </a:solidFill>
                <a:latin typeface="Calibri" pitchFamily="34" charset="0"/>
              </a:defRPr>
            </a:lvl4pPr>
            <a:lvl5pPr marL="2057400" indent="-228600" eaLnBrk="0" hangingPunct="0">
              <a:spcBef>
                <a:spcPct val="20000"/>
              </a:spcBef>
              <a:buFont typeface="Arial" pitchFamily="34" charset="0"/>
              <a:buChar char="»"/>
              <a:defRPr sz="2000">
                <a:solidFill>
                  <a:srgbClr val="07061C"/>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9pPr>
          </a:lstStyle>
          <a:p>
            <a:pPr algn="ctr" eaLnBrk="1" hangingPunct="1">
              <a:spcBef>
                <a:spcPct val="0"/>
              </a:spcBef>
              <a:buFontTx/>
              <a:buNone/>
              <a:defRPr/>
            </a:pPr>
            <a:r>
              <a:rPr lang="de-DE" altLang="en-US" sz="800" kern="0" dirty="0">
                <a:solidFill>
                  <a:srgbClr val="00498B"/>
                </a:solidFill>
                <a:latin typeface="Arial" panose="020B0604020202020204" pitchFamily="34" charset="0"/>
                <a:ea typeface="ＭＳ Ｐゴシック" pitchFamily="4" charset="-128"/>
                <a:cs typeface="+mn-cs"/>
              </a:rPr>
              <a:t>2</a:t>
            </a:r>
            <a:r>
              <a:rPr lang="de-DE" altLang="en-US" sz="800" kern="0" dirty="0" smtClean="0">
                <a:solidFill>
                  <a:srgbClr val="00498B"/>
                </a:solidFill>
                <a:latin typeface="Arial" panose="020B0604020202020204" pitchFamily="34" charset="0"/>
                <a:ea typeface="ＭＳ Ｐゴシック" pitchFamily="4" charset="-128"/>
                <a:cs typeface="+mn-cs"/>
              </a:rPr>
              <a:t>h</a:t>
            </a:r>
          </a:p>
        </p:txBody>
      </p:sp>
      <p:sp>
        <p:nvSpPr>
          <p:cNvPr id="167" name="Textfeld 16"/>
          <p:cNvSpPr txBox="1">
            <a:spLocks noChangeArrowheads="1"/>
          </p:cNvSpPr>
          <p:nvPr/>
        </p:nvSpPr>
        <p:spPr bwMode="auto">
          <a:xfrm>
            <a:off x="7418388" y="5411788"/>
            <a:ext cx="288925" cy="123825"/>
          </a:xfrm>
          <a:prstGeom prst="rect">
            <a:avLst/>
          </a:prstGeom>
          <a:noFill/>
          <a:ln>
            <a:noFill/>
          </a:ln>
          <a:extLst/>
        </p:spPr>
        <p:txBody>
          <a:bodyPr lIns="0" tIns="0" rIns="0" bIns="0">
            <a:spAutoFit/>
          </a:bodyPr>
          <a:lstStyle>
            <a:lvl1pPr eaLnBrk="0" hangingPunct="0">
              <a:spcBef>
                <a:spcPct val="20000"/>
              </a:spcBef>
              <a:buFont typeface="Arial" pitchFamily="34" charset="0"/>
              <a:defRPr sz="3200">
                <a:solidFill>
                  <a:srgbClr val="07061C"/>
                </a:solidFill>
                <a:latin typeface="Calibri" pitchFamily="34" charset="0"/>
              </a:defRPr>
            </a:lvl1pPr>
            <a:lvl2pPr marL="742950" indent="-285750" eaLnBrk="0" hangingPunct="0">
              <a:spcBef>
                <a:spcPct val="20000"/>
              </a:spcBef>
              <a:buFont typeface="Arial" pitchFamily="34" charset="0"/>
              <a:buChar char="–"/>
              <a:defRPr sz="2800">
                <a:solidFill>
                  <a:srgbClr val="07061C"/>
                </a:solidFill>
                <a:latin typeface="Calibri" pitchFamily="34" charset="0"/>
              </a:defRPr>
            </a:lvl2pPr>
            <a:lvl3pPr marL="1143000" indent="-228600" eaLnBrk="0" hangingPunct="0">
              <a:spcBef>
                <a:spcPct val="20000"/>
              </a:spcBef>
              <a:buFont typeface="Arial" pitchFamily="34" charset="0"/>
              <a:buChar char="•"/>
              <a:defRPr sz="2400">
                <a:solidFill>
                  <a:srgbClr val="07061C"/>
                </a:solidFill>
                <a:latin typeface="Calibri" pitchFamily="34" charset="0"/>
              </a:defRPr>
            </a:lvl3pPr>
            <a:lvl4pPr marL="1600200" indent="-228600" eaLnBrk="0" hangingPunct="0">
              <a:spcBef>
                <a:spcPct val="20000"/>
              </a:spcBef>
              <a:buFont typeface="Arial" pitchFamily="34" charset="0"/>
              <a:buChar char="–"/>
              <a:defRPr sz="2000">
                <a:solidFill>
                  <a:srgbClr val="07061C"/>
                </a:solidFill>
                <a:latin typeface="Calibri" pitchFamily="34" charset="0"/>
              </a:defRPr>
            </a:lvl4pPr>
            <a:lvl5pPr marL="2057400" indent="-228600" eaLnBrk="0" hangingPunct="0">
              <a:spcBef>
                <a:spcPct val="20000"/>
              </a:spcBef>
              <a:buFont typeface="Arial" pitchFamily="34" charset="0"/>
              <a:buChar char="»"/>
              <a:defRPr sz="2000">
                <a:solidFill>
                  <a:srgbClr val="07061C"/>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9pPr>
          </a:lstStyle>
          <a:p>
            <a:pPr algn="ctr" eaLnBrk="1" hangingPunct="1">
              <a:spcBef>
                <a:spcPct val="0"/>
              </a:spcBef>
              <a:buFontTx/>
              <a:buNone/>
              <a:defRPr/>
            </a:pPr>
            <a:r>
              <a:rPr lang="de-DE" altLang="en-US" sz="800" kern="0" dirty="0">
                <a:solidFill>
                  <a:srgbClr val="00498B"/>
                </a:solidFill>
                <a:latin typeface="Arial" panose="020B0604020202020204" pitchFamily="34" charset="0"/>
                <a:ea typeface="ＭＳ Ｐゴシック" pitchFamily="4" charset="-128"/>
                <a:cs typeface="+mn-cs"/>
              </a:rPr>
              <a:t>4</a:t>
            </a:r>
            <a:r>
              <a:rPr lang="de-DE" altLang="en-US" sz="800" kern="0" dirty="0" smtClean="0">
                <a:solidFill>
                  <a:srgbClr val="00498B"/>
                </a:solidFill>
                <a:latin typeface="Arial" panose="020B0604020202020204" pitchFamily="34" charset="0"/>
                <a:ea typeface="ＭＳ Ｐゴシック" pitchFamily="4" charset="-128"/>
                <a:cs typeface="+mn-cs"/>
              </a:rPr>
              <a:t>h</a:t>
            </a:r>
          </a:p>
        </p:txBody>
      </p:sp>
      <p:sp>
        <p:nvSpPr>
          <p:cNvPr id="168" name="Textfeld 16"/>
          <p:cNvSpPr txBox="1">
            <a:spLocks noChangeArrowheads="1"/>
          </p:cNvSpPr>
          <p:nvPr/>
        </p:nvSpPr>
        <p:spPr bwMode="auto">
          <a:xfrm>
            <a:off x="7758113" y="5411788"/>
            <a:ext cx="288925" cy="123825"/>
          </a:xfrm>
          <a:prstGeom prst="rect">
            <a:avLst/>
          </a:prstGeom>
          <a:noFill/>
          <a:ln>
            <a:noFill/>
          </a:ln>
          <a:extLst/>
        </p:spPr>
        <p:txBody>
          <a:bodyPr lIns="0" tIns="0" rIns="0" bIns="0">
            <a:spAutoFit/>
          </a:bodyPr>
          <a:lstStyle>
            <a:lvl1pPr eaLnBrk="0" hangingPunct="0">
              <a:spcBef>
                <a:spcPct val="20000"/>
              </a:spcBef>
              <a:buFont typeface="Arial" pitchFamily="34" charset="0"/>
              <a:defRPr sz="3200">
                <a:solidFill>
                  <a:srgbClr val="07061C"/>
                </a:solidFill>
                <a:latin typeface="Calibri" pitchFamily="34" charset="0"/>
              </a:defRPr>
            </a:lvl1pPr>
            <a:lvl2pPr marL="742950" indent="-285750" eaLnBrk="0" hangingPunct="0">
              <a:spcBef>
                <a:spcPct val="20000"/>
              </a:spcBef>
              <a:buFont typeface="Arial" pitchFamily="34" charset="0"/>
              <a:buChar char="–"/>
              <a:defRPr sz="2800">
                <a:solidFill>
                  <a:srgbClr val="07061C"/>
                </a:solidFill>
                <a:latin typeface="Calibri" pitchFamily="34" charset="0"/>
              </a:defRPr>
            </a:lvl2pPr>
            <a:lvl3pPr marL="1143000" indent="-228600" eaLnBrk="0" hangingPunct="0">
              <a:spcBef>
                <a:spcPct val="20000"/>
              </a:spcBef>
              <a:buFont typeface="Arial" pitchFamily="34" charset="0"/>
              <a:buChar char="•"/>
              <a:defRPr sz="2400">
                <a:solidFill>
                  <a:srgbClr val="07061C"/>
                </a:solidFill>
                <a:latin typeface="Calibri" pitchFamily="34" charset="0"/>
              </a:defRPr>
            </a:lvl3pPr>
            <a:lvl4pPr marL="1600200" indent="-228600" eaLnBrk="0" hangingPunct="0">
              <a:spcBef>
                <a:spcPct val="20000"/>
              </a:spcBef>
              <a:buFont typeface="Arial" pitchFamily="34" charset="0"/>
              <a:buChar char="–"/>
              <a:defRPr sz="2000">
                <a:solidFill>
                  <a:srgbClr val="07061C"/>
                </a:solidFill>
                <a:latin typeface="Calibri" pitchFamily="34" charset="0"/>
              </a:defRPr>
            </a:lvl4pPr>
            <a:lvl5pPr marL="2057400" indent="-228600" eaLnBrk="0" hangingPunct="0">
              <a:spcBef>
                <a:spcPct val="20000"/>
              </a:spcBef>
              <a:buFont typeface="Arial" pitchFamily="34" charset="0"/>
              <a:buChar char="»"/>
              <a:defRPr sz="2000">
                <a:solidFill>
                  <a:srgbClr val="07061C"/>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9pPr>
          </a:lstStyle>
          <a:p>
            <a:pPr algn="ctr" eaLnBrk="1" hangingPunct="1">
              <a:spcBef>
                <a:spcPct val="0"/>
              </a:spcBef>
              <a:buFontTx/>
              <a:buNone/>
              <a:defRPr/>
            </a:pPr>
            <a:r>
              <a:rPr lang="de-DE" altLang="en-US" sz="800" kern="0" dirty="0" smtClean="0">
                <a:solidFill>
                  <a:srgbClr val="00498B"/>
                </a:solidFill>
                <a:latin typeface="Arial" panose="020B0604020202020204" pitchFamily="34" charset="0"/>
                <a:ea typeface="ＭＳ Ｐゴシック" pitchFamily="4" charset="-128"/>
                <a:cs typeface="+mn-cs"/>
              </a:rPr>
              <a:t>12h</a:t>
            </a:r>
          </a:p>
        </p:txBody>
      </p:sp>
      <p:sp>
        <p:nvSpPr>
          <p:cNvPr id="169" name="Textfeld 16"/>
          <p:cNvSpPr txBox="1">
            <a:spLocks noChangeArrowheads="1"/>
          </p:cNvSpPr>
          <p:nvPr/>
        </p:nvSpPr>
        <p:spPr bwMode="auto">
          <a:xfrm>
            <a:off x="8088313" y="5411788"/>
            <a:ext cx="288925" cy="123825"/>
          </a:xfrm>
          <a:prstGeom prst="rect">
            <a:avLst/>
          </a:prstGeom>
          <a:noFill/>
          <a:ln>
            <a:noFill/>
          </a:ln>
          <a:extLst/>
        </p:spPr>
        <p:txBody>
          <a:bodyPr lIns="0" tIns="0" rIns="0" bIns="0">
            <a:spAutoFit/>
          </a:bodyPr>
          <a:lstStyle>
            <a:lvl1pPr eaLnBrk="0" hangingPunct="0">
              <a:spcBef>
                <a:spcPct val="20000"/>
              </a:spcBef>
              <a:buFont typeface="Arial" pitchFamily="34" charset="0"/>
              <a:defRPr sz="3200">
                <a:solidFill>
                  <a:srgbClr val="07061C"/>
                </a:solidFill>
                <a:latin typeface="Calibri" pitchFamily="34" charset="0"/>
              </a:defRPr>
            </a:lvl1pPr>
            <a:lvl2pPr marL="742950" indent="-285750" eaLnBrk="0" hangingPunct="0">
              <a:spcBef>
                <a:spcPct val="20000"/>
              </a:spcBef>
              <a:buFont typeface="Arial" pitchFamily="34" charset="0"/>
              <a:buChar char="–"/>
              <a:defRPr sz="2800">
                <a:solidFill>
                  <a:srgbClr val="07061C"/>
                </a:solidFill>
                <a:latin typeface="Calibri" pitchFamily="34" charset="0"/>
              </a:defRPr>
            </a:lvl2pPr>
            <a:lvl3pPr marL="1143000" indent="-228600" eaLnBrk="0" hangingPunct="0">
              <a:spcBef>
                <a:spcPct val="20000"/>
              </a:spcBef>
              <a:buFont typeface="Arial" pitchFamily="34" charset="0"/>
              <a:buChar char="•"/>
              <a:defRPr sz="2400">
                <a:solidFill>
                  <a:srgbClr val="07061C"/>
                </a:solidFill>
                <a:latin typeface="Calibri" pitchFamily="34" charset="0"/>
              </a:defRPr>
            </a:lvl3pPr>
            <a:lvl4pPr marL="1600200" indent="-228600" eaLnBrk="0" hangingPunct="0">
              <a:spcBef>
                <a:spcPct val="20000"/>
              </a:spcBef>
              <a:buFont typeface="Arial" pitchFamily="34" charset="0"/>
              <a:buChar char="–"/>
              <a:defRPr sz="2000">
                <a:solidFill>
                  <a:srgbClr val="07061C"/>
                </a:solidFill>
                <a:latin typeface="Calibri" pitchFamily="34" charset="0"/>
              </a:defRPr>
            </a:lvl4pPr>
            <a:lvl5pPr marL="2057400" indent="-228600" eaLnBrk="0" hangingPunct="0">
              <a:spcBef>
                <a:spcPct val="20000"/>
              </a:spcBef>
              <a:buFont typeface="Arial" pitchFamily="34" charset="0"/>
              <a:buChar char="»"/>
              <a:defRPr sz="2000">
                <a:solidFill>
                  <a:srgbClr val="07061C"/>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9pPr>
          </a:lstStyle>
          <a:p>
            <a:pPr algn="ctr" eaLnBrk="1" hangingPunct="1">
              <a:spcBef>
                <a:spcPct val="0"/>
              </a:spcBef>
              <a:buFontTx/>
              <a:buNone/>
              <a:defRPr/>
            </a:pPr>
            <a:r>
              <a:rPr lang="de-DE" altLang="en-US" sz="800" kern="0" dirty="0" smtClean="0">
                <a:solidFill>
                  <a:srgbClr val="00498B"/>
                </a:solidFill>
                <a:latin typeface="Arial" panose="020B0604020202020204" pitchFamily="34" charset="0"/>
                <a:ea typeface="ＭＳ Ｐゴシック" pitchFamily="4" charset="-128"/>
                <a:cs typeface="+mn-cs"/>
              </a:rPr>
              <a:t>24h</a:t>
            </a:r>
          </a:p>
        </p:txBody>
      </p:sp>
      <p:sp>
        <p:nvSpPr>
          <p:cNvPr id="170" name="Textfeld 16"/>
          <p:cNvSpPr txBox="1">
            <a:spLocks noChangeArrowheads="1"/>
          </p:cNvSpPr>
          <p:nvPr/>
        </p:nvSpPr>
        <p:spPr bwMode="auto">
          <a:xfrm>
            <a:off x="5419725" y="5411788"/>
            <a:ext cx="549275" cy="123825"/>
          </a:xfrm>
          <a:prstGeom prst="rect">
            <a:avLst/>
          </a:prstGeom>
          <a:noFill/>
          <a:ln>
            <a:noFill/>
          </a:ln>
          <a:extLst/>
        </p:spPr>
        <p:txBody>
          <a:bodyPr lIns="0" tIns="0" rIns="0" bIns="0">
            <a:spAutoFit/>
          </a:bodyPr>
          <a:lstStyle>
            <a:lvl1pPr eaLnBrk="0" hangingPunct="0">
              <a:spcBef>
                <a:spcPct val="20000"/>
              </a:spcBef>
              <a:buFont typeface="Arial" pitchFamily="34" charset="0"/>
              <a:defRPr sz="3200">
                <a:solidFill>
                  <a:srgbClr val="07061C"/>
                </a:solidFill>
                <a:latin typeface="Calibri" pitchFamily="34" charset="0"/>
              </a:defRPr>
            </a:lvl1pPr>
            <a:lvl2pPr marL="742950" indent="-285750" eaLnBrk="0" hangingPunct="0">
              <a:spcBef>
                <a:spcPct val="20000"/>
              </a:spcBef>
              <a:buFont typeface="Arial" pitchFamily="34" charset="0"/>
              <a:buChar char="–"/>
              <a:defRPr sz="2800">
                <a:solidFill>
                  <a:srgbClr val="07061C"/>
                </a:solidFill>
                <a:latin typeface="Calibri" pitchFamily="34" charset="0"/>
              </a:defRPr>
            </a:lvl2pPr>
            <a:lvl3pPr marL="1143000" indent="-228600" eaLnBrk="0" hangingPunct="0">
              <a:spcBef>
                <a:spcPct val="20000"/>
              </a:spcBef>
              <a:buFont typeface="Arial" pitchFamily="34" charset="0"/>
              <a:buChar char="•"/>
              <a:defRPr sz="2400">
                <a:solidFill>
                  <a:srgbClr val="07061C"/>
                </a:solidFill>
                <a:latin typeface="Calibri" pitchFamily="34" charset="0"/>
              </a:defRPr>
            </a:lvl3pPr>
            <a:lvl4pPr marL="1600200" indent="-228600" eaLnBrk="0" hangingPunct="0">
              <a:spcBef>
                <a:spcPct val="20000"/>
              </a:spcBef>
              <a:buFont typeface="Arial" pitchFamily="34" charset="0"/>
              <a:buChar char="–"/>
              <a:defRPr sz="2000">
                <a:solidFill>
                  <a:srgbClr val="07061C"/>
                </a:solidFill>
                <a:latin typeface="Calibri" pitchFamily="34" charset="0"/>
              </a:defRPr>
            </a:lvl4pPr>
            <a:lvl5pPr marL="2057400" indent="-228600" eaLnBrk="0" hangingPunct="0">
              <a:spcBef>
                <a:spcPct val="20000"/>
              </a:spcBef>
              <a:buFont typeface="Arial" pitchFamily="34" charset="0"/>
              <a:buChar char="»"/>
              <a:defRPr sz="2000">
                <a:solidFill>
                  <a:srgbClr val="07061C"/>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9pPr>
          </a:lstStyle>
          <a:p>
            <a:pPr algn="ctr" eaLnBrk="1" hangingPunct="1">
              <a:spcBef>
                <a:spcPct val="0"/>
              </a:spcBef>
              <a:buFontTx/>
              <a:buNone/>
              <a:defRPr/>
            </a:pPr>
            <a:r>
              <a:rPr lang="de-DE" altLang="en-US" sz="800" kern="0" dirty="0" smtClean="0">
                <a:solidFill>
                  <a:srgbClr val="00498B"/>
                </a:solidFill>
                <a:latin typeface="Arial" panose="020B0604020202020204" pitchFamily="34" charset="0"/>
                <a:ea typeface="ＭＳ Ｐゴシック" pitchFamily="4" charset="-128"/>
                <a:cs typeface="+mn-cs"/>
              </a:rPr>
              <a:t>Baseline</a:t>
            </a:r>
          </a:p>
        </p:txBody>
      </p:sp>
      <p:sp>
        <p:nvSpPr>
          <p:cNvPr id="171" name="Textfeld 16"/>
          <p:cNvSpPr txBox="1">
            <a:spLocks noChangeArrowheads="1"/>
          </p:cNvSpPr>
          <p:nvPr/>
        </p:nvSpPr>
        <p:spPr bwMode="auto">
          <a:xfrm>
            <a:off x="5892800" y="5411788"/>
            <a:ext cx="549275" cy="246062"/>
          </a:xfrm>
          <a:prstGeom prst="rect">
            <a:avLst/>
          </a:prstGeom>
          <a:noFill/>
          <a:ln>
            <a:noFill/>
          </a:ln>
          <a:extLst/>
        </p:spPr>
        <p:txBody>
          <a:bodyPr lIns="0" tIns="0" rIns="0" bIns="0">
            <a:spAutoFit/>
          </a:bodyPr>
          <a:lstStyle>
            <a:lvl1pPr eaLnBrk="0" hangingPunct="0">
              <a:spcBef>
                <a:spcPct val="20000"/>
              </a:spcBef>
              <a:buFont typeface="Arial" pitchFamily="34" charset="0"/>
              <a:defRPr sz="3200">
                <a:solidFill>
                  <a:srgbClr val="07061C"/>
                </a:solidFill>
                <a:latin typeface="Calibri" pitchFamily="34" charset="0"/>
              </a:defRPr>
            </a:lvl1pPr>
            <a:lvl2pPr marL="742950" indent="-285750" eaLnBrk="0" hangingPunct="0">
              <a:spcBef>
                <a:spcPct val="20000"/>
              </a:spcBef>
              <a:buFont typeface="Arial" pitchFamily="34" charset="0"/>
              <a:buChar char="–"/>
              <a:defRPr sz="2800">
                <a:solidFill>
                  <a:srgbClr val="07061C"/>
                </a:solidFill>
                <a:latin typeface="Calibri" pitchFamily="34" charset="0"/>
              </a:defRPr>
            </a:lvl2pPr>
            <a:lvl3pPr marL="1143000" indent="-228600" eaLnBrk="0" hangingPunct="0">
              <a:spcBef>
                <a:spcPct val="20000"/>
              </a:spcBef>
              <a:buFont typeface="Arial" pitchFamily="34" charset="0"/>
              <a:buChar char="•"/>
              <a:defRPr sz="2400">
                <a:solidFill>
                  <a:srgbClr val="07061C"/>
                </a:solidFill>
                <a:latin typeface="Calibri" pitchFamily="34" charset="0"/>
              </a:defRPr>
            </a:lvl3pPr>
            <a:lvl4pPr marL="1600200" indent="-228600" eaLnBrk="0" hangingPunct="0">
              <a:spcBef>
                <a:spcPct val="20000"/>
              </a:spcBef>
              <a:buFont typeface="Arial" pitchFamily="34" charset="0"/>
              <a:buChar char="–"/>
              <a:defRPr sz="2000">
                <a:solidFill>
                  <a:srgbClr val="07061C"/>
                </a:solidFill>
                <a:latin typeface="Calibri" pitchFamily="34" charset="0"/>
              </a:defRPr>
            </a:lvl4pPr>
            <a:lvl5pPr marL="2057400" indent="-228600" eaLnBrk="0" hangingPunct="0">
              <a:spcBef>
                <a:spcPct val="20000"/>
              </a:spcBef>
              <a:buFont typeface="Arial" pitchFamily="34" charset="0"/>
              <a:buChar char="»"/>
              <a:defRPr sz="2000">
                <a:solidFill>
                  <a:srgbClr val="07061C"/>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9pPr>
          </a:lstStyle>
          <a:p>
            <a:pPr algn="ctr" eaLnBrk="1" hangingPunct="1">
              <a:spcBef>
                <a:spcPct val="0"/>
              </a:spcBef>
              <a:buFontTx/>
              <a:buNone/>
              <a:defRPr/>
            </a:pPr>
            <a:r>
              <a:rPr lang="de-DE" altLang="en-US" sz="800" kern="0" dirty="0" smtClean="0">
                <a:solidFill>
                  <a:srgbClr val="00498B"/>
                </a:solidFill>
                <a:latin typeface="Arial" panose="020B0604020202020204" pitchFamily="34" charset="0"/>
                <a:ea typeface="ＭＳ Ｐゴシック" pitchFamily="4" charset="-128"/>
                <a:cs typeface="+mn-cs"/>
              </a:rPr>
              <a:t>Between</a:t>
            </a:r>
            <a:br>
              <a:rPr lang="de-DE" altLang="en-US" sz="800" kern="0" dirty="0" smtClean="0">
                <a:solidFill>
                  <a:srgbClr val="00498B"/>
                </a:solidFill>
                <a:latin typeface="Arial" panose="020B0604020202020204" pitchFamily="34" charset="0"/>
                <a:ea typeface="ＭＳ Ｐゴシック" pitchFamily="4" charset="-128"/>
                <a:cs typeface="+mn-cs"/>
              </a:rPr>
            </a:br>
            <a:r>
              <a:rPr lang="de-DE" altLang="en-US" sz="800" kern="0" dirty="0" smtClean="0">
                <a:solidFill>
                  <a:srgbClr val="00498B"/>
                </a:solidFill>
                <a:latin typeface="Arial" panose="020B0604020202020204" pitchFamily="34" charset="0"/>
                <a:ea typeface="ＭＳ Ｐゴシック" pitchFamily="4" charset="-128"/>
                <a:cs typeface="+mn-cs"/>
              </a:rPr>
              <a:t>vials</a:t>
            </a:r>
          </a:p>
        </p:txBody>
      </p:sp>
      <p:sp>
        <p:nvSpPr>
          <p:cNvPr id="70742" name="Textfeld 16"/>
          <p:cNvSpPr txBox="1">
            <a:spLocks noChangeArrowheads="1"/>
          </p:cNvSpPr>
          <p:nvPr/>
        </p:nvSpPr>
        <p:spPr bwMode="auto">
          <a:xfrm>
            <a:off x="6281738" y="5411788"/>
            <a:ext cx="549275" cy="246062"/>
          </a:xfrm>
          <a:prstGeom prst="rect">
            <a:avLst/>
          </a:prstGeom>
          <a:noFill/>
          <a:ln w="9525">
            <a:noFill/>
            <a:miter lim="800000"/>
            <a:headEnd/>
            <a:tailEnd/>
          </a:ln>
        </p:spPr>
        <p:txBody>
          <a:bodyPr lIns="0" tIns="0" rIns="0" bIns="0">
            <a:prstTxWarp prst="textNoShape">
              <a:avLst/>
            </a:prstTxWarp>
            <a:spAutoFit/>
          </a:bodyPr>
          <a:lstStyle/>
          <a:p>
            <a:pPr algn="ctr" eaLnBrk="1" hangingPunct="1"/>
            <a:r>
              <a:rPr lang="de-DE" sz="800">
                <a:solidFill>
                  <a:srgbClr val="00498B"/>
                </a:solidFill>
                <a:cs typeface="Arial" pitchFamily="4" charset="0"/>
              </a:rPr>
              <a:t>10–30</a:t>
            </a:r>
            <a:br>
              <a:rPr lang="de-DE" sz="800">
                <a:solidFill>
                  <a:srgbClr val="00498B"/>
                </a:solidFill>
                <a:cs typeface="Arial" pitchFamily="4" charset="0"/>
              </a:rPr>
            </a:br>
            <a:r>
              <a:rPr lang="de-DE" sz="800">
                <a:solidFill>
                  <a:srgbClr val="00498B"/>
                </a:solidFill>
                <a:cs typeface="Arial" pitchFamily="4" charset="0"/>
              </a:rPr>
              <a:t>min</a:t>
            </a:r>
          </a:p>
        </p:txBody>
      </p:sp>
      <p:sp>
        <p:nvSpPr>
          <p:cNvPr id="173" name="Textfeld 16"/>
          <p:cNvSpPr txBox="1">
            <a:spLocks noChangeArrowheads="1"/>
          </p:cNvSpPr>
          <p:nvPr/>
        </p:nvSpPr>
        <p:spPr bwMode="auto">
          <a:xfrm>
            <a:off x="5314950" y="5699125"/>
            <a:ext cx="3467100" cy="169863"/>
          </a:xfrm>
          <a:prstGeom prst="rect">
            <a:avLst/>
          </a:prstGeom>
          <a:noFill/>
          <a:ln>
            <a:noFill/>
          </a:ln>
          <a:extLst/>
        </p:spPr>
        <p:txBody>
          <a:bodyPr lIns="0" tIns="0" rIns="0" bIns="0">
            <a:spAutoFit/>
          </a:bodyPr>
          <a:lstStyle>
            <a:lvl1pPr eaLnBrk="0" hangingPunct="0">
              <a:spcBef>
                <a:spcPct val="20000"/>
              </a:spcBef>
              <a:buFont typeface="Arial" pitchFamily="34" charset="0"/>
              <a:defRPr sz="3200">
                <a:solidFill>
                  <a:srgbClr val="07061C"/>
                </a:solidFill>
                <a:latin typeface="Calibri" pitchFamily="34" charset="0"/>
              </a:defRPr>
            </a:lvl1pPr>
            <a:lvl2pPr marL="742950" indent="-285750" eaLnBrk="0" hangingPunct="0">
              <a:spcBef>
                <a:spcPct val="20000"/>
              </a:spcBef>
              <a:buFont typeface="Arial" pitchFamily="34" charset="0"/>
              <a:buChar char="–"/>
              <a:defRPr sz="2800">
                <a:solidFill>
                  <a:srgbClr val="07061C"/>
                </a:solidFill>
                <a:latin typeface="Calibri" pitchFamily="34" charset="0"/>
              </a:defRPr>
            </a:lvl2pPr>
            <a:lvl3pPr marL="1143000" indent="-228600" eaLnBrk="0" hangingPunct="0">
              <a:spcBef>
                <a:spcPct val="20000"/>
              </a:spcBef>
              <a:buFont typeface="Arial" pitchFamily="34" charset="0"/>
              <a:buChar char="•"/>
              <a:defRPr sz="2400">
                <a:solidFill>
                  <a:srgbClr val="07061C"/>
                </a:solidFill>
                <a:latin typeface="Calibri" pitchFamily="34" charset="0"/>
              </a:defRPr>
            </a:lvl3pPr>
            <a:lvl4pPr marL="1600200" indent="-228600" eaLnBrk="0" hangingPunct="0">
              <a:spcBef>
                <a:spcPct val="20000"/>
              </a:spcBef>
              <a:buFont typeface="Arial" pitchFamily="34" charset="0"/>
              <a:buChar char="–"/>
              <a:defRPr sz="2000">
                <a:solidFill>
                  <a:srgbClr val="07061C"/>
                </a:solidFill>
                <a:latin typeface="Calibri" pitchFamily="34" charset="0"/>
              </a:defRPr>
            </a:lvl4pPr>
            <a:lvl5pPr marL="2057400" indent="-228600" eaLnBrk="0" hangingPunct="0">
              <a:spcBef>
                <a:spcPct val="20000"/>
              </a:spcBef>
              <a:buFont typeface="Arial" pitchFamily="34" charset="0"/>
              <a:buChar char="»"/>
              <a:defRPr sz="2000">
                <a:solidFill>
                  <a:srgbClr val="07061C"/>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9pPr>
          </a:lstStyle>
          <a:p>
            <a:pPr algn="ctr" eaLnBrk="1" hangingPunct="1">
              <a:spcBef>
                <a:spcPct val="0"/>
              </a:spcBef>
              <a:buFontTx/>
              <a:buNone/>
              <a:defRPr/>
            </a:pPr>
            <a:r>
              <a:rPr lang="de-DE" altLang="en-US" sz="1100" kern="0" dirty="0" smtClean="0">
                <a:solidFill>
                  <a:srgbClr val="00498B"/>
                </a:solidFill>
                <a:latin typeface="Arial" panose="020B0604020202020204" pitchFamily="34" charset="0"/>
                <a:ea typeface="ＭＳ Ｐゴシック" pitchFamily="4" charset="-128"/>
                <a:cs typeface="+mn-cs"/>
              </a:rPr>
              <a:t>Time post idarucizumab</a:t>
            </a:r>
          </a:p>
        </p:txBody>
      </p:sp>
      <p:cxnSp>
        <p:nvCxnSpPr>
          <p:cNvPr id="70744" name="Straight Connector 173"/>
          <p:cNvCxnSpPr>
            <a:cxnSpLocks noChangeShapeType="1"/>
          </p:cNvCxnSpPr>
          <p:nvPr/>
        </p:nvCxnSpPr>
        <p:spPr bwMode="auto">
          <a:xfrm>
            <a:off x="5800725" y="2657475"/>
            <a:ext cx="128588" cy="0"/>
          </a:xfrm>
          <a:prstGeom prst="line">
            <a:avLst/>
          </a:prstGeom>
          <a:noFill/>
          <a:ln w="9525">
            <a:solidFill>
              <a:srgbClr val="000000"/>
            </a:solidFill>
            <a:round/>
            <a:headEnd/>
            <a:tailEnd/>
          </a:ln>
        </p:spPr>
      </p:cxnSp>
      <p:cxnSp>
        <p:nvCxnSpPr>
          <p:cNvPr id="70745" name="Straight Connector 174"/>
          <p:cNvCxnSpPr>
            <a:cxnSpLocks noChangeShapeType="1"/>
            <a:endCxn id="70786" idx="0"/>
          </p:cNvCxnSpPr>
          <p:nvPr/>
        </p:nvCxnSpPr>
        <p:spPr bwMode="auto">
          <a:xfrm flipH="1">
            <a:off x="5861050" y="2654300"/>
            <a:ext cx="3175" cy="1246188"/>
          </a:xfrm>
          <a:prstGeom prst="line">
            <a:avLst/>
          </a:prstGeom>
          <a:noFill/>
          <a:ln w="9525">
            <a:solidFill>
              <a:srgbClr val="000000"/>
            </a:solidFill>
            <a:round/>
            <a:headEnd/>
            <a:tailEnd/>
          </a:ln>
        </p:spPr>
      </p:cxnSp>
      <p:cxnSp>
        <p:nvCxnSpPr>
          <p:cNvPr id="70746" name="Straight Connector 175"/>
          <p:cNvCxnSpPr>
            <a:cxnSpLocks noChangeShapeType="1"/>
          </p:cNvCxnSpPr>
          <p:nvPr/>
        </p:nvCxnSpPr>
        <p:spPr bwMode="auto">
          <a:xfrm flipH="1">
            <a:off x="5864225" y="4905375"/>
            <a:ext cx="0" cy="120650"/>
          </a:xfrm>
          <a:prstGeom prst="line">
            <a:avLst/>
          </a:prstGeom>
          <a:noFill/>
          <a:ln w="9525">
            <a:solidFill>
              <a:srgbClr val="000000"/>
            </a:solidFill>
            <a:round/>
            <a:headEnd/>
            <a:tailEnd/>
          </a:ln>
        </p:spPr>
      </p:cxnSp>
      <p:cxnSp>
        <p:nvCxnSpPr>
          <p:cNvPr id="70747" name="Straight Connector 176"/>
          <p:cNvCxnSpPr>
            <a:cxnSpLocks noChangeShapeType="1"/>
          </p:cNvCxnSpPr>
          <p:nvPr/>
        </p:nvCxnSpPr>
        <p:spPr bwMode="auto">
          <a:xfrm>
            <a:off x="5800725" y="5022850"/>
            <a:ext cx="128588" cy="0"/>
          </a:xfrm>
          <a:prstGeom prst="line">
            <a:avLst/>
          </a:prstGeom>
          <a:noFill/>
          <a:ln w="9525">
            <a:solidFill>
              <a:srgbClr val="000000"/>
            </a:solidFill>
            <a:round/>
            <a:headEnd/>
            <a:tailEnd/>
          </a:ln>
        </p:spPr>
      </p:cxnSp>
      <p:sp>
        <p:nvSpPr>
          <p:cNvPr id="70748" name="Oval 177"/>
          <p:cNvSpPr>
            <a:spLocks noChangeArrowheads="1"/>
          </p:cNvSpPr>
          <p:nvPr/>
        </p:nvSpPr>
        <p:spPr bwMode="auto">
          <a:xfrm>
            <a:off x="5838825" y="2030413"/>
            <a:ext cx="50800" cy="55562"/>
          </a:xfrm>
          <a:prstGeom prst="ellipse">
            <a:avLst/>
          </a:prstGeom>
          <a:solidFill>
            <a:srgbClr val="000000"/>
          </a:solidFill>
          <a:ln w="9525">
            <a:solidFill>
              <a:srgbClr val="000000"/>
            </a:solidFill>
            <a:round/>
            <a:headEnd/>
            <a:tailEnd/>
          </a:ln>
        </p:spPr>
        <p:txBody>
          <a:bodyPr lIns="91414" tIns="45708" rIns="91414" bIns="45708" anchor="ctr">
            <a:prstTxWarp prst="textNoShape">
              <a:avLst/>
            </a:prstTxWarp>
          </a:bodyPr>
          <a:lstStyle/>
          <a:p>
            <a:pPr>
              <a:lnSpc>
                <a:spcPct val="85000"/>
              </a:lnSpc>
            </a:pPr>
            <a:endParaRPr lang="en-GB">
              <a:solidFill>
                <a:schemeClr val="bg1"/>
              </a:solidFill>
              <a:latin typeface="Tahoma" pitchFamily="4" charset="0"/>
              <a:cs typeface="Arial" pitchFamily="4" charset="0"/>
            </a:endParaRPr>
          </a:p>
        </p:txBody>
      </p:sp>
      <p:sp>
        <p:nvSpPr>
          <p:cNvPr id="70749" name="Oval 178"/>
          <p:cNvSpPr>
            <a:spLocks noChangeArrowheads="1"/>
          </p:cNvSpPr>
          <p:nvPr/>
        </p:nvSpPr>
        <p:spPr bwMode="auto">
          <a:xfrm>
            <a:off x="5838825" y="5095875"/>
            <a:ext cx="50800" cy="55563"/>
          </a:xfrm>
          <a:prstGeom prst="ellipse">
            <a:avLst/>
          </a:prstGeom>
          <a:solidFill>
            <a:srgbClr val="000000"/>
          </a:solidFill>
          <a:ln w="9525">
            <a:solidFill>
              <a:srgbClr val="000000"/>
            </a:solidFill>
            <a:round/>
            <a:headEnd/>
            <a:tailEnd/>
          </a:ln>
        </p:spPr>
        <p:txBody>
          <a:bodyPr lIns="91414" tIns="45708" rIns="91414" bIns="45708" anchor="ctr">
            <a:prstTxWarp prst="textNoShape">
              <a:avLst/>
            </a:prstTxWarp>
          </a:bodyPr>
          <a:lstStyle/>
          <a:p>
            <a:pPr>
              <a:lnSpc>
                <a:spcPct val="85000"/>
              </a:lnSpc>
            </a:pPr>
            <a:endParaRPr lang="en-GB">
              <a:solidFill>
                <a:schemeClr val="bg1"/>
              </a:solidFill>
              <a:latin typeface="Tahoma" pitchFamily="4" charset="0"/>
              <a:cs typeface="Arial" pitchFamily="4" charset="0"/>
            </a:endParaRPr>
          </a:p>
        </p:txBody>
      </p:sp>
      <p:cxnSp>
        <p:nvCxnSpPr>
          <p:cNvPr id="70750" name="Straight Connector 179"/>
          <p:cNvCxnSpPr>
            <a:cxnSpLocks noChangeShapeType="1"/>
          </p:cNvCxnSpPr>
          <p:nvPr/>
        </p:nvCxnSpPr>
        <p:spPr bwMode="auto">
          <a:xfrm>
            <a:off x="6205538" y="5075238"/>
            <a:ext cx="0" cy="85725"/>
          </a:xfrm>
          <a:prstGeom prst="line">
            <a:avLst/>
          </a:prstGeom>
          <a:noFill/>
          <a:ln w="9525">
            <a:solidFill>
              <a:srgbClr val="000000"/>
            </a:solidFill>
            <a:round/>
            <a:headEnd/>
            <a:tailEnd/>
          </a:ln>
        </p:spPr>
      </p:cxnSp>
      <p:cxnSp>
        <p:nvCxnSpPr>
          <p:cNvPr id="70751" name="Straight Connector 180"/>
          <p:cNvCxnSpPr>
            <a:cxnSpLocks noChangeShapeType="1"/>
          </p:cNvCxnSpPr>
          <p:nvPr/>
        </p:nvCxnSpPr>
        <p:spPr bwMode="auto">
          <a:xfrm>
            <a:off x="6140450" y="5180013"/>
            <a:ext cx="128588" cy="0"/>
          </a:xfrm>
          <a:prstGeom prst="line">
            <a:avLst/>
          </a:prstGeom>
          <a:noFill/>
          <a:ln w="9525">
            <a:solidFill>
              <a:srgbClr val="000000"/>
            </a:solidFill>
            <a:round/>
            <a:headEnd/>
            <a:tailEnd/>
          </a:ln>
        </p:spPr>
      </p:cxnSp>
      <p:sp>
        <p:nvSpPr>
          <p:cNvPr id="70752" name="Oval 181"/>
          <p:cNvSpPr>
            <a:spLocks noChangeArrowheads="1"/>
          </p:cNvSpPr>
          <p:nvPr/>
        </p:nvSpPr>
        <p:spPr bwMode="auto">
          <a:xfrm>
            <a:off x="6180138" y="5164138"/>
            <a:ext cx="50800" cy="57150"/>
          </a:xfrm>
          <a:prstGeom prst="ellipse">
            <a:avLst/>
          </a:prstGeom>
          <a:solidFill>
            <a:srgbClr val="000000"/>
          </a:solidFill>
          <a:ln w="9525">
            <a:solidFill>
              <a:srgbClr val="000000"/>
            </a:solidFill>
            <a:round/>
            <a:headEnd/>
            <a:tailEnd/>
          </a:ln>
        </p:spPr>
        <p:txBody>
          <a:bodyPr lIns="91414" tIns="45708" rIns="91414" bIns="45708" anchor="ctr">
            <a:prstTxWarp prst="textNoShape">
              <a:avLst/>
            </a:prstTxWarp>
          </a:bodyPr>
          <a:lstStyle/>
          <a:p>
            <a:pPr>
              <a:lnSpc>
                <a:spcPct val="85000"/>
              </a:lnSpc>
            </a:pPr>
            <a:endParaRPr lang="en-GB">
              <a:solidFill>
                <a:schemeClr val="bg1"/>
              </a:solidFill>
              <a:latin typeface="Tahoma" pitchFamily="4" charset="0"/>
              <a:cs typeface="Arial" pitchFamily="4" charset="0"/>
            </a:endParaRPr>
          </a:p>
        </p:txBody>
      </p:sp>
      <p:cxnSp>
        <p:nvCxnSpPr>
          <p:cNvPr id="70753" name="Straight Connector 182"/>
          <p:cNvCxnSpPr>
            <a:cxnSpLocks noChangeShapeType="1"/>
          </p:cNvCxnSpPr>
          <p:nvPr/>
        </p:nvCxnSpPr>
        <p:spPr bwMode="auto">
          <a:xfrm>
            <a:off x="6140450" y="5073650"/>
            <a:ext cx="128588" cy="0"/>
          </a:xfrm>
          <a:prstGeom prst="line">
            <a:avLst/>
          </a:prstGeom>
          <a:noFill/>
          <a:ln w="9525">
            <a:solidFill>
              <a:srgbClr val="000000"/>
            </a:solidFill>
            <a:round/>
            <a:headEnd/>
            <a:tailEnd/>
          </a:ln>
        </p:spPr>
      </p:cxnSp>
      <p:sp>
        <p:nvSpPr>
          <p:cNvPr id="70754" name="Oval 183"/>
          <p:cNvSpPr>
            <a:spLocks noChangeArrowheads="1"/>
          </p:cNvSpPr>
          <p:nvPr/>
        </p:nvSpPr>
        <p:spPr bwMode="auto">
          <a:xfrm>
            <a:off x="6180138" y="4975225"/>
            <a:ext cx="50800" cy="57150"/>
          </a:xfrm>
          <a:prstGeom prst="ellipse">
            <a:avLst/>
          </a:prstGeom>
          <a:solidFill>
            <a:srgbClr val="000000"/>
          </a:solidFill>
          <a:ln w="9525">
            <a:solidFill>
              <a:srgbClr val="000000"/>
            </a:solidFill>
            <a:round/>
            <a:headEnd/>
            <a:tailEnd/>
          </a:ln>
        </p:spPr>
        <p:txBody>
          <a:bodyPr lIns="91414" tIns="45708" rIns="91414" bIns="45708" anchor="ctr">
            <a:prstTxWarp prst="textNoShape">
              <a:avLst/>
            </a:prstTxWarp>
          </a:bodyPr>
          <a:lstStyle/>
          <a:p>
            <a:pPr>
              <a:lnSpc>
                <a:spcPct val="85000"/>
              </a:lnSpc>
            </a:pPr>
            <a:endParaRPr lang="en-GB">
              <a:solidFill>
                <a:schemeClr val="bg1"/>
              </a:solidFill>
              <a:latin typeface="Tahoma" pitchFamily="4" charset="0"/>
              <a:cs typeface="Arial" pitchFamily="4" charset="0"/>
            </a:endParaRPr>
          </a:p>
        </p:txBody>
      </p:sp>
      <p:cxnSp>
        <p:nvCxnSpPr>
          <p:cNvPr id="70755" name="Straight Connector 184"/>
          <p:cNvCxnSpPr>
            <a:cxnSpLocks noChangeShapeType="1"/>
            <a:endCxn id="70757" idx="0"/>
          </p:cNvCxnSpPr>
          <p:nvPr/>
        </p:nvCxnSpPr>
        <p:spPr bwMode="auto">
          <a:xfrm>
            <a:off x="6543675" y="5040313"/>
            <a:ext cx="0" cy="111125"/>
          </a:xfrm>
          <a:prstGeom prst="line">
            <a:avLst/>
          </a:prstGeom>
          <a:noFill/>
          <a:ln w="9525">
            <a:solidFill>
              <a:srgbClr val="000000"/>
            </a:solidFill>
            <a:round/>
            <a:headEnd/>
            <a:tailEnd/>
          </a:ln>
        </p:spPr>
      </p:cxnSp>
      <p:cxnSp>
        <p:nvCxnSpPr>
          <p:cNvPr id="70756" name="Straight Connector 185"/>
          <p:cNvCxnSpPr>
            <a:cxnSpLocks noChangeShapeType="1"/>
          </p:cNvCxnSpPr>
          <p:nvPr/>
        </p:nvCxnSpPr>
        <p:spPr bwMode="auto">
          <a:xfrm>
            <a:off x="6480175" y="5180013"/>
            <a:ext cx="127000" cy="0"/>
          </a:xfrm>
          <a:prstGeom prst="line">
            <a:avLst/>
          </a:prstGeom>
          <a:noFill/>
          <a:ln w="9525">
            <a:solidFill>
              <a:srgbClr val="000000"/>
            </a:solidFill>
            <a:round/>
            <a:headEnd/>
            <a:tailEnd/>
          </a:ln>
        </p:spPr>
      </p:cxnSp>
      <p:sp>
        <p:nvSpPr>
          <p:cNvPr id="70757" name="Oval 186"/>
          <p:cNvSpPr>
            <a:spLocks noChangeArrowheads="1"/>
          </p:cNvSpPr>
          <p:nvPr/>
        </p:nvSpPr>
        <p:spPr bwMode="auto">
          <a:xfrm>
            <a:off x="6518275" y="5151438"/>
            <a:ext cx="50800" cy="55562"/>
          </a:xfrm>
          <a:prstGeom prst="ellipse">
            <a:avLst/>
          </a:prstGeom>
          <a:solidFill>
            <a:srgbClr val="000000"/>
          </a:solidFill>
          <a:ln w="9525">
            <a:solidFill>
              <a:srgbClr val="000000"/>
            </a:solidFill>
            <a:round/>
            <a:headEnd/>
            <a:tailEnd/>
          </a:ln>
        </p:spPr>
        <p:txBody>
          <a:bodyPr lIns="91414" tIns="45708" rIns="91414" bIns="45708" anchor="ctr">
            <a:prstTxWarp prst="textNoShape">
              <a:avLst/>
            </a:prstTxWarp>
          </a:bodyPr>
          <a:lstStyle/>
          <a:p>
            <a:pPr>
              <a:lnSpc>
                <a:spcPct val="85000"/>
              </a:lnSpc>
            </a:pPr>
            <a:endParaRPr lang="en-GB">
              <a:solidFill>
                <a:schemeClr val="bg1"/>
              </a:solidFill>
              <a:latin typeface="Tahoma" pitchFamily="4" charset="0"/>
              <a:cs typeface="Arial" pitchFamily="4" charset="0"/>
            </a:endParaRPr>
          </a:p>
        </p:txBody>
      </p:sp>
      <p:cxnSp>
        <p:nvCxnSpPr>
          <p:cNvPr id="70758" name="Straight Connector 187"/>
          <p:cNvCxnSpPr>
            <a:cxnSpLocks noChangeShapeType="1"/>
          </p:cNvCxnSpPr>
          <p:nvPr/>
        </p:nvCxnSpPr>
        <p:spPr bwMode="auto">
          <a:xfrm>
            <a:off x="6480175" y="5033963"/>
            <a:ext cx="127000" cy="0"/>
          </a:xfrm>
          <a:prstGeom prst="line">
            <a:avLst/>
          </a:prstGeom>
          <a:noFill/>
          <a:ln w="9525">
            <a:solidFill>
              <a:srgbClr val="000000"/>
            </a:solidFill>
            <a:round/>
            <a:headEnd/>
            <a:tailEnd/>
          </a:ln>
        </p:spPr>
      </p:cxnSp>
      <p:sp>
        <p:nvSpPr>
          <p:cNvPr id="70759" name="Oval 188"/>
          <p:cNvSpPr>
            <a:spLocks noChangeArrowheads="1"/>
          </p:cNvSpPr>
          <p:nvPr/>
        </p:nvSpPr>
        <p:spPr bwMode="auto">
          <a:xfrm>
            <a:off x="6518275" y="4970463"/>
            <a:ext cx="50800" cy="55562"/>
          </a:xfrm>
          <a:prstGeom prst="ellipse">
            <a:avLst/>
          </a:prstGeom>
          <a:solidFill>
            <a:srgbClr val="000000"/>
          </a:solidFill>
          <a:ln w="9525">
            <a:solidFill>
              <a:srgbClr val="000000"/>
            </a:solidFill>
            <a:round/>
            <a:headEnd/>
            <a:tailEnd/>
          </a:ln>
        </p:spPr>
        <p:txBody>
          <a:bodyPr lIns="91414" tIns="45708" rIns="91414" bIns="45708" anchor="ctr">
            <a:prstTxWarp prst="textNoShape">
              <a:avLst/>
            </a:prstTxWarp>
          </a:bodyPr>
          <a:lstStyle/>
          <a:p>
            <a:pPr>
              <a:lnSpc>
                <a:spcPct val="85000"/>
              </a:lnSpc>
            </a:pPr>
            <a:endParaRPr lang="en-GB">
              <a:solidFill>
                <a:schemeClr val="bg1"/>
              </a:solidFill>
              <a:latin typeface="Tahoma" pitchFamily="4" charset="0"/>
              <a:cs typeface="Arial" pitchFamily="4" charset="0"/>
            </a:endParaRPr>
          </a:p>
        </p:txBody>
      </p:sp>
      <p:cxnSp>
        <p:nvCxnSpPr>
          <p:cNvPr id="70760" name="Straight Connector 189"/>
          <p:cNvCxnSpPr>
            <a:cxnSpLocks noChangeShapeType="1"/>
          </p:cNvCxnSpPr>
          <p:nvPr/>
        </p:nvCxnSpPr>
        <p:spPr bwMode="auto">
          <a:xfrm>
            <a:off x="6884988" y="5097463"/>
            <a:ext cx="0" cy="85725"/>
          </a:xfrm>
          <a:prstGeom prst="line">
            <a:avLst/>
          </a:prstGeom>
          <a:noFill/>
          <a:ln w="9525">
            <a:solidFill>
              <a:srgbClr val="000000"/>
            </a:solidFill>
            <a:round/>
            <a:headEnd/>
            <a:tailEnd/>
          </a:ln>
        </p:spPr>
      </p:cxnSp>
      <p:cxnSp>
        <p:nvCxnSpPr>
          <p:cNvPr id="70761" name="Straight Connector 190"/>
          <p:cNvCxnSpPr>
            <a:cxnSpLocks noChangeShapeType="1"/>
          </p:cNvCxnSpPr>
          <p:nvPr/>
        </p:nvCxnSpPr>
        <p:spPr bwMode="auto">
          <a:xfrm>
            <a:off x="6821488" y="5180013"/>
            <a:ext cx="127000" cy="0"/>
          </a:xfrm>
          <a:prstGeom prst="line">
            <a:avLst/>
          </a:prstGeom>
          <a:noFill/>
          <a:ln w="9525">
            <a:solidFill>
              <a:srgbClr val="000000"/>
            </a:solidFill>
            <a:round/>
            <a:headEnd/>
            <a:tailEnd/>
          </a:ln>
        </p:spPr>
      </p:cxnSp>
      <p:sp>
        <p:nvSpPr>
          <p:cNvPr id="70762" name="Oval 191"/>
          <p:cNvSpPr>
            <a:spLocks noChangeArrowheads="1"/>
          </p:cNvSpPr>
          <p:nvPr/>
        </p:nvSpPr>
        <p:spPr bwMode="auto">
          <a:xfrm>
            <a:off x="6859588" y="5160963"/>
            <a:ext cx="50800" cy="55562"/>
          </a:xfrm>
          <a:prstGeom prst="ellipse">
            <a:avLst/>
          </a:prstGeom>
          <a:solidFill>
            <a:srgbClr val="000000"/>
          </a:solidFill>
          <a:ln w="9525">
            <a:solidFill>
              <a:srgbClr val="000000"/>
            </a:solidFill>
            <a:round/>
            <a:headEnd/>
            <a:tailEnd/>
          </a:ln>
        </p:spPr>
        <p:txBody>
          <a:bodyPr lIns="91414" tIns="45708" rIns="91414" bIns="45708" anchor="ctr">
            <a:prstTxWarp prst="textNoShape">
              <a:avLst/>
            </a:prstTxWarp>
          </a:bodyPr>
          <a:lstStyle/>
          <a:p>
            <a:pPr>
              <a:lnSpc>
                <a:spcPct val="85000"/>
              </a:lnSpc>
            </a:pPr>
            <a:endParaRPr lang="en-GB">
              <a:solidFill>
                <a:schemeClr val="bg1"/>
              </a:solidFill>
              <a:latin typeface="Tahoma" pitchFamily="4" charset="0"/>
              <a:cs typeface="Arial" pitchFamily="4" charset="0"/>
            </a:endParaRPr>
          </a:p>
        </p:txBody>
      </p:sp>
      <p:cxnSp>
        <p:nvCxnSpPr>
          <p:cNvPr id="70763" name="Straight Connector 192"/>
          <p:cNvCxnSpPr>
            <a:cxnSpLocks noChangeShapeType="1"/>
          </p:cNvCxnSpPr>
          <p:nvPr/>
        </p:nvCxnSpPr>
        <p:spPr bwMode="auto">
          <a:xfrm>
            <a:off x="6821488" y="5083175"/>
            <a:ext cx="127000" cy="0"/>
          </a:xfrm>
          <a:prstGeom prst="line">
            <a:avLst/>
          </a:prstGeom>
          <a:noFill/>
          <a:ln w="9525">
            <a:solidFill>
              <a:srgbClr val="000000"/>
            </a:solidFill>
            <a:round/>
            <a:headEnd/>
            <a:tailEnd/>
          </a:ln>
        </p:spPr>
      </p:cxnSp>
      <p:sp>
        <p:nvSpPr>
          <p:cNvPr id="70764" name="Oval 193"/>
          <p:cNvSpPr>
            <a:spLocks noChangeArrowheads="1"/>
          </p:cNvSpPr>
          <p:nvPr/>
        </p:nvSpPr>
        <p:spPr bwMode="auto">
          <a:xfrm>
            <a:off x="6859588" y="5038725"/>
            <a:ext cx="50800" cy="57150"/>
          </a:xfrm>
          <a:prstGeom prst="ellipse">
            <a:avLst/>
          </a:prstGeom>
          <a:solidFill>
            <a:srgbClr val="000000"/>
          </a:solidFill>
          <a:ln w="9525">
            <a:solidFill>
              <a:srgbClr val="000000"/>
            </a:solidFill>
            <a:round/>
            <a:headEnd/>
            <a:tailEnd/>
          </a:ln>
        </p:spPr>
        <p:txBody>
          <a:bodyPr lIns="91414" tIns="45708" rIns="91414" bIns="45708" anchor="ctr">
            <a:prstTxWarp prst="textNoShape">
              <a:avLst/>
            </a:prstTxWarp>
          </a:bodyPr>
          <a:lstStyle/>
          <a:p>
            <a:pPr>
              <a:lnSpc>
                <a:spcPct val="85000"/>
              </a:lnSpc>
            </a:pPr>
            <a:endParaRPr lang="en-GB">
              <a:solidFill>
                <a:schemeClr val="bg1"/>
              </a:solidFill>
              <a:latin typeface="Tahoma" pitchFamily="4" charset="0"/>
              <a:cs typeface="Arial" pitchFamily="4" charset="0"/>
            </a:endParaRPr>
          </a:p>
        </p:txBody>
      </p:sp>
      <p:cxnSp>
        <p:nvCxnSpPr>
          <p:cNvPr id="70765" name="Straight Connector 194"/>
          <p:cNvCxnSpPr>
            <a:cxnSpLocks noChangeShapeType="1"/>
          </p:cNvCxnSpPr>
          <p:nvPr/>
        </p:nvCxnSpPr>
        <p:spPr bwMode="auto">
          <a:xfrm>
            <a:off x="7221538" y="5075238"/>
            <a:ext cx="0" cy="85725"/>
          </a:xfrm>
          <a:prstGeom prst="line">
            <a:avLst/>
          </a:prstGeom>
          <a:noFill/>
          <a:ln w="9525">
            <a:solidFill>
              <a:srgbClr val="000000"/>
            </a:solidFill>
            <a:round/>
            <a:headEnd/>
            <a:tailEnd/>
          </a:ln>
        </p:spPr>
      </p:cxnSp>
      <p:cxnSp>
        <p:nvCxnSpPr>
          <p:cNvPr id="70766" name="Straight Connector 195"/>
          <p:cNvCxnSpPr>
            <a:cxnSpLocks noChangeShapeType="1"/>
          </p:cNvCxnSpPr>
          <p:nvPr/>
        </p:nvCxnSpPr>
        <p:spPr bwMode="auto">
          <a:xfrm>
            <a:off x="7156450" y="5186363"/>
            <a:ext cx="128588" cy="0"/>
          </a:xfrm>
          <a:prstGeom prst="line">
            <a:avLst/>
          </a:prstGeom>
          <a:noFill/>
          <a:ln w="9525">
            <a:solidFill>
              <a:srgbClr val="000000"/>
            </a:solidFill>
            <a:round/>
            <a:headEnd/>
            <a:tailEnd/>
          </a:ln>
        </p:spPr>
      </p:cxnSp>
      <p:sp>
        <p:nvSpPr>
          <p:cNvPr id="70767" name="Oval 196"/>
          <p:cNvSpPr>
            <a:spLocks noChangeArrowheads="1"/>
          </p:cNvSpPr>
          <p:nvPr/>
        </p:nvSpPr>
        <p:spPr bwMode="auto">
          <a:xfrm>
            <a:off x="7196138" y="5160963"/>
            <a:ext cx="50800" cy="55562"/>
          </a:xfrm>
          <a:prstGeom prst="ellipse">
            <a:avLst/>
          </a:prstGeom>
          <a:solidFill>
            <a:srgbClr val="000000"/>
          </a:solidFill>
          <a:ln w="9525">
            <a:solidFill>
              <a:srgbClr val="000000"/>
            </a:solidFill>
            <a:round/>
            <a:headEnd/>
            <a:tailEnd/>
          </a:ln>
        </p:spPr>
        <p:txBody>
          <a:bodyPr lIns="91414" tIns="45708" rIns="91414" bIns="45708" anchor="ctr">
            <a:prstTxWarp prst="textNoShape">
              <a:avLst/>
            </a:prstTxWarp>
          </a:bodyPr>
          <a:lstStyle/>
          <a:p>
            <a:pPr>
              <a:lnSpc>
                <a:spcPct val="85000"/>
              </a:lnSpc>
            </a:pPr>
            <a:endParaRPr lang="en-GB">
              <a:solidFill>
                <a:schemeClr val="bg1"/>
              </a:solidFill>
              <a:latin typeface="Tahoma" pitchFamily="4" charset="0"/>
              <a:cs typeface="Arial" pitchFamily="4" charset="0"/>
            </a:endParaRPr>
          </a:p>
        </p:txBody>
      </p:sp>
      <p:cxnSp>
        <p:nvCxnSpPr>
          <p:cNvPr id="70768" name="Straight Connector 197"/>
          <p:cNvCxnSpPr>
            <a:cxnSpLocks noChangeShapeType="1"/>
          </p:cNvCxnSpPr>
          <p:nvPr/>
        </p:nvCxnSpPr>
        <p:spPr bwMode="auto">
          <a:xfrm>
            <a:off x="7156450" y="5070475"/>
            <a:ext cx="128588" cy="0"/>
          </a:xfrm>
          <a:prstGeom prst="line">
            <a:avLst/>
          </a:prstGeom>
          <a:noFill/>
          <a:ln w="9525">
            <a:solidFill>
              <a:srgbClr val="000000"/>
            </a:solidFill>
            <a:round/>
            <a:headEnd/>
            <a:tailEnd/>
          </a:ln>
        </p:spPr>
      </p:cxnSp>
      <p:sp>
        <p:nvSpPr>
          <p:cNvPr id="70769" name="Oval 198"/>
          <p:cNvSpPr>
            <a:spLocks noChangeArrowheads="1"/>
          </p:cNvSpPr>
          <p:nvPr/>
        </p:nvSpPr>
        <p:spPr bwMode="auto">
          <a:xfrm>
            <a:off x="7196138" y="5008563"/>
            <a:ext cx="50800" cy="55562"/>
          </a:xfrm>
          <a:prstGeom prst="ellipse">
            <a:avLst/>
          </a:prstGeom>
          <a:solidFill>
            <a:srgbClr val="000000"/>
          </a:solidFill>
          <a:ln w="9525">
            <a:solidFill>
              <a:srgbClr val="000000"/>
            </a:solidFill>
            <a:round/>
            <a:headEnd/>
            <a:tailEnd/>
          </a:ln>
        </p:spPr>
        <p:txBody>
          <a:bodyPr lIns="91414" tIns="45708" rIns="91414" bIns="45708" anchor="ctr">
            <a:prstTxWarp prst="textNoShape">
              <a:avLst/>
            </a:prstTxWarp>
          </a:bodyPr>
          <a:lstStyle/>
          <a:p>
            <a:pPr>
              <a:lnSpc>
                <a:spcPct val="85000"/>
              </a:lnSpc>
            </a:pPr>
            <a:endParaRPr lang="en-GB">
              <a:solidFill>
                <a:schemeClr val="bg1"/>
              </a:solidFill>
              <a:latin typeface="Tahoma" pitchFamily="4" charset="0"/>
              <a:cs typeface="Arial" pitchFamily="4" charset="0"/>
            </a:endParaRPr>
          </a:p>
        </p:txBody>
      </p:sp>
      <p:cxnSp>
        <p:nvCxnSpPr>
          <p:cNvPr id="70770" name="Straight Connector 199"/>
          <p:cNvCxnSpPr>
            <a:cxnSpLocks noChangeShapeType="1"/>
          </p:cNvCxnSpPr>
          <p:nvPr/>
        </p:nvCxnSpPr>
        <p:spPr bwMode="auto">
          <a:xfrm>
            <a:off x="7554913" y="5081588"/>
            <a:ext cx="0" cy="85725"/>
          </a:xfrm>
          <a:prstGeom prst="line">
            <a:avLst/>
          </a:prstGeom>
          <a:noFill/>
          <a:ln w="9525">
            <a:solidFill>
              <a:srgbClr val="000000"/>
            </a:solidFill>
            <a:round/>
            <a:headEnd/>
            <a:tailEnd/>
          </a:ln>
        </p:spPr>
      </p:cxnSp>
      <p:cxnSp>
        <p:nvCxnSpPr>
          <p:cNvPr id="70771" name="Straight Connector 200"/>
          <p:cNvCxnSpPr>
            <a:cxnSpLocks noChangeShapeType="1"/>
          </p:cNvCxnSpPr>
          <p:nvPr/>
        </p:nvCxnSpPr>
        <p:spPr bwMode="auto">
          <a:xfrm>
            <a:off x="7489825" y="5180013"/>
            <a:ext cx="128588" cy="0"/>
          </a:xfrm>
          <a:prstGeom prst="line">
            <a:avLst/>
          </a:prstGeom>
          <a:noFill/>
          <a:ln w="9525">
            <a:solidFill>
              <a:srgbClr val="000000"/>
            </a:solidFill>
            <a:round/>
            <a:headEnd/>
            <a:tailEnd/>
          </a:ln>
        </p:spPr>
      </p:cxnSp>
      <p:sp>
        <p:nvSpPr>
          <p:cNvPr id="70772" name="Oval 201"/>
          <p:cNvSpPr>
            <a:spLocks noChangeArrowheads="1"/>
          </p:cNvSpPr>
          <p:nvPr/>
        </p:nvSpPr>
        <p:spPr bwMode="auto">
          <a:xfrm>
            <a:off x="7529513" y="5151438"/>
            <a:ext cx="50800" cy="55562"/>
          </a:xfrm>
          <a:prstGeom prst="ellipse">
            <a:avLst/>
          </a:prstGeom>
          <a:solidFill>
            <a:srgbClr val="000000"/>
          </a:solidFill>
          <a:ln w="9525">
            <a:solidFill>
              <a:srgbClr val="000000"/>
            </a:solidFill>
            <a:round/>
            <a:headEnd/>
            <a:tailEnd/>
          </a:ln>
        </p:spPr>
        <p:txBody>
          <a:bodyPr lIns="91414" tIns="45708" rIns="91414" bIns="45708" anchor="ctr">
            <a:prstTxWarp prst="textNoShape">
              <a:avLst/>
            </a:prstTxWarp>
          </a:bodyPr>
          <a:lstStyle/>
          <a:p>
            <a:pPr>
              <a:lnSpc>
                <a:spcPct val="85000"/>
              </a:lnSpc>
            </a:pPr>
            <a:endParaRPr lang="en-GB">
              <a:solidFill>
                <a:schemeClr val="bg1"/>
              </a:solidFill>
              <a:latin typeface="Tahoma" pitchFamily="4" charset="0"/>
              <a:cs typeface="Arial" pitchFamily="4" charset="0"/>
            </a:endParaRPr>
          </a:p>
        </p:txBody>
      </p:sp>
      <p:cxnSp>
        <p:nvCxnSpPr>
          <p:cNvPr id="70773" name="Straight Connector 202"/>
          <p:cNvCxnSpPr>
            <a:cxnSpLocks noChangeShapeType="1"/>
          </p:cNvCxnSpPr>
          <p:nvPr/>
        </p:nvCxnSpPr>
        <p:spPr bwMode="auto">
          <a:xfrm>
            <a:off x="7489825" y="5076825"/>
            <a:ext cx="128588" cy="0"/>
          </a:xfrm>
          <a:prstGeom prst="line">
            <a:avLst/>
          </a:prstGeom>
          <a:noFill/>
          <a:ln w="9525">
            <a:solidFill>
              <a:srgbClr val="000000"/>
            </a:solidFill>
            <a:round/>
            <a:headEnd/>
            <a:tailEnd/>
          </a:ln>
        </p:spPr>
      </p:cxnSp>
      <p:sp>
        <p:nvSpPr>
          <p:cNvPr id="70774" name="Oval 203"/>
          <p:cNvSpPr>
            <a:spLocks noChangeArrowheads="1"/>
          </p:cNvSpPr>
          <p:nvPr/>
        </p:nvSpPr>
        <p:spPr bwMode="auto">
          <a:xfrm>
            <a:off x="7529513" y="5010150"/>
            <a:ext cx="50800" cy="55563"/>
          </a:xfrm>
          <a:prstGeom prst="ellipse">
            <a:avLst/>
          </a:prstGeom>
          <a:solidFill>
            <a:srgbClr val="000000"/>
          </a:solidFill>
          <a:ln w="9525">
            <a:solidFill>
              <a:srgbClr val="000000"/>
            </a:solidFill>
            <a:round/>
            <a:headEnd/>
            <a:tailEnd/>
          </a:ln>
        </p:spPr>
        <p:txBody>
          <a:bodyPr lIns="91414" tIns="45708" rIns="91414" bIns="45708" anchor="ctr">
            <a:prstTxWarp prst="textNoShape">
              <a:avLst/>
            </a:prstTxWarp>
          </a:bodyPr>
          <a:lstStyle/>
          <a:p>
            <a:pPr>
              <a:lnSpc>
                <a:spcPct val="85000"/>
              </a:lnSpc>
            </a:pPr>
            <a:endParaRPr lang="en-GB">
              <a:solidFill>
                <a:schemeClr val="bg1"/>
              </a:solidFill>
              <a:latin typeface="Tahoma" pitchFamily="4" charset="0"/>
              <a:cs typeface="Arial" pitchFamily="4" charset="0"/>
            </a:endParaRPr>
          </a:p>
        </p:txBody>
      </p:sp>
      <p:cxnSp>
        <p:nvCxnSpPr>
          <p:cNvPr id="70775" name="Straight Connector 204"/>
          <p:cNvCxnSpPr>
            <a:cxnSpLocks noChangeShapeType="1"/>
          </p:cNvCxnSpPr>
          <p:nvPr/>
        </p:nvCxnSpPr>
        <p:spPr bwMode="auto">
          <a:xfrm>
            <a:off x="7897813" y="5049838"/>
            <a:ext cx="0" cy="120650"/>
          </a:xfrm>
          <a:prstGeom prst="line">
            <a:avLst/>
          </a:prstGeom>
          <a:noFill/>
          <a:ln w="9525">
            <a:solidFill>
              <a:srgbClr val="000000"/>
            </a:solidFill>
            <a:round/>
            <a:headEnd/>
            <a:tailEnd/>
          </a:ln>
        </p:spPr>
      </p:cxnSp>
      <p:cxnSp>
        <p:nvCxnSpPr>
          <p:cNvPr id="70776" name="Straight Connector 205"/>
          <p:cNvCxnSpPr>
            <a:cxnSpLocks noChangeShapeType="1"/>
          </p:cNvCxnSpPr>
          <p:nvPr/>
        </p:nvCxnSpPr>
        <p:spPr bwMode="auto">
          <a:xfrm>
            <a:off x="7834313" y="5170488"/>
            <a:ext cx="128587" cy="0"/>
          </a:xfrm>
          <a:prstGeom prst="line">
            <a:avLst/>
          </a:prstGeom>
          <a:noFill/>
          <a:ln w="9525">
            <a:solidFill>
              <a:srgbClr val="000000"/>
            </a:solidFill>
            <a:round/>
            <a:headEnd/>
            <a:tailEnd/>
          </a:ln>
        </p:spPr>
      </p:cxnSp>
      <p:sp>
        <p:nvSpPr>
          <p:cNvPr id="70777" name="Oval 206"/>
          <p:cNvSpPr>
            <a:spLocks noChangeArrowheads="1"/>
          </p:cNvSpPr>
          <p:nvPr/>
        </p:nvSpPr>
        <p:spPr bwMode="auto">
          <a:xfrm>
            <a:off x="7872413" y="5149850"/>
            <a:ext cx="50800" cy="57150"/>
          </a:xfrm>
          <a:prstGeom prst="ellipse">
            <a:avLst/>
          </a:prstGeom>
          <a:solidFill>
            <a:srgbClr val="000000"/>
          </a:solidFill>
          <a:ln w="9525">
            <a:solidFill>
              <a:srgbClr val="000000"/>
            </a:solidFill>
            <a:round/>
            <a:headEnd/>
            <a:tailEnd/>
          </a:ln>
        </p:spPr>
        <p:txBody>
          <a:bodyPr lIns="91414" tIns="45708" rIns="91414" bIns="45708" anchor="ctr">
            <a:prstTxWarp prst="textNoShape">
              <a:avLst/>
            </a:prstTxWarp>
          </a:bodyPr>
          <a:lstStyle/>
          <a:p>
            <a:pPr>
              <a:lnSpc>
                <a:spcPct val="85000"/>
              </a:lnSpc>
            </a:pPr>
            <a:endParaRPr lang="en-GB">
              <a:solidFill>
                <a:schemeClr val="bg1"/>
              </a:solidFill>
              <a:latin typeface="Tahoma" pitchFamily="4" charset="0"/>
              <a:cs typeface="Arial" pitchFamily="4" charset="0"/>
            </a:endParaRPr>
          </a:p>
        </p:txBody>
      </p:sp>
      <p:cxnSp>
        <p:nvCxnSpPr>
          <p:cNvPr id="70778" name="Straight Connector 207"/>
          <p:cNvCxnSpPr>
            <a:cxnSpLocks noChangeShapeType="1"/>
          </p:cNvCxnSpPr>
          <p:nvPr/>
        </p:nvCxnSpPr>
        <p:spPr bwMode="auto">
          <a:xfrm>
            <a:off x="7834313" y="5051425"/>
            <a:ext cx="128587" cy="0"/>
          </a:xfrm>
          <a:prstGeom prst="line">
            <a:avLst/>
          </a:prstGeom>
          <a:noFill/>
          <a:ln w="9525">
            <a:solidFill>
              <a:srgbClr val="000000"/>
            </a:solidFill>
            <a:round/>
            <a:headEnd/>
            <a:tailEnd/>
          </a:ln>
        </p:spPr>
      </p:cxnSp>
      <p:sp>
        <p:nvSpPr>
          <p:cNvPr id="70779" name="Oval 208"/>
          <p:cNvSpPr>
            <a:spLocks noChangeArrowheads="1"/>
          </p:cNvSpPr>
          <p:nvPr/>
        </p:nvSpPr>
        <p:spPr bwMode="auto">
          <a:xfrm>
            <a:off x="7872413" y="4962525"/>
            <a:ext cx="50800" cy="57150"/>
          </a:xfrm>
          <a:prstGeom prst="ellipse">
            <a:avLst/>
          </a:prstGeom>
          <a:solidFill>
            <a:srgbClr val="000000"/>
          </a:solidFill>
          <a:ln w="9525">
            <a:solidFill>
              <a:srgbClr val="000000"/>
            </a:solidFill>
            <a:round/>
            <a:headEnd/>
            <a:tailEnd/>
          </a:ln>
        </p:spPr>
        <p:txBody>
          <a:bodyPr lIns="91414" tIns="45708" rIns="91414" bIns="45708" anchor="ctr">
            <a:prstTxWarp prst="textNoShape">
              <a:avLst/>
            </a:prstTxWarp>
          </a:bodyPr>
          <a:lstStyle/>
          <a:p>
            <a:pPr>
              <a:lnSpc>
                <a:spcPct val="85000"/>
              </a:lnSpc>
            </a:pPr>
            <a:endParaRPr lang="en-GB">
              <a:solidFill>
                <a:schemeClr val="bg1"/>
              </a:solidFill>
              <a:latin typeface="Tahoma" pitchFamily="4" charset="0"/>
              <a:cs typeface="Arial" pitchFamily="4" charset="0"/>
            </a:endParaRPr>
          </a:p>
        </p:txBody>
      </p:sp>
      <p:cxnSp>
        <p:nvCxnSpPr>
          <p:cNvPr id="70780" name="Straight Connector 209"/>
          <p:cNvCxnSpPr>
            <a:cxnSpLocks noChangeShapeType="1"/>
          </p:cNvCxnSpPr>
          <p:nvPr/>
        </p:nvCxnSpPr>
        <p:spPr bwMode="auto">
          <a:xfrm>
            <a:off x="8232775" y="4635500"/>
            <a:ext cx="0" cy="552450"/>
          </a:xfrm>
          <a:prstGeom prst="line">
            <a:avLst/>
          </a:prstGeom>
          <a:noFill/>
          <a:ln w="9525">
            <a:solidFill>
              <a:srgbClr val="000000"/>
            </a:solidFill>
            <a:round/>
            <a:headEnd/>
            <a:tailEnd/>
          </a:ln>
        </p:spPr>
      </p:cxnSp>
      <p:cxnSp>
        <p:nvCxnSpPr>
          <p:cNvPr id="70781" name="Straight Connector 210"/>
          <p:cNvCxnSpPr>
            <a:cxnSpLocks noChangeShapeType="1"/>
          </p:cNvCxnSpPr>
          <p:nvPr/>
        </p:nvCxnSpPr>
        <p:spPr bwMode="auto">
          <a:xfrm>
            <a:off x="8169275" y="5186363"/>
            <a:ext cx="127000" cy="0"/>
          </a:xfrm>
          <a:prstGeom prst="line">
            <a:avLst/>
          </a:prstGeom>
          <a:noFill/>
          <a:ln w="9525">
            <a:solidFill>
              <a:srgbClr val="000000"/>
            </a:solidFill>
            <a:round/>
            <a:headEnd/>
            <a:tailEnd/>
          </a:ln>
        </p:spPr>
      </p:cxnSp>
      <p:sp>
        <p:nvSpPr>
          <p:cNvPr id="70782" name="Oval 211"/>
          <p:cNvSpPr>
            <a:spLocks noChangeArrowheads="1"/>
          </p:cNvSpPr>
          <p:nvPr/>
        </p:nvSpPr>
        <p:spPr bwMode="auto">
          <a:xfrm>
            <a:off x="8207375" y="5156200"/>
            <a:ext cx="50800" cy="57150"/>
          </a:xfrm>
          <a:prstGeom prst="ellipse">
            <a:avLst/>
          </a:prstGeom>
          <a:solidFill>
            <a:srgbClr val="000000"/>
          </a:solidFill>
          <a:ln w="9525">
            <a:solidFill>
              <a:srgbClr val="000000"/>
            </a:solidFill>
            <a:round/>
            <a:headEnd/>
            <a:tailEnd/>
          </a:ln>
        </p:spPr>
        <p:txBody>
          <a:bodyPr lIns="91414" tIns="45708" rIns="91414" bIns="45708" anchor="ctr">
            <a:prstTxWarp prst="textNoShape">
              <a:avLst/>
            </a:prstTxWarp>
          </a:bodyPr>
          <a:lstStyle/>
          <a:p>
            <a:pPr>
              <a:lnSpc>
                <a:spcPct val="85000"/>
              </a:lnSpc>
            </a:pPr>
            <a:endParaRPr lang="en-GB">
              <a:solidFill>
                <a:schemeClr val="bg1"/>
              </a:solidFill>
              <a:latin typeface="Tahoma" pitchFamily="4" charset="0"/>
              <a:cs typeface="Arial" pitchFamily="4" charset="0"/>
            </a:endParaRPr>
          </a:p>
        </p:txBody>
      </p:sp>
      <p:cxnSp>
        <p:nvCxnSpPr>
          <p:cNvPr id="70783" name="Straight Connector 212"/>
          <p:cNvCxnSpPr>
            <a:cxnSpLocks noChangeShapeType="1"/>
          </p:cNvCxnSpPr>
          <p:nvPr/>
        </p:nvCxnSpPr>
        <p:spPr bwMode="auto">
          <a:xfrm>
            <a:off x="8169275" y="4633913"/>
            <a:ext cx="127000" cy="0"/>
          </a:xfrm>
          <a:prstGeom prst="line">
            <a:avLst/>
          </a:prstGeom>
          <a:noFill/>
          <a:ln w="9525">
            <a:solidFill>
              <a:srgbClr val="000000"/>
            </a:solidFill>
            <a:round/>
            <a:headEnd/>
            <a:tailEnd/>
          </a:ln>
        </p:spPr>
      </p:cxnSp>
      <p:sp>
        <p:nvSpPr>
          <p:cNvPr id="70784" name="Oval 213"/>
          <p:cNvSpPr>
            <a:spLocks noChangeArrowheads="1"/>
          </p:cNvSpPr>
          <p:nvPr/>
        </p:nvSpPr>
        <p:spPr bwMode="auto">
          <a:xfrm>
            <a:off x="8207375" y="4462463"/>
            <a:ext cx="50800" cy="57150"/>
          </a:xfrm>
          <a:prstGeom prst="ellipse">
            <a:avLst/>
          </a:prstGeom>
          <a:solidFill>
            <a:srgbClr val="000000"/>
          </a:solidFill>
          <a:ln w="9525">
            <a:solidFill>
              <a:srgbClr val="000000"/>
            </a:solidFill>
            <a:round/>
            <a:headEnd/>
            <a:tailEnd/>
          </a:ln>
        </p:spPr>
        <p:txBody>
          <a:bodyPr lIns="91414" tIns="45708" rIns="91414" bIns="45708" anchor="ctr">
            <a:prstTxWarp prst="textNoShape">
              <a:avLst/>
            </a:prstTxWarp>
          </a:bodyPr>
          <a:lstStyle/>
          <a:p>
            <a:pPr>
              <a:lnSpc>
                <a:spcPct val="85000"/>
              </a:lnSpc>
            </a:pPr>
            <a:endParaRPr lang="en-GB">
              <a:solidFill>
                <a:schemeClr val="bg1"/>
              </a:solidFill>
              <a:latin typeface="Tahoma" pitchFamily="4" charset="0"/>
              <a:cs typeface="Arial" pitchFamily="4" charset="0"/>
            </a:endParaRPr>
          </a:p>
        </p:txBody>
      </p:sp>
      <p:sp>
        <p:nvSpPr>
          <p:cNvPr id="215" name="Textfeld 16"/>
          <p:cNvSpPr txBox="1">
            <a:spLocks noChangeArrowheads="1"/>
          </p:cNvSpPr>
          <p:nvPr/>
        </p:nvSpPr>
        <p:spPr bwMode="auto">
          <a:xfrm>
            <a:off x="5227638" y="4292600"/>
            <a:ext cx="288925" cy="169863"/>
          </a:xfrm>
          <a:prstGeom prst="rect">
            <a:avLst/>
          </a:prstGeom>
          <a:noFill/>
          <a:ln>
            <a:noFill/>
          </a:ln>
          <a:extLst/>
        </p:spPr>
        <p:txBody>
          <a:bodyPr lIns="0" tIns="0" rIns="0" bIns="0">
            <a:spAutoFit/>
          </a:bodyPr>
          <a:lstStyle>
            <a:lvl1pPr eaLnBrk="0" hangingPunct="0">
              <a:spcBef>
                <a:spcPct val="20000"/>
              </a:spcBef>
              <a:buFont typeface="Arial" pitchFamily="34" charset="0"/>
              <a:defRPr sz="3200">
                <a:solidFill>
                  <a:srgbClr val="07061C"/>
                </a:solidFill>
                <a:latin typeface="Calibri" pitchFamily="34" charset="0"/>
              </a:defRPr>
            </a:lvl1pPr>
            <a:lvl2pPr marL="742950" indent="-285750" eaLnBrk="0" hangingPunct="0">
              <a:spcBef>
                <a:spcPct val="20000"/>
              </a:spcBef>
              <a:buFont typeface="Arial" pitchFamily="34" charset="0"/>
              <a:buChar char="–"/>
              <a:defRPr sz="2800">
                <a:solidFill>
                  <a:srgbClr val="07061C"/>
                </a:solidFill>
                <a:latin typeface="Calibri" pitchFamily="34" charset="0"/>
              </a:defRPr>
            </a:lvl2pPr>
            <a:lvl3pPr marL="1143000" indent="-228600" eaLnBrk="0" hangingPunct="0">
              <a:spcBef>
                <a:spcPct val="20000"/>
              </a:spcBef>
              <a:buFont typeface="Arial" pitchFamily="34" charset="0"/>
              <a:buChar char="•"/>
              <a:defRPr sz="2400">
                <a:solidFill>
                  <a:srgbClr val="07061C"/>
                </a:solidFill>
                <a:latin typeface="Calibri" pitchFamily="34" charset="0"/>
              </a:defRPr>
            </a:lvl3pPr>
            <a:lvl4pPr marL="1600200" indent="-228600" eaLnBrk="0" hangingPunct="0">
              <a:spcBef>
                <a:spcPct val="20000"/>
              </a:spcBef>
              <a:buFont typeface="Arial" pitchFamily="34" charset="0"/>
              <a:buChar char="–"/>
              <a:defRPr sz="2000">
                <a:solidFill>
                  <a:srgbClr val="07061C"/>
                </a:solidFill>
                <a:latin typeface="Calibri" pitchFamily="34" charset="0"/>
              </a:defRPr>
            </a:lvl4pPr>
            <a:lvl5pPr marL="2057400" indent="-228600" eaLnBrk="0" hangingPunct="0">
              <a:spcBef>
                <a:spcPct val="20000"/>
              </a:spcBef>
              <a:buFont typeface="Arial" pitchFamily="34" charset="0"/>
              <a:buChar char="»"/>
              <a:defRPr sz="2000">
                <a:solidFill>
                  <a:srgbClr val="07061C"/>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9pPr>
          </a:lstStyle>
          <a:p>
            <a:pPr algn="r" eaLnBrk="1" hangingPunct="1">
              <a:spcBef>
                <a:spcPct val="0"/>
              </a:spcBef>
              <a:buFontTx/>
              <a:buNone/>
              <a:defRPr/>
            </a:pPr>
            <a:r>
              <a:rPr lang="de-DE" altLang="en-US" sz="1100" kern="0" dirty="0" smtClean="0">
                <a:solidFill>
                  <a:srgbClr val="00498B"/>
                </a:solidFill>
                <a:latin typeface="Arial" panose="020B0604020202020204" pitchFamily="34" charset="0"/>
                <a:ea typeface="ＭＳ Ｐゴシック" pitchFamily="4" charset="-128"/>
                <a:cs typeface="+mn-cs"/>
              </a:rPr>
              <a:t>100</a:t>
            </a:r>
          </a:p>
        </p:txBody>
      </p:sp>
      <p:sp>
        <p:nvSpPr>
          <p:cNvPr id="70786" name="Rectangle 215"/>
          <p:cNvSpPr>
            <a:spLocks noChangeArrowheads="1"/>
          </p:cNvSpPr>
          <p:nvPr/>
        </p:nvSpPr>
        <p:spPr bwMode="auto">
          <a:xfrm>
            <a:off x="5743575" y="3900488"/>
            <a:ext cx="236538" cy="1058862"/>
          </a:xfrm>
          <a:prstGeom prst="rect">
            <a:avLst/>
          </a:prstGeom>
          <a:solidFill>
            <a:schemeClr val="bg1"/>
          </a:solidFill>
          <a:ln w="9525">
            <a:solidFill>
              <a:srgbClr val="000000"/>
            </a:solidFill>
            <a:round/>
            <a:headEnd/>
            <a:tailEnd/>
          </a:ln>
        </p:spPr>
        <p:txBody>
          <a:bodyPr lIns="91414" tIns="45708" rIns="91414" bIns="45708" anchor="ctr">
            <a:prstTxWarp prst="textNoShape">
              <a:avLst/>
            </a:prstTxWarp>
          </a:bodyPr>
          <a:lstStyle/>
          <a:p>
            <a:pPr>
              <a:lnSpc>
                <a:spcPct val="85000"/>
              </a:lnSpc>
            </a:pPr>
            <a:endParaRPr lang="en-GB">
              <a:solidFill>
                <a:schemeClr val="bg1"/>
              </a:solidFill>
              <a:latin typeface="Tahoma" pitchFamily="4" charset="0"/>
              <a:cs typeface="Arial" pitchFamily="4" charset="0"/>
            </a:endParaRPr>
          </a:p>
        </p:txBody>
      </p:sp>
      <p:cxnSp>
        <p:nvCxnSpPr>
          <p:cNvPr id="70787" name="Straight Connector 216"/>
          <p:cNvCxnSpPr>
            <a:cxnSpLocks noChangeShapeType="1"/>
          </p:cNvCxnSpPr>
          <p:nvPr/>
        </p:nvCxnSpPr>
        <p:spPr bwMode="auto">
          <a:xfrm>
            <a:off x="5743575" y="4660900"/>
            <a:ext cx="242888" cy="0"/>
          </a:xfrm>
          <a:prstGeom prst="line">
            <a:avLst/>
          </a:prstGeom>
          <a:noFill/>
          <a:ln w="9525">
            <a:solidFill>
              <a:srgbClr val="000000"/>
            </a:solidFill>
            <a:round/>
            <a:headEnd/>
            <a:tailEnd/>
          </a:ln>
        </p:spPr>
      </p:cxnSp>
      <p:sp>
        <p:nvSpPr>
          <p:cNvPr id="70788" name="Rectangle 217"/>
          <p:cNvSpPr>
            <a:spLocks noChangeArrowheads="1"/>
          </p:cNvSpPr>
          <p:nvPr/>
        </p:nvSpPr>
        <p:spPr bwMode="auto">
          <a:xfrm>
            <a:off x="6086475" y="5114925"/>
            <a:ext cx="238125" cy="42863"/>
          </a:xfrm>
          <a:prstGeom prst="rect">
            <a:avLst/>
          </a:prstGeom>
          <a:solidFill>
            <a:schemeClr val="bg1"/>
          </a:solidFill>
          <a:ln w="9525">
            <a:solidFill>
              <a:srgbClr val="000000"/>
            </a:solidFill>
            <a:round/>
            <a:headEnd/>
            <a:tailEnd/>
          </a:ln>
        </p:spPr>
        <p:txBody>
          <a:bodyPr lIns="91414" tIns="45708" rIns="91414" bIns="45708" anchor="ctr">
            <a:prstTxWarp prst="textNoShape">
              <a:avLst/>
            </a:prstTxWarp>
          </a:bodyPr>
          <a:lstStyle/>
          <a:p>
            <a:pPr>
              <a:lnSpc>
                <a:spcPct val="85000"/>
              </a:lnSpc>
            </a:pPr>
            <a:endParaRPr lang="en-GB">
              <a:solidFill>
                <a:schemeClr val="bg1"/>
              </a:solidFill>
              <a:latin typeface="Tahoma" pitchFamily="4" charset="0"/>
              <a:cs typeface="Arial" pitchFamily="4" charset="0"/>
            </a:endParaRPr>
          </a:p>
        </p:txBody>
      </p:sp>
      <p:cxnSp>
        <p:nvCxnSpPr>
          <p:cNvPr id="70789" name="Straight Connector 218"/>
          <p:cNvCxnSpPr>
            <a:cxnSpLocks noChangeShapeType="1"/>
          </p:cNvCxnSpPr>
          <p:nvPr/>
        </p:nvCxnSpPr>
        <p:spPr bwMode="auto">
          <a:xfrm>
            <a:off x="6086475" y="5140325"/>
            <a:ext cx="242888" cy="0"/>
          </a:xfrm>
          <a:prstGeom prst="line">
            <a:avLst/>
          </a:prstGeom>
          <a:noFill/>
          <a:ln w="9525">
            <a:solidFill>
              <a:srgbClr val="000000"/>
            </a:solidFill>
            <a:round/>
            <a:headEnd/>
            <a:tailEnd/>
          </a:ln>
        </p:spPr>
      </p:cxnSp>
      <p:sp>
        <p:nvSpPr>
          <p:cNvPr id="70790" name="Rectangle 219"/>
          <p:cNvSpPr>
            <a:spLocks noChangeArrowheads="1"/>
          </p:cNvSpPr>
          <p:nvPr/>
        </p:nvSpPr>
        <p:spPr bwMode="auto">
          <a:xfrm>
            <a:off x="6424613" y="5087938"/>
            <a:ext cx="238125" cy="69850"/>
          </a:xfrm>
          <a:prstGeom prst="rect">
            <a:avLst/>
          </a:prstGeom>
          <a:solidFill>
            <a:schemeClr val="bg1"/>
          </a:solidFill>
          <a:ln w="9525">
            <a:solidFill>
              <a:srgbClr val="000000"/>
            </a:solidFill>
            <a:round/>
            <a:headEnd/>
            <a:tailEnd/>
          </a:ln>
        </p:spPr>
        <p:txBody>
          <a:bodyPr lIns="91414" tIns="45708" rIns="91414" bIns="45708" anchor="ctr">
            <a:prstTxWarp prst="textNoShape">
              <a:avLst/>
            </a:prstTxWarp>
          </a:bodyPr>
          <a:lstStyle/>
          <a:p>
            <a:pPr>
              <a:lnSpc>
                <a:spcPct val="85000"/>
              </a:lnSpc>
            </a:pPr>
            <a:endParaRPr lang="en-GB">
              <a:solidFill>
                <a:schemeClr val="bg1"/>
              </a:solidFill>
              <a:latin typeface="Tahoma" pitchFamily="4" charset="0"/>
              <a:cs typeface="Arial" pitchFamily="4" charset="0"/>
            </a:endParaRPr>
          </a:p>
        </p:txBody>
      </p:sp>
      <p:sp>
        <p:nvSpPr>
          <p:cNvPr id="70791" name="Rectangle 220"/>
          <p:cNvSpPr>
            <a:spLocks noChangeArrowheads="1"/>
          </p:cNvSpPr>
          <p:nvPr/>
        </p:nvSpPr>
        <p:spPr bwMode="auto">
          <a:xfrm>
            <a:off x="6765925" y="5114925"/>
            <a:ext cx="238125" cy="42863"/>
          </a:xfrm>
          <a:prstGeom prst="rect">
            <a:avLst/>
          </a:prstGeom>
          <a:solidFill>
            <a:schemeClr val="bg1"/>
          </a:solidFill>
          <a:ln w="9525">
            <a:solidFill>
              <a:srgbClr val="000000"/>
            </a:solidFill>
            <a:round/>
            <a:headEnd/>
            <a:tailEnd/>
          </a:ln>
        </p:spPr>
        <p:txBody>
          <a:bodyPr lIns="91414" tIns="45708" rIns="91414" bIns="45708" anchor="ctr">
            <a:prstTxWarp prst="textNoShape">
              <a:avLst/>
            </a:prstTxWarp>
          </a:bodyPr>
          <a:lstStyle/>
          <a:p>
            <a:pPr>
              <a:lnSpc>
                <a:spcPct val="85000"/>
              </a:lnSpc>
            </a:pPr>
            <a:endParaRPr lang="en-GB">
              <a:solidFill>
                <a:schemeClr val="bg1"/>
              </a:solidFill>
              <a:latin typeface="Tahoma" pitchFamily="4" charset="0"/>
              <a:cs typeface="Arial" pitchFamily="4" charset="0"/>
            </a:endParaRPr>
          </a:p>
        </p:txBody>
      </p:sp>
      <p:sp>
        <p:nvSpPr>
          <p:cNvPr id="70792" name="Rectangle 221"/>
          <p:cNvSpPr>
            <a:spLocks noChangeArrowheads="1"/>
          </p:cNvSpPr>
          <p:nvPr/>
        </p:nvSpPr>
        <p:spPr bwMode="auto">
          <a:xfrm>
            <a:off x="7102475" y="5114925"/>
            <a:ext cx="236538" cy="42863"/>
          </a:xfrm>
          <a:prstGeom prst="rect">
            <a:avLst/>
          </a:prstGeom>
          <a:solidFill>
            <a:schemeClr val="bg1"/>
          </a:solidFill>
          <a:ln w="9525">
            <a:solidFill>
              <a:srgbClr val="000000"/>
            </a:solidFill>
            <a:round/>
            <a:headEnd/>
            <a:tailEnd/>
          </a:ln>
        </p:spPr>
        <p:txBody>
          <a:bodyPr lIns="91414" tIns="45708" rIns="91414" bIns="45708" anchor="ctr">
            <a:prstTxWarp prst="textNoShape">
              <a:avLst/>
            </a:prstTxWarp>
          </a:bodyPr>
          <a:lstStyle/>
          <a:p>
            <a:pPr>
              <a:lnSpc>
                <a:spcPct val="85000"/>
              </a:lnSpc>
            </a:pPr>
            <a:endParaRPr lang="en-GB">
              <a:solidFill>
                <a:schemeClr val="bg1"/>
              </a:solidFill>
              <a:latin typeface="Tahoma" pitchFamily="4" charset="0"/>
              <a:cs typeface="Arial" pitchFamily="4" charset="0"/>
            </a:endParaRPr>
          </a:p>
        </p:txBody>
      </p:sp>
      <p:sp>
        <p:nvSpPr>
          <p:cNvPr id="70793" name="Rectangle 222"/>
          <p:cNvSpPr>
            <a:spLocks noChangeArrowheads="1"/>
          </p:cNvSpPr>
          <p:nvPr/>
        </p:nvSpPr>
        <p:spPr bwMode="auto">
          <a:xfrm>
            <a:off x="7435850" y="5114925"/>
            <a:ext cx="236538" cy="42863"/>
          </a:xfrm>
          <a:prstGeom prst="rect">
            <a:avLst/>
          </a:prstGeom>
          <a:solidFill>
            <a:schemeClr val="bg1"/>
          </a:solidFill>
          <a:ln w="9525">
            <a:solidFill>
              <a:srgbClr val="000000"/>
            </a:solidFill>
            <a:round/>
            <a:headEnd/>
            <a:tailEnd/>
          </a:ln>
        </p:spPr>
        <p:txBody>
          <a:bodyPr lIns="91414" tIns="45708" rIns="91414" bIns="45708" anchor="ctr">
            <a:prstTxWarp prst="textNoShape">
              <a:avLst/>
            </a:prstTxWarp>
          </a:bodyPr>
          <a:lstStyle/>
          <a:p>
            <a:pPr>
              <a:lnSpc>
                <a:spcPct val="85000"/>
              </a:lnSpc>
            </a:pPr>
            <a:endParaRPr lang="en-GB">
              <a:solidFill>
                <a:schemeClr val="bg1"/>
              </a:solidFill>
              <a:latin typeface="Tahoma" pitchFamily="4" charset="0"/>
              <a:cs typeface="Arial" pitchFamily="4" charset="0"/>
            </a:endParaRPr>
          </a:p>
        </p:txBody>
      </p:sp>
      <p:sp>
        <p:nvSpPr>
          <p:cNvPr id="70794" name="Rectangle 223"/>
          <p:cNvSpPr>
            <a:spLocks noChangeArrowheads="1"/>
          </p:cNvSpPr>
          <p:nvPr/>
        </p:nvSpPr>
        <p:spPr bwMode="auto">
          <a:xfrm>
            <a:off x="7778750" y="5102225"/>
            <a:ext cx="238125" cy="55563"/>
          </a:xfrm>
          <a:prstGeom prst="rect">
            <a:avLst/>
          </a:prstGeom>
          <a:solidFill>
            <a:schemeClr val="bg1"/>
          </a:solidFill>
          <a:ln w="9525">
            <a:solidFill>
              <a:srgbClr val="000000"/>
            </a:solidFill>
            <a:round/>
            <a:headEnd/>
            <a:tailEnd/>
          </a:ln>
        </p:spPr>
        <p:txBody>
          <a:bodyPr lIns="91414" tIns="45708" rIns="91414" bIns="45708" anchor="ctr">
            <a:prstTxWarp prst="textNoShape">
              <a:avLst/>
            </a:prstTxWarp>
          </a:bodyPr>
          <a:lstStyle/>
          <a:p>
            <a:pPr>
              <a:lnSpc>
                <a:spcPct val="85000"/>
              </a:lnSpc>
            </a:pPr>
            <a:endParaRPr lang="en-GB">
              <a:solidFill>
                <a:schemeClr val="bg1"/>
              </a:solidFill>
              <a:latin typeface="Tahoma" pitchFamily="4" charset="0"/>
              <a:cs typeface="Arial" pitchFamily="4" charset="0"/>
            </a:endParaRPr>
          </a:p>
        </p:txBody>
      </p:sp>
      <p:cxnSp>
        <p:nvCxnSpPr>
          <p:cNvPr id="70795" name="Straight Connector 224"/>
          <p:cNvCxnSpPr>
            <a:cxnSpLocks noChangeShapeType="1"/>
          </p:cNvCxnSpPr>
          <p:nvPr/>
        </p:nvCxnSpPr>
        <p:spPr bwMode="auto">
          <a:xfrm>
            <a:off x="6421438" y="5137150"/>
            <a:ext cx="244475" cy="0"/>
          </a:xfrm>
          <a:prstGeom prst="line">
            <a:avLst/>
          </a:prstGeom>
          <a:noFill/>
          <a:ln w="9525">
            <a:solidFill>
              <a:srgbClr val="000000"/>
            </a:solidFill>
            <a:round/>
            <a:headEnd/>
            <a:tailEnd/>
          </a:ln>
        </p:spPr>
      </p:cxnSp>
      <p:cxnSp>
        <p:nvCxnSpPr>
          <p:cNvPr id="70796" name="Straight Connector 225"/>
          <p:cNvCxnSpPr>
            <a:cxnSpLocks noChangeShapeType="1"/>
          </p:cNvCxnSpPr>
          <p:nvPr/>
        </p:nvCxnSpPr>
        <p:spPr bwMode="auto">
          <a:xfrm>
            <a:off x="6761163" y="5135563"/>
            <a:ext cx="242887" cy="0"/>
          </a:xfrm>
          <a:prstGeom prst="line">
            <a:avLst/>
          </a:prstGeom>
          <a:noFill/>
          <a:ln w="9525">
            <a:solidFill>
              <a:srgbClr val="000000"/>
            </a:solidFill>
            <a:round/>
            <a:headEnd/>
            <a:tailEnd/>
          </a:ln>
        </p:spPr>
      </p:cxnSp>
      <p:cxnSp>
        <p:nvCxnSpPr>
          <p:cNvPr id="70797" name="Straight Connector 226"/>
          <p:cNvCxnSpPr>
            <a:cxnSpLocks noChangeShapeType="1"/>
          </p:cNvCxnSpPr>
          <p:nvPr/>
        </p:nvCxnSpPr>
        <p:spPr bwMode="auto">
          <a:xfrm>
            <a:off x="7099300" y="5140325"/>
            <a:ext cx="242888" cy="0"/>
          </a:xfrm>
          <a:prstGeom prst="line">
            <a:avLst/>
          </a:prstGeom>
          <a:noFill/>
          <a:ln w="9525">
            <a:solidFill>
              <a:srgbClr val="000000"/>
            </a:solidFill>
            <a:round/>
            <a:headEnd/>
            <a:tailEnd/>
          </a:ln>
        </p:spPr>
      </p:cxnSp>
      <p:cxnSp>
        <p:nvCxnSpPr>
          <p:cNvPr id="70798" name="Straight Connector 227"/>
          <p:cNvCxnSpPr>
            <a:cxnSpLocks noChangeShapeType="1"/>
          </p:cNvCxnSpPr>
          <p:nvPr/>
        </p:nvCxnSpPr>
        <p:spPr bwMode="auto">
          <a:xfrm>
            <a:off x="7775575" y="5137150"/>
            <a:ext cx="244475" cy="0"/>
          </a:xfrm>
          <a:prstGeom prst="line">
            <a:avLst/>
          </a:prstGeom>
          <a:noFill/>
          <a:ln w="9525">
            <a:solidFill>
              <a:srgbClr val="000000"/>
            </a:solidFill>
            <a:round/>
            <a:headEnd/>
            <a:tailEnd/>
          </a:ln>
        </p:spPr>
      </p:cxnSp>
      <p:cxnSp>
        <p:nvCxnSpPr>
          <p:cNvPr id="70799" name="Straight Connector 228"/>
          <p:cNvCxnSpPr>
            <a:cxnSpLocks noChangeShapeType="1"/>
          </p:cNvCxnSpPr>
          <p:nvPr/>
        </p:nvCxnSpPr>
        <p:spPr bwMode="auto">
          <a:xfrm>
            <a:off x="7434263" y="5137150"/>
            <a:ext cx="244475" cy="0"/>
          </a:xfrm>
          <a:prstGeom prst="line">
            <a:avLst/>
          </a:prstGeom>
          <a:noFill/>
          <a:ln w="9525">
            <a:solidFill>
              <a:srgbClr val="000000"/>
            </a:solidFill>
            <a:round/>
            <a:headEnd/>
            <a:tailEnd/>
          </a:ln>
        </p:spPr>
      </p:cxnSp>
      <p:sp>
        <p:nvSpPr>
          <p:cNvPr id="70800" name="Rectangle 229"/>
          <p:cNvSpPr>
            <a:spLocks noChangeArrowheads="1"/>
          </p:cNvSpPr>
          <p:nvPr/>
        </p:nvSpPr>
        <p:spPr bwMode="auto">
          <a:xfrm>
            <a:off x="8113713" y="5032375"/>
            <a:ext cx="238125" cy="122238"/>
          </a:xfrm>
          <a:prstGeom prst="rect">
            <a:avLst/>
          </a:prstGeom>
          <a:solidFill>
            <a:schemeClr val="bg1"/>
          </a:solidFill>
          <a:ln w="9525">
            <a:solidFill>
              <a:srgbClr val="000000"/>
            </a:solidFill>
            <a:round/>
            <a:headEnd/>
            <a:tailEnd/>
          </a:ln>
        </p:spPr>
        <p:txBody>
          <a:bodyPr lIns="91414" tIns="45708" rIns="91414" bIns="45708" anchor="ctr">
            <a:prstTxWarp prst="textNoShape">
              <a:avLst/>
            </a:prstTxWarp>
          </a:bodyPr>
          <a:lstStyle/>
          <a:p>
            <a:pPr>
              <a:lnSpc>
                <a:spcPct val="85000"/>
              </a:lnSpc>
            </a:pPr>
            <a:endParaRPr lang="en-GB">
              <a:solidFill>
                <a:schemeClr val="bg1"/>
              </a:solidFill>
              <a:latin typeface="Tahoma" pitchFamily="4" charset="0"/>
              <a:cs typeface="Arial" pitchFamily="4" charset="0"/>
            </a:endParaRPr>
          </a:p>
        </p:txBody>
      </p:sp>
      <p:cxnSp>
        <p:nvCxnSpPr>
          <p:cNvPr id="70801" name="Straight Connector 230"/>
          <p:cNvCxnSpPr>
            <a:cxnSpLocks noChangeShapeType="1"/>
          </p:cNvCxnSpPr>
          <p:nvPr/>
        </p:nvCxnSpPr>
        <p:spPr bwMode="auto">
          <a:xfrm>
            <a:off x="8110538" y="5121275"/>
            <a:ext cx="244475" cy="0"/>
          </a:xfrm>
          <a:prstGeom prst="line">
            <a:avLst/>
          </a:prstGeom>
          <a:noFill/>
          <a:ln w="9525">
            <a:solidFill>
              <a:srgbClr val="000000"/>
            </a:solidFill>
            <a:round/>
            <a:headEnd/>
            <a:tailEnd/>
          </a:ln>
        </p:spPr>
      </p:cxnSp>
      <p:sp>
        <p:nvSpPr>
          <p:cNvPr id="70802" name="Rectangle 231"/>
          <p:cNvSpPr>
            <a:spLocks noChangeArrowheads="1"/>
          </p:cNvSpPr>
          <p:nvPr/>
        </p:nvSpPr>
        <p:spPr bwMode="auto">
          <a:xfrm>
            <a:off x="1498600" y="4951413"/>
            <a:ext cx="238125" cy="44450"/>
          </a:xfrm>
          <a:prstGeom prst="rect">
            <a:avLst/>
          </a:prstGeom>
          <a:solidFill>
            <a:schemeClr val="bg1"/>
          </a:solidFill>
          <a:ln w="9525">
            <a:solidFill>
              <a:srgbClr val="000000"/>
            </a:solidFill>
            <a:round/>
            <a:headEnd/>
            <a:tailEnd/>
          </a:ln>
        </p:spPr>
        <p:txBody>
          <a:bodyPr lIns="91414" tIns="45708" rIns="91414" bIns="45708" anchor="ctr">
            <a:prstTxWarp prst="textNoShape">
              <a:avLst/>
            </a:prstTxWarp>
          </a:bodyPr>
          <a:lstStyle/>
          <a:p>
            <a:pPr>
              <a:lnSpc>
                <a:spcPct val="85000"/>
              </a:lnSpc>
            </a:pPr>
            <a:endParaRPr lang="en-GB">
              <a:solidFill>
                <a:schemeClr val="bg1"/>
              </a:solidFill>
              <a:latin typeface="Tahoma" pitchFamily="4" charset="0"/>
              <a:cs typeface="Arial" pitchFamily="4" charset="0"/>
            </a:endParaRPr>
          </a:p>
        </p:txBody>
      </p:sp>
      <p:cxnSp>
        <p:nvCxnSpPr>
          <p:cNvPr id="70803" name="Straight Connector 232"/>
          <p:cNvCxnSpPr>
            <a:cxnSpLocks noChangeShapeType="1"/>
          </p:cNvCxnSpPr>
          <p:nvPr/>
        </p:nvCxnSpPr>
        <p:spPr bwMode="auto">
          <a:xfrm>
            <a:off x="1498600" y="4976813"/>
            <a:ext cx="242888" cy="0"/>
          </a:xfrm>
          <a:prstGeom prst="line">
            <a:avLst/>
          </a:prstGeom>
          <a:noFill/>
          <a:ln w="9525">
            <a:solidFill>
              <a:srgbClr val="000000"/>
            </a:solidFill>
            <a:round/>
            <a:headEnd/>
            <a:tailEnd/>
          </a:ln>
        </p:spPr>
      </p:cxnSp>
      <p:sp>
        <p:nvSpPr>
          <p:cNvPr id="70804" name="Rectangle 233"/>
          <p:cNvSpPr>
            <a:spLocks noChangeArrowheads="1"/>
          </p:cNvSpPr>
          <p:nvPr/>
        </p:nvSpPr>
        <p:spPr bwMode="auto">
          <a:xfrm>
            <a:off x="1836738" y="4951413"/>
            <a:ext cx="238125" cy="44450"/>
          </a:xfrm>
          <a:prstGeom prst="rect">
            <a:avLst/>
          </a:prstGeom>
          <a:solidFill>
            <a:schemeClr val="bg1"/>
          </a:solidFill>
          <a:ln w="9525">
            <a:solidFill>
              <a:srgbClr val="000000"/>
            </a:solidFill>
            <a:round/>
            <a:headEnd/>
            <a:tailEnd/>
          </a:ln>
        </p:spPr>
        <p:txBody>
          <a:bodyPr lIns="91414" tIns="45708" rIns="91414" bIns="45708" anchor="ctr">
            <a:prstTxWarp prst="textNoShape">
              <a:avLst/>
            </a:prstTxWarp>
          </a:bodyPr>
          <a:lstStyle/>
          <a:p>
            <a:pPr>
              <a:lnSpc>
                <a:spcPct val="85000"/>
              </a:lnSpc>
            </a:pPr>
            <a:endParaRPr lang="en-GB">
              <a:solidFill>
                <a:schemeClr val="bg1"/>
              </a:solidFill>
              <a:latin typeface="Tahoma" pitchFamily="4" charset="0"/>
              <a:cs typeface="Arial" pitchFamily="4" charset="0"/>
            </a:endParaRPr>
          </a:p>
        </p:txBody>
      </p:sp>
      <p:sp>
        <p:nvSpPr>
          <p:cNvPr id="70805" name="Rectangle 234"/>
          <p:cNvSpPr>
            <a:spLocks noChangeArrowheads="1"/>
          </p:cNvSpPr>
          <p:nvPr/>
        </p:nvSpPr>
        <p:spPr bwMode="auto">
          <a:xfrm>
            <a:off x="2178050" y="4951413"/>
            <a:ext cx="238125" cy="44450"/>
          </a:xfrm>
          <a:prstGeom prst="rect">
            <a:avLst/>
          </a:prstGeom>
          <a:solidFill>
            <a:schemeClr val="bg1"/>
          </a:solidFill>
          <a:ln w="9525">
            <a:solidFill>
              <a:srgbClr val="000000"/>
            </a:solidFill>
            <a:round/>
            <a:headEnd/>
            <a:tailEnd/>
          </a:ln>
        </p:spPr>
        <p:txBody>
          <a:bodyPr lIns="91414" tIns="45708" rIns="91414" bIns="45708" anchor="ctr">
            <a:prstTxWarp prst="textNoShape">
              <a:avLst/>
            </a:prstTxWarp>
          </a:bodyPr>
          <a:lstStyle/>
          <a:p>
            <a:pPr>
              <a:lnSpc>
                <a:spcPct val="85000"/>
              </a:lnSpc>
            </a:pPr>
            <a:endParaRPr lang="en-GB">
              <a:solidFill>
                <a:schemeClr val="bg1"/>
              </a:solidFill>
              <a:latin typeface="Tahoma" pitchFamily="4" charset="0"/>
              <a:cs typeface="Arial" pitchFamily="4" charset="0"/>
            </a:endParaRPr>
          </a:p>
        </p:txBody>
      </p:sp>
      <p:sp>
        <p:nvSpPr>
          <p:cNvPr id="70806" name="Rectangle 235"/>
          <p:cNvSpPr>
            <a:spLocks noChangeArrowheads="1"/>
          </p:cNvSpPr>
          <p:nvPr/>
        </p:nvSpPr>
        <p:spPr bwMode="auto">
          <a:xfrm>
            <a:off x="2514600" y="4951413"/>
            <a:ext cx="238125" cy="44450"/>
          </a:xfrm>
          <a:prstGeom prst="rect">
            <a:avLst/>
          </a:prstGeom>
          <a:solidFill>
            <a:schemeClr val="bg1"/>
          </a:solidFill>
          <a:ln w="9525">
            <a:solidFill>
              <a:srgbClr val="000000"/>
            </a:solidFill>
            <a:round/>
            <a:headEnd/>
            <a:tailEnd/>
          </a:ln>
        </p:spPr>
        <p:txBody>
          <a:bodyPr lIns="91414" tIns="45708" rIns="91414" bIns="45708" anchor="ctr">
            <a:prstTxWarp prst="textNoShape">
              <a:avLst/>
            </a:prstTxWarp>
          </a:bodyPr>
          <a:lstStyle/>
          <a:p>
            <a:pPr>
              <a:lnSpc>
                <a:spcPct val="85000"/>
              </a:lnSpc>
            </a:pPr>
            <a:endParaRPr lang="en-GB">
              <a:solidFill>
                <a:schemeClr val="bg1"/>
              </a:solidFill>
              <a:latin typeface="Tahoma" pitchFamily="4" charset="0"/>
              <a:cs typeface="Arial" pitchFamily="4" charset="0"/>
            </a:endParaRPr>
          </a:p>
        </p:txBody>
      </p:sp>
      <p:sp>
        <p:nvSpPr>
          <p:cNvPr id="70807" name="Rectangle 236"/>
          <p:cNvSpPr>
            <a:spLocks noChangeArrowheads="1"/>
          </p:cNvSpPr>
          <p:nvPr/>
        </p:nvSpPr>
        <p:spPr bwMode="auto">
          <a:xfrm>
            <a:off x="2847975" y="4951413"/>
            <a:ext cx="238125" cy="44450"/>
          </a:xfrm>
          <a:prstGeom prst="rect">
            <a:avLst/>
          </a:prstGeom>
          <a:solidFill>
            <a:schemeClr val="bg1"/>
          </a:solidFill>
          <a:ln w="9525">
            <a:solidFill>
              <a:srgbClr val="000000"/>
            </a:solidFill>
            <a:round/>
            <a:headEnd/>
            <a:tailEnd/>
          </a:ln>
        </p:spPr>
        <p:txBody>
          <a:bodyPr lIns="91414" tIns="45708" rIns="91414" bIns="45708" anchor="ctr">
            <a:prstTxWarp prst="textNoShape">
              <a:avLst/>
            </a:prstTxWarp>
          </a:bodyPr>
          <a:lstStyle/>
          <a:p>
            <a:pPr>
              <a:lnSpc>
                <a:spcPct val="85000"/>
              </a:lnSpc>
            </a:pPr>
            <a:endParaRPr lang="en-GB">
              <a:solidFill>
                <a:schemeClr val="bg1"/>
              </a:solidFill>
              <a:latin typeface="Tahoma" pitchFamily="4" charset="0"/>
              <a:cs typeface="Arial" pitchFamily="4" charset="0"/>
            </a:endParaRPr>
          </a:p>
        </p:txBody>
      </p:sp>
      <p:sp>
        <p:nvSpPr>
          <p:cNvPr id="70808" name="Rectangle 237"/>
          <p:cNvSpPr>
            <a:spLocks noChangeArrowheads="1"/>
          </p:cNvSpPr>
          <p:nvPr/>
        </p:nvSpPr>
        <p:spPr bwMode="auto">
          <a:xfrm>
            <a:off x="3192463" y="4951413"/>
            <a:ext cx="236537" cy="44450"/>
          </a:xfrm>
          <a:prstGeom prst="rect">
            <a:avLst/>
          </a:prstGeom>
          <a:solidFill>
            <a:schemeClr val="bg1"/>
          </a:solidFill>
          <a:ln w="9525">
            <a:solidFill>
              <a:srgbClr val="000000"/>
            </a:solidFill>
            <a:round/>
            <a:headEnd/>
            <a:tailEnd/>
          </a:ln>
        </p:spPr>
        <p:txBody>
          <a:bodyPr lIns="91414" tIns="45708" rIns="91414" bIns="45708" anchor="ctr">
            <a:prstTxWarp prst="textNoShape">
              <a:avLst/>
            </a:prstTxWarp>
          </a:bodyPr>
          <a:lstStyle/>
          <a:p>
            <a:pPr>
              <a:lnSpc>
                <a:spcPct val="85000"/>
              </a:lnSpc>
            </a:pPr>
            <a:endParaRPr lang="en-GB">
              <a:solidFill>
                <a:schemeClr val="bg1"/>
              </a:solidFill>
              <a:latin typeface="Tahoma" pitchFamily="4" charset="0"/>
              <a:cs typeface="Arial" pitchFamily="4" charset="0"/>
            </a:endParaRPr>
          </a:p>
        </p:txBody>
      </p:sp>
      <p:cxnSp>
        <p:nvCxnSpPr>
          <p:cNvPr id="70809" name="Straight Connector 238"/>
          <p:cNvCxnSpPr>
            <a:cxnSpLocks noChangeShapeType="1"/>
          </p:cNvCxnSpPr>
          <p:nvPr/>
        </p:nvCxnSpPr>
        <p:spPr bwMode="auto">
          <a:xfrm>
            <a:off x="1833563" y="4975225"/>
            <a:ext cx="244475" cy="0"/>
          </a:xfrm>
          <a:prstGeom prst="line">
            <a:avLst/>
          </a:prstGeom>
          <a:noFill/>
          <a:ln w="9525">
            <a:solidFill>
              <a:srgbClr val="000000"/>
            </a:solidFill>
            <a:round/>
            <a:headEnd/>
            <a:tailEnd/>
          </a:ln>
        </p:spPr>
      </p:cxnSp>
      <p:sp>
        <p:nvSpPr>
          <p:cNvPr id="70810" name="Rectangle 243"/>
          <p:cNvSpPr>
            <a:spLocks noChangeArrowheads="1"/>
          </p:cNvSpPr>
          <p:nvPr/>
        </p:nvSpPr>
        <p:spPr bwMode="auto">
          <a:xfrm>
            <a:off x="3525838" y="4849813"/>
            <a:ext cx="238125" cy="122237"/>
          </a:xfrm>
          <a:prstGeom prst="rect">
            <a:avLst/>
          </a:prstGeom>
          <a:solidFill>
            <a:schemeClr val="bg1"/>
          </a:solidFill>
          <a:ln w="9525">
            <a:solidFill>
              <a:srgbClr val="000000"/>
            </a:solidFill>
            <a:round/>
            <a:headEnd/>
            <a:tailEnd/>
          </a:ln>
        </p:spPr>
        <p:txBody>
          <a:bodyPr lIns="91414" tIns="45708" rIns="91414" bIns="45708" anchor="ctr">
            <a:prstTxWarp prst="textNoShape">
              <a:avLst/>
            </a:prstTxWarp>
          </a:bodyPr>
          <a:lstStyle/>
          <a:p>
            <a:pPr>
              <a:lnSpc>
                <a:spcPct val="85000"/>
              </a:lnSpc>
            </a:pPr>
            <a:endParaRPr lang="en-GB">
              <a:solidFill>
                <a:schemeClr val="bg1"/>
              </a:solidFill>
              <a:latin typeface="Tahoma" pitchFamily="4" charset="0"/>
              <a:cs typeface="Arial" pitchFamily="4" charset="0"/>
            </a:endParaRPr>
          </a:p>
        </p:txBody>
      </p:sp>
      <p:grpSp>
        <p:nvGrpSpPr>
          <p:cNvPr id="70811" name="Group 1"/>
          <p:cNvGrpSpPr>
            <a:grpSpLocks/>
          </p:cNvGrpSpPr>
          <p:nvPr/>
        </p:nvGrpSpPr>
        <p:grpSpPr bwMode="auto">
          <a:xfrm>
            <a:off x="241300" y="1633538"/>
            <a:ext cx="3949700" cy="4237037"/>
            <a:chOff x="244331" y="1593532"/>
            <a:chExt cx="3950179" cy="4236768"/>
          </a:xfrm>
        </p:grpSpPr>
        <p:sp>
          <p:nvSpPr>
            <p:cNvPr id="20" name="Line 3"/>
            <p:cNvSpPr>
              <a:spLocks noChangeShapeType="1"/>
            </p:cNvSpPr>
            <p:nvPr/>
          </p:nvSpPr>
          <p:spPr bwMode="auto">
            <a:xfrm rot="10800000">
              <a:off x="1157255" y="4733408"/>
              <a:ext cx="2643508" cy="0"/>
            </a:xfrm>
            <a:prstGeom prst="line">
              <a:avLst/>
            </a:prstGeom>
            <a:noFill/>
            <a:ln w="12700" cap="flat" cmpd="sng">
              <a:solidFill>
                <a:schemeClr val="bg1">
                  <a:lumMod val="50000"/>
                </a:schemeClr>
              </a:solidFill>
              <a:prstDash val="dash"/>
              <a:miter lim="800000"/>
              <a:headEnd type="none" w="med" len="med"/>
              <a:tailEnd type="none" w="med" len="med"/>
            </a:ln>
            <a:extLst/>
          </p:spPr>
          <p:txBody>
            <a:bodyPr lIns="0" tIns="0" rIns="0" bIns="0"/>
            <a:lstStyle/>
            <a:p>
              <a:pPr eaLnBrk="1" fontAlgn="auto" hangingPunct="1">
                <a:spcBef>
                  <a:spcPts val="0"/>
                </a:spcBef>
                <a:spcAft>
                  <a:spcPts val="0"/>
                </a:spcAft>
                <a:defRPr/>
              </a:pPr>
              <a:endParaRPr lang="en-US" kern="0">
                <a:solidFill>
                  <a:prstClr val="black"/>
                </a:solidFill>
                <a:latin typeface="Arial" pitchFamily="34" charset="0"/>
                <a:ea typeface="+mn-ea"/>
                <a:cs typeface="+mn-cs"/>
              </a:endParaRPr>
            </a:p>
          </p:txBody>
        </p:sp>
        <p:sp>
          <p:nvSpPr>
            <p:cNvPr id="27" name="Down Arrow 26"/>
            <p:cNvSpPr/>
            <p:nvPr/>
          </p:nvSpPr>
          <p:spPr>
            <a:xfrm>
              <a:off x="1409697" y="3347608"/>
              <a:ext cx="166708" cy="10889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9" name="Down Arrow 28"/>
            <p:cNvSpPr/>
            <p:nvPr/>
          </p:nvSpPr>
          <p:spPr>
            <a:xfrm>
              <a:off x="1703421" y="3358720"/>
              <a:ext cx="168295" cy="10889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2" name="Textfeld 16"/>
            <p:cNvSpPr txBox="1">
              <a:spLocks noChangeArrowheads="1"/>
            </p:cNvSpPr>
            <p:nvPr/>
          </p:nvSpPr>
          <p:spPr bwMode="auto">
            <a:xfrm rot="16200000">
              <a:off x="-1321612" y="3265830"/>
              <a:ext cx="3424021" cy="292135"/>
            </a:xfrm>
            <a:prstGeom prst="rect">
              <a:avLst/>
            </a:prstGeom>
            <a:noFill/>
            <a:ln>
              <a:noFill/>
            </a:ln>
            <a:extLst/>
          </p:spPr>
          <p:txBody>
            <a:bodyPr>
              <a:spAutoFit/>
            </a:bodyPr>
            <a:lstStyle>
              <a:lvl1pPr eaLnBrk="0" hangingPunct="0">
                <a:spcBef>
                  <a:spcPct val="20000"/>
                </a:spcBef>
                <a:buFont typeface="Arial" pitchFamily="34" charset="0"/>
                <a:defRPr sz="3200">
                  <a:solidFill>
                    <a:srgbClr val="07061C"/>
                  </a:solidFill>
                  <a:latin typeface="Calibri" pitchFamily="34" charset="0"/>
                </a:defRPr>
              </a:lvl1pPr>
              <a:lvl2pPr marL="742950" indent="-285750" eaLnBrk="0" hangingPunct="0">
                <a:spcBef>
                  <a:spcPct val="20000"/>
                </a:spcBef>
                <a:buFont typeface="Arial" pitchFamily="34" charset="0"/>
                <a:buChar char="–"/>
                <a:defRPr sz="2800">
                  <a:solidFill>
                    <a:srgbClr val="07061C"/>
                  </a:solidFill>
                  <a:latin typeface="Calibri" pitchFamily="34" charset="0"/>
                </a:defRPr>
              </a:lvl2pPr>
              <a:lvl3pPr marL="1143000" indent="-228600" eaLnBrk="0" hangingPunct="0">
                <a:spcBef>
                  <a:spcPct val="20000"/>
                </a:spcBef>
                <a:buFont typeface="Arial" pitchFamily="34" charset="0"/>
                <a:buChar char="•"/>
                <a:defRPr sz="2400">
                  <a:solidFill>
                    <a:srgbClr val="07061C"/>
                  </a:solidFill>
                  <a:latin typeface="Calibri" pitchFamily="34" charset="0"/>
                </a:defRPr>
              </a:lvl3pPr>
              <a:lvl4pPr marL="1600200" indent="-228600" eaLnBrk="0" hangingPunct="0">
                <a:spcBef>
                  <a:spcPct val="20000"/>
                </a:spcBef>
                <a:buFont typeface="Arial" pitchFamily="34" charset="0"/>
                <a:buChar char="–"/>
                <a:defRPr sz="2000">
                  <a:solidFill>
                    <a:srgbClr val="07061C"/>
                  </a:solidFill>
                  <a:latin typeface="Calibri" pitchFamily="34" charset="0"/>
                </a:defRPr>
              </a:lvl4pPr>
              <a:lvl5pPr marL="2057400" indent="-228600" eaLnBrk="0" hangingPunct="0">
                <a:spcBef>
                  <a:spcPct val="20000"/>
                </a:spcBef>
                <a:buFont typeface="Arial" pitchFamily="34" charset="0"/>
                <a:buChar char="»"/>
                <a:defRPr sz="2000">
                  <a:solidFill>
                    <a:srgbClr val="07061C"/>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9pPr>
            </a:lstStyle>
            <a:p>
              <a:pPr algn="ctr" eaLnBrk="1" hangingPunct="1">
                <a:spcBef>
                  <a:spcPct val="0"/>
                </a:spcBef>
                <a:buFontTx/>
                <a:buNone/>
                <a:defRPr/>
              </a:pPr>
              <a:r>
                <a:rPr lang="de-DE" altLang="en-US" sz="1300" kern="0" dirty="0" smtClean="0">
                  <a:solidFill>
                    <a:srgbClr val="00498B"/>
                  </a:solidFill>
                  <a:latin typeface="Arial" panose="020B0604020202020204" pitchFamily="34" charset="0"/>
                  <a:ea typeface="ＭＳ Ｐゴシック" pitchFamily="4" charset="-128"/>
                  <a:cs typeface="+mn-cs"/>
                </a:rPr>
                <a:t>dTT (s)</a:t>
              </a:r>
            </a:p>
          </p:txBody>
        </p:sp>
        <p:sp>
          <p:nvSpPr>
            <p:cNvPr id="43" name="Textfeld 16"/>
            <p:cNvSpPr txBox="1">
              <a:spLocks noChangeArrowheads="1"/>
            </p:cNvSpPr>
            <p:nvPr/>
          </p:nvSpPr>
          <p:spPr bwMode="auto">
            <a:xfrm>
              <a:off x="639667" y="1593532"/>
              <a:ext cx="288960" cy="169851"/>
            </a:xfrm>
            <a:prstGeom prst="rect">
              <a:avLst/>
            </a:prstGeom>
            <a:noFill/>
            <a:ln>
              <a:noFill/>
            </a:ln>
            <a:extLst/>
          </p:spPr>
          <p:txBody>
            <a:bodyPr lIns="0" tIns="0" rIns="0" bIns="0">
              <a:spAutoFit/>
            </a:bodyPr>
            <a:lstStyle>
              <a:lvl1pPr eaLnBrk="0" hangingPunct="0">
                <a:spcBef>
                  <a:spcPct val="20000"/>
                </a:spcBef>
                <a:buFont typeface="Arial" pitchFamily="34" charset="0"/>
                <a:defRPr sz="3200">
                  <a:solidFill>
                    <a:srgbClr val="07061C"/>
                  </a:solidFill>
                  <a:latin typeface="Calibri" pitchFamily="34" charset="0"/>
                </a:defRPr>
              </a:lvl1pPr>
              <a:lvl2pPr marL="742950" indent="-285750" eaLnBrk="0" hangingPunct="0">
                <a:spcBef>
                  <a:spcPct val="20000"/>
                </a:spcBef>
                <a:buFont typeface="Arial" pitchFamily="34" charset="0"/>
                <a:buChar char="–"/>
                <a:defRPr sz="2800">
                  <a:solidFill>
                    <a:srgbClr val="07061C"/>
                  </a:solidFill>
                  <a:latin typeface="Calibri" pitchFamily="34" charset="0"/>
                </a:defRPr>
              </a:lvl2pPr>
              <a:lvl3pPr marL="1143000" indent="-228600" eaLnBrk="0" hangingPunct="0">
                <a:spcBef>
                  <a:spcPct val="20000"/>
                </a:spcBef>
                <a:buFont typeface="Arial" pitchFamily="34" charset="0"/>
                <a:buChar char="•"/>
                <a:defRPr sz="2400">
                  <a:solidFill>
                    <a:srgbClr val="07061C"/>
                  </a:solidFill>
                  <a:latin typeface="Calibri" pitchFamily="34" charset="0"/>
                </a:defRPr>
              </a:lvl3pPr>
              <a:lvl4pPr marL="1600200" indent="-228600" eaLnBrk="0" hangingPunct="0">
                <a:spcBef>
                  <a:spcPct val="20000"/>
                </a:spcBef>
                <a:buFont typeface="Arial" pitchFamily="34" charset="0"/>
                <a:buChar char="–"/>
                <a:defRPr sz="2000">
                  <a:solidFill>
                    <a:srgbClr val="07061C"/>
                  </a:solidFill>
                  <a:latin typeface="Calibri" pitchFamily="34" charset="0"/>
                </a:defRPr>
              </a:lvl4pPr>
              <a:lvl5pPr marL="2057400" indent="-228600" eaLnBrk="0" hangingPunct="0">
                <a:spcBef>
                  <a:spcPct val="20000"/>
                </a:spcBef>
                <a:buFont typeface="Arial" pitchFamily="34" charset="0"/>
                <a:buChar char="»"/>
                <a:defRPr sz="2000">
                  <a:solidFill>
                    <a:srgbClr val="07061C"/>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9pPr>
            </a:lstStyle>
            <a:p>
              <a:pPr algn="r" eaLnBrk="1" hangingPunct="1">
                <a:spcBef>
                  <a:spcPct val="0"/>
                </a:spcBef>
                <a:buFontTx/>
                <a:buNone/>
                <a:defRPr/>
              </a:pPr>
              <a:r>
                <a:rPr lang="de-DE" altLang="en-US" sz="1100" kern="0" dirty="0" smtClean="0">
                  <a:solidFill>
                    <a:srgbClr val="00498B"/>
                  </a:solidFill>
                  <a:latin typeface="Arial" panose="020B0604020202020204" pitchFamily="34" charset="0"/>
                  <a:ea typeface="ＭＳ Ｐゴシック" pitchFamily="4" charset="-128"/>
                  <a:cs typeface="+mn-cs"/>
                </a:rPr>
                <a:t>130</a:t>
              </a:r>
            </a:p>
          </p:txBody>
        </p:sp>
        <p:sp>
          <p:nvSpPr>
            <p:cNvPr id="44" name="Textfeld 16"/>
            <p:cNvSpPr txBox="1">
              <a:spLocks noChangeArrowheads="1"/>
            </p:cNvSpPr>
            <p:nvPr/>
          </p:nvSpPr>
          <p:spPr bwMode="auto">
            <a:xfrm>
              <a:off x="639667" y="2225317"/>
              <a:ext cx="288960" cy="169851"/>
            </a:xfrm>
            <a:prstGeom prst="rect">
              <a:avLst/>
            </a:prstGeom>
            <a:noFill/>
            <a:ln>
              <a:noFill/>
            </a:ln>
            <a:extLst/>
          </p:spPr>
          <p:txBody>
            <a:bodyPr lIns="0" tIns="0" rIns="0" bIns="0">
              <a:spAutoFit/>
            </a:bodyPr>
            <a:lstStyle>
              <a:lvl1pPr eaLnBrk="0" hangingPunct="0">
                <a:spcBef>
                  <a:spcPct val="20000"/>
                </a:spcBef>
                <a:buFont typeface="Arial" pitchFamily="34" charset="0"/>
                <a:defRPr sz="3200">
                  <a:solidFill>
                    <a:srgbClr val="07061C"/>
                  </a:solidFill>
                  <a:latin typeface="Calibri" pitchFamily="34" charset="0"/>
                </a:defRPr>
              </a:lvl1pPr>
              <a:lvl2pPr marL="742950" indent="-285750" eaLnBrk="0" hangingPunct="0">
                <a:spcBef>
                  <a:spcPct val="20000"/>
                </a:spcBef>
                <a:buFont typeface="Arial" pitchFamily="34" charset="0"/>
                <a:buChar char="–"/>
                <a:defRPr sz="2800">
                  <a:solidFill>
                    <a:srgbClr val="07061C"/>
                  </a:solidFill>
                  <a:latin typeface="Calibri" pitchFamily="34" charset="0"/>
                </a:defRPr>
              </a:lvl2pPr>
              <a:lvl3pPr marL="1143000" indent="-228600" eaLnBrk="0" hangingPunct="0">
                <a:spcBef>
                  <a:spcPct val="20000"/>
                </a:spcBef>
                <a:buFont typeface="Arial" pitchFamily="34" charset="0"/>
                <a:buChar char="•"/>
                <a:defRPr sz="2400">
                  <a:solidFill>
                    <a:srgbClr val="07061C"/>
                  </a:solidFill>
                  <a:latin typeface="Calibri" pitchFamily="34" charset="0"/>
                </a:defRPr>
              </a:lvl3pPr>
              <a:lvl4pPr marL="1600200" indent="-228600" eaLnBrk="0" hangingPunct="0">
                <a:spcBef>
                  <a:spcPct val="20000"/>
                </a:spcBef>
                <a:buFont typeface="Arial" pitchFamily="34" charset="0"/>
                <a:buChar char="–"/>
                <a:defRPr sz="2000">
                  <a:solidFill>
                    <a:srgbClr val="07061C"/>
                  </a:solidFill>
                  <a:latin typeface="Calibri" pitchFamily="34" charset="0"/>
                </a:defRPr>
              </a:lvl4pPr>
              <a:lvl5pPr marL="2057400" indent="-228600" eaLnBrk="0" hangingPunct="0">
                <a:spcBef>
                  <a:spcPct val="20000"/>
                </a:spcBef>
                <a:buFont typeface="Arial" pitchFamily="34" charset="0"/>
                <a:buChar char="»"/>
                <a:defRPr sz="2000">
                  <a:solidFill>
                    <a:srgbClr val="07061C"/>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9pPr>
            </a:lstStyle>
            <a:p>
              <a:pPr algn="r" eaLnBrk="1" hangingPunct="1">
                <a:spcBef>
                  <a:spcPct val="0"/>
                </a:spcBef>
                <a:buFontTx/>
                <a:buNone/>
                <a:defRPr/>
              </a:pPr>
              <a:r>
                <a:rPr lang="de-DE" altLang="en-US" sz="1100" kern="0" dirty="0" smtClean="0">
                  <a:solidFill>
                    <a:srgbClr val="00498B"/>
                  </a:solidFill>
                  <a:latin typeface="Arial" panose="020B0604020202020204" pitchFamily="34" charset="0"/>
                  <a:ea typeface="ＭＳ Ｐゴシック" pitchFamily="4" charset="-128"/>
                  <a:cs typeface="+mn-cs"/>
                </a:rPr>
                <a:t>110</a:t>
              </a:r>
            </a:p>
          </p:txBody>
        </p:sp>
        <p:sp>
          <p:nvSpPr>
            <p:cNvPr id="45" name="Textfeld 16"/>
            <p:cNvSpPr txBox="1">
              <a:spLocks noChangeArrowheads="1"/>
            </p:cNvSpPr>
            <p:nvPr/>
          </p:nvSpPr>
          <p:spPr bwMode="auto">
            <a:xfrm>
              <a:off x="639667" y="3536509"/>
              <a:ext cx="288960" cy="169851"/>
            </a:xfrm>
            <a:prstGeom prst="rect">
              <a:avLst/>
            </a:prstGeom>
            <a:noFill/>
            <a:ln>
              <a:noFill/>
            </a:ln>
            <a:extLst/>
          </p:spPr>
          <p:txBody>
            <a:bodyPr lIns="0" tIns="0" rIns="0" bIns="0">
              <a:spAutoFit/>
            </a:bodyPr>
            <a:lstStyle>
              <a:lvl1pPr eaLnBrk="0" hangingPunct="0">
                <a:spcBef>
                  <a:spcPct val="20000"/>
                </a:spcBef>
                <a:buFont typeface="Arial" pitchFamily="34" charset="0"/>
                <a:defRPr sz="3200">
                  <a:solidFill>
                    <a:srgbClr val="07061C"/>
                  </a:solidFill>
                  <a:latin typeface="Calibri" pitchFamily="34" charset="0"/>
                </a:defRPr>
              </a:lvl1pPr>
              <a:lvl2pPr marL="742950" indent="-285750" eaLnBrk="0" hangingPunct="0">
                <a:spcBef>
                  <a:spcPct val="20000"/>
                </a:spcBef>
                <a:buFont typeface="Arial" pitchFamily="34" charset="0"/>
                <a:buChar char="–"/>
                <a:defRPr sz="2800">
                  <a:solidFill>
                    <a:srgbClr val="07061C"/>
                  </a:solidFill>
                  <a:latin typeface="Calibri" pitchFamily="34" charset="0"/>
                </a:defRPr>
              </a:lvl2pPr>
              <a:lvl3pPr marL="1143000" indent="-228600" eaLnBrk="0" hangingPunct="0">
                <a:spcBef>
                  <a:spcPct val="20000"/>
                </a:spcBef>
                <a:buFont typeface="Arial" pitchFamily="34" charset="0"/>
                <a:buChar char="•"/>
                <a:defRPr sz="2400">
                  <a:solidFill>
                    <a:srgbClr val="07061C"/>
                  </a:solidFill>
                  <a:latin typeface="Calibri" pitchFamily="34" charset="0"/>
                </a:defRPr>
              </a:lvl3pPr>
              <a:lvl4pPr marL="1600200" indent="-228600" eaLnBrk="0" hangingPunct="0">
                <a:spcBef>
                  <a:spcPct val="20000"/>
                </a:spcBef>
                <a:buFont typeface="Arial" pitchFamily="34" charset="0"/>
                <a:buChar char="–"/>
                <a:defRPr sz="2000">
                  <a:solidFill>
                    <a:srgbClr val="07061C"/>
                  </a:solidFill>
                  <a:latin typeface="Calibri" pitchFamily="34" charset="0"/>
                </a:defRPr>
              </a:lvl4pPr>
              <a:lvl5pPr marL="2057400" indent="-228600" eaLnBrk="0" hangingPunct="0">
                <a:spcBef>
                  <a:spcPct val="20000"/>
                </a:spcBef>
                <a:buFont typeface="Arial" pitchFamily="34" charset="0"/>
                <a:buChar char="»"/>
                <a:defRPr sz="2000">
                  <a:solidFill>
                    <a:srgbClr val="07061C"/>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9pPr>
            </a:lstStyle>
            <a:p>
              <a:pPr algn="r" eaLnBrk="1" hangingPunct="1">
                <a:spcBef>
                  <a:spcPct val="0"/>
                </a:spcBef>
                <a:buFontTx/>
                <a:buNone/>
                <a:defRPr/>
              </a:pPr>
              <a:r>
                <a:rPr lang="de-DE" altLang="en-US" sz="1100" kern="0" dirty="0" smtClean="0">
                  <a:solidFill>
                    <a:srgbClr val="00498B"/>
                  </a:solidFill>
                  <a:latin typeface="Arial" panose="020B0604020202020204" pitchFamily="34" charset="0"/>
                  <a:ea typeface="ＭＳ Ｐゴシック" pitchFamily="4" charset="-128"/>
                  <a:cs typeface="+mn-cs"/>
                </a:rPr>
                <a:t>70</a:t>
              </a:r>
            </a:p>
          </p:txBody>
        </p:sp>
        <p:sp>
          <p:nvSpPr>
            <p:cNvPr id="46" name="Textfeld 16"/>
            <p:cNvSpPr txBox="1">
              <a:spLocks noChangeArrowheads="1"/>
            </p:cNvSpPr>
            <p:nvPr/>
          </p:nvSpPr>
          <p:spPr bwMode="auto">
            <a:xfrm>
              <a:off x="639667" y="3850814"/>
              <a:ext cx="288960" cy="169851"/>
            </a:xfrm>
            <a:prstGeom prst="rect">
              <a:avLst/>
            </a:prstGeom>
            <a:noFill/>
            <a:ln>
              <a:noFill/>
            </a:ln>
            <a:extLst/>
          </p:spPr>
          <p:txBody>
            <a:bodyPr lIns="0" tIns="0" rIns="0" bIns="0">
              <a:spAutoFit/>
            </a:bodyPr>
            <a:lstStyle>
              <a:lvl1pPr eaLnBrk="0" hangingPunct="0">
                <a:spcBef>
                  <a:spcPct val="20000"/>
                </a:spcBef>
                <a:buFont typeface="Arial" pitchFamily="34" charset="0"/>
                <a:defRPr sz="3200">
                  <a:solidFill>
                    <a:srgbClr val="07061C"/>
                  </a:solidFill>
                  <a:latin typeface="Calibri" pitchFamily="34" charset="0"/>
                </a:defRPr>
              </a:lvl1pPr>
              <a:lvl2pPr marL="742950" indent="-285750" eaLnBrk="0" hangingPunct="0">
                <a:spcBef>
                  <a:spcPct val="20000"/>
                </a:spcBef>
                <a:buFont typeface="Arial" pitchFamily="34" charset="0"/>
                <a:buChar char="–"/>
                <a:defRPr sz="2800">
                  <a:solidFill>
                    <a:srgbClr val="07061C"/>
                  </a:solidFill>
                  <a:latin typeface="Calibri" pitchFamily="34" charset="0"/>
                </a:defRPr>
              </a:lvl2pPr>
              <a:lvl3pPr marL="1143000" indent="-228600" eaLnBrk="0" hangingPunct="0">
                <a:spcBef>
                  <a:spcPct val="20000"/>
                </a:spcBef>
                <a:buFont typeface="Arial" pitchFamily="34" charset="0"/>
                <a:buChar char="•"/>
                <a:defRPr sz="2400">
                  <a:solidFill>
                    <a:srgbClr val="07061C"/>
                  </a:solidFill>
                  <a:latin typeface="Calibri" pitchFamily="34" charset="0"/>
                </a:defRPr>
              </a:lvl3pPr>
              <a:lvl4pPr marL="1600200" indent="-228600" eaLnBrk="0" hangingPunct="0">
                <a:spcBef>
                  <a:spcPct val="20000"/>
                </a:spcBef>
                <a:buFont typeface="Arial" pitchFamily="34" charset="0"/>
                <a:buChar char="–"/>
                <a:defRPr sz="2000">
                  <a:solidFill>
                    <a:srgbClr val="07061C"/>
                  </a:solidFill>
                  <a:latin typeface="Calibri" pitchFamily="34" charset="0"/>
                </a:defRPr>
              </a:lvl4pPr>
              <a:lvl5pPr marL="2057400" indent="-228600" eaLnBrk="0" hangingPunct="0">
                <a:spcBef>
                  <a:spcPct val="20000"/>
                </a:spcBef>
                <a:buFont typeface="Arial" pitchFamily="34" charset="0"/>
                <a:buChar char="»"/>
                <a:defRPr sz="2000">
                  <a:solidFill>
                    <a:srgbClr val="07061C"/>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9pPr>
            </a:lstStyle>
            <a:p>
              <a:pPr algn="r" eaLnBrk="1" hangingPunct="1">
                <a:spcBef>
                  <a:spcPct val="0"/>
                </a:spcBef>
                <a:buFontTx/>
                <a:buNone/>
                <a:defRPr/>
              </a:pPr>
              <a:r>
                <a:rPr lang="de-DE" altLang="en-US" sz="1100" kern="0" dirty="0" smtClean="0">
                  <a:solidFill>
                    <a:srgbClr val="00498B"/>
                  </a:solidFill>
                  <a:latin typeface="Arial" panose="020B0604020202020204" pitchFamily="34" charset="0"/>
                  <a:ea typeface="ＭＳ Ｐゴシック" pitchFamily="4" charset="-128"/>
                  <a:cs typeface="+mn-cs"/>
                </a:rPr>
                <a:t>60</a:t>
              </a:r>
            </a:p>
          </p:txBody>
        </p:sp>
        <p:sp>
          <p:nvSpPr>
            <p:cNvPr id="47" name="Textfeld 16"/>
            <p:cNvSpPr txBox="1">
              <a:spLocks noChangeArrowheads="1"/>
            </p:cNvSpPr>
            <p:nvPr/>
          </p:nvSpPr>
          <p:spPr bwMode="auto">
            <a:xfrm>
              <a:off x="639667" y="4168294"/>
              <a:ext cx="288960" cy="169851"/>
            </a:xfrm>
            <a:prstGeom prst="rect">
              <a:avLst/>
            </a:prstGeom>
            <a:noFill/>
            <a:ln>
              <a:noFill/>
            </a:ln>
            <a:extLst/>
          </p:spPr>
          <p:txBody>
            <a:bodyPr lIns="0" tIns="0" rIns="0" bIns="0">
              <a:spAutoFit/>
            </a:bodyPr>
            <a:lstStyle>
              <a:lvl1pPr eaLnBrk="0" hangingPunct="0">
                <a:spcBef>
                  <a:spcPct val="20000"/>
                </a:spcBef>
                <a:buFont typeface="Arial" pitchFamily="34" charset="0"/>
                <a:defRPr sz="3200">
                  <a:solidFill>
                    <a:srgbClr val="07061C"/>
                  </a:solidFill>
                  <a:latin typeface="Calibri" pitchFamily="34" charset="0"/>
                </a:defRPr>
              </a:lvl1pPr>
              <a:lvl2pPr marL="742950" indent="-285750" eaLnBrk="0" hangingPunct="0">
                <a:spcBef>
                  <a:spcPct val="20000"/>
                </a:spcBef>
                <a:buFont typeface="Arial" pitchFamily="34" charset="0"/>
                <a:buChar char="–"/>
                <a:defRPr sz="2800">
                  <a:solidFill>
                    <a:srgbClr val="07061C"/>
                  </a:solidFill>
                  <a:latin typeface="Calibri" pitchFamily="34" charset="0"/>
                </a:defRPr>
              </a:lvl2pPr>
              <a:lvl3pPr marL="1143000" indent="-228600" eaLnBrk="0" hangingPunct="0">
                <a:spcBef>
                  <a:spcPct val="20000"/>
                </a:spcBef>
                <a:buFont typeface="Arial" pitchFamily="34" charset="0"/>
                <a:buChar char="•"/>
                <a:defRPr sz="2400">
                  <a:solidFill>
                    <a:srgbClr val="07061C"/>
                  </a:solidFill>
                  <a:latin typeface="Calibri" pitchFamily="34" charset="0"/>
                </a:defRPr>
              </a:lvl3pPr>
              <a:lvl4pPr marL="1600200" indent="-228600" eaLnBrk="0" hangingPunct="0">
                <a:spcBef>
                  <a:spcPct val="20000"/>
                </a:spcBef>
                <a:buFont typeface="Arial" pitchFamily="34" charset="0"/>
                <a:buChar char="–"/>
                <a:defRPr sz="2000">
                  <a:solidFill>
                    <a:srgbClr val="07061C"/>
                  </a:solidFill>
                  <a:latin typeface="Calibri" pitchFamily="34" charset="0"/>
                </a:defRPr>
              </a:lvl4pPr>
              <a:lvl5pPr marL="2057400" indent="-228600" eaLnBrk="0" hangingPunct="0">
                <a:spcBef>
                  <a:spcPct val="20000"/>
                </a:spcBef>
                <a:buFont typeface="Arial" pitchFamily="34" charset="0"/>
                <a:buChar char="»"/>
                <a:defRPr sz="2000">
                  <a:solidFill>
                    <a:srgbClr val="07061C"/>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9pPr>
            </a:lstStyle>
            <a:p>
              <a:pPr algn="r" eaLnBrk="1" hangingPunct="1">
                <a:spcBef>
                  <a:spcPct val="0"/>
                </a:spcBef>
                <a:buFontTx/>
                <a:buNone/>
                <a:defRPr/>
              </a:pPr>
              <a:r>
                <a:rPr lang="de-DE" altLang="en-US" sz="1100" kern="0" dirty="0" smtClean="0">
                  <a:solidFill>
                    <a:srgbClr val="00498B"/>
                  </a:solidFill>
                  <a:latin typeface="Arial" panose="020B0604020202020204" pitchFamily="34" charset="0"/>
                  <a:ea typeface="ＭＳ Ｐゴシック" pitchFamily="4" charset="-128"/>
                  <a:cs typeface="+mn-cs"/>
                </a:rPr>
                <a:t>50</a:t>
              </a:r>
            </a:p>
          </p:txBody>
        </p:sp>
        <p:sp>
          <p:nvSpPr>
            <p:cNvPr id="48" name="Textfeld 16"/>
            <p:cNvSpPr txBox="1">
              <a:spLocks noChangeArrowheads="1"/>
            </p:cNvSpPr>
            <p:nvPr/>
          </p:nvSpPr>
          <p:spPr bwMode="auto">
            <a:xfrm>
              <a:off x="639667" y="4493710"/>
              <a:ext cx="288960" cy="169852"/>
            </a:xfrm>
            <a:prstGeom prst="rect">
              <a:avLst/>
            </a:prstGeom>
            <a:noFill/>
            <a:ln>
              <a:noFill/>
            </a:ln>
            <a:extLst/>
          </p:spPr>
          <p:txBody>
            <a:bodyPr lIns="0" tIns="0" rIns="0" bIns="0">
              <a:spAutoFit/>
            </a:bodyPr>
            <a:lstStyle>
              <a:lvl1pPr eaLnBrk="0" hangingPunct="0">
                <a:spcBef>
                  <a:spcPct val="20000"/>
                </a:spcBef>
                <a:buFont typeface="Arial" pitchFamily="34" charset="0"/>
                <a:defRPr sz="3200">
                  <a:solidFill>
                    <a:srgbClr val="07061C"/>
                  </a:solidFill>
                  <a:latin typeface="Calibri" pitchFamily="34" charset="0"/>
                </a:defRPr>
              </a:lvl1pPr>
              <a:lvl2pPr marL="742950" indent="-285750" eaLnBrk="0" hangingPunct="0">
                <a:spcBef>
                  <a:spcPct val="20000"/>
                </a:spcBef>
                <a:buFont typeface="Arial" pitchFamily="34" charset="0"/>
                <a:buChar char="–"/>
                <a:defRPr sz="2800">
                  <a:solidFill>
                    <a:srgbClr val="07061C"/>
                  </a:solidFill>
                  <a:latin typeface="Calibri" pitchFamily="34" charset="0"/>
                </a:defRPr>
              </a:lvl2pPr>
              <a:lvl3pPr marL="1143000" indent="-228600" eaLnBrk="0" hangingPunct="0">
                <a:spcBef>
                  <a:spcPct val="20000"/>
                </a:spcBef>
                <a:buFont typeface="Arial" pitchFamily="34" charset="0"/>
                <a:buChar char="•"/>
                <a:defRPr sz="2400">
                  <a:solidFill>
                    <a:srgbClr val="07061C"/>
                  </a:solidFill>
                  <a:latin typeface="Calibri" pitchFamily="34" charset="0"/>
                </a:defRPr>
              </a:lvl3pPr>
              <a:lvl4pPr marL="1600200" indent="-228600" eaLnBrk="0" hangingPunct="0">
                <a:spcBef>
                  <a:spcPct val="20000"/>
                </a:spcBef>
                <a:buFont typeface="Arial" pitchFamily="34" charset="0"/>
                <a:buChar char="–"/>
                <a:defRPr sz="2000">
                  <a:solidFill>
                    <a:srgbClr val="07061C"/>
                  </a:solidFill>
                  <a:latin typeface="Calibri" pitchFamily="34" charset="0"/>
                </a:defRPr>
              </a:lvl4pPr>
              <a:lvl5pPr marL="2057400" indent="-228600" eaLnBrk="0" hangingPunct="0">
                <a:spcBef>
                  <a:spcPct val="20000"/>
                </a:spcBef>
                <a:buFont typeface="Arial" pitchFamily="34" charset="0"/>
                <a:buChar char="»"/>
                <a:defRPr sz="2000">
                  <a:solidFill>
                    <a:srgbClr val="07061C"/>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9pPr>
            </a:lstStyle>
            <a:p>
              <a:pPr algn="r" eaLnBrk="1" hangingPunct="1">
                <a:spcBef>
                  <a:spcPct val="0"/>
                </a:spcBef>
                <a:buFontTx/>
                <a:buNone/>
                <a:defRPr/>
              </a:pPr>
              <a:r>
                <a:rPr lang="de-DE" altLang="en-US" sz="1100" kern="0" dirty="0" smtClean="0">
                  <a:solidFill>
                    <a:srgbClr val="00498B"/>
                  </a:solidFill>
                  <a:latin typeface="Arial" panose="020B0604020202020204" pitchFamily="34" charset="0"/>
                  <a:ea typeface="ＭＳ Ｐゴシック" pitchFamily="4" charset="-128"/>
                  <a:cs typeface="+mn-cs"/>
                </a:rPr>
                <a:t>40</a:t>
              </a:r>
            </a:p>
          </p:txBody>
        </p:sp>
        <p:sp>
          <p:nvSpPr>
            <p:cNvPr id="49" name="Textfeld 16"/>
            <p:cNvSpPr txBox="1">
              <a:spLocks noChangeArrowheads="1"/>
            </p:cNvSpPr>
            <p:nvPr/>
          </p:nvSpPr>
          <p:spPr bwMode="auto">
            <a:xfrm>
              <a:off x="639667" y="4814365"/>
              <a:ext cx="288960" cy="169852"/>
            </a:xfrm>
            <a:prstGeom prst="rect">
              <a:avLst/>
            </a:prstGeom>
            <a:noFill/>
            <a:ln>
              <a:noFill/>
            </a:ln>
            <a:extLst/>
          </p:spPr>
          <p:txBody>
            <a:bodyPr lIns="0" tIns="0" rIns="0" bIns="0">
              <a:spAutoFit/>
            </a:bodyPr>
            <a:lstStyle>
              <a:lvl1pPr eaLnBrk="0" hangingPunct="0">
                <a:spcBef>
                  <a:spcPct val="20000"/>
                </a:spcBef>
                <a:buFont typeface="Arial" pitchFamily="34" charset="0"/>
                <a:defRPr sz="3200">
                  <a:solidFill>
                    <a:srgbClr val="07061C"/>
                  </a:solidFill>
                  <a:latin typeface="Calibri" pitchFamily="34" charset="0"/>
                </a:defRPr>
              </a:lvl1pPr>
              <a:lvl2pPr marL="742950" indent="-285750" eaLnBrk="0" hangingPunct="0">
                <a:spcBef>
                  <a:spcPct val="20000"/>
                </a:spcBef>
                <a:buFont typeface="Arial" pitchFamily="34" charset="0"/>
                <a:buChar char="–"/>
                <a:defRPr sz="2800">
                  <a:solidFill>
                    <a:srgbClr val="07061C"/>
                  </a:solidFill>
                  <a:latin typeface="Calibri" pitchFamily="34" charset="0"/>
                </a:defRPr>
              </a:lvl2pPr>
              <a:lvl3pPr marL="1143000" indent="-228600" eaLnBrk="0" hangingPunct="0">
                <a:spcBef>
                  <a:spcPct val="20000"/>
                </a:spcBef>
                <a:buFont typeface="Arial" pitchFamily="34" charset="0"/>
                <a:buChar char="•"/>
                <a:defRPr sz="2400">
                  <a:solidFill>
                    <a:srgbClr val="07061C"/>
                  </a:solidFill>
                  <a:latin typeface="Calibri" pitchFamily="34" charset="0"/>
                </a:defRPr>
              </a:lvl3pPr>
              <a:lvl4pPr marL="1600200" indent="-228600" eaLnBrk="0" hangingPunct="0">
                <a:spcBef>
                  <a:spcPct val="20000"/>
                </a:spcBef>
                <a:buFont typeface="Arial" pitchFamily="34" charset="0"/>
                <a:buChar char="–"/>
                <a:defRPr sz="2000">
                  <a:solidFill>
                    <a:srgbClr val="07061C"/>
                  </a:solidFill>
                  <a:latin typeface="Calibri" pitchFamily="34" charset="0"/>
                </a:defRPr>
              </a:lvl4pPr>
              <a:lvl5pPr marL="2057400" indent="-228600" eaLnBrk="0" hangingPunct="0">
                <a:spcBef>
                  <a:spcPct val="20000"/>
                </a:spcBef>
                <a:buFont typeface="Arial" pitchFamily="34" charset="0"/>
                <a:buChar char="»"/>
                <a:defRPr sz="2000">
                  <a:solidFill>
                    <a:srgbClr val="07061C"/>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9pPr>
            </a:lstStyle>
            <a:p>
              <a:pPr algn="r" eaLnBrk="1" hangingPunct="1">
                <a:spcBef>
                  <a:spcPct val="0"/>
                </a:spcBef>
                <a:buFontTx/>
                <a:buNone/>
                <a:defRPr/>
              </a:pPr>
              <a:r>
                <a:rPr lang="de-DE" altLang="en-US" sz="1100" kern="0" dirty="0" smtClean="0">
                  <a:solidFill>
                    <a:srgbClr val="00498B"/>
                  </a:solidFill>
                  <a:latin typeface="Arial" panose="020B0604020202020204" pitchFamily="34" charset="0"/>
                  <a:ea typeface="ＭＳ Ｐゴシック" pitchFamily="4" charset="-128"/>
                  <a:cs typeface="+mn-cs"/>
                </a:rPr>
                <a:t>30</a:t>
              </a:r>
            </a:p>
          </p:txBody>
        </p:sp>
        <p:sp>
          <p:nvSpPr>
            <p:cNvPr id="50" name="Textfeld 16"/>
            <p:cNvSpPr txBox="1">
              <a:spLocks noChangeArrowheads="1"/>
            </p:cNvSpPr>
            <p:nvPr/>
          </p:nvSpPr>
          <p:spPr bwMode="auto">
            <a:xfrm>
              <a:off x="639667" y="5136607"/>
              <a:ext cx="288960" cy="169851"/>
            </a:xfrm>
            <a:prstGeom prst="rect">
              <a:avLst/>
            </a:prstGeom>
            <a:noFill/>
            <a:ln>
              <a:noFill/>
            </a:ln>
            <a:extLst/>
          </p:spPr>
          <p:txBody>
            <a:bodyPr lIns="0" tIns="0" rIns="0" bIns="0">
              <a:spAutoFit/>
            </a:bodyPr>
            <a:lstStyle>
              <a:lvl1pPr eaLnBrk="0" hangingPunct="0">
                <a:spcBef>
                  <a:spcPct val="20000"/>
                </a:spcBef>
                <a:buFont typeface="Arial" pitchFamily="34" charset="0"/>
                <a:defRPr sz="3200">
                  <a:solidFill>
                    <a:srgbClr val="07061C"/>
                  </a:solidFill>
                  <a:latin typeface="Calibri" pitchFamily="34" charset="0"/>
                </a:defRPr>
              </a:lvl1pPr>
              <a:lvl2pPr marL="742950" indent="-285750" eaLnBrk="0" hangingPunct="0">
                <a:spcBef>
                  <a:spcPct val="20000"/>
                </a:spcBef>
                <a:buFont typeface="Arial" pitchFamily="34" charset="0"/>
                <a:buChar char="–"/>
                <a:defRPr sz="2800">
                  <a:solidFill>
                    <a:srgbClr val="07061C"/>
                  </a:solidFill>
                  <a:latin typeface="Calibri" pitchFamily="34" charset="0"/>
                </a:defRPr>
              </a:lvl2pPr>
              <a:lvl3pPr marL="1143000" indent="-228600" eaLnBrk="0" hangingPunct="0">
                <a:spcBef>
                  <a:spcPct val="20000"/>
                </a:spcBef>
                <a:buFont typeface="Arial" pitchFamily="34" charset="0"/>
                <a:buChar char="•"/>
                <a:defRPr sz="2400">
                  <a:solidFill>
                    <a:srgbClr val="07061C"/>
                  </a:solidFill>
                  <a:latin typeface="Calibri" pitchFamily="34" charset="0"/>
                </a:defRPr>
              </a:lvl3pPr>
              <a:lvl4pPr marL="1600200" indent="-228600" eaLnBrk="0" hangingPunct="0">
                <a:spcBef>
                  <a:spcPct val="20000"/>
                </a:spcBef>
                <a:buFont typeface="Arial" pitchFamily="34" charset="0"/>
                <a:buChar char="–"/>
                <a:defRPr sz="2000">
                  <a:solidFill>
                    <a:srgbClr val="07061C"/>
                  </a:solidFill>
                  <a:latin typeface="Calibri" pitchFamily="34" charset="0"/>
                </a:defRPr>
              </a:lvl4pPr>
              <a:lvl5pPr marL="2057400" indent="-228600" eaLnBrk="0" hangingPunct="0">
                <a:spcBef>
                  <a:spcPct val="20000"/>
                </a:spcBef>
                <a:buFont typeface="Arial" pitchFamily="34" charset="0"/>
                <a:buChar char="»"/>
                <a:defRPr sz="2000">
                  <a:solidFill>
                    <a:srgbClr val="07061C"/>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9pPr>
            </a:lstStyle>
            <a:p>
              <a:pPr algn="r" eaLnBrk="1" hangingPunct="1">
                <a:spcBef>
                  <a:spcPct val="0"/>
                </a:spcBef>
                <a:buFontTx/>
                <a:buNone/>
                <a:defRPr/>
              </a:pPr>
              <a:r>
                <a:rPr lang="de-DE" altLang="en-US" sz="1100" kern="0" dirty="0">
                  <a:solidFill>
                    <a:srgbClr val="00498B"/>
                  </a:solidFill>
                  <a:latin typeface="Arial" panose="020B0604020202020204" pitchFamily="34" charset="0"/>
                  <a:ea typeface="ＭＳ Ｐゴシック" pitchFamily="4" charset="-128"/>
                  <a:cs typeface="+mn-cs"/>
                </a:rPr>
                <a:t>2</a:t>
              </a:r>
              <a:r>
                <a:rPr lang="de-DE" altLang="en-US" sz="1100" kern="0" dirty="0" smtClean="0">
                  <a:solidFill>
                    <a:srgbClr val="00498B"/>
                  </a:solidFill>
                  <a:latin typeface="Arial" panose="020B0604020202020204" pitchFamily="34" charset="0"/>
                  <a:ea typeface="ＭＳ Ｐゴシック" pitchFamily="4" charset="-128"/>
                  <a:cs typeface="+mn-cs"/>
                </a:rPr>
                <a:t>0</a:t>
              </a:r>
            </a:p>
          </p:txBody>
        </p:sp>
        <p:sp>
          <p:nvSpPr>
            <p:cNvPr id="51" name="Textfeld 16"/>
            <p:cNvSpPr txBox="1">
              <a:spLocks noChangeArrowheads="1"/>
            </p:cNvSpPr>
            <p:nvPr/>
          </p:nvSpPr>
          <p:spPr bwMode="auto">
            <a:xfrm>
              <a:off x="639667" y="1901487"/>
              <a:ext cx="288960" cy="169851"/>
            </a:xfrm>
            <a:prstGeom prst="rect">
              <a:avLst/>
            </a:prstGeom>
            <a:noFill/>
            <a:ln>
              <a:noFill/>
            </a:ln>
            <a:extLst/>
          </p:spPr>
          <p:txBody>
            <a:bodyPr lIns="0" tIns="0" rIns="0" bIns="0">
              <a:spAutoFit/>
            </a:bodyPr>
            <a:lstStyle>
              <a:lvl1pPr eaLnBrk="0" hangingPunct="0">
                <a:spcBef>
                  <a:spcPct val="20000"/>
                </a:spcBef>
                <a:buFont typeface="Arial" pitchFamily="34" charset="0"/>
                <a:defRPr sz="3200">
                  <a:solidFill>
                    <a:srgbClr val="07061C"/>
                  </a:solidFill>
                  <a:latin typeface="Calibri" pitchFamily="34" charset="0"/>
                </a:defRPr>
              </a:lvl1pPr>
              <a:lvl2pPr marL="742950" indent="-285750" eaLnBrk="0" hangingPunct="0">
                <a:spcBef>
                  <a:spcPct val="20000"/>
                </a:spcBef>
                <a:buFont typeface="Arial" pitchFamily="34" charset="0"/>
                <a:buChar char="–"/>
                <a:defRPr sz="2800">
                  <a:solidFill>
                    <a:srgbClr val="07061C"/>
                  </a:solidFill>
                  <a:latin typeface="Calibri" pitchFamily="34" charset="0"/>
                </a:defRPr>
              </a:lvl2pPr>
              <a:lvl3pPr marL="1143000" indent="-228600" eaLnBrk="0" hangingPunct="0">
                <a:spcBef>
                  <a:spcPct val="20000"/>
                </a:spcBef>
                <a:buFont typeface="Arial" pitchFamily="34" charset="0"/>
                <a:buChar char="•"/>
                <a:defRPr sz="2400">
                  <a:solidFill>
                    <a:srgbClr val="07061C"/>
                  </a:solidFill>
                  <a:latin typeface="Calibri" pitchFamily="34" charset="0"/>
                </a:defRPr>
              </a:lvl3pPr>
              <a:lvl4pPr marL="1600200" indent="-228600" eaLnBrk="0" hangingPunct="0">
                <a:spcBef>
                  <a:spcPct val="20000"/>
                </a:spcBef>
                <a:buFont typeface="Arial" pitchFamily="34" charset="0"/>
                <a:buChar char="–"/>
                <a:defRPr sz="2000">
                  <a:solidFill>
                    <a:srgbClr val="07061C"/>
                  </a:solidFill>
                  <a:latin typeface="Calibri" pitchFamily="34" charset="0"/>
                </a:defRPr>
              </a:lvl4pPr>
              <a:lvl5pPr marL="2057400" indent="-228600" eaLnBrk="0" hangingPunct="0">
                <a:spcBef>
                  <a:spcPct val="20000"/>
                </a:spcBef>
                <a:buFont typeface="Arial" pitchFamily="34" charset="0"/>
                <a:buChar char="»"/>
                <a:defRPr sz="2000">
                  <a:solidFill>
                    <a:srgbClr val="07061C"/>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9pPr>
            </a:lstStyle>
            <a:p>
              <a:pPr algn="r" eaLnBrk="1" hangingPunct="1">
                <a:spcBef>
                  <a:spcPct val="0"/>
                </a:spcBef>
                <a:buFontTx/>
                <a:buNone/>
                <a:defRPr/>
              </a:pPr>
              <a:r>
                <a:rPr lang="de-DE" altLang="en-US" sz="1100" kern="0" dirty="0" smtClean="0">
                  <a:solidFill>
                    <a:srgbClr val="00498B"/>
                  </a:solidFill>
                  <a:latin typeface="Arial" panose="020B0604020202020204" pitchFamily="34" charset="0"/>
                  <a:ea typeface="ＭＳ Ｐゴシック" pitchFamily="4" charset="-128"/>
                  <a:cs typeface="+mn-cs"/>
                </a:rPr>
                <a:t>120</a:t>
              </a:r>
            </a:p>
          </p:txBody>
        </p:sp>
        <p:sp>
          <p:nvSpPr>
            <p:cNvPr id="52" name="Textfeld 16"/>
            <p:cNvSpPr txBox="1">
              <a:spLocks noChangeArrowheads="1"/>
            </p:cNvSpPr>
            <p:nvPr/>
          </p:nvSpPr>
          <p:spPr bwMode="auto">
            <a:xfrm>
              <a:off x="639667" y="2558671"/>
              <a:ext cx="288960" cy="169851"/>
            </a:xfrm>
            <a:prstGeom prst="rect">
              <a:avLst/>
            </a:prstGeom>
            <a:noFill/>
            <a:ln>
              <a:noFill/>
            </a:ln>
            <a:extLst/>
          </p:spPr>
          <p:txBody>
            <a:bodyPr lIns="0" tIns="0" rIns="0" bIns="0">
              <a:spAutoFit/>
            </a:bodyPr>
            <a:lstStyle>
              <a:lvl1pPr eaLnBrk="0" hangingPunct="0">
                <a:spcBef>
                  <a:spcPct val="20000"/>
                </a:spcBef>
                <a:buFont typeface="Arial" pitchFamily="34" charset="0"/>
                <a:defRPr sz="3200">
                  <a:solidFill>
                    <a:srgbClr val="07061C"/>
                  </a:solidFill>
                  <a:latin typeface="Calibri" pitchFamily="34" charset="0"/>
                </a:defRPr>
              </a:lvl1pPr>
              <a:lvl2pPr marL="742950" indent="-285750" eaLnBrk="0" hangingPunct="0">
                <a:spcBef>
                  <a:spcPct val="20000"/>
                </a:spcBef>
                <a:buFont typeface="Arial" pitchFamily="34" charset="0"/>
                <a:buChar char="–"/>
                <a:defRPr sz="2800">
                  <a:solidFill>
                    <a:srgbClr val="07061C"/>
                  </a:solidFill>
                  <a:latin typeface="Calibri" pitchFamily="34" charset="0"/>
                </a:defRPr>
              </a:lvl2pPr>
              <a:lvl3pPr marL="1143000" indent="-228600" eaLnBrk="0" hangingPunct="0">
                <a:spcBef>
                  <a:spcPct val="20000"/>
                </a:spcBef>
                <a:buFont typeface="Arial" pitchFamily="34" charset="0"/>
                <a:buChar char="•"/>
                <a:defRPr sz="2400">
                  <a:solidFill>
                    <a:srgbClr val="07061C"/>
                  </a:solidFill>
                  <a:latin typeface="Calibri" pitchFamily="34" charset="0"/>
                </a:defRPr>
              </a:lvl3pPr>
              <a:lvl4pPr marL="1600200" indent="-228600" eaLnBrk="0" hangingPunct="0">
                <a:spcBef>
                  <a:spcPct val="20000"/>
                </a:spcBef>
                <a:buFont typeface="Arial" pitchFamily="34" charset="0"/>
                <a:buChar char="–"/>
                <a:defRPr sz="2000">
                  <a:solidFill>
                    <a:srgbClr val="07061C"/>
                  </a:solidFill>
                  <a:latin typeface="Calibri" pitchFamily="34" charset="0"/>
                </a:defRPr>
              </a:lvl4pPr>
              <a:lvl5pPr marL="2057400" indent="-228600" eaLnBrk="0" hangingPunct="0">
                <a:spcBef>
                  <a:spcPct val="20000"/>
                </a:spcBef>
                <a:buFont typeface="Arial" pitchFamily="34" charset="0"/>
                <a:buChar char="»"/>
                <a:defRPr sz="2000">
                  <a:solidFill>
                    <a:srgbClr val="07061C"/>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9pPr>
            </a:lstStyle>
            <a:p>
              <a:pPr algn="r" eaLnBrk="1" hangingPunct="1">
                <a:spcBef>
                  <a:spcPct val="0"/>
                </a:spcBef>
                <a:buFontTx/>
                <a:buNone/>
                <a:defRPr/>
              </a:pPr>
              <a:r>
                <a:rPr lang="de-DE" altLang="en-US" sz="1100" kern="0" dirty="0" smtClean="0">
                  <a:solidFill>
                    <a:srgbClr val="00498B"/>
                  </a:solidFill>
                  <a:latin typeface="Arial" panose="020B0604020202020204" pitchFamily="34" charset="0"/>
                  <a:ea typeface="ＭＳ Ｐゴシック" pitchFamily="4" charset="-128"/>
                  <a:cs typeface="+mn-cs"/>
                </a:rPr>
                <a:t>100</a:t>
              </a:r>
            </a:p>
          </p:txBody>
        </p:sp>
        <p:sp>
          <p:nvSpPr>
            <p:cNvPr id="53" name="Textfeld 16"/>
            <p:cNvSpPr txBox="1">
              <a:spLocks noChangeArrowheads="1"/>
            </p:cNvSpPr>
            <p:nvPr/>
          </p:nvSpPr>
          <p:spPr bwMode="auto">
            <a:xfrm>
              <a:off x="639667" y="2884087"/>
              <a:ext cx="288960" cy="169852"/>
            </a:xfrm>
            <a:prstGeom prst="rect">
              <a:avLst/>
            </a:prstGeom>
            <a:noFill/>
            <a:ln>
              <a:noFill/>
            </a:ln>
            <a:extLst/>
          </p:spPr>
          <p:txBody>
            <a:bodyPr lIns="0" tIns="0" rIns="0" bIns="0">
              <a:spAutoFit/>
            </a:bodyPr>
            <a:lstStyle>
              <a:lvl1pPr eaLnBrk="0" hangingPunct="0">
                <a:spcBef>
                  <a:spcPct val="20000"/>
                </a:spcBef>
                <a:buFont typeface="Arial" pitchFamily="34" charset="0"/>
                <a:defRPr sz="3200">
                  <a:solidFill>
                    <a:srgbClr val="07061C"/>
                  </a:solidFill>
                  <a:latin typeface="Calibri" pitchFamily="34" charset="0"/>
                </a:defRPr>
              </a:lvl1pPr>
              <a:lvl2pPr marL="742950" indent="-285750" eaLnBrk="0" hangingPunct="0">
                <a:spcBef>
                  <a:spcPct val="20000"/>
                </a:spcBef>
                <a:buFont typeface="Arial" pitchFamily="34" charset="0"/>
                <a:buChar char="–"/>
                <a:defRPr sz="2800">
                  <a:solidFill>
                    <a:srgbClr val="07061C"/>
                  </a:solidFill>
                  <a:latin typeface="Calibri" pitchFamily="34" charset="0"/>
                </a:defRPr>
              </a:lvl2pPr>
              <a:lvl3pPr marL="1143000" indent="-228600" eaLnBrk="0" hangingPunct="0">
                <a:spcBef>
                  <a:spcPct val="20000"/>
                </a:spcBef>
                <a:buFont typeface="Arial" pitchFamily="34" charset="0"/>
                <a:buChar char="•"/>
                <a:defRPr sz="2400">
                  <a:solidFill>
                    <a:srgbClr val="07061C"/>
                  </a:solidFill>
                  <a:latin typeface="Calibri" pitchFamily="34" charset="0"/>
                </a:defRPr>
              </a:lvl3pPr>
              <a:lvl4pPr marL="1600200" indent="-228600" eaLnBrk="0" hangingPunct="0">
                <a:spcBef>
                  <a:spcPct val="20000"/>
                </a:spcBef>
                <a:buFont typeface="Arial" pitchFamily="34" charset="0"/>
                <a:buChar char="–"/>
                <a:defRPr sz="2000">
                  <a:solidFill>
                    <a:srgbClr val="07061C"/>
                  </a:solidFill>
                  <a:latin typeface="Calibri" pitchFamily="34" charset="0"/>
                </a:defRPr>
              </a:lvl4pPr>
              <a:lvl5pPr marL="2057400" indent="-228600" eaLnBrk="0" hangingPunct="0">
                <a:spcBef>
                  <a:spcPct val="20000"/>
                </a:spcBef>
                <a:buFont typeface="Arial" pitchFamily="34" charset="0"/>
                <a:buChar char="»"/>
                <a:defRPr sz="2000">
                  <a:solidFill>
                    <a:srgbClr val="07061C"/>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9pPr>
            </a:lstStyle>
            <a:p>
              <a:pPr algn="r" eaLnBrk="1" hangingPunct="1">
                <a:spcBef>
                  <a:spcPct val="0"/>
                </a:spcBef>
                <a:buFontTx/>
                <a:buNone/>
                <a:defRPr/>
              </a:pPr>
              <a:r>
                <a:rPr lang="de-DE" altLang="en-US" sz="1100" kern="0" dirty="0" smtClean="0">
                  <a:solidFill>
                    <a:srgbClr val="00498B"/>
                  </a:solidFill>
                  <a:latin typeface="Arial" panose="020B0604020202020204" pitchFamily="34" charset="0"/>
                  <a:ea typeface="ＭＳ Ｐゴシック" pitchFamily="4" charset="-128"/>
                  <a:cs typeface="+mn-cs"/>
                </a:rPr>
                <a:t>90</a:t>
              </a:r>
            </a:p>
          </p:txBody>
        </p:sp>
        <p:cxnSp>
          <p:nvCxnSpPr>
            <p:cNvPr id="70829" name="Straight Connector 773"/>
            <p:cNvCxnSpPr>
              <a:cxnSpLocks noChangeShapeType="1"/>
            </p:cNvCxnSpPr>
            <p:nvPr/>
          </p:nvCxnSpPr>
          <p:spPr bwMode="auto">
            <a:xfrm>
              <a:off x="1072837" y="1700278"/>
              <a:ext cx="0" cy="3534611"/>
            </a:xfrm>
            <a:prstGeom prst="line">
              <a:avLst/>
            </a:prstGeom>
            <a:noFill/>
            <a:ln w="19050" cap="sq">
              <a:solidFill>
                <a:srgbClr val="00498B"/>
              </a:solidFill>
              <a:miter lim="800000"/>
              <a:headEnd/>
              <a:tailEnd/>
            </a:ln>
          </p:spPr>
        </p:cxnSp>
        <p:cxnSp>
          <p:nvCxnSpPr>
            <p:cNvPr id="70830" name="Straight Connector 774"/>
            <p:cNvCxnSpPr>
              <a:cxnSpLocks noChangeShapeType="1"/>
            </p:cNvCxnSpPr>
            <p:nvPr/>
          </p:nvCxnSpPr>
          <p:spPr bwMode="auto">
            <a:xfrm flipH="1">
              <a:off x="972026" y="4596817"/>
              <a:ext cx="90997" cy="0"/>
            </a:xfrm>
            <a:prstGeom prst="line">
              <a:avLst/>
            </a:prstGeom>
            <a:noFill/>
            <a:ln w="19050" cap="sq">
              <a:solidFill>
                <a:srgbClr val="00498B"/>
              </a:solidFill>
              <a:miter lim="800000"/>
              <a:headEnd/>
              <a:tailEnd/>
            </a:ln>
          </p:spPr>
        </p:cxnSp>
        <p:cxnSp>
          <p:nvCxnSpPr>
            <p:cNvPr id="70831" name="Straight Connector 776"/>
            <p:cNvCxnSpPr>
              <a:cxnSpLocks noChangeShapeType="1"/>
            </p:cNvCxnSpPr>
            <p:nvPr/>
          </p:nvCxnSpPr>
          <p:spPr bwMode="auto">
            <a:xfrm flipH="1">
              <a:off x="972026" y="4922430"/>
              <a:ext cx="90997" cy="0"/>
            </a:xfrm>
            <a:prstGeom prst="line">
              <a:avLst/>
            </a:prstGeom>
            <a:noFill/>
            <a:ln w="19050" cap="sq">
              <a:solidFill>
                <a:srgbClr val="00498B"/>
              </a:solidFill>
              <a:miter lim="800000"/>
              <a:headEnd/>
              <a:tailEnd/>
            </a:ln>
          </p:spPr>
        </p:cxnSp>
        <p:cxnSp>
          <p:nvCxnSpPr>
            <p:cNvPr id="70832" name="Straight Connector 777"/>
            <p:cNvCxnSpPr>
              <a:cxnSpLocks noChangeShapeType="1"/>
            </p:cNvCxnSpPr>
            <p:nvPr/>
          </p:nvCxnSpPr>
          <p:spPr bwMode="auto">
            <a:xfrm flipH="1">
              <a:off x="972026" y="3627101"/>
              <a:ext cx="90997" cy="0"/>
            </a:xfrm>
            <a:prstGeom prst="line">
              <a:avLst/>
            </a:prstGeom>
            <a:noFill/>
            <a:ln w="19050" cap="sq">
              <a:solidFill>
                <a:srgbClr val="00498B"/>
              </a:solidFill>
              <a:miter lim="800000"/>
              <a:headEnd/>
              <a:tailEnd/>
            </a:ln>
          </p:spPr>
        </p:cxnSp>
        <p:cxnSp>
          <p:nvCxnSpPr>
            <p:cNvPr id="70833" name="Straight Connector 778"/>
            <p:cNvCxnSpPr>
              <a:cxnSpLocks noChangeShapeType="1"/>
            </p:cNvCxnSpPr>
            <p:nvPr/>
          </p:nvCxnSpPr>
          <p:spPr bwMode="auto">
            <a:xfrm flipH="1">
              <a:off x="972026" y="4267648"/>
              <a:ext cx="90997" cy="0"/>
            </a:xfrm>
            <a:prstGeom prst="line">
              <a:avLst/>
            </a:prstGeom>
            <a:noFill/>
            <a:ln w="19050" cap="sq">
              <a:solidFill>
                <a:srgbClr val="00498B"/>
              </a:solidFill>
              <a:miter lim="800000"/>
              <a:headEnd/>
              <a:tailEnd/>
            </a:ln>
          </p:spPr>
        </p:cxnSp>
        <p:cxnSp>
          <p:nvCxnSpPr>
            <p:cNvPr id="70834" name="Straight Connector 779"/>
            <p:cNvCxnSpPr>
              <a:cxnSpLocks noChangeShapeType="1"/>
            </p:cNvCxnSpPr>
            <p:nvPr/>
          </p:nvCxnSpPr>
          <p:spPr bwMode="auto">
            <a:xfrm flipH="1">
              <a:off x="972026" y="3945593"/>
              <a:ext cx="90997" cy="0"/>
            </a:xfrm>
            <a:prstGeom prst="line">
              <a:avLst/>
            </a:prstGeom>
            <a:noFill/>
            <a:ln w="19050" cap="sq">
              <a:solidFill>
                <a:srgbClr val="00498B"/>
              </a:solidFill>
              <a:miter lim="800000"/>
              <a:headEnd/>
              <a:tailEnd/>
            </a:ln>
          </p:spPr>
        </p:cxnSp>
        <p:cxnSp>
          <p:nvCxnSpPr>
            <p:cNvPr id="70835" name="Straight Connector 780"/>
            <p:cNvCxnSpPr>
              <a:cxnSpLocks noChangeShapeType="1"/>
            </p:cNvCxnSpPr>
            <p:nvPr/>
          </p:nvCxnSpPr>
          <p:spPr bwMode="auto">
            <a:xfrm flipH="1">
              <a:off x="972026" y="1700278"/>
              <a:ext cx="90997" cy="0"/>
            </a:xfrm>
            <a:prstGeom prst="line">
              <a:avLst/>
            </a:prstGeom>
            <a:noFill/>
            <a:ln w="19050" cap="sq">
              <a:solidFill>
                <a:srgbClr val="00498B"/>
              </a:solidFill>
              <a:miter lim="800000"/>
              <a:headEnd/>
              <a:tailEnd/>
            </a:ln>
          </p:spPr>
        </p:cxnSp>
        <p:cxnSp>
          <p:nvCxnSpPr>
            <p:cNvPr id="70836" name="Straight Connector 782"/>
            <p:cNvCxnSpPr>
              <a:cxnSpLocks noChangeShapeType="1"/>
            </p:cNvCxnSpPr>
            <p:nvPr/>
          </p:nvCxnSpPr>
          <p:spPr bwMode="auto">
            <a:xfrm flipH="1">
              <a:off x="972026" y="2333699"/>
              <a:ext cx="90997" cy="0"/>
            </a:xfrm>
            <a:prstGeom prst="line">
              <a:avLst/>
            </a:prstGeom>
            <a:noFill/>
            <a:ln w="19050" cap="sq">
              <a:solidFill>
                <a:srgbClr val="00498B"/>
              </a:solidFill>
              <a:miter lim="800000"/>
              <a:headEnd/>
              <a:tailEnd/>
            </a:ln>
          </p:spPr>
        </p:cxnSp>
        <p:cxnSp>
          <p:nvCxnSpPr>
            <p:cNvPr id="70837" name="Straight Connector 780"/>
            <p:cNvCxnSpPr>
              <a:cxnSpLocks noChangeShapeType="1"/>
            </p:cNvCxnSpPr>
            <p:nvPr/>
          </p:nvCxnSpPr>
          <p:spPr bwMode="auto">
            <a:xfrm flipH="1">
              <a:off x="972026" y="2000969"/>
              <a:ext cx="90997" cy="0"/>
            </a:xfrm>
            <a:prstGeom prst="line">
              <a:avLst/>
            </a:prstGeom>
            <a:noFill/>
            <a:ln w="19050" cap="sq">
              <a:solidFill>
                <a:srgbClr val="00498B"/>
              </a:solidFill>
              <a:miter lim="800000"/>
              <a:headEnd/>
              <a:tailEnd/>
            </a:ln>
          </p:spPr>
        </p:cxnSp>
        <p:cxnSp>
          <p:nvCxnSpPr>
            <p:cNvPr id="70838" name="Straight Connector 780"/>
            <p:cNvCxnSpPr>
              <a:cxnSpLocks noChangeShapeType="1"/>
            </p:cNvCxnSpPr>
            <p:nvPr/>
          </p:nvCxnSpPr>
          <p:spPr bwMode="auto">
            <a:xfrm flipH="1">
              <a:off x="972026" y="2662874"/>
              <a:ext cx="90997" cy="0"/>
            </a:xfrm>
            <a:prstGeom prst="line">
              <a:avLst/>
            </a:prstGeom>
            <a:noFill/>
            <a:ln w="19050" cap="sq">
              <a:solidFill>
                <a:srgbClr val="00498B"/>
              </a:solidFill>
              <a:miter lim="800000"/>
              <a:headEnd/>
              <a:tailEnd/>
            </a:ln>
          </p:spPr>
        </p:cxnSp>
        <p:cxnSp>
          <p:nvCxnSpPr>
            <p:cNvPr id="70839" name="Straight Connector 780"/>
            <p:cNvCxnSpPr>
              <a:cxnSpLocks noChangeShapeType="1"/>
            </p:cNvCxnSpPr>
            <p:nvPr/>
          </p:nvCxnSpPr>
          <p:spPr bwMode="auto">
            <a:xfrm flipH="1">
              <a:off x="972026" y="2986556"/>
              <a:ext cx="90997" cy="0"/>
            </a:xfrm>
            <a:prstGeom prst="line">
              <a:avLst/>
            </a:prstGeom>
            <a:noFill/>
            <a:ln w="19050" cap="sq">
              <a:solidFill>
                <a:srgbClr val="00498B"/>
              </a:solidFill>
              <a:miter lim="800000"/>
              <a:headEnd/>
              <a:tailEnd/>
            </a:ln>
          </p:spPr>
        </p:cxnSp>
        <p:cxnSp>
          <p:nvCxnSpPr>
            <p:cNvPr id="70840" name="Straight Connector 780"/>
            <p:cNvCxnSpPr>
              <a:cxnSpLocks noChangeShapeType="1"/>
            </p:cNvCxnSpPr>
            <p:nvPr/>
          </p:nvCxnSpPr>
          <p:spPr bwMode="auto">
            <a:xfrm flipH="1">
              <a:off x="972026" y="3297928"/>
              <a:ext cx="90997" cy="0"/>
            </a:xfrm>
            <a:prstGeom prst="line">
              <a:avLst/>
            </a:prstGeom>
            <a:noFill/>
            <a:ln w="19050" cap="sq">
              <a:solidFill>
                <a:srgbClr val="00498B"/>
              </a:solidFill>
              <a:miter lim="800000"/>
              <a:headEnd/>
              <a:tailEnd/>
            </a:ln>
          </p:spPr>
        </p:cxnSp>
        <p:cxnSp>
          <p:nvCxnSpPr>
            <p:cNvPr id="70841" name="Straight Connector 775"/>
            <p:cNvCxnSpPr>
              <a:cxnSpLocks noChangeShapeType="1"/>
            </p:cNvCxnSpPr>
            <p:nvPr/>
          </p:nvCxnSpPr>
          <p:spPr bwMode="auto">
            <a:xfrm flipH="1">
              <a:off x="1113270" y="5237360"/>
              <a:ext cx="2700036" cy="0"/>
            </a:xfrm>
            <a:prstGeom prst="line">
              <a:avLst/>
            </a:prstGeom>
            <a:noFill/>
            <a:ln w="19050" cap="sq">
              <a:solidFill>
                <a:srgbClr val="00498B"/>
              </a:solidFill>
              <a:miter lim="800000"/>
              <a:headEnd/>
              <a:tailEnd/>
            </a:ln>
          </p:spPr>
        </p:cxnSp>
        <p:cxnSp>
          <p:nvCxnSpPr>
            <p:cNvPr id="70842" name="Straight Connector 776"/>
            <p:cNvCxnSpPr>
              <a:cxnSpLocks noChangeShapeType="1"/>
            </p:cNvCxnSpPr>
            <p:nvPr/>
          </p:nvCxnSpPr>
          <p:spPr bwMode="auto">
            <a:xfrm rot="5400000" flipH="1">
              <a:off x="1227080" y="5299815"/>
              <a:ext cx="100923" cy="0"/>
            </a:xfrm>
            <a:prstGeom prst="line">
              <a:avLst/>
            </a:prstGeom>
            <a:noFill/>
            <a:ln w="19050" cap="sq">
              <a:solidFill>
                <a:srgbClr val="00498B"/>
              </a:solidFill>
              <a:miter lim="800000"/>
              <a:headEnd/>
              <a:tailEnd/>
            </a:ln>
          </p:spPr>
        </p:cxnSp>
        <p:cxnSp>
          <p:nvCxnSpPr>
            <p:cNvPr id="70843" name="Straight Connector 776"/>
            <p:cNvCxnSpPr>
              <a:cxnSpLocks noChangeShapeType="1"/>
            </p:cNvCxnSpPr>
            <p:nvPr/>
          </p:nvCxnSpPr>
          <p:spPr bwMode="auto">
            <a:xfrm rot="5400000" flipH="1">
              <a:off x="1560930" y="5299815"/>
              <a:ext cx="100923" cy="0"/>
            </a:xfrm>
            <a:prstGeom prst="line">
              <a:avLst/>
            </a:prstGeom>
            <a:noFill/>
            <a:ln w="19050" cap="sq">
              <a:solidFill>
                <a:srgbClr val="00498B"/>
              </a:solidFill>
              <a:miter lim="800000"/>
              <a:headEnd/>
              <a:tailEnd/>
            </a:ln>
          </p:spPr>
        </p:cxnSp>
        <p:cxnSp>
          <p:nvCxnSpPr>
            <p:cNvPr id="70844" name="Straight Connector 776"/>
            <p:cNvCxnSpPr>
              <a:cxnSpLocks noChangeShapeType="1"/>
            </p:cNvCxnSpPr>
            <p:nvPr/>
          </p:nvCxnSpPr>
          <p:spPr bwMode="auto">
            <a:xfrm rot="5400000" flipH="1">
              <a:off x="1901200" y="5299815"/>
              <a:ext cx="100923" cy="0"/>
            </a:xfrm>
            <a:prstGeom prst="line">
              <a:avLst/>
            </a:prstGeom>
            <a:noFill/>
            <a:ln w="19050" cap="sq">
              <a:solidFill>
                <a:srgbClr val="00498B"/>
              </a:solidFill>
              <a:miter lim="800000"/>
              <a:headEnd/>
              <a:tailEnd/>
            </a:ln>
          </p:spPr>
        </p:cxnSp>
        <p:cxnSp>
          <p:nvCxnSpPr>
            <p:cNvPr id="70845" name="Straight Connector 776"/>
            <p:cNvCxnSpPr>
              <a:cxnSpLocks noChangeShapeType="1"/>
            </p:cNvCxnSpPr>
            <p:nvPr/>
          </p:nvCxnSpPr>
          <p:spPr bwMode="auto">
            <a:xfrm rot="5400000" flipH="1">
              <a:off x="2238260" y="5299815"/>
              <a:ext cx="100923" cy="0"/>
            </a:xfrm>
            <a:prstGeom prst="line">
              <a:avLst/>
            </a:prstGeom>
            <a:noFill/>
            <a:ln w="19050" cap="sq">
              <a:solidFill>
                <a:srgbClr val="00498B"/>
              </a:solidFill>
              <a:miter lim="800000"/>
              <a:headEnd/>
              <a:tailEnd/>
            </a:ln>
          </p:spPr>
        </p:cxnSp>
        <p:cxnSp>
          <p:nvCxnSpPr>
            <p:cNvPr id="70846" name="Straight Connector 776"/>
            <p:cNvCxnSpPr>
              <a:cxnSpLocks noChangeShapeType="1"/>
            </p:cNvCxnSpPr>
            <p:nvPr/>
          </p:nvCxnSpPr>
          <p:spPr bwMode="auto">
            <a:xfrm rot="5400000" flipH="1">
              <a:off x="2584951" y="5299815"/>
              <a:ext cx="100923" cy="0"/>
            </a:xfrm>
            <a:prstGeom prst="line">
              <a:avLst/>
            </a:prstGeom>
            <a:noFill/>
            <a:ln w="19050" cap="sq">
              <a:solidFill>
                <a:srgbClr val="00498B"/>
              </a:solidFill>
              <a:miter lim="800000"/>
              <a:headEnd/>
              <a:tailEnd/>
            </a:ln>
          </p:spPr>
        </p:cxnSp>
        <p:cxnSp>
          <p:nvCxnSpPr>
            <p:cNvPr id="70847" name="Straight Connector 776"/>
            <p:cNvCxnSpPr>
              <a:cxnSpLocks noChangeShapeType="1"/>
            </p:cNvCxnSpPr>
            <p:nvPr/>
          </p:nvCxnSpPr>
          <p:spPr bwMode="auto">
            <a:xfrm rot="5400000" flipH="1">
              <a:off x="2922010" y="5299815"/>
              <a:ext cx="100923" cy="0"/>
            </a:xfrm>
            <a:prstGeom prst="line">
              <a:avLst/>
            </a:prstGeom>
            <a:noFill/>
            <a:ln w="19050" cap="sq">
              <a:solidFill>
                <a:srgbClr val="00498B"/>
              </a:solidFill>
              <a:miter lim="800000"/>
              <a:headEnd/>
              <a:tailEnd/>
            </a:ln>
          </p:spPr>
        </p:cxnSp>
        <p:cxnSp>
          <p:nvCxnSpPr>
            <p:cNvPr id="70848" name="Straight Connector 776"/>
            <p:cNvCxnSpPr>
              <a:cxnSpLocks noChangeShapeType="1"/>
            </p:cNvCxnSpPr>
            <p:nvPr/>
          </p:nvCxnSpPr>
          <p:spPr bwMode="auto">
            <a:xfrm rot="5400000" flipH="1">
              <a:off x="3259070" y="5299815"/>
              <a:ext cx="100923" cy="0"/>
            </a:xfrm>
            <a:prstGeom prst="line">
              <a:avLst/>
            </a:prstGeom>
            <a:noFill/>
            <a:ln w="19050" cap="sq">
              <a:solidFill>
                <a:srgbClr val="00498B"/>
              </a:solidFill>
              <a:miter lim="800000"/>
              <a:headEnd/>
              <a:tailEnd/>
            </a:ln>
          </p:spPr>
        </p:cxnSp>
        <p:cxnSp>
          <p:nvCxnSpPr>
            <p:cNvPr id="70849" name="Straight Connector 776"/>
            <p:cNvCxnSpPr>
              <a:cxnSpLocks noChangeShapeType="1"/>
            </p:cNvCxnSpPr>
            <p:nvPr/>
          </p:nvCxnSpPr>
          <p:spPr bwMode="auto">
            <a:xfrm rot="5400000" flipH="1">
              <a:off x="3594705" y="5299815"/>
              <a:ext cx="100923" cy="0"/>
            </a:xfrm>
            <a:prstGeom prst="line">
              <a:avLst/>
            </a:prstGeom>
            <a:noFill/>
            <a:ln w="19050" cap="sq">
              <a:solidFill>
                <a:srgbClr val="00498B"/>
              </a:solidFill>
              <a:miter lim="800000"/>
              <a:headEnd/>
              <a:tailEnd/>
            </a:ln>
          </p:spPr>
        </p:cxnSp>
        <p:sp>
          <p:nvSpPr>
            <p:cNvPr id="76" name="Textfeld 16"/>
            <p:cNvSpPr txBox="1">
              <a:spLocks noChangeArrowheads="1"/>
            </p:cNvSpPr>
            <p:nvPr/>
          </p:nvSpPr>
          <p:spPr bwMode="auto">
            <a:xfrm>
              <a:off x="639667" y="3196805"/>
              <a:ext cx="288960" cy="169851"/>
            </a:xfrm>
            <a:prstGeom prst="rect">
              <a:avLst/>
            </a:prstGeom>
            <a:noFill/>
            <a:ln>
              <a:noFill/>
            </a:ln>
            <a:extLst/>
          </p:spPr>
          <p:txBody>
            <a:bodyPr lIns="0" tIns="0" rIns="0" bIns="0">
              <a:spAutoFit/>
            </a:bodyPr>
            <a:lstStyle>
              <a:lvl1pPr eaLnBrk="0" hangingPunct="0">
                <a:spcBef>
                  <a:spcPct val="20000"/>
                </a:spcBef>
                <a:buFont typeface="Arial" pitchFamily="34" charset="0"/>
                <a:defRPr sz="3200">
                  <a:solidFill>
                    <a:srgbClr val="07061C"/>
                  </a:solidFill>
                  <a:latin typeface="Calibri" pitchFamily="34" charset="0"/>
                </a:defRPr>
              </a:lvl1pPr>
              <a:lvl2pPr marL="742950" indent="-285750" eaLnBrk="0" hangingPunct="0">
                <a:spcBef>
                  <a:spcPct val="20000"/>
                </a:spcBef>
                <a:buFont typeface="Arial" pitchFamily="34" charset="0"/>
                <a:buChar char="–"/>
                <a:defRPr sz="2800">
                  <a:solidFill>
                    <a:srgbClr val="07061C"/>
                  </a:solidFill>
                  <a:latin typeface="Calibri" pitchFamily="34" charset="0"/>
                </a:defRPr>
              </a:lvl2pPr>
              <a:lvl3pPr marL="1143000" indent="-228600" eaLnBrk="0" hangingPunct="0">
                <a:spcBef>
                  <a:spcPct val="20000"/>
                </a:spcBef>
                <a:buFont typeface="Arial" pitchFamily="34" charset="0"/>
                <a:buChar char="•"/>
                <a:defRPr sz="2400">
                  <a:solidFill>
                    <a:srgbClr val="07061C"/>
                  </a:solidFill>
                  <a:latin typeface="Calibri" pitchFamily="34" charset="0"/>
                </a:defRPr>
              </a:lvl3pPr>
              <a:lvl4pPr marL="1600200" indent="-228600" eaLnBrk="0" hangingPunct="0">
                <a:spcBef>
                  <a:spcPct val="20000"/>
                </a:spcBef>
                <a:buFont typeface="Arial" pitchFamily="34" charset="0"/>
                <a:buChar char="–"/>
                <a:defRPr sz="2000">
                  <a:solidFill>
                    <a:srgbClr val="07061C"/>
                  </a:solidFill>
                  <a:latin typeface="Calibri" pitchFamily="34" charset="0"/>
                </a:defRPr>
              </a:lvl4pPr>
              <a:lvl5pPr marL="2057400" indent="-228600" eaLnBrk="0" hangingPunct="0">
                <a:spcBef>
                  <a:spcPct val="20000"/>
                </a:spcBef>
                <a:buFont typeface="Arial" pitchFamily="34" charset="0"/>
                <a:buChar char="»"/>
                <a:defRPr sz="2000">
                  <a:solidFill>
                    <a:srgbClr val="07061C"/>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9pPr>
            </a:lstStyle>
            <a:p>
              <a:pPr algn="r" eaLnBrk="1" hangingPunct="1">
                <a:spcBef>
                  <a:spcPct val="0"/>
                </a:spcBef>
                <a:buFontTx/>
                <a:buNone/>
                <a:defRPr/>
              </a:pPr>
              <a:r>
                <a:rPr lang="de-DE" altLang="en-US" sz="1100" kern="0" dirty="0" smtClean="0">
                  <a:solidFill>
                    <a:srgbClr val="00498B"/>
                  </a:solidFill>
                  <a:latin typeface="Arial" panose="020B0604020202020204" pitchFamily="34" charset="0"/>
                  <a:ea typeface="ＭＳ Ｐゴシック" pitchFamily="4" charset="-128"/>
                  <a:cs typeface="+mn-cs"/>
                </a:rPr>
                <a:t>80</a:t>
              </a:r>
            </a:p>
          </p:txBody>
        </p:sp>
        <p:sp>
          <p:nvSpPr>
            <p:cNvPr id="77" name="Textfeld 16"/>
            <p:cNvSpPr txBox="1">
              <a:spLocks noChangeArrowheads="1"/>
            </p:cNvSpPr>
            <p:nvPr/>
          </p:nvSpPr>
          <p:spPr bwMode="auto">
            <a:xfrm>
              <a:off x="2146387" y="5371542"/>
              <a:ext cx="288960" cy="123817"/>
            </a:xfrm>
            <a:prstGeom prst="rect">
              <a:avLst/>
            </a:prstGeom>
            <a:noFill/>
            <a:ln>
              <a:noFill/>
            </a:ln>
            <a:extLst/>
          </p:spPr>
          <p:txBody>
            <a:bodyPr lIns="0" tIns="0" rIns="0" bIns="0">
              <a:spAutoFit/>
            </a:bodyPr>
            <a:lstStyle>
              <a:lvl1pPr eaLnBrk="0" hangingPunct="0">
                <a:spcBef>
                  <a:spcPct val="20000"/>
                </a:spcBef>
                <a:buFont typeface="Arial" pitchFamily="34" charset="0"/>
                <a:defRPr sz="3200">
                  <a:solidFill>
                    <a:srgbClr val="07061C"/>
                  </a:solidFill>
                  <a:latin typeface="Calibri" pitchFamily="34" charset="0"/>
                </a:defRPr>
              </a:lvl1pPr>
              <a:lvl2pPr marL="742950" indent="-285750" eaLnBrk="0" hangingPunct="0">
                <a:spcBef>
                  <a:spcPct val="20000"/>
                </a:spcBef>
                <a:buFont typeface="Arial" pitchFamily="34" charset="0"/>
                <a:buChar char="–"/>
                <a:defRPr sz="2800">
                  <a:solidFill>
                    <a:srgbClr val="07061C"/>
                  </a:solidFill>
                  <a:latin typeface="Calibri" pitchFamily="34" charset="0"/>
                </a:defRPr>
              </a:lvl2pPr>
              <a:lvl3pPr marL="1143000" indent="-228600" eaLnBrk="0" hangingPunct="0">
                <a:spcBef>
                  <a:spcPct val="20000"/>
                </a:spcBef>
                <a:buFont typeface="Arial" pitchFamily="34" charset="0"/>
                <a:buChar char="•"/>
                <a:defRPr sz="2400">
                  <a:solidFill>
                    <a:srgbClr val="07061C"/>
                  </a:solidFill>
                  <a:latin typeface="Calibri" pitchFamily="34" charset="0"/>
                </a:defRPr>
              </a:lvl3pPr>
              <a:lvl4pPr marL="1600200" indent="-228600" eaLnBrk="0" hangingPunct="0">
                <a:spcBef>
                  <a:spcPct val="20000"/>
                </a:spcBef>
                <a:buFont typeface="Arial" pitchFamily="34" charset="0"/>
                <a:buChar char="–"/>
                <a:defRPr sz="2000">
                  <a:solidFill>
                    <a:srgbClr val="07061C"/>
                  </a:solidFill>
                  <a:latin typeface="Calibri" pitchFamily="34" charset="0"/>
                </a:defRPr>
              </a:lvl4pPr>
              <a:lvl5pPr marL="2057400" indent="-228600" eaLnBrk="0" hangingPunct="0">
                <a:spcBef>
                  <a:spcPct val="20000"/>
                </a:spcBef>
                <a:buFont typeface="Arial" pitchFamily="34" charset="0"/>
                <a:buChar char="»"/>
                <a:defRPr sz="2000">
                  <a:solidFill>
                    <a:srgbClr val="07061C"/>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9pPr>
            </a:lstStyle>
            <a:p>
              <a:pPr algn="ctr" eaLnBrk="1" hangingPunct="1">
                <a:spcBef>
                  <a:spcPct val="0"/>
                </a:spcBef>
                <a:buFontTx/>
                <a:buNone/>
                <a:defRPr/>
              </a:pPr>
              <a:r>
                <a:rPr lang="de-DE" altLang="en-US" sz="800" kern="0" dirty="0" smtClean="0">
                  <a:solidFill>
                    <a:srgbClr val="00498B"/>
                  </a:solidFill>
                  <a:latin typeface="Arial" panose="020B0604020202020204" pitchFamily="34" charset="0"/>
                  <a:ea typeface="ＭＳ Ｐゴシック" pitchFamily="4" charset="-128"/>
                  <a:cs typeface="+mn-cs"/>
                </a:rPr>
                <a:t>1h</a:t>
              </a:r>
            </a:p>
          </p:txBody>
        </p:sp>
        <p:sp>
          <p:nvSpPr>
            <p:cNvPr id="78" name="Textfeld 16"/>
            <p:cNvSpPr txBox="1">
              <a:spLocks noChangeArrowheads="1"/>
            </p:cNvSpPr>
            <p:nvPr/>
          </p:nvSpPr>
          <p:spPr bwMode="auto">
            <a:xfrm>
              <a:off x="2497267" y="5371542"/>
              <a:ext cx="288960" cy="123817"/>
            </a:xfrm>
            <a:prstGeom prst="rect">
              <a:avLst/>
            </a:prstGeom>
            <a:noFill/>
            <a:ln>
              <a:noFill/>
            </a:ln>
            <a:extLst/>
          </p:spPr>
          <p:txBody>
            <a:bodyPr lIns="0" tIns="0" rIns="0" bIns="0">
              <a:spAutoFit/>
            </a:bodyPr>
            <a:lstStyle>
              <a:lvl1pPr eaLnBrk="0" hangingPunct="0">
                <a:spcBef>
                  <a:spcPct val="20000"/>
                </a:spcBef>
                <a:buFont typeface="Arial" pitchFamily="34" charset="0"/>
                <a:defRPr sz="3200">
                  <a:solidFill>
                    <a:srgbClr val="07061C"/>
                  </a:solidFill>
                  <a:latin typeface="Calibri" pitchFamily="34" charset="0"/>
                </a:defRPr>
              </a:lvl1pPr>
              <a:lvl2pPr marL="742950" indent="-285750" eaLnBrk="0" hangingPunct="0">
                <a:spcBef>
                  <a:spcPct val="20000"/>
                </a:spcBef>
                <a:buFont typeface="Arial" pitchFamily="34" charset="0"/>
                <a:buChar char="–"/>
                <a:defRPr sz="2800">
                  <a:solidFill>
                    <a:srgbClr val="07061C"/>
                  </a:solidFill>
                  <a:latin typeface="Calibri" pitchFamily="34" charset="0"/>
                </a:defRPr>
              </a:lvl2pPr>
              <a:lvl3pPr marL="1143000" indent="-228600" eaLnBrk="0" hangingPunct="0">
                <a:spcBef>
                  <a:spcPct val="20000"/>
                </a:spcBef>
                <a:buFont typeface="Arial" pitchFamily="34" charset="0"/>
                <a:buChar char="•"/>
                <a:defRPr sz="2400">
                  <a:solidFill>
                    <a:srgbClr val="07061C"/>
                  </a:solidFill>
                  <a:latin typeface="Calibri" pitchFamily="34" charset="0"/>
                </a:defRPr>
              </a:lvl3pPr>
              <a:lvl4pPr marL="1600200" indent="-228600" eaLnBrk="0" hangingPunct="0">
                <a:spcBef>
                  <a:spcPct val="20000"/>
                </a:spcBef>
                <a:buFont typeface="Arial" pitchFamily="34" charset="0"/>
                <a:buChar char="–"/>
                <a:defRPr sz="2000">
                  <a:solidFill>
                    <a:srgbClr val="07061C"/>
                  </a:solidFill>
                  <a:latin typeface="Calibri" pitchFamily="34" charset="0"/>
                </a:defRPr>
              </a:lvl4pPr>
              <a:lvl5pPr marL="2057400" indent="-228600" eaLnBrk="0" hangingPunct="0">
                <a:spcBef>
                  <a:spcPct val="20000"/>
                </a:spcBef>
                <a:buFont typeface="Arial" pitchFamily="34" charset="0"/>
                <a:buChar char="»"/>
                <a:defRPr sz="2000">
                  <a:solidFill>
                    <a:srgbClr val="07061C"/>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9pPr>
            </a:lstStyle>
            <a:p>
              <a:pPr algn="ctr" eaLnBrk="1" hangingPunct="1">
                <a:spcBef>
                  <a:spcPct val="0"/>
                </a:spcBef>
                <a:buFontTx/>
                <a:buNone/>
                <a:defRPr/>
              </a:pPr>
              <a:r>
                <a:rPr lang="de-DE" altLang="en-US" sz="800" kern="0" dirty="0">
                  <a:solidFill>
                    <a:srgbClr val="00498B"/>
                  </a:solidFill>
                  <a:latin typeface="Arial" panose="020B0604020202020204" pitchFamily="34" charset="0"/>
                  <a:ea typeface="ＭＳ Ｐゴシック" pitchFamily="4" charset="-128"/>
                  <a:cs typeface="+mn-cs"/>
                </a:rPr>
                <a:t>2</a:t>
              </a:r>
              <a:r>
                <a:rPr lang="de-DE" altLang="en-US" sz="800" kern="0" dirty="0" smtClean="0">
                  <a:solidFill>
                    <a:srgbClr val="00498B"/>
                  </a:solidFill>
                  <a:latin typeface="Arial" panose="020B0604020202020204" pitchFamily="34" charset="0"/>
                  <a:ea typeface="ＭＳ Ｐゴシック" pitchFamily="4" charset="-128"/>
                  <a:cs typeface="+mn-cs"/>
                </a:rPr>
                <a:t>h</a:t>
              </a:r>
            </a:p>
          </p:txBody>
        </p:sp>
        <p:sp>
          <p:nvSpPr>
            <p:cNvPr id="79" name="Textfeld 16"/>
            <p:cNvSpPr txBox="1">
              <a:spLocks noChangeArrowheads="1"/>
            </p:cNvSpPr>
            <p:nvPr/>
          </p:nvSpPr>
          <p:spPr bwMode="auto">
            <a:xfrm>
              <a:off x="2830683" y="5371542"/>
              <a:ext cx="288960" cy="123817"/>
            </a:xfrm>
            <a:prstGeom prst="rect">
              <a:avLst/>
            </a:prstGeom>
            <a:noFill/>
            <a:ln>
              <a:noFill/>
            </a:ln>
            <a:extLst/>
          </p:spPr>
          <p:txBody>
            <a:bodyPr lIns="0" tIns="0" rIns="0" bIns="0">
              <a:spAutoFit/>
            </a:bodyPr>
            <a:lstStyle>
              <a:lvl1pPr eaLnBrk="0" hangingPunct="0">
                <a:spcBef>
                  <a:spcPct val="20000"/>
                </a:spcBef>
                <a:buFont typeface="Arial" pitchFamily="34" charset="0"/>
                <a:defRPr sz="3200">
                  <a:solidFill>
                    <a:srgbClr val="07061C"/>
                  </a:solidFill>
                  <a:latin typeface="Calibri" pitchFamily="34" charset="0"/>
                </a:defRPr>
              </a:lvl1pPr>
              <a:lvl2pPr marL="742950" indent="-285750" eaLnBrk="0" hangingPunct="0">
                <a:spcBef>
                  <a:spcPct val="20000"/>
                </a:spcBef>
                <a:buFont typeface="Arial" pitchFamily="34" charset="0"/>
                <a:buChar char="–"/>
                <a:defRPr sz="2800">
                  <a:solidFill>
                    <a:srgbClr val="07061C"/>
                  </a:solidFill>
                  <a:latin typeface="Calibri" pitchFamily="34" charset="0"/>
                </a:defRPr>
              </a:lvl2pPr>
              <a:lvl3pPr marL="1143000" indent="-228600" eaLnBrk="0" hangingPunct="0">
                <a:spcBef>
                  <a:spcPct val="20000"/>
                </a:spcBef>
                <a:buFont typeface="Arial" pitchFamily="34" charset="0"/>
                <a:buChar char="•"/>
                <a:defRPr sz="2400">
                  <a:solidFill>
                    <a:srgbClr val="07061C"/>
                  </a:solidFill>
                  <a:latin typeface="Calibri" pitchFamily="34" charset="0"/>
                </a:defRPr>
              </a:lvl3pPr>
              <a:lvl4pPr marL="1600200" indent="-228600" eaLnBrk="0" hangingPunct="0">
                <a:spcBef>
                  <a:spcPct val="20000"/>
                </a:spcBef>
                <a:buFont typeface="Arial" pitchFamily="34" charset="0"/>
                <a:buChar char="–"/>
                <a:defRPr sz="2000">
                  <a:solidFill>
                    <a:srgbClr val="07061C"/>
                  </a:solidFill>
                  <a:latin typeface="Calibri" pitchFamily="34" charset="0"/>
                </a:defRPr>
              </a:lvl4pPr>
              <a:lvl5pPr marL="2057400" indent="-228600" eaLnBrk="0" hangingPunct="0">
                <a:spcBef>
                  <a:spcPct val="20000"/>
                </a:spcBef>
                <a:buFont typeface="Arial" pitchFamily="34" charset="0"/>
                <a:buChar char="»"/>
                <a:defRPr sz="2000">
                  <a:solidFill>
                    <a:srgbClr val="07061C"/>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9pPr>
            </a:lstStyle>
            <a:p>
              <a:pPr algn="ctr" eaLnBrk="1" hangingPunct="1">
                <a:spcBef>
                  <a:spcPct val="0"/>
                </a:spcBef>
                <a:buFontTx/>
                <a:buNone/>
                <a:defRPr/>
              </a:pPr>
              <a:r>
                <a:rPr lang="de-DE" altLang="en-US" sz="800" kern="0" dirty="0">
                  <a:solidFill>
                    <a:srgbClr val="00498B"/>
                  </a:solidFill>
                  <a:latin typeface="Arial" panose="020B0604020202020204" pitchFamily="34" charset="0"/>
                  <a:ea typeface="ＭＳ Ｐゴシック" pitchFamily="4" charset="-128"/>
                  <a:cs typeface="+mn-cs"/>
                </a:rPr>
                <a:t>4</a:t>
              </a:r>
              <a:r>
                <a:rPr lang="de-DE" altLang="en-US" sz="800" kern="0" dirty="0" smtClean="0">
                  <a:solidFill>
                    <a:srgbClr val="00498B"/>
                  </a:solidFill>
                  <a:latin typeface="Arial" panose="020B0604020202020204" pitchFamily="34" charset="0"/>
                  <a:ea typeface="ＭＳ Ｐゴシック" pitchFamily="4" charset="-128"/>
                  <a:cs typeface="+mn-cs"/>
                </a:rPr>
                <a:t>h</a:t>
              </a:r>
            </a:p>
          </p:txBody>
        </p:sp>
        <p:sp>
          <p:nvSpPr>
            <p:cNvPr id="80" name="Textfeld 16"/>
            <p:cNvSpPr txBox="1">
              <a:spLocks noChangeArrowheads="1"/>
            </p:cNvSpPr>
            <p:nvPr/>
          </p:nvSpPr>
          <p:spPr bwMode="auto">
            <a:xfrm>
              <a:off x="3170449" y="5371542"/>
              <a:ext cx="288960" cy="123817"/>
            </a:xfrm>
            <a:prstGeom prst="rect">
              <a:avLst/>
            </a:prstGeom>
            <a:noFill/>
            <a:ln>
              <a:noFill/>
            </a:ln>
            <a:extLst/>
          </p:spPr>
          <p:txBody>
            <a:bodyPr lIns="0" tIns="0" rIns="0" bIns="0">
              <a:spAutoFit/>
            </a:bodyPr>
            <a:lstStyle>
              <a:lvl1pPr eaLnBrk="0" hangingPunct="0">
                <a:spcBef>
                  <a:spcPct val="20000"/>
                </a:spcBef>
                <a:buFont typeface="Arial" pitchFamily="34" charset="0"/>
                <a:defRPr sz="3200">
                  <a:solidFill>
                    <a:srgbClr val="07061C"/>
                  </a:solidFill>
                  <a:latin typeface="Calibri" pitchFamily="34" charset="0"/>
                </a:defRPr>
              </a:lvl1pPr>
              <a:lvl2pPr marL="742950" indent="-285750" eaLnBrk="0" hangingPunct="0">
                <a:spcBef>
                  <a:spcPct val="20000"/>
                </a:spcBef>
                <a:buFont typeface="Arial" pitchFamily="34" charset="0"/>
                <a:buChar char="–"/>
                <a:defRPr sz="2800">
                  <a:solidFill>
                    <a:srgbClr val="07061C"/>
                  </a:solidFill>
                  <a:latin typeface="Calibri" pitchFamily="34" charset="0"/>
                </a:defRPr>
              </a:lvl2pPr>
              <a:lvl3pPr marL="1143000" indent="-228600" eaLnBrk="0" hangingPunct="0">
                <a:spcBef>
                  <a:spcPct val="20000"/>
                </a:spcBef>
                <a:buFont typeface="Arial" pitchFamily="34" charset="0"/>
                <a:buChar char="•"/>
                <a:defRPr sz="2400">
                  <a:solidFill>
                    <a:srgbClr val="07061C"/>
                  </a:solidFill>
                  <a:latin typeface="Calibri" pitchFamily="34" charset="0"/>
                </a:defRPr>
              </a:lvl3pPr>
              <a:lvl4pPr marL="1600200" indent="-228600" eaLnBrk="0" hangingPunct="0">
                <a:spcBef>
                  <a:spcPct val="20000"/>
                </a:spcBef>
                <a:buFont typeface="Arial" pitchFamily="34" charset="0"/>
                <a:buChar char="–"/>
                <a:defRPr sz="2000">
                  <a:solidFill>
                    <a:srgbClr val="07061C"/>
                  </a:solidFill>
                  <a:latin typeface="Calibri" pitchFamily="34" charset="0"/>
                </a:defRPr>
              </a:lvl4pPr>
              <a:lvl5pPr marL="2057400" indent="-228600" eaLnBrk="0" hangingPunct="0">
                <a:spcBef>
                  <a:spcPct val="20000"/>
                </a:spcBef>
                <a:buFont typeface="Arial" pitchFamily="34" charset="0"/>
                <a:buChar char="»"/>
                <a:defRPr sz="2000">
                  <a:solidFill>
                    <a:srgbClr val="07061C"/>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9pPr>
            </a:lstStyle>
            <a:p>
              <a:pPr algn="ctr" eaLnBrk="1" hangingPunct="1">
                <a:spcBef>
                  <a:spcPct val="0"/>
                </a:spcBef>
                <a:buFontTx/>
                <a:buNone/>
                <a:defRPr/>
              </a:pPr>
              <a:r>
                <a:rPr lang="de-DE" altLang="en-US" sz="800" kern="0" dirty="0" smtClean="0">
                  <a:solidFill>
                    <a:srgbClr val="00498B"/>
                  </a:solidFill>
                  <a:latin typeface="Arial" panose="020B0604020202020204" pitchFamily="34" charset="0"/>
                  <a:ea typeface="ＭＳ Ｐゴシック" pitchFamily="4" charset="-128"/>
                  <a:cs typeface="+mn-cs"/>
                </a:rPr>
                <a:t>12h</a:t>
              </a:r>
            </a:p>
          </p:txBody>
        </p:sp>
        <p:sp>
          <p:nvSpPr>
            <p:cNvPr id="81" name="Textfeld 16"/>
            <p:cNvSpPr txBox="1">
              <a:spLocks noChangeArrowheads="1"/>
            </p:cNvSpPr>
            <p:nvPr/>
          </p:nvSpPr>
          <p:spPr bwMode="auto">
            <a:xfrm>
              <a:off x="3500689" y="5371542"/>
              <a:ext cx="288960" cy="123817"/>
            </a:xfrm>
            <a:prstGeom prst="rect">
              <a:avLst/>
            </a:prstGeom>
            <a:noFill/>
            <a:ln>
              <a:noFill/>
            </a:ln>
            <a:extLst/>
          </p:spPr>
          <p:txBody>
            <a:bodyPr lIns="0" tIns="0" rIns="0" bIns="0">
              <a:spAutoFit/>
            </a:bodyPr>
            <a:lstStyle>
              <a:lvl1pPr eaLnBrk="0" hangingPunct="0">
                <a:spcBef>
                  <a:spcPct val="20000"/>
                </a:spcBef>
                <a:buFont typeface="Arial" pitchFamily="34" charset="0"/>
                <a:defRPr sz="3200">
                  <a:solidFill>
                    <a:srgbClr val="07061C"/>
                  </a:solidFill>
                  <a:latin typeface="Calibri" pitchFamily="34" charset="0"/>
                </a:defRPr>
              </a:lvl1pPr>
              <a:lvl2pPr marL="742950" indent="-285750" eaLnBrk="0" hangingPunct="0">
                <a:spcBef>
                  <a:spcPct val="20000"/>
                </a:spcBef>
                <a:buFont typeface="Arial" pitchFamily="34" charset="0"/>
                <a:buChar char="–"/>
                <a:defRPr sz="2800">
                  <a:solidFill>
                    <a:srgbClr val="07061C"/>
                  </a:solidFill>
                  <a:latin typeface="Calibri" pitchFamily="34" charset="0"/>
                </a:defRPr>
              </a:lvl2pPr>
              <a:lvl3pPr marL="1143000" indent="-228600" eaLnBrk="0" hangingPunct="0">
                <a:spcBef>
                  <a:spcPct val="20000"/>
                </a:spcBef>
                <a:buFont typeface="Arial" pitchFamily="34" charset="0"/>
                <a:buChar char="•"/>
                <a:defRPr sz="2400">
                  <a:solidFill>
                    <a:srgbClr val="07061C"/>
                  </a:solidFill>
                  <a:latin typeface="Calibri" pitchFamily="34" charset="0"/>
                </a:defRPr>
              </a:lvl3pPr>
              <a:lvl4pPr marL="1600200" indent="-228600" eaLnBrk="0" hangingPunct="0">
                <a:spcBef>
                  <a:spcPct val="20000"/>
                </a:spcBef>
                <a:buFont typeface="Arial" pitchFamily="34" charset="0"/>
                <a:buChar char="–"/>
                <a:defRPr sz="2000">
                  <a:solidFill>
                    <a:srgbClr val="07061C"/>
                  </a:solidFill>
                  <a:latin typeface="Calibri" pitchFamily="34" charset="0"/>
                </a:defRPr>
              </a:lvl4pPr>
              <a:lvl5pPr marL="2057400" indent="-228600" eaLnBrk="0" hangingPunct="0">
                <a:spcBef>
                  <a:spcPct val="20000"/>
                </a:spcBef>
                <a:buFont typeface="Arial" pitchFamily="34" charset="0"/>
                <a:buChar char="»"/>
                <a:defRPr sz="2000">
                  <a:solidFill>
                    <a:srgbClr val="07061C"/>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9pPr>
            </a:lstStyle>
            <a:p>
              <a:pPr algn="ctr" eaLnBrk="1" hangingPunct="1">
                <a:spcBef>
                  <a:spcPct val="0"/>
                </a:spcBef>
                <a:buFontTx/>
                <a:buNone/>
                <a:defRPr/>
              </a:pPr>
              <a:r>
                <a:rPr lang="de-DE" altLang="en-US" sz="800" kern="0" dirty="0" smtClean="0">
                  <a:solidFill>
                    <a:srgbClr val="00498B"/>
                  </a:solidFill>
                  <a:latin typeface="Arial" panose="020B0604020202020204" pitchFamily="34" charset="0"/>
                  <a:ea typeface="ＭＳ Ｐゴシック" pitchFamily="4" charset="-128"/>
                  <a:cs typeface="+mn-cs"/>
                </a:rPr>
                <a:t>24h</a:t>
              </a:r>
            </a:p>
          </p:txBody>
        </p:sp>
        <p:sp>
          <p:nvSpPr>
            <p:cNvPr id="82" name="Textfeld 16"/>
            <p:cNvSpPr txBox="1">
              <a:spLocks noChangeArrowheads="1"/>
            </p:cNvSpPr>
            <p:nvPr/>
          </p:nvSpPr>
          <p:spPr bwMode="auto">
            <a:xfrm>
              <a:off x="831777" y="5371542"/>
              <a:ext cx="549342" cy="123817"/>
            </a:xfrm>
            <a:prstGeom prst="rect">
              <a:avLst/>
            </a:prstGeom>
            <a:noFill/>
            <a:ln>
              <a:noFill/>
            </a:ln>
            <a:extLst/>
          </p:spPr>
          <p:txBody>
            <a:bodyPr lIns="0" tIns="0" rIns="0" bIns="0">
              <a:spAutoFit/>
            </a:bodyPr>
            <a:lstStyle>
              <a:lvl1pPr eaLnBrk="0" hangingPunct="0">
                <a:spcBef>
                  <a:spcPct val="20000"/>
                </a:spcBef>
                <a:buFont typeface="Arial" pitchFamily="34" charset="0"/>
                <a:defRPr sz="3200">
                  <a:solidFill>
                    <a:srgbClr val="07061C"/>
                  </a:solidFill>
                  <a:latin typeface="Calibri" pitchFamily="34" charset="0"/>
                </a:defRPr>
              </a:lvl1pPr>
              <a:lvl2pPr marL="742950" indent="-285750" eaLnBrk="0" hangingPunct="0">
                <a:spcBef>
                  <a:spcPct val="20000"/>
                </a:spcBef>
                <a:buFont typeface="Arial" pitchFamily="34" charset="0"/>
                <a:buChar char="–"/>
                <a:defRPr sz="2800">
                  <a:solidFill>
                    <a:srgbClr val="07061C"/>
                  </a:solidFill>
                  <a:latin typeface="Calibri" pitchFamily="34" charset="0"/>
                </a:defRPr>
              </a:lvl2pPr>
              <a:lvl3pPr marL="1143000" indent="-228600" eaLnBrk="0" hangingPunct="0">
                <a:spcBef>
                  <a:spcPct val="20000"/>
                </a:spcBef>
                <a:buFont typeface="Arial" pitchFamily="34" charset="0"/>
                <a:buChar char="•"/>
                <a:defRPr sz="2400">
                  <a:solidFill>
                    <a:srgbClr val="07061C"/>
                  </a:solidFill>
                  <a:latin typeface="Calibri" pitchFamily="34" charset="0"/>
                </a:defRPr>
              </a:lvl3pPr>
              <a:lvl4pPr marL="1600200" indent="-228600" eaLnBrk="0" hangingPunct="0">
                <a:spcBef>
                  <a:spcPct val="20000"/>
                </a:spcBef>
                <a:buFont typeface="Arial" pitchFamily="34" charset="0"/>
                <a:buChar char="–"/>
                <a:defRPr sz="2000">
                  <a:solidFill>
                    <a:srgbClr val="07061C"/>
                  </a:solidFill>
                  <a:latin typeface="Calibri" pitchFamily="34" charset="0"/>
                </a:defRPr>
              </a:lvl4pPr>
              <a:lvl5pPr marL="2057400" indent="-228600" eaLnBrk="0" hangingPunct="0">
                <a:spcBef>
                  <a:spcPct val="20000"/>
                </a:spcBef>
                <a:buFont typeface="Arial" pitchFamily="34" charset="0"/>
                <a:buChar char="»"/>
                <a:defRPr sz="2000">
                  <a:solidFill>
                    <a:srgbClr val="07061C"/>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9pPr>
            </a:lstStyle>
            <a:p>
              <a:pPr algn="ctr" eaLnBrk="1" hangingPunct="1">
                <a:spcBef>
                  <a:spcPct val="0"/>
                </a:spcBef>
                <a:buFontTx/>
                <a:buNone/>
                <a:defRPr/>
              </a:pPr>
              <a:r>
                <a:rPr lang="de-DE" altLang="en-US" sz="800" kern="0" dirty="0" smtClean="0">
                  <a:solidFill>
                    <a:srgbClr val="00498B"/>
                  </a:solidFill>
                  <a:latin typeface="Arial" panose="020B0604020202020204" pitchFamily="34" charset="0"/>
                  <a:ea typeface="ＭＳ Ｐゴシック" pitchFamily="4" charset="-128"/>
                  <a:cs typeface="+mn-cs"/>
                </a:rPr>
                <a:t>Baseline</a:t>
              </a:r>
            </a:p>
          </p:txBody>
        </p:sp>
        <p:sp>
          <p:nvSpPr>
            <p:cNvPr id="83" name="Textfeld 16"/>
            <p:cNvSpPr txBox="1">
              <a:spLocks noChangeArrowheads="1"/>
            </p:cNvSpPr>
            <p:nvPr/>
          </p:nvSpPr>
          <p:spPr bwMode="auto">
            <a:xfrm>
              <a:off x="1304910" y="5371542"/>
              <a:ext cx="549342" cy="246046"/>
            </a:xfrm>
            <a:prstGeom prst="rect">
              <a:avLst/>
            </a:prstGeom>
            <a:noFill/>
            <a:ln>
              <a:noFill/>
            </a:ln>
            <a:extLst/>
          </p:spPr>
          <p:txBody>
            <a:bodyPr lIns="0" tIns="0" rIns="0" bIns="0">
              <a:spAutoFit/>
            </a:bodyPr>
            <a:lstStyle>
              <a:lvl1pPr eaLnBrk="0" hangingPunct="0">
                <a:spcBef>
                  <a:spcPct val="20000"/>
                </a:spcBef>
                <a:buFont typeface="Arial" pitchFamily="34" charset="0"/>
                <a:defRPr sz="3200">
                  <a:solidFill>
                    <a:srgbClr val="07061C"/>
                  </a:solidFill>
                  <a:latin typeface="Calibri" pitchFamily="34" charset="0"/>
                </a:defRPr>
              </a:lvl1pPr>
              <a:lvl2pPr marL="742950" indent="-285750" eaLnBrk="0" hangingPunct="0">
                <a:spcBef>
                  <a:spcPct val="20000"/>
                </a:spcBef>
                <a:buFont typeface="Arial" pitchFamily="34" charset="0"/>
                <a:buChar char="–"/>
                <a:defRPr sz="2800">
                  <a:solidFill>
                    <a:srgbClr val="07061C"/>
                  </a:solidFill>
                  <a:latin typeface="Calibri" pitchFamily="34" charset="0"/>
                </a:defRPr>
              </a:lvl2pPr>
              <a:lvl3pPr marL="1143000" indent="-228600" eaLnBrk="0" hangingPunct="0">
                <a:spcBef>
                  <a:spcPct val="20000"/>
                </a:spcBef>
                <a:buFont typeface="Arial" pitchFamily="34" charset="0"/>
                <a:buChar char="•"/>
                <a:defRPr sz="2400">
                  <a:solidFill>
                    <a:srgbClr val="07061C"/>
                  </a:solidFill>
                  <a:latin typeface="Calibri" pitchFamily="34" charset="0"/>
                </a:defRPr>
              </a:lvl3pPr>
              <a:lvl4pPr marL="1600200" indent="-228600" eaLnBrk="0" hangingPunct="0">
                <a:spcBef>
                  <a:spcPct val="20000"/>
                </a:spcBef>
                <a:buFont typeface="Arial" pitchFamily="34" charset="0"/>
                <a:buChar char="–"/>
                <a:defRPr sz="2000">
                  <a:solidFill>
                    <a:srgbClr val="07061C"/>
                  </a:solidFill>
                  <a:latin typeface="Calibri" pitchFamily="34" charset="0"/>
                </a:defRPr>
              </a:lvl4pPr>
              <a:lvl5pPr marL="2057400" indent="-228600" eaLnBrk="0" hangingPunct="0">
                <a:spcBef>
                  <a:spcPct val="20000"/>
                </a:spcBef>
                <a:buFont typeface="Arial" pitchFamily="34" charset="0"/>
                <a:buChar char="»"/>
                <a:defRPr sz="2000">
                  <a:solidFill>
                    <a:srgbClr val="07061C"/>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9pPr>
            </a:lstStyle>
            <a:p>
              <a:pPr algn="ctr" eaLnBrk="1" hangingPunct="1">
                <a:spcBef>
                  <a:spcPct val="0"/>
                </a:spcBef>
                <a:buFontTx/>
                <a:buNone/>
                <a:defRPr/>
              </a:pPr>
              <a:r>
                <a:rPr lang="de-DE" altLang="en-US" sz="800" kern="0" dirty="0" smtClean="0">
                  <a:solidFill>
                    <a:srgbClr val="00498B"/>
                  </a:solidFill>
                  <a:latin typeface="Arial" panose="020B0604020202020204" pitchFamily="34" charset="0"/>
                  <a:ea typeface="ＭＳ Ｐゴシック" pitchFamily="4" charset="-128"/>
                  <a:cs typeface="+mn-cs"/>
                </a:rPr>
                <a:t>Between</a:t>
              </a:r>
              <a:br>
                <a:rPr lang="de-DE" altLang="en-US" sz="800" kern="0" dirty="0" smtClean="0">
                  <a:solidFill>
                    <a:srgbClr val="00498B"/>
                  </a:solidFill>
                  <a:latin typeface="Arial" panose="020B0604020202020204" pitchFamily="34" charset="0"/>
                  <a:ea typeface="ＭＳ Ｐゴシック" pitchFamily="4" charset="-128"/>
                  <a:cs typeface="+mn-cs"/>
                </a:rPr>
              </a:br>
              <a:r>
                <a:rPr lang="de-DE" altLang="en-US" sz="800" kern="0" dirty="0" smtClean="0">
                  <a:solidFill>
                    <a:srgbClr val="00498B"/>
                  </a:solidFill>
                  <a:latin typeface="Arial" panose="020B0604020202020204" pitchFamily="34" charset="0"/>
                  <a:ea typeface="ＭＳ Ｐゴシック" pitchFamily="4" charset="-128"/>
                  <a:cs typeface="+mn-cs"/>
                </a:rPr>
                <a:t>vials</a:t>
              </a:r>
            </a:p>
          </p:txBody>
        </p:sp>
        <p:sp>
          <p:nvSpPr>
            <p:cNvPr id="70858" name="Textfeld 16"/>
            <p:cNvSpPr txBox="1">
              <a:spLocks noChangeArrowheads="1"/>
            </p:cNvSpPr>
            <p:nvPr/>
          </p:nvSpPr>
          <p:spPr bwMode="auto">
            <a:xfrm>
              <a:off x="1693986" y="5372063"/>
              <a:ext cx="549322" cy="246239"/>
            </a:xfrm>
            <a:prstGeom prst="rect">
              <a:avLst/>
            </a:prstGeom>
            <a:noFill/>
            <a:ln w="9525">
              <a:noFill/>
              <a:miter lim="800000"/>
              <a:headEnd/>
              <a:tailEnd/>
            </a:ln>
          </p:spPr>
          <p:txBody>
            <a:bodyPr lIns="0" tIns="0" rIns="0" bIns="0">
              <a:prstTxWarp prst="textNoShape">
                <a:avLst/>
              </a:prstTxWarp>
              <a:spAutoFit/>
            </a:bodyPr>
            <a:lstStyle/>
            <a:p>
              <a:pPr algn="ctr" eaLnBrk="1" hangingPunct="1"/>
              <a:r>
                <a:rPr lang="de-DE" sz="800">
                  <a:solidFill>
                    <a:srgbClr val="00498B"/>
                  </a:solidFill>
                  <a:cs typeface="Arial" pitchFamily="4" charset="0"/>
                </a:rPr>
                <a:t>10–30</a:t>
              </a:r>
              <a:br>
                <a:rPr lang="de-DE" sz="800">
                  <a:solidFill>
                    <a:srgbClr val="00498B"/>
                  </a:solidFill>
                  <a:cs typeface="Arial" pitchFamily="4" charset="0"/>
                </a:rPr>
              </a:br>
              <a:r>
                <a:rPr lang="de-DE" sz="800">
                  <a:solidFill>
                    <a:srgbClr val="00498B"/>
                  </a:solidFill>
                  <a:cs typeface="Arial" pitchFamily="4" charset="0"/>
                </a:rPr>
                <a:t>min</a:t>
              </a:r>
            </a:p>
          </p:txBody>
        </p:sp>
        <p:sp>
          <p:nvSpPr>
            <p:cNvPr id="85" name="Textfeld 16"/>
            <p:cNvSpPr txBox="1">
              <a:spLocks noChangeArrowheads="1"/>
            </p:cNvSpPr>
            <p:nvPr/>
          </p:nvSpPr>
          <p:spPr bwMode="auto">
            <a:xfrm>
              <a:off x="726990" y="5660449"/>
              <a:ext cx="3467520" cy="169851"/>
            </a:xfrm>
            <a:prstGeom prst="rect">
              <a:avLst/>
            </a:prstGeom>
            <a:noFill/>
            <a:ln>
              <a:noFill/>
            </a:ln>
            <a:extLst/>
          </p:spPr>
          <p:txBody>
            <a:bodyPr lIns="0" tIns="0" rIns="0" bIns="0">
              <a:spAutoFit/>
            </a:bodyPr>
            <a:lstStyle>
              <a:lvl1pPr eaLnBrk="0" hangingPunct="0">
                <a:spcBef>
                  <a:spcPct val="20000"/>
                </a:spcBef>
                <a:buFont typeface="Arial" pitchFamily="34" charset="0"/>
                <a:defRPr sz="3200">
                  <a:solidFill>
                    <a:srgbClr val="07061C"/>
                  </a:solidFill>
                  <a:latin typeface="Calibri" pitchFamily="34" charset="0"/>
                </a:defRPr>
              </a:lvl1pPr>
              <a:lvl2pPr marL="742950" indent="-285750" eaLnBrk="0" hangingPunct="0">
                <a:spcBef>
                  <a:spcPct val="20000"/>
                </a:spcBef>
                <a:buFont typeface="Arial" pitchFamily="34" charset="0"/>
                <a:buChar char="–"/>
                <a:defRPr sz="2800">
                  <a:solidFill>
                    <a:srgbClr val="07061C"/>
                  </a:solidFill>
                  <a:latin typeface="Calibri" pitchFamily="34" charset="0"/>
                </a:defRPr>
              </a:lvl2pPr>
              <a:lvl3pPr marL="1143000" indent="-228600" eaLnBrk="0" hangingPunct="0">
                <a:spcBef>
                  <a:spcPct val="20000"/>
                </a:spcBef>
                <a:buFont typeface="Arial" pitchFamily="34" charset="0"/>
                <a:buChar char="•"/>
                <a:defRPr sz="2400">
                  <a:solidFill>
                    <a:srgbClr val="07061C"/>
                  </a:solidFill>
                  <a:latin typeface="Calibri" pitchFamily="34" charset="0"/>
                </a:defRPr>
              </a:lvl3pPr>
              <a:lvl4pPr marL="1600200" indent="-228600" eaLnBrk="0" hangingPunct="0">
                <a:spcBef>
                  <a:spcPct val="20000"/>
                </a:spcBef>
                <a:buFont typeface="Arial" pitchFamily="34" charset="0"/>
                <a:buChar char="–"/>
                <a:defRPr sz="2000">
                  <a:solidFill>
                    <a:srgbClr val="07061C"/>
                  </a:solidFill>
                  <a:latin typeface="Calibri" pitchFamily="34" charset="0"/>
                </a:defRPr>
              </a:lvl4pPr>
              <a:lvl5pPr marL="2057400" indent="-228600" eaLnBrk="0" hangingPunct="0">
                <a:spcBef>
                  <a:spcPct val="20000"/>
                </a:spcBef>
                <a:buFont typeface="Arial" pitchFamily="34" charset="0"/>
                <a:buChar char="»"/>
                <a:defRPr sz="2000">
                  <a:solidFill>
                    <a:srgbClr val="07061C"/>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9pPr>
            </a:lstStyle>
            <a:p>
              <a:pPr algn="ctr" eaLnBrk="1" hangingPunct="1">
                <a:spcBef>
                  <a:spcPct val="0"/>
                </a:spcBef>
                <a:buFontTx/>
                <a:buNone/>
                <a:defRPr/>
              </a:pPr>
              <a:r>
                <a:rPr lang="de-DE" altLang="en-US" sz="1100" kern="0" dirty="0" smtClean="0">
                  <a:solidFill>
                    <a:srgbClr val="00498B"/>
                  </a:solidFill>
                  <a:latin typeface="Arial" panose="020B0604020202020204" pitchFamily="34" charset="0"/>
                  <a:ea typeface="ＭＳ Ｐゴシック" pitchFamily="4" charset="-128"/>
                  <a:cs typeface="+mn-cs"/>
                </a:rPr>
                <a:t>Time post idarucizumab</a:t>
              </a:r>
            </a:p>
          </p:txBody>
        </p:sp>
        <p:cxnSp>
          <p:nvCxnSpPr>
            <p:cNvPr id="70860" name="Straight Connector 86"/>
            <p:cNvCxnSpPr>
              <a:cxnSpLocks noChangeShapeType="1"/>
            </p:cNvCxnSpPr>
            <p:nvPr/>
          </p:nvCxnSpPr>
          <p:spPr bwMode="auto">
            <a:xfrm>
              <a:off x="1277330" y="2803251"/>
              <a:ext cx="0" cy="961263"/>
            </a:xfrm>
            <a:prstGeom prst="line">
              <a:avLst/>
            </a:prstGeom>
            <a:noFill/>
            <a:ln w="9525">
              <a:solidFill>
                <a:srgbClr val="000000"/>
              </a:solidFill>
              <a:round/>
              <a:headEnd/>
              <a:tailEnd/>
            </a:ln>
          </p:spPr>
        </p:cxnSp>
        <p:sp>
          <p:nvSpPr>
            <p:cNvPr id="70861" name="Rectangle 87"/>
            <p:cNvSpPr>
              <a:spLocks noChangeArrowheads="1"/>
            </p:cNvSpPr>
            <p:nvPr/>
          </p:nvSpPr>
          <p:spPr bwMode="auto">
            <a:xfrm>
              <a:off x="1158558" y="3768074"/>
              <a:ext cx="237546" cy="975502"/>
            </a:xfrm>
            <a:prstGeom prst="rect">
              <a:avLst/>
            </a:prstGeom>
            <a:solidFill>
              <a:schemeClr val="bg1"/>
            </a:solidFill>
            <a:ln w="9525">
              <a:solidFill>
                <a:srgbClr val="000000"/>
              </a:solidFill>
              <a:round/>
              <a:headEnd/>
              <a:tailEnd/>
            </a:ln>
          </p:spPr>
          <p:txBody>
            <a:bodyPr lIns="91414" tIns="45708" rIns="91414" bIns="45708" anchor="ctr">
              <a:prstTxWarp prst="textNoShape">
                <a:avLst/>
              </a:prstTxWarp>
            </a:bodyPr>
            <a:lstStyle/>
            <a:p>
              <a:pPr>
                <a:lnSpc>
                  <a:spcPct val="85000"/>
                </a:lnSpc>
              </a:pPr>
              <a:endParaRPr lang="en-GB">
                <a:solidFill>
                  <a:schemeClr val="bg1"/>
                </a:solidFill>
                <a:latin typeface="Tahoma" pitchFamily="4" charset="0"/>
                <a:cs typeface="Arial" pitchFamily="4" charset="0"/>
              </a:endParaRPr>
            </a:p>
          </p:txBody>
        </p:sp>
        <p:sp>
          <p:nvSpPr>
            <p:cNvPr id="70862" name="Oval 97"/>
            <p:cNvSpPr>
              <a:spLocks noChangeArrowheads="1"/>
            </p:cNvSpPr>
            <p:nvPr/>
          </p:nvSpPr>
          <p:spPr bwMode="auto">
            <a:xfrm>
              <a:off x="1592403" y="4830785"/>
              <a:ext cx="50397" cy="55894"/>
            </a:xfrm>
            <a:prstGeom prst="ellipse">
              <a:avLst/>
            </a:prstGeom>
            <a:solidFill>
              <a:srgbClr val="000000"/>
            </a:solidFill>
            <a:ln w="9525">
              <a:solidFill>
                <a:srgbClr val="000000"/>
              </a:solidFill>
              <a:round/>
              <a:headEnd/>
              <a:tailEnd/>
            </a:ln>
          </p:spPr>
          <p:txBody>
            <a:bodyPr lIns="91414" tIns="45708" rIns="91414" bIns="45708" anchor="ctr">
              <a:prstTxWarp prst="textNoShape">
                <a:avLst/>
              </a:prstTxWarp>
            </a:bodyPr>
            <a:lstStyle/>
            <a:p>
              <a:pPr>
                <a:lnSpc>
                  <a:spcPct val="85000"/>
                </a:lnSpc>
              </a:pPr>
              <a:endParaRPr lang="en-GB">
                <a:solidFill>
                  <a:schemeClr val="bg1"/>
                </a:solidFill>
                <a:latin typeface="Tahoma" pitchFamily="4" charset="0"/>
                <a:cs typeface="Arial" pitchFamily="4" charset="0"/>
              </a:endParaRPr>
            </a:p>
          </p:txBody>
        </p:sp>
        <p:sp>
          <p:nvSpPr>
            <p:cNvPr id="70863" name="Oval 102"/>
            <p:cNvSpPr>
              <a:spLocks noChangeArrowheads="1"/>
            </p:cNvSpPr>
            <p:nvPr/>
          </p:nvSpPr>
          <p:spPr bwMode="auto">
            <a:xfrm>
              <a:off x="1931017" y="4819142"/>
              <a:ext cx="50397" cy="55894"/>
            </a:xfrm>
            <a:prstGeom prst="ellipse">
              <a:avLst/>
            </a:prstGeom>
            <a:solidFill>
              <a:srgbClr val="000000"/>
            </a:solidFill>
            <a:ln w="9525">
              <a:solidFill>
                <a:srgbClr val="000000"/>
              </a:solidFill>
              <a:round/>
              <a:headEnd/>
              <a:tailEnd/>
            </a:ln>
          </p:spPr>
          <p:txBody>
            <a:bodyPr lIns="91414" tIns="45708" rIns="91414" bIns="45708" anchor="ctr">
              <a:prstTxWarp prst="textNoShape">
                <a:avLst/>
              </a:prstTxWarp>
            </a:bodyPr>
            <a:lstStyle/>
            <a:p>
              <a:pPr>
                <a:lnSpc>
                  <a:spcPct val="85000"/>
                </a:lnSpc>
              </a:pPr>
              <a:endParaRPr lang="en-GB">
                <a:solidFill>
                  <a:schemeClr val="bg1"/>
                </a:solidFill>
                <a:latin typeface="Tahoma" pitchFamily="4" charset="0"/>
                <a:cs typeface="Arial" pitchFamily="4" charset="0"/>
              </a:endParaRPr>
            </a:p>
          </p:txBody>
        </p:sp>
        <p:cxnSp>
          <p:nvCxnSpPr>
            <p:cNvPr id="70864" name="Straight Connector 104"/>
            <p:cNvCxnSpPr>
              <a:cxnSpLocks noChangeShapeType="1"/>
            </p:cNvCxnSpPr>
            <p:nvPr/>
          </p:nvCxnSpPr>
          <p:spPr bwMode="auto">
            <a:xfrm>
              <a:off x="2233254" y="4977311"/>
              <a:ext cx="128404" cy="0"/>
            </a:xfrm>
            <a:prstGeom prst="line">
              <a:avLst/>
            </a:prstGeom>
            <a:noFill/>
            <a:ln w="9525">
              <a:solidFill>
                <a:srgbClr val="000000"/>
              </a:solidFill>
              <a:round/>
              <a:headEnd/>
              <a:tailEnd/>
            </a:ln>
          </p:spPr>
        </p:cxnSp>
        <p:cxnSp>
          <p:nvCxnSpPr>
            <p:cNvPr id="70865" name="Straight Connector 106"/>
            <p:cNvCxnSpPr>
              <a:cxnSpLocks noChangeShapeType="1"/>
            </p:cNvCxnSpPr>
            <p:nvPr/>
          </p:nvCxnSpPr>
          <p:spPr bwMode="auto">
            <a:xfrm>
              <a:off x="2233254" y="4895796"/>
              <a:ext cx="128404" cy="0"/>
            </a:xfrm>
            <a:prstGeom prst="line">
              <a:avLst/>
            </a:prstGeom>
            <a:noFill/>
            <a:ln w="9525">
              <a:solidFill>
                <a:srgbClr val="000000"/>
              </a:solidFill>
              <a:round/>
              <a:headEnd/>
              <a:tailEnd/>
            </a:ln>
          </p:spPr>
        </p:cxnSp>
        <p:sp>
          <p:nvSpPr>
            <p:cNvPr id="70866" name="Oval 110"/>
            <p:cNvSpPr>
              <a:spLocks noChangeArrowheads="1"/>
            </p:cNvSpPr>
            <p:nvPr/>
          </p:nvSpPr>
          <p:spPr bwMode="auto">
            <a:xfrm>
              <a:off x="2608247" y="4964701"/>
              <a:ext cx="50397" cy="55894"/>
            </a:xfrm>
            <a:prstGeom prst="ellipse">
              <a:avLst/>
            </a:prstGeom>
            <a:solidFill>
              <a:srgbClr val="000000"/>
            </a:solidFill>
            <a:ln w="9525">
              <a:solidFill>
                <a:srgbClr val="000000"/>
              </a:solidFill>
              <a:round/>
              <a:headEnd/>
              <a:tailEnd/>
            </a:ln>
          </p:spPr>
          <p:txBody>
            <a:bodyPr lIns="91414" tIns="45708" rIns="91414" bIns="45708" anchor="ctr">
              <a:prstTxWarp prst="textNoShape">
                <a:avLst/>
              </a:prstTxWarp>
            </a:bodyPr>
            <a:lstStyle/>
            <a:p>
              <a:pPr>
                <a:lnSpc>
                  <a:spcPct val="85000"/>
                </a:lnSpc>
              </a:pPr>
              <a:endParaRPr lang="en-GB">
                <a:solidFill>
                  <a:schemeClr val="bg1"/>
                </a:solidFill>
                <a:latin typeface="Tahoma" pitchFamily="4" charset="0"/>
                <a:cs typeface="Arial" pitchFamily="4" charset="0"/>
              </a:endParaRPr>
            </a:p>
          </p:txBody>
        </p:sp>
        <p:sp>
          <p:nvSpPr>
            <p:cNvPr id="70867" name="Oval 112"/>
            <p:cNvSpPr>
              <a:spLocks noChangeArrowheads="1"/>
            </p:cNvSpPr>
            <p:nvPr/>
          </p:nvSpPr>
          <p:spPr bwMode="auto">
            <a:xfrm>
              <a:off x="2608247" y="4827874"/>
              <a:ext cx="50397" cy="55894"/>
            </a:xfrm>
            <a:prstGeom prst="ellipse">
              <a:avLst/>
            </a:prstGeom>
            <a:solidFill>
              <a:srgbClr val="000000"/>
            </a:solidFill>
            <a:ln w="9525">
              <a:solidFill>
                <a:srgbClr val="000000"/>
              </a:solidFill>
              <a:round/>
              <a:headEnd/>
              <a:tailEnd/>
            </a:ln>
          </p:spPr>
          <p:txBody>
            <a:bodyPr lIns="91414" tIns="45708" rIns="91414" bIns="45708" anchor="ctr">
              <a:prstTxWarp prst="textNoShape">
                <a:avLst/>
              </a:prstTxWarp>
            </a:bodyPr>
            <a:lstStyle/>
            <a:p>
              <a:pPr>
                <a:lnSpc>
                  <a:spcPct val="85000"/>
                </a:lnSpc>
              </a:pPr>
              <a:endParaRPr lang="en-GB">
                <a:solidFill>
                  <a:schemeClr val="bg1"/>
                </a:solidFill>
                <a:latin typeface="Tahoma" pitchFamily="4" charset="0"/>
                <a:cs typeface="Arial" pitchFamily="4" charset="0"/>
              </a:endParaRPr>
            </a:p>
          </p:txBody>
        </p:sp>
        <p:sp>
          <p:nvSpPr>
            <p:cNvPr id="70868" name="Oval 115"/>
            <p:cNvSpPr>
              <a:spLocks noChangeArrowheads="1"/>
            </p:cNvSpPr>
            <p:nvPr/>
          </p:nvSpPr>
          <p:spPr bwMode="auto">
            <a:xfrm>
              <a:off x="2941612" y="4961790"/>
              <a:ext cx="50397" cy="55894"/>
            </a:xfrm>
            <a:prstGeom prst="ellipse">
              <a:avLst/>
            </a:prstGeom>
            <a:solidFill>
              <a:srgbClr val="000000"/>
            </a:solidFill>
            <a:ln w="9525">
              <a:solidFill>
                <a:srgbClr val="000000"/>
              </a:solidFill>
              <a:round/>
              <a:headEnd/>
              <a:tailEnd/>
            </a:ln>
          </p:spPr>
          <p:txBody>
            <a:bodyPr lIns="91414" tIns="45708" rIns="91414" bIns="45708" anchor="ctr">
              <a:prstTxWarp prst="textNoShape">
                <a:avLst/>
              </a:prstTxWarp>
            </a:bodyPr>
            <a:lstStyle/>
            <a:p>
              <a:pPr>
                <a:lnSpc>
                  <a:spcPct val="85000"/>
                </a:lnSpc>
              </a:pPr>
              <a:endParaRPr lang="en-GB">
                <a:solidFill>
                  <a:schemeClr val="bg1"/>
                </a:solidFill>
                <a:latin typeface="Tahoma" pitchFamily="4" charset="0"/>
                <a:cs typeface="Arial" pitchFamily="4" charset="0"/>
              </a:endParaRPr>
            </a:p>
          </p:txBody>
        </p:sp>
        <p:sp>
          <p:nvSpPr>
            <p:cNvPr id="70869" name="Oval 117"/>
            <p:cNvSpPr>
              <a:spLocks noChangeArrowheads="1"/>
            </p:cNvSpPr>
            <p:nvPr/>
          </p:nvSpPr>
          <p:spPr bwMode="auto">
            <a:xfrm>
              <a:off x="2941612" y="4845340"/>
              <a:ext cx="50397" cy="55894"/>
            </a:xfrm>
            <a:prstGeom prst="ellipse">
              <a:avLst/>
            </a:prstGeom>
            <a:solidFill>
              <a:srgbClr val="000000"/>
            </a:solidFill>
            <a:ln w="9525">
              <a:solidFill>
                <a:srgbClr val="000000"/>
              </a:solidFill>
              <a:round/>
              <a:headEnd/>
              <a:tailEnd/>
            </a:ln>
          </p:spPr>
          <p:txBody>
            <a:bodyPr lIns="91414" tIns="45708" rIns="91414" bIns="45708" anchor="ctr">
              <a:prstTxWarp prst="textNoShape">
                <a:avLst/>
              </a:prstTxWarp>
            </a:bodyPr>
            <a:lstStyle/>
            <a:p>
              <a:pPr>
                <a:lnSpc>
                  <a:spcPct val="85000"/>
                </a:lnSpc>
              </a:pPr>
              <a:endParaRPr lang="en-GB">
                <a:solidFill>
                  <a:schemeClr val="bg1"/>
                </a:solidFill>
                <a:latin typeface="Tahoma" pitchFamily="4" charset="0"/>
                <a:cs typeface="Arial" pitchFamily="4" charset="0"/>
              </a:endParaRPr>
            </a:p>
          </p:txBody>
        </p:sp>
        <p:cxnSp>
          <p:nvCxnSpPr>
            <p:cNvPr id="70870" name="Straight Connector 119"/>
            <p:cNvCxnSpPr>
              <a:cxnSpLocks noChangeShapeType="1"/>
            </p:cNvCxnSpPr>
            <p:nvPr/>
          </p:nvCxnSpPr>
          <p:spPr bwMode="auto">
            <a:xfrm>
              <a:off x="3246474" y="4977311"/>
              <a:ext cx="128404" cy="0"/>
            </a:xfrm>
            <a:prstGeom prst="line">
              <a:avLst/>
            </a:prstGeom>
            <a:noFill/>
            <a:ln w="9525">
              <a:solidFill>
                <a:srgbClr val="000000"/>
              </a:solidFill>
              <a:round/>
              <a:headEnd/>
              <a:tailEnd/>
            </a:ln>
          </p:spPr>
        </p:cxnSp>
        <p:sp>
          <p:nvSpPr>
            <p:cNvPr id="70871" name="Oval 122"/>
            <p:cNvSpPr>
              <a:spLocks noChangeArrowheads="1"/>
            </p:cNvSpPr>
            <p:nvPr/>
          </p:nvSpPr>
          <p:spPr bwMode="auto">
            <a:xfrm>
              <a:off x="3285477" y="4734715"/>
              <a:ext cx="50397" cy="55894"/>
            </a:xfrm>
            <a:prstGeom prst="ellipse">
              <a:avLst/>
            </a:prstGeom>
            <a:solidFill>
              <a:srgbClr val="000000"/>
            </a:solidFill>
            <a:ln w="9525">
              <a:solidFill>
                <a:srgbClr val="000000"/>
              </a:solidFill>
              <a:round/>
              <a:headEnd/>
              <a:tailEnd/>
            </a:ln>
          </p:spPr>
          <p:txBody>
            <a:bodyPr lIns="91414" tIns="45708" rIns="91414" bIns="45708" anchor="ctr">
              <a:prstTxWarp prst="textNoShape">
                <a:avLst/>
              </a:prstTxWarp>
            </a:bodyPr>
            <a:lstStyle/>
            <a:p>
              <a:pPr>
                <a:lnSpc>
                  <a:spcPct val="85000"/>
                </a:lnSpc>
              </a:pPr>
              <a:endParaRPr lang="en-GB">
                <a:solidFill>
                  <a:schemeClr val="bg1"/>
                </a:solidFill>
                <a:latin typeface="Tahoma" pitchFamily="4" charset="0"/>
                <a:cs typeface="Arial" pitchFamily="4" charset="0"/>
              </a:endParaRPr>
            </a:p>
          </p:txBody>
        </p:sp>
        <p:cxnSp>
          <p:nvCxnSpPr>
            <p:cNvPr id="70872" name="Straight Connector 123"/>
            <p:cNvCxnSpPr>
              <a:cxnSpLocks noChangeShapeType="1"/>
              <a:endCxn id="70697" idx="0"/>
            </p:cNvCxnSpPr>
            <p:nvPr/>
          </p:nvCxnSpPr>
          <p:spPr bwMode="auto">
            <a:xfrm>
              <a:off x="3645167" y="4581630"/>
              <a:ext cx="0" cy="402160"/>
            </a:xfrm>
            <a:prstGeom prst="line">
              <a:avLst/>
            </a:prstGeom>
            <a:noFill/>
            <a:ln w="9525">
              <a:solidFill>
                <a:srgbClr val="000000"/>
              </a:solidFill>
              <a:round/>
              <a:headEnd/>
              <a:tailEnd/>
            </a:ln>
          </p:spPr>
        </p:cxnSp>
        <p:cxnSp>
          <p:nvCxnSpPr>
            <p:cNvPr id="70873" name="Straight Connector 126"/>
            <p:cNvCxnSpPr>
              <a:cxnSpLocks noChangeShapeType="1"/>
            </p:cNvCxnSpPr>
            <p:nvPr/>
          </p:nvCxnSpPr>
          <p:spPr bwMode="auto">
            <a:xfrm>
              <a:off x="3580964" y="4540623"/>
              <a:ext cx="128404" cy="0"/>
            </a:xfrm>
            <a:prstGeom prst="line">
              <a:avLst/>
            </a:prstGeom>
            <a:noFill/>
            <a:ln w="9525">
              <a:solidFill>
                <a:srgbClr val="000000"/>
              </a:solidFill>
              <a:round/>
              <a:headEnd/>
              <a:tailEnd/>
            </a:ln>
          </p:spPr>
        </p:cxnSp>
        <p:cxnSp>
          <p:nvCxnSpPr>
            <p:cNvPr id="70874" name="Straight Connector 239"/>
            <p:cNvCxnSpPr>
              <a:cxnSpLocks noChangeShapeType="1"/>
            </p:cNvCxnSpPr>
            <p:nvPr/>
          </p:nvCxnSpPr>
          <p:spPr bwMode="auto">
            <a:xfrm>
              <a:off x="2172847" y="4929192"/>
              <a:ext cx="243966" cy="0"/>
            </a:xfrm>
            <a:prstGeom prst="line">
              <a:avLst/>
            </a:prstGeom>
            <a:noFill/>
            <a:ln w="9525">
              <a:solidFill>
                <a:srgbClr val="000000"/>
              </a:solidFill>
              <a:round/>
              <a:headEnd/>
              <a:tailEnd/>
            </a:ln>
          </p:spPr>
        </p:cxnSp>
        <p:cxnSp>
          <p:nvCxnSpPr>
            <p:cNvPr id="70875" name="Straight Connector 240"/>
            <p:cNvCxnSpPr>
              <a:cxnSpLocks noChangeShapeType="1"/>
            </p:cNvCxnSpPr>
            <p:nvPr/>
          </p:nvCxnSpPr>
          <p:spPr bwMode="auto">
            <a:xfrm>
              <a:off x="2511463" y="4937925"/>
              <a:ext cx="243966" cy="0"/>
            </a:xfrm>
            <a:prstGeom prst="line">
              <a:avLst/>
            </a:prstGeom>
            <a:noFill/>
            <a:ln w="9525">
              <a:solidFill>
                <a:srgbClr val="000000"/>
              </a:solidFill>
              <a:round/>
              <a:headEnd/>
              <a:tailEnd/>
            </a:ln>
          </p:spPr>
        </p:cxnSp>
        <p:cxnSp>
          <p:nvCxnSpPr>
            <p:cNvPr id="70876" name="Straight Connector 241"/>
            <p:cNvCxnSpPr>
              <a:cxnSpLocks noChangeShapeType="1"/>
            </p:cNvCxnSpPr>
            <p:nvPr/>
          </p:nvCxnSpPr>
          <p:spPr bwMode="auto">
            <a:xfrm>
              <a:off x="3188692" y="4935014"/>
              <a:ext cx="243966" cy="0"/>
            </a:xfrm>
            <a:prstGeom prst="line">
              <a:avLst/>
            </a:prstGeom>
            <a:noFill/>
            <a:ln w="9525">
              <a:solidFill>
                <a:srgbClr val="000000"/>
              </a:solidFill>
              <a:round/>
              <a:headEnd/>
              <a:tailEnd/>
            </a:ln>
          </p:spPr>
        </p:cxnSp>
        <p:cxnSp>
          <p:nvCxnSpPr>
            <p:cNvPr id="70877" name="Straight Connector 242"/>
            <p:cNvCxnSpPr>
              <a:cxnSpLocks noChangeShapeType="1"/>
            </p:cNvCxnSpPr>
            <p:nvPr/>
          </p:nvCxnSpPr>
          <p:spPr bwMode="auto">
            <a:xfrm>
              <a:off x="2847451" y="4935014"/>
              <a:ext cx="243966" cy="0"/>
            </a:xfrm>
            <a:prstGeom prst="line">
              <a:avLst/>
            </a:prstGeom>
            <a:noFill/>
            <a:ln w="9525">
              <a:solidFill>
                <a:srgbClr val="000000"/>
              </a:solidFill>
              <a:round/>
              <a:headEnd/>
              <a:tailEnd/>
            </a:ln>
          </p:spPr>
        </p:cxnSp>
        <p:cxnSp>
          <p:nvCxnSpPr>
            <p:cNvPr id="70878" name="Straight Connector 244"/>
            <p:cNvCxnSpPr>
              <a:cxnSpLocks noChangeShapeType="1"/>
            </p:cNvCxnSpPr>
            <p:nvPr/>
          </p:nvCxnSpPr>
          <p:spPr bwMode="auto">
            <a:xfrm>
              <a:off x="3523182" y="4911720"/>
              <a:ext cx="243966" cy="0"/>
            </a:xfrm>
            <a:prstGeom prst="line">
              <a:avLst/>
            </a:prstGeom>
            <a:noFill/>
            <a:ln w="9525">
              <a:solidFill>
                <a:srgbClr val="000000"/>
              </a:solidFill>
              <a:round/>
              <a:headEnd/>
              <a:tailEnd/>
            </a:ln>
          </p:spPr>
        </p:cxnSp>
      </p:grpSp>
      <p:sp>
        <p:nvSpPr>
          <p:cNvPr id="70812" name="Textfeld 249"/>
          <p:cNvSpPr txBox="1">
            <a:spLocks noChangeArrowheads="1"/>
          </p:cNvSpPr>
          <p:nvPr/>
        </p:nvSpPr>
        <p:spPr bwMode="auto">
          <a:xfrm>
            <a:off x="0" y="847725"/>
            <a:ext cx="9144000" cy="492125"/>
          </a:xfrm>
          <a:prstGeom prst="rect">
            <a:avLst/>
          </a:prstGeom>
          <a:noFill/>
          <a:ln w="9525">
            <a:noFill/>
            <a:miter lim="800000"/>
            <a:headEnd/>
            <a:tailEnd/>
          </a:ln>
        </p:spPr>
        <p:txBody>
          <a:bodyPr lIns="0">
            <a:prstTxWarp prst="textNoShape">
              <a:avLst/>
            </a:prstTxWarp>
            <a:spAutoFit/>
          </a:bodyPr>
          <a:lstStyle/>
          <a:p>
            <a:pPr algn="ctr" eaLnBrk="1" hangingPunct="1"/>
            <a:r>
              <a:rPr lang="en-GB" sz="2600">
                <a:latin typeface="Arial Black" pitchFamily="4" charset="0"/>
                <a:cs typeface="Arial" pitchFamily="4" charset="0"/>
              </a:rPr>
              <a:t>RESULTS: Primary endpoint in Group A</a:t>
            </a:r>
            <a:endParaRPr lang="de-DE" sz="2600">
              <a:latin typeface="Arial Black" pitchFamily="4" charset="0"/>
              <a:cs typeface="Arial" pitchFamily="4" charset="0"/>
            </a:endParaRPr>
          </a:p>
        </p:txBody>
      </p:sp>
      <p:sp>
        <p:nvSpPr>
          <p:cNvPr id="70813" name="TextBox 2"/>
          <p:cNvSpPr txBox="1">
            <a:spLocks noChangeArrowheads="1"/>
          </p:cNvSpPr>
          <p:nvPr/>
        </p:nvSpPr>
        <p:spPr bwMode="auto">
          <a:xfrm>
            <a:off x="2239963" y="5870575"/>
            <a:ext cx="8232775" cy="461963"/>
          </a:xfrm>
          <a:prstGeom prst="rect">
            <a:avLst/>
          </a:prstGeom>
          <a:noFill/>
          <a:ln w="9525">
            <a:noFill/>
            <a:miter lim="800000"/>
            <a:headEnd/>
            <a:tailEnd/>
          </a:ln>
        </p:spPr>
        <p:txBody>
          <a:bodyPr>
            <a:prstTxWarp prst="textNoShape">
              <a:avLst/>
            </a:prstTxWarp>
            <a:spAutoFit/>
          </a:bodyPr>
          <a:lstStyle/>
          <a:p>
            <a:pPr eaLnBrk="1" hangingPunct="1"/>
            <a:r>
              <a:rPr lang="en-US" sz="1200">
                <a:cs typeface="Arial" pitchFamily="4" charset="0"/>
              </a:rPr>
              <a:t>Maximum percent reversal 100% dTT (N=40), 100% ECT (N=47)</a:t>
            </a:r>
          </a:p>
          <a:p>
            <a:pPr eaLnBrk="1" hangingPunct="1"/>
            <a:r>
              <a:rPr lang="en-US" sz="1200">
                <a:cs typeface="Arial" pitchFamily="4" charset="0"/>
              </a:rPr>
              <a:t>Complete normalization: dTT: 98%,  ECT: 89%</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3"/>
          <a:srcRect b="18243"/>
          <a:stretch>
            <a:fillRect/>
          </a:stretch>
        </p:blipFill>
        <p:spPr bwMode="auto">
          <a:xfrm>
            <a:off x="1752600" y="685800"/>
            <a:ext cx="5562600" cy="5461000"/>
          </a:xfrm>
          <a:prstGeom prst="rect">
            <a:avLst/>
          </a:prstGeom>
          <a:noFill/>
          <a:ln w="9525">
            <a:noFill/>
            <a:miter lim="800000"/>
            <a:headEnd/>
            <a:tailEnd/>
          </a:ln>
        </p:spPr>
      </p:pic>
      <p:sp>
        <p:nvSpPr>
          <p:cNvPr id="3" name="TextBox 1"/>
          <p:cNvSpPr txBox="1">
            <a:spLocks noChangeArrowheads="1"/>
          </p:cNvSpPr>
          <p:nvPr/>
        </p:nvSpPr>
        <p:spPr bwMode="auto">
          <a:xfrm>
            <a:off x="4800600" y="5562600"/>
            <a:ext cx="4289425" cy="584200"/>
          </a:xfrm>
          <a:prstGeom prst="rect">
            <a:avLst/>
          </a:prstGeom>
          <a:noFill/>
          <a:ln w="19050">
            <a:noFill/>
            <a:miter lim="800000"/>
            <a:headEnd/>
            <a:tailEnd/>
          </a:ln>
          <a:effectLst>
            <a:outerShdw blurRad="50800" dist="38100" dir="2700000" algn="tl" rotWithShape="0">
              <a:srgbClr val="000000">
                <a:alpha val="42998"/>
              </a:srgbClr>
            </a:outerShdw>
          </a:effectLst>
        </p:spPr>
        <p:txBody>
          <a:bodyPr>
            <a:prstTxWarp prst="textNoShape">
              <a:avLst/>
            </a:prstTxWarp>
            <a:spAutoFit/>
          </a:bodyPr>
          <a:lstStyle/>
          <a:p>
            <a:pPr algn="ctr" eaLnBrk="1" hangingPunct="1">
              <a:defRPr/>
            </a:pPr>
            <a:r>
              <a:rPr lang="en-CA" sz="1600" b="1" dirty="0">
                <a:latin typeface="Arial"/>
                <a:ea typeface="ＭＳ Ｐゴシック" pitchFamily="34" charset="-128"/>
                <a:cs typeface="+mn-cs"/>
              </a:rPr>
              <a:t>A NOAC is preferred over warfarin for non-</a:t>
            </a:r>
            <a:r>
              <a:rPr lang="en-CA" sz="1600" b="1" dirty="0" err="1">
                <a:latin typeface="Arial"/>
                <a:ea typeface="ＭＳ Ｐゴシック" pitchFamily="34" charset="-128"/>
                <a:cs typeface="+mn-cs"/>
              </a:rPr>
              <a:t>valvular</a:t>
            </a:r>
            <a:r>
              <a:rPr lang="en-CA" sz="1600" b="1" dirty="0">
                <a:latin typeface="Arial"/>
                <a:ea typeface="ＭＳ Ｐゴシック" pitchFamily="34" charset="-128"/>
                <a:cs typeface="+mn-cs"/>
              </a:rPr>
              <a:t> AF.</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3"/>
          <p:cNvSpPr>
            <a:spLocks noChangeArrowheads="1"/>
          </p:cNvSpPr>
          <p:nvPr/>
        </p:nvSpPr>
        <p:spPr bwMode="auto">
          <a:xfrm>
            <a:off x="0" y="44450"/>
            <a:ext cx="184150" cy="368300"/>
          </a:xfrm>
          <a:prstGeom prst="rect">
            <a:avLst/>
          </a:prstGeom>
          <a:noFill/>
          <a:ln w="9525">
            <a:noFill/>
            <a:miter lim="800000"/>
            <a:headEnd/>
            <a:tailEnd/>
          </a:ln>
        </p:spPr>
        <p:txBody>
          <a:bodyPr wrap="none" anchor="ctr">
            <a:prstTxWarp prst="textNoShape">
              <a:avLst/>
            </a:prstTxWarp>
            <a:spAutoFit/>
          </a:bodyPr>
          <a:lstStyle/>
          <a:p>
            <a:pPr eaLnBrk="1" hangingPunct="1"/>
            <a:endParaRPr lang="fr-FR">
              <a:latin typeface="Calibri" pitchFamily="4" charset="0"/>
              <a:cs typeface="Arial" pitchFamily="4" charset="0"/>
            </a:endParaRPr>
          </a:p>
        </p:txBody>
      </p:sp>
      <p:grpSp>
        <p:nvGrpSpPr>
          <p:cNvPr id="71683" name="Group 1"/>
          <p:cNvGrpSpPr>
            <a:grpSpLocks/>
          </p:cNvGrpSpPr>
          <p:nvPr/>
        </p:nvGrpSpPr>
        <p:grpSpPr bwMode="auto">
          <a:xfrm>
            <a:off x="242888" y="1524000"/>
            <a:ext cx="8885237" cy="4433888"/>
            <a:chOff x="645752" y="1524000"/>
            <a:chExt cx="8131805" cy="3518217"/>
          </a:xfrm>
        </p:grpSpPr>
        <p:sp>
          <p:nvSpPr>
            <p:cNvPr id="20" name="Line 3"/>
            <p:cNvSpPr>
              <a:spLocks noChangeShapeType="1"/>
            </p:cNvSpPr>
            <p:nvPr/>
          </p:nvSpPr>
          <p:spPr bwMode="auto">
            <a:xfrm rot="10800000">
              <a:off x="1475350" y="4149121"/>
              <a:ext cx="2397263" cy="0"/>
            </a:xfrm>
            <a:prstGeom prst="line">
              <a:avLst/>
            </a:prstGeom>
            <a:noFill/>
            <a:ln w="12700" cap="flat" cmpd="sng">
              <a:solidFill>
                <a:schemeClr val="bg1">
                  <a:lumMod val="50000"/>
                </a:schemeClr>
              </a:solidFill>
              <a:prstDash val="dash"/>
              <a:miter lim="800000"/>
              <a:headEnd type="none" w="med" len="med"/>
              <a:tailEnd type="none" w="med" len="med"/>
            </a:ln>
            <a:extLst/>
          </p:spPr>
          <p:txBody>
            <a:bodyPr lIns="0" tIns="0" rIns="0" bIns="0"/>
            <a:lstStyle/>
            <a:p>
              <a:pPr eaLnBrk="1" fontAlgn="auto" hangingPunct="1">
                <a:spcBef>
                  <a:spcPts val="0"/>
                </a:spcBef>
                <a:spcAft>
                  <a:spcPts val="0"/>
                </a:spcAft>
                <a:defRPr/>
              </a:pPr>
              <a:endParaRPr lang="en-US" kern="0">
                <a:solidFill>
                  <a:prstClr val="black"/>
                </a:solidFill>
                <a:latin typeface="Arial" pitchFamily="34" charset="0"/>
                <a:ea typeface="+mn-ea"/>
                <a:cs typeface="+mn-cs"/>
              </a:endParaRPr>
            </a:p>
          </p:txBody>
        </p:sp>
        <p:sp>
          <p:nvSpPr>
            <p:cNvPr id="22" name="Line 3"/>
            <p:cNvSpPr>
              <a:spLocks noChangeShapeType="1"/>
            </p:cNvSpPr>
            <p:nvPr/>
          </p:nvSpPr>
          <p:spPr bwMode="auto">
            <a:xfrm rot="10800000">
              <a:off x="5553602" y="4412389"/>
              <a:ext cx="2397263" cy="0"/>
            </a:xfrm>
            <a:prstGeom prst="line">
              <a:avLst/>
            </a:prstGeom>
            <a:noFill/>
            <a:ln w="12700" cap="flat" cmpd="sng">
              <a:solidFill>
                <a:schemeClr val="bg1">
                  <a:lumMod val="50000"/>
                </a:schemeClr>
              </a:solidFill>
              <a:prstDash val="dash"/>
              <a:miter lim="800000"/>
              <a:headEnd type="none" w="med" len="med"/>
              <a:tailEnd type="none" w="med" len="med"/>
            </a:ln>
            <a:extLst/>
          </p:spPr>
          <p:txBody>
            <a:bodyPr lIns="0" tIns="0" rIns="0" bIns="0"/>
            <a:lstStyle/>
            <a:p>
              <a:pPr eaLnBrk="1" fontAlgn="auto" hangingPunct="1">
                <a:spcBef>
                  <a:spcPts val="0"/>
                </a:spcBef>
                <a:spcAft>
                  <a:spcPts val="0"/>
                </a:spcAft>
                <a:defRPr/>
              </a:pPr>
              <a:endParaRPr lang="en-US" kern="0">
                <a:solidFill>
                  <a:prstClr val="black"/>
                </a:solidFill>
                <a:latin typeface="Arial" pitchFamily="34" charset="0"/>
                <a:ea typeface="+mn-ea"/>
                <a:cs typeface="+mn-cs"/>
              </a:endParaRPr>
            </a:p>
          </p:txBody>
        </p:sp>
        <p:sp>
          <p:nvSpPr>
            <p:cNvPr id="26" name="Down Arrow 25"/>
            <p:cNvSpPr/>
            <p:nvPr/>
          </p:nvSpPr>
          <p:spPr>
            <a:xfrm>
              <a:off x="1703453" y="3015432"/>
              <a:ext cx="152553" cy="89057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7" name="Down Arrow 26"/>
            <p:cNvSpPr/>
            <p:nvPr/>
          </p:nvSpPr>
          <p:spPr>
            <a:xfrm>
              <a:off x="1970784" y="3024250"/>
              <a:ext cx="151100" cy="89183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9" name="Down Arrow 28"/>
            <p:cNvSpPr/>
            <p:nvPr/>
          </p:nvSpPr>
          <p:spPr>
            <a:xfrm>
              <a:off x="5870332" y="3015432"/>
              <a:ext cx="152553" cy="91577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0" name="Down Arrow 29"/>
            <p:cNvSpPr/>
            <p:nvPr/>
          </p:nvSpPr>
          <p:spPr>
            <a:xfrm>
              <a:off x="6137663" y="3024250"/>
              <a:ext cx="152553" cy="91702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1692" name="TextBox 33"/>
            <p:cNvSpPr txBox="1">
              <a:spLocks noChangeArrowheads="1"/>
            </p:cNvSpPr>
            <p:nvPr/>
          </p:nvSpPr>
          <p:spPr bwMode="auto">
            <a:xfrm>
              <a:off x="5994613" y="1524000"/>
              <a:ext cx="2782944" cy="366372"/>
            </a:xfrm>
            <a:prstGeom prst="rect">
              <a:avLst/>
            </a:prstGeom>
            <a:noFill/>
            <a:ln w="9525">
              <a:noFill/>
              <a:miter lim="800000"/>
              <a:headEnd/>
              <a:tailEnd/>
            </a:ln>
          </p:spPr>
          <p:txBody>
            <a:bodyPr wrap="none">
              <a:prstTxWarp prst="textNoShape">
                <a:avLst/>
              </a:prstTxWarp>
              <a:spAutoFit/>
            </a:bodyPr>
            <a:lstStyle/>
            <a:p>
              <a:pPr eaLnBrk="1" hangingPunct="1"/>
              <a:r>
                <a:rPr lang="de-DE" sz="2400" b="1">
                  <a:solidFill>
                    <a:srgbClr val="125DA8"/>
                  </a:solidFill>
                  <a:cs typeface="Arial" pitchFamily="4" charset="0"/>
                </a:rPr>
                <a:t>Ecarin clotting time</a:t>
              </a:r>
              <a:endParaRPr lang="en-US" sz="2400" b="1">
                <a:solidFill>
                  <a:srgbClr val="125DA8"/>
                </a:solidFill>
                <a:cs typeface="Arial" pitchFamily="4" charset="0"/>
              </a:endParaRPr>
            </a:p>
          </p:txBody>
        </p:sp>
        <p:cxnSp>
          <p:nvCxnSpPr>
            <p:cNvPr id="35" name="Straight Arrow Connector 34"/>
            <p:cNvCxnSpPr/>
            <p:nvPr/>
          </p:nvCxnSpPr>
          <p:spPr>
            <a:xfrm flipH="1">
              <a:off x="3937993" y="4150381"/>
              <a:ext cx="249896"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4978259" y="4423726"/>
              <a:ext cx="249896"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71695" name="TextBox 36"/>
            <p:cNvSpPr txBox="1">
              <a:spLocks noChangeArrowheads="1"/>
            </p:cNvSpPr>
            <p:nvPr/>
          </p:nvSpPr>
          <p:spPr bwMode="auto">
            <a:xfrm>
              <a:off x="4114800" y="3876296"/>
              <a:ext cx="928579" cy="512921"/>
            </a:xfrm>
            <a:prstGeom prst="rect">
              <a:avLst/>
            </a:prstGeom>
            <a:noFill/>
            <a:ln w="9525">
              <a:noFill/>
              <a:miter lim="800000"/>
              <a:headEnd/>
              <a:tailEnd/>
            </a:ln>
          </p:spPr>
          <p:txBody>
            <a:bodyPr>
              <a:prstTxWarp prst="textNoShape">
                <a:avLst/>
              </a:prstTxWarp>
              <a:spAutoFit/>
            </a:bodyPr>
            <a:lstStyle/>
            <a:p>
              <a:pPr algn="ctr" eaLnBrk="1" hangingPunct="1"/>
              <a:r>
                <a:rPr lang="en-US" sz="1200">
                  <a:cs typeface="Arial" pitchFamily="4" charset="0"/>
                </a:rPr>
                <a:t>Assay upper limit of normal</a:t>
              </a:r>
            </a:p>
          </p:txBody>
        </p:sp>
        <p:sp>
          <p:nvSpPr>
            <p:cNvPr id="71696" name="TextBox 37"/>
            <p:cNvSpPr txBox="1">
              <a:spLocks noChangeArrowheads="1"/>
            </p:cNvSpPr>
            <p:nvPr/>
          </p:nvSpPr>
          <p:spPr bwMode="auto">
            <a:xfrm>
              <a:off x="1662764" y="1524000"/>
              <a:ext cx="3079769" cy="366372"/>
            </a:xfrm>
            <a:prstGeom prst="rect">
              <a:avLst/>
            </a:prstGeom>
            <a:noFill/>
            <a:ln w="9525">
              <a:noFill/>
              <a:miter lim="800000"/>
              <a:headEnd/>
              <a:tailEnd/>
            </a:ln>
          </p:spPr>
          <p:txBody>
            <a:bodyPr wrap="none">
              <a:prstTxWarp prst="textNoShape">
                <a:avLst/>
              </a:prstTxWarp>
              <a:spAutoFit/>
            </a:bodyPr>
            <a:lstStyle/>
            <a:p>
              <a:pPr eaLnBrk="1" hangingPunct="1"/>
              <a:r>
                <a:rPr lang="en-US" sz="2400" b="1">
                  <a:solidFill>
                    <a:srgbClr val="125DA8"/>
                  </a:solidFill>
                  <a:cs typeface="Arial" pitchFamily="4" charset="0"/>
                </a:rPr>
                <a:t>Diluted thrombin time</a:t>
              </a:r>
            </a:p>
          </p:txBody>
        </p:sp>
        <p:sp>
          <p:nvSpPr>
            <p:cNvPr id="71697" name="TextBox 38"/>
            <p:cNvSpPr txBox="1">
              <a:spLocks noChangeArrowheads="1"/>
            </p:cNvSpPr>
            <p:nvPr/>
          </p:nvSpPr>
          <p:spPr bwMode="auto">
            <a:xfrm>
              <a:off x="1611747" y="2594175"/>
              <a:ext cx="944055" cy="341947"/>
            </a:xfrm>
            <a:prstGeom prst="rect">
              <a:avLst/>
            </a:prstGeom>
            <a:noFill/>
            <a:ln w="9525">
              <a:noFill/>
              <a:miter lim="800000"/>
              <a:headEnd/>
              <a:tailEnd/>
            </a:ln>
          </p:spPr>
          <p:txBody>
            <a:bodyPr wrap="none">
              <a:prstTxWarp prst="textNoShape">
                <a:avLst/>
              </a:prstTxWarp>
              <a:spAutoFit/>
            </a:bodyPr>
            <a:lstStyle/>
            <a:p>
              <a:pPr algn="ctr" eaLnBrk="1" hangingPunct="1"/>
              <a:r>
                <a:rPr lang="de-DE" sz="1100">
                  <a:cs typeface="Arial" pitchFamily="4" charset="0"/>
                </a:rPr>
                <a:t>Idarucizumab </a:t>
              </a:r>
            </a:p>
            <a:p>
              <a:pPr algn="ctr" eaLnBrk="1" hangingPunct="1"/>
              <a:r>
                <a:rPr lang="de-DE" sz="1100">
                  <a:cs typeface="Arial" pitchFamily="4" charset="0"/>
                </a:rPr>
                <a:t>2x 2.5 g</a:t>
              </a:r>
              <a:endParaRPr lang="en-US" sz="1100">
                <a:cs typeface="Arial" pitchFamily="4" charset="0"/>
              </a:endParaRPr>
            </a:p>
          </p:txBody>
        </p:sp>
        <p:sp>
          <p:nvSpPr>
            <p:cNvPr id="71698" name="TextBox 39"/>
            <p:cNvSpPr txBox="1">
              <a:spLocks noChangeArrowheads="1"/>
            </p:cNvSpPr>
            <p:nvPr/>
          </p:nvSpPr>
          <p:spPr bwMode="auto">
            <a:xfrm>
              <a:off x="5742288" y="2594175"/>
              <a:ext cx="944055" cy="341947"/>
            </a:xfrm>
            <a:prstGeom prst="rect">
              <a:avLst/>
            </a:prstGeom>
            <a:noFill/>
            <a:ln w="9525">
              <a:noFill/>
              <a:miter lim="800000"/>
              <a:headEnd/>
              <a:tailEnd/>
            </a:ln>
          </p:spPr>
          <p:txBody>
            <a:bodyPr wrap="none">
              <a:prstTxWarp prst="textNoShape">
                <a:avLst/>
              </a:prstTxWarp>
              <a:spAutoFit/>
            </a:bodyPr>
            <a:lstStyle/>
            <a:p>
              <a:pPr algn="ctr" eaLnBrk="1" hangingPunct="1"/>
              <a:r>
                <a:rPr lang="de-DE" sz="1100">
                  <a:cs typeface="Arial" pitchFamily="4" charset="0"/>
                </a:rPr>
                <a:t>Idarucizumab </a:t>
              </a:r>
            </a:p>
            <a:p>
              <a:pPr algn="ctr" eaLnBrk="1" hangingPunct="1"/>
              <a:r>
                <a:rPr lang="de-DE" sz="1100">
                  <a:cs typeface="Arial" pitchFamily="4" charset="0"/>
                </a:rPr>
                <a:t>2x 2.5 g</a:t>
              </a:r>
              <a:endParaRPr lang="en-US" sz="1100">
                <a:cs typeface="Arial" pitchFamily="4" charset="0"/>
              </a:endParaRPr>
            </a:p>
          </p:txBody>
        </p:sp>
        <p:sp>
          <p:nvSpPr>
            <p:cNvPr id="41" name="Textfeld 16"/>
            <p:cNvSpPr txBox="1">
              <a:spLocks noChangeArrowheads="1"/>
            </p:cNvSpPr>
            <p:nvPr/>
          </p:nvSpPr>
          <p:spPr bwMode="auto">
            <a:xfrm rot="16200000">
              <a:off x="-621319" y="2934672"/>
              <a:ext cx="2801473" cy="267331"/>
            </a:xfrm>
            <a:prstGeom prst="rect">
              <a:avLst/>
            </a:prstGeom>
            <a:noFill/>
            <a:ln>
              <a:noFill/>
            </a:ln>
            <a:extLst/>
          </p:spPr>
          <p:txBody>
            <a:bodyPr>
              <a:spAutoFit/>
            </a:bodyPr>
            <a:lstStyle>
              <a:lvl1pPr eaLnBrk="0" hangingPunct="0">
                <a:spcBef>
                  <a:spcPct val="20000"/>
                </a:spcBef>
                <a:buFont typeface="Arial" pitchFamily="34" charset="0"/>
                <a:defRPr sz="3200">
                  <a:solidFill>
                    <a:srgbClr val="07061C"/>
                  </a:solidFill>
                  <a:latin typeface="Calibri" pitchFamily="34" charset="0"/>
                </a:defRPr>
              </a:lvl1pPr>
              <a:lvl2pPr marL="742950" indent="-285750" eaLnBrk="0" hangingPunct="0">
                <a:spcBef>
                  <a:spcPct val="20000"/>
                </a:spcBef>
                <a:buFont typeface="Arial" pitchFamily="34" charset="0"/>
                <a:buChar char="–"/>
                <a:defRPr sz="2800">
                  <a:solidFill>
                    <a:srgbClr val="07061C"/>
                  </a:solidFill>
                  <a:latin typeface="Calibri" pitchFamily="34" charset="0"/>
                </a:defRPr>
              </a:lvl2pPr>
              <a:lvl3pPr marL="1143000" indent="-228600" eaLnBrk="0" hangingPunct="0">
                <a:spcBef>
                  <a:spcPct val="20000"/>
                </a:spcBef>
                <a:buFont typeface="Arial" pitchFamily="34" charset="0"/>
                <a:buChar char="•"/>
                <a:defRPr sz="2400">
                  <a:solidFill>
                    <a:srgbClr val="07061C"/>
                  </a:solidFill>
                  <a:latin typeface="Calibri" pitchFamily="34" charset="0"/>
                </a:defRPr>
              </a:lvl3pPr>
              <a:lvl4pPr marL="1600200" indent="-228600" eaLnBrk="0" hangingPunct="0">
                <a:spcBef>
                  <a:spcPct val="20000"/>
                </a:spcBef>
                <a:buFont typeface="Arial" pitchFamily="34" charset="0"/>
                <a:buChar char="–"/>
                <a:defRPr sz="2000">
                  <a:solidFill>
                    <a:srgbClr val="07061C"/>
                  </a:solidFill>
                  <a:latin typeface="Calibri" pitchFamily="34" charset="0"/>
                </a:defRPr>
              </a:lvl4pPr>
              <a:lvl5pPr marL="2057400" indent="-228600" eaLnBrk="0" hangingPunct="0">
                <a:spcBef>
                  <a:spcPct val="20000"/>
                </a:spcBef>
                <a:buFont typeface="Arial" pitchFamily="34" charset="0"/>
                <a:buChar char="»"/>
                <a:defRPr sz="2000">
                  <a:solidFill>
                    <a:srgbClr val="07061C"/>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9pPr>
            </a:lstStyle>
            <a:p>
              <a:pPr algn="ctr" eaLnBrk="1" hangingPunct="1">
                <a:spcBef>
                  <a:spcPct val="0"/>
                </a:spcBef>
                <a:buFontTx/>
                <a:buNone/>
                <a:defRPr/>
              </a:pPr>
              <a:r>
                <a:rPr lang="de-DE" altLang="en-US" sz="1300" kern="0" dirty="0" smtClean="0">
                  <a:solidFill>
                    <a:srgbClr val="00498B"/>
                  </a:solidFill>
                  <a:latin typeface="Arial" panose="020B0604020202020204" pitchFamily="34" charset="0"/>
                  <a:ea typeface="ＭＳ Ｐゴシック" pitchFamily="4" charset="-128"/>
                  <a:cs typeface="+mn-cs"/>
                </a:rPr>
                <a:t>dTT (s)</a:t>
              </a:r>
            </a:p>
          </p:txBody>
        </p:sp>
        <p:sp>
          <p:nvSpPr>
            <p:cNvPr id="42" name="Textfeld 16"/>
            <p:cNvSpPr txBox="1">
              <a:spLocks noChangeArrowheads="1"/>
            </p:cNvSpPr>
            <p:nvPr/>
          </p:nvSpPr>
          <p:spPr bwMode="auto">
            <a:xfrm>
              <a:off x="1006068" y="1580685"/>
              <a:ext cx="261520" cy="134783"/>
            </a:xfrm>
            <a:prstGeom prst="rect">
              <a:avLst/>
            </a:prstGeom>
            <a:noFill/>
            <a:ln>
              <a:noFill/>
            </a:ln>
            <a:extLst/>
          </p:spPr>
          <p:txBody>
            <a:bodyPr lIns="0" tIns="0" rIns="0" bIns="0">
              <a:spAutoFit/>
            </a:bodyPr>
            <a:lstStyle>
              <a:lvl1pPr eaLnBrk="0" hangingPunct="0">
                <a:spcBef>
                  <a:spcPct val="20000"/>
                </a:spcBef>
                <a:buFont typeface="Arial" pitchFamily="34" charset="0"/>
                <a:defRPr sz="3200">
                  <a:solidFill>
                    <a:srgbClr val="07061C"/>
                  </a:solidFill>
                  <a:latin typeface="Calibri" pitchFamily="34" charset="0"/>
                </a:defRPr>
              </a:lvl1pPr>
              <a:lvl2pPr marL="742950" indent="-285750" eaLnBrk="0" hangingPunct="0">
                <a:spcBef>
                  <a:spcPct val="20000"/>
                </a:spcBef>
                <a:buFont typeface="Arial" pitchFamily="34" charset="0"/>
                <a:buChar char="–"/>
                <a:defRPr sz="2800">
                  <a:solidFill>
                    <a:srgbClr val="07061C"/>
                  </a:solidFill>
                  <a:latin typeface="Calibri" pitchFamily="34" charset="0"/>
                </a:defRPr>
              </a:lvl2pPr>
              <a:lvl3pPr marL="1143000" indent="-228600" eaLnBrk="0" hangingPunct="0">
                <a:spcBef>
                  <a:spcPct val="20000"/>
                </a:spcBef>
                <a:buFont typeface="Arial" pitchFamily="34" charset="0"/>
                <a:buChar char="•"/>
                <a:defRPr sz="2400">
                  <a:solidFill>
                    <a:srgbClr val="07061C"/>
                  </a:solidFill>
                  <a:latin typeface="Calibri" pitchFamily="34" charset="0"/>
                </a:defRPr>
              </a:lvl3pPr>
              <a:lvl4pPr marL="1600200" indent="-228600" eaLnBrk="0" hangingPunct="0">
                <a:spcBef>
                  <a:spcPct val="20000"/>
                </a:spcBef>
                <a:buFont typeface="Arial" pitchFamily="34" charset="0"/>
                <a:buChar char="–"/>
                <a:defRPr sz="2000">
                  <a:solidFill>
                    <a:srgbClr val="07061C"/>
                  </a:solidFill>
                  <a:latin typeface="Calibri" pitchFamily="34" charset="0"/>
                </a:defRPr>
              </a:lvl4pPr>
              <a:lvl5pPr marL="2057400" indent="-228600" eaLnBrk="0" hangingPunct="0">
                <a:spcBef>
                  <a:spcPct val="20000"/>
                </a:spcBef>
                <a:buFont typeface="Arial" pitchFamily="34" charset="0"/>
                <a:buChar char="»"/>
                <a:defRPr sz="2000">
                  <a:solidFill>
                    <a:srgbClr val="07061C"/>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9pPr>
            </a:lstStyle>
            <a:p>
              <a:pPr algn="r" eaLnBrk="1" hangingPunct="1">
                <a:spcBef>
                  <a:spcPct val="0"/>
                </a:spcBef>
                <a:buFontTx/>
                <a:buNone/>
                <a:defRPr/>
              </a:pPr>
              <a:r>
                <a:rPr lang="de-DE" altLang="en-US" sz="1100" kern="0" dirty="0" smtClean="0">
                  <a:solidFill>
                    <a:srgbClr val="00498B"/>
                  </a:solidFill>
                  <a:latin typeface="Arial" panose="020B0604020202020204" pitchFamily="34" charset="0"/>
                  <a:ea typeface="ＭＳ Ｐゴシック" pitchFamily="4" charset="-128"/>
                  <a:cs typeface="+mn-cs"/>
                </a:rPr>
                <a:t>130</a:t>
              </a:r>
            </a:p>
          </p:txBody>
        </p:sp>
        <p:sp>
          <p:nvSpPr>
            <p:cNvPr id="43" name="Textfeld 16"/>
            <p:cNvSpPr txBox="1">
              <a:spLocks noChangeArrowheads="1"/>
            </p:cNvSpPr>
            <p:nvPr/>
          </p:nvSpPr>
          <p:spPr bwMode="auto">
            <a:xfrm>
              <a:off x="1006068" y="2098403"/>
              <a:ext cx="261520" cy="134783"/>
            </a:xfrm>
            <a:prstGeom prst="rect">
              <a:avLst/>
            </a:prstGeom>
            <a:noFill/>
            <a:ln>
              <a:noFill/>
            </a:ln>
            <a:extLst/>
          </p:spPr>
          <p:txBody>
            <a:bodyPr lIns="0" tIns="0" rIns="0" bIns="0">
              <a:spAutoFit/>
            </a:bodyPr>
            <a:lstStyle>
              <a:lvl1pPr eaLnBrk="0" hangingPunct="0">
                <a:spcBef>
                  <a:spcPct val="20000"/>
                </a:spcBef>
                <a:buFont typeface="Arial" pitchFamily="34" charset="0"/>
                <a:defRPr sz="3200">
                  <a:solidFill>
                    <a:srgbClr val="07061C"/>
                  </a:solidFill>
                  <a:latin typeface="Calibri" pitchFamily="34" charset="0"/>
                </a:defRPr>
              </a:lvl1pPr>
              <a:lvl2pPr marL="742950" indent="-285750" eaLnBrk="0" hangingPunct="0">
                <a:spcBef>
                  <a:spcPct val="20000"/>
                </a:spcBef>
                <a:buFont typeface="Arial" pitchFamily="34" charset="0"/>
                <a:buChar char="–"/>
                <a:defRPr sz="2800">
                  <a:solidFill>
                    <a:srgbClr val="07061C"/>
                  </a:solidFill>
                  <a:latin typeface="Calibri" pitchFamily="34" charset="0"/>
                </a:defRPr>
              </a:lvl2pPr>
              <a:lvl3pPr marL="1143000" indent="-228600" eaLnBrk="0" hangingPunct="0">
                <a:spcBef>
                  <a:spcPct val="20000"/>
                </a:spcBef>
                <a:buFont typeface="Arial" pitchFamily="34" charset="0"/>
                <a:buChar char="•"/>
                <a:defRPr sz="2400">
                  <a:solidFill>
                    <a:srgbClr val="07061C"/>
                  </a:solidFill>
                  <a:latin typeface="Calibri" pitchFamily="34" charset="0"/>
                </a:defRPr>
              </a:lvl3pPr>
              <a:lvl4pPr marL="1600200" indent="-228600" eaLnBrk="0" hangingPunct="0">
                <a:spcBef>
                  <a:spcPct val="20000"/>
                </a:spcBef>
                <a:buFont typeface="Arial" pitchFamily="34" charset="0"/>
                <a:buChar char="–"/>
                <a:defRPr sz="2000">
                  <a:solidFill>
                    <a:srgbClr val="07061C"/>
                  </a:solidFill>
                  <a:latin typeface="Calibri" pitchFamily="34" charset="0"/>
                </a:defRPr>
              </a:lvl4pPr>
              <a:lvl5pPr marL="2057400" indent="-228600" eaLnBrk="0" hangingPunct="0">
                <a:spcBef>
                  <a:spcPct val="20000"/>
                </a:spcBef>
                <a:buFont typeface="Arial" pitchFamily="34" charset="0"/>
                <a:buChar char="»"/>
                <a:defRPr sz="2000">
                  <a:solidFill>
                    <a:srgbClr val="07061C"/>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9pPr>
            </a:lstStyle>
            <a:p>
              <a:pPr algn="r" eaLnBrk="1" hangingPunct="1">
                <a:spcBef>
                  <a:spcPct val="0"/>
                </a:spcBef>
                <a:buFontTx/>
                <a:buNone/>
                <a:defRPr/>
              </a:pPr>
              <a:r>
                <a:rPr lang="de-DE" altLang="en-US" sz="1100" kern="0" dirty="0" smtClean="0">
                  <a:solidFill>
                    <a:srgbClr val="00498B"/>
                  </a:solidFill>
                  <a:latin typeface="Arial" panose="020B0604020202020204" pitchFamily="34" charset="0"/>
                  <a:ea typeface="ＭＳ Ｐゴシック" pitchFamily="4" charset="-128"/>
                  <a:cs typeface="+mn-cs"/>
                </a:rPr>
                <a:t>110</a:t>
              </a:r>
            </a:p>
          </p:txBody>
        </p:sp>
        <p:sp>
          <p:nvSpPr>
            <p:cNvPr id="44" name="Textfeld 16"/>
            <p:cNvSpPr txBox="1">
              <a:spLocks noChangeArrowheads="1"/>
            </p:cNvSpPr>
            <p:nvPr/>
          </p:nvSpPr>
          <p:spPr bwMode="auto">
            <a:xfrm>
              <a:off x="1006068" y="3169110"/>
              <a:ext cx="261520" cy="134783"/>
            </a:xfrm>
            <a:prstGeom prst="rect">
              <a:avLst/>
            </a:prstGeom>
            <a:noFill/>
            <a:ln>
              <a:noFill/>
            </a:ln>
            <a:extLst/>
          </p:spPr>
          <p:txBody>
            <a:bodyPr lIns="0" tIns="0" rIns="0" bIns="0">
              <a:spAutoFit/>
            </a:bodyPr>
            <a:lstStyle>
              <a:lvl1pPr eaLnBrk="0" hangingPunct="0">
                <a:spcBef>
                  <a:spcPct val="20000"/>
                </a:spcBef>
                <a:buFont typeface="Arial" pitchFamily="34" charset="0"/>
                <a:defRPr sz="3200">
                  <a:solidFill>
                    <a:srgbClr val="07061C"/>
                  </a:solidFill>
                  <a:latin typeface="Calibri" pitchFamily="34" charset="0"/>
                </a:defRPr>
              </a:lvl1pPr>
              <a:lvl2pPr marL="742950" indent="-285750" eaLnBrk="0" hangingPunct="0">
                <a:spcBef>
                  <a:spcPct val="20000"/>
                </a:spcBef>
                <a:buFont typeface="Arial" pitchFamily="34" charset="0"/>
                <a:buChar char="–"/>
                <a:defRPr sz="2800">
                  <a:solidFill>
                    <a:srgbClr val="07061C"/>
                  </a:solidFill>
                  <a:latin typeface="Calibri" pitchFamily="34" charset="0"/>
                </a:defRPr>
              </a:lvl2pPr>
              <a:lvl3pPr marL="1143000" indent="-228600" eaLnBrk="0" hangingPunct="0">
                <a:spcBef>
                  <a:spcPct val="20000"/>
                </a:spcBef>
                <a:buFont typeface="Arial" pitchFamily="34" charset="0"/>
                <a:buChar char="•"/>
                <a:defRPr sz="2400">
                  <a:solidFill>
                    <a:srgbClr val="07061C"/>
                  </a:solidFill>
                  <a:latin typeface="Calibri" pitchFamily="34" charset="0"/>
                </a:defRPr>
              </a:lvl3pPr>
              <a:lvl4pPr marL="1600200" indent="-228600" eaLnBrk="0" hangingPunct="0">
                <a:spcBef>
                  <a:spcPct val="20000"/>
                </a:spcBef>
                <a:buFont typeface="Arial" pitchFamily="34" charset="0"/>
                <a:buChar char="–"/>
                <a:defRPr sz="2000">
                  <a:solidFill>
                    <a:srgbClr val="07061C"/>
                  </a:solidFill>
                  <a:latin typeface="Calibri" pitchFamily="34" charset="0"/>
                </a:defRPr>
              </a:lvl4pPr>
              <a:lvl5pPr marL="2057400" indent="-228600" eaLnBrk="0" hangingPunct="0">
                <a:spcBef>
                  <a:spcPct val="20000"/>
                </a:spcBef>
                <a:buFont typeface="Arial" pitchFamily="34" charset="0"/>
                <a:buChar char="»"/>
                <a:defRPr sz="2000">
                  <a:solidFill>
                    <a:srgbClr val="07061C"/>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9pPr>
            </a:lstStyle>
            <a:p>
              <a:pPr algn="r" eaLnBrk="1" hangingPunct="1">
                <a:spcBef>
                  <a:spcPct val="0"/>
                </a:spcBef>
                <a:buFontTx/>
                <a:buNone/>
                <a:defRPr/>
              </a:pPr>
              <a:r>
                <a:rPr lang="de-DE" altLang="en-US" sz="1100" kern="0" dirty="0" smtClean="0">
                  <a:solidFill>
                    <a:srgbClr val="00498B"/>
                  </a:solidFill>
                  <a:latin typeface="Arial" panose="020B0604020202020204" pitchFamily="34" charset="0"/>
                  <a:ea typeface="ＭＳ Ｐゴシック" pitchFamily="4" charset="-128"/>
                  <a:cs typeface="+mn-cs"/>
                </a:rPr>
                <a:t>70</a:t>
              </a:r>
            </a:p>
          </p:txBody>
        </p:sp>
        <p:sp>
          <p:nvSpPr>
            <p:cNvPr id="45" name="Textfeld 16"/>
            <p:cNvSpPr txBox="1">
              <a:spLocks noChangeArrowheads="1"/>
            </p:cNvSpPr>
            <p:nvPr/>
          </p:nvSpPr>
          <p:spPr bwMode="auto">
            <a:xfrm>
              <a:off x="1006068" y="3427339"/>
              <a:ext cx="261520" cy="134783"/>
            </a:xfrm>
            <a:prstGeom prst="rect">
              <a:avLst/>
            </a:prstGeom>
            <a:noFill/>
            <a:ln>
              <a:noFill/>
            </a:ln>
            <a:extLst/>
          </p:spPr>
          <p:txBody>
            <a:bodyPr lIns="0" tIns="0" rIns="0" bIns="0">
              <a:spAutoFit/>
            </a:bodyPr>
            <a:lstStyle>
              <a:lvl1pPr eaLnBrk="0" hangingPunct="0">
                <a:spcBef>
                  <a:spcPct val="20000"/>
                </a:spcBef>
                <a:buFont typeface="Arial" pitchFamily="34" charset="0"/>
                <a:defRPr sz="3200">
                  <a:solidFill>
                    <a:srgbClr val="07061C"/>
                  </a:solidFill>
                  <a:latin typeface="Calibri" pitchFamily="34" charset="0"/>
                </a:defRPr>
              </a:lvl1pPr>
              <a:lvl2pPr marL="742950" indent="-285750" eaLnBrk="0" hangingPunct="0">
                <a:spcBef>
                  <a:spcPct val="20000"/>
                </a:spcBef>
                <a:buFont typeface="Arial" pitchFamily="34" charset="0"/>
                <a:buChar char="–"/>
                <a:defRPr sz="2800">
                  <a:solidFill>
                    <a:srgbClr val="07061C"/>
                  </a:solidFill>
                  <a:latin typeface="Calibri" pitchFamily="34" charset="0"/>
                </a:defRPr>
              </a:lvl2pPr>
              <a:lvl3pPr marL="1143000" indent="-228600" eaLnBrk="0" hangingPunct="0">
                <a:spcBef>
                  <a:spcPct val="20000"/>
                </a:spcBef>
                <a:buFont typeface="Arial" pitchFamily="34" charset="0"/>
                <a:buChar char="•"/>
                <a:defRPr sz="2400">
                  <a:solidFill>
                    <a:srgbClr val="07061C"/>
                  </a:solidFill>
                  <a:latin typeface="Calibri" pitchFamily="34" charset="0"/>
                </a:defRPr>
              </a:lvl3pPr>
              <a:lvl4pPr marL="1600200" indent="-228600" eaLnBrk="0" hangingPunct="0">
                <a:spcBef>
                  <a:spcPct val="20000"/>
                </a:spcBef>
                <a:buFont typeface="Arial" pitchFamily="34" charset="0"/>
                <a:buChar char="–"/>
                <a:defRPr sz="2000">
                  <a:solidFill>
                    <a:srgbClr val="07061C"/>
                  </a:solidFill>
                  <a:latin typeface="Calibri" pitchFamily="34" charset="0"/>
                </a:defRPr>
              </a:lvl4pPr>
              <a:lvl5pPr marL="2057400" indent="-228600" eaLnBrk="0" hangingPunct="0">
                <a:spcBef>
                  <a:spcPct val="20000"/>
                </a:spcBef>
                <a:buFont typeface="Arial" pitchFamily="34" charset="0"/>
                <a:buChar char="»"/>
                <a:defRPr sz="2000">
                  <a:solidFill>
                    <a:srgbClr val="07061C"/>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9pPr>
            </a:lstStyle>
            <a:p>
              <a:pPr algn="r" eaLnBrk="1" hangingPunct="1">
                <a:spcBef>
                  <a:spcPct val="0"/>
                </a:spcBef>
                <a:buFontTx/>
                <a:buNone/>
                <a:defRPr/>
              </a:pPr>
              <a:r>
                <a:rPr lang="de-DE" altLang="en-US" sz="1100" kern="0" dirty="0" smtClean="0">
                  <a:solidFill>
                    <a:srgbClr val="00498B"/>
                  </a:solidFill>
                  <a:latin typeface="Arial" panose="020B0604020202020204" pitchFamily="34" charset="0"/>
                  <a:ea typeface="ＭＳ Ｐゴシック" pitchFamily="4" charset="-128"/>
                  <a:cs typeface="+mn-cs"/>
                </a:rPr>
                <a:t>60</a:t>
              </a:r>
            </a:p>
          </p:txBody>
        </p:sp>
        <p:sp>
          <p:nvSpPr>
            <p:cNvPr id="46" name="Textfeld 16"/>
            <p:cNvSpPr txBox="1">
              <a:spLocks noChangeArrowheads="1"/>
            </p:cNvSpPr>
            <p:nvPr/>
          </p:nvSpPr>
          <p:spPr bwMode="auto">
            <a:xfrm>
              <a:off x="1006068" y="3686828"/>
              <a:ext cx="261520" cy="134783"/>
            </a:xfrm>
            <a:prstGeom prst="rect">
              <a:avLst/>
            </a:prstGeom>
            <a:noFill/>
            <a:ln>
              <a:noFill/>
            </a:ln>
            <a:extLst/>
          </p:spPr>
          <p:txBody>
            <a:bodyPr lIns="0" tIns="0" rIns="0" bIns="0">
              <a:spAutoFit/>
            </a:bodyPr>
            <a:lstStyle>
              <a:lvl1pPr eaLnBrk="0" hangingPunct="0">
                <a:spcBef>
                  <a:spcPct val="20000"/>
                </a:spcBef>
                <a:buFont typeface="Arial" pitchFamily="34" charset="0"/>
                <a:defRPr sz="3200">
                  <a:solidFill>
                    <a:srgbClr val="07061C"/>
                  </a:solidFill>
                  <a:latin typeface="Calibri" pitchFamily="34" charset="0"/>
                </a:defRPr>
              </a:lvl1pPr>
              <a:lvl2pPr marL="742950" indent="-285750" eaLnBrk="0" hangingPunct="0">
                <a:spcBef>
                  <a:spcPct val="20000"/>
                </a:spcBef>
                <a:buFont typeface="Arial" pitchFamily="34" charset="0"/>
                <a:buChar char="–"/>
                <a:defRPr sz="2800">
                  <a:solidFill>
                    <a:srgbClr val="07061C"/>
                  </a:solidFill>
                  <a:latin typeface="Calibri" pitchFamily="34" charset="0"/>
                </a:defRPr>
              </a:lvl2pPr>
              <a:lvl3pPr marL="1143000" indent="-228600" eaLnBrk="0" hangingPunct="0">
                <a:spcBef>
                  <a:spcPct val="20000"/>
                </a:spcBef>
                <a:buFont typeface="Arial" pitchFamily="34" charset="0"/>
                <a:buChar char="•"/>
                <a:defRPr sz="2400">
                  <a:solidFill>
                    <a:srgbClr val="07061C"/>
                  </a:solidFill>
                  <a:latin typeface="Calibri" pitchFamily="34" charset="0"/>
                </a:defRPr>
              </a:lvl3pPr>
              <a:lvl4pPr marL="1600200" indent="-228600" eaLnBrk="0" hangingPunct="0">
                <a:spcBef>
                  <a:spcPct val="20000"/>
                </a:spcBef>
                <a:buFont typeface="Arial" pitchFamily="34" charset="0"/>
                <a:buChar char="–"/>
                <a:defRPr sz="2000">
                  <a:solidFill>
                    <a:srgbClr val="07061C"/>
                  </a:solidFill>
                  <a:latin typeface="Calibri" pitchFamily="34" charset="0"/>
                </a:defRPr>
              </a:lvl4pPr>
              <a:lvl5pPr marL="2057400" indent="-228600" eaLnBrk="0" hangingPunct="0">
                <a:spcBef>
                  <a:spcPct val="20000"/>
                </a:spcBef>
                <a:buFont typeface="Arial" pitchFamily="34" charset="0"/>
                <a:buChar char="»"/>
                <a:defRPr sz="2000">
                  <a:solidFill>
                    <a:srgbClr val="07061C"/>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9pPr>
            </a:lstStyle>
            <a:p>
              <a:pPr algn="r" eaLnBrk="1" hangingPunct="1">
                <a:spcBef>
                  <a:spcPct val="0"/>
                </a:spcBef>
                <a:buFontTx/>
                <a:buNone/>
                <a:defRPr/>
              </a:pPr>
              <a:r>
                <a:rPr lang="de-DE" altLang="en-US" sz="1100" kern="0" dirty="0" smtClean="0">
                  <a:solidFill>
                    <a:srgbClr val="00498B"/>
                  </a:solidFill>
                  <a:latin typeface="Arial" panose="020B0604020202020204" pitchFamily="34" charset="0"/>
                  <a:ea typeface="ＭＳ Ｐゴシック" pitchFamily="4" charset="-128"/>
                  <a:cs typeface="+mn-cs"/>
                </a:rPr>
                <a:t>50</a:t>
              </a:r>
            </a:p>
          </p:txBody>
        </p:sp>
        <p:sp>
          <p:nvSpPr>
            <p:cNvPr id="47" name="Textfeld 16"/>
            <p:cNvSpPr txBox="1">
              <a:spLocks noChangeArrowheads="1"/>
            </p:cNvSpPr>
            <p:nvPr/>
          </p:nvSpPr>
          <p:spPr bwMode="auto">
            <a:xfrm>
              <a:off x="1006068" y="3952615"/>
              <a:ext cx="261520" cy="134783"/>
            </a:xfrm>
            <a:prstGeom prst="rect">
              <a:avLst/>
            </a:prstGeom>
            <a:noFill/>
            <a:ln>
              <a:noFill/>
            </a:ln>
            <a:extLst/>
          </p:spPr>
          <p:txBody>
            <a:bodyPr lIns="0" tIns="0" rIns="0" bIns="0">
              <a:spAutoFit/>
            </a:bodyPr>
            <a:lstStyle>
              <a:lvl1pPr eaLnBrk="0" hangingPunct="0">
                <a:spcBef>
                  <a:spcPct val="20000"/>
                </a:spcBef>
                <a:buFont typeface="Arial" pitchFamily="34" charset="0"/>
                <a:defRPr sz="3200">
                  <a:solidFill>
                    <a:srgbClr val="07061C"/>
                  </a:solidFill>
                  <a:latin typeface="Calibri" pitchFamily="34" charset="0"/>
                </a:defRPr>
              </a:lvl1pPr>
              <a:lvl2pPr marL="742950" indent="-285750" eaLnBrk="0" hangingPunct="0">
                <a:spcBef>
                  <a:spcPct val="20000"/>
                </a:spcBef>
                <a:buFont typeface="Arial" pitchFamily="34" charset="0"/>
                <a:buChar char="–"/>
                <a:defRPr sz="2800">
                  <a:solidFill>
                    <a:srgbClr val="07061C"/>
                  </a:solidFill>
                  <a:latin typeface="Calibri" pitchFamily="34" charset="0"/>
                </a:defRPr>
              </a:lvl2pPr>
              <a:lvl3pPr marL="1143000" indent="-228600" eaLnBrk="0" hangingPunct="0">
                <a:spcBef>
                  <a:spcPct val="20000"/>
                </a:spcBef>
                <a:buFont typeface="Arial" pitchFamily="34" charset="0"/>
                <a:buChar char="•"/>
                <a:defRPr sz="2400">
                  <a:solidFill>
                    <a:srgbClr val="07061C"/>
                  </a:solidFill>
                  <a:latin typeface="Calibri" pitchFamily="34" charset="0"/>
                </a:defRPr>
              </a:lvl3pPr>
              <a:lvl4pPr marL="1600200" indent="-228600" eaLnBrk="0" hangingPunct="0">
                <a:spcBef>
                  <a:spcPct val="20000"/>
                </a:spcBef>
                <a:buFont typeface="Arial" pitchFamily="34" charset="0"/>
                <a:buChar char="–"/>
                <a:defRPr sz="2000">
                  <a:solidFill>
                    <a:srgbClr val="07061C"/>
                  </a:solidFill>
                  <a:latin typeface="Calibri" pitchFamily="34" charset="0"/>
                </a:defRPr>
              </a:lvl4pPr>
              <a:lvl5pPr marL="2057400" indent="-228600" eaLnBrk="0" hangingPunct="0">
                <a:spcBef>
                  <a:spcPct val="20000"/>
                </a:spcBef>
                <a:buFont typeface="Arial" pitchFamily="34" charset="0"/>
                <a:buChar char="»"/>
                <a:defRPr sz="2000">
                  <a:solidFill>
                    <a:srgbClr val="07061C"/>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9pPr>
            </a:lstStyle>
            <a:p>
              <a:pPr algn="r" eaLnBrk="1" hangingPunct="1">
                <a:spcBef>
                  <a:spcPct val="0"/>
                </a:spcBef>
                <a:buFontTx/>
                <a:buNone/>
                <a:defRPr/>
              </a:pPr>
              <a:r>
                <a:rPr lang="de-DE" altLang="en-US" sz="1100" kern="0" dirty="0" smtClean="0">
                  <a:solidFill>
                    <a:srgbClr val="00498B"/>
                  </a:solidFill>
                  <a:latin typeface="Arial" panose="020B0604020202020204" pitchFamily="34" charset="0"/>
                  <a:ea typeface="ＭＳ Ｐゴシック" pitchFamily="4" charset="-128"/>
                  <a:cs typeface="+mn-cs"/>
                </a:rPr>
                <a:t>40</a:t>
              </a:r>
            </a:p>
          </p:txBody>
        </p:sp>
        <p:sp>
          <p:nvSpPr>
            <p:cNvPr id="48" name="Textfeld 16"/>
            <p:cNvSpPr txBox="1">
              <a:spLocks noChangeArrowheads="1"/>
            </p:cNvSpPr>
            <p:nvPr/>
          </p:nvSpPr>
          <p:spPr bwMode="auto">
            <a:xfrm>
              <a:off x="1006068" y="4215883"/>
              <a:ext cx="261520" cy="134783"/>
            </a:xfrm>
            <a:prstGeom prst="rect">
              <a:avLst/>
            </a:prstGeom>
            <a:noFill/>
            <a:ln>
              <a:noFill/>
            </a:ln>
            <a:extLst/>
          </p:spPr>
          <p:txBody>
            <a:bodyPr lIns="0" tIns="0" rIns="0" bIns="0">
              <a:spAutoFit/>
            </a:bodyPr>
            <a:lstStyle>
              <a:lvl1pPr eaLnBrk="0" hangingPunct="0">
                <a:spcBef>
                  <a:spcPct val="20000"/>
                </a:spcBef>
                <a:buFont typeface="Arial" pitchFamily="34" charset="0"/>
                <a:defRPr sz="3200">
                  <a:solidFill>
                    <a:srgbClr val="07061C"/>
                  </a:solidFill>
                  <a:latin typeface="Calibri" pitchFamily="34" charset="0"/>
                </a:defRPr>
              </a:lvl1pPr>
              <a:lvl2pPr marL="742950" indent="-285750" eaLnBrk="0" hangingPunct="0">
                <a:spcBef>
                  <a:spcPct val="20000"/>
                </a:spcBef>
                <a:buFont typeface="Arial" pitchFamily="34" charset="0"/>
                <a:buChar char="–"/>
                <a:defRPr sz="2800">
                  <a:solidFill>
                    <a:srgbClr val="07061C"/>
                  </a:solidFill>
                  <a:latin typeface="Calibri" pitchFamily="34" charset="0"/>
                </a:defRPr>
              </a:lvl2pPr>
              <a:lvl3pPr marL="1143000" indent="-228600" eaLnBrk="0" hangingPunct="0">
                <a:spcBef>
                  <a:spcPct val="20000"/>
                </a:spcBef>
                <a:buFont typeface="Arial" pitchFamily="34" charset="0"/>
                <a:buChar char="•"/>
                <a:defRPr sz="2400">
                  <a:solidFill>
                    <a:srgbClr val="07061C"/>
                  </a:solidFill>
                  <a:latin typeface="Calibri" pitchFamily="34" charset="0"/>
                </a:defRPr>
              </a:lvl3pPr>
              <a:lvl4pPr marL="1600200" indent="-228600" eaLnBrk="0" hangingPunct="0">
                <a:spcBef>
                  <a:spcPct val="20000"/>
                </a:spcBef>
                <a:buFont typeface="Arial" pitchFamily="34" charset="0"/>
                <a:buChar char="–"/>
                <a:defRPr sz="2000">
                  <a:solidFill>
                    <a:srgbClr val="07061C"/>
                  </a:solidFill>
                  <a:latin typeface="Calibri" pitchFamily="34" charset="0"/>
                </a:defRPr>
              </a:lvl4pPr>
              <a:lvl5pPr marL="2057400" indent="-228600" eaLnBrk="0" hangingPunct="0">
                <a:spcBef>
                  <a:spcPct val="20000"/>
                </a:spcBef>
                <a:buFont typeface="Arial" pitchFamily="34" charset="0"/>
                <a:buChar char="»"/>
                <a:defRPr sz="2000">
                  <a:solidFill>
                    <a:srgbClr val="07061C"/>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9pPr>
            </a:lstStyle>
            <a:p>
              <a:pPr algn="r" eaLnBrk="1" hangingPunct="1">
                <a:spcBef>
                  <a:spcPct val="0"/>
                </a:spcBef>
                <a:buFontTx/>
                <a:buNone/>
                <a:defRPr/>
              </a:pPr>
              <a:r>
                <a:rPr lang="de-DE" altLang="en-US" sz="1100" kern="0" dirty="0" smtClean="0">
                  <a:solidFill>
                    <a:srgbClr val="00498B"/>
                  </a:solidFill>
                  <a:latin typeface="Arial" panose="020B0604020202020204" pitchFamily="34" charset="0"/>
                  <a:ea typeface="ＭＳ Ｐゴシック" pitchFamily="4" charset="-128"/>
                  <a:cs typeface="+mn-cs"/>
                </a:rPr>
                <a:t>30</a:t>
              </a:r>
            </a:p>
          </p:txBody>
        </p:sp>
        <p:sp>
          <p:nvSpPr>
            <p:cNvPr id="49" name="Textfeld 16"/>
            <p:cNvSpPr txBox="1">
              <a:spLocks noChangeArrowheads="1"/>
            </p:cNvSpPr>
            <p:nvPr/>
          </p:nvSpPr>
          <p:spPr bwMode="auto">
            <a:xfrm>
              <a:off x="1006068" y="4479151"/>
              <a:ext cx="261520" cy="134783"/>
            </a:xfrm>
            <a:prstGeom prst="rect">
              <a:avLst/>
            </a:prstGeom>
            <a:noFill/>
            <a:ln>
              <a:noFill/>
            </a:ln>
            <a:extLst/>
          </p:spPr>
          <p:txBody>
            <a:bodyPr lIns="0" tIns="0" rIns="0" bIns="0">
              <a:spAutoFit/>
            </a:bodyPr>
            <a:lstStyle>
              <a:lvl1pPr eaLnBrk="0" hangingPunct="0">
                <a:spcBef>
                  <a:spcPct val="20000"/>
                </a:spcBef>
                <a:buFont typeface="Arial" pitchFamily="34" charset="0"/>
                <a:defRPr sz="3200">
                  <a:solidFill>
                    <a:srgbClr val="07061C"/>
                  </a:solidFill>
                  <a:latin typeface="Calibri" pitchFamily="34" charset="0"/>
                </a:defRPr>
              </a:lvl1pPr>
              <a:lvl2pPr marL="742950" indent="-285750" eaLnBrk="0" hangingPunct="0">
                <a:spcBef>
                  <a:spcPct val="20000"/>
                </a:spcBef>
                <a:buFont typeface="Arial" pitchFamily="34" charset="0"/>
                <a:buChar char="–"/>
                <a:defRPr sz="2800">
                  <a:solidFill>
                    <a:srgbClr val="07061C"/>
                  </a:solidFill>
                  <a:latin typeface="Calibri" pitchFamily="34" charset="0"/>
                </a:defRPr>
              </a:lvl2pPr>
              <a:lvl3pPr marL="1143000" indent="-228600" eaLnBrk="0" hangingPunct="0">
                <a:spcBef>
                  <a:spcPct val="20000"/>
                </a:spcBef>
                <a:buFont typeface="Arial" pitchFamily="34" charset="0"/>
                <a:buChar char="•"/>
                <a:defRPr sz="2400">
                  <a:solidFill>
                    <a:srgbClr val="07061C"/>
                  </a:solidFill>
                  <a:latin typeface="Calibri" pitchFamily="34" charset="0"/>
                </a:defRPr>
              </a:lvl3pPr>
              <a:lvl4pPr marL="1600200" indent="-228600" eaLnBrk="0" hangingPunct="0">
                <a:spcBef>
                  <a:spcPct val="20000"/>
                </a:spcBef>
                <a:buFont typeface="Arial" pitchFamily="34" charset="0"/>
                <a:buChar char="–"/>
                <a:defRPr sz="2000">
                  <a:solidFill>
                    <a:srgbClr val="07061C"/>
                  </a:solidFill>
                  <a:latin typeface="Calibri" pitchFamily="34" charset="0"/>
                </a:defRPr>
              </a:lvl4pPr>
              <a:lvl5pPr marL="2057400" indent="-228600" eaLnBrk="0" hangingPunct="0">
                <a:spcBef>
                  <a:spcPct val="20000"/>
                </a:spcBef>
                <a:buFont typeface="Arial" pitchFamily="34" charset="0"/>
                <a:buChar char="»"/>
                <a:defRPr sz="2000">
                  <a:solidFill>
                    <a:srgbClr val="07061C"/>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9pPr>
            </a:lstStyle>
            <a:p>
              <a:pPr algn="r" eaLnBrk="1" hangingPunct="1">
                <a:spcBef>
                  <a:spcPct val="0"/>
                </a:spcBef>
                <a:buFontTx/>
                <a:buNone/>
                <a:defRPr/>
              </a:pPr>
              <a:r>
                <a:rPr lang="de-DE" altLang="en-US" sz="1100" kern="0" dirty="0">
                  <a:solidFill>
                    <a:srgbClr val="00498B"/>
                  </a:solidFill>
                  <a:latin typeface="Arial" panose="020B0604020202020204" pitchFamily="34" charset="0"/>
                  <a:ea typeface="ＭＳ Ｐゴシック" pitchFamily="4" charset="-128"/>
                  <a:cs typeface="+mn-cs"/>
                </a:rPr>
                <a:t>2</a:t>
              </a:r>
              <a:r>
                <a:rPr lang="de-DE" altLang="en-US" sz="1100" kern="0" dirty="0" smtClean="0">
                  <a:solidFill>
                    <a:srgbClr val="00498B"/>
                  </a:solidFill>
                  <a:latin typeface="Arial" panose="020B0604020202020204" pitchFamily="34" charset="0"/>
                  <a:ea typeface="ＭＳ Ｐゴシック" pitchFamily="4" charset="-128"/>
                  <a:cs typeface="+mn-cs"/>
                </a:rPr>
                <a:t>0</a:t>
              </a:r>
            </a:p>
          </p:txBody>
        </p:sp>
        <p:sp>
          <p:nvSpPr>
            <p:cNvPr id="50" name="Textfeld 16"/>
            <p:cNvSpPr txBox="1">
              <a:spLocks noChangeArrowheads="1"/>
            </p:cNvSpPr>
            <p:nvPr/>
          </p:nvSpPr>
          <p:spPr bwMode="auto">
            <a:xfrm>
              <a:off x="1006068" y="1832616"/>
              <a:ext cx="261520" cy="134783"/>
            </a:xfrm>
            <a:prstGeom prst="rect">
              <a:avLst/>
            </a:prstGeom>
            <a:noFill/>
            <a:ln>
              <a:noFill/>
            </a:ln>
            <a:extLst/>
          </p:spPr>
          <p:txBody>
            <a:bodyPr lIns="0" tIns="0" rIns="0" bIns="0">
              <a:spAutoFit/>
            </a:bodyPr>
            <a:lstStyle>
              <a:lvl1pPr eaLnBrk="0" hangingPunct="0">
                <a:spcBef>
                  <a:spcPct val="20000"/>
                </a:spcBef>
                <a:buFont typeface="Arial" pitchFamily="34" charset="0"/>
                <a:defRPr sz="3200">
                  <a:solidFill>
                    <a:srgbClr val="07061C"/>
                  </a:solidFill>
                  <a:latin typeface="Calibri" pitchFamily="34" charset="0"/>
                </a:defRPr>
              </a:lvl1pPr>
              <a:lvl2pPr marL="742950" indent="-285750" eaLnBrk="0" hangingPunct="0">
                <a:spcBef>
                  <a:spcPct val="20000"/>
                </a:spcBef>
                <a:buFont typeface="Arial" pitchFamily="34" charset="0"/>
                <a:buChar char="–"/>
                <a:defRPr sz="2800">
                  <a:solidFill>
                    <a:srgbClr val="07061C"/>
                  </a:solidFill>
                  <a:latin typeface="Calibri" pitchFamily="34" charset="0"/>
                </a:defRPr>
              </a:lvl2pPr>
              <a:lvl3pPr marL="1143000" indent="-228600" eaLnBrk="0" hangingPunct="0">
                <a:spcBef>
                  <a:spcPct val="20000"/>
                </a:spcBef>
                <a:buFont typeface="Arial" pitchFamily="34" charset="0"/>
                <a:buChar char="•"/>
                <a:defRPr sz="2400">
                  <a:solidFill>
                    <a:srgbClr val="07061C"/>
                  </a:solidFill>
                  <a:latin typeface="Calibri" pitchFamily="34" charset="0"/>
                </a:defRPr>
              </a:lvl3pPr>
              <a:lvl4pPr marL="1600200" indent="-228600" eaLnBrk="0" hangingPunct="0">
                <a:spcBef>
                  <a:spcPct val="20000"/>
                </a:spcBef>
                <a:buFont typeface="Arial" pitchFamily="34" charset="0"/>
                <a:buChar char="–"/>
                <a:defRPr sz="2000">
                  <a:solidFill>
                    <a:srgbClr val="07061C"/>
                  </a:solidFill>
                  <a:latin typeface="Calibri" pitchFamily="34" charset="0"/>
                </a:defRPr>
              </a:lvl4pPr>
              <a:lvl5pPr marL="2057400" indent="-228600" eaLnBrk="0" hangingPunct="0">
                <a:spcBef>
                  <a:spcPct val="20000"/>
                </a:spcBef>
                <a:buFont typeface="Arial" pitchFamily="34" charset="0"/>
                <a:buChar char="»"/>
                <a:defRPr sz="2000">
                  <a:solidFill>
                    <a:srgbClr val="07061C"/>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9pPr>
            </a:lstStyle>
            <a:p>
              <a:pPr algn="r" eaLnBrk="1" hangingPunct="1">
                <a:spcBef>
                  <a:spcPct val="0"/>
                </a:spcBef>
                <a:buFontTx/>
                <a:buNone/>
                <a:defRPr/>
              </a:pPr>
              <a:r>
                <a:rPr lang="de-DE" altLang="en-US" sz="1100" kern="0" dirty="0" smtClean="0">
                  <a:solidFill>
                    <a:srgbClr val="00498B"/>
                  </a:solidFill>
                  <a:latin typeface="Arial" panose="020B0604020202020204" pitchFamily="34" charset="0"/>
                  <a:ea typeface="ＭＳ Ｐゴシック" pitchFamily="4" charset="-128"/>
                  <a:cs typeface="+mn-cs"/>
                </a:rPr>
                <a:t>120</a:t>
              </a:r>
            </a:p>
          </p:txBody>
        </p:sp>
        <p:sp>
          <p:nvSpPr>
            <p:cNvPr id="51" name="Textfeld 16"/>
            <p:cNvSpPr txBox="1">
              <a:spLocks noChangeArrowheads="1"/>
            </p:cNvSpPr>
            <p:nvPr/>
          </p:nvSpPr>
          <p:spPr bwMode="auto">
            <a:xfrm>
              <a:off x="1006068" y="2369229"/>
              <a:ext cx="261520" cy="134783"/>
            </a:xfrm>
            <a:prstGeom prst="rect">
              <a:avLst/>
            </a:prstGeom>
            <a:noFill/>
            <a:ln>
              <a:noFill/>
            </a:ln>
            <a:extLst/>
          </p:spPr>
          <p:txBody>
            <a:bodyPr lIns="0" tIns="0" rIns="0" bIns="0">
              <a:spAutoFit/>
            </a:bodyPr>
            <a:lstStyle>
              <a:lvl1pPr eaLnBrk="0" hangingPunct="0">
                <a:spcBef>
                  <a:spcPct val="20000"/>
                </a:spcBef>
                <a:buFont typeface="Arial" pitchFamily="34" charset="0"/>
                <a:defRPr sz="3200">
                  <a:solidFill>
                    <a:srgbClr val="07061C"/>
                  </a:solidFill>
                  <a:latin typeface="Calibri" pitchFamily="34" charset="0"/>
                </a:defRPr>
              </a:lvl1pPr>
              <a:lvl2pPr marL="742950" indent="-285750" eaLnBrk="0" hangingPunct="0">
                <a:spcBef>
                  <a:spcPct val="20000"/>
                </a:spcBef>
                <a:buFont typeface="Arial" pitchFamily="34" charset="0"/>
                <a:buChar char="–"/>
                <a:defRPr sz="2800">
                  <a:solidFill>
                    <a:srgbClr val="07061C"/>
                  </a:solidFill>
                  <a:latin typeface="Calibri" pitchFamily="34" charset="0"/>
                </a:defRPr>
              </a:lvl2pPr>
              <a:lvl3pPr marL="1143000" indent="-228600" eaLnBrk="0" hangingPunct="0">
                <a:spcBef>
                  <a:spcPct val="20000"/>
                </a:spcBef>
                <a:buFont typeface="Arial" pitchFamily="34" charset="0"/>
                <a:buChar char="•"/>
                <a:defRPr sz="2400">
                  <a:solidFill>
                    <a:srgbClr val="07061C"/>
                  </a:solidFill>
                  <a:latin typeface="Calibri" pitchFamily="34" charset="0"/>
                </a:defRPr>
              </a:lvl3pPr>
              <a:lvl4pPr marL="1600200" indent="-228600" eaLnBrk="0" hangingPunct="0">
                <a:spcBef>
                  <a:spcPct val="20000"/>
                </a:spcBef>
                <a:buFont typeface="Arial" pitchFamily="34" charset="0"/>
                <a:buChar char="–"/>
                <a:defRPr sz="2000">
                  <a:solidFill>
                    <a:srgbClr val="07061C"/>
                  </a:solidFill>
                  <a:latin typeface="Calibri" pitchFamily="34" charset="0"/>
                </a:defRPr>
              </a:lvl4pPr>
              <a:lvl5pPr marL="2057400" indent="-228600" eaLnBrk="0" hangingPunct="0">
                <a:spcBef>
                  <a:spcPct val="20000"/>
                </a:spcBef>
                <a:buFont typeface="Arial" pitchFamily="34" charset="0"/>
                <a:buChar char="»"/>
                <a:defRPr sz="2000">
                  <a:solidFill>
                    <a:srgbClr val="07061C"/>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9pPr>
            </a:lstStyle>
            <a:p>
              <a:pPr algn="r" eaLnBrk="1" hangingPunct="1">
                <a:spcBef>
                  <a:spcPct val="0"/>
                </a:spcBef>
                <a:buFontTx/>
                <a:buNone/>
                <a:defRPr/>
              </a:pPr>
              <a:r>
                <a:rPr lang="de-DE" altLang="en-US" sz="1100" kern="0" dirty="0" smtClean="0">
                  <a:solidFill>
                    <a:srgbClr val="00498B"/>
                  </a:solidFill>
                  <a:latin typeface="Arial" panose="020B0604020202020204" pitchFamily="34" charset="0"/>
                  <a:ea typeface="ＭＳ Ｐゴシック" pitchFamily="4" charset="-128"/>
                  <a:cs typeface="+mn-cs"/>
                </a:rPr>
                <a:t>100</a:t>
              </a:r>
            </a:p>
          </p:txBody>
        </p:sp>
        <p:sp>
          <p:nvSpPr>
            <p:cNvPr id="52" name="Textfeld 16"/>
            <p:cNvSpPr txBox="1">
              <a:spLocks noChangeArrowheads="1"/>
            </p:cNvSpPr>
            <p:nvPr/>
          </p:nvSpPr>
          <p:spPr bwMode="auto">
            <a:xfrm>
              <a:off x="1006068" y="2636276"/>
              <a:ext cx="261520" cy="134783"/>
            </a:xfrm>
            <a:prstGeom prst="rect">
              <a:avLst/>
            </a:prstGeom>
            <a:noFill/>
            <a:ln>
              <a:noFill/>
            </a:ln>
            <a:extLst/>
          </p:spPr>
          <p:txBody>
            <a:bodyPr lIns="0" tIns="0" rIns="0" bIns="0">
              <a:spAutoFit/>
            </a:bodyPr>
            <a:lstStyle>
              <a:lvl1pPr eaLnBrk="0" hangingPunct="0">
                <a:spcBef>
                  <a:spcPct val="20000"/>
                </a:spcBef>
                <a:buFont typeface="Arial" pitchFamily="34" charset="0"/>
                <a:defRPr sz="3200">
                  <a:solidFill>
                    <a:srgbClr val="07061C"/>
                  </a:solidFill>
                  <a:latin typeface="Calibri" pitchFamily="34" charset="0"/>
                </a:defRPr>
              </a:lvl1pPr>
              <a:lvl2pPr marL="742950" indent="-285750" eaLnBrk="0" hangingPunct="0">
                <a:spcBef>
                  <a:spcPct val="20000"/>
                </a:spcBef>
                <a:buFont typeface="Arial" pitchFamily="34" charset="0"/>
                <a:buChar char="–"/>
                <a:defRPr sz="2800">
                  <a:solidFill>
                    <a:srgbClr val="07061C"/>
                  </a:solidFill>
                  <a:latin typeface="Calibri" pitchFamily="34" charset="0"/>
                </a:defRPr>
              </a:lvl2pPr>
              <a:lvl3pPr marL="1143000" indent="-228600" eaLnBrk="0" hangingPunct="0">
                <a:spcBef>
                  <a:spcPct val="20000"/>
                </a:spcBef>
                <a:buFont typeface="Arial" pitchFamily="34" charset="0"/>
                <a:buChar char="•"/>
                <a:defRPr sz="2400">
                  <a:solidFill>
                    <a:srgbClr val="07061C"/>
                  </a:solidFill>
                  <a:latin typeface="Calibri" pitchFamily="34" charset="0"/>
                </a:defRPr>
              </a:lvl3pPr>
              <a:lvl4pPr marL="1600200" indent="-228600" eaLnBrk="0" hangingPunct="0">
                <a:spcBef>
                  <a:spcPct val="20000"/>
                </a:spcBef>
                <a:buFont typeface="Arial" pitchFamily="34" charset="0"/>
                <a:buChar char="–"/>
                <a:defRPr sz="2000">
                  <a:solidFill>
                    <a:srgbClr val="07061C"/>
                  </a:solidFill>
                  <a:latin typeface="Calibri" pitchFamily="34" charset="0"/>
                </a:defRPr>
              </a:lvl4pPr>
              <a:lvl5pPr marL="2057400" indent="-228600" eaLnBrk="0" hangingPunct="0">
                <a:spcBef>
                  <a:spcPct val="20000"/>
                </a:spcBef>
                <a:buFont typeface="Arial" pitchFamily="34" charset="0"/>
                <a:buChar char="»"/>
                <a:defRPr sz="2000">
                  <a:solidFill>
                    <a:srgbClr val="07061C"/>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9pPr>
            </a:lstStyle>
            <a:p>
              <a:pPr algn="r" eaLnBrk="1" hangingPunct="1">
                <a:spcBef>
                  <a:spcPct val="0"/>
                </a:spcBef>
                <a:buFontTx/>
                <a:buNone/>
                <a:defRPr/>
              </a:pPr>
              <a:r>
                <a:rPr lang="de-DE" altLang="en-US" sz="1100" kern="0" dirty="0" smtClean="0">
                  <a:solidFill>
                    <a:srgbClr val="00498B"/>
                  </a:solidFill>
                  <a:latin typeface="Arial" panose="020B0604020202020204" pitchFamily="34" charset="0"/>
                  <a:ea typeface="ＭＳ Ｐゴシック" pitchFamily="4" charset="-128"/>
                  <a:cs typeface="+mn-cs"/>
                </a:rPr>
                <a:t>90</a:t>
              </a:r>
            </a:p>
          </p:txBody>
        </p:sp>
        <p:cxnSp>
          <p:nvCxnSpPr>
            <p:cNvPr id="71711" name="Straight Connector 773"/>
            <p:cNvCxnSpPr>
              <a:cxnSpLocks noChangeShapeType="1"/>
            </p:cNvCxnSpPr>
            <p:nvPr/>
          </p:nvCxnSpPr>
          <p:spPr bwMode="auto">
            <a:xfrm>
              <a:off x="1398673" y="1668187"/>
              <a:ext cx="0" cy="2891146"/>
            </a:xfrm>
            <a:prstGeom prst="line">
              <a:avLst/>
            </a:prstGeom>
            <a:noFill/>
            <a:ln w="19050" cap="sq">
              <a:solidFill>
                <a:srgbClr val="00498B"/>
              </a:solidFill>
              <a:miter lim="800000"/>
              <a:headEnd/>
              <a:tailEnd/>
            </a:ln>
          </p:spPr>
        </p:cxnSp>
        <p:cxnSp>
          <p:nvCxnSpPr>
            <p:cNvPr id="71712" name="Straight Connector 774"/>
            <p:cNvCxnSpPr>
              <a:cxnSpLocks noChangeShapeType="1"/>
            </p:cNvCxnSpPr>
            <p:nvPr/>
          </p:nvCxnSpPr>
          <p:spPr bwMode="auto">
            <a:xfrm flipH="1">
              <a:off x="1307220" y="4037420"/>
              <a:ext cx="82550" cy="0"/>
            </a:xfrm>
            <a:prstGeom prst="line">
              <a:avLst/>
            </a:prstGeom>
            <a:noFill/>
            <a:ln w="19050" cap="sq">
              <a:solidFill>
                <a:srgbClr val="00498B"/>
              </a:solidFill>
              <a:miter lim="800000"/>
              <a:headEnd/>
              <a:tailEnd/>
            </a:ln>
          </p:spPr>
        </p:cxnSp>
        <p:cxnSp>
          <p:nvCxnSpPr>
            <p:cNvPr id="71713" name="Straight Connector 776"/>
            <p:cNvCxnSpPr>
              <a:cxnSpLocks noChangeShapeType="1"/>
            </p:cNvCxnSpPr>
            <p:nvPr/>
          </p:nvCxnSpPr>
          <p:spPr bwMode="auto">
            <a:xfrm flipH="1">
              <a:off x="1307220" y="4303756"/>
              <a:ext cx="82550" cy="0"/>
            </a:xfrm>
            <a:prstGeom prst="line">
              <a:avLst/>
            </a:prstGeom>
            <a:noFill/>
            <a:ln w="19050" cap="sq">
              <a:solidFill>
                <a:srgbClr val="00498B"/>
              </a:solidFill>
              <a:miter lim="800000"/>
              <a:headEnd/>
              <a:tailEnd/>
            </a:ln>
          </p:spPr>
        </p:cxnSp>
        <p:cxnSp>
          <p:nvCxnSpPr>
            <p:cNvPr id="71714" name="Straight Connector 777"/>
            <p:cNvCxnSpPr>
              <a:cxnSpLocks noChangeShapeType="1"/>
            </p:cNvCxnSpPr>
            <p:nvPr/>
          </p:nvCxnSpPr>
          <p:spPr bwMode="auto">
            <a:xfrm flipH="1">
              <a:off x="1307220" y="3244238"/>
              <a:ext cx="82550" cy="0"/>
            </a:xfrm>
            <a:prstGeom prst="line">
              <a:avLst/>
            </a:prstGeom>
            <a:noFill/>
            <a:ln w="19050" cap="sq">
              <a:solidFill>
                <a:srgbClr val="00498B"/>
              </a:solidFill>
              <a:miter lim="800000"/>
              <a:headEnd/>
              <a:tailEnd/>
            </a:ln>
          </p:spPr>
        </p:cxnSp>
        <p:cxnSp>
          <p:nvCxnSpPr>
            <p:cNvPr id="71715" name="Straight Connector 778"/>
            <p:cNvCxnSpPr>
              <a:cxnSpLocks noChangeShapeType="1"/>
            </p:cNvCxnSpPr>
            <p:nvPr/>
          </p:nvCxnSpPr>
          <p:spPr bwMode="auto">
            <a:xfrm flipH="1">
              <a:off x="1307220" y="3768175"/>
              <a:ext cx="82550" cy="0"/>
            </a:xfrm>
            <a:prstGeom prst="line">
              <a:avLst/>
            </a:prstGeom>
            <a:noFill/>
            <a:ln w="19050" cap="sq">
              <a:solidFill>
                <a:srgbClr val="00498B"/>
              </a:solidFill>
              <a:miter lim="800000"/>
              <a:headEnd/>
              <a:tailEnd/>
            </a:ln>
          </p:spPr>
        </p:cxnSp>
        <p:cxnSp>
          <p:nvCxnSpPr>
            <p:cNvPr id="71716" name="Straight Connector 779"/>
            <p:cNvCxnSpPr>
              <a:cxnSpLocks noChangeShapeType="1"/>
            </p:cNvCxnSpPr>
            <p:nvPr/>
          </p:nvCxnSpPr>
          <p:spPr bwMode="auto">
            <a:xfrm flipH="1">
              <a:off x="1307220" y="3504749"/>
              <a:ext cx="82550" cy="0"/>
            </a:xfrm>
            <a:prstGeom prst="line">
              <a:avLst/>
            </a:prstGeom>
            <a:noFill/>
            <a:ln w="19050" cap="sq">
              <a:solidFill>
                <a:srgbClr val="00498B"/>
              </a:solidFill>
              <a:miter lim="800000"/>
              <a:headEnd/>
              <a:tailEnd/>
            </a:ln>
          </p:spPr>
        </p:cxnSp>
        <p:cxnSp>
          <p:nvCxnSpPr>
            <p:cNvPr id="71717" name="Straight Connector 780"/>
            <p:cNvCxnSpPr>
              <a:cxnSpLocks noChangeShapeType="1"/>
            </p:cNvCxnSpPr>
            <p:nvPr/>
          </p:nvCxnSpPr>
          <p:spPr bwMode="auto">
            <a:xfrm flipH="1">
              <a:off x="1307220" y="1668187"/>
              <a:ext cx="82550" cy="0"/>
            </a:xfrm>
            <a:prstGeom prst="line">
              <a:avLst/>
            </a:prstGeom>
            <a:noFill/>
            <a:ln w="19050" cap="sq">
              <a:solidFill>
                <a:srgbClr val="00498B"/>
              </a:solidFill>
              <a:miter lim="800000"/>
              <a:headEnd/>
              <a:tailEnd/>
            </a:ln>
          </p:spPr>
        </p:cxnSp>
        <p:cxnSp>
          <p:nvCxnSpPr>
            <p:cNvPr id="71718" name="Straight Connector 782"/>
            <p:cNvCxnSpPr>
              <a:cxnSpLocks noChangeShapeType="1"/>
            </p:cNvCxnSpPr>
            <p:nvPr/>
          </p:nvCxnSpPr>
          <p:spPr bwMode="auto">
            <a:xfrm flipH="1">
              <a:off x="1307220" y="2186296"/>
              <a:ext cx="82550" cy="0"/>
            </a:xfrm>
            <a:prstGeom prst="line">
              <a:avLst/>
            </a:prstGeom>
            <a:noFill/>
            <a:ln w="19050" cap="sq">
              <a:solidFill>
                <a:srgbClr val="00498B"/>
              </a:solidFill>
              <a:miter lim="800000"/>
              <a:headEnd/>
              <a:tailEnd/>
            </a:ln>
          </p:spPr>
        </p:cxnSp>
        <p:cxnSp>
          <p:nvCxnSpPr>
            <p:cNvPr id="71719" name="Straight Connector 775"/>
            <p:cNvCxnSpPr>
              <a:cxnSpLocks noChangeShapeType="1"/>
            </p:cNvCxnSpPr>
            <p:nvPr/>
          </p:nvCxnSpPr>
          <p:spPr bwMode="auto">
            <a:xfrm flipH="1">
              <a:off x="1307220" y="4561354"/>
              <a:ext cx="82550" cy="0"/>
            </a:xfrm>
            <a:prstGeom prst="line">
              <a:avLst/>
            </a:prstGeom>
            <a:noFill/>
            <a:ln w="19050" cap="sq">
              <a:solidFill>
                <a:srgbClr val="00498B"/>
              </a:solidFill>
              <a:miter lim="800000"/>
              <a:headEnd/>
              <a:tailEnd/>
            </a:ln>
          </p:spPr>
        </p:cxnSp>
        <p:cxnSp>
          <p:nvCxnSpPr>
            <p:cNvPr id="71720" name="Straight Connector 780"/>
            <p:cNvCxnSpPr>
              <a:cxnSpLocks noChangeShapeType="1"/>
            </p:cNvCxnSpPr>
            <p:nvPr/>
          </p:nvCxnSpPr>
          <p:spPr bwMode="auto">
            <a:xfrm flipH="1">
              <a:off x="1307220" y="1914138"/>
              <a:ext cx="82550" cy="0"/>
            </a:xfrm>
            <a:prstGeom prst="line">
              <a:avLst/>
            </a:prstGeom>
            <a:noFill/>
            <a:ln w="19050" cap="sq">
              <a:solidFill>
                <a:srgbClr val="00498B"/>
              </a:solidFill>
              <a:miter lim="800000"/>
              <a:headEnd/>
              <a:tailEnd/>
            </a:ln>
          </p:spPr>
        </p:cxnSp>
        <p:cxnSp>
          <p:nvCxnSpPr>
            <p:cNvPr id="71721" name="Straight Connector 780"/>
            <p:cNvCxnSpPr>
              <a:cxnSpLocks noChangeShapeType="1"/>
            </p:cNvCxnSpPr>
            <p:nvPr/>
          </p:nvCxnSpPr>
          <p:spPr bwMode="auto">
            <a:xfrm flipH="1">
              <a:off x="1307220" y="2455545"/>
              <a:ext cx="82550" cy="0"/>
            </a:xfrm>
            <a:prstGeom prst="line">
              <a:avLst/>
            </a:prstGeom>
            <a:noFill/>
            <a:ln w="19050" cap="sq">
              <a:solidFill>
                <a:srgbClr val="00498B"/>
              </a:solidFill>
              <a:miter lim="800000"/>
              <a:headEnd/>
              <a:tailEnd/>
            </a:ln>
          </p:spPr>
        </p:cxnSp>
        <p:cxnSp>
          <p:nvCxnSpPr>
            <p:cNvPr id="71722" name="Straight Connector 780"/>
            <p:cNvCxnSpPr>
              <a:cxnSpLocks noChangeShapeType="1"/>
            </p:cNvCxnSpPr>
            <p:nvPr/>
          </p:nvCxnSpPr>
          <p:spPr bwMode="auto">
            <a:xfrm flipH="1">
              <a:off x="1307220" y="2720302"/>
              <a:ext cx="82550" cy="0"/>
            </a:xfrm>
            <a:prstGeom prst="line">
              <a:avLst/>
            </a:prstGeom>
            <a:noFill/>
            <a:ln w="19050" cap="sq">
              <a:solidFill>
                <a:srgbClr val="00498B"/>
              </a:solidFill>
              <a:miter lim="800000"/>
              <a:headEnd/>
              <a:tailEnd/>
            </a:ln>
          </p:spPr>
        </p:cxnSp>
        <p:cxnSp>
          <p:nvCxnSpPr>
            <p:cNvPr id="71723" name="Straight Connector 780"/>
            <p:cNvCxnSpPr>
              <a:cxnSpLocks noChangeShapeType="1"/>
            </p:cNvCxnSpPr>
            <p:nvPr/>
          </p:nvCxnSpPr>
          <p:spPr bwMode="auto">
            <a:xfrm flipH="1">
              <a:off x="1307220" y="2974990"/>
              <a:ext cx="82550" cy="0"/>
            </a:xfrm>
            <a:prstGeom prst="line">
              <a:avLst/>
            </a:prstGeom>
            <a:noFill/>
            <a:ln w="19050" cap="sq">
              <a:solidFill>
                <a:srgbClr val="00498B"/>
              </a:solidFill>
              <a:miter lim="800000"/>
              <a:headEnd/>
              <a:tailEnd/>
            </a:ln>
          </p:spPr>
        </p:cxnSp>
        <p:cxnSp>
          <p:nvCxnSpPr>
            <p:cNvPr id="71724" name="Straight Connector 775"/>
            <p:cNvCxnSpPr>
              <a:cxnSpLocks noChangeShapeType="1"/>
            </p:cNvCxnSpPr>
            <p:nvPr/>
          </p:nvCxnSpPr>
          <p:spPr bwMode="auto">
            <a:xfrm flipH="1">
              <a:off x="1435352" y="4561354"/>
              <a:ext cx="2449392" cy="0"/>
            </a:xfrm>
            <a:prstGeom prst="line">
              <a:avLst/>
            </a:prstGeom>
            <a:noFill/>
            <a:ln w="19050" cap="sq">
              <a:solidFill>
                <a:srgbClr val="00498B"/>
              </a:solidFill>
              <a:miter lim="800000"/>
              <a:headEnd/>
              <a:tailEnd/>
            </a:ln>
          </p:spPr>
        </p:cxnSp>
        <p:cxnSp>
          <p:nvCxnSpPr>
            <p:cNvPr id="71725" name="Straight Connector 776"/>
            <p:cNvCxnSpPr>
              <a:cxnSpLocks noChangeShapeType="1"/>
            </p:cNvCxnSpPr>
            <p:nvPr/>
          </p:nvCxnSpPr>
          <p:spPr bwMode="auto">
            <a:xfrm rot="5400000" flipH="1">
              <a:off x="1543099" y="4612439"/>
              <a:ext cx="82550" cy="0"/>
            </a:xfrm>
            <a:prstGeom prst="line">
              <a:avLst/>
            </a:prstGeom>
            <a:noFill/>
            <a:ln w="19050" cap="sq">
              <a:solidFill>
                <a:srgbClr val="00498B"/>
              </a:solidFill>
              <a:miter lim="800000"/>
              <a:headEnd/>
              <a:tailEnd/>
            </a:ln>
          </p:spPr>
        </p:cxnSp>
        <p:cxnSp>
          <p:nvCxnSpPr>
            <p:cNvPr id="71726" name="Straight Connector 776"/>
            <p:cNvCxnSpPr>
              <a:cxnSpLocks noChangeShapeType="1"/>
            </p:cNvCxnSpPr>
            <p:nvPr/>
          </p:nvCxnSpPr>
          <p:spPr bwMode="auto">
            <a:xfrm rot="5400000" flipH="1">
              <a:off x="1845958" y="4612439"/>
              <a:ext cx="82550" cy="0"/>
            </a:xfrm>
            <a:prstGeom prst="line">
              <a:avLst/>
            </a:prstGeom>
            <a:noFill/>
            <a:ln w="19050" cap="sq">
              <a:solidFill>
                <a:srgbClr val="00498B"/>
              </a:solidFill>
              <a:miter lim="800000"/>
              <a:headEnd/>
              <a:tailEnd/>
            </a:ln>
          </p:spPr>
        </p:cxnSp>
        <p:cxnSp>
          <p:nvCxnSpPr>
            <p:cNvPr id="71727" name="Straight Connector 776"/>
            <p:cNvCxnSpPr>
              <a:cxnSpLocks noChangeShapeType="1"/>
            </p:cNvCxnSpPr>
            <p:nvPr/>
          </p:nvCxnSpPr>
          <p:spPr bwMode="auto">
            <a:xfrm rot="5400000" flipH="1">
              <a:off x="2154641" y="4612439"/>
              <a:ext cx="82550" cy="0"/>
            </a:xfrm>
            <a:prstGeom prst="line">
              <a:avLst/>
            </a:prstGeom>
            <a:noFill/>
            <a:ln w="19050" cap="sq">
              <a:solidFill>
                <a:srgbClr val="00498B"/>
              </a:solidFill>
              <a:miter lim="800000"/>
              <a:headEnd/>
              <a:tailEnd/>
            </a:ln>
          </p:spPr>
        </p:cxnSp>
        <p:cxnSp>
          <p:nvCxnSpPr>
            <p:cNvPr id="71728" name="Straight Connector 776"/>
            <p:cNvCxnSpPr>
              <a:cxnSpLocks noChangeShapeType="1"/>
            </p:cNvCxnSpPr>
            <p:nvPr/>
          </p:nvCxnSpPr>
          <p:spPr bwMode="auto">
            <a:xfrm rot="5400000" flipH="1">
              <a:off x="2460412" y="4612439"/>
              <a:ext cx="82550" cy="0"/>
            </a:xfrm>
            <a:prstGeom prst="line">
              <a:avLst/>
            </a:prstGeom>
            <a:noFill/>
            <a:ln w="19050" cap="sq">
              <a:solidFill>
                <a:srgbClr val="00498B"/>
              </a:solidFill>
              <a:miter lim="800000"/>
              <a:headEnd/>
              <a:tailEnd/>
            </a:ln>
          </p:spPr>
        </p:cxnSp>
        <p:cxnSp>
          <p:nvCxnSpPr>
            <p:cNvPr id="71729" name="Straight Connector 776"/>
            <p:cNvCxnSpPr>
              <a:cxnSpLocks noChangeShapeType="1"/>
            </p:cNvCxnSpPr>
            <p:nvPr/>
          </p:nvCxnSpPr>
          <p:spPr bwMode="auto">
            <a:xfrm rot="5400000" flipH="1">
              <a:off x="2774919" y="4612439"/>
              <a:ext cx="82550" cy="0"/>
            </a:xfrm>
            <a:prstGeom prst="line">
              <a:avLst/>
            </a:prstGeom>
            <a:noFill/>
            <a:ln w="19050" cap="sq">
              <a:solidFill>
                <a:srgbClr val="00498B"/>
              </a:solidFill>
              <a:miter lim="800000"/>
              <a:headEnd/>
              <a:tailEnd/>
            </a:ln>
          </p:spPr>
        </p:cxnSp>
        <p:cxnSp>
          <p:nvCxnSpPr>
            <p:cNvPr id="71730" name="Straight Connector 776"/>
            <p:cNvCxnSpPr>
              <a:cxnSpLocks noChangeShapeType="1"/>
            </p:cNvCxnSpPr>
            <p:nvPr/>
          </p:nvCxnSpPr>
          <p:spPr bwMode="auto">
            <a:xfrm rot="5400000" flipH="1">
              <a:off x="3080689" y="4612439"/>
              <a:ext cx="82550" cy="0"/>
            </a:xfrm>
            <a:prstGeom prst="line">
              <a:avLst/>
            </a:prstGeom>
            <a:noFill/>
            <a:ln w="19050" cap="sq">
              <a:solidFill>
                <a:srgbClr val="00498B"/>
              </a:solidFill>
              <a:miter lim="800000"/>
              <a:headEnd/>
              <a:tailEnd/>
            </a:ln>
          </p:spPr>
        </p:cxnSp>
        <p:cxnSp>
          <p:nvCxnSpPr>
            <p:cNvPr id="71731" name="Straight Connector 776"/>
            <p:cNvCxnSpPr>
              <a:cxnSpLocks noChangeShapeType="1"/>
            </p:cNvCxnSpPr>
            <p:nvPr/>
          </p:nvCxnSpPr>
          <p:spPr bwMode="auto">
            <a:xfrm rot="5400000" flipH="1">
              <a:off x="3386460" y="4612439"/>
              <a:ext cx="82550" cy="0"/>
            </a:xfrm>
            <a:prstGeom prst="line">
              <a:avLst/>
            </a:prstGeom>
            <a:noFill/>
            <a:ln w="19050" cap="sq">
              <a:solidFill>
                <a:srgbClr val="00498B"/>
              </a:solidFill>
              <a:miter lim="800000"/>
              <a:headEnd/>
              <a:tailEnd/>
            </a:ln>
          </p:spPr>
        </p:cxnSp>
        <p:cxnSp>
          <p:nvCxnSpPr>
            <p:cNvPr id="71732" name="Straight Connector 776"/>
            <p:cNvCxnSpPr>
              <a:cxnSpLocks noChangeShapeType="1"/>
            </p:cNvCxnSpPr>
            <p:nvPr/>
          </p:nvCxnSpPr>
          <p:spPr bwMode="auto">
            <a:xfrm rot="5400000" flipH="1">
              <a:off x="3690938" y="4612439"/>
              <a:ext cx="82550" cy="0"/>
            </a:xfrm>
            <a:prstGeom prst="line">
              <a:avLst/>
            </a:prstGeom>
            <a:noFill/>
            <a:ln w="19050" cap="sq">
              <a:solidFill>
                <a:srgbClr val="00498B"/>
              </a:solidFill>
              <a:miter lim="800000"/>
              <a:headEnd/>
              <a:tailEnd/>
            </a:ln>
          </p:spPr>
        </p:cxnSp>
        <p:sp>
          <p:nvSpPr>
            <p:cNvPr id="75" name="Textfeld 16"/>
            <p:cNvSpPr txBox="1">
              <a:spLocks noChangeArrowheads="1"/>
            </p:cNvSpPr>
            <p:nvPr/>
          </p:nvSpPr>
          <p:spPr bwMode="auto">
            <a:xfrm>
              <a:off x="1006068" y="2891985"/>
              <a:ext cx="261520" cy="134783"/>
            </a:xfrm>
            <a:prstGeom prst="rect">
              <a:avLst/>
            </a:prstGeom>
            <a:noFill/>
            <a:ln>
              <a:noFill/>
            </a:ln>
            <a:extLst/>
          </p:spPr>
          <p:txBody>
            <a:bodyPr lIns="0" tIns="0" rIns="0" bIns="0">
              <a:spAutoFit/>
            </a:bodyPr>
            <a:lstStyle>
              <a:lvl1pPr eaLnBrk="0" hangingPunct="0">
                <a:spcBef>
                  <a:spcPct val="20000"/>
                </a:spcBef>
                <a:buFont typeface="Arial" pitchFamily="34" charset="0"/>
                <a:defRPr sz="3200">
                  <a:solidFill>
                    <a:srgbClr val="07061C"/>
                  </a:solidFill>
                  <a:latin typeface="Calibri" pitchFamily="34" charset="0"/>
                </a:defRPr>
              </a:lvl1pPr>
              <a:lvl2pPr marL="742950" indent="-285750" eaLnBrk="0" hangingPunct="0">
                <a:spcBef>
                  <a:spcPct val="20000"/>
                </a:spcBef>
                <a:buFont typeface="Arial" pitchFamily="34" charset="0"/>
                <a:buChar char="–"/>
                <a:defRPr sz="2800">
                  <a:solidFill>
                    <a:srgbClr val="07061C"/>
                  </a:solidFill>
                  <a:latin typeface="Calibri" pitchFamily="34" charset="0"/>
                </a:defRPr>
              </a:lvl2pPr>
              <a:lvl3pPr marL="1143000" indent="-228600" eaLnBrk="0" hangingPunct="0">
                <a:spcBef>
                  <a:spcPct val="20000"/>
                </a:spcBef>
                <a:buFont typeface="Arial" pitchFamily="34" charset="0"/>
                <a:buChar char="•"/>
                <a:defRPr sz="2400">
                  <a:solidFill>
                    <a:srgbClr val="07061C"/>
                  </a:solidFill>
                  <a:latin typeface="Calibri" pitchFamily="34" charset="0"/>
                </a:defRPr>
              </a:lvl3pPr>
              <a:lvl4pPr marL="1600200" indent="-228600" eaLnBrk="0" hangingPunct="0">
                <a:spcBef>
                  <a:spcPct val="20000"/>
                </a:spcBef>
                <a:buFont typeface="Arial" pitchFamily="34" charset="0"/>
                <a:buChar char="–"/>
                <a:defRPr sz="2000">
                  <a:solidFill>
                    <a:srgbClr val="07061C"/>
                  </a:solidFill>
                  <a:latin typeface="Calibri" pitchFamily="34" charset="0"/>
                </a:defRPr>
              </a:lvl4pPr>
              <a:lvl5pPr marL="2057400" indent="-228600" eaLnBrk="0" hangingPunct="0">
                <a:spcBef>
                  <a:spcPct val="20000"/>
                </a:spcBef>
                <a:buFont typeface="Arial" pitchFamily="34" charset="0"/>
                <a:buChar char="»"/>
                <a:defRPr sz="2000">
                  <a:solidFill>
                    <a:srgbClr val="07061C"/>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9pPr>
            </a:lstStyle>
            <a:p>
              <a:pPr algn="r" eaLnBrk="1" hangingPunct="1">
                <a:spcBef>
                  <a:spcPct val="0"/>
                </a:spcBef>
                <a:buFontTx/>
                <a:buNone/>
                <a:defRPr/>
              </a:pPr>
              <a:r>
                <a:rPr lang="de-DE" altLang="en-US" sz="1100" kern="0" dirty="0" smtClean="0">
                  <a:solidFill>
                    <a:srgbClr val="00498B"/>
                  </a:solidFill>
                  <a:latin typeface="Arial" panose="020B0604020202020204" pitchFamily="34" charset="0"/>
                  <a:ea typeface="ＭＳ Ｐゴシック" pitchFamily="4" charset="-128"/>
                  <a:cs typeface="+mn-cs"/>
                </a:rPr>
                <a:t>80</a:t>
              </a:r>
            </a:p>
          </p:txBody>
        </p:sp>
        <p:sp>
          <p:nvSpPr>
            <p:cNvPr id="76" name="Textfeld 16"/>
            <p:cNvSpPr txBox="1">
              <a:spLocks noChangeArrowheads="1"/>
            </p:cNvSpPr>
            <p:nvPr/>
          </p:nvSpPr>
          <p:spPr bwMode="auto">
            <a:xfrm>
              <a:off x="2373234" y="4670618"/>
              <a:ext cx="261520" cy="98253"/>
            </a:xfrm>
            <a:prstGeom prst="rect">
              <a:avLst/>
            </a:prstGeom>
            <a:noFill/>
            <a:ln>
              <a:noFill/>
            </a:ln>
            <a:extLst/>
          </p:spPr>
          <p:txBody>
            <a:bodyPr lIns="0" tIns="0" rIns="0" bIns="0">
              <a:spAutoFit/>
            </a:bodyPr>
            <a:lstStyle>
              <a:lvl1pPr eaLnBrk="0" hangingPunct="0">
                <a:spcBef>
                  <a:spcPct val="20000"/>
                </a:spcBef>
                <a:buFont typeface="Arial" pitchFamily="34" charset="0"/>
                <a:defRPr sz="3200">
                  <a:solidFill>
                    <a:srgbClr val="07061C"/>
                  </a:solidFill>
                  <a:latin typeface="Calibri" pitchFamily="34" charset="0"/>
                </a:defRPr>
              </a:lvl1pPr>
              <a:lvl2pPr marL="742950" indent="-285750" eaLnBrk="0" hangingPunct="0">
                <a:spcBef>
                  <a:spcPct val="20000"/>
                </a:spcBef>
                <a:buFont typeface="Arial" pitchFamily="34" charset="0"/>
                <a:buChar char="–"/>
                <a:defRPr sz="2800">
                  <a:solidFill>
                    <a:srgbClr val="07061C"/>
                  </a:solidFill>
                  <a:latin typeface="Calibri" pitchFamily="34" charset="0"/>
                </a:defRPr>
              </a:lvl2pPr>
              <a:lvl3pPr marL="1143000" indent="-228600" eaLnBrk="0" hangingPunct="0">
                <a:spcBef>
                  <a:spcPct val="20000"/>
                </a:spcBef>
                <a:buFont typeface="Arial" pitchFamily="34" charset="0"/>
                <a:buChar char="•"/>
                <a:defRPr sz="2400">
                  <a:solidFill>
                    <a:srgbClr val="07061C"/>
                  </a:solidFill>
                  <a:latin typeface="Calibri" pitchFamily="34" charset="0"/>
                </a:defRPr>
              </a:lvl3pPr>
              <a:lvl4pPr marL="1600200" indent="-228600" eaLnBrk="0" hangingPunct="0">
                <a:spcBef>
                  <a:spcPct val="20000"/>
                </a:spcBef>
                <a:buFont typeface="Arial" pitchFamily="34" charset="0"/>
                <a:buChar char="–"/>
                <a:defRPr sz="2000">
                  <a:solidFill>
                    <a:srgbClr val="07061C"/>
                  </a:solidFill>
                  <a:latin typeface="Calibri" pitchFamily="34" charset="0"/>
                </a:defRPr>
              </a:lvl4pPr>
              <a:lvl5pPr marL="2057400" indent="-228600" eaLnBrk="0" hangingPunct="0">
                <a:spcBef>
                  <a:spcPct val="20000"/>
                </a:spcBef>
                <a:buFont typeface="Arial" pitchFamily="34" charset="0"/>
                <a:buChar char="»"/>
                <a:defRPr sz="2000">
                  <a:solidFill>
                    <a:srgbClr val="07061C"/>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9pPr>
            </a:lstStyle>
            <a:p>
              <a:pPr algn="ctr" eaLnBrk="1" hangingPunct="1">
                <a:spcBef>
                  <a:spcPct val="0"/>
                </a:spcBef>
                <a:buFontTx/>
                <a:buNone/>
                <a:defRPr/>
              </a:pPr>
              <a:r>
                <a:rPr lang="de-DE" altLang="en-US" sz="800" kern="0" dirty="0" smtClean="0">
                  <a:solidFill>
                    <a:srgbClr val="00498B"/>
                  </a:solidFill>
                  <a:latin typeface="Arial" panose="020B0604020202020204" pitchFamily="34" charset="0"/>
                  <a:ea typeface="ＭＳ Ｐゴシック" pitchFamily="4" charset="-128"/>
                  <a:cs typeface="+mn-cs"/>
                </a:rPr>
                <a:t>1h</a:t>
              </a:r>
            </a:p>
          </p:txBody>
        </p:sp>
        <p:sp>
          <p:nvSpPr>
            <p:cNvPr id="77" name="Textfeld 16"/>
            <p:cNvSpPr txBox="1">
              <a:spLocks noChangeArrowheads="1"/>
            </p:cNvSpPr>
            <p:nvPr/>
          </p:nvSpPr>
          <p:spPr bwMode="auto">
            <a:xfrm>
              <a:off x="2689963" y="4670618"/>
              <a:ext cx="262973" cy="98253"/>
            </a:xfrm>
            <a:prstGeom prst="rect">
              <a:avLst/>
            </a:prstGeom>
            <a:noFill/>
            <a:ln>
              <a:noFill/>
            </a:ln>
            <a:extLst/>
          </p:spPr>
          <p:txBody>
            <a:bodyPr lIns="0" tIns="0" rIns="0" bIns="0">
              <a:spAutoFit/>
            </a:bodyPr>
            <a:lstStyle>
              <a:lvl1pPr eaLnBrk="0" hangingPunct="0">
                <a:spcBef>
                  <a:spcPct val="20000"/>
                </a:spcBef>
                <a:buFont typeface="Arial" pitchFamily="34" charset="0"/>
                <a:defRPr sz="3200">
                  <a:solidFill>
                    <a:srgbClr val="07061C"/>
                  </a:solidFill>
                  <a:latin typeface="Calibri" pitchFamily="34" charset="0"/>
                </a:defRPr>
              </a:lvl1pPr>
              <a:lvl2pPr marL="742950" indent="-285750" eaLnBrk="0" hangingPunct="0">
                <a:spcBef>
                  <a:spcPct val="20000"/>
                </a:spcBef>
                <a:buFont typeface="Arial" pitchFamily="34" charset="0"/>
                <a:buChar char="–"/>
                <a:defRPr sz="2800">
                  <a:solidFill>
                    <a:srgbClr val="07061C"/>
                  </a:solidFill>
                  <a:latin typeface="Calibri" pitchFamily="34" charset="0"/>
                </a:defRPr>
              </a:lvl2pPr>
              <a:lvl3pPr marL="1143000" indent="-228600" eaLnBrk="0" hangingPunct="0">
                <a:spcBef>
                  <a:spcPct val="20000"/>
                </a:spcBef>
                <a:buFont typeface="Arial" pitchFamily="34" charset="0"/>
                <a:buChar char="•"/>
                <a:defRPr sz="2400">
                  <a:solidFill>
                    <a:srgbClr val="07061C"/>
                  </a:solidFill>
                  <a:latin typeface="Calibri" pitchFamily="34" charset="0"/>
                </a:defRPr>
              </a:lvl3pPr>
              <a:lvl4pPr marL="1600200" indent="-228600" eaLnBrk="0" hangingPunct="0">
                <a:spcBef>
                  <a:spcPct val="20000"/>
                </a:spcBef>
                <a:buFont typeface="Arial" pitchFamily="34" charset="0"/>
                <a:buChar char="–"/>
                <a:defRPr sz="2000">
                  <a:solidFill>
                    <a:srgbClr val="07061C"/>
                  </a:solidFill>
                  <a:latin typeface="Calibri" pitchFamily="34" charset="0"/>
                </a:defRPr>
              </a:lvl4pPr>
              <a:lvl5pPr marL="2057400" indent="-228600" eaLnBrk="0" hangingPunct="0">
                <a:spcBef>
                  <a:spcPct val="20000"/>
                </a:spcBef>
                <a:buFont typeface="Arial" pitchFamily="34" charset="0"/>
                <a:buChar char="»"/>
                <a:defRPr sz="2000">
                  <a:solidFill>
                    <a:srgbClr val="07061C"/>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9pPr>
            </a:lstStyle>
            <a:p>
              <a:pPr algn="ctr" eaLnBrk="1" hangingPunct="1">
                <a:spcBef>
                  <a:spcPct val="0"/>
                </a:spcBef>
                <a:buFontTx/>
                <a:buNone/>
                <a:defRPr/>
              </a:pPr>
              <a:r>
                <a:rPr lang="de-DE" altLang="en-US" sz="800" kern="0" dirty="0">
                  <a:solidFill>
                    <a:srgbClr val="00498B"/>
                  </a:solidFill>
                  <a:latin typeface="Arial" panose="020B0604020202020204" pitchFamily="34" charset="0"/>
                  <a:ea typeface="ＭＳ Ｐゴシック" pitchFamily="4" charset="-128"/>
                  <a:cs typeface="+mn-cs"/>
                </a:rPr>
                <a:t>2</a:t>
              </a:r>
              <a:r>
                <a:rPr lang="de-DE" altLang="en-US" sz="800" kern="0" dirty="0" smtClean="0">
                  <a:solidFill>
                    <a:srgbClr val="00498B"/>
                  </a:solidFill>
                  <a:latin typeface="Arial" panose="020B0604020202020204" pitchFamily="34" charset="0"/>
                  <a:ea typeface="ＭＳ Ｐゴシック" pitchFamily="4" charset="-128"/>
                  <a:cs typeface="+mn-cs"/>
                </a:rPr>
                <a:t>h</a:t>
              </a:r>
            </a:p>
          </p:txBody>
        </p:sp>
        <p:sp>
          <p:nvSpPr>
            <p:cNvPr id="78" name="Textfeld 16"/>
            <p:cNvSpPr txBox="1">
              <a:spLocks noChangeArrowheads="1"/>
            </p:cNvSpPr>
            <p:nvPr/>
          </p:nvSpPr>
          <p:spPr bwMode="auto">
            <a:xfrm>
              <a:off x="2993617" y="4670618"/>
              <a:ext cx="261520" cy="98253"/>
            </a:xfrm>
            <a:prstGeom prst="rect">
              <a:avLst/>
            </a:prstGeom>
            <a:noFill/>
            <a:ln>
              <a:noFill/>
            </a:ln>
            <a:extLst/>
          </p:spPr>
          <p:txBody>
            <a:bodyPr lIns="0" tIns="0" rIns="0" bIns="0">
              <a:spAutoFit/>
            </a:bodyPr>
            <a:lstStyle>
              <a:lvl1pPr eaLnBrk="0" hangingPunct="0">
                <a:spcBef>
                  <a:spcPct val="20000"/>
                </a:spcBef>
                <a:buFont typeface="Arial" pitchFamily="34" charset="0"/>
                <a:defRPr sz="3200">
                  <a:solidFill>
                    <a:srgbClr val="07061C"/>
                  </a:solidFill>
                  <a:latin typeface="Calibri" pitchFamily="34" charset="0"/>
                </a:defRPr>
              </a:lvl1pPr>
              <a:lvl2pPr marL="742950" indent="-285750" eaLnBrk="0" hangingPunct="0">
                <a:spcBef>
                  <a:spcPct val="20000"/>
                </a:spcBef>
                <a:buFont typeface="Arial" pitchFamily="34" charset="0"/>
                <a:buChar char="–"/>
                <a:defRPr sz="2800">
                  <a:solidFill>
                    <a:srgbClr val="07061C"/>
                  </a:solidFill>
                  <a:latin typeface="Calibri" pitchFamily="34" charset="0"/>
                </a:defRPr>
              </a:lvl2pPr>
              <a:lvl3pPr marL="1143000" indent="-228600" eaLnBrk="0" hangingPunct="0">
                <a:spcBef>
                  <a:spcPct val="20000"/>
                </a:spcBef>
                <a:buFont typeface="Arial" pitchFamily="34" charset="0"/>
                <a:buChar char="•"/>
                <a:defRPr sz="2400">
                  <a:solidFill>
                    <a:srgbClr val="07061C"/>
                  </a:solidFill>
                  <a:latin typeface="Calibri" pitchFamily="34" charset="0"/>
                </a:defRPr>
              </a:lvl3pPr>
              <a:lvl4pPr marL="1600200" indent="-228600" eaLnBrk="0" hangingPunct="0">
                <a:spcBef>
                  <a:spcPct val="20000"/>
                </a:spcBef>
                <a:buFont typeface="Arial" pitchFamily="34" charset="0"/>
                <a:buChar char="–"/>
                <a:defRPr sz="2000">
                  <a:solidFill>
                    <a:srgbClr val="07061C"/>
                  </a:solidFill>
                  <a:latin typeface="Calibri" pitchFamily="34" charset="0"/>
                </a:defRPr>
              </a:lvl4pPr>
              <a:lvl5pPr marL="2057400" indent="-228600" eaLnBrk="0" hangingPunct="0">
                <a:spcBef>
                  <a:spcPct val="20000"/>
                </a:spcBef>
                <a:buFont typeface="Arial" pitchFamily="34" charset="0"/>
                <a:buChar char="»"/>
                <a:defRPr sz="2000">
                  <a:solidFill>
                    <a:srgbClr val="07061C"/>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9pPr>
            </a:lstStyle>
            <a:p>
              <a:pPr algn="ctr" eaLnBrk="1" hangingPunct="1">
                <a:spcBef>
                  <a:spcPct val="0"/>
                </a:spcBef>
                <a:buFontTx/>
                <a:buNone/>
                <a:defRPr/>
              </a:pPr>
              <a:r>
                <a:rPr lang="de-DE" altLang="en-US" sz="800" kern="0" dirty="0">
                  <a:solidFill>
                    <a:srgbClr val="00498B"/>
                  </a:solidFill>
                  <a:latin typeface="Arial" panose="020B0604020202020204" pitchFamily="34" charset="0"/>
                  <a:ea typeface="ＭＳ Ｐゴシック" pitchFamily="4" charset="-128"/>
                  <a:cs typeface="+mn-cs"/>
                </a:rPr>
                <a:t>4</a:t>
              </a:r>
              <a:r>
                <a:rPr lang="de-DE" altLang="en-US" sz="800" kern="0" dirty="0" smtClean="0">
                  <a:solidFill>
                    <a:srgbClr val="00498B"/>
                  </a:solidFill>
                  <a:latin typeface="Arial" panose="020B0604020202020204" pitchFamily="34" charset="0"/>
                  <a:ea typeface="ＭＳ Ｐゴシック" pitchFamily="4" charset="-128"/>
                  <a:cs typeface="+mn-cs"/>
                </a:rPr>
                <a:t>h</a:t>
              </a:r>
            </a:p>
          </p:txBody>
        </p:sp>
        <p:sp>
          <p:nvSpPr>
            <p:cNvPr id="79" name="Textfeld 16"/>
            <p:cNvSpPr txBox="1">
              <a:spLocks noChangeArrowheads="1"/>
            </p:cNvSpPr>
            <p:nvPr/>
          </p:nvSpPr>
          <p:spPr bwMode="auto">
            <a:xfrm>
              <a:off x="3301628" y="4670618"/>
              <a:ext cx="262972" cy="98253"/>
            </a:xfrm>
            <a:prstGeom prst="rect">
              <a:avLst/>
            </a:prstGeom>
            <a:noFill/>
            <a:ln>
              <a:noFill/>
            </a:ln>
            <a:extLst/>
          </p:spPr>
          <p:txBody>
            <a:bodyPr lIns="0" tIns="0" rIns="0" bIns="0">
              <a:spAutoFit/>
            </a:bodyPr>
            <a:lstStyle>
              <a:lvl1pPr eaLnBrk="0" hangingPunct="0">
                <a:spcBef>
                  <a:spcPct val="20000"/>
                </a:spcBef>
                <a:buFont typeface="Arial" pitchFamily="34" charset="0"/>
                <a:defRPr sz="3200">
                  <a:solidFill>
                    <a:srgbClr val="07061C"/>
                  </a:solidFill>
                  <a:latin typeface="Calibri" pitchFamily="34" charset="0"/>
                </a:defRPr>
              </a:lvl1pPr>
              <a:lvl2pPr marL="742950" indent="-285750" eaLnBrk="0" hangingPunct="0">
                <a:spcBef>
                  <a:spcPct val="20000"/>
                </a:spcBef>
                <a:buFont typeface="Arial" pitchFamily="34" charset="0"/>
                <a:buChar char="–"/>
                <a:defRPr sz="2800">
                  <a:solidFill>
                    <a:srgbClr val="07061C"/>
                  </a:solidFill>
                  <a:latin typeface="Calibri" pitchFamily="34" charset="0"/>
                </a:defRPr>
              </a:lvl2pPr>
              <a:lvl3pPr marL="1143000" indent="-228600" eaLnBrk="0" hangingPunct="0">
                <a:spcBef>
                  <a:spcPct val="20000"/>
                </a:spcBef>
                <a:buFont typeface="Arial" pitchFamily="34" charset="0"/>
                <a:buChar char="•"/>
                <a:defRPr sz="2400">
                  <a:solidFill>
                    <a:srgbClr val="07061C"/>
                  </a:solidFill>
                  <a:latin typeface="Calibri" pitchFamily="34" charset="0"/>
                </a:defRPr>
              </a:lvl3pPr>
              <a:lvl4pPr marL="1600200" indent="-228600" eaLnBrk="0" hangingPunct="0">
                <a:spcBef>
                  <a:spcPct val="20000"/>
                </a:spcBef>
                <a:buFont typeface="Arial" pitchFamily="34" charset="0"/>
                <a:buChar char="–"/>
                <a:defRPr sz="2000">
                  <a:solidFill>
                    <a:srgbClr val="07061C"/>
                  </a:solidFill>
                  <a:latin typeface="Calibri" pitchFamily="34" charset="0"/>
                </a:defRPr>
              </a:lvl4pPr>
              <a:lvl5pPr marL="2057400" indent="-228600" eaLnBrk="0" hangingPunct="0">
                <a:spcBef>
                  <a:spcPct val="20000"/>
                </a:spcBef>
                <a:buFont typeface="Arial" pitchFamily="34" charset="0"/>
                <a:buChar char="»"/>
                <a:defRPr sz="2000">
                  <a:solidFill>
                    <a:srgbClr val="07061C"/>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9pPr>
            </a:lstStyle>
            <a:p>
              <a:pPr algn="ctr" eaLnBrk="1" hangingPunct="1">
                <a:spcBef>
                  <a:spcPct val="0"/>
                </a:spcBef>
                <a:buFontTx/>
                <a:buNone/>
                <a:defRPr/>
              </a:pPr>
              <a:r>
                <a:rPr lang="de-DE" altLang="en-US" sz="800" kern="0" dirty="0" smtClean="0">
                  <a:solidFill>
                    <a:srgbClr val="00498B"/>
                  </a:solidFill>
                  <a:latin typeface="Arial" panose="020B0604020202020204" pitchFamily="34" charset="0"/>
                  <a:ea typeface="ＭＳ Ｐゴシック" pitchFamily="4" charset="-128"/>
                  <a:cs typeface="+mn-cs"/>
                </a:rPr>
                <a:t>12h</a:t>
              </a:r>
            </a:p>
          </p:txBody>
        </p:sp>
        <p:sp>
          <p:nvSpPr>
            <p:cNvPr id="80" name="Textfeld 16"/>
            <p:cNvSpPr txBox="1">
              <a:spLocks noChangeArrowheads="1"/>
            </p:cNvSpPr>
            <p:nvPr/>
          </p:nvSpPr>
          <p:spPr bwMode="auto">
            <a:xfrm>
              <a:off x="3600923" y="4670618"/>
              <a:ext cx="261520" cy="98253"/>
            </a:xfrm>
            <a:prstGeom prst="rect">
              <a:avLst/>
            </a:prstGeom>
            <a:noFill/>
            <a:ln>
              <a:noFill/>
            </a:ln>
            <a:extLst/>
          </p:spPr>
          <p:txBody>
            <a:bodyPr lIns="0" tIns="0" rIns="0" bIns="0">
              <a:spAutoFit/>
            </a:bodyPr>
            <a:lstStyle>
              <a:lvl1pPr eaLnBrk="0" hangingPunct="0">
                <a:spcBef>
                  <a:spcPct val="20000"/>
                </a:spcBef>
                <a:buFont typeface="Arial" pitchFamily="34" charset="0"/>
                <a:defRPr sz="3200">
                  <a:solidFill>
                    <a:srgbClr val="07061C"/>
                  </a:solidFill>
                  <a:latin typeface="Calibri" pitchFamily="34" charset="0"/>
                </a:defRPr>
              </a:lvl1pPr>
              <a:lvl2pPr marL="742950" indent="-285750" eaLnBrk="0" hangingPunct="0">
                <a:spcBef>
                  <a:spcPct val="20000"/>
                </a:spcBef>
                <a:buFont typeface="Arial" pitchFamily="34" charset="0"/>
                <a:buChar char="–"/>
                <a:defRPr sz="2800">
                  <a:solidFill>
                    <a:srgbClr val="07061C"/>
                  </a:solidFill>
                  <a:latin typeface="Calibri" pitchFamily="34" charset="0"/>
                </a:defRPr>
              </a:lvl2pPr>
              <a:lvl3pPr marL="1143000" indent="-228600" eaLnBrk="0" hangingPunct="0">
                <a:spcBef>
                  <a:spcPct val="20000"/>
                </a:spcBef>
                <a:buFont typeface="Arial" pitchFamily="34" charset="0"/>
                <a:buChar char="•"/>
                <a:defRPr sz="2400">
                  <a:solidFill>
                    <a:srgbClr val="07061C"/>
                  </a:solidFill>
                  <a:latin typeface="Calibri" pitchFamily="34" charset="0"/>
                </a:defRPr>
              </a:lvl3pPr>
              <a:lvl4pPr marL="1600200" indent="-228600" eaLnBrk="0" hangingPunct="0">
                <a:spcBef>
                  <a:spcPct val="20000"/>
                </a:spcBef>
                <a:buFont typeface="Arial" pitchFamily="34" charset="0"/>
                <a:buChar char="–"/>
                <a:defRPr sz="2000">
                  <a:solidFill>
                    <a:srgbClr val="07061C"/>
                  </a:solidFill>
                  <a:latin typeface="Calibri" pitchFamily="34" charset="0"/>
                </a:defRPr>
              </a:lvl4pPr>
              <a:lvl5pPr marL="2057400" indent="-228600" eaLnBrk="0" hangingPunct="0">
                <a:spcBef>
                  <a:spcPct val="20000"/>
                </a:spcBef>
                <a:buFont typeface="Arial" pitchFamily="34" charset="0"/>
                <a:buChar char="»"/>
                <a:defRPr sz="2000">
                  <a:solidFill>
                    <a:srgbClr val="07061C"/>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9pPr>
            </a:lstStyle>
            <a:p>
              <a:pPr algn="ctr" eaLnBrk="1" hangingPunct="1">
                <a:spcBef>
                  <a:spcPct val="0"/>
                </a:spcBef>
                <a:buFontTx/>
                <a:buNone/>
                <a:defRPr/>
              </a:pPr>
              <a:r>
                <a:rPr lang="de-DE" altLang="en-US" sz="800" kern="0" dirty="0" smtClean="0">
                  <a:solidFill>
                    <a:srgbClr val="00498B"/>
                  </a:solidFill>
                  <a:latin typeface="Arial" panose="020B0604020202020204" pitchFamily="34" charset="0"/>
                  <a:ea typeface="ＭＳ Ｐゴシック" pitchFamily="4" charset="-128"/>
                  <a:cs typeface="+mn-cs"/>
                </a:rPr>
                <a:t>24h</a:t>
              </a:r>
            </a:p>
          </p:txBody>
        </p:sp>
        <p:sp>
          <p:nvSpPr>
            <p:cNvPr id="81" name="Textfeld 16"/>
            <p:cNvSpPr txBox="1">
              <a:spLocks noChangeArrowheads="1"/>
            </p:cNvSpPr>
            <p:nvPr/>
          </p:nvSpPr>
          <p:spPr bwMode="auto">
            <a:xfrm>
              <a:off x="1180414" y="4670618"/>
              <a:ext cx="496887" cy="98253"/>
            </a:xfrm>
            <a:prstGeom prst="rect">
              <a:avLst/>
            </a:prstGeom>
            <a:noFill/>
            <a:ln>
              <a:noFill/>
            </a:ln>
            <a:extLst/>
          </p:spPr>
          <p:txBody>
            <a:bodyPr lIns="0" tIns="0" rIns="0" bIns="0">
              <a:spAutoFit/>
            </a:bodyPr>
            <a:lstStyle>
              <a:lvl1pPr eaLnBrk="0" hangingPunct="0">
                <a:spcBef>
                  <a:spcPct val="20000"/>
                </a:spcBef>
                <a:buFont typeface="Arial" pitchFamily="34" charset="0"/>
                <a:defRPr sz="3200">
                  <a:solidFill>
                    <a:srgbClr val="07061C"/>
                  </a:solidFill>
                  <a:latin typeface="Calibri" pitchFamily="34" charset="0"/>
                </a:defRPr>
              </a:lvl1pPr>
              <a:lvl2pPr marL="742950" indent="-285750" eaLnBrk="0" hangingPunct="0">
                <a:spcBef>
                  <a:spcPct val="20000"/>
                </a:spcBef>
                <a:buFont typeface="Arial" pitchFamily="34" charset="0"/>
                <a:buChar char="–"/>
                <a:defRPr sz="2800">
                  <a:solidFill>
                    <a:srgbClr val="07061C"/>
                  </a:solidFill>
                  <a:latin typeface="Calibri" pitchFamily="34" charset="0"/>
                </a:defRPr>
              </a:lvl2pPr>
              <a:lvl3pPr marL="1143000" indent="-228600" eaLnBrk="0" hangingPunct="0">
                <a:spcBef>
                  <a:spcPct val="20000"/>
                </a:spcBef>
                <a:buFont typeface="Arial" pitchFamily="34" charset="0"/>
                <a:buChar char="•"/>
                <a:defRPr sz="2400">
                  <a:solidFill>
                    <a:srgbClr val="07061C"/>
                  </a:solidFill>
                  <a:latin typeface="Calibri" pitchFamily="34" charset="0"/>
                </a:defRPr>
              </a:lvl3pPr>
              <a:lvl4pPr marL="1600200" indent="-228600" eaLnBrk="0" hangingPunct="0">
                <a:spcBef>
                  <a:spcPct val="20000"/>
                </a:spcBef>
                <a:buFont typeface="Arial" pitchFamily="34" charset="0"/>
                <a:buChar char="–"/>
                <a:defRPr sz="2000">
                  <a:solidFill>
                    <a:srgbClr val="07061C"/>
                  </a:solidFill>
                  <a:latin typeface="Calibri" pitchFamily="34" charset="0"/>
                </a:defRPr>
              </a:lvl4pPr>
              <a:lvl5pPr marL="2057400" indent="-228600" eaLnBrk="0" hangingPunct="0">
                <a:spcBef>
                  <a:spcPct val="20000"/>
                </a:spcBef>
                <a:buFont typeface="Arial" pitchFamily="34" charset="0"/>
                <a:buChar char="»"/>
                <a:defRPr sz="2000">
                  <a:solidFill>
                    <a:srgbClr val="07061C"/>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9pPr>
            </a:lstStyle>
            <a:p>
              <a:pPr algn="ctr" eaLnBrk="1" hangingPunct="1">
                <a:spcBef>
                  <a:spcPct val="0"/>
                </a:spcBef>
                <a:buFontTx/>
                <a:buNone/>
                <a:defRPr/>
              </a:pPr>
              <a:r>
                <a:rPr lang="de-DE" altLang="en-US" sz="800" kern="0" dirty="0" smtClean="0">
                  <a:solidFill>
                    <a:srgbClr val="00498B"/>
                  </a:solidFill>
                  <a:latin typeface="Arial" panose="020B0604020202020204" pitchFamily="34" charset="0"/>
                  <a:ea typeface="ＭＳ Ｐゴシック" pitchFamily="4" charset="-128"/>
                  <a:cs typeface="+mn-cs"/>
                </a:rPr>
                <a:t>Baseline</a:t>
              </a:r>
            </a:p>
          </p:txBody>
        </p:sp>
        <p:sp>
          <p:nvSpPr>
            <p:cNvPr id="82" name="Textfeld 16"/>
            <p:cNvSpPr txBox="1">
              <a:spLocks noChangeArrowheads="1"/>
            </p:cNvSpPr>
            <p:nvPr/>
          </p:nvSpPr>
          <p:spPr bwMode="auto">
            <a:xfrm>
              <a:off x="1609015" y="4670618"/>
              <a:ext cx="498341" cy="195247"/>
            </a:xfrm>
            <a:prstGeom prst="rect">
              <a:avLst/>
            </a:prstGeom>
            <a:noFill/>
            <a:ln>
              <a:noFill/>
            </a:ln>
            <a:extLst/>
          </p:spPr>
          <p:txBody>
            <a:bodyPr lIns="0" tIns="0" rIns="0" bIns="0">
              <a:spAutoFit/>
            </a:bodyPr>
            <a:lstStyle>
              <a:lvl1pPr eaLnBrk="0" hangingPunct="0">
                <a:spcBef>
                  <a:spcPct val="20000"/>
                </a:spcBef>
                <a:buFont typeface="Arial" pitchFamily="34" charset="0"/>
                <a:defRPr sz="3200">
                  <a:solidFill>
                    <a:srgbClr val="07061C"/>
                  </a:solidFill>
                  <a:latin typeface="Calibri" pitchFamily="34" charset="0"/>
                </a:defRPr>
              </a:lvl1pPr>
              <a:lvl2pPr marL="742950" indent="-285750" eaLnBrk="0" hangingPunct="0">
                <a:spcBef>
                  <a:spcPct val="20000"/>
                </a:spcBef>
                <a:buFont typeface="Arial" pitchFamily="34" charset="0"/>
                <a:buChar char="–"/>
                <a:defRPr sz="2800">
                  <a:solidFill>
                    <a:srgbClr val="07061C"/>
                  </a:solidFill>
                  <a:latin typeface="Calibri" pitchFamily="34" charset="0"/>
                </a:defRPr>
              </a:lvl2pPr>
              <a:lvl3pPr marL="1143000" indent="-228600" eaLnBrk="0" hangingPunct="0">
                <a:spcBef>
                  <a:spcPct val="20000"/>
                </a:spcBef>
                <a:buFont typeface="Arial" pitchFamily="34" charset="0"/>
                <a:buChar char="•"/>
                <a:defRPr sz="2400">
                  <a:solidFill>
                    <a:srgbClr val="07061C"/>
                  </a:solidFill>
                  <a:latin typeface="Calibri" pitchFamily="34" charset="0"/>
                </a:defRPr>
              </a:lvl3pPr>
              <a:lvl4pPr marL="1600200" indent="-228600" eaLnBrk="0" hangingPunct="0">
                <a:spcBef>
                  <a:spcPct val="20000"/>
                </a:spcBef>
                <a:buFont typeface="Arial" pitchFamily="34" charset="0"/>
                <a:buChar char="–"/>
                <a:defRPr sz="2000">
                  <a:solidFill>
                    <a:srgbClr val="07061C"/>
                  </a:solidFill>
                  <a:latin typeface="Calibri" pitchFamily="34" charset="0"/>
                </a:defRPr>
              </a:lvl4pPr>
              <a:lvl5pPr marL="2057400" indent="-228600" eaLnBrk="0" hangingPunct="0">
                <a:spcBef>
                  <a:spcPct val="20000"/>
                </a:spcBef>
                <a:buFont typeface="Arial" pitchFamily="34" charset="0"/>
                <a:buChar char="»"/>
                <a:defRPr sz="2000">
                  <a:solidFill>
                    <a:srgbClr val="07061C"/>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9pPr>
            </a:lstStyle>
            <a:p>
              <a:pPr algn="ctr" eaLnBrk="1" hangingPunct="1">
                <a:spcBef>
                  <a:spcPct val="0"/>
                </a:spcBef>
                <a:buFontTx/>
                <a:buNone/>
                <a:defRPr/>
              </a:pPr>
              <a:r>
                <a:rPr lang="de-DE" altLang="en-US" sz="800" kern="0" dirty="0" smtClean="0">
                  <a:solidFill>
                    <a:srgbClr val="00498B"/>
                  </a:solidFill>
                  <a:latin typeface="Arial" panose="020B0604020202020204" pitchFamily="34" charset="0"/>
                  <a:ea typeface="ＭＳ Ｐゴシック" pitchFamily="4" charset="-128"/>
                  <a:cs typeface="+mn-cs"/>
                </a:rPr>
                <a:t>Between</a:t>
              </a:r>
              <a:br>
                <a:rPr lang="de-DE" altLang="en-US" sz="800" kern="0" dirty="0" smtClean="0">
                  <a:solidFill>
                    <a:srgbClr val="00498B"/>
                  </a:solidFill>
                  <a:latin typeface="Arial" panose="020B0604020202020204" pitchFamily="34" charset="0"/>
                  <a:ea typeface="ＭＳ Ｐゴシック" pitchFamily="4" charset="-128"/>
                  <a:cs typeface="+mn-cs"/>
                </a:rPr>
              </a:br>
              <a:r>
                <a:rPr lang="de-DE" altLang="en-US" sz="800" kern="0" dirty="0" smtClean="0">
                  <a:solidFill>
                    <a:srgbClr val="00498B"/>
                  </a:solidFill>
                  <a:latin typeface="Arial" panose="020B0604020202020204" pitchFamily="34" charset="0"/>
                  <a:ea typeface="ＭＳ Ｐゴシック" pitchFamily="4" charset="-128"/>
                  <a:cs typeface="+mn-cs"/>
                </a:rPr>
                <a:t>vials</a:t>
              </a:r>
            </a:p>
          </p:txBody>
        </p:sp>
        <p:sp>
          <p:nvSpPr>
            <p:cNvPr id="71741" name="Textfeld 16"/>
            <p:cNvSpPr txBox="1">
              <a:spLocks noChangeArrowheads="1"/>
            </p:cNvSpPr>
            <p:nvPr/>
          </p:nvSpPr>
          <p:spPr bwMode="auto">
            <a:xfrm>
              <a:off x="1962274" y="4671034"/>
              <a:ext cx="498368" cy="195398"/>
            </a:xfrm>
            <a:prstGeom prst="rect">
              <a:avLst/>
            </a:prstGeom>
            <a:noFill/>
            <a:ln w="9525">
              <a:noFill/>
              <a:miter lim="800000"/>
              <a:headEnd/>
              <a:tailEnd/>
            </a:ln>
          </p:spPr>
          <p:txBody>
            <a:bodyPr lIns="0" tIns="0" rIns="0" bIns="0">
              <a:prstTxWarp prst="textNoShape">
                <a:avLst/>
              </a:prstTxWarp>
              <a:spAutoFit/>
            </a:bodyPr>
            <a:lstStyle/>
            <a:p>
              <a:pPr algn="ctr" eaLnBrk="1" hangingPunct="1"/>
              <a:r>
                <a:rPr lang="de-DE" sz="800">
                  <a:solidFill>
                    <a:srgbClr val="00498B"/>
                  </a:solidFill>
                  <a:cs typeface="Arial" pitchFamily="4" charset="0"/>
                </a:rPr>
                <a:t>10–30</a:t>
              </a:r>
              <a:br>
                <a:rPr lang="de-DE" sz="800">
                  <a:solidFill>
                    <a:srgbClr val="00498B"/>
                  </a:solidFill>
                  <a:cs typeface="Arial" pitchFamily="4" charset="0"/>
                </a:rPr>
              </a:br>
              <a:r>
                <a:rPr lang="de-DE" sz="800">
                  <a:solidFill>
                    <a:srgbClr val="00498B"/>
                  </a:solidFill>
                  <a:cs typeface="Arial" pitchFamily="4" charset="0"/>
                </a:rPr>
                <a:t>min</a:t>
              </a:r>
            </a:p>
          </p:txBody>
        </p:sp>
        <p:sp>
          <p:nvSpPr>
            <p:cNvPr id="84" name="Textfeld 16"/>
            <p:cNvSpPr txBox="1">
              <a:spLocks noChangeArrowheads="1"/>
            </p:cNvSpPr>
            <p:nvPr/>
          </p:nvSpPr>
          <p:spPr bwMode="auto">
            <a:xfrm>
              <a:off x="1084524" y="4907434"/>
              <a:ext cx="3145499" cy="134783"/>
            </a:xfrm>
            <a:prstGeom prst="rect">
              <a:avLst/>
            </a:prstGeom>
            <a:noFill/>
            <a:ln>
              <a:noFill/>
            </a:ln>
            <a:extLst/>
          </p:spPr>
          <p:txBody>
            <a:bodyPr lIns="0" tIns="0" rIns="0" bIns="0">
              <a:spAutoFit/>
            </a:bodyPr>
            <a:lstStyle>
              <a:lvl1pPr eaLnBrk="0" hangingPunct="0">
                <a:spcBef>
                  <a:spcPct val="20000"/>
                </a:spcBef>
                <a:buFont typeface="Arial" pitchFamily="34" charset="0"/>
                <a:defRPr sz="3200">
                  <a:solidFill>
                    <a:srgbClr val="07061C"/>
                  </a:solidFill>
                  <a:latin typeface="Calibri" pitchFamily="34" charset="0"/>
                </a:defRPr>
              </a:lvl1pPr>
              <a:lvl2pPr marL="742950" indent="-285750" eaLnBrk="0" hangingPunct="0">
                <a:spcBef>
                  <a:spcPct val="20000"/>
                </a:spcBef>
                <a:buFont typeface="Arial" pitchFamily="34" charset="0"/>
                <a:buChar char="–"/>
                <a:defRPr sz="2800">
                  <a:solidFill>
                    <a:srgbClr val="07061C"/>
                  </a:solidFill>
                  <a:latin typeface="Calibri" pitchFamily="34" charset="0"/>
                </a:defRPr>
              </a:lvl2pPr>
              <a:lvl3pPr marL="1143000" indent="-228600" eaLnBrk="0" hangingPunct="0">
                <a:spcBef>
                  <a:spcPct val="20000"/>
                </a:spcBef>
                <a:buFont typeface="Arial" pitchFamily="34" charset="0"/>
                <a:buChar char="•"/>
                <a:defRPr sz="2400">
                  <a:solidFill>
                    <a:srgbClr val="07061C"/>
                  </a:solidFill>
                  <a:latin typeface="Calibri" pitchFamily="34" charset="0"/>
                </a:defRPr>
              </a:lvl3pPr>
              <a:lvl4pPr marL="1600200" indent="-228600" eaLnBrk="0" hangingPunct="0">
                <a:spcBef>
                  <a:spcPct val="20000"/>
                </a:spcBef>
                <a:buFont typeface="Arial" pitchFamily="34" charset="0"/>
                <a:buChar char="–"/>
                <a:defRPr sz="2000">
                  <a:solidFill>
                    <a:srgbClr val="07061C"/>
                  </a:solidFill>
                  <a:latin typeface="Calibri" pitchFamily="34" charset="0"/>
                </a:defRPr>
              </a:lvl4pPr>
              <a:lvl5pPr marL="2057400" indent="-228600" eaLnBrk="0" hangingPunct="0">
                <a:spcBef>
                  <a:spcPct val="20000"/>
                </a:spcBef>
                <a:buFont typeface="Arial" pitchFamily="34" charset="0"/>
                <a:buChar char="»"/>
                <a:defRPr sz="2000">
                  <a:solidFill>
                    <a:srgbClr val="07061C"/>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9pPr>
            </a:lstStyle>
            <a:p>
              <a:pPr algn="ctr" eaLnBrk="1" hangingPunct="1">
                <a:spcBef>
                  <a:spcPct val="0"/>
                </a:spcBef>
                <a:buFontTx/>
                <a:buNone/>
                <a:defRPr/>
              </a:pPr>
              <a:r>
                <a:rPr lang="de-DE" altLang="en-US" sz="1100" kern="0" dirty="0" smtClean="0">
                  <a:solidFill>
                    <a:srgbClr val="00498B"/>
                  </a:solidFill>
                  <a:latin typeface="Arial" panose="020B0604020202020204" pitchFamily="34" charset="0"/>
                  <a:ea typeface="ＭＳ Ｐゴシック" pitchFamily="4" charset="-128"/>
                  <a:cs typeface="+mn-cs"/>
                </a:rPr>
                <a:t>Time post idarucizumab</a:t>
              </a:r>
            </a:p>
          </p:txBody>
        </p:sp>
        <p:cxnSp>
          <p:nvCxnSpPr>
            <p:cNvPr id="71743" name="Straight Connector 84"/>
            <p:cNvCxnSpPr>
              <a:cxnSpLocks noChangeShapeType="1"/>
            </p:cNvCxnSpPr>
            <p:nvPr/>
          </p:nvCxnSpPr>
          <p:spPr bwMode="auto">
            <a:xfrm>
              <a:off x="1525941" y="2390899"/>
              <a:ext cx="116484" cy="0"/>
            </a:xfrm>
            <a:prstGeom prst="line">
              <a:avLst/>
            </a:prstGeom>
            <a:noFill/>
            <a:ln w="9525">
              <a:solidFill>
                <a:srgbClr val="000000"/>
              </a:solidFill>
              <a:round/>
              <a:headEnd/>
              <a:tailEnd/>
            </a:ln>
          </p:spPr>
        </p:cxnSp>
        <p:cxnSp>
          <p:nvCxnSpPr>
            <p:cNvPr id="71744" name="Straight Connector 85"/>
            <p:cNvCxnSpPr>
              <a:cxnSpLocks noChangeShapeType="1"/>
              <a:endCxn id="71745" idx="0"/>
            </p:cNvCxnSpPr>
            <p:nvPr/>
          </p:nvCxnSpPr>
          <p:spPr bwMode="auto">
            <a:xfrm>
              <a:off x="1584183" y="2387987"/>
              <a:ext cx="1" cy="1222114"/>
            </a:xfrm>
            <a:prstGeom prst="line">
              <a:avLst/>
            </a:prstGeom>
            <a:noFill/>
            <a:ln w="9525">
              <a:solidFill>
                <a:srgbClr val="000000"/>
              </a:solidFill>
              <a:round/>
              <a:headEnd/>
              <a:tailEnd/>
            </a:ln>
          </p:spPr>
        </p:cxnSp>
        <p:sp>
          <p:nvSpPr>
            <p:cNvPr id="71745" name="Rectangle 86"/>
            <p:cNvSpPr>
              <a:spLocks noChangeArrowheads="1"/>
            </p:cNvSpPr>
            <p:nvPr/>
          </p:nvSpPr>
          <p:spPr bwMode="auto">
            <a:xfrm>
              <a:off x="1476436" y="3610101"/>
              <a:ext cx="215495" cy="604603"/>
            </a:xfrm>
            <a:prstGeom prst="rect">
              <a:avLst/>
            </a:prstGeom>
            <a:solidFill>
              <a:schemeClr val="bg1"/>
            </a:solidFill>
            <a:ln w="9525">
              <a:solidFill>
                <a:srgbClr val="000000"/>
              </a:solidFill>
              <a:round/>
              <a:headEnd/>
              <a:tailEnd/>
            </a:ln>
          </p:spPr>
          <p:txBody>
            <a:bodyPr lIns="91414" tIns="45708" rIns="91414" bIns="45708" anchor="ctr">
              <a:prstTxWarp prst="textNoShape">
                <a:avLst/>
              </a:prstTxWarp>
            </a:bodyPr>
            <a:lstStyle/>
            <a:p>
              <a:pPr>
                <a:lnSpc>
                  <a:spcPct val="85000"/>
                </a:lnSpc>
              </a:pPr>
              <a:endParaRPr lang="en-GB">
                <a:solidFill>
                  <a:schemeClr val="bg1"/>
                </a:solidFill>
                <a:latin typeface="Tahoma" pitchFamily="4" charset="0"/>
                <a:cs typeface="Arial" pitchFamily="4" charset="0"/>
              </a:endParaRPr>
            </a:p>
          </p:txBody>
        </p:sp>
        <p:cxnSp>
          <p:nvCxnSpPr>
            <p:cNvPr id="71746" name="Straight Connector 87"/>
            <p:cNvCxnSpPr>
              <a:cxnSpLocks noChangeShapeType="1"/>
              <a:stCxn id="71745" idx="2"/>
            </p:cNvCxnSpPr>
            <p:nvPr/>
          </p:nvCxnSpPr>
          <p:spPr bwMode="auto">
            <a:xfrm>
              <a:off x="1584184" y="4214704"/>
              <a:ext cx="0" cy="41770"/>
            </a:xfrm>
            <a:prstGeom prst="line">
              <a:avLst/>
            </a:prstGeom>
            <a:noFill/>
            <a:ln w="9525">
              <a:solidFill>
                <a:srgbClr val="000000"/>
              </a:solidFill>
              <a:round/>
              <a:headEnd/>
              <a:tailEnd/>
            </a:ln>
          </p:spPr>
        </p:cxnSp>
        <p:cxnSp>
          <p:nvCxnSpPr>
            <p:cNvPr id="71747" name="Straight Connector 88"/>
            <p:cNvCxnSpPr>
              <a:cxnSpLocks noChangeShapeType="1"/>
            </p:cNvCxnSpPr>
            <p:nvPr/>
          </p:nvCxnSpPr>
          <p:spPr bwMode="auto">
            <a:xfrm>
              <a:off x="1525941" y="4248566"/>
              <a:ext cx="116484" cy="0"/>
            </a:xfrm>
            <a:prstGeom prst="line">
              <a:avLst/>
            </a:prstGeom>
            <a:noFill/>
            <a:ln w="9525">
              <a:solidFill>
                <a:srgbClr val="000000"/>
              </a:solidFill>
              <a:round/>
              <a:headEnd/>
              <a:tailEnd/>
            </a:ln>
          </p:spPr>
        </p:cxnSp>
        <p:cxnSp>
          <p:nvCxnSpPr>
            <p:cNvPr id="71748" name="Straight Connector 89"/>
            <p:cNvCxnSpPr>
              <a:cxnSpLocks noChangeShapeType="1"/>
            </p:cNvCxnSpPr>
            <p:nvPr/>
          </p:nvCxnSpPr>
          <p:spPr bwMode="auto">
            <a:xfrm>
              <a:off x="1473524" y="3986970"/>
              <a:ext cx="221319" cy="0"/>
            </a:xfrm>
            <a:prstGeom prst="line">
              <a:avLst/>
            </a:prstGeom>
            <a:noFill/>
            <a:ln w="9525">
              <a:solidFill>
                <a:srgbClr val="000000"/>
              </a:solidFill>
              <a:round/>
              <a:headEnd/>
              <a:tailEnd/>
            </a:ln>
          </p:spPr>
        </p:cxnSp>
        <p:sp>
          <p:nvSpPr>
            <p:cNvPr id="71749" name="Oval 90"/>
            <p:cNvSpPr>
              <a:spLocks noChangeArrowheads="1"/>
            </p:cNvSpPr>
            <p:nvPr/>
          </p:nvSpPr>
          <p:spPr bwMode="auto">
            <a:xfrm>
              <a:off x="1560887" y="1803575"/>
              <a:ext cx="45719" cy="45719"/>
            </a:xfrm>
            <a:prstGeom prst="ellipse">
              <a:avLst/>
            </a:prstGeom>
            <a:solidFill>
              <a:srgbClr val="000000"/>
            </a:solidFill>
            <a:ln w="9525">
              <a:solidFill>
                <a:srgbClr val="000000"/>
              </a:solidFill>
              <a:round/>
              <a:headEnd/>
              <a:tailEnd/>
            </a:ln>
          </p:spPr>
          <p:txBody>
            <a:bodyPr lIns="91414" tIns="45708" rIns="91414" bIns="45708" anchor="ctr">
              <a:prstTxWarp prst="textNoShape">
                <a:avLst/>
              </a:prstTxWarp>
            </a:bodyPr>
            <a:lstStyle/>
            <a:p>
              <a:pPr>
                <a:lnSpc>
                  <a:spcPct val="85000"/>
                </a:lnSpc>
              </a:pPr>
              <a:endParaRPr lang="en-GB">
                <a:solidFill>
                  <a:schemeClr val="bg1"/>
                </a:solidFill>
                <a:latin typeface="Tahoma" pitchFamily="4" charset="0"/>
                <a:cs typeface="Arial" pitchFamily="4" charset="0"/>
              </a:endParaRPr>
            </a:p>
          </p:txBody>
        </p:sp>
        <p:sp>
          <p:nvSpPr>
            <p:cNvPr id="71750" name="Oval 91"/>
            <p:cNvSpPr>
              <a:spLocks noChangeArrowheads="1"/>
            </p:cNvSpPr>
            <p:nvPr/>
          </p:nvSpPr>
          <p:spPr bwMode="auto">
            <a:xfrm>
              <a:off x="1560887" y="4274786"/>
              <a:ext cx="45719" cy="45719"/>
            </a:xfrm>
            <a:prstGeom prst="ellipse">
              <a:avLst/>
            </a:prstGeom>
            <a:solidFill>
              <a:srgbClr val="000000"/>
            </a:solidFill>
            <a:ln w="9525">
              <a:solidFill>
                <a:srgbClr val="000000"/>
              </a:solidFill>
              <a:round/>
              <a:headEnd/>
              <a:tailEnd/>
            </a:ln>
          </p:spPr>
          <p:txBody>
            <a:bodyPr lIns="91414" tIns="45708" rIns="91414" bIns="45708" anchor="ctr">
              <a:prstTxWarp prst="textNoShape">
                <a:avLst/>
              </a:prstTxWarp>
            </a:bodyPr>
            <a:lstStyle/>
            <a:p>
              <a:pPr>
                <a:lnSpc>
                  <a:spcPct val="85000"/>
                </a:lnSpc>
              </a:pPr>
              <a:endParaRPr lang="en-GB">
                <a:solidFill>
                  <a:schemeClr val="bg1"/>
                </a:solidFill>
                <a:latin typeface="Tahoma" pitchFamily="4" charset="0"/>
                <a:cs typeface="Arial" pitchFamily="4" charset="0"/>
              </a:endParaRPr>
            </a:p>
          </p:txBody>
        </p:sp>
        <p:cxnSp>
          <p:nvCxnSpPr>
            <p:cNvPr id="71751" name="Straight Connector 92"/>
            <p:cNvCxnSpPr>
              <a:cxnSpLocks noChangeShapeType="1"/>
            </p:cNvCxnSpPr>
            <p:nvPr/>
          </p:nvCxnSpPr>
          <p:spPr bwMode="auto">
            <a:xfrm>
              <a:off x="1892866" y="4280848"/>
              <a:ext cx="0" cy="81261"/>
            </a:xfrm>
            <a:prstGeom prst="line">
              <a:avLst/>
            </a:prstGeom>
            <a:noFill/>
            <a:ln w="9525">
              <a:solidFill>
                <a:srgbClr val="000000"/>
              </a:solidFill>
              <a:round/>
              <a:headEnd/>
              <a:tailEnd/>
            </a:ln>
          </p:spPr>
        </p:cxnSp>
        <p:cxnSp>
          <p:nvCxnSpPr>
            <p:cNvPr id="71752" name="Straight Connector 93"/>
            <p:cNvCxnSpPr>
              <a:cxnSpLocks noChangeShapeType="1"/>
            </p:cNvCxnSpPr>
            <p:nvPr/>
          </p:nvCxnSpPr>
          <p:spPr bwMode="auto">
            <a:xfrm>
              <a:off x="1834624" y="4361136"/>
              <a:ext cx="116484" cy="0"/>
            </a:xfrm>
            <a:prstGeom prst="line">
              <a:avLst/>
            </a:prstGeom>
            <a:noFill/>
            <a:ln w="9525">
              <a:solidFill>
                <a:srgbClr val="000000"/>
              </a:solidFill>
              <a:round/>
              <a:headEnd/>
              <a:tailEnd/>
            </a:ln>
          </p:spPr>
        </p:cxnSp>
        <p:sp>
          <p:nvSpPr>
            <p:cNvPr id="71753" name="Oval 94"/>
            <p:cNvSpPr>
              <a:spLocks noChangeArrowheads="1"/>
            </p:cNvSpPr>
            <p:nvPr/>
          </p:nvSpPr>
          <p:spPr bwMode="auto">
            <a:xfrm>
              <a:off x="1870007" y="4400906"/>
              <a:ext cx="45719" cy="45719"/>
            </a:xfrm>
            <a:prstGeom prst="ellipse">
              <a:avLst/>
            </a:prstGeom>
            <a:solidFill>
              <a:srgbClr val="000000"/>
            </a:solidFill>
            <a:ln w="9525">
              <a:solidFill>
                <a:srgbClr val="000000"/>
              </a:solidFill>
              <a:round/>
              <a:headEnd/>
              <a:tailEnd/>
            </a:ln>
          </p:spPr>
          <p:txBody>
            <a:bodyPr lIns="91414" tIns="45708" rIns="91414" bIns="45708" anchor="ctr">
              <a:prstTxWarp prst="textNoShape">
                <a:avLst/>
              </a:prstTxWarp>
            </a:bodyPr>
            <a:lstStyle/>
            <a:p>
              <a:pPr>
                <a:lnSpc>
                  <a:spcPct val="85000"/>
                </a:lnSpc>
              </a:pPr>
              <a:endParaRPr lang="en-GB">
                <a:solidFill>
                  <a:schemeClr val="bg1"/>
                </a:solidFill>
                <a:latin typeface="Tahoma" pitchFamily="4" charset="0"/>
                <a:cs typeface="Arial" pitchFamily="4" charset="0"/>
              </a:endParaRPr>
            </a:p>
          </p:txBody>
        </p:sp>
        <p:cxnSp>
          <p:nvCxnSpPr>
            <p:cNvPr id="71754" name="Straight Connector 95"/>
            <p:cNvCxnSpPr>
              <a:cxnSpLocks noChangeShapeType="1"/>
            </p:cNvCxnSpPr>
            <p:nvPr/>
          </p:nvCxnSpPr>
          <p:spPr bwMode="auto">
            <a:xfrm>
              <a:off x="1834624" y="4281971"/>
              <a:ext cx="116484" cy="0"/>
            </a:xfrm>
            <a:prstGeom prst="line">
              <a:avLst/>
            </a:prstGeom>
            <a:noFill/>
            <a:ln w="9525">
              <a:solidFill>
                <a:srgbClr val="000000"/>
              </a:solidFill>
              <a:round/>
              <a:headEnd/>
              <a:tailEnd/>
            </a:ln>
          </p:spPr>
        </p:cxnSp>
        <p:sp>
          <p:nvSpPr>
            <p:cNvPr id="71755" name="Oval 96"/>
            <p:cNvSpPr>
              <a:spLocks noChangeArrowheads="1"/>
            </p:cNvSpPr>
            <p:nvPr/>
          </p:nvSpPr>
          <p:spPr bwMode="auto">
            <a:xfrm>
              <a:off x="1870007" y="3894014"/>
              <a:ext cx="45719" cy="45719"/>
            </a:xfrm>
            <a:prstGeom prst="ellipse">
              <a:avLst/>
            </a:prstGeom>
            <a:solidFill>
              <a:srgbClr val="000000"/>
            </a:solidFill>
            <a:ln w="9525">
              <a:solidFill>
                <a:srgbClr val="000000"/>
              </a:solidFill>
              <a:round/>
              <a:headEnd/>
              <a:tailEnd/>
            </a:ln>
          </p:spPr>
          <p:txBody>
            <a:bodyPr lIns="91414" tIns="45708" rIns="91414" bIns="45708" anchor="ctr">
              <a:prstTxWarp prst="textNoShape">
                <a:avLst/>
              </a:prstTxWarp>
            </a:bodyPr>
            <a:lstStyle/>
            <a:p>
              <a:pPr>
                <a:lnSpc>
                  <a:spcPct val="85000"/>
                </a:lnSpc>
              </a:pPr>
              <a:endParaRPr lang="en-GB">
                <a:solidFill>
                  <a:schemeClr val="bg1"/>
                </a:solidFill>
                <a:latin typeface="Tahoma" pitchFamily="4" charset="0"/>
                <a:cs typeface="Arial" pitchFamily="4" charset="0"/>
              </a:endParaRPr>
            </a:p>
          </p:txBody>
        </p:sp>
        <p:cxnSp>
          <p:nvCxnSpPr>
            <p:cNvPr id="71756" name="Straight Connector 97"/>
            <p:cNvCxnSpPr>
              <a:cxnSpLocks noChangeShapeType="1"/>
            </p:cNvCxnSpPr>
            <p:nvPr/>
          </p:nvCxnSpPr>
          <p:spPr bwMode="auto">
            <a:xfrm>
              <a:off x="2200047" y="4295838"/>
              <a:ext cx="0" cy="81261"/>
            </a:xfrm>
            <a:prstGeom prst="line">
              <a:avLst/>
            </a:prstGeom>
            <a:noFill/>
            <a:ln w="9525">
              <a:solidFill>
                <a:srgbClr val="000000"/>
              </a:solidFill>
              <a:round/>
              <a:headEnd/>
              <a:tailEnd/>
            </a:ln>
          </p:spPr>
        </p:cxnSp>
        <p:cxnSp>
          <p:nvCxnSpPr>
            <p:cNvPr id="71757" name="Straight Connector 98"/>
            <p:cNvCxnSpPr>
              <a:cxnSpLocks noChangeShapeType="1"/>
            </p:cNvCxnSpPr>
            <p:nvPr/>
          </p:nvCxnSpPr>
          <p:spPr bwMode="auto">
            <a:xfrm>
              <a:off x="2141805" y="4381124"/>
              <a:ext cx="116484" cy="0"/>
            </a:xfrm>
            <a:prstGeom prst="line">
              <a:avLst/>
            </a:prstGeom>
            <a:noFill/>
            <a:ln w="9525">
              <a:solidFill>
                <a:srgbClr val="000000"/>
              </a:solidFill>
              <a:round/>
              <a:headEnd/>
              <a:tailEnd/>
            </a:ln>
          </p:spPr>
        </p:cxnSp>
        <p:sp>
          <p:nvSpPr>
            <p:cNvPr id="71758" name="Oval 99"/>
            <p:cNvSpPr>
              <a:spLocks noChangeArrowheads="1"/>
            </p:cNvSpPr>
            <p:nvPr/>
          </p:nvSpPr>
          <p:spPr bwMode="auto">
            <a:xfrm>
              <a:off x="2177188" y="4395909"/>
              <a:ext cx="45719" cy="45719"/>
            </a:xfrm>
            <a:prstGeom prst="ellipse">
              <a:avLst/>
            </a:prstGeom>
            <a:solidFill>
              <a:srgbClr val="000000"/>
            </a:solidFill>
            <a:ln w="9525">
              <a:solidFill>
                <a:srgbClr val="000000"/>
              </a:solidFill>
              <a:round/>
              <a:headEnd/>
              <a:tailEnd/>
            </a:ln>
          </p:spPr>
          <p:txBody>
            <a:bodyPr lIns="91414" tIns="45708" rIns="91414" bIns="45708" anchor="ctr">
              <a:prstTxWarp prst="textNoShape">
                <a:avLst/>
              </a:prstTxWarp>
            </a:bodyPr>
            <a:lstStyle/>
            <a:p>
              <a:pPr>
                <a:lnSpc>
                  <a:spcPct val="85000"/>
                </a:lnSpc>
              </a:pPr>
              <a:endParaRPr lang="en-GB">
                <a:solidFill>
                  <a:schemeClr val="bg1"/>
                </a:solidFill>
                <a:latin typeface="Tahoma" pitchFamily="4" charset="0"/>
                <a:cs typeface="Arial" pitchFamily="4" charset="0"/>
              </a:endParaRPr>
            </a:p>
          </p:txBody>
        </p:sp>
        <p:cxnSp>
          <p:nvCxnSpPr>
            <p:cNvPr id="71759" name="Straight Connector 100"/>
            <p:cNvCxnSpPr>
              <a:cxnSpLocks noChangeShapeType="1"/>
            </p:cNvCxnSpPr>
            <p:nvPr/>
          </p:nvCxnSpPr>
          <p:spPr bwMode="auto">
            <a:xfrm>
              <a:off x="2141805" y="4296959"/>
              <a:ext cx="116484" cy="0"/>
            </a:xfrm>
            <a:prstGeom prst="line">
              <a:avLst/>
            </a:prstGeom>
            <a:noFill/>
            <a:ln w="9525">
              <a:solidFill>
                <a:srgbClr val="000000"/>
              </a:solidFill>
              <a:round/>
              <a:headEnd/>
              <a:tailEnd/>
            </a:ln>
          </p:spPr>
        </p:cxnSp>
        <p:sp>
          <p:nvSpPr>
            <p:cNvPr id="71760" name="Oval 101"/>
            <p:cNvSpPr>
              <a:spLocks noChangeArrowheads="1"/>
            </p:cNvSpPr>
            <p:nvPr/>
          </p:nvSpPr>
          <p:spPr bwMode="auto">
            <a:xfrm>
              <a:off x="2177188" y="3896983"/>
              <a:ext cx="45719" cy="45719"/>
            </a:xfrm>
            <a:prstGeom prst="ellipse">
              <a:avLst/>
            </a:prstGeom>
            <a:solidFill>
              <a:srgbClr val="000000"/>
            </a:solidFill>
            <a:ln w="9525">
              <a:solidFill>
                <a:srgbClr val="000000"/>
              </a:solidFill>
              <a:round/>
              <a:headEnd/>
              <a:tailEnd/>
            </a:ln>
          </p:spPr>
          <p:txBody>
            <a:bodyPr lIns="91414" tIns="45708" rIns="91414" bIns="45708" anchor="ctr">
              <a:prstTxWarp prst="textNoShape">
                <a:avLst/>
              </a:prstTxWarp>
            </a:bodyPr>
            <a:lstStyle/>
            <a:p>
              <a:pPr>
                <a:lnSpc>
                  <a:spcPct val="85000"/>
                </a:lnSpc>
              </a:pPr>
              <a:endParaRPr lang="en-GB">
                <a:solidFill>
                  <a:schemeClr val="bg1"/>
                </a:solidFill>
                <a:latin typeface="Tahoma" pitchFamily="4" charset="0"/>
                <a:cs typeface="Arial" pitchFamily="4" charset="0"/>
              </a:endParaRPr>
            </a:p>
          </p:txBody>
        </p:sp>
        <p:cxnSp>
          <p:nvCxnSpPr>
            <p:cNvPr id="71761" name="Straight Connector 102"/>
            <p:cNvCxnSpPr>
              <a:cxnSpLocks noChangeShapeType="1"/>
              <a:endCxn id="71763" idx="0"/>
            </p:cNvCxnSpPr>
            <p:nvPr/>
          </p:nvCxnSpPr>
          <p:spPr bwMode="auto">
            <a:xfrm>
              <a:off x="2509611" y="4257177"/>
              <a:ext cx="0" cy="115776"/>
            </a:xfrm>
            <a:prstGeom prst="line">
              <a:avLst/>
            </a:prstGeom>
            <a:noFill/>
            <a:ln w="9525">
              <a:solidFill>
                <a:srgbClr val="000000"/>
              </a:solidFill>
              <a:round/>
              <a:headEnd/>
              <a:tailEnd/>
            </a:ln>
          </p:spPr>
        </p:cxnSp>
        <p:cxnSp>
          <p:nvCxnSpPr>
            <p:cNvPr id="71762" name="Straight Connector 103"/>
            <p:cNvCxnSpPr>
              <a:cxnSpLocks noChangeShapeType="1"/>
            </p:cNvCxnSpPr>
            <p:nvPr/>
          </p:nvCxnSpPr>
          <p:spPr bwMode="auto">
            <a:xfrm>
              <a:off x="2451368" y="4368633"/>
              <a:ext cx="116484" cy="0"/>
            </a:xfrm>
            <a:prstGeom prst="line">
              <a:avLst/>
            </a:prstGeom>
            <a:noFill/>
            <a:ln w="9525">
              <a:solidFill>
                <a:srgbClr val="000000"/>
              </a:solidFill>
              <a:round/>
              <a:headEnd/>
              <a:tailEnd/>
            </a:ln>
          </p:spPr>
        </p:cxnSp>
        <p:sp>
          <p:nvSpPr>
            <p:cNvPr id="71763" name="Oval 104"/>
            <p:cNvSpPr>
              <a:spLocks noChangeArrowheads="1"/>
            </p:cNvSpPr>
            <p:nvPr/>
          </p:nvSpPr>
          <p:spPr bwMode="auto">
            <a:xfrm>
              <a:off x="2486751" y="4372953"/>
              <a:ext cx="45719" cy="45719"/>
            </a:xfrm>
            <a:prstGeom prst="ellipse">
              <a:avLst/>
            </a:prstGeom>
            <a:solidFill>
              <a:srgbClr val="000000"/>
            </a:solidFill>
            <a:ln w="9525">
              <a:solidFill>
                <a:srgbClr val="000000"/>
              </a:solidFill>
              <a:round/>
              <a:headEnd/>
              <a:tailEnd/>
            </a:ln>
          </p:spPr>
          <p:txBody>
            <a:bodyPr lIns="91414" tIns="45708" rIns="91414" bIns="45708" anchor="ctr">
              <a:prstTxWarp prst="textNoShape">
                <a:avLst/>
              </a:prstTxWarp>
            </a:bodyPr>
            <a:lstStyle/>
            <a:p>
              <a:pPr>
                <a:lnSpc>
                  <a:spcPct val="85000"/>
                </a:lnSpc>
              </a:pPr>
              <a:endParaRPr lang="en-GB">
                <a:solidFill>
                  <a:schemeClr val="bg1"/>
                </a:solidFill>
                <a:latin typeface="Tahoma" pitchFamily="4" charset="0"/>
                <a:cs typeface="Arial" pitchFamily="4" charset="0"/>
              </a:endParaRPr>
            </a:p>
          </p:txBody>
        </p:sp>
        <p:cxnSp>
          <p:nvCxnSpPr>
            <p:cNvPr id="71764" name="Straight Connector 105"/>
            <p:cNvCxnSpPr>
              <a:cxnSpLocks noChangeShapeType="1"/>
            </p:cNvCxnSpPr>
            <p:nvPr/>
          </p:nvCxnSpPr>
          <p:spPr bwMode="auto">
            <a:xfrm>
              <a:off x="2451368" y="4256987"/>
              <a:ext cx="116484" cy="0"/>
            </a:xfrm>
            <a:prstGeom prst="line">
              <a:avLst/>
            </a:prstGeom>
            <a:noFill/>
            <a:ln w="9525">
              <a:solidFill>
                <a:srgbClr val="000000"/>
              </a:solidFill>
              <a:round/>
              <a:headEnd/>
              <a:tailEnd/>
            </a:ln>
          </p:spPr>
        </p:cxnSp>
        <p:sp>
          <p:nvSpPr>
            <p:cNvPr id="71765" name="Oval 106"/>
            <p:cNvSpPr>
              <a:spLocks noChangeArrowheads="1"/>
            </p:cNvSpPr>
            <p:nvPr/>
          </p:nvSpPr>
          <p:spPr bwMode="auto">
            <a:xfrm>
              <a:off x="2486751" y="3898777"/>
              <a:ext cx="45719" cy="45719"/>
            </a:xfrm>
            <a:prstGeom prst="ellipse">
              <a:avLst/>
            </a:prstGeom>
            <a:solidFill>
              <a:srgbClr val="000000"/>
            </a:solidFill>
            <a:ln w="9525">
              <a:solidFill>
                <a:srgbClr val="000000"/>
              </a:solidFill>
              <a:round/>
              <a:headEnd/>
              <a:tailEnd/>
            </a:ln>
          </p:spPr>
          <p:txBody>
            <a:bodyPr lIns="91414" tIns="45708" rIns="91414" bIns="45708" anchor="ctr">
              <a:prstTxWarp prst="textNoShape">
                <a:avLst/>
              </a:prstTxWarp>
            </a:bodyPr>
            <a:lstStyle/>
            <a:p>
              <a:pPr>
                <a:lnSpc>
                  <a:spcPct val="85000"/>
                </a:lnSpc>
              </a:pPr>
              <a:endParaRPr lang="en-GB">
                <a:solidFill>
                  <a:schemeClr val="bg1"/>
                </a:solidFill>
                <a:latin typeface="Tahoma" pitchFamily="4" charset="0"/>
                <a:cs typeface="Arial" pitchFamily="4" charset="0"/>
              </a:endParaRPr>
            </a:p>
          </p:txBody>
        </p:sp>
        <p:cxnSp>
          <p:nvCxnSpPr>
            <p:cNvPr id="71766" name="Straight Connector 107"/>
            <p:cNvCxnSpPr>
              <a:cxnSpLocks noChangeShapeType="1"/>
            </p:cNvCxnSpPr>
            <p:nvPr/>
          </p:nvCxnSpPr>
          <p:spPr bwMode="auto">
            <a:xfrm>
              <a:off x="2814411" y="4259676"/>
              <a:ext cx="0" cy="116865"/>
            </a:xfrm>
            <a:prstGeom prst="line">
              <a:avLst/>
            </a:prstGeom>
            <a:noFill/>
            <a:ln w="9525">
              <a:solidFill>
                <a:srgbClr val="000000"/>
              </a:solidFill>
              <a:round/>
              <a:headEnd/>
              <a:tailEnd/>
            </a:ln>
          </p:spPr>
        </p:cxnSp>
        <p:cxnSp>
          <p:nvCxnSpPr>
            <p:cNvPr id="71767" name="Straight Connector 108"/>
            <p:cNvCxnSpPr>
              <a:cxnSpLocks noChangeShapeType="1"/>
            </p:cNvCxnSpPr>
            <p:nvPr/>
          </p:nvCxnSpPr>
          <p:spPr bwMode="auto">
            <a:xfrm>
              <a:off x="2756168" y="4383622"/>
              <a:ext cx="116484" cy="0"/>
            </a:xfrm>
            <a:prstGeom prst="line">
              <a:avLst/>
            </a:prstGeom>
            <a:noFill/>
            <a:ln w="9525">
              <a:solidFill>
                <a:srgbClr val="000000"/>
              </a:solidFill>
              <a:round/>
              <a:headEnd/>
              <a:tailEnd/>
            </a:ln>
          </p:spPr>
        </p:cxnSp>
        <p:sp>
          <p:nvSpPr>
            <p:cNvPr id="71768" name="Oval 109"/>
            <p:cNvSpPr>
              <a:spLocks noChangeArrowheads="1"/>
            </p:cNvSpPr>
            <p:nvPr/>
          </p:nvSpPr>
          <p:spPr bwMode="auto">
            <a:xfrm>
              <a:off x="2791551" y="4388297"/>
              <a:ext cx="45719" cy="45719"/>
            </a:xfrm>
            <a:prstGeom prst="ellipse">
              <a:avLst/>
            </a:prstGeom>
            <a:solidFill>
              <a:srgbClr val="000000"/>
            </a:solidFill>
            <a:ln w="9525">
              <a:solidFill>
                <a:srgbClr val="000000"/>
              </a:solidFill>
              <a:round/>
              <a:headEnd/>
              <a:tailEnd/>
            </a:ln>
          </p:spPr>
          <p:txBody>
            <a:bodyPr lIns="91414" tIns="45708" rIns="91414" bIns="45708" anchor="ctr">
              <a:prstTxWarp prst="textNoShape">
                <a:avLst/>
              </a:prstTxWarp>
            </a:bodyPr>
            <a:lstStyle/>
            <a:p>
              <a:pPr>
                <a:lnSpc>
                  <a:spcPct val="85000"/>
                </a:lnSpc>
              </a:pPr>
              <a:endParaRPr lang="en-GB">
                <a:solidFill>
                  <a:schemeClr val="bg1"/>
                </a:solidFill>
                <a:latin typeface="Tahoma" pitchFamily="4" charset="0"/>
                <a:cs typeface="Arial" pitchFamily="4" charset="0"/>
              </a:endParaRPr>
            </a:p>
          </p:txBody>
        </p:sp>
        <p:cxnSp>
          <p:nvCxnSpPr>
            <p:cNvPr id="71769" name="Straight Connector 110"/>
            <p:cNvCxnSpPr>
              <a:cxnSpLocks noChangeShapeType="1"/>
            </p:cNvCxnSpPr>
            <p:nvPr/>
          </p:nvCxnSpPr>
          <p:spPr bwMode="auto">
            <a:xfrm>
              <a:off x="2756168" y="4256990"/>
              <a:ext cx="116484" cy="0"/>
            </a:xfrm>
            <a:prstGeom prst="line">
              <a:avLst/>
            </a:prstGeom>
            <a:noFill/>
            <a:ln w="9525">
              <a:solidFill>
                <a:srgbClr val="000000"/>
              </a:solidFill>
              <a:round/>
              <a:headEnd/>
              <a:tailEnd/>
            </a:ln>
          </p:spPr>
        </p:cxnSp>
        <p:sp>
          <p:nvSpPr>
            <p:cNvPr id="71770" name="Oval 111"/>
            <p:cNvSpPr>
              <a:spLocks noChangeArrowheads="1"/>
            </p:cNvSpPr>
            <p:nvPr/>
          </p:nvSpPr>
          <p:spPr bwMode="auto">
            <a:xfrm>
              <a:off x="2791551" y="3364480"/>
              <a:ext cx="45719" cy="45719"/>
            </a:xfrm>
            <a:prstGeom prst="ellipse">
              <a:avLst/>
            </a:prstGeom>
            <a:solidFill>
              <a:srgbClr val="000000"/>
            </a:solidFill>
            <a:ln w="9525">
              <a:solidFill>
                <a:srgbClr val="000000"/>
              </a:solidFill>
              <a:round/>
              <a:headEnd/>
              <a:tailEnd/>
            </a:ln>
          </p:spPr>
          <p:txBody>
            <a:bodyPr lIns="91414" tIns="45708" rIns="91414" bIns="45708" anchor="ctr">
              <a:prstTxWarp prst="textNoShape">
                <a:avLst/>
              </a:prstTxWarp>
            </a:bodyPr>
            <a:lstStyle/>
            <a:p>
              <a:pPr>
                <a:lnSpc>
                  <a:spcPct val="85000"/>
                </a:lnSpc>
              </a:pPr>
              <a:endParaRPr lang="en-GB">
                <a:solidFill>
                  <a:schemeClr val="bg1"/>
                </a:solidFill>
                <a:latin typeface="Tahoma" pitchFamily="4" charset="0"/>
                <a:cs typeface="Arial" pitchFamily="4" charset="0"/>
              </a:endParaRPr>
            </a:p>
          </p:txBody>
        </p:sp>
        <p:cxnSp>
          <p:nvCxnSpPr>
            <p:cNvPr id="71771" name="Straight Connector 112"/>
            <p:cNvCxnSpPr>
              <a:cxnSpLocks noChangeShapeType="1"/>
            </p:cNvCxnSpPr>
            <p:nvPr/>
          </p:nvCxnSpPr>
          <p:spPr bwMode="auto">
            <a:xfrm>
              <a:off x="3116829" y="3958559"/>
              <a:ext cx="0" cy="431032"/>
            </a:xfrm>
            <a:prstGeom prst="line">
              <a:avLst/>
            </a:prstGeom>
            <a:noFill/>
            <a:ln w="9525">
              <a:solidFill>
                <a:srgbClr val="000000"/>
              </a:solidFill>
              <a:round/>
              <a:headEnd/>
              <a:tailEnd/>
            </a:ln>
          </p:spPr>
        </p:cxnSp>
        <p:cxnSp>
          <p:nvCxnSpPr>
            <p:cNvPr id="71772" name="Straight Connector 113"/>
            <p:cNvCxnSpPr>
              <a:cxnSpLocks noChangeShapeType="1"/>
            </p:cNvCxnSpPr>
            <p:nvPr/>
          </p:nvCxnSpPr>
          <p:spPr bwMode="auto">
            <a:xfrm>
              <a:off x="3058587" y="4396115"/>
              <a:ext cx="116484" cy="0"/>
            </a:xfrm>
            <a:prstGeom prst="line">
              <a:avLst/>
            </a:prstGeom>
            <a:noFill/>
            <a:ln w="9525">
              <a:solidFill>
                <a:srgbClr val="000000"/>
              </a:solidFill>
              <a:round/>
              <a:headEnd/>
              <a:tailEnd/>
            </a:ln>
          </p:spPr>
        </p:cxnSp>
        <p:sp>
          <p:nvSpPr>
            <p:cNvPr id="71773" name="Oval 114"/>
            <p:cNvSpPr>
              <a:spLocks noChangeArrowheads="1"/>
            </p:cNvSpPr>
            <p:nvPr/>
          </p:nvSpPr>
          <p:spPr bwMode="auto">
            <a:xfrm>
              <a:off x="3093970" y="4388417"/>
              <a:ext cx="45719" cy="45719"/>
            </a:xfrm>
            <a:prstGeom prst="ellipse">
              <a:avLst/>
            </a:prstGeom>
            <a:solidFill>
              <a:srgbClr val="000000"/>
            </a:solidFill>
            <a:ln w="9525">
              <a:solidFill>
                <a:srgbClr val="000000"/>
              </a:solidFill>
              <a:round/>
              <a:headEnd/>
              <a:tailEnd/>
            </a:ln>
          </p:spPr>
          <p:txBody>
            <a:bodyPr lIns="91414" tIns="45708" rIns="91414" bIns="45708" anchor="ctr">
              <a:prstTxWarp prst="textNoShape">
                <a:avLst/>
              </a:prstTxWarp>
            </a:bodyPr>
            <a:lstStyle/>
            <a:p>
              <a:pPr>
                <a:lnSpc>
                  <a:spcPct val="85000"/>
                </a:lnSpc>
              </a:pPr>
              <a:endParaRPr lang="en-GB">
                <a:solidFill>
                  <a:schemeClr val="bg1"/>
                </a:solidFill>
                <a:latin typeface="Tahoma" pitchFamily="4" charset="0"/>
                <a:cs typeface="Arial" pitchFamily="4" charset="0"/>
              </a:endParaRPr>
            </a:p>
          </p:txBody>
        </p:sp>
        <p:cxnSp>
          <p:nvCxnSpPr>
            <p:cNvPr id="71774" name="Straight Connector 115"/>
            <p:cNvCxnSpPr>
              <a:cxnSpLocks noChangeShapeType="1"/>
            </p:cNvCxnSpPr>
            <p:nvPr/>
          </p:nvCxnSpPr>
          <p:spPr bwMode="auto">
            <a:xfrm>
              <a:off x="3058587" y="3954686"/>
              <a:ext cx="116484" cy="0"/>
            </a:xfrm>
            <a:prstGeom prst="line">
              <a:avLst/>
            </a:prstGeom>
            <a:noFill/>
            <a:ln w="9525">
              <a:solidFill>
                <a:srgbClr val="000000"/>
              </a:solidFill>
              <a:round/>
              <a:headEnd/>
              <a:tailEnd/>
            </a:ln>
          </p:spPr>
        </p:cxnSp>
        <p:sp>
          <p:nvSpPr>
            <p:cNvPr id="71775" name="Oval 116"/>
            <p:cNvSpPr>
              <a:spLocks noChangeArrowheads="1"/>
            </p:cNvSpPr>
            <p:nvPr/>
          </p:nvSpPr>
          <p:spPr bwMode="auto">
            <a:xfrm>
              <a:off x="3093970" y="2479356"/>
              <a:ext cx="45719" cy="45719"/>
            </a:xfrm>
            <a:prstGeom prst="ellipse">
              <a:avLst/>
            </a:prstGeom>
            <a:solidFill>
              <a:srgbClr val="000000"/>
            </a:solidFill>
            <a:ln w="9525">
              <a:solidFill>
                <a:srgbClr val="000000"/>
              </a:solidFill>
              <a:round/>
              <a:headEnd/>
              <a:tailEnd/>
            </a:ln>
          </p:spPr>
          <p:txBody>
            <a:bodyPr lIns="91414" tIns="45708" rIns="91414" bIns="45708" anchor="ctr">
              <a:prstTxWarp prst="textNoShape">
                <a:avLst/>
              </a:prstTxWarp>
            </a:bodyPr>
            <a:lstStyle/>
            <a:p>
              <a:pPr>
                <a:lnSpc>
                  <a:spcPct val="85000"/>
                </a:lnSpc>
              </a:pPr>
              <a:endParaRPr lang="en-GB">
                <a:solidFill>
                  <a:schemeClr val="bg1"/>
                </a:solidFill>
                <a:latin typeface="Tahoma" pitchFamily="4" charset="0"/>
                <a:cs typeface="Arial" pitchFamily="4" charset="0"/>
              </a:endParaRPr>
            </a:p>
          </p:txBody>
        </p:sp>
        <p:cxnSp>
          <p:nvCxnSpPr>
            <p:cNvPr id="71776" name="Straight Connector 117"/>
            <p:cNvCxnSpPr>
              <a:cxnSpLocks noChangeShapeType="1"/>
            </p:cNvCxnSpPr>
            <p:nvPr/>
          </p:nvCxnSpPr>
          <p:spPr bwMode="auto">
            <a:xfrm>
              <a:off x="3428774" y="4094876"/>
              <a:ext cx="0" cy="254741"/>
            </a:xfrm>
            <a:prstGeom prst="line">
              <a:avLst/>
            </a:prstGeom>
            <a:noFill/>
            <a:ln w="9525">
              <a:solidFill>
                <a:srgbClr val="000000"/>
              </a:solidFill>
              <a:round/>
              <a:headEnd/>
              <a:tailEnd/>
            </a:ln>
          </p:spPr>
        </p:cxnSp>
        <p:cxnSp>
          <p:nvCxnSpPr>
            <p:cNvPr id="71777" name="Straight Connector 118"/>
            <p:cNvCxnSpPr>
              <a:cxnSpLocks noChangeShapeType="1"/>
            </p:cNvCxnSpPr>
            <p:nvPr/>
          </p:nvCxnSpPr>
          <p:spPr bwMode="auto">
            <a:xfrm>
              <a:off x="3370531" y="4348646"/>
              <a:ext cx="116484" cy="0"/>
            </a:xfrm>
            <a:prstGeom prst="line">
              <a:avLst/>
            </a:prstGeom>
            <a:noFill/>
            <a:ln w="9525">
              <a:solidFill>
                <a:srgbClr val="000000"/>
              </a:solidFill>
              <a:round/>
              <a:headEnd/>
              <a:tailEnd/>
            </a:ln>
          </p:spPr>
        </p:cxnSp>
        <p:sp>
          <p:nvSpPr>
            <p:cNvPr id="71778" name="Oval 119"/>
            <p:cNvSpPr>
              <a:spLocks noChangeArrowheads="1"/>
            </p:cNvSpPr>
            <p:nvPr/>
          </p:nvSpPr>
          <p:spPr bwMode="auto">
            <a:xfrm>
              <a:off x="3405914" y="4354027"/>
              <a:ext cx="45719" cy="45719"/>
            </a:xfrm>
            <a:prstGeom prst="ellipse">
              <a:avLst/>
            </a:prstGeom>
            <a:solidFill>
              <a:srgbClr val="000000"/>
            </a:solidFill>
            <a:ln w="9525">
              <a:solidFill>
                <a:srgbClr val="000000"/>
              </a:solidFill>
              <a:round/>
              <a:headEnd/>
              <a:tailEnd/>
            </a:ln>
          </p:spPr>
          <p:txBody>
            <a:bodyPr lIns="91414" tIns="45708" rIns="91414" bIns="45708" anchor="ctr">
              <a:prstTxWarp prst="textNoShape">
                <a:avLst/>
              </a:prstTxWarp>
            </a:bodyPr>
            <a:lstStyle/>
            <a:p>
              <a:pPr>
                <a:lnSpc>
                  <a:spcPct val="85000"/>
                </a:lnSpc>
              </a:pPr>
              <a:endParaRPr lang="en-GB">
                <a:solidFill>
                  <a:schemeClr val="bg1"/>
                </a:solidFill>
                <a:latin typeface="Tahoma" pitchFamily="4" charset="0"/>
                <a:cs typeface="Arial" pitchFamily="4" charset="0"/>
              </a:endParaRPr>
            </a:p>
          </p:txBody>
        </p:sp>
        <p:cxnSp>
          <p:nvCxnSpPr>
            <p:cNvPr id="71779" name="Straight Connector 120"/>
            <p:cNvCxnSpPr>
              <a:cxnSpLocks noChangeShapeType="1"/>
            </p:cNvCxnSpPr>
            <p:nvPr/>
          </p:nvCxnSpPr>
          <p:spPr bwMode="auto">
            <a:xfrm>
              <a:off x="3370531" y="4098420"/>
              <a:ext cx="116484" cy="0"/>
            </a:xfrm>
            <a:prstGeom prst="line">
              <a:avLst/>
            </a:prstGeom>
            <a:noFill/>
            <a:ln w="9525">
              <a:solidFill>
                <a:srgbClr val="000000"/>
              </a:solidFill>
              <a:round/>
              <a:headEnd/>
              <a:tailEnd/>
            </a:ln>
          </p:spPr>
        </p:cxnSp>
        <p:sp>
          <p:nvSpPr>
            <p:cNvPr id="71780" name="Oval 121"/>
            <p:cNvSpPr>
              <a:spLocks noChangeArrowheads="1"/>
            </p:cNvSpPr>
            <p:nvPr/>
          </p:nvSpPr>
          <p:spPr bwMode="auto">
            <a:xfrm>
              <a:off x="3405914" y="3598076"/>
              <a:ext cx="45719" cy="45719"/>
            </a:xfrm>
            <a:prstGeom prst="ellipse">
              <a:avLst/>
            </a:prstGeom>
            <a:solidFill>
              <a:srgbClr val="000000"/>
            </a:solidFill>
            <a:ln w="9525">
              <a:solidFill>
                <a:srgbClr val="000000"/>
              </a:solidFill>
              <a:round/>
              <a:headEnd/>
              <a:tailEnd/>
            </a:ln>
          </p:spPr>
          <p:txBody>
            <a:bodyPr lIns="91414" tIns="45708" rIns="91414" bIns="45708" anchor="ctr">
              <a:prstTxWarp prst="textNoShape">
                <a:avLst/>
              </a:prstTxWarp>
            </a:bodyPr>
            <a:lstStyle/>
            <a:p>
              <a:pPr>
                <a:lnSpc>
                  <a:spcPct val="85000"/>
                </a:lnSpc>
              </a:pPr>
              <a:endParaRPr lang="en-GB">
                <a:solidFill>
                  <a:schemeClr val="bg1"/>
                </a:solidFill>
                <a:latin typeface="Tahoma" pitchFamily="4" charset="0"/>
                <a:cs typeface="Arial" pitchFamily="4" charset="0"/>
              </a:endParaRPr>
            </a:p>
          </p:txBody>
        </p:sp>
        <p:cxnSp>
          <p:nvCxnSpPr>
            <p:cNvPr id="71781" name="Straight Connector 122"/>
            <p:cNvCxnSpPr>
              <a:cxnSpLocks noChangeShapeType="1"/>
            </p:cNvCxnSpPr>
            <p:nvPr/>
          </p:nvCxnSpPr>
          <p:spPr bwMode="auto">
            <a:xfrm>
              <a:off x="3732214" y="4227197"/>
              <a:ext cx="0" cy="106962"/>
            </a:xfrm>
            <a:prstGeom prst="line">
              <a:avLst/>
            </a:prstGeom>
            <a:noFill/>
            <a:ln w="9525">
              <a:solidFill>
                <a:srgbClr val="000000"/>
              </a:solidFill>
              <a:round/>
              <a:headEnd/>
              <a:tailEnd/>
            </a:ln>
          </p:spPr>
        </p:cxnSp>
        <p:cxnSp>
          <p:nvCxnSpPr>
            <p:cNvPr id="71782" name="Straight Connector 123"/>
            <p:cNvCxnSpPr>
              <a:cxnSpLocks noChangeShapeType="1"/>
            </p:cNvCxnSpPr>
            <p:nvPr/>
          </p:nvCxnSpPr>
          <p:spPr bwMode="auto">
            <a:xfrm>
              <a:off x="3673971" y="4332091"/>
              <a:ext cx="116484" cy="0"/>
            </a:xfrm>
            <a:prstGeom prst="line">
              <a:avLst/>
            </a:prstGeom>
            <a:noFill/>
            <a:ln w="9525">
              <a:solidFill>
                <a:srgbClr val="000000"/>
              </a:solidFill>
              <a:round/>
              <a:headEnd/>
              <a:tailEnd/>
            </a:ln>
          </p:spPr>
        </p:cxnSp>
        <p:sp>
          <p:nvSpPr>
            <p:cNvPr id="71783" name="Oval 124"/>
            <p:cNvSpPr>
              <a:spLocks noChangeArrowheads="1"/>
            </p:cNvSpPr>
            <p:nvPr/>
          </p:nvSpPr>
          <p:spPr bwMode="auto">
            <a:xfrm>
              <a:off x="3709354" y="4321662"/>
              <a:ext cx="45719" cy="45719"/>
            </a:xfrm>
            <a:prstGeom prst="ellipse">
              <a:avLst/>
            </a:prstGeom>
            <a:solidFill>
              <a:srgbClr val="000000"/>
            </a:solidFill>
            <a:ln w="9525">
              <a:solidFill>
                <a:srgbClr val="000000"/>
              </a:solidFill>
              <a:round/>
              <a:headEnd/>
              <a:tailEnd/>
            </a:ln>
          </p:spPr>
          <p:txBody>
            <a:bodyPr lIns="91414" tIns="45708" rIns="91414" bIns="45708" anchor="ctr">
              <a:prstTxWarp prst="textNoShape">
                <a:avLst/>
              </a:prstTxWarp>
            </a:bodyPr>
            <a:lstStyle/>
            <a:p>
              <a:pPr>
                <a:lnSpc>
                  <a:spcPct val="85000"/>
                </a:lnSpc>
              </a:pPr>
              <a:endParaRPr lang="en-GB">
                <a:solidFill>
                  <a:schemeClr val="bg1"/>
                </a:solidFill>
                <a:latin typeface="Tahoma" pitchFamily="4" charset="0"/>
                <a:cs typeface="Arial" pitchFamily="4" charset="0"/>
              </a:endParaRPr>
            </a:p>
          </p:txBody>
        </p:sp>
        <p:cxnSp>
          <p:nvCxnSpPr>
            <p:cNvPr id="71784" name="Straight Connector 125"/>
            <p:cNvCxnSpPr>
              <a:cxnSpLocks noChangeShapeType="1"/>
            </p:cNvCxnSpPr>
            <p:nvPr/>
          </p:nvCxnSpPr>
          <p:spPr bwMode="auto">
            <a:xfrm>
              <a:off x="3673971" y="4228800"/>
              <a:ext cx="116484" cy="0"/>
            </a:xfrm>
            <a:prstGeom prst="line">
              <a:avLst/>
            </a:prstGeom>
            <a:noFill/>
            <a:ln w="9525">
              <a:solidFill>
                <a:srgbClr val="000000"/>
              </a:solidFill>
              <a:round/>
              <a:headEnd/>
              <a:tailEnd/>
            </a:ln>
          </p:spPr>
        </p:cxnSp>
        <p:sp>
          <p:nvSpPr>
            <p:cNvPr id="71785" name="Oval 126"/>
            <p:cNvSpPr>
              <a:spLocks noChangeArrowheads="1"/>
            </p:cNvSpPr>
            <p:nvPr/>
          </p:nvSpPr>
          <p:spPr bwMode="auto">
            <a:xfrm>
              <a:off x="3709354" y="4079438"/>
              <a:ext cx="45719" cy="45719"/>
            </a:xfrm>
            <a:prstGeom prst="ellipse">
              <a:avLst/>
            </a:prstGeom>
            <a:solidFill>
              <a:srgbClr val="000000"/>
            </a:solidFill>
            <a:ln w="9525">
              <a:solidFill>
                <a:srgbClr val="000000"/>
              </a:solidFill>
              <a:round/>
              <a:headEnd/>
              <a:tailEnd/>
            </a:ln>
          </p:spPr>
          <p:txBody>
            <a:bodyPr lIns="91414" tIns="45708" rIns="91414" bIns="45708" anchor="ctr">
              <a:prstTxWarp prst="textNoShape">
                <a:avLst/>
              </a:prstTxWarp>
            </a:bodyPr>
            <a:lstStyle/>
            <a:p>
              <a:pPr>
                <a:lnSpc>
                  <a:spcPct val="85000"/>
                </a:lnSpc>
              </a:pPr>
              <a:endParaRPr lang="en-GB">
                <a:solidFill>
                  <a:schemeClr val="bg1"/>
                </a:solidFill>
                <a:latin typeface="Tahoma" pitchFamily="4" charset="0"/>
                <a:cs typeface="Arial" pitchFamily="4" charset="0"/>
              </a:endParaRPr>
            </a:p>
          </p:txBody>
        </p:sp>
        <p:sp>
          <p:nvSpPr>
            <p:cNvPr id="128" name="Textfeld 16"/>
            <p:cNvSpPr txBox="1">
              <a:spLocks noChangeArrowheads="1"/>
            </p:cNvSpPr>
            <p:nvPr/>
          </p:nvSpPr>
          <p:spPr bwMode="auto">
            <a:xfrm rot="16200000">
              <a:off x="3539748" y="2934672"/>
              <a:ext cx="2801473" cy="267331"/>
            </a:xfrm>
            <a:prstGeom prst="rect">
              <a:avLst/>
            </a:prstGeom>
            <a:noFill/>
            <a:ln>
              <a:noFill/>
            </a:ln>
            <a:extLst/>
          </p:spPr>
          <p:txBody>
            <a:bodyPr>
              <a:spAutoFit/>
            </a:bodyPr>
            <a:lstStyle>
              <a:lvl1pPr eaLnBrk="0" hangingPunct="0">
                <a:spcBef>
                  <a:spcPct val="20000"/>
                </a:spcBef>
                <a:buFont typeface="Arial" pitchFamily="34" charset="0"/>
                <a:defRPr sz="3200">
                  <a:solidFill>
                    <a:srgbClr val="07061C"/>
                  </a:solidFill>
                  <a:latin typeface="Calibri" pitchFamily="34" charset="0"/>
                </a:defRPr>
              </a:lvl1pPr>
              <a:lvl2pPr marL="742950" indent="-285750" eaLnBrk="0" hangingPunct="0">
                <a:spcBef>
                  <a:spcPct val="20000"/>
                </a:spcBef>
                <a:buFont typeface="Arial" pitchFamily="34" charset="0"/>
                <a:buChar char="–"/>
                <a:defRPr sz="2800">
                  <a:solidFill>
                    <a:srgbClr val="07061C"/>
                  </a:solidFill>
                  <a:latin typeface="Calibri" pitchFamily="34" charset="0"/>
                </a:defRPr>
              </a:lvl2pPr>
              <a:lvl3pPr marL="1143000" indent="-228600" eaLnBrk="0" hangingPunct="0">
                <a:spcBef>
                  <a:spcPct val="20000"/>
                </a:spcBef>
                <a:buFont typeface="Arial" pitchFamily="34" charset="0"/>
                <a:buChar char="•"/>
                <a:defRPr sz="2400">
                  <a:solidFill>
                    <a:srgbClr val="07061C"/>
                  </a:solidFill>
                  <a:latin typeface="Calibri" pitchFamily="34" charset="0"/>
                </a:defRPr>
              </a:lvl3pPr>
              <a:lvl4pPr marL="1600200" indent="-228600" eaLnBrk="0" hangingPunct="0">
                <a:spcBef>
                  <a:spcPct val="20000"/>
                </a:spcBef>
                <a:buFont typeface="Arial" pitchFamily="34" charset="0"/>
                <a:buChar char="–"/>
                <a:defRPr sz="2000">
                  <a:solidFill>
                    <a:srgbClr val="07061C"/>
                  </a:solidFill>
                  <a:latin typeface="Calibri" pitchFamily="34" charset="0"/>
                </a:defRPr>
              </a:lvl4pPr>
              <a:lvl5pPr marL="2057400" indent="-228600" eaLnBrk="0" hangingPunct="0">
                <a:spcBef>
                  <a:spcPct val="20000"/>
                </a:spcBef>
                <a:buFont typeface="Arial" pitchFamily="34" charset="0"/>
                <a:buChar char="»"/>
                <a:defRPr sz="2000">
                  <a:solidFill>
                    <a:srgbClr val="07061C"/>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9pPr>
            </a:lstStyle>
            <a:p>
              <a:pPr algn="ctr" eaLnBrk="1" hangingPunct="1">
                <a:spcBef>
                  <a:spcPct val="0"/>
                </a:spcBef>
                <a:buFontTx/>
                <a:buNone/>
                <a:defRPr/>
              </a:pPr>
              <a:r>
                <a:rPr lang="de-DE" altLang="en-US" sz="1300" kern="0" dirty="0" smtClean="0">
                  <a:solidFill>
                    <a:srgbClr val="00498B"/>
                  </a:solidFill>
                  <a:latin typeface="Arial" panose="020B0604020202020204" pitchFamily="34" charset="0"/>
                  <a:ea typeface="ＭＳ Ｐゴシック" pitchFamily="4" charset="-128"/>
                  <a:cs typeface="+mn-cs"/>
                </a:rPr>
                <a:t>ECT (s)</a:t>
              </a:r>
            </a:p>
          </p:txBody>
        </p:sp>
        <p:sp>
          <p:nvSpPr>
            <p:cNvPr id="129" name="Textfeld 16"/>
            <p:cNvSpPr txBox="1">
              <a:spLocks noChangeArrowheads="1"/>
            </p:cNvSpPr>
            <p:nvPr/>
          </p:nvSpPr>
          <p:spPr bwMode="auto">
            <a:xfrm>
              <a:off x="5167135" y="1580685"/>
              <a:ext cx="261520" cy="134783"/>
            </a:xfrm>
            <a:prstGeom prst="rect">
              <a:avLst/>
            </a:prstGeom>
            <a:noFill/>
            <a:ln>
              <a:noFill/>
            </a:ln>
            <a:extLst/>
          </p:spPr>
          <p:txBody>
            <a:bodyPr lIns="0" tIns="0" rIns="0" bIns="0">
              <a:spAutoFit/>
            </a:bodyPr>
            <a:lstStyle>
              <a:lvl1pPr eaLnBrk="0" hangingPunct="0">
                <a:spcBef>
                  <a:spcPct val="20000"/>
                </a:spcBef>
                <a:buFont typeface="Arial" pitchFamily="34" charset="0"/>
                <a:defRPr sz="3200">
                  <a:solidFill>
                    <a:srgbClr val="07061C"/>
                  </a:solidFill>
                  <a:latin typeface="Calibri" pitchFamily="34" charset="0"/>
                </a:defRPr>
              </a:lvl1pPr>
              <a:lvl2pPr marL="742950" indent="-285750" eaLnBrk="0" hangingPunct="0">
                <a:spcBef>
                  <a:spcPct val="20000"/>
                </a:spcBef>
                <a:buFont typeface="Arial" pitchFamily="34" charset="0"/>
                <a:buChar char="–"/>
                <a:defRPr sz="2800">
                  <a:solidFill>
                    <a:srgbClr val="07061C"/>
                  </a:solidFill>
                  <a:latin typeface="Calibri" pitchFamily="34" charset="0"/>
                </a:defRPr>
              </a:lvl2pPr>
              <a:lvl3pPr marL="1143000" indent="-228600" eaLnBrk="0" hangingPunct="0">
                <a:spcBef>
                  <a:spcPct val="20000"/>
                </a:spcBef>
                <a:buFont typeface="Arial" pitchFamily="34" charset="0"/>
                <a:buChar char="•"/>
                <a:defRPr sz="2400">
                  <a:solidFill>
                    <a:srgbClr val="07061C"/>
                  </a:solidFill>
                  <a:latin typeface="Calibri" pitchFamily="34" charset="0"/>
                </a:defRPr>
              </a:lvl3pPr>
              <a:lvl4pPr marL="1600200" indent="-228600" eaLnBrk="0" hangingPunct="0">
                <a:spcBef>
                  <a:spcPct val="20000"/>
                </a:spcBef>
                <a:buFont typeface="Arial" pitchFamily="34" charset="0"/>
                <a:buChar char="–"/>
                <a:defRPr sz="2000">
                  <a:solidFill>
                    <a:srgbClr val="07061C"/>
                  </a:solidFill>
                  <a:latin typeface="Calibri" pitchFamily="34" charset="0"/>
                </a:defRPr>
              </a:lvl4pPr>
              <a:lvl5pPr marL="2057400" indent="-228600" eaLnBrk="0" hangingPunct="0">
                <a:spcBef>
                  <a:spcPct val="20000"/>
                </a:spcBef>
                <a:buFont typeface="Arial" pitchFamily="34" charset="0"/>
                <a:buChar char="»"/>
                <a:defRPr sz="2000">
                  <a:solidFill>
                    <a:srgbClr val="07061C"/>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9pPr>
            </a:lstStyle>
            <a:p>
              <a:pPr algn="r" eaLnBrk="1" hangingPunct="1">
                <a:spcBef>
                  <a:spcPct val="0"/>
                </a:spcBef>
                <a:buFontTx/>
                <a:buNone/>
                <a:defRPr/>
              </a:pPr>
              <a:r>
                <a:rPr lang="de-DE" altLang="en-US" sz="1100" kern="0" dirty="0" smtClean="0">
                  <a:solidFill>
                    <a:srgbClr val="00498B"/>
                  </a:solidFill>
                  <a:latin typeface="Arial" panose="020B0604020202020204" pitchFamily="34" charset="0"/>
                  <a:ea typeface="ＭＳ Ｐゴシック" pitchFamily="4" charset="-128"/>
                  <a:cs typeface="+mn-cs"/>
                </a:rPr>
                <a:t>325</a:t>
              </a:r>
            </a:p>
          </p:txBody>
        </p:sp>
        <p:sp>
          <p:nvSpPr>
            <p:cNvPr id="130" name="Textfeld 16"/>
            <p:cNvSpPr txBox="1">
              <a:spLocks noChangeArrowheads="1"/>
            </p:cNvSpPr>
            <p:nvPr/>
          </p:nvSpPr>
          <p:spPr bwMode="auto">
            <a:xfrm>
              <a:off x="5167135" y="2070690"/>
              <a:ext cx="261520" cy="134783"/>
            </a:xfrm>
            <a:prstGeom prst="rect">
              <a:avLst/>
            </a:prstGeom>
            <a:noFill/>
            <a:ln>
              <a:noFill/>
            </a:ln>
            <a:extLst/>
          </p:spPr>
          <p:txBody>
            <a:bodyPr lIns="0" tIns="0" rIns="0" bIns="0">
              <a:spAutoFit/>
            </a:bodyPr>
            <a:lstStyle>
              <a:lvl1pPr eaLnBrk="0" hangingPunct="0">
                <a:spcBef>
                  <a:spcPct val="20000"/>
                </a:spcBef>
                <a:buFont typeface="Arial" pitchFamily="34" charset="0"/>
                <a:defRPr sz="3200">
                  <a:solidFill>
                    <a:srgbClr val="07061C"/>
                  </a:solidFill>
                  <a:latin typeface="Calibri" pitchFamily="34" charset="0"/>
                </a:defRPr>
              </a:lvl1pPr>
              <a:lvl2pPr marL="742950" indent="-285750" eaLnBrk="0" hangingPunct="0">
                <a:spcBef>
                  <a:spcPct val="20000"/>
                </a:spcBef>
                <a:buFont typeface="Arial" pitchFamily="34" charset="0"/>
                <a:buChar char="–"/>
                <a:defRPr sz="2800">
                  <a:solidFill>
                    <a:srgbClr val="07061C"/>
                  </a:solidFill>
                  <a:latin typeface="Calibri" pitchFamily="34" charset="0"/>
                </a:defRPr>
              </a:lvl2pPr>
              <a:lvl3pPr marL="1143000" indent="-228600" eaLnBrk="0" hangingPunct="0">
                <a:spcBef>
                  <a:spcPct val="20000"/>
                </a:spcBef>
                <a:buFont typeface="Arial" pitchFamily="34" charset="0"/>
                <a:buChar char="•"/>
                <a:defRPr sz="2400">
                  <a:solidFill>
                    <a:srgbClr val="07061C"/>
                  </a:solidFill>
                  <a:latin typeface="Calibri" pitchFamily="34" charset="0"/>
                </a:defRPr>
              </a:lvl3pPr>
              <a:lvl4pPr marL="1600200" indent="-228600" eaLnBrk="0" hangingPunct="0">
                <a:spcBef>
                  <a:spcPct val="20000"/>
                </a:spcBef>
                <a:buFont typeface="Arial" pitchFamily="34" charset="0"/>
                <a:buChar char="–"/>
                <a:defRPr sz="2000">
                  <a:solidFill>
                    <a:srgbClr val="07061C"/>
                  </a:solidFill>
                  <a:latin typeface="Calibri" pitchFamily="34" charset="0"/>
                </a:defRPr>
              </a:lvl4pPr>
              <a:lvl5pPr marL="2057400" indent="-228600" eaLnBrk="0" hangingPunct="0">
                <a:spcBef>
                  <a:spcPct val="20000"/>
                </a:spcBef>
                <a:buFont typeface="Arial" pitchFamily="34" charset="0"/>
                <a:buChar char="»"/>
                <a:defRPr sz="2000">
                  <a:solidFill>
                    <a:srgbClr val="07061C"/>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9pPr>
            </a:lstStyle>
            <a:p>
              <a:pPr algn="r" eaLnBrk="1" hangingPunct="1">
                <a:spcBef>
                  <a:spcPct val="0"/>
                </a:spcBef>
                <a:buFontTx/>
                <a:buNone/>
                <a:defRPr/>
              </a:pPr>
              <a:r>
                <a:rPr lang="de-DE" altLang="en-US" sz="1100" kern="0" dirty="0" smtClean="0">
                  <a:solidFill>
                    <a:srgbClr val="00498B"/>
                  </a:solidFill>
                  <a:latin typeface="Arial" panose="020B0604020202020204" pitchFamily="34" charset="0"/>
                  <a:ea typeface="ＭＳ Ｐゴシック" pitchFamily="4" charset="-128"/>
                  <a:cs typeface="+mn-cs"/>
                </a:rPr>
                <a:t>275</a:t>
              </a:r>
            </a:p>
          </p:txBody>
        </p:sp>
        <p:sp>
          <p:nvSpPr>
            <p:cNvPr id="131" name="Textfeld 16"/>
            <p:cNvSpPr txBox="1">
              <a:spLocks noChangeArrowheads="1"/>
            </p:cNvSpPr>
            <p:nvPr/>
          </p:nvSpPr>
          <p:spPr bwMode="auto">
            <a:xfrm>
              <a:off x="5167135" y="3034327"/>
              <a:ext cx="261520" cy="134783"/>
            </a:xfrm>
            <a:prstGeom prst="rect">
              <a:avLst/>
            </a:prstGeom>
            <a:noFill/>
            <a:ln>
              <a:noFill/>
            </a:ln>
            <a:extLst/>
          </p:spPr>
          <p:txBody>
            <a:bodyPr lIns="0" tIns="0" rIns="0" bIns="0">
              <a:spAutoFit/>
            </a:bodyPr>
            <a:lstStyle>
              <a:lvl1pPr eaLnBrk="0" hangingPunct="0">
                <a:spcBef>
                  <a:spcPct val="20000"/>
                </a:spcBef>
                <a:buFont typeface="Arial" pitchFamily="34" charset="0"/>
                <a:defRPr sz="3200">
                  <a:solidFill>
                    <a:srgbClr val="07061C"/>
                  </a:solidFill>
                  <a:latin typeface="Calibri" pitchFamily="34" charset="0"/>
                </a:defRPr>
              </a:lvl1pPr>
              <a:lvl2pPr marL="742950" indent="-285750" eaLnBrk="0" hangingPunct="0">
                <a:spcBef>
                  <a:spcPct val="20000"/>
                </a:spcBef>
                <a:buFont typeface="Arial" pitchFamily="34" charset="0"/>
                <a:buChar char="–"/>
                <a:defRPr sz="2800">
                  <a:solidFill>
                    <a:srgbClr val="07061C"/>
                  </a:solidFill>
                  <a:latin typeface="Calibri" pitchFamily="34" charset="0"/>
                </a:defRPr>
              </a:lvl2pPr>
              <a:lvl3pPr marL="1143000" indent="-228600" eaLnBrk="0" hangingPunct="0">
                <a:spcBef>
                  <a:spcPct val="20000"/>
                </a:spcBef>
                <a:buFont typeface="Arial" pitchFamily="34" charset="0"/>
                <a:buChar char="•"/>
                <a:defRPr sz="2400">
                  <a:solidFill>
                    <a:srgbClr val="07061C"/>
                  </a:solidFill>
                  <a:latin typeface="Calibri" pitchFamily="34" charset="0"/>
                </a:defRPr>
              </a:lvl3pPr>
              <a:lvl4pPr marL="1600200" indent="-228600" eaLnBrk="0" hangingPunct="0">
                <a:spcBef>
                  <a:spcPct val="20000"/>
                </a:spcBef>
                <a:buFont typeface="Arial" pitchFamily="34" charset="0"/>
                <a:buChar char="–"/>
                <a:defRPr sz="2000">
                  <a:solidFill>
                    <a:srgbClr val="07061C"/>
                  </a:solidFill>
                  <a:latin typeface="Calibri" pitchFamily="34" charset="0"/>
                </a:defRPr>
              </a:lvl4pPr>
              <a:lvl5pPr marL="2057400" indent="-228600" eaLnBrk="0" hangingPunct="0">
                <a:spcBef>
                  <a:spcPct val="20000"/>
                </a:spcBef>
                <a:buFont typeface="Arial" pitchFamily="34" charset="0"/>
                <a:buChar char="»"/>
                <a:defRPr sz="2000">
                  <a:solidFill>
                    <a:srgbClr val="07061C"/>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9pPr>
            </a:lstStyle>
            <a:p>
              <a:pPr algn="r" eaLnBrk="1" hangingPunct="1">
                <a:spcBef>
                  <a:spcPct val="0"/>
                </a:spcBef>
                <a:buFontTx/>
                <a:buNone/>
                <a:defRPr/>
              </a:pPr>
              <a:r>
                <a:rPr lang="de-DE" altLang="en-US" sz="1100" kern="0" dirty="0" smtClean="0">
                  <a:solidFill>
                    <a:srgbClr val="00498B"/>
                  </a:solidFill>
                  <a:latin typeface="Arial" panose="020B0604020202020204" pitchFamily="34" charset="0"/>
                  <a:ea typeface="ＭＳ Ｐゴシック" pitchFamily="4" charset="-128"/>
                  <a:cs typeface="+mn-cs"/>
                </a:rPr>
                <a:t>175</a:t>
              </a:r>
            </a:p>
          </p:txBody>
        </p:sp>
        <p:sp>
          <p:nvSpPr>
            <p:cNvPr id="132" name="Textfeld 16"/>
            <p:cNvSpPr txBox="1">
              <a:spLocks noChangeArrowheads="1"/>
            </p:cNvSpPr>
            <p:nvPr/>
          </p:nvSpPr>
          <p:spPr bwMode="auto">
            <a:xfrm>
              <a:off x="5167135" y="3276181"/>
              <a:ext cx="261520" cy="134783"/>
            </a:xfrm>
            <a:prstGeom prst="rect">
              <a:avLst/>
            </a:prstGeom>
            <a:noFill/>
            <a:ln>
              <a:noFill/>
            </a:ln>
            <a:extLst/>
          </p:spPr>
          <p:txBody>
            <a:bodyPr lIns="0" tIns="0" rIns="0" bIns="0">
              <a:spAutoFit/>
            </a:bodyPr>
            <a:lstStyle>
              <a:lvl1pPr eaLnBrk="0" hangingPunct="0">
                <a:spcBef>
                  <a:spcPct val="20000"/>
                </a:spcBef>
                <a:buFont typeface="Arial" pitchFamily="34" charset="0"/>
                <a:defRPr sz="3200">
                  <a:solidFill>
                    <a:srgbClr val="07061C"/>
                  </a:solidFill>
                  <a:latin typeface="Calibri" pitchFamily="34" charset="0"/>
                </a:defRPr>
              </a:lvl1pPr>
              <a:lvl2pPr marL="742950" indent="-285750" eaLnBrk="0" hangingPunct="0">
                <a:spcBef>
                  <a:spcPct val="20000"/>
                </a:spcBef>
                <a:buFont typeface="Arial" pitchFamily="34" charset="0"/>
                <a:buChar char="–"/>
                <a:defRPr sz="2800">
                  <a:solidFill>
                    <a:srgbClr val="07061C"/>
                  </a:solidFill>
                  <a:latin typeface="Calibri" pitchFamily="34" charset="0"/>
                </a:defRPr>
              </a:lvl2pPr>
              <a:lvl3pPr marL="1143000" indent="-228600" eaLnBrk="0" hangingPunct="0">
                <a:spcBef>
                  <a:spcPct val="20000"/>
                </a:spcBef>
                <a:buFont typeface="Arial" pitchFamily="34" charset="0"/>
                <a:buChar char="•"/>
                <a:defRPr sz="2400">
                  <a:solidFill>
                    <a:srgbClr val="07061C"/>
                  </a:solidFill>
                  <a:latin typeface="Calibri" pitchFamily="34" charset="0"/>
                </a:defRPr>
              </a:lvl3pPr>
              <a:lvl4pPr marL="1600200" indent="-228600" eaLnBrk="0" hangingPunct="0">
                <a:spcBef>
                  <a:spcPct val="20000"/>
                </a:spcBef>
                <a:buFont typeface="Arial" pitchFamily="34" charset="0"/>
                <a:buChar char="–"/>
                <a:defRPr sz="2000">
                  <a:solidFill>
                    <a:srgbClr val="07061C"/>
                  </a:solidFill>
                  <a:latin typeface="Calibri" pitchFamily="34" charset="0"/>
                </a:defRPr>
              </a:lvl4pPr>
              <a:lvl5pPr marL="2057400" indent="-228600" eaLnBrk="0" hangingPunct="0">
                <a:spcBef>
                  <a:spcPct val="20000"/>
                </a:spcBef>
                <a:buFont typeface="Arial" pitchFamily="34" charset="0"/>
                <a:buChar char="»"/>
                <a:defRPr sz="2000">
                  <a:solidFill>
                    <a:srgbClr val="07061C"/>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9pPr>
            </a:lstStyle>
            <a:p>
              <a:pPr algn="r" eaLnBrk="1" hangingPunct="1">
                <a:spcBef>
                  <a:spcPct val="0"/>
                </a:spcBef>
                <a:buFontTx/>
                <a:buNone/>
                <a:defRPr/>
              </a:pPr>
              <a:r>
                <a:rPr lang="de-DE" altLang="en-US" sz="1100" kern="0" dirty="0" smtClean="0">
                  <a:solidFill>
                    <a:srgbClr val="00498B"/>
                  </a:solidFill>
                  <a:latin typeface="Arial" panose="020B0604020202020204" pitchFamily="34" charset="0"/>
                  <a:ea typeface="ＭＳ Ｐゴシック" pitchFamily="4" charset="-128"/>
                  <a:cs typeface="+mn-cs"/>
                </a:rPr>
                <a:t>150</a:t>
              </a:r>
            </a:p>
          </p:txBody>
        </p:sp>
        <p:sp>
          <p:nvSpPr>
            <p:cNvPr id="133" name="Textfeld 16"/>
            <p:cNvSpPr txBox="1">
              <a:spLocks noChangeArrowheads="1"/>
            </p:cNvSpPr>
            <p:nvPr/>
          </p:nvSpPr>
          <p:spPr bwMode="auto">
            <a:xfrm>
              <a:off x="5167135" y="3518034"/>
              <a:ext cx="261520" cy="134783"/>
            </a:xfrm>
            <a:prstGeom prst="rect">
              <a:avLst/>
            </a:prstGeom>
            <a:noFill/>
            <a:ln>
              <a:noFill/>
            </a:ln>
            <a:extLst/>
          </p:spPr>
          <p:txBody>
            <a:bodyPr lIns="0" tIns="0" rIns="0" bIns="0">
              <a:spAutoFit/>
            </a:bodyPr>
            <a:lstStyle>
              <a:lvl1pPr eaLnBrk="0" hangingPunct="0">
                <a:spcBef>
                  <a:spcPct val="20000"/>
                </a:spcBef>
                <a:buFont typeface="Arial" pitchFamily="34" charset="0"/>
                <a:defRPr sz="3200">
                  <a:solidFill>
                    <a:srgbClr val="07061C"/>
                  </a:solidFill>
                  <a:latin typeface="Calibri" pitchFamily="34" charset="0"/>
                </a:defRPr>
              </a:lvl1pPr>
              <a:lvl2pPr marL="742950" indent="-285750" eaLnBrk="0" hangingPunct="0">
                <a:spcBef>
                  <a:spcPct val="20000"/>
                </a:spcBef>
                <a:buFont typeface="Arial" pitchFamily="34" charset="0"/>
                <a:buChar char="–"/>
                <a:defRPr sz="2800">
                  <a:solidFill>
                    <a:srgbClr val="07061C"/>
                  </a:solidFill>
                  <a:latin typeface="Calibri" pitchFamily="34" charset="0"/>
                </a:defRPr>
              </a:lvl2pPr>
              <a:lvl3pPr marL="1143000" indent="-228600" eaLnBrk="0" hangingPunct="0">
                <a:spcBef>
                  <a:spcPct val="20000"/>
                </a:spcBef>
                <a:buFont typeface="Arial" pitchFamily="34" charset="0"/>
                <a:buChar char="•"/>
                <a:defRPr sz="2400">
                  <a:solidFill>
                    <a:srgbClr val="07061C"/>
                  </a:solidFill>
                  <a:latin typeface="Calibri" pitchFamily="34" charset="0"/>
                </a:defRPr>
              </a:lvl3pPr>
              <a:lvl4pPr marL="1600200" indent="-228600" eaLnBrk="0" hangingPunct="0">
                <a:spcBef>
                  <a:spcPct val="20000"/>
                </a:spcBef>
                <a:buFont typeface="Arial" pitchFamily="34" charset="0"/>
                <a:buChar char="–"/>
                <a:defRPr sz="2000">
                  <a:solidFill>
                    <a:srgbClr val="07061C"/>
                  </a:solidFill>
                  <a:latin typeface="Calibri" pitchFamily="34" charset="0"/>
                </a:defRPr>
              </a:lvl4pPr>
              <a:lvl5pPr marL="2057400" indent="-228600" eaLnBrk="0" hangingPunct="0">
                <a:spcBef>
                  <a:spcPct val="20000"/>
                </a:spcBef>
                <a:buFont typeface="Arial" pitchFamily="34" charset="0"/>
                <a:buChar char="»"/>
                <a:defRPr sz="2000">
                  <a:solidFill>
                    <a:srgbClr val="07061C"/>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9pPr>
            </a:lstStyle>
            <a:p>
              <a:pPr algn="r" eaLnBrk="1" hangingPunct="1">
                <a:spcBef>
                  <a:spcPct val="0"/>
                </a:spcBef>
                <a:buFontTx/>
                <a:buNone/>
                <a:defRPr/>
              </a:pPr>
              <a:r>
                <a:rPr lang="de-DE" altLang="en-US" sz="1100" kern="0" dirty="0" smtClean="0">
                  <a:solidFill>
                    <a:srgbClr val="00498B"/>
                  </a:solidFill>
                  <a:latin typeface="Arial" panose="020B0604020202020204" pitchFamily="34" charset="0"/>
                  <a:ea typeface="ＭＳ Ｐゴシック" pitchFamily="4" charset="-128"/>
                  <a:cs typeface="+mn-cs"/>
                </a:rPr>
                <a:t>125</a:t>
              </a:r>
            </a:p>
          </p:txBody>
        </p:sp>
        <p:sp>
          <p:nvSpPr>
            <p:cNvPr id="134" name="Textfeld 16"/>
            <p:cNvSpPr txBox="1">
              <a:spLocks noChangeArrowheads="1"/>
            </p:cNvSpPr>
            <p:nvPr/>
          </p:nvSpPr>
          <p:spPr bwMode="auto">
            <a:xfrm>
              <a:off x="5167135" y="4004261"/>
              <a:ext cx="261520" cy="134783"/>
            </a:xfrm>
            <a:prstGeom prst="rect">
              <a:avLst/>
            </a:prstGeom>
            <a:noFill/>
            <a:ln>
              <a:noFill/>
            </a:ln>
            <a:extLst/>
          </p:spPr>
          <p:txBody>
            <a:bodyPr lIns="0" tIns="0" rIns="0" bIns="0">
              <a:spAutoFit/>
            </a:bodyPr>
            <a:lstStyle>
              <a:lvl1pPr eaLnBrk="0" hangingPunct="0">
                <a:spcBef>
                  <a:spcPct val="20000"/>
                </a:spcBef>
                <a:buFont typeface="Arial" pitchFamily="34" charset="0"/>
                <a:defRPr sz="3200">
                  <a:solidFill>
                    <a:srgbClr val="07061C"/>
                  </a:solidFill>
                  <a:latin typeface="Calibri" pitchFamily="34" charset="0"/>
                </a:defRPr>
              </a:lvl1pPr>
              <a:lvl2pPr marL="742950" indent="-285750" eaLnBrk="0" hangingPunct="0">
                <a:spcBef>
                  <a:spcPct val="20000"/>
                </a:spcBef>
                <a:buFont typeface="Arial" pitchFamily="34" charset="0"/>
                <a:buChar char="–"/>
                <a:defRPr sz="2800">
                  <a:solidFill>
                    <a:srgbClr val="07061C"/>
                  </a:solidFill>
                  <a:latin typeface="Calibri" pitchFamily="34" charset="0"/>
                </a:defRPr>
              </a:lvl2pPr>
              <a:lvl3pPr marL="1143000" indent="-228600" eaLnBrk="0" hangingPunct="0">
                <a:spcBef>
                  <a:spcPct val="20000"/>
                </a:spcBef>
                <a:buFont typeface="Arial" pitchFamily="34" charset="0"/>
                <a:buChar char="•"/>
                <a:defRPr sz="2400">
                  <a:solidFill>
                    <a:srgbClr val="07061C"/>
                  </a:solidFill>
                  <a:latin typeface="Calibri" pitchFamily="34" charset="0"/>
                </a:defRPr>
              </a:lvl3pPr>
              <a:lvl4pPr marL="1600200" indent="-228600" eaLnBrk="0" hangingPunct="0">
                <a:spcBef>
                  <a:spcPct val="20000"/>
                </a:spcBef>
                <a:buFont typeface="Arial" pitchFamily="34" charset="0"/>
                <a:buChar char="–"/>
                <a:defRPr sz="2000">
                  <a:solidFill>
                    <a:srgbClr val="07061C"/>
                  </a:solidFill>
                  <a:latin typeface="Calibri" pitchFamily="34" charset="0"/>
                </a:defRPr>
              </a:lvl4pPr>
              <a:lvl5pPr marL="2057400" indent="-228600" eaLnBrk="0" hangingPunct="0">
                <a:spcBef>
                  <a:spcPct val="20000"/>
                </a:spcBef>
                <a:buFont typeface="Arial" pitchFamily="34" charset="0"/>
                <a:buChar char="»"/>
                <a:defRPr sz="2000">
                  <a:solidFill>
                    <a:srgbClr val="07061C"/>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9pPr>
            </a:lstStyle>
            <a:p>
              <a:pPr algn="r" eaLnBrk="1" hangingPunct="1">
                <a:spcBef>
                  <a:spcPct val="0"/>
                </a:spcBef>
                <a:buFontTx/>
                <a:buNone/>
                <a:defRPr/>
              </a:pPr>
              <a:r>
                <a:rPr lang="de-DE" altLang="en-US" sz="1100" kern="0" dirty="0" smtClean="0">
                  <a:solidFill>
                    <a:srgbClr val="00498B"/>
                  </a:solidFill>
                  <a:latin typeface="Arial" panose="020B0604020202020204" pitchFamily="34" charset="0"/>
                  <a:ea typeface="ＭＳ Ｐゴシック" pitchFamily="4" charset="-128"/>
                  <a:cs typeface="+mn-cs"/>
                </a:rPr>
                <a:t>75</a:t>
              </a:r>
            </a:p>
          </p:txBody>
        </p:sp>
        <p:sp>
          <p:nvSpPr>
            <p:cNvPr id="135" name="Textfeld 16"/>
            <p:cNvSpPr txBox="1">
              <a:spLocks noChangeArrowheads="1"/>
            </p:cNvSpPr>
            <p:nvPr/>
          </p:nvSpPr>
          <p:spPr bwMode="auto">
            <a:xfrm>
              <a:off x="5167135" y="4239816"/>
              <a:ext cx="261520" cy="134783"/>
            </a:xfrm>
            <a:prstGeom prst="rect">
              <a:avLst/>
            </a:prstGeom>
            <a:noFill/>
            <a:ln>
              <a:noFill/>
            </a:ln>
            <a:extLst/>
          </p:spPr>
          <p:txBody>
            <a:bodyPr lIns="0" tIns="0" rIns="0" bIns="0">
              <a:spAutoFit/>
            </a:bodyPr>
            <a:lstStyle>
              <a:lvl1pPr eaLnBrk="0" hangingPunct="0">
                <a:spcBef>
                  <a:spcPct val="20000"/>
                </a:spcBef>
                <a:buFont typeface="Arial" pitchFamily="34" charset="0"/>
                <a:defRPr sz="3200">
                  <a:solidFill>
                    <a:srgbClr val="07061C"/>
                  </a:solidFill>
                  <a:latin typeface="Calibri" pitchFamily="34" charset="0"/>
                </a:defRPr>
              </a:lvl1pPr>
              <a:lvl2pPr marL="742950" indent="-285750" eaLnBrk="0" hangingPunct="0">
                <a:spcBef>
                  <a:spcPct val="20000"/>
                </a:spcBef>
                <a:buFont typeface="Arial" pitchFamily="34" charset="0"/>
                <a:buChar char="–"/>
                <a:defRPr sz="2800">
                  <a:solidFill>
                    <a:srgbClr val="07061C"/>
                  </a:solidFill>
                  <a:latin typeface="Calibri" pitchFamily="34" charset="0"/>
                </a:defRPr>
              </a:lvl2pPr>
              <a:lvl3pPr marL="1143000" indent="-228600" eaLnBrk="0" hangingPunct="0">
                <a:spcBef>
                  <a:spcPct val="20000"/>
                </a:spcBef>
                <a:buFont typeface="Arial" pitchFamily="34" charset="0"/>
                <a:buChar char="•"/>
                <a:defRPr sz="2400">
                  <a:solidFill>
                    <a:srgbClr val="07061C"/>
                  </a:solidFill>
                  <a:latin typeface="Calibri" pitchFamily="34" charset="0"/>
                </a:defRPr>
              </a:lvl3pPr>
              <a:lvl4pPr marL="1600200" indent="-228600" eaLnBrk="0" hangingPunct="0">
                <a:spcBef>
                  <a:spcPct val="20000"/>
                </a:spcBef>
                <a:buFont typeface="Arial" pitchFamily="34" charset="0"/>
                <a:buChar char="–"/>
                <a:defRPr sz="2000">
                  <a:solidFill>
                    <a:srgbClr val="07061C"/>
                  </a:solidFill>
                  <a:latin typeface="Calibri" pitchFamily="34" charset="0"/>
                </a:defRPr>
              </a:lvl4pPr>
              <a:lvl5pPr marL="2057400" indent="-228600" eaLnBrk="0" hangingPunct="0">
                <a:spcBef>
                  <a:spcPct val="20000"/>
                </a:spcBef>
                <a:buFont typeface="Arial" pitchFamily="34" charset="0"/>
                <a:buChar char="»"/>
                <a:defRPr sz="2000">
                  <a:solidFill>
                    <a:srgbClr val="07061C"/>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9pPr>
            </a:lstStyle>
            <a:p>
              <a:pPr algn="r" eaLnBrk="1" hangingPunct="1">
                <a:spcBef>
                  <a:spcPct val="0"/>
                </a:spcBef>
                <a:buFontTx/>
                <a:buNone/>
                <a:defRPr/>
              </a:pPr>
              <a:r>
                <a:rPr lang="de-DE" altLang="en-US" sz="1100" kern="0" dirty="0" smtClean="0">
                  <a:solidFill>
                    <a:srgbClr val="00498B"/>
                  </a:solidFill>
                  <a:latin typeface="Arial" panose="020B0604020202020204" pitchFamily="34" charset="0"/>
                  <a:ea typeface="ＭＳ Ｐゴシック" pitchFamily="4" charset="-128"/>
                  <a:cs typeface="+mn-cs"/>
                </a:rPr>
                <a:t>50</a:t>
              </a:r>
            </a:p>
          </p:txBody>
        </p:sp>
        <p:sp>
          <p:nvSpPr>
            <p:cNvPr id="136" name="Textfeld 16"/>
            <p:cNvSpPr txBox="1">
              <a:spLocks noChangeArrowheads="1"/>
            </p:cNvSpPr>
            <p:nvPr/>
          </p:nvSpPr>
          <p:spPr bwMode="auto">
            <a:xfrm>
              <a:off x="5167135" y="4479151"/>
              <a:ext cx="261520" cy="134783"/>
            </a:xfrm>
            <a:prstGeom prst="rect">
              <a:avLst/>
            </a:prstGeom>
            <a:noFill/>
            <a:ln>
              <a:noFill/>
            </a:ln>
            <a:extLst/>
          </p:spPr>
          <p:txBody>
            <a:bodyPr lIns="0" tIns="0" rIns="0" bIns="0">
              <a:spAutoFit/>
            </a:bodyPr>
            <a:lstStyle>
              <a:lvl1pPr eaLnBrk="0" hangingPunct="0">
                <a:spcBef>
                  <a:spcPct val="20000"/>
                </a:spcBef>
                <a:buFont typeface="Arial" pitchFamily="34" charset="0"/>
                <a:defRPr sz="3200">
                  <a:solidFill>
                    <a:srgbClr val="07061C"/>
                  </a:solidFill>
                  <a:latin typeface="Calibri" pitchFamily="34" charset="0"/>
                </a:defRPr>
              </a:lvl1pPr>
              <a:lvl2pPr marL="742950" indent="-285750" eaLnBrk="0" hangingPunct="0">
                <a:spcBef>
                  <a:spcPct val="20000"/>
                </a:spcBef>
                <a:buFont typeface="Arial" pitchFamily="34" charset="0"/>
                <a:buChar char="–"/>
                <a:defRPr sz="2800">
                  <a:solidFill>
                    <a:srgbClr val="07061C"/>
                  </a:solidFill>
                  <a:latin typeface="Calibri" pitchFamily="34" charset="0"/>
                </a:defRPr>
              </a:lvl2pPr>
              <a:lvl3pPr marL="1143000" indent="-228600" eaLnBrk="0" hangingPunct="0">
                <a:spcBef>
                  <a:spcPct val="20000"/>
                </a:spcBef>
                <a:buFont typeface="Arial" pitchFamily="34" charset="0"/>
                <a:buChar char="•"/>
                <a:defRPr sz="2400">
                  <a:solidFill>
                    <a:srgbClr val="07061C"/>
                  </a:solidFill>
                  <a:latin typeface="Calibri" pitchFamily="34" charset="0"/>
                </a:defRPr>
              </a:lvl3pPr>
              <a:lvl4pPr marL="1600200" indent="-228600" eaLnBrk="0" hangingPunct="0">
                <a:spcBef>
                  <a:spcPct val="20000"/>
                </a:spcBef>
                <a:buFont typeface="Arial" pitchFamily="34" charset="0"/>
                <a:buChar char="–"/>
                <a:defRPr sz="2000">
                  <a:solidFill>
                    <a:srgbClr val="07061C"/>
                  </a:solidFill>
                  <a:latin typeface="Calibri" pitchFamily="34" charset="0"/>
                </a:defRPr>
              </a:lvl4pPr>
              <a:lvl5pPr marL="2057400" indent="-228600" eaLnBrk="0" hangingPunct="0">
                <a:spcBef>
                  <a:spcPct val="20000"/>
                </a:spcBef>
                <a:buFont typeface="Arial" pitchFamily="34" charset="0"/>
                <a:buChar char="»"/>
                <a:defRPr sz="2000">
                  <a:solidFill>
                    <a:srgbClr val="07061C"/>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9pPr>
            </a:lstStyle>
            <a:p>
              <a:pPr algn="r" eaLnBrk="1" hangingPunct="1">
                <a:spcBef>
                  <a:spcPct val="0"/>
                </a:spcBef>
                <a:buFontTx/>
                <a:buNone/>
                <a:defRPr/>
              </a:pPr>
              <a:r>
                <a:rPr lang="de-DE" altLang="en-US" sz="1100" kern="0" dirty="0" smtClean="0">
                  <a:solidFill>
                    <a:srgbClr val="00498B"/>
                  </a:solidFill>
                  <a:latin typeface="Arial" panose="020B0604020202020204" pitchFamily="34" charset="0"/>
                  <a:ea typeface="ＭＳ Ｐゴシック" pitchFamily="4" charset="-128"/>
                  <a:cs typeface="+mn-cs"/>
                </a:rPr>
                <a:t>25</a:t>
              </a:r>
            </a:p>
          </p:txBody>
        </p:sp>
        <p:sp>
          <p:nvSpPr>
            <p:cNvPr id="137" name="Textfeld 16"/>
            <p:cNvSpPr txBox="1">
              <a:spLocks noChangeArrowheads="1"/>
            </p:cNvSpPr>
            <p:nvPr/>
          </p:nvSpPr>
          <p:spPr bwMode="auto">
            <a:xfrm>
              <a:off x="5167135" y="1832616"/>
              <a:ext cx="261520" cy="134783"/>
            </a:xfrm>
            <a:prstGeom prst="rect">
              <a:avLst/>
            </a:prstGeom>
            <a:noFill/>
            <a:ln>
              <a:noFill/>
            </a:ln>
            <a:extLst/>
          </p:spPr>
          <p:txBody>
            <a:bodyPr lIns="0" tIns="0" rIns="0" bIns="0">
              <a:spAutoFit/>
            </a:bodyPr>
            <a:lstStyle>
              <a:lvl1pPr eaLnBrk="0" hangingPunct="0">
                <a:spcBef>
                  <a:spcPct val="20000"/>
                </a:spcBef>
                <a:buFont typeface="Arial" pitchFamily="34" charset="0"/>
                <a:defRPr sz="3200">
                  <a:solidFill>
                    <a:srgbClr val="07061C"/>
                  </a:solidFill>
                  <a:latin typeface="Calibri" pitchFamily="34" charset="0"/>
                </a:defRPr>
              </a:lvl1pPr>
              <a:lvl2pPr marL="742950" indent="-285750" eaLnBrk="0" hangingPunct="0">
                <a:spcBef>
                  <a:spcPct val="20000"/>
                </a:spcBef>
                <a:buFont typeface="Arial" pitchFamily="34" charset="0"/>
                <a:buChar char="–"/>
                <a:defRPr sz="2800">
                  <a:solidFill>
                    <a:srgbClr val="07061C"/>
                  </a:solidFill>
                  <a:latin typeface="Calibri" pitchFamily="34" charset="0"/>
                </a:defRPr>
              </a:lvl2pPr>
              <a:lvl3pPr marL="1143000" indent="-228600" eaLnBrk="0" hangingPunct="0">
                <a:spcBef>
                  <a:spcPct val="20000"/>
                </a:spcBef>
                <a:buFont typeface="Arial" pitchFamily="34" charset="0"/>
                <a:buChar char="•"/>
                <a:defRPr sz="2400">
                  <a:solidFill>
                    <a:srgbClr val="07061C"/>
                  </a:solidFill>
                  <a:latin typeface="Calibri" pitchFamily="34" charset="0"/>
                </a:defRPr>
              </a:lvl3pPr>
              <a:lvl4pPr marL="1600200" indent="-228600" eaLnBrk="0" hangingPunct="0">
                <a:spcBef>
                  <a:spcPct val="20000"/>
                </a:spcBef>
                <a:buFont typeface="Arial" pitchFamily="34" charset="0"/>
                <a:buChar char="–"/>
                <a:defRPr sz="2000">
                  <a:solidFill>
                    <a:srgbClr val="07061C"/>
                  </a:solidFill>
                  <a:latin typeface="Calibri" pitchFamily="34" charset="0"/>
                </a:defRPr>
              </a:lvl4pPr>
              <a:lvl5pPr marL="2057400" indent="-228600" eaLnBrk="0" hangingPunct="0">
                <a:spcBef>
                  <a:spcPct val="20000"/>
                </a:spcBef>
                <a:buFont typeface="Arial" pitchFamily="34" charset="0"/>
                <a:buChar char="»"/>
                <a:defRPr sz="2000">
                  <a:solidFill>
                    <a:srgbClr val="07061C"/>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9pPr>
            </a:lstStyle>
            <a:p>
              <a:pPr algn="r" eaLnBrk="1" hangingPunct="1">
                <a:spcBef>
                  <a:spcPct val="0"/>
                </a:spcBef>
                <a:buFontTx/>
                <a:buNone/>
                <a:defRPr/>
              </a:pPr>
              <a:r>
                <a:rPr lang="de-DE" altLang="en-US" sz="1100" kern="0" dirty="0" smtClean="0">
                  <a:solidFill>
                    <a:srgbClr val="00498B"/>
                  </a:solidFill>
                  <a:latin typeface="Arial" panose="020B0604020202020204" pitchFamily="34" charset="0"/>
                  <a:ea typeface="ＭＳ Ｐゴシック" pitchFamily="4" charset="-128"/>
                  <a:cs typeface="+mn-cs"/>
                </a:rPr>
                <a:t>300</a:t>
              </a:r>
            </a:p>
          </p:txBody>
        </p:sp>
        <p:sp>
          <p:nvSpPr>
            <p:cNvPr id="138" name="Textfeld 16"/>
            <p:cNvSpPr txBox="1">
              <a:spLocks noChangeArrowheads="1"/>
            </p:cNvSpPr>
            <p:nvPr/>
          </p:nvSpPr>
          <p:spPr bwMode="auto">
            <a:xfrm>
              <a:off x="5167135" y="2310025"/>
              <a:ext cx="261520" cy="134783"/>
            </a:xfrm>
            <a:prstGeom prst="rect">
              <a:avLst/>
            </a:prstGeom>
            <a:noFill/>
            <a:ln>
              <a:noFill/>
            </a:ln>
            <a:extLst/>
          </p:spPr>
          <p:txBody>
            <a:bodyPr lIns="0" tIns="0" rIns="0" bIns="0">
              <a:spAutoFit/>
            </a:bodyPr>
            <a:lstStyle>
              <a:lvl1pPr eaLnBrk="0" hangingPunct="0">
                <a:spcBef>
                  <a:spcPct val="20000"/>
                </a:spcBef>
                <a:buFont typeface="Arial" pitchFamily="34" charset="0"/>
                <a:defRPr sz="3200">
                  <a:solidFill>
                    <a:srgbClr val="07061C"/>
                  </a:solidFill>
                  <a:latin typeface="Calibri" pitchFamily="34" charset="0"/>
                </a:defRPr>
              </a:lvl1pPr>
              <a:lvl2pPr marL="742950" indent="-285750" eaLnBrk="0" hangingPunct="0">
                <a:spcBef>
                  <a:spcPct val="20000"/>
                </a:spcBef>
                <a:buFont typeface="Arial" pitchFamily="34" charset="0"/>
                <a:buChar char="–"/>
                <a:defRPr sz="2800">
                  <a:solidFill>
                    <a:srgbClr val="07061C"/>
                  </a:solidFill>
                  <a:latin typeface="Calibri" pitchFamily="34" charset="0"/>
                </a:defRPr>
              </a:lvl2pPr>
              <a:lvl3pPr marL="1143000" indent="-228600" eaLnBrk="0" hangingPunct="0">
                <a:spcBef>
                  <a:spcPct val="20000"/>
                </a:spcBef>
                <a:buFont typeface="Arial" pitchFamily="34" charset="0"/>
                <a:buChar char="•"/>
                <a:defRPr sz="2400">
                  <a:solidFill>
                    <a:srgbClr val="07061C"/>
                  </a:solidFill>
                  <a:latin typeface="Calibri" pitchFamily="34" charset="0"/>
                </a:defRPr>
              </a:lvl3pPr>
              <a:lvl4pPr marL="1600200" indent="-228600" eaLnBrk="0" hangingPunct="0">
                <a:spcBef>
                  <a:spcPct val="20000"/>
                </a:spcBef>
                <a:buFont typeface="Arial" pitchFamily="34" charset="0"/>
                <a:buChar char="–"/>
                <a:defRPr sz="2000">
                  <a:solidFill>
                    <a:srgbClr val="07061C"/>
                  </a:solidFill>
                  <a:latin typeface="Calibri" pitchFamily="34" charset="0"/>
                </a:defRPr>
              </a:lvl4pPr>
              <a:lvl5pPr marL="2057400" indent="-228600" eaLnBrk="0" hangingPunct="0">
                <a:spcBef>
                  <a:spcPct val="20000"/>
                </a:spcBef>
                <a:buFont typeface="Arial" pitchFamily="34" charset="0"/>
                <a:buChar char="»"/>
                <a:defRPr sz="2000">
                  <a:solidFill>
                    <a:srgbClr val="07061C"/>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9pPr>
            </a:lstStyle>
            <a:p>
              <a:pPr algn="r" eaLnBrk="1" hangingPunct="1">
                <a:spcBef>
                  <a:spcPct val="0"/>
                </a:spcBef>
                <a:buFontTx/>
                <a:buNone/>
                <a:defRPr/>
              </a:pPr>
              <a:r>
                <a:rPr lang="de-DE" altLang="en-US" sz="1100" kern="0" dirty="0" smtClean="0">
                  <a:solidFill>
                    <a:srgbClr val="00498B"/>
                  </a:solidFill>
                  <a:latin typeface="Arial" panose="020B0604020202020204" pitchFamily="34" charset="0"/>
                  <a:ea typeface="ＭＳ Ｐゴシック" pitchFamily="4" charset="-128"/>
                  <a:cs typeface="+mn-cs"/>
                </a:rPr>
                <a:t>250</a:t>
              </a:r>
            </a:p>
          </p:txBody>
        </p:sp>
        <p:sp>
          <p:nvSpPr>
            <p:cNvPr id="139" name="Textfeld 16"/>
            <p:cNvSpPr txBox="1">
              <a:spLocks noChangeArrowheads="1"/>
            </p:cNvSpPr>
            <p:nvPr/>
          </p:nvSpPr>
          <p:spPr bwMode="auto">
            <a:xfrm>
              <a:off x="5167135" y="2549359"/>
              <a:ext cx="261520" cy="134783"/>
            </a:xfrm>
            <a:prstGeom prst="rect">
              <a:avLst/>
            </a:prstGeom>
            <a:noFill/>
            <a:ln>
              <a:noFill/>
            </a:ln>
            <a:extLst/>
          </p:spPr>
          <p:txBody>
            <a:bodyPr lIns="0" tIns="0" rIns="0" bIns="0">
              <a:spAutoFit/>
            </a:bodyPr>
            <a:lstStyle>
              <a:lvl1pPr eaLnBrk="0" hangingPunct="0">
                <a:spcBef>
                  <a:spcPct val="20000"/>
                </a:spcBef>
                <a:buFont typeface="Arial" pitchFamily="34" charset="0"/>
                <a:defRPr sz="3200">
                  <a:solidFill>
                    <a:srgbClr val="07061C"/>
                  </a:solidFill>
                  <a:latin typeface="Calibri" pitchFamily="34" charset="0"/>
                </a:defRPr>
              </a:lvl1pPr>
              <a:lvl2pPr marL="742950" indent="-285750" eaLnBrk="0" hangingPunct="0">
                <a:spcBef>
                  <a:spcPct val="20000"/>
                </a:spcBef>
                <a:buFont typeface="Arial" pitchFamily="34" charset="0"/>
                <a:buChar char="–"/>
                <a:defRPr sz="2800">
                  <a:solidFill>
                    <a:srgbClr val="07061C"/>
                  </a:solidFill>
                  <a:latin typeface="Calibri" pitchFamily="34" charset="0"/>
                </a:defRPr>
              </a:lvl2pPr>
              <a:lvl3pPr marL="1143000" indent="-228600" eaLnBrk="0" hangingPunct="0">
                <a:spcBef>
                  <a:spcPct val="20000"/>
                </a:spcBef>
                <a:buFont typeface="Arial" pitchFamily="34" charset="0"/>
                <a:buChar char="•"/>
                <a:defRPr sz="2400">
                  <a:solidFill>
                    <a:srgbClr val="07061C"/>
                  </a:solidFill>
                  <a:latin typeface="Calibri" pitchFamily="34" charset="0"/>
                </a:defRPr>
              </a:lvl3pPr>
              <a:lvl4pPr marL="1600200" indent="-228600" eaLnBrk="0" hangingPunct="0">
                <a:spcBef>
                  <a:spcPct val="20000"/>
                </a:spcBef>
                <a:buFont typeface="Arial" pitchFamily="34" charset="0"/>
                <a:buChar char="–"/>
                <a:defRPr sz="2000">
                  <a:solidFill>
                    <a:srgbClr val="07061C"/>
                  </a:solidFill>
                  <a:latin typeface="Calibri" pitchFamily="34" charset="0"/>
                </a:defRPr>
              </a:lvl4pPr>
              <a:lvl5pPr marL="2057400" indent="-228600" eaLnBrk="0" hangingPunct="0">
                <a:spcBef>
                  <a:spcPct val="20000"/>
                </a:spcBef>
                <a:buFont typeface="Arial" pitchFamily="34" charset="0"/>
                <a:buChar char="»"/>
                <a:defRPr sz="2000">
                  <a:solidFill>
                    <a:srgbClr val="07061C"/>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9pPr>
            </a:lstStyle>
            <a:p>
              <a:pPr algn="r" eaLnBrk="1" hangingPunct="1">
                <a:spcBef>
                  <a:spcPct val="0"/>
                </a:spcBef>
                <a:buFontTx/>
                <a:buNone/>
                <a:defRPr/>
              </a:pPr>
              <a:r>
                <a:rPr lang="de-DE" altLang="en-US" sz="1100" kern="0" dirty="0" smtClean="0">
                  <a:solidFill>
                    <a:srgbClr val="00498B"/>
                  </a:solidFill>
                  <a:latin typeface="Arial" panose="020B0604020202020204" pitchFamily="34" charset="0"/>
                  <a:ea typeface="ＭＳ Ｐゴシック" pitchFamily="4" charset="-128"/>
                  <a:cs typeface="+mn-cs"/>
                </a:rPr>
                <a:t>225</a:t>
              </a:r>
            </a:p>
          </p:txBody>
        </p:sp>
        <p:cxnSp>
          <p:nvCxnSpPr>
            <p:cNvPr id="71798" name="Straight Connector 773"/>
            <p:cNvCxnSpPr>
              <a:cxnSpLocks noChangeShapeType="1"/>
            </p:cNvCxnSpPr>
            <p:nvPr/>
          </p:nvCxnSpPr>
          <p:spPr bwMode="auto">
            <a:xfrm>
              <a:off x="5560353" y="1668187"/>
              <a:ext cx="0" cy="2891146"/>
            </a:xfrm>
            <a:prstGeom prst="line">
              <a:avLst/>
            </a:prstGeom>
            <a:noFill/>
            <a:ln w="19050" cap="sq">
              <a:solidFill>
                <a:srgbClr val="00498B"/>
              </a:solidFill>
              <a:miter lim="800000"/>
              <a:headEnd/>
              <a:tailEnd/>
            </a:ln>
          </p:spPr>
        </p:cxnSp>
        <p:cxnSp>
          <p:nvCxnSpPr>
            <p:cNvPr id="71799" name="Straight Connector 774"/>
            <p:cNvCxnSpPr>
              <a:cxnSpLocks noChangeShapeType="1"/>
            </p:cNvCxnSpPr>
            <p:nvPr/>
          </p:nvCxnSpPr>
          <p:spPr bwMode="auto">
            <a:xfrm flipH="1">
              <a:off x="5468900" y="4088723"/>
              <a:ext cx="82550" cy="0"/>
            </a:xfrm>
            <a:prstGeom prst="line">
              <a:avLst/>
            </a:prstGeom>
            <a:noFill/>
            <a:ln w="19050" cap="sq">
              <a:solidFill>
                <a:srgbClr val="00498B"/>
              </a:solidFill>
              <a:miter lim="800000"/>
              <a:headEnd/>
              <a:tailEnd/>
            </a:ln>
          </p:spPr>
        </p:cxnSp>
        <p:cxnSp>
          <p:nvCxnSpPr>
            <p:cNvPr id="71800" name="Straight Connector 776"/>
            <p:cNvCxnSpPr>
              <a:cxnSpLocks noChangeShapeType="1"/>
            </p:cNvCxnSpPr>
            <p:nvPr/>
          </p:nvCxnSpPr>
          <p:spPr bwMode="auto">
            <a:xfrm flipH="1">
              <a:off x="5468900" y="4324880"/>
              <a:ext cx="82550" cy="0"/>
            </a:xfrm>
            <a:prstGeom prst="line">
              <a:avLst/>
            </a:prstGeom>
            <a:noFill/>
            <a:ln w="19050" cap="sq">
              <a:solidFill>
                <a:srgbClr val="00498B"/>
              </a:solidFill>
              <a:miter lim="800000"/>
              <a:headEnd/>
              <a:tailEnd/>
            </a:ln>
          </p:spPr>
        </p:cxnSp>
        <p:cxnSp>
          <p:nvCxnSpPr>
            <p:cNvPr id="71801" name="Straight Connector 777"/>
            <p:cNvCxnSpPr>
              <a:cxnSpLocks noChangeShapeType="1"/>
            </p:cNvCxnSpPr>
            <p:nvPr/>
          </p:nvCxnSpPr>
          <p:spPr bwMode="auto">
            <a:xfrm flipH="1">
              <a:off x="5468900" y="3117490"/>
              <a:ext cx="82550" cy="0"/>
            </a:xfrm>
            <a:prstGeom prst="line">
              <a:avLst/>
            </a:prstGeom>
            <a:noFill/>
            <a:ln w="19050" cap="sq">
              <a:solidFill>
                <a:srgbClr val="00498B"/>
              </a:solidFill>
              <a:miter lim="800000"/>
              <a:headEnd/>
              <a:tailEnd/>
            </a:ln>
          </p:spPr>
        </p:cxnSp>
        <p:cxnSp>
          <p:nvCxnSpPr>
            <p:cNvPr id="71802" name="Straight Connector 778"/>
            <p:cNvCxnSpPr>
              <a:cxnSpLocks noChangeShapeType="1"/>
            </p:cNvCxnSpPr>
            <p:nvPr/>
          </p:nvCxnSpPr>
          <p:spPr bwMode="auto">
            <a:xfrm flipH="1">
              <a:off x="5468900" y="3608230"/>
              <a:ext cx="82550" cy="0"/>
            </a:xfrm>
            <a:prstGeom prst="line">
              <a:avLst/>
            </a:prstGeom>
            <a:noFill/>
            <a:ln w="19050" cap="sq">
              <a:solidFill>
                <a:srgbClr val="00498B"/>
              </a:solidFill>
              <a:miter lim="800000"/>
              <a:headEnd/>
              <a:tailEnd/>
            </a:ln>
          </p:spPr>
        </p:cxnSp>
        <p:cxnSp>
          <p:nvCxnSpPr>
            <p:cNvPr id="71803" name="Straight Connector 779"/>
            <p:cNvCxnSpPr>
              <a:cxnSpLocks noChangeShapeType="1"/>
            </p:cNvCxnSpPr>
            <p:nvPr/>
          </p:nvCxnSpPr>
          <p:spPr bwMode="auto">
            <a:xfrm flipH="1">
              <a:off x="5468900" y="3362911"/>
              <a:ext cx="82550" cy="0"/>
            </a:xfrm>
            <a:prstGeom prst="line">
              <a:avLst/>
            </a:prstGeom>
            <a:noFill/>
            <a:ln w="19050" cap="sq">
              <a:solidFill>
                <a:srgbClr val="00498B"/>
              </a:solidFill>
              <a:miter lim="800000"/>
              <a:headEnd/>
              <a:tailEnd/>
            </a:ln>
          </p:spPr>
        </p:cxnSp>
        <p:cxnSp>
          <p:nvCxnSpPr>
            <p:cNvPr id="71804" name="Straight Connector 780"/>
            <p:cNvCxnSpPr>
              <a:cxnSpLocks noChangeShapeType="1"/>
            </p:cNvCxnSpPr>
            <p:nvPr/>
          </p:nvCxnSpPr>
          <p:spPr bwMode="auto">
            <a:xfrm flipH="1">
              <a:off x="5468900" y="1668187"/>
              <a:ext cx="82550" cy="0"/>
            </a:xfrm>
            <a:prstGeom prst="line">
              <a:avLst/>
            </a:prstGeom>
            <a:noFill/>
            <a:ln w="19050" cap="sq">
              <a:solidFill>
                <a:srgbClr val="00498B"/>
              </a:solidFill>
              <a:miter lim="800000"/>
              <a:headEnd/>
              <a:tailEnd/>
            </a:ln>
          </p:spPr>
        </p:cxnSp>
        <p:cxnSp>
          <p:nvCxnSpPr>
            <p:cNvPr id="71805" name="Straight Connector 782"/>
            <p:cNvCxnSpPr>
              <a:cxnSpLocks noChangeShapeType="1"/>
            </p:cNvCxnSpPr>
            <p:nvPr/>
          </p:nvCxnSpPr>
          <p:spPr bwMode="auto">
            <a:xfrm flipH="1">
              <a:off x="5468900" y="2153098"/>
              <a:ext cx="82550" cy="0"/>
            </a:xfrm>
            <a:prstGeom prst="line">
              <a:avLst/>
            </a:prstGeom>
            <a:noFill/>
            <a:ln w="19050" cap="sq">
              <a:solidFill>
                <a:srgbClr val="00498B"/>
              </a:solidFill>
              <a:miter lim="800000"/>
              <a:headEnd/>
              <a:tailEnd/>
            </a:ln>
          </p:spPr>
        </p:cxnSp>
        <p:cxnSp>
          <p:nvCxnSpPr>
            <p:cNvPr id="71806" name="Straight Connector 775"/>
            <p:cNvCxnSpPr>
              <a:cxnSpLocks noChangeShapeType="1"/>
            </p:cNvCxnSpPr>
            <p:nvPr/>
          </p:nvCxnSpPr>
          <p:spPr bwMode="auto">
            <a:xfrm flipH="1">
              <a:off x="5468900" y="4561354"/>
              <a:ext cx="82550" cy="0"/>
            </a:xfrm>
            <a:prstGeom prst="line">
              <a:avLst/>
            </a:prstGeom>
            <a:noFill/>
            <a:ln w="19050" cap="sq">
              <a:solidFill>
                <a:srgbClr val="00498B"/>
              </a:solidFill>
              <a:miter lim="800000"/>
              <a:headEnd/>
              <a:tailEnd/>
            </a:ln>
          </p:spPr>
        </p:cxnSp>
        <p:cxnSp>
          <p:nvCxnSpPr>
            <p:cNvPr id="71807" name="Straight Connector 780"/>
            <p:cNvCxnSpPr>
              <a:cxnSpLocks noChangeShapeType="1"/>
            </p:cNvCxnSpPr>
            <p:nvPr/>
          </p:nvCxnSpPr>
          <p:spPr bwMode="auto">
            <a:xfrm flipH="1">
              <a:off x="5468900" y="1914138"/>
              <a:ext cx="82550" cy="0"/>
            </a:xfrm>
            <a:prstGeom prst="line">
              <a:avLst/>
            </a:prstGeom>
            <a:noFill/>
            <a:ln w="19050" cap="sq">
              <a:solidFill>
                <a:srgbClr val="00498B"/>
              </a:solidFill>
              <a:miter lim="800000"/>
              <a:headEnd/>
              <a:tailEnd/>
            </a:ln>
          </p:spPr>
        </p:cxnSp>
        <p:cxnSp>
          <p:nvCxnSpPr>
            <p:cNvPr id="71808" name="Straight Connector 780"/>
            <p:cNvCxnSpPr>
              <a:cxnSpLocks noChangeShapeType="1"/>
            </p:cNvCxnSpPr>
            <p:nvPr/>
          </p:nvCxnSpPr>
          <p:spPr bwMode="auto">
            <a:xfrm flipH="1">
              <a:off x="5468900" y="2386135"/>
              <a:ext cx="82550" cy="0"/>
            </a:xfrm>
            <a:prstGeom prst="line">
              <a:avLst/>
            </a:prstGeom>
            <a:noFill/>
            <a:ln w="19050" cap="sq">
              <a:solidFill>
                <a:srgbClr val="00498B"/>
              </a:solidFill>
              <a:miter lim="800000"/>
              <a:headEnd/>
              <a:tailEnd/>
            </a:ln>
          </p:spPr>
        </p:cxnSp>
        <p:cxnSp>
          <p:nvCxnSpPr>
            <p:cNvPr id="71809" name="Straight Connector 780"/>
            <p:cNvCxnSpPr>
              <a:cxnSpLocks noChangeShapeType="1"/>
            </p:cNvCxnSpPr>
            <p:nvPr/>
          </p:nvCxnSpPr>
          <p:spPr bwMode="auto">
            <a:xfrm flipH="1">
              <a:off x="5468900" y="2635802"/>
              <a:ext cx="82550" cy="0"/>
            </a:xfrm>
            <a:prstGeom prst="line">
              <a:avLst/>
            </a:prstGeom>
            <a:noFill/>
            <a:ln w="19050" cap="sq">
              <a:solidFill>
                <a:srgbClr val="00498B"/>
              </a:solidFill>
              <a:miter lim="800000"/>
              <a:headEnd/>
              <a:tailEnd/>
            </a:ln>
          </p:spPr>
        </p:cxnSp>
        <p:cxnSp>
          <p:nvCxnSpPr>
            <p:cNvPr id="71810" name="Straight Connector 780"/>
            <p:cNvCxnSpPr>
              <a:cxnSpLocks noChangeShapeType="1"/>
            </p:cNvCxnSpPr>
            <p:nvPr/>
          </p:nvCxnSpPr>
          <p:spPr bwMode="auto">
            <a:xfrm flipH="1">
              <a:off x="5468900" y="2875402"/>
              <a:ext cx="82550" cy="0"/>
            </a:xfrm>
            <a:prstGeom prst="line">
              <a:avLst/>
            </a:prstGeom>
            <a:noFill/>
            <a:ln w="19050" cap="sq">
              <a:solidFill>
                <a:srgbClr val="00498B"/>
              </a:solidFill>
              <a:miter lim="800000"/>
              <a:headEnd/>
              <a:tailEnd/>
            </a:ln>
          </p:spPr>
        </p:cxnSp>
        <p:cxnSp>
          <p:nvCxnSpPr>
            <p:cNvPr id="71811" name="Straight Connector 775"/>
            <p:cNvCxnSpPr>
              <a:cxnSpLocks noChangeShapeType="1"/>
            </p:cNvCxnSpPr>
            <p:nvPr/>
          </p:nvCxnSpPr>
          <p:spPr bwMode="auto">
            <a:xfrm flipH="1">
              <a:off x="5597032" y="4561354"/>
              <a:ext cx="2449392" cy="0"/>
            </a:xfrm>
            <a:prstGeom prst="line">
              <a:avLst/>
            </a:prstGeom>
            <a:noFill/>
            <a:ln w="19050" cap="sq">
              <a:solidFill>
                <a:srgbClr val="00498B"/>
              </a:solidFill>
              <a:miter lim="800000"/>
              <a:headEnd/>
              <a:tailEnd/>
            </a:ln>
          </p:spPr>
        </p:cxnSp>
        <p:cxnSp>
          <p:nvCxnSpPr>
            <p:cNvPr id="71812" name="Straight Connector 776"/>
            <p:cNvCxnSpPr>
              <a:cxnSpLocks noChangeShapeType="1"/>
            </p:cNvCxnSpPr>
            <p:nvPr/>
          </p:nvCxnSpPr>
          <p:spPr bwMode="auto">
            <a:xfrm rot="5400000" flipH="1">
              <a:off x="5704779" y="4612439"/>
              <a:ext cx="82550" cy="0"/>
            </a:xfrm>
            <a:prstGeom prst="line">
              <a:avLst/>
            </a:prstGeom>
            <a:noFill/>
            <a:ln w="19050" cap="sq">
              <a:solidFill>
                <a:srgbClr val="00498B"/>
              </a:solidFill>
              <a:miter lim="800000"/>
              <a:headEnd/>
              <a:tailEnd/>
            </a:ln>
          </p:spPr>
        </p:cxnSp>
        <p:cxnSp>
          <p:nvCxnSpPr>
            <p:cNvPr id="71813" name="Straight Connector 776"/>
            <p:cNvCxnSpPr>
              <a:cxnSpLocks noChangeShapeType="1"/>
            </p:cNvCxnSpPr>
            <p:nvPr/>
          </p:nvCxnSpPr>
          <p:spPr bwMode="auto">
            <a:xfrm rot="5400000" flipH="1">
              <a:off x="6007638" y="4612439"/>
              <a:ext cx="82550" cy="0"/>
            </a:xfrm>
            <a:prstGeom prst="line">
              <a:avLst/>
            </a:prstGeom>
            <a:noFill/>
            <a:ln w="19050" cap="sq">
              <a:solidFill>
                <a:srgbClr val="00498B"/>
              </a:solidFill>
              <a:miter lim="800000"/>
              <a:headEnd/>
              <a:tailEnd/>
            </a:ln>
          </p:spPr>
        </p:cxnSp>
        <p:cxnSp>
          <p:nvCxnSpPr>
            <p:cNvPr id="71814" name="Straight Connector 776"/>
            <p:cNvCxnSpPr>
              <a:cxnSpLocks noChangeShapeType="1"/>
            </p:cNvCxnSpPr>
            <p:nvPr/>
          </p:nvCxnSpPr>
          <p:spPr bwMode="auto">
            <a:xfrm rot="5400000" flipH="1">
              <a:off x="6316321" y="4612439"/>
              <a:ext cx="82550" cy="0"/>
            </a:xfrm>
            <a:prstGeom prst="line">
              <a:avLst/>
            </a:prstGeom>
            <a:noFill/>
            <a:ln w="19050" cap="sq">
              <a:solidFill>
                <a:srgbClr val="00498B"/>
              </a:solidFill>
              <a:miter lim="800000"/>
              <a:headEnd/>
              <a:tailEnd/>
            </a:ln>
          </p:spPr>
        </p:cxnSp>
        <p:cxnSp>
          <p:nvCxnSpPr>
            <p:cNvPr id="71815" name="Straight Connector 776"/>
            <p:cNvCxnSpPr>
              <a:cxnSpLocks noChangeShapeType="1"/>
            </p:cNvCxnSpPr>
            <p:nvPr/>
          </p:nvCxnSpPr>
          <p:spPr bwMode="auto">
            <a:xfrm rot="5400000" flipH="1">
              <a:off x="6622092" y="4612439"/>
              <a:ext cx="82550" cy="0"/>
            </a:xfrm>
            <a:prstGeom prst="line">
              <a:avLst/>
            </a:prstGeom>
            <a:noFill/>
            <a:ln w="19050" cap="sq">
              <a:solidFill>
                <a:srgbClr val="00498B"/>
              </a:solidFill>
              <a:miter lim="800000"/>
              <a:headEnd/>
              <a:tailEnd/>
            </a:ln>
          </p:spPr>
        </p:cxnSp>
        <p:cxnSp>
          <p:nvCxnSpPr>
            <p:cNvPr id="71816" name="Straight Connector 776"/>
            <p:cNvCxnSpPr>
              <a:cxnSpLocks noChangeShapeType="1"/>
            </p:cNvCxnSpPr>
            <p:nvPr/>
          </p:nvCxnSpPr>
          <p:spPr bwMode="auto">
            <a:xfrm rot="5400000" flipH="1">
              <a:off x="6936599" y="4612439"/>
              <a:ext cx="82550" cy="0"/>
            </a:xfrm>
            <a:prstGeom prst="line">
              <a:avLst/>
            </a:prstGeom>
            <a:noFill/>
            <a:ln w="19050" cap="sq">
              <a:solidFill>
                <a:srgbClr val="00498B"/>
              </a:solidFill>
              <a:miter lim="800000"/>
              <a:headEnd/>
              <a:tailEnd/>
            </a:ln>
          </p:spPr>
        </p:cxnSp>
        <p:cxnSp>
          <p:nvCxnSpPr>
            <p:cNvPr id="71817" name="Straight Connector 776"/>
            <p:cNvCxnSpPr>
              <a:cxnSpLocks noChangeShapeType="1"/>
            </p:cNvCxnSpPr>
            <p:nvPr/>
          </p:nvCxnSpPr>
          <p:spPr bwMode="auto">
            <a:xfrm rot="5400000" flipH="1">
              <a:off x="7242369" y="4612439"/>
              <a:ext cx="82550" cy="0"/>
            </a:xfrm>
            <a:prstGeom prst="line">
              <a:avLst/>
            </a:prstGeom>
            <a:noFill/>
            <a:ln w="19050" cap="sq">
              <a:solidFill>
                <a:srgbClr val="00498B"/>
              </a:solidFill>
              <a:miter lim="800000"/>
              <a:headEnd/>
              <a:tailEnd/>
            </a:ln>
          </p:spPr>
        </p:cxnSp>
        <p:cxnSp>
          <p:nvCxnSpPr>
            <p:cNvPr id="71818" name="Straight Connector 776"/>
            <p:cNvCxnSpPr>
              <a:cxnSpLocks noChangeShapeType="1"/>
            </p:cNvCxnSpPr>
            <p:nvPr/>
          </p:nvCxnSpPr>
          <p:spPr bwMode="auto">
            <a:xfrm rot="5400000" flipH="1">
              <a:off x="7548140" y="4612439"/>
              <a:ext cx="82550" cy="0"/>
            </a:xfrm>
            <a:prstGeom prst="line">
              <a:avLst/>
            </a:prstGeom>
            <a:noFill/>
            <a:ln w="19050" cap="sq">
              <a:solidFill>
                <a:srgbClr val="00498B"/>
              </a:solidFill>
              <a:miter lim="800000"/>
              <a:headEnd/>
              <a:tailEnd/>
            </a:ln>
          </p:spPr>
        </p:cxnSp>
        <p:cxnSp>
          <p:nvCxnSpPr>
            <p:cNvPr id="71819" name="Straight Connector 776"/>
            <p:cNvCxnSpPr>
              <a:cxnSpLocks noChangeShapeType="1"/>
            </p:cNvCxnSpPr>
            <p:nvPr/>
          </p:nvCxnSpPr>
          <p:spPr bwMode="auto">
            <a:xfrm rot="5400000" flipH="1">
              <a:off x="7852618" y="4612439"/>
              <a:ext cx="82550" cy="0"/>
            </a:xfrm>
            <a:prstGeom prst="line">
              <a:avLst/>
            </a:prstGeom>
            <a:noFill/>
            <a:ln w="19050" cap="sq">
              <a:solidFill>
                <a:srgbClr val="00498B"/>
              </a:solidFill>
              <a:miter lim="800000"/>
              <a:headEnd/>
              <a:tailEnd/>
            </a:ln>
          </p:spPr>
        </p:cxnSp>
        <p:cxnSp>
          <p:nvCxnSpPr>
            <p:cNvPr id="71820" name="Straight Connector 778"/>
            <p:cNvCxnSpPr>
              <a:cxnSpLocks noChangeShapeType="1"/>
            </p:cNvCxnSpPr>
            <p:nvPr/>
          </p:nvCxnSpPr>
          <p:spPr bwMode="auto">
            <a:xfrm flipH="1">
              <a:off x="5468900" y="3846638"/>
              <a:ext cx="82550" cy="0"/>
            </a:xfrm>
            <a:prstGeom prst="line">
              <a:avLst/>
            </a:prstGeom>
            <a:noFill/>
            <a:ln w="19050" cap="sq">
              <a:solidFill>
                <a:srgbClr val="00498B"/>
              </a:solidFill>
              <a:miter lim="800000"/>
              <a:headEnd/>
              <a:tailEnd/>
            </a:ln>
          </p:spPr>
        </p:cxnSp>
        <p:sp>
          <p:nvSpPr>
            <p:cNvPr id="163" name="Textfeld 16"/>
            <p:cNvSpPr txBox="1">
              <a:spLocks noChangeArrowheads="1"/>
            </p:cNvSpPr>
            <p:nvPr/>
          </p:nvSpPr>
          <p:spPr bwMode="auto">
            <a:xfrm>
              <a:off x="5167135" y="2792473"/>
              <a:ext cx="261520" cy="134783"/>
            </a:xfrm>
            <a:prstGeom prst="rect">
              <a:avLst/>
            </a:prstGeom>
            <a:noFill/>
            <a:ln>
              <a:noFill/>
            </a:ln>
            <a:extLst/>
          </p:spPr>
          <p:txBody>
            <a:bodyPr lIns="0" tIns="0" rIns="0" bIns="0">
              <a:spAutoFit/>
            </a:bodyPr>
            <a:lstStyle>
              <a:lvl1pPr eaLnBrk="0" hangingPunct="0">
                <a:spcBef>
                  <a:spcPct val="20000"/>
                </a:spcBef>
                <a:buFont typeface="Arial" pitchFamily="34" charset="0"/>
                <a:defRPr sz="3200">
                  <a:solidFill>
                    <a:srgbClr val="07061C"/>
                  </a:solidFill>
                  <a:latin typeface="Calibri" pitchFamily="34" charset="0"/>
                </a:defRPr>
              </a:lvl1pPr>
              <a:lvl2pPr marL="742950" indent="-285750" eaLnBrk="0" hangingPunct="0">
                <a:spcBef>
                  <a:spcPct val="20000"/>
                </a:spcBef>
                <a:buFont typeface="Arial" pitchFamily="34" charset="0"/>
                <a:buChar char="–"/>
                <a:defRPr sz="2800">
                  <a:solidFill>
                    <a:srgbClr val="07061C"/>
                  </a:solidFill>
                  <a:latin typeface="Calibri" pitchFamily="34" charset="0"/>
                </a:defRPr>
              </a:lvl2pPr>
              <a:lvl3pPr marL="1143000" indent="-228600" eaLnBrk="0" hangingPunct="0">
                <a:spcBef>
                  <a:spcPct val="20000"/>
                </a:spcBef>
                <a:buFont typeface="Arial" pitchFamily="34" charset="0"/>
                <a:buChar char="•"/>
                <a:defRPr sz="2400">
                  <a:solidFill>
                    <a:srgbClr val="07061C"/>
                  </a:solidFill>
                  <a:latin typeface="Calibri" pitchFamily="34" charset="0"/>
                </a:defRPr>
              </a:lvl3pPr>
              <a:lvl4pPr marL="1600200" indent="-228600" eaLnBrk="0" hangingPunct="0">
                <a:spcBef>
                  <a:spcPct val="20000"/>
                </a:spcBef>
                <a:buFont typeface="Arial" pitchFamily="34" charset="0"/>
                <a:buChar char="–"/>
                <a:defRPr sz="2000">
                  <a:solidFill>
                    <a:srgbClr val="07061C"/>
                  </a:solidFill>
                  <a:latin typeface="Calibri" pitchFamily="34" charset="0"/>
                </a:defRPr>
              </a:lvl4pPr>
              <a:lvl5pPr marL="2057400" indent="-228600" eaLnBrk="0" hangingPunct="0">
                <a:spcBef>
                  <a:spcPct val="20000"/>
                </a:spcBef>
                <a:buFont typeface="Arial" pitchFamily="34" charset="0"/>
                <a:buChar char="»"/>
                <a:defRPr sz="2000">
                  <a:solidFill>
                    <a:srgbClr val="07061C"/>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9pPr>
            </a:lstStyle>
            <a:p>
              <a:pPr algn="r" eaLnBrk="1" hangingPunct="1">
                <a:spcBef>
                  <a:spcPct val="0"/>
                </a:spcBef>
                <a:buFontTx/>
                <a:buNone/>
                <a:defRPr/>
              </a:pPr>
              <a:r>
                <a:rPr lang="de-DE" altLang="en-US" sz="1100" kern="0" dirty="0" smtClean="0">
                  <a:solidFill>
                    <a:srgbClr val="00498B"/>
                  </a:solidFill>
                  <a:latin typeface="Arial" panose="020B0604020202020204" pitchFamily="34" charset="0"/>
                  <a:ea typeface="ＭＳ Ｐゴシック" pitchFamily="4" charset="-128"/>
                  <a:cs typeface="+mn-cs"/>
                </a:rPr>
                <a:t>200</a:t>
              </a:r>
            </a:p>
          </p:txBody>
        </p:sp>
        <p:sp>
          <p:nvSpPr>
            <p:cNvPr id="164" name="Textfeld 16"/>
            <p:cNvSpPr txBox="1">
              <a:spLocks noChangeArrowheads="1"/>
            </p:cNvSpPr>
            <p:nvPr/>
          </p:nvSpPr>
          <p:spPr bwMode="auto">
            <a:xfrm>
              <a:off x="6534300" y="4670618"/>
              <a:ext cx="261520" cy="98253"/>
            </a:xfrm>
            <a:prstGeom prst="rect">
              <a:avLst/>
            </a:prstGeom>
            <a:noFill/>
            <a:ln>
              <a:noFill/>
            </a:ln>
            <a:extLst/>
          </p:spPr>
          <p:txBody>
            <a:bodyPr lIns="0" tIns="0" rIns="0" bIns="0">
              <a:spAutoFit/>
            </a:bodyPr>
            <a:lstStyle>
              <a:lvl1pPr eaLnBrk="0" hangingPunct="0">
                <a:spcBef>
                  <a:spcPct val="20000"/>
                </a:spcBef>
                <a:buFont typeface="Arial" pitchFamily="34" charset="0"/>
                <a:defRPr sz="3200">
                  <a:solidFill>
                    <a:srgbClr val="07061C"/>
                  </a:solidFill>
                  <a:latin typeface="Calibri" pitchFamily="34" charset="0"/>
                </a:defRPr>
              </a:lvl1pPr>
              <a:lvl2pPr marL="742950" indent="-285750" eaLnBrk="0" hangingPunct="0">
                <a:spcBef>
                  <a:spcPct val="20000"/>
                </a:spcBef>
                <a:buFont typeface="Arial" pitchFamily="34" charset="0"/>
                <a:buChar char="–"/>
                <a:defRPr sz="2800">
                  <a:solidFill>
                    <a:srgbClr val="07061C"/>
                  </a:solidFill>
                  <a:latin typeface="Calibri" pitchFamily="34" charset="0"/>
                </a:defRPr>
              </a:lvl2pPr>
              <a:lvl3pPr marL="1143000" indent="-228600" eaLnBrk="0" hangingPunct="0">
                <a:spcBef>
                  <a:spcPct val="20000"/>
                </a:spcBef>
                <a:buFont typeface="Arial" pitchFamily="34" charset="0"/>
                <a:buChar char="•"/>
                <a:defRPr sz="2400">
                  <a:solidFill>
                    <a:srgbClr val="07061C"/>
                  </a:solidFill>
                  <a:latin typeface="Calibri" pitchFamily="34" charset="0"/>
                </a:defRPr>
              </a:lvl3pPr>
              <a:lvl4pPr marL="1600200" indent="-228600" eaLnBrk="0" hangingPunct="0">
                <a:spcBef>
                  <a:spcPct val="20000"/>
                </a:spcBef>
                <a:buFont typeface="Arial" pitchFamily="34" charset="0"/>
                <a:buChar char="–"/>
                <a:defRPr sz="2000">
                  <a:solidFill>
                    <a:srgbClr val="07061C"/>
                  </a:solidFill>
                  <a:latin typeface="Calibri" pitchFamily="34" charset="0"/>
                </a:defRPr>
              </a:lvl4pPr>
              <a:lvl5pPr marL="2057400" indent="-228600" eaLnBrk="0" hangingPunct="0">
                <a:spcBef>
                  <a:spcPct val="20000"/>
                </a:spcBef>
                <a:buFont typeface="Arial" pitchFamily="34" charset="0"/>
                <a:buChar char="»"/>
                <a:defRPr sz="2000">
                  <a:solidFill>
                    <a:srgbClr val="07061C"/>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9pPr>
            </a:lstStyle>
            <a:p>
              <a:pPr algn="ctr" eaLnBrk="1" hangingPunct="1">
                <a:spcBef>
                  <a:spcPct val="0"/>
                </a:spcBef>
                <a:buFontTx/>
                <a:buNone/>
                <a:defRPr/>
              </a:pPr>
              <a:r>
                <a:rPr lang="de-DE" altLang="en-US" sz="800" kern="0" dirty="0" smtClean="0">
                  <a:solidFill>
                    <a:srgbClr val="00498B"/>
                  </a:solidFill>
                  <a:latin typeface="Arial" panose="020B0604020202020204" pitchFamily="34" charset="0"/>
                  <a:ea typeface="ＭＳ Ｐゴシック" pitchFamily="4" charset="-128"/>
                  <a:cs typeface="+mn-cs"/>
                </a:rPr>
                <a:t>1h</a:t>
              </a:r>
            </a:p>
          </p:txBody>
        </p:sp>
        <p:sp>
          <p:nvSpPr>
            <p:cNvPr id="165" name="Textfeld 16"/>
            <p:cNvSpPr txBox="1">
              <a:spLocks noChangeArrowheads="1"/>
            </p:cNvSpPr>
            <p:nvPr/>
          </p:nvSpPr>
          <p:spPr bwMode="auto">
            <a:xfrm>
              <a:off x="6852483" y="4670618"/>
              <a:ext cx="261520" cy="98253"/>
            </a:xfrm>
            <a:prstGeom prst="rect">
              <a:avLst/>
            </a:prstGeom>
            <a:noFill/>
            <a:ln>
              <a:noFill/>
            </a:ln>
            <a:extLst/>
          </p:spPr>
          <p:txBody>
            <a:bodyPr lIns="0" tIns="0" rIns="0" bIns="0">
              <a:spAutoFit/>
            </a:bodyPr>
            <a:lstStyle>
              <a:lvl1pPr eaLnBrk="0" hangingPunct="0">
                <a:spcBef>
                  <a:spcPct val="20000"/>
                </a:spcBef>
                <a:buFont typeface="Arial" pitchFamily="34" charset="0"/>
                <a:defRPr sz="3200">
                  <a:solidFill>
                    <a:srgbClr val="07061C"/>
                  </a:solidFill>
                  <a:latin typeface="Calibri" pitchFamily="34" charset="0"/>
                </a:defRPr>
              </a:lvl1pPr>
              <a:lvl2pPr marL="742950" indent="-285750" eaLnBrk="0" hangingPunct="0">
                <a:spcBef>
                  <a:spcPct val="20000"/>
                </a:spcBef>
                <a:buFont typeface="Arial" pitchFamily="34" charset="0"/>
                <a:buChar char="–"/>
                <a:defRPr sz="2800">
                  <a:solidFill>
                    <a:srgbClr val="07061C"/>
                  </a:solidFill>
                  <a:latin typeface="Calibri" pitchFamily="34" charset="0"/>
                </a:defRPr>
              </a:lvl2pPr>
              <a:lvl3pPr marL="1143000" indent="-228600" eaLnBrk="0" hangingPunct="0">
                <a:spcBef>
                  <a:spcPct val="20000"/>
                </a:spcBef>
                <a:buFont typeface="Arial" pitchFamily="34" charset="0"/>
                <a:buChar char="•"/>
                <a:defRPr sz="2400">
                  <a:solidFill>
                    <a:srgbClr val="07061C"/>
                  </a:solidFill>
                  <a:latin typeface="Calibri" pitchFamily="34" charset="0"/>
                </a:defRPr>
              </a:lvl3pPr>
              <a:lvl4pPr marL="1600200" indent="-228600" eaLnBrk="0" hangingPunct="0">
                <a:spcBef>
                  <a:spcPct val="20000"/>
                </a:spcBef>
                <a:buFont typeface="Arial" pitchFamily="34" charset="0"/>
                <a:buChar char="–"/>
                <a:defRPr sz="2000">
                  <a:solidFill>
                    <a:srgbClr val="07061C"/>
                  </a:solidFill>
                  <a:latin typeface="Calibri" pitchFamily="34" charset="0"/>
                </a:defRPr>
              </a:lvl4pPr>
              <a:lvl5pPr marL="2057400" indent="-228600" eaLnBrk="0" hangingPunct="0">
                <a:spcBef>
                  <a:spcPct val="20000"/>
                </a:spcBef>
                <a:buFont typeface="Arial" pitchFamily="34" charset="0"/>
                <a:buChar char="»"/>
                <a:defRPr sz="2000">
                  <a:solidFill>
                    <a:srgbClr val="07061C"/>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9pPr>
            </a:lstStyle>
            <a:p>
              <a:pPr algn="ctr" eaLnBrk="1" hangingPunct="1">
                <a:spcBef>
                  <a:spcPct val="0"/>
                </a:spcBef>
                <a:buFontTx/>
                <a:buNone/>
                <a:defRPr/>
              </a:pPr>
              <a:r>
                <a:rPr lang="de-DE" altLang="en-US" sz="800" kern="0" dirty="0">
                  <a:solidFill>
                    <a:srgbClr val="00498B"/>
                  </a:solidFill>
                  <a:latin typeface="Arial" panose="020B0604020202020204" pitchFamily="34" charset="0"/>
                  <a:ea typeface="ＭＳ Ｐゴシック" pitchFamily="4" charset="-128"/>
                  <a:cs typeface="+mn-cs"/>
                </a:rPr>
                <a:t>2</a:t>
              </a:r>
              <a:r>
                <a:rPr lang="de-DE" altLang="en-US" sz="800" kern="0" dirty="0" smtClean="0">
                  <a:solidFill>
                    <a:srgbClr val="00498B"/>
                  </a:solidFill>
                  <a:latin typeface="Arial" panose="020B0604020202020204" pitchFamily="34" charset="0"/>
                  <a:ea typeface="ＭＳ Ｐゴシック" pitchFamily="4" charset="-128"/>
                  <a:cs typeface="+mn-cs"/>
                </a:rPr>
                <a:t>h</a:t>
              </a:r>
            </a:p>
          </p:txBody>
        </p:sp>
        <p:sp>
          <p:nvSpPr>
            <p:cNvPr id="166" name="Textfeld 16"/>
            <p:cNvSpPr txBox="1">
              <a:spLocks noChangeArrowheads="1"/>
            </p:cNvSpPr>
            <p:nvPr/>
          </p:nvSpPr>
          <p:spPr bwMode="auto">
            <a:xfrm>
              <a:off x="7154683" y="4670618"/>
              <a:ext cx="261520" cy="98253"/>
            </a:xfrm>
            <a:prstGeom prst="rect">
              <a:avLst/>
            </a:prstGeom>
            <a:noFill/>
            <a:ln>
              <a:noFill/>
            </a:ln>
            <a:extLst/>
          </p:spPr>
          <p:txBody>
            <a:bodyPr lIns="0" tIns="0" rIns="0" bIns="0">
              <a:spAutoFit/>
            </a:bodyPr>
            <a:lstStyle>
              <a:lvl1pPr eaLnBrk="0" hangingPunct="0">
                <a:spcBef>
                  <a:spcPct val="20000"/>
                </a:spcBef>
                <a:buFont typeface="Arial" pitchFamily="34" charset="0"/>
                <a:defRPr sz="3200">
                  <a:solidFill>
                    <a:srgbClr val="07061C"/>
                  </a:solidFill>
                  <a:latin typeface="Calibri" pitchFamily="34" charset="0"/>
                </a:defRPr>
              </a:lvl1pPr>
              <a:lvl2pPr marL="742950" indent="-285750" eaLnBrk="0" hangingPunct="0">
                <a:spcBef>
                  <a:spcPct val="20000"/>
                </a:spcBef>
                <a:buFont typeface="Arial" pitchFamily="34" charset="0"/>
                <a:buChar char="–"/>
                <a:defRPr sz="2800">
                  <a:solidFill>
                    <a:srgbClr val="07061C"/>
                  </a:solidFill>
                  <a:latin typeface="Calibri" pitchFamily="34" charset="0"/>
                </a:defRPr>
              </a:lvl2pPr>
              <a:lvl3pPr marL="1143000" indent="-228600" eaLnBrk="0" hangingPunct="0">
                <a:spcBef>
                  <a:spcPct val="20000"/>
                </a:spcBef>
                <a:buFont typeface="Arial" pitchFamily="34" charset="0"/>
                <a:buChar char="•"/>
                <a:defRPr sz="2400">
                  <a:solidFill>
                    <a:srgbClr val="07061C"/>
                  </a:solidFill>
                  <a:latin typeface="Calibri" pitchFamily="34" charset="0"/>
                </a:defRPr>
              </a:lvl3pPr>
              <a:lvl4pPr marL="1600200" indent="-228600" eaLnBrk="0" hangingPunct="0">
                <a:spcBef>
                  <a:spcPct val="20000"/>
                </a:spcBef>
                <a:buFont typeface="Arial" pitchFamily="34" charset="0"/>
                <a:buChar char="–"/>
                <a:defRPr sz="2000">
                  <a:solidFill>
                    <a:srgbClr val="07061C"/>
                  </a:solidFill>
                  <a:latin typeface="Calibri" pitchFamily="34" charset="0"/>
                </a:defRPr>
              </a:lvl4pPr>
              <a:lvl5pPr marL="2057400" indent="-228600" eaLnBrk="0" hangingPunct="0">
                <a:spcBef>
                  <a:spcPct val="20000"/>
                </a:spcBef>
                <a:buFont typeface="Arial" pitchFamily="34" charset="0"/>
                <a:buChar char="»"/>
                <a:defRPr sz="2000">
                  <a:solidFill>
                    <a:srgbClr val="07061C"/>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9pPr>
            </a:lstStyle>
            <a:p>
              <a:pPr algn="ctr" eaLnBrk="1" hangingPunct="1">
                <a:spcBef>
                  <a:spcPct val="0"/>
                </a:spcBef>
                <a:buFontTx/>
                <a:buNone/>
                <a:defRPr/>
              </a:pPr>
              <a:r>
                <a:rPr lang="de-DE" altLang="en-US" sz="800" kern="0" dirty="0">
                  <a:solidFill>
                    <a:srgbClr val="00498B"/>
                  </a:solidFill>
                  <a:latin typeface="Arial" panose="020B0604020202020204" pitchFamily="34" charset="0"/>
                  <a:ea typeface="ＭＳ Ｐゴシック" pitchFamily="4" charset="-128"/>
                  <a:cs typeface="+mn-cs"/>
                </a:rPr>
                <a:t>4</a:t>
              </a:r>
              <a:r>
                <a:rPr lang="de-DE" altLang="en-US" sz="800" kern="0" dirty="0" smtClean="0">
                  <a:solidFill>
                    <a:srgbClr val="00498B"/>
                  </a:solidFill>
                  <a:latin typeface="Arial" panose="020B0604020202020204" pitchFamily="34" charset="0"/>
                  <a:ea typeface="ＭＳ Ｐゴシック" pitchFamily="4" charset="-128"/>
                  <a:cs typeface="+mn-cs"/>
                </a:rPr>
                <a:t>h</a:t>
              </a:r>
            </a:p>
          </p:txBody>
        </p:sp>
        <p:sp>
          <p:nvSpPr>
            <p:cNvPr id="167" name="Textfeld 16"/>
            <p:cNvSpPr txBox="1">
              <a:spLocks noChangeArrowheads="1"/>
            </p:cNvSpPr>
            <p:nvPr/>
          </p:nvSpPr>
          <p:spPr bwMode="auto">
            <a:xfrm>
              <a:off x="7464148" y="4670618"/>
              <a:ext cx="261520" cy="98253"/>
            </a:xfrm>
            <a:prstGeom prst="rect">
              <a:avLst/>
            </a:prstGeom>
            <a:noFill/>
            <a:ln>
              <a:noFill/>
            </a:ln>
            <a:extLst/>
          </p:spPr>
          <p:txBody>
            <a:bodyPr lIns="0" tIns="0" rIns="0" bIns="0">
              <a:spAutoFit/>
            </a:bodyPr>
            <a:lstStyle>
              <a:lvl1pPr eaLnBrk="0" hangingPunct="0">
                <a:spcBef>
                  <a:spcPct val="20000"/>
                </a:spcBef>
                <a:buFont typeface="Arial" pitchFamily="34" charset="0"/>
                <a:defRPr sz="3200">
                  <a:solidFill>
                    <a:srgbClr val="07061C"/>
                  </a:solidFill>
                  <a:latin typeface="Calibri" pitchFamily="34" charset="0"/>
                </a:defRPr>
              </a:lvl1pPr>
              <a:lvl2pPr marL="742950" indent="-285750" eaLnBrk="0" hangingPunct="0">
                <a:spcBef>
                  <a:spcPct val="20000"/>
                </a:spcBef>
                <a:buFont typeface="Arial" pitchFamily="34" charset="0"/>
                <a:buChar char="–"/>
                <a:defRPr sz="2800">
                  <a:solidFill>
                    <a:srgbClr val="07061C"/>
                  </a:solidFill>
                  <a:latin typeface="Calibri" pitchFamily="34" charset="0"/>
                </a:defRPr>
              </a:lvl2pPr>
              <a:lvl3pPr marL="1143000" indent="-228600" eaLnBrk="0" hangingPunct="0">
                <a:spcBef>
                  <a:spcPct val="20000"/>
                </a:spcBef>
                <a:buFont typeface="Arial" pitchFamily="34" charset="0"/>
                <a:buChar char="•"/>
                <a:defRPr sz="2400">
                  <a:solidFill>
                    <a:srgbClr val="07061C"/>
                  </a:solidFill>
                  <a:latin typeface="Calibri" pitchFamily="34" charset="0"/>
                </a:defRPr>
              </a:lvl3pPr>
              <a:lvl4pPr marL="1600200" indent="-228600" eaLnBrk="0" hangingPunct="0">
                <a:spcBef>
                  <a:spcPct val="20000"/>
                </a:spcBef>
                <a:buFont typeface="Arial" pitchFamily="34" charset="0"/>
                <a:buChar char="–"/>
                <a:defRPr sz="2000">
                  <a:solidFill>
                    <a:srgbClr val="07061C"/>
                  </a:solidFill>
                  <a:latin typeface="Calibri" pitchFamily="34" charset="0"/>
                </a:defRPr>
              </a:lvl4pPr>
              <a:lvl5pPr marL="2057400" indent="-228600" eaLnBrk="0" hangingPunct="0">
                <a:spcBef>
                  <a:spcPct val="20000"/>
                </a:spcBef>
                <a:buFont typeface="Arial" pitchFamily="34" charset="0"/>
                <a:buChar char="»"/>
                <a:defRPr sz="2000">
                  <a:solidFill>
                    <a:srgbClr val="07061C"/>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9pPr>
            </a:lstStyle>
            <a:p>
              <a:pPr algn="ctr" eaLnBrk="1" hangingPunct="1">
                <a:spcBef>
                  <a:spcPct val="0"/>
                </a:spcBef>
                <a:buFontTx/>
                <a:buNone/>
                <a:defRPr/>
              </a:pPr>
              <a:r>
                <a:rPr lang="de-DE" altLang="en-US" sz="800" kern="0" dirty="0" smtClean="0">
                  <a:solidFill>
                    <a:srgbClr val="00498B"/>
                  </a:solidFill>
                  <a:latin typeface="Arial" panose="020B0604020202020204" pitchFamily="34" charset="0"/>
                  <a:ea typeface="ＭＳ Ｐゴシック" pitchFamily="4" charset="-128"/>
                  <a:cs typeface="+mn-cs"/>
                </a:rPr>
                <a:t>12h</a:t>
              </a:r>
            </a:p>
          </p:txBody>
        </p:sp>
        <p:sp>
          <p:nvSpPr>
            <p:cNvPr id="168" name="Textfeld 16"/>
            <p:cNvSpPr txBox="1">
              <a:spLocks noChangeArrowheads="1"/>
            </p:cNvSpPr>
            <p:nvPr/>
          </p:nvSpPr>
          <p:spPr bwMode="auto">
            <a:xfrm>
              <a:off x="7761990" y="4670618"/>
              <a:ext cx="262972" cy="98253"/>
            </a:xfrm>
            <a:prstGeom prst="rect">
              <a:avLst/>
            </a:prstGeom>
            <a:noFill/>
            <a:ln>
              <a:noFill/>
            </a:ln>
            <a:extLst/>
          </p:spPr>
          <p:txBody>
            <a:bodyPr lIns="0" tIns="0" rIns="0" bIns="0">
              <a:spAutoFit/>
            </a:bodyPr>
            <a:lstStyle>
              <a:lvl1pPr eaLnBrk="0" hangingPunct="0">
                <a:spcBef>
                  <a:spcPct val="20000"/>
                </a:spcBef>
                <a:buFont typeface="Arial" pitchFamily="34" charset="0"/>
                <a:defRPr sz="3200">
                  <a:solidFill>
                    <a:srgbClr val="07061C"/>
                  </a:solidFill>
                  <a:latin typeface="Calibri" pitchFamily="34" charset="0"/>
                </a:defRPr>
              </a:lvl1pPr>
              <a:lvl2pPr marL="742950" indent="-285750" eaLnBrk="0" hangingPunct="0">
                <a:spcBef>
                  <a:spcPct val="20000"/>
                </a:spcBef>
                <a:buFont typeface="Arial" pitchFamily="34" charset="0"/>
                <a:buChar char="–"/>
                <a:defRPr sz="2800">
                  <a:solidFill>
                    <a:srgbClr val="07061C"/>
                  </a:solidFill>
                  <a:latin typeface="Calibri" pitchFamily="34" charset="0"/>
                </a:defRPr>
              </a:lvl2pPr>
              <a:lvl3pPr marL="1143000" indent="-228600" eaLnBrk="0" hangingPunct="0">
                <a:spcBef>
                  <a:spcPct val="20000"/>
                </a:spcBef>
                <a:buFont typeface="Arial" pitchFamily="34" charset="0"/>
                <a:buChar char="•"/>
                <a:defRPr sz="2400">
                  <a:solidFill>
                    <a:srgbClr val="07061C"/>
                  </a:solidFill>
                  <a:latin typeface="Calibri" pitchFamily="34" charset="0"/>
                </a:defRPr>
              </a:lvl3pPr>
              <a:lvl4pPr marL="1600200" indent="-228600" eaLnBrk="0" hangingPunct="0">
                <a:spcBef>
                  <a:spcPct val="20000"/>
                </a:spcBef>
                <a:buFont typeface="Arial" pitchFamily="34" charset="0"/>
                <a:buChar char="–"/>
                <a:defRPr sz="2000">
                  <a:solidFill>
                    <a:srgbClr val="07061C"/>
                  </a:solidFill>
                  <a:latin typeface="Calibri" pitchFamily="34" charset="0"/>
                </a:defRPr>
              </a:lvl4pPr>
              <a:lvl5pPr marL="2057400" indent="-228600" eaLnBrk="0" hangingPunct="0">
                <a:spcBef>
                  <a:spcPct val="20000"/>
                </a:spcBef>
                <a:buFont typeface="Arial" pitchFamily="34" charset="0"/>
                <a:buChar char="»"/>
                <a:defRPr sz="2000">
                  <a:solidFill>
                    <a:srgbClr val="07061C"/>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9pPr>
            </a:lstStyle>
            <a:p>
              <a:pPr algn="ctr" eaLnBrk="1" hangingPunct="1">
                <a:spcBef>
                  <a:spcPct val="0"/>
                </a:spcBef>
                <a:buFontTx/>
                <a:buNone/>
                <a:defRPr/>
              </a:pPr>
              <a:r>
                <a:rPr lang="de-DE" altLang="en-US" sz="800" kern="0" dirty="0" smtClean="0">
                  <a:solidFill>
                    <a:srgbClr val="00498B"/>
                  </a:solidFill>
                  <a:latin typeface="Arial" panose="020B0604020202020204" pitchFamily="34" charset="0"/>
                  <a:ea typeface="ＭＳ Ｐゴシック" pitchFamily="4" charset="-128"/>
                  <a:cs typeface="+mn-cs"/>
                </a:rPr>
                <a:t>24h</a:t>
              </a:r>
            </a:p>
          </p:txBody>
        </p:sp>
        <p:sp>
          <p:nvSpPr>
            <p:cNvPr id="169" name="Textfeld 16"/>
            <p:cNvSpPr txBox="1">
              <a:spLocks noChangeArrowheads="1"/>
            </p:cNvSpPr>
            <p:nvPr/>
          </p:nvSpPr>
          <p:spPr bwMode="auto">
            <a:xfrm>
              <a:off x="5341481" y="4670618"/>
              <a:ext cx="498340" cy="98253"/>
            </a:xfrm>
            <a:prstGeom prst="rect">
              <a:avLst/>
            </a:prstGeom>
            <a:noFill/>
            <a:ln>
              <a:noFill/>
            </a:ln>
            <a:extLst/>
          </p:spPr>
          <p:txBody>
            <a:bodyPr lIns="0" tIns="0" rIns="0" bIns="0">
              <a:spAutoFit/>
            </a:bodyPr>
            <a:lstStyle>
              <a:lvl1pPr eaLnBrk="0" hangingPunct="0">
                <a:spcBef>
                  <a:spcPct val="20000"/>
                </a:spcBef>
                <a:buFont typeface="Arial" pitchFamily="34" charset="0"/>
                <a:defRPr sz="3200">
                  <a:solidFill>
                    <a:srgbClr val="07061C"/>
                  </a:solidFill>
                  <a:latin typeface="Calibri" pitchFamily="34" charset="0"/>
                </a:defRPr>
              </a:lvl1pPr>
              <a:lvl2pPr marL="742950" indent="-285750" eaLnBrk="0" hangingPunct="0">
                <a:spcBef>
                  <a:spcPct val="20000"/>
                </a:spcBef>
                <a:buFont typeface="Arial" pitchFamily="34" charset="0"/>
                <a:buChar char="–"/>
                <a:defRPr sz="2800">
                  <a:solidFill>
                    <a:srgbClr val="07061C"/>
                  </a:solidFill>
                  <a:latin typeface="Calibri" pitchFamily="34" charset="0"/>
                </a:defRPr>
              </a:lvl2pPr>
              <a:lvl3pPr marL="1143000" indent="-228600" eaLnBrk="0" hangingPunct="0">
                <a:spcBef>
                  <a:spcPct val="20000"/>
                </a:spcBef>
                <a:buFont typeface="Arial" pitchFamily="34" charset="0"/>
                <a:buChar char="•"/>
                <a:defRPr sz="2400">
                  <a:solidFill>
                    <a:srgbClr val="07061C"/>
                  </a:solidFill>
                  <a:latin typeface="Calibri" pitchFamily="34" charset="0"/>
                </a:defRPr>
              </a:lvl3pPr>
              <a:lvl4pPr marL="1600200" indent="-228600" eaLnBrk="0" hangingPunct="0">
                <a:spcBef>
                  <a:spcPct val="20000"/>
                </a:spcBef>
                <a:buFont typeface="Arial" pitchFamily="34" charset="0"/>
                <a:buChar char="–"/>
                <a:defRPr sz="2000">
                  <a:solidFill>
                    <a:srgbClr val="07061C"/>
                  </a:solidFill>
                  <a:latin typeface="Calibri" pitchFamily="34" charset="0"/>
                </a:defRPr>
              </a:lvl4pPr>
              <a:lvl5pPr marL="2057400" indent="-228600" eaLnBrk="0" hangingPunct="0">
                <a:spcBef>
                  <a:spcPct val="20000"/>
                </a:spcBef>
                <a:buFont typeface="Arial" pitchFamily="34" charset="0"/>
                <a:buChar char="»"/>
                <a:defRPr sz="2000">
                  <a:solidFill>
                    <a:srgbClr val="07061C"/>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9pPr>
            </a:lstStyle>
            <a:p>
              <a:pPr algn="ctr" eaLnBrk="1" hangingPunct="1">
                <a:spcBef>
                  <a:spcPct val="0"/>
                </a:spcBef>
                <a:buFontTx/>
                <a:buNone/>
                <a:defRPr/>
              </a:pPr>
              <a:r>
                <a:rPr lang="de-DE" altLang="en-US" sz="800" kern="0" dirty="0" smtClean="0">
                  <a:solidFill>
                    <a:srgbClr val="00498B"/>
                  </a:solidFill>
                  <a:latin typeface="Arial" panose="020B0604020202020204" pitchFamily="34" charset="0"/>
                  <a:ea typeface="ＭＳ Ｐゴシック" pitchFamily="4" charset="-128"/>
                  <a:cs typeface="+mn-cs"/>
                </a:rPr>
                <a:t>Baseline</a:t>
              </a:r>
            </a:p>
          </p:txBody>
        </p:sp>
        <p:sp>
          <p:nvSpPr>
            <p:cNvPr id="170" name="Textfeld 16"/>
            <p:cNvSpPr txBox="1">
              <a:spLocks noChangeArrowheads="1"/>
            </p:cNvSpPr>
            <p:nvPr/>
          </p:nvSpPr>
          <p:spPr bwMode="auto">
            <a:xfrm>
              <a:off x="5771535" y="4670618"/>
              <a:ext cx="498340" cy="195247"/>
            </a:xfrm>
            <a:prstGeom prst="rect">
              <a:avLst/>
            </a:prstGeom>
            <a:noFill/>
            <a:ln>
              <a:noFill/>
            </a:ln>
            <a:extLst/>
          </p:spPr>
          <p:txBody>
            <a:bodyPr lIns="0" tIns="0" rIns="0" bIns="0">
              <a:spAutoFit/>
            </a:bodyPr>
            <a:lstStyle>
              <a:lvl1pPr eaLnBrk="0" hangingPunct="0">
                <a:spcBef>
                  <a:spcPct val="20000"/>
                </a:spcBef>
                <a:buFont typeface="Arial" pitchFamily="34" charset="0"/>
                <a:defRPr sz="3200">
                  <a:solidFill>
                    <a:srgbClr val="07061C"/>
                  </a:solidFill>
                  <a:latin typeface="Calibri" pitchFamily="34" charset="0"/>
                </a:defRPr>
              </a:lvl1pPr>
              <a:lvl2pPr marL="742950" indent="-285750" eaLnBrk="0" hangingPunct="0">
                <a:spcBef>
                  <a:spcPct val="20000"/>
                </a:spcBef>
                <a:buFont typeface="Arial" pitchFamily="34" charset="0"/>
                <a:buChar char="–"/>
                <a:defRPr sz="2800">
                  <a:solidFill>
                    <a:srgbClr val="07061C"/>
                  </a:solidFill>
                  <a:latin typeface="Calibri" pitchFamily="34" charset="0"/>
                </a:defRPr>
              </a:lvl2pPr>
              <a:lvl3pPr marL="1143000" indent="-228600" eaLnBrk="0" hangingPunct="0">
                <a:spcBef>
                  <a:spcPct val="20000"/>
                </a:spcBef>
                <a:buFont typeface="Arial" pitchFamily="34" charset="0"/>
                <a:buChar char="•"/>
                <a:defRPr sz="2400">
                  <a:solidFill>
                    <a:srgbClr val="07061C"/>
                  </a:solidFill>
                  <a:latin typeface="Calibri" pitchFamily="34" charset="0"/>
                </a:defRPr>
              </a:lvl3pPr>
              <a:lvl4pPr marL="1600200" indent="-228600" eaLnBrk="0" hangingPunct="0">
                <a:spcBef>
                  <a:spcPct val="20000"/>
                </a:spcBef>
                <a:buFont typeface="Arial" pitchFamily="34" charset="0"/>
                <a:buChar char="–"/>
                <a:defRPr sz="2000">
                  <a:solidFill>
                    <a:srgbClr val="07061C"/>
                  </a:solidFill>
                  <a:latin typeface="Calibri" pitchFamily="34" charset="0"/>
                </a:defRPr>
              </a:lvl4pPr>
              <a:lvl5pPr marL="2057400" indent="-228600" eaLnBrk="0" hangingPunct="0">
                <a:spcBef>
                  <a:spcPct val="20000"/>
                </a:spcBef>
                <a:buFont typeface="Arial" pitchFamily="34" charset="0"/>
                <a:buChar char="»"/>
                <a:defRPr sz="2000">
                  <a:solidFill>
                    <a:srgbClr val="07061C"/>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9pPr>
            </a:lstStyle>
            <a:p>
              <a:pPr algn="ctr" eaLnBrk="1" hangingPunct="1">
                <a:spcBef>
                  <a:spcPct val="0"/>
                </a:spcBef>
                <a:buFontTx/>
                <a:buNone/>
                <a:defRPr/>
              </a:pPr>
              <a:r>
                <a:rPr lang="de-DE" altLang="en-US" sz="800" kern="0" dirty="0" smtClean="0">
                  <a:solidFill>
                    <a:srgbClr val="00498B"/>
                  </a:solidFill>
                  <a:latin typeface="Arial" panose="020B0604020202020204" pitchFamily="34" charset="0"/>
                  <a:ea typeface="ＭＳ Ｐゴシック" pitchFamily="4" charset="-128"/>
                  <a:cs typeface="+mn-cs"/>
                </a:rPr>
                <a:t>Between</a:t>
              </a:r>
              <a:br>
                <a:rPr lang="de-DE" altLang="en-US" sz="800" kern="0" dirty="0" smtClean="0">
                  <a:solidFill>
                    <a:srgbClr val="00498B"/>
                  </a:solidFill>
                  <a:latin typeface="Arial" panose="020B0604020202020204" pitchFamily="34" charset="0"/>
                  <a:ea typeface="ＭＳ Ｐゴシック" pitchFamily="4" charset="-128"/>
                  <a:cs typeface="+mn-cs"/>
                </a:rPr>
              </a:br>
              <a:r>
                <a:rPr lang="de-DE" altLang="en-US" sz="800" kern="0" dirty="0" smtClean="0">
                  <a:solidFill>
                    <a:srgbClr val="00498B"/>
                  </a:solidFill>
                  <a:latin typeface="Arial" panose="020B0604020202020204" pitchFamily="34" charset="0"/>
                  <a:ea typeface="ＭＳ Ｐゴシック" pitchFamily="4" charset="-128"/>
                  <a:cs typeface="+mn-cs"/>
                </a:rPr>
                <a:t>vials</a:t>
              </a:r>
            </a:p>
          </p:txBody>
        </p:sp>
        <p:sp>
          <p:nvSpPr>
            <p:cNvPr id="71829" name="Textfeld 16"/>
            <p:cNvSpPr txBox="1">
              <a:spLocks noChangeArrowheads="1"/>
            </p:cNvSpPr>
            <p:nvPr/>
          </p:nvSpPr>
          <p:spPr bwMode="auto">
            <a:xfrm>
              <a:off x="6123580" y="4671034"/>
              <a:ext cx="498368" cy="195398"/>
            </a:xfrm>
            <a:prstGeom prst="rect">
              <a:avLst/>
            </a:prstGeom>
            <a:noFill/>
            <a:ln w="9525">
              <a:noFill/>
              <a:miter lim="800000"/>
              <a:headEnd/>
              <a:tailEnd/>
            </a:ln>
          </p:spPr>
          <p:txBody>
            <a:bodyPr lIns="0" tIns="0" rIns="0" bIns="0">
              <a:prstTxWarp prst="textNoShape">
                <a:avLst/>
              </a:prstTxWarp>
              <a:spAutoFit/>
            </a:bodyPr>
            <a:lstStyle/>
            <a:p>
              <a:pPr algn="ctr" eaLnBrk="1" hangingPunct="1"/>
              <a:r>
                <a:rPr lang="de-DE" sz="800">
                  <a:solidFill>
                    <a:srgbClr val="00498B"/>
                  </a:solidFill>
                  <a:cs typeface="Arial" pitchFamily="4" charset="0"/>
                </a:rPr>
                <a:t>10–30</a:t>
              </a:r>
              <a:br>
                <a:rPr lang="de-DE" sz="800">
                  <a:solidFill>
                    <a:srgbClr val="00498B"/>
                  </a:solidFill>
                  <a:cs typeface="Arial" pitchFamily="4" charset="0"/>
                </a:rPr>
              </a:br>
              <a:r>
                <a:rPr lang="de-DE" sz="800">
                  <a:solidFill>
                    <a:srgbClr val="00498B"/>
                  </a:solidFill>
                  <a:cs typeface="Arial" pitchFamily="4" charset="0"/>
                </a:rPr>
                <a:t>min</a:t>
              </a:r>
            </a:p>
          </p:txBody>
        </p:sp>
        <p:sp>
          <p:nvSpPr>
            <p:cNvPr id="172" name="Textfeld 16"/>
            <p:cNvSpPr txBox="1">
              <a:spLocks noChangeArrowheads="1"/>
            </p:cNvSpPr>
            <p:nvPr/>
          </p:nvSpPr>
          <p:spPr bwMode="auto">
            <a:xfrm>
              <a:off x="5247043" y="4907434"/>
              <a:ext cx="3144046" cy="134783"/>
            </a:xfrm>
            <a:prstGeom prst="rect">
              <a:avLst/>
            </a:prstGeom>
            <a:noFill/>
            <a:ln>
              <a:noFill/>
            </a:ln>
            <a:extLst/>
          </p:spPr>
          <p:txBody>
            <a:bodyPr lIns="0" tIns="0" rIns="0" bIns="0">
              <a:spAutoFit/>
            </a:bodyPr>
            <a:lstStyle>
              <a:lvl1pPr eaLnBrk="0" hangingPunct="0">
                <a:spcBef>
                  <a:spcPct val="20000"/>
                </a:spcBef>
                <a:buFont typeface="Arial" pitchFamily="34" charset="0"/>
                <a:defRPr sz="3200">
                  <a:solidFill>
                    <a:srgbClr val="07061C"/>
                  </a:solidFill>
                  <a:latin typeface="Calibri" pitchFamily="34" charset="0"/>
                </a:defRPr>
              </a:lvl1pPr>
              <a:lvl2pPr marL="742950" indent="-285750" eaLnBrk="0" hangingPunct="0">
                <a:spcBef>
                  <a:spcPct val="20000"/>
                </a:spcBef>
                <a:buFont typeface="Arial" pitchFamily="34" charset="0"/>
                <a:buChar char="–"/>
                <a:defRPr sz="2800">
                  <a:solidFill>
                    <a:srgbClr val="07061C"/>
                  </a:solidFill>
                  <a:latin typeface="Calibri" pitchFamily="34" charset="0"/>
                </a:defRPr>
              </a:lvl2pPr>
              <a:lvl3pPr marL="1143000" indent="-228600" eaLnBrk="0" hangingPunct="0">
                <a:spcBef>
                  <a:spcPct val="20000"/>
                </a:spcBef>
                <a:buFont typeface="Arial" pitchFamily="34" charset="0"/>
                <a:buChar char="•"/>
                <a:defRPr sz="2400">
                  <a:solidFill>
                    <a:srgbClr val="07061C"/>
                  </a:solidFill>
                  <a:latin typeface="Calibri" pitchFamily="34" charset="0"/>
                </a:defRPr>
              </a:lvl3pPr>
              <a:lvl4pPr marL="1600200" indent="-228600" eaLnBrk="0" hangingPunct="0">
                <a:spcBef>
                  <a:spcPct val="20000"/>
                </a:spcBef>
                <a:buFont typeface="Arial" pitchFamily="34" charset="0"/>
                <a:buChar char="–"/>
                <a:defRPr sz="2000">
                  <a:solidFill>
                    <a:srgbClr val="07061C"/>
                  </a:solidFill>
                  <a:latin typeface="Calibri" pitchFamily="34" charset="0"/>
                </a:defRPr>
              </a:lvl4pPr>
              <a:lvl5pPr marL="2057400" indent="-228600" eaLnBrk="0" hangingPunct="0">
                <a:spcBef>
                  <a:spcPct val="20000"/>
                </a:spcBef>
                <a:buFont typeface="Arial" pitchFamily="34" charset="0"/>
                <a:buChar char="»"/>
                <a:defRPr sz="2000">
                  <a:solidFill>
                    <a:srgbClr val="07061C"/>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9pPr>
            </a:lstStyle>
            <a:p>
              <a:pPr algn="ctr" eaLnBrk="1" hangingPunct="1">
                <a:spcBef>
                  <a:spcPct val="0"/>
                </a:spcBef>
                <a:buFontTx/>
                <a:buNone/>
                <a:defRPr/>
              </a:pPr>
              <a:r>
                <a:rPr lang="de-DE" altLang="en-US" sz="1100" kern="0" dirty="0" smtClean="0">
                  <a:solidFill>
                    <a:srgbClr val="00498B"/>
                  </a:solidFill>
                  <a:latin typeface="Arial" panose="020B0604020202020204" pitchFamily="34" charset="0"/>
                  <a:ea typeface="ＭＳ Ｐゴシック" pitchFamily="4" charset="-128"/>
                  <a:cs typeface="+mn-cs"/>
                </a:rPr>
                <a:t>Time post idarucizumab</a:t>
              </a:r>
            </a:p>
          </p:txBody>
        </p:sp>
        <p:cxnSp>
          <p:nvCxnSpPr>
            <p:cNvPr id="71831" name="Straight Connector 172"/>
            <p:cNvCxnSpPr>
              <a:cxnSpLocks noChangeShapeType="1"/>
            </p:cNvCxnSpPr>
            <p:nvPr/>
          </p:nvCxnSpPr>
          <p:spPr bwMode="auto">
            <a:xfrm>
              <a:off x="5687621" y="1827258"/>
              <a:ext cx="116484" cy="0"/>
            </a:xfrm>
            <a:prstGeom prst="line">
              <a:avLst/>
            </a:prstGeom>
            <a:noFill/>
            <a:ln w="9525">
              <a:solidFill>
                <a:srgbClr val="000000"/>
              </a:solidFill>
              <a:round/>
              <a:headEnd/>
              <a:tailEnd/>
            </a:ln>
          </p:spPr>
        </p:cxnSp>
        <p:cxnSp>
          <p:nvCxnSpPr>
            <p:cNvPr id="71832" name="Straight Connector 173"/>
            <p:cNvCxnSpPr>
              <a:cxnSpLocks noChangeShapeType="1"/>
              <a:endCxn id="71873" idx="0"/>
            </p:cNvCxnSpPr>
            <p:nvPr/>
          </p:nvCxnSpPr>
          <p:spPr bwMode="auto">
            <a:xfrm>
              <a:off x="5742952" y="1821276"/>
              <a:ext cx="0" cy="1793823"/>
            </a:xfrm>
            <a:prstGeom prst="line">
              <a:avLst/>
            </a:prstGeom>
            <a:noFill/>
            <a:ln w="9525">
              <a:solidFill>
                <a:srgbClr val="000000"/>
              </a:solidFill>
              <a:round/>
              <a:headEnd/>
              <a:tailEnd/>
            </a:ln>
          </p:spPr>
        </p:cxnSp>
        <p:cxnSp>
          <p:nvCxnSpPr>
            <p:cNvPr id="71833" name="Straight Connector 174"/>
            <p:cNvCxnSpPr>
              <a:cxnSpLocks noChangeShapeType="1"/>
            </p:cNvCxnSpPr>
            <p:nvPr/>
          </p:nvCxnSpPr>
          <p:spPr bwMode="auto">
            <a:xfrm flipH="1">
              <a:off x="5745864" y="4307017"/>
              <a:ext cx="1" cy="117551"/>
            </a:xfrm>
            <a:prstGeom prst="line">
              <a:avLst/>
            </a:prstGeom>
            <a:noFill/>
            <a:ln w="9525">
              <a:solidFill>
                <a:srgbClr val="000000"/>
              </a:solidFill>
              <a:round/>
              <a:headEnd/>
              <a:tailEnd/>
            </a:ln>
          </p:spPr>
        </p:cxnSp>
        <p:cxnSp>
          <p:nvCxnSpPr>
            <p:cNvPr id="71834" name="Straight Connector 175"/>
            <p:cNvCxnSpPr>
              <a:cxnSpLocks noChangeShapeType="1"/>
            </p:cNvCxnSpPr>
            <p:nvPr/>
          </p:nvCxnSpPr>
          <p:spPr bwMode="auto">
            <a:xfrm>
              <a:off x="5687621" y="4428100"/>
              <a:ext cx="116484" cy="0"/>
            </a:xfrm>
            <a:prstGeom prst="line">
              <a:avLst/>
            </a:prstGeom>
            <a:noFill/>
            <a:ln w="9525">
              <a:solidFill>
                <a:srgbClr val="000000"/>
              </a:solidFill>
              <a:round/>
              <a:headEnd/>
              <a:tailEnd/>
            </a:ln>
          </p:spPr>
        </p:cxnSp>
        <p:sp>
          <p:nvSpPr>
            <p:cNvPr id="71835" name="Oval 176"/>
            <p:cNvSpPr>
              <a:spLocks noChangeArrowheads="1"/>
            </p:cNvSpPr>
            <p:nvPr/>
          </p:nvSpPr>
          <p:spPr bwMode="auto">
            <a:xfrm>
              <a:off x="5722567" y="1638287"/>
              <a:ext cx="45719" cy="45719"/>
            </a:xfrm>
            <a:prstGeom prst="ellipse">
              <a:avLst/>
            </a:prstGeom>
            <a:solidFill>
              <a:srgbClr val="000000"/>
            </a:solidFill>
            <a:ln w="9525">
              <a:solidFill>
                <a:srgbClr val="000000"/>
              </a:solidFill>
              <a:round/>
              <a:headEnd/>
              <a:tailEnd/>
            </a:ln>
          </p:spPr>
          <p:txBody>
            <a:bodyPr lIns="91414" tIns="45708" rIns="91414" bIns="45708" anchor="ctr">
              <a:prstTxWarp prst="textNoShape">
                <a:avLst/>
              </a:prstTxWarp>
            </a:bodyPr>
            <a:lstStyle/>
            <a:p>
              <a:pPr>
                <a:lnSpc>
                  <a:spcPct val="85000"/>
                </a:lnSpc>
              </a:pPr>
              <a:endParaRPr lang="en-GB">
                <a:solidFill>
                  <a:schemeClr val="bg1"/>
                </a:solidFill>
                <a:latin typeface="Tahoma" pitchFamily="4" charset="0"/>
                <a:cs typeface="Arial" pitchFamily="4" charset="0"/>
              </a:endParaRPr>
            </a:p>
          </p:txBody>
        </p:sp>
        <p:sp>
          <p:nvSpPr>
            <p:cNvPr id="71836" name="Oval 177"/>
            <p:cNvSpPr>
              <a:spLocks noChangeArrowheads="1"/>
            </p:cNvSpPr>
            <p:nvPr/>
          </p:nvSpPr>
          <p:spPr bwMode="auto">
            <a:xfrm>
              <a:off x="5722567" y="4460656"/>
              <a:ext cx="45719" cy="45719"/>
            </a:xfrm>
            <a:prstGeom prst="ellipse">
              <a:avLst/>
            </a:prstGeom>
            <a:solidFill>
              <a:srgbClr val="000000"/>
            </a:solidFill>
            <a:ln w="9525">
              <a:solidFill>
                <a:srgbClr val="000000"/>
              </a:solidFill>
              <a:round/>
              <a:headEnd/>
              <a:tailEnd/>
            </a:ln>
          </p:spPr>
          <p:txBody>
            <a:bodyPr lIns="91414" tIns="45708" rIns="91414" bIns="45708" anchor="ctr">
              <a:prstTxWarp prst="textNoShape">
                <a:avLst/>
              </a:prstTxWarp>
            </a:bodyPr>
            <a:lstStyle/>
            <a:p>
              <a:pPr>
                <a:lnSpc>
                  <a:spcPct val="85000"/>
                </a:lnSpc>
              </a:pPr>
              <a:endParaRPr lang="en-GB">
                <a:solidFill>
                  <a:schemeClr val="bg1"/>
                </a:solidFill>
                <a:latin typeface="Tahoma" pitchFamily="4" charset="0"/>
                <a:cs typeface="Arial" pitchFamily="4" charset="0"/>
              </a:endParaRPr>
            </a:p>
          </p:txBody>
        </p:sp>
        <p:cxnSp>
          <p:nvCxnSpPr>
            <p:cNvPr id="71837" name="Straight Connector 178"/>
            <p:cNvCxnSpPr>
              <a:cxnSpLocks noChangeShapeType="1"/>
              <a:endCxn id="71839" idx="0"/>
            </p:cNvCxnSpPr>
            <p:nvPr/>
          </p:nvCxnSpPr>
          <p:spPr bwMode="auto">
            <a:xfrm>
              <a:off x="6054546" y="4356157"/>
              <a:ext cx="1" cy="133401"/>
            </a:xfrm>
            <a:prstGeom prst="line">
              <a:avLst/>
            </a:prstGeom>
            <a:noFill/>
            <a:ln w="9525">
              <a:solidFill>
                <a:srgbClr val="000000"/>
              </a:solidFill>
              <a:round/>
              <a:headEnd/>
              <a:tailEnd/>
            </a:ln>
          </p:spPr>
        </p:cxnSp>
        <p:cxnSp>
          <p:nvCxnSpPr>
            <p:cNvPr id="71838" name="Straight Connector 179"/>
            <p:cNvCxnSpPr>
              <a:cxnSpLocks noChangeShapeType="1"/>
            </p:cNvCxnSpPr>
            <p:nvPr/>
          </p:nvCxnSpPr>
          <p:spPr bwMode="auto">
            <a:xfrm>
              <a:off x="5996304" y="4504751"/>
              <a:ext cx="116484" cy="0"/>
            </a:xfrm>
            <a:prstGeom prst="line">
              <a:avLst/>
            </a:prstGeom>
            <a:noFill/>
            <a:ln w="9525">
              <a:solidFill>
                <a:srgbClr val="000000"/>
              </a:solidFill>
              <a:round/>
              <a:headEnd/>
              <a:tailEnd/>
            </a:ln>
          </p:spPr>
        </p:cxnSp>
        <p:sp>
          <p:nvSpPr>
            <p:cNvPr id="71839" name="Oval 180"/>
            <p:cNvSpPr>
              <a:spLocks noChangeArrowheads="1"/>
            </p:cNvSpPr>
            <p:nvPr/>
          </p:nvSpPr>
          <p:spPr bwMode="auto">
            <a:xfrm>
              <a:off x="6031687" y="4489558"/>
              <a:ext cx="45719" cy="45719"/>
            </a:xfrm>
            <a:prstGeom prst="ellipse">
              <a:avLst/>
            </a:prstGeom>
            <a:solidFill>
              <a:srgbClr val="000000"/>
            </a:solidFill>
            <a:ln w="9525">
              <a:solidFill>
                <a:srgbClr val="000000"/>
              </a:solidFill>
              <a:round/>
              <a:headEnd/>
              <a:tailEnd/>
            </a:ln>
          </p:spPr>
          <p:txBody>
            <a:bodyPr lIns="91414" tIns="45708" rIns="91414" bIns="45708" anchor="ctr">
              <a:prstTxWarp prst="textNoShape">
                <a:avLst/>
              </a:prstTxWarp>
            </a:bodyPr>
            <a:lstStyle/>
            <a:p>
              <a:pPr>
                <a:lnSpc>
                  <a:spcPct val="85000"/>
                </a:lnSpc>
              </a:pPr>
              <a:endParaRPr lang="en-GB">
                <a:solidFill>
                  <a:schemeClr val="bg1"/>
                </a:solidFill>
                <a:latin typeface="Tahoma" pitchFamily="4" charset="0"/>
                <a:cs typeface="Arial" pitchFamily="4" charset="0"/>
              </a:endParaRPr>
            </a:p>
          </p:txBody>
        </p:sp>
        <p:cxnSp>
          <p:nvCxnSpPr>
            <p:cNvPr id="71840" name="Straight Connector 181"/>
            <p:cNvCxnSpPr>
              <a:cxnSpLocks noChangeShapeType="1"/>
            </p:cNvCxnSpPr>
            <p:nvPr/>
          </p:nvCxnSpPr>
          <p:spPr bwMode="auto">
            <a:xfrm>
              <a:off x="5996304" y="4357158"/>
              <a:ext cx="116484" cy="0"/>
            </a:xfrm>
            <a:prstGeom prst="line">
              <a:avLst/>
            </a:prstGeom>
            <a:noFill/>
            <a:ln w="9525">
              <a:solidFill>
                <a:srgbClr val="000000"/>
              </a:solidFill>
              <a:round/>
              <a:headEnd/>
              <a:tailEnd/>
            </a:ln>
          </p:spPr>
        </p:cxnSp>
        <p:sp>
          <p:nvSpPr>
            <p:cNvPr id="71841" name="Oval 182"/>
            <p:cNvSpPr>
              <a:spLocks noChangeArrowheads="1"/>
            </p:cNvSpPr>
            <p:nvPr/>
          </p:nvSpPr>
          <p:spPr bwMode="auto">
            <a:xfrm>
              <a:off x="6031687" y="4250299"/>
              <a:ext cx="45719" cy="45719"/>
            </a:xfrm>
            <a:prstGeom prst="ellipse">
              <a:avLst/>
            </a:prstGeom>
            <a:solidFill>
              <a:srgbClr val="000000"/>
            </a:solidFill>
            <a:ln w="9525">
              <a:solidFill>
                <a:srgbClr val="000000"/>
              </a:solidFill>
              <a:round/>
              <a:headEnd/>
              <a:tailEnd/>
            </a:ln>
          </p:spPr>
          <p:txBody>
            <a:bodyPr lIns="91414" tIns="45708" rIns="91414" bIns="45708" anchor="ctr">
              <a:prstTxWarp prst="textNoShape">
                <a:avLst/>
              </a:prstTxWarp>
            </a:bodyPr>
            <a:lstStyle/>
            <a:p>
              <a:pPr>
                <a:lnSpc>
                  <a:spcPct val="85000"/>
                </a:lnSpc>
              </a:pPr>
              <a:endParaRPr lang="en-GB">
                <a:solidFill>
                  <a:schemeClr val="bg1"/>
                </a:solidFill>
                <a:latin typeface="Tahoma" pitchFamily="4" charset="0"/>
                <a:cs typeface="Arial" pitchFamily="4" charset="0"/>
              </a:endParaRPr>
            </a:p>
          </p:txBody>
        </p:sp>
        <p:cxnSp>
          <p:nvCxnSpPr>
            <p:cNvPr id="71842" name="Straight Connector 183"/>
            <p:cNvCxnSpPr>
              <a:cxnSpLocks noChangeShapeType="1"/>
              <a:endCxn id="71844" idx="0"/>
            </p:cNvCxnSpPr>
            <p:nvPr/>
          </p:nvCxnSpPr>
          <p:spPr bwMode="auto">
            <a:xfrm>
              <a:off x="6361728" y="4387092"/>
              <a:ext cx="0" cy="111973"/>
            </a:xfrm>
            <a:prstGeom prst="line">
              <a:avLst/>
            </a:prstGeom>
            <a:noFill/>
            <a:ln w="9525">
              <a:solidFill>
                <a:srgbClr val="000000"/>
              </a:solidFill>
              <a:round/>
              <a:headEnd/>
              <a:tailEnd/>
            </a:ln>
          </p:spPr>
        </p:cxnSp>
        <p:cxnSp>
          <p:nvCxnSpPr>
            <p:cNvPr id="71843" name="Straight Connector 184"/>
            <p:cNvCxnSpPr>
              <a:cxnSpLocks noChangeShapeType="1"/>
            </p:cNvCxnSpPr>
            <p:nvPr/>
          </p:nvCxnSpPr>
          <p:spPr bwMode="auto">
            <a:xfrm>
              <a:off x="6303485" y="4502256"/>
              <a:ext cx="116484" cy="0"/>
            </a:xfrm>
            <a:prstGeom prst="line">
              <a:avLst/>
            </a:prstGeom>
            <a:noFill/>
            <a:ln w="9525">
              <a:solidFill>
                <a:srgbClr val="000000"/>
              </a:solidFill>
              <a:round/>
              <a:headEnd/>
              <a:tailEnd/>
            </a:ln>
          </p:spPr>
        </p:cxnSp>
        <p:sp>
          <p:nvSpPr>
            <p:cNvPr id="71844" name="Oval 185"/>
            <p:cNvSpPr>
              <a:spLocks noChangeArrowheads="1"/>
            </p:cNvSpPr>
            <p:nvPr/>
          </p:nvSpPr>
          <p:spPr bwMode="auto">
            <a:xfrm>
              <a:off x="6338868" y="4499065"/>
              <a:ext cx="45719" cy="45719"/>
            </a:xfrm>
            <a:prstGeom prst="ellipse">
              <a:avLst/>
            </a:prstGeom>
            <a:solidFill>
              <a:srgbClr val="000000"/>
            </a:solidFill>
            <a:ln w="9525">
              <a:solidFill>
                <a:srgbClr val="000000"/>
              </a:solidFill>
              <a:round/>
              <a:headEnd/>
              <a:tailEnd/>
            </a:ln>
          </p:spPr>
          <p:txBody>
            <a:bodyPr lIns="91414" tIns="45708" rIns="91414" bIns="45708" anchor="ctr">
              <a:prstTxWarp prst="textNoShape">
                <a:avLst/>
              </a:prstTxWarp>
            </a:bodyPr>
            <a:lstStyle/>
            <a:p>
              <a:pPr>
                <a:lnSpc>
                  <a:spcPct val="85000"/>
                </a:lnSpc>
              </a:pPr>
              <a:endParaRPr lang="en-GB">
                <a:solidFill>
                  <a:schemeClr val="bg1"/>
                </a:solidFill>
                <a:latin typeface="Tahoma" pitchFamily="4" charset="0"/>
                <a:cs typeface="Arial" pitchFamily="4" charset="0"/>
              </a:endParaRPr>
            </a:p>
          </p:txBody>
        </p:sp>
        <p:cxnSp>
          <p:nvCxnSpPr>
            <p:cNvPr id="71845" name="Straight Connector 186"/>
            <p:cNvCxnSpPr>
              <a:cxnSpLocks noChangeShapeType="1"/>
            </p:cNvCxnSpPr>
            <p:nvPr/>
          </p:nvCxnSpPr>
          <p:spPr bwMode="auto">
            <a:xfrm>
              <a:off x="6303485" y="4390676"/>
              <a:ext cx="116484" cy="0"/>
            </a:xfrm>
            <a:prstGeom prst="line">
              <a:avLst/>
            </a:prstGeom>
            <a:noFill/>
            <a:ln w="9525">
              <a:solidFill>
                <a:srgbClr val="000000"/>
              </a:solidFill>
              <a:round/>
              <a:headEnd/>
              <a:tailEnd/>
            </a:ln>
          </p:spPr>
        </p:cxnSp>
        <p:sp>
          <p:nvSpPr>
            <p:cNvPr id="71846" name="Oval 187"/>
            <p:cNvSpPr>
              <a:spLocks noChangeArrowheads="1"/>
            </p:cNvSpPr>
            <p:nvPr/>
          </p:nvSpPr>
          <p:spPr bwMode="auto">
            <a:xfrm>
              <a:off x="6338868" y="4298484"/>
              <a:ext cx="45719" cy="45719"/>
            </a:xfrm>
            <a:prstGeom prst="ellipse">
              <a:avLst/>
            </a:prstGeom>
            <a:solidFill>
              <a:srgbClr val="000000"/>
            </a:solidFill>
            <a:ln w="9525">
              <a:solidFill>
                <a:srgbClr val="000000"/>
              </a:solidFill>
              <a:round/>
              <a:headEnd/>
              <a:tailEnd/>
            </a:ln>
          </p:spPr>
          <p:txBody>
            <a:bodyPr lIns="91414" tIns="45708" rIns="91414" bIns="45708" anchor="ctr">
              <a:prstTxWarp prst="textNoShape">
                <a:avLst/>
              </a:prstTxWarp>
            </a:bodyPr>
            <a:lstStyle/>
            <a:p>
              <a:pPr>
                <a:lnSpc>
                  <a:spcPct val="85000"/>
                </a:lnSpc>
              </a:pPr>
              <a:endParaRPr lang="en-GB">
                <a:solidFill>
                  <a:schemeClr val="bg1"/>
                </a:solidFill>
                <a:latin typeface="Tahoma" pitchFamily="4" charset="0"/>
                <a:cs typeface="Arial" pitchFamily="4" charset="0"/>
              </a:endParaRPr>
            </a:p>
          </p:txBody>
        </p:sp>
        <p:cxnSp>
          <p:nvCxnSpPr>
            <p:cNvPr id="71847" name="Straight Connector 188"/>
            <p:cNvCxnSpPr>
              <a:cxnSpLocks noChangeShapeType="1"/>
            </p:cNvCxnSpPr>
            <p:nvPr/>
          </p:nvCxnSpPr>
          <p:spPr bwMode="auto">
            <a:xfrm>
              <a:off x="6671291" y="4372102"/>
              <a:ext cx="0" cy="113079"/>
            </a:xfrm>
            <a:prstGeom prst="line">
              <a:avLst/>
            </a:prstGeom>
            <a:noFill/>
            <a:ln w="9525">
              <a:solidFill>
                <a:srgbClr val="000000"/>
              </a:solidFill>
              <a:round/>
              <a:headEnd/>
              <a:tailEnd/>
            </a:ln>
          </p:spPr>
        </p:cxnSp>
        <p:cxnSp>
          <p:nvCxnSpPr>
            <p:cNvPr id="71848" name="Straight Connector 189"/>
            <p:cNvCxnSpPr>
              <a:cxnSpLocks noChangeShapeType="1"/>
            </p:cNvCxnSpPr>
            <p:nvPr/>
          </p:nvCxnSpPr>
          <p:spPr bwMode="auto">
            <a:xfrm>
              <a:off x="6613048" y="4494761"/>
              <a:ext cx="116484" cy="0"/>
            </a:xfrm>
            <a:prstGeom prst="line">
              <a:avLst/>
            </a:prstGeom>
            <a:noFill/>
            <a:ln w="9525">
              <a:solidFill>
                <a:srgbClr val="000000"/>
              </a:solidFill>
              <a:round/>
              <a:headEnd/>
              <a:tailEnd/>
            </a:ln>
          </p:spPr>
        </p:cxnSp>
        <p:sp>
          <p:nvSpPr>
            <p:cNvPr id="71849" name="Oval 190"/>
            <p:cNvSpPr>
              <a:spLocks noChangeArrowheads="1"/>
            </p:cNvSpPr>
            <p:nvPr/>
          </p:nvSpPr>
          <p:spPr bwMode="auto">
            <a:xfrm>
              <a:off x="6648431" y="4480988"/>
              <a:ext cx="45719" cy="45719"/>
            </a:xfrm>
            <a:prstGeom prst="ellipse">
              <a:avLst/>
            </a:prstGeom>
            <a:solidFill>
              <a:srgbClr val="000000"/>
            </a:solidFill>
            <a:ln w="9525">
              <a:solidFill>
                <a:srgbClr val="000000"/>
              </a:solidFill>
              <a:round/>
              <a:headEnd/>
              <a:tailEnd/>
            </a:ln>
          </p:spPr>
          <p:txBody>
            <a:bodyPr lIns="91414" tIns="45708" rIns="91414" bIns="45708" anchor="ctr">
              <a:prstTxWarp prst="textNoShape">
                <a:avLst/>
              </a:prstTxWarp>
            </a:bodyPr>
            <a:lstStyle/>
            <a:p>
              <a:pPr>
                <a:lnSpc>
                  <a:spcPct val="85000"/>
                </a:lnSpc>
              </a:pPr>
              <a:endParaRPr lang="en-GB">
                <a:solidFill>
                  <a:schemeClr val="bg1"/>
                </a:solidFill>
                <a:latin typeface="Tahoma" pitchFamily="4" charset="0"/>
                <a:cs typeface="Arial" pitchFamily="4" charset="0"/>
              </a:endParaRPr>
            </a:p>
          </p:txBody>
        </p:sp>
        <p:cxnSp>
          <p:nvCxnSpPr>
            <p:cNvPr id="71850" name="Straight Connector 191"/>
            <p:cNvCxnSpPr>
              <a:cxnSpLocks noChangeShapeType="1"/>
            </p:cNvCxnSpPr>
            <p:nvPr/>
          </p:nvCxnSpPr>
          <p:spPr bwMode="auto">
            <a:xfrm>
              <a:off x="6613048" y="4375012"/>
              <a:ext cx="116484" cy="0"/>
            </a:xfrm>
            <a:prstGeom prst="line">
              <a:avLst/>
            </a:prstGeom>
            <a:noFill/>
            <a:ln w="9525">
              <a:solidFill>
                <a:srgbClr val="000000"/>
              </a:solidFill>
              <a:round/>
              <a:headEnd/>
              <a:tailEnd/>
            </a:ln>
          </p:spPr>
        </p:cxnSp>
        <p:sp>
          <p:nvSpPr>
            <p:cNvPr id="71851" name="Oval 192"/>
            <p:cNvSpPr>
              <a:spLocks noChangeArrowheads="1"/>
            </p:cNvSpPr>
            <p:nvPr/>
          </p:nvSpPr>
          <p:spPr bwMode="auto">
            <a:xfrm>
              <a:off x="6648431" y="3942459"/>
              <a:ext cx="45719" cy="45719"/>
            </a:xfrm>
            <a:prstGeom prst="ellipse">
              <a:avLst/>
            </a:prstGeom>
            <a:solidFill>
              <a:srgbClr val="000000"/>
            </a:solidFill>
            <a:ln w="9525">
              <a:solidFill>
                <a:srgbClr val="000000"/>
              </a:solidFill>
              <a:round/>
              <a:headEnd/>
              <a:tailEnd/>
            </a:ln>
          </p:spPr>
          <p:txBody>
            <a:bodyPr lIns="91414" tIns="45708" rIns="91414" bIns="45708" anchor="ctr">
              <a:prstTxWarp prst="textNoShape">
                <a:avLst/>
              </a:prstTxWarp>
            </a:bodyPr>
            <a:lstStyle/>
            <a:p>
              <a:pPr>
                <a:lnSpc>
                  <a:spcPct val="85000"/>
                </a:lnSpc>
              </a:pPr>
              <a:endParaRPr lang="en-GB">
                <a:solidFill>
                  <a:schemeClr val="bg1"/>
                </a:solidFill>
                <a:latin typeface="Tahoma" pitchFamily="4" charset="0"/>
                <a:cs typeface="Arial" pitchFamily="4" charset="0"/>
              </a:endParaRPr>
            </a:p>
          </p:txBody>
        </p:sp>
        <p:cxnSp>
          <p:nvCxnSpPr>
            <p:cNvPr id="71852" name="Straight Connector 193"/>
            <p:cNvCxnSpPr>
              <a:cxnSpLocks noChangeShapeType="1"/>
              <a:endCxn id="71854" idx="0"/>
            </p:cNvCxnSpPr>
            <p:nvPr/>
          </p:nvCxnSpPr>
          <p:spPr bwMode="auto">
            <a:xfrm>
              <a:off x="6976090" y="4406123"/>
              <a:ext cx="1" cy="80578"/>
            </a:xfrm>
            <a:prstGeom prst="line">
              <a:avLst/>
            </a:prstGeom>
            <a:noFill/>
            <a:ln w="9525">
              <a:solidFill>
                <a:srgbClr val="000000"/>
              </a:solidFill>
              <a:round/>
              <a:headEnd/>
              <a:tailEnd/>
            </a:ln>
          </p:spPr>
        </p:cxnSp>
        <p:cxnSp>
          <p:nvCxnSpPr>
            <p:cNvPr id="71853" name="Straight Connector 194"/>
            <p:cNvCxnSpPr>
              <a:cxnSpLocks noChangeShapeType="1"/>
            </p:cNvCxnSpPr>
            <p:nvPr/>
          </p:nvCxnSpPr>
          <p:spPr bwMode="auto">
            <a:xfrm>
              <a:off x="6917848" y="4502339"/>
              <a:ext cx="116484" cy="0"/>
            </a:xfrm>
            <a:prstGeom prst="line">
              <a:avLst/>
            </a:prstGeom>
            <a:noFill/>
            <a:ln w="9525">
              <a:solidFill>
                <a:srgbClr val="000000"/>
              </a:solidFill>
              <a:round/>
              <a:headEnd/>
              <a:tailEnd/>
            </a:ln>
          </p:spPr>
        </p:cxnSp>
        <p:sp>
          <p:nvSpPr>
            <p:cNvPr id="71854" name="Oval 195"/>
            <p:cNvSpPr>
              <a:spLocks noChangeArrowheads="1"/>
            </p:cNvSpPr>
            <p:nvPr/>
          </p:nvSpPr>
          <p:spPr bwMode="auto">
            <a:xfrm>
              <a:off x="6953231" y="4486701"/>
              <a:ext cx="45719" cy="45719"/>
            </a:xfrm>
            <a:prstGeom prst="ellipse">
              <a:avLst/>
            </a:prstGeom>
            <a:solidFill>
              <a:srgbClr val="000000"/>
            </a:solidFill>
            <a:ln w="9525">
              <a:solidFill>
                <a:srgbClr val="000000"/>
              </a:solidFill>
              <a:round/>
              <a:headEnd/>
              <a:tailEnd/>
            </a:ln>
          </p:spPr>
          <p:txBody>
            <a:bodyPr lIns="91414" tIns="45708" rIns="91414" bIns="45708" anchor="ctr">
              <a:prstTxWarp prst="textNoShape">
                <a:avLst/>
              </a:prstTxWarp>
            </a:bodyPr>
            <a:lstStyle/>
            <a:p>
              <a:pPr>
                <a:lnSpc>
                  <a:spcPct val="85000"/>
                </a:lnSpc>
              </a:pPr>
              <a:endParaRPr lang="en-GB">
                <a:solidFill>
                  <a:schemeClr val="bg1"/>
                </a:solidFill>
                <a:latin typeface="Tahoma" pitchFamily="4" charset="0"/>
                <a:cs typeface="Arial" pitchFamily="4" charset="0"/>
              </a:endParaRPr>
            </a:p>
          </p:txBody>
        </p:sp>
        <p:cxnSp>
          <p:nvCxnSpPr>
            <p:cNvPr id="71855" name="Straight Connector 196"/>
            <p:cNvCxnSpPr>
              <a:cxnSpLocks noChangeShapeType="1"/>
            </p:cNvCxnSpPr>
            <p:nvPr/>
          </p:nvCxnSpPr>
          <p:spPr bwMode="auto">
            <a:xfrm>
              <a:off x="6917848" y="4402006"/>
              <a:ext cx="116484" cy="0"/>
            </a:xfrm>
            <a:prstGeom prst="line">
              <a:avLst/>
            </a:prstGeom>
            <a:noFill/>
            <a:ln w="9525">
              <a:solidFill>
                <a:srgbClr val="000000"/>
              </a:solidFill>
              <a:round/>
              <a:headEnd/>
              <a:tailEnd/>
            </a:ln>
          </p:spPr>
        </p:cxnSp>
        <p:sp>
          <p:nvSpPr>
            <p:cNvPr id="71856" name="Oval 197"/>
            <p:cNvSpPr>
              <a:spLocks noChangeArrowheads="1"/>
            </p:cNvSpPr>
            <p:nvPr/>
          </p:nvSpPr>
          <p:spPr bwMode="auto">
            <a:xfrm>
              <a:off x="6953231" y="4316714"/>
              <a:ext cx="45719" cy="45719"/>
            </a:xfrm>
            <a:prstGeom prst="ellipse">
              <a:avLst/>
            </a:prstGeom>
            <a:solidFill>
              <a:srgbClr val="000000"/>
            </a:solidFill>
            <a:ln w="9525">
              <a:solidFill>
                <a:srgbClr val="000000"/>
              </a:solidFill>
              <a:round/>
              <a:headEnd/>
              <a:tailEnd/>
            </a:ln>
          </p:spPr>
          <p:txBody>
            <a:bodyPr lIns="91414" tIns="45708" rIns="91414" bIns="45708" anchor="ctr">
              <a:prstTxWarp prst="textNoShape">
                <a:avLst/>
              </a:prstTxWarp>
            </a:bodyPr>
            <a:lstStyle/>
            <a:p>
              <a:pPr>
                <a:lnSpc>
                  <a:spcPct val="85000"/>
                </a:lnSpc>
              </a:pPr>
              <a:endParaRPr lang="en-GB">
                <a:solidFill>
                  <a:schemeClr val="bg1"/>
                </a:solidFill>
                <a:latin typeface="Tahoma" pitchFamily="4" charset="0"/>
                <a:cs typeface="Arial" pitchFamily="4" charset="0"/>
              </a:endParaRPr>
            </a:p>
          </p:txBody>
        </p:sp>
        <p:cxnSp>
          <p:nvCxnSpPr>
            <p:cNvPr id="71857" name="Straight Connector 198"/>
            <p:cNvCxnSpPr>
              <a:cxnSpLocks noChangeShapeType="1"/>
              <a:endCxn id="71859" idx="0"/>
            </p:cNvCxnSpPr>
            <p:nvPr/>
          </p:nvCxnSpPr>
          <p:spPr bwMode="auto">
            <a:xfrm>
              <a:off x="7278510" y="4302148"/>
              <a:ext cx="0" cy="191923"/>
            </a:xfrm>
            <a:prstGeom prst="line">
              <a:avLst/>
            </a:prstGeom>
            <a:noFill/>
            <a:ln w="9525">
              <a:solidFill>
                <a:srgbClr val="000000"/>
              </a:solidFill>
              <a:round/>
              <a:headEnd/>
              <a:tailEnd/>
            </a:ln>
          </p:spPr>
        </p:cxnSp>
        <p:cxnSp>
          <p:nvCxnSpPr>
            <p:cNvPr id="71858" name="Straight Connector 199"/>
            <p:cNvCxnSpPr>
              <a:cxnSpLocks noChangeShapeType="1"/>
            </p:cNvCxnSpPr>
            <p:nvPr/>
          </p:nvCxnSpPr>
          <p:spPr bwMode="auto">
            <a:xfrm>
              <a:off x="7220267" y="4502256"/>
              <a:ext cx="116484" cy="0"/>
            </a:xfrm>
            <a:prstGeom prst="line">
              <a:avLst/>
            </a:prstGeom>
            <a:noFill/>
            <a:ln w="9525">
              <a:solidFill>
                <a:srgbClr val="000000"/>
              </a:solidFill>
              <a:round/>
              <a:headEnd/>
              <a:tailEnd/>
            </a:ln>
          </p:spPr>
        </p:cxnSp>
        <p:sp>
          <p:nvSpPr>
            <p:cNvPr id="71859" name="Oval 200"/>
            <p:cNvSpPr>
              <a:spLocks noChangeArrowheads="1"/>
            </p:cNvSpPr>
            <p:nvPr/>
          </p:nvSpPr>
          <p:spPr bwMode="auto">
            <a:xfrm>
              <a:off x="7255650" y="4494071"/>
              <a:ext cx="45719" cy="45719"/>
            </a:xfrm>
            <a:prstGeom prst="ellipse">
              <a:avLst/>
            </a:prstGeom>
            <a:solidFill>
              <a:srgbClr val="000000"/>
            </a:solidFill>
            <a:ln w="9525">
              <a:solidFill>
                <a:srgbClr val="000000"/>
              </a:solidFill>
              <a:round/>
              <a:headEnd/>
              <a:tailEnd/>
            </a:ln>
          </p:spPr>
          <p:txBody>
            <a:bodyPr lIns="91414" tIns="45708" rIns="91414" bIns="45708" anchor="ctr">
              <a:prstTxWarp prst="textNoShape">
                <a:avLst/>
              </a:prstTxWarp>
            </a:bodyPr>
            <a:lstStyle/>
            <a:p>
              <a:pPr>
                <a:lnSpc>
                  <a:spcPct val="85000"/>
                </a:lnSpc>
              </a:pPr>
              <a:endParaRPr lang="en-GB">
                <a:solidFill>
                  <a:schemeClr val="bg1"/>
                </a:solidFill>
                <a:latin typeface="Tahoma" pitchFamily="4" charset="0"/>
                <a:cs typeface="Arial" pitchFamily="4" charset="0"/>
              </a:endParaRPr>
            </a:p>
          </p:txBody>
        </p:sp>
        <p:cxnSp>
          <p:nvCxnSpPr>
            <p:cNvPr id="71860" name="Straight Connector 201"/>
            <p:cNvCxnSpPr>
              <a:cxnSpLocks noChangeShapeType="1"/>
            </p:cNvCxnSpPr>
            <p:nvPr/>
          </p:nvCxnSpPr>
          <p:spPr bwMode="auto">
            <a:xfrm>
              <a:off x="7220267" y="4302316"/>
              <a:ext cx="116484" cy="0"/>
            </a:xfrm>
            <a:prstGeom prst="line">
              <a:avLst/>
            </a:prstGeom>
            <a:noFill/>
            <a:ln w="9525">
              <a:solidFill>
                <a:srgbClr val="000000"/>
              </a:solidFill>
              <a:round/>
              <a:headEnd/>
              <a:tailEnd/>
            </a:ln>
          </p:spPr>
        </p:cxnSp>
        <p:sp>
          <p:nvSpPr>
            <p:cNvPr id="71861" name="Oval 202"/>
            <p:cNvSpPr>
              <a:spLocks noChangeArrowheads="1"/>
            </p:cNvSpPr>
            <p:nvPr/>
          </p:nvSpPr>
          <p:spPr bwMode="auto">
            <a:xfrm>
              <a:off x="7255650" y="1839526"/>
              <a:ext cx="45719" cy="45719"/>
            </a:xfrm>
            <a:prstGeom prst="ellipse">
              <a:avLst/>
            </a:prstGeom>
            <a:solidFill>
              <a:srgbClr val="000000"/>
            </a:solidFill>
            <a:ln w="9525">
              <a:solidFill>
                <a:srgbClr val="000000"/>
              </a:solidFill>
              <a:round/>
              <a:headEnd/>
              <a:tailEnd/>
            </a:ln>
          </p:spPr>
          <p:txBody>
            <a:bodyPr lIns="91414" tIns="45708" rIns="91414" bIns="45708" anchor="ctr">
              <a:prstTxWarp prst="textNoShape">
                <a:avLst/>
              </a:prstTxWarp>
            </a:bodyPr>
            <a:lstStyle/>
            <a:p>
              <a:pPr>
                <a:lnSpc>
                  <a:spcPct val="85000"/>
                </a:lnSpc>
              </a:pPr>
              <a:endParaRPr lang="en-GB">
                <a:solidFill>
                  <a:schemeClr val="bg1"/>
                </a:solidFill>
                <a:latin typeface="Tahoma" pitchFamily="4" charset="0"/>
                <a:cs typeface="Arial" pitchFamily="4" charset="0"/>
              </a:endParaRPr>
            </a:p>
          </p:txBody>
        </p:sp>
        <p:cxnSp>
          <p:nvCxnSpPr>
            <p:cNvPr id="71862" name="Straight Connector 203"/>
            <p:cNvCxnSpPr>
              <a:cxnSpLocks noChangeShapeType="1"/>
              <a:endCxn id="71864" idx="0"/>
            </p:cNvCxnSpPr>
            <p:nvPr/>
          </p:nvCxnSpPr>
          <p:spPr bwMode="auto">
            <a:xfrm>
              <a:off x="7590454" y="4315455"/>
              <a:ext cx="0" cy="172430"/>
            </a:xfrm>
            <a:prstGeom prst="line">
              <a:avLst/>
            </a:prstGeom>
            <a:noFill/>
            <a:ln w="9525">
              <a:solidFill>
                <a:srgbClr val="000000"/>
              </a:solidFill>
              <a:round/>
              <a:headEnd/>
              <a:tailEnd/>
            </a:ln>
          </p:spPr>
        </p:cxnSp>
        <p:cxnSp>
          <p:nvCxnSpPr>
            <p:cNvPr id="71863" name="Straight Connector 204"/>
            <p:cNvCxnSpPr>
              <a:cxnSpLocks noChangeShapeType="1"/>
            </p:cNvCxnSpPr>
            <p:nvPr/>
          </p:nvCxnSpPr>
          <p:spPr bwMode="auto">
            <a:xfrm>
              <a:off x="7532211" y="4494636"/>
              <a:ext cx="116484" cy="0"/>
            </a:xfrm>
            <a:prstGeom prst="line">
              <a:avLst/>
            </a:prstGeom>
            <a:noFill/>
            <a:ln w="9525">
              <a:solidFill>
                <a:srgbClr val="000000"/>
              </a:solidFill>
              <a:round/>
              <a:headEnd/>
              <a:tailEnd/>
            </a:ln>
          </p:spPr>
        </p:cxnSp>
        <p:sp>
          <p:nvSpPr>
            <p:cNvPr id="71864" name="Oval 205"/>
            <p:cNvSpPr>
              <a:spLocks noChangeArrowheads="1"/>
            </p:cNvSpPr>
            <p:nvPr/>
          </p:nvSpPr>
          <p:spPr bwMode="auto">
            <a:xfrm>
              <a:off x="7567594" y="4487885"/>
              <a:ext cx="45719" cy="45719"/>
            </a:xfrm>
            <a:prstGeom prst="ellipse">
              <a:avLst/>
            </a:prstGeom>
            <a:solidFill>
              <a:srgbClr val="000000"/>
            </a:solidFill>
            <a:ln w="9525">
              <a:solidFill>
                <a:srgbClr val="000000"/>
              </a:solidFill>
              <a:round/>
              <a:headEnd/>
              <a:tailEnd/>
            </a:ln>
          </p:spPr>
          <p:txBody>
            <a:bodyPr lIns="91414" tIns="45708" rIns="91414" bIns="45708" anchor="ctr">
              <a:prstTxWarp prst="textNoShape">
                <a:avLst/>
              </a:prstTxWarp>
            </a:bodyPr>
            <a:lstStyle/>
            <a:p>
              <a:pPr>
                <a:lnSpc>
                  <a:spcPct val="85000"/>
                </a:lnSpc>
              </a:pPr>
              <a:endParaRPr lang="en-GB">
                <a:solidFill>
                  <a:schemeClr val="bg1"/>
                </a:solidFill>
                <a:latin typeface="Tahoma" pitchFamily="4" charset="0"/>
                <a:cs typeface="Arial" pitchFamily="4" charset="0"/>
              </a:endParaRPr>
            </a:p>
          </p:txBody>
        </p:sp>
        <p:cxnSp>
          <p:nvCxnSpPr>
            <p:cNvPr id="71865" name="Straight Connector 206"/>
            <p:cNvCxnSpPr>
              <a:cxnSpLocks noChangeShapeType="1"/>
            </p:cNvCxnSpPr>
            <p:nvPr/>
          </p:nvCxnSpPr>
          <p:spPr bwMode="auto">
            <a:xfrm>
              <a:off x="7532211" y="4316578"/>
              <a:ext cx="116484" cy="0"/>
            </a:xfrm>
            <a:prstGeom prst="line">
              <a:avLst/>
            </a:prstGeom>
            <a:noFill/>
            <a:ln w="9525">
              <a:solidFill>
                <a:srgbClr val="000000"/>
              </a:solidFill>
              <a:round/>
              <a:headEnd/>
              <a:tailEnd/>
            </a:ln>
          </p:spPr>
        </p:cxnSp>
        <p:sp>
          <p:nvSpPr>
            <p:cNvPr id="71866" name="Oval 207"/>
            <p:cNvSpPr>
              <a:spLocks noChangeArrowheads="1"/>
            </p:cNvSpPr>
            <p:nvPr/>
          </p:nvSpPr>
          <p:spPr bwMode="auto">
            <a:xfrm>
              <a:off x="7567594" y="3492829"/>
              <a:ext cx="45719" cy="45719"/>
            </a:xfrm>
            <a:prstGeom prst="ellipse">
              <a:avLst/>
            </a:prstGeom>
            <a:solidFill>
              <a:srgbClr val="000000"/>
            </a:solidFill>
            <a:ln w="9525">
              <a:solidFill>
                <a:srgbClr val="000000"/>
              </a:solidFill>
              <a:round/>
              <a:headEnd/>
              <a:tailEnd/>
            </a:ln>
          </p:spPr>
          <p:txBody>
            <a:bodyPr lIns="91414" tIns="45708" rIns="91414" bIns="45708" anchor="ctr">
              <a:prstTxWarp prst="textNoShape">
                <a:avLst/>
              </a:prstTxWarp>
            </a:bodyPr>
            <a:lstStyle/>
            <a:p>
              <a:pPr>
                <a:lnSpc>
                  <a:spcPct val="85000"/>
                </a:lnSpc>
              </a:pPr>
              <a:endParaRPr lang="en-GB">
                <a:solidFill>
                  <a:schemeClr val="bg1"/>
                </a:solidFill>
                <a:latin typeface="Tahoma" pitchFamily="4" charset="0"/>
                <a:cs typeface="Arial" pitchFamily="4" charset="0"/>
              </a:endParaRPr>
            </a:p>
          </p:txBody>
        </p:sp>
        <p:cxnSp>
          <p:nvCxnSpPr>
            <p:cNvPr id="71867" name="Straight Connector 208"/>
            <p:cNvCxnSpPr>
              <a:cxnSpLocks noChangeShapeType="1"/>
              <a:endCxn id="71869" idx="0"/>
            </p:cNvCxnSpPr>
            <p:nvPr/>
          </p:nvCxnSpPr>
          <p:spPr bwMode="auto">
            <a:xfrm>
              <a:off x="7893894" y="4194652"/>
              <a:ext cx="0" cy="285979"/>
            </a:xfrm>
            <a:prstGeom prst="line">
              <a:avLst/>
            </a:prstGeom>
            <a:noFill/>
            <a:ln w="9525">
              <a:solidFill>
                <a:srgbClr val="000000"/>
              </a:solidFill>
              <a:round/>
              <a:headEnd/>
              <a:tailEnd/>
            </a:ln>
          </p:spPr>
        </p:cxnSp>
        <p:cxnSp>
          <p:nvCxnSpPr>
            <p:cNvPr id="71868" name="Straight Connector 209"/>
            <p:cNvCxnSpPr>
              <a:cxnSpLocks noChangeShapeType="1"/>
            </p:cNvCxnSpPr>
            <p:nvPr/>
          </p:nvCxnSpPr>
          <p:spPr bwMode="auto">
            <a:xfrm>
              <a:off x="7835651" y="4496789"/>
              <a:ext cx="116484" cy="0"/>
            </a:xfrm>
            <a:prstGeom prst="line">
              <a:avLst/>
            </a:prstGeom>
            <a:noFill/>
            <a:ln w="9525">
              <a:solidFill>
                <a:srgbClr val="000000"/>
              </a:solidFill>
              <a:round/>
              <a:headEnd/>
              <a:tailEnd/>
            </a:ln>
          </p:spPr>
        </p:cxnSp>
        <p:sp>
          <p:nvSpPr>
            <p:cNvPr id="71869" name="Oval 210"/>
            <p:cNvSpPr>
              <a:spLocks noChangeArrowheads="1"/>
            </p:cNvSpPr>
            <p:nvPr/>
          </p:nvSpPr>
          <p:spPr bwMode="auto">
            <a:xfrm>
              <a:off x="7871034" y="4480631"/>
              <a:ext cx="45719" cy="45719"/>
            </a:xfrm>
            <a:prstGeom prst="ellipse">
              <a:avLst/>
            </a:prstGeom>
            <a:solidFill>
              <a:srgbClr val="000000"/>
            </a:solidFill>
            <a:ln w="9525">
              <a:solidFill>
                <a:srgbClr val="000000"/>
              </a:solidFill>
              <a:round/>
              <a:headEnd/>
              <a:tailEnd/>
            </a:ln>
          </p:spPr>
          <p:txBody>
            <a:bodyPr lIns="91414" tIns="45708" rIns="91414" bIns="45708" anchor="ctr">
              <a:prstTxWarp prst="textNoShape">
                <a:avLst/>
              </a:prstTxWarp>
            </a:bodyPr>
            <a:lstStyle/>
            <a:p>
              <a:pPr>
                <a:lnSpc>
                  <a:spcPct val="85000"/>
                </a:lnSpc>
              </a:pPr>
              <a:endParaRPr lang="en-GB">
                <a:solidFill>
                  <a:schemeClr val="bg1"/>
                </a:solidFill>
                <a:latin typeface="Tahoma" pitchFamily="4" charset="0"/>
                <a:cs typeface="Arial" pitchFamily="4" charset="0"/>
              </a:endParaRPr>
            </a:p>
          </p:txBody>
        </p:sp>
        <p:cxnSp>
          <p:nvCxnSpPr>
            <p:cNvPr id="71870" name="Straight Connector 211"/>
            <p:cNvCxnSpPr>
              <a:cxnSpLocks noChangeShapeType="1"/>
            </p:cNvCxnSpPr>
            <p:nvPr/>
          </p:nvCxnSpPr>
          <p:spPr bwMode="auto">
            <a:xfrm>
              <a:off x="7835651" y="4193394"/>
              <a:ext cx="116484" cy="0"/>
            </a:xfrm>
            <a:prstGeom prst="line">
              <a:avLst/>
            </a:prstGeom>
            <a:noFill/>
            <a:ln w="9525">
              <a:solidFill>
                <a:srgbClr val="000000"/>
              </a:solidFill>
              <a:round/>
              <a:headEnd/>
              <a:tailEnd/>
            </a:ln>
          </p:spPr>
        </p:cxnSp>
        <p:sp>
          <p:nvSpPr>
            <p:cNvPr id="71871" name="Oval 212"/>
            <p:cNvSpPr>
              <a:spLocks noChangeArrowheads="1"/>
            </p:cNvSpPr>
            <p:nvPr/>
          </p:nvSpPr>
          <p:spPr bwMode="auto">
            <a:xfrm>
              <a:off x="7875406" y="3920685"/>
              <a:ext cx="45719" cy="45719"/>
            </a:xfrm>
            <a:prstGeom prst="ellipse">
              <a:avLst/>
            </a:prstGeom>
            <a:solidFill>
              <a:srgbClr val="000000"/>
            </a:solidFill>
            <a:ln w="9525">
              <a:solidFill>
                <a:srgbClr val="000000"/>
              </a:solidFill>
              <a:round/>
              <a:headEnd/>
              <a:tailEnd/>
            </a:ln>
          </p:spPr>
          <p:txBody>
            <a:bodyPr lIns="91414" tIns="45708" rIns="91414" bIns="45708" anchor="ctr">
              <a:prstTxWarp prst="textNoShape">
                <a:avLst/>
              </a:prstTxWarp>
            </a:bodyPr>
            <a:lstStyle/>
            <a:p>
              <a:pPr>
                <a:lnSpc>
                  <a:spcPct val="85000"/>
                </a:lnSpc>
              </a:pPr>
              <a:endParaRPr lang="en-GB">
                <a:solidFill>
                  <a:schemeClr val="bg1"/>
                </a:solidFill>
                <a:latin typeface="Tahoma" pitchFamily="4" charset="0"/>
                <a:cs typeface="Arial" pitchFamily="4" charset="0"/>
              </a:endParaRPr>
            </a:p>
          </p:txBody>
        </p:sp>
        <p:sp>
          <p:nvSpPr>
            <p:cNvPr id="214" name="Textfeld 16"/>
            <p:cNvSpPr txBox="1">
              <a:spLocks noChangeArrowheads="1"/>
            </p:cNvSpPr>
            <p:nvPr/>
          </p:nvSpPr>
          <p:spPr bwMode="auto">
            <a:xfrm>
              <a:off x="5167135" y="3756109"/>
              <a:ext cx="261520" cy="134783"/>
            </a:xfrm>
            <a:prstGeom prst="rect">
              <a:avLst/>
            </a:prstGeom>
            <a:noFill/>
            <a:ln>
              <a:noFill/>
            </a:ln>
            <a:extLst/>
          </p:spPr>
          <p:txBody>
            <a:bodyPr lIns="0" tIns="0" rIns="0" bIns="0">
              <a:spAutoFit/>
            </a:bodyPr>
            <a:lstStyle>
              <a:lvl1pPr eaLnBrk="0" hangingPunct="0">
                <a:spcBef>
                  <a:spcPct val="20000"/>
                </a:spcBef>
                <a:buFont typeface="Arial" pitchFamily="34" charset="0"/>
                <a:defRPr sz="3200">
                  <a:solidFill>
                    <a:srgbClr val="07061C"/>
                  </a:solidFill>
                  <a:latin typeface="Calibri" pitchFamily="34" charset="0"/>
                </a:defRPr>
              </a:lvl1pPr>
              <a:lvl2pPr marL="742950" indent="-285750" eaLnBrk="0" hangingPunct="0">
                <a:spcBef>
                  <a:spcPct val="20000"/>
                </a:spcBef>
                <a:buFont typeface="Arial" pitchFamily="34" charset="0"/>
                <a:buChar char="–"/>
                <a:defRPr sz="2800">
                  <a:solidFill>
                    <a:srgbClr val="07061C"/>
                  </a:solidFill>
                  <a:latin typeface="Calibri" pitchFamily="34" charset="0"/>
                </a:defRPr>
              </a:lvl2pPr>
              <a:lvl3pPr marL="1143000" indent="-228600" eaLnBrk="0" hangingPunct="0">
                <a:spcBef>
                  <a:spcPct val="20000"/>
                </a:spcBef>
                <a:buFont typeface="Arial" pitchFamily="34" charset="0"/>
                <a:buChar char="•"/>
                <a:defRPr sz="2400">
                  <a:solidFill>
                    <a:srgbClr val="07061C"/>
                  </a:solidFill>
                  <a:latin typeface="Calibri" pitchFamily="34" charset="0"/>
                </a:defRPr>
              </a:lvl3pPr>
              <a:lvl4pPr marL="1600200" indent="-228600" eaLnBrk="0" hangingPunct="0">
                <a:spcBef>
                  <a:spcPct val="20000"/>
                </a:spcBef>
                <a:buFont typeface="Arial" pitchFamily="34" charset="0"/>
                <a:buChar char="–"/>
                <a:defRPr sz="2000">
                  <a:solidFill>
                    <a:srgbClr val="07061C"/>
                  </a:solidFill>
                  <a:latin typeface="Calibri" pitchFamily="34" charset="0"/>
                </a:defRPr>
              </a:lvl4pPr>
              <a:lvl5pPr marL="2057400" indent="-228600" eaLnBrk="0" hangingPunct="0">
                <a:spcBef>
                  <a:spcPct val="20000"/>
                </a:spcBef>
                <a:buFont typeface="Arial" pitchFamily="34" charset="0"/>
                <a:buChar char="»"/>
                <a:defRPr sz="2000">
                  <a:solidFill>
                    <a:srgbClr val="07061C"/>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9pPr>
            </a:lstStyle>
            <a:p>
              <a:pPr algn="r" eaLnBrk="1" hangingPunct="1">
                <a:spcBef>
                  <a:spcPct val="0"/>
                </a:spcBef>
                <a:buFontTx/>
                <a:buNone/>
                <a:defRPr/>
              </a:pPr>
              <a:r>
                <a:rPr lang="de-DE" altLang="en-US" sz="1100" kern="0" dirty="0" smtClean="0">
                  <a:solidFill>
                    <a:srgbClr val="00498B"/>
                  </a:solidFill>
                  <a:latin typeface="Arial" panose="020B0604020202020204" pitchFamily="34" charset="0"/>
                  <a:ea typeface="ＭＳ Ｐゴシック" pitchFamily="4" charset="-128"/>
                  <a:cs typeface="+mn-cs"/>
                </a:rPr>
                <a:t>100</a:t>
              </a:r>
            </a:p>
          </p:txBody>
        </p:sp>
        <p:sp>
          <p:nvSpPr>
            <p:cNvPr id="71873" name="Rectangle 214"/>
            <p:cNvSpPr>
              <a:spLocks noChangeArrowheads="1"/>
            </p:cNvSpPr>
            <p:nvPr/>
          </p:nvSpPr>
          <p:spPr bwMode="auto">
            <a:xfrm>
              <a:off x="5635204" y="3615099"/>
              <a:ext cx="215495" cy="687220"/>
            </a:xfrm>
            <a:prstGeom prst="rect">
              <a:avLst/>
            </a:prstGeom>
            <a:solidFill>
              <a:schemeClr val="bg1"/>
            </a:solidFill>
            <a:ln w="9525">
              <a:solidFill>
                <a:srgbClr val="000000"/>
              </a:solidFill>
              <a:round/>
              <a:headEnd/>
              <a:tailEnd/>
            </a:ln>
          </p:spPr>
          <p:txBody>
            <a:bodyPr lIns="91414" tIns="45708" rIns="91414" bIns="45708" anchor="ctr">
              <a:prstTxWarp prst="textNoShape">
                <a:avLst/>
              </a:prstTxWarp>
            </a:bodyPr>
            <a:lstStyle/>
            <a:p>
              <a:pPr>
                <a:lnSpc>
                  <a:spcPct val="85000"/>
                </a:lnSpc>
              </a:pPr>
              <a:endParaRPr lang="en-GB">
                <a:solidFill>
                  <a:schemeClr val="bg1"/>
                </a:solidFill>
                <a:latin typeface="Tahoma" pitchFamily="4" charset="0"/>
                <a:cs typeface="Arial" pitchFamily="4" charset="0"/>
              </a:endParaRPr>
            </a:p>
          </p:txBody>
        </p:sp>
        <p:cxnSp>
          <p:nvCxnSpPr>
            <p:cNvPr id="71874" name="Straight Connector 215"/>
            <p:cNvCxnSpPr>
              <a:cxnSpLocks noChangeShapeType="1"/>
            </p:cNvCxnSpPr>
            <p:nvPr/>
          </p:nvCxnSpPr>
          <p:spPr bwMode="auto">
            <a:xfrm>
              <a:off x="5635204" y="4100385"/>
              <a:ext cx="221319" cy="0"/>
            </a:xfrm>
            <a:prstGeom prst="line">
              <a:avLst/>
            </a:prstGeom>
            <a:noFill/>
            <a:ln w="9525">
              <a:solidFill>
                <a:srgbClr val="000000"/>
              </a:solidFill>
              <a:round/>
              <a:headEnd/>
              <a:tailEnd/>
            </a:ln>
          </p:spPr>
        </p:cxnSp>
        <p:sp>
          <p:nvSpPr>
            <p:cNvPr id="71875" name="Rectangle 216"/>
            <p:cNvSpPr>
              <a:spLocks noChangeArrowheads="1"/>
            </p:cNvSpPr>
            <p:nvPr/>
          </p:nvSpPr>
          <p:spPr bwMode="auto">
            <a:xfrm>
              <a:off x="5946799" y="4414574"/>
              <a:ext cx="215495" cy="59972"/>
            </a:xfrm>
            <a:prstGeom prst="rect">
              <a:avLst/>
            </a:prstGeom>
            <a:solidFill>
              <a:schemeClr val="bg1"/>
            </a:solidFill>
            <a:ln w="9525">
              <a:solidFill>
                <a:srgbClr val="000000"/>
              </a:solidFill>
              <a:round/>
              <a:headEnd/>
              <a:tailEnd/>
            </a:ln>
          </p:spPr>
          <p:txBody>
            <a:bodyPr lIns="91414" tIns="45708" rIns="91414" bIns="45708" anchor="ctr">
              <a:prstTxWarp prst="textNoShape">
                <a:avLst/>
              </a:prstTxWarp>
            </a:bodyPr>
            <a:lstStyle/>
            <a:p>
              <a:pPr>
                <a:lnSpc>
                  <a:spcPct val="85000"/>
                </a:lnSpc>
              </a:pPr>
              <a:endParaRPr lang="en-GB">
                <a:solidFill>
                  <a:schemeClr val="bg1"/>
                </a:solidFill>
                <a:latin typeface="Tahoma" pitchFamily="4" charset="0"/>
                <a:cs typeface="Arial" pitchFamily="4" charset="0"/>
              </a:endParaRPr>
            </a:p>
          </p:txBody>
        </p:sp>
        <p:cxnSp>
          <p:nvCxnSpPr>
            <p:cNvPr id="71876" name="Straight Connector 217"/>
            <p:cNvCxnSpPr>
              <a:cxnSpLocks noChangeShapeType="1"/>
            </p:cNvCxnSpPr>
            <p:nvPr/>
          </p:nvCxnSpPr>
          <p:spPr bwMode="auto">
            <a:xfrm>
              <a:off x="5946268" y="4452551"/>
              <a:ext cx="221319" cy="0"/>
            </a:xfrm>
            <a:prstGeom prst="line">
              <a:avLst/>
            </a:prstGeom>
            <a:noFill/>
            <a:ln w="9525">
              <a:solidFill>
                <a:srgbClr val="000000"/>
              </a:solidFill>
              <a:round/>
              <a:headEnd/>
              <a:tailEnd/>
            </a:ln>
          </p:spPr>
        </p:cxnSp>
        <p:sp>
          <p:nvSpPr>
            <p:cNvPr id="71877" name="Rectangle 218"/>
            <p:cNvSpPr>
              <a:spLocks noChangeArrowheads="1"/>
            </p:cNvSpPr>
            <p:nvPr/>
          </p:nvSpPr>
          <p:spPr bwMode="auto">
            <a:xfrm>
              <a:off x="6253980" y="4427423"/>
              <a:ext cx="215495" cy="57118"/>
            </a:xfrm>
            <a:prstGeom prst="rect">
              <a:avLst/>
            </a:prstGeom>
            <a:solidFill>
              <a:schemeClr val="bg1"/>
            </a:solidFill>
            <a:ln w="9525">
              <a:solidFill>
                <a:srgbClr val="000000"/>
              </a:solidFill>
              <a:round/>
              <a:headEnd/>
              <a:tailEnd/>
            </a:ln>
          </p:spPr>
          <p:txBody>
            <a:bodyPr lIns="91414" tIns="45708" rIns="91414" bIns="45708" anchor="ctr">
              <a:prstTxWarp prst="textNoShape">
                <a:avLst/>
              </a:prstTxWarp>
            </a:bodyPr>
            <a:lstStyle/>
            <a:p>
              <a:pPr>
                <a:lnSpc>
                  <a:spcPct val="85000"/>
                </a:lnSpc>
              </a:pPr>
              <a:endParaRPr lang="en-GB">
                <a:solidFill>
                  <a:schemeClr val="bg1"/>
                </a:solidFill>
                <a:latin typeface="Tahoma" pitchFamily="4" charset="0"/>
                <a:cs typeface="Arial" pitchFamily="4" charset="0"/>
              </a:endParaRPr>
            </a:p>
          </p:txBody>
        </p:sp>
        <p:sp>
          <p:nvSpPr>
            <p:cNvPr id="71878" name="Rectangle 219"/>
            <p:cNvSpPr>
              <a:spLocks noChangeArrowheads="1"/>
            </p:cNvSpPr>
            <p:nvPr/>
          </p:nvSpPr>
          <p:spPr bwMode="auto">
            <a:xfrm>
              <a:off x="6563543" y="4399584"/>
              <a:ext cx="215495" cy="67456"/>
            </a:xfrm>
            <a:prstGeom prst="rect">
              <a:avLst/>
            </a:prstGeom>
            <a:solidFill>
              <a:schemeClr val="bg1"/>
            </a:solidFill>
            <a:ln w="9525">
              <a:solidFill>
                <a:srgbClr val="000000"/>
              </a:solidFill>
              <a:round/>
              <a:headEnd/>
              <a:tailEnd/>
            </a:ln>
          </p:spPr>
          <p:txBody>
            <a:bodyPr lIns="91414" tIns="45708" rIns="91414" bIns="45708" anchor="ctr">
              <a:prstTxWarp prst="textNoShape">
                <a:avLst/>
              </a:prstTxWarp>
            </a:bodyPr>
            <a:lstStyle/>
            <a:p>
              <a:pPr>
                <a:lnSpc>
                  <a:spcPct val="85000"/>
                </a:lnSpc>
              </a:pPr>
              <a:endParaRPr lang="en-GB">
                <a:solidFill>
                  <a:schemeClr val="bg1"/>
                </a:solidFill>
                <a:latin typeface="Tahoma" pitchFamily="4" charset="0"/>
                <a:cs typeface="Arial" pitchFamily="4" charset="0"/>
              </a:endParaRPr>
            </a:p>
          </p:txBody>
        </p:sp>
        <p:sp>
          <p:nvSpPr>
            <p:cNvPr id="71879" name="Rectangle 220"/>
            <p:cNvSpPr>
              <a:spLocks noChangeArrowheads="1"/>
            </p:cNvSpPr>
            <p:nvPr/>
          </p:nvSpPr>
          <p:spPr bwMode="auto">
            <a:xfrm>
              <a:off x="6868343" y="4421059"/>
              <a:ext cx="215495" cy="53476"/>
            </a:xfrm>
            <a:prstGeom prst="rect">
              <a:avLst/>
            </a:prstGeom>
            <a:solidFill>
              <a:schemeClr val="bg1"/>
            </a:solidFill>
            <a:ln w="9525">
              <a:solidFill>
                <a:srgbClr val="000000"/>
              </a:solidFill>
              <a:round/>
              <a:headEnd/>
              <a:tailEnd/>
            </a:ln>
          </p:spPr>
          <p:txBody>
            <a:bodyPr lIns="91414" tIns="45708" rIns="91414" bIns="45708" anchor="ctr">
              <a:prstTxWarp prst="textNoShape">
                <a:avLst/>
              </a:prstTxWarp>
            </a:bodyPr>
            <a:lstStyle/>
            <a:p>
              <a:pPr>
                <a:lnSpc>
                  <a:spcPct val="85000"/>
                </a:lnSpc>
              </a:pPr>
              <a:endParaRPr lang="en-GB">
                <a:solidFill>
                  <a:schemeClr val="bg1"/>
                </a:solidFill>
                <a:latin typeface="Tahoma" pitchFamily="4" charset="0"/>
                <a:cs typeface="Arial" pitchFamily="4" charset="0"/>
              </a:endParaRPr>
            </a:p>
          </p:txBody>
        </p:sp>
        <p:sp>
          <p:nvSpPr>
            <p:cNvPr id="71880" name="Rectangle 221"/>
            <p:cNvSpPr>
              <a:spLocks noChangeArrowheads="1"/>
            </p:cNvSpPr>
            <p:nvPr/>
          </p:nvSpPr>
          <p:spPr bwMode="auto">
            <a:xfrm>
              <a:off x="7170762" y="4398573"/>
              <a:ext cx="215495" cy="78459"/>
            </a:xfrm>
            <a:prstGeom prst="rect">
              <a:avLst/>
            </a:prstGeom>
            <a:solidFill>
              <a:schemeClr val="bg1"/>
            </a:solidFill>
            <a:ln w="9525">
              <a:solidFill>
                <a:srgbClr val="000000"/>
              </a:solidFill>
              <a:round/>
              <a:headEnd/>
              <a:tailEnd/>
            </a:ln>
          </p:spPr>
          <p:txBody>
            <a:bodyPr lIns="91414" tIns="45708" rIns="91414" bIns="45708" anchor="ctr">
              <a:prstTxWarp prst="textNoShape">
                <a:avLst/>
              </a:prstTxWarp>
            </a:bodyPr>
            <a:lstStyle/>
            <a:p>
              <a:pPr>
                <a:lnSpc>
                  <a:spcPct val="85000"/>
                </a:lnSpc>
              </a:pPr>
              <a:endParaRPr lang="en-GB">
                <a:solidFill>
                  <a:schemeClr val="bg1"/>
                </a:solidFill>
                <a:latin typeface="Tahoma" pitchFamily="4" charset="0"/>
                <a:cs typeface="Arial" pitchFamily="4" charset="0"/>
              </a:endParaRPr>
            </a:p>
          </p:txBody>
        </p:sp>
        <p:sp>
          <p:nvSpPr>
            <p:cNvPr id="71881" name="Rectangle 222"/>
            <p:cNvSpPr>
              <a:spLocks noChangeArrowheads="1"/>
            </p:cNvSpPr>
            <p:nvPr/>
          </p:nvSpPr>
          <p:spPr bwMode="auto">
            <a:xfrm>
              <a:off x="7482706" y="4403845"/>
              <a:ext cx="215495" cy="80683"/>
            </a:xfrm>
            <a:prstGeom prst="rect">
              <a:avLst/>
            </a:prstGeom>
            <a:solidFill>
              <a:schemeClr val="bg1"/>
            </a:solidFill>
            <a:ln w="9525">
              <a:solidFill>
                <a:srgbClr val="000000"/>
              </a:solidFill>
              <a:round/>
              <a:headEnd/>
              <a:tailEnd/>
            </a:ln>
          </p:spPr>
          <p:txBody>
            <a:bodyPr lIns="91414" tIns="45708" rIns="91414" bIns="45708" anchor="ctr">
              <a:prstTxWarp prst="textNoShape">
                <a:avLst/>
              </a:prstTxWarp>
            </a:bodyPr>
            <a:lstStyle/>
            <a:p>
              <a:pPr>
                <a:lnSpc>
                  <a:spcPct val="85000"/>
                </a:lnSpc>
              </a:pPr>
              <a:endParaRPr lang="en-GB">
                <a:solidFill>
                  <a:schemeClr val="bg1"/>
                </a:solidFill>
                <a:latin typeface="Tahoma" pitchFamily="4" charset="0"/>
                <a:cs typeface="Arial" pitchFamily="4" charset="0"/>
              </a:endParaRPr>
            </a:p>
          </p:txBody>
        </p:sp>
        <p:cxnSp>
          <p:nvCxnSpPr>
            <p:cNvPr id="71882" name="Straight Connector 223"/>
            <p:cNvCxnSpPr>
              <a:cxnSpLocks noChangeShapeType="1"/>
            </p:cNvCxnSpPr>
            <p:nvPr/>
          </p:nvCxnSpPr>
          <p:spPr bwMode="auto">
            <a:xfrm>
              <a:off x="6251068" y="4462662"/>
              <a:ext cx="221319" cy="0"/>
            </a:xfrm>
            <a:prstGeom prst="line">
              <a:avLst/>
            </a:prstGeom>
            <a:noFill/>
            <a:ln w="9525">
              <a:solidFill>
                <a:srgbClr val="000000"/>
              </a:solidFill>
              <a:round/>
              <a:headEnd/>
              <a:tailEnd/>
            </a:ln>
          </p:spPr>
        </p:cxnSp>
        <p:cxnSp>
          <p:nvCxnSpPr>
            <p:cNvPr id="71883" name="Straight Connector 224"/>
            <p:cNvCxnSpPr>
              <a:cxnSpLocks noChangeShapeType="1"/>
            </p:cNvCxnSpPr>
            <p:nvPr/>
          </p:nvCxnSpPr>
          <p:spPr bwMode="auto">
            <a:xfrm>
              <a:off x="6558249" y="4445530"/>
              <a:ext cx="221319" cy="0"/>
            </a:xfrm>
            <a:prstGeom prst="line">
              <a:avLst/>
            </a:prstGeom>
            <a:noFill/>
            <a:ln w="9525">
              <a:solidFill>
                <a:srgbClr val="000000"/>
              </a:solidFill>
              <a:round/>
              <a:headEnd/>
              <a:tailEnd/>
            </a:ln>
          </p:spPr>
        </p:cxnSp>
        <p:cxnSp>
          <p:nvCxnSpPr>
            <p:cNvPr id="71884" name="Straight Connector 225"/>
            <p:cNvCxnSpPr>
              <a:cxnSpLocks noChangeShapeType="1"/>
            </p:cNvCxnSpPr>
            <p:nvPr/>
          </p:nvCxnSpPr>
          <p:spPr bwMode="auto">
            <a:xfrm>
              <a:off x="6865431" y="4450053"/>
              <a:ext cx="221319" cy="0"/>
            </a:xfrm>
            <a:prstGeom prst="line">
              <a:avLst/>
            </a:prstGeom>
            <a:noFill/>
            <a:ln w="9525">
              <a:solidFill>
                <a:srgbClr val="000000"/>
              </a:solidFill>
              <a:round/>
              <a:headEnd/>
              <a:tailEnd/>
            </a:ln>
          </p:spPr>
        </p:cxnSp>
        <p:cxnSp>
          <p:nvCxnSpPr>
            <p:cNvPr id="71885" name="Straight Connector 226"/>
            <p:cNvCxnSpPr>
              <a:cxnSpLocks noChangeShapeType="1"/>
            </p:cNvCxnSpPr>
            <p:nvPr/>
          </p:nvCxnSpPr>
          <p:spPr bwMode="auto">
            <a:xfrm>
              <a:off x="7479793" y="4447672"/>
              <a:ext cx="221319" cy="0"/>
            </a:xfrm>
            <a:prstGeom prst="line">
              <a:avLst/>
            </a:prstGeom>
            <a:noFill/>
            <a:ln w="9525">
              <a:solidFill>
                <a:srgbClr val="000000"/>
              </a:solidFill>
              <a:round/>
              <a:headEnd/>
              <a:tailEnd/>
            </a:ln>
          </p:spPr>
        </p:cxnSp>
        <p:cxnSp>
          <p:nvCxnSpPr>
            <p:cNvPr id="71886" name="Straight Connector 227"/>
            <p:cNvCxnSpPr>
              <a:cxnSpLocks noChangeShapeType="1"/>
            </p:cNvCxnSpPr>
            <p:nvPr/>
          </p:nvCxnSpPr>
          <p:spPr bwMode="auto">
            <a:xfrm>
              <a:off x="7170230" y="4445174"/>
              <a:ext cx="221319" cy="0"/>
            </a:xfrm>
            <a:prstGeom prst="line">
              <a:avLst/>
            </a:prstGeom>
            <a:noFill/>
            <a:ln w="9525">
              <a:solidFill>
                <a:srgbClr val="000000"/>
              </a:solidFill>
              <a:round/>
              <a:headEnd/>
              <a:tailEnd/>
            </a:ln>
          </p:spPr>
        </p:cxnSp>
        <p:sp>
          <p:nvSpPr>
            <p:cNvPr id="71887" name="Rectangle 228"/>
            <p:cNvSpPr>
              <a:spLocks noChangeArrowheads="1"/>
            </p:cNvSpPr>
            <p:nvPr/>
          </p:nvSpPr>
          <p:spPr bwMode="auto">
            <a:xfrm>
              <a:off x="7786146" y="4327132"/>
              <a:ext cx="215495" cy="134089"/>
            </a:xfrm>
            <a:prstGeom prst="rect">
              <a:avLst/>
            </a:prstGeom>
            <a:solidFill>
              <a:schemeClr val="bg1"/>
            </a:solidFill>
            <a:ln w="9525">
              <a:solidFill>
                <a:srgbClr val="000000"/>
              </a:solidFill>
              <a:round/>
              <a:headEnd/>
              <a:tailEnd/>
            </a:ln>
          </p:spPr>
          <p:txBody>
            <a:bodyPr lIns="91414" tIns="45708" rIns="91414" bIns="45708" anchor="ctr">
              <a:prstTxWarp prst="textNoShape">
                <a:avLst/>
              </a:prstTxWarp>
            </a:bodyPr>
            <a:lstStyle/>
            <a:p>
              <a:pPr>
                <a:lnSpc>
                  <a:spcPct val="85000"/>
                </a:lnSpc>
              </a:pPr>
              <a:endParaRPr lang="en-GB">
                <a:solidFill>
                  <a:schemeClr val="bg1"/>
                </a:solidFill>
                <a:latin typeface="Tahoma" pitchFamily="4" charset="0"/>
                <a:cs typeface="Arial" pitchFamily="4" charset="0"/>
              </a:endParaRPr>
            </a:p>
          </p:txBody>
        </p:sp>
        <p:cxnSp>
          <p:nvCxnSpPr>
            <p:cNvPr id="71888" name="Straight Connector 229"/>
            <p:cNvCxnSpPr>
              <a:cxnSpLocks noChangeShapeType="1"/>
            </p:cNvCxnSpPr>
            <p:nvPr/>
          </p:nvCxnSpPr>
          <p:spPr bwMode="auto">
            <a:xfrm>
              <a:off x="7783233" y="4441353"/>
              <a:ext cx="221319" cy="0"/>
            </a:xfrm>
            <a:prstGeom prst="line">
              <a:avLst/>
            </a:prstGeom>
            <a:noFill/>
            <a:ln w="9525">
              <a:solidFill>
                <a:srgbClr val="000000"/>
              </a:solidFill>
              <a:round/>
              <a:headEnd/>
              <a:tailEnd/>
            </a:ln>
          </p:spPr>
        </p:cxnSp>
        <p:sp>
          <p:nvSpPr>
            <p:cNvPr id="71889" name="Rectangle 230"/>
            <p:cNvSpPr>
              <a:spLocks noChangeArrowheads="1"/>
            </p:cNvSpPr>
            <p:nvPr/>
          </p:nvSpPr>
          <p:spPr bwMode="auto">
            <a:xfrm>
              <a:off x="1785119" y="4302427"/>
              <a:ext cx="215495" cy="36000"/>
            </a:xfrm>
            <a:prstGeom prst="rect">
              <a:avLst/>
            </a:prstGeom>
            <a:solidFill>
              <a:schemeClr val="bg1"/>
            </a:solidFill>
            <a:ln w="9525">
              <a:solidFill>
                <a:srgbClr val="000000"/>
              </a:solidFill>
              <a:round/>
              <a:headEnd/>
              <a:tailEnd/>
            </a:ln>
          </p:spPr>
          <p:txBody>
            <a:bodyPr lIns="91414" tIns="45708" rIns="91414" bIns="45708" anchor="ctr">
              <a:prstTxWarp prst="textNoShape">
                <a:avLst/>
              </a:prstTxWarp>
            </a:bodyPr>
            <a:lstStyle/>
            <a:p>
              <a:pPr>
                <a:lnSpc>
                  <a:spcPct val="85000"/>
                </a:lnSpc>
              </a:pPr>
              <a:endParaRPr lang="en-GB">
                <a:solidFill>
                  <a:schemeClr val="bg1"/>
                </a:solidFill>
                <a:latin typeface="Tahoma" pitchFamily="4" charset="0"/>
                <a:cs typeface="Arial" pitchFamily="4" charset="0"/>
              </a:endParaRPr>
            </a:p>
          </p:txBody>
        </p:sp>
        <p:cxnSp>
          <p:nvCxnSpPr>
            <p:cNvPr id="71890" name="Straight Connector 231"/>
            <p:cNvCxnSpPr>
              <a:cxnSpLocks noChangeShapeType="1"/>
            </p:cNvCxnSpPr>
            <p:nvPr/>
          </p:nvCxnSpPr>
          <p:spPr bwMode="auto">
            <a:xfrm>
              <a:off x="1784588" y="4316430"/>
              <a:ext cx="221319" cy="0"/>
            </a:xfrm>
            <a:prstGeom prst="line">
              <a:avLst/>
            </a:prstGeom>
            <a:noFill/>
            <a:ln w="9525">
              <a:solidFill>
                <a:srgbClr val="000000"/>
              </a:solidFill>
              <a:round/>
              <a:headEnd/>
              <a:tailEnd/>
            </a:ln>
          </p:spPr>
        </p:cxnSp>
        <p:sp>
          <p:nvSpPr>
            <p:cNvPr id="71891" name="Rectangle 232"/>
            <p:cNvSpPr>
              <a:spLocks noChangeArrowheads="1"/>
            </p:cNvSpPr>
            <p:nvPr/>
          </p:nvSpPr>
          <p:spPr bwMode="auto">
            <a:xfrm>
              <a:off x="2092300" y="4309921"/>
              <a:ext cx="215495" cy="36000"/>
            </a:xfrm>
            <a:prstGeom prst="rect">
              <a:avLst/>
            </a:prstGeom>
            <a:solidFill>
              <a:schemeClr val="bg1"/>
            </a:solidFill>
            <a:ln w="9525">
              <a:solidFill>
                <a:srgbClr val="000000"/>
              </a:solidFill>
              <a:round/>
              <a:headEnd/>
              <a:tailEnd/>
            </a:ln>
          </p:spPr>
          <p:txBody>
            <a:bodyPr lIns="91414" tIns="45708" rIns="91414" bIns="45708" anchor="ctr">
              <a:prstTxWarp prst="textNoShape">
                <a:avLst/>
              </a:prstTxWarp>
            </a:bodyPr>
            <a:lstStyle/>
            <a:p>
              <a:pPr>
                <a:lnSpc>
                  <a:spcPct val="85000"/>
                </a:lnSpc>
              </a:pPr>
              <a:endParaRPr lang="en-GB">
                <a:solidFill>
                  <a:schemeClr val="bg1"/>
                </a:solidFill>
                <a:latin typeface="Tahoma" pitchFamily="4" charset="0"/>
                <a:cs typeface="Arial" pitchFamily="4" charset="0"/>
              </a:endParaRPr>
            </a:p>
          </p:txBody>
        </p:sp>
        <p:sp>
          <p:nvSpPr>
            <p:cNvPr id="71892" name="Rectangle 233"/>
            <p:cNvSpPr>
              <a:spLocks noChangeArrowheads="1"/>
            </p:cNvSpPr>
            <p:nvPr/>
          </p:nvSpPr>
          <p:spPr bwMode="auto">
            <a:xfrm>
              <a:off x="2401863" y="4299927"/>
              <a:ext cx="215495" cy="36000"/>
            </a:xfrm>
            <a:prstGeom prst="rect">
              <a:avLst/>
            </a:prstGeom>
            <a:solidFill>
              <a:schemeClr val="bg1"/>
            </a:solidFill>
            <a:ln w="9525">
              <a:solidFill>
                <a:srgbClr val="000000"/>
              </a:solidFill>
              <a:round/>
              <a:headEnd/>
              <a:tailEnd/>
            </a:ln>
          </p:spPr>
          <p:txBody>
            <a:bodyPr lIns="91414" tIns="45708" rIns="91414" bIns="45708" anchor="ctr">
              <a:prstTxWarp prst="textNoShape">
                <a:avLst/>
              </a:prstTxWarp>
            </a:bodyPr>
            <a:lstStyle/>
            <a:p>
              <a:pPr>
                <a:lnSpc>
                  <a:spcPct val="85000"/>
                </a:lnSpc>
              </a:pPr>
              <a:endParaRPr lang="en-GB">
                <a:solidFill>
                  <a:schemeClr val="bg1"/>
                </a:solidFill>
                <a:latin typeface="Tahoma" pitchFamily="4" charset="0"/>
                <a:cs typeface="Arial" pitchFamily="4" charset="0"/>
              </a:endParaRPr>
            </a:p>
          </p:txBody>
        </p:sp>
        <p:sp>
          <p:nvSpPr>
            <p:cNvPr id="71893" name="Rectangle 234"/>
            <p:cNvSpPr>
              <a:spLocks noChangeArrowheads="1"/>
            </p:cNvSpPr>
            <p:nvPr/>
          </p:nvSpPr>
          <p:spPr bwMode="auto">
            <a:xfrm>
              <a:off x="2706663" y="4302425"/>
              <a:ext cx="215495" cy="28800"/>
            </a:xfrm>
            <a:prstGeom prst="rect">
              <a:avLst/>
            </a:prstGeom>
            <a:solidFill>
              <a:schemeClr val="bg1"/>
            </a:solidFill>
            <a:ln w="9525">
              <a:solidFill>
                <a:srgbClr val="000000"/>
              </a:solidFill>
              <a:round/>
              <a:headEnd/>
              <a:tailEnd/>
            </a:ln>
          </p:spPr>
          <p:txBody>
            <a:bodyPr lIns="91414" tIns="45708" rIns="91414" bIns="45708" anchor="ctr">
              <a:prstTxWarp prst="textNoShape">
                <a:avLst/>
              </a:prstTxWarp>
            </a:bodyPr>
            <a:lstStyle/>
            <a:p>
              <a:pPr>
                <a:lnSpc>
                  <a:spcPct val="85000"/>
                </a:lnSpc>
              </a:pPr>
              <a:endParaRPr lang="en-GB">
                <a:solidFill>
                  <a:schemeClr val="bg1"/>
                </a:solidFill>
                <a:latin typeface="Tahoma" pitchFamily="4" charset="0"/>
                <a:cs typeface="Arial" pitchFamily="4" charset="0"/>
              </a:endParaRPr>
            </a:p>
          </p:txBody>
        </p:sp>
        <p:sp>
          <p:nvSpPr>
            <p:cNvPr id="71894" name="Rectangle 235"/>
            <p:cNvSpPr>
              <a:spLocks noChangeArrowheads="1"/>
            </p:cNvSpPr>
            <p:nvPr/>
          </p:nvSpPr>
          <p:spPr bwMode="auto">
            <a:xfrm>
              <a:off x="3009082" y="4309921"/>
              <a:ext cx="215495" cy="36000"/>
            </a:xfrm>
            <a:prstGeom prst="rect">
              <a:avLst/>
            </a:prstGeom>
            <a:solidFill>
              <a:schemeClr val="bg1"/>
            </a:solidFill>
            <a:ln w="9525">
              <a:solidFill>
                <a:srgbClr val="000000"/>
              </a:solidFill>
              <a:round/>
              <a:headEnd/>
              <a:tailEnd/>
            </a:ln>
          </p:spPr>
          <p:txBody>
            <a:bodyPr lIns="91414" tIns="45708" rIns="91414" bIns="45708" anchor="ctr">
              <a:prstTxWarp prst="textNoShape">
                <a:avLst/>
              </a:prstTxWarp>
            </a:bodyPr>
            <a:lstStyle/>
            <a:p>
              <a:pPr>
                <a:lnSpc>
                  <a:spcPct val="85000"/>
                </a:lnSpc>
              </a:pPr>
              <a:endParaRPr lang="en-GB">
                <a:solidFill>
                  <a:schemeClr val="bg1"/>
                </a:solidFill>
                <a:latin typeface="Tahoma" pitchFamily="4" charset="0"/>
                <a:cs typeface="Arial" pitchFamily="4" charset="0"/>
              </a:endParaRPr>
            </a:p>
          </p:txBody>
        </p:sp>
        <p:sp>
          <p:nvSpPr>
            <p:cNvPr id="71895" name="Rectangle 236"/>
            <p:cNvSpPr>
              <a:spLocks noChangeArrowheads="1"/>
            </p:cNvSpPr>
            <p:nvPr/>
          </p:nvSpPr>
          <p:spPr bwMode="auto">
            <a:xfrm>
              <a:off x="3321026" y="4294931"/>
              <a:ext cx="215495" cy="36000"/>
            </a:xfrm>
            <a:prstGeom prst="rect">
              <a:avLst/>
            </a:prstGeom>
            <a:solidFill>
              <a:schemeClr val="bg1"/>
            </a:solidFill>
            <a:ln w="9525">
              <a:solidFill>
                <a:srgbClr val="000000"/>
              </a:solidFill>
              <a:round/>
              <a:headEnd/>
              <a:tailEnd/>
            </a:ln>
          </p:spPr>
          <p:txBody>
            <a:bodyPr lIns="91414" tIns="45708" rIns="91414" bIns="45708" anchor="ctr">
              <a:prstTxWarp prst="textNoShape">
                <a:avLst/>
              </a:prstTxWarp>
            </a:bodyPr>
            <a:lstStyle/>
            <a:p>
              <a:pPr>
                <a:lnSpc>
                  <a:spcPct val="85000"/>
                </a:lnSpc>
              </a:pPr>
              <a:endParaRPr lang="en-GB">
                <a:solidFill>
                  <a:schemeClr val="bg1"/>
                </a:solidFill>
                <a:latin typeface="Tahoma" pitchFamily="4" charset="0"/>
                <a:cs typeface="Arial" pitchFamily="4" charset="0"/>
              </a:endParaRPr>
            </a:p>
          </p:txBody>
        </p:sp>
        <p:cxnSp>
          <p:nvCxnSpPr>
            <p:cNvPr id="71896" name="Straight Connector 237"/>
            <p:cNvCxnSpPr>
              <a:cxnSpLocks noChangeShapeType="1"/>
            </p:cNvCxnSpPr>
            <p:nvPr/>
          </p:nvCxnSpPr>
          <p:spPr bwMode="auto">
            <a:xfrm>
              <a:off x="2089388" y="4324043"/>
              <a:ext cx="221319" cy="0"/>
            </a:xfrm>
            <a:prstGeom prst="line">
              <a:avLst/>
            </a:prstGeom>
            <a:noFill/>
            <a:ln w="9525">
              <a:solidFill>
                <a:srgbClr val="000000"/>
              </a:solidFill>
              <a:round/>
              <a:headEnd/>
              <a:tailEnd/>
            </a:ln>
          </p:spPr>
        </p:cxnSp>
        <p:cxnSp>
          <p:nvCxnSpPr>
            <p:cNvPr id="71897" name="Straight Connector 238"/>
            <p:cNvCxnSpPr>
              <a:cxnSpLocks noChangeShapeType="1"/>
            </p:cNvCxnSpPr>
            <p:nvPr/>
          </p:nvCxnSpPr>
          <p:spPr bwMode="auto">
            <a:xfrm>
              <a:off x="2396569" y="4309287"/>
              <a:ext cx="221319" cy="0"/>
            </a:xfrm>
            <a:prstGeom prst="line">
              <a:avLst/>
            </a:prstGeom>
            <a:noFill/>
            <a:ln w="9525">
              <a:solidFill>
                <a:srgbClr val="000000"/>
              </a:solidFill>
              <a:round/>
              <a:headEnd/>
              <a:tailEnd/>
            </a:ln>
          </p:spPr>
        </p:cxnSp>
        <p:cxnSp>
          <p:nvCxnSpPr>
            <p:cNvPr id="71898" name="Straight Connector 239"/>
            <p:cNvCxnSpPr>
              <a:cxnSpLocks noChangeShapeType="1"/>
            </p:cNvCxnSpPr>
            <p:nvPr/>
          </p:nvCxnSpPr>
          <p:spPr bwMode="auto">
            <a:xfrm>
              <a:off x="2703751" y="4316430"/>
              <a:ext cx="221319" cy="0"/>
            </a:xfrm>
            <a:prstGeom prst="line">
              <a:avLst/>
            </a:prstGeom>
            <a:noFill/>
            <a:ln w="9525">
              <a:solidFill>
                <a:srgbClr val="000000"/>
              </a:solidFill>
              <a:round/>
              <a:headEnd/>
              <a:tailEnd/>
            </a:ln>
          </p:spPr>
        </p:cxnSp>
        <p:cxnSp>
          <p:nvCxnSpPr>
            <p:cNvPr id="71899" name="Straight Connector 240"/>
            <p:cNvCxnSpPr>
              <a:cxnSpLocks noChangeShapeType="1"/>
            </p:cNvCxnSpPr>
            <p:nvPr/>
          </p:nvCxnSpPr>
          <p:spPr bwMode="auto">
            <a:xfrm>
              <a:off x="3318113" y="4314049"/>
              <a:ext cx="221319" cy="0"/>
            </a:xfrm>
            <a:prstGeom prst="line">
              <a:avLst/>
            </a:prstGeom>
            <a:noFill/>
            <a:ln w="9525">
              <a:solidFill>
                <a:srgbClr val="000000"/>
              </a:solidFill>
              <a:round/>
              <a:headEnd/>
              <a:tailEnd/>
            </a:ln>
          </p:spPr>
        </p:cxnSp>
        <p:cxnSp>
          <p:nvCxnSpPr>
            <p:cNvPr id="71900" name="Straight Connector 241"/>
            <p:cNvCxnSpPr>
              <a:cxnSpLocks noChangeShapeType="1"/>
            </p:cNvCxnSpPr>
            <p:nvPr/>
          </p:nvCxnSpPr>
          <p:spPr bwMode="auto">
            <a:xfrm>
              <a:off x="3008550" y="4326541"/>
              <a:ext cx="221319" cy="0"/>
            </a:xfrm>
            <a:prstGeom prst="line">
              <a:avLst/>
            </a:prstGeom>
            <a:noFill/>
            <a:ln w="9525">
              <a:solidFill>
                <a:srgbClr val="000000"/>
              </a:solidFill>
              <a:round/>
              <a:headEnd/>
              <a:tailEnd/>
            </a:ln>
          </p:spPr>
        </p:cxnSp>
        <p:sp>
          <p:nvSpPr>
            <p:cNvPr id="71901" name="Rectangle 242"/>
            <p:cNvSpPr>
              <a:spLocks noChangeArrowheads="1"/>
            </p:cNvSpPr>
            <p:nvPr/>
          </p:nvSpPr>
          <p:spPr bwMode="auto">
            <a:xfrm>
              <a:off x="3624466" y="4272168"/>
              <a:ext cx="215495" cy="47204"/>
            </a:xfrm>
            <a:prstGeom prst="rect">
              <a:avLst/>
            </a:prstGeom>
            <a:solidFill>
              <a:schemeClr val="bg1"/>
            </a:solidFill>
            <a:ln w="9525">
              <a:solidFill>
                <a:srgbClr val="000000"/>
              </a:solidFill>
              <a:round/>
              <a:headEnd/>
              <a:tailEnd/>
            </a:ln>
          </p:spPr>
          <p:txBody>
            <a:bodyPr lIns="91414" tIns="45708" rIns="91414" bIns="45708" anchor="ctr">
              <a:prstTxWarp prst="textNoShape">
                <a:avLst/>
              </a:prstTxWarp>
            </a:bodyPr>
            <a:lstStyle/>
            <a:p>
              <a:pPr>
                <a:lnSpc>
                  <a:spcPct val="85000"/>
                </a:lnSpc>
              </a:pPr>
              <a:endParaRPr lang="en-GB">
                <a:solidFill>
                  <a:schemeClr val="bg1"/>
                </a:solidFill>
                <a:latin typeface="Tahoma" pitchFamily="4" charset="0"/>
                <a:cs typeface="Arial" pitchFamily="4" charset="0"/>
              </a:endParaRPr>
            </a:p>
          </p:txBody>
        </p:sp>
        <p:cxnSp>
          <p:nvCxnSpPr>
            <p:cNvPr id="71902" name="Straight Connector 243"/>
            <p:cNvCxnSpPr>
              <a:cxnSpLocks noChangeShapeType="1"/>
            </p:cNvCxnSpPr>
            <p:nvPr/>
          </p:nvCxnSpPr>
          <p:spPr bwMode="auto">
            <a:xfrm>
              <a:off x="3621553" y="4304988"/>
              <a:ext cx="221319" cy="0"/>
            </a:xfrm>
            <a:prstGeom prst="line">
              <a:avLst/>
            </a:prstGeom>
            <a:noFill/>
            <a:ln w="9525">
              <a:solidFill>
                <a:srgbClr val="000000"/>
              </a:solidFill>
              <a:round/>
              <a:headEnd/>
              <a:tailEnd/>
            </a:ln>
          </p:spPr>
        </p:cxnSp>
      </p:grpSp>
      <p:sp>
        <p:nvSpPr>
          <p:cNvPr id="71684" name="TextBox 245"/>
          <p:cNvSpPr txBox="1">
            <a:spLocks noChangeArrowheads="1"/>
          </p:cNvSpPr>
          <p:nvPr/>
        </p:nvSpPr>
        <p:spPr bwMode="auto">
          <a:xfrm>
            <a:off x="1966913" y="5967413"/>
            <a:ext cx="8232775" cy="461962"/>
          </a:xfrm>
          <a:prstGeom prst="rect">
            <a:avLst/>
          </a:prstGeom>
          <a:noFill/>
          <a:ln w="9525">
            <a:noFill/>
            <a:miter lim="800000"/>
            <a:headEnd/>
            <a:tailEnd/>
          </a:ln>
        </p:spPr>
        <p:txBody>
          <a:bodyPr>
            <a:prstTxWarp prst="textNoShape">
              <a:avLst/>
            </a:prstTxWarp>
            <a:spAutoFit/>
          </a:bodyPr>
          <a:lstStyle/>
          <a:p>
            <a:pPr eaLnBrk="1" hangingPunct="1"/>
            <a:r>
              <a:rPr lang="en-US" sz="1200">
                <a:cs typeface="Arial" pitchFamily="4" charset="0"/>
              </a:rPr>
              <a:t>Maximum percent reversal 100% dTT (N=28), 100% ECT (N=34)</a:t>
            </a:r>
          </a:p>
          <a:p>
            <a:pPr eaLnBrk="1" hangingPunct="1"/>
            <a:r>
              <a:rPr lang="en-US" sz="1200">
                <a:cs typeface="Arial" pitchFamily="4" charset="0"/>
              </a:rPr>
              <a:t>Complete normalization:  dTT: 93%,  ECT: 88%</a:t>
            </a:r>
          </a:p>
        </p:txBody>
      </p:sp>
      <p:sp>
        <p:nvSpPr>
          <p:cNvPr id="71685" name="Textfeld 249"/>
          <p:cNvSpPr txBox="1">
            <a:spLocks noChangeArrowheads="1"/>
          </p:cNvSpPr>
          <p:nvPr/>
        </p:nvSpPr>
        <p:spPr bwMode="auto">
          <a:xfrm>
            <a:off x="19050" y="762000"/>
            <a:ext cx="9144000" cy="492125"/>
          </a:xfrm>
          <a:prstGeom prst="rect">
            <a:avLst/>
          </a:prstGeom>
          <a:noFill/>
          <a:ln w="9525">
            <a:noFill/>
            <a:miter lim="800000"/>
            <a:headEnd/>
            <a:tailEnd/>
          </a:ln>
        </p:spPr>
        <p:txBody>
          <a:bodyPr lIns="0">
            <a:prstTxWarp prst="textNoShape">
              <a:avLst/>
            </a:prstTxWarp>
            <a:spAutoFit/>
          </a:bodyPr>
          <a:lstStyle/>
          <a:p>
            <a:pPr algn="ctr" eaLnBrk="1" hangingPunct="1"/>
            <a:r>
              <a:rPr lang="en-GB" sz="2600">
                <a:latin typeface="Arial Black" pitchFamily="4" charset="0"/>
                <a:cs typeface="Arial" pitchFamily="4" charset="0"/>
              </a:rPr>
              <a:t>RESULTS: Primary endpoint in Group B</a:t>
            </a:r>
            <a:endParaRPr lang="de-DE" sz="2600">
              <a:latin typeface="Arial Black" pitchFamily="4" charset="0"/>
              <a:cs typeface="Arial" pitchFamily="4" charset="0"/>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Content Placeholder 2"/>
          <p:cNvSpPr>
            <a:spLocks noGrp="1"/>
          </p:cNvSpPr>
          <p:nvPr>
            <p:ph idx="1"/>
          </p:nvPr>
        </p:nvSpPr>
        <p:spPr>
          <a:xfrm>
            <a:off x="533400" y="1752600"/>
            <a:ext cx="8001000" cy="4953000"/>
          </a:xfrm>
        </p:spPr>
        <p:txBody>
          <a:bodyPr/>
          <a:lstStyle/>
          <a:p>
            <a:pPr eaLnBrk="1" hangingPunct="1">
              <a:spcAft>
                <a:spcPts val="600"/>
              </a:spcAft>
            </a:pPr>
            <a:r>
              <a:rPr lang="en-GB" b="0"/>
              <a:t>No hypersensitivity observed</a:t>
            </a:r>
            <a:endParaRPr lang="en-GB" sz="1000" b="0"/>
          </a:p>
          <a:p>
            <a:pPr eaLnBrk="1" hangingPunct="1">
              <a:spcAft>
                <a:spcPts val="600"/>
              </a:spcAft>
            </a:pPr>
            <a:r>
              <a:rPr lang="en-GB" b="0"/>
              <a:t>Five thrombotic events occurred</a:t>
            </a:r>
          </a:p>
          <a:p>
            <a:pPr lvl="1" eaLnBrk="1" hangingPunct="1">
              <a:spcAft>
                <a:spcPts val="600"/>
              </a:spcAft>
            </a:pPr>
            <a:r>
              <a:rPr lang="en-GB" b="0"/>
              <a:t>1 early event (DVT + PE) within 72 hours </a:t>
            </a:r>
          </a:p>
          <a:p>
            <a:pPr lvl="1" eaLnBrk="1" hangingPunct="1">
              <a:spcAft>
                <a:spcPts val="600"/>
              </a:spcAft>
            </a:pPr>
            <a:r>
              <a:rPr lang="en-GB" b="0"/>
              <a:t>4 patients had events after 72 hours (DVT, DVT+PE+LA thrombus, MI, ischemic stroke)</a:t>
            </a:r>
            <a:r>
              <a:rPr lang="en-GB" b="0" u="sng">
                <a:solidFill>
                  <a:srgbClr val="FF0000"/>
                </a:solidFill>
              </a:rPr>
              <a:t> </a:t>
            </a:r>
          </a:p>
          <a:p>
            <a:pPr lvl="1" eaLnBrk="1" hangingPunct="1">
              <a:spcAft>
                <a:spcPts val="600"/>
              </a:spcAft>
            </a:pPr>
            <a:r>
              <a:rPr lang="en-GB" b="0"/>
              <a:t>None of these 5 patients was receiving any antithrombotic therapy when the events occurred</a:t>
            </a:r>
          </a:p>
          <a:p>
            <a:pPr eaLnBrk="1" hangingPunct="1">
              <a:spcAft>
                <a:spcPts val="600"/>
              </a:spcAft>
            </a:pPr>
            <a:r>
              <a:rPr lang="en-GB" b="0"/>
              <a:t>18 deaths occurred (9 in each Group)</a:t>
            </a:r>
          </a:p>
          <a:p>
            <a:pPr lvl="1" eaLnBrk="1" hangingPunct="1">
              <a:spcAft>
                <a:spcPts val="600"/>
              </a:spcAft>
            </a:pPr>
            <a:r>
              <a:rPr lang="en-GB" b="0"/>
              <a:t>Related to presenting index event and comorbidities</a:t>
            </a:r>
          </a:p>
        </p:txBody>
      </p:sp>
      <p:sp>
        <p:nvSpPr>
          <p:cNvPr id="72707" name="Title 1"/>
          <p:cNvSpPr>
            <a:spLocks noGrp="1"/>
          </p:cNvSpPr>
          <p:nvPr>
            <p:ph type="title"/>
          </p:nvPr>
        </p:nvSpPr>
        <p:spPr/>
        <p:txBody>
          <a:bodyPr/>
          <a:lstStyle/>
          <a:p>
            <a:r>
              <a:rPr lang="en-US"/>
              <a:t>Safety</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p:txBody>
          <a:bodyPr/>
          <a:lstStyle/>
          <a:p>
            <a:r>
              <a:rPr lang="en-US"/>
              <a:t>Recommendation</a:t>
            </a:r>
          </a:p>
        </p:txBody>
      </p:sp>
      <p:sp>
        <p:nvSpPr>
          <p:cNvPr id="73731" name="Content Placeholder 2"/>
          <p:cNvSpPr>
            <a:spLocks noGrp="1"/>
          </p:cNvSpPr>
          <p:nvPr>
            <p:ph idx="1"/>
          </p:nvPr>
        </p:nvSpPr>
        <p:spPr/>
        <p:txBody>
          <a:bodyPr/>
          <a:lstStyle/>
          <a:p>
            <a:r>
              <a:rPr lang="en-US" b="0"/>
              <a:t>We recommend administering idarucizimab for emergency reversal of dabigatran's anticoagulant effect in patients with </a:t>
            </a:r>
            <a:r>
              <a:rPr lang="en-US" b="0">
                <a:solidFill>
                  <a:srgbClr val="000000"/>
                </a:solidFill>
              </a:rPr>
              <a:t>uncontrollable or potentially life-threatening bleeding and/or requiring urgent surgery for which normal hemostasis is necessary </a:t>
            </a:r>
          </a:p>
          <a:p>
            <a:pPr marL="400050" lvl="1" indent="0">
              <a:buFontTx/>
              <a:buNone/>
            </a:pPr>
            <a:r>
              <a:rPr lang="en-US"/>
              <a:t>(Strong Recommendation, Moderate Quality Evidence).</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p:txBody>
          <a:bodyPr/>
          <a:lstStyle/>
          <a:p>
            <a:r>
              <a:rPr lang="en-US"/>
              <a:t>Values and Preferences</a:t>
            </a:r>
          </a:p>
        </p:txBody>
      </p:sp>
      <p:sp>
        <p:nvSpPr>
          <p:cNvPr id="74755" name="Content Placeholder 2"/>
          <p:cNvSpPr>
            <a:spLocks noGrp="1"/>
          </p:cNvSpPr>
          <p:nvPr>
            <p:ph idx="1"/>
          </p:nvPr>
        </p:nvSpPr>
        <p:spPr>
          <a:xfrm>
            <a:off x="228600" y="1600200"/>
            <a:ext cx="8458200" cy="4789488"/>
          </a:xfrm>
        </p:spPr>
        <p:txBody>
          <a:bodyPr/>
          <a:lstStyle/>
          <a:p>
            <a:r>
              <a:rPr lang="en-US" b="0"/>
              <a:t>This recommendation places relatively greater value on:</a:t>
            </a:r>
          </a:p>
          <a:p>
            <a:pPr lvl="1"/>
            <a:r>
              <a:rPr lang="en-US" b="0"/>
              <a:t> the ability of idarucizimab to reverse coagulation parameters indicative of dabigatran’s effect</a:t>
            </a:r>
          </a:p>
          <a:p>
            <a:pPr lvl="1"/>
            <a:r>
              <a:rPr lang="en-US" b="0"/>
              <a:t>its potential to decrease bleeding-related outcomes and risks of urgent surgery</a:t>
            </a:r>
          </a:p>
          <a:p>
            <a:pPr lvl="1"/>
            <a:r>
              <a:rPr lang="en-US" b="0"/>
              <a:t>safety and tolerability profile</a:t>
            </a:r>
          </a:p>
          <a:p>
            <a:r>
              <a:rPr lang="en-US" b="0"/>
              <a:t>This recommendation places less value on:</a:t>
            </a:r>
          </a:p>
          <a:p>
            <a:pPr lvl="1"/>
            <a:r>
              <a:rPr lang="en-US" b="0"/>
              <a:t>the lack of control group in the RE-VERSE AD trial</a:t>
            </a:r>
          </a:p>
          <a:p>
            <a:pPr lvl="1"/>
            <a:r>
              <a:rPr lang="en-US" b="0"/>
              <a:t>cost</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Content Placeholder 2"/>
          <p:cNvSpPr>
            <a:spLocks noGrp="1"/>
          </p:cNvSpPr>
          <p:nvPr>
            <p:ph idx="1"/>
          </p:nvPr>
        </p:nvSpPr>
        <p:spPr>
          <a:xfrm>
            <a:off x="304800" y="1676400"/>
            <a:ext cx="8382000" cy="3581400"/>
          </a:xfrm>
        </p:spPr>
        <p:txBody>
          <a:bodyPr/>
          <a:lstStyle/>
          <a:p>
            <a:r>
              <a:rPr lang="en-US" sz="2000" b="0"/>
              <a:t>In the acute, life threatening bleed situation, where standard resuscitation is not anticipated to be sufficient or where it has not stabilized the patient</a:t>
            </a:r>
          </a:p>
          <a:p>
            <a:r>
              <a:rPr lang="en-US" sz="2000" b="0"/>
              <a:t>Need to be able to identify a patient with dabigatran on board</a:t>
            </a:r>
          </a:p>
          <a:p>
            <a:pPr lvl="1"/>
            <a:r>
              <a:rPr lang="en-US" sz="1800" b="0"/>
              <a:t>Renal function and time of last dose are key if available</a:t>
            </a:r>
          </a:p>
          <a:p>
            <a:r>
              <a:rPr lang="en-US" sz="2000" b="0"/>
              <a:t>Thrombin time (TT) and activated partial thromboplastin time (aPTT) can generally identify the presence of dabigatran</a:t>
            </a:r>
          </a:p>
          <a:p>
            <a:pPr lvl="1"/>
            <a:r>
              <a:rPr lang="en-US" sz="1800" b="0"/>
              <a:t>Dilute TT and ecarin clotting time (ECT) were used in REVERSE-AD</a:t>
            </a:r>
          </a:p>
          <a:p>
            <a:r>
              <a:rPr lang="en-US" sz="2000" b="0"/>
              <a:t>Obtaining these tests should not delay the administration of idarucizumab</a:t>
            </a:r>
          </a:p>
        </p:txBody>
      </p:sp>
      <p:sp>
        <p:nvSpPr>
          <p:cNvPr id="75779" name="Title 3"/>
          <p:cNvSpPr>
            <a:spLocks noGrp="1"/>
          </p:cNvSpPr>
          <p:nvPr>
            <p:ph type="title"/>
          </p:nvPr>
        </p:nvSpPr>
        <p:spPr/>
        <p:txBody>
          <a:bodyPr/>
          <a:lstStyle/>
          <a:p>
            <a:r>
              <a:rPr lang="en-CA"/>
              <a:t>Practical Tips - 1</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p:txBody>
          <a:bodyPr/>
          <a:lstStyle/>
          <a:p>
            <a:r>
              <a:rPr lang="en-US"/>
              <a:t>Practical Tips - 2</a:t>
            </a:r>
          </a:p>
        </p:txBody>
      </p:sp>
      <p:sp>
        <p:nvSpPr>
          <p:cNvPr id="76803" name="Content Placeholder 2"/>
          <p:cNvSpPr>
            <a:spLocks noGrp="1"/>
          </p:cNvSpPr>
          <p:nvPr>
            <p:ph idx="1"/>
          </p:nvPr>
        </p:nvSpPr>
        <p:spPr>
          <a:xfrm>
            <a:off x="152400" y="1600200"/>
            <a:ext cx="8785225" cy="4968875"/>
          </a:xfrm>
        </p:spPr>
        <p:txBody>
          <a:bodyPr/>
          <a:lstStyle/>
          <a:p>
            <a:r>
              <a:rPr lang="en-US" b="0"/>
              <a:t>Coagulation parameters may become re-elevated between 12-24h after administration</a:t>
            </a:r>
          </a:p>
          <a:p>
            <a:pPr lvl="1"/>
            <a:r>
              <a:rPr lang="en-US" b="0"/>
              <a:t>Likely reflects redistribution of drug</a:t>
            </a:r>
          </a:p>
          <a:p>
            <a:pPr lvl="1"/>
            <a:r>
              <a:rPr lang="en-US" b="0"/>
              <a:t>Minimal effects in RE-VERSE AD</a:t>
            </a:r>
          </a:p>
          <a:p>
            <a:r>
              <a:rPr lang="en-US" b="0"/>
              <a:t>Need to reevaluate the need for anticoagulation as soon as medically appropriate</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p:cNvPicPr>
            <a:picLocks noChangeAspect="1" noChangeArrowheads="1"/>
          </p:cNvPicPr>
          <p:nvPr/>
        </p:nvPicPr>
        <p:blipFill>
          <a:blip r:embed="rId2"/>
          <a:srcRect/>
          <a:stretch>
            <a:fillRect/>
          </a:stretch>
        </p:blipFill>
        <p:spPr bwMode="auto">
          <a:xfrm>
            <a:off x="666750" y="1052513"/>
            <a:ext cx="7867650" cy="46624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1647825" y="5822950"/>
            <a:ext cx="6153150" cy="500063"/>
          </a:xfrm>
          <a:prstGeom prst="rect">
            <a:avLst/>
          </a:prstGeom>
        </p:spPr>
        <p:txBody>
          <a:bodyPr wrap="none">
            <a:prstTxWarp prst="textNoShape">
              <a:avLst/>
            </a:prstTxWarp>
            <a:spAutoFit/>
          </a:bodyPr>
          <a:lstStyle/>
          <a:p>
            <a:pPr algn="ctr" eaLnBrk="1" hangingPunct="1">
              <a:spcBef>
                <a:spcPts val="300"/>
              </a:spcBef>
            </a:pPr>
            <a:r>
              <a:rPr lang="fr-FR" sz="1200" b="1">
                <a:solidFill>
                  <a:srgbClr val="000000"/>
                </a:solidFill>
              </a:rPr>
              <a:t>Lu et al </a:t>
            </a:r>
            <a:r>
              <a:rPr lang="en-GB" sz="1200" b="1" i="1">
                <a:solidFill>
                  <a:srgbClr val="000000"/>
                </a:solidFill>
              </a:rPr>
              <a:t>Nat Med </a:t>
            </a:r>
            <a:r>
              <a:rPr lang="en-GB" sz="1200" b="1">
                <a:solidFill>
                  <a:srgbClr val="000000"/>
                </a:solidFill>
              </a:rPr>
              <a:t>2013;19:446-51; Ghadimi et al </a:t>
            </a:r>
            <a:r>
              <a:rPr lang="en-GB" sz="1200" b="1" i="1">
                <a:solidFill>
                  <a:srgbClr val="000000"/>
                </a:solidFill>
              </a:rPr>
              <a:t>Expert Rev Hematol </a:t>
            </a:r>
            <a:r>
              <a:rPr lang="en-GB" sz="1200" b="1">
                <a:solidFill>
                  <a:srgbClr val="000000"/>
                </a:solidFill>
              </a:rPr>
              <a:t>2016;9:115-22;</a:t>
            </a:r>
          </a:p>
          <a:p>
            <a:pPr algn="ctr" eaLnBrk="1" hangingPunct="1">
              <a:spcBef>
                <a:spcPts val="300"/>
              </a:spcBef>
            </a:pPr>
            <a:r>
              <a:rPr lang="en-GB" sz="1200" b="1">
                <a:solidFill>
                  <a:srgbClr val="000000"/>
                </a:solidFill>
              </a:rPr>
              <a:t>Connolly et al </a:t>
            </a:r>
            <a:r>
              <a:rPr lang="en-GB" sz="1200" b="1" i="1">
                <a:solidFill>
                  <a:srgbClr val="000000"/>
                </a:solidFill>
              </a:rPr>
              <a:t>N Engl J Med </a:t>
            </a:r>
            <a:r>
              <a:rPr lang="en-GB" sz="1200" b="1">
                <a:solidFill>
                  <a:srgbClr val="000000"/>
                </a:solidFill>
              </a:rPr>
              <a:t>2016;in press Aug 30 2016</a:t>
            </a:r>
            <a:endParaRPr lang="fr-FR" sz="1200" b="1">
              <a:solidFill>
                <a:srgbClr val="000000"/>
              </a:solidFill>
            </a:endParaRPr>
          </a:p>
        </p:txBody>
      </p:sp>
      <p:pic>
        <p:nvPicPr>
          <p:cNvPr id="5062658" name="Picture 2"/>
          <p:cNvPicPr>
            <a:picLocks noChangeAspect="1" noChangeArrowheads="1"/>
          </p:cNvPicPr>
          <p:nvPr/>
        </p:nvPicPr>
        <p:blipFill>
          <a:blip r:embed="rId4"/>
          <a:srcRect/>
          <a:stretch>
            <a:fillRect/>
          </a:stretch>
        </p:blipFill>
        <p:spPr bwMode="auto">
          <a:xfrm>
            <a:off x="381000" y="1141413"/>
            <a:ext cx="4165600" cy="4597400"/>
          </a:xfrm>
          <a:prstGeom prst="rect">
            <a:avLst/>
          </a:prstGeom>
          <a:noFill/>
          <a:ln w="9525">
            <a:noFill/>
            <a:miter lim="800000"/>
            <a:headEnd/>
            <a:tailEnd/>
          </a:ln>
          <a:effectLst>
            <a:outerShdw blurRad="50800" dist="76201" dir="2700000" algn="tl" rotWithShape="0">
              <a:srgbClr val="000000">
                <a:alpha val="39998"/>
              </a:srgbClr>
            </a:outerShdw>
          </a:effectLst>
        </p:spPr>
      </p:pic>
      <p:pic>
        <p:nvPicPr>
          <p:cNvPr id="78852" name="Picture 3"/>
          <p:cNvPicPr>
            <a:picLocks noChangeAspect="1" noChangeArrowheads="1"/>
          </p:cNvPicPr>
          <p:nvPr/>
        </p:nvPicPr>
        <p:blipFill>
          <a:blip r:embed="rId5"/>
          <a:srcRect/>
          <a:stretch>
            <a:fillRect/>
          </a:stretch>
        </p:blipFill>
        <p:spPr bwMode="auto">
          <a:xfrm>
            <a:off x="2209800" y="1835150"/>
            <a:ext cx="1346200" cy="257175"/>
          </a:xfrm>
          <a:prstGeom prst="rect">
            <a:avLst/>
          </a:prstGeom>
          <a:noFill/>
          <a:ln w="9525">
            <a:noFill/>
            <a:miter lim="800000"/>
            <a:headEnd/>
            <a:tailEnd/>
          </a:ln>
        </p:spPr>
      </p:pic>
      <p:sp>
        <p:nvSpPr>
          <p:cNvPr id="78853" name="TextBox 1"/>
          <p:cNvSpPr txBox="1">
            <a:spLocks noChangeArrowheads="1"/>
          </p:cNvSpPr>
          <p:nvPr/>
        </p:nvSpPr>
        <p:spPr bwMode="auto">
          <a:xfrm>
            <a:off x="4603750" y="1262063"/>
            <a:ext cx="4235450" cy="4094162"/>
          </a:xfrm>
          <a:prstGeom prst="rect">
            <a:avLst/>
          </a:prstGeom>
          <a:noFill/>
          <a:ln w="9525">
            <a:noFill/>
            <a:miter lim="800000"/>
            <a:headEnd/>
            <a:tailEnd/>
          </a:ln>
        </p:spPr>
        <p:txBody>
          <a:bodyPr>
            <a:prstTxWarp prst="textNoShape">
              <a:avLst/>
            </a:prstTxWarp>
            <a:spAutoFit/>
          </a:bodyPr>
          <a:lstStyle/>
          <a:p>
            <a:pPr marL="285750" indent="-285750" eaLnBrk="1" hangingPunct="1">
              <a:buFontTx/>
              <a:buChar char="•"/>
            </a:pPr>
            <a:r>
              <a:rPr lang="en-US" sz="2000">
                <a:cs typeface="Arial" pitchFamily="4" charset="0"/>
              </a:rPr>
              <a:t>Recombinant, modified human factor Xa “decoy” protein</a:t>
            </a:r>
          </a:p>
          <a:p>
            <a:pPr marL="285750" indent="-285750" eaLnBrk="1" hangingPunct="1">
              <a:buFontTx/>
              <a:buChar char="•"/>
            </a:pPr>
            <a:r>
              <a:rPr lang="en-US" sz="2000">
                <a:cs typeface="Arial" pitchFamily="4" charset="0"/>
              </a:rPr>
              <a:t>Competitive binding</a:t>
            </a:r>
          </a:p>
          <a:p>
            <a:pPr marL="285750" indent="-285750" eaLnBrk="1" hangingPunct="1">
              <a:buFontTx/>
              <a:buChar char="•"/>
            </a:pPr>
            <a:r>
              <a:rPr lang="en-US" sz="2000">
                <a:cs typeface="Arial" pitchFamily="4" charset="0"/>
              </a:rPr>
              <a:t>Affinity similar to that of native factor Xa</a:t>
            </a:r>
          </a:p>
          <a:p>
            <a:pPr marL="285750" indent="-285750" eaLnBrk="1" hangingPunct="1">
              <a:buFontTx/>
              <a:buChar char="•"/>
            </a:pPr>
            <a:r>
              <a:rPr lang="en-US" sz="2000">
                <a:cs typeface="Arial" pitchFamily="4" charset="0"/>
              </a:rPr>
              <a:t>No intrinsic catalytic activity → Xa inhibitors sequestered within the vascular space allowing restoration of endogenous Xa activity, thrombin generation</a:t>
            </a:r>
          </a:p>
          <a:p>
            <a:pPr marL="285750" indent="-285750" eaLnBrk="1" hangingPunct="1">
              <a:buFontTx/>
              <a:buChar char="•"/>
            </a:pPr>
            <a:r>
              <a:rPr lang="en-US" sz="2000">
                <a:cs typeface="Arial" pitchFamily="4" charset="0"/>
              </a:rPr>
              <a:t>IV bolus followed by infusion; immediate onset of action with terminal half-life ~6 hrs</a:t>
            </a:r>
          </a:p>
        </p:txBody>
      </p:sp>
      <p:sp>
        <p:nvSpPr>
          <p:cNvPr id="7" name="Title 1"/>
          <p:cNvSpPr txBox="1">
            <a:spLocks/>
          </p:cNvSpPr>
          <p:nvPr/>
        </p:nvSpPr>
        <p:spPr bwMode="auto">
          <a:xfrm>
            <a:off x="31750" y="685800"/>
            <a:ext cx="9144000" cy="647700"/>
          </a:xfrm>
          <a:prstGeom prst="rect">
            <a:avLst/>
          </a:prstGeom>
          <a:noFill/>
          <a:ln>
            <a:noFill/>
          </a:ln>
          <a:extLst/>
        </p:spPr>
        <p:txBody>
          <a:bodyPr anchor="ctr">
            <a:prstTxWarp prst="textNoShape">
              <a:avLst/>
            </a:prstTxWarp>
          </a:bodyPr>
          <a:lstStyle/>
          <a:p>
            <a:pPr algn="ctr"/>
            <a:r>
              <a:rPr lang="en-GB" sz="2600" b="1">
                <a:latin typeface="Arial Black" pitchFamily="4" charset="0"/>
                <a:cs typeface="Arial" pitchFamily="4" charset="0"/>
              </a:rPr>
              <a:t>Andexanet Alfa: Reversal of Factor Xa Inhibition</a:t>
            </a:r>
            <a:endParaRPr lang="en-US" sz="2600">
              <a:latin typeface="Arial Black" pitchFamily="4" charset="0"/>
              <a:cs typeface="Arial" pitchFamily="4" charset="0"/>
            </a:endParaRPr>
          </a:p>
        </p:txBody>
      </p:sp>
    </p:spTree>
    <p:custDataLst>
      <p:tags r:id="rId1"/>
    </p:custData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p:cNvPicPr>
            <a:picLocks noChangeAspect="1" noChangeArrowheads="1"/>
          </p:cNvPicPr>
          <p:nvPr/>
        </p:nvPicPr>
        <p:blipFill>
          <a:blip r:embed="rId2"/>
          <a:srcRect/>
          <a:stretch>
            <a:fillRect/>
          </a:stretch>
        </p:blipFill>
        <p:spPr bwMode="auto">
          <a:xfrm>
            <a:off x="152400" y="1295400"/>
            <a:ext cx="8756650" cy="5086350"/>
          </a:xfrm>
          <a:prstGeom prst="rect">
            <a:avLst/>
          </a:prstGeom>
          <a:noFill/>
          <a:ln w="9525">
            <a:noFill/>
            <a:miter lim="800000"/>
            <a:headEnd/>
            <a:tailEnd/>
          </a:ln>
        </p:spPr>
      </p:pic>
      <p:sp>
        <p:nvSpPr>
          <p:cNvPr id="79875" name="TextBox 1"/>
          <p:cNvSpPr txBox="1">
            <a:spLocks noChangeArrowheads="1"/>
          </p:cNvSpPr>
          <p:nvPr/>
        </p:nvSpPr>
        <p:spPr bwMode="auto">
          <a:xfrm>
            <a:off x="533400" y="712788"/>
            <a:ext cx="8077200" cy="584200"/>
          </a:xfrm>
          <a:prstGeom prst="rect">
            <a:avLst/>
          </a:prstGeom>
          <a:noFill/>
          <a:ln w="9525">
            <a:noFill/>
            <a:miter lim="800000"/>
            <a:headEnd/>
            <a:tailEnd/>
          </a:ln>
        </p:spPr>
        <p:txBody>
          <a:bodyPr anchor="ctr">
            <a:prstTxWarp prst="textNoShape">
              <a:avLst/>
            </a:prstTxWarp>
          </a:bodyPr>
          <a:lstStyle/>
          <a:p>
            <a:pPr algn="ctr"/>
            <a:r>
              <a:rPr lang="en-US" sz="3200">
                <a:latin typeface="Arial Black" pitchFamily="4" charset="0"/>
                <a:cs typeface="Arial" pitchFamily="4" charset="0"/>
              </a:rPr>
              <a:t>ANNEXA-4 Study Design</a:t>
            </a:r>
          </a:p>
        </p:txBody>
      </p:sp>
    </p:spTree>
  </p:cSld>
  <p:clrMapOvr>
    <a:masterClrMapping/>
  </p:clrMapOvr>
  <p:transition spd="slow"/>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0" y="762000"/>
            <a:ext cx="9144000" cy="1143000"/>
          </a:xfrm>
        </p:spPr>
        <p:txBody>
          <a:bodyPr/>
          <a:lstStyle/>
          <a:p>
            <a:pPr>
              <a:defRPr/>
            </a:pPr>
            <a:r>
              <a:rPr lang="en-GB" altLang="en-US" sz="3200" kern="1200" dirty="0" err="1">
                <a:ea typeface="+mj-ea"/>
              </a:rPr>
              <a:t>Andexanet</a:t>
            </a:r>
            <a:r>
              <a:rPr lang="en-GB" altLang="en-US" sz="3200" kern="1200" dirty="0">
                <a:ea typeface="+mj-ea"/>
              </a:rPr>
              <a:t> Alfa:</a:t>
            </a:r>
            <a:br>
              <a:rPr lang="en-GB" altLang="en-US" sz="3200" kern="1200" dirty="0">
                <a:ea typeface="+mj-ea"/>
              </a:rPr>
            </a:br>
            <a:r>
              <a:rPr lang="en-GB" altLang="en-US" sz="3200" kern="1200" dirty="0">
                <a:ea typeface="+mj-ea"/>
              </a:rPr>
              <a:t> Reversal of Factor </a:t>
            </a:r>
            <a:r>
              <a:rPr lang="en-GB" altLang="en-US" sz="3200" kern="1200" dirty="0" err="1">
                <a:ea typeface="+mj-ea"/>
              </a:rPr>
              <a:t>Xa</a:t>
            </a:r>
            <a:r>
              <a:rPr lang="en-GB" altLang="en-US" sz="3200" kern="1200" dirty="0">
                <a:ea typeface="+mj-ea"/>
              </a:rPr>
              <a:t> Inhibition</a:t>
            </a:r>
          </a:p>
        </p:txBody>
      </p:sp>
      <p:sp>
        <p:nvSpPr>
          <p:cNvPr id="80899" name="TextBox 1"/>
          <p:cNvSpPr txBox="1">
            <a:spLocks noChangeArrowheads="1"/>
          </p:cNvSpPr>
          <p:nvPr/>
        </p:nvSpPr>
        <p:spPr bwMode="auto">
          <a:xfrm>
            <a:off x="152400" y="2395538"/>
            <a:ext cx="8858250" cy="2862262"/>
          </a:xfrm>
          <a:prstGeom prst="rect">
            <a:avLst/>
          </a:prstGeom>
          <a:noFill/>
          <a:ln w="9525">
            <a:noFill/>
            <a:miter lim="800000"/>
            <a:headEnd/>
            <a:tailEnd/>
          </a:ln>
        </p:spPr>
        <p:txBody>
          <a:bodyPr>
            <a:prstTxWarp prst="textNoShape">
              <a:avLst/>
            </a:prstTxWarp>
            <a:spAutoFit/>
          </a:bodyPr>
          <a:lstStyle/>
          <a:p>
            <a:pPr marL="285750" indent="-285750" eaLnBrk="1" hangingPunct="1">
              <a:buFontTx/>
              <a:buChar char="•"/>
            </a:pPr>
            <a:r>
              <a:rPr lang="en-US" sz="2000" b="1">
                <a:cs typeface="Arial" pitchFamily="4" charset="0"/>
              </a:rPr>
              <a:t>ANNEXA-4: </a:t>
            </a:r>
            <a:r>
              <a:rPr lang="en-US" sz="2000">
                <a:cs typeface="Arial" pitchFamily="4" charset="0"/>
              </a:rPr>
              <a:t>67 pts with acute major, potentially life-threatening bleeding (mainly GI or intracranial) on rivaroxaban or apixaban</a:t>
            </a:r>
          </a:p>
          <a:p>
            <a:pPr marL="285750" indent="-285750" eaLnBrk="1" hangingPunct="1">
              <a:buFontTx/>
              <a:buChar char="•"/>
            </a:pPr>
            <a:r>
              <a:rPr lang="en-US" sz="2000" b="1">
                <a:cs typeface="Arial" pitchFamily="4" charset="0"/>
              </a:rPr>
              <a:t>EFFICACY population (n=47)</a:t>
            </a:r>
          </a:p>
          <a:p>
            <a:pPr marL="742950" lvl="1" indent="-285750" eaLnBrk="1" hangingPunct="1">
              <a:buFont typeface="Arial" pitchFamily="4" charset="0"/>
              <a:buChar char="•"/>
            </a:pPr>
            <a:r>
              <a:rPr lang="en-US" sz="2000">
                <a:cs typeface="Arial" pitchFamily="4" charset="0"/>
              </a:rPr>
              <a:t>Reduction of anti-Xa activity  after bolus (~89-93%) and 4 hrs post-infusion (~30-39%)</a:t>
            </a:r>
          </a:p>
          <a:p>
            <a:pPr marL="742950" lvl="1" indent="-285750" eaLnBrk="1" hangingPunct="1">
              <a:buFont typeface="Arial" pitchFamily="4" charset="0"/>
              <a:buChar char="•"/>
            </a:pPr>
            <a:r>
              <a:rPr lang="en-US" sz="2000">
                <a:cs typeface="Arial" pitchFamily="4" charset="0"/>
              </a:rPr>
              <a:t>12 hrs post-infusion clinical hemostasis good/excellent in 37/47 pts</a:t>
            </a:r>
          </a:p>
          <a:p>
            <a:pPr marL="285750" indent="-285750" eaLnBrk="1" hangingPunct="1">
              <a:buFontTx/>
              <a:buChar char="•"/>
            </a:pPr>
            <a:r>
              <a:rPr lang="en-US" sz="2000" b="1">
                <a:cs typeface="Arial" pitchFamily="4" charset="0"/>
              </a:rPr>
              <a:t>SAFETY population (n=67)</a:t>
            </a:r>
          </a:p>
          <a:p>
            <a:pPr marL="742950" lvl="1" indent="-285750" eaLnBrk="1" hangingPunct="1">
              <a:buFont typeface="Arial" pitchFamily="4" charset="0"/>
              <a:buChar char="•"/>
            </a:pPr>
            <a:r>
              <a:rPr lang="en-US" sz="2000">
                <a:cs typeface="Arial" pitchFamily="4" charset="0"/>
              </a:rPr>
              <a:t>thrombotic events in 12/67 (18%) pts during 30-day follow-up (4 ≤72 hrs); therapeutic anticoagulation resumed in only 1 pt</a:t>
            </a:r>
          </a:p>
        </p:txBody>
      </p:sp>
    </p:spTree>
    <p:custDataLst>
      <p:tags r:id="rId1"/>
    </p:custData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Image 2"/>
          <p:cNvPicPr>
            <a:picLocks noChangeAspect="1"/>
          </p:cNvPicPr>
          <p:nvPr/>
        </p:nvPicPr>
        <p:blipFill>
          <a:blip r:embed="rId3"/>
          <a:srcRect t="14879" b="63766"/>
          <a:stretch>
            <a:fillRect/>
          </a:stretch>
        </p:blipFill>
        <p:spPr bwMode="auto">
          <a:xfrm>
            <a:off x="457200" y="838200"/>
            <a:ext cx="8229600" cy="600075"/>
          </a:xfrm>
          <a:prstGeom prst="rect">
            <a:avLst/>
          </a:prstGeom>
          <a:noFill/>
          <a:ln w="9525">
            <a:noFill/>
            <a:miter lim="800000"/>
            <a:headEnd/>
            <a:tailEnd/>
          </a:ln>
        </p:spPr>
      </p:pic>
      <p:sp>
        <p:nvSpPr>
          <p:cNvPr id="17411" name="Content Placeholder 2"/>
          <p:cNvSpPr txBox="1">
            <a:spLocks/>
          </p:cNvSpPr>
          <p:nvPr/>
        </p:nvSpPr>
        <p:spPr bwMode="auto">
          <a:xfrm>
            <a:off x="457200" y="1524000"/>
            <a:ext cx="8686800" cy="5181600"/>
          </a:xfrm>
          <a:prstGeom prst="rect">
            <a:avLst/>
          </a:prstGeom>
          <a:noFill/>
          <a:ln w="9525">
            <a:noFill/>
            <a:miter lim="800000"/>
            <a:headEnd/>
            <a:tailEnd/>
          </a:ln>
        </p:spPr>
        <p:txBody>
          <a:bodyPr>
            <a:prstTxWarp prst="textNoShape">
              <a:avLst/>
            </a:prstTxWarp>
          </a:bodyPr>
          <a:lstStyle/>
          <a:p>
            <a:pPr marL="57150">
              <a:spcBef>
                <a:spcPct val="20000"/>
              </a:spcBef>
            </a:pPr>
            <a:r>
              <a:rPr lang="fr-FR" sz="2400" b="1">
                <a:solidFill>
                  <a:srgbClr val="800000"/>
                </a:solidFill>
                <a:cs typeface="Arial" pitchFamily="4" charset="0"/>
              </a:rPr>
              <a:t>Agenda for the Workshop</a:t>
            </a:r>
          </a:p>
          <a:p>
            <a:pPr marL="57150">
              <a:spcBef>
                <a:spcPct val="20000"/>
              </a:spcBef>
            </a:pPr>
            <a:endParaRPr lang="fr-FR" sz="1000" b="1">
              <a:solidFill>
                <a:srgbClr val="800000"/>
              </a:solidFill>
              <a:cs typeface="Arial" pitchFamily="4" charset="0"/>
            </a:endParaRPr>
          </a:p>
          <a:p>
            <a:pPr marL="57150">
              <a:spcBef>
                <a:spcPct val="20000"/>
              </a:spcBef>
            </a:pPr>
            <a:r>
              <a:rPr lang="fr-FR" sz="1600" b="1">
                <a:cs typeface="Arial" pitchFamily="4" charset="0"/>
              </a:rPr>
              <a:t>I. Management of Antithrombotic Therapy in Patients with Concomitant AF and CAD </a:t>
            </a:r>
          </a:p>
          <a:p>
            <a:pPr marL="57150">
              <a:spcBef>
                <a:spcPct val="20000"/>
              </a:spcBef>
            </a:pPr>
            <a:endParaRPr lang="fr-FR" sz="900">
              <a:cs typeface="Arial" pitchFamily="4" charset="0"/>
            </a:endParaRPr>
          </a:p>
          <a:p>
            <a:pPr marL="57150">
              <a:spcBef>
                <a:spcPct val="20000"/>
              </a:spcBef>
            </a:pPr>
            <a:r>
              <a:rPr lang="fr-FR" sz="1600">
                <a:cs typeface="Arial" pitchFamily="4" charset="0"/>
              </a:rPr>
              <a:t>II. Real Life Data with NOACs</a:t>
            </a:r>
          </a:p>
          <a:p>
            <a:pPr marL="57150">
              <a:spcBef>
                <a:spcPct val="20000"/>
              </a:spcBef>
            </a:pPr>
            <a:endParaRPr lang="fr-FR" sz="900">
              <a:cs typeface="Arial" pitchFamily="4" charset="0"/>
            </a:endParaRPr>
          </a:p>
          <a:p>
            <a:pPr marL="57150">
              <a:spcBef>
                <a:spcPct val="20000"/>
              </a:spcBef>
            </a:pPr>
            <a:r>
              <a:rPr lang="fr-FR" sz="1600" b="1">
                <a:cs typeface="Arial" pitchFamily="4" charset="0"/>
              </a:rPr>
              <a:t>III. Reversal Agents for NOACs</a:t>
            </a:r>
          </a:p>
          <a:p>
            <a:pPr marL="57150">
              <a:spcBef>
                <a:spcPct val="20000"/>
              </a:spcBef>
            </a:pPr>
            <a:endParaRPr lang="fr-FR" sz="900">
              <a:cs typeface="Arial" pitchFamily="4" charset="0"/>
            </a:endParaRPr>
          </a:p>
          <a:p>
            <a:pPr marL="57150">
              <a:spcBef>
                <a:spcPct val="20000"/>
              </a:spcBef>
            </a:pPr>
            <a:r>
              <a:rPr lang="fr-FR" sz="1600" b="1">
                <a:cs typeface="Arial" pitchFamily="4" charset="0"/>
              </a:rPr>
              <a:t>IV. Periprocedural Anticoagulation Management</a:t>
            </a:r>
          </a:p>
          <a:p>
            <a:pPr marL="57150">
              <a:spcBef>
                <a:spcPct val="20000"/>
              </a:spcBef>
            </a:pPr>
            <a:endParaRPr lang="fr-FR" sz="900">
              <a:cs typeface="Arial" pitchFamily="4" charset="0"/>
            </a:endParaRPr>
          </a:p>
          <a:p>
            <a:pPr marL="57150">
              <a:spcBef>
                <a:spcPct val="20000"/>
              </a:spcBef>
            </a:pPr>
            <a:r>
              <a:rPr lang="fr-FR" sz="1600">
                <a:cs typeface="Arial" pitchFamily="4" charset="0"/>
              </a:rPr>
              <a:t>V. Digoxin and Mortality</a:t>
            </a:r>
          </a:p>
          <a:p>
            <a:pPr marL="57150">
              <a:spcBef>
                <a:spcPct val="20000"/>
              </a:spcBef>
            </a:pPr>
            <a:endParaRPr lang="fr-FR" sz="900">
              <a:cs typeface="Arial" pitchFamily="4" charset="0"/>
            </a:endParaRPr>
          </a:p>
          <a:p>
            <a:pPr marL="57150">
              <a:spcBef>
                <a:spcPct val="20000"/>
              </a:spcBef>
            </a:pPr>
            <a:r>
              <a:rPr lang="fr-FR" sz="1600" b="1">
                <a:cs typeface="Arial" pitchFamily="4" charset="0"/>
              </a:rPr>
              <a:t>VI. Surgical Therapy for AF</a:t>
            </a:r>
          </a:p>
          <a:p>
            <a:pPr marL="57150">
              <a:spcBef>
                <a:spcPct val="20000"/>
              </a:spcBef>
            </a:pPr>
            <a:endParaRPr lang="fr-FR" sz="900">
              <a:cs typeface="Arial" pitchFamily="4" charset="0"/>
            </a:endParaRPr>
          </a:p>
          <a:p>
            <a:pPr marL="57150">
              <a:spcBef>
                <a:spcPct val="20000"/>
              </a:spcBef>
            </a:pPr>
            <a:r>
              <a:rPr lang="fr-FR" sz="1600" b="1">
                <a:cs typeface="Arial" pitchFamily="4" charset="0"/>
              </a:rPr>
              <a:t>VII. Prevention and Treatment of AF after Cardiac Surgery </a:t>
            </a:r>
          </a:p>
          <a:p>
            <a:pPr marL="57150">
              <a:spcBef>
                <a:spcPct val="20000"/>
              </a:spcBef>
            </a:pPr>
            <a:endParaRPr lang="fr-FR" sz="1600" b="1">
              <a:cs typeface="Arial" pitchFamily="4" charset="0"/>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txBox="1">
            <a:spLocks noChangeArrowheads="1"/>
          </p:cNvSpPr>
          <p:nvPr/>
        </p:nvSpPr>
        <p:spPr bwMode="auto">
          <a:xfrm>
            <a:off x="228600" y="2057400"/>
            <a:ext cx="8686800" cy="1752600"/>
          </a:xfrm>
          <a:prstGeom prst="rect">
            <a:avLst/>
          </a:prstGeom>
          <a:noFill/>
          <a:ln w="9525">
            <a:noFill/>
            <a:miter lim="800000"/>
            <a:headEnd/>
            <a:tailEnd/>
          </a:ln>
        </p:spPr>
        <p:txBody>
          <a:bodyPr anchor="ctr">
            <a:prstTxWarp prst="textNoShape">
              <a:avLst/>
            </a:prstTxWarp>
          </a:bodyPr>
          <a:lstStyle/>
          <a:p>
            <a:pPr algn="ctr" eaLnBrk="1" hangingPunct="1"/>
            <a:r>
              <a:rPr lang="en-US" sz="3200">
                <a:latin typeface="Arial Black" pitchFamily="4" charset="0"/>
                <a:cs typeface="Arial" pitchFamily="4" charset="0"/>
              </a:rPr>
              <a:t>Periprocedural Management of Anticoagulation in AF Patients </a:t>
            </a:r>
          </a:p>
        </p:txBody>
      </p:sp>
    </p:spTree>
    <p:custDataLst>
      <p:tags r:id="rId1"/>
    </p:custData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p:cNvSpPr>
            <a:spLocks noGrp="1"/>
          </p:cNvSpPr>
          <p:nvPr>
            <p:ph type="title"/>
          </p:nvPr>
        </p:nvSpPr>
        <p:spPr>
          <a:xfrm>
            <a:off x="179388" y="876300"/>
            <a:ext cx="8785225" cy="647700"/>
          </a:xfrm>
        </p:spPr>
        <p:txBody>
          <a:bodyPr/>
          <a:lstStyle/>
          <a:p>
            <a:pPr>
              <a:defRPr/>
            </a:pPr>
            <a:r>
              <a:rPr lang="en-US" altLang="en-US" kern="1200" dirty="0" smtClean="0">
                <a:ea typeface="+mj-ea"/>
              </a:rPr>
              <a:t>Periprocedural Management of Anticoagulation</a:t>
            </a:r>
            <a:endParaRPr lang="en-US" altLang="en-US" kern="1200" dirty="0">
              <a:ea typeface="+mj-ea"/>
            </a:endParaRPr>
          </a:p>
        </p:txBody>
      </p:sp>
      <p:graphicFrame>
        <p:nvGraphicFramePr>
          <p:cNvPr id="7" name="Diagram 6"/>
          <p:cNvGraphicFramePr/>
          <p:nvPr/>
        </p:nvGraphicFramePr>
        <p:xfrm>
          <a:off x="1181100" y="1600200"/>
          <a:ext cx="6781800" cy="4394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3"/>
          <p:cNvSpPr txBox="1">
            <a:spLocks/>
          </p:cNvSpPr>
          <p:nvPr/>
        </p:nvSpPr>
        <p:spPr bwMode="auto">
          <a:xfrm>
            <a:off x="179388" y="876300"/>
            <a:ext cx="8785225" cy="647700"/>
          </a:xfrm>
          <a:prstGeom prst="rect">
            <a:avLst/>
          </a:prstGeom>
          <a:noFill/>
          <a:ln w="9525">
            <a:noFill/>
            <a:miter lim="800000"/>
            <a:headEnd/>
            <a:tailEnd/>
          </a:ln>
        </p:spPr>
        <p:txBody>
          <a:bodyPr anchor="ctr">
            <a:prstTxWarp prst="textNoShape">
              <a:avLst/>
            </a:prstTxWarp>
          </a:bodyPr>
          <a:lstStyle/>
          <a:p>
            <a:pPr algn="ctr"/>
            <a:r>
              <a:rPr lang="en-US" sz="3200">
                <a:latin typeface="Arial Black" pitchFamily="4" charset="0"/>
                <a:cs typeface="Arial" pitchFamily="4" charset="0"/>
              </a:rPr>
              <a:t>Decision to Interrupt Anticoagulation </a:t>
            </a:r>
            <a:br>
              <a:rPr lang="en-US" sz="3200">
                <a:latin typeface="Arial Black" pitchFamily="4" charset="0"/>
                <a:cs typeface="Arial" pitchFamily="4" charset="0"/>
              </a:rPr>
            </a:br>
            <a:r>
              <a:rPr lang="en-US" sz="3200">
                <a:latin typeface="Arial Black" pitchFamily="4" charset="0"/>
                <a:cs typeface="Arial" pitchFamily="4" charset="0"/>
              </a:rPr>
              <a:t>for a Procedure </a:t>
            </a:r>
          </a:p>
        </p:txBody>
      </p:sp>
      <p:pic>
        <p:nvPicPr>
          <p:cNvPr id="84995" name="Picture 6" descr="Image result for scale picture"/>
          <p:cNvPicPr>
            <a:picLocks noChangeAspect="1" noChangeArrowheads="1"/>
          </p:cNvPicPr>
          <p:nvPr/>
        </p:nvPicPr>
        <p:blipFill>
          <a:blip r:embed="rId3"/>
          <a:srcRect/>
          <a:stretch>
            <a:fillRect/>
          </a:stretch>
        </p:blipFill>
        <p:spPr bwMode="auto">
          <a:xfrm>
            <a:off x="2730500" y="2065338"/>
            <a:ext cx="3810000" cy="3954462"/>
          </a:xfrm>
          <a:prstGeom prst="rect">
            <a:avLst/>
          </a:prstGeom>
          <a:noFill/>
          <a:ln w="9525">
            <a:noFill/>
            <a:miter lim="800000"/>
            <a:headEnd/>
            <a:tailEnd/>
          </a:ln>
        </p:spPr>
      </p:pic>
      <p:sp>
        <p:nvSpPr>
          <p:cNvPr id="84996" name="TextBox 4"/>
          <p:cNvSpPr txBox="1">
            <a:spLocks noChangeArrowheads="1"/>
          </p:cNvSpPr>
          <p:nvPr/>
        </p:nvSpPr>
        <p:spPr bwMode="auto">
          <a:xfrm>
            <a:off x="88900" y="2932113"/>
            <a:ext cx="2408238" cy="1323975"/>
          </a:xfrm>
          <a:prstGeom prst="rect">
            <a:avLst/>
          </a:prstGeom>
          <a:noFill/>
          <a:ln w="9525">
            <a:noFill/>
            <a:miter lim="800000"/>
            <a:headEnd/>
            <a:tailEnd/>
          </a:ln>
        </p:spPr>
        <p:txBody>
          <a:bodyPr wrap="none">
            <a:prstTxWarp prst="textNoShape">
              <a:avLst/>
            </a:prstTxWarp>
            <a:spAutoFit/>
          </a:bodyPr>
          <a:lstStyle/>
          <a:p>
            <a:pPr lvl="1" eaLnBrk="1" hangingPunct="1"/>
            <a:r>
              <a:rPr lang="en-US" sz="1600">
                <a:cs typeface="Arial" pitchFamily="4" charset="0"/>
              </a:rPr>
              <a:t>Bleeding risks of:</a:t>
            </a:r>
          </a:p>
          <a:p>
            <a:pPr lvl="1" eaLnBrk="1" hangingPunct="1"/>
            <a:r>
              <a:rPr lang="en-US" sz="1600">
                <a:cs typeface="Arial" pitchFamily="4" charset="0"/>
              </a:rPr>
              <a:t>1. Procedure</a:t>
            </a:r>
          </a:p>
          <a:p>
            <a:pPr lvl="1" eaLnBrk="1" hangingPunct="1"/>
            <a:r>
              <a:rPr lang="en-US" sz="1600">
                <a:cs typeface="Arial" pitchFamily="4" charset="0"/>
              </a:rPr>
              <a:t>(High, intermediate, low)</a:t>
            </a:r>
          </a:p>
          <a:p>
            <a:pPr lvl="1" eaLnBrk="1" hangingPunct="1"/>
            <a:r>
              <a:rPr lang="en-US" sz="1600">
                <a:cs typeface="Arial" pitchFamily="4" charset="0"/>
              </a:rPr>
              <a:t>2. Patient</a:t>
            </a:r>
          </a:p>
          <a:p>
            <a:pPr lvl="1" eaLnBrk="1" hangingPunct="1"/>
            <a:r>
              <a:rPr lang="en-US" sz="1600">
                <a:cs typeface="Arial" pitchFamily="4" charset="0"/>
              </a:rPr>
              <a:t>(HASBLED Score) </a:t>
            </a:r>
          </a:p>
        </p:txBody>
      </p:sp>
      <p:sp>
        <p:nvSpPr>
          <p:cNvPr id="84997" name="TextBox 5"/>
          <p:cNvSpPr txBox="1">
            <a:spLocks noChangeArrowheads="1"/>
          </p:cNvSpPr>
          <p:nvPr/>
        </p:nvSpPr>
        <p:spPr bwMode="auto">
          <a:xfrm>
            <a:off x="6184900" y="2932113"/>
            <a:ext cx="2868613" cy="1323975"/>
          </a:xfrm>
          <a:prstGeom prst="rect">
            <a:avLst/>
          </a:prstGeom>
          <a:noFill/>
          <a:ln w="9525">
            <a:noFill/>
            <a:miter lim="800000"/>
            <a:headEnd/>
            <a:tailEnd/>
          </a:ln>
        </p:spPr>
        <p:txBody>
          <a:bodyPr>
            <a:prstTxWarp prst="textNoShape">
              <a:avLst/>
            </a:prstTxWarp>
            <a:spAutoFit/>
          </a:bodyPr>
          <a:lstStyle/>
          <a:p>
            <a:pPr eaLnBrk="1" hangingPunct="1"/>
            <a:r>
              <a:rPr lang="en-US" sz="1600">
                <a:cs typeface="Arial" pitchFamily="4" charset="0"/>
              </a:rPr>
              <a:t>Thromboembolic Risks:</a:t>
            </a:r>
          </a:p>
          <a:p>
            <a:pPr eaLnBrk="1" hangingPunct="1"/>
            <a:r>
              <a:rPr lang="en-US" sz="1600">
                <a:cs typeface="Arial" pitchFamily="4" charset="0"/>
              </a:rPr>
              <a:t>1. CHADS2 </a:t>
            </a:r>
          </a:p>
          <a:p>
            <a:pPr eaLnBrk="1" hangingPunct="1"/>
            <a:r>
              <a:rPr lang="en-US" sz="1600">
                <a:cs typeface="Arial" pitchFamily="4" charset="0"/>
              </a:rPr>
              <a:t>2. Mechanical valve</a:t>
            </a:r>
          </a:p>
          <a:p>
            <a:pPr eaLnBrk="1" hangingPunct="1"/>
            <a:r>
              <a:rPr lang="en-US" sz="1600">
                <a:cs typeface="Arial" pitchFamily="4" charset="0"/>
              </a:rPr>
              <a:t>3. Thromboembolism &lt;3 m</a:t>
            </a:r>
          </a:p>
          <a:p>
            <a:pPr eaLnBrk="1" hangingPunct="1"/>
            <a:r>
              <a:rPr lang="en-US" sz="1600">
                <a:cs typeface="Arial" pitchFamily="4" charset="0"/>
              </a:rPr>
              <a:t>4. Rheumatic valve disease</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3"/>
          <p:cNvSpPr txBox="1">
            <a:spLocks/>
          </p:cNvSpPr>
          <p:nvPr/>
        </p:nvSpPr>
        <p:spPr bwMode="auto">
          <a:xfrm>
            <a:off x="179388" y="876300"/>
            <a:ext cx="8785225" cy="647700"/>
          </a:xfrm>
          <a:prstGeom prst="rect">
            <a:avLst/>
          </a:prstGeom>
          <a:noFill/>
          <a:ln w="9525">
            <a:noFill/>
            <a:miter lim="800000"/>
            <a:headEnd/>
            <a:tailEnd/>
          </a:ln>
        </p:spPr>
        <p:txBody>
          <a:bodyPr anchor="ctr">
            <a:prstTxWarp prst="textNoShape">
              <a:avLst/>
            </a:prstTxWarp>
          </a:bodyPr>
          <a:lstStyle/>
          <a:p>
            <a:pPr algn="ctr" eaLnBrk="1" hangingPunct="1"/>
            <a:r>
              <a:rPr lang="en-US" sz="3200">
                <a:latin typeface="Arial Black" pitchFamily="4" charset="0"/>
                <a:cs typeface="Arial" pitchFamily="4" charset="0"/>
              </a:rPr>
              <a:t>Peri-Procedural Anticoagulation Interruption </a:t>
            </a:r>
          </a:p>
        </p:txBody>
      </p:sp>
      <p:grpSp>
        <p:nvGrpSpPr>
          <p:cNvPr id="86019" name="Group 6"/>
          <p:cNvGrpSpPr>
            <a:grpSpLocks/>
          </p:cNvGrpSpPr>
          <p:nvPr/>
        </p:nvGrpSpPr>
        <p:grpSpPr bwMode="auto">
          <a:xfrm>
            <a:off x="228600" y="1682750"/>
            <a:ext cx="8763000" cy="2882900"/>
            <a:chOff x="-2259419" y="-1006694"/>
            <a:chExt cx="8762510" cy="2881918"/>
          </a:xfrm>
        </p:grpSpPr>
        <p:sp>
          <p:nvSpPr>
            <p:cNvPr id="7" name="TextBox 8"/>
            <p:cNvSpPr txBox="1">
              <a:spLocks noChangeArrowheads="1"/>
            </p:cNvSpPr>
            <p:nvPr/>
          </p:nvSpPr>
          <p:spPr bwMode="auto">
            <a:xfrm>
              <a:off x="-2075279" y="-1006694"/>
              <a:ext cx="8295811" cy="461806"/>
            </a:xfrm>
            <a:prstGeom prst="rect">
              <a:avLst/>
            </a:prstGeom>
            <a:noFill/>
            <a:ln w="38100">
              <a:noFill/>
              <a:miter lim="800000"/>
              <a:headEnd/>
              <a:tailEnd/>
            </a:ln>
            <a:extLst/>
          </p:spPr>
          <p:txBody>
            <a:bodyPr>
              <a:spAutoFit/>
            </a:bodyPr>
            <a:lstStyle>
              <a:lvl1pPr eaLnBrk="0" hangingPunct="0">
                <a:spcBef>
                  <a:spcPct val="20000"/>
                </a:spcBef>
                <a:buChar char="•"/>
                <a:defRPr sz="2400" b="1">
                  <a:solidFill>
                    <a:schemeClr val="tx1"/>
                  </a:solidFill>
                  <a:latin typeface="Arial" charset="0"/>
                  <a:ea typeface="ＭＳ Ｐゴシック" pitchFamily="34" charset="-128"/>
                  <a:cs typeface="Arial" charset="0"/>
                </a:defRPr>
              </a:lvl1pPr>
              <a:lvl2pPr marL="742950" indent="-285750" eaLnBrk="0" hangingPunct="0">
                <a:spcBef>
                  <a:spcPct val="20000"/>
                </a:spcBef>
                <a:buChar char="–"/>
                <a:defRPr sz="2000" b="1">
                  <a:solidFill>
                    <a:schemeClr val="tx1"/>
                  </a:solidFill>
                  <a:latin typeface="Arial" charset="0"/>
                  <a:ea typeface="ＭＳ Ｐゴシック" pitchFamily="34" charset="-128"/>
                  <a:cs typeface="Arial" charset="0"/>
                </a:defRPr>
              </a:lvl2pPr>
              <a:lvl3pPr marL="1143000" indent="-228600" eaLnBrk="0" hangingPunct="0">
                <a:spcBef>
                  <a:spcPct val="20000"/>
                </a:spcBef>
                <a:buChar char="•"/>
                <a:defRPr sz="2400" b="1">
                  <a:solidFill>
                    <a:schemeClr val="tx1"/>
                  </a:solidFill>
                  <a:latin typeface="Arial" charset="0"/>
                  <a:ea typeface="ＭＳ Ｐゴシック" pitchFamily="34" charset="-128"/>
                  <a:cs typeface="Arial" charset="0"/>
                </a:defRPr>
              </a:lvl3pPr>
              <a:lvl4pPr marL="1600200" indent="-228600" eaLnBrk="0" hangingPunct="0">
                <a:spcBef>
                  <a:spcPct val="20000"/>
                </a:spcBef>
                <a:buChar char="–"/>
                <a:defRPr sz="1400" b="1">
                  <a:solidFill>
                    <a:schemeClr val="tx1"/>
                  </a:solidFill>
                  <a:latin typeface="Arial" charset="0"/>
                  <a:ea typeface="ＭＳ Ｐゴシック" pitchFamily="34" charset="-128"/>
                  <a:cs typeface="Arial" charset="0"/>
                </a:defRPr>
              </a:lvl4pPr>
              <a:lvl5pPr marL="2057400" indent="-228600" eaLnBrk="0" hangingPunct="0">
                <a:spcBef>
                  <a:spcPct val="20000"/>
                </a:spcBef>
                <a:buChar char="»"/>
                <a:defRPr sz="1200" b="1">
                  <a:solidFill>
                    <a:schemeClr val="tx1"/>
                  </a:solidFill>
                  <a:latin typeface="Arial" charset="0"/>
                  <a:ea typeface="ＭＳ Ｐゴシック" pitchFamily="34" charset="-128"/>
                  <a:cs typeface="Arial" charset="0"/>
                </a:defRPr>
              </a:lvl5pPr>
              <a:lvl6pPr marL="2514600" indent="-228600" eaLnBrk="0" fontAlgn="base" hangingPunct="0">
                <a:spcBef>
                  <a:spcPct val="20000"/>
                </a:spcBef>
                <a:spcAft>
                  <a:spcPct val="0"/>
                </a:spcAft>
                <a:buChar char="»"/>
                <a:defRPr sz="1200" b="1">
                  <a:solidFill>
                    <a:schemeClr val="tx1"/>
                  </a:solidFill>
                  <a:latin typeface="Arial" charset="0"/>
                  <a:ea typeface="ＭＳ Ｐゴシック" pitchFamily="34" charset="-128"/>
                  <a:cs typeface="Arial" charset="0"/>
                </a:defRPr>
              </a:lvl6pPr>
              <a:lvl7pPr marL="2971800" indent="-228600" eaLnBrk="0" fontAlgn="base" hangingPunct="0">
                <a:spcBef>
                  <a:spcPct val="20000"/>
                </a:spcBef>
                <a:spcAft>
                  <a:spcPct val="0"/>
                </a:spcAft>
                <a:buChar char="»"/>
                <a:defRPr sz="1200" b="1">
                  <a:solidFill>
                    <a:schemeClr val="tx1"/>
                  </a:solidFill>
                  <a:latin typeface="Arial" charset="0"/>
                  <a:ea typeface="ＭＳ Ｐゴシック" pitchFamily="34" charset="-128"/>
                  <a:cs typeface="Arial" charset="0"/>
                </a:defRPr>
              </a:lvl7pPr>
              <a:lvl8pPr marL="3429000" indent="-228600" eaLnBrk="0" fontAlgn="base" hangingPunct="0">
                <a:spcBef>
                  <a:spcPct val="20000"/>
                </a:spcBef>
                <a:spcAft>
                  <a:spcPct val="0"/>
                </a:spcAft>
                <a:buChar char="»"/>
                <a:defRPr sz="1200" b="1">
                  <a:solidFill>
                    <a:schemeClr val="tx1"/>
                  </a:solidFill>
                  <a:latin typeface="Arial" charset="0"/>
                  <a:ea typeface="ＭＳ Ｐゴシック" pitchFamily="34" charset="-128"/>
                  <a:cs typeface="Arial" charset="0"/>
                </a:defRPr>
              </a:lvl8pPr>
              <a:lvl9pPr marL="3886200" indent="-228600" eaLnBrk="0" fontAlgn="base" hangingPunct="0">
                <a:spcBef>
                  <a:spcPct val="20000"/>
                </a:spcBef>
                <a:spcAft>
                  <a:spcPct val="0"/>
                </a:spcAft>
                <a:buChar char="»"/>
                <a:defRPr sz="1200" b="1">
                  <a:solidFill>
                    <a:schemeClr val="tx1"/>
                  </a:solidFill>
                  <a:latin typeface="Arial" charset="0"/>
                  <a:ea typeface="ＭＳ Ｐゴシック" pitchFamily="34" charset="-128"/>
                  <a:cs typeface="Arial" charset="0"/>
                </a:defRPr>
              </a:lvl9pPr>
            </a:lstStyle>
            <a:p>
              <a:pPr eaLnBrk="1" hangingPunct="1">
                <a:spcBef>
                  <a:spcPct val="0"/>
                </a:spcBef>
                <a:buFontTx/>
                <a:buNone/>
                <a:defRPr/>
              </a:pPr>
              <a:r>
                <a:rPr lang="en-US" altLang="en-US" dirty="0" smtClean="0">
                  <a:latin typeface="+mn-lt"/>
                </a:rPr>
                <a:t>Recommendation</a:t>
              </a:r>
            </a:p>
          </p:txBody>
        </p:sp>
        <p:sp>
          <p:nvSpPr>
            <p:cNvPr id="8" name="TextBox 9"/>
            <p:cNvSpPr txBox="1">
              <a:spLocks noChangeArrowheads="1"/>
            </p:cNvSpPr>
            <p:nvPr/>
          </p:nvSpPr>
          <p:spPr bwMode="auto">
            <a:xfrm>
              <a:off x="-2259419" y="-517911"/>
              <a:ext cx="8762510" cy="2393135"/>
            </a:xfrm>
            <a:prstGeom prst="rect">
              <a:avLst/>
            </a:prstGeom>
            <a:noFill/>
            <a:ln w="38100">
              <a:solidFill>
                <a:schemeClr val="accent5">
                  <a:lumMod val="60000"/>
                  <a:lumOff val="40000"/>
                </a:schemeClr>
              </a:solidFill>
              <a:miter lim="800000"/>
              <a:headEnd/>
              <a:tailEnd/>
            </a:ln>
          </p:spPr>
          <p:txBody>
            <a:bodyPr>
              <a:prstTxWarp prst="textNoShape">
                <a:avLst/>
              </a:prstTxWarp>
              <a:spAutoFit/>
            </a:bodyPr>
            <a:lstStyle/>
            <a:p>
              <a:pPr>
                <a:spcBef>
                  <a:spcPct val="20000"/>
                </a:spcBef>
              </a:pPr>
              <a:r>
                <a:rPr lang="en-US" sz="2000">
                  <a:cs typeface="Arial" pitchFamily="4" charset="0"/>
                </a:rPr>
                <a:t>We recommend that in a patient with AF/AFL, a decision to interrupt antithrombotic therapy for an invasive procedure must balance the risks of a thromboembolic event (as indicated by a higher CHADS2 score, mechanical</a:t>
              </a:r>
            </a:p>
            <a:p>
              <a:pPr>
                <a:spcBef>
                  <a:spcPct val="20000"/>
                </a:spcBef>
              </a:pPr>
              <a:r>
                <a:rPr lang="en-US" sz="2000">
                  <a:cs typeface="Arial" pitchFamily="4" charset="0"/>
                </a:rPr>
                <a:t>heart valve, thromboembolic events &lt;3 months, or rheumatic heart disease) with those of a bleeding event (as indicated by a higher HASBLED score</a:t>
              </a:r>
            </a:p>
            <a:p>
              <a:pPr>
                <a:spcBef>
                  <a:spcPct val="20000"/>
                </a:spcBef>
              </a:pPr>
              <a:r>
                <a:rPr lang="en-US" sz="2000">
                  <a:cs typeface="Arial" pitchFamily="4" charset="0"/>
                </a:rPr>
                <a:t>and procedures with higher bleeding risks) </a:t>
              </a:r>
            </a:p>
            <a:p>
              <a:pPr>
                <a:spcBef>
                  <a:spcPct val="20000"/>
                </a:spcBef>
              </a:pPr>
              <a:r>
                <a:rPr lang="en-US" b="1">
                  <a:cs typeface="Arial" pitchFamily="4" charset="0"/>
                </a:rPr>
                <a:t>(Strong Recommendation, Low-Quality Evidence).</a:t>
              </a:r>
              <a:endParaRPr lang="en-US" b="1">
                <a:solidFill>
                  <a:srgbClr val="000000"/>
                </a:solidFill>
                <a:latin typeface="Arial Rounded MT Bold" pitchFamily="4" charset="0"/>
                <a:cs typeface="Arial" pitchFamily="4" charset="0"/>
              </a:endParaRPr>
            </a:p>
          </p:txBody>
        </p:sp>
      </p:gr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3"/>
          <p:cNvSpPr txBox="1">
            <a:spLocks/>
          </p:cNvSpPr>
          <p:nvPr/>
        </p:nvSpPr>
        <p:spPr bwMode="auto">
          <a:xfrm>
            <a:off x="179388" y="685800"/>
            <a:ext cx="8785225" cy="647700"/>
          </a:xfrm>
          <a:prstGeom prst="rect">
            <a:avLst/>
          </a:prstGeom>
          <a:noFill/>
          <a:ln w="9525">
            <a:noFill/>
            <a:miter lim="800000"/>
            <a:headEnd/>
            <a:tailEnd/>
          </a:ln>
        </p:spPr>
        <p:txBody>
          <a:bodyPr anchor="ctr">
            <a:prstTxWarp prst="textNoShape">
              <a:avLst/>
            </a:prstTxWarp>
          </a:bodyPr>
          <a:lstStyle/>
          <a:p>
            <a:pPr algn="ctr" eaLnBrk="1" hangingPunct="1"/>
            <a:r>
              <a:rPr lang="en-US" sz="3200" b="1">
                <a:latin typeface="Arial Black" pitchFamily="4" charset="0"/>
                <a:cs typeface="Arial" pitchFamily="4" charset="0"/>
              </a:rPr>
              <a:t>HASBLED: Assess Bleeding Risk</a:t>
            </a:r>
            <a:endParaRPr lang="en-US" sz="3200">
              <a:latin typeface="Arial Black" pitchFamily="4" charset="0"/>
              <a:cs typeface="Arial" pitchFamily="4" charset="0"/>
            </a:endParaRPr>
          </a:p>
        </p:txBody>
      </p:sp>
      <p:graphicFrame>
        <p:nvGraphicFramePr>
          <p:cNvPr id="32" name="Content Placeholder 7"/>
          <p:cNvGraphicFramePr>
            <a:graphicFrameLocks/>
          </p:cNvGraphicFramePr>
          <p:nvPr/>
        </p:nvGraphicFramePr>
        <p:xfrm>
          <a:off x="381000" y="1227138"/>
          <a:ext cx="4521200" cy="4975225"/>
        </p:xfrm>
        <a:graphic>
          <a:graphicData uri="http://schemas.openxmlformats.org/drawingml/2006/table">
            <a:tbl>
              <a:tblPr firstRow="1" bandRow="1">
                <a:tableStyleId>{FABFCF23-3B69-468F-B69F-88F6DE6A72F2}</a:tableStyleId>
              </a:tblPr>
              <a:tblGrid>
                <a:gridCol w="3581587"/>
                <a:gridCol w="939613"/>
              </a:tblGrid>
              <a:tr h="477629">
                <a:tc>
                  <a:txBody>
                    <a:bodyPr/>
                    <a:lstStyle/>
                    <a:p>
                      <a:r>
                        <a:rPr lang="en-US" sz="1600" dirty="0" smtClean="0">
                          <a:solidFill>
                            <a:schemeClr val="tx1"/>
                          </a:solidFill>
                        </a:rPr>
                        <a:t>HAS-BLED</a:t>
                      </a:r>
                      <a:endParaRPr lang="en-US" sz="1600" dirty="0">
                        <a:solidFill>
                          <a:schemeClr val="tx1"/>
                        </a:solidFill>
                      </a:endParaRPr>
                    </a:p>
                  </a:txBody>
                  <a:tcPr marL="91445" marR="91445" marT="45724" marB="45724"/>
                </a:tc>
                <a:tc>
                  <a:txBody>
                    <a:bodyPr/>
                    <a:lstStyle/>
                    <a:p>
                      <a:pPr algn="ctr"/>
                      <a:r>
                        <a:rPr lang="en-US" sz="1600" dirty="0" smtClean="0">
                          <a:solidFill>
                            <a:schemeClr val="tx1"/>
                          </a:solidFill>
                        </a:rPr>
                        <a:t>SCORE</a:t>
                      </a:r>
                      <a:endParaRPr lang="en-US" sz="1600" dirty="0">
                        <a:solidFill>
                          <a:schemeClr val="tx1"/>
                        </a:solidFill>
                      </a:endParaRPr>
                    </a:p>
                  </a:txBody>
                  <a:tcPr marL="91445" marR="91445" marT="45724" marB="45724"/>
                </a:tc>
              </a:tr>
              <a:tr h="484262">
                <a:tc>
                  <a:txBody>
                    <a:bodyPr/>
                    <a:lstStyle/>
                    <a:p>
                      <a:r>
                        <a:rPr lang="en-US" sz="1500" b="1" dirty="0" smtClean="0"/>
                        <a:t>H</a:t>
                      </a:r>
                      <a:r>
                        <a:rPr lang="en-US" sz="1500" dirty="0" smtClean="0"/>
                        <a:t>ypertension</a:t>
                      </a:r>
                      <a:r>
                        <a:rPr lang="en-US" sz="1500" baseline="0" dirty="0" smtClean="0"/>
                        <a:t> (SBP&gt;160 mm Hg)</a:t>
                      </a:r>
                      <a:endParaRPr lang="en-US" sz="1500" dirty="0"/>
                    </a:p>
                  </a:txBody>
                  <a:tcPr marL="91445" marR="91445" marT="45724" marB="45724"/>
                </a:tc>
                <a:tc>
                  <a:txBody>
                    <a:bodyPr/>
                    <a:lstStyle/>
                    <a:p>
                      <a:pPr algn="ctr"/>
                      <a:r>
                        <a:rPr lang="en-US" sz="1500" dirty="0" smtClean="0"/>
                        <a:t>1</a:t>
                      </a:r>
                      <a:endParaRPr lang="en-US" sz="1500" dirty="0"/>
                    </a:p>
                  </a:txBody>
                  <a:tcPr marL="91445" marR="91445" marT="45724" marB="45724"/>
                </a:tc>
              </a:tr>
              <a:tr h="1234550">
                <a:tc>
                  <a:txBody>
                    <a:bodyPr/>
                    <a:lstStyle/>
                    <a:p>
                      <a:r>
                        <a:rPr lang="en-US" sz="1500" b="1" dirty="0" smtClean="0"/>
                        <a:t>A</a:t>
                      </a:r>
                      <a:r>
                        <a:rPr lang="en-US" sz="1500" dirty="0" smtClean="0"/>
                        <a:t>bnormal</a:t>
                      </a:r>
                      <a:r>
                        <a:rPr lang="en-US" sz="1500" baseline="0" dirty="0" smtClean="0"/>
                        <a:t> renal function (Cr&gt;200 </a:t>
                      </a:r>
                      <a:r>
                        <a:rPr lang="en-US" sz="1500" baseline="0" dirty="0" err="1" smtClean="0"/>
                        <a:t>umol</a:t>
                      </a:r>
                      <a:r>
                        <a:rPr lang="en-US" sz="1500" baseline="0" dirty="0" smtClean="0"/>
                        <a:t>/L) </a:t>
                      </a:r>
                    </a:p>
                    <a:p>
                      <a:r>
                        <a:rPr lang="en-US" sz="1500" baseline="0" dirty="0" smtClean="0"/>
                        <a:t>or l</a:t>
                      </a:r>
                      <a:r>
                        <a:rPr lang="en-US" sz="1500" dirty="0" smtClean="0"/>
                        <a:t>iver</a:t>
                      </a:r>
                      <a:r>
                        <a:rPr lang="en-US" sz="1500" baseline="0" dirty="0" smtClean="0"/>
                        <a:t> function (cirrhosis, bilirubin &gt;2x upper normal, or AST/ALT/ALP &gt;3 x upper normal</a:t>
                      </a:r>
                      <a:endParaRPr lang="en-US" sz="1500" dirty="0"/>
                    </a:p>
                  </a:txBody>
                  <a:tcPr marL="91445" marR="91445" marT="45724" marB="45724"/>
                </a:tc>
                <a:tc>
                  <a:txBody>
                    <a:bodyPr/>
                    <a:lstStyle/>
                    <a:p>
                      <a:pPr algn="ctr"/>
                      <a:r>
                        <a:rPr lang="en-US" sz="1500" dirty="0" smtClean="0"/>
                        <a:t>1 </a:t>
                      </a:r>
                    </a:p>
                    <a:p>
                      <a:pPr algn="ctr"/>
                      <a:endParaRPr lang="en-US" sz="1500" dirty="0" smtClean="0"/>
                    </a:p>
                    <a:p>
                      <a:pPr algn="ctr"/>
                      <a:r>
                        <a:rPr lang="en-US" sz="1500" dirty="0" smtClean="0"/>
                        <a:t>1</a:t>
                      </a:r>
                      <a:endParaRPr lang="en-US" sz="1500" dirty="0"/>
                    </a:p>
                  </a:txBody>
                  <a:tcPr marL="91445" marR="91445" marT="45724" marB="45724"/>
                </a:tc>
              </a:tr>
              <a:tr h="484262">
                <a:tc>
                  <a:txBody>
                    <a:bodyPr/>
                    <a:lstStyle/>
                    <a:p>
                      <a:r>
                        <a:rPr lang="en-US" sz="1500" b="1" dirty="0" smtClean="0"/>
                        <a:t>S</a:t>
                      </a:r>
                      <a:r>
                        <a:rPr lang="en-US" sz="1500" dirty="0" smtClean="0"/>
                        <a:t>troke history</a:t>
                      </a:r>
                      <a:endParaRPr lang="en-US" sz="1500" dirty="0"/>
                    </a:p>
                  </a:txBody>
                  <a:tcPr marL="91445" marR="91445" marT="45724" marB="45724"/>
                </a:tc>
                <a:tc>
                  <a:txBody>
                    <a:bodyPr/>
                    <a:lstStyle/>
                    <a:p>
                      <a:pPr algn="ctr"/>
                      <a:r>
                        <a:rPr lang="en-US" sz="1500" dirty="0" smtClean="0"/>
                        <a:t>1</a:t>
                      </a:r>
                      <a:endParaRPr lang="en-US" sz="1500" dirty="0"/>
                    </a:p>
                  </a:txBody>
                  <a:tcPr marL="91445" marR="91445" marT="45724" marB="45724"/>
                </a:tc>
              </a:tr>
              <a:tr h="484262">
                <a:tc>
                  <a:txBody>
                    <a:bodyPr/>
                    <a:lstStyle/>
                    <a:p>
                      <a:r>
                        <a:rPr lang="en-US" sz="1500" b="1" baseline="0" dirty="0" smtClean="0"/>
                        <a:t>B</a:t>
                      </a:r>
                      <a:r>
                        <a:rPr lang="en-US" sz="1500" baseline="0" dirty="0" smtClean="0"/>
                        <a:t>leeding (major) or tendency</a:t>
                      </a:r>
                      <a:endParaRPr lang="en-US" sz="1500" dirty="0"/>
                    </a:p>
                  </a:txBody>
                  <a:tcPr marL="91445" marR="91445" marT="45724" marB="45724"/>
                </a:tc>
                <a:tc>
                  <a:txBody>
                    <a:bodyPr/>
                    <a:lstStyle/>
                    <a:p>
                      <a:pPr algn="ctr"/>
                      <a:r>
                        <a:rPr lang="en-US" sz="1500" dirty="0" smtClean="0"/>
                        <a:t>1</a:t>
                      </a:r>
                      <a:endParaRPr lang="en-US" sz="1500" dirty="0"/>
                    </a:p>
                  </a:txBody>
                  <a:tcPr marL="91445" marR="91445" marT="45724" marB="45724"/>
                </a:tc>
              </a:tr>
              <a:tr h="548689">
                <a:tc>
                  <a:txBody>
                    <a:bodyPr/>
                    <a:lstStyle/>
                    <a:p>
                      <a:r>
                        <a:rPr lang="en-US" sz="1500" b="1" dirty="0" smtClean="0"/>
                        <a:t>L</a:t>
                      </a:r>
                      <a:r>
                        <a:rPr lang="en-US" sz="1500" dirty="0" smtClean="0"/>
                        <a:t>abile INR (unstable INR, time</a:t>
                      </a:r>
                      <a:r>
                        <a:rPr lang="en-US" sz="1500" baseline="0" dirty="0" smtClean="0"/>
                        <a:t> in therapeutic range &lt;60%)</a:t>
                      </a:r>
                      <a:endParaRPr lang="en-US" sz="1500" dirty="0"/>
                    </a:p>
                  </a:txBody>
                  <a:tcPr marL="91445" marR="91445" marT="45724" marB="45724"/>
                </a:tc>
                <a:tc>
                  <a:txBody>
                    <a:bodyPr/>
                    <a:lstStyle/>
                    <a:p>
                      <a:pPr algn="ctr"/>
                      <a:r>
                        <a:rPr lang="en-US" sz="1500" dirty="0" smtClean="0"/>
                        <a:t>1</a:t>
                      </a:r>
                      <a:endParaRPr lang="en-US" sz="1500" dirty="0"/>
                    </a:p>
                  </a:txBody>
                  <a:tcPr marL="91445" marR="91445" marT="45724" marB="45724"/>
                </a:tc>
              </a:tr>
              <a:tr h="484262">
                <a:tc>
                  <a:txBody>
                    <a:bodyPr/>
                    <a:lstStyle/>
                    <a:p>
                      <a:r>
                        <a:rPr lang="en-US" sz="1500" b="1" dirty="0" smtClean="0"/>
                        <a:t>E</a:t>
                      </a:r>
                      <a:r>
                        <a:rPr lang="en-US" sz="1500" b="0" dirty="0" smtClean="0"/>
                        <a:t>lderly</a:t>
                      </a:r>
                      <a:r>
                        <a:rPr lang="en-US" sz="1500" b="1" dirty="0" smtClean="0"/>
                        <a:t>:</a:t>
                      </a:r>
                      <a:r>
                        <a:rPr lang="en-US" sz="1500" b="1" baseline="0" dirty="0" smtClean="0"/>
                        <a:t> </a:t>
                      </a:r>
                      <a:r>
                        <a:rPr lang="en-US" sz="1500" b="0" baseline="0" dirty="0" smtClean="0"/>
                        <a:t>A</a:t>
                      </a:r>
                      <a:r>
                        <a:rPr lang="en-US" sz="1500" dirty="0" smtClean="0"/>
                        <a:t>ge &gt;65 years</a:t>
                      </a:r>
                      <a:endParaRPr lang="en-US" sz="1500" dirty="0"/>
                    </a:p>
                  </a:txBody>
                  <a:tcPr marL="91445" marR="91445" marT="45724" marB="45724"/>
                </a:tc>
                <a:tc>
                  <a:txBody>
                    <a:bodyPr/>
                    <a:lstStyle/>
                    <a:p>
                      <a:pPr algn="ctr"/>
                      <a:r>
                        <a:rPr lang="en-US" sz="1500" dirty="0" smtClean="0"/>
                        <a:t>1</a:t>
                      </a:r>
                      <a:endParaRPr lang="en-US" sz="1500" dirty="0"/>
                    </a:p>
                  </a:txBody>
                  <a:tcPr marL="91445" marR="91445" marT="45724" marB="45724"/>
                </a:tc>
              </a:tr>
              <a:tr h="777309">
                <a:tc>
                  <a:txBody>
                    <a:bodyPr/>
                    <a:lstStyle/>
                    <a:p>
                      <a:r>
                        <a:rPr lang="en-US" sz="1500" b="1" dirty="0" smtClean="0"/>
                        <a:t>D</a:t>
                      </a:r>
                      <a:r>
                        <a:rPr lang="en-US" sz="1500" dirty="0" smtClean="0"/>
                        <a:t>rugs (aspirin, NSAIDS</a:t>
                      </a:r>
                      <a:r>
                        <a:rPr lang="en-US" sz="1500" baseline="0" dirty="0" smtClean="0"/>
                        <a:t>, anti-inflammatory medications</a:t>
                      </a:r>
                      <a:r>
                        <a:rPr lang="en-US" sz="1500" dirty="0" smtClean="0"/>
                        <a:t>)</a:t>
                      </a:r>
                      <a:r>
                        <a:rPr lang="en-US" sz="1500" baseline="0" dirty="0" smtClean="0"/>
                        <a:t>; alcohol or drug abuse</a:t>
                      </a:r>
                      <a:endParaRPr lang="en-US" sz="1500" dirty="0"/>
                    </a:p>
                  </a:txBody>
                  <a:tcPr marL="91445" marR="91445" marT="45724" marB="45724"/>
                </a:tc>
                <a:tc>
                  <a:txBody>
                    <a:bodyPr/>
                    <a:lstStyle/>
                    <a:p>
                      <a:pPr algn="ctr"/>
                      <a:r>
                        <a:rPr lang="en-US" sz="1500" dirty="0" smtClean="0"/>
                        <a:t>1</a:t>
                      </a:r>
                      <a:endParaRPr lang="en-US" sz="1500" dirty="0"/>
                    </a:p>
                  </a:txBody>
                  <a:tcPr marL="91445" marR="91445" marT="45724" marB="45724"/>
                </a:tc>
              </a:tr>
            </a:tbl>
          </a:graphicData>
        </a:graphic>
      </p:graphicFrame>
      <p:grpSp>
        <p:nvGrpSpPr>
          <p:cNvPr id="87071" name="Group 10"/>
          <p:cNvGrpSpPr>
            <a:grpSpLocks/>
          </p:cNvGrpSpPr>
          <p:nvPr/>
        </p:nvGrpSpPr>
        <p:grpSpPr bwMode="auto">
          <a:xfrm>
            <a:off x="5124450" y="1792288"/>
            <a:ext cx="3567113" cy="4379912"/>
            <a:chOff x="5453380" y="1684163"/>
            <a:chExt cx="3567114" cy="4380569"/>
          </a:xfrm>
        </p:grpSpPr>
        <p:sp>
          <p:nvSpPr>
            <p:cNvPr id="87073" name="TextBox 6"/>
            <p:cNvSpPr txBox="1">
              <a:spLocks noChangeArrowheads="1"/>
            </p:cNvSpPr>
            <p:nvPr/>
          </p:nvSpPr>
          <p:spPr bwMode="auto">
            <a:xfrm>
              <a:off x="6074007" y="5695348"/>
              <a:ext cx="2916561" cy="369384"/>
            </a:xfrm>
            <a:prstGeom prst="rect">
              <a:avLst/>
            </a:prstGeom>
            <a:noFill/>
            <a:ln w="9525">
              <a:noFill/>
              <a:miter lim="800000"/>
              <a:headEnd/>
              <a:tailEnd/>
            </a:ln>
          </p:spPr>
          <p:txBody>
            <a:bodyPr>
              <a:prstTxWarp prst="textNoShape">
                <a:avLst/>
              </a:prstTxWarp>
              <a:spAutoFit/>
            </a:bodyPr>
            <a:lstStyle/>
            <a:p>
              <a:pPr algn="ctr" eaLnBrk="1" hangingPunct="1"/>
              <a:r>
                <a:rPr lang="en-US">
                  <a:solidFill>
                    <a:srgbClr val="3B3B3B"/>
                  </a:solidFill>
                  <a:cs typeface="Arial" pitchFamily="4" charset="0"/>
                </a:rPr>
                <a:t>HASBLED Score</a:t>
              </a:r>
            </a:p>
          </p:txBody>
        </p:sp>
        <p:sp>
          <p:nvSpPr>
            <p:cNvPr id="87074" name="TextBox 15"/>
            <p:cNvSpPr txBox="1">
              <a:spLocks noChangeArrowheads="1"/>
            </p:cNvSpPr>
            <p:nvPr/>
          </p:nvSpPr>
          <p:spPr bwMode="auto">
            <a:xfrm>
              <a:off x="5453380" y="5171402"/>
              <a:ext cx="551373" cy="307820"/>
            </a:xfrm>
            <a:prstGeom prst="rect">
              <a:avLst/>
            </a:prstGeom>
            <a:noFill/>
            <a:ln w="9525">
              <a:noFill/>
              <a:miter lim="800000"/>
              <a:headEnd/>
              <a:tailEnd/>
            </a:ln>
          </p:spPr>
          <p:txBody>
            <a:bodyPr>
              <a:prstTxWarp prst="textNoShape">
                <a:avLst/>
              </a:prstTxWarp>
              <a:spAutoFit/>
            </a:bodyPr>
            <a:lstStyle/>
            <a:p>
              <a:pPr algn="r" eaLnBrk="1" hangingPunct="1"/>
              <a:r>
                <a:rPr lang="en-US" sz="1400" b="1">
                  <a:solidFill>
                    <a:srgbClr val="3B3B3B"/>
                  </a:solidFill>
                  <a:latin typeface="Arial Narrow" pitchFamily="4" charset="0"/>
                  <a:cs typeface="Arial" pitchFamily="4" charset="0"/>
                </a:rPr>
                <a:t>0 %</a:t>
              </a:r>
            </a:p>
          </p:txBody>
        </p:sp>
        <p:sp>
          <p:nvSpPr>
            <p:cNvPr id="87075" name="TextBox 16"/>
            <p:cNvSpPr txBox="1">
              <a:spLocks noChangeArrowheads="1"/>
            </p:cNvSpPr>
            <p:nvPr/>
          </p:nvSpPr>
          <p:spPr bwMode="auto">
            <a:xfrm>
              <a:off x="5453380" y="2273392"/>
              <a:ext cx="551373" cy="307820"/>
            </a:xfrm>
            <a:prstGeom prst="rect">
              <a:avLst/>
            </a:prstGeom>
            <a:noFill/>
            <a:ln w="9525">
              <a:noFill/>
              <a:miter lim="800000"/>
              <a:headEnd/>
              <a:tailEnd/>
            </a:ln>
          </p:spPr>
          <p:txBody>
            <a:bodyPr>
              <a:prstTxWarp prst="textNoShape">
                <a:avLst/>
              </a:prstTxWarp>
              <a:spAutoFit/>
            </a:bodyPr>
            <a:lstStyle/>
            <a:p>
              <a:pPr algn="r" eaLnBrk="1" hangingPunct="1"/>
              <a:r>
                <a:rPr lang="en-US" sz="1400" b="1">
                  <a:solidFill>
                    <a:srgbClr val="3B3B3B"/>
                  </a:solidFill>
                  <a:latin typeface="Arial Narrow" pitchFamily="4" charset="0"/>
                  <a:cs typeface="Arial" pitchFamily="4" charset="0"/>
                </a:rPr>
                <a:t>15 %</a:t>
              </a:r>
            </a:p>
          </p:txBody>
        </p:sp>
        <p:grpSp>
          <p:nvGrpSpPr>
            <p:cNvPr id="87076" name="Group 6"/>
            <p:cNvGrpSpPr>
              <a:grpSpLocks/>
            </p:cNvGrpSpPr>
            <p:nvPr/>
          </p:nvGrpSpPr>
          <p:grpSpPr bwMode="auto">
            <a:xfrm>
              <a:off x="5950268" y="1684163"/>
              <a:ext cx="3070226" cy="3965238"/>
              <a:chOff x="5995988" y="2193068"/>
              <a:chExt cx="3070226" cy="3229482"/>
            </a:xfrm>
          </p:grpSpPr>
          <p:sp>
            <p:nvSpPr>
              <p:cNvPr id="87077" name="TextBox 7"/>
              <p:cNvSpPr txBox="1">
                <a:spLocks noChangeArrowheads="1"/>
              </p:cNvSpPr>
              <p:nvPr/>
            </p:nvSpPr>
            <p:spPr bwMode="auto">
              <a:xfrm>
                <a:off x="6050472" y="2193068"/>
                <a:ext cx="2940095" cy="576618"/>
              </a:xfrm>
              <a:prstGeom prst="rect">
                <a:avLst/>
              </a:prstGeom>
              <a:noFill/>
              <a:ln w="9525">
                <a:noFill/>
                <a:miter lim="800000"/>
                <a:headEnd/>
                <a:tailEnd/>
              </a:ln>
            </p:spPr>
            <p:txBody>
              <a:bodyPr>
                <a:prstTxWarp prst="textNoShape">
                  <a:avLst/>
                </a:prstTxWarp>
                <a:spAutoFit/>
              </a:bodyPr>
              <a:lstStyle/>
              <a:p>
                <a:pPr algn="ctr" eaLnBrk="1" hangingPunct="1"/>
                <a:r>
                  <a:rPr lang="en-US" sz="2000" b="1">
                    <a:solidFill>
                      <a:srgbClr val="3B3B3B"/>
                    </a:solidFill>
                    <a:cs typeface="Arial" pitchFamily="4" charset="0"/>
                  </a:rPr>
                  <a:t>Major bleeding risk </a:t>
                </a:r>
                <a:br>
                  <a:rPr lang="en-US" sz="2000" b="1">
                    <a:solidFill>
                      <a:srgbClr val="3B3B3B"/>
                    </a:solidFill>
                    <a:cs typeface="Arial" pitchFamily="4" charset="0"/>
                  </a:rPr>
                </a:br>
                <a:r>
                  <a:rPr lang="en-US" sz="2000" b="1">
                    <a:solidFill>
                      <a:srgbClr val="3B3B3B"/>
                    </a:solidFill>
                    <a:cs typeface="Arial" pitchFamily="4" charset="0"/>
                  </a:rPr>
                  <a:t>(% per year)</a:t>
                </a:r>
              </a:p>
            </p:txBody>
          </p:sp>
          <p:cxnSp>
            <p:nvCxnSpPr>
              <p:cNvPr id="45" name="Straight Connector 44"/>
              <p:cNvCxnSpPr/>
              <p:nvPr/>
            </p:nvCxnSpPr>
            <p:spPr bwMode="auto">
              <a:xfrm flipV="1">
                <a:off x="6073775" y="2769804"/>
                <a:ext cx="0" cy="2515139"/>
              </a:xfrm>
              <a:prstGeom prst="line">
                <a:avLst/>
              </a:prstGeom>
              <a:ln w="9525">
                <a:solidFill>
                  <a:srgbClr val="595959"/>
                </a:solidFill>
              </a:ln>
              <a:effectLst/>
            </p:spPr>
            <p:style>
              <a:lnRef idx="2">
                <a:schemeClr val="accent1"/>
              </a:lnRef>
              <a:fillRef idx="0">
                <a:schemeClr val="accent1"/>
              </a:fillRef>
              <a:effectRef idx="1">
                <a:schemeClr val="accent1"/>
              </a:effectRef>
              <a:fontRef idx="minor">
                <a:schemeClr val="tx1"/>
              </a:fontRef>
            </p:style>
          </p:cxnSp>
          <p:sp>
            <p:nvSpPr>
              <p:cNvPr id="87079" name="TextBox 19"/>
              <p:cNvSpPr txBox="1">
                <a:spLocks noChangeArrowheads="1"/>
              </p:cNvSpPr>
              <p:nvPr/>
            </p:nvSpPr>
            <p:spPr bwMode="auto">
              <a:xfrm>
                <a:off x="6193358" y="5166310"/>
                <a:ext cx="331161" cy="250704"/>
              </a:xfrm>
              <a:prstGeom prst="rect">
                <a:avLst/>
              </a:prstGeom>
              <a:noFill/>
              <a:ln w="9525">
                <a:noFill/>
                <a:miter lim="800000"/>
                <a:headEnd/>
                <a:tailEnd/>
              </a:ln>
            </p:spPr>
            <p:txBody>
              <a:bodyPr>
                <a:prstTxWarp prst="textNoShape">
                  <a:avLst/>
                </a:prstTxWarp>
                <a:spAutoFit/>
              </a:bodyPr>
              <a:lstStyle/>
              <a:p>
                <a:pPr algn="ctr" eaLnBrk="1" hangingPunct="1"/>
                <a:r>
                  <a:rPr lang="en-US" sz="1400" b="1">
                    <a:solidFill>
                      <a:srgbClr val="3B3B3B"/>
                    </a:solidFill>
                    <a:latin typeface="Arial Narrow" pitchFamily="4" charset="0"/>
                    <a:cs typeface="Arial" pitchFamily="4" charset="0"/>
                  </a:rPr>
                  <a:t>0</a:t>
                </a:r>
              </a:p>
            </p:txBody>
          </p:sp>
          <p:sp>
            <p:nvSpPr>
              <p:cNvPr id="87080" name="TextBox 20"/>
              <p:cNvSpPr txBox="1">
                <a:spLocks noChangeArrowheads="1"/>
              </p:cNvSpPr>
              <p:nvPr/>
            </p:nvSpPr>
            <p:spPr bwMode="auto">
              <a:xfrm>
                <a:off x="6665724" y="5166311"/>
                <a:ext cx="334522" cy="250704"/>
              </a:xfrm>
              <a:prstGeom prst="rect">
                <a:avLst/>
              </a:prstGeom>
              <a:noFill/>
              <a:ln w="9525">
                <a:noFill/>
                <a:miter lim="800000"/>
                <a:headEnd/>
                <a:tailEnd/>
              </a:ln>
            </p:spPr>
            <p:txBody>
              <a:bodyPr>
                <a:prstTxWarp prst="textNoShape">
                  <a:avLst/>
                </a:prstTxWarp>
                <a:spAutoFit/>
              </a:bodyPr>
              <a:lstStyle/>
              <a:p>
                <a:pPr algn="ctr" eaLnBrk="1" hangingPunct="1"/>
                <a:r>
                  <a:rPr lang="en-US" sz="1400" b="1">
                    <a:solidFill>
                      <a:srgbClr val="3B3B3B"/>
                    </a:solidFill>
                    <a:latin typeface="Arial Narrow" pitchFamily="4" charset="0"/>
                    <a:cs typeface="Arial" pitchFamily="4" charset="0"/>
                  </a:rPr>
                  <a:t>1</a:t>
                </a:r>
              </a:p>
            </p:txBody>
          </p:sp>
          <p:sp>
            <p:nvSpPr>
              <p:cNvPr id="87081" name="TextBox 21"/>
              <p:cNvSpPr txBox="1">
                <a:spLocks noChangeArrowheads="1"/>
              </p:cNvSpPr>
              <p:nvPr/>
            </p:nvSpPr>
            <p:spPr bwMode="auto">
              <a:xfrm>
                <a:off x="7143132" y="5169079"/>
                <a:ext cx="334522" cy="250704"/>
              </a:xfrm>
              <a:prstGeom prst="rect">
                <a:avLst/>
              </a:prstGeom>
              <a:noFill/>
              <a:ln w="9525">
                <a:noFill/>
                <a:miter lim="800000"/>
                <a:headEnd/>
                <a:tailEnd/>
              </a:ln>
            </p:spPr>
            <p:txBody>
              <a:bodyPr>
                <a:prstTxWarp prst="textNoShape">
                  <a:avLst/>
                </a:prstTxWarp>
                <a:spAutoFit/>
              </a:bodyPr>
              <a:lstStyle/>
              <a:p>
                <a:pPr algn="ctr" eaLnBrk="1" hangingPunct="1"/>
                <a:r>
                  <a:rPr lang="en-US" sz="1400" b="1">
                    <a:solidFill>
                      <a:srgbClr val="3B3B3B"/>
                    </a:solidFill>
                    <a:latin typeface="Arial Narrow" pitchFamily="4" charset="0"/>
                    <a:cs typeface="Arial" pitchFamily="4" charset="0"/>
                  </a:rPr>
                  <a:t>2</a:t>
                </a:r>
              </a:p>
            </p:txBody>
          </p:sp>
          <p:sp>
            <p:nvSpPr>
              <p:cNvPr id="87082" name="TextBox 22"/>
              <p:cNvSpPr txBox="1">
                <a:spLocks noChangeArrowheads="1"/>
              </p:cNvSpPr>
              <p:nvPr/>
            </p:nvSpPr>
            <p:spPr bwMode="auto">
              <a:xfrm>
                <a:off x="7620541" y="5169079"/>
                <a:ext cx="326117" cy="250704"/>
              </a:xfrm>
              <a:prstGeom prst="rect">
                <a:avLst/>
              </a:prstGeom>
              <a:noFill/>
              <a:ln w="9525">
                <a:noFill/>
                <a:miter lim="800000"/>
                <a:headEnd/>
                <a:tailEnd/>
              </a:ln>
            </p:spPr>
            <p:txBody>
              <a:bodyPr>
                <a:prstTxWarp prst="textNoShape">
                  <a:avLst/>
                </a:prstTxWarp>
                <a:spAutoFit/>
              </a:bodyPr>
              <a:lstStyle/>
              <a:p>
                <a:pPr algn="ctr" eaLnBrk="1" hangingPunct="1"/>
                <a:r>
                  <a:rPr lang="en-US" sz="1400" b="1">
                    <a:solidFill>
                      <a:srgbClr val="3B3B3B"/>
                    </a:solidFill>
                    <a:latin typeface="Arial Narrow" pitchFamily="4" charset="0"/>
                    <a:cs typeface="Arial" pitchFamily="4" charset="0"/>
                  </a:rPr>
                  <a:t>3</a:t>
                </a:r>
              </a:p>
            </p:txBody>
          </p:sp>
          <p:sp>
            <p:nvSpPr>
              <p:cNvPr id="87083" name="TextBox 23"/>
              <p:cNvSpPr txBox="1">
                <a:spLocks noChangeArrowheads="1"/>
              </p:cNvSpPr>
              <p:nvPr/>
            </p:nvSpPr>
            <p:spPr bwMode="auto">
              <a:xfrm>
                <a:off x="8089544" y="5171846"/>
                <a:ext cx="332841" cy="250704"/>
              </a:xfrm>
              <a:prstGeom prst="rect">
                <a:avLst/>
              </a:prstGeom>
              <a:noFill/>
              <a:ln w="9525">
                <a:noFill/>
                <a:miter lim="800000"/>
                <a:headEnd/>
                <a:tailEnd/>
              </a:ln>
            </p:spPr>
            <p:txBody>
              <a:bodyPr>
                <a:prstTxWarp prst="textNoShape">
                  <a:avLst/>
                </a:prstTxWarp>
                <a:spAutoFit/>
              </a:bodyPr>
              <a:lstStyle/>
              <a:p>
                <a:pPr algn="ctr" eaLnBrk="1" hangingPunct="1"/>
                <a:r>
                  <a:rPr lang="en-US" sz="1400" b="1">
                    <a:solidFill>
                      <a:srgbClr val="3B3B3B"/>
                    </a:solidFill>
                    <a:latin typeface="Arial Narrow" pitchFamily="4" charset="0"/>
                    <a:cs typeface="Arial" pitchFamily="4" charset="0"/>
                  </a:rPr>
                  <a:t>4</a:t>
                </a:r>
              </a:p>
            </p:txBody>
          </p:sp>
          <p:sp>
            <p:nvSpPr>
              <p:cNvPr id="87084" name="TextBox 24"/>
              <p:cNvSpPr txBox="1">
                <a:spLocks noChangeArrowheads="1"/>
              </p:cNvSpPr>
              <p:nvPr/>
            </p:nvSpPr>
            <p:spPr bwMode="auto">
              <a:xfrm>
                <a:off x="8578720" y="5171846"/>
                <a:ext cx="334522" cy="250704"/>
              </a:xfrm>
              <a:prstGeom prst="rect">
                <a:avLst/>
              </a:prstGeom>
              <a:noFill/>
              <a:ln w="9525">
                <a:noFill/>
                <a:miter lim="800000"/>
                <a:headEnd/>
                <a:tailEnd/>
              </a:ln>
            </p:spPr>
            <p:txBody>
              <a:bodyPr>
                <a:prstTxWarp prst="textNoShape">
                  <a:avLst/>
                </a:prstTxWarp>
                <a:spAutoFit/>
              </a:bodyPr>
              <a:lstStyle/>
              <a:p>
                <a:pPr algn="ctr" eaLnBrk="1" hangingPunct="1"/>
                <a:r>
                  <a:rPr lang="en-US" sz="1400" b="1">
                    <a:solidFill>
                      <a:srgbClr val="3B3B3B"/>
                    </a:solidFill>
                    <a:latin typeface="Arial Narrow" pitchFamily="4" charset="0"/>
                    <a:cs typeface="Arial" pitchFamily="4" charset="0"/>
                  </a:rPr>
                  <a:t>5</a:t>
                </a:r>
              </a:p>
            </p:txBody>
          </p:sp>
          <p:sp>
            <p:nvSpPr>
              <p:cNvPr id="53" name="Rectangle 52"/>
              <p:cNvSpPr/>
              <p:nvPr/>
            </p:nvSpPr>
            <p:spPr bwMode="auto">
              <a:xfrm>
                <a:off x="6191250" y="4915108"/>
                <a:ext cx="331788" cy="243109"/>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CA" dirty="0">
                  <a:solidFill>
                    <a:srgbClr val="3B3B3B"/>
                  </a:solidFill>
                </a:endParaRPr>
              </a:p>
            </p:txBody>
          </p:sp>
          <p:sp>
            <p:nvSpPr>
              <p:cNvPr id="54" name="Rectangle 53"/>
              <p:cNvSpPr/>
              <p:nvPr/>
            </p:nvSpPr>
            <p:spPr bwMode="auto">
              <a:xfrm>
                <a:off x="6669088" y="4966834"/>
                <a:ext cx="330200" cy="193970"/>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CA" dirty="0">
                  <a:solidFill>
                    <a:srgbClr val="3B3B3B"/>
                  </a:solidFill>
                </a:endParaRPr>
              </a:p>
            </p:txBody>
          </p:sp>
          <p:sp>
            <p:nvSpPr>
              <p:cNvPr id="55" name="Rectangle 54"/>
              <p:cNvSpPr/>
              <p:nvPr/>
            </p:nvSpPr>
            <p:spPr bwMode="auto">
              <a:xfrm>
                <a:off x="7145338" y="4838814"/>
                <a:ext cx="331787" cy="320696"/>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CA" dirty="0">
                  <a:solidFill>
                    <a:srgbClr val="3B3B3B"/>
                  </a:solidFill>
                </a:endParaRPr>
              </a:p>
            </p:txBody>
          </p:sp>
          <p:sp>
            <p:nvSpPr>
              <p:cNvPr id="56" name="Rectangle 55"/>
              <p:cNvSpPr/>
              <p:nvPr/>
            </p:nvSpPr>
            <p:spPr bwMode="auto">
              <a:xfrm>
                <a:off x="7620001" y="4525876"/>
                <a:ext cx="330200" cy="640099"/>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CA" dirty="0">
                  <a:solidFill>
                    <a:srgbClr val="3B3B3B"/>
                  </a:solidFill>
                </a:endParaRPr>
              </a:p>
            </p:txBody>
          </p:sp>
          <p:sp>
            <p:nvSpPr>
              <p:cNvPr id="57" name="Rectangle 56"/>
              <p:cNvSpPr/>
              <p:nvPr/>
            </p:nvSpPr>
            <p:spPr bwMode="auto">
              <a:xfrm>
                <a:off x="8094664" y="3972416"/>
                <a:ext cx="333375" cy="1188387"/>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CA" dirty="0">
                  <a:solidFill>
                    <a:srgbClr val="3B3B3B"/>
                  </a:solidFill>
                </a:endParaRPr>
              </a:p>
            </p:txBody>
          </p:sp>
          <p:sp>
            <p:nvSpPr>
              <p:cNvPr id="58" name="Rectangle 57"/>
              <p:cNvSpPr/>
              <p:nvPr/>
            </p:nvSpPr>
            <p:spPr bwMode="auto">
              <a:xfrm>
                <a:off x="8577264" y="3235332"/>
                <a:ext cx="334962" cy="1921593"/>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CA" dirty="0">
                  <a:solidFill>
                    <a:srgbClr val="3B3B3B"/>
                  </a:solidFill>
                </a:endParaRPr>
              </a:p>
            </p:txBody>
          </p:sp>
          <p:sp>
            <p:nvSpPr>
              <p:cNvPr id="87091" name="TextBox 63"/>
              <p:cNvSpPr txBox="1">
                <a:spLocks noChangeArrowheads="1"/>
              </p:cNvSpPr>
              <p:nvPr/>
            </p:nvSpPr>
            <p:spPr bwMode="auto">
              <a:xfrm>
                <a:off x="5995988" y="4514765"/>
                <a:ext cx="650552" cy="250704"/>
              </a:xfrm>
              <a:prstGeom prst="rect">
                <a:avLst/>
              </a:prstGeom>
              <a:noFill/>
              <a:ln w="9525">
                <a:noFill/>
                <a:miter lim="800000"/>
                <a:headEnd/>
                <a:tailEnd/>
              </a:ln>
            </p:spPr>
            <p:txBody>
              <a:bodyPr>
                <a:prstTxWarp prst="textNoShape">
                  <a:avLst/>
                </a:prstTxWarp>
                <a:spAutoFit/>
              </a:bodyPr>
              <a:lstStyle/>
              <a:p>
                <a:pPr algn="ctr" eaLnBrk="1" hangingPunct="1"/>
                <a:r>
                  <a:rPr lang="en-US" sz="1400" b="1">
                    <a:solidFill>
                      <a:srgbClr val="3B3B3B"/>
                    </a:solidFill>
                    <a:latin typeface="Arial Narrow" pitchFamily="4" charset="0"/>
                    <a:cs typeface="Arial" pitchFamily="4" charset="0"/>
                  </a:rPr>
                  <a:t>1.1</a:t>
                </a:r>
              </a:p>
            </p:txBody>
          </p:sp>
          <p:sp>
            <p:nvSpPr>
              <p:cNvPr id="87092" name="TextBox 64"/>
              <p:cNvSpPr txBox="1">
                <a:spLocks noChangeArrowheads="1"/>
              </p:cNvSpPr>
              <p:nvPr/>
            </p:nvSpPr>
            <p:spPr bwMode="auto">
              <a:xfrm>
                <a:off x="6532923" y="4485550"/>
                <a:ext cx="662320" cy="250704"/>
              </a:xfrm>
              <a:prstGeom prst="rect">
                <a:avLst/>
              </a:prstGeom>
              <a:noFill/>
              <a:ln w="9525">
                <a:noFill/>
                <a:miter lim="800000"/>
                <a:headEnd/>
                <a:tailEnd/>
              </a:ln>
            </p:spPr>
            <p:txBody>
              <a:bodyPr>
                <a:prstTxWarp prst="textNoShape">
                  <a:avLst/>
                </a:prstTxWarp>
                <a:spAutoFit/>
              </a:bodyPr>
              <a:lstStyle/>
              <a:p>
                <a:pPr algn="ctr" eaLnBrk="1" hangingPunct="1"/>
                <a:r>
                  <a:rPr lang="en-US" sz="1400" b="1">
                    <a:solidFill>
                      <a:srgbClr val="3B3B3B"/>
                    </a:solidFill>
                    <a:latin typeface="Arial Narrow" pitchFamily="4" charset="0"/>
                    <a:cs typeface="Arial" pitchFamily="4" charset="0"/>
                  </a:rPr>
                  <a:t>1.02</a:t>
                </a:r>
              </a:p>
            </p:txBody>
          </p:sp>
          <p:sp>
            <p:nvSpPr>
              <p:cNvPr id="87093" name="TextBox 65"/>
              <p:cNvSpPr txBox="1">
                <a:spLocks noChangeArrowheads="1"/>
              </p:cNvSpPr>
              <p:nvPr/>
            </p:nvSpPr>
            <p:spPr bwMode="auto">
              <a:xfrm>
                <a:off x="6985117" y="4361022"/>
                <a:ext cx="719475" cy="250704"/>
              </a:xfrm>
              <a:prstGeom prst="rect">
                <a:avLst/>
              </a:prstGeom>
              <a:noFill/>
              <a:ln w="9525">
                <a:noFill/>
                <a:miter lim="800000"/>
                <a:headEnd/>
                <a:tailEnd/>
              </a:ln>
            </p:spPr>
            <p:txBody>
              <a:bodyPr>
                <a:prstTxWarp prst="textNoShape">
                  <a:avLst/>
                </a:prstTxWarp>
                <a:spAutoFit/>
              </a:bodyPr>
              <a:lstStyle/>
              <a:p>
                <a:pPr algn="ctr" eaLnBrk="1" hangingPunct="1"/>
                <a:r>
                  <a:rPr lang="en-US" sz="1400" b="1">
                    <a:solidFill>
                      <a:srgbClr val="3B3B3B"/>
                    </a:solidFill>
                    <a:latin typeface="Arial Narrow" pitchFamily="4" charset="0"/>
                    <a:cs typeface="Arial" pitchFamily="4" charset="0"/>
                  </a:rPr>
                  <a:t>1.9</a:t>
                </a:r>
              </a:p>
            </p:txBody>
          </p:sp>
          <p:sp>
            <p:nvSpPr>
              <p:cNvPr id="87094" name="TextBox 66"/>
              <p:cNvSpPr txBox="1">
                <a:spLocks noChangeArrowheads="1"/>
              </p:cNvSpPr>
              <p:nvPr/>
            </p:nvSpPr>
            <p:spPr bwMode="auto">
              <a:xfrm>
                <a:off x="7416296" y="4070757"/>
                <a:ext cx="734603" cy="250704"/>
              </a:xfrm>
              <a:prstGeom prst="rect">
                <a:avLst/>
              </a:prstGeom>
              <a:noFill/>
              <a:ln w="9525">
                <a:noFill/>
                <a:miter lim="800000"/>
                <a:headEnd/>
                <a:tailEnd/>
              </a:ln>
            </p:spPr>
            <p:txBody>
              <a:bodyPr>
                <a:prstTxWarp prst="textNoShape">
                  <a:avLst/>
                </a:prstTxWarp>
                <a:spAutoFit/>
              </a:bodyPr>
              <a:lstStyle/>
              <a:p>
                <a:pPr algn="ctr" eaLnBrk="1" hangingPunct="1"/>
                <a:r>
                  <a:rPr lang="en-US" sz="1400" b="1">
                    <a:solidFill>
                      <a:srgbClr val="3B3B3B"/>
                    </a:solidFill>
                    <a:latin typeface="Arial Narrow" pitchFamily="4" charset="0"/>
                    <a:cs typeface="Arial" pitchFamily="4" charset="0"/>
                  </a:rPr>
                  <a:t>3.7</a:t>
                </a:r>
              </a:p>
            </p:txBody>
          </p:sp>
          <p:sp>
            <p:nvSpPr>
              <p:cNvPr id="87095" name="TextBox 67"/>
              <p:cNvSpPr txBox="1">
                <a:spLocks noChangeArrowheads="1"/>
              </p:cNvSpPr>
              <p:nvPr/>
            </p:nvSpPr>
            <p:spPr bwMode="auto">
              <a:xfrm>
                <a:off x="7929848" y="3478246"/>
                <a:ext cx="707707" cy="250704"/>
              </a:xfrm>
              <a:prstGeom prst="rect">
                <a:avLst/>
              </a:prstGeom>
              <a:noFill/>
              <a:ln w="9525">
                <a:noFill/>
                <a:miter lim="800000"/>
                <a:headEnd/>
                <a:tailEnd/>
              </a:ln>
            </p:spPr>
            <p:txBody>
              <a:bodyPr>
                <a:prstTxWarp prst="textNoShape">
                  <a:avLst/>
                </a:prstTxWarp>
                <a:spAutoFit/>
              </a:bodyPr>
              <a:lstStyle/>
              <a:p>
                <a:pPr algn="ctr" eaLnBrk="1" hangingPunct="1"/>
                <a:r>
                  <a:rPr lang="en-US" sz="1400" b="1">
                    <a:solidFill>
                      <a:srgbClr val="3B3B3B"/>
                    </a:solidFill>
                    <a:latin typeface="Arial Narrow" pitchFamily="4" charset="0"/>
                    <a:cs typeface="Arial" pitchFamily="4" charset="0"/>
                  </a:rPr>
                  <a:t>8.7</a:t>
                </a:r>
              </a:p>
            </p:txBody>
          </p:sp>
          <p:sp>
            <p:nvSpPr>
              <p:cNvPr id="87096" name="TextBox 68"/>
              <p:cNvSpPr txBox="1">
                <a:spLocks noChangeArrowheads="1"/>
              </p:cNvSpPr>
              <p:nvPr/>
            </p:nvSpPr>
            <p:spPr bwMode="auto">
              <a:xfrm>
                <a:off x="8413980" y="2847410"/>
                <a:ext cx="652234" cy="250704"/>
              </a:xfrm>
              <a:prstGeom prst="rect">
                <a:avLst/>
              </a:prstGeom>
              <a:noFill/>
              <a:ln w="9525">
                <a:noFill/>
                <a:miter lim="800000"/>
                <a:headEnd/>
                <a:tailEnd/>
              </a:ln>
            </p:spPr>
            <p:txBody>
              <a:bodyPr>
                <a:prstTxWarp prst="textNoShape">
                  <a:avLst/>
                </a:prstTxWarp>
                <a:spAutoFit/>
              </a:bodyPr>
              <a:lstStyle/>
              <a:p>
                <a:pPr algn="ctr" eaLnBrk="1" hangingPunct="1"/>
                <a:r>
                  <a:rPr lang="en-US" sz="1400" b="1">
                    <a:solidFill>
                      <a:srgbClr val="3B3B3B"/>
                    </a:solidFill>
                    <a:latin typeface="Arial Narrow" pitchFamily="4" charset="0"/>
                    <a:cs typeface="Arial" pitchFamily="4" charset="0"/>
                  </a:rPr>
                  <a:t>12.5</a:t>
                </a:r>
              </a:p>
            </p:txBody>
          </p:sp>
          <p:cxnSp>
            <p:nvCxnSpPr>
              <p:cNvPr id="65" name="Straight Connector 64"/>
              <p:cNvCxnSpPr/>
              <p:nvPr/>
            </p:nvCxnSpPr>
            <p:spPr bwMode="auto">
              <a:xfrm>
                <a:off x="5995988" y="5154338"/>
                <a:ext cx="2992438" cy="0"/>
              </a:xfrm>
              <a:prstGeom prst="line">
                <a:avLst/>
              </a:prstGeom>
              <a:ln w="9525">
                <a:solidFill>
                  <a:srgbClr val="595959"/>
                </a:solidFill>
              </a:ln>
              <a:effectLst/>
            </p:spPr>
            <p:style>
              <a:lnRef idx="2">
                <a:schemeClr val="accent1"/>
              </a:lnRef>
              <a:fillRef idx="0">
                <a:schemeClr val="accent1"/>
              </a:fillRef>
              <a:effectRef idx="1">
                <a:schemeClr val="accent1"/>
              </a:effectRef>
              <a:fontRef idx="minor">
                <a:schemeClr val="tx1"/>
              </a:fontRef>
            </p:style>
          </p:cxnSp>
        </p:grpSp>
      </p:grpSp>
      <p:sp>
        <p:nvSpPr>
          <p:cNvPr id="66" name="Rectangle 4"/>
          <p:cNvSpPr>
            <a:spLocks noChangeArrowheads="1"/>
          </p:cNvSpPr>
          <p:nvPr/>
        </p:nvSpPr>
        <p:spPr bwMode="auto">
          <a:xfrm>
            <a:off x="7058025" y="6429375"/>
            <a:ext cx="2106613" cy="461963"/>
          </a:xfrm>
          <a:prstGeom prst="rect">
            <a:avLst/>
          </a:prstGeom>
          <a:noFill/>
          <a:ln>
            <a:noFill/>
          </a:ln>
          <a:extLst/>
        </p:spPr>
        <p:txBody>
          <a:bodyPr>
            <a:prstTxWarp prst="textNoShape">
              <a:avLst/>
            </a:prstTxWarp>
            <a:spAutoFit/>
          </a:bodyPr>
          <a:lstStyle/>
          <a:p>
            <a:pPr eaLnBrk="1" hangingPunct="1"/>
            <a:r>
              <a:rPr lang="it-IT" sz="1200" i="1">
                <a:cs typeface="Arial" pitchFamily="4" charset="0"/>
              </a:rPr>
              <a:t>Pisters R, et al. Chest. 2010;138:1093-100</a:t>
            </a:r>
            <a:endParaRPr lang="en-US" sz="1200" i="1">
              <a:cs typeface="Arial" pitchFamily="4" charset="0"/>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Content Placeholder 2"/>
          <p:cNvSpPr>
            <a:spLocks noGrp="1"/>
          </p:cNvSpPr>
          <p:nvPr>
            <p:ph sz="quarter" idx="10"/>
          </p:nvPr>
        </p:nvSpPr>
        <p:spPr>
          <a:xfrm>
            <a:off x="369888" y="2057400"/>
            <a:ext cx="8382000" cy="3581400"/>
          </a:xfrm>
        </p:spPr>
        <p:txBody>
          <a:bodyPr/>
          <a:lstStyle/>
          <a:p>
            <a:r>
              <a:rPr lang="en-US" sz="4000"/>
              <a:t>Very low            </a:t>
            </a:r>
          </a:p>
          <a:p>
            <a:r>
              <a:rPr lang="en-US" sz="4000"/>
              <a:t>Low risk</a:t>
            </a:r>
          </a:p>
          <a:p>
            <a:r>
              <a:rPr lang="en-US" sz="4000"/>
              <a:t>Intermediate risk</a:t>
            </a:r>
          </a:p>
          <a:p>
            <a:r>
              <a:rPr lang="en-US" sz="4000"/>
              <a:t>High risk</a:t>
            </a:r>
          </a:p>
        </p:txBody>
      </p:sp>
      <p:sp>
        <p:nvSpPr>
          <p:cNvPr id="2" name="Right Brace 1"/>
          <p:cNvSpPr/>
          <p:nvPr/>
        </p:nvSpPr>
        <p:spPr>
          <a:xfrm>
            <a:off x="4724400" y="2209800"/>
            <a:ext cx="762000" cy="1143000"/>
          </a:xfrm>
          <a:prstGeom prst="rightBrace">
            <a:avLst/>
          </a:prstGeom>
        </p:spPr>
        <p:style>
          <a:lnRef idx="1">
            <a:schemeClr val="dk1"/>
          </a:lnRef>
          <a:fillRef idx="0">
            <a:schemeClr val="dk1"/>
          </a:fillRef>
          <a:effectRef idx="0">
            <a:schemeClr val="dk1"/>
          </a:effectRef>
          <a:fontRef idx="minor">
            <a:schemeClr val="tx1"/>
          </a:fontRef>
        </p:style>
        <p:txBody>
          <a:bodyPr anchor="ctr"/>
          <a:lstStyle/>
          <a:p>
            <a:pPr algn="ctr" eaLnBrk="1" hangingPunct="1">
              <a:defRPr/>
            </a:pPr>
            <a:endParaRPr lang="en-US">
              <a:ln w="28575">
                <a:solidFill>
                  <a:schemeClr val="tx1"/>
                </a:solidFill>
              </a:ln>
              <a:solidFill>
                <a:schemeClr val="tx1">
                  <a:lumMod val="75000"/>
                  <a:lumOff val="25000"/>
                </a:schemeClr>
              </a:solidFill>
            </a:endParaRPr>
          </a:p>
        </p:txBody>
      </p:sp>
      <p:sp>
        <p:nvSpPr>
          <p:cNvPr id="88068" name="TextBox 3"/>
          <p:cNvSpPr txBox="1">
            <a:spLocks noChangeArrowheads="1"/>
          </p:cNvSpPr>
          <p:nvPr/>
        </p:nvSpPr>
        <p:spPr bwMode="auto">
          <a:xfrm>
            <a:off x="5638800" y="2362200"/>
            <a:ext cx="3124200" cy="2678113"/>
          </a:xfrm>
          <a:prstGeom prst="rect">
            <a:avLst/>
          </a:prstGeom>
          <a:noFill/>
          <a:ln w="9525">
            <a:noFill/>
            <a:miter lim="800000"/>
            <a:headEnd/>
            <a:tailEnd/>
          </a:ln>
        </p:spPr>
        <p:txBody>
          <a:bodyPr>
            <a:prstTxWarp prst="textNoShape">
              <a:avLst/>
            </a:prstTxWarp>
            <a:spAutoFit/>
          </a:bodyPr>
          <a:lstStyle/>
          <a:p>
            <a:pPr eaLnBrk="1" hangingPunct="1"/>
            <a:r>
              <a:rPr lang="en-US" sz="4000">
                <a:cs typeface="Arial" pitchFamily="4" charset="0"/>
              </a:rPr>
              <a:t>   Low risk</a:t>
            </a:r>
          </a:p>
          <a:p>
            <a:pPr eaLnBrk="1" hangingPunct="1"/>
            <a:r>
              <a:rPr lang="en-US" sz="4400">
                <a:cs typeface="Arial" pitchFamily="4" charset="0"/>
              </a:rPr>
              <a:t>        ↑</a:t>
            </a:r>
          </a:p>
          <a:p>
            <a:pPr algn="ctr" eaLnBrk="1" hangingPunct="1"/>
            <a:r>
              <a:rPr lang="en-US" sz="2800">
                <a:cs typeface="Arial" pitchFamily="4" charset="0"/>
              </a:rPr>
              <a:t>No need to interrupt</a:t>
            </a:r>
          </a:p>
          <a:p>
            <a:pPr algn="ctr" eaLnBrk="1" hangingPunct="1"/>
            <a:r>
              <a:rPr lang="en-US" sz="2800">
                <a:cs typeface="Arial" pitchFamily="4" charset="0"/>
              </a:rPr>
              <a:t>anticoagulation</a:t>
            </a:r>
          </a:p>
        </p:txBody>
      </p:sp>
      <p:sp>
        <p:nvSpPr>
          <p:cNvPr id="88069" name="Title 3"/>
          <p:cNvSpPr txBox="1">
            <a:spLocks/>
          </p:cNvSpPr>
          <p:nvPr/>
        </p:nvSpPr>
        <p:spPr bwMode="auto">
          <a:xfrm>
            <a:off x="179388" y="876300"/>
            <a:ext cx="8785225" cy="647700"/>
          </a:xfrm>
          <a:prstGeom prst="rect">
            <a:avLst/>
          </a:prstGeom>
          <a:noFill/>
          <a:ln w="9525">
            <a:noFill/>
            <a:miter lim="800000"/>
            <a:headEnd/>
            <a:tailEnd/>
          </a:ln>
        </p:spPr>
        <p:txBody>
          <a:bodyPr anchor="ctr">
            <a:prstTxWarp prst="textNoShape">
              <a:avLst/>
            </a:prstTxWarp>
          </a:bodyPr>
          <a:lstStyle/>
          <a:p>
            <a:pPr algn="ctr" eaLnBrk="1" hangingPunct="1"/>
            <a:r>
              <a:rPr lang="en-US" sz="3200">
                <a:latin typeface="Arial Black" pitchFamily="4" charset="0"/>
                <a:cs typeface="Arial" pitchFamily="4" charset="0"/>
              </a:rPr>
              <a:t>Risk of Bleeding</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Content Placeholder 2"/>
          <p:cNvSpPr>
            <a:spLocks noGrp="1"/>
          </p:cNvSpPr>
          <p:nvPr>
            <p:ph sz="quarter" idx="10"/>
          </p:nvPr>
        </p:nvSpPr>
        <p:spPr>
          <a:xfrm>
            <a:off x="304800" y="1828800"/>
            <a:ext cx="8534400" cy="4495800"/>
          </a:xfrm>
        </p:spPr>
        <p:txBody>
          <a:bodyPr/>
          <a:lstStyle/>
          <a:p>
            <a:r>
              <a:rPr lang="en-US" sz="2000" dirty="0" smtClean="0"/>
              <a:t>Dental extractions (1 or 2 teeth), endodontic (root canal) procedure, </a:t>
            </a:r>
            <a:r>
              <a:rPr lang="en-US" sz="2000" dirty="0" err="1" smtClean="0"/>
              <a:t>subgingival</a:t>
            </a:r>
            <a:r>
              <a:rPr lang="en-US" sz="2000" dirty="0" smtClean="0"/>
              <a:t> scaling or other cleaning</a:t>
            </a:r>
          </a:p>
          <a:p>
            <a:r>
              <a:rPr lang="en-US" sz="2000" dirty="0" smtClean="0"/>
              <a:t>Cataract surgery</a:t>
            </a:r>
          </a:p>
          <a:p>
            <a:r>
              <a:rPr lang="en-US" sz="2000" dirty="0" smtClean="0"/>
              <a:t>Dermatologic procedures (e.g. biopsy)</a:t>
            </a:r>
          </a:p>
          <a:p>
            <a:r>
              <a:rPr lang="en-US" sz="2000" dirty="0" err="1" smtClean="0"/>
              <a:t>Gastroscopy</a:t>
            </a:r>
            <a:r>
              <a:rPr lang="en-US" sz="2000" dirty="0" smtClean="0"/>
              <a:t> or colonoscopy without biopsies</a:t>
            </a:r>
          </a:p>
          <a:p>
            <a:r>
              <a:rPr lang="en-US" sz="2000" dirty="0" smtClean="0"/>
              <a:t>Coronary angiography</a:t>
            </a:r>
          </a:p>
          <a:p>
            <a:r>
              <a:rPr lang="en-US" sz="2000" dirty="0" smtClean="0"/>
              <a:t>Permanent pacemaker insertion or internal defibrillator placement (if bridging anticoagulation is not used)</a:t>
            </a:r>
          </a:p>
          <a:p>
            <a:r>
              <a:rPr lang="en-US" sz="2000" dirty="0" smtClean="0"/>
              <a:t>Selected procedures (e.g. </a:t>
            </a:r>
            <a:r>
              <a:rPr lang="en-US" sz="2000" dirty="0" err="1" smtClean="0"/>
              <a:t>thoracentesis</a:t>
            </a:r>
            <a:r>
              <a:rPr lang="en-US" sz="2000" dirty="0" smtClean="0"/>
              <a:t>, </a:t>
            </a:r>
            <a:r>
              <a:rPr lang="en-US" sz="2000" dirty="0" err="1" smtClean="0"/>
              <a:t>paracentesis</a:t>
            </a:r>
            <a:r>
              <a:rPr lang="en-US" sz="2000" dirty="0" smtClean="0"/>
              <a:t>, </a:t>
            </a:r>
            <a:r>
              <a:rPr lang="en-US" sz="2000" dirty="0" err="1" smtClean="0"/>
              <a:t>arthrocentesis</a:t>
            </a:r>
            <a:r>
              <a:rPr lang="en-US" sz="2000" dirty="0" smtClean="0"/>
              <a:t>)</a:t>
            </a:r>
          </a:p>
          <a:p>
            <a:pPr marL="0" indent="0"/>
            <a:endParaRPr lang="en-US" sz="2000" dirty="0" smtClean="0"/>
          </a:p>
          <a:p>
            <a:pPr marL="0" indent="0">
              <a:buNone/>
            </a:pPr>
            <a:r>
              <a:rPr lang="en-US" sz="1400" i="1" dirty="0" smtClean="0"/>
              <a:t>The procedural/ surgical risk categorization list may be updated based on new information, and can be found at Thrombosis Canada (http://</a:t>
            </a:r>
            <a:r>
              <a:rPr lang="en-US" sz="1400" i="1" dirty="0" err="1" smtClean="0"/>
              <a:t>thrombosiscanada.ca</a:t>
            </a:r>
            <a:r>
              <a:rPr lang="en-US" sz="1400" i="1" dirty="0" smtClean="0"/>
              <a:t>)</a:t>
            </a:r>
          </a:p>
          <a:p>
            <a:pPr>
              <a:buFontTx/>
              <a:buNone/>
            </a:pPr>
            <a:endParaRPr lang="en-US" sz="1600" i="1" dirty="0"/>
          </a:p>
        </p:txBody>
      </p:sp>
      <p:sp>
        <p:nvSpPr>
          <p:cNvPr id="89091" name="Title 3"/>
          <p:cNvSpPr txBox="1">
            <a:spLocks/>
          </p:cNvSpPr>
          <p:nvPr/>
        </p:nvSpPr>
        <p:spPr bwMode="auto">
          <a:xfrm>
            <a:off x="179388" y="876300"/>
            <a:ext cx="8785225" cy="647700"/>
          </a:xfrm>
          <a:prstGeom prst="rect">
            <a:avLst/>
          </a:prstGeom>
          <a:noFill/>
          <a:ln w="9525">
            <a:noFill/>
            <a:miter lim="800000"/>
            <a:headEnd/>
            <a:tailEnd/>
          </a:ln>
        </p:spPr>
        <p:txBody>
          <a:bodyPr anchor="ctr">
            <a:prstTxWarp prst="textNoShape">
              <a:avLst/>
            </a:prstTxWarp>
          </a:bodyPr>
          <a:lstStyle/>
          <a:p>
            <a:pPr algn="ctr" eaLnBrk="1" hangingPunct="1"/>
            <a:r>
              <a:rPr lang="en-US" sz="3200">
                <a:latin typeface="Arial Black" pitchFamily="4" charset="0"/>
                <a:cs typeface="Arial" pitchFamily="4" charset="0"/>
              </a:rPr>
              <a:t>Low Risk of Bleeding</a:t>
            </a:r>
          </a:p>
          <a:p>
            <a:pPr algn="ctr" eaLnBrk="1" hangingPunct="1"/>
            <a:r>
              <a:rPr lang="en-US" sz="2000">
                <a:latin typeface="Arial Black" pitchFamily="4" charset="0"/>
                <a:cs typeface="Arial" pitchFamily="4" charset="0"/>
              </a:rPr>
              <a:t>Interruption Not Necessary</a:t>
            </a:r>
          </a:p>
        </p:txBody>
      </p:sp>
      <p:sp>
        <p:nvSpPr>
          <p:cNvPr id="89092" name="TextBox 5"/>
          <p:cNvSpPr txBox="1">
            <a:spLocks noChangeArrowheads="1"/>
          </p:cNvSpPr>
          <p:nvPr/>
        </p:nvSpPr>
        <p:spPr bwMode="auto">
          <a:xfrm>
            <a:off x="200025" y="6019800"/>
            <a:ext cx="6994525" cy="276225"/>
          </a:xfrm>
          <a:prstGeom prst="rect">
            <a:avLst/>
          </a:prstGeom>
          <a:noFill/>
          <a:ln w="9525">
            <a:noFill/>
            <a:miter lim="800000"/>
            <a:headEnd/>
            <a:tailEnd/>
          </a:ln>
        </p:spPr>
        <p:txBody>
          <a:bodyPr wrap="none">
            <a:prstTxWarp prst="textNoShape">
              <a:avLst/>
            </a:prstTxWarp>
            <a:spAutoFit/>
          </a:bodyPr>
          <a:lstStyle/>
          <a:p>
            <a:pPr eaLnBrk="1" hangingPunct="1"/>
            <a:r>
              <a:rPr lang="en-US" sz="1200" b="1" dirty="0">
                <a:cs typeface="Arial" pitchFamily="4" charset="0"/>
              </a:rPr>
              <a:t>Practical Tip</a:t>
            </a:r>
            <a:r>
              <a:rPr lang="en-US" sz="1200" dirty="0">
                <a:cs typeface="Arial" pitchFamily="4" charset="0"/>
              </a:rPr>
              <a:t>: http://</a:t>
            </a:r>
            <a:r>
              <a:rPr lang="en-US" sz="1200" dirty="0" err="1">
                <a:cs typeface="Arial" pitchFamily="4" charset="0"/>
              </a:rPr>
              <a:t>thrombosiscanada.ca/?page_id</a:t>
            </a:r>
            <a:r>
              <a:rPr lang="en-US" sz="1200" dirty="0">
                <a:cs typeface="Arial" pitchFamily="4" charset="0"/>
              </a:rPr>
              <a:t>=502&amp;calc=</a:t>
            </a:r>
            <a:r>
              <a:rPr lang="en-US" sz="1200" dirty="0" err="1">
                <a:cs typeface="Arial" pitchFamily="4" charset="0"/>
              </a:rPr>
              <a:t>perioperativeAnticoagulantAlgorithm</a:t>
            </a:r>
            <a:r>
              <a:rPr lang="en-US" sz="1200" dirty="0">
                <a:cs typeface="Arial" pitchFamily="4" charset="0"/>
              </a:rPr>
              <a:t> </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Content Placeholder 2"/>
          <p:cNvSpPr>
            <a:spLocks noGrp="1"/>
          </p:cNvSpPr>
          <p:nvPr>
            <p:ph sz="quarter" idx="10"/>
          </p:nvPr>
        </p:nvSpPr>
        <p:spPr>
          <a:xfrm>
            <a:off x="228600" y="1828800"/>
            <a:ext cx="8915400" cy="3352800"/>
          </a:xfrm>
        </p:spPr>
        <p:txBody>
          <a:bodyPr/>
          <a:lstStyle/>
          <a:p>
            <a:r>
              <a:rPr lang="en-US" sz="2000" dirty="0" smtClean="0"/>
              <a:t>Other intra-abdominal surgery (e.g. laparoscopic </a:t>
            </a:r>
            <a:r>
              <a:rPr lang="en-US" sz="2000" dirty="0" err="1" smtClean="0"/>
              <a:t>cholecystectomy</a:t>
            </a:r>
            <a:r>
              <a:rPr lang="en-US" sz="2000" dirty="0" smtClean="0"/>
              <a:t>, hernia repair)</a:t>
            </a:r>
          </a:p>
          <a:p>
            <a:r>
              <a:rPr lang="en-US" sz="2000" dirty="0" smtClean="0"/>
              <a:t>Other general surgery (e.g. breast)</a:t>
            </a:r>
          </a:p>
          <a:p>
            <a:r>
              <a:rPr lang="en-US" sz="2000" dirty="0" smtClean="0"/>
              <a:t>Other </a:t>
            </a:r>
            <a:r>
              <a:rPr lang="en-US" sz="2000" dirty="0" err="1" smtClean="0"/>
              <a:t>intrathoracic</a:t>
            </a:r>
            <a:r>
              <a:rPr lang="en-US" sz="2000" dirty="0" smtClean="0"/>
              <a:t> surgery</a:t>
            </a:r>
          </a:p>
          <a:p>
            <a:r>
              <a:rPr lang="en-US" sz="2000" dirty="0" smtClean="0"/>
              <a:t>Other orthopedic surgery</a:t>
            </a:r>
          </a:p>
          <a:p>
            <a:r>
              <a:rPr lang="en-US" sz="2000" dirty="0" smtClean="0"/>
              <a:t>Other vascular surgery</a:t>
            </a:r>
          </a:p>
          <a:p>
            <a:r>
              <a:rPr lang="en-US" sz="2000" dirty="0" smtClean="0"/>
              <a:t>Non-cataract ophthalmologic surgery</a:t>
            </a:r>
          </a:p>
          <a:p>
            <a:r>
              <a:rPr lang="en-US" sz="2000" dirty="0" err="1" smtClean="0"/>
              <a:t>Gastroscopy</a:t>
            </a:r>
            <a:r>
              <a:rPr lang="en-US" sz="2000" dirty="0" smtClean="0"/>
              <a:t> or colonoscopy with biopsies</a:t>
            </a:r>
          </a:p>
          <a:p>
            <a:r>
              <a:rPr lang="en-US" sz="2000" dirty="0" smtClean="0"/>
              <a:t>Selected procedures (e.g. bone marrow biopsy, lymph node biopsy)</a:t>
            </a:r>
          </a:p>
          <a:p>
            <a:r>
              <a:rPr lang="en-US" sz="2000" dirty="0" smtClean="0"/>
              <a:t>Complex dental procedure (e.g. multiple tooth extractions)</a:t>
            </a:r>
            <a:endParaRPr lang="en-US" sz="3200" dirty="0" smtClean="0"/>
          </a:p>
          <a:p>
            <a:pPr marL="0" indent="0">
              <a:buNone/>
            </a:pPr>
            <a:endParaRPr lang="en-US" sz="1400" i="1" dirty="0" smtClean="0"/>
          </a:p>
          <a:p>
            <a:pPr marL="0" indent="0">
              <a:buNone/>
            </a:pPr>
            <a:r>
              <a:rPr lang="en-US" sz="1400" i="1" dirty="0" smtClean="0"/>
              <a:t>The procedural/ surgical risk categorization list may be updated based on new information, and can be found at Thrombosis Canada (http://</a:t>
            </a:r>
            <a:r>
              <a:rPr lang="en-US" sz="1400" i="1" dirty="0" err="1" smtClean="0"/>
              <a:t>thrombosiscanada.ca</a:t>
            </a:r>
            <a:r>
              <a:rPr lang="en-US" sz="1400" i="1" dirty="0" smtClean="0"/>
              <a:t>)</a:t>
            </a:r>
          </a:p>
          <a:p>
            <a:pPr marL="0" indent="0">
              <a:buFontTx/>
              <a:buNone/>
            </a:pPr>
            <a:endParaRPr lang="en-US" sz="1400" i="1" dirty="0" smtClean="0"/>
          </a:p>
          <a:p>
            <a:pPr marL="0" indent="0"/>
            <a:endParaRPr lang="en-US" sz="1400" dirty="0" smtClean="0"/>
          </a:p>
          <a:p>
            <a:endParaRPr lang="en-US" sz="2000" dirty="0"/>
          </a:p>
        </p:txBody>
      </p:sp>
      <p:sp>
        <p:nvSpPr>
          <p:cNvPr id="90115" name="Title 3"/>
          <p:cNvSpPr txBox="1">
            <a:spLocks/>
          </p:cNvSpPr>
          <p:nvPr/>
        </p:nvSpPr>
        <p:spPr bwMode="auto">
          <a:xfrm>
            <a:off x="179388" y="876300"/>
            <a:ext cx="8785225" cy="647700"/>
          </a:xfrm>
          <a:prstGeom prst="rect">
            <a:avLst/>
          </a:prstGeom>
          <a:noFill/>
          <a:ln w="9525">
            <a:noFill/>
            <a:miter lim="800000"/>
            <a:headEnd/>
            <a:tailEnd/>
          </a:ln>
        </p:spPr>
        <p:txBody>
          <a:bodyPr anchor="ctr">
            <a:prstTxWarp prst="textNoShape">
              <a:avLst/>
            </a:prstTxWarp>
          </a:bodyPr>
          <a:lstStyle/>
          <a:p>
            <a:pPr algn="ctr" eaLnBrk="1" hangingPunct="1"/>
            <a:r>
              <a:rPr lang="en-US" sz="3200">
                <a:latin typeface="Arial Black" pitchFamily="4" charset="0"/>
                <a:cs typeface="Arial" pitchFamily="4" charset="0"/>
              </a:rPr>
              <a:t>Intermediate Risk of Bleeding</a:t>
            </a:r>
          </a:p>
          <a:p>
            <a:pPr algn="ctr" eaLnBrk="1" hangingPunct="1"/>
            <a:r>
              <a:rPr lang="en-US" sz="2000">
                <a:latin typeface="Arial Black" pitchFamily="4" charset="0"/>
                <a:cs typeface="Arial" pitchFamily="4" charset="0"/>
              </a:rPr>
              <a:t>Interruption Necessary</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Content Placeholder 2"/>
          <p:cNvSpPr>
            <a:spLocks noGrp="1"/>
          </p:cNvSpPr>
          <p:nvPr>
            <p:ph sz="quarter" idx="10"/>
          </p:nvPr>
        </p:nvSpPr>
        <p:spPr>
          <a:xfrm>
            <a:off x="381000" y="1530350"/>
            <a:ext cx="8382000" cy="5029200"/>
          </a:xfrm>
        </p:spPr>
        <p:txBody>
          <a:bodyPr/>
          <a:lstStyle/>
          <a:p>
            <a:r>
              <a:rPr lang="en-US" sz="1700" dirty="0" smtClean="0"/>
              <a:t>Any surgery or procedure with </a:t>
            </a:r>
            <a:r>
              <a:rPr lang="en-US" sz="1700" dirty="0" err="1" smtClean="0"/>
              <a:t>neuraxial</a:t>
            </a:r>
            <a:r>
              <a:rPr lang="en-US" sz="1700" dirty="0" smtClean="0"/>
              <a:t>  (spinal or epidural) anesthesia</a:t>
            </a:r>
          </a:p>
          <a:p>
            <a:r>
              <a:rPr lang="en-US" sz="1700" dirty="0" smtClean="0"/>
              <a:t>Neurosurgery (intracranial or spinal)</a:t>
            </a:r>
          </a:p>
          <a:p>
            <a:r>
              <a:rPr lang="en-US" sz="1700" dirty="0" smtClean="0"/>
              <a:t>Cardiac surgery (e.g. CABG, heart valve replacement)</a:t>
            </a:r>
          </a:p>
          <a:p>
            <a:r>
              <a:rPr lang="en-US" sz="1700" dirty="0" smtClean="0"/>
              <a:t>Major intra-abdominal surgery</a:t>
            </a:r>
          </a:p>
          <a:p>
            <a:r>
              <a:rPr lang="en-US" sz="1700" dirty="0" smtClean="0"/>
              <a:t>Major vascular surgery (e.g. aortic aneurysm repair, </a:t>
            </a:r>
            <a:r>
              <a:rPr lang="en-US" sz="1700" dirty="0" err="1" smtClean="0"/>
              <a:t>aortofemoral</a:t>
            </a:r>
            <a:r>
              <a:rPr lang="en-US" sz="1700" dirty="0" smtClean="0"/>
              <a:t> bypass)</a:t>
            </a:r>
          </a:p>
          <a:p>
            <a:r>
              <a:rPr lang="en-US" sz="1700" dirty="0" smtClean="0"/>
              <a:t>Major orthopedic surgery (e.g. hip or knee replacement)</a:t>
            </a:r>
          </a:p>
          <a:p>
            <a:r>
              <a:rPr lang="en-US" sz="1700" dirty="0" smtClean="0"/>
              <a:t>Lung resection surgery</a:t>
            </a:r>
          </a:p>
          <a:p>
            <a:r>
              <a:rPr lang="en-US" sz="1700" dirty="0" smtClean="0"/>
              <a:t>Urological surgery (e.g. prostatectomy, bladder tumour resection)</a:t>
            </a:r>
          </a:p>
          <a:p>
            <a:r>
              <a:rPr lang="en-US" sz="1700" dirty="0" smtClean="0"/>
              <a:t>Extensive cancer surgery (e.g. pancreas, liver)</a:t>
            </a:r>
          </a:p>
          <a:p>
            <a:r>
              <a:rPr lang="en-US" sz="1700" dirty="0" smtClean="0"/>
              <a:t>Intestinal </a:t>
            </a:r>
            <a:r>
              <a:rPr lang="en-US" sz="1700" dirty="0" err="1" smtClean="0"/>
              <a:t>anastomosis</a:t>
            </a:r>
            <a:r>
              <a:rPr lang="en-US" sz="1700" dirty="0" smtClean="0"/>
              <a:t> surgery</a:t>
            </a:r>
          </a:p>
          <a:p>
            <a:r>
              <a:rPr lang="en-US" sz="1700" dirty="0" smtClean="0"/>
              <a:t>Reconstructive plastic surgery</a:t>
            </a:r>
          </a:p>
          <a:p>
            <a:r>
              <a:rPr lang="en-US" sz="1700" dirty="0" smtClean="0"/>
              <a:t>Selected procedures (e.g. kidney biopsy, prostate biopsy, cervical cone biopsy, </a:t>
            </a:r>
            <a:r>
              <a:rPr lang="en-US" sz="1700" dirty="0" err="1" smtClean="0"/>
              <a:t>pericardiocentesis</a:t>
            </a:r>
            <a:r>
              <a:rPr lang="en-US" sz="1700" dirty="0" smtClean="0"/>
              <a:t>, colonic </a:t>
            </a:r>
            <a:r>
              <a:rPr lang="en-US" sz="1700" dirty="0" err="1" smtClean="0"/>
              <a:t>polypectomy</a:t>
            </a:r>
            <a:r>
              <a:rPr lang="en-US" sz="1700" dirty="0" smtClean="0"/>
              <a:t>)</a:t>
            </a:r>
          </a:p>
          <a:p>
            <a:pPr marL="0" indent="0">
              <a:buNone/>
            </a:pPr>
            <a:endParaRPr lang="en-US" sz="1400" i="1" dirty="0" smtClean="0"/>
          </a:p>
          <a:p>
            <a:pPr marL="0" indent="0">
              <a:buNone/>
            </a:pPr>
            <a:r>
              <a:rPr lang="en-US" sz="1400" i="1" dirty="0" smtClean="0"/>
              <a:t>The procedural/ surgical risk categorization list may be updated based on new information, and can be found at Thrombosis Canada (http://</a:t>
            </a:r>
            <a:r>
              <a:rPr lang="en-US" sz="1400" i="1" dirty="0" err="1" smtClean="0"/>
              <a:t>thrombosiscanada.ca</a:t>
            </a:r>
            <a:r>
              <a:rPr lang="en-US" sz="1400" i="1" dirty="0" smtClean="0"/>
              <a:t>)</a:t>
            </a:r>
          </a:p>
          <a:p>
            <a:endParaRPr lang="en-US" sz="1700" dirty="0" smtClean="0"/>
          </a:p>
          <a:p>
            <a:endParaRPr lang="en-US" sz="2000" dirty="0"/>
          </a:p>
        </p:txBody>
      </p:sp>
      <p:sp>
        <p:nvSpPr>
          <p:cNvPr id="91139" name="Title 3"/>
          <p:cNvSpPr txBox="1">
            <a:spLocks/>
          </p:cNvSpPr>
          <p:nvPr/>
        </p:nvSpPr>
        <p:spPr bwMode="auto">
          <a:xfrm>
            <a:off x="204788" y="838200"/>
            <a:ext cx="8785225" cy="647700"/>
          </a:xfrm>
          <a:prstGeom prst="rect">
            <a:avLst/>
          </a:prstGeom>
          <a:noFill/>
          <a:ln w="9525">
            <a:noFill/>
            <a:miter lim="800000"/>
            <a:headEnd/>
            <a:tailEnd/>
          </a:ln>
        </p:spPr>
        <p:txBody>
          <a:bodyPr anchor="ctr">
            <a:prstTxWarp prst="textNoShape">
              <a:avLst/>
            </a:prstTxWarp>
          </a:bodyPr>
          <a:lstStyle/>
          <a:p>
            <a:pPr algn="ctr" eaLnBrk="1" hangingPunct="1"/>
            <a:r>
              <a:rPr lang="en-US" sz="3200">
                <a:latin typeface="Arial Black" pitchFamily="4" charset="0"/>
                <a:cs typeface="Arial" pitchFamily="4" charset="0"/>
              </a:rPr>
              <a:t>High Risk of Bleeding</a:t>
            </a:r>
          </a:p>
          <a:p>
            <a:pPr algn="ctr" eaLnBrk="1" hangingPunct="1"/>
            <a:r>
              <a:rPr lang="en-US" sz="2000">
                <a:latin typeface="Arial Black" pitchFamily="4" charset="0"/>
                <a:cs typeface="Arial" pitchFamily="4" charset="0"/>
              </a:rPr>
              <a:t>Interruption Necessary</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3"/>
          <p:cNvSpPr txBox="1">
            <a:spLocks/>
          </p:cNvSpPr>
          <p:nvPr/>
        </p:nvSpPr>
        <p:spPr bwMode="auto">
          <a:xfrm>
            <a:off x="179388" y="876300"/>
            <a:ext cx="8785225" cy="647700"/>
          </a:xfrm>
          <a:prstGeom prst="rect">
            <a:avLst/>
          </a:prstGeom>
          <a:noFill/>
          <a:ln w="9525">
            <a:noFill/>
            <a:miter lim="800000"/>
            <a:headEnd/>
            <a:tailEnd/>
          </a:ln>
        </p:spPr>
        <p:txBody>
          <a:bodyPr anchor="ctr">
            <a:prstTxWarp prst="textNoShape">
              <a:avLst/>
            </a:prstTxWarp>
          </a:bodyPr>
          <a:lstStyle/>
          <a:p>
            <a:pPr algn="ctr" eaLnBrk="1" hangingPunct="1"/>
            <a:r>
              <a:rPr lang="en-US" sz="3200">
                <a:latin typeface="Arial Black" pitchFamily="4" charset="0"/>
                <a:cs typeface="Arial" pitchFamily="4" charset="0"/>
              </a:rPr>
              <a:t>Peri-Procedural Anticoagulation Interruption </a:t>
            </a:r>
          </a:p>
        </p:txBody>
      </p:sp>
      <p:grpSp>
        <p:nvGrpSpPr>
          <p:cNvPr id="92163" name="Group 6"/>
          <p:cNvGrpSpPr>
            <a:grpSpLocks/>
          </p:cNvGrpSpPr>
          <p:nvPr/>
        </p:nvGrpSpPr>
        <p:grpSpPr bwMode="auto">
          <a:xfrm>
            <a:off x="385763" y="1990725"/>
            <a:ext cx="8323262" cy="2092325"/>
            <a:chOff x="-2101228" y="-867718"/>
            <a:chExt cx="8321760" cy="2091825"/>
          </a:xfrm>
        </p:grpSpPr>
        <p:sp>
          <p:nvSpPr>
            <p:cNvPr id="10" name="TextBox 8"/>
            <p:cNvSpPr txBox="1">
              <a:spLocks noChangeArrowheads="1"/>
            </p:cNvSpPr>
            <p:nvPr/>
          </p:nvSpPr>
          <p:spPr bwMode="auto">
            <a:xfrm>
              <a:off x="-2101228" y="-867718"/>
              <a:ext cx="8294778" cy="461853"/>
            </a:xfrm>
            <a:prstGeom prst="rect">
              <a:avLst/>
            </a:prstGeom>
            <a:solidFill>
              <a:srgbClr val="FFFFFF"/>
            </a:solidFill>
            <a:ln w="9525">
              <a:noFill/>
              <a:miter lim="800000"/>
              <a:headEnd/>
              <a:tailEnd/>
            </a:ln>
            <a:extLst/>
          </p:spPr>
          <p:txBody>
            <a:bodyPr>
              <a:spAutoFit/>
            </a:bodyPr>
            <a:lstStyle>
              <a:lvl1pPr eaLnBrk="0" hangingPunct="0">
                <a:spcBef>
                  <a:spcPct val="20000"/>
                </a:spcBef>
                <a:buChar char="•"/>
                <a:defRPr sz="2400" b="1">
                  <a:solidFill>
                    <a:schemeClr val="tx1"/>
                  </a:solidFill>
                  <a:latin typeface="Arial" charset="0"/>
                  <a:ea typeface="ＭＳ Ｐゴシック" pitchFamily="34" charset="-128"/>
                  <a:cs typeface="Arial" charset="0"/>
                </a:defRPr>
              </a:lvl1pPr>
              <a:lvl2pPr marL="742950" indent="-285750" eaLnBrk="0" hangingPunct="0">
                <a:spcBef>
                  <a:spcPct val="20000"/>
                </a:spcBef>
                <a:buChar char="–"/>
                <a:defRPr sz="2000" b="1">
                  <a:solidFill>
                    <a:schemeClr val="tx1"/>
                  </a:solidFill>
                  <a:latin typeface="Arial" charset="0"/>
                  <a:ea typeface="ＭＳ Ｐゴシック" pitchFamily="34" charset="-128"/>
                  <a:cs typeface="Arial" charset="0"/>
                </a:defRPr>
              </a:lvl2pPr>
              <a:lvl3pPr marL="1143000" indent="-228600" eaLnBrk="0" hangingPunct="0">
                <a:spcBef>
                  <a:spcPct val="20000"/>
                </a:spcBef>
                <a:buChar char="•"/>
                <a:defRPr sz="2400" b="1">
                  <a:solidFill>
                    <a:schemeClr val="tx1"/>
                  </a:solidFill>
                  <a:latin typeface="Arial" charset="0"/>
                  <a:ea typeface="ＭＳ Ｐゴシック" pitchFamily="34" charset="-128"/>
                  <a:cs typeface="Arial" charset="0"/>
                </a:defRPr>
              </a:lvl3pPr>
              <a:lvl4pPr marL="1600200" indent="-228600" eaLnBrk="0" hangingPunct="0">
                <a:spcBef>
                  <a:spcPct val="20000"/>
                </a:spcBef>
                <a:buChar char="–"/>
                <a:defRPr sz="1400" b="1">
                  <a:solidFill>
                    <a:schemeClr val="tx1"/>
                  </a:solidFill>
                  <a:latin typeface="Arial" charset="0"/>
                  <a:ea typeface="ＭＳ Ｐゴシック" pitchFamily="34" charset="-128"/>
                  <a:cs typeface="Arial" charset="0"/>
                </a:defRPr>
              </a:lvl4pPr>
              <a:lvl5pPr marL="2057400" indent="-228600" eaLnBrk="0" hangingPunct="0">
                <a:spcBef>
                  <a:spcPct val="20000"/>
                </a:spcBef>
                <a:buChar char="»"/>
                <a:defRPr sz="1200" b="1">
                  <a:solidFill>
                    <a:schemeClr val="tx1"/>
                  </a:solidFill>
                  <a:latin typeface="Arial" charset="0"/>
                  <a:ea typeface="ＭＳ Ｐゴシック" pitchFamily="34" charset="-128"/>
                  <a:cs typeface="Arial" charset="0"/>
                </a:defRPr>
              </a:lvl5pPr>
              <a:lvl6pPr marL="2514600" indent="-228600" eaLnBrk="0" fontAlgn="base" hangingPunct="0">
                <a:spcBef>
                  <a:spcPct val="20000"/>
                </a:spcBef>
                <a:spcAft>
                  <a:spcPct val="0"/>
                </a:spcAft>
                <a:buChar char="»"/>
                <a:defRPr sz="1200" b="1">
                  <a:solidFill>
                    <a:schemeClr val="tx1"/>
                  </a:solidFill>
                  <a:latin typeface="Arial" charset="0"/>
                  <a:ea typeface="ＭＳ Ｐゴシック" pitchFamily="34" charset="-128"/>
                  <a:cs typeface="Arial" charset="0"/>
                </a:defRPr>
              </a:lvl6pPr>
              <a:lvl7pPr marL="2971800" indent="-228600" eaLnBrk="0" fontAlgn="base" hangingPunct="0">
                <a:spcBef>
                  <a:spcPct val="20000"/>
                </a:spcBef>
                <a:spcAft>
                  <a:spcPct val="0"/>
                </a:spcAft>
                <a:buChar char="»"/>
                <a:defRPr sz="1200" b="1">
                  <a:solidFill>
                    <a:schemeClr val="tx1"/>
                  </a:solidFill>
                  <a:latin typeface="Arial" charset="0"/>
                  <a:ea typeface="ＭＳ Ｐゴシック" pitchFamily="34" charset="-128"/>
                  <a:cs typeface="Arial" charset="0"/>
                </a:defRPr>
              </a:lvl7pPr>
              <a:lvl8pPr marL="3429000" indent="-228600" eaLnBrk="0" fontAlgn="base" hangingPunct="0">
                <a:spcBef>
                  <a:spcPct val="20000"/>
                </a:spcBef>
                <a:spcAft>
                  <a:spcPct val="0"/>
                </a:spcAft>
                <a:buChar char="»"/>
                <a:defRPr sz="1200" b="1">
                  <a:solidFill>
                    <a:schemeClr val="tx1"/>
                  </a:solidFill>
                  <a:latin typeface="Arial" charset="0"/>
                  <a:ea typeface="ＭＳ Ｐゴシック" pitchFamily="34" charset="-128"/>
                  <a:cs typeface="Arial" charset="0"/>
                </a:defRPr>
              </a:lvl8pPr>
              <a:lvl9pPr marL="3886200" indent="-228600" eaLnBrk="0" fontAlgn="base" hangingPunct="0">
                <a:spcBef>
                  <a:spcPct val="20000"/>
                </a:spcBef>
                <a:spcAft>
                  <a:spcPct val="0"/>
                </a:spcAft>
                <a:buChar char="»"/>
                <a:defRPr sz="1200" b="1">
                  <a:solidFill>
                    <a:schemeClr val="tx1"/>
                  </a:solidFill>
                  <a:latin typeface="Arial" charset="0"/>
                  <a:ea typeface="ＭＳ Ｐゴシック" pitchFamily="34" charset="-128"/>
                  <a:cs typeface="Arial" charset="0"/>
                </a:defRPr>
              </a:lvl9pPr>
            </a:lstStyle>
            <a:p>
              <a:pPr eaLnBrk="1" hangingPunct="1">
                <a:spcBef>
                  <a:spcPct val="0"/>
                </a:spcBef>
                <a:buFontTx/>
                <a:buNone/>
                <a:defRPr/>
              </a:pPr>
              <a:r>
                <a:rPr lang="en-US" altLang="en-US" dirty="0" smtClean="0">
                  <a:latin typeface="+mn-lt"/>
                </a:rPr>
                <a:t>Recommendation</a:t>
              </a:r>
            </a:p>
          </p:txBody>
        </p:sp>
        <p:sp>
          <p:nvSpPr>
            <p:cNvPr id="12" name="TextBox 9"/>
            <p:cNvSpPr txBox="1">
              <a:spLocks noChangeArrowheads="1"/>
            </p:cNvSpPr>
            <p:nvPr/>
          </p:nvSpPr>
          <p:spPr bwMode="auto">
            <a:xfrm>
              <a:off x="-2074246" y="-375711"/>
              <a:ext cx="8294778" cy="1599818"/>
            </a:xfrm>
            <a:prstGeom prst="rect">
              <a:avLst/>
            </a:prstGeom>
            <a:noFill/>
            <a:ln w="38100">
              <a:solidFill>
                <a:schemeClr val="accent5">
                  <a:lumMod val="60000"/>
                  <a:lumOff val="40000"/>
                </a:schemeClr>
              </a:solidFill>
              <a:miter lim="800000"/>
              <a:headEnd/>
              <a:tailEnd/>
            </a:ln>
          </p:spPr>
          <p:txBody>
            <a:bodyPr>
              <a:prstTxWarp prst="textNoShape">
                <a:avLst/>
              </a:prstTxWarp>
              <a:spAutoFit/>
            </a:bodyPr>
            <a:lstStyle/>
            <a:p>
              <a:pPr>
                <a:spcBef>
                  <a:spcPct val="20000"/>
                </a:spcBef>
              </a:pPr>
              <a:r>
                <a:rPr lang="en-US" sz="2000"/>
                <a:t>We suggest that interruption of anticoagulant therapy, particularly for VKAs</a:t>
              </a:r>
              <a:r>
                <a:rPr lang="en-US" sz="2000">
                  <a:solidFill>
                    <a:srgbClr val="000000"/>
                  </a:solidFill>
                </a:rPr>
                <a:t>, in a patient with AF/AFL is not necessary for most procedures with a low risk of bleeding, such as cardiac device implantation </a:t>
              </a:r>
              <a:r>
                <a:rPr lang="en-US" sz="2000"/>
                <a:t>(pacemaker or implantable defibrillator), and most dental procedures </a:t>
              </a:r>
              <a:r>
                <a:rPr lang="en-US" b="1"/>
                <a:t>(Conditional Recommendation, Moderate-Quality Evidence).</a:t>
              </a:r>
              <a:endParaRPr lang="en-US" b="1">
                <a:solidFill>
                  <a:srgbClr val="000000"/>
                </a:solidFill>
                <a:latin typeface="Arial Rounded MT Bold" pitchFamily="4" charset="0"/>
              </a:endParaRPr>
            </a:p>
          </p:txBody>
        </p:sp>
      </p:grpSp>
      <p:grpSp>
        <p:nvGrpSpPr>
          <p:cNvPr id="92164" name="Group 2"/>
          <p:cNvGrpSpPr>
            <a:grpSpLocks/>
          </p:cNvGrpSpPr>
          <p:nvPr/>
        </p:nvGrpSpPr>
        <p:grpSpPr bwMode="auto">
          <a:xfrm>
            <a:off x="366713" y="4130675"/>
            <a:ext cx="8326437" cy="1809750"/>
            <a:chOff x="411480" y="3581318"/>
            <a:chExt cx="8326437" cy="1809943"/>
          </a:xfrm>
        </p:grpSpPr>
        <p:sp>
          <p:nvSpPr>
            <p:cNvPr id="14" name="TextBox 8"/>
            <p:cNvSpPr txBox="1">
              <a:spLocks noChangeArrowheads="1"/>
            </p:cNvSpPr>
            <p:nvPr/>
          </p:nvSpPr>
          <p:spPr bwMode="auto">
            <a:xfrm>
              <a:off x="441642" y="3581318"/>
              <a:ext cx="8296275" cy="462012"/>
            </a:xfrm>
            <a:prstGeom prst="rect">
              <a:avLst/>
            </a:prstGeom>
            <a:noFill/>
            <a:ln w="9525">
              <a:noFill/>
              <a:miter lim="800000"/>
              <a:headEnd/>
              <a:tailEnd/>
            </a:ln>
            <a:extLst/>
          </p:spPr>
          <p:txBody>
            <a:bodyPr>
              <a:spAutoFit/>
            </a:bodyPr>
            <a:lstStyle>
              <a:lvl1pPr eaLnBrk="0" hangingPunct="0">
                <a:spcBef>
                  <a:spcPct val="20000"/>
                </a:spcBef>
                <a:buChar char="•"/>
                <a:defRPr sz="2400" b="1">
                  <a:solidFill>
                    <a:schemeClr val="tx1"/>
                  </a:solidFill>
                  <a:latin typeface="Arial" charset="0"/>
                  <a:ea typeface="ＭＳ Ｐゴシック" pitchFamily="34" charset="-128"/>
                  <a:cs typeface="Arial" charset="0"/>
                </a:defRPr>
              </a:lvl1pPr>
              <a:lvl2pPr marL="742950" indent="-285750" eaLnBrk="0" hangingPunct="0">
                <a:spcBef>
                  <a:spcPct val="20000"/>
                </a:spcBef>
                <a:buChar char="–"/>
                <a:defRPr sz="2000" b="1">
                  <a:solidFill>
                    <a:schemeClr val="tx1"/>
                  </a:solidFill>
                  <a:latin typeface="Arial" charset="0"/>
                  <a:ea typeface="ＭＳ Ｐゴシック" pitchFamily="34" charset="-128"/>
                  <a:cs typeface="Arial" charset="0"/>
                </a:defRPr>
              </a:lvl2pPr>
              <a:lvl3pPr marL="1143000" indent="-228600" eaLnBrk="0" hangingPunct="0">
                <a:spcBef>
                  <a:spcPct val="20000"/>
                </a:spcBef>
                <a:buChar char="•"/>
                <a:defRPr sz="2400" b="1">
                  <a:solidFill>
                    <a:schemeClr val="tx1"/>
                  </a:solidFill>
                  <a:latin typeface="Arial" charset="0"/>
                  <a:ea typeface="ＭＳ Ｐゴシック" pitchFamily="34" charset="-128"/>
                  <a:cs typeface="Arial" charset="0"/>
                </a:defRPr>
              </a:lvl3pPr>
              <a:lvl4pPr marL="1600200" indent="-228600" eaLnBrk="0" hangingPunct="0">
                <a:spcBef>
                  <a:spcPct val="20000"/>
                </a:spcBef>
                <a:buChar char="–"/>
                <a:defRPr sz="1400" b="1">
                  <a:solidFill>
                    <a:schemeClr val="tx1"/>
                  </a:solidFill>
                  <a:latin typeface="Arial" charset="0"/>
                  <a:ea typeface="ＭＳ Ｐゴシック" pitchFamily="34" charset="-128"/>
                  <a:cs typeface="Arial" charset="0"/>
                </a:defRPr>
              </a:lvl4pPr>
              <a:lvl5pPr marL="2057400" indent="-228600" eaLnBrk="0" hangingPunct="0">
                <a:spcBef>
                  <a:spcPct val="20000"/>
                </a:spcBef>
                <a:buChar char="»"/>
                <a:defRPr sz="1200" b="1">
                  <a:solidFill>
                    <a:schemeClr val="tx1"/>
                  </a:solidFill>
                  <a:latin typeface="Arial" charset="0"/>
                  <a:ea typeface="ＭＳ Ｐゴシック" pitchFamily="34" charset="-128"/>
                  <a:cs typeface="Arial" charset="0"/>
                </a:defRPr>
              </a:lvl5pPr>
              <a:lvl6pPr marL="2514600" indent="-228600" eaLnBrk="0" fontAlgn="base" hangingPunct="0">
                <a:spcBef>
                  <a:spcPct val="20000"/>
                </a:spcBef>
                <a:spcAft>
                  <a:spcPct val="0"/>
                </a:spcAft>
                <a:buChar char="»"/>
                <a:defRPr sz="1200" b="1">
                  <a:solidFill>
                    <a:schemeClr val="tx1"/>
                  </a:solidFill>
                  <a:latin typeface="Arial" charset="0"/>
                  <a:ea typeface="ＭＳ Ｐゴシック" pitchFamily="34" charset="-128"/>
                  <a:cs typeface="Arial" charset="0"/>
                </a:defRPr>
              </a:lvl6pPr>
              <a:lvl7pPr marL="2971800" indent="-228600" eaLnBrk="0" fontAlgn="base" hangingPunct="0">
                <a:spcBef>
                  <a:spcPct val="20000"/>
                </a:spcBef>
                <a:spcAft>
                  <a:spcPct val="0"/>
                </a:spcAft>
                <a:buChar char="»"/>
                <a:defRPr sz="1200" b="1">
                  <a:solidFill>
                    <a:schemeClr val="tx1"/>
                  </a:solidFill>
                  <a:latin typeface="Arial" charset="0"/>
                  <a:ea typeface="ＭＳ Ｐゴシック" pitchFamily="34" charset="-128"/>
                  <a:cs typeface="Arial" charset="0"/>
                </a:defRPr>
              </a:lvl7pPr>
              <a:lvl8pPr marL="3429000" indent="-228600" eaLnBrk="0" fontAlgn="base" hangingPunct="0">
                <a:spcBef>
                  <a:spcPct val="20000"/>
                </a:spcBef>
                <a:spcAft>
                  <a:spcPct val="0"/>
                </a:spcAft>
                <a:buChar char="»"/>
                <a:defRPr sz="1200" b="1">
                  <a:solidFill>
                    <a:schemeClr val="tx1"/>
                  </a:solidFill>
                  <a:latin typeface="Arial" charset="0"/>
                  <a:ea typeface="ＭＳ Ｐゴシック" pitchFamily="34" charset="-128"/>
                  <a:cs typeface="Arial" charset="0"/>
                </a:defRPr>
              </a:lvl8pPr>
              <a:lvl9pPr marL="3886200" indent="-228600" eaLnBrk="0" fontAlgn="base" hangingPunct="0">
                <a:spcBef>
                  <a:spcPct val="20000"/>
                </a:spcBef>
                <a:spcAft>
                  <a:spcPct val="0"/>
                </a:spcAft>
                <a:buChar char="»"/>
                <a:defRPr sz="1200" b="1">
                  <a:solidFill>
                    <a:schemeClr val="tx1"/>
                  </a:solidFill>
                  <a:latin typeface="Arial" charset="0"/>
                  <a:ea typeface="ＭＳ Ｐゴシック" pitchFamily="34" charset="-128"/>
                  <a:cs typeface="Arial" charset="0"/>
                </a:defRPr>
              </a:lvl9pPr>
            </a:lstStyle>
            <a:p>
              <a:pPr eaLnBrk="1" hangingPunct="1">
                <a:spcBef>
                  <a:spcPct val="0"/>
                </a:spcBef>
                <a:buFontTx/>
                <a:buNone/>
                <a:defRPr/>
              </a:pPr>
              <a:r>
                <a:rPr lang="en-US" altLang="en-US" dirty="0" smtClean="0">
                  <a:latin typeface="+mn-lt"/>
                </a:rPr>
                <a:t>Recommendation</a:t>
              </a:r>
            </a:p>
          </p:txBody>
        </p:sp>
        <p:sp>
          <p:nvSpPr>
            <p:cNvPr id="15" name="TextBox 9"/>
            <p:cNvSpPr txBox="1">
              <a:spLocks noChangeArrowheads="1"/>
            </p:cNvSpPr>
            <p:nvPr/>
          </p:nvSpPr>
          <p:spPr bwMode="auto">
            <a:xfrm>
              <a:off x="411480" y="4043330"/>
              <a:ext cx="8296275" cy="1347931"/>
            </a:xfrm>
            <a:prstGeom prst="rect">
              <a:avLst/>
            </a:prstGeom>
            <a:noFill/>
            <a:ln w="38100">
              <a:solidFill>
                <a:schemeClr val="accent5">
                  <a:lumMod val="60000"/>
                  <a:lumOff val="40000"/>
                </a:schemeClr>
              </a:solidFill>
              <a:miter lim="800000"/>
              <a:headEnd/>
              <a:tailEnd/>
            </a:ln>
          </p:spPr>
          <p:txBody>
            <a:bodyPr>
              <a:prstTxWarp prst="textNoShape">
                <a:avLst/>
              </a:prstTxWarp>
              <a:spAutoFit/>
            </a:bodyPr>
            <a:lstStyle/>
            <a:p>
              <a:pPr>
                <a:spcBef>
                  <a:spcPct val="20000"/>
                </a:spcBef>
              </a:pPr>
              <a:r>
                <a:rPr lang="en-US" sz="2000">
                  <a:cs typeface="Arial" pitchFamily="4" charset="0"/>
                </a:rPr>
                <a:t>We recommend that the interruption of anticoagulant therapy in a patient with AF/AFL </a:t>
              </a:r>
              <a:r>
                <a:rPr lang="en-US" sz="2000">
                  <a:solidFill>
                    <a:srgbClr val="000000"/>
                  </a:solidFill>
                  <a:cs typeface="Arial" pitchFamily="4" charset="0"/>
                </a:rPr>
                <a:t>will be necessary for most procedures with an intermediate or high risk of major bleeding </a:t>
              </a:r>
            </a:p>
            <a:p>
              <a:pPr>
                <a:spcBef>
                  <a:spcPct val="20000"/>
                </a:spcBef>
              </a:pPr>
              <a:r>
                <a:rPr lang="en-US" b="1">
                  <a:cs typeface="Arial" pitchFamily="4" charset="0"/>
                </a:rPr>
                <a:t>(Strong Recommendation, Low-Quality Evidence)</a:t>
              </a:r>
              <a:endParaRPr lang="en-US" b="1">
                <a:solidFill>
                  <a:srgbClr val="000000"/>
                </a:solidFill>
                <a:latin typeface="Arial Rounded MT Bold" pitchFamily="4" charset="0"/>
                <a:cs typeface="Arial" pitchFamily="4" charset="0"/>
              </a:endParaRPr>
            </a:p>
          </p:txBody>
        </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228600" y="2209800"/>
            <a:ext cx="8686800" cy="1752600"/>
          </a:xfrm>
          <a:prstGeom prst="rect">
            <a:avLst/>
          </a:prstGeom>
          <a:noFill/>
          <a:ln>
            <a:noFill/>
          </a:ln>
          <a:extLst/>
        </p:spPr>
        <p:txBody>
          <a:bodyPr anchor="ctr"/>
          <a:lstStyle>
            <a:lvl1pPr algn="ctr" rtl="0" eaLnBrk="0" fontAlgn="base" hangingPunct="0">
              <a:spcBef>
                <a:spcPct val="0"/>
              </a:spcBef>
              <a:spcAft>
                <a:spcPct val="0"/>
              </a:spcAft>
              <a:defRPr sz="3200">
                <a:solidFill>
                  <a:schemeClr val="tx1"/>
                </a:solidFill>
                <a:latin typeface="+mj-lt"/>
                <a:ea typeface="+mj-ea"/>
                <a:cs typeface="+mj-cs"/>
              </a:defRPr>
            </a:lvl1pPr>
            <a:lvl2pPr algn="ctr" rtl="0" eaLnBrk="0" fontAlgn="base" hangingPunct="0">
              <a:spcBef>
                <a:spcPct val="0"/>
              </a:spcBef>
              <a:spcAft>
                <a:spcPct val="0"/>
              </a:spcAft>
              <a:defRPr sz="3200">
                <a:solidFill>
                  <a:schemeClr val="tx1"/>
                </a:solidFill>
                <a:latin typeface="Arial Black" pitchFamily="34" charset="0"/>
                <a:ea typeface="ＭＳ Ｐゴシック" pitchFamily="34" charset="-128"/>
                <a:cs typeface="Arial" charset="0"/>
              </a:defRPr>
            </a:lvl2pPr>
            <a:lvl3pPr algn="ctr" rtl="0" eaLnBrk="0" fontAlgn="base" hangingPunct="0">
              <a:spcBef>
                <a:spcPct val="0"/>
              </a:spcBef>
              <a:spcAft>
                <a:spcPct val="0"/>
              </a:spcAft>
              <a:defRPr sz="3200">
                <a:solidFill>
                  <a:schemeClr val="tx1"/>
                </a:solidFill>
                <a:latin typeface="Arial Black" pitchFamily="34" charset="0"/>
                <a:ea typeface="ＭＳ Ｐゴシック" pitchFamily="34" charset="-128"/>
                <a:cs typeface="Arial" charset="0"/>
              </a:defRPr>
            </a:lvl3pPr>
            <a:lvl4pPr algn="ctr" rtl="0" eaLnBrk="0" fontAlgn="base" hangingPunct="0">
              <a:spcBef>
                <a:spcPct val="0"/>
              </a:spcBef>
              <a:spcAft>
                <a:spcPct val="0"/>
              </a:spcAft>
              <a:defRPr sz="3200">
                <a:solidFill>
                  <a:schemeClr val="tx1"/>
                </a:solidFill>
                <a:latin typeface="Arial Black" pitchFamily="34" charset="0"/>
                <a:ea typeface="ＭＳ Ｐゴシック" pitchFamily="34" charset="-128"/>
                <a:cs typeface="Arial" charset="0"/>
              </a:defRPr>
            </a:lvl4pPr>
            <a:lvl5pPr algn="ctr" rtl="0" eaLnBrk="0" fontAlgn="base" hangingPunct="0">
              <a:spcBef>
                <a:spcPct val="0"/>
              </a:spcBef>
              <a:spcAft>
                <a:spcPct val="0"/>
              </a:spcAft>
              <a:defRPr sz="3200">
                <a:solidFill>
                  <a:schemeClr val="tx1"/>
                </a:solidFill>
                <a:latin typeface="Arial Black" pitchFamily="34" charset="0"/>
                <a:ea typeface="ＭＳ Ｐゴシック" pitchFamily="34" charset="-128"/>
                <a:cs typeface="Arial" charset="0"/>
              </a:defRPr>
            </a:lvl5pPr>
            <a:lvl6pPr marL="457200" algn="l" rtl="0" fontAlgn="base">
              <a:spcBef>
                <a:spcPct val="0"/>
              </a:spcBef>
              <a:spcAft>
                <a:spcPct val="0"/>
              </a:spcAft>
              <a:defRPr sz="3200">
                <a:solidFill>
                  <a:srgbClr val="CC9915"/>
                </a:solidFill>
                <a:latin typeface="Arial Black" pitchFamily="34" charset="0"/>
                <a:ea typeface="ＭＳ Ｐゴシック" pitchFamily="34" charset="-128"/>
                <a:cs typeface="Arial" charset="0"/>
              </a:defRPr>
            </a:lvl6pPr>
            <a:lvl7pPr marL="914400" algn="l" rtl="0" fontAlgn="base">
              <a:spcBef>
                <a:spcPct val="0"/>
              </a:spcBef>
              <a:spcAft>
                <a:spcPct val="0"/>
              </a:spcAft>
              <a:defRPr sz="3200">
                <a:solidFill>
                  <a:srgbClr val="CC9915"/>
                </a:solidFill>
                <a:latin typeface="Arial Black" pitchFamily="34" charset="0"/>
                <a:ea typeface="ＭＳ Ｐゴシック" pitchFamily="34" charset="-128"/>
                <a:cs typeface="Arial" charset="0"/>
              </a:defRPr>
            </a:lvl7pPr>
            <a:lvl8pPr marL="1371600" algn="l" rtl="0" fontAlgn="base">
              <a:spcBef>
                <a:spcPct val="0"/>
              </a:spcBef>
              <a:spcAft>
                <a:spcPct val="0"/>
              </a:spcAft>
              <a:defRPr sz="3200">
                <a:solidFill>
                  <a:srgbClr val="CC9915"/>
                </a:solidFill>
                <a:latin typeface="Arial Black" pitchFamily="34" charset="0"/>
                <a:ea typeface="ＭＳ Ｐゴシック" pitchFamily="34" charset="-128"/>
                <a:cs typeface="Arial" charset="0"/>
              </a:defRPr>
            </a:lvl8pPr>
            <a:lvl9pPr marL="1828800" algn="l" rtl="0" fontAlgn="base">
              <a:spcBef>
                <a:spcPct val="0"/>
              </a:spcBef>
              <a:spcAft>
                <a:spcPct val="0"/>
              </a:spcAft>
              <a:defRPr sz="3200">
                <a:solidFill>
                  <a:srgbClr val="CC9915"/>
                </a:solidFill>
                <a:latin typeface="Arial Black" pitchFamily="34" charset="0"/>
                <a:ea typeface="ＭＳ Ｐゴシック" pitchFamily="34" charset="-128"/>
                <a:cs typeface="Arial" charset="0"/>
              </a:defRPr>
            </a:lvl9pPr>
          </a:lstStyle>
          <a:p>
            <a:pPr eaLnBrk="1" hangingPunct="1">
              <a:defRPr/>
            </a:pPr>
            <a:r>
              <a:rPr lang="en-US" altLang="en-US" kern="0" dirty="0" smtClean="0"/>
              <a:t>Concomitant AF and CAD</a:t>
            </a:r>
          </a:p>
        </p:txBody>
      </p:sp>
    </p:spTree>
    <p:custDataLst>
      <p:tags r:id="rId1"/>
    </p:custData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3"/>
          <p:cNvSpPr txBox="1">
            <a:spLocks/>
          </p:cNvSpPr>
          <p:nvPr/>
        </p:nvSpPr>
        <p:spPr bwMode="auto">
          <a:xfrm>
            <a:off x="179388" y="685800"/>
            <a:ext cx="8785225" cy="647700"/>
          </a:xfrm>
          <a:prstGeom prst="rect">
            <a:avLst/>
          </a:prstGeom>
          <a:noFill/>
          <a:ln w="9525">
            <a:noFill/>
            <a:miter lim="800000"/>
            <a:headEnd/>
            <a:tailEnd/>
          </a:ln>
        </p:spPr>
        <p:txBody>
          <a:bodyPr anchor="ctr">
            <a:prstTxWarp prst="textNoShape">
              <a:avLst/>
            </a:prstTxWarp>
          </a:bodyPr>
          <a:lstStyle/>
          <a:p>
            <a:pPr algn="ctr" eaLnBrk="1" hangingPunct="1"/>
            <a:r>
              <a:rPr lang="en-US" sz="3200">
                <a:latin typeface="Arial Black" pitchFamily="4" charset="0"/>
                <a:cs typeface="Arial" pitchFamily="4" charset="0"/>
              </a:rPr>
              <a:t>Timing of Antithrombotic Interruption</a:t>
            </a:r>
          </a:p>
        </p:txBody>
      </p:sp>
      <p:graphicFrame>
        <p:nvGraphicFramePr>
          <p:cNvPr id="7" name="Content Placeholder 3"/>
          <p:cNvGraphicFramePr>
            <a:graphicFrameLocks noGrp="1"/>
          </p:cNvGraphicFramePr>
          <p:nvPr>
            <p:ph idx="1"/>
          </p:nvPr>
        </p:nvGraphicFramePr>
        <p:xfrm>
          <a:off x="-304800" y="1447801"/>
          <a:ext cx="9054305" cy="49183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2"/>
          <p:cNvSpPr>
            <a:spLocks noGrp="1"/>
          </p:cNvSpPr>
          <p:nvPr>
            <p:ph type="title"/>
          </p:nvPr>
        </p:nvSpPr>
        <p:spPr>
          <a:xfrm>
            <a:off x="0" y="685800"/>
            <a:ext cx="8785225" cy="647700"/>
          </a:xfrm>
        </p:spPr>
        <p:txBody>
          <a:bodyPr/>
          <a:lstStyle/>
          <a:p>
            <a:r>
              <a:rPr lang="en-US"/>
              <a:t>Question: Case 1</a:t>
            </a:r>
          </a:p>
        </p:txBody>
      </p:sp>
      <p:sp>
        <p:nvSpPr>
          <p:cNvPr id="94211" name="Content Placeholder 4"/>
          <p:cNvSpPr>
            <a:spLocks noGrp="1"/>
          </p:cNvSpPr>
          <p:nvPr>
            <p:ph idx="1"/>
          </p:nvPr>
        </p:nvSpPr>
        <p:spPr>
          <a:xfrm>
            <a:off x="228600" y="1371600"/>
            <a:ext cx="8785225" cy="4968875"/>
          </a:xfrm>
        </p:spPr>
        <p:txBody>
          <a:bodyPr/>
          <a:lstStyle/>
          <a:p>
            <a:pPr marL="0" indent="0">
              <a:buFontTx/>
              <a:buNone/>
            </a:pPr>
            <a:r>
              <a:rPr lang="en-US" sz="1800"/>
              <a:t>History: </a:t>
            </a:r>
            <a:r>
              <a:rPr lang="en-US" sz="1800" b="0"/>
              <a:t>Mrs. Smith is 80 years old with well controlled hypertension and permanent NVAF. Her GFR is 72 mL/min. She has been on rivaroxaban 20 mg daily and candesartan 8 mg daily. Blood counts, renal and liver function tests all normal. </a:t>
            </a:r>
          </a:p>
          <a:p>
            <a:pPr marL="0" indent="0">
              <a:buFontTx/>
              <a:buNone/>
            </a:pPr>
            <a:r>
              <a:rPr lang="en-US" sz="1800" b="0"/>
              <a:t>Her CHADS2 is 2, and HASBLED  is 1. </a:t>
            </a:r>
          </a:p>
          <a:p>
            <a:pPr marL="0" indent="0">
              <a:buFontTx/>
              <a:buNone/>
            </a:pPr>
            <a:r>
              <a:rPr lang="en-US" sz="1800"/>
              <a:t>Procedure: </a:t>
            </a:r>
            <a:r>
              <a:rPr lang="en-US" sz="1800" b="0"/>
              <a:t>Dental extraction of 2 teeth 2 days from now. </a:t>
            </a:r>
          </a:p>
          <a:p>
            <a:pPr marL="0" indent="0">
              <a:buFontTx/>
              <a:buNone/>
            </a:pPr>
            <a:endParaRPr lang="en-US" sz="1800"/>
          </a:p>
          <a:p>
            <a:pPr marL="0" indent="0">
              <a:buFontTx/>
              <a:buNone/>
            </a:pPr>
            <a:r>
              <a:rPr lang="en-US" sz="1800"/>
              <a:t>Your recommendation about anticoagulation:</a:t>
            </a:r>
          </a:p>
          <a:p>
            <a:pPr marL="0" indent="0">
              <a:buFontTx/>
              <a:buNone/>
            </a:pPr>
            <a:r>
              <a:rPr lang="en-US" sz="1800" b="0"/>
              <a:t>1. Stop rivaroxaban now.</a:t>
            </a:r>
          </a:p>
          <a:p>
            <a:pPr marL="0" indent="0">
              <a:buFontTx/>
              <a:buNone/>
            </a:pPr>
            <a:r>
              <a:rPr lang="en-US" sz="1800" b="0"/>
              <a:t>2. Stop rivaroxaban 24 hours before the procedure.</a:t>
            </a:r>
          </a:p>
          <a:p>
            <a:pPr marL="0" indent="0">
              <a:buFontTx/>
              <a:buNone/>
            </a:pPr>
            <a:r>
              <a:rPr lang="en-US" sz="1800" b="0"/>
              <a:t>3. No need to stop rivaroxaban.</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p:cNvSpPr>
            <a:spLocks noGrp="1"/>
          </p:cNvSpPr>
          <p:nvPr>
            <p:ph type="title"/>
          </p:nvPr>
        </p:nvSpPr>
        <p:spPr>
          <a:xfrm>
            <a:off x="0" y="685800"/>
            <a:ext cx="8785225" cy="647700"/>
          </a:xfrm>
        </p:spPr>
        <p:txBody>
          <a:bodyPr/>
          <a:lstStyle/>
          <a:p>
            <a:r>
              <a:rPr lang="en-US"/>
              <a:t>Case 1 Analysis</a:t>
            </a:r>
          </a:p>
        </p:txBody>
      </p:sp>
      <p:sp>
        <p:nvSpPr>
          <p:cNvPr id="138242" name="Content Placeholder 2"/>
          <p:cNvSpPr>
            <a:spLocks noGrp="1"/>
          </p:cNvSpPr>
          <p:nvPr>
            <p:ph idx="1"/>
          </p:nvPr>
        </p:nvSpPr>
        <p:spPr>
          <a:xfrm>
            <a:off x="381000" y="1524000"/>
            <a:ext cx="8382000" cy="4968875"/>
          </a:xfrm>
        </p:spPr>
        <p:txBody>
          <a:bodyPr/>
          <a:lstStyle/>
          <a:p>
            <a:r>
              <a:rPr lang="en-US" sz="2000" b="0"/>
              <a:t>Bleeding Risk: Low procedural bleeding risk (list below) and low patient bleeding risk (HASBLED 1)</a:t>
            </a:r>
          </a:p>
          <a:p>
            <a:r>
              <a:rPr lang="en-US" sz="2000" b="0"/>
              <a:t>Thromboembolic Risk: CHADS2 of 2 </a:t>
            </a:r>
          </a:p>
          <a:p>
            <a:r>
              <a:rPr lang="en-US" sz="2000" b="0"/>
              <a:t>Recommendation regarding rivaroxaban:</a:t>
            </a:r>
          </a:p>
          <a:p>
            <a:pPr>
              <a:buFontTx/>
              <a:buNone/>
            </a:pPr>
            <a:r>
              <a:rPr lang="en-US" sz="2000" b="0"/>
              <a:t>1. Stop rivaroxaban now.</a:t>
            </a:r>
          </a:p>
          <a:p>
            <a:pPr>
              <a:buFontTx/>
              <a:buNone/>
            </a:pPr>
            <a:r>
              <a:rPr lang="en-US" sz="2000" b="0"/>
              <a:t>2. Stop rivaroxaban 24 hours before the procedure.  </a:t>
            </a:r>
            <a:r>
              <a:rPr lang="en-US" sz="2000" b="0">
                <a:solidFill>
                  <a:srgbClr val="32946A"/>
                </a:solidFill>
              </a:rPr>
              <a:t>[Not wrong]</a:t>
            </a:r>
          </a:p>
          <a:p>
            <a:pPr>
              <a:buFontTx/>
              <a:buNone/>
            </a:pPr>
            <a:r>
              <a:rPr lang="en-US" sz="2000" b="0" i="1">
                <a:solidFill>
                  <a:srgbClr val="009973"/>
                </a:solidFill>
              </a:rPr>
              <a:t>3. No need to stop rivaroxaban.</a:t>
            </a:r>
          </a:p>
          <a:p>
            <a:endParaRPr lang="en-US" sz="2000" b="0"/>
          </a:p>
          <a:p>
            <a:endParaRPr lang="en-US" sz="2000" b="0"/>
          </a:p>
          <a:p>
            <a:pPr>
              <a:buFontTx/>
              <a:buNone/>
            </a:pPr>
            <a:endParaRPr lang="en-US" sz="2000" b="0"/>
          </a:p>
        </p:txBody>
      </p:sp>
      <p:sp>
        <p:nvSpPr>
          <p:cNvPr id="95236" name="Rectangle 3"/>
          <p:cNvSpPr>
            <a:spLocks noChangeArrowheads="1"/>
          </p:cNvSpPr>
          <p:nvPr/>
        </p:nvSpPr>
        <p:spPr bwMode="auto">
          <a:xfrm>
            <a:off x="533400" y="4230688"/>
            <a:ext cx="8229600" cy="2032000"/>
          </a:xfrm>
          <a:prstGeom prst="rect">
            <a:avLst/>
          </a:prstGeom>
          <a:noFill/>
          <a:ln w="9525">
            <a:solidFill>
              <a:schemeClr val="tx1"/>
            </a:solidFill>
            <a:miter lim="800000"/>
            <a:headEnd/>
            <a:tailEnd/>
          </a:ln>
        </p:spPr>
        <p:txBody>
          <a:bodyPr>
            <a:prstTxWarp prst="textNoShape">
              <a:avLst/>
            </a:prstTxWarp>
            <a:spAutoFit/>
          </a:bodyPr>
          <a:lstStyle/>
          <a:p>
            <a:pPr eaLnBrk="1" hangingPunct="1"/>
            <a:r>
              <a:rPr lang="en-US" sz="1400" b="1" u="sng">
                <a:cs typeface="Arial" pitchFamily="4" charset="0"/>
              </a:rPr>
              <a:t>Low Bleeding Risk</a:t>
            </a:r>
          </a:p>
          <a:p>
            <a:pPr eaLnBrk="1" hangingPunct="1"/>
            <a:r>
              <a:rPr lang="en-US" sz="1400" b="1">
                <a:cs typeface="Arial" pitchFamily="4" charset="0"/>
              </a:rPr>
              <a:t>Dental extractions (1 or 2 teeth), cleaning, and most dental procedures (including root canal)</a:t>
            </a:r>
          </a:p>
          <a:p>
            <a:pPr eaLnBrk="1" hangingPunct="1"/>
            <a:r>
              <a:rPr lang="en-US" sz="1400" b="1">
                <a:cs typeface="Arial" pitchFamily="4" charset="0"/>
              </a:rPr>
              <a:t>Skin biopsy or skin cancer removal</a:t>
            </a:r>
          </a:p>
          <a:p>
            <a:pPr eaLnBrk="1" hangingPunct="1"/>
            <a:r>
              <a:rPr lang="en-US" sz="1400" b="1">
                <a:cs typeface="Arial" pitchFamily="4" charset="0"/>
              </a:rPr>
              <a:t>Cataract surgery </a:t>
            </a:r>
          </a:p>
          <a:p>
            <a:pPr eaLnBrk="1" hangingPunct="1"/>
            <a:r>
              <a:rPr lang="en-US" sz="1400" b="1">
                <a:cs typeface="Arial" pitchFamily="4" charset="0"/>
              </a:rPr>
              <a:t>Dermatologic procedures (e.g. biopsy)</a:t>
            </a:r>
          </a:p>
          <a:p>
            <a:pPr eaLnBrk="1" hangingPunct="1"/>
            <a:r>
              <a:rPr lang="en-US" sz="1400" b="1">
                <a:cs typeface="Arial" pitchFamily="4" charset="0"/>
              </a:rPr>
              <a:t>Gastroscopy or colonoscopy without biopsy</a:t>
            </a:r>
          </a:p>
          <a:p>
            <a:pPr eaLnBrk="1" hangingPunct="1"/>
            <a:r>
              <a:rPr lang="en-US" sz="1400" b="1">
                <a:cs typeface="Arial" pitchFamily="4" charset="0"/>
              </a:rPr>
              <a:t>Selective invasive procedures: paracentesis, thoracentesis, arthrocentesis</a:t>
            </a:r>
          </a:p>
          <a:p>
            <a:pPr eaLnBrk="1" hangingPunct="1"/>
            <a:r>
              <a:rPr lang="en-US" sz="1400" b="1">
                <a:cs typeface="Arial" pitchFamily="4" charset="0"/>
              </a:rPr>
              <a:t>Coronary angiography</a:t>
            </a:r>
          </a:p>
          <a:p>
            <a:pPr eaLnBrk="1" hangingPunct="1"/>
            <a:r>
              <a:rPr lang="en-US" sz="1400" b="1">
                <a:cs typeface="Arial" pitchFamily="4" charset="0"/>
              </a:rPr>
              <a:t>Cardiac device implantation (pacemaker, ICD)</a:t>
            </a: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1"/>
          <p:cNvSpPr>
            <a:spLocks noGrp="1"/>
          </p:cNvSpPr>
          <p:nvPr>
            <p:ph type="title"/>
          </p:nvPr>
        </p:nvSpPr>
        <p:spPr>
          <a:xfrm>
            <a:off x="0" y="685800"/>
            <a:ext cx="8785225" cy="647700"/>
          </a:xfrm>
        </p:spPr>
        <p:txBody>
          <a:bodyPr/>
          <a:lstStyle/>
          <a:p>
            <a:r>
              <a:rPr lang="en-US"/>
              <a:t>Question: Case 2</a:t>
            </a:r>
          </a:p>
        </p:txBody>
      </p:sp>
      <p:sp>
        <p:nvSpPr>
          <p:cNvPr id="96259" name="Content Placeholder 2"/>
          <p:cNvSpPr>
            <a:spLocks noGrp="1"/>
          </p:cNvSpPr>
          <p:nvPr>
            <p:ph idx="1"/>
          </p:nvPr>
        </p:nvSpPr>
        <p:spPr>
          <a:xfrm>
            <a:off x="179388" y="1371600"/>
            <a:ext cx="8785225" cy="4968875"/>
          </a:xfrm>
        </p:spPr>
        <p:txBody>
          <a:bodyPr/>
          <a:lstStyle/>
          <a:p>
            <a:pPr marL="0" indent="0">
              <a:buFontTx/>
              <a:buNone/>
            </a:pPr>
            <a:r>
              <a:rPr lang="en-US" sz="1700"/>
              <a:t>History: </a:t>
            </a:r>
            <a:r>
              <a:rPr lang="en-US" sz="1700" b="0"/>
              <a:t>Mrs. Brown is 75 years old and has well-controlled hypertension, diabetes, and paroxysmal AF. Her GFR is 29 mL/minute. She has symptomatic sick sinus syndrome, and is scheduled for pacemaker implant. She is on warfarin, and her INR today is 2.5. Her INR has been stable over the past year. </a:t>
            </a:r>
          </a:p>
          <a:p>
            <a:pPr marL="0" indent="0">
              <a:buFontTx/>
              <a:buNone/>
            </a:pPr>
            <a:r>
              <a:rPr lang="en-US" sz="1700" b="0"/>
              <a:t>[CHADS2 of 3; HASBLED of 2].</a:t>
            </a:r>
          </a:p>
          <a:p>
            <a:pPr marL="0" indent="0">
              <a:buFontTx/>
              <a:buNone/>
            </a:pPr>
            <a:r>
              <a:rPr lang="en-US" sz="1700"/>
              <a:t>Procedure: </a:t>
            </a:r>
            <a:r>
              <a:rPr lang="en-US" sz="1700" b="0"/>
              <a:t>Pacemaker implant in 7 days.</a:t>
            </a:r>
          </a:p>
          <a:p>
            <a:pPr marL="0" indent="0">
              <a:buFontTx/>
              <a:buNone/>
            </a:pPr>
            <a:r>
              <a:rPr lang="en-US" sz="1700"/>
              <a:t>Recommendation regarding anticoagulation:</a:t>
            </a:r>
          </a:p>
          <a:p>
            <a:pPr marL="0" indent="0">
              <a:buFontTx/>
              <a:buAutoNum type="arabicPeriod"/>
            </a:pPr>
            <a:r>
              <a:rPr lang="en-US" sz="1700" b="0"/>
              <a:t>Continue with warfarin, and proceed as planned.</a:t>
            </a:r>
          </a:p>
          <a:p>
            <a:pPr marL="0" indent="0">
              <a:buFontTx/>
              <a:buAutoNum type="arabicPeriod"/>
            </a:pPr>
            <a:r>
              <a:rPr lang="en-US" sz="1700" b="0"/>
              <a:t>Stop warfarin 5 days before PPM, check INR to assure &lt;1.2.</a:t>
            </a:r>
          </a:p>
          <a:p>
            <a:pPr marL="0" indent="0">
              <a:buFontTx/>
              <a:buAutoNum type="arabicPeriod"/>
            </a:pPr>
            <a:r>
              <a:rPr lang="en-US" sz="1700" b="0"/>
              <a:t>Stop warfarin for 3 days before PPM, check INR, and she can proceed if INR is &lt;1.5. </a:t>
            </a:r>
          </a:p>
          <a:p>
            <a:pPr marL="0" indent="0">
              <a:buFontTx/>
              <a:buAutoNum type="arabicPeriod"/>
            </a:pPr>
            <a:r>
              <a:rPr lang="en-US" sz="1700" b="0"/>
              <a:t>Stop warfarin for 3 days, IV heparin bridging when INR &lt;2.</a:t>
            </a: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2"/>
          <p:cNvSpPr>
            <a:spLocks noGrp="1"/>
          </p:cNvSpPr>
          <p:nvPr>
            <p:ph type="title"/>
          </p:nvPr>
        </p:nvSpPr>
        <p:spPr>
          <a:xfrm>
            <a:off x="136525" y="685800"/>
            <a:ext cx="8785225" cy="647700"/>
          </a:xfrm>
        </p:spPr>
        <p:txBody>
          <a:bodyPr/>
          <a:lstStyle/>
          <a:p>
            <a:r>
              <a:rPr lang="en-CA"/>
              <a:t>Bruise Trial</a:t>
            </a:r>
          </a:p>
        </p:txBody>
      </p:sp>
      <p:sp>
        <p:nvSpPr>
          <p:cNvPr id="97283" name="Content Placeholder 2"/>
          <p:cNvSpPr>
            <a:spLocks noGrp="1"/>
          </p:cNvSpPr>
          <p:nvPr>
            <p:ph idx="1"/>
          </p:nvPr>
        </p:nvSpPr>
        <p:spPr>
          <a:xfrm>
            <a:off x="152400" y="1214438"/>
            <a:ext cx="8839200" cy="1447800"/>
          </a:xfrm>
          <a:ln>
            <a:solidFill>
              <a:srgbClr val="6FA0C8"/>
            </a:solidFill>
          </a:ln>
        </p:spPr>
        <p:txBody>
          <a:bodyPr/>
          <a:lstStyle/>
          <a:p>
            <a:pPr marL="0" indent="0">
              <a:buFontTx/>
              <a:buNone/>
            </a:pPr>
            <a:r>
              <a:rPr lang="en-US" sz="1400" b="0"/>
              <a:t>RCT comparing continued warfarin (n=343) vs discontinued warfarin with heparin bridging (n=338) in patients undergoing PPM/ICD surgery. </a:t>
            </a:r>
          </a:p>
          <a:p>
            <a:pPr marL="0" indent="0">
              <a:buFontTx/>
              <a:buNone/>
            </a:pPr>
            <a:r>
              <a:rPr lang="en-US" sz="1400"/>
              <a:t>Primary outcomes</a:t>
            </a:r>
            <a:r>
              <a:rPr lang="en-US" sz="1400" b="0"/>
              <a:t>: Clinically significant device pocket hematoma prolonging hospitalization, requiring anticoagulation interruption, or requiring re-operation.</a:t>
            </a:r>
          </a:p>
          <a:p>
            <a:pPr marL="0" indent="0">
              <a:buFontTx/>
              <a:buNone/>
            </a:pPr>
            <a:r>
              <a:rPr lang="en-US" sz="1400"/>
              <a:t>Secondary outcomes</a:t>
            </a:r>
            <a:r>
              <a:rPr lang="en-US" sz="1400" b="0"/>
              <a:t>: Each component of the primary outcomes, major bleeding events, thromboembolic events, death from any cause, quality of life, pain, and patient satisfaction.</a:t>
            </a:r>
          </a:p>
          <a:p>
            <a:pPr marL="0" indent="0">
              <a:buFontTx/>
              <a:buNone/>
            </a:pPr>
            <a:endParaRPr lang="en-US" sz="2300" b="0">
              <a:latin typeface="Arial Rounded MT Bold" pitchFamily="4" charset="0"/>
            </a:endParaRPr>
          </a:p>
        </p:txBody>
      </p:sp>
      <p:sp>
        <p:nvSpPr>
          <p:cNvPr id="32" name="TextBox 3"/>
          <p:cNvSpPr txBox="1">
            <a:spLocks noChangeArrowheads="1"/>
          </p:cNvSpPr>
          <p:nvPr/>
        </p:nvSpPr>
        <p:spPr bwMode="auto">
          <a:xfrm>
            <a:off x="2747963" y="6096000"/>
            <a:ext cx="3562350" cy="276225"/>
          </a:xfrm>
          <a:prstGeom prst="rect">
            <a:avLst/>
          </a:prstGeom>
          <a:noFill/>
          <a:ln>
            <a:noFill/>
          </a:ln>
          <a:extLst/>
        </p:spPr>
        <p:txBody>
          <a:bodyPr wrap="none" lIns="91408" tIns="45707" rIns="91408" bIns="45707">
            <a:spAutoFit/>
          </a:bodyPr>
          <a:lstStyle>
            <a:lvl1pPr eaLnBrk="0" hangingPunct="0">
              <a:spcBef>
                <a:spcPct val="20000"/>
              </a:spcBef>
              <a:buChar char="•"/>
              <a:defRPr sz="2400" b="1">
                <a:solidFill>
                  <a:schemeClr val="tx1"/>
                </a:solidFill>
                <a:latin typeface="Arial" charset="0"/>
                <a:ea typeface="ＭＳ Ｐゴシック" pitchFamily="34" charset="-128"/>
                <a:cs typeface="Arial" charset="0"/>
              </a:defRPr>
            </a:lvl1pPr>
            <a:lvl2pPr marL="742950" indent="-285750" eaLnBrk="0" hangingPunct="0">
              <a:spcBef>
                <a:spcPct val="20000"/>
              </a:spcBef>
              <a:buChar char="–"/>
              <a:defRPr sz="2000" b="1">
                <a:solidFill>
                  <a:schemeClr val="tx1"/>
                </a:solidFill>
                <a:latin typeface="Arial" charset="0"/>
                <a:ea typeface="ＭＳ Ｐゴシック" pitchFamily="34" charset="-128"/>
                <a:cs typeface="Arial" charset="0"/>
              </a:defRPr>
            </a:lvl2pPr>
            <a:lvl3pPr marL="1143000" indent="-228600" eaLnBrk="0" hangingPunct="0">
              <a:spcBef>
                <a:spcPct val="20000"/>
              </a:spcBef>
              <a:buChar char="•"/>
              <a:defRPr sz="2400" b="1">
                <a:solidFill>
                  <a:schemeClr val="tx1"/>
                </a:solidFill>
                <a:latin typeface="Arial" charset="0"/>
                <a:ea typeface="ＭＳ Ｐゴシック" pitchFamily="34" charset="-128"/>
                <a:cs typeface="Arial" charset="0"/>
              </a:defRPr>
            </a:lvl3pPr>
            <a:lvl4pPr marL="1600200" indent="-228600" eaLnBrk="0" hangingPunct="0">
              <a:spcBef>
                <a:spcPct val="20000"/>
              </a:spcBef>
              <a:buChar char="–"/>
              <a:defRPr sz="1400" b="1">
                <a:solidFill>
                  <a:schemeClr val="tx1"/>
                </a:solidFill>
                <a:latin typeface="Arial" charset="0"/>
                <a:ea typeface="ＭＳ Ｐゴシック" pitchFamily="34" charset="-128"/>
                <a:cs typeface="Arial" charset="0"/>
              </a:defRPr>
            </a:lvl4pPr>
            <a:lvl5pPr marL="2057400" indent="-228600" eaLnBrk="0" hangingPunct="0">
              <a:spcBef>
                <a:spcPct val="20000"/>
              </a:spcBef>
              <a:buChar char="»"/>
              <a:defRPr sz="1200" b="1">
                <a:solidFill>
                  <a:schemeClr val="tx1"/>
                </a:solidFill>
                <a:latin typeface="Arial" charset="0"/>
                <a:ea typeface="ＭＳ Ｐゴシック" pitchFamily="34" charset="-128"/>
                <a:cs typeface="Arial" charset="0"/>
              </a:defRPr>
            </a:lvl5pPr>
            <a:lvl6pPr marL="2514600" indent="-228600" eaLnBrk="0" fontAlgn="base" hangingPunct="0">
              <a:spcBef>
                <a:spcPct val="20000"/>
              </a:spcBef>
              <a:spcAft>
                <a:spcPct val="0"/>
              </a:spcAft>
              <a:buChar char="»"/>
              <a:defRPr sz="1200" b="1">
                <a:solidFill>
                  <a:schemeClr val="tx1"/>
                </a:solidFill>
                <a:latin typeface="Arial" charset="0"/>
                <a:ea typeface="ＭＳ Ｐゴシック" pitchFamily="34" charset="-128"/>
                <a:cs typeface="Arial" charset="0"/>
              </a:defRPr>
            </a:lvl6pPr>
            <a:lvl7pPr marL="2971800" indent="-228600" eaLnBrk="0" fontAlgn="base" hangingPunct="0">
              <a:spcBef>
                <a:spcPct val="20000"/>
              </a:spcBef>
              <a:spcAft>
                <a:spcPct val="0"/>
              </a:spcAft>
              <a:buChar char="»"/>
              <a:defRPr sz="1200" b="1">
                <a:solidFill>
                  <a:schemeClr val="tx1"/>
                </a:solidFill>
                <a:latin typeface="Arial" charset="0"/>
                <a:ea typeface="ＭＳ Ｐゴシック" pitchFamily="34" charset="-128"/>
                <a:cs typeface="Arial" charset="0"/>
              </a:defRPr>
            </a:lvl7pPr>
            <a:lvl8pPr marL="3429000" indent="-228600" eaLnBrk="0" fontAlgn="base" hangingPunct="0">
              <a:spcBef>
                <a:spcPct val="20000"/>
              </a:spcBef>
              <a:spcAft>
                <a:spcPct val="0"/>
              </a:spcAft>
              <a:buChar char="»"/>
              <a:defRPr sz="1200" b="1">
                <a:solidFill>
                  <a:schemeClr val="tx1"/>
                </a:solidFill>
                <a:latin typeface="Arial" charset="0"/>
                <a:ea typeface="ＭＳ Ｐゴシック" pitchFamily="34" charset="-128"/>
                <a:cs typeface="Arial" charset="0"/>
              </a:defRPr>
            </a:lvl8pPr>
            <a:lvl9pPr marL="3886200" indent="-228600" eaLnBrk="0" fontAlgn="base" hangingPunct="0">
              <a:spcBef>
                <a:spcPct val="20000"/>
              </a:spcBef>
              <a:spcAft>
                <a:spcPct val="0"/>
              </a:spcAft>
              <a:buChar char="»"/>
              <a:defRPr sz="1200" b="1">
                <a:solidFill>
                  <a:schemeClr val="tx1"/>
                </a:solidFill>
                <a:latin typeface="Arial" charset="0"/>
                <a:ea typeface="ＭＳ Ｐゴシック" pitchFamily="34" charset="-128"/>
                <a:cs typeface="Arial" charset="0"/>
              </a:defRPr>
            </a:lvl9pPr>
          </a:lstStyle>
          <a:p>
            <a:pPr algn="ctr" eaLnBrk="1" hangingPunct="1">
              <a:spcBef>
                <a:spcPct val="0"/>
              </a:spcBef>
              <a:buFontTx/>
              <a:buNone/>
              <a:defRPr/>
            </a:pPr>
            <a:r>
              <a:rPr lang="en-US" altLang="en-US" sz="1200" b="0" dirty="0" smtClean="0">
                <a:solidFill>
                  <a:srgbClr val="000000"/>
                </a:solidFill>
                <a:latin typeface="+mn-lt"/>
              </a:rPr>
              <a:t>Birnie DH et al.  N </a:t>
            </a:r>
            <a:r>
              <a:rPr lang="en-US" altLang="en-US" sz="1200" b="0" dirty="0" err="1" smtClean="0">
                <a:solidFill>
                  <a:srgbClr val="000000"/>
                </a:solidFill>
                <a:latin typeface="+mn-lt"/>
              </a:rPr>
              <a:t>Engl</a:t>
            </a:r>
            <a:r>
              <a:rPr lang="en-US" altLang="en-US" sz="1200" b="0" dirty="0" smtClean="0">
                <a:solidFill>
                  <a:srgbClr val="000000"/>
                </a:solidFill>
                <a:latin typeface="+mn-lt"/>
              </a:rPr>
              <a:t> J Med 368:2084-93, 2013</a:t>
            </a:r>
          </a:p>
        </p:txBody>
      </p:sp>
      <p:graphicFrame>
        <p:nvGraphicFramePr>
          <p:cNvPr id="97285" name="Chart 2"/>
          <p:cNvGraphicFramePr>
            <a:graphicFrameLocks/>
          </p:cNvGraphicFramePr>
          <p:nvPr/>
        </p:nvGraphicFramePr>
        <p:xfrm>
          <a:off x="1116013" y="3459163"/>
          <a:ext cx="3509962" cy="2682875"/>
        </p:xfrm>
        <a:graphic>
          <a:graphicData uri="http://schemas.openxmlformats.org/presentationml/2006/ole">
            <mc:AlternateContent xmlns:mc="http://schemas.openxmlformats.org/markup-compatibility/2006">
              <mc:Choice xmlns:v="urn:schemas-microsoft-com:vml" Requires="v">
                <p:oleObj spid="_x0000_s97292" r:id="rId4" imgW="3505504" imgH="2682472" progId="Excel.Sheet.8">
                  <p:embed/>
                </p:oleObj>
              </mc:Choice>
              <mc:Fallback>
                <p:oleObj r:id="rId4" imgW="3505504" imgH="2682472" progId="Excel.Sheet.8">
                  <p:embed/>
                  <p:pic>
                    <p:nvPicPr>
                      <p:cNvPr id="0" name="Char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6013" y="3459163"/>
                        <a:ext cx="3509962" cy="2682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7286" name="Chart 5"/>
          <p:cNvGraphicFramePr>
            <a:graphicFrameLocks/>
          </p:cNvGraphicFramePr>
          <p:nvPr/>
        </p:nvGraphicFramePr>
        <p:xfrm>
          <a:off x="4767263" y="3443288"/>
          <a:ext cx="3327400" cy="2714625"/>
        </p:xfrm>
        <a:graphic>
          <a:graphicData uri="http://schemas.openxmlformats.org/presentationml/2006/ole">
            <mc:AlternateContent xmlns:mc="http://schemas.openxmlformats.org/markup-compatibility/2006">
              <mc:Choice xmlns:v="urn:schemas-microsoft-com:vml" Requires="v">
                <p:oleObj spid="_x0000_s97293" r:id="rId6" imgW="3328704" imgH="2719052" progId="Excel.Sheet.8">
                  <p:embed/>
                </p:oleObj>
              </mc:Choice>
              <mc:Fallback>
                <p:oleObj r:id="rId6" imgW="3328704" imgH="2719052" progId="Excel.Sheet.8">
                  <p:embed/>
                  <p:pic>
                    <p:nvPicPr>
                      <p:cNvPr id="0" name="Chart 5"/>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67263" y="3443288"/>
                        <a:ext cx="3327400" cy="2714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7287" name="TextBox 3"/>
          <p:cNvSpPr txBox="1">
            <a:spLocks noChangeArrowheads="1"/>
          </p:cNvSpPr>
          <p:nvPr/>
        </p:nvSpPr>
        <p:spPr bwMode="auto">
          <a:xfrm>
            <a:off x="1809750" y="2743200"/>
            <a:ext cx="2538413" cy="646113"/>
          </a:xfrm>
          <a:prstGeom prst="rect">
            <a:avLst/>
          </a:prstGeom>
          <a:solidFill>
            <a:srgbClr val="6799C7"/>
          </a:solidFill>
          <a:ln w="9525">
            <a:solidFill>
              <a:srgbClr val="FFFFFF"/>
            </a:solidFill>
            <a:miter lim="800000"/>
            <a:headEnd/>
            <a:tailEnd/>
          </a:ln>
        </p:spPr>
        <p:txBody>
          <a:bodyPr wrap="none" lIns="91408" tIns="45707" rIns="91408" bIns="45707">
            <a:prstTxWarp prst="textNoShape">
              <a:avLst/>
            </a:prstTxWarp>
          </a:bodyPr>
          <a:lstStyle/>
          <a:p>
            <a:pPr algn="ctr" eaLnBrk="1" hangingPunct="1"/>
            <a:r>
              <a:rPr lang="en-US" b="1">
                <a:solidFill>
                  <a:srgbClr val="FFFFFF"/>
                </a:solidFill>
                <a:cs typeface="Arial" pitchFamily="4" charset="0"/>
              </a:rPr>
              <a:t>Primary Outcomes:</a:t>
            </a:r>
          </a:p>
          <a:p>
            <a:pPr algn="ctr" eaLnBrk="1" hangingPunct="1"/>
            <a:r>
              <a:rPr lang="en-US" b="1">
                <a:solidFill>
                  <a:srgbClr val="FFFFFF"/>
                </a:solidFill>
                <a:cs typeface="Arial" pitchFamily="4" charset="0"/>
              </a:rPr>
              <a:t>Significant Hematoma</a:t>
            </a:r>
          </a:p>
        </p:txBody>
      </p:sp>
      <p:sp>
        <p:nvSpPr>
          <p:cNvPr id="97288" name="TextBox 7"/>
          <p:cNvSpPr txBox="1">
            <a:spLocks noChangeArrowheads="1"/>
          </p:cNvSpPr>
          <p:nvPr/>
        </p:nvSpPr>
        <p:spPr bwMode="auto">
          <a:xfrm>
            <a:off x="5500688" y="2741613"/>
            <a:ext cx="2713037" cy="646112"/>
          </a:xfrm>
          <a:prstGeom prst="rect">
            <a:avLst/>
          </a:prstGeom>
          <a:solidFill>
            <a:srgbClr val="6799C7"/>
          </a:solidFill>
          <a:ln w="9525">
            <a:solidFill>
              <a:srgbClr val="FFFFFF"/>
            </a:solidFill>
            <a:miter lim="800000"/>
            <a:headEnd/>
            <a:tailEnd/>
          </a:ln>
        </p:spPr>
        <p:txBody>
          <a:bodyPr wrap="none" lIns="91408" tIns="45707" rIns="91408" bIns="45707">
            <a:prstTxWarp prst="textNoShape">
              <a:avLst/>
            </a:prstTxWarp>
          </a:bodyPr>
          <a:lstStyle/>
          <a:p>
            <a:pPr algn="ctr" eaLnBrk="1" hangingPunct="1"/>
            <a:r>
              <a:rPr lang="en-US" b="1">
                <a:solidFill>
                  <a:srgbClr val="FFFFFF"/>
                </a:solidFill>
                <a:cs typeface="Arial" pitchFamily="4" charset="0"/>
              </a:rPr>
              <a:t>Secondary Outcomes:</a:t>
            </a:r>
          </a:p>
          <a:p>
            <a:pPr algn="ctr" eaLnBrk="1" hangingPunct="1"/>
            <a:r>
              <a:rPr lang="en-US" b="1">
                <a:solidFill>
                  <a:srgbClr val="FFFFFF"/>
                </a:solidFill>
                <a:cs typeface="Arial" pitchFamily="4" charset="0"/>
              </a:rPr>
              <a:t>Other Adverse Events</a:t>
            </a:r>
          </a:p>
        </p:txBody>
      </p:sp>
      <p:sp>
        <p:nvSpPr>
          <p:cNvPr id="97289" name="TextBox 4"/>
          <p:cNvSpPr txBox="1">
            <a:spLocks noChangeArrowheads="1"/>
          </p:cNvSpPr>
          <p:nvPr/>
        </p:nvSpPr>
        <p:spPr bwMode="auto">
          <a:xfrm>
            <a:off x="2057400" y="4133850"/>
            <a:ext cx="838200" cy="307975"/>
          </a:xfrm>
          <a:prstGeom prst="rect">
            <a:avLst/>
          </a:prstGeom>
          <a:noFill/>
          <a:ln w="9525">
            <a:noFill/>
            <a:miter lim="800000"/>
            <a:headEnd/>
            <a:tailEnd/>
          </a:ln>
        </p:spPr>
        <p:txBody>
          <a:bodyPr wrap="none" lIns="91408" tIns="45707" rIns="91408" bIns="45707">
            <a:prstTxWarp prst="textNoShape">
              <a:avLst/>
            </a:prstTxWarp>
            <a:spAutoFit/>
          </a:bodyPr>
          <a:lstStyle/>
          <a:p>
            <a:pPr eaLnBrk="1" hangingPunct="1"/>
            <a:r>
              <a:rPr lang="en-US" sz="1400">
                <a:solidFill>
                  <a:srgbClr val="000000"/>
                </a:solidFill>
                <a:cs typeface="Arial" pitchFamily="4" charset="0"/>
              </a:rPr>
              <a:t>p&lt;0.001</a:t>
            </a:r>
          </a:p>
        </p:txBody>
      </p:sp>
      <p:sp>
        <p:nvSpPr>
          <p:cNvPr id="97290" name="TextBox 9"/>
          <p:cNvSpPr txBox="1">
            <a:spLocks noChangeArrowheads="1"/>
          </p:cNvSpPr>
          <p:nvPr/>
        </p:nvSpPr>
        <p:spPr bwMode="auto">
          <a:xfrm>
            <a:off x="5818188" y="4165600"/>
            <a:ext cx="638175" cy="307975"/>
          </a:xfrm>
          <a:prstGeom prst="rect">
            <a:avLst/>
          </a:prstGeom>
          <a:noFill/>
          <a:ln w="9525">
            <a:noFill/>
            <a:miter lim="800000"/>
            <a:headEnd/>
            <a:tailEnd/>
          </a:ln>
        </p:spPr>
        <p:txBody>
          <a:bodyPr wrap="none" lIns="91408" tIns="45707" rIns="91408" bIns="45707">
            <a:prstTxWarp prst="textNoShape">
              <a:avLst/>
            </a:prstTxWarp>
            <a:spAutoFit/>
          </a:bodyPr>
          <a:lstStyle/>
          <a:p>
            <a:pPr eaLnBrk="1" hangingPunct="1"/>
            <a:r>
              <a:rPr lang="en-US" sz="1400">
                <a:solidFill>
                  <a:srgbClr val="000000"/>
                </a:solidFill>
                <a:cs typeface="Arial" pitchFamily="4" charset="0"/>
              </a:rPr>
              <a:t>p=NS</a:t>
            </a:r>
          </a:p>
        </p:txBody>
      </p:sp>
      <p:sp>
        <p:nvSpPr>
          <p:cNvPr id="97291" name="TextBox 2"/>
          <p:cNvSpPr txBox="1">
            <a:spLocks noChangeArrowheads="1"/>
          </p:cNvSpPr>
          <p:nvPr/>
        </p:nvSpPr>
        <p:spPr bwMode="auto">
          <a:xfrm>
            <a:off x="730250" y="4800600"/>
            <a:ext cx="390525" cy="369888"/>
          </a:xfrm>
          <a:prstGeom prst="rect">
            <a:avLst/>
          </a:prstGeom>
          <a:noFill/>
          <a:ln w="9525">
            <a:noFill/>
            <a:miter lim="800000"/>
            <a:headEnd/>
            <a:tailEnd/>
          </a:ln>
        </p:spPr>
        <p:txBody>
          <a:bodyPr wrap="none">
            <a:prstTxWarp prst="textNoShape">
              <a:avLst/>
            </a:prstTxWarp>
            <a:spAutoFit/>
          </a:bodyPr>
          <a:lstStyle/>
          <a:p>
            <a:pPr eaLnBrk="1" hangingPunct="1"/>
            <a:r>
              <a:rPr lang="en-US">
                <a:cs typeface="Arial" pitchFamily="4" charset="0"/>
              </a:rPr>
              <a:t>%</a:t>
            </a:r>
          </a:p>
        </p:txBody>
      </p:sp>
      <p:sp>
        <p:nvSpPr>
          <p:cNvPr id="97292" name="TextBox 3"/>
          <p:cNvSpPr txBox="1">
            <a:spLocks noChangeArrowheads="1"/>
          </p:cNvSpPr>
          <p:nvPr/>
        </p:nvSpPr>
        <p:spPr bwMode="auto">
          <a:xfrm>
            <a:off x="4529138" y="4800600"/>
            <a:ext cx="390525" cy="369888"/>
          </a:xfrm>
          <a:prstGeom prst="rect">
            <a:avLst/>
          </a:prstGeom>
          <a:noFill/>
          <a:ln w="9525">
            <a:noFill/>
            <a:miter lim="800000"/>
            <a:headEnd/>
            <a:tailEnd/>
          </a:ln>
        </p:spPr>
        <p:txBody>
          <a:bodyPr wrap="none">
            <a:prstTxWarp prst="textNoShape">
              <a:avLst/>
            </a:prstTxWarp>
            <a:spAutoFit/>
          </a:bodyPr>
          <a:lstStyle/>
          <a:p>
            <a:pPr eaLnBrk="1" hangingPunct="1"/>
            <a:r>
              <a:rPr lang="en-US">
                <a:cs typeface="Arial" pitchFamily="4" charset="0"/>
              </a:rPr>
              <a:t>%</a:t>
            </a:r>
          </a:p>
        </p:txBody>
      </p:sp>
      <p:sp>
        <p:nvSpPr>
          <p:cNvPr id="41" name="Rectangle 40"/>
          <p:cNvSpPr/>
          <p:nvPr/>
        </p:nvSpPr>
        <p:spPr>
          <a:xfrm>
            <a:off x="7162800" y="3979863"/>
            <a:ext cx="304800" cy="153987"/>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2" name="Rectangle 41"/>
          <p:cNvSpPr/>
          <p:nvPr/>
        </p:nvSpPr>
        <p:spPr>
          <a:xfrm>
            <a:off x="7162800" y="4432300"/>
            <a:ext cx="304800" cy="15398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97295" name="TextBox 9"/>
          <p:cNvSpPr txBox="1">
            <a:spLocks noChangeArrowheads="1"/>
          </p:cNvSpPr>
          <p:nvPr/>
        </p:nvSpPr>
        <p:spPr bwMode="auto">
          <a:xfrm>
            <a:off x="7358063" y="3771900"/>
            <a:ext cx="1820862" cy="738188"/>
          </a:xfrm>
          <a:prstGeom prst="rect">
            <a:avLst/>
          </a:prstGeom>
          <a:noFill/>
          <a:ln w="9525">
            <a:noFill/>
            <a:miter lim="800000"/>
            <a:headEnd/>
            <a:tailEnd/>
          </a:ln>
        </p:spPr>
        <p:txBody>
          <a:bodyPr wrap="none">
            <a:prstTxWarp prst="textNoShape">
              <a:avLst/>
            </a:prstTxWarp>
            <a:spAutoFit/>
          </a:bodyPr>
          <a:lstStyle/>
          <a:p>
            <a:pPr eaLnBrk="1" hangingPunct="1"/>
            <a:r>
              <a:rPr lang="en-US" sz="1400">
                <a:cs typeface="Arial" pitchFamily="4" charset="0"/>
              </a:rPr>
              <a:t> warfarin interruption</a:t>
            </a:r>
          </a:p>
          <a:p>
            <a:pPr eaLnBrk="1" hangingPunct="1"/>
            <a:r>
              <a:rPr lang="en-US" sz="1400">
                <a:cs typeface="Arial" pitchFamily="4" charset="0"/>
              </a:rPr>
              <a:t> with bridging</a:t>
            </a:r>
          </a:p>
          <a:p>
            <a:pPr eaLnBrk="1" hangingPunct="1"/>
            <a:r>
              <a:rPr lang="en-US" sz="1400">
                <a:cs typeface="Arial" pitchFamily="4" charset="0"/>
              </a:rPr>
              <a:t> no interruption</a:t>
            </a:r>
          </a:p>
        </p:txBody>
      </p:sp>
    </p:spTree>
  </p:cSld>
  <p:clrMapOvr>
    <a:masterClrMapping/>
  </p:clrMapOvr>
  <p:transition spd="slow" advClick="0"/>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7"/>
          <p:cNvPicPr>
            <a:picLocks noGrp="1" noChangeAspect="1" noChangeArrowheads="1"/>
          </p:cNvPicPr>
          <p:nvPr>
            <p:ph idx="1"/>
          </p:nvPr>
        </p:nvPicPr>
        <p:blipFill>
          <a:blip r:embed="rId2"/>
          <a:srcRect/>
          <a:stretch>
            <a:fillRect/>
          </a:stretch>
        </p:blipFill>
        <p:spPr>
          <a:xfrm>
            <a:off x="1600200" y="1573213"/>
            <a:ext cx="6181725" cy="4498975"/>
          </a:xfrm>
          <a:noFill/>
        </p:spPr>
      </p:pic>
      <p:sp>
        <p:nvSpPr>
          <p:cNvPr id="5" name="Rectangle 4"/>
          <p:cNvSpPr/>
          <p:nvPr/>
        </p:nvSpPr>
        <p:spPr>
          <a:xfrm>
            <a:off x="3116263" y="6094413"/>
            <a:ext cx="2911475" cy="276225"/>
          </a:xfrm>
          <a:prstGeom prst="rect">
            <a:avLst/>
          </a:prstGeom>
        </p:spPr>
        <p:txBody>
          <a:bodyPr wrap="none">
            <a:spAutoFit/>
          </a:bodyPr>
          <a:lstStyle/>
          <a:p>
            <a:pPr algn="ctr" eaLnBrk="1" hangingPunct="1">
              <a:defRPr/>
            </a:pPr>
            <a:r>
              <a:rPr lang="en-US" altLang="en-US" sz="1200" dirty="0" err="1">
                <a:latin typeface="+mn-lt"/>
                <a:ea typeface="ＭＳ Ｐゴシック" pitchFamily="34" charset="-128"/>
                <a:cs typeface="+mn-cs"/>
              </a:rPr>
              <a:t>Douketis</a:t>
            </a:r>
            <a:r>
              <a:rPr lang="en-US" altLang="en-US" sz="1200" dirty="0">
                <a:latin typeface="+mn-lt"/>
                <a:ea typeface="ＭＳ Ｐゴシック" pitchFamily="34" charset="-128"/>
                <a:cs typeface="+mn-cs"/>
              </a:rPr>
              <a:t> et al. NEJM 2015; 373: 823-33</a:t>
            </a:r>
          </a:p>
        </p:txBody>
      </p:sp>
      <p:sp>
        <p:nvSpPr>
          <p:cNvPr id="98308" name="Rectangle 2"/>
          <p:cNvSpPr>
            <a:spLocks noChangeArrowheads="1"/>
          </p:cNvSpPr>
          <p:nvPr/>
        </p:nvSpPr>
        <p:spPr bwMode="auto">
          <a:xfrm>
            <a:off x="1600200" y="1524000"/>
            <a:ext cx="3314700" cy="708025"/>
          </a:xfrm>
          <a:prstGeom prst="rect">
            <a:avLst/>
          </a:prstGeom>
          <a:noFill/>
          <a:ln w="9525">
            <a:noFill/>
            <a:miter lim="800000"/>
            <a:headEnd/>
            <a:tailEnd/>
          </a:ln>
        </p:spPr>
        <p:txBody>
          <a:bodyPr>
            <a:prstTxWarp prst="textNoShape">
              <a:avLst/>
            </a:prstTxWarp>
            <a:spAutoFit/>
          </a:bodyPr>
          <a:lstStyle/>
          <a:p>
            <a:pPr eaLnBrk="1" hangingPunct="1"/>
            <a:r>
              <a:rPr lang="en-US" sz="1000" b="1">
                <a:cs typeface="Arial" pitchFamily="4" charset="0"/>
              </a:rPr>
              <a:t>Inclusion:</a:t>
            </a:r>
          </a:p>
          <a:p>
            <a:pPr eaLnBrk="1" hangingPunct="1">
              <a:buFontTx/>
              <a:buChar char="•"/>
            </a:pPr>
            <a:r>
              <a:rPr lang="en-US" sz="1000">
                <a:cs typeface="Arial" pitchFamily="4" charset="0"/>
              </a:rPr>
              <a:t>Age ≥18 yrs</a:t>
            </a:r>
          </a:p>
          <a:p>
            <a:pPr eaLnBrk="1" hangingPunct="1">
              <a:buFontTx/>
              <a:buChar char="•"/>
            </a:pPr>
            <a:r>
              <a:rPr lang="en-US" sz="1000">
                <a:cs typeface="Arial" pitchFamily="4" charset="0"/>
              </a:rPr>
              <a:t>Chronic  AF or flutter</a:t>
            </a:r>
          </a:p>
          <a:p>
            <a:pPr eaLnBrk="1" hangingPunct="1">
              <a:buFontTx/>
              <a:buChar char="•"/>
            </a:pPr>
            <a:r>
              <a:rPr lang="en-US" sz="1000">
                <a:cs typeface="Arial" pitchFamily="4" charset="0"/>
              </a:rPr>
              <a:t>CHADS2≥1</a:t>
            </a:r>
          </a:p>
        </p:txBody>
      </p:sp>
      <p:sp>
        <p:nvSpPr>
          <p:cNvPr id="98309" name="Rectangle 3"/>
          <p:cNvSpPr>
            <a:spLocks noChangeArrowheads="1"/>
          </p:cNvSpPr>
          <p:nvPr/>
        </p:nvSpPr>
        <p:spPr bwMode="auto">
          <a:xfrm>
            <a:off x="1609725" y="2133600"/>
            <a:ext cx="4572000" cy="1016000"/>
          </a:xfrm>
          <a:prstGeom prst="rect">
            <a:avLst/>
          </a:prstGeom>
          <a:noFill/>
          <a:ln w="9525">
            <a:noFill/>
            <a:miter lim="800000"/>
            <a:headEnd/>
            <a:tailEnd/>
          </a:ln>
        </p:spPr>
        <p:txBody>
          <a:bodyPr>
            <a:prstTxWarp prst="textNoShape">
              <a:avLst/>
            </a:prstTxWarp>
            <a:spAutoFit/>
          </a:bodyPr>
          <a:lstStyle/>
          <a:p>
            <a:pPr eaLnBrk="1" hangingPunct="1"/>
            <a:r>
              <a:rPr lang="en-US" sz="1000" b="1">
                <a:cs typeface="Arial" pitchFamily="4" charset="0"/>
              </a:rPr>
              <a:t>Exclusion:</a:t>
            </a:r>
          </a:p>
          <a:p>
            <a:pPr eaLnBrk="1" hangingPunct="1"/>
            <a:r>
              <a:rPr lang="en-US" sz="1000">
                <a:cs typeface="Arial" pitchFamily="4" charset="0"/>
              </a:rPr>
              <a:t>Mechanical heart valve</a:t>
            </a:r>
          </a:p>
          <a:p>
            <a:pPr eaLnBrk="1" hangingPunct="1"/>
            <a:r>
              <a:rPr lang="en-US" sz="1000">
                <a:cs typeface="Arial" pitchFamily="4" charset="0"/>
              </a:rPr>
              <a:t>TIA, stroke, systemic embolism &lt;12 weeks</a:t>
            </a:r>
          </a:p>
          <a:p>
            <a:pPr eaLnBrk="1" hangingPunct="1"/>
            <a:r>
              <a:rPr lang="en-US" sz="1000">
                <a:cs typeface="Arial" pitchFamily="4" charset="0"/>
              </a:rPr>
              <a:t>Major bleeding within the prior 6 weeks</a:t>
            </a:r>
          </a:p>
          <a:p>
            <a:pPr eaLnBrk="1" hangingPunct="1"/>
            <a:r>
              <a:rPr lang="en-US" sz="1000">
                <a:cs typeface="Arial" pitchFamily="4" charset="0"/>
              </a:rPr>
              <a:t>GFR &lt; 30 ml/min, platelet &lt;100  x 10</a:t>
            </a:r>
            <a:r>
              <a:rPr lang="en-US" sz="1000" baseline="30000">
                <a:cs typeface="Arial" pitchFamily="4" charset="0"/>
              </a:rPr>
              <a:t>9</a:t>
            </a:r>
            <a:r>
              <a:rPr lang="en-US" sz="1000">
                <a:cs typeface="Arial" pitchFamily="4" charset="0"/>
              </a:rPr>
              <a:t>/L</a:t>
            </a:r>
            <a:endParaRPr lang="en-US" sz="1000" baseline="30000">
              <a:cs typeface="Arial" pitchFamily="4" charset="0"/>
            </a:endParaRPr>
          </a:p>
          <a:p>
            <a:pPr eaLnBrk="1" hangingPunct="1"/>
            <a:r>
              <a:rPr lang="en-US" sz="1000">
                <a:cs typeface="Arial" pitchFamily="4" charset="0"/>
              </a:rPr>
              <a:t>Planned cardiac, intracranial, or intraspinal surgery</a:t>
            </a:r>
          </a:p>
        </p:txBody>
      </p:sp>
      <p:sp>
        <p:nvSpPr>
          <p:cNvPr id="7" name="Title 1"/>
          <p:cNvSpPr txBox="1">
            <a:spLocks/>
          </p:cNvSpPr>
          <p:nvPr/>
        </p:nvSpPr>
        <p:spPr bwMode="auto">
          <a:xfrm>
            <a:off x="0" y="1066800"/>
            <a:ext cx="9144000" cy="457200"/>
          </a:xfrm>
          <a:prstGeom prst="rect">
            <a:avLst/>
          </a:prstGeom>
          <a:noFill/>
          <a:ln>
            <a:noFill/>
          </a:ln>
          <a:extLst/>
        </p:spPr>
        <p:txBody>
          <a:bodyPr anchor="ctr">
            <a:prstTxWarp prst="textNoShape">
              <a:avLst/>
            </a:prstTxWarp>
          </a:bodyPr>
          <a:lstStyle/>
          <a:p>
            <a:pPr algn="ctr"/>
            <a:r>
              <a:rPr lang="en-US" sz="2400" b="1">
                <a:latin typeface="Arial Black" pitchFamily="4" charset="0"/>
                <a:cs typeface="Arial" pitchFamily="4" charset="0"/>
              </a:rPr>
              <a:t>The Bridge Trial: Is Bridging Anticoagulation</a:t>
            </a:r>
            <a:br>
              <a:rPr lang="en-US" sz="2400" b="1">
                <a:latin typeface="Arial Black" pitchFamily="4" charset="0"/>
                <a:cs typeface="Arial" pitchFamily="4" charset="0"/>
              </a:rPr>
            </a:br>
            <a:r>
              <a:rPr lang="en-US" sz="2400" b="1">
                <a:latin typeface="Arial Black" pitchFamily="4" charset="0"/>
                <a:cs typeface="Arial" pitchFamily="4" charset="0"/>
              </a:rPr>
              <a:t>Necessary for AF Patients?</a:t>
            </a:r>
            <a:br>
              <a:rPr lang="en-US" sz="2400" b="1">
                <a:latin typeface="Arial Black" pitchFamily="4" charset="0"/>
                <a:cs typeface="Arial" pitchFamily="4" charset="0"/>
              </a:rPr>
            </a:br>
            <a:endParaRPr lang="en-US" sz="2400">
              <a:latin typeface="Arial Black" pitchFamily="4" charset="0"/>
              <a:cs typeface="Arial" pitchFamily="4" charset="0"/>
            </a:endParaRP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Picture 3"/>
          <p:cNvPicPr>
            <a:picLocks noChangeAspect="1" noChangeArrowheads="1"/>
          </p:cNvPicPr>
          <p:nvPr/>
        </p:nvPicPr>
        <p:blipFill>
          <a:blip r:embed="rId2"/>
          <a:srcRect/>
          <a:stretch>
            <a:fillRect/>
          </a:stretch>
        </p:blipFill>
        <p:spPr bwMode="auto">
          <a:xfrm>
            <a:off x="304800" y="1295400"/>
            <a:ext cx="4743450" cy="4552950"/>
          </a:xfrm>
          <a:prstGeom prst="rect">
            <a:avLst/>
          </a:prstGeom>
          <a:noFill/>
          <a:ln w="9525">
            <a:noFill/>
            <a:miter lim="800000"/>
            <a:headEnd/>
            <a:tailEnd/>
          </a:ln>
        </p:spPr>
      </p:pic>
      <p:sp>
        <p:nvSpPr>
          <p:cNvPr id="6148" name="Rectangle 3"/>
          <p:cNvSpPr>
            <a:spLocks noChangeArrowheads="1"/>
          </p:cNvSpPr>
          <p:nvPr/>
        </p:nvSpPr>
        <p:spPr bwMode="auto">
          <a:xfrm>
            <a:off x="2876550" y="6019800"/>
            <a:ext cx="3368675" cy="307975"/>
          </a:xfrm>
          <a:prstGeom prst="rect">
            <a:avLst/>
          </a:prstGeom>
          <a:noFill/>
          <a:ln>
            <a:noFill/>
          </a:ln>
          <a:extLst/>
        </p:spPr>
        <p:txBody>
          <a:bodyPr wrap="none">
            <a:spAutoFit/>
          </a:bodyPr>
          <a:lstStyle>
            <a:lvl1pPr eaLnBrk="0" hangingPunct="0">
              <a:spcBef>
                <a:spcPct val="20000"/>
              </a:spcBef>
              <a:buChar char="•"/>
              <a:defRPr sz="2400" b="1">
                <a:solidFill>
                  <a:schemeClr val="tx1"/>
                </a:solidFill>
                <a:latin typeface="Arial" charset="0"/>
                <a:ea typeface="ＭＳ Ｐゴシック" pitchFamily="34" charset="-128"/>
                <a:cs typeface="Arial" charset="0"/>
              </a:defRPr>
            </a:lvl1pPr>
            <a:lvl2pPr marL="742950" indent="-285750" eaLnBrk="0" hangingPunct="0">
              <a:spcBef>
                <a:spcPct val="20000"/>
              </a:spcBef>
              <a:buChar char="–"/>
              <a:defRPr sz="2000" b="1">
                <a:solidFill>
                  <a:schemeClr val="tx1"/>
                </a:solidFill>
                <a:latin typeface="Arial" charset="0"/>
                <a:ea typeface="ＭＳ Ｐゴシック" pitchFamily="34" charset="-128"/>
                <a:cs typeface="Arial" charset="0"/>
              </a:defRPr>
            </a:lvl2pPr>
            <a:lvl3pPr marL="1143000" indent="-228600" eaLnBrk="0" hangingPunct="0">
              <a:spcBef>
                <a:spcPct val="20000"/>
              </a:spcBef>
              <a:buChar char="•"/>
              <a:defRPr sz="2400" b="1">
                <a:solidFill>
                  <a:schemeClr val="tx1"/>
                </a:solidFill>
                <a:latin typeface="Arial" charset="0"/>
                <a:ea typeface="ＭＳ Ｐゴシック" pitchFamily="34" charset="-128"/>
                <a:cs typeface="Arial" charset="0"/>
              </a:defRPr>
            </a:lvl3pPr>
            <a:lvl4pPr marL="1600200" indent="-228600" eaLnBrk="0" hangingPunct="0">
              <a:spcBef>
                <a:spcPct val="20000"/>
              </a:spcBef>
              <a:buChar char="–"/>
              <a:defRPr sz="1400" b="1">
                <a:solidFill>
                  <a:schemeClr val="tx1"/>
                </a:solidFill>
                <a:latin typeface="Arial" charset="0"/>
                <a:ea typeface="ＭＳ Ｐゴシック" pitchFamily="34" charset="-128"/>
                <a:cs typeface="Arial" charset="0"/>
              </a:defRPr>
            </a:lvl4pPr>
            <a:lvl5pPr marL="2057400" indent="-228600" eaLnBrk="0" hangingPunct="0">
              <a:spcBef>
                <a:spcPct val="20000"/>
              </a:spcBef>
              <a:buChar char="»"/>
              <a:defRPr sz="1200" b="1">
                <a:solidFill>
                  <a:schemeClr val="tx1"/>
                </a:solidFill>
                <a:latin typeface="Arial" charset="0"/>
                <a:ea typeface="ＭＳ Ｐゴシック" pitchFamily="34" charset="-128"/>
                <a:cs typeface="Arial" charset="0"/>
              </a:defRPr>
            </a:lvl5pPr>
            <a:lvl6pPr marL="2514600" indent="-228600" eaLnBrk="0" fontAlgn="base" hangingPunct="0">
              <a:spcBef>
                <a:spcPct val="20000"/>
              </a:spcBef>
              <a:spcAft>
                <a:spcPct val="0"/>
              </a:spcAft>
              <a:buChar char="»"/>
              <a:defRPr sz="1200" b="1">
                <a:solidFill>
                  <a:schemeClr val="tx1"/>
                </a:solidFill>
                <a:latin typeface="Arial" charset="0"/>
                <a:ea typeface="ＭＳ Ｐゴシック" pitchFamily="34" charset="-128"/>
                <a:cs typeface="Arial" charset="0"/>
              </a:defRPr>
            </a:lvl6pPr>
            <a:lvl7pPr marL="2971800" indent="-228600" eaLnBrk="0" fontAlgn="base" hangingPunct="0">
              <a:spcBef>
                <a:spcPct val="20000"/>
              </a:spcBef>
              <a:spcAft>
                <a:spcPct val="0"/>
              </a:spcAft>
              <a:buChar char="»"/>
              <a:defRPr sz="1200" b="1">
                <a:solidFill>
                  <a:schemeClr val="tx1"/>
                </a:solidFill>
                <a:latin typeface="Arial" charset="0"/>
                <a:ea typeface="ＭＳ Ｐゴシック" pitchFamily="34" charset="-128"/>
                <a:cs typeface="Arial" charset="0"/>
              </a:defRPr>
            </a:lvl7pPr>
            <a:lvl8pPr marL="3429000" indent="-228600" eaLnBrk="0" fontAlgn="base" hangingPunct="0">
              <a:spcBef>
                <a:spcPct val="20000"/>
              </a:spcBef>
              <a:spcAft>
                <a:spcPct val="0"/>
              </a:spcAft>
              <a:buChar char="»"/>
              <a:defRPr sz="1200" b="1">
                <a:solidFill>
                  <a:schemeClr val="tx1"/>
                </a:solidFill>
                <a:latin typeface="Arial" charset="0"/>
                <a:ea typeface="ＭＳ Ｐゴシック" pitchFamily="34" charset="-128"/>
                <a:cs typeface="Arial" charset="0"/>
              </a:defRPr>
            </a:lvl8pPr>
            <a:lvl9pPr marL="3886200" indent="-228600" eaLnBrk="0" fontAlgn="base" hangingPunct="0">
              <a:spcBef>
                <a:spcPct val="20000"/>
              </a:spcBef>
              <a:spcAft>
                <a:spcPct val="0"/>
              </a:spcAft>
              <a:buChar char="»"/>
              <a:defRPr sz="1200" b="1">
                <a:solidFill>
                  <a:schemeClr val="tx1"/>
                </a:solidFill>
                <a:latin typeface="Arial" charset="0"/>
                <a:ea typeface="ＭＳ Ｐゴシック" pitchFamily="34" charset="-128"/>
                <a:cs typeface="Arial" charset="0"/>
              </a:defRPr>
            </a:lvl9pPr>
          </a:lstStyle>
          <a:p>
            <a:pPr algn="ctr" eaLnBrk="1" hangingPunct="1">
              <a:spcBef>
                <a:spcPct val="0"/>
              </a:spcBef>
              <a:buFontTx/>
              <a:buNone/>
              <a:defRPr/>
            </a:pPr>
            <a:r>
              <a:rPr lang="en-US" altLang="en-US" sz="1400" b="0" dirty="0" err="1" smtClean="0">
                <a:latin typeface="+mn-lt"/>
              </a:rPr>
              <a:t>Douketis</a:t>
            </a:r>
            <a:r>
              <a:rPr lang="en-US" altLang="en-US" sz="1400" b="0" dirty="0" smtClean="0">
                <a:latin typeface="+mn-lt"/>
              </a:rPr>
              <a:t> et al. NEJM 2015; 373: 823-33</a:t>
            </a:r>
          </a:p>
        </p:txBody>
      </p:sp>
      <p:sp>
        <p:nvSpPr>
          <p:cNvPr id="6149" name="TextBox 4"/>
          <p:cNvSpPr txBox="1">
            <a:spLocks noChangeArrowheads="1"/>
          </p:cNvSpPr>
          <p:nvPr/>
        </p:nvSpPr>
        <p:spPr bwMode="auto">
          <a:xfrm>
            <a:off x="5253038" y="1447800"/>
            <a:ext cx="3408362" cy="4400550"/>
          </a:xfrm>
          <a:prstGeom prst="rect">
            <a:avLst/>
          </a:prstGeom>
          <a:noFill/>
          <a:ln w="19050">
            <a:solidFill>
              <a:srgbClr val="679AC5"/>
            </a:solidFill>
            <a:miter lim="800000"/>
            <a:headEnd/>
            <a:tailEnd/>
          </a:ln>
          <a:extLst/>
        </p:spPr>
        <p:txBody>
          <a:bodyPr wrap="none">
            <a:spAutoFit/>
          </a:bodyPr>
          <a:lstStyle>
            <a:lvl1pPr eaLnBrk="0" hangingPunct="0">
              <a:spcBef>
                <a:spcPct val="20000"/>
              </a:spcBef>
              <a:buChar char="•"/>
              <a:defRPr sz="2400" b="1">
                <a:solidFill>
                  <a:schemeClr val="tx1"/>
                </a:solidFill>
                <a:latin typeface="Arial" charset="0"/>
                <a:ea typeface="ＭＳ Ｐゴシック" pitchFamily="34" charset="-128"/>
                <a:cs typeface="Arial" charset="0"/>
              </a:defRPr>
            </a:lvl1pPr>
            <a:lvl2pPr marL="742950" indent="-285750" eaLnBrk="0" hangingPunct="0">
              <a:spcBef>
                <a:spcPct val="20000"/>
              </a:spcBef>
              <a:buChar char="–"/>
              <a:defRPr sz="2000" b="1">
                <a:solidFill>
                  <a:schemeClr val="tx1"/>
                </a:solidFill>
                <a:latin typeface="Arial" charset="0"/>
                <a:ea typeface="ＭＳ Ｐゴシック" pitchFamily="34" charset="-128"/>
                <a:cs typeface="Arial" charset="0"/>
              </a:defRPr>
            </a:lvl2pPr>
            <a:lvl3pPr marL="1143000" indent="-228600" eaLnBrk="0" hangingPunct="0">
              <a:spcBef>
                <a:spcPct val="20000"/>
              </a:spcBef>
              <a:buChar char="•"/>
              <a:defRPr sz="2400" b="1">
                <a:solidFill>
                  <a:schemeClr val="tx1"/>
                </a:solidFill>
                <a:latin typeface="Arial" charset="0"/>
                <a:ea typeface="ＭＳ Ｐゴシック" pitchFamily="34" charset="-128"/>
                <a:cs typeface="Arial" charset="0"/>
              </a:defRPr>
            </a:lvl3pPr>
            <a:lvl4pPr marL="1600200" indent="-228600" eaLnBrk="0" hangingPunct="0">
              <a:spcBef>
                <a:spcPct val="20000"/>
              </a:spcBef>
              <a:buChar char="–"/>
              <a:defRPr sz="1400" b="1">
                <a:solidFill>
                  <a:schemeClr val="tx1"/>
                </a:solidFill>
                <a:latin typeface="Arial" charset="0"/>
                <a:ea typeface="ＭＳ Ｐゴシック" pitchFamily="34" charset="-128"/>
                <a:cs typeface="Arial" charset="0"/>
              </a:defRPr>
            </a:lvl4pPr>
            <a:lvl5pPr marL="2057400" indent="-228600" eaLnBrk="0" hangingPunct="0">
              <a:spcBef>
                <a:spcPct val="20000"/>
              </a:spcBef>
              <a:buChar char="»"/>
              <a:defRPr sz="1200" b="1">
                <a:solidFill>
                  <a:schemeClr val="tx1"/>
                </a:solidFill>
                <a:latin typeface="Arial" charset="0"/>
                <a:ea typeface="ＭＳ Ｐゴシック" pitchFamily="34" charset="-128"/>
                <a:cs typeface="Arial" charset="0"/>
              </a:defRPr>
            </a:lvl5pPr>
            <a:lvl6pPr marL="2514600" indent="-228600" eaLnBrk="0" fontAlgn="base" hangingPunct="0">
              <a:spcBef>
                <a:spcPct val="20000"/>
              </a:spcBef>
              <a:spcAft>
                <a:spcPct val="0"/>
              </a:spcAft>
              <a:buChar char="»"/>
              <a:defRPr sz="1200" b="1">
                <a:solidFill>
                  <a:schemeClr val="tx1"/>
                </a:solidFill>
                <a:latin typeface="Arial" charset="0"/>
                <a:ea typeface="ＭＳ Ｐゴシック" pitchFamily="34" charset="-128"/>
                <a:cs typeface="Arial" charset="0"/>
              </a:defRPr>
            </a:lvl6pPr>
            <a:lvl7pPr marL="2971800" indent="-228600" eaLnBrk="0" fontAlgn="base" hangingPunct="0">
              <a:spcBef>
                <a:spcPct val="20000"/>
              </a:spcBef>
              <a:spcAft>
                <a:spcPct val="0"/>
              </a:spcAft>
              <a:buChar char="»"/>
              <a:defRPr sz="1200" b="1">
                <a:solidFill>
                  <a:schemeClr val="tx1"/>
                </a:solidFill>
                <a:latin typeface="Arial" charset="0"/>
                <a:ea typeface="ＭＳ Ｐゴシック" pitchFamily="34" charset="-128"/>
                <a:cs typeface="Arial" charset="0"/>
              </a:defRPr>
            </a:lvl7pPr>
            <a:lvl8pPr marL="3429000" indent="-228600" eaLnBrk="0" fontAlgn="base" hangingPunct="0">
              <a:spcBef>
                <a:spcPct val="20000"/>
              </a:spcBef>
              <a:spcAft>
                <a:spcPct val="0"/>
              </a:spcAft>
              <a:buChar char="»"/>
              <a:defRPr sz="1200" b="1">
                <a:solidFill>
                  <a:schemeClr val="tx1"/>
                </a:solidFill>
                <a:latin typeface="Arial" charset="0"/>
                <a:ea typeface="ＭＳ Ｐゴシック" pitchFamily="34" charset="-128"/>
                <a:cs typeface="Arial" charset="0"/>
              </a:defRPr>
            </a:lvl8pPr>
            <a:lvl9pPr marL="3886200" indent="-228600" eaLnBrk="0" fontAlgn="base" hangingPunct="0">
              <a:spcBef>
                <a:spcPct val="20000"/>
              </a:spcBef>
              <a:spcAft>
                <a:spcPct val="0"/>
              </a:spcAft>
              <a:buChar char="»"/>
              <a:defRPr sz="1200" b="1">
                <a:solidFill>
                  <a:schemeClr val="tx1"/>
                </a:solidFill>
                <a:latin typeface="Arial" charset="0"/>
                <a:ea typeface="ＭＳ Ｐゴシック" pitchFamily="34" charset="-128"/>
                <a:cs typeface="Arial" charset="0"/>
              </a:defRPr>
            </a:lvl9pPr>
          </a:lstStyle>
          <a:p>
            <a:pPr eaLnBrk="1" hangingPunct="1">
              <a:spcBef>
                <a:spcPct val="0"/>
              </a:spcBef>
              <a:buFontTx/>
              <a:buNone/>
              <a:defRPr/>
            </a:pPr>
            <a:r>
              <a:rPr lang="en-US" altLang="en-US" sz="1400" u="sng" dirty="0" smtClean="0">
                <a:latin typeface="+mn-lt"/>
              </a:rPr>
              <a:t>Findings:</a:t>
            </a:r>
          </a:p>
          <a:p>
            <a:pPr marL="342900" indent="-342900" eaLnBrk="1" hangingPunct="1">
              <a:spcBef>
                <a:spcPct val="0"/>
              </a:spcBef>
              <a:buFontTx/>
              <a:buAutoNum type="arabicPeriod"/>
              <a:defRPr/>
            </a:pPr>
            <a:r>
              <a:rPr lang="en-US" altLang="en-US" sz="1400" b="0" dirty="0" smtClean="0">
                <a:latin typeface="+mn-lt"/>
              </a:rPr>
              <a:t>Arterial thromboembolism</a:t>
            </a:r>
          </a:p>
          <a:p>
            <a:pPr eaLnBrk="1" hangingPunct="1">
              <a:spcBef>
                <a:spcPct val="0"/>
              </a:spcBef>
              <a:buFontTx/>
              <a:buNone/>
              <a:defRPr/>
            </a:pPr>
            <a:r>
              <a:rPr lang="en-US" altLang="en-US" sz="1400" b="0" dirty="0" smtClean="0">
                <a:latin typeface="+mn-lt"/>
              </a:rPr>
              <a:t>(No bridge 0.4%, bridge 0.3%;</a:t>
            </a:r>
          </a:p>
          <a:p>
            <a:pPr eaLnBrk="1" hangingPunct="1">
              <a:spcBef>
                <a:spcPct val="0"/>
              </a:spcBef>
              <a:buFontTx/>
              <a:buNone/>
              <a:defRPr/>
            </a:pPr>
            <a:r>
              <a:rPr lang="en-US" altLang="en-US" sz="1400" b="0" dirty="0" smtClean="0">
                <a:latin typeface="+mn-lt"/>
              </a:rPr>
              <a:t>no bridge was non-inferior)</a:t>
            </a:r>
          </a:p>
          <a:p>
            <a:pPr marL="342900" indent="-342900" eaLnBrk="1" hangingPunct="1">
              <a:spcBef>
                <a:spcPct val="0"/>
              </a:spcBef>
              <a:buFontTx/>
              <a:buAutoNum type="arabicPeriod" startAt="2"/>
              <a:defRPr/>
            </a:pPr>
            <a:r>
              <a:rPr lang="en-US" altLang="en-US" sz="1400" b="0" dirty="0" smtClean="0">
                <a:latin typeface="+mn-lt"/>
              </a:rPr>
              <a:t>Major bleed </a:t>
            </a:r>
          </a:p>
          <a:p>
            <a:pPr eaLnBrk="1" hangingPunct="1">
              <a:spcBef>
                <a:spcPct val="0"/>
              </a:spcBef>
              <a:buFontTx/>
              <a:buNone/>
              <a:defRPr/>
            </a:pPr>
            <a:r>
              <a:rPr lang="en-US" altLang="en-US" sz="1400" b="0" dirty="0" smtClean="0">
                <a:latin typeface="+mn-lt"/>
              </a:rPr>
              <a:t>(No bridge 1.3%, bridge 3.2%;</a:t>
            </a:r>
          </a:p>
          <a:p>
            <a:pPr eaLnBrk="1" hangingPunct="1">
              <a:spcBef>
                <a:spcPct val="0"/>
              </a:spcBef>
              <a:buFontTx/>
              <a:buNone/>
              <a:defRPr/>
            </a:pPr>
            <a:r>
              <a:rPr lang="en-US" altLang="en-US" sz="1400" b="0" dirty="0" smtClean="0">
                <a:latin typeface="+mn-lt"/>
              </a:rPr>
              <a:t> p=0.005 in favor of no bridge)</a:t>
            </a:r>
          </a:p>
          <a:p>
            <a:pPr marL="342900" indent="-342900" eaLnBrk="1" hangingPunct="1">
              <a:spcBef>
                <a:spcPct val="0"/>
              </a:spcBef>
              <a:buFontTx/>
              <a:buAutoNum type="arabicPeriod" startAt="3"/>
              <a:defRPr/>
            </a:pPr>
            <a:r>
              <a:rPr lang="en-US" altLang="en-US" sz="1400" b="0" dirty="0" smtClean="0">
                <a:latin typeface="+mn-lt"/>
              </a:rPr>
              <a:t>Other events</a:t>
            </a:r>
          </a:p>
          <a:p>
            <a:pPr eaLnBrk="1" hangingPunct="1">
              <a:spcBef>
                <a:spcPct val="0"/>
              </a:spcBef>
              <a:buFontTx/>
              <a:buNone/>
              <a:defRPr/>
            </a:pPr>
            <a:r>
              <a:rPr lang="en-US" altLang="en-US" sz="1400" b="0" dirty="0" smtClean="0">
                <a:latin typeface="+mn-lt"/>
              </a:rPr>
              <a:t>(</a:t>
            </a:r>
            <a:r>
              <a:rPr lang="en-US" altLang="en-US" sz="1400" b="0" dirty="0">
                <a:latin typeface="+mn-lt"/>
              </a:rPr>
              <a:t>D</a:t>
            </a:r>
            <a:r>
              <a:rPr lang="en-US" altLang="en-US" sz="1400" b="0" dirty="0" smtClean="0">
                <a:latin typeface="+mn-lt"/>
              </a:rPr>
              <a:t>eath, MI, DVT, PE not significant;</a:t>
            </a:r>
          </a:p>
          <a:p>
            <a:pPr eaLnBrk="1" hangingPunct="1">
              <a:spcBef>
                <a:spcPct val="0"/>
              </a:spcBef>
              <a:buFontTx/>
              <a:buNone/>
              <a:defRPr/>
            </a:pPr>
            <a:r>
              <a:rPr lang="en-US" altLang="en-US" sz="1400" b="0" dirty="0" smtClean="0">
                <a:latin typeface="+mn-lt"/>
              </a:rPr>
              <a:t>Minor bleeding: no bridge 12%, bridge</a:t>
            </a:r>
          </a:p>
          <a:p>
            <a:pPr eaLnBrk="1" hangingPunct="1">
              <a:spcBef>
                <a:spcPct val="0"/>
              </a:spcBef>
              <a:buFontTx/>
              <a:buNone/>
              <a:defRPr/>
            </a:pPr>
            <a:r>
              <a:rPr lang="en-US" altLang="en-US" sz="1400" b="0" dirty="0" smtClean="0">
                <a:latin typeface="+mn-lt"/>
              </a:rPr>
              <a:t>20.9%; p&lt;0.001 in favor of no bridge)</a:t>
            </a:r>
          </a:p>
          <a:p>
            <a:pPr eaLnBrk="1" hangingPunct="1">
              <a:spcBef>
                <a:spcPct val="0"/>
              </a:spcBef>
              <a:buFontTx/>
              <a:buNone/>
              <a:defRPr/>
            </a:pPr>
            <a:r>
              <a:rPr lang="en-US" altLang="en-US" sz="1400" u="sng" dirty="0" smtClean="0">
                <a:latin typeface="+mn-lt"/>
              </a:rPr>
              <a:t>Conclusions:</a:t>
            </a:r>
          </a:p>
          <a:p>
            <a:pPr eaLnBrk="1" hangingPunct="1">
              <a:spcBef>
                <a:spcPct val="0"/>
              </a:spcBef>
              <a:buFontTx/>
              <a:buNone/>
              <a:defRPr/>
            </a:pPr>
            <a:r>
              <a:rPr lang="en-US" altLang="en-US" sz="1400" b="0" dirty="0" smtClean="0">
                <a:latin typeface="+mn-lt"/>
              </a:rPr>
              <a:t>In patients with AF requiring temporary </a:t>
            </a:r>
          </a:p>
          <a:p>
            <a:pPr eaLnBrk="1" hangingPunct="1">
              <a:spcBef>
                <a:spcPct val="0"/>
              </a:spcBef>
              <a:buFontTx/>
              <a:buNone/>
              <a:defRPr/>
            </a:pPr>
            <a:r>
              <a:rPr lang="en-US" altLang="en-US" sz="1400" b="0" dirty="0" smtClean="0">
                <a:latin typeface="+mn-lt"/>
              </a:rPr>
              <a:t>interruption of warfarin treatment for an</a:t>
            </a:r>
          </a:p>
          <a:p>
            <a:pPr eaLnBrk="1" hangingPunct="1">
              <a:spcBef>
                <a:spcPct val="0"/>
              </a:spcBef>
              <a:buFontTx/>
              <a:buNone/>
              <a:defRPr/>
            </a:pPr>
            <a:r>
              <a:rPr lang="en-US" altLang="en-US" sz="1400" b="0" dirty="0" smtClean="0">
                <a:latin typeface="+mn-lt"/>
              </a:rPr>
              <a:t>elective operation or invasive procedure,</a:t>
            </a:r>
          </a:p>
          <a:p>
            <a:pPr eaLnBrk="1" hangingPunct="1">
              <a:spcBef>
                <a:spcPct val="0"/>
              </a:spcBef>
              <a:buFontTx/>
              <a:buNone/>
              <a:defRPr/>
            </a:pPr>
            <a:r>
              <a:rPr lang="en-US" altLang="en-US" sz="1400" b="0" dirty="0" smtClean="0">
                <a:latin typeface="+mn-lt"/>
              </a:rPr>
              <a:t>a strategy of forgoing bridging was non</a:t>
            </a:r>
          </a:p>
          <a:p>
            <a:pPr eaLnBrk="1" hangingPunct="1">
              <a:spcBef>
                <a:spcPct val="0"/>
              </a:spcBef>
              <a:buFontTx/>
              <a:buNone/>
              <a:defRPr/>
            </a:pPr>
            <a:r>
              <a:rPr lang="en-US" altLang="en-US" sz="1400" b="0" dirty="0" smtClean="0">
                <a:latin typeface="+mn-lt"/>
              </a:rPr>
              <a:t>inferior to perioperative bridging for </a:t>
            </a:r>
          </a:p>
          <a:p>
            <a:pPr eaLnBrk="1" hangingPunct="1">
              <a:spcBef>
                <a:spcPct val="0"/>
              </a:spcBef>
              <a:buFontTx/>
              <a:buNone/>
              <a:defRPr/>
            </a:pPr>
            <a:r>
              <a:rPr lang="en-US" altLang="en-US" sz="1400" b="0" dirty="0" smtClean="0">
                <a:latin typeface="+mn-lt"/>
              </a:rPr>
              <a:t>prevention of arterial thromboembolism</a:t>
            </a:r>
          </a:p>
          <a:p>
            <a:pPr eaLnBrk="1" hangingPunct="1">
              <a:spcBef>
                <a:spcPct val="0"/>
              </a:spcBef>
              <a:buFontTx/>
              <a:buNone/>
              <a:defRPr/>
            </a:pPr>
            <a:r>
              <a:rPr lang="en-US" altLang="en-US" sz="1400" b="0" dirty="0" smtClean="0">
                <a:latin typeface="+mn-lt"/>
              </a:rPr>
              <a:t>and is associated with lower</a:t>
            </a:r>
          </a:p>
          <a:p>
            <a:pPr eaLnBrk="1" hangingPunct="1">
              <a:spcBef>
                <a:spcPct val="0"/>
              </a:spcBef>
              <a:buFontTx/>
              <a:buNone/>
              <a:defRPr/>
            </a:pPr>
            <a:r>
              <a:rPr lang="en-US" altLang="en-US" sz="1400" b="0" dirty="0" smtClean="0">
                <a:latin typeface="+mn-lt"/>
              </a:rPr>
              <a:t>risk of major and minor bleeding.</a:t>
            </a:r>
          </a:p>
        </p:txBody>
      </p:sp>
      <p:sp>
        <p:nvSpPr>
          <p:cNvPr id="6" name="Title 1"/>
          <p:cNvSpPr txBox="1">
            <a:spLocks/>
          </p:cNvSpPr>
          <p:nvPr/>
        </p:nvSpPr>
        <p:spPr bwMode="auto">
          <a:xfrm>
            <a:off x="0" y="1066800"/>
            <a:ext cx="9144000" cy="457200"/>
          </a:xfrm>
          <a:prstGeom prst="rect">
            <a:avLst/>
          </a:prstGeom>
          <a:noFill/>
          <a:ln>
            <a:noFill/>
          </a:ln>
          <a:extLst/>
        </p:spPr>
        <p:txBody>
          <a:bodyPr anchor="ctr">
            <a:prstTxWarp prst="textNoShape">
              <a:avLst/>
            </a:prstTxWarp>
          </a:bodyPr>
          <a:lstStyle/>
          <a:p>
            <a:pPr algn="ctr"/>
            <a:r>
              <a:rPr lang="en-US" sz="2800" b="1">
                <a:latin typeface="Arial Black" pitchFamily="4" charset="0"/>
                <a:cs typeface="Arial" pitchFamily="4" charset="0"/>
              </a:rPr>
              <a:t>The Bridge Trial: Outcomes and Conclusions</a:t>
            </a:r>
            <a:br>
              <a:rPr lang="en-US" sz="2800" b="1">
                <a:latin typeface="Arial Black" pitchFamily="4" charset="0"/>
                <a:cs typeface="Arial" pitchFamily="4" charset="0"/>
              </a:rPr>
            </a:br>
            <a:endParaRPr lang="en-US" sz="2800">
              <a:latin typeface="Arial Black" pitchFamily="4" charset="0"/>
              <a:cs typeface="Arial" pitchFamily="4" charset="0"/>
            </a:endParaRP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p:cNvSpPr>
            <a:spLocks noGrp="1"/>
          </p:cNvSpPr>
          <p:nvPr>
            <p:ph type="title"/>
          </p:nvPr>
        </p:nvSpPr>
        <p:spPr>
          <a:xfrm>
            <a:off x="179388" y="685800"/>
            <a:ext cx="8785225" cy="647700"/>
          </a:xfrm>
        </p:spPr>
        <p:txBody>
          <a:bodyPr/>
          <a:lstStyle/>
          <a:p>
            <a:r>
              <a:rPr lang="en-US" sz="2400"/>
              <a:t>Meta-Analysis of Periprocedural Bridging in</a:t>
            </a:r>
            <a:br>
              <a:rPr lang="en-US" sz="2400"/>
            </a:br>
            <a:r>
              <a:rPr lang="en-US" sz="2400"/>
              <a:t>Patients Receiving Vitamin K Antagonists</a:t>
            </a:r>
          </a:p>
        </p:txBody>
      </p:sp>
      <p:sp>
        <p:nvSpPr>
          <p:cNvPr id="100355" name="Content Placeholder 2"/>
          <p:cNvSpPr>
            <a:spLocks noGrp="1"/>
          </p:cNvSpPr>
          <p:nvPr>
            <p:ph idx="1"/>
          </p:nvPr>
        </p:nvSpPr>
        <p:spPr>
          <a:xfrm>
            <a:off x="179388" y="1371600"/>
            <a:ext cx="8785225" cy="4878388"/>
          </a:xfrm>
        </p:spPr>
        <p:txBody>
          <a:bodyPr/>
          <a:lstStyle/>
          <a:p>
            <a:r>
              <a:rPr lang="en-US" sz="1600" b="0"/>
              <a:t>Studies 2001-2010 from MEDLINE, EMBASE, COCHRANE databases evaluating heparin bridging during interruption of VKA for procedures: 34 studies with 1 RCT</a:t>
            </a:r>
          </a:p>
          <a:p>
            <a:r>
              <a:rPr lang="en-US" sz="1600" b="0"/>
              <a:t>Thromboembolic events: 73 of 7118 bridged patients (pooled incidence, 0.9%; 95% CI, 0.0.0–3.4) and 32 of 5160 nonbridged patients (pooled incidence, 0.6%; 95% CI, 0.0–1.2).</a:t>
            </a:r>
          </a:p>
          <a:p>
            <a:r>
              <a:rPr lang="en-US" sz="1600" b="0"/>
              <a:t>No difference in the risk of thromboembolic events comparing bridged and nonbridged groups in 8 studies (odds ratio, 0.80; 95% CI, 0.42–1.54).                                                           </a:t>
            </a:r>
          </a:p>
          <a:p>
            <a:pPr>
              <a:buFontTx/>
              <a:buNone/>
            </a:pPr>
            <a:r>
              <a:rPr lang="en-US" sz="1400"/>
              <a:t>                                                                                                                                                                                                                                             </a:t>
            </a:r>
            <a:r>
              <a:rPr lang="en-US" sz="400"/>
              <a:t>                                                                                                                                      </a:t>
            </a:r>
          </a:p>
          <a:p>
            <a:pPr>
              <a:buFontTx/>
              <a:buNone/>
            </a:pPr>
            <a:r>
              <a:rPr lang="en-US"/>
              <a:t>                                                                              </a:t>
            </a:r>
          </a:p>
          <a:p>
            <a:endParaRPr lang="en-US"/>
          </a:p>
          <a:p>
            <a:endParaRPr lang="en-US"/>
          </a:p>
          <a:p>
            <a:endParaRPr lang="en-US"/>
          </a:p>
          <a:p>
            <a:endParaRPr lang="en-US"/>
          </a:p>
          <a:p>
            <a:endParaRPr lang="en-US"/>
          </a:p>
          <a:p>
            <a:pPr>
              <a:buFontTx/>
              <a:buNone/>
            </a:pPr>
            <a:endParaRPr lang="en-GB" sz="1200"/>
          </a:p>
          <a:p>
            <a:pPr>
              <a:buFontTx/>
              <a:buNone/>
            </a:pPr>
            <a:endParaRPr lang="en-US"/>
          </a:p>
          <a:p>
            <a:endParaRPr lang="en-US"/>
          </a:p>
          <a:p>
            <a:endParaRPr lang="en-US"/>
          </a:p>
          <a:p>
            <a:endParaRPr lang="en-US"/>
          </a:p>
          <a:p>
            <a:pPr>
              <a:buFontTx/>
              <a:buNone/>
            </a:pPr>
            <a:endParaRPr lang="en-US"/>
          </a:p>
        </p:txBody>
      </p:sp>
      <p:pic>
        <p:nvPicPr>
          <p:cNvPr id="100356" name="Picture 3"/>
          <p:cNvPicPr>
            <a:picLocks noChangeAspect="1" noChangeArrowheads="1"/>
          </p:cNvPicPr>
          <p:nvPr/>
        </p:nvPicPr>
        <p:blipFill>
          <a:blip r:embed="rId2"/>
          <a:srcRect/>
          <a:stretch>
            <a:fillRect/>
          </a:stretch>
        </p:blipFill>
        <p:spPr bwMode="auto">
          <a:xfrm>
            <a:off x="523875" y="3124200"/>
            <a:ext cx="7570788" cy="2486025"/>
          </a:xfrm>
          <a:prstGeom prst="rect">
            <a:avLst/>
          </a:prstGeom>
          <a:noFill/>
          <a:ln w="9525">
            <a:noFill/>
            <a:miter lim="800000"/>
            <a:headEnd/>
            <a:tailEnd/>
          </a:ln>
        </p:spPr>
      </p:pic>
      <p:sp>
        <p:nvSpPr>
          <p:cNvPr id="100357" name="Rectangle 4"/>
          <p:cNvSpPr>
            <a:spLocks noChangeArrowheads="1"/>
          </p:cNvSpPr>
          <p:nvPr/>
        </p:nvSpPr>
        <p:spPr bwMode="auto">
          <a:xfrm>
            <a:off x="2286000" y="5943600"/>
            <a:ext cx="4572000" cy="261938"/>
          </a:xfrm>
          <a:prstGeom prst="rect">
            <a:avLst/>
          </a:prstGeom>
          <a:noFill/>
          <a:ln w="9525">
            <a:noFill/>
            <a:miter lim="800000"/>
            <a:headEnd/>
            <a:tailEnd/>
          </a:ln>
        </p:spPr>
        <p:txBody>
          <a:bodyPr>
            <a:prstTxWarp prst="textNoShape">
              <a:avLst/>
            </a:prstTxWarp>
            <a:spAutoFit/>
          </a:bodyPr>
          <a:lstStyle/>
          <a:p>
            <a:pPr algn="ctr" eaLnBrk="1" hangingPunct="1"/>
            <a:r>
              <a:rPr lang="en-GB" sz="1100">
                <a:cs typeface="Arial" pitchFamily="4" charset="0"/>
              </a:rPr>
              <a:t>Deborah Siegal et al. Circulation. 2012;126:1630-1639</a:t>
            </a: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p:cNvSpPr>
            <a:spLocks noGrp="1"/>
          </p:cNvSpPr>
          <p:nvPr>
            <p:ph type="title"/>
          </p:nvPr>
        </p:nvSpPr>
        <p:spPr>
          <a:xfrm>
            <a:off x="0" y="838200"/>
            <a:ext cx="9144000" cy="457200"/>
          </a:xfrm>
        </p:spPr>
        <p:txBody>
          <a:bodyPr/>
          <a:lstStyle/>
          <a:p>
            <a:r>
              <a:rPr lang="en-US" sz="2400"/>
              <a:t>Meta-Analysis of Periprocedural Bridging in</a:t>
            </a:r>
            <a:br>
              <a:rPr lang="en-US" sz="2400"/>
            </a:br>
            <a:r>
              <a:rPr lang="en-US" sz="2400"/>
              <a:t>Patients Receiving Vitamin K Antagonists</a:t>
            </a:r>
          </a:p>
        </p:txBody>
      </p:sp>
      <p:pic>
        <p:nvPicPr>
          <p:cNvPr id="101379" name="Picture 3"/>
          <p:cNvPicPr>
            <a:picLocks noChangeAspect="1" noChangeArrowheads="1"/>
          </p:cNvPicPr>
          <p:nvPr/>
        </p:nvPicPr>
        <p:blipFill>
          <a:blip r:embed="rId2"/>
          <a:srcRect/>
          <a:stretch>
            <a:fillRect/>
          </a:stretch>
        </p:blipFill>
        <p:spPr bwMode="auto">
          <a:xfrm>
            <a:off x="990600" y="2286000"/>
            <a:ext cx="7261225" cy="3757613"/>
          </a:xfrm>
          <a:prstGeom prst="rect">
            <a:avLst/>
          </a:prstGeom>
          <a:noFill/>
          <a:ln w="9525">
            <a:noFill/>
            <a:miter lim="800000"/>
            <a:headEnd/>
            <a:tailEnd/>
          </a:ln>
        </p:spPr>
      </p:pic>
      <p:sp>
        <p:nvSpPr>
          <p:cNvPr id="101380" name="Rectangle 5"/>
          <p:cNvSpPr>
            <a:spLocks noChangeArrowheads="1"/>
          </p:cNvSpPr>
          <p:nvPr/>
        </p:nvSpPr>
        <p:spPr bwMode="auto">
          <a:xfrm>
            <a:off x="1181100" y="6096000"/>
            <a:ext cx="6781800" cy="276225"/>
          </a:xfrm>
          <a:prstGeom prst="rect">
            <a:avLst/>
          </a:prstGeom>
          <a:noFill/>
          <a:ln w="9525">
            <a:noFill/>
            <a:miter lim="800000"/>
            <a:headEnd/>
            <a:tailEnd/>
          </a:ln>
        </p:spPr>
        <p:txBody>
          <a:bodyPr>
            <a:prstTxWarp prst="textNoShape">
              <a:avLst/>
            </a:prstTxWarp>
            <a:spAutoFit/>
          </a:bodyPr>
          <a:lstStyle/>
          <a:p>
            <a:pPr algn="ctr" eaLnBrk="1" hangingPunct="1"/>
            <a:r>
              <a:rPr lang="en-GB" sz="1200">
                <a:cs typeface="Arial" pitchFamily="4" charset="0"/>
              </a:rPr>
              <a:t>Deborah Siegal et al. Circulation. 2012;126:1630-1639</a:t>
            </a:r>
          </a:p>
        </p:txBody>
      </p:sp>
      <p:sp>
        <p:nvSpPr>
          <p:cNvPr id="101381" name="Rectangle 6"/>
          <p:cNvSpPr>
            <a:spLocks noChangeArrowheads="1"/>
          </p:cNvSpPr>
          <p:nvPr/>
        </p:nvSpPr>
        <p:spPr bwMode="auto">
          <a:xfrm>
            <a:off x="990600" y="1487488"/>
            <a:ext cx="7543800" cy="738187"/>
          </a:xfrm>
          <a:prstGeom prst="rect">
            <a:avLst/>
          </a:prstGeom>
          <a:noFill/>
          <a:ln w="9525">
            <a:noFill/>
            <a:miter lim="800000"/>
            <a:headEnd/>
            <a:tailEnd/>
          </a:ln>
        </p:spPr>
        <p:txBody>
          <a:bodyPr>
            <a:prstTxWarp prst="textNoShape">
              <a:avLst/>
            </a:prstTxWarp>
            <a:spAutoFit/>
          </a:bodyPr>
          <a:lstStyle/>
          <a:p>
            <a:pPr eaLnBrk="1" hangingPunct="1"/>
            <a:r>
              <a:rPr lang="en-US" sz="1400">
                <a:cs typeface="Arial" pitchFamily="4" charset="0"/>
              </a:rPr>
              <a:t>Bridging was associated with an increased risk of bleeding in bridged patients:</a:t>
            </a:r>
          </a:p>
          <a:p>
            <a:pPr eaLnBrk="1" hangingPunct="1"/>
            <a:r>
              <a:rPr lang="en-US" sz="1400">
                <a:cs typeface="Arial" pitchFamily="4" charset="0"/>
              </a:rPr>
              <a:t>1. Overall bleeding in 13 studies (odds ratio, 5.40; 95% CI, 3.00 –9.74). </a:t>
            </a:r>
          </a:p>
          <a:p>
            <a:pPr eaLnBrk="1" hangingPunct="1"/>
            <a:r>
              <a:rPr lang="en-US" sz="1400">
                <a:cs typeface="Arial" pitchFamily="4" charset="0"/>
              </a:rPr>
              <a:t>2. Major bleeding in 5 studies (odds ratio, 3.60; 95% CI, 1.52– 8.50).</a:t>
            </a: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p:cNvSpPr>
            <a:spLocks noGrp="1"/>
          </p:cNvSpPr>
          <p:nvPr>
            <p:ph type="title"/>
          </p:nvPr>
        </p:nvSpPr>
        <p:spPr>
          <a:xfrm>
            <a:off x="0" y="685800"/>
            <a:ext cx="8785225" cy="647700"/>
          </a:xfrm>
        </p:spPr>
        <p:txBody>
          <a:bodyPr/>
          <a:lstStyle/>
          <a:p>
            <a:r>
              <a:rPr lang="en-US"/>
              <a:t>Case 2 Analysis</a:t>
            </a:r>
          </a:p>
        </p:txBody>
      </p:sp>
      <p:sp>
        <p:nvSpPr>
          <p:cNvPr id="102403" name="Content Placeholder 2"/>
          <p:cNvSpPr>
            <a:spLocks noGrp="1"/>
          </p:cNvSpPr>
          <p:nvPr>
            <p:ph idx="1"/>
          </p:nvPr>
        </p:nvSpPr>
        <p:spPr>
          <a:xfrm>
            <a:off x="152400" y="1355725"/>
            <a:ext cx="8839200" cy="4968875"/>
          </a:xfrm>
        </p:spPr>
        <p:txBody>
          <a:bodyPr/>
          <a:lstStyle/>
          <a:p>
            <a:pPr marL="0" indent="0">
              <a:buFontTx/>
              <a:buNone/>
            </a:pPr>
            <a:r>
              <a:rPr lang="en-US" sz="1700"/>
              <a:t>History: </a:t>
            </a:r>
            <a:r>
              <a:rPr lang="en-US" sz="1700" b="0"/>
              <a:t>Mrs. Brown is 75 years old and has well-controlled hypertension, diabetes, and paroxysmal AF. GFR is 29 mL/minute. She has symptomatic sick sinus syndrome, and is scheduled for  PPM. She is on warfarin. INR today 2.5. Her INR has been stable. CHADS2 of 3; HASBLED of 2.</a:t>
            </a:r>
          </a:p>
          <a:p>
            <a:pPr marL="0" indent="0"/>
            <a:r>
              <a:rPr lang="en-US" sz="1700" b="0"/>
              <a:t>Bleeding Risk: PPM low bleeding risk; patient risk (HASBLED 2). </a:t>
            </a:r>
          </a:p>
          <a:p>
            <a:pPr marL="0" indent="0"/>
            <a:r>
              <a:rPr lang="en-US" sz="1700" b="0"/>
              <a:t>Thromboembolic Risk: CHADS2 of 3 </a:t>
            </a:r>
          </a:p>
          <a:p>
            <a:pPr marL="0" indent="0"/>
            <a:r>
              <a:rPr lang="en-US" sz="1700"/>
              <a:t>Recommendation regarding warfarin:</a:t>
            </a:r>
          </a:p>
          <a:p>
            <a:pPr marL="0" indent="0">
              <a:buFontTx/>
              <a:buAutoNum type="arabicPeriod"/>
            </a:pPr>
            <a:r>
              <a:rPr lang="en-US" sz="1700" i="1">
                <a:solidFill>
                  <a:srgbClr val="009973"/>
                </a:solidFill>
              </a:rPr>
              <a:t>Continue with warfarin, and proceed as planned</a:t>
            </a:r>
          </a:p>
          <a:p>
            <a:pPr marL="0" indent="0">
              <a:buFontTx/>
              <a:buAutoNum type="arabicPeriod"/>
            </a:pPr>
            <a:r>
              <a:rPr lang="en-US" sz="1700" b="0"/>
              <a:t>Stop warfarin 5 days before PPM, check INR to assure &lt;1.2</a:t>
            </a:r>
          </a:p>
          <a:p>
            <a:pPr marL="0" indent="0">
              <a:buFontTx/>
              <a:buAutoNum type="arabicPeriod"/>
            </a:pPr>
            <a:r>
              <a:rPr lang="en-US" sz="1700" b="0"/>
              <a:t>Stop warfarin for 3 days before PPM, check INR, and she can proceed if INR is &lt;1.5. </a:t>
            </a:r>
          </a:p>
          <a:p>
            <a:pPr marL="0" indent="0">
              <a:buFontTx/>
              <a:buAutoNum type="arabicPeriod"/>
            </a:pPr>
            <a:r>
              <a:rPr lang="en-US" sz="1700" b="0"/>
              <a:t>Stop warfarin for 3 days, IV heparin bridging when INR &lt;2</a:t>
            </a:r>
          </a:p>
          <a:p>
            <a:pPr marL="0" indent="0">
              <a:buFontTx/>
              <a:buNone/>
            </a:pPr>
            <a:endParaRPr lang="en-US" sz="1700"/>
          </a:p>
          <a:p>
            <a:pPr marL="0" indent="0"/>
            <a:endParaRPr lang="en-US" sz="1700"/>
          </a:p>
          <a:p>
            <a:pPr marL="0" indent="0">
              <a:buFontTx/>
              <a:buNone/>
            </a:pPr>
            <a:endParaRPr lang="en-US" sz="170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3"/>
          <p:cNvSpPr txBox="1">
            <a:spLocks noChangeArrowheads="1"/>
          </p:cNvSpPr>
          <p:nvPr/>
        </p:nvSpPr>
        <p:spPr bwMode="auto">
          <a:xfrm>
            <a:off x="7092950" y="5661025"/>
            <a:ext cx="955675" cy="369888"/>
          </a:xfrm>
          <a:prstGeom prst="rect">
            <a:avLst/>
          </a:prstGeom>
          <a:noFill/>
          <a:ln w="9525">
            <a:noFill/>
            <a:miter lim="800000"/>
            <a:headEnd/>
            <a:tailEnd/>
          </a:ln>
        </p:spPr>
        <p:txBody>
          <a:bodyPr>
            <a:prstTxWarp prst="textNoShape">
              <a:avLst/>
            </a:prstTxWarp>
            <a:spAutoFit/>
          </a:bodyPr>
          <a:lstStyle/>
          <a:p>
            <a:pPr eaLnBrk="1" hangingPunct="1"/>
            <a:endParaRPr lang="en-US">
              <a:solidFill>
                <a:srgbClr val="000000"/>
              </a:solidFill>
              <a:cs typeface="Arial" pitchFamily="4" charset="0"/>
            </a:endParaRPr>
          </a:p>
        </p:txBody>
      </p:sp>
      <p:sp>
        <p:nvSpPr>
          <p:cNvPr id="19459" name="Text Box 4"/>
          <p:cNvSpPr txBox="1">
            <a:spLocks noChangeArrowheads="1"/>
          </p:cNvSpPr>
          <p:nvPr/>
        </p:nvSpPr>
        <p:spPr bwMode="auto">
          <a:xfrm>
            <a:off x="7885113" y="5949950"/>
            <a:ext cx="1009650" cy="369888"/>
          </a:xfrm>
          <a:prstGeom prst="rect">
            <a:avLst/>
          </a:prstGeom>
          <a:noFill/>
          <a:ln w="9525">
            <a:noFill/>
            <a:miter lim="800000"/>
            <a:headEnd/>
            <a:tailEnd/>
          </a:ln>
        </p:spPr>
        <p:txBody>
          <a:bodyPr>
            <a:prstTxWarp prst="textNoShape">
              <a:avLst/>
            </a:prstTxWarp>
            <a:spAutoFit/>
          </a:bodyPr>
          <a:lstStyle/>
          <a:p>
            <a:pPr eaLnBrk="1" hangingPunct="1"/>
            <a:r>
              <a:rPr lang="en-US">
                <a:solidFill>
                  <a:srgbClr val="000000"/>
                </a:solidFill>
                <a:cs typeface="Arial" pitchFamily="4" charset="0"/>
              </a:rPr>
              <a:t>             </a:t>
            </a:r>
          </a:p>
        </p:txBody>
      </p:sp>
      <p:sp>
        <p:nvSpPr>
          <p:cNvPr id="19460" name="Text Box 5"/>
          <p:cNvSpPr txBox="1">
            <a:spLocks noChangeArrowheads="1"/>
          </p:cNvSpPr>
          <p:nvPr/>
        </p:nvSpPr>
        <p:spPr bwMode="auto">
          <a:xfrm>
            <a:off x="7832725" y="6092825"/>
            <a:ext cx="184150" cy="584200"/>
          </a:xfrm>
          <a:prstGeom prst="rect">
            <a:avLst/>
          </a:prstGeom>
          <a:solidFill>
            <a:schemeClr val="bg1"/>
          </a:solidFill>
          <a:ln w="9525">
            <a:noFill/>
            <a:miter lim="800000"/>
            <a:headEnd/>
            <a:tailEnd/>
          </a:ln>
        </p:spPr>
        <p:txBody>
          <a:bodyPr wrap="none">
            <a:prstTxWarp prst="textNoShape">
              <a:avLst/>
            </a:prstTxWarp>
            <a:spAutoFit/>
          </a:bodyPr>
          <a:lstStyle/>
          <a:p>
            <a:pPr eaLnBrk="1" hangingPunct="1"/>
            <a:r>
              <a:rPr lang="en-US" sz="3200">
                <a:solidFill>
                  <a:srgbClr val="000000"/>
                </a:solidFill>
                <a:cs typeface="Arial" pitchFamily="4" charset="0"/>
              </a:rPr>
              <a:t>          </a:t>
            </a:r>
          </a:p>
        </p:txBody>
      </p:sp>
      <p:sp>
        <p:nvSpPr>
          <p:cNvPr id="61447" name="Rectangle 3"/>
          <p:cNvSpPr>
            <a:spLocks noChangeArrowheads="1"/>
          </p:cNvSpPr>
          <p:nvPr/>
        </p:nvSpPr>
        <p:spPr bwMode="auto">
          <a:xfrm>
            <a:off x="3036888" y="1651000"/>
            <a:ext cx="6107112" cy="4537075"/>
          </a:xfrm>
          <a:prstGeom prst="rect">
            <a:avLst/>
          </a:prstGeom>
          <a:noFill/>
          <a:ln>
            <a:noFill/>
          </a:ln>
          <a:extLst/>
        </p:spPr>
        <p:txBody>
          <a:bodyPr>
            <a:prstTxWarp prst="textNoShape">
              <a:avLst/>
            </a:prstTxWarp>
          </a:bodyPr>
          <a:lstStyle/>
          <a:p>
            <a:pPr marL="319088" indent="-319088" eaLnBrk="1" hangingPunct="1">
              <a:spcBef>
                <a:spcPts val="700"/>
              </a:spcBef>
              <a:buClr>
                <a:srgbClr val="B0CCB0"/>
              </a:buClr>
              <a:buSzPct val="60000"/>
              <a:buFont typeface="Wingdings" pitchFamily="4" charset="2"/>
              <a:buChar char=""/>
            </a:pPr>
            <a:r>
              <a:rPr lang="en-US" sz="2400">
                <a:solidFill>
                  <a:srgbClr val="000000"/>
                </a:solidFill>
              </a:rPr>
              <a:t>Stable angina CCS II</a:t>
            </a:r>
          </a:p>
          <a:p>
            <a:pPr marL="319088" indent="-319088" eaLnBrk="1" hangingPunct="1">
              <a:spcBef>
                <a:spcPts val="700"/>
              </a:spcBef>
              <a:buClr>
                <a:srgbClr val="B0CCB0"/>
              </a:buClr>
              <a:buSzPct val="60000"/>
            </a:pPr>
            <a:r>
              <a:rPr lang="en-US" sz="2400">
                <a:solidFill>
                  <a:srgbClr val="000000"/>
                </a:solidFill>
              </a:rPr>
              <a:t>    DM controlled on diet, hypertension </a:t>
            </a:r>
          </a:p>
          <a:p>
            <a:pPr marL="319088" indent="-319088" eaLnBrk="1" hangingPunct="1">
              <a:spcBef>
                <a:spcPts val="700"/>
              </a:spcBef>
              <a:buClr>
                <a:srgbClr val="B0CCB0"/>
              </a:buClr>
              <a:buSzPct val="60000"/>
            </a:pPr>
            <a:r>
              <a:rPr lang="en-US" sz="2400">
                <a:solidFill>
                  <a:srgbClr val="000000"/>
                </a:solidFill>
              </a:rPr>
              <a:t>    (metoprolol 100 mg bid mg and HCT 25</a:t>
            </a:r>
          </a:p>
          <a:p>
            <a:pPr marL="319088" indent="-319088" eaLnBrk="1" hangingPunct="1">
              <a:spcBef>
                <a:spcPts val="700"/>
              </a:spcBef>
              <a:buClr>
                <a:srgbClr val="B0CCB0"/>
              </a:buClr>
              <a:buSzPct val="60000"/>
            </a:pPr>
            <a:r>
              <a:rPr lang="en-US" sz="2400">
                <a:solidFill>
                  <a:srgbClr val="000000"/>
                </a:solidFill>
              </a:rPr>
              <a:t>    mg qam). ASA 81 mg/da</a:t>
            </a:r>
          </a:p>
          <a:p>
            <a:pPr marL="319088" indent="-319088" eaLnBrk="1" hangingPunct="1">
              <a:spcBef>
                <a:spcPts val="700"/>
              </a:spcBef>
              <a:buClr>
                <a:srgbClr val="B0CCB0"/>
              </a:buClr>
              <a:buSzPct val="60000"/>
              <a:buFont typeface="Wingdings" pitchFamily="4" charset="2"/>
              <a:buChar char=""/>
            </a:pPr>
            <a:endParaRPr lang="en-US" sz="2900">
              <a:solidFill>
                <a:srgbClr val="000000"/>
              </a:solidFill>
            </a:endParaRPr>
          </a:p>
          <a:p>
            <a:pPr marL="319088" indent="-319088" eaLnBrk="1" hangingPunct="1">
              <a:spcBef>
                <a:spcPts val="700"/>
              </a:spcBef>
              <a:buClr>
                <a:srgbClr val="B0CCB0"/>
              </a:buClr>
              <a:buSzPct val="60000"/>
              <a:buFont typeface="Wingdings" pitchFamily="4" charset="2"/>
              <a:buNone/>
            </a:pPr>
            <a:endParaRPr lang="en-US" sz="2900">
              <a:solidFill>
                <a:srgbClr val="000000"/>
              </a:solidFill>
            </a:endParaRPr>
          </a:p>
        </p:txBody>
      </p:sp>
      <p:pic>
        <p:nvPicPr>
          <p:cNvPr id="19462" name="Picture 2"/>
          <p:cNvPicPr>
            <a:picLocks noChangeAspect="1" noChangeArrowheads="1"/>
          </p:cNvPicPr>
          <p:nvPr/>
        </p:nvPicPr>
        <p:blipFill>
          <a:blip r:embed="rId2"/>
          <a:srcRect/>
          <a:stretch>
            <a:fillRect/>
          </a:stretch>
        </p:blipFill>
        <p:spPr bwMode="auto">
          <a:xfrm>
            <a:off x="434975" y="1844675"/>
            <a:ext cx="2062163" cy="3095625"/>
          </a:xfrm>
          <a:prstGeom prst="rect">
            <a:avLst/>
          </a:prstGeom>
          <a:noFill/>
          <a:ln w="9525">
            <a:noFill/>
            <a:miter lim="800000"/>
            <a:headEnd/>
            <a:tailEnd/>
          </a:ln>
        </p:spPr>
      </p:pic>
      <p:sp>
        <p:nvSpPr>
          <p:cNvPr id="19463" name="Title 1"/>
          <p:cNvSpPr>
            <a:spLocks noGrp="1"/>
          </p:cNvSpPr>
          <p:nvPr>
            <p:ph type="title" idx="4294967295"/>
          </p:nvPr>
        </p:nvSpPr>
        <p:spPr>
          <a:xfrm>
            <a:off x="0" y="762000"/>
            <a:ext cx="9144000" cy="457200"/>
          </a:xfrm>
        </p:spPr>
        <p:txBody>
          <a:bodyPr/>
          <a:lstStyle/>
          <a:p>
            <a:r>
              <a:rPr lang="en-CA" sz="2300"/>
              <a:t>Dr HR – Age 54</a:t>
            </a:r>
            <a:endParaRPr lang="en-US" sz="230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p:cNvSpPr>
            <a:spLocks noGrp="1"/>
          </p:cNvSpPr>
          <p:nvPr>
            <p:ph type="title"/>
          </p:nvPr>
        </p:nvSpPr>
        <p:spPr>
          <a:xfrm>
            <a:off x="179388" y="685800"/>
            <a:ext cx="8785225" cy="647700"/>
          </a:xfrm>
        </p:spPr>
        <p:txBody>
          <a:bodyPr/>
          <a:lstStyle/>
          <a:p>
            <a:r>
              <a:rPr lang="en-US"/>
              <a:t>Question: Case 3</a:t>
            </a:r>
          </a:p>
        </p:txBody>
      </p:sp>
      <p:sp>
        <p:nvSpPr>
          <p:cNvPr id="103427" name="Content Placeholder 2"/>
          <p:cNvSpPr>
            <a:spLocks noGrp="1"/>
          </p:cNvSpPr>
          <p:nvPr>
            <p:ph idx="1"/>
          </p:nvPr>
        </p:nvSpPr>
        <p:spPr>
          <a:xfrm>
            <a:off x="152400" y="1524000"/>
            <a:ext cx="8785225" cy="4968875"/>
          </a:xfrm>
        </p:spPr>
        <p:txBody>
          <a:bodyPr/>
          <a:lstStyle/>
          <a:p>
            <a:pPr marL="0" indent="0">
              <a:lnSpc>
                <a:spcPct val="120000"/>
              </a:lnSpc>
              <a:buFontTx/>
              <a:buNone/>
            </a:pPr>
            <a:r>
              <a:rPr lang="en-US" sz="1800"/>
              <a:t>History: </a:t>
            </a:r>
            <a:r>
              <a:rPr lang="en-US" sz="1800" b="0"/>
              <a:t>Mr. Black, 79 yr old, permanent NVAF, controlled hypertension, type II diabetes, and embolic stroke 1 year ago. GFR 26 mL/minute. CHADS2 5, HASBLED 3. On Irbesartan, bisoprolol, metformin, warfarin (INR 2.4, stable).</a:t>
            </a:r>
          </a:p>
          <a:p>
            <a:pPr marL="0" indent="0">
              <a:lnSpc>
                <a:spcPct val="120000"/>
              </a:lnSpc>
              <a:buFontTx/>
              <a:buNone/>
            </a:pPr>
            <a:r>
              <a:rPr lang="en-US" sz="1800"/>
              <a:t>Procedure: </a:t>
            </a:r>
            <a:r>
              <a:rPr lang="en-US" sz="1800" b="0"/>
              <a:t>Left hip replacement in 1 month.</a:t>
            </a:r>
          </a:p>
          <a:p>
            <a:pPr marL="0" indent="0">
              <a:lnSpc>
                <a:spcPct val="120000"/>
              </a:lnSpc>
              <a:buFontTx/>
              <a:buNone/>
            </a:pPr>
            <a:r>
              <a:rPr lang="en-US" sz="1800"/>
              <a:t>Recommendation regarding anticoagulation:</a:t>
            </a:r>
          </a:p>
          <a:p>
            <a:pPr marL="0" indent="0">
              <a:lnSpc>
                <a:spcPct val="120000"/>
              </a:lnSpc>
              <a:buFontTx/>
              <a:buAutoNum type="arabicPeriod"/>
            </a:pPr>
            <a:r>
              <a:rPr lang="en-US" sz="1800" b="0"/>
              <a:t>Stop warfarin 5 days ahead; no heparin bridging.</a:t>
            </a:r>
          </a:p>
          <a:p>
            <a:pPr marL="0" indent="0">
              <a:lnSpc>
                <a:spcPct val="120000"/>
              </a:lnSpc>
              <a:buFontTx/>
              <a:buAutoNum type="arabicPeriod"/>
            </a:pPr>
            <a:r>
              <a:rPr lang="en-US" sz="1800" b="0"/>
              <a:t>Stop warfarin 5 days ahead; heparin bridging when INR &lt;2.</a:t>
            </a:r>
          </a:p>
          <a:p>
            <a:pPr marL="0" indent="0">
              <a:lnSpc>
                <a:spcPct val="120000"/>
              </a:lnSpc>
              <a:buFontTx/>
              <a:buAutoNum type="arabicPeriod"/>
            </a:pPr>
            <a:r>
              <a:rPr lang="en-US" sz="1800" b="0"/>
              <a:t>Continue warfarin through.</a:t>
            </a:r>
          </a:p>
          <a:p>
            <a:pPr marL="0" indent="0">
              <a:lnSpc>
                <a:spcPct val="120000"/>
              </a:lnSpc>
              <a:buFontTx/>
              <a:buNone/>
            </a:pPr>
            <a:endParaRPr lang="en-US" sz="1800"/>
          </a:p>
          <a:p>
            <a:pPr marL="0" indent="0"/>
            <a:endParaRPr lang="en-US" sz="1800"/>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Content Placeholder 2"/>
          <p:cNvSpPr>
            <a:spLocks noGrp="1"/>
          </p:cNvSpPr>
          <p:nvPr>
            <p:ph sz="quarter" idx="10"/>
          </p:nvPr>
        </p:nvSpPr>
        <p:spPr>
          <a:xfrm>
            <a:off x="381000" y="1676400"/>
            <a:ext cx="8382000" cy="5029200"/>
          </a:xfrm>
        </p:spPr>
        <p:txBody>
          <a:bodyPr/>
          <a:lstStyle/>
          <a:p>
            <a:pPr>
              <a:spcBef>
                <a:spcPct val="0"/>
              </a:spcBef>
            </a:pPr>
            <a:r>
              <a:rPr lang="en-US" sz="1800" b="1"/>
              <a:t>Recommended for patients at high risk of thromboembolic events</a:t>
            </a:r>
          </a:p>
          <a:p>
            <a:pPr lvl="1">
              <a:spcBef>
                <a:spcPct val="0"/>
              </a:spcBef>
            </a:pPr>
            <a:r>
              <a:rPr lang="en-US" sz="1800"/>
              <a:t>CHADS2 ≥4  (was ≥3 in prior guidelines) </a:t>
            </a:r>
          </a:p>
          <a:p>
            <a:pPr lvl="1">
              <a:spcBef>
                <a:spcPct val="0"/>
              </a:spcBef>
            </a:pPr>
            <a:r>
              <a:rPr lang="en-US" sz="1800"/>
              <a:t>Mechanical heart valve</a:t>
            </a:r>
          </a:p>
          <a:p>
            <a:pPr lvl="1">
              <a:spcBef>
                <a:spcPct val="0"/>
              </a:spcBef>
            </a:pPr>
            <a:r>
              <a:rPr lang="en-US" sz="1800"/>
              <a:t>Stroke, TIA, thromboembolic events &lt;3 months</a:t>
            </a:r>
          </a:p>
          <a:p>
            <a:pPr lvl="1">
              <a:spcBef>
                <a:spcPct val="0"/>
              </a:spcBef>
            </a:pPr>
            <a:r>
              <a:rPr lang="en-US" sz="1800"/>
              <a:t>Rheumatic heart disease </a:t>
            </a:r>
          </a:p>
          <a:p>
            <a:r>
              <a:rPr lang="en-US" sz="1800" b="1"/>
              <a:t>Pre-procedure</a:t>
            </a:r>
            <a:r>
              <a:rPr lang="en-US" sz="1800"/>
              <a:t>: when INR is below therapeutic, start LMWH or UFH </a:t>
            </a:r>
          </a:p>
          <a:p>
            <a:pPr lvl="1"/>
            <a:r>
              <a:rPr lang="en-US" sz="1800"/>
              <a:t>LMWH should be stopped 24 hours prior to the procedure</a:t>
            </a:r>
          </a:p>
          <a:p>
            <a:pPr lvl="1"/>
            <a:r>
              <a:rPr lang="en-US" sz="1800"/>
              <a:t>UFH should be stopped 4-6 hours prior to the procedure</a:t>
            </a:r>
          </a:p>
          <a:p>
            <a:r>
              <a:rPr lang="en-US" sz="1800" b="1"/>
              <a:t>Post-procedure</a:t>
            </a:r>
            <a:r>
              <a:rPr lang="en-US" sz="1800"/>
              <a:t>: LMWH or UFH restarted when hemostasis is established (~24 hours for a procedure with a low bleeding risk, 48-72 hours for procedures with intermediate/high risk of bleeding). Use prophylactic dosages for the first 24-72 hours and then increase to therapeutic dosages. Continue until INR is therapeutic. </a:t>
            </a:r>
          </a:p>
          <a:p>
            <a:pPr>
              <a:buFontTx/>
              <a:buNone/>
            </a:pPr>
            <a:endParaRPr lang="en-CA" sz="1100"/>
          </a:p>
          <a:p>
            <a:pPr>
              <a:buFontTx/>
              <a:buNone/>
            </a:pPr>
            <a:endParaRPr lang="en-CA" sz="1100"/>
          </a:p>
          <a:p>
            <a:pPr>
              <a:buFontTx/>
              <a:buNone/>
            </a:pPr>
            <a:endParaRPr lang="en-CA" sz="1100"/>
          </a:p>
          <a:p>
            <a:pPr>
              <a:buFontTx/>
              <a:buNone/>
            </a:pPr>
            <a:endParaRPr lang="en-CA" sz="1100"/>
          </a:p>
          <a:p>
            <a:endParaRPr lang="en-US" sz="1800"/>
          </a:p>
          <a:p>
            <a:pPr>
              <a:buFontTx/>
              <a:buNone/>
            </a:pPr>
            <a:endParaRPr lang="en-US" sz="1100"/>
          </a:p>
        </p:txBody>
      </p:sp>
      <p:sp>
        <p:nvSpPr>
          <p:cNvPr id="4" name="Title 1"/>
          <p:cNvSpPr txBox="1">
            <a:spLocks/>
          </p:cNvSpPr>
          <p:nvPr/>
        </p:nvSpPr>
        <p:spPr bwMode="auto">
          <a:xfrm>
            <a:off x="0" y="914400"/>
            <a:ext cx="9144000" cy="457200"/>
          </a:xfrm>
          <a:prstGeom prst="rect">
            <a:avLst/>
          </a:prstGeom>
          <a:noFill/>
          <a:ln>
            <a:noFill/>
          </a:ln>
          <a:extLst/>
        </p:spPr>
        <p:txBody>
          <a:bodyPr anchor="ctr">
            <a:prstTxWarp prst="textNoShape">
              <a:avLst/>
            </a:prstTxWarp>
          </a:bodyPr>
          <a:lstStyle/>
          <a:p>
            <a:pPr algn="ctr"/>
            <a:r>
              <a:rPr lang="en-US" sz="2800" b="1">
                <a:latin typeface="Arial Black" pitchFamily="4" charset="0"/>
                <a:cs typeface="Arial" pitchFamily="4" charset="0"/>
              </a:rPr>
              <a:t>Bridging for AF / AFL Patients on Warfarin</a:t>
            </a:r>
          </a:p>
          <a:p>
            <a:pPr algn="ctr"/>
            <a:r>
              <a:rPr lang="en-US" sz="2800" b="1">
                <a:latin typeface="Arial Black" pitchFamily="4" charset="0"/>
                <a:cs typeface="Arial" pitchFamily="4" charset="0"/>
              </a:rPr>
              <a:t>When Is It Recommended?</a:t>
            </a:r>
            <a:endParaRPr lang="en-US" sz="2800">
              <a:latin typeface="Arial Black" pitchFamily="4" charset="0"/>
              <a:cs typeface="Arial" pitchFamily="4" charset="0"/>
            </a:endParaRP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extBox 9"/>
          <p:cNvSpPr txBox="1">
            <a:spLocks noChangeArrowheads="1"/>
          </p:cNvSpPr>
          <p:nvPr/>
        </p:nvSpPr>
        <p:spPr bwMode="auto">
          <a:xfrm>
            <a:off x="457200" y="2165350"/>
            <a:ext cx="8534400" cy="2271713"/>
          </a:xfrm>
          <a:prstGeom prst="rect">
            <a:avLst/>
          </a:prstGeom>
          <a:noFill/>
          <a:ln w="38100">
            <a:solidFill>
              <a:schemeClr val="accent5">
                <a:lumMod val="60000"/>
                <a:lumOff val="40000"/>
              </a:schemeClr>
            </a:solidFill>
            <a:miter lim="800000"/>
            <a:headEnd/>
            <a:tailEnd/>
          </a:ln>
        </p:spPr>
        <p:txBody>
          <a:bodyPr>
            <a:prstTxWarp prst="textNoShape">
              <a:avLst/>
            </a:prstTxWarp>
            <a:spAutoFit/>
          </a:bodyPr>
          <a:lstStyle/>
          <a:p>
            <a:pPr>
              <a:spcBef>
                <a:spcPct val="20000"/>
              </a:spcBef>
            </a:pPr>
            <a:r>
              <a:rPr lang="en-US" sz="2000">
                <a:cs typeface="Arial" pitchFamily="4" charset="0"/>
              </a:rPr>
              <a:t>When a decision to interrupt warfarin therapy for an invasive procedure has been made for a patient with AF/AFL, we suggest that </a:t>
            </a:r>
            <a:r>
              <a:rPr lang="en-US" sz="2000">
                <a:solidFill>
                  <a:srgbClr val="000000"/>
                </a:solidFill>
                <a:cs typeface="Arial" pitchFamily="4" charset="0"/>
              </a:rPr>
              <a:t>bridging therapy with LMWH or UFH be instituted when the INR is below therapeutic level only in patients at high risk of  thromboembolic events </a:t>
            </a:r>
            <a:r>
              <a:rPr lang="en-US" sz="2000">
                <a:cs typeface="Arial" pitchFamily="4" charset="0"/>
              </a:rPr>
              <a:t>(CHADS2 ≥4, mechanical valve, stroke/transient ischemic attack&lt; 3 months, rheumatic heart disease) </a:t>
            </a:r>
          </a:p>
          <a:p>
            <a:pPr>
              <a:spcBef>
                <a:spcPct val="20000"/>
              </a:spcBef>
            </a:pPr>
            <a:r>
              <a:rPr lang="en-US" b="1">
                <a:cs typeface="Arial" pitchFamily="4" charset="0"/>
              </a:rPr>
              <a:t>(Conditional Recommendation, Low-Quality Evidence)</a:t>
            </a:r>
            <a:endParaRPr lang="en-US" b="1">
              <a:solidFill>
                <a:srgbClr val="000000"/>
              </a:solidFill>
              <a:latin typeface="Arial Rounded MT Bold" pitchFamily="4" charset="0"/>
              <a:cs typeface="Arial" pitchFamily="4" charset="0"/>
            </a:endParaRPr>
          </a:p>
        </p:txBody>
      </p:sp>
      <p:sp>
        <p:nvSpPr>
          <p:cNvPr id="105475" name="Title 2"/>
          <p:cNvSpPr txBox="1">
            <a:spLocks/>
          </p:cNvSpPr>
          <p:nvPr/>
        </p:nvSpPr>
        <p:spPr bwMode="auto">
          <a:xfrm>
            <a:off x="179388" y="762000"/>
            <a:ext cx="8785225" cy="647700"/>
          </a:xfrm>
          <a:prstGeom prst="rect">
            <a:avLst/>
          </a:prstGeom>
          <a:noFill/>
          <a:ln w="9525">
            <a:noFill/>
            <a:miter lim="800000"/>
            <a:headEnd/>
            <a:tailEnd/>
          </a:ln>
        </p:spPr>
        <p:txBody>
          <a:bodyPr anchor="ctr">
            <a:prstTxWarp prst="textNoShape">
              <a:avLst/>
            </a:prstTxWarp>
          </a:bodyPr>
          <a:lstStyle/>
          <a:p>
            <a:pPr algn="ctr" eaLnBrk="1" hangingPunct="1"/>
            <a:r>
              <a:rPr lang="en-US" sz="3200">
                <a:latin typeface="Arial Black" pitchFamily="4" charset="0"/>
                <a:cs typeface="Arial" pitchFamily="4" charset="0"/>
              </a:rPr>
              <a:t>Bridging in Patients on Warfarin </a:t>
            </a:r>
          </a:p>
        </p:txBody>
      </p:sp>
      <p:sp>
        <p:nvSpPr>
          <p:cNvPr id="105476" name="TextBox 1"/>
          <p:cNvSpPr txBox="1">
            <a:spLocks noChangeArrowheads="1"/>
          </p:cNvSpPr>
          <p:nvPr/>
        </p:nvSpPr>
        <p:spPr bwMode="auto">
          <a:xfrm>
            <a:off x="457200" y="1676400"/>
            <a:ext cx="2767013" cy="461963"/>
          </a:xfrm>
          <a:prstGeom prst="rect">
            <a:avLst/>
          </a:prstGeom>
          <a:noFill/>
          <a:ln w="9525">
            <a:noFill/>
            <a:miter lim="800000"/>
            <a:headEnd/>
            <a:tailEnd/>
          </a:ln>
        </p:spPr>
        <p:txBody>
          <a:bodyPr wrap="none">
            <a:prstTxWarp prst="textNoShape">
              <a:avLst/>
            </a:prstTxWarp>
            <a:spAutoFit/>
          </a:bodyPr>
          <a:lstStyle/>
          <a:p>
            <a:pPr eaLnBrk="1" hangingPunct="1"/>
            <a:r>
              <a:rPr lang="en-US" sz="2400" b="1">
                <a:cs typeface="Arial" pitchFamily="4" charset="0"/>
              </a:rPr>
              <a:t>Recommendation</a:t>
            </a: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1"/>
          <p:cNvSpPr>
            <a:spLocks noGrp="1"/>
          </p:cNvSpPr>
          <p:nvPr>
            <p:ph type="title"/>
          </p:nvPr>
        </p:nvSpPr>
        <p:spPr>
          <a:xfrm>
            <a:off x="179388" y="685800"/>
            <a:ext cx="8785225" cy="647700"/>
          </a:xfrm>
        </p:spPr>
        <p:txBody>
          <a:bodyPr/>
          <a:lstStyle/>
          <a:p>
            <a:r>
              <a:rPr lang="en-US"/>
              <a:t>Case 3 Analysis</a:t>
            </a:r>
          </a:p>
        </p:txBody>
      </p:sp>
      <p:sp>
        <p:nvSpPr>
          <p:cNvPr id="106499" name="Content Placeholder 2"/>
          <p:cNvSpPr>
            <a:spLocks noGrp="1"/>
          </p:cNvSpPr>
          <p:nvPr>
            <p:ph idx="1"/>
          </p:nvPr>
        </p:nvSpPr>
        <p:spPr>
          <a:xfrm>
            <a:off x="179388" y="1447800"/>
            <a:ext cx="8785225" cy="4968875"/>
          </a:xfrm>
        </p:spPr>
        <p:txBody>
          <a:bodyPr/>
          <a:lstStyle/>
          <a:p>
            <a:pPr marL="0" indent="0">
              <a:buFontTx/>
              <a:buNone/>
            </a:pPr>
            <a:r>
              <a:rPr lang="en-US" sz="2000"/>
              <a:t>History: </a:t>
            </a:r>
            <a:r>
              <a:rPr lang="en-US" sz="2000" b="0"/>
              <a:t>Mr. Black, 79 yr old, permanent NVAF, controlled hypertension, type II diabetes, stroke 1 year ago. GFR 26 mL/minute. CHADS2 5, HASBLED 3. On Irbesartan, bisoprolol, metformin, warfarin (INR 2.4, stable).</a:t>
            </a:r>
          </a:p>
          <a:p>
            <a:pPr marL="0" indent="0">
              <a:lnSpc>
                <a:spcPct val="120000"/>
              </a:lnSpc>
              <a:buFontTx/>
              <a:buNone/>
            </a:pPr>
            <a:r>
              <a:rPr lang="en-US" sz="2000"/>
              <a:t>Procedure: </a:t>
            </a:r>
            <a:r>
              <a:rPr lang="en-US" sz="2000" b="0"/>
              <a:t>Left hip replacement in 1 month.</a:t>
            </a:r>
          </a:p>
          <a:p>
            <a:pPr marL="0" indent="0">
              <a:lnSpc>
                <a:spcPct val="120000"/>
              </a:lnSpc>
              <a:buFontTx/>
              <a:buNone/>
            </a:pPr>
            <a:r>
              <a:rPr lang="en-US" sz="2000"/>
              <a:t>Recommendation regarding anticoagulation:</a:t>
            </a:r>
          </a:p>
          <a:p>
            <a:pPr marL="0" indent="0">
              <a:lnSpc>
                <a:spcPct val="120000"/>
              </a:lnSpc>
              <a:buFontTx/>
              <a:buAutoNum type="arabicPeriod"/>
            </a:pPr>
            <a:r>
              <a:rPr lang="en-US" sz="2000" b="0"/>
              <a:t>Stop warfarin 5 days ahead; no heparin bridging.</a:t>
            </a:r>
          </a:p>
          <a:p>
            <a:pPr marL="0" indent="0">
              <a:lnSpc>
                <a:spcPct val="120000"/>
              </a:lnSpc>
              <a:buFontTx/>
              <a:buAutoNum type="arabicPeriod"/>
            </a:pPr>
            <a:r>
              <a:rPr lang="en-US" sz="2000" i="1">
                <a:solidFill>
                  <a:srgbClr val="009973"/>
                </a:solidFill>
              </a:rPr>
              <a:t>Stop warfarin 5 days ahead; heparin bridging when INR &lt;2.</a:t>
            </a:r>
          </a:p>
          <a:p>
            <a:pPr marL="0" indent="0">
              <a:lnSpc>
                <a:spcPct val="120000"/>
              </a:lnSpc>
              <a:buFontTx/>
              <a:buAutoNum type="arabicPeriod"/>
            </a:pPr>
            <a:r>
              <a:rPr lang="en-US" sz="2000" b="0"/>
              <a:t>Continue warfarin through.</a:t>
            </a:r>
          </a:p>
          <a:p>
            <a:pPr marL="0" indent="0"/>
            <a:endParaRPr lang="en-US" sz="2000" b="0"/>
          </a:p>
          <a:p>
            <a:pPr marL="0" indent="0"/>
            <a:endParaRPr lang="en-US" sz="2000" b="0"/>
          </a:p>
          <a:p>
            <a:pPr marL="0" indent="0"/>
            <a:endParaRPr lang="en-US" sz="2000"/>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Content Placeholder 2"/>
          <p:cNvSpPr>
            <a:spLocks noGrp="1"/>
          </p:cNvSpPr>
          <p:nvPr>
            <p:ph idx="1"/>
          </p:nvPr>
        </p:nvSpPr>
        <p:spPr>
          <a:xfrm>
            <a:off x="163513" y="1333500"/>
            <a:ext cx="8801100" cy="4543425"/>
          </a:xfrm>
        </p:spPr>
        <p:txBody>
          <a:bodyPr/>
          <a:lstStyle/>
          <a:p>
            <a:r>
              <a:rPr lang="en-US" sz="1700" b="0"/>
              <a:t>Bridging not necessary for NOACs as half-lives similar to those of LMWH.</a:t>
            </a:r>
          </a:p>
          <a:p>
            <a:r>
              <a:rPr lang="en-US" sz="1700" b="0"/>
              <a:t>Bleeding and thromboembolic outcomes in the periprocedural interruptions were not significantly different between NOACs and warfarin in RELY, ROCKET AF, and ARISTOTLE.</a:t>
            </a:r>
          </a:p>
          <a:p>
            <a:r>
              <a:rPr lang="en-US" sz="1700" b="0"/>
              <a:t>ORBIT AF: Prospective registry study of AF patients [7372 on OAC, 2803 interruption events in 2200 (30%)]. Median follow up 2 years. Dabigatran and warfarin interruptions common with bridging in ¼ of the cases. </a:t>
            </a:r>
            <a:r>
              <a:rPr lang="en-US" sz="1700">
                <a:solidFill>
                  <a:srgbClr val="009973"/>
                </a:solidFill>
              </a:rPr>
              <a:t>Bridging was associated with significantly increased risk of bleeding and adverse events</a:t>
            </a:r>
            <a:r>
              <a:rPr lang="en-US" sz="1700" b="0"/>
              <a:t>.</a:t>
            </a:r>
          </a:p>
          <a:p>
            <a:r>
              <a:rPr lang="en-US" sz="1700" b="0"/>
              <a:t>Perioperative Dabigatran Study: Prospective study of 541 patients on dabigatran (97% had AF indication) needed interruption for a procedure. </a:t>
            </a:r>
            <a:r>
              <a:rPr lang="en-US" sz="1700">
                <a:solidFill>
                  <a:srgbClr val="009973"/>
                </a:solidFill>
              </a:rPr>
              <a:t>Interruption at 24, 48, and 96 hr before procedure without bridging was safe. </a:t>
            </a:r>
            <a:r>
              <a:rPr lang="en-US" sz="1700" b="0"/>
              <a:t>Major bleed 1.8%, minor bleed 5%, and 1 case of TIA (0.2%).</a:t>
            </a:r>
          </a:p>
          <a:p>
            <a:r>
              <a:rPr lang="en-US" sz="1700" b="0"/>
              <a:t>Dresden NOAC Registry (76% rivaroxaban, 24% dabigatran): No differences in bleeding or thromboembolic complications in the peri-procedural period between rivaroxaban and dabigatran. </a:t>
            </a:r>
            <a:r>
              <a:rPr lang="en-US" sz="1700">
                <a:solidFill>
                  <a:srgbClr val="009973"/>
                </a:solidFill>
              </a:rPr>
              <a:t>Heparin bridging was associated with significantly higher rates of major bleeding.</a:t>
            </a:r>
          </a:p>
          <a:p>
            <a:endParaRPr lang="en-US" sz="1700" b="0"/>
          </a:p>
        </p:txBody>
      </p:sp>
      <p:sp>
        <p:nvSpPr>
          <p:cNvPr id="107523" name="Title 2"/>
          <p:cNvSpPr txBox="1">
            <a:spLocks/>
          </p:cNvSpPr>
          <p:nvPr/>
        </p:nvSpPr>
        <p:spPr bwMode="auto">
          <a:xfrm>
            <a:off x="179388" y="685800"/>
            <a:ext cx="8785225" cy="647700"/>
          </a:xfrm>
          <a:prstGeom prst="rect">
            <a:avLst/>
          </a:prstGeom>
          <a:noFill/>
          <a:ln w="9525">
            <a:noFill/>
            <a:miter lim="800000"/>
            <a:headEnd/>
            <a:tailEnd/>
          </a:ln>
        </p:spPr>
        <p:txBody>
          <a:bodyPr anchor="ctr">
            <a:prstTxWarp prst="textNoShape">
              <a:avLst/>
            </a:prstTxWarp>
          </a:bodyPr>
          <a:lstStyle/>
          <a:p>
            <a:pPr algn="ctr"/>
            <a:r>
              <a:rPr lang="en-US" sz="3200" b="1">
                <a:solidFill>
                  <a:schemeClr val="tx2"/>
                </a:solidFill>
                <a:latin typeface="Arial Black" pitchFamily="4" charset="0"/>
                <a:cs typeface="Arial" pitchFamily="4" charset="0"/>
              </a:rPr>
              <a:t>No Bridging Necessary for NOACS</a:t>
            </a:r>
            <a:endParaRPr lang="en-CA" sz="3600" b="1">
              <a:latin typeface="Arial Black" pitchFamily="4" charset="0"/>
              <a:cs typeface="Arial" pitchFamily="4" charset="0"/>
            </a:endParaRPr>
          </a:p>
        </p:txBody>
      </p:sp>
      <p:sp>
        <p:nvSpPr>
          <p:cNvPr id="107524" name="TextBox 2"/>
          <p:cNvSpPr txBox="1">
            <a:spLocks noChangeArrowheads="1"/>
          </p:cNvSpPr>
          <p:nvPr/>
        </p:nvSpPr>
        <p:spPr bwMode="auto">
          <a:xfrm>
            <a:off x="1516063" y="5791200"/>
            <a:ext cx="6053137" cy="554038"/>
          </a:xfrm>
          <a:prstGeom prst="rect">
            <a:avLst/>
          </a:prstGeom>
          <a:noFill/>
          <a:ln w="9525">
            <a:noFill/>
            <a:miter lim="800000"/>
            <a:headEnd/>
            <a:tailEnd/>
          </a:ln>
        </p:spPr>
        <p:txBody>
          <a:bodyPr>
            <a:prstTxWarp prst="textNoShape">
              <a:avLst/>
            </a:prstTxWarp>
            <a:spAutoFit/>
          </a:bodyPr>
          <a:lstStyle/>
          <a:p>
            <a:pPr algn="ctr" eaLnBrk="1" hangingPunct="1"/>
            <a:r>
              <a:rPr lang="en-US" sz="1000">
                <a:cs typeface="Arial" pitchFamily="4" charset="0"/>
              </a:rPr>
              <a:t>Healey et al. Circulation 2012; 126:343-8. Sherwood et al. Circulation 2014;129:1850-9</a:t>
            </a:r>
          </a:p>
          <a:p>
            <a:pPr algn="ctr" eaLnBrk="1" hangingPunct="1"/>
            <a:r>
              <a:rPr lang="en-US" sz="1000">
                <a:cs typeface="Arial" pitchFamily="4" charset="0"/>
              </a:rPr>
              <a:t>Garcia et al. Blood 2014; 124:3692-8. Steinberg et al. Evid Based Med 2015; 29:200</a:t>
            </a:r>
          </a:p>
          <a:p>
            <a:pPr algn="ctr" eaLnBrk="1" hangingPunct="1"/>
            <a:r>
              <a:rPr lang="en-US" sz="1000">
                <a:cs typeface="Arial" pitchFamily="4" charset="0"/>
              </a:rPr>
              <a:t>Schulman et al. Circulation 2015; 132:167-73. Beyer-Westendorf et al. Eur Heart J 2014; 35:1888-96</a:t>
            </a: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extBox 9"/>
          <p:cNvSpPr txBox="1">
            <a:spLocks noChangeArrowheads="1"/>
          </p:cNvSpPr>
          <p:nvPr/>
        </p:nvSpPr>
        <p:spPr bwMode="auto">
          <a:xfrm>
            <a:off x="423863" y="2782888"/>
            <a:ext cx="8296275" cy="1508125"/>
          </a:xfrm>
          <a:prstGeom prst="rect">
            <a:avLst/>
          </a:prstGeom>
          <a:noFill/>
          <a:ln w="38100">
            <a:solidFill>
              <a:schemeClr val="accent5">
                <a:lumMod val="60000"/>
                <a:lumOff val="40000"/>
              </a:schemeClr>
            </a:solidFill>
            <a:miter lim="800000"/>
            <a:headEnd/>
            <a:tailEnd/>
          </a:ln>
        </p:spPr>
        <p:txBody>
          <a:bodyPr>
            <a:prstTxWarp prst="textNoShape">
              <a:avLst/>
            </a:prstTxWarp>
            <a:spAutoFit/>
          </a:bodyPr>
          <a:lstStyle/>
          <a:p>
            <a:pPr>
              <a:spcBef>
                <a:spcPct val="20000"/>
              </a:spcBef>
            </a:pPr>
            <a:r>
              <a:rPr lang="en-US" sz="2400">
                <a:cs typeface="Arial" pitchFamily="4" charset="0"/>
              </a:rPr>
              <a:t>We </a:t>
            </a:r>
            <a:r>
              <a:rPr lang="en-US" sz="2400">
                <a:solidFill>
                  <a:srgbClr val="000000"/>
                </a:solidFill>
                <a:cs typeface="Arial" pitchFamily="4" charset="0"/>
              </a:rPr>
              <a:t>recommend no bridging (LMWH or UFH) for NVAF patients receiving NOACs </a:t>
            </a:r>
            <a:r>
              <a:rPr lang="en-US" sz="2400">
                <a:cs typeface="Arial" pitchFamily="4" charset="0"/>
              </a:rPr>
              <a:t>who undergo elective surgery or invasive procedures requiring interruption of anticoagulation </a:t>
            </a:r>
            <a:r>
              <a:rPr lang="en-US" sz="2000" b="1">
                <a:cs typeface="Arial" pitchFamily="4" charset="0"/>
              </a:rPr>
              <a:t>(Strong Recommendation, Moderate-Quality Evidence).</a:t>
            </a:r>
            <a:endParaRPr lang="en-US" sz="2000" b="1">
              <a:solidFill>
                <a:srgbClr val="000000"/>
              </a:solidFill>
              <a:latin typeface="Arial Rounded MT Bold" pitchFamily="4" charset="0"/>
              <a:cs typeface="Arial" pitchFamily="4" charset="0"/>
            </a:endParaRPr>
          </a:p>
        </p:txBody>
      </p:sp>
      <p:sp>
        <p:nvSpPr>
          <p:cNvPr id="108547" name="Title 2"/>
          <p:cNvSpPr txBox="1">
            <a:spLocks/>
          </p:cNvSpPr>
          <p:nvPr/>
        </p:nvSpPr>
        <p:spPr bwMode="auto">
          <a:xfrm>
            <a:off x="179388" y="876300"/>
            <a:ext cx="8785225" cy="647700"/>
          </a:xfrm>
          <a:prstGeom prst="rect">
            <a:avLst/>
          </a:prstGeom>
          <a:noFill/>
          <a:ln w="9525">
            <a:noFill/>
            <a:miter lim="800000"/>
            <a:headEnd/>
            <a:tailEnd/>
          </a:ln>
        </p:spPr>
        <p:txBody>
          <a:bodyPr anchor="ctr">
            <a:prstTxWarp prst="textNoShape">
              <a:avLst/>
            </a:prstTxWarp>
          </a:bodyPr>
          <a:lstStyle/>
          <a:p>
            <a:pPr algn="ctr" eaLnBrk="1" hangingPunct="1"/>
            <a:r>
              <a:rPr lang="en-US" sz="3200">
                <a:latin typeface="Arial Black" pitchFamily="4" charset="0"/>
                <a:cs typeface="Arial" pitchFamily="4" charset="0"/>
              </a:rPr>
              <a:t>No Bridging in Patients on NOACs </a:t>
            </a:r>
          </a:p>
        </p:txBody>
      </p:sp>
      <p:sp>
        <p:nvSpPr>
          <p:cNvPr id="108548" name="TextBox 1"/>
          <p:cNvSpPr txBox="1">
            <a:spLocks noChangeArrowheads="1"/>
          </p:cNvSpPr>
          <p:nvPr/>
        </p:nvSpPr>
        <p:spPr bwMode="auto">
          <a:xfrm>
            <a:off x="423863" y="2132013"/>
            <a:ext cx="2767012" cy="461962"/>
          </a:xfrm>
          <a:prstGeom prst="rect">
            <a:avLst/>
          </a:prstGeom>
          <a:noFill/>
          <a:ln w="9525">
            <a:noFill/>
            <a:miter lim="800000"/>
            <a:headEnd/>
            <a:tailEnd/>
          </a:ln>
        </p:spPr>
        <p:txBody>
          <a:bodyPr wrap="none">
            <a:prstTxWarp prst="textNoShape">
              <a:avLst/>
            </a:prstTxWarp>
            <a:spAutoFit/>
          </a:bodyPr>
          <a:lstStyle/>
          <a:p>
            <a:pPr eaLnBrk="1" hangingPunct="1"/>
            <a:r>
              <a:rPr lang="en-US" sz="2400" b="1">
                <a:cs typeface="Arial" pitchFamily="4" charset="0"/>
              </a:rPr>
              <a:t>Recommendation</a:t>
            </a: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340373" y="1274628"/>
          <a:ext cx="9054305" cy="49183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9571" name="Title 3"/>
          <p:cNvSpPr txBox="1">
            <a:spLocks/>
          </p:cNvSpPr>
          <p:nvPr/>
        </p:nvSpPr>
        <p:spPr bwMode="auto">
          <a:xfrm>
            <a:off x="179388" y="700088"/>
            <a:ext cx="8785225" cy="647700"/>
          </a:xfrm>
          <a:prstGeom prst="rect">
            <a:avLst/>
          </a:prstGeom>
          <a:noFill/>
          <a:ln w="9525">
            <a:noFill/>
            <a:miter lim="800000"/>
            <a:headEnd/>
            <a:tailEnd/>
          </a:ln>
        </p:spPr>
        <p:txBody>
          <a:bodyPr anchor="ctr">
            <a:prstTxWarp prst="textNoShape">
              <a:avLst/>
            </a:prstTxWarp>
          </a:bodyPr>
          <a:lstStyle/>
          <a:p>
            <a:pPr algn="ctr" eaLnBrk="1" hangingPunct="1"/>
            <a:r>
              <a:rPr lang="en-US" sz="3200">
                <a:latin typeface="Arial Black" pitchFamily="4" charset="0"/>
                <a:cs typeface="Arial" pitchFamily="4" charset="0"/>
              </a:rPr>
              <a:t>Timing of Antithrombotic Restart</a:t>
            </a:r>
          </a:p>
        </p:txBody>
      </p:sp>
      <p:sp>
        <p:nvSpPr>
          <p:cNvPr id="109572" name="TextBox 4"/>
          <p:cNvSpPr txBox="1">
            <a:spLocks noChangeArrowheads="1"/>
          </p:cNvSpPr>
          <p:nvPr/>
        </p:nvSpPr>
        <p:spPr bwMode="auto">
          <a:xfrm>
            <a:off x="6570663" y="3030538"/>
            <a:ext cx="2122487" cy="1016000"/>
          </a:xfrm>
          <a:prstGeom prst="rect">
            <a:avLst/>
          </a:prstGeom>
          <a:solidFill>
            <a:srgbClr val="6FA0C8"/>
          </a:solidFill>
          <a:ln w="9525">
            <a:solidFill>
              <a:srgbClr val="000000"/>
            </a:solidFill>
            <a:miter lim="800000"/>
            <a:headEnd/>
            <a:tailEnd/>
          </a:ln>
        </p:spPr>
        <p:txBody>
          <a:bodyPr>
            <a:prstTxWarp prst="textNoShape">
              <a:avLst/>
            </a:prstTxWarp>
            <a:spAutoFit/>
          </a:bodyPr>
          <a:lstStyle/>
          <a:p>
            <a:pPr eaLnBrk="1" hangingPunct="1"/>
            <a:r>
              <a:rPr lang="en-US" sz="1200" b="1">
                <a:solidFill>
                  <a:schemeClr val="bg1"/>
                </a:solidFill>
                <a:cs typeface="Arial" pitchFamily="4" charset="0"/>
              </a:rPr>
              <a:t>When hemostasis achieved, restart 24-48 hrs after low  bleed risk, 48-72 hrs after intermediate or high bleed risk procedure</a:t>
            </a:r>
          </a:p>
        </p:txBody>
      </p:sp>
      <p:sp>
        <p:nvSpPr>
          <p:cNvPr id="109573" name="TextBox 7"/>
          <p:cNvSpPr txBox="1">
            <a:spLocks noChangeArrowheads="1"/>
          </p:cNvSpPr>
          <p:nvPr/>
        </p:nvSpPr>
        <p:spPr bwMode="auto">
          <a:xfrm>
            <a:off x="6570663" y="4648200"/>
            <a:ext cx="2122487" cy="1016000"/>
          </a:xfrm>
          <a:prstGeom prst="rect">
            <a:avLst/>
          </a:prstGeom>
          <a:solidFill>
            <a:srgbClr val="679AC5"/>
          </a:solidFill>
          <a:ln w="9525">
            <a:solidFill>
              <a:srgbClr val="000000"/>
            </a:solidFill>
            <a:miter lim="800000"/>
            <a:headEnd/>
            <a:tailEnd/>
          </a:ln>
        </p:spPr>
        <p:txBody>
          <a:bodyPr>
            <a:prstTxWarp prst="textNoShape">
              <a:avLst/>
            </a:prstTxWarp>
            <a:spAutoFit/>
          </a:bodyPr>
          <a:lstStyle/>
          <a:p>
            <a:pPr eaLnBrk="1" hangingPunct="1"/>
            <a:r>
              <a:rPr lang="en-US" sz="1200" b="1">
                <a:solidFill>
                  <a:schemeClr val="bg1"/>
                </a:solidFill>
                <a:cs typeface="Arial" pitchFamily="4" charset="0"/>
              </a:rPr>
              <a:t>Restart 1 day after hemostasis, ~48 hrs after low bleed risk, ~72 hrs after intermediate /high bleed risk  procedure </a:t>
            </a:r>
          </a:p>
        </p:txBody>
      </p:sp>
      <p:sp>
        <p:nvSpPr>
          <p:cNvPr id="2" name="Right Brace 1"/>
          <p:cNvSpPr/>
          <p:nvPr/>
        </p:nvSpPr>
        <p:spPr>
          <a:xfrm>
            <a:off x="6272213" y="2438400"/>
            <a:ext cx="304800" cy="1295400"/>
          </a:xfrm>
          <a:prstGeom prst="rightBrace">
            <a:avLst/>
          </a:prstGeom>
          <a:ln w="38100">
            <a:solidFill>
              <a:srgbClr val="6799C7"/>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sp>
        <p:nvSpPr>
          <p:cNvPr id="8" name="Right Brace 7"/>
          <p:cNvSpPr/>
          <p:nvPr/>
        </p:nvSpPr>
        <p:spPr>
          <a:xfrm>
            <a:off x="6272213" y="4343400"/>
            <a:ext cx="298450" cy="1371600"/>
          </a:xfrm>
          <a:prstGeom prst="rightBrace">
            <a:avLst/>
          </a:prstGeom>
          <a:ln w="38100">
            <a:solidFill>
              <a:srgbClr val="679AC5"/>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sp>
        <p:nvSpPr>
          <p:cNvPr id="112648" name="TextBox 9"/>
          <p:cNvSpPr txBox="1">
            <a:spLocks noChangeArrowheads="1"/>
          </p:cNvSpPr>
          <p:nvPr/>
        </p:nvSpPr>
        <p:spPr bwMode="auto">
          <a:xfrm>
            <a:off x="6391275" y="5678488"/>
            <a:ext cx="2373313"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prstTxWarp prst="textNoShape">
              <a:avLst/>
            </a:prstTxWarp>
            <a:spAutoFit/>
          </a:bodyPr>
          <a:lstStyle/>
          <a:p>
            <a:pPr eaLnBrk="1" hangingPunct="1"/>
            <a:r>
              <a:rPr lang="en-US" sz="1000" b="1">
                <a:cs typeface="Arial" pitchFamily="4" charset="0"/>
              </a:rPr>
              <a:t>Reminder</a:t>
            </a:r>
            <a:r>
              <a:rPr lang="en-US" sz="1000">
                <a:cs typeface="Arial" pitchFamily="4" charset="0"/>
              </a:rPr>
              <a:t>: Full anticoagulant effects</a:t>
            </a:r>
          </a:p>
          <a:p>
            <a:pPr eaLnBrk="1" hangingPunct="1"/>
            <a:r>
              <a:rPr lang="en-US" sz="1000">
                <a:cs typeface="Arial" pitchFamily="4" charset="0"/>
              </a:rPr>
              <a:t>2hrs after administration of NOACs,</a:t>
            </a:r>
          </a:p>
          <a:p>
            <a:pPr eaLnBrk="1" hangingPunct="1"/>
            <a:r>
              <a:rPr lang="en-US" sz="1000">
                <a:cs typeface="Arial" pitchFamily="4" charset="0"/>
              </a:rPr>
              <a:t>3-4 hrs after LMWH, and when PTT</a:t>
            </a:r>
          </a:p>
          <a:p>
            <a:pPr eaLnBrk="1" hangingPunct="1"/>
            <a:r>
              <a:rPr lang="en-US" sz="1000">
                <a:cs typeface="Arial" pitchFamily="4" charset="0"/>
              </a:rPr>
              <a:t>therapeutic for IV heparin</a:t>
            </a:r>
            <a:endParaRPr lang="en-US" sz="1400">
              <a:cs typeface="Arial" pitchFamily="4" charset="0"/>
            </a:endParaRP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rot="1336522">
            <a:off x="8897938" y="1870075"/>
            <a:ext cx="139700" cy="15081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solidFill>
                <a:srgbClr val="FFFFFF"/>
              </a:solidFill>
            </a:endParaRPr>
          </a:p>
        </p:txBody>
      </p:sp>
      <p:grpSp>
        <p:nvGrpSpPr>
          <p:cNvPr id="110595" name="Group 24"/>
          <p:cNvGrpSpPr>
            <a:grpSpLocks/>
          </p:cNvGrpSpPr>
          <p:nvPr/>
        </p:nvGrpSpPr>
        <p:grpSpPr bwMode="auto">
          <a:xfrm>
            <a:off x="8302625" y="533400"/>
            <a:ext cx="750888" cy="784225"/>
            <a:chOff x="4632757" y="69527"/>
            <a:chExt cx="358725" cy="333198"/>
          </a:xfrm>
        </p:grpSpPr>
        <p:sp>
          <p:nvSpPr>
            <p:cNvPr id="10" name="Oval 9"/>
            <p:cNvSpPr/>
            <p:nvPr/>
          </p:nvSpPr>
          <p:spPr>
            <a:xfrm>
              <a:off x="4632757" y="69527"/>
              <a:ext cx="332939" cy="333198"/>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11" name="Rectangle 10"/>
            <p:cNvSpPr/>
            <p:nvPr/>
          </p:nvSpPr>
          <p:spPr>
            <a:xfrm>
              <a:off x="4940669" y="262431"/>
              <a:ext cx="50813" cy="681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solidFill>
                  <a:srgbClr val="FFFFFF"/>
                </a:solidFill>
              </a:endParaRPr>
            </a:p>
          </p:txBody>
        </p:sp>
      </p:grpSp>
      <p:sp>
        <p:nvSpPr>
          <p:cNvPr id="60422" name="TextBox 9"/>
          <p:cNvSpPr txBox="1">
            <a:spLocks noChangeArrowheads="1"/>
          </p:cNvSpPr>
          <p:nvPr/>
        </p:nvSpPr>
        <p:spPr bwMode="auto">
          <a:xfrm>
            <a:off x="304800" y="1570038"/>
            <a:ext cx="8501063" cy="2078037"/>
          </a:xfrm>
          <a:prstGeom prst="rect">
            <a:avLst/>
          </a:prstGeom>
          <a:noFill/>
          <a:ln w="38100">
            <a:solidFill>
              <a:schemeClr val="accent5">
                <a:lumMod val="60000"/>
                <a:lumOff val="40000"/>
              </a:schemeClr>
            </a:solidFill>
            <a:miter lim="800000"/>
            <a:headEnd/>
            <a:tailEnd/>
          </a:ln>
        </p:spPr>
        <p:txBody>
          <a:bodyPr>
            <a:prstTxWarp prst="textNoShape">
              <a:avLst/>
            </a:prstTxWarp>
            <a:spAutoFit/>
          </a:bodyPr>
          <a:lstStyle/>
          <a:p>
            <a:pPr marL="153988" indent="-153988" eaLnBrk="1" hangingPunct="1">
              <a:lnSpc>
                <a:spcPct val="120000"/>
              </a:lnSpc>
            </a:pPr>
            <a:r>
              <a:rPr lang="en-US">
                <a:cs typeface="Arial" pitchFamily="4" charset="0"/>
              </a:rPr>
              <a:t>  </a:t>
            </a:r>
            <a:r>
              <a:rPr lang="en-US">
                <a:solidFill>
                  <a:srgbClr val="000000"/>
                </a:solidFill>
                <a:cs typeface="Arial" pitchFamily="4" charset="0"/>
              </a:rPr>
              <a:t>When warfarin, ASA, or clopidogrel therapy has been interrupted for an invasive procedure, we suggest that such therapy be restarted after the procedure when hemostasis is established (usually 24-48 hours for a procedure with a low risk of bleeding and 48-72 hours for a procedure with an intermediate or high risk of bleeding) </a:t>
            </a:r>
          </a:p>
          <a:p>
            <a:pPr marL="153988" indent="-153988" eaLnBrk="1" hangingPunct="1">
              <a:lnSpc>
                <a:spcPct val="120000"/>
              </a:lnSpc>
            </a:pPr>
            <a:r>
              <a:rPr lang="en-US">
                <a:cs typeface="Arial" pitchFamily="4" charset="0"/>
              </a:rPr>
              <a:t>  </a:t>
            </a:r>
            <a:r>
              <a:rPr lang="en-US" sz="1600" b="1">
                <a:cs typeface="Arial" pitchFamily="4" charset="0"/>
              </a:rPr>
              <a:t>(Conditional Recommendation, Low Quality Evidence). </a:t>
            </a:r>
            <a:endParaRPr lang="en-US" b="1">
              <a:solidFill>
                <a:srgbClr val="000000"/>
              </a:solidFill>
              <a:cs typeface="Arial" pitchFamily="4" charset="0"/>
            </a:endParaRPr>
          </a:p>
        </p:txBody>
      </p:sp>
      <p:sp>
        <p:nvSpPr>
          <p:cNvPr id="13" name="TextBox 9"/>
          <p:cNvSpPr txBox="1">
            <a:spLocks noChangeArrowheads="1"/>
          </p:cNvSpPr>
          <p:nvPr/>
        </p:nvSpPr>
        <p:spPr bwMode="auto">
          <a:xfrm>
            <a:off x="280988" y="3962400"/>
            <a:ext cx="8501062" cy="2078038"/>
          </a:xfrm>
          <a:prstGeom prst="rect">
            <a:avLst/>
          </a:prstGeom>
          <a:noFill/>
          <a:ln w="38100">
            <a:solidFill>
              <a:schemeClr val="accent5">
                <a:lumMod val="60000"/>
                <a:lumOff val="40000"/>
              </a:schemeClr>
            </a:solidFill>
            <a:miter lim="800000"/>
            <a:headEnd/>
            <a:tailEnd/>
          </a:ln>
        </p:spPr>
        <p:txBody>
          <a:bodyPr>
            <a:prstTxWarp prst="textNoShape">
              <a:avLst/>
            </a:prstTxWarp>
            <a:spAutoFit/>
          </a:bodyPr>
          <a:lstStyle/>
          <a:p>
            <a:pPr marL="153988" indent="-153988" eaLnBrk="1" hangingPunct="1">
              <a:lnSpc>
                <a:spcPct val="120000"/>
              </a:lnSpc>
            </a:pPr>
            <a:r>
              <a:rPr lang="en-US">
                <a:solidFill>
                  <a:srgbClr val="000000"/>
                </a:solidFill>
                <a:cs typeface="Arial" pitchFamily="4" charset="0"/>
              </a:rPr>
              <a:t>  When apixaban, dabigatran, or rivaroxaban have been withdrawn for an invasive procedure, we suggest that such therapy be restarted after the procedure one day after hemostasis is established (usually 48 hours for a procedure with a low risk of bleeding and 72 hours for a procedure with an intermediate or high risk of bleeding).</a:t>
            </a:r>
          </a:p>
          <a:p>
            <a:pPr marL="153988" indent="-153988" eaLnBrk="1" hangingPunct="1">
              <a:lnSpc>
                <a:spcPct val="120000"/>
              </a:lnSpc>
            </a:pPr>
            <a:r>
              <a:rPr lang="en-US">
                <a:solidFill>
                  <a:srgbClr val="000000"/>
                </a:solidFill>
                <a:cs typeface="Arial" pitchFamily="4" charset="0"/>
              </a:rPr>
              <a:t>  </a:t>
            </a:r>
            <a:r>
              <a:rPr lang="en-US" sz="1600" b="1">
                <a:solidFill>
                  <a:srgbClr val="000000"/>
                </a:solidFill>
                <a:cs typeface="Arial" pitchFamily="4" charset="0"/>
              </a:rPr>
              <a:t>(Conditional Recommendation, Low Quality Evidence)</a:t>
            </a:r>
          </a:p>
        </p:txBody>
      </p:sp>
      <p:sp>
        <p:nvSpPr>
          <p:cNvPr id="110598" name="Title 3"/>
          <p:cNvSpPr txBox="1">
            <a:spLocks/>
          </p:cNvSpPr>
          <p:nvPr/>
        </p:nvSpPr>
        <p:spPr bwMode="auto">
          <a:xfrm>
            <a:off x="225425" y="684213"/>
            <a:ext cx="8785225" cy="647700"/>
          </a:xfrm>
          <a:prstGeom prst="rect">
            <a:avLst/>
          </a:prstGeom>
          <a:noFill/>
          <a:ln w="9525">
            <a:noFill/>
            <a:miter lim="800000"/>
            <a:headEnd/>
            <a:tailEnd/>
          </a:ln>
        </p:spPr>
        <p:txBody>
          <a:bodyPr anchor="ctr">
            <a:prstTxWarp prst="textNoShape">
              <a:avLst/>
            </a:prstTxWarp>
          </a:bodyPr>
          <a:lstStyle/>
          <a:p>
            <a:pPr algn="ctr" eaLnBrk="1" hangingPunct="1"/>
            <a:r>
              <a:rPr lang="en-US" sz="2800" b="1">
                <a:latin typeface="Arial Black" pitchFamily="4" charset="0"/>
                <a:cs typeface="Arial" pitchFamily="4" charset="0"/>
              </a:rPr>
              <a:t>Post-Procedural Restart of Antithrombotics</a:t>
            </a:r>
            <a:endParaRPr lang="en-US" sz="2800">
              <a:latin typeface="Arial Black" pitchFamily="4" charset="0"/>
              <a:cs typeface="Arial" pitchFamily="4" charset="0"/>
            </a:endParaRPr>
          </a:p>
        </p:txBody>
      </p:sp>
      <p:sp>
        <p:nvSpPr>
          <p:cNvPr id="110599" name="TextBox 1"/>
          <p:cNvSpPr txBox="1">
            <a:spLocks noChangeArrowheads="1"/>
          </p:cNvSpPr>
          <p:nvPr/>
        </p:nvSpPr>
        <p:spPr bwMode="auto">
          <a:xfrm>
            <a:off x="314325" y="1169988"/>
            <a:ext cx="2479675" cy="400050"/>
          </a:xfrm>
          <a:prstGeom prst="rect">
            <a:avLst/>
          </a:prstGeom>
          <a:noFill/>
          <a:ln w="9525">
            <a:noFill/>
            <a:miter lim="800000"/>
            <a:headEnd/>
            <a:tailEnd/>
          </a:ln>
        </p:spPr>
        <p:txBody>
          <a:bodyPr wrap="none">
            <a:prstTxWarp prst="textNoShape">
              <a:avLst/>
            </a:prstTxWarp>
            <a:spAutoFit/>
          </a:bodyPr>
          <a:lstStyle/>
          <a:p>
            <a:pPr eaLnBrk="1" hangingPunct="1"/>
            <a:r>
              <a:rPr lang="en-US" sz="2000" b="1">
                <a:cs typeface="Arial" pitchFamily="4" charset="0"/>
              </a:rPr>
              <a:t>Recommendations</a:t>
            </a: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txBox="1">
            <a:spLocks noChangeArrowheads="1"/>
          </p:cNvSpPr>
          <p:nvPr/>
        </p:nvSpPr>
        <p:spPr bwMode="auto">
          <a:xfrm>
            <a:off x="228600" y="1524000"/>
            <a:ext cx="8686800" cy="1752600"/>
          </a:xfrm>
          <a:prstGeom prst="rect">
            <a:avLst/>
          </a:prstGeom>
          <a:noFill/>
          <a:ln w="9525">
            <a:noFill/>
            <a:miter lim="800000"/>
            <a:headEnd/>
            <a:tailEnd/>
          </a:ln>
        </p:spPr>
        <p:txBody>
          <a:bodyPr anchor="ctr">
            <a:prstTxWarp prst="textNoShape">
              <a:avLst/>
            </a:prstTxWarp>
          </a:bodyPr>
          <a:lstStyle/>
          <a:p>
            <a:pPr algn="ctr" eaLnBrk="1" hangingPunct="1"/>
            <a:r>
              <a:rPr lang="en-US" sz="3200">
                <a:latin typeface="Arial Black" pitchFamily="4" charset="0"/>
                <a:cs typeface="Arial" pitchFamily="4" charset="0"/>
              </a:rPr>
              <a:t>Surgical Therapy for AF </a:t>
            </a:r>
          </a:p>
        </p:txBody>
      </p:sp>
      <p:sp>
        <p:nvSpPr>
          <p:cNvPr id="111619" name="Rectangle 3"/>
          <p:cNvSpPr txBox="1">
            <a:spLocks noChangeArrowheads="1"/>
          </p:cNvSpPr>
          <p:nvPr/>
        </p:nvSpPr>
        <p:spPr bwMode="auto">
          <a:xfrm>
            <a:off x="838200" y="2819400"/>
            <a:ext cx="7543800" cy="533400"/>
          </a:xfrm>
          <a:prstGeom prst="rect">
            <a:avLst/>
          </a:prstGeom>
          <a:noFill/>
          <a:ln w="9525">
            <a:noFill/>
            <a:miter lim="800000"/>
            <a:headEnd/>
            <a:tailEnd/>
          </a:ln>
        </p:spPr>
        <p:txBody>
          <a:bodyPr>
            <a:prstTxWarp prst="textNoShape">
              <a:avLst/>
            </a:prstTxWarp>
          </a:bodyPr>
          <a:lstStyle/>
          <a:p>
            <a:pPr algn="ctr" eaLnBrk="1" hangingPunct="1">
              <a:spcBef>
                <a:spcPct val="20000"/>
              </a:spcBef>
            </a:pPr>
            <a:endParaRPr lang="en-US" sz="1900">
              <a:solidFill>
                <a:srgbClr val="7F7F7F"/>
              </a:solidFill>
              <a:cs typeface="Arial" pitchFamily="4" charset="0"/>
            </a:endParaRPr>
          </a:p>
        </p:txBody>
      </p:sp>
    </p:spTree>
    <p:custDataLst>
      <p:tags r:id="rId1"/>
    </p:custData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1"/>
          <p:cNvSpPr>
            <a:spLocks noGrp="1"/>
          </p:cNvSpPr>
          <p:nvPr>
            <p:ph type="title"/>
          </p:nvPr>
        </p:nvSpPr>
        <p:spPr>
          <a:xfrm>
            <a:off x="179388" y="914400"/>
            <a:ext cx="8785225" cy="647700"/>
          </a:xfrm>
        </p:spPr>
        <p:txBody>
          <a:bodyPr/>
          <a:lstStyle/>
          <a:p>
            <a:r>
              <a:rPr lang="en-US"/>
              <a:t>Surgical AF ablation procedures: </a:t>
            </a:r>
            <a:br>
              <a:rPr lang="en-US"/>
            </a:br>
            <a:r>
              <a:rPr lang="en-US" sz="2800" i="1">
                <a:solidFill>
                  <a:srgbClr val="FFC000"/>
                </a:solidFill>
              </a:rPr>
              <a:t>Clinical Considerations</a:t>
            </a:r>
          </a:p>
        </p:txBody>
      </p:sp>
      <p:sp>
        <p:nvSpPr>
          <p:cNvPr id="112643" name="Content Placeholder 2"/>
          <p:cNvSpPr>
            <a:spLocks noGrp="1"/>
          </p:cNvSpPr>
          <p:nvPr>
            <p:ph idx="1"/>
          </p:nvPr>
        </p:nvSpPr>
        <p:spPr>
          <a:xfrm>
            <a:off x="179388" y="2057400"/>
            <a:ext cx="8785225" cy="3778250"/>
          </a:xfrm>
        </p:spPr>
        <p:txBody>
          <a:bodyPr/>
          <a:lstStyle/>
          <a:p>
            <a:r>
              <a:rPr lang="en-US" sz="2800" b="0"/>
              <a:t>Potential benefits of SR</a:t>
            </a:r>
          </a:p>
          <a:p>
            <a:r>
              <a:rPr lang="en-US" sz="2800" b="0"/>
              <a:t>Type of surgery (mitral vs. other)</a:t>
            </a:r>
          </a:p>
          <a:p>
            <a:r>
              <a:rPr lang="en-US" sz="2800" b="0"/>
              <a:t>Extent of procedure (left vs. biatrial)</a:t>
            </a:r>
          </a:p>
          <a:p>
            <a:r>
              <a:rPr lang="en-US" sz="2800" b="0"/>
              <a:t>Energy source</a:t>
            </a:r>
          </a:p>
          <a:p>
            <a:r>
              <a:rPr lang="en-US" sz="2800" b="0"/>
              <a:t>Associated risks</a:t>
            </a:r>
          </a:p>
          <a:p>
            <a:r>
              <a:rPr lang="en-US" sz="2800" b="0"/>
              <a:t>Local expertise</a:t>
            </a:r>
          </a:p>
          <a:p>
            <a:endParaRPr lang="en-US" sz="2800" b="0"/>
          </a:p>
          <a:p>
            <a:endParaRPr lang="en-US" sz="2800" b="0"/>
          </a:p>
          <a:p>
            <a:endParaRPr lang="en-US" sz="2000" b="0"/>
          </a:p>
          <a:p>
            <a:endParaRPr lang="en-US" sz="2000" b="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EXPANDSHOWBAR" val="True"/>
  <p:tag name="BULLETTYPE" val="3"/>
  <p:tag name="RESPCOUNTERSTYLE" val="-1"/>
  <p:tag name="INPUTSOURCE" val="1"/>
  <p:tag name="BACKUPMAINTENANCE" val="7"/>
  <p:tag name="ROTATIONINTERVAL" val="2"/>
  <p:tag name="RACERSMAXDISPLAYED" val="5"/>
  <p:tag name="TEAMSINLEADERBOARD" val="5"/>
  <p:tag name="BUBBLEVALUEFORMAT" val="0.0"/>
  <p:tag name="CUSTOMCELLFORECOLOR" val="-16777216"/>
  <p:tag name="CUSTOMCELLBACKCOLOR4" val="-8355712"/>
  <p:tag name="DISPLAYDEVICEID" val="True"/>
  <p:tag name="GRIDSIZE" val="{Width=800, Height=600}"/>
  <p:tag name="CHARTLABELS" val="1"/>
  <p:tag name="PARTLISTDEFAULT" val="1"/>
  <p:tag name="INCORRECTPOINTVALUE" val="0"/>
  <p:tag name="AUTOADJUSTPARTRANGE" val="True"/>
  <p:tag name="FIBNUMRESULTS" val="5"/>
  <p:tag name="PRRESPONSE2" val="9"/>
  <p:tag name="PRRESPONSE6" val="5"/>
  <p:tag name="PRRESPONSE10" val="1"/>
  <p:tag name="POWERPOINTVERSION" val="12.0"/>
  <p:tag name="CSVFORMAT" val="0"/>
  <p:tag name="RESPCOUNTERFORMAT" val="0"/>
  <p:tag name="ALLOWDUPLICATES" val="False"/>
  <p:tag name="REVIEWONLY" val="False"/>
  <p:tag name="RACEANIMATIONSPEED" val="3"/>
  <p:tag name="BUBBLENAMEVISIBLE" val="True"/>
  <p:tag name="CUSTOMGRIDBACKCOLOR" val="-2830136"/>
  <p:tag name="USESCHEMECOLORS" val="True"/>
  <p:tag name="GRIDROTATIONINTERVAL" val="2"/>
  <p:tag name="CHARTCOLORS" val="0"/>
  <p:tag name="INCLUDEPPT" val="True"/>
  <p:tag name="REALTIMEBACKUPPATH" val="(None)"/>
  <p:tag name="FIBDISPLAYRESULTS" val="True"/>
  <p:tag name="PRRESPONSE3" val="8"/>
  <p:tag name="PRRESPONSE8" val="3"/>
  <p:tag name="TPVERSION" val="2008"/>
  <p:tag name="ANSWERNOWSTYLE" val="-1"/>
  <p:tag name="COUNTDOWNSECONDS" val="10"/>
  <p:tag name="AUTOADVANCE" val="False"/>
  <p:tag name="SKIPREMAININGRACESLIDES" val="True"/>
  <p:tag name="BUBBLEGROUPING" val="3"/>
  <p:tag name="CUSTOMCELLBACKCOLOR3" val="-268652"/>
  <p:tag name="AUTOSIZEGRID" val="True"/>
  <p:tag name="INCLUDENONRESPONDERS" val="False"/>
  <p:tag name="REALTIMEBACKUP" val="False"/>
  <p:tag name="FIBINCLUDEOTHER" val="True"/>
  <p:tag name="PRRESPONSE5" val="6"/>
  <p:tag name="ALWAYSOPENPOLL" val="False"/>
  <p:tag name="ANSWERNOWTEXT" val="Answer Now"/>
  <p:tag name="BACKUPSESSIONS" val="True"/>
  <p:tag name="RACEENDPOINTS" val="100"/>
  <p:tag name="DEFAULTNUMTEAMS" val="5"/>
  <p:tag name="DISPLAYDEVICENUMBER" val="True"/>
  <p:tag name="RESETCHARTS" val="True"/>
  <p:tag name="ZEROBASED" val="False"/>
  <p:tag name="PRRESPONSE1" val="10"/>
  <p:tag name="SHOWFLASHWARNING" val="True"/>
  <p:tag name="COUNTDOWNSTYLE" val="-1"/>
  <p:tag name="AUTOUPDATEALIASES" val="True"/>
  <p:tag name="BUBBLESIZEVISIBLE" val="True"/>
  <p:tag name="GRIDOPACITY" val="90"/>
  <p:tag name="ALLOWUSERFEEDBACK" val="True"/>
  <p:tag name="FIBDISPLAYKEYWORDS" val="True"/>
  <p:tag name="SHOWBARVISIBLE" val="True"/>
  <p:tag name="NUMRESPONSES" val="1"/>
  <p:tag name="MAXRESPONDERS" val="5"/>
  <p:tag name="GRIDPOSITION" val="1"/>
  <p:tag name="CHARTSCALE" val="True"/>
  <p:tag name="PRRESPONSE9" val="2"/>
  <p:tag name="CHARTVALUEFORMAT" val="0%"/>
  <p:tag name="CUSTOMCELLBACKCOLOR2" val="-13395457"/>
  <p:tag name="CORRECTPOINTVALUE" val="1"/>
  <p:tag name="USESECONDARYMONITOR" val="True"/>
  <p:tag name="PARTICIPANTSINLEADERBOARD" val="5"/>
  <p:tag name="MULTIRESPDIVISOR" val="1"/>
  <p:tag name="SAVECSVWITHSESSION" val="True"/>
  <p:tag name="DISPLAYNAME" val="True"/>
  <p:tag name="PRRESPONSE7" val="4"/>
  <p:tag name="POLLINGCYCLE" val="2"/>
  <p:tag name="STDCHART" val="1"/>
  <p:tag name="RESPTABLESTYLE" val="-1"/>
  <p:tag name="CUSTOMCELLBACKCOLOR1" val="-657956"/>
  <p:tag name="PRRESPONSE4" val="7"/>
  <p:tag name="ADVANCEDSETTINGSVIEW" val="False"/>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TIMING" val="|27.4"/>
</p:tagLst>
</file>

<file path=ppt/tags/tag6.xml><?xml version="1.0" encoding="utf-8"?>
<p:tagLst xmlns:a="http://schemas.openxmlformats.org/drawingml/2006/main" xmlns:r="http://schemas.openxmlformats.org/officeDocument/2006/relationships" xmlns:p="http://schemas.openxmlformats.org/presentationml/2006/main">
  <p:tag name="TIMING" val="|27.4"/>
</p:tagLst>
</file>

<file path=ppt/tags/tag7.xml><?xml version="1.0" encoding="utf-8"?>
<p:tagLst xmlns:a="http://schemas.openxmlformats.org/drawingml/2006/main" xmlns:r="http://schemas.openxmlformats.org/officeDocument/2006/relationships" xmlns:p="http://schemas.openxmlformats.org/presentationml/2006/main">
  <p:tag name="DELIMITERS" val="3.1"/>
</p:tagLst>
</file>

<file path=ppt/tags/tag8.xml><?xml version="1.0" encoding="utf-8"?>
<p:tagLst xmlns:a="http://schemas.openxmlformats.org/drawingml/2006/main" xmlns:r="http://schemas.openxmlformats.org/officeDocument/2006/relationships" xmlns:p="http://schemas.openxmlformats.org/presentationml/2006/main">
  <p:tag name="DELIMITERS" val="3.1"/>
</p:tagLst>
</file>

<file path=ppt/tags/tag9.xml><?xml version="1.0" encoding="utf-8"?>
<p:tagLst xmlns:a="http://schemas.openxmlformats.org/drawingml/2006/main" xmlns:r="http://schemas.openxmlformats.org/officeDocument/2006/relationships" xmlns:p="http://schemas.openxmlformats.org/presentationml/2006/main">
  <p:tag name="DELIMITERS" val="3.1"/>
</p:tagLst>
</file>

<file path=ppt/theme/theme1.xml><?xml version="1.0" encoding="utf-8"?>
<a:theme xmlns:a="http://schemas.openxmlformats.org/drawingml/2006/main" name="1_ccs_powerpoint">
  <a:themeElements>
    <a:clrScheme name="1_ccs_powerpoin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ccs_powerpoint">
      <a:majorFont>
        <a:latin typeface="Arial Black"/>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cs_powerpoin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ccs_powerpoin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ccs_powerpoin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ccs_powerpoin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ccs_powerpoin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ccs_powerpoin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ccs_powerpoin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ccs_powerpoint">
  <a:themeElements>
    <a:clrScheme name="2_ccs_powerpoin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2_ccs_powerpoint">
      <a:majorFont>
        <a:latin typeface="Arial Black"/>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ccs_powerpoin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ccs_powerpoin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ccs_powerpoin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ccs_powerpoin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ccs_powerpoin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ccs_powerpoin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ccs_powerpoin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customXsn xmlns="http://schemas.microsoft.com/office/2006/metadata/customXsn">
  <xsnLocation/>
  <cached>True</cached>
  <openByDefault>True</openByDefault>
  <xsnScope/>
</customXsn>
</file>

<file path=customXml/item2.xml><?xml version="1.0" encoding="utf-8"?>
<ct:contentTypeSchema xmlns:ct="http://schemas.microsoft.com/office/2006/metadata/contentType" xmlns:ma="http://schemas.microsoft.com/office/2006/metadata/properties/metaAttributes" ct:_="" ma:_="" ma:contentTypeName="Word Document" ma:contentTypeID="0x010100935D0C9192AD5541BC2BCE45FD8F6CAB00545FEA96FB380549966595477EE9F07D" ma:contentTypeVersion="8" ma:contentTypeDescription="blank word document" ma:contentTypeScope="" ma:versionID="4a0ba25da143398589febee280ceea40">
  <xsd:schema xmlns:xsd="http://www.w3.org/2001/XMLSchema" xmlns:p="http://schemas.microsoft.com/office/2006/metadata/properties" xmlns:ns2="37e23d34-38a2-48aa-9cf4-399f328ef37b" targetNamespace="http://schemas.microsoft.com/office/2006/metadata/properties" ma:root="true" ma:fieldsID="0dc23336597a587882cab6ea5133412a" ns2:_="">
    <xsd:import namespace="37e23d34-38a2-48aa-9cf4-399f328ef37b"/>
    <xsd:element name="properties">
      <xsd:complexType>
        <xsd:sequence>
          <xsd:element name="documentManagement">
            <xsd:complexType>
              <xsd:all>
                <xsd:element ref="ns2:CCSYear" minOccurs="0"/>
                <xsd:element ref="ns2:CCSDocument_x0020_Group" minOccurs="0"/>
                <xsd:element ref="ns2:CCSDocument_x0020_Type" minOccurs="0"/>
              </xsd:all>
            </xsd:complexType>
          </xsd:element>
        </xsd:sequence>
      </xsd:complexType>
    </xsd:element>
  </xsd:schema>
  <xsd:schema xmlns:xsd="http://www.w3.org/2001/XMLSchema" xmlns:dms="http://schemas.microsoft.com/office/2006/documentManagement/types" targetNamespace="37e23d34-38a2-48aa-9cf4-399f328ef37b" elementFormDefault="qualified">
    <xsd:import namespace="http://schemas.microsoft.com/office/2006/documentManagement/types"/>
    <xsd:element name="CCSYear" ma:index="8" nillable="true" ma:displayName="Year" ma:description="Identifies the year that the document relates to" ma:format="Dropdown" ma:internalName="CCSYear">
      <xsd:simpleType>
        <xsd:restriction base="dms:Choice">
          <xsd:enumeration value="Prior to 2008"/>
          <xsd:enumeration value="2008"/>
          <xsd:enumeration value="2009"/>
          <xsd:enumeration value="2010"/>
          <xsd:enumeration value="2011"/>
          <xsd:enumeration value="2012"/>
          <xsd:enumeration value="2013"/>
          <xsd:enumeration value="2014"/>
          <xsd:enumeration value="2015"/>
          <xsd:enumeration value="2008-2009"/>
          <xsd:enumeration value="2009-2010"/>
          <xsd:enumeration value="2010-2011"/>
          <xsd:enumeration value="2011-2012"/>
          <xsd:enumeration value="2012-2013"/>
          <xsd:enumeration value="2013-2014"/>
          <xsd:enumeration value="2014-2015"/>
          <xsd:enumeration value="2015-2016"/>
        </xsd:restriction>
      </xsd:simpleType>
    </xsd:element>
    <xsd:element name="CCSDocument_x0020_Group" ma:index="9" nillable="true" ma:displayName="Document Group" ma:description="Identifies the document group (information type) that the document belongs with&#10;" ma:format="Dropdown" ma:internalName="CCSDocument_x0020_Group">
      <xsd:simpleType>
        <xsd:restriction base="dms:Choice">
          <xsd:enumeration value="Unassigned"/>
          <xsd:enumeration value="Committee"/>
          <xsd:enumeration value="Draft"/>
          <xsd:enumeration value="External"/>
          <xsd:enumeration value="Internal"/>
          <xsd:enumeration value="Media inquiry"/>
          <xsd:enumeration value="Media Release"/>
          <xsd:enumeration value="Meeting Logistics"/>
          <xsd:enumeration value="Meeting Material"/>
          <xsd:enumeration value="Package"/>
          <xsd:enumeration value="Speaker"/>
          <xsd:enumeration value="Status"/>
        </xsd:restriction>
      </xsd:simpleType>
    </xsd:element>
    <xsd:element name="CCSDocument_x0020_Type" ma:index="10" nillable="true" ma:displayName="Document Type" ma:format="Dropdown" ma:internalName="CCSDocument_x0020_Type">
      <xsd:simpleType>
        <xsd:restriction base="dms:Choice">
          <xsd:enumeration value="Administration"/>
          <xsd:enumeration value="Communication"/>
          <xsd:enumeration value="Configuration"/>
          <xsd:enumeration value="Contract/Legal"/>
          <xsd:enumeration value="Financial"/>
          <xsd:enumeration value="Guideline"/>
          <xsd:enumeration value="List"/>
          <xsd:enumeration value="Meeting"/>
          <xsd:enumeration value="Other"/>
          <xsd:enumeration value="Policy/Procedure"/>
          <xsd:enumeration value="Position Statement"/>
          <xsd:enumeration value="Presentation/Speech"/>
          <xsd:enumeration value="Report"/>
          <xsd:enumeration value="Status"/>
          <xsd:enumeration value="Survey/Evaluation"/>
          <xsd:enumeration value="TOR"/>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0E54E334-1A5B-489D-BB8F-D6A945FACBE2}">
  <ds:schemaRefs>
    <ds:schemaRef ds:uri="http://schemas.microsoft.com/office/2006/metadata/customXsn"/>
  </ds:schemaRefs>
</ds:datastoreItem>
</file>

<file path=customXml/itemProps2.xml><?xml version="1.0" encoding="utf-8"?>
<ds:datastoreItem xmlns:ds="http://schemas.openxmlformats.org/officeDocument/2006/customXml" ds:itemID="{47D5F8E3-725D-498B-8551-F17AFBA600E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7e23d34-38a2-48aa-9cf4-399f328ef37b"/>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
  <TotalTime>5907</TotalTime>
  <Words>8236</Words>
  <Application>Microsoft Macintosh PowerPoint</Application>
  <PresentationFormat>Présentation à l'écran (4:3)</PresentationFormat>
  <Paragraphs>1297</Paragraphs>
  <Slides>129</Slides>
  <Notes>30</Notes>
  <HiddenSlides>6</HiddenSlides>
  <MMClips>1</MMClips>
  <ScaleCrop>false</ScaleCrop>
  <HeadingPairs>
    <vt:vector size="8" baseType="variant">
      <vt:variant>
        <vt:lpstr>Polices utilisées</vt:lpstr>
      </vt:variant>
      <vt:variant>
        <vt:i4>12</vt:i4>
      </vt:variant>
      <vt:variant>
        <vt:lpstr>Thème</vt:lpstr>
      </vt:variant>
      <vt:variant>
        <vt:i4>2</vt:i4>
      </vt:variant>
      <vt:variant>
        <vt:lpstr>Serveurs OLE incorporés</vt:lpstr>
      </vt:variant>
      <vt:variant>
        <vt:i4>1</vt:i4>
      </vt:variant>
      <vt:variant>
        <vt:lpstr>Titres des diapositives</vt:lpstr>
      </vt:variant>
      <vt:variant>
        <vt:i4>129</vt:i4>
      </vt:variant>
    </vt:vector>
  </HeadingPairs>
  <TitlesOfParts>
    <vt:vector size="144" baseType="lpstr">
      <vt:lpstr>Arial Black</vt:lpstr>
      <vt:lpstr>Arial Narrow</vt:lpstr>
      <vt:lpstr>Arial Rounded MT Bold</vt:lpstr>
      <vt:lpstr>Calibri</vt:lpstr>
      <vt:lpstr>Cordia New</vt:lpstr>
      <vt:lpstr>MS PGothic</vt:lpstr>
      <vt:lpstr>ＭＳ Ｐゴシック</vt:lpstr>
      <vt:lpstr>Symbol</vt:lpstr>
      <vt:lpstr>Tahoma</vt:lpstr>
      <vt:lpstr>Wingdings</vt:lpstr>
      <vt:lpstr>Wingdings 2</vt:lpstr>
      <vt:lpstr>Arial</vt:lpstr>
      <vt:lpstr>1_ccs_powerpoint</vt:lpstr>
      <vt:lpstr>2_ccs_powerpoint</vt:lpstr>
      <vt:lpstr>Excel.Sheet.8</vt:lpstr>
      <vt:lpstr>Présentation PowerPoint</vt:lpstr>
      <vt:lpstr>CCS 2016 Guideline Update:  Atrial Fibrillation </vt:lpstr>
      <vt:lpstr>Présentation PowerPoint</vt:lpstr>
      <vt:lpstr>Présentation PowerPoint</vt:lpstr>
      <vt:lpstr>Présentation PowerPoint</vt:lpstr>
      <vt:lpstr>Présentation PowerPoint</vt:lpstr>
      <vt:lpstr>Présentation PowerPoint</vt:lpstr>
      <vt:lpstr>Présentation PowerPoint</vt:lpstr>
      <vt:lpstr>Dr HR – Age 54</vt:lpstr>
      <vt:lpstr>Dr HR – Age 54</vt:lpstr>
      <vt:lpstr>Question: Dr HR – Management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Dr HR – Management</vt:lpstr>
      <vt:lpstr>Mr ME – Age 48</vt:lpstr>
      <vt:lpstr>Question: Mr ME – Management</vt:lpstr>
      <vt:lpstr>Présentation PowerPoint</vt:lpstr>
      <vt:lpstr>Présentation PowerPoint</vt:lpstr>
      <vt:lpstr>1. DAPT required for prevention of CAD events   CREDO – DAPT superior to ASA   STARS and ISAR – DAPT superior to VKA + ASA  2. DAPT much less effective than OAC for stroke      prevention (ACTIVE-W , RR = 1.72)  3. Hence a rationale for DAPT + OAC (triple therapy)       </vt:lpstr>
      <vt:lpstr>Présentation PowerPoint</vt:lpstr>
      <vt:lpstr>Présentation PowerPoint</vt:lpstr>
      <vt:lpstr>WOEST Trial  573 Long-term Warfarin patients (69 % with AF)  RCT: TT vs Warf/clopidogrel for 1 year post elective PCI (65% DES) </vt:lpstr>
      <vt:lpstr>WOEST Trial  573 Long-term Warfarin patients (69 % with AF)  RCT: TT vs Warf/clopidogrel for 1 year post elective PCI (65% DES) </vt:lpstr>
      <vt:lpstr>WOEST Trial  573 Long-term Warfarin patients (69 % with AF)  RCT: TT vs Warf/clopidogrel for 1 year post elective PCI (65% DES) </vt:lpstr>
      <vt:lpstr>Présentation PowerPoint</vt:lpstr>
      <vt:lpstr>Présentation PowerPoint</vt:lpstr>
      <vt:lpstr>Présentation PowerPoint</vt:lpstr>
      <vt:lpstr>Présentation PowerPoint</vt:lpstr>
      <vt:lpstr>Présentation PowerPoint</vt:lpstr>
      <vt:lpstr>Présentation PowerPoint</vt:lpstr>
      <vt:lpstr>Mr ME – Management</vt:lpstr>
      <vt:lpstr>Mr DB – Age 70</vt:lpstr>
      <vt:lpstr>Mr DB – Age 70</vt:lpstr>
      <vt:lpstr>Question: Mr DB – Management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Mr DB – Management</vt:lpstr>
      <vt:lpstr>Présentation PowerPoint</vt:lpstr>
      <vt:lpstr>Présentation PowerPoint</vt:lpstr>
      <vt:lpstr>NOAC Antidotes</vt:lpstr>
      <vt:lpstr>Présentation PowerPoint</vt:lpstr>
      <vt:lpstr>Présentation PowerPoint</vt:lpstr>
      <vt:lpstr>Présentation PowerPoint</vt:lpstr>
      <vt:lpstr>Présentation PowerPoint</vt:lpstr>
      <vt:lpstr>Présentation PowerPoint</vt:lpstr>
      <vt:lpstr>Safety</vt:lpstr>
      <vt:lpstr>Recommendation</vt:lpstr>
      <vt:lpstr>Values and Preferences</vt:lpstr>
      <vt:lpstr>Practical Tips - 1</vt:lpstr>
      <vt:lpstr>Practical Tips - 2</vt:lpstr>
      <vt:lpstr>Présentation PowerPoint</vt:lpstr>
      <vt:lpstr>Présentation PowerPoint</vt:lpstr>
      <vt:lpstr>Présentation PowerPoint</vt:lpstr>
      <vt:lpstr>Andexanet Alfa:  Reversal of Factor Xa Inhibition</vt:lpstr>
      <vt:lpstr>Présentation PowerPoint</vt:lpstr>
      <vt:lpstr>Periprocedural Management of Anticoagulation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Question: Case 1</vt:lpstr>
      <vt:lpstr>Case 1 Analysis</vt:lpstr>
      <vt:lpstr>Question: Case 2</vt:lpstr>
      <vt:lpstr>Bruise Trial</vt:lpstr>
      <vt:lpstr>Présentation PowerPoint</vt:lpstr>
      <vt:lpstr>Présentation PowerPoint</vt:lpstr>
      <vt:lpstr>Meta-Analysis of Periprocedural Bridging in Patients Receiving Vitamin K Antagonists</vt:lpstr>
      <vt:lpstr>Meta-Analysis of Periprocedural Bridging in Patients Receiving Vitamin K Antagonists</vt:lpstr>
      <vt:lpstr>Case 2 Analysis</vt:lpstr>
      <vt:lpstr>Question: Case 3</vt:lpstr>
      <vt:lpstr>Présentation PowerPoint</vt:lpstr>
      <vt:lpstr>Présentation PowerPoint</vt:lpstr>
      <vt:lpstr>Case 3 Analysis</vt:lpstr>
      <vt:lpstr>Présentation PowerPoint</vt:lpstr>
      <vt:lpstr>Présentation PowerPoint</vt:lpstr>
      <vt:lpstr>Présentation PowerPoint</vt:lpstr>
      <vt:lpstr>Présentation PowerPoint</vt:lpstr>
      <vt:lpstr>Présentation PowerPoint</vt:lpstr>
      <vt:lpstr>Surgical AF ablation procedures:  Clinical Considerations</vt:lpstr>
      <vt:lpstr>Présentation PowerPoint</vt:lpstr>
      <vt:lpstr>Study Design</vt:lpstr>
      <vt:lpstr>Présentation PowerPoint</vt:lpstr>
      <vt:lpstr>Présentation PowerPoint</vt:lpstr>
      <vt:lpstr>Présentation PowerPoint</vt:lpstr>
      <vt:lpstr>Study Design</vt:lpstr>
      <vt:lpstr>Présentation PowerPoint</vt:lpstr>
      <vt:lpstr>Présentation PowerPoint</vt:lpstr>
      <vt:lpstr>Présentation PowerPoint</vt:lpstr>
      <vt:lpstr>Présentation PowerPoint</vt:lpstr>
      <vt:lpstr>Surgical LAA exclusion for  stroke prevention Clinical Considerations</vt:lpstr>
      <vt:lpstr>LAAOS III Study Design</vt:lpstr>
      <vt:lpstr>Présentation PowerPoint</vt:lpstr>
      <vt:lpstr>Présentation PowerPoint</vt:lpstr>
      <vt:lpstr>Présentation PowerPoint</vt:lpstr>
      <vt:lpstr>Question: Case</vt:lpstr>
      <vt:lpstr>Post-operative AF (POAF)</vt:lpstr>
      <vt:lpstr>Treatment of POAF: Rate vs Rhythm Control</vt:lpstr>
      <vt:lpstr>Présentation PowerPoint</vt:lpstr>
      <vt:lpstr>Recommendation</vt:lpstr>
      <vt:lpstr>Présentation PowerPoint</vt:lpstr>
      <vt:lpstr>Présentation PowerPoint</vt:lpstr>
      <vt:lpstr>Présentation PowerPoint</vt:lpstr>
      <vt:lpstr>Présentation PowerPoint</vt:lpstr>
      <vt:lpstr>Présentation PowerPoint</vt:lpstr>
      <vt:lpstr>Recommendation</vt:lpstr>
      <vt:lpstr>Présentation PowerPoint</vt:lpstr>
      <vt:lpstr>Risk factors of POAF</vt:lpstr>
      <vt:lpstr>Présentation PowerPoint</vt:lpstr>
      <vt:lpstr>Présentation PowerPoint</vt:lpstr>
    </vt:vector>
  </TitlesOfParts>
  <LinksUpToDate>false</LinksUpToDate>
  <SharedDoc>false</SharedDoc>
  <HyperlinkBase/>
  <HyperlinksChanged>false</HyperlinksChanged>
  <AppVersion>15.0027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SUNERGIA</dc:creator>
  <cp:lastModifiedBy>Macle Laurent</cp:lastModifiedBy>
  <cp:revision>213</cp:revision>
  <cp:lastPrinted>2016-10-20T15:31:10Z</cp:lastPrinted>
  <dcterms:created xsi:type="dcterms:W3CDTF">2016-11-16T17:50:52Z</dcterms:created>
  <dcterms:modified xsi:type="dcterms:W3CDTF">2016-11-16T18:46:32Z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y fmtid="{D5CDD505-2E9C-101B-9397-08002B2CF9AE}" pid="3" name="ContentTypeId">
    <vt:lpwstr>0x010100935D0C9192AD5541BC2BCE45FD8F6CAB001112BFF5F765F2458296B0BF3E5FE6B6</vt:lpwstr>
  </property>
  <property fmtid="{D5CDD505-2E9C-101B-9397-08002B2CF9AE}" pid="4" name="CCSDocument Type">
    <vt:lpwstr/>
  </property>
  <property fmtid="{D5CDD505-2E9C-101B-9397-08002B2CF9AE}" pid="5" name="CCSDocument Group">
    <vt:lpwstr/>
  </property>
  <property fmtid="{D5CDD505-2E9C-101B-9397-08002B2CF9AE}" pid="6" name="CCSYear">
    <vt:lpwstr/>
  </property>
</Properties>
</file>